
<file path=[Content_Types].xml><?xml version="1.0" encoding="utf-8"?>
<Types xmlns="http://schemas.openxmlformats.org/package/2006/content-types">
  <Default Extension="emf" ContentType="image/x-emf"/>
  <Default Extension="xlsx" ContentType="application/vnd.openxmlformats-officedocument.spreadsheetml.sheet"/>
  <Default Extension="jpeg" ContentType="image/jpeg"/>
  <Default Extension="xml" ContentType="application/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wmf" ContentType="image/x-wmf"/>
  <Default Extension="docx" ContentType="application/vnd.openxmlformats-officedocument.wordprocessingml.document"/>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9"/>
  </p:notesMasterIdLst>
  <p:handoutMasterIdLst>
    <p:handoutMasterId r:id="rId370"/>
  </p:handoutMasterIdLst>
  <p:sldIdLst>
    <p:sldId id="675" r:id="rId2"/>
    <p:sldId id="676" r:id="rId3"/>
    <p:sldId id="677" r:id="rId4"/>
    <p:sldId id="678" r:id="rId5"/>
    <p:sldId id="679" r:id="rId6"/>
    <p:sldId id="680" r:id="rId7"/>
    <p:sldId id="681" r:id="rId8"/>
    <p:sldId id="682" r:id="rId9"/>
    <p:sldId id="683" r:id="rId10"/>
    <p:sldId id="684" r:id="rId11"/>
    <p:sldId id="685" r:id="rId12"/>
    <p:sldId id="686" r:id="rId13"/>
    <p:sldId id="687" r:id="rId14"/>
    <p:sldId id="688" r:id="rId15"/>
    <p:sldId id="689" r:id="rId16"/>
    <p:sldId id="690" r:id="rId17"/>
    <p:sldId id="691" r:id="rId18"/>
    <p:sldId id="692" r:id="rId19"/>
    <p:sldId id="693" r:id="rId20"/>
    <p:sldId id="694" r:id="rId21"/>
    <p:sldId id="695" r:id="rId22"/>
    <p:sldId id="696" r:id="rId23"/>
    <p:sldId id="697" r:id="rId24"/>
    <p:sldId id="698" r:id="rId25"/>
    <p:sldId id="699" r:id="rId26"/>
    <p:sldId id="700" r:id="rId27"/>
    <p:sldId id="701" r:id="rId28"/>
    <p:sldId id="702" r:id="rId29"/>
    <p:sldId id="703" r:id="rId30"/>
    <p:sldId id="704" r:id="rId31"/>
    <p:sldId id="705" r:id="rId32"/>
    <p:sldId id="706" r:id="rId33"/>
    <p:sldId id="707" r:id="rId34"/>
    <p:sldId id="708" r:id="rId35"/>
    <p:sldId id="709" r:id="rId36"/>
    <p:sldId id="710" r:id="rId37"/>
    <p:sldId id="711" r:id="rId38"/>
    <p:sldId id="712" r:id="rId39"/>
    <p:sldId id="713" r:id="rId40"/>
    <p:sldId id="714" r:id="rId41"/>
    <p:sldId id="715" r:id="rId42"/>
    <p:sldId id="716" r:id="rId43"/>
    <p:sldId id="717" r:id="rId44"/>
    <p:sldId id="718" r:id="rId45"/>
    <p:sldId id="719" r:id="rId46"/>
    <p:sldId id="720" r:id="rId47"/>
    <p:sldId id="721" r:id="rId48"/>
    <p:sldId id="722" r:id="rId49"/>
    <p:sldId id="723" r:id="rId50"/>
    <p:sldId id="724" r:id="rId51"/>
    <p:sldId id="725" r:id="rId52"/>
    <p:sldId id="726" r:id="rId53"/>
    <p:sldId id="727" r:id="rId54"/>
    <p:sldId id="728" r:id="rId55"/>
    <p:sldId id="729" r:id="rId56"/>
    <p:sldId id="730" r:id="rId57"/>
    <p:sldId id="731" r:id="rId58"/>
    <p:sldId id="732" r:id="rId59"/>
    <p:sldId id="733" r:id="rId60"/>
    <p:sldId id="734" r:id="rId61"/>
    <p:sldId id="735" r:id="rId62"/>
    <p:sldId id="736" r:id="rId63"/>
    <p:sldId id="737" r:id="rId64"/>
    <p:sldId id="738" r:id="rId65"/>
    <p:sldId id="739" r:id="rId66"/>
    <p:sldId id="740" r:id="rId67"/>
    <p:sldId id="741" r:id="rId68"/>
    <p:sldId id="742" r:id="rId69"/>
    <p:sldId id="743" r:id="rId70"/>
    <p:sldId id="744" r:id="rId71"/>
    <p:sldId id="745" r:id="rId72"/>
    <p:sldId id="746" r:id="rId73"/>
    <p:sldId id="747" r:id="rId74"/>
    <p:sldId id="748" r:id="rId75"/>
    <p:sldId id="749" r:id="rId76"/>
    <p:sldId id="750" r:id="rId77"/>
    <p:sldId id="751" r:id="rId78"/>
    <p:sldId id="752" r:id="rId79"/>
    <p:sldId id="753" r:id="rId80"/>
    <p:sldId id="754" r:id="rId81"/>
    <p:sldId id="755" r:id="rId82"/>
    <p:sldId id="756" r:id="rId83"/>
    <p:sldId id="757" r:id="rId84"/>
    <p:sldId id="758" r:id="rId85"/>
    <p:sldId id="759" r:id="rId86"/>
    <p:sldId id="760" r:id="rId87"/>
    <p:sldId id="761" r:id="rId88"/>
    <p:sldId id="762" r:id="rId89"/>
    <p:sldId id="763" r:id="rId90"/>
    <p:sldId id="764" r:id="rId91"/>
    <p:sldId id="765" r:id="rId92"/>
    <p:sldId id="766" r:id="rId93"/>
    <p:sldId id="767" r:id="rId94"/>
    <p:sldId id="768" r:id="rId95"/>
    <p:sldId id="769" r:id="rId96"/>
    <p:sldId id="770" r:id="rId97"/>
    <p:sldId id="771" r:id="rId98"/>
    <p:sldId id="772" r:id="rId99"/>
    <p:sldId id="773" r:id="rId100"/>
    <p:sldId id="774" r:id="rId101"/>
    <p:sldId id="775" r:id="rId102"/>
    <p:sldId id="776" r:id="rId103"/>
    <p:sldId id="777" r:id="rId104"/>
    <p:sldId id="778" r:id="rId105"/>
    <p:sldId id="779" r:id="rId106"/>
    <p:sldId id="780" r:id="rId107"/>
    <p:sldId id="781" r:id="rId108"/>
    <p:sldId id="782" r:id="rId109"/>
    <p:sldId id="783" r:id="rId110"/>
    <p:sldId id="784" r:id="rId111"/>
    <p:sldId id="785" r:id="rId112"/>
    <p:sldId id="786" r:id="rId113"/>
    <p:sldId id="787" r:id="rId114"/>
    <p:sldId id="788" r:id="rId115"/>
    <p:sldId id="789" r:id="rId116"/>
    <p:sldId id="790" r:id="rId117"/>
    <p:sldId id="791" r:id="rId118"/>
    <p:sldId id="792" r:id="rId119"/>
    <p:sldId id="793" r:id="rId120"/>
    <p:sldId id="794" r:id="rId121"/>
    <p:sldId id="795" r:id="rId122"/>
    <p:sldId id="796" r:id="rId123"/>
    <p:sldId id="797" r:id="rId124"/>
    <p:sldId id="798" r:id="rId125"/>
    <p:sldId id="799" r:id="rId126"/>
    <p:sldId id="800" r:id="rId127"/>
    <p:sldId id="801" r:id="rId128"/>
    <p:sldId id="802" r:id="rId129"/>
    <p:sldId id="803" r:id="rId130"/>
    <p:sldId id="804" r:id="rId131"/>
    <p:sldId id="805" r:id="rId132"/>
    <p:sldId id="806" r:id="rId133"/>
    <p:sldId id="807" r:id="rId134"/>
    <p:sldId id="808" r:id="rId135"/>
    <p:sldId id="809" r:id="rId136"/>
    <p:sldId id="810" r:id="rId137"/>
    <p:sldId id="811" r:id="rId138"/>
    <p:sldId id="812" r:id="rId139"/>
    <p:sldId id="813" r:id="rId140"/>
    <p:sldId id="814" r:id="rId141"/>
    <p:sldId id="815" r:id="rId142"/>
    <p:sldId id="816" r:id="rId143"/>
    <p:sldId id="817" r:id="rId144"/>
    <p:sldId id="818" r:id="rId145"/>
    <p:sldId id="819" r:id="rId146"/>
    <p:sldId id="820" r:id="rId147"/>
    <p:sldId id="857" r:id="rId148"/>
    <p:sldId id="821" r:id="rId149"/>
    <p:sldId id="822" r:id="rId150"/>
    <p:sldId id="823" r:id="rId151"/>
    <p:sldId id="824" r:id="rId152"/>
    <p:sldId id="825" r:id="rId153"/>
    <p:sldId id="827" r:id="rId154"/>
    <p:sldId id="828" r:id="rId155"/>
    <p:sldId id="829" r:id="rId156"/>
    <p:sldId id="830" r:id="rId157"/>
    <p:sldId id="831" r:id="rId158"/>
    <p:sldId id="832" r:id="rId159"/>
    <p:sldId id="833" r:id="rId160"/>
    <p:sldId id="834" r:id="rId161"/>
    <p:sldId id="835" r:id="rId162"/>
    <p:sldId id="836" r:id="rId163"/>
    <p:sldId id="837" r:id="rId164"/>
    <p:sldId id="838" r:id="rId165"/>
    <p:sldId id="839" r:id="rId166"/>
    <p:sldId id="840" r:id="rId167"/>
    <p:sldId id="841" r:id="rId168"/>
    <p:sldId id="842" r:id="rId169"/>
    <p:sldId id="843" r:id="rId170"/>
    <p:sldId id="844" r:id="rId171"/>
    <p:sldId id="845" r:id="rId172"/>
    <p:sldId id="846" r:id="rId173"/>
    <p:sldId id="847" r:id="rId174"/>
    <p:sldId id="848" r:id="rId175"/>
    <p:sldId id="849" r:id="rId176"/>
    <p:sldId id="850" r:id="rId177"/>
    <p:sldId id="851" r:id="rId178"/>
    <p:sldId id="558" r:id="rId179"/>
    <p:sldId id="263" r:id="rId180"/>
    <p:sldId id="643" r:id="rId181"/>
    <p:sldId id="264" r:id="rId182"/>
    <p:sldId id="361" r:id="rId183"/>
    <p:sldId id="362" r:id="rId184"/>
    <p:sldId id="363" r:id="rId185"/>
    <p:sldId id="411" r:id="rId186"/>
    <p:sldId id="413" r:id="rId187"/>
    <p:sldId id="665" r:id="rId188"/>
    <p:sldId id="854" r:id="rId189"/>
    <p:sldId id="852" r:id="rId190"/>
    <p:sldId id="387" r:id="rId191"/>
    <p:sldId id="388" r:id="rId192"/>
    <p:sldId id="389" r:id="rId193"/>
    <p:sldId id="390" r:id="rId194"/>
    <p:sldId id="391" r:id="rId195"/>
    <p:sldId id="392" r:id="rId196"/>
    <p:sldId id="393" r:id="rId197"/>
    <p:sldId id="394" r:id="rId198"/>
    <p:sldId id="396" r:id="rId199"/>
    <p:sldId id="397" r:id="rId200"/>
    <p:sldId id="398" r:id="rId201"/>
    <p:sldId id="399" r:id="rId202"/>
    <p:sldId id="400" r:id="rId203"/>
    <p:sldId id="403" r:id="rId204"/>
    <p:sldId id="662" r:id="rId205"/>
    <p:sldId id="664" r:id="rId206"/>
    <p:sldId id="404" r:id="rId207"/>
    <p:sldId id="405" r:id="rId208"/>
    <p:sldId id="406" r:id="rId209"/>
    <p:sldId id="407" r:id="rId210"/>
    <p:sldId id="408" r:id="rId211"/>
    <p:sldId id="409" r:id="rId212"/>
    <p:sldId id="402" r:id="rId213"/>
    <p:sldId id="410" r:id="rId214"/>
    <p:sldId id="412" r:id="rId215"/>
    <p:sldId id="414" r:id="rId216"/>
    <p:sldId id="855" r:id="rId217"/>
    <p:sldId id="856" r:id="rId218"/>
    <p:sldId id="415" r:id="rId219"/>
    <p:sldId id="416" r:id="rId220"/>
    <p:sldId id="417" r:id="rId221"/>
    <p:sldId id="445" r:id="rId222"/>
    <p:sldId id="660" r:id="rId223"/>
    <p:sldId id="661" r:id="rId224"/>
    <p:sldId id="418" r:id="rId225"/>
    <p:sldId id="420" r:id="rId226"/>
    <p:sldId id="421" r:id="rId227"/>
    <p:sldId id="422" r:id="rId228"/>
    <p:sldId id="423" r:id="rId229"/>
    <p:sldId id="424" r:id="rId230"/>
    <p:sldId id="425" r:id="rId231"/>
    <p:sldId id="428" r:id="rId232"/>
    <p:sldId id="429" r:id="rId233"/>
    <p:sldId id="430" r:id="rId234"/>
    <p:sldId id="431" r:id="rId235"/>
    <p:sldId id="432" r:id="rId236"/>
    <p:sldId id="433" r:id="rId237"/>
    <p:sldId id="434" r:id="rId238"/>
    <p:sldId id="435" r:id="rId239"/>
    <p:sldId id="436" r:id="rId240"/>
    <p:sldId id="437" r:id="rId241"/>
    <p:sldId id="438" r:id="rId242"/>
    <p:sldId id="439" r:id="rId243"/>
    <p:sldId id="440" r:id="rId244"/>
    <p:sldId id="441" r:id="rId245"/>
    <p:sldId id="539" r:id="rId246"/>
    <p:sldId id="540" r:id="rId247"/>
    <p:sldId id="541" r:id="rId248"/>
    <p:sldId id="442" r:id="rId249"/>
    <p:sldId id="443" r:id="rId250"/>
    <p:sldId id="271" r:id="rId251"/>
    <p:sldId id="560" r:id="rId252"/>
    <p:sldId id="370" r:id="rId253"/>
    <p:sldId id="663" r:id="rId254"/>
    <p:sldId id="371" r:id="rId255"/>
    <p:sldId id="372" r:id="rId256"/>
    <p:sldId id="374" r:id="rId257"/>
    <p:sldId id="375" r:id="rId258"/>
    <p:sldId id="667" r:id="rId259"/>
    <p:sldId id="668" r:id="rId260"/>
    <p:sldId id="669" r:id="rId261"/>
    <p:sldId id="670" r:id="rId262"/>
    <p:sldId id="671" r:id="rId263"/>
    <p:sldId id="672" r:id="rId264"/>
    <p:sldId id="376" r:id="rId265"/>
    <p:sldId id="377" r:id="rId266"/>
    <p:sldId id="378" r:id="rId267"/>
    <p:sldId id="267" r:id="rId268"/>
    <p:sldId id="448" r:id="rId269"/>
    <p:sldId id="449" r:id="rId270"/>
    <p:sldId id="450" r:id="rId271"/>
    <p:sldId id="451" r:id="rId272"/>
    <p:sldId id="452" r:id="rId273"/>
    <p:sldId id="454" r:id="rId274"/>
    <p:sldId id="455" r:id="rId275"/>
    <p:sldId id="456" r:id="rId276"/>
    <p:sldId id="457" r:id="rId277"/>
    <p:sldId id="673" r:id="rId278"/>
    <p:sldId id="674" r:id="rId279"/>
    <p:sldId id="458" r:id="rId280"/>
    <p:sldId id="460" r:id="rId281"/>
    <p:sldId id="461" r:id="rId282"/>
    <p:sldId id="462" r:id="rId283"/>
    <p:sldId id="463" r:id="rId284"/>
    <p:sldId id="464" r:id="rId285"/>
    <p:sldId id="465" r:id="rId286"/>
    <p:sldId id="466" r:id="rId287"/>
    <p:sldId id="467" r:id="rId288"/>
    <p:sldId id="468" r:id="rId289"/>
    <p:sldId id="469" r:id="rId290"/>
    <p:sldId id="470" r:id="rId291"/>
    <p:sldId id="471" r:id="rId292"/>
    <p:sldId id="472" r:id="rId293"/>
    <p:sldId id="473" r:id="rId294"/>
    <p:sldId id="474" r:id="rId295"/>
    <p:sldId id="475" r:id="rId296"/>
    <p:sldId id="476" r:id="rId297"/>
    <p:sldId id="477" r:id="rId298"/>
    <p:sldId id="478" r:id="rId299"/>
    <p:sldId id="479" r:id="rId300"/>
    <p:sldId id="480" r:id="rId301"/>
    <p:sldId id="481" r:id="rId302"/>
    <p:sldId id="482" r:id="rId303"/>
    <p:sldId id="483" r:id="rId304"/>
    <p:sldId id="484" r:id="rId305"/>
    <p:sldId id="485" r:id="rId306"/>
    <p:sldId id="486" r:id="rId307"/>
    <p:sldId id="487" r:id="rId308"/>
    <p:sldId id="488" r:id="rId309"/>
    <p:sldId id="489" r:id="rId310"/>
    <p:sldId id="490" r:id="rId311"/>
    <p:sldId id="491" r:id="rId312"/>
    <p:sldId id="492" r:id="rId313"/>
    <p:sldId id="493" r:id="rId314"/>
    <p:sldId id="278" r:id="rId315"/>
    <p:sldId id="559" r:id="rId316"/>
    <p:sldId id="494" r:id="rId317"/>
    <p:sldId id="495" r:id="rId318"/>
    <p:sldId id="496" r:id="rId319"/>
    <p:sldId id="497" r:id="rId320"/>
    <p:sldId id="498" r:id="rId321"/>
    <p:sldId id="499" r:id="rId322"/>
    <p:sldId id="500" r:id="rId323"/>
    <p:sldId id="501" r:id="rId324"/>
    <p:sldId id="502" r:id="rId325"/>
    <p:sldId id="503" r:id="rId326"/>
    <p:sldId id="504" r:id="rId327"/>
    <p:sldId id="505" r:id="rId328"/>
    <p:sldId id="506" r:id="rId329"/>
    <p:sldId id="507" r:id="rId330"/>
    <p:sldId id="508" r:id="rId331"/>
    <p:sldId id="509" r:id="rId332"/>
    <p:sldId id="510" r:id="rId333"/>
    <p:sldId id="511" r:id="rId334"/>
    <p:sldId id="512" r:id="rId335"/>
    <p:sldId id="513" r:id="rId336"/>
    <p:sldId id="568" r:id="rId337"/>
    <p:sldId id="569" r:id="rId338"/>
    <p:sldId id="570" r:id="rId339"/>
    <p:sldId id="514" r:id="rId340"/>
    <p:sldId id="515" r:id="rId341"/>
    <p:sldId id="516" r:id="rId342"/>
    <p:sldId id="517" r:id="rId343"/>
    <p:sldId id="518" r:id="rId344"/>
    <p:sldId id="519" r:id="rId345"/>
    <p:sldId id="520" r:id="rId346"/>
    <p:sldId id="521" r:id="rId347"/>
    <p:sldId id="522" r:id="rId348"/>
    <p:sldId id="523" r:id="rId349"/>
    <p:sldId id="524" r:id="rId350"/>
    <p:sldId id="525" r:id="rId351"/>
    <p:sldId id="526" r:id="rId352"/>
    <p:sldId id="527" r:id="rId353"/>
    <p:sldId id="623" r:id="rId354"/>
    <p:sldId id="624" r:id="rId355"/>
    <p:sldId id="529" r:id="rId356"/>
    <p:sldId id="530" r:id="rId357"/>
    <p:sldId id="531" r:id="rId358"/>
    <p:sldId id="566" r:id="rId359"/>
    <p:sldId id="533" r:id="rId360"/>
    <p:sldId id="534" r:id="rId361"/>
    <p:sldId id="535" r:id="rId362"/>
    <p:sldId id="536" r:id="rId363"/>
    <p:sldId id="537" r:id="rId364"/>
    <p:sldId id="283" r:id="rId365"/>
    <p:sldId id="561" r:id="rId366"/>
    <p:sldId id="571" r:id="rId367"/>
    <p:sldId id="642" r:id="rId36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1" id="{96FFEE8D-3682-4153-AB8D-18830B82171D}">
          <p14:sldIdLst>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57"/>
            <p14:sldId id="821"/>
            <p14:sldId id="822"/>
            <p14:sldId id="823"/>
            <p14:sldId id="824"/>
            <p14:sldId id="825"/>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558"/>
          </p14:sldIdLst>
        </p14:section>
        <p14:section name="Day 2" id="{623B4A2A-E5C6-47B6-B5F6-F55AC39AE9BF}">
          <p14:sldIdLst>
            <p14:sldId id="263"/>
            <p14:sldId id="643"/>
            <p14:sldId id="264"/>
            <p14:sldId id="361"/>
            <p14:sldId id="362"/>
            <p14:sldId id="363"/>
            <p14:sldId id="411"/>
            <p14:sldId id="413"/>
            <p14:sldId id="665"/>
            <p14:sldId id="854"/>
            <p14:sldId id="852"/>
            <p14:sldId id="387"/>
            <p14:sldId id="388"/>
            <p14:sldId id="389"/>
            <p14:sldId id="390"/>
            <p14:sldId id="391"/>
            <p14:sldId id="392"/>
            <p14:sldId id="393"/>
            <p14:sldId id="394"/>
            <p14:sldId id="396"/>
            <p14:sldId id="397"/>
            <p14:sldId id="398"/>
            <p14:sldId id="399"/>
            <p14:sldId id="400"/>
            <p14:sldId id="403"/>
            <p14:sldId id="662"/>
            <p14:sldId id="664"/>
            <p14:sldId id="404"/>
            <p14:sldId id="405"/>
            <p14:sldId id="406"/>
            <p14:sldId id="407"/>
            <p14:sldId id="408"/>
            <p14:sldId id="409"/>
            <p14:sldId id="402"/>
            <p14:sldId id="410"/>
            <p14:sldId id="412"/>
            <p14:sldId id="414"/>
            <p14:sldId id="855"/>
            <p14:sldId id="856"/>
            <p14:sldId id="415"/>
            <p14:sldId id="416"/>
            <p14:sldId id="417"/>
            <p14:sldId id="445"/>
            <p14:sldId id="660"/>
            <p14:sldId id="661"/>
            <p14:sldId id="418"/>
            <p14:sldId id="420"/>
            <p14:sldId id="421"/>
            <p14:sldId id="422"/>
            <p14:sldId id="423"/>
            <p14:sldId id="424"/>
            <p14:sldId id="425"/>
            <p14:sldId id="428"/>
            <p14:sldId id="429"/>
            <p14:sldId id="430"/>
            <p14:sldId id="431"/>
            <p14:sldId id="432"/>
            <p14:sldId id="433"/>
            <p14:sldId id="434"/>
            <p14:sldId id="435"/>
            <p14:sldId id="436"/>
            <p14:sldId id="437"/>
            <p14:sldId id="438"/>
            <p14:sldId id="439"/>
            <p14:sldId id="440"/>
            <p14:sldId id="441"/>
            <p14:sldId id="539"/>
            <p14:sldId id="540"/>
            <p14:sldId id="541"/>
            <p14:sldId id="442"/>
            <p14:sldId id="443"/>
            <p14:sldId id="271"/>
            <p14:sldId id="560"/>
          </p14:sldIdLst>
        </p14:section>
        <p14:section name="Day 3" id="{F752B190-B7C8-4B70-AA2B-934ADEFEE2D4}">
          <p14:sldIdLst>
            <p14:sldId id="370"/>
            <p14:sldId id="663"/>
            <p14:sldId id="371"/>
            <p14:sldId id="372"/>
            <p14:sldId id="374"/>
            <p14:sldId id="375"/>
            <p14:sldId id="667"/>
            <p14:sldId id="668"/>
            <p14:sldId id="669"/>
            <p14:sldId id="670"/>
            <p14:sldId id="671"/>
            <p14:sldId id="672"/>
            <p14:sldId id="376"/>
            <p14:sldId id="377"/>
            <p14:sldId id="378"/>
            <p14:sldId id="267"/>
            <p14:sldId id="448"/>
            <p14:sldId id="449"/>
            <p14:sldId id="450"/>
            <p14:sldId id="451"/>
            <p14:sldId id="452"/>
            <p14:sldId id="454"/>
            <p14:sldId id="455"/>
            <p14:sldId id="456"/>
            <p14:sldId id="457"/>
            <p14:sldId id="673"/>
            <p14:sldId id="674"/>
            <p14:sldId id="458"/>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278"/>
            <p14:sldId id="559"/>
          </p14:sldIdLst>
        </p14:section>
        <p14:section name="Day 4" id="{F42F913B-3D1A-4FDA-9F51-4FE13DB2AEFC}">
          <p14:sldIdLst>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68"/>
            <p14:sldId id="569"/>
            <p14:sldId id="570"/>
            <p14:sldId id="514"/>
            <p14:sldId id="515"/>
            <p14:sldId id="516"/>
            <p14:sldId id="517"/>
            <p14:sldId id="518"/>
            <p14:sldId id="519"/>
            <p14:sldId id="520"/>
            <p14:sldId id="521"/>
            <p14:sldId id="522"/>
            <p14:sldId id="523"/>
            <p14:sldId id="524"/>
            <p14:sldId id="525"/>
            <p14:sldId id="526"/>
            <p14:sldId id="527"/>
            <p14:sldId id="623"/>
            <p14:sldId id="624"/>
            <p14:sldId id="529"/>
            <p14:sldId id="530"/>
            <p14:sldId id="531"/>
            <p14:sldId id="566"/>
            <p14:sldId id="533"/>
            <p14:sldId id="534"/>
            <p14:sldId id="535"/>
            <p14:sldId id="536"/>
            <p14:sldId id="537"/>
            <p14:sldId id="283"/>
            <p14:sldId id="561"/>
            <p14:sldId id="571"/>
            <p14:sldId id="64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46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18" autoAdjust="0"/>
    <p:restoredTop sz="54737" autoAdjust="0"/>
  </p:normalViewPr>
  <p:slideViewPr>
    <p:cSldViewPr>
      <p:cViewPr>
        <p:scale>
          <a:sx n="178" d="100"/>
          <a:sy n="178" d="100"/>
        </p:scale>
        <p:origin x="-1160" y="928"/>
      </p:cViewPr>
      <p:guideLst>
        <p:guide orient="horz" pos="2160"/>
        <p:guide pos="2880"/>
      </p:guideLst>
    </p:cSldViewPr>
  </p:slideViewPr>
  <p:outlineViewPr>
    <p:cViewPr>
      <p:scale>
        <a:sx n="33" d="100"/>
        <a:sy n="33" d="100"/>
      </p:scale>
      <p:origin x="0" y="1755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 r:id="rId163" collapse="1"/>
      <p:sld r:id="rId164" collapse="1"/>
      <p:sld r:id="rId165" collapse="1"/>
      <p:sld r:id="rId166" collapse="1"/>
      <p:sld r:id="rId167" collapse="1"/>
      <p:sld r:id="rId168" collapse="1"/>
      <p:sld r:id="rId169" collapse="1"/>
      <p:sld r:id="rId170" collapse="1"/>
      <p:sld r:id="rId171" collapse="1"/>
      <p:sld r:id="rId172" collapse="1"/>
      <p:sld r:id="rId173" collapse="1"/>
      <p:sld r:id="rId174" collapse="1"/>
      <p:sld r:id="rId175" collapse="1"/>
      <p:sld r:id="rId176" collapse="1"/>
      <p:sld r:id="rId177" collapse="1"/>
      <p:sld r:id="rId178" collapse="1"/>
      <p:sld r:id="rId179" collapse="1"/>
      <p:sld r:id="rId180" collapse="1"/>
      <p:sld r:id="rId181" collapse="1"/>
      <p:sld r:id="rId182" collapse="1"/>
      <p:sld r:id="rId183" collapse="1"/>
      <p:sld r:id="rId184" collapse="1"/>
      <p:sld r:id="rId185" collapse="1"/>
      <p:sld r:id="rId186" collapse="1"/>
      <p:sld r:id="rId187" collapse="1"/>
      <p:sld r:id="rId188" collapse="1"/>
      <p:sld r:id="rId189" collapse="1"/>
      <p:sld r:id="rId190" collapse="1"/>
      <p:sld r:id="rId191" collapse="1"/>
      <p:sld r:id="rId192" collapse="1"/>
      <p:sld r:id="rId193" collapse="1"/>
      <p:sld r:id="rId194" collapse="1"/>
      <p:sld r:id="rId195" collapse="1"/>
      <p:sld r:id="rId196" collapse="1"/>
      <p:sld r:id="rId197" collapse="1"/>
      <p:sld r:id="rId198" collapse="1"/>
      <p:sld r:id="rId199" collapse="1"/>
      <p:sld r:id="rId200" collapse="1"/>
      <p:sld r:id="rId201" collapse="1"/>
      <p:sld r:id="rId202" collapse="1"/>
      <p:sld r:id="rId203" collapse="1"/>
      <p:sld r:id="rId204" collapse="1"/>
      <p:sld r:id="rId205" collapse="1"/>
      <p:sld r:id="rId206" collapse="1"/>
      <p:sld r:id="rId207" collapse="1"/>
      <p:sld r:id="rId208" collapse="1"/>
      <p:sld r:id="rId209" collapse="1"/>
      <p:sld r:id="rId210" collapse="1"/>
      <p:sld r:id="rId211" collapse="1"/>
      <p:sld r:id="rId212" collapse="1"/>
      <p:sld r:id="rId213" collapse="1"/>
      <p:sld r:id="rId214" collapse="1"/>
      <p:sld r:id="rId215" collapse="1"/>
      <p:sld r:id="rId216" collapse="1"/>
      <p:sld r:id="rId217" collapse="1"/>
      <p:sld r:id="rId218" collapse="1"/>
      <p:sld r:id="rId219" collapse="1"/>
      <p:sld r:id="rId220" collapse="1"/>
      <p:sld r:id="rId221" collapse="1"/>
      <p:sld r:id="rId222" collapse="1"/>
      <p:sld r:id="rId223" collapse="1"/>
      <p:sld r:id="rId224" collapse="1"/>
      <p:sld r:id="rId225" collapse="1"/>
      <p:sld r:id="rId226" collapse="1"/>
      <p:sld r:id="rId227" collapse="1"/>
      <p:sld r:id="rId228" collapse="1"/>
      <p:sld r:id="rId229" collapse="1"/>
      <p:sld r:id="rId230" collapse="1"/>
      <p:sld r:id="rId231" collapse="1"/>
      <p:sld r:id="rId232" collapse="1"/>
      <p:sld r:id="rId233" collapse="1"/>
      <p:sld r:id="rId234" collapse="1"/>
      <p:sld r:id="rId235" collapse="1"/>
      <p:sld r:id="rId236" collapse="1"/>
      <p:sld r:id="rId237" collapse="1"/>
      <p:sld r:id="rId238" collapse="1"/>
      <p:sld r:id="rId239" collapse="1"/>
      <p:sld r:id="rId240" collapse="1"/>
      <p:sld r:id="rId241" collapse="1"/>
      <p:sld r:id="rId242" collapse="1"/>
      <p:sld r:id="rId243" collapse="1"/>
      <p:sld r:id="rId244" collapse="1"/>
      <p:sld r:id="rId245" collapse="1"/>
      <p:sld r:id="rId246" collapse="1"/>
      <p:sld r:id="rId247" collapse="1"/>
      <p:sld r:id="rId248" collapse="1"/>
      <p:sld r:id="rId249" collapse="1"/>
      <p:sld r:id="rId250" collapse="1"/>
      <p:sld r:id="rId251"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345" Type="http://schemas.openxmlformats.org/officeDocument/2006/relationships/slide" Target="slides/slide344.xml"/><Relationship Id="rId346" Type="http://schemas.openxmlformats.org/officeDocument/2006/relationships/slide" Target="slides/slide345.xml"/><Relationship Id="rId347" Type="http://schemas.openxmlformats.org/officeDocument/2006/relationships/slide" Target="slides/slide346.xml"/><Relationship Id="rId348" Type="http://schemas.openxmlformats.org/officeDocument/2006/relationships/slide" Target="slides/slide347.xml"/><Relationship Id="rId349" Type="http://schemas.openxmlformats.org/officeDocument/2006/relationships/slide" Target="slides/slide34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350" Type="http://schemas.openxmlformats.org/officeDocument/2006/relationships/slide" Target="slides/slide349.xml"/><Relationship Id="rId351" Type="http://schemas.openxmlformats.org/officeDocument/2006/relationships/slide" Target="slides/slide350.xml"/><Relationship Id="rId352" Type="http://schemas.openxmlformats.org/officeDocument/2006/relationships/slide" Target="slides/slide351.xml"/><Relationship Id="rId353" Type="http://schemas.openxmlformats.org/officeDocument/2006/relationships/slide" Target="slides/slide352.xml"/><Relationship Id="rId354" Type="http://schemas.openxmlformats.org/officeDocument/2006/relationships/slide" Target="slides/slide353.xml"/><Relationship Id="rId355" Type="http://schemas.openxmlformats.org/officeDocument/2006/relationships/slide" Target="slides/slide354.xml"/><Relationship Id="rId356" Type="http://schemas.openxmlformats.org/officeDocument/2006/relationships/slide" Target="slides/slide355.xml"/><Relationship Id="rId357" Type="http://schemas.openxmlformats.org/officeDocument/2006/relationships/slide" Target="slides/slide356.xml"/><Relationship Id="rId358" Type="http://schemas.openxmlformats.org/officeDocument/2006/relationships/slide" Target="slides/slide357.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59" Type="http://schemas.openxmlformats.org/officeDocument/2006/relationships/slide" Target="slides/slide35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360" Type="http://schemas.openxmlformats.org/officeDocument/2006/relationships/slide" Target="slides/slide359.xml"/><Relationship Id="rId361" Type="http://schemas.openxmlformats.org/officeDocument/2006/relationships/slide" Target="slides/slide360.xml"/><Relationship Id="rId362" Type="http://schemas.openxmlformats.org/officeDocument/2006/relationships/slide" Target="slides/slide361.xml"/><Relationship Id="rId363" Type="http://schemas.openxmlformats.org/officeDocument/2006/relationships/slide" Target="slides/slide362.xml"/><Relationship Id="rId364" Type="http://schemas.openxmlformats.org/officeDocument/2006/relationships/slide" Target="slides/slide363.xml"/><Relationship Id="rId365" Type="http://schemas.openxmlformats.org/officeDocument/2006/relationships/slide" Target="slides/slide364.xml"/><Relationship Id="rId366" Type="http://schemas.openxmlformats.org/officeDocument/2006/relationships/slide" Target="slides/slide365.xml"/><Relationship Id="rId367" Type="http://schemas.openxmlformats.org/officeDocument/2006/relationships/slide" Target="slides/slide366.xml"/><Relationship Id="rId368" Type="http://schemas.openxmlformats.org/officeDocument/2006/relationships/slide" Target="slides/slide367.xml"/><Relationship Id="rId369"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370" Type="http://schemas.openxmlformats.org/officeDocument/2006/relationships/handoutMaster" Target="handoutMasters/handoutMaster1.xml"/><Relationship Id="rId371" Type="http://schemas.openxmlformats.org/officeDocument/2006/relationships/printerSettings" Target="printerSettings/printerSettings1.bin"/><Relationship Id="rId372" Type="http://schemas.openxmlformats.org/officeDocument/2006/relationships/commentAuthors" Target="commentAuthors.xml"/><Relationship Id="rId373" Type="http://schemas.openxmlformats.org/officeDocument/2006/relationships/presProps" Target="presProps.xml"/><Relationship Id="rId374" Type="http://schemas.openxmlformats.org/officeDocument/2006/relationships/viewProps" Target="viewProps.xml"/><Relationship Id="rId375" Type="http://schemas.openxmlformats.org/officeDocument/2006/relationships/theme" Target="theme/theme1.xml"/><Relationship Id="rId376" Type="http://schemas.openxmlformats.org/officeDocument/2006/relationships/tableStyles" Target="tableStyles.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30" Type="http://schemas.openxmlformats.org/officeDocument/2006/relationships/slide" Target="slides/slide329.xml"/><Relationship Id="rId331" Type="http://schemas.openxmlformats.org/officeDocument/2006/relationships/slide" Target="slides/slide330.xml"/><Relationship Id="rId332" Type="http://schemas.openxmlformats.org/officeDocument/2006/relationships/slide" Target="slides/slide331.xml"/><Relationship Id="rId333" Type="http://schemas.openxmlformats.org/officeDocument/2006/relationships/slide" Target="slides/slide332.xml"/><Relationship Id="rId334" Type="http://schemas.openxmlformats.org/officeDocument/2006/relationships/slide" Target="slides/slide333.xml"/><Relationship Id="rId335" Type="http://schemas.openxmlformats.org/officeDocument/2006/relationships/slide" Target="slides/slide334.xml"/><Relationship Id="rId336" Type="http://schemas.openxmlformats.org/officeDocument/2006/relationships/slide" Target="slides/slide335.xml"/><Relationship Id="rId337" Type="http://schemas.openxmlformats.org/officeDocument/2006/relationships/slide" Target="slides/slide336.xml"/><Relationship Id="rId338" Type="http://schemas.openxmlformats.org/officeDocument/2006/relationships/slide" Target="slides/slide337.xml"/><Relationship Id="rId339" Type="http://schemas.openxmlformats.org/officeDocument/2006/relationships/slide" Target="slides/slide33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340" Type="http://schemas.openxmlformats.org/officeDocument/2006/relationships/slide" Target="slides/slide339.xml"/><Relationship Id="rId341" Type="http://schemas.openxmlformats.org/officeDocument/2006/relationships/slide" Target="slides/slide340.xml"/><Relationship Id="rId342" Type="http://schemas.openxmlformats.org/officeDocument/2006/relationships/slide" Target="slides/slide341.xml"/><Relationship Id="rId343" Type="http://schemas.openxmlformats.org/officeDocument/2006/relationships/slide" Target="slides/slide342.xml"/><Relationship Id="rId344" Type="http://schemas.openxmlformats.org/officeDocument/2006/relationships/slide" Target="slides/slide34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06" Type="http://schemas.openxmlformats.org/officeDocument/2006/relationships/slide" Target="slides/slide209.xml"/><Relationship Id="rId107" Type="http://schemas.openxmlformats.org/officeDocument/2006/relationships/slide" Target="slides/slide210.xml"/><Relationship Id="rId108" Type="http://schemas.openxmlformats.org/officeDocument/2006/relationships/slide" Target="slides/slide211.xml"/><Relationship Id="rId109" Type="http://schemas.openxmlformats.org/officeDocument/2006/relationships/slide" Target="slides/slide212.xml"/><Relationship Id="rId70" Type="http://schemas.openxmlformats.org/officeDocument/2006/relationships/slide" Target="slides/slide153.xml"/><Relationship Id="rId71" Type="http://schemas.openxmlformats.org/officeDocument/2006/relationships/slide" Target="slides/slide154.xml"/><Relationship Id="rId72" Type="http://schemas.openxmlformats.org/officeDocument/2006/relationships/slide" Target="slides/slide155.xml"/><Relationship Id="rId73" Type="http://schemas.openxmlformats.org/officeDocument/2006/relationships/slide" Target="slides/slide158.xml"/><Relationship Id="rId74" Type="http://schemas.openxmlformats.org/officeDocument/2006/relationships/slide" Target="slides/slide159.xml"/><Relationship Id="rId75" Type="http://schemas.openxmlformats.org/officeDocument/2006/relationships/slide" Target="slides/slide160.xml"/><Relationship Id="rId76" Type="http://schemas.openxmlformats.org/officeDocument/2006/relationships/slide" Target="slides/slide162.xml"/><Relationship Id="rId77" Type="http://schemas.openxmlformats.org/officeDocument/2006/relationships/slide" Target="slides/slide173.xml"/><Relationship Id="rId78" Type="http://schemas.openxmlformats.org/officeDocument/2006/relationships/slide" Target="slides/slide178.xml"/><Relationship Id="rId79" Type="http://schemas.openxmlformats.org/officeDocument/2006/relationships/slide" Target="slides/slide179.xml"/><Relationship Id="rId170" Type="http://schemas.openxmlformats.org/officeDocument/2006/relationships/slide" Target="slides/slide285.xml"/><Relationship Id="rId171" Type="http://schemas.openxmlformats.org/officeDocument/2006/relationships/slide" Target="slides/slide286.xml"/><Relationship Id="rId172" Type="http://schemas.openxmlformats.org/officeDocument/2006/relationships/slide" Target="slides/slide287.xml"/><Relationship Id="rId173" Type="http://schemas.openxmlformats.org/officeDocument/2006/relationships/slide" Target="slides/slide288.xml"/><Relationship Id="rId174" Type="http://schemas.openxmlformats.org/officeDocument/2006/relationships/slide" Target="slides/slide289.xml"/><Relationship Id="rId175" Type="http://schemas.openxmlformats.org/officeDocument/2006/relationships/slide" Target="slides/slide290.xml"/><Relationship Id="rId176" Type="http://schemas.openxmlformats.org/officeDocument/2006/relationships/slide" Target="slides/slide291.xml"/><Relationship Id="rId177" Type="http://schemas.openxmlformats.org/officeDocument/2006/relationships/slide" Target="slides/slide292.xml"/><Relationship Id="rId178" Type="http://schemas.openxmlformats.org/officeDocument/2006/relationships/slide" Target="slides/slide293.xml"/><Relationship Id="rId179" Type="http://schemas.openxmlformats.org/officeDocument/2006/relationships/slide" Target="slides/slide294.xml"/><Relationship Id="rId10" Type="http://schemas.openxmlformats.org/officeDocument/2006/relationships/slide" Target="slides/slide27.xml"/><Relationship Id="rId11" Type="http://schemas.openxmlformats.org/officeDocument/2006/relationships/slide" Target="slides/slide28.xml"/><Relationship Id="rId12" Type="http://schemas.openxmlformats.org/officeDocument/2006/relationships/slide" Target="slides/slide29.xml"/><Relationship Id="rId13" Type="http://schemas.openxmlformats.org/officeDocument/2006/relationships/slide" Target="slides/slide30.xml"/><Relationship Id="rId14" Type="http://schemas.openxmlformats.org/officeDocument/2006/relationships/slide" Target="slides/slide31.xml"/><Relationship Id="rId15" Type="http://schemas.openxmlformats.org/officeDocument/2006/relationships/slide" Target="slides/slide32.xml"/><Relationship Id="rId16" Type="http://schemas.openxmlformats.org/officeDocument/2006/relationships/slide" Target="slides/slide33.xml"/><Relationship Id="rId17" Type="http://schemas.openxmlformats.org/officeDocument/2006/relationships/slide" Target="slides/slide34.xml"/><Relationship Id="rId18" Type="http://schemas.openxmlformats.org/officeDocument/2006/relationships/slide" Target="slides/slide39.xml"/><Relationship Id="rId19" Type="http://schemas.openxmlformats.org/officeDocument/2006/relationships/slide" Target="slides/slide40.xml"/><Relationship Id="rId110" Type="http://schemas.openxmlformats.org/officeDocument/2006/relationships/slide" Target="slides/slide213.xml"/><Relationship Id="rId111" Type="http://schemas.openxmlformats.org/officeDocument/2006/relationships/slide" Target="slides/slide214.xml"/><Relationship Id="rId112" Type="http://schemas.openxmlformats.org/officeDocument/2006/relationships/slide" Target="slides/slide215.xml"/><Relationship Id="rId113" Type="http://schemas.openxmlformats.org/officeDocument/2006/relationships/slide" Target="slides/slide216.xml"/><Relationship Id="rId114" Type="http://schemas.openxmlformats.org/officeDocument/2006/relationships/slide" Target="slides/slide218.xml"/><Relationship Id="rId115" Type="http://schemas.openxmlformats.org/officeDocument/2006/relationships/slide" Target="slides/slide219.xml"/><Relationship Id="rId116" Type="http://schemas.openxmlformats.org/officeDocument/2006/relationships/slide" Target="slides/slide220.xml"/><Relationship Id="rId117" Type="http://schemas.openxmlformats.org/officeDocument/2006/relationships/slide" Target="slides/slide221.xml"/><Relationship Id="rId118" Type="http://schemas.openxmlformats.org/officeDocument/2006/relationships/slide" Target="slides/slide224.xml"/><Relationship Id="rId119" Type="http://schemas.openxmlformats.org/officeDocument/2006/relationships/slide" Target="slides/slide225.xml"/><Relationship Id="rId200" Type="http://schemas.openxmlformats.org/officeDocument/2006/relationships/slide" Target="slides/slide315.xml"/><Relationship Id="rId201" Type="http://schemas.openxmlformats.org/officeDocument/2006/relationships/slide" Target="slides/slide316.xml"/><Relationship Id="rId202" Type="http://schemas.openxmlformats.org/officeDocument/2006/relationships/slide" Target="slides/slide317.xml"/><Relationship Id="rId203" Type="http://schemas.openxmlformats.org/officeDocument/2006/relationships/slide" Target="slides/slide318.xml"/><Relationship Id="rId204" Type="http://schemas.openxmlformats.org/officeDocument/2006/relationships/slide" Target="slides/slide319.xml"/><Relationship Id="rId205" Type="http://schemas.openxmlformats.org/officeDocument/2006/relationships/slide" Target="slides/slide320.xml"/><Relationship Id="rId206" Type="http://schemas.openxmlformats.org/officeDocument/2006/relationships/slide" Target="slides/slide321.xml"/><Relationship Id="rId207" Type="http://schemas.openxmlformats.org/officeDocument/2006/relationships/slide" Target="slides/slide322.xml"/><Relationship Id="rId208" Type="http://schemas.openxmlformats.org/officeDocument/2006/relationships/slide" Target="slides/slide323.xml"/><Relationship Id="rId209" Type="http://schemas.openxmlformats.org/officeDocument/2006/relationships/slide" Target="slides/slide324.xml"/><Relationship Id="rId1" Type="http://schemas.openxmlformats.org/officeDocument/2006/relationships/slide" Target="slides/slide1.xml"/><Relationship Id="rId2" Type="http://schemas.openxmlformats.org/officeDocument/2006/relationships/slide" Target="slides/slide9.xml"/><Relationship Id="rId3" Type="http://schemas.openxmlformats.org/officeDocument/2006/relationships/slide" Target="slides/slide11.xml"/><Relationship Id="rId4" Type="http://schemas.openxmlformats.org/officeDocument/2006/relationships/slide" Target="slides/slide13.xml"/><Relationship Id="rId5" Type="http://schemas.openxmlformats.org/officeDocument/2006/relationships/slide" Target="slides/slide22.xml"/><Relationship Id="rId6" Type="http://schemas.openxmlformats.org/officeDocument/2006/relationships/slide" Target="slides/slide23.xml"/><Relationship Id="rId7" Type="http://schemas.openxmlformats.org/officeDocument/2006/relationships/slide" Target="slides/slide24.xml"/><Relationship Id="rId8" Type="http://schemas.openxmlformats.org/officeDocument/2006/relationships/slide" Target="slides/slide25.xml"/><Relationship Id="rId9" Type="http://schemas.openxmlformats.org/officeDocument/2006/relationships/slide" Target="slides/slide26.xml"/><Relationship Id="rId80" Type="http://schemas.openxmlformats.org/officeDocument/2006/relationships/slide" Target="slides/slide181.xml"/><Relationship Id="rId81" Type="http://schemas.openxmlformats.org/officeDocument/2006/relationships/slide" Target="slides/slide182.xml"/><Relationship Id="rId82" Type="http://schemas.openxmlformats.org/officeDocument/2006/relationships/slide" Target="slides/slide183.xml"/><Relationship Id="rId83" Type="http://schemas.openxmlformats.org/officeDocument/2006/relationships/slide" Target="slides/slide184.xml"/><Relationship Id="rId84" Type="http://schemas.openxmlformats.org/officeDocument/2006/relationships/slide" Target="slides/slide185.xml"/><Relationship Id="rId85" Type="http://schemas.openxmlformats.org/officeDocument/2006/relationships/slide" Target="slides/slide186.xml"/><Relationship Id="rId86" Type="http://schemas.openxmlformats.org/officeDocument/2006/relationships/slide" Target="slides/slide187.xml"/><Relationship Id="rId87" Type="http://schemas.openxmlformats.org/officeDocument/2006/relationships/slide" Target="slides/slide189.xml"/><Relationship Id="rId88" Type="http://schemas.openxmlformats.org/officeDocument/2006/relationships/slide" Target="slides/slide190.xml"/><Relationship Id="rId89" Type="http://schemas.openxmlformats.org/officeDocument/2006/relationships/slide" Target="slides/slide191.xml"/><Relationship Id="rId180" Type="http://schemas.openxmlformats.org/officeDocument/2006/relationships/slide" Target="slides/slide295.xml"/><Relationship Id="rId181" Type="http://schemas.openxmlformats.org/officeDocument/2006/relationships/slide" Target="slides/slide296.xml"/><Relationship Id="rId182" Type="http://schemas.openxmlformats.org/officeDocument/2006/relationships/slide" Target="slides/slide297.xml"/><Relationship Id="rId183" Type="http://schemas.openxmlformats.org/officeDocument/2006/relationships/slide" Target="slides/slide298.xml"/><Relationship Id="rId184" Type="http://schemas.openxmlformats.org/officeDocument/2006/relationships/slide" Target="slides/slide299.xml"/><Relationship Id="rId185" Type="http://schemas.openxmlformats.org/officeDocument/2006/relationships/slide" Target="slides/slide300.xml"/><Relationship Id="rId186" Type="http://schemas.openxmlformats.org/officeDocument/2006/relationships/slide" Target="slides/slide301.xml"/><Relationship Id="rId187" Type="http://schemas.openxmlformats.org/officeDocument/2006/relationships/slide" Target="slides/slide302.xml"/><Relationship Id="rId188" Type="http://schemas.openxmlformats.org/officeDocument/2006/relationships/slide" Target="slides/slide303.xml"/><Relationship Id="rId189" Type="http://schemas.openxmlformats.org/officeDocument/2006/relationships/slide" Target="slides/slide304.xml"/><Relationship Id="rId20" Type="http://schemas.openxmlformats.org/officeDocument/2006/relationships/slide" Target="slides/slide54.xml"/><Relationship Id="rId21" Type="http://schemas.openxmlformats.org/officeDocument/2006/relationships/slide" Target="slides/slide55.xml"/><Relationship Id="rId22" Type="http://schemas.openxmlformats.org/officeDocument/2006/relationships/slide" Target="slides/slide56.xml"/><Relationship Id="rId23" Type="http://schemas.openxmlformats.org/officeDocument/2006/relationships/slide" Target="slides/slide57.xml"/><Relationship Id="rId24" Type="http://schemas.openxmlformats.org/officeDocument/2006/relationships/slide" Target="slides/slide58.xml"/><Relationship Id="rId25" Type="http://schemas.openxmlformats.org/officeDocument/2006/relationships/slide" Target="slides/slide59.xml"/><Relationship Id="rId26" Type="http://schemas.openxmlformats.org/officeDocument/2006/relationships/slide" Target="slides/slide60.xml"/><Relationship Id="rId27" Type="http://schemas.openxmlformats.org/officeDocument/2006/relationships/slide" Target="slides/slide61.xml"/><Relationship Id="rId28" Type="http://schemas.openxmlformats.org/officeDocument/2006/relationships/slide" Target="slides/slide62.xml"/><Relationship Id="rId29" Type="http://schemas.openxmlformats.org/officeDocument/2006/relationships/slide" Target="slides/slide63.xml"/><Relationship Id="rId120" Type="http://schemas.openxmlformats.org/officeDocument/2006/relationships/slide" Target="slides/slide226.xml"/><Relationship Id="rId121" Type="http://schemas.openxmlformats.org/officeDocument/2006/relationships/slide" Target="slides/slide227.xml"/><Relationship Id="rId122" Type="http://schemas.openxmlformats.org/officeDocument/2006/relationships/slide" Target="slides/slide228.xml"/><Relationship Id="rId123" Type="http://schemas.openxmlformats.org/officeDocument/2006/relationships/slide" Target="slides/slide229.xml"/><Relationship Id="rId124" Type="http://schemas.openxmlformats.org/officeDocument/2006/relationships/slide" Target="slides/slide230.xml"/><Relationship Id="rId125" Type="http://schemas.openxmlformats.org/officeDocument/2006/relationships/slide" Target="slides/slide231.xml"/><Relationship Id="rId126" Type="http://schemas.openxmlformats.org/officeDocument/2006/relationships/slide" Target="slides/slide232.xml"/><Relationship Id="rId127" Type="http://schemas.openxmlformats.org/officeDocument/2006/relationships/slide" Target="slides/slide233.xml"/><Relationship Id="rId128" Type="http://schemas.openxmlformats.org/officeDocument/2006/relationships/slide" Target="slides/slide234.xml"/><Relationship Id="rId129" Type="http://schemas.openxmlformats.org/officeDocument/2006/relationships/slide" Target="slides/slide235.xml"/><Relationship Id="rId210" Type="http://schemas.openxmlformats.org/officeDocument/2006/relationships/slide" Target="slides/slide325.xml"/><Relationship Id="rId211" Type="http://schemas.openxmlformats.org/officeDocument/2006/relationships/slide" Target="slides/slide326.xml"/><Relationship Id="rId212" Type="http://schemas.openxmlformats.org/officeDocument/2006/relationships/slide" Target="slides/slide327.xml"/><Relationship Id="rId213" Type="http://schemas.openxmlformats.org/officeDocument/2006/relationships/slide" Target="slides/slide328.xml"/><Relationship Id="rId214" Type="http://schemas.openxmlformats.org/officeDocument/2006/relationships/slide" Target="slides/slide329.xml"/><Relationship Id="rId215" Type="http://schemas.openxmlformats.org/officeDocument/2006/relationships/slide" Target="slides/slide330.xml"/><Relationship Id="rId216" Type="http://schemas.openxmlformats.org/officeDocument/2006/relationships/slide" Target="slides/slide331.xml"/><Relationship Id="rId217" Type="http://schemas.openxmlformats.org/officeDocument/2006/relationships/slide" Target="slides/slide332.xml"/><Relationship Id="rId218" Type="http://schemas.openxmlformats.org/officeDocument/2006/relationships/slide" Target="slides/slide333.xml"/><Relationship Id="rId219" Type="http://schemas.openxmlformats.org/officeDocument/2006/relationships/slide" Target="slides/slide334.xml"/><Relationship Id="rId90" Type="http://schemas.openxmlformats.org/officeDocument/2006/relationships/slide" Target="slides/slide192.xml"/><Relationship Id="rId91" Type="http://schemas.openxmlformats.org/officeDocument/2006/relationships/slide" Target="slides/slide193.xml"/><Relationship Id="rId92" Type="http://schemas.openxmlformats.org/officeDocument/2006/relationships/slide" Target="slides/slide194.xml"/><Relationship Id="rId93" Type="http://schemas.openxmlformats.org/officeDocument/2006/relationships/slide" Target="slides/slide195.xml"/><Relationship Id="rId94" Type="http://schemas.openxmlformats.org/officeDocument/2006/relationships/slide" Target="slides/slide196.xml"/><Relationship Id="rId95" Type="http://schemas.openxmlformats.org/officeDocument/2006/relationships/slide" Target="slides/slide197.xml"/><Relationship Id="rId96" Type="http://schemas.openxmlformats.org/officeDocument/2006/relationships/slide" Target="slides/slide198.xml"/><Relationship Id="rId97" Type="http://schemas.openxmlformats.org/officeDocument/2006/relationships/slide" Target="slides/slide199.xml"/><Relationship Id="rId98" Type="http://schemas.openxmlformats.org/officeDocument/2006/relationships/slide" Target="slides/slide200.xml"/><Relationship Id="rId99" Type="http://schemas.openxmlformats.org/officeDocument/2006/relationships/slide" Target="slides/slide201.xml"/><Relationship Id="rId190" Type="http://schemas.openxmlformats.org/officeDocument/2006/relationships/slide" Target="slides/slide305.xml"/><Relationship Id="rId191" Type="http://schemas.openxmlformats.org/officeDocument/2006/relationships/slide" Target="slides/slide306.xml"/><Relationship Id="rId192" Type="http://schemas.openxmlformats.org/officeDocument/2006/relationships/slide" Target="slides/slide307.xml"/><Relationship Id="rId193" Type="http://schemas.openxmlformats.org/officeDocument/2006/relationships/slide" Target="slides/slide308.xml"/><Relationship Id="rId194" Type="http://schemas.openxmlformats.org/officeDocument/2006/relationships/slide" Target="slides/slide309.xml"/><Relationship Id="rId195" Type="http://schemas.openxmlformats.org/officeDocument/2006/relationships/slide" Target="slides/slide310.xml"/><Relationship Id="rId196" Type="http://schemas.openxmlformats.org/officeDocument/2006/relationships/slide" Target="slides/slide311.xml"/><Relationship Id="rId197" Type="http://schemas.openxmlformats.org/officeDocument/2006/relationships/slide" Target="slides/slide312.xml"/><Relationship Id="rId198" Type="http://schemas.openxmlformats.org/officeDocument/2006/relationships/slide" Target="slides/slide313.xml"/><Relationship Id="rId199" Type="http://schemas.openxmlformats.org/officeDocument/2006/relationships/slide" Target="slides/slide314.xml"/><Relationship Id="rId30" Type="http://schemas.openxmlformats.org/officeDocument/2006/relationships/slide" Target="slides/slide64.xml"/><Relationship Id="rId31" Type="http://schemas.openxmlformats.org/officeDocument/2006/relationships/slide" Target="slides/slide65.xml"/><Relationship Id="rId32" Type="http://schemas.openxmlformats.org/officeDocument/2006/relationships/slide" Target="slides/slide66.xml"/><Relationship Id="rId33" Type="http://schemas.openxmlformats.org/officeDocument/2006/relationships/slide" Target="slides/slide67.xml"/><Relationship Id="rId34" Type="http://schemas.openxmlformats.org/officeDocument/2006/relationships/slide" Target="slides/slide69.xml"/><Relationship Id="rId35" Type="http://schemas.openxmlformats.org/officeDocument/2006/relationships/slide" Target="slides/slide70.xml"/><Relationship Id="rId36" Type="http://schemas.openxmlformats.org/officeDocument/2006/relationships/slide" Target="slides/slide71.xml"/><Relationship Id="rId37" Type="http://schemas.openxmlformats.org/officeDocument/2006/relationships/slide" Target="slides/slide72.xml"/><Relationship Id="rId38" Type="http://schemas.openxmlformats.org/officeDocument/2006/relationships/slide" Target="slides/slide76.xml"/><Relationship Id="rId39" Type="http://schemas.openxmlformats.org/officeDocument/2006/relationships/slide" Target="slides/slide77.xml"/><Relationship Id="rId130" Type="http://schemas.openxmlformats.org/officeDocument/2006/relationships/slide" Target="slides/slide236.xml"/><Relationship Id="rId131" Type="http://schemas.openxmlformats.org/officeDocument/2006/relationships/slide" Target="slides/slide237.xml"/><Relationship Id="rId132" Type="http://schemas.openxmlformats.org/officeDocument/2006/relationships/slide" Target="slides/slide238.xml"/><Relationship Id="rId133" Type="http://schemas.openxmlformats.org/officeDocument/2006/relationships/slide" Target="slides/slide239.xml"/><Relationship Id="rId220" Type="http://schemas.openxmlformats.org/officeDocument/2006/relationships/slide" Target="slides/slide335.xml"/><Relationship Id="rId221" Type="http://schemas.openxmlformats.org/officeDocument/2006/relationships/slide" Target="slides/slide336.xml"/><Relationship Id="rId222" Type="http://schemas.openxmlformats.org/officeDocument/2006/relationships/slide" Target="slides/slide337.xml"/><Relationship Id="rId223" Type="http://schemas.openxmlformats.org/officeDocument/2006/relationships/slide" Target="slides/slide338.xml"/><Relationship Id="rId224" Type="http://schemas.openxmlformats.org/officeDocument/2006/relationships/slide" Target="slides/slide339.xml"/><Relationship Id="rId225" Type="http://schemas.openxmlformats.org/officeDocument/2006/relationships/slide" Target="slides/slide340.xml"/><Relationship Id="rId226" Type="http://schemas.openxmlformats.org/officeDocument/2006/relationships/slide" Target="slides/slide341.xml"/><Relationship Id="rId227" Type="http://schemas.openxmlformats.org/officeDocument/2006/relationships/slide" Target="slides/slide342.xml"/><Relationship Id="rId228" Type="http://schemas.openxmlformats.org/officeDocument/2006/relationships/slide" Target="slides/slide343.xml"/><Relationship Id="rId229" Type="http://schemas.openxmlformats.org/officeDocument/2006/relationships/slide" Target="slides/slide344.xml"/><Relationship Id="rId134" Type="http://schemas.openxmlformats.org/officeDocument/2006/relationships/slide" Target="slides/slide240.xml"/><Relationship Id="rId135" Type="http://schemas.openxmlformats.org/officeDocument/2006/relationships/slide" Target="slides/slide241.xml"/><Relationship Id="rId136" Type="http://schemas.openxmlformats.org/officeDocument/2006/relationships/slide" Target="slides/slide242.xml"/><Relationship Id="rId137" Type="http://schemas.openxmlformats.org/officeDocument/2006/relationships/slide" Target="slides/slide243.xml"/><Relationship Id="rId138" Type="http://schemas.openxmlformats.org/officeDocument/2006/relationships/slide" Target="slides/slide244.xml"/><Relationship Id="rId139" Type="http://schemas.openxmlformats.org/officeDocument/2006/relationships/slide" Target="slides/slide245.xml"/><Relationship Id="rId40" Type="http://schemas.openxmlformats.org/officeDocument/2006/relationships/slide" Target="slides/slide80.xml"/><Relationship Id="rId41" Type="http://schemas.openxmlformats.org/officeDocument/2006/relationships/slide" Target="slides/slide81.xml"/><Relationship Id="rId42" Type="http://schemas.openxmlformats.org/officeDocument/2006/relationships/slide" Target="slides/slide82.xml"/><Relationship Id="rId43" Type="http://schemas.openxmlformats.org/officeDocument/2006/relationships/slide" Target="slides/slide92.xml"/><Relationship Id="rId44" Type="http://schemas.openxmlformats.org/officeDocument/2006/relationships/slide" Target="slides/slide93.xml"/><Relationship Id="rId45" Type="http://schemas.openxmlformats.org/officeDocument/2006/relationships/slide" Target="slides/slide94.xml"/><Relationship Id="rId46" Type="http://schemas.openxmlformats.org/officeDocument/2006/relationships/slide" Target="slides/slide95.xml"/><Relationship Id="rId47" Type="http://schemas.openxmlformats.org/officeDocument/2006/relationships/slide" Target="slides/slide96.xml"/><Relationship Id="rId48" Type="http://schemas.openxmlformats.org/officeDocument/2006/relationships/slide" Target="slides/slide97.xml"/><Relationship Id="rId49" Type="http://schemas.openxmlformats.org/officeDocument/2006/relationships/slide" Target="slides/slide98.xml"/><Relationship Id="rId140" Type="http://schemas.openxmlformats.org/officeDocument/2006/relationships/slide" Target="slides/slide246.xml"/><Relationship Id="rId141" Type="http://schemas.openxmlformats.org/officeDocument/2006/relationships/slide" Target="slides/slide247.xml"/><Relationship Id="rId142" Type="http://schemas.openxmlformats.org/officeDocument/2006/relationships/slide" Target="slides/slide248.xml"/><Relationship Id="rId143" Type="http://schemas.openxmlformats.org/officeDocument/2006/relationships/slide" Target="slides/slide249.xml"/><Relationship Id="rId144" Type="http://schemas.openxmlformats.org/officeDocument/2006/relationships/slide" Target="slides/slide250.xml"/><Relationship Id="rId145" Type="http://schemas.openxmlformats.org/officeDocument/2006/relationships/slide" Target="slides/slide251.xml"/><Relationship Id="rId146" Type="http://schemas.openxmlformats.org/officeDocument/2006/relationships/slide" Target="slides/slide252.xml"/><Relationship Id="rId147" Type="http://schemas.openxmlformats.org/officeDocument/2006/relationships/slide" Target="slides/slide254.xml"/><Relationship Id="rId148" Type="http://schemas.openxmlformats.org/officeDocument/2006/relationships/slide" Target="slides/slide255.xml"/><Relationship Id="rId149" Type="http://schemas.openxmlformats.org/officeDocument/2006/relationships/slide" Target="slides/slide256.xml"/><Relationship Id="rId230" Type="http://schemas.openxmlformats.org/officeDocument/2006/relationships/slide" Target="slides/slide345.xml"/><Relationship Id="rId231" Type="http://schemas.openxmlformats.org/officeDocument/2006/relationships/slide" Target="slides/slide346.xml"/><Relationship Id="rId232" Type="http://schemas.openxmlformats.org/officeDocument/2006/relationships/slide" Target="slides/slide347.xml"/><Relationship Id="rId233" Type="http://schemas.openxmlformats.org/officeDocument/2006/relationships/slide" Target="slides/slide348.xml"/><Relationship Id="rId234" Type="http://schemas.openxmlformats.org/officeDocument/2006/relationships/slide" Target="slides/slide349.xml"/><Relationship Id="rId235" Type="http://schemas.openxmlformats.org/officeDocument/2006/relationships/slide" Target="slides/slide350.xml"/><Relationship Id="rId236" Type="http://schemas.openxmlformats.org/officeDocument/2006/relationships/slide" Target="slides/slide351.xml"/><Relationship Id="rId237" Type="http://schemas.openxmlformats.org/officeDocument/2006/relationships/slide" Target="slides/slide352.xml"/><Relationship Id="rId238" Type="http://schemas.openxmlformats.org/officeDocument/2006/relationships/slide" Target="slides/slide353.xml"/><Relationship Id="rId239" Type="http://schemas.openxmlformats.org/officeDocument/2006/relationships/slide" Target="slides/slide354.xml"/><Relationship Id="rId50" Type="http://schemas.openxmlformats.org/officeDocument/2006/relationships/slide" Target="slides/slide99.xml"/><Relationship Id="rId51" Type="http://schemas.openxmlformats.org/officeDocument/2006/relationships/slide" Target="slides/slide100.xml"/><Relationship Id="rId52" Type="http://schemas.openxmlformats.org/officeDocument/2006/relationships/slide" Target="slides/slide101.xml"/><Relationship Id="rId53" Type="http://schemas.openxmlformats.org/officeDocument/2006/relationships/slide" Target="slides/slide102.xml"/><Relationship Id="rId54" Type="http://schemas.openxmlformats.org/officeDocument/2006/relationships/slide" Target="slides/slide103.xml"/><Relationship Id="rId55" Type="http://schemas.openxmlformats.org/officeDocument/2006/relationships/slide" Target="slides/slide107.xml"/><Relationship Id="rId56" Type="http://schemas.openxmlformats.org/officeDocument/2006/relationships/slide" Target="slides/slide108.xml"/><Relationship Id="rId57" Type="http://schemas.openxmlformats.org/officeDocument/2006/relationships/slide" Target="slides/slide109.xml"/><Relationship Id="rId58" Type="http://schemas.openxmlformats.org/officeDocument/2006/relationships/slide" Target="slides/slide110.xml"/><Relationship Id="rId59" Type="http://schemas.openxmlformats.org/officeDocument/2006/relationships/slide" Target="slides/slide116.xml"/><Relationship Id="rId150" Type="http://schemas.openxmlformats.org/officeDocument/2006/relationships/slide" Target="slides/slide257.xml"/><Relationship Id="rId151" Type="http://schemas.openxmlformats.org/officeDocument/2006/relationships/slide" Target="slides/slide264.xml"/><Relationship Id="rId152" Type="http://schemas.openxmlformats.org/officeDocument/2006/relationships/slide" Target="slides/slide265.xml"/><Relationship Id="rId153" Type="http://schemas.openxmlformats.org/officeDocument/2006/relationships/slide" Target="slides/slide266.xml"/><Relationship Id="rId154" Type="http://schemas.openxmlformats.org/officeDocument/2006/relationships/slide" Target="slides/slide267.xml"/><Relationship Id="rId155" Type="http://schemas.openxmlformats.org/officeDocument/2006/relationships/slide" Target="slides/slide268.xml"/><Relationship Id="rId156" Type="http://schemas.openxmlformats.org/officeDocument/2006/relationships/slide" Target="slides/slide269.xml"/><Relationship Id="rId157" Type="http://schemas.openxmlformats.org/officeDocument/2006/relationships/slide" Target="slides/slide270.xml"/><Relationship Id="rId158" Type="http://schemas.openxmlformats.org/officeDocument/2006/relationships/slide" Target="slides/slide271.xml"/><Relationship Id="rId159" Type="http://schemas.openxmlformats.org/officeDocument/2006/relationships/slide" Target="slides/slide272.xml"/><Relationship Id="rId240" Type="http://schemas.openxmlformats.org/officeDocument/2006/relationships/slide" Target="slides/slide355.xml"/><Relationship Id="rId241" Type="http://schemas.openxmlformats.org/officeDocument/2006/relationships/slide" Target="slides/slide356.xml"/><Relationship Id="rId242" Type="http://schemas.openxmlformats.org/officeDocument/2006/relationships/slide" Target="slides/slide357.xml"/><Relationship Id="rId243" Type="http://schemas.openxmlformats.org/officeDocument/2006/relationships/slide" Target="slides/slide358.xml"/><Relationship Id="rId244" Type="http://schemas.openxmlformats.org/officeDocument/2006/relationships/slide" Target="slides/slide359.xml"/><Relationship Id="rId245" Type="http://schemas.openxmlformats.org/officeDocument/2006/relationships/slide" Target="slides/slide360.xml"/><Relationship Id="rId246" Type="http://schemas.openxmlformats.org/officeDocument/2006/relationships/slide" Target="slides/slide361.xml"/><Relationship Id="rId247" Type="http://schemas.openxmlformats.org/officeDocument/2006/relationships/slide" Target="slides/slide362.xml"/><Relationship Id="rId248" Type="http://schemas.openxmlformats.org/officeDocument/2006/relationships/slide" Target="slides/slide363.xml"/><Relationship Id="rId249" Type="http://schemas.openxmlformats.org/officeDocument/2006/relationships/slide" Target="slides/slide364.xml"/><Relationship Id="rId60" Type="http://schemas.openxmlformats.org/officeDocument/2006/relationships/slide" Target="slides/slide122.xml"/><Relationship Id="rId61" Type="http://schemas.openxmlformats.org/officeDocument/2006/relationships/slide" Target="slides/slide123.xml"/><Relationship Id="rId62" Type="http://schemas.openxmlformats.org/officeDocument/2006/relationships/slide" Target="slides/slide124.xml"/><Relationship Id="rId63" Type="http://schemas.openxmlformats.org/officeDocument/2006/relationships/slide" Target="slides/slide125.xml"/><Relationship Id="rId64" Type="http://schemas.openxmlformats.org/officeDocument/2006/relationships/slide" Target="slides/slide126.xml"/><Relationship Id="rId65" Type="http://schemas.openxmlformats.org/officeDocument/2006/relationships/slide" Target="slides/slide127.xml"/><Relationship Id="rId66" Type="http://schemas.openxmlformats.org/officeDocument/2006/relationships/slide" Target="slides/slide128.xml"/><Relationship Id="rId67" Type="http://schemas.openxmlformats.org/officeDocument/2006/relationships/slide" Target="slides/slide131.xml"/><Relationship Id="rId68" Type="http://schemas.openxmlformats.org/officeDocument/2006/relationships/slide" Target="slides/slide132.xml"/><Relationship Id="rId69" Type="http://schemas.openxmlformats.org/officeDocument/2006/relationships/slide" Target="slides/slide149.xml"/><Relationship Id="rId160" Type="http://schemas.openxmlformats.org/officeDocument/2006/relationships/slide" Target="slides/slide273.xml"/><Relationship Id="rId161" Type="http://schemas.openxmlformats.org/officeDocument/2006/relationships/slide" Target="slides/slide274.xml"/><Relationship Id="rId162" Type="http://schemas.openxmlformats.org/officeDocument/2006/relationships/slide" Target="slides/slide275.xml"/><Relationship Id="rId163" Type="http://schemas.openxmlformats.org/officeDocument/2006/relationships/slide" Target="slides/slide276.xml"/><Relationship Id="rId164" Type="http://schemas.openxmlformats.org/officeDocument/2006/relationships/slide" Target="slides/slide279.xml"/><Relationship Id="rId165" Type="http://schemas.openxmlformats.org/officeDocument/2006/relationships/slide" Target="slides/slide280.xml"/><Relationship Id="rId166" Type="http://schemas.openxmlformats.org/officeDocument/2006/relationships/slide" Target="slides/slide281.xml"/><Relationship Id="rId167" Type="http://schemas.openxmlformats.org/officeDocument/2006/relationships/slide" Target="slides/slide282.xml"/><Relationship Id="rId168" Type="http://schemas.openxmlformats.org/officeDocument/2006/relationships/slide" Target="slides/slide283.xml"/><Relationship Id="rId169" Type="http://schemas.openxmlformats.org/officeDocument/2006/relationships/slide" Target="slides/slide284.xml"/><Relationship Id="rId250" Type="http://schemas.openxmlformats.org/officeDocument/2006/relationships/slide" Target="slides/slide365.xml"/><Relationship Id="rId251" Type="http://schemas.openxmlformats.org/officeDocument/2006/relationships/slide" Target="slides/slide366.xml"/><Relationship Id="rId100" Type="http://schemas.openxmlformats.org/officeDocument/2006/relationships/slide" Target="slides/slide202.xml"/><Relationship Id="rId101" Type="http://schemas.openxmlformats.org/officeDocument/2006/relationships/slide" Target="slides/slide203.xml"/><Relationship Id="rId102" Type="http://schemas.openxmlformats.org/officeDocument/2006/relationships/slide" Target="slides/slide205.xml"/><Relationship Id="rId103" Type="http://schemas.openxmlformats.org/officeDocument/2006/relationships/slide" Target="slides/slide206.xml"/><Relationship Id="rId104" Type="http://schemas.openxmlformats.org/officeDocument/2006/relationships/slide" Target="slides/slide207.xml"/><Relationship Id="rId105" Type="http://schemas.openxmlformats.org/officeDocument/2006/relationships/slide" Target="slides/slide20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Weight Distribution</a:t>
            </a:r>
            <a:endParaRPr lang="en-GB" dirty="0"/>
          </a:p>
        </c:rich>
      </c:tx>
      <c:overlay val="0"/>
    </c:title>
    <c:autoTitleDeleted val="0"/>
    <c:plotArea>
      <c:layout/>
      <c:pieChart>
        <c:varyColors val="1"/>
        <c:ser>
          <c:idx val="0"/>
          <c:order val="0"/>
          <c:tx>
            <c:strRef>
              <c:f>Sheet1!$B$1</c:f>
              <c:strCache>
                <c:ptCount val="1"/>
                <c:pt idx="0">
                  <c:v>Weight</c:v>
                </c:pt>
              </c:strCache>
            </c:strRef>
          </c:tx>
          <c:explosion val="25"/>
          <c:cat>
            <c:strRef>
              <c:f>Sheet1!$A$2:$A$8</c:f>
              <c:strCache>
                <c:ptCount val="7"/>
                <c:pt idx="0">
                  <c:v>Financial Risk v Return</c:v>
                </c:pt>
                <c:pt idx="1">
                  <c:v>Strategic Fit</c:v>
                </c:pt>
                <c:pt idx="2">
                  <c:v>Product</c:v>
                </c:pt>
                <c:pt idx="3">
                  <c:v>Market  Attractiveness</c:v>
                </c:pt>
                <c:pt idx="4">
                  <c:v>Technology Adoption Life Cycle</c:v>
                </c:pt>
                <c:pt idx="5">
                  <c:v>Synergies</c:v>
                </c:pt>
                <c:pt idx="6">
                  <c:v>Technical Feasibility</c:v>
                </c:pt>
              </c:strCache>
            </c:strRef>
          </c:cat>
          <c:val>
            <c:numRef>
              <c:f>Sheet1!$B$2:$B$8</c:f>
              <c:numCache>
                <c:formatCode>General</c:formatCode>
                <c:ptCount val="7"/>
                <c:pt idx="0">
                  <c:v>0.2</c:v>
                </c:pt>
                <c:pt idx="1">
                  <c:v>0.2</c:v>
                </c:pt>
                <c:pt idx="2">
                  <c:v>0.1</c:v>
                </c:pt>
                <c:pt idx="3">
                  <c:v>0.2</c:v>
                </c:pt>
                <c:pt idx="4">
                  <c:v>0.1</c:v>
                </c:pt>
                <c:pt idx="5">
                  <c:v>0.1</c:v>
                </c:pt>
                <c:pt idx="6">
                  <c:v>0.1</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14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image" Target="../media/image28.png"/><Relationship Id="rId2"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image" Target="../media/image28.png"/><Relationship Id="rId2"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225DEB-C06C-42B0-A937-0E621233E5D5}" type="doc">
      <dgm:prSet loTypeId="urn:microsoft.com/office/officeart/2005/8/layout/hList7#1" loCatId="list" qsTypeId="urn:microsoft.com/office/officeart/2005/8/quickstyle/3d1" qsCatId="3D" csTypeId="urn:microsoft.com/office/officeart/2005/8/colors/accent1_2" csCatId="accent1" phldr="1"/>
      <dgm:spPr/>
    </dgm:pt>
    <dgm:pt modelId="{35325126-CF44-44AF-98E1-01BCD3BCFECF}">
      <dgm:prSet phldrT="[Texto]" custT="1"/>
      <dgm:spPr/>
      <dgm:t>
        <a:bodyPr/>
        <a:lstStyle/>
        <a:p>
          <a:r>
            <a:rPr lang="es-MX" sz="2400" b="1" dirty="0" smtClean="0"/>
            <a:t>1.                </a:t>
          </a:r>
          <a:r>
            <a:rPr lang="es-MX" sz="2000" b="1" dirty="0" smtClean="0"/>
            <a:t>Pre-Compliance</a:t>
          </a:r>
          <a:endParaRPr lang="en-US" sz="2000" b="1" dirty="0"/>
        </a:p>
      </dgm:t>
    </dgm:pt>
    <dgm:pt modelId="{B624D62A-F105-47F0-AF12-518EFEB09DC3}" type="parTrans" cxnId="{DDFC6ECF-EDCD-4A2D-B62E-2C3F8C3299FD}">
      <dgm:prSet/>
      <dgm:spPr/>
      <dgm:t>
        <a:bodyPr/>
        <a:lstStyle/>
        <a:p>
          <a:endParaRPr lang="en-US" sz="2400" b="1"/>
        </a:p>
      </dgm:t>
    </dgm:pt>
    <dgm:pt modelId="{ACE4DD3C-D410-46F2-A1B7-B9405E33A5DF}" type="sibTrans" cxnId="{DDFC6ECF-EDCD-4A2D-B62E-2C3F8C3299FD}">
      <dgm:prSet/>
      <dgm:spPr/>
      <dgm:t>
        <a:bodyPr/>
        <a:lstStyle/>
        <a:p>
          <a:endParaRPr lang="en-US" sz="2400" b="1"/>
        </a:p>
      </dgm:t>
    </dgm:pt>
    <dgm:pt modelId="{2EAF1432-A21C-4220-9C11-C0EA5115B3CA}">
      <dgm:prSet phldrT="[Texto]" custT="1"/>
      <dgm:spPr/>
      <dgm:t>
        <a:bodyPr/>
        <a:lstStyle/>
        <a:p>
          <a:r>
            <a:rPr lang="es-MX" sz="2400" b="1" dirty="0" smtClean="0"/>
            <a:t>3.                 </a:t>
          </a:r>
          <a:r>
            <a:rPr lang="es-MX" sz="2000" b="1" dirty="0" smtClean="0"/>
            <a:t>Beyond Compliance</a:t>
          </a:r>
          <a:endParaRPr lang="en-US" sz="2000" b="1" dirty="0"/>
        </a:p>
      </dgm:t>
    </dgm:pt>
    <dgm:pt modelId="{2B4D51C4-1CD0-47A3-AA9F-12BEAF7A2ACB}" type="parTrans" cxnId="{AA7FED09-413D-4557-9A61-108A9B28478C}">
      <dgm:prSet/>
      <dgm:spPr/>
      <dgm:t>
        <a:bodyPr/>
        <a:lstStyle/>
        <a:p>
          <a:endParaRPr lang="en-US" sz="2400" b="1"/>
        </a:p>
      </dgm:t>
    </dgm:pt>
    <dgm:pt modelId="{A2C98AF1-BA48-437F-A4F0-414EBAE3DB18}" type="sibTrans" cxnId="{AA7FED09-413D-4557-9A61-108A9B28478C}">
      <dgm:prSet/>
      <dgm:spPr/>
      <dgm:t>
        <a:bodyPr/>
        <a:lstStyle/>
        <a:p>
          <a:endParaRPr lang="en-US" sz="2400" b="1"/>
        </a:p>
      </dgm:t>
    </dgm:pt>
    <dgm:pt modelId="{6024CC8A-7EB1-4685-AD83-FFE2078A096B}">
      <dgm:prSet phldrT="[Texto]" custT="1"/>
      <dgm:spPr/>
      <dgm:t>
        <a:bodyPr/>
        <a:lstStyle/>
        <a:p>
          <a:r>
            <a:rPr lang="es-MX" sz="2400" b="1" dirty="0" smtClean="0"/>
            <a:t>4.        </a:t>
          </a:r>
          <a:r>
            <a:rPr lang="es-MX" sz="2000" b="1" dirty="0" smtClean="0"/>
            <a:t>Integrated Strategy</a:t>
          </a:r>
          <a:endParaRPr lang="en-US" sz="2000" b="1" dirty="0"/>
        </a:p>
      </dgm:t>
    </dgm:pt>
    <dgm:pt modelId="{FB4327E1-EF3B-4BAD-A6A6-AA392FFC79D0}" type="parTrans" cxnId="{8BA6BD93-EB15-4CE4-A0D6-E1976EAF0321}">
      <dgm:prSet/>
      <dgm:spPr/>
      <dgm:t>
        <a:bodyPr/>
        <a:lstStyle/>
        <a:p>
          <a:endParaRPr lang="en-US" sz="2400" b="1"/>
        </a:p>
      </dgm:t>
    </dgm:pt>
    <dgm:pt modelId="{B18F2851-E84F-45BF-8EC2-CC5BE31BCEAA}" type="sibTrans" cxnId="{8BA6BD93-EB15-4CE4-A0D6-E1976EAF0321}">
      <dgm:prSet/>
      <dgm:spPr/>
      <dgm:t>
        <a:bodyPr/>
        <a:lstStyle/>
        <a:p>
          <a:endParaRPr lang="en-US" sz="2400" b="1"/>
        </a:p>
      </dgm:t>
    </dgm:pt>
    <dgm:pt modelId="{9C5AE8DC-3D84-4AD6-AA0B-2254757C98EA}">
      <dgm:prSet phldrT="[Texto]" custT="1"/>
      <dgm:spPr/>
      <dgm:t>
        <a:bodyPr/>
        <a:lstStyle/>
        <a:p>
          <a:r>
            <a:rPr lang="es-MX" sz="2400" b="1" dirty="0" smtClean="0"/>
            <a:t>2.           </a:t>
          </a:r>
          <a:r>
            <a:rPr lang="es-MX" sz="2000" b="1" dirty="0" smtClean="0"/>
            <a:t>Compliance</a:t>
          </a:r>
          <a:endParaRPr lang="en-US" sz="2000" b="1" dirty="0"/>
        </a:p>
      </dgm:t>
    </dgm:pt>
    <dgm:pt modelId="{C5BCC243-FF1A-4D5A-9582-7A362DA4F415}" type="parTrans" cxnId="{B2019AE9-6DF3-407A-8559-2CA764DA8205}">
      <dgm:prSet/>
      <dgm:spPr/>
      <dgm:t>
        <a:bodyPr/>
        <a:lstStyle/>
        <a:p>
          <a:endParaRPr lang="en-US" sz="2400" b="1"/>
        </a:p>
      </dgm:t>
    </dgm:pt>
    <dgm:pt modelId="{A9692027-8F59-4D7D-A280-D473C0A9BFC7}" type="sibTrans" cxnId="{B2019AE9-6DF3-407A-8559-2CA764DA8205}">
      <dgm:prSet/>
      <dgm:spPr/>
      <dgm:t>
        <a:bodyPr/>
        <a:lstStyle/>
        <a:p>
          <a:endParaRPr lang="en-US" sz="2400" b="1"/>
        </a:p>
      </dgm:t>
    </dgm:pt>
    <dgm:pt modelId="{8231BAE0-A99F-4449-9C2B-303E22F569D1}">
      <dgm:prSet phldrT="[Texto]" custT="1"/>
      <dgm:spPr/>
      <dgm:t>
        <a:bodyPr/>
        <a:lstStyle/>
        <a:p>
          <a:r>
            <a:rPr lang="es-MX" sz="2400" b="1" dirty="0" smtClean="0"/>
            <a:t>5        </a:t>
          </a:r>
          <a:r>
            <a:rPr lang="es-MX" sz="2000" b="1" dirty="0" smtClean="0"/>
            <a:t>Purpose and Passion</a:t>
          </a:r>
          <a:endParaRPr lang="en-US" sz="2000" b="1" dirty="0"/>
        </a:p>
      </dgm:t>
    </dgm:pt>
    <dgm:pt modelId="{C116815B-7BA4-4E24-A884-9FAF56FF8219}" type="parTrans" cxnId="{618CBF1D-7E8E-45BB-B9F5-7A0EF01B72A9}">
      <dgm:prSet/>
      <dgm:spPr/>
      <dgm:t>
        <a:bodyPr/>
        <a:lstStyle/>
        <a:p>
          <a:endParaRPr lang="en-US" sz="2400" b="1"/>
        </a:p>
      </dgm:t>
    </dgm:pt>
    <dgm:pt modelId="{36EECEE0-6AC1-4746-8199-AD8C81A9042E}" type="sibTrans" cxnId="{618CBF1D-7E8E-45BB-B9F5-7A0EF01B72A9}">
      <dgm:prSet/>
      <dgm:spPr/>
      <dgm:t>
        <a:bodyPr/>
        <a:lstStyle/>
        <a:p>
          <a:endParaRPr lang="en-US" sz="2400" b="1"/>
        </a:p>
      </dgm:t>
    </dgm:pt>
    <dgm:pt modelId="{767CB043-6A42-4E81-946A-B0A7BA481088}" type="pres">
      <dgm:prSet presAssocID="{E9225DEB-C06C-42B0-A937-0E621233E5D5}" presName="Name0" presStyleCnt="0">
        <dgm:presLayoutVars>
          <dgm:dir/>
          <dgm:resizeHandles val="exact"/>
        </dgm:presLayoutVars>
      </dgm:prSet>
      <dgm:spPr/>
    </dgm:pt>
    <dgm:pt modelId="{67A89126-54B8-4BB6-A14C-23D9B37802F0}" type="pres">
      <dgm:prSet presAssocID="{E9225DEB-C06C-42B0-A937-0E621233E5D5}" presName="fgShape" presStyleLbl="fgShp" presStyleIdx="0" presStyleCnt="1"/>
      <dgm:spPr/>
    </dgm:pt>
    <dgm:pt modelId="{9296471F-16CD-4DEA-B92E-C1F13548FEB4}" type="pres">
      <dgm:prSet presAssocID="{E9225DEB-C06C-42B0-A937-0E621233E5D5}" presName="linComp" presStyleCnt="0"/>
      <dgm:spPr/>
    </dgm:pt>
    <dgm:pt modelId="{74A1E492-4DFF-4353-AC4D-627E3873A756}" type="pres">
      <dgm:prSet presAssocID="{35325126-CF44-44AF-98E1-01BCD3BCFECF}" presName="compNode" presStyleCnt="0"/>
      <dgm:spPr/>
    </dgm:pt>
    <dgm:pt modelId="{5A84B3DB-6CD9-44B5-973B-F88489D39305}" type="pres">
      <dgm:prSet presAssocID="{35325126-CF44-44AF-98E1-01BCD3BCFECF}" presName="bkgdShape" presStyleLbl="node1" presStyleIdx="0" presStyleCnt="5"/>
      <dgm:spPr/>
      <dgm:t>
        <a:bodyPr/>
        <a:lstStyle/>
        <a:p>
          <a:endParaRPr lang="en-US"/>
        </a:p>
      </dgm:t>
    </dgm:pt>
    <dgm:pt modelId="{283BED6C-E142-4868-B441-BE8447DE66D1}" type="pres">
      <dgm:prSet presAssocID="{35325126-CF44-44AF-98E1-01BCD3BCFECF}" presName="nodeTx" presStyleLbl="node1" presStyleIdx="0" presStyleCnt="5">
        <dgm:presLayoutVars>
          <dgm:bulletEnabled val="1"/>
        </dgm:presLayoutVars>
      </dgm:prSet>
      <dgm:spPr/>
      <dgm:t>
        <a:bodyPr/>
        <a:lstStyle/>
        <a:p>
          <a:endParaRPr lang="en-US"/>
        </a:p>
      </dgm:t>
    </dgm:pt>
    <dgm:pt modelId="{D7823726-5772-45E9-BB0E-25EB57FB8110}" type="pres">
      <dgm:prSet presAssocID="{35325126-CF44-44AF-98E1-01BCD3BCFECF}" presName="invisiNode" presStyleLbl="node1" presStyleIdx="0" presStyleCnt="5"/>
      <dgm:spPr/>
    </dgm:pt>
    <dgm:pt modelId="{837264C6-3736-4868-8EFF-1F003515EA8F}" type="pres">
      <dgm:prSet presAssocID="{35325126-CF44-44AF-98E1-01BCD3BCFECF}" presName="imagNode"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1D2BD762-7AC3-4311-AC6A-FB229F992749}" type="pres">
      <dgm:prSet presAssocID="{ACE4DD3C-D410-46F2-A1B7-B9405E33A5DF}" presName="sibTrans" presStyleLbl="sibTrans2D1" presStyleIdx="0" presStyleCnt="0"/>
      <dgm:spPr/>
      <dgm:t>
        <a:bodyPr/>
        <a:lstStyle/>
        <a:p>
          <a:endParaRPr lang="en-US"/>
        </a:p>
      </dgm:t>
    </dgm:pt>
    <dgm:pt modelId="{ED8617D4-3D76-4D5C-B33A-CB801C20F6C4}" type="pres">
      <dgm:prSet presAssocID="{9C5AE8DC-3D84-4AD6-AA0B-2254757C98EA}" presName="compNode" presStyleCnt="0"/>
      <dgm:spPr/>
    </dgm:pt>
    <dgm:pt modelId="{372DDB79-DAE9-4398-BEA2-717486782BD4}" type="pres">
      <dgm:prSet presAssocID="{9C5AE8DC-3D84-4AD6-AA0B-2254757C98EA}" presName="bkgdShape" presStyleLbl="node1" presStyleIdx="1" presStyleCnt="5"/>
      <dgm:spPr/>
      <dgm:t>
        <a:bodyPr/>
        <a:lstStyle/>
        <a:p>
          <a:endParaRPr lang="en-US"/>
        </a:p>
      </dgm:t>
    </dgm:pt>
    <dgm:pt modelId="{B9E56758-B4B5-455A-820F-5EC02EB13411}" type="pres">
      <dgm:prSet presAssocID="{9C5AE8DC-3D84-4AD6-AA0B-2254757C98EA}" presName="nodeTx" presStyleLbl="node1" presStyleIdx="1" presStyleCnt="5">
        <dgm:presLayoutVars>
          <dgm:bulletEnabled val="1"/>
        </dgm:presLayoutVars>
      </dgm:prSet>
      <dgm:spPr/>
      <dgm:t>
        <a:bodyPr/>
        <a:lstStyle/>
        <a:p>
          <a:endParaRPr lang="en-US"/>
        </a:p>
      </dgm:t>
    </dgm:pt>
    <dgm:pt modelId="{6F5B0135-47FE-4265-92CE-62278825BF33}" type="pres">
      <dgm:prSet presAssocID="{9C5AE8DC-3D84-4AD6-AA0B-2254757C98EA}" presName="invisiNode" presStyleLbl="node1" presStyleIdx="1" presStyleCnt="5"/>
      <dgm:spPr/>
    </dgm:pt>
    <dgm:pt modelId="{1B52E1DD-AA69-45EB-BA86-4D92F3FEC05F}" type="pres">
      <dgm:prSet presAssocID="{9C5AE8DC-3D84-4AD6-AA0B-2254757C98EA}" presName="imagNode" presStyleLbl="fgImgPlace1" presStyleIdx="1" presStyleCnt="5"/>
      <dgm:spPr>
        <a:blipFill rotWithShape="1">
          <a:blip xmlns:r="http://schemas.openxmlformats.org/officeDocument/2006/relationships" r:embed="rId2"/>
          <a:stretch>
            <a:fillRect/>
          </a:stretch>
        </a:blipFill>
      </dgm:spPr>
      <dgm:t>
        <a:bodyPr/>
        <a:lstStyle/>
        <a:p>
          <a:endParaRPr lang="en-US"/>
        </a:p>
      </dgm:t>
    </dgm:pt>
    <dgm:pt modelId="{7C40E3C3-9072-4069-A691-FC24AFF439ED}" type="pres">
      <dgm:prSet presAssocID="{A9692027-8F59-4D7D-A280-D473C0A9BFC7}" presName="sibTrans" presStyleLbl="sibTrans2D1" presStyleIdx="0" presStyleCnt="0"/>
      <dgm:spPr/>
      <dgm:t>
        <a:bodyPr/>
        <a:lstStyle/>
        <a:p>
          <a:endParaRPr lang="en-US"/>
        </a:p>
      </dgm:t>
    </dgm:pt>
    <dgm:pt modelId="{9E4A3E96-99C2-4A7E-982E-2127579FE929}" type="pres">
      <dgm:prSet presAssocID="{2EAF1432-A21C-4220-9C11-C0EA5115B3CA}" presName="compNode" presStyleCnt="0"/>
      <dgm:spPr/>
    </dgm:pt>
    <dgm:pt modelId="{94A55952-10D5-43BE-B966-6EB1665FC576}" type="pres">
      <dgm:prSet presAssocID="{2EAF1432-A21C-4220-9C11-C0EA5115B3CA}" presName="bkgdShape" presStyleLbl="node1" presStyleIdx="2" presStyleCnt="5"/>
      <dgm:spPr/>
      <dgm:t>
        <a:bodyPr/>
        <a:lstStyle/>
        <a:p>
          <a:endParaRPr lang="en-US"/>
        </a:p>
      </dgm:t>
    </dgm:pt>
    <dgm:pt modelId="{C8E19F28-3E9B-47B4-B378-951BBE6ECCD0}" type="pres">
      <dgm:prSet presAssocID="{2EAF1432-A21C-4220-9C11-C0EA5115B3CA}" presName="nodeTx" presStyleLbl="node1" presStyleIdx="2" presStyleCnt="5">
        <dgm:presLayoutVars>
          <dgm:bulletEnabled val="1"/>
        </dgm:presLayoutVars>
      </dgm:prSet>
      <dgm:spPr/>
      <dgm:t>
        <a:bodyPr/>
        <a:lstStyle/>
        <a:p>
          <a:endParaRPr lang="en-US"/>
        </a:p>
      </dgm:t>
    </dgm:pt>
    <dgm:pt modelId="{45A98109-E899-4875-8240-D9DBFF4F8E5A}" type="pres">
      <dgm:prSet presAssocID="{2EAF1432-A21C-4220-9C11-C0EA5115B3CA}" presName="invisiNode" presStyleLbl="node1" presStyleIdx="2" presStyleCnt="5"/>
      <dgm:spPr/>
    </dgm:pt>
    <dgm:pt modelId="{28D8746B-130F-48AE-B1F5-4E857CE31137}" type="pres">
      <dgm:prSet presAssocID="{2EAF1432-A21C-4220-9C11-C0EA5115B3CA}"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52A7BC32-2F76-402C-8B61-10CC0B3FC895}" type="pres">
      <dgm:prSet presAssocID="{A2C98AF1-BA48-437F-A4F0-414EBAE3DB18}" presName="sibTrans" presStyleLbl="sibTrans2D1" presStyleIdx="0" presStyleCnt="0"/>
      <dgm:spPr/>
      <dgm:t>
        <a:bodyPr/>
        <a:lstStyle/>
        <a:p>
          <a:endParaRPr lang="en-US"/>
        </a:p>
      </dgm:t>
    </dgm:pt>
    <dgm:pt modelId="{D1CE9A8E-9E86-4A56-A254-AE169ECE4BBD}" type="pres">
      <dgm:prSet presAssocID="{6024CC8A-7EB1-4685-AD83-FFE2078A096B}" presName="compNode" presStyleCnt="0"/>
      <dgm:spPr/>
    </dgm:pt>
    <dgm:pt modelId="{8FC504F8-9309-4445-9A83-AA7392D97530}" type="pres">
      <dgm:prSet presAssocID="{6024CC8A-7EB1-4685-AD83-FFE2078A096B}" presName="bkgdShape" presStyleLbl="node1" presStyleIdx="3" presStyleCnt="5"/>
      <dgm:spPr/>
      <dgm:t>
        <a:bodyPr/>
        <a:lstStyle/>
        <a:p>
          <a:endParaRPr lang="en-US"/>
        </a:p>
      </dgm:t>
    </dgm:pt>
    <dgm:pt modelId="{ABD7AFE2-8BB9-468D-98C1-12A995CB0E61}" type="pres">
      <dgm:prSet presAssocID="{6024CC8A-7EB1-4685-AD83-FFE2078A096B}" presName="nodeTx" presStyleLbl="node1" presStyleIdx="3" presStyleCnt="5">
        <dgm:presLayoutVars>
          <dgm:bulletEnabled val="1"/>
        </dgm:presLayoutVars>
      </dgm:prSet>
      <dgm:spPr/>
      <dgm:t>
        <a:bodyPr/>
        <a:lstStyle/>
        <a:p>
          <a:endParaRPr lang="en-US"/>
        </a:p>
      </dgm:t>
    </dgm:pt>
    <dgm:pt modelId="{219DE7C7-6702-43FE-B2A4-A9483A8ED75C}" type="pres">
      <dgm:prSet presAssocID="{6024CC8A-7EB1-4685-AD83-FFE2078A096B}" presName="invisiNode" presStyleLbl="node1" presStyleIdx="3" presStyleCnt="5"/>
      <dgm:spPr/>
    </dgm:pt>
    <dgm:pt modelId="{826EA789-FCEA-42AC-8D0A-8B9DE06A8345}" type="pres">
      <dgm:prSet presAssocID="{6024CC8A-7EB1-4685-AD83-FFE2078A096B}"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411C7DE9-C9B5-4468-A8F8-8D36AB5B9993}" type="pres">
      <dgm:prSet presAssocID="{B18F2851-E84F-45BF-8EC2-CC5BE31BCEAA}" presName="sibTrans" presStyleLbl="sibTrans2D1" presStyleIdx="0" presStyleCnt="0"/>
      <dgm:spPr/>
      <dgm:t>
        <a:bodyPr/>
        <a:lstStyle/>
        <a:p>
          <a:endParaRPr lang="en-US"/>
        </a:p>
      </dgm:t>
    </dgm:pt>
    <dgm:pt modelId="{E8B53E82-B6F2-4FFF-8C2F-2E837A1F2F03}" type="pres">
      <dgm:prSet presAssocID="{8231BAE0-A99F-4449-9C2B-303E22F569D1}" presName="compNode" presStyleCnt="0"/>
      <dgm:spPr/>
    </dgm:pt>
    <dgm:pt modelId="{90A9EF7A-5EA7-4A80-AD39-D58B86C493A5}" type="pres">
      <dgm:prSet presAssocID="{8231BAE0-A99F-4449-9C2B-303E22F569D1}" presName="bkgdShape" presStyleLbl="node1" presStyleIdx="4" presStyleCnt="5"/>
      <dgm:spPr/>
      <dgm:t>
        <a:bodyPr/>
        <a:lstStyle/>
        <a:p>
          <a:endParaRPr lang="en-US"/>
        </a:p>
      </dgm:t>
    </dgm:pt>
    <dgm:pt modelId="{C2555D4D-D3D4-42B1-9A5B-7B3CFD30D06C}" type="pres">
      <dgm:prSet presAssocID="{8231BAE0-A99F-4449-9C2B-303E22F569D1}" presName="nodeTx" presStyleLbl="node1" presStyleIdx="4" presStyleCnt="5">
        <dgm:presLayoutVars>
          <dgm:bulletEnabled val="1"/>
        </dgm:presLayoutVars>
      </dgm:prSet>
      <dgm:spPr/>
      <dgm:t>
        <a:bodyPr/>
        <a:lstStyle/>
        <a:p>
          <a:endParaRPr lang="en-US"/>
        </a:p>
      </dgm:t>
    </dgm:pt>
    <dgm:pt modelId="{45F621EC-C889-46DE-9F70-831BA52254F8}" type="pres">
      <dgm:prSet presAssocID="{8231BAE0-A99F-4449-9C2B-303E22F569D1}" presName="invisiNode" presStyleLbl="node1" presStyleIdx="4" presStyleCnt="5"/>
      <dgm:spPr/>
    </dgm:pt>
    <dgm:pt modelId="{88B4BA4B-ACF3-4B31-BFFB-5677D978C822}" type="pres">
      <dgm:prSet presAssocID="{8231BAE0-A99F-4449-9C2B-303E22F569D1}"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pt>
  </dgm:ptLst>
  <dgm:cxnLst>
    <dgm:cxn modelId="{B2019AE9-6DF3-407A-8559-2CA764DA8205}" srcId="{E9225DEB-C06C-42B0-A937-0E621233E5D5}" destId="{9C5AE8DC-3D84-4AD6-AA0B-2254757C98EA}" srcOrd="1" destOrd="0" parTransId="{C5BCC243-FF1A-4D5A-9582-7A362DA4F415}" sibTransId="{A9692027-8F59-4D7D-A280-D473C0A9BFC7}"/>
    <dgm:cxn modelId="{F0A00818-414F-534A-9191-2FC2B95AE0FB}" type="presOf" srcId="{B18F2851-E84F-45BF-8EC2-CC5BE31BCEAA}" destId="{411C7DE9-C9B5-4468-A8F8-8D36AB5B9993}" srcOrd="0" destOrd="0" presId="urn:microsoft.com/office/officeart/2005/8/layout/hList7#1"/>
    <dgm:cxn modelId="{B855C302-30E5-1A4C-8B96-6B60BF0FB320}" type="presOf" srcId="{8231BAE0-A99F-4449-9C2B-303E22F569D1}" destId="{C2555D4D-D3D4-42B1-9A5B-7B3CFD30D06C}" srcOrd="1" destOrd="0" presId="urn:microsoft.com/office/officeart/2005/8/layout/hList7#1"/>
    <dgm:cxn modelId="{643B6B95-83D5-184D-A85F-7633F5DB2A4E}" type="presOf" srcId="{6024CC8A-7EB1-4685-AD83-FFE2078A096B}" destId="{8FC504F8-9309-4445-9A83-AA7392D97530}" srcOrd="0" destOrd="0" presId="urn:microsoft.com/office/officeart/2005/8/layout/hList7#1"/>
    <dgm:cxn modelId="{8BA6BD93-EB15-4CE4-A0D6-E1976EAF0321}" srcId="{E9225DEB-C06C-42B0-A937-0E621233E5D5}" destId="{6024CC8A-7EB1-4685-AD83-FFE2078A096B}" srcOrd="3" destOrd="0" parTransId="{FB4327E1-EF3B-4BAD-A6A6-AA392FFC79D0}" sibTransId="{B18F2851-E84F-45BF-8EC2-CC5BE31BCEAA}"/>
    <dgm:cxn modelId="{B24A1E1E-5FDD-3A48-97B6-218F25B81E6C}" type="presOf" srcId="{9C5AE8DC-3D84-4AD6-AA0B-2254757C98EA}" destId="{372DDB79-DAE9-4398-BEA2-717486782BD4}" srcOrd="0" destOrd="0" presId="urn:microsoft.com/office/officeart/2005/8/layout/hList7#1"/>
    <dgm:cxn modelId="{847AC9AE-F569-BE4E-8F6C-B87C4E4B4443}" type="presOf" srcId="{35325126-CF44-44AF-98E1-01BCD3BCFECF}" destId="{5A84B3DB-6CD9-44B5-973B-F88489D39305}" srcOrd="0" destOrd="0" presId="urn:microsoft.com/office/officeart/2005/8/layout/hList7#1"/>
    <dgm:cxn modelId="{C482325D-E7D1-4F45-B788-166EB1975FCB}" type="presOf" srcId="{35325126-CF44-44AF-98E1-01BCD3BCFECF}" destId="{283BED6C-E142-4868-B441-BE8447DE66D1}" srcOrd="1" destOrd="0" presId="urn:microsoft.com/office/officeart/2005/8/layout/hList7#1"/>
    <dgm:cxn modelId="{618CBF1D-7E8E-45BB-B9F5-7A0EF01B72A9}" srcId="{E9225DEB-C06C-42B0-A937-0E621233E5D5}" destId="{8231BAE0-A99F-4449-9C2B-303E22F569D1}" srcOrd="4" destOrd="0" parTransId="{C116815B-7BA4-4E24-A884-9FAF56FF8219}" sibTransId="{36EECEE0-6AC1-4746-8199-AD8C81A9042E}"/>
    <dgm:cxn modelId="{3706B40B-9ED5-9C4B-904C-B55AD4A64223}" type="presOf" srcId="{2EAF1432-A21C-4220-9C11-C0EA5115B3CA}" destId="{94A55952-10D5-43BE-B966-6EB1665FC576}" srcOrd="0" destOrd="0" presId="urn:microsoft.com/office/officeart/2005/8/layout/hList7#1"/>
    <dgm:cxn modelId="{D92B5C2B-986D-0044-9944-0E97EAF5F063}" type="presOf" srcId="{2EAF1432-A21C-4220-9C11-C0EA5115B3CA}" destId="{C8E19F28-3E9B-47B4-B378-951BBE6ECCD0}" srcOrd="1" destOrd="0" presId="urn:microsoft.com/office/officeart/2005/8/layout/hList7#1"/>
    <dgm:cxn modelId="{59FB7294-7BD6-6B48-8B13-14E209560164}" type="presOf" srcId="{ACE4DD3C-D410-46F2-A1B7-B9405E33A5DF}" destId="{1D2BD762-7AC3-4311-AC6A-FB229F992749}" srcOrd="0" destOrd="0" presId="urn:microsoft.com/office/officeart/2005/8/layout/hList7#1"/>
    <dgm:cxn modelId="{723497C5-80B2-C043-971E-E58B339B8AF3}" type="presOf" srcId="{6024CC8A-7EB1-4685-AD83-FFE2078A096B}" destId="{ABD7AFE2-8BB9-468D-98C1-12A995CB0E61}" srcOrd="1" destOrd="0" presId="urn:microsoft.com/office/officeart/2005/8/layout/hList7#1"/>
    <dgm:cxn modelId="{DEEEFB0A-D063-E84C-9E19-7B5A425A3363}" type="presOf" srcId="{8231BAE0-A99F-4449-9C2B-303E22F569D1}" destId="{90A9EF7A-5EA7-4A80-AD39-D58B86C493A5}" srcOrd="0" destOrd="0" presId="urn:microsoft.com/office/officeart/2005/8/layout/hList7#1"/>
    <dgm:cxn modelId="{E0678605-3C68-214C-9C8F-87FC84CE8934}" type="presOf" srcId="{9C5AE8DC-3D84-4AD6-AA0B-2254757C98EA}" destId="{B9E56758-B4B5-455A-820F-5EC02EB13411}" srcOrd="1" destOrd="0" presId="urn:microsoft.com/office/officeart/2005/8/layout/hList7#1"/>
    <dgm:cxn modelId="{0EA87C93-84D4-A541-AA2B-96E4CCEDCF62}" type="presOf" srcId="{A2C98AF1-BA48-437F-A4F0-414EBAE3DB18}" destId="{52A7BC32-2F76-402C-8B61-10CC0B3FC895}" srcOrd="0" destOrd="0" presId="urn:microsoft.com/office/officeart/2005/8/layout/hList7#1"/>
    <dgm:cxn modelId="{DDFC6ECF-EDCD-4A2D-B62E-2C3F8C3299FD}" srcId="{E9225DEB-C06C-42B0-A937-0E621233E5D5}" destId="{35325126-CF44-44AF-98E1-01BCD3BCFECF}" srcOrd="0" destOrd="0" parTransId="{B624D62A-F105-47F0-AF12-518EFEB09DC3}" sibTransId="{ACE4DD3C-D410-46F2-A1B7-B9405E33A5DF}"/>
    <dgm:cxn modelId="{94F23217-31F5-D847-9A00-379CE2F2F400}" type="presOf" srcId="{A9692027-8F59-4D7D-A280-D473C0A9BFC7}" destId="{7C40E3C3-9072-4069-A691-FC24AFF439ED}" srcOrd="0" destOrd="0" presId="urn:microsoft.com/office/officeart/2005/8/layout/hList7#1"/>
    <dgm:cxn modelId="{AA7FED09-413D-4557-9A61-108A9B28478C}" srcId="{E9225DEB-C06C-42B0-A937-0E621233E5D5}" destId="{2EAF1432-A21C-4220-9C11-C0EA5115B3CA}" srcOrd="2" destOrd="0" parTransId="{2B4D51C4-1CD0-47A3-AA9F-12BEAF7A2ACB}" sibTransId="{A2C98AF1-BA48-437F-A4F0-414EBAE3DB18}"/>
    <dgm:cxn modelId="{9490A472-193F-7A40-A007-51AA055439EF}" type="presOf" srcId="{E9225DEB-C06C-42B0-A937-0E621233E5D5}" destId="{767CB043-6A42-4E81-946A-B0A7BA481088}" srcOrd="0" destOrd="0" presId="urn:microsoft.com/office/officeart/2005/8/layout/hList7#1"/>
    <dgm:cxn modelId="{B3FD1089-DBAA-0F45-93D0-B7A225093547}" type="presParOf" srcId="{767CB043-6A42-4E81-946A-B0A7BA481088}" destId="{67A89126-54B8-4BB6-A14C-23D9B37802F0}" srcOrd="0" destOrd="0" presId="urn:microsoft.com/office/officeart/2005/8/layout/hList7#1"/>
    <dgm:cxn modelId="{84BC2AD4-815F-704A-BE88-D13F47EAF1F1}" type="presParOf" srcId="{767CB043-6A42-4E81-946A-B0A7BA481088}" destId="{9296471F-16CD-4DEA-B92E-C1F13548FEB4}" srcOrd="1" destOrd="0" presId="urn:microsoft.com/office/officeart/2005/8/layout/hList7#1"/>
    <dgm:cxn modelId="{87925DE6-FD82-F648-98D7-B75948668ED5}" type="presParOf" srcId="{9296471F-16CD-4DEA-B92E-C1F13548FEB4}" destId="{74A1E492-4DFF-4353-AC4D-627E3873A756}" srcOrd="0" destOrd="0" presId="urn:microsoft.com/office/officeart/2005/8/layout/hList7#1"/>
    <dgm:cxn modelId="{B7686335-3F66-EA4E-8DB8-385985C88BD5}" type="presParOf" srcId="{74A1E492-4DFF-4353-AC4D-627E3873A756}" destId="{5A84B3DB-6CD9-44B5-973B-F88489D39305}" srcOrd="0" destOrd="0" presId="urn:microsoft.com/office/officeart/2005/8/layout/hList7#1"/>
    <dgm:cxn modelId="{23C370D9-6CAE-2A41-AB0B-E6E00FE38157}" type="presParOf" srcId="{74A1E492-4DFF-4353-AC4D-627E3873A756}" destId="{283BED6C-E142-4868-B441-BE8447DE66D1}" srcOrd="1" destOrd="0" presId="urn:microsoft.com/office/officeart/2005/8/layout/hList7#1"/>
    <dgm:cxn modelId="{31B132C9-C40D-BF41-A2E2-050FA7E6B06A}" type="presParOf" srcId="{74A1E492-4DFF-4353-AC4D-627E3873A756}" destId="{D7823726-5772-45E9-BB0E-25EB57FB8110}" srcOrd="2" destOrd="0" presId="urn:microsoft.com/office/officeart/2005/8/layout/hList7#1"/>
    <dgm:cxn modelId="{4B0B4A05-B983-5A4E-9833-9E0F59329972}" type="presParOf" srcId="{74A1E492-4DFF-4353-AC4D-627E3873A756}" destId="{837264C6-3736-4868-8EFF-1F003515EA8F}" srcOrd="3" destOrd="0" presId="urn:microsoft.com/office/officeart/2005/8/layout/hList7#1"/>
    <dgm:cxn modelId="{F6E32AA1-D07E-474A-B4A1-53DF645CA6B6}" type="presParOf" srcId="{9296471F-16CD-4DEA-B92E-C1F13548FEB4}" destId="{1D2BD762-7AC3-4311-AC6A-FB229F992749}" srcOrd="1" destOrd="0" presId="urn:microsoft.com/office/officeart/2005/8/layout/hList7#1"/>
    <dgm:cxn modelId="{9D27B69C-741B-FE4C-8A45-7F9DF455D28E}" type="presParOf" srcId="{9296471F-16CD-4DEA-B92E-C1F13548FEB4}" destId="{ED8617D4-3D76-4D5C-B33A-CB801C20F6C4}" srcOrd="2" destOrd="0" presId="urn:microsoft.com/office/officeart/2005/8/layout/hList7#1"/>
    <dgm:cxn modelId="{FE2B57E9-EE53-3B43-AB68-696A2F6D1812}" type="presParOf" srcId="{ED8617D4-3D76-4D5C-B33A-CB801C20F6C4}" destId="{372DDB79-DAE9-4398-BEA2-717486782BD4}" srcOrd="0" destOrd="0" presId="urn:microsoft.com/office/officeart/2005/8/layout/hList7#1"/>
    <dgm:cxn modelId="{67ADB8E9-3DBF-6B45-8DD6-135D1F142BCF}" type="presParOf" srcId="{ED8617D4-3D76-4D5C-B33A-CB801C20F6C4}" destId="{B9E56758-B4B5-455A-820F-5EC02EB13411}" srcOrd="1" destOrd="0" presId="urn:microsoft.com/office/officeart/2005/8/layout/hList7#1"/>
    <dgm:cxn modelId="{D6F992EB-01E8-B644-890B-5BC60732CDE9}" type="presParOf" srcId="{ED8617D4-3D76-4D5C-B33A-CB801C20F6C4}" destId="{6F5B0135-47FE-4265-92CE-62278825BF33}" srcOrd="2" destOrd="0" presId="urn:microsoft.com/office/officeart/2005/8/layout/hList7#1"/>
    <dgm:cxn modelId="{BCD2556E-4A87-7042-901D-BD314AD75248}" type="presParOf" srcId="{ED8617D4-3D76-4D5C-B33A-CB801C20F6C4}" destId="{1B52E1DD-AA69-45EB-BA86-4D92F3FEC05F}" srcOrd="3" destOrd="0" presId="urn:microsoft.com/office/officeart/2005/8/layout/hList7#1"/>
    <dgm:cxn modelId="{0500F9A0-9348-9045-A3AB-F65A192661FC}" type="presParOf" srcId="{9296471F-16CD-4DEA-B92E-C1F13548FEB4}" destId="{7C40E3C3-9072-4069-A691-FC24AFF439ED}" srcOrd="3" destOrd="0" presId="urn:microsoft.com/office/officeart/2005/8/layout/hList7#1"/>
    <dgm:cxn modelId="{F88DF9BE-1BD9-A74C-98A1-744BA0F5DAFA}" type="presParOf" srcId="{9296471F-16CD-4DEA-B92E-C1F13548FEB4}" destId="{9E4A3E96-99C2-4A7E-982E-2127579FE929}" srcOrd="4" destOrd="0" presId="urn:microsoft.com/office/officeart/2005/8/layout/hList7#1"/>
    <dgm:cxn modelId="{C16E4561-9B6F-FE4E-BE3B-D3562ADA0D2B}" type="presParOf" srcId="{9E4A3E96-99C2-4A7E-982E-2127579FE929}" destId="{94A55952-10D5-43BE-B966-6EB1665FC576}" srcOrd="0" destOrd="0" presId="urn:microsoft.com/office/officeart/2005/8/layout/hList7#1"/>
    <dgm:cxn modelId="{41ABD22D-F563-594F-B7BA-0467B369C70A}" type="presParOf" srcId="{9E4A3E96-99C2-4A7E-982E-2127579FE929}" destId="{C8E19F28-3E9B-47B4-B378-951BBE6ECCD0}" srcOrd="1" destOrd="0" presId="urn:microsoft.com/office/officeart/2005/8/layout/hList7#1"/>
    <dgm:cxn modelId="{C0F2ADAA-5E61-754B-8BE0-7BDD56BB0901}" type="presParOf" srcId="{9E4A3E96-99C2-4A7E-982E-2127579FE929}" destId="{45A98109-E899-4875-8240-D9DBFF4F8E5A}" srcOrd="2" destOrd="0" presId="urn:microsoft.com/office/officeart/2005/8/layout/hList7#1"/>
    <dgm:cxn modelId="{93482482-03E9-7A43-9F56-3DDFB29522E0}" type="presParOf" srcId="{9E4A3E96-99C2-4A7E-982E-2127579FE929}" destId="{28D8746B-130F-48AE-B1F5-4E857CE31137}" srcOrd="3" destOrd="0" presId="urn:microsoft.com/office/officeart/2005/8/layout/hList7#1"/>
    <dgm:cxn modelId="{EB1960C8-4FAC-8D46-8B7E-6FDF2E259E8E}" type="presParOf" srcId="{9296471F-16CD-4DEA-B92E-C1F13548FEB4}" destId="{52A7BC32-2F76-402C-8B61-10CC0B3FC895}" srcOrd="5" destOrd="0" presId="urn:microsoft.com/office/officeart/2005/8/layout/hList7#1"/>
    <dgm:cxn modelId="{3095DD0B-B0DE-5341-9147-7541DD2A8B87}" type="presParOf" srcId="{9296471F-16CD-4DEA-B92E-C1F13548FEB4}" destId="{D1CE9A8E-9E86-4A56-A254-AE169ECE4BBD}" srcOrd="6" destOrd="0" presId="urn:microsoft.com/office/officeart/2005/8/layout/hList7#1"/>
    <dgm:cxn modelId="{8C1C9E1A-70EE-C64F-AD68-6BEA065DBA43}" type="presParOf" srcId="{D1CE9A8E-9E86-4A56-A254-AE169ECE4BBD}" destId="{8FC504F8-9309-4445-9A83-AA7392D97530}" srcOrd="0" destOrd="0" presId="urn:microsoft.com/office/officeart/2005/8/layout/hList7#1"/>
    <dgm:cxn modelId="{1A9FE728-5B81-BD4D-9F39-9EF579E27EFD}" type="presParOf" srcId="{D1CE9A8E-9E86-4A56-A254-AE169ECE4BBD}" destId="{ABD7AFE2-8BB9-468D-98C1-12A995CB0E61}" srcOrd="1" destOrd="0" presId="urn:microsoft.com/office/officeart/2005/8/layout/hList7#1"/>
    <dgm:cxn modelId="{BF1D803A-931A-3A47-AAD2-51AB9285FBB7}" type="presParOf" srcId="{D1CE9A8E-9E86-4A56-A254-AE169ECE4BBD}" destId="{219DE7C7-6702-43FE-B2A4-A9483A8ED75C}" srcOrd="2" destOrd="0" presId="urn:microsoft.com/office/officeart/2005/8/layout/hList7#1"/>
    <dgm:cxn modelId="{0254A23E-38E5-9244-A191-99A3323CCC0D}" type="presParOf" srcId="{D1CE9A8E-9E86-4A56-A254-AE169ECE4BBD}" destId="{826EA789-FCEA-42AC-8D0A-8B9DE06A8345}" srcOrd="3" destOrd="0" presId="urn:microsoft.com/office/officeart/2005/8/layout/hList7#1"/>
    <dgm:cxn modelId="{D7F02590-7698-6645-BF94-3FFD9434C68F}" type="presParOf" srcId="{9296471F-16CD-4DEA-B92E-C1F13548FEB4}" destId="{411C7DE9-C9B5-4468-A8F8-8D36AB5B9993}" srcOrd="7" destOrd="0" presId="urn:microsoft.com/office/officeart/2005/8/layout/hList7#1"/>
    <dgm:cxn modelId="{F1A37EDD-63BF-1C48-B51F-8509884D13CF}" type="presParOf" srcId="{9296471F-16CD-4DEA-B92E-C1F13548FEB4}" destId="{E8B53E82-B6F2-4FFF-8C2F-2E837A1F2F03}" srcOrd="8" destOrd="0" presId="urn:microsoft.com/office/officeart/2005/8/layout/hList7#1"/>
    <dgm:cxn modelId="{840FCE5D-7FE6-5A42-9DFB-45D93569B2F3}" type="presParOf" srcId="{E8B53E82-B6F2-4FFF-8C2F-2E837A1F2F03}" destId="{90A9EF7A-5EA7-4A80-AD39-D58B86C493A5}" srcOrd="0" destOrd="0" presId="urn:microsoft.com/office/officeart/2005/8/layout/hList7#1"/>
    <dgm:cxn modelId="{7FC320F6-EB3E-654F-90A4-A8C0F489F655}" type="presParOf" srcId="{E8B53E82-B6F2-4FFF-8C2F-2E837A1F2F03}" destId="{C2555D4D-D3D4-42B1-9A5B-7B3CFD30D06C}" srcOrd="1" destOrd="0" presId="urn:microsoft.com/office/officeart/2005/8/layout/hList7#1"/>
    <dgm:cxn modelId="{83808DEE-B850-1547-B5D3-9039AC994E4A}" type="presParOf" srcId="{E8B53E82-B6F2-4FFF-8C2F-2E837A1F2F03}" destId="{45F621EC-C889-46DE-9F70-831BA52254F8}" srcOrd="2" destOrd="0" presId="urn:microsoft.com/office/officeart/2005/8/layout/hList7#1"/>
    <dgm:cxn modelId="{03B614DE-F3DA-7E48-8ECF-21688F5F1D7E}" type="presParOf" srcId="{E8B53E82-B6F2-4FFF-8C2F-2E837A1F2F03}" destId="{88B4BA4B-ACF3-4B31-BFFB-5677D978C822}"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1EC577-7A62-344A-A851-55867ED83D0C}" type="doc">
      <dgm:prSet loTypeId="urn:microsoft.com/office/officeart/2005/8/layout/cycle3" loCatId="" qsTypeId="urn:microsoft.com/office/officeart/2005/8/quickstyle/simple4" qsCatId="simple" csTypeId="urn:microsoft.com/office/officeart/2005/8/colors/colorful3" csCatId="colorful" phldr="1"/>
      <dgm:spPr/>
      <dgm:t>
        <a:bodyPr/>
        <a:lstStyle/>
        <a:p>
          <a:endParaRPr lang="en-US"/>
        </a:p>
      </dgm:t>
    </dgm:pt>
    <dgm:pt modelId="{052FD21B-61E1-1044-8580-03C1B879F2BE}">
      <dgm:prSet phldrT="[Text]"/>
      <dgm:spPr/>
      <dgm:t>
        <a:bodyPr/>
        <a:lstStyle/>
        <a:p>
          <a:r>
            <a:rPr lang="en-US" dirty="0" smtClean="0"/>
            <a:t>1. Analyze situation and context.</a:t>
          </a:r>
          <a:endParaRPr lang="en-US" dirty="0"/>
        </a:p>
      </dgm:t>
    </dgm:pt>
    <dgm:pt modelId="{DE387CB0-8E19-4A4D-A7A8-7DA66693A8E7}" type="parTrans" cxnId="{CF1B87AF-CAE7-9644-BEBB-1714F59D78E9}">
      <dgm:prSet/>
      <dgm:spPr/>
      <dgm:t>
        <a:bodyPr/>
        <a:lstStyle/>
        <a:p>
          <a:endParaRPr lang="en-US"/>
        </a:p>
      </dgm:t>
    </dgm:pt>
    <dgm:pt modelId="{7F07B202-0D60-B147-9754-03A82269DA3C}" type="sibTrans" cxnId="{CF1B87AF-CAE7-9644-BEBB-1714F59D78E9}">
      <dgm:prSet/>
      <dgm:spPr/>
      <dgm:t>
        <a:bodyPr/>
        <a:lstStyle/>
        <a:p>
          <a:endParaRPr lang="en-US"/>
        </a:p>
      </dgm:t>
    </dgm:pt>
    <dgm:pt modelId="{01E85BFE-5BF0-5F43-B981-6C55C9EF9559}">
      <dgm:prSet/>
      <dgm:spPr/>
      <dgm:t>
        <a:bodyPr/>
        <a:lstStyle/>
        <a:p>
          <a:r>
            <a:rPr lang="en-US" dirty="0" smtClean="0"/>
            <a:t>2. Identify goals and (next-best) options. </a:t>
          </a:r>
          <a:endParaRPr lang="en-US" dirty="0"/>
        </a:p>
      </dgm:t>
    </dgm:pt>
    <dgm:pt modelId="{EB2663F4-4CD8-514D-93F7-FE8F7719A9C5}" type="parTrans" cxnId="{2460A0E3-4D9B-7646-8DA9-6192C575E17C}">
      <dgm:prSet/>
      <dgm:spPr/>
      <dgm:t>
        <a:bodyPr/>
        <a:lstStyle/>
        <a:p>
          <a:endParaRPr lang="en-US"/>
        </a:p>
      </dgm:t>
    </dgm:pt>
    <dgm:pt modelId="{1C5FF1B7-0705-9A4A-927F-A8C7024A83D8}" type="sibTrans" cxnId="{2460A0E3-4D9B-7646-8DA9-6192C575E17C}">
      <dgm:prSet/>
      <dgm:spPr/>
      <dgm:t>
        <a:bodyPr/>
        <a:lstStyle/>
        <a:p>
          <a:endParaRPr lang="en-US"/>
        </a:p>
      </dgm:t>
    </dgm:pt>
    <dgm:pt modelId="{FD2C6739-C1F0-7541-A39A-141DF2530B5D}">
      <dgm:prSet/>
      <dgm:spPr/>
      <dgm:t>
        <a:bodyPr/>
        <a:lstStyle/>
        <a:p>
          <a:r>
            <a:rPr lang="en-US" smtClean="0"/>
            <a:t>4. Identify common ground and differences.</a:t>
          </a:r>
          <a:endParaRPr lang="en-US" dirty="0"/>
        </a:p>
      </dgm:t>
    </dgm:pt>
    <dgm:pt modelId="{044F23E5-4652-5E4E-9B65-FCCAD908FC71}" type="parTrans" cxnId="{FFFDC5CE-EBB4-E745-B200-0176EEF75E66}">
      <dgm:prSet/>
      <dgm:spPr/>
      <dgm:t>
        <a:bodyPr/>
        <a:lstStyle/>
        <a:p>
          <a:endParaRPr lang="en-US"/>
        </a:p>
      </dgm:t>
    </dgm:pt>
    <dgm:pt modelId="{4D8FDD9B-908C-3145-9AC1-22783E1CBA49}" type="sibTrans" cxnId="{FFFDC5CE-EBB4-E745-B200-0176EEF75E66}">
      <dgm:prSet/>
      <dgm:spPr/>
      <dgm:t>
        <a:bodyPr/>
        <a:lstStyle/>
        <a:p>
          <a:endParaRPr lang="en-US"/>
        </a:p>
      </dgm:t>
    </dgm:pt>
    <dgm:pt modelId="{2FD9A911-4E42-1845-B71D-66C696E1CFF3}">
      <dgm:prSet/>
      <dgm:spPr/>
      <dgm:t>
        <a:bodyPr/>
        <a:lstStyle/>
        <a:p>
          <a:r>
            <a:rPr lang="en-US" smtClean="0"/>
            <a:t>5. Diagnose the problem, identify solutions and/or take actions to circumvent the problem.</a:t>
          </a:r>
          <a:endParaRPr lang="en-US" dirty="0"/>
        </a:p>
      </dgm:t>
    </dgm:pt>
    <dgm:pt modelId="{7BC68A1F-C92D-4B4C-B6E9-1411A646722D}" type="parTrans" cxnId="{8D903C67-8EAF-9A40-B112-38CA02ED7200}">
      <dgm:prSet/>
      <dgm:spPr/>
      <dgm:t>
        <a:bodyPr/>
        <a:lstStyle/>
        <a:p>
          <a:endParaRPr lang="en-US"/>
        </a:p>
      </dgm:t>
    </dgm:pt>
    <dgm:pt modelId="{B9202CA1-4D4A-684F-A2B1-9235BE774568}" type="sibTrans" cxnId="{8D903C67-8EAF-9A40-B112-38CA02ED7200}">
      <dgm:prSet/>
      <dgm:spPr/>
      <dgm:t>
        <a:bodyPr/>
        <a:lstStyle/>
        <a:p>
          <a:endParaRPr lang="en-US"/>
        </a:p>
      </dgm:t>
    </dgm:pt>
    <dgm:pt modelId="{F453C637-B7AC-624F-B8EF-45222029BD0A}">
      <dgm:prSet/>
      <dgm:spPr/>
      <dgm:t>
        <a:bodyPr/>
        <a:lstStyle/>
        <a:p>
          <a:r>
            <a:rPr lang="en-US" smtClean="0"/>
            <a:t>6. Resolve differences or agree on differences and the way to resolve them.</a:t>
          </a:r>
          <a:endParaRPr lang="en-US" dirty="0"/>
        </a:p>
      </dgm:t>
    </dgm:pt>
    <dgm:pt modelId="{58936EE1-37B2-524E-B4AE-5E42C25BE5EB}" type="parTrans" cxnId="{EE2C7348-5B3A-D242-85E3-B87F15BEDA97}">
      <dgm:prSet/>
      <dgm:spPr/>
      <dgm:t>
        <a:bodyPr/>
        <a:lstStyle/>
        <a:p>
          <a:endParaRPr lang="en-US"/>
        </a:p>
      </dgm:t>
    </dgm:pt>
    <dgm:pt modelId="{3400C8B2-6B2C-C84F-8C2D-B8CD68D36894}" type="sibTrans" cxnId="{EE2C7348-5B3A-D242-85E3-B87F15BEDA97}">
      <dgm:prSet/>
      <dgm:spPr/>
      <dgm:t>
        <a:bodyPr/>
        <a:lstStyle/>
        <a:p>
          <a:endParaRPr lang="en-US"/>
        </a:p>
      </dgm:t>
    </dgm:pt>
    <dgm:pt modelId="{78F41AE7-59AD-BD43-806E-3575C9F99814}">
      <dgm:prSet/>
      <dgm:spPr/>
      <dgm:t>
        <a:bodyPr/>
        <a:lstStyle/>
        <a:p>
          <a:r>
            <a:rPr lang="en-US" smtClean="0"/>
            <a:t>7. Consider consequences; document and communicate.</a:t>
          </a:r>
          <a:endParaRPr lang="en-US" dirty="0"/>
        </a:p>
      </dgm:t>
    </dgm:pt>
    <dgm:pt modelId="{22096BB6-D6B4-BC4F-9041-A187159BEFDE}" type="parTrans" cxnId="{730FB00B-7517-8442-B381-DFC72ECAA850}">
      <dgm:prSet/>
      <dgm:spPr/>
      <dgm:t>
        <a:bodyPr/>
        <a:lstStyle/>
        <a:p>
          <a:endParaRPr lang="en-US"/>
        </a:p>
      </dgm:t>
    </dgm:pt>
    <dgm:pt modelId="{A3173CEC-65E2-AF4A-A50D-00313379FDF2}" type="sibTrans" cxnId="{730FB00B-7517-8442-B381-DFC72ECAA850}">
      <dgm:prSet/>
      <dgm:spPr/>
      <dgm:t>
        <a:bodyPr/>
        <a:lstStyle/>
        <a:p>
          <a:endParaRPr lang="en-US"/>
        </a:p>
      </dgm:t>
    </dgm:pt>
    <dgm:pt modelId="{A5421DF4-2BB1-C34E-B684-A7289D3129C9}">
      <dgm:prSet/>
      <dgm:spPr/>
      <dgm:t>
        <a:bodyPr/>
        <a:lstStyle/>
        <a:p>
          <a:r>
            <a:rPr lang="en-US" dirty="0" smtClean="0"/>
            <a:t>8. Apply learning to future projects or phases of the same project.</a:t>
          </a:r>
          <a:endParaRPr lang="en-US" dirty="0"/>
        </a:p>
      </dgm:t>
    </dgm:pt>
    <dgm:pt modelId="{467C2C29-F0A8-774F-992E-79F8D26CB9D7}" type="parTrans" cxnId="{53313A9E-1050-F147-9600-1B7F9F64E733}">
      <dgm:prSet/>
      <dgm:spPr/>
      <dgm:t>
        <a:bodyPr/>
        <a:lstStyle/>
        <a:p>
          <a:endParaRPr lang="en-US"/>
        </a:p>
      </dgm:t>
    </dgm:pt>
    <dgm:pt modelId="{BF643EB0-506C-514C-B7C8-92212F0404B4}" type="sibTrans" cxnId="{53313A9E-1050-F147-9600-1B7F9F64E733}">
      <dgm:prSet/>
      <dgm:spPr/>
      <dgm:t>
        <a:bodyPr/>
        <a:lstStyle/>
        <a:p>
          <a:endParaRPr lang="en-US"/>
        </a:p>
      </dgm:t>
    </dgm:pt>
    <dgm:pt modelId="{396658B4-F4FE-E94C-BAFF-B04BEA0B5C2D}">
      <dgm:prSet/>
      <dgm:spPr/>
      <dgm:t>
        <a:bodyPr/>
        <a:lstStyle/>
        <a:p>
          <a:r>
            <a:rPr lang="en-US" dirty="0" smtClean="0"/>
            <a:t>3. Listen to others’ arguments.</a:t>
          </a:r>
          <a:endParaRPr lang="en-US" dirty="0"/>
        </a:p>
      </dgm:t>
    </dgm:pt>
    <dgm:pt modelId="{E6CE764D-69E0-3041-8DE1-55D3567FE11C}" type="parTrans" cxnId="{08FAED55-CF30-214F-9762-A2AB6378DADD}">
      <dgm:prSet/>
      <dgm:spPr/>
      <dgm:t>
        <a:bodyPr/>
        <a:lstStyle/>
        <a:p>
          <a:endParaRPr lang="en-US"/>
        </a:p>
      </dgm:t>
    </dgm:pt>
    <dgm:pt modelId="{8D78B80E-C4E5-074B-AEAF-D626CA9098CE}" type="sibTrans" cxnId="{08FAED55-CF30-214F-9762-A2AB6378DADD}">
      <dgm:prSet/>
      <dgm:spPr/>
      <dgm:t>
        <a:bodyPr/>
        <a:lstStyle/>
        <a:p>
          <a:endParaRPr lang="en-US"/>
        </a:p>
      </dgm:t>
    </dgm:pt>
    <dgm:pt modelId="{6A53298A-5C7B-9547-8384-BBA5FC8CB791}" type="pres">
      <dgm:prSet presAssocID="{D51EC577-7A62-344A-A851-55867ED83D0C}" presName="Name0" presStyleCnt="0">
        <dgm:presLayoutVars>
          <dgm:dir/>
          <dgm:resizeHandles val="exact"/>
        </dgm:presLayoutVars>
      </dgm:prSet>
      <dgm:spPr/>
      <dgm:t>
        <a:bodyPr/>
        <a:lstStyle/>
        <a:p>
          <a:endParaRPr lang="en-US"/>
        </a:p>
      </dgm:t>
    </dgm:pt>
    <dgm:pt modelId="{939534B1-4F80-C24C-AA2C-ABB5E32B1951}" type="pres">
      <dgm:prSet presAssocID="{D51EC577-7A62-344A-A851-55867ED83D0C}" presName="cycle" presStyleCnt="0"/>
      <dgm:spPr/>
    </dgm:pt>
    <dgm:pt modelId="{DD172027-F6CE-314B-BB9A-2913A03E6290}" type="pres">
      <dgm:prSet presAssocID="{052FD21B-61E1-1044-8580-03C1B879F2BE}" presName="nodeFirstNode" presStyleLbl="node1" presStyleIdx="0" presStyleCnt="8">
        <dgm:presLayoutVars>
          <dgm:bulletEnabled val="1"/>
        </dgm:presLayoutVars>
      </dgm:prSet>
      <dgm:spPr/>
      <dgm:t>
        <a:bodyPr/>
        <a:lstStyle/>
        <a:p>
          <a:endParaRPr lang="en-US"/>
        </a:p>
      </dgm:t>
    </dgm:pt>
    <dgm:pt modelId="{57A9D33B-6EC7-6F40-AD79-779067F7919B}" type="pres">
      <dgm:prSet presAssocID="{7F07B202-0D60-B147-9754-03A82269DA3C}" presName="sibTransFirstNode" presStyleLbl="bgShp" presStyleIdx="0" presStyleCnt="1"/>
      <dgm:spPr/>
      <dgm:t>
        <a:bodyPr/>
        <a:lstStyle/>
        <a:p>
          <a:endParaRPr lang="en-US"/>
        </a:p>
      </dgm:t>
    </dgm:pt>
    <dgm:pt modelId="{5F13657B-CB75-784C-B10A-D3F63C46A490}" type="pres">
      <dgm:prSet presAssocID="{01E85BFE-5BF0-5F43-B981-6C55C9EF9559}" presName="nodeFollowingNodes" presStyleLbl="node1" presStyleIdx="1" presStyleCnt="8">
        <dgm:presLayoutVars>
          <dgm:bulletEnabled val="1"/>
        </dgm:presLayoutVars>
      </dgm:prSet>
      <dgm:spPr/>
      <dgm:t>
        <a:bodyPr/>
        <a:lstStyle/>
        <a:p>
          <a:endParaRPr lang="en-US"/>
        </a:p>
      </dgm:t>
    </dgm:pt>
    <dgm:pt modelId="{E7AC860B-3415-2B47-9969-6C2DA7ED7B26}" type="pres">
      <dgm:prSet presAssocID="{396658B4-F4FE-E94C-BAFF-B04BEA0B5C2D}" presName="nodeFollowingNodes" presStyleLbl="node1" presStyleIdx="2" presStyleCnt="8">
        <dgm:presLayoutVars>
          <dgm:bulletEnabled val="1"/>
        </dgm:presLayoutVars>
      </dgm:prSet>
      <dgm:spPr/>
      <dgm:t>
        <a:bodyPr/>
        <a:lstStyle/>
        <a:p>
          <a:endParaRPr lang="en-US"/>
        </a:p>
      </dgm:t>
    </dgm:pt>
    <dgm:pt modelId="{D4E36626-5BA3-7E4F-9390-A901051729A3}" type="pres">
      <dgm:prSet presAssocID="{FD2C6739-C1F0-7541-A39A-141DF2530B5D}" presName="nodeFollowingNodes" presStyleLbl="node1" presStyleIdx="3" presStyleCnt="8">
        <dgm:presLayoutVars>
          <dgm:bulletEnabled val="1"/>
        </dgm:presLayoutVars>
      </dgm:prSet>
      <dgm:spPr/>
      <dgm:t>
        <a:bodyPr/>
        <a:lstStyle/>
        <a:p>
          <a:endParaRPr lang="en-US"/>
        </a:p>
      </dgm:t>
    </dgm:pt>
    <dgm:pt modelId="{1E69DE8A-24F6-4D48-9321-2B1B23DDD7ED}" type="pres">
      <dgm:prSet presAssocID="{2FD9A911-4E42-1845-B71D-66C696E1CFF3}" presName="nodeFollowingNodes" presStyleLbl="node1" presStyleIdx="4" presStyleCnt="8">
        <dgm:presLayoutVars>
          <dgm:bulletEnabled val="1"/>
        </dgm:presLayoutVars>
      </dgm:prSet>
      <dgm:spPr/>
      <dgm:t>
        <a:bodyPr/>
        <a:lstStyle/>
        <a:p>
          <a:endParaRPr lang="en-US"/>
        </a:p>
      </dgm:t>
    </dgm:pt>
    <dgm:pt modelId="{B3B86611-3536-8B48-BCE5-E8AE395890B6}" type="pres">
      <dgm:prSet presAssocID="{F453C637-B7AC-624F-B8EF-45222029BD0A}" presName="nodeFollowingNodes" presStyleLbl="node1" presStyleIdx="5" presStyleCnt="8">
        <dgm:presLayoutVars>
          <dgm:bulletEnabled val="1"/>
        </dgm:presLayoutVars>
      </dgm:prSet>
      <dgm:spPr/>
      <dgm:t>
        <a:bodyPr/>
        <a:lstStyle/>
        <a:p>
          <a:endParaRPr lang="en-US"/>
        </a:p>
      </dgm:t>
    </dgm:pt>
    <dgm:pt modelId="{2FDE6FC7-86B5-9B4B-9613-3B93647A7A3C}" type="pres">
      <dgm:prSet presAssocID="{78F41AE7-59AD-BD43-806E-3575C9F99814}" presName="nodeFollowingNodes" presStyleLbl="node1" presStyleIdx="6" presStyleCnt="8">
        <dgm:presLayoutVars>
          <dgm:bulletEnabled val="1"/>
        </dgm:presLayoutVars>
      </dgm:prSet>
      <dgm:spPr/>
      <dgm:t>
        <a:bodyPr/>
        <a:lstStyle/>
        <a:p>
          <a:endParaRPr lang="en-US"/>
        </a:p>
      </dgm:t>
    </dgm:pt>
    <dgm:pt modelId="{F665F223-10B2-7344-8B1B-D1CD9B28A0A1}" type="pres">
      <dgm:prSet presAssocID="{A5421DF4-2BB1-C34E-B684-A7289D3129C9}" presName="nodeFollowingNodes" presStyleLbl="node1" presStyleIdx="7" presStyleCnt="8">
        <dgm:presLayoutVars>
          <dgm:bulletEnabled val="1"/>
        </dgm:presLayoutVars>
      </dgm:prSet>
      <dgm:spPr/>
      <dgm:t>
        <a:bodyPr/>
        <a:lstStyle/>
        <a:p>
          <a:endParaRPr lang="en-US"/>
        </a:p>
      </dgm:t>
    </dgm:pt>
  </dgm:ptLst>
  <dgm:cxnLst>
    <dgm:cxn modelId="{FB66209F-5775-9443-865A-CDFCF8323A48}" type="presOf" srcId="{F453C637-B7AC-624F-B8EF-45222029BD0A}" destId="{B3B86611-3536-8B48-BCE5-E8AE395890B6}" srcOrd="0" destOrd="0" presId="urn:microsoft.com/office/officeart/2005/8/layout/cycle3"/>
    <dgm:cxn modelId="{2F45F4CB-2BCC-1E49-BDA6-4DCBB759D6EA}" type="presOf" srcId="{396658B4-F4FE-E94C-BAFF-B04BEA0B5C2D}" destId="{E7AC860B-3415-2B47-9969-6C2DA7ED7B26}" srcOrd="0" destOrd="0" presId="urn:microsoft.com/office/officeart/2005/8/layout/cycle3"/>
    <dgm:cxn modelId="{730FB00B-7517-8442-B381-DFC72ECAA850}" srcId="{D51EC577-7A62-344A-A851-55867ED83D0C}" destId="{78F41AE7-59AD-BD43-806E-3575C9F99814}" srcOrd="6" destOrd="0" parTransId="{22096BB6-D6B4-BC4F-9041-A187159BEFDE}" sibTransId="{A3173CEC-65E2-AF4A-A50D-00313379FDF2}"/>
    <dgm:cxn modelId="{2460A0E3-4D9B-7646-8DA9-6192C575E17C}" srcId="{D51EC577-7A62-344A-A851-55867ED83D0C}" destId="{01E85BFE-5BF0-5F43-B981-6C55C9EF9559}" srcOrd="1" destOrd="0" parTransId="{EB2663F4-4CD8-514D-93F7-FE8F7719A9C5}" sibTransId="{1C5FF1B7-0705-9A4A-927F-A8C7024A83D8}"/>
    <dgm:cxn modelId="{53313A9E-1050-F147-9600-1B7F9F64E733}" srcId="{D51EC577-7A62-344A-A851-55867ED83D0C}" destId="{A5421DF4-2BB1-C34E-B684-A7289D3129C9}" srcOrd="7" destOrd="0" parTransId="{467C2C29-F0A8-774F-992E-79F8D26CB9D7}" sibTransId="{BF643EB0-506C-514C-B7C8-92212F0404B4}"/>
    <dgm:cxn modelId="{BC6684CC-36CF-7E46-93C8-6DD0735A2A41}" type="presOf" srcId="{2FD9A911-4E42-1845-B71D-66C696E1CFF3}" destId="{1E69DE8A-24F6-4D48-9321-2B1B23DDD7ED}" srcOrd="0" destOrd="0" presId="urn:microsoft.com/office/officeart/2005/8/layout/cycle3"/>
    <dgm:cxn modelId="{EE2C7348-5B3A-D242-85E3-B87F15BEDA97}" srcId="{D51EC577-7A62-344A-A851-55867ED83D0C}" destId="{F453C637-B7AC-624F-B8EF-45222029BD0A}" srcOrd="5" destOrd="0" parTransId="{58936EE1-37B2-524E-B4AE-5E42C25BE5EB}" sibTransId="{3400C8B2-6B2C-C84F-8C2D-B8CD68D36894}"/>
    <dgm:cxn modelId="{3EF7EEFA-FF27-1146-AFFB-A37AFFB04BCE}" type="presOf" srcId="{052FD21B-61E1-1044-8580-03C1B879F2BE}" destId="{DD172027-F6CE-314B-BB9A-2913A03E6290}" srcOrd="0" destOrd="0" presId="urn:microsoft.com/office/officeart/2005/8/layout/cycle3"/>
    <dgm:cxn modelId="{17414C02-C032-6540-9A42-259019C63271}" type="presOf" srcId="{01E85BFE-5BF0-5F43-B981-6C55C9EF9559}" destId="{5F13657B-CB75-784C-B10A-D3F63C46A490}" srcOrd="0" destOrd="0" presId="urn:microsoft.com/office/officeart/2005/8/layout/cycle3"/>
    <dgm:cxn modelId="{08FAED55-CF30-214F-9762-A2AB6378DADD}" srcId="{D51EC577-7A62-344A-A851-55867ED83D0C}" destId="{396658B4-F4FE-E94C-BAFF-B04BEA0B5C2D}" srcOrd="2" destOrd="0" parTransId="{E6CE764D-69E0-3041-8DE1-55D3567FE11C}" sibTransId="{8D78B80E-C4E5-074B-AEAF-D626CA9098CE}"/>
    <dgm:cxn modelId="{FFFDC5CE-EBB4-E745-B200-0176EEF75E66}" srcId="{D51EC577-7A62-344A-A851-55867ED83D0C}" destId="{FD2C6739-C1F0-7541-A39A-141DF2530B5D}" srcOrd="3" destOrd="0" parTransId="{044F23E5-4652-5E4E-9B65-FCCAD908FC71}" sibTransId="{4D8FDD9B-908C-3145-9AC1-22783E1CBA49}"/>
    <dgm:cxn modelId="{BB9A0D78-C2D3-6143-BD87-5B3A7D43FC2D}" type="presOf" srcId="{D51EC577-7A62-344A-A851-55867ED83D0C}" destId="{6A53298A-5C7B-9547-8384-BBA5FC8CB791}" srcOrd="0" destOrd="0" presId="urn:microsoft.com/office/officeart/2005/8/layout/cycle3"/>
    <dgm:cxn modelId="{8D903C67-8EAF-9A40-B112-38CA02ED7200}" srcId="{D51EC577-7A62-344A-A851-55867ED83D0C}" destId="{2FD9A911-4E42-1845-B71D-66C696E1CFF3}" srcOrd="4" destOrd="0" parTransId="{7BC68A1F-C92D-4B4C-B6E9-1411A646722D}" sibTransId="{B9202CA1-4D4A-684F-A2B1-9235BE774568}"/>
    <dgm:cxn modelId="{CF1B87AF-CAE7-9644-BEBB-1714F59D78E9}" srcId="{D51EC577-7A62-344A-A851-55867ED83D0C}" destId="{052FD21B-61E1-1044-8580-03C1B879F2BE}" srcOrd="0" destOrd="0" parTransId="{DE387CB0-8E19-4A4D-A7A8-7DA66693A8E7}" sibTransId="{7F07B202-0D60-B147-9754-03A82269DA3C}"/>
    <dgm:cxn modelId="{962C04D0-BEB6-FF42-BA12-166924591CAB}" type="presOf" srcId="{FD2C6739-C1F0-7541-A39A-141DF2530B5D}" destId="{D4E36626-5BA3-7E4F-9390-A901051729A3}" srcOrd="0" destOrd="0" presId="urn:microsoft.com/office/officeart/2005/8/layout/cycle3"/>
    <dgm:cxn modelId="{8AC53B7F-9201-B940-AE00-517DE56F8A21}" type="presOf" srcId="{78F41AE7-59AD-BD43-806E-3575C9F99814}" destId="{2FDE6FC7-86B5-9B4B-9613-3B93647A7A3C}" srcOrd="0" destOrd="0" presId="urn:microsoft.com/office/officeart/2005/8/layout/cycle3"/>
    <dgm:cxn modelId="{CD5F234D-2020-FA49-8208-122564B3AFD0}" type="presOf" srcId="{7F07B202-0D60-B147-9754-03A82269DA3C}" destId="{57A9D33B-6EC7-6F40-AD79-779067F7919B}" srcOrd="0" destOrd="0" presId="urn:microsoft.com/office/officeart/2005/8/layout/cycle3"/>
    <dgm:cxn modelId="{78F1B460-F85F-6F45-B6C2-B20230DD41C1}" type="presOf" srcId="{A5421DF4-2BB1-C34E-B684-A7289D3129C9}" destId="{F665F223-10B2-7344-8B1B-D1CD9B28A0A1}" srcOrd="0" destOrd="0" presId="urn:microsoft.com/office/officeart/2005/8/layout/cycle3"/>
    <dgm:cxn modelId="{584E5D51-A54F-6E4B-87BD-F43335CF121A}" type="presParOf" srcId="{6A53298A-5C7B-9547-8384-BBA5FC8CB791}" destId="{939534B1-4F80-C24C-AA2C-ABB5E32B1951}" srcOrd="0" destOrd="0" presId="urn:microsoft.com/office/officeart/2005/8/layout/cycle3"/>
    <dgm:cxn modelId="{175B4003-6E75-4942-B3AC-A2E513A3DF74}" type="presParOf" srcId="{939534B1-4F80-C24C-AA2C-ABB5E32B1951}" destId="{DD172027-F6CE-314B-BB9A-2913A03E6290}" srcOrd="0" destOrd="0" presId="urn:microsoft.com/office/officeart/2005/8/layout/cycle3"/>
    <dgm:cxn modelId="{AA0F2247-6B23-4A41-8356-D1EC547ED4A7}" type="presParOf" srcId="{939534B1-4F80-C24C-AA2C-ABB5E32B1951}" destId="{57A9D33B-6EC7-6F40-AD79-779067F7919B}" srcOrd="1" destOrd="0" presId="urn:microsoft.com/office/officeart/2005/8/layout/cycle3"/>
    <dgm:cxn modelId="{B8217015-01F8-444B-BE00-2B1A2314E947}" type="presParOf" srcId="{939534B1-4F80-C24C-AA2C-ABB5E32B1951}" destId="{5F13657B-CB75-784C-B10A-D3F63C46A490}" srcOrd="2" destOrd="0" presId="urn:microsoft.com/office/officeart/2005/8/layout/cycle3"/>
    <dgm:cxn modelId="{BBBADFC4-80BC-8847-BD5B-A108EA6F7CD6}" type="presParOf" srcId="{939534B1-4F80-C24C-AA2C-ABB5E32B1951}" destId="{E7AC860B-3415-2B47-9969-6C2DA7ED7B26}" srcOrd="3" destOrd="0" presId="urn:microsoft.com/office/officeart/2005/8/layout/cycle3"/>
    <dgm:cxn modelId="{0F38F6AB-C569-624E-8390-3AD80F8B94F0}" type="presParOf" srcId="{939534B1-4F80-C24C-AA2C-ABB5E32B1951}" destId="{D4E36626-5BA3-7E4F-9390-A901051729A3}" srcOrd="4" destOrd="0" presId="urn:microsoft.com/office/officeart/2005/8/layout/cycle3"/>
    <dgm:cxn modelId="{B55469B8-5496-9949-91A5-1E49C90F1690}" type="presParOf" srcId="{939534B1-4F80-C24C-AA2C-ABB5E32B1951}" destId="{1E69DE8A-24F6-4D48-9321-2B1B23DDD7ED}" srcOrd="5" destOrd="0" presId="urn:microsoft.com/office/officeart/2005/8/layout/cycle3"/>
    <dgm:cxn modelId="{E9B071F1-6169-2A43-B4F5-A80AD5CBD5E4}" type="presParOf" srcId="{939534B1-4F80-C24C-AA2C-ABB5E32B1951}" destId="{B3B86611-3536-8B48-BCE5-E8AE395890B6}" srcOrd="6" destOrd="0" presId="urn:microsoft.com/office/officeart/2005/8/layout/cycle3"/>
    <dgm:cxn modelId="{AEF37FF2-14AE-6949-9576-57263A02E955}" type="presParOf" srcId="{939534B1-4F80-C24C-AA2C-ABB5E32B1951}" destId="{2FDE6FC7-86B5-9B4B-9613-3B93647A7A3C}" srcOrd="7" destOrd="0" presId="urn:microsoft.com/office/officeart/2005/8/layout/cycle3"/>
    <dgm:cxn modelId="{D08C86F6-4C3B-EE4B-8CC5-AF8F08D7A1FC}" type="presParOf" srcId="{939534B1-4F80-C24C-AA2C-ABB5E32B1951}" destId="{F665F223-10B2-7344-8B1B-D1CD9B28A0A1}"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9D1DE6-559B-4438-997C-60E324945B18}"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727A8708-0AFF-4F82-A00E-85CB58D45AD9}">
      <dgm:prSet phldrT="[Text]"/>
      <dgm:spPr/>
      <dgm:t>
        <a:bodyPr/>
        <a:lstStyle/>
        <a:p>
          <a:r>
            <a:rPr lang="en-US" dirty="0" smtClean="0"/>
            <a:t>Total Project Score</a:t>
          </a:r>
          <a:endParaRPr lang="en-GB" dirty="0"/>
        </a:p>
      </dgm:t>
    </dgm:pt>
    <dgm:pt modelId="{BB285FB0-A97D-439F-B81F-A67CCA2501F1}" type="parTrans" cxnId="{C6B5EA43-7E07-4B3C-90E3-9C202D9D2784}">
      <dgm:prSet/>
      <dgm:spPr/>
      <dgm:t>
        <a:bodyPr/>
        <a:lstStyle/>
        <a:p>
          <a:endParaRPr lang="en-GB"/>
        </a:p>
      </dgm:t>
    </dgm:pt>
    <dgm:pt modelId="{B82EBF4D-8C88-43EA-851A-C0583C57A3EA}" type="sibTrans" cxnId="{C6B5EA43-7E07-4B3C-90E3-9C202D9D2784}">
      <dgm:prSet/>
      <dgm:spPr/>
      <dgm:t>
        <a:bodyPr/>
        <a:lstStyle/>
        <a:p>
          <a:endParaRPr lang="en-GB"/>
        </a:p>
      </dgm:t>
    </dgm:pt>
    <dgm:pt modelId="{6808AE37-E19D-4EE6-9C17-8F723D8E9356}">
      <dgm:prSet phldrT="[Text]"/>
      <dgm:spPr/>
      <dgm:t>
        <a:bodyPr/>
        <a:lstStyle/>
        <a:p>
          <a:r>
            <a:rPr lang="en-US" dirty="0" smtClean="0"/>
            <a:t>Value To The Organization</a:t>
          </a:r>
          <a:endParaRPr lang="en-GB" dirty="0"/>
        </a:p>
      </dgm:t>
    </dgm:pt>
    <dgm:pt modelId="{F838DD0D-BAE7-4FD3-93B9-A51D9434E9FA}" type="parTrans" cxnId="{25D9DFE0-E9E3-4EDC-A3D5-CF4471733724}">
      <dgm:prSet/>
      <dgm:spPr/>
      <dgm:t>
        <a:bodyPr/>
        <a:lstStyle/>
        <a:p>
          <a:endParaRPr lang="en-GB"/>
        </a:p>
      </dgm:t>
    </dgm:pt>
    <dgm:pt modelId="{DEEEDC98-BB51-4BF2-9770-FEC78DCDF68B}" type="sibTrans" cxnId="{25D9DFE0-E9E3-4EDC-A3D5-CF4471733724}">
      <dgm:prSet/>
      <dgm:spPr/>
      <dgm:t>
        <a:bodyPr/>
        <a:lstStyle/>
        <a:p>
          <a:endParaRPr lang="en-GB"/>
        </a:p>
      </dgm:t>
    </dgm:pt>
    <dgm:pt modelId="{1528AF30-815C-4A15-896A-581B368A12BA}">
      <dgm:prSet phldrT="[Text]"/>
      <dgm:spPr/>
      <dgm:t>
        <a:bodyPr/>
        <a:lstStyle/>
        <a:p>
          <a:r>
            <a:rPr lang="en-US" dirty="0" smtClean="0"/>
            <a:t>Value To Others</a:t>
          </a:r>
          <a:endParaRPr lang="en-GB" dirty="0"/>
        </a:p>
      </dgm:t>
    </dgm:pt>
    <dgm:pt modelId="{F95506E4-C6D8-4003-A3F9-DB0740E2897F}" type="parTrans" cxnId="{C56FFA74-5B9A-4FE8-97E8-3F75BA16B6D2}">
      <dgm:prSet/>
      <dgm:spPr/>
      <dgm:t>
        <a:bodyPr/>
        <a:lstStyle/>
        <a:p>
          <a:endParaRPr lang="en-GB"/>
        </a:p>
      </dgm:t>
    </dgm:pt>
    <dgm:pt modelId="{BDE65BD3-D340-4B7A-A64B-22A688878A5C}" type="sibTrans" cxnId="{C56FFA74-5B9A-4FE8-97E8-3F75BA16B6D2}">
      <dgm:prSet/>
      <dgm:spPr/>
      <dgm:t>
        <a:bodyPr/>
        <a:lstStyle/>
        <a:p>
          <a:endParaRPr lang="en-GB"/>
        </a:p>
      </dgm:t>
    </dgm:pt>
    <dgm:pt modelId="{26B93AD6-EBD2-4F09-8222-3171F0BF0AA7}">
      <dgm:prSet phldrT="[Text]"/>
      <dgm:spPr/>
      <dgm:t>
        <a:bodyPr/>
        <a:lstStyle/>
        <a:p>
          <a:r>
            <a:rPr lang="en-US" dirty="0" smtClean="0"/>
            <a:t>Financial</a:t>
          </a:r>
          <a:endParaRPr lang="en-GB" dirty="0"/>
        </a:p>
      </dgm:t>
    </dgm:pt>
    <dgm:pt modelId="{2EBA09C9-6418-4AD1-B87D-69F49902F9E6}" type="parTrans" cxnId="{15769F20-65ED-4F3C-BDA9-D28476F9DC39}">
      <dgm:prSet/>
      <dgm:spPr/>
      <dgm:t>
        <a:bodyPr/>
        <a:lstStyle/>
        <a:p>
          <a:endParaRPr lang="en-GB"/>
        </a:p>
      </dgm:t>
    </dgm:pt>
    <dgm:pt modelId="{FC0A18BD-2670-456C-8A6D-96CAD4B7E070}" type="sibTrans" cxnId="{15769F20-65ED-4F3C-BDA9-D28476F9DC39}">
      <dgm:prSet/>
      <dgm:spPr/>
      <dgm:t>
        <a:bodyPr/>
        <a:lstStyle/>
        <a:p>
          <a:endParaRPr lang="en-GB"/>
        </a:p>
      </dgm:t>
    </dgm:pt>
    <dgm:pt modelId="{30AF1D2C-B59F-438B-8673-E3A91803AE7F}">
      <dgm:prSet phldrT="[Text]"/>
      <dgm:spPr/>
      <dgm:t>
        <a:bodyPr/>
        <a:lstStyle/>
        <a:p>
          <a:r>
            <a:rPr lang="en-US" dirty="0" smtClean="0"/>
            <a:t>Strategic</a:t>
          </a:r>
          <a:endParaRPr lang="en-GB" dirty="0"/>
        </a:p>
      </dgm:t>
    </dgm:pt>
    <dgm:pt modelId="{F1F64F9A-50D3-4A56-A21D-6CB90D9B0119}" type="parTrans" cxnId="{1B3C76CF-4C69-4071-A45F-ADF92A80D974}">
      <dgm:prSet/>
      <dgm:spPr/>
      <dgm:t>
        <a:bodyPr/>
        <a:lstStyle/>
        <a:p>
          <a:endParaRPr lang="en-GB"/>
        </a:p>
      </dgm:t>
    </dgm:pt>
    <dgm:pt modelId="{283B6EFE-94E4-482B-811A-2EF6D7039EC6}" type="sibTrans" cxnId="{1B3C76CF-4C69-4071-A45F-ADF92A80D974}">
      <dgm:prSet/>
      <dgm:spPr/>
      <dgm:t>
        <a:bodyPr/>
        <a:lstStyle/>
        <a:p>
          <a:endParaRPr lang="en-GB"/>
        </a:p>
      </dgm:t>
    </dgm:pt>
    <dgm:pt modelId="{B73365A5-44CD-4111-8E85-70A9B7DC2DF0}">
      <dgm:prSet phldrT="[Text]"/>
      <dgm:spPr/>
      <dgm:t>
        <a:bodyPr/>
        <a:lstStyle/>
        <a:p>
          <a:r>
            <a:rPr lang="en-US" dirty="0" smtClean="0"/>
            <a:t>Socio-Economic</a:t>
          </a:r>
          <a:endParaRPr lang="en-GB" dirty="0"/>
        </a:p>
      </dgm:t>
    </dgm:pt>
    <dgm:pt modelId="{DD1DD757-0BCB-4068-8C97-F12A5AC15CFC}" type="parTrans" cxnId="{DE4FE0BC-74C3-421E-8FF8-3DF2A4E3D66F}">
      <dgm:prSet/>
      <dgm:spPr/>
      <dgm:t>
        <a:bodyPr/>
        <a:lstStyle/>
        <a:p>
          <a:endParaRPr lang="en-GB"/>
        </a:p>
      </dgm:t>
    </dgm:pt>
    <dgm:pt modelId="{5FEC9DB4-2263-4CE1-AA78-561001108BCB}" type="sibTrans" cxnId="{DE4FE0BC-74C3-421E-8FF8-3DF2A4E3D66F}">
      <dgm:prSet/>
      <dgm:spPr/>
      <dgm:t>
        <a:bodyPr/>
        <a:lstStyle/>
        <a:p>
          <a:endParaRPr lang="en-GB"/>
        </a:p>
      </dgm:t>
    </dgm:pt>
    <dgm:pt modelId="{F0146B13-E584-4E78-A9B0-57963B45CA3B}">
      <dgm:prSet phldrT="[Text]"/>
      <dgm:spPr/>
      <dgm:t>
        <a:bodyPr/>
        <a:lstStyle/>
        <a:p>
          <a:r>
            <a:rPr lang="en-US" dirty="0" smtClean="0"/>
            <a:t>Environment</a:t>
          </a:r>
          <a:endParaRPr lang="en-GB" dirty="0"/>
        </a:p>
      </dgm:t>
    </dgm:pt>
    <dgm:pt modelId="{7803E2FA-27D8-4983-83F7-11E13CC97FDB}" type="parTrans" cxnId="{BB30CE08-34DC-486A-96A7-A8DD38842E7F}">
      <dgm:prSet/>
      <dgm:spPr/>
      <dgm:t>
        <a:bodyPr/>
        <a:lstStyle/>
        <a:p>
          <a:endParaRPr lang="en-GB"/>
        </a:p>
      </dgm:t>
    </dgm:pt>
    <dgm:pt modelId="{69F1985D-7784-44A1-BA30-8DAAAAC2D19D}" type="sibTrans" cxnId="{BB30CE08-34DC-486A-96A7-A8DD38842E7F}">
      <dgm:prSet/>
      <dgm:spPr/>
      <dgm:t>
        <a:bodyPr/>
        <a:lstStyle/>
        <a:p>
          <a:endParaRPr lang="en-GB"/>
        </a:p>
      </dgm:t>
    </dgm:pt>
    <dgm:pt modelId="{161BB95C-6294-4B55-988E-F71B73C8CB86}">
      <dgm:prSet phldrT="[Text]"/>
      <dgm:spPr/>
      <dgm:t>
        <a:bodyPr/>
        <a:lstStyle/>
        <a:p>
          <a:r>
            <a:rPr lang="en-US" dirty="0" smtClean="0"/>
            <a:t>Pollution</a:t>
          </a:r>
          <a:endParaRPr lang="en-GB" dirty="0"/>
        </a:p>
      </dgm:t>
    </dgm:pt>
    <dgm:pt modelId="{CC07396C-428B-4EE2-9E28-EDC34C490D11}" type="parTrans" cxnId="{B53A25B8-3C11-41FE-BCC5-39608D4AC589}">
      <dgm:prSet/>
      <dgm:spPr/>
      <dgm:t>
        <a:bodyPr/>
        <a:lstStyle/>
        <a:p>
          <a:endParaRPr lang="en-GB"/>
        </a:p>
      </dgm:t>
    </dgm:pt>
    <dgm:pt modelId="{082EDC8B-4190-4DEB-BED3-9BD4A257EDBF}" type="sibTrans" cxnId="{B53A25B8-3C11-41FE-BCC5-39608D4AC589}">
      <dgm:prSet/>
      <dgm:spPr/>
      <dgm:t>
        <a:bodyPr/>
        <a:lstStyle/>
        <a:p>
          <a:endParaRPr lang="en-GB"/>
        </a:p>
      </dgm:t>
    </dgm:pt>
    <dgm:pt modelId="{E36014E0-4091-4A76-9600-0B738DB1FE0B}">
      <dgm:prSet phldrT="[Text]"/>
      <dgm:spPr/>
      <dgm:t>
        <a:bodyPr/>
        <a:lstStyle/>
        <a:p>
          <a:r>
            <a:rPr lang="en-US" dirty="0" smtClean="0"/>
            <a:t>CO2 Emission</a:t>
          </a:r>
          <a:endParaRPr lang="en-GB" dirty="0"/>
        </a:p>
      </dgm:t>
    </dgm:pt>
    <dgm:pt modelId="{E4625531-4033-4FC0-B348-7D946B5CAFBD}" type="parTrans" cxnId="{D8F29DF9-E776-4C67-8A11-65844BAB611B}">
      <dgm:prSet/>
      <dgm:spPr/>
      <dgm:t>
        <a:bodyPr/>
        <a:lstStyle/>
        <a:p>
          <a:endParaRPr lang="en-GB"/>
        </a:p>
      </dgm:t>
    </dgm:pt>
    <dgm:pt modelId="{3BD7FD4A-9CD5-4DED-9B6F-8FCF05FA9125}" type="sibTrans" cxnId="{D8F29DF9-E776-4C67-8A11-65844BAB611B}">
      <dgm:prSet/>
      <dgm:spPr/>
      <dgm:t>
        <a:bodyPr/>
        <a:lstStyle/>
        <a:p>
          <a:endParaRPr lang="en-GB"/>
        </a:p>
      </dgm:t>
    </dgm:pt>
    <dgm:pt modelId="{E97768CB-B0FC-4C95-982D-9C7C40142E3E}">
      <dgm:prSet phldrT="[Text]"/>
      <dgm:spPr/>
      <dgm:t>
        <a:bodyPr/>
        <a:lstStyle/>
        <a:p>
          <a:r>
            <a:rPr lang="en-US" dirty="0" smtClean="0"/>
            <a:t>ROI</a:t>
          </a:r>
          <a:endParaRPr lang="en-GB" dirty="0"/>
        </a:p>
      </dgm:t>
    </dgm:pt>
    <dgm:pt modelId="{58C4DCB1-E17F-491C-BAA2-5D99BFA2309D}" type="parTrans" cxnId="{1042CE9C-3E44-46D6-BECD-77057F87FB5B}">
      <dgm:prSet/>
      <dgm:spPr/>
      <dgm:t>
        <a:bodyPr/>
        <a:lstStyle/>
        <a:p>
          <a:endParaRPr lang="en-GB"/>
        </a:p>
      </dgm:t>
    </dgm:pt>
    <dgm:pt modelId="{0CC62101-5337-40E9-ADB1-7F7EBB32B2E5}" type="sibTrans" cxnId="{1042CE9C-3E44-46D6-BECD-77057F87FB5B}">
      <dgm:prSet/>
      <dgm:spPr/>
      <dgm:t>
        <a:bodyPr/>
        <a:lstStyle/>
        <a:p>
          <a:endParaRPr lang="en-GB"/>
        </a:p>
      </dgm:t>
    </dgm:pt>
    <dgm:pt modelId="{C76A53C7-5F01-4B64-99D3-0862A2431ABB}">
      <dgm:prSet phldrT="[Text]"/>
      <dgm:spPr/>
      <dgm:t>
        <a:bodyPr/>
        <a:lstStyle/>
        <a:p>
          <a:r>
            <a:rPr lang="en-US" dirty="0" smtClean="0"/>
            <a:t>Payback Period</a:t>
          </a:r>
          <a:endParaRPr lang="en-GB" dirty="0"/>
        </a:p>
      </dgm:t>
    </dgm:pt>
    <dgm:pt modelId="{A2E53F6C-3972-4B6E-910A-C213A4E4BFC0}" type="parTrans" cxnId="{6DFF24FC-D33B-4EC6-B4EA-4AC366171963}">
      <dgm:prSet/>
      <dgm:spPr/>
      <dgm:t>
        <a:bodyPr/>
        <a:lstStyle/>
        <a:p>
          <a:endParaRPr lang="en-GB"/>
        </a:p>
      </dgm:t>
    </dgm:pt>
    <dgm:pt modelId="{080AF7E4-2B60-4D5B-A539-2E597C49F317}" type="sibTrans" cxnId="{6DFF24FC-D33B-4EC6-B4EA-4AC366171963}">
      <dgm:prSet/>
      <dgm:spPr/>
      <dgm:t>
        <a:bodyPr/>
        <a:lstStyle/>
        <a:p>
          <a:endParaRPr lang="en-GB"/>
        </a:p>
      </dgm:t>
    </dgm:pt>
    <dgm:pt modelId="{95FA9E38-F5D2-4547-97EB-4902F9B590B2}">
      <dgm:prSet phldrT="[Text]"/>
      <dgm:spPr/>
      <dgm:t>
        <a:bodyPr/>
        <a:lstStyle/>
        <a:p>
          <a:r>
            <a:rPr lang="en-US" dirty="0" smtClean="0"/>
            <a:t>NPV</a:t>
          </a:r>
          <a:endParaRPr lang="en-GB" dirty="0"/>
        </a:p>
      </dgm:t>
    </dgm:pt>
    <dgm:pt modelId="{75CF1188-785D-4F6D-BC45-34F6E9228D9F}" type="parTrans" cxnId="{F12E85D2-82CC-43FF-9773-8F86C0B0A66F}">
      <dgm:prSet/>
      <dgm:spPr/>
      <dgm:t>
        <a:bodyPr/>
        <a:lstStyle/>
        <a:p>
          <a:endParaRPr lang="en-GB"/>
        </a:p>
      </dgm:t>
    </dgm:pt>
    <dgm:pt modelId="{204E8428-31FC-4AD4-8A9F-73D8F5A6F42D}" type="sibTrans" cxnId="{F12E85D2-82CC-43FF-9773-8F86C0B0A66F}">
      <dgm:prSet/>
      <dgm:spPr/>
      <dgm:t>
        <a:bodyPr/>
        <a:lstStyle/>
        <a:p>
          <a:endParaRPr lang="en-GB"/>
        </a:p>
      </dgm:t>
    </dgm:pt>
    <dgm:pt modelId="{331C9CAA-1F12-4A52-BDA2-BF2306AA3B59}">
      <dgm:prSet phldrT="[Text]"/>
      <dgm:spPr/>
      <dgm:t>
        <a:bodyPr/>
        <a:lstStyle/>
        <a:p>
          <a:r>
            <a:rPr lang="en-US" dirty="0" smtClean="0"/>
            <a:t>Competitive Issues</a:t>
          </a:r>
          <a:endParaRPr lang="en-GB" dirty="0"/>
        </a:p>
      </dgm:t>
    </dgm:pt>
    <dgm:pt modelId="{3C07AC58-77B4-46CB-9DF9-F8D305D65314}" type="parTrans" cxnId="{5EFB3777-AB7A-4591-88D9-BAB346B6481C}">
      <dgm:prSet/>
      <dgm:spPr/>
      <dgm:t>
        <a:bodyPr/>
        <a:lstStyle/>
        <a:p>
          <a:endParaRPr lang="en-GB"/>
        </a:p>
      </dgm:t>
    </dgm:pt>
    <dgm:pt modelId="{2B23720F-AD80-4754-B448-C7142E7E3C4A}" type="sibTrans" cxnId="{5EFB3777-AB7A-4591-88D9-BAB346B6481C}">
      <dgm:prSet/>
      <dgm:spPr/>
      <dgm:t>
        <a:bodyPr/>
        <a:lstStyle/>
        <a:p>
          <a:endParaRPr lang="en-GB"/>
        </a:p>
      </dgm:t>
    </dgm:pt>
    <dgm:pt modelId="{FD06A58D-11CE-4DCB-BCA2-5A485BB560DB}">
      <dgm:prSet phldrT="[Text]"/>
      <dgm:spPr/>
      <dgm:t>
        <a:bodyPr/>
        <a:lstStyle/>
        <a:p>
          <a:r>
            <a:rPr lang="en-US" dirty="0" smtClean="0"/>
            <a:t>New Business Issues</a:t>
          </a:r>
          <a:endParaRPr lang="en-GB" dirty="0"/>
        </a:p>
      </dgm:t>
    </dgm:pt>
    <dgm:pt modelId="{E00FB794-4EAC-4642-8CDC-670E86783D23}" type="parTrans" cxnId="{1ED1D7CA-F044-4FB6-AD70-B4625F0DDE07}">
      <dgm:prSet/>
      <dgm:spPr/>
      <dgm:t>
        <a:bodyPr/>
        <a:lstStyle/>
        <a:p>
          <a:endParaRPr lang="en-GB"/>
        </a:p>
      </dgm:t>
    </dgm:pt>
    <dgm:pt modelId="{7C9A480D-2890-4B4E-9B2E-6B8391029197}" type="sibTrans" cxnId="{1ED1D7CA-F044-4FB6-AD70-B4625F0DDE07}">
      <dgm:prSet/>
      <dgm:spPr/>
      <dgm:t>
        <a:bodyPr/>
        <a:lstStyle/>
        <a:p>
          <a:endParaRPr lang="en-GB"/>
        </a:p>
      </dgm:t>
    </dgm:pt>
    <dgm:pt modelId="{3E62D098-AB92-4BCD-B25F-BAF508B71534}">
      <dgm:prSet phldrT="[Text]"/>
      <dgm:spPr/>
      <dgm:t>
        <a:bodyPr/>
        <a:lstStyle/>
        <a:p>
          <a:r>
            <a:rPr lang="en-US" dirty="0" smtClean="0"/>
            <a:t>Capability Improvement</a:t>
          </a:r>
          <a:endParaRPr lang="en-GB" dirty="0"/>
        </a:p>
      </dgm:t>
    </dgm:pt>
    <dgm:pt modelId="{E73E4D20-3B5D-44B2-BF7F-75F9FBA65F90}" type="parTrans" cxnId="{48D64005-F05C-4274-A507-7BDCA3ECF541}">
      <dgm:prSet/>
      <dgm:spPr/>
      <dgm:t>
        <a:bodyPr/>
        <a:lstStyle/>
        <a:p>
          <a:endParaRPr lang="en-GB"/>
        </a:p>
      </dgm:t>
    </dgm:pt>
    <dgm:pt modelId="{CA66A8B2-3155-4F1E-A323-7A8B3B1D7F8F}" type="sibTrans" cxnId="{48D64005-F05C-4274-A507-7BDCA3ECF541}">
      <dgm:prSet/>
      <dgm:spPr/>
      <dgm:t>
        <a:bodyPr/>
        <a:lstStyle/>
        <a:p>
          <a:endParaRPr lang="en-GB"/>
        </a:p>
      </dgm:t>
    </dgm:pt>
    <dgm:pt modelId="{7EDCA13F-1164-4B55-AB24-899525CEB967}">
      <dgm:prSet phldrT="[Text]"/>
      <dgm:spPr/>
      <dgm:t>
        <a:bodyPr/>
        <a:lstStyle/>
        <a:p>
          <a:r>
            <a:rPr lang="en-US" dirty="0" smtClean="0"/>
            <a:t>Jobs Creation</a:t>
          </a:r>
          <a:endParaRPr lang="en-GB" dirty="0"/>
        </a:p>
      </dgm:t>
    </dgm:pt>
    <dgm:pt modelId="{39F6BAF6-F1FB-4EBB-B450-E9530E1308BB}" type="parTrans" cxnId="{CEC14895-6F07-438B-9EEC-31B69843CF3B}">
      <dgm:prSet/>
      <dgm:spPr/>
      <dgm:t>
        <a:bodyPr/>
        <a:lstStyle/>
        <a:p>
          <a:endParaRPr lang="en-GB"/>
        </a:p>
      </dgm:t>
    </dgm:pt>
    <dgm:pt modelId="{E741CBAE-5928-4F03-B9C0-333E0D1D35C6}" type="sibTrans" cxnId="{CEC14895-6F07-438B-9EEC-31B69843CF3B}">
      <dgm:prSet/>
      <dgm:spPr/>
      <dgm:t>
        <a:bodyPr/>
        <a:lstStyle/>
        <a:p>
          <a:endParaRPr lang="en-GB"/>
        </a:p>
      </dgm:t>
    </dgm:pt>
    <dgm:pt modelId="{08F20A67-62BC-4B78-A98B-984ACB2E6BE0}">
      <dgm:prSet phldrT="[Text]"/>
      <dgm:spPr/>
      <dgm:t>
        <a:bodyPr/>
        <a:lstStyle/>
        <a:p>
          <a:r>
            <a:rPr lang="en-US" dirty="0" smtClean="0"/>
            <a:t>Reduce Poverty</a:t>
          </a:r>
          <a:endParaRPr lang="en-GB" dirty="0"/>
        </a:p>
      </dgm:t>
    </dgm:pt>
    <dgm:pt modelId="{A6B5E6B5-881F-4BAD-8697-4DC2F89D421C}" type="parTrans" cxnId="{BC25B1B5-4120-4A09-8E0D-57FF7D22BE09}">
      <dgm:prSet/>
      <dgm:spPr/>
      <dgm:t>
        <a:bodyPr/>
        <a:lstStyle/>
        <a:p>
          <a:endParaRPr lang="en-GB"/>
        </a:p>
      </dgm:t>
    </dgm:pt>
    <dgm:pt modelId="{DA8676E4-DECC-435B-8C98-351154B34242}" type="sibTrans" cxnId="{BC25B1B5-4120-4A09-8E0D-57FF7D22BE09}">
      <dgm:prSet/>
      <dgm:spPr/>
      <dgm:t>
        <a:bodyPr/>
        <a:lstStyle/>
        <a:p>
          <a:endParaRPr lang="en-GB"/>
        </a:p>
      </dgm:t>
    </dgm:pt>
    <dgm:pt modelId="{C35DE037-56BC-4214-8BB1-B30E4A058F56}">
      <dgm:prSet phldrT="[Text]"/>
      <dgm:spPr/>
      <dgm:t>
        <a:bodyPr/>
        <a:lstStyle/>
        <a:p>
          <a:r>
            <a:rPr lang="en-US" dirty="0" smtClean="0"/>
            <a:t>Risk Exposure</a:t>
          </a:r>
          <a:endParaRPr lang="en-GB" dirty="0"/>
        </a:p>
      </dgm:t>
    </dgm:pt>
    <dgm:pt modelId="{E62B6344-2B2B-4268-A324-CFDD7350B585}" type="parTrans" cxnId="{678AE39D-8C19-4669-83FD-440EAB952F73}">
      <dgm:prSet/>
      <dgm:spPr/>
    </dgm:pt>
    <dgm:pt modelId="{27EF67E4-08F3-4A13-BB93-49E601B27925}" type="sibTrans" cxnId="{678AE39D-8C19-4669-83FD-440EAB952F73}">
      <dgm:prSet/>
      <dgm:spPr/>
    </dgm:pt>
    <dgm:pt modelId="{5889C33E-F0E3-4424-90EA-91BB50F0F137}">
      <dgm:prSet phldrT="[Text]"/>
      <dgm:spPr/>
      <dgm:t>
        <a:bodyPr/>
        <a:lstStyle/>
        <a:p>
          <a:r>
            <a:rPr lang="en-US" dirty="0" smtClean="0"/>
            <a:t>Schedule</a:t>
          </a:r>
          <a:endParaRPr lang="en-GB" dirty="0"/>
        </a:p>
      </dgm:t>
    </dgm:pt>
    <dgm:pt modelId="{FE97754B-FD0F-41FA-BCF0-762357A68829}" type="parTrans" cxnId="{D79B2868-A8AA-4B70-9030-9A6D871F2237}">
      <dgm:prSet/>
      <dgm:spPr/>
    </dgm:pt>
    <dgm:pt modelId="{BB789D9A-D300-4FAD-9BA5-BC283E35C949}" type="sibTrans" cxnId="{D79B2868-A8AA-4B70-9030-9A6D871F2237}">
      <dgm:prSet/>
      <dgm:spPr/>
    </dgm:pt>
    <dgm:pt modelId="{F973F57B-7AE6-4E0D-BBB1-E1BD262135FD}">
      <dgm:prSet phldrT="[Text]"/>
      <dgm:spPr/>
      <dgm:t>
        <a:bodyPr/>
        <a:lstStyle/>
        <a:p>
          <a:r>
            <a:rPr lang="en-US" dirty="0" smtClean="0"/>
            <a:t>Budget</a:t>
          </a:r>
          <a:endParaRPr lang="en-GB" dirty="0"/>
        </a:p>
      </dgm:t>
    </dgm:pt>
    <dgm:pt modelId="{5C66723F-061D-40E1-8781-10D52D878A1D}" type="parTrans" cxnId="{3FFED264-FC90-47A8-9D4D-9113C347DFCD}">
      <dgm:prSet/>
      <dgm:spPr/>
    </dgm:pt>
    <dgm:pt modelId="{C0997801-402B-43D1-A3F7-353EBA31C58C}" type="sibTrans" cxnId="{3FFED264-FC90-47A8-9D4D-9113C347DFCD}">
      <dgm:prSet/>
      <dgm:spPr/>
    </dgm:pt>
    <dgm:pt modelId="{834A4143-0FB2-45E1-8F90-168E5CF5DCB0}">
      <dgm:prSet phldrT="[Text]"/>
      <dgm:spPr/>
      <dgm:t>
        <a:bodyPr/>
        <a:lstStyle/>
        <a:p>
          <a:r>
            <a:rPr lang="en-US" dirty="0" smtClean="0"/>
            <a:t>Technical</a:t>
          </a:r>
          <a:endParaRPr lang="en-GB" dirty="0"/>
        </a:p>
      </dgm:t>
    </dgm:pt>
    <dgm:pt modelId="{837EB5ED-2D7F-43E9-8B4B-51AA51B71009}" type="parTrans" cxnId="{497B892A-2E4D-424C-A1CF-07D55847C876}">
      <dgm:prSet/>
      <dgm:spPr/>
    </dgm:pt>
    <dgm:pt modelId="{6209272B-5E97-4A61-8824-BF173D307F8F}" type="sibTrans" cxnId="{497B892A-2E4D-424C-A1CF-07D55847C876}">
      <dgm:prSet/>
      <dgm:spPr/>
    </dgm:pt>
    <dgm:pt modelId="{03AFD70F-683F-49FE-AB3A-8A7B131D1B68}" type="pres">
      <dgm:prSet presAssocID="{859D1DE6-559B-4438-997C-60E324945B18}" presName="hierChild1" presStyleCnt="0">
        <dgm:presLayoutVars>
          <dgm:orgChart val="1"/>
          <dgm:chPref val="1"/>
          <dgm:dir/>
          <dgm:animOne val="branch"/>
          <dgm:animLvl val="lvl"/>
          <dgm:resizeHandles/>
        </dgm:presLayoutVars>
      </dgm:prSet>
      <dgm:spPr/>
      <dgm:t>
        <a:bodyPr/>
        <a:lstStyle/>
        <a:p>
          <a:endParaRPr lang="en-GB"/>
        </a:p>
      </dgm:t>
    </dgm:pt>
    <dgm:pt modelId="{8FA97E29-BB74-4F27-BC23-204F279BF2C3}" type="pres">
      <dgm:prSet presAssocID="{727A8708-0AFF-4F82-A00E-85CB58D45AD9}" presName="hierRoot1" presStyleCnt="0">
        <dgm:presLayoutVars>
          <dgm:hierBranch val="init"/>
        </dgm:presLayoutVars>
      </dgm:prSet>
      <dgm:spPr/>
    </dgm:pt>
    <dgm:pt modelId="{1F00144D-5FD1-42DF-A13F-F69180D2FEB6}" type="pres">
      <dgm:prSet presAssocID="{727A8708-0AFF-4F82-A00E-85CB58D45AD9}" presName="rootComposite1" presStyleCnt="0"/>
      <dgm:spPr/>
    </dgm:pt>
    <dgm:pt modelId="{667379A8-41C4-4FD7-9859-8C254391543C}" type="pres">
      <dgm:prSet presAssocID="{727A8708-0AFF-4F82-A00E-85CB58D45AD9}" presName="rootText1" presStyleLbl="node0" presStyleIdx="0" presStyleCnt="1">
        <dgm:presLayoutVars>
          <dgm:chPref val="3"/>
        </dgm:presLayoutVars>
      </dgm:prSet>
      <dgm:spPr/>
      <dgm:t>
        <a:bodyPr/>
        <a:lstStyle/>
        <a:p>
          <a:endParaRPr lang="en-GB"/>
        </a:p>
      </dgm:t>
    </dgm:pt>
    <dgm:pt modelId="{06DBC3DD-AEB5-4E78-9BE3-F9C7EE18BBE2}" type="pres">
      <dgm:prSet presAssocID="{727A8708-0AFF-4F82-A00E-85CB58D45AD9}" presName="rootConnector1" presStyleLbl="node1" presStyleIdx="0" presStyleCnt="0"/>
      <dgm:spPr/>
      <dgm:t>
        <a:bodyPr/>
        <a:lstStyle/>
        <a:p>
          <a:endParaRPr lang="en-GB"/>
        </a:p>
      </dgm:t>
    </dgm:pt>
    <dgm:pt modelId="{AAF0D0BB-A6B5-464E-8AD2-B30AB9B9A5D8}" type="pres">
      <dgm:prSet presAssocID="{727A8708-0AFF-4F82-A00E-85CB58D45AD9}" presName="hierChild2" presStyleCnt="0"/>
      <dgm:spPr/>
    </dgm:pt>
    <dgm:pt modelId="{45A60BBF-B1D1-49B5-A25D-0B7FB5145BED}" type="pres">
      <dgm:prSet presAssocID="{F838DD0D-BAE7-4FD3-93B9-A51D9434E9FA}" presName="Name37" presStyleLbl="parChTrans1D2" presStyleIdx="0" presStyleCnt="3"/>
      <dgm:spPr/>
      <dgm:t>
        <a:bodyPr/>
        <a:lstStyle/>
        <a:p>
          <a:endParaRPr lang="en-GB"/>
        </a:p>
      </dgm:t>
    </dgm:pt>
    <dgm:pt modelId="{D6A5A224-0DBF-4328-9B1A-8B57A24FCA1B}" type="pres">
      <dgm:prSet presAssocID="{6808AE37-E19D-4EE6-9C17-8F723D8E9356}" presName="hierRoot2" presStyleCnt="0">
        <dgm:presLayoutVars>
          <dgm:hierBranch val="init"/>
        </dgm:presLayoutVars>
      </dgm:prSet>
      <dgm:spPr/>
    </dgm:pt>
    <dgm:pt modelId="{679F535F-F66D-402A-9130-5E0EEF71333B}" type="pres">
      <dgm:prSet presAssocID="{6808AE37-E19D-4EE6-9C17-8F723D8E9356}" presName="rootComposite" presStyleCnt="0"/>
      <dgm:spPr/>
    </dgm:pt>
    <dgm:pt modelId="{839EC777-CCAF-4E11-A176-FE36436DA159}" type="pres">
      <dgm:prSet presAssocID="{6808AE37-E19D-4EE6-9C17-8F723D8E9356}" presName="rootText" presStyleLbl="node2" presStyleIdx="0" presStyleCnt="3">
        <dgm:presLayoutVars>
          <dgm:chPref val="3"/>
        </dgm:presLayoutVars>
      </dgm:prSet>
      <dgm:spPr/>
      <dgm:t>
        <a:bodyPr/>
        <a:lstStyle/>
        <a:p>
          <a:endParaRPr lang="en-GB"/>
        </a:p>
      </dgm:t>
    </dgm:pt>
    <dgm:pt modelId="{55EDE4D1-0C13-420F-BFA3-CC9035726C01}" type="pres">
      <dgm:prSet presAssocID="{6808AE37-E19D-4EE6-9C17-8F723D8E9356}" presName="rootConnector" presStyleLbl="node2" presStyleIdx="0" presStyleCnt="3"/>
      <dgm:spPr/>
      <dgm:t>
        <a:bodyPr/>
        <a:lstStyle/>
        <a:p>
          <a:endParaRPr lang="en-GB"/>
        </a:p>
      </dgm:t>
    </dgm:pt>
    <dgm:pt modelId="{458FDCFA-CCAF-44AD-B1DC-965BF23850B8}" type="pres">
      <dgm:prSet presAssocID="{6808AE37-E19D-4EE6-9C17-8F723D8E9356}" presName="hierChild4" presStyleCnt="0"/>
      <dgm:spPr/>
    </dgm:pt>
    <dgm:pt modelId="{D5C73F05-BC1B-475F-8ED0-C50ACED677BE}" type="pres">
      <dgm:prSet presAssocID="{2EBA09C9-6418-4AD1-B87D-69F49902F9E6}" presName="Name37" presStyleLbl="parChTrans1D3" presStyleIdx="0" presStyleCnt="7"/>
      <dgm:spPr/>
      <dgm:t>
        <a:bodyPr/>
        <a:lstStyle/>
        <a:p>
          <a:endParaRPr lang="en-GB"/>
        </a:p>
      </dgm:t>
    </dgm:pt>
    <dgm:pt modelId="{CA50E309-ECDC-4EDA-99D5-26CEBA0CA5AF}" type="pres">
      <dgm:prSet presAssocID="{26B93AD6-EBD2-4F09-8222-3171F0BF0AA7}" presName="hierRoot2" presStyleCnt="0">
        <dgm:presLayoutVars>
          <dgm:hierBranch val="init"/>
        </dgm:presLayoutVars>
      </dgm:prSet>
      <dgm:spPr/>
    </dgm:pt>
    <dgm:pt modelId="{2954894B-D53C-460E-B733-2AA93BF00873}" type="pres">
      <dgm:prSet presAssocID="{26B93AD6-EBD2-4F09-8222-3171F0BF0AA7}" presName="rootComposite" presStyleCnt="0"/>
      <dgm:spPr/>
    </dgm:pt>
    <dgm:pt modelId="{46F58884-8B1D-4525-AAAC-9130549B0257}" type="pres">
      <dgm:prSet presAssocID="{26B93AD6-EBD2-4F09-8222-3171F0BF0AA7}" presName="rootText" presStyleLbl="node3" presStyleIdx="0" presStyleCnt="7">
        <dgm:presLayoutVars>
          <dgm:chPref val="3"/>
        </dgm:presLayoutVars>
      </dgm:prSet>
      <dgm:spPr/>
      <dgm:t>
        <a:bodyPr/>
        <a:lstStyle/>
        <a:p>
          <a:endParaRPr lang="en-GB"/>
        </a:p>
      </dgm:t>
    </dgm:pt>
    <dgm:pt modelId="{8E4A511F-230A-4FF5-8E2E-DC966CA249D5}" type="pres">
      <dgm:prSet presAssocID="{26B93AD6-EBD2-4F09-8222-3171F0BF0AA7}" presName="rootConnector" presStyleLbl="node3" presStyleIdx="0" presStyleCnt="7"/>
      <dgm:spPr/>
      <dgm:t>
        <a:bodyPr/>
        <a:lstStyle/>
        <a:p>
          <a:endParaRPr lang="en-GB"/>
        </a:p>
      </dgm:t>
    </dgm:pt>
    <dgm:pt modelId="{42B24C80-DEA5-495E-B969-0336F27A8D1C}" type="pres">
      <dgm:prSet presAssocID="{26B93AD6-EBD2-4F09-8222-3171F0BF0AA7}" presName="hierChild4" presStyleCnt="0"/>
      <dgm:spPr/>
    </dgm:pt>
    <dgm:pt modelId="{DA228114-8A3A-4403-A095-238E8024DBA0}" type="pres">
      <dgm:prSet presAssocID="{58C4DCB1-E17F-491C-BAA2-5D99BFA2309D}" presName="Name37" presStyleLbl="parChTrans1D4" presStyleIdx="0" presStyleCnt="10"/>
      <dgm:spPr/>
      <dgm:t>
        <a:bodyPr/>
        <a:lstStyle/>
        <a:p>
          <a:endParaRPr lang="en-GB"/>
        </a:p>
      </dgm:t>
    </dgm:pt>
    <dgm:pt modelId="{570E8F8D-99E3-4CA2-BF39-962A4CBBEE09}" type="pres">
      <dgm:prSet presAssocID="{E97768CB-B0FC-4C95-982D-9C7C40142E3E}" presName="hierRoot2" presStyleCnt="0">
        <dgm:presLayoutVars>
          <dgm:hierBranch val="init"/>
        </dgm:presLayoutVars>
      </dgm:prSet>
      <dgm:spPr/>
    </dgm:pt>
    <dgm:pt modelId="{120F2517-A80F-47D1-9EAF-90FD87AA801B}" type="pres">
      <dgm:prSet presAssocID="{E97768CB-B0FC-4C95-982D-9C7C40142E3E}" presName="rootComposite" presStyleCnt="0"/>
      <dgm:spPr/>
    </dgm:pt>
    <dgm:pt modelId="{E9077B75-9766-43CF-BB15-9B0DC8BCADED}" type="pres">
      <dgm:prSet presAssocID="{E97768CB-B0FC-4C95-982D-9C7C40142E3E}" presName="rootText" presStyleLbl="node4" presStyleIdx="0" presStyleCnt="10">
        <dgm:presLayoutVars>
          <dgm:chPref val="3"/>
        </dgm:presLayoutVars>
      </dgm:prSet>
      <dgm:spPr/>
      <dgm:t>
        <a:bodyPr/>
        <a:lstStyle/>
        <a:p>
          <a:endParaRPr lang="en-GB"/>
        </a:p>
      </dgm:t>
    </dgm:pt>
    <dgm:pt modelId="{4CDEF811-7BFE-4B94-82B4-828A5E270A69}" type="pres">
      <dgm:prSet presAssocID="{E97768CB-B0FC-4C95-982D-9C7C40142E3E}" presName="rootConnector" presStyleLbl="node4" presStyleIdx="0" presStyleCnt="10"/>
      <dgm:spPr/>
      <dgm:t>
        <a:bodyPr/>
        <a:lstStyle/>
        <a:p>
          <a:endParaRPr lang="en-GB"/>
        </a:p>
      </dgm:t>
    </dgm:pt>
    <dgm:pt modelId="{3E538565-CE8A-4800-AF90-4B83E042F3EA}" type="pres">
      <dgm:prSet presAssocID="{E97768CB-B0FC-4C95-982D-9C7C40142E3E}" presName="hierChild4" presStyleCnt="0"/>
      <dgm:spPr/>
    </dgm:pt>
    <dgm:pt modelId="{032298E2-74C0-4992-AC6F-10EC91244A70}" type="pres">
      <dgm:prSet presAssocID="{E97768CB-B0FC-4C95-982D-9C7C40142E3E}" presName="hierChild5" presStyleCnt="0"/>
      <dgm:spPr/>
    </dgm:pt>
    <dgm:pt modelId="{5FB808EC-DCDC-41AC-8302-B6EE74BB9F1C}" type="pres">
      <dgm:prSet presAssocID="{A2E53F6C-3972-4B6E-910A-C213A4E4BFC0}" presName="Name37" presStyleLbl="parChTrans1D4" presStyleIdx="1" presStyleCnt="10"/>
      <dgm:spPr/>
      <dgm:t>
        <a:bodyPr/>
        <a:lstStyle/>
        <a:p>
          <a:endParaRPr lang="en-GB"/>
        </a:p>
      </dgm:t>
    </dgm:pt>
    <dgm:pt modelId="{FF384387-B42D-45DB-8D74-9C627AA4E570}" type="pres">
      <dgm:prSet presAssocID="{C76A53C7-5F01-4B64-99D3-0862A2431ABB}" presName="hierRoot2" presStyleCnt="0">
        <dgm:presLayoutVars>
          <dgm:hierBranch val="init"/>
        </dgm:presLayoutVars>
      </dgm:prSet>
      <dgm:spPr/>
    </dgm:pt>
    <dgm:pt modelId="{9DADB8F6-BC3B-4220-B7AF-90432F282888}" type="pres">
      <dgm:prSet presAssocID="{C76A53C7-5F01-4B64-99D3-0862A2431ABB}" presName="rootComposite" presStyleCnt="0"/>
      <dgm:spPr/>
    </dgm:pt>
    <dgm:pt modelId="{484653B0-EA38-4060-BF54-440C7A661A69}" type="pres">
      <dgm:prSet presAssocID="{C76A53C7-5F01-4B64-99D3-0862A2431ABB}" presName="rootText" presStyleLbl="node4" presStyleIdx="1" presStyleCnt="10">
        <dgm:presLayoutVars>
          <dgm:chPref val="3"/>
        </dgm:presLayoutVars>
      </dgm:prSet>
      <dgm:spPr/>
      <dgm:t>
        <a:bodyPr/>
        <a:lstStyle/>
        <a:p>
          <a:endParaRPr lang="en-GB"/>
        </a:p>
      </dgm:t>
    </dgm:pt>
    <dgm:pt modelId="{4D2BA588-2AC8-41E5-A47E-8171F686E7E3}" type="pres">
      <dgm:prSet presAssocID="{C76A53C7-5F01-4B64-99D3-0862A2431ABB}" presName="rootConnector" presStyleLbl="node4" presStyleIdx="1" presStyleCnt="10"/>
      <dgm:spPr/>
      <dgm:t>
        <a:bodyPr/>
        <a:lstStyle/>
        <a:p>
          <a:endParaRPr lang="en-GB"/>
        </a:p>
      </dgm:t>
    </dgm:pt>
    <dgm:pt modelId="{942BC14B-D5BE-49C6-A915-2ED4991B6E98}" type="pres">
      <dgm:prSet presAssocID="{C76A53C7-5F01-4B64-99D3-0862A2431ABB}" presName="hierChild4" presStyleCnt="0"/>
      <dgm:spPr/>
    </dgm:pt>
    <dgm:pt modelId="{9E1D1F40-0B32-44B4-8663-4749F3E336BC}" type="pres">
      <dgm:prSet presAssocID="{C76A53C7-5F01-4B64-99D3-0862A2431ABB}" presName="hierChild5" presStyleCnt="0"/>
      <dgm:spPr/>
    </dgm:pt>
    <dgm:pt modelId="{043AB99D-E117-4E80-B6F4-E6BF204C719B}" type="pres">
      <dgm:prSet presAssocID="{75CF1188-785D-4F6D-BC45-34F6E9228D9F}" presName="Name37" presStyleLbl="parChTrans1D4" presStyleIdx="2" presStyleCnt="10"/>
      <dgm:spPr/>
      <dgm:t>
        <a:bodyPr/>
        <a:lstStyle/>
        <a:p>
          <a:endParaRPr lang="en-GB"/>
        </a:p>
      </dgm:t>
    </dgm:pt>
    <dgm:pt modelId="{AC8658E8-1463-4FFC-8F1C-F5C768998460}" type="pres">
      <dgm:prSet presAssocID="{95FA9E38-F5D2-4547-97EB-4902F9B590B2}" presName="hierRoot2" presStyleCnt="0">
        <dgm:presLayoutVars>
          <dgm:hierBranch val="init"/>
        </dgm:presLayoutVars>
      </dgm:prSet>
      <dgm:spPr/>
    </dgm:pt>
    <dgm:pt modelId="{BB987A2B-254E-4E6B-BA8A-2DC6F6DC387F}" type="pres">
      <dgm:prSet presAssocID="{95FA9E38-F5D2-4547-97EB-4902F9B590B2}" presName="rootComposite" presStyleCnt="0"/>
      <dgm:spPr/>
    </dgm:pt>
    <dgm:pt modelId="{BE064B50-930B-4F6B-BE31-0DAF06F1084F}" type="pres">
      <dgm:prSet presAssocID="{95FA9E38-F5D2-4547-97EB-4902F9B590B2}" presName="rootText" presStyleLbl="node4" presStyleIdx="2" presStyleCnt="10">
        <dgm:presLayoutVars>
          <dgm:chPref val="3"/>
        </dgm:presLayoutVars>
      </dgm:prSet>
      <dgm:spPr/>
      <dgm:t>
        <a:bodyPr/>
        <a:lstStyle/>
        <a:p>
          <a:endParaRPr lang="en-GB"/>
        </a:p>
      </dgm:t>
    </dgm:pt>
    <dgm:pt modelId="{2AFC687E-B172-4F8D-BB61-E048A176D365}" type="pres">
      <dgm:prSet presAssocID="{95FA9E38-F5D2-4547-97EB-4902F9B590B2}" presName="rootConnector" presStyleLbl="node4" presStyleIdx="2" presStyleCnt="10"/>
      <dgm:spPr/>
      <dgm:t>
        <a:bodyPr/>
        <a:lstStyle/>
        <a:p>
          <a:endParaRPr lang="en-GB"/>
        </a:p>
      </dgm:t>
    </dgm:pt>
    <dgm:pt modelId="{EA60AD3A-0C5D-4AD2-A6CC-14A6318BFCE3}" type="pres">
      <dgm:prSet presAssocID="{95FA9E38-F5D2-4547-97EB-4902F9B590B2}" presName="hierChild4" presStyleCnt="0"/>
      <dgm:spPr/>
    </dgm:pt>
    <dgm:pt modelId="{1EF4BE6C-EE85-4B21-8F88-C4D3F32906AA}" type="pres">
      <dgm:prSet presAssocID="{95FA9E38-F5D2-4547-97EB-4902F9B590B2}" presName="hierChild5" presStyleCnt="0"/>
      <dgm:spPr/>
    </dgm:pt>
    <dgm:pt modelId="{E5A98A11-D1D7-4AEA-89F9-2BB55E07441C}" type="pres">
      <dgm:prSet presAssocID="{26B93AD6-EBD2-4F09-8222-3171F0BF0AA7}" presName="hierChild5" presStyleCnt="0"/>
      <dgm:spPr/>
    </dgm:pt>
    <dgm:pt modelId="{7857B783-F7E2-4734-B556-971DFB252C0A}" type="pres">
      <dgm:prSet presAssocID="{F1F64F9A-50D3-4A56-A21D-6CB90D9B0119}" presName="Name37" presStyleLbl="parChTrans1D3" presStyleIdx="1" presStyleCnt="7"/>
      <dgm:spPr/>
      <dgm:t>
        <a:bodyPr/>
        <a:lstStyle/>
        <a:p>
          <a:endParaRPr lang="en-GB"/>
        </a:p>
      </dgm:t>
    </dgm:pt>
    <dgm:pt modelId="{22089414-2F6B-47A2-8117-DEFCB691F836}" type="pres">
      <dgm:prSet presAssocID="{30AF1D2C-B59F-438B-8673-E3A91803AE7F}" presName="hierRoot2" presStyleCnt="0">
        <dgm:presLayoutVars>
          <dgm:hierBranch val="init"/>
        </dgm:presLayoutVars>
      </dgm:prSet>
      <dgm:spPr/>
    </dgm:pt>
    <dgm:pt modelId="{24ADBFEE-963D-4C8D-AEF4-B827B99B1C6C}" type="pres">
      <dgm:prSet presAssocID="{30AF1D2C-B59F-438B-8673-E3A91803AE7F}" presName="rootComposite" presStyleCnt="0"/>
      <dgm:spPr/>
    </dgm:pt>
    <dgm:pt modelId="{C03EC9D4-F809-4201-A722-0DF783E9CF39}" type="pres">
      <dgm:prSet presAssocID="{30AF1D2C-B59F-438B-8673-E3A91803AE7F}" presName="rootText" presStyleLbl="node3" presStyleIdx="1" presStyleCnt="7">
        <dgm:presLayoutVars>
          <dgm:chPref val="3"/>
        </dgm:presLayoutVars>
      </dgm:prSet>
      <dgm:spPr/>
      <dgm:t>
        <a:bodyPr/>
        <a:lstStyle/>
        <a:p>
          <a:endParaRPr lang="en-GB"/>
        </a:p>
      </dgm:t>
    </dgm:pt>
    <dgm:pt modelId="{CBB7925B-7E93-4510-8B9F-A4879563373F}" type="pres">
      <dgm:prSet presAssocID="{30AF1D2C-B59F-438B-8673-E3A91803AE7F}" presName="rootConnector" presStyleLbl="node3" presStyleIdx="1" presStyleCnt="7"/>
      <dgm:spPr/>
      <dgm:t>
        <a:bodyPr/>
        <a:lstStyle/>
        <a:p>
          <a:endParaRPr lang="en-GB"/>
        </a:p>
      </dgm:t>
    </dgm:pt>
    <dgm:pt modelId="{85D1577E-2C8F-4480-8289-014815F98D72}" type="pres">
      <dgm:prSet presAssocID="{30AF1D2C-B59F-438B-8673-E3A91803AE7F}" presName="hierChild4" presStyleCnt="0"/>
      <dgm:spPr/>
    </dgm:pt>
    <dgm:pt modelId="{62948A76-CCD6-4B2E-B57C-C1F228B14F89}" type="pres">
      <dgm:prSet presAssocID="{3C07AC58-77B4-46CB-9DF9-F8D305D65314}" presName="Name37" presStyleLbl="parChTrans1D4" presStyleIdx="3" presStyleCnt="10"/>
      <dgm:spPr/>
      <dgm:t>
        <a:bodyPr/>
        <a:lstStyle/>
        <a:p>
          <a:endParaRPr lang="en-GB"/>
        </a:p>
      </dgm:t>
    </dgm:pt>
    <dgm:pt modelId="{B7060B5B-FDC9-4ABA-BD79-47EDB059F4BA}" type="pres">
      <dgm:prSet presAssocID="{331C9CAA-1F12-4A52-BDA2-BF2306AA3B59}" presName="hierRoot2" presStyleCnt="0">
        <dgm:presLayoutVars>
          <dgm:hierBranch val="init"/>
        </dgm:presLayoutVars>
      </dgm:prSet>
      <dgm:spPr/>
    </dgm:pt>
    <dgm:pt modelId="{57D2F321-DF84-458D-BC0B-5D52A2BF8876}" type="pres">
      <dgm:prSet presAssocID="{331C9CAA-1F12-4A52-BDA2-BF2306AA3B59}" presName="rootComposite" presStyleCnt="0"/>
      <dgm:spPr/>
    </dgm:pt>
    <dgm:pt modelId="{02591BCA-E394-4D2F-B305-E41A272FDCDF}" type="pres">
      <dgm:prSet presAssocID="{331C9CAA-1F12-4A52-BDA2-BF2306AA3B59}" presName="rootText" presStyleLbl="node4" presStyleIdx="3" presStyleCnt="10">
        <dgm:presLayoutVars>
          <dgm:chPref val="3"/>
        </dgm:presLayoutVars>
      </dgm:prSet>
      <dgm:spPr/>
      <dgm:t>
        <a:bodyPr/>
        <a:lstStyle/>
        <a:p>
          <a:endParaRPr lang="en-GB"/>
        </a:p>
      </dgm:t>
    </dgm:pt>
    <dgm:pt modelId="{FB6755AC-D6AC-47B7-92C8-C2C0DF01C944}" type="pres">
      <dgm:prSet presAssocID="{331C9CAA-1F12-4A52-BDA2-BF2306AA3B59}" presName="rootConnector" presStyleLbl="node4" presStyleIdx="3" presStyleCnt="10"/>
      <dgm:spPr/>
      <dgm:t>
        <a:bodyPr/>
        <a:lstStyle/>
        <a:p>
          <a:endParaRPr lang="en-GB"/>
        </a:p>
      </dgm:t>
    </dgm:pt>
    <dgm:pt modelId="{7D33D854-C118-4015-AF0E-CF7011700EA8}" type="pres">
      <dgm:prSet presAssocID="{331C9CAA-1F12-4A52-BDA2-BF2306AA3B59}" presName="hierChild4" presStyleCnt="0"/>
      <dgm:spPr/>
    </dgm:pt>
    <dgm:pt modelId="{11EB23DB-C2DD-4BE8-8D5E-5F6B7EC74E4B}" type="pres">
      <dgm:prSet presAssocID="{331C9CAA-1F12-4A52-BDA2-BF2306AA3B59}" presName="hierChild5" presStyleCnt="0"/>
      <dgm:spPr/>
    </dgm:pt>
    <dgm:pt modelId="{477BFADC-27C8-41AE-9EEE-648942AFFD48}" type="pres">
      <dgm:prSet presAssocID="{E00FB794-4EAC-4642-8CDC-670E86783D23}" presName="Name37" presStyleLbl="parChTrans1D4" presStyleIdx="4" presStyleCnt="10"/>
      <dgm:spPr/>
      <dgm:t>
        <a:bodyPr/>
        <a:lstStyle/>
        <a:p>
          <a:endParaRPr lang="en-GB"/>
        </a:p>
      </dgm:t>
    </dgm:pt>
    <dgm:pt modelId="{C9673C2A-5870-4E22-9E35-41309A0E5071}" type="pres">
      <dgm:prSet presAssocID="{FD06A58D-11CE-4DCB-BCA2-5A485BB560DB}" presName="hierRoot2" presStyleCnt="0">
        <dgm:presLayoutVars>
          <dgm:hierBranch val="init"/>
        </dgm:presLayoutVars>
      </dgm:prSet>
      <dgm:spPr/>
    </dgm:pt>
    <dgm:pt modelId="{AE05B1B7-9FAE-4D07-959D-B5783F03B1CA}" type="pres">
      <dgm:prSet presAssocID="{FD06A58D-11CE-4DCB-BCA2-5A485BB560DB}" presName="rootComposite" presStyleCnt="0"/>
      <dgm:spPr/>
    </dgm:pt>
    <dgm:pt modelId="{C0811978-5866-4E43-A19D-CBCF0F1B0D1E}" type="pres">
      <dgm:prSet presAssocID="{FD06A58D-11CE-4DCB-BCA2-5A485BB560DB}" presName="rootText" presStyleLbl="node4" presStyleIdx="4" presStyleCnt="10">
        <dgm:presLayoutVars>
          <dgm:chPref val="3"/>
        </dgm:presLayoutVars>
      </dgm:prSet>
      <dgm:spPr/>
      <dgm:t>
        <a:bodyPr/>
        <a:lstStyle/>
        <a:p>
          <a:endParaRPr lang="en-GB"/>
        </a:p>
      </dgm:t>
    </dgm:pt>
    <dgm:pt modelId="{CD7EEFAC-892D-47DE-9C12-50E312367463}" type="pres">
      <dgm:prSet presAssocID="{FD06A58D-11CE-4DCB-BCA2-5A485BB560DB}" presName="rootConnector" presStyleLbl="node4" presStyleIdx="4" presStyleCnt="10"/>
      <dgm:spPr/>
      <dgm:t>
        <a:bodyPr/>
        <a:lstStyle/>
        <a:p>
          <a:endParaRPr lang="en-GB"/>
        </a:p>
      </dgm:t>
    </dgm:pt>
    <dgm:pt modelId="{FC112599-2478-4186-922A-489BA6CB29F8}" type="pres">
      <dgm:prSet presAssocID="{FD06A58D-11CE-4DCB-BCA2-5A485BB560DB}" presName="hierChild4" presStyleCnt="0"/>
      <dgm:spPr/>
    </dgm:pt>
    <dgm:pt modelId="{65EDF11B-5F3A-4A19-9C45-5DD041A9CA57}" type="pres">
      <dgm:prSet presAssocID="{FD06A58D-11CE-4DCB-BCA2-5A485BB560DB}" presName="hierChild5" presStyleCnt="0"/>
      <dgm:spPr/>
    </dgm:pt>
    <dgm:pt modelId="{92C4133D-D0A3-47C0-8A19-99748F896FED}" type="pres">
      <dgm:prSet presAssocID="{E73E4D20-3B5D-44B2-BF7F-75F9FBA65F90}" presName="Name37" presStyleLbl="parChTrans1D4" presStyleIdx="5" presStyleCnt="10"/>
      <dgm:spPr/>
      <dgm:t>
        <a:bodyPr/>
        <a:lstStyle/>
        <a:p>
          <a:endParaRPr lang="en-GB"/>
        </a:p>
      </dgm:t>
    </dgm:pt>
    <dgm:pt modelId="{741AF41A-4D14-4CBF-891A-7E3ECB9E6AD8}" type="pres">
      <dgm:prSet presAssocID="{3E62D098-AB92-4BCD-B25F-BAF508B71534}" presName="hierRoot2" presStyleCnt="0">
        <dgm:presLayoutVars>
          <dgm:hierBranch val="init"/>
        </dgm:presLayoutVars>
      </dgm:prSet>
      <dgm:spPr/>
    </dgm:pt>
    <dgm:pt modelId="{FA6E3BDB-46F7-422A-94D9-F7F539F94912}" type="pres">
      <dgm:prSet presAssocID="{3E62D098-AB92-4BCD-B25F-BAF508B71534}" presName="rootComposite" presStyleCnt="0"/>
      <dgm:spPr/>
    </dgm:pt>
    <dgm:pt modelId="{AD1AA9FA-E35A-4366-9316-1297D8D3CDF3}" type="pres">
      <dgm:prSet presAssocID="{3E62D098-AB92-4BCD-B25F-BAF508B71534}" presName="rootText" presStyleLbl="node4" presStyleIdx="5" presStyleCnt="10">
        <dgm:presLayoutVars>
          <dgm:chPref val="3"/>
        </dgm:presLayoutVars>
      </dgm:prSet>
      <dgm:spPr/>
      <dgm:t>
        <a:bodyPr/>
        <a:lstStyle/>
        <a:p>
          <a:endParaRPr lang="en-GB"/>
        </a:p>
      </dgm:t>
    </dgm:pt>
    <dgm:pt modelId="{BBF74C11-54DE-4525-BC38-4D9FA4AC1C88}" type="pres">
      <dgm:prSet presAssocID="{3E62D098-AB92-4BCD-B25F-BAF508B71534}" presName="rootConnector" presStyleLbl="node4" presStyleIdx="5" presStyleCnt="10"/>
      <dgm:spPr/>
      <dgm:t>
        <a:bodyPr/>
        <a:lstStyle/>
        <a:p>
          <a:endParaRPr lang="en-GB"/>
        </a:p>
      </dgm:t>
    </dgm:pt>
    <dgm:pt modelId="{28E02D4D-5363-4BA6-BFAB-79E6B3E2A90A}" type="pres">
      <dgm:prSet presAssocID="{3E62D098-AB92-4BCD-B25F-BAF508B71534}" presName="hierChild4" presStyleCnt="0"/>
      <dgm:spPr/>
    </dgm:pt>
    <dgm:pt modelId="{BE99F8AF-9C6E-4BF2-883C-716AF68C2E1F}" type="pres">
      <dgm:prSet presAssocID="{3E62D098-AB92-4BCD-B25F-BAF508B71534}" presName="hierChild5" presStyleCnt="0"/>
      <dgm:spPr/>
    </dgm:pt>
    <dgm:pt modelId="{1A69F708-6406-4248-918A-0FDCB0B69559}" type="pres">
      <dgm:prSet presAssocID="{30AF1D2C-B59F-438B-8673-E3A91803AE7F}" presName="hierChild5" presStyleCnt="0"/>
      <dgm:spPr/>
    </dgm:pt>
    <dgm:pt modelId="{96D1BE35-7C2E-42C1-B5CF-CD1817FD7EF7}" type="pres">
      <dgm:prSet presAssocID="{6808AE37-E19D-4EE6-9C17-8F723D8E9356}" presName="hierChild5" presStyleCnt="0"/>
      <dgm:spPr/>
    </dgm:pt>
    <dgm:pt modelId="{8C9CBC05-66D2-4FCF-958F-AC91E9B5FB6B}" type="pres">
      <dgm:prSet presAssocID="{E62B6344-2B2B-4268-A324-CFDD7350B585}" presName="Name37" presStyleLbl="parChTrans1D2" presStyleIdx="1" presStyleCnt="3"/>
      <dgm:spPr/>
    </dgm:pt>
    <dgm:pt modelId="{711211D8-F533-4B4A-83C7-DF2FDFDA68FA}" type="pres">
      <dgm:prSet presAssocID="{C35DE037-56BC-4214-8BB1-B30E4A058F56}" presName="hierRoot2" presStyleCnt="0">
        <dgm:presLayoutVars>
          <dgm:hierBranch val="init"/>
        </dgm:presLayoutVars>
      </dgm:prSet>
      <dgm:spPr/>
    </dgm:pt>
    <dgm:pt modelId="{4DD8E926-BC27-4C1C-BD1D-0136FFD43026}" type="pres">
      <dgm:prSet presAssocID="{C35DE037-56BC-4214-8BB1-B30E4A058F56}" presName="rootComposite" presStyleCnt="0"/>
      <dgm:spPr/>
    </dgm:pt>
    <dgm:pt modelId="{5CF74FE0-73F9-4A3D-AB6D-D399D7064A29}" type="pres">
      <dgm:prSet presAssocID="{C35DE037-56BC-4214-8BB1-B30E4A058F56}" presName="rootText" presStyleLbl="node2" presStyleIdx="1" presStyleCnt="3">
        <dgm:presLayoutVars>
          <dgm:chPref val="3"/>
        </dgm:presLayoutVars>
      </dgm:prSet>
      <dgm:spPr/>
      <dgm:t>
        <a:bodyPr/>
        <a:lstStyle/>
        <a:p>
          <a:endParaRPr lang="en-GB"/>
        </a:p>
      </dgm:t>
    </dgm:pt>
    <dgm:pt modelId="{E84976E9-65A7-46D8-A791-759026CC9EDD}" type="pres">
      <dgm:prSet presAssocID="{C35DE037-56BC-4214-8BB1-B30E4A058F56}" presName="rootConnector" presStyleLbl="node2" presStyleIdx="1" presStyleCnt="3"/>
      <dgm:spPr/>
      <dgm:t>
        <a:bodyPr/>
        <a:lstStyle/>
        <a:p>
          <a:endParaRPr lang="en-GB"/>
        </a:p>
      </dgm:t>
    </dgm:pt>
    <dgm:pt modelId="{94EB11F0-DCE0-4D10-8846-34D81500FB6C}" type="pres">
      <dgm:prSet presAssocID="{C35DE037-56BC-4214-8BB1-B30E4A058F56}" presName="hierChild4" presStyleCnt="0"/>
      <dgm:spPr/>
    </dgm:pt>
    <dgm:pt modelId="{95FEABD4-99D2-4121-81E7-04282BCF1E81}" type="pres">
      <dgm:prSet presAssocID="{FE97754B-FD0F-41FA-BCF0-762357A68829}" presName="Name37" presStyleLbl="parChTrans1D3" presStyleIdx="2" presStyleCnt="7"/>
      <dgm:spPr/>
    </dgm:pt>
    <dgm:pt modelId="{67B376E6-52B0-45F1-82D7-2948CA84A0C5}" type="pres">
      <dgm:prSet presAssocID="{5889C33E-F0E3-4424-90EA-91BB50F0F137}" presName="hierRoot2" presStyleCnt="0">
        <dgm:presLayoutVars>
          <dgm:hierBranch val="init"/>
        </dgm:presLayoutVars>
      </dgm:prSet>
      <dgm:spPr/>
    </dgm:pt>
    <dgm:pt modelId="{181CE5D1-420B-429F-A6F6-D071F701B6F2}" type="pres">
      <dgm:prSet presAssocID="{5889C33E-F0E3-4424-90EA-91BB50F0F137}" presName="rootComposite" presStyleCnt="0"/>
      <dgm:spPr/>
    </dgm:pt>
    <dgm:pt modelId="{DE8872BB-F30E-4322-9CA8-A9F18C0352FA}" type="pres">
      <dgm:prSet presAssocID="{5889C33E-F0E3-4424-90EA-91BB50F0F137}" presName="rootText" presStyleLbl="node3" presStyleIdx="2" presStyleCnt="7">
        <dgm:presLayoutVars>
          <dgm:chPref val="3"/>
        </dgm:presLayoutVars>
      </dgm:prSet>
      <dgm:spPr/>
      <dgm:t>
        <a:bodyPr/>
        <a:lstStyle/>
        <a:p>
          <a:endParaRPr lang="en-GB"/>
        </a:p>
      </dgm:t>
    </dgm:pt>
    <dgm:pt modelId="{C45FDC70-8115-474A-AB92-2777B15CEE0C}" type="pres">
      <dgm:prSet presAssocID="{5889C33E-F0E3-4424-90EA-91BB50F0F137}" presName="rootConnector" presStyleLbl="node3" presStyleIdx="2" presStyleCnt="7"/>
      <dgm:spPr/>
      <dgm:t>
        <a:bodyPr/>
        <a:lstStyle/>
        <a:p>
          <a:endParaRPr lang="en-GB"/>
        </a:p>
      </dgm:t>
    </dgm:pt>
    <dgm:pt modelId="{6507B237-5511-4DC3-A8BF-16E51309B237}" type="pres">
      <dgm:prSet presAssocID="{5889C33E-F0E3-4424-90EA-91BB50F0F137}" presName="hierChild4" presStyleCnt="0"/>
      <dgm:spPr/>
    </dgm:pt>
    <dgm:pt modelId="{0E2B4CAC-FAA2-4ADE-A1DA-F3287763AD8B}" type="pres">
      <dgm:prSet presAssocID="{5889C33E-F0E3-4424-90EA-91BB50F0F137}" presName="hierChild5" presStyleCnt="0"/>
      <dgm:spPr/>
    </dgm:pt>
    <dgm:pt modelId="{C2D69486-C7C3-4D9D-8FC5-B15F2ECD0560}" type="pres">
      <dgm:prSet presAssocID="{5C66723F-061D-40E1-8781-10D52D878A1D}" presName="Name37" presStyleLbl="parChTrans1D3" presStyleIdx="3" presStyleCnt="7"/>
      <dgm:spPr/>
    </dgm:pt>
    <dgm:pt modelId="{AC457E2A-D3D3-4947-973F-F6A3385C453B}" type="pres">
      <dgm:prSet presAssocID="{F973F57B-7AE6-4E0D-BBB1-E1BD262135FD}" presName="hierRoot2" presStyleCnt="0">
        <dgm:presLayoutVars>
          <dgm:hierBranch val="init"/>
        </dgm:presLayoutVars>
      </dgm:prSet>
      <dgm:spPr/>
    </dgm:pt>
    <dgm:pt modelId="{04C11D80-4A28-4007-B50D-0BE012804C3B}" type="pres">
      <dgm:prSet presAssocID="{F973F57B-7AE6-4E0D-BBB1-E1BD262135FD}" presName="rootComposite" presStyleCnt="0"/>
      <dgm:spPr/>
    </dgm:pt>
    <dgm:pt modelId="{D52FC375-4D5C-4808-AE3F-375CBB285ED0}" type="pres">
      <dgm:prSet presAssocID="{F973F57B-7AE6-4E0D-BBB1-E1BD262135FD}" presName="rootText" presStyleLbl="node3" presStyleIdx="3" presStyleCnt="7">
        <dgm:presLayoutVars>
          <dgm:chPref val="3"/>
        </dgm:presLayoutVars>
      </dgm:prSet>
      <dgm:spPr/>
      <dgm:t>
        <a:bodyPr/>
        <a:lstStyle/>
        <a:p>
          <a:endParaRPr lang="en-GB"/>
        </a:p>
      </dgm:t>
    </dgm:pt>
    <dgm:pt modelId="{8E17391A-5BDD-4302-A1E5-24156B8B192F}" type="pres">
      <dgm:prSet presAssocID="{F973F57B-7AE6-4E0D-BBB1-E1BD262135FD}" presName="rootConnector" presStyleLbl="node3" presStyleIdx="3" presStyleCnt="7"/>
      <dgm:spPr/>
      <dgm:t>
        <a:bodyPr/>
        <a:lstStyle/>
        <a:p>
          <a:endParaRPr lang="en-GB"/>
        </a:p>
      </dgm:t>
    </dgm:pt>
    <dgm:pt modelId="{6B2226AF-9765-4767-8C28-41D48CC7AAF5}" type="pres">
      <dgm:prSet presAssocID="{F973F57B-7AE6-4E0D-BBB1-E1BD262135FD}" presName="hierChild4" presStyleCnt="0"/>
      <dgm:spPr/>
    </dgm:pt>
    <dgm:pt modelId="{E905B2E7-5326-4A96-B4CB-F916D594E0B1}" type="pres">
      <dgm:prSet presAssocID="{F973F57B-7AE6-4E0D-BBB1-E1BD262135FD}" presName="hierChild5" presStyleCnt="0"/>
      <dgm:spPr/>
    </dgm:pt>
    <dgm:pt modelId="{81A6AC38-0788-4230-9EE8-C78E7773D989}" type="pres">
      <dgm:prSet presAssocID="{837EB5ED-2D7F-43E9-8B4B-51AA51B71009}" presName="Name37" presStyleLbl="parChTrans1D3" presStyleIdx="4" presStyleCnt="7"/>
      <dgm:spPr/>
    </dgm:pt>
    <dgm:pt modelId="{1A724F51-5734-4B12-8755-CECE9F7B1D1D}" type="pres">
      <dgm:prSet presAssocID="{834A4143-0FB2-45E1-8F90-168E5CF5DCB0}" presName="hierRoot2" presStyleCnt="0">
        <dgm:presLayoutVars>
          <dgm:hierBranch val="init"/>
        </dgm:presLayoutVars>
      </dgm:prSet>
      <dgm:spPr/>
    </dgm:pt>
    <dgm:pt modelId="{0B1F2C4A-B601-4401-BF16-70C2A5B15E87}" type="pres">
      <dgm:prSet presAssocID="{834A4143-0FB2-45E1-8F90-168E5CF5DCB0}" presName="rootComposite" presStyleCnt="0"/>
      <dgm:spPr/>
    </dgm:pt>
    <dgm:pt modelId="{5DBDBB36-BC01-45D6-9DE9-FA9476ECDB3F}" type="pres">
      <dgm:prSet presAssocID="{834A4143-0FB2-45E1-8F90-168E5CF5DCB0}" presName="rootText" presStyleLbl="node3" presStyleIdx="4" presStyleCnt="7">
        <dgm:presLayoutVars>
          <dgm:chPref val="3"/>
        </dgm:presLayoutVars>
      </dgm:prSet>
      <dgm:spPr/>
      <dgm:t>
        <a:bodyPr/>
        <a:lstStyle/>
        <a:p>
          <a:endParaRPr lang="en-GB"/>
        </a:p>
      </dgm:t>
    </dgm:pt>
    <dgm:pt modelId="{B399ABFC-17AE-435C-9791-D58D3BAD6328}" type="pres">
      <dgm:prSet presAssocID="{834A4143-0FB2-45E1-8F90-168E5CF5DCB0}" presName="rootConnector" presStyleLbl="node3" presStyleIdx="4" presStyleCnt="7"/>
      <dgm:spPr/>
      <dgm:t>
        <a:bodyPr/>
        <a:lstStyle/>
        <a:p>
          <a:endParaRPr lang="en-GB"/>
        </a:p>
      </dgm:t>
    </dgm:pt>
    <dgm:pt modelId="{AC5742A8-9A61-4798-92BD-D6A9CC28FD1A}" type="pres">
      <dgm:prSet presAssocID="{834A4143-0FB2-45E1-8F90-168E5CF5DCB0}" presName="hierChild4" presStyleCnt="0"/>
      <dgm:spPr/>
    </dgm:pt>
    <dgm:pt modelId="{E4C25A6F-D2E6-425F-B314-D3C28E2F261B}" type="pres">
      <dgm:prSet presAssocID="{834A4143-0FB2-45E1-8F90-168E5CF5DCB0}" presName="hierChild5" presStyleCnt="0"/>
      <dgm:spPr/>
    </dgm:pt>
    <dgm:pt modelId="{C58E9A55-83C2-4433-8712-0C3A22940AED}" type="pres">
      <dgm:prSet presAssocID="{C35DE037-56BC-4214-8BB1-B30E4A058F56}" presName="hierChild5" presStyleCnt="0"/>
      <dgm:spPr/>
    </dgm:pt>
    <dgm:pt modelId="{5479D77F-434F-47C1-A77D-20C1C9CF0D68}" type="pres">
      <dgm:prSet presAssocID="{F95506E4-C6D8-4003-A3F9-DB0740E2897F}" presName="Name37" presStyleLbl="parChTrans1D2" presStyleIdx="2" presStyleCnt="3"/>
      <dgm:spPr/>
      <dgm:t>
        <a:bodyPr/>
        <a:lstStyle/>
        <a:p>
          <a:endParaRPr lang="en-GB"/>
        </a:p>
      </dgm:t>
    </dgm:pt>
    <dgm:pt modelId="{6FB9B8CE-FC8C-41E1-B2DE-443F0966F689}" type="pres">
      <dgm:prSet presAssocID="{1528AF30-815C-4A15-896A-581B368A12BA}" presName="hierRoot2" presStyleCnt="0">
        <dgm:presLayoutVars>
          <dgm:hierBranch val="init"/>
        </dgm:presLayoutVars>
      </dgm:prSet>
      <dgm:spPr/>
    </dgm:pt>
    <dgm:pt modelId="{D9D67A2A-EB6D-40A0-9529-445D2BC8012E}" type="pres">
      <dgm:prSet presAssocID="{1528AF30-815C-4A15-896A-581B368A12BA}" presName="rootComposite" presStyleCnt="0"/>
      <dgm:spPr/>
    </dgm:pt>
    <dgm:pt modelId="{54B088D5-DFAA-42EE-AD3E-7FDC69CCF428}" type="pres">
      <dgm:prSet presAssocID="{1528AF30-815C-4A15-896A-581B368A12BA}" presName="rootText" presStyleLbl="node2" presStyleIdx="2" presStyleCnt="3">
        <dgm:presLayoutVars>
          <dgm:chPref val="3"/>
        </dgm:presLayoutVars>
      </dgm:prSet>
      <dgm:spPr/>
      <dgm:t>
        <a:bodyPr/>
        <a:lstStyle/>
        <a:p>
          <a:endParaRPr lang="en-GB"/>
        </a:p>
      </dgm:t>
    </dgm:pt>
    <dgm:pt modelId="{71DDD152-526F-48C8-A1B7-BF96FAF4B5F5}" type="pres">
      <dgm:prSet presAssocID="{1528AF30-815C-4A15-896A-581B368A12BA}" presName="rootConnector" presStyleLbl="node2" presStyleIdx="2" presStyleCnt="3"/>
      <dgm:spPr/>
      <dgm:t>
        <a:bodyPr/>
        <a:lstStyle/>
        <a:p>
          <a:endParaRPr lang="en-GB"/>
        </a:p>
      </dgm:t>
    </dgm:pt>
    <dgm:pt modelId="{4B400DC0-1915-4168-A2C1-369E151A27E7}" type="pres">
      <dgm:prSet presAssocID="{1528AF30-815C-4A15-896A-581B368A12BA}" presName="hierChild4" presStyleCnt="0"/>
      <dgm:spPr/>
    </dgm:pt>
    <dgm:pt modelId="{1D59D021-B414-4DB4-B587-46FF579AF18F}" type="pres">
      <dgm:prSet presAssocID="{DD1DD757-0BCB-4068-8C97-F12A5AC15CFC}" presName="Name37" presStyleLbl="parChTrans1D3" presStyleIdx="5" presStyleCnt="7"/>
      <dgm:spPr/>
      <dgm:t>
        <a:bodyPr/>
        <a:lstStyle/>
        <a:p>
          <a:endParaRPr lang="en-GB"/>
        </a:p>
      </dgm:t>
    </dgm:pt>
    <dgm:pt modelId="{A65E95FE-037D-49D3-9A44-A571D8CD7BDB}" type="pres">
      <dgm:prSet presAssocID="{B73365A5-44CD-4111-8E85-70A9B7DC2DF0}" presName="hierRoot2" presStyleCnt="0">
        <dgm:presLayoutVars>
          <dgm:hierBranch val="init"/>
        </dgm:presLayoutVars>
      </dgm:prSet>
      <dgm:spPr/>
    </dgm:pt>
    <dgm:pt modelId="{E871CCF2-68F0-45F7-B01D-B059AF25ED7D}" type="pres">
      <dgm:prSet presAssocID="{B73365A5-44CD-4111-8E85-70A9B7DC2DF0}" presName="rootComposite" presStyleCnt="0"/>
      <dgm:spPr/>
    </dgm:pt>
    <dgm:pt modelId="{F72CA017-5AAA-4B7D-B849-40D0ADEF2660}" type="pres">
      <dgm:prSet presAssocID="{B73365A5-44CD-4111-8E85-70A9B7DC2DF0}" presName="rootText" presStyleLbl="node3" presStyleIdx="5" presStyleCnt="7">
        <dgm:presLayoutVars>
          <dgm:chPref val="3"/>
        </dgm:presLayoutVars>
      </dgm:prSet>
      <dgm:spPr/>
      <dgm:t>
        <a:bodyPr/>
        <a:lstStyle/>
        <a:p>
          <a:endParaRPr lang="en-GB"/>
        </a:p>
      </dgm:t>
    </dgm:pt>
    <dgm:pt modelId="{9AFAFEB7-1AB1-4CFC-A9CC-DE6625B13011}" type="pres">
      <dgm:prSet presAssocID="{B73365A5-44CD-4111-8E85-70A9B7DC2DF0}" presName="rootConnector" presStyleLbl="node3" presStyleIdx="5" presStyleCnt="7"/>
      <dgm:spPr/>
      <dgm:t>
        <a:bodyPr/>
        <a:lstStyle/>
        <a:p>
          <a:endParaRPr lang="en-GB"/>
        </a:p>
      </dgm:t>
    </dgm:pt>
    <dgm:pt modelId="{33528B4B-E776-4F15-8325-1F31B7E9D2F6}" type="pres">
      <dgm:prSet presAssocID="{B73365A5-44CD-4111-8E85-70A9B7DC2DF0}" presName="hierChild4" presStyleCnt="0"/>
      <dgm:spPr/>
    </dgm:pt>
    <dgm:pt modelId="{48C6088D-72C1-47AD-BEA3-6A417D9DC693}" type="pres">
      <dgm:prSet presAssocID="{39F6BAF6-F1FB-4EBB-B450-E9530E1308BB}" presName="Name37" presStyleLbl="parChTrans1D4" presStyleIdx="6" presStyleCnt="10"/>
      <dgm:spPr/>
      <dgm:t>
        <a:bodyPr/>
        <a:lstStyle/>
        <a:p>
          <a:endParaRPr lang="en-GB"/>
        </a:p>
      </dgm:t>
    </dgm:pt>
    <dgm:pt modelId="{BFE5D94F-AC41-42EE-8526-DD17F4987BA9}" type="pres">
      <dgm:prSet presAssocID="{7EDCA13F-1164-4B55-AB24-899525CEB967}" presName="hierRoot2" presStyleCnt="0">
        <dgm:presLayoutVars>
          <dgm:hierBranch val="init"/>
        </dgm:presLayoutVars>
      </dgm:prSet>
      <dgm:spPr/>
    </dgm:pt>
    <dgm:pt modelId="{BDFE8D6D-DACF-43B0-A847-DE91A804F734}" type="pres">
      <dgm:prSet presAssocID="{7EDCA13F-1164-4B55-AB24-899525CEB967}" presName="rootComposite" presStyleCnt="0"/>
      <dgm:spPr/>
    </dgm:pt>
    <dgm:pt modelId="{175948D5-8653-445B-A733-8A6FC0B2F403}" type="pres">
      <dgm:prSet presAssocID="{7EDCA13F-1164-4B55-AB24-899525CEB967}" presName="rootText" presStyleLbl="node4" presStyleIdx="6" presStyleCnt="10">
        <dgm:presLayoutVars>
          <dgm:chPref val="3"/>
        </dgm:presLayoutVars>
      </dgm:prSet>
      <dgm:spPr/>
      <dgm:t>
        <a:bodyPr/>
        <a:lstStyle/>
        <a:p>
          <a:endParaRPr lang="en-GB"/>
        </a:p>
      </dgm:t>
    </dgm:pt>
    <dgm:pt modelId="{49ABE297-8810-4054-9044-549C1F52EA16}" type="pres">
      <dgm:prSet presAssocID="{7EDCA13F-1164-4B55-AB24-899525CEB967}" presName="rootConnector" presStyleLbl="node4" presStyleIdx="6" presStyleCnt="10"/>
      <dgm:spPr/>
      <dgm:t>
        <a:bodyPr/>
        <a:lstStyle/>
        <a:p>
          <a:endParaRPr lang="en-GB"/>
        </a:p>
      </dgm:t>
    </dgm:pt>
    <dgm:pt modelId="{BD0C0B5C-52B3-4BD7-9A55-A37DF492E69F}" type="pres">
      <dgm:prSet presAssocID="{7EDCA13F-1164-4B55-AB24-899525CEB967}" presName="hierChild4" presStyleCnt="0"/>
      <dgm:spPr/>
    </dgm:pt>
    <dgm:pt modelId="{567C6AB6-B8EC-4E8D-AE6E-51F2DE232E1F}" type="pres">
      <dgm:prSet presAssocID="{7EDCA13F-1164-4B55-AB24-899525CEB967}" presName="hierChild5" presStyleCnt="0"/>
      <dgm:spPr/>
    </dgm:pt>
    <dgm:pt modelId="{2BE6A5FE-D20D-404E-BA30-524528432997}" type="pres">
      <dgm:prSet presAssocID="{A6B5E6B5-881F-4BAD-8697-4DC2F89D421C}" presName="Name37" presStyleLbl="parChTrans1D4" presStyleIdx="7" presStyleCnt="10"/>
      <dgm:spPr/>
      <dgm:t>
        <a:bodyPr/>
        <a:lstStyle/>
        <a:p>
          <a:endParaRPr lang="en-GB"/>
        </a:p>
      </dgm:t>
    </dgm:pt>
    <dgm:pt modelId="{2E4D72FB-16FA-4157-8D66-E6F2FDD48542}" type="pres">
      <dgm:prSet presAssocID="{08F20A67-62BC-4B78-A98B-984ACB2E6BE0}" presName="hierRoot2" presStyleCnt="0">
        <dgm:presLayoutVars>
          <dgm:hierBranch val="init"/>
        </dgm:presLayoutVars>
      </dgm:prSet>
      <dgm:spPr/>
    </dgm:pt>
    <dgm:pt modelId="{1A9BB4AE-43AE-4532-91B4-1F8788C08FEB}" type="pres">
      <dgm:prSet presAssocID="{08F20A67-62BC-4B78-A98B-984ACB2E6BE0}" presName="rootComposite" presStyleCnt="0"/>
      <dgm:spPr/>
    </dgm:pt>
    <dgm:pt modelId="{E1E0D5A2-CF6A-4366-8023-230C379160A1}" type="pres">
      <dgm:prSet presAssocID="{08F20A67-62BC-4B78-A98B-984ACB2E6BE0}" presName="rootText" presStyleLbl="node4" presStyleIdx="7" presStyleCnt="10">
        <dgm:presLayoutVars>
          <dgm:chPref val="3"/>
        </dgm:presLayoutVars>
      </dgm:prSet>
      <dgm:spPr/>
      <dgm:t>
        <a:bodyPr/>
        <a:lstStyle/>
        <a:p>
          <a:endParaRPr lang="en-GB"/>
        </a:p>
      </dgm:t>
    </dgm:pt>
    <dgm:pt modelId="{20906B70-5A68-4BC8-BD37-2E725BBB7111}" type="pres">
      <dgm:prSet presAssocID="{08F20A67-62BC-4B78-A98B-984ACB2E6BE0}" presName="rootConnector" presStyleLbl="node4" presStyleIdx="7" presStyleCnt="10"/>
      <dgm:spPr/>
      <dgm:t>
        <a:bodyPr/>
        <a:lstStyle/>
        <a:p>
          <a:endParaRPr lang="en-GB"/>
        </a:p>
      </dgm:t>
    </dgm:pt>
    <dgm:pt modelId="{222CDABB-267B-48F8-9F29-51D86951C530}" type="pres">
      <dgm:prSet presAssocID="{08F20A67-62BC-4B78-A98B-984ACB2E6BE0}" presName="hierChild4" presStyleCnt="0"/>
      <dgm:spPr/>
    </dgm:pt>
    <dgm:pt modelId="{19645D47-CC9B-4607-9050-10A7FCB82858}" type="pres">
      <dgm:prSet presAssocID="{08F20A67-62BC-4B78-A98B-984ACB2E6BE0}" presName="hierChild5" presStyleCnt="0"/>
      <dgm:spPr/>
    </dgm:pt>
    <dgm:pt modelId="{3444700A-962D-49AA-A643-0E8AF4BA3A45}" type="pres">
      <dgm:prSet presAssocID="{B73365A5-44CD-4111-8E85-70A9B7DC2DF0}" presName="hierChild5" presStyleCnt="0"/>
      <dgm:spPr/>
    </dgm:pt>
    <dgm:pt modelId="{C0752C51-D4DC-456A-80CA-0C4F64016814}" type="pres">
      <dgm:prSet presAssocID="{7803E2FA-27D8-4983-83F7-11E13CC97FDB}" presName="Name37" presStyleLbl="parChTrans1D3" presStyleIdx="6" presStyleCnt="7"/>
      <dgm:spPr/>
      <dgm:t>
        <a:bodyPr/>
        <a:lstStyle/>
        <a:p>
          <a:endParaRPr lang="en-GB"/>
        </a:p>
      </dgm:t>
    </dgm:pt>
    <dgm:pt modelId="{275A17D6-7809-41FA-A6CB-59070105B2B5}" type="pres">
      <dgm:prSet presAssocID="{F0146B13-E584-4E78-A9B0-57963B45CA3B}" presName="hierRoot2" presStyleCnt="0">
        <dgm:presLayoutVars>
          <dgm:hierBranch val="init"/>
        </dgm:presLayoutVars>
      </dgm:prSet>
      <dgm:spPr/>
    </dgm:pt>
    <dgm:pt modelId="{25A00A10-796D-4308-B152-8F1672F3988C}" type="pres">
      <dgm:prSet presAssocID="{F0146B13-E584-4E78-A9B0-57963B45CA3B}" presName="rootComposite" presStyleCnt="0"/>
      <dgm:spPr/>
    </dgm:pt>
    <dgm:pt modelId="{78617443-A3C2-402A-94D3-19BCF9914E4C}" type="pres">
      <dgm:prSet presAssocID="{F0146B13-E584-4E78-A9B0-57963B45CA3B}" presName="rootText" presStyleLbl="node3" presStyleIdx="6" presStyleCnt="7">
        <dgm:presLayoutVars>
          <dgm:chPref val="3"/>
        </dgm:presLayoutVars>
      </dgm:prSet>
      <dgm:spPr/>
      <dgm:t>
        <a:bodyPr/>
        <a:lstStyle/>
        <a:p>
          <a:endParaRPr lang="en-GB"/>
        </a:p>
      </dgm:t>
    </dgm:pt>
    <dgm:pt modelId="{0353B2EC-3846-4520-9D05-5160D45362A2}" type="pres">
      <dgm:prSet presAssocID="{F0146B13-E584-4E78-A9B0-57963B45CA3B}" presName="rootConnector" presStyleLbl="node3" presStyleIdx="6" presStyleCnt="7"/>
      <dgm:spPr/>
      <dgm:t>
        <a:bodyPr/>
        <a:lstStyle/>
        <a:p>
          <a:endParaRPr lang="en-GB"/>
        </a:p>
      </dgm:t>
    </dgm:pt>
    <dgm:pt modelId="{3FA1E16F-9242-4DCB-B0DD-67008FCCEB0A}" type="pres">
      <dgm:prSet presAssocID="{F0146B13-E584-4E78-A9B0-57963B45CA3B}" presName="hierChild4" presStyleCnt="0"/>
      <dgm:spPr/>
    </dgm:pt>
    <dgm:pt modelId="{5291B409-5012-4457-B13C-C7A62FB87F0C}" type="pres">
      <dgm:prSet presAssocID="{CC07396C-428B-4EE2-9E28-EDC34C490D11}" presName="Name37" presStyleLbl="parChTrans1D4" presStyleIdx="8" presStyleCnt="10"/>
      <dgm:spPr/>
      <dgm:t>
        <a:bodyPr/>
        <a:lstStyle/>
        <a:p>
          <a:endParaRPr lang="en-GB"/>
        </a:p>
      </dgm:t>
    </dgm:pt>
    <dgm:pt modelId="{563CBFD6-AB41-499B-9C01-23CBF2C0E270}" type="pres">
      <dgm:prSet presAssocID="{161BB95C-6294-4B55-988E-F71B73C8CB86}" presName="hierRoot2" presStyleCnt="0">
        <dgm:presLayoutVars>
          <dgm:hierBranch val="init"/>
        </dgm:presLayoutVars>
      </dgm:prSet>
      <dgm:spPr/>
    </dgm:pt>
    <dgm:pt modelId="{C93FDA60-3EF2-4371-BDC8-28E1A6C5211C}" type="pres">
      <dgm:prSet presAssocID="{161BB95C-6294-4B55-988E-F71B73C8CB86}" presName="rootComposite" presStyleCnt="0"/>
      <dgm:spPr/>
    </dgm:pt>
    <dgm:pt modelId="{23CD9098-0422-44AA-9D85-FF8304D26C46}" type="pres">
      <dgm:prSet presAssocID="{161BB95C-6294-4B55-988E-F71B73C8CB86}" presName="rootText" presStyleLbl="node4" presStyleIdx="8" presStyleCnt="10">
        <dgm:presLayoutVars>
          <dgm:chPref val="3"/>
        </dgm:presLayoutVars>
      </dgm:prSet>
      <dgm:spPr/>
      <dgm:t>
        <a:bodyPr/>
        <a:lstStyle/>
        <a:p>
          <a:endParaRPr lang="en-GB"/>
        </a:p>
      </dgm:t>
    </dgm:pt>
    <dgm:pt modelId="{12E0F192-0A2A-4721-8F02-BAC78B875816}" type="pres">
      <dgm:prSet presAssocID="{161BB95C-6294-4B55-988E-F71B73C8CB86}" presName="rootConnector" presStyleLbl="node4" presStyleIdx="8" presStyleCnt="10"/>
      <dgm:spPr/>
      <dgm:t>
        <a:bodyPr/>
        <a:lstStyle/>
        <a:p>
          <a:endParaRPr lang="en-GB"/>
        </a:p>
      </dgm:t>
    </dgm:pt>
    <dgm:pt modelId="{25B7402B-DD2A-41CB-8617-B74BAC31A1DE}" type="pres">
      <dgm:prSet presAssocID="{161BB95C-6294-4B55-988E-F71B73C8CB86}" presName="hierChild4" presStyleCnt="0"/>
      <dgm:spPr/>
    </dgm:pt>
    <dgm:pt modelId="{9647E0B2-2875-4D8F-B557-59132DF01A89}" type="pres">
      <dgm:prSet presAssocID="{161BB95C-6294-4B55-988E-F71B73C8CB86}" presName="hierChild5" presStyleCnt="0"/>
      <dgm:spPr/>
    </dgm:pt>
    <dgm:pt modelId="{7E461DAC-17C7-4CB5-91E1-ED1BBB2E7A5D}" type="pres">
      <dgm:prSet presAssocID="{E4625531-4033-4FC0-B348-7D946B5CAFBD}" presName="Name37" presStyleLbl="parChTrans1D4" presStyleIdx="9" presStyleCnt="10"/>
      <dgm:spPr/>
      <dgm:t>
        <a:bodyPr/>
        <a:lstStyle/>
        <a:p>
          <a:endParaRPr lang="en-GB"/>
        </a:p>
      </dgm:t>
    </dgm:pt>
    <dgm:pt modelId="{CD1E9447-6DEA-48B3-BBFC-69508FD32931}" type="pres">
      <dgm:prSet presAssocID="{E36014E0-4091-4A76-9600-0B738DB1FE0B}" presName="hierRoot2" presStyleCnt="0">
        <dgm:presLayoutVars>
          <dgm:hierBranch val="init"/>
        </dgm:presLayoutVars>
      </dgm:prSet>
      <dgm:spPr/>
    </dgm:pt>
    <dgm:pt modelId="{6FA83835-200F-4385-A3BF-3F957001B2FD}" type="pres">
      <dgm:prSet presAssocID="{E36014E0-4091-4A76-9600-0B738DB1FE0B}" presName="rootComposite" presStyleCnt="0"/>
      <dgm:spPr/>
    </dgm:pt>
    <dgm:pt modelId="{0D61C818-49FE-4DBB-A5E7-D861D3E1B561}" type="pres">
      <dgm:prSet presAssocID="{E36014E0-4091-4A76-9600-0B738DB1FE0B}" presName="rootText" presStyleLbl="node4" presStyleIdx="9" presStyleCnt="10">
        <dgm:presLayoutVars>
          <dgm:chPref val="3"/>
        </dgm:presLayoutVars>
      </dgm:prSet>
      <dgm:spPr/>
      <dgm:t>
        <a:bodyPr/>
        <a:lstStyle/>
        <a:p>
          <a:endParaRPr lang="en-GB"/>
        </a:p>
      </dgm:t>
    </dgm:pt>
    <dgm:pt modelId="{3C56A8C7-3711-4CF1-A5D5-40043022F473}" type="pres">
      <dgm:prSet presAssocID="{E36014E0-4091-4A76-9600-0B738DB1FE0B}" presName="rootConnector" presStyleLbl="node4" presStyleIdx="9" presStyleCnt="10"/>
      <dgm:spPr/>
      <dgm:t>
        <a:bodyPr/>
        <a:lstStyle/>
        <a:p>
          <a:endParaRPr lang="en-GB"/>
        </a:p>
      </dgm:t>
    </dgm:pt>
    <dgm:pt modelId="{C8477559-B103-4A6C-9917-25AA0625517A}" type="pres">
      <dgm:prSet presAssocID="{E36014E0-4091-4A76-9600-0B738DB1FE0B}" presName="hierChild4" presStyleCnt="0"/>
      <dgm:spPr/>
    </dgm:pt>
    <dgm:pt modelId="{D092434A-8EBA-49B2-B50A-517A53BCB8C8}" type="pres">
      <dgm:prSet presAssocID="{E36014E0-4091-4A76-9600-0B738DB1FE0B}" presName="hierChild5" presStyleCnt="0"/>
      <dgm:spPr/>
    </dgm:pt>
    <dgm:pt modelId="{8E277540-D889-46CB-89EE-67022C9B3119}" type="pres">
      <dgm:prSet presAssocID="{F0146B13-E584-4E78-A9B0-57963B45CA3B}" presName="hierChild5" presStyleCnt="0"/>
      <dgm:spPr/>
    </dgm:pt>
    <dgm:pt modelId="{9690CC32-986E-4611-91D1-D528D7F776CF}" type="pres">
      <dgm:prSet presAssocID="{1528AF30-815C-4A15-896A-581B368A12BA}" presName="hierChild5" presStyleCnt="0"/>
      <dgm:spPr/>
    </dgm:pt>
    <dgm:pt modelId="{AC65490A-A34E-40C4-B5FF-A8B6AF56ABAC}" type="pres">
      <dgm:prSet presAssocID="{727A8708-0AFF-4F82-A00E-85CB58D45AD9}" presName="hierChild3" presStyleCnt="0"/>
      <dgm:spPr/>
    </dgm:pt>
  </dgm:ptLst>
  <dgm:cxnLst>
    <dgm:cxn modelId="{1ED1D7CA-F044-4FB6-AD70-B4625F0DDE07}" srcId="{30AF1D2C-B59F-438B-8673-E3A91803AE7F}" destId="{FD06A58D-11CE-4DCB-BCA2-5A485BB560DB}" srcOrd="1" destOrd="0" parTransId="{E00FB794-4EAC-4642-8CDC-670E86783D23}" sibTransId="{7C9A480D-2890-4B4E-9B2E-6B8391029197}"/>
    <dgm:cxn modelId="{A31029BA-7819-AD40-B112-7FEEE69F872D}" type="presOf" srcId="{331C9CAA-1F12-4A52-BDA2-BF2306AA3B59}" destId="{FB6755AC-D6AC-47B7-92C8-C2C0DF01C944}" srcOrd="1" destOrd="0" presId="urn:microsoft.com/office/officeart/2005/8/layout/orgChart1"/>
    <dgm:cxn modelId="{BB30CE08-34DC-486A-96A7-A8DD38842E7F}" srcId="{1528AF30-815C-4A15-896A-581B368A12BA}" destId="{F0146B13-E584-4E78-A9B0-57963B45CA3B}" srcOrd="1" destOrd="0" parTransId="{7803E2FA-27D8-4983-83F7-11E13CC97FDB}" sibTransId="{69F1985D-7784-44A1-BA30-8DAAAAC2D19D}"/>
    <dgm:cxn modelId="{D8F29DF9-E776-4C67-8A11-65844BAB611B}" srcId="{F0146B13-E584-4E78-A9B0-57963B45CA3B}" destId="{E36014E0-4091-4A76-9600-0B738DB1FE0B}" srcOrd="1" destOrd="0" parTransId="{E4625531-4033-4FC0-B348-7D946B5CAFBD}" sibTransId="{3BD7FD4A-9CD5-4DED-9B6F-8FCF05FA9125}"/>
    <dgm:cxn modelId="{1B3C76CF-4C69-4071-A45F-ADF92A80D974}" srcId="{6808AE37-E19D-4EE6-9C17-8F723D8E9356}" destId="{30AF1D2C-B59F-438B-8673-E3A91803AE7F}" srcOrd="1" destOrd="0" parTransId="{F1F64F9A-50D3-4A56-A21D-6CB90D9B0119}" sibTransId="{283B6EFE-94E4-482B-811A-2EF6D7039EC6}"/>
    <dgm:cxn modelId="{716689AF-50D5-9B41-925E-46754B84A0FD}" type="presOf" srcId="{08F20A67-62BC-4B78-A98B-984ACB2E6BE0}" destId="{20906B70-5A68-4BC8-BD37-2E725BBB7111}" srcOrd="1" destOrd="0" presId="urn:microsoft.com/office/officeart/2005/8/layout/orgChart1"/>
    <dgm:cxn modelId="{497B892A-2E4D-424C-A1CF-07D55847C876}" srcId="{C35DE037-56BC-4214-8BB1-B30E4A058F56}" destId="{834A4143-0FB2-45E1-8F90-168E5CF5DCB0}" srcOrd="2" destOrd="0" parTransId="{837EB5ED-2D7F-43E9-8B4B-51AA51B71009}" sibTransId="{6209272B-5E97-4A61-8824-BF173D307F8F}"/>
    <dgm:cxn modelId="{1042CE9C-3E44-46D6-BECD-77057F87FB5B}" srcId="{26B93AD6-EBD2-4F09-8222-3171F0BF0AA7}" destId="{E97768CB-B0FC-4C95-982D-9C7C40142E3E}" srcOrd="0" destOrd="0" parTransId="{58C4DCB1-E17F-491C-BAA2-5D99BFA2309D}" sibTransId="{0CC62101-5337-40E9-ADB1-7F7EBB32B2E5}"/>
    <dgm:cxn modelId="{A3D22908-D506-A943-AF62-77DFEF13EF0E}" type="presOf" srcId="{5C66723F-061D-40E1-8781-10D52D878A1D}" destId="{C2D69486-C7C3-4D9D-8FC5-B15F2ECD0560}" srcOrd="0" destOrd="0" presId="urn:microsoft.com/office/officeart/2005/8/layout/orgChart1"/>
    <dgm:cxn modelId="{52A09B8D-0E3A-CC49-88DB-2A471CFBDB1B}" type="presOf" srcId="{E36014E0-4091-4A76-9600-0B738DB1FE0B}" destId="{0D61C818-49FE-4DBB-A5E7-D861D3E1B561}" srcOrd="0" destOrd="0" presId="urn:microsoft.com/office/officeart/2005/8/layout/orgChart1"/>
    <dgm:cxn modelId="{E48D01D6-AB30-5146-AB04-997FCE00A985}" type="presOf" srcId="{3E62D098-AB92-4BCD-B25F-BAF508B71534}" destId="{AD1AA9FA-E35A-4366-9316-1297D8D3CDF3}" srcOrd="0" destOrd="0" presId="urn:microsoft.com/office/officeart/2005/8/layout/orgChart1"/>
    <dgm:cxn modelId="{F12E85D2-82CC-43FF-9773-8F86C0B0A66F}" srcId="{26B93AD6-EBD2-4F09-8222-3171F0BF0AA7}" destId="{95FA9E38-F5D2-4547-97EB-4902F9B590B2}" srcOrd="2" destOrd="0" parTransId="{75CF1188-785D-4F6D-BC45-34F6E9228D9F}" sibTransId="{204E8428-31FC-4AD4-8A9F-73D8F5A6F42D}"/>
    <dgm:cxn modelId="{BC25B1B5-4120-4A09-8E0D-57FF7D22BE09}" srcId="{B73365A5-44CD-4111-8E85-70A9B7DC2DF0}" destId="{08F20A67-62BC-4B78-A98B-984ACB2E6BE0}" srcOrd="1" destOrd="0" parTransId="{A6B5E6B5-881F-4BAD-8697-4DC2F89D421C}" sibTransId="{DA8676E4-DECC-435B-8C98-351154B34242}"/>
    <dgm:cxn modelId="{48D64005-F05C-4274-A507-7BDCA3ECF541}" srcId="{30AF1D2C-B59F-438B-8673-E3A91803AE7F}" destId="{3E62D098-AB92-4BCD-B25F-BAF508B71534}" srcOrd="2" destOrd="0" parTransId="{E73E4D20-3B5D-44B2-BF7F-75F9FBA65F90}" sibTransId="{CA66A8B2-3155-4F1E-A323-7A8B3B1D7F8F}"/>
    <dgm:cxn modelId="{98793197-088F-4740-BEF1-294C2C629341}" type="presOf" srcId="{2EBA09C9-6418-4AD1-B87D-69F49902F9E6}" destId="{D5C73F05-BC1B-475F-8ED0-C50ACED677BE}" srcOrd="0" destOrd="0" presId="urn:microsoft.com/office/officeart/2005/8/layout/orgChart1"/>
    <dgm:cxn modelId="{7A27E6CD-31AB-1345-B816-65AE376EA538}" type="presOf" srcId="{331C9CAA-1F12-4A52-BDA2-BF2306AA3B59}" destId="{02591BCA-E394-4D2F-B305-E41A272FDCDF}" srcOrd="0" destOrd="0" presId="urn:microsoft.com/office/officeart/2005/8/layout/orgChart1"/>
    <dgm:cxn modelId="{8253965D-66E1-CF4A-B3DF-C4D383F4BFB4}" type="presOf" srcId="{39F6BAF6-F1FB-4EBB-B450-E9530E1308BB}" destId="{48C6088D-72C1-47AD-BEA3-6A417D9DC693}" srcOrd="0" destOrd="0" presId="urn:microsoft.com/office/officeart/2005/8/layout/orgChart1"/>
    <dgm:cxn modelId="{861AA8B0-A0AA-B74A-8D4A-C930441BF192}" type="presOf" srcId="{F838DD0D-BAE7-4FD3-93B9-A51D9434E9FA}" destId="{45A60BBF-B1D1-49B5-A25D-0B7FB5145BED}" srcOrd="0" destOrd="0" presId="urn:microsoft.com/office/officeart/2005/8/layout/orgChart1"/>
    <dgm:cxn modelId="{318FA1D1-E3AE-804C-BB7D-23B2ECBCA328}" type="presOf" srcId="{E97768CB-B0FC-4C95-982D-9C7C40142E3E}" destId="{E9077B75-9766-43CF-BB15-9B0DC8BCADED}" srcOrd="0" destOrd="0" presId="urn:microsoft.com/office/officeart/2005/8/layout/orgChart1"/>
    <dgm:cxn modelId="{FFE011BF-53CB-B94D-B0C0-9D0648F3777E}" type="presOf" srcId="{E4625531-4033-4FC0-B348-7D946B5CAFBD}" destId="{7E461DAC-17C7-4CB5-91E1-ED1BBB2E7A5D}" srcOrd="0" destOrd="0" presId="urn:microsoft.com/office/officeart/2005/8/layout/orgChart1"/>
    <dgm:cxn modelId="{1CCDC475-4FEA-A143-80A3-B2BBEC880C58}" type="presOf" srcId="{75CF1188-785D-4F6D-BC45-34F6E9228D9F}" destId="{043AB99D-E117-4E80-B6F4-E6BF204C719B}" srcOrd="0" destOrd="0" presId="urn:microsoft.com/office/officeart/2005/8/layout/orgChart1"/>
    <dgm:cxn modelId="{D82FFBD1-F66C-C94B-AAD2-57135AF919E2}" type="presOf" srcId="{7EDCA13F-1164-4B55-AB24-899525CEB967}" destId="{49ABE297-8810-4054-9044-549C1F52EA16}" srcOrd="1" destOrd="0" presId="urn:microsoft.com/office/officeart/2005/8/layout/orgChart1"/>
    <dgm:cxn modelId="{DE4FE0BC-74C3-421E-8FF8-3DF2A4E3D66F}" srcId="{1528AF30-815C-4A15-896A-581B368A12BA}" destId="{B73365A5-44CD-4111-8E85-70A9B7DC2DF0}" srcOrd="0" destOrd="0" parTransId="{DD1DD757-0BCB-4068-8C97-F12A5AC15CFC}" sibTransId="{5FEC9DB4-2263-4CE1-AA78-561001108BCB}"/>
    <dgm:cxn modelId="{E01AE701-F84C-524B-A393-7D562075D515}" type="presOf" srcId="{834A4143-0FB2-45E1-8F90-168E5CF5DCB0}" destId="{5DBDBB36-BC01-45D6-9DE9-FA9476ECDB3F}" srcOrd="0" destOrd="0" presId="urn:microsoft.com/office/officeart/2005/8/layout/orgChart1"/>
    <dgm:cxn modelId="{6E5D58B1-82A1-F441-AF12-58DF707B370A}" type="presOf" srcId="{3E62D098-AB92-4BCD-B25F-BAF508B71534}" destId="{BBF74C11-54DE-4525-BC38-4D9FA4AC1C88}" srcOrd="1" destOrd="0" presId="urn:microsoft.com/office/officeart/2005/8/layout/orgChart1"/>
    <dgm:cxn modelId="{C1A27194-1105-F341-8AF6-98E3ED380F45}" type="presOf" srcId="{B73365A5-44CD-4111-8E85-70A9B7DC2DF0}" destId="{F72CA017-5AAA-4B7D-B849-40D0ADEF2660}" srcOrd="0" destOrd="0" presId="urn:microsoft.com/office/officeart/2005/8/layout/orgChart1"/>
    <dgm:cxn modelId="{DDE3DAD6-066C-E34D-9347-442E9A2FF430}" type="presOf" srcId="{5889C33E-F0E3-4424-90EA-91BB50F0F137}" destId="{C45FDC70-8115-474A-AB92-2777B15CEE0C}" srcOrd="1" destOrd="0" presId="urn:microsoft.com/office/officeart/2005/8/layout/orgChart1"/>
    <dgm:cxn modelId="{CEBD2C82-E2D3-7A4C-A58F-E71BBD66187E}" type="presOf" srcId="{1528AF30-815C-4A15-896A-581B368A12BA}" destId="{71DDD152-526F-48C8-A1B7-BF96FAF4B5F5}" srcOrd="1" destOrd="0" presId="urn:microsoft.com/office/officeart/2005/8/layout/orgChart1"/>
    <dgm:cxn modelId="{96531D17-7D0A-CA41-9D1C-100A826B51D2}" type="presOf" srcId="{A6B5E6B5-881F-4BAD-8697-4DC2F89D421C}" destId="{2BE6A5FE-D20D-404E-BA30-524528432997}" srcOrd="0" destOrd="0" presId="urn:microsoft.com/office/officeart/2005/8/layout/orgChart1"/>
    <dgm:cxn modelId="{0EB1DC89-F3A7-E148-B983-AE46504054DD}" type="presOf" srcId="{C76A53C7-5F01-4B64-99D3-0862A2431ABB}" destId="{4D2BA588-2AC8-41E5-A47E-8171F686E7E3}" srcOrd="1" destOrd="0" presId="urn:microsoft.com/office/officeart/2005/8/layout/orgChart1"/>
    <dgm:cxn modelId="{302BA0EB-94BA-A547-B88D-641951C1E382}" type="presOf" srcId="{C76A53C7-5F01-4B64-99D3-0862A2431ABB}" destId="{484653B0-EA38-4060-BF54-440C7A661A69}" srcOrd="0" destOrd="0" presId="urn:microsoft.com/office/officeart/2005/8/layout/orgChart1"/>
    <dgm:cxn modelId="{041F9F84-6E11-3D4C-BB50-F9E4A2A59A3D}" type="presOf" srcId="{30AF1D2C-B59F-438B-8673-E3A91803AE7F}" destId="{C03EC9D4-F809-4201-A722-0DF783E9CF39}" srcOrd="0" destOrd="0" presId="urn:microsoft.com/office/officeart/2005/8/layout/orgChart1"/>
    <dgm:cxn modelId="{DBB3EEB2-6D62-C440-9A6A-A4BC506AF544}" type="presOf" srcId="{95FA9E38-F5D2-4547-97EB-4902F9B590B2}" destId="{BE064B50-930B-4F6B-BE31-0DAF06F1084F}" srcOrd="0" destOrd="0" presId="urn:microsoft.com/office/officeart/2005/8/layout/orgChart1"/>
    <dgm:cxn modelId="{F37CDF3A-2583-A146-AD2B-3C474153B80A}" type="presOf" srcId="{FE97754B-FD0F-41FA-BCF0-762357A68829}" destId="{95FEABD4-99D2-4121-81E7-04282BCF1E81}" srcOrd="0" destOrd="0" presId="urn:microsoft.com/office/officeart/2005/8/layout/orgChart1"/>
    <dgm:cxn modelId="{08946886-A8AE-784B-B7AC-6767358CB786}" type="presOf" srcId="{161BB95C-6294-4B55-988E-F71B73C8CB86}" destId="{12E0F192-0A2A-4721-8F02-BAC78B875816}" srcOrd="1" destOrd="0" presId="urn:microsoft.com/office/officeart/2005/8/layout/orgChart1"/>
    <dgm:cxn modelId="{0BDCE203-314A-044C-B486-4E0F4C50924E}" type="presOf" srcId="{834A4143-0FB2-45E1-8F90-168E5CF5DCB0}" destId="{B399ABFC-17AE-435C-9791-D58D3BAD6328}" srcOrd="1" destOrd="0" presId="urn:microsoft.com/office/officeart/2005/8/layout/orgChart1"/>
    <dgm:cxn modelId="{0D09724A-6E2B-8741-9658-874253EFF4E8}" type="presOf" srcId="{95FA9E38-F5D2-4547-97EB-4902F9B590B2}" destId="{2AFC687E-B172-4F8D-BB61-E048A176D365}" srcOrd="1" destOrd="0" presId="urn:microsoft.com/office/officeart/2005/8/layout/orgChart1"/>
    <dgm:cxn modelId="{92C76773-1C4F-CE4F-877E-20255544D5C0}" type="presOf" srcId="{F95506E4-C6D8-4003-A3F9-DB0740E2897F}" destId="{5479D77F-434F-47C1-A77D-20C1C9CF0D68}" srcOrd="0" destOrd="0" presId="urn:microsoft.com/office/officeart/2005/8/layout/orgChart1"/>
    <dgm:cxn modelId="{FFE25078-9A59-3840-B905-BFD884EFC969}" type="presOf" srcId="{727A8708-0AFF-4F82-A00E-85CB58D45AD9}" destId="{667379A8-41C4-4FD7-9859-8C254391543C}" srcOrd="0" destOrd="0" presId="urn:microsoft.com/office/officeart/2005/8/layout/orgChart1"/>
    <dgm:cxn modelId="{6B1A19D7-5426-014B-AAF8-4A6314A03A7E}" type="presOf" srcId="{DD1DD757-0BCB-4068-8C97-F12A5AC15CFC}" destId="{1D59D021-B414-4DB4-B587-46FF579AF18F}" srcOrd="0" destOrd="0" presId="urn:microsoft.com/office/officeart/2005/8/layout/orgChart1"/>
    <dgm:cxn modelId="{C6B5EA43-7E07-4B3C-90E3-9C202D9D2784}" srcId="{859D1DE6-559B-4438-997C-60E324945B18}" destId="{727A8708-0AFF-4F82-A00E-85CB58D45AD9}" srcOrd="0" destOrd="0" parTransId="{BB285FB0-A97D-439F-B81F-A67CCA2501F1}" sibTransId="{B82EBF4D-8C88-43EA-851A-C0583C57A3EA}"/>
    <dgm:cxn modelId="{CEBC60D5-AF3A-D54A-8D58-196F4633CE9C}" type="presOf" srcId="{E36014E0-4091-4A76-9600-0B738DB1FE0B}" destId="{3C56A8C7-3711-4CF1-A5D5-40043022F473}" srcOrd="1" destOrd="0" presId="urn:microsoft.com/office/officeart/2005/8/layout/orgChart1"/>
    <dgm:cxn modelId="{2ADAB7B9-3D4C-5348-B227-A1266C17EC86}" type="presOf" srcId="{B73365A5-44CD-4111-8E85-70A9B7DC2DF0}" destId="{9AFAFEB7-1AB1-4CFC-A9CC-DE6625B13011}" srcOrd="1" destOrd="0" presId="urn:microsoft.com/office/officeart/2005/8/layout/orgChart1"/>
    <dgm:cxn modelId="{7E3B8E56-6344-814F-A9F4-030B663B255B}" type="presOf" srcId="{08F20A67-62BC-4B78-A98B-984ACB2E6BE0}" destId="{E1E0D5A2-CF6A-4366-8023-230C379160A1}" srcOrd="0" destOrd="0" presId="urn:microsoft.com/office/officeart/2005/8/layout/orgChart1"/>
    <dgm:cxn modelId="{35CDD971-DB9D-AE4A-B653-4753B97C75F3}" type="presOf" srcId="{837EB5ED-2D7F-43E9-8B4B-51AA51B71009}" destId="{81A6AC38-0788-4230-9EE8-C78E7773D989}" srcOrd="0" destOrd="0" presId="urn:microsoft.com/office/officeart/2005/8/layout/orgChart1"/>
    <dgm:cxn modelId="{89EE3886-8DB8-D748-B8CE-CD9E7A8F0507}" type="presOf" srcId="{F0146B13-E584-4E78-A9B0-57963B45CA3B}" destId="{0353B2EC-3846-4520-9D05-5160D45362A2}" srcOrd="1" destOrd="0" presId="urn:microsoft.com/office/officeart/2005/8/layout/orgChart1"/>
    <dgm:cxn modelId="{B8B2F8F8-4F84-AB48-9ED7-2289986AA933}" type="presOf" srcId="{1528AF30-815C-4A15-896A-581B368A12BA}" destId="{54B088D5-DFAA-42EE-AD3E-7FDC69CCF428}" srcOrd="0" destOrd="0" presId="urn:microsoft.com/office/officeart/2005/8/layout/orgChart1"/>
    <dgm:cxn modelId="{8262A646-8455-574F-B862-D17C8E877241}" type="presOf" srcId="{7803E2FA-27D8-4983-83F7-11E13CC97FDB}" destId="{C0752C51-D4DC-456A-80CA-0C4F64016814}" srcOrd="0" destOrd="0" presId="urn:microsoft.com/office/officeart/2005/8/layout/orgChart1"/>
    <dgm:cxn modelId="{903800E1-5E78-2842-BAB7-4C6D46CA691F}" type="presOf" srcId="{F0146B13-E584-4E78-A9B0-57963B45CA3B}" destId="{78617443-A3C2-402A-94D3-19BCF9914E4C}" srcOrd="0" destOrd="0" presId="urn:microsoft.com/office/officeart/2005/8/layout/orgChart1"/>
    <dgm:cxn modelId="{134CA4A6-3420-2D47-B73F-447CE6A22512}" type="presOf" srcId="{30AF1D2C-B59F-438B-8673-E3A91803AE7F}" destId="{CBB7925B-7E93-4510-8B9F-A4879563373F}" srcOrd="1" destOrd="0" presId="urn:microsoft.com/office/officeart/2005/8/layout/orgChart1"/>
    <dgm:cxn modelId="{5BE21089-4517-9249-A7CA-24650B8DA896}" type="presOf" srcId="{F973F57B-7AE6-4E0D-BBB1-E1BD262135FD}" destId="{D52FC375-4D5C-4808-AE3F-375CBB285ED0}" srcOrd="0" destOrd="0" presId="urn:microsoft.com/office/officeart/2005/8/layout/orgChart1"/>
    <dgm:cxn modelId="{C3030C4F-5074-7D40-9FBA-F37484AF366E}" type="presOf" srcId="{C35DE037-56BC-4214-8BB1-B30E4A058F56}" destId="{E84976E9-65A7-46D8-A791-759026CC9EDD}" srcOrd="1" destOrd="0" presId="urn:microsoft.com/office/officeart/2005/8/layout/orgChart1"/>
    <dgm:cxn modelId="{5EFB3777-AB7A-4591-88D9-BAB346B6481C}" srcId="{30AF1D2C-B59F-438B-8673-E3A91803AE7F}" destId="{331C9CAA-1F12-4A52-BDA2-BF2306AA3B59}" srcOrd="0" destOrd="0" parTransId="{3C07AC58-77B4-46CB-9DF9-F8D305D65314}" sibTransId="{2B23720F-AD80-4754-B448-C7142E7E3C4A}"/>
    <dgm:cxn modelId="{CEC14895-6F07-438B-9EEC-31B69843CF3B}" srcId="{B73365A5-44CD-4111-8E85-70A9B7DC2DF0}" destId="{7EDCA13F-1164-4B55-AB24-899525CEB967}" srcOrd="0" destOrd="0" parTransId="{39F6BAF6-F1FB-4EBB-B450-E9530E1308BB}" sibTransId="{E741CBAE-5928-4F03-B9C0-333E0D1D35C6}"/>
    <dgm:cxn modelId="{5317BC49-ED88-094C-9482-E2F0516650FC}" type="presOf" srcId="{CC07396C-428B-4EE2-9E28-EDC34C490D11}" destId="{5291B409-5012-4457-B13C-C7A62FB87F0C}" srcOrd="0" destOrd="0" presId="urn:microsoft.com/office/officeart/2005/8/layout/orgChart1"/>
    <dgm:cxn modelId="{15769F20-65ED-4F3C-BDA9-D28476F9DC39}" srcId="{6808AE37-E19D-4EE6-9C17-8F723D8E9356}" destId="{26B93AD6-EBD2-4F09-8222-3171F0BF0AA7}" srcOrd="0" destOrd="0" parTransId="{2EBA09C9-6418-4AD1-B87D-69F49902F9E6}" sibTransId="{FC0A18BD-2670-456C-8A6D-96CAD4B7E070}"/>
    <dgm:cxn modelId="{F8A199EB-548A-4B4E-A705-073F56DD104C}" type="presOf" srcId="{FD06A58D-11CE-4DCB-BCA2-5A485BB560DB}" destId="{CD7EEFAC-892D-47DE-9C12-50E312367463}" srcOrd="1" destOrd="0" presId="urn:microsoft.com/office/officeart/2005/8/layout/orgChart1"/>
    <dgm:cxn modelId="{8FA3AA88-5119-E844-A2C3-38C2FE2EE381}" type="presOf" srcId="{A2E53F6C-3972-4B6E-910A-C213A4E4BFC0}" destId="{5FB808EC-DCDC-41AC-8302-B6EE74BB9F1C}" srcOrd="0" destOrd="0" presId="urn:microsoft.com/office/officeart/2005/8/layout/orgChart1"/>
    <dgm:cxn modelId="{7F175C44-FDFB-1543-8F3F-8EB6E4077CC9}" type="presOf" srcId="{F973F57B-7AE6-4E0D-BBB1-E1BD262135FD}" destId="{8E17391A-5BDD-4302-A1E5-24156B8B192F}" srcOrd="1" destOrd="0" presId="urn:microsoft.com/office/officeart/2005/8/layout/orgChart1"/>
    <dgm:cxn modelId="{242EBD93-90E7-3249-B631-A295D956C533}" type="presOf" srcId="{3C07AC58-77B4-46CB-9DF9-F8D305D65314}" destId="{62948A76-CCD6-4B2E-B57C-C1F228B14F89}" srcOrd="0" destOrd="0" presId="urn:microsoft.com/office/officeart/2005/8/layout/orgChart1"/>
    <dgm:cxn modelId="{0C2CB506-01D0-F340-86C6-7FD81E332CEF}" type="presOf" srcId="{FD06A58D-11CE-4DCB-BCA2-5A485BB560DB}" destId="{C0811978-5866-4E43-A19D-CBCF0F1B0D1E}" srcOrd="0" destOrd="0" presId="urn:microsoft.com/office/officeart/2005/8/layout/orgChart1"/>
    <dgm:cxn modelId="{6DFF24FC-D33B-4EC6-B4EA-4AC366171963}" srcId="{26B93AD6-EBD2-4F09-8222-3171F0BF0AA7}" destId="{C76A53C7-5F01-4B64-99D3-0862A2431ABB}" srcOrd="1" destOrd="0" parTransId="{A2E53F6C-3972-4B6E-910A-C213A4E4BFC0}" sibTransId="{080AF7E4-2B60-4D5B-A539-2E597C49F317}"/>
    <dgm:cxn modelId="{2BACAF6A-2435-AB46-8A65-011F6729C7C1}" type="presOf" srcId="{7EDCA13F-1164-4B55-AB24-899525CEB967}" destId="{175948D5-8653-445B-A733-8A6FC0B2F403}" srcOrd="0" destOrd="0" presId="urn:microsoft.com/office/officeart/2005/8/layout/orgChart1"/>
    <dgm:cxn modelId="{DCA70D77-C618-C34D-9EB6-0B241A27D3D4}" type="presOf" srcId="{E00FB794-4EAC-4642-8CDC-670E86783D23}" destId="{477BFADC-27C8-41AE-9EEE-648942AFFD48}" srcOrd="0" destOrd="0" presId="urn:microsoft.com/office/officeart/2005/8/layout/orgChart1"/>
    <dgm:cxn modelId="{4834D151-E61D-414C-9CCD-D0637C23CDB7}" type="presOf" srcId="{859D1DE6-559B-4438-997C-60E324945B18}" destId="{03AFD70F-683F-49FE-AB3A-8A7B131D1B68}" srcOrd="0" destOrd="0" presId="urn:microsoft.com/office/officeart/2005/8/layout/orgChart1"/>
    <dgm:cxn modelId="{E63DDCED-489E-6345-80D5-766C45453390}" type="presOf" srcId="{F1F64F9A-50D3-4A56-A21D-6CB90D9B0119}" destId="{7857B783-F7E2-4734-B556-971DFB252C0A}" srcOrd="0" destOrd="0" presId="urn:microsoft.com/office/officeart/2005/8/layout/orgChart1"/>
    <dgm:cxn modelId="{516A23D3-BF53-824A-8F96-28DF545147AE}" type="presOf" srcId="{161BB95C-6294-4B55-988E-F71B73C8CB86}" destId="{23CD9098-0422-44AA-9D85-FF8304D26C46}" srcOrd="0" destOrd="0" presId="urn:microsoft.com/office/officeart/2005/8/layout/orgChart1"/>
    <dgm:cxn modelId="{3CC4C67F-50D2-124F-9C47-CD317079EB28}" type="presOf" srcId="{E62B6344-2B2B-4268-A324-CFDD7350B585}" destId="{8C9CBC05-66D2-4FCF-958F-AC91E9B5FB6B}" srcOrd="0" destOrd="0" presId="urn:microsoft.com/office/officeart/2005/8/layout/orgChart1"/>
    <dgm:cxn modelId="{56D4E7C0-D5CE-674D-807B-02ED3AB9F2AA}" type="presOf" srcId="{26B93AD6-EBD2-4F09-8222-3171F0BF0AA7}" destId="{8E4A511F-230A-4FF5-8E2E-DC966CA249D5}" srcOrd="1" destOrd="0" presId="urn:microsoft.com/office/officeart/2005/8/layout/orgChart1"/>
    <dgm:cxn modelId="{2DA97B7C-3DD5-F049-8CAB-643123E13C63}" type="presOf" srcId="{E73E4D20-3B5D-44B2-BF7F-75F9FBA65F90}" destId="{92C4133D-D0A3-47C0-8A19-99748F896FED}" srcOrd="0" destOrd="0" presId="urn:microsoft.com/office/officeart/2005/8/layout/orgChart1"/>
    <dgm:cxn modelId="{3FFED264-FC90-47A8-9D4D-9113C347DFCD}" srcId="{C35DE037-56BC-4214-8BB1-B30E4A058F56}" destId="{F973F57B-7AE6-4E0D-BBB1-E1BD262135FD}" srcOrd="1" destOrd="0" parTransId="{5C66723F-061D-40E1-8781-10D52D878A1D}" sibTransId="{C0997801-402B-43D1-A3F7-353EBA31C58C}"/>
    <dgm:cxn modelId="{5C4E57B1-6EEE-D346-ABEF-21780954E0AF}" type="presOf" srcId="{6808AE37-E19D-4EE6-9C17-8F723D8E9356}" destId="{839EC777-CCAF-4E11-A176-FE36436DA159}" srcOrd="0" destOrd="0" presId="urn:microsoft.com/office/officeart/2005/8/layout/orgChart1"/>
    <dgm:cxn modelId="{53D500B0-0692-DA43-8D64-A1EE6FFD09DC}" type="presOf" srcId="{6808AE37-E19D-4EE6-9C17-8F723D8E9356}" destId="{55EDE4D1-0C13-420F-BFA3-CC9035726C01}" srcOrd="1" destOrd="0" presId="urn:microsoft.com/office/officeart/2005/8/layout/orgChart1"/>
    <dgm:cxn modelId="{39701598-E267-B54D-940A-582F3376AF3E}" type="presOf" srcId="{727A8708-0AFF-4F82-A00E-85CB58D45AD9}" destId="{06DBC3DD-AEB5-4E78-9BE3-F9C7EE18BBE2}" srcOrd="1" destOrd="0" presId="urn:microsoft.com/office/officeart/2005/8/layout/orgChart1"/>
    <dgm:cxn modelId="{12828C68-3D08-1C4C-84BA-F493123F6550}" type="presOf" srcId="{C35DE037-56BC-4214-8BB1-B30E4A058F56}" destId="{5CF74FE0-73F9-4A3D-AB6D-D399D7064A29}" srcOrd="0" destOrd="0" presId="urn:microsoft.com/office/officeart/2005/8/layout/orgChart1"/>
    <dgm:cxn modelId="{F4D1C1DB-5412-2B46-967D-A1814F210FFA}" type="presOf" srcId="{5889C33E-F0E3-4424-90EA-91BB50F0F137}" destId="{DE8872BB-F30E-4322-9CA8-A9F18C0352FA}" srcOrd="0" destOrd="0" presId="urn:microsoft.com/office/officeart/2005/8/layout/orgChart1"/>
    <dgm:cxn modelId="{B23F77B1-CD45-9F4A-86B7-3F9A6D5E1B6F}" type="presOf" srcId="{58C4DCB1-E17F-491C-BAA2-5D99BFA2309D}" destId="{DA228114-8A3A-4403-A095-238E8024DBA0}" srcOrd="0" destOrd="0" presId="urn:microsoft.com/office/officeart/2005/8/layout/orgChart1"/>
    <dgm:cxn modelId="{25D9DFE0-E9E3-4EDC-A3D5-CF4471733724}" srcId="{727A8708-0AFF-4F82-A00E-85CB58D45AD9}" destId="{6808AE37-E19D-4EE6-9C17-8F723D8E9356}" srcOrd="0" destOrd="0" parTransId="{F838DD0D-BAE7-4FD3-93B9-A51D9434E9FA}" sibTransId="{DEEEDC98-BB51-4BF2-9770-FEC78DCDF68B}"/>
    <dgm:cxn modelId="{678AE39D-8C19-4669-83FD-440EAB952F73}" srcId="{727A8708-0AFF-4F82-A00E-85CB58D45AD9}" destId="{C35DE037-56BC-4214-8BB1-B30E4A058F56}" srcOrd="1" destOrd="0" parTransId="{E62B6344-2B2B-4268-A324-CFDD7350B585}" sibTransId="{27EF67E4-08F3-4A13-BB93-49E601B27925}"/>
    <dgm:cxn modelId="{B53A25B8-3C11-41FE-BCC5-39608D4AC589}" srcId="{F0146B13-E584-4E78-A9B0-57963B45CA3B}" destId="{161BB95C-6294-4B55-988E-F71B73C8CB86}" srcOrd="0" destOrd="0" parTransId="{CC07396C-428B-4EE2-9E28-EDC34C490D11}" sibTransId="{082EDC8B-4190-4DEB-BED3-9BD4A257EDBF}"/>
    <dgm:cxn modelId="{C56FFA74-5B9A-4FE8-97E8-3F75BA16B6D2}" srcId="{727A8708-0AFF-4F82-A00E-85CB58D45AD9}" destId="{1528AF30-815C-4A15-896A-581B368A12BA}" srcOrd="2" destOrd="0" parTransId="{F95506E4-C6D8-4003-A3F9-DB0740E2897F}" sibTransId="{BDE65BD3-D340-4B7A-A64B-22A688878A5C}"/>
    <dgm:cxn modelId="{3F6FC861-16E6-1C43-A053-5D9998141BB3}" type="presOf" srcId="{26B93AD6-EBD2-4F09-8222-3171F0BF0AA7}" destId="{46F58884-8B1D-4525-AAAC-9130549B0257}" srcOrd="0" destOrd="0" presId="urn:microsoft.com/office/officeart/2005/8/layout/orgChart1"/>
    <dgm:cxn modelId="{78D1E4D7-FDEC-BE44-89CE-BD3194D7F2D8}" type="presOf" srcId="{E97768CB-B0FC-4C95-982D-9C7C40142E3E}" destId="{4CDEF811-7BFE-4B94-82B4-828A5E270A69}" srcOrd="1" destOrd="0" presId="urn:microsoft.com/office/officeart/2005/8/layout/orgChart1"/>
    <dgm:cxn modelId="{D79B2868-A8AA-4B70-9030-9A6D871F2237}" srcId="{C35DE037-56BC-4214-8BB1-B30E4A058F56}" destId="{5889C33E-F0E3-4424-90EA-91BB50F0F137}" srcOrd="0" destOrd="0" parTransId="{FE97754B-FD0F-41FA-BCF0-762357A68829}" sibTransId="{BB789D9A-D300-4FAD-9BA5-BC283E35C949}"/>
    <dgm:cxn modelId="{6FC7CAA1-D82D-C54E-AF16-50F2BF60FBED}" type="presParOf" srcId="{03AFD70F-683F-49FE-AB3A-8A7B131D1B68}" destId="{8FA97E29-BB74-4F27-BC23-204F279BF2C3}" srcOrd="0" destOrd="0" presId="urn:microsoft.com/office/officeart/2005/8/layout/orgChart1"/>
    <dgm:cxn modelId="{ECB82510-700D-E141-8659-7CF948CB2E1F}" type="presParOf" srcId="{8FA97E29-BB74-4F27-BC23-204F279BF2C3}" destId="{1F00144D-5FD1-42DF-A13F-F69180D2FEB6}" srcOrd="0" destOrd="0" presId="urn:microsoft.com/office/officeart/2005/8/layout/orgChart1"/>
    <dgm:cxn modelId="{90C1DC8C-4192-DE42-BAE6-364A555BF86F}" type="presParOf" srcId="{1F00144D-5FD1-42DF-A13F-F69180D2FEB6}" destId="{667379A8-41C4-4FD7-9859-8C254391543C}" srcOrd="0" destOrd="0" presId="urn:microsoft.com/office/officeart/2005/8/layout/orgChart1"/>
    <dgm:cxn modelId="{2D5C06F6-5D67-CC41-8A1C-D46788372D42}" type="presParOf" srcId="{1F00144D-5FD1-42DF-A13F-F69180D2FEB6}" destId="{06DBC3DD-AEB5-4E78-9BE3-F9C7EE18BBE2}" srcOrd="1" destOrd="0" presId="urn:microsoft.com/office/officeart/2005/8/layout/orgChart1"/>
    <dgm:cxn modelId="{36D7C3EC-100D-0F4B-BE0B-CA57CD1B6CA3}" type="presParOf" srcId="{8FA97E29-BB74-4F27-BC23-204F279BF2C3}" destId="{AAF0D0BB-A6B5-464E-8AD2-B30AB9B9A5D8}" srcOrd="1" destOrd="0" presId="urn:microsoft.com/office/officeart/2005/8/layout/orgChart1"/>
    <dgm:cxn modelId="{AD803496-B944-CC45-9D95-3C2EDBCF5F90}" type="presParOf" srcId="{AAF0D0BB-A6B5-464E-8AD2-B30AB9B9A5D8}" destId="{45A60BBF-B1D1-49B5-A25D-0B7FB5145BED}" srcOrd="0" destOrd="0" presId="urn:microsoft.com/office/officeart/2005/8/layout/orgChart1"/>
    <dgm:cxn modelId="{28D2649E-46F4-474D-AF2F-04CF32FBFDE9}" type="presParOf" srcId="{AAF0D0BB-A6B5-464E-8AD2-B30AB9B9A5D8}" destId="{D6A5A224-0DBF-4328-9B1A-8B57A24FCA1B}" srcOrd="1" destOrd="0" presId="urn:microsoft.com/office/officeart/2005/8/layout/orgChart1"/>
    <dgm:cxn modelId="{43B8CB53-3D69-B04F-BB5F-C7A60E9A0F21}" type="presParOf" srcId="{D6A5A224-0DBF-4328-9B1A-8B57A24FCA1B}" destId="{679F535F-F66D-402A-9130-5E0EEF71333B}" srcOrd="0" destOrd="0" presId="urn:microsoft.com/office/officeart/2005/8/layout/orgChart1"/>
    <dgm:cxn modelId="{DBEBD3FA-B6A5-E34C-A626-D6373074C580}" type="presParOf" srcId="{679F535F-F66D-402A-9130-5E0EEF71333B}" destId="{839EC777-CCAF-4E11-A176-FE36436DA159}" srcOrd="0" destOrd="0" presId="urn:microsoft.com/office/officeart/2005/8/layout/orgChart1"/>
    <dgm:cxn modelId="{D53A36D0-5301-7F41-B659-8C08FA4A1333}" type="presParOf" srcId="{679F535F-F66D-402A-9130-5E0EEF71333B}" destId="{55EDE4D1-0C13-420F-BFA3-CC9035726C01}" srcOrd="1" destOrd="0" presId="urn:microsoft.com/office/officeart/2005/8/layout/orgChart1"/>
    <dgm:cxn modelId="{761C3894-30D2-4344-B8EA-4FAEBEDB4A46}" type="presParOf" srcId="{D6A5A224-0DBF-4328-9B1A-8B57A24FCA1B}" destId="{458FDCFA-CCAF-44AD-B1DC-965BF23850B8}" srcOrd="1" destOrd="0" presId="urn:microsoft.com/office/officeart/2005/8/layout/orgChart1"/>
    <dgm:cxn modelId="{B769D302-6A66-604E-83D9-8411D1012976}" type="presParOf" srcId="{458FDCFA-CCAF-44AD-B1DC-965BF23850B8}" destId="{D5C73F05-BC1B-475F-8ED0-C50ACED677BE}" srcOrd="0" destOrd="0" presId="urn:microsoft.com/office/officeart/2005/8/layout/orgChart1"/>
    <dgm:cxn modelId="{4B014472-9680-B640-A387-ADBCED2D39C0}" type="presParOf" srcId="{458FDCFA-CCAF-44AD-B1DC-965BF23850B8}" destId="{CA50E309-ECDC-4EDA-99D5-26CEBA0CA5AF}" srcOrd="1" destOrd="0" presId="urn:microsoft.com/office/officeart/2005/8/layout/orgChart1"/>
    <dgm:cxn modelId="{6FAE5426-4062-6047-8E4C-045589977A9B}" type="presParOf" srcId="{CA50E309-ECDC-4EDA-99D5-26CEBA0CA5AF}" destId="{2954894B-D53C-460E-B733-2AA93BF00873}" srcOrd="0" destOrd="0" presId="urn:microsoft.com/office/officeart/2005/8/layout/orgChart1"/>
    <dgm:cxn modelId="{E0BE1A9E-528F-D749-9AB6-1C5A2C44820B}" type="presParOf" srcId="{2954894B-D53C-460E-B733-2AA93BF00873}" destId="{46F58884-8B1D-4525-AAAC-9130549B0257}" srcOrd="0" destOrd="0" presId="urn:microsoft.com/office/officeart/2005/8/layout/orgChart1"/>
    <dgm:cxn modelId="{74426AD9-E2FB-F144-BA77-4B3E4789FC2D}" type="presParOf" srcId="{2954894B-D53C-460E-B733-2AA93BF00873}" destId="{8E4A511F-230A-4FF5-8E2E-DC966CA249D5}" srcOrd="1" destOrd="0" presId="urn:microsoft.com/office/officeart/2005/8/layout/orgChart1"/>
    <dgm:cxn modelId="{1E681ED1-0B01-A343-9A4D-3B651A54B10C}" type="presParOf" srcId="{CA50E309-ECDC-4EDA-99D5-26CEBA0CA5AF}" destId="{42B24C80-DEA5-495E-B969-0336F27A8D1C}" srcOrd="1" destOrd="0" presId="urn:microsoft.com/office/officeart/2005/8/layout/orgChart1"/>
    <dgm:cxn modelId="{1751F91C-6688-194F-8A0C-F3B46FA31B14}" type="presParOf" srcId="{42B24C80-DEA5-495E-B969-0336F27A8D1C}" destId="{DA228114-8A3A-4403-A095-238E8024DBA0}" srcOrd="0" destOrd="0" presId="urn:microsoft.com/office/officeart/2005/8/layout/orgChart1"/>
    <dgm:cxn modelId="{ED5380EE-26CB-5547-85ED-33282165F574}" type="presParOf" srcId="{42B24C80-DEA5-495E-B969-0336F27A8D1C}" destId="{570E8F8D-99E3-4CA2-BF39-962A4CBBEE09}" srcOrd="1" destOrd="0" presId="urn:microsoft.com/office/officeart/2005/8/layout/orgChart1"/>
    <dgm:cxn modelId="{2A943A31-6A5D-3F44-8066-0C20EE0A656C}" type="presParOf" srcId="{570E8F8D-99E3-4CA2-BF39-962A4CBBEE09}" destId="{120F2517-A80F-47D1-9EAF-90FD87AA801B}" srcOrd="0" destOrd="0" presId="urn:microsoft.com/office/officeart/2005/8/layout/orgChart1"/>
    <dgm:cxn modelId="{7C61E4B2-36D7-4546-AF96-0FB1A4B4A648}" type="presParOf" srcId="{120F2517-A80F-47D1-9EAF-90FD87AA801B}" destId="{E9077B75-9766-43CF-BB15-9B0DC8BCADED}" srcOrd="0" destOrd="0" presId="urn:microsoft.com/office/officeart/2005/8/layout/orgChart1"/>
    <dgm:cxn modelId="{1FF5F87F-6CA7-BC41-8EA0-166885E5364B}" type="presParOf" srcId="{120F2517-A80F-47D1-9EAF-90FD87AA801B}" destId="{4CDEF811-7BFE-4B94-82B4-828A5E270A69}" srcOrd="1" destOrd="0" presId="urn:microsoft.com/office/officeart/2005/8/layout/orgChart1"/>
    <dgm:cxn modelId="{6ABC4F09-94A0-C44E-960E-C0675850695B}" type="presParOf" srcId="{570E8F8D-99E3-4CA2-BF39-962A4CBBEE09}" destId="{3E538565-CE8A-4800-AF90-4B83E042F3EA}" srcOrd="1" destOrd="0" presId="urn:microsoft.com/office/officeart/2005/8/layout/orgChart1"/>
    <dgm:cxn modelId="{1EB72F8C-9B5A-2448-BCC2-616685546A6A}" type="presParOf" srcId="{570E8F8D-99E3-4CA2-BF39-962A4CBBEE09}" destId="{032298E2-74C0-4992-AC6F-10EC91244A70}" srcOrd="2" destOrd="0" presId="urn:microsoft.com/office/officeart/2005/8/layout/orgChart1"/>
    <dgm:cxn modelId="{851A64FB-470B-D445-9D37-965ADD54A18D}" type="presParOf" srcId="{42B24C80-DEA5-495E-B969-0336F27A8D1C}" destId="{5FB808EC-DCDC-41AC-8302-B6EE74BB9F1C}" srcOrd="2" destOrd="0" presId="urn:microsoft.com/office/officeart/2005/8/layout/orgChart1"/>
    <dgm:cxn modelId="{E050ABD4-5E3E-9148-8647-E10697F93E55}" type="presParOf" srcId="{42B24C80-DEA5-495E-B969-0336F27A8D1C}" destId="{FF384387-B42D-45DB-8D74-9C627AA4E570}" srcOrd="3" destOrd="0" presId="urn:microsoft.com/office/officeart/2005/8/layout/orgChart1"/>
    <dgm:cxn modelId="{CE107C3C-82D0-544B-9FA2-3357D90DD799}" type="presParOf" srcId="{FF384387-B42D-45DB-8D74-9C627AA4E570}" destId="{9DADB8F6-BC3B-4220-B7AF-90432F282888}" srcOrd="0" destOrd="0" presId="urn:microsoft.com/office/officeart/2005/8/layout/orgChart1"/>
    <dgm:cxn modelId="{A1B9F3AA-FA5A-344D-B4D3-244984FDEA84}" type="presParOf" srcId="{9DADB8F6-BC3B-4220-B7AF-90432F282888}" destId="{484653B0-EA38-4060-BF54-440C7A661A69}" srcOrd="0" destOrd="0" presId="urn:microsoft.com/office/officeart/2005/8/layout/orgChart1"/>
    <dgm:cxn modelId="{DFE6867F-D832-1447-9AB9-816351A900EE}" type="presParOf" srcId="{9DADB8F6-BC3B-4220-B7AF-90432F282888}" destId="{4D2BA588-2AC8-41E5-A47E-8171F686E7E3}" srcOrd="1" destOrd="0" presId="urn:microsoft.com/office/officeart/2005/8/layout/orgChart1"/>
    <dgm:cxn modelId="{79E0B953-4294-EA4B-8588-9EE9C87FB447}" type="presParOf" srcId="{FF384387-B42D-45DB-8D74-9C627AA4E570}" destId="{942BC14B-D5BE-49C6-A915-2ED4991B6E98}" srcOrd="1" destOrd="0" presId="urn:microsoft.com/office/officeart/2005/8/layout/orgChart1"/>
    <dgm:cxn modelId="{4CB62F07-E907-CA4A-A1C3-E6E4E3959CF8}" type="presParOf" srcId="{FF384387-B42D-45DB-8D74-9C627AA4E570}" destId="{9E1D1F40-0B32-44B4-8663-4749F3E336BC}" srcOrd="2" destOrd="0" presId="urn:microsoft.com/office/officeart/2005/8/layout/orgChart1"/>
    <dgm:cxn modelId="{11C27D17-79B2-D44A-9B41-92C90551B938}" type="presParOf" srcId="{42B24C80-DEA5-495E-B969-0336F27A8D1C}" destId="{043AB99D-E117-4E80-B6F4-E6BF204C719B}" srcOrd="4" destOrd="0" presId="urn:microsoft.com/office/officeart/2005/8/layout/orgChart1"/>
    <dgm:cxn modelId="{DE444E96-E6CE-AD45-90D2-0501E1C8DD80}" type="presParOf" srcId="{42B24C80-DEA5-495E-B969-0336F27A8D1C}" destId="{AC8658E8-1463-4FFC-8F1C-F5C768998460}" srcOrd="5" destOrd="0" presId="urn:microsoft.com/office/officeart/2005/8/layout/orgChart1"/>
    <dgm:cxn modelId="{ACD87B23-376D-5340-84D2-341E3490F7F1}" type="presParOf" srcId="{AC8658E8-1463-4FFC-8F1C-F5C768998460}" destId="{BB987A2B-254E-4E6B-BA8A-2DC6F6DC387F}" srcOrd="0" destOrd="0" presId="urn:microsoft.com/office/officeart/2005/8/layout/orgChart1"/>
    <dgm:cxn modelId="{1ACA06BD-E948-DB42-A2E4-6CAD8B4339C7}" type="presParOf" srcId="{BB987A2B-254E-4E6B-BA8A-2DC6F6DC387F}" destId="{BE064B50-930B-4F6B-BE31-0DAF06F1084F}" srcOrd="0" destOrd="0" presId="urn:microsoft.com/office/officeart/2005/8/layout/orgChart1"/>
    <dgm:cxn modelId="{49C19E6D-618B-7F49-872D-2C7C446D8812}" type="presParOf" srcId="{BB987A2B-254E-4E6B-BA8A-2DC6F6DC387F}" destId="{2AFC687E-B172-4F8D-BB61-E048A176D365}" srcOrd="1" destOrd="0" presId="urn:microsoft.com/office/officeart/2005/8/layout/orgChart1"/>
    <dgm:cxn modelId="{4E17063C-E168-0845-9230-341CD05586C4}" type="presParOf" srcId="{AC8658E8-1463-4FFC-8F1C-F5C768998460}" destId="{EA60AD3A-0C5D-4AD2-A6CC-14A6318BFCE3}" srcOrd="1" destOrd="0" presId="urn:microsoft.com/office/officeart/2005/8/layout/orgChart1"/>
    <dgm:cxn modelId="{3D96EE17-AAA1-FC47-8B6C-113792F4AC30}" type="presParOf" srcId="{AC8658E8-1463-4FFC-8F1C-F5C768998460}" destId="{1EF4BE6C-EE85-4B21-8F88-C4D3F32906AA}" srcOrd="2" destOrd="0" presId="urn:microsoft.com/office/officeart/2005/8/layout/orgChart1"/>
    <dgm:cxn modelId="{9BFBCD48-A222-EA47-88C0-088771D33B49}" type="presParOf" srcId="{CA50E309-ECDC-4EDA-99D5-26CEBA0CA5AF}" destId="{E5A98A11-D1D7-4AEA-89F9-2BB55E07441C}" srcOrd="2" destOrd="0" presId="urn:microsoft.com/office/officeart/2005/8/layout/orgChart1"/>
    <dgm:cxn modelId="{0514D509-26E2-C147-AB07-142F218482E2}" type="presParOf" srcId="{458FDCFA-CCAF-44AD-B1DC-965BF23850B8}" destId="{7857B783-F7E2-4734-B556-971DFB252C0A}" srcOrd="2" destOrd="0" presId="urn:microsoft.com/office/officeart/2005/8/layout/orgChart1"/>
    <dgm:cxn modelId="{93062A8D-D9B1-874A-B552-2B509269658D}" type="presParOf" srcId="{458FDCFA-CCAF-44AD-B1DC-965BF23850B8}" destId="{22089414-2F6B-47A2-8117-DEFCB691F836}" srcOrd="3" destOrd="0" presId="urn:microsoft.com/office/officeart/2005/8/layout/orgChart1"/>
    <dgm:cxn modelId="{F7CB6154-4B94-E441-9D03-3D069B6D8849}" type="presParOf" srcId="{22089414-2F6B-47A2-8117-DEFCB691F836}" destId="{24ADBFEE-963D-4C8D-AEF4-B827B99B1C6C}" srcOrd="0" destOrd="0" presId="urn:microsoft.com/office/officeart/2005/8/layout/orgChart1"/>
    <dgm:cxn modelId="{95FBF77C-1501-9847-BD2B-90779BA83A99}" type="presParOf" srcId="{24ADBFEE-963D-4C8D-AEF4-B827B99B1C6C}" destId="{C03EC9D4-F809-4201-A722-0DF783E9CF39}" srcOrd="0" destOrd="0" presId="urn:microsoft.com/office/officeart/2005/8/layout/orgChart1"/>
    <dgm:cxn modelId="{255A0F70-5653-814C-A68A-19448B38F35B}" type="presParOf" srcId="{24ADBFEE-963D-4C8D-AEF4-B827B99B1C6C}" destId="{CBB7925B-7E93-4510-8B9F-A4879563373F}" srcOrd="1" destOrd="0" presId="urn:microsoft.com/office/officeart/2005/8/layout/orgChart1"/>
    <dgm:cxn modelId="{1FA62BB2-2F53-9343-82F9-9E2AE67D06B4}" type="presParOf" srcId="{22089414-2F6B-47A2-8117-DEFCB691F836}" destId="{85D1577E-2C8F-4480-8289-014815F98D72}" srcOrd="1" destOrd="0" presId="urn:microsoft.com/office/officeart/2005/8/layout/orgChart1"/>
    <dgm:cxn modelId="{187C94B3-A148-964A-B8ED-13464E364A19}" type="presParOf" srcId="{85D1577E-2C8F-4480-8289-014815F98D72}" destId="{62948A76-CCD6-4B2E-B57C-C1F228B14F89}" srcOrd="0" destOrd="0" presId="urn:microsoft.com/office/officeart/2005/8/layout/orgChart1"/>
    <dgm:cxn modelId="{8E153326-BEE0-6942-8E8A-D178D0574BD6}" type="presParOf" srcId="{85D1577E-2C8F-4480-8289-014815F98D72}" destId="{B7060B5B-FDC9-4ABA-BD79-47EDB059F4BA}" srcOrd="1" destOrd="0" presId="urn:microsoft.com/office/officeart/2005/8/layout/orgChart1"/>
    <dgm:cxn modelId="{14495B55-5C72-B44A-A80D-340C932DEEDA}" type="presParOf" srcId="{B7060B5B-FDC9-4ABA-BD79-47EDB059F4BA}" destId="{57D2F321-DF84-458D-BC0B-5D52A2BF8876}" srcOrd="0" destOrd="0" presId="urn:microsoft.com/office/officeart/2005/8/layout/orgChart1"/>
    <dgm:cxn modelId="{13E0336D-D05D-D648-9162-AA1D19424BA8}" type="presParOf" srcId="{57D2F321-DF84-458D-BC0B-5D52A2BF8876}" destId="{02591BCA-E394-4D2F-B305-E41A272FDCDF}" srcOrd="0" destOrd="0" presId="urn:microsoft.com/office/officeart/2005/8/layout/orgChart1"/>
    <dgm:cxn modelId="{6BCE8573-88E9-BC4A-97DE-058C9CEB4422}" type="presParOf" srcId="{57D2F321-DF84-458D-BC0B-5D52A2BF8876}" destId="{FB6755AC-D6AC-47B7-92C8-C2C0DF01C944}" srcOrd="1" destOrd="0" presId="urn:microsoft.com/office/officeart/2005/8/layout/orgChart1"/>
    <dgm:cxn modelId="{80099FBD-ADF5-304A-91C5-C69AF4ACBD59}" type="presParOf" srcId="{B7060B5B-FDC9-4ABA-BD79-47EDB059F4BA}" destId="{7D33D854-C118-4015-AF0E-CF7011700EA8}" srcOrd="1" destOrd="0" presId="urn:microsoft.com/office/officeart/2005/8/layout/orgChart1"/>
    <dgm:cxn modelId="{02E8141B-D044-3742-A8C2-37D17741BC34}" type="presParOf" srcId="{B7060B5B-FDC9-4ABA-BD79-47EDB059F4BA}" destId="{11EB23DB-C2DD-4BE8-8D5E-5F6B7EC74E4B}" srcOrd="2" destOrd="0" presId="urn:microsoft.com/office/officeart/2005/8/layout/orgChart1"/>
    <dgm:cxn modelId="{FDD21B12-5B4F-564C-ABAF-3F10474AE1E3}" type="presParOf" srcId="{85D1577E-2C8F-4480-8289-014815F98D72}" destId="{477BFADC-27C8-41AE-9EEE-648942AFFD48}" srcOrd="2" destOrd="0" presId="urn:microsoft.com/office/officeart/2005/8/layout/orgChart1"/>
    <dgm:cxn modelId="{61C49878-3F54-2146-96C3-50A62C5C0905}" type="presParOf" srcId="{85D1577E-2C8F-4480-8289-014815F98D72}" destId="{C9673C2A-5870-4E22-9E35-41309A0E5071}" srcOrd="3" destOrd="0" presId="urn:microsoft.com/office/officeart/2005/8/layout/orgChart1"/>
    <dgm:cxn modelId="{FED448DD-9FF4-BA42-9B28-EEC56B37153F}" type="presParOf" srcId="{C9673C2A-5870-4E22-9E35-41309A0E5071}" destId="{AE05B1B7-9FAE-4D07-959D-B5783F03B1CA}" srcOrd="0" destOrd="0" presId="urn:microsoft.com/office/officeart/2005/8/layout/orgChart1"/>
    <dgm:cxn modelId="{AC6831ED-38BB-824F-BB4F-C24DAE05803F}" type="presParOf" srcId="{AE05B1B7-9FAE-4D07-959D-B5783F03B1CA}" destId="{C0811978-5866-4E43-A19D-CBCF0F1B0D1E}" srcOrd="0" destOrd="0" presId="urn:microsoft.com/office/officeart/2005/8/layout/orgChart1"/>
    <dgm:cxn modelId="{75786A46-28EE-0A4A-9814-830F5C46B05A}" type="presParOf" srcId="{AE05B1B7-9FAE-4D07-959D-B5783F03B1CA}" destId="{CD7EEFAC-892D-47DE-9C12-50E312367463}" srcOrd="1" destOrd="0" presId="urn:microsoft.com/office/officeart/2005/8/layout/orgChart1"/>
    <dgm:cxn modelId="{473CF028-D243-6A47-B5D5-4B58F0237E00}" type="presParOf" srcId="{C9673C2A-5870-4E22-9E35-41309A0E5071}" destId="{FC112599-2478-4186-922A-489BA6CB29F8}" srcOrd="1" destOrd="0" presId="urn:microsoft.com/office/officeart/2005/8/layout/orgChart1"/>
    <dgm:cxn modelId="{F781AB0C-C170-6047-8454-DDBA1DF55F5E}" type="presParOf" srcId="{C9673C2A-5870-4E22-9E35-41309A0E5071}" destId="{65EDF11B-5F3A-4A19-9C45-5DD041A9CA57}" srcOrd="2" destOrd="0" presId="urn:microsoft.com/office/officeart/2005/8/layout/orgChart1"/>
    <dgm:cxn modelId="{D33B49B3-FD55-5D48-A2E0-8ED5487D242E}" type="presParOf" srcId="{85D1577E-2C8F-4480-8289-014815F98D72}" destId="{92C4133D-D0A3-47C0-8A19-99748F896FED}" srcOrd="4" destOrd="0" presId="urn:microsoft.com/office/officeart/2005/8/layout/orgChart1"/>
    <dgm:cxn modelId="{FD613850-D6CC-5748-9495-64EEAD89AF7B}" type="presParOf" srcId="{85D1577E-2C8F-4480-8289-014815F98D72}" destId="{741AF41A-4D14-4CBF-891A-7E3ECB9E6AD8}" srcOrd="5" destOrd="0" presId="urn:microsoft.com/office/officeart/2005/8/layout/orgChart1"/>
    <dgm:cxn modelId="{F44566CD-1B71-E947-B672-20F8B098FE1C}" type="presParOf" srcId="{741AF41A-4D14-4CBF-891A-7E3ECB9E6AD8}" destId="{FA6E3BDB-46F7-422A-94D9-F7F539F94912}" srcOrd="0" destOrd="0" presId="urn:microsoft.com/office/officeart/2005/8/layout/orgChart1"/>
    <dgm:cxn modelId="{4E2148D8-587A-8747-ABED-CD4F831083E4}" type="presParOf" srcId="{FA6E3BDB-46F7-422A-94D9-F7F539F94912}" destId="{AD1AA9FA-E35A-4366-9316-1297D8D3CDF3}" srcOrd="0" destOrd="0" presId="urn:microsoft.com/office/officeart/2005/8/layout/orgChart1"/>
    <dgm:cxn modelId="{EE76045F-9CF5-794F-8F21-C12997ED74E8}" type="presParOf" srcId="{FA6E3BDB-46F7-422A-94D9-F7F539F94912}" destId="{BBF74C11-54DE-4525-BC38-4D9FA4AC1C88}" srcOrd="1" destOrd="0" presId="urn:microsoft.com/office/officeart/2005/8/layout/orgChart1"/>
    <dgm:cxn modelId="{4AD55F6B-E6BA-0E46-A000-B03B9AD12AF2}" type="presParOf" srcId="{741AF41A-4D14-4CBF-891A-7E3ECB9E6AD8}" destId="{28E02D4D-5363-4BA6-BFAB-79E6B3E2A90A}" srcOrd="1" destOrd="0" presId="urn:microsoft.com/office/officeart/2005/8/layout/orgChart1"/>
    <dgm:cxn modelId="{7F5B4041-7B0C-6B44-9941-A3054B3ADC66}" type="presParOf" srcId="{741AF41A-4D14-4CBF-891A-7E3ECB9E6AD8}" destId="{BE99F8AF-9C6E-4BF2-883C-716AF68C2E1F}" srcOrd="2" destOrd="0" presId="urn:microsoft.com/office/officeart/2005/8/layout/orgChart1"/>
    <dgm:cxn modelId="{70D7791C-7740-F744-8314-61C9CC639913}" type="presParOf" srcId="{22089414-2F6B-47A2-8117-DEFCB691F836}" destId="{1A69F708-6406-4248-918A-0FDCB0B69559}" srcOrd="2" destOrd="0" presId="urn:microsoft.com/office/officeart/2005/8/layout/orgChart1"/>
    <dgm:cxn modelId="{2AE90998-18FE-634D-9AE1-47630886D74B}" type="presParOf" srcId="{D6A5A224-0DBF-4328-9B1A-8B57A24FCA1B}" destId="{96D1BE35-7C2E-42C1-B5CF-CD1817FD7EF7}" srcOrd="2" destOrd="0" presId="urn:microsoft.com/office/officeart/2005/8/layout/orgChart1"/>
    <dgm:cxn modelId="{CCAA8120-B029-5A43-97F6-790DDE52E54A}" type="presParOf" srcId="{AAF0D0BB-A6B5-464E-8AD2-B30AB9B9A5D8}" destId="{8C9CBC05-66D2-4FCF-958F-AC91E9B5FB6B}" srcOrd="2" destOrd="0" presId="urn:microsoft.com/office/officeart/2005/8/layout/orgChart1"/>
    <dgm:cxn modelId="{75FD0EB4-BC76-B44D-80CC-01EC050E3AC6}" type="presParOf" srcId="{AAF0D0BB-A6B5-464E-8AD2-B30AB9B9A5D8}" destId="{711211D8-F533-4B4A-83C7-DF2FDFDA68FA}" srcOrd="3" destOrd="0" presId="urn:microsoft.com/office/officeart/2005/8/layout/orgChart1"/>
    <dgm:cxn modelId="{7C3F7CA9-384E-BC43-A9C5-5D74F657EF4C}" type="presParOf" srcId="{711211D8-F533-4B4A-83C7-DF2FDFDA68FA}" destId="{4DD8E926-BC27-4C1C-BD1D-0136FFD43026}" srcOrd="0" destOrd="0" presId="urn:microsoft.com/office/officeart/2005/8/layout/orgChart1"/>
    <dgm:cxn modelId="{70113E2A-F863-BE49-805C-26C1261657CF}" type="presParOf" srcId="{4DD8E926-BC27-4C1C-BD1D-0136FFD43026}" destId="{5CF74FE0-73F9-4A3D-AB6D-D399D7064A29}" srcOrd="0" destOrd="0" presId="urn:microsoft.com/office/officeart/2005/8/layout/orgChart1"/>
    <dgm:cxn modelId="{A2A8D2EC-DEAD-9445-929D-4FEA5BF82A84}" type="presParOf" srcId="{4DD8E926-BC27-4C1C-BD1D-0136FFD43026}" destId="{E84976E9-65A7-46D8-A791-759026CC9EDD}" srcOrd="1" destOrd="0" presId="urn:microsoft.com/office/officeart/2005/8/layout/orgChart1"/>
    <dgm:cxn modelId="{35B94699-6809-7B45-945D-3E6A8F297108}" type="presParOf" srcId="{711211D8-F533-4B4A-83C7-DF2FDFDA68FA}" destId="{94EB11F0-DCE0-4D10-8846-34D81500FB6C}" srcOrd="1" destOrd="0" presId="urn:microsoft.com/office/officeart/2005/8/layout/orgChart1"/>
    <dgm:cxn modelId="{59FF792F-72BF-BB46-A945-D0E5B564E5DD}" type="presParOf" srcId="{94EB11F0-DCE0-4D10-8846-34D81500FB6C}" destId="{95FEABD4-99D2-4121-81E7-04282BCF1E81}" srcOrd="0" destOrd="0" presId="urn:microsoft.com/office/officeart/2005/8/layout/orgChart1"/>
    <dgm:cxn modelId="{DB9756BC-9299-8746-8B6C-80BA1E3B8AFE}" type="presParOf" srcId="{94EB11F0-DCE0-4D10-8846-34D81500FB6C}" destId="{67B376E6-52B0-45F1-82D7-2948CA84A0C5}" srcOrd="1" destOrd="0" presId="urn:microsoft.com/office/officeart/2005/8/layout/orgChart1"/>
    <dgm:cxn modelId="{E5739675-16A8-554F-A481-D35E5CA052DB}" type="presParOf" srcId="{67B376E6-52B0-45F1-82D7-2948CA84A0C5}" destId="{181CE5D1-420B-429F-A6F6-D071F701B6F2}" srcOrd="0" destOrd="0" presId="urn:microsoft.com/office/officeart/2005/8/layout/orgChart1"/>
    <dgm:cxn modelId="{36C4BE34-83FB-AE43-8B5D-17432B60FA7F}" type="presParOf" srcId="{181CE5D1-420B-429F-A6F6-D071F701B6F2}" destId="{DE8872BB-F30E-4322-9CA8-A9F18C0352FA}" srcOrd="0" destOrd="0" presId="urn:microsoft.com/office/officeart/2005/8/layout/orgChart1"/>
    <dgm:cxn modelId="{68F92E9B-A97D-BA4F-872E-5F3C0B46620D}" type="presParOf" srcId="{181CE5D1-420B-429F-A6F6-D071F701B6F2}" destId="{C45FDC70-8115-474A-AB92-2777B15CEE0C}" srcOrd="1" destOrd="0" presId="urn:microsoft.com/office/officeart/2005/8/layout/orgChart1"/>
    <dgm:cxn modelId="{166A697C-BE45-A140-8556-C88995321101}" type="presParOf" srcId="{67B376E6-52B0-45F1-82D7-2948CA84A0C5}" destId="{6507B237-5511-4DC3-A8BF-16E51309B237}" srcOrd="1" destOrd="0" presId="urn:microsoft.com/office/officeart/2005/8/layout/orgChart1"/>
    <dgm:cxn modelId="{9FBCF89D-DAF6-9443-91B6-B949A4BC3919}" type="presParOf" srcId="{67B376E6-52B0-45F1-82D7-2948CA84A0C5}" destId="{0E2B4CAC-FAA2-4ADE-A1DA-F3287763AD8B}" srcOrd="2" destOrd="0" presId="urn:microsoft.com/office/officeart/2005/8/layout/orgChart1"/>
    <dgm:cxn modelId="{BC95211B-670E-074C-9139-CF86B19CBD17}" type="presParOf" srcId="{94EB11F0-DCE0-4D10-8846-34D81500FB6C}" destId="{C2D69486-C7C3-4D9D-8FC5-B15F2ECD0560}" srcOrd="2" destOrd="0" presId="urn:microsoft.com/office/officeart/2005/8/layout/orgChart1"/>
    <dgm:cxn modelId="{A8ABE4B8-7C3F-CE4C-B728-A8F69D6927C2}" type="presParOf" srcId="{94EB11F0-DCE0-4D10-8846-34D81500FB6C}" destId="{AC457E2A-D3D3-4947-973F-F6A3385C453B}" srcOrd="3" destOrd="0" presId="urn:microsoft.com/office/officeart/2005/8/layout/orgChart1"/>
    <dgm:cxn modelId="{C54530A2-854B-0F4B-A430-B45462BA0B56}" type="presParOf" srcId="{AC457E2A-D3D3-4947-973F-F6A3385C453B}" destId="{04C11D80-4A28-4007-B50D-0BE012804C3B}" srcOrd="0" destOrd="0" presId="urn:microsoft.com/office/officeart/2005/8/layout/orgChart1"/>
    <dgm:cxn modelId="{D8A75AB5-047A-FA4C-9211-093EAC53AF6C}" type="presParOf" srcId="{04C11D80-4A28-4007-B50D-0BE012804C3B}" destId="{D52FC375-4D5C-4808-AE3F-375CBB285ED0}" srcOrd="0" destOrd="0" presId="urn:microsoft.com/office/officeart/2005/8/layout/orgChart1"/>
    <dgm:cxn modelId="{7A10C375-9A92-0D4A-B43E-78B70FCC08F1}" type="presParOf" srcId="{04C11D80-4A28-4007-B50D-0BE012804C3B}" destId="{8E17391A-5BDD-4302-A1E5-24156B8B192F}" srcOrd="1" destOrd="0" presId="urn:microsoft.com/office/officeart/2005/8/layout/orgChart1"/>
    <dgm:cxn modelId="{E5E96950-F9D7-D14E-A47F-E1FF374F9DDB}" type="presParOf" srcId="{AC457E2A-D3D3-4947-973F-F6A3385C453B}" destId="{6B2226AF-9765-4767-8C28-41D48CC7AAF5}" srcOrd="1" destOrd="0" presId="urn:microsoft.com/office/officeart/2005/8/layout/orgChart1"/>
    <dgm:cxn modelId="{22E9D456-01B2-664E-9ADE-F0B3BCB1CB04}" type="presParOf" srcId="{AC457E2A-D3D3-4947-973F-F6A3385C453B}" destId="{E905B2E7-5326-4A96-B4CB-F916D594E0B1}" srcOrd="2" destOrd="0" presId="urn:microsoft.com/office/officeart/2005/8/layout/orgChart1"/>
    <dgm:cxn modelId="{8D5BC584-F5E8-3646-95FB-4F302B39D0FC}" type="presParOf" srcId="{94EB11F0-DCE0-4D10-8846-34D81500FB6C}" destId="{81A6AC38-0788-4230-9EE8-C78E7773D989}" srcOrd="4" destOrd="0" presId="urn:microsoft.com/office/officeart/2005/8/layout/orgChart1"/>
    <dgm:cxn modelId="{8D4F5168-2383-3C4A-AAEE-06E23DC77BE7}" type="presParOf" srcId="{94EB11F0-DCE0-4D10-8846-34D81500FB6C}" destId="{1A724F51-5734-4B12-8755-CECE9F7B1D1D}" srcOrd="5" destOrd="0" presId="urn:microsoft.com/office/officeart/2005/8/layout/orgChart1"/>
    <dgm:cxn modelId="{63472A64-B9E3-4543-8E8D-81561CC8E184}" type="presParOf" srcId="{1A724F51-5734-4B12-8755-CECE9F7B1D1D}" destId="{0B1F2C4A-B601-4401-BF16-70C2A5B15E87}" srcOrd="0" destOrd="0" presId="urn:microsoft.com/office/officeart/2005/8/layout/orgChart1"/>
    <dgm:cxn modelId="{A7F2F3E6-A954-B94D-95C8-BC0DF0598006}" type="presParOf" srcId="{0B1F2C4A-B601-4401-BF16-70C2A5B15E87}" destId="{5DBDBB36-BC01-45D6-9DE9-FA9476ECDB3F}" srcOrd="0" destOrd="0" presId="urn:microsoft.com/office/officeart/2005/8/layout/orgChart1"/>
    <dgm:cxn modelId="{D3105C08-7BC9-5F45-976E-1F6CF5CADC51}" type="presParOf" srcId="{0B1F2C4A-B601-4401-BF16-70C2A5B15E87}" destId="{B399ABFC-17AE-435C-9791-D58D3BAD6328}" srcOrd="1" destOrd="0" presId="urn:microsoft.com/office/officeart/2005/8/layout/orgChart1"/>
    <dgm:cxn modelId="{F41C9365-799D-2340-9B44-8150AEA53081}" type="presParOf" srcId="{1A724F51-5734-4B12-8755-CECE9F7B1D1D}" destId="{AC5742A8-9A61-4798-92BD-D6A9CC28FD1A}" srcOrd="1" destOrd="0" presId="urn:microsoft.com/office/officeart/2005/8/layout/orgChart1"/>
    <dgm:cxn modelId="{AEB4CBD8-9B98-3F4F-B817-402BAC88DA00}" type="presParOf" srcId="{1A724F51-5734-4B12-8755-CECE9F7B1D1D}" destId="{E4C25A6F-D2E6-425F-B314-D3C28E2F261B}" srcOrd="2" destOrd="0" presId="urn:microsoft.com/office/officeart/2005/8/layout/orgChart1"/>
    <dgm:cxn modelId="{610B6ABD-623D-8648-8B43-2A81AA27FBE4}" type="presParOf" srcId="{711211D8-F533-4B4A-83C7-DF2FDFDA68FA}" destId="{C58E9A55-83C2-4433-8712-0C3A22940AED}" srcOrd="2" destOrd="0" presId="urn:microsoft.com/office/officeart/2005/8/layout/orgChart1"/>
    <dgm:cxn modelId="{33EF64CB-6A3B-7445-908D-4DC73606A12E}" type="presParOf" srcId="{AAF0D0BB-A6B5-464E-8AD2-B30AB9B9A5D8}" destId="{5479D77F-434F-47C1-A77D-20C1C9CF0D68}" srcOrd="4" destOrd="0" presId="urn:microsoft.com/office/officeart/2005/8/layout/orgChart1"/>
    <dgm:cxn modelId="{39C7B202-251A-7C41-ABC0-BD1F76B5FA4F}" type="presParOf" srcId="{AAF0D0BB-A6B5-464E-8AD2-B30AB9B9A5D8}" destId="{6FB9B8CE-FC8C-41E1-B2DE-443F0966F689}" srcOrd="5" destOrd="0" presId="urn:microsoft.com/office/officeart/2005/8/layout/orgChart1"/>
    <dgm:cxn modelId="{7271537B-08AC-3444-94FA-E3780004B424}" type="presParOf" srcId="{6FB9B8CE-FC8C-41E1-B2DE-443F0966F689}" destId="{D9D67A2A-EB6D-40A0-9529-445D2BC8012E}" srcOrd="0" destOrd="0" presId="urn:microsoft.com/office/officeart/2005/8/layout/orgChart1"/>
    <dgm:cxn modelId="{47A4D384-C764-F443-9EFE-98AAC5983CB7}" type="presParOf" srcId="{D9D67A2A-EB6D-40A0-9529-445D2BC8012E}" destId="{54B088D5-DFAA-42EE-AD3E-7FDC69CCF428}" srcOrd="0" destOrd="0" presId="urn:microsoft.com/office/officeart/2005/8/layout/orgChart1"/>
    <dgm:cxn modelId="{CB8106CC-A543-2945-B5AA-617766054643}" type="presParOf" srcId="{D9D67A2A-EB6D-40A0-9529-445D2BC8012E}" destId="{71DDD152-526F-48C8-A1B7-BF96FAF4B5F5}" srcOrd="1" destOrd="0" presId="urn:microsoft.com/office/officeart/2005/8/layout/orgChart1"/>
    <dgm:cxn modelId="{30CF0624-5120-CC4A-8BA8-2716B67B8CFE}" type="presParOf" srcId="{6FB9B8CE-FC8C-41E1-B2DE-443F0966F689}" destId="{4B400DC0-1915-4168-A2C1-369E151A27E7}" srcOrd="1" destOrd="0" presId="urn:microsoft.com/office/officeart/2005/8/layout/orgChart1"/>
    <dgm:cxn modelId="{E4647218-05CF-E64D-B727-1E1F0B9A4994}" type="presParOf" srcId="{4B400DC0-1915-4168-A2C1-369E151A27E7}" destId="{1D59D021-B414-4DB4-B587-46FF579AF18F}" srcOrd="0" destOrd="0" presId="urn:microsoft.com/office/officeart/2005/8/layout/orgChart1"/>
    <dgm:cxn modelId="{0184CF31-603E-D24B-AD71-FBFA3956C302}" type="presParOf" srcId="{4B400DC0-1915-4168-A2C1-369E151A27E7}" destId="{A65E95FE-037D-49D3-9A44-A571D8CD7BDB}" srcOrd="1" destOrd="0" presId="urn:microsoft.com/office/officeart/2005/8/layout/orgChart1"/>
    <dgm:cxn modelId="{1AAAB119-36A6-8945-AE00-2E31AFE45716}" type="presParOf" srcId="{A65E95FE-037D-49D3-9A44-A571D8CD7BDB}" destId="{E871CCF2-68F0-45F7-B01D-B059AF25ED7D}" srcOrd="0" destOrd="0" presId="urn:microsoft.com/office/officeart/2005/8/layout/orgChart1"/>
    <dgm:cxn modelId="{F89F5F6C-64AC-FD4B-A829-620E0C2C0274}" type="presParOf" srcId="{E871CCF2-68F0-45F7-B01D-B059AF25ED7D}" destId="{F72CA017-5AAA-4B7D-B849-40D0ADEF2660}" srcOrd="0" destOrd="0" presId="urn:microsoft.com/office/officeart/2005/8/layout/orgChart1"/>
    <dgm:cxn modelId="{CE54FBB7-ECB0-0146-ACDF-B1CFE806E94F}" type="presParOf" srcId="{E871CCF2-68F0-45F7-B01D-B059AF25ED7D}" destId="{9AFAFEB7-1AB1-4CFC-A9CC-DE6625B13011}" srcOrd="1" destOrd="0" presId="urn:microsoft.com/office/officeart/2005/8/layout/orgChart1"/>
    <dgm:cxn modelId="{14546829-B97A-5247-8867-FC9CE25F96EC}" type="presParOf" srcId="{A65E95FE-037D-49D3-9A44-A571D8CD7BDB}" destId="{33528B4B-E776-4F15-8325-1F31B7E9D2F6}" srcOrd="1" destOrd="0" presId="urn:microsoft.com/office/officeart/2005/8/layout/orgChart1"/>
    <dgm:cxn modelId="{6E719AF8-11D5-5541-A379-F7988E16A9C6}" type="presParOf" srcId="{33528B4B-E776-4F15-8325-1F31B7E9D2F6}" destId="{48C6088D-72C1-47AD-BEA3-6A417D9DC693}" srcOrd="0" destOrd="0" presId="urn:microsoft.com/office/officeart/2005/8/layout/orgChart1"/>
    <dgm:cxn modelId="{7C92FE4E-F7C3-C348-8EF3-74F93F11DFB3}" type="presParOf" srcId="{33528B4B-E776-4F15-8325-1F31B7E9D2F6}" destId="{BFE5D94F-AC41-42EE-8526-DD17F4987BA9}" srcOrd="1" destOrd="0" presId="urn:microsoft.com/office/officeart/2005/8/layout/orgChart1"/>
    <dgm:cxn modelId="{3FF8AAB1-B17D-894B-999D-52FDB620268D}" type="presParOf" srcId="{BFE5D94F-AC41-42EE-8526-DD17F4987BA9}" destId="{BDFE8D6D-DACF-43B0-A847-DE91A804F734}" srcOrd="0" destOrd="0" presId="urn:microsoft.com/office/officeart/2005/8/layout/orgChart1"/>
    <dgm:cxn modelId="{AC87E0D9-AF73-D148-92A1-55DB61464928}" type="presParOf" srcId="{BDFE8D6D-DACF-43B0-A847-DE91A804F734}" destId="{175948D5-8653-445B-A733-8A6FC0B2F403}" srcOrd="0" destOrd="0" presId="urn:microsoft.com/office/officeart/2005/8/layout/orgChart1"/>
    <dgm:cxn modelId="{7FB10B91-8FCC-144A-97D0-07CC83C8401B}" type="presParOf" srcId="{BDFE8D6D-DACF-43B0-A847-DE91A804F734}" destId="{49ABE297-8810-4054-9044-549C1F52EA16}" srcOrd="1" destOrd="0" presId="urn:microsoft.com/office/officeart/2005/8/layout/orgChart1"/>
    <dgm:cxn modelId="{59A44A57-B2B6-F34E-9A42-0659BED63A41}" type="presParOf" srcId="{BFE5D94F-AC41-42EE-8526-DD17F4987BA9}" destId="{BD0C0B5C-52B3-4BD7-9A55-A37DF492E69F}" srcOrd="1" destOrd="0" presId="urn:microsoft.com/office/officeart/2005/8/layout/orgChart1"/>
    <dgm:cxn modelId="{3E335D8F-626B-8C46-A099-BE8444170A1B}" type="presParOf" srcId="{BFE5D94F-AC41-42EE-8526-DD17F4987BA9}" destId="{567C6AB6-B8EC-4E8D-AE6E-51F2DE232E1F}" srcOrd="2" destOrd="0" presId="urn:microsoft.com/office/officeart/2005/8/layout/orgChart1"/>
    <dgm:cxn modelId="{9CFAB5D2-5471-A34D-A661-0D3FD47CA167}" type="presParOf" srcId="{33528B4B-E776-4F15-8325-1F31B7E9D2F6}" destId="{2BE6A5FE-D20D-404E-BA30-524528432997}" srcOrd="2" destOrd="0" presId="urn:microsoft.com/office/officeart/2005/8/layout/orgChart1"/>
    <dgm:cxn modelId="{9E1583C8-057D-364E-AF0E-8BE76ADC00E7}" type="presParOf" srcId="{33528B4B-E776-4F15-8325-1F31B7E9D2F6}" destId="{2E4D72FB-16FA-4157-8D66-E6F2FDD48542}" srcOrd="3" destOrd="0" presId="urn:microsoft.com/office/officeart/2005/8/layout/orgChart1"/>
    <dgm:cxn modelId="{6B2ED992-7B2C-9F45-AEB4-8FF3823B04FF}" type="presParOf" srcId="{2E4D72FB-16FA-4157-8D66-E6F2FDD48542}" destId="{1A9BB4AE-43AE-4532-91B4-1F8788C08FEB}" srcOrd="0" destOrd="0" presId="urn:microsoft.com/office/officeart/2005/8/layout/orgChart1"/>
    <dgm:cxn modelId="{DB607F74-43F8-0145-B148-78D96CA2B4EF}" type="presParOf" srcId="{1A9BB4AE-43AE-4532-91B4-1F8788C08FEB}" destId="{E1E0D5A2-CF6A-4366-8023-230C379160A1}" srcOrd="0" destOrd="0" presId="urn:microsoft.com/office/officeart/2005/8/layout/orgChart1"/>
    <dgm:cxn modelId="{1D7BF1DE-D305-5049-9C68-834435933324}" type="presParOf" srcId="{1A9BB4AE-43AE-4532-91B4-1F8788C08FEB}" destId="{20906B70-5A68-4BC8-BD37-2E725BBB7111}" srcOrd="1" destOrd="0" presId="urn:microsoft.com/office/officeart/2005/8/layout/orgChart1"/>
    <dgm:cxn modelId="{C26F7944-6040-314B-A67B-A6983E4FF31E}" type="presParOf" srcId="{2E4D72FB-16FA-4157-8D66-E6F2FDD48542}" destId="{222CDABB-267B-48F8-9F29-51D86951C530}" srcOrd="1" destOrd="0" presId="urn:microsoft.com/office/officeart/2005/8/layout/orgChart1"/>
    <dgm:cxn modelId="{0E4FD6D2-5A2F-0E44-8EA0-B13E7955A274}" type="presParOf" srcId="{2E4D72FB-16FA-4157-8D66-E6F2FDD48542}" destId="{19645D47-CC9B-4607-9050-10A7FCB82858}" srcOrd="2" destOrd="0" presId="urn:microsoft.com/office/officeart/2005/8/layout/orgChart1"/>
    <dgm:cxn modelId="{6A2634D3-F878-2E46-87B1-288A04C37331}" type="presParOf" srcId="{A65E95FE-037D-49D3-9A44-A571D8CD7BDB}" destId="{3444700A-962D-49AA-A643-0E8AF4BA3A45}" srcOrd="2" destOrd="0" presId="urn:microsoft.com/office/officeart/2005/8/layout/orgChart1"/>
    <dgm:cxn modelId="{1C1BD8A8-5E49-094D-9781-15DB6235F5E5}" type="presParOf" srcId="{4B400DC0-1915-4168-A2C1-369E151A27E7}" destId="{C0752C51-D4DC-456A-80CA-0C4F64016814}" srcOrd="2" destOrd="0" presId="urn:microsoft.com/office/officeart/2005/8/layout/orgChart1"/>
    <dgm:cxn modelId="{0A5B403A-D58C-E64E-8BE4-6C174859C4B8}" type="presParOf" srcId="{4B400DC0-1915-4168-A2C1-369E151A27E7}" destId="{275A17D6-7809-41FA-A6CB-59070105B2B5}" srcOrd="3" destOrd="0" presId="urn:microsoft.com/office/officeart/2005/8/layout/orgChart1"/>
    <dgm:cxn modelId="{7DE930AF-A652-904D-BE0E-B16159D6E201}" type="presParOf" srcId="{275A17D6-7809-41FA-A6CB-59070105B2B5}" destId="{25A00A10-796D-4308-B152-8F1672F3988C}" srcOrd="0" destOrd="0" presId="urn:microsoft.com/office/officeart/2005/8/layout/orgChart1"/>
    <dgm:cxn modelId="{D11532E3-F6FC-3441-BE60-DA33F9389D11}" type="presParOf" srcId="{25A00A10-796D-4308-B152-8F1672F3988C}" destId="{78617443-A3C2-402A-94D3-19BCF9914E4C}" srcOrd="0" destOrd="0" presId="urn:microsoft.com/office/officeart/2005/8/layout/orgChart1"/>
    <dgm:cxn modelId="{19611A8A-E9EB-FD42-BA0A-C1F49F8560F5}" type="presParOf" srcId="{25A00A10-796D-4308-B152-8F1672F3988C}" destId="{0353B2EC-3846-4520-9D05-5160D45362A2}" srcOrd="1" destOrd="0" presId="urn:microsoft.com/office/officeart/2005/8/layout/orgChart1"/>
    <dgm:cxn modelId="{7D085404-8341-2C49-A928-F94D27331D61}" type="presParOf" srcId="{275A17D6-7809-41FA-A6CB-59070105B2B5}" destId="{3FA1E16F-9242-4DCB-B0DD-67008FCCEB0A}" srcOrd="1" destOrd="0" presId="urn:microsoft.com/office/officeart/2005/8/layout/orgChart1"/>
    <dgm:cxn modelId="{E6FD72EE-20CD-3647-9DA1-F36DCAF0C8CF}" type="presParOf" srcId="{3FA1E16F-9242-4DCB-B0DD-67008FCCEB0A}" destId="{5291B409-5012-4457-B13C-C7A62FB87F0C}" srcOrd="0" destOrd="0" presId="urn:microsoft.com/office/officeart/2005/8/layout/orgChart1"/>
    <dgm:cxn modelId="{A38BA9C0-4286-C84F-A324-5946C9FDA27B}" type="presParOf" srcId="{3FA1E16F-9242-4DCB-B0DD-67008FCCEB0A}" destId="{563CBFD6-AB41-499B-9C01-23CBF2C0E270}" srcOrd="1" destOrd="0" presId="urn:microsoft.com/office/officeart/2005/8/layout/orgChart1"/>
    <dgm:cxn modelId="{4F9FADAD-AE98-FF4B-BA07-3602BA0C8BA6}" type="presParOf" srcId="{563CBFD6-AB41-499B-9C01-23CBF2C0E270}" destId="{C93FDA60-3EF2-4371-BDC8-28E1A6C5211C}" srcOrd="0" destOrd="0" presId="urn:microsoft.com/office/officeart/2005/8/layout/orgChart1"/>
    <dgm:cxn modelId="{4107B5C9-4155-BA47-9088-485F638FDFC2}" type="presParOf" srcId="{C93FDA60-3EF2-4371-BDC8-28E1A6C5211C}" destId="{23CD9098-0422-44AA-9D85-FF8304D26C46}" srcOrd="0" destOrd="0" presId="urn:microsoft.com/office/officeart/2005/8/layout/orgChart1"/>
    <dgm:cxn modelId="{7DB4C604-F779-7F4D-B893-E29C08CA5BCA}" type="presParOf" srcId="{C93FDA60-3EF2-4371-BDC8-28E1A6C5211C}" destId="{12E0F192-0A2A-4721-8F02-BAC78B875816}" srcOrd="1" destOrd="0" presId="urn:microsoft.com/office/officeart/2005/8/layout/orgChart1"/>
    <dgm:cxn modelId="{9F7FD9D6-77C3-4746-AA84-12B5B707F276}" type="presParOf" srcId="{563CBFD6-AB41-499B-9C01-23CBF2C0E270}" destId="{25B7402B-DD2A-41CB-8617-B74BAC31A1DE}" srcOrd="1" destOrd="0" presId="urn:microsoft.com/office/officeart/2005/8/layout/orgChart1"/>
    <dgm:cxn modelId="{256E6F5E-B26B-A748-8A40-CAD3C600D672}" type="presParOf" srcId="{563CBFD6-AB41-499B-9C01-23CBF2C0E270}" destId="{9647E0B2-2875-4D8F-B557-59132DF01A89}" srcOrd="2" destOrd="0" presId="urn:microsoft.com/office/officeart/2005/8/layout/orgChart1"/>
    <dgm:cxn modelId="{9F1D96C0-C142-5844-B20B-AFBB1558CFED}" type="presParOf" srcId="{3FA1E16F-9242-4DCB-B0DD-67008FCCEB0A}" destId="{7E461DAC-17C7-4CB5-91E1-ED1BBB2E7A5D}" srcOrd="2" destOrd="0" presId="urn:microsoft.com/office/officeart/2005/8/layout/orgChart1"/>
    <dgm:cxn modelId="{18A0AE22-6412-6E42-93D2-36310A4FB67A}" type="presParOf" srcId="{3FA1E16F-9242-4DCB-B0DD-67008FCCEB0A}" destId="{CD1E9447-6DEA-48B3-BBFC-69508FD32931}" srcOrd="3" destOrd="0" presId="urn:microsoft.com/office/officeart/2005/8/layout/orgChart1"/>
    <dgm:cxn modelId="{211EA3A0-4992-E641-B1FC-687A8EC55310}" type="presParOf" srcId="{CD1E9447-6DEA-48B3-BBFC-69508FD32931}" destId="{6FA83835-200F-4385-A3BF-3F957001B2FD}" srcOrd="0" destOrd="0" presId="urn:microsoft.com/office/officeart/2005/8/layout/orgChart1"/>
    <dgm:cxn modelId="{AE780471-88FD-8740-9264-C572F214B953}" type="presParOf" srcId="{6FA83835-200F-4385-A3BF-3F957001B2FD}" destId="{0D61C818-49FE-4DBB-A5E7-D861D3E1B561}" srcOrd="0" destOrd="0" presId="urn:microsoft.com/office/officeart/2005/8/layout/orgChart1"/>
    <dgm:cxn modelId="{F0FE8CEB-1DF3-CC42-8970-4D1AFC4C9331}" type="presParOf" srcId="{6FA83835-200F-4385-A3BF-3F957001B2FD}" destId="{3C56A8C7-3711-4CF1-A5D5-40043022F473}" srcOrd="1" destOrd="0" presId="urn:microsoft.com/office/officeart/2005/8/layout/orgChart1"/>
    <dgm:cxn modelId="{D1568AAA-3119-2345-96B3-4022F268CF38}" type="presParOf" srcId="{CD1E9447-6DEA-48B3-BBFC-69508FD32931}" destId="{C8477559-B103-4A6C-9917-25AA0625517A}" srcOrd="1" destOrd="0" presId="urn:microsoft.com/office/officeart/2005/8/layout/orgChart1"/>
    <dgm:cxn modelId="{77912FE1-E59A-014D-88A7-603C5AC4D818}" type="presParOf" srcId="{CD1E9447-6DEA-48B3-BBFC-69508FD32931}" destId="{D092434A-8EBA-49B2-B50A-517A53BCB8C8}" srcOrd="2" destOrd="0" presId="urn:microsoft.com/office/officeart/2005/8/layout/orgChart1"/>
    <dgm:cxn modelId="{B85907A9-69F8-5743-B369-BB75C60C81EE}" type="presParOf" srcId="{275A17D6-7809-41FA-A6CB-59070105B2B5}" destId="{8E277540-D889-46CB-89EE-67022C9B3119}" srcOrd="2" destOrd="0" presId="urn:microsoft.com/office/officeart/2005/8/layout/orgChart1"/>
    <dgm:cxn modelId="{7C7FA6D8-2A65-E243-AE2A-CE9ADE854410}" type="presParOf" srcId="{6FB9B8CE-FC8C-41E1-B2DE-443F0966F689}" destId="{9690CC32-986E-4611-91D1-D528D7F776CF}" srcOrd="2" destOrd="0" presId="urn:microsoft.com/office/officeart/2005/8/layout/orgChart1"/>
    <dgm:cxn modelId="{44BBEBC5-4C43-6846-9AF3-E3B23E17621F}" type="presParOf" srcId="{8FA97E29-BB74-4F27-BC23-204F279BF2C3}" destId="{AC65490A-A34E-40C4-B5FF-A8B6AF56ABA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6CF203-908F-4CC9-9EA7-470FC51579A1}" type="doc">
      <dgm:prSet loTypeId="urn:microsoft.com/office/officeart/2005/8/layout/arrow2" loCatId="process" qsTypeId="urn:microsoft.com/office/officeart/2005/8/quickstyle/simple1#1" qsCatId="simple" csTypeId="urn:microsoft.com/office/officeart/2005/8/colors/accent1_2#1" csCatId="accent1" phldr="1"/>
      <dgm:spPr/>
    </dgm:pt>
    <dgm:pt modelId="{E418E68C-7570-4208-B36D-C4512D072697}">
      <dgm:prSet phldrT="[Text]" custT="1"/>
      <dgm:spPr/>
      <dgm:t>
        <a:bodyPr/>
        <a:lstStyle/>
        <a:p>
          <a:r>
            <a:rPr lang="en-US" sz="1400" b="1" dirty="0" smtClean="0"/>
            <a:t>Trigger Event/Hot Button</a:t>
          </a:r>
          <a:endParaRPr lang="en-US" sz="1400" b="1" dirty="0"/>
        </a:p>
      </dgm:t>
    </dgm:pt>
    <dgm:pt modelId="{BFABF317-F558-46A3-8BC1-DCD839606026}" type="parTrans" cxnId="{F864B53F-8650-4B36-9510-5DAB69C5D4F4}">
      <dgm:prSet/>
      <dgm:spPr/>
      <dgm:t>
        <a:bodyPr/>
        <a:lstStyle/>
        <a:p>
          <a:endParaRPr lang="en-US"/>
        </a:p>
      </dgm:t>
    </dgm:pt>
    <dgm:pt modelId="{539FECAF-6B84-4169-938B-C40EAE6BDF72}" type="sibTrans" cxnId="{F864B53F-8650-4B36-9510-5DAB69C5D4F4}">
      <dgm:prSet/>
      <dgm:spPr/>
      <dgm:t>
        <a:bodyPr/>
        <a:lstStyle/>
        <a:p>
          <a:endParaRPr lang="en-US"/>
        </a:p>
      </dgm:t>
    </dgm:pt>
    <dgm:pt modelId="{D4394A92-27B2-4F5F-BEE8-A7E28F2DD7C7}">
      <dgm:prSet phldrT="[Text]" custT="1"/>
      <dgm:spPr/>
      <dgm:t>
        <a:bodyPr/>
        <a:lstStyle/>
        <a:p>
          <a:r>
            <a:rPr lang="en-US" sz="1400" b="1" dirty="0" smtClean="0"/>
            <a:t>Resulting Behavior</a:t>
          </a:r>
          <a:endParaRPr lang="en-US" sz="1400" b="1" dirty="0"/>
        </a:p>
      </dgm:t>
    </dgm:pt>
    <dgm:pt modelId="{8E436782-C831-432D-88CF-14A58F6A3B8D}" type="parTrans" cxnId="{BAA65AEB-7C12-40B5-8F90-CEB64AAA0504}">
      <dgm:prSet/>
      <dgm:spPr/>
      <dgm:t>
        <a:bodyPr/>
        <a:lstStyle/>
        <a:p>
          <a:endParaRPr lang="en-US"/>
        </a:p>
      </dgm:t>
    </dgm:pt>
    <dgm:pt modelId="{1D5AD524-C56B-4E2E-AFF7-D9970F7FB985}" type="sibTrans" cxnId="{BAA65AEB-7C12-40B5-8F90-CEB64AAA0504}">
      <dgm:prSet/>
      <dgm:spPr/>
      <dgm:t>
        <a:bodyPr/>
        <a:lstStyle/>
        <a:p>
          <a:endParaRPr lang="en-US"/>
        </a:p>
      </dgm:t>
    </dgm:pt>
    <dgm:pt modelId="{226374BE-F323-4602-AEA6-DC7FBB405EB9}">
      <dgm:prSet phldrT="[Text]" custT="1"/>
      <dgm:spPr/>
      <dgm:t>
        <a:bodyPr/>
        <a:lstStyle/>
        <a:p>
          <a:endParaRPr lang="en-US" sz="1400" b="1" dirty="0" smtClean="0"/>
        </a:p>
        <a:p>
          <a:endParaRPr lang="en-US" sz="1400" b="1" dirty="0" smtClean="0"/>
        </a:p>
        <a:p>
          <a:r>
            <a:rPr lang="en-US" sz="1400" b="1" dirty="0" smtClean="0"/>
            <a:t>Consequences of resulting behavior</a:t>
          </a:r>
          <a:endParaRPr lang="en-US" sz="1400" b="1" dirty="0"/>
        </a:p>
      </dgm:t>
    </dgm:pt>
    <dgm:pt modelId="{DD8BE288-C52B-4CDE-9D36-41517C93E9FF}" type="parTrans" cxnId="{E613F27F-CC24-4372-BC12-094781B24534}">
      <dgm:prSet/>
      <dgm:spPr/>
      <dgm:t>
        <a:bodyPr/>
        <a:lstStyle/>
        <a:p>
          <a:endParaRPr lang="en-US"/>
        </a:p>
      </dgm:t>
    </dgm:pt>
    <dgm:pt modelId="{2D769382-14E4-41A1-8346-824AD82ACE9D}" type="sibTrans" cxnId="{E613F27F-CC24-4372-BC12-094781B24534}">
      <dgm:prSet/>
      <dgm:spPr/>
      <dgm:t>
        <a:bodyPr/>
        <a:lstStyle/>
        <a:p>
          <a:endParaRPr lang="en-US"/>
        </a:p>
      </dgm:t>
    </dgm:pt>
    <dgm:pt modelId="{B3CBE37B-9D6E-4C91-9E1A-0B057A36026E}" type="pres">
      <dgm:prSet presAssocID="{226CF203-908F-4CC9-9EA7-470FC51579A1}" presName="arrowDiagram" presStyleCnt="0">
        <dgm:presLayoutVars>
          <dgm:chMax val="5"/>
          <dgm:dir/>
          <dgm:resizeHandles val="exact"/>
        </dgm:presLayoutVars>
      </dgm:prSet>
      <dgm:spPr/>
    </dgm:pt>
    <dgm:pt modelId="{E31B3C52-8CDC-4A62-B303-7ADDBF37D2CA}" type="pres">
      <dgm:prSet presAssocID="{226CF203-908F-4CC9-9EA7-470FC51579A1}" presName="arrow" presStyleLbl="bgShp" presStyleIdx="0" presStyleCnt="1" custScaleY="93204" custLinFactNeighborX="-11650" custLinFactNeighborY="-13835"/>
      <dgm:spPr/>
    </dgm:pt>
    <dgm:pt modelId="{0A31AFD3-72DF-479A-A225-15465B8427E9}" type="pres">
      <dgm:prSet presAssocID="{226CF203-908F-4CC9-9EA7-470FC51579A1}" presName="arrowDiagram3" presStyleCnt="0"/>
      <dgm:spPr/>
    </dgm:pt>
    <dgm:pt modelId="{D26A1E95-FAD0-4F0C-99AF-E00EB2BCAF12}" type="pres">
      <dgm:prSet presAssocID="{E418E68C-7570-4208-B36D-C4512D072697}" presName="bullet3a" presStyleLbl="node1" presStyleIdx="0" presStyleCnt="3" custScaleX="348095" custScaleY="249364" custLinFactX="200000" custLinFactNeighborX="207730" custLinFactNeighborY="-42957"/>
      <dgm:spPr/>
    </dgm:pt>
    <dgm:pt modelId="{04314D18-5ED2-4FC1-A39E-7C6609BE97F6}" type="pres">
      <dgm:prSet presAssocID="{E418E68C-7570-4208-B36D-C4512D072697}" presName="textBox3a" presStyleLbl="revTx" presStyleIdx="0" presStyleCnt="3" custScaleX="136835" custScaleY="28564" custLinFactNeighborX="7158" custLinFactNeighborY="-11960">
        <dgm:presLayoutVars>
          <dgm:bulletEnabled val="1"/>
        </dgm:presLayoutVars>
      </dgm:prSet>
      <dgm:spPr/>
      <dgm:t>
        <a:bodyPr/>
        <a:lstStyle/>
        <a:p>
          <a:endParaRPr lang="en-US"/>
        </a:p>
      </dgm:t>
    </dgm:pt>
    <dgm:pt modelId="{957CACA0-9A56-4373-9FC4-879585D29643}" type="pres">
      <dgm:prSet presAssocID="{D4394A92-27B2-4F5F-BEE8-A7E28F2DD7C7}" presName="bullet3b" presStyleLbl="node1" presStyleIdx="1" presStyleCnt="3" custScaleX="230509" custScaleY="182629" custLinFactX="91707" custLinFactNeighborX="100000" custLinFactNeighborY="7163"/>
      <dgm:spPr/>
    </dgm:pt>
    <dgm:pt modelId="{98ED0FFF-4999-4084-A39C-16E55E9EB0C2}" type="pres">
      <dgm:prSet presAssocID="{D4394A92-27B2-4F5F-BEE8-A7E28F2DD7C7}" presName="textBox3b" presStyleLbl="revTx" presStyleIdx="1" presStyleCnt="3" custScaleY="30397" custLinFactNeighborX="-4612" custLinFactNeighborY="-15291">
        <dgm:presLayoutVars>
          <dgm:bulletEnabled val="1"/>
        </dgm:presLayoutVars>
      </dgm:prSet>
      <dgm:spPr/>
      <dgm:t>
        <a:bodyPr/>
        <a:lstStyle/>
        <a:p>
          <a:endParaRPr lang="en-US"/>
        </a:p>
      </dgm:t>
    </dgm:pt>
    <dgm:pt modelId="{670EE10E-5FBE-4206-B7A8-8E79BF525586}" type="pres">
      <dgm:prSet presAssocID="{226374BE-F323-4602-AEA6-DC7FBB405EB9}" presName="bullet3c" presStyleLbl="node1" presStyleIdx="2" presStyleCnt="3" custScaleX="198730" custScaleY="138986" custLinFactX="62099" custLinFactNeighborX="100000" custLinFactNeighborY="44725"/>
      <dgm:spPr/>
    </dgm:pt>
    <dgm:pt modelId="{782CAC79-B639-4EE4-AD4E-3085EE289A7A}" type="pres">
      <dgm:prSet presAssocID="{226374BE-F323-4602-AEA6-DC7FBB405EB9}" presName="textBox3c" presStyleLbl="revTx" presStyleIdx="2" presStyleCnt="3" custScaleX="179863" custScaleY="57078" custLinFactNeighborX="9264" custLinFactNeighborY="-17063">
        <dgm:presLayoutVars>
          <dgm:bulletEnabled val="1"/>
        </dgm:presLayoutVars>
      </dgm:prSet>
      <dgm:spPr/>
      <dgm:t>
        <a:bodyPr/>
        <a:lstStyle/>
        <a:p>
          <a:endParaRPr lang="en-US"/>
        </a:p>
      </dgm:t>
    </dgm:pt>
  </dgm:ptLst>
  <dgm:cxnLst>
    <dgm:cxn modelId="{F864B53F-8650-4B36-9510-5DAB69C5D4F4}" srcId="{226CF203-908F-4CC9-9EA7-470FC51579A1}" destId="{E418E68C-7570-4208-B36D-C4512D072697}" srcOrd="0" destOrd="0" parTransId="{BFABF317-F558-46A3-8BC1-DCD839606026}" sibTransId="{539FECAF-6B84-4169-938B-C40EAE6BDF72}"/>
    <dgm:cxn modelId="{F80B485A-307E-4E34-8DC2-3CD4B0F32746}" type="presOf" srcId="{E418E68C-7570-4208-B36D-C4512D072697}" destId="{04314D18-5ED2-4FC1-A39E-7C6609BE97F6}" srcOrd="0" destOrd="0" presId="urn:microsoft.com/office/officeart/2005/8/layout/arrow2"/>
    <dgm:cxn modelId="{E613F27F-CC24-4372-BC12-094781B24534}" srcId="{226CF203-908F-4CC9-9EA7-470FC51579A1}" destId="{226374BE-F323-4602-AEA6-DC7FBB405EB9}" srcOrd="2" destOrd="0" parTransId="{DD8BE288-C52B-4CDE-9D36-41517C93E9FF}" sibTransId="{2D769382-14E4-41A1-8346-824AD82ACE9D}"/>
    <dgm:cxn modelId="{A4851AD6-F9D5-4E95-9736-7E86A3720F7F}" type="presOf" srcId="{226CF203-908F-4CC9-9EA7-470FC51579A1}" destId="{B3CBE37B-9D6E-4C91-9E1A-0B057A36026E}" srcOrd="0" destOrd="0" presId="urn:microsoft.com/office/officeart/2005/8/layout/arrow2"/>
    <dgm:cxn modelId="{D859D9A0-88AD-4E19-A1C6-135259B0EA88}" type="presOf" srcId="{226374BE-F323-4602-AEA6-DC7FBB405EB9}" destId="{782CAC79-B639-4EE4-AD4E-3085EE289A7A}" srcOrd="0" destOrd="0" presId="urn:microsoft.com/office/officeart/2005/8/layout/arrow2"/>
    <dgm:cxn modelId="{BAA65AEB-7C12-40B5-8F90-CEB64AAA0504}" srcId="{226CF203-908F-4CC9-9EA7-470FC51579A1}" destId="{D4394A92-27B2-4F5F-BEE8-A7E28F2DD7C7}" srcOrd="1" destOrd="0" parTransId="{8E436782-C831-432D-88CF-14A58F6A3B8D}" sibTransId="{1D5AD524-C56B-4E2E-AFF7-D9970F7FB985}"/>
    <dgm:cxn modelId="{EA72F306-ACFF-4B7F-8108-B669B75E0F62}" type="presOf" srcId="{D4394A92-27B2-4F5F-BEE8-A7E28F2DD7C7}" destId="{98ED0FFF-4999-4084-A39C-16E55E9EB0C2}" srcOrd="0" destOrd="0" presId="urn:microsoft.com/office/officeart/2005/8/layout/arrow2"/>
    <dgm:cxn modelId="{06CE58F6-22EF-4323-A5CC-652E49C341E8}" type="presParOf" srcId="{B3CBE37B-9D6E-4C91-9E1A-0B057A36026E}" destId="{E31B3C52-8CDC-4A62-B303-7ADDBF37D2CA}" srcOrd="0" destOrd="0" presId="urn:microsoft.com/office/officeart/2005/8/layout/arrow2"/>
    <dgm:cxn modelId="{D79E9046-F27B-4AA3-8310-6F00C7037F47}" type="presParOf" srcId="{B3CBE37B-9D6E-4C91-9E1A-0B057A36026E}" destId="{0A31AFD3-72DF-479A-A225-15465B8427E9}" srcOrd="1" destOrd="0" presId="urn:microsoft.com/office/officeart/2005/8/layout/arrow2"/>
    <dgm:cxn modelId="{525A79D8-1BD7-4C6F-B49E-9B2D924B0CF7}" type="presParOf" srcId="{0A31AFD3-72DF-479A-A225-15465B8427E9}" destId="{D26A1E95-FAD0-4F0C-99AF-E00EB2BCAF12}" srcOrd="0" destOrd="0" presId="urn:microsoft.com/office/officeart/2005/8/layout/arrow2"/>
    <dgm:cxn modelId="{678F6F8D-4B89-4C3F-92DF-A13B9611F5B7}" type="presParOf" srcId="{0A31AFD3-72DF-479A-A225-15465B8427E9}" destId="{04314D18-5ED2-4FC1-A39E-7C6609BE97F6}" srcOrd="1" destOrd="0" presId="urn:microsoft.com/office/officeart/2005/8/layout/arrow2"/>
    <dgm:cxn modelId="{72728C2F-F992-42AF-8279-23D6469FDD74}" type="presParOf" srcId="{0A31AFD3-72DF-479A-A225-15465B8427E9}" destId="{957CACA0-9A56-4373-9FC4-879585D29643}" srcOrd="2" destOrd="0" presId="urn:microsoft.com/office/officeart/2005/8/layout/arrow2"/>
    <dgm:cxn modelId="{36E26A44-4B51-409E-A1FF-7EEF07D39037}" type="presParOf" srcId="{0A31AFD3-72DF-479A-A225-15465B8427E9}" destId="{98ED0FFF-4999-4084-A39C-16E55E9EB0C2}" srcOrd="3" destOrd="0" presId="urn:microsoft.com/office/officeart/2005/8/layout/arrow2"/>
    <dgm:cxn modelId="{1F748F67-D745-41FB-8F26-2BB9773DC4E3}" type="presParOf" srcId="{0A31AFD3-72DF-479A-A225-15465B8427E9}" destId="{670EE10E-5FBE-4206-B7A8-8E79BF525586}" srcOrd="4" destOrd="0" presId="urn:microsoft.com/office/officeart/2005/8/layout/arrow2"/>
    <dgm:cxn modelId="{88155F98-D2F1-45C8-BF12-888632FB9A71}" type="presParOf" srcId="{0A31AFD3-72DF-479A-A225-15465B8427E9}" destId="{782CAC79-B639-4EE4-AD4E-3085EE289A7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6A735D-8434-40DC-A88A-0C35BBDDB664}" type="doc">
      <dgm:prSet loTypeId="urn:microsoft.com/office/officeart/2005/8/layout/vList2" loCatId="list" qsTypeId="urn:microsoft.com/office/officeart/2005/8/quickstyle/simple1#2" qsCatId="simple" csTypeId="urn:microsoft.com/office/officeart/2005/8/colors/accent5_2" csCatId="accent5" phldr="1"/>
      <dgm:spPr/>
      <dgm:t>
        <a:bodyPr/>
        <a:lstStyle/>
        <a:p>
          <a:endParaRPr lang="en-US"/>
        </a:p>
      </dgm:t>
    </dgm:pt>
    <dgm:pt modelId="{E9907B08-BFE0-4280-98FD-A8797D1CEC3C}">
      <dgm:prSet phldrT="[Text]" custT="1"/>
      <dgm:spPr/>
      <dgm:t>
        <a:bodyPr/>
        <a:lstStyle/>
        <a:p>
          <a:pPr algn="ctr"/>
          <a:r>
            <a:rPr lang="en-US" sz="1800" b="1" dirty="0" smtClean="0"/>
            <a:t>Stress, frustration and anxiety</a:t>
          </a:r>
          <a:endParaRPr lang="en-US" sz="1800" b="1" dirty="0"/>
        </a:p>
      </dgm:t>
    </dgm:pt>
    <dgm:pt modelId="{5D9D5B20-1C54-4068-AF23-B57248D6C4C8}" type="parTrans" cxnId="{35E25657-B484-4B15-B5A5-02FEAAA4CB36}">
      <dgm:prSet/>
      <dgm:spPr/>
      <dgm:t>
        <a:bodyPr/>
        <a:lstStyle/>
        <a:p>
          <a:endParaRPr lang="en-US"/>
        </a:p>
      </dgm:t>
    </dgm:pt>
    <dgm:pt modelId="{414F4E86-F7FB-454E-9129-9AB12E653B7B}" type="sibTrans" cxnId="{35E25657-B484-4B15-B5A5-02FEAAA4CB36}">
      <dgm:prSet/>
      <dgm:spPr/>
      <dgm:t>
        <a:bodyPr/>
        <a:lstStyle/>
        <a:p>
          <a:endParaRPr lang="en-US"/>
        </a:p>
      </dgm:t>
    </dgm:pt>
    <dgm:pt modelId="{3E64E4C4-C91F-4BD2-98E2-702E5BF1DF5C}">
      <dgm:prSet phldrT="[Text]" custT="1"/>
      <dgm:spPr/>
      <dgm:t>
        <a:bodyPr/>
        <a:lstStyle/>
        <a:p>
          <a:pPr algn="ctr"/>
          <a:r>
            <a:rPr lang="en-US" sz="1800" b="1" dirty="0" smtClean="0"/>
            <a:t>Loss of sleep</a:t>
          </a:r>
          <a:endParaRPr lang="en-US" sz="1800" b="1" dirty="0"/>
        </a:p>
      </dgm:t>
    </dgm:pt>
    <dgm:pt modelId="{BFE54627-84DE-4EF8-8E4E-BA05E31175DD}" type="parTrans" cxnId="{CAAA030A-1818-480E-83DF-E62FAB3B558B}">
      <dgm:prSet/>
      <dgm:spPr/>
      <dgm:t>
        <a:bodyPr/>
        <a:lstStyle/>
        <a:p>
          <a:endParaRPr lang="en-US"/>
        </a:p>
      </dgm:t>
    </dgm:pt>
    <dgm:pt modelId="{2B677E74-C0D5-4587-ADF1-ED8E69DBA106}" type="sibTrans" cxnId="{CAAA030A-1818-480E-83DF-E62FAB3B558B}">
      <dgm:prSet/>
      <dgm:spPr/>
      <dgm:t>
        <a:bodyPr/>
        <a:lstStyle/>
        <a:p>
          <a:endParaRPr lang="en-US"/>
        </a:p>
      </dgm:t>
    </dgm:pt>
    <dgm:pt modelId="{5A968334-DE05-4998-BA01-2ECA3F5BC4E9}">
      <dgm:prSet custT="1"/>
      <dgm:spPr/>
      <dgm:t>
        <a:bodyPr/>
        <a:lstStyle/>
        <a:p>
          <a:pPr algn="ctr"/>
          <a:r>
            <a:rPr lang="en-US" sz="1800" b="1" dirty="0" smtClean="0"/>
            <a:t>Strained or broken relationships</a:t>
          </a:r>
        </a:p>
      </dgm:t>
    </dgm:pt>
    <dgm:pt modelId="{70CF8B68-F8CD-49DA-96E7-6102D4693502}" type="parTrans" cxnId="{081DDD52-B9B0-4BB6-9625-8BEF3AF02F56}">
      <dgm:prSet/>
      <dgm:spPr/>
      <dgm:t>
        <a:bodyPr/>
        <a:lstStyle/>
        <a:p>
          <a:endParaRPr lang="en-US"/>
        </a:p>
      </dgm:t>
    </dgm:pt>
    <dgm:pt modelId="{0AD002CA-66CD-4639-AE78-0A9E0747D0C1}" type="sibTrans" cxnId="{081DDD52-B9B0-4BB6-9625-8BEF3AF02F56}">
      <dgm:prSet/>
      <dgm:spPr/>
      <dgm:t>
        <a:bodyPr/>
        <a:lstStyle/>
        <a:p>
          <a:endParaRPr lang="en-US"/>
        </a:p>
      </dgm:t>
    </dgm:pt>
    <dgm:pt modelId="{82FE02E0-6265-4734-A90D-171624BC6479}">
      <dgm:prSet custT="1"/>
      <dgm:spPr/>
      <dgm:t>
        <a:bodyPr/>
        <a:lstStyle/>
        <a:p>
          <a:pPr algn="ctr"/>
          <a:r>
            <a:rPr lang="en-US" sz="1800" b="1" dirty="0" smtClean="0"/>
            <a:t>Grievances and Litigation</a:t>
          </a:r>
        </a:p>
      </dgm:t>
    </dgm:pt>
    <dgm:pt modelId="{F6801B50-74AA-4929-8BAD-169B047BAC0F}" type="parTrans" cxnId="{56E17D63-C4DF-4F2A-8824-5C52ACE57E09}">
      <dgm:prSet/>
      <dgm:spPr/>
      <dgm:t>
        <a:bodyPr/>
        <a:lstStyle/>
        <a:p>
          <a:endParaRPr lang="en-US"/>
        </a:p>
      </dgm:t>
    </dgm:pt>
    <dgm:pt modelId="{41E3355F-9D02-4DFE-8C80-31DFDD31E814}" type="sibTrans" cxnId="{56E17D63-C4DF-4F2A-8824-5C52ACE57E09}">
      <dgm:prSet/>
      <dgm:spPr/>
      <dgm:t>
        <a:bodyPr/>
        <a:lstStyle/>
        <a:p>
          <a:endParaRPr lang="en-US"/>
        </a:p>
      </dgm:t>
    </dgm:pt>
    <dgm:pt modelId="{5A0974D3-4962-41B3-9233-4FC8387E2BFD}">
      <dgm:prSet custT="1"/>
      <dgm:spPr/>
      <dgm:t>
        <a:bodyPr/>
        <a:lstStyle/>
        <a:p>
          <a:pPr algn="ctr"/>
          <a:r>
            <a:rPr lang="en-US" sz="1800" b="1" dirty="0" smtClean="0"/>
            <a:t>Employee Absenteeism</a:t>
          </a:r>
        </a:p>
      </dgm:t>
    </dgm:pt>
    <dgm:pt modelId="{66B47078-49FC-488D-B4C1-1652FF3A00A5}" type="parTrans" cxnId="{4E0EEEDD-B159-43D3-9825-FD82C98A559F}">
      <dgm:prSet/>
      <dgm:spPr/>
      <dgm:t>
        <a:bodyPr/>
        <a:lstStyle/>
        <a:p>
          <a:endParaRPr lang="en-US"/>
        </a:p>
      </dgm:t>
    </dgm:pt>
    <dgm:pt modelId="{4B5B630D-A58B-400D-B49C-432B92A3AAC7}" type="sibTrans" cxnId="{4E0EEEDD-B159-43D3-9825-FD82C98A559F}">
      <dgm:prSet/>
      <dgm:spPr/>
      <dgm:t>
        <a:bodyPr/>
        <a:lstStyle/>
        <a:p>
          <a:endParaRPr lang="en-US"/>
        </a:p>
      </dgm:t>
    </dgm:pt>
    <dgm:pt modelId="{E79D662E-8B27-4C27-8DFF-56FB36615FF8}">
      <dgm:prSet custT="1"/>
      <dgm:spPr/>
      <dgm:t>
        <a:bodyPr/>
        <a:lstStyle/>
        <a:p>
          <a:pPr algn="ctr"/>
          <a:r>
            <a:rPr lang="en-US" sz="1800" b="1" dirty="0" smtClean="0"/>
            <a:t>Employee turnover</a:t>
          </a:r>
        </a:p>
      </dgm:t>
    </dgm:pt>
    <dgm:pt modelId="{539E100E-5489-42E8-AF36-BBB39C12DD13}" type="parTrans" cxnId="{2DBA455F-63EA-4C21-B2F2-1ACF0165135F}">
      <dgm:prSet/>
      <dgm:spPr/>
      <dgm:t>
        <a:bodyPr/>
        <a:lstStyle/>
        <a:p>
          <a:endParaRPr lang="en-US"/>
        </a:p>
      </dgm:t>
    </dgm:pt>
    <dgm:pt modelId="{986A5FDC-7B6E-435B-AD2B-02603D9AB77A}" type="sibTrans" cxnId="{2DBA455F-63EA-4C21-B2F2-1ACF0165135F}">
      <dgm:prSet/>
      <dgm:spPr/>
      <dgm:t>
        <a:bodyPr/>
        <a:lstStyle/>
        <a:p>
          <a:endParaRPr lang="en-US"/>
        </a:p>
      </dgm:t>
    </dgm:pt>
    <dgm:pt modelId="{8E16FDA4-2952-4C78-8EB8-16F455D2573A}">
      <dgm:prSet custT="1"/>
      <dgm:spPr/>
      <dgm:t>
        <a:bodyPr/>
        <a:lstStyle/>
        <a:p>
          <a:pPr algn="ctr"/>
          <a:r>
            <a:rPr lang="en-US" sz="1800" b="1" dirty="0" smtClean="0"/>
            <a:t>Loss of productivity</a:t>
          </a:r>
        </a:p>
      </dgm:t>
    </dgm:pt>
    <dgm:pt modelId="{DDBC0B75-C7E2-4BCE-B5F7-6591B8612C75}" type="parTrans" cxnId="{5892DE50-C983-4F36-892D-8F746447F2C9}">
      <dgm:prSet/>
      <dgm:spPr/>
      <dgm:t>
        <a:bodyPr/>
        <a:lstStyle/>
        <a:p>
          <a:endParaRPr lang="en-US"/>
        </a:p>
      </dgm:t>
    </dgm:pt>
    <dgm:pt modelId="{B8557602-66A8-45AF-BFF1-3FA86A7CE79A}" type="sibTrans" cxnId="{5892DE50-C983-4F36-892D-8F746447F2C9}">
      <dgm:prSet/>
      <dgm:spPr/>
      <dgm:t>
        <a:bodyPr/>
        <a:lstStyle/>
        <a:p>
          <a:endParaRPr lang="en-US"/>
        </a:p>
      </dgm:t>
    </dgm:pt>
    <dgm:pt modelId="{AA8D723C-1BD4-454B-88BB-09E743BD1703}">
      <dgm:prSet custT="1"/>
      <dgm:spPr/>
      <dgm:t>
        <a:bodyPr/>
        <a:lstStyle/>
        <a:p>
          <a:pPr algn="ctr"/>
          <a:r>
            <a:rPr lang="en-US" sz="1800" b="1" dirty="0" smtClean="0"/>
            <a:t>Decrease in customer service quality</a:t>
          </a:r>
        </a:p>
      </dgm:t>
    </dgm:pt>
    <dgm:pt modelId="{E2016C1C-A8F9-4D71-A0CF-121F7F2140D7}" type="parTrans" cxnId="{9E2DF5C9-312D-4173-AB6A-5B026228F091}">
      <dgm:prSet/>
      <dgm:spPr/>
      <dgm:t>
        <a:bodyPr/>
        <a:lstStyle/>
        <a:p>
          <a:endParaRPr lang="en-US"/>
        </a:p>
      </dgm:t>
    </dgm:pt>
    <dgm:pt modelId="{E9BF5D6D-AEA8-4031-886B-58ED645A9983}" type="sibTrans" cxnId="{9E2DF5C9-312D-4173-AB6A-5B026228F091}">
      <dgm:prSet/>
      <dgm:spPr/>
      <dgm:t>
        <a:bodyPr/>
        <a:lstStyle/>
        <a:p>
          <a:endParaRPr lang="en-US"/>
        </a:p>
      </dgm:t>
    </dgm:pt>
    <dgm:pt modelId="{A8059FF7-4CCE-4258-B975-962C653312EF}">
      <dgm:prSet custT="1"/>
      <dgm:spPr/>
      <dgm:t>
        <a:bodyPr/>
        <a:lstStyle/>
        <a:p>
          <a:pPr algn="ctr"/>
          <a:r>
            <a:rPr lang="en-US" sz="1800" b="1" dirty="0" smtClean="0"/>
            <a:t>Injury and accidents</a:t>
          </a:r>
        </a:p>
      </dgm:t>
    </dgm:pt>
    <dgm:pt modelId="{738FA99A-2DA1-40F5-B4FC-7CD2F1B90529}" type="parTrans" cxnId="{40C04A83-7FE2-43D4-95E8-57AE7D1A883D}">
      <dgm:prSet/>
      <dgm:spPr/>
      <dgm:t>
        <a:bodyPr/>
        <a:lstStyle/>
        <a:p>
          <a:endParaRPr lang="en-US"/>
        </a:p>
      </dgm:t>
    </dgm:pt>
    <dgm:pt modelId="{BC37AD8B-4F58-474F-80F6-1C6F39871A45}" type="sibTrans" cxnId="{40C04A83-7FE2-43D4-95E8-57AE7D1A883D}">
      <dgm:prSet/>
      <dgm:spPr/>
      <dgm:t>
        <a:bodyPr/>
        <a:lstStyle/>
        <a:p>
          <a:endParaRPr lang="en-US"/>
        </a:p>
      </dgm:t>
    </dgm:pt>
    <dgm:pt modelId="{2BA2F0CB-1202-4B48-AFE1-D071910715F7}">
      <dgm:prSet custT="1"/>
      <dgm:spPr/>
      <dgm:t>
        <a:bodyPr/>
        <a:lstStyle/>
        <a:p>
          <a:pPr algn="ctr"/>
          <a:r>
            <a:rPr lang="en-US" sz="1800" b="1" dirty="0" smtClean="0"/>
            <a:t>Disability claims</a:t>
          </a:r>
        </a:p>
      </dgm:t>
    </dgm:pt>
    <dgm:pt modelId="{7FB94FFD-CE2F-4602-912C-690DEE1A6415}" type="parTrans" cxnId="{FD521F9C-76FB-4F09-A7EB-7FCD46496EA5}">
      <dgm:prSet/>
      <dgm:spPr/>
      <dgm:t>
        <a:bodyPr/>
        <a:lstStyle/>
        <a:p>
          <a:endParaRPr lang="en-US"/>
        </a:p>
      </dgm:t>
    </dgm:pt>
    <dgm:pt modelId="{ADC5AA1F-A187-4BBF-A180-D3391C0625C1}" type="sibTrans" cxnId="{FD521F9C-76FB-4F09-A7EB-7FCD46496EA5}">
      <dgm:prSet/>
      <dgm:spPr/>
      <dgm:t>
        <a:bodyPr/>
        <a:lstStyle/>
        <a:p>
          <a:endParaRPr lang="en-US"/>
        </a:p>
      </dgm:t>
    </dgm:pt>
    <dgm:pt modelId="{47B1245A-FD92-48F7-A7E0-399FD0D8EE48}">
      <dgm:prSet custT="1"/>
      <dgm:spPr/>
      <dgm:t>
        <a:bodyPr/>
        <a:lstStyle/>
        <a:p>
          <a:pPr algn="ctr"/>
          <a:r>
            <a:rPr lang="en-US" sz="1800" b="1" dirty="0" smtClean="0"/>
            <a:t>Presenteeism</a:t>
          </a:r>
          <a:endParaRPr lang="en-US" sz="1800" b="1" dirty="0"/>
        </a:p>
      </dgm:t>
    </dgm:pt>
    <dgm:pt modelId="{D268549B-D537-4375-87FA-4D3A0AA8ECE3}" type="parTrans" cxnId="{C61AC2D0-3A34-4009-837F-507A451F7370}">
      <dgm:prSet/>
      <dgm:spPr/>
      <dgm:t>
        <a:bodyPr/>
        <a:lstStyle/>
        <a:p>
          <a:endParaRPr lang="en-US"/>
        </a:p>
      </dgm:t>
    </dgm:pt>
    <dgm:pt modelId="{DD936B94-42C2-4FBF-8960-8CEA3BEAC62D}" type="sibTrans" cxnId="{C61AC2D0-3A34-4009-837F-507A451F7370}">
      <dgm:prSet/>
      <dgm:spPr/>
      <dgm:t>
        <a:bodyPr/>
        <a:lstStyle/>
        <a:p>
          <a:endParaRPr lang="en-US"/>
        </a:p>
      </dgm:t>
    </dgm:pt>
    <dgm:pt modelId="{1E547440-21FB-4E1F-9E63-22F773812586}">
      <dgm:prSet custT="1"/>
      <dgm:spPr/>
      <dgm:t>
        <a:bodyPr/>
        <a:lstStyle/>
        <a:p>
          <a:pPr algn="ctr"/>
          <a:r>
            <a:rPr lang="en-US" sz="1800" b="1" dirty="0" smtClean="0"/>
            <a:t>Sabotage</a:t>
          </a:r>
        </a:p>
      </dgm:t>
    </dgm:pt>
    <dgm:pt modelId="{160BACA4-E816-4D85-8FBF-A8DED418C4AF}" type="sibTrans" cxnId="{1695EDBD-56F2-4FF7-863A-4E19BAC62710}">
      <dgm:prSet/>
      <dgm:spPr/>
      <dgm:t>
        <a:bodyPr/>
        <a:lstStyle/>
        <a:p>
          <a:endParaRPr lang="en-US"/>
        </a:p>
      </dgm:t>
    </dgm:pt>
    <dgm:pt modelId="{857BFB23-0098-4899-B8C3-E55675237C11}" type="parTrans" cxnId="{1695EDBD-56F2-4FF7-863A-4E19BAC62710}">
      <dgm:prSet/>
      <dgm:spPr/>
      <dgm:t>
        <a:bodyPr/>
        <a:lstStyle/>
        <a:p>
          <a:endParaRPr lang="en-US"/>
        </a:p>
      </dgm:t>
    </dgm:pt>
    <dgm:pt modelId="{B4F46828-3226-413F-B427-83B8ADA041C1}" type="pres">
      <dgm:prSet presAssocID="{116A735D-8434-40DC-A88A-0C35BBDDB664}" presName="linear" presStyleCnt="0">
        <dgm:presLayoutVars>
          <dgm:animLvl val="lvl"/>
          <dgm:resizeHandles val="exact"/>
        </dgm:presLayoutVars>
      </dgm:prSet>
      <dgm:spPr/>
      <dgm:t>
        <a:bodyPr/>
        <a:lstStyle/>
        <a:p>
          <a:endParaRPr lang="en-US"/>
        </a:p>
      </dgm:t>
    </dgm:pt>
    <dgm:pt modelId="{F40FEFF6-5FE5-4D43-9903-949FD42BC466}" type="pres">
      <dgm:prSet presAssocID="{E9907B08-BFE0-4280-98FD-A8797D1CEC3C}" presName="parentText" presStyleLbl="node1" presStyleIdx="0" presStyleCnt="12" custLinFactNeighborY="-65677">
        <dgm:presLayoutVars>
          <dgm:chMax val="0"/>
          <dgm:bulletEnabled val="1"/>
        </dgm:presLayoutVars>
      </dgm:prSet>
      <dgm:spPr/>
      <dgm:t>
        <a:bodyPr/>
        <a:lstStyle/>
        <a:p>
          <a:endParaRPr lang="en-US"/>
        </a:p>
      </dgm:t>
    </dgm:pt>
    <dgm:pt modelId="{DFF3FC44-0CF8-45F1-AA1A-461970FB792A}" type="pres">
      <dgm:prSet presAssocID="{414F4E86-F7FB-454E-9129-9AB12E653B7B}" presName="spacer" presStyleCnt="0"/>
      <dgm:spPr/>
      <dgm:t>
        <a:bodyPr/>
        <a:lstStyle/>
        <a:p>
          <a:endParaRPr lang="en-US"/>
        </a:p>
      </dgm:t>
    </dgm:pt>
    <dgm:pt modelId="{6E3A937F-5862-4D7A-BAE9-A8C930E43814}" type="pres">
      <dgm:prSet presAssocID="{3E64E4C4-C91F-4BD2-98E2-702E5BF1DF5C}" presName="parentText" presStyleLbl="node1" presStyleIdx="1" presStyleCnt="12">
        <dgm:presLayoutVars>
          <dgm:chMax val="0"/>
          <dgm:bulletEnabled val="1"/>
        </dgm:presLayoutVars>
      </dgm:prSet>
      <dgm:spPr/>
      <dgm:t>
        <a:bodyPr/>
        <a:lstStyle/>
        <a:p>
          <a:endParaRPr lang="en-US"/>
        </a:p>
      </dgm:t>
    </dgm:pt>
    <dgm:pt modelId="{08A0AE95-24BF-41DE-A727-F37E50CC95E2}" type="pres">
      <dgm:prSet presAssocID="{2B677E74-C0D5-4587-ADF1-ED8E69DBA106}" presName="spacer" presStyleCnt="0"/>
      <dgm:spPr/>
      <dgm:t>
        <a:bodyPr/>
        <a:lstStyle/>
        <a:p>
          <a:endParaRPr lang="en-US"/>
        </a:p>
      </dgm:t>
    </dgm:pt>
    <dgm:pt modelId="{DD9A8FC4-C731-4812-8019-2FC22719E311}" type="pres">
      <dgm:prSet presAssocID="{8E16FDA4-2952-4C78-8EB8-16F455D2573A}" presName="parentText" presStyleLbl="node1" presStyleIdx="2" presStyleCnt="12">
        <dgm:presLayoutVars>
          <dgm:chMax val="0"/>
          <dgm:bulletEnabled val="1"/>
        </dgm:presLayoutVars>
      </dgm:prSet>
      <dgm:spPr/>
      <dgm:t>
        <a:bodyPr/>
        <a:lstStyle/>
        <a:p>
          <a:endParaRPr lang="en-US"/>
        </a:p>
      </dgm:t>
    </dgm:pt>
    <dgm:pt modelId="{7105984F-9CCD-4E19-B972-F91A676E6042}" type="pres">
      <dgm:prSet presAssocID="{B8557602-66A8-45AF-BFF1-3FA86A7CE79A}" presName="spacer" presStyleCnt="0"/>
      <dgm:spPr/>
      <dgm:t>
        <a:bodyPr/>
        <a:lstStyle/>
        <a:p>
          <a:endParaRPr lang="en-US"/>
        </a:p>
      </dgm:t>
    </dgm:pt>
    <dgm:pt modelId="{922E9D74-C89A-41A4-9AE8-314BA9B39FAC}" type="pres">
      <dgm:prSet presAssocID="{E79D662E-8B27-4C27-8DFF-56FB36615FF8}" presName="parentText" presStyleLbl="node1" presStyleIdx="3" presStyleCnt="12">
        <dgm:presLayoutVars>
          <dgm:chMax val="0"/>
          <dgm:bulletEnabled val="1"/>
        </dgm:presLayoutVars>
      </dgm:prSet>
      <dgm:spPr/>
      <dgm:t>
        <a:bodyPr/>
        <a:lstStyle/>
        <a:p>
          <a:endParaRPr lang="en-US"/>
        </a:p>
      </dgm:t>
    </dgm:pt>
    <dgm:pt modelId="{4A40C53B-36A6-43D6-94DD-BCAD8F25FB19}" type="pres">
      <dgm:prSet presAssocID="{986A5FDC-7B6E-435B-AD2B-02603D9AB77A}" presName="spacer" presStyleCnt="0"/>
      <dgm:spPr/>
      <dgm:t>
        <a:bodyPr/>
        <a:lstStyle/>
        <a:p>
          <a:endParaRPr lang="en-US"/>
        </a:p>
      </dgm:t>
    </dgm:pt>
    <dgm:pt modelId="{EE04BAC8-69D5-4BE8-AF76-98F6D5A59ED1}" type="pres">
      <dgm:prSet presAssocID="{5A0974D3-4962-41B3-9233-4FC8387E2BFD}" presName="parentText" presStyleLbl="node1" presStyleIdx="4" presStyleCnt="12">
        <dgm:presLayoutVars>
          <dgm:chMax val="0"/>
          <dgm:bulletEnabled val="1"/>
        </dgm:presLayoutVars>
      </dgm:prSet>
      <dgm:spPr/>
      <dgm:t>
        <a:bodyPr/>
        <a:lstStyle/>
        <a:p>
          <a:endParaRPr lang="en-US"/>
        </a:p>
      </dgm:t>
    </dgm:pt>
    <dgm:pt modelId="{DECEA40A-5C4C-46E5-AD00-40A0989F7D91}" type="pres">
      <dgm:prSet presAssocID="{4B5B630D-A58B-400D-B49C-432B92A3AAC7}" presName="spacer" presStyleCnt="0"/>
      <dgm:spPr/>
      <dgm:t>
        <a:bodyPr/>
        <a:lstStyle/>
        <a:p>
          <a:endParaRPr lang="en-US"/>
        </a:p>
      </dgm:t>
    </dgm:pt>
    <dgm:pt modelId="{43E65684-794B-4AA5-896C-F413498203E9}" type="pres">
      <dgm:prSet presAssocID="{47B1245A-FD92-48F7-A7E0-399FD0D8EE48}" presName="parentText" presStyleLbl="node1" presStyleIdx="5" presStyleCnt="12">
        <dgm:presLayoutVars>
          <dgm:chMax val="0"/>
          <dgm:bulletEnabled val="1"/>
        </dgm:presLayoutVars>
      </dgm:prSet>
      <dgm:spPr/>
      <dgm:t>
        <a:bodyPr/>
        <a:lstStyle/>
        <a:p>
          <a:endParaRPr lang="en-US"/>
        </a:p>
      </dgm:t>
    </dgm:pt>
    <dgm:pt modelId="{45F35E21-FAF7-4FD7-BB03-EEF90CD054B6}" type="pres">
      <dgm:prSet presAssocID="{DD936B94-42C2-4FBF-8960-8CEA3BEAC62D}" presName="spacer" presStyleCnt="0"/>
      <dgm:spPr/>
      <dgm:t>
        <a:bodyPr/>
        <a:lstStyle/>
        <a:p>
          <a:endParaRPr lang="en-US"/>
        </a:p>
      </dgm:t>
    </dgm:pt>
    <dgm:pt modelId="{D6B715B8-02BA-4DF8-BC01-E42AB9125EC0}" type="pres">
      <dgm:prSet presAssocID="{82FE02E0-6265-4734-A90D-171624BC6479}" presName="parentText" presStyleLbl="node1" presStyleIdx="6" presStyleCnt="12">
        <dgm:presLayoutVars>
          <dgm:chMax val="0"/>
          <dgm:bulletEnabled val="1"/>
        </dgm:presLayoutVars>
      </dgm:prSet>
      <dgm:spPr/>
      <dgm:t>
        <a:bodyPr/>
        <a:lstStyle/>
        <a:p>
          <a:endParaRPr lang="en-US"/>
        </a:p>
      </dgm:t>
    </dgm:pt>
    <dgm:pt modelId="{B1342D41-26C1-48A3-82FC-799A3E8BAEF0}" type="pres">
      <dgm:prSet presAssocID="{41E3355F-9D02-4DFE-8C80-31DFDD31E814}" presName="spacer" presStyleCnt="0"/>
      <dgm:spPr/>
      <dgm:t>
        <a:bodyPr/>
        <a:lstStyle/>
        <a:p>
          <a:endParaRPr lang="en-US"/>
        </a:p>
      </dgm:t>
    </dgm:pt>
    <dgm:pt modelId="{AC41FDEA-FF41-49D0-8885-EA885C822AA8}" type="pres">
      <dgm:prSet presAssocID="{5A968334-DE05-4998-BA01-2ECA3F5BC4E9}" presName="parentText" presStyleLbl="node1" presStyleIdx="7" presStyleCnt="12">
        <dgm:presLayoutVars>
          <dgm:chMax val="0"/>
          <dgm:bulletEnabled val="1"/>
        </dgm:presLayoutVars>
      </dgm:prSet>
      <dgm:spPr/>
      <dgm:t>
        <a:bodyPr/>
        <a:lstStyle/>
        <a:p>
          <a:endParaRPr lang="en-US"/>
        </a:p>
      </dgm:t>
    </dgm:pt>
    <dgm:pt modelId="{E98B63D1-64A9-4A37-8835-C25B309EDAC0}" type="pres">
      <dgm:prSet presAssocID="{0AD002CA-66CD-4639-AE78-0A9E0747D0C1}" presName="spacer" presStyleCnt="0"/>
      <dgm:spPr/>
      <dgm:t>
        <a:bodyPr/>
        <a:lstStyle/>
        <a:p>
          <a:endParaRPr lang="en-US"/>
        </a:p>
      </dgm:t>
    </dgm:pt>
    <dgm:pt modelId="{FE49D2C7-6FE4-4AE6-AECD-4CADEB1F5D5C}" type="pres">
      <dgm:prSet presAssocID="{AA8D723C-1BD4-454B-88BB-09E743BD1703}" presName="parentText" presStyleLbl="node1" presStyleIdx="8" presStyleCnt="12">
        <dgm:presLayoutVars>
          <dgm:chMax val="0"/>
          <dgm:bulletEnabled val="1"/>
        </dgm:presLayoutVars>
      </dgm:prSet>
      <dgm:spPr/>
      <dgm:t>
        <a:bodyPr/>
        <a:lstStyle/>
        <a:p>
          <a:endParaRPr lang="en-US"/>
        </a:p>
      </dgm:t>
    </dgm:pt>
    <dgm:pt modelId="{BA0F67ED-348B-4BFD-85DA-D6A3928FE2A6}" type="pres">
      <dgm:prSet presAssocID="{E9BF5D6D-AEA8-4031-886B-58ED645A9983}" presName="spacer" presStyleCnt="0"/>
      <dgm:spPr/>
      <dgm:t>
        <a:bodyPr/>
        <a:lstStyle/>
        <a:p>
          <a:endParaRPr lang="en-US"/>
        </a:p>
      </dgm:t>
    </dgm:pt>
    <dgm:pt modelId="{D7C4EB10-4C75-4406-AE75-050D511B818A}" type="pres">
      <dgm:prSet presAssocID="{A8059FF7-4CCE-4258-B975-962C653312EF}" presName="parentText" presStyleLbl="node1" presStyleIdx="9" presStyleCnt="12">
        <dgm:presLayoutVars>
          <dgm:chMax val="0"/>
          <dgm:bulletEnabled val="1"/>
        </dgm:presLayoutVars>
      </dgm:prSet>
      <dgm:spPr/>
      <dgm:t>
        <a:bodyPr/>
        <a:lstStyle/>
        <a:p>
          <a:endParaRPr lang="en-US"/>
        </a:p>
      </dgm:t>
    </dgm:pt>
    <dgm:pt modelId="{E9988163-2F95-4BAF-B93D-381FFB1D69E5}" type="pres">
      <dgm:prSet presAssocID="{BC37AD8B-4F58-474F-80F6-1C6F39871A45}" presName="spacer" presStyleCnt="0"/>
      <dgm:spPr/>
      <dgm:t>
        <a:bodyPr/>
        <a:lstStyle/>
        <a:p>
          <a:endParaRPr lang="en-US"/>
        </a:p>
      </dgm:t>
    </dgm:pt>
    <dgm:pt modelId="{9FCB4DD0-6146-42E2-8540-DF921B3A1954}" type="pres">
      <dgm:prSet presAssocID="{2BA2F0CB-1202-4B48-AFE1-D071910715F7}" presName="parentText" presStyleLbl="node1" presStyleIdx="10" presStyleCnt="12">
        <dgm:presLayoutVars>
          <dgm:chMax val="0"/>
          <dgm:bulletEnabled val="1"/>
        </dgm:presLayoutVars>
      </dgm:prSet>
      <dgm:spPr/>
      <dgm:t>
        <a:bodyPr/>
        <a:lstStyle/>
        <a:p>
          <a:endParaRPr lang="en-US"/>
        </a:p>
      </dgm:t>
    </dgm:pt>
    <dgm:pt modelId="{5A441096-A4F1-45F7-B027-FE80E659D52E}" type="pres">
      <dgm:prSet presAssocID="{ADC5AA1F-A187-4BBF-A180-D3391C0625C1}" presName="spacer" presStyleCnt="0"/>
      <dgm:spPr/>
      <dgm:t>
        <a:bodyPr/>
        <a:lstStyle/>
        <a:p>
          <a:endParaRPr lang="en-US"/>
        </a:p>
      </dgm:t>
    </dgm:pt>
    <dgm:pt modelId="{F2B1DF84-4B3B-48A7-8B2E-923FF9D5B673}" type="pres">
      <dgm:prSet presAssocID="{1E547440-21FB-4E1F-9E63-22F773812586}" presName="parentText" presStyleLbl="node1" presStyleIdx="11" presStyleCnt="12">
        <dgm:presLayoutVars>
          <dgm:chMax val="0"/>
          <dgm:bulletEnabled val="1"/>
        </dgm:presLayoutVars>
      </dgm:prSet>
      <dgm:spPr/>
      <dgm:t>
        <a:bodyPr/>
        <a:lstStyle/>
        <a:p>
          <a:endParaRPr lang="en-US"/>
        </a:p>
      </dgm:t>
    </dgm:pt>
  </dgm:ptLst>
  <dgm:cxnLst>
    <dgm:cxn modelId="{83D1D7D1-6600-4EFE-9261-453192E22639}" type="presOf" srcId="{47B1245A-FD92-48F7-A7E0-399FD0D8EE48}" destId="{43E65684-794B-4AA5-896C-F413498203E9}" srcOrd="0" destOrd="0" presId="urn:microsoft.com/office/officeart/2005/8/layout/vList2"/>
    <dgm:cxn modelId="{40C04A83-7FE2-43D4-95E8-57AE7D1A883D}" srcId="{116A735D-8434-40DC-A88A-0C35BBDDB664}" destId="{A8059FF7-4CCE-4258-B975-962C653312EF}" srcOrd="9" destOrd="0" parTransId="{738FA99A-2DA1-40F5-B4FC-7CD2F1B90529}" sibTransId="{BC37AD8B-4F58-474F-80F6-1C6F39871A45}"/>
    <dgm:cxn modelId="{D248F817-E2C7-4762-9D22-D9A225ABD770}" type="presOf" srcId="{82FE02E0-6265-4734-A90D-171624BC6479}" destId="{D6B715B8-02BA-4DF8-BC01-E42AB9125EC0}" srcOrd="0" destOrd="0" presId="urn:microsoft.com/office/officeart/2005/8/layout/vList2"/>
    <dgm:cxn modelId="{FD521F9C-76FB-4F09-A7EB-7FCD46496EA5}" srcId="{116A735D-8434-40DC-A88A-0C35BBDDB664}" destId="{2BA2F0CB-1202-4B48-AFE1-D071910715F7}" srcOrd="10" destOrd="0" parTransId="{7FB94FFD-CE2F-4602-912C-690DEE1A6415}" sibTransId="{ADC5AA1F-A187-4BBF-A180-D3391C0625C1}"/>
    <dgm:cxn modelId="{D0440DAF-FFBB-4B63-AF79-EB3A78CD0AEB}" type="presOf" srcId="{8E16FDA4-2952-4C78-8EB8-16F455D2573A}" destId="{DD9A8FC4-C731-4812-8019-2FC22719E311}" srcOrd="0" destOrd="0" presId="urn:microsoft.com/office/officeart/2005/8/layout/vList2"/>
    <dgm:cxn modelId="{35E25657-B484-4B15-B5A5-02FEAAA4CB36}" srcId="{116A735D-8434-40DC-A88A-0C35BBDDB664}" destId="{E9907B08-BFE0-4280-98FD-A8797D1CEC3C}" srcOrd="0" destOrd="0" parTransId="{5D9D5B20-1C54-4068-AF23-B57248D6C4C8}" sibTransId="{414F4E86-F7FB-454E-9129-9AB12E653B7B}"/>
    <dgm:cxn modelId="{CAAA030A-1818-480E-83DF-E62FAB3B558B}" srcId="{116A735D-8434-40DC-A88A-0C35BBDDB664}" destId="{3E64E4C4-C91F-4BD2-98E2-702E5BF1DF5C}" srcOrd="1" destOrd="0" parTransId="{BFE54627-84DE-4EF8-8E4E-BA05E31175DD}" sibTransId="{2B677E74-C0D5-4587-ADF1-ED8E69DBA106}"/>
    <dgm:cxn modelId="{9E2DF5C9-312D-4173-AB6A-5B026228F091}" srcId="{116A735D-8434-40DC-A88A-0C35BBDDB664}" destId="{AA8D723C-1BD4-454B-88BB-09E743BD1703}" srcOrd="8" destOrd="0" parTransId="{E2016C1C-A8F9-4D71-A0CF-121F7F2140D7}" sibTransId="{E9BF5D6D-AEA8-4031-886B-58ED645A9983}"/>
    <dgm:cxn modelId="{24F5EB51-1000-49BD-8C72-972F352A0EE4}" type="presOf" srcId="{1E547440-21FB-4E1F-9E63-22F773812586}" destId="{F2B1DF84-4B3B-48A7-8B2E-923FF9D5B673}" srcOrd="0" destOrd="0" presId="urn:microsoft.com/office/officeart/2005/8/layout/vList2"/>
    <dgm:cxn modelId="{9CF6402F-0B82-45DF-B9C7-C3A919662FE0}" type="presOf" srcId="{3E64E4C4-C91F-4BD2-98E2-702E5BF1DF5C}" destId="{6E3A937F-5862-4D7A-BAE9-A8C930E43814}" srcOrd="0" destOrd="0" presId="urn:microsoft.com/office/officeart/2005/8/layout/vList2"/>
    <dgm:cxn modelId="{C61AC2D0-3A34-4009-837F-507A451F7370}" srcId="{116A735D-8434-40DC-A88A-0C35BBDDB664}" destId="{47B1245A-FD92-48F7-A7E0-399FD0D8EE48}" srcOrd="5" destOrd="0" parTransId="{D268549B-D537-4375-87FA-4D3A0AA8ECE3}" sibTransId="{DD936B94-42C2-4FBF-8960-8CEA3BEAC62D}"/>
    <dgm:cxn modelId="{E8FBB0B9-7C7B-4622-A492-7A93BD82C0EE}" type="presOf" srcId="{116A735D-8434-40DC-A88A-0C35BBDDB664}" destId="{B4F46828-3226-413F-B427-83B8ADA041C1}" srcOrd="0" destOrd="0" presId="urn:microsoft.com/office/officeart/2005/8/layout/vList2"/>
    <dgm:cxn modelId="{0FCFFF42-1F18-4D94-B9F8-07992308F07E}" type="presOf" srcId="{5A968334-DE05-4998-BA01-2ECA3F5BC4E9}" destId="{AC41FDEA-FF41-49D0-8885-EA885C822AA8}" srcOrd="0" destOrd="0" presId="urn:microsoft.com/office/officeart/2005/8/layout/vList2"/>
    <dgm:cxn modelId="{1C7D4E46-2491-477A-9E74-2B3F9075AF6C}" type="presOf" srcId="{E79D662E-8B27-4C27-8DFF-56FB36615FF8}" destId="{922E9D74-C89A-41A4-9AE8-314BA9B39FAC}" srcOrd="0" destOrd="0" presId="urn:microsoft.com/office/officeart/2005/8/layout/vList2"/>
    <dgm:cxn modelId="{1695EDBD-56F2-4FF7-863A-4E19BAC62710}" srcId="{116A735D-8434-40DC-A88A-0C35BBDDB664}" destId="{1E547440-21FB-4E1F-9E63-22F773812586}" srcOrd="11" destOrd="0" parTransId="{857BFB23-0098-4899-B8C3-E55675237C11}" sibTransId="{160BACA4-E816-4D85-8FBF-A8DED418C4AF}"/>
    <dgm:cxn modelId="{4E0EEEDD-B159-43D3-9825-FD82C98A559F}" srcId="{116A735D-8434-40DC-A88A-0C35BBDDB664}" destId="{5A0974D3-4962-41B3-9233-4FC8387E2BFD}" srcOrd="4" destOrd="0" parTransId="{66B47078-49FC-488D-B4C1-1652FF3A00A5}" sibTransId="{4B5B630D-A58B-400D-B49C-432B92A3AAC7}"/>
    <dgm:cxn modelId="{1F48779A-24B2-4716-A7F2-A3CA02602F52}" type="presOf" srcId="{A8059FF7-4CCE-4258-B975-962C653312EF}" destId="{D7C4EB10-4C75-4406-AE75-050D511B818A}" srcOrd="0" destOrd="0" presId="urn:microsoft.com/office/officeart/2005/8/layout/vList2"/>
    <dgm:cxn modelId="{5892DE50-C983-4F36-892D-8F746447F2C9}" srcId="{116A735D-8434-40DC-A88A-0C35BBDDB664}" destId="{8E16FDA4-2952-4C78-8EB8-16F455D2573A}" srcOrd="2" destOrd="0" parTransId="{DDBC0B75-C7E2-4BCE-B5F7-6591B8612C75}" sibTransId="{B8557602-66A8-45AF-BFF1-3FA86A7CE79A}"/>
    <dgm:cxn modelId="{2C41450B-C83E-4286-810D-6BEFCE8577B3}" type="presOf" srcId="{AA8D723C-1BD4-454B-88BB-09E743BD1703}" destId="{FE49D2C7-6FE4-4AE6-AECD-4CADEB1F5D5C}" srcOrd="0" destOrd="0" presId="urn:microsoft.com/office/officeart/2005/8/layout/vList2"/>
    <dgm:cxn modelId="{3691DD2D-742E-402B-AA07-DD94B57CED1B}" type="presOf" srcId="{2BA2F0CB-1202-4B48-AFE1-D071910715F7}" destId="{9FCB4DD0-6146-42E2-8540-DF921B3A1954}" srcOrd="0" destOrd="0" presId="urn:microsoft.com/office/officeart/2005/8/layout/vList2"/>
    <dgm:cxn modelId="{2DBA455F-63EA-4C21-B2F2-1ACF0165135F}" srcId="{116A735D-8434-40DC-A88A-0C35BBDDB664}" destId="{E79D662E-8B27-4C27-8DFF-56FB36615FF8}" srcOrd="3" destOrd="0" parTransId="{539E100E-5489-42E8-AF36-BBB39C12DD13}" sibTransId="{986A5FDC-7B6E-435B-AD2B-02603D9AB77A}"/>
    <dgm:cxn modelId="{3E205295-4EFE-4413-AF99-ABF36A2214E6}" type="presOf" srcId="{5A0974D3-4962-41B3-9233-4FC8387E2BFD}" destId="{EE04BAC8-69D5-4BE8-AF76-98F6D5A59ED1}" srcOrd="0" destOrd="0" presId="urn:microsoft.com/office/officeart/2005/8/layout/vList2"/>
    <dgm:cxn modelId="{081DDD52-B9B0-4BB6-9625-8BEF3AF02F56}" srcId="{116A735D-8434-40DC-A88A-0C35BBDDB664}" destId="{5A968334-DE05-4998-BA01-2ECA3F5BC4E9}" srcOrd="7" destOrd="0" parTransId="{70CF8B68-F8CD-49DA-96E7-6102D4693502}" sibTransId="{0AD002CA-66CD-4639-AE78-0A9E0747D0C1}"/>
    <dgm:cxn modelId="{56E17D63-C4DF-4F2A-8824-5C52ACE57E09}" srcId="{116A735D-8434-40DC-A88A-0C35BBDDB664}" destId="{82FE02E0-6265-4734-A90D-171624BC6479}" srcOrd="6" destOrd="0" parTransId="{F6801B50-74AA-4929-8BAD-169B047BAC0F}" sibTransId="{41E3355F-9D02-4DFE-8C80-31DFDD31E814}"/>
    <dgm:cxn modelId="{7FEFBC9F-8D98-413A-8360-2072BB2EC2AA}" type="presOf" srcId="{E9907B08-BFE0-4280-98FD-A8797D1CEC3C}" destId="{F40FEFF6-5FE5-4D43-9903-949FD42BC466}" srcOrd="0" destOrd="0" presId="urn:microsoft.com/office/officeart/2005/8/layout/vList2"/>
    <dgm:cxn modelId="{D01E57C0-E8BB-4862-A443-147AC464AB87}" type="presParOf" srcId="{B4F46828-3226-413F-B427-83B8ADA041C1}" destId="{F40FEFF6-5FE5-4D43-9903-949FD42BC466}" srcOrd="0" destOrd="0" presId="urn:microsoft.com/office/officeart/2005/8/layout/vList2"/>
    <dgm:cxn modelId="{A0E2FB27-6479-4AEE-98AE-D8976FE63642}" type="presParOf" srcId="{B4F46828-3226-413F-B427-83B8ADA041C1}" destId="{DFF3FC44-0CF8-45F1-AA1A-461970FB792A}" srcOrd="1" destOrd="0" presId="urn:microsoft.com/office/officeart/2005/8/layout/vList2"/>
    <dgm:cxn modelId="{745A9397-3B00-482A-B664-C5719FE32398}" type="presParOf" srcId="{B4F46828-3226-413F-B427-83B8ADA041C1}" destId="{6E3A937F-5862-4D7A-BAE9-A8C930E43814}" srcOrd="2" destOrd="0" presId="urn:microsoft.com/office/officeart/2005/8/layout/vList2"/>
    <dgm:cxn modelId="{55396745-2879-4F20-9BD1-5266D632D61C}" type="presParOf" srcId="{B4F46828-3226-413F-B427-83B8ADA041C1}" destId="{08A0AE95-24BF-41DE-A727-F37E50CC95E2}" srcOrd="3" destOrd="0" presId="urn:microsoft.com/office/officeart/2005/8/layout/vList2"/>
    <dgm:cxn modelId="{E5C3BA87-FF1F-466C-8C5F-9C7230F7B3EA}" type="presParOf" srcId="{B4F46828-3226-413F-B427-83B8ADA041C1}" destId="{DD9A8FC4-C731-4812-8019-2FC22719E311}" srcOrd="4" destOrd="0" presId="urn:microsoft.com/office/officeart/2005/8/layout/vList2"/>
    <dgm:cxn modelId="{22FA9886-8C7A-4F4C-B7DC-34BC029EEDC0}" type="presParOf" srcId="{B4F46828-3226-413F-B427-83B8ADA041C1}" destId="{7105984F-9CCD-4E19-B972-F91A676E6042}" srcOrd="5" destOrd="0" presId="urn:microsoft.com/office/officeart/2005/8/layout/vList2"/>
    <dgm:cxn modelId="{95736BA8-CBC0-4536-A2E3-BA3B8D1AFDFA}" type="presParOf" srcId="{B4F46828-3226-413F-B427-83B8ADA041C1}" destId="{922E9D74-C89A-41A4-9AE8-314BA9B39FAC}" srcOrd="6" destOrd="0" presId="urn:microsoft.com/office/officeart/2005/8/layout/vList2"/>
    <dgm:cxn modelId="{B153BF5A-48EB-4253-80A8-28121B698896}" type="presParOf" srcId="{B4F46828-3226-413F-B427-83B8ADA041C1}" destId="{4A40C53B-36A6-43D6-94DD-BCAD8F25FB19}" srcOrd="7" destOrd="0" presId="urn:microsoft.com/office/officeart/2005/8/layout/vList2"/>
    <dgm:cxn modelId="{0EDCCDB6-74D4-45DB-A2D2-74D736620EBD}" type="presParOf" srcId="{B4F46828-3226-413F-B427-83B8ADA041C1}" destId="{EE04BAC8-69D5-4BE8-AF76-98F6D5A59ED1}" srcOrd="8" destOrd="0" presId="urn:microsoft.com/office/officeart/2005/8/layout/vList2"/>
    <dgm:cxn modelId="{D0402800-40C6-4E99-BA43-1E8F28F713B1}" type="presParOf" srcId="{B4F46828-3226-413F-B427-83B8ADA041C1}" destId="{DECEA40A-5C4C-46E5-AD00-40A0989F7D91}" srcOrd="9" destOrd="0" presId="urn:microsoft.com/office/officeart/2005/8/layout/vList2"/>
    <dgm:cxn modelId="{F9948564-4201-4EF4-B5EB-0544BF718F53}" type="presParOf" srcId="{B4F46828-3226-413F-B427-83B8ADA041C1}" destId="{43E65684-794B-4AA5-896C-F413498203E9}" srcOrd="10" destOrd="0" presId="urn:microsoft.com/office/officeart/2005/8/layout/vList2"/>
    <dgm:cxn modelId="{9576498D-F570-41D2-81F7-9BEB069428E1}" type="presParOf" srcId="{B4F46828-3226-413F-B427-83B8ADA041C1}" destId="{45F35E21-FAF7-4FD7-BB03-EEF90CD054B6}" srcOrd="11" destOrd="0" presId="urn:microsoft.com/office/officeart/2005/8/layout/vList2"/>
    <dgm:cxn modelId="{3C0C9CE5-EC44-4A16-986F-0CCCA3B2EEEA}" type="presParOf" srcId="{B4F46828-3226-413F-B427-83B8ADA041C1}" destId="{D6B715B8-02BA-4DF8-BC01-E42AB9125EC0}" srcOrd="12" destOrd="0" presId="urn:microsoft.com/office/officeart/2005/8/layout/vList2"/>
    <dgm:cxn modelId="{EEF2D16C-D3B2-436C-B675-101E3D856350}" type="presParOf" srcId="{B4F46828-3226-413F-B427-83B8ADA041C1}" destId="{B1342D41-26C1-48A3-82FC-799A3E8BAEF0}" srcOrd="13" destOrd="0" presId="urn:microsoft.com/office/officeart/2005/8/layout/vList2"/>
    <dgm:cxn modelId="{D9D34FE7-3637-423B-985D-EDBDC95EC052}" type="presParOf" srcId="{B4F46828-3226-413F-B427-83B8ADA041C1}" destId="{AC41FDEA-FF41-49D0-8885-EA885C822AA8}" srcOrd="14" destOrd="0" presId="urn:microsoft.com/office/officeart/2005/8/layout/vList2"/>
    <dgm:cxn modelId="{8D864465-0083-48E5-BB06-7F513544D024}" type="presParOf" srcId="{B4F46828-3226-413F-B427-83B8ADA041C1}" destId="{E98B63D1-64A9-4A37-8835-C25B309EDAC0}" srcOrd="15" destOrd="0" presId="urn:microsoft.com/office/officeart/2005/8/layout/vList2"/>
    <dgm:cxn modelId="{CF8915A6-1BAC-40F2-803D-775A2422B1D5}" type="presParOf" srcId="{B4F46828-3226-413F-B427-83B8ADA041C1}" destId="{FE49D2C7-6FE4-4AE6-AECD-4CADEB1F5D5C}" srcOrd="16" destOrd="0" presId="urn:microsoft.com/office/officeart/2005/8/layout/vList2"/>
    <dgm:cxn modelId="{D2CB2ED8-272E-4F46-9CB2-1519C2D34590}" type="presParOf" srcId="{B4F46828-3226-413F-B427-83B8ADA041C1}" destId="{BA0F67ED-348B-4BFD-85DA-D6A3928FE2A6}" srcOrd="17" destOrd="0" presId="urn:microsoft.com/office/officeart/2005/8/layout/vList2"/>
    <dgm:cxn modelId="{1DD2493D-2D25-4A67-9BA7-F87E12FD58B1}" type="presParOf" srcId="{B4F46828-3226-413F-B427-83B8ADA041C1}" destId="{D7C4EB10-4C75-4406-AE75-050D511B818A}" srcOrd="18" destOrd="0" presId="urn:microsoft.com/office/officeart/2005/8/layout/vList2"/>
    <dgm:cxn modelId="{338706C7-E505-4C2E-8D2D-D017AC0E3188}" type="presParOf" srcId="{B4F46828-3226-413F-B427-83B8ADA041C1}" destId="{E9988163-2F95-4BAF-B93D-381FFB1D69E5}" srcOrd="19" destOrd="0" presId="urn:microsoft.com/office/officeart/2005/8/layout/vList2"/>
    <dgm:cxn modelId="{D98EA177-F5F8-4EFC-88B5-E20A611F75E0}" type="presParOf" srcId="{B4F46828-3226-413F-B427-83B8ADA041C1}" destId="{9FCB4DD0-6146-42E2-8540-DF921B3A1954}" srcOrd="20" destOrd="0" presId="urn:microsoft.com/office/officeart/2005/8/layout/vList2"/>
    <dgm:cxn modelId="{06F977BA-F3E8-4E9A-BDED-1356BB132198}" type="presParOf" srcId="{B4F46828-3226-413F-B427-83B8ADA041C1}" destId="{5A441096-A4F1-45F7-B027-FE80E659D52E}" srcOrd="21" destOrd="0" presId="urn:microsoft.com/office/officeart/2005/8/layout/vList2"/>
    <dgm:cxn modelId="{ABE7FB8A-6FED-4604-A308-0B83D07E6574}" type="presParOf" srcId="{B4F46828-3226-413F-B427-83B8ADA041C1}" destId="{F2B1DF84-4B3B-48A7-8B2E-923FF9D5B673}"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4B3DB-6CD9-44B5-973B-F88489D39305}">
      <dsp:nvSpPr>
        <dsp:cNvPr id="0" name=""/>
        <dsp:cNvSpPr/>
      </dsp:nvSpPr>
      <dsp:spPr>
        <a:xfrm>
          <a:off x="0" y="0"/>
          <a:ext cx="1607343"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1.                </a:t>
          </a:r>
          <a:r>
            <a:rPr lang="es-MX" sz="2000" b="1" kern="1200" dirty="0" smtClean="0"/>
            <a:t>Pre-Compliance</a:t>
          </a:r>
          <a:endParaRPr lang="en-US" sz="2000" b="1" kern="1200" dirty="0"/>
        </a:p>
      </dsp:txBody>
      <dsp:txXfrm>
        <a:off x="0" y="1626126"/>
        <a:ext cx="1607343" cy="1626126"/>
      </dsp:txXfrm>
    </dsp:sp>
    <dsp:sp modelId="{837264C6-3736-4868-8EFF-1F003515EA8F}">
      <dsp:nvSpPr>
        <dsp:cNvPr id="0" name=""/>
        <dsp:cNvSpPr/>
      </dsp:nvSpPr>
      <dsp:spPr>
        <a:xfrm>
          <a:off x="126796" y="243918"/>
          <a:ext cx="1353749" cy="1353749"/>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72DDB79-DAE9-4398-BEA2-717486782BD4}">
      <dsp:nvSpPr>
        <dsp:cNvPr id="0" name=""/>
        <dsp:cNvSpPr/>
      </dsp:nvSpPr>
      <dsp:spPr>
        <a:xfrm>
          <a:off x="1655564" y="0"/>
          <a:ext cx="1607343"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2.           </a:t>
          </a:r>
          <a:r>
            <a:rPr lang="es-MX" sz="2000" b="1" kern="1200" dirty="0" smtClean="0"/>
            <a:t>Compliance</a:t>
          </a:r>
          <a:endParaRPr lang="en-US" sz="2000" b="1" kern="1200" dirty="0"/>
        </a:p>
      </dsp:txBody>
      <dsp:txXfrm>
        <a:off x="1655564" y="1626126"/>
        <a:ext cx="1607343" cy="1626126"/>
      </dsp:txXfrm>
    </dsp:sp>
    <dsp:sp modelId="{1B52E1DD-AA69-45EB-BA86-4D92F3FEC05F}">
      <dsp:nvSpPr>
        <dsp:cNvPr id="0" name=""/>
        <dsp:cNvSpPr/>
      </dsp:nvSpPr>
      <dsp:spPr>
        <a:xfrm>
          <a:off x="1782360" y="243918"/>
          <a:ext cx="1353749" cy="1353749"/>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4A55952-10D5-43BE-B966-6EB1665FC576}">
      <dsp:nvSpPr>
        <dsp:cNvPr id="0" name=""/>
        <dsp:cNvSpPr/>
      </dsp:nvSpPr>
      <dsp:spPr>
        <a:xfrm>
          <a:off x="3311128" y="0"/>
          <a:ext cx="1607343"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3.                 </a:t>
          </a:r>
          <a:r>
            <a:rPr lang="es-MX" sz="2000" b="1" kern="1200" dirty="0" smtClean="0"/>
            <a:t>Beyond Compliance</a:t>
          </a:r>
          <a:endParaRPr lang="en-US" sz="2000" b="1" kern="1200" dirty="0"/>
        </a:p>
      </dsp:txBody>
      <dsp:txXfrm>
        <a:off x="3311128" y="1626126"/>
        <a:ext cx="1607343" cy="1626126"/>
      </dsp:txXfrm>
    </dsp:sp>
    <dsp:sp modelId="{28D8746B-130F-48AE-B1F5-4E857CE31137}">
      <dsp:nvSpPr>
        <dsp:cNvPr id="0" name=""/>
        <dsp:cNvSpPr/>
      </dsp:nvSpPr>
      <dsp:spPr>
        <a:xfrm>
          <a:off x="3437925" y="243918"/>
          <a:ext cx="1353749" cy="135374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FC504F8-9309-4445-9A83-AA7392D97530}">
      <dsp:nvSpPr>
        <dsp:cNvPr id="0" name=""/>
        <dsp:cNvSpPr/>
      </dsp:nvSpPr>
      <dsp:spPr>
        <a:xfrm>
          <a:off x="4966692" y="0"/>
          <a:ext cx="1607343"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4.        </a:t>
          </a:r>
          <a:r>
            <a:rPr lang="es-MX" sz="2000" b="1" kern="1200" dirty="0" smtClean="0"/>
            <a:t>Integrated Strategy</a:t>
          </a:r>
          <a:endParaRPr lang="en-US" sz="2000" b="1" kern="1200" dirty="0"/>
        </a:p>
      </dsp:txBody>
      <dsp:txXfrm>
        <a:off x="4966692" y="1626126"/>
        <a:ext cx="1607343" cy="1626126"/>
      </dsp:txXfrm>
    </dsp:sp>
    <dsp:sp modelId="{826EA789-FCEA-42AC-8D0A-8B9DE06A8345}">
      <dsp:nvSpPr>
        <dsp:cNvPr id="0" name=""/>
        <dsp:cNvSpPr/>
      </dsp:nvSpPr>
      <dsp:spPr>
        <a:xfrm>
          <a:off x="5093489" y="243918"/>
          <a:ext cx="1353749" cy="135374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0A9EF7A-5EA7-4A80-AD39-D58B86C493A5}">
      <dsp:nvSpPr>
        <dsp:cNvPr id="0" name=""/>
        <dsp:cNvSpPr/>
      </dsp:nvSpPr>
      <dsp:spPr>
        <a:xfrm>
          <a:off x="6622256" y="0"/>
          <a:ext cx="1607343"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5        </a:t>
          </a:r>
          <a:r>
            <a:rPr lang="es-MX" sz="2000" b="1" kern="1200" dirty="0" smtClean="0"/>
            <a:t>Purpose and Passion</a:t>
          </a:r>
          <a:endParaRPr lang="en-US" sz="2000" b="1" kern="1200" dirty="0"/>
        </a:p>
      </dsp:txBody>
      <dsp:txXfrm>
        <a:off x="6622256" y="1626126"/>
        <a:ext cx="1607343" cy="1626126"/>
      </dsp:txXfrm>
    </dsp:sp>
    <dsp:sp modelId="{88B4BA4B-ACF3-4B31-BFFB-5677D978C822}">
      <dsp:nvSpPr>
        <dsp:cNvPr id="0" name=""/>
        <dsp:cNvSpPr/>
      </dsp:nvSpPr>
      <dsp:spPr>
        <a:xfrm>
          <a:off x="6749053" y="243918"/>
          <a:ext cx="1353749" cy="1353749"/>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A89126-54B8-4BB6-A14C-23D9B37802F0}">
      <dsp:nvSpPr>
        <dsp:cNvPr id="0" name=""/>
        <dsp:cNvSpPr/>
      </dsp:nvSpPr>
      <dsp:spPr>
        <a:xfrm>
          <a:off x="329183" y="3252252"/>
          <a:ext cx="7571232" cy="609797"/>
        </a:xfrm>
        <a:prstGeom prst="leftRight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9D33B-6EC7-6F40-AD79-779067F7919B}">
      <dsp:nvSpPr>
        <dsp:cNvPr id="0" name=""/>
        <dsp:cNvSpPr/>
      </dsp:nvSpPr>
      <dsp:spPr>
        <a:xfrm>
          <a:off x="1782539" y="-41938"/>
          <a:ext cx="5197920" cy="5197920"/>
        </a:xfrm>
        <a:prstGeom prst="circularArrow">
          <a:avLst>
            <a:gd name="adj1" fmla="val 5544"/>
            <a:gd name="adj2" fmla="val 330680"/>
            <a:gd name="adj3" fmla="val 14633297"/>
            <a:gd name="adj4" fmla="val 16883284"/>
            <a:gd name="adj5" fmla="val 5757"/>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D172027-F6CE-314B-BB9A-2913A03E6290}">
      <dsp:nvSpPr>
        <dsp:cNvPr id="0" name=""/>
        <dsp:cNvSpPr/>
      </dsp:nvSpPr>
      <dsp:spPr>
        <a:xfrm>
          <a:off x="3640196" y="3551"/>
          <a:ext cx="1482607" cy="74130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1. Analyze situation and context.</a:t>
          </a:r>
          <a:endParaRPr lang="en-US" sz="1000" kern="1200" dirty="0"/>
        </a:p>
      </dsp:txBody>
      <dsp:txXfrm>
        <a:off x="3676383" y="39738"/>
        <a:ext cx="1410233" cy="668929"/>
      </dsp:txXfrm>
    </dsp:sp>
    <dsp:sp modelId="{5F13657B-CB75-784C-B10A-D3F63C46A490}">
      <dsp:nvSpPr>
        <dsp:cNvPr id="0" name=""/>
        <dsp:cNvSpPr/>
      </dsp:nvSpPr>
      <dsp:spPr>
        <a:xfrm>
          <a:off x="5207567" y="652777"/>
          <a:ext cx="1482607" cy="741303"/>
        </a:xfrm>
        <a:prstGeom prst="roundRect">
          <a:avLst/>
        </a:prstGeom>
        <a:gradFill rotWithShape="0">
          <a:gsLst>
            <a:gs pos="0">
              <a:schemeClr val="accent3">
                <a:hueOff val="2194053"/>
                <a:satOff val="-10084"/>
                <a:lumOff val="2353"/>
                <a:alphaOff val="0"/>
                <a:shade val="51000"/>
                <a:satMod val="130000"/>
              </a:schemeClr>
            </a:gs>
            <a:gs pos="80000">
              <a:schemeClr val="accent3">
                <a:hueOff val="2194053"/>
                <a:satOff val="-10084"/>
                <a:lumOff val="2353"/>
                <a:alphaOff val="0"/>
                <a:shade val="93000"/>
                <a:satMod val="130000"/>
              </a:schemeClr>
            </a:gs>
            <a:gs pos="100000">
              <a:schemeClr val="accent3">
                <a:hueOff val="2194053"/>
                <a:satOff val="-10084"/>
                <a:lumOff val="235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2. Identify goals and (next-best) options. </a:t>
          </a:r>
          <a:endParaRPr lang="en-US" sz="1000" kern="1200" dirty="0"/>
        </a:p>
      </dsp:txBody>
      <dsp:txXfrm>
        <a:off x="5243754" y="688964"/>
        <a:ext cx="1410233" cy="668929"/>
      </dsp:txXfrm>
    </dsp:sp>
    <dsp:sp modelId="{E7AC860B-3415-2B47-9969-6C2DA7ED7B26}">
      <dsp:nvSpPr>
        <dsp:cNvPr id="0" name=""/>
        <dsp:cNvSpPr/>
      </dsp:nvSpPr>
      <dsp:spPr>
        <a:xfrm>
          <a:off x="5856793" y="2220148"/>
          <a:ext cx="1482607" cy="741303"/>
        </a:xfrm>
        <a:prstGeom prst="roundRect">
          <a:avLst/>
        </a:prstGeom>
        <a:gradFill rotWithShape="0">
          <a:gsLst>
            <a:gs pos="0">
              <a:schemeClr val="accent3">
                <a:hueOff val="4388105"/>
                <a:satOff val="-20168"/>
                <a:lumOff val="4706"/>
                <a:alphaOff val="0"/>
                <a:shade val="51000"/>
                <a:satMod val="130000"/>
              </a:schemeClr>
            </a:gs>
            <a:gs pos="80000">
              <a:schemeClr val="accent3">
                <a:hueOff val="4388105"/>
                <a:satOff val="-20168"/>
                <a:lumOff val="4706"/>
                <a:alphaOff val="0"/>
                <a:shade val="93000"/>
                <a:satMod val="130000"/>
              </a:schemeClr>
            </a:gs>
            <a:gs pos="100000">
              <a:schemeClr val="accent3">
                <a:hueOff val="4388105"/>
                <a:satOff val="-20168"/>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3. Listen to others’ arguments.</a:t>
          </a:r>
          <a:endParaRPr lang="en-US" sz="1000" kern="1200" dirty="0"/>
        </a:p>
      </dsp:txBody>
      <dsp:txXfrm>
        <a:off x="5892980" y="2256335"/>
        <a:ext cx="1410233" cy="668929"/>
      </dsp:txXfrm>
    </dsp:sp>
    <dsp:sp modelId="{D4E36626-5BA3-7E4F-9390-A901051729A3}">
      <dsp:nvSpPr>
        <dsp:cNvPr id="0" name=""/>
        <dsp:cNvSpPr/>
      </dsp:nvSpPr>
      <dsp:spPr>
        <a:xfrm>
          <a:off x="5207567" y="3787519"/>
          <a:ext cx="1482607" cy="741303"/>
        </a:xfrm>
        <a:prstGeom prst="roundRect">
          <a:avLst/>
        </a:prstGeom>
        <a:gradFill rotWithShape="0">
          <a:gsLst>
            <a:gs pos="0">
              <a:schemeClr val="accent3">
                <a:hueOff val="6582157"/>
                <a:satOff val="-30252"/>
                <a:lumOff val="7059"/>
                <a:alphaOff val="0"/>
                <a:shade val="51000"/>
                <a:satMod val="130000"/>
              </a:schemeClr>
            </a:gs>
            <a:gs pos="80000">
              <a:schemeClr val="accent3">
                <a:hueOff val="6582157"/>
                <a:satOff val="-30252"/>
                <a:lumOff val="7059"/>
                <a:alphaOff val="0"/>
                <a:shade val="93000"/>
                <a:satMod val="130000"/>
              </a:schemeClr>
            </a:gs>
            <a:gs pos="100000">
              <a:schemeClr val="accent3">
                <a:hueOff val="6582157"/>
                <a:satOff val="-30252"/>
                <a:lumOff val="7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t>4. Identify common ground and differences.</a:t>
          </a:r>
          <a:endParaRPr lang="en-US" sz="1000" kern="1200" dirty="0"/>
        </a:p>
      </dsp:txBody>
      <dsp:txXfrm>
        <a:off x="5243754" y="3823706"/>
        <a:ext cx="1410233" cy="668929"/>
      </dsp:txXfrm>
    </dsp:sp>
    <dsp:sp modelId="{1E69DE8A-24F6-4D48-9321-2B1B23DDD7ED}">
      <dsp:nvSpPr>
        <dsp:cNvPr id="0" name=""/>
        <dsp:cNvSpPr/>
      </dsp:nvSpPr>
      <dsp:spPr>
        <a:xfrm>
          <a:off x="3640196" y="4436745"/>
          <a:ext cx="1482607" cy="741303"/>
        </a:xfrm>
        <a:prstGeom prst="roundRect">
          <a:avLst/>
        </a:prstGeom>
        <a:gradFill rotWithShape="0">
          <a:gsLst>
            <a:gs pos="0">
              <a:schemeClr val="accent3">
                <a:hueOff val="8776210"/>
                <a:satOff val="-40336"/>
                <a:lumOff val="9412"/>
                <a:alphaOff val="0"/>
                <a:shade val="51000"/>
                <a:satMod val="130000"/>
              </a:schemeClr>
            </a:gs>
            <a:gs pos="80000">
              <a:schemeClr val="accent3">
                <a:hueOff val="8776210"/>
                <a:satOff val="-40336"/>
                <a:lumOff val="9412"/>
                <a:alphaOff val="0"/>
                <a:shade val="93000"/>
                <a:satMod val="130000"/>
              </a:schemeClr>
            </a:gs>
            <a:gs pos="100000">
              <a:schemeClr val="accent3">
                <a:hueOff val="8776210"/>
                <a:satOff val="-40336"/>
                <a:lumOff val="94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t>5. Diagnose the problem, identify solutions and/or take actions to circumvent the problem.</a:t>
          </a:r>
          <a:endParaRPr lang="en-US" sz="1000" kern="1200" dirty="0"/>
        </a:p>
      </dsp:txBody>
      <dsp:txXfrm>
        <a:off x="3676383" y="4472932"/>
        <a:ext cx="1410233" cy="668929"/>
      </dsp:txXfrm>
    </dsp:sp>
    <dsp:sp modelId="{B3B86611-3536-8B48-BCE5-E8AE395890B6}">
      <dsp:nvSpPr>
        <dsp:cNvPr id="0" name=""/>
        <dsp:cNvSpPr/>
      </dsp:nvSpPr>
      <dsp:spPr>
        <a:xfrm>
          <a:off x="2072825" y="3787519"/>
          <a:ext cx="1482607" cy="741303"/>
        </a:xfrm>
        <a:prstGeom prst="roundRect">
          <a:avLst/>
        </a:prstGeom>
        <a:gradFill rotWithShape="0">
          <a:gsLst>
            <a:gs pos="0">
              <a:schemeClr val="accent3">
                <a:hueOff val="10970262"/>
                <a:satOff val="-50420"/>
                <a:lumOff val="11765"/>
                <a:alphaOff val="0"/>
                <a:shade val="51000"/>
                <a:satMod val="130000"/>
              </a:schemeClr>
            </a:gs>
            <a:gs pos="80000">
              <a:schemeClr val="accent3">
                <a:hueOff val="10970262"/>
                <a:satOff val="-50420"/>
                <a:lumOff val="11765"/>
                <a:alphaOff val="0"/>
                <a:shade val="93000"/>
                <a:satMod val="130000"/>
              </a:schemeClr>
            </a:gs>
            <a:gs pos="100000">
              <a:schemeClr val="accent3">
                <a:hueOff val="10970262"/>
                <a:satOff val="-50420"/>
                <a:lumOff val="1176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t>6. Resolve differences or agree on differences and the way to resolve them.</a:t>
          </a:r>
          <a:endParaRPr lang="en-US" sz="1000" kern="1200" dirty="0"/>
        </a:p>
      </dsp:txBody>
      <dsp:txXfrm>
        <a:off x="2109012" y="3823706"/>
        <a:ext cx="1410233" cy="668929"/>
      </dsp:txXfrm>
    </dsp:sp>
    <dsp:sp modelId="{2FDE6FC7-86B5-9B4B-9613-3B93647A7A3C}">
      <dsp:nvSpPr>
        <dsp:cNvPr id="0" name=""/>
        <dsp:cNvSpPr/>
      </dsp:nvSpPr>
      <dsp:spPr>
        <a:xfrm>
          <a:off x="1423599" y="2220148"/>
          <a:ext cx="1482607" cy="741303"/>
        </a:xfrm>
        <a:prstGeom prst="roundRect">
          <a:avLst/>
        </a:prstGeom>
        <a:gradFill rotWithShape="0">
          <a:gsLst>
            <a:gs pos="0">
              <a:schemeClr val="accent3">
                <a:hueOff val="13164315"/>
                <a:satOff val="-60504"/>
                <a:lumOff val="14118"/>
                <a:alphaOff val="0"/>
                <a:shade val="51000"/>
                <a:satMod val="130000"/>
              </a:schemeClr>
            </a:gs>
            <a:gs pos="80000">
              <a:schemeClr val="accent3">
                <a:hueOff val="13164315"/>
                <a:satOff val="-60504"/>
                <a:lumOff val="14118"/>
                <a:alphaOff val="0"/>
                <a:shade val="93000"/>
                <a:satMod val="130000"/>
              </a:schemeClr>
            </a:gs>
            <a:gs pos="100000">
              <a:schemeClr val="accent3">
                <a:hueOff val="13164315"/>
                <a:satOff val="-60504"/>
                <a:lumOff val="141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smtClean="0"/>
            <a:t>7. Consider consequences; document and communicate.</a:t>
          </a:r>
          <a:endParaRPr lang="en-US" sz="1000" kern="1200" dirty="0"/>
        </a:p>
      </dsp:txBody>
      <dsp:txXfrm>
        <a:off x="1459786" y="2256335"/>
        <a:ext cx="1410233" cy="668929"/>
      </dsp:txXfrm>
    </dsp:sp>
    <dsp:sp modelId="{F665F223-10B2-7344-8B1B-D1CD9B28A0A1}">
      <dsp:nvSpPr>
        <dsp:cNvPr id="0" name=""/>
        <dsp:cNvSpPr/>
      </dsp:nvSpPr>
      <dsp:spPr>
        <a:xfrm>
          <a:off x="2072825" y="652777"/>
          <a:ext cx="1482607" cy="741303"/>
        </a:xfrm>
        <a:prstGeom prst="roundRect">
          <a:avLst/>
        </a:prstGeom>
        <a:gradFill rotWithShape="0">
          <a:gsLst>
            <a:gs pos="0">
              <a:schemeClr val="accent3">
                <a:hueOff val="15358367"/>
                <a:satOff val="-70588"/>
                <a:lumOff val="16471"/>
                <a:alphaOff val="0"/>
                <a:shade val="51000"/>
                <a:satMod val="130000"/>
              </a:schemeClr>
            </a:gs>
            <a:gs pos="80000">
              <a:schemeClr val="accent3">
                <a:hueOff val="15358367"/>
                <a:satOff val="-70588"/>
                <a:lumOff val="16471"/>
                <a:alphaOff val="0"/>
                <a:shade val="93000"/>
                <a:satMod val="130000"/>
              </a:schemeClr>
            </a:gs>
            <a:gs pos="100000">
              <a:schemeClr val="accent3">
                <a:hueOff val="15358367"/>
                <a:satOff val="-70588"/>
                <a:lumOff val="164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8. Apply learning to future projects or phases of the same project.</a:t>
          </a:r>
          <a:endParaRPr lang="en-US" sz="1000" kern="1200" dirty="0"/>
        </a:p>
      </dsp:txBody>
      <dsp:txXfrm>
        <a:off x="2109012" y="688964"/>
        <a:ext cx="1410233" cy="668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t>1/20/14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t>‹#›</a:t>
            </a:fld>
            <a:endParaRPr lang="en-US" dirty="0"/>
          </a:p>
        </p:txBody>
      </p:sp>
    </p:spTree>
    <p:extLst>
      <p:ext uri="{BB962C8B-B14F-4D97-AF65-F5344CB8AC3E}">
        <p14:creationId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t>1/20/14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t>‹#›</a:t>
            </a:fld>
            <a:endParaRPr lang="en-US" dirty="0"/>
          </a:p>
        </p:txBody>
      </p:sp>
    </p:spTree>
    <p:extLst>
      <p:ext uri="{BB962C8B-B14F-4D97-AF65-F5344CB8AC3E}">
        <p14:creationId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bulletin.unglobalcompact.org/t/r-l-njrtlil-tyfkjjrx-m/" TargetMode="Externa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Applied_ethics" TargetMode="External"/><Relationship Id="rId4" Type="http://schemas.openxmlformats.org/officeDocument/2006/relationships/hyperlink" Target="http://en.wikipedia.org/wiki/Professional_ethics"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en.wikipedia.org/wiki/Milton_Friedman" TargetMode="Externa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2.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3.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7.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8.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9.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un.org/millenniumgoals/" TargetMode="Externa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5.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6.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7.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8.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9.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0.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2.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5.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6.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9.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0.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3.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4.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5.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7.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9.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0.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2.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3.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4.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5.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6.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9.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0.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2.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www.iso.org/iso/home/standards/management-standards/catalogue_detail?csnumber=38381"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Source: </a:t>
            </a:r>
          </a:p>
          <a:p>
            <a:endParaRPr lang="en-US" dirty="0" smtClean="0"/>
          </a:p>
          <a:p>
            <a:r>
              <a:rPr lang="en-US" dirty="0" smtClean="0"/>
              <a:t>http://caringforclimate.org/about/</a:t>
            </a:r>
          </a:p>
          <a:p>
            <a:r>
              <a:rPr lang="en-US" dirty="0" smtClean="0"/>
              <a:t>http://caringforclimate.org/news/</a:t>
            </a:r>
          </a:p>
          <a:p>
            <a:r>
              <a:rPr lang="en-US" dirty="0" smtClean="0"/>
              <a:t>Warming of the climate system is unequivocal, as is now evident from observations of increases in global average air and ocean temperatures, widespread melting of snow and ice and rising global average sea level.</a:t>
            </a:r>
          </a:p>
          <a:p>
            <a:endParaRPr lang="en-US" dirty="0" smtClean="0"/>
          </a:p>
          <a:p>
            <a:r>
              <a:rPr lang="en-US" dirty="0" smtClean="0"/>
              <a:t>Source: </a:t>
            </a:r>
            <a:r>
              <a:rPr lang="en-US" sz="1300" i="1" dirty="0">
                <a:hlinkClick r:id="rId3"/>
              </a:rPr>
              <a:t>UN Global Compact–Accenture CEO Study on Sustainability</a:t>
            </a:r>
            <a:r>
              <a:rPr lang="en-US" sz="1300" dirty="0"/>
              <a:t>, (Page 19)</a:t>
            </a:r>
            <a:endParaRPr lang="en-US" dirty="0" smtClean="0"/>
          </a:p>
          <a:p>
            <a:endParaRPr lang="en-US" dirty="0" smtClean="0"/>
          </a:p>
          <a:p>
            <a:r>
              <a:rPr lang="en-US" sz="1300" dirty="0"/>
              <a:t>In May 2013, for the first time in human history, the concentration of carbon dioxide in the atmosphere passed the milestone level of 400 pm.11 And despite government agreements to limit the rise in global average temperature to 2 degrees Celsius, the International Energy Agency (IEA) warned in 2012 that, on current emissions trends, average temperatures will rise by 6 degrees Celsius by the end of the century.</a:t>
            </a:r>
          </a:p>
          <a:p>
            <a:endParaRPr lang="en-US" sz="1300" dirty="0"/>
          </a:p>
          <a:p>
            <a:r>
              <a:rPr lang="en-US" sz="1300" dirty="0"/>
              <a:t>In 2012, researchers estimated that the cost of climate change and air pollution combined will rise to 3.2% of global GDP by 2030. The world’s least developed countries are forecast to bear the brunt, suffering losses of up to 11% of GDP. And the impacts are already being felt: the authors estimate that climate change is contributing to the deaths of nearly 400,000 people a year and costing the world more than $1.2 trillion, wiping 1.6% annually </a:t>
            </a:r>
            <a:r>
              <a:rPr lang="es-ES" sz="1300" dirty="0" err="1"/>
              <a:t>from</a:t>
            </a:r>
            <a:r>
              <a:rPr lang="es-ES" sz="1300" dirty="0"/>
              <a:t> global GDP.</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16</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sub-category covers project process and product impacts as they pertain to human rights. </a:t>
            </a:r>
          </a:p>
          <a:p>
            <a:r>
              <a:rPr lang="en-US" dirty="0" smtClean="0"/>
              <a:t>Among the human rights issues included are non-discrimination, gender equality, freedom of association, collective bargaining, child labor, forced or compulsory labor. </a:t>
            </a:r>
          </a:p>
          <a:p>
            <a:r>
              <a:rPr lang="en-US" dirty="0" smtClean="0"/>
              <a:t> The international legal framework for human rights is comprised of a body of law made up of treaties, conventions, declarations and other instruments. The corner stone of human rights is the United Nations (UN) International Bill of Rights, which is formed by three instruments: </a:t>
            </a:r>
          </a:p>
          <a:p>
            <a:r>
              <a:rPr lang="en-US" dirty="0" smtClean="0"/>
              <a:t>•	United Nations (UN) Declaration, ‘Universal Declaration of Human Rights’, 1948 </a:t>
            </a:r>
          </a:p>
          <a:p>
            <a:r>
              <a:rPr lang="en-US" dirty="0" smtClean="0"/>
              <a:t>•	United Nations (UN) Convention, ‘International Covenant on Civil and Political Rights’, 1966 </a:t>
            </a:r>
          </a:p>
          <a:p>
            <a:r>
              <a:rPr lang="en-US" dirty="0" smtClean="0"/>
              <a:t>•	United Nations (UN) Convention, ‘International Covenant on Economic, Social, and Cultural Rights’, 1966 </a:t>
            </a:r>
          </a:p>
          <a:p>
            <a:endParaRPr lang="en-US" dirty="0" smtClean="0"/>
          </a:p>
          <a:p>
            <a:r>
              <a:rPr lang="en-US" dirty="0" smtClean="0"/>
              <a:t>These are the first reference points for any organization reporting on human rights.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137</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sub-category covers project process and product impacts as they pertain to ethical behavior and focuses on three areas: Investment and Procurement, Bribery and Corruption, and Anti-Competition.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Each element in this sub-category extends beyond a behavioral competence to organizational culture in how conscious leadership and higher purpose are cornerstones to successful projects and ultimately stronger business.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138</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environmental aspect of sustainability concerns portfolio, program, or project’s impact on living and non-living natural systems, including land, air, water and ecosystems.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139</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energy resources and focuses on three primary areas: Energy used, Emissions/Co2, and Clean Energy Return.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140</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water resources and focuses on three primary areas: Water Quality, Water Consumption, and Water Displacement. 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141</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142</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we designed the P5 measurement scale in 2012,  we wanted to take a high-medium-low approach but wanted to be able to account for a pendulum swing towards the positive by reducing or eliminating social and environmental impacts while creating value and benefit.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simple approach would have been to set a scale from 1 to 7.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7- Highest (Problem Area/ Risk)</a:t>
            </a:r>
          </a:p>
          <a:p>
            <a:r>
              <a:rPr lang="en-US" sz="1200" kern="1200" dirty="0" smtClean="0">
                <a:solidFill>
                  <a:schemeClr val="tx1"/>
                </a:solidFill>
                <a:effectLst/>
                <a:latin typeface="+mn-lt"/>
                <a:ea typeface="+mn-ea"/>
                <a:cs typeface="+mn-cs"/>
              </a:rPr>
              <a:t>6 - Medium</a:t>
            </a:r>
          </a:p>
          <a:p>
            <a:r>
              <a:rPr lang="en-US" sz="1200" kern="1200" dirty="0" smtClean="0">
                <a:solidFill>
                  <a:schemeClr val="tx1"/>
                </a:solidFill>
                <a:effectLst/>
                <a:latin typeface="+mn-lt"/>
                <a:ea typeface="+mn-ea"/>
                <a:cs typeface="+mn-cs"/>
              </a:rPr>
              <a:t>5 – Low	       </a:t>
            </a:r>
          </a:p>
          <a:p>
            <a:r>
              <a:rPr lang="en-US" sz="1200" kern="1200" dirty="0" smtClean="0">
                <a:solidFill>
                  <a:schemeClr val="tx1"/>
                </a:solidFill>
                <a:effectLst/>
                <a:latin typeface="+mn-lt"/>
                <a:ea typeface="+mn-ea"/>
                <a:cs typeface="+mn-cs"/>
              </a:rPr>
              <a:t>4 – Neutral   - 0 Impact</a:t>
            </a:r>
          </a:p>
          <a:p>
            <a:r>
              <a:rPr lang="en-US" sz="1200" kern="1200" dirty="0" smtClean="0">
                <a:solidFill>
                  <a:schemeClr val="tx1"/>
                </a:solidFill>
                <a:effectLst/>
                <a:latin typeface="+mn-lt"/>
                <a:ea typeface="+mn-ea"/>
                <a:cs typeface="+mn-cs"/>
              </a:rPr>
              <a:t>3  - Low          </a:t>
            </a:r>
          </a:p>
          <a:p>
            <a:r>
              <a:rPr lang="en-US" sz="1200" kern="1200" dirty="0" smtClean="0">
                <a:solidFill>
                  <a:schemeClr val="tx1"/>
                </a:solidFill>
                <a:effectLst/>
                <a:latin typeface="+mn-lt"/>
                <a:ea typeface="+mn-ea"/>
                <a:cs typeface="+mn-cs"/>
              </a:rPr>
              <a:t>2 – Medium</a:t>
            </a:r>
          </a:p>
          <a:p>
            <a:r>
              <a:rPr lang="en-US" sz="1200" kern="1200" dirty="0" smtClean="0">
                <a:solidFill>
                  <a:schemeClr val="tx1"/>
                </a:solidFill>
                <a:effectLst/>
                <a:latin typeface="+mn-lt"/>
                <a:ea typeface="+mn-ea"/>
                <a:cs typeface="+mn-cs"/>
              </a:rPr>
              <a:t>1 – High (Value Creating/ Benefit)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decided to keep the high-medium-low scale but instead score it from -3 to +3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Highest (Problem Area/ Risk)</a:t>
            </a:r>
          </a:p>
          <a:p>
            <a:r>
              <a:rPr lang="en-US" sz="1200" kern="1200" dirty="0" smtClean="0">
                <a:solidFill>
                  <a:schemeClr val="tx1"/>
                </a:solidFill>
                <a:effectLst/>
                <a:latin typeface="+mn-lt"/>
                <a:ea typeface="+mn-ea"/>
                <a:cs typeface="+mn-cs"/>
              </a:rPr>
              <a:t>+2 - Medium</a:t>
            </a:r>
          </a:p>
          <a:p>
            <a:r>
              <a:rPr lang="en-US" sz="1200" kern="1200" dirty="0" smtClean="0">
                <a:solidFill>
                  <a:schemeClr val="tx1"/>
                </a:solidFill>
                <a:effectLst/>
                <a:latin typeface="+mn-lt"/>
                <a:ea typeface="+mn-ea"/>
                <a:cs typeface="+mn-cs"/>
              </a:rPr>
              <a:t>+1 – Low	       </a:t>
            </a:r>
          </a:p>
          <a:p>
            <a:r>
              <a:rPr lang="en-US" sz="1200" kern="1200" dirty="0" smtClean="0">
                <a:solidFill>
                  <a:schemeClr val="tx1"/>
                </a:solidFill>
                <a:effectLst/>
                <a:latin typeface="+mn-lt"/>
                <a:ea typeface="+mn-ea"/>
                <a:cs typeface="+mn-cs"/>
              </a:rPr>
              <a:t>0 – Neutral   - 0 Impact</a:t>
            </a:r>
          </a:p>
          <a:p>
            <a:r>
              <a:rPr lang="en-US" sz="1200" kern="1200" dirty="0" smtClean="0">
                <a:solidFill>
                  <a:schemeClr val="tx1"/>
                </a:solidFill>
                <a:effectLst/>
                <a:latin typeface="+mn-lt"/>
                <a:ea typeface="+mn-ea"/>
                <a:cs typeface="+mn-cs"/>
              </a:rPr>
              <a:t>-1  - Low          </a:t>
            </a:r>
          </a:p>
          <a:p>
            <a:r>
              <a:rPr lang="en-US" sz="1200" kern="1200" dirty="0" smtClean="0">
                <a:solidFill>
                  <a:schemeClr val="tx1"/>
                </a:solidFill>
                <a:effectLst/>
                <a:latin typeface="+mn-lt"/>
                <a:ea typeface="+mn-ea"/>
                <a:cs typeface="+mn-cs"/>
              </a:rPr>
              <a:t>-2 – Medium</a:t>
            </a:r>
          </a:p>
          <a:p>
            <a:r>
              <a:rPr lang="en-US" sz="1200" kern="1200" dirty="0" smtClean="0">
                <a:solidFill>
                  <a:schemeClr val="tx1"/>
                </a:solidFill>
                <a:effectLst/>
                <a:latin typeface="+mn-lt"/>
                <a:ea typeface="+mn-ea"/>
                <a:cs typeface="+mn-cs"/>
              </a:rPr>
              <a:t>-3 – High (Value Creating/ Benefit)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Low Beneficial Impact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Medium Beneficial Impact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High Beneficial Impact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High Harmful Impact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Medium harmful Impact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Low Beneficial Impact </a:t>
            </a:r>
            <a:endParaRPr lang="en-US" sz="1200" kern="1200" dirty="0" smtClean="0">
              <a:solidFill>
                <a:schemeClr val="tx1"/>
              </a:solidFill>
              <a:effectLst/>
              <a:latin typeface="+mn-lt"/>
              <a:ea typeface="+mn-ea"/>
              <a:cs typeface="+mn-cs"/>
            </a:endParaRPr>
          </a:p>
          <a:p>
            <a:r>
              <a:rPr lang="en-US" dirty="0" smtClean="0">
                <a:effectLst/>
              </a:rPr>
              <a:t>Scoring each risk from  +/- allows for the use of (0) as a neutral point and would allow averages to be calculated more accurately. When there was a measurement that was either neutral or non applicable it would be be excluded and greater weight then could be added to the measurable elements. The whole goal of a P5 Analysis is to determine what needs to be managed, the severity, and how to prioritize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high number indicates that there is a risk.  A negative number indicates that there is value being delivered from an environmental or societal context. This picture gives a graphical representation.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Another way to view it would be to look at an actual impact.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second  </a:t>
            </a:r>
            <a:r>
              <a:rPr lang="en-US" sz="1200" kern="1200" smtClean="0">
                <a:solidFill>
                  <a:schemeClr val="tx1"/>
                </a:solidFill>
                <a:effectLst/>
                <a:latin typeface="+mn-lt"/>
                <a:ea typeface="+mn-ea"/>
                <a:cs typeface="+mn-cs"/>
              </a:rPr>
              <a:t>image shows </a:t>
            </a:r>
            <a:r>
              <a:rPr lang="en-US" sz="1200" kern="1200" dirty="0" smtClean="0">
                <a:solidFill>
                  <a:schemeClr val="tx1"/>
                </a:solidFill>
                <a:effectLst/>
                <a:latin typeface="+mn-lt"/>
                <a:ea typeface="+mn-ea"/>
                <a:cs typeface="+mn-cs"/>
              </a:rPr>
              <a:t>what an impact could look like.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Because sustainability risk mitigation when it comes to products have largely to do with reducing, the goal is to eliminate and at minimum get to zero.  Anything more, is creating value at a deeper level.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learn more about how to score sustainability using P5, check out a PRiSM, SP2 or SAPM course.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C3EBD7-D354-4C97-8BB4-9A9E39C1C5CE}" type="slidenum">
              <a:rPr lang="en-US" smtClean="0"/>
              <a:t>147</a:t>
            </a:fld>
            <a:endParaRPr lang="en-US" dirty="0"/>
          </a:p>
        </p:txBody>
      </p:sp>
    </p:spTree>
    <p:extLst>
      <p:ext uri="{BB962C8B-B14F-4D97-AF65-F5344CB8AC3E}">
        <p14:creationId xmlns:p14="http://schemas.microsoft.com/office/powerpoint/2010/main" val="6251523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149</a:t>
            </a:fld>
            <a:endParaRPr lang="en-US" dirty="0"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r>
              <a:rPr lang="en-US" sz="1300" dirty="0"/>
              <a:t>The global concern on Sustainable Development, Climate Change, Ethics, Social Responsibility and Supply Chains has increased in recent years. The criticality of Sustainability to change the values ​​of all elements of society is a global imperative. There is a growing demand for sustainable business practices through their processes and products, so that they are more sensitive and responsive to environmental sustainability and to community (or multiple communities) in which they operate. </a:t>
            </a:r>
          </a:p>
          <a:p>
            <a:r>
              <a:rPr lang="en-US" sz="1300" dirty="0"/>
              <a:t>We are at a moment in history in which our ethics acquire crucial importance. </a:t>
            </a:r>
            <a:r>
              <a:rPr lang="en-US" dirty="0" smtClean="0"/>
              <a:t>Business ethics (also corporate ethics) is a form of </a:t>
            </a:r>
            <a:r>
              <a:rPr lang="en-US" dirty="0" smtClean="0">
                <a:hlinkClick r:id="rId3" tooltip="Applied ethics"/>
              </a:rPr>
              <a:t>applied ethics</a:t>
            </a:r>
            <a:r>
              <a:rPr lang="en-US" dirty="0" smtClean="0"/>
              <a:t> or </a:t>
            </a:r>
            <a:r>
              <a:rPr lang="en-US" dirty="0" smtClean="0">
                <a:hlinkClick r:id="rId4" tooltip="Professional ethics"/>
              </a:rPr>
              <a:t>professional ethics</a:t>
            </a:r>
            <a:r>
              <a:rPr lang="en-US" dirty="0" smtClean="0"/>
              <a:t> that examines ethical principles and moral or ethical problems that arise in a business environment. It applies to all aspects of business conduct and is relevant to the conduct of individuals and entire organizations. For example, today most major corporations promote their commitment to non-economic values under headings such as ethics codes and social responsibility charters.</a:t>
            </a:r>
            <a:endParaRPr lang="en-US" sz="1300" dirty="0"/>
          </a:p>
          <a:p>
            <a:endParaRPr lang="en-US" sz="1300" dirty="0"/>
          </a:p>
          <a:p>
            <a:r>
              <a:rPr lang="en-US" sz="1300" dirty="0"/>
              <a:t>Companies today "can not be socially responsible if not aspire to sustainable development. Their culture, their daily behavior and its economic, environmental and social performance must be aligned and consistent with the highest towards global sustainable development goals.</a:t>
            </a:r>
          </a:p>
          <a:p>
            <a:endParaRPr lang="en-US" sz="1300" dirty="0"/>
          </a:p>
          <a:p>
            <a:r>
              <a:rPr lang="en-US" sz="1300" dirty="0"/>
              <a:t>Longstanding concerns about poor social and environmental conditions in companies’ supply chains, along with heightened public scrutiny of business behavior, have led to rising expectations that companies should seek more effective ways to improve their suppliers’</a:t>
            </a:r>
          </a:p>
          <a:p>
            <a:r>
              <a:rPr lang="en-US" sz="1300" dirty="0"/>
              <a:t>environmental, social and governance (“ESG”) practices.</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17</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151</a:t>
            </a:fld>
            <a:endParaRPr lang="en-US" dirty="0"/>
          </a:p>
        </p:txBody>
      </p:sp>
    </p:spTree>
    <p:extLst>
      <p:ext uri="{BB962C8B-B14F-4D97-AF65-F5344CB8AC3E}">
        <p14:creationId xmlns:p14="http://schemas.microsoft.com/office/powerpoint/2010/main" val="12506893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152</a:t>
            </a:fld>
            <a:endParaRPr lang="en-US" dirty="0"/>
          </a:p>
        </p:txBody>
      </p:sp>
    </p:spTree>
    <p:extLst>
      <p:ext uri="{BB962C8B-B14F-4D97-AF65-F5344CB8AC3E}">
        <p14:creationId xmlns:p14="http://schemas.microsoft.com/office/powerpoint/2010/main" val="12506893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is to define sustainability objectives.  </a:t>
            </a:r>
          </a:p>
          <a:p>
            <a:endParaRPr lang="en-US" dirty="0" smtClean="0"/>
          </a:p>
          <a:p>
            <a:r>
              <a:rPr lang="en-US" dirty="0" smtClean="0"/>
              <a:t>Although, there may be some already in the charter, it is important to take what your findings from your impact analysis and what you have identified from the EMS and also what you may have learned from a CSR officer or from your company’s and outline some high level objectives. How are you going to address the impacts? Think of the </a:t>
            </a:r>
            <a:r>
              <a:rPr lang="en-US" dirty="0" err="1" smtClean="0"/>
              <a:t>deming</a:t>
            </a:r>
            <a:r>
              <a:rPr lang="en-US" dirty="0" smtClean="0"/>
              <a:t> model, Plan Do Check Act, this would be plan step to establish output expectations.</a:t>
            </a:r>
          </a:p>
          <a:p>
            <a:endParaRPr lang="en-US" dirty="0" smtClean="0"/>
          </a:p>
          <a:p>
            <a:r>
              <a:rPr lang="en-US" dirty="0" smtClean="0"/>
              <a:t>The outcomes from your P5 Impact analysis</a:t>
            </a:r>
            <a:r>
              <a:rPr lang="en-US" baseline="0" dirty="0" smtClean="0"/>
              <a:t> should result in sustainability objectives.  If you have many +2s or +3s they should be documented and planned for in your SMP.</a:t>
            </a:r>
            <a:endParaRPr lang="en-US" dirty="0" smtClean="0"/>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153</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Project Management® or 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GB" dirty="0"/>
              <a:t>In order for green project management to take a permanent foothold a new set of activities that focus strictly on the sustainable aspects of an initiative through project governance is required.</a:t>
            </a:r>
            <a:endParaRPr lang="en-US" dirty="0"/>
          </a:p>
          <a:p>
            <a:r>
              <a:rPr lang="en-GB" dirty="0"/>
              <a:t> </a:t>
            </a:r>
            <a:endParaRPr lang="en-US" dirty="0"/>
          </a:p>
          <a:p>
            <a:r>
              <a:rPr lang="en-GB" dirty="0"/>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dirty="0"/>
          </a:p>
          <a:p>
            <a:r>
              <a:rPr lang="en-GB" dirty="0"/>
              <a:t> </a:t>
            </a:r>
            <a:endParaRPr lang="en-US" dirty="0"/>
          </a:p>
          <a:p>
            <a:r>
              <a:rPr lang="en-GB" dirty="0"/>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dirty="0"/>
          </a:p>
          <a:p>
            <a:r>
              <a:rPr lang="en-GB" dirty="0"/>
              <a:t> </a:t>
            </a:r>
            <a:endParaRPr lang="en-US" dirty="0"/>
          </a:p>
          <a:p>
            <a:r>
              <a:rPr lang="en-GB" dirty="0"/>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dirty="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154</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155</a:t>
            </a:fld>
            <a:endParaRPr lang="en-US" dirty="0"/>
          </a:p>
        </p:txBody>
      </p:sp>
    </p:spTree>
    <p:extLst>
      <p:ext uri="{BB962C8B-B14F-4D97-AF65-F5344CB8AC3E}">
        <p14:creationId xmlns:p14="http://schemas.microsoft.com/office/powerpoint/2010/main" val="37063562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157</a:t>
            </a:fld>
            <a:endParaRPr lang="en-US"/>
          </a:p>
        </p:txBody>
      </p:sp>
    </p:spTree>
    <p:extLst>
      <p:ext uri="{BB962C8B-B14F-4D97-AF65-F5344CB8AC3E}">
        <p14:creationId xmlns:p14="http://schemas.microsoft.com/office/powerpoint/2010/main" val="32516779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1825" cy="4284663"/>
          </a:xfrm>
        </p:spPr>
      </p:sp>
      <p:sp>
        <p:nvSpPr>
          <p:cNvPr id="3" name="Notes Placeholder 2"/>
          <p:cNvSpPr>
            <a:spLocks noGrp="1"/>
          </p:cNvSpPr>
          <p:nvPr>
            <p:ph type="body" idx="1"/>
          </p:nvPr>
        </p:nvSpPr>
        <p:spPr/>
        <p:txBody>
          <a:bodyPr/>
          <a:lstStyle/>
          <a:p>
            <a:pPr lvl="0"/>
            <a:endParaRPr lang="en-US" sz="1100" dirty="0"/>
          </a:p>
        </p:txBody>
      </p:sp>
    </p:spTree>
    <p:extLst>
      <p:ext uri="{BB962C8B-B14F-4D97-AF65-F5344CB8AC3E}">
        <p14:creationId xmlns:p14="http://schemas.microsoft.com/office/powerpoint/2010/main" val="14160897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1825" cy="4284663"/>
          </a:xfrm>
        </p:spPr>
      </p:sp>
      <p:sp>
        <p:nvSpPr>
          <p:cNvPr id="3" name="Notes Placeholder 2"/>
          <p:cNvSpPr>
            <a:spLocks noGrp="1"/>
          </p:cNvSpPr>
          <p:nvPr>
            <p:ph type="body" idx="1"/>
          </p:nvPr>
        </p:nvSpPr>
        <p:spPr/>
        <p:txBody>
          <a:bodyPr/>
          <a:lstStyle/>
          <a:p>
            <a:pPr defTabSz="914198">
              <a:defRPr/>
            </a:pPr>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398">
              <a:defRPr/>
            </a:pPr>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Consultation is the competence to reason, to present solid arguments, to listen to the other point</a:t>
            </a:r>
          </a:p>
          <a:p>
            <a:r>
              <a:rPr lang="en-US" dirty="0" smtClean="0"/>
              <a:t>of view, to negotiate and to find solutions. It is basically the exchange of opinions about project</a:t>
            </a:r>
          </a:p>
          <a:p>
            <a:r>
              <a:rPr lang="en-US" dirty="0" smtClean="0"/>
              <a:t>issues. Based on respect, systematic and structured thinking, analysis of facts and arguments or</a:t>
            </a:r>
          </a:p>
          <a:p>
            <a:r>
              <a:rPr lang="en-US" dirty="0" smtClean="0"/>
              <a:t>scenarios it leads to mutually accepted decisions. Consultation brings differences of opinion into</a:t>
            </a:r>
          </a:p>
          <a:p>
            <a:r>
              <a:rPr lang="en-US" dirty="0" smtClean="0"/>
              <a:t>the open. It is useful in project role-play.</a:t>
            </a:r>
          </a:p>
          <a:p>
            <a:endParaRPr lang="en-US" dirty="0" smtClean="0"/>
          </a:p>
          <a:p>
            <a:r>
              <a:rPr lang="en-US" dirty="0" smtClean="0"/>
              <a:t>Reasoning makes it possible to change a person’s point of view, to be able to understand situations</a:t>
            </a:r>
          </a:p>
          <a:p>
            <a:r>
              <a:rPr lang="en-US" dirty="0" smtClean="0"/>
              <a:t>in any discipline and to resolve issues with a high degree of certainty. It challenges solutions and</a:t>
            </a:r>
          </a:p>
          <a:p>
            <a:r>
              <a:rPr lang="en-US" dirty="0" smtClean="0"/>
              <a:t>conclusions built on the basis of perception and prejudice.</a:t>
            </a:r>
          </a:p>
          <a:p>
            <a:r>
              <a:rPr lang="en-US" dirty="0" smtClean="0"/>
              <a:t>Logical questions and solutions can be communicated more easily in the project </a:t>
            </a:r>
            <a:r>
              <a:rPr lang="en-US" dirty="0" err="1" smtClean="0"/>
              <a:t>organisation</a:t>
            </a:r>
            <a:r>
              <a:rPr lang="en-US" dirty="0" smtClean="0"/>
              <a:t>. They</a:t>
            </a:r>
          </a:p>
          <a:p>
            <a:r>
              <a:rPr lang="en-US" dirty="0" smtClean="0"/>
              <a:t>should lead to more foreseeable and manageable results. Structures and logic underpin project management,</a:t>
            </a:r>
          </a:p>
          <a:p>
            <a:r>
              <a:rPr lang="en-US" dirty="0" smtClean="0"/>
              <a:t>but can also make the process more difficult if they are applied too rigidly.</a:t>
            </a:r>
          </a:p>
          <a:p>
            <a:r>
              <a:rPr lang="en-US" dirty="0" smtClean="0"/>
              <a:t>Possible process steps: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161</a:t>
            </a:fld>
            <a:endParaRPr lang="en-US" dirty="0"/>
          </a:p>
        </p:txBody>
      </p:sp>
    </p:spTree>
    <p:extLst>
      <p:ext uri="{BB962C8B-B14F-4D97-AF65-F5344CB8AC3E}">
        <p14:creationId xmlns:p14="http://schemas.microsoft.com/office/powerpoint/2010/main" val="416578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err="1"/>
              <a:t>PRiSM</a:t>
            </a:r>
            <a:r>
              <a:rPr lang="en-US" sz="1300" dirty="0"/>
              <a:t>™ (</a:t>
            </a:r>
            <a:r>
              <a:rPr lang="en-US" sz="1300" u="sng" dirty="0"/>
              <a:t>Pr</a:t>
            </a:r>
            <a:r>
              <a:rPr lang="en-US" sz="1300" dirty="0"/>
              <a:t>ojects </a:t>
            </a:r>
            <a:r>
              <a:rPr lang="en-US" sz="1300" u="sng" dirty="0"/>
              <a:t>i</a:t>
            </a:r>
            <a:r>
              <a:rPr lang="en-US" sz="1300" dirty="0"/>
              <a:t>ntegrating </a:t>
            </a:r>
            <a:r>
              <a:rPr lang="en-US" sz="1300" u="sng" dirty="0"/>
              <a:t>S</a:t>
            </a:r>
            <a:r>
              <a:rPr lang="en-US" sz="1300" dirty="0"/>
              <a:t>ustainable </a:t>
            </a:r>
            <a:r>
              <a:rPr lang="en-US" sz="1300" u="sng" dirty="0"/>
              <a:t>M</a:t>
            </a:r>
            <a:r>
              <a:rPr lang="en-US" sz="13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300" dirty="0"/>
              <a:t> </a:t>
            </a:r>
          </a:p>
          <a:p>
            <a:r>
              <a:rPr lang="en-US" sz="1300" dirty="0" err="1"/>
              <a:t>PRiSM</a:t>
            </a:r>
            <a:r>
              <a:rPr lang="en-US" sz="1300" dirty="0"/>
              <a:t>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18</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dirty="0">
                <a:latin typeface="Verdana" pitchFamily="34" charset="0"/>
                <a:ea typeface="Verdana" pitchFamily="34" charset="0"/>
                <a:cs typeface="Verdana" pitchFamily="34" charset="0"/>
              </a:rPr>
              <a:t>Often times a business case for a project has to compete with others in terms of acceptance or prioritization, the sponsor will gather input from project management to ensure the business case can be translated to a formidable project. </a:t>
            </a:r>
          </a:p>
          <a:p>
            <a:endParaRPr lang="en-US" dirty="0">
              <a:latin typeface="Verdana" pitchFamily="34" charset="0"/>
              <a:ea typeface="Verdana" pitchFamily="34" charset="0"/>
              <a:cs typeface="Verdana" pitchFamily="34" charset="0"/>
            </a:endParaRPr>
          </a:p>
          <a:p>
            <a:r>
              <a:rPr lang="en-US" dirty="0">
                <a:latin typeface="Verdana" pitchFamily="34" charset="0"/>
                <a:ea typeface="Verdana" pitchFamily="34" charset="0"/>
                <a:cs typeface="Verdana" pitchFamily="34" charset="0"/>
              </a:rPr>
              <a:t>What are some ways to assist in getting the project prioritized?</a:t>
            </a:r>
          </a:p>
          <a:p>
            <a:endParaRPr lang="en-US" dirty="0">
              <a:latin typeface="Verdana" pitchFamily="34" charset="0"/>
              <a:ea typeface="Verdana" pitchFamily="34" charset="0"/>
              <a:cs typeface="Verdana" pitchFamily="34" charset="0"/>
            </a:endParaRPr>
          </a:p>
          <a:p>
            <a:pPr marL="186535" indent="-186535">
              <a:buFont typeface="Arial" pitchFamily="34" charset="0"/>
              <a:buChar char="•"/>
            </a:pPr>
            <a:r>
              <a:rPr lang="en-US" dirty="0">
                <a:latin typeface="Verdana" pitchFamily="34" charset="0"/>
                <a:ea typeface="Verdana" pitchFamily="34" charset="0"/>
                <a:cs typeface="Verdana" pitchFamily="34" charset="0"/>
              </a:rPr>
              <a:t>Determine if the outcome will benefit other parts of the company.</a:t>
            </a:r>
          </a:p>
          <a:p>
            <a:pPr marL="186535" indent="-186535">
              <a:buFont typeface="Arial" pitchFamily="34" charset="0"/>
              <a:buChar char="•"/>
            </a:pPr>
            <a:r>
              <a:rPr lang="en-US" dirty="0">
                <a:latin typeface="Verdana" pitchFamily="34" charset="0"/>
                <a:ea typeface="Verdana" pitchFamily="34" charset="0"/>
                <a:cs typeface="Verdana" pitchFamily="34" charset="0"/>
              </a:rPr>
              <a:t>Determine what waste can be eliminated and help the company reduce resource dependency.</a:t>
            </a:r>
          </a:p>
          <a:p>
            <a:pPr marL="186535" indent="-186535">
              <a:buFont typeface="Arial" pitchFamily="34" charset="0"/>
              <a:buChar char="•"/>
            </a:pPr>
            <a:r>
              <a:rPr lang="en-US" dirty="0">
                <a:latin typeface="Verdana" pitchFamily="34" charset="0"/>
                <a:ea typeface="Verdana" pitchFamily="34" charset="0"/>
                <a:cs typeface="Verdana" pitchFamily="34" charset="0"/>
              </a:rPr>
              <a:t>Determine if this project can be aligned with another project that is being developed.</a:t>
            </a:r>
          </a:p>
          <a:p>
            <a:pPr marL="186535" indent="-186535">
              <a:buFont typeface="Arial" pitchFamily="34" charset="0"/>
              <a:buChar char="•"/>
            </a:pPr>
            <a:endParaRPr lang="en-US" dirty="0">
              <a:latin typeface="Verdana" pitchFamily="34" charset="0"/>
              <a:ea typeface="Verdana" pitchFamily="34" charset="0"/>
              <a:cs typeface="Verdana" pitchFamily="34" charset="0"/>
            </a:endParaRPr>
          </a:p>
          <a:p>
            <a:pPr marL="186535" indent="-186535">
              <a:buFont typeface="Arial" pitchFamily="34" charset="0"/>
              <a:buChar char="•"/>
            </a:pPr>
            <a:r>
              <a:rPr lang="en-US" dirty="0">
                <a:latin typeface="Verdana" pitchFamily="34" charset="0"/>
                <a:ea typeface="Verdana" pitchFamily="34" charset="0"/>
                <a:cs typeface="Verdana" pitchFamily="34" charset="0"/>
              </a:rPr>
              <a:t>(Create BP for major topics)</a:t>
            </a:r>
          </a:p>
          <a:p>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0893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028">
              <a:spcBef>
                <a:spcPct val="0"/>
              </a:spcBef>
            </a:pPr>
            <a:r>
              <a:rPr lang="en-US" dirty="0" smtClean="0"/>
              <a:t>This is the project </a:t>
            </a:r>
          </a:p>
          <a:p>
            <a:pPr defTabSz="965028">
              <a:spcBef>
                <a:spcPct val="0"/>
              </a:spcBef>
            </a:pPr>
            <a:endParaRPr 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AAB54CE-F4CD-45C9-A8B5-8A5680ADF3E9}" type="slidenum">
              <a:rPr lang="en-US" smtClean="0">
                <a:latin typeface="Calibri" pitchFamily="34" charset="0"/>
              </a:rPr>
              <a:pPr eaLnBrk="1" hangingPunct="1"/>
              <a:t>173</a:t>
            </a:fld>
            <a:endParaRPr lang="en-US" dirty="0" smtClean="0">
              <a:latin typeface="Calibri"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Mini</a:t>
            </a:r>
            <a:r>
              <a:rPr lang="en-US" baseline="0" dirty="0" smtClean="0"/>
              <a:t> </a:t>
            </a:r>
            <a:r>
              <a:rPr lang="en-US" baseline="0" dirty="0" err="1" smtClean="0"/>
              <a:t>Envex</a:t>
            </a:r>
            <a:r>
              <a:rPr lang="en-US" baseline="0" dirty="0" smtClean="0"/>
              <a:t> In the </a:t>
            </a:r>
            <a:r>
              <a:rPr lang="en-US" baseline="0" dirty="0" err="1" smtClean="0"/>
              <a:t>dropbox</a:t>
            </a:r>
            <a:r>
              <a:rPr lang="en-US" baseline="0" dirty="0" smtClean="0"/>
              <a:t> folder</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174</a:t>
            </a:fld>
            <a:endParaRPr lang="en-US" dirty="0"/>
          </a:p>
        </p:txBody>
      </p:sp>
    </p:spTree>
    <p:extLst>
      <p:ext uri="{BB962C8B-B14F-4D97-AF65-F5344CB8AC3E}">
        <p14:creationId xmlns:p14="http://schemas.microsoft.com/office/powerpoint/2010/main" val="38157317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planning phase is the moment when the project starts to come to life.  Here</a:t>
            </a:r>
            <a:r>
              <a:rPr lang="en-US" baseline="0" dirty="0" smtClean="0"/>
              <a:t> the project manager needs to gain a real understanding of what the client or organization is looking to achieve so that they can plot the best way to deliver the project, its main deliverables and the planned benefits in the most sensible and safest manner to benefit all parties involved.</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181</a:t>
            </a:fld>
            <a:endParaRPr lang="en-US" dirty="0"/>
          </a:p>
        </p:txBody>
      </p:sp>
    </p:spTree>
    <p:extLst>
      <p:ext uri="{BB962C8B-B14F-4D97-AF65-F5344CB8AC3E}">
        <p14:creationId xmlns:p14="http://schemas.microsoft.com/office/powerpoint/2010/main" val="22792987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F8622E32-5D32-46E0-8201-427E480D5A90}" type="slidenum">
              <a:rPr lang="en-GB"/>
              <a:pPr/>
              <a:t>182</a:t>
            </a:fld>
            <a:endParaRPr lang="en-GB" dirty="0"/>
          </a:p>
        </p:txBody>
      </p:sp>
      <p:sp>
        <p:nvSpPr>
          <p:cNvPr id="723970" name="Rectangle 2"/>
          <p:cNvSpPr>
            <a:spLocks noGrp="1" noRot="1" noChangeAspect="1" noChangeArrowheads="1" noTextEdit="1"/>
          </p:cNvSpPr>
          <p:nvPr>
            <p:ph type="sldImg"/>
          </p:nvPr>
        </p:nvSpPr>
        <p:spPr>
          <a:xfrm>
            <a:off x="1257300" y="720725"/>
            <a:ext cx="4800600" cy="3600450"/>
          </a:xfrm>
          <a:ln/>
        </p:spPr>
      </p:sp>
      <p:sp>
        <p:nvSpPr>
          <p:cNvPr id="723971" name="Rectangle 3"/>
          <p:cNvSpPr>
            <a:spLocks noGrp="1" noChangeArrowheads="1"/>
          </p:cNvSpPr>
          <p:nvPr>
            <p:ph type="body" idx="1"/>
          </p:nvPr>
        </p:nvSpPr>
        <p:spPr/>
        <p:txBody>
          <a:bodyPr/>
          <a:lstStyle/>
          <a:p>
            <a:r>
              <a:rPr lang="en-GB" dirty="0"/>
              <a:t>Project management can be said to comprise </a:t>
            </a:r>
            <a:r>
              <a:rPr lang="en-GB" dirty="0" smtClean="0"/>
              <a:t>of two elements, </a:t>
            </a:r>
            <a:r>
              <a:rPr lang="en-GB" dirty="0"/>
              <a:t>planning and control. In the first, we decide what we intend to do and how we intend to do </a:t>
            </a:r>
            <a:r>
              <a:rPr lang="en-GB" dirty="0" smtClean="0"/>
              <a:t>it,</a:t>
            </a:r>
            <a:r>
              <a:rPr lang="en-GB" baseline="0" dirty="0" smtClean="0"/>
              <a:t> whilst i</a:t>
            </a:r>
            <a:r>
              <a:rPr lang="en-GB" dirty="0" smtClean="0"/>
              <a:t>n </a:t>
            </a:r>
            <a:r>
              <a:rPr lang="en-GB" dirty="0"/>
              <a:t>the second, we actually </a:t>
            </a:r>
            <a:r>
              <a:rPr lang="en-GB" dirty="0" smtClean="0"/>
              <a:t>carry this out.</a:t>
            </a:r>
            <a:endParaRPr lang="en-GB" dirty="0"/>
          </a:p>
          <a:p>
            <a:r>
              <a:rPr lang="en-GB" dirty="0"/>
              <a:t>Planning is the foundation of control. Without </a:t>
            </a:r>
            <a:r>
              <a:rPr lang="en-GB" dirty="0" smtClean="0"/>
              <a:t>any plans </a:t>
            </a:r>
            <a:r>
              <a:rPr lang="en-GB" dirty="0"/>
              <a:t>we have nothing to </a:t>
            </a:r>
            <a:r>
              <a:rPr lang="en-GB" dirty="0" smtClean="0"/>
              <a:t>control and </a:t>
            </a:r>
            <a:r>
              <a:rPr lang="en-GB" dirty="0"/>
              <a:t>no targets to aim for.</a:t>
            </a:r>
          </a:p>
          <a:p>
            <a:r>
              <a:rPr lang="en-GB" dirty="0"/>
              <a:t>Because planning is such a major and fundamental part of project management there are numerous opinions about how it should be structured and performed. Unfortunately, the terminology that surrounds the subject varies from one source to another.</a:t>
            </a:r>
            <a:r>
              <a:rPr lang="en-US" dirty="0"/>
              <a:t> </a:t>
            </a:r>
          </a:p>
          <a:p>
            <a:endParaRPr lang="en-GB" dirty="0" smtClean="0"/>
          </a:p>
          <a:p>
            <a:r>
              <a:rPr lang="en-GB" dirty="0" smtClean="0"/>
              <a:t>As a basic guide, you can always take solace from a little poetry. </a:t>
            </a:r>
          </a:p>
          <a:p>
            <a:endParaRPr lang="en-US" dirty="0"/>
          </a:p>
          <a:p>
            <a:r>
              <a:rPr lang="en-GB" dirty="0"/>
              <a:t>In the immortal words of Rudyard Kipling</a:t>
            </a:r>
            <a:r>
              <a:rPr lang="en-GB" dirty="0" smtClean="0"/>
              <a:t>:</a:t>
            </a:r>
          </a:p>
          <a:p>
            <a:endParaRPr lang="en-GB" i="1" dirty="0"/>
          </a:p>
          <a:p>
            <a:r>
              <a:rPr lang="en-GB" i="1" dirty="0"/>
              <a:t>“I have six faithful serving men</a:t>
            </a:r>
          </a:p>
          <a:p>
            <a:r>
              <a:rPr lang="en-GB" i="1" dirty="0" smtClean="0"/>
              <a:t>They </a:t>
            </a:r>
            <a:r>
              <a:rPr lang="en-GB" i="1" dirty="0"/>
              <a:t>taught me all I </a:t>
            </a:r>
            <a:r>
              <a:rPr lang="en-GB" i="1" dirty="0" smtClean="0"/>
              <a:t>knew</a:t>
            </a:r>
            <a:endParaRPr lang="en-GB" i="1" dirty="0"/>
          </a:p>
          <a:p>
            <a:r>
              <a:rPr lang="en-GB" i="1" dirty="0"/>
              <a:t>Their names are What and Where and When</a:t>
            </a:r>
          </a:p>
          <a:p>
            <a:r>
              <a:rPr lang="en-GB" i="1" dirty="0"/>
              <a:t>And Why and How and Who”</a:t>
            </a:r>
            <a:endParaRPr lang="en-GB" dirty="0"/>
          </a:p>
          <a:p>
            <a:endParaRPr lang="en-GB" dirty="0"/>
          </a:p>
          <a:p>
            <a:r>
              <a:rPr lang="en-GB" dirty="0"/>
              <a:t>Plans are the project manager’s ‘faithful serving men’. They explain the what, where, when, why, how and who of the project.</a:t>
            </a:r>
          </a:p>
          <a:p>
            <a:r>
              <a:rPr lang="en-GB" dirty="0"/>
              <a:t>Plans are statements of </a:t>
            </a:r>
            <a:r>
              <a:rPr lang="en-GB" dirty="0" smtClean="0"/>
              <a:t>intent, they </a:t>
            </a:r>
            <a:r>
              <a:rPr lang="en-GB" dirty="0"/>
              <a:t>define what the project is intended to achieve and how we intend to achieve it. That simple statement means that they have to cover a great deal of information</a:t>
            </a:r>
            <a:r>
              <a:rPr lang="en-GB" dirty="0" smtClean="0"/>
              <a:t>.</a:t>
            </a:r>
            <a:r>
              <a:rPr lang="en-US" baseline="0" dirty="0" smtClean="0"/>
              <a:t>  However, remember a plan is exactly that at a Project Manager should be prepared and flexible enough to change and update it as the project progresses.</a:t>
            </a:r>
            <a:endParaRPr lang="en-GB"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3714" name="Rectangle 2"/>
          <p:cNvSpPr>
            <a:spLocks noGrp="1" noRot="1" noChangeAspect="1" noChangeArrowheads="1" noTextEdit="1"/>
          </p:cNvSpPr>
          <p:nvPr>
            <p:ph type="sldImg"/>
          </p:nvPr>
        </p:nvSpPr>
        <p:spPr>
          <a:xfrm>
            <a:off x="1258888" y="720725"/>
            <a:ext cx="4799012" cy="3598863"/>
          </a:xfrm>
          <a:ln/>
        </p:spPr>
      </p:sp>
      <p:sp>
        <p:nvSpPr>
          <p:cNvPr id="1523715" name="Rectangle 3"/>
          <p:cNvSpPr>
            <a:spLocks noGrp="1" noChangeArrowheads="1"/>
          </p:cNvSpPr>
          <p:nvPr>
            <p:ph type="body" idx="1"/>
          </p:nvPr>
        </p:nvSpPr>
        <p:spPr>
          <a:xfrm>
            <a:off x="976252" y="4561485"/>
            <a:ext cx="5362697" cy="4319322"/>
          </a:xfrm>
        </p:spPr>
        <p:txBody>
          <a:bodyPr/>
          <a:lstStyle/>
          <a:p>
            <a:r>
              <a:rPr lang="en-GB" sz="1000" dirty="0"/>
              <a:t>So if you know what is in the Project Management Plan, then who needs it for what reasons?</a:t>
            </a:r>
          </a:p>
          <a:p>
            <a:r>
              <a:rPr lang="en-GB" sz="1000" b="1" dirty="0"/>
              <a:t>Owner/Author</a:t>
            </a:r>
            <a:endParaRPr lang="en-GB" sz="1000" dirty="0"/>
          </a:p>
          <a:p>
            <a:r>
              <a:rPr lang="en-GB" sz="1000" dirty="0"/>
              <a:t>The owner of the Project Management Plan is the Project Manager.  In addition he is responsible for writing and updating the plan as the project matures and becomes subject to changes.</a:t>
            </a:r>
            <a:endParaRPr lang="en-GB" sz="1000" b="1" dirty="0"/>
          </a:p>
          <a:p>
            <a:r>
              <a:rPr lang="en-GB" sz="1000" b="1" dirty="0"/>
              <a:t>Authority</a:t>
            </a:r>
            <a:endParaRPr lang="en-GB" sz="1000" dirty="0"/>
          </a:p>
          <a:p>
            <a:r>
              <a:rPr lang="en-GB" sz="1000" dirty="0"/>
              <a:t>The role of authority of the Project Management Plan falls to the Project Sponsor.  He approves it initially in the Definition Phase but then reviews it and approves it against any changes or at Phase or Stage reviews. </a:t>
            </a:r>
            <a:endParaRPr lang="en-GB" sz="1000" b="1" dirty="0"/>
          </a:p>
          <a:p>
            <a:r>
              <a:rPr lang="en-GB" sz="1000" b="1" dirty="0"/>
              <a:t>Audience</a:t>
            </a:r>
            <a:endParaRPr lang="en-GB" sz="1000" dirty="0"/>
          </a:p>
          <a:p>
            <a:r>
              <a:rPr lang="en-GB" sz="1000" dirty="0"/>
              <a:t>The Project Management Plan should be available for reading and reviewing by all members of the Project Team, all internal and external Stakeholders and in addition any interested parties that are cleared to read this information.  Dependant upon the type of the project, the material that is placed inside the plan may need to have a restricted access policy.</a:t>
            </a:r>
          </a:p>
          <a:p>
            <a:r>
              <a:rPr lang="en-GB" sz="1000" b="1" dirty="0"/>
              <a:t>Monitor and control</a:t>
            </a:r>
          </a:p>
          <a:p>
            <a:r>
              <a:rPr lang="en-GB" sz="1000" dirty="0"/>
              <a:t>How achievement of benefits is to be measured, managed and monitored. </a:t>
            </a:r>
          </a:p>
          <a:p>
            <a:r>
              <a:rPr lang="en-GB" sz="1000" b="1" dirty="0"/>
              <a:t>Development</a:t>
            </a:r>
            <a:endParaRPr lang="en-GB" sz="1000" dirty="0"/>
          </a:p>
          <a:p>
            <a:r>
              <a:rPr lang="en-GB" sz="1000" dirty="0"/>
              <a:t>The Project Management Plan cannot have a defined list of personnel that help develop it.  It is important that the Project Management Plan includes all the team members and specialist knowledge that is available to the Project Manager as this will not only mean that the project will not only be developed with the best opportunity of success but also the document will be used as a bond for the team to feel part of the team and to give them all the direction needed to deliver the project objectives most effectively.</a:t>
            </a:r>
            <a:endParaRPr lang="en-GB" sz="1000" b="1" dirty="0"/>
          </a:p>
          <a:p>
            <a:endParaRPr lang="en-GB" sz="1000"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795650" name="Rectangle 2"/>
          <p:cNvSpPr>
            <a:spLocks noGrp="1" noRot="1" noChangeAspect="1" noChangeArrowheads="1" noTextEdit="1"/>
          </p:cNvSpPr>
          <p:nvPr>
            <p:ph type="sldImg"/>
          </p:nvPr>
        </p:nvSpPr>
        <p:spPr>
          <a:xfrm>
            <a:off x="1262063" y="722313"/>
            <a:ext cx="4795837" cy="3597275"/>
          </a:xfrm>
          <a:ln/>
        </p:spPr>
      </p:sp>
      <p:sp>
        <p:nvSpPr>
          <p:cNvPr id="795651" name="Rectangle 3"/>
          <p:cNvSpPr>
            <a:spLocks noGrp="1" noChangeArrowheads="1"/>
          </p:cNvSpPr>
          <p:nvPr>
            <p:ph type="body" idx="1"/>
          </p:nvPr>
        </p:nvSpPr>
        <p:spPr>
          <a:xfrm>
            <a:off x="976252" y="4559961"/>
            <a:ext cx="5362697" cy="4319322"/>
          </a:xfrm>
        </p:spPr>
        <p:txBody>
          <a:bodyPr/>
          <a:lstStyle/>
          <a:p>
            <a:pPr>
              <a:spcAft>
                <a:spcPct val="50000"/>
              </a:spcAft>
            </a:pPr>
            <a:r>
              <a:rPr lang="en-GB" dirty="0"/>
              <a:t>The Project Management Plan provides a baseline description of how the project will be managed.   It is periodically reviewed and updated through change control.  The PMP will be the baseline document upon which changes are considered. </a:t>
            </a:r>
          </a:p>
          <a:p>
            <a:pPr>
              <a:spcAft>
                <a:spcPct val="50000"/>
              </a:spcAft>
            </a:pPr>
            <a:endParaRPr lang="en-GB" dirty="0"/>
          </a:p>
          <a:p>
            <a:pPr>
              <a:spcAft>
                <a:spcPct val="50000"/>
              </a:spcAft>
            </a:pPr>
            <a:r>
              <a:rPr lang="en-GB" dirty="0"/>
              <a:t>It can easily be defined with its contents by the words why, what, how, how much, who, when and where.  When preparing a PMP the Project Manager should be always asking these questions and in that given order.</a:t>
            </a:r>
          </a:p>
          <a:p>
            <a:pPr>
              <a:spcAft>
                <a:spcPct val="50000"/>
              </a:spcAft>
            </a:pPr>
            <a:endParaRPr lang="en-GB" dirty="0"/>
          </a:p>
          <a:p>
            <a:pPr>
              <a:spcAft>
                <a:spcPct val="50000"/>
              </a:spcAft>
            </a:pPr>
            <a:r>
              <a:rPr lang="en-GB" b="1" dirty="0"/>
              <a:t>Key points:</a:t>
            </a:r>
          </a:p>
          <a:p>
            <a:pPr lvl="1" algn="just">
              <a:spcAft>
                <a:spcPct val="50000"/>
              </a:spcAft>
            </a:pPr>
            <a:r>
              <a:rPr lang="en-GB" dirty="0">
                <a:latin typeface="ZapfCalligr BT" pitchFamily="18" charset="0"/>
              </a:rPr>
              <a:t>describes policies for managing changes, communication, configuration, governance, health and safety, environmental issues, procurement, quality and risk</a:t>
            </a:r>
          </a:p>
          <a:p>
            <a:pPr lvl="1" algn="just">
              <a:spcAft>
                <a:spcPct val="50000"/>
              </a:spcAft>
            </a:pPr>
            <a:r>
              <a:rPr lang="en-GB" dirty="0">
                <a:latin typeface="ZapfCalligr BT" pitchFamily="18" charset="0"/>
              </a:rPr>
              <a:t>progressively developed during planning and is a live configuration controlled document</a:t>
            </a:r>
          </a:p>
          <a:p>
            <a:pPr>
              <a:spcAft>
                <a:spcPct val="50000"/>
              </a:spcAft>
            </a:pPr>
            <a:endParaRPr lang="en-GB" dirty="0"/>
          </a:p>
          <a:p>
            <a:pPr>
              <a:spcAft>
                <a:spcPct val="50000"/>
              </a:spcAft>
            </a:pPr>
            <a:r>
              <a:rPr lang="en-GB" dirty="0"/>
              <a:t>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8178" name="Rectangle 2"/>
          <p:cNvSpPr>
            <a:spLocks noGrp="1" noRot="1" noChangeAspect="1" noChangeArrowheads="1" noTextEdit="1"/>
          </p:cNvSpPr>
          <p:nvPr>
            <p:ph type="sldImg"/>
          </p:nvPr>
        </p:nvSpPr>
        <p:spPr>
          <a:xfrm>
            <a:off x="1262063" y="722313"/>
            <a:ext cx="4795837" cy="3597275"/>
          </a:xfrm>
          <a:ln/>
        </p:spPr>
      </p:sp>
      <p:sp>
        <p:nvSpPr>
          <p:cNvPr id="818179" name="Rectangle 3"/>
          <p:cNvSpPr>
            <a:spLocks noGrp="1" noChangeArrowheads="1"/>
          </p:cNvSpPr>
          <p:nvPr>
            <p:ph type="body" idx="1"/>
          </p:nvPr>
        </p:nvSpPr>
        <p:spPr>
          <a:xfrm>
            <a:off x="976252" y="4559961"/>
            <a:ext cx="5362697" cy="4319322"/>
          </a:xfrm>
        </p:spPr>
        <p:txBody>
          <a:bodyPr/>
          <a:lstStyle/>
          <a:p>
            <a:r>
              <a:rPr lang="en-US" sz="1300" dirty="0"/>
              <a:t>The purpose of </a:t>
            </a:r>
            <a:r>
              <a:rPr lang="en-US" sz="1300" b="1" dirty="0"/>
              <a:t>Define scope </a:t>
            </a:r>
            <a:r>
              <a:rPr lang="en-US" sz="1300" dirty="0"/>
              <a:t>is to achieve clarity of the project scope including objectives,</a:t>
            </a:r>
          </a:p>
          <a:p>
            <a:r>
              <a:rPr lang="en-US" sz="1300" dirty="0"/>
              <a:t>deliverables, requirements, and boundaries by defining the end state of the project.</a:t>
            </a:r>
          </a:p>
          <a:p>
            <a:r>
              <a:rPr lang="en-US" sz="1300" dirty="0"/>
              <a:t>The definition of project scope makes clear what the project will contribute to the strategic goals of</a:t>
            </a:r>
          </a:p>
          <a:p>
            <a:r>
              <a:rPr lang="en-US" sz="1300" dirty="0"/>
              <a:t>the organization. The project scope statement should be used as the basis for future project</a:t>
            </a:r>
          </a:p>
          <a:p>
            <a:r>
              <a:rPr lang="en-US" sz="1300" dirty="0"/>
              <a:t>decisions, as well as for communicating the importance of the project and the benefits that should</a:t>
            </a:r>
          </a:p>
          <a:p>
            <a:r>
              <a:rPr lang="en-US" sz="1300" dirty="0"/>
              <a:t>be realized by performing the project successfully.</a:t>
            </a:r>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33986" name="Rectangle 2"/>
          <p:cNvSpPr>
            <a:spLocks noGrp="1" noRot="1" noChangeAspect="1" noChangeArrowheads="1" noTextEdit="1"/>
          </p:cNvSpPr>
          <p:nvPr>
            <p:ph type="sldImg"/>
          </p:nvPr>
        </p:nvSpPr>
        <p:spPr>
          <a:xfrm>
            <a:off x="1258888" y="720725"/>
            <a:ext cx="4799012" cy="3598863"/>
          </a:xfrm>
          <a:ln/>
        </p:spPr>
      </p:sp>
      <p:sp>
        <p:nvSpPr>
          <p:cNvPr id="1833987" name="Rectangle 3"/>
          <p:cNvSpPr>
            <a:spLocks noGrp="1" noChangeArrowheads="1"/>
          </p:cNvSpPr>
          <p:nvPr>
            <p:ph type="body" idx="1"/>
          </p:nvPr>
        </p:nvSpPr>
        <p:spPr>
          <a:xfrm>
            <a:off x="976252" y="4561485"/>
            <a:ext cx="5424549" cy="4319322"/>
          </a:xfrm>
          <a:noFill/>
          <a:ln/>
        </p:spPr>
        <p:txBody>
          <a:bodyPr lIns="96503" tIns="48251" rIns="96503" bIns="48251"/>
          <a:lstStyle/>
          <a:p>
            <a:r>
              <a:rPr lang="en-GB" b="1" dirty="0"/>
              <a:t>Acceptance Criteria</a:t>
            </a:r>
            <a:endParaRPr lang="en-GB" dirty="0"/>
          </a:p>
          <a:p>
            <a:r>
              <a:rPr lang="en-GB" dirty="0"/>
              <a:t>Acceptance Criteria are the requirements of the Customer by which the project’s delivery success will be gauged. They must be measureable and unambiguous.  They are identified as early as possible by the Project Manager so that it will help with accuracy when planning work and estimating costs and schedules.  The use of loose descriptions or phrases will inevitably lead to disputes over the interpretation of the product delivery at some stage during the project.  Criteria must be achievable within the scope and budget of the project. They will be unique to the project.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Green Project Management® or Sustainability in Project Management in short addresses the impact of a project on the environment.  There have been several theories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identified over the past several years but none that can be adopted as</a:t>
            </a:r>
            <a:r>
              <a:rPr lang="en-GB" sz="1200" kern="1200" baseline="0" dirty="0" smtClean="0">
                <a:solidFill>
                  <a:schemeClr val="tx1"/>
                </a:solidFill>
                <a:effectLst/>
                <a:latin typeface="+mn-lt"/>
                <a:ea typeface="+mn-ea"/>
                <a:cs typeface="+mn-cs"/>
              </a:rPr>
              <a:t> repeatable processes that provide governance and  deliver consistent results</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order for green project management to take a permanent foothold a new set of activities that focus strictly on the sustainable aspects of an initiative through project governance is required.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t>187</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normAutofit/>
          </a:bodyPr>
          <a:lstStyle/>
          <a:p>
            <a:r>
              <a:rPr lang="en-US" sz="1300" dirty="0"/>
              <a:t>Green Project Management® or Sustainability in Project Management in short addresses the impact of a project’s delivery on the environment (ecological), society, and the economy.  There have been several theories for integration identified over the past several years but none that can be adopted as repeatable processes to provide governance and deliver consistent and measurable results.  </a:t>
            </a:r>
          </a:p>
          <a:p>
            <a:pPr defTabSz="994938">
              <a:defRPr/>
            </a:pPr>
            <a:endParaRPr lang="en-GB" baseline="0" dirty="0" smtClean="0"/>
          </a:p>
          <a:p>
            <a:r>
              <a:rPr lang="en-US" dirty="0">
                <a:latin typeface="ZapfCalligr BT" pitchFamily="18" charset="0"/>
              </a:rPr>
              <a:t>Project Management, as a discipline has been continuously evolving since the times of early civilization.  </a:t>
            </a:r>
          </a:p>
          <a:p>
            <a:r>
              <a:rPr lang="en-US" dirty="0">
                <a:latin typeface="ZapfCalligr BT" pitchFamily="18" charset="0"/>
              </a:rPr>
              <a:t> </a:t>
            </a:r>
          </a:p>
          <a:p>
            <a:r>
              <a:rPr lang="en-US" dirty="0">
                <a:latin typeface="ZapfCalligr BT" pitchFamily="18" charset="0"/>
              </a:rPr>
              <a:t>It wasn’t until the mid-20</a:t>
            </a:r>
            <a:r>
              <a:rPr lang="en-US" baseline="30000" dirty="0">
                <a:latin typeface="ZapfCalligr BT" pitchFamily="18" charset="0"/>
              </a:rPr>
              <a:t>th</a:t>
            </a:r>
            <a:r>
              <a:rPr lang="en-US" dirty="0">
                <a:latin typeface="ZapfCalligr BT" pitchFamily="18" charset="0"/>
              </a:rPr>
              <a:t> century however when Project Management as a discipline began to take on a definitive form with the Pioneering minds of Henry Gantt who developed the Gantt chart and Henri </a:t>
            </a:r>
            <a:r>
              <a:rPr lang="en-US" dirty="0" err="1">
                <a:latin typeface="ZapfCalligr BT" pitchFamily="18" charset="0"/>
              </a:rPr>
              <a:t>Fayol</a:t>
            </a:r>
            <a:r>
              <a:rPr lang="en-US" dirty="0">
                <a:latin typeface="ZapfCalligr BT" pitchFamily="18" charset="0"/>
              </a:rPr>
              <a:t> the architect of the five management functions that are the basis of today’s various bodies of knowledge.  </a:t>
            </a:r>
          </a:p>
          <a:p>
            <a:r>
              <a:rPr lang="en-US" dirty="0">
                <a:latin typeface="ZapfCalligr BT" pitchFamily="18" charset="0"/>
              </a:rPr>
              <a:t> </a:t>
            </a:r>
          </a:p>
          <a:p>
            <a:r>
              <a:rPr lang="en-US" dirty="0">
                <a:latin typeface="ZapfCalligr BT" pitchFamily="18" charset="0"/>
              </a:rPr>
              <a:t>Tools, techniques, methods and standards continue to be honed and streamlined by organizations, both public and private and certifications based on a project manager’s ability execute based the use of these standards give further credence to the discipline.</a:t>
            </a:r>
          </a:p>
          <a:p>
            <a:endParaRPr lang="en-US" dirty="0">
              <a:latin typeface="ZapfCalligr BT" pitchFamily="18" charset="0"/>
            </a:endParaRPr>
          </a:p>
          <a:p>
            <a:r>
              <a:rPr lang="en-US" dirty="0">
                <a:latin typeface="ZapfCalligr BT" pitchFamily="18" charset="0"/>
              </a:rPr>
              <a:t>Since the adoption of ISO 14001, which exists to help organizations minimize how their operations impact the environment and comply with applicable laws, the subject of sustainability through project management had remained nebulous at best as there had been a lack of continuity among organizations who desire to use project management as the mechanism to impart change.  </a:t>
            </a:r>
          </a:p>
          <a:p>
            <a:r>
              <a:rPr lang="en-US" dirty="0">
                <a:latin typeface="ZapfCalligr BT" pitchFamily="18" charset="0"/>
              </a:rPr>
              <a:t/>
            </a:r>
            <a:br>
              <a:rPr lang="en-US" dirty="0">
                <a:latin typeface="ZapfCalligr BT" pitchFamily="18" charset="0"/>
              </a:rPr>
            </a:br>
            <a:r>
              <a:rPr lang="en-US" dirty="0">
                <a:latin typeface="ZapfCalligr BT" pitchFamily="18" charset="0"/>
              </a:rPr>
              <a:t>As a best practice organization, GPM is working to streamline and promote the practical application of green project management to not only decrease an organization’s negative environmental impact but achieving business objectives. </a:t>
            </a:r>
          </a:p>
          <a:p>
            <a:r>
              <a:rPr lang="en-US" dirty="0">
                <a:latin typeface="ZapfCalligr BT" pitchFamily="18" charset="0"/>
              </a:rPr>
              <a:t> </a:t>
            </a:r>
          </a:p>
          <a:p>
            <a:r>
              <a:rPr lang="en-US" dirty="0">
                <a:latin typeface="ZapfCalligr BT" pitchFamily="18" charset="0"/>
              </a:rPr>
              <a:t>Our sustainability based framework which you will become masters of over the next four days, measures environmental impact down to the task level, and employs methods to measure value. Our set of best practices to augment the current bodies of knowledge so that when employed, organizations can better understand how they contribute to their carbon footprint and can thus take measures to decrease it without sacrificing their bottom line.  </a:t>
            </a:r>
          </a:p>
          <a:p>
            <a:pPr defTabSz="994938">
              <a:defRPr/>
            </a:pPr>
            <a:endParaRPr lang="en-GB" baseline="0" dirty="0" smtClean="0"/>
          </a:p>
          <a:p>
            <a:pPr defTabSz="994938">
              <a:defRPr/>
            </a:pPr>
            <a:endParaRPr lang="en-GB" baseline="0" dirty="0" smtClean="0"/>
          </a:p>
          <a:p>
            <a:pPr defTabSz="994938">
              <a:defRPr/>
            </a:pPr>
            <a:endParaRPr lang="en-GB" baseline="0"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5890" name="Rectangle 2"/>
          <p:cNvSpPr>
            <a:spLocks noGrp="1" noRot="1" noChangeAspect="1" noChangeArrowheads="1" noTextEdit="1"/>
          </p:cNvSpPr>
          <p:nvPr>
            <p:ph type="sldImg"/>
          </p:nvPr>
        </p:nvSpPr>
        <p:spPr>
          <a:xfrm>
            <a:off x="1262063" y="722313"/>
            <a:ext cx="4795837" cy="3597275"/>
          </a:xfrm>
          <a:ln/>
        </p:spPr>
      </p:sp>
      <p:sp>
        <p:nvSpPr>
          <p:cNvPr id="805891" name="Rectangle 3"/>
          <p:cNvSpPr>
            <a:spLocks noGrp="1" noChangeArrowheads="1"/>
          </p:cNvSpPr>
          <p:nvPr>
            <p:ph type="body" idx="1"/>
          </p:nvPr>
        </p:nvSpPr>
        <p:spPr>
          <a:xfrm>
            <a:off x="976252" y="4559961"/>
            <a:ext cx="5362697" cy="4319322"/>
          </a:xfrm>
        </p:spPr>
        <p:txBody>
          <a:bodyPr/>
          <a:lstStyle/>
          <a:p>
            <a:r>
              <a:rPr lang="en-GB" sz="1100" dirty="0"/>
              <a:t>The Work Breakdown Structure provides a hierarchical structure showing the tasks to be undertaken in a project.  The preferred and most common form is based on the breakdown of products as shown above.  Once this has been done, task decomposition breaks the products into manageable units of work.  The decomposition is continued until an appropriate level is reached.  This level is decided by the Project Manager dependant upon the team he has and the experience they have.  This will allow him to decide what level of control he will need to take and therefore the depth of detail in which the WBS must be taken.  Elements at the lowest level in any branch are called the work packages.  The elements are easily recognised by the use of verbs (action words) to describe them, rather than the nouns found in a PBS. </a:t>
            </a:r>
          </a:p>
          <a:p>
            <a:r>
              <a:rPr lang="en-GB" sz="1100" dirty="0"/>
              <a:t>The WBS should enable members of the project team to define their tasks to a meaningful level of detail.</a:t>
            </a:r>
          </a:p>
          <a:p>
            <a:r>
              <a:rPr lang="en-GB" sz="1100" dirty="0"/>
              <a:t>The main benefits of the WBS are as follows:</a:t>
            </a:r>
          </a:p>
          <a:p>
            <a:pPr marL="645606" lvl="1" indent="-176075">
              <a:buFontTx/>
              <a:buChar char="•"/>
            </a:pPr>
            <a:r>
              <a:rPr lang="en-GB" sz="1100" dirty="0"/>
              <a:t>enables breakdown of work into easily definable and manageable units (chunks) of work</a:t>
            </a:r>
          </a:p>
          <a:p>
            <a:pPr marL="645606" lvl="1" indent="-176075">
              <a:buFontTx/>
              <a:buChar char="•"/>
            </a:pPr>
            <a:r>
              <a:rPr lang="en-GB" sz="1100" dirty="0"/>
              <a:t>provides a structure for defining the statement of work at each level including, requirements, budgets, deliverables.</a:t>
            </a:r>
          </a:p>
          <a:p>
            <a:pPr marL="645606" lvl="1" indent="-176075">
              <a:buFontTx/>
              <a:buChar char="•"/>
            </a:pPr>
            <a:r>
              <a:rPr lang="en-GB" sz="1100" dirty="0"/>
              <a:t>helps to define relationships with the organization and cost management systems</a:t>
            </a:r>
          </a:p>
          <a:p>
            <a:pPr marL="645606" lvl="1" indent="-176075">
              <a:buFontTx/>
              <a:buChar char="•"/>
            </a:pPr>
            <a:r>
              <a:rPr lang="en-GB" sz="1100" dirty="0"/>
              <a:t>provides a framework for communicating throughout the project including performance reporting and escalation of issues</a:t>
            </a:r>
          </a:p>
          <a:p>
            <a:pPr marL="645606" lvl="1" indent="-176075">
              <a:buFontTx/>
              <a:buChar char="•"/>
            </a:pPr>
            <a:r>
              <a:rPr lang="en-GB" sz="1100" dirty="0"/>
              <a:t>enables assignment of single point accountability and supports allocation of resources</a:t>
            </a:r>
          </a:p>
          <a:p>
            <a:pPr marL="645606" lvl="1" indent="-176075">
              <a:buFontTx/>
              <a:buChar char="•"/>
            </a:pPr>
            <a:r>
              <a:rPr lang="en-GB" sz="1100" dirty="0"/>
              <a:t>supports risk identification and assessment showing relationships between tasks </a:t>
            </a:r>
          </a:p>
          <a:p>
            <a:endParaRPr lang="en-US" sz="1100"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9986" name="Rectangle 2"/>
          <p:cNvSpPr>
            <a:spLocks noGrp="1" noRot="1" noChangeAspect="1" noChangeArrowheads="1" noTextEdit="1"/>
          </p:cNvSpPr>
          <p:nvPr>
            <p:ph type="sldImg"/>
          </p:nvPr>
        </p:nvSpPr>
        <p:spPr>
          <a:xfrm>
            <a:off x="1262063" y="722313"/>
            <a:ext cx="4795837" cy="3597275"/>
          </a:xfrm>
          <a:ln/>
        </p:spPr>
      </p:sp>
      <p:sp>
        <p:nvSpPr>
          <p:cNvPr id="809987" name="Rectangle 3"/>
          <p:cNvSpPr>
            <a:spLocks noGrp="1" noChangeArrowheads="1"/>
          </p:cNvSpPr>
          <p:nvPr>
            <p:ph type="body" idx="1"/>
          </p:nvPr>
        </p:nvSpPr>
        <p:spPr>
          <a:xfrm>
            <a:off x="976252" y="4559961"/>
            <a:ext cx="5362697" cy="4319322"/>
          </a:xfrm>
        </p:spPr>
        <p:txBody>
          <a:bodyPr/>
          <a:lstStyle/>
          <a:p>
            <a:r>
              <a:rPr lang="en-GB" dirty="0"/>
              <a:t>One structure derived from the WBS is the </a:t>
            </a:r>
            <a:r>
              <a:rPr lang="en-GB" dirty="0" smtClean="0"/>
              <a:t>Organization </a:t>
            </a:r>
            <a:r>
              <a:rPr lang="en-GB" dirty="0"/>
              <a:t>Breakdown Structure.  This is regularly seen as an </a:t>
            </a:r>
            <a:r>
              <a:rPr lang="en-GB" dirty="0" smtClean="0"/>
              <a:t>Organization </a:t>
            </a:r>
            <a:r>
              <a:rPr lang="en-GB" dirty="0"/>
              <a:t>Chart in most industries, as shown above.  It shows the roles and titles of the team members (related to the work they are managing), their span of control and the approved reporting structure.</a:t>
            </a:r>
          </a:p>
          <a:p>
            <a:r>
              <a:rPr lang="en-GB" dirty="0"/>
              <a:t>The project OBS is used with the WBS to form the Responsibility Assignment Matrix.</a:t>
            </a:r>
          </a:p>
          <a:p>
            <a:r>
              <a:rPr lang="en-GB" dirty="0"/>
              <a:t>To produce the </a:t>
            </a:r>
            <a:r>
              <a:rPr lang="en-GB" dirty="0" smtClean="0"/>
              <a:t>Organization </a:t>
            </a:r>
            <a:r>
              <a:rPr lang="en-GB" dirty="0"/>
              <a:t>Breakdown Structure, the work breakdown and tasks are analysed.  Typically, team leaders or co-ordination roles are assigned to individuals in order to manage groups of tasks.  The criteria used to decide on management levels for groups may be:</a:t>
            </a:r>
          </a:p>
          <a:p>
            <a:pPr marL="645606" lvl="1" indent="-176075" algn="just">
              <a:buFontTx/>
              <a:buChar char="•"/>
            </a:pPr>
            <a:r>
              <a:rPr lang="en-GB" dirty="0">
                <a:latin typeface="ZapfCalligr BT" pitchFamily="18" charset="0"/>
              </a:rPr>
              <a:t>size and nature of the tasks</a:t>
            </a:r>
          </a:p>
          <a:p>
            <a:pPr marL="645606" lvl="1" indent="-176075" algn="just">
              <a:buFontTx/>
              <a:buChar char="•"/>
            </a:pPr>
            <a:r>
              <a:rPr lang="en-GB" dirty="0">
                <a:latin typeface="ZapfCalligr BT" pitchFamily="18" charset="0"/>
              </a:rPr>
              <a:t>complexity in terms of interdependencies </a:t>
            </a:r>
          </a:p>
          <a:p>
            <a:pPr marL="645606" lvl="1" indent="-176075" algn="just">
              <a:buFontTx/>
              <a:buChar char="•"/>
            </a:pPr>
            <a:r>
              <a:rPr lang="en-GB" dirty="0">
                <a:latin typeface="ZapfCalligr BT" pitchFamily="18" charset="0"/>
              </a:rPr>
              <a:t>criticality and risks</a:t>
            </a:r>
          </a:p>
          <a:p>
            <a:pPr marL="645606" lvl="1" indent="-176075" algn="just">
              <a:buFontTx/>
              <a:buChar char="•"/>
            </a:pPr>
            <a:endParaRPr lang="en-GB" dirty="0">
              <a:latin typeface="ZapfCalligr BT" pitchFamily="18" charset="0"/>
            </a:endParaRPr>
          </a:p>
          <a:p>
            <a:r>
              <a:rPr lang="en-GB" dirty="0"/>
              <a:t>The Project OBS identifies key decision making authorities and ownership of work areas.  It therefore supports communications, performance monitoring, control, and reporting.  </a:t>
            </a:r>
          </a:p>
          <a:p>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4082" name="Rectangle 2"/>
          <p:cNvSpPr>
            <a:spLocks noGrp="1" noRot="1" noChangeAspect="1" noChangeArrowheads="1" noTextEdit="1"/>
          </p:cNvSpPr>
          <p:nvPr>
            <p:ph type="sldImg"/>
          </p:nvPr>
        </p:nvSpPr>
        <p:spPr>
          <a:xfrm>
            <a:off x="1262063" y="722313"/>
            <a:ext cx="4795837" cy="3597275"/>
          </a:xfrm>
          <a:ln/>
        </p:spPr>
      </p:sp>
      <p:sp>
        <p:nvSpPr>
          <p:cNvPr id="814083" name="Rectangle 3"/>
          <p:cNvSpPr>
            <a:spLocks noGrp="1" noChangeArrowheads="1"/>
          </p:cNvSpPr>
          <p:nvPr>
            <p:ph type="body" idx="1"/>
          </p:nvPr>
        </p:nvSpPr>
        <p:spPr bwMode="gray">
          <a:xfrm>
            <a:off x="976252" y="4559961"/>
            <a:ext cx="5362697" cy="4319322"/>
          </a:xfrm>
          <a:noFill/>
          <a:ln/>
        </p:spPr>
        <p:txBody>
          <a:bodyPr lIns="96655" tIns="48327" rIns="96655" bIns="48327"/>
          <a:lstStyle/>
          <a:p>
            <a:r>
              <a:rPr lang="en-GB" dirty="0"/>
              <a:t>Another useful breakdown that can be derived from the WBS is the Cost Breakdown Structure (CBS).  It important that costs for each work package are broken into elements since different types require different monitoring and control processes.  For example, in-house labour may be controlled through time sheets, materials through purchase orders and contracts used to control sub-contracted work.  Some cost categories will need to be isolated if earned value is to be used for cost control.</a:t>
            </a:r>
          </a:p>
          <a:p>
            <a:r>
              <a:rPr lang="en-GB" dirty="0"/>
              <a:t>The Cost Breakdown Structure is derived from the company system of allocating costs and the WBS.  Typically, budgets (estimates) for each work package are broken down into cost elements corresponding to the company system of accounts.  Actual costs charged to each work package are detailed at cost element level.  This enables work package managers to compare actual costs with baseline work package budgets to pinpoint variances and problem areas, allowing them to take any corrective action.</a:t>
            </a:r>
          </a:p>
          <a:p>
            <a:endParaRPr lang="en-GB"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7810" name="Rectangle 2"/>
          <p:cNvSpPr>
            <a:spLocks noGrp="1" noRot="1" noChangeAspect="1" noChangeArrowheads="1" noTextEdit="1"/>
          </p:cNvSpPr>
          <p:nvPr>
            <p:ph type="sldImg"/>
          </p:nvPr>
        </p:nvSpPr>
        <p:spPr>
          <a:xfrm>
            <a:off x="1262063" y="722313"/>
            <a:ext cx="4795837" cy="3597275"/>
          </a:xfrm>
          <a:ln/>
        </p:spPr>
      </p:sp>
      <p:sp>
        <p:nvSpPr>
          <p:cNvPr id="1527811" name="Rectangle 3"/>
          <p:cNvSpPr>
            <a:spLocks noGrp="1" noChangeArrowheads="1"/>
          </p:cNvSpPr>
          <p:nvPr>
            <p:ph type="body" idx="1"/>
          </p:nvPr>
        </p:nvSpPr>
        <p:spPr>
          <a:xfrm>
            <a:off x="976252" y="4559961"/>
            <a:ext cx="5382757" cy="4319322"/>
          </a:xfrm>
        </p:spPr>
        <p:txBody>
          <a:bodyPr/>
          <a:lstStyle/>
          <a:p>
            <a:pPr>
              <a:spcAft>
                <a:spcPct val="30000"/>
              </a:spcAft>
            </a:pPr>
            <a:r>
              <a:rPr lang="en-GB" dirty="0"/>
              <a:t>Estimates in projects are quantified assessments of resources and time required to complete part or all of a project.  They are used to support Investment Appraisal and support project Go/No Go decisions.  They are also used throughout the project to support performance assessments and predictions.</a:t>
            </a:r>
          </a:p>
          <a:p>
            <a:pPr>
              <a:spcAft>
                <a:spcPct val="30000"/>
              </a:spcAft>
            </a:pPr>
            <a:r>
              <a:rPr lang="en-GB" dirty="0"/>
              <a:t>Estimating accuracy will vary through the project lifecycle depending on the level of uncertainty and the quality and availability of information.  Generally, information during the concept stage is likely to include only high level designs and strategies, consequently its accuracy is likely to be in a ‘rough order of magnitude’ due to the uncertainties and lack of defined information.  As more data becomes available during definition, estimating accuracy should be sufficient for the approval of the business case.  Accuracy will continue to improve at the beginning of implementation as detailed designs, scope of work and detailed plans are produced.  This is necessary to control cost, time and performance during implementation since unreliable estimates could cause management problems and reduce team morale.  Estimating accuracy should improve throughout implementation sub stages as more details and results of work are defined and recorded.  At the end of each sub stage, information and lessons learned will help to improve estimating accuracy by the use of these actual costs and tasks being completed.  </a:t>
            </a:r>
          </a:p>
          <a:p>
            <a:pPr>
              <a:spcAft>
                <a:spcPct val="30000"/>
              </a:spcAft>
            </a:pPr>
            <a:r>
              <a:rPr lang="en-GB" dirty="0"/>
              <a:t>The reliability of estimates is likely to influence decisions to continue or terminate the project at the end of each project stage and sub stage.</a:t>
            </a:r>
          </a:p>
          <a:p>
            <a:pPr>
              <a:spcAft>
                <a:spcPct val="30000"/>
              </a:spcAft>
            </a:pPr>
            <a:r>
              <a:rPr lang="en-GB" dirty="0"/>
              <a:t>Remember, cost and time always remains an estimate up until the final day of the project when it is closed.  At no time should a Project Manager guarantee what their costs or timescales are going to be. </a:t>
            </a:r>
          </a:p>
        </p:txBody>
      </p:sp>
      <p:sp>
        <p:nvSpPr>
          <p:cNvPr id="1527812" name="Text Box 4"/>
          <p:cNvSpPr txBox="1">
            <a:spLocks noChangeArrowheads="1"/>
          </p:cNvSpPr>
          <p:nvPr/>
        </p:nvSpPr>
        <p:spPr bwMode="auto">
          <a:xfrm>
            <a:off x="1688381" y="4514271"/>
            <a:ext cx="193439" cy="382564"/>
          </a:xfrm>
          <a:prstGeom prst="rect">
            <a:avLst/>
          </a:prstGeom>
          <a:noFill/>
          <a:ln w="12700" cap="sq">
            <a:noFill/>
            <a:miter lim="800000"/>
            <a:headEnd type="none" w="sm" len="sm"/>
            <a:tailEnd type="none" w="lg" len="med"/>
          </a:ln>
          <a:effectLst/>
        </p:spPr>
        <p:txBody>
          <a:bodyPr wrap="none" lIns="95133" tIns="49468" rIns="95133" bIns="49468">
            <a:spAutoFit/>
          </a:bodyPr>
          <a:lstStyle/>
          <a:p>
            <a:pPr defTabSz="965149"/>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86178" name="Rectangle 2"/>
          <p:cNvSpPr>
            <a:spLocks noGrp="1" noRot="1" noChangeAspect="1" noChangeArrowheads="1" noTextEdit="1"/>
          </p:cNvSpPr>
          <p:nvPr>
            <p:ph type="sldImg"/>
          </p:nvPr>
        </p:nvSpPr>
        <p:spPr>
          <a:xfrm>
            <a:off x="1262063" y="722313"/>
            <a:ext cx="4795837" cy="3597275"/>
          </a:xfrm>
          <a:ln/>
        </p:spPr>
      </p:sp>
      <p:sp>
        <p:nvSpPr>
          <p:cNvPr id="1586179" name="Rectangle 3"/>
          <p:cNvSpPr>
            <a:spLocks noGrp="1" noChangeArrowheads="1"/>
          </p:cNvSpPr>
          <p:nvPr>
            <p:ph type="body" idx="1"/>
          </p:nvPr>
        </p:nvSpPr>
        <p:spPr>
          <a:xfrm>
            <a:off x="976252" y="4559961"/>
            <a:ext cx="5362697" cy="4319322"/>
          </a:xfrm>
        </p:spPr>
        <p:txBody>
          <a:bodyPr/>
          <a:lstStyle/>
          <a:p>
            <a:r>
              <a:rPr lang="en-GB" dirty="0"/>
              <a:t>There are two main types of resource, those that can be consumed during work and those that can reused and are non-consumable.  For example, the fuel that goes into a car is a </a:t>
            </a:r>
            <a:r>
              <a:rPr lang="en-GB"/>
              <a:t>consumable </a:t>
            </a:r>
            <a:r>
              <a:rPr lang="en-GB" smtClean="0"/>
              <a:t>while </a:t>
            </a:r>
            <a:r>
              <a:rPr lang="en-GB" dirty="0"/>
              <a:t>the car is re-usable.</a:t>
            </a:r>
          </a:p>
          <a:p>
            <a:endParaRPr lang="en-US" dirty="0"/>
          </a:p>
          <a:p>
            <a:r>
              <a:rPr lang="en-US" dirty="0"/>
              <a:t>Remember, the most valuable resource that you will ever have is your people, so ensure you lead them and care for them well as they are the most re-useable assets that any Project Manager will ever have.</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88226" name="Rectangle 2"/>
          <p:cNvSpPr>
            <a:spLocks noGrp="1" noRot="1" noChangeAspect="1" noChangeArrowheads="1" noTextEdit="1"/>
          </p:cNvSpPr>
          <p:nvPr>
            <p:ph type="sldImg"/>
          </p:nvPr>
        </p:nvSpPr>
        <p:spPr>
          <a:xfrm>
            <a:off x="1257300" y="719138"/>
            <a:ext cx="4802188" cy="3602037"/>
          </a:xfrm>
          <a:ln/>
        </p:spPr>
      </p:sp>
      <p:sp>
        <p:nvSpPr>
          <p:cNvPr id="1588227" name="Rectangle 3"/>
          <p:cNvSpPr>
            <a:spLocks noGrp="1" noChangeArrowheads="1"/>
          </p:cNvSpPr>
          <p:nvPr>
            <p:ph type="body" idx="1"/>
          </p:nvPr>
        </p:nvSpPr>
        <p:spPr>
          <a:xfrm>
            <a:off x="814101" y="4524932"/>
            <a:ext cx="5788971" cy="4432026"/>
          </a:xfrm>
        </p:spPr>
        <p:txBody>
          <a:bodyPr/>
          <a:lstStyle/>
          <a:p>
            <a:r>
              <a:rPr lang="en-GB" dirty="0">
                <a:cs typeface="Times New Roman" pitchFamily="18" charset="0"/>
              </a:rPr>
              <a:t>A resource is anything required to complete the work of an activity.  It could be people, equipment or materials.  Resource management ensures that the right resources have been identified and made available as an when necessary. </a:t>
            </a:r>
          </a:p>
          <a:p>
            <a:r>
              <a:rPr lang="en-GB" dirty="0"/>
              <a:t>The sequence of steps during the resource process is as follows:</a:t>
            </a:r>
          </a:p>
          <a:p>
            <a:r>
              <a:rPr lang="en-GB" b="1" dirty="0"/>
              <a:t>Allocation</a:t>
            </a:r>
            <a:r>
              <a:rPr lang="en-GB" dirty="0"/>
              <a:t> - once activities have been scheduled resources are allocated to each activity.  This enables the total requirements to be determined against the project timescale.</a:t>
            </a:r>
          </a:p>
          <a:p>
            <a:r>
              <a:rPr lang="en-GB" b="1" dirty="0"/>
              <a:t>Aggregation</a:t>
            </a:r>
            <a:r>
              <a:rPr lang="en-GB" dirty="0"/>
              <a:t> – resource requirements are totalled to determine the level of resources required for each timescale period.  This is typically shown as a histogram.</a:t>
            </a:r>
          </a:p>
          <a:p>
            <a:r>
              <a:rPr lang="en-GB" b="1" dirty="0"/>
              <a:t>Scheduling</a:t>
            </a:r>
            <a:r>
              <a:rPr lang="en-GB" dirty="0"/>
              <a:t> – it is unlikely that the availability of resource requirements will fit exactly into the requirements (or demand).  Such constraints are applied to the resource requirements and an optimised schedule is determined.  This may require activities to be delayed, extended and perhaps de-scoped. </a:t>
            </a:r>
            <a:endParaRPr lang="en-GB" b="1" dirty="0"/>
          </a:p>
          <a:p>
            <a:endParaRPr lang="en-GB"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dirty="0" smtClean="0">
                <a:effectLst/>
              </a:rPr>
              <a:t>There is a difference between "Green Project" Management and Green "Project Management". Here we will elaborate on the two.  There are projects</a:t>
            </a:r>
            <a:r>
              <a:rPr lang="en-US" baseline="0" dirty="0" smtClean="0">
                <a:effectLst/>
              </a:rPr>
              <a:t> that by definition are green. A GPM however is not defined by how many green initiatives they undertake.</a:t>
            </a:r>
            <a:br>
              <a:rPr lang="en-US" baseline="0" dirty="0" smtClean="0">
                <a:effectLst/>
              </a:rPr>
            </a:br>
            <a:r>
              <a:rPr lang="en-US" baseline="0" dirty="0" smtClean="0">
                <a:effectLst/>
              </a:rPr>
              <a:t/>
            </a:r>
            <a:br>
              <a:rPr lang="en-US" baseline="0" dirty="0" smtClean="0">
                <a:effectLst/>
              </a:rPr>
            </a:br>
            <a:r>
              <a:rPr lang="en-US" baseline="0" dirty="0" smtClean="0">
                <a:effectLst/>
              </a:rPr>
              <a:t>Question: </a:t>
            </a:r>
            <a:endParaRPr lang="en-US" dirty="0" smtClean="0">
              <a:effectLst/>
            </a:endParaRPr>
          </a:p>
          <a:p>
            <a:r>
              <a:rPr lang="en-US" dirty="0" smtClean="0">
                <a:effectLst/>
              </a:rPr>
              <a:t/>
            </a:r>
            <a:br>
              <a:rPr lang="en-US" dirty="0" smtClean="0">
                <a:effectLst/>
              </a:rPr>
            </a:br>
            <a:r>
              <a:rPr lang="en-US" dirty="0" smtClean="0">
                <a:effectLst/>
              </a:rPr>
              <a:t>The answer is </a:t>
            </a:r>
            <a:r>
              <a:rPr lang="en-US" b="1" dirty="0" smtClean="0">
                <a:effectLst/>
              </a:rPr>
              <a:t>B</a:t>
            </a:r>
            <a:r>
              <a:rPr lang="en-US" dirty="0" smtClean="0">
                <a:effectLst/>
              </a:rPr>
              <a:t>.</a:t>
            </a:r>
          </a:p>
          <a:p>
            <a:r>
              <a:rPr lang="en-US" b="1" dirty="0" smtClean="0">
                <a:effectLst/>
              </a:rPr>
              <a:t>Why?</a:t>
            </a:r>
            <a:endParaRPr lang="en-US" dirty="0" smtClean="0">
              <a:effectLst/>
            </a:endParaRPr>
          </a:p>
          <a:p>
            <a:r>
              <a:rPr lang="en-US" dirty="0" smtClean="0">
                <a:effectLst/>
              </a:rPr>
              <a:t/>
            </a:r>
            <a:br>
              <a:rPr lang="en-US" dirty="0" smtClean="0">
                <a:effectLst/>
              </a:rPr>
            </a:br>
            <a:r>
              <a:rPr lang="en-US" b="1" dirty="0" smtClean="0">
                <a:effectLst/>
              </a:rPr>
              <a:t>If you chose "A"</a:t>
            </a:r>
            <a:r>
              <a:rPr lang="en-US" dirty="0" smtClean="0">
                <a:effectLst/>
              </a:rPr>
              <a:t/>
            </a:r>
            <a:br>
              <a:rPr lang="en-US" dirty="0" smtClean="0">
                <a:effectLst/>
              </a:rPr>
            </a:br>
            <a:r>
              <a:rPr lang="en-US" dirty="0" smtClean="0">
                <a:effectLst/>
              </a:rPr>
              <a:t>The deliverable may be environmentally friendly however the focus of green project management is on METHOD by which it is delivered and the long term impacts it has on the organizations five bottom lines.</a:t>
            </a:r>
          </a:p>
          <a:p>
            <a:r>
              <a:rPr lang="en-US" dirty="0" smtClean="0">
                <a:effectLst/>
              </a:rPr>
              <a:t/>
            </a:r>
            <a:br>
              <a:rPr lang="en-US" dirty="0" smtClean="0">
                <a:effectLst/>
              </a:rPr>
            </a:br>
            <a:r>
              <a:rPr lang="en-US" b="1" dirty="0" smtClean="0">
                <a:effectLst/>
              </a:rPr>
              <a:t>Why it is "B"</a:t>
            </a:r>
            <a:r>
              <a:rPr lang="en-US" dirty="0" smtClean="0">
                <a:effectLst/>
              </a:rPr>
              <a:t> </a:t>
            </a:r>
          </a:p>
          <a:p>
            <a:r>
              <a:rPr lang="en-US" dirty="0" smtClean="0">
                <a:effectLst/>
              </a:rPr>
              <a:t>If GPM is applied to a "green" initiative it will produce the best of both worlds in that the deliverable will be environmentally friendly and it will be delivered in a manner that positively impacts all five bottom lines. If GPM is applied to an infrastructure, retail, media, IT, or any other type of project, it will ensure that the delivery is as environmentally conscious as possible thus aligning with and contributing to the organization's ethical and environmental goals.</a:t>
            </a:r>
            <a:br>
              <a:rPr lang="en-US" dirty="0" smtClean="0">
                <a:effectLst/>
              </a:rPr>
            </a:br>
            <a:endParaRPr lang="en-US" dirty="0" smtClean="0">
              <a:effectLst/>
            </a:endParaRPr>
          </a:p>
          <a:p>
            <a:r>
              <a:rPr lang="en-US" b="1" dirty="0" smtClean="0">
                <a:effectLst/>
              </a:rPr>
              <a:t>Why not "C"</a:t>
            </a:r>
            <a:endParaRPr lang="en-US" dirty="0" smtClean="0">
              <a:effectLst/>
            </a:endParaRPr>
          </a:p>
          <a:p>
            <a:r>
              <a:rPr lang="en-US" dirty="0" smtClean="0">
                <a:effectLst/>
              </a:rPr>
              <a:t>The focus should be on the delivery and methods used to ensure that it aligns with organizational goals and objectives while decreasing negative environmental impact.</a:t>
            </a:r>
          </a:p>
          <a:p>
            <a:endParaRPr lang="en-US" dirty="0" smtClean="0">
              <a:effectLst/>
            </a:endParaRPr>
          </a:p>
        </p:txBody>
      </p:sp>
    </p:spTree>
    <p:extLst>
      <p:ext uri="{BB962C8B-B14F-4D97-AF65-F5344CB8AC3E}">
        <p14:creationId xmlns:p14="http://schemas.microsoft.com/office/powerpoint/2010/main" val="34716957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4610" name="Rectangle 2"/>
          <p:cNvSpPr>
            <a:spLocks noGrp="1" noRot="1" noChangeAspect="1" noChangeArrowheads="1" noTextEdit="1"/>
          </p:cNvSpPr>
          <p:nvPr>
            <p:ph type="sldImg"/>
          </p:nvPr>
        </p:nvSpPr>
        <p:spPr>
          <a:xfrm>
            <a:off x="1257300" y="719138"/>
            <a:ext cx="4802188" cy="3602037"/>
          </a:xfrm>
          <a:ln/>
        </p:spPr>
      </p:sp>
      <p:sp>
        <p:nvSpPr>
          <p:cNvPr id="1604611" name="Rectangle 3"/>
          <p:cNvSpPr>
            <a:spLocks noGrp="1" noChangeArrowheads="1"/>
          </p:cNvSpPr>
          <p:nvPr>
            <p:ph type="body" idx="1"/>
          </p:nvPr>
        </p:nvSpPr>
        <p:spPr>
          <a:xfrm>
            <a:off x="814102" y="4524932"/>
            <a:ext cx="5737149" cy="4432026"/>
          </a:xfrm>
        </p:spPr>
        <p:txBody>
          <a:bodyPr/>
          <a:lstStyle/>
          <a:p>
            <a:r>
              <a:rPr lang="en-GB" dirty="0">
                <a:cs typeface="Times New Roman" pitchFamily="18" charset="0"/>
              </a:rPr>
              <a:t>The effective application of Resource Management by the Project Manager increases the opportunity for the project to:</a:t>
            </a:r>
          </a:p>
          <a:p>
            <a:endParaRPr lang="en-GB" dirty="0">
              <a:cs typeface="Times New Roman" pitchFamily="18" charset="0"/>
            </a:endParaRPr>
          </a:p>
          <a:p>
            <a:r>
              <a:rPr lang="en-GB" dirty="0">
                <a:cs typeface="Times New Roman" pitchFamily="18" charset="0"/>
              </a:rPr>
              <a:t>Be more efficient in the utilisation of resources, this is vitally important when the resource is specialised or scarce.</a:t>
            </a:r>
          </a:p>
          <a:p>
            <a:endParaRPr lang="en-GB" dirty="0">
              <a:cs typeface="Times New Roman" pitchFamily="18" charset="0"/>
            </a:endParaRPr>
          </a:p>
          <a:p>
            <a:r>
              <a:rPr lang="en-GB" dirty="0">
                <a:cs typeface="Times New Roman" pitchFamily="18" charset="0"/>
              </a:rPr>
              <a:t>Have greater confidence that the schedule is more realistic in what is really required and how it fits in terms of the resources available.</a:t>
            </a:r>
          </a:p>
          <a:p>
            <a:endParaRPr lang="en-GB" dirty="0">
              <a:cs typeface="Times New Roman" pitchFamily="18" charset="0"/>
            </a:endParaRPr>
          </a:p>
          <a:p>
            <a:r>
              <a:rPr lang="en-GB" dirty="0">
                <a:cs typeface="Times New Roman" pitchFamily="18" charset="0"/>
              </a:rPr>
              <a:t>Have early indication of any resource bottlenecks or conflicts that will need managing. </a:t>
            </a:r>
          </a:p>
          <a:p>
            <a:pPr lvl="1">
              <a:spcAft>
                <a:spcPct val="50000"/>
              </a:spcAft>
            </a:pPr>
            <a:endParaRPr lang="en-GB" dirty="0">
              <a:cs typeface="Times New Roman"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203</a:t>
            </a:fld>
            <a:endParaRPr lang="en-US" dirty="0"/>
          </a:p>
        </p:txBody>
      </p:sp>
    </p:spTree>
    <p:extLst>
      <p:ext uri="{BB962C8B-B14F-4D97-AF65-F5344CB8AC3E}">
        <p14:creationId xmlns:p14="http://schemas.microsoft.com/office/powerpoint/2010/main" val="37485265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8" y="9119473"/>
            <a:ext cx="3169919" cy="480060"/>
          </a:xfrm>
          <a:prstGeom prst="rect">
            <a:avLst/>
          </a:prstGeom>
          <a:ln/>
        </p:spPr>
        <p:txBody>
          <a:bodyPr/>
          <a:lstStyle/>
          <a:p>
            <a:fld id="{4D3178BF-8A98-452F-89A8-3B2AF0E60E56}" type="slidenum">
              <a:rPr lang="en-GB"/>
              <a:pPr/>
              <a:t>204</a:t>
            </a:fld>
            <a:endParaRPr lang="en-GB"/>
          </a:p>
        </p:txBody>
      </p:sp>
      <p:sp>
        <p:nvSpPr>
          <p:cNvPr id="764930" name="Rectangle 2"/>
          <p:cNvSpPr>
            <a:spLocks noGrp="1" noRot="1" noChangeAspect="1" noChangeArrowheads="1" noTextEdit="1"/>
          </p:cNvSpPr>
          <p:nvPr>
            <p:ph type="sldImg"/>
          </p:nvPr>
        </p:nvSpPr>
        <p:spPr>
          <a:xfrm>
            <a:off x="936625" y="698500"/>
            <a:ext cx="5713413" cy="4284663"/>
          </a:xfrm>
          <a:ln/>
        </p:spPr>
      </p:sp>
      <p:sp>
        <p:nvSpPr>
          <p:cNvPr id="764931" name="Rectangle 3"/>
          <p:cNvSpPr>
            <a:spLocks noGrp="1" noChangeArrowheads="1"/>
          </p:cNvSpPr>
          <p:nvPr>
            <p:ph type="body" idx="1"/>
          </p:nvPr>
        </p:nvSpPr>
        <p:spPr/>
        <p:txBody>
          <a:bodyPr/>
          <a:lstStyle/>
          <a:p>
            <a:r>
              <a:rPr lang="en-GB" sz="900" i="0" dirty="0" smtClean="0"/>
              <a:t>There is a common link to all constraints within project management.  </a:t>
            </a:r>
          </a:p>
          <a:p>
            <a:endParaRPr lang="en-GB" sz="900" i="0" dirty="0" smtClean="0"/>
          </a:p>
          <a:p>
            <a:r>
              <a:rPr lang="en-GB" sz="900" i="0" dirty="0" smtClean="0"/>
              <a:t>The three major constraints that are placed upon a project are time, cost,</a:t>
            </a:r>
            <a:r>
              <a:rPr lang="en-GB" sz="900" i="0" baseline="0" dirty="0" smtClean="0"/>
              <a:t> and </a:t>
            </a:r>
            <a:r>
              <a:rPr lang="en-GB" sz="900" i="0" dirty="0" smtClean="0"/>
              <a:t>performance or quality.</a:t>
            </a:r>
            <a:r>
              <a:rPr lang="en-GB" sz="900" i="0" baseline="0" dirty="0" smtClean="0"/>
              <a:t>  These constraints and how they are approached determine not only if the objectives are met but to what degree of success they will be.  The u</a:t>
            </a:r>
            <a:r>
              <a:rPr lang="en-GB" sz="900" i="0" dirty="0" smtClean="0"/>
              <a:t>nderstanding of these limitations early is crucial to assisting with project success.</a:t>
            </a:r>
          </a:p>
          <a:p>
            <a:endParaRPr lang="en-GB" sz="900" i="0" dirty="0" smtClean="0"/>
          </a:p>
          <a:p>
            <a:r>
              <a:rPr lang="en-US" sz="900" kern="1200" dirty="0" smtClean="0">
                <a:solidFill>
                  <a:schemeClr val="tx1"/>
                </a:solidFill>
                <a:effectLst/>
                <a:latin typeface="+mn-lt"/>
                <a:ea typeface="+mn-ea"/>
                <a:cs typeface="+mn-cs"/>
              </a:rPr>
              <a:t>Dr. Martin Barnes, Past President of the Association for Project Management (APM), stated in a keynote at the second-day plenary session of the 26th IPMA World Congress on October 30th titled “We can and should raise the standards”.  [20]</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Dr. Barnes’s keynote was very engaging and focused on how standards are more than processes. He shared that project management standards are frameworks for activities and provide benchmarks for performance. He shared the story behind the “iron triangle” which has been understood as time &gt; cost &gt; scope = quality</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Dr. Barnes, the originator of the “iron triangle” (1972) asked everyone in the audience to replace quality with performance going forward as quality was not an appropriate component– performance would make a much better component as projects are so much more about the outcome.</a:t>
            </a:r>
          </a:p>
          <a:p>
            <a:r>
              <a:rPr lang="en-US" sz="900" kern="1200" dirty="0" smtClean="0">
                <a:solidFill>
                  <a:schemeClr val="tx1"/>
                </a:solidFill>
                <a:effectLst/>
                <a:latin typeface="+mn-lt"/>
                <a:ea typeface="+mn-ea"/>
                <a:cs typeface="+mn-cs"/>
              </a:rPr>
              <a:t>He used a metaphor to make his point. </a:t>
            </a:r>
          </a:p>
          <a:p>
            <a:r>
              <a:rPr lang="en-US" sz="900" kern="1200" dirty="0" smtClean="0">
                <a:solidFill>
                  <a:schemeClr val="tx1"/>
                </a:solidFill>
                <a:effectLst/>
                <a:latin typeface="+mn-lt"/>
                <a:ea typeface="+mn-ea"/>
                <a:cs typeface="+mn-cs"/>
              </a:rPr>
              <a:t> </a:t>
            </a:r>
          </a:p>
          <a:p>
            <a:r>
              <a:rPr lang="en-US" sz="900" kern="1200" dirty="0" smtClean="0">
                <a:solidFill>
                  <a:schemeClr val="tx1"/>
                </a:solidFill>
                <a:effectLst/>
                <a:latin typeface="+mn-lt"/>
                <a:ea typeface="+mn-ea"/>
                <a:cs typeface="+mn-cs"/>
              </a:rPr>
              <a:t>If a Surgeon contacts a patient after completing a procedure and explains that he accomplished a successful surgery even though it did not cure the patient’s illness. As it was on time, in scope, and in line with his fees, it was a quality procedure.</a:t>
            </a:r>
          </a:p>
          <a:p>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He further simplified his point saying that project success should be determined by the outcome matching the intent. “Does it work?</a:t>
            </a:r>
            <a:endParaRPr lang="en-GB" sz="900" i="0" dirty="0" smtClean="0"/>
          </a:p>
          <a:p>
            <a:endParaRPr lang="en-GB" sz="900" i="0" dirty="0" smtClean="0"/>
          </a:p>
          <a:p>
            <a:r>
              <a:rPr lang="en-GB" sz="900" i="0" dirty="0" smtClean="0"/>
              <a:t>DISCUSSION</a:t>
            </a:r>
            <a:r>
              <a:rPr lang="en-GB" sz="900" i="0" baseline="0" dirty="0" smtClean="0"/>
              <a:t> POINTS:</a:t>
            </a:r>
          </a:p>
          <a:p>
            <a:r>
              <a:rPr lang="en-GB" sz="900" i="0" baseline="0" dirty="0" smtClean="0"/>
              <a:t>How does sustainability affect the triple constraint?</a:t>
            </a:r>
          </a:p>
          <a:p>
            <a:endParaRPr lang="en-GB" sz="900" i="0" baseline="0" dirty="0" smtClean="0"/>
          </a:p>
          <a:p>
            <a:r>
              <a:rPr lang="en-GB" sz="900" i="0" baseline="0" dirty="0" smtClean="0"/>
              <a:t>(Additional discussion points…)  </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205</a:t>
            </a:fld>
            <a:endParaRPr lang="en-US" dirty="0"/>
          </a:p>
        </p:txBody>
      </p:sp>
    </p:spTree>
    <p:extLst>
      <p:ext uri="{BB962C8B-B14F-4D97-AF65-F5344CB8AC3E}">
        <p14:creationId xmlns:p14="http://schemas.microsoft.com/office/powerpoint/2010/main" val="22792987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6306" name="Rectangle 2"/>
          <p:cNvSpPr>
            <a:spLocks noGrp="1" noRot="1" noChangeAspect="1" noChangeArrowheads="1" noTextEdit="1"/>
          </p:cNvSpPr>
          <p:nvPr>
            <p:ph type="sldImg"/>
          </p:nvPr>
        </p:nvSpPr>
        <p:spPr>
          <a:xfrm>
            <a:off x="1260475" y="722313"/>
            <a:ext cx="4795838" cy="3597275"/>
          </a:xfrm>
          <a:ln/>
        </p:spPr>
      </p:sp>
      <p:sp>
        <p:nvSpPr>
          <p:cNvPr id="1506307" name="Rectangle 3"/>
          <p:cNvSpPr>
            <a:spLocks noGrp="1" noChangeArrowheads="1"/>
          </p:cNvSpPr>
          <p:nvPr>
            <p:ph type="body" idx="1"/>
          </p:nvPr>
        </p:nvSpPr>
        <p:spPr>
          <a:xfrm>
            <a:off x="976252" y="4559961"/>
            <a:ext cx="5362697" cy="4319322"/>
          </a:xfrm>
          <a:noFill/>
          <a:ln/>
        </p:spPr>
        <p:txBody>
          <a:bodyPr lIns="96655" tIns="48327" rIns="96655" bIns="48327"/>
          <a:lstStyle/>
          <a:p>
            <a:r>
              <a:rPr lang="en-GB" b="1" dirty="0"/>
              <a:t>Key points:</a:t>
            </a:r>
          </a:p>
          <a:p>
            <a:pPr lvl="1" algn="just"/>
            <a:r>
              <a:rPr lang="en-GB" dirty="0">
                <a:latin typeface="ZapfCalligr BT" pitchFamily="18" charset="0"/>
              </a:rPr>
              <a:t>the requirements for quality are defined in measureable terms as acceptance criteria.  </a:t>
            </a:r>
          </a:p>
          <a:p>
            <a:pPr lvl="1" algn="just"/>
            <a:r>
              <a:rPr lang="en-GB" dirty="0">
                <a:latin typeface="ZapfCalligr BT" pitchFamily="18" charset="0"/>
              </a:rPr>
              <a:t>outputs and processes can only be fit for purpose if the purpose is understood.</a:t>
            </a:r>
          </a:p>
          <a:p>
            <a:pPr lvl="1" algn="just"/>
            <a:r>
              <a:rPr lang="en-GB" dirty="0">
                <a:latin typeface="ZapfCalligr BT" pitchFamily="18" charset="0"/>
              </a:rPr>
              <a:t>definition of requirements enables the project manager to trade off between scope, time, cost and quality.</a:t>
            </a:r>
          </a:p>
          <a:p>
            <a:r>
              <a:rPr lang="en-US" sz="1300" dirty="0"/>
              <a:t/>
            </a:r>
            <a:br>
              <a:rPr lang="en-US" sz="1300" dirty="0"/>
            </a:br>
            <a:r>
              <a:rPr lang="en-US" sz="1300" b="1" dirty="0"/>
              <a:t>Also from ISO 5001 on Quality Management (page 37)</a:t>
            </a:r>
          </a:p>
          <a:p>
            <a:pPr marL="181240" indent="-181240">
              <a:buFont typeface="Arial" pitchFamily="34" charset="0"/>
              <a:buChar char="•"/>
            </a:pPr>
            <a:r>
              <a:rPr lang="en-US" sz="1300" dirty="0"/>
              <a:t>Customer Focus</a:t>
            </a:r>
          </a:p>
          <a:p>
            <a:pPr marL="181240" indent="-181240">
              <a:buFont typeface="Arial" pitchFamily="34" charset="0"/>
              <a:buChar char="•"/>
            </a:pPr>
            <a:r>
              <a:rPr lang="en-US" sz="1300" dirty="0"/>
              <a:t>Leadership</a:t>
            </a:r>
          </a:p>
          <a:p>
            <a:pPr marL="181240" indent="-181240">
              <a:buFont typeface="Arial" pitchFamily="34" charset="0"/>
              <a:buChar char="•"/>
            </a:pPr>
            <a:r>
              <a:rPr lang="en-US" sz="1300" dirty="0"/>
              <a:t>Involvement of people</a:t>
            </a:r>
          </a:p>
          <a:p>
            <a:pPr marL="181240" indent="-181240">
              <a:buFont typeface="Arial" pitchFamily="34" charset="0"/>
              <a:buChar char="•"/>
            </a:pPr>
            <a:r>
              <a:rPr lang="en-US" sz="1300" dirty="0"/>
              <a:t>Process Approach</a:t>
            </a:r>
          </a:p>
          <a:p>
            <a:pPr marL="181240" indent="-181240">
              <a:buFont typeface="Arial" pitchFamily="34" charset="0"/>
              <a:buChar char="•"/>
            </a:pPr>
            <a:r>
              <a:rPr lang="en-US" sz="1300" dirty="0"/>
              <a:t>System approach to management</a:t>
            </a:r>
          </a:p>
          <a:p>
            <a:pPr marL="181240" indent="-181240">
              <a:buFont typeface="Arial" pitchFamily="34" charset="0"/>
              <a:buChar char="•"/>
            </a:pPr>
            <a:r>
              <a:rPr lang="en-US" sz="1300" dirty="0"/>
              <a:t>Continuous Improvement</a:t>
            </a:r>
          </a:p>
          <a:p>
            <a:pPr marL="181240" indent="-181240">
              <a:buFont typeface="Arial" pitchFamily="34" charset="0"/>
              <a:buChar char="•"/>
            </a:pPr>
            <a:r>
              <a:rPr lang="en-US" sz="1300" dirty="0"/>
              <a:t>Factual approach to decision making</a:t>
            </a:r>
          </a:p>
          <a:p>
            <a:pPr marL="181240" indent="-181240">
              <a:buFont typeface="Arial" pitchFamily="34" charset="0"/>
              <a:buChar char="•"/>
            </a:pPr>
            <a:r>
              <a:rPr lang="en-US" sz="1300" dirty="0"/>
              <a:t>Mutually beneficial supplier</a:t>
            </a:r>
          </a:p>
          <a:p>
            <a:endParaRPr lang="en-GB"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08354" name="Rectangle 2"/>
          <p:cNvSpPr>
            <a:spLocks noGrp="1" noRot="1" noChangeAspect="1" noChangeArrowheads="1" noTextEdit="1"/>
          </p:cNvSpPr>
          <p:nvPr>
            <p:ph type="sldImg"/>
          </p:nvPr>
        </p:nvSpPr>
        <p:spPr>
          <a:xfrm>
            <a:off x="1262063" y="722313"/>
            <a:ext cx="4795837" cy="3597275"/>
          </a:xfrm>
          <a:ln/>
        </p:spPr>
      </p:sp>
      <p:sp>
        <p:nvSpPr>
          <p:cNvPr id="1508355" name="Rectangle 3"/>
          <p:cNvSpPr>
            <a:spLocks noGrp="1" noChangeArrowheads="1"/>
          </p:cNvSpPr>
          <p:nvPr>
            <p:ph type="body" idx="1"/>
          </p:nvPr>
        </p:nvSpPr>
        <p:spPr>
          <a:xfrm>
            <a:off x="976252" y="4559961"/>
            <a:ext cx="5362697" cy="4319322"/>
          </a:xfrm>
        </p:spPr>
        <p:txBody>
          <a:bodyPr/>
          <a:lstStyle/>
          <a:p>
            <a:r>
              <a:rPr lang="en-GB" dirty="0"/>
              <a:t>Management is responsible for creating an environment for quality for the project.  This is shared by the </a:t>
            </a:r>
            <a:r>
              <a:rPr lang="en-GB" dirty="0" smtClean="0"/>
              <a:t>organization </a:t>
            </a:r>
            <a:r>
              <a:rPr lang="en-GB" dirty="0"/>
              <a:t>and project (ISO 10006, Section 5, Quality in project management processes).</a:t>
            </a:r>
          </a:p>
          <a:p>
            <a:r>
              <a:rPr lang="en-GB" dirty="0"/>
              <a:t>The objectives, responsibilities, processes and methods for achieving quality at an </a:t>
            </a:r>
            <a:r>
              <a:rPr lang="en-GB" dirty="0" smtClean="0"/>
              <a:t>organizational </a:t>
            </a:r>
            <a:r>
              <a:rPr lang="en-GB" dirty="0"/>
              <a:t>level are typically defined in the </a:t>
            </a:r>
            <a:r>
              <a:rPr lang="en-GB" dirty="0" smtClean="0"/>
              <a:t>organization’s </a:t>
            </a:r>
            <a:r>
              <a:rPr lang="en-GB" dirty="0"/>
              <a:t>Quality Management System.  The Project Manager is responsible for creating and implementing a quality management system for the project.  This is defined in a Project Quality Management Plan.</a:t>
            </a:r>
          </a:p>
          <a:p>
            <a:r>
              <a:rPr lang="en-GB" dirty="0"/>
              <a:t>The Plan sets out specific quality practices, resources and the sequence of quality management activities required to achieve the project objectives.  It will also refer to processes and requirements defined in the </a:t>
            </a:r>
            <a:r>
              <a:rPr lang="en-GB" dirty="0" smtClean="0"/>
              <a:t>organization’s </a:t>
            </a:r>
            <a:r>
              <a:rPr lang="en-GB" dirty="0"/>
              <a:t>quality management system. </a:t>
            </a:r>
          </a:p>
          <a:p>
            <a:endParaRPr lang="en-GB"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0402" name="Rectangle 2"/>
          <p:cNvSpPr>
            <a:spLocks noGrp="1" noRot="1" noChangeAspect="1" noChangeArrowheads="1" noTextEdit="1"/>
          </p:cNvSpPr>
          <p:nvPr>
            <p:ph type="sldImg"/>
          </p:nvPr>
        </p:nvSpPr>
        <p:spPr>
          <a:xfrm>
            <a:off x="1262063" y="722313"/>
            <a:ext cx="4795837" cy="3597275"/>
          </a:xfrm>
          <a:ln/>
        </p:spPr>
      </p:sp>
      <p:sp>
        <p:nvSpPr>
          <p:cNvPr id="1510403" name="Rectangle 3"/>
          <p:cNvSpPr>
            <a:spLocks noGrp="1" noChangeArrowheads="1"/>
          </p:cNvSpPr>
          <p:nvPr>
            <p:ph type="body" idx="1"/>
          </p:nvPr>
        </p:nvSpPr>
        <p:spPr>
          <a:xfrm>
            <a:off x="976252" y="4559961"/>
            <a:ext cx="5362697" cy="4319322"/>
          </a:xfrm>
        </p:spPr>
        <p:txBody>
          <a:bodyPr/>
          <a:lstStyle/>
          <a:p>
            <a:pPr>
              <a:spcAft>
                <a:spcPct val="30000"/>
              </a:spcAft>
            </a:pPr>
            <a:r>
              <a:rPr lang="en-GB" dirty="0"/>
              <a:t>The Quality Environment essentially covers four processes:</a:t>
            </a:r>
          </a:p>
          <a:p>
            <a:pPr>
              <a:spcAft>
                <a:spcPct val="30000"/>
              </a:spcAft>
            </a:pPr>
            <a:r>
              <a:rPr lang="en-US" b="1" dirty="0"/>
              <a:t>Quality Planning</a:t>
            </a:r>
            <a:r>
              <a:rPr lang="en-US" dirty="0"/>
              <a:t> – </a:t>
            </a:r>
            <a:r>
              <a:rPr lang="en-GB" dirty="0"/>
              <a:t>defining standards, criteria to be achieved, appropriate actions to ensure the required quality is achieved.   The Quality </a:t>
            </a:r>
            <a:r>
              <a:rPr lang="en-US" dirty="0"/>
              <a:t>Plan provides guidance to project stakeholders on how quality management will be performed on the project.  It includes a statement on stakeholder expectations, success criteria, standards applicable, how they will be applied and how quality will be assured through specific actions, e.g. auditing.</a:t>
            </a:r>
          </a:p>
          <a:p>
            <a:pPr>
              <a:spcAft>
                <a:spcPct val="30000"/>
              </a:spcAft>
            </a:pPr>
            <a:r>
              <a:rPr lang="en-US" b="1" dirty="0"/>
              <a:t>Quality Assurance</a:t>
            </a:r>
            <a:r>
              <a:rPr lang="en-US" dirty="0"/>
              <a:t> – this </a:t>
            </a:r>
            <a:r>
              <a:rPr lang="en-GB" dirty="0"/>
              <a:t>involves pre-planned, regular reviews &amp; independent audits to verify that work is being carried out consistently in accordance with defined procedures, and to provide confidence to stakeholders that the project will satisfy relevant quality requirements and standards.  </a:t>
            </a:r>
          </a:p>
          <a:p>
            <a:pPr>
              <a:spcAft>
                <a:spcPct val="30000"/>
              </a:spcAft>
            </a:pPr>
            <a:r>
              <a:rPr lang="en-US" b="1" dirty="0"/>
              <a:t>Quality Control</a:t>
            </a:r>
            <a:r>
              <a:rPr lang="en-US" dirty="0"/>
              <a:t> – the process of monitoring project results, evaluation to verify results are compliant with relevant standards and taking corrective action to eliminate causes or address unsatisfactory performance.  Typically includes visual inspection, testing or trials to verify that the project deliverables conform to specification, that they are fit for purpose and meet stakeholder’s expectations.</a:t>
            </a:r>
          </a:p>
          <a:p>
            <a:pPr>
              <a:spcAft>
                <a:spcPct val="30000"/>
              </a:spcAft>
            </a:pPr>
            <a:r>
              <a:rPr lang="en-US" b="1" dirty="0">
                <a:cs typeface="Times New Roman" pitchFamily="18" charset="0"/>
              </a:rPr>
              <a:t>Continuous improvement</a:t>
            </a:r>
            <a:r>
              <a:rPr lang="en-US" dirty="0">
                <a:cs typeface="Times New Roman" pitchFamily="18" charset="0"/>
              </a:rPr>
              <a:t> – continual systematic approaches to quality improvement such as TQM, ‘six sigma’, Kaizen.  The focus is on specifying requirements tightly and meeting them as effectively and efficiently as possible.  In order to measure success </a:t>
            </a:r>
            <a:r>
              <a:rPr lang="en-US" dirty="0" smtClean="0">
                <a:cs typeface="Times New Roman" pitchFamily="18" charset="0"/>
              </a:rPr>
              <a:t>organizations </a:t>
            </a:r>
            <a:r>
              <a:rPr lang="en-US" dirty="0">
                <a:cs typeface="Times New Roman" pitchFamily="18" charset="0"/>
              </a:rPr>
              <a:t>use maturity models (e.g. the EFQM excellence model) which provide focus, motivation and mechanisms for objectively improving performance in every aspect of the business.      </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6546" name="Rectangle 2"/>
          <p:cNvSpPr>
            <a:spLocks noGrp="1" noRot="1" noChangeAspect="1" noChangeArrowheads="1" noTextEdit="1"/>
          </p:cNvSpPr>
          <p:nvPr>
            <p:ph type="sldImg"/>
          </p:nvPr>
        </p:nvSpPr>
        <p:spPr>
          <a:xfrm>
            <a:off x="1262063" y="722313"/>
            <a:ext cx="4795837" cy="3597275"/>
          </a:xfrm>
          <a:ln/>
        </p:spPr>
      </p:sp>
      <p:sp>
        <p:nvSpPr>
          <p:cNvPr id="1516547" name="Rectangle 3"/>
          <p:cNvSpPr>
            <a:spLocks noGrp="1" noChangeArrowheads="1"/>
          </p:cNvSpPr>
          <p:nvPr>
            <p:ph type="body" idx="1"/>
          </p:nvPr>
        </p:nvSpPr>
        <p:spPr>
          <a:xfrm>
            <a:off x="976252" y="4559961"/>
            <a:ext cx="5362697" cy="4319322"/>
          </a:xfrm>
        </p:spPr>
        <p:txBody>
          <a:bodyPr/>
          <a:lstStyle/>
          <a:p>
            <a:pPr>
              <a:lnSpc>
                <a:spcPct val="90000"/>
              </a:lnSpc>
              <a:spcAft>
                <a:spcPct val="40000"/>
              </a:spcAft>
            </a:pPr>
            <a:r>
              <a:rPr lang="en-GB" b="1" dirty="0"/>
              <a:t>Cause &amp; Effect</a:t>
            </a:r>
            <a:r>
              <a:rPr lang="en-GB" dirty="0"/>
              <a:t> (Ishikawa) – is simply a graphical technique to help develop an understanding of how certain causes may lead to a particular effect. </a:t>
            </a:r>
          </a:p>
          <a:p>
            <a:pPr>
              <a:lnSpc>
                <a:spcPct val="90000"/>
              </a:lnSpc>
              <a:spcAft>
                <a:spcPct val="40000"/>
              </a:spcAft>
            </a:pPr>
            <a:r>
              <a:rPr lang="en-GB" b="1" dirty="0"/>
              <a:t>Pareto</a:t>
            </a:r>
            <a:r>
              <a:rPr lang="en-GB" dirty="0"/>
              <a:t> – a type of histogram that orders the information in a particular way.  This gives rise to the Pareto principle that 80% of the problems are the result of 20% of the causes.  This enables us to direct problem solving where it will be most effective. </a:t>
            </a:r>
          </a:p>
          <a:p>
            <a:pPr>
              <a:lnSpc>
                <a:spcPct val="90000"/>
              </a:lnSpc>
              <a:spcAft>
                <a:spcPct val="40000"/>
              </a:spcAft>
            </a:pPr>
            <a:r>
              <a:rPr lang="en-GB" b="1" dirty="0"/>
              <a:t>Run Chart</a:t>
            </a:r>
            <a:r>
              <a:rPr lang="en-GB" dirty="0"/>
              <a:t> – plots the history of a single variable.  For example if a key performance criteria for a project was the variance between actual cost and budget cost, this variable could be plotted over time to track its variation and identify trends.</a:t>
            </a:r>
          </a:p>
          <a:p>
            <a:pPr>
              <a:lnSpc>
                <a:spcPct val="90000"/>
              </a:lnSpc>
              <a:spcAft>
                <a:spcPct val="40000"/>
              </a:spcAft>
            </a:pPr>
            <a:r>
              <a:rPr lang="en-GB" b="1" dirty="0"/>
              <a:t>Control Chart</a:t>
            </a:r>
            <a:r>
              <a:rPr lang="en-GB" dirty="0"/>
              <a:t> – plots value for each of a number of outputs of the same process.  It also sets tolerances for the values measured.  This allows us to identify if the process is in or out of control.  For example plotting the results of a test on each weld on the ship to ensure our welding process was within acceptable control limits.  </a:t>
            </a:r>
          </a:p>
          <a:p>
            <a:pPr>
              <a:lnSpc>
                <a:spcPct val="90000"/>
              </a:lnSpc>
              <a:spcAft>
                <a:spcPct val="40000"/>
              </a:spcAft>
            </a:pPr>
            <a:r>
              <a:rPr lang="en-GB" b="1" dirty="0"/>
              <a:t>Scatter</a:t>
            </a:r>
            <a:r>
              <a:rPr lang="en-GB" dirty="0"/>
              <a:t> – used where there are two variable and we want to see if there is a relationship between them.  e.g. the strength of a number of cubes against recorded outside temperatures may show relationship between strength and temperature.</a:t>
            </a:r>
          </a:p>
          <a:p>
            <a:pPr>
              <a:lnSpc>
                <a:spcPct val="90000"/>
              </a:lnSpc>
              <a:spcAft>
                <a:spcPct val="40000"/>
              </a:spcAft>
            </a:pPr>
            <a:r>
              <a:rPr lang="en-GB" b="1" dirty="0"/>
              <a:t>Histogram</a:t>
            </a:r>
            <a:r>
              <a:rPr lang="en-GB" dirty="0"/>
              <a:t> – plots frequency of variables.  The height of the bar shows how often a particular result occurs and the number of bars indicates the range of results.</a:t>
            </a:r>
          </a:p>
          <a:p>
            <a:pPr>
              <a:lnSpc>
                <a:spcPct val="90000"/>
              </a:lnSpc>
              <a:spcAft>
                <a:spcPct val="40000"/>
              </a:spcAft>
            </a:pPr>
            <a:r>
              <a:rPr lang="en-GB" b="1" dirty="0"/>
              <a:t>Flowchart </a:t>
            </a:r>
            <a:r>
              <a:rPr lang="en-GB" dirty="0"/>
              <a:t>– a graphical representation of a process showing activities and decision points.  A flow chart is used to show how different parts of a system interrelate.  It can help the project team identify where quality problems may occur or redesign a process to correct problems.</a:t>
            </a:r>
            <a:endParaRPr lang="en-US" b="1"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8" y="9119474"/>
            <a:ext cx="3169920" cy="480060"/>
          </a:xfrm>
          <a:prstGeom prst="rect">
            <a:avLst/>
          </a:prstGeom>
          <a:ln/>
        </p:spPr>
        <p:txBody>
          <a:bodyPr/>
          <a:lstStyle/>
          <a:p>
            <a:fld id="{29020E0D-3D45-4197-BA22-2947DA20355F}" type="slidenum">
              <a:rPr lang="en-GB"/>
              <a:pPr/>
              <a:t>210</a:t>
            </a:fld>
            <a:endParaRPr lang="en-GB" dirty="0"/>
          </a:p>
        </p:txBody>
      </p:sp>
      <p:sp>
        <p:nvSpPr>
          <p:cNvPr id="561154" name="Rectangle 2"/>
          <p:cNvSpPr>
            <a:spLocks noGrp="1" noRot="1" noChangeAspect="1" noChangeArrowheads="1" noTextEdit="1"/>
          </p:cNvSpPr>
          <p:nvPr>
            <p:ph type="sldImg"/>
          </p:nvPr>
        </p:nvSpPr>
        <p:spPr>
          <a:xfrm>
            <a:off x="938213" y="698500"/>
            <a:ext cx="5710237" cy="4283075"/>
          </a:xfrm>
          <a:ln/>
        </p:spPr>
      </p:sp>
      <p:sp>
        <p:nvSpPr>
          <p:cNvPr id="561155" name="Rectangle 3"/>
          <p:cNvSpPr>
            <a:spLocks noGrp="1" noChangeArrowheads="1"/>
          </p:cNvSpPr>
          <p:nvPr>
            <p:ph type="body" idx="1"/>
          </p:nvPr>
        </p:nvSpPr>
        <p:spPr/>
        <p:txBody>
          <a:bodyPr/>
          <a:lstStyle/>
          <a:p>
            <a:r>
              <a:rPr lang="en-GB" dirty="0"/>
              <a:t>Whether it be technical excellence or customer satisfaction there must be some cost </a:t>
            </a:r>
            <a:r>
              <a:rPr lang="en-GB" dirty="0" smtClean="0"/>
              <a:t>in </a:t>
            </a:r>
            <a:r>
              <a:rPr lang="en-GB" dirty="0"/>
              <a:t>achieving high standards.</a:t>
            </a:r>
          </a:p>
          <a:p>
            <a:r>
              <a:rPr lang="en-GB" dirty="0"/>
              <a:t>The often heard slogan “quality is free” goes back to the book written by </a:t>
            </a:r>
            <a:r>
              <a:rPr lang="en-GB" dirty="0" smtClean="0"/>
              <a:t>Crosby </a:t>
            </a:r>
            <a:r>
              <a:rPr lang="en-GB" dirty="0"/>
              <a:t>in the late seventies. The principle is that money invested in quality up front will produce a reduction in costs longer term.</a:t>
            </a:r>
          </a:p>
          <a:p>
            <a:r>
              <a:rPr lang="en-GB" dirty="0"/>
              <a:t>Quality costs are broken down into </a:t>
            </a:r>
            <a:r>
              <a:rPr lang="en-GB" dirty="0" smtClean="0"/>
              <a:t>the three following categories, prevention</a:t>
            </a:r>
            <a:r>
              <a:rPr lang="en-GB" dirty="0"/>
              <a:t>, failure and appraisal.</a:t>
            </a:r>
          </a:p>
          <a:p>
            <a:r>
              <a:rPr lang="en-GB" b="1" dirty="0"/>
              <a:t>Prevention</a:t>
            </a:r>
            <a:endParaRPr lang="en-GB" dirty="0"/>
          </a:p>
          <a:p>
            <a:r>
              <a:rPr lang="en-GB" dirty="0"/>
              <a:t>These are the costs associated with any action designed to reduce the incidence of defects and failures</a:t>
            </a:r>
            <a:r>
              <a:rPr lang="en-GB" dirty="0" smtClean="0"/>
              <a:t>.  The correct training of an individual and the use of suitable</a:t>
            </a:r>
            <a:r>
              <a:rPr lang="en-GB" baseline="0" dirty="0" smtClean="0"/>
              <a:t> and well maintained equipment helps with this.</a:t>
            </a:r>
            <a:endParaRPr lang="en-GB" b="1" dirty="0"/>
          </a:p>
          <a:p>
            <a:r>
              <a:rPr lang="en-GB" b="1" dirty="0"/>
              <a:t>Failure</a:t>
            </a:r>
            <a:endParaRPr lang="en-GB" dirty="0"/>
          </a:p>
          <a:p>
            <a:r>
              <a:rPr lang="en-GB" dirty="0"/>
              <a:t>This can be further broken down into internal failure and external failure. Internal failure costs are those of investigating the cause, wasted materials, repairs and </a:t>
            </a:r>
            <a:r>
              <a:rPr lang="en-GB" dirty="0" smtClean="0"/>
              <a:t>rework. </a:t>
            </a:r>
            <a:r>
              <a:rPr lang="en-GB" dirty="0"/>
              <a:t>External failure costs relate </a:t>
            </a:r>
            <a:r>
              <a:rPr lang="en-GB" dirty="0" smtClean="0"/>
              <a:t>for example to the damage </a:t>
            </a:r>
            <a:r>
              <a:rPr lang="en-GB" dirty="0"/>
              <a:t>to reputation, </a:t>
            </a:r>
            <a:r>
              <a:rPr lang="en-GB" dirty="0" smtClean="0"/>
              <a:t>your customer relationships</a:t>
            </a:r>
            <a:r>
              <a:rPr lang="en-GB" baseline="0" dirty="0" smtClean="0"/>
              <a:t> and</a:t>
            </a:r>
            <a:r>
              <a:rPr lang="en-GB" dirty="0" smtClean="0"/>
              <a:t> </a:t>
            </a:r>
            <a:r>
              <a:rPr lang="en-GB" dirty="0"/>
              <a:t>liability </a:t>
            </a:r>
            <a:r>
              <a:rPr lang="en-GB" dirty="0" smtClean="0"/>
              <a:t>costs.</a:t>
            </a:r>
            <a:endParaRPr lang="en-GB" b="1" dirty="0"/>
          </a:p>
          <a:p>
            <a:r>
              <a:rPr lang="en-GB" b="1" dirty="0"/>
              <a:t>Appraisal</a:t>
            </a:r>
            <a:endParaRPr lang="en-GB" dirty="0"/>
          </a:p>
          <a:p>
            <a:r>
              <a:rPr lang="en-GB" dirty="0" smtClean="0"/>
              <a:t>This is also called </a:t>
            </a:r>
            <a:r>
              <a:rPr lang="en-GB" dirty="0"/>
              <a:t>inspection costs, these relate to the costs of sampling and testing products, checking </a:t>
            </a:r>
            <a:r>
              <a:rPr lang="en-GB" dirty="0" smtClean="0"/>
              <a:t>specifications</a:t>
            </a:r>
            <a:r>
              <a:rPr lang="en-GB" baseline="0" dirty="0" smtClean="0"/>
              <a:t> and supervising staff</a:t>
            </a:r>
            <a:r>
              <a:rPr lang="en-GB" dirty="0" smtClean="0"/>
              <a:t>.</a:t>
            </a:r>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500">
                <a:solidFill>
                  <a:schemeClr val="tx1"/>
                </a:solidFill>
                <a:latin typeface="Arial" pitchFamily="34" charset="0"/>
                <a:cs typeface="Arial" pitchFamily="34" charset="0"/>
              </a:defRPr>
            </a:lvl1pPr>
            <a:lvl2pPr marL="785372" indent="-302066" eaLnBrk="0" hangingPunct="0">
              <a:defRPr sz="1500">
                <a:solidFill>
                  <a:schemeClr val="tx1"/>
                </a:solidFill>
                <a:latin typeface="Arial" pitchFamily="34" charset="0"/>
                <a:cs typeface="Arial" pitchFamily="34" charset="0"/>
              </a:defRPr>
            </a:lvl2pPr>
            <a:lvl3pPr marL="1208265" indent="-241653" eaLnBrk="0" hangingPunct="0">
              <a:defRPr sz="1500">
                <a:solidFill>
                  <a:schemeClr val="tx1"/>
                </a:solidFill>
                <a:latin typeface="Arial" pitchFamily="34" charset="0"/>
                <a:cs typeface="Arial" pitchFamily="34" charset="0"/>
              </a:defRPr>
            </a:lvl3pPr>
            <a:lvl4pPr marL="1691571" indent="-241653" eaLnBrk="0" hangingPunct="0">
              <a:defRPr sz="1500">
                <a:solidFill>
                  <a:schemeClr val="tx1"/>
                </a:solidFill>
                <a:latin typeface="Arial" pitchFamily="34" charset="0"/>
                <a:cs typeface="Arial" pitchFamily="34" charset="0"/>
              </a:defRPr>
            </a:lvl4pPr>
            <a:lvl5pPr marL="2174878" indent="-241653" eaLnBrk="0" hangingPunct="0">
              <a:defRPr sz="1500">
                <a:solidFill>
                  <a:schemeClr val="tx1"/>
                </a:solidFill>
                <a:latin typeface="Arial" pitchFamily="34" charset="0"/>
                <a:cs typeface="Arial" pitchFamily="34" charset="0"/>
              </a:defRPr>
            </a:lvl5pPr>
            <a:lvl6pPr marL="2658184" indent="-241653" eaLnBrk="0" fontAlgn="base" hangingPunct="0">
              <a:spcBef>
                <a:spcPct val="0"/>
              </a:spcBef>
              <a:spcAft>
                <a:spcPct val="0"/>
              </a:spcAft>
              <a:defRPr sz="1500">
                <a:solidFill>
                  <a:schemeClr val="tx1"/>
                </a:solidFill>
                <a:latin typeface="Arial" pitchFamily="34" charset="0"/>
                <a:cs typeface="Arial" pitchFamily="34" charset="0"/>
              </a:defRPr>
            </a:lvl6pPr>
            <a:lvl7pPr marL="3141490" indent="-241653" eaLnBrk="0" fontAlgn="base" hangingPunct="0">
              <a:spcBef>
                <a:spcPct val="0"/>
              </a:spcBef>
              <a:spcAft>
                <a:spcPct val="0"/>
              </a:spcAft>
              <a:defRPr sz="1500">
                <a:solidFill>
                  <a:schemeClr val="tx1"/>
                </a:solidFill>
                <a:latin typeface="Arial" pitchFamily="34" charset="0"/>
                <a:cs typeface="Arial" pitchFamily="34" charset="0"/>
              </a:defRPr>
            </a:lvl7pPr>
            <a:lvl8pPr marL="3624796" indent="-241653" eaLnBrk="0" fontAlgn="base" hangingPunct="0">
              <a:spcBef>
                <a:spcPct val="0"/>
              </a:spcBef>
              <a:spcAft>
                <a:spcPct val="0"/>
              </a:spcAft>
              <a:defRPr sz="1500">
                <a:solidFill>
                  <a:schemeClr val="tx1"/>
                </a:solidFill>
                <a:latin typeface="Arial" pitchFamily="34" charset="0"/>
                <a:cs typeface="Arial" pitchFamily="34" charset="0"/>
              </a:defRPr>
            </a:lvl8pPr>
            <a:lvl9pPr marL="4108102" indent="-241653"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6007AD92-1121-4625-BC1A-C4B1983F3C76}" type="slidenum">
              <a:rPr lang="en-US" sz="1300"/>
              <a:pPr eaLnBrk="1" hangingPunct="1"/>
              <a:t>23</a:t>
            </a:fld>
            <a:endParaRPr lang="en-US" sz="1300"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sz="1100" b="1" dirty="0"/>
              <a:t>Social Responsibility (SR)</a:t>
            </a:r>
            <a:r>
              <a:rPr lang="en-US" sz="1100" dirty="0"/>
              <a:t> is the responsibility of an </a:t>
            </a:r>
            <a:r>
              <a:rPr lang="en-US" sz="1100" b="1" dirty="0"/>
              <a:t>Organization</a:t>
            </a:r>
            <a:r>
              <a:rPr lang="en-US" sz="1100" dirty="0"/>
              <a:t> for the impacts of its decisions &amp; activities on society and the environment, through transparent &amp; ethical business behavior</a:t>
            </a:r>
          </a:p>
          <a:p>
            <a:endParaRPr lang="nl-NL" sz="1100" dirty="0">
              <a:latin typeface="Arial"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Quality Management</a:t>
            </a:r>
          </a:p>
          <a:p>
            <a:r>
              <a:rPr lang="en-US" dirty="0"/>
              <a:t>In Quality Management, Project Managers utilize constraints that will deliver the intended result. Quality Management “involves determining quality policies, objectives, and responsibilities so that the project will satisfy the need for which it was undertaken”.  In a simpler description, Quality Management is accountable for making sure that any work performed is done so correctly to first time to avoid rework and wasted energy or resource.  ISO 14000 and EMS convergence points are contained within each process of the quality management knowledge area.</a:t>
            </a:r>
            <a:br>
              <a:rPr lang="en-US" dirty="0"/>
            </a:br>
            <a:r>
              <a:rPr lang="en-US" dirty="0"/>
              <a:t/>
            </a:r>
            <a:br>
              <a:rPr lang="en-US" dirty="0"/>
            </a:br>
            <a:r>
              <a:rPr lang="en-US" dirty="0"/>
              <a:t>The Quality Planning activity defines the inputs and controls for quality assurance activities. The inputs from ISO 14000 and the EMS set the level of influence that the standards will have on defining "quality".  </a:t>
            </a:r>
            <a:br>
              <a:rPr lang="en-US" dirty="0"/>
            </a:br>
            <a:r>
              <a:rPr lang="en-US" dirty="0"/>
              <a:t>Quality standards will be used in the development of a baseline and as the basis for monitoring within the Quality Assurance and Quality Control processes.  The EMS and PMIS systems will monitor thresholds set by the quality management plan and help in developing changes for the change management process.</a:t>
            </a:r>
          </a:p>
          <a:p>
            <a:r>
              <a:rPr lang="en-US" dirty="0"/>
              <a:t>Quality Management has a direct relationship with Green Project Management.  Ensuring that the right standard or specification to a product or a piece of work is carried, first time all of the time, means that your wastage costs are minimized.  Quality typical falls into three costs brackets; the first of these is the cost of prevention.  Preventing failure or reducing the number of quality review failures means that by prior planning and a strong control regime, all project work is given greater confidence in its ability to be delivered to the needs of the client in the most cost efficient manner.  </a:t>
            </a:r>
          </a:p>
          <a:p>
            <a:endParaRPr lang="en-US" dirty="0"/>
          </a:p>
          <a:p>
            <a:r>
              <a:rPr lang="en-US" dirty="0"/>
              <a:t>The second of the cost elements is that of quality appraisal, or the checking of the products or procedures as the project progresses through its full lifecycle.  By ensuring the right checks are done by the right people when it is most beneficial to carry out the checks, means that the organization will keep strong supervision and accountancy for the delivery without having excess resource wasted.  The third and final cost for quality is that of the cost of failure, both internally and externally.  What is the cost to a company if it has products being returned or being subjected to enquiries?  Cost of failure goes beyond the wasted material and the time needed for re-work, all the way to the cost of reputation and therefore future contracts and repeat work.</a:t>
            </a:r>
          </a:p>
        </p:txBody>
      </p:sp>
    </p:spTree>
    <p:extLst>
      <p:ext uri="{BB962C8B-B14F-4D97-AF65-F5344CB8AC3E}">
        <p14:creationId xmlns:p14="http://schemas.microsoft.com/office/powerpoint/2010/main" val="20642469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212</a:t>
            </a:fld>
            <a:endParaRPr lang="en-US" dirty="0"/>
          </a:p>
        </p:txBody>
      </p:sp>
    </p:spTree>
    <p:extLst>
      <p:ext uri="{BB962C8B-B14F-4D97-AF65-F5344CB8AC3E}">
        <p14:creationId xmlns:p14="http://schemas.microsoft.com/office/powerpoint/2010/main" val="33029391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213</a:t>
            </a:fld>
            <a:endParaRPr lang="en-US" dirty="0"/>
          </a:p>
        </p:txBody>
      </p:sp>
    </p:spTree>
    <p:extLst>
      <p:ext uri="{BB962C8B-B14F-4D97-AF65-F5344CB8AC3E}">
        <p14:creationId xmlns:p14="http://schemas.microsoft.com/office/powerpoint/2010/main" val="40259853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6658" name="Rectangle 2"/>
          <p:cNvSpPr>
            <a:spLocks noGrp="1" noRot="1" noChangeAspect="1" noChangeArrowheads="1" noTextEdit="1"/>
          </p:cNvSpPr>
          <p:nvPr>
            <p:ph type="sldImg"/>
          </p:nvPr>
        </p:nvSpPr>
        <p:spPr>
          <a:xfrm>
            <a:off x="1257300" y="720725"/>
            <a:ext cx="4800600" cy="3600450"/>
          </a:xfrm>
          <a:ln/>
        </p:spPr>
      </p:sp>
      <p:sp>
        <p:nvSpPr>
          <p:cNvPr id="1606659" name="Rectangle 3"/>
          <p:cNvSpPr>
            <a:spLocks noGrp="1" noChangeArrowheads="1"/>
          </p:cNvSpPr>
          <p:nvPr>
            <p:ph type="body" idx="1"/>
          </p:nvPr>
        </p:nvSpPr>
        <p:spPr>
          <a:xfrm>
            <a:off x="732189" y="4559961"/>
            <a:ext cx="5850822" cy="4320846"/>
          </a:xfrm>
        </p:spPr>
        <p:txBody>
          <a:bodyPr/>
          <a:lstStyle/>
          <a:p>
            <a:r>
              <a:rPr lang="en-GB" dirty="0"/>
              <a:t>In summary, effective Acceptance Criteria will be:</a:t>
            </a:r>
          </a:p>
          <a:p>
            <a:endParaRPr lang="en-GB" dirty="0"/>
          </a:p>
          <a:p>
            <a:r>
              <a:rPr lang="en-GB" dirty="0"/>
              <a:t>Defined as part of the Requirements Management Process</a:t>
            </a:r>
          </a:p>
          <a:p>
            <a:r>
              <a:rPr lang="en-GB" dirty="0"/>
              <a:t>Reviewed constantly with the Customer but rigorously in the early phases to obtain the best description of the product with the greatest detail on its size, shape and performance capability</a:t>
            </a:r>
          </a:p>
          <a:p>
            <a:r>
              <a:rPr lang="en-GB" dirty="0"/>
              <a:t>SMART (Specific, Measurable, Achievable, Realistic and Time bound)</a:t>
            </a:r>
          </a:p>
          <a:p>
            <a:r>
              <a:rPr lang="en-GB" dirty="0"/>
              <a:t>Agreed between the Customer and the Project Manager then approved by the Project Sponsor</a:t>
            </a:r>
          </a:p>
          <a:p>
            <a:r>
              <a:rPr lang="en-GB" dirty="0"/>
              <a:t>Inclusive of tolerances as to when and how the acceptance will take place</a:t>
            </a:r>
          </a:p>
          <a:p>
            <a:r>
              <a:rPr lang="en-GB" dirty="0"/>
              <a:t>Process of acceptance when the product is ready for delivery, commonly found within the Handover Plan</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216</a:t>
            </a:fld>
            <a:endParaRPr lang="en-US" dirty="0"/>
          </a:p>
        </p:txBody>
      </p:sp>
    </p:spTree>
    <p:extLst>
      <p:ext uri="{BB962C8B-B14F-4D97-AF65-F5344CB8AC3E}">
        <p14:creationId xmlns:p14="http://schemas.microsoft.com/office/powerpoint/2010/main" val="33029391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Project status reports are key to monitoring and controlling projects and should include at minimum the progress towards project milestones, current issues and status, current risks and how they are being addressed, a budget update, and a P5 update.  In support of a Log Frame Analysis the report provides key insight to the status on key elements of a project.</a:t>
            </a:r>
          </a:p>
          <a:p>
            <a:r>
              <a:rPr lang="en-US" sz="1300" dirty="0"/>
              <a:t> </a:t>
            </a:r>
          </a:p>
          <a:p>
            <a:r>
              <a:rPr lang="en-US" sz="1300" dirty="0"/>
              <a:t>The P5 sustainability score that is derived during the initial analysis sets the baseline for the project.  As the project life cycle continues, risk is introduced, scope changes, or issues arise, it is important to re-evaluate your analysis and the sustainability score.  </a:t>
            </a:r>
          </a:p>
          <a:p>
            <a:r>
              <a:rPr lang="en-US" sz="1300" dirty="0"/>
              <a:t> </a:t>
            </a:r>
          </a:p>
          <a:p>
            <a:r>
              <a:rPr lang="en-US" sz="1300" dirty="0"/>
              <a:t>Including the score in the project status report keeps stakeholders up to date and provides key insights for the organization to support overall sustainability reporting.</a:t>
            </a:r>
          </a:p>
          <a:p>
            <a:r>
              <a:rPr lang="en-US" sz="1300" dirty="0"/>
              <a:t> </a:t>
            </a:r>
          </a:p>
          <a:p>
            <a:r>
              <a:rPr lang="en-US" sz="1300" dirty="0"/>
              <a:t>The status report should include a section that includes the following information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217</a:t>
            </a:fld>
            <a:endParaRPr lang="en-US" dirty="0"/>
          </a:p>
        </p:txBody>
      </p:sp>
    </p:spTree>
    <p:extLst>
      <p:ext uri="{BB962C8B-B14F-4D97-AF65-F5344CB8AC3E}">
        <p14:creationId xmlns:p14="http://schemas.microsoft.com/office/powerpoint/2010/main" val="300162148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4434" name="Rectangle 2"/>
          <p:cNvSpPr>
            <a:spLocks noGrp="1" noRot="1" noChangeAspect="1" noChangeArrowheads="1" noTextEdit="1"/>
          </p:cNvSpPr>
          <p:nvPr>
            <p:ph type="sldImg"/>
          </p:nvPr>
        </p:nvSpPr>
        <p:spPr>
          <a:xfrm>
            <a:off x="1262063" y="722313"/>
            <a:ext cx="4795837" cy="3597275"/>
          </a:xfrm>
          <a:ln/>
        </p:spPr>
      </p:sp>
      <p:sp>
        <p:nvSpPr>
          <p:cNvPr id="914435" name="Rectangle 3"/>
          <p:cNvSpPr>
            <a:spLocks noGrp="1" noChangeArrowheads="1"/>
          </p:cNvSpPr>
          <p:nvPr>
            <p:ph type="body" idx="1"/>
          </p:nvPr>
        </p:nvSpPr>
        <p:spPr>
          <a:xfrm>
            <a:off x="976252" y="4559961"/>
            <a:ext cx="5362697" cy="4319322"/>
          </a:xfrm>
          <a:noFill/>
          <a:ln/>
        </p:spPr>
        <p:txBody>
          <a:bodyPr/>
          <a:lstStyle/>
          <a:p>
            <a:r>
              <a:rPr lang="en-GB" dirty="0"/>
              <a:t>Risks are present in all projects, whatever their size or complexity and whatever industry or business sector.  Risks exist as a consequence of uncertainty.  In project management terms, risks are those factors that may cause a failure to meet the project’s objectives. </a:t>
            </a:r>
          </a:p>
          <a:p>
            <a:r>
              <a:rPr lang="en-GB" b="1" dirty="0">
                <a:cs typeface="Times New Roman" pitchFamily="18" charset="0"/>
              </a:rPr>
              <a:t>“The exposure to a potential event that could impact adversely on business benefits or project critical success criteria.” </a:t>
            </a:r>
            <a:endParaRPr lang="en-GB" dirty="0"/>
          </a:p>
          <a:p>
            <a:r>
              <a:rPr lang="en-GB" dirty="0"/>
              <a:t>While risks are, according to the dictionary, associated with the possibility of failure, they may also be associated with opportunities.  Risk management should balance the upside opportunities with downside risks, doing so in an open, clear and formal manner.  A wider definition of risk is therefore: </a:t>
            </a:r>
          </a:p>
          <a:p>
            <a:r>
              <a:rPr lang="en-GB" b="1" dirty="0">
                <a:cs typeface="Times New Roman" pitchFamily="18" charset="0"/>
              </a:rPr>
              <a:t>“Combination of the probability or frequency of the occurrence of a defined threat or opportunity and the magnitude of the consequences of that occurrence”</a:t>
            </a:r>
          </a:p>
          <a:p>
            <a:r>
              <a:rPr lang="en-GB" dirty="0">
                <a:cs typeface="Times New Roman" pitchFamily="18" charset="0"/>
              </a:rPr>
              <a:t>The definition indicates a relationship between risks and opportunities.  Both factors are possible future events and therefore have degrees of uncertainty. </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0754" name="Rectangle 2"/>
          <p:cNvSpPr>
            <a:spLocks noGrp="1" noRot="1" noChangeAspect="1" noChangeArrowheads="1" noTextEdit="1"/>
          </p:cNvSpPr>
          <p:nvPr>
            <p:ph type="sldImg"/>
          </p:nvPr>
        </p:nvSpPr>
        <p:spPr>
          <a:xfrm>
            <a:off x="1257300" y="720725"/>
            <a:ext cx="4800600" cy="3600450"/>
          </a:xfrm>
          <a:ln/>
        </p:spPr>
      </p:sp>
      <p:sp>
        <p:nvSpPr>
          <p:cNvPr id="1610755" name="Rectangle 3"/>
          <p:cNvSpPr>
            <a:spLocks noGrp="1" noChangeArrowheads="1"/>
          </p:cNvSpPr>
          <p:nvPr>
            <p:ph type="body" idx="1"/>
          </p:nvPr>
        </p:nvSpPr>
        <p:spPr>
          <a:xfrm>
            <a:off x="974582" y="4559961"/>
            <a:ext cx="5366039" cy="4320846"/>
          </a:xfrm>
        </p:spPr>
        <p:txBody>
          <a:bodyPr/>
          <a:lstStyle/>
          <a:p>
            <a:pPr>
              <a:lnSpc>
                <a:spcPct val="90000"/>
              </a:lnSpc>
            </a:pPr>
            <a:r>
              <a:rPr lang="en-US" sz="1000" dirty="0"/>
              <a:t>Risk occurs at every level and in all aspects of any organization.</a:t>
            </a:r>
          </a:p>
          <a:p>
            <a:pPr>
              <a:lnSpc>
                <a:spcPct val="90000"/>
              </a:lnSpc>
            </a:pPr>
            <a:r>
              <a:rPr lang="en-US" sz="1000" dirty="0"/>
              <a:t>Risks from one level can</a:t>
            </a:r>
            <a:r>
              <a:rPr lang="en-GB" sz="1000" dirty="0"/>
              <a:t> affect other levels and it can be difficult to identify precisely at what level a risk should be managed.  The reason for allocating different levels of risk is to clearly assign who is best placed to take responsibility for its management.</a:t>
            </a:r>
          </a:p>
          <a:p>
            <a:pPr>
              <a:lnSpc>
                <a:spcPct val="90000"/>
              </a:lnSpc>
            </a:pPr>
            <a:r>
              <a:rPr lang="en-GB" sz="1000" b="1" dirty="0"/>
              <a:t>Strategic</a:t>
            </a:r>
            <a:endParaRPr lang="en-GB" sz="1000" dirty="0"/>
          </a:p>
          <a:p>
            <a:pPr>
              <a:lnSpc>
                <a:spcPct val="90000"/>
              </a:lnSpc>
            </a:pPr>
            <a:r>
              <a:rPr lang="en-GB" sz="1000" dirty="0"/>
              <a:t>All companies face risks to their business strategy.  This can range from currency fluctuations to threat or opportunity of takeovers.  Risks of this level are typically handled by the Board of Directors.</a:t>
            </a:r>
          </a:p>
          <a:p>
            <a:pPr>
              <a:lnSpc>
                <a:spcPct val="90000"/>
              </a:lnSpc>
            </a:pPr>
            <a:r>
              <a:rPr lang="en-GB" sz="1000" b="1" dirty="0"/>
              <a:t>Program</a:t>
            </a:r>
            <a:endParaRPr lang="en-GB" sz="1000" dirty="0"/>
          </a:p>
          <a:p>
            <a:pPr>
              <a:lnSpc>
                <a:spcPct val="90000"/>
              </a:lnSpc>
            </a:pPr>
            <a:r>
              <a:rPr lang="en-GB" sz="1000" dirty="0"/>
              <a:t>Major changes that are required to realise the business strategy are often achieved through the management of many diverse projects as a program.  Risks that occur at this level can be due to factors such as the interdependencies of component projects, resource conflicts or project priorities.  These risks are managed by the Program Management Team.</a:t>
            </a:r>
            <a:endParaRPr lang="en-GB" sz="1000" b="1" dirty="0"/>
          </a:p>
          <a:p>
            <a:pPr>
              <a:lnSpc>
                <a:spcPct val="90000"/>
              </a:lnSpc>
            </a:pPr>
            <a:r>
              <a:rPr lang="en-GB" sz="1000" b="1" dirty="0"/>
              <a:t>Project</a:t>
            </a:r>
            <a:endParaRPr lang="en-GB" sz="1000" dirty="0"/>
          </a:p>
          <a:p>
            <a:pPr>
              <a:lnSpc>
                <a:spcPct val="90000"/>
              </a:lnSpc>
            </a:pPr>
            <a:r>
              <a:rPr lang="en-GB" sz="1000" dirty="0"/>
              <a:t>Risks at this level are threats to the achievement of the objectives agreed for time, cost and quality.  These may well arise from threats or opportunities at another level, but must be placed at this level so that they can be managed by the Project Management Team.</a:t>
            </a:r>
          </a:p>
          <a:p>
            <a:pPr>
              <a:lnSpc>
                <a:spcPct val="90000"/>
              </a:lnSpc>
            </a:pPr>
            <a:r>
              <a:rPr lang="en-US" sz="1000" b="1" dirty="0"/>
              <a:t>Operational</a:t>
            </a:r>
          </a:p>
          <a:p>
            <a:pPr>
              <a:lnSpc>
                <a:spcPct val="90000"/>
              </a:lnSpc>
            </a:pPr>
            <a:r>
              <a:rPr lang="en-US" sz="1000" dirty="0"/>
              <a:t>Day to day activities have their own risks such a Health and Safety or Industrial relations.  The whole emphasis of projects and programs is to bring about change and so this may introduce new or eliminate existing risks from the work place.  The operational readiness to change will affect the project or program risks.  Pure operational risk must be managed by the operational managers but they should always be working closely with the relevant project and program management teams. </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Risk Management</a:t>
            </a:r>
          </a:p>
          <a:p>
            <a:r>
              <a:rPr lang="en-US" dirty="0"/>
              <a:t>In the Risk Management knowledge area, a Project Manager will identify any and all possible risks to the project and establish an effective method to address them. Risk Management involves “planning, identification, analysis, responses, monitoring and control”.  In other words, it is the Project Manager’s responsibility to address the possible detractors, identify the causes and situations of the risk, analyze the hurt or impact it will create should it occur and then develop work around to protect the project in the best manner.  The convergence point for ISO 14000 and EMS within risk management fall under the Risk</a:t>
            </a:r>
            <a:br>
              <a:rPr lang="en-US" dirty="0"/>
            </a:br>
            <a:r>
              <a:rPr lang="en-US" dirty="0"/>
              <a:t>Management Planning, Risk Identification, and Risk Monitoring and Control process areas. </a:t>
            </a:r>
            <a:br>
              <a:rPr lang="en-US" dirty="0"/>
            </a:br>
            <a:r>
              <a:rPr lang="en-US" dirty="0"/>
              <a:t/>
            </a:r>
            <a:br>
              <a:rPr lang="en-US" dirty="0"/>
            </a:br>
            <a:r>
              <a:rPr lang="en-US" dirty="0"/>
              <a:t>The objective of the Risk Management Planning process area is to define and document how the project will deal with risk, set tolerance levels, thresholds, reporting requirements, roles and responsibilities.  So what risks exist within Green Project Management; how can something that can help the planet be a risk to the project? </a:t>
            </a:r>
            <a:br>
              <a:rPr lang="en-US" dirty="0"/>
            </a:br>
            <a:r>
              <a:rPr lang="en-US" dirty="0"/>
              <a:t/>
            </a:r>
            <a:br>
              <a:rPr lang="en-US" dirty="0"/>
            </a:br>
            <a:r>
              <a:rPr lang="en-US"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The risk data captured within the Risk Identification process can also be used to estimate the project’s impact and likelihood of risk occurrence.  ISO 14000 and EMS will guide the Project Manager through identifying environmental issues that can be affected by the risks in the complete life cycle.</a:t>
            </a:r>
          </a:p>
          <a:p>
            <a:r>
              <a:rPr lang="en-US" b="1" dirty="0"/>
              <a:t>Practical Application</a:t>
            </a:r>
            <a:r>
              <a:rPr lang="en-US" dirty="0"/>
              <a:t/>
            </a:r>
            <a:br>
              <a:rPr lang="en-US" dirty="0"/>
            </a:br>
            <a:r>
              <a:rPr lang="en-US" dirty="0"/>
              <a:t/>
            </a:r>
            <a:br>
              <a:rPr lang="en-US" dirty="0"/>
            </a:br>
            <a:r>
              <a:rPr lang="en-US" dirty="0"/>
              <a:t>Include in your requests for quotations or proposals that vendors and suppliers include with their response how they might meet your green criteria.</a:t>
            </a:r>
            <a:br>
              <a:rPr lang="en-US" dirty="0"/>
            </a:br>
            <a:r>
              <a:rPr lang="en-US" dirty="0"/>
              <a:t/>
            </a:r>
            <a:br>
              <a:rPr lang="en-US" dirty="0"/>
            </a:br>
            <a:r>
              <a:rPr lang="en-US" b="1" dirty="0"/>
              <a:t>Examples</a:t>
            </a:r>
            <a:r>
              <a:rPr lang="en-US" dirty="0"/>
              <a:t/>
            </a:r>
            <a:br>
              <a:rPr lang="en-US" dirty="0"/>
            </a:br>
            <a:r>
              <a:rPr lang="en-US" dirty="0"/>
              <a:t/>
            </a:r>
            <a:br>
              <a:rPr lang="en-US" dirty="0"/>
            </a:br>
            <a:r>
              <a:rPr lang="en-US" b="1" dirty="0"/>
              <a:t>Quantitative criteria:</a:t>
            </a:r>
            <a:br>
              <a:rPr lang="en-US" b="1" dirty="0"/>
            </a:br>
            <a:r>
              <a:rPr lang="en-US" dirty="0"/>
              <a:t/>
            </a:r>
            <a:br>
              <a:rPr lang="en-US" dirty="0"/>
            </a:br>
            <a:r>
              <a:rPr lang="en-US"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b="1" dirty="0"/>
              <a:t>Pollution Case/Effect:</a:t>
            </a:r>
            <a:r>
              <a:rPr lang="en-US" dirty="0"/>
              <a:t>  Representing environmental costs caused by a potential supplier</a:t>
            </a:r>
          </a:p>
          <a:p>
            <a:pPr lvl="0"/>
            <a:r>
              <a:rPr lang="en-US" b="1" dirty="0"/>
              <a:t>Environmental Commitment:</a:t>
            </a:r>
            <a:r>
              <a:rPr lang="en-US" dirty="0"/>
              <a:t>  Represents the degree of commitment the supplier has in environmental management.</a:t>
            </a:r>
          </a:p>
          <a:p>
            <a:r>
              <a:rPr lang="en-US" b="1" dirty="0"/>
              <a:t>Qualitative criteria</a:t>
            </a:r>
            <a:r>
              <a:rPr lang="en-US" dirty="0"/>
              <a:t/>
            </a:r>
            <a:br>
              <a:rPr lang="en-US" dirty="0"/>
            </a:br>
            <a:r>
              <a:rPr lang="en-US" dirty="0"/>
              <a:t/>
            </a:r>
            <a:br>
              <a:rPr lang="en-US" dirty="0"/>
            </a:br>
            <a:r>
              <a:rPr lang="en-US" dirty="0"/>
              <a:t>Scoring on qualitative criteria will depend on the weight that is applied to each item on a pre-assigned scorecard based on the importance that your organization or you as the Project Manager place on each category.</a:t>
            </a:r>
          </a:p>
          <a:p>
            <a:pPr lvl="0"/>
            <a:r>
              <a:rPr lang="en-US" b="1" dirty="0"/>
              <a:t>Environmental Commitment:  </a:t>
            </a:r>
            <a:r>
              <a:rPr lang="en-US" dirty="0"/>
              <a:t>Their overall corporate goals to decrease their carbon footprint</a:t>
            </a:r>
            <a:r>
              <a:rPr lang="en-US" b="1" dirty="0"/>
              <a:t> </a:t>
            </a:r>
            <a:endParaRPr lang="en-US" dirty="0"/>
          </a:p>
          <a:p>
            <a:pPr lvl="0"/>
            <a:r>
              <a:rPr lang="en-US" b="1" dirty="0"/>
              <a:t>Logistics:  </a:t>
            </a:r>
            <a:r>
              <a:rPr lang="en-US" dirty="0"/>
              <a:t>How streamlined are their logistics</a:t>
            </a:r>
          </a:p>
          <a:p>
            <a:pPr lvl="0"/>
            <a:r>
              <a:rPr lang="en-US" b="1" dirty="0"/>
              <a:t>Strength of their SMP:  </a:t>
            </a:r>
            <a:r>
              <a:rPr lang="en-US" dirty="0"/>
              <a:t>How their action and results measure up to their goals</a:t>
            </a:r>
          </a:p>
        </p:txBody>
      </p:sp>
    </p:spTree>
    <p:extLst>
      <p:ext uri="{BB962C8B-B14F-4D97-AF65-F5344CB8AC3E}">
        <p14:creationId xmlns:p14="http://schemas.microsoft.com/office/powerpoint/2010/main" val="206424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500">
                <a:solidFill>
                  <a:schemeClr val="tx1"/>
                </a:solidFill>
                <a:latin typeface="Arial" pitchFamily="34" charset="0"/>
                <a:cs typeface="Arial" pitchFamily="34" charset="0"/>
              </a:defRPr>
            </a:lvl1pPr>
            <a:lvl2pPr marL="785372" indent="-302066" eaLnBrk="0" hangingPunct="0">
              <a:defRPr sz="1500">
                <a:solidFill>
                  <a:schemeClr val="tx1"/>
                </a:solidFill>
                <a:latin typeface="Arial" pitchFamily="34" charset="0"/>
                <a:cs typeface="Arial" pitchFamily="34" charset="0"/>
              </a:defRPr>
            </a:lvl2pPr>
            <a:lvl3pPr marL="1208265" indent="-241653" eaLnBrk="0" hangingPunct="0">
              <a:defRPr sz="1500">
                <a:solidFill>
                  <a:schemeClr val="tx1"/>
                </a:solidFill>
                <a:latin typeface="Arial" pitchFamily="34" charset="0"/>
                <a:cs typeface="Arial" pitchFamily="34" charset="0"/>
              </a:defRPr>
            </a:lvl3pPr>
            <a:lvl4pPr marL="1691571" indent="-241653" eaLnBrk="0" hangingPunct="0">
              <a:defRPr sz="1500">
                <a:solidFill>
                  <a:schemeClr val="tx1"/>
                </a:solidFill>
                <a:latin typeface="Arial" pitchFamily="34" charset="0"/>
                <a:cs typeface="Arial" pitchFamily="34" charset="0"/>
              </a:defRPr>
            </a:lvl4pPr>
            <a:lvl5pPr marL="2174878" indent="-241653" eaLnBrk="0" hangingPunct="0">
              <a:defRPr sz="1500">
                <a:solidFill>
                  <a:schemeClr val="tx1"/>
                </a:solidFill>
                <a:latin typeface="Arial" pitchFamily="34" charset="0"/>
                <a:cs typeface="Arial" pitchFamily="34" charset="0"/>
              </a:defRPr>
            </a:lvl5pPr>
            <a:lvl6pPr marL="2658184" indent="-241653" eaLnBrk="0" fontAlgn="base" hangingPunct="0">
              <a:spcBef>
                <a:spcPct val="0"/>
              </a:spcBef>
              <a:spcAft>
                <a:spcPct val="0"/>
              </a:spcAft>
              <a:defRPr sz="1500">
                <a:solidFill>
                  <a:schemeClr val="tx1"/>
                </a:solidFill>
                <a:latin typeface="Arial" pitchFamily="34" charset="0"/>
                <a:cs typeface="Arial" pitchFamily="34" charset="0"/>
              </a:defRPr>
            </a:lvl6pPr>
            <a:lvl7pPr marL="3141490" indent="-241653" eaLnBrk="0" fontAlgn="base" hangingPunct="0">
              <a:spcBef>
                <a:spcPct val="0"/>
              </a:spcBef>
              <a:spcAft>
                <a:spcPct val="0"/>
              </a:spcAft>
              <a:defRPr sz="1500">
                <a:solidFill>
                  <a:schemeClr val="tx1"/>
                </a:solidFill>
                <a:latin typeface="Arial" pitchFamily="34" charset="0"/>
                <a:cs typeface="Arial" pitchFamily="34" charset="0"/>
              </a:defRPr>
            </a:lvl7pPr>
            <a:lvl8pPr marL="3624796" indent="-241653" eaLnBrk="0" fontAlgn="base" hangingPunct="0">
              <a:spcBef>
                <a:spcPct val="0"/>
              </a:spcBef>
              <a:spcAft>
                <a:spcPct val="0"/>
              </a:spcAft>
              <a:defRPr sz="1500">
                <a:solidFill>
                  <a:schemeClr val="tx1"/>
                </a:solidFill>
                <a:latin typeface="Arial" pitchFamily="34" charset="0"/>
                <a:cs typeface="Arial" pitchFamily="34" charset="0"/>
              </a:defRPr>
            </a:lvl8pPr>
            <a:lvl9pPr marL="4108102" indent="-241653"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8B7FD95D-1199-41C8-AF8E-9125545F4859}" type="slidenum">
              <a:rPr lang="en-US" sz="1300"/>
              <a:pPr eaLnBrk="1" hangingPunct="1"/>
              <a:t>24</a:t>
            </a:fld>
            <a:endParaRPr lang="en-US" sz="1300"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000" b="1" dirty="0"/>
              <a:t>Organizations around the world, and their stakeholders, are becoming increasingly aware of the need for &amp; benefits of socially responsible behavior.</a:t>
            </a:r>
          </a:p>
          <a:p>
            <a:pPr>
              <a:lnSpc>
                <a:spcPct val="80000"/>
              </a:lnSpc>
              <a:buFontTx/>
              <a:buNone/>
            </a:pPr>
            <a:endParaRPr lang="en-US" sz="1000" dirty="0"/>
          </a:p>
          <a:p>
            <a:pPr>
              <a:lnSpc>
                <a:spcPct val="80000"/>
              </a:lnSpc>
              <a:buFontTx/>
              <a:buNone/>
            </a:pPr>
            <a:r>
              <a:rPr lang="en-US" sz="1000" dirty="0"/>
              <a:t>An organization's </a:t>
            </a:r>
            <a:r>
              <a:rPr lang="en-US" sz="1000" b="1" dirty="0"/>
              <a:t>performance</a:t>
            </a:r>
            <a:r>
              <a:rPr lang="en-US" sz="1000" dirty="0"/>
              <a:t> in relation to the society in which it operates &amp; to its impact on the environment has become a critical part of measuring its overall performance and its ability to continue operating effectively. This </a:t>
            </a:r>
            <a:r>
              <a:rPr lang="en-US" sz="1000" b="1" dirty="0"/>
              <a:t>is</a:t>
            </a:r>
            <a:r>
              <a:rPr lang="en-US" sz="1000" dirty="0"/>
              <a:t>, in part, </a:t>
            </a:r>
            <a:r>
              <a:rPr lang="en-US" sz="1000" b="1" dirty="0"/>
              <a:t>a reflection </a:t>
            </a:r>
            <a:r>
              <a:rPr lang="en-US" sz="1000" dirty="0"/>
              <a:t>of the growing recognition </a:t>
            </a:r>
            <a:r>
              <a:rPr lang="en-US" sz="1000" b="1" dirty="0"/>
              <a:t>of the need for ensuring healthy ecosystems, social equity &amp; good organizational governance. </a:t>
            </a:r>
          </a:p>
          <a:p>
            <a:endParaRPr lang="nl-NL" dirty="0" smtClean="0">
              <a:latin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t>223</a:t>
            </a:fld>
            <a:endParaRPr lang="en-US"/>
          </a:p>
        </p:txBody>
      </p:sp>
    </p:spTree>
    <p:extLst>
      <p:ext uri="{BB962C8B-B14F-4D97-AF65-F5344CB8AC3E}">
        <p14:creationId xmlns:p14="http://schemas.microsoft.com/office/powerpoint/2010/main" val="325167796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2802" name="Rectangle 2"/>
          <p:cNvSpPr>
            <a:spLocks noGrp="1" noRot="1" noChangeAspect="1" noChangeArrowheads="1" noTextEdit="1"/>
          </p:cNvSpPr>
          <p:nvPr>
            <p:ph type="sldImg"/>
          </p:nvPr>
        </p:nvSpPr>
        <p:spPr>
          <a:xfrm>
            <a:off x="1257300" y="720725"/>
            <a:ext cx="4800600" cy="3600450"/>
          </a:xfrm>
          <a:ln/>
        </p:spPr>
      </p:sp>
      <p:sp>
        <p:nvSpPr>
          <p:cNvPr id="1612803" name="Rectangle 3"/>
          <p:cNvSpPr>
            <a:spLocks noGrp="1" noChangeArrowheads="1"/>
          </p:cNvSpPr>
          <p:nvPr>
            <p:ph type="body" idx="1"/>
          </p:nvPr>
        </p:nvSpPr>
        <p:spPr>
          <a:xfrm>
            <a:off x="974582" y="4559961"/>
            <a:ext cx="5366039" cy="4320846"/>
          </a:xfrm>
        </p:spPr>
        <p:txBody>
          <a:bodyPr/>
          <a:lstStyle/>
          <a:p>
            <a:r>
              <a:rPr lang="en-US" dirty="0"/>
              <a:t>The benefits of Risk Management are significant, but it is often the case that it is the drawbacks that people focus on.</a:t>
            </a:r>
          </a:p>
          <a:p>
            <a:r>
              <a:rPr lang="en-US" dirty="0"/>
              <a:t>Benefits can be broken down into two styles.</a:t>
            </a:r>
          </a:p>
          <a:p>
            <a:r>
              <a:rPr lang="en-US" b="1" dirty="0"/>
              <a:t>Hard</a:t>
            </a:r>
            <a:endParaRPr lang="en-US" dirty="0"/>
          </a:p>
          <a:p>
            <a:r>
              <a:rPr lang="en-US" dirty="0"/>
              <a:t>These comprise direct benefits to the project plan such as having the ability to make better more informed decision making, being less likely of accepting unsound projects, increased likelihood of project adherence to its plan and provision of data that assists with future lessons learned.</a:t>
            </a:r>
          </a:p>
          <a:p>
            <a:r>
              <a:rPr lang="en-US" b="1" dirty="0"/>
              <a:t>Soft</a:t>
            </a:r>
            <a:endParaRPr lang="en-US" dirty="0"/>
          </a:p>
          <a:p>
            <a:r>
              <a:rPr lang="en-US" dirty="0"/>
              <a:t>The softer benefits are less tangible but include a better understanding of the project by the stakeholders, being able to have the management team focus on the most significant risks and to assist in the distinction between being a good manager and a lucky one.</a:t>
            </a:r>
          </a:p>
          <a:p>
            <a:r>
              <a:rPr lang="en-US" dirty="0"/>
              <a:t>The drawbacks of Risk Management are also broken down into two specific aspects.</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6482" name="Rectangle 2"/>
          <p:cNvSpPr>
            <a:spLocks noGrp="1" noRot="1" noChangeAspect="1" noChangeArrowheads="1" noTextEdit="1"/>
          </p:cNvSpPr>
          <p:nvPr>
            <p:ph type="sldImg"/>
          </p:nvPr>
        </p:nvSpPr>
        <p:spPr>
          <a:xfrm>
            <a:off x="1262063" y="722313"/>
            <a:ext cx="4795837" cy="3597275"/>
          </a:xfrm>
          <a:ln/>
        </p:spPr>
      </p:sp>
      <p:sp>
        <p:nvSpPr>
          <p:cNvPr id="916483" name="Rectangle 3"/>
          <p:cNvSpPr>
            <a:spLocks noGrp="1" noChangeArrowheads="1"/>
          </p:cNvSpPr>
          <p:nvPr>
            <p:ph type="body" idx="1"/>
          </p:nvPr>
        </p:nvSpPr>
        <p:spPr>
          <a:xfrm>
            <a:off x="976252" y="4559961"/>
            <a:ext cx="5362697" cy="4319322"/>
          </a:xfrm>
          <a:noFill/>
          <a:ln/>
        </p:spPr>
        <p:txBody>
          <a:bodyPr lIns="96655" tIns="48327" rIns="96655" bIns="48327"/>
          <a:lstStyle/>
          <a:p>
            <a:pPr>
              <a:lnSpc>
                <a:spcPct val="90000"/>
              </a:lnSpc>
            </a:pPr>
            <a:r>
              <a:rPr lang="en-GB" dirty="0"/>
              <a:t>Project risk management recognises a formal approach to the process as opposed to an intuitive approach.  Risks, once identified and assessed, should be managed in order to minimise or completely mitigate their effect on a project. </a:t>
            </a:r>
          </a:p>
          <a:p>
            <a:pPr>
              <a:lnSpc>
                <a:spcPct val="90000"/>
              </a:lnSpc>
            </a:pPr>
            <a:r>
              <a:rPr lang="en-GB" dirty="0"/>
              <a:t>Key steps in the risk management process shown above are as follows:</a:t>
            </a:r>
          </a:p>
          <a:p>
            <a:pPr>
              <a:lnSpc>
                <a:spcPct val="90000"/>
              </a:lnSpc>
            </a:pPr>
            <a:r>
              <a:rPr lang="en-GB" b="1" dirty="0"/>
              <a:t>Plan</a:t>
            </a:r>
            <a:r>
              <a:rPr lang="en-GB" dirty="0"/>
              <a:t> – a Risk Management Plan is developed to provide guidance on how risk management will be carried on the project. </a:t>
            </a:r>
          </a:p>
          <a:p>
            <a:pPr>
              <a:lnSpc>
                <a:spcPct val="90000"/>
              </a:lnSpc>
            </a:pPr>
            <a:r>
              <a:rPr lang="en-GB" b="1" dirty="0"/>
              <a:t>Identification</a:t>
            </a:r>
            <a:r>
              <a:rPr lang="en-GB" dirty="0"/>
              <a:t> – aims to identify all significant risks that may impact on project objectives, and gather all relevant information for analysis.  The possibility of new risks are investigated throughout the life of the project.</a:t>
            </a:r>
          </a:p>
          <a:p>
            <a:pPr>
              <a:lnSpc>
                <a:spcPct val="90000"/>
              </a:lnSpc>
            </a:pPr>
            <a:r>
              <a:rPr lang="en-GB" b="1" dirty="0"/>
              <a:t>Analysis</a:t>
            </a:r>
            <a:r>
              <a:rPr lang="en-GB" dirty="0"/>
              <a:t> – qualitative methods are typically used to determine the probability and impact of each risk.  The information is used to prioritise risks and decide appropriate responses.  Quantitative methods are used to determine the effects of uncertainties and risks on project objectives. </a:t>
            </a:r>
          </a:p>
          <a:p>
            <a:pPr>
              <a:lnSpc>
                <a:spcPct val="90000"/>
              </a:lnSpc>
            </a:pPr>
            <a:r>
              <a:rPr lang="en-GB" b="1" dirty="0"/>
              <a:t>Responses</a:t>
            </a:r>
            <a:r>
              <a:rPr lang="en-GB" dirty="0"/>
              <a:t> – appropriate responses are considered, selected on the basis of overall benefit, authorised and implemented. </a:t>
            </a:r>
          </a:p>
          <a:p>
            <a:pPr>
              <a:lnSpc>
                <a:spcPct val="90000"/>
              </a:lnSpc>
            </a:pPr>
            <a:r>
              <a:rPr lang="en-GB" b="1" dirty="0"/>
              <a:t>Monitor &amp; Control</a:t>
            </a:r>
            <a:r>
              <a:rPr lang="en-GB" dirty="0"/>
              <a:t> – current risks are monitored and corrective action taken for adverse trends.  Action Plans are monitored to ensure progress and effectiveness.  The overall process is audited and reviewed typically at end of phases to ensure effectiveness.</a:t>
            </a:r>
          </a:p>
          <a:p>
            <a:pPr>
              <a:lnSpc>
                <a:spcPct val="90000"/>
              </a:lnSpc>
            </a:pPr>
            <a:endParaRPr lang="en-GB"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0994" name="Rectangle 2"/>
          <p:cNvSpPr>
            <a:spLocks noGrp="1" noRot="1" noChangeAspect="1" noChangeArrowheads="1" noTextEdit="1"/>
          </p:cNvSpPr>
          <p:nvPr>
            <p:ph type="sldImg"/>
          </p:nvPr>
        </p:nvSpPr>
        <p:spPr>
          <a:xfrm>
            <a:off x="1257300" y="720725"/>
            <a:ext cx="4800600" cy="3600450"/>
          </a:xfrm>
          <a:ln/>
        </p:spPr>
      </p:sp>
      <p:sp>
        <p:nvSpPr>
          <p:cNvPr id="1620995" name="Rectangle 3"/>
          <p:cNvSpPr>
            <a:spLocks noGrp="1" noChangeArrowheads="1"/>
          </p:cNvSpPr>
          <p:nvPr>
            <p:ph type="body" idx="1"/>
          </p:nvPr>
        </p:nvSpPr>
        <p:spPr>
          <a:xfrm>
            <a:off x="974582" y="4559961"/>
            <a:ext cx="5366039" cy="4320846"/>
          </a:xfrm>
        </p:spPr>
        <p:txBody>
          <a:bodyPr/>
          <a:lstStyle/>
          <a:p>
            <a:r>
              <a:rPr lang="en-US" sz="1100" dirty="0"/>
              <a:t>The typical contents of a Risk Management Plan can be categorized into five areas:</a:t>
            </a:r>
          </a:p>
          <a:p>
            <a:r>
              <a:rPr lang="en-US" sz="1100" b="1" dirty="0"/>
              <a:t>Strategy</a:t>
            </a:r>
            <a:endParaRPr lang="en-US" sz="1100" dirty="0"/>
          </a:p>
          <a:p>
            <a:r>
              <a:rPr lang="en-US" sz="1100" dirty="0"/>
              <a:t>In this area it is important to note the approach the project is taking to risk and how risk is planned to be accepted into the process.  In addition, any points for escalation and the criteria that the risks will fall into for escalation will need to be explained.</a:t>
            </a:r>
          </a:p>
          <a:p>
            <a:r>
              <a:rPr lang="en-US" sz="1100" b="1" dirty="0"/>
              <a:t>Organization</a:t>
            </a:r>
            <a:endParaRPr lang="en-US" sz="1100" dirty="0"/>
          </a:p>
          <a:p>
            <a:r>
              <a:rPr lang="en-US" sz="1100" dirty="0"/>
              <a:t>Within this section, the roles and responsibilities of the Project Team with regards to what tasks and what skill sets are needed and who is being placed into these positions need completing.</a:t>
            </a:r>
          </a:p>
          <a:p>
            <a:r>
              <a:rPr lang="en-US" sz="1100" b="1" dirty="0"/>
              <a:t>Budgets</a:t>
            </a:r>
            <a:endParaRPr lang="en-US" sz="1100" dirty="0"/>
          </a:p>
          <a:p>
            <a:r>
              <a:rPr lang="en-US" sz="1100" dirty="0"/>
              <a:t>In this section, the budget allocation for the resources handling the risks will need to be mentioned and then also the allowance for contingency for each of the risk individually should this be applicable.</a:t>
            </a:r>
          </a:p>
          <a:p>
            <a:r>
              <a:rPr lang="en-US" sz="1100" b="1" dirty="0"/>
              <a:t>Tools and Techniques</a:t>
            </a:r>
            <a:endParaRPr lang="en-US" sz="1100" dirty="0"/>
          </a:p>
          <a:p>
            <a:r>
              <a:rPr lang="en-US" sz="1100" dirty="0"/>
              <a:t>Within this section it is important to describe the method by which the risks are being identified and then which tools or equipment is being used and which style of assessment is being planned to analyze the risks.</a:t>
            </a:r>
          </a:p>
          <a:p>
            <a:r>
              <a:rPr lang="en-US" sz="1100" b="1" dirty="0"/>
              <a:t>Templates</a:t>
            </a:r>
            <a:endParaRPr lang="en-US" sz="1100" dirty="0"/>
          </a:p>
          <a:p>
            <a:r>
              <a:rPr lang="en-US" sz="1100" dirty="0"/>
              <a:t>The final section of the plan is the templates department, this will give examples of any Risk Entry Forms and the Risk Register with explanations of how each can be completed to help anyone wishing to submit entries into the project.</a:t>
            </a:r>
            <a:endParaRPr lang="en-US" sz="1100" b="1"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0578" name="Rectangle 2"/>
          <p:cNvSpPr>
            <a:spLocks noGrp="1" noRot="1" noChangeAspect="1" noChangeArrowheads="1" noTextEdit="1"/>
          </p:cNvSpPr>
          <p:nvPr>
            <p:ph type="sldImg"/>
          </p:nvPr>
        </p:nvSpPr>
        <p:spPr>
          <a:xfrm>
            <a:off x="1262063" y="722313"/>
            <a:ext cx="4795837" cy="3597275"/>
          </a:xfrm>
          <a:ln/>
        </p:spPr>
      </p:sp>
      <p:sp>
        <p:nvSpPr>
          <p:cNvPr id="920579" name="Rectangle 3"/>
          <p:cNvSpPr>
            <a:spLocks noGrp="1" noChangeArrowheads="1"/>
          </p:cNvSpPr>
          <p:nvPr>
            <p:ph type="body" idx="1"/>
          </p:nvPr>
        </p:nvSpPr>
        <p:spPr>
          <a:xfrm>
            <a:off x="976252" y="4559961"/>
            <a:ext cx="5362697" cy="4319322"/>
          </a:xfrm>
        </p:spPr>
        <p:txBody>
          <a:bodyPr/>
          <a:lstStyle/>
          <a:p>
            <a:pPr>
              <a:spcAft>
                <a:spcPct val="30000"/>
              </a:spcAft>
            </a:pPr>
            <a:r>
              <a:rPr lang="en-GB" sz="1100" b="1" dirty="0"/>
              <a:t>Brainstorming</a:t>
            </a:r>
            <a:r>
              <a:rPr lang="en-GB" sz="1100" dirty="0"/>
              <a:t> - interactive, open format group method to identify and rank risks.  Strengths: quick and inexpensive; easy to use.  Useful as start up activity and for team building.  Weaknesses:  requires expert involvement for reliable inputs; unreliable for identifying high level risks in complex scenarios. </a:t>
            </a:r>
          </a:p>
          <a:p>
            <a:pPr>
              <a:spcAft>
                <a:spcPct val="30000"/>
              </a:spcAft>
            </a:pPr>
            <a:r>
              <a:rPr lang="en-GB" sz="1100" b="1" dirty="0"/>
              <a:t>SWOT Analysis</a:t>
            </a:r>
            <a:r>
              <a:rPr lang="en-GB" sz="1100" dirty="0"/>
              <a:t> - A specific brainstorming technique using Strengths, Weaknesses, Opportunities and Threats as main focal points.  Threats and Weaknesses indicate risks, Opportunities and Strengths support definition of responses.  Strengths: encourages 'big picture' view; can stimulate thinking; others as for brainstorming.  Weaknesses: may miss important areas of uncertainty; others as for brainstorming.  </a:t>
            </a:r>
          </a:p>
          <a:p>
            <a:pPr>
              <a:spcAft>
                <a:spcPct val="30000"/>
              </a:spcAft>
            </a:pPr>
            <a:r>
              <a:rPr lang="en-GB" sz="1100" b="1" dirty="0"/>
              <a:t>Assumption Analysis</a:t>
            </a:r>
            <a:r>
              <a:rPr lang="en-GB" sz="1100" dirty="0"/>
              <a:t> - check assumptions in project documents for validity.  If invalid, check significance in terms of impact on project success criteria.  If significant determine nature of risk and decide appropriate response.  Strengths: helps to reduce uncertainty; can be easily integrated into routine everyday procedures.  Weaknesses: time consuming; requires disciplined and consistent action.</a:t>
            </a:r>
          </a:p>
          <a:p>
            <a:pPr>
              <a:spcAft>
                <a:spcPct val="30000"/>
              </a:spcAft>
            </a:pPr>
            <a:r>
              <a:rPr lang="en-GB" sz="1100" b="1" dirty="0"/>
              <a:t>Delphi Technique</a:t>
            </a:r>
            <a:r>
              <a:rPr lang="en-GB" sz="1100" dirty="0"/>
              <a:t>  </a:t>
            </a:r>
            <a:r>
              <a:rPr lang="en-GB" sz="1100" b="1" dirty="0"/>
              <a:t>- </a:t>
            </a:r>
            <a:r>
              <a:rPr lang="en-GB" sz="1100" dirty="0"/>
              <a:t>For use where you have a number of experts with differing opinions.  This technique uses a facilitator to gather opinions, summarise them and then redistribute for further consideration.  The range of opinions gradually narrows until an agreed consensus is arrived at.</a:t>
            </a:r>
          </a:p>
          <a:p>
            <a:pPr>
              <a:spcAft>
                <a:spcPct val="30000"/>
              </a:spcAft>
            </a:pPr>
            <a:r>
              <a:rPr lang="en-GB" sz="1100" b="1" dirty="0"/>
              <a:t>Interviews</a:t>
            </a:r>
            <a:r>
              <a:rPr lang="en-GB" sz="1100" dirty="0"/>
              <a:t> - Interviews with stakeholders and experts to identify risks and possible responses.  Strengths: relatively quick and inexpensive; often provides information on preventive actions.  Weaknesses: may not be relevant to current situation; requires good interviewing technique.  </a:t>
            </a:r>
          </a:p>
          <a:p>
            <a:pPr>
              <a:spcAft>
                <a:spcPct val="30000"/>
              </a:spcAft>
            </a:pPr>
            <a:r>
              <a:rPr lang="en-GB" sz="1100" b="1" dirty="0"/>
              <a:t>Prompt and Check Lists</a:t>
            </a:r>
            <a:r>
              <a:rPr lang="en-GB" sz="1100" dirty="0"/>
              <a:t> - Open and specific structured questions to identify risks.  Strengths: useful for gathering information; reduces need for expert involvement; easy to use.  Weaknesses: may not include new risks; may not be relevant (therefore unproductive).</a:t>
            </a:r>
          </a:p>
          <a:p>
            <a:pPr>
              <a:spcAft>
                <a:spcPct val="30000"/>
              </a:spcAft>
            </a:pPr>
            <a:r>
              <a:rPr lang="en-GB" sz="1100" b="1" dirty="0"/>
              <a:t>Post Project Reviews – </a:t>
            </a:r>
            <a:r>
              <a:rPr lang="en-GB" sz="1100" dirty="0"/>
              <a:t>Use of historical records that describe how a risk has been handled previously.  This can be beneficial if the risk is similar again although the context of the project must be taken into consideration before the response is selected.</a:t>
            </a:r>
            <a:endParaRPr lang="en-GB" sz="1100" b="1"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3042" name="Rectangle 2"/>
          <p:cNvSpPr>
            <a:spLocks noGrp="1" noRot="1" noChangeAspect="1" noChangeArrowheads="1" noTextEdit="1"/>
          </p:cNvSpPr>
          <p:nvPr>
            <p:ph type="sldImg"/>
          </p:nvPr>
        </p:nvSpPr>
        <p:spPr>
          <a:xfrm>
            <a:off x="1257300" y="720725"/>
            <a:ext cx="4800600" cy="3600450"/>
          </a:xfrm>
          <a:ln/>
        </p:spPr>
      </p:sp>
      <p:sp>
        <p:nvSpPr>
          <p:cNvPr id="1623043" name="Rectangle 3"/>
          <p:cNvSpPr>
            <a:spLocks noGrp="1" noChangeArrowheads="1"/>
          </p:cNvSpPr>
          <p:nvPr>
            <p:ph type="body" idx="1"/>
          </p:nvPr>
        </p:nvSpPr>
        <p:spPr>
          <a:xfrm>
            <a:off x="974582" y="4559961"/>
            <a:ext cx="5366039" cy="4320846"/>
          </a:xfrm>
        </p:spPr>
        <p:txBody>
          <a:bodyPr/>
          <a:lstStyle/>
          <a:p>
            <a:r>
              <a:rPr lang="en-GB" b="1" dirty="0"/>
              <a:t>The Risk Register</a:t>
            </a:r>
            <a:r>
              <a:rPr lang="en-GB" dirty="0"/>
              <a:t> - is a key document that is used to record, communicate and track risks.</a:t>
            </a:r>
          </a:p>
          <a:p>
            <a:r>
              <a:rPr lang="en-GB" dirty="0"/>
              <a:t>The simple register above contains the minimum set of information that is required.  Most registers contain more detail on the nature of the risk such as who may be affected, changes in risk status and the status of the risk. </a:t>
            </a:r>
          </a:p>
          <a:p>
            <a:r>
              <a:rPr lang="en-GB" dirty="0"/>
              <a:t>It is important to record ownership of risks, where a risk owner is generally considered to be the person best placed to manage a particular risk through the process.  Other people may also be responsible for undertaking specific actions and responses.</a:t>
            </a:r>
          </a:p>
          <a:p>
            <a:r>
              <a:rPr lang="en-GB" dirty="0"/>
              <a:t>It is a live document used to communicate risks and their status to stakeholders.  A data entry form is typically used to gather detailed information on each risk.</a:t>
            </a:r>
          </a:p>
          <a:p>
            <a:pPr>
              <a:spcBef>
                <a:spcPct val="25000"/>
              </a:spcBef>
              <a:spcAft>
                <a:spcPct val="25000"/>
              </a:spcAft>
            </a:pPr>
            <a:r>
              <a:rPr lang="en-GB" dirty="0"/>
              <a:t>A risk register should be opened as soon the first risks are identified and updated as new information emerges or on a regular basis if the current risks are the only records.  This is essential even though it may be earlier than implementation (e.g. during Feasibility) and before a full risk management plan has been developed.  New risks will arise throughout the life of the project and the risk register is used to capture these, show ownership and ensure they are communicated and tracked through the whole process.  It is therefore applied as soon as possible and for the duration of the project.</a:t>
            </a: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4674" name="Rectangle 2"/>
          <p:cNvSpPr>
            <a:spLocks noGrp="1" noRot="1" noChangeAspect="1" noChangeArrowheads="1" noTextEdit="1"/>
          </p:cNvSpPr>
          <p:nvPr>
            <p:ph type="sldImg"/>
          </p:nvPr>
        </p:nvSpPr>
        <p:spPr>
          <a:xfrm>
            <a:off x="1262063" y="722313"/>
            <a:ext cx="4795837" cy="3597275"/>
          </a:xfrm>
          <a:ln/>
        </p:spPr>
      </p:sp>
      <p:sp>
        <p:nvSpPr>
          <p:cNvPr id="924675" name="Rectangle 3"/>
          <p:cNvSpPr>
            <a:spLocks noGrp="1" noChangeArrowheads="1"/>
          </p:cNvSpPr>
          <p:nvPr>
            <p:ph type="body" idx="1"/>
          </p:nvPr>
        </p:nvSpPr>
        <p:spPr>
          <a:xfrm>
            <a:off x="976252" y="4559961"/>
            <a:ext cx="5392786" cy="4319322"/>
          </a:xfrm>
          <a:noFill/>
          <a:ln/>
        </p:spPr>
        <p:txBody>
          <a:bodyPr lIns="96655" tIns="48327" rIns="96655" bIns="48327"/>
          <a:lstStyle/>
          <a:p>
            <a:r>
              <a:rPr lang="en-GB" b="1" dirty="0"/>
              <a:t>Qualitative –</a:t>
            </a:r>
            <a:r>
              <a:rPr lang="en-GB" dirty="0"/>
              <a:t> These techniques will be used for the majority of risks identified.  They involve subjective assessments of the probability and impacts of risks.  The key element to this style of risk assessment is that it involves the need for judgement.</a:t>
            </a:r>
          </a:p>
          <a:p>
            <a:r>
              <a:rPr lang="en-GB" b="1" dirty="0"/>
              <a:t>Quantitative – </a:t>
            </a:r>
            <a:r>
              <a:rPr lang="en-GB" dirty="0"/>
              <a:t>These focus on the numerical analysis of risk and range from statistical assessment of variations in activity duration or cost, to decision making tools.   Examples include Monte Carlo techniques.  (NB: these are not included in the APMP syllabus.)</a:t>
            </a:r>
            <a:endParaRPr lang="en-GB" b="1"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6722" name="Rectangle 2"/>
          <p:cNvSpPr>
            <a:spLocks noGrp="1" noRot="1" noChangeAspect="1" noChangeArrowheads="1" noTextEdit="1"/>
          </p:cNvSpPr>
          <p:nvPr>
            <p:ph type="sldImg"/>
          </p:nvPr>
        </p:nvSpPr>
        <p:spPr>
          <a:xfrm>
            <a:off x="1262063" y="722313"/>
            <a:ext cx="4795837" cy="3597275"/>
          </a:xfrm>
          <a:ln/>
        </p:spPr>
      </p:sp>
      <p:sp>
        <p:nvSpPr>
          <p:cNvPr id="926723" name="Rectangle 3"/>
          <p:cNvSpPr>
            <a:spLocks noGrp="1" noChangeArrowheads="1"/>
          </p:cNvSpPr>
          <p:nvPr>
            <p:ph type="body" idx="1"/>
          </p:nvPr>
        </p:nvSpPr>
        <p:spPr>
          <a:xfrm>
            <a:off x="976252" y="4559961"/>
            <a:ext cx="5362697" cy="4319322"/>
          </a:xfrm>
        </p:spPr>
        <p:txBody>
          <a:bodyPr/>
          <a:lstStyle/>
          <a:p>
            <a:r>
              <a:rPr lang="en-GB" dirty="0"/>
              <a:t>Risks may be plotted on probability-impact charts for analysis, as shown above.  Categories such as High, Medium and Low Values are typically used for probability and impact scales.</a:t>
            </a:r>
          </a:p>
          <a:p>
            <a:r>
              <a:rPr lang="en-GB" dirty="0"/>
              <a:t>These categories represent ranges.  For example, a high cost impact may be greater than </a:t>
            </a:r>
            <a:r>
              <a:rPr lang="en-GB" dirty="0" smtClean="0"/>
              <a:t>$100K</a:t>
            </a:r>
            <a:r>
              <a:rPr lang="en-GB" dirty="0"/>
              <a:t>, a medium between </a:t>
            </a:r>
            <a:r>
              <a:rPr lang="en-GB" dirty="0" smtClean="0"/>
              <a:t>$50 </a:t>
            </a:r>
            <a:r>
              <a:rPr lang="en-GB" dirty="0"/>
              <a:t>- 100K, and a low impact less than </a:t>
            </a:r>
            <a:r>
              <a:rPr lang="en-GB" dirty="0" smtClean="0"/>
              <a:t>$50K</a:t>
            </a:r>
            <a:r>
              <a:rPr lang="en-GB" dirty="0"/>
              <a:t>.  The purpose of these definitions is to ensure consistency throughout project teams in risk estimates.</a:t>
            </a:r>
          </a:p>
          <a:p>
            <a:pPr>
              <a:spcAft>
                <a:spcPct val="50000"/>
              </a:spcAft>
            </a:pPr>
            <a:r>
              <a:rPr lang="en-GB" dirty="0"/>
              <a:t>The benefits of probability impact charts are:</a:t>
            </a:r>
          </a:p>
          <a:p>
            <a:pPr marL="645606" lvl="1" indent="-176075" algn="just">
              <a:spcBef>
                <a:spcPct val="0"/>
              </a:spcBef>
              <a:spcAft>
                <a:spcPct val="40000"/>
              </a:spcAft>
              <a:buFontTx/>
              <a:buChar char="•"/>
            </a:pPr>
            <a:r>
              <a:rPr lang="en-GB" dirty="0"/>
              <a:t>useful for plotting &amp; comparing risks in order to decide priorities</a:t>
            </a:r>
          </a:p>
          <a:p>
            <a:pPr marL="645606" lvl="1" indent="-176075" algn="just">
              <a:spcBef>
                <a:spcPct val="0"/>
              </a:spcBef>
              <a:spcAft>
                <a:spcPct val="40000"/>
              </a:spcAft>
              <a:buFontTx/>
              <a:buChar char="•"/>
            </a:pPr>
            <a:r>
              <a:rPr lang="en-GB" dirty="0"/>
              <a:t>can show cost, time and quality factors</a:t>
            </a:r>
          </a:p>
          <a:p>
            <a:pPr marL="645606" lvl="1" indent="-176075" algn="just">
              <a:spcBef>
                <a:spcPct val="0"/>
              </a:spcBef>
              <a:spcAft>
                <a:spcPct val="40000"/>
              </a:spcAft>
              <a:buFontTx/>
              <a:buChar char="•"/>
            </a:pPr>
            <a:r>
              <a:rPr lang="en-GB" dirty="0"/>
              <a:t>provides bands for escalation</a:t>
            </a:r>
          </a:p>
          <a:p>
            <a:pPr marL="645606" lvl="1" indent="-176075" algn="just">
              <a:spcBef>
                <a:spcPct val="0"/>
              </a:spcBef>
              <a:spcAft>
                <a:spcPct val="40000"/>
              </a:spcAft>
              <a:buFontTx/>
              <a:buChar char="•"/>
            </a:pPr>
            <a:r>
              <a:rPr lang="en-GB" dirty="0"/>
              <a:t>provides bands for RAG reporting </a:t>
            </a:r>
          </a:p>
          <a:p>
            <a:pPr marL="645606" lvl="1" indent="-176075" algn="just">
              <a:spcBef>
                <a:spcPct val="0"/>
              </a:spcBef>
              <a:spcAft>
                <a:spcPct val="40000"/>
              </a:spcAft>
              <a:buFontTx/>
              <a:buChar char="•"/>
            </a:pPr>
            <a:r>
              <a:rPr lang="en-GB" dirty="0"/>
              <a:t>scales are directly related to project critical success criteria</a:t>
            </a:r>
          </a:p>
          <a:p>
            <a:pPr marL="645606" lvl="1" indent="-176075" algn="just">
              <a:spcBef>
                <a:spcPct val="0"/>
              </a:spcBef>
              <a:spcAft>
                <a:spcPct val="40000"/>
              </a:spcAft>
              <a:buFontTx/>
              <a:buChar char="•"/>
            </a:pPr>
            <a:r>
              <a:rPr lang="en-GB" dirty="0"/>
              <a:t>highlights the difference between Low Impact- High Probability and High Impact - Low Probability risks</a:t>
            </a:r>
          </a:p>
          <a:p>
            <a:pPr marL="645606" lvl="1" indent="-176075" algn="just">
              <a:spcBef>
                <a:spcPct val="0"/>
              </a:spcBef>
              <a:spcAft>
                <a:spcPct val="40000"/>
              </a:spcAft>
              <a:buFontTx/>
              <a:buChar char="•"/>
            </a:pPr>
            <a:r>
              <a:rPr lang="en-GB" dirty="0"/>
              <a:t>visual easy to understand</a:t>
            </a:r>
          </a:p>
          <a:p>
            <a:pPr marL="645606" lvl="1" indent="-176075" algn="just">
              <a:spcBef>
                <a:spcPct val="0"/>
              </a:spcBef>
              <a:spcAft>
                <a:spcPct val="40000"/>
              </a:spcAft>
              <a:buFontTx/>
              <a:buChar char="•"/>
            </a:pPr>
            <a:r>
              <a:rPr lang="en-GB" dirty="0"/>
              <a:t>ensures consistency </a:t>
            </a:r>
          </a:p>
          <a:p>
            <a:r>
              <a:rPr lang="en-GB" dirty="0"/>
              <a:t>Whilst probability-impact charts are an ideal way to show risk priorities, there may be other considerations that affect priority decision such as when the risk is likely to occur, or the cost of risk reduction.</a:t>
            </a:r>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66722" name="Rectangle 2"/>
          <p:cNvSpPr>
            <a:spLocks noGrp="1" noRot="1" noChangeAspect="1" noChangeArrowheads="1" noTextEdit="1"/>
          </p:cNvSpPr>
          <p:nvPr>
            <p:ph type="sldImg"/>
          </p:nvPr>
        </p:nvSpPr>
        <p:spPr>
          <a:xfrm>
            <a:off x="1262063" y="722313"/>
            <a:ext cx="4795837" cy="3597275"/>
          </a:xfrm>
          <a:ln/>
        </p:spPr>
      </p:sp>
      <p:sp>
        <p:nvSpPr>
          <p:cNvPr id="1566723" name="Rectangle 3"/>
          <p:cNvSpPr>
            <a:spLocks noGrp="1" noChangeArrowheads="1"/>
          </p:cNvSpPr>
          <p:nvPr>
            <p:ph type="body" idx="1"/>
          </p:nvPr>
        </p:nvSpPr>
        <p:spPr>
          <a:xfrm>
            <a:off x="976252" y="4559961"/>
            <a:ext cx="5362697" cy="4319322"/>
          </a:xfrm>
          <a:noFill/>
          <a:ln/>
        </p:spPr>
        <p:txBody>
          <a:bodyPr lIns="96655" tIns="48327" rIns="96655" bIns="48327"/>
          <a:lstStyle/>
          <a:p>
            <a:r>
              <a:rPr lang="en-GB" dirty="0"/>
              <a:t>The </a:t>
            </a:r>
            <a:r>
              <a:rPr lang="en-GB" dirty="0" smtClean="0"/>
              <a:t>Program </a:t>
            </a:r>
            <a:r>
              <a:rPr lang="en-GB" dirty="0"/>
              <a:t>Evaluation Review Technique (PERT) takes into account uncertainty in task estimates to produce a more realistic forecast of the project out turn.  (Three Point Estimating)  It can be used for costs, schedules and technical parameters.  It is commonly used to evaluate project timescales.</a:t>
            </a:r>
          </a:p>
          <a:p>
            <a:r>
              <a:rPr lang="en-GB" dirty="0"/>
              <a:t>Whereas critical path analysis is usually carried out with a single value for each task duration,  PERT uses three estimates: Optimistic, Most Likely and Pessimistic.   Most analyses assume a Beta type of probability distribution as the profile for the range of probable durations, although other profiles can be used.  The formula below provides the mean for a Beta distribution.  </a:t>
            </a:r>
          </a:p>
          <a:p>
            <a:r>
              <a:rPr lang="en-GB" dirty="0"/>
              <a:t>	</a:t>
            </a:r>
            <a:r>
              <a:rPr lang="en-GB" b="1" dirty="0"/>
              <a:t>Mean = </a:t>
            </a:r>
            <a:r>
              <a:rPr lang="en-GB" b="1" u="sng" dirty="0"/>
              <a:t>Optimistic + 4x Most Likely + Pessimistic</a:t>
            </a:r>
            <a:r>
              <a:rPr lang="en-GB" b="1" dirty="0"/>
              <a:t> / 6</a:t>
            </a:r>
          </a:p>
          <a:p>
            <a:r>
              <a:rPr lang="en-GB" dirty="0"/>
              <a:t>The mean for each task is used in place of the single point estimate to produce the Critical Path Analysis.  As a result, the overall project duration will be weighted according to the degree of pessimism and optimism in task estimates and is generally more realistic.</a:t>
            </a:r>
          </a:p>
          <a:p>
            <a:r>
              <a:rPr lang="en-GB" dirty="0"/>
              <a:t>The quality of the data used is obviously important and will affect the overall reliability of the result.  Obtaining reliable three point estimates may be difficult and depends on the experience of the estimator and availability of historical data.  If PERT is going to be used in calculating the project duration, this should be explained and used from the start and not once subjective estimating has started as this tends to cause confusion from the team.  This is because PERT Analysis has the capability of effecting the Critical Path Analysis work. </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70818" name="Rectangle 2"/>
          <p:cNvSpPr>
            <a:spLocks noGrp="1" noRot="1" noChangeAspect="1" noChangeArrowheads="1" noTextEdit="1"/>
          </p:cNvSpPr>
          <p:nvPr>
            <p:ph type="sldImg"/>
          </p:nvPr>
        </p:nvSpPr>
        <p:spPr>
          <a:xfrm>
            <a:off x="1258888" y="720725"/>
            <a:ext cx="4800600" cy="3600450"/>
          </a:xfrm>
          <a:ln/>
        </p:spPr>
      </p:sp>
      <p:sp>
        <p:nvSpPr>
          <p:cNvPr id="1570819" name="Rectangle 3"/>
          <p:cNvSpPr>
            <a:spLocks noGrp="1" noChangeArrowheads="1"/>
          </p:cNvSpPr>
          <p:nvPr>
            <p:ph type="body" idx="1"/>
          </p:nvPr>
        </p:nvSpPr>
        <p:spPr>
          <a:xfrm>
            <a:off x="817445" y="4561485"/>
            <a:ext cx="5710402" cy="4319322"/>
          </a:xfrm>
        </p:spPr>
        <p:txBody>
          <a:bodyPr/>
          <a:lstStyle/>
          <a:p>
            <a:r>
              <a:rPr lang="en-GB" dirty="0">
                <a:cs typeface="Times New Roman" pitchFamily="18" charset="0"/>
              </a:rPr>
              <a:t>In PERT analysis we make three estimates for each task:</a:t>
            </a:r>
          </a:p>
          <a:p>
            <a:pPr>
              <a:buFontTx/>
              <a:buChar char="•"/>
            </a:pPr>
            <a:r>
              <a:rPr lang="en-GB" dirty="0">
                <a:cs typeface="Times New Roman" pitchFamily="18" charset="0"/>
              </a:rPr>
              <a:t>  Optimistic – O - (very unlikely that the task will take shorter than this)  </a:t>
            </a:r>
          </a:p>
          <a:p>
            <a:pPr>
              <a:buFontTx/>
              <a:buChar char="•"/>
            </a:pPr>
            <a:r>
              <a:rPr lang="en-GB" dirty="0">
                <a:cs typeface="Times New Roman" pitchFamily="18" charset="0"/>
              </a:rPr>
              <a:t>  Pessimistic – P -  (very unlikely that the task will take longer than this)  </a:t>
            </a:r>
          </a:p>
          <a:p>
            <a:pPr>
              <a:buFontTx/>
              <a:buChar char="•"/>
            </a:pPr>
            <a:r>
              <a:rPr lang="en-GB" dirty="0">
                <a:cs typeface="Times New Roman" pitchFamily="18" charset="0"/>
              </a:rPr>
              <a:t>  Most likely  - L -   (this is what we really think it will take) </a:t>
            </a:r>
          </a:p>
          <a:p>
            <a:r>
              <a:rPr lang="en-GB" dirty="0">
                <a:cs typeface="Times New Roman" pitchFamily="18" charset="0"/>
              </a:rPr>
              <a:t>These are then used to calculate a mean duration based on a Beta distribution.</a:t>
            </a:r>
          </a:p>
          <a:p>
            <a:pPr>
              <a:spcAft>
                <a:spcPct val="25000"/>
              </a:spcAft>
            </a:pPr>
            <a:r>
              <a:rPr lang="en-GB" dirty="0">
                <a:cs typeface="Times New Roman" pitchFamily="18" charset="0"/>
              </a:rPr>
              <a:t>Mean Duration = </a:t>
            </a:r>
            <a:r>
              <a:rPr lang="en-GB" u="sng" dirty="0">
                <a:cs typeface="Times New Roman" pitchFamily="18" charset="0"/>
              </a:rPr>
              <a:t>Optimistic + (4 x Most Likely) + Pessimistic </a:t>
            </a:r>
            <a:endParaRPr lang="en-GB" dirty="0">
              <a:cs typeface="Times New Roman" pitchFamily="18" charset="0"/>
            </a:endParaRPr>
          </a:p>
          <a:p>
            <a:pPr>
              <a:spcAft>
                <a:spcPct val="25000"/>
              </a:spcAft>
            </a:pPr>
            <a:r>
              <a:rPr lang="en-GB" dirty="0">
                <a:cs typeface="Times New Roman" pitchFamily="18" charset="0"/>
              </a:rPr>
              <a:t>		       6</a:t>
            </a:r>
          </a:p>
          <a:p>
            <a:r>
              <a:rPr lang="en-GB" dirty="0">
                <a:cs typeface="Times New Roman" pitchFamily="18" charset="0"/>
              </a:rPr>
              <a:t>Or to show it more formally:</a:t>
            </a:r>
          </a:p>
          <a:p>
            <a:pPr>
              <a:spcAft>
                <a:spcPct val="25000"/>
              </a:spcAft>
            </a:pPr>
            <a:r>
              <a:rPr lang="en-GB" dirty="0">
                <a:cs typeface="Times New Roman" pitchFamily="18" charset="0"/>
              </a:rPr>
              <a:t>	Mean Duration = </a:t>
            </a:r>
            <a:r>
              <a:rPr lang="en-GB" u="sng" dirty="0">
                <a:cs typeface="Times New Roman" pitchFamily="18" charset="0"/>
              </a:rPr>
              <a:t>O + 4L + P</a:t>
            </a:r>
          </a:p>
          <a:p>
            <a:pPr>
              <a:spcAft>
                <a:spcPct val="0"/>
              </a:spcAft>
            </a:pPr>
            <a:r>
              <a:rPr lang="en-GB" dirty="0">
                <a:cs typeface="Times New Roman" pitchFamily="18" charset="0"/>
              </a:rPr>
              <a:t>                		               6</a:t>
            </a:r>
          </a:p>
          <a:p>
            <a:r>
              <a:rPr lang="en-GB" dirty="0">
                <a:cs typeface="Times New Roman" pitchFamily="18" charset="0"/>
              </a:rPr>
              <a:t>For task B, it may be that although we think it is likely to take 5 days, there is a possibility that it could be done in 4 but there could be problems causing it to take as long as 12 days.</a:t>
            </a:r>
          </a:p>
          <a:p>
            <a:pPr>
              <a:spcAft>
                <a:spcPct val="25000"/>
              </a:spcAft>
            </a:pPr>
            <a:r>
              <a:rPr lang="en-GB" dirty="0">
                <a:cs typeface="Times New Roman" pitchFamily="18" charset="0"/>
              </a:rPr>
              <a:t>Its Mean Duration is therefore:     </a:t>
            </a:r>
            <a:r>
              <a:rPr lang="en-GB" u="sng" dirty="0">
                <a:cs typeface="Times New Roman" pitchFamily="18" charset="0"/>
              </a:rPr>
              <a:t>4 + (4 x 5) + 12</a:t>
            </a:r>
            <a:r>
              <a:rPr lang="en-GB" dirty="0">
                <a:cs typeface="Times New Roman" pitchFamily="18" charset="0"/>
              </a:rPr>
              <a:t> = 6</a:t>
            </a:r>
          </a:p>
          <a:p>
            <a:pPr>
              <a:spcAft>
                <a:spcPct val="25000"/>
              </a:spcAft>
            </a:pPr>
            <a:r>
              <a:rPr lang="en-GB" dirty="0">
                <a:cs typeface="Times New Roman" pitchFamily="18" charset="0"/>
              </a:rPr>
              <a:t>	         	                   6</a:t>
            </a:r>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The</a:t>
            </a:r>
            <a:r>
              <a:rPr lang="es-MX" dirty="0" smtClean="0"/>
              <a:t> next sustainability wave, 2005</a:t>
            </a:r>
          </a:p>
          <a:p>
            <a:endParaRPr lang="es-MX" dirty="0" smtClean="0"/>
          </a:p>
          <a:p>
            <a:r>
              <a:rPr lang="en-US" i="1" dirty="0" smtClean="0"/>
              <a:t>Stage 1:</a:t>
            </a:r>
            <a:r>
              <a:rPr lang="en-US" dirty="0" smtClean="0"/>
              <a:t> The company feels no obligation beyond profits. It cuts corners and tries not to get caught if it breaks the law or uses exploitative practices that cheat the system. It ignores sustainability and actively fights against related regulations. </a:t>
            </a:r>
          </a:p>
          <a:p>
            <a:endParaRPr lang="en-US" dirty="0" smtClean="0"/>
          </a:p>
          <a:p>
            <a:r>
              <a:rPr lang="en-US" i="1" dirty="0" smtClean="0"/>
              <a:t>Stage 2:</a:t>
            </a:r>
            <a:r>
              <a:rPr lang="en-US" dirty="0" smtClean="0"/>
              <a:t> The business manages its liabilities by obeying the law and all labor, environmental, health, and safety regulations. It reactively does what it legally has to do and does it well. Emerging environmental and philanthropic social actions are treated as costs, projects are end-of-pipe retrofits, and CSR is given lip service. </a:t>
            </a:r>
          </a:p>
          <a:p>
            <a:endParaRPr lang="en-US" dirty="0" smtClean="0"/>
          </a:p>
          <a:p>
            <a:r>
              <a:rPr lang="en-US" i="1" dirty="0" smtClean="0"/>
              <a:t>Stage 3:</a:t>
            </a:r>
            <a:r>
              <a:rPr lang="en-US" dirty="0" smtClean="0"/>
              <a:t> The company moves from defense to offense. It realizes it can save expenses with proactive and incremental operational eco-efficiencies, cleaner processes, and better waste management. It recognizes community investment and social marketing can minimize uncertainty, enhance its reputation, and help maximize shareholder value. However, sustainability initiatives are still marginalized in specialized departments — they are tacked on as "green housekeeping," not built in and institutionalized. </a:t>
            </a:r>
          </a:p>
          <a:p>
            <a:endParaRPr lang="en-US" dirty="0" smtClean="0"/>
          </a:p>
          <a:p>
            <a:r>
              <a:rPr lang="en-US" i="1" dirty="0" smtClean="0"/>
              <a:t>Stage 4:</a:t>
            </a:r>
            <a:r>
              <a:rPr lang="en-US" dirty="0" smtClean="0"/>
              <a:t> The firm transforms itself. It re-brands itself as a company committed to sustainability and integrates sustainability with key business strategies. It captures added value from breakthrough sustainability initiatives that benefit all stakeholders. Instead of costs and risks, it sees investments and opportunities. It makes cleaner products, applies eco-effectiveness and life-cycle stewardship, and enjoys competitive advantages from sustainability initiatives. </a:t>
            </a:r>
          </a:p>
          <a:p>
            <a:endParaRPr lang="en-US" dirty="0" smtClean="0"/>
          </a:p>
          <a:p>
            <a:r>
              <a:rPr lang="en-US" i="1" dirty="0" smtClean="0"/>
              <a:t>Stage 5:</a:t>
            </a:r>
            <a:r>
              <a:rPr lang="en-US" dirty="0" smtClean="0"/>
              <a:t> Driven by a passionate, values-based commitment to improving the well-being of the company, society, and the environment, the company helps build a better world because it is the right thing to do. </a:t>
            </a:r>
          </a:p>
          <a:p>
            <a:endParaRPr lang="en-US" dirty="0" smtClean="0"/>
          </a:p>
          <a:p>
            <a:r>
              <a:rPr lang="en-US" i="1" dirty="0" smtClean="0"/>
              <a:t>The Stage 3 to Stage 4 Transformation and the Stage 5 Difference</a:t>
            </a:r>
          </a:p>
          <a:p>
            <a:endParaRPr lang="en-US" i="1" dirty="0" smtClean="0"/>
          </a:p>
          <a:p>
            <a:r>
              <a:rPr lang="en-US" i="1" dirty="0" smtClean="0"/>
              <a:t>The leap from Stage 3 to Stage 4 on the sustainability journey requires linking market opportunities with corporate responsibilities: creating positives like innovative products and services for the world's poor while eliminating negatives like pollution, waste, and child labor; creating new value like sanitation, health, safe food, clean water, and new jobs while eliminating non-value; seeing partnerships with diverse stakeholders in the market as a source of innovative solutions; seeing sustainability as an engine for growth as well as risk mitigation. </a:t>
            </a:r>
          </a:p>
          <a:p>
            <a:endParaRPr lang="en-US" dirty="0"/>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25</a:t>
            </a:fld>
            <a:endParaRPr lang="en-US" dirty="0"/>
          </a:p>
        </p:txBody>
      </p:sp>
    </p:spTree>
    <p:extLst>
      <p:ext uri="{BB962C8B-B14F-4D97-AF65-F5344CB8AC3E}">
        <p14:creationId xmlns:p14="http://schemas.microsoft.com/office/powerpoint/2010/main" val="77056585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68770" name="Rectangle 2"/>
          <p:cNvSpPr>
            <a:spLocks noGrp="1" noRot="1" noChangeAspect="1" noChangeArrowheads="1" noTextEdit="1"/>
          </p:cNvSpPr>
          <p:nvPr>
            <p:ph type="sldImg"/>
          </p:nvPr>
        </p:nvSpPr>
        <p:spPr>
          <a:xfrm>
            <a:off x="1258888" y="720725"/>
            <a:ext cx="4800600" cy="3600450"/>
          </a:xfrm>
          <a:ln/>
        </p:spPr>
      </p:sp>
      <p:sp>
        <p:nvSpPr>
          <p:cNvPr id="1568771" name="Rectangle 3"/>
          <p:cNvSpPr>
            <a:spLocks noGrp="1" noChangeArrowheads="1"/>
          </p:cNvSpPr>
          <p:nvPr>
            <p:ph type="body" idx="1"/>
          </p:nvPr>
        </p:nvSpPr>
        <p:spPr>
          <a:xfrm>
            <a:off x="817445" y="4561485"/>
            <a:ext cx="5710402" cy="4319322"/>
          </a:xfrm>
        </p:spPr>
        <p:txBody>
          <a:bodyPr/>
          <a:lstStyle/>
          <a:p>
            <a:r>
              <a:rPr lang="en-GB" dirty="0">
                <a:cs typeface="Times New Roman" pitchFamily="18" charset="0"/>
              </a:rPr>
              <a:t>The </a:t>
            </a:r>
            <a:r>
              <a:rPr lang="en-GB" dirty="0" smtClean="0">
                <a:cs typeface="Times New Roman" pitchFamily="18" charset="0"/>
              </a:rPr>
              <a:t>Program </a:t>
            </a:r>
            <a:r>
              <a:rPr lang="en-GB" dirty="0">
                <a:cs typeface="Times New Roman" pitchFamily="18" charset="0"/>
              </a:rPr>
              <a:t>Evaluation and Review Technique (PERT) was developed for the Polaris project in 1956. It is based on the idea of estimating three durations for each task rather than the single estimate used in Critical Path Analysis (CPA).</a:t>
            </a:r>
          </a:p>
          <a:p>
            <a:r>
              <a:rPr lang="en-GB" dirty="0">
                <a:cs typeface="Times New Roman" pitchFamily="18" charset="0"/>
              </a:rPr>
              <a:t>The network above shows a normal CPA calculation with tasks A, D, F and G forming the critical path and an overall duration of 28 days.</a:t>
            </a:r>
            <a:r>
              <a:rPr lang="en-GB" dirty="0"/>
              <a:t> </a:t>
            </a:r>
          </a:p>
          <a:p>
            <a:r>
              <a:rPr lang="en-GB" dirty="0"/>
              <a:t>However, it is based on a single point estimate and therefore does not take into account the possible range of each estimate.</a:t>
            </a:r>
          </a:p>
          <a:p>
            <a:endParaRPr lang="en-GB"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72866" name="Rectangle 2"/>
          <p:cNvSpPr>
            <a:spLocks noGrp="1" noRot="1" noChangeAspect="1" noChangeArrowheads="1" noTextEdit="1"/>
          </p:cNvSpPr>
          <p:nvPr>
            <p:ph type="sldImg"/>
          </p:nvPr>
        </p:nvSpPr>
        <p:spPr>
          <a:xfrm>
            <a:off x="1271588" y="742950"/>
            <a:ext cx="4802187" cy="3600450"/>
          </a:xfrm>
          <a:ln/>
        </p:spPr>
      </p:sp>
      <p:sp>
        <p:nvSpPr>
          <p:cNvPr id="1572867" name="Rectangle 3"/>
          <p:cNvSpPr>
            <a:spLocks noGrp="1" noChangeArrowheads="1"/>
          </p:cNvSpPr>
          <p:nvPr>
            <p:ph type="body" idx="1"/>
          </p:nvPr>
        </p:nvSpPr>
        <p:spPr>
          <a:xfrm>
            <a:off x="817445" y="4561485"/>
            <a:ext cx="5710402" cy="4319322"/>
          </a:xfrm>
        </p:spPr>
        <p:txBody>
          <a:bodyPr/>
          <a:lstStyle/>
          <a:p>
            <a:r>
              <a:rPr lang="en-US" dirty="0"/>
              <a:t>You take the whole Network Diagram and place it into a spreadsheet, using the most likely figures as the starting point.</a:t>
            </a:r>
          </a:p>
          <a:p>
            <a:endParaRPr lang="en-US" dirty="0"/>
          </a:p>
          <a:p>
            <a:r>
              <a:rPr lang="en-US" dirty="0"/>
              <a:t>After elicitation, it should be possible to have identified the optimistic and pessimistic views of the group of individuals.  The best practice to this method is to then remove the two most extreme durations or costs and remove them, before using the remainder to calculate the mean of each of the calculations.</a:t>
            </a:r>
          </a:p>
          <a:p>
            <a:endParaRPr lang="en-US" dirty="0"/>
          </a:p>
          <a:p>
            <a:r>
              <a:rPr lang="en-US" dirty="0"/>
              <a:t>Once these two measurements are taken into account they can be added to the spreadsheet and then used in the calculation to come up with the PERT mean figure.</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74914" name="Rectangle 2"/>
          <p:cNvSpPr>
            <a:spLocks noGrp="1" noRot="1" noChangeAspect="1" noChangeArrowheads="1" noTextEdit="1"/>
          </p:cNvSpPr>
          <p:nvPr>
            <p:ph type="sldImg"/>
          </p:nvPr>
        </p:nvSpPr>
        <p:spPr>
          <a:xfrm>
            <a:off x="1258888" y="720725"/>
            <a:ext cx="4800600" cy="3600450"/>
          </a:xfrm>
          <a:ln/>
        </p:spPr>
      </p:sp>
      <p:sp>
        <p:nvSpPr>
          <p:cNvPr id="1574915" name="Rectangle 3"/>
          <p:cNvSpPr>
            <a:spLocks noGrp="1" noChangeArrowheads="1"/>
          </p:cNvSpPr>
          <p:nvPr>
            <p:ph type="body" idx="1"/>
          </p:nvPr>
        </p:nvSpPr>
        <p:spPr>
          <a:xfrm>
            <a:off x="817445" y="4561485"/>
            <a:ext cx="5710402" cy="4319322"/>
          </a:xfrm>
        </p:spPr>
        <p:txBody>
          <a:bodyPr/>
          <a:lstStyle/>
          <a:p>
            <a:r>
              <a:rPr lang="en-GB" dirty="0">
                <a:cs typeface="Times New Roman" pitchFamily="18" charset="0"/>
              </a:rPr>
              <a:t>If mean durations are used in the network instead of the most likely estimates the duration is now 32 days and the critical path has changed.  It now comprises tasks A, B, C, F and G.</a:t>
            </a:r>
          </a:p>
          <a:p>
            <a:r>
              <a:rPr lang="en-GB" dirty="0">
                <a:cs typeface="Times New Roman" pitchFamily="18" charset="0"/>
              </a:rPr>
              <a:t>Exactly the same principle may be used to deal with estimated ranges of cost.  We simply use three estimates of the costs of each task rather than one and perform the same calculation to calculate a Mean Cost for each task.  The total project cost is then the sum of all the Mean Costs.</a:t>
            </a:r>
          </a:p>
          <a:p>
            <a:r>
              <a:rPr lang="en-GB" dirty="0">
                <a:cs typeface="Times New Roman" pitchFamily="18" charset="0"/>
              </a:rPr>
              <a:t>These techniques were originally known as PERT/Time and PERT/Cost to distinguish which aspect of a project was being analysed.</a:t>
            </a:r>
            <a:r>
              <a:rPr lang="en-GB" dirty="0"/>
              <a:t> </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dirty="0"/>
              <a:t>Response plans can be developed and implemented once the risks have been assessed and </a:t>
            </a:r>
            <a:r>
              <a:rPr lang="en-GB" sz="1100" dirty="0" smtClean="0"/>
              <a:t>prioritized</a:t>
            </a:r>
            <a:r>
              <a:rPr lang="en-GB" sz="1100" dirty="0"/>
              <a:t>.  There are a number of generic response strategies. </a:t>
            </a:r>
          </a:p>
          <a:p>
            <a:r>
              <a:rPr lang="en-GB" sz="1100" b="1" dirty="0"/>
              <a:t>Avoidance</a:t>
            </a:r>
            <a:r>
              <a:rPr lang="en-GB" sz="1100" dirty="0"/>
              <a:t> - an alternative approach is taken to avoid the risk. </a:t>
            </a:r>
          </a:p>
          <a:p>
            <a:r>
              <a:rPr lang="en-GB" sz="1100" b="1" dirty="0"/>
              <a:t>Transfer</a:t>
            </a:r>
            <a:r>
              <a:rPr lang="en-GB" sz="1100" dirty="0"/>
              <a:t> - assign contractual responsibility to for example, a sub contractor better placed to manage the risk. Another example of this is insurance where another party provides compensation in event of risk impact</a:t>
            </a:r>
          </a:p>
          <a:p>
            <a:r>
              <a:rPr lang="en-GB" sz="1100" b="1" dirty="0"/>
              <a:t>Reduction</a:t>
            </a:r>
            <a:r>
              <a:rPr lang="en-GB" sz="1100" dirty="0"/>
              <a:t> - proactive measures to reduce likelihood, impact or both Ideally reduction measures should be taken for high level risks.</a:t>
            </a:r>
          </a:p>
          <a:p>
            <a:r>
              <a:rPr lang="en-GB" sz="1100" b="1" dirty="0"/>
              <a:t>Acceptance</a:t>
            </a:r>
            <a:r>
              <a:rPr lang="en-GB" sz="1100" dirty="0"/>
              <a:t> - where the risk impact is low or cost of mitigation too high. This is sometimes known as absorption.</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b="1" dirty="0"/>
              <a:t>Exploit – </a:t>
            </a:r>
            <a:r>
              <a:rPr lang="en-GB" sz="1100" dirty="0"/>
              <a:t>This method is carried out when an opportunity materialises that allows you to truly gain from it in the fullest way.</a:t>
            </a:r>
          </a:p>
          <a:p>
            <a:r>
              <a:rPr lang="en-GB" sz="1100" b="1" dirty="0"/>
              <a:t>Enhance –</a:t>
            </a:r>
            <a:r>
              <a:rPr lang="en-GB" sz="1100" dirty="0"/>
              <a:t> This is where the project team put in place pro-active measures to maximise the likelihood of a situation occurring.  Opposite to the reduce response.</a:t>
            </a:r>
          </a:p>
          <a:p>
            <a:r>
              <a:rPr lang="en-GB" sz="1100" b="1" dirty="0"/>
              <a:t>Share – </a:t>
            </a:r>
            <a:r>
              <a:rPr lang="en-GB" sz="1100" dirty="0"/>
              <a:t>This is a chance where not only your project but any other relevant projects that can use the situation make sure that the opportunity is fully communicated to gain the most company wide.</a:t>
            </a:r>
          </a:p>
          <a:p>
            <a:r>
              <a:rPr lang="en-GB" sz="1100" b="1" dirty="0"/>
              <a:t>Reject –</a:t>
            </a:r>
            <a:r>
              <a:rPr lang="en-GB" sz="1100" dirty="0"/>
              <a:t> This is a response that can be chosen should the situation not be right for the project at the time for financial or perhaps storage reasons and so no matter the fact that a saving could be made it is passed over on this occasion.</a:t>
            </a:r>
          </a:p>
          <a:p>
            <a:endParaRPr lang="en-GB" sz="1100" b="1" dirty="0"/>
          </a:p>
          <a:p>
            <a:pPr algn="just" defTabSz="939064" fontAlgn="base">
              <a:spcBef>
                <a:spcPct val="0"/>
              </a:spcBef>
              <a:spcAft>
                <a:spcPct val="100000"/>
              </a:spcAft>
              <a:defRPr/>
            </a:pPr>
            <a:r>
              <a:rPr lang="en-GB" sz="1100" b="1" dirty="0"/>
              <a:t>Contingency</a:t>
            </a:r>
            <a:r>
              <a:rPr lang="en-GB" sz="1100" dirty="0"/>
              <a:t> - A fallback plan that will be implemented if the risk occurs. Additionally we can add an allowance included in estimates for events that cannot be predicted with any degree of reliability.</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5090"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582" y="4559961"/>
            <a:ext cx="5366039" cy="4320846"/>
          </a:xfrm>
        </p:spPr>
        <p:txBody>
          <a:bodyPr/>
          <a:lstStyle/>
          <a:p>
            <a:r>
              <a:rPr lang="en-US" b="1" dirty="0"/>
              <a:t>Monitor and Control</a:t>
            </a:r>
            <a:endParaRPr lang="en-US" dirty="0"/>
          </a:p>
          <a:p>
            <a:r>
              <a:rPr lang="en-US" dirty="0"/>
              <a:t>We should periodically review the Risk Response Plan to identify changes in status of any of the existing risks or to review and identify new risks.  This will link closely to other forms of control such as Change Control where the assessment of change requests will naturally include a review of risk from identification through to planning responses.</a:t>
            </a:r>
          </a:p>
          <a:p>
            <a:r>
              <a:rPr lang="en-US" b="1" dirty="0"/>
              <a:t>Risk Happens</a:t>
            </a:r>
            <a:endParaRPr lang="en-US" dirty="0"/>
          </a:p>
          <a:p>
            <a:r>
              <a:rPr lang="en-US" dirty="0"/>
              <a:t>Hopefully, our threat avoidance or reduction measures will prevent the threats from occurring but inevitably some will still happen.  Conversely, we hope that enhancement actions will cause opportunities to occur.</a:t>
            </a:r>
          </a:p>
          <a:p>
            <a:r>
              <a:rPr lang="en-US" b="1" dirty="0"/>
              <a:t>Implement Planned Response</a:t>
            </a:r>
            <a:endParaRPr lang="en-US" dirty="0"/>
          </a:p>
          <a:p>
            <a:r>
              <a:rPr lang="en-US" dirty="0"/>
              <a:t>If the risk had been identified, we should implement our planned response.  This may be as simple as claiming on the insurance we took out to transfer the risk or as complex as implementing an extensive contingency plan.  However, if we had accepted the risk, or a risk arises that we had not identified we need to take immediate action.  Because the risk has now happened there is no element of uncertainty so strictly speaking it is not a risk.  The next two steps are therefore often referred to as Issue Management.  An issue is something that has no uncertainty and must be dealt with by a higher authority than the Project Manager.</a:t>
            </a:r>
          </a:p>
          <a:p>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9186" name="Rectangle 2"/>
          <p:cNvSpPr>
            <a:spLocks noGrp="1" noRot="1" noChangeAspect="1" noChangeArrowheads="1" noTextEdit="1"/>
          </p:cNvSpPr>
          <p:nvPr>
            <p:ph type="sldImg"/>
          </p:nvPr>
        </p:nvSpPr>
        <p:spPr>
          <a:xfrm>
            <a:off x="1258888" y="720725"/>
            <a:ext cx="4799012" cy="3598863"/>
          </a:xfrm>
          <a:ln/>
        </p:spPr>
      </p:sp>
      <p:sp>
        <p:nvSpPr>
          <p:cNvPr id="1629187" name="Rectangle 3"/>
          <p:cNvSpPr>
            <a:spLocks noGrp="1" noChangeArrowheads="1"/>
          </p:cNvSpPr>
          <p:nvPr>
            <p:ph type="body" idx="1"/>
          </p:nvPr>
        </p:nvSpPr>
        <p:spPr>
          <a:xfrm>
            <a:off x="976252" y="4561485"/>
            <a:ext cx="5362697" cy="4319322"/>
          </a:xfrm>
        </p:spPr>
        <p:txBody>
          <a:bodyPr/>
          <a:lstStyle/>
          <a:p>
            <a:r>
              <a:rPr lang="en-GB" dirty="0"/>
              <a:t>An issue is defined as a threat to the project objectives that cannot be resolved by the Project Manager.</a:t>
            </a:r>
          </a:p>
          <a:p>
            <a:r>
              <a:rPr lang="en-GB" dirty="0"/>
              <a:t>Issues should be differentiated from problems, which are the day to day concerns that a Project Manager has to deal with case by case.</a:t>
            </a:r>
          </a:p>
          <a:p>
            <a:r>
              <a:rPr lang="en-GB" dirty="0"/>
              <a:t>In addition, risks should not be confused with issues.  Risks are uncertain in that an event may not occur, whereas issues have already occurred and are therefore not uncertain.</a:t>
            </a:r>
          </a:p>
          <a:p>
            <a:r>
              <a:rPr lang="en-GB" dirty="0"/>
              <a:t>The importance of Issue Management in projects is that issues are outside the direct control of the Project Manager.</a:t>
            </a:r>
          </a:p>
          <a:p>
            <a:r>
              <a:rPr lang="en-GB" dirty="0"/>
              <a:t>It is the Project Manager’s responsibility to ensure that all issues are escalated to the Project Sponsor, who can then assess and decide on the next course of action.  If the Project Sponsor deems that it requires further escalation then they can further escalate the issue to the Project Steering Group.</a:t>
            </a:r>
          </a:p>
          <a:p>
            <a:r>
              <a:rPr lang="en-GB" dirty="0"/>
              <a:t>Issues that remain unaddressed or unresolved are the cause of many project failures.  Therefore, it is the Project Manager’s responsibility to ensure all issues are correctly identified, registered, appropriately escalated and then resolved.</a:t>
            </a:r>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1234" name="Rectangle 2"/>
          <p:cNvSpPr>
            <a:spLocks noGrp="1" noRot="1" noChangeAspect="1" noChangeArrowheads="1" noTextEdit="1"/>
          </p:cNvSpPr>
          <p:nvPr>
            <p:ph type="sldImg"/>
          </p:nvPr>
        </p:nvSpPr>
        <p:spPr>
          <a:xfrm>
            <a:off x="1257300" y="719138"/>
            <a:ext cx="4802188" cy="3602037"/>
          </a:xfrm>
          <a:ln/>
        </p:spPr>
      </p:sp>
      <p:sp>
        <p:nvSpPr>
          <p:cNvPr id="1631235" name="Rectangle 3"/>
          <p:cNvSpPr>
            <a:spLocks noGrp="1" noChangeArrowheads="1"/>
          </p:cNvSpPr>
          <p:nvPr>
            <p:ph type="body" idx="1"/>
          </p:nvPr>
        </p:nvSpPr>
        <p:spPr>
          <a:xfrm>
            <a:off x="1056492" y="4578238"/>
            <a:ext cx="5210576" cy="4322367"/>
          </a:xfrm>
        </p:spPr>
        <p:txBody>
          <a:bodyPr/>
          <a:lstStyle/>
          <a:p>
            <a:r>
              <a:rPr lang="en-GB" dirty="0"/>
              <a:t>Problems and risks are managed on a day to day basis by the project team.</a:t>
            </a:r>
          </a:p>
          <a:p>
            <a:r>
              <a:rPr lang="en-GB" dirty="0"/>
              <a:t>A concern that threatens the project objectives becomes an issue when it cannot be controlled by the project manager.  In such situations, the project manager must escalate the issue to the project sponsor.  The sponsor will then seek a resolution by engaging the stakeholders as appropriate and/or involvement of the project steering group.</a:t>
            </a:r>
          </a:p>
          <a:p>
            <a:r>
              <a:rPr lang="en-GB" dirty="0"/>
              <a:t>Issue management is a fundamental purpose of the steering group and the appropriate membership of the group will impact on their ability to resolve issues.</a:t>
            </a:r>
          </a:p>
          <a:p>
            <a:r>
              <a:rPr lang="en-GB" dirty="0"/>
              <a:t>Reporting on the development or progress of an issue is performed by the project manager until it has been successful concluded.</a:t>
            </a:r>
          </a:p>
          <a:p>
            <a:r>
              <a:rPr lang="en-GB" dirty="0"/>
              <a:t>Common problems in issue management are:</a:t>
            </a:r>
          </a:p>
          <a:p>
            <a:pPr lvl="1"/>
            <a:r>
              <a:rPr lang="en-GB" dirty="0"/>
              <a:t>The Project Manager incorrectly identifying problems as issues and therefore diverting senior management’s attention away from other important tasks.</a:t>
            </a:r>
          </a:p>
          <a:p>
            <a:pPr lvl="1"/>
            <a:r>
              <a:rPr lang="en-GB" dirty="0"/>
              <a:t>Failing to escalate issues in a timely manner when the resolution owner has been unable to resolve the issue.  </a:t>
            </a:r>
          </a:p>
          <a:p>
            <a:endParaRPr lang="en-GB" dirty="0"/>
          </a:p>
          <a:p>
            <a:endParaRPr lang="en-GB"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3282" name="Rectangle 2"/>
          <p:cNvSpPr>
            <a:spLocks noGrp="1" noRot="1" noChangeAspect="1" noChangeArrowheads="1" noTextEdit="1"/>
          </p:cNvSpPr>
          <p:nvPr>
            <p:ph type="sldImg"/>
          </p:nvPr>
        </p:nvSpPr>
        <p:spPr>
          <a:xfrm>
            <a:off x="1258888" y="720725"/>
            <a:ext cx="4799012" cy="3598863"/>
          </a:xfrm>
          <a:ln/>
        </p:spPr>
      </p:sp>
      <p:sp>
        <p:nvSpPr>
          <p:cNvPr id="1633283" name="Text Box 3"/>
          <p:cNvSpPr txBox="1">
            <a:spLocks noGrp="1" noChangeArrowheads="1"/>
          </p:cNvSpPr>
          <p:nvPr>
            <p:ph type="body" idx="1"/>
          </p:nvPr>
        </p:nvSpPr>
        <p:spPr>
          <a:xfrm>
            <a:off x="976252" y="4561485"/>
            <a:ext cx="5362697" cy="4319322"/>
          </a:xfrm>
          <a:noFill/>
          <a:ln/>
        </p:spPr>
        <p:txBody>
          <a:bodyPr lIns="96503" tIns="48251" rIns="96503" bIns="48251"/>
          <a:lstStyle/>
          <a:p>
            <a:pPr>
              <a:spcAft>
                <a:spcPct val="0"/>
              </a:spcAft>
            </a:pPr>
            <a:r>
              <a:rPr lang="en-GB" dirty="0"/>
              <a:t>The issue log is used to communicate and track progress through life, support project reviews and lessons learned exercises. </a:t>
            </a:r>
          </a:p>
          <a:p>
            <a:pPr>
              <a:spcAft>
                <a:spcPct val="0"/>
              </a:spcAft>
            </a:pPr>
            <a:endParaRPr lang="en-GB" dirty="0"/>
          </a:p>
          <a:p>
            <a:pPr>
              <a:spcAft>
                <a:spcPct val="0"/>
              </a:spcAft>
            </a:pPr>
            <a:r>
              <a:rPr lang="en-GB" dirty="0"/>
              <a:t>It should be maintained throughout the whole of the Project Life Cycle and then should be closed off formally by the Project Manager as part of the closure of the project and any outstanding actions or issues transferred to the product owner within the Operations phase.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66612">
              <a:defRPr/>
            </a:pPr>
            <a:r>
              <a:rPr lang="en-US" dirty="0" smtClean="0">
                <a:hlinkClick r:id="rId3"/>
              </a:rPr>
              <a:t>Milton Friedman’s famous viewpoint</a:t>
            </a:r>
            <a:r>
              <a:rPr lang="en-US" dirty="0" smtClean="0"/>
              <a:t>.</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26</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Project environment</a:t>
            </a:r>
          </a:p>
          <a:p>
            <a:r>
              <a:rPr lang="en-US" sz="1300" b="1" dirty="0"/>
              <a:t>General</a:t>
            </a:r>
          </a:p>
          <a:p>
            <a:r>
              <a:rPr lang="en-US" sz="1300" dirty="0"/>
              <a:t>The project environment may impact project performance and success. The project team should</a:t>
            </a:r>
          </a:p>
          <a:p>
            <a:r>
              <a:rPr lang="en-US" sz="1300" dirty="0"/>
              <a:t>consider</a:t>
            </a:r>
          </a:p>
          <a:p>
            <a:r>
              <a:rPr lang="en-US" sz="1300" dirty="0"/>
              <a:t> factors outside the organizational boundary such as socio-economic, geographical, political,</a:t>
            </a:r>
          </a:p>
          <a:p>
            <a:r>
              <a:rPr lang="en-US" sz="1300" dirty="0"/>
              <a:t>regulatory, technological and ecological; and</a:t>
            </a:r>
          </a:p>
          <a:p>
            <a:r>
              <a:rPr lang="en-US" sz="1300" dirty="0"/>
              <a:t> factors inside the organizational boundary such as strategy, technology, project management</a:t>
            </a:r>
          </a:p>
          <a:p>
            <a:r>
              <a:rPr lang="en-US" sz="1300" dirty="0"/>
              <a:t>maturity, resource availability, organizational culture and structure.</a:t>
            </a:r>
          </a:p>
          <a:p>
            <a:r>
              <a:rPr lang="en-US" sz="1300" b="1" dirty="0"/>
              <a:t>Factors outside the organizational boundary</a:t>
            </a:r>
          </a:p>
          <a:p>
            <a:r>
              <a:rPr lang="en-US" sz="1300" dirty="0"/>
              <a:t>Factors outside the organizational boundary may have an impact on the project by imposing</a:t>
            </a:r>
          </a:p>
          <a:p>
            <a:r>
              <a:rPr lang="en-US" sz="1300" dirty="0"/>
              <a:t>constraints or introducing risks affecting the project. Although these factors are often beyond the</a:t>
            </a:r>
          </a:p>
          <a:p>
            <a:r>
              <a:rPr lang="en-US" sz="1300" dirty="0"/>
              <a:t>control of the project manager, they should still be considered.</a:t>
            </a:r>
          </a:p>
          <a:p>
            <a:r>
              <a:rPr lang="en-US" sz="1300" b="1" dirty="0"/>
              <a:t>Factors inside the organizational boundary</a:t>
            </a:r>
          </a:p>
          <a:p>
            <a:r>
              <a:rPr lang="en-US" sz="1300" b="1" dirty="0"/>
              <a:t>General</a:t>
            </a:r>
          </a:p>
          <a:p>
            <a:r>
              <a:rPr lang="en-US" sz="1300" dirty="0"/>
              <a:t>A project usually exists inside a larger organization encompassing other activities. In such cases</a:t>
            </a:r>
          </a:p>
          <a:p>
            <a:r>
              <a:rPr lang="en-US" sz="1300" dirty="0"/>
              <a:t>there are relationships between the project and its environment, business planning and operations.</a:t>
            </a:r>
          </a:p>
          <a:p>
            <a:r>
              <a:rPr lang="en-US" sz="1300" dirty="0"/>
              <a:t>Pre-project and post-project activities may include activities such as business case development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245</a:t>
            </a:fld>
            <a:endParaRPr lang="en-US" dirty="0"/>
          </a:p>
        </p:txBody>
      </p:sp>
    </p:spTree>
    <p:extLst>
      <p:ext uri="{BB962C8B-B14F-4D97-AF65-F5344CB8AC3E}">
        <p14:creationId xmlns:p14="http://schemas.microsoft.com/office/powerpoint/2010/main" val="426925192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Project environment</a:t>
            </a:r>
          </a:p>
          <a:p>
            <a:r>
              <a:rPr lang="en-US" sz="1300" b="1" dirty="0"/>
              <a:t>General</a:t>
            </a:r>
          </a:p>
          <a:p>
            <a:r>
              <a:rPr lang="en-US" sz="1300" dirty="0"/>
              <a:t>The project environment may impact project performance and success. The project team should</a:t>
            </a:r>
          </a:p>
          <a:p>
            <a:r>
              <a:rPr lang="en-US" sz="1300" dirty="0"/>
              <a:t>consider</a:t>
            </a:r>
          </a:p>
          <a:p>
            <a:r>
              <a:rPr lang="en-US" sz="1300" dirty="0"/>
              <a:t> factors outside the organizational boundary such as socio-economic, geographical, political,</a:t>
            </a:r>
          </a:p>
          <a:p>
            <a:r>
              <a:rPr lang="en-US" sz="1300" dirty="0"/>
              <a:t>regulatory, technological and ecological; and</a:t>
            </a:r>
          </a:p>
          <a:p>
            <a:r>
              <a:rPr lang="en-US" sz="1300" dirty="0"/>
              <a:t> factors inside the organizational boundary such as strategy, technology, project management</a:t>
            </a:r>
          </a:p>
          <a:p>
            <a:r>
              <a:rPr lang="en-US" sz="1300" dirty="0"/>
              <a:t>maturity, resource availability, organizational culture and structure.</a:t>
            </a:r>
          </a:p>
          <a:p>
            <a:r>
              <a:rPr lang="en-US" sz="1300" b="1" dirty="0"/>
              <a:t>Factors outside the organizational boundary</a:t>
            </a:r>
          </a:p>
          <a:p>
            <a:r>
              <a:rPr lang="en-US" sz="1300" dirty="0"/>
              <a:t>Factors outside the organizational boundary may have an impact on the project by imposing</a:t>
            </a:r>
          </a:p>
          <a:p>
            <a:r>
              <a:rPr lang="en-US" sz="1300" dirty="0"/>
              <a:t>constraints or introducing risks affecting the project. Although these factors are often beyond the</a:t>
            </a:r>
          </a:p>
          <a:p>
            <a:r>
              <a:rPr lang="en-US" sz="1300" dirty="0"/>
              <a:t>control of the project manager, they should still be considered.</a:t>
            </a:r>
          </a:p>
          <a:p>
            <a:r>
              <a:rPr lang="en-US" sz="1300" b="1" dirty="0"/>
              <a:t>Factors inside the organizational boundary</a:t>
            </a:r>
          </a:p>
          <a:p>
            <a:r>
              <a:rPr lang="en-US" sz="1300" b="1" dirty="0"/>
              <a:t>General</a:t>
            </a:r>
          </a:p>
          <a:p>
            <a:r>
              <a:rPr lang="en-US" sz="1300" dirty="0"/>
              <a:t>A project usually exists inside a larger organization encompassing other activities. In such cases</a:t>
            </a:r>
          </a:p>
          <a:p>
            <a:r>
              <a:rPr lang="en-US" sz="1300" dirty="0"/>
              <a:t>there are relationships between the project and its environment, business planning and operations.</a:t>
            </a:r>
          </a:p>
          <a:p>
            <a:r>
              <a:rPr lang="en-US" sz="1300" dirty="0"/>
              <a:t>Pre-project and post-project activities may include activities such as business case development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246</a:t>
            </a:fld>
            <a:endParaRPr lang="en-US" dirty="0"/>
          </a:p>
        </p:txBody>
      </p:sp>
    </p:spTree>
    <p:extLst>
      <p:ext uri="{BB962C8B-B14F-4D97-AF65-F5344CB8AC3E}">
        <p14:creationId xmlns:p14="http://schemas.microsoft.com/office/powerpoint/2010/main" val="426925192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Project environment</a:t>
            </a:r>
          </a:p>
          <a:p>
            <a:r>
              <a:rPr lang="en-US" sz="1300" b="1" dirty="0"/>
              <a:t>General</a:t>
            </a:r>
          </a:p>
          <a:p>
            <a:r>
              <a:rPr lang="en-US" sz="1300" dirty="0"/>
              <a:t>The project environment may impact project performance and success. The project team should</a:t>
            </a:r>
          </a:p>
          <a:p>
            <a:r>
              <a:rPr lang="en-US" sz="1300" dirty="0"/>
              <a:t>consider</a:t>
            </a:r>
          </a:p>
          <a:p>
            <a:r>
              <a:rPr lang="en-US" sz="1300" dirty="0"/>
              <a:t> factors outside the organizational boundary such as socio-economic, geographical, political,</a:t>
            </a:r>
          </a:p>
          <a:p>
            <a:r>
              <a:rPr lang="en-US" sz="1300" dirty="0"/>
              <a:t>regulatory, technological and ecological; and</a:t>
            </a:r>
          </a:p>
          <a:p>
            <a:r>
              <a:rPr lang="en-US" sz="1300" dirty="0"/>
              <a:t> factors inside the organizational boundary such as strategy, technology, project management</a:t>
            </a:r>
          </a:p>
          <a:p>
            <a:r>
              <a:rPr lang="en-US" sz="1300" dirty="0"/>
              <a:t>maturity, resource availability, organizational culture and structure.</a:t>
            </a:r>
          </a:p>
          <a:p>
            <a:r>
              <a:rPr lang="en-US" sz="1300" b="1" dirty="0"/>
              <a:t>Factors outside the organizational boundary</a:t>
            </a:r>
          </a:p>
          <a:p>
            <a:r>
              <a:rPr lang="en-US" sz="1300" dirty="0"/>
              <a:t>Factors outside the organizational boundary may have an impact on the project by imposing</a:t>
            </a:r>
          </a:p>
          <a:p>
            <a:r>
              <a:rPr lang="en-US" sz="1300" dirty="0"/>
              <a:t>constraints or introducing risks affecting the project. Although these factors are often beyond the</a:t>
            </a:r>
          </a:p>
          <a:p>
            <a:r>
              <a:rPr lang="en-US" sz="1300" dirty="0"/>
              <a:t>control of the project manager, they should still be considered.</a:t>
            </a:r>
          </a:p>
          <a:p>
            <a:r>
              <a:rPr lang="en-US" sz="1300" b="1" dirty="0"/>
              <a:t>Factors inside the organizational boundary</a:t>
            </a:r>
          </a:p>
          <a:p>
            <a:r>
              <a:rPr lang="en-US" sz="1300" b="1" dirty="0"/>
              <a:t>General</a:t>
            </a:r>
          </a:p>
          <a:p>
            <a:r>
              <a:rPr lang="en-US" sz="1300" dirty="0"/>
              <a:t>A project usually exists inside a larger organization encompassing other activities. In such cases</a:t>
            </a:r>
          </a:p>
          <a:p>
            <a:r>
              <a:rPr lang="en-US" sz="1300" dirty="0"/>
              <a:t>there are relationships between the project and its environment, business planning and operations.</a:t>
            </a:r>
          </a:p>
          <a:p>
            <a:r>
              <a:rPr lang="en-US" sz="1300" dirty="0"/>
              <a:t>Pre-project and post-project activities may include activities such as business case development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247</a:t>
            </a:fld>
            <a:endParaRPr lang="en-US" dirty="0"/>
          </a:p>
        </p:txBody>
      </p:sp>
    </p:spTree>
    <p:extLst>
      <p:ext uri="{BB962C8B-B14F-4D97-AF65-F5344CB8AC3E}">
        <p14:creationId xmlns:p14="http://schemas.microsoft.com/office/powerpoint/2010/main" val="426925192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1586" name="Rectangle 2"/>
          <p:cNvSpPr>
            <a:spLocks noGrp="1" noRot="1" noChangeAspect="1" noChangeArrowheads="1" noTextEdit="1"/>
          </p:cNvSpPr>
          <p:nvPr>
            <p:ph type="sldImg"/>
          </p:nvPr>
        </p:nvSpPr>
        <p:spPr>
          <a:xfrm>
            <a:off x="1216025" y="719138"/>
            <a:ext cx="4802188" cy="3602037"/>
          </a:xfrm>
          <a:ln/>
        </p:spPr>
      </p:sp>
      <p:sp>
        <p:nvSpPr>
          <p:cNvPr id="1731587" name="Rectangle 3"/>
          <p:cNvSpPr>
            <a:spLocks noGrp="1" noChangeArrowheads="1"/>
          </p:cNvSpPr>
          <p:nvPr>
            <p:ph type="body" idx="1"/>
          </p:nvPr>
        </p:nvSpPr>
        <p:spPr>
          <a:xfrm>
            <a:off x="974582" y="4563007"/>
            <a:ext cx="5366039" cy="4319322"/>
          </a:xfrm>
        </p:spPr>
        <p:txBody>
          <a:bodyPr/>
          <a:lstStyle/>
          <a:p>
            <a:r>
              <a:rPr lang="en-GB" dirty="0"/>
              <a:t>Between these extremes the relative level of influence changes from strong functional on the left to strong project on the right.  Traditionally, </a:t>
            </a:r>
            <a:r>
              <a:rPr lang="en-GB" dirty="0" smtClean="0"/>
              <a:t>organizations </a:t>
            </a:r>
            <a:r>
              <a:rPr lang="en-GB" dirty="0"/>
              <a:t>were either functional or project orientated.</a:t>
            </a:r>
            <a:endParaRPr lang="en-US" dirty="0"/>
          </a:p>
          <a:p>
            <a:endParaRPr lang="en-US" dirty="0"/>
          </a:p>
          <a:p>
            <a:r>
              <a:rPr lang="en-US" dirty="0"/>
              <a:t>Each of them have their own strengths and weaknesses.  Certain types of structure suit certain types of industry.  The Project Manager must gain a clear understanding of what environment they are in before any real control of the project can be attained.</a:t>
            </a:r>
            <a:endParaRPr lang="en-GB"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3634" name="Rectangle 2"/>
          <p:cNvSpPr>
            <a:spLocks noGrp="1" noRot="1" noChangeAspect="1" noChangeArrowheads="1" noTextEdit="1"/>
          </p:cNvSpPr>
          <p:nvPr>
            <p:ph type="sldImg"/>
          </p:nvPr>
        </p:nvSpPr>
        <p:spPr>
          <a:xfrm>
            <a:off x="1216025" y="719138"/>
            <a:ext cx="4802188" cy="3602037"/>
          </a:xfrm>
          <a:ln/>
        </p:spPr>
      </p:sp>
      <p:sp>
        <p:nvSpPr>
          <p:cNvPr id="1733635" name="Rectangle 3"/>
          <p:cNvSpPr>
            <a:spLocks noGrp="1" noChangeArrowheads="1"/>
          </p:cNvSpPr>
          <p:nvPr>
            <p:ph type="body" idx="1"/>
          </p:nvPr>
        </p:nvSpPr>
        <p:spPr>
          <a:xfrm>
            <a:off x="974582" y="4563007"/>
            <a:ext cx="5366039" cy="4319322"/>
          </a:xfrm>
        </p:spPr>
        <p:txBody>
          <a:bodyPr/>
          <a:lstStyle/>
          <a:p>
            <a:r>
              <a:rPr lang="en-GB" dirty="0"/>
              <a:t>To avoid the two extreme types of </a:t>
            </a:r>
            <a:r>
              <a:rPr lang="en-GB" dirty="0" smtClean="0"/>
              <a:t>organization, </a:t>
            </a:r>
            <a:r>
              <a:rPr lang="en-GB" dirty="0"/>
              <a:t>there is a third option, Matrix Management.  There are three forms of matrix: Weak, Balanced, Strong.  The characteristics of each type depends on the level of authority assigned to functions or projects, as described below.</a:t>
            </a:r>
            <a:endParaRPr lang="en-GB" b="1" dirty="0"/>
          </a:p>
          <a:p>
            <a:r>
              <a:rPr lang="en-GB" b="1" dirty="0"/>
              <a:t>Weak Matrix</a:t>
            </a:r>
            <a:endParaRPr lang="en-GB" dirty="0"/>
          </a:p>
          <a:p>
            <a:r>
              <a:rPr lang="en-GB" dirty="0"/>
              <a:t>The weak matrix is perhaps the first step for an </a:t>
            </a:r>
            <a:r>
              <a:rPr lang="en-GB" dirty="0" smtClean="0"/>
              <a:t>organization </a:t>
            </a:r>
            <a:r>
              <a:rPr lang="en-GB" dirty="0"/>
              <a:t>attempting projects with mixed skills.  Project teams are assigned from different functions to work on a project.  However, there is no overall leader and no single point accountability.  Without leadership, a team will lack direction, focus on project goals and the ability to integrate the various functions involved.</a:t>
            </a:r>
          </a:p>
          <a:p>
            <a:r>
              <a:rPr lang="en-GB" dirty="0"/>
              <a:t>In this </a:t>
            </a:r>
            <a:r>
              <a:rPr lang="en-GB" dirty="0" smtClean="0"/>
              <a:t>organization, </a:t>
            </a:r>
            <a:r>
              <a:rPr lang="en-GB" dirty="0"/>
              <a:t>functions will always dominate over project goals.  This is especially the case for internal change projects where vested interests in maintaining the status quo can become a significant barrier to the changes being introduced through the project.</a:t>
            </a:r>
          </a:p>
          <a:p>
            <a:r>
              <a:rPr lang="en-GB" b="1" dirty="0"/>
              <a:t>Balanced Matrix</a:t>
            </a:r>
            <a:endParaRPr lang="en-GB" dirty="0"/>
          </a:p>
          <a:p>
            <a:r>
              <a:rPr lang="en-GB" dirty="0"/>
              <a:t>In a balanced matrix, project managers are appointed from functions to provide single point of accountability for the project.  This provides leadership and enables effective integration.  However, the project manager still reports through a functional discipline and this can compromise project objectives especially when they are in conflict with functional objectives. </a:t>
            </a:r>
            <a:endParaRPr lang="en-GB" b="1"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Success Criteria</a:t>
            </a:r>
            <a:endParaRPr lang="en-GB" dirty="0" smtClean="0"/>
          </a:p>
          <a:p>
            <a:r>
              <a:rPr lang="en-GB" dirty="0" smtClean="0"/>
              <a:t>Success criteria are the specific parameters that will be used to judge the project’s success. They must be measurable and unambiguous.  Use of subjective phrases will inevitably lead to disputes over interpretation at some stage of the project.  Criteria must be achievable within the scope of the project. They will be unique to the project and derived from the stakeholders needs.  </a:t>
            </a:r>
          </a:p>
          <a:p>
            <a:r>
              <a:rPr lang="en-GB" dirty="0" smtClean="0"/>
              <a:t>In summary, effective success criteria will be:</a:t>
            </a:r>
          </a:p>
          <a:p>
            <a:r>
              <a:rPr lang="en-GB" dirty="0" smtClean="0"/>
              <a:t>Defined as part of the business case</a:t>
            </a:r>
          </a:p>
          <a:p>
            <a:r>
              <a:rPr lang="en-GB" dirty="0" smtClean="0"/>
              <a:t>Reviewed at the end of each phase or stage</a:t>
            </a:r>
          </a:p>
          <a:p>
            <a:r>
              <a:rPr lang="en-GB" dirty="0" smtClean="0"/>
              <a:t>SMART (Specific, Measurable, Achievable, Realistic and Time bound)</a:t>
            </a:r>
          </a:p>
          <a:p>
            <a:r>
              <a:rPr lang="en-GB" dirty="0" smtClean="0"/>
              <a:t>Agreed between the Sponsor and the Project Manager</a:t>
            </a:r>
          </a:p>
          <a:p>
            <a:r>
              <a:rPr lang="en-GB" dirty="0" smtClean="0"/>
              <a:t>Inclusive of tolerances</a:t>
            </a:r>
          </a:p>
          <a:p>
            <a:r>
              <a:rPr lang="en-GB" dirty="0" smtClean="0"/>
              <a:t>Related to the benefits within the Business Case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252</a:t>
            </a:fld>
            <a:endParaRPr lang="en-US" dirty="0"/>
          </a:p>
        </p:txBody>
      </p:sp>
    </p:spTree>
    <p:extLst>
      <p:ext uri="{BB962C8B-B14F-4D97-AF65-F5344CB8AC3E}">
        <p14:creationId xmlns:p14="http://schemas.microsoft.com/office/powerpoint/2010/main" val="126651943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8D9269A3-B024-4B8C-AA2B-55DA263D07AF}" type="slidenum">
              <a:rPr lang="en-GB"/>
              <a:pPr/>
              <a:t>254</a:t>
            </a:fld>
            <a:endParaRPr lang="en-GB" dirty="0"/>
          </a:p>
        </p:txBody>
      </p:sp>
      <p:sp>
        <p:nvSpPr>
          <p:cNvPr id="705538" name="Rectangle 2"/>
          <p:cNvSpPr>
            <a:spLocks noGrp="1" noRot="1" noChangeAspect="1" noChangeArrowheads="1" noTextEdit="1"/>
          </p:cNvSpPr>
          <p:nvPr>
            <p:ph type="sldImg"/>
          </p:nvPr>
        </p:nvSpPr>
        <p:spPr>
          <a:xfrm>
            <a:off x="1257300" y="720725"/>
            <a:ext cx="4800600" cy="3600450"/>
          </a:xfrm>
          <a:ln/>
        </p:spPr>
      </p:sp>
      <p:sp>
        <p:nvSpPr>
          <p:cNvPr id="705539" name="Rectangle 3"/>
          <p:cNvSpPr>
            <a:spLocks noGrp="1" noChangeArrowheads="1"/>
          </p:cNvSpPr>
          <p:nvPr>
            <p:ph type="body" idx="1"/>
          </p:nvPr>
        </p:nvSpPr>
        <p:spPr/>
        <p:txBody>
          <a:bodyPr/>
          <a:lstStyle/>
          <a:p>
            <a:pPr defTabSz="994938">
              <a:defRPr/>
            </a:pPr>
            <a:r>
              <a:rPr lang="en-US" b="1" u="none" dirty="0" smtClean="0">
                <a:solidFill>
                  <a:schemeClr val="tx1"/>
                </a:solidFill>
                <a:effectLst/>
              </a:rPr>
              <a:t>Success:</a:t>
            </a:r>
          </a:p>
          <a:p>
            <a:pPr defTabSz="994938">
              <a:defRPr/>
            </a:pPr>
            <a:endParaRPr lang="en-US" u="none" dirty="0" smtClean="0">
              <a:solidFill>
                <a:schemeClr val="tx1"/>
              </a:solidFill>
              <a:effectLst/>
            </a:endParaRPr>
          </a:p>
          <a:p>
            <a:pPr defTabSz="994938">
              <a:defRPr/>
            </a:pPr>
            <a:r>
              <a:rPr lang="en-US" u="none" dirty="0" smtClean="0">
                <a:solidFill>
                  <a:schemeClr val="tx1"/>
                </a:solidFill>
                <a:effectLst/>
              </a:rPr>
              <a:t>"The person who succeeds is not the one who holds back, fearing failure, nor the one who never fails... but rather the one who moves on in spite of failure. Far better to dare mighty things, to win glorious triumphs, even though checkered by failure, than to take rank with those poor spirits who neither enjoy much nor suffer much because they live in the grey twilight that knows not victory or defeat”. Author: Theodore Roosevelt</a:t>
            </a:r>
          </a:p>
          <a:p>
            <a:pPr defTabSz="994938">
              <a:defRPr/>
            </a:pPr>
            <a:endParaRPr lang="en-US" u="none" dirty="0" smtClean="0">
              <a:solidFill>
                <a:schemeClr val="tx1"/>
              </a:solidFill>
              <a:effectLst/>
            </a:endParaRPr>
          </a:p>
          <a:p>
            <a:r>
              <a:rPr lang="en-GB" dirty="0"/>
              <a:t>It is convenient to think of four main areas where a project may be judged to be a success or failure and a fourth result or benefit that can be achieved by these successes.</a:t>
            </a:r>
            <a:endParaRPr lang="en-GB" b="1" dirty="0"/>
          </a:p>
          <a:p>
            <a:r>
              <a:rPr lang="en-GB" b="1" dirty="0"/>
              <a:t/>
            </a:r>
            <a:br>
              <a:rPr lang="en-GB" b="1" dirty="0"/>
            </a:br>
            <a:r>
              <a:rPr lang="en-GB" b="1" dirty="0"/>
              <a:t>Product Delivery</a:t>
            </a:r>
            <a:endParaRPr lang="en-GB" dirty="0"/>
          </a:p>
          <a:p>
            <a:r>
              <a:rPr lang="en-GB" dirty="0"/>
              <a:t>This is the area that has been historically recognised as being the judge of whether a project has been a success or not. It is concerned with the delivery of the final product within the budget set, within the timescales agreed and to the required specification.</a:t>
            </a:r>
            <a:endParaRPr lang="en-GB" b="1" dirty="0"/>
          </a:p>
          <a:p>
            <a:r>
              <a:rPr lang="en-GB" b="1" dirty="0"/>
              <a:t/>
            </a:r>
            <a:br>
              <a:rPr lang="en-GB" b="1" dirty="0"/>
            </a:br>
            <a:r>
              <a:rPr lang="en-GB" b="1" dirty="0"/>
              <a:t>Business Objectives</a:t>
            </a:r>
            <a:endParaRPr lang="en-GB" dirty="0"/>
          </a:p>
          <a:p>
            <a:r>
              <a:rPr lang="en-GB" dirty="0"/>
              <a:t>It is important to define and quantify benefits that are derived from the project in line with corporate strategy. These benefits are realised mainly after the project’s end product has been delivered and the project team disbanded.</a:t>
            </a:r>
          </a:p>
          <a:p>
            <a:r>
              <a:rPr lang="en-GB" dirty="0"/>
              <a:t>Even if the project has done all it was asked to do in terms of the end product, the project may still be regarded as a failure if we do not eventually get the benefits that were used to justify the project in the first place.</a:t>
            </a:r>
            <a:endParaRPr lang="en-GB" b="1" dirty="0"/>
          </a:p>
          <a:p>
            <a:r>
              <a:rPr lang="en-GB" b="1" dirty="0"/>
              <a:t/>
            </a:r>
            <a:br>
              <a:rPr lang="en-GB" b="1" dirty="0"/>
            </a:br>
            <a:r>
              <a:rPr lang="en-GB" b="1" dirty="0"/>
              <a:t>Management Process</a:t>
            </a:r>
            <a:endParaRPr lang="en-GB" dirty="0"/>
          </a:p>
          <a:p>
            <a:r>
              <a:rPr lang="en-GB" dirty="0"/>
              <a:t>Delivering the project within its specific constraints is one aspect of success, but delivering it using the defined processes within a governed system and administering the project in a set prescribed manner is another.  Imagine a long car journey that gets you to the correct destination on time and within budget, but the driver takes very rough dusty roads, almost has an accident and never stops for a comfort break.  The driver may consider the journey a great success as it achieved its product delivery objectives. But feeling dusty, car sick and tired in the back, you may have a very different view.</a:t>
            </a:r>
          </a:p>
          <a:p>
            <a:endParaRPr lang="en-GB" b="1" dirty="0"/>
          </a:p>
          <a:p>
            <a:r>
              <a:rPr lang="en-GB" b="1" dirty="0"/>
              <a:t>Continuous Improvement</a:t>
            </a:r>
            <a:endParaRPr lang="en-GB" dirty="0"/>
          </a:p>
          <a:p>
            <a:r>
              <a:rPr lang="en-GB" dirty="0"/>
              <a:t>The three previous areas of potential success relate to individual projects. This area is about achieving success time after time as efficiently as possible.</a:t>
            </a:r>
            <a:r>
              <a:rPr lang="en-US" dirty="0"/>
              <a:t> </a:t>
            </a:r>
          </a:p>
          <a:p>
            <a:endParaRPr lang="en-US" dirty="0"/>
          </a:p>
          <a:p>
            <a:pPr defTabSz="994938">
              <a:defRPr/>
            </a:pPr>
            <a:r>
              <a:rPr lang="en-GB" b="1" dirty="0"/>
              <a:t>Footprint Reduction</a:t>
            </a:r>
          </a:p>
          <a:p>
            <a:pPr defTabSz="994938">
              <a:defRPr/>
            </a:pPr>
            <a:r>
              <a:rPr lang="en-GB" dirty="0"/>
              <a:t>As we discussed earlier, the natural by-product of successful green project management is when the four aforementioned criteria results in a reduction to your organization’s carbon footprint or dependency on natural or non-renewable resources.</a:t>
            </a:r>
          </a:p>
          <a:p>
            <a:endParaRPr lang="en-GB"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4D3178BF-8A98-452F-89A8-3B2AF0E60E56}" type="slidenum">
              <a:rPr lang="en-GB"/>
              <a:pPr/>
              <a:t>255</a:t>
            </a:fld>
            <a:endParaRPr lang="en-GB" dirty="0"/>
          </a:p>
        </p:txBody>
      </p:sp>
      <p:sp>
        <p:nvSpPr>
          <p:cNvPr id="764930" name="Rectangle 2"/>
          <p:cNvSpPr>
            <a:spLocks noGrp="1" noRot="1" noChangeAspect="1" noChangeArrowheads="1" noTextEdit="1"/>
          </p:cNvSpPr>
          <p:nvPr>
            <p:ph type="sldImg"/>
          </p:nvPr>
        </p:nvSpPr>
        <p:spPr>
          <a:xfrm>
            <a:off x="938213" y="700088"/>
            <a:ext cx="5710237" cy="4281487"/>
          </a:xfrm>
          <a:ln/>
        </p:spPr>
      </p:sp>
      <p:sp>
        <p:nvSpPr>
          <p:cNvPr id="764931" name="Rectangle 3"/>
          <p:cNvSpPr>
            <a:spLocks noGrp="1" noChangeArrowheads="1"/>
          </p:cNvSpPr>
          <p:nvPr>
            <p:ph type="body" idx="1"/>
          </p:nvPr>
        </p:nvSpPr>
        <p:spPr/>
        <p:txBody>
          <a:bodyPr/>
          <a:lstStyle/>
          <a:p>
            <a:r>
              <a:rPr lang="en-GB" i="0" dirty="0" smtClean="0"/>
              <a:t>There is a common link to all constraints within project management.  </a:t>
            </a:r>
          </a:p>
          <a:p>
            <a:endParaRPr lang="en-GB" i="0" dirty="0" smtClean="0"/>
          </a:p>
          <a:p>
            <a:r>
              <a:rPr lang="en-GB" i="0" dirty="0" smtClean="0"/>
              <a:t>The three major constraints that are placed upon a project are time, cost,</a:t>
            </a:r>
            <a:r>
              <a:rPr lang="en-GB" i="0" baseline="0" dirty="0" smtClean="0"/>
              <a:t> and </a:t>
            </a:r>
            <a:r>
              <a:rPr lang="en-GB" i="0" dirty="0" smtClean="0"/>
              <a:t>performance or quality.</a:t>
            </a:r>
            <a:r>
              <a:rPr lang="en-GB" i="0" baseline="0" dirty="0" smtClean="0"/>
              <a:t>  These constraints and how they are approached determine not only if the objectives are met but to what degree of success they will be.  The u</a:t>
            </a:r>
            <a:r>
              <a:rPr lang="en-GB" i="0" dirty="0" smtClean="0"/>
              <a:t>nderstanding of these limitations early is crucial to assisting with project success.</a:t>
            </a:r>
          </a:p>
          <a:p>
            <a:endParaRPr lang="en-GB" i="0" dirty="0" smtClean="0"/>
          </a:p>
          <a:p>
            <a:r>
              <a:rPr lang="en-US" sz="1300" dirty="0"/>
              <a:t>Dr. Martin Barnes, Past President of the Association for Project Management (APM), presented a keynote presentation in the second-day plenary session of the 26th IPMA World Congress on October 30th titled “We can and should raise the standards”.  </a:t>
            </a:r>
          </a:p>
          <a:p>
            <a:endParaRPr lang="en-US" sz="1300" dirty="0"/>
          </a:p>
          <a:p>
            <a:r>
              <a:rPr lang="en-US" sz="1300" dirty="0"/>
              <a:t>Dr. Barnes’s keynote was very engaging and focused on how standards are more than processes. He shared that project management standards are frameworks for activities and provide benchmarks for performance. He shared the story behind the “iron triangle” which has been understood as time &gt; cost &gt; scope = quality</a:t>
            </a:r>
            <a:endParaRPr lang="en-US" dirty="0" smtClean="0"/>
          </a:p>
          <a:p>
            <a:r>
              <a:rPr lang="en-US" sz="1300" dirty="0"/>
              <a:t>Dr. Barnes, the originator of the “iron triangle” asked everyone in the audience to replace quality with performance going forward as quality was not an appropriate component– performance would make a much better component as projects are so much more about the outcome.</a:t>
            </a:r>
            <a:endParaRPr lang="en-US" dirty="0" smtClean="0"/>
          </a:p>
          <a:p>
            <a:r>
              <a:rPr lang="en-US" sz="1300" dirty="0"/>
              <a:t>He used a metaphor to make his point. If a Surgeon contacts a patient after completing a procedure and explains that he accomplished a successful surgery even though it did not cure the patient’s illness. As it was on time, in scope, and in line with his fees, it was a quality procedure.</a:t>
            </a:r>
            <a:endParaRPr lang="en-US" dirty="0" smtClean="0"/>
          </a:p>
          <a:p>
            <a:r>
              <a:rPr lang="en-US" sz="1300" dirty="0"/>
              <a:t>He further simplified his point saying that project success should be determined by if the outcome does what was intended. “Does it work?</a:t>
            </a:r>
            <a:endParaRPr lang="en-US" dirty="0" smtClean="0"/>
          </a:p>
          <a:p>
            <a:endParaRPr lang="en-GB" i="0" dirty="0"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1884695C-0690-4DF9-9ACB-5B2921AE9D8E}" type="slidenum">
              <a:rPr lang="en-GB"/>
              <a:pPr/>
              <a:t>256</a:t>
            </a:fld>
            <a:endParaRPr lang="en-GB" dirty="0"/>
          </a:p>
        </p:txBody>
      </p:sp>
      <p:sp>
        <p:nvSpPr>
          <p:cNvPr id="707586" name="Rectangle 2"/>
          <p:cNvSpPr>
            <a:spLocks noGrp="1" noRot="1" noChangeAspect="1" noChangeArrowheads="1" noTextEdit="1"/>
          </p:cNvSpPr>
          <p:nvPr>
            <p:ph type="sldImg"/>
          </p:nvPr>
        </p:nvSpPr>
        <p:spPr>
          <a:xfrm>
            <a:off x="1257300" y="720725"/>
            <a:ext cx="4800600" cy="3600450"/>
          </a:xfrm>
          <a:ln/>
        </p:spPr>
      </p:sp>
      <p:sp>
        <p:nvSpPr>
          <p:cNvPr id="707587" name="Rectangle 3"/>
          <p:cNvSpPr>
            <a:spLocks noGrp="1" noChangeArrowheads="1"/>
          </p:cNvSpPr>
          <p:nvPr>
            <p:ph type="body" idx="1"/>
          </p:nvPr>
        </p:nvSpPr>
        <p:spPr/>
        <p:txBody>
          <a:bodyPr/>
          <a:lstStyle/>
          <a:p>
            <a:r>
              <a:rPr lang="en-GB" dirty="0"/>
              <a:t>Success criteria are the measurable at the end of the project, the way that the project delivery is judged.  These are typically broken down into three areas.</a:t>
            </a:r>
          </a:p>
          <a:p>
            <a:r>
              <a:rPr lang="en-GB" b="1" dirty="0"/>
              <a:t>Time</a:t>
            </a:r>
            <a:endParaRPr lang="en-GB" dirty="0"/>
          </a:p>
          <a:p>
            <a:r>
              <a:rPr lang="en-GB" dirty="0"/>
              <a:t>This parameter is the simplest but you should just bear in mind that sometimes delivering the product early can be as undesirable as delivering it late. Some sources refer to this parameter as the schedule.</a:t>
            </a:r>
            <a:endParaRPr lang="en-GB" b="1" dirty="0"/>
          </a:p>
          <a:p>
            <a:r>
              <a:rPr lang="en-GB" b="1" dirty="0"/>
              <a:t>Cost</a:t>
            </a:r>
            <a:endParaRPr lang="en-GB" dirty="0"/>
          </a:p>
          <a:p>
            <a:r>
              <a:rPr lang="en-GB" dirty="0"/>
              <a:t>The cost of a project is the thing that customers most often want to fix. But it is also the parameter that is most often exceeded. This inevitably occurs because people do not understand the relationship between the project cost and the other two parameters.  One of the major reasons for project cost overrun is a lack of understanding of the true scope of the work involved.</a:t>
            </a:r>
            <a:br>
              <a:rPr lang="en-GB" dirty="0"/>
            </a:br>
            <a:r>
              <a:rPr lang="en-GB" b="1" dirty="0"/>
              <a:t>Scope</a:t>
            </a:r>
            <a:endParaRPr lang="en-GB" dirty="0"/>
          </a:p>
          <a:p>
            <a:r>
              <a:rPr lang="en-GB" dirty="0"/>
              <a:t>This parameter is given various names by various sources. Traditionally it has been called Quality and more recently Performance or Specification. Whatever you call it, it is fundamentally about the definition of the end product.  The early stages of requirements management are crucial in understanding the needs of the customer.</a:t>
            </a:r>
          </a:p>
          <a:p>
            <a:r>
              <a:rPr lang="en-GB" dirty="0"/>
              <a:t>The use of the term Scope fits better with the modern approach to the subjects of Scope Management and Quality which deals with a lot more than just the specification of the end product.</a:t>
            </a:r>
          </a:p>
          <a:p>
            <a:r>
              <a:rPr lang="en-GB" dirty="0"/>
              <a:t>Throughout the lifetime of a project these three parameters are likely to conflict. The role of the project manager can be depicted as a juggler, trying to balance the conflicting demands for an extensive and ever changing scope in a short timescale at minimum cost. </a:t>
            </a:r>
          </a:p>
          <a:p>
            <a:r>
              <a:rPr lang="en-GB" dirty="0"/>
              <a:t>For any project, priorities must be set and it is a useful exercise to place a project within this triangle to indicate the relative flexibility, or lack of it, in any of the three parameters. The closer the project appears to one of the corners, the more important and therefore less flexible that parameter is. Naturally, the tendency is to want to show that all three parameters are fixed, but as you move the project towards one corner it naturally gets further away from the others.</a:t>
            </a:r>
            <a:r>
              <a:rPr lang="en-US" dirty="0"/>
              <a:t> </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1490" name="Rectangle 2"/>
          <p:cNvSpPr>
            <a:spLocks noGrp="1" noRot="1" noChangeAspect="1" noChangeArrowheads="1" noTextEdit="1"/>
          </p:cNvSpPr>
          <p:nvPr>
            <p:ph type="sldImg"/>
          </p:nvPr>
        </p:nvSpPr>
        <p:spPr>
          <a:xfrm>
            <a:off x="1258888" y="720725"/>
            <a:ext cx="4799012" cy="3598863"/>
          </a:xfrm>
          <a:ln/>
        </p:spPr>
      </p:sp>
      <p:sp>
        <p:nvSpPr>
          <p:cNvPr id="1471491" name="Rectangle 3"/>
          <p:cNvSpPr>
            <a:spLocks noGrp="1" noChangeArrowheads="1"/>
          </p:cNvSpPr>
          <p:nvPr>
            <p:ph type="body" idx="1"/>
          </p:nvPr>
        </p:nvSpPr>
        <p:spPr>
          <a:xfrm>
            <a:off x="976252" y="4561485"/>
            <a:ext cx="5362697" cy="4319322"/>
          </a:xfrm>
        </p:spPr>
        <p:txBody>
          <a:bodyPr/>
          <a:lstStyle/>
          <a:p>
            <a:r>
              <a:rPr lang="en-GB" b="1" dirty="0"/>
              <a:t>Success factors</a:t>
            </a:r>
          </a:p>
          <a:p>
            <a:endParaRPr lang="en-GB" dirty="0"/>
          </a:p>
          <a:p>
            <a:r>
              <a:rPr lang="en-GB" dirty="0"/>
              <a:t>Success factors are elements of the project context (environment) and management processes that will enable success – or reduce the chance of failure.   For example:</a:t>
            </a:r>
          </a:p>
          <a:p>
            <a:r>
              <a:rPr lang="en-GB" dirty="0"/>
              <a:t>Senior management support</a:t>
            </a:r>
          </a:p>
          <a:p>
            <a:r>
              <a:rPr lang="en-GB" dirty="0"/>
              <a:t>Clearly defined team roles and goals</a:t>
            </a:r>
          </a:p>
          <a:p>
            <a:r>
              <a:rPr lang="en-GB" dirty="0"/>
              <a:t>Good communications</a:t>
            </a:r>
          </a:p>
          <a:p>
            <a:r>
              <a:rPr lang="en-GB" dirty="0"/>
              <a:t>Team motivation </a:t>
            </a:r>
          </a:p>
          <a:p>
            <a:r>
              <a:rPr lang="en-GB" dirty="0"/>
              <a:t>Strong Leadership</a:t>
            </a:r>
          </a:p>
          <a:p>
            <a:endParaRPr lang="en-GB" dirty="0"/>
          </a:p>
          <a:p>
            <a:r>
              <a:rPr lang="en-GB" dirty="0"/>
              <a:t>Research has shown that the absence of such factors is more likely to lead to failure and therefore the project sponsor and project manager should identify and address any weaknesses and build on their and the team’s existing strengths.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28</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6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Each of these brands purchased from this factory.</a:t>
            </a:r>
          </a:p>
        </p:txBody>
      </p:sp>
      <p:sp>
        <p:nvSpPr>
          <p:cNvPr id="226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5BE704-2CD1-E54A-B18F-DB7996445E12}" type="slidenum">
              <a:rPr lang="en-US" sz="1300">
                <a:latin typeface="Calibri" charset="0"/>
              </a:rPr>
              <a:pPr eaLnBrk="1" hangingPunct="1"/>
              <a:t>260</a:t>
            </a:fld>
            <a:endParaRPr lang="en-US" sz="1300">
              <a:latin typeface="Calibri"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grab</a:t>
            </a:r>
            <a:r>
              <a:rPr lang="en-US" baseline="0" dirty="0" smtClean="0"/>
              <a:t> audience attention mention those figures and relate them to their business: </a:t>
            </a:r>
          </a:p>
          <a:p>
            <a:endParaRPr lang="en-US" baseline="0" dirty="0" smtClean="0"/>
          </a:p>
          <a:p>
            <a:r>
              <a:rPr lang="en-US" baseline="0" dirty="0" smtClean="0"/>
              <a:t>51% of project finish on time and within budget when OPM is implemented across the organization. This means that within the same time period, you could finish more projects &amp; potentially double your business results. </a:t>
            </a:r>
          </a:p>
          <a:p>
            <a:endParaRPr lang="en-US" baseline="0" dirty="0" smtClean="0"/>
          </a:p>
          <a:p>
            <a:r>
              <a:rPr lang="en-US" baseline="0" dirty="0" smtClean="0"/>
              <a:t>74% of projects meet their targets. This means that you have less waste, less rework, and less down time. </a:t>
            </a:r>
          </a:p>
          <a:p>
            <a:endParaRPr lang="en-US" baseline="0" dirty="0" smtClean="0"/>
          </a:p>
          <a:p>
            <a:r>
              <a:rPr lang="en-US" baseline="0" dirty="0" smtClean="0"/>
              <a:t>50% of Projects suffer scope creeps for under the absence of structured processes. This means that your teams are wasting their time on work that is not being rewarded or accounted for! </a:t>
            </a:r>
          </a:p>
          <a:p>
            <a:endParaRPr lang="en-US" baseline="0" dirty="0" smtClean="0"/>
          </a:p>
          <a:p>
            <a:r>
              <a:rPr lang="en-US" baseline="0" dirty="0" smtClean="0"/>
              <a:t>This could mean millions of dollars!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8EA4CF-9835-4DC2-B8A7-0614617311DB}" type="slidenum">
              <a:rPr lang="en-US" smtClean="0"/>
              <a:pPr/>
              <a:t>261</a:t>
            </a:fld>
            <a:endParaRPr lang="en-US"/>
          </a:p>
        </p:txBody>
      </p:sp>
    </p:spTree>
    <p:extLst>
      <p:ext uri="{BB962C8B-B14F-4D97-AF65-F5344CB8AC3E}">
        <p14:creationId xmlns:p14="http://schemas.microsoft.com/office/powerpoint/2010/main" val="224563391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3538" name="Rectangle 2"/>
          <p:cNvSpPr>
            <a:spLocks noGrp="1" noRot="1" noChangeAspect="1" noChangeArrowheads="1" noTextEdit="1"/>
          </p:cNvSpPr>
          <p:nvPr>
            <p:ph type="sldImg"/>
          </p:nvPr>
        </p:nvSpPr>
        <p:spPr>
          <a:ln/>
        </p:spPr>
      </p:sp>
      <p:sp>
        <p:nvSpPr>
          <p:cNvPr id="1473539" name="Rectangle 3"/>
          <p:cNvSpPr>
            <a:spLocks noGrp="1" noChangeArrowheads="1"/>
          </p:cNvSpPr>
          <p:nvPr>
            <p:ph type="body" idx="1"/>
          </p:nvPr>
        </p:nvSpPr>
        <p:spPr/>
        <p:txBody>
          <a:bodyPr/>
          <a:lstStyle/>
          <a:p>
            <a:r>
              <a:rPr lang="en-GB" b="1" dirty="0"/>
              <a:t>Benefits </a:t>
            </a:r>
            <a:r>
              <a:rPr lang="en-GB" b="1" dirty="0" smtClean="0"/>
              <a:t>Management</a:t>
            </a:r>
          </a:p>
          <a:p>
            <a:endParaRPr lang="en-GB" b="1" dirty="0" smtClean="0"/>
          </a:p>
          <a:p>
            <a:r>
              <a:rPr lang="en-US" sz="1300" dirty="0"/>
              <a:t>Benefits realization is generally the responsibility of organizational management, which may use</a:t>
            </a:r>
          </a:p>
          <a:p>
            <a:r>
              <a:rPr lang="en-US" sz="1300" dirty="0"/>
              <a:t>the deliverables of the project to realize benefits in alignment with the organizational strategy. The</a:t>
            </a:r>
          </a:p>
          <a:p>
            <a:r>
              <a:rPr lang="en-US" sz="1300" dirty="0"/>
              <a:t>project manager should consider the benefits and their realization as they influence decision making</a:t>
            </a:r>
          </a:p>
          <a:p>
            <a:r>
              <a:rPr lang="en-US" sz="1300" dirty="0"/>
              <a:t>throughout the project life cycle.</a:t>
            </a:r>
            <a:endParaRPr lang="en-GB" b="1" dirty="0"/>
          </a:p>
          <a:p>
            <a:endParaRPr lang="en-GB" dirty="0"/>
          </a:p>
          <a:p>
            <a:r>
              <a:rPr lang="en-GB" dirty="0" smtClean="0"/>
              <a:t>The </a:t>
            </a:r>
            <a:r>
              <a:rPr lang="en-GB" dirty="0"/>
              <a:t>benefit of a project is the quantified and measured improvement resulting from completion of the project deliverables.  This will typically be in monetary values but not necessarily.  Again, project stakeholders will judge the success of the project in meeting the planned benefits.  Examples of these are:</a:t>
            </a:r>
          </a:p>
          <a:p>
            <a:endParaRPr lang="en-GB"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7634" name="Rectangle 2"/>
          <p:cNvSpPr>
            <a:spLocks noGrp="1" noRot="1" noChangeAspect="1" noChangeArrowheads="1" noTextEdit="1"/>
          </p:cNvSpPr>
          <p:nvPr>
            <p:ph type="sldImg"/>
          </p:nvPr>
        </p:nvSpPr>
        <p:spPr>
          <a:xfrm>
            <a:off x="1258888" y="720725"/>
            <a:ext cx="4799012" cy="3598863"/>
          </a:xfrm>
          <a:ln/>
        </p:spPr>
      </p:sp>
      <p:sp>
        <p:nvSpPr>
          <p:cNvPr id="1477635" name="Rectangle 3"/>
          <p:cNvSpPr>
            <a:spLocks noGrp="1" noChangeArrowheads="1"/>
          </p:cNvSpPr>
          <p:nvPr>
            <p:ph type="body" idx="1"/>
          </p:nvPr>
        </p:nvSpPr>
        <p:spPr>
          <a:xfrm>
            <a:off x="976252" y="4561485"/>
            <a:ext cx="5362697" cy="4319322"/>
          </a:xfrm>
        </p:spPr>
        <p:txBody>
          <a:bodyPr/>
          <a:lstStyle/>
          <a:p>
            <a:r>
              <a:rPr lang="en-GB" dirty="0"/>
              <a:t>The typical contents of a benefits management plan are as follows:</a:t>
            </a:r>
          </a:p>
          <a:p>
            <a:r>
              <a:rPr lang="en-GB" b="1" dirty="0"/>
              <a:t>Benefits</a:t>
            </a:r>
            <a:endParaRPr lang="en-GB" dirty="0"/>
          </a:p>
          <a:p>
            <a:r>
              <a:rPr lang="en-GB" dirty="0"/>
              <a:t>The results expected from project deliverables during operation.  These should be tangible, quantifiable and measureable</a:t>
            </a:r>
          </a:p>
          <a:p>
            <a:r>
              <a:rPr lang="en-GB" b="1" dirty="0"/>
              <a:t>Benefits Profile</a:t>
            </a:r>
            <a:endParaRPr lang="en-GB" dirty="0"/>
          </a:p>
          <a:p>
            <a:r>
              <a:rPr lang="en-GB" dirty="0"/>
              <a:t>Showing when, where and how the benefits will be realised</a:t>
            </a:r>
          </a:p>
          <a:p>
            <a:r>
              <a:rPr lang="en-GB" b="1" dirty="0"/>
              <a:t>Roles and Responsibilities</a:t>
            </a:r>
            <a:endParaRPr lang="en-GB" dirty="0"/>
          </a:p>
          <a:p>
            <a:r>
              <a:rPr lang="en-GB" dirty="0"/>
              <a:t>The sponsor is responsible overall for achievement of benefits, however other stakeholders will be involved including those working in the business as usual activities.  The plan defines the specific roles and responsibilities of each participant.</a:t>
            </a:r>
          </a:p>
          <a:p>
            <a:endParaRPr lang="en-GB" b="1"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94938">
              <a:defRPr/>
            </a:pPr>
            <a:r>
              <a:rPr lang="en-US" b="1" dirty="0"/>
              <a:t>Environmental Impact</a:t>
            </a:r>
            <a:br>
              <a:rPr lang="en-US" b="1" dirty="0"/>
            </a:br>
            <a:r>
              <a:rPr lang="en-US" dirty="0"/>
              <a:t>The goods and services you use during the project, the methods you employ to communicate and the use of time are all interdependent and all can all lead to project failure if they are not detailed and have a risk assessment with failover plans ready to go.</a:t>
            </a:r>
          </a:p>
          <a:p>
            <a:pPr defTabSz="994938">
              <a:defRPr/>
            </a:pPr>
            <a:endParaRPr lang="en-US" dirty="0"/>
          </a:p>
          <a:p>
            <a:pPr defTabSz="994938">
              <a:defRPr/>
            </a:pPr>
            <a:r>
              <a:rPr lang="en-US" dirty="0"/>
              <a:t>Due to this  any unanticipated plan for possible increase in the project timeline, scope and budget can impact other projects, the cost of the product being developed, the time it takes to deliver the product to market, which opens up the opportunity for your competition to take market share.</a:t>
            </a:r>
          </a:p>
          <a:p>
            <a:pPr defTabSz="994938">
              <a:defRPr/>
            </a:pPr>
            <a:endParaRPr lang="en-US" dirty="0"/>
          </a:p>
          <a:p>
            <a:pPr defTabSz="994938">
              <a:defRPr/>
            </a:pPr>
            <a:r>
              <a:rPr lang="en-US" dirty="0"/>
              <a:t>Indirectly, the soft costs to address these after the fact, in terms of:</a:t>
            </a:r>
          </a:p>
          <a:p>
            <a:pPr marL="186551" indent="-186551" defTabSz="994938">
              <a:buFont typeface="Arial" pitchFamily="34" charset="0"/>
              <a:buChar char="•"/>
              <a:defRPr/>
            </a:pPr>
            <a:r>
              <a:rPr lang="en-US" dirty="0"/>
              <a:t>Increased communication – uses time, delivery and action based on unplanned communications </a:t>
            </a:r>
          </a:p>
          <a:p>
            <a:pPr marL="186551" indent="-186551" defTabSz="994938">
              <a:buFont typeface="Arial" pitchFamily="34" charset="0"/>
              <a:buChar char="•"/>
              <a:defRPr/>
            </a:pPr>
            <a:r>
              <a:rPr lang="en-US" dirty="0"/>
              <a:t>Budget increases – Materials may need to be procured for new sources, higher cost on short notice</a:t>
            </a:r>
          </a:p>
          <a:p>
            <a:pPr marL="186551" indent="-186551" defTabSz="994938">
              <a:buFont typeface="Arial" pitchFamily="34" charset="0"/>
              <a:buChar char="•"/>
              <a:defRPr/>
            </a:pPr>
            <a:r>
              <a:rPr lang="en-US" dirty="0"/>
              <a:t>Undefined Scope – Opens up the door for vague deliverables which will amplify the previous two</a:t>
            </a:r>
          </a:p>
          <a:p>
            <a:pPr marL="186551" indent="-186551" defTabSz="994938">
              <a:buFont typeface="Arial" pitchFamily="34" charset="0"/>
              <a:buChar char="•"/>
              <a:defRPr/>
            </a:pPr>
            <a:endParaRPr lang="en-US" dirty="0"/>
          </a:p>
          <a:p>
            <a:pPr defTabSz="994938">
              <a:defRPr/>
            </a:pPr>
            <a:r>
              <a:rPr lang="en-US" dirty="0"/>
              <a:t>A GPM will take this into account before the project leaves the INITIATION phase.</a:t>
            </a:r>
            <a:endParaRPr lang="en-GB" dirty="0"/>
          </a:p>
          <a:p>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267</a:t>
            </a:fld>
            <a:endParaRPr lang="en-US" dirty="0"/>
          </a:p>
        </p:txBody>
      </p:sp>
    </p:spTree>
    <p:extLst>
      <p:ext uri="{BB962C8B-B14F-4D97-AF65-F5344CB8AC3E}">
        <p14:creationId xmlns:p14="http://schemas.microsoft.com/office/powerpoint/2010/main" val="321214231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41826" name="Rectangle 2"/>
          <p:cNvSpPr>
            <a:spLocks noGrp="1" noRot="1" noChangeAspect="1" noChangeArrowheads="1" noTextEdit="1"/>
          </p:cNvSpPr>
          <p:nvPr>
            <p:ph type="sldImg"/>
          </p:nvPr>
        </p:nvSpPr>
        <p:spPr>
          <a:xfrm>
            <a:off x="1216025" y="720725"/>
            <a:ext cx="4800600" cy="3600450"/>
          </a:xfrm>
          <a:ln/>
        </p:spPr>
      </p:sp>
      <p:sp>
        <p:nvSpPr>
          <p:cNvPr id="1741827" name="Rectangle 3"/>
          <p:cNvSpPr>
            <a:spLocks noGrp="1" noChangeArrowheads="1"/>
          </p:cNvSpPr>
          <p:nvPr>
            <p:ph type="body" idx="1"/>
          </p:nvPr>
        </p:nvSpPr>
        <p:spPr>
          <a:xfrm>
            <a:off x="974582" y="4561485"/>
            <a:ext cx="5366039" cy="4319322"/>
          </a:xfrm>
        </p:spPr>
        <p:txBody>
          <a:bodyPr/>
          <a:lstStyle/>
          <a:p>
            <a:r>
              <a:rPr lang="en-GB" dirty="0"/>
              <a:t>Team work is when people work together towards a common goal, but cannot achieve the goal alone and must therefore work in collaboration with others.</a:t>
            </a:r>
          </a:p>
          <a:p>
            <a:r>
              <a:rPr lang="en-GB" dirty="0"/>
              <a:t>The project team  can be supported by working groups which are delegated work through a single individual.   The groups may not share the same objectives as the team.  For example: a contractor </a:t>
            </a:r>
            <a:r>
              <a:rPr lang="en-GB" dirty="0" smtClean="0"/>
              <a:t>organization </a:t>
            </a:r>
            <a:r>
              <a:rPr lang="en-GB" dirty="0"/>
              <a:t>could be managed as a working group or as part of the team.  </a:t>
            </a:r>
          </a:p>
          <a:p>
            <a:r>
              <a:rPr lang="en-GB" dirty="0"/>
              <a:t>The management requirements would be different depending on the approach decided in such a case.</a:t>
            </a:r>
          </a:p>
          <a:p>
            <a:r>
              <a:rPr lang="en-GB" dirty="0"/>
              <a:t>The project manager should therefore decide on appropriate teaming arrangements during the planning stage of the project.</a:t>
            </a:r>
          </a:p>
          <a:p>
            <a:pPr>
              <a:spcAft>
                <a:spcPct val="50000"/>
              </a:spcAft>
            </a:pPr>
            <a:r>
              <a:rPr lang="en-GB" dirty="0"/>
              <a:t>Teams tend to develop mutual accountability rather than individual accountability which might be the case in a working group.  An effective team is cohesive, aware of the objectives and motivated towards achieving them.  Typically, team members are likely to support each other, communicate well, share information, make decisions and work together.  When a group develops into a cohesive team they are more likely to outperform other groups. </a:t>
            </a:r>
          </a:p>
          <a:p>
            <a:pPr>
              <a:spcAft>
                <a:spcPct val="50000"/>
              </a:spcAft>
            </a:pPr>
            <a:r>
              <a:rPr lang="en-GB" dirty="0"/>
              <a:t>However, some teams can also become too cohesive, which runs the risk therefore of losing focus on their purpose and objectives.</a:t>
            </a:r>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43874" name="Rectangle 2"/>
          <p:cNvSpPr>
            <a:spLocks noGrp="1" noRot="1" noChangeAspect="1" noChangeArrowheads="1" noTextEdit="1"/>
          </p:cNvSpPr>
          <p:nvPr>
            <p:ph type="sldImg"/>
          </p:nvPr>
        </p:nvSpPr>
        <p:spPr>
          <a:xfrm>
            <a:off x="1216025" y="720725"/>
            <a:ext cx="4800600" cy="3600450"/>
          </a:xfrm>
          <a:ln/>
        </p:spPr>
      </p:sp>
      <p:sp>
        <p:nvSpPr>
          <p:cNvPr id="1743875" name="Rectangle 3"/>
          <p:cNvSpPr>
            <a:spLocks noGrp="1" noChangeArrowheads="1"/>
          </p:cNvSpPr>
          <p:nvPr>
            <p:ph type="body" idx="1"/>
          </p:nvPr>
        </p:nvSpPr>
        <p:spPr>
          <a:xfrm>
            <a:off x="974582" y="4561485"/>
            <a:ext cx="5366039" cy="4319322"/>
          </a:xfrm>
        </p:spPr>
        <p:txBody>
          <a:bodyPr/>
          <a:lstStyle/>
          <a:p>
            <a:r>
              <a:rPr lang="en-GB" dirty="0"/>
              <a:t>Tuckman suggested that groups go through stages during development as discussed below.  The model shows how a group typically develops.  In the beginning they are a group of individuals with different values, goals and expectations.  Eventually a group can develop into a team with shared values and expectations.  Key stages are as follows: </a:t>
            </a:r>
          </a:p>
          <a:p>
            <a:r>
              <a:rPr lang="en-GB" b="1" dirty="0"/>
              <a:t>Forming </a:t>
            </a:r>
            <a:r>
              <a:rPr lang="en-GB" dirty="0"/>
              <a:t>– the group is established.  Individuals are anxious about their personal identity, role, the impression they make, the attitudes and backgrounds of others.</a:t>
            </a:r>
          </a:p>
          <a:p>
            <a:r>
              <a:rPr lang="en-GB" b="1" dirty="0"/>
              <a:t>Storming</a:t>
            </a:r>
            <a:r>
              <a:rPr lang="en-GB" dirty="0"/>
              <a:t> – conflicts emerge between individuals as they sort out their roles, revealing differences.  It is characterised by hostility and disruption. </a:t>
            </a:r>
          </a:p>
          <a:p>
            <a:r>
              <a:rPr lang="en-GB" b="1" dirty="0"/>
              <a:t>Norming</a:t>
            </a:r>
            <a:r>
              <a:rPr lang="en-GB" dirty="0"/>
              <a:t> – the group develops ways of working together, closer relationships are created and camaraderie.  The </a:t>
            </a:r>
            <a:r>
              <a:rPr lang="en-GB" dirty="0" smtClean="0"/>
              <a:t>organization, </a:t>
            </a:r>
            <a:r>
              <a:rPr lang="en-GB" dirty="0"/>
              <a:t>roles and working rules (norms) are established.  The framework enables group members to relate to each other and deal with performance issues.</a:t>
            </a:r>
          </a:p>
          <a:p>
            <a:r>
              <a:rPr lang="en-GB" b="1" dirty="0"/>
              <a:t>Performing</a:t>
            </a:r>
            <a:r>
              <a:rPr lang="en-GB" dirty="0"/>
              <a:t> – the group matures and becomes productive.  Some groups may get bogged down in earlier stages and never achieve maximum effectiveness. </a:t>
            </a:r>
          </a:p>
          <a:p>
            <a:r>
              <a:rPr lang="en-GB" b="1" dirty="0"/>
              <a:t>Adjourning</a:t>
            </a:r>
            <a:r>
              <a:rPr lang="en-GB" dirty="0"/>
              <a:t> - eventually the group disbands or reforms.  In projects this may be triggered by a change.  Some may be planned, for example the completion of a stage and will require the cycle to be repeated. </a:t>
            </a:r>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45922" name="Rectangle 2"/>
          <p:cNvSpPr>
            <a:spLocks noGrp="1" noRot="1" noChangeAspect="1" noChangeArrowheads="1" noTextEdit="1"/>
          </p:cNvSpPr>
          <p:nvPr>
            <p:ph type="sldImg"/>
          </p:nvPr>
        </p:nvSpPr>
        <p:spPr>
          <a:xfrm>
            <a:off x="1216025" y="720725"/>
            <a:ext cx="4800600" cy="3600450"/>
          </a:xfrm>
          <a:ln/>
        </p:spPr>
      </p:sp>
      <p:sp>
        <p:nvSpPr>
          <p:cNvPr id="1745923" name="Rectangle 3"/>
          <p:cNvSpPr>
            <a:spLocks noGrp="1" noChangeArrowheads="1"/>
          </p:cNvSpPr>
          <p:nvPr>
            <p:ph type="body" idx="1"/>
          </p:nvPr>
        </p:nvSpPr>
        <p:spPr>
          <a:xfrm>
            <a:off x="974582" y="4561485"/>
            <a:ext cx="5366039" cy="4319322"/>
          </a:xfrm>
        </p:spPr>
        <p:txBody>
          <a:bodyPr/>
          <a:lstStyle/>
          <a:p>
            <a:pPr algn="l">
              <a:spcAft>
                <a:spcPct val="0"/>
              </a:spcAft>
            </a:pPr>
            <a:endParaRPr lang="en-GB" dirty="0"/>
          </a:p>
          <a:p>
            <a:pPr algn="l" eaLnBrk="1" hangingPunct="1"/>
            <a:r>
              <a:rPr lang="en-GB" dirty="0" smtClean="0">
                <a:latin typeface="+mn-lt"/>
              </a:rPr>
              <a:t>1. Review Project Performance </a:t>
            </a:r>
          </a:p>
          <a:p>
            <a:pPr algn="l" eaLnBrk="1" hangingPunct="1"/>
            <a:r>
              <a:rPr lang="en-GB" dirty="0" smtClean="0">
                <a:latin typeface="+mn-lt"/>
              </a:rPr>
              <a:t>2. Individual Performance </a:t>
            </a:r>
          </a:p>
          <a:p>
            <a:pPr algn="l" eaLnBrk="1" hangingPunct="1"/>
            <a:r>
              <a:rPr lang="en-GB" dirty="0" smtClean="0">
                <a:latin typeface="+mn-lt"/>
              </a:rPr>
              <a:t>3. Feedback Lessons Learned</a:t>
            </a:r>
          </a:p>
          <a:p>
            <a:pPr algn="l" eaLnBrk="1" hangingPunct="1"/>
            <a:r>
              <a:rPr lang="en-GB" dirty="0" smtClean="0">
                <a:latin typeface="+mn-lt"/>
              </a:rPr>
              <a:t>4. Start up Next Phase</a:t>
            </a:r>
          </a:p>
          <a:p>
            <a:endParaRPr lang="en-US" i="1" dirty="0"/>
          </a:p>
        </p:txBody>
      </p:sp>
      <p:graphicFrame>
        <p:nvGraphicFramePr>
          <p:cNvPr id="1745924" name="Group 4"/>
          <p:cNvGraphicFramePr>
            <a:graphicFrameLocks noGrp="1"/>
          </p:cNvGraphicFramePr>
          <p:nvPr/>
        </p:nvGraphicFramePr>
        <p:xfrm>
          <a:off x="735534" y="4662006"/>
          <a:ext cx="5922705" cy="3643436"/>
        </p:xfrm>
        <a:graphic>
          <a:graphicData uri="http://schemas.openxmlformats.org/drawingml/2006/table">
            <a:tbl>
              <a:tblPr/>
              <a:tblGrid>
                <a:gridCol w="969566"/>
                <a:gridCol w="1715127"/>
                <a:gridCol w="3238013"/>
              </a:tblGrid>
              <a:tr h="347252">
                <a:tc>
                  <a:txBody>
                    <a:bodyPr/>
                    <a:lstStyle/>
                    <a:p>
                      <a:pPr marL="0" marR="0" lvl="0" indent="0" algn="ctr" defTabSz="93345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Arial" pitchFamily="34" charset="0"/>
                        </a:rPr>
                        <a:t>Stage</a:t>
                      </a:r>
                      <a:endParaRPr kumimoji="0" lang="en-US" sz="900" b="1" i="0" u="none" strike="noStrike" cap="none" normalizeH="0" baseline="0" dirty="0" smtClean="0">
                        <a:ln>
                          <a:noFill/>
                        </a:ln>
                        <a:solidFill>
                          <a:schemeClr val="tx1"/>
                        </a:solidFill>
                        <a:effectLst/>
                        <a:latin typeface="Arial" pitchFamily="34" charset="0"/>
                      </a:endParaRPr>
                    </a:p>
                  </a:txBody>
                  <a:tcPr marL="96800" marR="96800" marT="45861" marB="45861" horzOverflow="overflow">
                    <a:lnL w="28575"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28575"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ctr" defTabSz="93345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Arial" pitchFamily="34" charset="0"/>
                        </a:rPr>
                        <a:t>Issues for Leader</a:t>
                      </a:r>
                      <a:endParaRPr kumimoji="0" lang="en-US" sz="900" b="1"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28575"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ctr" defTabSz="93345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Arial" pitchFamily="34" charset="0"/>
                        </a:rPr>
                        <a:t>Approaches</a:t>
                      </a:r>
                      <a:endParaRPr kumimoji="0" lang="en-US" sz="900" b="1"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28575" cap="flat" cmpd="sng" algn="ctr">
                      <a:solidFill>
                        <a:schemeClr val="tx1"/>
                      </a:solidFill>
                      <a:prstDash val="solid"/>
                      <a:round/>
                      <a:headEnd type="none" w="sm" len="sm"/>
                      <a:tailEnd type="none" w="lg" len="med"/>
                    </a:lnR>
                    <a:lnT w="28575"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r>
              <a:tr h="530355">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Forming</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28575"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maintaining group cohesion and involvement</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kick off meeting; explain purpose and overall aims and benefits based on business case; conduct training needs analysis</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28575"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r>
              <a:tr h="435588">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Storming</a:t>
                      </a:r>
                    </a:p>
                    <a:p>
                      <a:pPr marL="0" marR="0" lvl="0" indent="0" algn="l" defTabSz="93345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28575"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managing conflict and providing direction</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apply conflict management techniques; conduct teambuilding workshops; define overall goals</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28575"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r>
              <a:tr h="827007">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Norming</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28575"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defining the organization, goal setting, working methods</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reinforce overall goals; develop project management plan; use work breakdown structure to scope, assign ownership, roles and responsibilities; define specific plans for key aspects, e.g. Change Management</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28575"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r>
              <a:tr h="825484">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Performing</a:t>
                      </a:r>
                    </a:p>
                    <a:p>
                      <a:pPr marL="0" marR="0" lvl="0" indent="0" algn="l" defTabSz="93345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28575"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maintaining focus, achieving required performance, motivation and integration</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reinforce overall goals; baseline project management plan &amp; use for performance measurement and control; apply schedule and cost control techniques, e.g. Earned Value Analysis </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28575"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12700" cap="flat" cmpd="sng" algn="ctr">
                      <a:solidFill>
                        <a:schemeClr val="tx1"/>
                      </a:solidFill>
                      <a:prstDash val="solid"/>
                      <a:round/>
                      <a:headEnd type="none" w="sm" len="sm"/>
                      <a:tailEnd type="none" w="lg" len="med"/>
                    </a:lnB>
                    <a:lnTlToBr>
                      <a:noFill/>
                    </a:lnTlToBr>
                    <a:lnBlToTr>
                      <a:noFill/>
                    </a:lnBlToTr>
                    <a:solidFill>
                      <a:schemeClr val="bg1"/>
                    </a:solidFill>
                  </a:tcPr>
                </a:tc>
              </a:tr>
              <a:tr h="677750">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Adjourning</a:t>
                      </a:r>
                    </a:p>
                  </a:txBody>
                  <a:tcPr marL="96800" marR="96800" marT="45861" marB="45861" horzOverflow="overflow">
                    <a:lnL w="28575"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28575" cap="flat" cmpd="sng" algn="ctr">
                      <a:solidFill>
                        <a:schemeClr val="tx1"/>
                      </a:solidFill>
                      <a:prstDash val="solid"/>
                      <a:round/>
                      <a:headEnd type="none" w="sm" len="sm"/>
                      <a:tailEnd type="none" w="lg" len="med"/>
                    </a:lnB>
                    <a:lnTlToBr>
                      <a:noFill/>
                    </a:lnTlToBr>
                    <a:lnBlToTr>
                      <a:noFill/>
                    </a:lnBlToTr>
                    <a:no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managing change</a:t>
                      </a:r>
                    </a:p>
                  </a:txBody>
                  <a:tcPr marL="96800" marR="96800" marT="45861" marB="45861" horzOverflow="overflow">
                    <a:lnL w="12700" cap="flat" cmpd="sng" algn="ctr">
                      <a:solidFill>
                        <a:schemeClr val="tx1"/>
                      </a:solidFill>
                      <a:prstDash val="solid"/>
                      <a:round/>
                      <a:headEnd type="none" w="sm" len="sm"/>
                      <a:tailEnd type="none" w="lg" len="med"/>
                    </a:lnL>
                    <a:lnR w="12700"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28575" cap="flat" cmpd="sng" algn="ctr">
                      <a:solidFill>
                        <a:schemeClr val="tx1"/>
                      </a:solidFill>
                      <a:prstDash val="solid"/>
                      <a:round/>
                      <a:headEnd type="none" w="sm" len="sm"/>
                      <a:tailEnd type="none" w="lg" len="med"/>
                    </a:lnB>
                    <a:lnTlToBr>
                      <a:noFill/>
                    </a:lnTlToBr>
                    <a:lnBlToTr>
                      <a:noFill/>
                    </a:lnBlToTr>
                    <a:noFill/>
                  </a:tcPr>
                </a:tc>
                <a:tc>
                  <a:txBody>
                    <a:bodyPr/>
                    <a:lstStyle/>
                    <a:p>
                      <a:pPr marL="0" marR="0" lvl="0" indent="0" algn="l" defTabSz="93345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rPr>
                        <a:t>conduct individual performance appraisals &amp; feedback; conduct end of phase/project appraisal; feedback lessons learnt; plan next phase; reorganise.</a:t>
                      </a:r>
                      <a:endParaRPr kumimoji="0" lang="en-US" sz="900" b="0" i="0" u="none" strike="noStrike" cap="none" normalizeH="0" baseline="0" dirty="0" smtClean="0">
                        <a:ln>
                          <a:noFill/>
                        </a:ln>
                        <a:solidFill>
                          <a:schemeClr val="tx1"/>
                        </a:solidFill>
                        <a:effectLst/>
                        <a:latin typeface="Arial" pitchFamily="34" charset="0"/>
                      </a:endParaRPr>
                    </a:p>
                  </a:txBody>
                  <a:tcPr marL="96800" marR="96800" marT="45861" marB="45861" horzOverflow="overflow">
                    <a:lnL w="12700" cap="flat" cmpd="sng" algn="ctr">
                      <a:solidFill>
                        <a:schemeClr val="tx1"/>
                      </a:solidFill>
                      <a:prstDash val="solid"/>
                      <a:round/>
                      <a:headEnd type="none" w="sm" len="sm"/>
                      <a:tailEnd type="none" w="lg" len="med"/>
                    </a:lnL>
                    <a:lnR w="28575" cap="flat" cmpd="sng" algn="ctr">
                      <a:solidFill>
                        <a:schemeClr val="tx1"/>
                      </a:solidFill>
                      <a:prstDash val="solid"/>
                      <a:round/>
                      <a:headEnd type="none" w="sm" len="sm"/>
                      <a:tailEnd type="none" w="lg" len="med"/>
                    </a:lnR>
                    <a:lnT w="12700" cap="flat" cmpd="sng" algn="ctr">
                      <a:solidFill>
                        <a:schemeClr val="tx1"/>
                      </a:solidFill>
                      <a:prstDash val="solid"/>
                      <a:round/>
                      <a:headEnd type="none" w="sm" len="sm"/>
                      <a:tailEnd type="none" w="lg" len="med"/>
                    </a:lnT>
                    <a:lnB w="28575" cap="flat" cmpd="sng" algn="ctr">
                      <a:solidFill>
                        <a:schemeClr val="tx1"/>
                      </a:solidFill>
                      <a:prstDash val="solid"/>
                      <a:round/>
                      <a:headEnd type="none" w="sm" len="sm"/>
                      <a:tailEnd type="none" w="lg" len="med"/>
                    </a:lnB>
                    <a:lnTlToBr>
                      <a:noFill/>
                    </a:lnTlToBr>
                    <a:lnBlToTr>
                      <a:noFill/>
                    </a:lnBlToTr>
                    <a:solidFill>
                      <a:schemeClr val="bg1"/>
                    </a:solidFill>
                  </a:tcPr>
                </a:tc>
              </a:tr>
            </a:tbl>
          </a:graphicData>
        </a:graphic>
      </p:graphicFrame>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47970" name="Rectangle 2"/>
          <p:cNvSpPr>
            <a:spLocks noGrp="1" noRot="1" noChangeAspect="1" noChangeArrowheads="1" noTextEdit="1"/>
          </p:cNvSpPr>
          <p:nvPr>
            <p:ph type="sldImg"/>
          </p:nvPr>
        </p:nvSpPr>
        <p:spPr>
          <a:xfrm>
            <a:off x="1216025" y="720725"/>
            <a:ext cx="4800600" cy="3600450"/>
          </a:xfrm>
          <a:ln/>
        </p:spPr>
      </p:sp>
      <p:sp>
        <p:nvSpPr>
          <p:cNvPr id="1747971" name="Rectangle 3"/>
          <p:cNvSpPr>
            <a:spLocks noGrp="1" noChangeArrowheads="1"/>
          </p:cNvSpPr>
          <p:nvPr>
            <p:ph type="body" idx="1"/>
          </p:nvPr>
        </p:nvSpPr>
        <p:spPr>
          <a:xfrm>
            <a:off x="974582" y="4561485"/>
            <a:ext cx="5366039" cy="4319322"/>
          </a:xfrm>
        </p:spPr>
        <p:txBody>
          <a:bodyPr/>
          <a:lstStyle/>
          <a:p>
            <a:r>
              <a:rPr lang="en-GB" dirty="0"/>
              <a:t>R. Meredith Belbin studied teams working on management games and experimented with different mixes of people.  He found that teams based on selected high performing individuals did not perform as well as control teams of mixed abilities.  Further studies identified that a high performing team requires a complementary mix character roles, each providing specific non-technical skills.  Each role type has strengths and allowable weaknesses.</a:t>
            </a:r>
          </a:p>
          <a:p>
            <a:endParaRPr lang="en-GB" dirty="0" smtClean="0">
              <a:ea typeface="Arial Unicode MS" pitchFamily="34" charset="-128"/>
              <a:cs typeface="Arial Unicode MS" pitchFamily="34" charset="-128"/>
            </a:endParaRPr>
          </a:p>
          <a:p>
            <a:r>
              <a:rPr lang="en-GB" dirty="0" smtClean="0">
                <a:ea typeface="Arial Unicode MS" pitchFamily="34" charset="-128"/>
                <a:cs typeface="Arial Unicode MS" pitchFamily="34" charset="-128"/>
              </a:rPr>
              <a:t>Belbin </a:t>
            </a:r>
            <a:r>
              <a:rPr lang="en-GB" dirty="0">
                <a:ea typeface="Arial Unicode MS" pitchFamily="34" charset="-128"/>
                <a:cs typeface="Arial Unicode MS" pitchFamily="34" charset="-128"/>
              </a:rPr>
              <a:t>team roles describe a pattern of behaviour that characterises one person’s behaviour in relationship to another in facilitating the progress of a team.  </a:t>
            </a:r>
            <a:endParaRPr lang="en-GB" dirty="0" smtClean="0">
              <a:ea typeface="Arial Unicode MS" pitchFamily="34" charset="-128"/>
              <a:cs typeface="Arial Unicode MS" pitchFamily="34" charset="-128"/>
            </a:endParaRPr>
          </a:p>
          <a:p>
            <a:r>
              <a:rPr lang="en-GB" dirty="0" smtClean="0"/>
              <a:t>Belbin </a:t>
            </a:r>
            <a:r>
              <a:rPr lang="en-GB" dirty="0"/>
              <a:t>developed tools to measure individual profiles and from this showed that people are typically strong in two or three areas.</a:t>
            </a:r>
          </a:p>
          <a:p>
            <a:r>
              <a:rPr lang="en-GB" dirty="0">
                <a:ea typeface="Arial Unicode MS" pitchFamily="34" charset="-128"/>
                <a:cs typeface="Arial Unicode MS" pitchFamily="34" charset="-128"/>
              </a:rPr>
              <a:t>The value of Belbin team-role theory lies in enabling an individual or team to benefit from self-knowledge and adjust according to the demands being made by the external situation.</a:t>
            </a:r>
          </a:p>
          <a:p>
            <a:endParaRPr lang="en-GB" dirty="0">
              <a:ea typeface="Arial Unicode MS" pitchFamily="34" charset="-128"/>
              <a:cs typeface="Arial Unicode MS" pitchFamily="34" charset="-128"/>
            </a:endParaRPr>
          </a:p>
          <a:p>
            <a:endParaRPr lang="en-GB" dirty="0">
              <a:ea typeface="Arial Unicode MS" pitchFamily="34" charset="-128"/>
              <a:cs typeface="Arial Unicode MS"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So, how can boards best organize themselves and act so as to add perspective and value in these matters?  First, they must develop the capacity to examine and evaluate individual CSR-oriented actions, this is a process that requires both an understanding of the motivation behind them and an assessment of their impact on society and on the firm.  Second, they need to ensure that the firm’s CSR activities constitute a coherent and effective CSR strategy. Third, they have to see to it that their firm’s CSR strategy and decision-making are integrated into the company’s overall strategy.  (Leonard and Rangan, Harvard Business School)</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29</a:t>
            </a:fld>
            <a:endParaRPr lang="en-US" dirty="0"/>
          </a:p>
        </p:txBody>
      </p:sp>
    </p:spTree>
    <p:extLst>
      <p:ext uri="{BB962C8B-B14F-4D97-AF65-F5344CB8AC3E}">
        <p14:creationId xmlns:p14="http://schemas.microsoft.com/office/powerpoint/2010/main" val="302074770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Human Resource Management</a:t>
            </a:r>
          </a:p>
          <a:p>
            <a:r>
              <a:rPr lang="en-US" dirty="0"/>
              <a:t>Human Resources Management focuses on the allocation of resources and how to manage them effectively.  This knowledge area distinguishes itself in its management of organizational resources, (e.g. training, compensation, stakeholder buy-in) to verify that the appropriate people are placed in the right positions due to their knowledge and experience so that they have the right tools they need to succeed. human resources management involves “organizing and managing the project team”</a:t>
            </a:r>
          </a:p>
          <a:p>
            <a:r>
              <a:rPr lang="en-US" dirty="0"/>
              <a:t>This element of project and man management involves developing the suitable roles and responsibilities for each project team member by identifying the needs and qualification requirements of a particular post to manage their work to be completed.  These requirements are completed in the Human Resources Planning, the Project Team Acquisition and the Development and Management process areas.  The primary role from an environmental or a green project management standpoint in the ‘Acquire Project Team’, ‘Develop Project Team’ and ‘Manage Project Team’ process areas is to provide input and guidance for the areas of training and the qualifications of the right person to manage environmental concerns based on your EMS and the guidelines set forth in ISO 14000.  </a:t>
            </a:r>
          </a:p>
          <a:p>
            <a:r>
              <a:rPr lang="en-US" dirty="0"/>
              <a:t>Ensuring that the right message and the correct understanding of what difference having a greener approach will make will allow the whole team to gain a fuller appreciation of the justification of spending the extra time spent, finances issued and resources associated to the project, something that can sometimes be considered an expense or a waste in time that can be better utilized within the organization elsewhere.</a:t>
            </a:r>
          </a:p>
        </p:txBody>
      </p:sp>
    </p:spTree>
    <p:extLst>
      <p:ext uri="{BB962C8B-B14F-4D97-AF65-F5344CB8AC3E}">
        <p14:creationId xmlns:p14="http://schemas.microsoft.com/office/powerpoint/2010/main" val="206424696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1058" name="Rectangle 2"/>
          <p:cNvSpPr>
            <a:spLocks noGrp="1" noRot="1" noChangeAspect="1" noChangeArrowheads="1" noTextEdit="1"/>
          </p:cNvSpPr>
          <p:nvPr>
            <p:ph type="sldImg"/>
          </p:nvPr>
        </p:nvSpPr>
        <p:spPr>
          <a:xfrm>
            <a:off x="1258888" y="720725"/>
            <a:ext cx="4799012" cy="3598863"/>
          </a:xfrm>
          <a:ln/>
        </p:spPr>
      </p:sp>
      <p:sp>
        <p:nvSpPr>
          <p:cNvPr id="94105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Variances are useful in showing where the project is at any point in time and how far away the project is from the baseline plan.  Variances alone will not show how well the project will meet its objectives.  </a:t>
            </a:r>
          </a:p>
          <a:p>
            <a:r>
              <a:rPr lang="en-GB" dirty="0"/>
              <a:t>By comparing the current variance with the plan the pro rata effect on the overall parameters can be assessed allowing the completion dates, costs and quality to be forecasted.  However, this assumes that the past performance will continue.  Also the simple analysis may be misleading if the intervals between measurements are too large.</a:t>
            </a:r>
          </a:p>
          <a:p>
            <a:r>
              <a:rPr lang="en-GB" dirty="0"/>
              <a:t>By tracking performance more frequently, trends can be developed and these may give a more realistic view of performance, allowing the development of corrective action plans.</a:t>
            </a:r>
          </a:p>
          <a:p>
            <a:r>
              <a:rPr lang="en-GB" dirty="0"/>
              <a:t>Earned Value Analysis to be discussed later,  is a particularly useful method since it provides variances, trends and allows the development of what if scenarios.</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3106" name="Rectangle 2"/>
          <p:cNvSpPr>
            <a:spLocks noGrp="1" noRot="1" noChangeAspect="1" noChangeArrowheads="1" noTextEdit="1"/>
          </p:cNvSpPr>
          <p:nvPr>
            <p:ph type="sldImg"/>
          </p:nvPr>
        </p:nvSpPr>
        <p:spPr>
          <a:xfrm>
            <a:off x="1258888" y="720725"/>
            <a:ext cx="4799012" cy="3598863"/>
          </a:xfrm>
          <a:ln/>
        </p:spPr>
      </p:sp>
      <p:sp>
        <p:nvSpPr>
          <p:cNvPr id="943107" name="Rectangle 3"/>
          <p:cNvSpPr>
            <a:spLocks noGrp="1" noChangeArrowheads="1"/>
          </p:cNvSpPr>
          <p:nvPr>
            <p:ph type="body" idx="1"/>
          </p:nvPr>
        </p:nvSpPr>
        <p:spPr>
          <a:xfrm>
            <a:off x="976252" y="4561485"/>
            <a:ext cx="5362697" cy="4319322"/>
          </a:xfrm>
        </p:spPr>
        <p:txBody>
          <a:bodyPr/>
          <a:lstStyle/>
          <a:p>
            <a:r>
              <a:rPr lang="en-GB" dirty="0"/>
              <a:t>A simple control process is shown above.</a:t>
            </a:r>
          </a:p>
          <a:p>
            <a:r>
              <a:rPr lang="en-GB" dirty="0"/>
              <a:t>Effective control involves the comparison between actual performance and the baseline plan.  Changes to baseline plans must therefore be controlled. </a:t>
            </a:r>
          </a:p>
          <a:p>
            <a:r>
              <a:rPr lang="en-GB" dirty="0"/>
              <a:t>The purpose of monitoring is to establish deviations and evaluate their impact.  Tolerances may be set to enable work to continue with minor deviations.</a:t>
            </a:r>
          </a:p>
          <a:p>
            <a:r>
              <a:rPr lang="en-GB" dirty="0"/>
              <a:t>Control and co-ordination involves the planning and implementation of corrective actions to address adverse situations.  Alternatively, it may involve re-planning if the original plans appear to be unworkable or unrealistic.</a:t>
            </a:r>
          </a:p>
          <a:p>
            <a:r>
              <a:rPr lang="en-GB" dirty="0"/>
              <a:t>On completion of all project work, the project is formally accepted</a:t>
            </a:r>
            <a:r>
              <a:rPr lang="en-GB" dirty="0" smtClean="0"/>
              <a:t>.</a:t>
            </a:r>
          </a:p>
          <a:p>
            <a:endParaRPr lang="en-GB" dirty="0" smtClean="0"/>
          </a:p>
          <a:p>
            <a:pPr>
              <a:spcAft>
                <a:spcPct val="30000"/>
              </a:spcAft>
            </a:pPr>
            <a:r>
              <a:rPr lang="en-GB" dirty="0" smtClean="0"/>
              <a:t>The key control and co-ordination cycle and associated processes are shown in more detail above.</a:t>
            </a:r>
          </a:p>
          <a:p>
            <a:pPr>
              <a:spcAft>
                <a:spcPct val="30000"/>
              </a:spcAft>
            </a:pPr>
            <a:r>
              <a:rPr lang="en-GB" b="1" dirty="0" smtClean="0"/>
              <a:t>Reporting</a:t>
            </a:r>
            <a:r>
              <a:rPr lang="en-GB" dirty="0" smtClean="0"/>
              <a:t>  – the status of the project is reported in accordance with requirements defined in the project management plan and agreed between the project sponsor and project manager. </a:t>
            </a:r>
          </a:p>
          <a:p>
            <a:pPr>
              <a:spcAft>
                <a:spcPct val="30000"/>
              </a:spcAft>
            </a:pPr>
            <a:r>
              <a:rPr lang="en-GB" b="1" dirty="0" smtClean="0"/>
              <a:t>Monitoring and Evaluation </a:t>
            </a:r>
            <a:r>
              <a:rPr lang="en-GB" dirty="0" smtClean="0"/>
              <a:t>– measuring achievement, identifying variances between the CSCs, problems and establishing the current position.  This will enable further analysis to determine trends and predict the final result based on current performance.  It is therefore important to establish the root causes of problems and variances to enable appropriate corrective action to be taken.  Such analysis can be done by specific techniques such as Critical Path Analysis (time) and Earned Value Analysis.</a:t>
            </a:r>
          </a:p>
          <a:p>
            <a:pPr>
              <a:spcAft>
                <a:spcPct val="30000"/>
              </a:spcAft>
            </a:pPr>
            <a:r>
              <a:rPr lang="en-GB" b="1" dirty="0" smtClean="0"/>
              <a:t>Corrective action</a:t>
            </a:r>
            <a:r>
              <a:rPr lang="en-GB" dirty="0" smtClean="0"/>
              <a:t>  - there are typically four options depending on the situation:</a:t>
            </a:r>
          </a:p>
          <a:p>
            <a:pPr lvl="1">
              <a:spcAft>
                <a:spcPct val="30000"/>
              </a:spcAft>
            </a:pPr>
            <a:r>
              <a:rPr lang="en-GB" dirty="0" smtClean="0"/>
              <a:t>if performance is outside the specification but within agreed tolerances, corrective action is taken to improve performance</a:t>
            </a:r>
          </a:p>
          <a:p>
            <a:pPr lvl="1">
              <a:spcAft>
                <a:spcPct val="30000"/>
              </a:spcAft>
            </a:pPr>
            <a:r>
              <a:rPr lang="en-GB" dirty="0" smtClean="0"/>
              <a:t>if the original plan is no longer representative, the baseline plan may be changed</a:t>
            </a:r>
          </a:p>
          <a:p>
            <a:pPr lvl="1">
              <a:spcAft>
                <a:spcPct val="30000"/>
              </a:spcAft>
            </a:pPr>
            <a:r>
              <a:rPr lang="en-GB" dirty="0" smtClean="0"/>
              <a:t>if performance is outside the specification (off spec), the variance is </a:t>
            </a:r>
            <a:r>
              <a:rPr lang="en-GB" b="1" dirty="0" smtClean="0"/>
              <a:t>escalated</a:t>
            </a:r>
            <a:r>
              <a:rPr lang="en-GB" dirty="0" smtClean="0"/>
              <a:t> to a higher authority   </a:t>
            </a:r>
          </a:p>
          <a:p>
            <a:pPr lvl="1">
              <a:spcAft>
                <a:spcPct val="30000"/>
              </a:spcAft>
            </a:pPr>
            <a:r>
              <a:rPr lang="en-GB" dirty="0" smtClean="0"/>
              <a:t>if the variance is due to unauthorised scope changes, the change process is invoked retrospectively. </a:t>
            </a:r>
            <a:endParaRPr lang="en-US" dirty="0"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7202" name="Rectangle 2"/>
          <p:cNvSpPr>
            <a:spLocks noGrp="1" noRot="1" noChangeAspect="1" noChangeArrowheads="1" noTextEdit="1"/>
          </p:cNvSpPr>
          <p:nvPr>
            <p:ph type="sldImg"/>
          </p:nvPr>
        </p:nvSpPr>
        <p:spPr>
          <a:xfrm>
            <a:off x="1258888" y="720725"/>
            <a:ext cx="4799012" cy="3598863"/>
          </a:xfrm>
          <a:ln/>
        </p:spPr>
      </p:sp>
      <p:sp>
        <p:nvSpPr>
          <p:cNvPr id="947203" name="Rectangle 3"/>
          <p:cNvSpPr>
            <a:spLocks noGrp="1" noChangeArrowheads="1"/>
          </p:cNvSpPr>
          <p:nvPr>
            <p:ph type="body" idx="1"/>
          </p:nvPr>
        </p:nvSpPr>
        <p:spPr>
          <a:xfrm>
            <a:off x="996313" y="4561485"/>
            <a:ext cx="5374399" cy="4319322"/>
          </a:xfrm>
        </p:spPr>
        <p:txBody>
          <a:bodyPr/>
          <a:lstStyle/>
          <a:p>
            <a:r>
              <a:rPr lang="en-GB" dirty="0">
                <a:cs typeface="Times New Roman" pitchFamily="18" charset="0"/>
              </a:rPr>
              <a:t>From the previous page, it can be seen that control will be virtually impossible unless objectives are clearly defined and cover all Critical Success Criteria (CSC) including time, cost and quality.  For each CSC, Key Performance Indicators (KPI) based on measurable parameters, are defined to support monitoring and reporting.  For example, the ratio of the planned completion and forecast completion dates will indicate the health of the project in achieving the time CSC.  Tolerances or control limits are defined for each CSC and KPI to provide triggers for escalating off specification situations to higher authorities.</a:t>
            </a:r>
          </a:p>
          <a:p>
            <a:r>
              <a:rPr lang="en-GB" dirty="0">
                <a:cs typeface="Times New Roman" pitchFamily="18" charset="0"/>
              </a:rPr>
              <a:t>These methods enable work to be delegated to the project team within certain limits.  This allows a work package manager to make decisions locally and raise ‘off-specification’ reports by exception.  For example, the project sponsor is chiefly concerned with the business case, benefits and overall CSCs.  Outside of regular, scheduled meetings the project sponsor would not be involved in day to day control decisions unless the business case is threatened.  By establishing tolerances at the beginning of the project, the project sponsor can leave day to day operations to the project manager, whilst being assured that important issues will be escalated to enable intervention as appropriate.   </a:t>
            </a:r>
          </a:p>
          <a:p>
            <a:r>
              <a:rPr lang="en-GB" dirty="0">
                <a:cs typeface="Times New Roman" pitchFamily="18" charset="0"/>
              </a:rPr>
              <a:t>Likewise, the project manager can define CSCs and tolerances when delegating responsibilities to work package managers.  This will enable a work package manager to take decisions locally and to escalate off-specifications to the project manager as soon as they arise.</a:t>
            </a:r>
            <a:endParaRPr lang="en-US" dirty="0">
              <a:cs typeface="Times New Roman" pitchFamily="18"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9250" name="Rectangle 2"/>
          <p:cNvSpPr>
            <a:spLocks noGrp="1" noRot="1" noChangeAspect="1" noChangeArrowheads="1" noTextEdit="1"/>
          </p:cNvSpPr>
          <p:nvPr>
            <p:ph type="sldImg"/>
          </p:nvPr>
        </p:nvSpPr>
        <p:spPr>
          <a:xfrm>
            <a:off x="1258888" y="720725"/>
            <a:ext cx="4799012" cy="3598863"/>
          </a:xfrm>
          <a:ln/>
        </p:spPr>
      </p:sp>
      <p:sp>
        <p:nvSpPr>
          <p:cNvPr id="949251" name="Rectangle 3"/>
          <p:cNvSpPr>
            <a:spLocks noGrp="1" noChangeArrowheads="1"/>
          </p:cNvSpPr>
          <p:nvPr>
            <p:ph type="body" idx="1"/>
          </p:nvPr>
        </p:nvSpPr>
        <p:spPr>
          <a:xfrm>
            <a:off x="976252" y="4561485"/>
            <a:ext cx="5362697" cy="4319322"/>
          </a:xfrm>
        </p:spPr>
        <p:txBody>
          <a:bodyPr/>
          <a:lstStyle/>
          <a:p>
            <a:r>
              <a:rPr lang="en-GB" dirty="0"/>
              <a:t>The Key Performance Indicator and tolerances may also be used to indicate appropriate action as shown above.</a:t>
            </a:r>
          </a:p>
          <a:p>
            <a:r>
              <a:rPr lang="en-GB" dirty="0"/>
              <a:t>In this case tolerance zones have been defined and identified through a colour coding system.  This is sometimes referred to as RAG reporting after the colours of traffic lights.   Within certain limits the status is green. Greater movement away from the original plan gives a status of amber and high deviation shows red. </a:t>
            </a:r>
          </a:p>
          <a:p>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2434" name="Rectangle 2"/>
          <p:cNvSpPr>
            <a:spLocks noGrp="1" noRot="1" noChangeAspect="1" noChangeArrowheads="1" noTextEdit="1"/>
          </p:cNvSpPr>
          <p:nvPr>
            <p:ph type="sldImg"/>
          </p:nvPr>
        </p:nvSpPr>
        <p:spPr>
          <a:xfrm>
            <a:off x="1216025" y="719138"/>
            <a:ext cx="4802188" cy="3602037"/>
          </a:xfrm>
          <a:ln/>
        </p:spPr>
      </p:sp>
      <p:sp>
        <p:nvSpPr>
          <p:cNvPr id="1682435" name="Rectangle 3"/>
          <p:cNvSpPr>
            <a:spLocks noGrp="1" noChangeArrowheads="1"/>
          </p:cNvSpPr>
          <p:nvPr>
            <p:ph type="body" idx="1"/>
          </p:nvPr>
        </p:nvSpPr>
        <p:spPr>
          <a:xfrm>
            <a:off x="974582" y="4563007"/>
            <a:ext cx="5366039" cy="4319322"/>
          </a:xfrm>
        </p:spPr>
        <p:txBody>
          <a:bodyPr/>
          <a:lstStyle/>
          <a:p>
            <a:r>
              <a:rPr lang="en-GB" dirty="0"/>
              <a:t>A method may be based around a Project Life Cycle and includes:</a:t>
            </a:r>
          </a:p>
          <a:p>
            <a:endParaRPr lang="en-GB" dirty="0"/>
          </a:p>
          <a:p>
            <a:r>
              <a:rPr lang="en-GB" dirty="0"/>
              <a:t>Process descriptions for each phase of a Project Life Cycle</a:t>
            </a:r>
          </a:p>
          <a:p>
            <a:r>
              <a:rPr lang="en-GB" dirty="0"/>
              <a:t>Inputs and Outputs for each process</a:t>
            </a:r>
          </a:p>
          <a:p>
            <a:r>
              <a:rPr lang="en-GB" dirty="0"/>
              <a:t>Documentation guidelines and templates</a:t>
            </a:r>
          </a:p>
          <a:p>
            <a:r>
              <a:rPr lang="en-GB" dirty="0"/>
              <a:t>Guidelines for </a:t>
            </a:r>
            <a:r>
              <a:rPr lang="en-GB" dirty="0" smtClean="0"/>
              <a:t>organization </a:t>
            </a:r>
            <a:r>
              <a:rPr lang="en-GB" dirty="0"/>
              <a:t>design, accountability, responsibility and communication</a:t>
            </a:r>
          </a:p>
          <a:p>
            <a:r>
              <a:rPr lang="en-GB" dirty="0"/>
              <a:t>Role definitions for all those involved in the Project, including the Project Team</a:t>
            </a:r>
          </a:p>
          <a:p>
            <a:r>
              <a:rPr lang="en-GB" dirty="0"/>
              <a:t>Procedures to be used throughout the Life Cycle, for example Value Management, Risk Management, Quality Management, Issue Management, Change Control and Configuration Management </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4482" name="Rectangle 2"/>
          <p:cNvSpPr>
            <a:spLocks noGrp="1" noRot="1" noChangeAspect="1" noChangeArrowheads="1" noTextEdit="1"/>
          </p:cNvSpPr>
          <p:nvPr>
            <p:ph type="sldImg"/>
          </p:nvPr>
        </p:nvSpPr>
        <p:spPr>
          <a:xfrm>
            <a:off x="1216025" y="719138"/>
            <a:ext cx="4802188" cy="3602037"/>
          </a:xfrm>
          <a:ln/>
        </p:spPr>
      </p:sp>
      <p:sp>
        <p:nvSpPr>
          <p:cNvPr id="1684483" name="Rectangle 3"/>
          <p:cNvSpPr>
            <a:spLocks noGrp="1" noChangeArrowheads="1"/>
          </p:cNvSpPr>
          <p:nvPr>
            <p:ph type="body" idx="1"/>
          </p:nvPr>
        </p:nvSpPr>
        <p:spPr>
          <a:xfrm>
            <a:off x="974582" y="4563007"/>
            <a:ext cx="5366039" cy="4319322"/>
          </a:xfrm>
        </p:spPr>
        <p:txBody>
          <a:bodyPr/>
          <a:lstStyle/>
          <a:p>
            <a:r>
              <a:rPr lang="en-GB" dirty="0"/>
              <a:t>The use of a Standard Method or Procedure has a variety of Benefits:</a:t>
            </a:r>
          </a:p>
          <a:p>
            <a:endParaRPr lang="en-GB" dirty="0"/>
          </a:p>
          <a:p>
            <a:r>
              <a:rPr lang="en-GB" dirty="0"/>
              <a:t>Providing a consistent approach to all projects within the </a:t>
            </a:r>
            <a:r>
              <a:rPr lang="en-GB" dirty="0" smtClean="0"/>
              <a:t>organization, </a:t>
            </a:r>
            <a:r>
              <a:rPr lang="en-GB" dirty="0"/>
              <a:t>leading to a better development of projects and governance of Project Management</a:t>
            </a:r>
          </a:p>
          <a:p>
            <a:endParaRPr lang="en-GB" dirty="0"/>
          </a:p>
          <a:p>
            <a:r>
              <a:rPr lang="en-GB" dirty="0"/>
              <a:t>Creates an environment for developing Continuous Improvement in Project Management processes</a:t>
            </a:r>
          </a:p>
          <a:p>
            <a:endParaRPr lang="en-GB" dirty="0"/>
          </a:p>
          <a:p>
            <a:r>
              <a:rPr lang="en-GB" dirty="0"/>
              <a:t>Gives common understanding of roles within the Project Team and Stakeholders</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Procurement Management</a:t>
            </a:r>
          </a:p>
          <a:p>
            <a:r>
              <a:rPr lang="en-US" sz="1300" dirty="0"/>
              <a:t>According to the PMBOK</a:t>
            </a:r>
            <a:r>
              <a:rPr lang="en-US" sz="1300" i="1" dirty="0"/>
              <a:t>® </a:t>
            </a:r>
            <a:r>
              <a:rPr lang="en-US" sz="13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300" dirty="0"/>
            </a:br>
            <a:r>
              <a:rPr lang="en-US" sz="1300" dirty="0"/>
              <a:t/>
            </a:r>
            <a:br>
              <a:rPr lang="en-US" sz="1300" dirty="0"/>
            </a:br>
            <a:r>
              <a:rPr lang="en-US" sz="13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3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3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300" dirty="0"/>
              <a:t> </a:t>
            </a:r>
          </a:p>
          <a:p>
            <a:r>
              <a:rPr lang="en-US" sz="13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282</a:t>
            </a:fld>
            <a:endParaRPr lang="en-US" dirty="0"/>
          </a:p>
        </p:txBody>
      </p:sp>
    </p:spTree>
    <p:extLst>
      <p:ext uri="{BB962C8B-B14F-4D97-AF65-F5344CB8AC3E}">
        <p14:creationId xmlns:p14="http://schemas.microsoft.com/office/powerpoint/2010/main" val="18093742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r>
              <a:rPr lang="en-GB" dirty="0"/>
              <a:t>Procurement is the process of acquiring new services or products.  It covers the financial appraisal of the options available, development of the procurement or acquisition strategy, preparation of contract documentation, selection and acquisition of suppliers, pricing, purchasing, and administration of contracts.  It may also extend to storage, logistics, inspection, expediting, transportation, and handling of materials and supplies.  It may cover all members of the supply chain.  Operations and maintenance, for example, often need to be supported by a ‘supply chain’ management process.</a:t>
            </a:r>
          </a:p>
          <a:p>
            <a:pPr>
              <a:spcAft>
                <a:spcPct val="30000"/>
              </a:spcAft>
            </a:pPr>
            <a:r>
              <a:rPr lang="en-GB" dirty="0"/>
              <a:t>The are a number of general types of contract and payment structures:</a:t>
            </a:r>
          </a:p>
          <a:p>
            <a:pPr>
              <a:spcAft>
                <a:spcPct val="30000"/>
              </a:spcAft>
            </a:pPr>
            <a:endParaRPr lang="en-GB" dirty="0"/>
          </a:p>
          <a:p>
            <a:pPr lvl="1" indent="-273894" algn="just">
              <a:spcAft>
                <a:spcPct val="30000"/>
              </a:spcAft>
            </a:pPr>
            <a:r>
              <a:rPr lang="en-GB" b="1" dirty="0">
                <a:latin typeface="ZapfCalligr BT" pitchFamily="18" charset="0"/>
              </a:rPr>
              <a:t>Firm fixed price</a:t>
            </a:r>
            <a:r>
              <a:rPr lang="en-GB" dirty="0">
                <a:latin typeface="ZapfCalligr BT" pitchFamily="18" charset="0"/>
              </a:rPr>
              <a:t> </a:t>
            </a:r>
          </a:p>
          <a:p>
            <a:pPr lvl="1" indent="-273894" algn="just">
              <a:spcAft>
                <a:spcPct val="30000"/>
              </a:spcAft>
            </a:pPr>
            <a:r>
              <a:rPr lang="en-GB" b="1" dirty="0">
                <a:latin typeface="ZapfCalligr BT" pitchFamily="18" charset="0"/>
              </a:rPr>
              <a:t>Fixed price</a:t>
            </a:r>
            <a:r>
              <a:rPr lang="en-GB" dirty="0">
                <a:latin typeface="ZapfCalligr BT" pitchFamily="18" charset="0"/>
              </a:rPr>
              <a:t>     </a:t>
            </a:r>
          </a:p>
          <a:p>
            <a:pPr lvl="1" indent="-273894" algn="just">
              <a:spcAft>
                <a:spcPct val="30000"/>
              </a:spcAft>
            </a:pPr>
            <a:r>
              <a:rPr lang="en-GB" b="1" dirty="0">
                <a:latin typeface="ZapfCalligr BT" pitchFamily="18" charset="0"/>
              </a:rPr>
              <a:t>Cost plus incentive fee</a:t>
            </a:r>
          </a:p>
          <a:p>
            <a:pPr lvl="1" indent="-273894" algn="just">
              <a:spcAft>
                <a:spcPct val="30000"/>
              </a:spcAft>
            </a:pPr>
            <a:r>
              <a:rPr lang="en-GB" b="1" dirty="0">
                <a:latin typeface="ZapfCalligr BT" pitchFamily="18" charset="0"/>
              </a:rPr>
              <a:t>Cost plus fixed fee</a:t>
            </a:r>
            <a:r>
              <a:rPr lang="en-GB" dirty="0">
                <a:latin typeface="ZapfCalligr BT" pitchFamily="18" charset="0"/>
              </a:rPr>
              <a:t> </a:t>
            </a:r>
          </a:p>
          <a:p>
            <a:pPr lvl="1" indent="-273894" algn="just">
              <a:spcAft>
                <a:spcPct val="30000"/>
              </a:spcAft>
            </a:pPr>
            <a:r>
              <a:rPr lang="en-GB" b="1" dirty="0">
                <a:latin typeface="ZapfCalligr BT" pitchFamily="18" charset="0"/>
              </a:rPr>
              <a:t>Cost-reimbursement</a:t>
            </a:r>
          </a:p>
          <a:p>
            <a:pPr lvl="1" indent="-273894" algn="just">
              <a:spcAft>
                <a:spcPct val="30000"/>
              </a:spcAft>
            </a:pPr>
            <a:endParaRPr lang="en-GB" b="1" dirty="0">
              <a:latin typeface="ZapfCalligr BT" pitchFamily="18" charset="0"/>
            </a:endParaRPr>
          </a:p>
          <a:p>
            <a:pPr>
              <a:spcAft>
                <a:spcPct val="30000"/>
              </a:spcAft>
            </a:pPr>
            <a:r>
              <a:rPr lang="en-GB" dirty="0"/>
              <a:t>Although these are general definitions, most contracts include specific clauses defining cost and profit/fee payment terms.</a:t>
            </a:r>
          </a:p>
          <a:p>
            <a:pPr>
              <a:spcAft>
                <a:spcPct val="30000"/>
              </a:spcAft>
            </a:pPr>
            <a:endParaRPr lang="en-GB" dirty="0"/>
          </a:p>
          <a:p>
            <a:pPr>
              <a:spcAft>
                <a:spcPct val="30000"/>
              </a:spcAft>
            </a:pPr>
            <a:endParaRPr lang="en-GB"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8" y="9119474"/>
            <a:ext cx="3169920" cy="480060"/>
          </a:xfrm>
          <a:prstGeom prst="rect">
            <a:avLst/>
          </a:prstGeom>
          <a:ln/>
        </p:spPr>
        <p:txBody>
          <a:bodyPr/>
          <a:lstStyle/>
          <a:p>
            <a:fld id="{482826E3-C162-4956-B30E-280BB1275930}" type="slidenum">
              <a:rPr lang="en-GB"/>
              <a:pPr/>
              <a:t>284</a:t>
            </a:fld>
            <a:endParaRPr lang="en-GB" dirty="0"/>
          </a:p>
        </p:txBody>
      </p:sp>
      <p:sp>
        <p:nvSpPr>
          <p:cNvPr id="635906" name="Rectangle 2"/>
          <p:cNvSpPr>
            <a:spLocks noGrp="1" noRot="1" noChangeAspect="1" noChangeArrowheads="1" noTextEdit="1"/>
          </p:cNvSpPr>
          <p:nvPr>
            <p:ph type="sldImg"/>
          </p:nvPr>
        </p:nvSpPr>
        <p:spPr>
          <a:xfrm>
            <a:off x="1257300" y="720725"/>
            <a:ext cx="4800600" cy="3600450"/>
          </a:xfrm>
          <a:ln/>
        </p:spPr>
      </p:sp>
      <p:sp>
        <p:nvSpPr>
          <p:cNvPr id="635907" name="Rectangle 3"/>
          <p:cNvSpPr>
            <a:spLocks noGrp="1" noChangeArrowheads="1"/>
          </p:cNvSpPr>
          <p:nvPr>
            <p:ph type="body" idx="1"/>
          </p:nvPr>
        </p:nvSpPr>
        <p:spPr/>
        <p:txBody>
          <a:bodyPr/>
          <a:lstStyle/>
          <a:p>
            <a:r>
              <a:rPr lang="en-GB" dirty="0"/>
              <a:t>The procurement process starts with </a:t>
            </a:r>
            <a:r>
              <a:rPr lang="en-GB" dirty="0" smtClean="0"/>
              <a:t>the decision of whether </a:t>
            </a:r>
            <a:r>
              <a:rPr lang="en-GB" dirty="0"/>
              <a:t>to procure goods or services and finishes with the closure of the contact. In principle, it is a relatively simple and intuitive process but it requires sound commercial and legal skills. Getting it </a:t>
            </a:r>
            <a:r>
              <a:rPr lang="en-GB" dirty="0" smtClean="0"/>
              <a:t>wrong even at this early phase </a:t>
            </a:r>
            <a:r>
              <a:rPr lang="en-GB" dirty="0"/>
              <a:t>could spell disaster for your project.</a:t>
            </a:r>
            <a:endParaRPr lang="en-GB" b="1" dirty="0"/>
          </a:p>
          <a:p>
            <a:r>
              <a:rPr lang="en-GB" b="1" dirty="0"/>
              <a:t>Procurement Planning</a:t>
            </a:r>
            <a:endParaRPr lang="en-GB" dirty="0"/>
          </a:p>
          <a:p>
            <a:r>
              <a:rPr lang="en-GB" dirty="0"/>
              <a:t>As with any other aspect of project management, the first thing </a:t>
            </a:r>
            <a:r>
              <a:rPr lang="en-GB" dirty="0" smtClean="0"/>
              <a:t>you </a:t>
            </a:r>
            <a:r>
              <a:rPr lang="en-GB" dirty="0"/>
              <a:t>need to do is plan </a:t>
            </a:r>
            <a:r>
              <a:rPr lang="en-GB" dirty="0" smtClean="0"/>
              <a:t>your </a:t>
            </a:r>
            <a:r>
              <a:rPr lang="en-GB" dirty="0"/>
              <a:t>approach. </a:t>
            </a:r>
            <a:r>
              <a:rPr lang="en-GB" dirty="0" smtClean="0"/>
              <a:t> The </a:t>
            </a:r>
            <a:r>
              <a:rPr lang="en-GB" dirty="0"/>
              <a:t>host </a:t>
            </a:r>
            <a:r>
              <a:rPr lang="en-GB" dirty="0" smtClean="0"/>
              <a:t>organization may already </a:t>
            </a:r>
            <a:r>
              <a:rPr lang="en-GB" dirty="0"/>
              <a:t>have existing policies for procurement and where </a:t>
            </a:r>
            <a:r>
              <a:rPr lang="en-GB" dirty="0" smtClean="0"/>
              <a:t>at all possible </a:t>
            </a:r>
            <a:r>
              <a:rPr lang="en-GB" dirty="0"/>
              <a:t>the project or </a:t>
            </a:r>
            <a:r>
              <a:rPr lang="en-GB" dirty="0" smtClean="0"/>
              <a:t>program </a:t>
            </a:r>
            <a:r>
              <a:rPr lang="en-GB" dirty="0"/>
              <a:t>should adhere to these</a:t>
            </a:r>
            <a:r>
              <a:rPr lang="en-GB" dirty="0" smtClean="0"/>
              <a:t>.  The</a:t>
            </a:r>
            <a:r>
              <a:rPr lang="en-GB" baseline="0" dirty="0" smtClean="0"/>
              <a:t> best case scenario is to have organizational standards as well as an environmental management plan that compliment each other.   You will receive an EMP template at the completion of this class.</a:t>
            </a:r>
            <a:endParaRPr lang="en-GB" b="1" dirty="0"/>
          </a:p>
          <a:p>
            <a:r>
              <a:rPr lang="en-GB" b="1" dirty="0"/>
              <a:t>Contract Preparation</a:t>
            </a:r>
            <a:endParaRPr lang="en-GB" dirty="0"/>
          </a:p>
          <a:p>
            <a:r>
              <a:rPr lang="en-GB" dirty="0"/>
              <a:t>There are many different approaches to the customer/supplier relationship and you </a:t>
            </a:r>
            <a:r>
              <a:rPr lang="en-GB" dirty="0" smtClean="0"/>
              <a:t>will need </a:t>
            </a:r>
            <a:r>
              <a:rPr lang="en-GB" dirty="0"/>
              <a:t>to consider </a:t>
            </a:r>
            <a:r>
              <a:rPr lang="en-GB" dirty="0" smtClean="0"/>
              <a:t>what is the </a:t>
            </a:r>
            <a:r>
              <a:rPr lang="en-GB" dirty="0"/>
              <a:t>best one for each </a:t>
            </a:r>
            <a:r>
              <a:rPr lang="en-GB" dirty="0" smtClean="0"/>
              <a:t>contract on its own individual merits.  This will include </a:t>
            </a:r>
            <a:r>
              <a:rPr lang="en-GB" dirty="0"/>
              <a:t>how you would like the contract to be priced and what form of legal contract you will </a:t>
            </a:r>
            <a:r>
              <a:rPr lang="en-GB" dirty="0" smtClean="0"/>
              <a:t>choose to employ</a:t>
            </a:r>
            <a:r>
              <a:rPr lang="en-GB" dirty="0"/>
              <a:t>.</a:t>
            </a:r>
            <a:endParaRPr lang="en-GB" b="1" dirty="0"/>
          </a:p>
          <a:p>
            <a:r>
              <a:rPr lang="en-GB" b="1" dirty="0"/>
              <a:t>Supplier Selection</a:t>
            </a:r>
            <a:endParaRPr lang="en-GB" dirty="0"/>
          </a:p>
          <a:p>
            <a:r>
              <a:rPr lang="en-GB" dirty="0"/>
              <a:t>Selecting the right supplier is obviously of vital importance to the success of your project or </a:t>
            </a:r>
            <a:r>
              <a:rPr lang="en-GB" dirty="0" smtClean="0"/>
              <a:t>program.  Tenders </a:t>
            </a:r>
            <a:r>
              <a:rPr lang="en-GB" dirty="0"/>
              <a:t>can be assessed qualitatively or quantitatively. </a:t>
            </a:r>
            <a:r>
              <a:rPr lang="en-GB" dirty="0" smtClean="0"/>
              <a:t> Whichever method you choose, the cost </a:t>
            </a:r>
            <a:r>
              <a:rPr lang="en-GB" dirty="0"/>
              <a:t>must be balanced against value and this should include whole life costing rather than just the initial price.</a:t>
            </a:r>
          </a:p>
          <a:p>
            <a:r>
              <a:rPr lang="en-GB" dirty="0"/>
              <a:t>Appointing a supplier will inevitably include contract negotiations for which the project manager needs </a:t>
            </a:r>
            <a:r>
              <a:rPr lang="en-GB" dirty="0" smtClean="0"/>
              <a:t>to have at </a:t>
            </a:r>
            <a:r>
              <a:rPr lang="en-GB" dirty="0"/>
              <a:t>least </a:t>
            </a:r>
            <a:r>
              <a:rPr lang="en-GB" dirty="0" smtClean="0"/>
              <a:t>a</a:t>
            </a:r>
            <a:r>
              <a:rPr lang="en-GB" baseline="0" dirty="0" smtClean="0"/>
              <a:t> basic</a:t>
            </a:r>
            <a:r>
              <a:rPr lang="en-GB" dirty="0" smtClean="0"/>
              <a:t> </a:t>
            </a:r>
            <a:r>
              <a:rPr lang="en-GB" dirty="0"/>
              <a:t>understanding of Contract Law </a:t>
            </a:r>
            <a:r>
              <a:rPr lang="en-GB" dirty="0" smtClean="0"/>
              <a:t>but in general should seek assistance by employing </a:t>
            </a:r>
            <a:r>
              <a:rPr lang="en-GB" dirty="0"/>
              <a:t>legal </a:t>
            </a:r>
            <a:r>
              <a:rPr lang="en-GB" dirty="0" smtClean="0"/>
              <a:t>specialists within this area.</a:t>
            </a:r>
          </a:p>
          <a:p>
            <a:r>
              <a:rPr lang="en-GB" b="1" dirty="0" smtClean="0"/>
              <a:t>Tender Preparation</a:t>
            </a:r>
            <a:endParaRPr lang="en-GB" dirty="0" smtClean="0"/>
          </a:p>
          <a:p>
            <a:r>
              <a:rPr lang="en-GB" dirty="0" smtClean="0"/>
              <a:t>The first steps in preparing a tender include ensuring that we have the clearest possible statement of requirements for all the suppliers to bid against whilst having also decided the categories and how best to evaluate the tenders.</a:t>
            </a:r>
            <a:endParaRPr lang="en-GB" b="1" dirty="0" smtClean="0"/>
          </a:p>
          <a:p>
            <a:r>
              <a:rPr lang="en-GB" b="1" dirty="0" smtClean="0"/>
              <a:t>Contract Management</a:t>
            </a:r>
            <a:endParaRPr lang="en-GB" dirty="0" smtClean="0"/>
          </a:p>
          <a:p>
            <a:r>
              <a:rPr lang="en-GB" dirty="0" smtClean="0"/>
              <a:t>Once your supplier is in place, you will need to manage the contract. This can include all the negotiation, leadership and conflict management skills that you use to manage an in-house team but will also need the legal awareness to understand the relationship between the different parties.</a:t>
            </a:r>
            <a:endParaRPr lang="en-GB" b="1" dirty="0" smtClean="0"/>
          </a:p>
          <a:p>
            <a:r>
              <a:rPr lang="en-GB" b="1" dirty="0" smtClean="0"/>
              <a:t>Contract Close Out</a:t>
            </a:r>
            <a:endParaRPr lang="en-GB" dirty="0" smtClean="0"/>
          </a:p>
          <a:p>
            <a:r>
              <a:rPr lang="en-GB" dirty="0" smtClean="0"/>
              <a:t>Throughout the project, contracts will eventually come to an end. When they do, these need to be formally closed with the final accounts being paid and any follow on actions agreed and having any maintenance arrangements in place.</a:t>
            </a:r>
          </a:p>
          <a:p>
            <a:endParaRPr lang="en-GB" b="1"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Corporate can be seen in</a:t>
            </a:r>
            <a:r>
              <a:rPr lang="en-US" baseline="0" dirty="0" smtClean="0"/>
              <a:t> this view as a variation of Herzberg’s Motivator-Hygiene Model where there are certain characteristics of a job or organization in this case, where there are strong motivators to drive corporate responsibility and change and hygiene factors which are based on a cluster of factors which are not necessarily motivational but, deal directly with issues of organization policy, administration, supervision, and organization environment and impacts on the environment.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30</a:t>
            </a:fld>
            <a:endParaRPr lang="en-US" dirty="0"/>
          </a:p>
        </p:txBody>
      </p:sp>
    </p:spTree>
    <p:extLst>
      <p:ext uri="{BB962C8B-B14F-4D97-AF65-F5344CB8AC3E}">
        <p14:creationId xmlns:p14="http://schemas.microsoft.com/office/powerpoint/2010/main" val="303605562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8818" name="Rectangle 2"/>
          <p:cNvSpPr>
            <a:spLocks noGrp="1" noRot="1" noChangeAspect="1" noChangeArrowheads="1" noTextEdit="1"/>
          </p:cNvSpPr>
          <p:nvPr>
            <p:ph type="sldImg"/>
          </p:nvPr>
        </p:nvSpPr>
        <p:spPr>
          <a:xfrm>
            <a:off x="1258888" y="720725"/>
            <a:ext cx="4799012" cy="3598863"/>
          </a:xfrm>
          <a:ln/>
        </p:spPr>
      </p:sp>
      <p:sp>
        <p:nvSpPr>
          <p:cNvPr id="1698819" name="Rectangle 3"/>
          <p:cNvSpPr>
            <a:spLocks noGrp="1" noChangeArrowheads="1"/>
          </p:cNvSpPr>
          <p:nvPr>
            <p:ph type="body" idx="1"/>
          </p:nvPr>
        </p:nvSpPr>
        <p:spPr>
          <a:xfrm>
            <a:off x="976252" y="4561485"/>
            <a:ext cx="5362697" cy="4319322"/>
          </a:xfrm>
        </p:spPr>
        <p:txBody>
          <a:bodyPr/>
          <a:lstStyle/>
          <a:p>
            <a:r>
              <a:rPr lang="en-GB" dirty="0"/>
              <a:t>The trade-off between contract pricing terms and their associated risks are shown in the diagram.</a:t>
            </a:r>
          </a:p>
          <a:p>
            <a:r>
              <a:rPr lang="en-GB" dirty="0"/>
              <a:t>Firm and fixed price terms will minimise the risk of price changes.  However, technical and schedule performance are at greater risk since a contractor is likely to de-scope work or change delivery schedules to minimise the impact of overspends.  Additional contract terms may be needed to prevent changes to scope and timescales.</a:t>
            </a:r>
          </a:p>
          <a:p>
            <a:r>
              <a:rPr lang="en-GB" dirty="0"/>
              <a:t>Cost plus and Cost reimbursable contract terms allow price changes to accommodate variations due to technical and schedule factors.  For example, additional work to ensure that a product achieves a certain specification, additional costs such as premiums to ensure materials are delivered by a certain date.  Contracting </a:t>
            </a:r>
            <a:r>
              <a:rPr lang="en-GB" dirty="0" smtClean="0"/>
              <a:t>organizations </a:t>
            </a:r>
            <a:r>
              <a:rPr lang="en-GB" dirty="0"/>
              <a:t>using these contract terms generally need visibility of the contractor’s detailed costs, changes and methods used to ensure an appropriate level of control. </a:t>
            </a:r>
          </a:p>
          <a:p>
            <a:r>
              <a:rPr lang="en-GB" dirty="0"/>
              <a:t>The type of contract used should be selected on the basis of the risk to project critical success criteria and their relative importance.  For example, Firm and Fixed Price contracts work best for off-the-shelf products where the technical risk is low.  Cost Plus contracts are useful where the technical scope is uncertain and risks unknown.  Cost are typically controlled within spend limits and by using stage gates to authorise release of funds progressively to the project.  </a:t>
            </a: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0866" name="Rectangle 2"/>
          <p:cNvSpPr>
            <a:spLocks noGrp="1" noRot="1" noChangeAspect="1" noChangeArrowheads="1" noTextEdit="1"/>
          </p:cNvSpPr>
          <p:nvPr>
            <p:ph type="sldImg"/>
          </p:nvPr>
        </p:nvSpPr>
        <p:spPr>
          <a:xfrm>
            <a:off x="1258888" y="720725"/>
            <a:ext cx="4799012" cy="3598863"/>
          </a:xfrm>
          <a:ln/>
        </p:spPr>
      </p:sp>
      <p:sp>
        <p:nvSpPr>
          <p:cNvPr id="1700867" name="Rectangle 3"/>
          <p:cNvSpPr>
            <a:spLocks noGrp="1" noChangeArrowheads="1"/>
          </p:cNvSpPr>
          <p:nvPr>
            <p:ph type="body" idx="1"/>
          </p:nvPr>
        </p:nvSpPr>
        <p:spPr>
          <a:xfrm>
            <a:off x="976252" y="4561485"/>
            <a:ext cx="5394459" cy="4319322"/>
          </a:xfrm>
        </p:spPr>
        <p:txBody>
          <a:bodyPr/>
          <a:lstStyle/>
          <a:p>
            <a:pPr>
              <a:spcAft>
                <a:spcPct val="40000"/>
              </a:spcAft>
            </a:pPr>
            <a:r>
              <a:rPr lang="en-GB" dirty="0"/>
              <a:t>Procurement Management Plan (or Acquisition Plan) shows how acquisitions, materials and services will be managed during the project life cycle.</a:t>
            </a:r>
          </a:p>
          <a:p>
            <a:pPr>
              <a:spcAft>
                <a:spcPct val="40000"/>
              </a:spcAft>
            </a:pPr>
            <a:r>
              <a:rPr lang="en-GB" dirty="0"/>
              <a:t>The project manager owns the procurement management plan, which typically forms part of the project management plan.</a:t>
            </a:r>
          </a:p>
          <a:p>
            <a:pPr>
              <a:spcAft>
                <a:spcPct val="40000"/>
              </a:spcAft>
            </a:pPr>
            <a:r>
              <a:rPr lang="en-GB" dirty="0"/>
              <a:t>It should indicate:</a:t>
            </a:r>
          </a:p>
          <a:p>
            <a:pPr>
              <a:spcAft>
                <a:spcPct val="40000"/>
              </a:spcAft>
            </a:pPr>
            <a:r>
              <a:rPr lang="en-GB" dirty="0"/>
              <a:t> a) the overall procurement strategy: make/buy; competitive tendering; supply chains and relationships; etc. </a:t>
            </a:r>
          </a:p>
          <a:p>
            <a:pPr>
              <a:spcAft>
                <a:spcPct val="40000"/>
              </a:spcAft>
            </a:pPr>
            <a:r>
              <a:rPr lang="en-GB" dirty="0"/>
              <a:t>b) key products to be purchased, their source; acceptance criteria and relevant quality assurance requirements</a:t>
            </a:r>
          </a:p>
          <a:p>
            <a:pPr>
              <a:spcAft>
                <a:spcPct val="40000"/>
              </a:spcAft>
            </a:pPr>
            <a:r>
              <a:rPr lang="en-GB" dirty="0"/>
              <a:t>c) methods used to evaluate, select and control suppliers and sub contractors</a:t>
            </a:r>
          </a:p>
          <a:p>
            <a:pPr>
              <a:spcAft>
                <a:spcPct val="40000"/>
              </a:spcAft>
            </a:pPr>
            <a:r>
              <a:rPr lang="en-GB" dirty="0"/>
              <a:t>d) contractual terms and conditions including typical clauses such as: product acceptance and delivery terms; payment terms; compensation terms e.g. liquidated damages; intellectual property rights (IPR); change control; indemnity; dispute and termination  </a:t>
            </a:r>
          </a:p>
          <a:p>
            <a:pPr>
              <a:spcAft>
                <a:spcPct val="40000"/>
              </a:spcAft>
            </a:pPr>
            <a:r>
              <a:rPr lang="en-GB" dirty="0"/>
              <a:t>e) requirements for and reference to supplier and sub contractor quality plans where appropriate</a:t>
            </a:r>
          </a:p>
          <a:p>
            <a:pPr>
              <a:spcAft>
                <a:spcPct val="40000"/>
              </a:spcAft>
            </a:pPr>
            <a:r>
              <a:rPr lang="en-GB" dirty="0"/>
              <a:t>f) types of pricing and methods of reimbursement </a:t>
            </a:r>
          </a:p>
          <a:p>
            <a:pPr>
              <a:spcAft>
                <a:spcPct val="40000"/>
              </a:spcAft>
            </a:pPr>
            <a:r>
              <a:rPr lang="en-GB" dirty="0"/>
              <a:t>g) methods to be used to satisfy legal and regulatory requirements which apply to purchased goods</a:t>
            </a:r>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2914" name="Rectangle 2"/>
          <p:cNvSpPr>
            <a:spLocks noGrp="1" noRot="1" noChangeAspect="1" noChangeArrowheads="1" noTextEdit="1"/>
          </p:cNvSpPr>
          <p:nvPr>
            <p:ph type="sldImg"/>
          </p:nvPr>
        </p:nvSpPr>
        <p:spPr>
          <a:xfrm>
            <a:off x="1258888" y="720725"/>
            <a:ext cx="4799012" cy="3598863"/>
          </a:xfrm>
          <a:ln/>
        </p:spPr>
      </p:sp>
      <p:sp>
        <p:nvSpPr>
          <p:cNvPr id="1702915" name="Rectangle 3"/>
          <p:cNvSpPr>
            <a:spLocks noGrp="1" noChangeArrowheads="1"/>
          </p:cNvSpPr>
          <p:nvPr>
            <p:ph type="body" idx="1"/>
          </p:nvPr>
        </p:nvSpPr>
        <p:spPr>
          <a:xfrm>
            <a:off x="976252" y="4561485"/>
            <a:ext cx="5362697" cy="4319322"/>
          </a:xfrm>
        </p:spPr>
        <p:txBody>
          <a:bodyPr/>
          <a:lstStyle/>
          <a:p>
            <a:pPr>
              <a:spcAft>
                <a:spcPct val="30000"/>
              </a:spcAft>
            </a:pPr>
            <a:r>
              <a:rPr lang="en-GB" b="1" dirty="0"/>
              <a:t>Procurement Strategy</a:t>
            </a:r>
            <a:r>
              <a:rPr lang="en-GB" dirty="0"/>
              <a:t> and Requirements – decide an appropriate strategy, such as competitive tendering, partnering, collaboration, etc.  Define requirements including quality, time and price parameters. </a:t>
            </a:r>
          </a:p>
          <a:p>
            <a:pPr>
              <a:spcAft>
                <a:spcPct val="30000"/>
              </a:spcAft>
            </a:pPr>
            <a:r>
              <a:rPr lang="en-GB" b="1" dirty="0"/>
              <a:t>Research market</a:t>
            </a:r>
            <a:r>
              <a:rPr lang="en-GB" dirty="0"/>
              <a:t> </a:t>
            </a:r>
            <a:r>
              <a:rPr lang="en-GB" b="1" dirty="0"/>
              <a:t>&amp;</a:t>
            </a:r>
            <a:r>
              <a:rPr lang="en-GB" dirty="0"/>
              <a:t> </a:t>
            </a:r>
            <a:r>
              <a:rPr lang="en-GB" b="1" dirty="0"/>
              <a:t>Identify Potential Suppliers</a:t>
            </a:r>
            <a:r>
              <a:rPr lang="en-GB" dirty="0"/>
              <a:t> – identify potential suppliers.  Research methods: mail-shots, business directories, industrial libraries, trade journals, networking. </a:t>
            </a:r>
          </a:p>
          <a:p>
            <a:pPr>
              <a:spcAft>
                <a:spcPct val="30000"/>
              </a:spcAft>
            </a:pPr>
            <a:r>
              <a:rPr lang="en-GB" b="1" dirty="0"/>
              <a:t>Check track record/capability</a:t>
            </a:r>
            <a:r>
              <a:rPr lang="en-GB" dirty="0"/>
              <a:t> </a:t>
            </a:r>
            <a:r>
              <a:rPr lang="en-GB" b="1" dirty="0"/>
              <a:t>&amp; shortlist </a:t>
            </a:r>
            <a:r>
              <a:rPr lang="en-GB" dirty="0"/>
              <a:t>– investigate suppliers ability to achieve the procurement requirements.  Shortlist to reduce tender evaluation effort and costs, using criteria such as price, quality, delivery time scales, support capability, contractual terms and arrangements, and risks</a:t>
            </a:r>
            <a:r>
              <a:rPr lang="en-GB" dirty="0" smtClean="0"/>
              <a:t>.</a:t>
            </a:r>
          </a:p>
          <a:p>
            <a:pPr>
              <a:spcAft>
                <a:spcPct val="30000"/>
              </a:spcAft>
            </a:pPr>
            <a:r>
              <a:rPr lang="en-GB" b="1" dirty="0" smtClean="0"/>
              <a:t>Invite Tenders</a:t>
            </a:r>
            <a:r>
              <a:rPr lang="en-GB" dirty="0" smtClean="0"/>
              <a:t> – request suppliers submit proposals and tenders.  Any subsequent technical or contractual questions from suppliers will be answered.  The tender evaluation team is likely to decide the final criteria for selection.</a:t>
            </a:r>
          </a:p>
          <a:p>
            <a:pPr>
              <a:spcAft>
                <a:spcPct val="30000"/>
              </a:spcAft>
            </a:pPr>
            <a:r>
              <a:rPr lang="en-GB" b="1" dirty="0" smtClean="0"/>
              <a:t>Evaluate Tenders</a:t>
            </a:r>
            <a:r>
              <a:rPr lang="en-GB" dirty="0" smtClean="0"/>
              <a:t> – against the pre-defined criteria.  It may be necessary to ask suppliers follow up questions to validate or cover missing information, understand risks, etc. </a:t>
            </a:r>
          </a:p>
          <a:p>
            <a:pPr>
              <a:spcAft>
                <a:spcPct val="30000"/>
              </a:spcAft>
            </a:pPr>
            <a:r>
              <a:rPr lang="en-GB" b="1" dirty="0" smtClean="0"/>
              <a:t>Select and Negotiate Contract Terms</a:t>
            </a:r>
            <a:r>
              <a:rPr lang="en-GB" dirty="0" smtClean="0"/>
              <a:t> – selected supplier(s) will be invited to negotiate a contract.  A final decision on the supplier will be taken and the contract agreed and signed.</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4962" name="Rectangle 2"/>
          <p:cNvSpPr>
            <a:spLocks noGrp="1" noRot="1" noChangeAspect="1" noChangeArrowheads="1" noTextEdit="1"/>
          </p:cNvSpPr>
          <p:nvPr>
            <p:ph type="sldImg"/>
          </p:nvPr>
        </p:nvSpPr>
        <p:spPr>
          <a:xfrm>
            <a:off x="1258888" y="720725"/>
            <a:ext cx="4799012" cy="3598863"/>
          </a:xfrm>
          <a:ln/>
        </p:spPr>
      </p:sp>
      <p:sp>
        <p:nvSpPr>
          <p:cNvPr id="1704963" name="Rectangle 3"/>
          <p:cNvSpPr>
            <a:spLocks noGrp="1" noChangeArrowheads="1"/>
          </p:cNvSpPr>
          <p:nvPr>
            <p:ph type="body" idx="1"/>
          </p:nvPr>
        </p:nvSpPr>
        <p:spPr>
          <a:xfrm>
            <a:off x="976252" y="4561485"/>
            <a:ext cx="5362697" cy="4319322"/>
          </a:xfrm>
        </p:spPr>
        <p:txBody>
          <a:bodyPr/>
          <a:lstStyle/>
          <a:p>
            <a:r>
              <a:rPr lang="en-GB" dirty="0"/>
              <a:t>The main criteria for evaluating bids would be drawn from the project Critical Success Criteria, Specific Procurement Requirements and Performance required from the supplier.  Examples are given below:</a:t>
            </a:r>
          </a:p>
          <a:p>
            <a:pPr lvl="1"/>
            <a:r>
              <a:rPr lang="en-GB" dirty="0">
                <a:latin typeface="ZapfCalligr BT" pitchFamily="18" charset="0"/>
              </a:rPr>
              <a:t>Price – linked to the overall project cost budgets</a:t>
            </a:r>
          </a:p>
          <a:p>
            <a:pPr lvl="1"/>
            <a:r>
              <a:rPr lang="en-GB" dirty="0">
                <a:latin typeface="ZapfCalligr BT" pitchFamily="18" charset="0"/>
              </a:rPr>
              <a:t>Quality – requirements of project deliverables</a:t>
            </a:r>
          </a:p>
          <a:p>
            <a:pPr lvl="1"/>
            <a:r>
              <a:rPr lang="en-GB" dirty="0">
                <a:latin typeface="ZapfCalligr BT" pitchFamily="18" charset="0"/>
              </a:rPr>
              <a:t>Timescales – linked to overall project timescales</a:t>
            </a:r>
          </a:p>
          <a:p>
            <a:pPr lvl="1"/>
            <a:r>
              <a:rPr lang="en-GB" dirty="0">
                <a:latin typeface="ZapfCalligr BT" pitchFamily="18" charset="0"/>
              </a:rPr>
              <a:t>Supplier delivery dates</a:t>
            </a:r>
          </a:p>
          <a:p>
            <a:pPr lvl="1"/>
            <a:r>
              <a:rPr lang="en-GB" dirty="0">
                <a:latin typeface="ZapfCalligr BT" pitchFamily="18" charset="0"/>
              </a:rPr>
              <a:t>Contractual Terms -including payment arrangements</a:t>
            </a:r>
          </a:p>
          <a:p>
            <a:pPr lvl="1"/>
            <a:r>
              <a:rPr lang="en-GB" dirty="0">
                <a:latin typeface="ZapfCalligr BT" pitchFamily="18" charset="0"/>
              </a:rPr>
              <a:t>Incentives and Guarantees</a:t>
            </a:r>
          </a:p>
          <a:p>
            <a:pPr lvl="1"/>
            <a:r>
              <a:rPr lang="en-GB" dirty="0">
                <a:latin typeface="ZapfCalligr BT" pitchFamily="18" charset="0"/>
              </a:rPr>
              <a:t>Cost of in service support - such as spares and maintenance</a:t>
            </a:r>
          </a:p>
          <a:p>
            <a:pPr lvl="1"/>
            <a:r>
              <a:rPr lang="en-GB" dirty="0">
                <a:latin typeface="ZapfCalligr BT" pitchFamily="18" charset="0"/>
              </a:rPr>
              <a:t>Risk Management capability</a:t>
            </a:r>
          </a:p>
          <a:p>
            <a:pPr lvl="1"/>
            <a:r>
              <a:rPr lang="en-GB" dirty="0">
                <a:latin typeface="ZapfCalligr BT" pitchFamily="18" charset="0"/>
              </a:rPr>
              <a:t>Resource and mobilisation capability</a:t>
            </a:r>
          </a:p>
          <a:p>
            <a:pPr lvl="1"/>
            <a:r>
              <a:rPr lang="en-GB" dirty="0">
                <a:latin typeface="ZapfCalligr BT" pitchFamily="18" charset="0"/>
              </a:rPr>
              <a:t>Quality Management capability</a:t>
            </a:r>
          </a:p>
          <a:p>
            <a:pPr lvl="1"/>
            <a:r>
              <a:rPr lang="en-GB" dirty="0">
                <a:latin typeface="ZapfCalligr BT" pitchFamily="18" charset="0"/>
              </a:rPr>
              <a:t>Responsiveness to changes</a:t>
            </a:r>
          </a:p>
          <a:p>
            <a:pPr lvl="1"/>
            <a:r>
              <a:rPr lang="en-GB" dirty="0">
                <a:latin typeface="ZapfCalligr BT" pitchFamily="18" charset="0"/>
              </a:rPr>
              <a:t>Sustainability Factor</a:t>
            </a:r>
            <a:endParaRPr lang="en-US" dirty="0">
              <a:latin typeface="ZapfCalligr BT" pitchFamily="18" charset="0"/>
            </a:endParaRPr>
          </a:p>
          <a:p>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sz="1300" dirty="0"/>
              <a:t>Green supplier selection criteria may be developed with intent of focusing on meeting government regulations, focusing on process improvement, and focusing on buying company’s environmental policy. P.K Humphreys, et al (2003) categorize the green criteria into two groups of Qualitative and Quantitative Criteria. Depending on whether an organization is using a reactive or proactive environmental management strategy, one or both groups of criteria may be used at the same time.</a:t>
            </a:r>
          </a:p>
          <a:p>
            <a:r>
              <a:rPr lang="en-US" sz="1300" dirty="0"/>
              <a:t/>
            </a:r>
            <a:br>
              <a:rPr lang="en-US" sz="1300" dirty="0"/>
            </a:br>
            <a:r>
              <a:rPr lang="en-US" sz="1300" b="1" dirty="0"/>
              <a:t>Quantitative environmental criteria:</a:t>
            </a:r>
            <a:endParaRPr lang="en-US" sz="1300" dirty="0"/>
          </a:p>
          <a:p>
            <a:r>
              <a:rPr lang="en-US" sz="1300" dirty="0"/>
              <a:t>These criteria are based on the cost in monetary terms. A potential supplier may incur costs investing in environmental management of its processes or it may be a source of environmental costs because of its destructive processes.</a:t>
            </a:r>
          </a:p>
          <a:p>
            <a:pPr lvl="0"/>
            <a:r>
              <a:rPr lang="en-US" sz="1300" dirty="0"/>
              <a:t>Pollutant costs/effects: Representing environmental costs caused by a potential supplier.</a:t>
            </a:r>
          </a:p>
          <a:p>
            <a:pPr lvl="0"/>
            <a:r>
              <a:rPr lang="en-US" sz="1300" dirty="0"/>
              <a:t>Improvement cost: Represent the degree of commitment the supplier has in environmental management.</a:t>
            </a:r>
          </a:p>
          <a:p>
            <a:r>
              <a:rPr lang="en-US" sz="1300" dirty="0"/>
              <a:t> </a:t>
            </a:r>
          </a:p>
          <a:p>
            <a:r>
              <a:rPr lang="en-US" sz="1300" dirty="0"/>
              <a:t/>
            </a:r>
            <a:br>
              <a:rPr lang="en-US" sz="1300" dirty="0"/>
            </a:br>
            <a:r>
              <a:rPr lang="en-US" sz="1300" dirty="0"/>
              <a:t> </a:t>
            </a:r>
          </a:p>
          <a:p>
            <a:r>
              <a:rPr lang="en-US" sz="1300" b="1" dirty="0"/>
              <a:t>Qualitative environmental criteria:</a:t>
            </a:r>
            <a:endParaRPr lang="en-US" sz="1300" dirty="0"/>
          </a:p>
          <a:p>
            <a:r>
              <a:rPr lang="en-US" sz="1300" dirty="0"/>
              <a:t>These are more subjective criteria and their application depends on the weight given to each one depending on its importance to the organization or industry and total points score obtained on the bases of the measured parameters.</a:t>
            </a:r>
          </a:p>
          <a:p>
            <a:pPr lvl="0"/>
            <a:r>
              <a:rPr lang="en-US" sz="1300" dirty="0"/>
              <a:t>Management competences</a:t>
            </a:r>
          </a:p>
          <a:p>
            <a:pPr lvl="0"/>
            <a:r>
              <a:rPr lang="en-US" sz="1300" dirty="0"/>
              <a:t>Green image</a:t>
            </a:r>
          </a:p>
          <a:p>
            <a:pPr lvl="0"/>
            <a:r>
              <a:rPr lang="en-US" sz="1300" dirty="0"/>
              <a:t>Design for Environment (DFE)</a:t>
            </a:r>
          </a:p>
          <a:p>
            <a:pPr lvl="0"/>
            <a:r>
              <a:rPr lang="en-US" sz="1300" dirty="0"/>
              <a:t>Environment Management Systems</a:t>
            </a:r>
          </a:p>
          <a:p>
            <a:pPr lvl="0"/>
            <a:r>
              <a:rPr lang="en-US" sz="1300" dirty="0"/>
              <a:t>Environment competencies</a:t>
            </a:r>
          </a:p>
        </p:txBody>
      </p:sp>
    </p:spTree>
    <p:extLst>
      <p:ext uri="{BB962C8B-B14F-4D97-AF65-F5344CB8AC3E}">
        <p14:creationId xmlns:p14="http://schemas.microsoft.com/office/powerpoint/2010/main" val="35058507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7010" name="Rectangle 2"/>
          <p:cNvSpPr>
            <a:spLocks noGrp="1" noRot="1" noChangeAspect="1" noChangeArrowheads="1" noTextEdit="1"/>
          </p:cNvSpPr>
          <p:nvPr>
            <p:ph type="sldImg"/>
          </p:nvPr>
        </p:nvSpPr>
        <p:spPr>
          <a:xfrm>
            <a:off x="1258888" y="720725"/>
            <a:ext cx="4799012" cy="3598863"/>
          </a:xfrm>
          <a:ln/>
        </p:spPr>
      </p:sp>
      <p:sp>
        <p:nvSpPr>
          <p:cNvPr id="1707011" name="Rectangle 3"/>
          <p:cNvSpPr>
            <a:spLocks noGrp="1" noChangeArrowheads="1"/>
          </p:cNvSpPr>
          <p:nvPr>
            <p:ph type="body" idx="1"/>
          </p:nvPr>
        </p:nvSpPr>
        <p:spPr>
          <a:xfrm>
            <a:off x="976252" y="4561485"/>
            <a:ext cx="5362697" cy="4319322"/>
          </a:xfrm>
        </p:spPr>
        <p:txBody>
          <a:bodyPr/>
          <a:lstStyle/>
          <a:p>
            <a:r>
              <a:rPr lang="en-GB" dirty="0" smtClean="0"/>
              <a:t>Organization </a:t>
            </a:r>
            <a:r>
              <a:rPr lang="en-GB" dirty="0"/>
              <a:t>may have long standing supplier relationships both informal and formal that may need to be taken into account by the project.</a:t>
            </a:r>
          </a:p>
          <a:p>
            <a:r>
              <a:rPr lang="en-GB" dirty="0"/>
              <a:t>The project may introduce the </a:t>
            </a:r>
            <a:r>
              <a:rPr lang="en-GB" dirty="0" smtClean="0"/>
              <a:t>organization </a:t>
            </a:r>
            <a:r>
              <a:rPr lang="en-GB" dirty="0"/>
              <a:t>to new procurement relationships and constraints.</a:t>
            </a:r>
          </a:p>
          <a:p>
            <a:r>
              <a:rPr lang="en-GB" dirty="0" smtClean="0"/>
              <a:t>Terms:</a:t>
            </a:r>
            <a:endParaRPr lang="en-GB" dirty="0"/>
          </a:p>
          <a:p>
            <a:pPr lvl="1"/>
            <a:r>
              <a:rPr lang="en-GB" dirty="0">
                <a:latin typeface="ZapfCalligr BT" pitchFamily="18" charset="0"/>
              </a:rPr>
              <a:t>Alliancing</a:t>
            </a:r>
          </a:p>
          <a:p>
            <a:pPr lvl="1"/>
            <a:r>
              <a:rPr lang="en-GB" dirty="0">
                <a:latin typeface="ZapfCalligr BT" pitchFamily="18" charset="0"/>
              </a:rPr>
              <a:t>Partnering</a:t>
            </a:r>
          </a:p>
          <a:p>
            <a:pPr lvl="1"/>
            <a:r>
              <a:rPr lang="en-GB" dirty="0">
                <a:latin typeface="ZapfCalligr BT" pitchFamily="18" charset="0"/>
              </a:rPr>
              <a:t>Prime or lead contractor</a:t>
            </a:r>
          </a:p>
          <a:p>
            <a:pPr lvl="1"/>
            <a:r>
              <a:rPr lang="en-GB" dirty="0">
                <a:latin typeface="ZapfCalligr BT" pitchFamily="18" charset="0"/>
              </a:rPr>
              <a:t>Private Finance Initiative</a:t>
            </a:r>
          </a:p>
          <a:p>
            <a:pPr lvl="1"/>
            <a:r>
              <a:rPr lang="en-GB" dirty="0">
                <a:latin typeface="ZapfCalligr BT" pitchFamily="18" charset="0"/>
              </a:rPr>
              <a:t>Public Private Partnership</a:t>
            </a:r>
          </a:p>
          <a:p>
            <a:pPr lvl="1"/>
            <a:r>
              <a:rPr lang="en-GB" dirty="0">
                <a:latin typeface="ZapfCalligr BT" pitchFamily="18" charset="0"/>
              </a:rPr>
              <a:t>Sub contract</a:t>
            </a:r>
          </a:p>
          <a:p>
            <a:pPr lvl="1"/>
            <a:r>
              <a:rPr lang="en-GB" dirty="0">
                <a:latin typeface="ZapfCalligr BT" pitchFamily="18" charset="0"/>
              </a:rPr>
              <a:t>Supply chain management</a:t>
            </a:r>
          </a:p>
          <a:p>
            <a:pPr lvl="1"/>
            <a:r>
              <a:rPr lang="en-GB" dirty="0">
                <a:latin typeface="ZapfCalligr BT" pitchFamily="18" charset="0"/>
              </a:rPr>
              <a:t>Turnkey contract</a:t>
            </a:r>
            <a:endParaRPr lang="en-US" dirty="0">
              <a:latin typeface="ZapfCalligr BT" pitchFamily="18"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5634" name="Rectangle 2"/>
          <p:cNvSpPr>
            <a:spLocks noGrp="1" noRot="1" noChangeAspect="1" noChangeArrowheads="1" noTextEdit="1"/>
          </p:cNvSpPr>
          <p:nvPr>
            <p:ph type="sldImg"/>
          </p:nvPr>
        </p:nvSpPr>
        <p:spPr>
          <a:xfrm>
            <a:off x="1258888" y="720725"/>
            <a:ext cx="4799012" cy="3598863"/>
          </a:xfrm>
          <a:ln/>
        </p:spPr>
      </p:sp>
      <p:sp>
        <p:nvSpPr>
          <p:cNvPr id="965635" name="Rectangle 3"/>
          <p:cNvSpPr>
            <a:spLocks noGrp="1" noChangeArrowheads="1"/>
          </p:cNvSpPr>
          <p:nvPr>
            <p:ph type="body" idx="1"/>
          </p:nvPr>
        </p:nvSpPr>
        <p:spPr>
          <a:xfrm>
            <a:off x="976252" y="4561485"/>
            <a:ext cx="5362697" cy="4319322"/>
          </a:xfrm>
        </p:spPr>
        <p:txBody>
          <a:bodyPr/>
          <a:lstStyle/>
          <a:p>
            <a:r>
              <a:rPr lang="en-GB" dirty="0"/>
              <a:t>The diagram shows an overview of the process for developing budget from estimates and monitoring costs.</a:t>
            </a:r>
          </a:p>
          <a:p>
            <a:r>
              <a:rPr lang="en-GB" dirty="0"/>
              <a:t>Initial estimates are used to support investment appraisal during the Concept phase.  These are refined during definition as more detailed information becomes available.  This is typically an iterative process which is done alongside the development of baseline plans.</a:t>
            </a:r>
          </a:p>
          <a:p>
            <a:r>
              <a:rPr lang="en-GB" dirty="0"/>
              <a:t>When the estimates have been accepted by the sponsor, they become the budget.  This budget is allocated to the work packages in a project inline with estimates.  During implementation costs are monitored against the budgets and controlled. </a:t>
            </a:r>
            <a:endParaRPr lang="en-GB" dirty="0" smtClean="0"/>
          </a:p>
          <a:p>
            <a:endParaRPr lang="en-GB" dirty="0" smtClean="0"/>
          </a:p>
          <a:p>
            <a:r>
              <a:rPr lang="en-GB" dirty="0" smtClean="0"/>
              <a:t>The cost breakdown structure is a hierarchy typically derived by mapping the work breakdown structure against the organization’s system of cost accounting.</a:t>
            </a:r>
          </a:p>
          <a:p>
            <a:r>
              <a:rPr lang="en-GB" dirty="0" smtClean="0"/>
              <a:t>The integrated structure allows costs budgets to be allocated to each work package in line with the work to be undertaken and the time and quality objectives to be achieved.</a:t>
            </a:r>
          </a:p>
          <a:p>
            <a:r>
              <a:rPr lang="en-GB" dirty="0" smtClean="0"/>
              <a:t>Summary levels are produced to show the overall project spend profile corresponding to the cost breakdown structure.</a:t>
            </a:r>
          </a:p>
          <a:p>
            <a:r>
              <a:rPr lang="en-GB" dirty="0" smtClean="0"/>
              <a:t>The system enables costs for each work package to be broken down into each cost type to provide greater visibility and control, such as labour types, materials and expenses.</a:t>
            </a:r>
          </a:p>
          <a:p>
            <a:r>
              <a:rPr lang="en-GB" dirty="0" smtClean="0"/>
              <a:t>An effective cost breakdown structure is essential for earned value analysis and will be discussed later. </a:t>
            </a:r>
            <a:endParaRPr lang="en-GB" dirty="0"/>
          </a:p>
          <a:p>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9730" name="Rectangle 2"/>
          <p:cNvSpPr>
            <a:spLocks noGrp="1" noRot="1" noChangeAspect="1" noChangeArrowheads="1" noTextEdit="1"/>
          </p:cNvSpPr>
          <p:nvPr>
            <p:ph type="sldImg"/>
          </p:nvPr>
        </p:nvSpPr>
        <p:spPr>
          <a:xfrm>
            <a:off x="1258888" y="720725"/>
            <a:ext cx="4799012" cy="3598863"/>
          </a:xfrm>
          <a:ln/>
        </p:spPr>
      </p:sp>
      <p:sp>
        <p:nvSpPr>
          <p:cNvPr id="969731" name="Rectangle 3"/>
          <p:cNvSpPr>
            <a:spLocks noGrp="1" noChangeArrowheads="1"/>
          </p:cNvSpPr>
          <p:nvPr>
            <p:ph type="body" idx="1"/>
          </p:nvPr>
        </p:nvSpPr>
        <p:spPr>
          <a:xfrm>
            <a:off x="976252" y="4561485"/>
            <a:ext cx="5362697" cy="4319322"/>
          </a:xfrm>
        </p:spPr>
        <p:txBody>
          <a:bodyPr/>
          <a:lstStyle/>
          <a:p>
            <a:r>
              <a:rPr lang="en-GB" dirty="0"/>
              <a:t>A project cost plan (or phased cost plan) shows planned spend against time, usually based on a fully resourced bar chart which includes material purchases, sub contract and labour expenditure.</a:t>
            </a:r>
          </a:p>
          <a:p>
            <a:r>
              <a:rPr lang="en-GB" b="1" dirty="0"/>
              <a:t>Spend Profile</a:t>
            </a:r>
            <a:r>
              <a:rPr lang="en-GB" dirty="0"/>
              <a:t> – the project timescale is divided into financial periods (typically months).  Estimates for different cost categories are spread against each project activity.  The values of each cost category are summed for each financial period (Period Costs).  The period costs are accumulated for each financial period to produce a spend profile (‘S’ curve).  </a:t>
            </a:r>
          </a:p>
          <a:p>
            <a:r>
              <a:rPr lang="en-GB" dirty="0"/>
              <a:t>The plan is typically produced at work package level.  Summary levels are produced to show the overall project spend profile corresponding to the cost breakdown structure.</a:t>
            </a:r>
          </a:p>
          <a:p>
            <a:r>
              <a:rPr lang="en-GB" b="1" dirty="0"/>
              <a:t>Planned Committed Costs</a:t>
            </a:r>
            <a:r>
              <a:rPr lang="en-GB" dirty="0"/>
              <a:t> – are costs that have been formally committed and which will eventually be included in the final project cost.  For example, orders placed for which goods have not yet been received or invoiced.  A cost plan may also show the planned commitments based on the expected dates that orders will be placed.  This can help to determine the level of financial exposure at any time and is useful in risk analysis and decisions.  </a:t>
            </a:r>
          </a:p>
          <a:p>
            <a:r>
              <a:rPr lang="en-GB" dirty="0"/>
              <a:t>The spend profile (S curve) is used to monitor cash flow and expenditure</a:t>
            </a:r>
            <a:r>
              <a:rPr lang="en-GB" dirty="0" smtClean="0"/>
              <a:t>.</a:t>
            </a:r>
          </a:p>
          <a:p>
            <a:endParaRPr lang="en-GB" dirty="0" smtClean="0"/>
          </a:p>
          <a:p>
            <a:pPr>
              <a:spcBef>
                <a:spcPct val="25000"/>
              </a:spcBef>
              <a:spcAft>
                <a:spcPct val="25000"/>
              </a:spcAft>
            </a:pPr>
            <a:r>
              <a:rPr lang="en-GB" b="1" dirty="0" smtClean="0"/>
              <a:t>The S curve </a:t>
            </a:r>
            <a:r>
              <a:rPr lang="en-GB" dirty="0" smtClean="0"/>
              <a:t>- shows</a:t>
            </a:r>
            <a:r>
              <a:rPr lang="en-GB" b="1" dirty="0" smtClean="0"/>
              <a:t> </a:t>
            </a:r>
            <a:r>
              <a:rPr lang="en-GB" dirty="0" smtClean="0"/>
              <a:t>the amount of spend up to the total budget against the project timescales.   Thus the planned spend at any time in the project can be determined by reading the appropriate cost value at the corresponding time.</a:t>
            </a:r>
          </a:p>
          <a:p>
            <a:pPr>
              <a:spcBef>
                <a:spcPct val="25000"/>
              </a:spcBef>
              <a:spcAft>
                <a:spcPct val="25000"/>
              </a:spcAft>
            </a:pPr>
            <a:r>
              <a:rPr lang="en-GB" b="1" dirty="0" smtClean="0"/>
              <a:t>Actual Costs</a:t>
            </a:r>
            <a:r>
              <a:rPr lang="en-GB" dirty="0" smtClean="0"/>
              <a:t> – are costs that have been charged to the project.  For example, invoices paid to contractors, bills paid for materials purchased; charges for labour.  Actual costs are monitored and compared to the S curve.</a:t>
            </a:r>
          </a:p>
          <a:p>
            <a:pPr>
              <a:spcBef>
                <a:spcPct val="25000"/>
              </a:spcBef>
              <a:spcAft>
                <a:spcPct val="25000"/>
              </a:spcAft>
            </a:pPr>
            <a:r>
              <a:rPr lang="en-GB" dirty="0" smtClean="0"/>
              <a:t>On the above example, actual costs exceed the spend profile at time now ( the reference date for the analysis, e.g. end of financial period).  This may indicate that the project is overspending.  However, it could also indicate that work is being done more quickly than planned.  To understand the current status and predict the outcome requires an understanding of the useful work being accomplished for the costs incurred, which can be done effectively through Earned Value Analysis.     </a:t>
            </a:r>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3826" name="Rectangle 2"/>
          <p:cNvSpPr>
            <a:spLocks noGrp="1" noRot="1" noChangeAspect="1" noChangeArrowheads="1" noTextEdit="1"/>
          </p:cNvSpPr>
          <p:nvPr>
            <p:ph type="sldImg"/>
          </p:nvPr>
        </p:nvSpPr>
        <p:spPr>
          <a:xfrm>
            <a:off x="1258888" y="720725"/>
            <a:ext cx="4799012" cy="3598863"/>
          </a:xfrm>
          <a:ln/>
        </p:spPr>
      </p:sp>
      <p:sp>
        <p:nvSpPr>
          <p:cNvPr id="973827" name="Rectangle 3"/>
          <p:cNvSpPr>
            <a:spLocks noGrp="1" noChangeArrowheads="1"/>
          </p:cNvSpPr>
          <p:nvPr>
            <p:ph type="body" idx="1"/>
          </p:nvPr>
        </p:nvSpPr>
        <p:spPr>
          <a:xfrm>
            <a:off x="976252" y="4561485"/>
            <a:ext cx="5362697" cy="4319322"/>
          </a:xfrm>
        </p:spPr>
        <p:txBody>
          <a:bodyPr/>
          <a:lstStyle/>
          <a:p>
            <a:r>
              <a:rPr lang="en-GB" dirty="0"/>
              <a:t>Some benefits from cost management are shown above.</a:t>
            </a:r>
          </a:p>
          <a:p>
            <a:endParaRPr lang="en-GB" dirty="0"/>
          </a:p>
          <a:p>
            <a:pPr>
              <a:buFontTx/>
              <a:buChar char="•"/>
            </a:pPr>
            <a:r>
              <a:rPr lang="en-GB" dirty="0"/>
              <a:t>The Project Manager is more likely to achieve their planned budget</a:t>
            </a:r>
          </a:p>
          <a:p>
            <a:pPr>
              <a:buFontTx/>
              <a:buChar char="•"/>
            </a:pPr>
            <a:r>
              <a:rPr lang="en-GB" dirty="0"/>
              <a:t>Having a controlled expenditure within an ability to pay as and when invoices are charged within each phase or stage</a:t>
            </a:r>
          </a:p>
          <a:p>
            <a:pPr>
              <a:buFontTx/>
              <a:buChar char="•"/>
            </a:pPr>
            <a:r>
              <a:rPr lang="en-GB" dirty="0"/>
              <a:t>Knowing what funds are available throughout the life cycle with a control on cash flow</a:t>
            </a:r>
          </a:p>
          <a:p>
            <a:pPr>
              <a:buFontTx/>
              <a:buChar char="•"/>
            </a:pPr>
            <a:r>
              <a:rPr lang="en-GB" dirty="0"/>
              <a:t>learn lessons from previous work to ensure that the costs of materials and tasks is better understood for the future</a:t>
            </a:r>
          </a:p>
          <a:p>
            <a:pPr>
              <a:buFontTx/>
              <a:buChar char="•"/>
            </a:pPr>
            <a:r>
              <a:rPr lang="en-GB" dirty="0"/>
              <a:t>improve estimating accuracy on the work packages by feeding back the information to assist future projects  </a:t>
            </a:r>
            <a:endParaRPr lang="en-US" dirty="0"/>
          </a:p>
          <a:p>
            <a:endParaRPr lang="en-GB" dirty="0"/>
          </a:p>
          <a:p>
            <a:r>
              <a:rPr lang="en-GB" dirty="0"/>
              <a:t> </a:t>
            </a:r>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209346" name="Rectangle 2"/>
          <p:cNvSpPr>
            <a:spLocks noGrp="1" noRot="1" noChangeAspect="1" noChangeArrowheads="1" noTextEdit="1"/>
          </p:cNvSpPr>
          <p:nvPr>
            <p:ph type="sldImg"/>
          </p:nvPr>
        </p:nvSpPr>
        <p:spPr>
          <a:xfrm>
            <a:off x="1258888" y="720725"/>
            <a:ext cx="4799012" cy="3598863"/>
          </a:xfrm>
          <a:ln/>
        </p:spPr>
      </p:sp>
      <p:sp>
        <p:nvSpPr>
          <p:cNvPr id="1209347" name="Rectangle 3"/>
          <p:cNvSpPr>
            <a:spLocks noGrp="1" noChangeArrowheads="1"/>
          </p:cNvSpPr>
          <p:nvPr>
            <p:ph type="body" idx="1"/>
          </p:nvPr>
        </p:nvSpPr>
        <p:spPr>
          <a:xfrm>
            <a:off x="976252" y="4561485"/>
            <a:ext cx="5362697" cy="4319322"/>
          </a:xfrm>
        </p:spPr>
        <p:txBody>
          <a:bodyPr/>
          <a:lstStyle/>
          <a:p>
            <a:r>
              <a:rPr lang="en-GB" dirty="0"/>
              <a:t>There are typically four types of costs that will be incurred by a Project Manager as they work through the logical network of work packages.</a:t>
            </a:r>
          </a:p>
          <a:p>
            <a:endParaRPr lang="en-GB" dirty="0"/>
          </a:p>
          <a:p>
            <a:r>
              <a:rPr lang="en-GB" dirty="0"/>
              <a:t>These are:</a:t>
            </a:r>
          </a:p>
          <a:p>
            <a:endParaRPr lang="en-GB" dirty="0"/>
          </a:p>
          <a:p>
            <a:pPr>
              <a:buFontTx/>
              <a:buChar char="•"/>
            </a:pPr>
            <a:r>
              <a:rPr lang="en-GB" dirty="0"/>
              <a:t>Committed Costs – Where a placement for an order for work to be done has been made, but the work is yet to be started.  This money has already therefore been allocated to the resource and cannot be used by the project for anything other than that payment</a:t>
            </a:r>
            <a:r>
              <a:rPr lang="en-GB" dirty="0" smtClean="0"/>
              <a:t>.</a:t>
            </a:r>
          </a:p>
          <a:p>
            <a:pPr>
              <a:buFontTx/>
              <a:buNone/>
            </a:pPr>
            <a:endParaRPr lang="en-GB" dirty="0"/>
          </a:p>
          <a:p>
            <a:pPr>
              <a:buFontTx/>
              <a:buChar char="•"/>
            </a:pPr>
            <a:r>
              <a:rPr lang="en-GB" dirty="0"/>
              <a:t>Accrual – Work that has been done by the contractor, but for which the project has not yet paid but will be doing in the near future</a:t>
            </a:r>
            <a:r>
              <a:rPr lang="en-GB" dirty="0" smtClean="0"/>
              <a:t>.</a:t>
            </a:r>
          </a:p>
          <a:p>
            <a:pPr>
              <a:buFontTx/>
              <a:buChar char="•"/>
            </a:pPr>
            <a:endParaRPr lang="en-GB" dirty="0" smtClean="0"/>
          </a:p>
          <a:p>
            <a:pPr>
              <a:buFontTx/>
              <a:buChar char="•"/>
            </a:pPr>
            <a:r>
              <a:rPr lang="en-GB" dirty="0" smtClean="0"/>
              <a:t>Actual – Real expenditure that has left the budget and has already been spent.</a:t>
            </a:r>
          </a:p>
          <a:p>
            <a:pPr>
              <a:buFontTx/>
              <a:buNone/>
            </a:pPr>
            <a:endParaRPr lang="en-GB" dirty="0" smtClean="0"/>
          </a:p>
          <a:p>
            <a:pPr>
              <a:buFontTx/>
              <a:buChar char="•"/>
            </a:pPr>
            <a:r>
              <a:rPr lang="en-GB" dirty="0" smtClean="0"/>
              <a:t>Forecast Out-turn – The total of Committed Costs, Accruals and Actual costs plus the estimate of the costs remaining in the work packages left to complete the project. </a:t>
            </a:r>
            <a:endParaRPr lang="en-US" dirty="0"/>
          </a:p>
          <a:p>
            <a:r>
              <a:rPr lang="en-GB" dirty="0"/>
              <a:t> </a:t>
            </a:r>
          </a:p>
          <a:p>
            <a:r>
              <a:rPr lang="en-GB" dirty="0"/>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&lt;Talk about RIO</a:t>
            </a:r>
            <a:r>
              <a:rPr lang="en-US" baseline="0" dirty="0" smtClean="0"/>
              <a:t> and the outcome document&gt;</a:t>
            </a:r>
            <a:endParaRPr lang="en-US" dirty="0" smtClean="0"/>
          </a:p>
          <a:p>
            <a:pPr defTabSz="966612">
              <a:defRPr/>
            </a:pPr>
            <a:r>
              <a:rPr lang="en-GB" sz="1300" dirty="0"/>
              <a:t>The outcome document from RIO which concluded at the end of June, offers recognition and acknowledgement of the need for renewed efforts on the part of both private and public sectors to adopt sustainable business practices. </a:t>
            </a:r>
          </a:p>
          <a:p>
            <a:pPr defTabSz="966612">
              <a:defRPr/>
            </a:pPr>
            <a:endParaRPr lang="en-US" dirty="0" smtClean="0"/>
          </a:p>
          <a:p>
            <a:pPr defTabSz="966612">
              <a:defRPr/>
            </a:pPr>
            <a:r>
              <a:rPr lang="en-US" dirty="0" smtClean="0"/>
              <a:t>All 283 paragraphs are pretty lame. They have been attacked by the press and NGOs. Why? The commitment is not there.  There are a lot of paragraphs that recognize</a:t>
            </a:r>
            <a:r>
              <a:rPr lang="en-US" baseline="0" dirty="0" smtClean="0"/>
              <a:t> and </a:t>
            </a:r>
            <a:r>
              <a:rPr lang="en-US" dirty="0" smtClean="0"/>
              <a:t>acknowledge but very little “decision” in the outcome.  Over the past 20 years all we have done is recognize and reaffirm. This is where we must become decisive</a:t>
            </a:r>
            <a:r>
              <a:rPr lang="en-US" baseline="0" dirty="0" smtClean="0"/>
              <a:t> and respond.</a:t>
            </a:r>
            <a:r>
              <a:rPr lang="en-US" dirty="0" smtClean="0"/>
              <a:t> </a:t>
            </a:r>
          </a:p>
          <a:p>
            <a:pPr defTabSz="966612">
              <a:defRPr/>
            </a:pPr>
            <a:endParaRPr lang="en-US" baseline="0" dirty="0" smtClean="0"/>
          </a:p>
          <a:p>
            <a:r>
              <a:rPr lang="en-GB" sz="1300" dirty="0"/>
              <a:t>Active participation from the corporate world is emerging as more and more companies are adopting corporate social responsibility into their mission statements and are working towards more ethical management of their supply chains Coca Cola is just one of hundreds of large companies that list their efforts in energy efficiency, climate protection, sustainable packaging, water stewardship, and workplace ethics on the main menu of their website. </a:t>
            </a:r>
            <a:endParaRPr lang="en-US" sz="1300" dirty="0"/>
          </a:p>
          <a:p>
            <a:r>
              <a:rPr lang="en-GB" sz="1300" dirty="0"/>
              <a:t>  </a:t>
            </a:r>
            <a:endParaRPr lang="en-US" sz="1300" dirty="0"/>
          </a:p>
          <a:p>
            <a:r>
              <a:rPr lang="en-GB" sz="1300" dirty="0"/>
              <a:t>While there is little doubt that project management plays vital roles in the delivery of these initiatives, </a:t>
            </a:r>
            <a:r>
              <a:rPr lang="en-US" sz="1300" dirty="0"/>
              <a:t>delivery standards are non-existent.</a:t>
            </a:r>
          </a:p>
          <a:p>
            <a:endParaRPr lang="en-US" sz="1300" dirty="0"/>
          </a:p>
          <a:p>
            <a:r>
              <a:rPr lang="en-GB" sz="1300" dirty="0"/>
              <a:t>In my role with GPM, I have had discussions with numerous Chief Sustainability Officers, Corporate Social Responsibility Coordinators, and Sustainable Practice Directors. One of the most common responses I receive when I ask how they integrate sustainability with product and service delivery is the challenge of getting project managers to “speak their language”. Amy from Bell Helicopter likened it to talking to dolphins.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32</a:t>
            </a:fld>
            <a:endParaRPr lang="en-US" dirty="0"/>
          </a:p>
        </p:txBody>
      </p:sp>
    </p:spTree>
    <p:extLst>
      <p:ext uri="{BB962C8B-B14F-4D97-AF65-F5344CB8AC3E}">
        <p14:creationId xmlns:p14="http://schemas.microsoft.com/office/powerpoint/2010/main" val="2996116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7922" name="Rectangle 2"/>
          <p:cNvSpPr>
            <a:spLocks noGrp="1" noRot="1" noChangeAspect="1" noChangeArrowheads="1" noTextEdit="1"/>
          </p:cNvSpPr>
          <p:nvPr>
            <p:ph type="sldImg"/>
          </p:nvPr>
        </p:nvSpPr>
        <p:spPr>
          <a:xfrm>
            <a:off x="1258888" y="720725"/>
            <a:ext cx="4799012" cy="3598863"/>
          </a:xfrm>
          <a:ln/>
        </p:spPr>
      </p:sp>
      <p:sp>
        <p:nvSpPr>
          <p:cNvPr id="977923" name="Rectangle 3"/>
          <p:cNvSpPr>
            <a:spLocks noGrp="1" noChangeArrowheads="1"/>
          </p:cNvSpPr>
          <p:nvPr>
            <p:ph type="body" idx="1"/>
          </p:nvPr>
        </p:nvSpPr>
        <p:spPr>
          <a:xfrm>
            <a:off x="976252" y="4561485"/>
            <a:ext cx="5362697" cy="4319322"/>
          </a:xfrm>
        </p:spPr>
        <p:txBody>
          <a:bodyPr/>
          <a:lstStyle/>
          <a:p>
            <a:r>
              <a:rPr lang="en-GB" dirty="0"/>
              <a:t>For Earned Value Management to be carried out most effectively, many pre-requisites must be in place before attempting to carry out the calculations, measurements or reports.</a:t>
            </a:r>
          </a:p>
          <a:p>
            <a:r>
              <a:rPr lang="en-GB" dirty="0"/>
              <a:t>These include:  </a:t>
            </a:r>
          </a:p>
          <a:p>
            <a:endParaRPr lang="en-GB" dirty="0"/>
          </a:p>
          <a:p>
            <a:pPr>
              <a:buFontTx/>
              <a:buChar char="•"/>
            </a:pPr>
            <a:r>
              <a:rPr lang="en-GB" dirty="0"/>
              <a:t>A detailed and robust WBS where the budgets have been distributed correctly </a:t>
            </a:r>
          </a:p>
          <a:p>
            <a:pPr>
              <a:buFontTx/>
              <a:buChar char="•"/>
            </a:pPr>
            <a:r>
              <a:rPr lang="en-GB" dirty="0"/>
              <a:t>Defined responsibilities for all the team members involved within the EVM activity</a:t>
            </a:r>
          </a:p>
          <a:p>
            <a:pPr>
              <a:buFontTx/>
              <a:buChar char="•"/>
            </a:pPr>
            <a:r>
              <a:rPr lang="en-GB" dirty="0"/>
              <a:t>A baseline plan with a fully authorised work schedule</a:t>
            </a:r>
          </a:p>
          <a:p>
            <a:pPr>
              <a:buFontTx/>
              <a:buChar char="•"/>
            </a:pPr>
            <a:r>
              <a:rPr lang="en-GB" dirty="0"/>
              <a:t>A recognised method for measuring achievement of the task being carried out for EVM</a:t>
            </a:r>
          </a:p>
          <a:p>
            <a:pPr>
              <a:buFontTx/>
              <a:buChar char="•"/>
            </a:pPr>
            <a:r>
              <a:rPr lang="en-GB" dirty="0"/>
              <a:t>A budget phased over time within the work </a:t>
            </a:r>
            <a:r>
              <a:rPr lang="en-GB" dirty="0" smtClean="0"/>
              <a:t>packages</a:t>
            </a:r>
          </a:p>
          <a:p>
            <a:pPr>
              <a:buFont typeface="Arial" pitchFamily="34" charset="0"/>
              <a:buChar char="•"/>
            </a:pPr>
            <a:r>
              <a:rPr lang="en-GB" dirty="0" smtClean="0"/>
              <a:t>Baseline Plans fully authorised</a:t>
            </a:r>
          </a:p>
          <a:p>
            <a:pPr>
              <a:buFontTx/>
              <a:buChar char="•"/>
            </a:pPr>
            <a:r>
              <a:rPr lang="en-GB" dirty="0" smtClean="0"/>
              <a:t>A cost recording mechanism in place</a:t>
            </a:r>
          </a:p>
          <a:p>
            <a:pPr>
              <a:buFontTx/>
              <a:buChar char="•"/>
            </a:pPr>
            <a:r>
              <a:rPr lang="en-GB" dirty="0" smtClean="0"/>
              <a:t>Performance data collection and analysis methods</a:t>
            </a:r>
          </a:p>
          <a:p>
            <a:pPr>
              <a:buFontTx/>
              <a:buChar char="•"/>
            </a:pPr>
            <a:r>
              <a:rPr lang="en-GB" dirty="0" smtClean="0"/>
              <a:t>Forecasts for remaining work must be in place and methods to do so</a:t>
            </a:r>
            <a:endParaRPr lang="en-US" dirty="0"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2258" name="Rectangle 2"/>
          <p:cNvSpPr>
            <a:spLocks noGrp="1" noRot="1" noChangeAspect="1" noChangeArrowheads="1" noTextEdit="1"/>
          </p:cNvSpPr>
          <p:nvPr>
            <p:ph type="sldImg"/>
          </p:nvPr>
        </p:nvSpPr>
        <p:spPr>
          <a:xfrm>
            <a:off x="1258888" y="720725"/>
            <a:ext cx="4799012" cy="3598863"/>
          </a:xfrm>
          <a:ln/>
        </p:spPr>
      </p:sp>
      <p:sp>
        <p:nvSpPr>
          <p:cNvPr id="992259" name="Rectangle 3"/>
          <p:cNvSpPr>
            <a:spLocks noGrp="1" noChangeArrowheads="1"/>
          </p:cNvSpPr>
          <p:nvPr>
            <p:ph type="body" idx="1"/>
          </p:nvPr>
        </p:nvSpPr>
        <p:spPr>
          <a:xfrm>
            <a:off x="976252" y="4561485"/>
            <a:ext cx="5382757" cy="4319322"/>
          </a:xfrm>
        </p:spPr>
        <p:txBody>
          <a:bodyPr/>
          <a:lstStyle/>
          <a:p>
            <a:r>
              <a:rPr lang="en-US" dirty="0"/>
              <a:t>Earned Value Analysis uses the measurement of useful work (earned value) that has been accomplished to enable comparison with the planned value and actual costs at any time in the project.  This provides an instant health view of the project and enables variances to be established showing areas that are under achieving in terms of cost and schedule.  It also enables schedule and cost efficiency to be calculated in terms of useful work as a ratio of planned work and actual costs incurred.  Performance Indices can be used for trend analysis and prediction of forecast completion dates and costs. </a:t>
            </a:r>
          </a:p>
          <a:p>
            <a:r>
              <a:rPr lang="en-GB" dirty="0"/>
              <a:t>There are three key parameters in Earned Value Analysis:</a:t>
            </a:r>
          </a:p>
          <a:p>
            <a:r>
              <a:rPr lang="en-GB" b="1" dirty="0"/>
              <a:t>Planned Value</a:t>
            </a:r>
            <a:r>
              <a:rPr lang="en-GB" dirty="0"/>
              <a:t> – this is developed by scheduling activities and their budgets against project timescales.  The Planned Spend is typically represented by a spend profile or ‘S’ curve that shows the planned spend against time.</a:t>
            </a:r>
          </a:p>
          <a:p>
            <a:r>
              <a:rPr lang="en-GB" b="1" dirty="0"/>
              <a:t>Actual Cost</a:t>
            </a:r>
            <a:r>
              <a:rPr lang="en-GB" dirty="0"/>
              <a:t> – the actual costs charged for the work accomplished.  Actual costs are taken from bills, labour booking and invoices for materials, sub contract work etc., as recorded in operating accounts.</a:t>
            </a:r>
          </a:p>
          <a:p>
            <a:r>
              <a:rPr lang="en-GB" b="1" dirty="0"/>
              <a:t>Earned Value</a:t>
            </a:r>
            <a:r>
              <a:rPr lang="en-GB" dirty="0"/>
              <a:t> – a measured value of the work completed (or performed) based on the percentage progress and the budget for the completed activity.</a:t>
            </a:r>
          </a:p>
          <a:p>
            <a:r>
              <a:rPr lang="en-GB" dirty="0"/>
              <a:t>All three parameters must be </a:t>
            </a:r>
            <a:r>
              <a:rPr lang="en-GB" b="1" dirty="0"/>
              <a:t>synchronised to the ‘Time Now’ date</a:t>
            </a:r>
            <a:r>
              <a:rPr lang="en-GB" dirty="0"/>
              <a:t> to prevent inaccuracies. </a:t>
            </a:r>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9970" name="Rectangle 2"/>
          <p:cNvSpPr>
            <a:spLocks noGrp="1" noRot="1" noChangeAspect="1" noChangeArrowheads="1" noTextEdit="1"/>
          </p:cNvSpPr>
          <p:nvPr>
            <p:ph type="sldImg"/>
          </p:nvPr>
        </p:nvSpPr>
        <p:spPr>
          <a:xfrm>
            <a:off x="1258888" y="720725"/>
            <a:ext cx="4799012" cy="3598863"/>
          </a:xfrm>
          <a:ln/>
        </p:spPr>
      </p:sp>
      <p:sp>
        <p:nvSpPr>
          <p:cNvPr id="979971" name="Rectangle 3"/>
          <p:cNvSpPr>
            <a:spLocks noGrp="1" noChangeArrowheads="1"/>
          </p:cNvSpPr>
          <p:nvPr>
            <p:ph type="body" idx="1"/>
          </p:nvPr>
        </p:nvSpPr>
        <p:spPr>
          <a:xfrm>
            <a:off x="976252" y="4561485"/>
            <a:ext cx="5362697" cy="4319322"/>
          </a:xfrm>
        </p:spPr>
        <p:txBody>
          <a:bodyPr/>
          <a:lstStyle/>
          <a:p>
            <a:r>
              <a:rPr lang="en-GB" dirty="0"/>
              <a:t>The principles of Earned Value Analysis can be illustrated through a simple example as shown.</a:t>
            </a:r>
          </a:p>
          <a:p>
            <a:r>
              <a:rPr lang="en-GB" dirty="0"/>
              <a:t>The project objectives are to lay a new pipeline.  The work has been broken down into two areas: Ground Works and Pipe Works.  Ground works has been completed.  There are two work packages in the Pipe Works.  The first, ‘Buy Pipe’ has been completed and the pipe has been delivered to site.  The other work package ‘Lay Pipe’ has been in progress for two weeks.   </a:t>
            </a:r>
          </a:p>
          <a:p>
            <a:r>
              <a:rPr lang="en-GB" dirty="0"/>
              <a:t>Here are the key objectives and parameters for the ‘lay pipe’ work package:</a:t>
            </a:r>
          </a:p>
          <a:p>
            <a:pPr lvl="1"/>
            <a:r>
              <a:rPr lang="en-GB" b="1" dirty="0"/>
              <a:t>Estimated cost for laying pipe	= </a:t>
            </a:r>
            <a:r>
              <a:rPr lang="en-GB" b="1" dirty="0" smtClean="0"/>
              <a:t>$100 </a:t>
            </a:r>
            <a:r>
              <a:rPr lang="en-GB" b="1" dirty="0"/>
              <a:t>per </a:t>
            </a:r>
            <a:r>
              <a:rPr lang="en-GB" b="1" dirty="0" smtClean="0"/>
              <a:t>meter</a:t>
            </a:r>
            <a:endParaRPr lang="en-GB" b="1" dirty="0"/>
          </a:p>
          <a:p>
            <a:pPr lvl="1"/>
            <a:r>
              <a:rPr lang="en-GB" b="1" dirty="0"/>
              <a:t>Length to be laid 		= 1000 </a:t>
            </a:r>
            <a:r>
              <a:rPr lang="en-GB" b="1" dirty="0" smtClean="0"/>
              <a:t>meter</a:t>
            </a:r>
            <a:endParaRPr lang="en-GB" b="1" dirty="0"/>
          </a:p>
          <a:p>
            <a:pPr lvl="1"/>
            <a:r>
              <a:rPr lang="en-GB" b="1" dirty="0"/>
              <a:t>Thus total budget allocated 	= </a:t>
            </a:r>
            <a:r>
              <a:rPr lang="en-GB" b="1" dirty="0" smtClean="0"/>
              <a:t>$100K</a:t>
            </a:r>
            <a:endParaRPr lang="en-GB" b="1" dirty="0"/>
          </a:p>
          <a:p>
            <a:pPr lvl="1"/>
            <a:endParaRPr lang="en-GB" b="1" dirty="0"/>
          </a:p>
          <a:p>
            <a:pPr lvl="1"/>
            <a:r>
              <a:rPr lang="en-GB" b="1" dirty="0"/>
              <a:t>Duration for WP 		= 8 weeks</a:t>
            </a:r>
          </a:p>
          <a:p>
            <a:pPr lvl="1"/>
            <a:r>
              <a:rPr lang="en-GB" b="1" dirty="0"/>
              <a:t>Quality		= no leaks</a:t>
            </a:r>
            <a:endParaRPr lang="en-US" b="1" dirty="0"/>
          </a:p>
          <a:p>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82018" name="Rectangle 2"/>
          <p:cNvSpPr>
            <a:spLocks noGrp="1" noRot="1" noChangeAspect="1" noChangeArrowheads="1" noTextEdit="1"/>
          </p:cNvSpPr>
          <p:nvPr>
            <p:ph type="sldImg"/>
          </p:nvPr>
        </p:nvSpPr>
        <p:spPr>
          <a:xfrm>
            <a:off x="1258888" y="720725"/>
            <a:ext cx="4799012" cy="3598863"/>
          </a:xfrm>
          <a:ln/>
        </p:spPr>
      </p:sp>
      <p:sp>
        <p:nvSpPr>
          <p:cNvPr id="982019" name="Rectangle 3"/>
          <p:cNvSpPr>
            <a:spLocks noGrp="1" noChangeArrowheads="1"/>
          </p:cNvSpPr>
          <p:nvPr>
            <p:ph type="body" idx="1"/>
          </p:nvPr>
        </p:nvSpPr>
        <p:spPr>
          <a:xfrm>
            <a:off x="976252" y="4561485"/>
            <a:ext cx="5362697" cy="4319322"/>
          </a:xfrm>
        </p:spPr>
        <p:txBody>
          <a:bodyPr/>
          <a:lstStyle/>
          <a:p>
            <a:r>
              <a:rPr lang="en-GB" dirty="0"/>
              <a:t>After two weeks (Time Now) the work package manager reviews progress.</a:t>
            </a:r>
          </a:p>
          <a:p>
            <a:r>
              <a:rPr lang="en-GB" dirty="0"/>
              <a:t>The manager is expecting 25% of the work to be completed at Time Now.  This is based on the estimated spend over two weeks.  Since the budget for all of the work is </a:t>
            </a:r>
            <a:r>
              <a:rPr lang="en-GB" dirty="0" smtClean="0"/>
              <a:t>$100K</a:t>
            </a:r>
            <a:r>
              <a:rPr lang="en-GB" dirty="0"/>
              <a:t>, the value for 25% of the work is </a:t>
            </a:r>
            <a:r>
              <a:rPr lang="en-GB" dirty="0" smtClean="0"/>
              <a:t>$25K </a:t>
            </a:r>
            <a:r>
              <a:rPr lang="en-GB" dirty="0"/>
              <a:t>assuming a linear rate of spend.</a:t>
            </a:r>
          </a:p>
          <a:p>
            <a:r>
              <a:rPr lang="en-GB" dirty="0"/>
              <a:t>At Time Now the manager also checks the accounts and finds that </a:t>
            </a:r>
            <a:r>
              <a:rPr lang="en-GB" dirty="0" smtClean="0"/>
              <a:t>$30K </a:t>
            </a:r>
            <a:r>
              <a:rPr lang="en-GB" dirty="0"/>
              <a:t>has been charged to the work package.  However, also at Time Now, the manager checks the surveyor’s report which shows that 20% progress has been achieved.</a:t>
            </a:r>
          </a:p>
          <a:p>
            <a:r>
              <a:rPr lang="en-GB" dirty="0"/>
              <a:t>From this initial inspection and measurement we can now identify several key pieces of information that are needed for our EVM calculations.</a:t>
            </a:r>
          </a:p>
          <a:p>
            <a:endParaRPr lang="en-GB" dirty="0"/>
          </a:p>
          <a:p>
            <a:r>
              <a:rPr lang="en-GB" dirty="0"/>
              <a:t>Total Budget: </a:t>
            </a:r>
            <a:r>
              <a:rPr lang="en-GB" dirty="0" smtClean="0"/>
              <a:t>$100k</a:t>
            </a:r>
            <a:endParaRPr lang="en-GB" dirty="0"/>
          </a:p>
          <a:p>
            <a:r>
              <a:rPr lang="en-GB" dirty="0"/>
              <a:t>Total Duration: 8 weeks</a:t>
            </a:r>
          </a:p>
          <a:p>
            <a:r>
              <a:rPr lang="en-GB" dirty="0"/>
              <a:t>EV: </a:t>
            </a:r>
            <a:r>
              <a:rPr lang="en-GB" dirty="0" smtClean="0"/>
              <a:t>$20k</a:t>
            </a:r>
            <a:endParaRPr lang="en-GB" dirty="0"/>
          </a:p>
          <a:p>
            <a:r>
              <a:rPr lang="en-GB" dirty="0"/>
              <a:t>PV: </a:t>
            </a:r>
            <a:r>
              <a:rPr lang="en-GB" dirty="0" smtClean="0"/>
              <a:t>$25k</a:t>
            </a:r>
            <a:endParaRPr lang="en-GB" dirty="0"/>
          </a:p>
          <a:p>
            <a:r>
              <a:rPr lang="en-GB" dirty="0"/>
              <a:t>AC: </a:t>
            </a:r>
            <a:r>
              <a:rPr lang="en-GB" dirty="0" smtClean="0"/>
              <a:t>$30k</a:t>
            </a:r>
          </a:p>
          <a:p>
            <a:endParaRPr lang="en-GB" dirty="0" smtClean="0"/>
          </a:p>
          <a:p>
            <a:pPr>
              <a:lnSpc>
                <a:spcPct val="90000"/>
              </a:lnSpc>
            </a:pPr>
            <a:r>
              <a:rPr lang="en-GB" dirty="0" smtClean="0"/>
              <a:t>The manager can now complete the analysis.</a:t>
            </a:r>
          </a:p>
          <a:p>
            <a:pPr>
              <a:lnSpc>
                <a:spcPct val="90000"/>
              </a:lnSpc>
            </a:pPr>
            <a:r>
              <a:rPr lang="en-GB" dirty="0" smtClean="0"/>
              <a:t>The first task is to calculate schedule variance.  This will indicate how much the project is off-spec in terms of time.</a:t>
            </a:r>
          </a:p>
          <a:p>
            <a:pPr>
              <a:lnSpc>
                <a:spcPct val="90000"/>
              </a:lnSpc>
            </a:pPr>
            <a:r>
              <a:rPr lang="en-GB" dirty="0" smtClean="0"/>
              <a:t>Schedule Variance 	= Earned Value – Planned Value (SV = EV – PV)</a:t>
            </a:r>
          </a:p>
          <a:p>
            <a:pPr>
              <a:lnSpc>
                <a:spcPct val="90000"/>
              </a:lnSpc>
            </a:pPr>
            <a:r>
              <a:rPr lang="en-GB" dirty="0" smtClean="0"/>
              <a:t>		= $20K - $25K</a:t>
            </a:r>
          </a:p>
          <a:p>
            <a:pPr>
              <a:lnSpc>
                <a:spcPct val="90000"/>
              </a:lnSpc>
            </a:pPr>
            <a:r>
              <a:rPr lang="en-GB" dirty="0" smtClean="0"/>
              <a:t>		= </a:t>
            </a:r>
            <a:r>
              <a:rPr lang="en-GB" u="sng" dirty="0" smtClean="0"/>
              <a:t>- $5K</a:t>
            </a:r>
            <a:r>
              <a:rPr lang="en-GB" dirty="0" smtClean="0"/>
              <a:t>  </a:t>
            </a:r>
          </a:p>
          <a:p>
            <a:pPr>
              <a:lnSpc>
                <a:spcPct val="90000"/>
              </a:lnSpc>
            </a:pPr>
            <a:r>
              <a:rPr lang="en-GB" dirty="0" smtClean="0"/>
              <a:t>The next task is to calculate the cost variance.  This will show how much the project is off-spec in terms of cost.</a:t>
            </a:r>
          </a:p>
          <a:p>
            <a:pPr>
              <a:lnSpc>
                <a:spcPct val="90000"/>
              </a:lnSpc>
            </a:pPr>
            <a:r>
              <a:rPr lang="en-GB" dirty="0" smtClean="0"/>
              <a:t>Cost Variance		= Earned Value – Actual Cost (CV = EV – AC)</a:t>
            </a:r>
          </a:p>
          <a:p>
            <a:pPr>
              <a:lnSpc>
                <a:spcPct val="90000"/>
              </a:lnSpc>
            </a:pPr>
            <a:r>
              <a:rPr lang="en-GB" dirty="0" smtClean="0"/>
              <a:t>		= $20K - $30K</a:t>
            </a:r>
          </a:p>
          <a:p>
            <a:pPr>
              <a:lnSpc>
                <a:spcPct val="90000"/>
              </a:lnSpc>
            </a:pPr>
            <a:r>
              <a:rPr lang="en-GB" dirty="0" smtClean="0"/>
              <a:t>		= </a:t>
            </a:r>
            <a:r>
              <a:rPr lang="en-GB" u="sng" dirty="0" smtClean="0"/>
              <a:t>- $10K</a:t>
            </a:r>
            <a:r>
              <a:rPr lang="en-GB" dirty="0" smtClean="0"/>
              <a:t>	</a:t>
            </a:r>
          </a:p>
          <a:p>
            <a:pPr>
              <a:lnSpc>
                <a:spcPct val="90000"/>
              </a:lnSpc>
            </a:pPr>
            <a:r>
              <a:rPr lang="en-GB" dirty="0" smtClean="0"/>
              <a:t>Note that the formula in both cases begins with Earned Value and that negative values reflect under achievement.</a:t>
            </a:r>
          </a:p>
          <a:p>
            <a:pPr>
              <a:lnSpc>
                <a:spcPct val="90000"/>
              </a:lnSpc>
            </a:pPr>
            <a:r>
              <a:rPr lang="en-GB" dirty="0" smtClean="0"/>
              <a:t>From the above we can see that the project is behind schedule and overspending.  Further analysis will provide predictions of the time and cost at completion. </a:t>
            </a:r>
          </a:p>
          <a:p>
            <a:pPr>
              <a:lnSpc>
                <a:spcPct val="90000"/>
              </a:lnSpc>
            </a:pPr>
            <a:endParaRPr lang="en-GB" dirty="0" smtClean="0"/>
          </a:p>
          <a:p>
            <a:r>
              <a:rPr lang="en-GB" dirty="0" smtClean="0"/>
              <a:t>The variance calculation will have given the Project Manager a good idea of what state his work package is in, but it is restricted to that work package and cannot be used to compare across other work.  An alternative and more acceptable method of measurement is based on performance indices.  In this case the likely outturn in time and cost terms may be calculated by applying the ratios of useful work done to planned values and actual costs, to the original planned duration and overall budget.  These ratios are called the schedule and cost performance indices (or indicators).</a:t>
            </a:r>
          </a:p>
          <a:p>
            <a:r>
              <a:rPr lang="en-GB" dirty="0" smtClean="0"/>
              <a:t>The performance indices are calculated as shown above.  Note that in each case Earned Value is the quotient (on top).</a:t>
            </a:r>
          </a:p>
          <a:p>
            <a:r>
              <a:rPr lang="en-GB" dirty="0" smtClean="0"/>
              <a:t>The following formula will enable the forecast duration to be determined, based on current performance:</a:t>
            </a:r>
          </a:p>
          <a:p>
            <a:pPr marL="273894" lvl="1"/>
            <a:r>
              <a:rPr lang="en-GB" dirty="0" smtClean="0"/>
              <a:t>Forecast duration 	= Total Duration / SPI </a:t>
            </a:r>
          </a:p>
          <a:p>
            <a:pPr marL="273894" lvl="1"/>
            <a:r>
              <a:rPr lang="en-GB" dirty="0" smtClean="0"/>
              <a:t>		= 8 weeks/0.8</a:t>
            </a:r>
          </a:p>
          <a:p>
            <a:pPr marL="273894" lvl="1"/>
            <a:r>
              <a:rPr lang="en-GB" b="1" dirty="0" smtClean="0"/>
              <a:t>		</a:t>
            </a:r>
            <a:r>
              <a:rPr lang="en-GB" dirty="0" smtClean="0"/>
              <a:t>=</a:t>
            </a:r>
            <a:r>
              <a:rPr lang="en-GB" b="1" dirty="0" smtClean="0"/>
              <a:t> </a:t>
            </a:r>
            <a:r>
              <a:rPr lang="en-GB" b="1" u="sng" dirty="0" smtClean="0"/>
              <a:t>10 weeks</a:t>
            </a:r>
            <a:r>
              <a:rPr lang="en-GB" b="1" dirty="0" smtClean="0"/>
              <a:t>	 </a:t>
            </a:r>
          </a:p>
          <a:p>
            <a:pPr marL="273894" lvl="1"/>
            <a:endParaRPr lang="en-GB" dirty="0" smtClean="0"/>
          </a:p>
          <a:p>
            <a:r>
              <a:rPr lang="en-GB" dirty="0" smtClean="0"/>
              <a:t>Similarly, the estimated cost at completion may be derived from:</a:t>
            </a:r>
          </a:p>
          <a:p>
            <a:pPr marL="273894" lvl="1"/>
            <a:r>
              <a:rPr lang="en-GB" dirty="0" smtClean="0"/>
              <a:t>Forecast Cost 	= Total Budget / CPI</a:t>
            </a:r>
          </a:p>
          <a:p>
            <a:pPr marL="273894" lvl="1"/>
            <a:r>
              <a:rPr lang="en-GB" dirty="0" smtClean="0"/>
              <a:t>		= $100K/0.67</a:t>
            </a:r>
          </a:p>
          <a:p>
            <a:pPr marL="273894" lvl="1"/>
            <a:r>
              <a:rPr lang="en-GB" dirty="0" smtClean="0"/>
              <a:t>		= </a:t>
            </a:r>
            <a:r>
              <a:rPr lang="en-GB" b="1" u="sng" dirty="0" smtClean="0"/>
              <a:t>$150K</a:t>
            </a:r>
            <a:r>
              <a:rPr lang="en-GB" dirty="0" smtClean="0"/>
              <a:t>      </a:t>
            </a:r>
            <a:endParaRPr lang="en-US" dirty="0" smtClean="0"/>
          </a:p>
          <a:p>
            <a:endParaRPr lang="en-US" dirty="0" smtClean="0"/>
          </a:p>
          <a:p>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0210" name="Rectangle 2"/>
          <p:cNvSpPr>
            <a:spLocks noGrp="1" noRot="1" noChangeAspect="1" noChangeArrowheads="1" noTextEdit="1"/>
          </p:cNvSpPr>
          <p:nvPr>
            <p:ph type="sldImg"/>
          </p:nvPr>
        </p:nvSpPr>
        <p:spPr>
          <a:xfrm>
            <a:off x="1258888" y="720725"/>
            <a:ext cx="4799012" cy="3598863"/>
          </a:xfrm>
          <a:ln/>
        </p:spPr>
      </p:sp>
      <p:sp>
        <p:nvSpPr>
          <p:cNvPr id="990211" name="Rectangle 3"/>
          <p:cNvSpPr>
            <a:spLocks noGrp="1" noChangeArrowheads="1"/>
          </p:cNvSpPr>
          <p:nvPr>
            <p:ph type="body" idx="1"/>
          </p:nvPr>
        </p:nvSpPr>
        <p:spPr>
          <a:xfrm>
            <a:off x="976252" y="4561485"/>
            <a:ext cx="5362697" cy="4319322"/>
          </a:xfrm>
          <a:ln/>
        </p:spPr>
        <p:txBody>
          <a:bodyPr/>
          <a:lstStyle/>
          <a:p>
            <a:pPr>
              <a:spcAft>
                <a:spcPct val="30000"/>
              </a:spcAft>
            </a:pPr>
            <a:r>
              <a:rPr lang="en-GB" dirty="0"/>
              <a:t>Past performance may in some cases be an appropriate indicator of future performance.  However, this is not always the case as the nature of the work may have changed or you may have completed the more difficult tasks in the early stages.  In these cases it will be necessary to use a different Performance Index for future work compared to that derived from completed work.</a:t>
            </a:r>
          </a:p>
          <a:p>
            <a:pPr>
              <a:spcAft>
                <a:spcPct val="30000"/>
              </a:spcAft>
            </a:pPr>
            <a:endParaRPr lang="en-GB" dirty="0"/>
          </a:p>
          <a:p>
            <a:pPr>
              <a:spcAft>
                <a:spcPct val="30000"/>
              </a:spcAft>
            </a:pPr>
            <a:r>
              <a:rPr lang="en-GB" dirty="0"/>
              <a:t>For example, the Estimated Cost at Completion can be calculated as follows:</a:t>
            </a:r>
          </a:p>
          <a:p>
            <a:pPr marL="645606" lvl="1" indent="-176075"/>
            <a:r>
              <a:rPr lang="en-GB" b="1" dirty="0"/>
              <a:t>EAC = Actual Cost + Estimated Cost to Go / CPI</a:t>
            </a:r>
          </a:p>
          <a:p>
            <a:endParaRPr lang="en-GB" b="1" dirty="0"/>
          </a:p>
          <a:p>
            <a:r>
              <a:rPr lang="en-GB" dirty="0"/>
              <a:t>In these examples you can either be given the CPI as a guide to see how this could effect the outcome of the project, or alternatively you could be asked to calculate the cost efficiency needed to come back on budget.</a:t>
            </a:r>
          </a:p>
          <a:p>
            <a:endParaRPr lang="en-GB" b="1"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a:t>There are a number of advantages that can be gained by the correct use of EVM.</a:t>
            </a:r>
          </a:p>
          <a:p>
            <a:endParaRPr lang="en-GB" dirty="0"/>
          </a:p>
          <a:p>
            <a:r>
              <a:rPr lang="en-GB" dirty="0"/>
              <a:t>It provides an application to measure the efficiency of work in progress</a:t>
            </a:r>
          </a:p>
          <a:p>
            <a:r>
              <a:rPr lang="en-GB" dirty="0"/>
              <a:t>It provides an auditable and repeatable answers to:</a:t>
            </a:r>
          </a:p>
          <a:p>
            <a:pPr lvl="1"/>
            <a:r>
              <a:rPr lang="en-GB" dirty="0"/>
              <a:t>The project’s current performance </a:t>
            </a:r>
          </a:p>
          <a:p>
            <a:pPr lvl="1"/>
            <a:r>
              <a:rPr lang="en-GB" dirty="0"/>
              <a:t>How the project is predicting to be completed (Future out-turn)</a:t>
            </a:r>
          </a:p>
          <a:p>
            <a:pPr lvl="1"/>
            <a:r>
              <a:rPr lang="en-GB" dirty="0"/>
              <a:t>A guide to the Project Manager as to the future performance improvement </a:t>
            </a:r>
            <a:r>
              <a:rPr lang="en-GB" dirty="0" smtClean="0"/>
              <a:t>needs</a:t>
            </a:r>
            <a:endParaRPr lang="en-GB" dirty="0"/>
          </a:p>
          <a:p>
            <a:pPr lvl="1"/>
            <a:endParaRPr lang="en-GB" dirty="0" smtClean="0"/>
          </a:p>
          <a:p>
            <a:r>
              <a:rPr lang="en-GB" dirty="0" smtClean="0"/>
              <a:t>Quality EVM provides reliable information to aid with decision making</a:t>
            </a:r>
          </a:p>
          <a:p>
            <a:endParaRPr lang="en-GB" dirty="0" smtClean="0"/>
          </a:p>
          <a:p>
            <a:r>
              <a:rPr lang="en-GB" dirty="0" smtClean="0"/>
              <a:t>It facilitates trend analysis to see how things are starting to change and how this may change the end result</a:t>
            </a:r>
          </a:p>
          <a:p>
            <a:endParaRPr lang="en-GB" dirty="0" smtClean="0"/>
          </a:p>
          <a:p>
            <a:r>
              <a:rPr lang="en-GB" dirty="0" smtClean="0"/>
              <a:t>Provides data for future estimates of similar work so therefore helping with lessons learned and continuous improvement</a:t>
            </a:r>
          </a:p>
          <a:p>
            <a:endParaRPr lang="en-GB" dirty="0" smtClean="0"/>
          </a:p>
          <a:p>
            <a:pPr lvl="1"/>
            <a:endParaRPr lang="en-GB"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smtClean="0"/>
              <a:t>Although</a:t>
            </a:r>
            <a:r>
              <a:rPr lang="en-GB" baseline="0" dirty="0" smtClean="0"/>
              <a:t> Earned Value can be used as a very powerful tool in Project Management, it must be reminded that no method is completely full proof and that EVM or EVA should be carried out in a disciplined manner to ensure that the right message is passed over and that one area of over performance is not allowed to mask the inadequacies of another area as this will now allow the true development of the project team or the organization.</a:t>
            </a:r>
          </a:p>
          <a:p>
            <a:endParaRPr lang="en-GB" baseline="0" dirty="0" smtClean="0"/>
          </a:p>
          <a:p>
            <a:r>
              <a:rPr lang="en-GB" baseline="0" dirty="0" smtClean="0"/>
              <a:t>All this work and analysis takes a great deal of time and commitment and so this can also been seen as a distinct drain on your project resources through all the administrative effort that is required to manage this discipline correctly.</a:t>
            </a:r>
            <a:endParaRPr lang="en-GB"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r>
              <a:rPr lang="en-US" b="0" dirty="0" smtClean="0"/>
              <a:t>Assigning</a:t>
            </a:r>
            <a:r>
              <a:rPr lang="en-US" b="0" baseline="0" dirty="0" smtClean="0"/>
              <a:t>  a scoring method to different aspects of EVM based on Environmental factors will provide a model of projecting and measuring project performance based on sustainability. If you are analyzing cost, simply rate your suppliers based on environmentally impacting criteria to arrive at what would be the best value.  The criteria could be different depending on the industry.  In the chart, Vendor #5 had the highest rating.  By choosing this vendor, each dollar spent will have a sustainability rating of 2.6  Not too bad.</a:t>
            </a:r>
          </a:p>
          <a:p>
            <a:pPr>
              <a:spcAft>
                <a:spcPct val="50000"/>
              </a:spcAft>
            </a:pPr>
            <a:endParaRPr lang="en-US" b="0" baseline="0" dirty="0" smtClean="0"/>
          </a:p>
          <a:p>
            <a:pPr>
              <a:spcAft>
                <a:spcPct val="50000"/>
              </a:spcAft>
            </a:pPr>
            <a:r>
              <a:rPr lang="en-US" b="0" baseline="0" dirty="0" smtClean="0"/>
              <a:t>On the flip side.  </a:t>
            </a:r>
          </a:p>
          <a:p>
            <a:pPr>
              <a:spcAft>
                <a:spcPct val="50000"/>
              </a:spcAft>
            </a:pPr>
            <a:endParaRPr lang="en-US" b="0" baseline="0" dirty="0" smtClean="0"/>
          </a:p>
          <a:p>
            <a:pPr>
              <a:spcAft>
                <a:spcPct val="50000"/>
              </a:spcAft>
            </a:pPr>
            <a:r>
              <a:rPr lang="en-US" b="0" baseline="0" dirty="0" smtClean="0"/>
              <a:t>If ABC Car Company built hybrid automobiles that got an estimated 60 miles per gallon and could run on electricity for 100 miles between charges it would be the world’s foremost “green” car.  If the same manufacturer purchased parts from suppliers that had a sustainability factor per this chart of 0 even though another supplier had equally comparable products from a performance standpoint but scored a 3, then the company is practicing carbon transference.</a:t>
            </a:r>
          </a:p>
          <a:p>
            <a:pPr>
              <a:spcAft>
                <a:spcPct val="50000"/>
              </a:spcAft>
            </a:pPr>
            <a:endParaRPr lang="en-US" b="0" baseline="0" dirty="0" smtClean="0"/>
          </a:p>
          <a:p>
            <a:pPr>
              <a:spcAft>
                <a:spcPct val="50000"/>
              </a:spcAft>
            </a:pPr>
            <a:r>
              <a:rPr lang="en-US" b="1" baseline="0" dirty="0" smtClean="0"/>
              <a:t>Carbon Transference </a:t>
            </a:r>
            <a:r>
              <a:rPr lang="en-US" b="0" baseline="0" dirty="0" smtClean="0"/>
              <a:t>– When resource consumption is heavily weighted during the manufacturing process thus offsetting any possibility for recourse decrease during the eventual use of a product.</a:t>
            </a:r>
          </a:p>
          <a:p>
            <a:pPr>
              <a:spcAft>
                <a:spcPct val="50000"/>
              </a:spcAft>
            </a:pPr>
            <a:endParaRPr lang="en-US" b="0" baseline="0" dirty="0" smtClean="0"/>
          </a:p>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422800972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2498" name="Rectangle 2"/>
          <p:cNvSpPr>
            <a:spLocks noGrp="1" noRot="1" noChangeAspect="1" noChangeArrowheads="1" noTextEdit="1"/>
          </p:cNvSpPr>
          <p:nvPr>
            <p:ph type="sldImg"/>
          </p:nvPr>
        </p:nvSpPr>
        <p:spPr>
          <a:xfrm>
            <a:off x="1258888" y="720725"/>
            <a:ext cx="4799012" cy="3598863"/>
          </a:xfrm>
          <a:ln/>
        </p:spPr>
      </p:sp>
      <p:sp>
        <p:nvSpPr>
          <p:cNvPr id="1002499" name="Rectangle 3"/>
          <p:cNvSpPr>
            <a:spLocks noGrp="1" noChangeArrowheads="1"/>
          </p:cNvSpPr>
          <p:nvPr>
            <p:ph type="body" idx="1"/>
          </p:nvPr>
        </p:nvSpPr>
        <p:spPr>
          <a:xfrm>
            <a:off x="976252" y="4561485"/>
            <a:ext cx="5362697" cy="4319322"/>
          </a:xfrm>
        </p:spPr>
        <p:txBody>
          <a:bodyPr/>
          <a:lstStyle/>
          <a:p>
            <a:r>
              <a:rPr lang="en-GB" dirty="0"/>
              <a:t>Uncontrolled change is seen as one of the major causes of project failure.  It is inevitable that changes to the project will be required because the environment has changed or that a better solution to the original problem has been identified.  Change should not be stifled but it should be controlled.  Uncontrolled changes will undermine the validity of baseline plans and forecasting. Any proposed and authorised changes should be clearly and swiftly communicated to the stakeholders to ensure that there is no misunderstanding on what versions or what specifications the project is working to.  This is why Change Control is so closely linked with Configuration Management.</a:t>
            </a:r>
          </a:p>
          <a:p>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NEW YORK (UN Population Division/DESA) ­ World </a:t>
            </a:r>
            <a:r>
              <a:rPr lang="en-US" dirty="0" err="1" smtClean="0"/>
              <a:t>populationreached</a:t>
            </a:r>
            <a:r>
              <a:rPr lang="en-US" dirty="0" smtClean="0"/>
              <a:t> 7 billion early in 2012, up from the current 6.8 billion, and surpass 9 billion people by 2050, reveals the 2008 Revision of the official United Nations population estimates and projections, released today.</a:t>
            </a:r>
          </a:p>
          <a:p>
            <a:endParaRPr lang="en-US" dirty="0" smtClean="0"/>
          </a:p>
          <a:p>
            <a:r>
              <a:rPr lang="en-US" sz="1300" dirty="0"/>
              <a:t>A Great demand of humanity (and growing) of energy and resources is placing great emphasis on the physical and biological capacity of the Earth to sustain life in a stable manner . Climate destabilization due to emissions of greenhouse gases is only one concern . Scientists have identified nine " planetary boundaries " out of which the Earth can not function in a stable state , the state in which civilizations have thrived . </a:t>
            </a:r>
          </a:p>
          <a:p>
            <a:endParaRPr lang="en-US" sz="1300" dirty="0"/>
          </a:p>
          <a:p>
            <a:r>
              <a:rPr lang="en-US" sz="1300" dirty="0"/>
              <a:t>Three of these boundaries ( climate change, biological diversity and nitrogen input to the biosphere) have already been exceeded . Several others, such as ocean acidification , are near the tipping point. To keep the Earth in the "safe areas of operation, " we have to rethink fundamentally human civilization . We need to think deeply about how energy , water , food , housing , transportation, and all we need is obtained. We have to find ways billions of people on the planet can achieve a decent life in a way that can be sustained in the long term.</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33</a:t>
            </a:fld>
            <a:endParaRPr lang="en-US" dirty="0"/>
          </a:p>
        </p:txBody>
      </p:sp>
    </p:spTree>
    <p:extLst>
      <p:ext uri="{BB962C8B-B14F-4D97-AF65-F5344CB8AC3E}">
        <p14:creationId xmlns:p14="http://schemas.microsoft.com/office/powerpoint/2010/main" val="71574604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6594" name="Rectangle 2"/>
          <p:cNvSpPr>
            <a:spLocks noGrp="1" noRot="1" noChangeAspect="1" noChangeArrowheads="1" noTextEdit="1"/>
          </p:cNvSpPr>
          <p:nvPr>
            <p:ph type="sldImg"/>
          </p:nvPr>
        </p:nvSpPr>
        <p:spPr>
          <a:xfrm>
            <a:off x="1258888" y="720725"/>
            <a:ext cx="4799012" cy="3598863"/>
          </a:xfrm>
          <a:ln/>
        </p:spPr>
      </p:sp>
      <p:sp>
        <p:nvSpPr>
          <p:cNvPr id="1006595"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50000"/>
              </a:spcAft>
            </a:pPr>
            <a:r>
              <a:rPr lang="en-GB" dirty="0"/>
              <a:t>A simple change control process is shown in the diagram above.</a:t>
            </a:r>
          </a:p>
          <a:p>
            <a:pPr>
              <a:spcAft>
                <a:spcPct val="50000"/>
              </a:spcAft>
            </a:pPr>
            <a:r>
              <a:rPr lang="en-GB" b="1" dirty="0"/>
              <a:t>Request</a:t>
            </a:r>
            <a:r>
              <a:rPr lang="en-GB" dirty="0"/>
              <a:t> may come from any project stakeholder.  Changes requested by external stakeholders may be subject to contract conditions or agreements.</a:t>
            </a:r>
          </a:p>
          <a:p>
            <a:pPr>
              <a:spcAft>
                <a:spcPct val="50000"/>
              </a:spcAft>
            </a:pPr>
            <a:r>
              <a:rPr lang="en-GB" b="1" dirty="0"/>
              <a:t>Registration</a:t>
            </a:r>
            <a:r>
              <a:rPr lang="en-GB" dirty="0"/>
              <a:t> - requests are usually formally made on a change request form and recorded in a change register (log).  This records key information such as requestor, date, description of change and priority. </a:t>
            </a:r>
          </a:p>
          <a:p>
            <a:pPr>
              <a:spcAft>
                <a:spcPct val="50000"/>
              </a:spcAft>
            </a:pPr>
            <a:r>
              <a:rPr lang="en-GB" b="1" dirty="0"/>
              <a:t>Assessment</a:t>
            </a:r>
            <a:r>
              <a:rPr lang="en-GB" dirty="0"/>
              <a:t> – changes are assessed for impact on project objectives using the Project Management Plan and the Business Case as a baseline, and effects on configuration items (through the Configuration Management Process).  The costs of processing the change itself should be taken into account.  This stage will produce an estimate of cost, time and quality impacts.</a:t>
            </a:r>
          </a:p>
          <a:p>
            <a:pPr>
              <a:spcAft>
                <a:spcPct val="50000"/>
              </a:spcAft>
            </a:pPr>
            <a:r>
              <a:rPr lang="en-GB" b="1" dirty="0"/>
              <a:t>Acceptance </a:t>
            </a:r>
            <a:r>
              <a:rPr lang="en-GB" dirty="0"/>
              <a:t>– the change is evaluated, accepted, rejected or deferred.  The authority for this decision may rest with a special group called the Change Control Board – a group of stakeholders that may be given responsible for approving, rejecting or recommending changes.  The terms of reference for this group should be defined in the Change Management Plan.  Changes may be authorised by the Project Sponsor, the Project Manager or others as defined in the terms of reference and depending on the nature, priority and impact of a change.</a:t>
            </a:r>
          </a:p>
          <a:p>
            <a:pPr>
              <a:spcAft>
                <a:spcPct val="50000"/>
              </a:spcAft>
            </a:pPr>
            <a:r>
              <a:rPr lang="en-GB" b="1" dirty="0"/>
              <a:t>Updating Plans &amp; Implementation</a:t>
            </a:r>
            <a:r>
              <a:rPr lang="en-GB" dirty="0"/>
              <a:t> – baseline plans are updated to record changes to management and implementation documents, and the approved change is implemented.</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8642" name="Rectangle 2"/>
          <p:cNvSpPr>
            <a:spLocks noGrp="1" noRot="1" noChangeAspect="1" noChangeArrowheads="1" noTextEdit="1"/>
          </p:cNvSpPr>
          <p:nvPr>
            <p:ph type="sldImg"/>
          </p:nvPr>
        </p:nvSpPr>
        <p:spPr>
          <a:xfrm>
            <a:off x="1258888" y="720725"/>
            <a:ext cx="4799012" cy="3598863"/>
          </a:xfrm>
          <a:ln/>
        </p:spPr>
      </p:sp>
      <p:sp>
        <p:nvSpPr>
          <p:cNvPr id="1008643" name="Rectangle 3"/>
          <p:cNvSpPr>
            <a:spLocks noGrp="1" noChangeArrowheads="1"/>
          </p:cNvSpPr>
          <p:nvPr>
            <p:ph type="body" idx="1"/>
          </p:nvPr>
        </p:nvSpPr>
        <p:spPr>
          <a:xfrm>
            <a:off x="976252" y="4561485"/>
            <a:ext cx="5362697" cy="4319322"/>
          </a:xfrm>
        </p:spPr>
        <p:txBody>
          <a:bodyPr/>
          <a:lstStyle/>
          <a:p>
            <a:pPr>
              <a:spcAft>
                <a:spcPct val="30000"/>
              </a:spcAft>
            </a:pPr>
            <a:r>
              <a:rPr lang="en-GB" dirty="0"/>
              <a:t>The two main forms used are the Change Request Form that documents the history of a change from origination to conclusion, and the Change Register or Log that records summary details of all project changes in order to communicate their current status to stakeholders. </a:t>
            </a:r>
          </a:p>
          <a:p>
            <a:pPr>
              <a:spcAft>
                <a:spcPct val="30000"/>
              </a:spcAft>
            </a:pPr>
            <a:r>
              <a:rPr lang="en-GB" dirty="0"/>
              <a:t>The Change Form is typically completed in four stages. </a:t>
            </a:r>
          </a:p>
          <a:p>
            <a:pPr>
              <a:spcAft>
                <a:spcPct val="30000"/>
              </a:spcAft>
            </a:pPr>
            <a:r>
              <a:rPr lang="en-GB" b="1" dirty="0" smtClean="0"/>
              <a:t>Change </a:t>
            </a:r>
            <a:r>
              <a:rPr lang="en-GB" b="1" dirty="0"/>
              <a:t>Description - </a:t>
            </a:r>
            <a:r>
              <a:rPr lang="en-GB" dirty="0"/>
              <a:t>is completed by the originator and contains title information, description of the change, originator details, the date raised, priority.  The benefits and reason for the change are also included in this part.  </a:t>
            </a:r>
          </a:p>
          <a:p>
            <a:pPr>
              <a:spcAft>
                <a:spcPct val="30000"/>
              </a:spcAft>
            </a:pPr>
            <a:r>
              <a:rPr lang="en-GB" b="1" dirty="0" smtClean="0"/>
              <a:t>Impact </a:t>
            </a:r>
            <a:r>
              <a:rPr lang="en-GB" b="1" dirty="0"/>
              <a:t>Assessment</a:t>
            </a:r>
            <a:r>
              <a:rPr lang="en-GB" dirty="0"/>
              <a:t> -is completed by change assessors to detail the impact of the change in terms of cost, time and quality, and propose recommended actions to implement the change.  Further information may include any consequential risks arising, implications for project stakeholders, or any effects on delivered items.  </a:t>
            </a:r>
          </a:p>
          <a:p>
            <a:pPr>
              <a:spcAft>
                <a:spcPct val="30000"/>
              </a:spcAft>
            </a:pPr>
            <a:r>
              <a:rPr lang="en-GB" b="1" dirty="0" smtClean="0"/>
              <a:t>Authorization</a:t>
            </a:r>
            <a:r>
              <a:rPr lang="en-GB" dirty="0" smtClean="0"/>
              <a:t> </a:t>
            </a:r>
            <a:r>
              <a:rPr lang="en-GB" dirty="0"/>
              <a:t>-records the approval including </a:t>
            </a:r>
            <a:r>
              <a:rPr lang="en-GB" dirty="0" smtClean="0"/>
              <a:t>authorization </a:t>
            </a:r>
            <a:r>
              <a:rPr lang="en-GB" dirty="0"/>
              <a:t>signatures and any conditions or additional comments on the change.</a:t>
            </a:r>
          </a:p>
          <a:p>
            <a:pPr>
              <a:spcAft>
                <a:spcPct val="30000"/>
              </a:spcAft>
            </a:pPr>
            <a:r>
              <a:rPr lang="en-GB" dirty="0"/>
              <a:t>Summary information entered in the change form is read across to the risk register to inform project stakeholders of progress.</a:t>
            </a: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422800972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12738" name="Rectangle 2"/>
          <p:cNvSpPr>
            <a:spLocks noGrp="1" noRot="1" noChangeAspect="1" noChangeArrowheads="1" noTextEdit="1"/>
          </p:cNvSpPr>
          <p:nvPr>
            <p:ph type="sldImg"/>
          </p:nvPr>
        </p:nvSpPr>
        <p:spPr>
          <a:xfrm>
            <a:off x="1258888" y="720725"/>
            <a:ext cx="4799012" cy="3598863"/>
          </a:xfrm>
          <a:ln/>
        </p:spPr>
      </p:sp>
      <p:sp>
        <p:nvSpPr>
          <p:cNvPr id="101273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The configuration of an item defines what it is (physical characteristics) and what it does (Functional Characteristics).  Configuration Management is the planning and control of product configurations including functional and physical characteristics.</a:t>
            </a:r>
          </a:p>
          <a:p>
            <a:r>
              <a:rPr lang="en-GB" dirty="0"/>
              <a:t>Configuration Management begins as the first products are identified and produced and continues throughout the life of the product.  Configuration Management continues through the Implementation, Operational and Termination stages of project.</a:t>
            </a:r>
          </a:p>
          <a:p>
            <a:r>
              <a:rPr lang="en-GB" dirty="0"/>
              <a:t>The purpose of Configuration Management is to ensure integrity of the products in terms of their description (specifications), their physical form and their functionality.  It covers components of a product and their configuration control to ensure that each component performs its function within the product.   </a:t>
            </a:r>
          </a:p>
          <a:p>
            <a:r>
              <a:rPr lang="en-GB" b="1" dirty="0"/>
              <a:t>Configuration Management Plan</a:t>
            </a:r>
            <a:r>
              <a:rPr lang="en-GB" dirty="0"/>
              <a:t> – owned by the project manager, and developed as part of the Project Management Plan to provide guidance on the configuration policy, objectives and processes. </a:t>
            </a:r>
          </a:p>
          <a:p>
            <a:r>
              <a:rPr lang="en-GB" dirty="0"/>
              <a:t>Configuration management is undertaken alongside the change control process and involves four main activities: Identification, Control, Status Accounting and Auditing.</a:t>
            </a: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14786" name="Rectangle 2"/>
          <p:cNvSpPr>
            <a:spLocks noGrp="1" noRot="1" noChangeAspect="1" noChangeArrowheads="1" noTextEdit="1"/>
          </p:cNvSpPr>
          <p:nvPr>
            <p:ph type="sldImg"/>
          </p:nvPr>
        </p:nvSpPr>
        <p:spPr>
          <a:xfrm>
            <a:off x="1258888" y="720725"/>
            <a:ext cx="4799012" cy="3598863"/>
          </a:xfrm>
          <a:ln/>
        </p:spPr>
      </p:sp>
      <p:sp>
        <p:nvSpPr>
          <p:cNvPr id="1014787" name="Rectangle 3"/>
          <p:cNvSpPr>
            <a:spLocks noGrp="1" noChangeArrowheads="1"/>
          </p:cNvSpPr>
          <p:nvPr>
            <p:ph type="body" idx="1"/>
          </p:nvPr>
        </p:nvSpPr>
        <p:spPr>
          <a:xfrm>
            <a:off x="976252" y="4561485"/>
            <a:ext cx="5362697" cy="4319322"/>
          </a:xfrm>
        </p:spPr>
        <p:txBody>
          <a:bodyPr/>
          <a:lstStyle/>
          <a:p>
            <a:r>
              <a:rPr lang="en-GB" b="1" dirty="0"/>
              <a:t>Configuration Identification</a:t>
            </a:r>
            <a:r>
              <a:rPr lang="en-GB" dirty="0"/>
              <a:t> – products that are to be controlled are called configuration items.  The Product Breakdown Structure is used to identify configuration items.  Each item is given a unique reference number.  </a:t>
            </a:r>
          </a:p>
          <a:p>
            <a:r>
              <a:rPr lang="en-GB" b="1" dirty="0"/>
              <a:t>Control</a:t>
            </a:r>
            <a:r>
              <a:rPr lang="en-GB" dirty="0"/>
              <a:t> - once the configuration item comes under control, it is ‘Frozen’.  This commonly used term means that the change process must be applied before the configuration of the item can be changed.  Changes will only be made if authorised.  This prevents ad hoc changes and ensures that changes can be traced during the life of the configuration item.</a:t>
            </a:r>
          </a:p>
          <a:p>
            <a:r>
              <a:rPr lang="en-GB" b="1" dirty="0"/>
              <a:t>Status Accounting</a:t>
            </a:r>
            <a:r>
              <a:rPr lang="en-GB" dirty="0"/>
              <a:t> – once a change is approved the status of the product is recorded as it changes through any modification or changes.  A log is used for the purpose of recording and tracking the history of all changes to the item.  The task is normally performed by a configuration librarian. </a:t>
            </a:r>
          </a:p>
          <a:p>
            <a:r>
              <a:rPr lang="en-GB" b="1" dirty="0"/>
              <a:t>Auditing</a:t>
            </a:r>
            <a:r>
              <a:rPr lang="en-GB" dirty="0"/>
              <a:t> – This involves quality checks to ensure that all items conform to each other.  For example, that each product conforms to a technical specification; each component in a system is compatible with others.  It also ensures consistency and that relevant quality assurance procedures have been implemented</a:t>
            </a:r>
            <a:r>
              <a:rPr lang="en-GB" dirty="0" smtClean="0"/>
              <a:t>.</a:t>
            </a:r>
          </a:p>
          <a:p>
            <a:endParaRPr lang="en-GB" dirty="0" smtClean="0"/>
          </a:p>
          <a:p>
            <a:r>
              <a:rPr lang="en-GB" dirty="0" smtClean="0"/>
              <a:t>There are two main groups of products: </a:t>
            </a:r>
            <a:r>
              <a:rPr lang="en-GB" b="1" dirty="0" smtClean="0"/>
              <a:t>deliverables</a:t>
            </a:r>
            <a:r>
              <a:rPr lang="en-GB" dirty="0" smtClean="0"/>
              <a:t> that are used during operation and </a:t>
            </a:r>
            <a:r>
              <a:rPr lang="en-GB" b="1" dirty="0" smtClean="0"/>
              <a:t>management products</a:t>
            </a:r>
            <a:r>
              <a:rPr lang="en-GB" dirty="0" smtClean="0"/>
              <a:t> that are produced during the project for development and management purposes, but not delivered to users.</a:t>
            </a:r>
          </a:p>
          <a:p>
            <a:r>
              <a:rPr lang="en-GB" dirty="0" smtClean="0"/>
              <a:t>The items to be controlled are identified by the project team and approved by the project manager.  Other stakeholders may also be involved in identification including operators and users.  </a:t>
            </a:r>
          </a:p>
          <a:p>
            <a:r>
              <a:rPr lang="en-GB" dirty="0" smtClean="0"/>
              <a:t>A</a:t>
            </a:r>
            <a:r>
              <a:rPr lang="en-GB" b="1" dirty="0" smtClean="0"/>
              <a:t> Configuration item </a:t>
            </a:r>
            <a:r>
              <a:rPr lang="en-GB" dirty="0" smtClean="0"/>
              <a:t>is</a:t>
            </a:r>
            <a:r>
              <a:rPr lang="en-GB" b="1" dirty="0" smtClean="0"/>
              <a:t> </a:t>
            </a:r>
            <a:r>
              <a:rPr lang="en-GB" dirty="0" smtClean="0"/>
              <a:t>a product or component controlled by the configuration management system.  A configuration item can only be changed through the formal change process.</a:t>
            </a:r>
          </a:p>
          <a:p>
            <a:r>
              <a:rPr lang="en-GB" dirty="0" smtClean="0"/>
              <a:t>The example shows how the deliverable system is broken down into its components.  At each level the component characteristics are defined in a component specification.  Configuration management must ensure that all components will work effectively as part of the system, that the system achieves its performance and that each specification accurately describes the characteristics of each product.</a:t>
            </a:r>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2130" name="Rectangle 2"/>
          <p:cNvSpPr>
            <a:spLocks noGrp="1" noRot="1" noChangeAspect="1" noChangeArrowheads="1" noTextEdit="1"/>
          </p:cNvSpPr>
          <p:nvPr>
            <p:ph type="sldImg"/>
          </p:nvPr>
        </p:nvSpPr>
        <p:spPr>
          <a:xfrm>
            <a:off x="1216025" y="720725"/>
            <a:ext cx="4800600" cy="3600450"/>
          </a:xfrm>
          <a:ln/>
        </p:spPr>
      </p:sp>
      <p:sp>
        <p:nvSpPr>
          <p:cNvPr id="1072131" name="Rectangle 3"/>
          <p:cNvSpPr>
            <a:spLocks noGrp="1" noChangeArrowheads="1"/>
          </p:cNvSpPr>
          <p:nvPr>
            <p:ph type="body" idx="1"/>
          </p:nvPr>
        </p:nvSpPr>
        <p:spPr>
          <a:xfrm>
            <a:off x="974582" y="4561485"/>
            <a:ext cx="5366039" cy="4319322"/>
          </a:xfrm>
        </p:spPr>
        <p:txBody>
          <a:bodyPr/>
          <a:lstStyle/>
          <a:p>
            <a:pPr>
              <a:spcBef>
                <a:spcPct val="25000"/>
              </a:spcBef>
              <a:spcAft>
                <a:spcPct val="25000"/>
              </a:spcAft>
            </a:pPr>
            <a:r>
              <a:rPr lang="en-GB" b="1" dirty="0"/>
              <a:t>Primary forms of communication</a:t>
            </a:r>
          </a:p>
          <a:p>
            <a:pPr lvl="1" indent="-273894">
              <a:buFontTx/>
              <a:buChar char="•"/>
            </a:pPr>
            <a:r>
              <a:rPr lang="en-GB" dirty="0">
                <a:latin typeface="ZapfCalligr BT" pitchFamily="18" charset="0"/>
              </a:rPr>
              <a:t>Verbal</a:t>
            </a:r>
          </a:p>
          <a:p>
            <a:pPr lvl="1" indent="-273894">
              <a:buFontTx/>
              <a:buChar char="•"/>
            </a:pPr>
            <a:r>
              <a:rPr lang="en-GB" dirty="0">
                <a:latin typeface="ZapfCalligr BT" pitchFamily="18" charset="0"/>
              </a:rPr>
              <a:t>Body language</a:t>
            </a:r>
          </a:p>
          <a:p>
            <a:pPr lvl="1" indent="-273894">
              <a:buFontTx/>
              <a:buChar char="•"/>
            </a:pPr>
            <a:r>
              <a:rPr lang="en-GB" dirty="0">
                <a:latin typeface="ZapfCalligr BT" pitchFamily="18" charset="0"/>
              </a:rPr>
              <a:t>Written</a:t>
            </a:r>
          </a:p>
          <a:p>
            <a:pPr lvl="1" indent="-273894">
              <a:buFontTx/>
              <a:buChar char="•"/>
            </a:pPr>
            <a:endParaRPr lang="en-GB" dirty="0">
              <a:latin typeface="ZapfCalligr BT" pitchFamily="18" charset="0"/>
            </a:endParaRPr>
          </a:p>
          <a:p>
            <a:r>
              <a:rPr lang="en-GB" b="1" dirty="0"/>
              <a:t>Environment</a:t>
            </a:r>
          </a:p>
          <a:p>
            <a:r>
              <a:rPr lang="en-GB" dirty="0"/>
              <a:t>A Project Manager depends on a communication network.  This may be formal or informal.</a:t>
            </a:r>
          </a:p>
          <a:p>
            <a:r>
              <a:rPr lang="en-GB" b="1" dirty="0"/>
              <a:t>Channels of communication</a:t>
            </a:r>
          </a:p>
          <a:p>
            <a:pPr lvl="1" indent="-273894">
              <a:buFontTx/>
              <a:buChar char="•"/>
            </a:pPr>
            <a:r>
              <a:rPr lang="en-GB" dirty="0">
                <a:latin typeface="ZapfCalligr BT" pitchFamily="18" charset="0"/>
              </a:rPr>
              <a:t>Active</a:t>
            </a:r>
          </a:p>
          <a:p>
            <a:pPr lvl="1" indent="-273894">
              <a:buFontTx/>
              <a:buChar char="•"/>
            </a:pPr>
            <a:r>
              <a:rPr lang="en-GB" dirty="0">
                <a:latin typeface="ZapfCalligr BT" pitchFamily="18" charset="0"/>
              </a:rPr>
              <a:t>Passive</a:t>
            </a:r>
          </a:p>
          <a:p>
            <a:pPr lvl="1" indent="-273894"/>
            <a:r>
              <a:rPr lang="en-GB" dirty="0">
                <a:latin typeface="ZapfCalligr BT" pitchFamily="18" charset="0"/>
              </a:rPr>
              <a:t>When developing a Communication plan, the first step is Stakeholder analysis.  It is important to know what your audience wants to know, when they want to know it, how they want it presenting and how often they want it.  The Project Manager must understand where their information is coming from and if they are receiving any assistance in collating or collecting the information.  One last consideration is to understand how as a Project Manager you will approach the dissemination of unexpected information.  The majority of this time the news is bad, knowing your team and trying to anticipate their reaction needs many hours of team development and understanding by the Project Manager.</a:t>
            </a: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4178" name="Rectangle 2"/>
          <p:cNvSpPr>
            <a:spLocks noGrp="1" noRot="1" noChangeAspect="1" noChangeArrowheads="1" noTextEdit="1"/>
          </p:cNvSpPr>
          <p:nvPr>
            <p:ph type="sldImg"/>
          </p:nvPr>
        </p:nvSpPr>
        <p:spPr>
          <a:xfrm>
            <a:off x="1216025" y="720725"/>
            <a:ext cx="4800600" cy="3600450"/>
          </a:xfrm>
          <a:ln/>
        </p:spPr>
      </p:sp>
      <p:sp>
        <p:nvSpPr>
          <p:cNvPr id="1074179" name="Rectangle 3"/>
          <p:cNvSpPr>
            <a:spLocks noGrp="1" noChangeArrowheads="1"/>
          </p:cNvSpPr>
          <p:nvPr>
            <p:ph type="body" idx="1"/>
          </p:nvPr>
        </p:nvSpPr>
        <p:spPr>
          <a:xfrm>
            <a:off x="974582" y="4561485"/>
            <a:ext cx="5366039" cy="4319322"/>
          </a:xfrm>
        </p:spPr>
        <p:txBody>
          <a:bodyPr/>
          <a:lstStyle/>
          <a:p>
            <a:r>
              <a:rPr lang="en-GB" b="1" dirty="0"/>
              <a:t>Barriers to communication</a:t>
            </a:r>
          </a:p>
          <a:p>
            <a:r>
              <a:rPr lang="en-GB" dirty="0"/>
              <a:t>In the simple model above there are in effect four potential barriers that the communication navigate.</a:t>
            </a:r>
          </a:p>
          <a:p>
            <a:r>
              <a:rPr lang="en-GB" b="1" dirty="0"/>
              <a:t>Environmental - </a:t>
            </a:r>
            <a:r>
              <a:rPr lang="en-GB" dirty="0"/>
              <a:t>Noise, temperature and air fall into this category</a:t>
            </a:r>
          </a:p>
          <a:p>
            <a:r>
              <a:rPr lang="en-GB" b="1" dirty="0"/>
              <a:t>Background – </a:t>
            </a:r>
            <a:r>
              <a:rPr lang="en-GB" dirty="0"/>
              <a:t>individuals</a:t>
            </a:r>
            <a:r>
              <a:rPr lang="en-GB" b="1" dirty="0"/>
              <a:t> </a:t>
            </a:r>
            <a:r>
              <a:rPr lang="en-GB" dirty="0"/>
              <a:t>are influenced by their technical, social and educational backgrounds. It is also important to consider social and cultural differences.</a:t>
            </a:r>
          </a:p>
          <a:p>
            <a:r>
              <a:rPr lang="en-GB" b="1" dirty="0"/>
              <a:t>Personal - </a:t>
            </a:r>
            <a:r>
              <a:rPr lang="en-GB" dirty="0"/>
              <a:t>Tiredness, hunger, thirst, etc. any affect ability to communicate well.  Permanent or temporary loss of vision, sight, hearing, etc. can have an impact on sending and receiving communications.  Personal prejudices also have an impact.</a:t>
            </a:r>
          </a:p>
          <a:p>
            <a:r>
              <a:rPr lang="en-GB" b="1" dirty="0" smtClean="0"/>
              <a:t>Organizational </a:t>
            </a:r>
            <a:r>
              <a:rPr lang="en-GB" b="1" dirty="0"/>
              <a:t>- </a:t>
            </a:r>
            <a:r>
              <a:rPr lang="en-GB" dirty="0"/>
              <a:t>The relative position or status of the individual will clearly have an impact.  For example, individual to peers, individual to boss, individual to subordinates.  These relationships may affect the quality of the communication process.</a:t>
            </a:r>
          </a:p>
          <a:p>
            <a:endParaRPr lang="en-GB"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6226" name="Rectangle 2"/>
          <p:cNvSpPr>
            <a:spLocks noGrp="1" noRot="1" noChangeAspect="1" noChangeArrowheads="1" noTextEdit="1"/>
          </p:cNvSpPr>
          <p:nvPr>
            <p:ph type="sldImg"/>
          </p:nvPr>
        </p:nvSpPr>
        <p:spPr>
          <a:xfrm>
            <a:off x="1216025" y="720725"/>
            <a:ext cx="4800600" cy="3600450"/>
          </a:xfrm>
          <a:ln/>
        </p:spPr>
      </p:sp>
      <p:sp>
        <p:nvSpPr>
          <p:cNvPr id="1076227" name="Rectangle 3"/>
          <p:cNvSpPr>
            <a:spLocks noGrp="1" noChangeArrowheads="1"/>
          </p:cNvSpPr>
          <p:nvPr>
            <p:ph type="body" idx="1"/>
          </p:nvPr>
        </p:nvSpPr>
        <p:spPr>
          <a:xfrm>
            <a:off x="974582" y="4561485"/>
            <a:ext cx="5366039" cy="4319322"/>
          </a:xfrm>
        </p:spPr>
        <p:txBody>
          <a:bodyPr/>
          <a:lstStyle/>
          <a:p>
            <a:r>
              <a:rPr lang="en-GB" dirty="0"/>
              <a:t>The main communication responsibilities for the Project Sponsor and Project Manager differ.  In essence the Project Sponsor is mainly concerned with the longer term, i.e. achieving the benefits whereas the project manager is actively managing the project on a day to day basis.</a:t>
            </a:r>
          </a:p>
          <a:p>
            <a:r>
              <a:rPr lang="en-GB" dirty="0"/>
              <a:t>The project sponsor is more likely to be communicating with project external stakeholders such as users, corporate management and regulators.  The project manager on the other hand is more likely to be concerned with project internal communications and keeping the project moving to achieve its critical success criteria.</a:t>
            </a:r>
          </a:p>
          <a:p>
            <a:r>
              <a:rPr lang="en-GB" dirty="0"/>
              <a:t>Effective communications between the project sponsor and project manager is therefore crucial to the successful management of the project.  </a:t>
            </a:r>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0930" name="Rectangle 2"/>
          <p:cNvSpPr>
            <a:spLocks noGrp="1" noRot="1" noChangeAspect="1" noChangeArrowheads="1" noTextEdit="1"/>
          </p:cNvSpPr>
          <p:nvPr>
            <p:ph type="sldImg"/>
          </p:nvPr>
        </p:nvSpPr>
        <p:spPr>
          <a:xfrm>
            <a:off x="1258888" y="720725"/>
            <a:ext cx="4799012" cy="3598863"/>
          </a:xfrm>
          <a:ln/>
        </p:spPr>
      </p:sp>
      <p:sp>
        <p:nvSpPr>
          <p:cNvPr id="1020931" name="Rectangle 3"/>
          <p:cNvSpPr>
            <a:spLocks noGrp="1" noChangeArrowheads="1"/>
          </p:cNvSpPr>
          <p:nvPr>
            <p:ph type="body" idx="1"/>
          </p:nvPr>
        </p:nvSpPr>
        <p:spPr>
          <a:xfrm>
            <a:off x="976252" y="4561485"/>
            <a:ext cx="5362697" cy="4319322"/>
          </a:xfrm>
        </p:spPr>
        <p:txBody>
          <a:bodyPr/>
          <a:lstStyle/>
          <a:p>
            <a:pPr>
              <a:spcAft>
                <a:spcPct val="50000"/>
              </a:spcAft>
            </a:pPr>
            <a:r>
              <a:rPr lang="en-US" dirty="0"/>
              <a:t>Reliable information is required by project stakeholders to enable them to make effective decisions, anticipate and respond to future events such as risks and opportunities and take into account uncertainties and current problems.</a:t>
            </a:r>
          </a:p>
          <a:p>
            <a:pPr>
              <a:spcAft>
                <a:spcPct val="50000"/>
              </a:spcAft>
            </a:pPr>
            <a:r>
              <a:rPr lang="en-US" dirty="0"/>
              <a:t>Information management is required to ensure that appropriate information relevant to and generated in the course of a project, is made available to project stakeholders in a timely manner to help with more improved decision making. </a:t>
            </a:r>
          </a:p>
          <a:p>
            <a:pPr>
              <a:spcAft>
                <a:spcPct val="50000"/>
              </a:spcAft>
            </a:pPr>
            <a:r>
              <a:rPr lang="en-US" dirty="0"/>
              <a:t>A project information management plan defines how information will be managed during the life and after the project, the purpose and scope of information products, their ownership, formats, distribution, control, processing, storage and disposal.</a:t>
            </a:r>
          </a:p>
          <a:p>
            <a:pPr>
              <a:spcAft>
                <a:spcPct val="50000"/>
              </a:spcAft>
            </a:pPr>
            <a:r>
              <a:rPr lang="en-US" dirty="0"/>
              <a:t>The Plan will address the following:</a:t>
            </a:r>
          </a:p>
          <a:p>
            <a:pPr lvl="1" algn="just">
              <a:spcAft>
                <a:spcPct val="50000"/>
              </a:spcAft>
            </a:pPr>
            <a:r>
              <a:rPr lang="en-US" dirty="0">
                <a:latin typeface="ZapfCalligr BT" pitchFamily="18" charset="0"/>
              </a:rPr>
              <a:t>Information Management Objectives</a:t>
            </a:r>
          </a:p>
          <a:p>
            <a:pPr lvl="1" algn="just">
              <a:spcAft>
                <a:spcPct val="50000"/>
              </a:spcAft>
            </a:pPr>
            <a:r>
              <a:rPr lang="en-US" dirty="0">
                <a:latin typeface="ZapfCalligr BT" pitchFamily="18" charset="0"/>
              </a:rPr>
              <a:t>Roles and responsibilities</a:t>
            </a:r>
          </a:p>
          <a:p>
            <a:pPr lvl="1" algn="just">
              <a:spcAft>
                <a:spcPct val="50000"/>
              </a:spcAft>
            </a:pPr>
            <a:r>
              <a:rPr lang="en-US" dirty="0">
                <a:latin typeface="ZapfCalligr BT" pitchFamily="18" charset="0"/>
              </a:rPr>
              <a:t>The process</a:t>
            </a:r>
          </a:p>
          <a:p>
            <a:pPr lvl="1" algn="just">
              <a:spcAft>
                <a:spcPct val="50000"/>
              </a:spcAft>
            </a:pPr>
            <a:r>
              <a:rPr lang="en-US" dirty="0">
                <a:latin typeface="ZapfCalligr BT" pitchFamily="18" charset="0"/>
              </a:rPr>
              <a:t>Documentation and Information Product specifications</a:t>
            </a:r>
          </a:p>
          <a:p>
            <a:pPr lvl="1" algn="just">
              <a:spcAft>
                <a:spcPct val="50000"/>
              </a:spcAft>
            </a:pPr>
            <a:r>
              <a:rPr lang="en-GB" dirty="0">
                <a:latin typeface="ZapfCalligr BT" pitchFamily="18" charset="0"/>
              </a:rPr>
              <a:t>Links to the communication plan and process</a:t>
            </a:r>
          </a:p>
          <a:p>
            <a:pPr>
              <a:spcAft>
                <a:spcPct val="50000"/>
              </a:spcAft>
            </a:pPr>
            <a:r>
              <a:rPr lang="en-GB" dirty="0"/>
              <a:t>The way in which information is managed should be established as early as possible in the project. Typically this would be part of the communications strategy in the project management plan.</a:t>
            </a:r>
          </a:p>
          <a:p>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2978" name="Rectangle 2"/>
          <p:cNvSpPr>
            <a:spLocks noGrp="1" noRot="1" noChangeAspect="1" noChangeArrowheads="1" noTextEdit="1"/>
          </p:cNvSpPr>
          <p:nvPr>
            <p:ph type="sldImg"/>
          </p:nvPr>
        </p:nvSpPr>
        <p:spPr>
          <a:xfrm>
            <a:off x="1258888" y="720725"/>
            <a:ext cx="4799012" cy="3598863"/>
          </a:xfrm>
          <a:ln/>
        </p:spPr>
      </p:sp>
      <p:sp>
        <p:nvSpPr>
          <p:cNvPr id="1022979" name="Rectangle 3"/>
          <p:cNvSpPr>
            <a:spLocks noGrp="1" noChangeArrowheads="1"/>
          </p:cNvSpPr>
          <p:nvPr>
            <p:ph type="body" idx="1"/>
          </p:nvPr>
        </p:nvSpPr>
        <p:spPr>
          <a:xfrm>
            <a:off x="976252" y="4561485"/>
            <a:ext cx="5382757" cy="4319322"/>
          </a:xfrm>
        </p:spPr>
        <p:txBody>
          <a:bodyPr/>
          <a:lstStyle/>
          <a:p>
            <a:r>
              <a:rPr lang="en-GB" dirty="0"/>
              <a:t>The process will define how information will be acquired, accessed, stored, communicated, disposed of and archived.  The Communication Plan will define stakeholder information requirements in terms of scope and timing, the source of the information, the media and format, distribution and ownership</a:t>
            </a:r>
            <a:r>
              <a:rPr lang="en-GB" i="1" dirty="0"/>
              <a:t>.</a:t>
            </a:r>
          </a:p>
          <a:p>
            <a:pPr>
              <a:spcAft>
                <a:spcPct val="50000"/>
              </a:spcAft>
            </a:pPr>
            <a:r>
              <a:rPr lang="en-GB" b="1" dirty="0"/>
              <a:t>Sources - </a:t>
            </a:r>
            <a:r>
              <a:rPr lang="en-GB" dirty="0"/>
              <a:t>data received during the life of project is varied and may be collected in many ways, for example through meetings, from reports on progress and so on.</a:t>
            </a:r>
          </a:p>
          <a:p>
            <a:pPr>
              <a:spcAft>
                <a:spcPct val="50000"/>
              </a:spcAft>
            </a:pPr>
            <a:r>
              <a:rPr lang="en-GB" b="1" dirty="0"/>
              <a:t>Distribution - </a:t>
            </a:r>
            <a:r>
              <a:rPr lang="en-GB" dirty="0"/>
              <a:t>information needs to recorded if relevant and communicated. Key questions such as the level of information needed and who needs to be informed, must be answered.</a:t>
            </a:r>
          </a:p>
          <a:p>
            <a:pPr>
              <a:spcAft>
                <a:spcPct val="50000"/>
              </a:spcAft>
            </a:pPr>
            <a:r>
              <a:rPr lang="en-GB" b="1" dirty="0"/>
              <a:t>Recording and storage - </a:t>
            </a:r>
            <a:r>
              <a:rPr lang="en-GB" dirty="0"/>
              <a:t>records may be handwritten or created electronically. Whichever method is used, records must be maintained to support the project and for auditable purposes.</a:t>
            </a:r>
          </a:p>
          <a:p>
            <a:pPr>
              <a:spcAft>
                <a:spcPct val="50000"/>
              </a:spcAft>
            </a:pPr>
            <a:r>
              <a:rPr lang="en-GB" b="1" dirty="0"/>
              <a:t>Access – </a:t>
            </a:r>
            <a:r>
              <a:rPr lang="en-GB" dirty="0"/>
              <a:t>dependant upon the project and the sensitivity of the data, many </a:t>
            </a:r>
            <a:r>
              <a:rPr lang="en-GB" dirty="0" smtClean="0"/>
              <a:t>organizations </a:t>
            </a:r>
            <a:r>
              <a:rPr lang="en-GB" dirty="0"/>
              <a:t>will have restrictions on certain data access.  Team members will need to be able to have information that allows them to complete their tasks, but some information will be protected from some stakeholders.</a:t>
            </a:r>
            <a:endParaRPr lang="en-GB" b="1" dirty="0"/>
          </a:p>
          <a:p>
            <a:endParaRPr lang="en-US" i="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Secretary-General Ban Ki-moon speaks at the opening ceremony of the World Future Energy Summit 2012 in Abu Dhabi, United Arab Emirates. UN Photo/Evan Schneider</a:t>
            </a:r>
          </a:p>
          <a:p>
            <a:endParaRPr lang="en-US" dirty="0" smtClean="0"/>
          </a:p>
          <a:p>
            <a:r>
              <a:rPr lang="en-US" dirty="0" smtClean="0"/>
              <a:t>International Year of Sustainable Energy for All kicked off 16 January 2012, United Nations officials called on governments, the private sector and civil society to help expand energy access, improve efficiency and increase the use of renewables.</a:t>
            </a:r>
          </a:p>
          <a:p>
            <a:endParaRPr lang="en-US" dirty="0" smtClean="0"/>
          </a:p>
          <a:p>
            <a:r>
              <a:rPr lang="en-US" dirty="0" smtClean="0"/>
              <a:t>Mr. Ban said “We are here to build a new energy future… a future that harnesses the power of technology and innovation in the service of people and the planet”. </a:t>
            </a:r>
          </a:p>
          <a:p>
            <a:r>
              <a:rPr lang="en-US" dirty="0" smtClean="0"/>
              <a:t>“Sustainable energy for all is within our reach,” he told the summit, which also serves as the global launch of 2012 as the International Year.</a:t>
            </a:r>
          </a:p>
          <a:p>
            <a:r>
              <a:rPr lang="en-US" dirty="0" smtClean="0"/>
              <a:t>Mr. Ban stressed that energy is central to everything, from powering economies to achieving the anti-poverty targets known as the Millennium Development Goals (</a:t>
            </a:r>
            <a:r>
              <a:rPr lang="en-US" dirty="0" smtClean="0">
                <a:hlinkClick r:id="rId3" action="ppaction://hlinkfile"/>
              </a:rPr>
              <a:t>MDGs</a:t>
            </a:r>
            <a:r>
              <a:rPr lang="en-US" dirty="0" smtClean="0"/>
              <a:t>), from combating climate change to underpinning global security. </a:t>
            </a:r>
          </a:p>
          <a:p>
            <a:endParaRPr lang="en-US" dirty="0" smtClean="0"/>
          </a:p>
          <a:p>
            <a:r>
              <a:rPr lang="en-US" dirty="0" smtClean="0"/>
              <a:t>“It is the golden thread that connects economic growth, increased social equity and preserving the environment.”</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34</a:t>
            </a:fld>
            <a:endParaRPr lang="en-US" dirty="0"/>
          </a:p>
        </p:txBody>
      </p:sp>
    </p:spTree>
    <p:extLst>
      <p:ext uri="{BB962C8B-B14F-4D97-AF65-F5344CB8AC3E}">
        <p14:creationId xmlns:p14="http://schemas.microsoft.com/office/powerpoint/2010/main" val="71574604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5026" name="Rectangle 2"/>
          <p:cNvSpPr>
            <a:spLocks noGrp="1" noRot="1" noChangeAspect="1" noChangeArrowheads="1" noTextEdit="1"/>
          </p:cNvSpPr>
          <p:nvPr>
            <p:ph type="sldImg"/>
          </p:nvPr>
        </p:nvSpPr>
        <p:spPr>
          <a:xfrm>
            <a:off x="1258888" y="720725"/>
            <a:ext cx="4799012" cy="3598863"/>
          </a:xfrm>
          <a:ln/>
        </p:spPr>
      </p:sp>
      <p:sp>
        <p:nvSpPr>
          <p:cNvPr id="1025027" name="Rectangle 3"/>
          <p:cNvSpPr>
            <a:spLocks noGrp="1" noChangeArrowheads="1"/>
          </p:cNvSpPr>
          <p:nvPr>
            <p:ph type="body" idx="1"/>
          </p:nvPr>
        </p:nvSpPr>
        <p:spPr>
          <a:xfrm>
            <a:off x="976252" y="4561485"/>
            <a:ext cx="5362697" cy="4319322"/>
          </a:xfrm>
        </p:spPr>
        <p:txBody>
          <a:bodyPr/>
          <a:lstStyle/>
          <a:p>
            <a:r>
              <a:rPr lang="en-GB" dirty="0"/>
              <a:t>Documents used to define requirements include the Business Case and Product Specification.  These are typically defined during Concept and Definition and updated in the course of the project.  Stakeholders involved in these documents are likely to include the project sponsor, project manager, users and operators, external client and corporate management.</a:t>
            </a:r>
          </a:p>
          <a:p>
            <a:r>
              <a:rPr lang="en-GB" dirty="0"/>
              <a:t>Planning documents include the project management plan, supporting plans such as quality, change and risk management plans, and implementation plans such as project networks.  These are mainly used by the project team and other stakeholders such as resources managers, to define and control day to day activities.</a:t>
            </a:r>
          </a:p>
          <a:p>
            <a:r>
              <a:rPr lang="en-GB" dirty="0"/>
              <a:t>Control documents include routine progress reports, exception reports, various logs such as quality, change, risk and configuration logs.  These are used for both day to day activities and at major milestones to record and communicate status on progress to project stakeholders.</a:t>
            </a:r>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58210" name="Rectangle 2"/>
          <p:cNvSpPr>
            <a:spLocks noGrp="1" noRot="1" noChangeAspect="1" noChangeArrowheads="1" noTextEdit="1"/>
          </p:cNvSpPr>
          <p:nvPr>
            <p:ph type="sldImg"/>
          </p:nvPr>
        </p:nvSpPr>
        <p:spPr>
          <a:xfrm>
            <a:off x="1216025" y="720725"/>
            <a:ext cx="4800600" cy="3600450"/>
          </a:xfrm>
          <a:ln/>
        </p:spPr>
      </p:sp>
      <p:sp>
        <p:nvSpPr>
          <p:cNvPr id="1758211"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All projects involve negotiations.  The art of negotiation in projects is to balance the needs of the project with the needs of the stakeholders involved in the negotiations.</a:t>
            </a:r>
          </a:p>
          <a:p>
            <a:r>
              <a:rPr lang="en-GB" dirty="0">
                <a:cs typeface="Times New Roman" pitchFamily="18" charset="0"/>
              </a:rPr>
              <a:t>In projects therefore, the aim of negotiations should be to develop a ‘win-win’ solution that is in line with the overall project objectives and needs of the stakeholders.</a:t>
            </a:r>
            <a:endParaRPr lang="en-GB" dirty="0"/>
          </a:p>
          <a:p>
            <a:endParaRPr lang="en-GB" dirty="0"/>
          </a:p>
          <a:p>
            <a:r>
              <a:rPr lang="en-GB" dirty="0"/>
              <a:t>A pre-requisite stage for any negotiation is to conduct a stakeholder analysis in order to anticipate the needs of the stakeholders involved, their authority (e.g. are they able to make formal agreements), their relative power and influence.</a:t>
            </a:r>
          </a:p>
          <a:p>
            <a:r>
              <a:rPr lang="en-GB" dirty="0"/>
              <a:t>It is also important to understand the negotiation limits and impact on the project in terms of success or failure.</a:t>
            </a:r>
          </a:p>
          <a:p>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0258" name="Rectangle 2"/>
          <p:cNvSpPr>
            <a:spLocks noGrp="1" noRot="1" noChangeAspect="1" noChangeArrowheads="1" noTextEdit="1"/>
          </p:cNvSpPr>
          <p:nvPr>
            <p:ph type="sldImg"/>
          </p:nvPr>
        </p:nvSpPr>
        <p:spPr>
          <a:xfrm>
            <a:off x="1258888" y="722313"/>
            <a:ext cx="4797425" cy="3597275"/>
          </a:xfrm>
          <a:ln/>
        </p:spPr>
      </p:sp>
      <p:sp>
        <p:nvSpPr>
          <p:cNvPr id="1760259" name="Rectangle 3"/>
          <p:cNvSpPr>
            <a:spLocks noGrp="1" noChangeArrowheads="1"/>
          </p:cNvSpPr>
          <p:nvPr>
            <p:ph type="body" idx="1"/>
          </p:nvPr>
        </p:nvSpPr>
        <p:spPr>
          <a:xfrm>
            <a:off x="976252" y="4559961"/>
            <a:ext cx="5424549" cy="4319322"/>
          </a:xfrm>
        </p:spPr>
        <p:txBody>
          <a:bodyPr/>
          <a:lstStyle/>
          <a:p>
            <a:r>
              <a:rPr lang="en-GB" dirty="0"/>
              <a:t>The major part of the negotiation process is broken down in four distinct areas.</a:t>
            </a:r>
          </a:p>
          <a:p>
            <a:r>
              <a:rPr lang="en-GB" b="1" dirty="0"/>
              <a:t>Preparation</a:t>
            </a:r>
            <a:r>
              <a:rPr lang="en-GB" dirty="0"/>
              <a:t> – the selection and briefing of the negotiation team on the definition of objectives, consideration of the other party’s objectives, defining the variables, and a strategy including opening offer, bargaining limits and concessions that can be made.</a:t>
            </a:r>
          </a:p>
          <a:p>
            <a:r>
              <a:rPr lang="en-GB" b="1" dirty="0"/>
              <a:t>Opening</a:t>
            </a:r>
            <a:r>
              <a:rPr lang="en-GB" dirty="0"/>
              <a:t> – introductions, objectives should be stated by both parties, an agenda and the rules of the negotiation should be agreed.</a:t>
            </a:r>
          </a:p>
          <a:p>
            <a:r>
              <a:rPr lang="en-GB" b="1" dirty="0"/>
              <a:t>Bargaining</a:t>
            </a:r>
            <a:r>
              <a:rPr lang="en-GB" dirty="0"/>
              <a:t> – collaborating to achieve a win - win solution.  Present offers, evaluate responses, bargain and seek agreement.  </a:t>
            </a:r>
          </a:p>
          <a:p>
            <a:r>
              <a:rPr lang="en-GB" b="1" dirty="0"/>
              <a:t>Closing</a:t>
            </a:r>
            <a:r>
              <a:rPr lang="en-GB" dirty="0"/>
              <a:t> – conduct final trade offs before starting to closeout, summarise the findings of the negotiations and record and approved all agreements made, follow up actions needed to be taken before future meeting and conclusions reached.  Agree the timetable for any further negotiations if necessary.</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2306" name="Rectangle 2"/>
          <p:cNvSpPr>
            <a:spLocks noGrp="1" noRot="1" noChangeAspect="1" noChangeArrowheads="1" noTextEdit="1"/>
          </p:cNvSpPr>
          <p:nvPr>
            <p:ph type="sldImg"/>
          </p:nvPr>
        </p:nvSpPr>
        <p:spPr>
          <a:xfrm>
            <a:off x="1258888" y="722313"/>
            <a:ext cx="4797425" cy="3597275"/>
          </a:xfrm>
          <a:ln/>
        </p:spPr>
      </p:sp>
      <p:sp>
        <p:nvSpPr>
          <p:cNvPr id="1762307" name="Rectangle 3"/>
          <p:cNvSpPr>
            <a:spLocks noGrp="1" noChangeArrowheads="1"/>
          </p:cNvSpPr>
          <p:nvPr>
            <p:ph type="body" idx="1"/>
          </p:nvPr>
        </p:nvSpPr>
        <p:spPr>
          <a:xfrm>
            <a:off x="976251" y="4559961"/>
            <a:ext cx="5456310" cy="4319322"/>
          </a:xfrm>
        </p:spPr>
        <p:txBody>
          <a:bodyPr/>
          <a:lstStyle/>
          <a:p>
            <a:r>
              <a:rPr lang="en-GB" b="1" dirty="0"/>
              <a:t>Preparation</a:t>
            </a:r>
            <a:r>
              <a:rPr lang="en-GB" dirty="0"/>
              <a:t> – each party should define objectives and consider the likely objectives of the other party.  These need to be in line with the Project Critical Success Criteria.  </a:t>
            </a:r>
          </a:p>
          <a:p>
            <a:r>
              <a:rPr lang="en-GB" b="1" dirty="0"/>
              <a:t>Variables</a:t>
            </a:r>
            <a:r>
              <a:rPr lang="en-GB" dirty="0"/>
              <a:t> - elements that may be adjusted in order to make concessions need to be identified.  Limits are set for these variables to provide the bargaining framework.</a:t>
            </a:r>
          </a:p>
          <a:p>
            <a:endParaRPr lang="en-GB"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4354" name="Rectangle 2"/>
          <p:cNvSpPr>
            <a:spLocks noGrp="1" noRot="1" noChangeAspect="1" noChangeArrowheads="1" noTextEdit="1"/>
          </p:cNvSpPr>
          <p:nvPr>
            <p:ph type="sldImg"/>
          </p:nvPr>
        </p:nvSpPr>
        <p:spPr>
          <a:xfrm>
            <a:off x="1258888" y="722313"/>
            <a:ext cx="4797425" cy="3597275"/>
          </a:xfrm>
          <a:ln/>
        </p:spPr>
      </p:sp>
      <p:sp>
        <p:nvSpPr>
          <p:cNvPr id="1764355" name="Rectangle 3"/>
          <p:cNvSpPr>
            <a:spLocks noGrp="1" noChangeArrowheads="1"/>
          </p:cNvSpPr>
          <p:nvPr>
            <p:ph type="body" idx="1"/>
          </p:nvPr>
        </p:nvSpPr>
        <p:spPr>
          <a:xfrm>
            <a:off x="976253" y="4559961"/>
            <a:ext cx="5446279" cy="4319322"/>
          </a:xfrm>
        </p:spPr>
        <p:txBody>
          <a:bodyPr/>
          <a:lstStyle/>
          <a:p>
            <a:r>
              <a:rPr lang="en-GB" dirty="0"/>
              <a:t>Although preliminary negotiations may take place by correspondence, most involve face to face bargaining at some stage.  Negotiation meetings should start with an introduction of the attendees and their role in the meeting. </a:t>
            </a:r>
          </a:p>
          <a:p>
            <a:r>
              <a:rPr lang="en-GB" dirty="0"/>
              <a:t>The parties should each state their objectives and agree an agenda for the negotiations.</a:t>
            </a:r>
          </a:p>
          <a:p>
            <a:endParaRPr lang="en-GB"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6402" name="Rectangle 2"/>
          <p:cNvSpPr>
            <a:spLocks noGrp="1" noRot="1" noChangeAspect="1" noChangeArrowheads="1" noTextEdit="1"/>
          </p:cNvSpPr>
          <p:nvPr>
            <p:ph type="sldImg"/>
          </p:nvPr>
        </p:nvSpPr>
        <p:spPr>
          <a:xfrm>
            <a:off x="1258888" y="722313"/>
            <a:ext cx="4797425" cy="3597275"/>
          </a:xfrm>
          <a:ln/>
        </p:spPr>
      </p:sp>
      <p:sp>
        <p:nvSpPr>
          <p:cNvPr id="1766403" name="Rectangle 3"/>
          <p:cNvSpPr>
            <a:spLocks noGrp="1" noChangeArrowheads="1"/>
          </p:cNvSpPr>
          <p:nvPr>
            <p:ph type="body" idx="1"/>
          </p:nvPr>
        </p:nvSpPr>
        <p:spPr>
          <a:xfrm>
            <a:off x="976251" y="4559961"/>
            <a:ext cx="5404490" cy="4319322"/>
          </a:xfrm>
        </p:spPr>
        <p:txBody>
          <a:bodyPr/>
          <a:lstStyle/>
          <a:p>
            <a:r>
              <a:rPr lang="en-GB" dirty="0"/>
              <a:t>The parties present offers and evaluate responses.  This will most likely result in some “horse trading” involving tactics as discussed later in this section.  </a:t>
            </a: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8450" name="Rectangle 2"/>
          <p:cNvSpPr>
            <a:spLocks noGrp="1" noRot="1" noChangeAspect="1" noChangeArrowheads="1" noTextEdit="1"/>
          </p:cNvSpPr>
          <p:nvPr>
            <p:ph type="sldImg"/>
          </p:nvPr>
        </p:nvSpPr>
        <p:spPr>
          <a:xfrm>
            <a:off x="1258888" y="722313"/>
            <a:ext cx="4797425" cy="3597275"/>
          </a:xfrm>
          <a:ln/>
        </p:spPr>
      </p:sp>
      <p:sp>
        <p:nvSpPr>
          <p:cNvPr id="1768451" name="Rectangle 3"/>
          <p:cNvSpPr>
            <a:spLocks noGrp="1" noChangeArrowheads="1"/>
          </p:cNvSpPr>
          <p:nvPr>
            <p:ph type="body" idx="1"/>
          </p:nvPr>
        </p:nvSpPr>
        <p:spPr>
          <a:xfrm>
            <a:off x="976252" y="4559961"/>
            <a:ext cx="5486400" cy="4319322"/>
          </a:xfrm>
        </p:spPr>
        <p:txBody>
          <a:bodyPr/>
          <a:lstStyle/>
          <a:p>
            <a:r>
              <a:rPr lang="en-GB" b="1" dirty="0"/>
              <a:t>Final trade offs </a:t>
            </a:r>
            <a:r>
              <a:rPr lang="en-GB" dirty="0"/>
              <a:t>– once bargaining is complete small adjustments may be made to produce a workable solution. </a:t>
            </a:r>
          </a:p>
          <a:p>
            <a:r>
              <a:rPr lang="en-GB" dirty="0"/>
              <a:t>The conclusions and agreements reached during the negotiations should be summarised, agreed and formally recorded.  Any further actions or negotiations that may be required, should also be scheduled during the closing stage.</a:t>
            </a:r>
          </a:p>
          <a:p>
            <a:endParaRPr lang="en-GB"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74594" name="Rectangle 2"/>
          <p:cNvSpPr>
            <a:spLocks noGrp="1" noRot="1" noChangeAspect="1" noChangeArrowheads="1" noTextEdit="1"/>
          </p:cNvSpPr>
          <p:nvPr>
            <p:ph type="sldImg"/>
          </p:nvPr>
        </p:nvSpPr>
        <p:spPr>
          <a:xfrm>
            <a:off x="1258888" y="722313"/>
            <a:ext cx="4797425" cy="3597275"/>
          </a:xfrm>
          <a:ln/>
        </p:spPr>
      </p:sp>
      <p:sp>
        <p:nvSpPr>
          <p:cNvPr id="1774595" name="Rectangle 3"/>
          <p:cNvSpPr>
            <a:spLocks noGrp="1" noChangeArrowheads="1"/>
          </p:cNvSpPr>
          <p:nvPr>
            <p:ph type="body" idx="1"/>
          </p:nvPr>
        </p:nvSpPr>
        <p:spPr>
          <a:xfrm>
            <a:off x="976252" y="4559961"/>
            <a:ext cx="5362697" cy="4319322"/>
          </a:xfrm>
        </p:spPr>
        <p:txBody>
          <a:bodyPr/>
          <a:lstStyle/>
          <a:p>
            <a:pPr>
              <a:spcAft>
                <a:spcPct val="50000"/>
              </a:spcAft>
            </a:pPr>
            <a:r>
              <a:rPr lang="en-GB" dirty="0"/>
              <a:t>Having done the pre requisite research that helped you prepare for the negotiations, you may have identified a potential edge that you could have during the meeting.  These types of advantage or edge can come in various forms of power.</a:t>
            </a:r>
          </a:p>
          <a:p>
            <a:pPr>
              <a:spcAft>
                <a:spcPct val="50000"/>
              </a:spcAft>
            </a:pPr>
            <a:r>
              <a:rPr lang="en-GB" b="1" dirty="0"/>
              <a:t>Reward Power</a:t>
            </a:r>
            <a:r>
              <a:rPr lang="en-GB" dirty="0"/>
              <a:t> - ability to dispense rewards to entice the other party, such as  bonuses.</a:t>
            </a:r>
          </a:p>
          <a:p>
            <a:pPr>
              <a:spcAft>
                <a:spcPct val="50000"/>
              </a:spcAft>
            </a:pPr>
            <a:r>
              <a:rPr lang="en-GB" b="1" dirty="0"/>
              <a:t>Coercive Power</a:t>
            </a:r>
            <a:r>
              <a:rPr lang="en-GB" dirty="0"/>
              <a:t> - threat of taking something away if one party does not accede to the desires of the other. </a:t>
            </a:r>
          </a:p>
          <a:p>
            <a:pPr>
              <a:spcAft>
                <a:spcPct val="50000"/>
              </a:spcAft>
            </a:pPr>
            <a:r>
              <a:rPr lang="en-GB" b="1" dirty="0"/>
              <a:t>Legitimate Power</a:t>
            </a:r>
            <a:r>
              <a:rPr lang="en-GB" dirty="0"/>
              <a:t> – one party has genuine authority over the other.</a:t>
            </a:r>
          </a:p>
          <a:p>
            <a:pPr>
              <a:spcAft>
                <a:spcPct val="50000"/>
              </a:spcAft>
            </a:pPr>
            <a:r>
              <a:rPr lang="en-GB" b="1" dirty="0"/>
              <a:t>Informational Power</a:t>
            </a:r>
            <a:r>
              <a:rPr lang="en-GB" dirty="0"/>
              <a:t> – an advantage gained because one party has access to relevant key information that the other party does not have. </a:t>
            </a:r>
          </a:p>
          <a:p>
            <a:pPr>
              <a:spcAft>
                <a:spcPct val="50000"/>
              </a:spcAft>
            </a:pPr>
            <a:r>
              <a:rPr lang="en-GB" b="1" dirty="0"/>
              <a:t>Expert Power</a:t>
            </a:r>
            <a:r>
              <a:rPr lang="en-GB" dirty="0"/>
              <a:t> – experience that provides an advantage.</a:t>
            </a:r>
          </a:p>
          <a:p>
            <a:pPr>
              <a:spcAft>
                <a:spcPct val="50000"/>
              </a:spcAft>
            </a:pPr>
            <a:r>
              <a:rPr lang="en-GB" b="1" dirty="0"/>
              <a:t>Referent Power</a:t>
            </a:r>
            <a:r>
              <a:rPr lang="en-GB" dirty="0"/>
              <a:t> – derived from reputation for fair dealing, development of long term relationships and trust. </a:t>
            </a: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76642" name="Rectangle 2"/>
          <p:cNvSpPr>
            <a:spLocks noGrp="1" noRot="1" noChangeAspect="1" noChangeArrowheads="1" noTextEdit="1"/>
          </p:cNvSpPr>
          <p:nvPr>
            <p:ph type="sldImg"/>
          </p:nvPr>
        </p:nvSpPr>
        <p:spPr>
          <a:xfrm>
            <a:off x="1258888" y="722313"/>
            <a:ext cx="4797425" cy="3597275"/>
          </a:xfrm>
          <a:ln/>
        </p:spPr>
      </p:sp>
      <p:sp>
        <p:nvSpPr>
          <p:cNvPr id="1776643" name="Rectangle 3"/>
          <p:cNvSpPr>
            <a:spLocks noGrp="1" noChangeArrowheads="1"/>
          </p:cNvSpPr>
          <p:nvPr>
            <p:ph type="body" idx="1"/>
          </p:nvPr>
        </p:nvSpPr>
        <p:spPr>
          <a:xfrm>
            <a:off x="976254" y="4559961"/>
            <a:ext cx="5414518" cy="4319322"/>
          </a:xfrm>
        </p:spPr>
        <p:txBody>
          <a:bodyPr/>
          <a:lstStyle/>
          <a:p>
            <a:pPr>
              <a:lnSpc>
                <a:spcPct val="80000"/>
              </a:lnSpc>
            </a:pPr>
            <a:r>
              <a:rPr lang="en-GB" dirty="0"/>
              <a:t>Parties may use various tactics during bargaining to achieve their objectives.  Tactics can be used positively or negatively.   </a:t>
            </a:r>
          </a:p>
          <a:p>
            <a:pPr>
              <a:lnSpc>
                <a:spcPct val="80000"/>
              </a:lnSpc>
            </a:pPr>
            <a:r>
              <a:rPr lang="en-GB" b="1" dirty="0"/>
              <a:t>Pressure Release</a:t>
            </a:r>
            <a:r>
              <a:rPr lang="en-GB" dirty="0"/>
              <a:t> – a concession may be offered as a way of apparently breaking a stalemate.  Stand firm and hold the planned limits.  Do not concede unless the concession is beneficial.  Make a counter offer or take time out if further consideration is required. </a:t>
            </a:r>
          </a:p>
          <a:p>
            <a:pPr>
              <a:lnSpc>
                <a:spcPct val="80000"/>
              </a:lnSpc>
            </a:pPr>
            <a:r>
              <a:rPr lang="en-GB" b="1" dirty="0"/>
              <a:t>Coercion, intimidation</a:t>
            </a:r>
            <a:r>
              <a:rPr lang="en-GB" dirty="0"/>
              <a:t> – ignore any emotive aspects and maintain focus on the key objectives.  Maintain an assertive approach and continually remind the other party of the overall objectives.  Agree rules at the beginning to reduce the possibility of coercion and intimidation.  Use an expert negotiator/facilitator.       </a:t>
            </a:r>
          </a:p>
          <a:p>
            <a:pPr>
              <a:lnSpc>
                <a:spcPct val="80000"/>
              </a:lnSpc>
            </a:pPr>
            <a:r>
              <a:rPr lang="en-GB" b="1" dirty="0"/>
              <a:t>Unbalanced Concessions</a:t>
            </a:r>
            <a:r>
              <a:rPr lang="en-GB" dirty="0"/>
              <a:t> – making concessions that have much greater value to one party than the other.  Maintain awareness, or make rough assessments of the value of the offer.  Explain your perception of the concession to the other party. </a:t>
            </a:r>
          </a:p>
          <a:p>
            <a:pPr>
              <a:lnSpc>
                <a:spcPct val="80000"/>
              </a:lnSpc>
            </a:pPr>
            <a:r>
              <a:rPr lang="en-GB" b="1" dirty="0"/>
              <a:t>Challenging </a:t>
            </a:r>
            <a:r>
              <a:rPr lang="en-GB" dirty="0"/>
              <a:t>– the right amount of challenging can be constructive, too much can be destructive.  Keep positive and acknowledge the other party’s position.  Keep focused on the objectives and take time out to consider appropriate responses with your team. </a:t>
            </a:r>
          </a:p>
          <a:p>
            <a:pPr>
              <a:lnSpc>
                <a:spcPct val="80000"/>
              </a:lnSpc>
              <a:spcAft>
                <a:spcPct val="30000"/>
              </a:spcAft>
            </a:pPr>
            <a:r>
              <a:rPr lang="en-GB" b="1" dirty="0"/>
              <a:t>Time out</a:t>
            </a:r>
            <a:r>
              <a:rPr lang="en-GB" dirty="0"/>
              <a:t> – the parties break into their teams to discuss the situation and tactics privately.  Time outs are useful when the negotiation team experiences fatigue, loss of concentration, or gets ‘bogged down’.  Over use of time outs can be disruptive.  Only agree to Time out requests if beneficial.  Agree time scales and rules for taking time out, prior or during the introduction stage.</a:t>
            </a: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2786" name="Rectangle 2"/>
          <p:cNvSpPr>
            <a:spLocks noGrp="1" noRot="1" noChangeAspect="1" noChangeArrowheads="1" noTextEdit="1"/>
          </p:cNvSpPr>
          <p:nvPr>
            <p:ph type="sldImg"/>
          </p:nvPr>
        </p:nvSpPr>
        <p:spPr>
          <a:xfrm>
            <a:off x="1258888" y="722313"/>
            <a:ext cx="4797425" cy="3597275"/>
          </a:xfrm>
          <a:ln/>
        </p:spPr>
      </p:sp>
      <p:sp>
        <p:nvSpPr>
          <p:cNvPr id="1782787" name="Rectangle 3"/>
          <p:cNvSpPr>
            <a:spLocks noGrp="1" noChangeArrowheads="1"/>
          </p:cNvSpPr>
          <p:nvPr>
            <p:ph type="body" idx="1"/>
          </p:nvPr>
        </p:nvSpPr>
        <p:spPr>
          <a:xfrm>
            <a:off x="976252" y="4559961"/>
            <a:ext cx="5362697" cy="4319322"/>
          </a:xfrm>
        </p:spPr>
        <p:txBody>
          <a:bodyPr/>
          <a:lstStyle/>
          <a:p>
            <a:pPr>
              <a:spcAft>
                <a:spcPct val="50000"/>
              </a:spcAft>
            </a:pPr>
            <a:r>
              <a:rPr lang="en-GB" dirty="0"/>
              <a:t>As well as tactics, it is important that the other party knows and understands who they are dealing with.  There are certain skills that you can use to control a meeting.  Keep in mind however, you are there to achieve a win-win scenario and not to over power or bully your counterpart.</a:t>
            </a:r>
          </a:p>
          <a:p>
            <a:pPr>
              <a:spcAft>
                <a:spcPct val="50000"/>
              </a:spcAft>
            </a:pPr>
            <a:r>
              <a:rPr lang="en-GB" b="1" dirty="0"/>
              <a:t>Label your behaviour</a:t>
            </a:r>
            <a:r>
              <a:rPr lang="en-GB" dirty="0"/>
              <a:t> – give warning signals and signposts to avoid surprises and shocks.  Indicate when you intend to ask a question.</a:t>
            </a:r>
          </a:p>
          <a:p>
            <a:pPr>
              <a:spcAft>
                <a:spcPct val="50000"/>
              </a:spcAft>
            </a:pPr>
            <a:r>
              <a:rPr lang="en-GB" b="1" dirty="0"/>
              <a:t>Test and </a:t>
            </a:r>
            <a:r>
              <a:rPr lang="en-GB" b="1" dirty="0" smtClean="0"/>
              <a:t>Summarize</a:t>
            </a:r>
            <a:r>
              <a:rPr lang="en-GB" dirty="0" smtClean="0"/>
              <a:t> </a:t>
            </a:r>
            <a:r>
              <a:rPr lang="en-GB" dirty="0"/>
              <a:t>- test common understanding, summarise agreements and clarify key points at appropriate times. </a:t>
            </a:r>
          </a:p>
          <a:p>
            <a:pPr>
              <a:spcAft>
                <a:spcPct val="50000"/>
              </a:spcAft>
            </a:pPr>
            <a:r>
              <a:rPr lang="en-GB" b="1" dirty="0"/>
              <a:t>Don’t dilute a good argument</a:t>
            </a:r>
            <a:r>
              <a:rPr lang="en-GB" dirty="0"/>
              <a:t> – use few strong points rather than many weak ones.</a:t>
            </a:r>
          </a:p>
          <a:p>
            <a:pPr>
              <a:spcAft>
                <a:spcPct val="50000"/>
              </a:spcAft>
            </a:pPr>
            <a:r>
              <a:rPr lang="en-GB" b="1" dirty="0"/>
              <a:t>Use questions to persuade</a:t>
            </a:r>
            <a:r>
              <a:rPr lang="en-GB" dirty="0"/>
              <a:t> – structured questions can enhance a case and weaken resistance.</a:t>
            </a:r>
          </a:p>
          <a:p>
            <a:pPr>
              <a:spcAft>
                <a:spcPct val="50000"/>
              </a:spcAft>
            </a:pPr>
            <a:r>
              <a:rPr lang="en-GB" b="1" dirty="0"/>
              <a:t>Use questions to control</a:t>
            </a:r>
            <a:r>
              <a:rPr lang="en-GB" dirty="0"/>
              <a:t> – asking questions can give control and more time to think.</a:t>
            </a:r>
          </a:p>
          <a:p>
            <a:pPr>
              <a:spcAft>
                <a:spcPct val="50000"/>
              </a:spcAft>
            </a:pPr>
            <a:r>
              <a:rPr lang="en-GB" b="1" dirty="0"/>
              <a:t>Set deadlines</a:t>
            </a:r>
            <a:r>
              <a:rPr lang="en-GB" dirty="0"/>
              <a:t> – setting time limits can motivate towards achieving an  agreement.</a:t>
            </a:r>
          </a:p>
          <a:p>
            <a:pPr>
              <a:spcAft>
                <a:spcPct val="50000"/>
              </a:spcAft>
            </a:pPr>
            <a:r>
              <a:rPr lang="en-GB" b="1" dirty="0"/>
              <a:t>Be innovative</a:t>
            </a:r>
            <a:r>
              <a:rPr lang="en-GB" dirty="0"/>
              <a:t> - look for possible points of conflict and search for innovative solutions.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36</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6882" name="Rectangle 2"/>
          <p:cNvSpPr>
            <a:spLocks noGrp="1" noRot="1" noChangeAspect="1" noChangeArrowheads="1" noTextEdit="1"/>
          </p:cNvSpPr>
          <p:nvPr>
            <p:ph type="sldImg"/>
          </p:nvPr>
        </p:nvSpPr>
        <p:spPr>
          <a:xfrm>
            <a:off x="1216025" y="720725"/>
            <a:ext cx="4800600" cy="3600450"/>
          </a:xfrm>
          <a:ln/>
        </p:spPr>
      </p:sp>
      <p:sp>
        <p:nvSpPr>
          <p:cNvPr id="1786883" name="Rectangle 3"/>
          <p:cNvSpPr>
            <a:spLocks noGrp="1" noChangeArrowheads="1"/>
          </p:cNvSpPr>
          <p:nvPr>
            <p:ph type="body" idx="1"/>
          </p:nvPr>
        </p:nvSpPr>
        <p:spPr>
          <a:xfrm>
            <a:off x="974582" y="4561485"/>
            <a:ext cx="5366039" cy="4319322"/>
          </a:xfrm>
        </p:spPr>
        <p:txBody>
          <a:bodyPr/>
          <a:lstStyle/>
          <a:p>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Conflict exists where there are differences between individuals or groups and must be managed throughout the project life cycle.</a:t>
            </a:r>
          </a:p>
          <a:p>
            <a:r>
              <a:rPr lang="en-GB" dirty="0" smtClean="0"/>
              <a:t>Conflict may occur between stakeholders throughout the life cycle.</a:t>
            </a:r>
          </a:p>
          <a:p>
            <a:r>
              <a:rPr lang="en-GB" dirty="0" smtClean="0"/>
              <a:t>Project managers should anticipate potential  conflicts and their significance  and deal with them before they cause negative impacts on the project.</a:t>
            </a:r>
          </a:p>
          <a:p>
            <a:r>
              <a:rPr lang="en-GB" dirty="0" smtClean="0"/>
              <a:t>Often conflict is caused through lack of understanding, lack of facts or because individuals have different interests, beliefs and values.   </a:t>
            </a:r>
          </a:p>
          <a:p>
            <a:r>
              <a:rPr lang="en-GB" dirty="0" smtClean="0"/>
              <a:t>Conflict may either be destructive (having an adverse effect on a project) or constructive (positive benefit).  For example, if the cause of a conflict is due to a technical misunderstanding it is beneficial to bring this into the open and involve all interested parties.  Conversely, destructive conflict typically occurs due to differences values, beliefs, feelings and background.  Because these  are usually emotively based they are more difficult to resolve and require sensitivity and empathy.  </a:t>
            </a:r>
          </a:p>
          <a:p>
            <a:r>
              <a:rPr lang="en-GB" dirty="0" smtClean="0"/>
              <a:t>If conflicts cannot be resolved, they may need to be escalated to higher authorities, or specialist facilitators.</a:t>
            </a:r>
          </a:p>
          <a:p>
            <a:r>
              <a:rPr lang="en-GB"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336</a:t>
            </a:fld>
            <a:endParaRPr lang="en-US" dirty="0"/>
          </a:p>
        </p:txBody>
      </p:sp>
    </p:spTree>
    <p:extLst>
      <p:ext uri="{BB962C8B-B14F-4D97-AF65-F5344CB8AC3E}">
        <p14:creationId xmlns:p14="http://schemas.microsoft.com/office/powerpoint/2010/main" val="313114067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0978" name="Rectangle 2"/>
          <p:cNvSpPr>
            <a:spLocks noGrp="1" noRot="1" noChangeAspect="1" noChangeArrowheads="1" noTextEdit="1"/>
          </p:cNvSpPr>
          <p:nvPr>
            <p:ph type="sldImg"/>
          </p:nvPr>
        </p:nvSpPr>
        <p:spPr>
          <a:xfrm>
            <a:off x="1216025" y="720725"/>
            <a:ext cx="4800600" cy="3600450"/>
          </a:xfrm>
          <a:ln/>
        </p:spPr>
      </p:sp>
      <p:sp>
        <p:nvSpPr>
          <p:cNvPr id="1790979"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The model is based on the work of Blake and Mouton and provides a framework for understanding and resolving conflict.</a:t>
            </a:r>
          </a:p>
          <a:p>
            <a:r>
              <a:rPr lang="en-GB" b="1" dirty="0">
                <a:cs typeface="Times New Roman" pitchFamily="18" charset="0"/>
              </a:rPr>
              <a:t>Causes - </a:t>
            </a:r>
            <a:r>
              <a:rPr lang="en-GB" dirty="0">
                <a:cs typeface="Times New Roman" pitchFamily="18" charset="0"/>
              </a:rPr>
              <a:t>the subjects such as timescales, or priorities, changes.</a:t>
            </a:r>
          </a:p>
          <a:p>
            <a:r>
              <a:rPr lang="en-GB" b="1" dirty="0">
                <a:cs typeface="Times New Roman" pitchFamily="18" charset="0"/>
              </a:rPr>
              <a:t>Sources -</a:t>
            </a:r>
            <a:r>
              <a:rPr lang="en-GB" dirty="0">
                <a:cs typeface="Times New Roman" pitchFamily="18" charset="0"/>
              </a:rPr>
              <a:t> the people involved in the conflict. </a:t>
            </a:r>
          </a:p>
          <a:p>
            <a:r>
              <a:rPr lang="en-GB" b="1" dirty="0">
                <a:cs typeface="Times New Roman" pitchFamily="18" charset="0"/>
              </a:rPr>
              <a:t>Conflict –</a:t>
            </a:r>
            <a:r>
              <a:rPr lang="en-GB" dirty="0">
                <a:cs typeface="Times New Roman" pitchFamily="18" charset="0"/>
              </a:rPr>
              <a:t> the nature of the problem or issue, and its intensity.</a:t>
            </a:r>
          </a:p>
          <a:p>
            <a:r>
              <a:rPr lang="en-GB" dirty="0">
                <a:cs typeface="Times New Roman" pitchFamily="18" charset="0"/>
              </a:rPr>
              <a:t>Intensity may be defined as the combination of magnitude (say impacts on project objectives) and frequency (how often the conflict occurs).</a:t>
            </a:r>
          </a:p>
          <a:p>
            <a:r>
              <a:rPr lang="en-GB" dirty="0"/>
              <a:t>Two techniques that support conflict management are:</a:t>
            </a:r>
          </a:p>
          <a:p>
            <a:r>
              <a:rPr lang="en-GB" b="1" dirty="0"/>
              <a:t>Cause and Effect Analysis</a:t>
            </a:r>
            <a:r>
              <a:rPr lang="en-GB" dirty="0"/>
              <a:t> – establishing the root cause will help to determine how often it is likely to occur and will enable conflict intensity to be determined.  Root causes often lead to the definition of preventive measures.</a:t>
            </a:r>
          </a:p>
          <a:p>
            <a:r>
              <a:rPr lang="en-GB" b="1" dirty="0"/>
              <a:t>Stakeholder Analysis</a:t>
            </a:r>
            <a:r>
              <a:rPr lang="en-GB" dirty="0"/>
              <a:t> – understanding the needs and influences of the stakeholders will help to prevent conflict situations arising, or in the event of conflict, it will enable effective management strategies to be used.</a:t>
            </a:r>
          </a:p>
          <a:p>
            <a:r>
              <a:rPr lang="en-GB" dirty="0"/>
              <a:t>Preventing conflict may also be covered by appropriate risk management.</a:t>
            </a:r>
          </a:p>
          <a:p>
            <a:r>
              <a:rPr lang="en-GB" dirty="0"/>
              <a:t>A number of methods may be used to manage conflict such as formal negotiations, mediation and workshops, depending on the nature of the conflict and stakeholders involved. </a:t>
            </a:r>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3026" name="Rectangle 2"/>
          <p:cNvSpPr>
            <a:spLocks noGrp="1" noRot="1" noChangeAspect="1" noChangeArrowheads="1" noTextEdit="1"/>
          </p:cNvSpPr>
          <p:nvPr>
            <p:ph type="sldImg"/>
          </p:nvPr>
        </p:nvSpPr>
        <p:spPr>
          <a:xfrm>
            <a:off x="1258888" y="720725"/>
            <a:ext cx="4797425" cy="3598863"/>
          </a:xfrm>
          <a:ln/>
        </p:spPr>
      </p:sp>
      <p:sp>
        <p:nvSpPr>
          <p:cNvPr id="1793027" name="Rectangle 3"/>
          <p:cNvSpPr>
            <a:spLocks noGrp="1" noChangeArrowheads="1"/>
          </p:cNvSpPr>
          <p:nvPr>
            <p:ph type="body" idx="1"/>
          </p:nvPr>
        </p:nvSpPr>
        <p:spPr>
          <a:xfrm>
            <a:off x="974582" y="4559961"/>
            <a:ext cx="5366039" cy="4320846"/>
          </a:xfrm>
        </p:spPr>
        <p:txBody>
          <a:bodyPr/>
          <a:lstStyle/>
          <a:p>
            <a:r>
              <a:rPr lang="en-GB" dirty="0">
                <a:cs typeface="Times New Roman" pitchFamily="18" charset="0"/>
              </a:rPr>
              <a:t>Conflict occurs throughout the project.  The nature and scale of conflict is directly related to the activities undertaken and the stakeholders involved.</a:t>
            </a:r>
          </a:p>
          <a:p>
            <a:r>
              <a:rPr lang="en-GB" dirty="0">
                <a:cs typeface="Times New Roman" pitchFamily="18" charset="0"/>
              </a:rPr>
              <a:t>Understanding where and who might be involved in the conflict will help the Project Manager in its early identification and resolution.</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5074" name="Rectangle 2"/>
          <p:cNvSpPr>
            <a:spLocks noGrp="1" noRot="1" noChangeAspect="1" noChangeArrowheads="1" noTextEdit="1"/>
          </p:cNvSpPr>
          <p:nvPr>
            <p:ph type="sldImg"/>
          </p:nvPr>
        </p:nvSpPr>
        <p:spPr>
          <a:xfrm>
            <a:off x="1216025" y="720725"/>
            <a:ext cx="4800600" cy="3600450"/>
          </a:xfrm>
          <a:ln/>
        </p:spPr>
      </p:sp>
      <p:sp>
        <p:nvSpPr>
          <p:cNvPr id="1795075" name="Rectangle 3"/>
          <p:cNvSpPr>
            <a:spLocks noGrp="1" noChangeArrowheads="1"/>
          </p:cNvSpPr>
          <p:nvPr>
            <p:ph type="body" idx="1"/>
          </p:nvPr>
        </p:nvSpPr>
        <p:spPr>
          <a:xfrm>
            <a:off x="974582" y="4561485"/>
            <a:ext cx="5366039" cy="4319322"/>
          </a:xfrm>
        </p:spPr>
        <p:txBody>
          <a:bodyPr/>
          <a:lstStyle/>
          <a:p>
            <a:r>
              <a:rPr lang="en-GB" dirty="0"/>
              <a:t>The diagram above based on </a:t>
            </a:r>
            <a:r>
              <a:rPr lang="en-GB" dirty="0" smtClean="0"/>
              <a:t>Thomas Kilman Model, </a:t>
            </a:r>
            <a:r>
              <a:rPr lang="en-GB" dirty="0"/>
              <a:t>shows strategies for managing conflict.</a:t>
            </a:r>
          </a:p>
          <a:p>
            <a:r>
              <a:rPr lang="en-GB" b="1" dirty="0"/>
              <a:t>Competition (Win/Lose)</a:t>
            </a:r>
            <a:r>
              <a:rPr lang="en-GB" dirty="0"/>
              <a:t> – where one party drives to meet their own interests and disregards the other’s interests.  </a:t>
            </a:r>
          </a:p>
          <a:p>
            <a:r>
              <a:rPr lang="en-GB" b="1" dirty="0"/>
              <a:t>Avoidance (Lose/Lose) </a:t>
            </a:r>
            <a:r>
              <a:rPr lang="en-GB" dirty="0"/>
              <a:t>– withdrawing from conflict; where one party is unable to influence the more dominant party and wishes to avoid conflict. </a:t>
            </a:r>
          </a:p>
          <a:p>
            <a:r>
              <a:rPr lang="en-GB" b="1" dirty="0"/>
              <a:t>Accommodation</a:t>
            </a:r>
            <a:r>
              <a:rPr lang="en-GB" dirty="0"/>
              <a:t> </a:t>
            </a:r>
            <a:r>
              <a:rPr lang="en-GB" b="1" dirty="0"/>
              <a:t>(Lose/Win) </a:t>
            </a:r>
            <a:r>
              <a:rPr lang="en-GB" dirty="0"/>
              <a:t>- the party is prepared to submit or comply to the other’s interests.  </a:t>
            </a:r>
          </a:p>
          <a:p>
            <a:r>
              <a:rPr lang="en-GB" b="1" dirty="0"/>
              <a:t>Compromise (Win/Win – Lose/Lose) </a:t>
            </a:r>
            <a:r>
              <a:rPr lang="en-GB" dirty="0"/>
              <a:t>– parties trade gains against losses.</a:t>
            </a:r>
          </a:p>
          <a:p>
            <a:r>
              <a:rPr lang="en-GB" b="1" dirty="0"/>
              <a:t>Collaboration (Win/Win) </a:t>
            </a:r>
            <a:r>
              <a:rPr lang="en-GB" dirty="0"/>
              <a:t>- typically found in high performing teams, a problem solving style where parties confront issues and seek solutions that meet the interests of both parties.</a:t>
            </a:r>
            <a:r>
              <a:rPr lang="en-GB" sz="1100" dirty="0">
                <a:latin typeface="Arial" pitchFamily="34" charset="0"/>
              </a:rPr>
              <a:t>  </a:t>
            </a:r>
          </a:p>
        </p:txBody>
      </p:sp>
      <p:sp>
        <p:nvSpPr>
          <p:cNvPr id="1795076" name="Rectangle 4"/>
          <p:cNvSpPr>
            <a:spLocks noChangeArrowheads="1"/>
          </p:cNvSpPr>
          <p:nvPr/>
        </p:nvSpPr>
        <p:spPr bwMode="auto">
          <a:xfrm>
            <a:off x="1594767" y="4005578"/>
            <a:ext cx="7913655" cy="443203"/>
          </a:xfrm>
          <a:prstGeom prst="rect">
            <a:avLst/>
          </a:prstGeom>
          <a:noFill/>
          <a:ln w="12700" cap="sq">
            <a:noFill/>
            <a:miter lim="800000"/>
            <a:headEnd type="none" w="sm" len="sm"/>
            <a:tailEnd type="none" w="sm" len="sm"/>
          </a:ln>
          <a:effectLst/>
        </p:spPr>
        <p:txBody>
          <a:bodyPr lIns="96582" tIns="48291" rIns="96582" bIns="48291"/>
          <a:lstStyle/>
          <a:p>
            <a:pPr algn="just" eaLnBrk="1" hangingPunct="1">
              <a:spcAft>
                <a:spcPct val="100000"/>
              </a:spcAft>
            </a:pPr>
            <a:endParaRPr lang="en-US" sz="700" b="1" dirty="0">
              <a:solidFill>
                <a:srgbClr val="000099"/>
              </a:solidFill>
              <a:latin typeface="ZapfCalligr BT" pitchFamily="18"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7122" name="Rectangle 2"/>
          <p:cNvSpPr>
            <a:spLocks noGrp="1" noRot="1" noChangeAspect="1" noChangeArrowheads="1" noTextEdit="1"/>
          </p:cNvSpPr>
          <p:nvPr>
            <p:ph type="sldImg"/>
          </p:nvPr>
        </p:nvSpPr>
        <p:spPr>
          <a:xfrm>
            <a:off x="1216025" y="720725"/>
            <a:ext cx="4800600" cy="3600450"/>
          </a:xfrm>
          <a:ln/>
        </p:spPr>
      </p:sp>
      <p:sp>
        <p:nvSpPr>
          <p:cNvPr id="1797123" name="Rectangle 3"/>
          <p:cNvSpPr>
            <a:spLocks noGrp="1" noChangeArrowheads="1"/>
          </p:cNvSpPr>
          <p:nvPr>
            <p:ph type="body" idx="1"/>
          </p:nvPr>
        </p:nvSpPr>
        <p:spPr>
          <a:xfrm>
            <a:off x="974582" y="4561485"/>
            <a:ext cx="5366039" cy="4319322"/>
          </a:xfrm>
        </p:spPr>
        <p:txBody>
          <a:bodyPr/>
          <a:lstStyle/>
          <a:p>
            <a:r>
              <a:rPr lang="en-GB" dirty="0"/>
              <a:t>Common strategies or approaches used to manage interpersonal conflict are shown above and described in more detail below:</a:t>
            </a:r>
          </a:p>
          <a:p>
            <a:pPr>
              <a:spcAft>
                <a:spcPct val="30000"/>
              </a:spcAft>
            </a:pPr>
            <a:r>
              <a:rPr lang="en-GB" b="1" dirty="0"/>
              <a:t>Avoidance (Withdrawing)</a:t>
            </a:r>
            <a:r>
              <a:rPr lang="en-GB" dirty="0"/>
              <a:t> – contentious issues are avoided.  This strategy is more likely to cause or exacerbate conflict in the long term, especially if issues are of significant importance.  Useful where conflict issues are trivial, where the damage from conflict outweighs the benefits, or to reduce tension.</a:t>
            </a:r>
          </a:p>
          <a:p>
            <a:pPr>
              <a:spcAft>
                <a:spcPct val="30000"/>
              </a:spcAft>
            </a:pPr>
            <a:r>
              <a:rPr lang="en-GB" b="1" dirty="0"/>
              <a:t>Accommodation (Smoothing)</a:t>
            </a:r>
            <a:r>
              <a:rPr lang="en-GB" dirty="0"/>
              <a:t> - playing down differences and emphasising common interests; issues that might cause divisions or hurt feelings are not discussed.  It may be useful to preserve harmony and maintain focus on important factors.</a:t>
            </a:r>
          </a:p>
          <a:p>
            <a:pPr>
              <a:spcAft>
                <a:spcPct val="30000"/>
              </a:spcAft>
            </a:pPr>
            <a:r>
              <a:rPr lang="en-GB" b="1" dirty="0"/>
              <a:t>Compromising</a:t>
            </a:r>
            <a:r>
              <a:rPr lang="en-GB" dirty="0"/>
              <a:t> - splitting the difference, bargaining, search for an intermediate position.  No one loses but no one wins.</a:t>
            </a:r>
            <a:r>
              <a:rPr lang="en-US" dirty="0"/>
              <a:t>   Useful when there is a need to avoid disruption, achieve temporary settlements, where time is critical.</a:t>
            </a:r>
            <a:endParaRPr lang="en-GB" dirty="0"/>
          </a:p>
          <a:p>
            <a:pPr>
              <a:spcAft>
                <a:spcPct val="30000"/>
              </a:spcAft>
            </a:pPr>
            <a:r>
              <a:rPr lang="en-GB" b="1" dirty="0"/>
              <a:t>Competition (Forcing) </a:t>
            </a:r>
            <a:r>
              <a:rPr lang="en-GB" dirty="0"/>
              <a:t>– where one person can use their authority through knowledge or position to force a solution.  A win-lose situation; </a:t>
            </a:r>
            <a:r>
              <a:rPr lang="en-US" dirty="0"/>
              <a:t>use when quick decisive action is required such as emergencies, </a:t>
            </a:r>
            <a:r>
              <a:rPr lang="en-GB" dirty="0"/>
              <a:t>where time is critical and will not allow other solutions to be achieved.</a:t>
            </a:r>
          </a:p>
          <a:p>
            <a:pPr>
              <a:spcAft>
                <a:spcPct val="30000"/>
              </a:spcAft>
            </a:pPr>
            <a:r>
              <a:rPr lang="en-GB" b="1" dirty="0"/>
              <a:t>Collaboration (Confrontation) </a:t>
            </a:r>
            <a:r>
              <a:rPr lang="en-GB" dirty="0"/>
              <a:t>– open exchanges of information about the conflict or problem as each sees it, and a working through of their differences to reach a solution that is optimal to both.  Both can win.  Useful </a:t>
            </a:r>
            <a:r>
              <a:rPr lang="en-US" dirty="0"/>
              <a:t>when it is too important to compromise, there is a need to gain commitment or better understanding.</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normAutofit/>
          </a:bodyPr>
          <a:lstStyle/>
          <a:p>
            <a:r>
              <a:rPr lang="en-GB" dirty="0" smtClean="0"/>
              <a:t>Leadership</a:t>
            </a:r>
            <a:r>
              <a:rPr lang="en-GB" baseline="0" dirty="0" smtClean="0"/>
              <a:t> is the ability to establish vision and direction, to influence and align others towards a common purpose, and to empower and inspire people to achieve project success.  It enables the project to proceed in an environment of change and uncertainty.</a:t>
            </a:r>
          </a:p>
          <a:p>
            <a:endParaRPr lang="en-GB"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dirty="0" smtClean="0"/>
              <a:t>When</a:t>
            </a:r>
            <a:r>
              <a:rPr lang="en-US" baseline="0" dirty="0" smtClean="0"/>
              <a:t> you stand at the base of a 100 year old oak tree and look up, one can’t help but be awestruck by its size and strength.  What makes this tree so strong though is its foundation.  People, are the same.  Without a solid foundation, as a tree can sway with the wind, people can lose their way and become misguided. </a:t>
            </a:r>
          </a:p>
          <a:p>
            <a:endParaRPr lang="en-US" baseline="0" dirty="0" smtClean="0"/>
          </a:p>
          <a:p>
            <a:r>
              <a:rPr lang="en-US" baseline="0" dirty="0" smtClean="0"/>
              <a:t>Project Management is a challenging but rewarding profession. The difference between a good project manager and a great project manager is the foundation and principles by which one adheres to and their ability to impart that to others.</a:t>
            </a:r>
            <a:endParaRPr lang="en-US" dirty="0"/>
          </a:p>
        </p:txBody>
      </p:sp>
    </p:spTree>
    <p:extLst>
      <p:ext uri="{BB962C8B-B14F-4D97-AF65-F5344CB8AC3E}">
        <p14:creationId xmlns:p14="http://schemas.microsoft.com/office/powerpoint/2010/main" val="102192555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sz="1400" dirty="0"/>
              <a:t>Management is doing things right; leadership is doing the right things.</a:t>
            </a:r>
          </a:p>
          <a:p>
            <a:endParaRPr lang="en-US" sz="1400" dirty="0"/>
          </a:p>
          <a:p>
            <a:r>
              <a:rPr lang="en-US" sz="1400" dirty="0"/>
              <a:t>(Ask audience their thoughts on which is best.)</a:t>
            </a:r>
          </a:p>
          <a:p>
            <a:endParaRPr lang="en-US" sz="1400" dirty="0"/>
          </a:p>
          <a:p>
            <a:endParaRPr lang="en-US" sz="1400" dirty="0"/>
          </a:p>
          <a:p>
            <a:endParaRPr lang="en-US" dirty="0"/>
          </a:p>
        </p:txBody>
      </p:sp>
    </p:spTree>
    <p:extLst>
      <p:ext uri="{BB962C8B-B14F-4D97-AF65-F5344CB8AC3E}">
        <p14:creationId xmlns:p14="http://schemas.microsoft.com/office/powerpoint/2010/main" val="401141605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C695BC03-0056-4FFD-B620-61E781C7E370}" type="slidenum">
              <a:rPr lang="en-GB"/>
              <a:pPr/>
              <a:t>346</a:t>
            </a:fld>
            <a:endParaRPr lang="en-GB" dirty="0"/>
          </a:p>
        </p:txBody>
      </p:sp>
      <p:sp>
        <p:nvSpPr>
          <p:cNvPr id="898050" name="Rectangle 2"/>
          <p:cNvSpPr>
            <a:spLocks noGrp="1" noChangeArrowheads="1"/>
          </p:cNvSpPr>
          <p:nvPr>
            <p:ph type="body" idx="1"/>
          </p:nvPr>
        </p:nvSpPr>
        <p:spPr>
          <a:xfrm>
            <a:off x="958840" y="4223546"/>
            <a:ext cx="5441962" cy="4532025"/>
          </a:xfrm>
          <a:noFill/>
          <a:ln/>
        </p:spPr>
        <p:txBody>
          <a:bodyPr lIns="102862" tIns="50529" rIns="102862" bIns="50529"/>
          <a:lstStyle/>
          <a:p>
            <a:r>
              <a:rPr lang="en-GB" dirty="0" smtClean="0"/>
              <a:t>If</a:t>
            </a:r>
            <a:r>
              <a:rPr lang="en-GB" baseline="0" dirty="0" smtClean="0"/>
              <a:t> the Project Manager is to be a good leader, then they must know where and when to look and lead in the right direction.</a:t>
            </a:r>
          </a:p>
          <a:p>
            <a:endParaRPr lang="en-GB" baseline="0" dirty="0" smtClean="0"/>
          </a:p>
          <a:p>
            <a:r>
              <a:rPr lang="en-GB" baseline="0" dirty="0" smtClean="0"/>
              <a:t>They must know when they look upwards towards the Sponsor and Corporate Management, how the performance of their project can affect the strategy of the organization and where it fits into the vision set by those above.</a:t>
            </a:r>
          </a:p>
          <a:p>
            <a:r>
              <a:rPr lang="en-GB" baseline="0" dirty="0" smtClean="0"/>
              <a:t>The Project Manager must also know when to look outward, realising that their team alone, may not have the answers to all the projects questions.  Here the project manager must learn to influence and direct stakeholders from outside their natural line of management.</a:t>
            </a:r>
          </a:p>
          <a:p>
            <a:r>
              <a:rPr lang="en-GB" baseline="0" dirty="0" smtClean="0"/>
              <a:t>A good leader knows when to look forward, to plan and strategise the route ahead for the project, whilst also reflecting backwards on those tasks they have been completed and the lessons that they have learned and brought with them to develop themselves and the team for the future.</a:t>
            </a:r>
          </a:p>
          <a:p>
            <a:r>
              <a:rPr lang="en-GB" baseline="0" dirty="0" smtClean="0"/>
              <a:t>Understanding the needs of their team is paramount, whilst also addressing their performance and supporting those in need.  Knowing that your project does not lay in isolation, makes the project manager understand the effects that others have on their projects as much as they are dependent on theirs.</a:t>
            </a:r>
          </a:p>
          <a:p>
            <a:r>
              <a:rPr lang="en-GB" baseline="0" dirty="0" smtClean="0"/>
              <a:t>A true leader know how to look inward, at themselves and their own performance, knowing they are the standard bearer, the setter of the standards, where self discipline is the highest form of discipline.</a:t>
            </a:r>
          </a:p>
          <a:p>
            <a:endParaRPr lang="en-GB" b="0" baseline="0" dirty="0" smtClean="0"/>
          </a:p>
          <a:p>
            <a:r>
              <a:rPr lang="en-GB" b="0" baseline="0" dirty="0" smtClean="0"/>
              <a:t>To quote an Indian proverb, “</a:t>
            </a:r>
            <a:r>
              <a:rPr lang="en-US" dirty="0"/>
              <a:t>Leadership is lifting a person's vision to higher sights, the raising of a person's performance to higher standards, the building of a personality beyond its normal limitations.”</a:t>
            </a:r>
            <a:endParaRPr lang="en-GB" b="0" dirty="0"/>
          </a:p>
        </p:txBody>
      </p:sp>
      <p:sp>
        <p:nvSpPr>
          <p:cNvPr id="898051" name="Rectangle 3"/>
          <p:cNvSpPr>
            <a:spLocks noGrp="1" noRot="1" noChangeAspect="1" noChangeArrowheads="1" noTextEdit="1"/>
          </p:cNvSpPr>
          <p:nvPr>
            <p:ph type="sldImg"/>
          </p:nvPr>
        </p:nvSpPr>
        <p:spPr>
          <a:xfrm>
            <a:off x="1301750" y="479425"/>
            <a:ext cx="4783138" cy="3587750"/>
          </a:xfrm>
          <a:ln w="12700" cap="flat">
            <a:solidFill>
              <a:schemeClr val="tx1"/>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37</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dirty="0">
                <a:latin typeface="Verdana" pitchFamily="34" charset="0"/>
                <a:ea typeface="Verdana" pitchFamily="34" charset="0"/>
                <a:cs typeface="Verdana" pitchFamily="34" charset="0"/>
              </a:rPr>
              <a:t>The fundamentals of management are required to have success at any levels of project management whereas leadership is a skill that requires the ability to understand the overall goal and inspire others to work alongside you to achieve it. </a:t>
            </a:r>
          </a:p>
          <a:p>
            <a:r>
              <a:rPr lang="en-US" dirty="0">
                <a:latin typeface="Verdana" pitchFamily="34" charset="0"/>
                <a:ea typeface="Verdana" pitchFamily="34" charset="0"/>
                <a:cs typeface="Verdana" pitchFamily="34" charset="0"/>
              </a:rPr>
              <a:t/>
            </a:r>
            <a:br>
              <a:rPr lang="en-US" dirty="0">
                <a:latin typeface="Verdana" pitchFamily="34" charset="0"/>
                <a:ea typeface="Verdana" pitchFamily="34" charset="0"/>
                <a:cs typeface="Verdana" pitchFamily="34" charset="0"/>
              </a:rPr>
            </a:br>
            <a:r>
              <a:rPr lang="en-US" dirty="0">
                <a:latin typeface="Verdana" pitchFamily="34" charset="0"/>
                <a:ea typeface="Verdana" pitchFamily="34" charset="0"/>
                <a:cs typeface="Verdana" pitchFamily="34" charset="0"/>
              </a:rPr>
              <a:t>Can you be a successful Project Manager without  having strong leadership skills?  Absolutely.  Different parts of project management appeal to different people.  While one person may excel at building the perfect Gantt chart but due to their personality, isn’t the type that you would send in to a question and answer session when you are bidding on a project.  Is this person valuable?  Yes.  </a:t>
            </a:r>
          </a:p>
          <a:p>
            <a:endParaRPr lang="en-US" dirty="0">
              <a:latin typeface="Verdana" pitchFamily="34" charset="0"/>
              <a:ea typeface="Verdana" pitchFamily="34" charset="0"/>
              <a:cs typeface="Verdana" pitchFamily="34" charset="0"/>
            </a:endParaRPr>
          </a:p>
          <a:p>
            <a:r>
              <a:rPr lang="en-US" dirty="0">
                <a:latin typeface="Verdana" pitchFamily="34" charset="0"/>
                <a:ea typeface="Verdana" pitchFamily="34" charset="0"/>
                <a:cs typeface="Verdana" pitchFamily="34" charset="0"/>
              </a:rPr>
              <a:t>The same question can be asked in terms of leadership.   The long and short of it is that a leader should have the abilities to do the standard project management tasks as well as inspire the team to work towards a shared goal.  This is the mark of a true Green Project Manager.</a:t>
            </a:r>
          </a:p>
          <a:p>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08933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0802" name="Rectangle 2"/>
          <p:cNvSpPr>
            <a:spLocks noGrp="1" noRot="1" noChangeAspect="1" noChangeArrowheads="1" noTextEdit="1"/>
          </p:cNvSpPr>
          <p:nvPr>
            <p:ph type="sldImg"/>
          </p:nvPr>
        </p:nvSpPr>
        <p:spPr>
          <a:xfrm>
            <a:off x="1216025" y="720725"/>
            <a:ext cx="4800600" cy="3600450"/>
          </a:xfrm>
          <a:ln/>
        </p:spPr>
      </p:sp>
      <p:sp>
        <p:nvSpPr>
          <p:cNvPr id="1100803" name="Rectangle 3"/>
          <p:cNvSpPr>
            <a:spLocks noGrp="1" noChangeArrowheads="1"/>
          </p:cNvSpPr>
          <p:nvPr>
            <p:ph type="body" idx="1"/>
          </p:nvPr>
        </p:nvSpPr>
        <p:spPr>
          <a:xfrm>
            <a:off x="974582" y="4561485"/>
            <a:ext cx="5366039" cy="4319322"/>
          </a:xfrm>
        </p:spPr>
        <p:txBody>
          <a:bodyPr/>
          <a:lstStyle/>
          <a:p>
            <a:pPr>
              <a:lnSpc>
                <a:spcPct val="90000"/>
              </a:lnSpc>
              <a:spcAft>
                <a:spcPct val="50000"/>
              </a:spcAft>
            </a:pPr>
            <a:r>
              <a:rPr lang="en-GB" b="1" dirty="0"/>
              <a:t>Key attributes of successful leaders:</a:t>
            </a:r>
          </a:p>
          <a:p>
            <a:pPr>
              <a:lnSpc>
                <a:spcPct val="90000"/>
              </a:lnSpc>
              <a:spcAft>
                <a:spcPct val="50000"/>
              </a:spcAft>
            </a:pPr>
            <a:r>
              <a:rPr lang="en-GB" b="1" dirty="0"/>
              <a:t>Focus</a:t>
            </a:r>
            <a:r>
              <a:rPr lang="en-GB" dirty="0"/>
              <a:t> -gives clear direction and provides the vision, is fully committed to the project critical success criteria and able to maintain focus throughout the project life.</a:t>
            </a:r>
          </a:p>
          <a:p>
            <a:pPr>
              <a:lnSpc>
                <a:spcPct val="90000"/>
              </a:lnSpc>
              <a:spcAft>
                <a:spcPct val="50000"/>
              </a:spcAft>
            </a:pPr>
            <a:r>
              <a:rPr lang="en-GB" b="1" dirty="0"/>
              <a:t>Manages conflict</a:t>
            </a:r>
            <a:r>
              <a:rPr lang="en-GB" dirty="0"/>
              <a:t>  – a good leader is able to identify conflict, establish its impact on the project and resolve quickly.</a:t>
            </a:r>
          </a:p>
          <a:p>
            <a:pPr>
              <a:lnSpc>
                <a:spcPct val="90000"/>
              </a:lnSpc>
              <a:spcAft>
                <a:spcPct val="50000"/>
              </a:spcAft>
            </a:pPr>
            <a:r>
              <a:rPr lang="en-GB" b="1" dirty="0"/>
              <a:t>Good team motivator</a:t>
            </a:r>
            <a:r>
              <a:rPr lang="en-GB" dirty="0"/>
              <a:t> – recognises need to manage motivational factors such as recognition, job satisfaction, reward.  Recognises success and gives credit.</a:t>
            </a:r>
          </a:p>
          <a:p>
            <a:pPr>
              <a:lnSpc>
                <a:spcPct val="90000"/>
              </a:lnSpc>
              <a:spcAft>
                <a:spcPct val="50000"/>
              </a:spcAft>
            </a:pPr>
            <a:r>
              <a:rPr lang="en-GB" b="1" dirty="0"/>
              <a:t>Flexible and adaptable -</a:t>
            </a:r>
            <a:r>
              <a:rPr lang="en-GB" dirty="0"/>
              <a:t> able to use an appropriate leadership style to suit the circumstances</a:t>
            </a:r>
            <a:r>
              <a:rPr lang="en-GB" dirty="0" smtClean="0"/>
              <a:t>.</a:t>
            </a:r>
          </a:p>
          <a:p>
            <a:pPr>
              <a:lnSpc>
                <a:spcPct val="90000"/>
              </a:lnSpc>
              <a:spcAft>
                <a:spcPct val="50000"/>
              </a:spcAft>
            </a:pPr>
            <a:r>
              <a:rPr lang="en-GB" b="1" dirty="0" smtClean="0"/>
              <a:t>Good risk taker-</a:t>
            </a:r>
            <a:r>
              <a:rPr lang="en-GB" dirty="0" smtClean="0"/>
              <a:t> having situational awareness, so they are able to weigh up the pro’s and con’s and make effective decisions. </a:t>
            </a:r>
          </a:p>
          <a:p>
            <a:pPr>
              <a:lnSpc>
                <a:spcPct val="90000"/>
              </a:lnSpc>
              <a:spcAft>
                <a:spcPct val="50000"/>
              </a:spcAft>
            </a:pPr>
            <a:r>
              <a:rPr lang="en-GB" b="1" dirty="0" smtClean="0"/>
              <a:t>Good influencer</a:t>
            </a:r>
            <a:r>
              <a:rPr lang="en-GB" dirty="0" smtClean="0"/>
              <a:t> – able to obtain commitment to project goals from the project stakeholders, including the external and internal team, end-user and subcontractors.</a:t>
            </a:r>
          </a:p>
          <a:p>
            <a:pPr>
              <a:lnSpc>
                <a:spcPct val="90000"/>
              </a:lnSpc>
              <a:spcAft>
                <a:spcPct val="50000"/>
              </a:spcAft>
            </a:pPr>
            <a:r>
              <a:rPr lang="en-GB" b="1" dirty="0" smtClean="0"/>
              <a:t>Good problem solver</a:t>
            </a:r>
            <a:r>
              <a:rPr lang="en-GB" dirty="0" smtClean="0"/>
              <a:t> - able to deal with uncertainty through innovation.</a:t>
            </a:r>
          </a:p>
          <a:p>
            <a:pPr>
              <a:lnSpc>
                <a:spcPct val="90000"/>
              </a:lnSpc>
              <a:spcAft>
                <a:spcPct val="50000"/>
              </a:spcAft>
            </a:pPr>
            <a:r>
              <a:rPr lang="en-GB" b="1" dirty="0" smtClean="0"/>
              <a:t>Able to delegate</a:t>
            </a:r>
            <a:r>
              <a:rPr lang="en-GB" dirty="0" smtClean="0"/>
              <a:t> – defines clear objectives, empowers, gives authority and responsibility – ensures individual is competent, defines effective rules for escalation, and provides adequate supervision and support.</a:t>
            </a:r>
          </a:p>
          <a:p>
            <a:pPr>
              <a:lnSpc>
                <a:spcPct val="90000"/>
              </a:lnSpc>
              <a:spcAft>
                <a:spcPct val="50000"/>
              </a:spcAft>
            </a:pPr>
            <a:r>
              <a:rPr lang="en-GB" b="1" dirty="0" smtClean="0"/>
              <a:t>Good communicator</a:t>
            </a:r>
            <a:r>
              <a:rPr lang="en-GB" dirty="0" smtClean="0"/>
              <a:t> - good networker able to maintain constructive relationships with all project stakeholders and ensure effective communications throughout.</a:t>
            </a:r>
          </a:p>
          <a:p>
            <a:pPr>
              <a:lnSpc>
                <a:spcPct val="90000"/>
              </a:lnSpc>
              <a:spcAft>
                <a:spcPct val="50000"/>
              </a:spcAft>
            </a:pPr>
            <a:r>
              <a:rPr lang="en-GB" b="1" dirty="0" smtClean="0"/>
              <a:t>Gives Feedback</a:t>
            </a:r>
            <a:r>
              <a:rPr lang="en-GB" dirty="0" smtClean="0"/>
              <a:t> - able to provide constructive criticism and feedback</a:t>
            </a:r>
            <a:endParaRPr lang="en-US" dirty="0" smtClean="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2850" name="Rectangle 2"/>
          <p:cNvSpPr>
            <a:spLocks noGrp="1" noRot="1" noChangeAspect="1" noChangeArrowheads="1" noTextEdit="1"/>
          </p:cNvSpPr>
          <p:nvPr>
            <p:ph type="sldImg"/>
          </p:nvPr>
        </p:nvSpPr>
        <p:spPr>
          <a:xfrm>
            <a:off x="1258888" y="720725"/>
            <a:ext cx="4797425" cy="3598863"/>
          </a:xfrm>
          <a:ln/>
        </p:spPr>
      </p:sp>
      <p:sp>
        <p:nvSpPr>
          <p:cNvPr id="1102851" name="Rectangle 3"/>
          <p:cNvSpPr>
            <a:spLocks noGrp="1" noChangeArrowheads="1"/>
          </p:cNvSpPr>
          <p:nvPr>
            <p:ph type="body" idx="1"/>
          </p:nvPr>
        </p:nvSpPr>
        <p:spPr>
          <a:xfrm>
            <a:off x="974582" y="4559961"/>
            <a:ext cx="5366039" cy="4320846"/>
          </a:xfrm>
        </p:spPr>
        <p:txBody>
          <a:bodyPr/>
          <a:lstStyle/>
          <a:p>
            <a:pPr>
              <a:spcAft>
                <a:spcPct val="50000"/>
              </a:spcAft>
            </a:pPr>
            <a:r>
              <a:rPr lang="en-GB" b="1" dirty="0"/>
              <a:t>Leading the Individual</a:t>
            </a:r>
          </a:p>
          <a:p>
            <a:r>
              <a:rPr lang="en-GB" dirty="0">
                <a:cs typeface="Times New Roman" pitchFamily="18" charset="0"/>
              </a:rPr>
              <a:t>One of the best known frameworks for the development of an individual within a team is the Situational Leadership model developed by Hersey and Blanchard.  The model was not specifically developed for projects and is a little simplistic for the project environment but it is still a useful framework. </a:t>
            </a:r>
          </a:p>
          <a:p>
            <a:r>
              <a:rPr lang="en-GB" dirty="0">
                <a:cs typeface="Times New Roman" pitchFamily="18" charset="0"/>
              </a:rPr>
              <a:t>The model describes the developing relationship between leader and team member.  The matrix has two dimensions: Task Behaviour and Relationship Behaviour. </a:t>
            </a:r>
          </a:p>
          <a:p>
            <a:r>
              <a:rPr lang="en-GB" b="1" dirty="0">
                <a:cs typeface="Times New Roman" pitchFamily="18" charset="0"/>
              </a:rPr>
              <a:t>Directing</a:t>
            </a:r>
            <a:r>
              <a:rPr lang="en-GB" dirty="0">
                <a:cs typeface="Times New Roman" pitchFamily="18" charset="0"/>
              </a:rPr>
              <a:t> 	</a:t>
            </a:r>
          </a:p>
          <a:p>
            <a:r>
              <a:rPr lang="en-GB" dirty="0">
                <a:cs typeface="Times New Roman" pitchFamily="18" charset="0"/>
              </a:rPr>
              <a:t>When the team member first arrives there is anxiety, tension and confusion. The leader adopts a task oriented approach, provides specific instructions and closely supervises performance.</a:t>
            </a:r>
          </a:p>
          <a:p>
            <a:r>
              <a:rPr lang="en-GB" b="1" dirty="0">
                <a:cs typeface="Times New Roman" pitchFamily="18" charset="0"/>
              </a:rPr>
              <a:t>Coaching</a:t>
            </a:r>
            <a:r>
              <a:rPr lang="en-GB" dirty="0">
                <a:cs typeface="Times New Roman" pitchFamily="18" charset="0"/>
              </a:rPr>
              <a:t>	</a:t>
            </a:r>
          </a:p>
          <a:p>
            <a:r>
              <a:rPr lang="en-GB" dirty="0">
                <a:cs typeface="Times New Roman" pitchFamily="18" charset="0"/>
              </a:rPr>
              <a:t>As individuals begin to understand what is required the leader will spend more time establishing a relationship of trust and mutual understanding. Since the individual may not yet have developed sufficient competency to assume full responsibility for the task it is still necessary to explain decisions and provide the opportunity for clarification.</a:t>
            </a:r>
            <a:r>
              <a:rPr lang="en-GB" b="1" dirty="0">
                <a:cs typeface="Times New Roman" pitchFamily="18" charset="0"/>
              </a:rPr>
              <a:t>                           </a:t>
            </a:r>
            <a:r>
              <a:rPr lang="en-GB" dirty="0">
                <a:cs typeface="Times New Roman" pitchFamily="18" charset="0"/>
              </a:rPr>
              <a:t>       </a:t>
            </a: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98754" name="Rectangle 2"/>
          <p:cNvSpPr>
            <a:spLocks noGrp="1" noRot="1" noChangeAspect="1" noChangeArrowheads="1" noTextEdit="1"/>
          </p:cNvSpPr>
          <p:nvPr>
            <p:ph type="sldImg"/>
          </p:nvPr>
        </p:nvSpPr>
        <p:spPr>
          <a:xfrm>
            <a:off x="1216025" y="720725"/>
            <a:ext cx="4800600" cy="3600450"/>
          </a:xfrm>
          <a:ln/>
        </p:spPr>
      </p:sp>
      <p:sp>
        <p:nvSpPr>
          <p:cNvPr id="1098755" name="Rectangle 3"/>
          <p:cNvSpPr>
            <a:spLocks noGrp="1" noChangeArrowheads="1"/>
          </p:cNvSpPr>
          <p:nvPr>
            <p:ph type="body" idx="1"/>
          </p:nvPr>
        </p:nvSpPr>
        <p:spPr>
          <a:xfrm>
            <a:off x="974582" y="4590422"/>
            <a:ext cx="5369383" cy="4290385"/>
          </a:xfrm>
        </p:spPr>
        <p:txBody>
          <a:bodyPr/>
          <a:lstStyle/>
          <a:p>
            <a:r>
              <a:rPr lang="en-GB" dirty="0"/>
              <a:t>John Adair identified three overlapping areas of core responsibility: Task, Team and Individual.</a:t>
            </a:r>
          </a:p>
          <a:p>
            <a:r>
              <a:rPr lang="en-GB" dirty="0"/>
              <a:t>Effective leaders are able to balance their focus in these areas according to the situation.   If there is too much focus in one area it will have a detrimental effect on the others.  Conversely, each area has a positive influence on the others if properly balanced.  For example a well thought out Project Management Plan provides effective guidance to the individual and the team.  However,  a well though out plan can only be achieved through awareness of the team and individual’s needs. </a:t>
            </a:r>
          </a:p>
          <a:p>
            <a:r>
              <a:rPr lang="en-GB" b="1" dirty="0"/>
              <a:t>Task</a:t>
            </a:r>
            <a:r>
              <a:rPr lang="en-GB" dirty="0"/>
              <a:t> - the leader has to ensure that the required task is achieved.  This requires the setting of task objectives, control and co-ordination.  The leader must maintain focus on the objectives until completion. </a:t>
            </a:r>
          </a:p>
          <a:p>
            <a:r>
              <a:rPr lang="en-GB" b="1" dirty="0"/>
              <a:t>Individual</a:t>
            </a:r>
            <a:r>
              <a:rPr lang="en-GB" dirty="0"/>
              <a:t> - good leaders recognise that each individual has needs that are fulfilled through the task.  They understand the needs, strengths and weakness of individuals, and are able to apply the leadership style appropriate to the situation.  They are able to produce the motivation and commitment needed for the individual to perform their task. </a:t>
            </a:r>
          </a:p>
          <a:p>
            <a:r>
              <a:rPr lang="en-GB" b="1" dirty="0"/>
              <a:t>Team</a:t>
            </a:r>
            <a:r>
              <a:rPr lang="en-GB" dirty="0"/>
              <a:t> - an effective leader recognises that the team is an entity that also requires direction, information, performance feedback and support, as well as the individuals within the team.  </a:t>
            </a:r>
          </a:p>
          <a:p>
            <a:endParaRPr lang="en-GB"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4898" name="Rectangle 2"/>
          <p:cNvSpPr>
            <a:spLocks noGrp="1" noRot="1" noChangeAspect="1" noChangeArrowheads="1" noTextEdit="1"/>
          </p:cNvSpPr>
          <p:nvPr>
            <p:ph type="sldImg"/>
          </p:nvPr>
        </p:nvSpPr>
        <p:spPr>
          <a:xfrm>
            <a:off x="1258888" y="720725"/>
            <a:ext cx="4797425" cy="3598863"/>
          </a:xfrm>
          <a:ln/>
        </p:spPr>
      </p:sp>
      <p:sp>
        <p:nvSpPr>
          <p:cNvPr id="1104899" name="Rectangle 3"/>
          <p:cNvSpPr>
            <a:spLocks noGrp="1" noChangeArrowheads="1"/>
          </p:cNvSpPr>
          <p:nvPr>
            <p:ph type="body" idx="1"/>
          </p:nvPr>
        </p:nvSpPr>
        <p:spPr>
          <a:xfrm>
            <a:off x="974582" y="4559961"/>
            <a:ext cx="5366039" cy="4320846"/>
          </a:xfrm>
        </p:spPr>
        <p:txBody>
          <a:bodyPr/>
          <a:lstStyle/>
          <a:p>
            <a:r>
              <a:rPr lang="en-GB" b="1" dirty="0">
                <a:cs typeface="Times New Roman" pitchFamily="18" charset="0"/>
              </a:rPr>
              <a:t>Supporting</a:t>
            </a:r>
            <a:r>
              <a:rPr lang="en-GB" dirty="0">
                <a:cs typeface="Times New Roman" pitchFamily="18" charset="0"/>
              </a:rPr>
              <a:t>	</a:t>
            </a:r>
          </a:p>
          <a:p>
            <a:r>
              <a:rPr lang="en-GB" dirty="0">
                <a:cs typeface="Times New Roman" pitchFamily="18" charset="0"/>
              </a:rPr>
              <a:t>As the individual develops high levels of competency and motivation, greater delegation and group decision making is possible. The leader concentrates on developing relationships with individuals.</a:t>
            </a:r>
          </a:p>
          <a:p>
            <a:r>
              <a:rPr lang="en-GB" b="1" dirty="0">
                <a:cs typeface="Times New Roman" pitchFamily="18" charset="0"/>
              </a:rPr>
              <a:t>Delegating</a:t>
            </a:r>
            <a:r>
              <a:rPr lang="en-GB" dirty="0">
                <a:cs typeface="Times New Roman" pitchFamily="18" charset="0"/>
              </a:rPr>
              <a:t>	</a:t>
            </a:r>
          </a:p>
          <a:p>
            <a:r>
              <a:rPr lang="en-GB" dirty="0">
                <a:cs typeface="Times New Roman" pitchFamily="18" charset="0"/>
              </a:rPr>
              <a:t>Finally a point is reached where team members are confident in their ability, trusted to get on with the task and have a good relationship with the leader. Both task and relationship behaviour drop to low levels. Complacency on the part of the leader is now, perhaps, the greatest danger. </a:t>
            </a:r>
          </a:p>
          <a:p>
            <a:r>
              <a:rPr lang="en-GB" dirty="0">
                <a:cs typeface="Times New Roman" pitchFamily="18" charset="0"/>
              </a:rPr>
              <a:t>The parallel development of the individual through these stages can be viewed in a different way. Hersey and Blanchard also identify something called Follower Readiness which is a combination of Ability (knowledge, experience and skill) and Confidence (willingness, commitment and motivation). </a:t>
            </a:r>
          </a:p>
          <a:p>
            <a:r>
              <a:rPr lang="en-GB" dirty="0">
                <a:cs typeface="Times New Roman" pitchFamily="18" charset="0"/>
              </a:rPr>
              <a:t>A new team member may not have all the necessary ability or confidence.  It is the leader</a:t>
            </a:r>
            <a:r>
              <a:rPr lang="en-GB" dirty="0">
                <a:latin typeface="Verdana"/>
                <a:cs typeface="Times New Roman" pitchFamily="18" charset="0"/>
              </a:rPr>
              <a:t>’</a:t>
            </a:r>
            <a:r>
              <a:rPr lang="en-GB" dirty="0">
                <a:cs typeface="Times New Roman" pitchFamily="18" charset="0"/>
              </a:rPr>
              <a:t>s job to develop both in the individual as they move through the four stages. </a:t>
            </a:r>
          </a:p>
          <a:p>
            <a:endParaRPr lang="en-GB"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However, the story does not stop there.  Ensuring that the product or service is used in a sustainable</a:t>
            </a:r>
            <a:r>
              <a:rPr lang="en-US" baseline="0" dirty="0" smtClean="0"/>
              <a:t> manner throughout its full life allows the continuance of sustainability into operations and then through to its demise and disposal in a clean and sustainable way.</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353</a:t>
            </a:fld>
            <a:endParaRPr lang="en-US" dirty="0"/>
          </a:p>
        </p:txBody>
      </p:sp>
    </p:spTree>
    <p:extLst>
      <p:ext uri="{BB962C8B-B14F-4D97-AF65-F5344CB8AC3E}">
        <p14:creationId xmlns:p14="http://schemas.microsoft.com/office/powerpoint/2010/main" val="190941586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Stakeholders and project organization</a:t>
            </a:r>
          </a:p>
          <a:p>
            <a:r>
              <a:rPr lang="en-US" sz="900" dirty="0"/>
              <a:t>The project stakeholders, including the project organization, should be described in sufficient detail</a:t>
            </a:r>
          </a:p>
          <a:p>
            <a:r>
              <a:rPr lang="en-US" sz="900" dirty="0"/>
              <a:t>to enable project success. The roles and responsibilities of stakeholders should be defined and</a:t>
            </a:r>
          </a:p>
          <a:p>
            <a:r>
              <a:rPr lang="en-US" sz="900" dirty="0"/>
              <a:t>communicated based on the organization and project goals. Typical project stakeholders are</a:t>
            </a:r>
          </a:p>
          <a:p>
            <a:r>
              <a:rPr lang="en-US" sz="900" dirty="0"/>
              <a:t>shown in the </a:t>
            </a:r>
            <a:r>
              <a:rPr lang="en-US" sz="900" dirty="0" smtClean="0"/>
              <a:t>slide.</a:t>
            </a:r>
            <a:r>
              <a:rPr lang="en-US" sz="900" baseline="0" dirty="0" smtClean="0"/>
              <a:t> </a:t>
            </a:r>
            <a:r>
              <a:rPr lang="en-US" sz="900" dirty="0" smtClean="0"/>
              <a:t>Stakeholder </a:t>
            </a:r>
            <a:r>
              <a:rPr lang="en-US" sz="900" dirty="0"/>
              <a:t>interfaces should be managed within the project through the project management</a:t>
            </a:r>
          </a:p>
          <a:p>
            <a:r>
              <a:rPr lang="en-US" sz="900" dirty="0" smtClean="0"/>
              <a:t>Processes. The </a:t>
            </a:r>
            <a:r>
              <a:rPr lang="en-US" sz="900" dirty="0"/>
              <a:t>project organization is the temporary structure that includes project roles, responsibilities, and</a:t>
            </a:r>
          </a:p>
          <a:p>
            <a:r>
              <a:rPr lang="en-US" sz="900" dirty="0"/>
              <a:t>levels of authority and boundaries that need to be defined and communicated to all stakeholders of</a:t>
            </a:r>
          </a:p>
          <a:p>
            <a:r>
              <a:rPr lang="en-US" sz="900" dirty="0"/>
              <a:t>the project. The project organization may be dependent on legal, commercial, interdepartmental or</a:t>
            </a:r>
          </a:p>
          <a:p>
            <a:r>
              <a:rPr lang="en-US" sz="900" dirty="0"/>
              <a:t>other arrangements that exist among project stakeholders.</a:t>
            </a:r>
          </a:p>
          <a:p>
            <a:r>
              <a:rPr lang="en-US" sz="900" dirty="0"/>
              <a:t>The project organization may include the following roles and responsibilities:</a:t>
            </a:r>
          </a:p>
          <a:p>
            <a:r>
              <a:rPr lang="en-US" sz="900" dirty="0"/>
              <a:t> project manager – leads and manages project activities and is accountable for project</a:t>
            </a:r>
          </a:p>
          <a:p>
            <a:r>
              <a:rPr lang="en-US" sz="900" dirty="0"/>
              <a:t>completion</a:t>
            </a:r>
          </a:p>
          <a:p>
            <a:r>
              <a:rPr lang="en-US" sz="900" dirty="0"/>
              <a:t> project management team – supports the project manager in leading and managing the project</a:t>
            </a:r>
          </a:p>
          <a:p>
            <a:r>
              <a:rPr lang="en-US" sz="900" dirty="0"/>
              <a:t>activities</a:t>
            </a:r>
          </a:p>
          <a:p>
            <a:r>
              <a:rPr lang="en-US" sz="900" dirty="0"/>
              <a:t> project team – performs project activities</a:t>
            </a:r>
          </a:p>
          <a:p>
            <a:r>
              <a:rPr lang="en-US" sz="900" dirty="0"/>
              <a:t>Project governance may involve the following:</a:t>
            </a:r>
          </a:p>
          <a:p>
            <a:r>
              <a:rPr lang="en-US" sz="900" dirty="0"/>
              <a:t> project sponsor – authorizes the project, makes executive decisions, and solves problems and</a:t>
            </a:r>
          </a:p>
          <a:p>
            <a:r>
              <a:rPr lang="en-US" sz="900" dirty="0"/>
              <a:t>conflicts beyond the project manager’s authority</a:t>
            </a:r>
          </a:p>
          <a:p>
            <a:r>
              <a:rPr lang="en-US" sz="900" dirty="0"/>
              <a:t> project steering committee or board – contributes to the project by providing senior level</a:t>
            </a:r>
          </a:p>
          <a:p>
            <a:r>
              <a:rPr lang="en-US" sz="900" dirty="0"/>
              <a:t>guidance to the project</a:t>
            </a:r>
          </a:p>
          <a:p>
            <a:r>
              <a:rPr lang="en-US" sz="900" b="1" dirty="0"/>
              <a:t>The Slide — Project stakeholders</a:t>
            </a:r>
          </a:p>
          <a:p>
            <a:r>
              <a:rPr lang="en-US" sz="900" dirty="0"/>
              <a:t>Figure 4 includes some additional stakeholders:</a:t>
            </a:r>
          </a:p>
          <a:p>
            <a:r>
              <a:rPr lang="en-US" sz="900" dirty="0"/>
              <a:t> customers or customer representatives – contribute to the project by specifying project</a:t>
            </a:r>
          </a:p>
          <a:p>
            <a:r>
              <a:rPr lang="en-US" sz="900" dirty="0"/>
              <a:t>requirements and accepting the project deliverables</a:t>
            </a:r>
          </a:p>
          <a:p>
            <a:r>
              <a:rPr lang="en-US" sz="900" dirty="0"/>
              <a:t> suppliers – contribute to the project by supplying resources to the project</a:t>
            </a:r>
          </a:p>
          <a:p>
            <a:r>
              <a:rPr lang="en-US" sz="900" dirty="0"/>
              <a:t> project management office – may perform a wide variety of activities including governance,</a:t>
            </a:r>
          </a:p>
          <a:p>
            <a:r>
              <a:rPr lang="en-US" sz="900" dirty="0"/>
              <a:t>standardization, project management training, project planning and project monitoring</a:t>
            </a:r>
          </a:p>
        </p:txBody>
      </p:sp>
      <p:sp>
        <p:nvSpPr>
          <p:cNvPr id="4" name="Slide Number Placeholder 3"/>
          <p:cNvSpPr>
            <a:spLocks noGrp="1"/>
          </p:cNvSpPr>
          <p:nvPr>
            <p:ph type="sldNum" sz="quarter" idx="10"/>
          </p:nvPr>
        </p:nvSpPr>
        <p:spPr/>
        <p:txBody>
          <a:bodyPr/>
          <a:lstStyle/>
          <a:p>
            <a:fld id="{2AC3EBD7-D354-4C97-8BB4-9A9E39C1C5CE}" type="slidenum">
              <a:rPr lang="en-US" smtClean="0"/>
              <a:t>354</a:t>
            </a:fld>
            <a:endParaRPr lang="en-US" dirty="0"/>
          </a:p>
        </p:txBody>
      </p:sp>
    </p:spTree>
    <p:extLst>
      <p:ext uri="{BB962C8B-B14F-4D97-AF65-F5344CB8AC3E}">
        <p14:creationId xmlns:p14="http://schemas.microsoft.com/office/powerpoint/2010/main" val="43682424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17250" name="Rectangle 2"/>
          <p:cNvSpPr>
            <a:spLocks noGrp="1" noRot="1" noChangeAspect="1" noChangeArrowheads="1" noTextEdit="1"/>
          </p:cNvSpPr>
          <p:nvPr>
            <p:ph type="sldImg"/>
          </p:nvPr>
        </p:nvSpPr>
        <p:spPr>
          <a:ln/>
        </p:spPr>
      </p:sp>
      <p:sp>
        <p:nvSpPr>
          <p:cNvPr id="1717251" name="Rectangle 3"/>
          <p:cNvSpPr>
            <a:spLocks noGrp="1" noChangeArrowheads="1"/>
          </p:cNvSpPr>
          <p:nvPr>
            <p:ph type="body" idx="1"/>
          </p:nvPr>
        </p:nvSpPr>
        <p:spPr/>
        <p:txBody>
          <a:bodyPr/>
          <a:lstStyle/>
          <a:p>
            <a:pPr>
              <a:lnSpc>
                <a:spcPct val="90000"/>
              </a:lnSpc>
            </a:pPr>
            <a:r>
              <a:rPr lang="en-GB" dirty="0"/>
              <a:t>Project Reviews take place throughout the Project Life Cycle to check the likely or actual achievement of the objectives specified within the Project Management Plan (PMP) and the benefits detailed in the Business Case.</a:t>
            </a:r>
          </a:p>
          <a:p>
            <a:pPr>
              <a:lnSpc>
                <a:spcPct val="90000"/>
              </a:lnSpc>
            </a:pPr>
            <a:r>
              <a:rPr lang="en-GB" dirty="0"/>
              <a:t>Additional reviews will take place following handover to ensure that the benefits are being realised by the </a:t>
            </a:r>
            <a:r>
              <a:rPr lang="en-GB" dirty="0" smtClean="0"/>
              <a:t>Organization.</a:t>
            </a:r>
            <a:endParaRPr lang="en-GB" dirty="0"/>
          </a:p>
          <a:p>
            <a:pPr>
              <a:lnSpc>
                <a:spcPct val="90000"/>
              </a:lnSpc>
            </a:pPr>
            <a:r>
              <a:rPr lang="en-GB" dirty="0"/>
              <a:t>Reviews should be planned throughout the whole Project Life Cycle to allow the Project Manager and the Project Team to reflect objectively on the current performance and any forthcoming work.</a:t>
            </a:r>
          </a:p>
          <a:p>
            <a:pPr>
              <a:lnSpc>
                <a:spcPct val="90000"/>
              </a:lnSpc>
            </a:pPr>
            <a:r>
              <a:rPr lang="en-GB" dirty="0"/>
              <a:t>The aims of a Project Review are:</a:t>
            </a:r>
          </a:p>
          <a:p>
            <a:pPr>
              <a:lnSpc>
                <a:spcPct val="90000"/>
              </a:lnSpc>
            </a:pPr>
            <a:r>
              <a:rPr lang="en-GB" dirty="0"/>
              <a:t>Evaluate the Project Management processes used</a:t>
            </a:r>
          </a:p>
          <a:p>
            <a:pPr>
              <a:lnSpc>
                <a:spcPct val="90000"/>
              </a:lnSpc>
            </a:pPr>
            <a:r>
              <a:rPr lang="en-GB" dirty="0"/>
              <a:t>Establish Lessons Learned and actions arising from them</a:t>
            </a:r>
          </a:p>
          <a:p>
            <a:pPr>
              <a:lnSpc>
                <a:spcPct val="90000"/>
              </a:lnSpc>
            </a:pPr>
            <a:r>
              <a:rPr lang="en-GB" dirty="0"/>
              <a:t>Raise any concerns and agree corrective actions</a:t>
            </a:r>
          </a:p>
          <a:p>
            <a:pPr>
              <a:lnSpc>
                <a:spcPct val="90000"/>
              </a:lnSpc>
            </a:pPr>
            <a:r>
              <a:rPr lang="en-GB" dirty="0"/>
              <a:t>Review the likely technical success of the Project</a:t>
            </a:r>
          </a:p>
          <a:p>
            <a:pPr>
              <a:lnSpc>
                <a:spcPct val="90000"/>
              </a:lnSpc>
            </a:pPr>
            <a:r>
              <a:rPr lang="en-GB" dirty="0"/>
              <a:t>Validate overall progress against the plan, schedule, budget, resources and quality</a:t>
            </a:r>
          </a:p>
          <a:p>
            <a:pPr>
              <a:lnSpc>
                <a:spcPct val="90000"/>
              </a:lnSpc>
            </a:pPr>
            <a:r>
              <a:rPr lang="en-GB" dirty="0"/>
              <a:t>Consider Stakeholders relationships and perceptions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39</a:t>
            </a:fld>
            <a:endParaRPr lang="en-US" dirty="0"/>
          </a:p>
        </p:txBody>
      </p:sp>
    </p:spTree>
    <p:extLst>
      <p:ext uri="{BB962C8B-B14F-4D97-AF65-F5344CB8AC3E}">
        <p14:creationId xmlns:p14="http://schemas.microsoft.com/office/powerpoint/2010/main" val="361074389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CEFB0476-C1E2-4C60-BB7A-A1A6B036CF07}" type="slidenum">
              <a:rPr lang="en-GB"/>
              <a:pPr/>
              <a:t>359</a:t>
            </a:fld>
            <a:endParaRPr lang="en-GB" dirty="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r>
              <a:rPr lang="en-GB" dirty="0" smtClean="0"/>
              <a:t>The fifth and most regularly forgotten review is the Quality Review.</a:t>
            </a:r>
          </a:p>
          <a:p>
            <a:endParaRPr lang="en-GB" dirty="0" smtClean="0"/>
          </a:p>
          <a:p>
            <a:r>
              <a:rPr lang="en-GB" dirty="0" smtClean="0"/>
              <a:t>After a point of testing for a product or as a request from the Project Sponsor or Project Manager, a review of the quality of the product that has been tested or of the project’s ability to follow the processes is held.</a:t>
            </a:r>
          </a:p>
          <a:p>
            <a:endParaRPr lang="en-GB" dirty="0" smtClean="0"/>
          </a:p>
          <a:p>
            <a:r>
              <a:rPr lang="en-GB" dirty="0" smtClean="0"/>
              <a:t>Here, the findings of the audit or test are explained and the Project Manager can gain a clearer understanding of how their project and their team is progressing.</a:t>
            </a:r>
          </a:p>
          <a:p>
            <a:endParaRPr lang="en-GB" dirty="0" smtClean="0"/>
          </a:p>
          <a:p>
            <a:r>
              <a:rPr lang="en-GB" dirty="0" smtClean="0"/>
              <a:t>There</a:t>
            </a:r>
            <a:r>
              <a:rPr lang="en-GB" baseline="0" dirty="0" smtClean="0"/>
              <a:t> are typically three outcomes from a Quality Review:</a:t>
            </a:r>
          </a:p>
          <a:p>
            <a:endParaRPr lang="en-GB" baseline="0" dirty="0" smtClean="0"/>
          </a:p>
          <a:p>
            <a:r>
              <a:rPr lang="en-GB" baseline="0" dirty="0" smtClean="0"/>
              <a:t>First that the item being tested or team being assessed has passed and that everything should continue as planned.</a:t>
            </a:r>
          </a:p>
          <a:p>
            <a:r>
              <a:rPr lang="en-GB" baseline="0" dirty="0" smtClean="0"/>
              <a:t>Second, the item or team could still pass the review, however a few minor defects or areas for improvement have been identified and must be carried out to ensure that all quality requirements are adhered to.</a:t>
            </a:r>
          </a:p>
          <a:p>
            <a:r>
              <a:rPr lang="en-GB" baseline="0" dirty="0" smtClean="0"/>
              <a:t>The third and final option is that the item or team has failed the test or assessment and will not be allowed to proceed until the areas of failure have been rectified and have been re-tested and have passed another formal review.</a:t>
            </a:r>
            <a:endParaRPr lang="en-GB" dirty="0" smtClean="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19298" name="Rectangle 2"/>
          <p:cNvSpPr>
            <a:spLocks noGrp="1" noRot="1" noChangeAspect="1" noChangeArrowheads="1" noTextEdit="1"/>
          </p:cNvSpPr>
          <p:nvPr>
            <p:ph type="sldImg"/>
          </p:nvPr>
        </p:nvSpPr>
        <p:spPr>
          <a:xfrm>
            <a:off x="1258888" y="720725"/>
            <a:ext cx="4799012" cy="3598863"/>
          </a:xfrm>
          <a:ln/>
        </p:spPr>
      </p:sp>
      <p:sp>
        <p:nvSpPr>
          <p:cNvPr id="1719299" name="Rectangle 3"/>
          <p:cNvSpPr>
            <a:spLocks noGrp="1" noChangeArrowheads="1"/>
          </p:cNvSpPr>
          <p:nvPr>
            <p:ph type="body" idx="1"/>
          </p:nvPr>
        </p:nvSpPr>
        <p:spPr>
          <a:xfrm>
            <a:off x="976252" y="4561484"/>
            <a:ext cx="5362697" cy="4457918"/>
          </a:xfrm>
        </p:spPr>
        <p:txBody>
          <a:bodyPr/>
          <a:lstStyle/>
          <a:p>
            <a:pPr>
              <a:lnSpc>
                <a:spcPct val="90000"/>
              </a:lnSpc>
            </a:pPr>
            <a:r>
              <a:rPr lang="en-GB" dirty="0">
                <a:cs typeface="Times New Roman" pitchFamily="18" charset="0"/>
              </a:rPr>
              <a:t>The Post Project Review (or Appraisal, or Evaluation) is a structured audit and review of how the project went.  Its output is a report that provides learning points for the future including recommendations for process improvement and training.   </a:t>
            </a:r>
          </a:p>
          <a:p>
            <a:pPr>
              <a:lnSpc>
                <a:spcPct val="90000"/>
              </a:lnSpc>
              <a:spcAft>
                <a:spcPct val="30000"/>
              </a:spcAft>
            </a:pPr>
            <a:r>
              <a:rPr lang="en-GB" b="1" dirty="0"/>
              <a:t>Review Objectives - </a:t>
            </a:r>
            <a:r>
              <a:rPr lang="en-GB" b="0" dirty="0" smtClean="0"/>
              <a:t>t</a:t>
            </a:r>
            <a:r>
              <a:rPr lang="en-GB" dirty="0" smtClean="0"/>
              <a:t>he </a:t>
            </a:r>
            <a:r>
              <a:rPr lang="en-GB" dirty="0"/>
              <a:t>main objectives are to:</a:t>
            </a:r>
          </a:p>
          <a:p>
            <a:pPr marL="371712" lvl="1" indent="-185856">
              <a:lnSpc>
                <a:spcPct val="90000"/>
              </a:lnSpc>
              <a:spcBef>
                <a:spcPct val="0"/>
              </a:spcBef>
              <a:spcAft>
                <a:spcPct val="30000"/>
              </a:spcAft>
              <a:buFontTx/>
              <a:buChar char="•"/>
            </a:pPr>
            <a:r>
              <a:rPr lang="en-GB" dirty="0"/>
              <a:t>identify strengths and weaknesses in the performance of the project</a:t>
            </a:r>
          </a:p>
          <a:p>
            <a:pPr marL="371712" lvl="1" indent="-185856">
              <a:lnSpc>
                <a:spcPct val="90000"/>
              </a:lnSpc>
              <a:spcBef>
                <a:spcPct val="0"/>
              </a:spcBef>
              <a:spcAft>
                <a:spcPct val="30000"/>
              </a:spcAft>
              <a:buFontTx/>
              <a:buChar char="•"/>
            </a:pPr>
            <a:r>
              <a:rPr lang="en-GB" dirty="0"/>
              <a:t>establish the key lessons learnt</a:t>
            </a:r>
          </a:p>
          <a:p>
            <a:pPr marL="371712" lvl="1" indent="-185856">
              <a:lnSpc>
                <a:spcPct val="90000"/>
              </a:lnSpc>
              <a:spcBef>
                <a:spcPct val="0"/>
              </a:spcBef>
              <a:spcAft>
                <a:spcPct val="30000"/>
              </a:spcAft>
              <a:buFontTx/>
              <a:buChar char="•"/>
            </a:pPr>
            <a:r>
              <a:rPr lang="en-GB" dirty="0"/>
              <a:t>to make recommendations for improvements (methods and competences) </a:t>
            </a:r>
          </a:p>
          <a:p>
            <a:pPr>
              <a:lnSpc>
                <a:spcPct val="90000"/>
              </a:lnSpc>
              <a:spcBef>
                <a:spcPct val="30000"/>
              </a:spcBef>
              <a:spcAft>
                <a:spcPct val="30000"/>
              </a:spcAft>
            </a:pPr>
            <a:r>
              <a:rPr lang="en-GB" b="1" dirty="0"/>
              <a:t>    Scope </a:t>
            </a:r>
            <a:r>
              <a:rPr lang="en-GB" dirty="0"/>
              <a:t>- the Post Project Review addresses:</a:t>
            </a:r>
          </a:p>
          <a:p>
            <a:pPr marL="371712" lvl="1" indent="-185856" algn="just">
              <a:lnSpc>
                <a:spcPct val="90000"/>
              </a:lnSpc>
              <a:spcAft>
                <a:spcPct val="30000"/>
              </a:spcAft>
            </a:pPr>
            <a:r>
              <a:rPr lang="en-GB" b="1" dirty="0"/>
              <a:t>History of the project</a:t>
            </a:r>
            <a:r>
              <a:rPr lang="en-GB" dirty="0"/>
              <a:t> – what major problems occurred during the project and how well they were dealt with? </a:t>
            </a:r>
          </a:p>
          <a:p>
            <a:pPr marL="371712" lvl="1" indent="-185856" algn="just">
              <a:lnSpc>
                <a:spcPct val="90000"/>
              </a:lnSpc>
              <a:spcAft>
                <a:spcPct val="30000"/>
              </a:spcAft>
            </a:pPr>
            <a:r>
              <a:rPr lang="en-GB" b="1" dirty="0"/>
              <a:t>Performance </a:t>
            </a:r>
            <a:r>
              <a:rPr lang="en-GB" dirty="0"/>
              <a:t>- how well the </a:t>
            </a:r>
            <a:r>
              <a:rPr lang="en-GB" dirty="0" smtClean="0"/>
              <a:t>organization </a:t>
            </a:r>
            <a:r>
              <a:rPr lang="en-GB" dirty="0"/>
              <a:t>and team performed?  Areas such as decision making, team leadership and development, team working, single point accountability.</a:t>
            </a:r>
          </a:p>
          <a:p>
            <a:pPr marL="371712" lvl="1" indent="-185856" algn="just">
              <a:lnSpc>
                <a:spcPct val="90000"/>
              </a:lnSpc>
              <a:spcAft>
                <a:spcPct val="30000"/>
              </a:spcAft>
            </a:pPr>
            <a:r>
              <a:rPr lang="en-GB" b="1" dirty="0"/>
              <a:t>Effectiveness of the project strategy</a:t>
            </a:r>
            <a:r>
              <a:rPr lang="en-GB" dirty="0"/>
              <a:t> - how well it was implemented? – What went wrong and what went well?</a:t>
            </a:r>
            <a:endParaRPr lang="en-US" dirty="0"/>
          </a:p>
          <a:p>
            <a:pPr marL="371712" lvl="1" indent="-185856" algn="just">
              <a:lnSpc>
                <a:spcPct val="90000"/>
              </a:lnSpc>
              <a:spcAft>
                <a:spcPct val="30000"/>
              </a:spcAft>
            </a:pPr>
            <a:r>
              <a:rPr lang="en-US" b="1" dirty="0"/>
              <a:t>Estimating accuracy</a:t>
            </a:r>
            <a:r>
              <a:rPr lang="en-US" dirty="0"/>
              <a:t> – how accurate was the original estimate?  Were sufficient provisions made to cover uncertainties, changes and risks?</a:t>
            </a:r>
          </a:p>
          <a:p>
            <a:pPr marL="371712" lvl="1" indent="-185856" algn="just">
              <a:lnSpc>
                <a:spcPct val="90000"/>
              </a:lnSpc>
              <a:spcAft>
                <a:spcPct val="30000"/>
              </a:spcAft>
            </a:pPr>
            <a:r>
              <a:rPr lang="en-US" b="1" dirty="0"/>
              <a:t>Effectiveness of specific processes</a:t>
            </a:r>
            <a:r>
              <a:rPr lang="en-US" dirty="0"/>
              <a:t> - such as change control, risk management, control and co-ordination.  How well did these processes control specific aspects of the project?</a:t>
            </a: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21346" name="Rectangle 2"/>
          <p:cNvSpPr>
            <a:spLocks noGrp="1" noRot="1" noChangeAspect="1" noChangeArrowheads="1" noTextEdit="1"/>
          </p:cNvSpPr>
          <p:nvPr>
            <p:ph type="sldImg"/>
          </p:nvPr>
        </p:nvSpPr>
        <p:spPr>
          <a:xfrm>
            <a:off x="1276350" y="719138"/>
            <a:ext cx="4800600" cy="3600450"/>
          </a:xfrm>
          <a:ln/>
        </p:spPr>
      </p:sp>
      <p:sp>
        <p:nvSpPr>
          <p:cNvPr id="1721347" name="Rectangle 3"/>
          <p:cNvSpPr>
            <a:spLocks noGrp="1" noChangeArrowheads="1"/>
          </p:cNvSpPr>
          <p:nvPr>
            <p:ph type="body" idx="1"/>
          </p:nvPr>
        </p:nvSpPr>
        <p:spPr>
          <a:xfrm>
            <a:off x="817445" y="4563007"/>
            <a:ext cx="5710402" cy="4319322"/>
          </a:xfrm>
        </p:spPr>
        <p:txBody>
          <a:bodyPr/>
          <a:lstStyle/>
          <a:p>
            <a:pPr>
              <a:spcBef>
                <a:spcPct val="30000"/>
              </a:spcBef>
              <a:spcAft>
                <a:spcPct val="30000"/>
              </a:spcAft>
            </a:pPr>
            <a:r>
              <a:rPr lang="en-GB" b="1" dirty="0">
                <a:latin typeface="ZapfHumanist Dm SWC" pitchFamily="34" charset="0"/>
              </a:rPr>
              <a:t>Review Preparation - </a:t>
            </a:r>
            <a:r>
              <a:rPr lang="en-GB" dirty="0"/>
              <a:t>The project manager is typically responsible for organising the meeting and ensuring that any preliminary audits and reviews are carried out.  </a:t>
            </a:r>
            <a:r>
              <a:rPr lang="en-GB" dirty="0">
                <a:cs typeface="Times New Roman" pitchFamily="18" charset="0"/>
              </a:rPr>
              <a:t>Stakeholder attendance is typically decided by the Project Sponsor and Project Manager.  The review meeting should aim to get views from as many stakeholders as possible, both within the project team and from outside.  It is not always practical for all stakeholders to attend the review.  In such cases, their contributions may be obtained prior to the meeting through for example, interviews, workshops or correspondence.  These inputs may then be included in the meeting.</a:t>
            </a:r>
          </a:p>
          <a:p>
            <a:pPr>
              <a:spcBef>
                <a:spcPct val="30000"/>
              </a:spcBef>
              <a:spcAft>
                <a:spcPct val="30000"/>
              </a:spcAft>
            </a:pPr>
            <a:r>
              <a:rPr lang="en-GB" b="1" dirty="0">
                <a:cs typeface="Times New Roman" pitchFamily="18" charset="0"/>
              </a:rPr>
              <a:t>Implementation - </a:t>
            </a:r>
            <a:r>
              <a:rPr lang="en-GB" dirty="0">
                <a:cs typeface="Times New Roman" pitchFamily="18" charset="0"/>
              </a:rPr>
              <a:t>Ideally an independent facilitator should chair the meeting to prevent the review from being dominated by subjective and ‘blaming’ issues.   Facilitators are often provided by  functions within the </a:t>
            </a:r>
            <a:r>
              <a:rPr lang="en-GB" dirty="0" smtClean="0">
                <a:cs typeface="Times New Roman" pitchFamily="18" charset="0"/>
              </a:rPr>
              <a:t>organization </a:t>
            </a:r>
            <a:r>
              <a:rPr lang="en-GB" dirty="0">
                <a:cs typeface="Times New Roman" pitchFamily="18" charset="0"/>
              </a:rPr>
              <a:t>with responsibility for improvement and maintenance of standards, for instance Quality Assurance or Project Support Office.</a:t>
            </a:r>
          </a:p>
          <a:p>
            <a:pPr>
              <a:spcBef>
                <a:spcPct val="30000"/>
              </a:spcBef>
              <a:spcAft>
                <a:spcPct val="30000"/>
              </a:spcAft>
            </a:pPr>
            <a:r>
              <a:rPr lang="en-GB" dirty="0"/>
              <a:t>During the meeting i</a:t>
            </a:r>
            <a:r>
              <a:rPr lang="en-GB" dirty="0">
                <a:cs typeface="Times New Roman" pitchFamily="18" charset="0"/>
              </a:rPr>
              <a:t>t is necessary to document the review and record the results and actions that arise.  This is typically undertaken by an individual from the Project Support Office.</a:t>
            </a:r>
          </a:p>
          <a:p>
            <a:pPr>
              <a:spcBef>
                <a:spcPct val="30000"/>
              </a:spcBef>
              <a:spcAft>
                <a:spcPct val="30000"/>
              </a:spcAft>
            </a:pPr>
            <a:r>
              <a:rPr lang="en-GB" b="1" dirty="0">
                <a:cs typeface="Times New Roman" pitchFamily="18" charset="0"/>
              </a:rPr>
              <a:t>Findings - </a:t>
            </a:r>
            <a:r>
              <a:rPr lang="en-GB" dirty="0"/>
              <a:t>The project manager or facilitator is typically responsible for co-ordinating and issuing the report covering the lessons learned and recommendations for improvement to relevant stakeholders.  Distribution may include the project team, other project managers within the </a:t>
            </a:r>
            <a:r>
              <a:rPr lang="en-GB" dirty="0" smtClean="0"/>
              <a:t>organization, </a:t>
            </a:r>
            <a:r>
              <a:rPr lang="en-GB" dirty="0"/>
              <a:t>the internal  </a:t>
            </a:r>
            <a:r>
              <a:rPr lang="en-GB" dirty="0" smtClean="0"/>
              <a:t>organization, </a:t>
            </a:r>
            <a:r>
              <a:rPr lang="en-GB" dirty="0"/>
              <a:t>external sponsors, and external suppliers.   </a:t>
            </a:r>
          </a:p>
          <a:p>
            <a:pPr>
              <a:spcBef>
                <a:spcPct val="30000"/>
              </a:spcBef>
              <a:spcAft>
                <a:spcPct val="30000"/>
              </a:spcAft>
            </a:pPr>
            <a:endParaRPr lang="en-GB"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25442" name="Rectangle 2"/>
          <p:cNvSpPr>
            <a:spLocks noGrp="1" noRot="1" noChangeAspect="1" noChangeArrowheads="1" noTextEdit="1"/>
          </p:cNvSpPr>
          <p:nvPr>
            <p:ph type="sldImg"/>
          </p:nvPr>
        </p:nvSpPr>
        <p:spPr>
          <a:xfrm>
            <a:off x="1276350" y="719138"/>
            <a:ext cx="4800600" cy="3600450"/>
          </a:xfrm>
          <a:ln/>
        </p:spPr>
      </p:sp>
      <p:sp>
        <p:nvSpPr>
          <p:cNvPr id="1725443" name="Rectangle 3"/>
          <p:cNvSpPr>
            <a:spLocks noGrp="1" noChangeArrowheads="1"/>
          </p:cNvSpPr>
          <p:nvPr>
            <p:ph type="body" idx="1"/>
          </p:nvPr>
        </p:nvSpPr>
        <p:spPr>
          <a:xfrm>
            <a:off x="817445" y="4563007"/>
            <a:ext cx="5710402" cy="4421365"/>
          </a:xfrm>
        </p:spPr>
        <p:txBody>
          <a:bodyPr/>
          <a:lstStyle/>
          <a:p>
            <a:pPr>
              <a:lnSpc>
                <a:spcPct val="90000"/>
              </a:lnSpc>
              <a:spcBef>
                <a:spcPct val="30000"/>
              </a:spcBef>
              <a:spcAft>
                <a:spcPct val="30000"/>
              </a:spcAft>
            </a:pPr>
            <a:r>
              <a:rPr lang="en-GB" dirty="0">
                <a:cs typeface="Times New Roman" pitchFamily="18" charset="0"/>
              </a:rPr>
              <a:t>Typical representation of a Post Project Review and their key inputs are listed below as follows :</a:t>
            </a:r>
          </a:p>
          <a:p>
            <a:pPr>
              <a:lnSpc>
                <a:spcPct val="90000"/>
              </a:lnSpc>
              <a:spcBef>
                <a:spcPct val="30000"/>
              </a:spcBef>
              <a:spcAft>
                <a:spcPct val="30000"/>
              </a:spcAft>
            </a:pPr>
            <a:r>
              <a:rPr lang="en-GB" b="1" dirty="0">
                <a:cs typeface="Times New Roman" pitchFamily="18" charset="0"/>
              </a:rPr>
              <a:t>Chair</a:t>
            </a:r>
            <a:r>
              <a:rPr lang="en-GB" dirty="0">
                <a:cs typeface="Times New Roman" pitchFamily="18" charset="0"/>
              </a:rPr>
              <a:t> – maintains focus on review objectives; ensures objectivity/no blame process; ensures effective participation of stakeholders</a:t>
            </a:r>
          </a:p>
          <a:p>
            <a:pPr>
              <a:lnSpc>
                <a:spcPct val="90000"/>
              </a:lnSpc>
              <a:spcBef>
                <a:spcPct val="30000"/>
              </a:spcBef>
              <a:spcAft>
                <a:spcPct val="30000"/>
              </a:spcAft>
            </a:pPr>
            <a:r>
              <a:rPr lang="en-GB" b="1" dirty="0">
                <a:cs typeface="Times New Roman" pitchFamily="18" charset="0"/>
              </a:rPr>
              <a:t>User</a:t>
            </a:r>
            <a:r>
              <a:rPr lang="en-GB" dirty="0">
                <a:cs typeface="Times New Roman" pitchFamily="18" charset="0"/>
              </a:rPr>
              <a:t> – inputs on aspects such as: how well users were involved; quality of product specifications; change implementation; product acceptance and handover</a:t>
            </a:r>
          </a:p>
          <a:p>
            <a:pPr>
              <a:lnSpc>
                <a:spcPct val="90000"/>
              </a:lnSpc>
              <a:spcBef>
                <a:spcPct val="30000"/>
              </a:spcBef>
              <a:spcAft>
                <a:spcPct val="30000"/>
              </a:spcAft>
            </a:pPr>
            <a:r>
              <a:rPr lang="en-GB" b="1" dirty="0">
                <a:cs typeface="Times New Roman" pitchFamily="18" charset="0"/>
              </a:rPr>
              <a:t>Quality Assurance</a:t>
            </a:r>
            <a:r>
              <a:rPr lang="en-GB" dirty="0">
                <a:cs typeface="Times New Roman" pitchFamily="18" charset="0"/>
              </a:rPr>
              <a:t>  - quality planning and execution processes; audits and reviews; conformance to standards &amp; procedures; quality variances </a:t>
            </a:r>
          </a:p>
          <a:p>
            <a:pPr>
              <a:lnSpc>
                <a:spcPct val="90000"/>
              </a:lnSpc>
              <a:spcBef>
                <a:spcPct val="30000"/>
              </a:spcBef>
              <a:spcAft>
                <a:spcPct val="30000"/>
              </a:spcAft>
            </a:pPr>
            <a:r>
              <a:rPr lang="en-GB" b="1" dirty="0">
                <a:cs typeface="Times New Roman" pitchFamily="18" charset="0"/>
              </a:rPr>
              <a:t>Implementer</a:t>
            </a:r>
            <a:r>
              <a:rPr lang="en-GB" dirty="0">
                <a:cs typeface="Times New Roman" pitchFamily="18" charset="0"/>
              </a:rPr>
              <a:t> – successes and problems arising in the planning and execution of work; the technical strategy; changes; risks and issues; team working; motivation </a:t>
            </a:r>
          </a:p>
          <a:p>
            <a:pPr>
              <a:lnSpc>
                <a:spcPct val="90000"/>
              </a:lnSpc>
              <a:spcBef>
                <a:spcPct val="30000"/>
              </a:spcBef>
              <a:spcAft>
                <a:spcPct val="30000"/>
              </a:spcAft>
            </a:pPr>
            <a:r>
              <a:rPr lang="en-GB" b="1" dirty="0">
                <a:cs typeface="Times New Roman" pitchFamily="18" charset="0"/>
              </a:rPr>
              <a:t>Project Sponsor </a:t>
            </a:r>
            <a:r>
              <a:rPr lang="en-GB" dirty="0">
                <a:cs typeface="Times New Roman" pitchFamily="18" charset="0"/>
              </a:rPr>
              <a:t>– quality of requirements definition; accuracy of estimates; quality of reporting; involvement; quality of decision making; management of stakeholders and environmental factors; achievement of CSC’s; issues, changes, variances and risks </a:t>
            </a:r>
          </a:p>
          <a:p>
            <a:pPr>
              <a:lnSpc>
                <a:spcPct val="90000"/>
              </a:lnSpc>
              <a:spcBef>
                <a:spcPct val="30000"/>
              </a:spcBef>
              <a:spcAft>
                <a:spcPct val="30000"/>
              </a:spcAft>
            </a:pPr>
            <a:r>
              <a:rPr lang="en-GB" b="1" dirty="0">
                <a:cs typeface="Times New Roman" pitchFamily="18" charset="0"/>
              </a:rPr>
              <a:t>Project Manager</a:t>
            </a:r>
            <a:r>
              <a:rPr lang="en-GB" dirty="0">
                <a:cs typeface="Times New Roman" pitchFamily="18" charset="0"/>
              </a:rPr>
              <a:t> – achievement of CSC’s; decision making processes; project planning and control including issues, changes and risks; effectiveness of the project strategy; management processes; leadership and team working</a:t>
            </a:r>
          </a:p>
          <a:p>
            <a:pPr>
              <a:lnSpc>
                <a:spcPct val="90000"/>
              </a:lnSpc>
              <a:spcBef>
                <a:spcPct val="30000"/>
              </a:spcBef>
              <a:spcAft>
                <a:spcPct val="30000"/>
              </a:spcAft>
            </a:pPr>
            <a:r>
              <a:rPr lang="en-GB" b="1" dirty="0">
                <a:cs typeface="Times New Roman" pitchFamily="18" charset="0"/>
              </a:rPr>
              <a:t>Supplier </a:t>
            </a:r>
            <a:r>
              <a:rPr lang="en-GB" dirty="0">
                <a:cs typeface="Times New Roman" pitchFamily="18" charset="0"/>
              </a:rPr>
              <a:t>– procurement processes; supplier performance in meeting specifications, cost and time requirements; supplier risk management</a:t>
            </a:r>
          </a:p>
          <a:p>
            <a:pPr>
              <a:lnSpc>
                <a:spcPct val="90000"/>
              </a:lnSpc>
              <a:spcBef>
                <a:spcPct val="30000"/>
              </a:spcBef>
              <a:spcAft>
                <a:spcPct val="30000"/>
              </a:spcAft>
            </a:pPr>
            <a:r>
              <a:rPr lang="en-GB" b="1" dirty="0">
                <a:cs typeface="Times New Roman" pitchFamily="18" charset="0"/>
              </a:rPr>
              <a:t>Project Support Office</a:t>
            </a:r>
            <a:r>
              <a:rPr lang="en-GB" dirty="0">
                <a:cs typeface="Times New Roman" pitchFamily="18" charset="0"/>
              </a:rPr>
              <a:t> – effectiveness of project planning and control methods; issue management; change implementation; reporting processes and risk management.</a:t>
            </a: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endParaRPr lang="en-US" dirty="0">
              <a:latin typeface="Verdana" pitchFamily="34" charset="0"/>
              <a:ea typeface="Verdana" pitchFamily="34" charset="0"/>
              <a:cs typeface="Verdana" pitchFamily="34" charset="0"/>
            </a:endParaRPr>
          </a:p>
          <a:p>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089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40</a:t>
            </a:fld>
            <a:endParaRPr lang="en-US" dirty="0"/>
          </a:p>
        </p:txBody>
      </p:sp>
    </p:spTree>
    <p:extLst>
      <p:ext uri="{BB962C8B-B14F-4D97-AF65-F5344CB8AC3E}">
        <p14:creationId xmlns:p14="http://schemas.microsoft.com/office/powerpoint/2010/main" val="3856448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significant strides towards the Millennium Development Goals.</a:t>
            </a:r>
          </a:p>
          <a:p>
            <a:endParaRPr lang="en-US" dirty="0"/>
          </a:p>
          <a:p>
            <a:r>
              <a:rPr lang="en-US" dirty="0"/>
              <a:t>More children than ever are attending primary school, child deaths have dropped dramatically, emphasis on providing access to safe drinking water has been a greatly expanded, and targeted investments in fighting malaria, AIDS and tuberculosis have saved millions of lives.</a:t>
            </a:r>
          </a:p>
          <a:p>
            <a:r>
              <a:rPr lang="en-US" dirty="0"/>
              <a:t> </a:t>
            </a:r>
          </a:p>
          <a:p>
            <a:r>
              <a:rPr lang="en-US" dirty="0"/>
              <a:t>The MDGs are making a real difference in millions of lives and are set to expire in 2015. In order to Realize what UN Secretary Ban Ki-Moon calls “A life of Dignity for All” we will need to dig deeper and take a slightly different approach.</a:t>
            </a:r>
          </a:p>
          <a:p>
            <a:r>
              <a:rPr lang="en-US" dirty="0"/>
              <a:t> </a:t>
            </a:r>
          </a:p>
        </p:txBody>
      </p:sp>
      <p:sp>
        <p:nvSpPr>
          <p:cNvPr id="4" name="Slide Number Placeholder 3"/>
          <p:cNvSpPr>
            <a:spLocks noGrp="1"/>
          </p:cNvSpPr>
          <p:nvPr>
            <p:ph type="sldNum" sz="quarter" idx="10"/>
          </p:nvPr>
        </p:nvSpPr>
        <p:spPr/>
        <p:txBody>
          <a:bodyPr/>
          <a:lstStyle/>
          <a:p>
            <a:fld id="{599A7EB3-3557-F84E-B153-ED06C43B9F01}" type="slidenum">
              <a:rPr lang="en-US" smtClean="0"/>
              <a:pPr/>
              <a:t>45</a:t>
            </a:fld>
            <a:endParaRPr lang="en-US"/>
          </a:p>
        </p:txBody>
      </p:sp>
    </p:spTree>
    <p:extLst>
      <p:ext uri="{BB962C8B-B14F-4D97-AF65-F5344CB8AC3E}">
        <p14:creationId xmlns:p14="http://schemas.microsoft.com/office/powerpoint/2010/main" val="1603085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they are to help take corporate sustainability to scale and turn business into a truly transformative</a:t>
            </a:r>
          </a:p>
          <a:p>
            <a:r>
              <a:rPr lang="en-US" dirty="0" smtClean="0"/>
              <a:t>force in the Post-2015 era. </a:t>
            </a:r>
          </a:p>
          <a:p>
            <a:endParaRPr lang="en-US" dirty="0" smtClean="0"/>
          </a:p>
          <a:p>
            <a:r>
              <a:rPr lang="en-US" dirty="0" smtClean="0"/>
              <a:t>The Post-2015 Business Engagement Architecture illustrates the main</a:t>
            </a:r>
            <a:r>
              <a:rPr lang="en-US" baseline="0" dirty="0" smtClean="0"/>
              <a:t> </a:t>
            </a:r>
            <a:r>
              <a:rPr lang="en-US" dirty="0" smtClean="0"/>
              <a:t>building blocks necessary to enhance corporate sustainability as an effective</a:t>
            </a:r>
            <a:r>
              <a:rPr lang="en-US" baseline="0" dirty="0" smtClean="0"/>
              <a:t> </a:t>
            </a:r>
            <a:r>
              <a:rPr lang="en-US" dirty="0" smtClean="0"/>
              <a:t>contribution to sustainable development, creating value for both business</a:t>
            </a:r>
            <a:r>
              <a:rPr lang="en-US" baseline="0" dirty="0" smtClean="0"/>
              <a:t> </a:t>
            </a:r>
            <a:r>
              <a:rPr lang="en-US" dirty="0" smtClean="0"/>
              <a:t>and society.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46</a:t>
            </a:fld>
            <a:endParaRPr lang="en-US"/>
          </a:p>
        </p:txBody>
      </p:sp>
    </p:spTree>
    <p:extLst>
      <p:ext uri="{BB962C8B-B14F-4D97-AF65-F5344CB8AC3E}">
        <p14:creationId xmlns:p14="http://schemas.microsoft.com/office/powerpoint/2010/main" val="2856526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47</a:t>
            </a:fld>
            <a:endParaRPr lang="en-US"/>
          </a:p>
        </p:txBody>
      </p:sp>
    </p:spTree>
    <p:extLst>
      <p:ext uri="{BB962C8B-B14F-4D97-AF65-F5344CB8AC3E}">
        <p14:creationId xmlns:p14="http://schemas.microsoft.com/office/powerpoint/2010/main" val="3216753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depicts the areas of focus</a:t>
            </a:r>
            <a:r>
              <a:rPr lang="en-US" baseline="0" dirty="0" smtClean="0"/>
              <a:t> for the new architecture.  In the course, we will explain how to achieve these through project management.  The current model by the UN doesn’t provide a step by </a:t>
            </a:r>
            <a:r>
              <a:rPr lang="en-US" baseline="0" smtClean="0"/>
              <a:t>step process, we do.</a:t>
            </a:r>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val="3890309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75779"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300">
              <a:latin typeface="Calibri" charset="0"/>
            </a:endParaRPr>
          </a:p>
        </p:txBody>
      </p:sp>
      <p:sp>
        <p:nvSpPr>
          <p:cNvPr id="7578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A1AFBF-7359-8D49-A352-1950676E6C12}" type="slidenum">
              <a:rPr lang="en-US" sz="1300">
                <a:latin typeface="Calibri" charset="0"/>
              </a:rPr>
              <a:pPr eaLnBrk="1" hangingPunct="1"/>
              <a:t>51</a:t>
            </a:fld>
            <a:endParaRPr lang="en-US" sz="13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are only measuring supply chains, that that is all that is being managed.  There is a major disconnect here.  Products aren’t created through supply chains but </a:t>
            </a:r>
            <a:r>
              <a:rPr lang="en-US" baseline="0" smtClean="0"/>
              <a:t>through projects.</a:t>
            </a:r>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52</a:t>
            </a:fld>
            <a:endParaRPr lang="en-US" dirty="0"/>
          </a:p>
        </p:txBody>
      </p:sp>
    </p:spTree>
    <p:extLst>
      <p:ext uri="{BB962C8B-B14F-4D97-AF65-F5344CB8AC3E}">
        <p14:creationId xmlns:p14="http://schemas.microsoft.com/office/powerpoint/2010/main" val="2958462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(ISO.org)</a:t>
            </a:r>
          </a:p>
        </p:txBody>
      </p:sp>
      <p:sp>
        <p:nvSpPr>
          <p:cNvPr id="4" name="Slide Number Placeholder 3"/>
          <p:cNvSpPr>
            <a:spLocks noGrp="1"/>
          </p:cNvSpPr>
          <p:nvPr>
            <p:ph type="sldNum" sz="quarter" idx="10"/>
          </p:nvPr>
        </p:nvSpPr>
        <p:spPr/>
        <p:txBody>
          <a:bodyPr/>
          <a:lstStyle/>
          <a:p>
            <a:fld id="{2AC3EBD7-D354-4C97-8BB4-9A9E39C1C5CE}" type="slidenum">
              <a:rPr lang="en-US" smtClean="0"/>
              <a:pPr/>
              <a:t>54</a:t>
            </a:fld>
            <a:endParaRPr lang="en-US" dirty="0"/>
          </a:p>
        </p:txBody>
      </p:sp>
    </p:spTree>
    <p:extLst>
      <p:ext uri="{BB962C8B-B14F-4D97-AF65-F5344CB8AC3E}">
        <p14:creationId xmlns:p14="http://schemas.microsoft.com/office/powerpoint/2010/main" val="4152043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55</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56</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57</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3">
              <a:defRPr/>
            </a:pPr>
            <a:r>
              <a:rPr lang="en-US" sz="1400" dirty="0"/>
              <a:t>GPM is a Social Enterprise established to address issues and profits realized are reinvested in the business with the aim of increasing social impact. Unlike a Non-Profit, the business is not dependent on donations or on private or public grants to survive and to operate, because, as any other business, it is self-sustainable and unlike a Non-Profit, where funds are spent only once on the field, our funds are invested to increase and improve the business' operations and the tools we offer to our partners. Our construct is unique among project management organizations in that we are able to function as a company and put into practice what we encourage others to do. (The GPMG Accreditation Board, is a separate not-for-profit organization that governs all GPM certifications.)</a:t>
            </a:r>
          </a:p>
          <a:p>
            <a:pPr defTabSz="966473">
              <a:defRPr/>
            </a:pP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5</a:t>
            </a:fld>
            <a:endParaRPr lang="en-US" dirty="0"/>
          </a:p>
        </p:txBody>
      </p:sp>
    </p:spTree>
    <p:extLst>
      <p:ext uri="{BB962C8B-B14F-4D97-AF65-F5344CB8AC3E}">
        <p14:creationId xmlns:p14="http://schemas.microsoft.com/office/powerpoint/2010/main" val="1453791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58</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60</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61</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b="1" dirty="0" smtClean="0"/>
          </a:p>
          <a:p>
            <a:r>
              <a:rPr lang="en-US" b="1" dirty="0" smtClean="0"/>
              <a:t>DO </a:t>
            </a:r>
            <a:r>
              <a:rPr lang="en-US" dirty="0" smtClean="0"/>
              <a:t>Implement the plan, execute the process, make the product. Collect data for charting and analysis in the following "CHECK" and "ACT" steps. </a:t>
            </a:r>
          </a:p>
          <a:p>
            <a:endParaRPr lang="en-US" dirty="0" smtClean="0"/>
          </a:p>
          <a:p>
            <a:r>
              <a:rPr lang="en-US" b="1" dirty="0" smtClean="0"/>
              <a:t>CHECK</a:t>
            </a:r>
            <a:r>
              <a:rPr lang="en-US" dirty="0" smtClean="0"/>
              <a:t> Study the actual results (measured and collected in "DO" above) and compare against the expected results (targets or goals from the "PLAN") to ascertain any differences. Look for deviation in implementation from the plan and also look for the appropriateness and completeness of the plan to enable the execution, i.e., "Do". Charting data can make this much easier to see trends over several PDCA cycles and in order to convert the collected data into information. Information is what you need for the next step "ACT". </a:t>
            </a:r>
          </a:p>
          <a:p>
            <a:endParaRPr lang="en-US" dirty="0" smtClean="0"/>
          </a:p>
          <a:p>
            <a:r>
              <a:rPr lang="en-US" b="1" dirty="0" smtClean="0"/>
              <a:t>ACT </a:t>
            </a:r>
            <a:r>
              <a:rPr lang="en-US" dirty="0" smtClean="0"/>
              <a:t>Request corrective</a:t>
            </a:r>
            <a:r>
              <a:rPr lang="en-US" baseline="0" dirty="0" smtClean="0"/>
              <a:t> actions </a:t>
            </a:r>
            <a:r>
              <a:rPr lang="en-US" dirty="0" smtClean="0"/>
              <a:t>on significant differences between actual and planned results. Analyze the differences to determine their root causes. Determine where to apply changes that will include improvement of the process or product. When a pass through these four steps does not result in the need to improve, the scope to which PDCA is applied may be refined to plan and improve with more detail in the next iteration of the cycle, or attention needs to be placed in a different stage of the process.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62</a:t>
            </a:fld>
            <a:endParaRPr lang="en-US" dirty="0"/>
          </a:p>
        </p:txBody>
      </p:sp>
    </p:spTree>
    <p:extLst>
      <p:ext uri="{BB962C8B-B14F-4D97-AF65-F5344CB8AC3E}">
        <p14:creationId xmlns:p14="http://schemas.microsoft.com/office/powerpoint/2010/main" val="1390897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val="231126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establishes a framework for industrial plants ; commercial, institutional, and governmental facilities ; and entire organizations to manage energy.</a:t>
            </a:r>
          </a:p>
          <a:p>
            <a:pPr eaLnBrk="1" hangingPunct="1">
              <a:spcBef>
                <a:spcPct val="0"/>
              </a:spcBef>
            </a:pPr>
            <a:r>
              <a:rPr lang="en-US" dirty="0" smtClean="0"/>
              <a:t>Targeting broad applicability across national economic sectors, it is estimated that the standard could influence up to 60 % of the world’s energy use.*</a:t>
            </a:r>
          </a:p>
          <a:p>
            <a:pPr eaLnBrk="1" hangingPunct="1">
              <a:spcBef>
                <a:spcPct val="0"/>
              </a:spcBef>
            </a:pPr>
            <a:endParaRPr lang="en-US" dirty="0" smtClean="0"/>
          </a:p>
          <a:p>
            <a:pPr eaLnBrk="1" hangingPunct="1">
              <a:spcBef>
                <a:spcPct val="0"/>
              </a:spcBef>
            </a:pPr>
            <a:r>
              <a:rPr lang="en-US" dirty="0" smtClean="0"/>
              <a:t>* This estimate is based on information provided in the section, “ World </a:t>
            </a:r>
            <a:r>
              <a:rPr lang="es-ES" dirty="0" smtClean="0"/>
              <a:t>Energy Demand and Economic </a:t>
            </a:r>
            <a:r>
              <a:rPr lang="en-US" dirty="0" smtClean="0"/>
              <a:t>Outlook ”, in the </a:t>
            </a:r>
            <a:r>
              <a:rPr lang="en-US" i="1" dirty="0" smtClean="0"/>
              <a:t>International Energy  Outlook 2010, published by the US </a:t>
            </a:r>
            <a:r>
              <a:rPr lang="es-ES" dirty="0" smtClean="0"/>
              <a:t>Energy Information Administration. This cites 2007 figures on global energy consumption by sector, including </a:t>
            </a:r>
            <a:r>
              <a:rPr lang="en-US" dirty="0" smtClean="0"/>
              <a:t>7 % by the commercial sector (defined </a:t>
            </a:r>
            <a:r>
              <a:rPr lang="es-ES" dirty="0" smtClean="0"/>
              <a:t>as businesses, institutions, and organizations that provide services), </a:t>
            </a:r>
            <a:r>
              <a:rPr lang="en-US" dirty="0" smtClean="0"/>
              <a:t>and 51 % by the industrial sector, </a:t>
            </a:r>
            <a:r>
              <a:rPr lang="es-ES" dirty="0" smtClean="0"/>
              <a:t>(including manufacturing, agriculture, </a:t>
            </a:r>
            <a:r>
              <a:rPr lang="en-US" dirty="0" smtClean="0"/>
              <a:t>mining, and construction). As ISO 50001 is primarily targeted at the </a:t>
            </a:r>
            <a:r>
              <a:rPr lang="es-ES" dirty="0" smtClean="0"/>
              <a:t>commercial and industrial sectors, </a:t>
            </a:r>
            <a:r>
              <a:rPr lang="en-US" dirty="0" smtClean="0"/>
              <a:t>adding the above figures provides an approximate total of 60 % of global energy demand on which the standard could have a positive impact.</a:t>
            </a:r>
            <a:endParaRPr lang="es-ES" dirty="0"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94543213-37A8-4E9A-965E-7A74DC1ED5F9}" type="slidenum">
              <a:rPr lang="es-ES"/>
              <a:pPr eaLnBrk="1" hangingPunct="1"/>
              <a:t>64</a:t>
            </a:fld>
            <a:endParaRPr lang="es-E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65</a:t>
            </a:fld>
            <a:endParaRPr lang="es-E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66</a:t>
            </a:fld>
            <a:endParaRPr lang="es-E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4D3178BF-8A98-452F-89A8-3B2AF0E60E56}" type="slidenum">
              <a:rPr lang="en-GB"/>
              <a:pPr/>
              <a:t>68</a:t>
            </a:fld>
            <a:endParaRPr lang="en-GB"/>
          </a:p>
        </p:txBody>
      </p:sp>
      <p:sp>
        <p:nvSpPr>
          <p:cNvPr id="764930" name="Rectangle 2"/>
          <p:cNvSpPr>
            <a:spLocks noGrp="1" noRot="1" noChangeAspect="1" noChangeArrowheads="1" noTextEdit="1"/>
          </p:cNvSpPr>
          <p:nvPr>
            <p:ph type="sldImg"/>
          </p:nvPr>
        </p:nvSpPr>
        <p:spPr>
          <a:xfrm>
            <a:off x="938213" y="698500"/>
            <a:ext cx="5711825" cy="4283075"/>
          </a:xfrm>
          <a:ln/>
        </p:spPr>
      </p:sp>
      <p:sp>
        <p:nvSpPr>
          <p:cNvPr id="764931" name="Rectangle 3"/>
          <p:cNvSpPr>
            <a:spLocks noGrp="1" noChangeArrowheads="1"/>
          </p:cNvSpPr>
          <p:nvPr>
            <p:ph type="body" idx="1"/>
          </p:nvPr>
        </p:nvSpPr>
        <p:spPr/>
        <p:txBody>
          <a:bodyPr/>
          <a:lstStyle/>
          <a:p>
            <a:r>
              <a:rPr lang="en-GB" sz="1000" dirty="0"/>
              <a:t>There is a common link to all constraints within project management.  </a:t>
            </a:r>
          </a:p>
          <a:p>
            <a:endParaRPr lang="en-GB" sz="1000" dirty="0"/>
          </a:p>
          <a:p>
            <a:r>
              <a:rPr lang="en-GB" sz="1000" dirty="0"/>
              <a:t>The three major constraints that are placed upon a project are time, cost, and performance or quality.  These constraints and how they are approached determine not only if the objectives are met but to what degree of success they will be.  The understanding of these limitations early is crucial to assisting with project success.</a:t>
            </a:r>
          </a:p>
          <a:p>
            <a:endParaRPr lang="en-GB" sz="1000" dirty="0"/>
          </a:p>
          <a:p>
            <a:r>
              <a:rPr lang="en-US" sz="1000" dirty="0"/>
              <a:t>Dr. Martin Barnes, Past President of the Association for Project Management (APM), stated in a keynote at the second-day plenary session of the 26th IPMA World Congress on October 30th titled “We can and should raise the standards”.  [20]</a:t>
            </a:r>
          </a:p>
          <a:p>
            <a:r>
              <a:rPr lang="en-US" sz="1000" dirty="0"/>
              <a:t> </a:t>
            </a:r>
          </a:p>
          <a:p>
            <a:r>
              <a:rPr lang="en-US" sz="1000" dirty="0"/>
              <a:t>Dr. Barnes’s keynote was very engaging and focused on how standards are more than processes. He shared that project management standards are frameworks for activities and provide benchmarks for performance. He shared the story behind the “iron triangle” which has been understood as time &gt; cost &gt; scope = quality</a:t>
            </a:r>
          </a:p>
          <a:p>
            <a:r>
              <a:rPr lang="en-US" sz="1000" dirty="0"/>
              <a:t> </a:t>
            </a:r>
          </a:p>
          <a:p>
            <a:r>
              <a:rPr lang="en-US" sz="1000" dirty="0"/>
              <a:t>Dr. Barnes, the originator of the “iron triangle” (1972) asked everyone in the audience to replace quality with performance going forward as quality was not an appropriate component– performance would make a much better component as projects are so much more about the outcome.</a:t>
            </a:r>
          </a:p>
          <a:p>
            <a:r>
              <a:rPr lang="en-US" sz="1000" dirty="0"/>
              <a:t>He used a metaphor to make his point. </a:t>
            </a:r>
          </a:p>
          <a:p>
            <a:r>
              <a:rPr lang="en-US" sz="1000" dirty="0"/>
              <a:t> </a:t>
            </a:r>
          </a:p>
          <a:p>
            <a:r>
              <a:rPr lang="en-US" sz="1000" dirty="0"/>
              <a:t>If a Surgeon contacts a patient after completing a procedure and explains that he accomplished a successful surgery even though it did not cure the patient’s illness. As it was on time, in scope, and in line with his fees, it was a quality procedure.</a:t>
            </a:r>
          </a:p>
          <a:p>
            <a:endParaRPr lang="en-US" sz="1000" dirty="0"/>
          </a:p>
          <a:p>
            <a:r>
              <a:rPr lang="en-US" sz="1000" dirty="0"/>
              <a:t>He further simplified his point saying that project success should be determined by the outcome matching the intent. “Does it work?</a:t>
            </a:r>
            <a:endParaRPr lang="en-GB" sz="1000" dirty="0"/>
          </a:p>
          <a:p>
            <a:endParaRPr lang="en-GB" sz="1000" dirty="0"/>
          </a:p>
          <a:p>
            <a:r>
              <a:rPr lang="en-GB" sz="1000" dirty="0"/>
              <a:t>DISCUSSION POINTS:</a:t>
            </a:r>
          </a:p>
          <a:p>
            <a:r>
              <a:rPr lang="en-GB" sz="1000" dirty="0"/>
              <a:t>How does sustainability affect the triple constraint?</a:t>
            </a:r>
          </a:p>
          <a:p>
            <a:endParaRPr lang="en-GB" sz="1000" dirty="0"/>
          </a:p>
          <a:p>
            <a:r>
              <a:rPr lang="en-GB" sz="1000" dirty="0"/>
              <a:t>(Additional discussion points…)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70</a:t>
            </a:fld>
            <a:endParaRPr lang="en-US" dirty="0"/>
          </a:p>
        </p:txBody>
      </p:sp>
    </p:spTree>
    <p:extLst>
      <p:ext uri="{BB962C8B-B14F-4D97-AF65-F5344CB8AC3E}">
        <p14:creationId xmlns:p14="http://schemas.microsoft.com/office/powerpoint/2010/main" val="273498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solidFill>
                  <a:srgbClr val="FF0000"/>
                </a:solidFill>
              </a:rPr>
              <a:t>What</a:t>
            </a:r>
            <a:r>
              <a:rPr lang="es-AR" dirty="0" smtClean="0">
                <a:solidFill>
                  <a:srgbClr val="FF0000"/>
                </a:solidFill>
              </a:rPr>
              <a:t> </a:t>
            </a:r>
            <a:r>
              <a:rPr lang="es-AR" dirty="0" err="1" smtClean="0">
                <a:solidFill>
                  <a:srgbClr val="FF0000"/>
                </a:solidFill>
              </a:rPr>
              <a:t>is</a:t>
            </a:r>
            <a:r>
              <a:rPr lang="es-AR" dirty="0" smtClean="0">
                <a:solidFill>
                  <a:srgbClr val="FF0000"/>
                </a:solidFill>
              </a:rPr>
              <a:t> SAPM?</a:t>
            </a:r>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question.  Click to show Answer</a:t>
            </a:r>
          </a:p>
          <a:p>
            <a:endParaRPr lang="en-US" baseline="0" dirty="0" smtClean="0"/>
          </a:p>
          <a:p>
            <a:r>
              <a:rPr lang="en-US" baseline="0" dirty="0" smtClean="0"/>
              <a:t>Even more, </a:t>
            </a:r>
            <a:r>
              <a:rPr lang="en-US" baseline="0" dirty="0" err="1" smtClean="0"/>
              <a:t>noone</a:t>
            </a:r>
            <a:r>
              <a:rPr lang="en-US" baseline="0" dirty="0" smtClean="0"/>
              <a:t> really even acknowledges its importance.  If the business community is adopting sustainability on an ever increasing scale, why not?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75</a:t>
            </a:fld>
            <a:endParaRPr lang="en-US" dirty="0"/>
          </a:p>
        </p:txBody>
      </p:sp>
    </p:spTree>
    <p:extLst>
      <p:ext uri="{BB962C8B-B14F-4D97-AF65-F5344CB8AC3E}">
        <p14:creationId xmlns:p14="http://schemas.microsoft.com/office/powerpoint/2010/main" val="429012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GB" dirty="0" smtClean="0"/>
              <a:t>IPMA</a:t>
            </a:r>
            <a:r>
              <a:rPr lang="en-GB" baseline="0" dirty="0" smtClean="0"/>
              <a:t> 2008 World Congress</a:t>
            </a:r>
            <a:r>
              <a:rPr lang="en-GB" dirty="0" smtClean="0"/>
              <a:t> – IPMA Vice-President Mary McKinlay’s keynote speech</a:t>
            </a:r>
            <a:r>
              <a:rPr lang="en-GB" baseline="0" dirty="0" smtClean="0"/>
              <a:t> stated this.  (What is the IPMA…) </a:t>
            </a:r>
            <a:endParaRPr lang="en-GB" dirty="0" smtClean="0"/>
          </a:p>
          <a:p>
            <a:endParaRPr lang="en-GB" sz="1300" dirty="0">
              <a:solidFill>
                <a:srgbClr val="003300"/>
              </a:solidFill>
            </a:endParaRPr>
          </a:p>
          <a:p>
            <a:r>
              <a:rPr lang="en-GB" sz="1300" dirty="0">
                <a:solidFill>
                  <a:srgbClr val="003300"/>
                </a:solidFill>
              </a:rPr>
              <a:t>Key moment in the history of sustainability in project management IPMA World Congress 2008 Keynote</a:t>
            </a:r>
            <a:endParaRPr lang="en-GB" dirty="0"/>
          </a:p>
        </p:txBody>
      </p:sp>
      <p:sp>
        <p:nvSpPr>
          <p:cNvPr id="4" name="Slide Number Placeholder 3"/>
          <p:cNvSpPr>
            <a:spLocks noGrp="1"/>
          </p:cNvSpPr>
          <p:nvPr>
            <p:ph type="sldNum" sz="quarter" idx="10"/>
          </p:nvPr>
        </p:nvSpPr>
        <p:spPr/>
        <p:txBody>
          <a:bodyPr/>
          <a:lstStyle/>
          <a:p>
            <a:pPr>
              <a:defRPr/>
            </a:pPr>
            <a:r>
              <a:rPr lang="en-GB" dirty="0" smtClean="0"/>
              <a:t>Page </a:t>
            </a:r>
            <a:fld id="{FC47F003-9287-43A6-8AA4-2D16EC8AEB38}" type="slidenum">
              <a:rPr lang="en-GB" smtClean="0"/>
              <a:pPr>
                <a:defRPr/>
              </a:pPr>
              <a:t>76</a:t>
            </a:fld>
            <a:endParaRPr lang="en-GB"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off slide then talk about sustainable delivery.</a:t>
            </a:r>
          </a:p>
          <a:p>
            <a:endParaRPr lang="en-US" baseline="0" dirty="0" smtClean="0"/>
          </a:p>
          <a:p>
            <a:r>
              <a:rPr lang="en-US" baseline="0" dirty="0" smtClean="0"/>
              <a:t>Engage the group.  There is no “globally accepted answer”  The only place you will find it on Wikipedia is in reference to PRiSM.</a:t>
            </a:r>
          </a:p>
          <a:p>
            <a:endParaRPr lang="en-US" baseline="0" dirty="0" smtClean="0"/>
          </a:p>
          <a:p>
            <a:r>
              <a:rPr lang="en-US" baseline="0" dirty="0" smtClean="0"/>
              <a:t>G’head.  Google it.</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77</a:t>
            </a:fld>
            <a:endParaRPr lang="en-US" dirty="0"/>
          </a:p>
        </p:txBody>
      </p:sp>
    </p:spTree>
    <p:extLst>
      <p:ext uri="{BB962C8B-B14F-4D97-AF65-F5344CB8AC3E}">
        <p14:creationId xmlns:p14="http://schemas.microsoft.com/office/powerpoint/2010/main" val="23726123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a:t>
            </a:r>
            <a:r>
              <a:rPr lang="en-US" baseline="0" dirty="0" smtClean="0"/>
              <a:t> participants explain what each ISO is related to.</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79</a:t>
            </a:fld>
            <a:endParaRPr lang="en-US" dirty="0"/>
          </a:p>
        </p:txBody>
      </p:sp>
    </p:spTree>
    <p:extLst>
      <p:ext uri="{BB962C8B-B14F-4D97-AF65-F5344CB8AC3E}">
        <p14:creationId xmlns:p14="http://schemas.microsoft.com/office/powerpoint/2010/main" val="28340810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ZapfCalligr BT"/>
              </a:rPr>
              <a:t>I would like to outline some of the key challenges to sustainability in project management. The diagram, which is from the new ISO 21500 Guidance on Project Management, shows a diagram of project stakeholders.  The ISO states that the roles and responsibilities of stakeholders should be defined and communicated based on the organization and project goals. Bear in mind that the project organization is also included in this diagram. Some of the challenges to integrating sustainability with project management are due to the constraints of how we function. If this was a diagram depicting operations, the regulatory bodies would be more connected.  </a:t>
            </a:r>
          </a:p>
          <a:p>
            <a:r>
              <a:rPr lang="en-US" smtClean="0">
                <a:latin typeface="ZapfCalligr BT"/>
              </a:rPr>
              <a:t>Other keys challenges are</a:t>
            </a:r>
          </a:p>
          <a:p>
            <a:r>
              <a:rPr lang="en-US" smtClean="0">
                <a:latin typeface="ZapfCalligr BT"/>
              </a:rPr>
              <a:t>-rationalizing and harmonizing the economic, compliance, ethical, and sustainability dimensions of corporate responsibility and sustainability  in the context of stakeholder requirements; </a:t>
            </a:r>
          </a:p>
          <a:p>
            <a:r>
              <a:rPr lang="en-US" smtClean="0">
                <a:latin typeface="ZapfCalligr BT"/>
              </a:rPr>
              <a:t>-managing non-financial risk, particularly to brand, reputation, local license to operate and to performance instability as an integral part of corporate sustainability management; </a:t>
            </a:r>
          </a:p>
          <a:p>
            <a:r>
              <a:rPr lang="en-US" smtClean="0">
                <a:latin typeface="ZapfCalligr BT"/>
              </a:rPr>
              <a:t>-integrating eco-design and other sustainability requirements into product and service offerings; </a:t>
            </a:r>
          </a:p>
          <a:p>
            <a:r>
              <a:rPr lang="en-US" smtClean="0">
                <a:latin typeface="ZapfCalligr BT"/>
              </a:rPr>
              <a:t>·managing the sustainability performance optimization process to continually increase stakeholder satisfaction; </a:t>
            </a:r>
          </a:p>
          <a:p>
            <a:r>
              <a:rPr lang="en-US" smtClean="0">
                <a:latin typeface="ZapfCalligr BT"/>
              </a:rPr>
              <a:t>·developing strategic responsibility and sustainability capabilities; </a:t>
            </a:r>
          </a:p>
          <a:p>
            <a:endParaRPr lang="en-GB"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rPr>
              <a:t>© GPM LLC 2011-2012</a:t>
            </a:r>
            <a:endParaRPr lang="en-GB" i="1">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t>On the individual level, there are some misconceptions.</a:t>
            </a:r>
          </a:p>
          <a:p>
            <a:endParaRPr lang="en-GB" b="1"/>
          </a:p>
          <a:p>
            <a:r>
              <a:rPr lang="en-GB" b="1"/>
              <a:t>The misconception of added steps (increased workload)  </a:t>
            </a:r>
            <a:r>
              <a:rPr lang="en-GB"/>
              <a:t>- Many times, the response we get is that we are adding extra layers that don’t belong.</a:t>
            </a:r>
          </a:p>
          <a:p>
            <a:r>
              <a:rPr lang="en-GB" b="1"/>
              <a:t>Proving the value </a:t>
            </a:r>
            <a:r>
              <a:rPr lang="en-GB"/>
              <a:t>– Sustainability is a not a function of project management, “operations should worry about that.”</a:t>
            </a:r>
          </a:p>
          <a:p>
            <a:r>
              <a:rPr lang="en-GB" b="1"/>
              <a:t>Established standards </a:t>
            </a:r>
            <a:r>
              <a:rPr lang="en-GB"/>
              <a:t>– There aren’t any standards for sustainability in project management, and we only do what is inside the box…</a:t>
            </a:r>
          </a:p>
          <a:p>
            <a:r>
              <a:rPr lang="en-GB" b="1"/>
              <a:t>Lack of consistent and repeatable processes </a:t>
            </a:r>
            <a:r>
              <a:rPr lang="en-GB"/>
              <a:t>– How would we go about integrating the two on a practical level.  We already recycle our paper… what else is there?</a:t>
            </a:r>
          </a:p>
          <a:p>
            <a:r>
              <a:rPr lang="en-GB" b="1"/>
              <a:t>Lack of Governance </a:t>
            </a:r>
            <a:r>
              <a:rPr lang="en-GB"/>
              <a:t>–  This exists at the portfolio level therefore if one individual wants to adopt it, it can be a challenge. </a:t>
            </a:r>
          </a:p>
          <a:p>
            <a:r>
              <a:rPr lang="en-GB" b="1"/>
              <a:t>Lack of tools </a:t>
            </a:r>
            <a:r>
              <a:rPr lang="en-GB"/>
              <a:t>– How can we show project impact to the triple bottom line People, Planet, Profit? This is also the challenge for sustainability Coordinators or CSR Officers as they coordinate the organizational reporting and project management is left out.  </a:t>
            </a:r>
          </a:p>
          <a:p>
            <a:endParaRPr lang="en-GB"/>
          </a:p>
          <a:p>
            <a:endParaRPr lang="en-GB"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rPr>
              <a:t>© GPM LLC 2011-2012</a:t>
            </a:r>
            <a:endParaRPr lang="en-GB" i="1">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Ask class. Would you all agree that a project has a defined start and end?  What are project managers trained to manage to?  Click to show the brick walls. Is this a misconception? A project manager is only responsible for what happens inside that box.   Does that mean that accounting for post close impacts can’t be part of the process? Is that the excuse?  I believe so.</a:t>
            </a:r>
          </a:p>
        </p:txBody>
      </p:sp>
      <p:sp>
        <p:nvSpPr>
          <p:cNvPr id="4" name="Slide Number Placeholder 3"/>
          <p:cNvSpPr>
            <a:spLocks noGrp="1"/>
          </p:cNvSpPr>
          <p:nvPr>
            <p:ph type="sldNum" sz="quarter" idx="10"/>
          </p:nvPr>
        </p:nvSpPr>
        <p:spPr/>
        <p:txBody>
          <a:bodyPr/>
          <a:lstStyle/>
          <a:p>
            <a:fld id="{2AC3EBD7-D354-4C97-8BB4-9A9E39C1C5CE}" type="slidenum">
              <a:rPr lang="en-US" smtClean="0"/>
              <a:pPr/>
              <a:t>82</a:t>
            </a:fld>
            <a:endParaRPr lang="en-US" dirty="0"/>
          </a:p>
        </p:txBody>
      </p:sp>
    </p:spTree>
    <p:extLst>
      <p:ext uri="{BB962C8B-B14F-4D97-AF65-F5344CB8AC3E}">
        <p14:creationId xmlns:p14="http://schemas.microsoft.com/office/powerpoint/2010/main" val="1660843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http://www.pmi.org/~/media/PDF/Research/2012_Pulse_of_the_profession.ashx</a:t>
            </a:r>
          </a:p>
          <a:p>
            <a:endParaRPr lang="en-US" dirty="0" smtClean="0"/>
          </a:p>
          <a:p>
            <a:r>
              <a:rPr lang="en-US" dirty="0" smtClean="0"/>
              <a:t>This</a:t>
            </a:r>
            <a:r>
              <a:rPr lang="en-US" baseline="0" dirty="0" smtClean="0"/>
              <a:t> was published last year by the PMI, an organization that we have a great relationship with and hold much respect for.</a:t>
            </a:r>
          </a:p>
          <a:p>
            <a:r>
              <a:rPr lang="en-US" baseline="0" dirty="0" smtClean="0"/>
              <a:t>How would you interpret this? A little foreshadowing.</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83</a:t>
            </a:fld>
            <a:endParaRPr lang="en-US"/>
          </a:p>
        </p:txBody>
      </p:sp>
    </p:spTree>
    <p:extLst>
      <p:ext uri="{BB962C8B-B14F-4D97-AF65-F5344CB8AC3E}">
        <p14:creationId xmlns:p14="http://schemas.microsoft.com/office/powerpoint/2010/main" val="1104740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care to read what is inside the red box?</a:t>
            </a:r>
          </a:p>
          <a:p>
            <a:r>
              <a:rPr lang="en-US" dirty="0" smtClean="0"/>
              <a:t>PMI’s PMBOK</a:t>
            </a:r>
            <a:r>
              <a:rPr lang="en-US" baseline="0" dirty="0" smtClean="0"/>
              <a:t> Guide is the most widely adopted text on project management standards in the world.  The newly released book of 616 pages now accounts for sustainability. </a:t>
            </a:r>
          </a:p>
        </p:txBody>
      </p:sp>
      <p:sp>
        <p:nvSpPr>
          <p:cNvPr id="4" name="Slide Number Placeholder 3"/>
          <p:cNvSpPr>
            <a:spLocks noGrp="1"/>
          </p:cNvSpPr>
          <p:nvPr>
            <p:ph type="sldNum" sz="quarter" idx="10"/>
          </p:nvPr>
        </p:nvSpPr>
        <p:spPr/>
        <p:txBody>
          <a:bodyPr/>
          <a:lstStyle/>
          <a:p>
            <a:fld id="{2FBE0712-AA02-4CEE-AF68-858CBC03CA04}" type="slidenum">
              <a:rPr lang="en-US" smtClean="0"/>
              <a:pPr/>
              <a:t>85</a:t>
            </a:fld>
            <a:endParaRPr lang="en-US"/>
          </a:p>
        </p:txBody>
      </p:sp>
    </p:spTree>
    <p:extLst>
      <p:ext uri="{BB962C8B-B14F-4D97-AF65-F5344CB8AC3E}">
        <p14:creationId xmlns:p14="http://schemas.microsoft.com/office/powerpoint/2010/main" val="1753225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86</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t>9</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Where does sustainability most commonly live?  Organizational strategy and operations.   Look on any fortune 500 website and you will see Social Responsibility and the vast majority is tied to supply chains, and operations.  If opportunity is driven through projects, then why do we not have best practices for sustainability within project management?</a:t>
            </a:r>
          </a:p>
          <a:p>
            <a:pPr defTabSz="963519">
              <a:spcBef>
                <a:spcPct val="0"/>
              </a:spcBef>
            </a:pPr>
            <a:endParaRPr lang="en-US" dirty="0" smtClean="0"/>
          </a:p>
          <a:p>
            <a:pPr defTabSz="963519">
              <a:spcBef>
                <a:spcPct val="0"/>
              </a:spcBef>
            </a:pPr>
            <a:r>
              <a:rPr lang="en-US" dirty="0" smtClean="0"/>
              <a:t>Example Coca Cola</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3D03C3C-17A6-4121-9141-8BD704FBEB66}" type="slidenum">
              <a:rPr lang="en-US" smtClean="0">
                <a:latin typeface="Calibri" pitchFamily="34" charset="0"/>
              </a:rPr>
              <a:pPr eaLnBrk="1" hangingPunct="1"/>
              <a:t>88</a:t>
            </a:fld>
            <a:endParaRPr lang="en-US" smtClean="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smtClean="0"/>
              <a:t>By all accounts, this entire section is excluded.</a:t>
            </a:r>
          </a:p>
          <a:p>
            <a:pPr defTabSz="963519">
              <a:spcBef>
                <a:spcPct val="0"/>
              </a:spcBef>
            </a:pPr>
            <a:endParaRPr lang="en-US" smtClean="0"/>
          </a:p>
          <a:p>
            <a:pPr defTabSz="963519">
              <a:spcBef>
                <a:spcPct val="0"/>
              </a:spcBef>
            </a:pPr>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37309D6-AB8A-40D4-A88C-7BA71D415045}" type="slidenum">
              <a:rPr lang="en-US" smtClean="0">
                <a:latin typeface="Calibri" pitchFamily="34" charset="0"/>
              </a:rPr>
              <a:pPr eaLnBrk="1" hangingPunct="1"/>
              <a:t>89</a:t>
            </a:fld>
            <a:endParaRPr lang="en-US" smtClean="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Sustainability governance needs to exist in </a:t>
            </a:r>
            <a:r>
              <a:rPr lang="en-US" b="1" dirty="0" smtClean="0"/>
              <a:t>within</a:t>
            </a:r>
            <a:r>
              <a:rPr lang="en-US" dirty="0" smtClean="0"/>
              <a:t> project governance. When organizations talk about cradle to cradle, unless they are including the delivery process, something is missing.  </a:t>
            </a:r>
          </a:p>
          <a:p>
            <a:pPr defTabSz="963519">
              <a:spcBef>
                <a:spcPct val="0"/>
              </a:spcBef>
            </a:pPr>
            <a:r>
              <a:rPr lang="en-US" dirty="0" smtClean="0"/>
              <a:t>A couple things to note: </a:t>
            </a:r>
          </a:p>
          <a:p>
            <a:pPr defTabSz="963519">
              <a:spcBef>
                <a:spcPct val="0"/>
              </a:spcBef>
            </a:pPr>
            <a:endParaRPr lang="en-US" dirty="0" smtClean="0"/>
          </a:p>
          <a:p>
            <a:pPr defTabSz="963519">
              <a:spcBef>
                <a:spcPct val="0"/>
              </a:spcBef>
            </a:pPr>
            <a:r>
              <a:rPr lang="en-US" dirty="0" smtClean="0"/>
              <a:t>Some of the benefits of incorporating sustainability with project governance at the portfolio level:</a:t>
            </a:r>
          </a:p>
          <a:p>
            <a:pPr defTabSz="963519"/>
            <a:r>
              <a:rPr lang="en-GB" dirty="0" smtClean="0"/>
              <a:t>It becomes a standard way of practice.</a:t>
            </a:r>
          </a:p>
          <a:p>
            <a:pPr defTabSz="963519"/>
            <a:r>
              <a:rPr lang="en-GB" dirty="0" smtClean="0"/>
              <a:t>The organization shares best practices and so improvements occur more rapidly</a:t>
            </a:r>
          </a:p>
          <a:p>
            <a:pPr defTabSz="963519"/>
            <a:r>
              <a:rPr lang="en-GB" dirty="0" smtClean="0"/>
              <a:t>Response to and from lower levels becomes easier to make changes to business approach</a:t>
            </a:r>
          </a:p>
          <a:p>
            <a:pPr defTabSz="963519">
              <a:spcBef>
                <a:spcPct val="0"/>
              </a:spcBef>
            </a:pPr>
            <a:endParaRPr lang="en-US" dirty="0" smtClean="0"/>
          </a:p>
          <a:p>
            <a:pPr defTabSz="963519"/>
            <a:r>
              <a:rPr lang="en-GB" dirty="0" smtClean="0"/>
              <a:t>At the program level it is important to try and share experiences, resources and practices.</a:t>
            </a:r>
          </a:p>
          <a:p>
            <a:pPr defTabSz="963519"/>
            <a:r>
              <a:rPr lang="en-GB" dirty="0" smtClean="0"/>
              <a:t>If the sustainability program has been started in a different part of the organization and the practices are working to deliver a project within this area then it is the responsibility of the Program Manager to ensure that each of the projects under their control embrace the changes and that they are promoted through good communication and a clear education to all departments.</a:t>
            </a:r>
          </a:p>
          <a:p>
            <a:pPr defTabSz="963519">
              <a:spcBef>
                <a:spcPct val="0"/>
              </a:spcBef>
            </a:pPr>
            <a:endParaRPr 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EE6580-2B96-425C-8E24-D26C0DC0AB16}" type="slidenum">
              <a:rPr lang="en-US" smtClean="0">
                <a:latin typeface="Calibri" pitchFamily="34" charset="0"/>
              </a:rPr>
              <a:pPr eaLnBrk="1" hangingPunct="1"/>
              <a:t>90</a:t>
            </a:fld>
            <a:endParaRPr lang="en-US" smtClean="0">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93</a:t>
            </a:fld>
            <a:endParaRPr lang="en-US" dirty="0"/>
          </a:p>
        </p:txBody>
      </p:sp>
    </p:spTree>
    <p:extLst>
      <p:ext uri="{BB962C8B-B14F-4D97-AF65-F5344CB8AC3E}">
        <p14:creationId xmlns:p14="http://schemas.microsoft.com/office/powerpoint/2010/main" val="2688988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ZapfCalligr BT" pitchFamily="18" charset="0"/>
              </a:rPr>
              <a:t>Key challenges in Sustainability management include: </a:t>
            </a:r>
          </a:p>
          <a:p>
            <a:pPr lvl="0"/>
            <a:r>
              <a:rPr lang="en-US" dirty="0">
                <a:latin typeface="ZapfCalligr BT" pitchFamily="18" charset="0"/>
              </a:rPr>
              <a:t>·managing in an integrated manner the full lifecycle of strategy formulation, implementation, evaluation and evolution incorporating stakeholder participation; </a:t>
            </a:r>
          </a:p>
          <a:p>
            <a:pPr lvl="0"/>
            <a:r>
              <a:rPr lang="en-US" dirty="0">
                <a:latin typeface="ZapfCalligr BT" pitchFamily="18" charset="0"/>
              </a:rPr>
              <a:t>·aligning responsibility strategy to corporate strategy focusing on: </a:t>
            </a:r>
          </a:p>
          <a:p>
            <a:pPr lvl="0"/>
            <a:r>
              <a:rPr lang="en-US" dirty="0">
                <a:latin typeface="ZapfCalligr BT" pitchFamily="18" charset="0"/>
              </a:rPr>
              <a:t>-rationalising and harmonising the economic, compliance, ethical, and sustainability dimensions of corporate responsibility and sustainability  in the context of stakeholder requirements; </a:t>
            </a:r>
          </a:p>
          <a:p>
            <a:pPr lvl="0"/>
            <a:r>
              <a:rPr lang="en-US" dirty="0">
                <a:latin typeface="ZapfCalligr BT" pitchFamily="18" charset="0"/>
              </a:rPr>
              <a:t>-managing non-financial risk, particularly to brand, reputation, local licence to operate and to performance instability as an integral part of corporate sustainability management; </a:t>
            </a:r>
          </a:p>
          <a:p>
            <a:pPr lvl="0"/>
            <a:r>
              <a:rPr lang="en-US" dirty="0">
                <a:latin typeface="ZapfCalligr BT" pitchFamily="18" charset="0"/>
              </a:rPr>
              <a:t>-integrating eco-design and other sustainability requirements into product and service offerings; </a:t>
            </a:r>
          </a:p>
          <a:p>
            <a:pPr lvl="0"/>
            <a:r>
              <a:rPr lang="en-US" dirty="0">
                <a:latin typeface="ZapfCalligr BT" pitchFamily="18" charset="0"/>
              </a:rPr>
              <a:t>·managing the sustainability performance optimisation process to continually increase stakeholder satisfaction; </a:t>
            </a:r>
          </a:p>
          <a:p>
            <a:pPr lvl="0"/>
            <a:r>
              <a:rPr lang="en-US" dirty="0">
                <a:latin typeface="ZapfCalligr BT" pitchFamily="18" charset="0"/>
              </a:rPr>
              <a:t>·developing strategic responsibility and sustainability capabilities; </a:t>
            </a:r>
          </a:p>
          <a:p>
            <a:endParaRPr lang="en-GB"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At Program level it is important to try and share experiences, resources and practices.</a:t>
            </a:r>
          </a:p>
          <a:p>
            <a:endParaRPr lang="en-GB" dirty="0" smtClean="0"/>
          </a:p>
          <a:p>
            <a:r>
              <a:rPr lang="en-GB" dirty="0" smtClean="0"/>
              <a:t>If the sustainability program has been started into a different part of the organization and the practices are working to deliver a project within this area then it is the responsibility of the Program Manager to ensure that each of the projects under their control embrace the changes and that they are promoted through good communication</a:t>
            </a:r>
            <a:r>
              <a:rPr lang="en-GB" baseline="0" dirty="0" smtClean="0"/>
              <a:t> and a clear education to all departments.</a:t>
            </a:r>
            <a:endParaRPr lang="en-GB"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38722" name="Rectangle 2"/>
          <p:cNvSpPr>
            <a:spLocks noGrp="1" noRot="1" noChangeAspect="1" noChangeArrowheads="1" noTextEdit="1"/>
          </p:cNvSpPr>
          <p:nvPr>
            <p:ph type="sldImg"/>
          </p:nvPr>
        </p:nvSpPr>
        <p:spPr>
          <a:xfrm>
            <a:off x="1258888" y="720725"/>
            <a:ext cx="4799012" cy="3598863"/>
          </a:xfrm>
          <a:ln/>
        </p:spPr>
      </p:sp>
      <p:sp>
        <p:nvSpPr>
          <p:cNvPr id="1438723" name="Rectangle 3"/>
          <p:cNvSpPr>
            <a:spLocks noGrp="1" noChangeArrowheads="1"/>
          </p:cNvSpPr>
          <p:nvPr>
            <p:ph type="body" idx="1"/>
          </p:nvPr>
        </p:nvSpPr>
        <p:spPr>
          <a:xfrm>
            <a:off x="976253" y="4561485"/>
            <a:ext cx="5362697" cy="4319322"/>
          </a:xfrm>
        </p:spPr>
        <p:txBody>
          <a:bodyPr/>
          <a:lstStyle/>
          <a:p>
            <a:r>
              <a:rPr lang="en-GB" sz="1100" dirty="0"/>
              <a:t>Governance of project management is a responsibility of corporate management requiring the support of project sponsors, project managers and project teams.  Effective governance of project management will ensure that the organization’s projects are:</a:t>
            </a:r>
          </a:p>
          <a:p>
            <a:r>
              <a:rPr lang="en-GB" sz="1100" dirty="0"/>
              <a:t>aligned to organization’s strategic objectives</a:t>
            </a:r>
          </a:p>
          <a:p>
            <a:r>
              <a:rPr lang="en-GB" sz="1100" dirty="0"/>
              <a:t>delivered efficiently</a:t>
            </a:r>
          </a:p>
          <a:p>
            <a:r>
              <a:rPr lang="en-GB" sz="1100" dirty="0"/>
              <a:t>sustainable</a:t>
            </a:r>
            <a:r>
              <a:rPr lang="en-US" sz="1100" dirty="0"/>
              <a:t> </a:t>
            </a:r>
          </a:p>
          <a:p>
            <a:r>
              <a:rPr lang="en-GB" sz="1100" dirty="0"/>
              <a:t>The relationships between management responsibilities are shown above. This shows that the activities involved in the governance of project management is a subset of corporate governance.  It shows that most project management activities are outside the responsibility of corporate governance.  This suggests that the control of projects must be shared between corporate governance and project management.</a:t>
            </a:r>
          </a:p>
          <a:p>
            <a:r>
              <a:rPr lang="en-GB" sz="1100" b="1" dirty="0"/>
              <a:t>Application of principles - </a:t>
            </a:r>
            <a:r>
              <a:rPr lang="en-GB" sz="1100" dirty="0"/>
              <a:t>APM suggests that monitoring performance in four component areas will indicate the extent to which the principles are applied.  These are:</a:t>
            </a:r>
          </a:p>
          <a:p>
            <a:r>
              <a:rPr lang="en-GB" sz="1100" dirty="0"/>
              <a:t>portfolio direction</a:t>
            </a:r>
          </a:p>
          <a:p>
            <a:r>
              <a:rPr lang="en-GB" sz="1100" dirty="0"/>
              <a:t>project sponsorship</a:t>
            </a:r>
          </a:p>
          <a:p>
            <a:r>
              <a:rPr lang="en-GB" sz="1100" dirty="0"/>
              <a:t>project management</a:t>
            </a:r>
          </a:p>
          <a:p>
            <a:r>
              <a:rPr lang="en-GB" sz="1100" dirty="0"/>
              <a:t>disclosure and reporting.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48962" name="Rectangle 2"/>
          <p:cNvSpPr>
            <a:spLocks noGrp="1" noRot="1" noChangeAspect="1" noChangeArrowheads="1" noTextEdit="1"/>
          </p:cNvSpPr>
          <p:nvPr>
            <p:ph type="sldImg"/>
          </p:nvPr>
        </p:nvSpPr>
        <p:spPr>
          <a:xfrm>
            <a:off x="1214438" y="719138"/>
            <a:ext cx="4803775" cy="3602037"/>
          </a:xfrm>
          <a:ln/>
        </p:spPr>
      </p:sp>
      <p:sp>
        <p:nvSpPr>
          <p:cNvPr id="1448963" name="Rectangle 3"/>
          <p:cNvSpPr>
            <a:spLocks noGrp="1" noChangeArrowheads="1"/>
          </p:cNvSpPr>
          <p:nvPr>
            <p:ph type="body" idx="1"/>
          </p:nvPr>
        </p:nvSpPr>
        <p:spPr>
          <a:xfrm>
            <a:off x="974582" y="4563007"/>
            <a:ext cx="5366039" cy="4319322"/>
          </a:xfrm>
        </p:spPr>
        <p:txBody>
          <a:bodyPr/>
          <a:lstStyle/>
          <a:p>
            <a:r>
              <a:rPr lang="en-GB" dirty="0"/>
              <a:t>Typical activities performed by the Project Sponsor during the project life cycle include:</a:t>
            </a:r>
          </a:p>
          <a:p>
            <a:endParaRPr lang="en-GB" dirty="0"/>
          </a:p>
          <a:p>
            <a:r>
              <a:rPr lang="en-GB" dirty="0"/>
              <a:t>Developing and maintaining the Business Case, assigning the Project Manager and authorising the project management plan and any updates. </a:t>
            </a:r>
          </a:p>
          <a:p>
            <a:r>
              <a:rPr lang="en-GB" dirty="0"/>
              <a:t>Monitoring the project environment for risks, communicating with the Project Manager and other project stakeholders to identify any changes required.  </a:t>
            </a:r>
          </a:p>
          <a:p>
            <a:r>
              <a:rPr lang="en-GB" dirty="0"/>
              <a:t>Reviewing progress against critical success criteria and checking that the planned business benefits will be achieved.  Depending on progress the sponsor may decide to stop, change or continue the project. </a:t>
            </a:r>
          </a:p>
          <a:p>
            <a:r>
              <a:rPr lang="en-GB" dirty="0"/>
              <a:t>Accepting the project deliverables, signing off the project and handing the products to the operating authority.</a:t>
            </a:r>
          </a:p>
          <a:p>
            <a:r>
              <a:rPr lang="en-GB" dirty="0"/>
              <a:t>Conducting benefits </a:t>
            </a:r>
            <a:r>
              <a:rPr lang="en-GB" dirty="0" smtClean="0"/>
              <a:t>realization </a:t>
            </a:r>
            <a:r>
              <a:rPr lang="en-GB" dirty="0"/>
              <a:t>reviews during the Operations Phase.</a:t>
            </a:r>
            <a:r>
              <a:rPr lang="en-US" dirty="0"/>
              <a:t> </a:t>
            </a:r>
            <a:endParaRPr lang="en-GB"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48962" name="Rectangle 2"/>
          <p:cNvSpPr>
            <a:spLocks noGrp="1" noRot="1" noChangeAspect="1" noChangeArrowheads="1" noTextEdit="1"/>
          </p:cNvSpPr>
          <p:nvPr>
            <p:ph type="sldImg"/>
          </p:nvPr>
        </p:nvSpPr>
        <p:spPr>
          <a:xfrm>
            <a:off x="1214438" y="719138"/>
            <a:ext cx="4803775" cy="3602037"/>
          </a:xfrm>
          <a:ln/>
        </p:spPr>
      </p:sp>
      <p:sp>
        <p:nvSpPr>
          <p:cNvPr id="1448963" name="Rectangle 3"/>
          <p:cNvSpPr>
            <a:spLocks noGrp="1" noChangeArrowheads="1"/>
          </p:cNvSpPr>
          <p:nvPr>
            <p:ph type="body" idx="1"/>
          </p:nvPr>
        </p:nvSpPr>
        <p:spPr>
          <a:xfrm>
            <a:off x="974582" y="4563007"/>
            <a:ext cx="5366039" cy="4319322"/>
          </a:xfrm>
        </p:spPr>
        <p:txBody>
          <a:bodyPr/>
          <a:lstStyle/>
          <a:p>
            <a:r>
              <a:rPr lang="en-GB" dirty="0"/>
              <a:t>Typical activities performed by the Project Sponsor during the project life cycle include:</a:t>
            </a:r>
          </a:p>
          <a:p>
            <a:endParaRPr lang="en-GB" dirty="0"/>
          </a:p>
          <a:p>
            <a:r>
              <a:rPr lang="en-GB" dirty="0"/>
              <a:t>Developing and maintaining the Business Case, assigning the Project Manager and authorising the project management plan and any updates. </a:t>
            </a:r>
          </a:p>
          <a:p>
            <a:r>
              <a:rPr lang="en-GB" dirty="0"/>
              <a:t>Monitoring the project environment for risks, communicating with the Project Manager and other project stakeholders to identify any changes required.  </a:t>
            </a:r>
          </a:p>
          <a:p>
            <a:r>
              <a:rPr lang="en-GB" dirty="0"/>
              <a:t>Reviewing progress against critical success criteria and checking that the planned business benefits will be achieved.  Depending on progress the sponsor may decide to stop, change or continue the project. </a:t>
            </a:r>
          </a:p>
          <a:p>
            <a:r>
              <a:rPr lang="en-GB" dirty="0"/>
              <a:t>Accepting the project deliverables, signing off the project and handing the products to the operating authority.</a:t>
            </a:r>
          </a:p>
          <a:p>
            <a:r>
              <a:rPr lang="en-GB" dirty="0"/>
              <a:t>Conducting benefits </a:t>
            </a:r>
            <a:r>
              <a:rPr lang="en-GB" dirty="0" smtClean="0"/>
              <a:t>realization </a:t>
            </a:r>
            <a:r>
              <a:rPr lang="en-GB" dirty="0"/>
              <a:t>reviews during the Operations Phase.</a:t>
            </a:r>
            <a:r>
              <a:rPr lang="en-US" dirty="0"/>
              <a:t> </a:t>
            </a: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a:t>
            </a:fld>
            <a:endParaRPr lang="en-US" dirty="0"/>
          </a:p>
        </p:txBody>
      </p:sp>
    </p:spTree>
    <p:extLst>
      <p:ext uri="{BB962C8B-B14F-4D97-AF65-F5344CB8AC3E}">
        <p14:creationId xmlns:p14="http://schemas.microsoft.com/office/powerpoint/2010/main" val="246881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Success Criteria</a:t>
            </a:r>
            <a:endParaRPr lang="en-GB" dirty="0" smtClean="0"/>
          </a:p>
          <a:p>
            <a:r>
              <a:rPr lang="en-GB" dirty="0" smtClean="0"/>
              <a:t>Success criteria are the specific parameters that will be used to judge the project’s success. They must be measurable and unambiguous.  Use of subjective phrases will inevitably lead to disputes over interpretation at some stage of the project.  Criteria must be achievable within the scope of the project. They will be unique to the project and derived from the stakeholders needs.  </a:t>
            </a:r>
          </a:p>
          <a:p>
            <a:r>
              <a:rPr lang="en-GB" dirty="0" smtClean="0"/>
              <a:t>In summary, effective success criteria will be:</a:t>
            </a:r>
          </a:p>
          <a:p>
            <a:r>
              <a:rPr lang="en-GB" dirty="0" smtClean="0"/>
              <a:t>Defined as part of the business case</a:t>
            </a:r>
          </a:p>
          <a:p>
            <a:r>
              <a:rPr lang="en-GB" dirty="0" smtClean="0"/>
              <a:t>Reviewed at the end of each phase or stage</a:t>
            </a:r>
          </a:p>
          <a:p>
            <a:r>
              <a:rPr lang="en-GB" dirty="0" smtClean="0"/>
              <a:t>SMART (Specific, Measurable, Achievable, Realistic and Time bound)</a:t>
            </a:r>
          </a:p>
          <a:p>
            <a:r>
              <a:rPr lang="en-GB" dirty="0" smtClean="0"/>
              <a:t>Agreed between the Sponsor and the Project Manager</a:t>
            </a:r>
          </a:p>
          <a:p>
            <a:r>
              <a:rPr lang="en-GB" dirty="0" smtClean="0"/>
              <a:t>Inclusive of tolerances</a:t>
            </a:r>
          </a:p>
          <a:p>
            <a:r>
              <a:rPr lang="en-GB" dirty="0" smtClean="0"/>
              <a:t>Related to the benefits within the Business Case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100</a:t>
            </a:fld>
            <a:endParaRPr lang="en-US" dirty="0"/>
          </a:p>
        </p:txBody>
      </p:sp>
    </p:spTree>
    <p:extLst>
      <p:ext uri="{BB962C8B-B14F-4D97-AF65-F5344CB8AC3E}">
        <p14:creationId xmlns:p14="http://schemas.microsoft.com/office/powerpoint/2010/main" val="12665194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8D9269A3-B024-4B8C-AA2B-55DA263D07AF}" type="slidenum">
              <a:rPr lang="en-GB"/>
              <a:pPr/>
              <a:t>101</a:t>
            </a:fld>
            <a:endParaRPr lang="en-GB" dirty="0"/>
          </a:p>
        </p:txBody>
      </p:sp>
      <p:sp>
        <p:nvSpPr>
          <p:cNvPr id="705538" name="Rectangle 2"/>
          <p:cNvSpPr>
            <a:spLocks noGrp="1" noRot="1" noChangeAspect="1" noChangeArrowheads="1" noTextEdit="1"/>
          </p:cNvSpPr>
          <p:nvPr>
            <p:ph type="sldImg"/>
          </p:nvPr>
        </p:nvSpPr>
        <p:spPr>
          <a:xfrm>
            <a:off x="1257300" y="720725"/>
            <a:ext cx="4802188" cy="3600450"/>
          </a:xfrm>
          <a:ln/>
        </p:spPr>
      </p:sp>
      <p:sp>
        <p:nvSpPr>
          <p:cNvPr id="705539" name="Rectangle 3"/>
          <p:cNvSpPr>
            <a:spLocks noGrp="1" noChangeArrowheads="1"/>
          </p:cNvSpPr>
          <p:nvPr>
            <p:ph type="body" idx="1"/>
          </p:nvPr>
        </p:nvSpPr>
        <p:spPr/>
        <p:txBody>
          <a:bodyPr/>
          <a:lstStyle/>
          <a:p>
            <a:pPr defTabSz="994938">
              <a:defRPr/>
            </a:pPr>
            <a:r>
              <a:rPr lang="en-US" b="1" u="none" dirty="0" smtClean="0">
                <a:solidFill>
                  <a:schemeClr val="tx1"/>
                </a:solidFill>
                <a:effectLst/>
              </a:rPr>
              <a:t>Success:</a:t>
            </a:r>
          </a:p>
          <a:p>
            <a:pPr defTabSz="994938">
              <a:defRPr/>
            </a:pPr>
            <a:endParaRPr lang="en-US" u="none" dirty="0" smtClean="0">
              <a:solidFill>
                <a:schemeClr val="tx1"/>
              </a:solidFill>
              <a:effectLst/>
            </a:endParaRPr>
          </a:p>
          <a:p>
            <a:pPr defTabSz="994938">
              <a:defRPr/>
            </a:pPr>
            <a:r>
              <a:rPr lang="en-US" u="none" dirty="0" smtClean="0">
                <a:solidFill>
                  <a:schemeClr val="tx1"/>
                </a:solidFill>
                <a:effectLst/>
              </a:rPr>
              <a:t>"The person who succeeds is not the one who holds back, fearing failure, nor the one who never fails... but rather the one who moves on in spite of failure. Far better to dare mighty things, to win glorious triumphs, even though checkered by failure, than to take rank with those poor spirits who neither enjoy much nor suffer much because they live in the grey twilight that knows not victory or defeat”. Author: Theodore Roosevelt</a:t>
            </a:r>
          </a:p>
          <a:p>
            <a:pPr defTabSz="994938">
              <a:defRPr/>
            </a:pPr>
            <a:endParaRPr lang="en-US" u="none" dirty="0" smtClean="0">
              <a:solidFill>
                <a:schemeClr val="tx1"/>
              </a:solidFill>
              <a:effectLst/>
            </a:endParaRPr>
          </a:p>
          <a:p>
            <a:r>
              <a:rPr lang="en-GB" dirty="0"/>
              <a:t>It is convenient to think of four main areas where a project may be judged to be a success or failure and a fourth result or benefit that can be achieved by these successes.</a:t>
            </a:r>
            <a:endParaRPr lang="en-GB" b="1" dirty="0"/>
          </a:p>
          <a:p>
            <a:r>
              <a:rPr lang="en-GB" b="1" dirty="0"/>
              <a:t/>
            </a:r>
            <a:br>
              <a:rPr lang="en-GB" b="1" dirty="0"/>
            </a:br>
            <a:r>
              <a:rPr lang="en-GB" b="1" dirty="0"/>
              <a:t>Product Delivery</a:t>
            </a:r>
            <a:endParaRPr lang="en-GB" dirty="0"/>
          </a:p>
          <a:p>
            <a:r>
              <a:rPr lang="en-GB" dirty="0"/>
              <a:t>This is the area that has been historically recognised as being the judge of whether a project has been a success or not. It is concerned with the delivery of the final product within the budget set, within the timescales agreed and to the required specification.</a:t>
            </a:r>
            <a:endParaRPr lang="en-GB" b="1" dirty="0"/>
          </a:p>
          <a:p>
            <a:r>
              <a:rPr lang="en-GB" b="1" dirty="0"/>
              <a:t/>
            </a:r>
            <a:br>
              <a:rPr lang="en-GB" b="1" dirty="0"/>
            </a:br>
            <a:r>
              <a:rPr lang="en-GB" b="1" dirty="0"/>
              <a:t>Business Objectives</a:t>
            </a:r>
            <a:endParaRPr lang="en-GB" dirty="0"/>
          </a:p>
          <a:p>
            <a:r>
              <a:rPr lang="en-GB" dirty="0"/>
              <a:t>It is important to define and quantify benefits that are derived from the project in line with corporate strategy. These benefits are realised mainly after the project’s end product has been delivered and the project team disbanded.</a:t>
            </a:r>
          </a:p>
          <a:p>
            <a:r>
              <a:rPr lang="en-GB" dirty="0"/>
              <a:t>Even if the project has done all it was asked to do in terms of the end product, the project may still be regarded as a failure if we do not eventually get the benefits that were used to justify the project in the first place.</a:t>
            </a:r>
            <a:endParaRPr lang="en-GB" b="1" dirty="0"/>
          </a:p>
          <a:p>
            <a:r>
              <a:rPr lang="en-GB" b="1" dirty="0"/>
              <a:t/>
            </a:r>
            <a:br>
              <a:rPr lang="en-GB" b="1" dirty="0"/>
            </a:br>
            <a:r>
              <a:rPr lang="en-GB" b="1" dirty="0"/>
              <a:t>Management Process</a:t>
            </a:r>
            <a:endParaRPr lang="en-GB" dirty="0"/>
          </a:p>
          <a:p>
            <a:r>
              <a:rPr lang="en-GB" dirty="0"/>
              <a:t>Delivering the project within its specific constraints is one aspect of success, but delivering it using the defined processes within a governed system and administering the project in a set prescribed manner is another.  Imagine a long car journey that gets you to the correct destination on time and within budget, but the driver takes very rough dusty roads, almost has an accident and never stops for a comfort break.  The driver may consider the journey a great success as it achieved its product delivery objectives. But feeling dusty, car sick and tired in the back, you may have a very different view.</a:t>
            </a:r>
          </a:p>
          <a:p>
            <a:endParaRPr lang="en-GB" b="1" dirty="0"/>
          </a:p>
          <a:p>
            <a:r>
              <a:rPr lang="en-GB" b="1" dirty="0"/>
              <a:t>Continuous Improvement</a:t>
            </a:r>
            <a:endParaRPr lang="en-GB" dirty="0"/>
          </a:p>
          <a:p>
            <a:r>
              <a:rPr lang="en-GB" dirty="0"/>
              <a:t>The three previous areas of potential success relate to individual projects. This area is about achieving success time after time as efficiently as possible.</a:t>
            </a:r>
            <a:r>
              <a:rPr lang="en-US" dirty="0"/>
              <a:t> </a:t>
            </a:r>
          </a:p>
          <a:p>
            <a:endParaRPr lang="en-US" dirty="0"/>
          </a:p>
          <a:p>
            <a:pPr defTabSz="994938">
              <a:defRPr/>
            </a:pPr>
            <a:r>
              <a:rPr lang="en-GB" b="1" dirty="0"/>
              <a:t>Footprint Reduction</a:t>
            </a:r>
          </a:p>
          <a:p>
            <a:pPr defTabSz="994938">
              <a:defRPr/>
            </a:pPr>
            <a:r>
              <a:rPr lang="en-GB" dirty="0"/>
              <a:t>As we discussed earlier, the natural by-product of successful green project management is when the four aforementioned criteria results in a reduction to your organization’s carbon footprint or dependency on natural or non-renewable resources.</a:t>
            </a:r>
          </a:p>
          <a:p>
            <a:endParaRPr lang="en-GB"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1884695C-0690-4DF9-9ACB-5B2921AE9D8E}" type="slidenum">
              <a:rPr lang="en-GB"/>
              <a:pPr/>
              <a:t>102</a:t>
            </a:fld>
            <a:endParaRPr lang="en-GB" dirty="0"/>
          </a:p>
        </p:txBody>
      </p:sp>
      <p:sp>
        <p:nvSpPr>
          <p:cNvPr id="707586" name="Rectangle 2"/>
          <p:cNvSpPr>
            <a:spLocks noGrp="1" noRot="1" noChangeAspect="1" noChangeArrowheads="1" noTextEdit="1"/>
          </p:cNvSpPr>
          <p:nvPr>
            <p:ph type="sldImg"/>
          </p:nvPr>
        </p:nvSpPr>
        <p:spPr>
          <a:xfrm>
            <a:off x="1257300" y="720725"/>
            <a:ext cx="4802188" cy="3600450"/>
          </a:xfrm>
          <a:ln/>
        </p:spPr>
      </p:sp>
      <p:sp>
        <p:nvSpPr>
          <p:cNvPr id="707587" name="Rectangle 3"/>
          <p:cNvSpPr>
            <a:spLocks noGrp="1" noChangeArrowheads="1"/>
          </p:cNvSpPr>
          <p:nvPr>
            <p:ph type="body" idx="1"/>
          </p:nvPr>
        </p:nvSpPr>
        <p:spPr/>
        <p:txBody>
          <a:bodyPr/>
          <a:lstStyle/>
          <a:p>
            <a:r>
              <a:rPr lang="en-GB" dirty="0"/>
              <a:t>Success criteria are the measurable at the end of the project, the way that the project delivery is judged.  These are typically broken down into three areas.</a:t>
            </a:r>
          </a:p>
          <a:p>
            <a:r>
              <a:rPr lang="en-GB" b="1" dirty="0"/>
              <a:t>Time</a:t>
            </a:r>
            <a:endParaRPr lang="en-GB" dirty="0"/>
          </a:p>
          <a:p>
            <a:r>
              <a:rPr lang="en-GB" dirty="0"/>
              <a:t>This parameter is the simplest but you should just bear in mind that sometimes delivering the product early can be as undesirable as delivering it late. Some sources refer to this parameter as the schedule.</a:t>
            </a:r>
            <a:endParaRPr lang="en-GB" b="1" dirty="0"/>
          </a:p>
          <a:p>
            <a:r>
              <a:rPr lang="en-GB" b="1" dirty="0"/>
              <a:t>Cost</a:t>
            </a:r>
            <a:endParaRPr lang="en-GB" dirty="0"/>
          </a:p>
          <a:p>
            <a:r>
              <a:rPr lang="en-GB" dirty="0"/>
              <a:t>The cost of a project is the thing that customers most often want to fix. But it is also the parameter that is most often exceeded. This inevitably occurs because people do not understand the relationship between the project cost and the other two parameters.  One of the major reasons for project cost overrun is a lack of understanding of the true scope of the work involved.</a:t>
            </a:r>
            <a:br>
              <a:rPr lang="en-GB" dirty="0"/>
            </a:br>
            <a:r>
              <a:rPr lang="en-GB" b="1" dirty="0"/>
              <a:t>Scope</a:t>
            </a:r>
            <a:endParaRPr lang="en-GB" dirty="0"/>
          </a:p>
          <a:p>
            <a:r>
              <a:rPr lang="en-GB" dirty="0"/>
              <a:t>This parameter is given various names by various sources. Traditionally it has been called Quality and more recently Performance or Specification. Whatever you call it, it is fundamentally about the definition of the end product.  The early stages of requirements management are crucial in understanding the needs of the customer.</a:t>
            </a:r>
          </a:p>
          <a:p>
            <a:r>
              <a:rPr lang="en-GB" dirty="0"/>
              <a:t>The use of the term Scope fits better with the modern approach to the subjects of Scope Management and Quality which deals with a lot more than just the specification of the end product.</a:t>
            </a:r>
          </a:p>
          <a:p>
            <a:r>
              <a:rPr lang="en-GB" dirty="0"/>
              <a:t>Throughout the lifetime of a project these three parameters are likely to conflict. The role of the project manager can be depicted as a juggler, trying to balance the conflicting demands for an extensive and ever changing scope in a short timescale at minimum cost. </a:t>
            </a:r>
          </a:p>
          <a:p>
            <a:r>
              <a:rPr lang="en-GB" dirty="0"/>
              <a:t>For any project, priorities must be set and it is a useful exercise to place a project within this triangle to indicate the relative flexibility, or lack of it, in any of the three parameters. The closer the project appears to one of the corners, the more important and therefore less flexible that parameter is. Naturally, the tendency is to want to show that all three parameters are fixed, but as you move the project towards one corner it naturally gets further away from the others.</a:t>
            </a:r>
            <a:r>
              <a:rPr lang="en-US" dirty="0"/>
              <a: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1490" name="Rectangle 2"/>
          <p:cNvSpPr>
            <a:spLocks noGrp="1" noRot="1" noChangeAspect="1" noChangeArrowheads="1" noTextEdit="1"/>
          </p:cNvSpPr>
          <p:nvPr>
            <p:ph type="sldImg"/>
          </p:nvPr>
        </p:nvSpPr>
        <p:spPr>
          <a:xfrm>
            <a:off x="1258888" y="720725"/>
            <a:ext cx="4799012" cy="3598863"/>
          </a:xfrm>
          <a:ln/>
        </p:spPr>
      </p:sp>
      <p:sp>
        <p:nvSpPr>
          <p:cNvPr id="1471491" name="Rectangle 3"/>
          <p:cNvSpPr>
            <a:spLocks noGrp="1" noChangeArrowheads="1"/>
          </p:cNvSpPr>
          <p:nvPr>
            <p:ph type="body" idx="1"/>
          </p:nvPr>
        </p:nvSpPr>
        <p:spPr>
          <a:xfrm>
            <a:off x="976253" y="4561485"/>
            <a:ext cx="5362697" cy="4319322"/>
          </a:xfrm>
        </p:spPr>
        <p:txBody>
          <a:bodyPr/>
          <a:lstStyle/>
          <a:p>
            <a:r>
              <a:rPr lang="en-GB" b="1" dirty="0"/>
              <a:t>Success factors</a:t>
            </a:r>
          </a:p>
          <a:p>
            <a:endParaRPr lang="en-GB" dirty="0"/>
          </a:p>
          <a:p>
            <a:r>
              <a:rPr lang="en-GB" dirty="0"/>
              <a:t>Success factors are elements of the project context (environment) and management processes that will enable success – or reduce the chance of failure.   For example:</a:t>
            </a:r>
          </a:p>
          <a:p>
            <a:r>
              <a:rPr lang="en-GB" dirty="0"/>
              <a:t>Senior management support</a:t>
            </a:r>
          </a:p>
          <a:p>
            <a:r>
              <a:rPr lang="en-GB" dirty="0"/>
              <a:t>Clearly defined team roles and goals</a:t>
            </a:r>
          </a:p>
          <a:p>
            <a:r>
              <a:rPr lang="en-GB" dirty="0"/>
              <a:t>Good communications</a:t>
            </a:r>
          </a:p>
          <a:p>
            <a:r>
              <a:rPr lang="en-GB" dirty="0"/>
              <a:t>Team motivation </a:t>
            </a:r>
          </a:p>
          <a:p>
            <a:r>
              <a:rPr lang="en-GB" dirty="0"/>
              <a:t>Strong Leadership</a:t>
            </a:r>
          </a:p>
          <a:p>
            <a:endParaRPr lang="en-GB" dirty="0"/>
          </a:p>
          <a:p>
            <a:r>
              <a:rPr lang="en-GB" dirty="0"/>
              <a:t>Research has shown that the absence of such factors is more likely to lead to failure and therefore the project sponsor and project manager should identify and address any weaknesses and build on their and the team’s existing strengths.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has a sustainability calculator that measures sustainability from a project to project basis.  Each of you will be provided this at the end of the course.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107</a:t>
            </a:fld>
            <a:endParaRPr lang="en-US" dirty="0"/>
          </a:p>
        </p:txBody>
      </p:sp>
    </p:spTree>
    <p:extLst>
      <p:ext uri="{BB962C8B-B14F-4D97-AF65-F5344CB8AC3E}">
        <p14:creationId xmlns:p14="http://schemas.microsoft.com/office/powerpoint/2010/main" val="2664762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3538" name="Rectangle 2"/>
          <p:cNvSpPr>
            <a:spLocks noGrp="1" noRot="1" noChangeAspect="1" noChangeArrowheads="1" noTextEdit="1"/>
          </p:cNvSpPr>
          <p:nvPr>
            <p:ph type="sldImg"/>
          </p:nvPr>
        </p:nvSpPr>
        <p:spPr>
          <a:ln/>
        </p:spPr>
      </p:sp>
      <p:sp>
        <p:nvSpPr>
          <p:cNvPr id="1473539" name="Rectangle 3"/>
          <p:cNvSpPr>
            <a:spLocks noGrp="1" noChangeArrowheads="1"/>
          </p:cNvSpPr>
          <p:nvPr>
            <p:ph type="body" idx="1"/>
          </p:nvPr>
        </p:nvSpPr>
        <p:spPr/>
        <p:txBody>
          <a:bodyPr/>
          <a:lstStyle/>
          <a:p>
            <a:r>
              <a:rPr lang="en-GB" b="1" dirty="0"/>
              <a:t>Benefits </a:t>
            </a:r>
            <a:r>
              <a:rPr lang="en-GB" b="1" dirty="0" smtClean="0"/>
              <a:t>Management</a:t>
            </a:r>
          </a:p>
          <a:p>
            <a:endParaRPr lang="en-GB" b="1" dirty="0" smtClean="0"/>
          </a:p>
          <a:p>
            <a:r>
              <a:rPr lang="en-US" sz="1300" dirty="0"/>
              <a:t>Benefits realization is generally the responsibility of organizational management, which may use</a:t>
            </a:r>
          </a:p>
          <a:p>
            <a:r>
              <a:rPr lang="en-US" sz="1300" dirty="0"/>
              <a:t>the deliverables of the project to realize benefits in alignment with the organizational strategy. The</a:t>
            </a:r>
          </a:p>
          <a:p>
            <a:r>
              <a:rPr lang="en-US" sz="1300" dirty="0"/>
              <a:t>project manager should consider the benefits and their realization as they influence decision making</a:t>
            </a:r>
          </a:p>
          <a:p>
            <a:r>
              <a:rPr lang="en-US" sz="1300" dirty="0"/>
              <a:t>throughout the project life cycle.</a:t>
            </a:r>
            <a:endParaRPr lang="en-GB" b="1" dirty="0"/>
          </a:p>
          <a:p>
            <a:endParaRPr lang="en-GB" dirty="0"/>
          </a:p>
          <a:p>
            <a:r>
              <a:rPr lang="en-GB" dirty="0" smtClean="0"/>
              <a:t>The </a:t>
            </a:r>
            <a:r>
              <a:rPr lang="en-GB" dirty="0"/>
              <a:t>benefit of a project is the quantified and measured improvement resulting from completion of the project deliverables.  This will typically be in monetary values but not necessarily.  Again, project stakeholders will judge the success of the project in meeting the planned benefits.  Examples of these are:</a:t>
            </a:r>
          </a:p>
          <a:p>
            <a:endParaRPr lang="en-GB"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94938">
              <a:defRPr/>
            </a:pPr>
            <a:r>
              <a:rPr lang="en-US" b="1" dirty="0"/>
              <a:t>Environmental Impact</a:t>
            </a:r>
            <a:br>
              <a:rPr lang="en-US" b="1" dirty="0"/>
            </a:br>
            <a:r>
              <a:rPr lang="en-US" dirty="0"/>
              <a:t>The goods and services you use during the project, the methods you employ to communicate and the use of time are all interdependent and all can all lead to project failure if they are not detailed and have a risk assessment with failover plans ready to go.</a:t>
            </a:r>
          </a:p>
          <a:p>
            <a:pPr defTabSz="994938">
              <a:defRPr/>
            </a:pPr>
            <a:endParaRPr lang="en-US" dirty="0"/>
          </a:p>
          <a:p>
            <a:pPr defTabSz="994938">
              <a:defRPr/>
            </a:pPr>
            <a:r>
              <a:rPr lang="en-US" dirty="0"/>
              <a:t>Due to this  any unanticipated plan for possible increase in the project timeline, scope and budget can impact other projects, the cost of the product being developed, the time it takes to deliver the product to market, which opens up the opportunity for your competition to take market share.</a:t>
            </a:r>
          </a:p>
          <a:p>
            <a:pPr defTabSz="994938">
              <a:defRPr/>
            </a:pPr>
            <a:endParaRPr lang="en-US" dirty="0"/>
          </a:p>
          <a:p>
            <a:pPr defTabSz="994938">
              <a:defRPr/>
            </a:pPr>
            <a:r>
              <a:rPr lang="en-US" dirty="0"/>
              <a:t>Indirectly, the soft costs to address these after the fact, in terms of:</a:t>
            </a:r>
          </a:p>
          <a:p>
            <a:pPr marL="186551" indent="-186551" defTabSz="994938">
              <a:buFont typeface="Arial" pitchFamily="34" charset="0"/>
              <a:buChar char="•"/>
              <a:defRPr/>
            </a:pPr>
            <a:r>
              <a:rPr lang="en-US" dirty="0"/>
              <a:t>Increased communication – uses time, delivery and action based on unplanned communications </a:t>
            </a:r>
          </a:p>
          <a:p>
            <a:pPr marL="186551" indent="-186551" defTabSz="994938">
              <a:buFont typeface="Arial" pitchFamily="34" charset="0"/>
              <a:buChar char="•"/>
              <a:defRPr/>
            </a:pPr>
            <a:r>
              <a:rPr lang="en-US" dirty="0"/>
              <a:t>Budget increases – Materials may need to be procured for new sources, higher cost on short notice</a:t>
            </a:r>
          </a:p>
          <a:p>
            <a:pPr marL="186551" indent="-186551" defTabSz="994938">
              <a:buFont typeface="Arial" pitchFamily="34" charset="0"/>
              <a:buChar char="•"/>
              <a:defRPr/>
            </a:pPr>
            <a:r>
              <a:rPr lang="en-US" dirty="0"/>
              <a:t>Undefined Scope – Opens up the door for vague deliverables which will amplify the previous two</a:t>
            </a:r>
          </a:p>
          <a:p>
            <a:pPr marL="186551" indent="-186551" defTabSz="994938">
              <a:buFont typeface="Arial" pitchFamily="34" charset="0"/>
              <a:buChar char="•"/>
              <a:defRPr/>
            </a:pPr>
            <a:endParaRPr lang="en-US" dirty="0"/>
          </a:p>
          <a:p>
            <a:pPr defTabSz="994938">
              <a:defRPr/>
            </a:pPr>
            <a:r>
              <a:rPr lang="en-US" dirty="0"/>
              <a:t>A GPM will take this into account before the project leaves the INITIATION phase.</a:t>
            </a:r>
            <a:endParaRPr lang="en-GB" dirty="0"/>
          </a:p>
          <a:p>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110</a:t>
            </a:fld>
            <a:endParaRPr lang="en-US" dirty="0"/>
          </a:p>
        </p:txBody>
      </p:sp>
    </p:spTree>
    <p:extLst>
      <p:ext uri="{BB962C8B-B14F-4D97-AF65-F5344CB8AC3E}">
        <p14:creationId xmlns:p14="http://schemas.microsoft.com/office/powerpoint/2010/main" val="32121423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111</a:t>
            </a:fld>
            <a:endParaRPr lang="en-US"/>
          </a:p>
        </p:txBody>
      </p:sp>
    </p:spTree>
    <p:extLst>
      <p:ext uri="{BB962C8B-B14F-4D97-AF65-F5344CB8AC3E}">
        <p14:creationId xmlns:p14="http://schemas.microsoft.com/office/powerpoint/2010/main" val="22217921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Integration Management</a:t>
            </a:r>
            <a:endParaRPr lang="en-US" sz="1000" dirty="0"/>
          </a:p>
          <a:p>
            <a:r>
              <a:rPr lang="en-US" sz="1000" dirty="0"/>
              <a:t>By applying the green methodology processes to the standard Integration Management process this can create a collision at times with Operational Change Control within projects and most organizations.  Understanding the best approach to align these processes and how they work with change management and configuration management will allow the green project manager to establish a best practice approach to the delivery of the product.  Gartner surmises that any operational change management is a prerequisite to providing high service quality and to setting the bar for successful transition.  This not only supports functional business processes, but is also an enabler that functional organizations rely on, expect to be available and provides the highest quality in service management.  These expectations and concerns within an organization cannot be achieved or addressed without a structured framework towards green and change management processes.</a:t>
            </a:r>
          </a:p>
          <a:p>
            <a:r>
              <a:rPr lang="en-US" sz="1000" b="1" dirty="0"/>
              <a:t>These are the key processes that are often overlooked by the project managers from a Green perspective.  However, it should be an aspect that is evaluated with each change and factored into the overall practice.</a:t>
            </a:r>
            <a:endParaRPr lang="en-US" sz="1000" dirty="0"/>
          </a:p>
          <a:p>
            <a:r>
              <a:rPr lang="en-US" sz="1000" dirty="0"/>
              <a:t>The original defined project scope and the integrated performance baseline must be maintained by continuously managing changes to the baseline, either by rejecting new changes or by approving changes and incorporating them into a revised baseline.  Any alterations to the original baseline require that the full impact of the change be assessed against the expected green benefits that were being achieved to then gain full appreciation of how this change might now affect the green aspect of project delivery.</a:t>
            </a:r>
          </a:p>
          <a:p>
            <a:r>
              <a:rPr lang="en-US" sz="1000" b="1" dirty="0"/>
              <a:t>Integrated Change Control requires:</a:t>
            </a:r>
            <a:endParaRPr lang="en-US" sz="1000" dirty="0"/>
          </a:p>
          <a:p>
            <a:pPr lvl="0"/>
            <a:r>
              <a:rPr lang="en-US" sz="1000" dirty="0"/>
              <a:t>Maintaining the integrity of performance measurement baselines (configuration control libraries)</a:t>
            </a:r>
          </a:p>
          <a:p>
            <a:pPr lvl="0"/>
            <a:r>
              <a:rPr lang="en-US" sz="1000" dirty="0"/>
              <a:t>Coordinating changes across knowledge areas.  For example, a proposed schedule change will often affect cost, risk, quality, resource and the environment  </a:t>
            </a:r>
          </a:p>
          <a:p>
            <a:r>
              <a:rPr lang="en-US" sz="1000" b="1" dirty="0"/>
              <a:t>Ways to incorporate “green” into Integration Management</a:t>
            </a:r>
            <a:endParaRPr lang="en-US" sz="1000" dirty="0"/>
          </a:p>
          <a:p>
            <a:r>
              <a:rPr lang="en-US" sz="1000" b="1" dirty="0"/>
              <a:t>The Project Charter</a:t>
            </a:r>
            <a:r>
              <a:rPr lang="en-US" sz="1000" dirty="0"/>
              <a:t> – The charter rarely contains criteria or gives credence to the goal of how green the project will be.  As the charter is the one document that dictates control over the entirety or the project, it is the first place to start.</a:t>
            </a:r>
          </a:p>
          <a:p>
            <a:r>
              <a:rPr lang="en-US" sz="1000" b="1" dirty="0"/>
              <a:t>Key Benefits: </a:t>
            </a:r>
            <a:endParaRPr lang="en-US" sz="1000" dirty="0"/>
          </a:p>
          <a:p>
            <a:pPr lvl="0"/>
            <a:r>
              <a:rPr lang="en-US" sz="1000" dirty="0"/>
              <a:t>It gets the project thinking sustainability from the initiation phase</a:t>
            </a:r>
          </a:p>
          <a:p>
            <a:pPr lvl="0"/>
            <a:r>
              <a:rPr lang="en-US" sz="1000" dirty="0"/>
              <a:t>It authorizes the Project Manager to formalize the organization’s green processes into the Project Management Plan</a:t>
            </a:r>
          </a:p>
          <a:p>
            <a:pPr lvl="0"/>
            <a:r>
              <a:rPr lang="en-US" sz="1000" dirty="0"/>
              <a:t>If the Charter is used in a budget authorization, showing any improvements in environmental elements such as waste reduction can be used to demonstrate financial impact which may stimulate a strong justification for project funding</a:t>
            </a:r>
          </a:p>
          <a:p>
            <a:pPr lvl="0"/>
            <a:r>
              <a:rPr lang="en-US" sz="1000" dirty="0"/>
              <a:t>It should also be used as a base measurement for the project as one of the acceptance or success criteria to demonstrate to stakeholders what benefits have been achieved giving softer issues such as environmental impact assessments greater credence </a:t>
            </a:r>
          </a:p>
          <a:p>
            <a:r>
              <a:rPr lang="en-US" sz="1000" b="1" dirty="0"/>
              <a:t>Example:</a:t>
            </a:r>
            <a:r>
              <a:rPr lang="en-US" sz="1000" dirty="0"/>
              <a:t>   </a:t>
            </a:r>
          </a:p>
          <a:p>
            <a:r>
              <a:rPr lang="en-US" sz="1000" dirty="0"/>
              <a:t>Your company determines that the billing system is nearing its end of life and needs replacing.  You have been tasked with finding a successor to the system and then implementing it within the organization.  The current system was purchased because the initial purchase price was the lowest, which is the company’s standard operating procedure.  However, this is where you can add the key objectives and therefore change the emphasis towards overall </a:t>
            </a:r>
            <a:r>
              <a:rPr lang="en-US" sz="1000" b="1" dirty="0"/>
              <a:t>efficiency</a:t>
            </a:r>
            <a:r>
              <a:rPr lang="en-US" sz="1000" dirty="0"/>
              <a:t>.</a:t>
            </a:r>
          </a:p>
          <a:p>
            <a:r>
              <a:rPr lang="en-US" sz="1000" b="1" dirty="0"/>
              <a:t>Some criteria that can be used within the scoring matrix can include:</a:t>
            </a:r>
            <a:endParaRPr lang="en-US" sz="1000" dirty="0"/>
          </a:p>
          <a:p>
            <a:pPr lvl="0"/>
            <a:r>
              <a:rPr lang="en-US" sz="1000" dirty="0"/>
              <a:t>Efficiency – will the new system free up staff time to be re-allocated to other duties thus speeding up other processes in the organization?</a:t>
            </a:r>
          </a:p>
          <a:p>
            <a:pPr lvl="0"/>
            <a:r>
              <a:rPr lang="en-US" sz="1000" dirty="0"/>
              <a:t>Does it allow for new functionality and so will it reduce the dependency on paper based systems?</a:t>
            </a:r>
          </a:p>
          <a:p>
            <a:pPr lvl="0"/>
            <a:r>
              <a:rPr lang="en-US" sz="1000" dirty="0"/>
              <a:t>License fees, Ease of use, Hardware resources required, Maintenance costs, Compatibility, Support costs, Implementation costs, Training costs</a:t>
            </a:r>
          </a:p>
          <a:p>
            <a:r>
              <a:rPr lang="en-US" sz="1000" b="1" dirty="0"/>
              <a:t>If you base your assessment on these and other criteria, you will be able to show the longer term cost savings and the improved efficiencies of going to a greener option.  This should then assist in helping you accomplish your project objectives while also possibly changing your procurement and project practices.</a:t>
            </a:r>
            <a:endParaRPr lang="en-US" sz="1000" dirty="0"/>
          </a:p>
        </p:txBody>
      </p:sp>
    </p:spTree>
    <p:extLst>
      <p:ext uri="{BB962C8B-B14F-4D97-AF65-F5344CB8AC3E}">
        <p14:creationId xmlns:p14="http://schemas.microsoft.com/office/powerpoint/2010/main" val="206424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err="1"/>
              <a:t>Tsunesaburo</a:t>
            </a:r>
            <a:r>
              <a:rPr lang="en-US" dirty="0"/>
              <a:t> Makiguchi, a Japanese education reformer from the 1930's used to say. “Although there is a saying that even dust, when it accumulates, can form a mountain, there are in fact no mountains that have been made from accumulated dust…Real mountains are formed by sudden, dramatic shifts in the earth’s crust.”  I view challenge of integrating sustainability and project management the same way. In order to accommodate the changing demands of our global economy and decrease our negative environmental impact, project management as a discipline, must evolve with a dramatic shift.  </a:t>
            </a:r>
          </a:p>
          <a:p>
            <a:pPr defTabSz="963519">
              <a:spcBef>
                <a:spcPct val="0"/>
              </a:spcBef>
            </a:pPr>
            <a:endParaRPr lang="en-US" dirty="0"/>
          </a:p>
          <a:p>
            <a:pPr defTabSz="963519">
              <a:spcBef>
                <a:spcPct val="0"/>
              </a:spcBef>
            </a:pPr>
            <a:r>
              <a:rPr lang="en-US" dirty="0"/>
              <a:t>A study by Gartner in 2010 stated that there were 18 Million Project Managers worldwide . A similar study by PMI stated that there were 20 million.  Let’s take the average and call it 19 million. </a:t>
            </a:r>
          </a:p>
          <a:p>
            <a:pPr defTabSz="963519"/>
            <a:endParaRPr lang="en-US" dirty="0"/>
          </a:p>
          <a:p>
            <a:pPr defTabSz="963519"/>
            <a:r>
              <a:rPr lang="en-US" dirty="0"/>
              <a:t>If this number didn’t increase and in 2050 our planet’s population reaches 9 billion that roughly one in every 475 people will consider themselves as a project manager.  That is a lot of people who have the ability to impact change on a large scale one project at a time.  We obviously can’t wait that long. It starts with one person. That’s why we call project manager’s change agents.</a:t>
            </a:r>
          </a:p>
          <a:p>
            <a:pPr defTabSz="963519">
              <a:spcBef>
                <a:spcPct val="0"/>
              </a:spcBef>
            </a:pPr>
            <a:endParaRPr lang="en-US" dirty="0"/>
          </a:p>
          <a:p>
            <a:pPr defTabSz="963519">
              <a:spcBef>
                <a:spcPct val="0"/>
              </a:spcBef>
            </a:pPr>
            <a:endParaRPr lang="en-US" dirty="0"/>
          </a:p>
          <a:p>
            <a:pPr defTabSz="963519"/>
            <a:endParaRPr 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8267BE-71D1-4953-B566-52F7AF538B47}" type="slidenum">
              <a:rPr lang="en-US" smtClean="0">
                <a:latin typeface="Calibri" pitchFamily="34" charset="0"/>
              </a:rPr>
              <a:pPr eaLnBrk="1" hangingPunct="1"/>
              <a:t>12</a:t>
            </a:fld>
            <a:endParaRPr lang="en-US" smtClean="0">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Human Resource Management</a:t>
            </a:r>
          </a:p>
          <a:p>
            <a:r>
              <a:rPr lang="en-US" sz="1000" dirty="0"/>
              <a:t>Human Resources Management focuses on the allocation of resources and how to manage them effectively.  This knowledge area distinguishes itself in its management of organizational resources, (e.g. training, compensation, stakeholder buy-in) to verify that the appropriate people are placed in the right positions due to their knowledge and experience so that they have the right tools they need to succeed. human resources management involves “organizing and managing the project team”</a:t>
            </a:r>
          </a:p>
          <a:p>
            <a:r>
              <a:rPr lang="en-US" sz="1000" dirty="0"/>
              <a:t>This element of project and man management involves developing the suitable roles and responsibilities for each project team member by identifying the needs and qualification requirements of a particular post to manage their work to be completed.  These requirements are completed in the Human Resources Planning, the Project Team Acquisition and the Development and Management process areas.  The primary role from an environmental or a green project management standpoint in the ‘Acquire Project Team’, ‘Develop Project Team’ and ‘Manage Project Team’ process areas is to provide input and guidance for the areas of training and the qualifications of the right person to manage environmental concerns based on your EMS and the guidelines set forth in ISO 14000.  Ensuring that the right message and the correct understanding of what difference having a greener approach will make will allow the whole team to gain a fuller appreciation of the justification of spending the extra time spent, finances issued and resources associated to the project, something that can sometimes be considered an expense or a waste in time that can be better utilized within the organization elsewhere.</a:t>
            </a:r>
          </a:p>
        </p:txBody>
      </p:sp>
    </p:spTree>
    <p:extLst>
      <p:ext uri="{BB962C8B-B14F-4D97-AF65-F5344CB8AC3E}">
        <p14:creationId xmlns:p14="http://schemas.microsoft.com/office/powerpoint/2010/main" val="20642469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Cost Management</a:t>
            </a:r>
          </a:p>
          <a:p>
            <a:r>
              <a:rPr lang="en-US" sz="1000" dirty="0"/>
              <a:t>Within Cost Management, a project manager must develop the parameters and authorized thresholds necessary to regulate the costs for the overall project.  According to the </a:t>
            </a:r>
            <a:r>
              <a:rPr lang="en-US" sz="1000" i="1" dirty="0"/>
              <a:t>PMBOK® Guide</a:t>
            </a:r>
            <a:r>
              <a:rPr lang="en-US" sz="1000" dirty="0"/>
              <a:t>, Cost Management involves “planning, estimating, budgeting, and controlling costs so that the project can be completed within the approved budget”.  The three primary areas of influence for ISO 14000 and EMS are the Cost Estimating, Cost Budgeting and Cost Control Process.  Each knowledge area contains processes and activities that support project integration with ISO 14000. </a:t>
            </a:r>
          </a:p>
          <a:p>
            <a:r>
              <a:rPr lang="en-US" sz="1000" dirty="0"/>
              <a:t>ISO 14000 and EMS inputs support estimating and budgeting efforts by providing guidance on resource selection and allocation.  Knowing what work needs to be accomplished to comply with environmental regulations will help a project manager set a more realistic project cost baseline.  Once the initial budgeting is complete, the Cost Control process will then monitor overages in the cost thresholds set by the project board or sponsor and then to justify the need for additional resource or finance if the objectives of the project are not being met.</a:t>
            </a:r>
          </a:p>
          <a:p>
            <a:r>
              <a:rPr lang="en-US" sz="1000" dirty="0"/>
              <a:t>As a best practice approach, it has been suggested within many early sustainable projects, that the costs that are attributable to green elements are calculated separately in the first projects that an organization.  By doing this, the company can then see what small amounts can be spent to create such large effects.  By generating this evidence early, it encourages other parts of the organization to join in and develop their own and embrace the whole company approach to green project management.</a:t>
            </a:r>
          </a:p>
        </p:txBody>
      </p:sp>
    </p:spTree>
    <p:extLst>
      <p:ext uri="{BB962C8B-B14F-4D97-AF65-F5344CB8AC3E}">
        <p14:creationId xmlns:p14="http://schemas.microsoft.com/office/powerpoint/2010/main" val="20642469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Quality Management</a:t>
            </a:r>
          </a:p>
          <a:p>
            <a:r>
              <a:rPr lang="en-US" sz="1000" dirty="0"/>
              <a:t>In Quality Management, Project Managers utilize constraints that will deliver the intended result. Quality Management “involves determining quality policies, objectives, and responsibilities so that the project will satisfy the need for which it was undertaken”.  In a simpler description, Quality Management is accountable for making sure that any work performed is done so correctly to first time to avoid rework and wasted energy or resource. </a:t>
            </a:r>
          </a:p>
          <a:p>
            <a:r>
              <a:rPr lang="en-US" sz="1000" dirty="0"/>
              <a:t>Quality Management has a direct relationship with Green Project Management.  Ensuring that the right standard or specification to a product or a piece of work is carried, first time all of the time, means that your wastage costs are minimized.  Quality typical falls into three costs brackets; the first of these is the cost of prevention.  Preventing failure or reducing the number of quality review failures means that by prior planning and a strong control regime, all project work is given greater confidence in its ability to be delivered to the needs of the client in the most cost efficient manner.  The second of the cost elements is that of quality appraisal, or the checking of the products or procedures as the project progresses through its full lifecycle.  By ensuring the right checks are done by the right people when it is most beneficial to carry out the checks, means that the organization will keep strong supervision and accountancy for the delivery without having excess resource wasted.  The third and final cost for quality is that of the cost of failure, both internally and externally.  What is the cost to a company if it has products being returned or being subjected to enquiries?  Cost of failure goes beyond the wasted material and the time needed for re-work, all the way to the cost of reputation and therefore future contracts and repeat work.</a:t>
            </a:r>
          </a:p>
        </p:txBody>
      </p:sp>
    </p:spTree>
    <p:extLst>
      <p:ext uri="{BB962C8B-B14F-4D97-AF65-F5344CB8AC3E}">
        <p14:creationId xmlns:p14="http://schemas.microsoft.com/office/powerpoint/2010/main" val="20642469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Communications Management</a:t>
            </a:r>
          </a:p>
          <a:p>
            <a:r>
              <a:rPr lang="en-US" sz="1000" dirty="0"/>
              <a:t>Within the Communications Management knowledge area, a Project Manager will outline requirements for communicating with all project stakeholders.  According to the PMBOK® Guide, communications management involves the “timely and appropriate generation, collection, distribution, storage, retrieval, and ultimate disposition of project information”. </a:t>
            </a:r>
            <a:br>
              <a:rPr lang="en-US" sz="1000" dirty="0"/>
            </a:br>
            <a:r>
              <a:rPr lang="en-US" sz="1000" dirty="0"/>
              <a:t/>
            </a:r>
            <a:br>
              <a:rPr lang="en-US" sz="1000" dirty="0"/>
            </a:br>
            <a:r>
              <a:rPr lang="en-US" sz="1000" dirty="0"/>
              <a:t>Therefore, Communications Management must seek to manage all project information in a way that works most efficiently and carries and delivers the message most effectively to the stakeholders of the project.  The process areas that control these functions are contained in the Communications Planning and Performance Reporting process areas.  ISO standards provides direction on which areas to monitor and how to communicate the information.  This guidance will aid the Project Manager in developing the metrics for measurement that will support decision making among the project management team and stakeholders on the environmental concerns within delivery. </a:t>
            </a:r>
            <a:br>
              <a:rPr lang="en-US" sz="1000" dirty="0"/>
            </a:br>
            <a:r>
              <a:rPr lang="en-US" sz="1000" dirty="0"/>
              <a:t>The performance reporting process, in conjunction with the EMS, </a:t>
            </a:r>
            <a:r>
              <a:rPr lang="en-US" sz="1000" dirty="0" err="1"/>
              <a:t>EnMS</a:t>
            </a:r>
            <a:r>
              <a:rPr lang="en-US" sz="1000" dirty="0"/>
              <a:t>, and PMIS systems, can be used to monitor thresholds set by the Communications Planning process and help build the case</a:t>
            </a:r>
            <a:br>
              <a:rPr lang="en-US" sz="1000" dirty="0"/>
            </a:br>
            <a:r>
              <a:rPr lang="en-US" sz="1000" dirty="0"/>
              <a:t>to justify change or corrective actions in change management.</a:t>
            </a:r>
          </a:p>
          <a:p>
            <a:r>
              <a:rPr lang="en-US" sz="1000" dirty="0"/>
              <a:t>One question that has to be asked when preparing the communications whether internal or external from the project is what message are we trying to deliver, or what is it we are trying to tell the recipient?  Having the understanding of that above all else means that you will be able to address the concerns, issues and problems that may arise during the project. </a:t>
            </a:r>
          </a:p>
        </p:txBody>
      </p:sp>
    </p:spTree>
    <p:extLst>
      <p:ext uri="{BB962C8B-B14F-4D97-AF65-F5344CB8AC3E}">
        <p14:creationId xmlns:p14="http://schemas.microsoft.com/office/powerpoint/2010/main" val="20642469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900" dirty="0"/>
              <a:t>The objective of the Risk Management Planning process area is to define and document how the project will deal with risk, set tolerance levels, thresholds, reporting requirements, roles and responsibilities.  So what risks exist within Green Project Management; how can something that can help the planet be a risk to the project? </a:t>
            </a:r>
            <a:br>
              <a:rPr lang="en-US" sz="900" dirty="0"/>
            </a:br>
            <a:r>
              <a:rPr lang="en-US" sz="900"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a:t>
            </a:r>
          </a:p>
          <a:p>
            <a:r>
              <a:rPr lang="en-US" sz="900" b="1" dirty="0"/>
              <a:t>Practical Application</a:t>
            </a:r>
            <a:r>
              <a:rPr lang="en-US" sz="900" dirty="0"/>
              <a:t/>
            </a:r>
            <a:br>
              <a:rPr lang="en-US" sz="900" dirty="0"/>
            </a:br>
            <a:r>
              <a:rPr lang="en-US" sz="900" dirty="0"/>
              <a:t>Include in your requests for quotations or proposals that vendors and suppliers include with their response how they might meet your green criteria.</a:t>
            </a:r>
            <a:br>
              <a:rPr lang="en-US" sz="900" dirty="0"/>
            </a:br>
            <a:r>
              <a:rPr lang="en-US" sz="900" dirty="0"/>
              <a:t/>
            </a:r>
            <a:br>
              <a:rPr lang="en-US" sz="900" dirty="0"/>
            </a:br>
            <a:r>
              <a:rPr lang="en-US" sz="900" b="1" dirty="0"/>
              <a:t>Examples</a:t>
            </a:r>
            <a:r>
              <a:rPr lang="en-US" sz="900" dirty="0"/>
              <a:t/>
            </a:r>
            <a:br>
              <a:rPr lang="en-US" sz="900" dirty="0"/>
            </a:br>
            <a:r>
              <a:rPr lang="en-US" sz="900" b="1" dirty="0"/>
              <a:t>Quantitative criteria:</a:t>
            </a:r>
            <a:br>
              <a:rPr lang="en-US" sz="900" b="1" dirty="0"/>
            </a:br>
            <a:r>
              <a:rPr lang="en-US" sz="900"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sz="900" b="1" dirty="0"/>
              <a:t>Pollution Case/Effect:</a:t>
            </a:r>
            <a:r>
              <a:rPr lang="en-US" sz="900" dirty="0"/>
              <a:t>  Representing environmental costs caused by a potential supplier</a:t>
            </a:r>
          </a:p>
          <a:p>
            <a:pPr lvl="0"/>
            <a:r>
              <a:rPr lang="en-US" sz="900" b="1" dirty="0"/>
              <a:t>Environmental Commitment:</a:t>
            </a:r>
            <a:r>
              <a:rPr lang="en-US" sz="900" dirty="0"/>
              <a:t>  Represents the degree of commitment the supplier has in environmental management.</a:t>
            </a:r>
          </a:p>
          <a:p>
            <a:r>
              <a:rPr lang="en-US" sz="900" b="1" dirty="0"/>
              <a:t>Qualitative criteria</a:t>
            </a:r>
            <a:r>
              <a:rPr lang="en-US" sz="900" dirty="0"/>
              <a:t/>
            </a:r>
            <a:br>
              <a:rPr lang="en-US" sz="900" dirty="0"/>
            </a:br>
            <a:r>
              <a:rPr lang="en-US" sz="900" dirty="0"/>
              <a:t/>
            </a:r>
            <a:br>
              <a:rPr lang="en-US" sz="900" dirty="0"/>
            </a:br>
            <a:r>
              <a:rPr lang="en-US" sz="900" dirty="0"/>
              <a:t>Scoring on qualitative criteria will depend on the weight that is applied to each item on a pre-assigned scorecard based on the importance that your organization or you as the Project Manager place on each category.</a:t>
            </a:r>
          </a:p>
          <a:p>
            <a:pPr lvl="0"/>
            <a:r>
              <a:rPr lang="en-US" sz="900" b="1" dirty="0"/>
              <a:t>Environmental Commitment:  </a:t>
            </a:r>
            <a:r>
              <a:rPr lang="en-US" sz="900" dirty="0"/>
              <a:t>Their overall corporate goals to decrease their carbon footprint</a:t>
            </a:r>
            <a:r>
              <a:rPr lang="en-US" sz="900" b="1" dirty="0"/>
              <a:t> </a:t>
            </a:r>
            <a:endParaRPr lang="en-US" sz="900" dirty="0"/>
          </a:p>
          <a:p>
            <a:pPr lvl="0"/>
            <a:r>
              <a:rPr lang="en-US" sz="900" b="1" dirty="0"/>
              <a:t>Logistics:  </a:t>
            </a:r>
            <a:r>
              <a:rPr lang="en-US" sz="900" dirty="0"/>
              <a:t>How streamlined are their logistics</a:t>
            </a:r>
          </a:p>
          <a:p>
            <a:pPr lvl="0"/>
            <a:r>
              <a:rPr lang="en-US" sz="900" b="1" dirty="0"/>
              <a:t>Strength of their SMP:  </a:t>
            </a:r>
            <a:r>
              <a:rPr lang="en-US" sz="900" dirty="0"/>
              <a:t>How their action and results measure up to their goals</a:t>
            </a:r>
          </a:p>
        </p:txBody>
      </p:sp>
    </p:spTree>
    <p:extLst>
      <p:ext uri="{BB962C8B-B14F-4D97-AF65-F5344CB8AC3E}">
        <p14:creationId xmlns:p14="http://schemas.microsoft.com/office/powerpoint/2010/main" val="20642469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Procurement Management</a:t>
            </a:r>
          </a:p>
          <a:p>
            <a:r>
              <a:rPr lang="en-US" sz="1000" dirty="0"/>
              <a:t>According to the PMBOK</a:t>
            </a:r>
            <a:r>
              <a:rPr lang="en-US" sz="1000" i="1" dirty="0"/>
              <a:t>® </a:t>
            </a:r>
            <a:r>
              <a:rPr lang="en-US" sz="10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000" dirty="0"/>
            </a:br>
            <a:r>
              <a:rPr lang="en-US" sz="1000" dirty="0"/>
              <a:t/>
            </a:r>
            <a:br>
              <a:rPr lang="en-US" sz="1000" dirty="0"/>
            </a:br>
            <a:r>
              <a:rPr lang="en-US" sz="10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0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0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000" dirty="0"/>
              <a:t> </a:t>
            </a:r>
          </a:p>
          <a:p>
            <a:r>
              <a:rPr lang="en-US" sz="10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p:txBody>
      </p:sp>
    </p:spTree>
    <p:extLst>
      <p:ext uri="{BB962C8B-B14F-4D97-AF65-F5344CB8AC3E}">
        <p14:creationId xmlns:p14="http://schemas.microsoft.com/office/powerpoint/2010/main" val="2064246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val="35458877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 project phase is one where the ideas are formulated and the business reviews whether this is a feasible project or element of a project to be included within the portfolio of projects that it is currently running.</a:t>
            </a:r>
          </a:p>
          <a:p>
            <a:endParaRPr lang="en-US" dirty="0" smtClean="0"/>
          </a:p>
          <a:p>
            <a:r>
              <a:rPr lang="en-US" dirty="0" smtClean="0"/>
              <a:t>The key deliverable within this phase is the Project Charter or Business Case that will show the value of the sustainability element within the full project document.  In addition, to support the charter, the delivery has to be leveled against the organization’s environmental management system allowing it therefore to develop further its Sustainability Management Plan (SMP) for the future.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122</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The approach taken for the content of this theme is based upon PRISM™ (Projects Integrating Sustainable Methods). PRISM is a structured project management methodology that highlights areas of sustainability and integrates them into the core project phases. The methodology answers the question: ‘How do I apply sustainability to my projects?’</a:t>
            </a:r>
          </a:p>
          <a:p>
            <a:pPr eaLnBrk="1" hangingPunct="1">
              <a:spcBef>
                <a:spcPct val="0"/>
              </a:spcBef>
            </a:pPr>
            <a:r>
              <a:rPr lang="en-GB">
                <a:latin typeface="Calibri" charset="0"/>
                <a:ea typeface="ＭＳ Ｐゴシック" charset="0"/>
                <a:cs typeface="ＭＳ Ｐゴシック" charset="0"/>
              </a:rPr>
              <a:t>The typical Sustainability element have been distilled and applied to PRINCE2®, these elements can be found in the Sustainability theme of Green PRINCE2.</a:t>
            </a:r>
          </a:p>
          <a:p>
            <a:pPr eaLnBrk="1" hangingPunct="1">
              <a:spcBef>
                <a:spcPct val="0"/>
              </a:spcBef>
            </a:pPr>
            <a:r>
              <a:rPr lang="en-GB">
                <a:latin typeface="Calibri" charset="0"/>
                <a:ea typeface="ＭＳ Ｐゴシック" charset="0"/>
                <a:cs typeface="ＭＳ Ｐゴシック" charset="0"/>
              </a:rPr>
              <a:t>PRISM also covers a full process approach and is compliant with the International Project Management Competence Baseline 3.0, these element of PRISM are not covered in this training for integrating between PRISM and PRINCE2®.</a:t>
            </a:r>
          </a:p>
        </p:txBody>
      </p:sp>
      <p:sp>
        <p:nvSpPr>
          <p:cNvPr id="51203"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575F48-9C18-0D48-9AAF-0CFB7D79D956}" type="slidenum">
              <a:rPr lang="en-US" sz="1300">
                <a:latin typeface="Calibri" charset="0"/>
              </a:rPr>
              <a:pPr eaLnBrk="1" hangingPunct="1"/>
              <a:t>15</a:t>
            </a:fld>
            <a:endParaRPr lang="en-US" sz="1300">
              <a:latin typeface="Calibri"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126</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587"/>
            <a:r>
              <a:rPr lang="en-US" dirty="0" smtClean="0"/>
              <a:t>As a project manager, we recommend that when you review the project charter, always level it against the corporate EMS.  Meaning, does the request align with corporate targets and objectives already in place?   Don’t leave it up to the project sponsor or anyone who handles the charter before it touches your hands to do so.  </a:t>
            </a:r>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127</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Performing</a:t>
            </a:r>
            <a:r>
              <a:rPr lang="en-US" baseline="0" dirty="0" smtClean="0"/>
              <a:t> an Impact analysis begins with mapping your project deliverables up by each category.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phrase “the triple bottom line” was first coined in 1994 by John </a:t>
            </a:r>
            <a:r>
              <a:rPr lang="en-US" sz="1400" dirty="0" err="1"/>
              <a:t>Elkington</a:t>
            </a:r>
            <a:r>
              <a:rPr lang="en-US" sz="1400" dirty="0"/>
              <a:t>, the founder of a British consultancy called </a:t>
            </a:r>
            <a:r>
              <a:rPr lang="en-US" sz="1400" dirty="0" err="1"/>
              <a:t>SustainAbility</a:t>
            </a:r>
            <a:r>
              <a:rPr lang="en-US" sz="1400" dirty="0"/>
              <a:t>. His argument was that companies should be preparing three different (and quite separate) bottom lines. One is the traditional measure of corporate profit—the “bottom line” of the profit and loss account. The second is the bottom line of a company's “people account”—a measure in some shape or form of how socially responsible an organization has been throughout its operations. The third is the bottom line of the company's “planet” account—a measure of how environmentally responsible it has been. The triple bottom line (TBL) thus consists of three Ps: profit, people and planet. It aims to measure the financial, social and environmental performance of the corporation over a period of time. Only a company that produces a TBL is taking account of the full cost involved in doing business.</a:t>
            </a:r>
          </a:p>
          <a:p>
            <a:r>
              <a:rPr lang="en-US" sz="1400" dirty="0"/>
              <a:t>THIS DOESN’T GEL VERY EASILY WITH PROJECT MANAGEMENT. THAT IS WHY GPM CREATED P5.</a:t>
            </a:r>
            <a:endParaRPr lang="en-US" dirty="0" smtClean="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129</a:t>
            </a:fld>
            <a:endParaRPr lang="en-US"/>
          </a:p>
        </p:txBody>
      </p:sp>
    </p:spTree>
    <p:extLst>
      <p:ext uri="{BB962C8B-B14F-4D97-AF65-F5344CB8AC3E}">
        <p14:creationId xmlns:p14="http://schemas.microsoft.com/office/powerpoint/2010/main" val="35235507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is the link between</a:t>
            </a:r>
            <a:r>
              <a:rPr lang="en-US" baseline="0" dirty="0" smtClean="0"/>
              <a:t> the UNGC, GRI, TBL, and PMLC</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130</a:t>
            </a:fld>
            <a:endParaRPr lang="en-US" dirty="0"/>
          </a:p>
        </p:txBody>
      </p:sp>
    </p:spTree>
    <p:extLst>
      <p:ext uri="{BB962C8B-B14F-4D97-AF65-F5344CB8AC3E}">
        <p14:creationId xmlns:p14="http://schemas.microsoft.com/office/powerpoint/2010/main" val="1354275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val="39484229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a:t>
            </a:r>
            <a:r>
              <a:rPr lang="en-US" baseline="0" dirty="0" smtClean="0"/>
              <a:t> Process and product Impact the Categories, Sub-Categories, and Elements.</a:t>
            </a: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21471332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133</a:t>
            </a:fld>
            <a:endParaRPr lang="en-US" dirty="0"/>
          </a:p>
        </p:txBody>
      </p:sp>
    </p:spTree>
    <p:extLst>
      <p:ext uri="{BB962C8B-B14F-4D97-AF65-F5344CB8AC3E}">
        <p14:creationId xmlns:p14="http://schemas.microsoft.com/office/powerpoint/2010/main" val="29014252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project governance policies as they pertain to labor practices, the relationship to policy set forth in organizational strategy, and operations, its hiring and staffing policies and procedures, treatment of employees, and their well-being.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135</a:t>
            </a:fld>
            <a:endParaRPr lang="en-US" dirty="0"/>
          </a:p>
        </p:txBody>
      </p:sp>
    </p:spTree>
    <p:extLst>
      <p:ext uri="{BB962C8B-B14F-4D97-AF65-F5344CB8AC3E}">
        <p14:creationId xmlns:p14="http://schemas.microsoft.com/office/powerpoint/2010/main" val="42680090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the impacts of a portfolio, program, or project on the society in which the project’s product will impact the end users or customers that will make use of it.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136</a:t>
            </a:fld>
            <a:endParaRPr lang="en-US" dirty="0"/>
          </a:p>
        </p:txBody>
      </p:sp>
    </p:spTree>
    <p:extLst>
      <p:ext uri="{BB962C8B-B14F-4D97-AF65-F5344CB8AC3E}">
        <p14:creationId xmlns:p14="http://schemas.microsoft.com/office/powerpoint/2010/main" val="80925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800" b="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807900AD-7055-4804-B6A6-AD1698EA1A9D}" type="slidenum">
              <a:rPr lang="en-US" smtClean="0"/>
              <a:t>‹#›</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08374801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t>‹#›</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49304910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C55D1-6AC9-42DA-9753-5649E900E074}" type="datetime1">
              <a:rPr lang="en-US" smtClean="0"/>
              <a:t>1/20/14</a:t>
            </a:fld>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t>‹#›</a:t>
            </a:fld>
            <a:endParaRPr lang="en-US" dirty="0"/>
          </a:p>
        </p:txBody>
      </p:sp>
    </p:spTree>
    <p:extLst>
      <p:ext uri="{BB962C8B-B14F-4D97-AF65-F5344CB8AC3E}">
        <p14:creationId xmlns:p14="http://schemas.microsoft.com/office/powerpoint/2010/main" val="1203904486"/>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1582057"/>
            <a:ext cx="8595664" cy="4191422"/>
          </a:xfrm>
        </p:spPr>
        <p:txBody>
          <a:bodyPr/>
          <a:lstStyle>
            <a:lvl1pPr>
              <a:defRPr sz="2200"/>
            </a:lvl1pPr>
            <a:lvl2pPr>
              <a:defRPr sz="2000"/>
            </a:lvl2pPr>
            <a:lvl3pPr>
              <a:defRPr sz="1800">
                <a:solidFill>
                  <a:schemeClr val="bg2">
                    <a:lumMod val="50000"/>
                  </a:schemeClr>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p:txBody>
          <a:bodyPr/>
          <a:lstStyle/>
          <a:p>
            <a:r>
              <a:rPr lang="en-GB" smtClean="0"/>
              <a:t>Click to edit Master title style</a:t>
            </a:r>
            <a:endParaRPr lang="en-US"/>
          </a:p>
        </p:txBody>
      </p:sp>
      <p:sp>
        <p:nvSpPr>
          <p:cNvPr id="4"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t>‹#›</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773832094"/>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1796562" y="16002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420" y="16002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96562" y="39243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420" y="39243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t>‹#›</a:t>
            </a:fld>
            <a:endParaRPr lang="en-US" dirty="0"/>
          </a:p>
        </p:txBody>
      </p:sp>
    </p:spTree>
    <p:extLst>
      <p:ext uri="{BB962C8B-B14F-4D97-AF65-F5344CB8AC3E}">
        <p14:creationId xmlns:p14="http://schemas.microsoft.com/office/powerpoint/2010/main" val="412369731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420" y="16002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420" y="39243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
        <p:nvSpPr>
          <p:cNvPr id="7"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t>‹#›</a:t>
            </a:fld>
            <a:endParaRPr lang="en-US" dirty="0"/>
          </a:p>
        </p:txBody>
      </p:sp>
    </p:spTree>
    <p:extLst>
      <p:ext uri="{BB962C8B-B14F-4D97-AF65-F5344CB8AC3E}">
        <p14:creationId xmlns:p14="http://schemas.microsoft.com/office/powerpoint/2010/main" val="2610817078"/>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100237518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t>‹#›</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45476966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t>‹#›</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71970898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t>‹#›</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71057386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19B6E3-54A4-4358-A1B7-FED28835504D}" type="datetime1">
              <a:rPr lang="en-US" smtClean="0"/>
              <a:t>1/20/14</a:t>
            </a:fld>
            <a:endParaRPr lang="en-US" dirty="0"/>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t>‹#›</a:t>
            </a:fld>
            <a:endParaRPr lang="en-US" dirty="0"/>
          </a:p>
        </p:txBody>
      </p:sp>
    </p:spTree>
    <p:extLst>
      <p:ext uri="{BB962C8B-B14F-4D97-AF65-F5344CB8AC3E}">
        <p14:creationId xmlns:p14="http://schemas.microsoft.com/office/powerpoint/2010/main" val="339297950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68707245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33014-FA39-42FE-AFAB-7A4952321136}" type="datetime1">
              <a:rPr lang="en-US" smtClean="0"/>
              <a:t>1/20/14</a:t>
            </a:fld>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05037421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5C857-C6C2-4DBA-A9DA-BE5F3FA01D86}" type="datetime1">
              <a:rPr lang="en-US" smtClean="0"/>
              <a:t>1/20/14</a:t>
            </a:fld>
            <a:endParaRPr lang="en-US" dirty="0"/>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t>‹#›</a:t>
            </a:fld>
            <a:endParaRPr lang="en-US" dirty="0"/>
          </a:p>
        </p:txBody>
      </p:sp>
    </p:spTree>
    <p:extLst>
      <p:ext uri="{BB962C8B-B14F-4D97-AF65-F5344CB8AC3E}">
        <p14:creationId xmlns:p14="http://schemas.microsoft.com/office/powerpoint/2010/main" val="376028378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94D45-2EB2-4F2A-B13B-EE7DA47E0A7C}" type="datetime1">
              <a:rPr lang="en-US" smtClean="0"/>
              <a:t>1/20/14</a:t>
            </a:fld>
            <a:endParaRPr lang="en-US" dirty="0"/>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t>‹#›</a:t>
            </a:fld>
            <a:endParaRPr lang="en-US" dirty="0"/>
          </a:p>
        </p:txBody>
      </p:sp>
    </p:spTree>
    <p:extLst>
      <p:ext uri="{BB962C8B-B14F-4D97-AF65-F5344CB8AC3E}">
        <p14:creationId xmlns:p14="http://schemas.microsoft.com/office/powerpoint/2010/main" val="266038393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7" cstate="print">
            <a:extLst>
              <a:ext uri="{28A0092B-C50C-407E-A947-70E740481C1C}">
                <a14:useLocalDpi xmlns:a14="http://schemas.microsoft.com/office/drawing/2010/main"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0FBC1-9A80-4EA1-8ADE-0BE9FB0D9340}" type="datetime1">
              <a:rPr lang="en-US" smtClean="0"/>
              <a:t>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t>‹#›</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753350" y="6282900"/>
            <a:ext cx="1238250" cy="555837"/>
          </a:xfrm>
          <a:prstGeom prst="rect">
            <a:avLst/>
          </a:prstGeom>
        </p:spPr>
      </p:pic>
    </p:spTree>
    <p:extLst>
      <p:ext uri="{BB962C8B-B14F-4D97-AF65-F5344CB8AC3E}">
        <p14:creationId xmlns:p14="http://schemas.microsoft.com/office/powerpoint/2010/main"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4"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6.png"/></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1" Type="http://schemas.openxmlformats.org/officeDocument/2006/relationships/slideLayout" Target="../slideLayouts/slideLayout10.xml"/><Relationship Id="rId2" Type="http://schemas.openxmlformats.org/officeDocument/2006/relationships/image" Target="../media/image9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10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93.png"/><Relationship Id="rId6" Type="http://schemas.openxmlformats.org/officeDocument/2006/relationships/image" Target="../media/image107.png"/><Relationship Id="rId7" Type="http://schemas.openxmlformats.org/officeDocument/2006/relationships/image" Target="../media/image94.png"/><Relationship Id="rId8"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109.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11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11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11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11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15.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116.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1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1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 Id="rId3" Type="http://schemas.openxmlformats.org/officeDocument/2006/relationships/image" Target="../media/image12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2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23.png"/></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emf"/><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5.emf"/><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 Id="rId3" Type="http://schemas.microsoft.com/office/2007/relationships/hdphoto" Target="../media/hdphoto1.wdp"/></Relationships>
</file>

<file path=ppt/slides/_rels/slide130.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3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35.png"/></Relationships>
</file>

<file path=ppt/slides/_rels/slide133.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4.png"/></Relationships>
</file>

<file path=ppt/slides/_rels/slide13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43.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44.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46.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4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4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emf"/></Relationships>
</file>

<file path=ppt/slides/_rels/slide151.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4" Type="http://schemas.openxmlformats.org/officeDocument/2006/relationships/image" Target="../media/image150.png"/><Relationship Id="rId5"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1.xml"/><Relationship Id="rId5" Type="http://schemas.openxmlformats.org/officeDocument/2006/relationships/image" Target="../media/image151.png"/><Relationship Id="rId6" Type="http://schemas.openxmlformats.org/officeDocument/2006/relationships/hyperlink" Target="http://www.youtube.com/watch?v=Se12y9hSOM0" TargetMode="External"/><Relationship Id="rId7" Type="http://schemas.openxmlformats.org/officeDocument/2006/relationships/image" Target="../media/image150.png"/><Relationship Id="rId8" Type="http://schemas.openxmlformats.org/officeDocument/2006/relationships/image" Target="../media/image152.png"/><Relationship Id="rId1" Type="http://schemas.microsoft.com/office/2007/relationships/media" Target="../media/media1.mp4"/><Relationship Id="rId2" Type="http://schemas.openxmlformats.org/officeDocument/2006/relationships/video" Target="../media/media1.mp4"/></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53.emf"/><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54.emf"/><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 Id="rId3" Type="http://schemas.openxmlformats.org/officeDocument/2006/relationships/image" Target="../media/image155.emf"/></Relationships>
</file>

<file path=ppt/slides/_rels/slide156.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157.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jpeg"/><Relationship Id="rId5" Type="http://schemas.openxmlformats.org/officeDocument/2006/relationships/image" Target="../media/image161.jpeg"/><Relationship Id="rId6" Type="http://schemas.openxmlformats.org/officeDocument/2006/relationships/image" Target="../media/image162.jpeg"/><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6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63.png"/></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6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65.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4" Type="http://schemas.openxmlformats.org/officeDocument/2006/relationships/image" Target="../media/image166.emf"/><Relationship Id="rId5" Type="http://schemas.openxmlformats.org/officeDocument/2006/relationships/image" Target="../media/image16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68.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package" Target="../embeddings/Microsoft_Word_Document2.docx"/><Relationship Id="rId5" Type="http://schemas.openxmlformats.org/officeDocument/2006/relationships/image" Target="../media/image14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70.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6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jpeg"/></Relationships>
</file>

<file path=ppt/slides/_rels/slide173.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7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microsoft.com/office/2007/relationships/hdphoto" Target="../media/hdphoto2.wdp"/><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7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7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0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5.jpeg"/><Relationship Id="rId3" Type="http://schemas.microsoft.com/office/2007/relationships/hdphoto" Target="../media/hdphoto5.wdp"/></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 Id="rId3" Type="http://schemas.openxmlformats.org/officeDocument/2006/relationships/image" Target="../media/image176.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07.png"/></Relationships>
</file>

<file path=ppt/slides/_rels/slide203.xml.rels><?xml version="1.0" encoding="UTF-8" standalone="yes"?>
<Relationships xmlns="http://schemas.openxmlformats.org/package/2006/relationships"><Relationship Id="rId3" Type="http://schemas.openxmlformats.org/officeDocument/2006/relationships/image" Target="../media/image177.jpeg"/><Relationship Id="rId4" Type="http://schemas.microsoft.com/office/2007/relationships/hdphoto" Target="../media/hdphoto6.wdp"/><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20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14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73.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0.xml"/><Relationship Id="rId3" Type="http://schemas.openxmlformats.org/officeDocument/2006/relationships/image" Target="../media/image113.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78.png"/></Relationships>
</file>

<file path=ppt/slides/_rels/slide213.xml.rels><?xml version="1.0" encoding="UTF-8" standalone="yes"?>
<Relationships xmlns="http://schemas.openxmlformats.org/package/2006/relationships"><Relationship Id="rId3" Type="http://schemas.openxmlformats.org/officeDocument/2006/relationships/image" Target="../media/image179.jpeg"/><Relationship Id="rId4" Type="http://schemas.microsoft.com/office/2007/relationships/hdphoto" Target="../media/hdphoto7.wdp"/><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 Id="rId3" Type="http://schemas.openxmlformats.org/officeDocument/2006/relationships/image" Target="../media/image180.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78.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81.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2.png"/><Relationship Id="rId3" Type="http://schemas.microsoft.com/office/2007/relationships/hdphoto" Target="../media/hdphoto8.wdp"/></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1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9.xml"/><Relationship Id="rId3" Type="http://schemas.openxmlformats.org/officeDocument/2006/relationships/image" Target="../media/image116.jpeg"/></Relationships>
</file>

<file path=ppt/slides/_rels/slide222.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223.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jpeg"/><Relationship Id="rId5" Type="http://schemas.openxmlformats.org/officeDocument/2006/relationships/image" Target="../media/image161.jpeg"/><Relationship Id="rId6" Type="http://schemas.openxmlformats.org/officeDocument/2006/relationships/image" Target="../media/image162.jpeg"/><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184.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184.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0.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10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5.png"/><Relationship Id="rId3" Type="http://schemas.microsoft.com/office/2007/relationships/hdphoto" Target="../media/hdphoto9.wdp"/></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6.jpeg"/><Relationship Id="rId3" Type="http://schemas.microsoft.com/office/2007/relationships/hdphoto" Target="../media/hdphoto10.wdp"/></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0.xml"/><Relationship Id="rId3" Type="http://schemas.openxmlformats.org/officeDocument/2006/relationships/image" Target="../media/image187.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1.xml"/><Relationship Id="rId3" Type="http://schemas.openxmlformats.org/officeDocument/2006/relationships/image" Target="../media/image187.png"/></Relationships>
</file>

<file path=ppt/slides/_rels/slide247.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emf"/><Relationship Id="rId1" Type="http://schemas.openxmlformats.org/officeDocument/2006/relationships/slideLayout" Target="../slideLayouts/slideLayout6.xml"/><Relationship Id="rId2" Type="http://schemas.openxmlformats.org/officeDocument/2006/relationships/notesSlide" Target="../notesSlides/notesSlide18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252.xml.rels><?xml version="1.0" encoding="UTF-8" standalone="yes"?>
<Relationships xmlns="http://schemas.openxmlformats.org/package/2006/relationships"><Relationship Id="rId3" Type="http://schemas.openxmlformats.org/officeDocument/2006/relationships/image" Target="../media/image87.jpeg"/><Relationship Id="rId4"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185.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tiff"/></Relationships>
</file>

<file path=ppt/slides/_rels/slide25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255.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91.png"/><Relationship Id="rId5" Type="http://schemas.openxmlformats.org/officeDocument/2006/relationships/image" Target="../media/image93.png"/><Relationship Id="rId6" Type="http://schemas.openxmlformats.org/officeDocument/2006/relationships/image" Target="../media/image92.png"/><Relationship Id="rId1" Type="http://schemas.openxmlformats.org/officeDocument/2006/relationships/slideLayout" Target="../slideLayouts/slideLayout12.xml"/><Relationship Id="rId2" Type="http://schemas.openxmlformats.org/officeDocument/2006/relationships/notesSlide" Target="../notesSlides/notesSlide187.xml"/></Relationships>
</file>

<file path=ppt/slides/_rels/slide25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9.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5.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00.png"/><Relationship Id="rId7" Type="http://schemas.openxmlformats.org/officeDocument/2006/relationships/image" Target="../media/image192.png"/><Relationship Id="rId8" Type="http://schemas.openxmlformats.org/officeDocument/2006/relationships/image" Target="../media/image102.png"/><Relationship Id="rId1" Type="http://schemas.openxmlformats.org/officeDocument/2006/relationships/slideLayout" Target="../slideLayouts/slideLayout10.xml"/><Relationship Id="rId2" Type="http://schemas.openxmlformats.org/officeDocument/2006/relationships/notesSlide" Target="../notesSlides/notesSlide190.xml"/></Relationships>
</file>

<file path=ppt/slides/_rels/slide261.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194.jpeg"/><Relationship Id="rId5" Type="http://schemas.openxmlformats.org/officeDocument/2006/relationships/image" Target="../media/image195.jpeg"/><Relationship Id="rId1" Type="http://schemas.openxmlformats.org/officeDocument/2006/relationships/slideLayout" Target="../slideLayouts/slideLayout6.xml"/><Relationship Id="rId2" Type="http://schemas.openxmlformats.org/officeDocument/2006/relationships/notesSlide" Target="../notesSlides/notesSlide19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 Id="rId3" Type="http://schemas.openxmlformats.org/officeDocument/2006/relationships/image" Target="../media/image104.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196.jpeg"/></Relationships>
</file>

<file path=ppt/slides/_rels/slide26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93.png"/><Relationship Id="rId6"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7.png"/><Relationship Id="rId3" Type="http://schemas.microsoft.com/office/2007/relationships/hdphoto" Target="../media/hdphoto11.wdp"/></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272.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jpeg"/><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 Id="rId3" Type="http://schemas.openxmlformats.org/officeDocument/2006/relationships/image" Target="../media/image111.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3.xml"/></Relationships>
</file>

<file path=ppt/slides/_rels/slide27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82.xml.rels><?xml version="1.0" encoding="UTF-8" standalone="yes"?>
<Relationships xmlns="http://schemas.openxmlformats.org/package/2006/relationships"><Relationship Id="rId3" Type="http://schemas.openxmlformats.org/officeDocument/2006/relationships/image" Target="../media/image200.jpeg"/><Relationship Id="rId4" Type="http://schemas.microsoft.com/office/2007/relationships/hdphoto" Target="../media/hdphoto12.wdp"/><Relationship Id="rId1" Type="http://schemas.openxmlformats.org/officeDocument/2006/relationships/slideLayout" Target="../slideLayouts/slideLayout3.xml"/><Relationship Id="rId2" Type="http://schemas.openxmlformats.org/officeDocument/2006/relationships/notesSlide" Target="../notesSlides/notesSlide20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3.xml"/><Relationship Id="rId3" Type="http://schemas.openxmlformats.org/officeDocument/2006/relationships/image" Target="../media/image201.png"/></Relationships>
</file>

<file path=ppt/slides/_rels/slide289.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2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5.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4.jpeg"/><Relationship Id="rId3" Type="http://schemas.microsoft.com/office/2007/relationships/hdphoto" Target="../media/hdphoto13.wdp"/></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5.png"/><Relationship Id="rId3" Type="http://schemas.microsoft.com/office/2007/relationships/hdphoto" Target="../media/hdphoto14.wdp"/></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 Id="rId3" Type="http://schemas.openxmlformats.org/officeDocument/2006/relationships/image" Target="../media/image2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00.xml.rels><?xml version="1.0" encoding="UTF-8" standalone="yes"?>
<Relationships xmlns="http://schemas.openxmlformats.org/package/2006/relationships"><Relationship Id="rId3" Type="http://schemas.openxmlformats.org/officeDocument/2006/relationships/image" Target="../media/image207.wmf"/><Relationship Id="rId4" Type="http://schemas.openxmlformats.org/officeDocument/2006/relationships/image" Target="../media/image208.wmf"/><Relationship Id="rId1" Type="http://schemas.openxmlformats.org/officeDocument/2006/relationships/slideLayout" Target="../slideLayouts/slideLayout4.xml"/><Relationship Id="rId2" Type="http://schemas.openxmlformats.org/officeDocument/2006/relationships/notesSlide" Target="../notesSlides/notesSlide22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5.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6.xml"/></Relationships>
</file>

<file path=ppt/slides/_rels/slide304.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1.jpeg"/><Relationship Id="rId3" Type="http://schemas.microsoft.com/office/2007/relationships/hdphoto" Target="../media/hdphoto15.wdp"/></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9.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0.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 Id="rId3" Type="http://schemas.openxmlformats.org/officeDocument/2006/relationships/image" Target="../media/image210.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2.png"/><Relationship Id="rId3" Type="http://schemas.microsoft.com/office/2007/relationships/hdphoto" Target="../media/hdphoto16.wdp"/></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4.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3.jpeg"/><Relationship Id="rId3" Type="http://schemas.microsoft.com/office/2007/relationships/hdphoto" Target="NUL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 Id="rId3" Type="http://schemas.openxmlformats.org/officeDocument/2006/relationships/image" Target="../media/image214.jpe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7.xml"/><Relationship Id="rId3" Type="http://schemas.openxmlformats.org/officeDocument/2006/relationships/image" Target="../media/image21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6.jpeg"/><Relationship Id="rId3" Type="http://schemas.microsoft.com/office/2007/relationships/hdphoto" Target="../media/hdphoto17.wdp"/></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9.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0.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7.jpeg"/><Relationship Id="rId3" Type="http://schemas.microsoft.com/office/2007/relationships/hdphoto" Target="../media/hdphoto18.wdp"/></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4.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6.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8.xml"/><Relationship Id="rId3" Type="http://schemas.openxmlformats.org/officeDocument/2006/relationships/image" Target="../media/image218.jpe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9.xml"/><Relationship Id="rId3" Type="http://schemas.openxmlformats.org/officeDocument/2006/relationships/image" Target="../media/image218.jpe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9.jpeg"/><Relationship Id="rId3" Type="http://schemas.microsoft.com/office/2007/relationships/hdphoto" Target="../media/hdphoto19.wdp"/></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33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33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4.xml"/><Relationship Id="rId3" Type="http://schemas.openxmlformats.org/officeDocument/2006/relationships/image" Target="../media/image220.pn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343.xml.rels><?xml version="1.0" encoding="UTF-8" standalone="yes"?>
<Relationships xmlns="http://schemas.openxmlformats.org/package/2006/relationships"><Relationship Id="rId3" Type="http://schemas.openxmlformats.org/officeDocument/2006/relationships/image" Target="../media/image221.jpeg"/><Relationship Id="rId4" Type="http://schemas.microsoft.com/office/2007/relationships/hdphoto" Target="../media/hdphoto20.wdp"/><Relationship Id="rId1" Type="http://schemas.openxmlformats.org/officeDocument/2006/relationships/slideLayout" Target="../slideLayouts/slideLayout3.xml"/><Relationship Id="rId2" Type="http://schemas.openxmlformats.org/officeDocument/2006/relationships/notesSlide" Target="../notesSlides/notesSlide256.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7.xml"/><Relationship Id="rId3" Type="http://schemas.openxmlformats.org/officeDocument/2006/relationships/image" Target="../media/image222.png"/></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8.xml"/><Relationship Id="rId3" Type="http://schemas.openxmlformats.org/officeDocument/2006/relationships/image" Target="../media/image223.jpe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9.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0.xml"/><Relationship Id="rId3" Type="http://schemas.openxmlformats.org/officeDocument/2006/relationships/image" Target="../media/image107.png"/></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4.wmf"/></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4.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 Id="rId3" Type="http://schemas.openxmlformats.org/officeDocument/2006/relationships/image" Target="../media/image225.png"/></Relationships>
</file>

<file path=ppt/slides/_rels/slide354.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7.jpeg"/><Relationship Id="rId3" Type="http://schemas.openxmlformats.org/officeDocument/2006/relationships/image" Target="../media/image228.gif"/></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9.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0.xml"/><Relationship Id="rId3" Type="http://schemas.openxmlformats.org/officeDocument/2006/relationships/image" Target="../media/image2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1.xml"/></Relationships>
</file>

<file path=ppt/slides/_rels/slide361.xml.rels><?xml version="1.0" encoding="UTF-8" standalone="yes"?>
<Relationships xmlns="http://schemas.openxmlformats.org/package/2006/relationships"><Relationship Id="rId3" Type="http://schemas.openxmlformats.org/officeDocument/2006/relationships/image" Target="../media/image230.jpeg"/><Relationship Id="rId4" Type="http://schemas.openxmlformats.org/officeDocument/2006/relationships/image" Target="../media/image231.jpeg"/><Relationship Id="rId5" Type="http://schemas.openxmlformats.org/officeDocument/2006/relationships/image" Target="../media/image232.jpeg"/><Relationship Id="rId1" Type="http://schemas.openxmlformats.org/officeDocument/2006/relationships/slideLayout" Target="../slideLayouts/slideLayout14.xml"/><Relationship Id="rId2" Type="http://schemas.openxmlformats.org/officeDocument/2006/relationships/notesSlide" Target="../notesSlides/notesSlide27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 Id="rId3" Type="http://schemas.openxmlformats.org/officeDocument/2006/relationships/image" Target="../media/image229.jpe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 Id="rId3" Type="http://schemas.openxmlformats.org/officeDocument/2006/relationships/image" Target="../media/image107.pn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366.xml.rels><?xml version="1.0" encoding="UTF-8" standalone="yes"?>
<Relationships xmlns="http://schemas.openxmlformats.org/package/2006/relationships"><Relationship Id="rId3" Type="http://schemas.openxmlformats.org/officeDocument/2006/relationships/hyperlink" Target="https://www.prosci.com/change-management/why-change-management/" TargetMode="External"/><Relationship Id="rId4" Type="http://schemas.openxmlformats.org/officeDocument/2006/relationships/hyperlink" Target="https://www.globalreporting.org/resourcelibrar" TargetMode="External"/><Relationship Id="rId5" Type="http://schemas.openxmlformats.org/officeDocument/2006/relationships/hyperlink" Target="http://www.globalreporting.org" TargetMode="External"/><Relationship Id="rId1" Type="http://schemas.openxmlformats.org/officeDocument/2006/relationships/slideLayout" Target="../slideLayouts/slideLayout2.xml"/><Relationship Id="rId2" Type="http://schemas.openxmlformats.org/officeDocument/2006/relationships/hyperlink" Target="http://en.wikipedia.org/wiki/New_coke" TargetMode="Externa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hyperlink" Target="http://www.globalreporting.org/" TargetMode="External"/><Relationship Id="rId4" Type="http://schemas.openxmlformats.org/officeDocument/2006/relationships/hyperlink" Target="https://www.globalreporting.org/" TargetMode="External"/><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jpeg"/><Relationship Id="rId3" Type="http://schemas.microsoft.com/office/2007/relationships/hdphoto" Target="../media/hdphoto2.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7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1.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9.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7" Type="http://schemas.openxmlformats.org/officeDocument/2006/relationships/image" Target="../media/image85.emf"/><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jpeg"/><Relationship Id="rId3" Type="http://schemas.microsoft.com/office/2007/relationships/hdphoto" Target="../media/hdphoto3.wdp"/></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lding Ear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4"/>
            <a:ext cx="9144000" cy="6071616"/>
          </a:xfrm>
          <a:prstGeom prst="rect">
            <a:avLst/>
          </a:prstGeom>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3.0</a:t>
            </a:r>
          </a:p>
          <a:p>
            <a:endParaRPr lang="en-US" dirty="0">
              <a:solidFill>
                <a:schemeClr val="bg1">
                  <a:lumMod val="50000"/>
                </a:schemeClr>
              </a:solidFill>
            </a:endParaRPr>
          </a:p>
        </p:txBody>
      </p:sp>
      <p:sp>
        <p:nvSpPr>
          <p:cNvPr id="7" name="Title 1"/>
          <p:cNvSpPr>
            <a:spLocks noGrp="1"/>
          </p:cNvSpPr>
          <p:nvPr>
            <p:ph type="ctrTitle"/>
          </p:nvPr>
        </p:nvSpPr>
        <p:spPr>
          <a:xfrm>
            <a:off x="2514600" y="4267200"/>
            <a:ext cx="6934200" cy="1470025"/>
          </a:xfrm>
        </p:spPr>
        <p:txBody>
          <a:bodyPr/>
          <a:lstStyle/>
          <a:p>
            <a:pPr algn="ctr"/>
            <a:r>
              <a:rPr lang="en-US" sz="6000" b="0" dirty="0" smtClean="0"/>
              <a:t>PRiSM Practitioner</a:t>
            </a:r>
            <a:endParaRPr lang="en-US" sz="6000" b="0" dirty="0"/>
          </a:p>
        </p:txBody>
      </p:sp>
      <p:sp>
        <p:nvSpPr>
          <p:cNvPr id="9" name="Subtitle 2"/>
          <p:cNvSpPr>
            <a:spLocks noGrp="1"/>
          </p:cNvSpPr>
          <p:nvPr>
            <p:ph type="subTitle" idx="1"/>
          </p:nvPr>
        </p:nvSpPr>
        <p:spPr>
          <a:xfrm>
            <a:off x="2057400" y="5410200"/>
            <a:ext cx="8153400" cy="838200"/>
          </a:xfrm>
        </p:spPr>
        <p:txBody>
          <a:bodyPr>
            <a:normAutofit/>
          </a:bodyPr>
          <a:lstStyle/>
          <a:p>
            <a:r>
              <a:rPr lang="en-US" dirty="0" smtClean="0"/>
              <a:t>Projects integrating Sustainable Methods</a:t>
            </a:r>
          </a:p>
        </p:txBody>
      </p:sp>
    </p:spTree>
    <p:extLst>
      <p:ext uri="{BB962C8B-B14F-4D97-AF65-F5344CB8AC3E}">
        <p14:creationId xmlns:p14="http://schemas.microsoft.com/office/powerpoint/2010/main" val="36514163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Recognition</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smtClean="0"/>
              <a:t>PRiSM</a:t>
            </a:r>
            <a:r>
              <a:rPr lang="en-US" sz="2400" dirty="0" smtClean="0"/>
              <a:t> is our structured project methodology that incorporates</a:t>
            </a:r>
          </a:p>
          <a:p>
            <a:r>
              <a:rPr lang="en-US" sz="2400" dirty="0" smtClean="0"/>
              <a:t> ISO standards for: </a:t>
            </a:r>
          </a:p>
          <a:p>
            <a:pPr marL="342900" indent="-342900">
              <a:buFont typeface="Arial"/>
              <a:buChar char="•"/>
            </a:pPr>
            <a:r>
              <a:rPr lang="en-US" sz="2400" dirty="0" smtClean="0"/>
              <a:t>Quality</a:t>
            </a:r>
          </a:p>
          <a:p>
            <a:pPr marL="342900" indent="-342900">
              <a:buFont typeface="Arial"/>
              <a:buChar char="•"/>
            </a:pPr>
            <a:r>
              <a:rPr lang="en-US" sz="2400" dirty="0" smtClean="0"/>
              <a:t>Energy Management</a:t>
            </a:r>
          </a:p>
          <a:p>
            <a:pPr marL="342900" indent="-342900">
              <a:buFont typeface="Arial"/>
              <a:buChar char="•"/>
            </a:pPr>
            <a:r>
              <a:rPr lang="en-US" sz="2400" dirty="0" smtClean="0"/>
              <a:t>Environmental Management</a:t>
            </a:r>
          </a:p>
          <a:p>
            <a:pPr marL="342900" indent="-342900">
              <a:buFont typeface="Arial"/>
              <a:buChar char="•"/>
            </a:pPr>
            <a:r>
              <a:rPr lang="en-US" sz="2400" dirty="0" smtClean="0"/>
              <a:t>Corporate Social Responsibility</a:t>
            </a:r>
          </a:p>
          <a:p>
            <a:pPr marL="342900" indent="-342900">
              <a:buFont typeface="Arial"/>
              <a:buChar char="•"/>
            </a:pPr>
            <a:r>
              <a:rPr lang="en-US" sz="2400" dirty="0" smtClean="0"/>
              <a:t>Project Management</a:t>
            </a:r>
          </a:p>
          <a:p>
            <a:pPr marL="342900" indent="-342900">
              <a:buFont typeface="Arial"/>
              <a:buChar char="•"/>
            </a:pPr>
            <a:endParaRPr lang="en-US" sz="2400" dirty="0" smtClean="0"/>
          </a:p>
          <a:p>
            <a:pPr marL="342900" indent="-342900"/>
            <a:r>
              <a:rPr lang="en-US" sz="2400" dirty="0" smtClean="0"/>
              <a:t>The United Nations Global Compact Ten Principles for Sustainability</a:t>
            </a:r>
          </a:p>
          <a:p>
            <a:pPr marL="342900" indent="-342900"/>
            <a:r>
              <a:rPr lang="en-US" sz="2400" dirty="0" smtClean="0"/>
              <a:t>GRI G4 Framework</a:t>
            </a:r>
          </a:p>
          <a:p>
            <a:pPr marL="342900" indent="-342900"/>
            <a:r>
              <a:rPr lang="en-US" sz="2400" dirty="0" smtClean="0"/>
              <a:t>IPMA ICB 3.0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71600"/>
            <a:ext cx="8522677" cy="4533900"/>
          </a:xfrm>
          <a:prstGeom prst="rect">
            <a:avLst/>
          </a:prstGeom>
        </p:spPr>
      </p:pic>
    </p:spTree>
    <p:extLst>
      <p:ext uri="{BB962C8B-B14F-4D97-AF65-F5344CB8AC3E}">
        <p14:creationId xmlns:p14="http://schemas.microsoft.com/office/powerpoint/2010/main" val="1790683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Success and Benefits Management</a:t>
            </a:r>
            <a:endParaRPr lang="en-US" dirty="0"/>
          </a:p>
        </p:txBody>
      </p:sp>
      <p:sp>
        <p:nvSpPr>
          <p:cNvPr id="3" name="Text Placeholder 2"/>
          <p:cNvSpPr>
            <a:spLocks noGrp="1"/>
          </p:cNvSpPr>
          <p:nvPr>
            <p:ph type="body" idx="1"/>
          </p:nvPr>
        </p:nvSpPr>
        <p:spPr/>
        <p:txBody>
          <a:bodyPr/>
          <a:lstStyle/>
          <a:p>
            <a:r>
              <a:rPr lang="en-US" dirty="0" smtClean="0"/>
              <a:t>What defines Success?</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100</a:t>
            </a:fld>
            <a:endParaRPr lang="en-US" dirty="0"/>
          </a:p>
        </p:txBody>
      </p:sp>
      <p:pic>
        <p:nvPicPr>
          <p:cNvPr id="7170" name="Picture 2" descr="https://encrypted-tbn0.gstatic.com/images?q=tbn:ANd9GcQtirkqMe8ukh9S0VOzIm4x8eWxRhfy6tHRyJiVobN8OMufCr_0YQ"/>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912814"/>
            <a:ext cx="4239186" cy="2820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6538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bcaaa\AppData\Local\Microsoft\Windows\Temporary Internet Files\Content.IE5\S0EZRBJG\MP900448731[1].jpg"/>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p:blipFill>
        <p:spPr bwMode="auto">
          <a:xfrm rot="10800000">
            <a:off x="7497284" y="2463969"/>
            <a:ext cx="1492677" cy="22108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What is Success?</a:t>
            </a:r>
            <a:endParaRPr lang="en-US" dirty="0"/>
          </a:p>
        </p:txBody>
      </p:sp>
      <p:sp>
        <p:nvSpPr>
          <p:cNvPr id="3" name="Footer Placeholder 2"/>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101</a:t>
            </a:fld>
            <a:endParaRPr lang="en-US" dirty="0"/>
          </a:p>
        </p:txBody>
      </p:sp>
      <p:grpSp>
        <p:nvGrpSpPr>
          <p:cNvPr id="2" name="Group 3"/>
          <p:cNvGrpSpPr>
            <a:grpSpLocks/>
          </p:cNvGrpSpPr>
          <p:nvPr/>
        </p:nvGrpSpPr>
        <p:grpSpPr bwMode="auto">
          <a:xfrm>
            <a:off x="167090" y="1500174"/>
            <a:ext cx="5917435" cy="3835390"/>
            <a:chOff x="516" y="1316"/>
            <a:chExt cx="3613" cy="2305"/>
          </a:xfrm>
        </p:grpSpPr>
        <p:sp>
          <p:nvSpPr>
            <p:cNvPr id="704516" name="Oval 4"/>
            <p:cNvSpPr>
              <a:spLocks noChangeArrowheads="1"/>
            </p:cNvSpPr>
            <p:nvPr/>
          </p:nvSpPr>
          <p:spPr bwMode="auto">
            <a:xfrm>
              <a:off x="516" y="1316"/>
              <a:ext cx="3613" cy="2305"/>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GB" sz="2000" dirty="0"/>
            </a:p>
          </p:txBody>
        </p:sp>
        <p:sp>
          <p:nvSpPr>
            <p:cNvPr id="704517" name="Oval 5"/>
            <p:cNvSpPr>
              <a:spLocks noChangeArrowheads="1"/>
            </p:cNvSpPr>
            <p:nvPr/>
          </p:nvSpPr>
          <p:spPr bwMode="auto">
            <a:xfrm>
              <a:off x="1474" y="2079"/>
              <a:ext cx="1695" cy="667"/>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r>
                <a:rPr lang="en-GB" sz="1800" b="1" dirty="0"/>
                <a:t>Successful Change</a:t>
              </a:r>
            </a:p>
          </p:txBody>
        </p:sp>
        <p:sp>
          <p:nvSpPr>
            <p:cNvPr id="704518" name="Text Box 6"/>
            <p:cNvSpPr txBox="1">
              <a:spLocks noChangeArrowheads="1"/>
            </p:cNvSpPr>
            <p:nvPr/>
          </p:nvSpPr>
          <p:spPr bwMode="auto">
            <a:xfrm>
              <a:off x="1550" y="1469"/>
              <a:ext cx="1275" cy="222"/>
            </a:xfrm>
            <a:prstGeom prst="rect">
              <a:avLst/>
            </a:prstGeom>
            <a:noFill/>
            <a:ln w="9525">
              <a:noFill/>
              <a:miter lim="800000"/>
              <a:headEnd/>
              <a:tailEnd/>
            </a:ln>
            <a:effectLst/>
          </p:spPr>
          <p:txBody>
            <a:bodyPr wrap="none">
              <a:spAutoFit/>
            </a:bodyPr>
            <a:lstStyle/>
            <a:p>
              <a:pPr algn="l"/>
              <a:r>
                <a:rPr lang="en-GB" sz="1800" dirty="0" smtClean="0"/>
                <a:t>Business Objectives</a:t>
              </a:r>
              <a:endParaRPr lang="en-GB" sz="1800" dirty="0"/>
            </a:p>
          </p:txBody>
        </p:sp>
        <p:sp>
          <p:nvSpPr>
            <p:cNvPr id="704519" name="Text Box 7"/>
            <p:cNvSpPr txBox="1">
              <a:spLocks noChangeArrowheads="1"/>
            </p:cNvSpPr>
            <p:nvPr/>
          </p:nvSpPr>
          <p:spPr bwMode="auto">
            <a:xfrm>
              <a:off x="1181" y="3014"/>
              <a:ext cx="581" cy="388"/>
            </a:xfrm>
            <a:prstGeom prst="rect">
              <a:avLst/>
            </a:prstGeom>
            <a:noFill/>
            <a:ln w="9525">
              <a:noFill/>
              <a:miter lim="800000"/>
              <a:headEnd/>
              <a:tailEnd/>
            </a:ln>
            <a:effectLst/>
          </p:spPr>
          <p:txBody>
            <a:bodyPr wrap="none">
              <a:spAutoFit/>
            </a:bodyPr>
            <a:lstStyle/>
            <a:p>
              <a:pPr algn="l"/>
              <a:r>
                <a:rPr lang="en-GB" sz="1800" dirty="0"/>
                <a:t>Product</a:t>
              </a:r>
            </a:p>
            <a:p>
              <a:pPr algn="l"/>
              <a:r>
                <a:rPr lang="en-GB" sz="1800" dirty="0" smtClean="0"/>
                <a:t>Delivery</a:t>
              </a:r>
              <a:endParaRPr lang="en-GB" sz="1800" dirty="0"/>
            </a:p>
          </p:txBody>
        </p:sp>
        <p:sp>
          <p:nvSpPr>
            <p:cNvPr id="704520" name="Text Box 8"/>
            <p:cNvSpPr txBox="1">
              <a:spLocks noChangeArrowheads="1"/>
            </p:cNvSpPr>
            <p:nvPr/>
          </p:nvSpPr>
          <p:spPr bwMode="auto">
            <a:xfrm>
              <a:off x="2659" y="3018"/>
              <a:ext cx="882" cy="388"/>
            </a:xfrm>
            <a:prstGeom prst="rect">
              <a:avLst/>
            </a:prstGeom>
            <a:noFill/>
            <a:ln w="9525">
              <a:noFill/>
              <a:miter lim="800000"/>
              <a:headEnd/>
              <a:tailEnd/>
            </a:ln>
            <a:effectLst/>
          </p:spPr>
          <p:txBody>
            <a:bodyPr wrap="none">
              <a:spAutoFit/>
            </a:bodyPr>
            <a:lstStyle/>
            <a:p>
              <a:r>
                <a:rPr lang="en-GB" sz="1800" dirty="0"/>
                <a:t>Management</a:t>
              </a:r>
            </a:p>
            <a:p>
              <a:r>
                <a:rPr lang="en-GB" sz="1800" dirty="0" smtClean="0"/>
                <a:t>Processes</a:t>
              </a:r>
              <a:endParaRPr lang="en-GB" sz="1800" dirty="0"/>
            </a:p>
          </p:txBody>
        </p:sp>
        <p:sp>
          <p:nvSpPr>
            <p:cNvPr id="704521" name="Text Box 9"/>
            <p:cNvSpPr txBox="1">
              <a:spLocks noChangeArrowheads="1"/>
            </p:cNvSpPr>
            <p:nvPr/>
          </p:nvSpPr>
          <p:spPr bwMode="auto">
            <a:xfrm>
              <a:off x="2744" y="1750"/>
              <a:ext cx="927" cy="388"/>
            </a:xfrm>
            <a:prstGeom prst="rect">
              <a:avLst/>
            </a:prstGeom>
            <a:noFill/>
            <a:ln w="9525">
              <a:noFill/>
              <a:miter lim="800000"/>
              <a:headEnd/>
              <a:tailEnd/>
            </a:ln>
            <a:effectLst/>
          </p:spPr>
          <p:txBody>
            <a:bodyPr wrap="square">
              <a:spAutoFit/>
            </a:bodyPr>
            <a:lstStyle/>
            <a:p>
              <a:r>
                <a:rPr lang="en-GB" dirty="0" smtClean="0"/>
                <a:t>Continuous Improvement</a:t>
              </a:r>
              <a:endParaRPr lang="en-GB" dirty="0"/>
            </a:p>
          </p:txBody>
        </p:sp>
        <p:sp>
          <p:nvSpPr>
            <p:cNvPr id="704522" name="AutoShape 10"/>
            <p:cNvSpPr>
              <a:spLocks noChangeArrowheads="1"/>
            </p:cNvSpPr>
            <p:nvPr/>
          </p:nvSpPr>
          <p:spPr bwMode="auto">
            <a:xfrm rot="13330651" flipH="1">
              <a:off x="1318" y="2670"/>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3" name="AutoShape 11"/>
            <p:cNvSpPr>
              <a:spLocks noChangeArrowheads="1"/>
            </p:cNvSpPr>
            <p:nvPr/>
          </p:nvSpPr>
          <p:spPr bwMode="auto">
            <a:xfrm rot="33102" flipH="1">
              <a:off x="2087" y="1712"/>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4" name="AutoShape 12"/>
            <p:cNvSpPr>
              <a:spLocks noChangeArrowheads="1"/>
            </p:cNvSpPr>
            <p:nvPr/>
          </p:nvSpPr>
          <p:spPr bwMode="auto">
            <a:xfrm rot="7607985">
              <a:off x="2855" y="2675"/>
              <a:ext cx="456" cy="304"/>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grpSp>
      <p:sp>
        <p:nvSpPr>
          <p:cNvPr id="13" name="AutoShape 10"/>
          <p:cNvSpPr>
            <a:spLocks noChangeArrowheads="1"/>
          </p:cNvSpPr>
          <p:nvPr/>
        </p:nvSpPr>
        <p:spPr bwMode="auto">
          <a:xfrm rot="16200000" flipH="1">
            <a:off x="6585972" y="2537350"/>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sp>
        <p:nvSpPr>
          <p:cNvPr id="14" name="Text Box 7"/>
          <p:cNvSpPr txBox="1">
            <a:spLocks noChangeArrowheads="1"/>
          </p:cNvSpPr>
          <p:nvPr/>
        </p:nvSpPr>
        <p:spPr bwMode="auto">
          <a:xfrm>
            <a:off x="6332342" y="3087470"/>
            <a:ext cx="1050087" cy="584776"/>
          </a:xfrm>
          <a:prstGeom prst="rect">
            <a:avLst/>
          </a:prstGeom>
          <a:noFill/>
          <a:ln w="9525">
            <a:noFill/>
            <a:miter lim="800000"/>
            <a:headEnd/>
            <a:tailEnd/>
          </a:ln>
          <a:effectLst/>
        </p:spPr>
        <p:txBody>
          <a:bodyPr wrap="none">
            <a:spAutoFit/>
          </a:bodyPr>
          <a:lstStyle/>
          <a:p>
            <a:pPr algn="l"/>
            <a:r>
              <a:rPr lang="en-GB" sz="1600" b="1" dirty="0" smtClean="0"/>
              <a:t>Footprint</a:t>
            </a:r>
          </a:p>
          <a:p>
            <a:pPr algn="l"/>
            <a:r>
              <a:rPr lang="en-GB" sz="1600" b="1" dirty="0" smtClean="0"/>
              <a:t>Reduction</a:t>
            </a:r>
            <a:endParaRPr lang="en-GB" sz="1600" b="1" dirty="0"/>
          </a:p>
        </p:txBody>
      </p:sp>
      <p:sp>
        <p:nvSpPr>
          <p:cNvPr id="19" name="AutoShape 10"/>
          <p:cNvSpPr>
            <a:spLocks noChangeArrowheads="1"/>
          </p:cNvSpPr>
          <p:nvPr/>
        </p:nvSpPr>
        <p:spPr bwMode="auto">
          <a:xfrm rot="14841521" flipH="1">
            <a:off x="6267962" y="1490127"/>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18" name="Picture 2" descr="http://gmauthority.com/blog/wp-content/uploads/2010/10/Apple-Mac-market-sha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594" y="1236553"/>
            <a:ext cx="1487366" cy="11713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7"/>
          <p:cNvSpPr txBox="1">
            <a:spLocks noChangeArrowheads="1"/>
          </p:cNvSpPr>
          <p:nvPr/>
        </p:nvSpPr>
        <p:spPr bwMode="auto">
          <a:xfrm rot="20367693">
            <a:off x="5870511" y="2115468"/>
            <a:ext cx="1360043" cy="584776"/>
          </a:xfrm>
          <a:prstGeom prst="rect">
            <a:avLst/>
          </a:prstGeom>
          <a:noFill/>
          <a:ln w="9525">
            <a:noFill/>
            <a:miter lim="800000"/>
            <a:headEnd/>
            <a:tailEnd/>
          </a:ln>
          <a:effectLst/>
        </p:spPr>
        <p:txBody>
          <a:bodyPr wrap="none">
            <a:spAutoFit/>
          </a:bodyPr>
          <a:lstStyle/>
          <a:p>
            <a:pPr algn="l"/>
            <a:r>
              <a:rPr lang="en-GB" sz="1600" b="1" dirty="0" smtClean="0"/>
              <a:t>Increased</a:t>
            </a:r>
          </a:p>
          <a:p>
            <a:pPr algn="l"/>
            <a:r>
              <a:rPr lang="en-GB" sz="1600" b="1" dirty="0" smtClean="0"/>
              <a:t>Market Share</a:t>
            </a:r>
            <a:endParaRPr lang="en-GB" sz="1600" b="1" dirty="0"/>
          </a:p>
        </p:txBody>
      </p:sp>
      <p:sp>
        <p:nvSpPr>
          <p:cNvPr id="21" name="AutoShape 10"/>
          <p:cNvSpPr>
            <a:spLocks noChangeArrowheads="1"/>
          </p:cNvSpPr>
          <p:nvPr/>
        </p:nvSpPr>
        <p:spPr bwMode="auto">
          <a:xfrm rot="17837114" flipH="1">
            <a:off x="6171377" y="3799095"/>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20" name="Picture 4" descr="http://upload.wikimedia.org/wikipedia/commons/e/ec/Happy_smiley_fa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698" y="4971160"/>
            <a:ext cx="1104094" cy="110409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7"/>
          <p:cNvSpPr txBox="1">
            <a:spLocks noChangeArrowheads="1"/>
          </p:cNvSpPr>
          <p:nvPr/>
        </p:nvSpPr>
        <p:spPr bwMode="auto">
          <a:xfrm rot="1705088">
            <a:off x="5998689" y="4362985"/>
            <a:ext cx="1103686" cy="584776"/>
          </a:xfrm>
          <a:prstGeom prst="rect">
            <a:avLst/>
          </a:prstGeom>
          <a:noFill/>
          <a:ln w="9525">
            <a:noFill/>
            <a:miter lim="800000"/>
            <a:headEnd/>
            <a:tailEnd/>
          </a:ln>
          <a:effectLst/>
        </p:spPr>
        <p:txBody>
          <a:bodyPr wrap="none">
            <a:spAutoFit/>
          </a:bodyPr>
          <a:lstStyle/>
          <a:p>
            <a:pPr algn="l"/>
            <a:r>
              <a:rPr lang="en-GB" sz="1600" b="1" dirty="0" smtClean="0"/>
              <a:t>Happy </a:t>
            </a:r>
          </a:p>
          <a:p>
            <a:pPr algn="l"/>
            <a:r>
              <a:rPr lang="en-GB" sz="1600" b="1" dirty="0" smtClean="0"/>
              <a:t>Workforce</a:t>
            </a:r>
            <a:endParaRPr lang="en-GB" sz="1600" b="1" dirty="0"/>
          </a:p>
        </p:txBody>
      </p:sp>
    </p:spTree>
    <p:extLst>
      <p:ext uri="{BB962C8B-B14F-4D97-AF65-F5344CB8AC3E}">
        <p14:creationId xmlns:p14="http://schemas.microsoft.com/office/powerpoint/2010/main" val="405539920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494" y="863134"/>
            <a:ext cx="1101646" cy="916940"/>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190" y="2574182"/>
            <a:ext cx="1351264" cy="1351264"/>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768" y="2662190"/>
            <a:ext cx="1252508" cy="1252508"/>
          </a:xfrm>
          <a:prstGeom prst="rect">
            <a:avLst/>
          </a:prstGeom>
          <a:noFill/>
          <a:extLst>
            <a:ext uri="{909E8E84-426E-40dd-AFC4-6F175D3DCCD1}">
              <a14:hiddenFill xmlns:a14="http://schemas.microsoft.com/office/drawing/2010/main">
                <a:solidFill>
                  <a:srgbClr val="FFFFFF"/>
                </a:solidFill>
              </a14:hiddenFill>
            </a:ext>
          </a:extLst>
        </p:spPr>
      </p:pic>
      <p:sp>
        <p:nvSpPr>
          <p:cNvPr id="5" name="Left-Right-Up Arrow 4"/>
          <p:cNvSpPr/>
          <p:nvPr/>
        </p:nvSpPr>
        <p:spPr>
          <a:xfrm>
            <a:off x="3263968" y="1871246"/>
            <a:ext cx="2404636" cy="1656184"/>
          </a:xfrm>
          <a:prstGeom prst="leftRigh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 name="TextBox 5"/>
          <p:cNvSpPr txBox="1"/>
          <p:nvPr/>
        </p:nvSpPr>
        <p:spPr>
          <a:xfrm>
            <a:off x="3869745" y="359078"/>
            <a:ext cx="1164435" cy="523220"/>
          </a:xfrm>
          <a:prstGeom prst="rect">
            <a:avLst/>
          </a:prstGeom>
          <a:noFill/>
        </p:spPr>
        <p:txBody>
          <a:bodyPr wrap="square" rtlCol="0">
            <a:spAutoFit/>
          </a:bodyPr>
          <a:lstStyle/>
          <a:p>
            <a:r>
              <a:rPr lang="en-US" sz="2800" b="1" dirty="0" smtClean="0"/>
              <a:t>Time</a:t>
            </a:r>
            <a:endParaRPr lang="en-US" sz="2800" b="1" dirty="0"/>
          </a:p>
        </p:txBody>
      </p:sp>
      <p:sp>
        <p:nvSpPr>
          <p:cNvPr id="41" name="TextBox 40"/>
          <p:cNvSpPr txBox="1"/>
          <p:nvPr/>
        </p:nvSpPr>
        <p:spPr>
          <a:xfrm>
            <a:off x="1311837" y="2216430"/>
            <a:ext cx="1587762" cy="523220"/>
          </a:xfrm>
          <a:prstGeom prst="rect">
            <a:avLst/>
          </a:prstGeom>
          <a:noFill/>
        </p:spPr>
        <p:txBody>
          <a:bodyPr wrap="square" rtlCol="0">
            <a:spAutoFit/>
          </a:bodyPr>
          <a:lstStyle/>
          <a:p>
            <a:r>
              <a:rPr lang="en-US" sz="2800" b="1" dirty="0" smtClean="0"/>
              <a:t>Money</a:t>
            </a:r>
            <a:endParaRPr lang="en-US" sz="2800" b="1" dirty="0"/>
          </a:p>
        </p:txBody>
      </p:sp>
      <p:sp>
        <p:nvSpPr>
          <p:cNvPr id="42" name="TextBox 41"/>
          <p:cNvSpPr txBox="1"/>
          <p:nvPr/>
        </p:nvSpPr>
        <p:spPr>
          <a:xfrm>
            <a:off x="3587261" y="5257800"/>
            <a:ext cx="2276862" cy="523220"/>
          </a:xfrm>
          <a:prstGeom prst="rect">
            <a:avLst/>
          </a:prstGeom>
          <a:noFill/>
        </p:spPr>
        <p:txBody>
          <a:bodyPr wrap="square" rtlCol="0">
            <a:spAutoFit/>
          </a:bodyPr>
          <a:lstStyle/>
          <a:p>
            <a:r>
              <a:rPr lang="en-US" sz="2800" b="1" dirty="0" smtClean="0"/>
              <a:t>P5 Impact</a:t>
            </a:r>
            <a:endParaRPr lang="en-US" sz="2800" b="1" dirty="0"/>
          </a:p>
        </p:txBody>
      </p:sp>
      <p:sp>
        <p:nvSpPr>
          <p:cNvPr id="2" name="Rectangle 1"/>
          <p:cNvSpPr/>
          <p:nvPr/>
        </p:nvSpPr>
        <p:spPr>
          <a:xfrm>
            <a:off x="4312294" y="3383414"/>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1" name="Rectangle 10"/>
          <p:cNvSpPr/>
          <p:nvPr/>
        </p:nvSpPr>
        <p:spPr>
          <a:xfrm>
            <a:off x="4312292" y="3545658"/>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2" name="Rectangle 11"/>
          <p:cNvSpPr/>
          <p:nvPr/>
        </p:nvSpPr>
        <p:spPr>
          <a:xfrm>
            <a:off x="4312292" y="3695996"/>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3" name="Rectangle 12"/>
          <p:cNvSpPr/>
          <p:nvPr/>
        </p:nvSpPr>
        <p:spPr>
          <a:xfrm>
            <a:off x="4310383" y="3840012"/>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Down Arrow 2"/>
          <p:cNvSpPr/>
          <p:nvPr/>
        </p:nvSpPr>
        <p:spPr>
          <a:xfrm>
            <a:off x="4097636" y="3984028"/>
            <a:ext cx="857541" cy="25202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19458" name="Picture 2" descr="C:\Users\Joel\AppData\Local\Microsoft\Windows\Temporary Internet Files\Content.IE5\P26ZBHSV\MC90043806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574" y="4316070"/>
            <a:ext cx="1083568" cy="10835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61421" y="2203094"/>
            <a:ext cx="1281958" cy="523220"/>
          </a:xfrm>
          <a:prstGeom prst="rect">
            <a:avLst/>
          </a:prstGeom>
          <a:noFill/>
        </p:spPr>
        <p:txBody>
          <a:bodyPr wrap="square" rtlCol="0">
            <a:spAutoFit/>
          </a:bodyPr>
          <a:lstStyle/>
          <a:p>
            <a:r>
              <a:rPr lang="en-US" sz="2800" b="1" dirty="0" smtClean="0"/>
              <a:t>Scope</a:t>
            </a:r>
            <a:endParaRPr lang="en-US" sz="2800" b="1" dirty="0"/>
          </a:p>
        </p:txBody>
      </p:sp>
      <p:sp>
        <p:nvSpPr>
          <p:cNvPr id="8" name="Title 7"/>
          <p:cNvSpPr>
            <a:spLocks noGrp="1"/>
          </p:cNvSpPr>
          <p:nvPr>
            <p:ph type="title"/>
          </p:nvPr>
        </p:nvSpPr>
        <p:spPr/>
        <p:txBody>
          <a:bodyPr/>
          <a:lstStyle/>
          <a:p>
            <a:r>
              <a:rPr lang="en-US" dirty="0" smtClean="0"/>
              <a:t>Success Criteria</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102</a:t>
            </a:fld>
            <a:endParaRPr lang="en-US" dirty="0"/>
          </a:p>
        </p:txBody>
      </p:sp>
    </p:spTree>
    <p:extLst>
      <p:ext uri="{BB962C8B-B14F-4D97-AF65-F5344CB8AC3E}">
        <p14:creationId xmlns:p14="http://schemas.microsoft.com/office/powerpoint/2010/main" val="385383370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GB" dirty="0"/>
              <a:t>Success Factors</a:t>
            </a:r>
            <a:endParaRPr lang="en-US" dirty="0"/>
          </a:p>
        </p:txBody>
      </p:sp>
      <p:sp>
        <p:nvSpPr>
          <p:cNvPr id="1470467" name="Rectangle 3"/>
          <p:cNvSpPr>
            <a:spLocks noGrp="1" noChangeArrowheads="1"/>
          </p:cNvSpPr>
          <p:nvPr>
            <p:ph type="body" orient="vert" idx="1"/>
          </p:nvPr>
        </p:nvSpPr>
        <p:spPr>
          <a:xfrm rot="16200000">
            <a:off x="2400300" y="-571500"/>
            <a:ext cx="4343401" cy="7924800"/>
          </a:xfrm>
        </p:spPr>
        <p:txBody>
          <a:bodyPr>
            <a:normAutofit/>
          </a:bodyPr>
          <a:lstStyle/>
          <a:p>
            <a:pPr>
              <a:buFont typeface="Wingdings" charset="2"/>
              <a:buChar char="q"/>
            </a:pPr>
            <a:r>
              <a:rPr lang="en-GB" dirty="0"/>
              <a:t>Senior management support</a:t>
            </a:r>
          </a:p>
          <a:p>
            <a:pPr>
              <a:buFont typeface="Wingdings" charset="2"/>
              <a:buChar char="q"/>
            </a:pPr>
            <a:r>
              <a:rPr lang="en-GB" dirty="0"/>
              <a:t>Clearly defined goals</a:t>
            </a:r>
          </a:p>
          <a:p>
            <a:pPr>
              <a:buFont typeface="Wingdings" charset="2"/>
              <a:buChar char="q"/>
            </a:pPr>
            <a:r>
              <a:rPr lang="en-GB" dirty="0"/>
              <a:t>Good communications</a:t>
            </a:r>
          </a:p>
          <a:p>
            <a:pPr>
              <a:buFont typeface="Wingdings" charset="2"/>
              <a:buChar char="q"/>
            </a:pPr>
            <a:r>
              <a:rPr lang="en-GB" dirty="0"/>
              <a:t>Team motivation</a:t>
            </a:r>
          </a:p>
          <a:p>
            <a:pPr>
              <a:buFont typeface="Wingdings" charset="2"/>
              <a:buChar char="q"/>
            </a:pPr>
            <a:r>
              <a:rPr lang="en-GB" dirty="0"/>
              <a:t>Strong </a:t>
            </a:r>
            <a:r>
              <a:rPr lang="en-GB" dirty="0" smtClean="0"/>
              <a:t>leadership</a:t>
            </a:r>
          </a:p>
          <a:p>
            <a:pPr>
              <a:buFont typeface="Wingdings" charset="2"/>
              <a:buChar char="q"/>
            </a:pPr>
            <a:r>
              <a:rPr lang="en-GB" dirty="0" smtClean="0"/>
              <a:t>Supports the direction of the organization</a:t>
            </a:r>
          </a:p>
          <a:p>
            <a:pPr>
              <a:buFont typeface="Wingdings" charset="2"/>
              <a:buChar char="q"/>
            </a:pPr>
            <a:r>
              <a:rPr lang="en-GB" dirty="0" smtClean="0"/>
              <a:t>Does No Harm.. (Financial, Environmental, Social)</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103</a:t>
            </a:fld>
            <a:endParaRPr lang="en-US" dirty="0"/>
          </a:p>
        </p:txBody>
      </p:sp>
    </p:spTree>
    <p:extLst>
      <p:ext uri="{BB962C8B-B14F-4D97-AF65-F5344CB8AC3E}">
        <p14:creationId xmlns:p14="http://schemas.microsoft.com/office/powerpoint/2010/main" val="282138676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2022 World Cup Stadium Project</a:t>
            </a:r>
            <a:endParaRPr lang="en-US" dirty="0"/>
          </a:p>
        </p:txBody>
      </p:sp>
      <p:pic>
        <p:nvPicPr>
          <p:cNvPr id="5" name="Picture 4"/>
          <p:cNvPicPr>
            <a:picLocks noChangeAspect="1"/>
          </p:cNvPicPr>
          <p:nvPr/>
        </p:nvPicPr>
        <p:blipFill>
          <a:blip r:embed="rId2" cstate="print"/>
          <a:stretch>
            <a:fillRect/>
          </a:stretch>
        </p:blipFill>
        <p:spPr>
          <a:xfrm>
            <a:off x="4524723" y="1752600"/>
            <a:ext cx="4510887" cy="2743200"/>
          </a:xfrm>
          <a:prstGeom prst="rect">
            <a:avLst/>
          </a:prstGeom>
        </p:spPr>
      </p:pic>
      <p:sp>
        <p:nvSpPr>
          <p:cNvPr id="6" name="TextBox 5"/>
          <p:cNvSpPr txBox="1"/>
          <p:nvPr/>
        </p:nvSpPr>
        <p:spPr>
          <a:xfrm>
            <a:off x="4495800" y="4495800"/>
            <a:ext cx="2252068" cy="307777"/>
          </a:xfrm>
          <a:prstGeom prst="rect">
            <a:avLst/>
          </a:prstGeom>
          <a:noFill/>
        </p:spPr>
        <p:txBody>
          <a:bodyPr wrap="none" rtlCol="0">
            <a:spAutoFit/>
          </a:bodyPr>
          <a:lstStyle/>
          <a:p>
            <a:r>
              <a:rPr lang="en-US" sz="1400" dirty="0" smtClean="0"/>
              <a:t>Photo Courtesy of </a:t>
            </a:r>
            <a:r>
              <a:rPr lang="en-US" sz="1400" dirty="0" err="1" smtClean="0"/>
              <a:t>FIFA.com</a:t>
            </a:r>
            <a:r>
              <a:rPr lang="en-US" sz="1400" dirty="0" smtClean="0"/>
              <a:t> </a:t>
            </a:r>
            <a:endParaRPr lang="en-US" sz="1400" dirty="0"/>
          </a:p>
        </p:txBody>
      </p:sp>
      <p:sp>
        <p:nvSpPr>
          <p:cNvPr id="4" name="TextBox 3"/>
          <p:cNvSpPr txBox="1"/>
          <p:nvPr/>
        </p:nvSpPr>
        <p:spPr>
          <a:xfrm>
            <a:off x="381000" y="1066800"/>
            <a:ext cx="3962400" cy="5078314"/>
          </a:xfrm>
          <a:prstGeom prst="rect">
            <a:avLst/>
          </a:prstGeom>
          <a:noFill/>
        </p:spPr>
        <p:txBody>
          <a:bodyPr wrap="square" rtlCol="0">
            <a:spAutoFit/>
          </a:bodyPr>
          <a:lstStyle/>
          <a:p>
            <a:r>
              <a:rPr lang="en-US" dirty="0"/>
              <a:t>Dozens of Nepalese migrant </a:t>
            </a:r>
            <a:r>
              <a:rPr lang="en-US" dirty="0" smtClean="0"/>
              <a:t>laborers </a:t>
            </a:r>
            <a:r>
              <a:rPr lang="en-US" dirty="0"/>
              <a:t>have died in Qatar in recent weeks </a:t>
            </a:r>
            <a:r>
              <a:rPr lang="en-US" dirty="0" smtClean="0"/>
              <a:t>and </a:t>
            </a:r>
            <a:r>
              <a:rPr lang="en-US" dirty="0"/>
              <a:t>thousands more are enduring appalling </a:t>
            </a:r>
            <a:r>
              <a:rPr lang="en-US" dirty="0" smtClean="0"/>
              <a:t>labor abuses</a:t>
            </a:r>
            <a:r>
              <a:rPr lang="en-US" dirty="0"/>
              <a:t>, a Guardian </a:t>
            </a:r>
            <a:endParaRPr lang="en-US" dirty="0" smtClean="0"/>
          </a:p>
          <a:p>
            <a:r>
              <a:rPr lang="en-US" dirty="0" smtClean="0"/>
              <a:t>investigation </a:t>
            </a:r>
            <a:r>
              <a:rPr lang="en-US" dirty="0"/>
              <a:t>has found, raising serious questions about Qatar's </a:t>
            </a:r>
            <a:endParaRPr lang="en-US" dirty="0" smtClean="0"/>
          </a:p>
          <a:p>
            <a:r>
              <a:rPr lang="en-US" dirty="0" smtClean="0"/>
              <a:t>preparations </a:t>
            </a:r>
            <a:r>
              <a:rPr lang="en-US" dirty="0"/>
              <a:t>to host the 2022 World Cup</a:t>
            </a:r>
            <a:r>
              <a:rPr lang="en-US" dirty="0" smtClean="0"/>
              <a:t>.</a:t>
            </a:r>
          </a:p>
          <a:p>
            <a:endParaRPr lang="en-US" dirty="0"/>
          </a:p>
          <a:p>
            <a:r>
              <a:rPr lang="en-US" dirty="0"/>
              <a:t>According to documents obtained from the Nepalese embassy  </a:t>
            </a:r>
            <a:r>
              <a:rPr lang="en-US" dirty="0" smtClean="0"/>
              <a:t>in </a:t>
            </a:r>
            <a:r>
              <a:rPr lang="en-US" dirty="0"/>
              <a:t>Doha, at least 44 workers died between 4 June and 8 August. </a:t>
            </a:r>
            <a:endParaRPr lang="en-US" dirty="0" smtClean="0"/>
          </a:p>
          <a:p>
            <a:endParaRPr lang="en-US" dirty="0"/>
          </a:p>
          <a:p>
            <a:r>
              <a:rPr lang="en-US" dirty="0" smtClean="0"/>
              <a:t>More </a:t>
            </a:r>
            <a:r>
              <a:rPr lang="en-US" dirty="0"/>
              <a:t>than half died of heart attacks, heart failure or workplace accidents.</a:t>
            </a:r>
          </a:p>
          <a:p>
            <a:endParaRPr lang="en-US" dirty="0"/>
          </a:p>
          <a:p>
            <a:endParaRPr lang="en-US" dirty="0"/>
          </a:p>
        </p:txBody>
      </p:sp>
    </p:spTree>
    <p:extLst>
      <p:ext uri="{BB962C8B-B14F-4D97-AF65-F5344CB8AC3E}">
        <p14:creationId xmlns:p14="http://schemas.microsoft.com/office/powerpoint/2010/main" val="379072380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2022 World Cup</a:t>
            </a:r>
          </a:p>
        </p:txBody>
      </p:sp>
      <p:sp>
        <p:nvSpPr>
          <p:cNvPr id="4" name="TextBox 3"/>
          <p:cNvSpPr txBox="1"/>
          <p:nvPr/>
        </p:nvSpPr>
        <p:spPr>
          <a:xfrm>
            <a:off x="140677" y="1295401"/>
            <a:ext cx="4431323" cy="4801315"/>
          </a:xfrm>
          <a:prstGeom prst="rect">
            <a:avLst/>
          </a:prstGeom>
          <a:noFill/>
        </p:spPr>
        <p:txBody>
          <a:bodyPr wrap="square" rtlCol="0">
            <a:spAutoFit/>
          </a:bodyPr>
          <a:lstStyle/>
          <a:p>
            <a:r>
              <a:rPr lang="en-US" b="1" dirty="0"/>
              <a:t>The </a:t>
            </a:r>
            <a:r>
              <a:rPr lang="en-US" b="1" dirty="0" smtClean="0"/>
              <a:t>investigation by the Guardian </a:t>
            </a:r>
            <a:r>
              <a:rPr lang="en-US" b="1" dirty="0"/>
              <a:t>reveals:</a:t>
            </a:r>
          </a:p>
          <a:p>
            <a:r>
              <a:rPr lang="en-US" dirty="0"/>
              <a:t>• Evidence of forced </a:t>
            </a:r>
            <a:r>
              <a:rPr lang="en-US" dirty="0" err="1"/>
              <a:t>labour</a:t>
            </a:r>
            <a:r>
              <a:rPr lang="en-US" dirty="0"/>
              <a:t> on a huge World Cup infrastructure project.</a:t>
            </a:r>
          </a:p>
          <a:p>
            <a:r>
              <a:rPr lang="en-US" dirty="0"/>
              <a:t>• Some Nepalese men have alleged that they have not been paid for months and have had their salaries retained to stop them running away.</a:t>
            </a:r>
          </a:p>
          <a:p>
            <a:r>
              <a:rPr lang="en-US" dirty="0"/>
              <a:t>• Some workers on other sites say employers routinely confiscate passports and refuse to issue ID cards, in effect reducing them to the status of illegal aliens.</a:t>
            </a:r>
          </a:p>
          <a:p>
            <a:r>
              <a:rPr lang="en-US" dirty="0"/>
              <a:t>• Some </a:t>
            </a:r>
            <a:r>
              <a:rPr lang="en-US" dirty="0" smtClean="0"/>
              <a:t>laborers </a:t>
            </a:r>
            <a:r>
              <a:rPr lang="en-US" dirty="0"/>
              <a:t>say they have been denied access to free drinking water in the desert heat.</a:t>
            </a:r>
          </a:p>
          <a:p>
            <a:r>
              <a:rPr lang="en-US" dirty="0"/>
              <a:t>• About 30 Nepalese sought refuge at their embassy in Doha to escape the brutal conditions of their employment</a:t>
            </a:r>
            <a:r>
              <a:rPr lang="en-US" dirty="0" smtClean="0"/>
              <a:t>.</a:t>
            </a:r>
            <a:endParaRPr lang="en-US" dirty="0"/>
          </a:p>
        </p:txBody>
      </p:sp>
      <p:pic>
        <p:nvPicPr>
          <p:cNvPr id="5" name="Picture 4"/>
          <p:cNvPicPr>
            <a:picLocks noChangeAspect="1"/>
          </p:cNvPicPr>
          <p:nvPr/>
        </p:nvPicPr>
        <p:blipFill>
          <a:blip r:embed="rId2" cstate="print"/>
          <a:stretch>
            <a:fillRect/>
          </a:stretch>
        </p:blipFill>
        <p:spPr>
          <a:xfrm>
            <a:off x="4783015" y="1524000"/>
            <a:ext cx="3985846" cy="2590800"/>
          </a:xfrm>
          <a:prstGeom prst="rect">
            <a:avLst/>
          </a:prstGeom>
        </p:spPr>
      </p:pic>
      <p:sp>
        <p:nvSpPr>
          <p:cNvPr id="6" name="TextBox 5"/>
          <p:cNvSpPr txBox="1"/>
          <p:nvPr/>
        </p:nvSpPr>
        <p:spPr>
          <a:xfrm>
            <a:off x="4783016" y="4267200"/>
            <a:ext cx="4084021" cy="369332"/>
          </a:xfrm>
          <a:prstGeom prst="rect">
            <a:avLst/>
          </a:prstGeom>
          <a:noFill/>
        </p:spPr>
        <p:txBody>
          <a:bodyPr wrap="none" rtlCol="0">
            <a:spAutoFit/>
          </a:bodyPr>
          <a:lstStyle/>
          <a:p>
            <a:r>
              <a:rPr lang="en-US" dirty="0" smtClean="0"/>
              <a:t>Photo Courtesy of </a:t>
            </a:r>
            <a:r>
              <a:rPr lang="en-US" dirty="0" err="1" smtClean="0"/>
              <a:t>www.theguardian.com</a:t>
            </a:r>
            <a:endParaRPr lang="en-US" dirty="0"/>
          </a:p>
        </p:txBody>
      </p:sp>
    </p:spTree>
    <p:extLst>
      <p:ext uri="{BB962C8B-B14F-4D97-AF65-F5344CB8AC3E}">
        <p14:creationId xmlns:p14="http://schemas.microsoft.com/office/powerpoint/2010/main" val="211086675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RANA Plaza Collapse – Many Projects Failed…</a:t>
            </a:r>
            <a:endParaRPr lang="en-US" dirty="0"/>
          </a:p>
        </p:txBody>
      </p:sp>
      <p:pic>
        <p:nvPicPr>
          <p:cNvPr id="4" name="Picture 3"/>
          <p:cNvPicPr>
            <a:picLocks noChangeAspect="1"/>
          </p:cNvPicPr>
          <p:nvPr/>
        </p:nvPicPr>
        <p:blipFill>
          <a:blip r:embed="rId2" cstate="print"/>
          <a:stretch>
            <a:fillRect/>
          </a:stretch>
        </p:blipFill>
        <p:spPr>
          <a:xfrm>
            <a:off x="3024554" y="1295400"/>
            <a:ext cx="5874711" cy="4248150"/>
          </a:xfrm>
          <a:prstGeom prst="rect">
            <a:avLst/>
          </a:prstGeom>
        </p:spPr>
      </p:pic>
      <p:pic>
        <p:nvPicPr>
          <p:cNvPr id="5" name="Picture 4"/>
          <p:cNvPicPr>
            <a:picLocks noChangeAspect="1"/>
          </p:cNvPicPr>
          <p:nvPr/>
        </p:nvPicPr>
        <p:blipFill>
          <a:blip r:embed="rId3" cstate="print"/>
          <a:stretch>
            <a:fillRect/>
          </a:stretch>
        </p:blipFill>
        <p:spPr>
          <a:xfrm>
            <a:off x="1055077" y="1295400"/>
            <a:ext cx="773723" cy="838200"/>
          </a:xfrm>
          <a:prstGeom prst="rect">
            <a:avLst/>
          </a:prstGeom>
        </p:spPr>
      </p:pic>
      <p:pic>
        <p:nvPicPr>
          <p:cNvPr id="7" name="Picture 6"/>
          <p:cNvPicPr>
            <a:picLocks noChangeAspect="1"/>
          </p:cNvPicPr>
          <p:nvPr/>
        </p:nvPicPr>
        <p:blipFill>
          <a:blip r:embed="rId4" cstate="print"/>
          <a:stretch>
            <a:fillRect/>
          </a:stretch>
        </p:blipFill>
        <p:spPr>
          <a:xfrm>
            <a:off x="773723" y="2286000"/>
            <a:ext cx="1266092" cy="826008"/>
          </a:xfrm>
          <a:prstGeom prst="rect">
            <a:avLst/>
          </a:prstGeom>
        </p:spPr>
      </p:pic>
      <p:sp>
        <p:nvSpPr>
          <p:cNvPr id="9" name="Rectangle 8"/>
          <p:cNvSpPr/>
          <p:nvPr/>
        </p:nvSpPr>
        <p:spPr>
          <a:xfrm>
            <a:off x="3048000" y="5562600"/>
            <a:ext cx="5978769" cy="646331"/>
          </a:xfrm>
          <a:prstGeom prst="rect">
            <a:avLst/>
          </a:prstGeom>
        </p:spPr>
        <p:txBody>
          <a:bodyPr wrap="square">
            <a:spAutoFit/>
          </a:bodyPr>
          <a:lstStyle/>
          <a:p>
            <a:r>
              <a:rPr lang="en-US" dirty="0"/>
              <a:t>The </a:t>
            </a:r>
            <a:r>
              <a:rPr lang="en-US" dirty="0" err="1"/>
              <a:t>Rana</a:t>
            </a:r>
            <a:r>
              <a:rPr lang="en-US" dirty="0"/>
              <a:t> Plaza factory collapse in Bangladesh killed 1,132 garment workers and injured more than 2,500 in April</a:t>
            </a:r>
          </a:p>
        </p:txBody>
      </p:sp>
      <p:pic>
        <p:nvPicPr>
          <p:cNvPr id="10" name="Picture 9"/>
          <p:cNvPicPr>
            <a:picLocks noChangeAspect="1"/>
          </p:cNvPicPr>
          <p:nvPr/>
        </p:nvPicPr>
        <p:blipFill>
          <a:blip r:embed="rId5" cstate="print"/>
          <a:stretch>
            <a:fillRect/>
          </a:stretch>
        </p:blipFill>
        <p:spPr>
          <a:xfrm>
            <a:off x="140677" y="3276600"/>
            <a:ext cx="1195754" cy="973613"/>
          </a:xfrm>
          <a:prstGeom prst="rect">
            <a:avLst/>
          </a:prstGeom>
        </p:spPr>
      </p:pic>
      <p:pic>
        <p:nvPicPr>
          <p:cNvPr id="11" name="Picture 10"/>
          <p:cNvPicPr>
            <a:picLocks noChangeAspect="1"/>
          </p:cNvPicPr>
          <p:nvPr/>
        </p:nvPicPr>
        <p:blipFill>
          <a:blip r:embed="rId6" cstate="print"/>
          <a:stretch>
            <a:fillRect/>
          </a:stretch>
        </p:blipFill>
        <p:spPr>
          <a:xfrm>
            <a:off x="844062" y="4572000"/>
            <a:ext cx="1117645" cy="695598"/>
          </a:xfrm>
          <a:prstGeom prst="rect">
            <a:avLst/>
          </a:prstGeom>
        </p:spPr>
      </p:pic>
      <p:pic>
        <p:nvPicPr>
          <p:cNvPr id="13" name="Picture 12"/>
          <p:cNvPicPr>
            <a:picLocks noChangeAspect="1"/>
          </p:cNvPicPr>
          <p:nvPr/>
        </p:nvPicPr>
        <p:blipFill>
          <a:blip r:embed="rId7" cstate="print"/>
          <a:stretch>
            <a:fillRect/>
          </a:stretch>
        </p:blipFill>
        <p:spPr>
          <a:xfrm>
            <a:off x="1617785" y="3124200"/>
            <a:ext cx="1031631" cy="1117600"/>
          </a:xfrm>
          <a:prstGeom prst="rect">
            <a:avLst/>
          </a:prstGeom>
        </p:spPr>
      </p:pic>
    </p:spTree>
    <p:extLst>
      <p:ext uri="{BB962C8B-B14F-4D97-AF65-F5344CB8AC3E}">
        <p14:creationId xmlns:p14="http://schemas.microsoft.com/office/powerpoint/2010/main" val="1609297306"/>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61258" y="1143002"/>
            <a:ext cx="2405742" cy="4630479"/>
          </a:xfrm>
        </p:spPr>
        <p:txBody>
          <a:bodyPr/>
          <a:lstStyle/>
          <a:p>
            <a:r>
              <a:rPr lang="en-US" dirty="0" smtClean="0"/>
              <a:t>Important to Trend Sustainable Impact</a:t>
            </a:r>
          </a:p>
          <a:p>
            <a:r>
              <a:rPr lang="en-US" dirty="0" smtClean="0"/>
              <a:t>Set Baselines</a:t>
            </a:r>
          </a:p>
          <a:p>
            <a:r>
              <a:rPr lang="en-US" dirty="0" smtClean="0"/>
              <a:t>View Projects as Cyclical</a:t>
            </a:r>
          </a:p>
          <a:p>
            <a:r>
              <a:rPr lang="en-US" dirty="0" smtClean="0"/>
              <a:t>Drive Sustainability Through Projects</a:t>
            </a:r>
          </a:p>
          <a:p>
            <a:endParaRPr lang="en-US" dirty="0"/>
          </a:p>
        </p:txBody>
      </p:sp>
      <p:sp>
        <p:nvSpPr>
          <p:cNvPr id="6" name="Title 5"/>
          <p:cNvSpPr>
            <a:spLocks noGrp="1"/>
          </p:cNvSpPr>
          <p:nvPr>
            <p:ph type="title"/>
          </p:nvPr>
        </p:nvSpPr>
        <p:spPr/>
        <p:txBody>
          <a:bodyPr/>
          <a:lstStyle/>
          <a:p>
            <a:r>
              <a:rPr lang="en-US" dirty="0" smtClean="0"/>
              <a:t>Measuring Sustainable Success.</a:t>
            </a: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219200"/>
            <a:ext cx="6068542"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97331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39" name="Rectangle 27"/>
          <p:cNvSpPr>
            <a:spLocks noGrp="1" noChangeArrowheads="1"/>
          </p:cNvSpPr>
          <p:nvPr>
            <p:ph type="title"/>
          </p:nvPr>
        </p:nvSpPr>
        <p:spPr>
          <a:xfrm>
            <a:off x="211015" y="228600"/>
            <a:ext cx="4501662" cy="609600"/>
          </a:xfrm>
        </p:spPr>
        <p:txBody>
          <a:bodyPr/>
          <a:lstStyle/>
          <a:p>
            <a:r>
              <a:rPr lang="en-GB" dirty="0"/>
              <a:t>Benefits Management</a:t>
            </a:r>
            <a:endParaRPr lang="en-US"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108</a:t>
            </a:fld>
            <a:endParaRPr lang="en-US" dirty="0"/>
          </a:p>
        </p:txBody>
      </p:sp>
      <p:sp>
        <p:nvSpPr>
          <p:cNvPr id="4" name="Rectangle 3"/>
          <p:cNvSpPr/>
          <p:nvPr/>
        </p:nvSpPr>
        <p:spPr>
          <a:xfrm>
            <a:off x="152400" y="3276600"/>
            <a:ext cx="6128962" cy="2585323"/>
          </a:xfrm>
          <a:prstGeom prst="rect">
            <a:avLst/>
          </a:prstGeom>
        </p:spPr>
        <p:txBody>
          <a:bodyPr wrap="square">
            <a:spAutoFit/>
          </a:bodyPr>
          <a:lstStyle/>
          <a:p>
            <a:r>
              <a:rPr lang="en-GB" b="1" dirty="0" smtClean="0"/>
              <a:t>Examples of Benefits</a:t>
            </a:r>
            <a:endParaRPr lang="en-GB" dirty="0"/>
          </a:p>
          <a:p>
            <a:pPr marL="169863" indent="-169863">
              <a:buFont typeface="Arial" pitchFamily="34" charset="0"/>
              <a:buChar char="•"/>
            </a:pPr>
            <a:r>
              <a:rPr lang="en-GB" sz="1600" dirty="0" smtClean="0"/>
              <a:t>Increased </a:t>
            </a:r>
            <a:r>
              <a:rPr lang="en-GB" sz="1600" dirty="0"/>
              <a:t>market share</a:t>
            </a:r>
          </a:p>
          <a:p>
            <a:pPr marL="171450" indent="-171450">
              <a:buFont typeface="Arial" pitchFamily="34" charset="0"/>
              <a:buChar char="•"/>
            </a:pPr>
            <a:r>
              <a:rPr lang="en-GB" sz="1600" dirty="0"/>
              <a:t>Increased turnover and profit </a:t>
            </a:r>
          </a:p>
          <a:p>
            <a:pPr marL="171450" indent="-171450">
              <a:buFont typeface="Arial" pitchFamily="34" charset="0"/>
              <a:buChar char="•"/>
            </a:pPr>
            <a:r>
              <a:rPr lang="en-GB" sz="1600" dirty="0"/>
              <a:t>Greater output capacity</a:t>
            </a:r>
          </a:p>
          <a:p>
            <a:pPr marL="171450" indent="-171450">
              <a:buFont typeface="Arial" pitchFamily="34" charset="0"/>
              <a:buChar char="•"/>
            </a:pPr>
            <a:r>
              <a:rPr lang="en-GB" sz="1600" dirty="0"/>
              <a:t>larger product portfolio</a:t>
            </a:r>
          </a:p>
          <a:p>
            <a:pPr marL="171450" indent="-171450">
              <a:buFont typeface="Arial" pitchFamily="34" charset="0"/>
              <a:buChar char="•"/>
            </a:pPr>
            <a:r>
              <a:rPr lang="en-GB" sz="1600" dirty="0"/>
              <a:t>Improved security</a:t>
            </a:r>
          </a:p>
          <a:p>
            <a:pPr marL="171450" indent="-171450">
              <a:buFont typeface="Arial" pitchFamily="34" charset="0"/>
              <a:buChar char="•"/>
            </a:pPr>
            <a:r>
              <a:rPr lang="en-GB" sz="1600" dirty="0"/>
              <a:t>Increased staff satisfaction</a:t>
            </a:r>
          </a:p>
          <a:p>
            <a:pPr marL="171450" indent="-171450">
              <a:buFont typeface="Arial" pitchFamily="34" charset="0"/>
              <a:buChar char="•"/>
            </a:pPr>
            <a:r>
              <a:rPr lang="en-GB" sz="1600" dirty="0"/>
              <a:t>Higher Brand position</a:t>
            </a:r>
          </a:p>
          <a:p>
            <a:pPr marL="171450" indent="-171450">
              <a:buFont typeface="Arial" pitchFamily="34" charset="0"/>
              <a:buChar char="•"/>
            </a:pPr>
            <a:r>
              <a:rPr lang="en-GB" sz="1600" dirty="0"/>
              <a:t>Decrease in Carbon </a:t>
            </a:r>
            <a:r>
              <a:rPr lang="en-GB" sz="1600" dirty="0" smtClean="0"/>
              <a:t>Footprint</a:t>
            </a:r>
          </a:p>
          <a:p>
            <a:pPr marL="171450" indent="-171450">
              <a:buFont typeface="Arial" pitchFamily="34" charset="0"/>
              <a:buChar char="•"/>
            </a:pPr>
            <a:r>
              <a:rPr lang="en-GB" sz="1600" dirty="0" smtClean="0"/>
              <a:t>Cradle to Cradle Reporting</a:t>
            </a:r>
            <a:endParaRPr lang="en-GB" sz="16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14400"/>
            <a:ext cx="8671093"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89785" y="3352801"/>
            <a:ext cx="1181046" cy="276999"/>
          </a:xfrm>
          <a:prstGeom prst="rect">
            <a:avLst/>
          </a:prstGeom>
          <a:noFill/>
        </p:spPr>
        <p:txBody>
          <a:bodyPr wrap="none" rtlCol="0">
            <a:spAutoFit/>
          </a:bodyPr>
          <a:lstStyle/>
          <a:p>
            <a:r>
              <a:rPr lang="en-US" sz="1200" dirty="0" smtClean="0"/>
              <a:t>(Supply Chains)</a:t>
            </a:r>
            <a:endParaRPr lang="en-US" sz="1200" dirty="0"/>
          </a:p>
        </p:txBody>
      </p:sp>
    </p:spTree>
    <p:extLst>
      <p:ext uri="{BB962C8B-B14F-4D97-AF65-F5344CB8AC3E}">
        <p14:creationId xmlns:p14="http://schemas.microsoft.com/office/powerpoint/2010/main" val="274919996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grpSp>
        <p:nvGrpSpPr>
          <p:cNvPr id="11" name="Group 10"/>
          <p:cNvGrpSpPr/>
          <p:nvPr/>
        </p:nvGrpSpPr>
        <p:grpSpPr>
          <a:xfrm>
            <a:off x="152400" y="2057401"/>
            <a:ext cx="7303478" cy="2813356"/>
            <a:chOff x="706713" y="1638751"/>
            <a:chExt cx="7303476" cy="2011186"/>
          </a:xfrm>
        </p:grpSpPr>
        <p:sp>
          <p:nvSpPr>
            <p:cNvPr id="5" name="TextBox 4"/>
            <p:cNvSpPr txBox="1"/>
            <p:nvPr/>
          </p:nvSpPr>
          <p:spPr>
            <a:xfrm>
              <a:off x="1321793" y="1638751"/>
              <a:ext cx="6336704" cy="1826170"/>
            </a:xfrm>
            <a:prstGeom prst="rect">
              <a:avLst/>
            </a:prstGeom>
            <a:noFill/>
          </p:spPr>
          <p:txBody>
            <a:bodyPr wrap="square" rtlCol="0">
              <a:spAutoFit/>
            </a:bodyPr>
            <a:lstStyle/>
            <a:p>
              <a:endParaRPr lang="en-US" sz="1600" b="1" dirty="0">
                <a:latin typeface="Verdana" pitchFamily="34" charset="0"/>
              </a:endParaRPr>
            </a:p>
            <a:p>
              <a:r>
                <a:rPr lang="en-US" sz="1600" b="1" dirty="0" smtClean="0">
                  <a:latin typeface="Verdana" pitchFamily="34" charset="0"/>
                </a:rPr>
                <a:t>Budget miscalculations </a:t>
              </a:r>
              <a:r>
                <a:rPr lang="en-US" sz="1600" dirty="0" smtClean="0">
                  <a:latin typeface="Verdana" pitchFamily="34" charset="0"/>
                </a:rPr>
                <a:t>= increased/decreased scope time </a:t>
              </a:r>
            </a:p>
            <a:p>
              <a:r>
                <a:rPr lang="en-US" sz="1600" dirty="0" smtClean="0">
                  <a:latin typeface="Verdana" pitchFamily="34" charset="0"/>
                </a:rPr>
                <a:t/>
              </a:r>
              <a:br>
                <a:rPr lang="en-US" sz="1600" dirty="0" smtClean="0">
                  <a:latin typeface="Verdana" pitchFamily="34" charset="0"/>
                </a:rPr>
              </a:br>
              <a:r>
                <a:rPr lang="en-US" sz="1600" dirty="0" smtClean="0">
                  <a:latin typeface="Verdana" pitchFamily="34" charset="0"/>
                </a:rPr>
                <a:t/>
              </a:r>
              <a:br>
                <a:rPr lang="en-US" sz="1600" dirty="0" smtClean="0">
                  <a:latin typeface="Verdana" pitchFamily="34" charset="0"/>
                </a:rPr>
              </a:br>
              <a:r>
                <a:rPr lang="en-US" sz="1600" b="1" dirty="0" smtClean="0">
                  <a:latin typeface="Verdana" pitchFamily="34" charset="0"/>
                </a:rPr>
                <a:t>Poor Timelines  </a:t>
              </a:r>
              <a:r>
                <a:rPr lang="en-US" sz="1600" dirty="0" smtClean="0">
                  <a:latin typeface="Verdana" pitchFamily="34" charset="0"/>
                </a:rPr>
                <a:t>= More Resources needed</a:t>
              </a:r>
            </a:p>
            <a:p>
              <a:endParaRPr lang="en-US" sz="1600" dirty="0" smtClean="0">
                <a:latin typeface="Verdana" pitchFamily="34" charset="0"/>
              </a:endParaRPr>
            </a:p>
            <a:p>
              <a:r>
                <a:rPr lang="en-US" sz="1600" dirty="0" smtClean="0">
                  <a:latin typeface="Verdana" pitchFamily="34" charset="0"/>
                </a:rPr>
                <a:t/>
              </a:r>
              <a:br>
                <a:rPr lang="en-US" sz="1600" dirty="0" smtClean="0">
                  <a:latin typeface="Verdana" pitchFamily="34" charset="0"/>
                </a:rPr>
              </a:br>
              <a:r>
                <a:rPr lang="en-US" sz="1600" b="1" dirty="0" smtClean="0">
                  <a:latin typeface="Verdana" pitchFamily="34" charset="0"/>
                </a:rPr>
                <a:t>Undefined or </a:t>
              </a:r>
              <a:r>
                <a:rPr lang="en-US" sz="1600" b="1" dirty="0">
                  <a:latin typeface="Verdana" pitchFamily="34" charset="0"/>
                </a:rPr>
                <a:t>C</a:t>
              </a:r>
              <a:r>
                <a:rPr lang="en-US" sz="1600" b="1" dirty="0" smtClean="0">
                  <a:latin typeface="Verdana" pitchFamily="34" charset="0"/>
                </a:rPr>
                <a:t>onfusing Scope </a:t>
              </a:r>
              <a:r>
                <a:rPr lang="en-US" sz="1600" dirty="0" smtClean="0">
                  <a:latin typeface="Verdana" pitchFamily="34" charset="0"/>
                </a:rPr>
                <a:t>= More Money &amp; Time</a:t>
              </a:r>
            </a:p>
            <a:p>
              <a:endParaRPr lang="en-US" sz="1600" dirty="0">
                <a:latin typeface="Verdana" pitchFamily="34" charset="0"/>
              </a:endParaRPr>
            </a:p>
          </p:txBody>
        </p:sp>
        <p:pic>
          <p:nvPicPr>
            <p:cNvPr id="6"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65" y="2292401"/>
              <a:ext cx="550823" cy="342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54" y="2715513"/>
              <a:ext cx="468520" cy="468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713" y="1643711"/>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9" name="Right Brace 8"/>
            <p:cNvSpPr/>
            <p:nvPr/>
          </p:nvSpPr>
          <p:spPr>
            <a:xfrm>
              <a:off x="7578141" y="1802170"/>
              <a:ext cx="432048" cy="1847767"/>
            </a:xfrm>
            <a:prstGeom prst="rightBrace">
              <a:avLst>
                <a:gd name="adj1" fmla="val 7103"/>
                <a:gd name="adj2" fmla="val 51738"/>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dirty="0">
                <a:latin typeface="Verdana" pitchFamily="34" charset="0"/>
              </a:endParaRP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5466414"/>
            <a:ext cx="1483530" cy="1391586"/>
          </a:xfrm>
          <a:prstGeom prst="rect">
            <a:avLst/>
          </a:prstGeom>
        </p:spPr>
      </p:pic>
      <p:sp>
        <p:nvSpPr>
          <p:cNvPr id="3" name="Rectangle 2"/>
          <p:cNvSpPr/>
          <p:nvPr/>
        </p:nvSpPr>
        <p:spPr>
          <a:xfrm>
            <a:off x="625637" y="1219200"/>
            <a:ext cx="6537163" cy="646331"/>
          </a:xfrm>
          <a:prstGeom prst="rect">
            <a:avLst/>
          </a:prstGeom>
        </p:spPr>
        <p:txBody>
          <a:bodyPr wrap="square">
            <a:spAutoFit/>
          </a:bodyPr>
          <a:lstStyle/>
          <a:p>
            <a:r>
              <a:rPr lang="en-US" b="1" dirty="0">
                <a:latin typeface="Verdana" pitchFamily="34" charset="0"/>
              </a:rPr>
              <a:t>The Interdependency of </a:t>
            </a:r>
            <a:r>
              <a:rPr lang="en-US" b="1" dirty="0" smtClean="0">
                <a:latin typeface="Verdana" pitchFamily="34" charset="0"/>
              </a:rPr>
              <a:t>Key Performance Indicators is </a:t>
            </a:r>
            <a:r>
              <a:rPr lang="en-US" b="1" dirty="0">
                <a:latin typeface="Verdana" pitchFamily="34" charset="0"/>
              </a:rPr>
              <a:t>a simple concept.</a:t>
            </a:r>
          </a:p>
        </p:txBody>
      </p:sp>
      <p:pic>
        <p:nvPicPr>
          <p:cNvPr id="14" name="Picture 2" descr="C:\Users\Joel\AppData\Local\Microsoft\Windows\Temporary Internet Files\Content.IE5\P26ZBHSV\MC900438066[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677" y="4419600"/>
            <a:ext cx="599038" cy="5990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73723" y="4583668"/>
            <a:ext cx="6385180" cy="369332"/>
          </a:xfrm>
          <a:prstGeom prst="rect">
            <a:avLst/>
          </a:prstGeom>
          <a:noFill/>
        </p:spPr>
        <p:txBody>
          <a:bodyPr wrap="none" rtlCol="0">
            <a:spAutoFit/>
          </a:bodyPr>
          <a:lstStyle/>
          <a:p>
            <a:r>
              <a:rPr lang="en-US" b="1" dirty="0" smtClean="0"/>
              <a:t>Unsustainable</a:t>
            </a:r>
            <a:r>
              <a:rPr lang="en-US" dirty="0" smtClean="0"/>
              <a:t> = Causes Harm to the Environment and or Society</a:t>
            </a:r>
            <a:endParaRPr lang="en-US" dirty="0"/>
          </a:p>
        </p:txBody>
      </p:sp>
      <p:pic>
        <p:nvPicPr>
          <p:cNvPr id="16" name="Picture 15"/>
          <p:cNvPicPr>
            <a:picLocks noChangeAspect="1"/>
          </p:cNvPicPr>
          <p:nvPr/>
        </p:nvPicPr>
        <p:blipFill>
          <a:blip r:embed="rId8" cstate="print"/>
          <a:stretch>
            <a:fillRect/>
          </a:stretch>
        </p:blipFill>
        <p:spPr>
          <a:xfrm>
            <a:off x="7715665" y="2971800"/>
            <a:ext cx="1428335" cy="1041400"/>
          </a:xfrm>
          <a:prstGeom prst="rect">
            <a:avLst/>
          </a:prstGeom>
        </p:spPr>
      </p:pic>
    </p:spTree>
    <p:extLst>
      <p:ext uri="{BB962C8B-B14F-4D97-AF65-F5344CB8AC3E}">
        <p14:creationId xmlns:p14="http://schemas.microsoft.com/office/powerpoint/2010/main" val="27897960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Yourself and/or a Colleague!</a:t>
            </a:r>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smtClean="0"/>
              <a:t>Project of the Year</a:t>
            </a:r>
          </a:p>
          <a:p>
            <a:pPr lvl="1"/>
            <a:r>
              <a:rPr lang="en-US" sz="2000" dirty="0" smtClean="0"/>
              <a:t>Gold and Silver</a:t>
            </a:r>
          </a:p>
          <a:p>
            <a:r>
              <a:rPr lang="en-US" sz="2400" dirty="0"/>
              <a:t>Sustainability </a:t>
            </a:r>
            <a:r>
              <a:rPr lang="en-US" sz="2400" dirty="0" smtClean="0"/>
              <a:t>Award</a:t>
            </a:r>
          </a:p>
          <a:p>
            <a:r>
              <a:rPr lang="en-US" sz="2400" dirty="0"/>
              <a:t>Fundamentals Award</a:t>
            </a:r>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chemeClr val="accent1">
              <a:lumMod val="75000"/>
            </a:schemeClr>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 </a:t>
            </a:r>
            <a:r>
              <a:rPr lang="en-US" sz="2400" dirty="0" smtClean="0"/>
              <a:t>GPM® </a:t>
            </a:r>
            <a:r>
              <a:rPr lang="en-US" sz="2400" dirty="0"/>
              <a:t>Fundamentals Award </a:t>
            </a:r>
            <a:r>
              <a:rPr lang="en-US" sz="1600" dirty="0"/>
              <a:t>is bestowed upon the person who submits the most thorough EnVex in a PRiSM Practitioner course in a given year. </a:t>
            </a:r>
          </a:p>
          <a:p>
            <a:endParaRPr lang="en-US" sz="1600" dirty="0"/>
          </a:p>
          <a:p>
            <a:r>
              <a:rPr lang="en-US" sz="1600" dirty="0"/>
              <a:t>EnVexes are in-course-virtual-projects that are taken from real life case studies. These exercises challenge course participants to apply what they learn in the course to achieve project objectives while realizing benefits from a social, environmental, and economic standpoint.</a:t>
            </a:r>
          </a:p>
          <a:p>
            <a:endParaRPr lang="en-US" sz="1600" dirty="0"/>
          </a:p>
          <a:p>
            <a:r>
              <a:rPr lang="en-US" sz="1600" dirty="0" smtClean="0"/>
              <a:t>2013 </a:t>
            </a:r>
            <a:r>
              <a:rPr lang="en-US" sz="1600" dirty="0"/>
              <a:t>Award Winner </a:t>
            </a:r>
            <a:r>
              <a:rPr lang="en-US" sz="1600" dirty="0" smtClean="0"/>
              <a:t>– Anna Wang – Volkswagen Financial Services</a:t>
            </a:r>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Tree>
    <p:extLst>
      <p:ext uri="{BB962C8B-B14F-4D97-AF65-F5344CB8AC3E}">
        <p14:creationId xmlns:p14="http://schemas.microsoft.com/office/powerpoint/2010/main" val="3566898705"/>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Organizational</a:t>
            </a:r>
            <a:r>
              <a:rPr lang="en-US" baseline="0" dirty="0" smtClean="0"/>
              <a:t> Goals</a:t>
            </a:r>
            <a:endParaRPr lang="en-US" dirty="0"/>
          </a:p>
        </p:txBody>
      </p:sp>
      <p:sp>
        <p:nvSpPr>
          <p:cNvPr id="3" name="Content Placeholder 2"/>
          <p:cNvSpPr>
            <a:spLocks noGrp="1"/>
          </p:cNvSpPr>
          <p:nvPr>
            <p:ph idx="1"/>
          </p:nvPr>
        </p:nvSpPr>
        <p:spPr/>
        <p:txBody>
          <a:bodyPr>
            <a:normAutofit/>
          </a:bodyPr>
          <a:lstStyle/>
          <a:p>
            <a:r>
              <a:rPr lang="en-US" sz="1800" dirty="0" smtClean="0"/>
              <a:t>Project Managers must have an understanding of organizational goals beyond project objectives.</a:t>
            </a:r>
            <a:endParaRPr lang="en-US" sz="1800" dirty="0"/>
          </a:p>
          <a:p>
            <a:r>
              <a:rPr lang="en-US" sz="1800" dirty="0" smtClean="0"/>
              <a:t>Projects or deliverables that do not align with organizational goals need to be weighted for risk.</a:t>
            </a:r>
          </a:p>
          <a:p>
            <a:endParaRPr lang="en-US" sz="1800" dirty="0"/>
          </a:p>
          <a:p>
            <a:r>
              <a:rPr lang="en-US" sz="1800" dirty="0" smtClean="0"/>
              <a:t>Q. What are some ways to keep current?</a:t>
            </a:r>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110</a:t>
            </a:fld>
            <a:endParaRPr lang="en-US" dirty="0"/>
          </a:p>
        </p:txBody>
      </p:sp>
    </p:spTree>
    <p:extLst>
      <p:ext uri="{BB962C8B-B14F-4D97-AF65-F5344CB8AC3E}">
        <p14:creationId xmlns:p14="http://schemas.microsoft.com/office/powerpoint/2010/main" val="251976512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el\AppData\Local\Microsoft\Windows\Temporary Internet Files\Content.IE5\WDG0Q81S\MC9004151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93170" y="2362201"/>
            <a:ext cx="1627123" cy="26187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355" y="2438401"/>
            <a:ext cx="5908431" cy="646331"/>
          </a:xfrm>
          <a:prstGeom prst="rect">
            <a:avLst/>
          </a:prstGeom>
          <a:noFill/>
        </p:spPr>
        <p:txBody>
          <a:bodyPr wrap="square" rtlCol="0">
            <a:spAutoFit/>
          </a:bodyPr>
          <a:lstStyle/>
          <a:p>
            <a:r>
              <a:rPr lang="en-US" dirty="0" smtClean="0"/>
              <a:t>Let’s review knowledge (subject) areas and see where sustainability fits in!</a:t>
            </a:r>
          </a:p>
        </p:txBody>
      </p:sp>
      <p:sp>
        <p:nvSpPr>
          <p:cNvPr id="2" name="Title 1"/>
          <p:cNvSpPr>
            <a:spLocks noGrp="1"/>
          </p:cNvSpPr>
          <p:nvPr>
            <p:ph type="title"/>
          </p:nvPr>
        </p:nvSpPr>
        <p:spPr/>
        <p:txBody>
          <a:bodyPr/>
          <a:lstStyle/>
          <a:p>
            <a:r>
              <a:rPr lang="en-US" sz="3100" b="0" kern="1200" dirty="0" smtClean="0">
                <a:solidFill>
                  <a:srgbClr val="003300"/>
                </a:solidFill>
                <a:effectLst/>
                <a:latin typeface="Calibri"/>
                <a:ea typeface="+mj-ea"/>
                <a:cs typeface="+mj-cs"/>
              </a:rPr>
              <a:t>Knowledge Areas</a:t>
            </a:r>
            <a:r>
              <a:rPr lang="en-US" dirty="0" smtClean="0"/>
              <a:t> </a:t>
            </a:r>
            <a:endParaRPr lang="en-US" dirty="0"/>
          </a:p>
        </p:txBody>
      </p:sp>
    </p:spTree>
    <p:extLst>
      <p:ext uri="{BB962C8B-B14F-4D97-AF65-F5344CB8AC3E}">
        <p14:creationId xmlns:p14="http://schemas.microsoft.com/office/powerpoint/2010/main" val="340068634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3520" y="2276872"/>
            <a:ext cx="3482280" cy="1754326"/>
          </a:xfrm>
          <a:prstGeom prst="rect">
            <a:avLst/>
          </a:prstGeom>
          <a:noFill/>
        </p:spPr>
        <p:txBody>
          <a:bodyPr wrap="square" rtlCol="0">
            <a:spAutoFit/>
          </a:bodyPr>
          <a:lstStyle/>
          <a:p>
            <a:pPr algn="ctr"/>
            <a:r>
              <a:rPr lang="en-US" sz="3600" dirty="0" smtClean="0"/>
              <a:t>Sustainability in Integration Management</a:t>
            </a:r>
            <a:endParaRPr lang="en-US" dirty="0"/>
          </a:p>
        </p:txBody>
      </p:sp>
      <p:sp>
        <p:nvSpPr>
          <p:cNvPr id="2" name="TextBox 1"/>
          <p:cNvSpPr txBox="1"/>
          <p:nvPr/>
        </p:nvSpPr>
        <p:spPr>
          <a:xfrm>
            <a:off x="198296" y="5181600"/>
            <a:ext cx="8931134" cy="923330"/>
          </a:xfrm>
          <a:prstGeom prst="rect">
            <a:avLst/>
          </a:prstGeom>
          <a:noFill/>
        </p:spPr>
        <p:txBody>
          <a:bodyPr wrap="none" rtlCol="0">
            <a:spAutoFit/>
          </a:bodyPr>
          <a:lstStyle/>
          <a:p>
            <a:r>
              <a:rPr lang="en-US" b="1" dirty="0" smtClean="0"/>
              <a:t>Integration Management- </a:t>
            </a:r>
            <a:r>
              <a:rPr lang="en-US" dirty="0" smtClean="0"/>
              <a:t>includes </a:t>
            </a:r>
            <a:r>
              <a:rPr lang="en-US" dirty="0"/>
              <a:t>the processes required to identify, define, combine, </a:t>
            </a:r>
            <a:endParaRPr lang="en-US" dirty="0" smtClean="0"/>
          </a:p>
          <a:p>
            <a:r>
              <a:rPr lang="en-US" dirty="0" smtClean="0"/>
              <a:t>unify</a:t>
            </a:r>
            <a:r>
              <a:rPr lang="en-US" dirty="0"/>
              <a:t>, coordinate, control and close the various activities and processes related to the project. </a:t>
            </a:r>
          </a:p>
          <a:p>
            <a:endParaRPr lang="en-US" dirty="0"/>
          </a:p>
        </p:txBody>
      </p:sp>
      <p:pic>
        <p:nvPicPr>
          <p:cNvPr id="4" name="Picture 3"/>
          <p:cNvPicPr>
            <a:picLocks noChangeAspect="1"/>
          </p:cNvPicPr>
          <p:nvPr/>
        </p:nvPicPr>
        <p:blipFill>
          <a:blip r:embed="rId3" cstate="print"/>
          <a:stretch>
            <a:fillRect/>
          </a:stretch>
        </p:blipFill>
        <p:spPr>
          <a:xfrm>
            <a:off x="703385" y="1447800"/>
            <a:ext cx="3024554" cy="3276600"/>
          </a:xfrm>
          <a:prstGeom prst="rect">
            <a:avLst/>
          </a:prstGeom>
        </p:spPr>
      </p:pic>
      <p:sp>
        <p:nvSpPr>
          <p:cNvPr id="5" name="Title 4"/>
          <p:cNvSpPr>
            <a:spLocks noGrp="1"/>
          </p:cNvSpPr>
          <p:nvPr>
            <p:ph type="title"/>
          </p:nvPr>
        </p:nvSpPr>
        <p:spPr/>
        <p:txBody>
          <a:bodyPr/>
          <a:lstStyle/>
          <a:p>
            <a:r>
              <a:rPr lang="en-US" sz="3100" b="0" kern="1200" dirty="0" smtClean="0">
                <a:solidFill>
                  <a:srgbClr val="003300"/>
                </a:solidFill>
                <a:effectLst/>
                <a:latin typeface="Calibri"/>
                <a:ea typeface="+mj-ea"/>
                <a:cs typeface="+mj-cs"/>
              </a:rPr>
              <a:t>Knowledge Areas</a:t>
            </a:r>
            <a:r>
              <a:rPr lang="en-US" dirty="0" smtClean="0"/>
              <a:t> </a:t>
            </a:r>
            <a:endParaRPr lang="en-US" dirty="0"/>
          </a:p>
        </p:txBody>
      </p:sp>
    </p:spTree>
    <p:extLst>
      <p:ext uri="{BB962C8B-B14F-4D97-AF65-F5344CB8AC3E}">
        <p14:creationId xmlns:p14="http://schemas.microsoft.com/office/powerpoint/2010/main" val="316344714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3520" y="2204865"/>
            <a:ext cx="3558480" cy="1754327"/>
          </a:xfrm>
          <a:prstGeom prst="rect">
            <a:avLst/>
          </a:prstGeom>
          <a:noFill/>
        </p:spPr>
        <p:txBody>
          <a:bodyPr wrap="square" rtlCol="0">
            <a:spAutoFit/>
          </a:bodyPr>
          <a:lstStyle/>
          <a:p>
            <a:pPr algn="ctr"/>
            <a:r>
              <a:rPr lang="en-US" sz="3600" dirty="0" smtClean="0"/>
              <a:t>Sustainability in Resource Management</a:t>
            </a:r>
            <a:endParaRPr lang="en-US" dirty="0"/>
          </a:p>
        </p:txBody>
      </p:sp>
      <p:pic>
        <p:nvPicPr>
          <p:cNvPr id="5" name="Picture 2" descr="http://images.tribe.net/tribe/upload/photo/0c6/d7c/0c6d7cc3-ba09-488f-ae12-8a454afb5d2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1447800"/>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89036" y="152400"/>
            <a:ext cx="6985488" cy="795338"/>
          </a:xfrm>
        </p:spPr>
        <p:txBody>
          <a:bodyPr/>
          <a:lstStyle/>
          <a:p>
            <a:r>
              <a:rPr lang="en-US" dirty="0" smtClean="0"/>
              <a:t>Knowledge Areas</a:t>
            </a:r>
            <a:endParaRPr lang="en-US" dirty="0"/>
          </a:p>
        </p:txBody>
      </p:sp>
      <p:sp>
        <p:nvSpPr>
          <p:cNvPr id="2" name="TextBox 1"/>
          <p:cNvSpPr txBox="1"/>
          <p:nvPr/>
        </p:nvSpPr>
        <p:spPr>
          <a:xfrm>
            <a:off x="609600" y="5257800"/>
            <a:ext cx="7229022" cy="646331"/>
          </a:xfrm>
          <a:prstGeom prst="rect">
            <a:avLst/>
          </a:prstGeom>
          <a:noFill/>
        </p:spPr>
        <p:txBody>
          <a:bodyPr wrap="none" rtlCol="0">
            <a:spAutoFit/>
          </a:bodyPr>
          <a:lstStyle/>
          <a:p>
            <a:r>
              <a:rPr lang="en-US" b="1" dirty="0" smtClean="0"/>
              <a:t>Resource Management- </a:t>
            </a:r>
            <a:r>
              <a:rPr lang="en-US" dirty="0" smtClean="0"/>
              <a:t>Includes the processes required to manage finite </a:t>
            </a:r>
          </a:p>
          <a:p>
            <a:r>
              <a:rPr lang="en-US" dirty="0" smtClean="0"/>
              <a:t>resources effectively</a:t>
            </a:r>
            <a:r>
              <a:rPr lang="en-US" dirty="0"/>
              <a:t>. </a:t>
            </a:r>
          </a:p>
        </p:txBody>
      </p:sp>
    </p:spTree>
    <p:extLst>
      <p:ext uri="{BB962C8B-B14F-4D97-AF65-F5344CB8AC3E}">
        <p14:creationId xmlns:p14="http://schemas.microsoft.com/office/powerpoint/2010/main" val="96446757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Areas</a:t>
            </a:r>
            <a:endParaRPr lang="en-US" dirty="0"/>
          </a:p>
        </p:txBody>
      </p:sp>
      <p:sp>
        <p:nvSpPr>
          <p:cNvPr id="3" name="TextBox 2"/>
          <p:cNvSpPr txBox="1"/>
          <p:nvPr/>
        </p:nvSpPr>
        <p:spPr>
          <a:xfrm>
            <a:off x="4556598" y="2329406"/>
            <a:ext cx="3673001" cy="1200329"/>
          </a:xfrm>
          <a:prstGeom prst="rect">
            <a:avLst/>
          </a:prstGeom>
          <a:noFill/>
        </p:spPr>
        <p:txBody>
          <a:bodyPr wrap="square" rtlCol="0">
            <a:spAutoFit/>
          </a:bodyPr>
          <a:lstStyle/>
          <a:p>
            <a:pPr algn="ctr"/>
            <a:r>
              <a:rPr lang="en-US" sz="3600" dirty="0" smtClean="0"/>
              <a:t>Sustainability in Cost Management</a:t>
            </a:r>
            <a:endParaRPr lang="en-US" dirty="0"/>
          </a:p>
        </p:txBody>
      </p:sp>
      <p:pic>
        <p:nvPicPr>
          <p:cNvPr id="3074" name="Picture 2" descr="http://www.projectmanagementdocs.com/images/money-manage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2204866"/>
            <a:ext cx="3528392" cy="20034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3723" y="4953001"/>
            <a:ext cx="7532077" cy="646331"/>
          </a:xfrm>
          <a:prstGeom prst="rect">
            <a:avLst/>
          </a:prstGeom>
          <a:noFill/>
        </p:spPr>
        <p:txBody>
          <a:bodyPr wrap="square" rtlCol="0">
            <a:spAutoFit/>
          </a:bodyPr>
          <a:lstStyle/>
          <a:p>
            <a:r>
              <a:rPr lang="en-US" b="1" dirty="0"/>
              <a:t>Cost</a:t>
            </a:r>
            <a:r>
              <a:rPr lang="en-US" b="1" baseline="30000" dirty="0" smtClean="0"/>
              <a:t> </a:t>
            </a:r>
            <a:r>
              <a:rPr lang="en-US" b="1" dirty="0"/>
              <a:t>Management: </a:t>
            </a:r>
            <a:r>
              <a:rPr lang="en-US" dirty="0"/>
              <a:t>the processes required to develop the budget and to monitor progress to control costs.</a:t>
            </a:r>
          </a:p>
        </p:txBody>
      </p:sp>
    </p:spTree>
    <p:extLst>
      <p:ext uri="{BB962C8B-B14F-4D97-AF65-F5344CB8AC3E}">
        <p14:creationId xmlns:p14="http://schemas.microsoft.com/office/powerpoint/2010/main" val="271876941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5697" y="2348880"/>
            <a:ext cx="3663903" cy="1754326"/>
          </a:xfrm>
          <a:prstGeom prst="rect">
            <a:avLst/>
          </a:prstGeom>
          <a:noFill/>
        </p:spPr>
        <p:txBody>
          <a:bodyPr wrap="square" rtlCol="0">
            <a:spAutoFit/>
          </a:bodyPr>
          <a:lstStyle/>
          <a:p>
            <a:pPr algn="ctr"/>
            <a:r>
              <a:rPr lang="en-US" sz="3600" dirty="0" smtClean="0"/>
              <a:t>Sustainability in Quality Management</a:t>
            </a:r>
            <a:endParaRPr lang="en-US" dirty="0"/>
          </a:p>
        </p:txBody>
      </p:sp>
      <p:pic>
        <p:nvPicPr>
          <p:cNvPr id="4098" name="Picture 2" descr="http://www.rallydev.com/agileblog/wp-content/uploads/2011/11/quality-contro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47" y="1493096"/>
            <a:ext cx="428625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Knowledge Areas</a:t>
            </a:r>
            <a:endParaRPr lang="en-US" dirty="0"/>
          </a:p>
        </p:txBody>
      </p:sp>
      <p:sp>
        <p:nvSpPr>
          <p:cNvPr id="4" name="TextBox 3"/>
          <p:cNvSpPr txBox="1"/>
          <p:nvPr/>
        </p:nvSpPr>
        <p:spPr>
          <a:xfrm>
            <a:off x="422031" y="5334000"/>
            <a:ext cx="8283166" cy="923330"/>
          </a:xfrm>
          <a:prstGeom prst="rect">
            <a:avLst/>
          </a:prstGeom>
          <a:noFill/>
        </p:spPr>
        <p:txBody>
          <a:bodyPr wrap="none" rtlCol="0">
            <a:spAutoFit/>
          </a:bodyPr>
          <a:lstStyle/>
          <a:p>
            <a:r>
              <a:rPr lang="en-US" b="1" dirty="0" smtClean="0"/>
              <a:t>Quality Management: </a:t>
            </a:r>
            <a:r>
              <a:rPr lang="en-US" dirty="0" smtClean="0"/>
              <a:t>the </a:t>
            </a:r>
            <a:r>
              <a:rPr lang="en-US" dirty="0"/>
              <a:t>processes required to plan and establish quality assurance </a:t>
            </a:r>
            <a:endParaRPr lang="en-US" dirty="0" smtClean="0"/>
          </a:p>
          <a:p>
            <a:r>
              <a:rPr lang="en-US" dirty="0" smtClean="0"/>
              <a:t>and </a:t>
            </a:r>
            <a:r>
              <a:rPr lang="en-US" dirty="0"/>
              <a:t>control. </a:t>
            </a:r>
          </a:p>
          <a:p>
            <a:endParaRPr lang="en-US" dirty="0"/>
          </a:p>
        </p:txBody>
      </p:sp>
    </p:spTree>
    <p:extLst>
      <p:ext uri="{BB962C8B-B14F-4D97-AF65-F5344CB8AC3E}">
        <p14:creationId xmlns:p14="http://schemas.microsoft.com/office/powerpoint/2010/main" val="285946333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According to </a:t>
            </a:r>
            <a:r>
              <a:rPr lang="en-US" sz="2800" i="1" dirty="0" smtClean="0"/>
              <a:t>PMBOK® Guide – Fifth Edition</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a:t>leadership</a:t>
            </a:r>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5345723" y="2438400"/>
            <a:ext cx="1617785" cy="1752600"/>
          </a:xfrm>
          <a:prstGeom prst="rect">
            <a:avLst/>
          </a:prstGeom>
        </p:spPr>
      </p:pic>
      <p:sp>
        <p:nvSpPr>
          <p:cNvPr id="4" name="Oval Callout 3"/>
          <p:cNvSpPr/>
          <p:nvPr/>
        </p:nvSpPr>
        <p:spPr bwMode="auto">
          <a:xfrm>
            <a:off x="7385539" y="1981201"/>
            <a:ext cx="1125415" cy="822305"/>
          </a:xfrm>
          <a:prstGeom prst="wedgeEllipseCallout">
            <a:avLst>
              <a:gd name="adj1" fmla="val -92205"/>
              <a:gd name="adj2" fmla="val 61278"/>
            </a:avLst>
          </a:prstGeom>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sz="800" dirty="0"/>
              <a:t>Look for this again during Project </a:t>
            </a:r>
            <a:r>
              <a:rPr lang="en-US" sz="800" dirty="0" smtClean="0"/>
              <a:t>Quality Management</a:t>
            </a:r>
            <a:r>
              <a:rPr lang="en-US" sz="800" dirty="0"/>
              <a:t>!</a:t>
            </a:r>
          </a:p>
        </p:txBody>
      </p:sp>
      <p:sp>
        <p:nvSpPr>
          <p:cNvPr id="5" name="TextBox 4"/>
          <p:cNvSpPr txBox="1"/>
          <p:nvPr/>
        </p:nvSpPr>
        <p:spPr>
          <a:xfrm>
            <a:off x="228600" y="1219200"/>
            <a:ext cx="8440615" cy="4524316"/>
          </a:xfrm>
          <a:prstGeom prst="rect">
            <a:avLst/>
          </a:prstGeom>
          <a:solidFill>
            <a:schemeClr val="accent3">
              <a:lumMod val="75000"/>
            </a:schemeClr>
          </a:solidFill>
        </p:spPr>
        <p:txBody>
          <a:bodyPr wrap="square" rtlCol="0">
            <a:spAutoFit/>
          </a:bodyPr>
          <a:lstStyle/>
          <a:p>
            <a:r>
              <a:rPr lang="en-US" dirty="0" smtClean="0"/>
              <a:t>“Project </a:t>
            </a:r>
            <a:r>
              <a:rPr lang="en-US" dirty="0"/>
              <a:t>Quality Management includes the processes and activities of the performing organization that determine quality policies, objectives, and responsibilities so that the project will satisfy the needs for which it was undertaken. Project Quality Management uses policies and procedures to implement, within the project’s context, the organization’s quality management system and, as appropriate, it supports continuous process improvement activities as undertaken on behalf of the performing organization. </a:t>
            </a:r>
            <a:r>
              <a:rPr lang="en-US" sz="2400" b="1" dirty="0"/>
              <a:t>Project Quality Management works to ensure that the project requirements, including product requirements, are met and validated</a:t>
            </a:r>
            <a:r>
              <a:rPr lang="en-US" sz="2400" b="1" dirty="0" smtClean="0"/>
              <a:t>.” </a:t>
            </a:r>
          </a:p>
          <a:p>
            <a:endParaRPr lang="en-US" dirty="0" smtClean="0"/>
          </a:p>
          <a:p>
            <a:endParaRPr lang="en-US" dirty="0"/>
          </a:p>
          <a:p>
            <a:r>
              <a:rPr lang="en-US" dirty="0"/>
              <a:t>©2013 Project Management Institute. </a:t>
            </a:r>
            <a:r>
              <a:rPr lang="en-US" i="1" dirty="0"/>
              <a:t>A Guide to the Project Management Body of Knowledge (PMBOK® Guide) – Fifth Edition </a:t>
            </a:r>
            <a:r>
              <a:rPr lang="en-US" i="1" dirty="0" smtClean="0"/>
              <a:t>Page </a:t>
            </a:r>
            <a:r>
              <a:rPr lang="en-US" b="1" dirty="0" smtClean="0"/>
              <a:t>227 </a:t>
            </a:r>
            <a:endParaRPr lang="en-US" dirty="0"/>
          </a:p>
          <a:p>
            <a:endParaRPr lang="en-US" dirty="0"/>
          </a:p>
          <a:p>
            <a:endParaRPr lang="en-US" dirty="0"/>
          </a:p>
        </p:txBody>
      </p:sp>
    </p:spTree>
    <p:extLst>
      <p:ext uri="{BB962C8B-B14F-4D97-AF65-F5344CB8AC3E}">
        <p14:creationId xmlns:p14="http://schemas.microsoft.com/office/powerpoint/2010/main" val="2739094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79912" y="2376866"/>
            <a:ext cx="5616624" cy="1754326"/>
          </a:xfrm>
          <a:prstGeom prst="rect">
            <a:avLst/>
          </a:prstGeom>
          <a:noFill/>
        </p:spPr>
        <p:txBody>
          <a:bodyPr wrap="square" rtlCol="0">
            <a:spAutoFit/>
          </a:bodyPr>
          <a:lstStyle/>
          <a:p>
            <a:pPr algn="ctr"/>
            <a:r>
              <a:rPr lang="en-US" sz="3600" dirty="0" smtClean="0"/>
              <a:t>Sustainability in Communications Management</a:t>
            </a:r>
            <a:endParaRPr lang="en-US" dirty="0"/>
          </a:p>
        </p:txBody>
      </p:sp>
      <p:pic>
        <p:nvPicPr>
          <p:cNvPr id="5122" name="Picture 2" descr="http://locimobile.com/blog/wp-content/uploads/2010/07/tin-can-phon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550" y="2293970"/>
            <a:ext cx="3981450" cy="27336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211016" y="228600"/>
            <a:ext cx="4747710" cy="722864"/>
          </a:xfrm>
        </p:spPr>
        <p:txBody>
          <a:bodyPr/>
          <a:lstStyle/>
          <a:p>
            <a:r>
              <a:rPr lang="en-US" dirty="0" smtClean="0"/>
              <a:t>Knowledge Areas</a:t>
            </a:r>
            <a:endParaRPr lang="en-US" dirty="0"/>
          </a:p>
        </p:txBody>
      </p:sp>
      <p:sp>
        <p:nvSpPr>
          <p:cNvPr id="2" name="TextBox 1"/>
          <p:cNvSpPr txBox="1"/>
          <p:nvPr/>
        </p:nvSpPr>
        <p:spPr>
          <a:xfrm>
            <a:off x="281354" y="5029200"/>
            <a:ext cx="8436418" cy="923330"/>
          </a:xfrm>
          <a:prstGeom prst="rect">
            <a:avLst/>
          </a:prstGeom>
          <a:noFill/>
        </p:spPr>
        <p:txBody>
          <a:bodyPr wrap="none" rtlCol="0">
            <a:spAutoFit/>
          </a:bodyPr>
          <a:lstStyle/>
          <a:p>
            <a:r>
              <a:rPr lang="en-US" b="1" dirty="0" smtClean="0"/>
              <a:t>Communication Management: </a:t>
            </a:r>
            <a:r>
              <a:rPr lang="en-US" dirty="0" smtClean="0"/>
              <a:t>The </a:t>
            </a:r>
            <a:r>
              <a:rPr lang="en-US" dirty="0"/>
              <a:t>processes required to plan, manage and distribute </a:t>
            </a:r>
            <a:endParaRPr lang="en-US" dirty="0" smtClean="0"/>
          </a:p>
          <a:p>
            <a:r>
              <a:rPr lang="en-US" dirty="0" smtClean="0"/>
              <a:t>information </a:t>
            </a:r>
            <a:r>
              <a:rPr lang="en-US" dirty="0"/>
              <a:t>relevant to the project. </a:t>
            </a:r>
          </a:p>
          <a:p>
            <a:endParaRPr lang="en-US" dirty="0"/>
          </a:p>
        </p:txBody>
      </p:sp>
    </p:spTree>
    <p:extLst>
      <p:ext uri="{BB962C8B-B14F-4D97-AF65-F5344CB8AC3E}">
        <p14:creationId xmlns:p14="http://schemas.microsoft.com/office/powerpoint/2010/main" val="364845141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Areas</a:t>
            </a:r>
            <a:endParaRPr lang="en-US" dirty="0"/>
          </a:p>
        </p:txBody>
      </p:sp>
      <p:sp>
        <p:nvSpPr>
          <p:cNvPr id="3" name="TextBox 2"/>
          <p:cNvSpPr txBox="1"/>
          <p:nvPr/>
        </p:nvSpPr>
        <p:spPr>
          <a:xfrm>
            <a:off x="4067944" y="2996954"/>
            <a:ext cx="3528392" cy="1200329"/>
          </a:xfrm>
          <a:prstGeom prst="rect">
            <a:avLst/>
          </a:prstGeom>
          <a:noFill/>
        </p:spPr>
        <p:txBody>
          <a:bodyPr wrap="square" rtlCol="0">
            <a:spAutoFit/>
          </a:bodyPr>
          <a:lstStyle/>
          <a:p>
            <a:pPr algn="ctr"/>
            <a:r>
              <a:rPr lang="en-US" sz="3600" dirty="0" smtClean="0"/>
              <a:t>Sustainability in Risk Management</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2362200"/>
            <a:ext cx="4932040" cy="36990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5257800"/>
            <a:ext cx="6139505" cy="923330"/>
          </a:xfrm>
          <a:prstGeom prst="rect">
            <a:avLst/>
          </a:prstGeom>
          <a:noFill/>
        </p:spPr>
        <p:txBody>
          <a:bodyPr wrap="none" rtlCol="0">
            <a:spAutoFit/>
          </a:bodyPr>
          <a:lstStyle/>
          <a:p>
            <a:r>
              <a:rPr lang="en-US" b="1" dirty="0" smtClean="0"/>
              <a:t>Risk Management: </a:t>
            </a:r>
            <a:r>
              <a:rPr lang="en-US" dirty="0" smtClean="0"/>
              <a:t>processes </a:t>
            </a:r>
            <a:r>
              <a:rPr lang="en-US" dirty="0"/>
              <a:t>required to identify and manage </a:t>
            </a:r>
            <a:endParaRPr lang="en-US" dirty="0" smtClean="0"/>
          </a:p>
          <a:p>
            <a:r>
              <a:rPr lang="en-US" dirty="0" smtClean="0"/>
              <a:t>threats </a:t>
            </a:r>
            <a:r>
              <a:rPr lang="en-US" dirty="0"/>
              <a:t>and opportunities. </a:t>
            </a:r>
          </a:p>
          <a:p>
            <a:endParaRPr lang="en-US" dirty="0"/>
          </a:p>
        </p:txBody>
      </p:sp>
    </p:spTree>
    <p:extLst>
      <p:ext uri="{BB962C8B-B14F-4D97-AF65-F5344CB8AC3E}">
        <p14:creationId xmlns:p14="http://schemas.microsoft.com/office/powerpoint/2010/main" val="26853829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8384" y="2348880"/>
            <a:ext cx="4032448" cy="1754326"/>
          </a:xfrm>
          <a:prstGeom prst="rect">
            <a:avLst/>
          </a:prstGeom>
          <a:noFill/>
        </p:spPr>
        <p:txBody>
          <a:bodyPr wrap="square" rtlCol="0">
            <a:spAutoFit/>
          </a:bodyPr>
          <a:lstStyle/>
          <a:p>
            <a:pPr algn="ctr"/>
            <a:r>
              <a:rPr lang="en-US" sz="3600" dirty="0" smtClean="0"/>
              <a:t>Sustainability in Procurement Management</a:t>
            </a:r>
            <a:endParaRPr lang="en-US" dirty="0"/>
          </a:p>
        </p:txBody>
      </p:sp>
      <p:pic>
        <p:nvPicPr>
          <p:cNvPr id="7170" name="Picture 2" descr="http://www.thatsoftwareguy.com/istock_qd.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912196"/>
            <a:ext cx="3695700" cy="29432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85801" y="762000"/>
            <a:ext cx="4747710" cy="722864"/>
          </a:xfrm>
        </p:spPr>
        <p:txBody>
          <a:bodyPr/>
          <a:lstStyle/>
          <a:p>
            <a:r>
              <a:rPr lang="en-US" dirty="0" smtClean="0"/>
              <a:t>Knowledge Areas</a:t>
            </a:r>
            <a:endParaRPr lang="en-US" dirty="0"/>
          </a:p>
        </p:txBody>
      </p:sp>
      <p:sp>
        <p:nvSpPr>
          <p:cNvPr id="2" name="TextBox 1"/>
          <p:cNvSpPr txBox="1"/>
          <p:nvPr/>
        </p:nvSpPr>
        <p:spPr>
          <a:xfrm>
            <a:off x="351692" y="5562600"/>
            <a:ext cx="7951379" cy="923330"/>
          </a:xfrm>
          <a:prstGeom prst="rect">
            <a:avLst/>
          </a:prstGeom>
          <a:noFill/>
        </p:spPr>
        <p:txBody>
          <a:bodyPr wrap="none" rtlCol="0">
            <a:spAutoFit/>
          </a:bodyPr>
          <a:lstStyle/>
          <a:p>
            <a:r>
              <a:rPr lang="en-US" b="1" dirty="0" smtClean="0"/>
              <a:t>Procurement Management: </a:t>
            </a:r>
            <a:r>
              <a:rPr lang="en-US" dirty="0" smtClean="0"/>
              <a:t>the </a:t>
            </a:r>
            <a:r>
              <a:rPr lang="en-US" dirty="0"/>
              <a:t>processes required to plan and acquire products, </a:t>
            </a:r>
            <a:endParaRPr lang="en-US" dirty="0" smtClean="0"/>
          </a:p>
          <a:p>
            <a:r>
              <a:rPr lang="en-US" dirty="0" smtClean="0"/>
              <a:t>services </a:t>
            </a:r>
            <a:r>
              <a:rPr lang="en-US" dirty="0"/>
              <a:t>or results, </a:t>
            </a:r>
            <a:r>
              <a:rPr lang="en-US" dirty="0" smtClean="0"/>
              <a:t>and </a:t>
            </a:r>
            <a:r>
              <a:rPr lang="en-US" dirty="0"/>
              <a:t>to manage supplier relationships. </a:t>
            </a:r>
          </a:p>
          <a:p>
            <a:endParaRPr lang="en-US" dirty="0"/>
          </a:p>
        </p:txBody>
      </p:sp>
    </p:spTree>
    <p:extLst>
      <p:ext uri="{BB962C8B-B14F-4D97-AF65-F5344CB8AC3E}">
        <p14:creationId xmlns:p14="http://schemas.microsoft.com/office/powerpoint/2010/main" val="2997011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g2-2.timeinc.net/toh/i/a/tools/wood-ashes-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7526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C:\Users\Joel\AppData\Local\Microsoft\Windows\Temporary Internet Files\Content.IE5\GRWZKG7U\MP90043896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2057400"/>
            <a:ext cx="3571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3276600" y="3181350"/>
            <a:ext cx="1066800" cy="0"/>
          </a:xfrm>
          <a:prstGeom prst="straightConnector1">
            <a:avLst/>
          </a:prstGeom>
          <a:ln w="38100">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7413" name="Rectangle 2"/>
          <p:cNvSpPr txBox="1">
            <a:spLocks noChangeArrowheads="1"/>
          </p:cNvSpPr>
          <p:nvPr/>
        </p:nvSpPr>
        <p:spPr bwMode="auto">
          <a:xfrm>
            <a:off x="762000" y="304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en-US" sz="3200" b="1">
              <a:solidFill>
                <a:schemeClr val="bg1"/>
              </a:solidFill>
            </a:endParaRPr>
          </a:p>
        </p:txBody>
      </p:sp>
      <p:sp>
        <p:nvSpPr>
          <p:cNvPr id="18438" name="Title 1"/>
          <p:cNvSpPr>
            <a:spLocks noGrp="1"/>
          </p:cNvSpPr>
          <p:nvPr>
            <p:ph type="title" idx="4294967295"/>
          </p:nvPr>
        </p:nvSpPr>
        <p:spPr>
          <a:ln>
            <a:miter lim="800000"/>
            <a:headEnd/>
            <a:tailEnd/>
          </a:ln>
        </p:spPr>
        <p:txBody>
          <a:bodyPr/>
          <a:lstStyle/>
          <a:p>
            <a:pPr eaLnBrk="1" hangingPunct="1">
              <a:defRPr/>
            </a:pPr>
            <a:r>
              <a:rPr lang="en-US" sz="3200" kern="1200" dirty="0">
                <a:ea typeface="+mn-ea"/>
                <a:cs typeface="Arial" pitchFamily="34" charset="0"/>
              </a:rPr>
              <a:t>Agents of Change</a:t>
            </a:r>
          </a:p>
        </p:txBody>
      </p:sp>
    </p:spTree>
    <p:extLst>
      <p:ext uri="{BB962C8B-B14F-4D97-AF65-F5344CB8AC3E}">
        <p14:creationId xmlns:p14="http://schemas.microsoft.com/office/powerpoint/2010/main" val="307088800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b="0" kern="1200" dirty="0" smtClean="0">
                <a:solidFill>
                  <a:srgbClr val="003300"/>
                </a:solidFill>
                <a:effectLst/>
                <a:latin typeface="+mj-lt"/>
                <a:ea typeface="+mj-ea"/>
                <a:cs typeface="+mj-cs"/>
              </a:rPr>
              <a:t>Knowledge Areas</a:t>
            </a:r>
            <a:r>
              <a:rPr lang="en-US" dirty="0" smtClean="0"/>
              <a:t> </a:t>
            </a:r>
            <a:endParaRPr lang="en-US" dirty="0"/>
          </a:p>
        </p:txBody>
      </p:sp>
      <p:sp>
        <p:nvSpPr>
          <p:cNvPr id="3" name="TextBox 2"/>
          <p:cNvSpPr txBox="1"/>
          <p:nvPr/>
        </p:nvSpPr>
        <p:spPr>
          <a:xfrm>
            <a:off x="773723" y="4495801"/>
            <a:ext cx="7461762" cy="1754327"/>
          </a:xfrm>
          <a:prstGeom prst="rect">
            <a:avLst/>
          </a:prstGeom>
          <a:noFill/>
        </p:spPr>
        <p:txBody>
          <a:bodyPr wrap="none" rtlCol="0">
            <a:spAutoFit/>
          </a:bodyPr>
          <a:lstStyle/>
          <a:p>
            <a:r>
              <a:rPr lang="en-US" b="1" dirty="0" smtClean="0"/>
              <a:t>Time Management </a:t>
            </a:r>
            <a:r>
              <a:rPr lang="en-US" dirty="0" smtClean="0"/>
              <a:t>- the </a:t>
            </a:r>
            <a:r>
              <a:rPr lang="en-US" dirty="0"/>
              <a:t>processes required to schedule the project activities </a:t>
            </a:r>
            <a:endParaRPr lang="en-US" dirty="0" smtClean="0"/>
          </a:p>
          <a:p>
            <a:r>
              <a:rPr lang="en-US" dirty="0" smtClean="0"/>
              <a:t>and </a:t>
            </a:r>
            <a:r>
              <a:rPr lang="en-US" dirty="0"/>
              <a:t>to monitor progress to control the schedule. </a:t>
            </a:r>
            <a:endParaRPr lang="en-US" dirty="0" smtClean="0"/>
          </a:p>
          <a:p>
            <a:endParaRPr lang="en-US" dirty="0"/>
          </a:p>
          <a:p>
            <a:r>
              <a:rPr lang="en-US" b="1" dirty="0" smtClean="0"/>
              <a:t>Scope Management </a:t>
            </a:r>
            <a:r>
              <a:rPr lang="en-US" dirty="0" smtClean="0"/>
              <a:t>- </a:t>
            </a:r>
            <a:r>
              <a:rPr lang="en-US" dirty="0"/>
              <a:t>he processes required to identify and define the work </a:t>
            </a:r>
            <a:endParaRPr lang="en-US" dirty="0" smtClean="0"/>
          </a:p>
          <a:p>
            <a:r>
              <a:rPr lang="en-US" dirty="0" smtClean="0"/>
              <a:t>and </a:t>
            </a:r>
            <a:r>
              <a:rPr lang="en-US" dirty="0"/>
              <a:t>deliverables, and only the work and deliverables required. </a:t>
            </a:r>
          </a:p>
          <a:p>
            <a:endParaRPr lang="en-US" dirty="0"/>
          </a:p>
        </p:txBody>
      </p:sp>
      <p:pic>
        <p:nvPicPr>
          <p:cNvPr id="4" name="Picture 3"/>
          <p:cNvPicPr>
            <a:picLocks noChangeAspect="1"/>
          </p:cNvPicPr>
          <p:nvPr/>
        </p:nvPicPr>
        <p:blipFill>
          <a:blip r:embed="rId2" cstate="print"/>
          <a:stretch>
            <a:fillRect/>
          </a:stretch>
        </p:blipFill>
        <p:spPr>
          <a:xfrm>
            <a:off x="995025" y="1295400"/>
            <a:ext cx="2111590" cy="2908300"/>
          </a:xfrm>
          <a:prstGeom prst="rect">
            <a:avLst/>
          </a:prstGeom>
        </p:spPr>
      </p:pic>
      <p:sp>
        <p:nvSpPr>
          <p:cNvPr id="5" name="TextBox 4"/>
          <p:cNvSpPr txBox="1"/>
          <p:nvPr/>
        </p:nvSpPr>
        <p:spPr>
          <a:xfrm>
            <a:off x="3446584" y="2209801"/>
            <a:ext cx="4814022" cy="1200329"/>
          </a:xfrm>
          <a:prstGeom prst="rect">
            <a:avLst/>
          </a:prstGeom>
          <a:noFill/>
        </p:spPr>
        <p:txBody>
          <a:bodyPr wrap="none" rtlCol="0">
            <a:spAutoFit/>
          </a:bodyPr>
          <a:lstStyle/>
          <a:p>
            <a:pPr algn="ctr"/>
            <a:r>
              <a:rPr lang="en-US" sz="3600" dirty="0" smtClean="0"/>
              <a:t>Sustainability in Time </a:t>
            </a:r>
          </a:p>
          <a:p>
            <a:r>
              <a:rPr lang="en-US" sz="3600" dirty="0" smtClean="0"/>
              <a:t>and Scope Management</a:t>
            </a:r>
            <a:endParaRPr lang="en-US" sz="3600" dirty="0"/>
          </a:p>
        </p:txBody>
      </p:sp>
    </p:spTree>
    <p:extLst>
      <p:ext uri="{BB962C8B-B14F-4D97-AF65-F5344CB8AC3E}">
        <p14:creationId xmlns:p14="http://schemas.microsoft.com/office/powerpoint/2010/main" val="12452318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384" y="3657600"/>
            <a:ext cx="7753708" cy="2123658"/>
          </a:xfrm>
          <a:prstGeom prst="rect">
            <a:avLst/>
          </a:prstGeom>
        </p:spPr>
        <p:txBody>
          <a:bodyPr wrap="square">
            <a:spAutoFit/>
          </a:bodyPr>
          <a:lstStyle/>
          <a:p>
            <a:pPr lvl="0" eaLnBrk="0" fontAlgn="base" hangingPunct="0">
              <a:spcBef>
                <a:spcPct val="0"/>
              </a:spcBef>
              <a:spcAft>
                <a:spcPct val="0"/>
              </a:spcAft>
            </a:pPr>
            <a:r>
              <a:rPr lang="en-US" sz="2400" b="1" dirty="0" smtClean="0"/>
              <a:t>The Strength </a:t>
            </a:r>
            <a:r>
              <a:rPr lang="en-US" sz="2400" b="1" dirty="0"/>
              <a:t>of </a:t>
            </a:r>
            <a:r>
              <a:rPr lang="en-US" sz="2400" b="1" dirty="0" smtClean="0"/>
              <a:t>PRiSM</a:t>
            </a:r>
          </a:p>
          <a:p>
            <a:pPr lvl="0" eaLnBrk="0" fontAlgn="base" hangingPunct="0">
              <a:spcBef>
                <a:spcPct val="0"/>
              </a:spcBef>
              <a:spcAft>
                <a:spcPct val="0"/>
              </a:spcAft>
            </a:pPr>
            <a:r>
              <a:rPr lang="en-US" sz="2400" dirty="0" smtClean="0"/>
              <a:t>The </a:t>
            </a:r>
            <a:r>
              <a:rPr lang="en-US" sz="2400" dirty="0"/>
              <a:t>o</a:t>
            </a:r>
            <a:r>
              <a:rPr lang="en-US" sz="2400" dirty="0" smtClean="0"/>
              <a:t>nly project methodology that aligns with ISO 26000, 21500, 14001, 9000</a:t>
            </a:r>
            <a:r>
              <a:rPr lang="en-US" sz="2400" smtClean="0"/>
              <a:t>, 5001 the </a:t>
            </a:r>
            <a:r>
              <a:rPr lang="en-US" sz="2400" dirty="0" smtClean="0"/>
              <a:t>UNGC Ten Principles, and The GRI G4 Framework for Sustainability Reporting</a:t>
            </a:r>
            <a:endParaRPr lang="en-US" sz="2400" dirty="0"/>
          </a:p>
          <a:p>
            <a:pPr lvl="0" eaLnBrk="0" fontAlgn="base" hangingPunct="0">
              <a:spcBef>
                <a:spcPct val="0"/>
              </a:spcBef>
              <a:spcAft>
                <a:spcPct val="0"/>
              </a:spcAft>
            </a:pPr>
            <a:r>
              <a:rPr lang="en-US" dirty="0" smtClean="0"/>
              <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185" y="1600200"/>
            <a:ext cx="3789605" cy="1746128"/>
          </a:xfrm>
          <a:prstGeom prst="rect">
            <a:avLst/>
          </a:prstGeom>
        </p:spPr>
      </p:pic>
    </p:spTree>
    <p:extLst>
      <p:ext uri="{BB962C8B-B14F-4D97-AF65-F5344CB8AC3E}">
        <p14:creationId xmlns:p14="http://schemas.microsoft.com/office/powerpoint/2010/main" val="2136590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3200" b="0" kern="1200" dirty="0" smtClean="0">
                <a:solidFill>
                  <a:srgbClr val="003300"/>
                </a:solidFill>
                <a:effectLst/>
                <a:latin typeface="+mj-lt"/>
                <a:ea typeface="+mj-ea"/>
                <a:cs typeface="+mj-cs"/>
              </a:rPr>
              <a:t>The PRiSM Pre Project/Initiation Phase</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0"/>
            <a:ext cx="8705850" cy="340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53206" y="2954179"/>
            <a:ext cx="466794" cy="246221"/>
          </a:xfrm>
          <a:prstGeom prst="rect">
            <a:avLst/>
          </a:prstGeom>
          <a:noFill/>
        </p:spPr>
        <p:txBody>
          <a:bodyPr wrap="none" rtlCol="0">
            <a:spAutoFit/>
          </a:bodyPr>
          <a:lstStyle/>
          <a:p>
            <a:r>
              <a:rPr lang="en-US" sz="1000" dirty="0" smtClean="0"/>
              <a:t>/map</a:t>
            </a:r>
            <a:endParaRPr lang="en-US" sz="1000" dirty="0"/>
          </a:p>
        </p:txBody>
      </p:sp>
    </p:spTree>
    <p:extLst>
      <p:ext uri="{BB962C8B-B14F-4D97-AF65-F5344CB8AC3E}">
        <p14:creationId xmlns:p14="http://schemas.microsoft.com/office/powerpoint/2010/main" val="31879174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smtClean="0">
                <a:solidFill>
                  <a:srgbClr val="003300"/>
                </a:solidFill>
              </a:rPr>
              <a:t>Purpose of Business Case </a:t>
            </a:r>
            <a:endParaRPr lang="en-GB" dirty="0">
              <a:solidFill>
                <a:srgbClr val="003300"/>
              </a:solidFill>
            </a:endParaRPr>
          </a:p>
        </p:txBody>
      </p:sp>
      <p:sp>
        <p:nvSpPr>
          <p:cNvPr id="1419267" name="Rectangle 3"/>
          <p:cNvSpPr>
            <a:spLocks noGrp="1" noChangeArrowheads="1"/>
          </p:cNvSpPr>
          <p:nvPr>
            <p:ph type="body" sz="half" idx="1"/>
          </p:nvPr>
        </p:nvSpPr>
        <p:spPr>
          <a:xfrm>
            <a:off x="491805" y="1391603"/>
            <a:ext cx="6460881" cy="4495800"/>
          </a:xfrm>
        </p:spPr>
        <p:txBody>
          <a:bodyPr>
            <a:normAutofit/>
          </a:bodyPr>
          <a:lstStyle/>
          <a:p>
            <a:pPr>
              <a:lnSpc>
                <a:spcPct val="110000"/>
              </a:lnSpc>
              <a:buClrTx/>
            </a:pPr>
            <a:r>
              <a:rPr lang="en-GB" sz="2200" dirty="0" smtClean="0">
                <a:latin typeface="Verdana" pitchFamily="34" charset="0"/>
              </a:rPr>
              <a:t>Justification </a:t>
            </a:r>
            <a:r>
              <a:rPr lang="en-GB" sz="2200" dirty="0">
                <a:latin typeface="Verdana" pitchFamily="34" charset="0"/>
              </a:rPr>
              <a:t>of the project</a:t>
            </a:r>
          </a:p>
          <a:p>
            <a:pPr>
              <a:lnSpc>
                <a:spcPct val="110000"/>
              </a:lnSpc>
              <a:buClrTx/>
            </a:pPr>
            <a:r>
              <a:rPr lang="en-GB" sz="2200" dirty="0" smtClean="0">
                <a:latin typeface="Verdana" pitchFamily="34" charset="0"/>
              </a:rPr>
              <a:t>To </a:t>
            </a:r>
            <a:r>
              <a:rPr lang="en-GB" sz="2200" dirty="0">
                <a:latin typeface="Verdana" pitchFamily="34" charset="0"/>
              </a:rPr>
              <a:t>obtain </a:t>
            </a:r>
            <a:r>
              <a:rPr lang="en-GB" sz="2200" dirty="0" smtClean="0">
                <a:latin typeface="Verdana" pitchFamily="34" charset="0"/>
              </a:rPr>
              <a:t>authorization </a:t>
            </a:r>
            <a:r>
              <a:rPr lang="en-GB" sz="2200" dirty="0">
                <a:latin typeface="Verdana" pitchFamily="34" charset="0"/>
              </a:rPr>
              <a:t>for the project and its funding</a:t>
            </a:r>
          </a:p>
          <a:p>
            <a:pPr>
              <a:lnSpc>
                <a:spcPct val="110000"/>
              </a:lnSpc>
              <a:buClrTx/>
            </a:pPr>
            <a:r>
              <a:rPr lang="en-GB" sz="2200" dirty="0" smtClean="0">
                <a:latin typeface="Verdana" pitchFamily="34" charset="0"/>
              </a:rPr>
              <a:t>Used </a:t>
            </a:r>
            <a:r>
              <a:rPr lang="en-GB" sz="2200" dirty="0">
                <a:latin typeface="Verdana" pitchFamily="34" charset="0"/>
              </a:rPr>
              <a:t>to give direction to a project team</a:t>
            </a:r>
          </a:p>
          <a:p>
            <a:pPr>
              <a:lnSpc>
                <a:spcPct val="110000"/>
              </a:lnSpc>
              <a:buClrTx/>
            </a:pPr>
            <a:r>
              <a:rPr lang="en-GB" sz="2200" dirty="0" smtClean="0">
                <a:latin typeface="Verdana" pitchFamily="34" charset="0"/>
              </a:rPr>
              <a:t>Baseline </a:t>
            </a:r>
            <a:r>
              <a:rPr lang="en-GB" sz="2200" dirty="0">
                <a:latin typeface="Verdana" pitchFamily="34" charset="0"/>
              </a:rPr>
              <a:t>document for phase and stage </a:t>
            </a:r>
            <a:r>
              <a:rPr lang="en-GB" sz="2200" dirty="0" smtClean="0">
                <a:latin typeface="Verdana" pitchFamily="34" charset="0"/>
              </a:rPr>
              <a:t>reviews</a:t>
            </a:r>
          </a:p>
          <a:p>
            <a:pPr>
              <a:lnSpc>
                <a:spcPct val="110000"/>
              </a:lnSpc>
              <a:buClrTx/>
            </a:pPr>
            <a:r>
              <a:rPr lang="en-GB" sz="2200" dirty="0">
                <a:latin typeface="Verdana" pitchFamily="34" charset="0"/>
              </a:rPr>
              <a:t>Used in evaluation of change requests</a:t>
            </a:r>
          </a:p>
          <a:p>
            <a:pPr>
              <a:lnSpc>
                <a:spcPct val="110000"/>
              </a:lnSpc>
              <a:buClrTx/>
            </a:pPr>
            <a:r>
              <a:rPr lang="en-GB" sz="2200" dirty="0">
                <a:latin typeface="Verdana" pitchFamily="34" charset="0"/>
              </a:rPr>
              <a:t>Baseline document for benefits reviews</a:t>
            </a:r>
          </a:p>
          <a:p>
            <a:pPr>
              <a:lnSpc>
                <a:spcPct val="110000"/>
              </a:lnSpc>
              <a:buClrTx/>
            </a:pPr>
            <a:r>
              <a:rPr lang="en-GB" sz="2200" dirty="0">
                <a:latin typeface="Verdana" pitchFamily="34" charset="0"/>
              </a:rPr>
              <a:t>Used by organization to facilitate lessons </a:t>
            </a:r>
            <a:r>
              <a:rPr lang="en-GB" sz="2200" dirty="0" smtClean="0">
                <a:latin typeface="Verdana" pitchFamily="34" charset="0"/>
              </a:rPr>
              <a:t>learned</a:t>
            </a:r>
            <a:endParaRPr lang="en-GB" sz="22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99443097"/>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smtClean="0"/>
              <a:t>Contents of Business Case</a:t>
            </a:r>
            <a:endParaRPr lang="en-GB" dirty="0"/>
          </a:p>
        </p:txBody>
      </p:sp>
      <p:sp>
        <p:nvSpPr>
          <p:cNvPr id="1422339" name="Rectangle 3"/>
          <p:cNvSpPr>
            <a:spLocks noGrp="1" noChangeArrowheads="1"/>
          </p:cNvSpPr>
          <p:nvPr>
            <p:ph type="body" idx="1"/>
          </p:nvPr>
        </p:nvSpPr>
        <p:spPr/>
        <p:txBody>
          <a:bodyPr>
            <a:normAutofit fontScale="62500" lnSpcReduction="20000"/>
          </a:bodyPr>
          <a:lstStyle/>
          <a:p>
            <a:r>
              <a:rPr lang="en-GB" dirty="0" smtClean="0"/>
              <a:t>Purpose</a:t>
            </a:r>
            <a:endParaRPr lang="en-GB" dirty="0"/>
          </a:p>
          <a:p>
            <a:r>
              <a:rPr lang="en-GB" dirty="0" smtClean="0"/>
              <a:t>Project Summary</a:t>
            </a:r>
            <a:endParaRPr lang="en-GB" dirty="0"/>
          </a:p>
          <a:p>
            <a:r>
              <a:rPr lang="en-GB" dirty="0" smtClean="0"/>
              <a:t>Business Objectives</a:t>
            </a:r>
            <a:endParaRPr lang="en-GB" dirty="0"/>
          </a:p>
          <a:p>
            <a:r>
              <a:rPr lang="en-GB" dirty="0" smtClean="0"/>
              <a:t>Project Objectives</a:t>
            </a:r>
            <a:endParaRPr lang="en-GB" dirty="0"/>
          </a:p>
          <a:p>
            <a:r>
              <a:rPr lang="en-GB" dirty="0" smtClean="0"/>
              <a:t>Benefits</a:t>
            </a:r>
            <a:endParaRPr lang="en-GB" dirty="0"/>
          </a:p>
          <a:p>
            <a:r>
              <a:rPr lang="en-GB" dirty="0" smtClean="0"/>
              <a:t>Deliverables</a:t>
            </a:r>
          </a:p>
          <a:p>
            <a:r>
              <a:rPr lang="en-GB" u="sng" dirty="0" smtClean="0">
                <a:solidFill>
                  <a:schemeClr val="accent1">
                    <a:lumMod val="75000"/>
                  </a:schemeClr>
                </a:solidFill>
              </a:rPr>
              <a:t>Performance Indicators</a:t>
            </a:r>
          </a:p>
          <a:p>
            <a:r>
              <a:rPr lang="en-GB" dirty="0" smtClean="0"/>
              <a:t>Risks and Opportunities</a:t>
            </a:r>
          </a:p>
          <a:p>
            <a:r>
              <a:rPr lang="en-GB" dirty="0" smtClean="0"/>
              <a:t>Market and Competition Conditions</a:t>
            </a:r>
          </a:p>
          <a:p>
            <a:r>
              <a:rPr lang="en-GB" dirty="0" smtClean="0"/>
              <a:t>Organizational Constraints</a:t>
            </a:r>
          </a:p>
          <a:p>
            <a:r>
              <a:rPr lang="en-GB" dirty="0" smtClean="0"/>
              <a:t>Project Sponsor</a:t>
            </a:r>
          </a:p>
          <a:p>
            <a:r>
              <a:rPr lang="en-GB" dirty="0" smtClean="0"/>
              <a:t>Product Owner</a:t>
            </a:r>
          </a:p>
          <a:p>
            <a:r>
              <a:rPr lang="en-GB" dirty="0" smtClean="0"/>
              <a:t>Project Control</a:t>
            </a:r>
          </a:p>
          <a:p>
            <a:r>
              <a:rPr lang="en-GB" dirty="0" smtClean="0"/>
              <a:t>Resources</a:t>
            </a:r>
          </a:p>
          <a:p>
            <a:r>
              <a:rPr lang="en-GB" dirty="0" smtClean="0"/>
              <a:t>Other Constraints</a:t>
            </a:r>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1290" y="1828801"/>
            <a:ext cx="1524836" cy="369332"/>
          </a:xfrm>
          <a:prstGeom prst="rect">
            <a:avLst/>
          </a:prstGeom>
          <a:noFill/>
        </p:spPr>
        <p:txBody>
          <a:bodyPr wrap="square" rtlCol="0">
            <a:spAutoFit/>
          </a:bodyPr>
          <a:lstStyle/>
          <a:p>
            <a:r>
              <a:rPr lang="en-US" dirty="0" smtClean="0"/>
              <a:t>Business Case</a:t>
            </a:r>
            <a:endParaRPr lang="en-US" dirty="0"/>
          </a:p>
        </p:txBody>
      </p:sp>
      <p:sp>
        <p:nvSpPr>
          <p:cNvPr id="7" name="TextBox 6"/>
          <p:cNvSpPr txBox="1"/>
          <p:nvPr/>
        </p:nvSpPr>
        <p:spPr>
          <a:xfrm>
            <a:off x="4343400" y="3505200"/>
            <a:ext cx="1524836" cy="800219"/>
          </a:xfrm>
          <a:prstGeom prst="rect">
            <a:avLst/>
          </a:prstGeom>
          <a:noFill/>
        </p:spPr>
        <p:txBody>
          <a:bodyPr wrap="square" rtlCol="0">
            <a:spAutoFit/>
          </a:bodyPr>
          <a:lstStyle/>
          <a:p>
            <a:r>
              <a:rPr lang="en-US" dirty="0" smtClean="0"/>
              <a:t>Business Case</a:t>
            </a:r>
            <a:br>
              <a:rPr lang="en-US" dirty="0" smtClean="0"/>
            </a:br>
            <a:r>
              <a:rPr lang="en-US" sz="1400" dirty="0" smtClean="0"/>
              <a:t>(Not the one we are referring to.)</a:t>
            </a:r>
            <a:endParaRPr lang="en-US" sz="1400" dirty="0"/>
          </a:p>
        </p:txBody>
      </p:sp>
      <p:cxnSp>
        <p:nvCxnSpPr>
          <p:cNvPr id="4" name="Straight Arrow Connector 3"/>
          <p:cNvCxnSpPr/>
          <p:nvPr/>
        </p:nvCxnSpPr>
        <p:spPr bwMode="auto">
          <a:xfrm>
            <a:off x="5638800" y="4267200"/>
            <a:ext cx="1075593"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3" name="Footer Placeholder 2"/>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1761469564"/>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Sustainability in the Business Case</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Should include references to:</a:t>
            </a:r>
          </a:p>
          <a:p>
            <a:pPr lvl="1"/>
            <a:r>
              <a:rPr lang="en-US" dirty="0" smtClean="0"/>
              <a:t>Corporate Sustainability Governance</a:t>
            </a:r>
          </a:p>
          <a:p>
            <a:pPr lvl="1"/>
            <a:r>
              <a:rPr lang="en-US" dirty="0" smtClean="0"/>
              <a:t>Regulatory Compliance</a:t>
            </a:r>
          </a:p>
          <a:p>
            <a:pPr lvl="1"/>
            <a:r>
              <a:rPr lang="en-US" dirty="0" smtClean="0"/>
              <a:t>Goals and Objectives</a:t>
            </a:r>
          </a:p>
          <a:p>
            <a:pPr lvl="1"/>
            <a:r>
              <a:rPr lang="en-US" dirty="0" smtClean="0"/>
              <a:t>Performance Indicators Using P5 (We will get to that)</a:t>
            </a:r>
          </a:p>
          <a:p>
            <a:r>
              <a:rPr lang="en-US" dirty="0" smtClean="0"/>
              <a:t>Project Managers should always review the Business Case or Charter from a CSR Perspective by leveling the deliverables against the EMS or with the CSR Officer.</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915" y="4876800"/>
            <a:ext cx="1226694" cy="1226694"/>
          </a:xfrm>
          <a:prstGeom prst="rect">
            <a:avLst/>
          </a:prstGeom>
        </p:spPr>
      </p:pic>
    </p:spTree>
    <p:extLst>
      <p:ext uri="{BB962C8B-B14F-4D97-AF65-F5344CB8AC3E}">
        <p14:creationId xmlns:p14="http://schemas.microsoft.com/office/powerpoint/2010/main" val="2932435095"/>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a:t>The PRiSM Pre Project/Initiation Phase</a:t>
            </a:r>
            <a:endParaRPr lang="en-US" dirty="0"/>
          </a:p>
        </p:txBody>
      </p:sp>
      <p:sp>
        <p:nvSpPr>
          <p:cNvPr id="6" name="Rectangular Callout 5"/>
          <p:cNvSpPr/>
          <p:nvPr/>
        </p:nvSpPr>
        <p:spPr>
          <a:xfrm>
            <a:off x="1295400" y="3124200"/>
            <a:ext cx="2667000" cy="2057400"/>
          </a:xfrm>
          <a:prstGeom prst="wedgeRectCallout">
            <a:avLst>
              <a:gd name="adj1" fmla="val 111362"/>
              <a:gd name="adj2" fmla="val -8940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bwMode="auto">
          <a:xfrm>
            <a:off x="1477108" y="3276600"/>
            <a:ext cx="2321169" cy="173664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2400" i="0" u="none" strike="noStrike" cap="none" normalizeH="0" baseline="0" dirty="0" smtClean="0">
                <a:ln>
                  <a:noFill/>
                </a:ln>
                <a:solidFill>
                  <a:schemeClr val="tx1"/>
                </a:solidFill>
                <a:effectLst/>
                <a:latin typeface="Calibri"/>
                <a:cs typeface="Calibri"/>
              </a:rPr>
              <a:t>Review Organizational</a:t>
            </a:r>
            <a:r>
              <a:rPr kumimoji="0" lang="en-US" sz="2400" i="0" u="none" strike="noStrike" cap="none" normalizeH="0" dirty="0" smtClean="0">
                <a:ln>
                  <a:noFill/>
                </a:ln>
                <a:solidFill>
                  <a:schemeClr val="tx1"/>
                </a:solidFill>
                <a:effectLst/>
                <a:latin typeface="Calibri"/>
                <a:cs typeface="Calibri"/>
              </a:rPr>
              <a:t> Sustainability Goals</a:t>
            </a:r>
            <a:endParaRPr kumimoji="0" lang="en-US" sz="2400" i="0" u="none" strike="noStrike" cap="none" normalizeH="0" baseline="0" dirty="0" smtClean="0">
              <a:ln>
                <a:noFill/>
              </a:ln>
              <a:solidFill>
                <a:schemeClr val="tx1"/>
              </a:solidFill>
              <a:effectLst/>
              <a:latin typeface="Calibri"/>
              <a:cs typeface="Calibri"/>
            </a:endParaRPr>
          </a:p>
        </p:txBody>
      </p:sp>
    </p:spTree>
    <p:extLst>
      <p:ext uri="{BB962C8B-B14F-4D97-AF65-F5344CB8AC3E}">
        <p14:creationId xmlns:p14="http://schemas.microsoft.com/office/powerpoint/2010/main" val="4241175715"/>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smtClean="0"/>
              <a:t>Leveling against the EMS</a:t>
            </a:r>
            <a:endParaRPr lang="en-US" dirty="0"/>
          </a:p>
        </p:txBody>
      </p:sp>
      <p:sp>
        <p:nvSpPr>
          <p:cNvPr id="7" name="Rectangular Callout 6"/>
          <p:cNvSpPr/>
          <p:nvPr/>
        </p:nvSpPr>
        <p:spPr>
          <a:xfrm>
            <a:off x="1028700" y="3199881"/>
            <a:ext cx="2438400" cy="1676400"/>
          </a:xfrm>
          <a:prstGeom prst="wedgeRectCallout">
            <a:avLst>
              <a:gd name="adj1" fmla="val 102245"/>
              <a:gd name="adj2" fmla="val -49707"/>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832" y="3274496"/>
            <a:ext cx="211613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13625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smtClean="0"/>
              <a:t>Project Sustainability Impact Analysis</a:t>
            </a:r>
            <a:endParaRPr lang="en-US" dirty="0"/>
          </a:p>
        </p:txBody>
      </p:sp>
      <p:sp>
        <p:nvSpPr>
          <p:cNvPr id="7" name="Rectangular Callout 6"/>
          <p:cNvSpPr/>
          <p:nvPr/>
        </p:nvSpPr>
        <p:spPr>
          <a:xfrm>
            <a:off x="1295400" y="3124200"/>
            <a:ext cx="2667000" cy="2057400"/>
          </a:xfrm>
          <a:prstGeom prst="wedgeRectCallout">
            <a:avLst>
              <a:gd name="adj1" fmla="val 105257"/>
              <a:gd name="adj2" fmla="val -3625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noChangeArrowheads="1"/>
          </p:cNvPicPr>
          <p:nvPr>
            <p:extLst>
              <p:ext uri="{D42A27DB-BD31-4B8C-83A1-F6EECF244321}">
                <p14:modId xmlns:p14="http://schemas.microsoft.com/office/powerpoint/2010/main" val="274861687"/>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1470422" y="3228774"/>
            <a:ext cx="2316956" cy="1775724"/>
          </a:xfrm>
          <a:prstGeom prst="rect">
            <a:avLst/>
          </a:prstGeom>
          <a:noFill/>
          <a:ln>
            <a:noFill/>
          </a:ln>
        </p:spPr>
      </p:pic>
    </p:spTree>
    <p:extLst>
      <p:ext uri="{BB962C8B-B14F-4D97-AF65-F5344CB8AC3E}">
        <p14:creationId xmlns:p14="http://schemas.microsoft.com/office/powerpoint/2010/main" val="197551421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22031" y="152401"/>
            <a:ext cx="6338944" cy="825561"/>
          </a:xfrm>
        </p:spPr>
        <p:txBody>
          <a:bodyPr/>
          <a:lstStyle/>
          <a:p>
            <a:r>
              <a:rPr lang="en-GB" dirty="0" smtClean="0"/>
              <a:t>The Triple Bottom Line and Project Management</a:t>
            </a:r>
          </a:p>
        </p:txBody>
      </p:sp>
      <p:pic>
        <p:nvPicPr>
          <p:cNvPr id="2" name="Picture 1"/>
          <p:cNvPicPr>
            <a:picLocks noChangeAspect="1"/>
          </p:cNvPicPr>
          <p:nvPr/>
        </p:nvPicPr>
        <p:blipFill>
          <a:blip r:embed="rId3" cstate="print"/>
          <a:stretch>
            <a:fillRect/>
          </a:stretch>
        </p:blipFill>
        <p:spPr>
          <a:xfrm>
            <a:off x="2532184" y="1447800"/>
            <a:ext cx="4501662" cy="4876800"/>
          </a:xfrm>
          <a:prstGeom prst="rect">
            <a:avLst/>
          </a:prstGeom>
        </p:spPr>
      </p:pic>
      <p:pic>
        <p:nvPicPr>
          <p:cNvPr id="3" name="Picture 2"/>
          <p:cNvPicPr>
            <a:picLocks noChangeAspect="1"/>
          </p:cNvPicPr>
          <p:nvPr/>
        </p:nvPicPr>
        <p:blipFill>
          <a:blip r:embed="rId4" cstate="print"/>
          <a:stretch>
            <a:fillRect/>
          </a:stretch>
        </p:blipFill>
        <p:spPr>
          <a:xfrm>
            <a:off x="2190146" y="1219201"/>
            <a:ext cx="5406407" cy="5334000"/>
          </a:xfrm>
          <a:prstGeom prst="rect">
            <a:avLst/>
          </a:prstGeom>
        </p:spPr>
      </p:pic>
      <p:pic>
        <p:nvPicPr>
          <p:cNvPr id="4" name="Picture 3"/>
          <p:cNvPicPr>
            <a:picLocks noChangeAspect="1"/>
          </p:cNvPicPr>
          <p:nvPr/>
        </p:nvPicPr>
        <p:blipFill>
          <a:blip r:embed="rId5" cstate="print"/>
          <a:stretch>
            <a:fillRect/>
          </a:stretch>
        </p:blipFill>
        <p:spPr>
          <a:xfrm>
            <a:off x="1969477" y="1333500"/>
            <a:ext cx="5599494" cy="5524500"/>
          </a:xfrm>
          <a:prstGeom prst="rect">
            <a:avLst/>
          </a:prstGeom>
        </p:spPr>
      </p:pic>
    </p:spTree>
    <p:extLst>
      <p:ext uri="{BB962C8B-B14F-4D97-AF65-F5344CB8AC3E}">
        <p14:creationId xmlns:p14="http://schemas.microsoft.com/office/powerpoint/2010/main" val="4872285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4648201"/>
            <a:ext cx="7772401" cy="1362075"/>
          </a:xfrm>
        </p:spPr>
        <p:txBody>
          <a:bodyPr/>
          <a:lstStyle/>
          <a:p>
            <a:r>
              <a:rPr lang="en-US" dirty="0" smtClean="0"/>
              <a:t>Sustainability</a:t>
            </a:r>
            <a:endParaRPr lang="en-US" dirty="0"/>
          </a:p>
        </p:txBody>
      </p:sp>
      <p:sp>
        <p:nvSpPr>
          <p:cNvPr id="6" name="Text Placeholder 5"/>
          <p:cNvSpPr>
            <a:spLocks noGrp="1"/>
          </p:cNvSpPr>
          <p:nvPr>
            <p:ph type="body" idx="1"/>
          </p:nvPr>
        </p:nvSpPr>
        <p:spPr>
          <a:xfrm>
            <a:off x="703385" y="3124201"/>
            <a:ext cx="7772401" cy="1500187"/>
          </a:xfrm>
        </p:spPr>
        <p:txBody>
          <a:bodyPr/>
          <a:lstStyle/>
          <a:p>
            <a:r>
              <a:rPr lang="en-US" dirty="0" smtClean="0"/>
              <a:t>Getting up to Speed</a:t>
            </a:r>
            <a:endParaRPr lang="en-US" dirty="0"/>
          </a:p>
        </p:txBody>
      </p:sp>
      <p:pic>
        <p:nvPicPr>
          <p:cNvPr id="4098" name="Picture 2" descr="http://images4.fanpop.com/image/photos/17700000/F1-formula-1-racing-17727480-700-429.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4062" y="1295400"/>
            <a:ext cx="4296397" cy="2633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38401"/>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atrgovac.com/usdocs/global-compact-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128"/>
          <a:stretch/>
        </p:blipFill>
        <p:spPr bwMode="auto">
          <a:xfrm>
            <a:off x="914400" y="2438400"/>
            <a:ext cx="1167054" cy="1226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stretch>
            <a:fillRect/>
          </a:stretch>
        </p:blipFill>
        <p:spPr>
          <a:xfrm>
            <a:off x="8153400" y="3124200"/>
            <a:ext cx="562708" cy="609600"/>
          </a:xfrm>
          <a:prstGeom prst="rect">
            <a:avLst/>
          </a:prstGeom>
        </p:spPr>
      </p:pic>
      <p:pic>
        <p:nvPicPr>
          <p:cNvPr id="7" name="Picture 6"/>
          <p:cNvPicPr>
            <a:picLocks noChangeAspect="1"/>
          </p:cNvPicPr>
          <p:nvPr/>
        </p:nvPicPr>
        <p:blipFill>
          <a:blip r:embed="rId5" cstate="print"/>
          <a:stretch>
            <a:fillRect/>
          </a:stretch>
        </p:blipFill>
        <p:spPr>
          <a:xfrm>
            <a:off x="6781800" y="3110392"/>
            <a:ext cx="1254369" cy="547208"/>
          </a:xfrm>
          <a:prstGeom prst="rect">
            <a:avLst/>
          </a:prstGeom>
        </p:spPr>
      </p:pic>
      <p:pic>
        <p:nvPicPr>
          <p:cNvPr id="10" name="Picture 9"/>
          <p:cNvPicPr>
            <a:picLocks noChangeAspect="1"/>
          </p:cNvPicPr>
          <p:nvPr/>
        </p:nvPicPr>
        <p:blipFill>
          <a:blip r:embed="rId6" cstate="print"/>
          <a:stretch>
            <a:fillRect/>
          </a:stretch>
        </p:blipFill>
        <p:spPr>
          <a:xfrm>
            <a:off x="3587262" y="990600"/>
            <a:ext cx="1688123" cy="1227117"/>
          </a:xfrm>
          <a:prstGeom prst="rect">
            <a:avLst/>
          </a:prstGeom>
        </p:spPr>
      </p:pic>
      <p:cxnSp>
        <p:nvCxnSpPr>
          <p:cNvPr id="12" name="Straight Arrow Connector 11"/>
          <p:cNvCxnSpPr/>
          <p:nvPr/>
        </p:nvCxnSpPr>
        <p:spPr bwMode="auto">
          <a:xfrm>
            <a:off x="4419600" y="2217717"/>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13" name="Straight Arrow Connector 12"/>
          <p:cNvCxnSpPr/>
          <p:nvPr/>
        </p:nvCxnSpPr>
        <p:spPr bwMode="auto">
          <a:xfrm flipH="1">
            <a:off x="5486400" y="3352800"/>
            <a:ext cx="1125415" cy="0"/>
          </a:xfrm>
          <a:prstGeom prst="straightConnector1">
            <a:avLst/>
          </a:prstGeom>
          <a:noFill/>
          <a:ln w="9525" cap="flat" cmpd="sng" algn="ctr">
            <a:solidFill>
              <a:schemeClr val="folHlink"/>
            </a:solidFill>
            <a:prstDash val="solid"/>
            <a:round/>
            <a:headEnd type="none" w="med" len="med"/>
            <a:tailEnd type="arrow"/>
          </a:ln>
          <a:effectLst/>
        </p:spPr>
      </p:cxnSp>
      <p:cxnSp>
        <p:nvCxnSpPr>
          <p:cNvPr id="16" name="Straight Arrow Connector 15"/>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9" name="Straight Arrow Connector 18"/>
          <p:cNvCxnSpPr/>
          <p:nvPr/>
        </p:nvCxnSpPr>
        <p:spPr bwMode="auto">
          <a:xfrm flipV="1">
            <a:off x="4343400" y="4114800"/>
            <a:ext cx="13032" cy="609600"/>
          </a:xfrm>
          <a:prstGeom prst="straightConnector1">
            <a:avLst/>
          </a:prstGeom>
          <a:noFill/>
          <a:ln w="9525" cap="flat" cmpd="sng" algn="ctr">
            <a:solidFill>
              <a:schemeClr val="folHlink"/>
            </a:solidFill>
            <a:prstDash val="solid"/>
            <a:round/>
            <a:headEnd type="none" w="med" len="med"/>
            <a:tailEnd type="arrow"/>
          </a:ln>
          <a:effectLst/>
        </p:spPr>
      </p:cxnSp>
      <p:sp>
        <p:nvSpPr>
          <p:cNvPr id="3" name="Title 2"/>
          <p:cNvSpPr>
            <a:spLocks noGrp="1"/>
          </p:cNvSpPr>
          <p:nvPr>
            <p:ph type="title" idx="4294967295"/>
          </p:nvPr>
        </p:nvSpPr>
        <p:spPr/>
        <p:txBody>
          <a:bodyPr/>
          <a:lstStyle/>
          <a:p>
            <a:pPr rtl="0" eaLnBrk="1" latinLnBrk="0" hangingPunct="1"/>
            <a:r>
              <a:rPr lang="en-US" sz="3200" kern="1200" dirty="0" smtClean="0">
                <a:solidFill>
                  <a:srgbClr val="4C6312"/>
                </a:solidFill>
                <a:effectLst/>
                <a:latin typeface="Calibri"/>
                <a:ea typeface="+mn-ea"/>
                <a:cs typeface="+mn-cs"/>
              </a:rPr>
              <a:t>Introducing the P5 Standard</a:t>
            </a:r>
            <a:endParaRPr lang="en-US" sz="3200" dirty="0" smtClean="0">
              <a:solidFill>
                <a:srgbClr val="4C6312"/>
              </a:solidFill>
              <a:effectLst/>
            </a:endParaRPr>
          </a:p>
        </p:txBody>
      </p:sp>
      <p:pic>
        <p:nvPicPr>
          <p:cNvPr id="8" name="Picture 7"/>
          <p:cNvPicPr>
            <a:picLocks noChangeAspect="1"/>
          </p:cNvPicPr>
          <p:nvPr/>
        </p:nvPicPr>
        <p:blipFill>
          <a:blip r:embed="rId7" cstate="print"/>
          <a:stretch>
            <a:fillRect/>
          </a:stretch>
        </p:blipFill>
        <p:spPr>
          <a:xfrm>
            <a:off x="3505200" y="4788243"/>
            <a:ext cx="1600200" cy="1383957"/>
          </a:xfrm>
          <a:prstGeom prst="rect">
            <a:avLst/>
          </a:prstGeom>
        </p:spPr>
      </p:pic>
      <p:pic>
        <p:nvPicPr>
          <p:cNvPr id="5" name="Picture 4" descr="P5-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400" y="2819400"/>
            <a:ext cx="1600200" cy="1276406"/>
          </a:xfrm>
          <a:prstGeom prst="rect">
            <a:avLst/>
          </a:prstGeom>
        </p:spPr>
      </p:pic>
    </p:spTree>
    <p:extLst>
      <p:ext uri="{BB962C8B-B14F-4D97-AF65-F5344CB8AC3E}">
        <p14:creationId xmlns:p14="http://schemas.microsoft.com/office/powerpoint/2010/main" val="2972406840"/>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lnSpcReduction="10000"/>
          </a:bodyPr>
          <a:lstStyle/>
          <a:p>
            <a:r>
              <a:rPr lang="en-GB" dirty="0" smtClean="0"/>
              <a:t>Five measureable elements to sustainability</a:t>
            </a:r>
          </a:p>
          <a:p>
            <a:r>
              <a:rPr lang="en-GB" dirty="0" smtClean="0"/>
              <a:t>Each measured individually and through Mutual Possession</a:t>
            </a:r>
            <a:endParaRPr lang="en-GB" sz="2000" dirty="0" smtClean="0"/>
          </a:p>
          <a:p>
            <a:pPr lvl="1"/>
            <a:r>
              <a:rPr lang="en-GB" dirty="0" smtClean="0"/>
              <a:t>Planet (Environmental aspect)</a:t>
            </a:r>
          </a:p>
          <a:p>
            <a:pPr lvl="1"/>
            <a:r>
              <a:rPr lang="en-GB" dirty="0" smtClean="0"/>
              <a:t>People (Social aspect)</a:t>
            </a:r>
          </a:p>
          <a:p>
            <a:pPr lvl="1"/>
            <a:r>
              <a:rPr lang="en-GB" dirty="0" smtClean="0"/>
              <a:t>Profit (Financial aspect)</a:t>
            </a:r>
          </a:p>
          <a:p>
            <a:pPr lvl="1"/>
            <a:r>
              <a:rPr lang="en-GB" dirty="0" smtClean="0"/>
              <a:t>Process (Governance aspect)</a:t>
            </a:r>
          </a:p>
          <a:p>
            <a:pPr lvl="1"/>
            <a:r>
              <a:rPr lang="en-GB" dirty="0" smtClean="0"/>
              <a:t>Product (Technical aspect)</a:t>
            </a:r>
          </a:p>
        </p:txBody>
      </p:sp>
      <p:sp>
        <p:nvSpPr>
          <p:cNvPr id="5" name="Title 4"/>
          <p:cNvSpPr>
            <a:spLocks noGrp="1"/>
          </p:cNvSpPr>
          <p:nvPr>
            <p:ph type="title"/>
          </p:nvPr>
        </p:nvSpPr>
        <p:spPr/>
        <p:txBody>
          <a:bodyPr/>
          <a:lstStyle/>
          <a:p>
            <a:r>
              <a:rPr lang="en-US" dirty="0" smtClean="0"/>
              <a:t>P5 Overview</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pic>
        <p:nvPicPr>
          <p:cNvPr id="7" name="Picture 6" descr="P5-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val="270751100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2" name="Title 1"/>
          <p:cNvSpPr>
            <a:spLocks noGrp="1"/>
          </p:cNvSpPr>
          <p:nvPr>
            <p:ph type="title"/>
          </p:nvPr>
        </p:nvSpPr>
        <p:spPr>
          <a:xfrm>
            <a:off x="381000" y="0"/>
            <a:ext cx="6172200" cy="685800"/>
          </a:xfrm>
        </p:spPr>
        <p:txBody>
          <a:bodyPr/>
          <a:lstStyle/>
          <a:p>
            <a:r>
              <a:rPr lang="en-US" dirty="0" smtClean="0"/>
              <a:t>The P5</a:t>
            </a:r>
            <a:r>
              <a:rPr lang="en-US" baseline="0" dirty="0" smtClean="0"/>
              <a:t> Chart</a:t>
            </a:r>
            <a:endParaRPr lang="en-US" dirty="0"/>
          </a:p>
        </p:txBody>
      </p:sp>
      <p:pic>
        <p:nvPicPr>
          <p:cNvPr id="4" name="Picture 3" descr="The P5 Matrix 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3000"/>
            <a:ext cx="8839200" cy="4876611"/>
          </a:xfrm>
          <a:prstGeom prst="rect">
            <a:avLst/>
          </a:prstGeom>
        </p:spPr>
      </p:pic>
    </p:spTree>
    <p:extLst>
      <p:ext uri="{BB962C8B-B14F-4D97-AF65-F5344CB8AC3E}">
        <p14:creationId xmlns:p14="http://schemas.microsoft.com/office/powerpoint/2010/main" val="343939365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product?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n-US" dirty="0"/>
              <a:t>A "product" defined to be any tangible or intangible service, good(s), change, resource, business result or outcome undertaken by an organization using the project management processes as the method to create, update, expand, maintain and eventually dispose of the products, with the objective to use the "product" to provide future benefit to the organization. "</a:t>
            </a:r>
          </a:p>
        </p:txBody>
      </p:sp>
      <p:pic>
        <p:nvPicPr>
          <p:cNvPr id="7" name="Picture 6"/>
          <p:cNvPicPr>
            <a:picLocks noChangeAspect="1"/>
          </p:cNvPicPr>
          <p:nvPr/>
        </p:nvPicPr>
        <p:blipFill>
          <a:blip r:embed="rId3"/>
          <a:stretch>
            <a:fillRect/>
          </a:stretch>
        </p:blipFill>
        <p:spPr>
          <a:xfrm>
            <a:off x="457200" y="1447800"/>
            <a:ext cx="1079500" cy="1231900"/>
          </a:xfrm>
          <a:prstGeom prst="rect">
            <a:avLst/>
          </a:prstGeom>
        </p:spPr>
      </p:pic>
      <p:sp>
        <p:nvSpPr>
          <p:cNvPr id="8" name="TextBox 7"/>
          <p:cNvSpPr txBox="1"/>
          <p:nvPr/>
        </p:nvSpPr>
        <p:spPr>
          <a:xfrm>
            <a:off x="381000" y="3500497"/>
            <a:ext cx="7010400" cy="2062103"/>
          </a:xfrm>
          <a:prstGeom prst="rect">
            <a:avLst/>
          </a:prstGeom>
          <a:noFill/>
        </p:spPr>
        <p:txBody>
          <a:bodyPr wrap="square" rtlCol="0">
            <a:spAutoFit/>
          </a:bodyPr>
          <a:lstStyle/>
          <a:p>
            <a:r>
              <a:rPr lang="en-US" sz="2400" dirty="0"/>
              <a:t>Products commonly follow four stages </a:t>
            </a:r>
            <a:endParaRPr lang="en-US" sz="2400" dirty="0" smtClean="0"/>
          </a:p>
          <a:p>
            <a:endParaRPr lang="en-US" sz="2400" dirty="0"/>
          </a:p>
          <a:p>
            <a:pPr marL="342900" indent="-342900">
              <a:buFont typeface="Arial"/>
              <a:buChar char="•"/>
            </a:pPr>
            <a:r>
              <a:rPr lang="en-US" sz="2400" b="1" baseline="30000" dirty="0" smtClean="0"/>
              <a:t>Introduction</a:t>
            </a:r>
            <a:r>
              <a:rPr lang="en-US" sz="2400" baseline="30000" dirty="0" smtClean="0"/>
              <a:t> </a:t>
            </a:r>
            <a:r>
              <a:rPr lang="en-US" sz="2400" baseline="30000" dirty="0"/>
              <a:t>– A product is introduced to the market</a:t>
            </a:r>
          </a:p>
          <a:p>
            <a:pPr marL="342900" indent="-342900">
              <a:buFont typeface="Arial"/>
              <a:buChar char="•"/>
            </a:pPr>
            <a:r>
              <a:rPr lang="en-US" sz="2400" b="1" baseline="30000" dirty="0" smtClean="0"/>
              <a:t>Growth</a:t>
            </a:r>
            <a:r>
              <a:rPr lang="en-US" sz="2400" baseline="30000" dirty="0" smtClean="0"/>
              <a:t> </a:t>
            </a:r>
            <a:r>
              <a:rPr lang="en-US" sz="2400" baseline="30000" dirty="0"/>
              <a:t>– the product starts to grow in the market</a:t>
            </a:r>
          </a:p>
          <a:p>
            <a:pPr marL="342900" indent="-342900">
              <a:buFont typeface="Arial"/>
              <a:buChar char="•"/>
            </a:pPr>
            <a:r>
              <a:rPr lang="en-US" sz="2400" b="1" baseline="30000" dirty="0" smtClean="0"/>
              <a:t>Maturity</a:t>
            </a:r>
            <a:r>
              <a:rPr lang="en-US" sz="2400" baseline="30000" dirty="0" smtClean="0"/>
              <a:t> </a:t>
            </a:r>
            <a:r>
              <a:rPr lang="en-US" sz="2400" baseline="30000" dirty="0"/>
              <a:t>– the product is established, sales increase and eventually stabilize</a:t>
            </a:r>
          </a:p>
          <a:p>
            <a:pPr marL="342900" indent="-342900">
              <a:buFont typeface="Arial"/>
              <a:buChar char="•"/>
            </a:pPr>
            <a:r>
              <a:rPr lang="en-US" sz="2400" b="1" baseline="30000" dirty="0" smtClean="0"/>
              <a:t>Decline</a:t>
            </a:r>
            <a:r>
              <a:rPr lang="en-US" sz="2400" baseline="30000" dirty="0" smtClean="0"/>
              <a:t> </a:t>
            </a:r>
            <a:r>
              <a:rPr lang="en-US" sz="2400" baseline="30000" dirty="0"/>
              <a:t>– the stage where the product begins to decline and either the market for the product is no longer there.</a:t>
            </a:r>
            <a:endParaRPr lang="en-US" sz="2400" dirty="0"/>
          </a:p>
        </p:txBody>
      </p:sp>
      <p:pic>
        <p:nvPicPr>
          <p:cNvPr id="9" name="Picture 8"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5990402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Project Process?</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134</a:t>
            </a:fld>
            <a:endParaRPr lang="en-US" dirty="0"/>
          </a:p>
        </p:txBody>
      </p:sp>
      <p:pic>
        <p:nvPicPr>
          <p:cNvPr id="6" name="Picture 5"/>
          <p:cNvPicPr>
            <a:picLocks noChangeAspect="1"/>
          </p:cNvPicPr>
          <p:nvPr/>
        </p:nvPicPr>
        <p:blipFill>
          <a:blip r:embed="rId2"/>
          <a:stretch>
            <a:fillRect/>
          </a:stretch>
        </p:blipFill>
        <p:spPr>
          <a:xfrm>
            <a:off x="457200" y="1676400"/>
            <a:ext cx="990600" cy="1130121"/>
          </a:xfrm>
          <a:prstGeom prst="rect">
            <a:avLst/>
          </a:prstGeom>
        </p:spPr>
      </p:pic>
      <p:sp>
        <p:nvSpPr>
          <p:cNvPr id="7" name="TextBox 6"/>
          <p:cNvSpPr txBox="1"/>
          <p:nvPr/>
        </p:nvSpPr>
        <p:spPr>
          <a:xfrm>
            <a:off x="1524000" y="1600200"/>
            <a:ext cx="7336048" cy="2954655"/>
          </a:xfrm>
          <a:prstGeom prst="rect">
            <a:avLst/>
          </a:prstGeom>
          <a:noFill/>
        </p:spPr>
        <p:txBody>
          <a:bodyPr wrap="square" rtlCol="0">
            <a:spAutoFit/>
          </a:bodyPr>
          <a:lstStyle/>
          <a:p>
            <a:r>
              <a:rPr lang="en-US" dirty="0"/>
              <a:t>According to </a:t>
            </a:r>
            <a:r>
              <a:rPr lang="en-US" dirty="0" smtClean="0"/>
              <a:t>ISO 21500, A </a:t>
            </a:r>
            <a:r>
              <a:rPr lang="en-US" dirty="0"/>
              <a:t>process is a set of interrelated activities. Processes used in projects are generally categorized into three major types:</a:t>
            </a:r>
          </a:p>
          <a:p>
            <a:endParaRPr lang="en-US" baseline="30000" dirty="0" smtClean="0"/>
          </a:p>
          <a:p>
            <a:pPr marL="285750" indent="-285750">
              <a:buFont typeface="Arial"/>
              <a:buChar char="•"/>
            </a:pPr>
            <a:r>
              <a:rPr lang="en-US" baseline="30000" dirty="0" smtClean="0"/>
              <a:t>Project </a:t>
            </a:r>
            <a:r>
              <a:rPr lang="en-US" baseline="30000" dirty="0"/>
              <a:t>management processes, which are specific to project management and determine how the activities selected for the project are managed;</a:t>
            </a:r>
          </a:p>
          <a:p>
            <a:pPr marL="285750" indent="-285750">
              <a:buFont typeface="Arial"/>
              <a:buChar char="•"/>
            </a:pPr>
            <a:endParaRPr lang="en-US" baseline="30000" dirty="0" smtClean="0"/>
          </a:p>
          <a:p>
            <a:pPr marL="285750" indent="-285750">
              <a:buFont typeface="Arial"/>
              <a:buChar char="•"/>
            </a:pPr>
            <a:r>
              <a:rPr lang="en-US" baseline="30000" dirty="0" smtClean="0"/>
              <a:t>Delivery </a:t>
            </a:r>
            <a:r>
              <a:rPr lang="en-US" baseline="30000" dirty="0"/>
              <a:t>processes, which are not unique to project management, which result in the specification and provision of a particular product, service or result, and which vary depending on the particular project deliverable;</a:t>
            </a:r>
          </a:p>
          <a:p>
            <a:pPr marL="285750" indent="-285750">
              <a:buFont typeface="Arial"/>
              <a:buChar char="•"/>
            </a:pPr>
            <a:endParaRPr lang="en-US" baseline="30000" dirty="0"/>
          </a:p>
          <a:p>
            <a:pPr marL="285750" indent="-285750">
              <a:buFont typeface="Arial"/>
              <a:buChar char="•"/>
            </a:pPr>
            <a:r>
              <a:rPr lang="en-US" baseline="30000" dirty="0" smtClean="0"/>
              <a:t>Support </a:t>
            </a:r>
            <a:r>
              <a:rPr lang="en-US" baseline="30000" dirty="0"/>
              <a:t>processes, which are not unique to project management and which provide relevant and valuable support to product and project management processes in such disciplines as logistics, finance, accounting and safety.</a:t>
            </a:r>
          </a:p>
          <a:p>
            <a:endParaRPr lang="en-US" dirty="0"/>
          </a:p>
        </p:txBody>
      </p:sp>
      <p:pic>
        <p:nvPicPr>
          <p:cNvPr id="9" name="Picture 8" descr="P5-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594477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Social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135</a:t>
            </a:fld>
            <a:endParaRPr lang="en-US" dirty="0"/>
          </a:p>
        </p:txBody>
      </p:sp>
      <p:pic>
        <p:nvPicPr>
          <p:cNvPr id="6" name="Picture 5"/>
          <p:cNvPicPr>
            <a:picLocks noChangeAspect="1"/>
          </p:cNvPicPr>
          <p:nvPr/>
        </p:nvPicPr>
        <p:blipFill>
          <a:blip r:embed="rId3"/>
          <a:stretch>
            <a:fillRect/>
          </a:stretch>
        </p:blipFill>
        <p:spPr>
          <a:xfrm>
            <a:off x="381000" y="1600200"/>
            <a:ext cx="1016000" cy="1168400"/>
          </a:xfrm>
          <a:prstGeom prst="rect">
            <a:avLst/>
          </a:prstGeom>
        </p:spPr>
      </p:pic>
      <p:sp>
        <p:nvSpPr>
          <p:cNvPr id="7" name="TextBox 6"/>
          <p:cNvSpPr txBox="1"/>
          <p:nvPr/>
        </p:nvSpPr>
        <p:spPr>
          <a:xfrm>
            <a:off x="1752600" y="1371600"/>
            <a:ext cx="6553200" cy="4247317"/>
          </a:xfrm>
          <a:prstGeom prst="rect">
            <a:avLst/>
          </a:prstGeom>
          <a:noFill/>
        </p:spPr>
        <p:txBody>
          <a:bodyPr wrap="square" rtlCol="0">
            <a:spAutoFit/>
          </a:bodyPr>
          <a:lstStyle/>
          <a:p>
            <a:r>
              <a:rPr lang="en-US" b="1" dirty="0"/>
              <a:t>Labor Practices and Decent </a:t>
            </a:r>
            <a:r>
              <a:rPr lang="en-US" b="1" dirty="0" smtClean="0"/>
              <a:t>Work</a:t>
            </a:r>
            <a:br>
              <a:rPr lang="en-US" b="1" dirty="0" smtClean="0"/>
            </a:br>
            <a:endParaRPr lang="en-US" b="1" dirty="0" smtClean="0"/>
          </a:p>
          <a:p>
            <a:pPr marL="285750" indent="-285750">
              <a:buFont typeface="Arial"/>
              <a:buChar char="•"/>
            </a:pPr>
            <a:r>
              <a:rPr lang="en-US" dirty="0" smtClean="0"/>
              <a:t>Employment</a:t>
            </a:r>
            <a:br>
              <a:rPr lang="en-US" dirty="0" smtClean="0"/>
            </a:br>
            <a:endParaRPr lang="en-US" dirty="0" smtClean="0"/>
          </a:p>
          <a:p>
            <a:pPr marL="285750" indent="-285750">
              <a:buFont typeface="Arial"/>
              <a:buChar char="•"/>
            </a:pPr>
            <a:r>
              <a:rPr lang="en-US" dirty="0" smtClean="0"/>
              <a:t>Labor Management Relations</a:t>
            </a:r>
            <a:br>
              <a:rPr lang="en-US" dirty="0" smtClean="0"/>
            </a:br>
            <a:endParaRPr lang="en-US" dirty="0" smtClean="0"/>
          </a:p>
          <a:p>
            <a:pPr marL="285750" indent="-285750">
              <a:buFont typeface="Arial"/>
              <a:buChar char="•"/>
            </a:pPr>
            <a:r>
              <a:rPr lang="en-US" dirty="0" smtClean="0"/>
              <a:t>Health and Safety</a:t>
            </a:r>
            <a:br>
              <a:rPr lang="en-US" dirty="0" smtClean="0"/>
            </a:br>
            <a:endParaRPr lang="en-US" dirty="0" smtClean="0"/>
          </a:p>
          <a:p>
            <a:pPr marL="285750" indent="-285750">
              <a:buFont typeface="Arial"/>
              <a:buChar char="•"/>
            </a:pPr>
            <a:r>
              <a:rPr lang="en-US" dirty="0" smtClean="0"/>
              <a:t>Training and Education</a:t>
            </a:r>
            <a:br>
              <a:rPr lang="en-US" dirty="0" smtClean="0"/>
            </a:br>
            <a:endParaRPr lang="en-US" dirty="0" smtClean="0"/>
          </a:p>
          <a:p>
            <a:pPr marL="285750" indent="-285750">
              <a:buFont typeface="Arial"/>
              <a:buChar char="•"/>
            </a:pPr>
            <a:r>
              <a:rPr lang="en-US" dirty="0" smtClean="0"/>
              <a:t>Organizational Learning</a:t>
            </a:r>
            <a:br>
              <a:rPr lang="en-US" dirty="0" smtClean="0"/>
            </a:br>
            <a:endParaRPr lang="en-US" dirty="0" smtClean="0"/>
          </a:p>
          <a:p>
            <a:pPr marL="285750" indent="-285750">
              <a:buFont typeface="Arial"/>
              <a:buChar char="•"/>
            </a:pPr>
            <a:r>
              <a:rPr lang="en-US" dirty="0" smtClean="0"/>
              <a:t>Diversity and Equal Opportunity</a:t>
            </a:r>
            <a:br>
              <a:rPr lang="en-US" dirty="0" smtClean="0"/>
            </a:br>
            <a:endParaRPr lang="en-US" dirty="0" smtClean="0"/>
          </a:p>
          <a:p>
            <a:pPr marL="285750" indent="-285750">
              <a:buFont typeface="Arial"/>
              <a:buChar char="•"/>
            </a:pPr>
            <a:r>
              <a:rPr lang="en-US" dirty="0" smtClean="0"/>
              <a:t>Trained Professional Emigration</a:t>
            </a:r>
          </a:p>
        </p:txBody>
      </p:sp>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1244807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Social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136</a:t>
            </a:fld>
            <a:endParaRPr lang="en-US" dirty="0"/>
          </a:p>
        </p:txBody>
      </p:sp>
      <p:pic>
        <p:nvPicPr>
          <p:cNvPr id="6" name="Picture 5"/>
          <p:cNvPicPr>
            <a:picLocks noChangeAspect="1"/>
          </p:cNvPicPr>
          <p:nvPr/>
        </p:nvPicPr>
        <p:blipFill>
          <a:blip r:embed="rId3"/>
          <a:stretch>
            <a:fillRect/>
          </a:stretch>
        </p:blipFill>
        <p:spPr>
          <a:xfrm>
            <a:off x="381000" y="1600200"/>
            <a:ext cx="1016000" cy="1168400"/>
          </a:xfrm>
          <a:prstGeom prst="rect">
            <a:avLst/>
          </a:prstGeom>
        </p:spPr>
      </p:pic>
      <p:sp>
        <p:nvSpPr>
          <p:cNvPr id="7" name="TextBox 6"/>
          <p:cNvSpPr txBox="1"/>
          <p:nvPr/>
        </p:nvSpPr>
        <p:spPr>
          <a:xfrm>
            <a:off x="1752600" y="1371600"/>
            <a:ext cx="6553200" cy="3693319"/>
          </a:xfrm>
          <a:prstGeom prst="rect">
            <a:avLst/>
          </a:prstGeom>
          <a:noFill/>
        </p:spPr>
        <p:txBody>
          <a:bodyPr wrap="square" rtlCol="0">
            <a:spAutoFit/>
          </a:bodyPr>
          <a:lstStyle/>
          <a:p>
            <a:r>
              <a:rPr lang="en-US" b="1" dirty="0" smtClean="0"/>
              <a:t>Society and Customers</a:t>
            </a:r>
            <a:br>
              <a:rPr lang="en-US" b="1" dirty="0" smtClean="0"/>
            </a:br>
            <a:endParaRPr lang="en-US" b="1" dirty="0" smtClean="0"/>
          </a:p>
          <a:p>
            <a:pPr marL="285750" indent="-285750">
              <a:buFont typeface="Arial"/>
              <a:buChar char="•"/>
            </a:pPr>
            <a:r>
              <a:rPr lang="en-US" dirty="0" smtClean="0"/>
              <a:t>Community Support</a:t>
            </a:r>
            <a:br>
              <a:rPr lang="en-US" dirty="0" smtClean="0"/>
            </a:br>
            <a:endParaRPr lang="en-US" dirty="0"/>
          </a:p>
          <a:p>
            <a:pPr marL="285750" indent="-285750">
              <a:buFont typeface="Arial"/>
              <a:buChar char="•"/>
            </a:pPr>
            <a:r>
              <a:rPr lang="en-US" dirty="0" smtClean="0"/>
              <a:t>Public Policy/ Compliance</a:t>
            </a:r>
            <a:br>
              <a:rPr lang="en-US" dirty="0" smtClean="0"/>
            </a:br>
            <a:endParaRPr lang="en-US" dirty="0" smtClean="0"/>
          </a:p>
          <a:p>
            <a:pPr marL="285750" indent="-285750">
              <a:buFont typeface="Arial"/>
              <a:buChar char="•"/>
            </a:pPr>
            <a:r>
              <a:rPr lang="en-US" dirty="0" smtClean="0"/>
              <a:t>Customer Health and Safety</a:t>
            </a:r>
            <a:br>
              <a:rPr lang="en-US" dirty="0" smtClean="0"/>
            </a:br>
            <a:endParaRPr lang="en-US" dirty="0" smtClean="0"/>
          </a:p>
          <a:p>
            <a:pPr marL="285750" indent="-285750">
              <a:buFont typeface="Arial"/>
              <a:buChar char="•"/>
            </a:pPr>
            <a:r>
              <a:rPr lang="en-US" dirty="0" smtClean="0"/>
              <a:t>Products Labeling and Services Labeling</a:t>
            </a:r>
            <a:br>
              <a:rPr lang="en-US" dirty="0" smtClean="0"/>
            </a:br>
            <a:endParaRPr lang="en-US" dirty="0" smtClean="0"/>
          </a:p>
          <a:p>
            <a:pPr marL="285750" indent="-285750">
              <a:buFont typeface="Arial"/>
              <a:buChar char="•"/>
            </a:pPr>
            <a:r>
              <a:rPr lang="en-US" dirty="0" smtClean="0"/>
              <a:t>Market Communications and Advertising</a:t>
            </a:r>
            <a:br>
              <a:rPr lang="en-US" dirty="0" smtClean="0"/>
            </a:br>
            <a:endParaRPr lang="en-US" dirty="0" smtClean="0"/>
          </a:p>
          <a:p>
            <a:pPr marL="285750" indent="-285750">
              <a:buFont typeface="Arial"/>
              <a:buChar char="•"/>
            </a:pPr>
            <a:r>
              <a:rPr lang="en-US" dirty="0" smtClean="0"/>
              <a:t>Customer Privacy</a:t>
            </a:r>
          </a:p>
        </p:txBody>
      </p:sp>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001435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Social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pic>
        <p:nvPicPr>
          <p:cNvPr id="6" name="Picture 5"/>
          <p:cNvPicPr>
            <a:picLocks noChangeAspect="1"/>
          </p:cNvPicPr>
          <p:nvPr/>
        </p:nvPicPr>
        <p:blipFill>
          <a:blip r:embed="rId3"/>
          <a:stretch>
            <a:fillRect/>
          </a:stretch>
        </p:blipFill>
        <p:spPr>
          <a:xfrm>
            <a:off x="381000" y="1600200"/>
            <a:ext cx="1016000" cy="1168400"/>
          </a:xfrm>
          <a:prstGeom prst="rect">
            <a:avLst/>
          </a:prstGeom>
        </p:spPr>
      </p:pic>
      <p:sp>
        <p:nvSpPr>
          <p:cNvPr id="7" name="TextBox 6"/>
          <p:cNvSpPr txBox="1"/>
          <p:nvPr/>
        </p:nvSpPr>
        <p:spPr>
          <a:xfrm>
            <a:off x="1752600" y="1371600"/>
            <a:ext cx="6553200" cy="2585323"/>
          </a:xfrm>
          <a:prstGeom prst="rect">
            <a:avLst/>
          </a:prstGeom>
          <a:noFill/>
        </p:spPr>
        <p:txBody>
          <a:bodyPr wrap="square" rtlCol="0">
            <a:spAutoFit/>
          </a:bodyPr>
          <a:lstStyle/>
          <a:p>
            <a:r>
              <a:rPr lang="en-US" b="1" dirty="0" smtClean="0"/>
              <a:t>Human Rights</a:t>
            </a:r>
            <a:br>
              <a:rPr lang="en-US" b="1" dirty="0" smtClean="0"/>
            </a:br>
            <a:endParaRPr lang="en-US" b="1" dirty="0" smtClean="0"/>
          </a:p>
          <a:p>
            <a:pPr marL="285750" indent="-285750">
              <a:buFont typeface="Arial"/>
              <a:buChar char="•"/>
            </a:pPr>
            <a:r>
              <a:rPr lang="en-US" dirty="0" smtClean="0"/>
              <a:t>Non Discrimination</a:t>
            </a:r>
            <a:br>
              <a:rPr lang="en-US" dirty="0" smtClean="0"/>
            </a:br>
            <a:endParaRPr lang="en-US" dirty="0"/>
          </a:p>
          <a:p>
            <a:pPr marL="285750" indent="-285750">
              <a:buFont typeface="Arial"/>
              <a:buChar char="•"/>
            </a:pPr>
            <a:r>
              <a:rPr lang="en-US" dirty="0" smtClean="0"/>
              <a:t>Freedom of Association</a:t>
            </a:r>
            <a:br>
              <a:rPr lang="en-US" dirty="0" smtClean="0"/>
            </a:br>
            <a:endParaRPr lang="en-US" dirty="0" smtClean="0"/>
          </a:p>
          <a:p>
            <a:pPr marL="285750" indent="-285750">
              <a:buFont typeface="Arial"/>
              <a:buChar char="•"/>
            </a:pPr>
            <a:r>
              <a:rPr lang="en-US" dirty="0" smtClean="0"/>
              <a:t>Child Labor</a:t>
            </a:r>
            <a:br>
              <a:rPr lang="en-US" dirty="0" smtClean="0"/>
            </a:br>
            <a:endParaRPr lang="en-US" dirty="0" smtClean="0"/>
          </a:p>
          <a:p>
            <a:pPr marL="285750" indent="-285750">
              <a:buFont typeface="Arial"/>
              <a:buChar char="•"/>
            </a:pPr>
            <a:r>
              <a:rPr lang="en-US" dirty="0" smtClean="0"/>
              <a:t>Forced or Compulsory Behavior</a:t>
            </a:r>
          </a:p>
        </p:txBody>
      </p:sp>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40283282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Social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138</a:t>
            </a:fld>
            <a:endParaRPr lang="en-US" dirty="0"/>
          </a:p>
        </p:txBody>
      </p:sp>
      <p:pic>
        <p:nvPicPr>
          <p:cNvPr id="6" name="Picture 5"/>
          <p:cNvPicPr>
            <a:picLocks noChangeAspect="1"/>
          </p:cNvPicPr>
          <p:nvPr/>
        </p:nvPicPr>
        <p:blipFill>
          <a:blip r:embed="rId3"/>
          <a:stretch>
            <a:fillRect/>
          </a:stretch>
        </p:blipFill>
        <p:spPr>
          <a:xfrm>
            <a:off x="381000" y="1600200"/>
            <a:ext cx="1016000" cy="1168400"/>
          </a:xfrm>
          <a:prstGeom prst="rect">
            <a:avLst/>
          </a:prstGeom>
        </p:spPr>
      </p:pic>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Ethical Behavior</a:t>
            </a:r>
          </a:p>
          <a:p>
            <a:endParaRPr lang="en-US" b="1" dirty="0" smtClean="0"/>
          </a:p>
          <a:p>
            <a:pPr marL="285750" indent="-285750">
              <a:buFont typeface="Arial"/>
              <a:buChar char="•"/>
            </a:pPr>
            <a:r>
              <a:rPr lang="en-US" dirty="0" smtClean="0"/>
              <a:t>Investment and Procurement Practices</a:t>
            </a:r>
            <a:br>
              <a:rPr lang="en-US" dirty="0" smtClean="0"/>
            </a:br>
            <a:endParaRPr lang="en-US" dirty="0" smtClean="0"/>
          </a:p>
          <a:p>
            <a:pPr marL="285750" indent="-285750">
              <a:buFont typeface="Arial"/>
              <a:buChar char="•"/>
            </a:pPr>
            <a:r>
              <a:rPr lang="en-US" dirty="0" smtClean="0"/>
              <a:t>Bribery and Corruption</a:t>
            </a:r>
            <a:br>
              <a:rPr lang="en-US" dirty="0" smtClean="0"/>
            </a:br>
            <a:endParaRPr lang="en-US" dirty="0" smtClean="0"/>
          </a:p>
          <a:p>
            <a:pPr marL="285750" indent="-285750">
              <a:buFont typeface="Arial"/>
              <a:buChar char="•"/>
            </a:pPr>
            <a:r>
              <a:rPr lang="en-US" dirty="0" smtClean="0"/>
              <a:t>Anti-Competitive Behavior</a:t>
            </a:r>
          </a:p>
        </p:txBody>
      </p:sp>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4154687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Environmental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Transport</a:t>
            </a:r>
          </a:p>
          <a:p>
            <a:endParaRPr lang="en-US" b="1" dirty="0" smtClean="0"/>
          </a:p>
          <a:p>
            <a:pPr marL="285750" indent="-285750">
              <a:buFont typeface="Arial"/>
              <a:buChar char="•"/>
            </a:pPr>
            <a:r>
              <a:rPr lang="en-US" dirty="0" smtClean="0"/>
              <a:t>Local Procurement</a:t>
            </a:r>
            <a:br>
              <a:rPr lang="en-US" dirty="0" smtClean="0"/>
            </a:br>
            <a:endParaRPr lang="en-US" dirty="0" smtClean="0"/>
          </a:p>
          <a:p>
            <a:pPr marL="285750" indent="-285750">
              <a:buFont typeface="Arial"/>
              <a:buChar char="•"/>
            </a:pPr>
            <a:r>
              <a:rPr lang="en-US" dirty="0" smtClean="0"/>
              <a:t>Digital Communication</a:t>
            </a:r>
          </a:p>
          <a:p>
            <a:endParaRPr lang="en-US" dirty="0" smtClean="0"/>
          </a:p>
          <a:p>
            <a:pPr marL="285750" indent="-285750">
              <a:buFont typeface="Arial"/>
              <a:buChar char="•"/>
            </a:pPr>
            <a:r>
              <a:rPr lang="en-US" dirty="0" smtClean="0"/>
              <a:t>Traveling</a:t>
            </a:r>
          </a:p>
        </p:txBody>
      </p:sp>
      <p:pic>
        <p:nvPicPr>
          <p:cNvPr id="3" name="Picture 2"/>
          <p:cNvPicPr>
            <a:picLocks noChangeAspect="1"/>
          </p:cNvPicPr>
          <p:nvPr/>
        </p:nvPicPr>
        <p:blipFill>
          <a:blip r:embed="rId3"/>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971302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2595582" cy="569387"/>
          </a:xfrm>
          <a:prstGeom prst="rect">
            <a:avLst/>
          </a:prstGeom>
          <a:noFill/>
        </p:spPr>
        <p:txBody>
          <a:bodyPr wrap="none" rtlCol="0">
            <a:spAutoFit/>
          </a:bodyPr>
          <a:lstStyle/>
          <a:p>
            <a:r>
              <a:rPr lang="en-US" sz="3100" dirty="0" smtClean="0"/>
              <a:t>Terms to know</a:t>
            </a:r>
            <a:endParaRPr lang="en-US" sz="3100" dirty="0"/>
          </a:p>
        </p:txBody>
      </p:sp>
      <p:sp>
        <p:nvSpPr>
          <p:cNvPr id="5" name="TextBox 4"/>
          <p:cNvSpPr txBox="1"/>
          <p:nvPr/>
        </p:nvSpPr>
        <p:spPr>
          <a:xfrm>
            <a:off x="575315" y="1763739"/>
            <a:ext cx="7724623" cy="3139321"/>
          </a:xfrm>
          <a:prstGeom prst="rect">
            <a:avLst/>
          </a:prstGeom>
          <a:noFill/>
        </p:spPr>
        <p:txBody>
          <a:bodyPr wrap="square" rtlCol="0">
            <a:spAutoFit/>
          </a:bodyPr>
          <a:lstStyle/>
          <a:p>
            <a:r>
              <a:rPr lang="en-US" b="1" dirty="0" smtClean="0"/>
              <a:t>Corporate Social Responsibility (CSR) </a:t>
            </a:r>
            <a:r>
              <a:rPr lang="en-US" dirty="0" smtClean="0"/>
              <a:t>- </a:t>
            </a:r>
            <a:r>
              <a:rPr lang="en-US" dirty="0"/>
              <a:t>The corporate belief that a company needs to be responsible for its actions – </a:t>
            </a:r>
            <a:r>
              <a:rPr lang="en-US" u="sng" dirty="0"/>
              <a:t>socially, ethically, and environmentally.</a:t>
            </a:r>
            <a:r>
              <a:rPr lang="en-US" u="sng" dirty="0" smtClean="0"/>
              <a:t> </a:t>
            </a:r>
          </a:p>
          <a:p>
            <a:endParaRPr lang="en-US" b="1" dirty="0"/>
          </a:p>
          <a:p>
            <a:r>
              <a:rPr lang="en-US" b="1" dirty="0" smtClean="0"/>
              <a:t>Sustainable Development </a:t>
            </a:r>
            <a:r>
              <a:rPr lang="en-US" dirty="0" smtClean="0"/>
              <a:t>– Development that meets the needs of the present without compromising future generations from meeting their own needs</a:t>
            </a:r>
          </a:p>
          <a:p>
            <a:endParaRPr lang="en-US" dirty="0" smtClean="0"/>
          </a:p>
          <a:p>
            <a:endParaRPr lang="en-US" dirty="0"/>
          </a:p>
          <a:p>
            <a:r>
              <a:rPr lang="en-US" b="1" dirty="0" smtClean="0"/>
              <a:t>ISO</a:t>
            </a:r>
            <a:r>
              <a:rPr lang="en-US" dirty="0" smtClean="0"/>
              <a:t> </a:t>
            </a:r>
            <a:r>
              <a:rPr lang="en-US" b="1" dirty="0" smtClean="0"/>
              <a:t>(</a:t>
            </a:r>
            <a:r>
              <a:rPr lang="en-US" b="1" dirty="0"/>
              <a:t>International Organization for Standardization)</a:t>
            </a:r>
            <a:r>
              <a:rPr lang="en-US" dirty="0"/>
              <a:t> </a:t>
            </a:r>
            <a:r>
              <a:rPr lang="en-US" dirty="0" smtClean="0"/>
              <a:t>- The </a:t>
            </a:r>
            <a:r>
              <a:rPr lang="en-US" dirty="0"/>
              <a:t>world’s largest developer of voluntary International Standards. </a:t>
            </a:r>
            <a:r>
              <a:rPr lang="en-US" dirty="0" smtClean="0"/>
              <a:t>Founded </a:t>
            </a:r>
            <a:r>
              <a:rPr lang="en-US" dirty="0"/>
              <a:t>in 1947, </a:t>
            </a:r>
            <a:r>
              <a:rPr lang="en-US" dirty="0" smtClean="0"/>
              <a:t>ISO has </a:t>
            </a:r>
            <a:r>
              <a:rPr lang="en-US" dirty="0"/>
              <a:t>published more than </a:t>
            </a:r>
            <a:r>
              <a:rPr lang="en-US" dirty="0" smtClean="0"/>
              <a:t>19,500 </a:t>
            </a:r>
            <a:r>
              <a:rPr lang="en-US" dirty="0"/>
              <a:t>International Standards covering almost all aspects of technology and </a:t>
            </a:r>
            <a:r>
              <a:rPr lang="en-US" dirty="0" smtClean="0"/>
              <a:t>business.</a:t>
            </a:r>
            <a:endParaRPr lang="en-US" dirty="0"/>
          </a:p>
        </p:txBody>
      </p:sp>
      <p:sp>
        <p:nvSpPr>
          <p:cNvPr id="6" name="Rectangle 5"/>
          <p:cNvSpPr/>
          <p:nvPr/>
        </p:nvSpPr>
        <p:spPr>
          <a:xfrm>
            <a:off x="633046" y="3200401"/>
            <a:ext cx="5802923" cy="430887"/>
          </a:xfrm>
          <a:prstGeom prst="rect">
            <a:avLst/>
          </a:prstGeom>
        </p:spPr>
        <p:txBody>
          <a:bodyPr wrap="square">
            <a:spAutoFit/>
          </a:bodyPr>
          <a:lstStyle/>
          <a:p>
            <a:r>
              <a:rPr lang="en-US" sz="1100" dirty="0"/>
              <a:t>Our Common Future, also known as the </a:t>
            </a:r>
            <a:r>
              <a:rPr lang="en-US" sz="1100" dirty="0" err="1"/>
              <a:t>Brundtland</a:t>
            </a:r>
            <a:r>
              <a:rPr lang="en-US" sz="1100" dirty="0"/>
              <a:t> Report, from the United Nations World Commission on Environment and Development (WCED) was published in 1987.</a:t>
            </a:r>
          </a:p>
        </p:txBody>
      </p:sp>
    </p:spTree>
    <p:extLst>
      <p:ext uri="{BB962C8B-B14F-4D97-AF65-F5344CB8AC3E}">
        <p14:creationId xmlns:p14="http://schemas.microsoft.com/office/powerpoint/2010/main" val="647633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Environmental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140</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smtClean="0"/>
              <a:t>Energy</a:t>
            </a:r>
          </a:p>
          <a:p>
            <a:endParaRPr lang="en-US" b="1" dirty="0" smtClean="0"/>
          </a:p>
          <a:p>
            <a:pPr marL="285750" indent="-285750">
              <a:buFont typeface="Arial"/>
              <a:buChar char="•"/>
            </a:pPr>
            <a:r>
              <a:rPr lang="en-US" dirty="0" smtClean="0"/>
              <a:t>Energy Used (Consumed)</a:t>
            </a:r>
            <a:br>
              <a:rPr lang="en-US" dirty="0" smtClean="0"/>
            </a:br>
            <a:endParaRPr lang="en-US" dirty="0" smtClean="0"/>
          </a:p>
          <a:p>
            <a:pPr marL="285750" indent="-285750">
              <a:buFont typeface="Arial"/>
              <a:buChar char="•"/>
            </a:pPr>
            <a:r>
              <a:rPr lang="en-US" dirty="0" smtClean="0"/>
              <a:t>Emission / Co2 </a:t>
            </a:r>
          </a:p>
          <a:p>
            <a:endParaRPr lang="en-US" dirty="0" smtClean="0"/>
          </a:p>
          <a:p>
            <a:pPr marL="285750" indent="-285750">
              <a:buFont typeface="Arial"/>
              <a:buChar char="•"/>
            </a:pPr>
            <a:r>
              <a:rPr lang="en-US" dirty="0" smtClean="0"/>
              <a:t>Clean Energy Return</a:t>
            </a:r>
          </a:p>
        </p:txBody>
      </p:sp>
      <p:pic>
        <p:nvPicPr>
          <p:cNvPr id="3" name="Picture 2"/>
          <p:cNvPicPr>
            <a:picLocks noChangeAspect="1"/>
          </p:cNvPicPr>
          <p:nvPr/>
        </p:nvPicPr>
        <p:blipFill>
          <a:blip r:embed="rId3"/>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1368781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Environmental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141</a:t>
            </a:fld>
            <a:endParaRPr lang="en-US" dirty="0"/>
          </a:p>
        </p:txBody>
      </p:sp>
      <p:sp>
        <p:nvSpPr>
          <p:cNvPr id="7" name="TextBox 6"/>
          <p:cNvSpPr txBox="1"/>
          <p:nvPr/>
        </p:nvSpPr>
        <p:spPr>
          <a:xfrm>
            <a:off x="1752600" y="1371600"/>
            <a:ext cx="6553200" cy="2585323"/>
          </a:xfrm>
          <a:prstGeom prst="rect">
            <a:avLst/>
          </a:prstGeom>
          <a:noFill/>
        </p:spPr>
        <p:txBody>
          <a:bodyPr wrap="square" rtlCol="0">
            <a:spAutoFit/>
          </a:bodyPr>
          <a:lstStyle/>
          <a:p>
            <a:r>
              <a:rPr lang="en-US" b="1" dirty="0" smtClean="0"/>
              <a:t>Water</a:t>
            </a:r>
          </a:p>
          <a:p>
            <a:endParaRPr lang="en-US" b="1" dirty="0" smtClean="0"/>
          </a:p>
          <a:p>
            <a:pPr marL="285750" indent="-285750">
              <a:buFont typeface="Arial"/>
              <a:buChar char="•"/>
            </a:pPr>
            <a:r>
              <a:rPr lang="en-US" dirty="0" smtClean="0"/>
              <a:t>Water Quality</a:t>
            </a:r>
          </a:p>
          <a:p>
            <a:pPr marL="285750" indent="-285750">
              <a:buFont typeface="Arial"/>
              <a:buChar char="•"/>
            </a:pPr>
            <a:endParaRPr lang="en-US" dirty="0" smtClean="0"/>
          </a:p>
          <a:p>
            <a:pPr marL="285750" indent="-285750">
              <a:buFont typeface="Arial"/>
              <a:buChar char="•"/>
            </a:pPr>
            <a:r>
              <a:rPr lang="en-US" dirty="0" smtClean="0"/>
              <a:t>Water Quantity </a:t>
            </a:r>
          </a:p>
          <a:p>
            <a:endParaRPr lang="en-US" dirty="0" smtClean="0"/>
          </a:p>
          <a:p>
            <a:pPr marL="285750" indent="-285750">
              <a:buFont typeface="Arial"/>
              <a:buChar char="•"/>
            </a:pPr>
            <a:r>
              <a:rPr lang="en-US" dirty="0" smtClean="0"/>
              <a:t>Water Consumption</a:t>
            </a:r>
          </a:p>
          <a:p>
            <a:pPr marL="285750" indent="-285750">
              <a:buFont typeface="Arial"/>
              <a:buChar char="•"/>
            </a:pPr>
            <a:endParaRPr lang="en-US" dirty="0"/>
          </a:p>
          <a:p>
            <a:pPr marL="285750" indent="-285750">
              <a:buFont typeface="Arial"/>
              <a:buChar char="•"/>
            </a:pPr>
            <a:r>
              <a:rPr lang="en-US" dirty="0" smtClean="0"/>
              <a:t>Water Displacement</a:t>
            </a:r>
          </a:p>
        </p:txBody>
      </p:sp>
      <p:pic>
        <p:nvPicPr>
          <p:cNvPr id="3" name="Picture 2"/>
          <p:cNvPicPr>
            <a:picLocks noChangeAspect="1"/>
          </p:cNvPicPr>
          <p:nvPr/>
        </p:nvPicPr>
        <p:blipFill>
          <a:blip r:embed="rId3"/>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1612150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Environmental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142</a:t>
            </a:fld>
            <a:endParaRPr lang="en-US" dirty="0"/>
          </a:p>
        </p:txBody>
      </p:sp>
      <p:sp>
        <p:nvSpPr>
          <p:cNvPr id="7" name="TextBox 6"/>
          <p:cNvSpPr txBox="1"/>
          <p:nvPr/>
        </p:nvSpPr>
        <p:spPr>
          <a:xfrm>
            <a:off x="1752600" y="1371600"/>
            <a:ext cx="6553200" cy="3139321"/>
          </a:xfrm>
          <a:prstGeom prst="rect">
            <a:avLst/>
          </a:prstGeom>
          <a:noFill/>
        </p:spPr>
        <p:txBody>
          <a:bodyPr wrap="square" rtlCol="0">
            <a:spAutoFit/>
          </a:bodyPr>
          <a:lstStyle/>
          <a:p>
            <a:r>
              <a:rPr lang="en-US" b="1" dirty="0" smtClean="0"/>
              <a:t>Waste</a:t>
            </a:r>
          </a:p>
          <a:p>
            <a:endParaRPr lang="en-US" b="1" dirty="0" smtClean="0"/>
          </a:p>
          <a:p>
            <a:pPr marL="285750" indent="-285750">
              <a:buFont typeface="Arial"/>
              <a:buChar char="•"/>
            </a:pPr>
            <a:r>
              <a:rPr lang="en-US" dirty="0" smtClean="0"/>
              <a:t>Recycling</a:t>
            </a:r>
          </a:p>
          <a:p>
            <a:pPr marL="285750" indent="-285750">
              <a:buFont typeface="Arial"/>
              <a:buChar char="•"/>
            </a:pPr>
            <a:endParaRPr lang="en-US" dirty="0" smtClean="0"/>
          </a:p>
          <a:p>
            <a:pPr marL="285750" indent="-285750">
              <a:buFont typeface="Arial"/>
              <a:buChar char="•"/>
            </a:pPr>
            <a:r>
              <a:rPr lang="en-US" dirty="0" smtClean="0"/>
              <a:t>Disposal</a:t>
            </a:r>
          </a:p>
          <a:p>
            <a:endParaRPr lang="en-US" dirty="0" smtClean="0"/>
          </a:p>
          <a:p>
            <a:pPr marL="285750" indent="-285750">
              <a:buFont typeface="Arial"/>
              <a:buChar char="•"/>
            </a:pPr>
            <a:r>
              <a:rPr lang="en-US" dirty="0" smtClean="0"/>
              <a:t>Reusability</a:t>
            </a:r>
          </a:p>
          <a:p>
            <a:pPr marL="285750" indent="-285750">
              <a:buFont typeface="Arial"/>
              <a:buChar char="•"/>
            </a:pPr>
            <a:endParaRPr lang="en-US" dirty="0"/>
          </a:p>
          <a:p>
            <a:pPr marL="285750" indent="-285750">
              <a:buFont typeface="Arial"/>
              <a:buChar char="•"/>
            </a:pPr>
            <a:r>
              <a:rPr lang="en-US" dirty="0" smtClean="0"/>
              <a:t>Incorporated Energy</a:t>
            </a:r>
          </a:p>
          <a:p>
            <a:pPr marL="285750" indent="-285750">
              <a:buFont typeface="Arial"/>
              <a:buChar char="•"/>
            </a:pPr>
            <a:endParaRPr lang="en-US" dirty="0"/>
          </a:p>
          <a:p>
            <a:pPr marL="285750" indent="-285750">
              <a:buFont typeface="Arial"/>
              <a:buChar char="•"/>
            </a:pPr>
            <a:r>
              <a:rPr lang="en-US" dirty="0" smtClean="0"/>
              <a:t>Waste</a:t>
            </a:r>
          </a:p>
        </p:txBody>
      </p:sp>
      <p:pic>
        <p:nvPicPr>
          <p:cNvPr id="3" name="Picture 2"/>
          <p:cNvPicPr>
            <a:picLocks noChangeAspect="1"/>
          </p:cNvPicPr>
          <p:nvPr/>
        </p:nvPicPr>
        <p:blipFill>
          <a:blip r:embed="rId3"/>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5726722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Financial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smtClean="0"/>
              <a:t>Return on Investment</a:t>
            </a:r>
          </a:p>
          <a:p>
            <a:endParaRPr lang="en-US" b="1" dirty="0" smtClean="0"/>
          </a:p>
          <a:p>
            <a:pPr marL="285750" indent="-285750">
              <a:buFont typeface="Arial"/>
              <a:buChar char="•"/>
            </a:pPr>
            <a:r>
              <a:rPr lang="en-US" dirty="0" smtClean="0"/>
              <a:t>Direct Financial Benefits</a:t>
            </a:r>
          </a:p>
          <a:p>
            <a:pPr marL="285750" indent="-285750">
              <a:buFont typeface="Arial"/>
              <a:buChar char="•"/>
            </a:pPr>
            <a:endParaRPr lang="en-US" dirty="0"/>
          </a:p>
          <a:p>
            <a:pPr marL="285750" indent="-285750">
              <a:buFont typeface="Arial"/>
              <a:buChar char="•"/>
            </a:pPr>
            <a:r>
              <a:rPr lang="en-US" dirty="0" smtClean="0"/>
              <a:t>Benefit Cost Ratio</a:t>
            </a:r>
          </a:p>
          <a:p>
            <a:pPr marL="285750" indent="-285750">
              <a:buFont typeface="Arial"/>
              <a:buChar char="•"/>
            </a:pPr>
            <a:endParaRPr lang="en-US" dirty="0"/>
          </a:p>
          <a:p>
            <a:pPr marL="285750" indent="-285750">
              <a:buFont typeface="Arial"/>
              <a:buChar char="•"/>
            </a:pPr>
            <a:r>
              <a:rPr lang="en-US" dirty="0" smtClean="0"/>
              <a:t>External Rate of Return</a:t>
            </a:r>
          </a:p>
          <a:p>
            <a:pPr marL="285750" indent="-285750">
              <a:buFont typeface="Arial"/>
              <a:buChar char="•"/>
            </a:pPr>
            <a:endParaRPr lang="en-US" dirty="0"/>
          </a:p>
          <a:p>
            <a:pPr marL="285750" indent="-285750">
              <a:buFont typeface="Arial"/>
              <a:buChar char="•"/>
            </a:pPr>
            <a:r>
              <a:rPr lang="en-US" dirty="0" smtClean="0"/>
              <a:t>Internal Rate of Return</a:t>
            </a:r>
          </a:p>
          <a:p>
            <a:pPr marL="285750" indent="-285750">
              <a:buFont typeface="Arial"/>
              <a:buChar char="•"/>
            </a:pPr>
            <a:endParaRPr lang="en-US" dirty="0" smtClean="0"/>
          </a:p>
          <a:p>
            <a:pPr marL="285750" indent="-285750">
              <a:buFont typeface="Arial"/>
              <a:buChar char="•"/>
            </a:pPr>
            <a:r>
              <a:rPr lang="en-US" dirty="0" smtClean="0"/>
              <a:t>Net Present Value</a:t>
            </a:r>
          </a:p>
          <a:p>
            <a:endParaRPr lang="en-US" dirty="0" smtClean="0"/>
          </a:p>
        </p:txBody>
      </p:sp>
      <p:pic>
        <p:nvPicPr>
          <p:cNvPr id="6" name="Picture 5"/>
          <p:cNvPicPr>
            <a:picLocks noChangeAspect="1"/>
          </p:cNvPicPr>
          <p:nvPr/>
        </p:nvPicPr>
        <p:blipFill>
          <a:blip r:embed="rId3"/>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9834414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and the Financial Bottom Line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144</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smtClean="0"/>
              <a:t>Business Agility</a:t>
            </a:r>
          </a:p>
          <a:p>
            <a:endParaRPr lang="en-US" b="1" dirty="0" smtClean="0"/>
          </a:p>
          <a:p>
            <a:pPr marL="285750" indent="-285750">
              <a:buFont typeface="Arial"/>
              <a:buChar char="•"/>
            </a:pPr>
            <a:r>
              <a:rPr lang="en-US" dirty="0" smtClean="0"/>
              <a:t>Flexibility / Optionality in the Project</a:t>
            </a:r>
          </a:p>
          <a:p>
            <a:pPr marL="285750" indent="-285750">
              <a:buFont typeface="Arial"/>
              <a:buChar char="•"/>
            </a:pPr>
            <a:endParaRPr lang="en-US" dirty="0" smtClean="0"/>
          </a:p>
          <a:p>
            <a:pPr marL="285750" indent="-285750">
              <a:buFont typeface="Arial"/>
              <a:buChar char="•"/>
            </a:pPr>
            <a:r>
              <a:rPr lang="en-US" dirty="0" smtClean="0"/>
              <a:t>Increased Business Flexibility</a:t>
            </a:r>
          </a:p>
          <a:p>
            <a:pPr marL="285750" indent="-285750">
              <a:buFont typeface="Arial"/>
              <a:buChar char="•"/>
            </a:pPr>
            <a:endParaRPr lang="en-US" dirty="0"/>
          </a:p>
          <a:p>
            <a:pPr marL="285750" indent="-285750">
              <a:buFont typeface="Arial"/>
              <a:buChar char="•"/>
            </a:pPr>
            <a:r>
              <a:rPr lang="en-US" dirty="0" smtClean="0"/>
              <a:t>Economic Stimulation</a:t>
            </a:r>
          </a:p>
          <a:p>
            <a:pPr marL="285750" indent="-285750">
              <a:buFont typeface="Arial"/>
              <a:buChar char="•"/>
            </a:pPr>
            <a:endParaRPr lang="en-US" dirty="0"/>
          </a:p>
          <a:p>
            <a:pPr marL="285750" indent="-285750">
              <a:buFont typeface="Arial"/>
              <a:buChar char="•"/>
            </a:pPr>
            <a:r>
              <a:rPr lang="en-US" dirty="0" smtClean="0"/>
              <a:t>Local Economic Impact</a:t>
            </a:r>
          </a:p>
          <a:p>
            <a:pPr marL="285750" indent="-285750">
              <a:buFont typeface="Arial"/>
              <a:buChar char="•"/>
            </a:pPr>
            <a:endParaRPr lang="en-US" dirty="0"/>
          </a:p>
          <a:p>
            <a:pPr marL="285750" indent="-285750">
              <a:buFont typeface="Arial"/>
              <a:buChar char="•"/>
            </a:pPr>
            <a:r>
              <a:rPr lang="en-US" dirty="0" smtClean="0"/>
              <a:t>Indirect Benefits</a:t>
            </a:r>
          </a:p>
          <a:p>
            <a:endParaRPr lang="en-US" dirty="0" smtClean="0"/>
          </a:p>
        </p:txBody>
      </p:sp>
      <p:pic>
        <p:nvPicPr>
          <p:cNvPr id="6" name="Picture 5"/>
          <p:cNvPicPr>
            <a:picLocks noChangeAspect="1"/>
          </p:cNvPicPr>
          <p:nvPr/>
        </p:nvPicPr>
        <p:blipFill>
          <a:blip r:embed="rId3"/>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0369270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Perform the Analysis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There are several ways to perform a P5 impact analysis.  Developing a risk register using each element, as a category is the simplest.  </a:t>
            </a:r>
            <a:endParaRPr lang="en-US" dirty="0" smtClean="0"/>
          </a:p>
          <a:p>
            <a:pPr marL="514350" indent="-514350">
              <a:buFont typeface="+mj-lt"/>
              <a:buAutoNum type="arabicPeriod"/>
            </a:pPr>
            <a:r>
              <a:rPr lang="en-US" dirty="0" smtClean="0"/>
              <a:t>The </a:t>
            </a:r>
            <a:r>
              <a:rPr lang="en-US" dirty="0"/>
              <a:t>most effective way is to use a scoring system</a:t>
            </a:r>
            <a:r>
              <a:rPr lang="en-US" dirty="0" smtClean="0"/>
              <a:t>. </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145</a:t>
            </a:fld>
            <a:endParaRPr lang="en-US" dirty="0"/>
          </a:p>
        </p:txBody>
      </p:sp>
      <p:pic>
        <p:nvPicPr>
          <p:cNvPr id="6" name="Picture 5" descr="P5-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3448968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10000"/>
          </a:bodyPr>
          <a:lstStyle/>
          <a:p>
            <a:r>
              <a:rPr lang="en-US" dirty="0"/>
              <a:t>When using a scoring system, each product deliverable and project process will be scored against each element of P5 based on a positive/neutral/negative scale ranging from a neutral (o) high (+ or -3) , medium (+ or -2) , and low (+ or -3).  </a:t>
            </a:r>
          </a:p>
          <a:p>
            <a:endParaRPr lang="en-US" dirty="0" smtClean="0"/>
          </a:p>
          <a:p>
            <a:endParaRPr lang="en-US" dirty="0"/>
          </a:p>
          <a:p>
            <a:r>
              <a:rPr lang="en-US" dirty="0"/>
              <a:t>This method is a simplified Analytic Hierarchy Process, one of the most popular analytical techniques for complex decision-making problems. Note: An AHP hierarchy can have as many levels as needed to fully characterize a particular decision situation. </a:t>
            </a:r>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146</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468617495"/>
              </p:ext>
            </p:extLst>
          </p:nvPr>
        </p:nvGraphicFramePr>
        <p:xfrm>
          <a:off x="990600" y="3124200"/>
          <a:ext cx="7289143" cy="954335"/>
        </p:xfrm>
        <a:graphic>
          <a:graphicData uri="http://schemas.openxmlformats.org/presentationml/2006/ole">
            <mc:AlternateContent xmlns:mc="http://schemas.openxmlformats.org/markup-compatibility/2006">
              <mc:Choice xmlns:v="urn:schemas-microsoft-com:vml" Requires="v">
                <p:oleObj spid="_x0000_s2056" name="Document" r:id="rId3" imgW="5626100" imgH="736600" progId="Word.Document.12">
                  <p:embed/>
                </p:oleObj>
              </mc:Choice>
              <mc:Fallback>
                <p:oleObj name="Document" r:id="rId3" imgW="5626100" imgH="736600" progId="Word.Document.12">
                  <p:embed/>
                  <p:pic>
                    <p:nvPicPr>
                      <p:cNvPr id="0" name=""/>
                      <p:cNvPicPr/>
                      <p:nvPr/>
                    </p:nvPicPr>
                    <p:blipFill>
                      <a:blip r:embed="rId4"/>
                      <a:stretch>
                        <a:fillRect/>
                      </a:stretch>
                    </p:blipFill>
                    <p:spPr>
                      <a:xfrm>
                        <a:off x="990600" y="3124200"/>
                        <a:ext cx="7289143" cy="954335"/>
                      </a:xfrm>
                      <a:prstGeom prst="rect">
                        <a:avLst/>
                      </a:prstGeom>
                    </p:spPr>
                  </p:pic>
                </p:oleObj>
              </mc:Fallback>
            </mc:AlternateContent>
          </a:graphicData>
        </a:graphic>
      </p:graphicFrame>
    </p:spTree>
    <p:extLst>
      <p:ext uri="{BB962C8B-B14F-4D97-AF65-F5344CB8AC3E}">
        <p14:creationId xmlns:p14="http://schemas.microsoft.com/office/powerpoint/2010/main" val="772537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Scoring</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147</a:t>
            </a:fld>
            <a:endParaRPr lang="en-US" dirty="0"/>
          </a:p>
        </p:txBody>
      </p:sp>
      <p:pic>
        <p:nvPicPr>
          <p:cNvPr id="6" name="Picture 5"/>
          <p:cNvPicPr>
            <a:picLocks noChangeAspect="1"/>
          </p:cNvPicPr>
          <p:nvPr/>
        </p:nvPicPr>
        <p:blipFill>
          <a:blip r:embed="rId3"/>
          <a:stretch>
            <a:fillRect/>
          </a:stretch>
        </p:blipFill>
        <p:spPr>
          <a:xfrm>
            <a:off x="228600" y="495301"/>
            <a:ext cx="8763000" cy="5600700"/>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468989" y="-152400"/>
            <a:ext cx="9231989" cy="6324600"/>
          </a:xfrm>
          <a:prstGeom prst="rect">
            <a:avLst/>
          </a:prstGeom>
        </p:spPr>
      </p:pic>
    </p:spTree>
    <p:extLst>
      <p:ext uri="{BB962C8B-B14F-4D97-AF65-F5344CB8AC3E}">
        <p14:creationId xmlns:p14="http://schemas.microsoft.com/office/powerpoint/2010/main" val="495120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a:r>
            <a:endParaRPr lang="en-US" dirty="0"/>
          </a:p>
        </p:txBody>
      </p:sp>
      <p:sp>
        <p:nvSpPr>
          <p:cNvPr id="3" name="Content Placeholder 2"/>
          <p:cNvSpPr>
            <a:spLocks noGrp="1"/>
          </p:cNvSpPr>
          <p:nvPr>
            <p:ph idx="1"/>
          </p:nvPr>
        </p:nvSpPr>
        <p:spPr/>
        <p:txBody>
          <a:bodyPr/>
          <a:lstStyle/>
          <a:p>
            <a:r>
              <a:rPr lang="en-US" dirty="0"/>
              <a:t>The P5 impact analysis will provide key insight on where the problem areas are from a sustainability perspective.  </a:t>
            </a:r>
            <a:endParaRPr lang="en-US" dirty="0" smtClean="0"/>
          </a:p>
          <a:p>
            <a:r>
              <a:rPr lang="en-US" dirty="0" smtClean="0"/>
              <a:t>Once </a:t>
            </a:r>
            <a:r>
              <a:rPr lang="en-US" dirty="0"/>
              <a:t>the analysis is completed, the items that pose a risk (anything with a + score) should be sectioned off and reviewed, and mapped to into a Sustainability Management Plan (SMP) </a:t>
            </a:r>
          </a:p>
          <a:p>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148</a:t>
            </a:fld>
            <a:endParaRPr lang="en-US" dirty="0"/>
          </a:p>
        </p:txBody>
      </p:sp>
      <p:pic>
        <p:nvPicPr>
          <p:cNvPr id="6" name="Picture 5" descr="P5-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384842041"/>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A</a:t>
            </a:r>
            <a:r>
              <a:rPr lang="en-US" dirty="0" smtClean="0"/>
              <a:t> lot of good info…</a:t>
            </a:r>
          </a:p>
        </p:txBody>
      </p:sp>
      <p:sp>
        <p:nvSpPr>
          <p:cNvPr id="30723" name="Date Placeholder 1"/>
          <p:cNvSpPr>
            <a:spLocks noGrp="1"/>
          </p:cNvSpPr>
          <p:nvPr>
            <p:ph type="dt" sz="quarter" idx="4294967295"/>
          </p:nvPr>
        </p:nvSpPr>
        <p:spPr bwMode="auto">
          <a:xfrm>
            <a:off x="0" y="652621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09860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1"/>
          <p:cNvSpPr>
            <a:spLocks noGrp="1"/>
          </p:cNvSpPr>
          <p:nvPr>
            <p:ph type="title"/>
          </p:nvPr>
        </p:nvSpPr>
        <p:spPr/>
        <p:txBody>
          <a:bodyPr/>
          <a:lstStyle/>
          <a:p>
            <a:pPr marL="514350" indent="-514350"/>
            <a:r>
              <a:rPr lang="en-US" sz="2800" dirty="0">
                <a:latin typeface="Calibri" charset="0"/>
              </a:rPr>
              <a:t>Terms and Definitions used:</a:t>
            </a:r>
            <a:br>
              <a:rPr lang="en-US" sz="2800" dirty="0">
                <a:latin typeface="Calibri" charset="0"/>
              </a:rPr>
            </a:br>
            <a:endParaRPr lang="en-US" dirty="0">
              <a:solidFill>
                <a:srgbClr val="16D554"/>
              </a:solidFill>
              <a:latin typeface="Calibri" charset="0"/>
              <a:ea typeface="ＭＳ Ｐゴシック" charset="0"/>
              <a:cs typeface="ＭＳ Ｐゴシック" charset="0"/>
            </a:endParaRPr>
          </a:p>
        </p:txBody>
      </p:sp>
      <p:sp>
        <p:nvSpPr>
          <p:cNvPr id="50178" name="Tijdelijke aanduiding voor voettekst 3"/>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1200">
                <a:solidFill>
                  <a:srgbClr val="898989"/>
                </a:solidFill>
                <a:latin typeface="Calibri" charset="0"/>
              </a:rPr>
              <a:t>©Copyright GPM 2009-2013</a:t>
            </a:r>
            <a:endParaRPr lang="en-US" sz="1200">
              <a:solidFill>
                <a:srgbClr val="898989"/>
              </a:solidFill>
              <a:latin typeface="Calibri" charset="0"/>
            </a:endParaRPr>
          </a:p>
        </p:txBody>
      </p:sp>
      <p:sp>
        <p:nvSpPr>
          <p:cNvPr id="50179" name="Tijdelijke aanduiding voor dianumm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61C1B9-EC4F-4C4E-BAB1-CE6FD9FAB0C7}" type="slidenum">
              <a:rPr lang="en-US" sz="1200">
                <a:solidFill>
                  <a:srgbClr val="898989"/>
                </a:solidFill>
                <a:latin typeface="Calibri" charset="0"/>
              </a:rPr>
              <a:pPr eaLnBrk="1" hangingPunct="1"/>
              <a:t>15</a:t>
            </a:fld>
            <a:endParaRPr lang="en-US" sz="1200">
              <a:solidFill>
                <a:srgbClr val="898989"/>
              </a:solidFill>
              <a:latin typeface="Calibri" charset="0"/>
            </a:endParaRPr>
          </a:p>
        </p:txBody>
      </p:sp>
      <p:sp>
        <p:nvSpPr>
          <p:cNvPr id="50180" name="Rechthoek 6"/>
          <p:cNvSpPr>
            <a:spLocks noChangeArrowheads="1"/>
          </p:cNvSpPr>
          <p:nvPr/>
        </p:nvSpPr>
        <p:spPr bwMode="auto">
          <a:xfrm>
            <a:off x="457200" y="762000"/>
            <a:ext cx="4114800" cy="557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3663" indent="3175">
              <a:spcBef>
                <a:spcPct val="20000"/>
              </a:spcBef>
              <a:buClr>
                <a:srgbClr val="4C6312"/>
              </a:buClr>
              <a:buFont typeface="Arial" charset="0"/>
              <a:buChar char="•"/>
            </a:pPr>
            <a:endParaRPr lang="en-US" sz="2000" b="1" dirty="0" smtClean="0">
              <a:latin typeface="Calibri" charset="0"/>
            </a:endParaRPr>
          </a:p>
          <a:p>
            <a:pPr marL="93663" indent="3175">
              <a:spcBef>
                <a:spcPct val="20000"/>
              </a:spcBef>
              <a:buClr>
                <a:srgbClr val="4C6312"/>
              </a:buClr>
              <a:buFont typeface="Arial" charset="0"/>
              <a:buChar char="•"/>
            </a:pPr>
            <a:r>
              <a:rPr lang="en-US" sz="2000" dirty="0" smtClean="0">
                <a:latin typeface="Calibri" charset="0"/>
              </a:rPr>
              <a:t>Sustainability</a:t>
            </a:r>
            <a:endParaRPr lang="en-US" sz="2000" dirty="0">
              <a:latin typeface="Calibri" charset="0"/>
            </a:endParaRPr>
          </a:p>
          <a:p>
            <a:pPr marL="93663" indent="3175">
              <a:spcBef>
                <a:spcPct val="20000"/>
              </a:spcBef>
              <a:buClr>
                <a:srgbClr val="4C6312"/>
              </a:buClr>
              <a:buFont typeface="Arial" charset="0"/>
              <a:buChar char="•"/>
            </a:pPr>
            <a:r>
              <a:rPr lang="en-US" sz="2000" dirty="0">
                <a:latin typeface="Calibri" charset="0"/>
              </a:rPr>
              <a:t>Sustainability Reporting</a:t>
            </a:r>
          </a:p>
          <a:p>
            <a:pPr marL="93663" indent="3175">
              <a:spcBef>
                <a:spcPct val="20000"/>
              </a:spcBef>
              <a:buClr>
                <a:srgbClr val="4C6312"/>
              </a:buClr>
              <a:buFont typeface="Arial" charset="0"/>
              <a:buChar char="•"/>
            </a:pPr>
            <a:r>
              <a:rPr lang="en-US" sz="2000" dirty="0">
                <a:latin typeface="Calibri" charset="0"/>
              </a:rPr>
              <a:t>Social Responsibility</a:t>
            </a:r>
          </a:p>
          <a:p>
            <a:pPr marL="93663" indent="3175">
              <a:spcBef>
                <a:spcPct val="20000"/>
              </a:spcBef>
              <a:buClr>
                <a:srgbClr val="4C6312"/>
              </a:buClr>
              <a:buFont typeface="Arial" charset="0"/>
              <a:buChar char="•"/>
            </a:pPr>
            <a:r>
              <a:rPr lang="en-US" sz="2000" dirty="0">
                <a:latin typeface="Calibri" charset="0"/>
              </a:rPr>
              <a:t>Social Sustainability</a:t>
            </a:r>
          </a:p>
          <a:p>
            <a:pPr marL="93663" indent="3175">
              <a:spcBef>
                <a:spcPct val="20000"/>
              </a:spcBef>
              <a:buClr>
                <a:srgbClr val="4C6312"/>
              </a:buClr>
              <a:buFont typeface="Arial" charset="0"/>
              <a:buChar char="•"/>
            </a:pPr>
            <a:r>
              <a:rPr lang="en-US" sz="2000" dirty="0">
                <a:latin typeface="Calibri" charset="0"/>
              </a:rPr>
              <a:t>Economic Sustainability</a:t>
            </a:r>
          </a:p>
          <a:p>
            <a:pPr marL="93663" indent="3175">
              <a:spcBef>
                <a:spcPct val="20000"/>
              </a:spcBef>
              <a:buClr>
                <a:srgbClr val="4C6312"/>
              </a:buClr>
              <a:buFont typeface="Arial" charset="0"/>
              <a:buChar char="•"/>
            </a:pPr>
            <a:r>
              <a:rPr lang="en-US" sz="2000" dirty="0">
                <a:latin typeface="Calibri" charset="0"/>
              </a:rPr>
              <a:t>Environmental Sustainability</a:t>
            </a:r>
          </a:p>
          <a:p>
            <a:pPr marL="93663" indent="3175">
              <a:spcBef>
                <a:spcPct val="20000"/>
              </a:spcBef>
              <a:buClr>
                <a:srgbClr val="4C6312"/>
              </a:buClr>
              <a:buFont typeface="Arial" charset="0"/>
              <a:buChar char="•"/>
            </a:pPr>
            <a:r>
              <a:rPr lang="en-US" sz="2000" dirty="0">
                <a:latin typeface="Calibri" charset="0"/>
              </a:rPr>
              <a:t>UN Global Compact</a:t>
            </a:r>
          </a:p>
          <a:p>
            <a:pPr marL="93663" indent="3175">
              <a:spcBef>
                <a:spcPct val="20000"/>
              </a:spcBef>
              <a:buClr>
                <a:srgbClr val="4C6312"/>
              </a:buClr>
              <a:buFont typeface="Arial" charset="0"/>
              <a:buChar char="•"/>
            </a:pPr>
            <a:r>
              <a:rPr lang="en-US" sz="2000" dirty="0">
                <a:latin typeface="Calibri" charset="0"/>
              </a:rPr>
              <a:t>Triple Bottom Line</a:t>
            </a:r>
          </a:p>
          <a:p>
            <a:pPr marL="93663" indent="3175">
              <a:spcBef>
                <a:spcPct val="20000"/>
              </a:spcBef>
              <a:buClr>
                <a:srgbClr val="4C6312"/>
              </a:buClr>
              <a:buFont typeface="Arial" charset="0"/>
              <a:buChar char="•"/>
            </a:pPr>
            <a:r>
              <a:rPr lang="en-US" sz="2000" dirty="0">
                <a:latin typeface="Calibri" charset="0"/>
              </a:rPr>
              <a:t>P5 Concept</a:t>
            </a:r>
          </a:p>
          <a:p>
            <a:pPr marL="93663" indent="3175">
              <a:spcBef>
                <a:spcPct val="20000"/>
              </a:spcBef>
              <a:buClr>
                <a:srgbClr val="4C6312"/>
              </a:buClr>
              <a:buFont typeface="Arial" charset="0"/>
              <a:buChar char="•"/>
            </a:pPr>
            <a:r>
              <a:rPr lang="en-US" sz="2000" dirty="0">
                <a:latin typeface="Calibri" charset="0"/>
              </a:rPr>
              <a:t>PESTLE</a:t>
            </a:r>
          </a:p>
          <a:p>
            <a:pPr marL="93663" indent="3175">
              <a:spcBef>
                <a:spcPct val="20000"/>
              </a:spcBef>
              <a:buClr>
                <a:srgbClr val="4C6312"/>
              </a:buClr>
              <a:buFont typeface="Arial" charset="0"/>
              <a:buChar char="•"/>
            </a:pPr>
            <a:r>
              <a:rPr lang="en-US" sz="2000" dirty="0">
                <a:latin typeface="Calibri" charset="0"/>
              </a:rPr>
              <a:t>Sustainability Management Plan</a:t>
            </a:r>
          </a:p>
          <a:p>
            <a:pPr marL="93663" indent="3175">
              <a:spcBef>
                <a:spcPct val="20000"/>
              </a:spcBef>
              <a:buClr>
                <a:srgbClr val="4C6312"/>
              </a:buClr>
              <a:buFont typeface="Arial" charset="0"/>
              <a:buChar char="•"/>
            </a:pPr>
            <a:r>
              <a:rPr lang="en-US" sz="2000" dirty="0">
                <a:latin typeface="Calibri" charset="0"/>
              </a:rPr>
              <a:t>Energy Management Systems</a:t>
            </a:r>
          </a:p>
          <a:p>
            <a:pPr marL="93663" indent="3175">
              <a:spcBef>
                <a:spcPct val="20000"/>
              </a:spcBef>
              <a:buClr>
                <a:srgbClr val="4C6312"/>
              </a:buClr>
              <a:buFont typeface="Arial" charset="0"/>
              <a:buChar char="•"/>
            </a:pPr>
            <a:endParaRPr lang="en-US" sz="2000" dirty="0">
              <a:latin typeface="Calibri" charset="0"/>
            </a:endParaRPr>
          </a:p>
          <a:p>
            <a:pPr marL="93663" indent="3175">
              <a:spcBef>
                <a:spcPct val="20000"/>
              </a:spcBef>
              <a:buClr>
                <a:srgbClr val="4C6312"/>
              </a:buClr>
              <a:buFont typeface="Arial" charset="0"/>
              <a:buChar char="•"/>
            </a:pPr>
            <a:endParaRPr lang="en-US" sz="2000" dirty="0">
              <a:latin typeface="Calibri" charset="0"/>
            </a:endParaRPr>
          </a:p>
        </p:txBody>
      </p:sp>
      <p:sp>
        <p:nvSpPr>
          <p:cNvPr id="50181" name="Rechthoek 7"/>
          <p:cNvSpPr>
            <a:spLocks noChangeArrowheads="1"/>
          </p:cNvSpPr>
          <p:nvPr/>
        </p:nvSpPr>
        <p:spPr bwMode="auto">
          <a:xfrm>
            <a:off x="4876800" y="1295400"/>
            <a:ext cx="41148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3663" indent="3175">
              <a:spcBef>
                <a:spcPct val="20000"/>
              </a:spcBef>
              <a:buClr>
                <a:srgbClr val="4C6312"/>
              </a:buClr>
              <a:buFont typeface="Arial" charset="0"/>
              <a:buChar char="•"/>
            </a:pPr>
            <a:r>
              <a:rPr lang="en-US" sz="2000" dirty="0">
                <a:latin typeface="Calibri" charset="0"/>
              </a:rPr>
              <a:t>ISO 21500</a:t>
            </a:r>
          </a:p>
          <a:p>
            <a:pPr marL="93663" indent="3175">
              <a:spcBef>
                <a:spcPct val="20000"/>
              </a:spcBef>
              <a:buClr>
                <a:srgbClr val="4C6312"/>
              </a:buClr>
              <a:buFont typeface="Arial" charset="0"/>
              <a:buChar char="•"/>
            </a:pPr>
            <a:r>
              <a:rPr lang="en-US" sz="2000" dirty="0">
                <a:latin typeface="Calibri" charset="0"/>
              </a:rPr>
              <a:t>ISO 14001</a:t>
            </a:r>
          </a:p>
          <a:p>
            <a:pPr marL="93663" indent="3175">
              <a:spcBef>
                <a:spcPct val="20000"/>
              </a:spcBef>
              <a:buClr>
                <a:srgbClr val="4C6312"/>
              </a:buClr>
              <a:buFont typeface="Arial" charset="0"/>
              <a:buChar char="•"/>
            </a:pPr>
            <a:r>
              <a:rPr lang="en-US" sz="2000" dirty="0">
                <a:latin typeface="Calibri" charset="0"/>
              </a:rPr>
              <a:t>ISO 26000</a:t>
            </a:r>
          </a:p>
          <a:p>
            <a:pPr marL="93663" indent="3175">
              <a:spcBef>
                <a:spcPct val="20000"/>
              </a:spcBef>
              <a:buClr>
                <a:srgbClr val="4C6312"/>
              </a:buClr>
              <a:buFont typeface="Arial" charset="0"/>
              <a:buChar char="•"/>
            </a:pPr>
            <a:r>
              <a:rPr lang="en-US" sz="2000" dirty="0">
                <a:latin typeface="Calibri" charset="0"/>
              </a:rPr>
              <a:t>ISO 50001</a:t>
            </a:r>
          </a:p>
          <a:p>
            <a:pPr marL="93663" indent="3175">
              <a:spcBef>
                <a:spcPct val="20000"/>
              </a:spcBef>
              <a:buClr>
                <a:srgbClr val="4C6312"/>
              </a:buClr>
              <a:buFont typeface="Arial" charset="0"/>
              <a:buChar char="•"/>
            </a:pPr>
            <a:r>
              <a:rPr lang="en-US" sz="2000" dirty="0">
                <a:latin typeface="Calibri" charset="0"/>
              </a:rPr>
              <a:t>ISO 9001</a:t>
            </a:r>
          </a:p>
          <a:p>
            <a:pPr marL="93663" indent="3175">
              <a:spcBef>
                <a:spcPct val="20000"/>
              </a:spcBef>
              <a:buClr>
                <a:srgbClr val="4C6312"/>
              </a:buClr>
              <a:buFont typeface="Arial" charset="0"/>
              <a:buChar char="•"/>
            </a:pPr>
            <a:r>
              <a:rPr lang="en-US" sz="2000" dirty="0">
                <a:latin typeface="Calibri" charset="0"/>
              </a:rPr>
              <a:t>Primary Energy</a:t>
            </a:r>
          </a:p>
          <a:p>
            <a:pPr marL="93663" indent="3175">
              <a:spcBef>
                <a:spcPct val="20000"/>
              </a:spcBef>
              <a:buClr>
                <a:srgbClr val="4C6312"/>
              </a:buClr>
              <a:buFont typeface="Arial" charset="0"/>
              <a:buChar char="•"/>
            </a:pPr>
            <a:r>
              <a:rPr lang="en-US" sz="2000" dirty="0">
                <a:latin typeface="Calibri" charset="0"/>
              </a:rPr>
              <a:t>Secondary Energy</a:t>
            </a:r>
          </a:p>
          <a:p>
            <a:pPr marL="93663" indent="3175">
              <a:spcBef>
                <a:spcPct val="20000"/>
              </a:spcBef>
              <a:buClr>
                <a:srgbClr val="4C6312"/>
              </a:buClr>
              <a:buFont typeface="Arial" charset="0"/>
              <a:buChar char="•"/>
            </a:pPr>
            <a:r>
              <a:rPr lang="en-US" sz="2000" dirty="0">
                <a:latin typeface="Calibri" charset="0"/>
              </a:rPr>
              <a:t>Quality</a:t>
            </a:r>
          </a:p>
          <a:p>
            <a:pPr marL="93663" indent="3175">
              <a:spcBef>
                <a:spcPct val="20000"/>
              </a:spcBef>
              <a:buClr>
                <a:srgbClr val="4C6312"/>
              </a:buClr>
              <a:buFont typeface="Arial" charset="0"/>
              <a:buChar char="•"/>
            </a:pPr>
            <a:r>
              <a:rPr lang="en-US" sz="2000" dirty="0">
                <a:latin typeface="Calibri" charset="0"/>
              </a:rPr>
              <a:t>Environment</a:t>
            </a:r>
          </a:p>
          <a:p>
            <a:pPr marL="93663" indent="3175">
              <a:spcBef>
                <a:spcPct val="20000"/>
              </a:spcBef>
              <a:buClr>
                <a:srgbClr val="4C6312"/>
              </a:buClr>
              <a:buFont typeface="Arial" charset="0"/>
              <a:buChar char="•"/>
            </a:pPr>
            <a:r>
              <a:rPr lang="en-US" sz="2000" dirty="0">
                <a:latin typeface="Calibri" charset="0"/>
              </a:rPr>
              <a:t>Occupational Health and Safety</a:t>
            </a:r>
          </a:p>
          <a:p>
            <a:pPr marL="93663" indent="3175">
              <a:spcBef>
                <a:spcPct val="20000"/>
              </a:spcBef>
              <a:buClr>
                <a:srgbClr val="4C6312"/>
              </a:buClr>
              <a:buFont typeface="Arial" charset="0"/>
              <a:buChar char="•"/>
            </a:pPr>
            <a:endParaRPr lang="en-US" sz="2000" b="1" dirty="0">
              <a:latin typeface="Calibri" charset="0"/>
            </a:endParaRPr>
          </a:p>
          <a:p>
            <a:pPr marL="93663" indent="3175">
              <a:spcBef>
                <a:spcPct val="20000"/>
              </a:spcBef>
              <a:buClr>
                <a:srgbClr val="4C6312"/>
              </a:buClr>
              <a:buFont typeface="Arial" charset="0"/>
              <a:buChar char="•"/>
            </a:pPr>
            <a:endParaRPr lang="en-US" sz="2000" b="1" dirty="0">
              <a:latin typeface="Calibri" charset="0"/>
            </a:endParaRPr>
          </a:p>
        </p:txBody>
      </p:sp>
    </p:spTree>
    <p:extLst>
      <p:ext uri="{BB962C8B-B14F-4D97-AF65-F5344CB8AC3E}">
        <p14:creationId xmlns:p14="http://schemas.microsoft.com/office/powerpoint/2010/main" val="1580597009"/>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with the GRI and UNGC</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2" cstate="print">
            <a:extLst>
              <a:ext uri="{28A0092B-C50C-407E-A947-70E740481C1C}">
                <a14:useLocalDpi xmlns:a14="http://schemas.microsoft.com/office/drawing/2010/main" val="0"/>
              </a:ext>
            </a:extLst>
          </a:blip>
          <a:srcRect l="8148" t="6470" r="16601" b="44362"/>
          <a:stretch/>
        </p:blipFill>
        <p:spPr>
          <a:xfrm>
            <a:off x="457200" y="-38100"/>
            <a:ext cx="8077200" cy="6842469"/>
          </a:xfrm>
          <a:prstGeom prst="rect">
            <a:avLst/>
          </a:prstGeom>
        </p:spPr>
      </p:pic>
    </p:spTree>
    <p:extLst>
      <p:ext uri="{BB962C8B-B14F-4D97-AF65-F5344CB8AC3E}">
        <p14:creationId xmlns:p14="http://schemas.microsoft.com/office/powerpoint/2010/main" val="3979914254"/>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lstStyle/>
          <a:p>
            <a:r>
              <a:rPr lang="en-US" dirty="0" smtClean="0"/>
              <a:t>Group Exercise </a:t>
            </a:r>
            <a:br>
              <a:rPr lang="en-US" dirty="0" smtClean="0"/>
            </a:br>
            <a:r>
              <a:rPr lang="en-US" dirty="0" smtClean="0"/>
              <a:t>Learning How to use P5</a:t>
            </a:r>
            <a:endParaRPr lang="en-US" dirty="0"/>
          </a:p>
        </p:txBody>
      </p:sp>
      <p:pic>
        <p:nvPicPr>
          <p:cNvPr id="10" name="Picture 9">
            <a:hlinkClick r:id="rId3"/>
          </p:cNvPr>
          <p:cNvPicPr>
            <a:picLocks noChangeAspect="1"/>
          </p:cNvPicPr>
          <p:nvPr/>
        </p:nvPicPr>
        <p:blipFill>
          <a:blip r:embed="rId4" cstate="print"/>
          <a:stretch>
            <a:fillRect/>
          </a:stretch>
        </p:blipFill>
        <p:spPr>
          <a:xfrm>
            <a:off x="5978769" y="1447800"/>
            <a:ext cx="2321169" cy="4492752"/>
          </a:xfrm>
          <a:prstGeom prst="rect">
            <a:avLst/>
          </a:prstGeom>
        </p:spPr>
      </p:pic>
      <p:sp>
        <p:nvSpPr>
          <p:cNvPr id="11" name="TextBox 10"/>
          <p:cNvSpPr txBox="1"/>
          <p:nvPr/>
        </p:nvSpPr>
        <p:spPr>
          <a:xfrm>
            <a:off x="562708" y="2895600"/>
            <a:ext cx="5064369" cy="923330"/>
          </a:xfrm>
          <a:prstGeom prst="rect">
            <a:avLst/>
          </a:prstGeom>
          <a:noFill/>
        </p:spPr>
        <p:txBody>
          <a:bodyPr wrap="square" rtlCol="0">
            <a:spAutoFit/>
          </a:bodyPr>
          <a:lstStyle/>
          <a:p>
            <a:r>
              <a:rPr lang="en-US" dirty="0" smtClean="0"/>
              <a:t>With your project management hat on, what are some examples of projects that would be associated with bottled water?</a:t>
            </a:r>
            <a:endParaRPr lang="en-US" dirty="0"/>
          </a:p>
        </p:txBody>
      </p:sp>
      <p:sp>
        <p:nvSpPr>
          <p:cNvPr id="12" name="TextBox 11"/>
          <p:cNvSpPr txBox="1"/>
          <p:nvPr/>
        </p:nvSpPr>
        <p:spPr>
          <a:xfrm>
            <a:off x="492369" y="1752601"/>
            <a:ext cx="6272871" cy="923330"/>
          </a:xfrm>
          <a:prstGeom prst="rect">
            <a:avLst/>
          </a:prstGeom>
          <a:noFill/>
        </p:spPr>
        <p:txBody>
          <a:bodyPr wrap="none" rtlCol="0">
            <a:spAutoFit/>
          </a:bodyPr>
          <a:lstStyle/>
          <a:p>
            <a:r>
              <a:rPr lang="en-US" b="1" dirty="0" smtClean="0"/>
              <a:t>You are a project manager for ABC Beverage Company who just</a:t>
            </a:r>
          </a:p>
          <a:p>
            <a:r>
              <a:rPr lang="en-US" b="1" dirty="0" smtClean="0"/>
              <a:t>Came up with a new idea “bottled water”.</a:t>
            </a:r>
          </a:p>
          <a:p>
            <a:endParaRPr lang="en-US" b="1" dirty="0"/>
          </a:p>
        </p:txBody>
      </p:sp>
      <p:pic>
        <p:nvPicPr>
          <p:cNvPr id="6" name="Picture 5" descr="P5-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648200"/>
            <a:ext cx="1600200" cy="1276406"/>
          </a:xfrm>
          <a:prstGeom prst="rect">
            <a:avLst/>
          </a:prstGeom>
        </p:spPr>
      </p:pic>
    </p:spTree>
    <p:extLst>
      <p:ext uri="{BB962C8B-B14F-4D97-AF65-F5344CB8AC3E}">
        <p14:creationId xmlns:p14="http://schemas.microsoft.com/office/powerpoint/2010/main" val="32780030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lstStyle/>
          <a:p>
            <a:r>
              <a:rPr lang="en-US" dirty="0" smtClean="0"/>
              <a:t>Class Exercise. Learning How to use P5</a:t>
            </a:r>
            <a:endParaRPr lang="en-US" dirty="0"/>
          </a:p>
        </p:txBody>
      </p:sp>
      <p:pic>
        <p:nvPicPr>
          <p:cNvPr id="10" name="Picture 9">
            <a:hlinkClick r:id="rId6"/>
          </p:cNvPr>
          <p:cNvPicPr>
            <a:picLocks noChangeAspect="1"/>
          </p:cNvPicPr>
          <p:nvPr/>
        </p:nvPicPr>
        <p:blipFill>
          <a:blip r:embed="rId7"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351692" y="1295400"/>
            <a:ext cx="8058530" cy="4419600"/>
          </a:xfrm>
          <a:prstGeom prst="rect">
            <a:avLst/>
          </a:prstGeom>
        </p:spPr>
      </p:pic>
    </p:spTree>
    <p:extLst>
      <p:ext uri="{BB962C8B-B14F-4D97-AF65-F5344CB8AC3E}">
        <p14:creationId xmlns:p14="http://schemas.microsoft.com/office/powerpoint/2010/main" val="341863353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smtClean="0"/>
              <a:t>Define Sustainability Objectives</a:t>
            </a:r>
            <a:endParaRPr lang="en-US" dirty="0"/>
          </a:p>
        </p:txBody>
      </p:sp>
      <p:sp>
        <p:nvSpPr>
          <p:cNvPr id="7" name="Rectangular Callout 6"/>
          <p:cNvSpPr/>
          <p:nvPr/>
        </p:nvSpPr>
        <p:spPr>
          <a:xfrm>
            <a:off x="2316480" y="2971800"/>
            <a:ext cx="2438400" cy="1676400"/>
          </a:xfrm>
          <a:prstGeom prst="wedgeRectCallout">
            <a:avLst>
              <a:gd name="adj1" fmla="val 135370"/>
              <a:gd name="adj2" fmla="val -41526"/>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015409"/>
            <a:ext cx="2057400" cy="163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417072"/>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65300"/>
            <a:ext cx="9144000" cy="3308261"/>
          </a:xfrm>
          <a:prstGeom prst="rect">
            <a:avLst/>
          </a:prstGeom>
        </p:spPr>
      </p:pic>
      <p:sp>
        <p:nvSpPr>
          <p:cNvPr id="2" name="Title 1"/>
          <p:cNvSpPr>
            <a:spLocks noGrp="1"/>
          </p:cNvSpPr>
          <p:nvPr>
            <p:ph type="title"/>
          </p:nvPr>
        </p:nvSpPr>
        <p:spPr>
          <a:xfrm>
            <a:off x="228600" y="0"/>
            <a:ext cx="4519110" cy="1143000"/>
          </a:xfrm>
        </p:spPr>
        <p:txBody>
          <a:bodyPr/>
          <a:lstStyle/>
          <a:p>
            <a:r>
              <a:rPr lang="en-US" b="1" dirty="0" smtClean="0"/>
              <a:t>What is an SMP?</a:t>
            </a:r>
            <a:endParaRPr lang="en-US" b="1" dirty="0"/>
          </a:p>
        </p:txBody>
      </p:sp>
      <p:sp>
        <p:nvSpPr>
          <p:cNvPr id="6" name="Rectangular Callout 5"/>
          <p:cNvSpPr/>
          <p:nvPr/>
        </p:nvSpPr>
        <p:spPr>
          <a:xfrm>
            <a:off x="1371601" y="2514600"/>
            <a:ext cx="3429000" cy="2590800"/>
          </a:xfrm>
          <a:prstGeom prst="wedgeRectCallout">
            <a:avLst>
              <a:gd name="adj1" fmla="val 145943"/>
              <a:gd name="adj2" fmla="val -2374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819874"/>
            <a:ext cx="2995613" cy="228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21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81" y="152400"/>
            <a:ext cx="6525019" cy="838200"/>
          </a:xfrm>
        </p:spPr>
        <p:txBody>
          <a:bodyPr>
            <a:noAutofit/>
          </a:bodyPr>
          <a:lstStyle/>
          <a:p>
            <a:pPr algn="ctr"/>
            <a:r>
              <a:rPr lang="en-US" dirty="0" smtClean="0">
                <a:solidFill>
                  <a:schemeClr val="accent1">
                    <a:lumMod val="50000"/>
                  </a:schemeClr>
                </a:solidFill>
              </a:rPr>
              <a:t>Tools to Integrate Sustainability and Project Management</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2053958" cy="157559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76400" y="4114800"/>
            <a:ext cx="6477000" cy="923330"/>
          </a:xfrm>
          <a:prstGeom prst="rect">
            <a:avLst/>
          </a:prstGeom>
          <a:noFill/>
        </p:spPr>
        <p:txBody>
          <a:bodyPr wrap="square" rtlCol="0">
            <a:spAutoFit/>
          </a:bodyPr>
          <a:lstStyle/>
          <a:p>
            <a:r>
              <a:rPr lang="en-US" dirty="0" smtClean="0"/>
              <a:t>The SMP Ties corporate CSR goals and objectives to the project plan and identifies project impacts from an Environmental, Social, and Economic standpoint</a:t>
            </a:r>
            <a:endParaRPr lang="en-US" dirty="0"/>
          </a:p>
        </p:txBody>
      </p:sp>
    </p:spTree>
    <p:extLst>
      <p:ext uri="{BB962C8B-B14F-4D97-AF65-F5344CB8AC3E}">
        <p14:creationId xmlns:p14="http://schemas.microsoft.com/office/powerpoint/2010/main" val="128969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42955"/>
            <a:ext cx="5257800" cy="400110"/>
          </a:xfrm>
          <a:prstGeom prst="rect">
            <a:avLst/>
          </a:prstGeom>
          <a:noFill/>
        </p:spPr>
        <p:txBody>
          <a:bodyPr wrap="square" rtlCol="0">
            <a:spAutoFit/>
          </a:bodyPr>
          <a:lstStyle/>
          <a:p>
            <a:r>
              <a:rPr lang="en-US" sz="2000" b="1" dirty="0" smtClean="0"/>
              <a:t>Is it because the Global Market doesn’t want it?</a:t>
            </a:r>
            <a:endParaRPr lang="en-US" sz="2000" b="1" dirty="0"/>
          </a:p>
        </p:txBody>
      </p:sp>
      <p:grpSp>
        <p:nvGrpSpPr>
          <p:cNvPr id="8" name="Group 7"/>
          <p:cNvGrpSpPr/>
          <p:nvPr/>
        </p:nvGrpSpPr>
        <p:grpSpPr>
          <a:xfrm>
            <a:off x="838200" y="1066800"/>
            <a:ext cx="7416799" cy="4953000"/>
            <a:chOff x="838200" y="1066800"/>
            <a:chExt cx="7416799" cy="495300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099" y="1450262"/>
              <a:ext cx="7200900" cy="445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41452" y="4977205"/>
              <a:ext cx="2384946"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Rectangle 3"/>
            <p:cNvSpPr/>
            <p:nvPr/>
          </p:nvSpPr>
          <p:spPr>
            <a:xfrm>
              <a:off x="2438400" y="2133600"/>
              <a:ext cx="5213603"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838200" y="1066800"/>
              <a:ext cx="7416799"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66800"/>
              <a:ext cx="7416799"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19200" y="1828800"/>
              <a:ext cx="1219200" cy="2286000"/>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ular Callout 6"/>
            <p:cNvSpPr/>
            <p:nvPr/>
          </p:nvSpPr>
          <p:spPr>
            <a:xfrm>
              <a:off x="3581400" y="3886200"/>
              <a:ext cx="2667000" cy="1295400"/>
            </a:xfrm>
            <a:prstGeom prst="wedgeRectCallout">
              <a:avLst>
                <a:gd name="adj1" fmla="val -94166"/>
                <a:gd name="adj2" fmla="val -140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Three Clicks from Disney.com.</a:t>
              </a:r>
            </a:p>
            <a:p>
              <a:pPr algn="ctr"/>
              <a:r>
                <a:rPr lang="en-US" b="1" dirty="0" smtClean="0">
                  <a:solidFill>
                    <a:schemeClr val="tx1"/>
                  </a:solidFill>
                </a:rPr>
                <a:t>Must be important?</a:t>
              </a:r>
              <a:endParaRPr lang="en-US" b="1" dirty="0">
                <a:solidFill>
                  <a:schemeClr val="tx1"/>
                </a:solidFill>
              </a:endParaRPr>
            </a:p>
          </p:txBody>
        </p:sp>
      </p:gr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5" y="654600"/>
            <a:ext cx="7724775" cy="54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57225" y="4800600"/>
            <a:ext cx="2162175"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1981200" y="2362200"/>
            <a:ext cx="3124200" cy="2171700"/>
          </a:xfrm>
          <a:prstGeom prst="wedgeRoundRectCallou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This snapshot of the BP website was taken in January. CSR is key to BP’s operations.</a:t>
            </a:r>
            <a:endParaRPr lang="en-US" sz="2000" b="1" dirty="0">
              <a:solidFill>
                <a:schemeClr val="tx1"/>
              </a:solidFill>
            </a:endParaRPr>
          </a:p>
        </p:txBody>
      </p:sp>
    </p:spTree>
    <p:extLst>
      <p:ext uri="{BB962C8B-B14F-4D97-AF65-F5344CB8AC3E}">
        <p14:creationId xmlns:p14="http://schemas.microsoft.com/office/powerpoint/2010/main" val="1671202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00201"/>
            <a:ext cx="3429000" cy="4031873"/>
          </a:xfrm>
          <a:prstGeom prst="rect">
            <a:avLst/>
          </a:prstGeom>
          <a:noFill/>
        </p:spPr>
        <p:txBody>
          <a:bodyPr wrap="square" rtlCol="0">
            <a:spAutoFit/>
          </a:bodyPr>
          <a:lstStyle/>
          <a:p>
            <a:r>
              <a:rPr lang="en-US" sz="3200" dirty="0" smtClean="0"/>
              <a:t>The project to deploy the the </a:t>
            </a:r>
            <a:r>
              <a:rPr lang="en-US" sz="3200" dirty="0" err="1" smtClean="0"/>
              <a:t>Deepwater</a:t>
            </a:r>
            <a:r>
              <a:rPr lang="en-US" sz="3200" dirty="0" smtClean="0"/>
              <a:t> Horizon in the Gulf of Mexico did </a:t>
            </a:r>
            <a:r>
              <a:rPr lang="en-US" sz="3200" u="sng" dirty="0" smtClean="0"/>
              <a:t>not</a:t>
            </a:r>
            <a:r>
              <a:rPr lang="en-US" sz="3200" dirty="0" smtClean="0"/>
              <a:t> include an SMP. (or a Risk Register…)</a:t>
            </a:r>
          </a:p>
          <a:p>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900"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1001"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accent1">
                    <a:lumMod val="50000"/>
                  </a:schemeClr>
                </a:solidFill>
              </a:rPr>
              <a:t>Oil and Water</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1"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77639"/>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9900" y="1444935"/>
            <a:ext cx="6704623" cy="3795698"/>
          </a:xfrm>
        </p:spPr>
        <p:txBody>
          <a:bodyPr>
            <a:normAutofit fontScale="92500" lnSpcReduction="20000"/>
          </a:bodyPr>
          <a:lstStyle/>
          <a:p>
            <a:pPr>
              <a:buFont typeface="Wingdings" charset="2"/>
              <a:buChar char="q"/>
            </a:pPr>
            <a:r>
              <a:rPr lang="en-GB" sz="2300" b="0" kern="1200" dirty="0" smtClean="0"/>
              <a:t>The sustainability management plan (SMP) </a:t>
            </a:r>
            <a:r>
              <a:rPr lang="en-GB" sz="2300" b="0" kern="1200" dirty="0"/>
              <a:t>provides the the framework to address impacts </a:t>
            </a:r>
            <a:r>
              <a:rPr lang="en-GB" sz="2300" b="0" kern="1200" dirty="0" smtClean="0"/>
              <a:t>short and long term to sustainability </a:t>
            </a:r>
            <a:r>
              <a:rPr lang="en-GB" sz="2300" b="0" kern="1200" dirty="0"/>
              <a:t>objectives as they pertain to the </a:t>
            </a:r>
            <a:r>
              <a:rPr lang="en-GB" sz="2300" b="0" kern="1200" dirty="0" smtClean="0"/>
              <a:t>project with an emphasis on Environmental, Social, and Economic impacts to </a:t>
            </a:r>
            <a:br>
              <a:rPr lang="en-GB" sz="2300" b="0" kern="1200" dirty="0" smtClean="0"/>
            </a:br>
            <a:endParaRPr lang="en-GB" sz="2300" b="0" kern="1200" dirty="0" smtClean="0"/>
          </a:p>
          <a:p>
            <a:pPr>
              <a:buFont typeface="Wingdings" charset="2"/>
              <a:buChar char="q"/>
            </a:pPr>
            <a:r>
              <a:rPr lang="en-GB" sz="2300" b="0" kern="1200" dirty="0" smtClean="0"/>
              <a:t>An SMP determines how green / sustainable the project delivery will be and how it will align with organizational strategy through governance</a:t>
            </a:r>
            <a:br>
              <a:rPr lang="en-GB" sz="2300" b="0" kern="1200" dirty="0" smtClean="0"/>
            </a:br>
            <a:endParaRPr lang="en-GB" sz="2300" b="0" kern="1200" dirty="0" smtClean="0"/>
          </a:p>
          <a:p>
            <a:pPr lvl="1"/>
            <a:r>
              <a:rPr lang="en-GB" sz="2300" b="0" kern="1200" dirty="0" smtClean="0"/>
              <a:t>An SMP outlines the </a:t>
            </a:r>
            <a:r>
              <a:rPr lang="en-US" sz="2300" b="0" dirty="0" smtClean="0"/>
              <a:t>processes to manage and mitigate a project’s negative socio-eco-environmental impact .</a:t>
            </a:r>
            <a:endParaRPr lang="en-US" sz="2300" b="0" dirty="0"/>
          </a:p>
          <a:p>
            <a:pPr>
              <a:buFont typeface="Wingdings" charset="2"/>
              <a:buChar char="q"/>
            </a:pPr>
            <a:endParaRPr lang="en-US" b="0" kern="1200" dirty="0"/>
          </a:p>
          <a:p>
            <a:endParaRPr lang="en-US"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7" y="4495800"/>
            <a:ext cx="1500553" cy="1524000"/>
          </a:xfrm>
          <a:prstGeom prst="rect">
            <a:avLst/>
          </a:prstGeom>
        </p:spPr>
      </p:pic>
      <p:sp>
        <p:nvSpPr>
          <p:cNvPr id="4" name="Title 1"/>
          <p:cNvSpPr>
            <a:spLocks noGrp="1"/>
          </p:cNvSpPr>
          <p:nvPr>
            <p:ph type="title"/>
          </p:nvPr>
        </p:nvSpPr>
        <p:spPr>
          <a:xfrm>
            <a:off x="281355" y="-152400"/>
            <a:ext cx="6503286" cy="1143000"/>
          </a:xfrm>
        </p:spPr>
        <p:txBody>
          <a:bodyPr>
            <a:normAutofit/>
          </a:bodyPr>
          <a:lstStyle/>
          <a:p>
            <a:r>
              <a:rPr lang="en-US" dirty="0" smtClean="0"/>
              <a:t>What is a Sustainability Management Plan?</a:t>
            </a:r>
            <a:endParaRPr lang="en-US" dirty="0"/>
          </a:p>
        </p:txBody>
      </p:sp>
    </p:spTree>
    <p:extLst>
      <p:ext uri="{BB962C8B-B14F-4D97-AF65-F5344CB8AC3E}">
        <p14:creationId xmlns:p14="http://schemas.microsoft.com/office/powerpoint/2010/main" val="93554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752600"/>
            <a:ext cx="7848600" cy="3886200"/>
          </a:xfrm>
        </p:spPr>
        <p:txBody>
          <a:bodyPr>
            <a:normAutofit/>
          </a:bodyPr>
          <a:lstStyle/>
          <a:p>
            <a:r>
              <a:rPr lang="en-US" sz="2400" b="0" dirty="0" smtClean="0"/>
              <a:t>Enhances </a:t>
            </a:r>
            <a:r>
              <a:rPr lang="en-GB" sz="2400" b="0" dirty="0" smtClean="0"/>
              <a:t>the focus to the shared connections with the next projects in the queue </a:t>
            </a:r>
          </a:p>
          <a:p>
            <a:r>
              <a:rPr lang="en-GB" sz="2400" b="0" dirty="0" smtClean="0"/>
              <a:t>Highlight opportunities for external stakeholder communication identifying increased controls in process as well as social, environmental and economic impacts.</a:t>
            </a:r>
          </a:p>
          <a:p>
            <a:r>
              <a:rPr lang="en-GB" sz="2400" b="0" dirty="0" smtClean="0"/>
              <a:t>It reinforces that sustainability equates to profitability! </a:t>
            </a:r>
          </a:p>
        </p:txBody>
      </p:sp>
      <p:sp>
        <p:nvSpPr>
          <p:cNvPr id="4" name="Title 1"/>
          <p:cNvSpPr>
            <a:spLocks noGrp="1"/>
          </p:cNvSpPr>
          <p:nvPr>
            <p:ph type="title"/>
          </p:nvPr>
        </p:nvSpPr>
        <p:spPr>
          <a:xfrm>
            <a:off x="25988" y="228600"/>
            <a:ext cx="5841411" cy="685800"/>
          </a:xfrm>
        </p:spPr>
        <p:txBody>
          <a:bodyPr>
            <a:noAutofit/>
          </a:bodyPr>
          <a:lstStyle/>
          <a:p>
            <a:pPr algn="ctr"/>
            <a:r>
              <a:rPr lang="en-US" dirty="0" smtClean="0"/>
              <a:t>The Value </a:t>
            </a:r>
            <a:r>
              <a:rPr lang="en-US" dirty="0"/>
              <a:t>o</a:t>
            </a:r>
            <a:r>
              <a:rPr lang="en-US" dirty="0" smtClean="0"/>
              <a:t>f an SMP </a:t>
            </a:r>
            <a:endParaRPr lang="en-US" dirty="0"/>
          </a:p>
        </p:txBody>
      </p:sp>
    </p:spTree>
    <p:extLst>
      <p:ext uri="{BB962C8B-B14F-4D97-AF65-F5344CB8AC3E}">
        <p14:creationId xmlns:p14="http://schemas.microsoft.com/office/powerpoint/2010/main" val="384918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2595582" cy="569387"/>
          </a:xfrm>
          <a:prstGeom prst="rect">
            <a:avLst/>
          </a:prstGeom>
          <a:noFill/>
        </p:spPr>
        <p:txBody>
          <a:bodyPr wrap="none" rtlCol="0">
            <a:spAutoFit/>
          </a:bodyPr>
          <a:lstStyle/>
          <a:p>
            <a:r>
              <a:rPr lang="en-US" sz="3100" dirty="0" smtClean="0"/>
              <a:t>Terms to know</a:t>
            </a:r>
            <a:endParaRPr lang="en-US" sz="3100" dirty="0"/>
          </a:p>
        </p:txBody>
      </p:sp>
      <p:sp>
        <p:nvSpPr>
          <p:cNvPr id="5" name="TextBox 4"/>
          <p:cNvSpPr txBox="1"/>
          <p:nvPr/>
        </p:nvSpPr>
        <p:spPr>
          <a:xfrm>
            <a:off x="533400" y="1371600"/>
            <a:ext cx="7724623" cy="3970318"/>
          </a:xfrm>
          <a:prstGeom prst="rect">
            <a:avLst/>
          </a:prstGeom>
          <a:noFill/>
        </p:spPr>
        <p:txBody>
          <a:bodyPr wrap="square" rtlCol="0">
            <a:spAutoFit/>
          </a:bodyPr>
          <a:lstStyle/>
          <a:p>
            <a:r>
              <a:rPr lang="en-US" b="1" dirty="0" smtClean="0"/>
              <a:t>Climate Change</a:t>
            </a:r>
          </a:p>
          <a:p>
            <a:endParaRPr lang="en-US" b="1" dirty="0" smtClean="0"/>
          </a:p>
          <a:p>
            <a:r>
              <a:rPr lang="en-US" dirty="0" smtClean="0"/>
              <a:t>“Change in the state of the climate that can be identified (e.g. using statistical tests) by changes in the mean and/or the variability of its properties, and that persists for an extended period, typically decades or longer. It refers to any change in climate over time, whether due to natural variability or as a result of human activity” </a:t>
            </a:r>
            <a:r>
              <a:rPr lang="en-US" i="1" dirty="0" smtClean="0"/>
              <a:t>(According to Intergovernmental Panel on Climate Change –IPCC) </a:t>
            </a:r>
          </a:p>
          <a:p>
            <a:endParaRPr lang="es-ES" i="1" dirty="0" smtClean="0"/>
          </a:p>
          <a:p>
            <a:r>
              <a:rPr lang="en-US" dirty="0" smtClean="0"/>
              <a:t>“Change of climate that is attributed directly or indirectly to human activity that alters the composition of the global atmosphere and that is in addition to natural climate variability observed over comparable time periods” (</a:t>
            </a:r>
            <a:r>
              <a:rPr lang="en-US" i="1" dirty="0" smtClean="0"/>
              <a:t>According to United Nations Framework Convention on Climate Change UNFCCC ) </a:t>
            </a:r>
            <a:endParaRPr lang="es-ES" i="1" dirty="0" smtClean="0"/>
          </a:p>
          <a:p>
            <a:endParaRPr lang="en-US" dirty="0"/>
          </a:p>
        </p:txBody>
      </p:sp>
    </p:spTree>
    <p:extLst>
      <p:ext uri="{BB962C8B-B14F-4D97-AF65-F5344CB8AC3E}">
        <p14:creationId xmlns:p14="http://schemas.microsoft.com/office/powerpoint/2010/main" val="37761330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71600"/>
            <a:ext cx="7848600" cy="4267200"/>
          </a:xfrm>
        </p:spPr>
        <p:txBody>
          <a:bodyPr>
            <a:normAutofit/>
          </a:bodyPr>
          <a:lstStyle/>
          <a:p>
            <a:r>
              <a:rPr lang="en-GB" sz="2400" dirty="0" smtClean="0"/>
              <a:t>As a project foundational document to promote visibility and governance</a:t>
            </a:r>
          </a:p>
          <a:p>
            <a:r>
              <a:rPr lang="en-GB" sz="2400" dirty="0" smtClean="0"/>
              <a:t>Establish the communication plan to broadcast the gains in management of finite resources and minimizing waste</a:t>
            </a:r>
          </a:p>
          <a:p>
            <a:r>
              <a:rPr lang="en-GB" sz="2400" dirty="0" smtClean="0"/>
              <a:t>Indicate and enhance focus to the shared connections with the next projects in the queue </a:t>
            </a:r>
          </a:p>
          <a:p>
            <a:r>
              <a:rPr lang="en-GB" sz="2400" dirty="0" smtClean="0"/>
              <a:t>Highlights opportunities for external stakeholder communication identifying increased controls in process as well as positive environmental impacts</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633600"/>
            <a:ext cx="1906773" cy="1751045"/>
          </a:xfrm>
          <a:prstGeom prst="rect">
            <a:avLst/>
          </a:prstGeom>
        </p:spPr>
      </p:pic>
      <p:sp>
        <p:nvSpPr>
          <p:cNvPr id="4" name="Title 1"/>
          <p:cNvSpPr>
            <a:spLocks noGrp="1"/>
          </p:cNvSpPr>
          <p:nvPr>
            <p:ph type="title"/>
          </p:nvPr>
        </p:nvSpPr>
        <p:spPr>
          <a:xfrm>
            <a:off x="304800" y="76200"/>
            <a:ext cx="5029200" cy="685800"/>
          </a:xfrm>
        </p:spPr>
        <p:txBody>
          <a:bodyPr>
            <a:noAutofit/>
          </a:bodyPr>
          <a:lstStyle/>
          <a:p>
            <a:pPr algn="ctr"/>
            <a:r>
              <a:rPr lang="en-US" dirty="0" smtClean="0"/>
              <a:t>The Value of an SMP</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12075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914400"/>
          </a:xfrm>
        </p:spPr>
        <p:txBody>
          <a:bodyPr/>
          <a:lstStyle/>
          <a:p>
            <a:r>
              <a:rPr lang="en-US" dirty="0" smtClean="0"/>
              <a:t>Not Gold Plating, Consulting</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graphicFrame>
        <p:nvGraphicFramePr>
          <p:cNvPr id="6" name="Diagram 5"/>
          <p:cNvGraphicFramePr/>
          <p:nvPr>
            <p:extLst>
              <p:ext uri="{D42A27DB-BD31-4B8C-83A1-F6EECF244321}">
                <p14:modId xmlns:p14="http://schemas.microsoft.com/office/powerpoint/2010/main" val="3539745584"/>
              </p:ext>
            </p:extLst>
          </p:nvPr>
        </p:nvGraphicFramePr>
        <p:xfrm>
          <a:off x="228600" y="838200"/>
          <a:ext cx="8763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2152995"/>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GPM Best Practice</a:t>
            </a:r>
            <a:endParaRPr lang="en-US" dirty="0"/>
          </a:p>
        </p:txBody>
      </p:sp>
      <p:sp>
        <p:nvSpPr>
          <p:cNvPr id="5" name="Content Placeholder 4"/>
          <p:cNvSpPr>
            <a:spLocks noGrp="1"/>
          </p:cNvSpPr>
          <p:nvPr>
            <p:ph idx="1"/>
          </p:nvPr>
        </p:nvSpPr>
        <p:spPr>
          <a:xfrm>
            <a:off x="644374" y="1600200"/>
            <a:ext cx="6600488" cy="4495800"/>
          </a:xfrm>
        </p:spPr>
        <p:txBody>
          <a:bodyPr>
            <a:normAutofit lnSpcReduction="10000"/>
          </a:bodyPr>
          <a:lstStyle/>
          <a:p>
            <a:r>
              <a:rPr lang="en-US" dirty="0" smtClean="0">
                <a:ea typeface="Verdana" pitchFamily="34" charset="0"/>
                <a:cs typeface="Verdana" pitchFamily="34" charset="0"/>
              </a:rPr>
              <a:t>Most Project Management courses teach that the project sponsor is the one to provide the business case and develop the charter – GPM is no different</a:t>
            </a:r>
          </a:p>
          <a:p>
            <a:r>
              <a:rPr lang="en-US" dirty="0" smtClean="0">
                <a:ea typeface="Verdana" pitchFamily="34" charset="0"/>
                <a:cs typeface="Verdana" pitchFamily="34" charset="0"/>
              </a:rPr>
              <a:t>Make sustainability part of the business case to gain acceptance sooner</a:t>
            </a:r>
          </a:p>
          <a:p>
            <a:r>
              <a:rPr lang="en-US" dirty="0" smtClean="0">
                <a:ea typeface="Verdana" pitchFamily="34" charset="0"/>
                <a:cs typeface="Verdana" pitchFamily="34" charset="0"/>
              </a:rPr>
              <a:t>Demonstrate clearly and precisely what benefits can be achieved in a sustainable environment or using sustainable methods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4191000"/>
            <a:ext cx="1776910" cy="1730946"/>
          </a:xfrm>
          <a:prstGeom prst="rect">
            <a:avLst/>
          </a:prstGeom>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285873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val="38644978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val="32199334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Control and Distribution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11382743"/>
              </p:ext>
            </p:extLst>
          </p:nvPr>
        </p:nvGraphicFramePr>
        <p:xfrm>
          <a:off x="2286000" y="990600"/>
          <a:ext cx="4558332" cy="5105400"/>
        </p:xfrm>
        <a:graphic>
          <a:graphicData uri="http://schemas.openxmlformats.org/presentationml/2006/ole">
            <mc:AlternateContent xmlns:mc="http://schemas.openxmlformats.org/markup-compatibility/2006">
              <mc:Choice xmlns:v="urn:schemas-microsoft-com:vml" Requires="v">
                <p:oleObj spid="_x0000_s3080" name="Document" r:id="rId3" imgW="5613480" imgH="5805360" progId="Word.Document.12">
                  <p:link updateAutomatic="1"/>
                </p:oleObj>
              </mc:Choice>
              <mc:Fallback>
                <p:oleObj name="Document" r:id="rId3" imgW="5613480" imgH="580536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455833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SM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25165542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4" name="Rectangle 3"/>
          <p:cNvSpPr/>
          <p:nvPr/>
        </p:nvSpPr>
        <p:spPr>
          <a:xfrm>
            <a:off x="2039815" y="990600"/>
            <a:ext cx="6260123" cy="5016759"/>
          </a:xfrm>
          <a:prstGeom prst="rect">
            <a:avLst/>
          </a:prstGeom>
        </p:spPr>
        <p:txBody>
          <a:bodyPr wrap="square">
            <a:spAutoFit/>
          </a:bodyPr>
          <a:lstStyle/>
          <a:p>
            <a:pPr lvl="0"/>
            <a:r>
              <a:rPr lang="en-US" sz="1600" b="1" dirty="0" smtClean="0"/>
              <a:t>Example</a:t>
            </a:r>
            <a:endParaRPr lang="en-US" sz="1600" b="1" dirty="0"/>
          </a:p>
          <a:p>
            <a:r>
              <a:rPr lang="en-GB" sz="1600" dirty="0" smtClean="0"/>
              <a:t/>
            </a:r>
            <a:br>
              <a:rPr lang="en-GB" sz="1600" dirty="0" smtClean="0"/>
            </a:br>
            <a:r>
              <a:rPr lang="en-GB" sz="1600" dirty="0" smtClean="0"/>
              <a:t>This </a:t>
            </a:r>
            <a:r>
              <a:rPr lang="en-GB" sz="1600" dirty="0"/>
              <a:t>document has the purpose to develop the Sustainability Management Plan for the </a:t>
            </a:r>
            <a:r>
              <a:rPr lang="en-GB" sz="1600" dirty="0" smtClean="0"/>
              <a:t>Code Enforcement Agency </a:t>
            </a:r>
            <a:r>
              <a:rPr lang="en-GB" sz="1600" dirty="0"/>
              <a:t>Project</a:t>
            </a:r>
            <a:r>
              <a:rPr lang="en-GB" sz="1600" dirty="0" smtClean="0"/>
              <a:t>.</a:t>
            </a:r>
          </a:p>
          <a:p>
            <a:endParaRPr lang="en-US" sz="1600" dirty="0"/>
          </a:p>
          <a:p>
            <a:r>
              <a:rPr lang="en-GB" sz="1600" dirty="0"/>
              <a:t>This Project fits strategically upon the Aims &amp; Priorities of the Detroit </a:t>
            </a:r>
            <a:r>
              <a:rPr lang="en-GB" sz="1600" dirty="0" smtClean="0"/>
              <a:t>City </a:t>
            </a:r>
            <a:r>
              <a:rPr lang="en-GB" sz="1600" dirty="0"/>
              <a:t>Council in particular, but also of the Federal Security Agency, USA.  with regards to their policies and guidance on environmental and sustainability governance.  </a:t>
            </a:r>
            <a:endParaRPr lang="en-US" sz="1600" dirty="0"/>
          </a:p>
          <a:p>
            <a:r>
              <a:rPr lang="en-GB" sz="1600" dirty="0"/>
              <a:t> </a:t>
            </a:r>
            <a:endParaRPr lang="en-US" sz="1600" dirty="0"/>
          </a:p>
          <a:p>
            <a:r>
              <a:rPr lang="en-GB" sz="1600" dirty="0"/>
              <a:t>This document details activities, objectives and key performance Indicators taken into account to establish, implement and maintain a new code enforcement that will resolve the problems detected, but also increase the prestige of the city, which will  be recognize as one of “Greenest City” of the United States. </a:t>
            </a:r>
            <a:endParaRPr lang="en-US" sz="1600" dirty="0"/>
          </a:p>
          <a:p>
            <a:r>
              <a:rPr lang="en-GB" sz="1600" dirty="0"/>
              <a:t> </a:t>
            </a:r>
            <a:endParaRPr lang="en-US" sz="1600" dirty="0"/>
          </a:p>
          <a:p>
            <a:r>
              <a:rPr lang="en-GB" sz="1600" dirty="0"/>
              <a:t>The renewed prestige of Detroit will impact positively in the local and international tourism with an increase of 40%, with at least of 15% increase of Geographic Gross Product and 5% increase of Total Gross Product in 5 years according to Statistics Agency XYZ.  </a:t>
            </a:r>
            <a:endParaRPr lang="en-US" sz="1600" dirty="0"/>
          </a:p>
        </p:txBody>
      </p:sp>
      <p:pic>
        <p:nvPicPr>
          <p:cNvPr id="6" name="Picture 5"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4130563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Summary</a:t>
            </a:r>
            <a:endParaRPr lang="en-US"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
        <p:nvSpPr>
          <p:cNvPr id="3" name="TextBox 2"/>
          <p:cNvSpPr txBox="1"/>
          <p:nvPr/>
        </p:nvSpPr>
        <p:spPr>
          <a:xfrm>
            <a:off x="304800" y="2362200"/>
            <a:ext cx="8458200" cy="1631216"/>
          </a:xfrm>
          <a:prstGeom prst="rect">
            <a:avLst/>
          </a:prstGeom>
          <a:noFill/>
        </p:spPr>
        <p:txBody>
          <a:bodyPr wrap="square" rtlCol="0">
            <a:spAutoFit/>
          </a:bodyPr>
          <a:lstStyle/>
          <a:p>
            <a:r>
              <a:rPr lang="en-US" sz="2000" dirty="0" smtClean="0"/>
              <a:t>What is the project trying to achieve from a high level and how does it affect</a:t>
            </a:r>
          </a:p>
          <a:p>
            <a:pPr marL="342900" indent="-342900">
              <a:buAutoNum type="alphaUcPeriod"/>
            </a:pPr>
            <a:r>
              <a:rPr lang="en-US" sz="2000" dirty="0" smtClean="0"/>
              <a:t>The planet</a:t>
            </a:r>
          </a:p>
          <a:p>
            <a:pPr marL="342900" indent="-342900">
              <a:buAutoNum type="alphaUcPeriod"/>
            </a:pPr>
            <a:r>
              <a:rPr lang="en-US" sz="2000" dirty="0" smtClean="0"/>
              <a:t>Society</a:t>
            </a:r>
          </a:p>
          <a:p>
            <a:pPr marL="342900" indent="-342900">
              <a:buAutoNum type="alphaUcPeriod"/>
            </a:pPr>
            <a:r>
              <a:rPr lang="en-US" sz="2000" dirty="0" smtClean="0"/>
              <a:t>Corporate bottom </a:t>
            </a:r>
            <a:r>
              <a:rPr lang="en-US" sz="2000" dirty="0"/>
              <a:t>l</a:t>
            </a:r>
            <a:r>
              <a:rPr lang="en-US" sz="2000" dirty="0" smtClean="0"/>
              <a:t>ine</a:t>
            </a:r>
          </a:p>
          <a:p>
            <a:pPr marL="342900" indent="-342900">
              <a:buAutoNum type="alphaUcPeriod"/>
            </a:pPr>
            <a:endParaRPr lang="en-US" sz="2000" dirty="0"/>
          </a:p>
        </p:txBody>
      </p:sp>
    </p:spTree>
    <p:extLst>
      <p:ext uri="{BB962C8B-B14F-4D97-AF65-F5344CB8AC3E}">
        <p14:creationId xmlns:p14="http://schemas.microsoft.com/office/powerpoint/2010/main" val="4386782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Sustainability Objectives</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239108647"/>
              </p:ext>
            </p:extLst>
          </p:nvPr>
        </p:nvGraphicFramePr>
        <p:xfrm>
          <a:off x="685800" y="2438400"/>
          <a:ext cx="8051143" cy="1054100"/>
        </p:xfrm>
        <a:graphic>
          <a:graphicData uri="http://schemas.openxmlformats.org/presentationml/2006/ole">
            <mc:AlternateContent xmlns:mc="http://schemas.openxmlformats.org/markup-compatibility/2006">
              <mc:Choice xmlns:v="urn:schemas-microsoft-com:vml" Requires="v">
                <p:oleObj spid="_x0000_s4104" name="Document" r:id="rId4" imgW="5626100" imgH="736600" progId="Word.Document.12">
                  <p:embed/>
                </p:oleObj>
              </mc:Choice>
              <mc:Fallback>
                <p:oleObj name="Document" r:id="rId4" imgW="5626100" imgH="736600" progId="Word.Document.12">
                  <p:embed/>
                  <p:pic>
                    <p:nvPicPr>
                      <p:cNvPr id="0" name=""/>
                      <p:cNvPicPr/>
                      <p:nvPr/>
                    </p:nvPicPr>
                    <p:blipFill>
                      <a:blip r:embed="rId5"/>
                      <a:stretch>
                        <a:fillRect/>
                      </a:stretch>
                    </p:blipFill>
                    <p:spPr>
                      <a:xfrm>
                        <a:off x="685800" y="2438400"/>
                        <a:ext cx="8051143" cy="1054100"/>
                      </a:xfrm>
                      <a:prstGeom prst="rect">
                        <a:avLst/>
                      </a:prstGeom>
                    </p:spPr>
                  </p:pic>
                </p:oleObj>
              </mc:Fallback>
            </mc:AlternateContent>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n-US" dirty="0" smtClean="0"/>
              <a:t>Sustainability objectives are taken from the P5 analysis.  Anything that needs to be improved upon is included.</a:t>
            </a:r>
          </a:p>
        </p:txBody>
      </p:sp>
    </p:spTree>
    <p:extLst>
      <p:ext uri="{BB962C8B-B14F-4D97-AF65-F5344CB8AC3E}">
        <p14:creationId xmlns:p14="http://schemas.microsoft.com/office/powerpoint/2010/main" val="2948650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smtClean="0"/>
              <a:t>Key Performance Measures</a:t>
            </a:r>
            <a:br>
              <a:rPr lang="en-GB" sz="1600" dirty="0" smtClean="0"/>
            </a:br>
            <a:r>
              <a:rPr lang="en-GB" sz="1600" dirty="0" smtClean="0"/>
              <a:t>(Qualitative </a:t>
            </a:r>
            <a:r>
              <a:rPr lang="en-GB" sz="1600" dirty="0"/>
              <a:t>and </a:t>
            </a:r>
            <a:r>
              <a:rPr lang="en-GB" sz="1600" dirty="0" smtClean="0"/>
              <a:t>Quantitative)</a:t>
            </a:r>
            <a:endParaRPr lang="en-US" sz="1600" dirty="0"/>
          </a:p>
        </p:txBody>
      </p:sp>
      <p:sp>
        <p:nvSpPr>
          <p:cNvPr id="4" name="Rectangle 3"/>
          <p:cNvSpPr/>
          <p:nvPr/>
        </p:nvSpPr>
        <p:spPr>
          <a:xfrm>
            <a:off x="1617785" y="1371600"/>
            <a:ext cx="7032949" cy="4693592"/>
          </a:xfrm>
          <a:prstGeom prst="rect">
            <a:avLst/>
          </a:prstGeom>
        </p:spPr>
        <p:txBody>
          <a:bodyPr wrap="square">
            <a:spAutoFit/>
          </a:bodyPr>
          <a:lstStyle/>
          <a:p>
            <a:r>
              <a:rPr lang="en-GB" sz="1200" b="1" dirty="0" smtClean="0"/>
              <a:t>Key </a:t>
            </a:r>
            <a:r>
              <a:rPr lang="en-GB" sz="1200" b="1" dirty="0"/>
              <a:t>Performance Indicators Environmental</a:t>
            </a:r>
            <a:endParaRPr lang="en-US" sz="1200" dirty="0"/>
          </a:p>
          <a:p>
            <a:pPr marL="171450" lvl="0" indent="-171450">
              <a:buFont typeface="Arial"/>
              <a:buChar char="•"/>
            </a:pPr>
            <a:r>
              <a:rPr lang="en-GB" sz="1200" dirty="0"/>
              <a:t>Energy: Number of green Buildings in the city</a:t>
            </a:r>
            <a:endParaRPr lang="en-US" sz="1200" dirty="0"/>
          </a:p>
          <a:p>
            <a:pPr marL="171450" lvl="0" indent="-171450">
              <a:buFont typeface="Arial"/>
              <a:buChar char="•"/>
            </a:pPr>
            <a:r>
              <a:rPr lang="en-GB" sz="1200" dirty="0"/>
              <a:t>Waste:  Amount of dangerous waste treated</a:t>
            </a:r>
            <a:endParaRPr lang="en-US" sz="1200" dirty="0"/>
          </a:p>
          <a:p>
            <a:pPr marL="171450" lvl="0" indent="-171450">
              <a:buFont typeface="Arial"/>
              <a:buChar char="•"/>
            </a:pPr>
            <a:r>
              <a:rPr lang="en-GB" sz="1200" dirty="0"/>
              <a:t>Transport: Number of electric public transport </a:t>
            </a:r>
            <a:endParaRPr lang="en-US" sz="1200" dirty="0"/>
          </a:p>
          <a:p>
            <a:pPr marL="171450" lvl="0" indent="-171450">
              <a:buFont typeface="Arial"/>
              <a:buChar char="•"/>
            </a:pPr>
            <a:r>
              <a:rPr lang="en-GB" sz="1200" dirty="0"/>
              <a:t>Water Usage: Amount of building with water recycled system</a:t>
            </a:r>
            <a:endParaRPr lang="en-US" sz="1200" dirty="0"/>
          </a:p>
          <a:p>
            <a:pPr marL="171450" lvl="0" indent="-171450">
              <a:buFont typeface="Arial"/>
              <a:buChar char="•"/>
            </a:pPr>
            <a:r>
              <a:rPr lang="en-GB" sz="1200" dirty="0"/>
              <a:t>Materials and Resources: amount of promotional benefits to acquire local materials and their impacts in the local industries. </a:t>
            </a:r>
            <a:r>
              <a:rPr lang="en-GB" sz="1200" dirty="0" err="1" smtClean="0"/>
              <a:t>ie</a:t>
            </a:r>
            <a:r>
              <a:rPr lang="en-GB" sz="1200" dirty="0" smtClean="0"/>
              <a:t>.  Construction</a:t>
            </a:r>
            <a:br>
              <a:rPr lang="en-GB" sz="1200" dirty="0" smtClean="0"/>
            </a:br>
            <a:endParaRPr lang="en-US" sz="1200" dirty="0"/>
          </a:p>
          <a:p>
            <a:r>
              <a:rPr lang="en-GB" sz="1200" b="1" dirty="0"/>
              <a:t>Key Performance Indicators Financial</a:t>
            </a:r>
            <a:endParaRPr lang="en-US" sz="1200" dirty="0"/>
          </a:p>
          <a:p>
            <a:pPr marL="171450" lvl="0" indent="-171450">
              <a:buFont typeface="Arial"/>
              <a:buChar char="•"/>
            </a:pPr>
            <a:r>
              <a:rPr lang="en-GB" sz="1200" dirty="0"/>
              <a:t>Return on Investment: ROI </a:t>
            </a:r>
            <a:endParaRPr lang="en-US" sz="1200" dirty="0"/>
          </a:p>
          <a:p>
            <a:pPr marL="171450" lvl="0" indent="-171450">
              <a:buFont typeface="Arial"/>
              <a:buChar char="•"/>
            </a:pPr>
            <a:r>
              <a:rPr lang="en-GB" sz="1200" dirty="0"/>
              <a:t>Business Agility: number of days to resolve upcoming squatting, weeds, pests, unsafe buildings, </a:t>
            </a:r>
            <a:r>
              <a:rPr lang="en-GB" sz="1200" dirty="0" smtClean="0"/>
              <a:t>graffiti</a:t>
            </a:r>
            <a:br>
              <a:rPr lang="en-GB" sz="1200" dirty="0" smtClean="0"/>
            </a:br>
            <a:endParaRPr lang="en-US" sz="1200" dirty="0"/>
          </a:p>
          <a:p>
            <a:r>
              <a:rPr lang="en-GB" sz="1200" b="1" dirty="0"/>
              <a:t>Key Performance Indicators Products</a:t>
            </a:r>
            <a:endParaRPr lang="en-US" sz="1200" dirty="0"/>
          </a:p>
          <a:p>
            <a:pPr marL="171450" lvl="0" indent="-171450">
              <a:buFont typeface="Arial"/>
              <a:buChar char="•"/>
            </a:pPr>
            <a:r>
              <a:rPr lang="en-GB" sz="1200" dirty="0"/>
              <a:t>Servicing of Product: Satisfaction Survey Results (surveys carried out be independent agency)   </a:t>
            </a:r>
            <a:endParaRPr lang="en-US" sz="1200" dirty="0"/>
          </a:p>
          <a:p>
            <a:pPr marL="171450" lvl="0" indent="-171450">
              <a:buFont typeface="Arial"/>
              <a:buChar char="•"/>
            </a:pPr>
            <a:r>
              <a:rPr lang="en-GB" sz="1200" dirty="0"/>
              <a:t>Lifespan of Product: The Enforcement Agency should have 60% Community Satisfaction </a:t>
            </a:r>
            <a:r>
              <a:rPr lang="en-GB" sz="1200" dirty="0" smtClean="0"/>
              <a:t/>
            </a:r>
            <a:br>
              <a:rPr lang="en-GB" sz="1200" dirty="0" smtClean="0"/>
            </a:br>
            <a:endParaRPr lang="en-US" sz="1200" dirty="0"/>
          </a:p>
          <a:p>
            <a:r>
              <a:rPr lang="en-GB" sz="1200" b="1" dirty="0"/>
              <a:t>Key Performance Indicators Processes</a:t>
            </a:r>
            <a:endParaRPr lang="en-US" sz="1200" dirty="0"/>
          </a:p>
          <a:p>
            <a:pPr marL="171450" lvl="0" indent="-171450">
              <a:buFont typeface="Arial"/>
              <a:buChar char="•"/>
            </a:pPr>
            <a:r>
              <a:rPr lang="en-GB" sz="1200" dirty="0"/>
              <a:t>Maturity of process: Maturity of the EMS: Plan-Do-check-Act </a:t>
            </a:r>
            <a:endParaRPr lang="en-GB" sz="1200" dirty="0" smtClean="0"/>
          </a:p>
          <a:p>
            <a:pPr marL="171450" lvl="0" indent="-171450">
              <a:buFont typeface="Arial"/>
              <a:buChar char="•"/>
            </a:pPr>
            <a:r>
              <a:rPr lang="en-GB" sz="1200" dirty="0" smtClean="0"/>
              <a:t>Maturity</a:t>
            </a:r>
            <a:r>
              <a:rPr lang="en-US" sz="1200" dirty="0"/>
              <a:t> </a:t>
            </a:r>
            <a:r>
              <a:rPr lang="en-GB" sz="1200" dirty="0" smtClean="0"/>
              <a:t>Efficiency </a:t>
            </a:r>
            <a:r>
              <a:rPr lang="en-GB" sz="1200" dirty="0"/>
              <a:t>and fairness of process: number of corrective actions and its financial </a:t>
            </a:r>
            <a:r>
              <a:rPr lang="en-GB" sz="1200" dirty="0" smtClean="0"/>
              <a:t>impact</a:t>
            </a:r>
            <a:br>
              <a:rPr lang="en-GB" sz="1200" dirty="0" smtClean="0"/>
            </a:br>
            <a:endParaRPr lang="en-US" sz="1200" dirty="0"/>
          </a:p>
          <a:p>
            <a:r>
              <a:rPr lang="en-GB" sz="1200" b="1" dirty="0"/>
              <a:t>Key Performance Indicators Personal</a:t>
            </a:r>
            <a:endParaRPr lang="en-US" sz="1200" dirty="0"/>
          </a:p>
          <a:p>
            <a:pPr marL="171450" lvl="0" indent="-171450">
              <a:buFont typeface="Arial"/>
              <a:buChar char="•"/>
            </a:pPr>
            <a:r>
              <a:rPr lang="en-GB" sz="1200" dirty="0"/>
              <a:t>Labour Practices and Decent Work: Number of </a:t>
            </a:r>
            <a:r>
              <a:rPr lang="en-GB" sz="1200" dirty="0" smtClean="0"/>
              <a:t>labor </a:t>
            </a:r>
            <a:r>
              <a:rPr lang="en-GB" sz="1200" dirty="0"/>
              <a:t>accidents and amount of money incurred </a:t>
            </a:r>
            <a:endParaRPr lang="en-US" sz="1200" dirty="0"/>
          </a:p>
          <a:p>
            <a:pPr marL="171450" lvl="0" indent="-171450">
              <a:buFont typeface="Arial"/>
              <a:buChar char="•"/>
            </a:pPr>
            <a:r>
              <a:rPr lang="en-GB" sz="1200" dirty="0" smtClean="0"/>
              <a:t>Society </a:t>
            </a:r>
            <a:r>
              <a:rPr lang="en-GB" sz="1200" dirty="0"/>
              <a:t>and Customers: Number of children received training course regarding Sustainability.</a:t>
            </a:r>
            <a:endParaRPr lang="en-US" sz="1200" dirty="0"/>
          </a:p>
          <a:p>
            <a:pPr marL="171450" lvl="0" indent="-171450">
              <a:buFont typeface="Arial"/>
              <a:buChar char="•"/>
            </a:pPr>
            <a:r>
              <a:rPr lang="en-GB" sz="1200" dirty="0"/>
              <a:t>Ethical Behaviour: implement “Sustainability Awards” at school, restaurants, event organizer,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39" y="1600200"/>
            <a:ext cx="1381810" cy="773430"/>
          </a:xfrm>
          <a:prstGeom prst="rect">
            <a:avLst/>
          </a:prstGeom>
        </p:spPr>
      </p:pic>
      <p:sp>
        <p:nvSpPr>
          <p:cNvPr id="3" name="TextBox 2"/>
          <p:cNvSpPr txBox="1"/>
          <p:nvPr/>
        </p:nvSpPr>
        <p:spPr>
          <a:xfrm>
            <a:off x="1371600" y="914400"/>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p14="http://schemas.microsoft.com/office/powerpoint/2010/main" val="81971076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838200" y="1981200"/>
            <a:ext cx="5943600" cy="2514600"/>
          </a:xfrm>
        </p:spPr>
        <p:txBody>
          <a:bodyPr>
            <a:noAutofit/>
          </a:bodyPr>
          <a:lstStyle/>
          <a:p>
            <a:pPr marL="538163" lvl="0" indent="-444500">
              <a:lnSpc>
                <a:spcPct val="150000"/>
              </a:lnSpc>
              <a:buClrTx/>
              <a:buSzPct val="50000"/>
              <a:buFont typeface="Wingdings" pitchFamily="2" charset="2"/>
              <a:buChar char="Ø"/>
              <a:defRPr/>
            </a:pPr>
            <a:r>
              <a:rPr lang="en-US" sz="2400" dirty="0" smtClean="0">
                <a:solidFill>
                  <a:schemeClr val="tx1"/>
                </a:solidFill>
                <a:latin typeface="Aller" panose="02000503030000020004" pitchFamily="2" charset="0"/>
              </a:rPr>
              <a:t>Sustainable Development </a:t>
            </a:r>
            <a:endParaRPr lang="es-AR" sz="2400" dirty="0" smtClean="0">
              <a:solidFill>
                <a:schemeClr val="tx1"/>
              </a:solidFill>
              <a:latin typeface="Aller" panose="02000503030000020004" pitchFamily="2" charset="0"/>
            </a:endParaRPr>
          </a:p>
          <a:p>
            <a:pPr marL="538163" indent="-444500">
              <a:lnSpc>
                <a:spcPct val="150000"/>
              </a:lnSpc>
              <a:buClrTx/>
              <a:buSzPct val="50000"/>
              <a:buFont typeface="Wingdings" pitchFamily="2" charset="2"/>
              <a:buChar char="Ø"/>
              <a:defRPr/>
            </a:pPr>
            <a:r>
              <a:rPr lang="en-US" sz="2400" dirty="0" smtClean="0">
                <a:solidFill>
                  <a:schemeClr val="tx1"/>
                </a:solidFill>
                <a:latin typeface="Aller" panose="02000503030000020004" pitchFamily="2" charset="0"/>
              </a:rPr>
              <a:t>Climate Change</a:t>
            </a:r>
          </a:p>
          <a:p>
            <a:pPr marL="538163" lvl="0" indent="-444500">
              <a:lnSpc>
                <a:spcPct val="150000"/>
              </a:lnSpc>
              <a:buClrTx/>
              <a:buSzPct val="50000"/>
              <a:buFont typeface="Wingdings" pitchFamily="2" charset="2"/>
              <a:buChar char="Ø"/>
              <a:defRPr/>
            </a:pPr>
            <a:r>
              <a:rPr lang="es-AR" sz="2400" dirty="0" err="1" smtClean="0">
                <a:solidFill>
                  <a:schemeClr val="tx1"/>
                </a:solidFill>
                <a:latin typeface="Aller" panose="02000503030000020004" pitchFamily="2" charset="0"/>
              </a:rPr>
              <a:t>Ethics</a:t>
            </a:r>
            <a:endParaRPr lang="es-AR" sz="2400" dirty="0" smtClean="0">
              <a:solidFill>
                <a:schemeClr val="tx1"/>
              </a:solidFill>
              <a:latin typeface="Aller" panose="02000503030000020004" pitchFamily="2" charset="0"/>
            </a:endParaRPr>
          </a:p>
          <a:p>
            <a:pPr marL="538163" lvl="0" indent="-444500">
              <a:lnSpc>
                <a:spcPct val="150000"/>
              </a:lnSpc>
              <a:buClrTx/>
              <a:buSzPct val="50000"/>
              <a:buFont typeface="Wingdings" pitchFamily="2" charset="2"/>
              <a:buChar char="Ø"/>
              <a:defRPr/>
            </a:pPr>
            <a:r>
              <a:rPr lang="en-US" sz="2400" dirty="0" smtClean="0">
                <a:solidFill>
                  <a:schemeClr val="tx1"/>
                </a:solidFill>
                <a:latin typeface="Aller" panose="02000503030000020004" pitchFamily="2" charset="0"/>
              </a:rPr>
              <a:t>Social Responsibility </a:t>
            </a:r>
            <a:r>
              <a:rPr lang="es-AR" sz="2400" dirty="0" smtClean="0">
                <a:solidFill>
                  <a:schemeClr val="tx1"/>
                </a:solidFill>
                <a:latin typeface="Aller" panose="02000503030000020004" pitchFamily="2" charset="0"/>
              </a:rPr>
              <a:t> </a:t>
            </a:r>
          </a:p>
          <a:p>
            <a:pPr marL="538163" lvl="0" indent="-444500">
              <a:lnSpc>
                <a:spcPct val="150000"/>
              </a:lnSpc>
              <a:buClrTx/>
              <a:buSzPct val="50000"/>
              <a:buFont typeface="Wingdings" pitchFamily="2" charset="2"/>
              <a:buChar char="Ø"/>
              <a:defRPr/>
            </a:pPr>
            <a:r>
              <a:rPr lang="es-AR" sz="2400" dirty="0" err="1" smtClean="0">
                <a:solidFill>
                  <a:schemeClr val="tx1"/>
                </a:solidFill>
                <a:latin typeface="Aller" panose="02000503030000020004" pitchFamily="2" charset="0"/>
              </a:rPr>
              <a:t>Supply</a:t>
            </a:r>
            <a:r>
              <a:rPr lang="es-AR" sz="2400" dirty="0" smtClean="0">
                <a:solidFill>
                  <a:schemeClr val="tx1"/>
                </a:solidFill>
                <a:latin typeface="Aller" panose="02000503030000020004" pitchFamily="2" charset="0"/>
              </a:rPr>
              <a:t> </a:t>
            </a:r>
            <a:r>
              <a:rPr lang="es-AR" sz="2400" dirty="0" err="1" smtClean="0">
                <a:solidFill>
                  <a:schemeClr val="tx1"/>
                </a:solidFill>
                <a:latin typeface="Aller" panose="02000503030000020004" pitchFamily="2" charset="0"/>
              </a:rPr>
              <a:t>Chains</a:t>
            </a:r>
            <a:endParaRPr lang="es-ES" sz="2400" dirty="0">
              <a:solidFill>
                <a:schemeClr val="tx1"/>
              </a:solidFill>
            </a:endParaRPr>
          </a:p>
        </p:txBody>
      </p:sp>
      <p:sp>
        <p:nvSpPr>
          <p:cNvPr id="4" name="3 Marcador de pie de página"/>
          <p:cNvSpPr>
            <a:spLocks noGrp="1"/>
          </p:cNvSpPr>
          <p:nvPr>
            <p:ph type="ftr" sz="quarter" idx="11"/>
          </p:nvPr>
        </p:nvSpPr>
        <p:spPr/>
        <p:txBody>
          <a:bodyPr/>
          <a:lstStyle/>
          <a:p>
            <a:r>
              <a:rPr lang="en-US" smtClean="0"/>
              <a:t>©Copyright GPM 2009-2013</a:t>
            </a:r>
            <a:endParaRPr lang="en-US" dirty="0"/>
          </a:p>
        </p:txBody>
      </p:sp>
      <p:sp>
        <p:nvSpPr>
          <p:cNvPr id="5" name="4 Marcador de número de diapositiva"/>
          <p:cNvSpPr>
            <a:spLocks noGrp="1"/>
          </p:cNvSpPr>
          <p:nvPr>
            <p:ph type="sldNum" sz="quarter" idx="12"/>
          </p:nvPr>
        </p:nvSpPr>
        <p:spPr/>
        <p:txBody>
          <a:bodyPr/>
          <a:lstStyle/>
          <a:p>
            <a:fld id="{4BE819A1-3DD8-4179-BFD0-BF7D359F8DBD}" type="slidenum">
              <a:rPr lang="en-US" smtClean="0"/>
              <a:pPr/>
              <a:t>17</a:t>
            </a:fld>
            <a:endParaRPr lang="en-US" dirty="0"/>
          </a:p>
        </p:txBody>
      </p:sp>
      <p:sp>
        <p:nvSpPr>
          <p:cNvPr id="6" name="TextBox 3"/>
          <p:cNvSpPr txBox="1"/>
          <p:nvPr/>
        </p:nvSpPr>
        <p:spPr>
          <a:xfrm>
            <a:off x="304800" y="381000"/>
            <a:ext cx="5351401" cy="569387"/>
          </a:xfrm>
          <a:prstGeom prst="rect">
            <a:avLst/>
          </a:prstGeom>
          <a:noFill/>
        </p:spPr>
        <p:txBody>
          <a:bodyPr wrap="none" rtlCol="0">
            <a:spAutoFit/>
          </a:bodyPr>
          <a:lstStyle/>
          <a:p>
            <a:r>
              <a:rPr lang="en-US" sz="3100" dirty="0" smtClean="0"/>
              <a:t>Sustainability - Global Concerns </a:t>
            </a:r>
            <a:endParaRPr lang="en-US" sz="3100" dirty="0"/>
          </a:p>
        </p:txBody>
      </p:sp>
    </p:spTree>
    <p:extLst>
      <p:ext uri="{BB962C8B-B14F-4D97-AF65-F5344CB8AC3E}">
        <p14:creationId xmlns:p14="http://schemas.microsoft.com/office/powerpoint/2010/main" val="3382683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smtClean="0"/>
              <a:t>A </a:t>
            </a:r>
            <a:r>
              <a:rPr lang="en-GB" dirty="0"/>
              <a:t>summary of the planned environmental impact and steps that will be taken to decrease the effects or increase the opportunities </a:t>
            </a:r>
            <a:r>
              <a:rPr lang="en-GB" dirty="0" smtClean="0"/>
              <a:t>identified</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057229766"/>
              </p:ext>
            </p:extLst>
          </p:nvPr>
        </p:nvGraphicFramePr>
        <p:xfrm>
          <a:off x="768350" y="2032000"/>
          <a:ext cx="7607300" cy="2794000"/>
        </p:xfrm>
        <a:graphic>
          <a:graphicData uri="http://schemas.openxmlformats.org/presentationml/2006/ole">
            <mc:AlternateContent xmlns:mc="http://schemas.openxmlformats.org/markup-compatibility/2006">
              <mc:Choice xmlns:v="urn:schemas-microsoft-com:vml" Requires="v">
                <p:oleObj spid="_x0000_s5128" name="Document" r:id="rId3" imgW="7607300" imgH="2794000" progId="Word.Document.12">
                  <p:embed/>
                </p:oleObj>
              </mc:Choice>
              <mc:Fallback>
                <p:oleObj name="Document" r:id="rId3" imgW="7607300" imgH="2794000" progId="Word.Document.12">
                  <p:embed/>
                  <p:pic>
                    <p:nvPicPr>
                      <p:cNvPr id="0" name=""/>
                      <p:cNvPicPr/>
                      <p:nvPr/>
                    </p:nvPicPr>
                    <p:blipFill>
                      <a:blip r:embed="rId4"/>
                      <a:stretch>
                        <a:fillRect/>
                      </a:stretch>
                    </p:blipFill>
                    <p:spPr>
                      <a:xfrm>
                        <a:off x="768350" y="2032000"/>
                        <a:ext cx="7607300" cy="2794000"/>
                      </a:xfrm>
                      <a:prstGeom prst="rect">
                        <a:avLst/>
                      </a:prstGeom>
                    </p:spPr>
                  </p:pic>
                </p:oleObj>
              </mc:Fallback>
            </mc:AlternateContent>
          </a:graphicData>
        </a:graphic>
      </p:graphicFrame>
    </p:spTree>
    <p:extLst>
      <p:ext uri="{BB962C8B-B14F-4D97-AF65-F5344CB8AC3E}">
        <p14:creationId xmlns:p14="http://schemas.microsoft.com/office/powerpoint/2010/main" val="33782371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The final pieces</a:t>
            </a:r>
            <a:endParaRPr lang="en-US" dirty="0"/>
          </a:p>
        </p:txBody>
      </p:sp>
      <p:sp>
        <p:nvSpPr>
          <p:cNvPr id="4" name="Rectangle 3"/>
          <p:cNvSpPr/>
          <p:nvPr/>
        </p:nvSpPr>
        <p:spPr>
          <a:xfrm>
            <a:off x="228600" y="533400"/>
            <a:ext cx="8299938" cy="5755423"/>
          </a:xfrm>
          <a:prstGeom prst="rect">
            <a:avLst/>
          </a:prstGeom>
        </p:spPr>
        <p:txBody>
          <a:bodyPr wrap="square">
            <a:spAutoFit/>
          </a:bodyPr>
          <a:lstStyle/>
          <a:p>
            <a:pPr lvl="0"/>
            <a:r>
              <a:rPr lang="en-GB" sz="1550" b="1" dirty="0"/>
              <a:t>Scope Exclusions</a:t>
            </a:r>
            <a:endParaRPr lang="en-US" sz="1550" dirty="0"/>
          </a:p>
          <a:p>
            <a:r>
              <a:rPr lang="en-US" sz="1550" dirty="0" smtClean="0"/>
              <a:t>None.</a:t>
            </a:r>
            <a:endParaRPr lang="en-US" sz="1550" dirty="0"/>
          </a:p>
          <a:p>
            <a:r>
              <a:rPr lang="en-GB" sz="1550" b="1" dirty="0"/>
              <a:t> </a:t>
            </a:r>
            <a:endParaRPr lang="en-US" sz="1550" dirty="0"/>
          </a:p>
          <a:p>
            <a:pPr lvl="0"/>
            <a:r>
              <a:rPr lang="en-GB" sz="1550" b="1" dirty="0"/>
              <a:t>Sustainability Risk Management</a:t>
            </a:r>
            <a:endParaRPr lang="en-US" sz="1550" dirty="0"/>
          </a:p>
          <a:p>
            <a:r>
              <a:rPr lang="en-GB" sz="1550" dirty="0"/>
              <a:t>For the Sustainability Risk Management the agency will apply the PMBOK® Guide. The Sustainability Risk Plan should include the above environmental aspects and impacts and the response for each of one.  </a:t>
            </a:r>
            <a:endParaRPr lang="en-US" sz="1550" dirty="0"/>
          </a:p>
          <a:p>
            <a:r>
              <a:rPr lang="en-GB" sz="1550" dirty="0"/>
              <a:t> </a:t>
            </a:r>
            <a:endParaRPr lang="en-US" sz="1550" dirty="0"/>
          </a:p>
          <a:p>
            <a:r>
              <a:rPr lang="en-GB" sz="1550" b="1" dirty="0" smtClean="0"/>
              <a:t>Reviews </a:t>
            </a:r>
            <a:r>
              <a:rPr lang="en-GB" sz="1550" b="1" dirty="0"/>
              <a:t>and Reporting</a:t>
            </a:r>
            <a:endParaRPr lang="en-US" sz="1550" b="1" dirty="0"/>
          </a:p>
          <a:p>
            <a:r>
              <a:rPr lang="en-GB" sz="1550" dirty="0"/>
              <a:t>The Enforcement Agency members monthly will review and make a Sustainability Report that will be published at website of Enforcement Agency; and maintain periodically meeting with representatives of local community groups, and State and local officials.   </a:t>
            </a:r>
            <a:endParaRPr lang="en-US" sz="1550" dirty="0"/>
          </a:p>
          <a:p>
            <a:endParaRPr lang="en-GB" sz="1550" dirty="0"/>
          </a:p>
          <a:p>
            <a:r>
              <a:rPr lang="en-GB" sz="1550" b="1" dirty="0" smtClean="0"/>
              <a:t>Current Sustainability (P</a:t>
            </a:r>
            <a:r>
              <a:rPr lang="en-GB" sz="1600" b="1" dirty="0" smtClean="0"/>
              <a:t>5) Score</a:t>
            </a:r>
            <a:endParaRPr lang="en-US" sz="1600" b="1" dirty="0"/>
          </a:p>
          <a:p>
            <a:r>
              <a:rPr lang="en-GB" sz="1600" dirty="0"/>
              <a:t> </a:t>
            </a:r>
            <a:r>
              <a:rPr lang="en-GB" sz="1600" dirty="0" smtClean="0"/>
              <a:t>+2.03</a:t>
            </a:r>
          </a:p>
          <a:p>
            <a:endParaRPr lang="en-US" sz="1600" dirty="0"/>
          </a:p>
          <a:p>
            <a:r>
              <a:rPr lang="en-GB" sz="1600" b="1" dirty="0" smtClean="0"/>
              <a:t>Checklist</a:t>
            </a:r>
            <a:endParaRPr lang="en-US" sz="1600" dirty="0"/>
          </a:p>
          <a:p>
            <a:pPr marL="285750" indent="-285750">
              <a:buFont typeface="Arial"/>
              <a:buChar char="•"/>
            </a:pPr>
            <a:r>
              <a:rPr lang="en-GB" sz="1600" dirty="0"/>
              <a:t>The Following Assessments are considered in this Sustainability Management Plan:  </a:t>
            </a:r>
            <a:endParaRPr lang="en-US" sz="1600" dirty="0"/>
          </a:p>
          <a:p>
            <a:pPr marL="285750" lvl="0" indent="-285750">
              <a:buFont typeface="Arial"/>
              <a:buChar char="•"/>
            </a:pPr>
            <a:r>
              <a:rPr lang="en-GB" sz="1600" dirty="0"/>
              <a:t>Financial Assessment</a:t>
            </a:r>
            <a:endParaRPr lang="en-US" sz="1600" dirty="0"/>
          </a:p>
          <a:p>
            <a:pPr marL="285750" lvl="0" indent="-285750">
              <a:buFont typeface="Arial"/>
              <a:buChar char="•"/>
            </a:pPr>
            <a:r>
              <a:rPr lang="en-GB" sz="1600" dirty="0"/>
              <a:t>Process Assessment</a:t>
            </a:r>
            <a:endParaRPr lang="en-US" sz="1600" dirty="0"/>
          </a:p>
          <a:p>
            <a:pPr marL="285750" lvl="0" indent="-285750">
              <a:buFont typeface="Arial"/>
              <a:buChar char="•"/>
            </a:pPr>
            <a:r>
              <a:rPr lang="en-GB" sz="1600" dirty="0"/>
              <a:t>Product Assessment</a:t>
            </a:r>
            <a:endParaRPr lang="en-US" sz="1600" dirty="0"/>
          </a:p>
          <a:p>
            <a:pPr marL="285750" lvl="0" indent="-285750">
              <a:buFont typeface="Arial"/>
              <a:buChar char="•"/>
            </a:pPr>
            <a:r>
              <a:rPr lang="en-GB" sz="1600" dirty="0"/>
              <a:t>Environmental Assessment</a:t>
            </a:r>
            <a:endParaRPr lang="en-US" sz="1600" dirty="0"/>
          </a:p>
          <a:p>
            <a:pPr marL="285750" lvl="0" indent="-285750">
              <a:buFont typeface="Arial"/>
              <a:buChar char="•"/>
            </a:pPr>
            <a:r>
              <a:rPr lang="en-GB" sz="1600" dirty="0"/>
              <a:t>Social and Corporate Assessment</a:t>
            </a:r>
            <a:endParaRPr lang="en-US" sz="1600" dirty="0"/>
          </a:p>
        </p:txBody>
      </p:sp>
    </p:spTree>
    <p:extLst>
      <p:ext uri="{BB962C8B-B14F-4D97-AF65-F5344CB8AC3E}">
        <p14:creationId xmlns:p14="http://schemas.microsoft.com/office/powerpoint/2010/main" val="19133258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Where does the SMP </a:t>
            </a:r>
            <a:r>
              <a:rPr lang="en-US" dirty="0"/>
              <a:t>I</a:t>
            </a:r>
            <a:r>
              <a:rPr lang="en-US" dirty="0" smtClean="0"/>
              <a:t>nterface with the Project?</a:t>
            </a:r>
            <a:endParaRPr lang="en-US"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val="56850157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685800" y="381000"/>
            <a:ext cx="7772400" cy="533400"/>
          </a:xfrm>
        </p:spPr>
        <p:txBody>
          <a:bodyPr/>
          <a:lstStyle/>
          <a:p>
            <a:r>
              <a:rPr lang="en-US" dirty="0" smtClean="0"/>
              <a:t>Where Sustainability Exists</a:t>
            </a:r>
          </a:p>
        </p:txBody>
      </p:sp>
      <p:pic>
        <p:nvPicPr>
          <p:cNvPr id="2253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838200"/>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371600"/>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7338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352800"/>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Elbow Connector 11"/>
          <p:cNvCxnSpPr>
            <a:cxnSpLocks noChangeShapeType="1"/>
          </p:cNvCxnSpPr>
          <p:nvPr/>
        </p:nvCxnSpPr>
        <p:spPr bwMode="auto">
          <a:xfrm rot="16200000" flipH="1">
            <a:off x="696119" y="4055269"/>
            <a:ext cx="733425" cy="617537"/>
          </a:xfrm>
          <a:prstGeom prst="bentConnector2">
            <a:avLst/>
          </a:prstGeom>
          <a:noFill/>
          <a:ln w="28575" algn="ctr">
            <a:solidFill>
              <a:srgbClr val="C00000"/>
            </a:solidFill>
            <a:round/>
            <a:headEnd/>
            <a:tailEnd type="arrow" w="med" len="med"/>
          </a:ln>
        </p:spPr>
      </p:cxnSp>
      <p:cxnSp>
        <p:nvCxnSpPr>
          <p:cNvPr id="23" name="Elbow Connector 22"/>
          <p:cNvCxnSpPr>
            <a:cxnSpLocks noChangeShapeType="1"/>
          </p:cNvCxnSpPr>
          <p:nvPr/>
        </p:nvCxnSpPr>
        <p:spPr bwMode="auto">
          <a:xfrm rot="10800000" flipV="1">
            <a:off x="754063" y="1371600"/>
            <a:ext cx="2073275" cy="1981200"/>
          </a:xfrm>
          <a:prstGeom prst="bentConnector2">
            <a:avLst/>
          </a:prstGeom>
          <a:noFill/>
          <a:ln w="19050" algn="ctr">
            <a:solidFill>
              <a:srgbClr val="C00000"/>
            </a:solidFill>
            <a:round/>
            <a:headEnd/>
            <a:tailEnd type="arrow" w="med" len="med"/>
          </a:ln>
        </p:spPr>
      </p:cxnSp>
      <p:sp>
        <p:nvSpPr>
          <p:cNvPr id="22541" name="Isosceles Triangle 22540"/>
          <p:cNvSpPr/>
          <p:nvPr/>
        </p:nvSpPr>
        <p:spPr bwMode="auto">
          <a:xfrm>
            <a:off x="1790700" y="152400"/>
            <a:ext cx="7200900" cy="6022975"/>
          </a:xfrm>
          <a:prstGeom prst="triangle">
            <a:avLst>
              <a:gd name="adj" fmla="val 65520"/>
            </a:avLst>
          </a:prstGeom>
          <a:solidFill>
            <a:schemeClr val="bg1">
              <a:lumMod val="95000"/>
              <a:alpha val="43000"/>
            </a:schemeClr>
          </a:solidFill>
          <a:ln w="9525" cap="flat" cmpd="dbl" algn="ctr">
            <a:solidFill>
              <a:srgbClr val="FF0000"/>
            </a:solidFill>
            <a:prstDash val="solid"/>
            <a:round/>
            <a:headEnd type="none" w="med" len="med"/>
            <a:tailEnd type="none" w="med" len="med"/>
          </a:ln>
          <a:effectLst/>
        </p:spPr>
        <p:txBody>
          <a:bodyPr/>
          <a:lstStyle/>
          <a:p>
            <a:pPr eaLnBrk="0" hangingPunct="0">
              <a:defRPr/>
            </a:pPr>
            <a:endParaRPr lang="en-US" sz="2400" dirty="0">
              <a:latin typeface="Times" charset="0"/>
            </a:endParaRPr>
          </a:p>
        </p:txBody>
      </p:sp>
      <p:cxnSp>
        <p:nvCxnSpPr>
          <p:cNvPr id="22543" name="Straight Arrow Connector 22542"/>
          <p:cNvCxnSpPr>
            <a:cxnSpLocks noChangeShapeType="1"/>
          </p:cNvCxnSpPr>
          <p:nvPr/>
        </p:nvCxnSpPr>
        <p:spPr bwMode="auto">
          <a:xfrm flipV="1">
            <a:off x="1295400" y="3048000"/>
            <a:ext cx="4648200" cy="458788"/>
          </a:xfrm>
          <a:prstGeom prst="straightConnector1">
            <a:avLst/>
          </a:prstGeom>
          <a:noFill/>
          <a:ln w="38100" algn="ctr">
            <a:solidFill>
              <a:srgbClr val="C00000"/>
            </a:solidFill>
            <a:round/>
            <a:headEnd/>
            <a:tailEnd type="arrow" w="med" len="med"/>
          </a:ln>
        </p:spPr>
      </p:cxnSp>
      <p:sp>
        <p:nvSpPr>
          <p:cNvPr id="22544" name="TextBox 22543"/>
          <p:cNvSpPr txBox="1">
            <a:spLocks noChangeArrowheads="1"/>
          </p:cNvSpPr>
          <p:nvPr/>
        </p:nvSpPr>
        <p:spPr bwMode="auto">
          <a:xfrm>
            <a:off x="3429000" y="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solidFill>
                  <a:srgbClr val="FF0000"/>
                </a:solidFill>
                <a:latin typeface="Eras Bold ITC" pitchFamily="34" charset="0"/>
              </a:rPr>
              <a:t>Needs to</a:t>
            </a:r>
          </a:p>
        </p:txBody>
      </p:sp>
      <p:cxnSp>
        <p:nvCxnSpPr>
          <p:cNvPr id="22546" name="Straight Arrow Connector 22545"/>
          <p:cNvCxnSpPr/>
          <p:nvPr/>
        </p:nvCxnSpPr>
        <p:spPr bwMode="auto">
          <a:xfrm>
            <a:off x="4267200" y="381000"/>
            <a:ext cx="0" cy="223838"/>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4" name="Footer Placeholder 3"/>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Tree>
    <p:extLst>
      <p:ext uri="{BB962C8B-B14F-4D97-AF65-F5344CB8AC3E}">
        <p14:creationId xmlns:p14="http://schemas.microsoft.com/office/powerpoint/2010/main" val="2248885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4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4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25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animBg="1"/>
      <p:bldP spid="22541" grpId="1" animBg="1"/>
      <p:bldP spid="2254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381000"/>
            <a:ext cx="6985488" cy="533400"/>
          </a:xfrm>
        </p:spPr>
        <p:txBody>
          <a:bodyPr/>
          <a:lstStyle/>
          <a:p>
            <a:r>
              <a:rPr lang="en-US" dirty="0" smtClean="0"/>
              <a:t>Exercise 2</a:t>
            </a:r>
            <a:br>
              <a:rPr lang="en-US" dirty="0" smtClean="0"/>
            </a:br>
            <a:r>
              <a:rPr lang="en-US" b="0" dirty="0" smtClean="0"/>
              <a:t>Learning how to use an SMP</a:t>
            </a:r>
            <a:endParaRPr lang="en-US" b="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602523" y="2514600"/>
            <a:ext cx="3931920" cy="2205990"/>
          </a:xfrm>
          <a:prstGeom prst="rect">
            <a:avLst/>
          </a:prstGeom>
          <a:noFill/>
          <a:ln>
            <a:noFill/>
          </a:ln>
        </p:spPr>
      </p:pic>
    </p:spTree>
    <p:extLst>
      <p:ext uri="{BB962C8B-B14F-4D97-AF65-F5344CB8AC3E}">
        <p14:creationId xmlns:p14="http://schemas.microsoft.com/office/powerpoint/2010/main" val="26344668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a:t>
            </a:r>
            <a:endParaRPr lang="en-US" dirty="0"/>
          </a:p>
        </p:txBody>
      </p:sp>
      <p:sp>
        <p:nvSpPr>
          <p:cNvPr id="3" name="Content Placeholder 2"/>
          <p:cNvSpPr>
            <a:spLocks noGrp="1"/>
          </p:cNvSpPr>
          <p:nvPr>
            <p:ph idx="1"/>
          </p:nvPr>
        </p:nvSpPr>
        <p:spPr>
          <a:xfrm>
            <a:off x="457200" y="1219200"/>
            <a:ext cx="8229600" cy="4525963"/>
          </a:xfrm>
        </p:spPr>
        <p:txBody>
          <a:bodyPr>
            <a:normAutofit fontScale="55000" lnSpcReduction="20000"/>
          </a:bodyPr>
          <a:lstStyle/>
          <a:p>
            <a:pPr marL="0" indent="0">
              <a:buNone/>
            </a:pPr>
            <a:endParaRPr lang="en-US" dirty="0"/>
          </a:p>
          <a:p>
            <a:pPr marL="0" indent="0">
              <a:buNone/>
            </a:pPr>
            <a:r>
              <a:rPr lang="en-GB" b="1" dirty="0"/>
              <a:t>We have been hired in to save Awesome Cookies Inc.  </a:t>
            </a:r>
            <a:endParaRPr lang="en-US" b="1" dirty="0"/>
          </a:p>
          <a:p>
            <a:r>
              <a:rPr lang="en-GB" dirty="0"/>
              <a:t>Awesome Cookies Inc. has no project management standards or methodology. The average staff person however has been employed within the company for 15 years. Their CEO recently was caught in a scandal and they have been listed as one of the most wasteful companies in terms of production and distribution and sales are declining. </a:t>
            </a:r>
            <a:endParaRPr lang="en-US" dirty="0"/>
          </a:p>
          <a:p>
            <a:pPr marL="0" indent="0">
              <a:buNone/>
            </a:pPr>
            <a:r>
              <a:rPr lang="en-GB" dirty="0"/>
              <a:t> </a:t>
            </a:r>
            <a:endParaRPr lang="en-US" dirty="0"/>
          </a:p>
          <a:p>
            <a:pPr marL="0" indent="0">
              <a:buNone/>
            </a:pPr>
            <a:r>
              <a:rPr lang="en-GB" b="1" dirty="0"/>
              <a:t>Core Problems:</a:t>
            </a:r>
            <a:r>
              <a:rPr lang="en-GB" dirty="0"/>
              <a:t> </a:t>
            </a:r>
          </a:p>
          <a:p>
            <a:r>
              <a:rPr lang="en-GB" dirty="0" smtClean="0"/>
              <a:t>Unless </a:t>
            </a:r>
            <a:r>
              <a:rPr lang="en-GB" dirty="0"/>
              <a:t>their core product, “The Ultimate Choco-Cookie” can be redeveloped from the ground up to become a more sustainable product, they may have to close </a:t>
            </a:r>
            <a:r>
              <a:rPr lang="en-GB" dirty="0" smtClean="0"/>
              <a:t>operations</a:t>
            </a:r>
            <a:endParaRPr lang="en-US" dirty="0"/>
          </a:p>
          <a:p>
            <a:r>
              <a:rPr lang="en-GB" dirty="0"/>
              <a:t>It is </a:t>
            </a:r>
            <a:r>
              <a:rPr lang="en-GB" dirty="0" smtClean="0"/>
              <a:t>rumoured </a:t>
            </a:r>
            <a:r>
              <a:rPr lang="en-GB" dirty="0"/>
              <a:t>that ingredients in the cookies are not accurately reported on the labels and blogs and YouTube videos have popped up with consumers complaining</a:t>
            </a:r>
            <a:r>
              <a:rPr lang="en-GB" dirty="0" smtClean="0"/>
              <a:t>.</a:t>
            </a:r>
            <a:r>
              <a:rPr lang="en-GB" dirty="0"/>
              <a:t> </a:t>
            </a:r>
            <a:endParaRPr lang="en-US" dirty="0"/>
          </a:p>
          <a:p>
            <a:r>
              <a:rPr lang="en-GB" dirty="0"/>
              <a:t>Distribution has been difficult, as the taxes in Athens have skyrocketed due to the economic challenges in Greece</a:t>
            </a:r>
            <a:r>
              <a:rPr lang="en-GB" dirty="0" smtClean="0"/>
              <a:t>.</a:t>
            </a:r>
            <a:r>
              <a:rPr lang="en-GB" dirty="0"/>
              <a:t> </a:t>
            </a:r>
            <a:endParaRPr lang="en-US" dirty="0"/>
          </a:p>
          <a:p>
            <a:r>
              <a:rPr lang="en-GB" dirty="0"/>
              <a:t>Their CEO passed away unexpectedly and so the executive board has hired our management-consulting firm to guide them towards a new and brighter future</a:t>
            </a:r>
            <a:r>
              <a:rPr lang="en-GB" dirty="0" smtClean="0"/>
              <a:t>.</a:t>
            </a:r>
            <a:r>
              <a:rPr lang="en-GB" dirty="0"/>
              <a:t>  </a:t>
            </a:r>
            <a:endParaRPr lang="en-GB" dirty="0" smtClean="0"/>
          </a:p>
          <a:p>
            <a:endParaRPr lang="en-US" dirty="0"/>
          </a:p>
          <a:p>
            <a:pPr marL="0" indent="0">
              <a:buNone/>
            </a:pPr>
            <a:r>
              <a:rPr lang="en-GB" b="1" dirty="0"/>
              <a:t>As the future of their brand and company rests in our hands, we are to recommend a project-based strategy to turn this company around: </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175</a:t>
            </a:fld>
            <a:endParaRPr lang="en-US" dirty="0"/>
          </a:p>
        </p:txBody>
      </p:sp>
    </p:spTree>
    <p:extLst>
      <p:ext uri="{BB962C8B-B14F-4D97-AF65-F5344CB8AC3E}">
        <p14:creationId xmlns:p14="http://schemas.microsoft.com/office/powerpoint/2010/main" val="2144994339"/>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Tasks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Recommend Four Projects to turn this company around.</a:t>
            </a:r>
            <a:endParaRPr lang="en-US" dirty="0"/>
          </a:p>
          <a:p>
            <a:pPr marL="514350" lvl="0" indent="-514350">
              <a:buFont typeface="+mj-lt"/>
              <a:buAutoNum type="arabicPeriod"/>
            </a:pPr>
            <a:r>
              <a:rPr lang="en-US" dirty="0" smtClean="0"/>
              <a:t>Develop </a:t>
            </a:r>
            <a:r>
              <a:rPr lang="en-US" dirty="0"/>
              <a:t>a high level statement of work for </a:t>
            </a:r>
            <a:r>
              <a:rPr lang="en-US" dirty="0" smtClean="0"/>
              <a:t>each project</a:t>
            </a:r>
            <a:r>
              <a:rPr lang="en-US" dirty="0"/>
              <a:t>.</a:t>
            </a:r>
          </a:p>
          <a:p>
            <a:pPr marL="514350" lvl="0" indent="-514350">
              <a:buFont typeface="+mj-lt"/>
              <a:buAutoNum type="arabicPeriod"/>
            </a:pPr>
            <a:r>
              <a:rPr lang="en-US" dirty="0"/>
              <a:t>Use P5 to measure Impact based on what we already know about their products and supply chain and recommend changes through the development of an SMP.</a:t>
            </a:r>
          </a:p>
          <a:p>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176</a:t>
            </a:fld>
            <a:endParaRPr lang="en-US" dirty="0"/>
          </a:p>
        </p:txBody>
      </p:sp>
    </p:spTree>
    <p:extLst>
      <p:ext uri="{BB962C8B-B14F-4D97-AF65-F5344CB8AC3E}">
        <p14:creationId xmlns:p14="http://schemas.microsoft.com/office/powerpoint/2010/main" val="1710192169"/>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en-US" dirty="0" smtClean="0"/>
              <a:t>Reorganization</a:t>
            </a:r>
          </a:p>
          <a:p>
            <a:pPr marL="514350" indent="-514350">
              <a:buFont typeface="+mj-lt"/>
              <a:buAutoNum type="arabicPeriod"/>
            </a:pPr>
            <a:r>
              <a:rPr lang="en-US" dirty="0" smtClean="0"/>
              <a:t>Develop the Cookie</a:t>
            </a:r>
          </a:p>
          <a:p>
            <a:pPr marL="514350" indent="-514350">
              <a:buFont typeface="+mj-lt"/>
              <a:buAutoNum type="arabicPeriod"/>
            </a:pPr>
            <a:r>
              <a:rPr lang="en-US" dirty="0" smtClean="0"/>
              <a:t>Market</a:t>
            </a:r>
          </a:p>
          <a:p>
            <a:pPr marL="514350" indent="-514350">
              <a:buFont typeface="+mj-lt"/>
              <a:buAutoNum type="arabicPeriod"/>
            </a:pPr>
            <a:r>
              <a:rPr lang="en-US" dirty="0" smtClean="0"/>
              <a:t>Distribution</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177</a:t>
            </a:fld>
            <a:endParaRPr lang="en-US" dirty="0"/>
          </a:p>
        </p:txBody>
      </p:sp>
    </p:spTree>
    <p:extLst>
      <p:ext uri="{BB962C8B-B14F-4D97-AF65-F5344CB8AC3E}">
        <p14:creationId xmlns:p14="http://schemas.microsoft.com/office/powerpoint/2010/main" val="202950057"/>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Day One Review</a:t>
            </a:r>
            <a:endParaRPr lang="en-US" dirty="0"/>
          </a:p>
        </p:txBody>
      </p:sp>
      <p:sp>
        <p:nvSpPr>
          <p:cNvPr id="6" name="Content Placeholder 5"/>
          <p:cNvSpPr>
            <a:spLocks noGrp="1"/>
          </p:cNvSpPr>
          <p:nvPr>
            <p:ph idx="1"/>
          </p:nvPr>
        </p:nvSpPr>
        <p:spPr>
          <a:xfrm>
            <a:off x="457200" y="1600200"/>
            <a:ext cx="4267200" cy="4525963"/>
          </a:xfrm>
        </p:spPr>
        <p:txBody>
          <a:bodyPr/>
          <a:lstStyle/>
          <a:p>
            <a:r>
              <a:rPr lang="en-US" dirty="0" smtClean="0"/>
              <a:t>Basics of Sustainability</a:t>
            </a:r>
          </a:p>
          <a:p>
            <a:r>
              <a:rPr lang="en-US" dirty="0" smtClean="0"/>
              <a:t>Sustainability in Project management</a:t>
            </a:r>
          </a:p>
          <a:p>
            <a:r>
              <a:rPr lang="nl-NL" dirty="0"/>
              <a:t>ISO 9000</a:t>
            </a:r>
          </a:p>
          <a:p>
            <a:r>
              <a:rPr lang="nl-NL" dirty="0"/>
              <a:t>ISO 14000</a:t>
            </a:r>
          </a:p>
          <a:p>
            <a:r>
              <a:rPr lang="nl-NL" dirty="0"/>
              <a:t>ISO 50001</a:t>
            </a:r>
          </a:p>
          <a:p>
            <a:r>
              <a:rPr lang="en-US" dirty="0" smtClean="0"/>
              <a:t>The Pre-Project Phase</a:t>
            </a:r>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178</a:t>
            </a:fld>
            <a:endParaRPr lang="en-US" dirty="0"/>
          </a:p>
        </p:txBody>
      </p:sp>
      <p:pic>
        <p:nvPicPr>
          <p:cNvPr id="30722" name="Picture 2" descr="http://assets.lifehack.org/wp-content/files/2012/07/weekly-review.jpg?ecd3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599" y="1609725"/>
            <a:ext cx="3904077" cy="317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48835"/>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EnVex #1</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179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438400"/>
            <a:ext cx="2412908" cy="2056905"/>
          </a:xfrm>
          <a:prstGeom prst="rect">
            <a:avLst/>
          </a:prstGeom>
        </p:spPr>
      </p:pic>
    </p:spTree>
    <p:extLst>
      <p:ext uri="{BB962C8B-B14F-4D97-AF65-F5344CB8AC3E}">
        <p14:creationId xmlns:p14="http://schemas.microsoft.com/office/powerpoint/2010/main" val="31059769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618" y="138437"/>
            <a:ext cx="3960440" cy="5675132"/>
          </a:xfrm>
          <a:prstGeom prst="rect">
            <a:avLst/>
          </a:prstGeom>
        </p:spPr>
      </p:pic>
      <p:sp>
        <p:nvSpPr>
          <p:cNvPr id="6" name="Título 2"/>
          <p:cNvSpPr txBox="1">
            <a:spLocks noGrp="1"/>
          </p:cNvSpPr>
          <p:nvPr>
            <p:ph type="title"/>
          </p:nvPr>
        </p:nvSpPr>
        <p:spPr>
          <a:xfrm>
            <a:off x="228600" y="-18256"/>
            <a:ext cx="7975104"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AR" sz="3100" b="1" dirty="0" err="1" smtClean="0">
                <a:solidFill>
                  <a:schemeClr val="tx1"/>
                </a:solidFill>
                <a:latin typeface="+mn-lt"/>
                <a:ea typeface="+mn-ea"/>
                <a:cs typeface="+mn-cs"/>
              </a:rPr>
              <a:t>PRiSM</a:t>
            </a:r>
            <a:r>
              <a:rPr lang="es-AR" sz="3100" dirty="0" smtClean="0">
                <a:solidFill>
                  <a:schemeClr val="tx1"/>
                </a:solidFill>
                <a:latin typeface="+mn-lt"/>
                <a:ea typeface="+mn-ea"/>
                <a:cs typeface="+mn-cs"/>
              </a:rPr>
              <a:t> - </a:t>
            </a:r>
            <a:r>
              <a:rPr lang="es-AR" sz="3100" dirty="0" err="1" smtClean="0">
                <a:solidFill>
                  <a:schemeClr val="tx1"/>
                </a:solidFill>
                <a:latin typeface="+mn-lt"/>
                <a:ea typeface="+mn-ea"/>
                <a:cs typeface="+mn-cs"/>
              </a:rPr>
              <a:t>The</a:t>
            </a:r>
            <a:r>
              <a:rPr lang="es-AR" sz="3100" dirty="0" smtClean="0">
                <a:solidFill>
                  <a:schemeClr val="tx1"/>
                </a:solidFill>
                <a:latin typeface="+mn-lt"/>
                <a:ea typeface="+mn-ea"/>
                <a:cs typeface="+mn-cs"/>
              </a:rPr>
              <a:t> </a:t>
            </a:r>
            <a:r>
              <a:rPr lang="es-AR" sz="3100" dirty="0" err="1" smtClean="0">
                <a:solidFill>
                  <a:schemeClr val="tx1"/>
                </a:solidFill>
                <a:latin typeface="+mn-lt"/>
                <a:ea typeface="+mn-ea"/>
                <a:cs typeface="+mn-cs"/>
              </a:rPr>
              <a:t>Methodology</a:t>
            </a:r>
            <a:r>
              <a:rPr lang="es-AR" sz="3100" dirty="0" smtClean="0">
                <a:solidFill>
                  <a:schemeClr val="tx1"/>
                </a:solidFill>
                <a:latin typeface="+mn-lt"/>
                <a:ea typeface="+mn-ea"/>
                <a:cs typeface="+mn-cs"/>
              </a:rPr>
              <a:t> </a:t>
            </a:r>
            <a:endParaRPr lang="es-AR" sz="3100" dirty="0">
              <a:solidFill>
                <a:schemeClr val="tx1"/>
              </a:solidFill>
              <a:latin typeface="+mn-lt"/>
              <a:ea typeface="+mn-ea"/>
              <a:cs typeface="+mn-cs"/>
            </a:endParaRPr>
          </a:p>
        </p:txBody>
      </p:sp>
      <p:sp>
        <p:nvSpPr>
          <p:cNvPr id="3" name="Rectángulo 2"/>
          <p:cNvSpPr/>
          <p:nvPr/>
        </p:nvSpPr>
        <p:spPr>
          <a:xfrm>
            <a:off x="609600" y="2286000"/>
            <a:ext cx="2795958" cy="584775"/>
          </a:xfrm>
          <a:prstGeom prst="rect">
            <a:avLst/>
          </a:prstGeom>
        </p:spPr>
        <p:txBody>
          <a:bodyPr wrap="none">
            <a:spAutoFit/>
          </a:bodyPr>
          <a:lstStyle/>
          <a:p>
            <a:r>
              <a:rPr lang="es-ES" sz="3200" b="1" dirty="0" err="1" smtClean="0">
                <a:solidFill>
                  <a:srgbClr val="438D25"/>
                </a:solidFill>
                <a:latin typeface="Aller" panose="02000503030000020004" pitchFamily="2" charset="0"/>
              </a:rPr>
              <a:t>Sustainability</a:t>
            </a:r>
            <a:endParaRPr lang="es-AR" sz="3200" b="1" dirty="0">
              <a:solidFill>
                <a:srgbClr val="438D25"/>
              </a:solidFill>
              <a:latin typeface="Aller" panose="02000503030000020004" pitchFamily="2" charset="0"/>
            </a:endParaRPr>
          </a:p>
        </p:txBody>
      </p:sp>
      <p:sp>
        <p:nvSpPr>
          <p:cNvPr id="12" name="Rectángulo 11"/>
          <p:cNvSpPr/>
          <p:nvPr/>
        </p:nvSpPr>
        <p:spPr>
          <a:xfrm>
            <a:off x="5071090" y="2209800"/>
            <a:ext cx="4072910" cy="584775"/>
          </a:xfrm>
          <a:prstGeom prst="rect">
            <a:avLst/>
          </a:prstGeom>
        </p:spPr>
        <p:txBody>
          <a:bodyPr wrap="none">
            <a:spAutoFit/>
          </a:bodyPr>
          <a:lstStyle/>
          <a:p>
            <a:pPr algn="ctr"/>
            <a:r>
              <a:rPr lang="es-ES" sz="3200" b="1" dirty="0" smtClean="0">
                <a:solidFill>
                  <a:srgbClr val="438D25"/>
                </a:solidFill>
                <a:latin typeface="Aller" panose="02000503030000020004" pitchFamily="2" charset="0"/>
              </a:rPr>
              <a:t>Project Management</a:t>
            </a:r>
            <a:endParaRPr lang="es-AR" sz="3200" b="1" dirty="0">
              <a:solidFill>
                <a:srgbClr val="438D25"/>
              </a:solidFill>
              <a:latin typeface="Aller" panose="02000503030000020004" pitchFamily="2" charset="0"/>
            </a:endParaRPr>
          </a:p>
        </p:txBody>
      </p:sp>
      <p:sp>
        <p:nvSpPr>
          <p:cNvPr id="15" name="Rectángulo 14"/>
          <p:cNvSpPr/>
          <p:nvPr/>
        </p:nvSpPr>
        <p:spPr>
          <a:xfrm>
            <a:off x="3657600" y="914400"/>
            <a:ext cx="1789015" cy="523220"/>
          </a:xfrm>
          <a:prstGeom prst="rect">
            <a:avLst/>
          </a:prstGeom>
        </p:spPr>
        <p:txBody>
          <a:bodyPr wrap="none">
            <a:spAutoFit/>
          </a:bodyPr>
          <a:lstStyle/>
          <a:p>
            <a:pPr algn="ctr"/>
            <a:r>
              <a:rPr lang="es-AR" sz="2800" dirty="0" err="1" smtClean="0"/>
              <a:t>Integration</a:t>
            </a:r>
            <a:endParaRPr lang="es-AR" sz="2800" dirty="0"/>
          </a:p>
        </p:txBody>
      </p:sp>
      <p:pic>
        <p:nvPicPr>
          <p:cNvPr id="16" name="Imagen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06" b="76214" l="46174" r="59391"/>
                    </a14:imgEffect>
                  </a14:imgLayer>
                </a14:imgProps>
              </a:ext>
              <a:ext uri="{28A0092B-C50C-407E-A947-70E740481C1C}">
                <a14:useLocalDpi xmlns:a14="http://schemas.microsoft.com/office/drawing/2010/main" val="0"/>
              </a:ext>
            </a:extLst>
          </a:blip>
          <a:srcRect l="29964" t="50836" r="30910" b="12447"/>
          <a:stretch/>
        </p:blipFill>
        <p:spPr>
          <a:xfrm>
            <a:off x="3707904" y="2996952"/>
            <a:ext cx="1549574" cy="2083668"/>
          </a:xfrm>
          <a:prstGeom prst="rect">
            <a:avLst/>
          </a:prstGeom>
        </p:spPr>
      </p:pic>
      <p:pic>
        <p:nvPicPr>
          <p:cNvPr id="18"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4419600"/>
            <a:ext cx="3789605" cy="1746128"/>
          </a:xfrm>
          <a:prstGeom prst="rect">
            <a:avLst/>
          </a:prstGeom>
          <a:solidFill>
            <a:schemeClr val="bg1"/>
          </a:solidFill>
        </p:spPr>
      </p:pic>
    </p:spTree>
    <p:extLst>
      <p:ext uri="{BB962C8B-B14F-4D97-AF65-F5344CB8AC3E}">
        <p14:creationId xmlns:p14="http://schemas.microsoft.com/office/powerpoint/2010/main" val="2700995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172200" cy="1143000"/>
          </a:xfrm>
        </p:spPr>
        <p:txBody>
          <a:bodyPr/>
          <a:lstStyle/>
          <a:p>
            <a:r>
              <a:rPr lang="en-US" dirty="0" smtClean="0"/>
              <a:t>Responses from other Students</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180</a:t>
            </a:fld>
            <a:endParaRPr lang="en-US" dirty="0"/>
          </a:p>
        </p:txBody>
      </p:sp>
      <p:sp>
        <p:nvSpPr>
          <p:cNvPr id="6" name="Content Placeholder 5"/>
          <p:cNvSpPr txBox="1">
            <a:spLocks noGrp="1"/>
          </p:cNvSpPr>
          <p:nvPr>
            <p:ph idx="1"/>
          </p:nvPr>
        </p:nvSpPr>
        <p:spPr>
          <a:xfrm>
            <a:off x="228600" y="1447800"/>
            <a:ext cx="8610600" cy="3970319"/>
          </a:xfrm>
          <a:prstGeom prst="rect">
            <a:avLst/>
          </a:prstGeom>
          <a:noFill/>
        </p:spPr>
        <p:txBody>
          <a:bodyPr wrap="square" rtlCol="0">
            <a:spAutoFit/>
          </a:bodyPr>
          <a:lstStyle/>
          <a:p>
            <a:pPr marL="0" indent="0">
              <a:buNone/>
            </a:pPr>
            <a:r>
              <a:rPr lang="en-US" sz="1800" dirty="0" smtClean="0"/>
              <a:t>Having </a:t>
            </a:r>
            <a:r>
              <a:rPr lang="en-US" sz="1800" dirty="0"/>
              <a:t>completed the various exercises for building the “Data Centre of the Future” it has certainly brought home </a:t>
            </a:r>
            <a:r>
              <a:rPr lang="en-US" sz="1800" dirty="0" smtClean="0"/>
              <a:t>the </a:t>
            </a:r>
            <a:r>
              <a:rPr lang="en-US" sz="1800" dirty="0"/>
              <a:t>fact that with “Sustainability glasses” on you can pretty much evaluate every aspect of every project in a different </a:t>
            </a:r>
            <a:r>
              <a:rPr lang="en-US" sz="1800" dirty="0" smtClean="0"/>
              <a:t>light.</a:t>
            </a:r>
            <a:r>
              <a:rPr lang="en-US" sz="1800" dirty="0"/>
              <a:t> </a:t>
            </a:r>
            <a:r>
              <a:rPr lang="en-US" sz="1800" dirty="0" smtClean="0"/>
              <a:t>A </a:t>
            </a:r>
            <a:r>
              <a:rPr lang="en-US" sz="1800" dirty="0"/>
              <a:t>key lesson has been that, whilst a product might seem more sustainable or “green”, there are loads more </a:t>
            </a:r>
            <a:r>
              <a:rPr lang="en-US" sz="1800" dirty="0" smtClean="0"/>
              <a:t>elements </a:t>
            </a:r>
            <a:r>
              <a:rPr lang="en-US" sz="1800" dirty="0"/>
              <a:t>in  </a:t>
            </a:r>
            <a:r>
              <a:rPr lang="en-US" sz="1800" dirty="0" smtClean="0"/>
              <a:t>the </a:t>
            </a:r>
            <a:r>
              <a:rPr lang="en-US" sz="1800" dirty="0"/>
              <a:t>overall chain to be considered </a:t>
            </a:r>
            <a:r>
              <a:rPr lang="en-US" sz="1800" dirty="0" err="1"/>
              <a:t>i.e</a:t>
            </a:r>
            <a:r>
              <a:rPr lang="en-US" sz="1800" dirty="0"/>
              <a:t> sometimes the process by which that product was manufactured or </a:t>
            </a:r>
            <a:r>
              <a:rPr lang="en-US" sz="1800" dirty="0" smtClean="0"/>
              <a:t> transported </a:t>
            </a:r>
            <a:r>
              <a:rPr lang="en-US" sz="1800" dirty="0"/>
              <a:t>has a far more detrimental impact on the environment than perhaps an alternative product. </a:t>
            </a:r>
          </a:p>
          <a:p>
            <a:pPr marL="0" indent="0">
              <a:buNone/>
            </a:pPr>
            <a:endParaRPr lang="en-US" sz="1800" dirty="0"/>
          </a:p>
          <a:p>
            <a:pPr marL="0" indent="0">
              <a:buNone/>
            </a:pPr>
            <a:r>
              <a:rPr lang="en-US" sz="1800" dirty="0" smtClean="0"/>
              <a:t>I’ve realized </a:t>
            </a:r>
            <a:r>
              <a:rPr lang="en-US" sz="1800" dirty="0"/>
              <a:t>that there are a lot more sustainable products available than I </a:t>
            </a:r>
            <a:r>
              <a:rPr lang="en-US" sz="1800" dirty="0" smtClean="0"/>
              <a:t>initially </a:t>
            </a:r>
            <a:r>
              <a:rPr lang="en-US" sz="1800" dirty="0"/>
              <a:t>thought. Hopefully, in time, there will be more choice in this </a:t>
            </a:r>
            <a:r>
              <a:rPr lang="en-US" sz="1800" dirty="0" smtClean="0"/>
              <a:t>space. </a:t>
            </a:r>
          </a:p>
          <a:p>
            <a:pPr marL="0" indent="0">
              <a:buNone/>
            </a:pPr>
            <a:endParaRPr lang="en-US" sz="1800" dirty="0" smtClean="0"/>
          </a:p>
          <a:p>
            <a:pPr marL="0" indent="0">
              <a:buNone/>
            </a:pPr>
            <a:r>
              <a:rPr lang="en-US" sz="1800" b="1" dirty="0" smtClean="0"/>
              <a:t>Sustainability </a:t>
            </a:r>
            <a:r>
              <a:rPr lang="en-US" sz="1800" b="1" dirty="0"/>
              <a:t>today is our future tomorrow</a:t>
            </a:r>
            <a:r>
              <a:rPr lang="en-US" sz="1800" b="1" dirty="0" smtClean="0"/>
              <a:t>! </a:t>
            </a:r>
          </a:p>
          <a:p>
            <a:pPr marL="0" indent="0">
              <a:buNone/>
            </a:pPr>
            <a:r>
              <a:rPr lang="en-US" sz="1800" b="1" dirty="0" smtClean="0"/>
              <a:t>Riana </a:t>
            </a:r>
            <a:r>
              <a:rPr lang="en-US" sz="1800" b="1" dirty="0" err="1" smtClean="0"/>
              <a:t>Husselman</a:t>
            </a:r>
            <a:r>
              <a:rPr lang="en-US" sz="1800" b="1" dirty="0" smtClean="0"/>
              <a:t>, IP Project Manager BBC London</a:t>
            </a:r>
            <a:endParaRPr lang="en-US" sz="1800" b="1" dirty="0"/>
          </a:p>
        </p:txBody>
      </p:sp>
      <p:sp>
        <p:nvSpPr>
          <p:cNvPr id="3" name="TextBox 2"/>
          <p:cNvSpPr txBox="1"/>
          <p:nvPr/>
        </p:nvSpPr>
        <p:spPr>
          <a:xfrm>
            <a:off x="0" y="1219200"/>
            <a:ext cx="474446" cy="923330"/>
          </a:xfrm>
          <a:prstGeom prst="rect">
            <a:avLst/>
          </a:prstGeom>
          <a:noFill/>
        </p:spPr>
        <p:txBody>
          <a:bodyPr wrap="none" rtlCol="0">
            <a:spAutoFit/>
          </a:bodyPr>
          <a:lstStyle/>
          <a:p>
            <a:r>
              <a:rPr lang="en-US" sz="5400" dirty="0">
                <a:solidFill>
                  <a:schemeClr val="bg1">
                    <a:lumMod val="65000"/>
                  </a:schemeClr>
                </a:solidFill>
              </a:rPr>
              <a:t>“</a:t>
            </a:r>
          </a:p>
        </p:txBody>
      </p:sp>
      <p:sp>
        <p:nvSpPr>
          <p:cNvPr id="8" name="TextBox 7"/>
          <p:cNvSpPr txBox="1"/>
          <p:nvPr/>
        </p:nvSpPr>
        <p:spPr>
          <a:xfrm rot="10800000">
            <a:off x="6553200" y="3657600"/>
            <a:ext cx="474446" cy="923330"/>
          </a:xfrm>
          <a:prstGeom prst="rect">
            <a:avLst/>
          </a:prstGeom>
          <a:noFill/>
        </p:spPr>
        <p:txBody>
          <a:bodyPr wrap="none" rtlCol="0">
            <a:spAutoFit/>
          </a:bodyPr>
          <a:lstStyle/>
          <a:p>
            <a:r>
              <a:rPr lang="en-US" sz="5400" dirty="0">
                <a:solidFill>
                  <a:schemeClr val="bg1">
                    <a:lumMod val="65000"/>
                  </a:schemeClr>
                </a:solidFill>
              </a:rPr>
              <a:t>“</a:t>
            </a:r>
          </a:p>
        </p:txBody>
      </p:sp>
    </p:spTree>
    <p:extLst>
      <p:ext uri="{BB962C8B-B14F-4D97-AF65-F5344CB8AC3E}">
        <p14:creationId xmlns:p14="http://schemas.microsoft.com/office/powerpoint/2010/main" val="2114605433"/>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3200" b="0" kern="1200" dirty="0" smtClean="0">
                <a:solidFill>
                  <a:srgbClr val="003300"/>
                </a:solidFill>
                <a:effectLst/>
                <a:latin typeface="+mj-lt"/>
                <a:ea typeface="+mj-ea"/>
                <a:cs typeface="+mj-cs"/>
              </a:rPr>
              <a:t>The Planning Phase</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181</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86800" cy="4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3581400"/>
            <a:ext cx="3657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3575058"/>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p:txBody>
          <a:bodyPr/>
          <a:lstStyle/>
          <a:p>
            <a:r>
              <a:rPr lang="en-GB" dirty="0"/>
              <a:t>Why Plan?</a:t>
            </a:r>
            <a:endParaRPr lang="en-GB" sz="2400" dirty="0"/>
          </a:p>
        </p:txBody>
      </p:sp>
      <p:grpSp>
        <p:nvGrpSpPr>
          <p:cNvPr id="2" name="Group 3"/>
          <p:cNvGrpSpPr>
            <a:grpSpLocks/>
          </p:cNvGrpSpPr>
          <p:nvPr/>
        </p:nvGrpSpPr>
        <p:grpSpPr bwMode="auto">
          <a:xfrm>
            <a:off x="2189957" y="1749425"/>
            <a:ext cx="4764088" cy="3843338"/>
            <a:chOff x="1969" y="1102"/>
            <a:chExt cx="3001" cy="2421"/>
          </a:xfrm>
        </p:grpSpPr>
        <p:sp>
          <p:nvSpPr>
            <p:cNvPr id="722948" name="Rectangle 4"/>
            <p:cNvSpPr>
              <a:spLocks noChangeArrowheads="1"/>
            </p:cNvSpPr>
            <p:nvPr/>
          </p:nvSpPr>
          <p:spPr bwMode="auto">
            <a:xfrm>
              <a:off x="2041" y="1219"/>
              <a:ext cx="116" cy="233"/>
            </a:xfrm>
            <a:prstGeom prst="rect">
              <a:avLst/>
            </a:prstGeom>
            <a:solidFill>
              <a:srgbClr val="EAEAEA"/>
            </a:solidFill>
            <a:ln w="9525">
              <a:noFill/>
              <a:miter lim="800000"/>
              <a:headEnd/>
              <a:tailEnd/>
            </a:ln>
            <a:effectLst/>
          </p:spPr>
          <p:txBody>
            <a:bodyPr wrap="none" anchor="ctr">
              <a:spAutoFit/>
            </a:bodyPr>
            <a:lstStyle/>
            <a:p>
              <a:endParaRPr lang="en-GB" dirty="0"/>
            </a:p>
          </p:txBody>
        </p:sp>
        <p:sp>
          <p:nvSpPr>
            <p:cNvPr id="722949" name="Freeform 5"/>
            <p:cNvSpPr>
              <a:spLocks/>
            </p:cNvSpPr>
            <p:nvPr/>
          </p:nvSpPr>
          <p:spPr bwMode="auto">
            <a:xfrm>
              <a:off x="3416" y="1102"/>
              <a:ext cx="1508" cy="1465"/>
            </a:xfrm>
            <a:custGeom>
              <a:avLst/>
              <a:gdLst/>
              <a:ahLst/>
              <a:cxnLst>
                <a:cxn ang="0">
                  <a:pos x="5" y="2"/>
                </a:cxn>
                <a:cxn ang="0">
                  <a:pos x="1172" y="900"/>
                </a:cxn>
                <a:cxn ang="0">
                  <a:pos x="1096" y="924"/>
                </a:cxn>
                <a:cxn ang="0">
                  <a:pos x="1096" y="940"/>
                </a:cxn>
                <a:cxn ang="0">
                  <a:pos x="1100" y="972"/>
                </a:cxn>
                <a:cxn ang="0">
                  <a:pos x="1104" y="996"/>
                </a:cxn>
                <a:cxn ang="0">
                  <a:pos x="1100" y="1024"/>
                </a:cxn>
                <a:cxn ang="0">
                  <a:pos x="1104" y="1068"/>
                </a:cxn>
                <a:cxn ang="0">
                  <a:pos x="1092" y="1092"/>
                </a:cxn>
                <a:cxn ang="0">
                  <a:pos x="1032" y="1095"/>
                </a:cxn>
                <a:cxn ang="0">
                  <a:pos x="1010" y="1114"/>
                </a:cxn>
                <a:cxn ang="0">
                  <a:pos x="983" y="1126"/>
                </a:cxn>
                <a:cxn ang="0">
                  <a:pos x="950" y="1133"/>
                </a:cxn>
                <a:cxn ang="0">
                  <a:pos x="921" y="1134"/>
                </a:cxn>
                <a:cxn ang="0">
                  <a:pos x="895" y="1131"/>
                </a:cxn>
                <a:cxn ang="0">
                  <a:pos x="869" y="1123"/>
                </a:cxn>
                <a:cxn ang="0">
                  <a:pos x="849" y="1109"/>
                </a:cxn>
                <a:cxn ang="0">
                  <a:pos x="829" y="1089"/>
                </a:cxn>
                <a:cxn ang="0">
                  <a:pos x="813" y="1066"/>
                </a:cxn>
                <a:cxn ang="0">
                  <a:pos x="804" y="1033"/>
                </a:cxn>
                <a:cxn ang="0">
                  <a:pos x="809" y="1000"/>
                </a:cxn>
                <a:cxn ang="0">
                  <a:pos x="818" y="968"/>
                </a:cxn>
                <a:cxn ang="0">
                  <a:pos x="825" y="936"/>
                </a:cxn>
                <a:cxn ang="0">
                  <a:pos x="825" y="921"/>
                </a:cxn>
                <a:cxn ang="0">
                  <a:pos x="627" y="913"/>
                </a:cxn>
                <a:cxn ang="0">
                  <a:pos x="631" y="859"/>
                </a:cxn>
                <a:cxn ang="0">
                  <a:pos x="627" y="824"/>
                </a:cxn>
                <a:cxn ang="0">
                  <a:pos x="619" y="803"/>
                </a:cxn>
                <a:cxn ang="0">
                  <a:pos x="603" y="787"/>
                </a:cxn>
                <a:cxn ang="0">
                  <a:pos x="582" y="776"/>
                </a:cxn>
                <a:cxn ang="0">
                  <a:pos x="555" y="771"/>
                </a:cxn>
                <a:cxn ang="0">
                  <a:pos x="514" y="773"/>
                </a:cxn>
                <a:cxn ang="0">
                  <a:pos x="476" y="775"/>
                </a:cxn>
                <a:cxn ang="0">
                  <a:pos x="438" y="775"/>
                </a:cxn>
                <a:cxn ang="0">
                  <a:pos x="399" y="770"/>
                </a:cxn>
                <a:cxn ang="0">
                  <a:pos x="371" y="752"/>
                </a:cxn>
                <a:cxn ang="0">
                  <a:pos x="354" y="729"/>
                </a:cxn>
                <a:cxn ang="0">
                  <a:pos x="348" y="698"/>
                </a:cxn>
                <a:cxn ang="0">
                  <a:pos x="350" y="662"/>
                </a:cxn>
                <a:cxn ang="0">
                  <a:pos x="345" y="630"/>
                </a:cxn>
                <a:cxn ang="0">
                  <a:pos x="337" y="610"/>
                </a:cxn>
                <a:cxn ang="0">
                  <a:pos x="325" y="597"/>
                </a:cxn>
                <a:cxn ang="0">
                  <a:pos x="297" y="583"/>
                </a:cxn>
                <a:cxn ang="0">
                  <a:pos x="260" y="573"/>
                </a:cxn>
                <a:cxn ang="0">
                  <a:pos x="218" y="566"/>
                </a:cxn>
                <a:cxn ang="0">
                  <a:pos x="187" y="556"/>
                </a:cxn>
                <a:cxn ang="0">
                  <a:pos x="161" y="541"/>
                </a:cxn>
                <a:cxn ang="0">
                  <a:pos x="139" y="520"/>
                </a:cxn>
                <a:cxn ang="0">
                  <a:pos x="125" y="494"/>
                </a:cxn>
                <a:cxn ang="0">
                  <a:pos x="124" y="464"/>
                </a:cxn>
                <a:cxn ang="0">
                  <a:pos x="133" y="433"/>
                </a:cxn>
                <a:cxn ang="0">
                  <a:pos x="140" y="396"/>
                </a:cxn>
                <a:cxn ang="0">
                  <a:pos x="148" y="361"/>
                </a:cxn>
                <a:cxn ang="0">
                  <a:pos x="142" y="328"/>
                </a:cxn>
                <a:cxn ang="0">
                  <a:pos x="127" y="296"/>
                </a:cxn>
                <a:cxn ang="0">
                  <a:pos x="114" y="277"/>
                </a:cxn>
                <a:cxn ang="0">
                  <a:pos x="96" y="259"/>
                </a:cxn>
                <a:cxn ang="0">
                  <a:pos x="75" y="247"/>
                </a:cxn>
                <a:cxn ang="0">
                  <a:pos x="48" y="239"/>
                </a:cxn>
                <a:cxn ang="0">
                  <a:pos x="15" y="238"/>
                </a:cxn>
              </a:cxnLst>
              <a:rect l="0" t="0" r="r" b="b"/>
              <a:pathLst>
                <a:path w="1174" h="1134">
                  <a:moveTo>
                    <a:pt x="0" y="238"/>
                  </a:moveTo>
                  <a:lnTo>
                    <a:pt x="5" y="2"/>
                  </a:lnTo>
                  <a:lnTo>
                    <a:pt x="1174" y="0"/>
                  </a:lnTo>
                  <a:lnTo>
                    <a:pt x="1172" y="900"/>
                  </a:lnTo>
                  <a:lnTo>
                    <a:pt x="1084" y="904"/>
                  </a:lnTo>
                  <a:lnTo>
                    <a:pt x="1096" y="924"/>
                  </a:lnTo>
                  <a:lnTo>
                    <a:pt x="1088" y="928"/>
                  </a:lnTo>
                  <a:lnTo>
                    <a:pt x="1096" y="940"/>
                  </a:lnTo>
                  <a:lnTo>
                    <a:pt x="1100" y="940"/>
                  </a:lnTo>
                  <a:lnTo>
                    <a:pt x="1100" y="972"/>
                  </a:lnTo>
                  <a:lnTo>
                    <a:pt x="1100" y="984"/>
                  </a:lnTo>
                  <a:lnTo>
                    <a:pt x="1104" y="996"/>
                  </a:lnTo>
                  <a:lnTo>
                    <a:pt x="1096" y="1036"/>
                  </a:lnTo>
                  <a:lnTo>
                    <a:pt x="1100" y="1024"/>
                  </a:lnTo>
                  <a:lnTo>
                    <a:pt x="1096" y="1056"/>
                  </a:lnTo>
                  <a:lnTo>
                    <a:pt x="1104" y="1068"/>
                  </a:lnTo>
                  <a:lnTo>
                    <a:pt x="1092" y="1068"/>
                  </a:lnTo>
                  <a:lnTo>
                    <a:pt x="1092" y="1092"/>
                  </a:lnTo>
                  <a:lnTo>
                    <a:pt x="1044" y="1083"/>
                  </a:lnTo>
                  <a:lnTo>
                    <a:pt x="1032" y="1095"/>
                  </a:lnTo>
                  <a:lnTo>
                    <a:pt x="1021" y="1104"/>
                  </a:lnTo>
                  <a:lnTo>
                    <a:pt x="1010" y="1114"/>
                  </a:lnTo>
                  <a:lnTo>
                    <a:pt x="998" y="1120"/>
                  </a:lnTo>
                  <a:lnTo>
                    <a:pt x="983" y="1126"/>
                  </a:lnTo>
                  <a:lnTo>
                    <a:pt x="967" y="1131"/>
                  </a:lnTo>
                  <a:lnTo>
                    <a:pt x="950" y="1133"/>
                  </a:lnTo>
                  <a:lnTo>
                    <a:pt x="936" y="1134"/>
                  </a:lnTo>
                  <a:lnTo>
                    <a:pt x="921" y="1134"/>
                  </a:lnTo>
                  <a:lnTo>
                    <a:pt x="907" y="1133"/>
                  </a:lnTo>
                  <a:lnTo>
                    <a:pt x="895" y="1131"/>
                  </a:lnTo>
                  <a:lnTo>
                    <a:pt x="883" y="1127"/>
                  </a:lnTo>
                  <a:lnTo>
                    <a:pt x="869" y="1123"/>
                  </a:lnTo>
                  <a:lnTo>
                    <a:pt x="860" y="1117"/>
                  </a:lnTo>
                  <a:lnTo>
                    <a:pt x="849" y="1109"/>
                  </a:lnTo>
                  <a:lnTo>
                    <a:pt x="839" y="1099"/>
                  </a:lnTo>
                  <a:lnTo>
                    <a:pt x="829" y="1089"/>
                  </a:lnTo>
                  <a:lnTo>
                    <a:pt x="820" y="1078"/>
                  </a:lnTo>
                  <a:lnTo>
                    <a:pt x="813" y="1066"/>
                  </a:lnTo>
                  <a:lnTo>
                    <a:pt x="808" y="1050"/>
                  </a:lnTo>
                  <a:lnTo>
                    <a:pt x="804" y="1033"/>
                  </a:lnTo>
                  <a:lnTo>
                    <a:pt x="805" y="1017"/>
                  </a:lnTo>
                  <a:lnTo>
                    <a:pt x="809" y="1000"/>
                  </a:lnTo>
                  <a:lnTo>
                    <a:pt x="813" y="985"/>
                  </a:lnTo>
                  <a:lnTo>
                    <a:pt x="818" y="968"/>
                  </a:lnTo>
                  <a:lnTo>
                    <a:pt x="823" y="950"/>
                  </a:lnTo>
                  <a:lnTo>
                    <a:pt x="825" y="936"/>
                  </a:lnTo>
                  <a:lnTo>
                    <a:pt x="826" y="928"/>
                  </a:lnTo>
                  <a:lnTo>
                    <a:pt x="825" y="921"/>
                  </a:lnTo>
                  <a:lnTo>
                    <a:pt x="822" y="913"/>
                  </a:lnTo>
                  <a:lnTo>
                    <a:pt x="627" y="913"/>
                  </a:lnTo>
                  <a:lnTo>
                    <a:pt x="631" y="878"/>
                  </a:lnTo>
                  <a:lnTo>
                    <a:pt x="631" y="859"/>
                  </a:lnTo>
                  <a:lnTo>
                    <a:pt x="628" y="841"/>
                  </a:lnTo>
                  <a:lnTo>
                    <a:pt x="627" y="824"/>
                  </a:lnTo>
                  <a:lnTo>
                    <a:pt x="624" y="813"/>
                  </a:lnTo>
                  <a:lnTo>
                    <a:pt x="619" y="803"/>
                  </a:lnTo>
                  <a:lnTo>
                    <a:pt x="614" y="793"/>
                  </a:lnTo>
                  <a:lnTo>
                    <a:pt x="603" y="787"/>
                  </a:lnTo>
                  <a:lnTo>
                    <a:pt x="592" y="779"/>
                  </a:lnTo>
                  <a:lnTo>
                    <a:pt x="582" y="776"/>
                  </a:lnTo>
                  <a:lnTo>
                    <a:pt x="572" y="773"/>
                  </a:lnTo>
                  <a:lnTo>
                    <a:pt x="555" y="771"/>
                  </a:lnTo>
                  <a:lnTo>
                    <a:pt x="533" y="771"/>
                  </a:lnTo>
                  <a:lnTo>
                    <a:pt x="514" y="773"/>
                  </a:lnTo>
                  <a:lnTo>
                    <a:pt x="493" y="774"/>
                  </a:lnTo>
                  <a:lnTo>
                    <a:pt x="476" y="775"/>
                  </a:lnTo>
                  <a:lnTo>
                    <a:pt x="455" y="776"/>
                  </a:lnTo>
                  <a:lnTo>
                    <a:pt x="438" y="775"/>
                  </a:lnTo>
                  <a:lnTo>
                    <a:pt x="422" y="775"/>
                  </a:lnTo>
                  <a:lnTo>
                    <a:pt x="399" y="770"/>
                  </a:lnTo>
                  <a:lnTo>
                    <a:pt x="385" y="762"/>
                  </a:lnTo>
                  <a:lnTo>
                    <a:pt x="371" y="752"/>
                  </a:lnTo>
                  <a:lnTo>
                    <a:pt x="362" y="741"/>
                  </a:lnTo>
                  <a:lnTo>
                    <a:pt x="354" y="729"/>
                  </a:lnTo>
                  <a:lnTo>
                    <a:pt x="348" y="714"/>
                  </a:lnTo>
                  <a:lnTo>
                    <a:pt x="348" y="698"/>
                  </a:lnTo>
                  <a:lnTo>
                    <a:pt x="348" y="678"/>
                  </a:lnTo>
                  <a:lnTo>
                    <a:pt x="350" y="662"/>
                  </a:lnTo>
                  <a:lnTo>
                    <a:pt x="349" y="647"/>
                  </a:lnTo>
                  <a:lnTo>
                    <a:pt x="345" y="630"/>
                  </a:lnTo>
                  <a:lnTo>
                    <a:pt x="342" y="620"/>
                  </a:lnTo>
                  <a:lnTo>
                    <a:pt x="337" y="610"/>
                  </a:lnTo>
                  <a:lnTo>
                    <a:pt x="331" y="603"/>
                  </a:lnTo>
                  <a:lnTo>
                    <a:pt x="325" y="597"/>
                  </a:lnTo>
                  <a:lnTo>
                    <a:pt x="312" y="590"/>
                  </a:lnTo>
                  <a:lnTo>
                    <a:pt x="297" y="583"/>
                  </a:lnTo>
                  <a:lnTo>
                    <a:pt x="280" y="578"/>
                  </a:lnTo>
                  <a:lnTo>
                    <a:pt x="260" y="573"/>
                  </a:lnTo>
                  <a:lnTo>
                    <a:pt x="239" y="570"/>
                  </a:lnTo>
                  <a:lnTo>
                    <a:pt x="218" y="566"/>
                  </a:lnTo>
                  <a:lnTo>
                    <a:pt x="203" y="561"/>
                  </a:lnTo>
                  <a:lnTo>
                    <a:pt x="187" y="556"/>
                  </a:lnTo>
                  <a:lnTo>
                    <a:pt x="171" y="550"/>
                  </a:lnTo>
                  <a:lnTo>
                    <a:pt x="161" y="541"/>
                  </a:lnTo>
                  <a:lnTo>
                    <a:pt x="148" y="530"/>
                  </a:lnTo>
                  <a:lnTo>
                    <a:pt x="139" y="520"/>
                  </a:lnTo>
                  <a:lnTo>
                    <a:pt x="131" y="507"/>
                  </a:lnTo>
                  <a:lnTo>
                    <a:pt x="125" y="494"/>
                  </a:lnTo>
                  <a:lnTo>
                    <a:pt x="123" y="478"/>
                  </a:lnTo>
                  <a:lnTo>
                    <a:pt x="124" y="464"/>
                  </a:lnTo>
                  <a:lnTo>
                    <a:pt x="128" y="452"/>
                  </a:lnTo>
                  <a:lnTo>
                    <a:pt x="133" y="433"/>
                  </a:lnTo>
                  <a:lnTo>
                    <a:pt x="138" y="413"/>
                  </a:lnTo>
                  <a:lnTo>
                    <a:pt x="140" y="396"/>
                  </a:lnTo>
                  <a:lnTo>
                    <a:pt x="145" y="380"/>
                  </a:lnTo>
                  <a:lnTo>
                    <a:pt x="148" y="361"/>
                  </a:lnTo>
                  <a:lnTo>
                    <a:pt x="145" y="344"/>
                  </a:lnTo>
                  <a:lnTo>
                    <a:pt x="142" y="328"/>
                  </a:lnTo>
                  <a:lnTo>
                    <a:pt x="137" y="312"/>
                  </a:lnTo>
                  <a:lnTo>
                    <a:pt x="127" y="296"/>
                  </a:lnTo>
                  <a:lnTo>
                    <a:pt x="118" y="284"/>
                  </a:lnTo>
                  <a:lnTo>
                    <a:pt x="114" y="277"/>
                  </a:lnTo>
                  <a:lnTo>
                    <a:pt x="105" y="268"/>
                  </a:lnTo>
                  <a:lnTo>
                    <a:pt x="96" y="259"/>
                  </a:lnTo>
                  <a:lnTo>
                    <a:pt x="87" y="253"/>
                  </a:lnTo>
                  <a:lnTo>
                    <a:pt x="75" y="247"/>
                  </a:lnTo>
                  <a:lnTo>
                    <a:pt x="63" y="243"/>
                  </a:lnTo>
                  <a:lnTo>
                    <a:pt x="48" y="239"/>
                  </a:lnTo>
                  <a:lnTo>
                    <a:pt x="31" y="237"/>
                  </a:lnTo>
                  <a:lnTo>
                    <a:pt x="15" y="238"/>
                  </a:lnTo>
                  <a:lnTo>
                    <a:pt x="0" y="238"/>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GB" dirty="0"/>
            </a:p>
          </p:txBody>
        </p:sp>
        <p:sp>
          <p:nvSpPr>
            <p:cNvPr id="722950" name="Freeform 6"/>
            <p:cNvSpPr>
              <a:spLocks/>
            </p:cNvSpPr>
            <p:nvPr/>
          </p:nvSpPr>
          <p:spPr bwMode="auto">
            <a:xfrm rot="295735">
              <a:off x="3461" y="2188"/>
              <a:ext cx="1509" cy="1335"/>
            </a:xfrm>
            <a:custGeom>
              <a:avLst/>
              <a:gdLst/>
              <a:ahLst/>
              <a:cxnLst>
                <a:cxn ang="0">
                  <a:pos x="17" y="1036"/>
                </a:cxn>
                <a:cxn ang="0">
                  <a:pos x="1087" y="0"/>
                </a:cxn>
                <a:cxn ang="0">
                  <a:pos x="981" y="27"/>
                </a:cxn>
                <a:cxn ang="0">
                  <a:pos x="987" y="58"/>
                </a:cxn>
                <a:cxn ang="0">
                  <a:pos x="1003" y="99"/>
                </a:cxn>
                <a:cxn ang="0">
                  <a:pos x="1008" y="134"/>
                </a:cxn>
                <a:cxn ang="0">
                  <a:pos x="1005" y="169"/>
                </a:cxn>
                <a:cxn ang="0">
                  <a:pos x="983" y="200"/>
                </a:cxn>
                <a:cxn ang="0">
                  <a:pos x="955" y="224"/>
                </a:cxn>
                <a:cxn ang="0">
                  <a:pos x="921" y="238"/>
                </a:cxn>
                <a:cxn ang="0">
                  <a:pos x="868" y="242"/>
                </a:cxn>
                <a:cxn ang="0">
                  <a:pos x="834" y="238"/>
                </a:cxn>
                <a:cxn ang="0">
                  <a:pos x="798" y="217"/>
                </a:cxn>
                <a:cxn ang="0">
                  <a:pos x="772" y="190"/>
                </a:cxn>
                <a:cxn ang="0">
                  <a:pos x="759" y="160"/>
                </a:cxn>
                <a:cxn ang="0">
                  <a:pos x="759" y="127"/>
                </a:cxn>
                <a:cxn ang="0">
                  <a:pos x="764" y="94"/>
                </a:cxn>
                <a:cxn ang="0">
                  <a:pos x="769" y="62"/>
                </a:cxn>
                <a:cxn ang="0">
                  <a:pos x="763" y="32"/>
                </a:cxn>
                <a:cxn ang="0">
                  <a:pos x="574" y="82"/>
                </a:cxn>
                <a:cxn ang="0">
                  <a:pos x="575" y="125"/>
                </a:cxn>
                <a:cxn ang="0">
                  <a:pos x="576" y="160"/>
                </a:cxn>
                <a:cxn ang="0">
                  <a:pos x="570" y="190"/>
                </a:cxn>
                <a:cxn ang="0">
                  <a:pos x="555" y="212"/>
                </a:cxn>
                <a:cxn ang="0">
                  <a:pos x="533" y="225"/>
                </a:cxn>
                <a:cxn ang="0">
                  <a:pos x="506" y="230"/>
                </a:cxn>
                <a:cxn ang="0">
                  <a:pos x="473" y="231"/>
                </a:cxn>
                <a:cxn ang="0">
                  <a:pos x="443" y="232"/>
                </a:cxn>
                <a:cxn ang="0">
                  <a:pos x="405" y="233"/>
                </a:cxn>
                <a:cxn ang="0">
                  <a:pos x="371" y="240"/>
                </a:cxn>
                <a:cxn ang="0">
                  <a:pos x="341" y="254"/>
                </a:cxn>
                <a:cxn ang="0">
                  <a:pos x="320" y="277"/>
                </a:cxn>
                <a:cxn ang="0">
                  <a:pos x="310" y="304"/>
                </a:cxn>
                <a:cxn ang="0">
                  <a:pos x="312" y="333"/>
                </a:cxn>
                <a:cxn ang="0">
                  <a:pos x="315" y="366"/>
                </a:cxn>
                <a:cxn ang="0">
                  <a:pos x="310" y="394"/>
                </a:cxn>
                <a:cxn ang="0">
                  <a:pos x="298" y="417"/>
                </a:cxn>
                <a:cxn ang="0">
                  <a:pos x="270" y="435"/>
                </a:cxn>
                <a:cxn ang="0">
                  <a:pos x="239" y="446"/>
                </a:cxn>
                <a:cxn ang="0">
                  <a:pos x="204" y="457"/>
                </a:cxn>
                <a:cxn ang="0">
                  <a:pos x="172" y="468"/>
                </a:cxn>
                <a:cxn ang="0">
                  <a:pos x="146" y="481"/>
                </a:cxn>
                <a:cxn ang="0">
                  <a:pos x="126" y="499"/>
                </a:cxn>
                <a:cxn ang="0">
                  <a:pos x="110" y="526"/>
                </a:cxn>
                <a:cxn ang="0">
                  <a:pos x="104" y="557"/>
                </a:cxn>
                <a:cxn ang="0">
                  <a:pos x="110" y="588"/>
                </a:cxn>
                <a:cxn ang="0">
                  <a:pos x="124" y="627"/>
                </a:cxn>
                <a:cxn ang="0">
                  <a:pos x="133" y="660"/>
                </a:cxn>
                <a:cxn ang="0">
                  <a:pos x="134" y="693"/>
                </a:cxn>
                <a:cxn ang="0">
                  <a:pos x="127" y="724"/>
                </a:cxn>
                <a:cxn ang="0">
                  <a:pos x="116" y="756"/>
                </a:cxn>
                <a:cxn ang="0">
                  <a:pos x="96" y="791"/>
                </a:cxn>
                <a:cxn ang="0">
                  <a:pos x="75" y="814"/>
                </a:cxn>
                <a:cxn ang="0">
                  <a:pos x="52" y="829"/>
                </a:cxn>
                <a:cxn ang="0">
                  <a:pos x="17" y="839"/>
                </a:cxn>
              </a:cxnLst>
              <a:rect l="0" t="0" r="r" b="b"/>
              <a:pathLst>
                <a:path w="1170" h="1036">
                  <a:moveTo>
                    <a:pt x="0" y="840"/>
                  </a:moveTo>
                  <a:lnTo>
                    <a:pt x="17" y="1036"/>
                  </a:lnTo>
                  <a:lnTo>
                    <a:pt x="1170" y="935"/>
                  </a:lnTo>
                  <a:lnTo>
                    <a:pt x="1087" y="0"/>
                  </a:lnTo>
                  <a:lnTo>
                    <a:pt x="984" y="9"/>
                  </a:lnTo>
                  <a:lnTo>
                    <a:pt x="981" y="27"/>
                  </a:lnTo>
                  <a:lnTo>
                    <a:pt x="982" y="40"/>
                  </a:lnTo>
                  <a:lnTo>
                    <a:pt x="987" y="58"/>
                  </a:lnTo>
                  <a:lnTo>
                    <a:pt x="994" y="76"/>
                  </a:lnTo>
                  <a:lnTo>
                    <a:pt x="1003" y="99"/>
                  </a:lnTo>
                  <a:lnTo>
                    <a:pt x="1007" y="117"/>
                  </a:lnTo>
                  <a:lnTo>
                    <a:pt x="1008" y="134"/>
                  </a:lnTo>
                  <a:lnTo>
                    <a:pt x="1008" y="151"/>
                  </a:lnTo>
                  <a:lnTo>
                    <a:pt x="1005" y="169"/>
                  </a:lnTo>
                  <a:lnTo>
                    <a:pt x="994" y="186"/>
                  </a:lnTo>
                  <a:lnTo>
                    <a:pt x="983" y="200"/>
                  </a:lnTo>
                  <a:lnTo>
                    <a:pt x="970" y="214"/>
                  </a:lnTo>
                  <a:lnTo>
                    <a:pt x="955" y="224"/>
                  </a:lnTo>
                  <a:lnTo>
                    <a:pt x="937" y="233"/>
                  </a:lnTo>
                  <a:lnTo>
                    <a:pt x="921" y="238"/>
                  </a:lnTo>
                  <a:lnTo>
                    <a:pt x="898" y="241"/>
                  </a:lnTo>
                  <a:lnTo>
                    <a:pt x="868" y="242"/>
                  </a:lnTo>
                  <a:lnTo>
                    <a:pt x="850" y="240"/>
                  </a:lnTo>
                  <a:lnTo>
                    <a:pt x="834" y="238"/>
                  </a:lnTo>
                  <a:lnTo>
                    <a:pt x="818" y="230"/>
                  </a:lnTo>
                  <a:lnTo>
                    <a:pt x="798" y="217"/>
                  </a:lnTo>
                  <a:lnTo>
                    <a:pt x="785" y="205"/>
                  </a:lnTo>
                  <a:lnTo>
                    <a:pt x="772" y="190"/>
                  </a:lnTo>
                  <a:lnTo>
                    <a:pt x="765" y="176"/>
                  </a:lnTo>
                  <a:lnTo>
                    <a:pt x="759" y="160"/>
                  </a:lnTo>
                  <a:lnTo>
                    <a:pt x="758" y="144"/>
                  </a:lnTo>
                  <a:lnTo>
                    <a:pt x="759" y="127"/>
                  </a:lnTo>
                  <a:lnTo>
                    <a:pt x="761" y="110"/>
                  </a:lnTo>
                  <a:lnTo>
                    <a:pt x="764" y="94"/>
                  </a:lnTo>
                  <a:lnTo>
                    <a:pt x="768" y="78"/>
                  </a:lnTo>
                  <a:lnTo>
                    <a:pt x="769" y="62"/>
                  </a:lnTo>
                  <a:lnTo>
                    <a:pt x="768" y="48"/>
                  </a:lnTo>
                  <a:lnTo>
                    <a:pt x="763" y="32"/>
                  </a:lnTo>
                  <a:lnTo>
                    <a:pt x="569" y="49"/>
                  </a:lnTo>
                  <a:lnTo>
                    <a:pt x="574" y="82"/>
                  </a:lnTo>
                  <a:lnTo>
                    <a:pt x="574" y="105"/>
                  </a:lnTo>
                  <a:lnTo>
                    <a:pt x="575" y="125"/>
                  </a:lnTo>
                  <a:lnTo>
                    <a:pt x="577" y="142"/>
                  </a:lnTo>
                  <a:lnTo>
                    <a:pt x="576" y="160"/>
                  </a:lnTo>
                  <a:lnTo>
                    <a:pt x="573" y="178"/>
                  </a:lnTo>
                  <a:lnTo>
                    <a:pt x="570" y="190"/>
                  </a:lnTo>
                  <a:lnTo>
                    <a:pt x="564" y="202"/>
                  </a:lnTo>
                  <a:lnTo>
                    <a:pt x="555" y="212"/>
                  </a:lnTo>
                  <a:lnTo>
                    <a:pt x="544" y="220"/>
                  </a:lnTo>
                  <a:lnTo>
                    <a:pt x="533" y="225"/>
                  </a:lnTo>
                  <a:lnTo>
                    <a:pt x="519" y="228"/>
                  </a:lnTo>
                  <a:lnTo>
                    <a:pt x="506" y="230"/>
                  </a:lnTo>
                  <a:lnTo>
                    <a:pt x="489" y="231"/>
                  </a:lnTo>
                  <a:lnTo>
                    <a:pt x="473" y="231"/>
                  </a:lnTo>
                  <a:lnTo>
                    <a:pt x="460" y="231"/>
                  </a:lnTo>
                  <a:lnTo>
                    <a:pt x="443" y="232"/>
                  </a:lnTo>
                  <a:lnTo>
                    <a:pt x="425" y="232"/>
                  </a:lnTo>
                  <a:lnTo>
                    <a:pt x="405" y="233"/>
                  </a:lnTo>
                  <a:lnTo>
                    <a:pt x="388" y="236"/>
                  </a:lnTo>
                  <a:lnTo>
                    <a:pt x="371" y="240"/>
                  </a:lnTo>
                  <a:lnTo>
                    <a:pt x="354" y="247"/>
                  </a:lnTo>
                  <a:lnTo>
                    <a:pt x="341" y="254"/>
                  </a:lnTo>
                  <a:lnTo>
                    <a:pt x="328" y="264"/>
                  </a:lnTo>
                  <a:lnTo>
                    <a:pt x="320" y="277"/>
                  </a:lnTo>
                  <a:lnTo>
                    <a:pt x="312" y="290"/>
                  </a:lnTo>
                  <a:lnTo>
                    <a:pt x="310" y="304"/>
                  </a:lnTo>
                  <a:lnTo>
                    <a:pt x="309" y="318"/>
                  </a:lnTo>
                  <a:lnTo>
                    <a:pt x="312" y="333"/>
                  </a:lnTo>
                  <a:lnTo>
                    <a:pt x="315" y="350"/>
                  </a:lnTo>
                  <a:lnTo>
                    <a:pt x="315" y="366"/>
                  </a:lnTo>
                  <a:lnTo>
                    <a:pt x="313" y="379"/>
                  </a:lnTo>
                  <a:lnTo>
                    <a:pt x="310" y="394"/>
                  </a:lnTo>
                  <a:lnTo>
                    <a:pt x="305" y="407"/>
                  </a:lnTo>
                  <a:lnTo>
                    <a:pt x="298" y="417"/>
                  </a:lnTo>
                  <a:lnTo>
                    <a:pt x="285" y="427"/>
                  </a:lnTo>
                  <a:lnTo>
                    <a:pt x="270" y="435"/>
                  </a:lnTo>
                  <a:lnTo>
                    <a:pt x="254" y="441"/>
                  </a:lnTo>
                  <a:lnTo>
                    <a:pt x="239" y="446"/>
                  </a:lnTo>
                  <a:lnTo>
                    <a:pt x="224" y="452"/>
                  </a:lnTo>
                  <a:lnTo>
                    <a:pt x="204" y="457"/>
                  </a:lnTo>
                  <a:lnTo>
                    <a:pt x="187" y="462"/>
                  </a:lnTo>
                  <a:lnTo>
                    <a:pt x="172" y="468"/>
                  </a:lnTo>
                  <a:lnTo>
                    <a:pt x="158" y="475"/>
                  </a:lnTo>
                  <a:lnTo>
                    <a:pt x="146" y="481"/>
                  </a:lnTo>
                  <a:lnTo>
                    <a:pt x="135" y="490"/>
                  </a:lnTo>
                  <a:lnTo>
                    <a:pt x="126" y="499"/>
                  </a:lnTo>
                  <a:lnTo>
                    <a:pt x="116" y="513"/>
                  </a:lnTo>
                  <a:lnTo>
                    <a:pt x="110" y="526"/>
                  </a:lnTo>
                  <a:lnTo>
                    <a:pt x="105" y="540"/>
                  </a:lnTo>
                  <a:lnTo>
                    <a:pt x="104" y="557"/>
                  </a:lnTo>
                  <a:lnTo>
                    <a:pt x="107" y="573"/>
                  </a:lnTo>
                  <a:lnTo>
                    <a:pt x="110" y="588"/>
                  </a:lnTo>
                  <a:lnTo>
                    <a:pt x="117" y="606"/>
                  </a:lnTo>
                  <a:lnTo>
                    <a:pt x="124" y="627"/>
                  </a:lnTo>
                  <a:lnTo>
                    <a:pt x="129" y="646"/>
                  </a:lnTo>
                  <a:lnTo>
                    <a:pt x="133" y="660"/>
                  </a:lnTo>
                  <a:lnTo>
                    <a:pt x="134" y="674"/>
                  </a:lnTo>
                  <a:lnTo>
                    <a:pt x="134" y="693"/>
                  </a:lnTo>
                  <a:lnTo>
                    <a:pt x="130" y="710"/>
                  </a:lnTo>
                  <a:lnTo>
                    <a:pt x="127" y="724"/>
                  </a:lnTo>
                  <a:lnTo>
                    <a:pt x="123" y="738"/>
                  </a:lnTo>
                  <a:lnTo>
                    <a:pt x="116" y="756"/>
                  </a:lnTo>
                  <a:lnTo>
                    <a:pt x="107" y="776"/>
                  </a:lnTo>
                  <a:lnTo>
                    <a:pt x="96" y="791"/>
                  </a:lnTo>
                  <a:lnTo>
                    <a:pt x="86" y="803"/>
                  </a:lnTo>
                  <a:lnTo>
                    <a:pt x="75" y="814"/>
                  </a:lnTo>
                  <a:lnTo>
                    <a:pt x="64" y="823"/>
                  </a:lnTo>
                  <a:lnTo>
                    <a:pt x="52" y="829"/>
                  </a:lnTo>
                  <a:lnTo>
                    <a:pt x="36" y="835"/>
                  </a:lnTo>
                  <a:lnTo>
                    <a:pt x="17" y="839"/>
                  </a:lnTo>
                  <a:lnTo>
                    <a:pt x="0" y="84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a:lstStyle/>
            <a:p>
              <a:endParaRPr lang="en-GB" dirty="0"/>
            </a:p>
          </p:txBody>
        </p:sp>
        <p:sp>
          <p:nvSpPr>
            <p:cNvPr id="722951" name="Freeform 7"/>
            <p:cNvSpPr>
              <a:spLocks/>
            </p:cNvSpPr>
            <p:nvPr/>
          </p:nvSpPr>
          <p:spPr bwMode="auto">
            <a:xfrm>
              <a:off x="1973" y="1690"/>
              <a:ext cx="1470" cy="1770"/>
            </a:xfrm>
            <a:custGeom>
              <a:avLst/>
              <a:gdLst/>
              <a:ahLst/>
              <a:cxnLst>
                <a:cxn ang="0">
                  <a:pos x="1133" y="1369"/>
                </a:cxn>
                <a:cxn ang="0">
                  <a:pos x="0" y="276"/>
                </a:cxn>
                <a:cxn ang="0">
                  <a:pos x="111" y="267"/>
                </a:cxn>
                <a:cxn ang="0">
                  <a:pos x="113" y="243"/>
                </a:cxn>
                <a:cxn ang="0">
                  <a:pos x="109" y="212"/>
                </a:cxn>
                <a:cxn ang="0">
                  <a:pos x="101" y="175"/>
                </a:cxn>
                <a:cxn ang="0">
                  <a:pos x="96" y="139"/>
                </a:cxn>
                <a:cxn ang="0">
                  <a:pos x="97" y="106"/>
                </a:cxn>
                <a:cxn ang="0">
                  <a:pos x="106" y="73"/>
                </a:cxn>
                <a:cxn ang="0">
                  <a:pos x="125" y="47"/>
                </a:cxn>
                <a:cxn ang="0">
                  <a:pos x="147" y="23"/>
                </a:cxn>
                <a:cxn ang="0">
                  <a:pos x="172" y="9"/>
                </a:cxn>
                <a:cxn ang="0">
                  <a:pos x="207" y="1"/>
                </a:cxn>
                <a:cxn ang="0">
                  <a:pos x="236" y="0"/>
                </a:cxn>
                <a:cxn ang="0">
                  <a:pos x="260" y="4"/>
                </a:cxn>
                <a:cxn ang="0">
                  <a:pos x="286" y="14"/>
                </a:cxn>
                <a:cxn ang="0">
                  <a:pos x="308" y="31"/>
                </a:cxn>
                <a:cxn ang="0">
                  <a:pos x="329" y="57"/>
                </a:cxn>
                <a:cxn ang="0">
                  <a:pos x="344" y="84"/>
                </a:cxn>
                <a:cxn ang="0">
                  <a:pos x="353" y="126"/>
                </a:cxn>
                <a:cxn ang="0">
                  <a:pos x="348" y="164"/>
                </a:cxn>
                <a:cxn ang="0">
                  <a:pos x="341" y="203"/>
                </a:cxn>
                <a:cxn ang="0">
                  <a:pos x="333" y="243"/>
                </a:cxn>
                <a:cxn ang="0">
                  <a:pos x="334" y="262"/>
                </a:cxn>
                <a:cxn ang="0">
                  <a:pos x="529" y="273"/>
                </a:cxn>
                <a:cxn ang="0">
                  <a:pos x="524" y="346"/>
                </a:cxn>
                <a:cxn ang="0">
                  <a:pos x="526" y="389"/>
                </a:cxn>
                <a:cxn ang="0">
                  <a:pos x="530" y="433"/>
                </a:cxn>
                <a:cxn ang="0">
                  <a:pos x="544" y="459"/>
                </a:cxn>
                <a:cxn ang="0">
                  <a:pos x="564" y="479"/>
                </a:cxn>
                <a:cxn ang="0">
                  <a:pos x="590" y="489"/>
                </a:cxn>
                <a:cxn ang="0">
                  <a:pos x="620" y="489"/>
                </a:cxn>
                <a:cxn ang="0">
                  <a:pos x="649" y="485"/>
                </a:cxn>
                <a:cxn ang="0">
                  <a:pos x="686" y="481"/>
                </a:cxn>
                <a:cxn ang="0">
                  <a:pos x="723" y="484"/>
                </a:cxn>
                <a:cxn ang="0">
                  <a:pos x="758" y="496"/>
                </a:cxn>
                <a:cxn ang="0">
                  <a:pos x="786" y="516"/>
                </a:cxn>
                <a:cxn ang="0">
                  <a:pos x="803" y="544"/>
                </a:cxn>
                <a:cxn ang="0">
                  <a:pos x="809" y="580"/>
                </a:cxn>
                <a:cxn ang="0">
                  <a:pos x="806" y="619"/>
                </a:cxn>
                <a:cxn ang="0">
                  <a:pos x="809" y="656"/>
                </a:cxn>
                <a:cxn ang="0">
                  <a:pos x="821" y="687"/>
                </a:cxn>
                <a:cxn ang="0">
                  <a:pos x="840" y="711"/>
                </a:cxn>
                <a:cxn ang="0">
                  <a:pos x="874" y="724"/>
                </a:cxn>
                <a:cxn ang="0">
                  <a:pos x="905" y="734"/>
                </a:cxn>
                <a:cxn ang="0">
                  <a:pos x="942" y="744"/>
                </a:cxn>
                <a:cxn ang="0">
                  <a:pos x="974" y="756"/>
                </a:cxn>
                <a:cxn ang="0">
                  <a:pos x="998" y="773"/>
                </a:cxn>
                <a:cxn ang="0">
                  <a:pos x="1019" y="799"/>
                </a:cxn>
                <a:cxn ang="0">
                  <a:pos x="1031" y="830"/>
                </a:cxn>
                <a:cxn ang="0">
                  <a:pos x="1032" y="873"/>
                </a:cxn>
                <a:cxn ang="0">
                  <a:pos x="1025" y="914"/>
                </a:cxn>
                <a:cxn ang="0">
                  <a:pos x="1015" y="963"/>
                </a:cxn>
                <a:cxn ang="0">
                  <a:pos x="1012" y="999"/>
                </a:cxn>
                <a:cxn ang="0">
                  <a:pos x="1019" y="1042"/>
                </a:cxn>
                <a:cxn ang="0">
                  <a:pos x="1032" y="1073"/>
                </a:cxn>
                <a:cxn ang="0">
                  <a:pos x="1053" y="1105"/>
                </a:cxn>
                <a:cxn ang="0">
                  <a:pos x="1080" y="1130"/>
                </a:cxn>
                <a:cxn ang="0">
                  <a:pos x="1111" y="1142"/>
                </a:cxn>
                <a:cxn ang="0">
                  <a:pos x="1144" y="1145"/>
                </a:cxn>
              </a:cxnLst>
              <a:rect l="0" t="0" r="r" b="b"/>
              <a:pathLst>
                <a:path w="1144" h="1378">
                  <a:moveTo>
                    <a:pt x="1133" y="1129"/>
                  </a:moveTo>
                  <a:lnTo>
                    <a:pt x="1133" y="1369"/>
                  </a:lnTo>
                  <a:lnTo>
                    <a:pt x="2" y="1378"/>
                  </a:lnTo>
                  <a:lnTo>
                    <a:pt x="0" y="276"/>
                  </a:lnTo>
                  <a:lnTo>
                    <a:pt x="106" y="278"/>
                  </a:lnTo>
                  <a:lnTo>
                    <a:pt x="111" y="267"/>
                  </a:lnTo>
                  <a:lnTo>
                    <a:pt x="114" y="255"/>
                  </a:lnTo>
                  <a:lnTo>
                    <a:pt x="113" y="243"/>
                  </a:lnTo>
                  <a:lnTo>
                    <a:pt x="112" y="229"/>
                  </a:lnTo>
                  <a:lnTo>
                    <a:pt x="109" y="212"/>
                  </a:lnTo>
                  <a:lnTo>
                    <a:pt x="105" y="190"/>
                  </a:lnTo>
                  <a:lnTo>
                    <a:pt x="101" y="175"/>
                  </a:lnTo>
                  <a:lnTo>
                    <a:pt x="96" y="156"/>
                  </a:lnTo>
                  <a:lnTo>
                    <a:pt x="96" y="139"/>
                  </a:lnTo>
                  <a:lnTo>
                    <a:pt x="97" y="122"/>
                  </a:lnTo>
                  <a:lnTo>
                    <a:pt x="97" y="106"/>
                  </a:lnTo>
                  <a:lnTo>
                    <a:pt x="101" y="89"/>
                  </a:lnTo>
                  <a:lnTo>
                    <a:pt x="106" y="73"/>
                  </a:lnTo>
                  <a:lnTo>
                    <a:pt x="115" y="62"/>
                  </a:lnTo>
                  <a:lnTo>
                    <a:pt x="125" y="47"/>
                  </a:lnTo>
                  <a:lnTo>
                    <a:pt x="136" y="36"/>
                  </a:lnTo>
                  <a:lnTo>
                    <a:pt x="147" y="23"/>
                  </a:lnTo>
                  <a:lnTo>
                    <a:pt x="159" y="16"/>
                  </a:lnTo>
                  <a:lnTo>
                    <a:pt x="172" y="9"/>
                  </a:lnTo>
                  <a:lnTo>
                    <a:pt x="189" y="4"/>
                  </a:lnTo>
                  <a:lnTo>
                    <a:pt x="207" y="1"/>
                  </a:lnTo>
                  <a:lnTo>
                    <a:pt x="220" y="0"/>
                  </a:lnTo>
                  <a:lnTo>
                    <a:pt x="236" y="0"/>
                  </a:lnTo>
                  <a:lnTo>
                    <a:pt x="250" y="1"/>
                  </a:lnTo>
                  <a:lnTo>
                    <a:pt x="260" y="4"/>
                  </a:lnTo>
                  <a:lnTo>
                    <a:pt x="274" y="9"/>
                  </a:lnTo>
                  <a:lnTo>
                    <a:pt x="286" y="14"/>
                  </a:lnTo>
                  <a:lnTo>
                    <a:pt x="296" y="21"/>
                  </a:lnTo>
                  <a:lnTo>
                    <a:pt x="308" y="31"/>
                  </a:lnTo>
                  <a:lnTo>
                    <a:pt x="318" y="43"/>
                  </a:lnTo>
                  <a:lnTo>
                    <a:pt x="329" y="57"/>
                  </a:lnTo>
                  <a:lnTo>
                    <a:pt x="337" y="70"/>
                  </a:lnTo>
                  <a:lnTo>
                    <a:pt x="344" y="84"/>
                  </a:lnTo>
                  <a:lnTo>
                    <a:pt x="349" y="105"/>
                  </a:lnTo>
                  <a:lnTo>
                    <a:pt x="353" y="126"/>
                  </a:lnTo>
                  <a:lnTo>
                    <a:pt x="353" y="145"/>
                  </a:lnTo>
                  <a:lnTo>
                    <a:pt x="348" y="164"/>
                  </a:lnTo>
                  <a:lnTo>
                    <a:pt x="344" y="185"/>
                  </a:lnTo>
                  <a:lnTo>
                    <a:pt x="341" y="203"/>
                  </a:lnTo>
                  <a:lnTo>
                    <a:pt x="335" y="227"/>
                  </a:lnTo>
                  <a:lnTo>
                    <a:pt x="333" y="243"/>
                  </a:lnTo>
                  <a:lnTo>
                    <a:pt x="332" y="252"/>
                  </a:lnTo>
                  <a:lnTo>
                    <a:pt x="334" y="262"/>
                  </a:lnTo>
                  <a:lnTo>
                    <a:pt x="338" y="272"/>
                  </a:lnTo>
                  <a:lnTo>
                    <a:pt x="529" y="273"/>
                  </a:lnTo>
                  <a:lnTo>
                    <a:pt x="525" y="319"/>
                  </a:lnTo>
                  <a:lnTo>
                    <a:pt x="524" y="346"/>
                  </a:lnTo>
                  <a:lnTo>
                    <a:pt x="525" y="367"/>
                  </a:lnTo>
                  <a:lnTo>
                    <a:pt x="526" y="389"/>
                  </a:lnTo>
                  <a:lnTo>
                    <a:pt x="527" y="410"/>
                  </a:lnTo>
                  <a:lnTo>
                    <a:pt x="530" y="433"/>
                  </a:lnTo>
                  <a:lnTo>
                    <a:pt x="536" y="448"/>
                  </a:lnTo>
                  <a:lnTo>
                    <a:pt x="544" y="459"/>
                  </a:lnTo>
                  <a:lnTo>
                    <a:pt x="552" y="470"/>
                  </a:lnTo>
                  <a:lnTo>
                    <a:pt x="564" y="479"/>
                  </a:lnTo>
                  <a:lnTo>
                    <a:pt x="577" y="485"/>
                  </a:lnTo>
                  <a:lnTo>
                    <a:pt x="590" y="489"/>
                  </a:lnTo>
                  <a:lnTo>
                    <a:pt x="604" y="489"/>
                  </a:lnTo>
                  <a:lnTo>
                    <a:pt x="620" y="489"/>
                  </a:lnTo>
                  <a:lnTo>
                    <a:pt x="637" y="488"/>
                  </a:lnTo>
                  <a:lnTo>
                    <a:pt x="649" y="485"/>
                  </a:lnTo>
                  <a:lnTo>
                    <a:pt x="667" y="483"/>
                  </a:lnTo>
                  <a:lnTo>
                    <a:pt x="686" y="481"/>
                  </a:lnTo>
                  <a:lnTo>
                    <a:pt x="705" y="481"/>
                  </a:lnTo>
                  <a:lnTo>
                    <a:pt x="723" y="484"/>
                  </a:lnTo>
                  <a:lnTo>
                    <a:pt x="741" y="489"/>
                  </a:lnTo>
                  <a:lnTo>
                    <a:pt x="758" y="496"/>
                  </a:lnTo>
                  <a:lnTo>
                    <a:pt x="772" y="502"/>
                  </a:lnTo>
                  <a:lnTo>
                    <a:pt x="786" y="516"/>
                  </a:lnTo>
                  <a:lnTo>
                    <a:pt x="795" y="530"/>
                  </a:lnTo>
                  <a:lnTo>
                    <a:pt x="803" y="544"/>
                  </a:lnTo>
                  <a:lnTo>
                    <a:pt x="808" y="562"/>
                  </a:lnTo>
                  <a:lnTo>
                    <a:pt x="809" y="580"/>
                  </a:lnTo>
                  <a:lnTo>
                    <a:pt x="807" y="600"/>
                  </a:lnTo>
                  <a:lnTo>
                    <a:pt x="806" y="619"/>
                  </a:lnTo>
                  <a:lnTo>
                    <a:pt x="808" y="638"/>
                  </a:lnTo>
                  <a:lnTo>
                    <a:pt x="809" y="656"/>
                  </a:lnTo>
                  <a:lnTo>
                    <a:pt x="814" y="672"/>
                  </a:lnTo>
                  <a:lnTo>
                    <a:pt x="821" y="687"/>
                  </a:lnTo>
                  <a:lnTo>
                    <a:pt x="828" y="699"/>
                  </a:lnTo>
                  <a:lnTo>
                    <a:pt x="840" y="711"/>
                  </a:lnTo>
                  <a:lnTo>
                    <a:pt x="857" y="718"/>
                  </a:lnTo>
                  <a:lnTo>
                    <a:pt x="874" y="724"/>
                  </a:lnTo>
                  <a:lnTo>
                    <a:pt x="888" y="729"/>
                  </a:lnTo>
                  <a:lnTo>
                    <a:pt x="905" y="734"/>
                  </a:lnTo>
                  <a:lnTo>
                    <a:pt x="925" y="740"/>
                  </a:lnTo>
                  <a:lnTo>
                    <a:pt x="942" y="744"/>
                  </a:lnTo>
                  <a:lnTo>
                    <a:pt x="959" y="750"/>
                  </a:lnTo>
                  <a:lnTo>
                    <a:pt x="974" y="756"/>
                  </a:lnTo>
                  <a:lnTo>
                    <a:pt x="986" y="764"/>
                  </a:lnTo>
                  <a:lnTo>
                    <a:pt x="998" y="773"/>
                  </a:lnTo>
                  <a:lnTo>
                    <a:pt x="1007" y="783"/>
                  </a:lnTo>
                  <a:lnTo>
                    <a:pt x="1019" y="799"/>
                  </a:lnTo>
                  <a:lnTo>
                    <a:pt x="1026" y="814"/>
                  </a:lnTo>
                  <a:lnTo>
                    <a:pt x="1031" y="830"/>
                  </a:lnTo>
                  <a:lnTo>
                    <a:pt x="1034" y="851"/>
                  </a:lnTo>
                  <a:lnTo>
                    <a:pt x="1032" y="873"/>
                  </a:lnTo>
                  <a:lnTo>
                    <a:pt x="1029" y="890"/>
                  </a:lnTo>
                  <a:lnTo>
                    <a:pt x="1025" y="914"/>
                  </a:lnTo>
                  <a:lnTo>
                    <a:pt x="1020" y="940"/>
                  </a:lnTo>
                  <a:lnTo>
                    <a:pt x="1015" y="963"/>
                  </a:lnTo>
                  <a:lnTo>
                    <a:pt x="1013" y="983"/>
                  </a:lnTo>
                  <a:lnTo>
                    <a:pt x="1012" y="999"/>
                  </a:lnTo>
                  <a:lnTo>
                    <a:pt x="1015" y="1021"/>
                  </a:lnTo>
                  <a:lnTo>
                    <a:pt x="1019" y="1042"/>
                  </a:lnTo>
                  <a:lnTo>
                    <a:pt x="1025" y="1058"/>
                  </a:lnTo>
                  <a:lnTo>
                    <a:pt x="1032" y="1073"/>
                  </a:lnTo>
                  <a:lnTo>
                    <a:pt x="1042" y="1089"/>
                  </a:lnTo>
                  <a:lnTo>
                    <a:pt x="1053" y="1105"/>
                  </a:lnTo>
                  <a:lnTo>
                    <a:pt x="1066" y="1118"/>
                  </a:lnTo>
                  <a:lnTo>
                    <a:pt x="1080" y="1130"/>
                  </a:lnTo>
                  <a:lnTo>
                    <a:pt x="1095" y="1135"/>
                  </a:lnTo>
                  <a:lnTo>
                    <a:pt x="1111" y="1142"/>
                  </a:lnTo>
                  <a:lnTo>
                    <a:pt x="1126" y="1144"/>
                  </a:lnTo>
                  <a:lnTo>
                    <a:pt x="1144" y="1145"/>
                  </a:lnTo>
                  <a:lnTo>
                    <a:pt x="1133" y="1129"/>
                  </a:lnTo>
                  <a:close/>
                </a:path>
              </a:pathLst>
            </a:custGeom>
            <a:ln>
              <a:headEnd/>
              <a:tailEnd/>
            </a:ln>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722952" name="Freeform 8"/>
            <p:cNvSpPr>
              <a:spLocks/>
            </p:cNvSpPr>
            <p:nvPr/>
          </p:nvSpPr>
          <p:spPr bwMode="auto">
            <a:xfrm>
              <a:off x="1969" y="1109"/>
              <a:ext cx="1494" cy="1232"/>
            </a:xfrm>
            <a:custGeom>
              <a:avLst/>
              <a:gdLst/>
              <a:ahLst/>
              <a:cxnLst>
                <a:cxn ang="0">
                  <a:pos x="1163" y="0"/>
                </a:cxn>
                <a:cxn ang="0">
                  <a:pos x="0" y="958"/>
                </a:cxn>
                <a:cxn ang="0">
                  <a:pos x="109" y="940"/>
                </a:cxn>
                <a:cxn ang="0">
                  <a:pos x="106" y="909"/>
                </a:cxn>
                <a:cxn ang="0">
                  <a:pos x="94" y="866"/>
                </a:cxn>
                <a:cxn ang="0">
                  <a:pos x="88" y="832"/>
                </a:cxn>
                <a:cxn ang="0">
                  <a:pos x="97" y="796"/>
                </a:cxn>
                <a:cxn ang="0">
                  <a:pos x="120" y="766"/>
                </a:cxn>
                <a:cxn ang="0">
                  <a:pos x="151" y="744"/>
                </a:cxn>
                <a:cxn ang="0">
                  <a:pos x="186" y="733"/>
                </a:cxn>
                <a:cxn ang="0">
                  <a:pos x="239" y="734"/>
                </a:cxn>
                <a:cxn ang="0">
                  <a:pos x="274" y="741"/>
                </a:cxn>
                <a:cxn ang="0">
                  <a:pos x="308" y="766"/>
                </a:cxn>
                <a:cxn ang="0">
                  <a:pos x="330" y="794"/>
                </a:cxn>
                <a:cxn ang="0">
                  <a:pos x="340" y="826"/>
                </a:cxn>
                <a:cxn ang="0">
                  <a:pos x="338" y="860"/>
                </a:cxn>
                <a:cxn ang="0">
                  <a:pos x="331" y="892"/>
                </a:cxn>
                <a:cxn ang="0">
                  <a:pos x="323" y="924"/>
                </a:cxn>
                <a:cxn ang="0">
                  <a:pos x="327" y="955"/>
                </a:cxn>
                <a:cxn ang="0">
                  <a:pos x="520" y="921"/>
                </a:cxn>
                <a:cxn ang="0">
                  <a:pos x="523" y="879"/>
                </a:cxn>
                <a:cxn ang="0">
                  <a:pos x="524" y="844"/>
                </a:cxn>
                <a:cxn ang="0">
                  <a:pos x="534" y="813"/>
                </a:cxn>
                <a:cxn ang="0">
                  <a:pos x="552" y="793"/>
                </a:cxn>
                <a:cxn ang="0">
                  <a:pos x="576" y="782"/>
                </a:cxn>
                <a:cxn ang="0">
                  <a:pos x="601" y="779"/>
                </a:cxn>
                <a:cxn ang="0">
                  <a:pos x="634" y="780"/>
                </a:cxn>
                <a:cxn ang="0">
                  <a:pos x="665" y="784"/>
                </a:cxn>
                <a:cxn ang="0">
                  <a:pos x="703" y="784"/>
                </a:cxn>
                <a:cxn ang="0">
                  <a:pos x="738" y="781"/>
                </a:cxn>
                <a:cxn ang="0">
                  <a:pos x="768" y="769"/>
                </a:cxn>
                <a:cxn ang="0">
                  <a:pos x="792" y="747"/>
                </a:cxn>
                <a:cxn ang="0">
                  <a:pos x="805" y="721"/>
                </a:cxn>
                <a:cxn ang="0">
                  <a:pos x="805" y="689"/>
                </a:cxn>
                <a:cxn ang="0">
                  <a:pos x="805" y="656"/>
                </a:cxn>
                <a:cxn ang="0">
                  <a:pos x="812" y="629"/>
                </a:cxn>
                <a:cxn ang="0">
                  <a:pos x="826" y="606"/>
                </a:cxn>
                <a:cxn ang="0">
                  <a:pos x="854" y="592"/>
                </a:cxn>
                <a:cxn ang="0">
                  <a:pos x="887" y="582"/>
                </a:cxn>
                <a:cxn ang="0">
                  <a:pos x="923" y="575"/>
                </a:cxn>
                <a:cxn ang="0">
                  <a:pos x="957" y="567"/>
                </a:cxn>
                <a:cxn ang="0">
                  <a:pos x="985" y="555"/>
                </a:cxn>
                <a:cxn ang="0">
                  <a:pos x="1006" y="540"/>
                </a:cxn>
                <a:cxn ang="0">
                  <a:pos x="1024" y="514"/>
                </a:cxn>
                <a:cxn ang="0">
                  <a:pos x="1033" y="482"/>
                </a:cxn>
                <a:cxn ang="0">
                  <a:pos x="1028" y="450"/>
                </a:cxn>
                <a:cxn ang="0">
                  <a:pos x="1018" y="410"/>
                </a:cxn>
                <a:cxn ang="0">
                  <a:pos x="1011" y="374"/>
                </a:cxn>
                <a:cxn ang="0">
                  <a:pos x="1013" y="342"/>
                </a:cxn>
                <a:cxn ang="0">
                  <a:pos x="1023" y="312"/>
                </a:cxn>
                <a:cxn ang="0">
                  <a:pos x="1041" y="288"/>
                </a:cxn>
                <a:cxn ang="0">
                  <a:pos x="1065" y="263"/>
                </a:cxn>
                <a:cxn ang="0">
                  <a:pos x="1095" y="249"/>
                </a:cxn>
                <a:cxn ang="0">
                  <a:pos x="1125" y="243"/>
                </a:cxn>
                <a:cxn ang="0">
                  <a:pos x="1161" y="242"/>
                </a:cxn>
              </a:cxnLst>
              <a:rect l="0" t="0" r="r" b="b"/>
              <a:pathLst>
                <a:path w="1163" h="959">
                  <a:moveTo>
                    <a:pt x="1161" y="242"/>
                  </a:moveTo>
                  <a:lnTo>
                    <a:pt x="1163" y="0"/>
                  </a:lnTo>
                  <a:lnTo>
                    <a:pt x="3" y="0"/>
                  </a:lnTo>
                  <a:lnTo>
                    <a:pt x="0" y="958"/>
                  </a:lnTo>
                  <a:lnTo>
                    <a:pt x="104" y="959"/>
                  </a:lnTo>
                  <a:lnTo>
                    <a:pt x="109" y="940"/>
                  </a:lnTo>
                  <a:lnTo>
                    <a:pt x="108" y="927"/>
                  </a:lnTo>
                  <a:lnTo>
                    <a:pt x="106" y="909"/>
                  </a:lnTo>
                  <a:lnTo>
                    <a:pt x="99" y="888"/>
                  </a:lnTo>
                  <a:lnTo>
                    <a:pt x="94" y="866"/>
                  </a:lnTo>
                  <a:lnTo>
                    <a:pt x="89" y="848"/>
                  </a:lnTo>
                  <a:lnTo>
                    <a:pt x="88" y="832"/>
                  </a:lnTo>
                  <a:lnTo>
                    <a:pt x="92" y="812"/>
                  </a:lnTo>
                  <a:lnTo>
                    <a:pt x="97" y="796"/>
                  </a:lnTo>
                  <a:lnTo>
                    <a:pt x="108" y="779"/>
                  </a:lnTo>
                  <a:lnTo>
                    <a:pt x="120" y="766"/>
                  </a:lnTo>
                  <a:lnTo>
                    <a:pt x="134" y="753"/>
                  </a:lnTo>
                  <a:lnTo>
                    <a:pt x="151" y="744"/>
                  </a:lnTo>
                  <a:lnTo>
                    <a:pt x="170" y="737"/>
                  </a:lnTo>
                  <a:lnTo>
                    <a:pt x="186" y="733"/>
                  </a:lnTo>
                  <a:lnTo>
                    <a:pt x="211" y="732"/>
                  </a:lnTo>
                  <a:lnTo>
                    <a:pt x="239" y="734"/>
                  </a:lnTo>
                  <a:lnTo>
                    <a:pt x="256" y="736"/>
                  </a:lnTo>
                  <a:lnTo>
                    <a:pt x="274" y="741"/>
                  </a:lnTo>
                  <a:lnTo>
                    <a:pt x="288" y="750"/>
                  </a:lnTo>
                  <a:lnTo>
                    <a:pt x="308" y="766"/>
                  </a:lnTo>
                  <a:lnTo>
                    <a:pt x="321" y="780"/>
                  </a:lnTo>
                  <a:lnTo>
                    <a:pt x="330" y="794"/>
                  </a:lnTo>
                  <a:lnTo>
                    <a:pt x="337" y="810"/>
                  </a:lnTo>
                  <a:lnTo>
                    <a:pt x="340" y="826"/>
                  </a:lnTo>
                  <a:lnTo>
                    <a:pt x="341" y="843"/>
                  </a:lnTo>
                  <a:lnTo>
                    <a:pt x="338" y="860"/>
                  </a:lnTo>
                  <a:lnTo>
                    <a:pt x="335" y="876"/>
                  </a:lnTo>
                  <a:lnTo>
                    <a:pt x="331" y="892"/>
                  </a:lnTo>
                  <a:lnTo>
                    <a:pt x="326" y="908"/>
                  </a:lnTo>
                  <a:lnTo>
                    <a:pt x="323" y="924"/>
                  </a:lnTo>
                  <a:lnTo>
                    <a:pt x="325" y="938"/>
                  </a:lnTo>
                  <a:lnTo>
                    <a:pt x="327" y="955"/>
                  </a:lnTo>
                  <a:lnTo>
                    <a:pt x="522" y="955"/>
                  </a:lnTo>
                  <a:lnTo>
                    <a:pt x="520" y="921"/>
                  </a:lnTo>
                  <a:lnTo>
                    <a:pt x="523" y="897"/>
                  </a:lnTo>
                  <a:lnTo>
                    <a:pt x="523" y="879"/>
                  </a:lnTo>
                  <a:lnTo>
                    <a:pt x="523" y="862"/>
                  </a:lnTo>
                  <a:lnTo>
                    <a:pt x="524" y="844"/>
                  </a:lnTo>
                  <a:lnTo>
                    <a:pt x="529" y="825"/>
                  </a:lnTo>
                  <a:lnTo>
                    <a:pt x="534" y="813"/>
                  </a:lnTo>
                  <a:lnTo>
                    <a:pt x="541" y="801"/>
                  </a:lnTo>
                  <a:lnTo>
                    <a:pt x="552" y="793"/>
                  </a:lnTo>
                  <a:lnTo>
                    <a:pt x="562" y="785"/>
                  </a:lnTo>
                  <a:lnTo>
                    <a:pt x="576" y="782"/>
                  </a:lnTo>
                  <a:lnTo>
                    <a:pt x="589" y="780"/>
                  </a:lnTo>
                  <a:lnTo>
                    <a:pt x="601" y="779"/>
                  </a:lnTo>
                  <a:lnTo>
                    <a:pt x="618" y="779"/>
                  </a:lnTo>
                  <a:lnTo>
                    <a:pt x="634" y="780"/>
                  </a:lnTo>
                  <a:lnTo>
                    <a:pt x="647" y="782"/>
                  </a:lnTo>
                  <a:lnTo>
                    <a:pt x="665" y="784"/>
                  </a:lnTo>
                  <a:lnTo>
                    <a:pt x="683" y="785"/>
                  </a:lnTo>
                  <a:lnTo>
                    <a:pt x="703" y="784"/>
                  </a:lnTo>
                  <a:lnTo>
                    <a:pt x="721" y="784"/>
                  </a:lnTo>
                  <a:lnTo>
                    <a:pt x="738" y="781"/>
                  </a:lnTo>
                  <a:lnTo>
                    <a:pt x="756" y="776"/>
                  </a:lnTo>
                  <a:lnTo>
                    <a:pt x="768" y="769"/>
                  </a:lnTo>
                  <a:lnTo>
                    <a:pt x="783" y="760"/>
                  </a:lnTo>
                  <a:lnTo>
                    <a:pt x="792" y="747"/>
                  </a:lnTo>
                  <a:lnTo>
                    <a:pt x="801" y="733"/>
                  </a:lnTo>
                  <a:lnTo>
                    <a:pt x="805" y="721"/>
                  </a:lnTo>
                  <a:lnTo>
                    <a:pt x="807" y="706"/>
                  </a:lnTo>
                  <a:lnTo>
                    <a:pt x="805" y="689"/>
                  </a:lnTo>
                  <a:lnTo>
                    <a:pt x="804" y="673"/>
                  </a:lnTo>
                  <a:lnTo>
                    <a:pt x="805" y="656"/>
                  </a:lnTo>
                  <a:lnTo>
                    <a:pt x="808" y="643"/>
                  </a:lnTo>
                  <a:lnTo>
                    <a:pt x="812" y="629"/>
                  </a:lnTo>
                  <a:lnTo>
                    <a:pt x="818" y="616"/>
                  </a:lnTo>
                  <a:lnTo>
                    <a:pt x="826" y="606"/>
                  </a:lnTo>
                  <a:lnTo>
                    <a:pt x="838" y="597"/>
                  </a:lnTo>
                  <a:lnTo>
                    <a:pt x="854" y="592"/>
                  </a:lnTo>
                  <a:lnTo>
                    <a:pt x="872" y="586"/>
                  </a:lnTo>
                  <a:lnTo>
                    <a:pt x="887" y="582"/>
                  </a:lnTo>
                  <a:lnTo>
                    <a:pt x="902" y="578"/>
                  </a:lnTo>
                  <a:lnTo>
                    <a:pt x="923" y="575"/>
                  </a:lnTo>
                  <a:lnTo>
                    <a:pt x="939" y="571"/>
                  </a:lnTo>
                  <a:lnTo>
                    <a:pt x="957" y="567"/>
                  </a:lnTo>
                  <a:lnTo>
                    <a:pt x="971" y="561"/>
                  </a:lnTo>
                  <a:lnTo>
                    <a:pt x="985" y="555"/>
                  </a:lnTo>
                  <a:lnTo>
                    <a:pt x="996" y="547"/>
                  </a:lnTo>
                  <a:lnTo>
                    <a:pt x="1006" y="540"/>
                  </a:lnTo>
                  <a:lnTo>
                    <a:pt x="1017" y="526"/>
                  </a:lnTo>
                  <a:lnTo>
                    <a:pt x="1024" y="514"/>
                  </a:lnTo>
                  <a:lnTo>
                    <a:pt x="1030" y="499"/>
                  </a:lnTo>
                  <a:lnTo>
                    <a:pt x="1033" y="482"/>
                  </a:lnTo>
                  <a:lnTo>
                    <a:pt x="1031" y="467"/>
                  </a:lnTo>
                  <a:lnTo>
                    <a:pt x="1028" y="450"/>
                  </a:lnTo>
                  <a:lnTo>
                    <a:pt x="1023" y="431"/>
                  </a:lnTo>
                  <a:lnTo>
                    <a:pt x="1018" y="410"/>
                  </a:lnTo>
                  <a:lnTo>
                    <a:pt x="1013" y="391"/>
                  </a:lnTo>
                  <a:lnTo>
                    <a:pt x="1011" y="374"/>
                  </a:lnTo>
                  <a:lnTo>
                    <a:pt x="1011" y="361"/>
                  </a:lnTo>
                  <a:lnTo>
                    <a:pt x="1013" y="342"/>
                  </a:lnTo>
                  <a:lnTo>
                    <a:pt x="1018" y="325"/>
                  </a:lnTo>
                  <a:lnTo>
                    <a:pt x="1023" y="312"/>
                  </a:lnTo>
                  <a:lnTo>
                    <a:pt x="1031" y="301"/>
                  </a:lnTo>
                  <a:lnTo>
                    <a:pt x="1041" y="288"/>
                  </a:lnTo>
                  <a:lnTo>
                    <a:pt x="1051" y="275"/>
                  </a:lnTo>
                  <a:lnTo>
                    <a:pt x="1065" y="263"/>
                  </a:lnTo>
                  <a:lnTo>
                    <a:pt x="1080" y="254"/>
                  </a:lnTo>
                  <a:lnTo>
                    <a:pt x="1095" y="249"/>
                  </a:lnTo>
                  <a:lnTo>
                    <a:pt x="1110" y="246"/>
                  </a:lnTo>
                  <a:lnTo>
                    <a:pt x="1125" y="243"/>
                  </a:lnTo>
                  <a:lnTo>
                    <a:pt x="1142" y="244"/>
                  </a:lnTo>
                  <a:lnTo>
                    <a:pt x="1161" y="242"/>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722953" name="Freeform 9"/>
            <p:cNvSpPr>
              <a:spLocks/>
            </p:cNvSpPr>
            <p:nvPr/>
          </p:nvSpPr>
          <p:spPr bwMode="auto">
            <a:xfrm>
              <a:off x="2618" y="1425"/>
              <a:ext cx="1669" cy="1810"/>
            </a:xfrm>
            <a:custGeom>
              <a:avLst/>
              <a:gdLst/>
              <a:ahLst/>
              <a:cxnLst>
                <a:cxn ang="0">
                  <a:pos x="515" y="223"/>
                </a:cxn>
                <a:cxn ang="0">
                  <a:pos x="497" y="107"/>
                </a:cxn>
                <a:cxn ang="0">
                  <a:pos x="560" y="13"/>
                </a:cxn>
                <a:cxn ang="0">
                  <a:pos x="704" y="3"/>
                </a:cxn>
                <a:cxn ang="0">
                  <a:pos x="775" y="58"/>
                </a:cxn>
                <a:cxn ang="0">
                  <a:pos x="791" y="154"/>
                </a:cxn>
                <a:cxn ang="0">
                  <a:pos x="777" y="256"/>
                </a:cxn>
                <a:cxn ang="0">
                  <a:pos x="846" y="317"/>
                </a:cxn>
                <a:cxn ang="0">
                  <a:pos x="952" y="343"/>
                </a:cxn>
                <a:cxn ang="0">
                  <a:pos x="997" y="391"/>
                </a:cxn>
                <a:cxn ang="0">
                  <a:pos x="999" y="460"/>
                </a:cxn>
                <a:cxn ang="0">
                  <a:pos x="1040" y="521"/>
                </a:cxn>
                <a:cxn ang="0">
                  <a:pos x="1124" y="533"/>
                </a:cxn>
                <a:cxn ang="0">
                  <a:pos x="1215" y="528"/>
                </a:cxn>
                <a:cxn ang="0">
                  <a:pos x="1268" y="557"/>
                </a:cxn>
                <a:cxn ang="0">
                  <a:pos x="1281" y="664"/>
                </a:cxn>
                <a:cxn ang="0">
                  <a:pos x="1268" y="807"/>
                </a:cxn>
                <a:cxn ang="0">
                  <a:pos x="1214" y="841"/>
                </a:cxn>
                <a:cxn ang="0">
                  <a:pos x="1115" y="836"/>
                </a:cxn>
                <a:cxn ang="0">
                  <a:pos x="1042" y="846"/>
                </a:cxn>
                <a:cxn ang="0">
                  <a:pos x="1001" y="888"/>
                </a:cxn>
                <a:cxn ang="0">
                  <a:pos x="997" y="969"/>
                </a:cxn>
                <a:cxn ang="0">
                  <a:pos x="949" y="1025"/>
                </a:cxn>
                <a:cxn ang="0">
                  <a:pos x="864" y="1044"/>
                </a:cxn>
                <a:cxn ang="0">
                  <a:pos x="791" y="1083"/>
                </a:cxn>
                <a:cxn ang="0">
                  <a:pos x="775" y="1162"/>
                </a:cxn>
                <a:cxn ang="0">
                  <a:pos x="791" y="1259"/>
                </a:cxn>
                <a:cxn ang="0">
                  <a:pos x="756" y="1351"/>
                </a:cxn>
                <a:cxn ang="0">
                  <a:pos x="694" y="1399"/>
                </a:cxn>
                <a:cxn ang="0">
                  <a:pos x="598" y="1404"/>
                </a:cxn>
                <a:cxn ang="0">
                  <a:pos x="526" y="1368"/>
                </a:cxn>
                <a:cxn ang="0">
                  <a:pos x="492" y="1299"/>
                </a:cxn>
                <a:cxn ang="0">
                  <a:pos x="501" y="1218"/>
                </a:cxn>
                <a:cxn ang="0">
                  <a:pos x="506" y="1146"/>
                </a:cxn>
                <a:cxn ang="0">
                  <a:pos x="458" y="1093"/>
                </a:cxn>
                <a:cxn ang="0">
                  <a:pos x="379" y="1073"/>
                </a:cxn>
                <a:cxn ang="0">
                  <a:pos x="303" y="1043"/>
                </a:cxn>
                <a:cxn ang="0">
                  <a:pos x="283" y="962"/>
                </a:cxn>
                <a:cxn ang="0">
                  <a:pos x="260" y="895"/>
                </a:cxn>
                <a:cxn ang="0">
                  <a:pos x="184" y="870"/>
                </a:cxn>
                <a:cxn ang="0">
                  <a:pos x="107" y="877"/>
                </a:cxn>
                <a:cxn ang="0">
                  <a:pos x="25" y="856"/>
                </a:cxn>
                <a:cxn ang="0">
                  <a:pos x="1" y="763"/>
                </a:cxn>
                <a:cxn ang="0">
                  <a:pos x="6" y="628"/>
                </a:cxn>
                <a:cxn ang="0">
                  <a:pos x="31" y="547"/>
                </a:cxn>
                <a:cxn ang="0">
                  <a:pos x="94" y="527"/>
                </a:cxn>
                <a:cxn ang="0">
                  <a:pos x="189" y="534"/>
                </a:cxn>
                <a:cxn ang="0">
                  <a:pos x="273" y="502"/>
                </a:cxn>
                <a:cxn ang="0">
                  <a:pos x="288" y="426"/>
                </a:cxn>
                <a:cxn ang="0">
                  <a:pos x="319" y="352"/>
                </a:cxn>
                <a:cxn ang="0">
                  <a:pos x="409" y="326"/>
                </a:cxn>
              </a:cxnLst>
              <a:rect l="0" t="0" r="r" b="b"/>
              <a:pathLst>
                <a:path w="1282" h="1405">
                  <a:moveTo>
                    <a:pt x="488" y="293"/>
                  </a:moveTo>
                  <a:lnTo>
                    <a:pt x="501" y="277"/>
                  </a:lnTo>
                  <a:lnTo>
                    <a:pt x="510" y="262"/>
                  </a:lnTo>
                  <a:lnTo>
                    <a:pt x="515" y="245"/>
                  </a:lnTo>
                  <a:lnTo>
                    <a:pt x="515" y="223"/>
                  </a:lnTo>
                  <a:lnTo>
                    <a:pt x="509" y="199"/>
                  </a:lnTo>
                  <a:lnTo>
                    <a:pt x="504" y="178"/>
                  </a:lnTo>
                  <a:lnTo>
                    <a:pt x="497" y="152"/>
                  </a:lnTo>
                  <a:lnTo>
                    <a:pt x="494" y="124"/>
                  </a:lnTo>
                  <a:lnTo>
                    <a:pt x="497" y="107"/>
                  </a:lnTo>
                  <a:lnTo>
                    <a:pt x="502" y="86"/>
                  </a:lnTo>
                  <a:lnTo>
                    <a:pt x="512" y="64"/>
                  </a:lnTo>
                  <a:lnTo>
                    <a:pt x="526" y="43"/>
                  </a:lnTo>
                  <a:lnTo>
                    <a:pt x="544" y="26"/>
                  </a:lnTo>
                  <a:lnTo>
                    <a:pt x="560" y="13"/>
                  </a:lnTo>
                  <a:lnTo>
                    <a:pt x="582" y="5"/>
                  </a:lnTo>
                  <a:lnTo>
                    <a:pt x="608" y="1"/>
                  </a:lnTo>
                  <a:lnTo>
                    <a:pt x="636" y="0"/>
                  </a:lnTo>
                  <a:lnTo>
                    <a:pt x="674" y="0"/>
                  </a:lnTo>
                  <a:lnTo>
                    <a:pt x="704" y="3"/>
                  </a:lnTo>
                  <a:lnTo>
                    <a:pt x="721" y="9"/>
                  </a:lnTo>
                  <a:lnTo>
                    <a:pt x="734" y="17"/>
                  </a:lnTo>
                  <a:lnTo>
                    <a:pt x="748" y="26"/>
                  </a:lnTo>
                  <a:lnTo>
                    <a:pt x="762" y="40"/>
                  </a:lnTo>
                  <a:lnTo>
                    <a:pt x="775" y="58"/>
                  </a:lnTo>
                  <a:lnTo>
                    <a:pt x="785" y="74"/>
                  </a:lnTo>
                  <a:lnTo>
                    <a:pt x="790" y="88"/>
                  </a:lnTo>
                  <a:lnTo>
                    <a:pt x="794" y="112"/>
                  </a:lnTo>
                  <a:lnTo>
                    <a:pt x="794" y="133"/>
                  </a:lnTo>
                  <a:lnTo>
                    <a:pt x="791" y="154"/>
                  </a:lnTo>
                  <a:lnTo>
                    <a:pt x="787" y="170"/>
                  </a:lnTo>
                  <a:lnTo>
                    <a:pt x="782" y="196"/>
                  </a:lnTo>
                  <a:lnTo>
                    <a:pt x="775" y="223"/>
                  </a:lnTo>
                  <a:lnTo>
                    <a:pt x="772" y="239"/>
                  </a:lnTo>
                  <a:lnTo>
                    <a:pt x="777" y="256"/>
                  </a:lnTo>
                  <a:lnTo>
                    <a:pt x="783" y="268"/>
                  </a:lnTo>
                  <a:lnTo>
                    <a:pt x="794" y="284"/>
                  </a:lnTo>
                  <a:lnTo>
                    <a:pt x="810" y="297"/>
                  </a:lnTo>
                  <a:lnTo>
                    <a:pt x="825" y="308"/>
                  </a:lnTo>
                  <a:lnTo>
                    <a:pt x="846" y="317"/>
                  </a:lnTo>
                  <a:lnTo>
                    <a:pt x="868" y="323"/>
                  </a:lnTo>
                  <a:lnTo>
                    <a:pt x="889" y="328"/>
                  </a:lnTo>
                  <a:lnTo>
                    <a:pt x="911" y="331"/>
                  </a:lnTo>
                  <a:lnTo>
                    <a:pt x="934" y="337"/>
                  </a:lnTo>
                  <a:lnTo>
                    <a:pt x="952" y="343"/>
                  </a:lnTo>
                  <a:lnTo>
                    <a:pt x="966" y="350"/>
                  </a:lnTo>
                  <a:lnTo>
                    <a:pt x="977" y="358"/>
                  </a:lnTo>
                  <a:lnTo>
                    <a:pt x="985" y="367"/>
                  </a:lnTo>
                  <a:lnTo>
                    <a:pt x="992" y="378"/>
                  </a:lnTo>
                  <a:lnTo>
                    <a:pt x="997" y="391"/>
                  </a:lnTo>
                  <a:lnTo>
                    <a:pt x="999" y="403"/>
                  </a:lnTo>
                  <a:lnTo>
                    <a:pt x="1001" y="414"/>
                  </a:lnTo>
                  <a:lnTo>
                    <a:pt x="1001" y="429"/>
                  </a:lnTo>
                  <a:lnTo>
                    <a:pt x="999" y="446"/>
                  </a:lnTo>
                  <a:lnTo>
                    <a:pt x="999" y="460"/>
                  </a:lnTo>
                  <a:lnTo>
                    <a:pt x="1002" y="476"/>
                  </a:lnTo>
                  <a:lnTo>
                    <a:pt x="1009" y="490"/>
                  </a:lnTo>
                  <a:lnTo>
                    <a:pt x="1017" y="502"/>
                  </a:lnTo>
                  <a:lnTo>
                    <a:pt x="1027" y="511"/>
                  </a:lnTo>
                  <a:lnTo>
                    <a:pt x="1040" y="521"/>
                  </a:lnTo>
                  <a:lnTo>
                    <a:pt x="1053" y="527"/>
                  </a:lnTo>
                  <a:lnTo>
                    <a:pt x="1073" y="531"/>
                  </a:lnTo>
                  <a:lnTo>
                    <a:pt x="1090" y="533"/>
                  </a:lnTo>
                  <a:lnTo>
                    <a:pt x="1106" y="534"/>
                  </a:lnTo>
                  <a:lnTo>
                    <a:pt x="1124" y="533"/>
                  </a:lnTo>
                  <a:lnTo>
                    <a:pt x="1146" y="531"/>
                  </a:lnTo>
                  <a:lnTo>
                    <a:pt x="1163" y="530"/>
                  </a:lnTo>
                  <a:lnTo>
                    <a:pt x="1180" y="528"/>
                  </a:lnTo>
                  <a:lnTo>
                    <a:pt x="1196" y="527"/>
                  </a:lnTo>
                  <a:lnTo>
                    <a:pt x="1215" y="528"/>
                  </a:lnTo>
                  <a:lnTo>
                    <a:pt x="1225" y="530"/>
                  </a:lnTo>
                  <a:lnTo>
                    <a:pt x="1236" y="533"/>
                  </a:lnTo>
                  <a:lnTo>
                    <a:pt x="1247" y="538"/>
                  </a:lnTo>
                  <a:lnTo>
                    <a:pt x="1259" y="547"/>
                  </a:lnTo>
                  <a:lnTo>
                    <a:pt x="1268" y="557"/>
                  </a:lnTo>
                  <a:lnTo>
                    <a:pt x="1275" y="572"/>
                  </a:lnTo>
                  <a:lnTo>
                    <a:pt x="1278" y="585"/>
                  </a:lnTo>
                  <a:lnTo>
                    <a:pt x="1280" y="601"/>
                  </a:lnTo>
                  <a:lnTo>
                    <a:pt x="1282" y="630"/>
                  </a:lnTo>
                  <a:lnTo>
                    <a:pt x="1281" y="664"/>
                  </a:lnTo>
                  <a:lnTo>
                    <a:pt x="1282" y="700"/>
                  </a:lnTo>
                  <a:lnTo>
                    <a:pt x="1279" y="742"/>
                  </a:lnTo>
                  <a:lnTo>
                    <a:pt x="1276" y="771"/>
                  </a:lnTo>
                  <a:lnTo>
                    <a:pt x="1273" y="794"/>
                  </a:lnTo>
                  <a:lnTo>
                    <a:pt x="1268" y="807"/>
                  </a:lnTo>
                  <a:lnTo>
                    <a:pt x="1260" y="819"/>
                  </a:lnTo>
                  <a:lnTo>
                    <a:pt x="1251" y="827"/>
                  </a:lnTo>
                  <a:lnTo>
                    <a:pt x="1239" y="834"/>
                  </a:lnTo>
                  <a:lnTo>
                    <a:pt x="1226" y="838"/>
                  </a:lnTo>
                  <a:lnTo>
                    <a:pt x="1214" y="841"/>
                  </a:lnTo>
                  <a:lnTo>
                    <a:pt x="1189" y="842"/>
                  </a:lnTo>
                  <a:lnTo>
                    <a:pt x="1167" y="841"/>
                  </a:lnTo>
                  <a:lnTo>
                    <a:pt x="1149" y="838"/>
                  </a:lnTo>
                  <a:lnTo>
                    <a:pt x="1133" y="837"/>
                  </a:lnTo>
                  <a:lnTo>
                    <a:pt x="1115" y="836"/>
                  </a:lnTo>
                  <a:lnTo>
                    <a:pt x="1099" y="836"/>
                  </a:lnTo>
                  <a:lnTo>
                    <a:pt x="1085" y="837"/>
                  </a:lnTo>
                  <a:lnTo>
                    <a:pt x="1070" y="838"/>
                  </a:lnTo>
                  <a:lnTo>
                    <a:pt x="1052" y="843"/>
                  </a:lnTo>
                  <a:lnTo>
                    <a:pt x="1042" y="846"/>
                  </a:lnTo>
                  <a:lnTo>
                    <a:pt x="1033" y="850"/>
                  </a:lnTo>
                  <a:lnTo>
                    <a:pt x="1021" y="858"/>
                  </a:lnTo>
                  <a:lnTo>
                    <a:pt x="1013" y="868"/>
                  </a:lnTo>
                  <a:lnTo>
                    <a:pt x="1007" y="877"/>
                  </a:lnTo>
                  <a:lnTo>
                    <a:pt x="1001" y="888"/>
                  </a:lnTo>
                  <a:lnTo>
                    <a:pt x="998" y="899"/>
                  </a:lnTo>
                  <a:lnTo>
                    <a:pt x="997" y="911"/>
                  </a:lnTo>
                  <a:lnTo>
                    <a:pt x="998" y="924"/>
                  </a:lnTo>
                  <a:lnTo>
                    <a:pt x="998" y="946"/>
                  </a:lnTo>
                  <a:lnTo>
                    <a:pt x="997" y="969"/>
                  </a:lnTo>
                  <a:lnTo>
                    <a:pt x="990" y="986"/>
                  </a:lnTo>
                  <a:lnTo>
                    <a:pt x="984" y="1000"/>
                  </a:lnTo>
                  <a:lnTo>
                    <a:pt x="975" y="1010"/>
                  </a:lnTo>
                  <a:lnTo>
                    <a:pt x="962" y="1018"/>
                  </a:lnTo>
                  <a:lnTo>
                    <a:pt x="949" y="1025"/>
                  </a:lnTo>
                  <a:lnTo>
                    <a:pt x="934" y="1029"/>
                  </a:lnTo>
                  <a:lnTo>
                    <a:pt x="915" y="1033"/>
                  </a:lnTo>
                  <a:lnTo>
                    <a:pt x="899" y="1038"/>
                  </a:lnTo>
                  <a:lnTo>
                    <a:pt x="880" y="1041"/>
                  </a:lnTo>
                  <a:lnTo>
                    <a:pt x="864" y="1044"/>
                  </a:lnTo>
                  <a:lnTo>
                    <a:pt x="846" y="1048"/>
                  </a:lnTo>
                  <a:lnTo>
                    <a:pt x="833" y="1055"/>
                  </a:lnTo>
                  <a:lnTo>
                    <a:pt x="817" y="1062"/>
                  </a:lnTo>
                  <a:lnTo>
                    <a:pt x="802" y="1071"/>
                  </a:lnTo>
                  <a:lnTo>
                    <a:pt x="791" y="1083"/>
                  </a:lnTo>
                  <a:lnTo>
                    <a:pt x="781" y="1098"/>
                  </a:lnTo>
                  <a:lnTo>
                    <a:pt x="773" y="1115"/>
                  </a:lnTo>
                  <a:lnTo>
                    <a:pt x="771" y="1130"/>
                  </a:lnTo>
                  <a:lnTo>
                    <a:pt x="772" y="1147"/>
                  </a:lnTo>
                  <a:lnTo>
                    <a:pt x="775" y="1162"/>
                  </a:lnTo>
                  <a:lnTo>
                    <a:pt x="780" y="1179"/>
                  </a:lnTo>
                  <a:lnTo>
                    <a:pt x="784" y="1198"/>
                  </a:lnTo>
                  <a:lnTo>
                    <a:pt x="787" y="1215"/>
                  </a:lnTo>
                  <a:lnTo>
                    <a:pt x="791" y="1237"/>
                  </a:lnTo>
                  <a:lnTo>
                    <a:pt x="791" y="1259"/>
                  </a:lnTo>
                  <a:lnTo>
                    <a:pt x="786" y="1281"/>
                  </a:lnTo>
                  <a:lnTo>
                    <a:pt x="781" y="1298"/>
                  </a:lnTo>
                  <a:lnTo>
                    <a:pt x="775" y="1315"/>
                  </a:lnTo>
                  <a:lnTo>
                    <a:pt x="767" y="1331"/>
                  </a:lnTo>
                  <a:lnTo>
                    <a:pt x="756" y="1351"/>
                  </a:lnTo>
                  <a:lnTo>
                    <a:pt x="744" y="1364"/>
                  </a:lnTo>
                  <a:lnTo>
                    <a:pt x="734" y="1373"/>
                  </a:lnTo>
                  <a:lnTo>
                    <a:pt x="721" y="1384"/>
                  </a:lnTo>
                  <a:lnTo>
                    <a:pt x="707" y="1394"/>
                  </a:lnTo>
                  <a:lnTo>
                    <a:pt x="694" y="1399"/>
                  </a:lnTo>
                  <a:lnTo>
                    <a:pt x="682" y="1402"/>
                  </a:lnTo>
                  <a:lnTo>
                    <a:pt x="662" y="1404"/>
                  </a:lnTo>
                  <a:lnTo>
                    <a:pt x="639" y="1405"/>
                  </a:lnTo>
                  <a:lnTo>
                    <a:pt x="611" y="1404"/>
                  </a:lnTo>
                  <a:lnTo>
                    <a:pt x="598" y="1404"/>
                  </a:lnTo>
                  <a:lnTo>
                    <a:pt x="581" y="1401"/>
                  </a:lnTo>
                  <a:lnTo>
                    <a:pt x="563" y="1396"/>
                  </a:lnTo>
                  <a:lnTo>
                    <a:pt x="547" y="1387"/>
                  </a:lnTo>
                  <a:lnTo>
                    <a:pt x="537" y="1379"/>
                  </a:lnTo>
                  <a:lnTo>
                    <a:pt x="526" y="1368"/>
                  </a:lnTo>
                  <a:lnTo>
                    <a:pt x="517" y="1358"/>
                  </a:lnTo>
                  <a:lnTo>
                    <a:pt x="508" y="1345"/>
                  </a:lnTo>
                  <a:lnTo>
                    <a:pt x="501" y="1332"/>
                  </a:lnTo>
                  <a:lnTo>
                    <a:pt x="495" y="1316"/>
                  </a:lnTo>
                  <a:lnTo>
                    <a:pt x="492" y="1299"/>
                  </a:lnTo>
                  <a:lnTo>
                    <a:pt x="491" y="1286"/>
                  </a:lnTo>
                  <a:lnTo>
                    <a:pt x="491" y="1268"/>
                  </a:lnTo>
                  <a:lnTo>
                    <a:pt x="492" y="1253"/>
                  </a:lnTo>
                  <a:lnTo>
                    <a:pt x="497" y="1237"/>
                  </a:lnTo>
                  <a:lnTo>
                    <a:pt x="501" y="1218"/>
                  </a:lnTo>
                  <a:lnTo>
                    <a:pt x="506" y="1200"/>
                  </a:lnTo>
                  <a:lnTo>
                    <a:pt x="509" y="1184"/>
                  </a:lnTo>
                  <a:lnTo>
                    <a:pt x="510" y="1169"/>
                  </a:lnTo>
                  <a:lnTo>
                    <a:pt x="509" y="1157"/>
                  </a:lnTo>
                  <a:lnTo>
                    <a:pt x="506" y="1146"/>
                  </a:lnTo>
                  <a:lnTo>
                    <a:pt x="498" y="1131"/>
                  </a:lnTo>
                  <a:lnTo>
                    <a:pt x="490" y="1121"/>
                  </a:lnTo>
                  <a:lnTo>
                    <a:pt x="480" y="1110"/>
                  </a:lnTo>
                  <a:lnTo>
                    <a:pt x="469" y="1102"/>
                  </a:lnTo>
                  <a:lnTo>
                    <a:pt x="458" y="1093"/>
                  </a:lnTo>
                  <a:lnTo>
                    <a:pt x="443" y="1087"/>
                  </a:lnTo>
                  <a:lnTo>
                    <a:pt x="429" y="1083"/>
                  </a:lnTo>
                  <a:lnTo>
                    <a:pt x="411" y="1079"/>
                  </a:lnTo>
                  <a:lnTo>
                    <a:pt x="395" y="1077"/>
                  </a:lnTo>
                  <a:lnTo>
                    <a:pt x="379" y="1073"/>
                  </a:lnTo>
                  <a:lnTo>
                    <a:pt x="361" y="1069"/>
                  </a:lnTo>
                  <a:lnTo>
                    <a:pt x="346" y="1063"/>
                  </a:lnTo>
                  <a:lnTo>
                    <a:pt x="328" y="1058"/>
                  </a:lnTo>
                  <a:lnTo>
                    <a:pt x="314" y="1052"/>
                  </a:lnTo>
                  <a:lnTo>
                    <a:pt x="303" y="1043"/>
                  </a:lnTo>
                  <a:lnTo>
                    <a:pt x="294" y="1031"/>
                  </a:lnTo>
                  <a:lnTo>
                    <a:pt x="288" y="1016"/>
                  </a:lnTo>
                  <a:lnTo>
                    <a:pt x="283" y="996"/>
                  </a:lnTo>
                  <a:lnTo>
                    <a:pt x="282" y="980"/>
                  </a:lnTo>
                  <a:lnTo>
                    <a:pt x="283" y="962"/>
                  </a:lnTo>
                  <a:lnTo>
                    <a:pt x="285" y="948"/>
                  </a:lnTo>
                  <a:lnTo>
                    <a:pt x="283" y="931"/>
                  </a:lnTo>
                  <a:lnTo>
                    <a:pt x="278" y="918"/>
                  </a:lnTo>
                  <a:lnTo>
                    <a:pt x="269" y="904"/>
                  </a:lnTo>
                  <a:lnTo>
                    <a:pt x="260" y="895"/>
                  </a:lnTo>
                  <a:lnTo>
                    <a:pt x="249" y="886"/>
                  </a:lnTo>
                  <a:lnTo>
                    <a:pt x="234" y="880"/>
                  </a:lnTo>
                  <a:lnTo>
                    <a:pt x="217" y="874"/>
                  </a:lnTo>
                  <a:lnTo>
                    <a:pt x="199" y="872"/>
                  </a:lnTo>
                  <a:lnTo>
                    <a:pt x="184" y="870"/>
                  </a:lnTo>
                  <a:lnTo>
                    <a:pt x="167" y="870"/>
                  </a:lnTo>
                  <a:lnTo>
                    <a:pt x="152" y="872"/>
                  </a:lnTo>
                  <a:lnTo>
                    <a:pt x="137" y="873"/>
                  </a:lnTo>
                  <a:lnTo>
                    <a:pt x="122" y="875"/>
                  </a:lnTo>
                  <a:lnTo>
                    <a:pt x="107" y="877"/>
                  </a:lnTo>
                  <a:lnTo>
                    <a:pt x="82" y="877"/>
                  </a:lnTo>
                  <a:lnTo>
                    <a:pt x="66" y="876"/>
                  </a:lnTo>
                  <a:lnTo>
                    <a:pt x="50" y="872"/>
                  </a:lnTo>
                  <a:lnTo>
                    <a:pt x="38" y="866"/>
                  </a:lnTo>
                  <a:lnTo>
                    <a:pt x="25" y="856"/>
                  </a:lnTo>
                  <a:lnTo>
                    <a:pt x="16" y="845"/>
                  </a:lnTo>
                  <a:lnTo>
                    <a:pt x="10" y="834"/>
                  </a:lnTo>
                  <a:lnTo>
                    <a:pt x="3" y="811"/>
                  </a:lnTo>
                  <a:lnTo>
                    <a:pt x="2" y="787"/>
                  </a:lnTo>
                  <a:lnTo>
                    <a:pt x="1" y="763"/>
                  </a:lnTo>
                  <a:lnTo>
                    <a:pt x="0" y="733"/>
                  </a:lnTo>
                  <a:lnTo>
                    <a:pt x="2" y="707"/>
                  </a:lnTo>
                  <a:lnTo>
                    <a:pt x="3" y="679"/>
                  </a:lnTo>
                  <a:lnTo>
                    <a:pt x="4" y="654"/>
                  </a:lnTo>
                  <a:lnTo>
                    <a:pt x="6" y="628"/>
                  </a:lnTo>
                  <a:lnTo>
                    <a:pt x="9" y="608"/>
                  </a:lnTo>
                  <a:lnTo>
                    <a:pt x="12" y="586"/>
                  </a:lnTo>
                  <a:lnTo>
                    <a:pt x="16" y="569"/>
                  </a:lnTo>
                  <a:lnTo>
                    <a:pt x="22" y="558"/>
                  </a:lnTo>
                  <a:lnTo>
                    <a:pt x="31" y="547"/>
                  </a:lnTo>
                  <a:lnTo>
                    <a:pt x="40" y="540"/>
                  </a:lnTo>
                  <a:lnTo>
                    <a:pt x="52" y="533"/>
                  </a:lnTo>
                  <a:lnTo>
                    <a:pt x="63" y="531"/>
                  </a:lnTo>
                  <a:lnTo>
                    <a:pt x="76" y="528"/>
                  </a:lnTo>
                  <a:lnTo>
                    <a:pt x="94" y="527"/>
                  </a:lnTo>
                  <a:lnTo>
                    <a:pt x="110" y="528"/>
                  </a:lnTo>
                  <a:lnTo>
                    <a:pt x="132" y="531"/>
                  </a:lnTo>
                  <a:lnTo>
                    <a:pt x="151" y="532"/>
                  </a:lnTo>
                  <a:lnTo>
                    <a:pt x="167" y="533"/>
                  </a:lnTo>
                  <a:lnTo>
                    <a:pt x="189" y="534"/>
                  </a:lnTo>
                  <a:lnTo>
                    <a:pt x="212" y="531"/>
                  </a:lnTo>
                  <a:lnTo>
                    <a:pt x="231" y="527"/>
                  </a:lnTo>
                  <a:lnTo>
                    <a:pt x="249" y="520"/>
                  </a:lnTo>
                  <a:lnTo>
                    <a:pt x="261" y="513"/>
                  </a:lnTo>
                  <a:lnTo>
                    <a:pt x="273" y="502"/>
                  </a:lnTo>
                  <a:lnTo>
                    <a:pt x="282" y="488"/>
                  </a:lnTo>
                  <a:lnTo>
                    <a:pt x="288" y="474"/>
                  </a:lnTo>
                  <a:lnTo>
                    <a:pt x="290" y="459"/>
                  </a:lnTo>
                  <a:lnTo>
                    <a:pt x="289" y="447"/>
                  </a:lnTo>
                  <a:lnTo>
                    <a:pt x="288" y="426"/>
                  </a:lnTo>
                  <a:lnTo>
                    <a:pt x="289" y="405"/>
                  </a:lnTo>
                  <a:lnTo>
                    <a:pt x="293" y="389"/>
                  </a:lnTo>
                  <a:lnTo>
                    <a:pt x="298" y="374"/>
                  </a:lnTo>
                  <a:lnTo>
                    <a:pt x="305" y="363"/>
                  </a:lnTo>
                  <a:lnTo>
                    <a:pt x="319" y="352"/>
                  </a:lnTo>
                  <a:lnTo>
                    <a:pt x="334" y="344"/>
                  </a:lnTo>
                  <a:lnTo>
                    <a:pt x="353" y="338"/>
                  </a:lnTo>
                  <a:lnTo>
                    <a:pt x="372" y="333"/>
                  </a:lnTo>
                  <a:lnTo>
                    <a:pt x="389" y="329"/>
                  </a:lnTo>
                  <a:lnTo>
                    <a:pt x="409" y="326"/>
                  </a:lnTo>
                  <a:lnTo>
                    <a:pt x="428" y="322"/>
                  </a:lnTo>
                  <a:lnTo>
                    <a:pt x="450" y="316"/>
                  </a:lnTo>
                  <a:lnTo>
                    <a:pt x="470" y="307"/>
                  </a:lnTo>
                  <a:lnTo>
                    <a:pt x="488" y="293"/>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GB" dirty="0"/>
            </a:p>
          </p:txBody>
        </p:sp>
        <p:sp>
          <p:nvSpPr>
            <p:cNvPr id="722954" name="Text Box 10"/>
            <p:cNvSpPr txBox="1">
              <a:spLocks noChangeArrowheads="1"/>
            </p:cNvSpPr>
            <p:nvPr/>
          </p:nvSpPr>
          <p:spPr bwMode="auto">
            <a:xfrm>
              <a:off x="2154" y="1421"/>
              <a:ext cx="881" cy="252"/>
            </a:xfrm>
            <a:prstGeom prst="rect">
              <a:avLst/>
            </a:prstGeom>
            <a:noFill/>
            <a:ln w="9525">
              <a:noFill/>
              <a:miter lim="800000"/>
              <a:headEnd/>
              <a:tailEnd/>
            </a:ln>
            <a:effectLst/>
          </p:spPr>
          <p:txBody>
            <a:bodyPr wrap="none">
              <a:spAutoFit/>
            </a:bodyPr>
            <a:lstStyle/>
            <a:p>
              <a:pPr algn="l"/>
              <a:r>
                <a:rPr lang="en-GB" sz="2000" dirty="0">
                  <a:latin typeface="Arial Rounded MT Bold" pitchFamily="34" charset="0"/>
                </a:rPr>
                <a:t>Life Cycle</a:t>
              </a:r>
            </a:p>
          </p:txBody>
        </p:sp>
        <p:sp>
          <p:nvSpPr>
            <p:cNvPr id="722955" name="Text Box 11"/>
            <p:cNvSpPr txBox="1">
              <a:spLocks noChangeArrowheads="1"/>
            </p:cNvSpPr>
            <p:nvPr/>
          </p:nvSpPr>
          <p:spPr bwMode="auto">
            <a:xfrm>
              <a:off x="3184" y="2142"/>
              <a:ext cx="550" cy="252"/>
            </a:xfrm>
            <a:prstGeom prst="rect">
              <a:avLst/>
            </a:prstGeom>
            <a:noFill/>
            <a:ln w="9525">
              <a:noFill/>
              <a:miter lim="800000"/>
              <a:headEnd/>
              <a:tailEnd/>
            </a:ln>
            <a:effectLst/>
          </p:spPr>
          <p:txBody>
            <a:bodyPr wrap="none">
              <a:spAutoFit/>
            </a:bodyPr>
            <a:lstStyle/>
            <a:p>
              <a:pPr algn="l"/>
              <a:r>
                <a:rPr lang="en-GB" sz="2000" dirty="0">
                  <a:latin typeface="Arial Rounded MT Bold" pitchFamily="34" charset="0"/>
                </a:rPr>
                <a:t>Plans</a:t>
              </a:r>
            </a:p>
          </p:txBody>
        </p:sp>
        <p:sp>
          <p:nvSpPr>
            <p:cNvPr id="722956" name="Text Box 12"/>
            <p:cNvSpPr txBox="1">
              <a:spLocks noChangeArrowheads="1"/>
            </p:cNvSpPr>
            <p:nvPr/>
          </p:nvSpPr>
          <p:spPr bwMode="auto">
            <a:xfrm>
              <a:off x="3939" y="1421"/>
              <a:ext cx="774" cy="252"/>
            </a:xfrm>
            <a:prstGeom prst="rect">
              <a:avLst/>
            </a:prstGeom>
            <a:noFill/>
            <a:ln w="9525">
              <a:noFill/>
              <a:miter lim="800000"/>
              <a:headEnd/>
              <a:tailEnd/>
            </a:ln>
            <a:effectLst/>
          </p:spPr>
          <p:txBody>
            <a:bodyPr wrap="none">
              <a:spAutoFit/>
            </a:bodyPr>
            <a:lstStyle/>
            <a:p>
              <a:r>
                <a:rPr lang="en-GB" sz="2000" dirty="0">
                  <a:latin typeface="Arial Rounded MT Bold" pitchFamily="34" charset="0"/>
                </a:rPr>
                <a:t>Purpose</a:t>
              </a:r>
            </a:p>
          </p:txBody>
        </p:sp>
        <p:sp>
          <p:nvSpPr>
            <p:cNvPr id="722957" name="Text Box 13"/>
            <p:cNvSpPr txBox="1">
              <a:spLocks noChangeArrowheads="1"/>
            </p:cNvSpPr>
            <p:nvPr/>
          </p:nvSpPr>
          <p:spPr bwMode="auto">
            <a:xfrm>
              <a:off x="2160" y="2837"/>
              <a:ext cx="740" cy="252"/>
            </a:xfrm>
            <a:prstGeom prst="rect">
              <a:avLst/>
            </a:prstGeom>
            <a:noFill/>
            <a:ln w="9525">
              <a:noFill/>
              <a:miter lim="800000"/>
              <a:headEnd/>
              <a:tailEnd/>
            </a:ln>
            <a:effectLst/>
          </p:spPr>
          <p:txBody>
            <a:bodyPr wrap="none">
              <a:spAutoFit/>
            </a:bodyPr>
            <a:lstStyle/>
            <a:p>
              <a:pPr algn="l"/>
              <a:r>
                <a:rPr lang="en-GB" sz="2000" dirty="0">
                  <a:latin typeface="Arial Rounded MT Bold" pitchFamily="34" charset="0"/>
                </a:rPr>
                <a:t>Content</a:t>
              </a:r>
            </a:p>
          </p:txBody>
        </p:sp>
        <p:sp>
          <p:nvSpPr>
            <p:cNvPr id="722958" name="Text Box 14"/>
            <p:cNvSpPr txBox="1">
              <a:spLocks noChangeArrowheads="1"/>
            </p:cNvSpPr>
            <p:nvPr/>
          </p:nvSpPr>
          <p:spPr bwMode="auto">
            <a:xfrm>
              <a:off x="4007" y="2836"/>
              <a:ext cx="619" cy="252"/>
            </a:xfrm>
            <a:prstGeom prst="rect">
              <a:avLst/>
            </a:prstGeom>
            <a:noFill/>
            <a:ln w="9525">
              <a:noFill/>
              <a:miter lim="800000"/>
              <a:headEnd/>
              <a:tailEnd/>
            </a:ln>
            <a:effectLst/>
          </p:spPr>
          <p:txBody>
            <a:bodyPr wrap="none">
              <a:spAutoFit/>
            </a:bodyPr>
            <a:lstStyle/>
            <a:p>
              <a:r>
                <a:rPr lang="en-GB" sz="2000" dirty="0">
                  <a:latin typeface="Arial Rounded MT Bold" pitchFamily="34" charset="0"/>
                </a:rPr>
                <a:t>Levels</a:t>
              </a:r>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182</a:t>
            </a:fld>
            <a:endParaRPr lang="en-US" dirty="0"/>
          </a:p>
        </p:txBody>
      </p:sp>
    </p:spTree>
    <p:extLst>
      <p:ext uri="{BB962C8B-B14F-4D97-AF65-F5344CB8AC3E}">
        <p14:creationId xmlns:p14="http://schemas.microsoft.com/office/powerpoint/2010/main" val="1854739508"/>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p:txBody>
          <a:bodyPr/>
          <a:lstStyle/>
          <a:p>
            <a:r>
              <a:rPr lang="en-GB" dirty="0" smtClean="0"/>
              <a:t>Project Plan Document</a:t>
            </a:r>
            <a:endParaRPr lang="en-US" dirty="0"/>
          </a:p>
        </p:txBody>
      </p:sp>
      <p:sp>
        <p:nvSpPr>
          <p:cNvPr id="1522691" name="Rectangle 3"/>
          <p:cNvSpPr>
            <a:spLocks noGrp="1" noChangeArrowheads="1"/>
          </p:cNvSpPr>
          <p:nvPr>
            <p:ph type="body" idx="1"/>
          </p:nvPr>
        </p:nvSpPr>
        <p:spPr>
          <a:xfrm>
            <a:off x="671169" y="1316036"/>
            <a:ext cx="7195038" cy="4495800"/>
          </a:xfrm>
        </p:spPr>
        <p:txBody>
          <a:bodyPr>
            <a:normAutofit lnSpcReduction="10000"/>
          </a:bodyPr>
          <a:lstStyle/>
          <a:p>
            <a:pPr>
              <a:lnSpc>
                <a:spcPct val="110000"/>
              </a:lnSpc>
            </a:pPr>
            <a:r>
              <a:rPr lang="en-GB" dirty="0" smtClean="0"/>
              <a:t>Owner/Author</a:t>
            </a:r>
          </a:p>
          <a:p>
            <a:pPr lvl="1">
              <a:lnSpc>
                <a:spcPct val="110000"/>
              </a:lnSpc>
            </a:pPr>
            <a:r>
              <a:rPr lang="en-GB" sz="2200" dirty="0"/>
              <a:t>Project Manager</a:t>
            </a:r>
          </a:p>
          <a:p>
            <a:pPr>
              <a:lnSpc>
                <a:spcPct val="110000"/>
              </a:lnSpc>
            </a:pPr>
            <a:r>
              <a:rPr lang="en-GB" dirty="0" smtClean="0"/>
              <a:t>Authority</a:t>
            </a:r>
          </a:p>
          <a:p>
            <a:pPr lvl="1">
              <a:lnSpc>
                <a:spcPct val="110000"/>
              </a:lnSpc>
            </a:pPr>
            <a:r>
              <a:rPr lang="en-GB" sz="2200" dirty="0"/>
              <a:t>Project </a:t>
            </a:r>
            <a:r>
              <a:rPr lang="en-GB" sz="2200" dirty="0" smtClean="0"/>
              <a:t>Sponsor</a:t>
            </a:r>
          </a:p>
          <a:p>
            <a:pPr>
              <a:lnSpc>
                <a:spcPct val="110000"/>
              </a:lnSpc>
            </a:pPr>
            <a:r>
              <a:rPr lang="en-GB" dirty="0" smtClean="0"/>
              <a:t>Audience</a:t>
            </a:r>
          </a:p>
          <a:p>
            <a:pPr lvl="1">
              <a:lnSpc>
                <a:spcPct val="110000"/>
              </a:lnSpc>
            </a:pPr>
            <a:r>
              <a:rPr lang="en-GB" sz="2200" dirty="0" smtClean="0"/>
              <a:t>Project Team, Stakeholders and interested parties</a:t>
            </a:r>
          </a:p>
          <a:p>
            <a:pPr>
              <a:lnSpc>
                <a:spcPct val="110000"/>
              </a:lnSpc>
            </a:pPr>
            <a:r>
              <a:rPr lang="en-GB" dirty="0" smtClean="0"/>
              <a:t>Development</a:t>
            </a:r>
          </a:p>
          <a:p>
            <a:pPr lvl="1">
              <a:lnSpc>
                <a:spcPct val="110000"/>
              </a:lnSpc>
            </a:pPr>
            <a:r>
              <a:rPr lang="en-US" sz="2200" dirty="0" smtClean="0"/>
              <a:t>Ongoing throughout the whole project lifecycle keeping it ‘live’ to all changes</a:t>
            </a:r>
          </a:p>
          <a:p>
            <a:pPr lvl="1">
              <a:lnSpc>
                <a:spcPct val="110000"/>
              </a:lnSpc>
            </a:pPr>
            <a:r>
              <a:rPr lang="en-US" sz="2200" dirty="0" smtClean="0"/>
              <a:t>Includes the Sustainability objectives from the SMP</a:t>
            </a:r>
            <a:endParaRPr lang="en-US" sz="2200"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183</a:t>
            </a:fld>
            <a:endParaRPr lang="en-US" dirty="0"/>
          </a:p>
        </p:txBody>
      </p:sp>
    </p:spTree>
    <p:extLst>
      <p:ext uri="{BB962C8B-B14F-4D97-AF65-F5344CB8AC3E}">
        <p14:creationId xmlns:p14="http://schemas.microsoft.com/office/powerpoint/2010/main" val="853806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left)">
                                      <p:cBhvr>
                                        <p:cTn id="7" dur="500"/>
                                        <p:tgtEl>
                                          <p:spTgt spid="152269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left)">
                                      <p:cBhvr>
                                        <p:cTn id="10" dur="500"/>
                                        <p:tgtEl>
                                          <p:spTgt spid="15226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22691">
                                            <p:txEl>
                                              <p:pRg st="2" end="2"/>
                                            </p:txEl>
                                          </p:spTgt>
                                        </p:tgtEl>
                                        <p:attrNameLst>
                                          <p:attrName>style.visibility</p:attrName>
                                        </p:attrNameLst>
                                      </p:cBhvr>
                                      <p:to>
                                        <p:strVal val="visible"/>
                                      </p:to>
                                    </p:set>
                                    <p:animEffect transition="in" filter="wipe(left)">
                                      <p:cBhvr>
                                        <p:cTn id="15" dur="500"/>
                                        <p:tgtEl>
                                          <p:spTgt spid="1522691">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22691">
                                            <p:txEl>
                                              <p:pRg st="3" end="3"/>
                                            </p:txEl>
                                          </p:spTgt>
                                        </p:tgtEl>
                                        <p:attrNameLst>
                                          <p:attrName>style.visibility</p:attrName>
                                        </p:attrNameLst>
                                      </p:cBhvr>
                                      <p:to>
                                        <p:strVal val="visible"/>
                                      </p:to>
                                    </p:set>
                                    <p:animEffect transition="in" filter="wipe(left)">
                                      <p:cBhvr>
                                        <p:cTn id="18" dur="500"/>
                                        <p:tgtEl>
                                          <p:spTgt spid="15226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22691">
                                            <p:txEl>
                                              <p:pRg st="4" end="4"/>
                                            </p:txEl>
                                          </p:spTgt>
                                        </p:tgtEl>
                                        <p:attrNameLst>
                                          <p:attrName>style.visibility</p:attrName>
                                        </p:attrNameLst>
                                      </p:cBhvr>
                                      <p:to>
                                        <p:strVal val="visible"/>
                                      </p:to>
                                    </p:set>
                                    <p:animEffect transition="in" filter="wipe(left)">
                                      <p:cBhvr>
                                        <p:cTn id="23" dur="500"/>
                                        <p:tgtEl>
                                          <p:spTgt spid="1522691">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22691">
                                            <p:txEl>
                                              <p:pRg st="5" end="5"/>
                                            </p:txEl>
                                          </p:spTgt>
                                        </p:tgtEl>
                                        <p:attrNameLst>
                                          <p:attrName>style.visibility</p:attrName>
                                        </p:attrNameLst>
                                      </p:cBhvr>
                                      <p:to>
                                        <p:strVal val="visible"/>
                                      </p:to>
                                    </p:set>
                                    <p:animEffect transition="in" filter="wipe(left)">
                                      <p:cBhvr>
                                        <p:cTn id="26" dur="500"/>
                                        <p:tgtEl>
                                          <p:spTgt spid="152269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22691">
                                            <p:txEl>
                                              <p:pRg st="6" end="6"/>
                                            </p:txEl>
                                          </p:spTgt>
                                        </p:tgtEl>
                                        <p:attrNameLst>
                                          <p:attrName>style.visibility</p:attrName>
                                        </p:attrNameLst>
                                      </p:cBhvr>
                                      <p:to>
                                        <p:strVal val="visible"/>
                                      </p:to>
                                    </p:set>
                                    <p:animEffect transition="in" filter="wipe(left)">
                                      <p:cBhvr>
                                        <p:cTn id="31" dur="500"/>
                                        <p:tgtEl>
                                          <p:spTgt spid="152269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22691">
                                            <p:txEl>
                                              <p:pRg st="7" end="7"/>
                                            </p:txEl>
                                          </p:spTgt>
                                        </p:tgtEl>
                                        <p:attrNameLst>
                                          <p:attrName>style.visibility</p:attrName>
                                        </p:attrNameLst>
                                      </p:cBhvr>
                                      <p:to>
                                        <p:strVal val="visible"/>
                                      </p:to>
                                    </p:set>
                                    <p:animEffect transition="in" filter="wipe(left)">
                                      <p:cBhvr>
                                        <p:cTn id="36" dur="500"/>
                                        <p:tgtEl>
                                          <p:spTgt spid="1522691">
                                            <p:txEl>
                                              <p:pRg st="7" end="7"/>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22691">
                                            <p:txEl>
                                              <p:pRg st="8" end="8"/>
                                            </p:txEl>
                                          </p:spTgt>
                                        </p:tgtEl>
                                        <p:attrNameLst>
                                          <p:attrName>style.visibility</p:attrName>
                                        </p:attrNameLst>
                                      </p:cBhvr>
                                      <p:to>
                                        <p:strVal val="visible"/>
                                      </p:to>
                                    </p:set>
                                    <p:animEffect transition="in" filter="wipe(left)">
                                      <p:cBhvr>
                                        <p:cTn id="39" dur="500"/>
                                        <p:tgtEl>
                                          <p:spTgt spid="15226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0" y="228600"/>
            <a:ext cx="7998279" cy="870857"/>
          </a:xfrm>
        </p:spPr>
        <p:txBody>
          <a:bodyPr>
            <a:normAutofit/>
          </a:bodyPr>
          <a:lstStyle/>
          <a:p>
            <a:r>
              <a:rPr lang="en-US" dirty="0" smtClean="0"/>
              <a:t>Project Plan </a:t>
            </a:r>
            <a:r>
              <a:rPr lang="en-US" dirty="0"/>
              <a:t>Purpose and Contents</a:t>
            </a:r>
          </a:p>
        </p:txBody>
      </p:sp>
      <p:grpSp>
        <p:nvGrpSpPr>
          <p:cNvPr id="20" name="Group 19"/>
          <p:cNvGrpSpPr/>
          <p:nvPr/>
        </p:nvGrpSpPr>
        <p:grpSpPr>
          <a:xfrm>
            <a:off x="533400" y="1447800"/>
            <a:ext cx="8305801" cy="4807769"/>
            <a:chOff x="1496560" y="1926403"/>
            <a:chExt cx="8288448" cy="4174483"/>
          </a:xfrm>
        </p:grpSpPr>
        <p:sp>
          <p:nvSpPr>
            <p:cNvPr id="794627" name="Oval 3"/>
            <p:cNvSpPr>
              <a:spLocks noChangeArrowheads="1"/>
            </p:cNvSpPr>
            <p:nvPr/>
          </p:nvSpPr>
          <p:spPr bwMode="auto">
            <a:xfrm>
              <a:off x="4157988" y="3117333"/>
              <a:ext cx="2053102" cy="1246943"/>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lIns="68403" tIns="34202" rIns="68403" bIns="34202" anchor="ctr"/>
            <a:lstStyle/>
            <a:p>
              <a:pPr algn="ctr" defTabSz="684213" eaLnBrk="1" hangingPunct="1"/>
              <a:r>
                <a:rPr lang="en-GB" sz="1600" b="1" dirty="0">
                  <a:latin typeface="+mj-lt"/>
                </a:rPr>
                <a:t>Key Areas </a:t>
              </a:r>
              <a:endParaRPr lang="en-GB" sz="1600" b="1" dirty="0" smtClean="0">
                <a:latin typeface="+mj-lt"/>
              </a:endParaRPr>
            </a:p>
            <a:p>
              <a:pPr algn="ctr" defTabSz="684213" eaLnBrk="1" hangingPunct="1"/>
              <a:r>
                <a:rPr lang="en-GB" sz="1600" b="1" dirty="0" smtClean="0">
                  <a:latin typeface="+mj-lt"/>
                </a:rPr>
                <a:t>&amp; </a:t>
              </a:r>
              <a:r>
                <a:rPr lang="en-GB" sz="1600" b="1" dirty="0">
                  <a:latin typeface="+mj-lt"/>
                </a:rPr>
                <a:t>Considerations</a:t>
              </a:r>
              <a:endParaRPr lang="en-US" sz="1600" b="1" dirty="0">
                <a:latin typeface="+mj-lt"/>
              </a:endParaRPr>
            </a:p>
          </p:txBody>
        </p:sp>
        <p:sp>
          <p:nvSpPr>
            <p:cNvPr id="794628" name="Text Box 4"/>
            <p:cNvSpPr txBox="1">
              <a:spLocks noChangeArrowheads="1"/>
            </p:cNvSpPr>
            <p:nvPr/>
          </p:nvSpPr>
          <p:spPr bwMode="auto">
            <a:xfrm>
              <a:off x="3701743" y="1926403"/>
              <a:ext cx="3421836" cy="273762"/>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a:t>Taken from the </a:t>
              </a:r>
              <a:r>
                <a:rPr lang="en-GB" sz="1600" dirty="0" smtClean="0"/>
                <a:t>business case/charter</a:t>
              </a:r>
              <a:endParaRPr lang="en-US" sz="1600" dirty="0"/>
            </a:p>
          </p:txBody>
        </p:sp>
        <p:sp>
          <p:nvSpPr>
            <p:cNvPr id="794630" name="Text Box 6"/>
            <p:cNvSpPr txBox="1">
              <a:spLocks noChangeArrowheads="1"/>
            </p:cNvSpPr>
            <p:nvPr/>
          </p:nvSpPr>
          <p:spPr bwMode="auto">
            <a:xfrm>
              <a:off x="6515253" y="4389949"/>
              <a:ext cx="701721" cy="315293"/>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a:latin typeface="+mj-lt"/>
                </a:rPr>
                <a:t>How</a:t>
              </a:r>
              <a:r>
                <a:rPr lang="en-GB" sz="1600" b="1" dirty="0">
                  <a:solidFill>
                    <a:schemeClr val="bg1"/>
                  </a:solidFill>
                  <a:latin typeface="+mj-lt"/>
                </a:rPr>
                <a:t>?</a:t>
              </a:r>
              <a:endParaRPr lang="en-US" sz="1600" b="1" dirty="0">
                <a:solidFill>
                  <a:schemeClr val="bg1"/>
                </a:solidFill>
                <a:latin typeface="+mj-lt"/>
              </a:endParaRPr>
            </a:p>
          </p:txBody>
        </p:sp>
        <p:sp>
          <p:nvSpPr>
            <p:cNvPr id="794631" name="Text Box 7"/>
            <p:cNvSpPr txBox="1">
              <a:spLocks noChangeArrowheads="1"/>
            </p:cNvSpPr>
            <p:nvPr/>
          </p:nvSpPr>
          <p:spPr bwMode="auto">
            <a:xfrm>
              <a:off x="2865295" y="3457803"/>
              <a:ext cx="833524" cy="315293"/>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a:latin typeface="+mj-lt"/>
                </a:rPr>
                <a:t>When</a:t>
              </a:r>
              <a:r>
                <a:rPr lang="en-GB" sz="1600" b="1" dirty="0">
                  <a:solidFill>
                    <a:schemeClr val="bg1"/>
                  </a:solidFill>
                  <a:latin typeface="+mj-lt"/>
                </a:rPr>
                <a:t>?</a:t>
              </a:r>
              <a:endParaRPr lang="en-US" sz="1600" b="1" dirty="0">
                <a:solidFill>
                  <a:schemeClr val="bg1"/>
                </a:solidFill>
                <a:latin typeface="+mj-lt"/>
              </a:endParaRPr>
            </a:p>
          </p:txBody>
        </p:sp>
        <p:sp>
          <p:nvSpPr>
            <p:cNvPr id="794632" name="Text Box 8"/>
            <p:cNvSpPr txBox="1">
              <a:spLocks noChangeArrowheads="1"/>
            </p:cNvSpPr>
            <p:nvPr/>
          </p:nvSpPr>
          <p:spPr bwMode="auto">
            <a:xfrm>
              <a:off x="3544153" y="4522274"/>
              <a:ext cx="537794" cy="315293"/>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Who</a:t>
              </a:r>
              <a:endParaRPr lang="en-US" sz="1600" b="1" dirty="0">
                <a:latin typeface="+mj-lt"/>
              </a:endParaRPr>
            </a:p>
          </p:txBody>
        </p:sp>
        <p:sp>
          <p:nvSpPr>
            <p:cNvPr id="794633" name="Text Box 9"/>
            <p:cNvSpPr txBox="1">
              <a:spLocks noChangeArrowheads="1"/>
            </p:cNvSpPr>
            <p:nvPr/>
          </p:nvSpPr>
          <p:spPr bwMode="auto">
            <a:xfrm>
              <a:off x="3473621" y="2521868"/>
              <a:ext cx="904714" cy="315293"/>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a:latin typeface="+mj-lt"/>
                </a:rPr>
                <a:t>Where</a:t>
              </a:r>
              <a:r>
                <a:rPr lang="en-GB" sz="1600" b="1" dirty="0">
                  <a:solidFill>
                    <a:schemeClr val="bg1"/>
                  </a:solidFill>
                  <a:latin typeface="+mj-lt"/>
                </a:rPr>
                <a:t>?</a:t>
              </a:r>
              <a:endParaRPr lang="en-US" sz="1600" b="1" dirty="0">
                <a:solidFill>
                  <a:schemeClr val="bg1"/>
                </a:solidFill>
                <a:latin typeface="+mj-lt"/>
              </a:endParaRPr>
            </a:p>
          </p:txBody>
        </p:sp>
        <p:sp>
          <p:nvSpPr>
            <p:cNvPr id="794634" name="Text Box 10"/>
            <p:cNvSpPr txBox="1">
              <a:spLocks noChangeArrowheads="1"/>
            </p:cNvSpPr>
            <p:nvPr/>
          </p:nvSpPr>
          <p:spPr bwMode="auto">
            <a:xfrm>
              <a:off x="6439212" y="2720357"/>
              <a:ext cx="784575" cy="315293"/>
            </a:xfrm>
            <a:prstGeom prst="rect">
              <a:avLst/>
            </a:prstGeom>
            <a:noFill/>
            <a:ln w="9525" algn="ctr">
              <a:noFill/>
              <a:miter lim="800000"/>
              <a:headEnd/>
              <a:tailEnd/>
            </a:ln>
            <a:effectLst/>
          </p:spPr>
          <p:txBody>
            <a:bodyPr wrap="none" lIns="68403" tIns="34202" rIns="68403" bIns="34202">
              <a:spAutoFit/>
            </a:bodyPr>
            <a:lstStyle/>
            <a:p>
              <a:pPr defTabSz="684213" eaLnBrk="1" hangingPunct="1"/>
              <a:r>
                <a:rPr lang="en-GB" sz="1600" b="1" dirty="0">
                  <a:latin typeface="+mj-lt"/>
                </a:rPr>
                <a:t>What</a:t>
              </a:r>
              <a:r>
                <a:rPr lang="en-GB" sz="1600" b="1" dirty="0">
                  <a:solidFill>
                    <a:schemeClr val="bg1"/>
                  </a:solidFill>
                  <a:latin typeface="+mj-lt"/>
                </a:rPr>
                <a:t>?</a:t>
              </a:r>
              <a:endParaRPr lang="en-US" sz="1600" b="1" dirty="0">
                <a:solidFill>
                  <a:schemeClr val="bg1"/>
                </a:solidFill>
                <a:latin typeface="+mj-lt"/>
              </a:endParaRPr>
            </a:p>
          </p:txBody>
        </p:sp>
        <p:sp>
          <p:nvSpPr>
            <p:cNvPr id="794635" name="Text Box 11"/>
            <p:cNvSpPr txBox="1">
              <a:spLocks noChangeArrowheads="1"/>
            </p:cNvSpPr>
            <p:nvPr/>
          </p:nvSpPr>
          <p:spPr bwMode="auto">
            <a:xfrm>
              <a:off x="7123580" y="2191054"/>
              <a:ext cx="2661428" cy="1128917"/>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smtClean="0"/>
                <a:t>Deliverables</a:t>
              </a:r>
            </a:p>
            <a:p>
              <a:pPr marL="174625" indent="-174625" algn="l" defTabSz="684213" eaLnBrk="1" hangingPunct="1"/>
              <a:r>
                <a:rPr lang="en-GB" sz="1600" dirty="0" smtClean="0"/>
                <a:t>Acceptance </a:t>
              </a:r>
              <a:r>
                <a:rPr lang="en-GB" sz="1600" dirty="0"/>
                <a:t>Criteria</a:t>
              </a:r>
            </a:p>
            <a:p>
              <a:pPr marL="174625" indent="-174625" algn="l" defTabSz="684213" eaLnBrk="1" hangingPunct="1"/>
              <a:r>
                <a:rPr lang="en-GB" sz="1600" b="1" dirty="0">
                  <a:solidFill>
                    <a:schemeClr val="accent1">
                      <a:lumMod val="75000"/>
                    </a:schemeClr>
                  </a:solidFill>
                </a:rPr>
                <a:t>Success Criteria</a:t>
              </a:r>
            </a:p>
            <a:p>
              <a:pPr marL="174625" indent="-174625" algn="l" defTabSz="684213" eaLnBrk="1" hangingPunct="1"/>
              <a:r>
                <a:rPr lang="en-GB" sz="1600" b="1" dirty="0">
                  <a:solidFill>
                    <a:srgbClr val="72951A"/>
                  </a:solidFill>
                </a:rPr>
                <a:t>Key </a:t>
              </a:r>
              <a:r>
                <a:rPr lang="en-GB" sz="1600" b="1" dirty="0" smtClean="0">
                  <a:solidFill>
                    <a:srgbClr val="72951A"/>
                  </a:solidFill>
                </a:rPr>
                <a:t>Performance Indicators</a:t>
              </a:r>
              <a:endParaRPr lang="en-GB" sz="1600" b="1" dirty="0">
                <a:solidFill>
                  <a:srgbClr val="72951A"/>
                </a:solidFill>
              </a:endParaRPr>
            </a:p>
            <a:p>
              <a:pPr marL="174625" indent="-174625" algn="l" defTabSz="684213" eaLnBrk="1" hangingPunct="1"/>
              <a:r>
                <a:rPr lang="en-GB" sz="1600" dirty="0"/>
                <a:t>Scope of Work</a:t>
              </a:r>
              <a:endParaRPr lang="en-US" sz="1600" dirty="0"/>
            </a:p>
          </p:txBody>
        </p:sp>
        <p:sp>
          <p:nvSpPr>
            <p:cNvPr id="794636" name="Text Box 12"/>
            <p:cNvSpPr txBox="1">
              <a:spLocks noChangeArrowheads="1"/>
            </p:cNvSpPr>
            <p:nvPr/>
          </p:nvSpPr>
          <p:spPr bwMode="auto">
            <a:xfrm>
              <a:off x="7123580" y="4308265"/>
              <a:ext cx="2373314" cy="1792621"/>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a:t>Project Strategy</a:t>
              </a:r>
            </a:p>
            <a:p>
              <a:pPr marL="174625" indent="-174625" algn="l" defTabSz="684213" eaLnBrk="1" hangingPunct="1"/>
              <a:r>
                <a:rPr lang="en-GB" sz="1600" dirty="0"/>
                <a:t>Work </a:t>
              </a:r>
              <a:r>
                <a:rPr lang="en-GB" sz="1600" dirty="0" smtClean="0"/>
                <a:t>Breakdown</a:t>
              </a:r>
            </a:p>
            <a:p>
              <a:pPr marL="174625" indent="-174625" algn="l" defTabSz="684213" eaLnBrk="1" hangingPunct="1"/>
              <a:r>
                <a:rPr lang="en-GB" sz="1600" dirty="0" smtClean="0"/>
                <a:t>Structure</a:t>
              </a:r>
              <a:endParaRPr lang="en-GB" sz="1600" dirty="0"/>
            </a:p>
            <a:p>
              <a:pPr marL="174625" indent="-174625" algn="l" defTabSz="684213" eaLnBrk="1" hangingPunct="1"/>
              <a:r>
                <a:rPr lang="en-GB" sz="1600" dirty="0"/>
                <a:t>Handover </a:t>
              </a:r>
            </a:p>
            <a:p>
              <a:pPr marL="174625" indent="-174625" algn="l" defTabSz="684213" eaLnBrk="1" hangingPunct="1"/>
              <a:r>
                <a:rPr lang="en-GB" sz="1600" dirty="0"/>
                <a:t>Tools/Techniques</a:t>
              </a:r>
            </a:p>
            <a:p>
              <a:pPr marL="174625" indent="-174625" algn="l" defTabSz="684213" eaLnBrk="1" hangingPunct="1"/>
              <a:r>
                <a:rPr lang="en-GB" sz="1600" dirty="0"/>
                <a:t>Control &amp; Reporting</a:t>
              </a:r>
            </a:p>
            <a:p>
              <a:pPr marL="174625" indent="-174625" algn="l" defTabSz="684213" eaLnBrk="1" hangingPunct="1"/>
              <a:r>
                <a:rPr lang="en-GB" sz="1600" dirty="0"/>
                <a:t>Specific plans</a:t>
              </a:r>
              <a:endParaRPr lang="en-US" sz="1600" dirty="0"/>
            </a:p>
          </p:txBody>
        </p:sp>
        <p:sp>
          <p:nvSpPr>
            <p:cNvPr id="794637" name="Text Box 13"/>
            <p:cNvSpPr txBox="1">
              <a:spLocks noChangeArrowheads="1"/>
            </p:cNvSpPr>
            <p:nvPr/>
          </p:nvSpPr>
          <p:spPr bwMode="auto">
            <a:xfrm>
              <a:off x="1724683" y="3249659"/>
              <a:ext cx="1181417" cy="807736"/>
            </a:xfrm>
            <a:prstGeom prst="rect">
              <a:avLst/>
            </a:prstGeom>
            <a:noFill/>
            <a:ln w="9525" algn="ctr">
              <a:noFill/>
              <a:miter lim="800000"/>
              <a:headEnd/>
              <a:tailEnd/>
            </a:ln>
            <a:effectLst/>
          </p:spPr>
          <p:txBody>
            <a:bodyPr wrap="none" lIns="68403" tIns="34202" rIns="68403" bIns="34202">
              <a:spAutoFit/>
            </a:bodyPr>
            <a:lstStyle/>
            <a:p>
              <a:pPr marL="174625" indent="-174625" algn="l" defTabSz="684213" eaLnBrk="1" hangingPunct="1"/>
              <a:r>
                <a:rPr lang="en-GB" sz="1600" dirty="0"/>
                <a:t>Timescales</a:t>
              </a:r>
            </a:p>
            <a:p>
              <a:pPr marL="174625" indent="-174625" algn="l" defTabSz="684213" eaLnBrk="1" hangingPunct="1"/>
              <a:r>
                <a:rPr lang="en-GB" sz="1600" dirty="0"/>
                <a:t>Milestones</a:t>
              </a:r>
            </a:p>
            <a:p>
              <a:pPr marL="174625" indent="-174625" algn="l" defTabSz="684213" eaLnBrk="1" hangingPunct="1"/>
              <a:r>
                <a:rPr lang="en-GB" sz="1600" dirty="0"/>
                <a:t>Phasing</a:t>
              </a:r>
              <a:endParaRPr lang="en-US" sz="1600" dirty="0"/>
            </a:p>
          </p:txBody>
        </p:sp>
        <p:sp>
          <p:nvSpPr>
            <p:cNvPr id="794638" name="Text Box 14"/>
            <p:cNvSpPr txBox="1">
              <a:spLocks noChangeArrowheads="1"/>
            </p:cNvSpPr>
            <p:nvPr/>
          </p:nvSpPr>
          <p:spPr bwMode="auto">
            <a:xfrm>
              <a:off x="1496560" y="4705242"/>
              <a:ext cx="3104794" cy="561515"/>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a:t>Roles </a:t>
              </a:r>
              <a:r>
                <a:rPr lang="en-GB" sz="1600" dirty="0" smtClean="0"/>
                <a:t>and Responsibilities</a:t>
              </a:r>
              <a:endParaRPr lang="en-GB" sz="1600" dirty="0"/>
            </a:p>
            <a:p>
              <a:pPr marL="174625" indent="-174625" algn="l" defTabSz="684213" eaLnBrk="1" hangingPunct="1"/>
              <a:r>
                <a:rPr lang="en-GB" sz="1600" dirty="0"/>
                <a:t>Resource Plan</a:t>
              </a:r>
              <a:endParaRPr lang="en-US" sz="1600" dirty="0"/>
            </a:p>
          </p:txBody>
        </p:sp>
        <p:sp>
          <p:nvSpPr>
            <p:cNvPr id="794639" name="Text Box 15"/>
            <p:cNvSpPr txBox="1">
              <a:spLocks noChangeArrowheads="1"/>
            </p:cNvSpPr>
            <p:nvPr/>
          </p:nvSpPr>
          <p:spPr bwMode="auto">
            <a:xfrm>
              <a:off x="2713213" y="2191054"/>
              <a:ext cx="949992" cy="315293"/>
            </a:xfrm>
            <a:prstGeom prst="rect">
              <a:avLst/>
            </a:prstGeom>
            <a:noFill/>
            <a:ln w="9525" algn="ctr">
              <a:noFill/>
              <a:miter lim="800000"/>
              <a:headEnd/>
              <a:tailEnd/>
            </a:ln>
            <a:effectLst/>
          </p:spPr>
          <p:txBody>
            <a:bodyPr wrap="none" lIns="68403" tIns="34202" rIns="68403" bIns="34202">
              <a:spAutoFit/>
            </a:bodyPr>
            <a:lstStyle/>
            <a:p>
              <a:pPr marL="174625" indent="-174625" algn="l" defTabSz="684213" eaLnBrk="1" hangingPunct="1"/>
              <a:r>
                <a:rPr lang="en-GB" sz="1600" dirty="0"/>
                <a:t>Location</a:t>
              </a:r>
            </a:p>
          </p:txBody>
        </p:sp>
        <p:sp>
          <p:nvSpPr>
            <p:cNvPr id="794640" name="Text Box 16"/>
            <p:cNvSpPr txBox="1">
              <a:spLocks noChangeArrowheads="1"/>
            </p:cNvSpPr>
            <p:nvPr/>
          </p:nvSpPr>
          <p:spPr bwMode="auto">
            <a:xfrm>
              <a:off x="4773540" y="4919251"/>
              <a:ext cx="1741714" cy="315293"/>
            </a:xfrm>
            <a:prstGeom prst="rect">
              <a:avLst/>
            </a:prstGeom>
            <a:noFill/>
            <a:ln w="9525" algn="ctr">
              <a:noFill/>
              <a:miter lim="800000"/>
              <a:headEnd/>
              <a:tailEnd/>
            </a:ln>
            <a:effectLst/>
          </p:spPr>
          <p:txBody>
            <a:bodyPr wrap="square" lIns="68403" tIns="34202" rIns="68403" bIns="34202">
              <a:spAutoFit/>
            </a:bodyPr>
            <a:lstStyle/>
            <a:p>
              <a:pPr algn="l" defTabSz="684213" eaLnBrk="1" hangingPunct="1"/>
              <a:r>
                <a:rPr lang="en-GB" sz="1600" b="1" dirty="0">
                  <a:latin typeface="+mj-lt"/>
                </a:rPr>
                <a:t>How </a:t>
              </a:r>
              <a:r>
                <a:rPr lang="en-GB" sz="1600" b="1" dirty="0" smtClean="0">
                  <a:latin typeface="+mj-lt"/>
                </a:rPr>
                <a:t>much</a:t>
              </a:r>
              <a:endParaRPr lang="en-US" sz="1600" b="1" dirty="0">
                <a:latin typeface="+mj-lt"/>
              </a:endParaRPr>
            </a:p>
          </p:txBody>
        </p:sp>
        <p:sp>
          <p:nvSpPr>
            <p:cNvPr id="794641" name="Rectangle 17"/>
            <p:cNvSpPr>
              <a:spLocks noChangeArrowheads="1"/>
            </p:cNvSpPr>
            <p:nvPr/>
          </p:nvSpPr>
          <p:spPr bwMode="auto">
            <a:xfrm>
              <a:off x="4690274" y="5168382"/>
              <a:ext cx="2277957" cy="807736"/>
            </a:xfrm>
            <a:prstGeom prst="rect">
              <a:avLst/>
            </a:prstGeom>
            <a:noFill/>
            <a:ln w="9525" algn="ctr">
              <a:noFill/>
              <a:miter lim="800000"/>
              <a:headEnd type="none" w="sm" len="sm"/>
              <a:tailEnd type="none" w="sm" len="sm"/>
            </a:ln>
            <a:effectLst/>
          </p:spPr>
          <p:txBody>
            <a:bodyPr wrap="square" lIns="68403" tIns="34202" rIns="68403" bIns="34202">
              <a:spAutoFit/>
            </a:bodyPr>
            <a:lstStyle/>
            <a:p>
              <a:pPr marL="174625" indent="-174625" algn="l" defTabSz="684213" eaLnBrk="1" hangingPunct="1"/>
              <a:r>
                <a:rPr lang="en-GB" sz="1600" dirty="0"/>
                <a:t>Budget</a:t>
              </a:r>
            </a:p>
            <a:p>
              <a:pPr marL="174625" indent="-174625" algn="l" defTabSz="684213" eaLnBrk="1" hangingPunct="1"/>
              <a:r>
                <a:rPr lang="en-GB" sz="1600" dirty="0" smtClean="0"/>
                <a:t>Cost Management</a:t>
              </a:r>
            </a:p>
            <a:p>
              <a:pPr marL="174625" indent="-174625" algn="l" defTabSz="684213" eaLnBrk="1" hangingPunct="1"/>
              <a:r>
                <a:rPr lang="en-GB" sz="1600" dirty="0" smtClean="0"/>
                <a:t>Process</a:t>
              </a:r>
              <a:endParaRPr lang="en-US" sz="1600" dirty="0"/>
            </a:p>
          </p:txBody>
        </p:sp>
        <p:sp>
          <p:nvSpPr>
            <p:cNvPr id="19" name="Rectangle 18"/>
            <p:cNvSpPr/>
            <p:nvPr/>
          </p:nvSpPr>
          <p:spPr>
            <a:xfrm>
              <a:off x="5052697" y="2070422"/>
              <a:ext cx="752007" cy="338554"/>
            </a:xfrm>
            <a:prstGeom prst="rect">
              <a:avLst/>
            </a:prstGeom>
          </p:spPr>
          <p:txBody>
            <a:bodyPr wrap="none">
              <a:spAutoFit/>
            </a:bodyPr>
            <a:lstStyle/>
            <a:p>
              <a:pPr algn="l" defTabSz="684213" eaLnBrk="1" hangingPunct="1"/>
              <a:r>
                <a:rPr lang="en-GB" sz="1600" b="1" dirty="0">
                  <a:solidFill>
                    <a:schemeClr val="bg1"/>
                  </a:solidFill>
                  <a:latin typeface="+mj-lt"/>
                </a:rPr>
                <a:t>Why?</a:t>
              </a:r>
            </a:p>
          </p:txBody>
        </p:sp>
      </p:grpSp>
      <p:sp>
        <p:nvSpPr>
          <p:cNvPr id="21" name="Text Box 9"/>
          <p:cNvSpPr txBox="1">
            <a:spLocks noChangeArrowheads="1"/>
          </p:cNvSpPr>
          <p:nvPr/>
        </p:nvSpPr>
        <p:spPr bwMode="auto">
          <a:xfrm>
            <a:off x="4191000" y="1828800"/>
            <a:ext cx="528762" cy="315293"/>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US" sz="1600" b="1" dirty="0" smtClean="0">
                <a:latin typeface="+mj-lt"/>
              </a:rPr>
              <a:t>Why</a:t>
            </a:r>
            <a:endParaRPr lang="en-US" sz="1600" b="1" dirty="0">
              <a:latin typeface="+mj-lt"/>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22" name="Up Arrow 21"/>
          <p:cNvSpPr/>
          <p:nvPr/>
        </p:nvSpPr>
        <p:spPr>
          <a:xfrm rot="18909996">
            <a:off x="3038748" y="2394413"/>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Up Arrow 22"/>
          <p:cNvSpPr/>
          <p:nvPr/>
        </p:nvSpPr>
        <p:spPr>
          <a:xfrm rot="391123">
            <a:off x="4149404" y="2164019"/>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Up Arrow 23"/>
          <p:cNvSpPr/>
          <p:nvPr/>
        </p:nvSpPr>
        <p:spPr>
          <a:xfrm rot="3338618">
            <a:off x="5166004" y="2698870"/>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Up Arrow 24"/>
          <p:cNvSpPr/>
          <p:nvPr/>
        </p:nvSpPr>
        <p:spPr>
          <a:xfrm rot="16529301">
            <a:off x="2589947" y="3059415"/>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Up Arrow 25"/>
          <p:cNvSpPr/>
          <p:nvPr/>
        </p:nvSpPr>
        <p:spPr>
          <a:xfrm rot="13384825">
            <a:off x="2961555" y="3973262"/>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Up Arrow 26"/>
          <p:cNvSpPr/>
          <p:nvPr/>
        </p:nvSpPr>
        <p:spPr>
          <a:xfrm rot="10800000">
            <a:off x="3962400" y="4267200"/>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Up Arrow 27"/>
          <p:cNvSpPr/>
          <p:nvPr/>
        </p:nvSpPr>
        <p:spPr>
          <a:xfrm rot="7910640">
            <a:off x="5096927" y="3763935"/>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41522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p:txBody>
          <a:bodyPr/>
          <a:lstStyle/>
          <a:p>
            <a:r>
              <a:rPr lang="en-GB" dirty="0" smtClean="0"/>
              <a:t>Defining the Scope</a:t>
            </a:r>
            <a:endParaRPr lang="en-US" dirty="0"/>
          </a:p>
        </p:txBody>
      </p:sp>
      <p:grpSp>
        <p:nvGrpSpPr>
          <p:cNvPr id="817155" name="Group 3"/>
          <p:cNvGrpSpPr>
            <a:grpSpLocks/>
          </p:cNvGrpSpPr>
          <p:nvPr/>
        </p:nvGrpSpPr>
        <p:grpSpPr bwMode="auto">
          <a:xfrm>
            <a:off x="4089889" y="1216030"/>
            <a:ext cx="3139080" cy="1700213"/>
            <a:chOff x="2576" y="894"/>
            <a:chExt cx="1977" cy="1071"/>
          </a:xfrm>
        </p:grpSpPr>
        <p:sp>
          <p:nvSpPr>
            <p:cNvPr id="817156" name="Text Box 4"/>
            <p:cNvSpPr txBox="1">
              <a:spLocks noChangeArrowheads="1"/>
            </p:cNvSpPr>
            <p:nvPr/>
          </p:nvSpPr>
          <p:spPr bwMode="auto">
            <a:xfrm>
              <a:off x="2576" y="894"/>
              <a:ext cx="1285" cy="288"/>
            </a:xfrm>
            <a:prstGeom prst="rect">
              <a:avLst/>
            </a:prstGeom>
            <a:noFill/>
            <a:ln w="12700" algn="ctr">
              <a:noFill/>
              <a:miter lim="800000"/>
              <a:headEnd/>
              <a:tailEnd/>
            </a:ln>
            <a:effectLst/>
          </p:spPr>
          <p:txBody>
            <a:bodyPr>
              <a:spAutoFit/>
            </a:bodyPr>
            <a:lstStyle/>
            <a:p>
              <a:pPr eaLnBrk="1" hangingPunct="1"/>
              <a:r>
                <a:rPr lang="en-GB" sz="1200" b="1" dirty="0">
                  <a:latin typeface="+mn-lt"/>
                </a:rPr>
                <a:t>Product Requirement Specification</a:t>
              </a:r>
              <a:endParaRPr lang="en-US" sz="1200" b="1" dirty="0">
                <a:latin typeface="+mn-lt"/>
              </a:endParaRPr>
            </a:p>
          </p:txBody>
        </p:sp>
        <p:sp>
          <p:nvSpPr>
            <p:cNvPr id="817157" name="AutoShape 5"/>
            <p:cNvSpPr>
              <a:spLocks noChangeArrowheads="1"/>
            </p:cNvSpPr>
            <p:nvPr/>
          </p:nvSpPr>
          <p:spPr bwMode="auto">
            <a:xfrm>
              <a:off x="2980" y="1216"/>
              <a:ext cx="488" cy="608"/>
            </a:xfrm>
            <a:prstGeom prst="flowChartDocumen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sz="1200" dirty="0">
                <a:latin typeface="+mn-lt"/>
              </a:endParaRPr>
            </a:p>
          </p:txBody>
        </p:sp>
        <p:sp>
          <p:nvSpPr>
            <p:cNvPr id="817158" name="Text Box 6"/>
            <p:cNvSpPr txBox="1">
              <a:spLocks noChangeArrowheads="1"/>
            </p:cNvSpPr>
            <p:nvPr/>
          </p:nvSpPr>
          <p:spPr bwMode="auto">
            <a:xfrm>
              <a:off x="3525" y="1193"/>
              <a:ext cx="1028" cy="407"/>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latin typeface="+mn-lt"/>
                </a:rPr>
                <a:t>product characteristics</a:t>
              </a:r>
            </a:p>
            <a:p>
              <a:pPr lvl="1" algn="l" eaLnBrk="1" hangingPunct="1"/>
              <a:r>
                <a:rPr lang="en-GB" sz="1200" b="1" dirty="0">
                  <a:latin typeface="+mn-lt"/>
                </a:rPr>
                <a:t>physical</a:t>
              </a:r>
            </a:p>
            <a:p>
              <a:pPr lvl="1" algn="l" eaLnBrk="1" hangingPunct="1"/>
              <a:r>
                <a:rPr lang="en-GB" sz="1200" b="1" dirty="0">
                  <a:latin typeface="+mn-lt"/>
                </a:rPr>
                <a:t>performance</a:t>
              </a:r>
              <a:endParaRPr lang="en-US" sz="1200" b="1" dirty="0">
                <a:latin typeface="+mn-lt"/>
              </a:endParaRPr>
            </a:p>
          </p:txBody>
        </p:sp>
        <p:sp>
          <p:nvSpPr>
            <p:cNvPr id="817159" name="Text Box 7"/>
            <p:cNvSpPr txBox="1">
              <a:spLocks noChangeArrowheads="1"/>
            </p:cNvSpPr>
            <p:nvPr/>
          </p:nvSpPr>
          <p:spPr bwMode="auto">
            <a:xfrm>
              <a:off x="3527" y="1677"/>
              <a:ext cx="754" cy="288"/>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latin typeface="+mn-lt"/>
                </a:rPr>
                <a:t>acceptance criteria</a:t>
              </a:r>
              <a:endParaRPr lang="en-US" sz="1200" b="1" dirty="0">
                <a:latin typeface="+mn-lt"/>
              </a:endParaRPr>
            </a:p>
          </p:txBody>
        </p:sp>
      </p:grpSp>
      <p:grpSp>
        <p:nvGrpSpPr>
          <p:cNvPr id="817160" name="Group 8"/>
          <p:cNvGrpSpPr>
            <a:grpSpLocks/>
          </p:cNvGrpSpPr>
          <p:nvPr/>
        </p:nvGrpSpPr>
        <p:grpSpPr bwMode="auto">
          <a:xfrm>
            <a:off x="1960685" y="2347918"/>
            <a:ext cx="2676645" cy="1849437"/>
            <a:chOff x="1235" y="1607"/>
            <a:chExt cx="1686" cy="1165"/>
          </a:xfrm>
        </p:grpSpPr>
        <p:sp>
          <p:nvSpPr>
            <p:cNvPr id="817161" name="Arc 9"/>
            <p:cNvSpPr>
              <a:spLocks/>
            </p:cNvSpPr>
            <p:nvPr/>
          </p:nvSpPr>
          <p:spPr bwMode="auto">
            <a:xfrm rot="6350847">
              <a:off x="1495" y="1347"/>
              <a:ext cx="1165" cy="1686"/>
            </a:xfrm>
            <a:custGeom>
              <a:avLst/>
              <a:gdLst>
                <a:gd name="G0" fmla="+- 0 0 0"/>
                <a:gd name="G1" fmla="+- 21600 0 0"/>
                <a:gd name="G2" fmla="+- 21600 0 0"/>
                <a:gd name="T0" fmla="*/ 0 w 21600"/>
                <a:gd name="T1" fmla="*/ 0 h 43067"/>
                <a:gd name="T2" fmla="*/ 2390 w 21600"/>
                <a:gd name="T3" fmla="*/ 43067 h 43067"/>
                <a:gd name="T4" fmla="*/ 0 w 21600"/>
                <a:gd name="T5" fmla="*/ 21600 h 43067"/>
              </a:gdLst>
              <a:ahLst/>
              <a:cxnLst>
                <a:cxn ang="0">
                  <a:pos x="T0" y="T1"/>
                </a:cxn>
                <a:cxn ang="0">
                  <a:pos x="T2" y="T3"/>
                </a:cxn>
                <a:cxn ang="0">
                  <a:pos x="T4" y="T5"/>
                </a:cxn>
              </a:cxnLst>
              <a:rect l="0" t="0" r="r" b="b"/>
              <a:pathLst>
                <a:path w="21600" h="43067" fill="none" extrusionOk="0">
                  <a:moveTo>
                    <a:pt x="-1" y="0"/>
                  </a:moveTo>
                  <a:cubicBezTo>
                    <a:pt x="11929" y="0"/>
                    <a:pt x="21600" y="9670"/>
                    <a:pt x="21600" y="21600"/>
                  </a:cubicBezTo>
                  <a:cubicBezTo>
                    <a:pt x="21600" y="32604"/>
                    <a:pt x="13326" y="41849"/>
                    <a:pt x="2390" y="43067"/>
                  </a:cubicBezTo>
                </a:path>
                <a:path w="21600" h="43067" stroke="0" extrusionOk="0">
                  <a:moveTo>
                    <a:pt x="-1" y="0"/>
                  </a:moveTo>
                  <a:cubicBezTo>
                    <a:pt x="11929" y="0"/>
                    <a:pt x="21600" y="9670"/>
                    <a:pt x="21600" y="21600"/>
                  </a:cubicBezTo>
                  <a:cubicBezTo>
                    <a:pt x="21600" y="32604"/>
                    <a:pt x="13326" y="41849"/>
                    <a:pt x="2390" y="43067"/>
                  </a:cubicBezTo>
                  <a:lnTo>
                    <a:pt x="0" y="21600"/>
                  </a:lnTo>
                  <a:close/>
                </a:path>
              </a:pathLst>
            </a:custGeom>
            <a:noFill/>
            <a:ln w="57150" cap="sq">
              <a:solidFill>
                <a:schemeClr val="tx2"/>
              </a:solidFill>
              <a:round/>
              <a:headEnd type="triangle" w="med" len="med"/>
              <a:tailEnd/>
            </a:ln>
            <a:effectLst/>
          </p:spPr>
          <p:txBody>
            <a:bodyPr wrap="none" anchor="ctr"/>
            <a:lstStyle/>
            <a:p>
              <a:endParaRPr lang="en-US" sz="1200" dirty="0">
                <a:latin typeface="+mn-lt"/>
              </a:endParaRPr>
            </a:p>
          </p:txBody>
        </p:sp>
        <p:sp>
          <p:nvSpPr>
            <p:cNvPr id="817162" name="Text Box 10"/>
            <p:cNvSpPr txBox="1">
              <a:spLocks noChangeArrowheads="1"/>
            </p:cNvSpPr>
            <p:nvPr/>
          </p:nvSpPr>
          <p:spPr bwMode="auto">
            <a:xfrm>
              <a:off x="1539" y="2182"/>
              <a:ext cx="1217" cy="523"/>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lgn="l" eaLnBrk="1" hangingPunct="1"/>
              <a:r>
                <a:rPr lang="en-GB" sz="1200" b="1" dirty="0">
                  <a:latin typeface="+mn-lt"/>
                </a:rPr>
                <a:t>Evaluate requirements against needs, benefits and project </a:t>
              </a:r>
              <a:r>
                <a:rPr lang="en-GB" sz="1200" b="1" dirty="0" smtClean="0">
                  <a:latin typeface="+mn-lt"/>
                </a:rPr>
                <a:t>objectives against P5</a:t>
              </a:r>
              <a:endParaRPr lang="en-US" sz="1200" b="1" dirty="0">
                <a:latin typeface="+mn-lt"/>
              </a:endParaRPr>
            </a:p>
          </p:txBody>
        </p:sp>
      </p:grpSp>
      <p:grpSp>
        <p:nvGrpSpPr>
          <p:cNvPr id="817163" name="Group 11"/>
          <p:cNvGrpSpPr>
            <a:grpSpLocks/>
          </p:cNvGrpSpPr>
          <p:nvPr/>
        </p:nvGrpSpPr>
        <p:grpSpPr bwMode="auto">
          <a:xfrm>
            <a:off x="1504950" y="1080175"/>
            <a:ext cx="1565031" cy="2147876"/>
            <a:chOff x="948" y="845"/>
            <a:chExt cx="986" cy="1353"/>
          </a:xfrm>
        </p:grpSpPr>
        <p:sp>
          <p:nvSpPr>
            <p:cNvPr id="817164" name="Text Box 12"/>
            <p:cNvSpPr txBox="1">
              <a:spLocks noChangeArrowheads="1"/>
            </p:cNvSpPr>
            <p:nvPr/>
          </p:nvSpPr>
          <p:spPr bwMode="auto">
            <a:xfrm>
              <a:off x="948" y="845"/>
              <a:ext cx="986" cy="523"/>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lgn="l" eaLnBrk="1" hangingPunct="1"/>
              <a:r>
                <a:rPr lang="en-GB" sz="1200" b="1" dirty="0">
                  <a:latin typeface="+mn-lt"/>
                </a:rPr>
                <a:t>Stakeholder needs identification, analysis and prioritisation</a:t>
              </a:r>
              <a:endParaRPr lang="en-US" sz="1200" b="1" dirty="0">
                <a:latin typeface="+mn-lt"/>
              </a:endParaRPr>
            </a:p>
          </p:txBody>
        </p:sp>
        <p:sp>
          <p:nvSpPr>
            <p:cNvPr id="817165" name="AutoShape 13"/>
            <p:cNvSpPr>
              <a:spLocks noChangeArrowheads="1"/>
            </p:cNvSpPr>
            <p:nvPr/>
          </p:nvSpPr>
          <p:spPr bwMode="auto">
            <a:xfrm>
              <a:off x="1214" y="1700"/>
              <a:ext cx="379" cy="498"/>
            </a:xfrm>
            <a:prstGeom prst="flowChartDocumen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sz="1200" dirty="0">
                <a:latin typeface="+mn-lt"/>
              </a:endParaRPr>
            </a:p>
          </p:txBody>
        </p:sp>
      </p:grpSp>
      <p:sp>
        <p:nvSpPr>
          <p:cNvPr id="817166" name="Text Box 14"/>
          <p:cNvSpPr txBox="1">
            <a:spLocks noChangeArrowheads="1"/>
          </p:cNvSpPr>
          <p:nvPr/>
        </p:nvSpPr>
        <p:spPr bwMode="auto">
          <a:xfrm>
            <a:off x="2565889" y="2445439"/>
            <a:ext cx="1462454" cy="461665"/>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latin typeface="+mn-lt"/>
              </a:rPr>
              <a:t>Initial statement of requirements</a:t>
            </a:r>
            <a:endParaRPr lang="en-US" sz="1200" b="1" dirty="0">
              <a:latin typeface="+mn-lt"/>
            </a:endParaRPr>
          </a:p>
        </p:txBody>
      </p:sp>
      <p:sp>
        <p:nvSpPr>
          <p:cNvPr id="817167" name="Rectangle 15"/>
          <p:cNvSpPr>
            <a:spLocks noChangeArrowheads="1"/>
          </p:cNvSpPr>
          <p:nvPr/>
        </p:nvSpPr>
        <p:spPr bwMode="auto">
          <a:xfrm>
            <a:off x="5864470" y="4506917"/>
            <a:ext cx="1984131" cy="5207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eaLnBrk="1" hangingPunct="1"/>
            <a:r>
              <a:rPr lang="en-GB" sz="1200" b="1" dirty="0">
                <a:latin typeface="+mn-lt"/>
              </a:rPr>
              <a:t>Definition Phase</a:t>
            </a:r>
            <a:endParaRPr lang="en-US" sz="1200" b="1" dirty="0">
              <a:latin typeface="+mn-lt"/>
            </a:endParaRPr>
          </a:p>
        </p:txBody>
      </p:sp>
      <p:sp>
        <p:nvSpPr>
          <p:cNvPr id="817169" name="Text Box 17"/>
          <p:cNvSpPr txBox="1">
            <a:spLocks noChangeArrowheads="1"/>
          </p:cNvSpPr>
          <p:nvPr/>
        </p:nvSpPr>
        <p:spPr bwMode="auto">
          <a:xfrm>
            <a:off x="1828800" y="5105400"/>
            <a:ext cx="3739661" cy="1015663"/>
          </a:xfrm>
          <a:prstGeom prst="rect">
            <a:avLst/>
          </a:prstGeom>
          <a:noFill/>
          <a:ln w="9525" algn="ctr">
            <a:noFill/>
            <a:miter lim="800000"/>
            <a:headEnd/>
            <a:tailEnd/>
          </a:ln>
          <a:effectLst/>
        </p:spPr>
        <p:txBody>
          <a:bodyPr wrap="square">
            <a:spAutoFit/>
          </a:bodyPr>
          <a:lstStyle/>
          <a:p>
            <a:pPr algn="l" eaLnBrk="1" hangingPunct="1"/>
            <a:r>
              <a:rPr lang="en-GB" sz="1200" b="1" dirty="0">
                <a:latin typeface="+mn-lt"/>
              </a:rPr>
              <a:t>Analyse and </a:t>
            </a:r>
            <a:r>
              <a:rPr lang="en-GB" sz="1200" b="1" dirty="0" smtClean="0">
                <a:latin typeface="+mn-lt"/>
              </a:rPr>
              <a:t>prioritize</a:t>
            </a:r>
            <a:r>
              <a:rPr lang="en-GB" sz="1200" b="1" dirty="0">
                <a:latin typeface="+mn-lt"/>
              </a:rPr>
              <a:t>:</a:t>
            </a:r>
          </a:p>
          <a:p>
            <a:pPr algn="l" eaLnBrk="1" hangingPunct="1"/>
            <a:r>
              <a:rPr lang="en-GB" sz="1200" b="1" dirty="0">
                <a:latin typeface="+mn-lt"/>
              </a:rPr>
              <a:t>Value of benefit</a:t>
            </a:r>
          </a:p>
          <a:p>
            <a:pPr algn="l" eaLnBrk="1" hangingPunct="1"/>
            <a:r>
              <a:rPr lang="en-GB" sz="1200" b="1" dirty="0">
                <a:latin typeface="+mn-lt"/>
              </a:rPr>
              <a:t>Order of priority for requirements</a:t>
            </a:r>
          </a:p>
          <a:p>
            <a:pPr algn="l" eaLnBrk="1" hangingPunct="1"/>
            <a:r>
              <a:rPr lang="en-GB" sz="1200" b="1" dirty="0">
                <a:latin typeface="+mn-lt"/>
              </a:rPr>
              <a:t>Time to market</a:t>
            </a:r>
          </a:p>
          <a:p>
            <a:pPr algn="l" eaLnBrk="1" hangingPunct="1"/>
            <a:r>
              <a:rPr lang="en-GB" sz="1200" b="1" dirty="0">
                <a:latin typeface="+mn-lt"/>
              </a:rPr>
              <a:t>Best process of delivery</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185</a:t>
            </a:fld>
            <a:endParaRPr lang="en-US" dirty="0"/>
          </a:p>
        </p:txBody>
      </p:sp>
      <p:sp>
        <p:nvSpPr>
          <p:cNvPr id="20" name="Right Arrow 19"/>
          <p:cNvSpPr/>
          <p:nvPr/>
        </p:nvSpPr>
        <p:spPr>
          <a:xfrm>
            <a:off x="1828800" y="4267200"/>
            <a:ext cx="3947160" cy="9906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Concept Phase</a:t>
            </a:r>
            <a:endParaRPr lang="en-US" dirty="0"/>
          </a:p>
        </p:txBody>
      </p:sp>
    </p:spTree>
    <p:extLst>
      <p:ext uri="{BB962C8B-B14F-4D97-AF65-F5344CB8AC3E}">
        <p14:creationId xmlns:p14="http://schemas.microsoft.com/office/powerpoint/2010/main" val="36146445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7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17160"/>
                                        </p:tgtEl>
                                        <p:attrNameLst>
                                          <p:attrName>style.visibility</p:attrName>
                                        </p:attrNameLst>
                                      </p:cBhvr>
                                      <p:to>
                                        <p:strVal val="visible"/>
                                      </p:to>
                                    </p:set>
                                    <p:animEffect transition="in" filter="wipe(left)">
                                      <p:cBhvr>
                                        <p:cTn id="11" dur="500"/>
                                        <p:tgtEl>
                                          <p:spTgt spid="81716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1716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17155"/>
                                        </p:tgtEl>
                                        <p:attrNameLst>
                                          <p:attrName>style.visibility</p:attrName>
                                        </p:attrNameLst>
                                      </p:cBhvr>
                                      <p:to>
                                        <p:strVal val="visible"/>
                                      </p:to>
                                    </p:set>
                                    <p:animEffect transition="in" filter="wipe(left)">
                                      <p:cBhvr>
                                        <p:cTn id="20" dur="500"/>
                                        <p:tgtEl>
                                          <p:spTgt spid="817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9" grpId="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62" name="Rectangle 2"/>
          <p:cNvSpPr>
            <a:spLocks noGrp="1" noChangeArrowheads="1"/>
          </p:cNvSpPr>
          <p:nvPr>
            <p:ph type="title"/>
          </p:nvPr>
        </p:nvSpPr>
        <p:spPr/>
        <p:txBody>
          <a:bodyPr/>
          <a:lstStyle/>
          <a:p>
            <a:r>
              <a:rPr lang="en-GB" dirty="0"/>
              <a:t>Acceptance </a:t>
            </a:r>
            <a:r>
              <a:rPr lang="en-GB" dirty="0" smtClean="0"/>
              <a:t>Criteria</a:t>
            </a:r>
            <a:endParaRPr lang="en-GB" dirty="0"/>
          </a:p>
        </p:txBody>
      </p:sp>
      <p:sp>
        <p:nvSpPr>
          <p:cNvPr id="1832963" name="Rectangle 3"/>
          <p:cNvSpPr>
            <a:spLocks noGrp="1" noChangeArrowheads="1"/>
          </p:cNvSpPr>
          <p:nvPr>
            <p:ph type="body" idx="1"/>
          </p:nvPr>
        </p:nvSpPr>
        <p:spPr>
          <a:xfrm>
            <a:off x="644374" y="1363434"/>
            <a:ext cx="7195038" cy="4413252"/>
          </a:xfrm>
        </p:spPr>
        <p:txBody>
          <a:bodyPr>
            <a:normAutofit/>
          </a:bodyPr>
          <a:lstStyle/>
          <a:p>
            <a:pPr>
              <a:lnSpc>
                <a:spcPct val="110000"/>
              </a:lnSpc>
            </a:pPr>
            <a:r>
              <a:rPr lang="en-GB" dirty="0"/>
              <a:t>Defined as part of Requirements </a:t>
            </a:r>
            <a:r>
              <a:rPr lang="en-GB" dirty="0" smtClean="0"/>
              <a:t>Gathering</a:t>
            </a:r>
            <a:endParaRPr lang="en-GB" dirty="0"/>
          </a:p>
          <a:p>
            <a:pPr>
              <a:lnSpc>
                <a:spcPct val="110000"/>
              </a:lnSpc>
            </a:pPr>
            <a:r>
              <a:rPr lang="en-GB" dirty="0"/>
              <a:t>Reviewed constantly but rigorously in the early phases</a:t>
            </a:r>
          </a:p>
          <a:p>
            <a:pPr>
              <a:lnSpc>
                <a:spcPct val="110000"/>
              </a:lnSpc>
            </a:pPr>
            <a:r>
              <a:rPr lang="en-GB" dirty="0" smtClean="0"/>
              <a:t>Agreed </a:t>
            </a:r>
            <a:r>
              <a:rPr lang="en-GB" dirty="0"/>
              <a:t>between the Customer and the Project </a:t>
            </a:r>
            <a:r>
              <a:rPr lang="en-GB" dirty="0" smtClean="0"/>
              <a:t>Manager</a:t>
            </a:r>
          </a:p>
          <a:p>
            <a:pPr>
              <a:lnSpc>
                <a:spcPct val="110000"/>
              </a:lnSpc>
            </a:pPr>
            <a:r>
              <a:rPr lang="en-GB" dirty="0" smtClean="0"/>
              <a:t>Approval by Project Sponsor within Project Plan</a:t>
            </a:r>
          </a:p>
          <a:p>
            <a:pPr>
              <a:lnSpc>
                <a:spcPct val="110000"/>
              </a:lnSpc>
            </a:pPr>
            <a:r>
              <a:rPr lang="en-GB" dirty="0" smtClean="0"/>
              <a:t>Planned Process of Acceptance</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186</a:t>
            </a:fld>
            <a:endParaRPr lang="en-US" dirty="0"/>
          </a:p>
        </p:txBody>
      </p:sp>
    </p:spTree>
    <p:extLst>
      <p:ext uri="{BB962C8B-B14F-4D97-AF65-F5344CB8AC3E}">
        <p14:creationId xmlns:p14="http://schemas.microsoft.com/office/powerpoint/2010/main" val="3138125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32963">
                                            <p:txEl>
                                              <p:pRg st="0" end="0"/>
                                            </p:txEl>
                                          </p:spTgt>
                                        </p:tgtEl>
                                        <p:attrNameLst>
                                          <p:attrName>style.visibility</p:attrName>
                                        </p:attrNameLst>
                                      </p:cBhvr>
                                      <p:to>
                                        <p:strVal val="visible"/>
                                      </p:to>
                                    </p:set>
                                    <p:animEffect transition="in" filter="wipe(left)">
                                      <p:cBhvr>
                                        <p:cTn id="7" dur="500"/>
                                        <p:tgtEl>
                                          <p:spTgt spid="1832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32963">
                                            <p:txEl>
                                              <p:pRg st="1" end="1"/>
                                            </p:txEl>
                                          </p:spTgt>
                                        </p:tgtEl>
                                        <p:attrNameLst>
                                          <p:attrName>style.visibility</p:attrName>
                                        </p:attrNameLst>
                                      </p:cBhvr>
                                      <p:to>
                                        <p:strVal val="visible"/>
                                      </p:to>
                                    </p:set>
                                    <p:animEffect transition="in" filter="wipe(left)">
                                      <p:cBhvr>
                                        <p:cTn id="12" dur="500"/>
                                        <p:tgtEl>
                                          <p:spTgt spid="1832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32963">
                                            <p:txEl>
                                              <p:pRg st="2" end="2"/>
                                            </p:txEl>
                                          </p:spTgt>
                                        </p:tgtEl>
                                        <p:attrNameLst>
                                          <p:attrName>style.visibility</p:attrName>
                                        </p:attrNameLst>
                                      </p:cBhvr>
                                      <p:to>
                                        <p:strVal val="visible"/>
                                      </p:to>
                                    </p:set>
                                    <p:animEffect transition="in" filter="wipe(left)">
                                      <p:cBhvr>
                                        <p:cTn id="17" dur="500"/>
                                        <p:tgtEl>
                                          <p:spTgt spid="1832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32963">
                                            <p:txEl>
                                              <p:pRg st="3" end="3"/>
                                            </p:txEl>
                                          </p:spTgt>
                                        </p:tgtEl>
                                        <p:attrNameLst>
                                          <p:attrName>style.visibility</p:attrName>
                                        </p:attrNameLst>
                                      </p:cBhvr>
                                      <p:to>
                                        <p:strVal val="visible"/>
                                      </p:to>
                                    </p:set>
                                    <p:animEffect transition="in" filter="wipe(left)">
                                      <p:cBhvr>
                                        <p:cTn id="22" dur="500"/>
                                        <p:tgtEl>
                                          <p:spTgt spid="1832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32963">
                                            <p:txEl>
                                              <p:pRg st="4" end="4"/>
                                            </p:txEl>
                                          </p:spTgt>
                                        </p:tgtEl>
                                        <p:attrNameLst>
                                          <p:attrName>style.visibility</p:attrName>
                                        </p:attrNameLst>
                                      </p:cBhvr>
                                      <p:to>
                                        <p:strVal val="visible"/>
                                      </p:to>
                                    </p:set>
                                    <p:animEffect transition="in" filter="wipe(left)">
                                      <p:cBhvr>
                                        <p:cTn id="27" dur="500"/>
                                        <p:tgtEl>
                                          <p:spTgt spid="1832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63"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4519110" cy="914400"/>
          </a:xfrm>
        </p:spPr>
        <p:txBody>
          <a:bodyPr/>
          <a:lstStyle/>
          <a:p>
            <a:r>
              <a:rPr lang="en-US" b="1" dirty="0" smtClean="0"/>
              <a:t>Refining an SMP</a:t>
            </a:r>
            <a:endParaRPr lang="en-US" b="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54" y="1371601"/>
            <a:ext cx="8686800" cy="4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1295400" y="2667000"/>
            <a:ext cx="2696308" cy="1371600"/>
          </a:xfrm>
          <a:prstGeom prst="wedgeRectCallout">
            <a:avLst>
              <a:gd name="adj1" fmla="val 85209"/>
              <a:gd name="adj2" fmla="val -5602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0" name="Rounded Rectangle 9"/>
          <p:cNvSpPr/>
          <p:nvPr/>
        </p:nvSpPr>
        <p:spPr bwMode="auto">
          <a:xfrm>
            <a:off x="1488831" y="2819401"/>
            <a:ext cx="2321169" cy="1123712"/>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2000" i="0" u="none" strike="noStrike" cap="none" normalizeH="0" baseline="0" dirty="0" smtClean="0">
                <a:ln>
                  <a:noFill/>
                </a:ln>
                <a:solidFill>
                  <a:schemeClr val="tx1"/>
                </a:solidFill>
                <a:effectLst/>
                <a:latin typeface="Calibri"/>
                <a:cs typeface="Calibri"/>
              </a:rPr>
              <a:t>Refine</a:t>
            </a:r>
            <a:r>
              <a:rPr kumimoji="0" lang="en-US" sz="2000" i="0" u="none" strike="noStrike" cap="none" normalizeH="0" dirty="0" smtClean="0">
                <a:ln>
                  <a:noFill/>
                </a:ln>
                <a:solidFill>
                  <a:schemeClr val="tx1"/>
                </a:solidFill>
                <a:effectLst/>
                <a:latin typeface="Calibri"/>
                <a:cs typeface="Calibri"/>
              </a:rPr>
              <a:t> </a:t>
            </a:r>
            <a:r>
              <a:rPr kumimoji="0" lang="en-US" sz="2000" i="0" u="none" strike="noStrike" cap="none" normalizeH="0" baseline="0" dirty="0" smtClean="0">
                <a:ln>
                  <a:noFill/>
                </a:ln>
                <a:solidFill>
                  <a:schemeClr val="tx1"/>
                </a:solidFill>
                <a:effectLst/>
                <a:latin typeface="Calibri"/>
                <a:cs typeface="Calibri"/>
              </a:rPr>
              <a:t>Sustainability Management</a:t>
            </a:r>
            <a:r>
              <a:rPr kumimoji="0" lang="en-US" sz="2000" i="0" u="none" strike="noStrike" cap="none" normalizeH="0" dirty="0" smtClean="0">
                <a:ln>
                  <a:noFill/>
                </a:ln>
                <a:solidFill>
                  <a:schemeClr val="tx1"/>
                </a:solidFill>
                <a:effectLst/>
                <a:latin typeface="Calibri"/>
                <a:cs typeface="Calibri"/>
              </a:rPr>
              <a:t> </a:t>
            </a:r>
            <a:r>
              <a:rPr lang="en-US" sz="2000" dirty="0" smtClean="0">
                <a:latin typeface="Calibri"/>
                <a:cs typeface="Calibri"/>
              </a:rPr>
              <a:t>Plan</a:t>
            </a:r>
            <a:endParaRPr kumimoji="0" lang="en-US" sz="2000" i="0" u="none" strike="noStrike" cap="none" normalizeH="0" baseline="0" dirty="0" smtClean="0">
              <a:ln>
                <a:noFill/>
              </a:ln>
              <a:solidFill>
                <a:schemeClr val="tx1"/>
              </a:solidFill>
              <a:effectLst/>
              <a:latin typeface="Calibri"/>
              <a:cs typeface="Calibri"/>
            </a:endParaRPr>
          </a:p>
        </p:txBody>
      </p:sp>
    </p:spTree>
    <p:extLst>
      <p:ext uri="{BB962C8B-B14F-4D97-AF65-F5344CB8AC3E}">
        <p14:creationId xmlns:p14="http://schemas.microsoft.com/office/powerpoint/2010/main" val="291432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the SMP</a:t>
            </a:r>
            <a:endParaRPr lang="en-US" dirty="0"/>
          </a:p>
        </p:txBody>
      </p:sp>
      <p:sp>
        <p:nvSpPr>
          <p:cNvPr id="3" name="Content Placeholder 2"/>
          <p:cNvSpPr>
            <a:spLocks noGrp="1"/>
          </p:cNvSpPr>
          <p:nvPr>
            <p:ph idx="1"/>
          </p:nvPr>
        </p:nvSpPr>
        <p:spPr>
          <a:xfrm>
            <a:off x="211015" y="1905000"/>
            <a:ext cx="5134708" cy="3886207"/>
          </a:xfrm>
        </p:spPr>
        <p:txBody>
          <a:bodyPr/>
          <a:lstStyle/>
          <a:p>
            <a:r>
              <a:rPr lang="en-US" dirty="0" smtClean="0"/>
              <a:t>The Refinement of the SMP should include:</a:t>
            </a:r>
          </a:p>
          <a:p>
            <a:pPr lvl="1"/>
            <a:r>
              <a:rPr lang="en-US" dirty="0" smtClean="0"/>
              <a:t>Scope Changes</a:t>
            </a:r>
          </a:p>
          <a:p>
            <a:pPr lvl="1"/>
            <a:r>
              <a:rPr lang="en-US" dirty="0" smtClean="0"/>
              <a:t>Sustainability Quality Components</a:t>
            </a:r>
          </a:p>
          <a:p>
            <a:pPr lvl="1"/>
            <a:r>
              <a:rPr lang="en-US" dirty="0" smtClean="0"/>
              <a:t>Changes to the P5 Score +/-</a:t>
            </a:r>
          </a:p>
          <a:p>
            <a:pPr lvl="1"/>
            <a:r>
              <a:rPr lang="en-US" dirty="0" smtClean="0"/>
              <a:t>Sustainability Risks Identified</a:t>
            </a:r>
          </a:p>
        </p:txBody>
      </p:sp>
      <p:pic>
        <p:nvPicPr>
          <p:cNvPr id="4" name="Picture 3"/>
          <p:cNvPicPr>
            <a:picLocks noChangeAspect="1"/>
          </p:cNvPicPr>
          <p:nvPr/>
        </p:nvPicPr>
        <p:blipFill>
          <a:blip r:embed="rId2" cstate="print"/>
          <a:stretch>
            <a:fillRect/>
          </a:stretch>
        </p:blipFill>
        <p:spPr>
          <a:xfrm>
            <a:off x="5908431" y="2057400"/>
            <a:ext cx="2280811" cy="1638300"/>
          </a:xfrm>
          <a:prstGeom prst="rect">
            <a:avLst/>
          </a:prstGeom>
        </p:spPr>
      </p:pic>
    </p:spTree>
    <p:extLst>
      <p:ext uri="{BB962C8B-B14F-4D97-AF65-F5344CB8AC3E}">
        <p14:creationId xmlns:p14="http://schemas.microsoft.com/office/powerpoint/2010/main" val="16329264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7"/>
            <a:ext cx="8353425"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70338" y="76200"/>
            <a:ext cx="5908431" cy="838200"/>
          </a:xfrm>
        </p:spPr>
        <p:txBody>
          <a:bodyPr/>
          <a:lstStyle/>
          <a:p>
            <a:r>
              <a:rPr lang="en-US" dirty="0"/>
              <a:t>Quick </a:t>
            </a:r>
            <a:r>
              <a:rPr lang="en-US" dirty="0" smtClean="0"/>
              <a:t>Review: The </a:t>
            </a:r>
            <a:r>
              <a:rPr lang="en-US" dirty="0"/>
              <a:t>Principles of Quality Management</a:t>
            </a:r>
          </a:p>
        </p:txBody>
      </p:sp>
      <p:sp>
        <p:nvSpPr>
          <p:cNvPr id="3" name="Content Placeholder 2"/>
          <p:cNvSpPr>
            <a:spLocks noGrp="1"/>
          </p:cNvSpPr>
          <p:nvPr>
            <p:ph idx="1"/>
          </p:nvPr>
        </p:nvSpPr>
        <p:spPr>
          <a:xfrm>
            <a:off x="457200" y="2209800"/>
            <a:ext cx="5521569" cy="3733800"/>
          </a:xfrm>
        </p:spPr>
        <p:txBody>
          <a:bodyPr>
            <a:normAutofit/>
          </a:bodyPr>
          <a:lstStyle/>
          <a:p>
            <a:r>
              <a:rPr lang="en-US" sz="2400" dirty="0"/>
              <a:t>Customer Focus</a:t>
            </a:r>
          </a:p>
          <a:p>
            <a:r>
              <a:rPr lang="en-US" sz="2400" dirty="0"/>
              <a:t>leadership</a:t>
            </a:r>
          </a:p>
          <a:p>
            <a:r>
              <a:rPr lang="en-US" sz="2400" dirty="0"/>
              <a:t>Involvement of people</a:t>
            </a:r>
          </a:p>
          <a:p>
            <a:r>
              <a:rPr lang="en-US" sz="2400" dirty="0"/>
              <a:t>Process Approach</a:t>
            </a:r>
          </a:p>
          <a:p>
            <a:r>
              <a:rPr lang="en-US" sz="2400" dirty="0"/>
              <a:t>System approach to management</a:t>
            </a:r>
          </a:p>
          <a:p>
            <a:r>
              <a:rPr lang="en-US" sz="2400" dirty="0" smtClean="0"/>
              <a:t>Continuous </a:t>
            </a:r>
            <a:r>
              <a:rPr lang="en-US" sz="2400" dirty="0"/>
              <a:t>Improvement</a:t>
            </a:r>
          </a:p>
          <a:p>
            <a:r>
              <a:rPr lang="en-US" sz="2400" dirty="0"/>
              <a:t>Factual approach to decision making</a:t>
            </a:r>
          </a:p>
          <a:p>
            <a:r>
              <a:rPr lang="en-US" sz="2400" dirty="0"/>
              <a:t>Mutually beneficial supplier</a:t>
            </a:r>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pic>
        <p:nvPicPr>
          <p:cNvPr id="10" name="Picture 9"/>
          <p:cNvPicPr>
            <a:picLocks noChangeAspect="1"/>
          </p:cNvPicPr>
          <p:nvPr/>
        </p:nvPicPr>
        <p:blipFill>
          <a:blip r:embed="rId2"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33286987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a:t>
            </a:fld>
            <a:endParaRPr lang="en-US" dirty="0"/>
          </a:p>
        </p:txBody>
      </p:sp>
      <p:sp>
        <p:nvSpPr>
          <p:cNvPr id="6" name="TextBox 5"/>
          <p:cNvSpPr txBox="1"/>
          <p:nvPr/>
        </p:nvSpPr>
        <p:spPr>
          <a:xfrm>
            <a:off x="152400" y="1600200"/>
            <a:ext cx="8839200" cy="3139321"/>
          </a:xfrm>
          <a:prstGeom prst="rect">
            <a:avLst/>
          </a:prstGeom>
          <a:noFill/>
        </p:spPr>
        <p:txBody>
          <a:bodyPr wrap="square" rtlCol="0">
            <a:spAutoFit/>
          </a:bodyPr>
          <a:lstStyle/>
          <a:p>
            <a:r>
              <a:rPr lang="en-US" dirty="0"/>
              <a:t>C</a:t>
            </a:r>
            <a:r>
              <a:rPr lang="en-US" dirty="0" smtClean="0"/>
              <a:t>onsists </a:t>
            </a:r>
            <a:r>
              <a:rPr lang="en-US" dirty="0"/>
              <a:t>of a unique set of processes consisting of coordinated and controlled activities with </a:t>
            </a:r>
            <a:r>
              <a:rPr lang="en-US" dirty="0" smtClean="0"/>
              <a:t>start and </a:t>
            </a:r>
            <a:r>
              <a:rPr lang="en-US" dirty="0"/>
              <a:t>end dates, performed to achieve project objectives. Achievement of the project objectives requires </a:t>
            </a:r>
            <a:r>
              <a:rPr lang="en-US" dirty="0" smtClean="0"/>
              <a:t>the provision </a:t>
            </a:r>
            <a:r>
              <a:rPr lang="en-US" dirty="0"/>
              <a:t>of deliverables conforming to specific requirements. </a:t>
            </a:r>
            <a:endParaRPr lang="en-US" dirty="0" smtClean="0"/>
          </a:p>
          <a:p>
            <a:endParaRPr lang="en-US" dirty="0"/>
          </a:p>
          <a:p>
            <a:r>
              <a:rPr lang="en-US" dirty="0" smtClean="0"/>
              <a:t>Although </a:t>
            </a:r>
            <a:r>
              <a:rPr lang="en-US" dirty="0"/>
              <a:t>many projects may be similar, each project is unique. Project differences may occur in the following:</a:t>
            </a:r>
          </a:p>
          <a:p>
            <a:r>
              <a:rPr lang="en-US" dirty="0"/>
              <a:t>— deliverables provided;</a:t>
            </a:r>
          </a:p>
          <a:p>
            <a:r>
              <a:rPr lang="en-US" dirty="0"/>
              <a:t>— stakeholders influencing;</a:t>
            </a:r>
          </a:p>
          <a:p>
            <a:r>
              <a:rPr lang="en-US" dirty="0"/>
              <a:t>— resources used;</a:t>
            </a:r>
          </a:p>
          <a:p>
            <a:r>
              <a:rPr lang="en-US" dirty="0"/>
              <a:t>— constraints;</a:t>
            </a:r>
          </a:p>
          <a:p>
            <a:r>
              <a:rPr lang="en-US" dirty="0"/>
              <a:t>— the way processes are tailored to provide the deliverables.</a:t>
            </a:r>
          </a:p>
        </p:txBody>
      </p:sp>
      <p:pic>
        <p:nvPicPr>
          <p:cNvPr id="7" name="Picture 6"/>
          <p:cNvPicPr>
            <a:picLocks noChangeAspect="1"/>
          </p:cNvPicPr>
          <p:nvPr/>
        </p:nvPicPr>
        <p:blipFill>
          <a:blip r:embed="rId2" cstate="print"/>
          <a:stretch>
            <a:fillRect/>
          </a:stretch>
        </p:blipFill>
        <p:spPr>
          <a:xfrm>
            <a:off x="6248400" y="3810000"/>
            <a:ext cx="2774094" cy="1769872"/>
          </a:xfrm>
          <a:prstGeom prst="rect">
            <a:avLst/>
          </a:prstGeom>
        </p:spPr>
      </p:pic>
      <p:sp>
        <p:nvSpPr>
          <p:cNvPr id="8" name="TextBox 7"/>
          <p:cNvSpPr txBox="1"/>
          <p:nvPr/>
        </p:nvSpPr>
        <p:spPr>
          <a:xfrm>
            <a:off x="381000" y="304800"/>
            <a:ext cx="1699704" cy="584776"/>
          </a:xfrm>
          <a:prstGeom prst="rect">
            <a:avLst/>
          </a:prstGeom>
          <a:noFill/>
        </p:spPr>
        <p:txBody>
          <a:bodyPr wrap="none" rtlCol="0">
            <a:spAutoFit/>
          </a:bodyPr>
          <a:lstStyle/>
          <a:p>
            <a:r>
              <a:rPr lang="en-US" sz="3200" dirty="0"/>
              <a:t>A </a:t>
            </a:r>
            <a:r>
              <a:rPr lang="en-US" sz="3200" dirty="0" smtClean="0"/>
              <a:t>Project</a:t>
            </a:r>
            <a:r>
              <a:rPr lang="en-US" dirty="0" smtClean="0"/>
              <a:t> </a:t>
            </a:r>
            <a:endParaRPr lang="en-US" dirty="0"/>
          </a:p>
        </p:txBody>
      </p:sp>
    </p:spTree>
    <p:extLst>
      <p:ext uri="{BB962C8B-B14F-4D97-AF65-F5344CB8AC3E}">
        <p14:creationId xmlns:p14="http://schemas.microsoft.com/office/powerpoint/2010/main" val="73498777"/>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4000" dirty="0"/>
              <a:t>Product Breakdown</a:t>
            </a:r>
          </a:p>
        </p:txBody>
      </p:sp>
      <p:grpSp>
        <p:nvGrpSpPr>
          <p:cNvPr id="802835" name="Group 19"/>
          <p:cNvGrpSpPr>
            <a:grpSpLocks/>
          </p:cNvGrpSpPr>
          <p:nvPr/>
        </p:nvGrpSpPr>
        <p:grpSpPr bwMode="auto">
          <a:xfrm>
            <a:off x="2057018" y="1693185"/>
            <a:ext cx="5009029" cy="3059519"/>
            <a:chOff x="1612" y="1104"/>
            <a:chExt cx="3120" cy="1728"/>
          </a:xfrm>
        </p:grpSpPr>
        <p:sp>
          <p:nvSpPr>
            <p:cNvPr id="802819" name="Rectangle 3"/>
            <p:cNvSpPr>
              <a:spLocks noChangeArrowheads="1"/>
            </p:cNvSpPr>
            <p:nvPr/>
          </p:nvSpPr>
          <p:spPr bwMode="auto">
            <a:xfrm>
              <a:off x="2704" y="110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Completed </a:t>
              </a:r>
              <a:br>
                <a:rPr lang="en-GB" b="1" dirty="0"/>
              </a:br>
              <a:r>
                <a:rPr lang="en-GB" b="1" dirty="0" smtClean="0"/>
                <a:t>Garden</a:t>
              </a:r>
              <a:endParaRPr lang="en-GB" b="1" dirty="0"/>
            </a:p>
          </p:txBody>
        </p:sp>
        <p:sp>
          <p:nvSpPr>
            <p:cNvPr id="802820" name="Rectangle 4"/>
            <p:cNvSpPr>
              <a:spLocks noChangeArrowheads="1"/>
            </p:cNvSpPr>
            <p:nvPr/>
          </p:nvSpPr>
          <p:spPr bwMode="auto">
            <a:xfrm>
              <a:off x="1612"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Beds </a:t>
              </a:r>
            </a:p>
          </p:txBody>
        </p:sp>
        <p:sp>
          <p:nvSpPr>
            <p:cNvPr id="802821" name="Rectangle 5"/>
            <p:cNvSpPr>
              <a:spLocks noChangeArrowheads="1"/>
            </p:cNvSpPr>
            <p:nvPr/>
          </p:nvSpPr>
          <p:spPr bwMode="auto">
            <a:xfrm>
              <a:off x="3796"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Lawn</a:t>
              </a:r>
            </a:p>
          </p:txBody>
        </p:sp>
        <p:sp>
          <p:nvSpPr>
            <p:cNvPr id="802822" name="Rectangle 6"/>
            <p:cNvSpPr>
              <a:spLocks noChangeArrowheads="1"/>
            </p:cNvSpPr>
            <p:nvPr/>
          </p:nvSpPr>
          <p:spPr bwMode="auto">
            <a:xfrm>
              <a:off x="2704"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Patio Area </a:t>
              </a:r>
            </a:p>
          </p:txBody>
        </p:sp>
        <p:cxnSp>
          <p:nvCxnSpPr>
            <p:cNvPr id="802823" name="AutoShape 7"/>
            <p:cNvCxnSpPr>
              <a:cxnSpLocks noChangeShapeType="1"/>
              <a:stCxn id="802819" idx="2"/>
              <a:endCxn id="802820" idx="0"/>
            </p:cNvCxnSpPr>
            <p:nvPr/>
          </p:nvCxnSpPr>
          <p:spPr bwMode="auto">
            <a:xfrm rot="5400000">
              <a:off x="2434" y="1086"/>
              <a:ext cx="384" cy="1092"/>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cxnSp>
          <p:nvCxnSpPr>
            <p:cNvPr id="802824" name="AutoShape 8"/>
            <p:cNvCxnSpPr>
              <a:cxnSpLocks noChangeShapeType="1"/>
              <a:stCxn id="802819" idx="2"/>
              <a:endCxn id="802822" idx="0"/>
            </p:cNvCxnSpPr>
            <p:nvPr/>
          </p:nvCxnSpPr>
          <p:spPr bwMode="auto">
            <a:xfrm rot="5400000">
              <a:off x="2980" y="1632"/>
              <a:ext cx="384" cy="0"/>
            </a:xfrm>
            <a:prstGeom prst="straightConnector1">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cxnSp>
          <p:nvCxnSpPr>
            <p:cNvPr id="802825" name="AutoShape 9"/>
            <p:cNvCxnSpPr>
              <a:cxnSpLocks noChangeShapeType="1"/>
              <a:stCxn id="802819" idx="2"/>
              <a:endCxn id="802821" idx="0"/>
            </p:cNvCxnSpPr>
            <p:nvPr/>
          </p:nvCxnSpPr>
          <p:spPr bwMode="auto">
            <a:xfrm rot="16200000" flipH="1">
              <a:off x="3526" y="1086"/>
              <a:ext cx="384" cy="1092"/>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7" name="Rectangle 11"/>
            <p:cNvSpPr>
              <a:spLocks noChangeArrowheads="1"/>
            </p:cNvSpPr>
            <p:nvPr/>
          </p:nvSpPr>
          <p:spPr bwMode="auto">
            <a:xfrm>
              <a:off x="3744" y="2016"/>
              <a:ext cx="156" cy="144"/>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algn="ctr"/>
              <a:endParaRPr lang="en-US" b="1" dirty="0"/>
            </a:p>
          </p:txBody>
        </p:sp>
        <p:sp>
          <p:nvSpPr>
            <p:cNvPr id="802828" name="Rectangle 12"/>
            <p:cNvSpPr>
              <a:spLocks noChangeArrowheads="1"/>
            </p:cNvSpPr>
            <p:nvPr/>
          </p:nvSpPr>
          <p:spPr bwMode="auto">
            <a:xfrm>
              <a:off x="21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Barbeque</a:t>
              </a:r>
            </a:p>
          </p:txBody>
        </p:sp>
        <p:sp>
          <p:nvSpPr>
            <p:cNvPr id="802829" name="Rectangle 13"/>
            <p:cNvSpPr>
              <a:spLocks noChangeArrowheads="1"/>
            </p:cNvSpPr>
            <p:nvPr/>
          </p:nvSpPr>
          <p:spPr bwMode="auto">
            <a:xfrm>
              <a:off x="3270"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Patio</a:t>
              </a:r>
            </a:p>
          </p:txBody>
        </p:sp>
        <p:cxnSp>
          <p:nvCxnSpPr>
            <p:cNvPr id="802833" name="AutoShape 17"/>
            <p:cNvCxnSpPr>
              <a:cxnSpLocks noChangeShapeType="1"/>
              <a:stCxn id="802822" idx="2"/>
              <a:endCxn id="802828" idx="0"/>
            </p:cNvCxnSpPr>
            <p:nvPr/>
          </p:nvCxnSpPr>
          <p:spPr bwMode="auto">
            <a:xfrm rot="5400000">
              <a:off x="2715" y="2039"/>
              <a:ext cx="336" cy="578"/>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3287" y="2045"/>
              <a:ext cx="336" cy="56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190</a:t>
            </a:fld>
            <a:endParaRPr lang="en-US" dirty="0"/>
          </a:p>
        </p:txBody>
      </p:sp>
    </p:spTree>
    <p:extLst>
      <p:ext uri="{BB962C8B-B14F-4D97-AF65-F5344CB8AC3E}">
        <p14:creationId xmlns:p14="http://schemas.microsoft.com/office/powerpoint/2010/main" val="3985666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p:txBody>
          <a:bodyPr/>
          <a:lstStyle/>
          <a:p>
            <a:r>
              <a:rPr lang="en-GB" sz="4000" dirty="0"/>
              <a:t>Work Breakdown</a:t>
            </a:r>
          </a:p>
        </p:txBody>
      </p:sp>
      <p:grpSp>
        <p:nvGrpSpPr>
          <p:cNvPr id="26" name="Group 25"/>
          <p:cNvGrpSpPr/>
          <p:nvPr/>
        </p:nvGrpSpPr>
        <p:grpSpPr>
          <a:xfrm>
            <a:off x="908117" y="1539876"/>
            <a:ext cx="7327768" cy="4257681"/>
            <a:chOff x="1741488" y="1539875"/>
            <a:chExt cx="7938415" cy="4257681"/>
          </a:xfrm>
        </p:grpSpPr>
        <p:sp>
          <p:nvSpPr>
            <p:cNvPr id="804867" name="Rectangle 3"/>
            <p:cNvSpPr>
              <a:spLocks noChangeArrowheads="1"/>
            </p:cNvSpPr>
            <p:nvPr/>
          </p:nvSpPr>
          <p:spPr bwMode="auto">
            <a:xfrm>
              <a:off x="341788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Completed </a:t>
              </a:r>
              <a:br>
                <a:rPr lang="en-GB" b="1" dirty="0"/>
              </a:br>
              <a:r>
                <a:rPr lang="en-GB" b="1" dirty="0"/>
                <a:t>Garden</a:t>
              </a:r>
            </a:p>
          </p:txBody>
        </p:sp>
        <p:sp>
          <p:nvSpPr>
            <p:cNvPr id="804868" name="Rectangle 4"/>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Beds </a:t>
              </a:r>
            </a:p>
          </p:txBody>
        </p:sp>
        <p:sp>
          <p:nvSpPr>
            <p:cNvPr id="804869" name="Rectangle 5"/>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Lawn </a:t>
              </a:r>
            </a:p>
          </p:txBody>
        </p:sp>
        <p:sp>
          <p:nvSpPr>
            <p:cNvPr id="804870" name="Rectangle 6"/>
            <p:cNvSpPr>
              <a:spLocks noChangeArrowheads="1"/>
            </p:cNvSpPr>
            <p:nvPr/>
          </p:nvSpPr>
          <p:spPr bwMode="auto">
            <a:xfrm>
              <a:off x="34178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Patio Area </a:t>
              </a:r>
            </a:p>
          </p:txBody>
        </p:sp>
        <p:sp>
          <p:nvSpPr>
            <p:cNvPr id="804875" name="Rectangle 11"/>
            <p:cNvSpPr>
              <a:spLocks noChangeArrowheads="1"/>
            </p:cNvSpPr>
            <p:nvPr/>
          </p:nvSpPr>
          <p:spPr bwMode="auto">
            <a:xfrm>
              <a:off x="2249488" y="39004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Barbeque</a:t>
              </a:r>
            </a:p>
          </p:txBody>
        </p:sp>
        <p:sp>
          <p:nvSpPr>
            <p:cNvPr id="804876" name="Rectangle 12"/>
            <p:cNvSpPr>
              <a:spLocks noChangeArrowheads="1"/>
            </p:cNvSpPr>
            <p:nvPr/>
          </p:nvSpPr>
          <p:spPr bwMode="auto">
            <a:xfrm>
              <a:off x="4316413" y="39004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Patio</a:t>
              </a:r>
            </a:p>
          </p:txBody>
        </p:sp>
        <p:grpSp>
          <p:nvGrpSpPr>
            <p:cNvPr id="804882" name="Group 18"/>
            <p:cNvGrpSpPr>
              <a:grpSpLocks/>
            </p:cNvGrpSpPr>
            <p:nvPr/>
          </p:nvGrpSpPr>
          <p:grpSpPr bwMode="auto">
            <a:xfrm>
              <a:off x="7440613" y="1539875"/>
              <a:ext cx="2239290" cy="3162300"/>
              <a:chOff x="3969" y="970"/>
              <a:chExt cx="1302" cy="1179"/>
            </a:xfrm>
          </p:grpSpPr>
          <p:sp>
            <p:nvSpPr>
              <p:cNvPr id="804883" name="AutoShape 19"/>
              <p:cNvSpPr>
                <a:spLocks/>
              </p:cNvSpPr>
              <p:nvPr/>
            </p:nvSpPr>
            <p:spPr bwMode="auto">
              <a:xfrm>
                <a:off x="3969" y="970"/>
                <a:ext cx="183" cy="1179"/>
              </a:xfrm>
              <a:prstGeom prst="rightBrace">
                <a:avLst>
                  <a:gd name="adj1" fmla="val 53689"/>
                  <a:gd name="adj2" fmla="val 50000"/>
                </a:avLst>
              </a:prstGeom>
              <a:noFill/>
              <a:ln w="12700" cap="sq">
                <a:solidFill>
                  <a:schemeClr val="tx1"/>
                </a:solidFill>
                <a:round/>
                <a:headEnd type="none" w="sm" len="sm"/>
                <a:tailEnd type="none" w="sm" len="sm"/>
              </a:ln>
              <a:effectLst/>
            </p:spPr>
            <p:txBody>
              <a:bodyPr wrap="none" anchor="ctr"/>
              <a:lstStyle/>
              <a:p>
                <a:pPr algn="ctr"/>
                <a:endParaRPr lang="en-US" b="1" dirty="0"/>
              </a:p>
            </p:txBody>
          </p:sp>
          <p:sp>
            <p:nvSpPr>
              <p:cNvPr id="804884" name="Text Box 20"/>
              <p:cNvSpPr txBox="1">
                <a:spLocks noChangeArrowheads="1"/>
              </p:cNvSpPr>
              <p:nvPr/>
            </p:nvSpPr>
            <p:spPr bwMode="auto">
              <a:xfrm>
                <a:off x="4209" y="1362"/>
                <a:ext cx="1062" cy="448"/>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hangingPunct="1"/>
                <a:r>
                  <a:rPr lang="en-GB" b="1" dirty="0"/>
                  <a:t>Derived from Product Breakdown Structure</a:t>
                </a:r>
                <a:endParaRPr lang="en-US" b="1" dirty="0"/>
              </a:p>
            </p:txBody>
          </p:sp>
        </p:grpSp>
        <p:grpSp>
          <p:nvGrpSpPr>
            <p:cNvPr id="804902" name="Group 38"/>
            <p:cNvGrpSpPr>
              <a:grpSpLocks/>
            </p:cNvGrpSpPr>
            <p:nvPr/>
          </p:nvGrpSpPr>
          <p:grpSpPr bwMode="auto">
            <a:xfrm>
              <a:off x="6996113" y="4873630"/>
              <a:ext cx="2546350" cy="923926"/>
              <a:chOff x="4407" y="3070"/>
              <a:chExt cx="1604" cy="582"/>
            </a:xfrm>
          </p:grpSpPr>
          <p:sp>
            <p:nvSpPr>
              <p:cNvPr id="804890" name="Text Box 26"/>
              <p:cNvSpPr txBox="1">
                <a:spLocks noChangeArrowheads="1"/>
              </p:cNvSpPr>
              <p:nvPr/>
            </p:nvSpPr>
            <p:spPr bwMode="auto">
              <a:xfrm>
                <a:off x="4781" y="3070"/>
                <a:ext cx="1230" cy="582"/>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spAutoFit/>
              </a:bodyPr>
              <a:lstStyle/>
              <a:p>
                <a:pPr algn="ctr" eaLnBrk="1" hangingPunct="1"/>
                <a:r>
                  <a:rPr lang="en-GB" b="1" dirty="0"/>
                  <a:t>Work Packages at lowest level of any branch</a:t>
                </a:r>
                <a:endParaRPr lang="en-US" b="1" dirty="0"/>
              </a:p>
            </p:txBody>
          </p:sp>
          <p:sp>
            <p:nvSpPr>
              <p:cNvPr id="804892" name="Line 28"/>
              <p:cNvSpPr>
                <a:spLocks noChangeShapeType="1"/>
              </p:cNvSpPr>
              <p:nvPr/>
            </p:nvSpPr>
            <p:spPr bwMode="auto">
              <a:xfrm flipH="1" flipV="1">
                <a:off x="4407" y="3312"/>
                <a:ext cx="318"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grpSp>
        <p:cxnSp>
          <p:nvCxnSpPr>
            <p:cNvPr id="804895" name="AutoShape 31"/>
            <p:cNvCxnSpPr>
              <a:cxnSpLocks noChangeShapeType="1"/>
              <a:stCxn id="804870" idx="2"/>
              <a:endCxn id="804875" idx="0"/>
            </p:cNvCxnSpPr>
            <p:nvPr/>
          </p:nvCxnSpPr>
          <p:spPr bwMode="auto">
            <a:xfrm rot="5400000">
              <a:off x="3393282" y="3132931"/>
              <a:ext cx="490538" cy="1044575"/>
            </a:xfrm>
            <a:prstGeom prst="bentConnector3">
              <a:avLst>
                <a:gd name="adj1" fmla="val 49838"/>
              </a:avLst>
            </a:prstGeom>
            <a:noFill/>
            <a:ln w="9525">
              <a:solidFill>
                <a:schemeClr val="tx1"/>
              </a:solidFill>
              <a:miter lim="800000"/>
              <a:headEnd/>
              <a:tailEnd/>
            </a:ln>
            <a:effectLst/>
          </p:spPr>
        </p:cxnSp>
        <p:cxnSp>
          <p:nvCxnSpPr>
            <p:cNvPr id="804896" name="AutoShape 32"/>
            <p:cNvCxnSpPr>
              <a:cxnSpLocks noChangeShapeType="1"/>
              <a:stCxn id="804870" idx="2"/>
              <a:endCxn id="804876" idx="0"/>
            </p:cNvCxnSpPr>
            <p:nvPr/>
          </p:nvCxnSpPr>
          <p:spPr bwMode="auto">
            <a:xfrm rot="16200000" flipH="1">
              <a:off x="4426744" y="3144044"/>
              <a:ext cx="490538" cy="1022350"/>
            </a:xfrm>
            <a:prstGeom prst="bentConnector3">
              <a:avLst>
                <a:gd name="adj1" fmla="val 49838"/>
              </a:avLst>
            </a:prstGeom>
            <a:noFill/>
            <a:ln w="9525">
              <a:solidFill>
                <a:schemeClr val="tx1"/>
              </a:solidFill>
              <a:miter lim="800000"/>
              <a:headEnd/>
              <a:tailEnd/>
            </a:ln>
            <a:effectLst/>
          </p:spPr>
        </p:cxnSp>
        <p:cxnSp>
          <p:nvCxnSpPr>
            <p:cNvPr id="804897" name="AutoShape 33"/>
            <p:cNvCxnSpPr>
              <a:cxnSpLocks noChangeShapeType="1"/>
              <a:stCxn id="804867" idx="2"/>
              <a:endCxn id="804868" idx="0"/>
            </p:cNvCxnSpPr>
            <p:nvPr/>
          </p:nvCxnSpPr>
          <p:spPr bwMode="auto">
            <a:xfrm rot="5400000">
              <a:off x="2979738" y="1695450"/>
              <a:ext cx="685800" cy="1676400"/>
            </a:xfrm>
            <a:prstGeom prst="bentConnector3">
              <a:avLst>
                <a:gd name="adj1" fmla="val 50000"/>
              </a:avLst>
            </a:prstGeom>
            <a:noFill/>
            <a:ln w="9525">
              <a:solidFill>
                <a:schemeClr val="tx1"/>
              </a:solidFill>
              <a:miter lim="800000"/>
              <a:headEnd/>
              <a:tailEnd/>
            </a:ln>
            <a:effectLst/>
          </p:spPr>
        </p:cxnSp>
        <p:cxnSp>
          <p:nvCxnSpPr>
            <p:cNvPr id="804898" name="AutoShape 34"/>
            <p:cNvCxnSpPr>
              <a:cxnSpLocks noChangeShapeType="1"/>
              <a:stCxn id="804867" idx="2"/>
              <a:endCxn id="804870" idx="0"/>
            </p:cNvCxnSpPr>
            <p:nvPr/>
          </p:nvCxnSpPr>
          <p:spPr bwMode="auto">
            <a:xfrm rot="5400000">
              <a:off x="3817938" y="2533650"/>
              <a:ext cx="685800" cy="0"/>
            </a:xfrm>
            <a:prstGeom prst="straightConnector1">
              <a:avLst/>
            </a:prstGeom>
            <a:noFill/>
            <a:ln w="9525">
              <a:solidFill>
                <a:schemeClr val="tx1"/>
              </a:solidFill>
              <a:round/>
              <a:headEnd/>
              <a:tailEnd/>
            </a:ln>
            <a:effectLst/>
          </p:spPr>
        </p:cxnSp>
        <p:cxnSp>
          <p:nvCxnSpPr>
            <p:cNvPr id="804899" name="AutoShape 35"/>
            <p:cNvCxnSpPr>
              <a:cxnSpLocks noChangeShapeType="1"/>
              <a:stCxn id="804867" idx="2"/>
              <a:endCxn id="804869" idx="0"/>
            </p:cNvCxnSpPr>
            <p:nvPr/>
          </p:nvCxnSpPr>
          <p:spPr bwMode="auto">
            <a:xfrm rot="16200000" flipH="1">
              <a:off x="4713288" y="1638300"/>
              <a:ext cx="685800" cy="1790700"/>
            </a:xfrm>
            <a:prstGeom prst="bentConnector3">
              <a:avLst>
                <a:gd name="adj1" fmla="val 50000"/>
              </a:avLst>
            </a:prstGeom>
            <a:noFill/>
            <a:ln w="9525">
              <a:solidFill>
                <a:schemeClr val="tx1"/>
              </a:solidFill>
              <a:miter lim="800000"/>
              <a:headEnd/>
              <a:tailEnd/>
            </a:ln>
            <a:effectLst/>
          </p:spPr>
        </p:cxnSp>
        <p:sp>
          <p:nvSpPr>
            <p:cNvPr id="804885" name="Rectangle 21"/>
            <p:cNvSpPr>
              <a:spLocks noChangeArrowheads="1"/>
            </p:cNvSpPr>
            <p:nvPr/>
          </p:nvSpPr>
          <p:spPr bwMode="auto">
            <a:xfrm>
              <a:off x="3091317" y="503146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Lay Foundations</a:t>
              </a:r>
            </a:p>
          </p:txBody>
        </p:sp>
        <p:cxnSp>
          <p:nvCxnSpPr>
            <p:cNvPr id="804900" name="AutoShape 36"/>
            <p:cNvCxnSpPr>
              <a:cxnSpLocks noChangeShapeType="1"/>
              <a:stCxn id="804876" idx="2"/>
              <a:endCxn id="804885" idx="0"/>
            </p:cNvCxnSpPr>
            <p:nvPr/>
          </p:nvCxnSpPr>
          <p:spPr bwMode="auto">
            <a:xfrm rot="5400000">
              <a:off x="4271850" y="4120130"/>
              <a:ext cx="597580" cy="1225096"/>
            </a:xfrm>
            <a:prstGeom prst="bentConnector3">
              <a:avLst>
                <a:gd name="adj1" fmla="val 50000"/>
              </a:avLst>
            </a:prstGeom>
            <a:noFill/>
            <a:ln w="9525">
              <a:solidFill>
                <a:schemeClr val="tx1"/>
              </a:solidFill>
              <a:miter lim="800000"/>
              <a:headEnd/>
              <a:tailEnd/>
            </a:ln>
            <a:effectLst/>
          </p:spPr>
        </p:cxnSp>
        <p:sp>
          <p:nvSpPr>
            <p:cNvPr id="804886" name="Rectangle 22"/>
            <p:cNvSpPr>
              <a:spLocks noChangeArrowheads="1"/>
            </p:cNvSpPr>
            <p:nvPr/>
          </p:nvSpPr>
          <p:spPr bwMode="auto">
            <a:xfrm>
              <a:off x="5224463" y="502988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Lay Slabs</a:t>
              </a:r>
            </a:p>
          </p:txBody>
        </p:sp>
        <p:cxnSp>
          <p:nvCxnSpPr>
            <p:cNvPr id="804901" name="AutoShape 37"/>
            <p:cNvCxnSpPr>
              <a:cxnSpLocks noChangeShapeType="1"/>
              <a:stCxn id="804876" idx="2"/>
              <a:endCxn id="804886" idx="0"/>
            </p:cNvCxnSpPr>
            <p:nvPr/>
          </p:nvCxnSpPr>
          <p:spPr bwMode="auto">
            <a:xfrm rot="16200000" flipH="1">
              <a:off x="5339217" y="4277859"/>
              <a:ext cx="595992" cy="908050"/>
            </a:xfrm>
            <a:prstGeom prst="bentConnector3">
              <a:avLst>
                <a:gd name="adj1" fmla="val 50000"/>
              </a:avLst>
            </a:prstGeom>
            <a:noFill/>
            <a:ln w="9525">
              <a:solidFill>
                <a:schemeClr val="tx1"/>
              </a:solidFill>
              <a:miter lim="800000"/>
              <a:headEnd/>
              <a:tailEnd/>
            </a:ln>
            <a:effectLst/>
          </p:spPr>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191</a:t>
            </a:fld>
            <a:endParaRPr lang="en-US" dirty="0"/>
          </a:p>
        </p:txBody>
      </p:sp>
    </p:spTree>
    <p:extLst>
      <p:ext uri="{BB962C8B-B14F-4D97-AF65-F5344CB8AC3E}">
        <p14:creationId xmlns:p14="http://schemas.microsoft.com/office/powerpoint/2010/main" val="189022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a:t>Numbering System</a:t>
            </a:r>
          </a:p>
        </p:txBody>
      </p:sp>
      <p:grpSp>
        <p:nvGrpSpPr>
          <p:cNvPr id="29" name="Group 28"/>
          <p:cNvGrpSpPr/>
          <p:nvPr/>
        </p:nvGrpSpPr>
        <p:grpSpPr>
          <a:xfrm>
            <a:off x="845350" y="1149123"/>
            <a:ext cx="7009356" cy="4135438"/>
            <a:chOff x="1741488" y="1657350"/>
            <a:chExt cx="7593469"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550" y="1925066"/>
              <a:ext cx="121273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One</a:t>
              </a:r>
            </a:p>
          </p:txBody>
        </p:sp>
        <p:sp>
          <p:nvSpPr>
            <p:cNvPr id="806917" name="Text Box 5"/>
            <p:cNvSpPr txBox="1">
              <a:spLocks noChangeArrowheads="1"/>
            </p:cNvSpPr>
            <p:nvPr/>
          </p:nvSpPr>
          <p:spPr bwMode="auto">
            <a:xfrm>
              <a:off x="7956549" y="2997200"/>
              <a:ext cx="1218989"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Two</a:t>
              </a:r>
            </a:p>
          </p:txBody>
        </p:sp>
        <p:sp>
          <p:nvSpPr>
            <p:cNvPr id="806918" name="Text Box 6"/>
            <p:cNvSpPr txBox="1">
              <a:spLocks noChangeArrowheads="1"/>
            </p:cNvSpPr>
            <p:nvPr/>
          </p:nvSpPr>
          <p:spPr bwMode="auto">
            <a:xfrm>
              <a:off x="7956549" y="4225925"/>
              <a:ext cx="137840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Three</a:t>
              </a: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986713" y="5211763"/>
              <a:ext cx="125309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Four</a:t>
              </a: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192</a:t>
            </a:fld>
            <a:endParaRPr lang="en-US" dirty="0"/>
          </a:p>
        </p:txBody>
      </p:sp>
    </p:spTree>
    <p:extLst>
      <p:ext uri="{BB962C8B-B14F-4D97-AF65-F5344CB8AC3E}">
        <p14:creationId xmlns:p14="http://schemas.microsoft.com/office/powerpoint/2010/main" val="3944905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algn="r"/>
            <a:r>
              <a:rPr lang="en-GB" dirty="0" smtClean="0"/>
              <a:t>Organization Breakdown</a:t>
            </a:r>
            <a:endParaRPr lang="en-US" dirty="0"/>
          </a:p>
        </p:txBody>
      </p:sp>
      <p:grpSp>
        <p:nvGrpSpPr>
          <p:cNvPr id="28" name="Group 27"/>
          <p:cNvGrpSpPr/>
          <p:nvPr/>
        </p:nvGrpSpPr>
        <p:grpSpPr>
          <a:xfrm>
            <a:off x="1494798" y="1683654"/>
            <a:ext cx="6154406" cy="4099502"/>
            <a:chOff x="2425893" y="1683653"/>
            <a:chExt cx="6667273" cy="4099502"/>
          </a:xfrm>
        </p:grpSpPr>
        <p:sp>
          <p:nvSpPr>
            <p:cNvPr id="808963" name="Rectangle 3"/>
            <p:cNvSpPr>
              <a:spLocks noChangeArrowheads="1"/>
            </p:cNvSpPr>
            <p:nvPr/>
          </p:nvSpPr>
          <p:spPr bwMode="auto">
            <a:xfrm>
              <a:off x="3047993"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sp>
          <p:nvSpPr>
            <p:cNvPr id="808965" name="Rectangle 5"/>
            <p:cNvSpPr>
              <a:spLocks noChangeArrowheads="1"/>
            </p:cNvSpPr>
            <p:nvPr/>
          </p:nvSpPr>
          <p:spPr bwMode="auto">
            <a:xfrm>
              <a:off x="4763627" y="1683653"/>
              <a:ext cx="1361394" cy="6486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Project Manager</a:t>
              </a:r>
              <a:endParaRPr lang="en-US" b="1" dirty="0"/>
            </a:p>
          </p:txBody>
        </p:sp>
        <p:sp>
          <p:nvSpPr>
            <p:cNvPr id="27" name="Rectangle 3"/>
            <p:cNvSpPr>
              <a:spLocks noChangeArrowheads="1"/>
            </p:cNvSpPr>
            <p:nvPr/>
          </p:nvSpPr>
          <p:spPr bwMode="auto">
            <a:xfrm>
              <a:off x="6596669"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cxnSp>
          <p:nvCxnSpPr>
            <p:cNvPr id="29" name="Elbow Connector 28"/>
            <p:cNvCxnSpPr>
              <a:stCxn id="808965" idx="2"/>
              <a:endCxn id="808963" idx="0"/>
            </p:cNvCxnSpPr>
            <p:nvPr/>
          </p:nvCxnSpPr>
          <p:spPr bwMode="auto">
            <a:xfrm rot="5400000">
              <a:off x="4269802" y="1760986"/>
              <a:ext cx="603248" cy="1745796"/>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cxnSp>
          <p:nvCxnSpPr>
            <p:cNvPr id="31" name="Elbow Connector 30"/>
            <p:cNvCxnSpPr>
              <a:stCxn id="808965" idx="2"/>
              <a:endCxn id="27" idx="0"/>
            </p:cNvCxnSpPr>
            <p:nvPr/>
          </p:nvCxnSpPr>
          <p:spPr bwMode="auto">
            <a:xfrm rot="16200000" flipH="1">
              <a:off x="6044140" y="1732444"/>
              <a:ext cx="603248" cy="1802880"/>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4" name="Rectangle 3"/>
            <p:cNvSpPr>
              <a:spLocks noChangeArrowheads="1"/>
            </p:cNvSpPr>
            <p:nvPr/>
          </p:nvSpPr>
          <p:spPr bwMode="auto">
            <a:xfrm>
              <a:off x="5689547" y="395874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Section</a:t>
              </a:r>
            </a:p>
            <a:p>
              <a:pPr eaLnBrk="1" hangingPunct="1"/>
              <a:r>
                <a:rPr lang="en-GB" b="1" dirty="0" smtClean="0"/>
                <a:t>Leader</a:t>
              </a:r>
              <a:endParaRPr lang="en-US" b="1" dirty="0"/>
            </a:p>
          </p:txBody>
        </p:sp>
        <p:cxnSp>
          <p:nvCxnSpPr>
            <p:cNvPr id="35" name="Elbow Connector 34"/>
            <p:cNvCxnSpPr>
              <a:stCxn id="27" idx="2"/>
              <a:endCxn id="34" idx="0"/>
            </p:cNvCxnSpPr>
            <p:nvPr/>
          </p:nvCxnSpPr>
          <p:spPr bwMode="auto">
            <a:xfrm rot="5400000">
              <a:off x="6623676" y="3335220"/>
              <a:ext cx="339934" cy="907122"/>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8" name="Rectangle 3"/>
            <p:cNvSpPr>
              <a:spLocks noChangeArrowheads="1"/>
            </p:cNvSpPr>
            <p:nvPr/>
          </p:nvSpPr>
          <p:spPr bwMode="auto">
            <a:xfrm>
              <a:off x="7293347" y="3951494"/>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39" name="Elbow Connector 38"/>
            <p:cNvCxnSpPr>
              <a:stCxn id="27" idx="2"/>
              <a:endCxn id="38" idx="0"/>
            </p:cNvCxnSpPr>
            <p:nvPr/>
          </p:nvCxnSpPr>
          <p:spPr bwMode="auto">
            <a:xfrm rot="16200000" flipH="1">
              <a:off x="7290823" y="3575194"/>
              <a:ext cx="332680" cy="419919"/>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3" name="Rectangle 3"/>
            <p:cNvSpPr>
              <a:spLocks noChangeArrowheads="1"/>
            </p:cNvSpPr>
            <p:nvPr/>
          </p:nvSpPr>
          <p:spPr bwMode="auto">
            <a:xfrm>
              <a:off x="8345615" y="394424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4" name="Elbow Connector 43"/>
            <p:cNvCxnSpPr>
              <a:stCxn id="27" idx="2"/>
              <a:endCxn id="43" idx="0"/>
            </p:cNvCxnSpPr>
            <p:nvPr/>
          </p:nvCxnSpPr>
          <p:spPr bwMode="auto">
            <a:xfrm rot="16200000" flipH="1">
              <a:off x="7820584" y="3045433"/>
              <a:ext cx="325426" cy="147218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7" name="Rectangle 3"/>
            <p:cNvSpPr>
              <a:spLocks noChangeArrowheads="1"/>
            </p:cNvSpPr>
            <p:nvPr/>
          </p:nvSpPr>
          <p:spPr bwMode="auto">
            <a:xfrm>
              <a:off x="5457329" y="517793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8" name="Elbow Connector 47"/>
            <p:cNvCxnSpPr>
              <a:stCxn id="34" idx="2"/>
              <a:endCxn id="47" idx="0"/>
            </p:cNvCxnSpPr>
            <p:nvPr/>
          </p:nvCxnSpPr>
          <p:spPr bwMode="auto">
            <a:xfrm rot="5400000">
              <a:off x="5817656" y="4655504"/>
              <a:ext cx="535876" cy="50897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9" name="Rectangle 3"/>
            <p:cNvSpPr>
              <a:spLocks noChangeArrowheads="1"/>
            </p:cNvSpPr>
            <p:nvPr/>
          </p:nvSpPr>
          <p:spPr bwMode="auto">
            <a:xfrm>
              <a:off x="6509597" y="5170676"/>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0" name="Elbow Connector 49"/>
            <p:cNvCxnSpPr>
              <a:stCxn id="34" idx="2"/>
              <a:endCxn id="49" idx="0"/>
            </p:cNvCxnSpPr>
            <p:nvPr/>
          </p:nvCxnSpPr>
          <p:spPr bwMode="auto">
            <a:xfrm rot="16200000" flipH="1">
              <a:off x="6347416" y="4634719"/>
              <a:ext cx="528622" cy="543291"/>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3" name="Rectangle 3"/>
            <p:cNvSpPr>
              <a:spLocks noChangeArrowheads="1"/>
            </p:cNvSpPr>
            <p:nvPr/>
          </p:nvSpPr>
          <p:spPr bwMode="auto">
            <a:xfrm>
              <a:off x="2808527" y="4140182"/>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4" name="Elbow Connector 53"/>
            <p:cNvCxnSpPr>
              <a:stCxn id="808963" idx="2"/>
              <a:endCxn id="53" idx="0"/>
            </p:cNvCxnSpPr>
            <p:nvPr/>
          </p:nvCxnSpPr>
          <p:spPr bwMode="auto">
            <a:xfrm rot="5400000">
              <a:off x="3179732" y="3621386"/>
              <a:ext cx="521368" cy="516225"/>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5" name="Rectangle 3"/>
            <p:cNvSpPr>
              <a:spLocks noChangeArrowheads="1"/>
            </p:cNvSpPr>
            <p:nvPr/>
          </p:nvSpPr>
          <p:spPr bwMode="auto">
            <a:xfrm>
              <a:off x="3860795" y="4132928"/>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6" name="Elbow Connector 55"/>
            <p:cNvCxnSpPr>
              <a:stCxn id="808963" idx="2"/>
              <a:endCxn id="55" idx="0"/>
            </p:cNvCxnSpPr>
            <p:nvPr/>
          </p:nvCxnSpPr>
          <p:spPr bwMode="auto">
            <a:xfrm rot="16200000" flipH="1">
              <a:off x="3709492" y="3607849"/>
              <a:ext cx="514114" cy="536043"/>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2425893" y="5413823"/>
              <a:ext cx="1800841"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GB" b="1" dirty="0" smtClean="0"/>
                <a:t>Team Members</a:t>
              </a:r>
              <a:endParaRPr lang="en-US" b="1" dirty="0"/>
            </a:p>
          </p:txBody>
        </p:sp>
        <p:cxnSp>
          <p:nvCxnSpPr>
            <p:cNvPr id="61" name="Straight Arrow Connector 60"/>
            <p:cNvCxnSpPr>
              <a:stCxn id="59" idx="3"/>
            </p:cNvCxnSpPr>
            <p:nvPr/>
          </p:nvCxnSpPr>
          <p:spPr bwMode="auto">
            <a:xfrm flipV="1">
              <a:off x="4226734" y="5442852"/>
              <a:ext cx="1041952" cy="15563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59" idx="0"/>
            </p:cNvCxnSpPr>
            <p:nvPr/>
          </p:nvCxnSpPr>
          <p:spPr bwMode="auto">
            <a:xfrm flipV="1">
              <a:off x="3326314" y="4804227"/>
              <a:ext cx="839288" cy="6095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193</a:t>
            </a:fld>
            <a:endParaRPr lang="en-US" dirty="0"/>
          </a:p>
        </p:txBody>
      </p:sp>
    </p:spTree>
    <p:extLst>
      <p:ext uri="{BB962C8B-B14F-4D97-AF65-F5344CB8AC3E}">
        <p14:creationId xmlns:p14="http://schemas.microsoft.com/office/powerpoint/2010/main" val="633174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sz="4000" dirty="0" smtClean="0"/>
              <a:t>Responsibility Matrix</a:t>
            </a:r>
            <a:endParaRPr lang="en-GB" sz="4000" dirty="0"/>
          </a:p>
        </p:txBody>
      </p:sp>
      <p:grpSp>
        <p:nvGrpSpPr>
          <p:cNvPr id="62" name="Group 61"/>
          <p:cNvGrpSpPr/>
          <p:nvPr/>
        </p:nvGrpSpPr>
        <p:grpSpPr>
          <a:xfrm>
            <a:off x="304800" y="914400"/>
            <a:ext cx="8305800" cy="4997220"/>
            <a:chOff x="1071891" y="1343025"/>
            <a:chExt cx="8997949" cy="4997220"/>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369332"/>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 or Work Breakdown Structure</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Project Manager</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5"/>
              <a:ext cx="2971800" cy="369332"/>
            </a:xfrm>
            <a:prstGeom prst="rect">
              <a:avLst/>
            </a:prstGeom>
            <a:noFill/>
            <a:ln w="9525" algn="ctr">
              <a:noFill/>
              <a:miter lim="800000"/>
              <a:headEnd/>
              <a:tailEnd/>
            </a:ln>
            <a:effectLst/>
          </p:spPr>
          <p:txBody>
            <a:bodyPr wrap="square">
              <a:spAutoFit/>
            </a:bodyPr>
            <a:lstStyle/>
            <a:p>
              <a:pPr eaLnBrk="1" hangingPunct="1"/>
              <a:r>
                <a:rPr lang="en-GB" b="1" dirty="0" smtClean="0">
                  <a:solidFill>
                    <a:schemeClr val="bg2">
                      <a:lumMod val="50000"/>
                    </a:schemeClr>
                  </a:solidFill>
                </a:rPr>
                <a:t>Organization </a:t>
              </a:r>
              <a:r>
                <a:rPr lang="en-GB" b="1" dirty="0">
                  <a:solidFill>
                    <a:schemeClr val="bg2">
                      <a:lumMod val="50000"/>
                    </a:schemeClr>
                  </a:solidFill>
                </a:rPr>
                <a:t>Structure</a:t>
              </a:r>
              <a:endParaRPr lang="en-US" b="1" dirty="0">
                <a:solidFill>
                  <a:schemeClr val="bg2">
                    <a:lumMod val="50000"/>
                  </a:schemeClr>
                </a:solidFill>
              </a:endParaRPr>
            </a:p>
          </p:txBody>
        </p:sp>
        <p:sp>
          <p:nvSpPr>
            <p:cNvPr id="811037" name="Text Box 29"/>
            <p:cNvSpPr txBox="1">
              <a:spLocks noChangeArrowheads="1"/>
            </p:cNvSpPr>
            <p:nvPr/>
          </p:nvSpPr>
          <p:spPr bwMode="auto">
            <a:xfrm>
              <a:off x="2036525" y="5693914"/>
              <a:ext cx="2143579" cy="646331"/>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Products or Work Packages</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811053" name="Group 45"/>
            <p:cNvGrpSpPr>
              <a:grpSpLocks/>
            </p:cNvGrpSpPr>
            <p:nvPr/>
          </p:nvGrpSpPr>
          <p:grpSpPr bwMode="auto">
            <a:xfrm>
              <a:off x="4379448" y="4362454"/>
              <a:ext cx="3978144" cy="384176"/>
              <a:chOff x="2209" y="2748"/>
              <a:chExt cx="2313" cy="242"/>
            </a:xfrm>
          </p:grpSpPr>
          <p:grpSp>
            <p:nvGrpSpPr>
              <p:cNvPr id="811054"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811063" name="Group 55"/>
            <p:cNvGrpSpPr>
              <a:grpSpLocks/>
            </p:cNvGrpSpPr>
            <p:nvPr/>
          </p:nvGrpSpPr>
          <p:grpSpPr bwMode="auto">
            <a:xfrm>
              <a:off x="5394390" y="5083182"/>
              <a:ext cx="3949694" cy="392113"/>
              <a:chOff x="2799" y="3202"/>
              <a:chExt cx="2297" cy="247"/>
            </a:xfrm>
          </p:grpSpPr>
          <p:grpSp>
            <p:nvGrpSpPr>
              <p:cNvPr id="811064"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194</a:t>
            </a:fld>
            <a:endParaRPr lang="en-US" dirty="0"/>
          </a:p>
        </p:txBody>
      </p:sp>
    </p:spTree>
    <p:extLst>
      <p:ext uri="{BB962C8B-B14F-4D97-AF65-F5344CB8AC3E}">
        <p14:creationId xmlns:p14="http://schemas.microsoft.com/office/powerpoint/2010/main" val="960279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r>
              <a:rPr lang="en-GB" sz="4000" dirty="0"/>
              <a:t>Cost Breakdown</a:t>
            </a:r>
          </a:p>
        </p:txBody>
      </p:sp>
      <p:grpSp>
        <p:nvGrpSpPr>
          <p:cNvPr id="54" name="Group 53"/>
          <p:cNvGrpSpPr/>
          <p:nvPr/>
        </p:nvGrpSpPr>
        <p:grpSpPr>
          <a:xfrm>
            <a:off x="456766" y="1213305"/>
            <a:ext cx="8153401" cy="4979988"/>
            <a:chOff x="1113459" y="1285875"/>
            <a:chExt cx="8832851" cy="4979988"/>
          </a:xfrm>
        </p:grpSpPr>
        <p:grpSp>
          <p:nvGrpSpPr>
            <p:cNvPr id="813059" name="Group 3"/>
            <p:cNvGrpSpPr>
              <a:grpSpLocks/>
            </p:cNvGrpSpPr>
            <p:nvPr/>
          </p:nvGrpSpPr>
          <p:grpSpPr bwMode="auto">
            <a:xfrm>
              <a:off x="1114295" y="1673225"/>
              <a:ext cx="4364682" cy="4592638"/>
              <a:chOff x="530" y="1054"/>
              <a:chExt cx="2537" cy="2893"/>
            </a:xfrm>
          </p:grpSpPr>
          <p:sp>
            <p:nvSpPr>
              <p:cNvPr id="813060" name="Rectangle 4"/>
              <p:cNvSpPr>
                <a:spLocks noChangeArrowheads="1"/>
              </p:cNvSpPr>
              <p:nvPr/>
            </p:nvSpPr>
            <p:spPr bwMode="auto">
              <a:xfrm>
                <a:off x="1760" y="2332"/>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1.1.1</a:t>
                </a:r>
                <a:endParaRPr lang="en-US" b="1" dirty="0"/>
              </a:p>
            </p:txBody>
          </p:sp>
          <p:sp>
            <p:nvSpPr>
              <p:cNvPr id="813061" name="Rectangle 5"/>
              <p:cNvSpPr>
                <a:spLocks noChangeArrowheads="1"/>
              </p:cNvSpPr>
              <p:nvPr/>
            </p:nvSpPr>
            <p:spPr bwMode="auto">
              <a:xfrm>
                <a:off x="1773" y="2757"/>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1.1.2</a:t>
                </a:r>
                <a:endParaRPr lang="en-US" b="1" dirty="0"/>
              </a:p>
            </p:txBody>
          </p:sp>
          <p:sp>
            <p:nvSpPr>
              <p:cNvPr id="813062" name="Rectangle 6"/>
              <p:cNvSpPr>
                <a:spLocks noChangeArrowheads="1"/>
              </p:cNvSpPr>
              <p:nvPr/>
            </p:nvSpPr>
            <p:spPr bwMode="auto">
              <a:xfrm>
                <a:off x="1777" y="3213"/>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1.1.3</a:t>
                </a:r>
                <a:endParaRPr lang="en-US" b="1" dirty="0"/>
              </a:p>
            </p:txBody>
          </p:sp>
          <p:sp>
            <p:nvSpPr>
              <p:cNvPr id="813063" name="Rectangle 7"/>
              <p:cNvSpPr>
                <a:spLocks noChangeArrowheads="1"/>
              </p:cNvSpPr>
              <p:nvPr/>
            </p:nvSpPr>
            <p:spPr bwMode="auto">
              <a:xfrm>
                <a:off x="1239" y="2203"/>
                <a:ext cx="328"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a:t>
                </a:r>
                <a:endParaRPr lang="en-US" b="1" dirty="0"/>
              </a:p>
            </p:txBody>
          </p:sp>
          <p:sp>
            <p:nvSpPr>
              <p:cNvPr id="813064" name="Rectangle 8"/>
              <p:cNvSpPr>
                <a:spLocks noChangeArrowheads="1"/>
              </p:cNvSpPr>
              <p:nvPr/>
            </p:nvSpPr>
            <p:spPr bwMode="auto">
              <a:xfrm>
                <a:off x="912" y="2028"/>
                <a:ext cx="272" cy="15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a:t>
                </a:r>
                <a:endParaRPr lang="en-US" b="1" dirty="0"/>
              </a:p>
            </p:txBody>
          </p:sp>
          <p:sp>
            <p:nvSpPr>
              <p:cNvPr id="813065" name="Freeform 9"/>
              <p:cNvSpPr>
                <a:spLocks/>
              </p:cNvSpPr>
              <p:nvPr/>
            </p:nvSpPr>
            <p:spPr bwMode="auto">
              <a:xfrm>
                <a:off x="1544" y="2372"/>
                <a:ext cx="224" cy="936"/>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6" name="Line 10"/>
              <p:cNvSpPr>
                <a:spLocks noChangeShapeType="1"/>
              </p:cNvSpPr>
              <p:nvPr/>
            </p:nvSpPr>
            <p:spPr bwMode="auto">
              <a:xfrm flipH="1">
                <a:off x="1544" y="2436"/>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7" name="Line 11"/>
              <p:cNvSpPr>
                <a:spLocks noChangeShapeType="1"/>
              </p:cNvSpPr>
              <p:nvPr/>
            </p:nvSpPr>
            <p:spPr bwMode="auto">
              <a:xfrm flipH="1">
                <a:off x="1561" y="2845"/>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8" name="Freeform 12"/>
              <p:cNvSpPr>
                <a:spLocks/>
              </p:cNvSpPr>
              <p:nvPr/>
            </p:nvSpPr>
            <p:spPr bwMode="auto">
              <a:xfrm>
                <a:off x="1065" y="2189"/>
                <a:ext cx="184" cy="88"/>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9" name="Text Box 13"/>
              <p:cNvSpPr txBox="1">
                <a:spLocks noChangeArrowheads="1"/>
              </p:cNvSpPr>
              <p:nvPr/>
            </p:nvSpPr>
            <p:spPr bwMode="auto">
              <a:xfrm>
                <a:off x="530" y="1054"/>
                <a:ext cx="2537" cy="233"/>
              </a:xfrm>
              <a:prstGeom prst="rect">
                <a:avLst/>
              </a:prstGeom>
              <a:noFill/>
              <a:ln w="9525" algn="ctr">
                <a:noFill/>
                <a:miter lim="800000"/>
                <a:headEnd/>
                <a:tailEnd/>
              </a:ln>
              <a:effectLst/>
            </p:spPr>
            <p:txBody>
              <a:bodyPr wrap="square">
                <a:spAutoFit/>
              </a:bodyPr>
              <a:lstStyle/>
              <a:p>
                <a:pPr eaLnBrk="1" hangingPunct="1"/>
                <a:r>
                  <a:rPr lang="en-GB" b="1" dirty="0"/>
                  <a:t>Project Work Breakdown Structure</a:t>
                </a:r>
                <a:endParaRPr lang="en-US" b="1" dirty="0"/>
              </a:p>
            </p:txBody>
          </p:sp>
          <p:sp>
            <p:nvSpPr>
              <p:cNvPr id="813070" name="Line 14"/>
              <p:cNvSpPr>
                <a:spLocks noChangeShapeType="1"/>
              </p:cNvSpPr>
              <p:nvPr/>
            </p:nvSpPr>
            <p:spPr bwMode="auto">
              <a:xfrm>
                <a:off x="1063" y="2187"/>
                <a:ext cx="0" cy="1232"/>
              </a:xfrm>
              <a:prstGeom prst="line">
                <a:avLst/>
              </a:prstGeom>
              <a:noFill/>
              <a:ln w="9525">
                <a:solidFill>
                  <a:srgbClr val="6699FF"/>
                </a:solidFill>
                <a:round/>
                <a:headEnd/>
                <a:tailEnd/>
              </a:ln>
              <a:effectLst/>
            </p:spPr>
            <p:txBody>
              <a:bodyPr wrap="none" anchor="ctr"/>
              <a:lstStyle/>
              <a:p>
                <a:endParaRPr lang="en-US" b="1" dirty="0"/>
              </a:p>
            </p:txBody>
          </p:sp>
          <p:sp>
            <p:nvSpPr>
              <p:cNvPr id="813071" name="Text Box 15"/>
              <p:cNvSpPr txBox="1">
                <a:spLocks noChangeArrowheads="1"/>
              </p:cNvSpPr>
              <p:nvPr/>
            </p:nvSpPr>
            <p:spPr bwMode="auto">
              <a:xfrm>
                <a:off x="1518" y="3714"/>
                <a:ext cx="1019" cy="233"/>
              </a:xfrm>
              <a:prstGeom prst="rect">
                <a:avLst/>
              </a:prstGeom>
              <a:noFill/>
              <a:ln w="9525" algn="ctr">
                <a:noFill/>
                <a:miter lim="800000"/>
                <a:headEnd/>
                <a:tailEnd/>
              </a:ln>
              <a:effectLst/>
            </p:spPr>
            <p:txBody>
              <a:bodyPr wrap="none">
                <a:spAutoFit/>
              </a:bodyPr>
              <a:lstStyle/>
              <a:p>
                <a:pPr eaLnBrk="1" hangingPunct="1"/>
                <a:r>
                  <a:rPr lang="en-GB" b="1" dirty="0"/>
                  <a:t>Work Packages</a:t>
                </a:r>
                <a:endParaRPr lang="en-US" b="1" dirty="0"/>
              </a:p>
            </p:txBody>
          </p:sp>
          <p:sp>
            <p:nvSpPr>
              <p:cNvPr id="813072" name="Line 16"/>
              <p:cNvSpPr>
                <a:spLocks noChangeShapeType="1"/>
              </p:cNvSpPr>
              <p:nvPr/>
            </p:nvSpPr>
            <p:spPr bwMode="auto">
              <a:xfrm flipV="1">
                <a:off x="1967" y="3475"/>
                <a:ext cx="0" cy="208"/>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3073" name="Text Box 17"/>
              <p:cNvSpPr txBox="1">
                <a:spLocks noChangeArrowheads="1"/>
              </p:cNvSpPr>
              <p:nvPr/>
            </p:nvSpPr>
            <p:spPr bwMode="auto">
              <a:xfrm>
                <a:off x="697" y="3450"/>
                <a:ext cx="839" cy="233"/>
              </a:xfrm>
              <a:prstGeom prst="rect">
                <a:avLst/>
              </a:prstGeom>
              <a:noFill/>
              <a:ln w="9525" algn="ctr">
                <a:noFill/>
                <a:miter lim="800000"/>
                <a:headEnd/>
                <a:tailEnd/>
              </a:ln>
              <a:effectLst/>
            </p:spPr>
            <p:txBody>
              <a:bodyPr wrap="none">
                <a:spAutoFit/>
              </a:bodyPr>
              <a:lstStyle/>
              <a:p>
                <a:pPr eaLnBrk="1" hangingPunct="1"/>
                <a:r>
                  <a:rPr lang="en-GB" b="1" dirty="0"/>
                  <a:t>Other Areas</a:t>
                </a:r>
                <a:endParaRPr lang="en-US" b="1" dirty="0"/>
              </a:p>
            </p:txBody>
          </p:sp>
        </p:grpSp>
        <p:sp>
          <p:nvSpPr>
            <p:cNvPr id="813074" name="Rectangle 18"/>
            <p:cNvSpPr>
              <a:spLocks noChangeArrowheads="1"/>
            </p:cNvSpPr>
            <p:nvPr/>
          </p:nvSpPr>
          <p:spPr bwMode="auto">
            <a:xfrm>
              <a:off x="4075337" y="3509963"/>
              <a:ext cx="5586413"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3075" name="Line 19"/>
            <p:cNvSpPr>
              <a:spLocks noChangeShapeType="1"/>
            </p:cNvSpPr>
            <p:nvPr/>
          </p:nvSpPr>
          <p:spPr bwMode="auto">
            <a:xfrm>
              <a:off x="4973862" y="35353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6" name="Line 20"/>
            <p:cNvSpPr>
              <a:spLocks noChangeShapeType="1"/>
            </p:cNvSpPr>
            <p:nvPr/>
          </p:nvSpPr>
          <p:spPr bwMode="auto">
            <a:xfrm>
              <a:off x="5939062"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7" name="Line 21"/>
            <p:cNvSpPr>
              <a:spLocks noChangeShapeType="1"/>
            </p:cNvSpPr>
            <p:nvPr/>
          </p:nvSpPr>
          <p:spPr bwMode="auto">
            <a:xfrm>
              <a:off x="6912200"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8" name="Line 22"/>
            <p:cNvSpPr>
              <a:spLocks noChangeShapeType="1"/>
            </p:cNvSpPr>
            <p:nvPr/>
          </p:nvSpPr>
          <p:spPr bwMode="auto">
            <a:xfrm>
              <a:off x="7899625"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9" name="Line 23"/>
            <p:cNvSpPr>
              <a:spLocks noChangeShapeType="1"/>
            </p:cNvSpPr>
            <p:nvPr/>
          </p:nvSpPr>
          <p:spPr bwMode="auto">
            <a:xfrm>
              <a:off x="8812437"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80" name="Line 24"/>
            <p:cNvSpPr>
              <a:spLocks noChangeShapeType="1"/>
            </p:cNvSpPr>
            <p:nvPr/>
          </p:nvSpPr>
          <p:spPr bwMode="auto">
            <a:xfrm>
              <a:off x="4075337" y="4183063"/>
              <a:ext cx="5559425" cy="1587"/>
            </a:xfrm>
            <a:prstGeom prst="line">
              <a:avLst/>
            </a:prstGeom>
            <a:noFill/>
            <a:ln w="9525">
              <a:solidFill>
                <a:srgbClr val="6699FF"/>
              </a:solidFill>
              <a:round/>
              <a:headEnd/>
              <a:tailEnd/>
            </a:ln>
            <a:effectLst/>
          </p:spPr>
          <p:txBody>
            <a:bodyPr wrap="none" anchor="ctr"/>
            <a:lstStyle/>
            <a:p>
              <a:endParaRPr lang="en-US" b="1" dirty="0"/>
            </a:p>
          </p:txBody>
        </p:sp>
        <p:sp>
          <p:nvSpPr>
            <p:cNvPr id="813081" name="Line 25"/>
            <p:cNvSpPr>
              <a:spLocks noChangeShapeType="1"/>
            </p:cNvSpPr>
            <p:nvPr/>
          </p:nvSpPr>
          <p:spPr bwMode="auto">
            <a:xfrm>
              <a:off x="4062637" y="4894263"/>
              <a:ext cx="5599113" cy="1587"/>
            </a:xfrm>
            <a:prstGeom prst="line">
              <a:avLst/>
            </a:prstGeom>
            <a:noFill/>
            <a:ln w="9525">
              <a:solidFill>
                <a:srgbClr val="6699FF"/>
              </a:solidFill>
              <a:round/>
              <a:headEnd/>
              <a:tailEnd/>
            </a:ln>
            <a:effectLst/>
          </p:spPr>
          <p:txBody>
            <a:bodyPr wrap="none" anchor="ctr"/>
            <a:lstStyle/>
            <a:p>
              <a:endParaRPr lang="en-US" b="1" dirty="0"/>
            </a:p>
          </p:txBody>
        </p:sp>
        <p:grpSp>
          <p:nvGrpSpPr>
            <p:cNvPr id="813086" name="Group 30"/>
            <p:cNvGrpSpPr>
              <a:grpSpLocks/>
            </p:cNvGrpSpPr>
            <p:nvPr/>
          </p:nvGrpSpPr>
          <p:grpSpPr bwMode="auto">
            <a:xfrm>
              <a:off x="1113459" y="1285875"/>
              <a:ext cx="8832851" cy="2227263"/>
              <a:chOff x="580" y="810"/>
              <a:chExt cx="5136" cy="1403"/>
            </a:xfrm>
          </p:grpSpPr>
          <p:sp>
            <p:nvSpPr>
              <p:cNvPr id="813087" name="Rectangle 31"/>
              <p:cNvSpPr>
                <a:spLocks noChangeArrowheads="1"/>
              </p:cNvSpPr>
              <p:nvPr/>
            </p:nvSpPr>
            <p:spPr bwMode="auto">
              <a:xfrm>
                <a:off x="3981" y="1940"/>
                <a:ext cx="524" cy="264"/>
              </a:xfrm>
              <a:prstGeom prst="rect">
                <a:avLst/>
              </a:prstGeom>
              <a:noFill/>
              <a:ln w="9525" algn="ctr">
                <a:noFill/>
                <a:miter lim="800000"/>
                <a:headEnd/>
                <a:tailEnd/>
              </a:ln>
              <a:effectLst/>
            </p:spPr>
            <p:txBody>
              <a:bodyPr wrap="none" anchor="ctr"/>
              <a:lstStyle/>
              <a:p>
                <a:pPr eaLnBrk="1" hangingPunct="1"/>
                <a:r>
                  <a:rPr lang="en-GB" b="1" dirty="0"/>
                  <a:t>Material</a:t>
                </a:r>
                <a:endParaRPr lang="en-US" b="1" dirty="0"/>
              </a:p>
            </p:txBody>
          </p:sp>
          <p:sp>
            <p:nvSpPr>
              <p:cNvPr id="813088" name="Rectangle 32"/>
              <p:cNvSpPr>
                <a:spLocks noChangeArrowheads="1"/>
              </p:cNvSpPr>
              <p:nvPr/>
            </p:nvSpPr>
            <p:spPr bwMode="auto">
              <a:xfrm>
                <a:off x="2774" y="1395"/>
                <a:ext cx="523" cy="264"/>
              </a:xfrm>
              <a:prstGeom prst="rect">
                <a:avLst/>
              </a:prstGeom>
              <a:noFill/>
              <a:ln w="9525" algn="ctr">
                <a:noFill/>
                <a:miter lim="800000"/>
                <a:headEnd/>
                <a:tailEnd/>
              </a:ln>
              <a:effectLst/>
            </p:spPr>
            <p:txBody>
              <a:bodyPr wrap="none" anchor="ctr"/>
              <a:lstStyle/>
              <a:p>
                <a:pPr eaLnBrk="1" hangingPunct="1"/>
                <a:r>
                  <a:rPr lang="en-GB" b="1" dirty="0" smtClean="0"/>
                  <a:t>Labor</a:t>
                </a:r>
                <a:endParaRPr lang="en-US" b="1" dirty="0"/>
              </a:p>
            </p:txBody>
          </p:sp>
          <p:sp>
            <p:nvSpPr>
              <p:cNvPr id="813089" name="Rectangle 33"/>
              <p:cNvSpPr>
                <a:spLocks noChangeArrowheads="1"/>
              </p:cNvSpPr>
              <p:nvPr/>
            </p:nvSpPr>
            <p:spPr bwMode="auto">
              <a:xfrm>
                <a:off x="3640" y="852"/>
                <a:ext cx="821" cy="24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Accounts</a:t>
                </a:r>
                <a:endParaRPr lang="en-US" b="1" dirty="0"/>
              </a:p>
            </p:txBody>
          </p:sp>
          <p:sp>
            <p:nvSpPr>
              <p:cNvPr id="813090" name="Freeform 34"/>
              <p:cNvSpPr>
                <a:spLocks/>
              </p:cNvSpPr>
              <p:nvPr/>
            </p:nvSpPr>
            <p:spPr bwMode="auto">
              <a:xfrm>
                <a:off x="2549" y="1803"/>
                <a:ext cx="995"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1" name="Line 35"/>
              <p:cNvSpPr>
                <a:spLocks noChangeShapeType="1"/>
              </p:cNvSpPr>
              <p:nvPr/>
            </p:nvSpPr>
            <p:spPr bwMode="auto">
              <a:xfrm flipV="1">
                <a:off x="3050" y="1651"/>
                <a:ext cx="0" cy="296"/>
              </a:xfrm>
              <a:prstGeom prst="line">
                <a:avLst/>
              </a:prstGeom>
              <a:noFill/>
              <a:ln w="9525">
                <a:solidFill>
                  <a:srgbClr val="6699FF"/>
                </a:solidFill>
                <a:round/>
                <a:headEnd/>
                <a:tailEnd/>
              </a:ln>
              <a:effectLst/>
            </p:spPr>
            <p:txBody>
              <a:bodyPr wrap="none" anchor="ctr"/>
              <a:lstStyle/>
              <a:p>
                <a:endParaRPr lang="en-US" b="1" dirty="0"/>
              </a:p>
            </p:txBody>
          </p:sp>
          <p:sp>
            <p:nvSpPr>
              <p:cNvPr id="813092" name="Freeform 36"/>
              <p:cNvSpPr>
                <a:spLocks/>
              </p:cNvSpPr>
              <p:nvPr/>
            </p:nvSpPr>
            <p:spPr bwMode="auto">
              <a:xfrm>
                <a:off x="3051" y="1260"/>
                <a:ext cx="1686" cy="128"/>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3" name="Line 37"/>
              <p:cNvSpPr>
                <a:spLocks noChangeShapeType="1"/>
              </p:cNvSpPr>
              <p:nvPr/>
            </p:nvSpPr>
            <p:spPr bwMode="auto">
              <a:xfrm flipV="1">
                <a:off x="4039" y="1108"/>
                <a:ext cx="0" cy="152"/>
              </a:xfrm>
              <a:prstGeom prst="line">
                <a:avLst/>
              </a:prstGeom>
              <a:noFill/>
              <a:ln w="9525">
                <a:solidFill>
                  <a:srgbClr val="6699FF"/>
                </a:solidFill>
                <a:round/>
                <a:headEnd/>
                <a:tailEnd/>
              </a:ln>
              <a:effectLst/>
            </p:spPr>
            <p:txBody>
              <a:bodyPr wrap="none" anchor="ctr"/>
              <a:lstStyle/>
              <a:p>
                <a:endParaRPr lang="en-US" b="1" dirty="0"/>
              </a:p>
            </p:txBody>
          </p:sp>
          <p:sp>
            <p:nvSpPr>
              <p:cNvPr id="813094" name="Text Box 38"/>
              <p:cNvSpPr txBox="1">
                <a:spLocks noChangeArrowheads="1"/>
              </p:cNvSpPr>
              <p:nvPr/>
            </p:nvSpPr>
            <p:spPr bwMode="auto">
              <a:xfrm>
                <a:off x="580" y="810"/>
                <a:ext cx="2842" cy="233"/>
              </a:xfrm>
              <a:prstGeom prst="rect">
                <a:avLst/>
              </a:prstGeom>
              <a:noFill/>
              <a:ln w="9525" algn="ctr">
                <a:noFill/>
                <a:miter lim="800000"/>
                <a:headEnd/>
                <a:tailEnd/>
              </a:ln>
              <a:effectLst/>
            </p:spPr>
            <p:txBody>
              <a:bodyPr wrap="square">
                <a:spAutoFit/>
              </a:bodyPr>
              <a:lstStyle/>
              <a:p>
                <a:pPr eaLnBrk="1" hangingPunct="1"/>
                <a:r>
                  <a:rPr lang="en-GB" b="1" dirty="0"/>
                  <a:t>Company Cost Accounting System</a:t>
                </a:r>
                <a:endParaRPr lang="en-US" b="1" dirty="0"/>
              </a:p>
            </p:txBody>
          </p:sp>
          <p:sp>
            <p:nvSpPr>
              <p:cNvPr id="813095" name="Text Box 39"/>
              <p:cNvSpPr txBox="1">
                <a:spLocks noChangeArrowheads="1"/>
              </p:cNvSpPr>
              <p:nvPr/>
            </p:nvSpPr>
            <p:spPr bwMode="auto">
              <a:xfrm>
                <a:off x="2315" y="1969"/>
                <a:ext cx="518" cy="233"/>
              </a:xfrm>
              <a:prstGeom prst="rect">
                <a:avLst/>
              </a:prstGeom>
              <a:noFill/>
              <a:ln w="9525" algn="ctr">
                <a:noFill/>
                <a:miter lim="800000"/>
                <a:headEnd/>
                <a:tailEnd/>
              </a:ln>
              <a:effectLst/>
            </p:spPr>
            <p:txBody>
              <a:bodyPr wrap="none">
                <a:spAutoFit/>
              </a:bodyPr>
              <a:lstStyle/>
              <a:p>
                <a:pPr eaLnBrk="1" hangingPunct="1"/>
                <a:r>
                  <a:rPr lang="en-GB" b="1" dirty="0" smtClean="0"/>
                  <a:t>Mgmt.</a:t>
                </a:r>
                <a:endParaRPr lang="en-US" b="1" dirty="0"/>
              </a:p>
            </p:txBody>
          </p:sp>
          <p:sp>
            <p:nvSpPr>
              <p:cNvPr id="813096" name="Text Box 40"/>
              <p:cNvSpPr txBox="1">
                <a:spLocks noChangeArrowheads="1"/>
              </p:cNvSpPr>
              <p:nvPr/>
            </p:nvSpPr>
            <p:spPr bwMode="auto">
              <a:xfrm>
                <a:off x="2811" y="1978"/>
                <a:ext cx="520" cy="233"/>
              </a:xfrm>
              <a:prstGeom prst="rect">
                <a:avLst/>
              </a:prstGeom>
              <a:noFill/>
              <a:ln w="9525" algn="ctr">
                <a:noFill/>
                <a:miter lim="800000"/>
                <a:headEnd/>
                <a:tailEnd/>
              </a:ln>
              <a:effectLst/>
            </p:spPr>
            <p:txBody>
              <a:bodyPr wrap="none">
                <a:spAutoFit/>
              </a:bodyPr>
              <a:lstStyle/>
              <a:p>
                <a:pPr eaLnBrk="1" hangingPunct="1"/>
                <a:r>
                  <a:rPr lang="en-GB" b="1" dirty="0"/>
                  <a:t>Design</a:t>
                </a:r>
                <a:endParaRPr lang="en-US" b="1" dirty="0"/>
              </a:p>
            </p:txBody>
          </p:sp>
          <p:sp>
            <p:nvSpPr>
              <p:cNvPr id="813097" name="Text Box 41"/>
              <p:cNvSpPr txBox="1">
                <a:spLocks noChangeArrowheads="1"/>
              </p:cNvSpPr>
              <p:nvPr/>
            </p:nvSpPr>
            <p:spPr bwMode="auto">
              <a:xfrm>
                <a:off x="3311" y="1980"/>
                <a:ext cx="469" cy="233"/>
              </a:xfrm>
              <a:prstGeom prst="rect">
                <a:avLst/>
              </a:prstGeom>
              <a:noFill/>
              <a:ln w="9525" algn="ctr">
                <a:noFill/>
                <a:miter lim="800000"/>
                <a:headEnd/>
                <a:tailEnd/>
              </a:ln>
              <a:effectLst/>
            </p:spPr>
            <p:txBody>
              <a:bodyPr wrap="none">
                <a:spAutoFit/>
              </a:bodyPr>
              <a:lstStyle/>
              <a:p>
                <a:pPr eaLnBrk="1" hangingPunct="1"/>
                <a:r>
                  <a:rPr lang="en-GB" b="1" dirty="0" smtClean="0"/>
                  <a:t>Manf.</a:t>
                </a:r>
                <a:endParaRPr lang="en-US" b="1" dirty="0"/>
              </a:p>
            </p:txBody>
          </p:sp>
          <p:sp>
            <p:nvSpPr>
              <p:cNvPr id="813098" name="Text Box 42"/>
              <p:cNvSpPr txBox="1">
                <a:spLocks noChangeArrowheads="1"/>
              </p:cNvSpPr>
              <p:nvPr/>
            </p:nvSpPr>
            <p:spPr bwMode="auto">
              <a:xfrm>
                <a:off x="4511" y="1973"/>
                <a:ext cx="629" cy="233"/>
              </a:xfrm>
              <a:prstGeom prst="rect">
                <a:avLst/>
              </a:prstGeom>
              <a:noFill/>
              <a:ln w="9525" algn="ctr">
                <a:noFill/>
                <a:miter lim="800000"/>
                <a:headEnd/>
                <a:tailEnd/>
              </a:ln>
              <a:effectLst/>
            </p:spPr>
            <p:txBody>
              <a:bodyPr wrap="none">
                <a:spAutoFit/>
              </a:bodyPr>
              <a:lstStyle/>
              <a:p>
                <a:pPr eaLnBrk="1" hangingPunct="1"/>
                <a:r>
                  <a:rPr lang="en-GB" b="1" dirty="0"/>
                  <a:t>Contract</a:t>
                </a:r>
                <a:endParaRPr lang="en-US" b="1" dirty="0"/>
              </a:p>
            </p:txBody>
          </p:sp>
          <p:sp>
            <p:nvSpPr>
              <p:cNvPr id="813099" name="Text Box 43"/>
              <p:cNvSpPr txBox="1">
                <a:spLocks noChangeArrowheads="1"/>
              </p:cNvSpPr>
              <p:nvPr/>
            </p:nvSpPr>
            <p:spPr bwMode="auto">
              <a:xfrm>
                <a:off x="5104" y="1977"/>
                <a:ext cx="612" cy="233"/>
              </a:xfrm>
              <a:prstGeom prst="rect">
                <a:avLst/>
              </a:prstGeom>
              <a:noFill/>
              <a:ln w="9525" algn="ctr">
                <a:noFill/>
                <a:miter lim="800000"/>
                <a:headEnd/>
                <a:tailEnd/>
              </a:ln>
              <a:effectLst/>
            </p:spPr>
            <p:txBody>
              <a:bodyPr wrap="none">
                <a:spAutoFit/>
              </a:bodyPr>
              <a:lstStyle/>
              <a:p>
                <a:pPr eaLnBrk="1" hangingPunct="1"/>
                <a:r>
                  <a:rPr lang="en-GB" b="1" dirty="0"/>
                  <a:t>Expense</a:t>
                </a:r>
                <a:endParaRPr lang="en-US" b="1" dirty="0"/>
              </a:p>
            </p:txBody>
          </p:sp>
          <p:sp>
            <p:nvSpPr>
              <p:cNvPr id="813100" name="Rectangle 44"/>
              <p:cNvSpPr>
                <a:spLocks noChangeArrowheads="1"/>
              </p:cNvSpPr>
              <p:nvPr/>
            </p:nvSpPr>
            <p:spPr bwMode="auto">
              <a:xfrm>
                <a:off x="4519" y="1412"/>
                <a:ext cx="523" cy="264"/>
              </a:xfrm>
              <a:prstGeom prst="rect">
                <a:avLst/>
              </a:prstGeom>
              <a:noFill/>
              <a:ln w="9525" algn="ctr">
                <a:noFill/>
                <a:miter lim="800000"/>
                <a:headEnd/>
                <a:tailEnd/>
              </a:ln>
              <a:effectLst/>
            </p:spPr>
            <p:txBody>
              <a:bodyPr wrap="none" anchor="ctr"/>
              <a:lstStyle/>
              <a:p>
                <a:pPr eaLnBrk="1" hangingPunct="1"/>
                <a:r>
                  <a:rPr lang="en-GB" b="1" dirty="0"/>
                  <a:t>Purchases</a:t>
                </a:r>
                <a:endParaRPr lang="en-US" b="1" dirty="0"/>
              </a:p>
            </p:txBody>
          </p:sp>
          <p:sp>
            <p:nvSpPr>
              <p:cNvPr id="813101" name="Freeform 45"/>
              <p:cNvSpPr>
                <a:spLocks/>
              </p:cNvSpPr>
              <p:nvPr/>
            </p:nvSpPr>
            <p:spPr bwMode="auto">
              <a:xfrm>
                <a:off x="4257" y="1788"/>
                <a:ext cx="996"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102" name="Line 46"/>
              <p:cNvSpPr>
                <a:spLocks noChangeShapeType="1"/>
              </p:cNvSpPr>
              <p:nvPr/>
            </p:nvSpPr>
            <p:spPr bwMode="auto">
              <a:xfrm flipV="1">
                <a:off x="4759" y="1636"/>
                <a:ext cx="0" cy="296"/>
              </a:xfrm>
              <a:prstGeom prst="line">
                <a:avLst/>
              </a:prstGeom>
              <a:noFill/>
              <a:ln w="9525">
                <a:solidFill>
                  <a:srgbClr val="6699FF"/>
                </a:solidFill>
                <a:round/>
                <a:headEnd/>
                <a:tailEnd/>
              </a:ln>
              <a:effectLst/>
            </p:spPr>
            <p:txBody>
              <a:bodyPr wrap="none" anchor="ctr"/>
              <a:lstStyle/>
              <a:p>
                <a:endParaRPr lang="en-US" b="1" dirty="0"/>
              </a:p>
            </p:txBody>
          </p:sp>
        </p:grpSp>
        <p:sp>
          <p:nvSpPr>
            <p:cNvPr id="813103" name="Text Box 47"/>
            <p:cNvSpPr txBox="1">
              <a:spLocks noChangeArrowheads="1"/>
            </p:cNvSpPr>
            <p:nvPr/>
          </p:nvSpPr>
          <p:spPr bwMode="auto">
            <a:xfrm>
              <a:off x="4135053"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1.25k</a:t>
              </a:r>
            </a:p>
          </p:txBody>
        </p:sp>
        <p:sp>
          <p:nvSpPr>
            <p:cNvPr id="813104" name="Text Box 48"/>
            <p:cNvSpPr txBox="1">
              <a:spLocks noChangeArrowheads="1"/>
            </p:cNvSpPr>
            <p:nvPr/>
          </p:nvSpPr>
          <p:spPr bwMode="auto">
            <a:xfrm>
              <a:off x="6036878"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05" name="Text Box 49"/>
            <p:cNvSpPr txBox="1">
              <a:spLocks noChangeArrowheads="1"/>
            </p:cNvSpPr>
            <p:nvPr/>
          </p:nvSpPr>
          <p:spPr bwMode="auto">
            <a:xfrm>
              <a:off x="7010015"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3.25k</a:t>
              </a:r>
            </a:p>
          </p:txBody>
        </p:sp>
        <p:grpSp>
          <p:nvGrpSpPr>
            <p:cNvPr id="813109" name="Group 53"/>
            <p:cNvGrpSpPr>
              <a:grpSpLocks/>
            </p:cNvGrpSpPr>
            <p:nvPr/>
          </p:nvGrpSpPr>
          <p:grpSpPr bwMode="auto">
            <a:xfrm>
              <a:off x="5062991" y="4413256"/>
              <a:ext cx="3670300" cy="369888"/>
              <a:chOff x="3171" y="2780"/>
              <a:chExt cx="2312" cy="233"/>
            </a:xfrm>
          </p:grpSpPr>
          <p:sp>
            <p:nvSpPr>
              <p:cNvPr id="813106" name="Text Box 50"/>
              <p:cNvSpPr txBox="1">
                <a:spLocks noChangeArrowheads="1"/>
              </p:cNvSpPr>
              <p:nvPr/>
            </p:nvSpPr>
            <p:spPr bwMode="auto">
              <a:xfrm>
                <a:off x="3171"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1.15k</a:t>
                </a:r>
              </a:p>
            </p:txBody>
          </p:sp>
          <p:sp>
            <p:nvSpPr>
              <p:cNvPr id="813107" name="Text Box 51"/>
              <p:cNvSpPr txBox="1">
                <a:spLocks noChangeArrowheads="1"/>
              </p:cNvSpPr>
              <p:nvPr/>
            </p:nvSpPr>
            <p:spPr bwMode="auto">
              <a:xfrm>
                <a:off x="5000"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2.75k</a:t>
                </a:r>
              </a:p>
            </p:txBody>
          </p:sp>
          <p:sp>
            <p:nvSpPr>
              <p:cNvPr id="813108" name="Text Box 52"/>
              <p:cNvSpPr txBox="1">
                <a:spLocks noChangeArrowheads="1"/>
              </p:cNvSpPr>
              <p:nvPr/>
            </p:nvSpPr>
            <p:spPr bwMode="auto">
              <a:xfrm>
                <a:off x="4387"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5.00k</a:t>
                </a:r>
              </a:p>
            </p:txBody>
          </p:sp>
        </p:grpSp>
        <p:grpSp>
          <p:nvGrpSpPr>
            <p:cNvPr id="813112" name="Group 56"/>
            <p:cNvGrpSpPr>
              <a:grpSpLocks/>
            </p:cNvGrpSpPr>
            <p:nvPr/>
          </p:nvGrpSpPr>
          <p:grpSpPr bwMode="auto">
            <a:xfrm>
              <a:off x="4104141" y="5122870"/>
              <a:ext cx="5511800" cy="369888"/>
              <a:chOff x="2567" y="3227"/>
              <a:chExt cx="3472" cy="233"/>
            </a:xfrm>
          </p:grpSpPr>
          <p:sp>
            <p:nvSpPr>
              <p:cNvPr id="813110" name="Text Box 54"/>
              <p:cNvSpPr txBox="1">
                <a:spLocks noChangeArrowheads="1"/>
              </p:cNvSpPr>
              <p:nvPr/>
            </p:nvSpPr>
            <p:spPr bwMode="auto">
              <a:xfrm>
                <a:off x="2567"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11" name="Text Box 55"/>
              <p:cNvSpPr txBox="1">
                <a:spLocks noChangeArrowheads="1"/>
              </p:cNvSpPr>
              <p:nvPr/>
            </p:nvSpPr>
            <p:spPr bwMode="auto">
              <a:xfrm>
                <a:off x="5556"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gr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195</a:t>
            </a:fld>
            <a:endParaRPr lang="en-US" dirty="0"/>
          </a:p>
        </p:txBody>
      </p:sp>
    </p:spTree>
    <p:extLst>
      <p:ext uri="{BB962C8B-B14F-4D97-AF65-F5344CB8AC3E}">
        <p14:creationId xmlns:p14="http://schemas.microsoft.com/office/powerpoint/2010/main" val="3247179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a:xfrm>
            <a:off x="644374" y="1600200"/>
            <a:ext cx="6952181" cy="4495800"/>
          </a:xfrm>
        </p:spPr>
        <p:txBody>
          <a:bodyPr/>
          <a:lstStyle/>
          <a:p>
            <a:r>
              <a:rPr lang="en-GB" dirty="0" smtClean="0"/>
              <a:t>Separate off the Sustainable objectives to be integrated into the project plan</a:t>
            </a:r>
          </a:p>
          <a:p>
            <a:r>
              <a:rPr lang="en-GB" dirty="0" smtClean="0"/>
              <a:t>Develop your own PBS and WBS</a:t>
            </a:r>
          </a:p>
          <a:p>
            <a:r>
              <a:rPr lang="en-GB" dirty="0" smtClean="0"/>
              <a:t>Identify what work is needed</a:t>
            </a:r>
          </a:p>
          <a:p>
            <a:r>
              <a:rPr lang="en-GB" dirty="0" smtClean="0"/>
              <a:t>Assign responsibility for the tasks</a:t>
            </a:r>
          </a:p>
          <a:p>
            <a:r>
              <a:rPr lang="en-GB" dirty="0" smtClean="0"/>
              <a:t>Integrate your PBS/WBS with the Project Manager</a:t>
            </a:r>
          </a:p>
          <a:p>
            <a:r>
              <a:rPr lang="en-GB" dirty="0" smtClean="0"/>
              <a:t>Align the needs and the deliverables</a:t>
            </a: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1072" y="4419600"/>
            <a:ext cx="1776910" cy="1527746"/>
          </a:xfrm>
          <a:prstGeom prst="rect">
            <a:avLst/>
          </a:prstGeom>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196</a:t>
            </a:fld>
            <a:endParaRPr lang="en-US" dirty="0"/>
          </a:p>
        </p:txBody>
      </p:sp>
    </p:spTree>
    <p:extLst>
      <p:ext uri="{BB962C8B-B14F-4D97-AF65-F5344CB8AC3E}">
        <p14:creationId xmlns:p14="http://schemas.microsoft.com/office/powerpoint/2010/main" val="942635112"/>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lstStyle/>
          <a:p>
            <a:r>
              <a:rPr lang="en-GB" sz="4000" dirty="0"/>
              <a:t>Estimating Accuracy</a:t>
            </a:r>
          </a:p>
        </p:txBody>
      </p:sp>
      <p:grpSp>
        <p:nvGrpSpPr>
          <p:cNvPr id="33" name="Group 32"/>
          <p:cNvGrpSpPr/>
          <p:nvPr/>
        </p:nvGrpSpPr>
        <p:grpSpPr>
          <a:xfrm>
            <a:off x="1223597" y="1307918"/>
            <a:ext cx="6696808" cy="4564062"/>
            <a:chOff x="1910216" y="1394050"/>
            <a:chExt cx="7254875" cy="4564062"/>
          </a:xfrm>
        </p:grpSpPr>
        <p:grpSp>
          <p:nvGrpSpPr>
            <p:cNvPr id="1526787" name="Group 3"/>
            <p:cNvGrpSpPr>
              <a:grpSpLocks/>
            </p:cNvGrpSpPr>
            <p:nvPr/>
          </p:nvGrpSpPr>
          <p:grpSpPr bwMode="auto">
            <a:xfrm>
              <a:off x="2129291" y="3529237"/>
              <a:ext cx="7035800" cy="2428875"/>
              <a:chOff x="1120" y="1035"/>
              <a:chExt cx="4228" cy="1804"/>
            </a:xfrm>
          </p:grpSpPr>
          <p:sp>
            <p:nvSpPr>
              <p:cNvPr id="1526788" name="AutoShape 4"/>
              <p:cNvSpPr>
                <a:spLocks noChangeArrowheads="1"/>
              </p:cNvSpPr>
              <p:nvPr/>
            </p:nvSpPr>
            <p:spPr bwMode="auto">
              <a:xfrm>
                <a:off x="1681" y="1111"/>
                <a:ext cx="2842" cy="1057"/>
              </a:xfrm>
              <a:prstGeom prst="rightArrow">
                <a:avLst>
                  <a:gd name="adj1" fmla="val 59509"/>
                  <a:gd name="adj2" fmla="val 25443"/>
                </a:avLst>
              </a:prstGeom>
              <a:solidFill>
                <a:srgbClr val="EAEAEA"/>
              </a:solidFill>
              <a:ln w="9525">
                <a:noFill/>
                <a:miter lim="800000"/>
                <a:headEnd/>
                <a:tailEnd/>
              </a:ln>
              <a:effectLst/>
            </p:spPr>
            <p:txBody>
              <a:bodyPr wrap="none" anchor="ctr"/>
              <a:lstStyle/>
              <a:p>
                <a:endParaRPr lang="en-US" b="1" dirty="0"/>
              </a:p>
            </p:txBody>
          </p:sp>
          <p:sp>
            <p:nvSpPr>
              <p:cNvPr id="1526789" name="AutoShape 5"/>
              <p:cNvSpPr>
                <a:spLocks noChangeArrowheads="1"/>
              </p:cNvSpPr>
              <p:nvPr/>
            </p:nvSpPr>
            <p:spPr bwMode="auto">
              <a:xfrm>
                <a:off x="1145" y="1132"/>
                <a:ext cx="679" cy="1057"/>
              </a:xfrm>
              <a:prstGeom prst="rightArrow">
                <a:avLst>
                  <a:gd name="adj1" fmla="val 50000"/>
                  <a:gd name="adj2" fmla="val 25000"/>
                </a:avLst>
              </a:prstGeom>
              <a:solidFill>
                <a:srgbClr val="EAEAEA"/>
              </a:solidFill>
              <a:ln w="9525">
                <a:noFill/>
                <a:miter lim="800000"/>
                <a:headEnd/>
                <a:tailEnd/>
              </a:ln>
              <a:effectLst/>
            </p:spPr>
            <p:txBody>
              <a:bodyPr wrap="none" anchor="ctr"/>
              <a:lstStyle/>
              <a:p>
                <a:endParaRPr lang="en-US" b="1" dirty="0"/>
              </a:p>
            </p:txBody>
          </p:sp>
          <p:sp>
            <p:nvSpPr>
              <p:cNvPr id="1526790" name="AutoShape 6"/>
              <p:cNvSpPr>
                <a:spLocks noChangeArrowheads="1"/>
              </p:cNvSpPr>
              <p:nvPr/>
            </p:nvSpPr>
            <p:spPr bwMode="auto">
              <a:xfrm>
                <a:off x="1378" y="2227"/>
                <a:ext cx="521" cy="612"/>
              </a:xfrm>
              <a:prstGeom prst="homePlate">
                <a:avLst>
                  <a:gd name="adj" fmla="val 35699"/>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p>
            </p:txBody>
          </p:sp>
          <p:sp>
            <p:nvSpPr>
              <p:cNvPr id="1526791" name="AutoShape 7"/>
              <p:cNvSpPr>
                <a:spLocks noChangeArrowheads="1"/>
              </p:cNvSpPr>
              <p:nvPr/>
            </p:nvSpPr>
            <p:spPr bwMode="auto">
              <a:xfrm>
                <a:off x="1741" y="2227"/>
                <a:ext cx="775" cy="612"/>
              </a:xfrm>
              <a:prstGeom prst="chevron">
                <a:avLst>
                  <a:gd name="adj" fmla="val 28985"/>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b="1" dirty="0"/>
              </a:p>
            </p:txBody>
          </p:sp>
          <p:sp>
            <p:nvSpPr>
              <p:cNvPr id="1526792" name="AutoShape 8"/>
              <p:cNvSpPr>
                <a:spLocks noChangeArrowheads="1"/>
              </p:cNvSpPr>
              <p:nvPr/>
            </p:nvSpPr>
            <p:spPr bwMode="auto">
              <a:xfrm>
                <a:off x="2367" y="2227"/>
                <a:ext cx="798" cy="612"/>
              </a:xfrm>
              <a:prstGeom prst="chevron">
                <a:avLst>
                  <a:gd name="adj" fmla="val 30081"/>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b="1" dirty="0"/>
              </a:p>
            </p:txBody>
          </p:sp>
          <p:sp>
            <p:nvSpPr>
              <p:cNvPr id="1526793" name="AutoShape 9"/>
              <p:cNvSpPr>
                <a:spLocks noChangeArrowheads="1"/>
              </p:cNvSpPr>
              <p:nvPr/>
            </p:nvSpPr>
            <p:spPr bwMode="auto">
              <a:xfrm>
                <a:off x="3005" y="2227"/>
                <a:ext cx="964" cy="612"/>
              </a:xfrm>
              <a:prstGeom prst="chevron">
                <a:avLst>
                  <a:gd name="adj" fmla="val 30541"/>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endParaRPr lang="en-US" b="1" dirty="0"/>
              </a:p>
            </p:txBody>
          </p:sp>
          <p:sp>
            <p:nvSpPr>
              <p:cNvPr id="1526794" name="AutoShape 10"/>
              <p:cNvSpPr>
                <a:spLocks noChangeArrowheads="1"/>
              </p:cNvSpPr>
              <p:nvPr/>
            </p:nvSpPr>
            <p:spPr bwMode="auto">
              <a:xfrm>
                <a:off x="3808" y="2227"/>
                <a:ext cx="591" cy="612"/>
              </a:xfrm>
              <a:prstGeom prst="chevron">
                <a:avLst>
                  <a:gd name="adj" fmla="val 31782"/>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b="1" dirty="0"/>
              </a:p>
            </p:txBody>
          </p:sp>
          <p:sp>
            <p:nvSpPr>
              <p:cNvPr id="1526795" name="Text Box 11"/>
              <p:cNvSpPr txBox="1">
                <a:spLocks noChangeArrowheads="1"/>
              </p:cNvSpPr>
              <p:nvPr/>
            </p:nvSpPr>
            <p:spPr bwMode="auto">
              <a:xfrm>
                <a:off x="1418" y="2435"/>
                <a:ext cx="389" cy="274"/>
              </a:xfrm>
              <a:prstGeom prst="rect">
                <a:avLst/>
              </a:prstGeom>
              <a:noFill/>
              <a:ln w="9525">
                <a:noFill/>
                <a:miter lim="800000"/>
                <a:headEnd/>
                <a:tailEnd/>
              </a:ln>
              <a:effectLst/>
            </p:spPr>
            <p:txBody>
              <a:bodyPr wrap="none">
                <a:spAutoFit/>
              </a:bodyPr>
              <a:lstStyle/>
              <a:p>
                <a:pPr algn="l"/>
                <a:r>
                  <a:rPr lang="en-GB" b="1" dirty="0">
                    <a:solidFill>
                      <a:schemeClr val="bg1"/>
                    </a:solidFill>
                  </a:rPr>
                  <a:t>Idea</a:t>
                </a:r>
              </a:p>
            </p:txBody>
          </p:sp>
          <p:sp>
            <p:nvSpPr>
              <p:cNvPr id="1526796" name="Text Box 12"/>
              <p:cNvSpPr txBox="1">
                <a:spLocks noChangeArrowheads="1"/>
              </p:cNvSpPr>
              <p:nvPr/>
            </p:nvSpPr>
            <p:spPr bwMode="auto">
              <a:xfrm>
                <a:off x="1948" y="2359"/>
                <a:ext cx="475" cy="480"/>
              </a:xfrm>
              <a:prstGeom prst="rect">
                <a:avLst/>
              </a:prstGeom>
              <a:noFill/>
              <a:ln w="9525">
                <a:noFill/>
                <a:miter lim="800000"/>
                <a:headEnd/>
                <a:tailEnd/>
              </a:ln>
              <a:effectLst/>
            </p:spPr>
            <p:txBody>
              <a:bodyPr wrap="none">
                <a:spAutoFit/>
              </a:bodyPr>
              <a:lstStyle/>
              <a:p>
                <a:r>
                  <a:rPr lang="en-GB" b="1" dirty="0">
                    <a:solidFill>
                      <a:schemeClr val="bg1"/>
                    </a:solidFill>
                  </a:rPr>
                  <a:t>Quick</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7" name="Text Box 13"/>
              <p:cNvSpPr txBox="1">
                <a:spLocks noChangeArrowheads="1"/>
              </p:cNvSpPr>
              <p:nvPr/>
            </p:nvSpPr>
            <p:spPr bwMode="auto">
              <a:xfrm>
                <a:off x="2530" y="2359"/>
                <a:ext cx="643" cy="480"/>
              </a:xfrm>
              <a:prstGeom prst="rect">
                <a:avLst/>
              </a:prstGeom>
              <a:noFill/>
              <a:ln w="9525">
                <a:noFill/>
                <a:miter lim="800000"/>
                <a:headEnd/>
                <a:tailEnd/>
              </a:ln>
              <a:effectLst/>
            </p:spPr>
            <p:txBody>
              <a:bodyPr wrap="none">
                <a:spAutoFit/>
              </a:bodyPr>
              <a:lstStyle/>
              <a:p>
                <a:r>
                  <a:rPr lang="en-GB" b="1" dirty="0">
                    <a:solidFill>
                      <a:schemeClr val="bg1"/>
                    </a:solidFill>
                  </a:rPr>
                  <a:t>Detailed</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8" name="Text Box 14"/>
              <p:cNvSpPr txBox="1">
                <a:spLocks noChangeArrowheads="1"/>
              </p:cNvSpPr>
              <p:nvPr/>
            </p:nvSpPr>
            <p:spPr bwMode="auto">
              <a:xfrm>
                <a:off x="3282" y="2419"/>
                <a:ext cx="422" cy="274"/>
              </a:xfrm>
              <a:prstGeom prst="rect">
                <a:avLst/>
              </a:prstGeom>
              <a:noFill/>
              <a:ln w="9525">
                <a:noFill/>
                <a:miter lim="800000"/>
                <a:headEnd/>
                <a:tailEnd/>
              </a:ln>
              <a:effectLst/>
            </p:spPr>
            <p:txBody>
              <a:bodyPr wrap="none">
                <a:spAutoFit/>
              </a:bodyPr>
              <a:lstStyle/>
              <a:p>
                <a:r>
                  <a:rPr lang="en-GB" b="1" dirty="0">
                    <a:solidFill>
                      <a:schemeClr val="bg1"/>
                    </a:solidFill>
                  </a:rPr>
                  <a:t>Do </a:t>
                </a:r>
                <a:r>
                  <a:rPr lang="en-GB" b="1" dirty="0" smtClean="0">
                    <a:solidFill>
                      <a:schemeClr val="bg1"/>
                    </a:solidFill>
                  </a:rPr>
                  <a:t>It</a:t>
                </a:r>
                <a:endParaRPr lang="en-GB" b="1" dirty="0">
                  <a:solidFill>
                    <a:schemeClr val="bg1"/>
                  </a:solidFill>
                </a:endParaRPr>
              </a:p>
            </p:txBody>
          </p:sp>
          <p:sp>
            <p:nvSpPr>
              <p:cNvPr id="1526799" name="Text Box 15"/>
              <p:cNvSpPr txBox="1">
                <a:spLocks noChangeArrowheads="1"/>
              </p:cNvSpPr>
              <p:nvPr/>
            </p:nvSpPr>
            <p:spPr bwMode="auto">
              <a:xfrm>
                <a:off x="3938" y="2359"/>
                <a:ext cx="482" cy="480"/>
              </a:xfrm>
              <a:prstGeom prst="rect">
                <a:avLst/>
              </a:prstGeom>
              <a:noFill/>
              <a:ln w="9525">
                <a:noFill/>
                <a:miter lim="800000"/>
                <a:headEnd/>
                <a:tailEnd/>
              </a:ln>
              <a:effectLst/>
            </p:spPr>
            <p:txBody>
              <a:bodyPr wrap="none">
                <a:spAutoFit/>
              </a:bodyPr>
              <a:lstStyle/>
              <a:p>
                <a:r>
                  <a:rPr lang="en-GB" b="1" dirty="0">
                    <a:solidFill>
                      <a:schemeClr val="bg1"/>
                    </a:solidFill>
                  </a:rPr>
                  <a:t>Finish</a:t>
                </a:r>
              </a:p>
              <a:p>
                <a:r>
                  <a:rPr lang="en-GB" b="1" dirty="0">
                    <a:solidFill>
                      <a:schemeClr val="bg1"/>
                    </a:solidFill>
                  </a:rPr>
                  <a:t>off</a:t>
                </a:r>
              </a:p>
            </p:txBody>
          </p:sp>
          <p:sp>
            <p:nvSpPr>
              <p:cNvPr id="1526800" name="AutoShape 16"/>
              <p:cNvSpPr>
                <a:spLocks noChangeArrowheads="1"/>
              </p:cNvSpPr>
              <p:nvPr/>
            </p:nvSpPr>
            <p:spPr bwMode="auto">
              <a:xfrm>
                <a:off x="4287" y="1035"/>
                <a:ext cx="1061" cy="1057"/>
              </a:xfrm>
              <a:prstGeom prst="rightArrow">
                <a:avLst>
                  <a:gd name="adj1" fmla="val 50000"/>
                  <a:gd name="adj2" fmla="val 25095"/>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r>
                  <a:rPr lang="en-GB" b="1" dirty="0"/>
                  <a:t>Use</a:t>
                </a:r>
              </a:p>
            </p:txBody>
          </p:sp>
          <p:sp>
            <p:nvSpPr>
              <p:cNvPr id="1526801" name="AutoShape 17"/>
              <p:cNvSpPr>
                <a:spLocks noChangeArrowheads="1"/>
              </p:cNvSpPr>
              <p:nvPr/>
            </p:nvSpPr>
            <p:spPr bwMode="auto">
              <a:xfrm>
                <a:off x="1611" y="1043"/>
                <a:ext cx="2878" cy="1057"/>
              </a:xfrm>
              <a:prstGeom prst="rightArrow">
                <a:avLst>
                  <a:gd name="adj1" fmla="val 51750"/>
                  <a:gd name="adj2" fmla="val 2696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GB" b="1" dirty="0"/>
                  <a:t>Produce</a:t>
                </a:r>
              </a:p>
            </p:txBody>
          </p:sp>
          <p:sp>
            <p:nvSpPr>
              <p:cNvPr id="1526802" name="AutoShape 18"/>
              <p:cNvSpPr>
                <a:spLocks noChangeArrowheads="1"/>
              </p:cNvSpPr>
              <p:nvPr/>
            </p:nvSpPr>
            <p:spPr bwMode="auto">
              <a:xfrm>
                <a:off x="1120" y="1043"/>
                <a:ext cx="771" cy="1057"/>
              </a:xfrm>
              <a:prstGeom prst="rightArrow">
                <a:avLst>
                  <a:gd name="adj1" fmla="val 50046"/>
                  <a:gd name="adj2" fmla="val 37921"/>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r>
                  <a:rPr lang="en-GB" b="1" dirty="0"/>
                  <a:t>Need</a:t>
                </a:r>
              </a:p>
            </p:txBody>
          </p:sp>
        </p:grpSp>
        <p:sp>
          <p:nvSpPr>
            <p:cNvPr id="1526811" name="Freeform 27"/>
            <p:cNvSpPr>
              <a:spLocks/>
            </p:cNvSpPr>
            <p:nvPr/>
          </p:nvSpPr>
          <p:spPr bwMode="auto">
            <a:xfrm>
              <a:off x="2230891" y="1394050"/>
              <a:ext cx="5518150" cy="2074862"/>
            </a:xfrm>
            <a:custGeom>
              <a:avLst/>
              <a:gdLst/>
              <a:ahLst/>
              <a:cxnLst>
                <a:cxn ang="0">
                  <a:pos x="0" y="0"/>
                </a:cxn>
                <a:cxn ang="0">
                  <a:pos x="543" y="164"/>
                </a:cxn>
                <a:cxn ang="0">
                  <a:pos x="1056" y="493"/>
                </a:cxn>
                <a:cxn ang="0">
                  <a:pos x="1819" y="1060"/>
                </a:cxn>
                <a:cxn ang="0">
                  <a:pos x="3209" y="1307"/>
                </a:cxn>
              </a:cxnLst>
              <a:rect l="0" t="0" r="r" b="b"/>
              <a:pathLst>
                <a:path w="3209" h="1307">
                  <a:moveTo>
                    <a:pt x="0" y="0"/>
                  </a:moveTo>
                  <a:cubicBezTo>
                    <a:pt x="184" y="41"/>
                    <a:pt x="367" y="82"/>
                    <a:pt x="543" y="164"/>
                  </a:cubicBezTo>
                  <a:cubicBezTo>
                    <a:pt x="719" y="246"/>
                    <a:pt x="843" y="344"/>
                    <a:pt x="1056" y="493"/>
                  </a:cubicBezTo>
                  <a:cubicBezTo>
                    <a:pt x="1269" y="642"/>
                    <a:pt x="1460" y="924"/>
                    <a:pt x="1819" y="1060"/>
                  </a:cubicBezTo>
                  <a:cubicBezTo>
                    <a:pt x="2178" y="1196"/>
                    <a:pt x="2920" y="1256"/>
                    <a:pt x="3209" y="1307"/>
                  </a:cubicBezTo>
                </a:path>
              </a:pathLst>
            </a:custGeom>
            <a:ln>
              <a:headEnd type="none" w="sm" len="sm"/>
              <a:tailEnd type="none" w="sm" len="sm"/>
            </a:ln>
          </p:spPr>
          <p:style>
            <a:lnRef idx="3">
              <a:schemeClr val="accent2"/>
            </a:lnRef>
            <a:fillRef idx="0">
              <a:schemeClr val="accent2"/>
            </a:fillRef>
            <a:effectRef idx="2">
              <a:schemeClr val="accent2"/>
            </a:effectRef>
            <a:fontRef idx="minor">
              <a:schemeClr val="tx1"/>
            </a:fontRef>
          </p:style>
          <p:txBody>
            <a:bodyPr wrap="none"/>
            <a:lstStyle/>
            <a:p>
              <a:endParaRPr lang="en-US" b="1" dirty="0"/>
            </a:p>
          </p:txBody>
        </p:sp>
        <p:sp>
          <p:nvSpPr>
            <p:cNvPr id="1526812" name="Text Box 28"/>
            <p:cNvSpPr txBox="1">
              <a:spLocks noChangeArrowheads="1"/>
            </p:cNvSpPr>
            <p:nvPr/>
          </p:nvSpPr>
          <p:spPr bwMode="auto">
            <a:xfrm>
              <a:off x="1910216" y="1686150"/>
              <a:ext cx="2073275" cy="646331"/>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Level of </a:t>
              </a:r>
              <a:r>
                <a:rPr lang="en-GB" b="1" dirty="0" smtClean="0"/>
                <a:t>Uncertainty</a:t>
              </a:r>
              <a:endParaRPr lang="en-US" b="1" dirty="0"/>
            </a:p>
          </p:txBody>
        </p:sp>
        <p:grpSp>
          <p:nvGrpSpPr>
            <p:cNvPr id="1526813" name="Group 29"/>
            <p:cNvGrpSpPr>
              <a:grpSpLocks/>
            </p:cNvGrpSpPr>
            <p:nvPr/>
          </p:nvGrpSpPr>
          <p:grpSpPr bwMode="auto">
            <a:xfrm>
              <a:off x="2243591" y="1408337"/>
              <a:ext cx="5903912" cy="2378075"/>
              <a:chOff x="1288" y="814"/>
              <a:chExt cx="3433" cy="1498"/>
            </a:xfrm>
          </p:grpSpPr>
          <p:sp>
            <p:nvSpPr>
              <p:cNvPr id="1526814" name="Freeform 30"/>
              <p:cNvSpPr>
                <a:spLocks/>
              </p:cNvSpPr>
              <p:nvPr/>
            </p:nvSpPr>
            <p:spPr bwMode="auto">
              <a:xfrm>
                <a:off x="1288" y="814"/>
                <a:ext cx="3411" cy="1498"/>
              </a:xfrm>
              <a:custGeom>
                <a:avLst/>
                <a:gdLst/>
                <a:ahLst/>
                <a:cxnLst>
                  <a:cxn ang="0">
                    <a:pos x="0" y="1498"/>
                  </a:cxn>
                  <a:cxn ang="0">
                    <a:pos x="614" y="1362"/>
                  </a:cxn>
                  <a:cxn ang="0">
                    <a:pos x="1062" y="1088"/>
                  </a:cxn>
                  <a:cxn ang="0">
                    <a:pos x="1683" y="439"/>
                  </a:cxn>
                  <a:cxn ang="0">
                    <a:pos x="2771" y="91"/>
                  </a:cxn>
                  <a:cxn ang="0">
                    <a:pos x="3411" y="0"/>
                  </a:cxn>
                </a:cxnLst>
                <a:rect l="0" t="0" r="r" b="b"/>
                <a:pathLst>
                  <a:path w="3411" h="1498">
                    <a:moveTo>
                      <a:pt x="0" y="1498"/>
                    </a:moveTo>
                    <a:cubicBezTo>
                      <a:pt x="102" y="1475"/>
                      <a:pt x="437" y="1430"/>
                      <a:pt x="614" y="1362"/>
                    </a:cubicBezTo>
                    <a:cubicBezTo>
                      <a:pt x="791" y="1294"/>
                      <a:pt x="884" y="1242"/>
                      <a:pt x="1062" y="1088"/>
                    </a:cubicBezTo>
                    <a:cubicBezTo>
                      <a:pt x="1240" y="934"/>
                      <a:pt x="1398" y="605"/>
                      <a:pt x="1683" y="439"/>
                    </a:cubicBezTo>
                    <a:cubicBezTo>
                      <a:pt x="1968" y="273"/>
                      <a:pt x="2483" y="164"/>
                      <a:pt x="2771" y="91"/>
                    </a:cubicBezTo>
                    <a:cubicBezTo>
                      <a:pt x="3059" y="18"/>
                      <a:pt x="3278" y="19"/>
                      <a:pt x="3411" y="0"/>
                    </a:cubicBezTo>
                  </a:path>
                </a:pathLst>
              </a:cu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wrap="none"/>
              <a:lstStyle/>
              <a:p>
                <a:endParaRPr lang="en-US" b="1" dirty="0"/>
              </a:p>
            </p:txBody>
          </p:sp>
          <p:sp>
            <p:nvSpPr>
              <p:cNvPr id="1526815" name="Text Box 31"/>
              <p:cNvSpPr txBox="1">
                <a:spLocks noChangeArrowheads="1"/>
              </p:cNvSpPr>
              <p:nvPr/>
            </p:nvSpPr>
            <p:spPr bwMode="auto">
              <a:xfrm>
                <a:off x="3516" y="1016"/>
                <a:ext cx="1205" cy="407"/>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Estimating Accuracy</a:t>
                </a:r>
                <a:endParaRPr lang="en-US" b="1" dirty="0"/>
              </a:p>
            </p:txBody>
          </p:sp>
        </p:gr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197</a:t>
            </a:fld>
            <a:endParaRPr lang="en-US" dirty="0"/>
          </a:p>
        </p:txBody>
      </p:sp>
    </p:spTree>
    <p:extLst>
      <p:ext uri="{BB962C8B-B14F-4D97-AF65-F5344CB8AC3E}">
        <p14:creationId xmlns:p14="http://schemas.microsoft.com/office/powerpoint/2010/main" val="3419715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management</a:t>
            </a:r>
            <a:endParaRPr lang="en-US" dirty="0"/>
          </a:p>
        </p:txBody>
      </p:sp>
      <p:sp>
        <p:nvSpPr>
          <p:cNvPr id="3" name="Text Placeholder 2"/>
          <p:cNvSpPr>
            <a:spLocks noGrp="1"/>
          </p:cNvSpPr>
          <p:nvPr>
            <p:ph type="body" idx="1"/>
          </p:nvPr>
        </p:nvSpPr>
        <p:spPr>
          <a:xfrm>
            <a:off x="762000" y="2971800"/>
            <a:ext cx="7772400" cy="1500187"/>
          </a:xfrm>
        </p:spPr>
        <p:txBody>
          <a:bodyPr/>
          <a:lstStyle/>
          <a:p>
            <a:r>
              <a:rPr lang="en-US" dirty="0" smtClean="0"/>
              <a:t>The ability to manage finite resources is a critical skill</a:t>
            </a:r>
            <a:endParaRPr lang="en-US" dirty="0"/>
          </a:p>
        </p:txBody>
      </p:sp>
      <p:pic>
        <p:nvPicPr>
          <p:cNvPr id="32770" name="Picture 2" descr="http://www.sml.hw.ac.uk/img/strategic-project-management-800x45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0" y="1371600"/>
            <a:ext cx="4460875" cy="250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198</a:t>
            </a:fld>
            <a:endParaRPr lang="en-US" dirty="0"/>
          </a:p>
        </p:txBody>
      </p:sp>
    </p:spTree>
    <p:extLst>
      <p:ext uri="{BB962C8B-B14F-4D97-AF65-F5344CB8AC3E}">
        <p14:creationId xmlns:p14="http://schemas.microsoft.com/office/powerpoint/2010/main" val="1856029624"/>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Rectangle 2"/>
          <p:cNvSpPr>
            <a:spLocks noGrp="1" noChangeArrowheads="1"/>
          </p:cNvSpPr>
          <p:nvPr>
            <p:ph type="title"/>
          </p:nvPr>
        </p:nvSpPr>
        <p:spPr/>
        <p:txBody>
          <a:bodyPr/>
          <a:lstStyle/>
          <a:p>
            <a:r>
              <a:rPr lang="en-GB" dirty="0"/>
              <a:t>Types of </a:t>
            </a:r>
            <a:r>
              <a:rPr lang="en-GB" dirty="0" smtClean="0"/>
              <a:t>Resources</a:t>
            </a:r>
            <a:endParaRPr lang="en-US" dirty="0"/>
          </a:p>
        </p:txBody>
      </p:sp>
      <p:sp>
        <p:nvSpPr>
          <p:cNvPr id="1585155" name="Rectangle 3"/>
          <p:cNvSpPr>
            <a:spLocks noGrp="1" noChangeArrowheads="1"/>
          </p:cNvSpPr>
          <p:nvPr>
            <p:ph type="body" idx="1"/>
          </p:nvPr>
        </p:nvSpPr>
        <p:spPr>
          <a:xfrm>
            <a:off x="644374" y="1411518"/>
            <a:ext cx="7195038" cy="4495800"/>
          </a:xfrm>
        </p:spPr>
        <p:txBody>
          <a:bodyPr/>
          <a:lstStyle/>
          <a:p>
            <a:r>
              <a:rPr lang="en-GB" dirty="0"/>
              <a:t>Consumable</a:t>
            </a:r>
          </a:p>
          <a:p>
            <a:pPr lvl="1"/>
            <a:r>
              <a:rPr lang="en-GB" sz="2200" dirty="0"/>
              <a:t>R</a:t>
            </a:r>
            <a:r>
              <a:rPr lang="en-GB" sz="2200" i="0" dirty="0" smtClean="0"/>
              <a:t>aw </a:t>
            </a:r>
            <a:r>
              <a:rPr lang="en-GB" sz="2200" i="0" dirty="0"/>
              <a:t>materials</a:t>
            </a:r>
          </a:p>
          <a:p>
            <a:pPr lvl="1"/>
            <a:r>
              <a:rPr lang="en-GB" sz="2200" dirty="0" smtClean="0"/>
              <a:t>M</a:t>
            </a:r>
            <a:r>
              <a:rPr lang="en-GB" sz="2200" i="0" dirty="0" smtClean="0"/>
              <a:t>oney</a:t>
            </a:r>
          </a:p>
          <a:p>
            <a:pPr lvl="1"/>
            <a:r>
              <a:rPr lang="en-GB" sz="2200" dirty="0" smtClean="0"/>
              <a:t>Natural Resources</a:t>
            </a:r>
            <a:endParaRPr lang="en-GB" sz="2200" i="0" dirty="0"/>
          </a:p>
          <a:p>
            <a:r>
              <a:rPr lang="en-GB" dirty="0"/>
              <a:t>Non Consumable</a:t>
            </a:r>
          </a:p>
          <a:p>
            <a:pPr lvl="1"/>
            <a:r>
              <a:rPr lang="en-GB" sz="2200" dirty="0" smtClean="0"/>
              <a:t>M</a:t>
            </a:r>
            <a:r>
              <a:rPr lang="en-GB" sz="2200" i="0" dirty="0" smtClean="0"/>
              <a:t>achines</a:t>
            </a:r>
          </a:p>
          <a:p>
            <a:pPr lvl="1"/>
            <a:r>
              <a:rPr lang="en-GB" sz="2200" dirty="0"/>
              <a:t>F</a:t>
            </a:r>
            <a:r>
              <a:rPr lang="en-GB" sz="2200" i="0" dirty="0" smtClean="0"/>
              <a:t>acilities</a:t>
            </a:r>
            <a:endParaRPr lang="en-GB" sz="2200" i="0" dirty="0"/>
          </a:p>
          <a:p>
            <a:pPr lvl="1"/>
            <a:r>
              <a:rPr lang="en-GB" sz="2200" dirty="0"/>
              <a:t>T</a:t>
            </a:r>
            <a:r>
              <a:rPr lang="en-GB" sz="2200" i="0" dirty="0" smtClean="0"/>
              <a:t>est equipment</a:t>
            </a:r>
          </a:p>
          <a:p>
            <a:pPr lvl="1"/>
            <a:r>
              <a:rPr lang="en-GB" sz="2200" dirty="0"/>
              <a:t>P</a:t>
            </a:r>
            <a:r>
              <a:rPr lang="en-GB" sz="2200" i="0" dirty="0" smtClean="0"/>
              <a:t>eople</a:t>
            </a:r>
            <a:endParaRPr lang="en-US" sz="2200" i="0"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199</a:t>
            </a:fld>
            <a:endParaRPr lang="en-US" dirty="0"/>
          </a:p>
        </p:txBody>
      </p:sp>
    </p:spTree>
    <p:extLst>
      <p:ext uri="{BB962C8B-B14F-4D97-AF65-F5344CB8AC3E}">
        <p14:creationId xmlns:p14="http://schemas.microsoft.com/office/powerpoint/2010/main" val="11102368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51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515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851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515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8515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8515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851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Course Instructor </a:t>
            </a:r>
            <a:endParaRPr lang="ar-LB" dirty="0"/>
          </a:p>
        </p:txBody>
      </p:sp>
    </p:spTree>
    <p:extLst>
      <p:ext uri="{BB962C8B-B14F-4D97-AF65-F5344CB8AC3E}">
        <p14:creationId xmlns:p14="http://schemas.microsoft.com/office/powerpoint/2010/main" val="33613158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971800"/>
            <a:ext cx="8382000" cy="461665"/>
          </a:xfrm>
          <a:prstGeom prst="rect">
            <a:avLst/>
          </a:prstGeom>
          <a:noFill/>
        </p:spPr>
        <p:txBody>
          <a:bodyPr wrap="square" rtlCol="0">
            <a:spAutoFit/>
          </a:bodyPr>
          <a:lstStyle/>
          <a:p>
            <a:r>
              <a:rPr lang="en-US" sz="2400" dirty="0" smtClean="0">
                <a:latin typeface="Verdana" pitchFamily="34" charset="0"/>
              </a:rPr>
              <a:t>What is Sustainable or “Green” Project Management?</a:t>
            </a:r>
            <a:endParaRPr lang="en-US" sz="2400" dirty="0">
              <a:latin typeface="Verdana" pitchFamily="34" charset="0"/>
            </a:endParaRPr>
          </a:p>
        </p:txBody>
      </p:sp>
    </p:spTree>
    <p:extLst>
      <p:ext uri="{BB962C8B-B14F-4D97-AF65-F5344CB8AC3E}">
        <p14:creationId xmlns:p14="http://schemas.microsoft.com/office/powerpoint/2010/main" val="3645458724"/>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02" name="Rectangle 2"/>
          <p:cNvSpPr>
            <a:spLocks noGrp="1" noChangeArrowheads="1"/>
          </p:cNvSpPr>
          <p:nvPr>
            <p:ph type="title"/>
          </p:nvPr>
        </p:nvSpPr>
        <p:spPr/>
        <p:txBody>
          <a:bodyPr/>
          <a:lstStyle/>
          <a:p>
            <a:r>
              <a:rPr lang="en-GB" dirty="0" smtClean="0"/>
              <a:t>Resourcing Process</a:t>
            </a:r>
            <a:endParaRPr lang="en-GB" dirty="0"/>
          </a:p>
        </p:txBody>
      </p:sp>
      <p:pic>
        <p:nvPicPr>
          <p:cNvPr id="36866" name="Picture 2" descr="http://www1.inspirus.com/sites/default/files/images/performance-solutions-1.jpg?1282231518"/>
          <p:cNvPicPr>
            <a:picLocks noChangeAspect="1" noChangeArrowheads="1"/>
          </p:cNvPicPr>
          <p:nvPr/>
        </p:nvPicPr>
        <p:blipFill rotWithShape="1">
          <a:blip r:embed="rId3">
            <a:extLst>
              <a:ext uri="{28A0092B-C50C-407E-A947-70E740481C1C}">
                <a14:useLocalDpi xmlns:a14="http://schemas.microsoft.com/office/drawing/2010/main" val="0"/>
              </a:ext>
            </a:extLst>
          </a:blip>
          <a:srcRect l="13299" r="12979"/>
          <a:stretch/>
        </p:blipFill>
        <p:spPr bwMode="auto">
          <a:xfrm>
            <a:off x="6781800" y="1828800"/>
            <a:ext cx="2010538" cy="870363"/>
          </a:xfrm>
          <a:prstGeom prst="rect">
            <a:avLst/>
          </a:prstGeom>
          <a:noFill/>
          <a:extLst>
            <a:ext uri="{909E8E84-426E-40dd-AFC4-6F175D3DCCD1}">
              <a14:hiddenFill xmlns:a14="http://schemas.microsoft.com/office/drawing/2010/main">
                <a:solidFill>
                  <a:srgbClr val="FFFFFF"/>
                </a:solidFill>
              </a14:hiddenFill>
            </a:ext>
          </a:extLst>
        </p:spPr>
      </p:pic>
      <p:sp>
        <p:nvSpPr>
          <p:cNvPr id="1587203" name="Rectangle 3"/>
          <p:cNvSpPr>
            <a:spLocks noGrp="1" noChangeArrowheads="1"/>
          </p:cNvSpPr>
          <p:nvPr>
            <p:ph type="body" sz="half" idx="1"/>
          </p:nvPr>
        </p:nvSpPr>
        <p:spPr>
          <a:xfrm>
            <a:off x="152400" y="1371600"/>
            <a:ext cx="6629400" cy="4038600"/>
          </a:xfrm>
        </p:spPr>
        <p:txBody>
          <a:bodyPr>
            <a:normAutofit fontScale="85000" lnSpcReduction="20000"/>
          </a:bodyPr>
          <a:lstStyle/>
          <a:p>
            <a:pPr marL="0" indent="0">
              <a:lnSpc>
                <a:spcPct val="110000"/>
              </a:lnSpc>
              <a:buNone/>
            </a:pPr>
            <a:r>
              <a:rPr lang="en-GB" sz="3500" dirty="0" smtClean="0"/>
              <a:t>The three basic steps</a:t>
            </a:r>
            <a:r>
              <a:rPr lang="en-GB" sz="3500" dirty="0"/>
              <a:t>: </a:t>
            </a:r>
            <a:endParaRPr lang="en-GB" sz="3500" dirty="0" smtClean="0"/>
          </a:p>
          <a:p>
            <a:pPr marL="0" indent="0">
              <a:lnSpc>
                <a:spcPct val="110000"/>
              </a:lnSpc>
              <a:buNone/>
            </a:pPr>
            <a:endParaRPr lang="en-GB" sz="3500" dirty="0"/>
          </a:p>
          <a:p>
            <a:r>
              <a:rPr lang="en-GB" sz="2200" dirty="0"/>
              <a:t> </a:t>
            </a:r>
            <a:r>
              <a:rPr lang="en-GB" sz="2400" b="1" dirty="0"/>
              <a:t>Allocation</a:t>
            </a:r>
            <a:r>
              <a:rPr lang="en-GB" sz="2400" dirty="0"/>
              <a:t> - once activities been scheduled resources are allocated to each activity.  This enables the total requirements to be determined against the project timescale</a:t>
            </a:r>
            <a:r>
              <a:rPr lang="en-GB" sz="2400" dirty="0" smtClean="0"/>
              <a:t>.</a:t>
            </a:r>
          </a:p>
          <a:p>
            <a:r>
              <a:rPr lang="en-GB" sz="2400" b="1" dirty="0" smtClean="0"/>
              <a:t>Aggregation</a:t>
            </a:r>
            <a:r>
              <a:rPr lang="en-GB" sz="2400" dirty="0" smtClean="0"/>
              <a:t> </a:t>
            </a:r>
            <a:r>
              <a:rPr lang="en-GB" sz="2400" dirty="0"/>
              <a:t>– resource requirements are totalled to determine the level of resources required for each </a:t>
            </a:r>
            <a:r>
              <a:rPr lang="en-GB" sz="2400" dirty="0" smtClean="0"/>
              <a:t>time </a:t>
            </a:r>
            <a:r>
              <a:rPr lang="en-GB" sz="2400" dirty="0"/>
              <a:t>period.  </a:t>
            </a:r>
          </a:p>
          <a:p>
            <a:r>
              <a:rPr lang="en-GB" sz="2400" b="1" dirty="0"/>
              <a:t>Scheduling</a:t>
            </a:r>
            <a:r>
              <a:rPr lang="en-GB" sz="2400" dirty="0"/>
              <a:t> – it is unlikely that the availability of resource requirements will </a:t>
            </a:r>
            <a:r>
              <a:rPr lang="en-GB" sz="2400" dirty="0" smtClean="0"/>
              <a:t>map to the </a:t>
            </a:r>
            <a:r>
              <a:rPr lang="en-GB" sz="2400" dirty="0"/>
              <a:t>requirements (or demand).  Such constraints are applied to the resource requirements and an </a:t>
            </a:r>
            <a:r>
              <a:rPr lang="en-GB" sz="2400" dirty="0" smtClean="0"/>
              <a:t>optimized </a:t>
            </a:r>
            <a:r>
              <a:rPr lang="en-GB" sz="2400" dirty="0"/>
              <a:t>schedule is determined.  </a:t>
            </a:r>
            <a:endParaRPr lang="en-GB" sz="2400" b="1"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2989680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p:txBody>
          <a:bodyPr/>
          <a:lstStyle/>
          <a:p>
            <a:r>
              <a:rPr lang="en-GB" dirty="0"/>
              <a:t>Resource Management</a:t>
            </a:r>
          </a:p>
        </p:txBody>
      </p:sp>
      <p:sp>
        <p:nvSpPr>
          <p:cNvPr id="1603587" name="Rectangle 3"/>
          <p:cNvSpPr>
            <a:spLocks noGrp="1" noChangeArrowheads="1"/>
          </p:cNvSpPr>
          <p:nvPr>
            <p:ph type="body" idx="1"/>
          </p:nvPr>
        </p:nvSpPr>
        <p:spPr/>
        <p:txBody>
          <a:bodyPr/>
          <a:lstStyle/>
          <a:p>
            <a:r>
              <a:rPr lang="en-GB" dirty="0"/>
              <a:t>Effective resource management ensures:</a:t>
            </a:r>
          </a:p>
          <a:p>
            <a:pPr lvl="1"/>
            <a:r>
              <a:rPr lang="en-GB" dirty="0"/>
              <a:t>Efficient </a:t>
            </a:r>
            <a:r>
              <a:rPr lang="en-GB" dirty="0" smtClean="0"/>
              <a:t>utilization </a:t>
            </a:r>
            <a:r>
              <a:rPr lang="en-GB" dirty="0"/>
              <a:t>of resources</a:t>
            </a:r>
          </a:p>
          <a:p>
            <a:pPr lvl="1"/>
            <a:r>
              <a:rPr lang="en-GB" dirty="0"/>
              <a:t>Confidence that the schedule is realistic in terms of the required and available resources</a:t>
            </a:r>
          </a:p>
          <a:p>
            <a:pPr lvl="1"/>
            <a:r>
              <a:rPr lang="en-GB" dirty="0"/>
              <a:t>Early identification of resource capacity bottlenecks and conflicts.</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201</a:t>
            </a:fld>
            <a:endParaRPr lang="en-US" dirty="0"/>
          </a:p>
        </p:txBody>
      </p:sp>
    </p:spTree>
    <p:extLst>
      <p:ext uri="{BB962C8B-B14F-4D97-AF65-F5344CB8AC3E}">
        <p14:creationId xmlns:p14="http://schemas.microsoft.com/office/powerpoint/2010/main" val="2773373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a:xfrm>
            <a:off x="457200" y="1442021"/>
            <a:ext cx="6456698" cy="4495800"/>
          </a:xfrm>
        </p:spPr>
        <p:txBody>
          <a:bodyPr/>
          <a:lstStyle/>
          <a:p>
            <a:r>
              <a:rPr lang="en-GB" dirty="0" smtClean="0"/>
              <a:t>Work with the Project Manager to schedule your activities</a:t>
            </a:r>
          </a:p>
          <a:p>
            <a:r>
              <a:rPr lang="en-GB" dirty="0" smtClean="0"/>
              <a:t>Compliment the Project Delivery with a Supporting Role</a:t>
            </a:r>
          </a:p>
          <a:p>
            <a:r>
              <a:rPr lang="en-GB" dirty="0" smtClean="0"/>
              <a:t>Keep a tight control over resourcing matters to avoid scope drift</a:t>
            </a:r>
          </a:p>
          <a:p>
            <a:r>
              <a:rPr lang="en-GB" dirty="0" smtClean="0"/>
              <a:t>Cost and Monitor each resource for further lessons in the future to ensure audit ability</a:t>
            </a: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1072" y="4022360"/>
            <a:ext cx="1776910" cy="1924986"/>
          </a:xfrm>
          <a:prstGeom prst="rect">
            <a:avLst/>
          </a:prstGeom>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202</a:t>
            </a:fld>
            <a:endParaRPr lang="en-US" dirty="0"/>
          </a:p>
        </p:txBody>
      </p:sp>
    </p:spTree>
    <p:extLst>
      <p:ext uri="{BB962C8B-B14F-4D97-AF65-F5344CB8AC3E}">
        <p14:creationId xmlns:p14="http://schemas.microsoft.com/office/powerpoint/2010/main" val="194573512"/>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Quality</a:t>
            </a:r>
            <a:endParaRPr lang="en-US" dirty="0"/>
          </a:p>
        </p:txBody>
      </p:sp>
      <p:sp>
        <p:nvSpPr>
          <p:cNvPr id="7" name="Text Placeholder 6"/>
          <p:cNvSpPr>
            <a:spLocks noGrp="1"/>
          </p:cNvSpPr>
          <p:nvPr>
            <p:ph type="body" idx="1"/>
          </p:nvPr>
        </p:nvSpPr>
        <p:spPr/>
        <p:txBody>
          <a:bodyPr/>
          <a:lstStyle/>
          <a:p>
            <a:r>
              <a:rPr lang="en-US" dirty="0" smtClean="0"/>
              <a:t>Ensuring the best outcomes</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203</a:t>
            </a:fld>
            <a:endParaRPr lang="en-US" dirty="0"/>
          </a:p>
        </p:txBody>
      </p:sp>
      <p:pic>
        <p:nvPicPr>
          <p:cNvPr id="14338" name="Picture 2" descr="http://info.ibs-us.com/Portals/14010/images/quality%20management%20softwar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9600" y="1066800"/>
            <a:ext cx="3819525" cy="2847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48138"/>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a:xfrm>
            <a:off x="281354" y="3109"/>
            <a:ext cx="6400800" cy="838200"/>
          </a:xfrm>
        </p:spPr>
        <p:txBody>
          <a:bodyPr/>
          <a:lstStyle/>
          <a:p>
            <a:r>
              <a:rPr lang="en-GB" dirty="0" smtClean="0"/>
              <a:t>Constraints</a:t>
            </a:r>
            <a:endParaRPr lang="en-GB" sz="2400" dirty="0"/>
          </a:p>
        </p:txBody>
      </p:sp>
      <p:sp>
        <p:nvSpPr>
          <p:cNvPr id="763908" name="AutoShape 4"/>
          <p:cNvSpPr>
            <a:spLocks noChangeArrowheads="1"/>
          </p:cNvSpPr>
          <p:nvPr/>
        </p:nvSpPr>
        <p:spPr bwMode="auto">
          <a:xfrm>
            <a:off x="2892402" y="2443149"/>
            <a:ext cx="3581400" cy="2895600"/>
          </a:xfrm>
          <a:prstGeom prst="triangle">
            <a:avLst>
              <a:gd name="adj" fmla="val 50000"/>
            </a:avLst>
          </a:prstGeom>
          <a:gradFill rotWithShape="0">
            <a:gsLst>
              <a:gs pos="0">
                <a:schemeClr val="bg2">
                  <a:gamma/>
                  <a:tint val="10196"/>
                  <a:invGamma/>
                </a:schemeClr>
              </a:gs>
              <a:gs pos="100000">
                <a:schemeClr val="bg2"/>
              </a:gs>
            </a:gsLst>
            <a:path path="shape">
              <a:fillToRect l="50000" t="50000" r="50000" b="50000"/>
            </a:path>
          </a:gradFill>
          <a:ln w="28575">
            <a:solidFill>
              <a:srgbClr val="EAEAEA"/>
            </a:solidFill>
            <a:miter lim="800000"/>
            <a:headEnd/>
            <a:tailEnd/>
          </a:ln>
          <a:effectLst>
            <a:outerShdw dist="107763" dir="2700000" algn="ctr" rotWithShape="0">
              <a:srgbClr val="EAEAEA"/>
            </a:outerShdw>
          </a:effectLst>
          <a:scene3d>
            <a:camera prst="orthographicFront"/>
            <a:lightRig rig="threePt" dir="t"/>
          </a:scene3d>
          <a:sp3d>
            <a:bevelT/>
          </a:sp3d>
        </p:spPr>
        <p:txBody>
          <a:bodyPr wrap="none" anchor="ctr"/>
          <a:lstStyle/>
          <a:p>
            <a:endParaRPr lang="en-GB"/>
          </a:p>
        </p:txBody>
      </p:sp>
      <p:sp>
        <p:nvSpPr>
          <p:cNvPr id="763914" name="Freeform 10"/>
          <p:cNvSpPr>
            <a:spLocks/>
          </p:cNvSpPr>
          <p:nvPr/>
        </p:nvSpPr>
        <p:spPr bwMode="auto">
          <a:xfrm>
            <a:off x="2309779" y="5003819"/>
            <a:ext cx="87313" cy="117475"/>
          </a:xfrm>
          <a:custGeom>
            <a:avLst/>
            <a:gdLst/>
            <a:ahLst/>
            <a:cxnLst>
              <a:cxn ang="0">
                <a:pos x="0" y="233"/>
              </a:cxn>
              <a:cxn ang="0">
                <a:pos x="90" y="77"/>
              </a:cxn>
              <a:cxn ang="0">
                <a:pos x="207" y="0"/>
              </a:cxn>
              <a:cxn ang="0">
                <a:pos x="207" y="39"/>
              </a:cxn>
              <a:cxn ang="0">
                <a:pos x="128" y="129"/>
              </a:cxn>
              <a:cxn ang="0">
                <a:pos x="38" y="297"/>
              </a:cxn>
              <a:cxn ang="0">
                <a:pos x="0" y="233"/>
              </a:cxn>
            </a:cxnLst>
            <a:rect l="0" t="0" r="r" b="b"/>
            <a:pathLst>
              <a:path w="207" h="297">
                <a:moveTo>
                  <a:pt x="0" y="233"/>
                </a:moveTo>
                <a:lnTo>
                  <a:pt x="90" y="77"/>
                </a:lnTo>
                <a:lnTo>
                  <a:pt x="207" y="0"/>
                </a:lnTo>
                <a:lnTo>
                  <a:pt x="207" y="39"/>
                </a:lnTo>
                <a:lnTo>
                  <a:pt x="128" y="129"/>
                </a:lnTo>
                <a:lnTo>
                  <a:pt x="38" y="297"/>
                </a:lnTo>
                <a:lnTo>
                  <a:pt x="0" y="233"/>
                </a:lnTo>
                <a:close/>
              </a:path>
            </a:pathLst>
          </a:custGeom>
          <a:solidFill>
            <a:schemeClr val="tx1"/>
          </a:solidFill>
          <a:ln w="9525">
            <a:noFill/>
            <a:round/>
            <a:headEnd/>
            <a:tailEnd/>
          </a:ln>
        </p:spPr>
        <p:txBody>
          <a:bodyPr/>
          <a:lstStyle/>
          <a:p>
            <a:endParaRPr lang="en-GB"/>
          </a:p>
        </p:txBody>
      </p:sp>
      <p:sp>
        <p:nvSpPr>
          <p:cNvPr id="763924" name="Text Box 20"/>
          <p:cNvSpPr txBox="1">
            <a:spLocks noChangeArrowheads="1"/>
          </p:cNvSpPr>
          <p:nvPr/>
        </p:nvSpPr>
        <p:spPr bwMode="auto">
          <a:xfrm>
            <a:off x="4756010" y="4876800"/>
            <a:ext cx="1720991" cy="400110"/>
          </a:xfrm>
          <a:prstGeom prst="rect">
            <a:avLst/>
          </a:prstGeom>
          <a:noFill/>
          <a:ln w="9525">
            <a:noFill/>
            <a:miter lim="800000"/>
            <a:headEnd/>
            <a:tailEnd/>
          </a:ln>
          <a:effectLst/>
        </p:spPr>
        <p:txBody>
          <a:bodyPr wrap="square">
            <a:spAutoFit/>
          </a:bodyPr>
          <a:lstStyle/>
          <a:p>
            <a:pPr algn="ctr"/>
            <a:r>
              <a:rPr lang="en-GB" sz="2000" b="1" dirty="0" smtClean="0"/>
              <a:t>Scope</a:t>
            </a:r>
            <a:endParaRPr lang="en-GB" sz="2000" b="1" dirty="0"/>
          </a:p>
        </p:txBody>
      </p:sp>
      <p:sp>
        <p:nvSpPr>
          <p:cNvPr id="763925" name="Text Box 21"/>
          <p:cNvSpPr txBox="1">
            <a:spLocks noChangeArrowheads="1"/>
          </p:cNvSpPr>
          <p:nvPr/>
        </p:nvSpPr>
        <p:spPr bwMode="auto">
          <a:xfrm>
            <a:off x="4292577" y="3159111"/>
            <a:ext cx="712054" cy="400110"/>
          </a:xfrm>
          <a:prstGeom prst="rect">
            <a:avLst/>
          </a:prstGeom>
          <a:noFill/>
          <a:ln w="9525">
            <a:noFill/>
            <a:miter lim="800000"/>
            <a:headEnd/>
            <a:tailEnd/>
          </a:ln>
          <a:effectLst/>
        </p:spPr>
        <p:txBody>
          <a:bodyPr wrap="none">
            <a:spAutoFit/>
          </a:bodyPr>
          <a:lstStyle/>
          <a:p>
            <a:pPr algn="l"/>
            <a:r>
              <a:rPr lang="en-GB" sz="2000" b="1" dirty="0"/>
              <a:t>Time</a:t>
            </a:r>
          </a:p>
        </p:txBody>
      </p:sp>
      <p:sp>
        <p:nvSpPr>
          <p:cNvPr id="763926" name="Text Box 22"/>
          <p:cNvSpPr txBox="1">
            <a:spLocks noChangeArrowheads="1"/>
          </p:cNvSpPr>
          <p:nvPr/>
        </p:nvSpPr>
        <p:spPr bwMode="auto">
          <a:xfrm>
            <a:off x="3330558" y="4853007"/>
            <a:ext cx="649537" cy="400110"/>
          </a:xfrm>
          <a:prstGeom prst="rect">
            <a:avLst/>
          </a:prstGeom>
          <a:noFill/>
          <a:ln w="9525">
            <a:noFill/>
            <a:miter lim="800000"/>
            <a:headEnd/>
            <a:tailEnd/>
          </a:ln>
          <a:effectLst/>
        </p:spPr>
        <p:txBody>
          <a:bodyPr wrap="none">
            <a:spAutoFit/>
          </a:bodyPr>
          <a:lstStyle/>
          <a:p>
            <a:pPr algn="l"/>
            <a:r>
              <a:rPr lang="en-GB" sz="2000" b="1" dirty="0"/>
              <a:t>Cost</a:t>
            </a:r>
          </a:p>
        </p:txBody>
      </p:sp>
      <p:pic>
        <p:nvPicPr>
          <p:cNvPr id="1038" name="Picture 14" descr="C:\Users\Joel\AppData\Local\Microsoft\Windows\Temporary Internet Files\Content.IE5\AV8D6S6D\MC900437275[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7043" y="3571075"/>
            <a:ext cx="1192119" cy="11807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16923" y="3962400"/>
            <a:ext cx="2209800" cy="369332"/>
          </a:xfrm>
          <a:prstGeom prst="rect">
            <a:avLst/>
          </a:prstGeom>
          <a:noFill/>
        </p:spPr>
        <p:txBody>
          <a:bodyPr wrap="square" rtlCol="0">
            <a:spAutoFit/>
          </a:bodyPr>
          <a:lstStyle/>
          <a:p>
            <a:pPr algn="ctr"/>
            <a:r>
              <a:rPr lang="en-US" b="1" dirty="0" smtClean="0"/>
              <a:t>PERFORMANCE</a:t>
            </a:r>
            <a:endParaRPr lang="en-US" b="1" dirty="0"/>
          </a:p>
        </p:txBody>
      </p:sp>
      <p:pic>
        <p:nvPicPr>
          <p:cNvPr id="3" name="Picture 2"/>
          <p:cNvPicPr>
            <a:picLocks noChangeAspect="1"/>
          </p:cNvPicPr>
          <p:nvPr/>
        </p:nvPicPr>
        <p:blipFill>
          <a:blip r:embed="rId4"/>
          <a:stretch>
            <a:fillRect/>
          </a:stretch>
        </p:blipFill>
        <p:spPr>
          <a:xfrm>
            <a:off x="1617785" y="1371600"/>
            <a:ext cx="5767754" cy="4657372"/>
          </a:xfrm>
          <a:prstGeom prst="rect">
            <a:avLst/>
          </a:prstGeom>
        </p:spPr>
      </p:pic>
    </p:spTree>
    <p:extLst>
      <p:ext uri="{BB962C8B-B14F-4D97-AF65-F5344CB8AC3E}">
        <p14:creationId xmlns:p14="http://schemas.microsoft.com/office/powerpoint/2010/main" val="2225955239"/>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a:t>The Planning Phase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54" y="1371601"/>
            <a:ext cx="8686800" cy="4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3581400"/>
            <a:ext cx="3657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ular Callout 6"/>
          <p:cNvSpPr/>
          <p:nvPr/>
        </p:nvSpPr>
        <p:spPr>
          <a:xfrm>
            <a:off x="844062" y="3048000"/>
            <a:ext cx="2667000" cy="1219200"/>
          </a:xfrm>
          <a:prstGeom prst="wedgeRectCallout">
            <a:avLst>
              <a:gd name="adj1" fmla="val 60207"/>
              <a:gd name="adj2" fmla="val -80732"/>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bwMode="auto">
          <a:xfrm>
            <a:off x="914400" y="3276600"/>
            <a:ext cx="2438400" cy="783193"/>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2000" i="0" u="none" strike="noStrike" cap="none" normalizeH="0" baseline="0" dirty="0" smtClean="0">
                <a:ln>
                  <a:noFill/>
                </a:ln>
                <a:solidFill>
                  <a:schemeClr val="tx1"/>
                </a:solidFill>
                <a:effectLst/>
                <a:latin typeface="Calibri"/>
                <a:cs typeface="Calibri"/>
              </a:rPr>
              <a:t>Define Sustainability Quality</a:t>
            </a:r>
            <a:r>
              <a:rPr kumimoji="0" lang="en-US" sz="2000" i="0" u="none" strike="noStrike" cap="none" normalizeH="0" dirty="0" smtClean="0">
                <a:ln>
                  <a:noFill/>
                </a:ln>
                <a:solidFill>
                  <a:schemeClr val="tx1"/>
                </a:solidFill>
                <a:effectLst/>
                <a:latin typeface="Calibri"/>
                <a:cs typeface="Calibri"/>
              </a:rPr>
              <a:t> </a:t>
            </a:r>
            <a:r>
              <a:rPr kumimoji="0" lang="en-US" sz="2000" i="0" u="none" strike="noStrike" cap="none" normalizeH="0" baseline="0" dirty="0" smtClean="0">
                <a:ln>
                  <a:noFill/>
                </a:ln>
                <a:solidFill>
                  <a:schemeClr val="tx1"/>
                </a:solidFill>
                <a:effectLst/>
                <a:latin typeface="Calibri"/>
                <a:cs typeface="Calibri"/>
              </a:rPr>
              <a:t>Components</a:t>
            </a:r>
          </a:p>
        </p:txBody>
      </p:sp>
    </p:spTree>
    <p:extLst>
      <p:ext uri="{BB962C8B-B14F-4D97-AF65-F5344CB8AC3E}">
        <p14:creationId xmlns:p14="http://schemas.microsoft.com/office/powerpoint/2010/main" val="3297443032"/>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r>
              <a:rPr lang="en-GB" sz="4000" dirty="0" smtClean="0"/>
              <a:t>What does Quality Mean? </a:t>
            </a:r>
            <a:endParaRPr lang="en-GB" sz="4000" dirty="0"/>
          </a:p>
        </p:txBody>
      </p:sp>
      <p:sp>
        <p:nvSpPr>
          <p:cNvPr id="1505283" name="Rectangle 3"/>
          <p:cNvSpPr>
            <a:spLocks noGrp="1" noChangeArrowheads="1"/>
          </p:cNvSpPr>
          <p:nvPr>
            <p:ph type="body" idx="1"/>
          </p:nvPr>
        </p:nvSpPr>
        <p:spPr/>
        <p:txBody>
          <a:bodyPr/>
          <a:lstStyle/>
          <a:p>
            <a:r>
              <a:rPr lang="en-GB" dirty="0"/>
              <a:t>Outputs and processes of </a:t>
            </a:r>
            <a:r>
              <a:rPr lang="en-GB" dirty="0" smtClean="0"/>
              <a:t>the project </a:t>
            </a:r>
            <a:r>
              <a:rPr lang="en-GB" dirty="0"/>
              <a:t>meet </a:t>
            </a:r>
            <a:r>
              <a:rPr lang="en-GB" dirty="0" smtClean="0"/>
              <a:t>the needs </a:t>
            </a:r>
            <a:r>
              <a:rPr lang="en-GB" dirty="0"/>
              <a:t>of stakeholders</a:t>
            </a:r>
          </a:p>
          <a:p>
            <a:pPr lvl="1"/>
            <a:r>
              <a:rPr lang="en-GB" dirty="0"/>
              <a:t>Fit for purpose</a:t>
            </a:r>
          </a:p>
          <a:p>
            <a:pPr lvl="1"/>
            <a:r>
              <a:rPr lang="en-GB" dirty="0"/>
              <a:t>Degree of </a:t>
            </a:r>
            <a:r>
              <a:rPr lang="en-GB" dirty="0" smtClean="0"/>
              <a:t>conformance</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206</a:t>
            </a:fld>
            <a:endParaRPr lang="en-US" dirty="0"/>
          </a:p>
        </p:txBody>
      </p:sp>
    </p:spTree>
    <p:extLst>
      <p:ext uri="{BB962C8B-B14F-4D97-AF65-F5344CB8AC3E}">
        <p14:creationId xmlns:p14="http://schemas.microsoft.com/office/powerpoint/2010/main" val="507311395"/>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a:xfrm>
            <a:off x="381000" y="45720"/>
            <a:ext cx="7161963" cy="1108075"/>
          </a:xfrm>
        </p:spPr>
        <p:txBody>
          <a:bodyPr/>
          <a:lstStyle/>
          <a:p>
            <a:r>
              <a:rPr lang="en-GB" dirty="0" smtClean="0"/>
              <a:t>Quality Responsibilities</a:t>
            </a:r>
            <a:endParaRPr lang="en-US" dirty="0"/>
          </a:p>
        </p:txBody>
      </p:sp>
      <p:sp>
        <p:nvSpPr>
          <p:cNvPr id="1507331" name="Rectangle 3"/>
          <p:cNvSpPr>
            <a:spLocks noGrp="1" noChangeArrowheads="1"/>
          </p:cNvSpPr>
          <p:nvPr>
            <p:ph type="body" idx="1"/>
          </p:nvPr>
        </p:nvSpPr>
        <p:spPr>
          <a:xfrm>
            <a:off x="652742" y="1600200"/>
            <a:ext cx="7441223" cy="4495800"/>
          </a:xfrm>
        </p:spPr>
        <p:txBody>
          <a:bodyPr/>
          <a:lstStyle/>
          <a:p>
            <a:r>
              <a:rPr lang="en-GB" dirty="0"/>
              <a:t>Management responsible for creating an environment for achieving project quality </a:t>
            </a:r>
            <a:r>
              <a:rPr lang="en-GB" dirty="0" smtClean="0"/>
              <a:t>(organization </a:t>
            </a:r>
            <a:r>
              <a:rPr lang="en-GB" dirty="0"/>
              <a:t>&amp; project)</a:t>
            </a:r>
          </a:p>
          <a:p>
            <a:r>
              <a:rPr lang="en-GB" dirty="0" smtClean="0"/>
              <a:t>Organization </a:t>
            </a:r>
            <a:r>
              <a:rPr lang="en-GB" dirty="0"/>
              <a:t>responsible for improving project processes – learning from experience (continuous improvement)</a:t>
            </a:r>
          </a:p>
          <a:p>
            <a:r>
              <a:rPr lang="en-GB" dirty="0"/>
              <a:t>Quality covers products and management processes</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207</a:t>
            </a:fld>
            <a:endParaRPr lang="en-US" dirty="0"/>
          </a:p>
        </p:txBody>
      </p:sp>
    </p:spTree>
    <p:extLst>
      <p:ext uri="{BB962C8B-B14F-4D97-AF65-F5344CB8AC3E}">
        <p14:creationId xmlns:p14="http://schemas.microsoft.com/office/powerpoint/2010/main" val="85450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7331">
                                            <p:txEl>
                                              <p:pRg st="0" end="0"/>
                                            </p:txEl>
                                          </p:spTgt>
                                        </p:tgtEl>
                                        <p:attrNameLst>
                                          <p:attrName>style.visibility</p:attrName>
                                        </p:attrNameLst>
                                      </p:cBhvr>
                                      <p:to>
                                        <p:strVal val="visible"/>
                                      </p:to>
                                    </p:set>
                                    <p:animEffect transition="in" filter="wipe(left)">
                                      <p:cBhvr>
                                        <p:cTn id="7" dur="500"/>
                                        <p:tgtEl>
                                          <p:spTgt spid="1507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7331">
                                            <p:txEl>
                                              <p:pRg st="1" end="1"/>
                                            </p:txEl>
                                          </p:spTgt>
                                        </p:tgtEl>
                                        <p:attrNameLst>
                                          <p:attrName>style.visibility</p:attrName>
                                        </p:attrNameLst>
                                      </p:cBhvr>
                                      <p:to>
                                        <p:strVal val="visible"/>
                                      </p:to>
                                    </p:set>
                                    <p:animEffect transition="in" filter="wipe(left)">
                                      <p:cBhvr>
                                        <p:cTn id="12" dur="500"/>
                                        <p:tgtEl>
                                          <p:spTgt spid="1507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7331">
                                            <p:txEl>
                                              <p:pRg st="2" end="2"/>
                                            </p:txEl>
                                          </p:spTgt>
                                        </p:tgtEl>
                                        <p:attrNameLst>
                                          <p:attrName>style.visibility</p:attrName>
                                        </p:attrNameLst>
                                      </p:cBhvr>
                                      <p:to>
                                        <p:strVal val="visible"/>
                                      </p:to>
                                    </p:set>
                                    <p:animEffect transition="in" filter="wipe(left)">
                                      <p:cBhvr>
                                        <p:cTn id="17" dur="500"/>
                                        <p:tgtEl>
                                          <p:spTgt spid="1507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1"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lstStyle/>
          <a:p>
            <a:r>
              <a:rPr lang="en-GB" dirty="0"/>
              <a:t>Quality Environment</a:t>
            </a:r>
            <a:endParaRPr lang="en-US" dirty="0"/>
          </a:p>
        </p:txBody>
      </p:sp>
      <p:grpSp>
        <p:nvGrpSpPr>
          <p:cNvPr id="12" name="Group 11"/>
          <p:cNvGrpSpPr/>
          <p:nvPr/>
        </p:nvGrpSpPr>
        <p:grpSpPr>
          <a:xfrm>
            <a:off x="1878622" y="1143000"/>
            <a:ext cx="6046177" cy="4383087"/>
            <a:chOff x="2593974" y="1700213"/>
            <a:chExt cx="6550025" cy="4383087"/>
          </a:xfrm>
        </p:grpSpPr>
        <p:sp>
          <p:nvSpPr>
            <p:cNvPr id="1509385" name="Oval 9"/>
            <p:cNvSpPr>
              <a:spLocks noChangeArrowheads="1"/>
            </p:cNvSpPr>
            <p:nvPr/>
          </p:nvSpPr>
          <p:spPr bwMode="auto">
            <a:xfrm>
              <a:off x="2593974" y="1700213"/>
              <a:ext cx="6550025" cy="4383087"/>
            </a:xfrm>
            <a:prstGeom prst="ellipse">
              <a:avLst/>
            </a:prstGeom>
            <a:solidFill>
              <a:srgbClr val="FFCC00"/>
            </a:solidFill>
            <a:ln w="38100" cap="sq">
              <a:solidFill>
                <a:schemeClr val="bg1"/>
              </a:solidFill>
              <a:round/>
              <a:headEnd type="none" w="sm" len="sm"/>
              <a:tailEnd type="none" w="sm" len="sm"/>
            </a:ln>
            <a:effectLst/>
          </p:spPr>
          <p:txBody>
            <a:bodyPr wrap="none" anchor="ctr"/>
            <a:lstStyle/>
            <a:p>
              <a:endParaRPr lang="en-US" dirty="0"/>
            </a:p>
          </p:txBody>
        </p:sp>
        <p:sp>
          <p:nvSpPr>
            <p:cNvPr id="1509379" name="Oval 3"/>
            <p:cNvSpPr>
              <a:spLocks noChangeArrowheads="1"/>
            </p:cNvSpPr>
            <p:nvPr/>
          </p:nvSpPr>
          <p:spPr bwMode="auto">
            <a:xfrm>
              <a:off x="3805238" y="1784350"/>
              <a:ext cx="3095625" cy="2713038"/>
            </a:xfrm>
            <a:prstGeom prst="ellipse">
              <a:avLst/>
            </a:prstGeom>
            <a:solidFill>
              <a:srgbClr val="FF99CC">
                <a:alpha val="63000"/>
              </a:srgbClr>
            </a:solidFill>
            <a:ln w="57150" cap="sq">
              <a:solidFill>
                <a:schemeClr val="bg1"/>
              </a:solidFill>
              <a:round/>
              <a:headEnd type="none" w="sm" len="sm"/>
              <a:tailEnd type="none" w="sm" len="sm"/>
            </a:ln>
            <a:effectLst/>
          </p:spPr>
          <p:txBody>
            <a:bodyPr wrap="none" anchor="ctr"/>
            <a:lstStyle/>
            <a:p>
              <a:pPr eaLnBrk="1" hangingPunct="1"/>
              <a:endParaRPr lang="en-US" sz="1200" dirty="0">
                <a:latin typeface="Arial" pitchFamily="34" charset="0"/>
              </a:endParaRPr>
            </a:p>
          </p:txBody>
        </p:sp>
        <p:sp>
          <p:nvSpPr>
            <p:cNvPr id="1509380" name="Oval 4"/>
            <p:cNvSpPr>
              <a:spLocks noChangeArrowheads="1"/>
            </p:cNvSpPr>
            <p:nvPr/>
          </p:nvSpPr>
          <p:spPr bwMode="auto">
            <a:xfrm>
              <a:off x="2955925" y="3000375"/>
              <a:ext cx="3095625" cy="2713038"/>
            </a:xfrm>
            <a:prstGeom prst="ellipse">
              <a:avLst/>
            </a:prstGeom>
            <a:solidFill>
              <a:srgbClr val="FFFF99">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1" name="Oval 5"/>
            <p:cNvSpPr>
              <a:spLocks noChangeArrowheads="1"/>
            </p:cNvSpPr>
            <p:nvPr/>
          </p:nvSpPr>
          <p:spPr bwMode="auto">
            <a:xfrm>
              <a:off x="4541838" y="3030538"/>
              <a:ext cx="3095625" cy="2713037"/>
            </a:xfrm>
            <a:prstGeom prst="ellipse">
              <a:avLst/>
            </a:prstGeom>
            <a:solidFill>
              <a:srgbClr val="99CCFF">
                <a:alpha val="63000"/>
              </a:srgbClr>
            </a:solidFill>
            <a:ln w="57150" cap="sq">
              <a:solidFill>
                <a:schemeClr val="bg1"/>
              </a:solidFill>
              <a:round/>
              <a:headEnd type="none" w="sm" len="sm"/>
              <a:tailEnd type="none" w="sm" len="sm"/>
            </a:ln>
            <a:effectLst/>
          </p:spPr>
          <p:txBody>
            <a:bodyPr wrap="none" anchor="ctr"/>
            <a:lstStyle/>
            <a:p>
              <a:endParaRPr lang="en-US" dirty="0"/>
            </a:p>
          </p:txBody>
        </p:sp>
        <p:sp>
          <p:nvSpPr>
            <p:cNvPr id="1509382" name="Text Box 6"/>
            <p:cNvSpPr txBox="1">
              <a:spLocks noChangeArrowheads="1"/>
            </p:cNvSpPr>
            <p:nvPr/>
          </p:nvSpPr>
          <p:spPr bwMode="auto">
            <a:xfrm>
              <a:off x="5004562" y="2301812"/>
              <a:ext cx="1328484"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a:latin typeface="Arial" pitchFamily="34" charset="0"/>
                </a:rPr>
                <a:t>Quality Planning</a:t>
              </a:r>
              <a:endParaRPr lang="en-US" b="1" dirty="0">
                <a:latin typeface="Arial" pitchFamily="34" charset="0"/>
              </a:endParaRPr>
            </a:p>
          </p:txBody>
        </p:sp>
        <p:sp>
          <p:nvSpPr>
            <p:cNvPr id="1509383" name="Text Box 7"/>
            <p:cNvSpPr txBox="1">
              <a:spLocks noChangeArrowheads="1"/>
            </p:cNvSpPr>
            <p:nvPr/>
          </p:nvSpPr>
          <p:spPr bwMode="auto">
            <a:xfrm>
              <a:off x="3135694" y="4254500"/>
              <a:ext cx="1649412" cy="646331"/>
            </a:xfrm>
            <a:prstGeom prst="rect">
              <a:avLst/>
            </a:prstGeom>
            <a:noFill/>
            <a:ln w="57150" cap="sq">
              <a:noFill/>
              <a:miter lim="800000"/>
              <a:headEnd type="none" w="sm" len="sm"/>
              <a:tailEnd type="none" w="sm" len="sm"/>
            </a:ln>
            <a:effectLst/>
          </p:spPr>
          <p:txBody>
            <a:bodyPr>
              <a:spAutoFit/>
            </a:bodyPr>
            <a:lstStyle/>
            <a:p>
              <a:pPr eaLnBrk="1" hangingPunct="1"/>
              <a:r>
                <a:rPr lang="en-GB" b="1" dirty="0">
                  <a:latin typeface="Arial" pitchFamily="34" charset="0"/>
                </a:rPr>
                <a:t>Quality Assurance</a:t>
              </a:r>
              <a:endParaRPr lang="en-US" b="1" dirty="0">
                <a:latin typeface="Arial" pitchFamily="34" charset="0"/>
              </a:endParaRPr>
            </a:p>
          </p:txBody>
        </p:sp>
        <p:sp>
          <p:nvSpPr>
            <p:cNvPr id="1509384" name="Text Box 8"/>
            <p:cNvSpPr txBox="1">
              <a:spLocks noChangeArrowheads="1"/>
            </p:cNvSpPr>
            <p:nvPr/>
          </p:nvSpPr>
          <p:spPr bwMode="auto">
            <a:xfrm>
              <a:off x="6223318" y="4250500"/>
              <a:ext cx="1204404" cy="646331"/>
            </a:xfrm>
            <a:prstGeom prst="rect">
              <a:avLst/>
            </a:prstGeom>
            <a:noFill/>
            <a:ln w="57150" cap="sq">
              <a:noFill/>
              <a:miter lim="800000"/>
              <a:headEnd type="none" w="sm" len="sm"/>
              <a:tailEnd type="none" w="sm" len="sm"/>
            </a:ln>
            <a:effectLst/>
          </p:spPr>
          <p:txBody>
            <a:bodyPr wrap="square">
              <a:spAutoFit/>
            </a:bodyPr>
            <a:lstStyle/>
            <a:p>
              <a:pPr eaLnBrk="1" hangingPunct="1"/>
              <a:r>
                <a:rPr lang="en-GB" b="1" dirty="0">
                  <a:latin typeface="Arial" pitchFamily="34" charset="0"/>
                </a:rPr>
                <a:t>Quality Control</a:t>
              </a:r>
              <a:endParaRPr lang="en-US" b="1" dirty="0">
                <a:latin typeface="Arial" pitchFamily="34" charset="0"/>
              </a:endParaRPr>
            </a:p>
          </p:txBody>
        </p:sp>
        <p:sp>
          <p:nvSpPr>
            <p:cNvPr id="1509386" name="Text Box 10"/>
            <p:cNvSpPr txBox="1">
              <a:spLocks noChangeArrowheads="1"/>
            </p:cNvSpPr>
            <p:nvPr/>
          </p:nvSpPr>
          <p:spPr bwMode="auto">
            <a:xfrm>
              <a:off x="7127843" y="2568873"/>
              <a:ext cx="1933607" cy="646331"/>
            </a:xfrm>
            <a:prstGeom prst="rect">
              <a:avLst/>
            </a:prstGeom>
            <a:noFill/>
            <a:ln w="57150" cap="sq">
              <a:noFill/>
              <a:miter lim="800000"/>
              <a:headEnd type="none" w="sm" len="sm"/>
              <a:tailEnd type="none" w="sm" len="sm"/>
            </a:ln>
            <a:effectLst/>
          </p:spPr>
          <p:txBody>
            <a:bodyPr wrap="square">
              <a:spAutoFit/>
            </a:bodyPr>
            <a:lstStyle/>
            <a:p>
              <a:pPr algn="l" eaLnBrk="1" hangingPunct="1"/>
              <a:r>
                <a:rPr lang="en-GB" b="1" dirty="0">
                  <a:latin typeface="Arial" pitchFamily="34" charset="0"/>
                </a:rPr>
                <a:t>Quality Improvement</a:t>
              </a:r>
              <a:endParaRPr lang="en-US" b="1" dirty="0">
                <a:latin typeface="Arial" pitchFamily="34" charset="0"/>
              </a:endParaRP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208</a:t>
            </a:fld>
            <a:endParaRPr lang="en-US" dirty="0"/>
          </a:p>
        </p:txBody>
      </p:sp>
    </p:spTree>
    <p:extLst>
      <p:ext uri="{BB962C8B-B14F-4D97-AF65-F5344CB8AC3E}">
        <p14:creationId xmlns:p14="http://schemas.microsoft.com/office/powerpoint/2010/main" val="3968153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idx="4294967295"/>
          </p:nvPr>
        </p:nvSpPr>
        <p:spPr>
          <a:xfrm>
            <a:off x="381001" y="1"/>
            <a:ext cx="3754124" cy="1108075"/>
          </a:xfrm>
        </p:spPr>
        <p:txBody>
          <a:bodyPr/>
          <a:lstStyle/>
          <a:p>
            <a:pPr algn="r"/>
            <a:r>
              <a:rPr lang="en-GB" dirty="0"/>
              <a:t>Quality Control Tools</a:t>
            </a:r>
            <a:endParaRPr lang="en-US" dirty="0"/>
          </a:p>
        </p:txBody>
      </p:sp>
      <p:grpSp>
        <p:nvGrpSpPr>
          <p:cNvPr id="85" name="Group 84"/>
          <p:cNvGrpSpPr/>
          <p:nvPr/>
        </p:nvGrpSpPr>
        <p:grpSpPr>
          <a:xfrm>
            <a:off x="1143000" y="1295400"/>
            <a:ext cx="6457950" cy="4281487"/>
            <a:chOff x="2368783" y="1553251"/>
            <a:chExt cx="6996112" cy="4281487"/>
          </a:xfrm>
        </p:grpSpPr>
        <p:sp>
          <p:nvSpPr>
            <p:cNvPr id="1515523" name="Oval 3"/>
            <p:cNvSpPr>
              <a:spLocks noChangeArrowheads="1"/>
            </p:cNvSpPr>
            <p:nvPr/>
          </p:nvSpPr>
          <p:spPr bwMode="auto">
            <a:xfrm>
              <a:off x="4143608" y="3151863"/>
              <a:ext cx="2390775" cy="854075"/>
            </a:xfrm>
            <a:prstGeom prst="ellipse">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b="1" dirty="0"/>
                <a:t>Seven quality control tools</a:t>
              </a:r>
              <a:endParaRPr lang="en-US" b="1" dirty="0"/>
            </a:p>
          </p:txBody>
        </p:sp>
        <p:sp>
          <p:nvSpPr>
            <p:cNvPr id="1515524" name="Text Box 4"/>
            <p:cNvSpPr txBox="1">
              <a:spLocks noChangeArrowheads="1"/>
            </p:cNvSpPr>
            <p:nvPr/>
          </p:nvSpPr>
          <p:spPr bwMode="auto">
            <a:xfrm>
              <a:off x="4595094" y="2423328"/>
              <a:ext cx="1847850"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a:t>Cause &amp; effect</a:t>
              </a:r>
              <a:endParaRPr lang="en-US" b="1" dirty="0"/>
            </a:p>
          </p:txBody>
        </p:sp>
        <p:sp>
          <p:nvSpPr>
            <p:cNvPr id="1515525" name="Text Box 5"/>
            <p:cNvSpPr txBox="1">
              <a:spLocks noChangeArrowheads="1"/>
            </p:cNvSpPr>
            <p:nvPr/>
          </p:nvSpPr>
          <p:spPr bwMode="auto">
            <a:xfrm>
              <a:off x="6814862" y="2742288"/>
              <a:ext cx="1558925"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Pareto chart</a:t>
              </a:r>
              <a:endParaRPr lang="en-US" b="1" dirty="0"/>
            </a:p>
          </p:txBody>
        </p:sp>
        <p:sp>
          <p:nvSpPr>
            <p:cNvPr id="1515526" name="Text Box 6"/>
            <p:cNvSpPr txBox="1">
              <a:spLocks noChangeArrowheads="1"/>
            </p:cNvSpPr>
            <p:nvPr/>
          </p:nvSpPr>
          <p:spPr bwMode="auto">
            <a:xfrm>
              <a:off x="2986320" y="2886751"/>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Flowchart</a:t>
              </a:r>
              <a:endParaRPr lang="en-US" b="1" dirty="0"/>
            </a:p>
          </p:txBody>
        </p:sp>
        <p:sp>
          <p:nvSpPr>
            <p:cNvPr id="1515527" name="Text Box 7"/>
            <p:cNvSpPr txBox="1">
              <a:spLocks noChangeArrowheads="1"/>
            </p:cNvSpPr>
            <p:nvPr/>
          </p:nvSpPr>
          <p:spPr bwMode="auto">
            <a:xfrm>
              <a:off x="2470383" y="3901163"/>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Histogram</a:t>
              </a:r>
              <a:endParaRPr lang="en-US" b="1" dirty="0"/>
            </a:p>
          </p:txBody>
        </p:sp>
        <p:sp>
          <p:nvSpPr>
            <p:cNvPr id="1515528" name="Text Box 8"/>
            <p:cNvSpPr txBox="1">
              <a:spLocks noChangeArrowheads="1"/>
            </p:cNvSpPr>
            <p:nvPr/>
          </p:nvSpPr>
          <p:spPr bwMode="auto">
            <a:xfrm>
              <a:off x="4378875" y="4445739"/>
              <a:ext cx="1071563"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Scatter</a:t>
              </a:r>
              <a:endParaRPr lang="en-US" b="1" dirty="0"/>
            </a:p>
          </p:txBody>
        </p:sp>
        <p:sp>
          <p:nvSpPr>
            <p:cNvPr id="1515529" name="Text Box 9"/>
            <p:cNvSpPr txBox="1">
              <a:spLocks noChangeArrowheads="1"/>
            </p:cNvSpPr>
            <p:nvPr/>
          </p:nvSpPr>
          <p:spPr bwMode="auto">
            <a:xfrm>
              <a:off x="5791687" y="4336138"/>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Control chart</a:t>
              </a:r>
              <a:endParaRPr lang="en-US" b="1" dirty="0"/>
            </a:p>
          </p:txBody>
        </p:sp>
        <p:sp>
          <p:nvSpPr>
            <p:cNvPr id="1515530" name="Text Box 10"/>
            <p:cNvSpPr txBox="1">
              <a:spLocks noChangeArrowheads="1"/>
            </p:cNvSpPr>
            <p:nvPr/>
          </p:nvSpPr>
          <p:spPr bwMode="auto">
            <a:xfrm>
              <a:off x="6539145" y="3550326"/>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Run chart</a:t>
              </a:r>
              <a:endParaRPr lang="en-US" b="1" dirty="0"/>
            </a:p>
          </p:txBody>
        </p:sp>
        <p:grpSp>
          <p:nvGrpSpPr>
            <p:cNvPr id="1515531" name="Group 11"/>
            <p:cNvGrpSpPr>
              <a:grpSpLocks/>
            </p:cNvGrpSpPr>
            <p:nvPr/>
          </p:nvGrpSpPr>
          <p:grpSpPr bwMode="auto">
            <a:xfrm>
              <a:off x="2368783" y="4202788"/>
              <a:ext cx="1582737" cy="774700"/>
              <a:chOff x="1509" y="2556"/>
              <a:chExt cx="1039" cy="735"/>
            </a:xfrm>
          </p:grpSpPr>
          <p:sp>
            <p:nvSpPr>
              <p:cNvPr id="1515532" name="Rectangle 12"/>
              <p:cNvSpPr>
                <a:spLocks noChangeArrowheads="1"/>
              </p:cNvSpPr>
              <p:nvPr/>
            </p:nvSpPr>
            <p:spPr bwMode="auto">
              <a:xfrm>
                <a:off x="1509" y="3154"/>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3" name="Rectangle 13"/>
              <p:cNvSpPr>
                <a:spLocks noChangeArrowheads="1"/>
              </p:cNvSpPr>
              <p:nvPr/>
            </p:nvSpPr>
            <p:spPr bwMode="auto">
              <a:xfrm>
                <a:off x="1627" y="3071"/>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4" name="Rectangle 14"/>
              <p:cNvSpPr>
                <a:spLocks noChangeArrowheads="1"/>
              </p:cNvSpPr>
              <p:nvPr/>
            </p:nvSpPr>
            <p:spPr bwMode="auto">
              <a:xfrm>
                <a:off x="1744" y="2896"/>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5" name="Rectangle 15"/>
              <p:cNvSpPr>
                <a:spLocks noChangeArrowheads="1"/>
              </p:cNvSpPr>
              <p:nvPr/>
            </p:nvSpPr>
            <p:spPr bwMode="auto">
              <a:xfrm>
                <a:off x="1862" y="2714"/>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6" name="Rectangle 16"/>
              <p:cNvSpPr>
                <a:spLocks noChangeArrowheads="1"/>
              </p:cNvSpPr>
              <p:nvPr/>
            </p:nvSpPr>
            <p:spPr bwMode="auto">
              <a:xfrm>
                <a:off x="1979" y="2556"/>
                <a:ext cx="92" cy="73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37" name="Group 17"/>
              <p:cNvGrpSpPr>
                <a:grpSpLocks/>
              </p:cNvGrpSpPr>
              <p:nvPr/>
            </p:nvGrpSpPr>
            <p:grpSpPr bwMode="auto">
              <a:xfrm flipH="1">
                <a:off x="2103" y="2712"/>
                <a:ext cx="445" cy="577"/>
                <a:chOff x="2450" y="2941"/>
                <a:chExt cx="445" cy="577"/>
              </a:xfrm>
            </p:grpSpPr>
            <p:sp>
              <p:nvSpPr>
                <p:cNvPr id="1515538" name="Rectangle 18"/>
                <p:cNvSpPr>
                  <a:spLocks noChangeArrowheads="1"/>
                </p:cNvSpPr>
                <p:nvPr/>
              </p:nvSpPr>
              <p:spPr bwMode="auto">
                <a:xfrm flipH="1">
                  <a:off x="2450" y="3381"/>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9" name="Rectangle 19"/>
                <p:cNvSpPr>
                  <a:spLocks noChangeArrowheads="1"/>
                </p:cNvSpPr>
                <p:nvPr/>
              </p:nvSpPr>
              <p:spPr bwMode="auto">
                <a:xfrm flipH="1">
                  <a:off x="2568" y="3298"/>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0" name="Rectangle 20"/>
                <p:cNvSpPr>
                  <a:spLocks noChangeArrowheads="1"/>
                </p:cNvSpPr>
                <p:nvPr/>
              </p:nvSpPr>
              <p:spPr bwMode="auto">
                <a:xfrm flipH="1">
                  <a:off x="2685" y="3123"/>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1" name="Rectangle 21"/>
                <p:cNvSpPr>
                  <a:spLocks noChangeArrowheads="1"/>
                </p:cNvSpPr>
                <p:nvPr/>
              </p:nvSpPr>
              <p:spPr bwMode="auto">
                <a:xfrm flipH="1">
                  <a:off x="2803" y="2941"/>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1515542" name="Rectangle 22"/>
            <p:cNvSpPr>
              <a:spLocks noChangeArrowheads="1"/>
            </p:cNvSpPr>
            <p:nvPr/>
          </p:nvSpPr>
          <p:spPr bwMode="auto">
            <a:xfrm>
              <a:off x="4473808" y="5021938"/>
              <a:ext cx="1038225" cy="812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43" name="Group 23"/>
            <p:cNvGrpSpPr>
              <a:grpSpLocks/>
            </p:cNvGrpSpPr>
            <p:nvPr/>
          </p:nvGrpSpPr>
          <p:grpSpPr bwMode="auto">
            <a:xfrm flipH="1">
              <a:off x="4583345" y="5094963"/>
              <a:ext cx="719138" cy="669925"/>
              <a:chOff x="2011" y="3392"/>
              <a:chExt cx="564" cy="614"/>
            </a:xfrm>
          </p:grpSpPr>
          <p:sp>
            <p:nvSpPr>
              <p:cNvPr id="1515544" name="Oval 24"/>
              <p:cNvSpPr>
                <a:spLocks noChangeArrowheads="1"/>
              </p:cNvSpPr>
              <p:nvPr/>
            </p:nvSpPr>
            <p:spPr bwMode="auto">
              <a:xfrm flipV="1">
                <a:off x="2012" y="33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5" name="Oval 25"/>
              <p:cNvSpPr>
                <a:spLocks noChangeArrowheads="1"/>
              </p:cNvSpPr>
              <p:nvPr/>
            </p:nvSpPr>
            <p:spPr bwMode="auto">
              <a:xfrm flipV="1">
                <a:off x="2011" y="34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6" name="Oval 26"/>
              <p:cNvSpPr>
                <a:spLocks noChangeArrowheads="1"/>
              </p:cNvSpPr>
              <p:nvPr/>
            </p:nvSpPr>
            <p:spPr bwMode="auto">
              <a:xfrm flipV="1">
                <a:off x="2128" y="341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7" name="Oval 27"/>
              <p:cNvSpPr>
                <a:spLocks noChangeArrowheads="1"/>
              </p:cNvSpPr>
              <p:nvPr/>
            </p:nvSpPr>
            <p:spPr bwMode="auto">
              <a:xfrm flipV="1">
                <a:off x="2091" y="34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8" name="Oval 28"/>
              <p:cNvSpPr>
                <a:spLocks noChangeArrowheads="1"/>
              </p:cNvSpPr>
              <p:nvPr/>
            </p:nvSpPr>
            <p:spPr bwMode="auto">
              <a:xfrm flipV="1">
                <a:off x="2044" y="357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9" name="Oval 29"/>
              <p:cNvSpPr>
                <a:spLocks noChangeArrowheads="1"/>
              </p:cNvSpPr>
              <p:nvPr/>
            </p:nvSpPr>
            <p:spPr bwMode="auto">
              <a:xfrm flipV="1">
                <a:off x="2148" y="35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0" name="Oval 30"/>
              <p:cNvSpPr>
                <a:spLocks noChangeArrowheads="1"/>
              </p:cNvSpPr>
              <p:nvPr/>
            </p:nvSpPr>
            <p:spPr bwMode="auto">
              <a:xfrm flipV="1">
                <a:off x="2147" y="36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1" name="Oval 31"/>
              <p:cNvSpPr>
                <a:spLocks noChangeArrowheads="1"/>
              </p:cNvSpPr>
              <p:nvPr/>
            </p:nvSpPr>
            <p:spPr bwMode="auto">
              <a:xfrm flipV="1">
                <a:off x="2264" y="3553"/>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2" name="Oval 32"/>
              <p:cNvSpPr>
                <a:spLocks noChangeArrowheads="1"/>
              </p:cNvSpPr>
              <p:nvPr/>
            </p:nvSpPr>
            <p:spPr bwMode="auto">
              <a:xfrm flipV="1">
                <a:off x="2227" y="36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3" name="Oval 33"/>
              <p:cNvSpPr>
                <a:spLocks noChangeArrowheads="1"/>
              </p:cNvSpPr>
              <p:nvPr/>
            </p:nvSpPr>
            <p:spPr bwMode="auto">
              <a:xfrm flipV="1">
                <a:off x="2180" y="3706"/>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4" name="Oval 34"/>
              <p:cNvSpPr>
                <a:spLocks noChangeArrowheads="1"/>
              </p:cNvSpPr>
              <p:nvPr/>
            </p:nvSpPr>
            <p:spPr bwMode="auto">
              <a:xfrm flipV="1">
                <a:off x="2284" y="36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5" name="Oval 35"/>
              <p:cNvSpPr>
                <a:spLocks noChangeArrowheads="1"/>
              </p:cNvSpPr>
              <p:nvPr/>
            </p:nvSpPr>
            <p:spPr bwMode="auto">
              <a:xfrm flipV="1">
                <a:off x="2283" y="37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6" name="Oval 36"/>
              <p:cNvSpPr>
                <a:spLocks noChangeArrowheads="1"/>
              </p:cNvSpPr>
              <p:nvPr/>
            </p:nvSpPr>
            <p:spPr bwMode="auto">
              <a:xfrm flipV="1">
                <a:off x="2400" y="36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7" name="Oval 37"/>
              <p:cNvSpPr>
                <a:spLocks noChangeArrowheads="1"/>
              </p:cNvSpPr>
              <p:nvPr/>
            </p:nvSpPr>
            <p:spPr bwMode="auto">
              <a:xfrm flipV="1">
                <a:off x="2363" y="3761"/>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8" name="Oval 38"/>
              <p:cNvSpPr>
                <a:spLocks noChangeArrowheads="1"/>
              </p:cNvSpPr>
              <p:nvPr/>
            </p:nvSpPr>
            <p:spPr bwMode="auto">
              <a:xfrm flipV="1">
                <a:off x="2316" y="384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9" name="Oval 39"/>
              <p:cNvSpPr>
                <a:spLocks noChangeArrowheads="1"/>
              </p:cNvSpPr>
              <p:nvPr/>
            </p:nvSpPr>
            <p:spPr bwMode="auto">
              <a:xfrm flipV="1">
                <a:off x="2420" y="38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0" name="Oval 40"/>
              <p:cNvSpPr>
                <a:spLocks noChangeArrowheads="1"/>
              </p:cNvSpPr>
              <p:nvPr/>
            </p:nvSpPr>
            <p:spPr bwMode="auto">
              <a:xfrm flipV="1">
                <a:off x="2419" y="39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1" name="Oval 41"/>
              <p:cNvSpPr>
                <a:spLocks noChangeArrowheads="1"/>
              </p:cNvSpPr>
              <p:nvPr/>
            </p:nvSpPr>
            <p:spPr bwMode="auto">
              <a:xfrm flipV="1">
                <a:off x="2536" y="38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2" name="Oval 42"/>
              <p:cNvSpPr>
                <a:spLocks noChangeArrowheads="1"/>
              </p:cNvSpPr>
              <p:nvPr/>
            </p:nvSpPr>
            <p:spPr bwMode="auto">
              <a:xfrm flipV="1">
                <a:off x="2499" y="389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3" name="Oval 43"/>
              <p:cNvSpPr>
                <a:spLocks noChangeArrowheads="1"/>
              </p:cNvSpPr>
              <p:nvPr/>
            </p:nvSpPr>
            <p:spPr bwMode="auto">
              <a:xfrm flipV="1">
                <a:off x="2452" y="397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4" name="Oval 44"/>
              <p:cNvSpPr>
                <a:spLocks noChangeArrowheads="1"/>
              </p:cNvSpPr>
              <p:nvPr/>
            </p:nvSpPr>
            <p:spPr bwMode="auto">
              <a:xfrm flipV="1">
                <a:off x="2334" y="345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grpSp>
        <p:sp>
          <p:nvSpPr>
            <p:cNvPr id="1515565" name="Rectangle 45"/>
            <p:cNvSpPr>
              <a:spLocks noChangeArrowheads="1"/>
            </p:cNvSpPr>
            <p:nvPr/>
          </p:nvSpPr>
          <p:spPr bwMode="auto">
            <a:xfrm>
              <a:off x="6374998" y="4735426"/>
              <a:ext cx="1460500" cy="90011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66" name="Line 46"/>
            <p:cNvSpPr>
              <a:spLocks noChangeShapeType="1"/>
            </p:cNvSpPr>
            <p:nvPr/>
          </p:nvSpPr>
          <p:spPr bwMode="auto">
            <a:xfrm>
              <a:off x="6172433" y="4906051"/>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7" name="Line 47"/>
            <p:cNvSpPr>
              <a:spLocks noChangeShapeType="1"/>
            </p:cNvSpPr>
            <p:nvPr/>
          </p:nvSpPr>
          <p:spPr bwMode="auto">
            <a:xfrm>
              <a:off x="6186720" y="5383888"/>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8" name="Freeform 48"/>
            <p:cNvSpPr>
              <a:spLocks/>
            </p:cNvSpPr>
            <p:nvPr/>
          </p:nvSpPr>
          <p:spPr bwMode="auto">
            <a:xfrm>
              <a:off x="6377220" y="4833026"/>
              <a:ext cx="1320800" cy="536575"/>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69" name="Freeform 49"/>
            <p:cNvSpPr>
              <a:spLocks/>
            </p:cNvSpPr>
            <p:nvPr/>
          </p:nvSpPr>
          <p:spPr bwMode="auto">
            <a:xfrm>
              <a:off x="7615470" y="3801151"/>
              <a:ext cx="1320800" cy="290512"/>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70" name="Line 50"/>
            <p:cNvSpPr>
              <a:spLocks noChangeShapeType="1"/>
            </p:cNvSpPr>
            <p:nvPr/>
          </p:nvSpPr>
          <p:spPr bwMode="auto">
            <a:xfrm>
              <a:off x="7367820" y="3963076"/>
              <a:ext cx="1997075" cy="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1515571" name="Group 51"/>
            <p:cNvGrpSpPr>
              <a:grpSpLocks/>
            </p:cNvGrpSpPr>
            <p:nvPr/>
          </p:nvGrpSpPr>
          <p:grpSpPr bwMode="auto">
            <a:xfrm>
              <a:off x="2375133" y="2320013"/>
              <a:ext cx="760412" cy="1271588"/>
              <a:chOff x="1139" y="1535"/>
              <a:chExt cx="442" cy="718"/>
            </a:xfrm>
          </p:grpSpPr>
          <p:sp>
            <p:nvSpPr>
              <p:cNvPr id="1515572" name="Rectangle 52"/>
              <p:cNvSpPr>
                <a:spLocks noChangeArrowheads="1"/>
              </p:cNvSpPr>
              <p:nvPr/>
            </p:nvSpPr>
            <p:spPr bwMode="auto">
              <a:xfrm>
                <a:off x="1390" y="1728"/>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3" name="Rectangle 53"/>
              <p:cNvSpPr>
                <a:spLocks noChangeArrowheads="1"/>
              </p:cNvSpPr>
              <p:nvPr/>
            </p:nvSpPr>
            <p:spPr bwMode="auto">
              <a:xfrm>
                <a:off x="1139" y="1727"/>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4" name="Rectangle 54"/>
              <p:cNvSpPr>
                <a:spLocks noChangeArrowheads="1"/>
              </p:cNvSpPr>
              <p:nvPr/>
            </p:nvSpPr>
            <p:spPr bwMode="auto">
              <a:xfrm>
                <a:off x="1387" y="15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5" name="Rectangle 55"/>
              <p:cNvSpPr>
                <a:spLocks noChangeArrowheads="1"/>
              </p:cNvSpPr>
              <p:nvPr/>
            </p:nvSpPr>
            <p:spPr bwMode="auto">
              <a:xfrm>
                <a:off x="1395" y="21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6" name="AutoShape 56"/>
              <p:cNvSpPr>
                <a:spLocks noChangeArrowheads="1"/>
              </p:cNvSpPr>
              <p:nvPr/>
            </p:nvSpPr>
            <p:spPr bwMode="auto">
              <a:xfrm>
                <a:off x="1381" y="1905"/>
                <a:ext cx="200" cy="133"/>
              </a:xfrm>
              <a:prstGeom prst="flowChartDecision">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cxnSp>
            <p:nvCxnSpPr>
              <p:cNvPr id="1515577" name="AutoShape 57"/>
              <p:cNvCxnSpPr>
                <a:cxnSpLocks noChangeShapeType="1"/>
                <a:stCxn id="1515576" idx="1"/>
                <a:endCxn id="1515573" idx="2"/>
              </p:cNvCxnSpPr>
              <p:nvPr/>
            </p:nvCxnSpPr>
            <p:spPr bwMode="auto">
              <a:xfrm rot="10800000">
                <a:off x="1226" y="1845"/>
                <a:ext cx="155" cy="127"/>
              </a:xfrm>
              <a:prstGeom prst="bentConnector2">
                <a:avLst/>
              </a:prstGeom>
              <a:noFill/>
              <a:ln w="12700" cap="sq">
                <a:solidFill>
                  <a:schemeClr val="tx1"/>
                </a:solidFill>
                <a:miter lim="800000"/>
                <a:headEnd type="none" w="sm" len="sm"/>
                <a:tailEnd type="triangle" w="sm" len="sm"/>
              </a:ln>
              <a:effectLst/>
            </p:spPr>
          </p:cxnSp>
          <p:cxnSp>
            <p:nvCxnSpPr>
              <p:cNvPr id="1515578" name="AutoShape 58"/>
              <p:cNvCxnSpPr>
                <a:cxnSpLocks noChangeShapeType="1"/>
                <a:stCxn id="1515573" idx="0"/>
                <a:endCxn id="1515574" idx="1"/>
              </p:cNvCxnSpPr>
              <p:nvPr/>
            </p:nvCxnSpPr>
            <p:spPr bwMode="auto">
              <a:xfrm rot="16200000">
                <a:off x="1240" y="1580"/>
                <a:ext cx="133" cy="161"/>
              </a:xfrm>
              <a:prstGeom prst="bentConnector2">
                <a:avLst/>
              </a:prstGeom>
              <a:noFill/>
              <a:ln w="12700" cap="sq">
                <a:solidFill>
                  <a:schemeClr val="tx1"/>
                </a:solidFill>
                <a:miter lim="800000"/>
                <a:headEnd type="none" w="sm" len="sm"/>
                <a:tailEnd type="triangle" w="sm" len="sm"/>
              </a:ln>
              <a:effectLst/>
            </p:spPr>
          </p:cxnSp>
          <p:cxnSp>
            <p:nvCxnSpPr>
              <p:cNvPr id="1515579" name="AutoShape 59"/>
              <p:cNvCxnSpPr>
                <a:cxnSpLocks noChangeShapeType="1"/>
                <a:stCxn id="1515576" idx="2"/>
                <a:endCxn id="1515575" idx="0"/>
              </p:cNvCxnSpPr>
              <p:nvPr/>
            </p:nvCxnSpPr>
            <p:spPr bwMode="auto">
              <a:xfrm>
                <a:off x="1481" y="2038"/>
                <a:ext cx="1" cy="97"/>
              </a:xfrm>
              <a:prstGeom prst="straightConnector1">
                <a:avLst/>
              </a:prstGeom>
              <a:noFill/>
              <a:ln w="12700" cap="sq">
                <a:solidFill>
                  <a:schemeClr val="tx1"/>
                </a:solidFill>
                <a:round/>
                <a:headEnd type="none" w="sm" len="sm"/>
                <a:tailEnd type="triangle" w="sm" len="sm"/>
              </a:ln>
              <a:effectLst/>
            </p:spPr>
          </p:cxnSp>
          <p:cxnSp>
            <p:nvCxnSpPr>
              <p:cNvPr id="1515580" name="AutoShape 60"/>
              <p:cNvCxnSpPr>
                <a:cxnSpLocks noChangeShapeType="1"/>
                <a:stCxn id="1515574" idx="2"/>
                <a:endCxn id="1515572" idx="0"/>
              </p:cNvCxnSpPr>
              <p:nvPr/>
            </p:nvCxnSpPr>
            <p:spPr bwMode="auto">
              <a:xfrm>
                <a:off x="1474" y="1653"/>
                <a:ext cx="3" cy="75"/>
              </a:xfrm>
              <a:prstGeom prst="straightConnector1">
                <a:avLst/>
              </a:prstGeom>
              <a:noFill/>
              <a:ln w="12700" cap="sq">
                <a:solidFill>
                  <a:schemeClr val="tx1"/>
                </a:solidFill>
                <a:round/>
                <a:headEnd type="none" w="sm" len="sm"/>
                <a:tailEnd type="triangle" w="sm" len="sm"/>
              </a:ln>
              <a:effectLst/>
            </p:spPr>
          </p:cxnSp>
          <p:cxnSp>
            <p:nvCxnSpPr>
              <p:cNvPr id="1515581" name="AutoShape 61"/>
              <p:cNvCxnSpPr>
                <a:cxnSpLocks noChangeShapeType="1"/>
                <a:stCxn id="1515572" idx="2"/>
                <a:endCxn id="1515576" idx="0"/>
              </p:cNvCxnSpPr>
              <p:nvPr/>
            </p:nvCxnSpPr>
            <p:spPr bwMode="auto">
              <a:xfrm>
                <a:off x="1477" y="1846"/>
                <a:ext cx="4" cy="59"/>
              </a:xfrm>
              <a:prstGeom prst="straightConnector1">
                <a:avLst/>
              </a:prstGeom>
              <a:noFill/>
              <a:ln w="12700" cap="sq">
                <a:solidFill>
                  <a:schemeClr val="tx1"/>
                </a:solidFill>
                <a:round/>
                <a:headEnd type="none" w="sm" len="sm"/>
                <a:tailEnd type="triangle" w="sm" len="sm"/>
              </a:ln>
              <a:effectLst/>
            </p:spPr>
          </p:cxnSp>
        </p:grpSp>
        <p:grpSp>
          <p:nvGrpSpPr>
            <p:cNvPr id="1515582" name="Group 62"/>
            <p:cNvGrpSpPr>
              <a:grpSpLocks/>
            </p:cNvGrpSpPr>
            <p:nvPr/>
          </p:nvGrpSpPr>
          <p:grpSpPr bwMode="auto">
            <a:xfrm>
              <a:off x="4708758" y="1553251"/>
              <a:ext cx="1509712" cy="784225"/>
              <a:chOff x="2907" y="823"/>
              <a:chExt cx="878" cy="494"/>
            </a:xfrm>
          </p:grpSpPr>
          <p:grpSp>
            <p:nvGrpSpPr>
              <p:cNvPr id="1515583" name="Group 63"/>
              <p:cNvGrpSpPr>
                <a:grpSpLocks/>
              </p:cNvGrpSpPr>
              <p:nvPr/>
            </p:nvGrpSpPr>
            <p:grpSpPr bwMode="auto">
              <a:xfrm>
                <a:off x="2907" y="823"/>
                <a:ext cx="777" cy="494"/>
                <a:chOff x="3282" y="759"/>
                <a:chExt cx="969" cy="713"/>
              </a:xfrm>
            </p:grpSpPr>
            <p:sp>
              <p:nvSpPr>
                <p:cNvPr id="1515584" name="Line 64"/>
                <p:cNvSpPr>
                  <a:spLocks noChangeShapeType="1"/>
                </p:cNvSpPr>
                <p:nvPr/>
              </p:nvSpPr>
              <p:spPr bwMode="auto">
                <a:xfrm flipH="1">
                  <a:off x="3337" y="1216"/>
                  <a:ext cx="914" cy="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5" name="Line 65"/>
                <p:cNvSpPr>
                  <a:spLocks noChangeShapeType="1"/>
                </p:cNvSpPr>
                <p:nvPr/>
              </p:nvSpPr>
              <p:spPr bwMode="auto">
                <a:xfrm flipH="1" flipV="1">
                  <a:off x="3446" y="860"/>
                  <a:ext cx="192" cy="347"/>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6" name="Line 66"/>
                <p:cNvSpPr>
                  <a:spLocks noChangeShapeType="1"/>
                </p:cNvSpPr>
                <p:nvPr/>
              </p:nvSpPr>
              <p:spPr bwMode="auto">
                <a:xfrm flipH="1">
                  <a:off x="3474" y="1216"/>
                  <a:ext cx="292" cy="256"/>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7" name="Line 67"/>
                <p:cNvSpPr>
                  <a:spLocks noChangeShapeType="1"/>
                </p:cNvSpPr>
                <p:nvPr/>
              </p:nvSpPr>
              <p:spPr bwMode="auto">
                <a:xfrm flipH="1">
                  <a:off x="3410" y="1363"/>
                  <a:ext cx="192" cy="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8" name="Line 68"/>
                <p:cNvSpPr>
                  <a:spLocks noChangeShapeType="1"/>
                </p:cNvSpPr>
                <p:nvPr/>
              </p:nvSpPr>
              <p:spPr bwMode="auto">
                <a:xfrm flipH="1" flipV="1">
                  <a:off x="3438" y="988"/>
                  <a:ext cx="155" cy="119"/>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9" name="Line 69"/>
                <p:cNvSpPr>
                  <a:spLocks noChangeShapeType="1"/>
                </p:cNvSpPr>
                <p:nvPr/>
              </p:nvSpPr>
              <p:spPr bwMode="auto">
                <a:xfrm flipV="1">
                  <a:off x="3483" y="759"/>
                  <a:ext cx="128" cy="183"/>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0" name="Line 70"/>
                <p:cNvSpPr>
                  <a:spLocks noChangeShapeType="1"/>
                </p:cNvSpPr>
                <p:nvPr/>
              </p:nvSpPr>
              <p:spPr bwMode="auto">
                <a:xfrm flipH="1" flipV="1">
                  <a:off x="3282" y="786"/>
                  <a:ext cx="164" cy="82"/>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1" name="Line 71"/>
                <p:cNvSpPr>
                  <a:spLocks noChangeShapeType="1"/>
                </p:cNvSpPr>
                <p:nvPr/>
              </p:nvSpPr>
              <p:spPr bwMode="auto">
                <a:xfrm flipH="1" flipV="1">
                  <a:off x="3867" y="979"/>
                  <a:ext cx="128" cy="2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2" name="Line 72"/>
                <p:cNvSpPr>
                  <a:spLocks noChangeShapeType="1"/>
                </p:cNvSpPr>
                <p:nvPr/>
              </p:nvSpPr>
              <p:spPr bwMode="auto">
                <a:xfrm flipH="1" flipV="1">
                  <a:off x="3739" y="1016"/>
                  <a:ext cx="183" cy="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3" name="Line 73"/>
                <p:cNvSpPr>
                  <a:spLocks noChangeShapeType="1"/>
                </p:cNvSpPr>
                <p:nvPr/>
              </p:nvSpPr>
              <p:spPr bwMode="auto">
                <a:xfrm flipH="1">
                  <a:off x="3940" y="1225"/>
                  <a:ext cx="183" cy="229"/>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sp>
            <p:nvSpPr>
              <p:cNvPr id="1515594" name="Rectangle 74"/>
              <p:cNvSpPr>
                <a:spLocks noChangeArrowheads="1"/>
              </p:cNvSpPr>
              <p:nvPr/>
            </p:nvSpPr>
            <p:spPr bwMode="auto">
              <a:xfrm>
                <a:off x="3666" y="1079"/>
                <a:ext cx="119" cy="1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nvGrpSpPr>
            <p:cNvPr id="1515595" name="Group 75"/>
            <p:cNvGrpSpPr>
              <a:grpSpLocks/>
            </p:cNvGrpSpPr>
            <p:nvPr/>
          </p:nvGrpSpPr>
          <p:grpSpPr bwMode="auto">
            <a:xfrm flipH="1">
              <a:off x="7391633" y="2039026"/>
              <a:ext cx="1066800" cy="600075"/>
              <a:chOff x="873" y="3332"/>
              <a:chExt cx="840" cy="488"/>
            </a:xfrm>
          </p:grpSpPr>
          <p:sp>
            <p:nvSpPr>
              <p:cNvPr id="1515596" name="Rectangle 76"/>
              <p:cNvSpPr>
                <a:spLocks noChangeArrowheads="1"/>
              </p:cNvSpPr>
              <p:nvPr/>
            </p:nvSpPr>
            <p:spPr bwMode="auto">
              <a:xfrm>
                <a:off x="1215" y="3729"/>
                <a:ext cx="81" cy="9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7" name="Rectangle 77"/>
              <p:cNvSpPr>
                <a:spLocks noChangeArrowheads="1"/>
              </p:cNvSpPr>
              <p:nvPr/>
            </p:nvSpPr>
            <p:spPr bwMode="auto">
              <a:xfrm>
                <a:off x="1319" y="3674"/>
                <a:ext cx="82" cy="1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8" name="Rectangle 78"/>
              <p:cNvSpPr>
                <a:spLocks noChangeArrowheads="1"/>
              </p:cNvSpPr>
              <p:nvPr/>
            </p:nvSpPr>
            <p:spPr bwMode="auto">
              <a:xfrm>
                <a:off x="1423" y="3558"/>
                <a:ext cx="82" cy="26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9" name="Rectangle 79"/>
              <p:cNvSpPr>
                <a:spLocks noChangeArrowheads="1"/>
              </p:cNvSpPr>
              <p:nvPr/>
            </p:nvSpPr>
            <p:spPr bwMode="auto">
              <a:xfrm>
                <a:off x="1528" y="3437"/>
                <a:ext cx="81" cy="38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0" name="Rectangle 80"/>
              <p:cNvSpPr>
                <a:spLocks noChangeArrowheads="1"/>
              </p:cNvSpPr>
              <p:nvPr/>
            </p:nvSpPr>
            <p:spPr bwMode="auto">
              <a:xfrm>
                <a:off x="1631" y="3332"/>
                <a:ext cx="82" cy="48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1" name="Rectangle 81"/>
              <p:cNvSpPr>
                <a:spLocks noChangeArrowheads="1"/>
              </p:cNvSpPr>
              <p:nvPr/>
            </p:nvSpPr>
            <p:spPr bwMode="auto">
              <a:xfrm>
                <a:off x="1104" y="3764"/>
                <a:ext cx="81" cy="5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2" name="Rectangle 82"/>
              <p:cNvSpPr>
                <a:spLocks noChangeArrowheads="1"/>
              </p:cNvSpPr>
              <p:nvPr/>
            </p:nvSpPr>
            <p:spPr bwMode="auto">
              <a:xfrm>
                <a:off x="984" y="3772"/>
                <a:ext cx="81" cy="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3" name="Rectangle 83"/>
              <p:cNvSpPr>
                <a:spLocks noChangeArrowheads="1"/>
              </p:cNvSpPr>
              <p:nvPr/>
            </p:nvSpPr>
            <p:spPr bwMode="auto">
              <a:xfrm>
                <a:off x="873" y="3790"/>
                <a:ext cx="81" cy="2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87" name="Rectangular Callout 86"/>
          <p:cNvSpPr/>
          <p:nvPr/>
        </p:nvSpPr>
        <p:spPr>
          <a:xfrm>
            <a:off x="7131783" y="4276048"/>
            <a:ext cx="1414780" cy="1028700"/>
          </a:xfrm>
          <a:prstGeom prst="wedgeRectCallout">
            <a:avLst>
              <a:gd name="adj1" fmla="val -121014"/>
              <a:gd name="adj2" fmla="val 1080"/>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A P5 Matrix is a Control Chart</a:t>
            </a:r>
            <a:endParaRPr lang="en-US" dirty="0"/>
          </a:p>
        </p:txBody>
      </p:sp>
    </p:spTree>
    <p:extLst>
      <p:ext uri="{BB962C8B-B14F-4D97-AF65-F5344CB8AC3E}">
        <p14:creationId xmlns:p14="http://schemas.microsoft.com/office/powerpoint/2010/main" val="2006603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bcaaa\AppData\Local\Microsoft\Windows\Temporary Internet Files\Content.IE5\I1X3D04R\MP9004372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124202"/>
            <a:ext cx="2243690" cy="23628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ctechcrunch2011.files.wordpress.com/2008/07/toyota_pri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8689" y="3139440"/>
            <a:ext cx="4276136" cy="2338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1016" y="304801"/>
            <a:ext cx="7201042" cy="685800"/>
          </a:xfrm>
        </p:spPr>
        <p:txBody>
          <a:bodyPr>
            <a:noAutofit/>
          </a:bodyPr>
          <a:lstStyle/>
          <a:p>
            <a:r>
              <a:rPr lang="en-US" sz="3100" b="0" cap="none" dirty="0"/>
              <a:t>Which of these images represent </a:t>
            </a:r>
            <a:r>
              <a:rPr lang="en-US" sz="3100" b="0" cap="none" dirty="0" smtClean="0"/>
              <a:t/>
            </a:r>
            <a:br>
              <a:rPr lang="en-US" sz="3100" b="0" cap="none" dirty="0" smtClean="0"/>
            </a:br>
            <a:r>
              <a:rPr lang="en-US" sz="3100" b="0" cap="none" dirty="0" smtClean="0"/>
              <a:t>Green </a:t>
            </a:r>
            <a:r>
              <a:rPr lang="en-US" sz="3100" b="0" cap="none" dirty="0"/>
              <a:t>Project Management?</a:t>
            </a:r>
            <a:r>
              <a:rPr lang="en-US" sz="3100" b="0" dirty="0"/>
              <a:t/>
            </a:r>
            <a:br>
              <a:rPr lang="en-US" sz="3100" b="0" dirty="0"/>
            </a:br>
            <a:endParaRPr lang="en-US" sz="3100" b="0" dirty="0"/>
          </a:p>
        </p:txBody>
      </p:sp>
      <p:sp>
        <p:nvSpPr>
          <p:cNvPr id="4" name="Rectangle 3"/>
          <p:cNvSpPr/>
          <p:nvPr/>
        </p:nvSpPr>
        <p:spPr>
          <a:xfrm>
            <a:off x="492369" y="1164134"/>
            <a:ext cx="8299938" cy="3847207"/>
          </a:xfrm>
          <a:prstGeom prst="rect">
            <a:avLst/>
          </a:prstGeom>
        </p:spPr>
        <p:txBody>
          <a:bodyPr wrap="square">
            <a:spAutoFit/>
          </a:bodyPr>
          <a:lstStyle/>
          <a:p>
            <a:r>
              <a:rPr lang="en-US" sz="2800" b="1" dirty="0">
                <a:solidFill>
                  <a:srgbClr val="008000"/>
                </a:solidFill>
                <a:latin typeface="+mj-lt"/>
                <a:ea typeface="+mj-ea"/>
                <a:cs typeface="+mj-cs"/>
              </a:rPr>
              <a:t>Is </a:t>
            </a:r>
            <a:r>
              <a:rPr lang="en-US" sz="2800" b="1" dirty="0" smtClean="0">
                <a:solidFill>
                  <a:srgbClr val="008000"/>
                </a:solidFill>
                <a:latin typeface="+mj-lt"/>
                <a:ea typeface="+mj-ea"/>
                <a:cs typeface="+mj-cs"/>
              </a:rPr>
              <a:t>sustainable or green project management:</a:t>
            </a:r>
            <a:r>
              <a:rPr lang="en-US" sz="3600" b="1" dirty="0" smtClean="0">
                <a:solidFill>
                  <a:srgbClr val="008000"/>
                </a:solidFill>
                <a:latin typeface="+mj-lt"/>
                <a:ea typeface="+mj-ea"/>
                <a:cs typeface="+mj-cs"/>
              </a:rPr>
              <a:t/>
            </a:r>
            <a:br>
              <a:rPr lang="en-US" sz="3600" b="1" dirty="0" smtClean="0">
                <a:solidFill>
                  <a:srgbClr val="008000"/>
                </a:solidFill>
                <a:latin typeface="+mj-lt"/>
                <a:ea typeface="+mj-ea"/>
                <a:cs typeface="+mj-cs"/>
              </a:rPr>
            </a:br>
            <a:endParaRPr lang="en-US" sz="3200" dirty="0" smtClean="0">
              <a:solidFill>
                <a:srgbClr val="008000"/>
              </a:solidFill>
              <a:latin typeface="+mj-lt"/>
              <a:ea typeface="+mj-ea"/>
              <a:cs typeface="+mj-cs"/>
            </a:endParaRPr>
          </a:p>
          <a:p>
            <a:r>
              <a:rPr lang="en-US" sz="2800" b="1" dirty="0" smtClean="0">
                <a:solidFill>
                  <a:srgbClr val="008000"/>
                </a:solidFill>
                <a:latin typeface="+mj-lt"/>
                <a:ea typeface="+mj-ea"/>
                <a:cs typeface="+mj-cs"/>
              </a:rPr>
              <a:t>A</a:t>
            </a:r>
            <a:r>
              <a:rPr lang="en-US" sz="2800" dirty="0" smtClean="0">
                <a:solidFill>
                  <a:srgbClr val="008000"/>
                </a:solidFill>
                <a:latin typeface="+mj-lt"/>
                <a:ea typeface="+mj-ea"/>
                <a:cs typeface="+mj-cs"/>
              </a:rPr>
              <a:t>. The management </a:t>
            </a:r>
            <a:r>
              <a:rPr lang="en-US" sz="2800" dirty="0">
                <a:solidFill>
                  <a:srgbClr val="008000"/>
                </a:solidFill>
                <a:latin typeface="+mj-lt"/>
                <a:ea typeface="+mj-ea"/>
                <a:cs typeface="+mj-cs"/>
              </a:rPr>
              <a:t>of a "green" initiative such as the solar panels or the </a:t>
            </a:r>
            <a:r>
              <a:rPr lang="en-US" sz="2800" dirty="0" smtClean="0">
                <a:solidFill>
                  <a:srgbClr val="008000"/>
                </a:solidFill>
                <a:latin typeface="+mj-lt"/>
                <a:ea typeface="+mj-ea"/>
                <a:cs typeface="+mj-cs"/>
              </a:rPr>
              <a:t>car?</a:t>
            </a:r>
            <a:endParaRPr lang="en-US" sz="3200" dirty="0">
              <a:solidFill>
                <a:srgbClr val="008000"/>
              </a:solidFill>
              <a:latin typeface="+mj-lt"/>
              <a:ea typeface="+mj-ea"/>
              <a:cs typeface="+mj-cs"/>
            </a:endParaRPr>
          </a:p>
          <a:p>
            <a:r>
              <a:rPr lang="en-US" sz="3200" b="1" dirty="0">
                <a:solidFill>
                  <a:srgbClr val="008000"/>
                </a:solidFill>
                <a:latin typeface="+mj-lt"/>
                <a:ea typeface="+mj-ea"/>
                <a:cs typeface="+mj-cs"/>
              </a:rPr>
              <a:t>B. </a:t>
            </a:r>
            <a:r>
              <a:rPr lang="en-US" sz="3200" dirty="0">
                <a:solidFill>
                  <a:srgbClr val="008000"/>
                </a:solidFill>
                <a:latin typeface="+mj-lt"/>
                <a:ea typeface="+mj-ea"/>
                <a:cs typeface="+mj-cs"/>
              </a:rPr>
              <a:t>The integration of sustainable </a:t>
            </a:r>
            <a:r>
              <a:rPr lang="en-US" sz="3200" dirty="0" smtClean="0">
                <a:solidFill>
                  <a:srgbClr val="008000"/>
                </a:solidFill>
                <a:latin typeface="+mj-lt"/>
                <a:ea typeface="+mj-ea"/>
                <a:cs typeface="+mj-cs"/>
              </a:rPr>
              <a:t>methods with </a:t>
            </a:r>
            <a:r>
              <a:rPr lang="en-US" sz="3200" dirty="0">
                <a:solidFill>
                  <a:srgbClr val="008000"/>
                </a:solidFill>
                <a:latin typeface="+mj-lt"/>
                <a:ea typeface="+mj-ea"/>
                <a:cs typeface="+mj-cs"/>
              </a:rPr>
              <a:t>project delivery </a:t>
            </a:r>
            <a:r>
              <a:rPr lang="en-US" sz="3200" dirty="0" smtClean="0">
                <a:solidFill>
                  <a:srgbClr val="008000"/>
                </a:solidFill>
                <a:latin typeface="+mj-lt"/>
                <a:ea typeface="+mj-ea"/>
                <a:cs typeface="+mj-cs"/>
              </a:rPr>
              <a:t>to </a:t>
            </a:r>
            <a:r>
              <a:rPr lang="en-US" sz="3200" dirty="0">
                <a:solidFill>
                  <a:srgbClr val="008000"/>
                </a:solidFill>
                <a:latin typeface="+mj-lt"/>
                <a:ea typeface="+mj-ea"/>
                <a:cs typeface="+mj-cs"/>
              </a:rPr>
              <a:t>achieve </a:t>
            </a:r>
            <a:r>
              <a:rPr lang="en-US" sz="3200" dirty="0" smtClean="0">
                <a:solidFill>
                  <a:srgbClr val="008000"/>
                </a:solidFill>
                <a:latin typeface="+mj-lt"/>
                <a:ea typeface="+mj-ea"/>
                <a:cs typeface="+mj-cs"/>
              </a:rPr>
              <a:t>a complete sustainable outcome?</a:t>
            </a:r>
            <a:endParaRPr lang="en-US" sz="3200" dirty="0">
              <a:solidFill>
                <a:srgbClr val="008000"/>
              </a:solidFill>
              <a:latin typeface="+mj-lt"/>
              <a:ea typeface="+mj-ea"/>
              <a:cs typeface="+mj-cs"/>
            </a:endParaRPr>
          </a:p>
          <a:p>
            <a:r>
              <a:rPr lang="en-US" sz="3200" b="1" dirty="0">
                <a:solidFill>
                  <a:srgbClr val="008000"/>
                </a:solidFill>
                <a:latin typeface="+mj-lt"/>
                <a:ea typeface="+mj-ea"/>
                <a:cs typeface="+mj-cs"/>
              </a:rPr>
              <a:t>C. </a:t>
            </a:r>
            <a:r>
              <a:rPr lang="en-US" sz="3200" dirty="0">
                <a:solidFill>
                  <a:srgbClr val="008000"/>
                </a:solidFill>
                <a:latin typeface="+mj-lt"/>
                <a:ea typeface="+mj-ea"/>
                <a:cs typeface="+mj-cs"/>
              </a:rPr>
              <a:t>Both</a:t>
            </a:r>
          </a:p>
        </p:txBody>
      </p:sp>
    </p:spTree>
    <p:extLst>
      <p:ext uri="{BB962C8B-B14F-4D97-AF65-F5344CB8AC3E}">
        <p14:creationId xmlns:p14="http://schemas.microsoft.com/office/powerpoint/2010/main" val="126320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028"/>
                                        </p:tgtEl>
                                        <p:attrNameLst>
                                          <p:attrName>ppt_w</p:attrName>
                                        </p:attrNameLst>
                                      </p:cBhvr>
                                      <p:tavLst>
                                        <p:tav tm="0">
                                          <p:val>
                                            <p:strVal val="ppt_w"/>
                                          </p:val>
                                        </p:tav>
                                        <p:tav tm="100000">
                                          <p:val>
                                            <p:fltVal val="0"/>
                                          </p:val>
                                        </p:tav>
                                      </p:tavLst>
                                    </p:anim>
                                    <p:anim calcmode="lin" valueType="num">
                                      <p:cBhvr>
                                        <p:cTn id="13" dur="1000"/>
                                        <p:tgtEl>
                                          <p:spTgt spid="1028"/>
                                        </p:tgtEl>
                                        <p:attrNameLst>
                                          <p:attrName>ppt_h</p:attrName>
                                        </p:attrNameLst>
                                      </p:cBhvr>
                                      <p:tavLst>
                                        <p:tav tm="0">
                                          <p:val>
                                            <p:strVal val="ppt_h"/>
                                          </p:val>
                                        </p:tav>
                                        <p:tav tm="100000">
                                          <p:val>
                                            <p:fltVal val="0"/>
                                          </p:val>
                                        </p:tav>
                                      </p:tavLst>
                                    </p:anim>
                                    <p:anim calcmode="lin" valueType="num">
                                      <p:cBhvr>
                                        <p:cTn id="14" dur="1000"/>
                                        <p:tgtEl>
                                          <p:spTgt spid="1028"/>
                                        </p:tgtEl>
                                        <p:attrNameLst>
                                          <p:attrName>style.rotation</p:attrName>
                                        </p:attrNameLst>
                                      </p:cBhvr>
                                      <p:tavLst>
                                        <p:tav tm="0">
                                          <p:val>
                                            <p:fltVal val="0"/>
                                          </p:val>
                                        </p:tav>
                                        <p:tav tm="100000">
                                          <p:val>
                                            <p:fltVal val="90"/>
                                          </p:val>
                                        </p:tav>
                                      </p:tavLst>
                                    </p:anim>
                                    <p:animEffect transition="out" filter="fade">
                                      <p:cBhvr>
                                        <p:cTn id="15" dur="1000"/>
                                        <p:tgtEl>
                                          <p:spTgt spid="1028"/>
                                        </p:tgtEl>
                                      </p:cBhvr>
                                    </p:animEffect>
                                    <p:set>
                                      <p:cBhvr>
                                        <p:cTn id="16" dur="1" fill="hold">
                                          <p:stCondLst>
                                            <p:cond delay="999"/>
                                          </p:stCondLst>
                                        </p:cTn>
                                        <p:tgtEl>
                                          <p:spTgt spid="1028"/>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1032"/>
                                        </p:tgtEl>
                                        <p:attrNameLst>
                                          <p:attrName>ppt_w</p:attrName>
                                        </p:attrNameLst>
                                      </p:cBhvr>
                                      <p:tavLst>
                                        <p:tav tm="0">
                                          <p:val>
                                            <p:strVal val="ppt_w"/>
                                          </p:val>
                                        </p:tav>
                                        <p:tav tm="100000">
                                          <p:val>
                                            <p:fltVal val="0"/>
                                          </p:val>
                                        </p:tav>
                                      </p:tavLst>
                                    </p:anim>
                                    <p:anim calcmode="lin" valueType="num">
                                      <p:cBhvr>
                                        <p:cTn id="19" dur="1000"/>
                                        <p:tgtEl>
                                          <p:spTgt spid="1032"/>
                                        </p:tgtEl>
                                        <p:attrNameLst>
                                          <p:attrName>ppt_h</p:attrName>
                                        </p:attrNameLst>
                                      </p:cBhvr>
                                      <p:tavLst>
                                        <p:tav tm="0">
                                          <p:val>
                                            <p:strVal val="ppt_h"/>
                                          </p:val>
                                        </p:tav>
                                        <p:tav tm="100000">
                                          <p:val>
                                            <p:fltVal val="0"/>
                                          </p:val>
                                        </p:tav>
                                      </p:tavLst>
                                    </p:anim>
                                    <p:anim calcmode="lin" valueType="num">
                                      <p:cBhvr>
                                        <p:cTn id="20" dur="1000"/>
                                        <p:tgtEl>
                                          <p:spTgt spid="1032"/>
                                        </p:tgtEl>
                                        <p:attrNameLst>
                                          <p:attrName>style.rotation</p:attrName>
                                        </p:attrNameLst>
                                      </p:cBhvr>
                                      <p:tavLst>
                                        <p:tav tm="0">
                                          <p:val>
                                            <p:fltVal val="0"/>
                                          </p:val>
                                        </p:tav>
                                        <p:tav tm="100000">
                                          <p:val>
                                            <p:fltVal val="90"/>
                                          </p:val>
                                        </p:tav>
                                      </p:tavLst>
                                    </p:anim>
                                    <p:animEffect transition="out" filter="fade">
                                      <p:cBhvr>
                                        <p:cTn id="21" dur="1000"/>
                                        <p:tgtEl>
                                          <p:spTgt spid="1032"/>
                                        </p:tgtEl>
                                      </p:cBhvr>
                                    </p:animEffect>
                                    <p:set>
                                      <p:cBhvr>
                                        <p:cTn id="22" dur="1" fill="hold">
                                          <p:stCondLst>
                                            <p:cond delay="999"/>
                                          </p:stCondLst>
                                        </p:cTn>
                                        <p:tgtEl>
                                          <p:spTgt spid="1032"/>
                                        </p:tgtEl>
                                        <p:attrNameLst>
                                          <p:attrName>style.visibility</p:attrName>
                                        </p:attrNameLst>
                                      </p:cBhvr>
                                      <p:to>
                                        <p:strVal val="hidden"/>
                                      </p:to>
                                    </p:set>
                                  </p:childTnLst>
                                </p:cTn>
                              </p:par>
                              <p:par>
                                <p:cTn id="23" presetID="31" presetClass="entr" presetSubtype="0"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1" end="1"/>
                                            </p:txEl>
                                          </p:spTgt>
                                        </p:tgtEl>
                                      </p:cBhvr>
                                    </p:animEffect>
                                  </p:childTnLst>
                                  <p:subTnLst>
                                    <p:set>
                                      <p:cBhvr override="childStyle">
                                        <p:cTn dur="1" fill="hold" display="0" masterRel="nextClick" afterEffect="1"/>
                                        <p:tgtEl>
                                          <p:spTgt spid="4">
                                            <p:txEl>
                                              <p:pRg st="1" end="1"/>
                                            </p:txEl>
                                          </p:spTgt>
                                        </p:tgtEl>
                                        <p:attrNameLst>
                                          <p:attrName>style.visibility</p:attrName>
                                        </p:attrNameLst>
                                      </p:cBhvr>
                                      <p:to>
                                        <p:strVal val="hidden"/>
                                      </p:to>
                                    </p:set>
                                  </p:subTnLst>
                                </p:cTn>
                              </p:par>
                              <p:par>
                                <p:cTn id="35" presetID="31" presetClass="entr" presetSubtype="0"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p:cTn id="3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4">
                                            <p:txEl>
                                              <p:pRg st="2" end="2"/>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p:cTn id="43"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4">
                                            <p:txEl>
                                              <p:pRg st="3" end="3"/>
                                            </p:txEl>
                                          </p:spTgt>
                                        </p:tgtEl>
                                      </p:cBhvr>
                                    </p:animEffect>
                                  </p:childTnLst>
                                  <p:subTnLst>
                                    <p:set>
                                      <p:cBhvr override="childStyle">
                                        <p:cTn dur="1" fill="hold" display="0" masterRel="nextClick" afterEffect="1"/>
                                        <p:tgtEl>
                                          <p:spTgt spid="4">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GB" dirty="0"/>
              <a:t>Cost of Quality</a:t>
            </a:r>
            <a:endParaRPr lang="en-GB" sz="2400" dirty="0"/>
          </a:p>
        </p:txBody>
      </p:sp>
      <p:grpSp>
        <p:nvGrpSpPr>
          <p:cNvPr id="2" name="Group 3"/>
          <p:cNvGrpSpPr>
            <a:grpSpLocks/>
          </p:cNvGrpSpPr>
          <p:nvPr/>
        </p:nvGrpSpPr>
        <p:grpSpPr bwMode="auto">
          <a:xfrm>
            <a:off x="1535114" y="1905001"/>
            <a:ext cx="6073775" cy="3509963"/>
            <a:chOff x="1359" y="1200"/>
            <a:chExt cx="3826" cy="2211"/>
          </a:xfrm>
        </p:grpSpPr>
        <p:sp>
          <p:nvSpPr>
            <p:cNvPr id="281604" name="Freeform 4"/>
            <p:cNvSpPr>
              <a:spLocks/>
            </p:cNvSpPr>
            <p:nvPr/>
          </p:nvSpPr>
          <p:spPr bwMode="auto">
            <a:xfrm>
              <a:off x="1864" y="1337"/>
              <a:ext cx="3208" cy="1310"/>
            </a:xfrm>
            <a:custGeom>
              <a:avLst/>
              <a:gdLst/>
              <a:ahLst/>
              <a:cxnLst>
                <a:cxn ang="0">
                  <a:pos x="0" y="222"/>
                </a:cxn>
                <a:cxn ang="0">
                  <a:pos x="711" y="0"/>
                </a:cxn>
                <a:cxn ang="0">
                  <a:pos x="1456" y="122"/>
                </a:cxn>
                <a:cxn ang="0">
                  <a:pos x="2189" y="322"/>
                </a:cxn>
                <a:cxn ang="0">
                  <a:pos x="2922" y="822"/>
                </a:cxn>
                <a:cxn ang="0">
                  <a:pos x="3645" y="1122"/>
                </a:cxn>
                <a:cxn ang="0">
                  <a:pos x="3645" y="1488"/>
                </a:cxn>
                <a:cxn ang="0">
                  <a:pos x="0" y="1222"/>
                </a:cxn>
                <a:cxn ang="0">
                  <a:pos x="0" y="222"/>
                </a:cxn>
              </a:cxnLst>
              <a:rect l="0" t="0" r="r" b="b"/>
              <a:pathLst>
                <a:path w="3645" h="1488">
                  <a:moveTo>
                    <a:pt x="0" y="222"/>
                  </a:moveTo>
                  <a:lnTo>
                    <a:pt x="711" y="0"/>
                  </a:lnTo>
                  <a:lnTo>
                    <a:pt x="1456" y="122"/>
                  </a:lnTo>
                  <a:lnTo>
                    <a:pt x="2189" y="322"/>
                  </a:lnTo>
                  <a:lnTo>
                    <a:pt x="2922" y="822"/>
                  </a:lnTo>
                  <a:lnTo>
                    <a:pt x="3645" y="1122"/>
                  </a:lnTo>
                  <a:lnTo>
                    <a:pt x="3645" y="1488"/>
                  </a:lnTo>
                  <a:lnTo>
                    <a:pt x="0" y="1222"/>
                  </a:lnTo>
                  <a:lnTo>
                    <a:pt x="0" y="222"/>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endParaRPr lang="en-GB" dirty="0"/>
            </a:p>
          </p:txBody>
        </p:sp>
        <p:sp>
          <p:nvSpPr>
            <p:cNvPr id="281605" name="Freeform 5"/>
            <p:cNvSpPr>
              <a:spLocks/>
            </p:cNvSpPr>
            <p:nvPr/>
          </p:nvSpPr>
          <p:spPr bwMode="auto">
            <a:xfrm>
              <a:off x="1864" y="2031"/>
              <a:ext cx="3208" cy="968"/>
            </a:xfrm>
            <a:custGeom>
              <a:avLst/>
              <a:gdLst/>
              <a:ahLst/>
              <a:cxnLst>
                <a:cxn ang="0">
                  <a:pos x="0" y="0"/>
                </a:cxn>
                <a:cxn ang="0">
                  <a:pos x="722" y="0"/>
                </a:cxn>
                <a:cxn ang="0">
                  <a:pos x="1456" y="134"/>
                </a:cxn>
                <a:cxn ang="0">
                  <a:pos x="2189" y="400"/>
                </a:cxn>
                <a:cxn ang="0">
                  <a:pos x="2922" y="589"/>
                </a:cxn>
                <a:cxn ang="0">
                  <a:pos x="3645" y="700"/>
                </a:cxn>
                <a:cxn ang="0">
                  <a:pos x="3645" y="1100"/>
                </a:cxn>
                <a:cxn ang="0">
                  <a:pos x="0" y="989"/>
                </a:cxn>
                <a:cxn ang="0">
                  <a:pos x="0" y="0"/>
                </a:cxn>
              </a:cxnLst>
              <a:rect l="0" t="0" r="r" b="b"/>
              <a:pathLst>
                <a:path w="3645" h="1100">
                  <a:moveTo>
                    <a:pt x="0" y="0"/>
                  </a:moveTo>
                  <a:lnTo>
                    <a:pt x="722" y="0"/>
                  </a:lnTo>
                  <a:lnTo>
                    <a:pt x="1456" y="134"/>
                  </a:lnTo>
                  <a:lnTo>
                    <a:pt x="2189" y="400"/>
                  </a:lnTo>
                  <a:lnTo>
                    <a:pt x="2922" y="589"/>
                  </a:lnTo>
                  <a:lnTo>
                    <a:pt x="3645" y="700"/>
                  </a:lnTo>
                  <a:lnTo>
                    <a:pt x="3645" y="1100"/>
                  </a:lnTo>
                  <a:lnTo>
                    <a:pt x="0" y="989"/>
                  </a:lnTo>
                  <a:lnTo>
                    <a:pt x="0" y="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281606" name="Freeform 6"/>
            <p:cNvSpPr>
              <a:spLocks/>
            </p:cNvSpPr>
            <p:nvPr/>
          </p:nvSpPr>
          <p:spPr bwMode="auto">
            <a:xfrm>
              <a:off x="1864" y="2559"/>
              <a:ext cx="3208" cy="548"/>
            </a:xfrm>
            <a:custGeom>
              <a:avLst/>
              <a:gdLst/>
              <a:ahLst/>
              <a:cxnLst>
                <a:cxn ang="0">
                  <a:pos x="0" y="0"/>
                </a:cxn>
                <a:cxn ang="0">
                  <a:pos x="1456" y="0"/>
                </a:cxn>
                <a:cxn ang="0">
                  <a:pos x="2189" y="267"/>
                </a:cxn>
                <a:cxn ang="0">
                  <a:pos x="2911" y="378"/>
                </a:cxn>
                <a:cxn ang="0">
                  <a:pos x="3645" y="445"/>
                </a:cxn>
                <a:cxn ang="0">
                  <a:pos x="3645" y="623"/>
                </a:cxn>
                <a:cxn ang="0">
                  <a:pos x="0" y="623"/>
                </a:cxn>
                <a:cxn ang="0">
                  <a:pos x="0" y="0"/>
                </a:cxn>
              </a:cxnLst>
              <a:rect l="0" t="0" r="r" b="b"/>
              <a:pathLst>
                <a:path w="3645" h="623">
                  <a:moveTo>
                    <a:pt x="0" y="0"/>
                  </a:moveTo>
                  <a:lnTo>
                    <a:pt x="1456" y="0"/>
                  </a:lnTo>
                  <a:lnTo>
                    <a:pt x="2189" y="267"/>
                  </a:lnTo>
                  <a:lnTo>
                    <a:pt x="2911" y="378"/>
                  </a:lnTo>
                  <a:lnTo>
                    <a:pt x="3645" y="445"/>
                  </a:lnTo>
                  <a:lnTo>
                    <a:pt x="3645" y="623"/>
                  </a:lnTo>
                  <a:lnTo>
                    <a:pt x="0" y="623"/>
                  </a:lnTo>
                  <a:lnTo>
                    <a:pt x="0" y="0"/>
                  </a:lnTo>
                  <a:close/>
                </a:path>
              </a:pathLst>
            </a:cu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GB" dirty="0"/>
            </a:p>
          </p:txBody>
        </p:sp>
        <p:grpSp>
          <p:nvGrpSpPr>
            <p:cNvPr id="3" name="Group 7"/>
            <p:cNvGrpSpPr>
              <a:grpSpLocks/>
            </p:cNvGrpSpPr>
            <p:nvPr/>
          </p:nvGrpSpPr>
          <p:grpSpPr bwMode="auto">
            <a:xfrm>
              <a:off x="1855" y="1200"/>
              <a:ext cx="3325" cy="1911"/>
              <a:chOff x="1367" y="1144"/>
              <a:chExt cx="3778" cy="2549"/>
            </a:xfrm>
          </p:grpSpPr>
          <p:sp>
            <p:nvSpPr>
              <p:cNvPr id="281608" name="Freeform 8"/>
              <p:cNvSpPr>
                <a:spLocks/>
              </p:cNvSpPr>
              <p:nvPr/>
            </p:nvSpPr>
            <p:spPr bwMode="auto">
              <a:xfrm>
                <a:off x="1367" y="1144"/>
                <a:ext cx="3778" cy="2545"/>
              </a:xfrm>
              <a:custGeom>
                <a:avLst/>
                <a:gdLst/>
                <a:ahLst/>
                <a:cxnLst>
                  <a:cxn ang="0">
                    <a:pos x="0" y="0"/>
                  </a:cxn>
                  <a:cxn ang="0">
                    <a:pos x="0" y="2545"/>
                  </a:cxn>
                  <a:cxn ang="0">
                    <a:pos x="3778" y="2545"/>
                  </a:cxn>
                </a:cxnLst>
                <a:rect l="0" t="0" r="r" b="b"/>
                <a:pathLst>
                  <a:path w="3778" h="2545">
                    <a:moveTo>
                      <a:pt x="0" y="0"/>
                    </a:moveTo>
                    <a:lnTo>
                      <a:pt x="0" y="2545"/>
                    </a:lnTo>
                    <a:lnTo>
                      <a:pt x="3778" y="2545"/>
                    </a:lnTo>
                  </a:path>
                </a:pathLst>
              </a:custGeom>
              <a:noFill/>
              <a:ln w="9525">
                <a:solidFill>
                  <a:schemeClr val="tx1"/>
                </a:solidFill>
                <a:round/>
                <a:headEnd/>
                <a:tailEnd/>
              </a:ln>
              <a:effectLst/>
            </p:spPr>
            <p:txBody>
              <a:bodyPr wrap="none" anchor="ctr"/>
              <a:lstStyle/>
              <a:p>
                <a:endParaRPr lang="en-GB" dirty="0"/>
              </a:p>
            </p:txBody>
          </p:sp>
          <p:sp>
            <p:nvSpPr>
              <p:cNvPr id="281609" name="Line 9"/>
              <p:cNvSpPr>
                <a:spLocks noChangeShapeType="1"/>
              </p:cNvSpPr>
              <p:nvPr/>
            </p:nvSpPr>
            <p:spPr bwMode="auto">
              <a:xfrm>
                <a:off x="2088"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0" name="Line 10"/>
              <p:cNvSpPr>
                <a:spLocks noChangeShapeType="1"/>
              </p:cNvSpPr>
              <p:nvPr/>
            </p:nvSpPr>
            <p:spPr bwMode="auto">
              <a:xfrm>
                <a:off x="2820"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1" name="Line 11"/>
              <p:cNvSpPr>
                <a:spLocks noChangeShapeType="1"/>
              </p:cNvSpPr>
              <p:nvPr/>
            </p:nvSpPr>
            <p:spPr bwMode="auto">
              <a:xfrm>
                <a:off x="3552"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2" name="Line 12"/>
              <p:cNvSpPr>
                <a:spLocks noChangeShapeType="1"/>
              </p:cNvSpPr>
              <p:nvPr/>
            </p:nvSpPr>
            <p:spPr bwMode="auto">
              <a:xfrm>
                <a:off x="4284"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13" name="Line 13"/>
              <p:cNvSpPr>
                <a:spLocks noChangeShapeType="1"/>
              </p:cNvSpPr>
              <p:nvPr/>
            </p:nvSpPr>
            <p:spPr bwMode="auto">
              <a:xfrm>
                <a:off x="5017" y="1148"/>
                <a:ext cx="0" cy="2545"/>
              </a:xfrm>
              <a:prstGeom prst="line">
                <a:avLst/>
              </a:prstGeom>
              <a:noFill/>
              <a:ln w="9525">
                <a:solidFill>
                  <a:schemeClr val="tx1"/>
                </a:solidFill>
                <a:prstDash val="sysDot"/>
                <a:round/>
                <a:headEnd/>
                <a:tailEnd/>
              </a:ln>
              <a:effectLst/>
            </p:spPr>
            <p:txBody>
              <a:bodyPr wrap="none" anchor="ctr"/>
              <a:lstStyle/>
              <a:p>
                <a:endParaRPr lang="en-GB" dirty="0"/>
              </a:p>
            </p:txBody>
          </p:sp>
        </p:grpSp>
        <p:sp>
          <p:nvSpPr>
            <p:cNvPr id="281614" name="Text Box 14"/>
            <p:cNvSpPr txBox="1">
              <a:spLocks noChangeArrowheads="1"/>
            </p:cNvSpPr>
            <p:nvPr/>
          </p:nvSpPr>
          <p:spPr bwMode="auto">
            <a:xfrm>
              <a:off x="1898"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1</a:t>
              </a:r>
            </a:p>
          </p:txBody>
        </p:sp>
        <p:sp>
          <p:nvSpPr>
            <p:cNvPr id="281615" name="Text Box 15"/>
            <p:cNvSpPr txBox="1">
              <a:spLocks noChangeArrowheads="1"/>
            </p:cNvSpPr>
            <p:nvPr/>
          </p:nvSpPr>
          <p:spPr bwMode="auto">
            <a:xfrm>
              <a:off x="3147"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3</a:t>
              </a:r>
            </a:p>
          </p:txBody>
        </p:sp>
        <p:sp>
          <p:nvSpPr>
            <p:cNvPr id="281616" name="Text Box 16"/>
            <p:cNvSpPr txBox="1">
              <a:spLocks noChangeArrowheads="1"/>
            </p:cNvSpPr>
            <p:nvPr/>
          </p:nvSpPr>
          <p:spPr bwMode="auto">
            <a:xfrm>
              <a:off x="3818"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4</a:t>
              </a:r>
            </a:p>
          </p:txBody>
        </p:sp>
        <p:sp>
          <p:nvSpPr>
            <p:cNvPr id="281617" name="Text Box 17"/>
            <p:cNvSpPr txBox="1">
              <a:spLocks noChangeArrowheads="1"/>
            </p:cNvSpPr>
            <p:nvPr/>
          </p:nvSpPr>
          <p:spPr bwMode="auto">
            <a:xfrm>
              <a:off x="4470"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5</a:t>
              </a:r>
            </a:p>
          </p:txBody>
        </p:sp>
        <p:sp>
          <p:nvSpPr>
            <p:cNvPr id="281618" name="Text Box 18"/>
            <p:cNvSpPr txBox="1">
              <a:spLocks noChangeArrowheads="1"/>
            </p:cNvSpPr>
            <p:nvPr/>
          </p:nvSpPr>
          <p:spPr bwMode="auto">
            <a:xfrm>
              <a:off x="2520" y="3178"/>
              <a:ext cx="559"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Year 2</a:t>
              </a:r>
            </a:p>
          </p:txBody>
        </p:sp>
        <p:sp>
          <p:nvSpPr>
            <p:cNvPr id="281619" name="Text Box 19"/>
            <p:cNvSpPr txBox="1">
              <a:spLocks noChangeArrowheads="1"/>
            </p:cNvSpPr>
            <p:nvPr/>
          </p:nvSpPr>
          <p:spPr bwMode="auto">
            <a:xfrm>
              <a:off x="1868" y="1656"/>
              <a:ext cx="774" cy="233"/>
            </a:xfrm>
            <a:prstGeom prst="rect">
              <a:avLst/>
            </a:prstGeom>
            <a:noFill/>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lgn="l"/>
              <a:r>
                <a:rPr lang="en-GB" b="1" dirty="0"/>
                <a:t>Prevention</a:t>
              </a:r>
            </a:p>
          </p:txBody>
        </p:sp>
        <p:sp>
          <p:nvSpPr>
            <p:cNvPr id="281620" name="Text Box 20"/>
            <p:cNvSpPr txBox="1">
              <a:spLocks noChangeArrowheads="1"/>
            </p:cNvSpPr>
            <p:nvPr/>
          </p:nvSpPr>
          <p:spPr bwMode="auto">
            <a:xfrm>
              <a:off x="1868" y="2205"/>
              <a:ext cx="601" cy="233"/>
            </a:xfrm>
            <a:prstGeom prst="rect">
              <a:avLst/>
            </a:prstGeom>
            <a:noFill/>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lgn="l"/>
              <a:r>
                <a:rPr lang="en-GB" sz="1800" dirty="0">
                  <a:latin typeface="Arial Rounded MT Bold" pitchFamily="34" charset="0"/>
                </a:rPr>
                <a:t>Failure</a:t>
              </a:r>
            </a:p>
          </p:txBody>
        </p:sp>
        <p:sp>
          <p:nvSpPr>
            <p:cNvPr id="281621" name="Text Box 21"/>
            <p:cNvSpPr txBox="1">
              <a:spLocks noChangeArrowheads="1"/>
            </p:cNvSpPr>
            <p:nvPr/>
          </p:nvSpPr>
          <p:spPr bwMode="auto">
            <a:xfrm>
              <a:off x="1868" y="2754"/>
              <a:ext cx="1613" cy="233"/>
            </a:xfrm>
            <a:prstGeom prst="rect">
              <a:avLst/>
            </a:prstGeom>
            <a:noFill/>
            <a:ln>
              <a:headEnd/>
              <a:tailEnd/>
            </a:ln>
          </p:spPr>
          <p:style>
            <a:lnRef idx="2">
              <a:schemeClr val="accent6"/>
            </a:lnRef>
            <a:fillRef idx="1">
              <a:schemeClr val="lt1"/>
            </a:fillRef>
            <a:effectRef idx="0">
              <a:schemeClr val="accent6"/>
            </a:effectRef>
            <a:fontRef idx="minor">
              <a:schemeClr val="dk1"/>
            </a:fontRef>
          </p:style>
          <p:txBody>
            <a:bodyPr wrap="none">
              <a:spAutoFit/>
            </a:bodyPr>
            <a:lstStyle/>
            <a:p>
              <a:pPr algn="l"/>
              <a:r>
                <a:rPr lang="en-GB" sz="1800" dirty="0" smtClean="0">
                  <a:latin typeface="Arial Rounded MT Bold" pitchFamily="34" charset="0"/>
                </a:rPr>
                <a:t>Inspection /Appraisal</a:t>
              </a:r>
              <a:endParaRPr lang="en-GB" sz="1800" dirty="0">
                <a:latin typeface="Arial Rounded MT Bold" pitchFamily="34" charset="0"/>
              </a:endParaRPr>
            </a:p>
          </p:txBody>
        </p:sp>
        <p:sp>
          <p:nvSpPr>
            <p:cNvPr id="281622" name="Line 22"/>
            <p:cNvSpPr>
              <a:spLocks noChangeShapeType="1"/>
            </p:cNvSpPr>
            <p:nvPr/>
          </p:nvSpPr>
          <p:spPr bwMode="auto">
            <a:xfrm>
              <a:off x="4964" y="2285"/>
              <a:ext cx="209" cy="62"/>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3" name="Line 23"/>
            <p:cNvSpPr>
              <a:spLocks noChangeShapeType="1"/>
            </p:cNvSpPr>
            <p:nvPr/>
          </p:nvSpPr>
          <p:spPr bwMode="auto">
            <a:xfrm>
              <a:off x="4981" y="2634"/>
              <a:ext cx="187" cy="33"/>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4" name="Line 24"/>
            <p:cNvSpPr>
              <a:spLocks noChangeShapeType="1"/>
            </p:cNvSpPr>
            <p:nvPr/>
          </p:nvSpPr>
          <p:spPr bwMode="auto">
            <a:xfrm>
              <a:off x="4996" y="2943"/>
              <a:ext cx="189" cy="26"/>
            </a:xfrm>
            <a:prstGeom prst="line">
              <a:avLst/>
            </a:prstGeom>
            <a:noFill/>
            <a:ln w="9525">
              <a:solidFill>
                <a:schemeClr val="tx1"/>
              </a:solidFill>
              <a:prstDash val="sysDot"/>
              <a:round/>
              <a:headEnd/>
              <a:tailEnd/>
            </a:ln>
            <a:effectLst/>
          </p:spPr>
          <p:txBody>
            <a:bodyPr wrap="none" anchor="ctr"/>
            <a:lstStyle/>
            <a:p>
              <a:endParaRPr lang="en-GB" dirty="0"/>
            </a:p>
          </p:txBody>
        </p:sp>
        <p:sp>
          <p:nvSpPr>
            <p:cNvPr id="281625" name="Line 25"/>
            <p:cNvSpPr>
              <a:spLocks noChangeShapeType="1"/>
            </p:cNvSpPr>
            <p:nvPr/>
          </p:nvSpPr>
          <p:spPr bwMode="auto">
            <a:xfrm flipV="1">
              <a:off x="1798" y="1896"/>
              <a:ext cx="0" cy="927"/>
            </a:xfrm>
            <a:prstGeom prst="line">
              <a:avLst/>
            </a:prstGeom>
            <a:noFill/>
            <a:ln w="9525">
              <a:solidFill>
                <a:schemeClr val="tx1"/>
              </a:solidFill>
              <a:round/>
              <a:headEnd/>
              <a:tailEnd type="triangle" w="med" len="med"/>
            </a:ln>
            <a:effectLst/>
          </p:spPr>
          <p:txBody>
            <a:bodyPr wrap="none">
              <a:spAutoFit/>
            </a:bodyPr>
            <a:lstStyle/>
            <a:p>
              <a:endParaRPr lang="en-GB" dirty="0"/>
            </a:p>
          </p:txBody>
        </p:sp>
        <p:sp>
          <p:nvSpPr>
            <p:cNvPr id="281626" name="Text Box 26"/>
            <p:cNvSpPr txBox="1">
              <a:spLocks noChangeArrowheads="1"/>
            </p:cNvSpPr>
            <p:nvPr/>
          </p:nvSpPr>
          <p:spPr bwMode="auto">
            <a:xfrm>
              <a:off x="1359" y="2225"/>
              <a:ext cx="442" cy="233"/>
            </a:xfrm>
            <a:prstGeom prst="rect">
              <a:avLst/>
            </a:prstGeom>
            <a:noFill/>
            <a:ln w="9525">
              <a:noFill/>
              <a:miter lim="800000"/>
              <a:headEnd/>
              <a:tailEnd/>
            </a:ln>
            <a:effectLst/>
          </p:spPr>
          <p:txBody>
            <a:bodyPr wrap="none">
              <a:spAutoFit/>
            </a:bodyPr>
            <a:lstStyle/>
            <a:p>
              <a:pPr algn="l"/>
              <a:r>
                <a:rPr lang="en-GB" sz="1800" dirty="0">
                  <a:latin typeface="Arial Rounded MT Bold" pitchFamily="34" charset="0"/>
                </a:rPr>
                <a:t>Cost</a:t>
              </a:r>
            </a:p>
          </p:txBody>
        </p:sp>
      </p:gr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210</a:t>
            </a:fld>
            <a:endParaRPr lang="en-US" dirty="0"/>
          </a:p>
        </p:txBody>
      </p:sp>
    </p:spTree>
    <p:extLst>
      <p:ext uri="{BB962C8B-B14F-4D97-AF65-F5344CB8AC3E}">
        <p14:creationId xmlns:p14="http://schemas.microsoft.com/office/powerpoint/2010/main" val="1413222251"/>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allydev.com/agileblog/wp-content/uploads/2011/11/quality-contro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1493093"/>
            <a:ext cx="4286250" cy="37814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1000" y="0"/>
            <a:ext cx="61722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100" b="0" kern="1200">
                <a:solidFill>
                  <a:srgbClr val="003300"/>
                </a:solidFill>
                <a:latin typeface="+mj-lt"/>
                <a:ea typeface="+mj-ea"/>
                <a:cs typeface="+mj-cs"/>
              </a:defRPr>
            </a:lvl1pPr>
          </a:lstStyle>
          <a:p>
            <a:endParaRPr lang="en-US" dirty="0"/>
          </a:p>
        </p:txBody>
      </p:sp>
      <p:sp>
        <p:nvSpPr>
          <p:cNvPr id="4" name="Title 3"/>
          <p:cNvSpPr>
            <a:spLocks noGrp="1"/>
          </p:cNvSpPr>
          <p:nvPr>
            <p:ph type="title"/>
          </p:nvPr>
        </p:nvSpPr>
        <p:spPr>
          <a:xfrm>
            <a:off x="152400" y="152400"/>
            <a:ext cx="6400800" cy="8382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100" b="0" kern="1200" dirty="0" smtClean="0">
                <a:solidFill>
                  <a:srgbClr val="003300"/>
                </a:solidFill>
                <a:effectLst/>
                <a:latin typeface="+mj-lt"/>
                <a:ea typeface="+mj-ea"/>
                <a:cs typeface="+mj-cs"/>
              </a:rPr>
              <a:t>Sustainability and Quality Components</a:t>
            </a:r>
            <a:endParaRPr lang="en-US" dirty="0" smtClean="0">
              <a:effectLst/>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211</a:t>
            </a:fld>
            <a:endParaRPr lang="en-US" dirty="0"/>
          </a:p>
        </p:txBody>
      </p:sp>
    </p:spTree>
    <p:extLst>
      <p:ext uri="{BB962C8B-B14F-4D97-AF65-F5344CB8AC3E}">
        <p14:creationId xmlns:p14="http://schemas.microsoft.com/office/powerpoint/2010/main" val="3313643772"/>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Implementing and Controlling Phase</a:t>
            </a:r>
            <a:endParaRPr lang="en-US" sz="2800"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341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051375"/>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800600"/>
            <a:ext cx="7772400" cy="968375"/>
          </a:xfrm>
        </p:spPr>
        <p:txBody>
          <a:bodyPr/>
          <a:lstStyle/>
          <a:p>
            <a:r>
              <a:rPr lang="en-US" dirty="0" smtClean="0"/>
              <a:t>Requirements management</a:t>
            </a:r>
            <a:endParaRPr lang="en-US" dirty="0"/>
          </a:p>
        </p:txBody>
      </p:sp>
      <p:sp>
        <p:nvSpPr>
          <p:cNvPr id="8" name="Text Placeholder 7"/>
          <p:cNvSpPr>
            <a:spLocks noGrp="1"/>
          </p:cNvSpPr>
          <p:nvPr>
            <p:ph type="body" idx="1"/>
          </p:nvPr>
        </p:nvSpPr>
        <p:spPr>
          <a:xfrm>
            <a:off x="762000" y="3352800"/>
            <a:ext cx="7772400" cy="1500187"/>
          </a:xfrm>
        </p:spPr>
        <p:txBody>
          <a:bodyPr/>
          <a:lstStyle/>
          <a:p>
            <a:r>
              <a:rPr lang="en-US" dirty="0" smtClean="0"/>
              <a:t>You gave me what I asked for but not what I needed…</a:t>
            </a:r>
            <a:endParaRPr lang="en-US" dirty="0"/>
          </a:p>
        </p:txBody>
      </p:sp>
      <p:pic>
        <p:nvPicPr>
          <p:cNvPr id="6" name="Picture 2" descr="http://www.machinediscovery.com/nise/images/requirements.jp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4400" y="400049"/>
            <a:ext cx="5334000" cy="386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213</a:t>
            </a:fld>
            <a:endParaRPr lang="en-US" dirty="0"/>
          </a:p>
        </p:txBody>
      </p:sp>
    </p:spTree>
    <p:extLst>
      <p:ext uri="{BB962C8B-B14F-4D97-AF65-F5344CB8AC3E}">
        <p14:creationId xmlns:p14="http://schemas.microsoft.com/office/powerpoint/2010/main" val="1697064623"/>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09"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91" y="2065"/>
              <a:ext cx="606"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Get the</a:t>
              </a:r>
            </a:p>
            <a:p>
              <a:r>
                <a:rPr lang="en-GB" b="1" dirty="0">
                  <a:solidFill>
                    <a:schemeClr val="bg1"/>
                  </a:solidFill>
                  <a:latin typeface="+mn-lt"/>
                </a:rPr>
                <a:t>benefits</a:t>
              </a: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214</a:t>
            </a:fld>
            <a:endParaRPr lang="en-US" dirty="0"/>
          </a:p>
        </p:txBody>
      </p:sp>
    </p:spTree>
    <p:extLst>
      <p:ext uri="{BB962C8B-B14F-4D97-AF65-F5344CB8AC3E}">
        <p14:creationId xmlns:p14="http://schemas.microsoft.com/office/powerpoint/2010/main" val="3494669168"/>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Rectangle 2"/>
          <p:cNvSpPr>
            <a:spLocks noGrp="1" noChangeArrowheads="1"/>
          </p:cNvSpPr>
          <p:nvPr>
            <p:ph type="title"/>
          </p:nvPr>
        </p:nvSpPr>
        <p:spPr/>
        <p:txBody>
          <a:bodyPr/>
          <a:lstStyle/>
          <a:p>
            <a:r>
              <a:rPr lang="en-GB" dirty="0"/>
              <a:t>The Swing</a:t>
            </a:r>
          </a:p>
        </p:txBody>
      </p:sp>
      <p:pic>
        <p:nvPicPr>
          <p:cNvPr id="1605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35" y="1000131"/>
            <a:ext cx="6860931" cy="5151438"/>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215</a:t>
            </a:fld>
            <a:endParaRPr lang="en-US" dirty="0"/>
          </a:p>
        </p:txBody>
      </p:sp>
    </p:spTree>
    <p:extLst>
      <p:ext uri="{BB962C8B-B14F-4D97-AF65-F5344CB8AC3E}">
        <p14:creationId xmlns:p14="http://schemas.microsoft.com/office/powerpoint/2010/main" val="1142789112"/>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Implementing </a:t>
            </a:r>
            <a:r>
              <a:rPr lang="en-US" dirty="0" smtClean="0"/>
              <a:t>Phase</a:t>
            </a:r>
            <a:endParaRPr lang="en-US" dirty="0"/>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47800"/>
            <a:ext cx="9144000" cy="341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685800" y="3429000"/>
            <a:ext cx="2667000" cy="990600"/>
          </a:xfrm>
          <a:prstGeom prst="wedgeRectCallout">
            <a:avLst>
              <a:gd name="adj1" fmla="val 60207"/>
              <a:gd name="adj2" fmla="val -89963"/>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bwMode="auto">
          <a:xfrm>
            <a:off x="826477" y="3505201"/>
            <a:ext cx="2321169" cy="715089"/>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i="0" u="none" strike="noStrike" cap="none" normalizeH="0" baseline="0" dirty="0" smtClean="0">
                <a:ln>
                  <a:noFill/>
                </a:ln>
                <a:solidFill>
                  <a:schemeClr val="tx1"/>
                </a:solidFill>
                <a:effectLst/>
                <a:latin typeface="Calibri"/>
                <a:cs typeface="Calibri"/>
              </a:rPr>
              <a:t>Update Documentation</a:t>
            </a:r>
          </a:p>
        </p:txBody>
      </p:sp>
    </p:spTree>
    <p:extLst>
      <p:ext uri="{BB962C8B-B14F-4D97-AF65-F5344CB8AC3E}">
        <p14:creationId xmlns:p14="http://schemas.microsoft.com/office/powerpoint/2010/main" val="4056737107"/>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Reports</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217</a:t>
            </a:fld>
            <a:endParaRPr lang="en-US" dirty="0"/>
          </a:p>
        </p:txBody>
      </p:sp>
      <p:pic>
        <p:nvPicPr>
          <p:cNvPr id="8" name="Picture 7"/>
          <p:cNvPicPr>
            <a:picLocks noChangeAspect="1"/>
          </p:cNvPicPr>
          <p:nvPr/>
        </p:nvPicPr>
        <p:blipFill>
          <a:blip r:embed="rId3"/>
          <a:stretch>
            <a:fillRect/>
          </a:stretch>
        </p:blipFill>
        <p:spPr>
          <a:xfrm>
            <a:off x="393700" y="1600200"/>
            <a:ext cx="8140700" cy="3136900"/>
          </a:xfrm>
          <a:prstGeom prst="rect">
            <a:avLst/>
          </a:prstGeom>
        </p:spPr>
      </p:pic>
      <p:sp>
        <p:nvSpPr>
          <p:cNvPr id="9" name="TextBox 8"/>
          <p:cNvSpPr txBox="1"/>
          <p:nvPr/>
        </p:nvSpPr>
        <p:spPr>
          <a:xfrm>
            <a:off x="609600" y="2438400"/>
            <a:ext cx="7239000" cy="2031325"/>
          </a:xfrm>
          <a:prstGeom prst="rect">
            <a:avLst/>
          </a:prstGeom>
          <a:noFill/>
        </p:spPr>
        <p:txBody>
          <a:bodyPr wrap="square" rtlCol="0">
            <a:spAutoFit/>
          </a:bodyPr>
          <a:lstStyle/>
          <a:p>
            <a:r>
              <a:rPr lang="en-US" dirty="0"/>
              <a:t>Project status reports are key to monitoring and controlling projects and should include at </a:t>
            </a:r>
            <a:r>
              <a:rPr lang="en-US" dirty="0" smtClean="0"/>
              <a:t>minimum:</a:t>
            </a:r>
          </a:p>
          <a:p>
            <a:pPr marL="285750" indent="-285750">
              <a:buFont typeface="Arial"/>
              <a:buChar char="•"/>
            </a:pPr>
            <a:r>
              <a:rPr lang="en-US" dirty="0"/>
              <a:t>T</a:t>
            </a:r>
            <a:r>
              <a:rPr lang="en-US" dirty="0" smtClean="0"/>
              <a:t>he </a:t>
            </a:r>
            <a:r>
              <a:rPr lang="en-US" dirty="0"/>
              <a:t>progress towards project </a:t>
            </a:r>
            <a:r>
              <a:rPr lang="en-US" dirty="0" smtClean="0"/>
              <a:t>milestones</a:t>
            </a:r>
            <a:endParaRPr lang="en-US" dirty="0"/>
          </a:p>
          <a:p>
            <a:pPr marL="285750" indent="-285750">
              <a:buFont typeface="Arial"/>
              <a:buChar char="•"/>
            </a:pPr>
            <a:r>
              <a:rPr lang="en-US" dirty="0"/>
              <a:t>C</a:t>
            </a:r>
            <a:r>
              <a:rPr lang="en-US" dirty="0" smtClean="0"/>
              <a:t>urrent </a:t>
            </a:r>
            <a:r>
              <a:rPr lang="en-US" dirty="0"/>
              <a:t>issues and </a:t>
            </a:r>
            <a:r>
              <a:rPr lang="en-US" dirty="0" smtClean="0"/>
              <a:t>status</a:t>
            </a:r>
          </a:p>
          <a:p>
            <a:pPr marL="285750" indent="-285750">
              <a:buFont typeface="Arial"/>
              <a:buChar char="•"/>
            </a:pPr>
            <a:r>
              <a:rPr lang="en-US" dirty="0"/>
              <a:t>C</a:t>
            </a:r>
            <a:r>
              <a:rPr lang="en-US" dirty="0" smtClean="0"/>
              <a:t>urrent </a:t>
            </a:r>
            <a:r>
              <a:rPr lang="en-US" dirty="0"/>
              <a:t>risks and how they are being </a:t>
            </a:r>
            <a:r>
              <a:rPr lang="en-US" dirty="0" smtClean="0"/>
              <a:t>addressed</a:t>
            </a:r>
            <a:endParaRPr lang="en-US" dirty="0"/>
          </a:p>
          <a:p>
            <a:pPr marL="285750" indent="-285750">
              <a:buFont typeface="Arial"/>
              <a:buChar char="•"/>
            </a:pPr>
            <a:r>
              <a:rPr lang="en-US" dirty="0" smtClean="0"/>
              <a:t>A budget update</a:t>
            </a:r>
            <a:endParaRPr lang="en-US" dirty="0"/>
          </a:p>
          <a:p>
            <a:pPr marL="285750" indent="-285750">
              <a:buFont typeface="Arial"/>
              <a:buChar char="•"/>
            </a:pPr>
            <a:r>
              <a:rPr lang="en-US" dirty="0" smtClean="0"/>
              <a:t>A P5 update</a:t>
            </a:r>
            <a:endParaRPr lang="en-US" dirty="0"/>
          </a:p>
        </p:txBody>
      </p:sp>
    </p:spTree>
    <p:extLst>
      <p:ext uri="{BB962C8B-B14F-4D97-AF65-F5344CB8AC3E}">
        <p14:creationId xmlns:p14="http://schemas.microsoft.com/office/powerpoint/2010/main" val="1194194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a:t>
            </a:r>
            <a:endParaRPr lang="en-US" dirty="0"/>
          </a:p>
        </p:txBody>
      </p:sp>
      <p:sp>
        <p:nvSpPr>
          <p:cNvPr id="3" name="Text Placeholder 2"/>
          <p:cNvSpPr>
            <a:spLocks noGrp="1"/>
          </p:cNvSpPr>
          <p:nvPr>
            <p:ph type="body" idx="1"/>
          </p:nvPr>
        </p:nvSpPr>
        <p:spPr>
          <a:xfrm>
            <a:off x="738809" y="2979048"/>
            <a:ext cx="7772400" cy="1500187"/>
          </a:xfrm>
        </p:spPr>
        <p:txBody>
          <a:bodyPr/>
          <a:lstStyle/>
          <a:p>
            <a:r>
              <a:rPr lang="en-US" dirty="0" smtClean="0"/>
              <a:t>Keys to Sustainability are defining every possible risk to an initiative.</a:t>
            </a:r>
            <a:endParaRPr lang="en-US" dirty="0"/>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0" y="1118907"/>
            <a:ext cx="3276600" cy="2852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218</a:t>
            </a:fld>
            <a:endParaRPr lang="en-US" dirty="0"/>
          </a:p>
        </p:txBody>
      </p:sp>
    </p:spTree>
    <p:extLst>
      <p:ext uri="{BB962C8B-B14F-4D97-AF65-F5344CB8AC3E}">
        <p14:creationId xmlns:p14="http://schemas.microsoft.com/office/powerpoint/2010/main" val="726935024"/>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r>
              <a:rPr lang="en-GB" dirty="0"/>
              <a:t>What is a Risk?</a:t>
            </a:r>
          </a:p>
        </p:txBody>
      </p:sp>
      <p:sp>
        <p:nvSpPr>
          <p:cNvPr id="913411" name="Rectangle 3"/>
          <p:cNvSpPr>
            <a:spLocks noGrp="1" noChangeArrowheads="1"/>
          </p:cNvSpPr>
          <p:nvPr>
            <p:ph type="body" idx="1"/>
          </p:nvPr>
        </p:nvSpPr>
        <p:spPr>
          <a:xfrm>
            <a:off x="644374" y="1600200"/>
            <a:ext cx="3689838" cy="2768600"/>
          </a:xfrm>
        </p:spPr>
        <p:txBody>
          <a:bodyPr>
            <a:normAutofit fontScale="92500" lnSpcReduction="10000"/>
          </a:bodyPr>
          <a:lstStyle/>
          <a:p>
            <a:pPr marL="355600" indent="-355600"/>
            <a:r>
              <a:rPr lang="en-GB" dirty="0"/>
              <a:t>What is the definition of a risk?</a:t>
            </a:r>
          </a:p>
          <a:p>
            <a:pPr marL="355600" indent="-355600"/>
            <a:r>
              <a:rPr lang="en-GB" dirty="0"/>
              <a:t>Both positive and negative effects on </a:t>
            </a:r>
            <a:r>
              <a:rPr lang="en-GB" dirty="0" smtClean="0"/>
              <a:t>project </a:t>
            </a:r>
            <a:r>
              <a:rPr lang="en-GB" dirty="0"/>
              <a:t>objectives</a:t>
            </a:r>
          </a:p>
          <a:p>
            <a:pPr marL="355600" indent="-355600"/>
            <a:r>
              <a:rPr lang="en-GB" dirty="0"/>
              <a:t>Threats and </a:t>
            </a:r>
            <a:r>
              <a:rPr lang="en-GB" dirty="0" smtClean="0"/>
              <a:t>Opportunities</a:t>
            </a:r>
            <a:endParaRPr lang="en-GB" dirty="0"/>
          </a:p>
        </p:txBody>
      </p:sp>
      <p:pic>
        <p:nvPicPr>
          <p:cNvPr id="18995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638" y="1433060"/>
            <a:ext cx="4519246" cy="39338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219</a:t>
            </a:fld>
            <a:endParaRPr lang="en-US" dirty="0"/>
          </a:p>
        </p:txBody>
      </p:sp>
    </p:spTree>
    <p:extLst>
      <p:ext uri="{BB962C8B-B14F-4D97-AF65-F5344CB8AC3E}">
        <p14:creationId xmlns:p14="http://schemas.microsoft.com/office/powerpoint/2010/main" val="3372168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a:t>
            </a:r>
            <a:r>
              <a:rPr lang="en-US" baseline="0" dirty="0" smtClean="0"/>
              <a:t> </a:t>
            </a:r>
            <a:r>
              <a:rPr lang="en-US" dirty="0" smtClean="0"/>
              <a:t>In Project Management</a:t>
            </a:r>
            <a:endParaRPr lang="en-US" dirty="0"/>
          </a:p>
        </p:txBody>
      </p:sp>
      <p:sp>
        <p:nvSpPr>
          <p:cNvPr id="6" name="Rectangle 3"/>
          <p:cNvSpPr txBox="1">
            <a:spLocks noChangeArrowheads="1"/>
          </p:cNvSpPr>
          <p:nvPr/>
        </p:nvSpPr>
        <p:spPr>
          <a:xfrm>
            <a:off x="140677" y="1371600"/>
            <a:ext cx="8432922" cy="4733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Tx/>
              <a:buNone/>
            </a:pPr>
            <a:r>
              <a:rPr lang="nl-NL" sz="2000" b="1" dirty="0" err="1" smtClean="0"/>
              <a:t>Sustainability</a:t>
            </a:r>
            <a:r>
              <a:rPr lang="nl-NL" sz="2000" b="1" dirty="0" smtClean="0"/>
              <a:t> is </a:t>
            </a:r>
            <a:r>
              <a:rPr lang="nl-NL" sz="2000" b="1" dirty="0" err="1" smtClean="0"/>
              <a:t>about</a:t>
            </a:r>
            <a:r>
              <a:rPr lang="nl-NL" sz="2000" b="1" dirty="0" smtClean="0"/>
              <a:t>…</a:t>
            </a:r>
            <a:endParaRPr lang="en-US" sz="2000" b="1" dirty="0" smtClean="0"/>
          </a:p>
          <a:p>
            <a:r>
              <a:rPr lang="en-US" sz="2000" dirty="0" smtClean="0"/>
              <a:t>…balancing or harmonizing social,      </a:t>
            </a:r>
          </a:p>
          <a:p>
            <a:pPr>
              <a:buFontTx/>
              <a:buNone/>
            </a:pPr>
            <a:r>
              <a:rPr lang="en-US" sz="2000" dirty="0" smtClean="0"/>
              <a:t>       environmental and economical interests</a:t>
            </a:r>
          </a:p>
          <a:p>
            <a:pPr>
              <a:lnSpc>
                <a:spcPct val="150000"/>
              </a:lnSpc>
            </a:pPr>
            <a:r>
              <a:rPr lang="nl-NL" sz="2000" dirty="0" smtClean="0"/>
              <a:t>…</a:t>
            </a:r>
            <a:r>
              <a:rPr lang="nl-NL" sz="2000" dirty="0" err="1" smtClean="0"/>
              <a:t>both</a:t>
            </a:r>
            <a:r>
              <a:rPr lang="nl-NL" sz="2000" dirty="0" smtClean="0"/>
              <a:t> the short term </a:t>
            </a:r>
            <a:r>
              <a:rPr lang="nl-NL" sz="2000" dirty="0" err="1" smtClean="0"/>
              <a:t>and</a:t>
            </a:r>
            <a:r>
              <a:rPr lang="nl-NL" sz="2000" dirty="0" smtClean="0"/>
              <a:t> the long term</a:t>
            </a:r>
          </a:p>
          <a:p>
            <a:pPr>
              <a:lnSpc>
                <a:spcPct val="150000"/>
              </a:lnSpc>
            </a:pPr>
            <a:r>
              <a:rPr lang="en-GB" sz="2000" dirty="0" smtClean="0"/>
              <a:t>...local and global</a:t>
            </a:r>
            <a:endParaRPr lang="en-US" sz="2000" dirty="0" smtClean="0"/>
          </a:p>
          <a:p>
            <a:pPr>
              <a:lnSpc>
                <a:spcPct val="150000"/>
              </a:lnSpc>
            </a:pPr>
            <a:r>
              <a:rPr lang="nl-NL" sz="2000" dirty="0" smtClean="0"/>
              <a:t>…</a:t>
            </a:r>
            <a:r>
              <a:rPr lang="nl-NL" sz="2000" dirty="0" err="1" smtClean="0"/>
              <a:t>consuming</a:t>
            </a:r>
            <a:r>
              <a:rPr lang="nl-NL" sz="2000" dirty="0" smtClean="0"/>
              <a:t> </a:t>
            </a:r>
            <a:r>
              <a:rPr lang="nl-NL" sz="2000" dirty="0" err="1" smtClean="0"/>
              <a:t>income</a:t>
            </a:r>
            <a:r>
              <a:rPr lang="nl-NL" sz="2000" dirty="0" smtClean="0"/>
              <a:t>, </a:t>
            </a:r>
            <a:r>
              <a:rPr lang="nl-NL" sz="2000" dirty="0" err="1" smtClean="0"/>
              <a:t>not</a:t>
            </a:r>
            <a:r>
              <a:rPr lang="nl-NL" sz="2000" dirty="0" smtClean="0"/>
              <a:t> </a:t>
            </a:r>
            <a:r>
              <a:rPr lang="nl-NL" sz="2000" dirty="0" err="1" smtClean="0"/>
              <a:t>capital</a:t>
            </a:r>
            <a:endParaRPr lang="nl-NL" sz="2000" dirty="0" smtClean="0"/>
          </a:p>
          <a:p>
            <a:pPr>
              <a:lnSpc>
                <a:spcPct val="150000"/>
              </a:lnSpc>
            </a:pPr>
            <a:r>
              <a:rPr lang="en-GB" sz="2000" dirty="0" smtClean="0"/>
              <a:t>...transparency and accountability </a:t>
            </a:r>
            <a:endParaRPr lang="en-US" sz="2000" dirty="0" smtClean="0"/>
          </a:p>
          <a:p>
            <a:pPr>
              <a:lnSpc>
                <a:spcPct val="150000"/>
              </a:lnSpc>
            </a:pPr>
            <a:r>
              <a:rPr lang="en-GB" sz="2000" dirty="0" smtClean="0"/>
              <a:t>...personal values and ethics</a:t>
            </a:r>
            <a:endParaRPr lang="nl-NL" sz="2000" dirty="0" smtClean="0"/>
          </a:p>
        </p:txBody>
      </p:sp>
      <p:sp>
        <p:nvSpPr>
          <p:cNvPr id="7" name="TextBox 6"/>
          <p:cNvSpPr txBox="1"/>
          <p:nvPr/>
        </p:nvSpPr>
        <p:spPr>
          <a:xfrm>
            <a:off x="6110288" y="5345668"/>
            <a:ext cx="2522062" cy="369332"/>
          </a:xfrm>
          <a:prstGeom prst="rect">
            <a:avLst/>
          </a:prstGeom>
          <a:noFill/>
        </p:spPr>
        <p:txBody>
          <a:bodyPr wrap="square" rtlCol="0">
            <a:spAutoFit/>
          </a:bodyPr>
          <a:lstStyle/>
          <a:p>
            <a:r>
              <a:rPr lang="en-US" dirty="0" smtClean="0"/>
              <a:t>(Silvius &amp; Schipper 2011)</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0288" y="1447800"/>
            <a:ext cx="253365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189785" y="5715000"/>
            <a:ext cx="2461845" cy="369332"/>
          </a:xfrm>
          <a:prstGeom prst="rect">
            <a:avLst/>
          </a:prstGeom>
          <a:noFill/>
        </p:spPr>
        <p:txBody>
          <a:bodyPr wrap="square" rtlCol="0">
            <a:spAutoFit/>
          </a:bodyPr>
          <a:lstStyle/>
          <a:p>
            <a:r>
              <a:rPr lang="en-US" b="1" dirty="0" smtClean="0">
                <a:solidFill>
                  <a:schemeClr val="accent1">
                    <a:lumMod val="50000"/>
                  </a:schemeClr>
                </a:solidFill>
              </a:rPr>
              <a:t>Highly Recommended! </a:t>
            </a:r>
            <a:endParaRPr lang="en-US" b="1" dirty="0">
              <a:solidFill>
                <a:schemeClr val="accent1">
                  <a:lumMod val="50000"/>
                </a:schemeClr>
              </a:solidFill>
            </a:endParaRPr>
          </a:p>
        </p:txBody>
      </p:sp>
    </p:spTree>
    <p:extLst>
      <p:ext uri="{BB962C8B-B14F-4D97-AF65-F5344CB8AC3E}">
        <p14:creationId xmlns:p14="http://schemas.microsoft.com/office/powerpoint/2010/main" val="531827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r>
              <a:rPr lang="en-GB" dirty="0"/>
              <a:t>Levels of Risk</a:t>
            </a:r>
            <a:endParaRPr lang="en-GB" sz="2400" dirty="0"/>
          </a:p>
        </p:txBody>
      </p:sp>
      <p:grpSp>
        <p:nvGrpSpPr>
          <p:cNvPr id="1609731" name="Group 3"/>
          <p:cNvGrpSpPr>
            <a:grpSpLocks/>
          </p:cNvGrpSpPr>
          <p:nvPr/>
        </p:nvGrpSpPr>
        <p:grpSpPr bwMode="auto">
          <a:xfrm>
            <a:off x="2280872" y="2071688"/>
            <a:ext cx="4582258" cy="3014662"/>
            <a:chOff x="1983" y="1305"/>
            <a:chExt cx="2886" cy="1899"/>
          </a:xfrm>
        </p:grpSpPr>
        <p:sp>
          <p:nvSpPr>
            <p:cNvPr id="1609732" name="Freeform 4"/>
            <p:cNvSpPr>
              <a:spLocks/>
            </p:cNvSpPr>
            <p:nvPr/>
          </p:nvSpPr>
          <p:spPr bwMode="auto">
            <a:xfrm>
              <a:off x="4365" y="2506"/>
              <a:ext cx="504" cy="697"/>
            </a:xfrm>
            <a:custGeom>
              <a:avLst/>
              <a:gdLst/>
              <a:ahLst/>
              <a:cxnLst>
                <a:cxn ang="0">
                  <a:pos x="238" y="697"/>
                </a:cxn>
                <a:cxn ang="0">
                  <a:pos x="0" y="297"/>
                </a:cxn>
                <a:cxn ang="0">
                  <a:pos x="223" y="0"/>
                </a:cxn>
                <a:cxn ang="0">
                  <a:pos x="504" y="347"/>
                </a:cxn>
                <a:cxn ang="0">
                  <a:pos x="238" y="697"/>
                </a:cxn>
              </a:cxnLst>
              <a:rect l="0" t="0" r="r" b="b"/>
              <a:pathLst>
                <a:path w="504" h="697">
                  <a:moveTo>
                    <a:pt x="238" y="697"/>
                  </a:moveTo>
                  <a:lnTo>
                    <a:pt x="0" y="297"/>
                  </a:lnTo>
                  <a:lnTo>
                    <a:pt x="223" y="0"/>
                  </a:lnTo>
                  <a:lnTo>
                    <a:pt x="504" y="347"/>
                  </a:lnTo>
                  <a:lnTo>
                    <a:pt x="238" y="697"/>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US" b="1" dirty="0">
                <a:latin typeface="+mn-lt"/>
              </a:endParaRPr>
            </a:p>
          </p:txBody>
        </p:sp>
        <p:sp>
          <p:nvSpPr>
            <p:cNvPr id="1609733" name="Freeform 5"/>
            <p:cNvSpPr>
              <a:spLocks/>
            </p:cNvSpPr>
            <p:nvPr/>
          </p:nvSpPr>
          <p:spPr bwMode="auto">
            <a:xfrm>
              <a:off x="2215" y="2506"/>
              <a:ext cx="2373" cy="298"/>
            </a:xfrm>
            <a:custGeom>
              <a:avLst/>
              <a:gdLst/>
              <a:ahLst/>
              <a:cxnLst>
                <a:cxn ang="0">
                  <a:pos x="0" y="298"/>
                </a:cxn>
                <a:cxn ang="0">
                  <a:pos x="2148" y="298"/>
                </a:cxn>
                <a:cxn ang="0">
                  <a:pos x="2373" y="0"/>
                </a:cxn>
                <a:cxn ang="0">
                  <a:pos x="341" y="32"/>
                </a:cxn>
                <a:cxn ang="0">
                  <a:pos x="0" y="298"/>
                </a:cxn>
              </a:cxnLst>
              <a:rect l="0" t="0" r="r" b="b"/>
              <a:pathLst>
                <a:path w="2373" h="298">
                  <a:moveTo>
                    <a:pt x="0" y="298"/>
                  </a:moveTo>
                  <a:lnTo>
                    <a:pt x="2148" y="298"/>
                  </a:lnTo>
                  <a:lnTo>
                    <a:pt x="2373" y="0"/>
                  </a:lnTo>
                  <a:lnTo>
                    <a:pt x="341" y="32"/>
                  </a:lnTo>
                  <a:lnTo>
                    <a:pt x="0" y="298"/>
                  </a:lnTo>
                  <a:close/>
                </a:path>
              </a:pathLst>
            </a:custGeom>
            <a:solidFill>
              <a:srgbClr val="CC3300"/>
            </a:solidFill>
            <a:ln w="12700">
              <a:solidFill>
                <a:srgbClr val="969696"/>
              </a:solidFill>
              <a:prstDash val="solid"/>
              <a:round/>
              <a:headEnd/>
              <a:tailEnd/>
            </a:ln>
          </p:spPr>
          <p:txBody>
            <a:bodyPr/>
            <a:lstStyle/>
            <a:p>
              <a:endParaRPr lang="en-US" b="1" dirty="0">
                <a:latin typeface="+mn-lt"/>
              </a:endParaRPr>
            </a:p>
          </p:txBody>
        </p:sp>
        <p:sp>
          <p:nvSpPr>
            <p:cNvPr id="1609734" name="Freeform 6"/>
            <p:cNvSpPr>
              <a:spLocks/>
            </p:cNvSpPr>
            <p:nvPr/>
          </p:nvSpPr>
          <p:spPr bwMode="auto">
            <a:xfrm>
              <a:off x="1983" y="2803"/>
              <a:ext cx="2621" cy="401"/>
            </a:xfrm>
            <a:custGeom>
              <a:avLst/>
              <a:gdLst/>
              <a:ahLst/>
              <a:cxnLst>
                <a:cxn ang="0">
                  <a:pos x="228" y="0"/>
                </a:cxn>
                <a:cxn ang="0">
                  <a:pos x="2354" y="0"/>
                </a:cxn>
                <a:cxn ang="0">
                  <a:pos x="2594" y="401"/>
                </a:cxn>
                <a:cxn ang="0">
                  <a:pos x="0" y="401"/>
                </a:cxn>
                <a:cxn ang="0">
                  <a:pos x="228" y="0"/>
                </a:cxn>
              </a:cxnLst>
              <a:rect l="0" t="0" r="r" b="b"/>
              <a:pathLst>
                <a:path w="2594" h="401">
                  <a:moveTo>
                    <a:pt x="228" y="0"/>
                  </a:moveTo>
                  <a:lnTo>
                    <a:pt x="2354" y="0"/>
                  </a:lnTo>
                  <a:lnTo>
                    <a:pt x="2594" y="401"/>
                  </a:lnTo>
                  <a:lnTo>
                    <a:pt x="0" y="401"/>
                  </a:lnTo>
                  <a:lnTo>
                    <a:pt x="228" y="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US" b="1" dirty="0">
                <a:latin typeface="+mn-lt"/>
              </a:endParaRPr>
            </a:p>
          </p:txBody>
        </p:sp>
        <p:sp>
          <p:nvSpPr>
            <p:cNvPr id="1609735" name="Freeform 7"/>
            <p:cNvSpPr>
              <a:spLocks/>
            </p:cNvSpPr>
            <p:nvPr/>
          </p:nvSpPr>
          <p:spPr bwMode="auto">
            <a:xfrm>
              <a:off x="4103" y="2110"/>
              <a:ext cx="445" cy="631"/>
            </a:xfrm>
            <a:custGeom>
              <a:avLst/>
              <a:gdLst/>
              <a:ahLst/>
              <a:cxnLst>
                <a:cxn ang="0">
                  <a:pos x="227" y="631"/>
                </a:cxn>
                <a:cxn ang="0">
                  <a:pos x="0" y="221"/>
                </a:cxn>
                <a:cxn ang="0">
                  <a:pos x="166" y="0"/>
                </a:cxn>
                <a:cxn ang="0">
                  <a:pos x="445" y="348"/>
                </a:cxn>
                <a:cxn ang="0">
                  <a:pos x="227" y="631"/>
                </a:cxn>
              </a:cxnLst>
              <a:rect l="0" t="0" r="r" b="b"/>
              <a:pathLst>
                <a:path w="445" h="631">
                  <a:moveTo>
                    <a:pt x="227" y="631"/>
                  </a:moveTo>
                  <a:lnTo>
                    <a:pt x="0" y="221"/>
                  </a:lnTo>
                  <a:lnTo>
                    <a:pt x="166" y="0"/>
                  </a:lnTo>
                  <a:lnTo>
                    <a:pt x="445" y="348"/>
                  </a:lnTo>
                  <a:lnTo>
                    <a:pt x="227" y="631"/>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b="1" dirty="0">
                <a:latin typeface="+mn-lt"/>
              </a:endParaRPr>
            </a:p>
          </p:txBody>
        </p:sp>
        <p:sp>
          <p:nvSpPr>
            <p:cNvPr id="1609736" name="Freeform 8"/>
            <p:cNvSpPr>
              <a:spLocks/>
            </p:cNvSpPr>
            <p:nvPr/>
          </p:nvSpPr>
          <p:spPr bwMode="auto">
            <a:xfrm>
              <a:off x="2490" y="2110"/>
              <a:ext cx="1780" cy="222"/>
            </a:xfrm>
            <a:custGeom>
              <a:avLst/>
              <a:gdLst/>
              <a:ahLst/>
              <a:cxnLst>
                <a:cxn ang="0">
                  <a:pos x="0" y="218"/>
                </a:cxn>
                <a:cxn ang="0">
                  <a:pos x="1612" y="222"/>
                </a:cxn>
                <a:cxn ang="0">
                  <a:pos x="1780" y="0"/>
                </a:cxn>
                <a:cxn ang="0">
                  <a:pos x="314" y="1"/>
                </a:cxn>
                <a:cxn ang="0">
                  <a:pos x="0" y="218"/>
                </a:cxn>
              </a:cxnLst>
              <a:rect l="0" t="0" r="r" b="b"/>
              <a:pathLst>
                <a:path w="1780" h="222">
                  <a:moveTo>
                    <a:pt x="0" y="218"/>
                  </a:moveTo>
                  <a:lnTo>
                    <a:pt x="1612" y="222"/>
                  </a:lnTo>
                  <a:lnTo>
                    <a:pt x="1780" y="0"/>
                  </a:lnTo>
                  <a:lnTo>
                    <a:pt x="314" y="1"/>
                  </a:lnTo>
                  <a:lnTo>
                    <a:pt x="0" y="218"/>
                  </a:lnTo>
                  <a:close/>
                </a:path>
              </a:pathLst>
            </a:custGeom>
            <a:solidFill>
              <a:srgbClr val="CCCC00"/>
            </a:solidFill>
            <a:ln w="12700">
              <a:solidFill>
                <a:srgbClr val="969696"/>
              </a:solidFill>
              <a:prstDash val="solid"/>
              <a:round/>
              <a:headEnd/>
              <a:tailEnd/>
            </a:ln>
          </p:spPr>
          <p:txBody>
            <a:bodyPr/>
            <a:lstStyle/>
            <a:p>
              <a:endParaRPr lang="en-US" b="1" dirty="0">
                <a:latin typeface="+mn-lt"/>
              </a:endParaRPr>
            </a:p>
          </p:txBody>
        </p:sp>
        <p:sp>
          <p:nvSpPr>
            <p:cNvPr id="1609737" name="Freeform 9"/>
            <p:cNvSpPr>
              <a:spLocks/>
            </p:cNvSpPr>
            <p:nvPr/>
          </p:nvSpPr>
          <p:spPr bwMode="auto">
            <a:xfrm>
              <a:off x="2263" y="2331"/>
              <a:ext cx="2067" cy="410"/>
            </a:xfrm>
            <a:custGeom>
              <a:avLst/>
              <a:gdLst/>
              <a:ahLst/>
              <a:cxnLst>
                <a:cxn ang="0">
                  <a:pos x="0" y="410"/>
                </a:cxn>
                <a:cxn ang="0">
                  <a:pos x="2049" y="410"/>
                </a:cxn>
                <a:cxn ang="0">
                  <a:pos x="1822" y="0"/>
                </a:cxn>
                <a:cxn ang="0">
                  <a:pos x="225" y="0"/>
                </a:cxn>
                <a:cxn ang="0">
                  <a:pos x="0" y="410"/>
                </a:cxn>
              </a:cxnLst>
              <a:rect l="0" t="0" r="r" b="b"/>
              <a:pathLst>
                <a:path w="2049" h="410">
                  <a:moveTo>
                    <a:pt x="0" y="410"/>
                  </a:moveTo>
                  <a:lnTo>
                    <a:pt x="2049" y="410"/>
                  </a:lnTo>
                  <a:lnTo>
                    <a:pt x="1822" y="0"/>
                  </a:lnTo>
                  <a:lnTo>
                    <a:pt x="225" y="0"/>
                  </a:lnTo>
                  <a:lnTo>
                    <a:pt x="0" y="410"/>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b="1" dirty="0">
                <a:latin typeface="+mn-lt"/>
              </a:endParaRPr>
            </a:p>
          </p:txBody>
        </p:sp>
        <p:sp>
          <p:nvSpPr>
            <p:cNvPr id="1609738" name="Freeform 10"/>
            <p:cNvSpPr>
              <a:spLocks/>
            </p:cNvSpPr>
            <p:nvPr/>
          </p:nvSpPr>
          <p:spPr bwMode="auto">
            <a:xfrm>
              <a:off x="3838" y="1719"/>
              <a:ext cx="389" cy="547"/>
            </a:xfrm>
            <a:custGeom>
              <a:avLst/>
              <a:gdLst/>
              <a:ahLst/>
              <a:cxnLst>
                <a:cxn ang="0">
                  <a:pos x="0" y="149"/>
                </a:cxn>
                <a:cxn ang="0">
                  <a:pos x="231" y="547"/>
                </a:cxn>
                <a:cxn ang="0">
                  <a:pos x="389" y="343"/>
                </a:cxn>
                <a:cxn ang="0">
                  <a:pos x="112" y="0"/>
                </a:cxn>
                <a:cxn ang="0">
                  <a:pos x="0" y="149"/>
                </a:cxn>
              </a:cxnLst>
              <a:rect l="0" t="0" r="r" b="b"/>
              <a:pathLst>
                <a:path w="389" h="547">
                  <a:moveTo>
                    <a:pt x="0" y="149"/>
                  </a:moveTo>
                  <a:lnTo>
                    <a:pt x="231" y="547"/>
                  </a:lnTo>
                  <a:lnTo>
                    <a:pt x="389" y="343"/>
                  </a:lnTo>
                  <a:lnTo>
                    <a:pt x="112" y="0"/>
                  </a:lnTo>
                  <a:lnTo>
                    <a:pt x="0" y="149"/>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b="1" dirty="0">
                <a:latin typeface="+mn-lt"/>
              </a:endParaRPr>
            </a:p>
          </p:txBody>
        </p:sp>
        <p:sp>
          <p:nvSpPr>
            <p:cNvPr id="1609739" name="Freeform 11"/>
            <p:cNvSpPr>
              <a:spLocks/>
            </p:cNvSpPr>
            <p:nvPr/>
          </p:nvSpPr>
          <p:spPr bwMode="auto">
            <a:xfrm>
              <a:off x="2770" y="1719"/>
              <a:ext cx="1179" cy="148"/>
            </a:xfrm>
            <a:custGeom>
              <a:avLst/>
              <a:gdLst/>
              <a:ahLst/>
              <a:cxnLst>
                <a:cxn ang="0">
                  <a:pos x="0" y="148"/>
                </a:cxn>
                <a:cxn ang="0">
                  <a:pos x="1067" y="148"/>
                </a:cxn>
                <a:cxn ang="0">
                  <a:pos x="1179" y="0"/>
                </a:cxn>
                <a:cxn ang="0">
                  <a:pos x="298" y="0"/>
                </a:cxn>
                <a:cxn ang="0">
                  <a:pos x="0" y="148"/>
                </a:cxn>
              </a:cxnLst>
              <a:rect l="0" t="0" r="r" b="b"/>
              <a:pathLst>
                <a:path w="1179" h="148">
                  <a:moveTo>
                    <a:pt x="0" y="148"/>
                  </a:moveTo>
                  <a:lnTo>
                    <a:pt x="1067" y="148"/>
                  </a:lnTo>
                  <a:lnTo>
                    <a:pt x="1179" y="0"/>
                  </a:lnTo>
                  <a:lnTo>
                    <a:pt x="298" y="0"/>
                  </a:lnTo>
                  <a:lnTo>
                    <a:pt x="0" y="148"/>
                  </a:lnTo>
                  <a:close/>
                </a:path>
              </a:pathLst>
            </a:custGeom>
            <a:solidFill>
              <a:srgbClr val="993366"/>
            </a:solidFill>
            <a:ln w="12700">
              <a:solidFill>
                <a:srgbClr val="969696"/>
              </a:solidFill>
              <a:prstDash val="solid"/>
              <a:round/>
              <a:headEnd/>
              <a:tailEnd/>
            </a:ln>
          </p:spPr>
          <p:txBody>
            <a:bodyPr/>
            <a:lstStyle/>
            <a:p>
              <a:endParaRPr lang="en-US" b="1" dirty="0">
                <a:latin typeface="+mn-lt"/>
              </a:endParaRPr>
            </a:p>
          </p:txBody>
        </p:sp>
        <p:sp>
          <p:nvSpPr>
            <p:cNvPr id="1609740" name="Freeform 12"/>
            <p:cNvSpPr>
              <a:spLocks/>
            </p:cNvSpPr>
            <p:nvPr/>
          </p:nvSpPr>
          <p:spPr bwMode="auto">
            <a:xfrm>
              <a:off x="2543" y="1867"/>
              <a:ext cx="1525" cy="400"/>
            </a:xfrm>
            <a:custGeom>
              <a:avLst/>
              <a:gdLst/>
              <a:ahLst/>
              <a:cxnLst>
                <a:cxn ang="0">
                  <a:pos x="0" y="400"/>
                </a:cxn>
                <a:cxn ang="0">
                  <a:pos x="1525" y="400"/>
                </a:cxn>
                <a:cxn ang="0">
                  <a:pos x="1294" y="0"/>
                </a:cxn>
                <a:cxn ang="0">
                  <a:pos x="227" y="0"/>
                </a:cxn>
                <a:cxn ang="0">
                  <a:pos x="0" y="400"/>
                </a:cxn>
              </a:cxnLst>
              <a:rect l="0" t="0" r="r" b="b"/>
              <a:pathLst>
                <a:path w="1525" h="400">
                  <a:moveTo>
                    <a:pt x="0" y="400"/>
                  </a:moveTo>
                  <a:lnTo>
                    <a:pt x="1525" y="400"/>
                  </a:lnTo>
                  <a:lnTo>
                    <a:pt x="1294" y="0"/>
                  </a:lnTo>
                  <a:lnTo>
                    <a:pt x="227" y="0"/>
                  </a:lnTo>
                  <a:lnTo>
                    <a:pt x="0" y="40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b="1" dirty="0">
                <a:latin typeface="+mn-lt"/>
              </a:endParaRPr>
            </a:p>
          </p:txBody>
        </p:sp>
        <p:sp>
          <p:nvSpPr>
            <p:cNvPr id="1609741" name="Freeform 13"/>
            <p:cNvSpPr>
              <a:spLocks/>
            </p:cNvSpPr>
            <p:nvPr/>
          </p:nvSpPr>
          <p:spPr bwMode="auto">
            <a:xfrm>
              <a:off x="3557" y="1305"/>
              <a:ext cx="362" cy="492"/>
            </a:xfrm>
            <a:custGeom>
              <a:avLst/>
              <a:gdLst/>
              <a:ahLst/>
              <a:cxnLst>
                <a:cxn ang="0">
                  <a:pos x="229" y="465"/>
                </a:cxn>
                <a:cxn ang="0">
                  <a:pos x="335" y="328"/>
                </a:cxn>
                <a:cxn ang="0">
                  <a:pos x="58" y="0"/>
                </a:cxn>
                <a:cxn ang="0">
                  <a:pos x="0" y="59"/>
                </a:cxn>
                <a:cxn ang="0">
                  <a:pos x="229" y="465"/>
                </a:cxn>
              </a:cxnLst>
              <a:rect l="0" t="0" r="r" b="b"/>
              <a:pathLst>
                <a:path w="335" h="465">
                  <a:moveTo>
                    <a:pt x="229" y="465"/>
                  </a:moveTo>
                  <a:lnTo>
                    <a:pt x="335" y="328"/>
                  </a:lnTo>
                  <a:lnTo>
                    <a:pt x="58" y="0"/>
                  </a:lnTo>
                  <a:lnTo>
                    <a:pt x="0" y="59"/>
                  </a:lnTo>
                  <a:lnTo>
                    <a:pt x="229" y="465"/>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endParaRPr lang="en-US" b="1" dirty="0">
                <a:latin typeface="+mn-lt"/>
              </a:endParaRPr>
            </a:p>
          </p:txBody>
        </p:sp>
        <p:sp>
          <p:nvSpPr>
            <p:cNvPr id="1609742" name="Freeform 14"/>
            <p:cNvSpPr>
              <a:spLocks/>
            </p:cNvSpPr>
            <p:nvPr/>
          </p:nvSpPr>
          <p:spPr bwMode="auto">
            <a:xfrm>
              <a:off x="2809" y="1393"/>
              <a:ext cx="992" cy="407"/>
            </a:xfrm>
            <a:custGeom>
              <a:avLst/>
              <a:gdLst/>
              <a:ahLst/>
              <a:cxnLst>
                <a:cxn ang="0">
                  <a:pos x="0" y="407"/>
                </a:cxn>
                <a:cxn ang="0">
                  <a:pos x="992" y="407"/>
                </a:cxn>
                <a:cxn ang="0">
                  <a:pos x="762" y="0"/>
                </a:cxn>
                <a:cxn ang="0">
                  <a:pos x="231" y="0"/>
                </a:cxn>
                <a:cxn ang="0">
                  <a:pos x="0" y="407"/>
                </a:cxn>
              </a:cxnLst>
              <a:rect l="0" t="0" r="r" b="b"/>
              <a:pathLst>
                <a:path w="992" h="407">
                  <a:moveTo>
                    <a:pt x="0" y="407"/>
                  </a:moveTo>
                  <a:lnTo>
                    <a:pt x="992" y="407"/>
                  </a:lnTo>
                  <a:lnTo>
                    <a:pt x="762" y="0"/>
                  </a:lnTo>
                  <a:lnTo>
                    <a:pt x="231" y="0"/>
                  </a:lnTo>
                  <a:lnTo>
                    <a:pt x="0" y="407"/>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endParaRPr lang="en-US" b="1" dirty="0">
                <a:latin typeface="+mn-lt"/>
              </a:endParaRPr>
            </a:p>
          </p:txBody>
        </p:sp>
        <p:sp>
          <p:nvSpPr>
            <p:cNvPr id="1609743" name="Text Box 15"/>
            <p:cNvSpPr txBox="1">
              <a:spLocks noChangeArrowheads="1"/>
            </p:cNvSpPr>
            <p:nvPr/>
          </p:nvSpPr>
          <p:spPr bwMode="auto">
            <a:xfrm>
              <a:off x="2919" y="2904"/>
              <a:ext cx="832" cy="233"/>
            </a:xfrm>
            <a:prstGeom prst="rect">
              <a:avLst/>
            </a:prstGeom>
            <a:noFill/>
            <a:ln w="9525">
              <a:noFill/>
              <a:miter lim="800000"/>
              <a:headEnd/>
              <a:tailEnd/>
            </a:ln>
            <a:effectLst/>
          </p:spPr>
          <p:txBody>
            <a:bodyPr wrap="none">
              <a:spAutoFit/>
            </a:bodyPr>
            <a:lstStyle/>
            <a:p>
              <a:pPr algn="l"/>
              <a:r>
                <a:rPr lang="en-GB" b="1" dirty="0">
                  <a:latin typeface="+mn-lt"/>
                </a:rPr>
                <a:t>Operational</a:t>
              </a:r>
            </a:p>
          </p:txBody>
        </p:sp>
        <p:sp>
          <p:nvSpPr>
            <p:cNvPr id="1609744" name="Text Box 16"/>
            <p:cNvSpPr txBox="1">
              <a:spLocks noChangeArrowheads="1"/>
            </p:cNvSpPr>
            <p:nvPr/>
          </p:nvSpPr>
          <p:spPr bwMode="auto">
            <a:xfrm>
              <a:off x="3051" y="2423"/>
              <a:ext cx="543" cy="233"/>
            </a:xfrm>
            <a:prstGeom prst="rect">
              <a:avLst/>
            </a:prstGeom>
            <a:noFill/>
            <a:ln w="9525">
              <a:noFill/>
              <a:miter lim="800000"/>
              <a:headEnd/>
              <a:tailEnd/>
            </a:ln>
            <a:effectLst/>
          </p:spPr>
          <p:txBody>
            <a:bodyPr wrap="none">
              <a:spAutoFit/>
            </a:bodyPr>
            <a:lstStyle/>
            <a:p>
              <a:pPr algn="l"/>
              <a:r>
                <a:rPr lang="en-GB" b="1" dirty="0">
                  <a:latin typeface="+mn-lt"/>
                </a:rPr>
                <a:t>Project</a:t>
              </a:r>
            </a:p>
          </p:txBody>
        </p:sp>
        <p:sp>
          <p:nvSpPr>
            <p:cNvPr id="1609745" name="Text Box 17"/>
            <p:cNvSpPr txBox="1">
              <a:spLocks noChangeArrowheads="1"/>
            </p:cNvSpPr>
            <p:nvPr/>
          </p:nvSpPr>
          <p:spPr bwMode="auto">
            <a:xfrm>
              <a:off x="2991" y="1947"/>
              <a:ext cx="628" cy="233"/>
            </a:xfrm>
            <a:prstGeom prst="rect">
              <a:avLst/>
            </a:prstGeom>
            <a:noFill/>
            <a:ln w="9525">
              <a:noFill/>
              <a:miter lim="800000"/>
              <a:headEnd/>
              <a:tailEnd/>
            </a:ln>
            <a:effectLst/>
          </p:spPr>
          <p:txBody>
            <a:bodyPr wrap="none">
              <a:spAutoFit/>
            </a:bodyPr>
            <a:lstStyle/>
            <a:p>
              <a:pPr algn="l"/>
              <a:r>
                <a:rPr lang="en-GB" b="1" dirty="0" smtClean="0">
                  <a:latin typeface="+mn-lt"/>
                </a:rPr>
                <a:t>Program</a:t>
              </a:r>
              <a:endParaRPr lang="en-GB" b="1" dirty="0">
                <a:latin typeface="+mn-lt"/>
              </a:endParaRPr>
            </a:p>
          </p:txBody>
        </p:sp>
        <p:sp>
          <p:nvSpPr>
            <p:cNvPr id="1609746" name="Text Box 18"/>
            <p:cNvSpPr txBox="1">
              <a:spLocks noChangeArrowheads="1"/>
            </p:cNvSpPr>
            <p:nvPr/>
          </p:nvSpPr>
          <p:spPr bwMode="auto">
            <a:xfrm>
              <a:off x="2976" y="1483"/>
              <a:ext cx="640" cy="233"/>
            </a:xfrm>
            <a:prstGeom prst="rect">
              <a:avLst/>
            </a:prstGeom>
            <a:noFill/>
            <a:ln w="9525">
              <a:noFill/>
              <a:miter lim="800000"/>
              <a:headEnd/>
              <a:tailEnd/>
            </a:ln>
            <a:effectLst/>
          </p:spPr>
          <p:txBody>
            <a:bodyPr wrap="none">
              <a:spAutoFit/>
            </a:bodyPr>
            <a:lstStyle/>
            <a:p>
              <a:pPr algn="l"/>
              <a:r>
                <a:rPr lang="en-GB" b="1" dirty="0">
                  <a:latin typeface="+mn-lt"/>
                </a:rPr>
                <a:t>Strategic</a:t>
              </a:r>
            </a:p>
          </p:txBody>
        </p:sp>
        <p:sp>
          <p:nvSpPr>
            <p:cNvPr id="1609747" name="Freeform 19"/>
            <p:cNvSpPr>
              <a:spLocks/>
            </p:cNvSpPr>
            <p:nvPr/>
          </p:nvSpPr>
          <p:spPr bwMode="auto">
            <a:xfrm>
              <a:off x="3038" y="1306"/>
              <a:ext cx="589" cy="87"/>
            </a:xfrm>
            <a:custGeom>
              <a:avLst/>
              <a:gdLst/>
              <a:ahLst/>
              <a:cxnLst>
                <a:cxn ang="0">
                  <a:pos x="0" y="61"/>
                </a:cxn>
                <a:cxn ang="0">
                  <a:pos x="530" y="61"/>
                </a:cxn>
                <a:cxn ang="0">
                  <a:pos x="589" y="0"/>
                </a:cxn>
                <a:cxn ang="0">
                  <a:pos x="148" y="0"/>
                </a:cxn>
                <a:cxn ang="0">
                  <a:pos x="0" y="61"/>
                </a:cxn>
              </a:cxnLst>
              <a:rect l="0" t="0" r="r" b="b"/>
              <a:pathLst>
                <a:path w="589" h="61">
                  <a:moveTo>
                    <a:pt x="0" y="61"/>
                  </a:moveTo>
                  <a:lnTo>
                    <a:pt x="530" y="61"/>
                  </a:lnTo>
                  <a:lnTo>
                    <a:pt x="589" y="0"/>
                  </a:lnTo>
                  <a:lnTo>
                    <a:pt x="148" y="0"/>
                  </a:lnTo>
                  <a:lnTo>
                    <a:pt x="0" y="61"/>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endParaRPr lang="en-US" b="1" dirty="0">
                <a:latin typeface="+mn-lt"/>
              </a:endParaRP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220</a:t>
            </a:fld>
            <a:endParaRPr lang="en-US" dirty="0"/>
          </a:p>
        </p:txBody>
      </p:sp>
    </p:spTree>
    <p:extLst>
      <p:ext uri="{BB962C8B-B14F-4D97-AF65-F5344CB8AC3E}">
        <p14:creationId xmlns:p14="http://schemas.microsoft.com/office/powerpoint/2010/main" val="903361530"/>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Sustainability in Risk Management</a:t>
            </a:r>
            <a:endParaRPr lang="en-US" dirty="0"/>
          </a:p>
        </p:txBody>
      </p:sp>
      <p:pic>
        <p:nvPicPr>
          <p:cNvPr id="6146" name="Picture 2" descr="http://www.asiaforexmentor.com/webpages/risk.jpg"/>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02332" y="2473170"/>
            <a:ext cx="4932040" cy="369903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221</a:t>
            </a:fld>
            <a:endParaRPr lang="en-US" dirty="0"/>
          </a:p>
        </p:txBody>
      </p:sp>
    </p:spTree>
    <p:extLst>
      <p:ext uri="{BB962C8B-B14F-4D97-AF65-F5344CB8AC3E}">
        <p14:creationId xmlns:p14="http://schemas.microsoft.com/office/powerpoint/2010/main" val="1932256844"/>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42955"/>
            <a:ext cx="5257800" cy="400110"/>
          </a:xfrm>
          <a:prstGeom prst="rect">
            <a:avLst/>
          </a:prstGeom>
          <a:noFill/>
        </p:spPr>
        <p:txBody>
          <a:bodyPr wrap="square" rtlCol="0">
            <a:spAutoFit/>
          </a:bodyPr>
          <a:lstStyle/>
          <a:p>
            <a:r>
              <a:rPr lang="en-US" sz="2000" b="1" dirty="0" smtClean="0"/>
              <a:t>Is it because the Global Market doesn’t want it?</a:t>
            </a:r>
            <a:endParaRPr lang="en-US" sz="2000" b="1" dirty="0"/>
          </a:p>
        </p:txBody>
      </p:sp>
      <p:grpSp>
        <p:nvGrpSpPr>
          <p:cNvPr id="8" name="Group 7"/>
          <p:cNvGrpSpPr/>
          <p:nvPr/>
        </p:nvGrpSpPr>
        <p:grpSpPr>
          <a:xfrm>
            <a:off x="838200" y="1066800"/>
            <a:ext cx="7416799" cy="4953000"/>
            <a:chOff x="838200" y="1066800"/>
            <a:chExt cx="7416799" cy="49530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099" y="1450262"/>
              <a:ext cx="7200900" cy="445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41452" y="4977205"/>
              <a:ext cx="2384946"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Rectangle 3"/>
            <p:cNvSpPr/>
            <p:nvPr/>
          </p:nvSpPr>
          <p:spPr>
            <a:xfrm>
              <a:off x="2438400" y="2133600"/>
              <a:ext cx="5213603"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838200" y="1066800"/>
              <a:ext cx="7416799"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416799"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19200" y="1828800"/>
              <a:ext cx="1219200" cy="2286000"/>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ular Callout 6"/>
            <p:cNvSpPr/>
            <p:nvPr/>
          </p:nvSpPr>
          <p:spPr>
            <a:xfrm>
              <a:off x="3581400" y="3886200"/>
              <a:ext cx="2667000" cy="1295400"/>
            </a:xfrm>
            <a:prstGeom prst="wedgeRectCallout">
              <a:avLst>
                <a:gd name="adj1" fmla="val -94166"/>
                <a:gd name="adj2" fmla="val -140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Three Clicks from Disney.com.</a:t>
              </a:r>
            </a:p>
            <a:p>
              <a:pPr algn="ctr"/>
              <a:r>
                <a:rPr lang="en-US" b="1" dirty="0" smtClean="0">
                  <a:solidFill>
                    <a:schemeClr val="tx1"/>
                  </a:solidFill>
                </a:rPr>
                <a:t>Must be important?</a:t>
              </a:r>
              <a:endParaRPr lang="en-US" b="1" dirty="0">
                <a:solidFill>
                  <a:schemeClr val="tx1"/>
                </a:solidFill>
              </a:endParaRPr>
            </a:p>
          </p:txBody>
        </p:sp>
      </p:gr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654600"/>
            <a:ext cx="7724775" cy="54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57225" y="4800600"/>
            <a:ext cx="2162175"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1981200" y="2362200"/>
            <a:ext cx="3124200" cy="2171700"/>
          </a:xfrm>
          <a:prstGeom prst="wedgeRoundRectCallou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This snapshot of the BP website was taken in January. CSR is key to BP’s operations.</a:t>
            </a:r>
            <a:endParaRPr lang="en-US" sz="2000" b="1" dirty="0">
              <a:solidFill>
                <a:schemeClr val="tx1"/>
              </a:solidFill>
            </a:endParaRPr>
          </a:p>
        </p:txBody>
      </p:sp>
    </p:spTree>
    <p:extLst>
      <p:ext uri="{BB962C8B-B14F-4D97-AF65-F5344CB8AC3E}">
        <p14:creationId xmlns:p14="http://schemas.microsoft.com/office/powerpoint/2010/main" val="425113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76400"/>
            <a:ext cx="2971800" cy="2554545"/>
          </a:xfrm>
          <a:prstGeom prst="rect">
            <a:avLst/>
          </a:prstGeom>
          <a:noFill/>
        </p:spPr>
        <p:txBody>
          <a:bodyPr wrap="square" rtlCol="0">
            <a:spAutoFit/>
          </a:bodyPr>
          <a:lstStyle/>
          <a:p>
            <a:r>
              <a:rPr lang="en-US" sz="3200" dirty="0" smtClean="0"/>
              <a:t>The project to deploy the </a:t>
            </a:r>
            <a:r>
              <a:rPr lang="en-US" sz="3200" dirty="0" err="1" smtClean="0"/>
              <a:t>the</a:t>
            </a:r>
            <a:r>
              <a:rPr lang="en-US" sz="3200" dirty="0" smtClean="0"/>
              <a:t> </a:t>
            </a:r>
            <a:r>
              <a:rPr lang="en-US" sz="3200" dirty="0" err="1" smtClean="0"/>
              <a:t>Deepwater</a:t>
            </a:r>
            <a:r>
              <a:rPr lang="en-US" sz="3200" dirty="0" smtClean="0"/>
              <a:t> Horizon did </a:t>
            </a:r>
            <a:r>
              <a:rPr lang="en-US" sz="3200" u="sng" dirty="0" smtClean="0"/>
              <a:t>not</a:t>
            </a:r>
            <a:r>
              <a:rPr lang="en-US" sz="3200" dirty="0" smtClean="0"/>
              <a:t> include an SMP.</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899"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1000"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accent1">
                    <a:lumMod val="50000"/>
                  </a:schemeClr>
                </a:solidFill>
              </a:rPr>
              <a:t>Oil and Water</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16253"/>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1"/>
            <a:ext cx="8541727" cy="1108075"/>
          </a:xfrm>
        </p:spPr>
        <p:txBody>
          <a:bodyPr/>
          <a:lstStyle/>
          <a:p>
            <a:r>
              <a:rPr lang="en-GB" dirty="0" smtClean="0"/>
              <a:t>Risk Balance vs. Sustainability</a:t>
            </a:r>
            <a:endParaRPr lang="en-GB" sz="2400" dirty="0"/>
          </a:p>
        </p:txBody>
      </p:sp>
      <p:grpSp>
        <p:nvGrpSpPr>
          <p:cNvPr id="1611779" name="Group 3"/>
          <p:cNvGrpSpPr>
            <a:grpSpLocks/>
          </p:cNvGrpSpPr>
          <p:nvPr/>
        </p:nvGrpSpPr>
        <p:grpSpPr bwMode="auto">
          <a:xfrm>
            <a:off x="1724991" y="1866904"/>
            <a:ext cx="5721005" cy="3727450"/>
            <a:chOff x="1393" y="1304"/>
            <a:chExt cx="3604" cy="2348"/>
          </a:xfrm>
        </p:grpSpPr>
        <p:sp>
          <p:nvSpPr>
            <p:cNvPr id="1611780" name="Freeform 4"/>
            <p:cNvSpPr>
              <a:spLocks/>
            </p:cNvSpPr>
            <p:nvPr/>
          </p:nvSpPr>
          <p:spPr bwMode="auto">
            <a:xfrm rot="-1016066">
              <a:off x="2092" y="1395"/>
              <a:ext cx="2118" cy="303"/>
            </a:xfrm>
            <a:custGeom>
              <a:avLst/>
              <a:gdLst/>
              <a:ahLst/>
              <a:cxnLst>
                <a:cxn ang="0">
                  <a:pos x="0" y="303"/>
                </a:cxn>
                <a:cxn ang="0">
                  <a:pos x="2118" y="303"/>
                </a:cxn>
                <a:cxn ang="0">
                  <a:pos x="2118" y="196"/>
                </a:cxn>
                <a:cxn ang="0">
                  <a:pos x="1155" y="0"/>
                </a:cxn>
                <a:cxn ang="0">
                  <a:pos x="998" y="0"/>
                </a:cxn>
                <a:cxn ang="0">
                  <a:pos x="0" y="178"/>
                </a:cxn>
                <a:cxn ang="0">
                  <a:pos x="0" y="303"/>
                </a:cxn>
              </a:cxnLst>
              <a:rect l="0" t="0" r="r" b="b"/>
              <a:pathLst>
                <a:path w="2118" h="303">
                  <a:moveTo>
                    <a:pt x="0" y="303"/>
                  </a:moveTo>
                  <a:lnTo>
                    <a:pt x="2118" y="303"/>
                  </a:lnTo>
                  <a:lnTo>
                    <a:pt x="2118" y="196"/>
                  </a:lnTo>
                  <a:lnTo>
                    <a:pt x="1155" y="0"/>
                  </a:lnTo>
                  <a:lnTo>
                    <a:pt x="998" y="0"/>
                  </a:lnTo>
                  <a:lnTo>
                    <a:pt x="0" y="178"/>
                  </a:lnTo>
                  <a:lnTo>
                    <a:pt x="0" y="303"/>
                  </a:lnTo>
                  <a:close/>
                </a:path>
              </a:pathLst>
            </a:custGeom>
            <a:gradFill rotWithShape="1">
              <a:gsLst>
                <a:gs pos="0">
                  <a:schemeClr val="accent1"/>
                </a:gs>
                <a:gs pos="100000">
                  <a:schemeClr val="accent1">
                    <a:gamma/>
                    <a:shade val="76471"/>
                    <a:invGamma/>
                  </a:schemeClr>
                </a:gs>
              </a:gsLst>
              <a:lin ang="0" scaled="1"/>
            </a:gradFill>
            <a:ln w="9525">
              <a:solidFill>
                <a:srgbClr val="777777"/>
              </a:solidFill>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81" name="Freeform 5"/>
            <p:cNvSpPr>
              <a:spLocks/>
            </p:cNvSpPr>
            <p:nvPr/>
          </p:nvSpPr>
          <p:spPr bwMode="auto">
            <a:xfrm>
              <a:off x="3523" y="2632"/>
              <a:ext cx="1214" cy="422"/>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611782" name="Rectangle 6"/>
            <p:cNvSpPr>
              <a:spLocks noChangeArrowheads="1"/>
            </p:cNvSpPr>
            <p:nvPr/>
          </p:nvSpPr>
          <p:spPr bwMode="auto">
            <a:xfrm>
              <a:off x="3533" y="2610"/>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83" name="Line 7"/>
            <p:cNvSpPr>
              <a:spLocks noChangeShapeType="1"/>
            </p:cNvSpPr>
            <p:nvPr/>
          </p:nvSpPr>
          <p:spPr bwMode="auto">
            <a:xfrm>
              <a:off x="4137" y="1351"/>
              <a:ext cx="587" cy="1296"/>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4" name="Line 8"/>
            <p:cNvSpPr>
              <a:spLocks noChangeShapeType="1"/>
            </p:cNvSpPr>
            <p:nvPr/>
          </p:nvSpPr>
          <p:spPr bwMode="auto">
            <a:xfrm flipH="1">
              <a:off x="3531" y="1351"/>
              <a:ext cx="606" cy="1314"/>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5" name="Text Box 9"/>
            <p:cNvSpPr txBox="1">
              <a:spLocks noChangeArrowheads="1"/>
            </p:cNvSpPr>
            <p:nvPr/>
          </p:nvSpPr>
          <p:spPr bwMode="auto">
            <a:xfrm>
              <a:off x="1393" y="1874"/>
              <a:ext cx="610" cy="233"/>
            </a:xfrm>
            <a:prstGeom prst="rect">
              <a:avLst/>
            </a:prstGeom>
            <a:noFill/>
            <a:ln w="9525">
              <a:noFill/>
              <a:miter lim="800000"/>
              <a:headEnd/>
              <a:tailEnd/>
            </a:ln>
            <a:effectLst/>
          </p:spPr>
          <p:txBody>
            <a:bodyPr wrap="none">
              <a:spAutoFit/>
            </a:bodyPr>
            <a:lstStyle/>
            <a:p>
              <a:pPr algn="l"/>
              <a:r>
                <a:rPr lang="en-GB" b="1" dirty="0">
                  <a:latin typeface="+mn-lt"/>
                </a:rPr>
                <a:t>Benefits</a:t>
              </a:r>
            </a:p>
          </p:txBody>
        </p:sp>
        <p:sp>
          <p:nvSpPr>
            <p:cNvPr id="1611786" name="Text Box 10"/>
            <p:cNvSpPr txBox="1">
              <a:spLocks noChangeArrowheads="1"/>
            </p:cNvSpPr>
            <p:nvPr/>
          </p:nvSpPr>
          <p:spPr bwMode="auto">
            <a:xfrm>
              <a:off x="4226" y="1330"/>
              <a:ext cx="771" cy="233"/>
            </a:xfrm>
            <a:prstGeom prst="rect">
              <a:avLst/>
            </a:prstGeom>
            <a:noFill/>
            <a:ln w="9525">
              <a:noFill/>
              <a:miter lim="800000"/>
              <a:headEnd/>
              <a:tailEnd/>
            </a:ln>
            <a:effectLst/>
          </p:spPr>
          <p:txBody>
            <a:bodyPr wrap="none">
              <a:spAutoFit/>
            </a:bodyPr>
            <a:lstStyle/>
            <a:p>
              <a:pPr algn="l"/>
              <a:r>
                <a:rPr lang="en-GB" b="1" dirty="0">
                  <a:latin typeface="+mn-lt"/>
                </a:rPr>
                <a:t>Drawbacks</a:t>
              </a:r>
            </a:p>
          </p:txBody>
        </p:sp>
        <p:sp>
          <p:nvSpPr>
            <p:cNvPr id="1611787" name="Text Box 11"/>
            <p:cNvSpPr txBox="1">
              <a:spLocks noChangeArrowheads="1"/>
            </p:cNvSpPr>
            <p:nvPr/>
          </p:nvSpPr>
          <p:spPr bwMode="auto">
            <a:xfrm>
              <a:off x="3807" y="2813"/>
              <a:ext cx="633" cy="233"/>
            </a:xfrm>
            <a:prstGeom prst="rect">
              <a:avLst/>
            </a:prstGeom>
            <a:noFill/>
            <a:ln w="9525">
              <a:noFill/>
              <a:miter lim="800000"/>
              <a:headEnd/>
              <a:tailEnd/>
            </a:ln>
            <a:effectLst/>
          </p:spPr>
          <p:txBody>
            <a:bodyPr wrap="none">
              <a:spAutoFit/>
            </a:bodyPr>
            <a:lstStyle/>
            <a:p>
              <a:pPr algn="l"/>
              <a:r>
                <a:rPr lang="en-GB" b="1" dirty="0">
                  <a:latin typeface="+mn-lt"/>
                </a:rPr>
                <a:t>Visibility</a:t>
              </a:r>
            </a:p>
          </p:txBody>
        </p:sp>
        <p:sp>
          <p:nvSpPr>
            <p:cNvPr id="1611788" name="Text Box 12"/>
            <p:cNvSpPr txBox="1">
              <a:spLocks noChangeArrowheads="1"/>
            </p:cNvSpPr>
            <p:nvPr/>
          </p:nvSpPr>
          <p:spPr bwMode="auto">
            <a:xfrm>
              <a:off x="3770" y="2638"/>
              <a:ext cx="706" cy="233"/>
            </a:xfrm>
            <a:prstGeom prst="rect">
              <a:avLst/>
            </a:prstGeom>
            <a:noFill/>
            <a:ln w="9525">
              <a:noFill/>
              <a:miter lim="800000"/>
              <a:headEnd/>
              <a:tailEnd/>
            </a:ln>
            <a:effectLst/>
          </p:spPr>
          <p:txBody>
            <a:bodyPr wrap="none">
              <a:spAutoFit/>
            </a:bodyPr>
            <a:lstStyle/>
            <a:p>
              <a:pPr algn="l"/>
              <a:r>
                <a:rPr lang="en-GB" b="1" dirty="0">
                  <a:latin typeface="+mn-lt"/>
                </a:rPr>
                <a:t>Overhead</a:t>
              </a:r>
            </a:p>
          </p:txBody>
        </p:sp>
        <p:sp>
          <p:nvSpPr>
            <p:cNvPr id="1611789" name="Line 13"/>
            <p:cNvSpPr>
              <a:spLocks noChangeShapeType="1"/>
            </p:cNvSpPr>
            <p:nvPr/>
          </p:nvSpPr>
          <p:spPr bwMode="auto">
            <a:xfrm>
              <a:off x="4137" y="1351"/>
              <a:ext cx="1" cy="1316"/>
            </a:xfrm>
            <a:prstGeom prst="line">
              <a:avLst/>
            </a:prstGeom>
            <a:noFill/>
            <a:ln w="38100" cmpd="dbl">
              <a:solidFill>
                <a:srgbClr val="000000"/>
              </a:solidFill>
              <a:round/>
              <a:headEnd/>
              <a:tailEnd/>
            </a:ln>
          </p:spPr>
          <p:txBody>
            <a:bodyPr/>
            <a:lstStyle/>
            <a:p>
              <a:endParaRPr lang="en-US" b="1" dirty="0">
                <a:latin typeface="+mn-lt"/>
              </a:endParaRPr>
            </a:p>
          </p:txBody>
        </p:sp>
        <p:grpSp>
          <p:nvGrpSpPr>
            <p:cNvPr id="1611790" name="Group 14"/>
            <p:cNvGrpSpPr>
              <a:grpSpLocks/>
            </p:cNvGrpSpPr>
            <p:nvPr/>
          </p:nvGrpSpPr>
          <p:grpSpPr bwMode="auto">
            <a:xfrm>
              <a:off x="2653" y="1615"/>
              <a:ext cx="1045" cy="2037"/>
              <a:chOff x="2653" y="1615"/>
              <a:chExt cx="1045" cy="2005"/>
            </a:xfrm>
          </p:grpSpPr>
          <p:sp>
            <p:nvSpPr>
              <p:cNvPr id="1611791" name="Freeform 15"/>
              <p:cNvSpPr>
                <a:spLocks/>
              </p:cNvSpPr>
              <p:nvPr/>
            </p:nvSpPr>
            <p:spPr bwMode="auto">
              <a:xfrm>
                <a:off x="2653" y="1615"/>
                <a:ext cx="1045" cy="2005"/>
              </a:xfrm>
              <a:custGeom>
                <a:avLst/>
                <a:gdLst/>
                <a:ahLst/>
                <a:cxnLst>
                  <a:cxn ang="0">
                    <a:pos x="507" y="0"/>
                  </a:cxn>
                  <a:cxn ang="0">
                    <a:pos x="679" y="876"/>
                  </a:cxn>
                  <a:cxn ang="0">
                    <a:pos x="682" y="1641"/>
                  </a:cxn>
                  <a:cxn ang="0">
                    <a:pos x="821" y="1641"/>
                  </a:cxn>
                  <a:cxn ang="0">
                    <a:pos x="1045" y="1749"/>
                  </a:cxn>
                  <a:cxn ang="0">
                    <a:pos x="1045" y="1927"/>
                  </a:cxn>
                  <a:cxn ang="0">
                    <a:pos x="0" y="1927"/>
                  </a:cxn>
                  <a:cxn ang="0">
                    <a:pos x="0" y="1767"/>
                  </a:cxn>
                  <a:cxn ang="0">
                    <a:pos x="209" y="1642"/>
                  </a:cxn>
                  <a:cxn ang="0">
                    <a:pos x="331" y="1642"/>
                  </a:cxn>
                  <a:cxn ang="0">
                    <a:pos x="331" y="876"/>
                  </a:cxn>
                  <a:cxn ang="0">
                    <a:pos x="507" y="0"/>
                  </a:cxn>
                </a:cxnLst>
                <a:rect l="0" t="0" r="r" b="b"/>
                <a:pathLst>
                  <a:path w="1045" h="1927">
                    <a:moveTo>
                      <a:pt x="507" y="0"/>
                    </a:moveTo>
                    <a:lnTo>
                      <a:pt x="679" y="876"/>
                    </a:lnTo>
                    <a:lnTo>
                      <a:pt x="682" y="1641"/>
                    </a:lnTo>
                    <a:lnTo>
                      <a:pt x="821" y="1641"/>
                    </a:lnTo>
                    <a:lnTo>
                      <a:pt x="1045" y="1749"/>
                    </a:lnTo>
                    <a:lnTo>
                      <a:pt x="1045" y="1927"/>
                    </a:lnTo>
                    <a:lnTo>
                      <a:pt x="0" y="1927"/>
                    </a:lnTo>
                    <a:lnTo>
                      <a:pt x="0" y="1767"/>
                    </a:lnTo>
                    <a:lnTo>
                      <a:pt x="209" y="1642"/>
                    </a:lnTo>
                    <a:lnTo>
                      <a:pt x="331" y="1642"/>
                    </a:lnTo>
                    <a:lnTo>
                      <a:pt x="331" y="876"/>
                    </a:lnTo>
                    <a:lnTo>
                      <a:pt x="507" y="0"/>
                    </a:lnTo>
                    <a:close/>
                  </a:path>
                </a:pathLst>
              </a:custGeom>
              <a:solidFill>
                <a:schemeClr val="accent1"/>
              </a:solidFill>
              <a:ln w="12700">
                <a:solidFill>
                  <a:srgbClr val="777777"/>
                </a:solidFill>
                <a:prstDash val="solid"/>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92" name="Freeform 16"/>
              <p:cNvSpPr>
                <a:spLocks/>
              </p:cNvSpPr>
              <p:nvPr/>
            </p:nvSpPr>
            <p:spPr bwMode="auto">
              <a:xfrm>
                <a:off x="3142" y="1676"/>
                <a:ext cx="551" cy="1938"/>
              </a:xfrm>
              <a:custGeom>
                <a:avLst/>
                <a:gdLst/>
                <a:ahLst/>
                <a:cxnLst>
                  <a:cxn ang="0">
                    <a:pos x="13" y="0"/>
                  </a:cxn>
                  <a:cxn ang="0">
                    <a:pos x="185" y="911"/>
                  </a:cxn>
                  <a:cxn ang="0">
                    <a:pos x="188" y="1707"/>
                  </a:cxn>
                  <a:cxn ang="0">
                    <a:pos x="327" y="1707"/>
                  </a:cxn>
                  <a:cxn ang="0">
                    <a:pos x="551" y="1820"/>
                  </a:cxn>
                  <a:cxn ang="0">
                    <a:pos x="551" y="2005"/>
                  </a:cxn>
                  <a:cxn ang="0">
                    <a:pos x="0" y="2002"/>
                  </a:cxn>
                  <a:cxn ang="0">
                    <a:pos x="10" y="1896"/>
                  </a:cxn>
                  <a:cxn ang="0">
                    <a:pos x="10" y="1800"/>
                  </a:cxn>
                  <a:cxn ang="0">
                    <a:pos x="10" y="1695"/>
                  </a:cxn>
                  <a:cxn ang="0">
                    <a:pos x="10" y="927"/>
                  </a:cxn>
                  <a:cxn ang="0">
                    <a:pos x="13" y="0"/>
                  </a:cxn>
                </a:cxnLst>
                <a:rect l="0" t="0" r="r" b="b"/>
                <a:pathLst>
                  <a:path w="551" h="2005">
                    <a:moveTo>
                      <a:pt x="13" y="0"/>
                    </a:moveTo>
                    <a:lnTo>
                      <a:pt x="185" y="911"/>
                    </a:lnTo>
                    <a:lnTo>
                      <a:pt x="188" y="1707"/>
                    </a:lnTo>
                    <a:lnTo>
                      <a:pt x="327" y="1707"/>
                    </a:lnTo>
                    <a:lnTo>
                      <a:pt x="551" y="1820"/>
                    </a:lnTo>
                    <a:lnTo>
                      <a:pt x="551" y="2005"/>
                    </a:lnTo>
                    <a:lnTo>
                      <a:pt x="0" y="2002"/>
                    </a:lnTo>
                    <a:lnTo>
                      <a:pt x="10" y="1896"/>
                    </a:lnTo>
                    <a:lnTo>
                      <a:pt x="10" y="1800"/>
                    </a:lnTo>
                    <a:lnTo>
                      <a:pt x="10" y="1695"/>
                    </a:lnTo>
                    <a:lnTo>
                      <a:pt x="10" y="927"/>
                    </a:lnTo>
                    <a:lnTo>
                      <a:pt x="13" y="0"/>
                    </a:lnTo>
                    <a:close/>
                  </a:path>
                </a:pathLst>
              </a:custGeom>
              <a:gradFill rotWithShape="1">
                <a:gsLst>
                  <a:gs pos="0">
                    <a:schemeClr val="accent1"/>
                  </a:gs>
                  <a:gs pos="100000">
                    <a:schemeClr val="accent1">
                      <a:gamma/>
                      <a:shade val="49020"/>
                      <a:invGamma/>
                    </a:schemeClr>
                  </a:gs>
                </a:gsLst>
                <a:lin ang="0" scaled="1"/>
              </a:gradFill>
              <a:ln w="12700">
                <a:noFill/>
                <a:prstDash val="solid"/>
                <a:round/>
                <a:headEnd/>
                <a:tailEnd/>
              </a:ln>
              <a:effectLst/>
            </p:spPr>
            <p:txBody>
              <a:bodyPr/>
              <a:lstStyle/>
              <a:p>
                <a:endParaRPr lang="en-US" b="1" dirty="0">
                  <a:latin typeface="+mn-lt"/>
                </a:endParaRPr>
              </a:p>
            </p:txBody>
          </p:sp>
        </p:grpSp>
        <p:sp>
          <p:nvSpPr>
            <p:cNvPr id="1611793" name="Oval 17"/>
            <p:cNvSpPr>
              <a:spLocks noChangeArrowheads="1"/>
            </p:cNvSpPr>
            <p:nvPr/>
          </p:nvSpPr>
          <p:spPr bwMode="auto">
            <a:xfrm>
              <a:off x="4095" y="1304"/>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4" name="Oval 18"/>
            <p:cNvSpPr>
              <a:spLocks noChangeArrowheads="1"/>
            </p:cNvSpPr>
            <p:nvPr/>
          </p:nvSpPr>
          <p:spPr bwMode="auto">
            <a:xfrm>
              <a:off x="3091" y="1492"/>
              <a:ext cx="141" cy="1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5" name="Rectangle 19"/>
            <p:cNvSpPr>
              <a:spLocks noChangeArrowheads="1"/>
            </p:cNvSpPr>
            <p:nvPr/>
          </p:nvSpPr>
          <p:spPr bwMode="auto">
            <a:xfrm>
              <a:off x="1624" y="3147"/>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96" name="Freeform 20"/>
            <p:cNvSpPr>
              <a:spLocks/>
            </p:cNvSpPr>
            <p:nvPr/>
          </p:nvSpPr>
          <p:spPr bwMode="auto">
            <a:xfrm>
              <a:off x="1614" y="3157"/>
              <a:ext cx="1214" cy="410"/>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b="1" dirty="0">
                <a:latin typeface="+mn-lt"/>
              </a:endParaRPr>
            </a:p>
          </p:txBody>
        </p:sp>
        <p:sp>
          <p:nvSpPr>
            <p:cNvPr id="1611797" name="Text Box 21"/>
            <p:cNvSpPr txBox="1">
              <a:spLocks noChangeArrowheads="1"/>
            </p:cNvSpPr>
            <p:nvPr/>
          </p:nvSpPr>
          <p:spPr bwMode="auto">
            <a:xfrm>
              <a:off x="1747" y="3232"/>
              <a:ext cx="407" cy="233"/>
            </a:xfrm>
            <a:prstGeom prst="rect">
              <a:avLst/>
            </a:prstGeom>
            <a:noFill/>
            <a:ln w="9525">
              <a:noFill/>
              <a:miter lim="800000"/>
              <a:headEnd/>
              <a:tailEnd/>
            </a:ln>
            <a:effectLst/>
          </p:spPr>
          <p:txBody>
            <a:bodyPr wrap="none">
              <a:spAutoFit/>
            </a:bodyPr>
            <a:lstStyle/>
            <a:p>
              <a:pPr algn="l"/>
              <a:r>
                <a:rPr lang="en-GB" b="1" dirty="0">
                  <a:latin typeface="+mn-lt"/>
                </a:rPr>
                <a:t>Hard</a:t>
              </a:r>
            </a:p>
          </p:txBody>
        </p:sp>
        <p:sp>
          <p:nvSpPr>
            <p:cNvPr id="1611798" name="Text Box 22"/>
            <p:cNvSpPr txBox="1">
              <a:spLocks noChangeArrowheads="1"/>
            </p:cNvSpPr>
            <p:nvPr/>
          </p:nvSpPr>
          <p:spPr bwMode="auto">
            <a:xfrm>
              <a:off x="2313" y="3200"/>
              <a:ext cx="360" cy="233"/>
            </a:xfrm>
            <a:prstGeom prst="rect">
              <a:avLst/>
            </a:prstGeom>
            <a:noFill/>
            <a:ln w="9525">
              <a:noFill/>
              <a:miter lim="800000"/>
              <a:headEnd/>
              <a:tailEnd/>
            </a:ln>
            <a:effectLst/>
          </p:spPr>
          <p:txBody>
            <a:bodyPr wrap="none">
              <a:spAutoFit/>
            </a:bodyPr>
            <a:lstStyle/>
            <a:p>
              <a:pPr algn="l"/>
              <a:r>
                <a:rPr lang="en-GB" b="1" dirty="0">
                  <a:latin typeface="+mn-lt"/>
                </a:rPr>
                <a:t>Soft</a:t>
              </a:r>
            </a:p>
          </p:txBody>
        </p:sp>
        <p:sp>
          <p:nvSpPr>
            <p:cNvPr id="1611799" name="Rectangle 23"/>
            <p:cNvSpPr>
              <a:spLocks noChangeArrowheads="1"/>
            </p:cNvSpPr>
            <p:nvPr/>
          </p:nvSpPr>
          <p:spPr bwMode="auto">
            <a:xfrm>
              <a:off x="1622" y="3138"/>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800" name="Line 24"/>
            <p:cNvSpPr>
              <a:spLocks noChangeShapeType="1"/>
            </p:cNvSpPr>
            <p:nvPr/>
          </p:nvSpPr>
          <p:spPr bwMode="auto">
            <a:xfrm flipH="1">
              <a:off x="1623" y="1879"/>
              <a:ext cx="614" cy="1323"/>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1" name="Line 25"/>
            <p:cNvSpPr>
              <a:spLocks noChangeShapeType="1"/>
            </p:cNvSpPr>
            <p:nvPr/>
          </p:nvSpPr>
          <p:spPr bwMode="auto">
            <a:xfrm flipH="1">
              <a:off x="2221" y="1900"/>
              <a:ext cx="7" cy="1299"/>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2" name="Line 26"/>
            <p:cNvSpPr>
              <a:spLocks noChangeShapeType="1"/>
            </p:cNvSpPr>
            <p:nvPr/>
          </p:nvSpPr>
          <p:spPr bwMode="auto">
            <a:xfrm>
              <a:off x="2228" y="1888"/>
              <a:ext cx="587" cy="1300"/>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3" name="Oval 27"/>
            <p:cNvSpPr>
              <a:spLocks noChangeArrowheads="1"/>
            </p:cNvSpPr>
            <p:nvPr/>
          </p:nvSpPr>
          <p:spPr bwMode="auto">
            <a:xfrm>
              <a:off x="2190" y="1875"/>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224</a:t>
            </a:fld>
            <a:endParaRPr lang="en-US" dirty="0"/>
          </a:p>
        </p:txBody>
      </p:sp>
    </p:spTree>
    <p:extLst>
      <p:ext uri="{BB962C8B-B14F-4D97-AF65-F5344CB8AC3E}">
        <p14:creationId xmlns:p14="http://schemas.microsoft.com/office/powerpoint/2010/main" val="164907412"/>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p:txBody>
          <a:bodyPr/>
          <a:lstStyle/>
          <a:p>
            <a:r>
              <a:rPr lang="en-GB" dirty="0" smtClean="0"/>
              <a:t>Risk Management Process</a:t>
            </a:r>
            <a:endParaRPr lang="en-GB" dirty="0"/>
          </a:p>
        </p:txBody>
      </p:sp>
      <p:grpSp>
        <p:nvGrpSpPr>
          <p:cNvPr id="19" name="Group 18"/>
          <p:cNvGrpSpPr/>
          <p:nvPr/>
        </p:nvGrpSpPr>
        <p:grpSpPr>
          <a:xfrm>
            <a:off x="2114551" y="838200"/>
            <a:ext cx="4914900" cy="5186362"/>
            <a:chOff x="2668588" y="1239838"/>
            <a:chExt cx="5324475" cy="5186362"/>
          </a:xfrm>
        </p:grpSpPr>
        <p:sp>
          <p:nvSpPr>
            <p:cNvPr id="915458" name="Rectangle 2"/>
            <p:cNvSpPr>
              <a:spLocks noChangeArrowheads="1"/>
            </p:cNvSpPr>
            <p:nvPr/>
          </p:nvSpPr>
          <p:spPr bwMode="auto">
            <a:xfrm>
              <a:off x="2668588" y="2882900"/>
              <a:ext cx="5324475" cy="1765300"/>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pPr eaLnBrk="1" hangingPunct="1"/>
              <a:endParaRPr lang="en-US" b="1" dirty="0"/>
            </a:p>
          </p:txBody>
        </p:sp>
        <p:sp>
          <p:nvSpPr>
            <p:cNvPr id="915460" name="Rectangle 4"/>
            <p:cNvSpPr>
              <a:spLocks noChangeArrowheads="1"/>
            </p:cNvSpPr>
            <p:nvPr/>
          </p:nvSpPr>
          <p:spPr bwMode="auto">
            <a:xfrm>
              <a:off x="4348163" y="2159000"/>
              <a:ext cx="1719262" cy="558800"/>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eaLnBrk="1" hangingPunct="1"/>
              <a:r>
                <a:rPr lang="en-GB" b="1" dirty="0"/>
                <a:t>Identify</a:t>
              </a:r>
            </a:p>
          </p:txBody>
        </p:sp>
        <p:sp>
          <p:nvSpPr>
            <p:cNvPr id="915461" name="Rectangle 5"/>
            <p:cNvSpPr>
              <a:spLocks noChangeArrowheads="1"/>
            </p:cNvSpPr>
            <p:nvPr/>
          </p:nvSpPr>
          <p:spPr bwMode="auto">
            <a:xfrm>
              <a:off x="2889250" y="3314700"/>
              <a:ext cx="1651000" cy="609600"/>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eaLnBrk="1" hangingPunct="1"/>
              <a:r>
                <a:rPr lang="en-GB" b="1" dirty="0"/>
                <a:t>Qualitative</a:t>
              </a:r>
            </a:p>
          </p:txBody>
        </p:sp>
        <p:sp>
          <p:nvSpPr>
            <p:cNvPr id="915462" name="Rectangle 6"/>
            <p:cNvSpPr>
              <a:spLocks noChangeArrowheads="1"/>
            </p:cNvSpPr>
            <p:nvPr/>
          </p:nvSpPr>
          <p:spPr bwMode="auto">
            <a:xfrm>
              <a:off x="4389438" y="4864100"/>
              <a:ext cx="1651000" cy="609600"/>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eaLnBrk="1" hangingPunct="1"/>
              <a:r>
                <a:rPr lang="en-GB" b="1" dirty="0"/>
                <a:t>Response</a:t>
              </a:r>
            </a:p>
          </p:txBody>
        </p:sp>
        <p:sp>
          <p:nvSpPr>
            <p:cNvPr id="915463" name="Rectangle 7"/>
            <p:cNvSpPr>
              <a:spLocks noChangeArrowheads="1"/>
            </p:cNvSpPr>
            <p:nvPr/>
          </p:nvSpPr>
          <p:spPr bwMode="auto">
            <a:xfrm>
              <a:off x="4389438" y="5816600"/>
              <a:ext cx="1651000" cy="609600"/>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eaLnBrk="1" hangingPunct="1"/>
              <a:r>
                <a:rPr lang="en-GB" b="1" dirty="0"/>
                <a:t>Monitor and</a:t>
              </a:r>
              <a:br>
                <a:rPr lang="en-GB" b="1" dirty="0"/>
              </a:br>
              <a:r>
                <a:rPr lang="en-GB" b="1" dirty="0"/>
                <a:t>control</a:t>
              </a:r>
            </a:p>
          </p:txBody>
        </p:sp>
        <p:sp>
          <p:nvSpPr>
            <p:cNvPr id="915464" name="Rectangle 8"/>
            <p:cNvSpPr>
              <a:spLocks noChangeArrowheads="1"/>
            </p:cNvSpPr>
            <p:nvPr/>
          </p:nvSpPr>
          <p:spPr bwMode="auto">
            <a:xfrm>
              <a:off x="5984875" y="3302000"/>
              <a:ext cx="1651000" cy="609600"/>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eaLnBrk="1" hangingPunct="1"/>
              <a:r>
                <a:rPr lang="en-GB" b="1" dirty="0"/>
                <a:t>Quantitative</a:t>
              </a:r>
            </a:p>
          </p:txBody>
        </p:sp>
        <p:cxnSp>
          <p:nvCxnSpPr>
            <p:cNvPr id="915465" name="AutoShape 9"/>
            <p:cNvCxnSpPr>
              <a:cxnSpLocks noChangeShapeType="1"/>
            </p:cNvCxnSpPr>
            <p:nvPr/>
          </p:nvCxnSpPr>
          <p:spPr bwMode="auto">
            <a:xfrm rot="5400000">
              <a:off x="5022850" y="5645150"/>
              <a:ext cx="342900" cy="0"/>
            </a:xfrm>
            <a:prstGeom prst="straightConnector1">
              <a:avLst/>
            </a:prstGeom>
            <a:noFill/>
            <a:ln w="12700" cap="sq">
              <a:solidFill>
                <a:schemeClr val="tx1"/>
              </a:solidFill>
              <a:round/>
              <a:headEnd type="none" w="sm" len="sm"/>
              <a:tailEnd type="triangle" w="lg" len="med"/>
            </a:ln>
            <a:effectLst/>
          </p:spPr>
        </p:cxnSp>
        <p:sp>
          <p:nvSpPr>
            <p:cNvPr id="915466" name="Rectangle 10"/>
            <p:cNvSpPr>
              <a:spLocks noChangeArrowheads="1"/>
            </p:cNvSpPr>
            <p:nvPr/>
          </p:nvSpPr>
          <p:spPr bwMode="auto">
            <a:xfrm>
              <a:off x="4389438" y="1239838"/>
              <a:ext cx="1636712" cy="609600"/>
            </a:xfrm>
            <a:prstGeom prst="rect">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eaLnBrk="1" hangingPunct="1"/>
              <a:r>
                <a:rPr lang="en-GB" b="1" dirty="0"/>
                <a:t>Plan</a:t>
              </a:r>
            </a:p>
          </p:txBody>
        </p:sp>
        <p:cxnSp>
          <p:nvCxnSpPr>
            <p:cNvPr id="915467" name="AutoShape 11"/>
            <p:cNvCxnSpPr>
              <a:cxnSpLocks noChangeShapeType="1"/>
            </p:cNvCxnSpPr>
            <p:nvPr/>
          </p:nvCxnSpPr>
          <p:spPr bwMode="auto">
            <a:xfrm>
              <a:off x="5187950" y="1849438"/>
              <a:ext cx="0" cy="309562"/>
            </a:xfrm>
            <a:prstGeom prst="straightConnector1">
              <a:avLst/>
            </a:prstGeom>
            <a:noFill/>
            <a:ln w="12700" cap="sq">
              <a:solidFill>
                <a:schemeClr val="tx1"/>
              </a:solidFill>
              <a:round/>
              <a:headEnd type="none" w="sm" len="sm"/>
              <a:tailEnd type="triangle" w="lg" len="med"/>
            </a:ln>
            <a:effectLst/>
          </p:spPr>
        </p:cxnSp>
        <p:sp>
          <p:nvSpPr>
            <p:cNvPr id="915468" name="Freeform 12"/>
            <p:cNvSpPr>
              <a:spLocks/>
            </p:cNvSpPr>
            <p:nvPr/>
          </p:nvSpPr>
          <p:spPr bwMode="auto">
            <a:xfrm>
              <a:off x="3700463" y="3937000"/>
              <a:ext cx="3151187" cy="165100"/>
            </a:xfrm>
            <a:custGeom>
              <a:avLst/>
              <a:gdLst/>
              <a:ahLst/>
              <a:cxnLst>
                <a:cxn ang="0">
                  <a:pos x="0" y="8"/>
                </a:cxn>
                <a:cxn ang="0">
                  <a:pos x="0" y="104"/>
                </a:cxn>
                <a:cxn ang="0">
                  <a:pos x="1832" y="104"/>
                </a:cxn>
                <a:cxn ang="0">
                  <a:pos x="1832" y="0"/>
                </a:cxn>
              </a:cxnLst>
              <a:rect l="0" t="0" r="r" b="b"/>
              <a:pathLst>
                <a:path w="1832" h="104">
                  <a:moveTo>
                    <a:pt x="0" y="8"/>
                  </a:moveTo>
                  <a:lnTo>
                    <a:pt x="0" y="104"/>
                  </a:lnTo>
                  <a:lnTo>
                    <a:pt x="1832" y="104"/>
                  </a:lnTo>
                  <a:lnTo>
                    <a:pt x="1832" y="0"/>
                  </a:lnTo>
                </a:path>
              </a:pathLst>
            </a:custGeom>
            <a:noFill/>
            <a:ln w="12700" cap="sq" cmpd="sng">
              <a:solidFill>
                <a:schemeClr val="tx1"/>
              </a:solidFill>
              <a:prstDash val="solid"/>
              <a:round/>
              <a:headEnd type="none" w="sm" len="sm"/>
              <a:tailEnd type="none" w="sm" len="sm"/>
            </a:ln>
            <a:effectLst/>
          </p:spPr>
          <p:txBody>
            <a:bodyPr wrap="none"/>
            <a:lstStyle/>
            <a:p>
              <a:endParaRPr lang="en-US" b="1" dirty="0"/>
            </a:p>
          </p:txBody>
        </p:sp>
        <p:sp>
          <p:nvSpPr>
            <p:cNvPr id="915469" name="Line 13"/>
            <p:cNvSpPr>
              <a:spLocks noChangeShapeType="1"/>
            </p:cNvSpPr>
            <p:nvPr/>
          </p:nvSpPr>
          <p:spPr bwMode="auto">
            <a:xfrm>
              <a:off x="5214938" y="4127500"/>
              <a:ext cx="0" cy="698500"/>
            </a:xfrm>
            <a:prstGeom prst="line">
              <a:avLst/>
            </a:prstGeom>
            <a:noFill/>
            <a:ln w="12700" cap="sq">
              <a:solidFill>
                <a:schemeClr val="tx1"/>
              </a:solidFill>
              <a:round/>
              <a:headEnd type="none" w="sm" len="sm"/>
              <a:tailEnd type="triangle" w="lg" len="med"/>
            </a:ln>
            <a:effectLst/>
          </p:spPr>
          <p:txBody>
            <a:bodyPr wrap="none"/>
            <a:lstStyle/>
            <a:p>
              <a:endParaRPr lang="en-US" b="1" dirty="0"/>
            </a:p>
          </p:txBody>
        </p:sp>
        <p:sp>
          <p:nvSpPr>
            <p:cNvPr id="915470" name="Text Box 14"/>
            <p:cNvSpPr txBox="1">
              <a:spLocks noChangeArrowheads="1"/>
            </p:cNvSpPr>
            <p:nvPr/>
          </p:nvSpPr>
          <p:spPr bwMode="auto">
            <a:xfrm>
              <a:off x="5389563" y="4286250"/>
              <a:ext cx="25781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solidFill>
                    <a:schemeClr val="bg1"/>
                  </a:solidFill>
                </a:rPr>
                <a:t>Analysis &amp; Assessment</a:t>
              </a:r>
              <a:endParaRPr lang="en-US" b="1" dirty="0">
                <a:solidFill>
                  <a:schemeClr val="bg1"/>
                </a:solidFill>
              </a:endParaRPr>
            </a:p>
          </p:txBody>
        </p:sp>
        <p:sp>
          <p:nvSpPr>
            <p:cNvPr id="915471" name="Freeform 15"/>
            <p:cNvSpPr>
              <a:spLocks/>
            </p:cNvSpPr>
            <p:nvPr/>
          </p:nvSpPr>
          <p:spPr bwMode="auto">
            <a:xfrm flipV="1">
              <a:off x="3700463" y="3149600"/>
              <a:ext cx="3151187" cy="165100"/>
            </a:xfrm>
            <a:custGeom>
              <a:avLst/>
              <a:gdLst/>
              <a:ahLst/>
              <a:cxnLst>
                <a:cxn ang="0">
                  <a:pos x="0" y="8"/>
                </a:cxn>
                <a:cxn ang="0">
                  <a:pos x="0" y="104"/>
                </a:cxn>
                <a:cxn ang="0">
                  <a:pos x="1832" y="104"/>
                </a:cxn>
                <a:cxn ang="0">
                  <a:pos x="1832" y="0"/>
                </a:cxn>
              </a:cxnLst>
              <a:rect l="0" t="0" r="r" b="b"/>
              <a:pathLst>
                <a:path w="1832" h="104">
                  <a:moveTo>
                    <a:pt x="0" y="8"/>
                  </a:moveTo>
                  <a:lnTo>
                    <a:pt x="0" y="104"/>
                  </a:lnTo>
                  <a:lnTo>
                    <a:pt x="1832" y="104"/>
                  </a:lnTo>
                  <a:lnTo>
                    <a:pt x="1832" y="0"/>
                  </a:lnTo>
                </a:path>
              </a:pathLst>
            </a:custGeom>
            <a:noFill/>
            <a:ln w="12700" cap="sq" cmpd="sng">
              <a:solidFill>
                <a:schemeClr val="tx1"/>
              </a:solidFill>
              <a:prstDash val="solid"/>
              <a:round/>
              <a:headEnd type="none" w="sm" len="sm"/>
              <a:tailEnd type="none" w="sm" len="sm"/>
            </a:ln>
            <a:effectLst/>
          </p:spPr>
          <p:txBody>
            <a:bodyPr wrap="none"/>
            <a:lstStyle/>
            <a:p>
              <a:endParaRPr lang="en-US" b="1" dirty="0"/>
            </a:p>
          </p:txBody>
        </p:sp>
        <p:sp>
          <p:nvSpPr>
            <p:cNvPr id="915472" name="Line 16"/>
            <p:cNvSpPr>
              <a:spLocks noChangeShapeType="1"/>
            </p:cNvSpPr>
            <p:nvPr/>
          </p:nvSpPr>
          <p:spPr bwMode="auto">
            <a:xfrm flipV="1">
              <a:off x="5186363" y="2730500"/>
              <a:ext cx="0" cy="406400"/>
            </a:xfrm>
            <a:prstGeom prst="line">
              <a:avLst/>
            </a:prstGeom>
            <a:noFill/>
            <a:ln w="12700" cap="sq">
              <a:solidFill>
                <a:schemeClr val="tx1"/>
              </a:solidFill>
              <a:round/>
              <a:headEnd type="none" w="sm" len="sm"/>
              <a:tailEnd type="none" w="sm" len="sm"/>
            </a:ln>
            <a:effectLst/>
          </p:spPr>
          <p:txBody>
            <a:bodyPr wrap="none"/>
            <a:lstStyle/>
            <a:p>
              <a:endParaRPr lang="en-US" b="1" dirty="0"/>
            </a:p>
          </p:txBody>
        </p:sp>
        <p:cxnSp>
          <p:nvCxnSpPr>
            <p:cNvPr id="915473" name="AutoShape 17"/>
            <p:cNvCxnSpPr>
              <a:cxnSpLocks noChangeShapeType="1"/>
              <a:stCxn id="915463" idx="1"/>
              <a:endCxn id="915460" idx="1"/>
            </p:cNvCxnSpPr>
            <p:nvPr/>
          </p:nvCxnSpPr>
          <p:spPr bwMode="auto">
            <a:xfrm rot="10800000">
              <a:off x="4348163" y="2438400"/>
              <a:ext cx="41275" cy="3683000"/>
            </a:xfrm>
            <a:prstGeom prst="bentConnector3">
              <a:avLst>
                <a:gd name="adj1" fmla="val 5126921"/>
              </a:avLst>
            </a:prstGeom>
            <a:noFill/>
            <a:ln w="9525">
              <a:solidFill>
                <a:schemeClr val="tx1"/>
              </a:solidFill>
              <a:miter lim="800000"/>
              <a:headEnd/>
              <a:tailEnd type="triangle" w="med" len="med"/>
            </a:ln>
            <a:effectLst/>
          </p:spPr>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225</a:t>
            </a:fld>
            <a:endParaRPr lang="en-US" dirty="0"/>
          </a:p>
        </p:txBody>
      </p:sp>
    </p:spTree>
    <p:extLst>
      <p:ext uri="{BB962C8B-B14F-4D97-AF65-F5344CB8AC3E}">
        <p14:creationId xmlns:p14="http://schemas.microsoft.com/office/powerpoint/2010/main" val="2006505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14"/>
          <p:cNvSpPr>
            <a:spLocks noChangeArrowheads="1"/>
          </p:cNvSpPr>
          <p:nvPr/>
        </p:nvSpPr>
        <p:spPr bwMode="auto">
          <a:xfrm>
            <a:off x="1912576" y="2643913"/>
            <a:ext cx="349462" cy="937487"/>
          </a:xfrm>
          <a:prstGeom prst="ellipse">
            <a:avLst/>
          </a:prstGeom>
          <a:solidFill>
            <a:schemeClr val="tx1">
              <a:lumMod val="50000"/>
              <a:lumOff val="50000"/>
              <a:alpha val="60001"/>
            </a:schemeClr>
          </a:solidFill>
          <a:ln w="9525">
            <a:noFill/>
            <a:round/>
            <a:headEnd/>
            <a:tailEnd/>
          </a:ln>
          <a:effectLst/>
        </p:spPr>
        <p:txBody>
          <a:bodyPr anchor="ctr">
            <a:spAutoFit/>
          </a:bodyPr>
          <a:lstStyle/>
          <a:p>
            <a:endParaRPr lang="en-US" sz="2800" dirty="0"/>
          </a:p>
        </p:txBody>
      </p:sp>
      <p:sp>
        <p:nvSpPr>
          <p:cNvPr id="1619970" name="Rectangle 2"/>
          <p:cNvSpPr>
            <a:spLocks noGrp="1" noChangeArrowheads="1"/>
          </p:cNvSpPr>
          <p:nvPr>
            <p:ph type="title"/>
          </p:nvPr>
        </p:nvSpPr>
        <p:spPr/>
        <p:txBody>
          <a:bodyPr/>
          <a:lstStyle/>
          <a:p>
            <a:r>
              <a:rPr lang="en-GB" dirty="0"/>
              <a:t>Risk Management Plan</a:t>
            </a:r>
            <a:endParaRPr lang="en-GB" sz="2400" dirty="0"/>
          </a:p>
        </p:txBody>
      </p:sp>
      <p:grpSp>
        <p:nvGrpSpPr>
          <p:cNvPr id="1619971" name="Group 3"/>
          <p:cNvGrpSpPr>
            <a:grpSpLocks/>
          </p:cNvGrpSpPr>
          <p:nvPr/>
        </p:nvGrpSpPr>
        <p:grpSpPr bwMode="auto">
          <a:xfrm>
            <a:off x="516251" y="2592832"/>
            <a:ext cx="8247734" cy="1231084"/>
            <a:chOff x="1282" y="1128"/>
            <a:chExt cx="3847" cy="608"/>
          </a:xfrm>
        </p:grpSpPr>
        <p:sp>
          <p:nvSpPr>
            <p:cNvPr id="1619972" name="AutoShape 4"/>
            <p:cNvSpPr>
              <a:spLocks noChangeArrowheads="1"/>
            </p:cNvSpPr>
            <p:nvPr/>
          </p:nvSpPr>
          <p:spPr bwMode="auto">
            <a:xfrm>
              <a:off x="4926" y="1387"/>
              <a:ext cx="158" cy="349"/>
            </a:xfrm>
            <a:prstGeom prst="flowChartAlternateProcess">
              <a:avLst/>
            </a:prstGeom>
            <a:solidFill>
              <a:srgbClr val="EAEAEA"/>
            </a:solidFill>
            <a:ln w="3175">
              <a:noFill/>
              <a:miter lim="800000"/>
              <a:headEnd/>
              <a:tailEnd/>
            </a:ln>
            <a:effectLst/>
          </p:spPr>
          <p:txBody>
            <a:bodyPr anchor="ctr">
              <a:spAutoFit/>
            </a:bodyPr>
            <a:lstStyle/>
            <a:p>
              <a:endParaRPr lang="en-US" sz="2800" dirty="0"/>
            </a:p>
          </p:txBody>
        </p:sp>
        <p:sp>
          <p:nvSpPr>
            <p:cNvPr id="1619973" name="Oval 5"/>
            <p:cNvSpPr>
              <a:spLocks noChangeArrowheads="1"/>
            </p:cNvSpPr>
            <p:nvPr/>
          </p:nvSpPr>
          <p:spPr bwMode="auto">
            <a:xfrm>
              <a:off x="4922" y="1140"/>
              <a:ext cx="163" cy="463"/>
            </a:xfrm>
            <a:prstGeom prst="ellipse">
              <a:avLst/>
            </a:prstGeom>
            <a:solidFill>
              <a:schemeClr val="bg1">
                <a:lumMod val="65000"/>
              </a:schemeClr>
            </a:solidFill>
            <a:ln w="9525">
              <a:noFill/>
              <a:round/>
              <a:headEnd/>
              <a:tailEnd/>
            </a:ln>
            <a:effectLst/>
          </p:spPr>
          <p:txBody>
            <a:bodyPr anchor="ctr">
              <a:spAutoFit/>
            </a:bodyPr>
            <a:lstStyle/>
            <a:p>
              <a:endParaRPr lang="en-US" sz="2800" dirty="0"/>
            </a:p>
          </p:txBody>
        </p:sp>
        <p:sp>
          <p:nvSpPr>
            <p:cNvPr id="1619974" name="AutoShape 6"/>
            <p:cNvSpPr>
              <a:spLocks noChangeArrowheads="1"/>
            </p:cNvSpPr>
            <p:nvPr/>
          </p:nvSpPr>
          <p:spPr bwMode="auto">
            <a:xfrm>
              <a:off x="4252" y="1363"/>
              <a:ext cx="783" cy="365"/>
            </a:xfrm>
            <a:prstGeom prst="flowChartAlternateProcess">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endParaRPr lang="en-US" sz="2800" dirty="0"/>
            </a:p>
          </p:txBody>
        </p:sp>
        <p:sp>
          <p:nvSpPr>
            <p:cNvPr id="1619975" name="AutoShape 7"/>
            <p:cNvSpPr>
              <a:spLocks noChangeArrowheads="1"/>
            </p:cNvSpPr>
            <p:nvPr/>
          </p:nvSpPr>
          <p:spPr bwMode="auto">
            <a:xfrm>
              <a:off x="4163" y="1381"/>
              <a:ext cx="168" cy="349"/>
            </a:xfrm>
            <a:prstGeom prst="flowChartAlternateProcess">
              <a:avLst/>
            </a:prstGeom>
            <a:gradFill rotWithShape="1">
              <a:gsLst>
                <a:gs pos="0">
                  <a:srgbClr val="EAEAEA">
                    <a:gamma/>
                    <a:shade val="96078"/>
                    <a:invGamma/>
                    <a:alpha val="60001"/>
                  </a:srgbClr>
                </a:gs>
                <a:gs pos="100000">
                  <a:srgbClr val="EAEAEA"/>
                </a:gs>
              </a:gsLst>
              <a:lin ang="0" scaled="1"/>
            </a:gradFill>
            <a:ln w="3175">
              <a:noFill/>
              <a:miter lim="800000"/>
              <a:headEnd/>
              <a:tailEnd/>
            </a:ln>
            <a:effectLst/>
          </p:spPr>
          <p:txBody>
            <a:bodyPr anchor="ctr">
              <a:spAutoFit/>
            </a:bodyPr>
            <a:lstStyle/>
            <a:p>
              <a:endParaRPr lang="en-US" sz="2800" dirty="0"/>
            </a:p>
          </p:txBody>
        </p:sp>
        <p:sp>
          <p:nvSpPr>
            <p:cNvPr id="1619976" name="Oval 8"/>
            <p:cNvSpPr>
              <a:spLocks noChangeArrowheads="1"/>
            </p:cNvSpPr>
            <p:nvPr/>
          </p:nvSpPr>
          <p:spPr bwMode="auto">
            <a:xfrm>
              <a:off x="4158" y="1134"/>
              <a:ext cx="174" cy="463"/>
            </a:xfrm>
            <a:prstGeom prst="ellipse">
              <a:avLst/>
            </a:prstGeom>
            <a:solidFill>
              <a:srgbClr val="7F7F7F">
                <a:alpha val="60001"/>
              </a:srgbClr>
            </a:solidFill>
            <a:ln w="9525">
              <a:noFill/>
              <a:round/>
              <a:headEnd/>
              <a:tailEnd/>
            </a:ln>
            <a:effectLst/>
          </p:spPr>
          <p:txBody>
            <a:bodyPr anchor="ctr">
              <a:spAutoFit/>
            </a:bodyPr>
            <a:lstStyle/>
            <a:p>
              <a:endParaRPr lang="en-US" sz="2800" dirty="0"/>
            </a:p>
          </p:txBody>
        </p:sp>
        <p:sp>
          <p:nvSpPr>
            <p:cNvPr id="1619977" name="AutoShape 9"/>
            <p:cNvSpPr>
              <a:spLocks noChangeArrowheads="1"/>
            </p:cNvSpPr>
            <p:nvPr/>
          </p:nvSpPr>
          <p:spPr bwMode="auto">
            <a:xfrm>
              <a:off x="3437" y="1359"/>
              <a:ext cx="856" cy="365"/>
            </a:xfrm>
            <a:prstGeom prst="flowChartAlternateProcess">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endParaRPr lang="en-US" sz="2800" dirty="0"/>
            </a:p>
          </p:txBody>
        </p:sp>
        <p:sp>
          <p:nvSpPr>
            <p:cNvPr id="1619978" name="AutoShape 10"/>
            <p:cNvSpPr>
              <a:spLocks noChangeArrowheads="1"/>
            </p:cNvSpPr>
            <p:nvPr/>
          </p:nvSpPr>
          <p:spPr bwMode="auto">
            <a:xfrm>
              <a:off x="3358" y="1379"/>
              <a:ext cx="158" cy="349"/>
            </a:xfrm>
            <a:prstGeom prst="flowChartAlternateProcess">
              <a:avLst/>
            </a:prstGeom>
            <a:gradFill rotWithShape="1">
              <a:gsLst>
                <a:gs pos="0">
                  <a:srgbClr val="EAEAEA">
                    <a:gamma/>
                    <a:shade val="96078"/>
                    <a:invGamma/>
                    <a:alpha val="60001"/>
                  </a:srgbClr>
                </a:gs>
                <a:gs pos="100000">
                  <a:srgbClr val="EAEAEA"/>
                </a:gs>
              </a:gsLst>
              <a:lin ang="0" scaled="1"/>
            </a:gradFill>
            <a:ln w="3175">
              <a:noFill/>
              <a:miter lim="800000"/>
              <a:headEnd/>
              <a:tailEnd/>
            </a:ln>
            <a:effectLst/>
          </p:spPr>
          <p:txBody>
            <a:bodyPr anchor="ctr">
              <a:spAutoFit/>
            </a:bodyPr>
            <a:lstStyle/>
            <a:p>
              <a:endParaRPr lang="en-US" sz="2800" dirty="0"/>
            </a:p>
          </p:txBody>
        </p:sp>
        <p:sp>
          <p:nvSpPr>
            <p:cNvPr id="1619979" name="Oval 11"/>
            <p:cNvSpPr>
              <a:spLocks noChangeArrowheads="1"/>
            </p:cNvSpPr>
            <p:nvPr/>
          </p:nvSpPr>
          <p:spPr bwMode="auto">
            <a:xfrm>
              <a:off x="3354" y="1132"/>
              <a:ext cx="163" cy="463"/>
            </a:xfrm>
            <a:prstGeom prst="ellipse">
              <a:avLst/>
            </a:prstGeom>
            <a:solidFill>
              <a:srgbClr val="7F7F7F">
                <a:alpha val="60001"/>
              </a:srgbClr>
            </a:solidFill>
            <a:ln w="9525">
              <a:noFill/>
              <a:round/>
              <a:headEnd/>
              <a:tailEnd/>
            </a:ln>
            <a:effectLst/>
          </p:spPr>
          <p:txBody>
            <a:bodyPr anchor="ctr">
              <a:spAutoFit/>
            </a:bodyPr>
            <a:lstStyle/>
            <a:p>
              <a:endParaRPr lang="en-US" sz="2800" dirty="0"/>
            </a:p>
          </p:txBody>
        </p:sp>
        <p:sp>
          <p:nvSpPr>
            <p:cNvPr id="1619980" name="AutoShape 12"/>
            <p:cNvSpPr>
              <a:spLocks noChangeArrowheads="1"/>
            </p:cNvSpPr>
            <p:nvPr/>
          </p:nvSpPr>
          <p:spPr bwMode="auto">
            <a:xfrm>
              <a:off x="2692" y="1355"/>
              <a:ext cx="783" cy="365"/>
            </a:xfrm>
            <a:prstGeom prst="flowChartAlternateProcess">
              <a:avLst/>
            </a:prstGeom>
            <a:ln>
              <a:headEnd/>
              <a:tailEnd/>
            </a:ln>
          </p:spPr>
          <p:style>
            <a:lnRef idx="0">
              <a:schemeClr val="accent1"/>
            </a:lnRef>
            <a:fillRef idx="3">
              <a:schemeClr val="accent1"/>
            </a:fillRef>
            <a:effectRef idx="3">
              <a:schemeClr val="accent1"/>
            </a:effectRef>
            <a:fontRef idx="minor">
              <a:schemeClr val="lt1"/>
            </a:fontRef>
          </p:style>
          <p:txBody>
            <a:bodyPr anchor="ctr">
              <a:spAutoFit/>
            </a:bodyPr>
            <a:lstStyle/>
            <a:p>
              <a:endParaRPr lang="en-US" sz="2800" dirty="0"/>
            </a:p>
          </p:txBody>
        </p:sp>
        <p:sp>
          <p:nvSpPr>
            <p:cNvPr id="1619981" name="AutoShape 13"/>
            <p:cNvSpPr>
              <a:spLocks noChangeArrowheads="1"/>
            </p:cNvSpPr>
            <p:nvPr/>
          </p:nvSpPr>
          <p:spPr bwMode="auto">
            <a:xfrm>
              <a:off x="2726" y="1375"/>
              <a:ext cx="157" cy="349"/>
            </a:xfrm>
            <a:prstGeom prst="flowChartAlternateProcess">
              <a:avLst/>
            </a:prstGeom>
            <a:gradFill rotWithShape="1">
              <a:gsLst>
                <a:gs pos="0">
                  <a:srgbClr val="EAEAEA">
                    <a:gamma/>
                    <a:shade val="96078"/>
                    <a:invGamma/>
                    <a:alpha val="60001"/>
                  </a:srgbClr>
                </a:gs>
                <a:gs pos="100000">
                  <a:srgbClr val="EAEAEA"/>
                </a:gs>
              </a:gsLst>
              <a:lin ang="0" scaled="1"/>
            </a:gradFill>
            <a:ln w="3175">
              <a:noFill/>
              <a:miter lim="800000"/>
              <a:headEnd/>
              <a:tailEnd/>
            </a:ln>
            <a:effectLst/>
          </p:spPr>
          <p:txBody>
            <a:bodyPr anchor="ctr">
              <a:spAutoFit/>
            </a:bodyPr>
            <a:lstStyle/>
            <a:p>
              <a:endParaRPr lang="en-US" sz="2800" dirty="0"/>
            </a:p>
          </p:txBody>
        </p:sp>
        <p:sp>
          <p:nvSpPr>
            <p:cNvPr id="1619982" name="Oval 14"/>
            <p:cNvSpPr>
              <a:spLocks noChangeArrowheads="1"/>
            </p:cNvSpPr>
            <p:nvPr/>
          </p:nvSpPr>
          <p:spPr bwMode="auto">
            <a:xfrm>
              <a:off x="2713" y="1128"/>
              <a:ext cx="163" cy="463"/>
            </a:xfrm>
            <a:prstGeom prst="ellipse">
              <a:avLst/>
            </a:prstGeom>
            <a:solidFill>
              <a:srgbClr val="7F7F7F">
                <a:alpha val="60001"/>
              </a:srgbClr>
            </a:solidFill>
            <a:ln w="9525">
              <a:noFill/>
              <a:round/>
              <a:headEnd/>
              <a:tailEnd/>
            </a:ln>
            <a:effectLst/>
          </p:spPr>
          <p:txBody>
            <a:bodyPr anchor="ctr">
              <a:spAutoFit/>
            </a:bodyPr>
            <a:lstStyle/>
            <a:p>
              <a:endParaRPr lang="en-US" sz="2800" dirty="0"/>
            </a:p>
          </p:txBody>
        </p:sp>
        <p:sp>
          <p:nvSpPr>
            <p:cNvPr id="1619983" name="AutoShape 15"/>
            <p:cNvSpPr>
              <a:spLocks noChangeArrowheads="1"/>
            </p:cNvSpPr>
            <p:nvPr/>
          </p:nvSpPr>
          <p:spPr bwMode="auto">
            <a:xfrm>
              <a:off x="1854" y="1355"/>
              <a:ext cx="989" cy="365"/>
            </a:xfrm>
            <a:prstGeom prst="flowChartAlternateProcess">
              <a:avLst/>
            </a:prstGeom>
            <a:ln>
              <a:headEnd/>
              <a:tailEnd/>
            </a:ln>
          </p:spPr>
          <p:style>
            <a:lnRef idx="0">
              <a:schemeClr val="accent5"/>
            </a:lnRef>
            <a:fillRef idx="3">
              <a:schemeClr val="accent5"/>
            </a:fillRef>
            <a:effectRef idx="3">
              <a:schemeClr val="accent5"/>
            </a:effectRef>
            <a:fontRef idx="minor">
              <a:schemeClr val="lt1"/>
            </a:fontRef>
          </p:style>
          <p:txBody>
            <a:bodyPr anchor="ctr">
              <a:spAutoFit/>
            </a:bodyPr>
            <a:lstStyle/>
            <a:p>
              <a:endParaRPr lang="en-US" sz="2800" dirty="0"/>
            </a:p>
          </p:txBody>
        </p:sp>
        <p:sp>
          <p:nvSpPr>
            <p:cNvPr id="1619987" name="Text Box 19"/>
            <p:cNvSpPr txBox="1">
              <a:spLocks noChangeArrowheads="1"/>
            </p:cNvSpPr>
            <p:nvPr/>
          </p:nvSpPr>
          <p:spPr bwMode="auto">
            <a:xfrm>
              <a:off x="2015" y="1418"/>
              <a:ext cx="844" cy="233"/>
            </a:xfrm>
            <a:prstGeom prst="rect">
              <a:avLst/>
            </a:prstGeom>
            <a:noFill/>
            <a:ln w="9525">
              <a:noFill/>
              <a:miter lim="800000"/>
              <a:headEnd/>
              <a:tailEnd/>
            </a:ln>
            <a:effectLst/>
          </p:spPr>
          <p:txBody>
            <a:bodyPr>
              <a:spAutoFit/>
            </a:bodyPr>
            <a:lstStyle/>
            <a:p>
              <a:r>
                <a:rPr lang="en-GB" b="1" dirty="0" smtClean="0">
                  <a:latin typeface="+mn-lt"/>
                </a:rPr>
                <a:t>Organization</a:t>
              </a:r>
              <a:endParaRPr lang="en-GB" b="1" dirty="0">
                <a:latin typeface="+mn-lt"/>
              </a:endParaRPr>
            </a:p>
          </p:txBody>
        </p:sp>
        <p:sp>
          <p:nvSpPr>
            <p:cNvPr id="1619988" name="Text Box 20"/>
            <p:cNvSpPr txBox="1">
              <a:spLocks noChangeArrowheads="1"/>
            </p:cNvSpPr>
            <p:nvPr/>
          </p:nvSpPr>
          <p:spPr bwMode="auto">
            <a:xfrm>
              <a:off x="2858" y="1418"/>
              <a:ext cx="663" cy="233"/>
            </a:xfrm>
            <a:prstGeom prst="rect">
              <a:avLst/>
            </a:prstGeom>
            <a:noFill/>
            <a:ln w="9525">
              <a:noFill/>
              <a:miter lim="800000"/>
              <a:headEnd/>
              <a:tailEnd/>
            </a:ln>
            <a:effectLst/>
          </p:spPr>
          <p:txBody>
            <a:bodyPr>
              <a:spAutoFit/>
            </a:bodyPr>
            <a:lstStyle/>
            <a:p>
              <a:r>
                <a:rPr lang="en-GB" b="1" dirty="0">
                  <a:latin typeface="+mn-lt"/>
                </a:rPr>
                <a:t>Budgets</a:t>
              </a:r>
            </a:p>
          </p:txBody>
        </p:sp>
        <p:sp>
          <p:nvSpPr>
            <p:cNvPr id="1619984" name="AutoShape 16"/>
            <p:cNvSpPr>
              <a:spLocks noChangeArrowheads="1"/>
            </p:cNvSpPr>
            <p:nvPr/>
          </p:nvSpPr>
          <p:spPr bwMode="auto">
            <a:xfrm>
              <a:off x="1301" y="1353"/>
              <a:ext cx="732" cy="365"/>
            </a:xfrm>
            <a:prstGeom prst="flowChartAlternateProcess">
              <a:avLst/>
            </a:prstGeom>
            <a:ln>
              <a:headEnd/>
              <a:tailEnd/>
            </a:ln>
          </p:spPr>
          <p:style>
            <a:lnRef idx="0">
              <a:schemeClr val="accent3"/>
            </a:lnRef>
            <a:fillRef idx="3">
              <a:schemeClr val="accent3"/>
            </a:fillRef>
            <a:effectRef idx="3">
              <a:schemeClr val="accent3"/>
            </a:effectRef>
            <a:fontRef idx="minor">
              <a:schemeClr val="lt1"/>
            </a:fontRef>
          </p:style>
          <p:txBody>
            <a:bodyPr anchor="ctr">
              <a:spAutoFit/>
            </a:bodyPr>
            <a:lstStyle/>
            <a:p>
              <a:endParaRPr lang="en-US" sz="2800" dirty="0"/>
            </a:p>
          </p:txBody>
        </p:sp>
        <p:sp>
          <p:nvSpPr>
            <p:cNvPr id="1619989" name="Text Box 21"/>
            <p:cNvSpPr txBox="1">
              <a:spLocks noChangeArrowheads="1"/>
            </p:cNvSpPr>
            <p:nvPr/>
          </p:nvSpPr>
          <p:spPr bwMode="auto">
            <a:xfrm>
              <a:off x="3494" y="1372"/>
              <a:ext cx="861" cy="319"/>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r>
                <a:rPr lang="en-GB" b="1" dirty="0">
                  <a:solidFill>
                    <a:schemeClr val="tx1"/>
                  </a:solidFill>
                  <a:latin typeface="+mn-lt"/>
                </a:rPr>
                <a:t>Tools &amp;</a:t>
              </a:r>
            </a:p>
            <a:p>
              <a:r>
                <a:rPr lang="en-GB" b="1" dirty="0">
                  <a:solidFill>
                    <a:schemeClr val="tx1"/>
                  </a:solidFill>
                  <a:latin typeface="+mn-lt"/>
                </a:rPr>
                <a:t>T</a:t>
              </a:r>
              <a:r>
                <a:rPr lang="en-GB" b="1" dirty="0" smtClean="0">
                  <a:solidFill>
                    <a:schemeClr val="tx1"/>
                  </a:solidFill>
                  <a:latin typeface="+mn-lt"/>
                </a:rPr>
                <a:t>echniques</a:t>
              </a:r>
              <a:endParaRPr lang="en-GB" b="1" dirty="0">
                <a:solidFill>
                  <a:schemeClr val="tx1"/>
                </a:solidFill>
                <a:latin typeface="+mn-lt"/>
              </a:endParaRPr>
            </a:p>
          </p:txBody>
        </p:sp>
        <p:sp>
          <p:nvSpPr>
            <p:cNvPr id="1619990" name="Text Box 22"/>
            <p:cNvSpPr txBox="1">
              <a:spLocks noChangeArrowheads="1"/>
            </p:cNvSpPr>
            <p:nvPr/>
          </p:nvSpPr>
          <p:spPr bwMode="auto">
            <a:xfrm>
              <a:off x="4400" y="1418"/>
              <a:ext cx="729" cy="233"/>
            </a:xfrm>
            <a:prstGeom prst="rect">
              <a:avLst/>
            </a:prstGeom>
            <a:noFill/>
            <a:ln w="9525">
              <a:noFill/>
              <a:miter lim="800000"/>
              <a:headEnd/>
              <a:tailEnd/>
            </a:ln>
            <a:effectLst/>
          </p:spPr>
          <p:txBody>
            <a:bodyPr>
              <a:spAutoFit/>
            </a:bodyPr>
            <a:lstStyle/>
            <a:p>
              <a:r>
                <a:rPr lang="en-GB" b="1" dirty="0">
                  <a:latin typeface="+mn-lt"/>
                </a:rPr>
                <a:t>Templates</a:t>
              </a:r>
            </a:p>
          </p:txBody>
        </p:sp>
        <p:sp>
          <p:nvSpPr>
            <p:cNvPr id="1619991" name="Text Box 23"/>
            <p:cNvSpPr txBox="1">
              <a:spLocks noChangeArrowheads="1"/>
            </p:cNvSpPr>
            <p:nvPr/>
          </p:nvSpPr>
          <p:spPr bwMode="auto">
            <a:xfrm>
              <a:off x="1282" y="1418"/>
              <a:ext cx="749" cy="233"/>
            </a:xfrm>
            <a:prstGeom prst="rect">
              <a:avLst/>
            </a:prstGeom>
            <a:noFill/>
            <a:ln w="9525">
              <a:noFill/>
              <a:miter lim="800000"/>
              <a:headEnd/>
              <a:tailEnd/>
            </a:ln>
            <a:effectLst/>
          </p:spPr>
          <p:txBody>
            <a:bodyPr>
              <a:spAutoFit/>
            </a:bodyPr>
            <a:lstStyle/>
            <a:p>
              <a:r>
                <a:rPr lang="en-GB" b="1" dirty="0">
                  <a:latin typeface="+mn-lt"/>
                </a:rPr>
                <a:t>Strategy</a:t>
              </a: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226</a:t>
            </a:fld>
            <a:endParaRPr lang="en-US" dirty="0"/>
          </a:p>
        </p:txBody>
      </p:sp>
    </p:spTree>
    <p:extLst>
      <p:ext uri="{BB962C8B-B14F-4D97-AF65-F5344CB8AC3E}">
        <p14:creationId xmlns:p14="http://schemas.microsoft.com/office/powerpoint/2010/main" val="2157419736"/>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p:txBody>
          <a:bodyPr/>
          <a:lstStyle/>
          <a:p>
            <a:r>
              <a:rPr lang="en-GB" dirty="0" smtClean="0"/>
              <a:t>Risk Identification Methods</a:t>
            </a:r>
            <a:endParaRPr lang="en-GB" dirty="0"/>
          </a:p>
        </p:txBody>
      </p:sp>
      <p:sp>
        <p:nvSpPr>
          <p:cNvPr id="919555" name="Rectangle 3"/>
          <p:cNvSpPr>
            <a:spLocks noGrp="1" noChangeArrowheads="1"/>
          </p:cNvSpPr>
          <p:nvPr>
            <p:ph type="body" idx="1"/>
          </p:nvPr>
        </p:nvSpPr>
        <p:spPr>
          <a:xfrm>
            <a:off x="644374" y="1411518"/>
            <a:ext cx="7195038" cy="4495800"/>
          </a:xfrm>
        </p:spPr>
        <p:txBody>
          <a:bodyPr>
            <a:normAutofit lnSpcReduction="10000"/>
          </a:bodyPr>
          <a:lstStyle/>
          <a:p>
            <a:r>
              <a:rPr lang="en-GB" dirty="0" smtClean="0"/>
              <a:t>P5 Impact Analysis</a:t>
            </a:r>
          </a:p>
          <a:p>
            <a:r>
              <a:rPr lang="en-GB" dirty="0" smtClean="0"/>
              <a:t>Workshops</a:t>
            </a:r>
          </a:p>
          <a:p>
            <a:r>
              <a:rPr lang="en-GB" dirty="0" smtClean="0"/>
              <a:t>Post Project Reviews</a:t>
            </a:r>
          </a:p>
          <a:p>
            <a:r>
              <a:rPr lang="en-GB" dirty="0" smtClean="0"/>
              <a:t>Check and Prompt Lists</a:t>
            </a:r>
          </a:p>
          <a:p>
            <a:r>
              <a:rPr lang="en-GB" dirty="0" smtClean="0"/>
              <a:t>Brainstorming</a:t>
            </a:r>
          </a:p>
          <a:p>
            <a:r>
              <a:rPr lang="en-GB" dirty="0" smtClean="0"/>
              <a:t>Assumptions analysis</a:t>
            </a:r>
          </a:p>
          <a:p>
            <a:r>
              <a:rPr lang="en-GB" dirty="0" smtClean="0"/>
              <a:t>SWOT analysis/PESTLE analysis</a:t>
            </a:r>
          </a:p>
          <a:p>
            <a:r>
              <a:rPr lang="en-GB" dirty="0" smtClean="0"/>
              <a:t>Interviews</a:t>
            </a:r>
          </a:p>
          <a:p>
            <a:r>
              <a:rPr lang="en-GB" dirty="0" smtClean="0"/>
              <a:t>Cause and Effect Analysis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227</a:t>
            </a:fld>
            <a:endParaRPr lang="en-US" dirty="0"/>
          </a:p>
        </p:txBody>
      </p:sp>
    </p:spTree>
    <p:extLst>
      <p:ext uri="{BB962C8B-B14F-4D97-AF65-F5344CB8AC3E}">
        <p14:creationId xmlns:p14="http://schemas.microsoft.com/office/powerpoint/2010/main" val="1130529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r>
              <a:rPr lang="en-GB" dirty="0"/>
              <a:t>Risk Register</a:t>
            </a:r>
            <a:endParaRPr lang="en-GB" sz="2400" dirty="0"/>
          </a:p>
        </p:txBody>
      </p:sp>
      <p:grpSp>
        <p:nvGrpSpPr>
          <p:cNvPr id="1622019" name="Group 3"/>
          <p:cNvGrpSpPr>
            <a:grpSpLocks/>
          </p:cNvGrpSpPr>
          <p:nvPr/>
        </p:nvGrpSpPr>
        <p:grpSpPr bwMode="auto">
          <a:xfrm>
            <a:off x="838200" y="900018"/>
            <a:ext cx="7127631" cy="4357687"/>
            <a:chOff x="1035" y="903"/>
            <a:chExt cx="4490" cy="2745"/>
          </a:xfrm>
        </p:grpSpPr>
        <p:sp>
          <p:nvSpPr>
            <p:cNvPr id="1622020" name="Rectangle 4"/>
            <p:cNvSpPr>
              <a:spLocks noChangeArrowheads="1"/>
            </p:cNvSpPr>
            <p:nvPr/>
          </p:nvSpPr>
          <p:spPr bwMode="auto">
            <a:xfrm>
              <a:off x="1035" y="903"/>
              <a:ext cx="4490" cy="2745"/>
            </a:xfrm>
            <a:prstGeom prst="rect">
              <a:avLst/>
            </a:prstGeom>
            <a:solidFill>
              <a:srgbClr val="FFFFCC"/>
            </a:solidFill>
            <a:ln w="9525">
              <a:solidFill>
                <a:srgbClr val="5F5F5F"/>
              </a:solidFill>
              <a:miter lim="800000"/>
              <a:headEnd/>
              <a:tailEnd/>
            </a:ln>
            <a:effectLst>
              <a:outerShdw dist="107763" dir="2700000" algn="ctr" rotWithShape="0">
                <a:schemeClr val="bg2">
                  <a:alpha val="50000"/>
                </a:schemeClr>
              </a:outerShdw>
            </a:effectLst>
          </p:spPr>
          <p:txBody>
            <a:bodyPr wrap="none" anchor="ctr"/>
            <a:lstStyle/>
            <a:p>
              <a:endParaRPr lang="en-US" dirty="0"/>
            </a:p>
          </p:txBody>
        </p:sp>
        <p:sp>
          <p:nvSpPr>
            <p:cNvPr id="1622021" name="Oval 5"/>
            <p:cNvSpPr>
              <a:spLocks noChangeArrowheads="1"/>
            </p:cNvSpPr>
            <p:nvPr/>
          </p:nvSpPr>
          <p:spPr bwMode="auto">
            <a:xfrm>
              <a:off x="1478" y="1009"/>
              <a:ext cx="128" cy="128"/>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622022" name="Oval 6"/>
            <p:cNvSpPr>
              <a:spLocks noChangeArrowheads="1"/>
            </p:cNvSpPr>
            <p:nvPr/>
          </p:nvSpPr>
          <p:spPr bwMode="auto">
            <a:xfrm>
              <a:off x="2643" y="1001"/>
              <a:ext cx="128" cy="128"/>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622023" name="Oval 7"/>
            <p:cNvSpPr>
              <a:spLocks noChangeArrowheads="1"/>
            </p:cNvSpPr>
            <p:nvPr/>
          </p:nvSpPr>
          <p:spPr bwMode="auto">
            <a:xfrm>
              <a:off x="3810" y="1001"/>
              <a:ext cx="128" cy="128"/>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622024" name="Oval 8"/>
            <p:cNvSpPr>
              <a:spLocks noChangeArrowheads="1"/>
            </p:cNvSpPr>
            <p:nvPr/>
          </p:nvSpPr>
          <p:spPr bwMode="auto">
            <a:xfrm>
              <a:off x="4976" y="1009"/>
              <a:ext cx="128" cy="128"/>
            </a:xfrm>
            <a:prstGeom prst="ellipse">
              <a:avLst/>
            </a:prstGeom>
            <a:solidFill>
              <a:schemeClr val="tx1"/>
            </a:solidFill>
            <a:ln w="9525">
              <a:solidFill>
                <a:schemeClr val="tx1"/>
              </a:solidFill>
              <a:round/>
              <a:headEnd/>
              <a:tailEnd/>
            </a:ln>
            <a:effectLst/>
          </p:spPr>
          <p:txBody>
            <a:bodyPr wrap="none" anchor="ctr"/>
            <a:lstStyle/>
            <a:p>
              <a:endParaRPr lang="en-US" dirty="0"/>
            </a:p>
          </p:txBody>
        </p:sp>
        <p:sp>
          <p:nvSpPr>
            <p:cNvPr id="1622025" name="Rectangle 9"/>
            <p:cNvSpPr>
              <a:spLocks noChangeArrowheads="1"/>
            </p:cNvSpPr>
            <p:nvPr/>
          </p:nvSpPr>
          <p:spPr bwMode="auto">
            <a:xfrm>
              <a:off x="3156" y="1346"/>
              <a:ext cx="3" cy="3"/>
            </a:xfrm>
            <a:prstGeom prst="rect">
              <a:avLst/>
            </a:prstGeom>
            <a:solidFill>
              <a:srgbClr val="000000"/>
            </a:solidFill>
            <a:ln w="9525">
              <a:noFill/>
              <a:miter lim="800000"/>
              <a:headEnd/>
              <a:tailEnd/>
            </a:ln>
          </p:spPr>
          <p:txBody>
            <a:bodyPr/>
            <a:lstStyle/>
            <a:p>
              <a:endParaRPr lang="en-US" dirty="0"/>
            </a:p>
          </p:txBody>
        </p:sp>
        <p:sp>
          <p:nvSpPr>
            <p:cNvPr id="1622026" name="Rectangle 10"/>
            <p:cNvSpPr>
              <a:spLocks noChangeArrowheads="1"/>
            </p:cNvSpPr>
            <p:nvPr/>
          </p:nvSpPr>
          <p:spPr bwMode="auto">
            <a:xfrm>
              <a:off x="3156" y="1480"/>
              <a:ext cx="3" cy="3"/>
            </a:xfrm>
            <a:prstGeom prst="rect">
              <a:avLst/>
            </a:prstGeom>
            <a:solidFill>
              <a:srgbClr val="000000"/>
            </a:solidFill>
            <a:ln w="9525">
              <a:noFill/>
              <a:miter lim="800000"/>
              <a:headEnd/>
              <a:tailEnd/>
            </a:ln>
          </p:spPr>
          <p:txBody>
            <a:bodyPr/>
            <a:lstStyle/>
            <a:p>
              <a:endParaRPr lang="en-US" dirty="0"/>
            </a:p>
          </p:txBody>
        </p:sp>
        <p:sp>
          <p:nvSpPr>
            <p:cNvPr id="1622027" name="Rectangle 11"/>
            <p:cNvSpPr>
              <a:spLocks noChangeArrowheads="1"/>
            </p:cNvSpPr>
            <p:nvPr/>
          </p:nvSpPr>
          <p:spPr bwMode="auto">
            <a:xfrm>
              <a:off x="4332" y="1364"/>
              <a:ext cx="3" cy="131"/>
            </a:xfrm>
            <a:prstGeom prst="rect">
              <a:avLst/>
            </a:prstGeom>
            <a:solidFill>
              <a:srgbClr val="000000"/>
            </a:solidFill>
            <a:ln w="9525">
              <a:noFill/>
              <a:miter lim="800000"/>
              <a:headEnd/>
              <a:tailEnd/>
            </a:ln>
          </p:spPr>
          <p:txBody>
            <a:bodyPr/>
            <a:lstStyle/>
            <a:p>
              <a:endParaRPr lang="en-US" dirty="0"/>
            </a:p>
          </p:txBody>
        </p:sp>
        <p:sp>
          <p:nvSpPr>
            <p:cNvPr id="1622028" name="Rectangle 12"/>
            <p:cNvSpPr>
              <a:spLocks noChangeArrowheads="1"/>
            </p:cNvSpPr>
            <p:nvPr/>
          </p:nvSpPr>
          <p:spPr bwMode="auto">
            <a:xfrm>
              <a:off x="1096" y="1203"/>
              <a:ext cx="4378" cy="2385"/>
            </a:xfrm>
            <a:prstGeom prst="rect">
              <a:avLst/>
            </a:prstGeom>
            <a:solidFill>
              <a:schemeClr val="bg1"/>
            </a:solidFill>
            <a:ln w="9525">
              <a:noFill/>
              <a:miter lim="800000"/>
              <a:headEnd/>
              <a:tailEnd/>
            </a:ln>
            <a:effectLst/>
          </p:spPr>
          <p:txBody>
            <a:bodyPr wrap="none" anchor="ctr"/>
            <a:lstStyle/>
            <a:p>
              <a:endParaRPr lang="en-US" dirty="0"/>
            </a:p>
          </p:txBody>
        </p:sp>
        <p:sp>
          <p:nvSpPr>
            <p:cNvPr id="1622029" name="Rectangle 13"/>
            <p:cNvSpPr>
              <a:spLocks noChangeArrowheads="1"/>
            </p:cNvSpPr>
            <p:nvPr/>
          </p:nvSpPr>
          <p:spPr bwMode="auto">
            <a:xfrm>
              <a:off x="3059" y="1228"/>
              <a:ext cx="568" cy="107"/>
            </a:xfrm>
            <a:prstGeom prst="rect">
              <a:avLst/>
            </a:prstGeom>
            <a:noFill/>
            <a:ln w="9525">
              <a:noFill/>
              <a:miter lim="800000"/>
              <a:headEnd/>
              <a:tailEnd/>
            </a:ln>
          </p:spPr>
          <p:txBody>
            <a:bodyPr wrap="none" lIns="0" tIns="0" rIns="0" bIns="0">
              <a:spAutoFit/>
            </a:bodyPr>
            <a:lstStyle/>
            <a:p>
              <a:pPr algn="l"/>
              <a:r>
                <a:rPr lang="en-GB" sz="1100" b="1" i="1" dirty="0">
                  <a:solidFill>
                    <a:srgbClr val="000000"/>
                  </a:solidFill>
                  <a:latin typeface="Arial" pitchFamily="34" charset="0"/>
                </a:rPr>
                <a:t>Risk Register</a:t>
              </a:r>
              <a:endParaRPr lang="en-GB" sz="2000" dirty="0">
                <a:latin typeface="Arial" pitchFamily="34" charset="0"/>
              </a:endParaRPr>
            </a:p>
          </p:txBody>
        </p:sp>
        <p:sp>
          <p:nvSpPr>
            <p:cNvPr id="1622030" name="Rectangle 14"/>
            <p:cNvSpPr>
              <a:spLocks noChangeArrowheads="1"/>
            </p:cNvSpPr>
            <p:nvPr/>
          </p:nvSpPr>
          <p:spPr bwMode="auto">
            <a:xfrm>
              <a:off x="1134" y="1382"/>
              <a:ext cx="246"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a:t>
              </a:r>
              <a:endParaRPr lang="en-GB" sz="2000" dirty="0">
                <a:latin typeface="Arial" pitchFamily="34" charset="0"/>
              </a:endParaRPr>
            </a:p>
          </p:txBody>
        </p:sp>
        <p:sp>
          <p:nvSpPr>
            <p:cNvPr id="1622031" name="Rectangle 15"/>
            <p:cNvSpPr>
              <a:spLocks noChangeArrowheads="1"/>
            </p:cNvSpPr>
            <p:nvPr/>
          </p:nvSpPr>
          <p:spPr bwMode="auto">
            <a:xfrm>
              <a:off x="2841" y="1382"/>
              <a:ext cx="493"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 number</a:t>
              </a:r>
              <a:endParaRPr lang="en-GB" sz="2000" dirty="0">
                <a:latin typeface="Arial" pitchFamily="34" charset="0"/>
              </a:endParaRPr>
            </a:p>
          </p:txBody>
        </p:sp>
        <p:sp>
          <p:nvSpPr>
            <p:cNvPr id="1622032" name="Rectangle 16"/>
            <p:cNvSpPr>
              <a:spLocks noChangeArrowheads="1"/>
            </p:cNvSpPr>
            <p:nvPr/>
          </p:nvSpPr>
          <p:spPr bwMode="auto">
            <a:xfrm>
              <a:off x="4368" y="1382"/>
              <a:ext cx="642"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Page ……. of ……..</a:t>
              </a:r>
              <a:endParaRPr lang="en-GB" sz="2000" dirty="0">
                <a:latin typeface="Arial" pitchFamily="34" charset="0"/>
              </a:endParaRPr>
            </a:p>
          </p:txBody>
        </p:sp>
        <p:sp>
          <p:nvSpPr>
            <p:cNvPr id="1622033" name="Rectangle 17"/>
            <p:cNvSpPr>
              <a:spLocks noChangeArrowheads="1"/>
            </p:cNvSpPr>
            <p:nvPr/>
          </p:nvSpPr>
          <p:spPr bwMode="auto">
            <a:xfrm>
              <a:off x="1099" y="1496"/>
              <a:ext cx="273" cy="131"/>
            </a:xfrm>
            <a:prstGeom prst="rect">
              <a:avLst/>
            </a:prstGeom>
            <a:solidFill>
              <a:srgbClr val="E5E5E5"/>
            </a:solidFill>
            <a:ln w="9525">
              <a:noFill/>
              <a:miter lim="800000"/>
              <a:headEnd/>
              <a:tailEnd/>
            </a:ln>
          </p:spPr>
          <p:txBody>
            <a:bodyPr/>
            <a:lstStyle/>
            <a:p>
              <a:endParaRPr lang="en-US" dirty="0"/>
            </a:p>
          </p:txBody>
        </p:sp>
        <p:sp>
          <p:nvSpPr>
            <p:cNvPr id="1622034" name="Rectangle 18"/>
            <p:cNvSpPr>
              <a:spLocks noChangeArrowheads="1"/>
            </p:cNvSpPr>
            <p:nvPr/>
          </p:nvSpPr>
          <p:spPr bwMode="auto">
            <a:xfrm>
              <a:off x="1138" y="1513"/>
              <a:ext cx="1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a:t>
              </a:r>
              <a:endParaRPr lang="en-GB" sz="2000" dirty="0">
                <a:latin typeface="Arial" pitchFamily="34" charset="0"/>
              </a:endParaRPr>
            </a:p>
          </p:txBody>
        </p:sp>
        <p:sp>
          <p:nvSpPr>
            <p:cNvPr id="1622035" name="Rectangle 19"/>
            <p:cNvSpPr>
              <a:spLocks noChangeArrowheads="1"/>
            </p:cNvSpPr>
            <p:nvPr/>
          </p:nvSpPr>
          <p:spPr bwMode="auto">
            <a:xfrm>
              <a:off x="1376" y="1496"/>
              <a:ext cx="1428" cy="131"/>
            </a:xfrm>
            <a:prstGeom prst="rect">
              <a:avLst/>
            </a:prstGeom>
            <a:solidFill>
              <a:srgbClr val="E5E5E5"/>
            </a:solidFill>
            <a:ln w="9525">
              <a:noFill/>
              <a:miter lim="800000"/>
              <a:headEnd/>
              <a:tailEnd/>
            </a:ln>
          </p:spPr>
          <p:txBody>
            <a:bodyPr/>
            <a:lstStyle/>
            <a:p>
              <a:endParaRPr lang="en-US" dirty="0"/>
            </a:p>
          </p:txBody>
        </p:sp>
        <p:sp>
          <p:nvSpPr>
            <p:cNvPr id="1622036" name="Rectangle 20"/>
            <p:cNvSpPr>
              <a:spLocks noChangeArrowheads="1"/>
            </p:cNvSpPr>
            <p:nvPr/>
          </p:nvSpPr>
          <p:spPr bwMode="auto">
            <a:xfrm>
              <a:off x="1413" y="1513"/>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Description</a:t>
              </a:r>
              <a:endParaRPr lang="en-GB" sz="2000" dirty="0">
                <a:latin typeface="Arial" pitchFamily="34" charset="0"/>
              </a:endParaRPr>
            </a:p>
          </p:txBody>
        </p:sp>
        <p:sp>
          <p:nvSpPr>
            <p:cNvPr id="1622037" name="Rectangle 21"/>
            <p:cNvSpPr>
              <a:spLocks noChangeArrowheads="1"/>
            </p:cNvSpPr>
            <p:nvPr/>
          </p:nvSpPr>
          <p:spPr bwMode="auto">
            <a:xfrm>
              <a:off x="2807" y="1496"/>
              <a:ext cx="462" cy="131"/>
            </a:xfrm>
            <a:prstGeom prst="rect">
              <a:avLst/>
            </a:prstGeom>
            <a:solidFill>
              <a:srgbClr val="E5E5E5"/>
            </a:solidFill>
            <a:ln w="9525">
              <a:noFill/>
              <a:miter lim="800000"/>
              <a:headEnd/>
              <a:tailEnd/>
            </a:ln>
          </p:spPr>
          <p:txBody>
            <a:bodyPr/>
            <a:lstStyle/>
            <a:p>
              <a:endParaRPr lang="en-US" dirty="0"/>
            </a:p>
          </p:txBody>
        </p:sp>
        <p:sp>
          <p:nvSpPr>
            <p:cNvPr id="1622038" name="Rectangle 22"/>
            <p:cNvSpPr>
              <a:spLocks noChangeArrowheads="1"/>
            </p:cNvSpPr>
            <p:nvPr/>
          </p:nvSpPr>
          <p:spPr bwMode="auto">
            <a:xfrm>
              <a:off x="2858" y="1514"/>
              <a:ext cx="33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Probability</a:t>
              </a:r>
              <a:endParaRPr lang="en-GB" sz="2000" dirty="0">
                <a:latin typeface="Arial" pitchFamily="34" charset="0"/>
              </a:endParaRPr>
            </a:p>
          </p:txBody>
        </p:sp>
        <p:sp>
          <p:nvSpPr>
            <p:cNvPr id="1622039" name="Rectangle 23"/>
            <p:cNvSpPr>
              <a:spLocks noChangeArrowheads="1"/>
            </p:cNvSpPr>
            <p:nvPr/>
          </p:nvSpPr>
          <p:spPr bwMode="auto">
            <a:xfrm>
              <a:off x="3272" y="1496"/>
              <a:ext cx="332" cy="131"/>
            </a:xfrm>
            <a:prstGeom prst="rect">
              <a:avLst/>
            </a:prstGeom>
            <a:solidFill>
              <a:srgbClr val="E5E5E5"/>
            </a:solidFill>
            <a:ln w="9525">
              <a:noFill/>
              <a:miter lim="800000"/>
              <a:headEnd/>
              <a:tailEnd/>
            </a:ln>
          </p:spPr>
          <p:txBody>
            <a:bodyPr/>
            <a:lstStyle/>
            <a:p>
              <a:endParaRPr lang="en-US" dirty="0"/>
            </a:p>
          </p:txBody>
        </p:sp>
        <p:sp>
          <p:nvSpPr>
            <p:cNvPr id="1622040" name="Rectangle 24"/>
            <p:cNvSpPr>
              <a:spLocks noChangeArrowheads="1"/>
            </p:cNvSpPr>
            <p:nvPr/>
          </p:nvSpPr>
          <p:spPr bwMode="auto">
            <a:xfrm>
              <a:off x="3327" y="1514"/>
              <a:ext cx="21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Impact</a:t>
              </a:r>
              <a:endParaRPr lang="en-GB" sz="2000" dirty="0">
                <a:latin typeface="Arial" pitchFamily="34" charset="0"/>
              </a:endParaRPr>
            </a:p>
          </p:txBody>
        </p:sp>
        <p:sp>
          <p:nvSpPr>
            <p:cNvPr id="1622041" name="Rectangle 25"/>
            <p:cNvSpPr>
              <a:spLocks noChangeArrowheads="1"/>
            </p:cNvSpPr>
            <p:nvPr/>
          </p:nvSpPr>
          <p:spPr bwMode="auto">
            <a:xfrm>
              <a:off x="3607" y="1496"/>
              <a:ext cx="1391" cy="131"/>
            </a:xfrm>
            <a:prstGeom prst="rect">
              <a:avLst/>
            </a:prstGeom>
            <a:solidFill>
              <a:srgbClr val="E5E5E5"/>
            </a:solidFill>
            <a:ln w="9525">
              <a:noFill/>
              <a:miter lim="800000"/>
              <a:headEnd/>
              <a:tailEnd/>
            </a:ln>
          </p:spPr>
          <p:txBody>
            <a:bodyPr/>
            <a:lstStyle/>
            <a:p>
              <a:endParaRPr lang="en-US" dirty="0"/>
            </a:p>
          </p:txBody>
        </p:sp>
        <p:sp>
          <p:nvSpPr>
            <p:cNvPr id="1622042" name="Rectangle 26"/>
            <p:cNvSpPr>
              <a:spLocks noChangeArrowheads="1"/>
            </p:cNvSpPr>
            <p:nvPr/>
          </p:nvSpPr>
          <p:spPr bwMode="auto">
            <a:xfrm>
              <a:off x="3644" y="1514"/>
              <a:ext cx="20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Action</a:t>
              </a:r>
              <a:endParaRPr lang="en-GB" sz="2000" dirty="0">
                <a:latin typeface="Arial" pitchFamily="34" charset="0"/>
              </a:endParaRPr>
            </a:p>
          </p:txBody>
        </p:sp>
        <p:sp>
          <p:nvSpPr>
            <p:cNvPr id="1622043" name="Rectangle 27"/>
            <p:cNvSpPr>
              <a:spLocks noChangeArrowheads="1"/>
            </p:cNvSpPr>
            <p:nvPr/>
          </p:nvSpPr>
          <p:spPr bwMode="auto">
            <a:xfrm>
              <a:off x="5002" y="1496"/>
              <a:ext cx="474" cy="131"/>
            </a:xfrm>
            <a:prstGeom prst="rect">
              <a:avLst/>
            </a:prstGeom>
            <a:solidFill>
              <a:srgbClr val="E5E5E5"/>
            </a:solidFill>
            <a:ln w="9525">
              <a:noFill/>
              <a:miter lim="800000"/>
              <a:headEnd/>
              <a:tailEnd/>
            </a:ln>
          </p:spPr>
          <p:txBody>
            <a:bodyPr/>
            <a:lstStyle/>
            <a:p>
              <a:endParaRPr lang="en-US" dirty="0"/>
            </a:p>
          </p:txBody>
        </p:sp>
        <p:sp>
          <p:nvSpPr>
            <p:cNvPr id="1622044" name="Rectangle 28"/>
            <p:cNvSpPr>
              <a:spLocks noChangeArrowheads="1"/>
            </p:cNvSpPr>
            <p:nvPr/>
          </p:nvSpPr>
          <p:spPr bwMode="auto">
            <a:xfrm>
              <a:off x="5131" y="1514"/>
              <a:ext cx="21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Owner</a:t>
              </a:r>
              <a:endParaRPr lang="en-GB" sz="2000" dirty="0">
                <a:latin typeface="Arial" pitchFamily="34" charset="0"/>
              </a:endParaRPr>
            </a:p>
          </p:txBody>
        </p:sp>
        <p:sp>
          <p:nvSpPr>
            <p:cNvPr id="1622045" name="Rectangle 29"/>
            <p:cNvSpPr>
              <a:spLocks noChangeArrowheads="1"/>
            </p:cNvSpPr>
            <p:nvPr/>
          </p:nvSpPr>
          <p:spPr bwMode="auto">
            <a:xfrm>
              <a:off x="1134" y="1649"/>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1273</a:t>
              </a:r>
              <a:endParaRPr lang="en-GB" sz="2000" dirty="0">
                <a:latin typeface="Arial" pitchFamily="34" charset="0"/>
              </a:endParaRPr>
            </a:p>
          </p:txBody>
        </p:sp>
        <p:sp>
          <p:nvSpPr>
            <p:cNvPr id="1622046" name="Rectangle 30"/>
            <p:cNvSpPr>
              <a:spLocks noChangeArrowheads="1"/>
            </p:cNvSpPr>
            <p:nvPr/>
          </p:nvSpPr>
          <p:spPr bwMode="auto">
            <a:xfrm>
              <a:off x="1413" y="1647"/>
              <a:ext cx="129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Residents object to planning submission</a:t>
              </a:r>
              <a:endParaRPr lang="en-GB" sz="2000" dirty="0">
                <a:latin typeface="Arial" pitchFamily="34" charset="0"/>
              </a:endParaRPr>
            </a:p>
          </p:txBody>
        </p:sp>
        <p:sp>
          <p:nvSpPr>
            <p:cNvPr id="1622047" name="Rectangle 31"/>
            <p:cNvSpPr>
              <a:spLocks noChangeArrowheads="1"/>
            </p:cNvSpPr>
            <p:nvPr/>
          </p:nvSpPr>
          <p:spPr bwMode="auto">
            <a:xfrm>
              <a:off x="3006" y="1649"/>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48" name="Rectangle 32"/>
            <p:cNvSpPr>
              <a:spLocks noChangeArrowheads="1"/>
            </p:cNvSpPr>
            <p:nvPr/>
          </p:nvSpPr>
          <p:spPr bwMode="auto">
            <a:xfrm>
              <a:off x="3385" y="1657"/>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49" name="Rectangle 33"/>
            <p:cNvSpPr>
              <a:spLocks noChangeArrowheads="1"/>
            </p:cNvSpPr>
            <p:nvPr/>
          </p:nvSpPr>
          <p:spPr bwMode="auto">
            <a:xfrm>
              <a:off x="3644" y="1648"/>
              <a:ext cx="123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Agree to develop garden amenity area</a:t>
              </a:r>
              <a:endParaRPr lang="en-GB" sz="2000" dirty="0">
                <a:latin typeface="Arial" pitchFamily="34" charset="0"/>
              </a:endParaRPr>
            </a:p>
          </p:txBody>
        </p:sp>
        <p:sp>
          <p:nvSpPr>
            <p:cNvPr id="1622050" name="Rectangle 34"/>
            <p:cNvSpPr>
              <a:spLocks noChangeArrowheads="1"/>
            </p:cNvSpPr>
            <p:nvPr/>
          </p:nvSpPr>
          <p:spPr bwMode="auto">
            <a:xfrm>
              <a:off x="5174" y="1649"/>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DPJ</a:t>
              </a:r>
              <a:endParaRPr lang="en-GB" sz="2000" dirty="0">
                <a:latin typeface="Arial" pitchFamily="34" charset="0"/>
              </a:endParaRPr>
            </a:p>
          </p:txBody>
        </p:sp>
        <p:sp>
          <p:nvSpPr>
            <p:cNvPr id="1622051" name="Rectangle 35"/>
            <p:cNvSpPr>
              <a:spLocks noChangeArrowheads="1"/>
            </p:cNvSpPr>
            <p:nvPr/>
          </p:nvSpPr>
          <p:spPr bwMode="auto">
            <a:xfrm>
              <a:off x="1134" y="18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1274</a:t>
              </a:r>
              <a:endParaRPr lang="en-GB" sz="2000" dirty="0">
                <a:latin typeface="Arial" pitchFamily="34" charset="0"/>
              </a:endParaRPr>
            </a:p>
          </p:txBody>
        </p:sp>
        <p:sp>
          <p:nvSpPr>
            <p:cNvPr id="1622052" name="Rectangle 36"/>
            <p:cNvSpPr>
              <a:spLocks noChangeArrowheads="1"/>
            </p:cNvSpPr>
            <p:nvPr/>
          </p:nvSpPr>
          <p:spPr bwMode="auto">
            <a:xfrm>
              <a:off x="1413" y="1826"/>
              <a:ext cx="9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damaged en route</a:t>
              </a:r>
              <a:endParaRPr lang="en-GB" sz="2000" dirty="0">
                <a:latin typeface="Arial" pitchFamily="34" charset="0"/>
              </a:endParaRPr>
            </a:p>
          </p:txBody>
        </p:sp>
        <p:sp>
          <p:nvSpPr>
            <p:cNvPr id="1622053" name="Rectangle 37"/>
            <p:cNvSpPr>
              <a:spLocks noChangeArrowheads="1"/>
            </p:cNvSpPr>
            <p:nvPr/>
          </p:nvSpPr>
          <p:spPr bwMode="auto">
            <a:xfrm>
              <a:off x="3001" y="1828"/>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4" name="Rectangle 38"/>
            <p:cNvSpPr>
              <a:spLocks noChangeArrowheads="1"/>
            </p:cNvSpPr>
            <p:nvPr/>
          </p:nvSpPr>
          <p:spPr bwMode="auto">
            <a:xfrm>
              <a:off x="3406" y="1827"/>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5" name="Rectangle 39"/>
            <p:cNvSpPr>
              <a:spLocks noChangeArrowheads="1"/>
            </p:cNvSpPr>
            <p:nvPr/>
          </p:nvSpPr>
          <p:spPr bwMode="auto">
            <a:xfrm>
              <a:off x="3644" y="1781"/>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56" name="Rectangle 40"/>
            <p:cNvSpPr>
              <a:spLocks noChangeArrowheads="1"/>
            </p:cNvSpPr>
            <p:nvPr/>
          </p:nvSpPr>
          <p:spPr bwMode="auto">
            <a:xfrm>
              <a:off x="3646" y="1870"/>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57" name="Rectangle 41"/>
            <p:cNvSpPr>
              <a:spLocks noChangeArrowheads="1"/>
            </p:cNvSpPr>
            <p:nvPr/>
          </p:nvSpPr>
          <p:spPr bwMode="auto">
            <a:xfrm>
              <a:off x="5168" y="1782"/>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58" name="Rectangle 42"/>
            <p:cNvSpPr>
              <a:spLocks noChangeArrowheads="1"/>
            </p:cNvSpPr>
            <p:nvPr/>
          </p:nvSpPr>
          <p:spPr bwMode="auto">
            <a:xfrm>
              <a:off x="1134" y="20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1275</a:t>
              </a:r>
              <a:endParaRPr lang="en-GB" sz="2000" dirty="0">
                <a:latin typeface="Arial" pitchFamily="34" charset="0"/>
              </a:endParaRPr>
            </a:p>
          </p:txBody>
        </p:sp>
        <p:sp>
          <p:nvSpPr>
            <p:cNvPr id="1622059" name="Rectangle 43"/>
            <p:cNvSpPr>
              <a:spLocks noChangeArrowheads="1"/>
            </p:cNvSpPr>
            <p:nvPr/>
          </p:nvSpPr>
          <p:spPr bwMode="auto">
            <a:xfrm>
              <a:off x="1413" y="2003"/>
              <a:ext cx="12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Production line equipment damaged en</a:t>
              </a:r>
              <a:endParaRPr lang="en-GB" sz="2000" dirty="0">
                <a:latin typeface="Arial" pitchFamily="34" charset="0"/>
              </a:endParaRPr>
            </a:p>
          </p:txBody>
        </p:sp>
        <p:sp>
          <p:nvSpPr>
            <p:cNvPr id="1622060" name="Rectangle 44"/>
            <p:cNvSpPr>
              <a:spLocks noChangeArrowheads="1"/>
            </p:cNvSpPr>
            <p:nvPr/>
          </p:nvSpPr>
          <p:spPr bwMode="auto">
            <a:xfrm>
              <a:off x="1410" y="2095"/>
              <a:ext cx="1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route</a:t>
              </a:r>
              <a:endParaRPr lang="en-GB" sz="2000" dirty="0">
                <a:latin typeface="Arial" pitchFamily="34" charset="0"/>
              </a:endParaRPr>
            </a:p>
          </p:txBody>
        </p:sp>
        <p:sp>
          <p:nvSpPr>
            <p:cNvPr id="1622061" name="Rectangle 45"/>
            <p:cNvSpPr>
              <a:spLocks noChangeArrowheads="1"/>
            </p:cNvSpPr>
            <p:nvPr/>
          </p:nvSpPr>
          <p:spPr bwMode="auto">
            <a:xfrm>
              <a:off x="3006" y="2051"/>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62" name="Rectangle 46"/>
            <p:cNvSpPr>
              <a:spLocks noChangeArrowheads="1"/>
            </p:cNvSpPr>
            <p:nvPr/>
          </p:nvSpPr>
          <p:spPr bwMode="auto">
            <a:xfrm>
              <a:off x="3404" y="2051"/>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63" name="Rectangle 47"/>
            <p:cNvSpPr>
              <a:spLocks noChangeArrowheads="1"/>
            </p:cNvSpPr>
            <p:nvPr/>
          </p:nvSpPr>
          <p:spPr bwMode="auto">
            <a:xfrm>
              <a:off x="3646" y="2003"/>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64" name="Rectangle 48"/>
            <p:cNvSpPr>
              <a:spLocks noChangeArrowheads="1"/>
            </p:cNvSpPr>
            <p:nvPr/>
          </p:nvSpPr>
          <p:spPr bwMode="auto">
            <a:xfrm>
              <a:off x="3644" y="2094"/>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65" name="Rectangle 49"/>
            <p:cNvSpPr>
              <a:spLocks noChangeArrowheads="1"/>
            </p:cNvSpPr>
            <p:nvPr/>
          </p:nvSpPr>
          <p:spPr bwMode="auto">
            <a:xfrm>
              <a:off x="5168" y="2005"/>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66" name="Rectangle 50"/>
            <p:cNvSpPr>
              <a:spLocks noChangeArrowheads="1"/>
            </p:cNvSpPr>
            <p:nvPr/>
          </p:nvSpPr>
          <p:spPr bwMode="auto">
            <a:xfrm>
              <a:off x="1134" y="2274"/>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1276</a:t>
              </a:r>
              <a:endParaRPr lang="en-GB" sz="2000" dirty="0">
                <a:latin typeface="Arial" pitchFamily="34" charset="0"/>
              </a:endParaRPr>
            </a:p>
          </p:txBody>
        </p:sp>
        <p:sp>
          <p:nvSpPr>
            <p:cNvPr id="1622067" name="Rectangle 51"/>
            <p:cNvSpPr>
              <a:spLocks noChangeArrowheads="1"/>
            </p:cNvSpPr>
            <p:nvPr/>
          </p:nvSpPr>
          <p:spPr bwMode="auto">
            <a:xfrm>
              <a:off x="1410" y="2228"/>
              <a:ext cx="124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supplier fails to meet delivery</a:t>
              </a:r>
              <a:endParaRPr lang="en-GB" sz="2000" dirty="0">
                <a:latin typeface="Arial" pitchFamily="34" charset="0"/>
              </a:endParaRPr>
            </a:p>
          </p:txBody>
        </p:sp>
        <p:sp>
          <p:nvSpPr>
            <p:cNvPr id="1622068" name="Rectangle 52"/>
            <p:cNvSpPr>
              <a:spLocks noChangeArrowheads="1"/>
            </p:cNvSpPr>
            <p:nvPr/>
          </p:nvSpPr>
          <p:spPr bwMode="auto">
            <a:xfrm>
              <a:off x="1410" y="2318"/>
              <a:ext cx="27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deadline</a:t>
              </a:r>
              <a:endParaRPr lang="en-GB" sz="2000" dirty="0">
                <a:latin typeface="Arial" pitchFamily="34" charset="0"/>
              </a:endParaRPr>
            </a:p>
          </p:txBody>
        </p:sp>
        <p:sp>
          <p:nvSpPr>
            <p:cNvPr id="1622069" name="Rectangle 53"/>
            <p:cNvSpPr>
              <a:spLocks noChangeArrowheads="1"/>
            </p:cNvSpPr>
            <p:nvPr/>
          </p:nvSpPr>
          <p:spPr bwMode="auto">
            <a:xfrm>
              <a:off x="3006"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0" name="Rectangle 54"/>
            <p:cNvSpPr>
              <a:spLocks noChangeArrowheads="1"/>
            </p:cNvSpPr>
            <p:nvPr/>
          </p:nvSpPr>
          <p:spPr bwMode="auto">
            <a:xfrm>
              <a:off x="3409"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1" name="Rectangle 55"/>
            <p:cNvSpPr>
              <a:spLocks noChangeArrowheads="1"/>
            </p:cNvSpPr>
            <p:nvPr/>
          </p:nvSpPr>
          <p:spPr bwMode="auto">
            <a:xfrm>
              <a:off x="3644" y="2273"/>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072" name="Rectangle 56"/>
            <p:cNvSpPr>
              <a:spLocks noChangeArrowheads="1"/>
            </p:cNvSpPr>
            <p:nvPr/>
          </p:nvSpPr>
          <p:spPr bwMode="auto">
            <a:xfrm>
              <a:off x="5202" y="2227"/>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073" name="Rectangle 57"/>
            <p:cNvSpPr>
              <a:spLocks noChangeArrowheads="1"/>
            </p:cNvSpPr>
            <p:nvPr/>
          </p:nvSpPr>
          <p:spPr bwMode="auto">
            <a:xfrm>
              <a:off x="1134" y="24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1277</a:t>
              </a:r>
              <a:endParaRPr lang="en-GB" sz="2000" dirty="0">
                <a:latin typeface="Arial" pitchFamily="34" charset="0"/>
              </a:endParaRPr>
            </a:p>
          </p:txBody>
        </p:sp>
        <p:sp>
          <p:nvSpPr>
            <p:cNvPr id="1622074" name="Rectangle 58"/>
            <p:cNvSpPr>
              <a:spLocks noChangeArrowheads="1"/>
            </p:cNvSpPr>
            <p:nvPr/>
          </p:nvSpPr>
          <p:spPr bwMode="auto">
            <a:xfrm>
              <a:off x="1410" y="2451"/>
              <a:ext cx="90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Building company goes bust</a:t>
              </a:r>
              <a:endParaRPr lang="en-GB" sz="2000" dirty="0">
                <a:latin typeface="Arial" pitchFamily="34" charset="0"/>
              </a:endParaRPr>
            </a:p>
          </p:txBody>
        </p:sp>
        <p:sp>
          <p:nvSpPr>
            <p:cNvPr id="1622075" name="Rectangle 59"/>
            <p:cNvSpPr>
              <a:spLocks noChangeArrowheads="1"/>
            </p:cNvSpPr>
            <p:nvPr/>
          </p:nvSpPr>
          <p:spPr bwMode="auto">
            <a:xfrm>
              <a:off x="2998" y="2459"/>
              <a:ext cx="8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VL</a:t>
              </a:r>
              <a:endParaRPr lang="en-GB" sz="2000" dirty="0">
                <a:latin typeface="Arial" pitchFamily="34" charset="0"/>
              </a:endParaRPr>
            </a:p>
          </p:txBody>
        </p:sp>
        <p:sp>
          <p:nvSpPr>
            <p:cNvPr id="1622076" name="Rectangle 60"/>
            <p:cNvSpPr>
              <a:spLocks noChangeArrowheads="1"/>
            </p:cNvSpPr>
            <p:nvPr/>
          </p:nvSpPr>
          <p:spPr bwMode="auto">
            <a:xfrm>
              <a:off x="3392" y="2459"/>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77" name="Rectangle 61"/>
            <p:cNvSpPr>
              <a:spLocks noChangeArrowheads="1"/>
            </p:cNvSpPr>
            <p:nvPr/>
          </p:nvSpPr>
          <p:spPr bwMode="auto">
            <a:xfrm>
              <a:off x="3644" y="2450"/>
              <a:ext cx="103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Perform detailed financial check</a:t>
              </a:r>
              <a:endParaRPr lang="en-GB" sz="2000" dirty="0">
                <a:latin typeface="Arial" pitchFamily="34" charset="0"/>
              </a:endParaRPr>
            </a:p>
          </p:txBody>
        </p:sp>
        <p:sp>
          <p:nvSpPr>
            <p:cNvPr id="1622078" name="Rectangle 62"/>
            <p:cNvSpPr>
              <a:spLocks noChangeArrowheads="1"/>
            </p:cNvSpPr>
            <p:nvPr/>
          </p:nvSpPr>
          <p:spPr bwMode="auto">
            <a:xfrm>
              <a:off x="5154" y="2451"/>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79" name="Rectangle 63"/>
            <p:cNvSpPr>
              <a:spLocks noChangeArrowheads="1"/>
            </p:cNvSpPr>
            <p:nvPr/>
          </p:nvSpPr>
          <p:spPr bwMode="auto">
            <a:xfrm>
              <a:off x="1134" y="267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1278</a:t>
              </a:r>
              <a:endParaRPr lang="en-GB" sz="2000" dirty="0">
                <a:latin typeface="Arial" pitchFamily="34" charset="0"/>
              </a:endParaRPr>
            </a:p>
          </p:txBody>
        </p:sp>
        <p:sp>
          <p:nvSpPr>
            <p:cNvPr id="1622080" name="Rectangle 64"/>
            <p:cNvSpPr>
              <a:spLocks noChangeArrowheads="1"/>
            </p:cNvSpPr>
            <p:nvPr/>
          </p:nvSpPr>
          <p:spPr bwMode="auto">
            <a:xfrm>
              <a:off x="1410" y="2629"/>
              <a:ext cx="9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Poor weather during external</a:t>
              </a:r>
              <a:endParaRPr lang="en-GB" sz="2000" dirty="0">
                <a:latin typeface="Arial" pitchFamily="34" charset="0"/>
              </a:endParaRPr>
            </a:p>
          </p:txBody>
        </p:sp>
        <p:sp>
          <p:nvSpPr>
            <p:cNvPr id="1622081" name="Rectangle 65"/>
            <p:cNvSpPr>
              <a:spLocks noChangeArrowheads="1"/>
            </p:cNvSpPr>
            <p:nvPr/>
          </p:nvSpPr>
          <p:spPr bwMode="auto">
            <a:xfrm>
              <a:off x="1410" y="2718"/>
              <a:ext cx="4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refurbishment</a:t>
              </a:r>
              <a:endParaRPr lang="en-GB" sz="2000" dirty="0">
                <a:latin typeface="Arial" pitchFamily="34" charset="0"/>
              </a:endParaRPr>
            </a:p>
          </p:txBody>
        </p:sp>
        <p:sp>
          <p:nvSpPr>
            <p:cNvPr id="1622082" name="Rectangle 66"/>
            <p:cNvSpPr>
              <a:spLocks noChangeArrowheads="1"/>
            </p:cNvSpPr>
            <p:nvPr/>
          </p:nvSpPr>
          <p:spPr bwMode="auto">
            <a:xfrm>
              <a:off x="3014" y="2673"/>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83" name="Rectangle 67"/>
            <p:cNvSpPr>
              <a:spLocks noChangeArrowheads="1"/>
            </p:cNvSpPr>
            <p:nvPr/>
          </p:nvSpPr>
          <p:spPr bwMode="auto">
            <a:xfrm>
              <a:off x="3404" y="2673"/>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84" name="Rectangle 68"/>
            <p:cNvSpPr>
              <a:spLocks noChangeArrowheads="1"/>
            </p:cNvSpPr>
            <p:nvPr/>
          </p:nvSpPr>
          <p:spPr bwMode="auto">
            <a:xfrm>
              <a:off x="3644" y="2584"/>
              <a:ext cx="114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Plan external work when weather is</a:t>
              </a:r>
              <a:endParaRPr lang="en-GB" sz="2000" dirty="0">
                <a:latin typeface="Arial" pitchFamily="34" charset="0"/>
              </a:endParaRPr>
            </a:p>
          </p:txBody>
        </p:sp>
        <p:sp>
          <p:nvSpPr>
            <p:cNvPr id="1622085" name="Rectangle 69"/>
            <p:cNvSpPr>
              <a:spLocks noChangeArrowheads="1"/>
            </p:cNvSpPr>
            <p:nvPr/>
          </p:nvSpPr>
          <p:spPr bwMode="auto">
            <a:xfrm>
              <a:off x="3644" y="2673"/>
              <a:ext cx="111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favourable. May require short term</a:t>
              </a:r>
              <a:endParaRPr lang="en-GB" sz="2000" dirty="0">
                <a:latin typeface="Arial" pitchFamily="34" charset="0"/>
              </a:endParaRPr>
            </a:p>
          </p:txBody>
        </p:sp>
        <p:sp>
          <p:nvSpPr>
            <p:cNvPr id="1622086" name="Rectangle 70"/>
            <p:cNvSpPr>
              <a:spLocks noChangeArrowheads="1"/>
            </p:cNvSpPr>
            <p:nvPr/>
          </p:nvSpPr>
          <p:spPr bwMode="auto">
            <a:xfrm>
              <a:off x="3641" y="2764"/>
              <a:ext cx="6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changes to schedule</a:t>
              </a:r>
              <a:endParaRPr lang="en-GB" sz="2000" dirty="0">
                <a:latin typeface="Arial" pitchFamily="34" charset="0"/>
              </a:endParaRPr>
            </a:p>
          </p:txBody>
        </p:sp>
        <p:sp>
          <p:nvSpPr>
            <p:cNvPr id="1622087" name="Rectangle 71"/>
            <p:cNvSpPr>
              <a:spLocks noChangeArrowheads="1"/>
            </p:cNvSpPr>
            <p:nvPr/>
          </p:nvSpPr>
          <p:spPr bwMode="auto">
            <a:xfrm>
              <a:off x="5187" y="2584"/>
              <a:ext cx="9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LD</a:t>
              </a:r>
              <a:endParaRPr lang="en-GB" sz="2000" dirty="0">
                <a:latin typeface="Arial" pitchFamily="34" charset="0"/>
              </a:endParaRPr>
            </a:p>
          </p:txBody>
        </p:sp>
        <p:sp>
          <p:nvSpPr>
            <p:cNvPr id="1622088" name="Rectangle 72"/>
            <p:cNvSpPr>
              <a:spLocks noChangeArrowheads="1"/>
            </p:cNvSpPr>
            <p:nvPr/>
          </p:nvSpPr>
          <p:spPr bwMode="auto">
            <a:xfrm>
              <a:off x="1134" y="294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1279</a:t>
              </a:r>
              <a:endParaRPr lang="en-GB" sz="2000" dirty="0">
                <a:latin typeface="Arial" pitchFamily="34" charset="0"/>
              </a:endParaRPr>
            </a:p>
          </p:txBody>
        </p:sp>
        <p:sp>
          <p:nvSpPr>
            <p:cNvPr id="1622089" name="Rectangle 73"/>
            <p:cNvSpPr>
              <a:spLocks noChangeArrowheads="1"/>
            </p:cNvSpPr>
            <p:nvPr/>
          </p:nvSpPr>
          <p:spPr bwMode="auto">
            <a:xfrm>
              <a:off x="1410" y="2943"/>
              <a:ext cx="12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Scope of refurbishment work extended</a:t>
              </a:r>
              <a:endParaRPr lang="en-GB" sz="2000" dirty="0">
                <a:latin typeface="Arial" pitchFamily="34" charset="0"/>
              </a:endParaRPr>
            </a:p>
          </p:txBody>
        </p:sp>
        <p:sp>
          <p:nvSpPr>
            <p:cNvPr id="1622090" name="Rectangle 74"/>
            <p:cNvSpPr>
              <a:spLocks noChangeArrowheads="1"/>
            </p:cNvSpPr>
            <p:nvPr/>
          </p:nvSpPr>
          <p:spPr bwMode="auto">
            <a:xfrm>
              <a:off x="3006"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1" name="Rectangle 75"/>
            <p:cNvSpPr>
              <a:spLocks noChangeArrowheads="1"/>
            </p:cNvSpPr>
            <p:nvPr/>
          </p:nvSpPr>
          <p:spPr bwMode="auto">
            <a:xfrm>
              <a:off x="3409"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2" name="Rectangle 76"/>
            <p:cNvSpPr>
              <a:spLocks noChangeArrowheads="1"/>
            </p:cNvSpPr>
            <p:nvPr/>
          </p:nvSpPr>
          <p:spPr bwMode="auto">
            <a:xfrm>
              <a:off x="3644" y="2896"/>
              <a:ext cx="97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Maintain strict Change Control</a:t>
              </a:r>
              <a:endParaRPr lang="en-GB" sz="2000" dirty="0">
                <a:latin typeface="Arial" pitchFamily="34" charset="0"/>
              </a:endParaRPr>
            </a:p>
          </p:txBody>
        </p:sp>
        <p:sp>
          <p:nvSpPr>
            <p:cNvPr id="1622093" name="Rectangle 77"/>
            <p:cNvSpPr>
              <a:spLocks noChangeArrowheads="1"/>
            </p:cNvSpPr>
            <p:nvPr/>
          </p:nvSpPr>
          <p:spPr bwMode="auto">
            <a:xfrm>
              <a:off x="3641" y="2987"/>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procedures</a:t>
              </a:r>
              <a:endParaRPr lang="en-GB" sz="2000" dirty="0">
                <a:latin typeface="Arial" pitchFamily="34" charset="0"/>
              </a:endParaRPr>
            </a:p>
          </p:txBody>
        </p:sp>
        <p:sp>
          <p:nvSpPr>
            <p:cNvPr id="1622094" name="Rectangle 78"/>
            <p:cNvSpPr>
              <a:spLocks noChangeArrowheads="1"/>
            </p:cNvSpPr>
            <p:nvPr/>
          </p:nvSpPr>
          <p:spPr bwMode="auto">
            <a:xfrm>
              <a:off x="5154" y="2897"/>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95" name="Rectangle 79"/>
            <p:cNvSpPr>
              <a:spLocks noChangeArrowheads="1"/>
            </p:cNvSpPr>
            <p:nvPr/>
          </p:nvSpPr>
          <p:spPr bwMode="auto">
            <a:xfrm>
              <a:off x="1134" y="3142"/>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1280</a:t>
              </a:r>
              <a:endParaRPr lang="en-GB" sz="2000" dirty="0">
                <a:latin typeface="Arial" pitchFamily="34" charset="0"/>
              </a:endParaRPr>
            </a:p>
          </p:txBody>
        </p:sp>
        <p:sp>
          <p:nvSpPr>
            <p:cNvPr id="1622096" name="Rectangle 80"/>
            <p:cNvSpPr>
              <a:spLocks noChangeArrowheads="1"/>
            </p:cNvSpPr>
            <p:nvPr/>
          </p:nvSpPr>
          <p:spPr bwMode="auto">
            <a:xfrm>
              <a:off x="1410" y="3142"/>
              <a:ext cx="98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Injury during decommissioning</a:t>
              </a:r>
              <a:endParaRPr lang="en-GB" sz="2000" dirty="0">
                <a:latin typeface="Arial" pitchFamily="34" charset="0"/>
              </a:endParaRPr>
            </a:p>
          </p:txBody>
        </p:sp>
        <p:sp>
          <p:nvSpPr>
            <p:cNvPr id="1622097" name="Rectangle 81"/>
            <p:cNvSpPr>
              <a:spLocks noChangeArrowheads="1"/>
            </p:cNvSpPr>
            <p:nvPr/>
          </p:nvSpPr>
          <p:spPr bwMode="auto">
            <a:xfrm>
              <a:off x="3001" y="316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98" name="Rectangle 82"/>
            <p:cNvSpPr>
              <a:spLocks noChangeArrowheads="1"/>
            </p:cNvSpPr>
            <p:nvPr/>
          </p:nvSpPr>
          <p:spPr bwMode="auto">
            <a:xfrm>
              <a:off x="3416" y="3166"/>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99" name="Rectangle 83"/>
            <p:cNvSpPr>
              <a:spLocks noChangeArrowheads="1"/>
            </p:cNvSpPr>
            <p:nvPr/>
          </p:nvSpPr>
          <p:spPr bwMode="auto">
            <a:xfrm>
              <a:off x="3641" y="3105"/>
              <a:ext cx="117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Ensure safety regulations are strictly</a:t>
              </a:r>
              <a:endParaRPr lang="en-GB" sz="2000" dirty="0">
                <a:latin typeface="Arial" pitchFamily="34" charset="0"/>
              </a:endParaRPr>
            </a:p>
          </p:txBody>
        </p:sp>
        <p:sp>
          <p:nvSpPr>
            <p:cNvPr id="1622100" name="Rectangle 84"/>
            <p:cNvSpPr>
              <a:spLocks noChangeArrowheads="1"/>
            </p:cNvSpPr>
            <p:nvPr/>
          </p:nvSpPr>
          <p:spPr bwMode="auto">
            <a:xfrm>
              <a:off x="3641" y="3186"/>
              <a:ext cx="28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enforced</a:t>
              </a:r>
              <a:endParaRPr lang="en-GB" sz="2000" dirty="0">
                <a:latin typeface="Arial" pitchFamily="34" charset="0"/>
              </a:endParaRPr>
            </a:p>
          </p:txBody>
        </p:sp>
        <p:sp>
          <p:nvSpPr>
            <p:cNvPr id="1622101" name="Rectangle 85"/>
            <p:cNvSpPr>
              <a:spLocks noChangeArrowheads="1"/>
            </p:cNvSpPr>
            <p:nvPr/>
          </p:nvSpPr>
          <p:spPr bwMode="auto">
            <a:xfrm>
              <a:off x="5186" y="3121"/>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PH</a:t>
              </a:r>
              <a:endParaRPr lang="en-GB" sz="2000" dirty="0">
                <a:latin typeface="Arial" pitchFamily="34" charset="0"/>
              </a:endParaRPr>
            </a:p>
          </p:txBody>
        </p:sp>
        <p:sp>
          <p:nvSpPr>
            <p:cNvPr id="1622102" name="Rectangle 86"/>
            <p:cNvSpPr>
              <a:spLocks noChangeArrowheads="1"/>
            </p:cNvSpPr>
            <p:nvPr/>
          </p:nvSpPr>
          <p:spPr bwMode="auto">
            <a:xfrm>
              <a:off x="1134" y="33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1281</a:t>
              </a:r>
              <a:endParaRPr lang="en-GB" sz="2000" dirty="0">
                <a:latin typeface="Arial" pitchFamily="34" charset="0"/>
              </a:endParaRPr>
            </a:p>
          </p:txBody>
        </p:sp>
        <p:sp>
          <p:nvSpPr>
            <p:cNvPr id="1622103" name="Rectangle 87"/>
            <p:cNvSpPr>
              <a:spLocks noChangeArrowheads="1"/>
            </p:cNvSpPr>
            <p:nvPr/>
          </p:nvSpPr>
          <p:spPr bwMode="auto">
            <a:xfrm>
              <a:off x="1410" y="3328"/>
              <a:ext cx="51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Petty vandalism</a:t>
              </a:r>
              <a:endParaRPr lang="en-GB" sz="2000" dirty="0">
                <a:latin typeface="Arial" pitchFamily="34" charset="0"/>
              </a:endParaRPr>
            </a:p>
          </p:txBody>
        </p:sp>
        <p:sp>
          <p:nvSpPr>
            <p:cNvPr id="1622104" name="Rectangle 88"/>
            <p:cNvSpPr>
              <a:spLocks noChangeArrowheads="1"/>
            </p:cNvSpPr>
            <p:nvPr/>
          </p:nvSpPr>
          <p:spPr bwMode="auto">
            <a:xfrm>
              <a:off x="3014" y="3328"/>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105" name="Rectangle 89"/>
            <p:cNvSpPr>
              <a:spLocks noChangeArrowheads="1"/>
            </p:cNvSpPr>
            <p:nvPr/>
          </p:nvSpPr>
          <p:spPr bwMode="auto">
            <a:xfrm>
              <a:off x="3409" y="3328"/>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106" name="Rectangle 90"/>
            <p:cNvSpPr>
              <a:spLocks noChangeArrowheads="1"/>
            </p:cNvSpPr>
            <p:nvPr/>
          </p:nvSpPr>
          <p:spPr bwMode="auto">
            <a:xfrm>
              <a:off x="3641" y="3328"/>
              <a:ext cx="67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Cover with insurance</a:t>
              </a:r>
              <a:endParaRPr lang="en-GB" sz="2000" dirty="0">
                <a:latin typeface="Arial" pitchFamily="34" charset="0"/>
              </a:endParaRPr>
            </a:p>
          </p:txBody>
        </p:sp>
        <p:sp>
          <p:nvSpPr>
            <p:cNvPr id="1622107" name="Rectangle 91"/>
            <p:cNvSpPr>
              <a:spLocks noChangeArrowheads="1"/>
            </p:cNvSpPr>
            <p:nvPr/>
          </p:nvSpPr>
          <p:spPr bwMode="auto">
            <a:xfrm>
              <a:off x="5154" y="3328"/>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108" name="Rectangle 92"/>
            <p:cNvSpPr>
              <a:spLocks noChangeArrowheads="1"/>
            </p:cNvSpPr>
            <p:nvPr/>
          </p:nvSpPr>
          <p:spPr bwMode="auto">
            <a:xfrm>
              <a:off x="1134" y="3476"/>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1282</a:t>
              </a:r>
              <a:endParaRPr lang="en-GB" sz="2000" dirty="0">
                <a:latin typeface="Arial" pitchFamily="34" charset="0"/>
              </a:endParaRPr>
            </a:p>
          </p:txBody>
        </p:sp>
        <p:sp>
          <p:nvSpPr>
            <p:cNvPr id="1622109" name="Rectangle 93"/>
            <p:cNvSpPr>
              <a:spLocks noChangeArrowheads="1"/>
            </p:cNvSpPr>
            <p:nvPr/>
          </p:nvSpPr>
          <p:spPr bwMode="auto">
            <a:xfrm>
              <a:off x="1410" y="3476"/>
              <a:ext cx="62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New furniture faulty</a:t>
              </a:r>
              <a:endParaRPr lang="en-GB" sz="2000" dirty="0">
                <a:latin typeface="Arial" pitchFamily="34" charset="0"/>
              </a:endParaRPr>
            </a:p>
          </p:txBody>
        </p:sp>
        <p:sp>
          <p:nvSpPr>
            <p:cNvPr id="1622110" name="Rectangle 94"/>
            <p:cNvSpPr>
              <a:spLocks noChangeArrowheads="1"/>
            </p:cNvSpPr>
            <p:nvPr/>
          </p:nvSpPr>
          <p:spPr bwMode="auto">
            <a:xfrm>
              <a:off x="3001"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1" name="Rectangle 95"/>
            <p:cNvSpPr>
              <a:spLocks noChangeArrowheads="1"/>
            </p:cNvSpPr>
            <p:nvPr/>
          </p:nvSpPr>
          <p:spPr bwMode="auto">
            <a:xfrm>
              <a:off x="3404"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2" name="Rectangle 96"/>
            <p:cNvSpPr>
              <a:spLocks noChangeArrowheads="1"/>
            </p:cNvSpPr>
            <p:nvPr/>
          </p:nvSpPr>
          <p:spPr bwMode="auto">
            <a:xfrm>
              <a:off x="3644" y="3475"/>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113" name="Rectangle 97"/>
            <p:cNvSpPr>
              <a:spLocks noChangeArrowheads="1"/>
            </p:cNvSpPr>
            <p:nvPr/>
          </p:nvSpPr>
          <p:spPr bwMode="auto">
            <a:xfrm>
              <a:off x="5200" y="3476"/>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114" name="Line 98"/>
            <p:cNvSpPr>
              <a:spLocks noChangeShapeType="1"/>
            </p:cNvSpPr>
            <p:nvPr/>
          </p:nvSpPr>
          <p:spPr bwMode="auto">
            <a:xfrm>
              <a:off x="1096" y="28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5" name="Line 99"/>
            <p:cNvSpPr>
              <a:spLocks noChangeShapeType="1"/>
            </p:cNvSpPr>
            <p:nvPr/>
          </p:nvSpPr>
          <p:spPr bwMode="auto">
            <a:xfrm>
              <a:off x="1088" y="1960"/>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6" name="Line 100"/>
            <p:cNvSpPr>
              <a:spLocks noChangeShapeType="1"/>
            </p:cNvSpPr>
            <p:nvPr/>
          </p:nvSpPr>
          <p:spPr bwMode="auto">
            <a:xfrm>
              <a:off x="4329" y="1359"/>
              <a:ext cx="0" cy="134"/>
            </a:xfrm>
            <a:prstGeom prst="line">
              <a:avLst/>
            </a:prstGeom>
            <a:noFill/>
            <a:ln w="9525">
              <a:solidFill>
                <a:schemeClr val="tx1"/>
              </a:solidFill>
              <a:round/>
              <a:headEnd/>
              <a:tailEnd/>
            </a:ln>
            <a:effectLst/>
          </p:spPr>
          <p:txBody>
            <a:bodyPr wrap="none" anchor="ctr"/>
            <a:lstStyle/>
            <a:p>
              <a:endParaRPr lang="en-US" dirty="0"/>
            </a:p>
          </p:txBody>
        </p:sp>
        <p:sp>
          <p:nvSpPr>
            <p:cNvPr id="1622117" name="Rectangle 101"/>
            <p:cNvSpPr>
              <a:spLocks noChangeArrowheads="1"/>
            </p:cNvSpPr>
            <p:nvPr/>
          </p:nvSpPr>
          <p:spPr bwMode="auto">
            <a:xfrm>
              <a:off x="4538" y="1254"/>
              <a:ext cx="618" cy="97"/>
            </a:xfrm>
            <a:prstGeom prst="rect">
              <a:avLst/>
            </a:prstGeom>
            <a:noFill/>
            <a:ln w="9525">
              <a:noFill/>
              <a:miter lim="800000"/>
              <a:headEnd/>
              <a:tailEnd/>
            </a:ln>
          </p:spPr>
          <p:txBody>
            <a:bodyPr wrap="none" lIns="0" tIns="0" rIns="0" bIns="0">
              <a:spAutoFit/>
            </a:bodyPr>
            <a:lstStyle/>
            <a:p>
              <a:pPr algn="l"/>
              <a:r>
                <a:rPr lang="en-GB" sz="1000" dirty="0">
                  <a:solidFill>
                    <a:srgbClr val="000000"/>
                  </a:solidFill>
                  <a:latin typeface="Arial" pitchFamily="34" charset="0"/>
                </a:rPr>
                <a:t>Version………….</a:t>
              </a:r>
              <a:endParaRPr lang="en-GB" sz="1800" dirty="0">
                <a:latin typeface="Arial" pitchFamily="34" charset="0"/>
              </a:endParaRPr>
            </a:p>
          </p:txBody>
        </p:sp>
        <p:sp>
          <p:nvSpPr>
            <p:cNvPr id="1622118" name="Line 102"/>
            <p:cNvSpPr>
              <a:spLocks noChangeShapeType="1"/>
            </p:cNvSpPr>
            <p:nvPr/>
          </p:nvSpPr>
          <p:spPr bwMode="auto">
            <a:xfrm>
              <a:off x="1091" y="1770"/>
              <a:ext cx="4381" cy="0"/>
            </a:xfrm>
            <a:prstGeom prst="line">
              <a:avLst/>
            </a:prstGeom>
            <a:noFill/>
            <a:ln w="9525">
              <a:solidFill>
                <a:srgbClr val="969696"/>
              </a:solidFill>
              <a:round/>
              <a:headEnd/>
              <a:tailEnd/>
            </a:ln>
            <a:effectLst/>
          </p:spPr>
          <p:txBody>
            <a:bodyPr wrap="none" anchor="ctr"/>
            <a:lstStyle/>
            <a:p>
              <a:endParaRPr lang="en-US" dirty="0"/>
            </a:p>
          </p:txBody>
        </p:sp>
        <p:sp>
          <p:nvSpPr>
            <p:cNvPr id="1622119" name="Line 103"/>
            <p:cNvSpPr>
              <a:spLocks noChangeShapeType="1"/>
            </p:cNvSpPr>
            <p:nvPr/>
          </p:nvSpPr>
          <p:spPr bwMode="auto">
            <a:xfrm>
              <a:off x="1086" y="2197"/>
              <a:ext cx="4379" cy="0"/>
            </a:xfrm>
            <a:prstGeom prst="line">
              <a:avLst/>
            </a:prstGeom>
            <a:noFill/>
            <a:ln w="9525">
              <a:solidFill>
                <a:srgbClr val="969696"/>
              </a:solidFill>
              <a:round/>
              <a:headEnd/>
              <a:tailEnd/>
            </a:ln>
            <a:effectLst/>
          </p:spPr>
          <p:txBody>
            <a:bodyPr wrap="none" anchor="ctr"/>
            <a:lstStyle/>
            <a:p>
              <a:endParaRPr lang="en-US" dirty="0"/>
            </a:p>
          </p:txBody>
        </p:sp>
        <p:sp>
          <p:nvSpPr>
            <p:cNvPr id="1622120" name="Line 104"/>
            <p:cNvSpPr>
              <a:spLocks noChangeShapeType="1"/>
            </p:cNvSpPr>
            <p:nvPr/>
          </p:nvSpPr>
          <p:spPr bwMode="auto">
            <a:xfrm>
              <a:off x="1097" y="25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1" name="Line 105"/>
            <p:cNvSpPr>
              <a:spLocks noChangeShapeType="1"/>
            </p:cNvSpPr>
            <p:nvPr/>
          </p:nvSpPr>
          <p:spPr bwMode="auto">
            <a:xfrm>
              <a:off x="1088" y="3087"/>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2" name="Rectangle 106"/>
            <p:cNvSpPr>
              <a:spLocks noChangeArrowheads="1"/>
            </p:cNvSpPr>
            <p:nvPr/>
          </p:nvSpPr>
          <p:spPr bwMode="auto">
            <a:xfrm>
              <a:off x="1090" y="1194"/>
              <a:ext cx="4380" cy="2396"/>
            </a:xfrm>
            <a:prstGeom prst="rect">
              <a:avLst/>
            </a:prstGeom>
            <a:noFill/>
            <a:ln w="9525">
              <a:solidFill>
                <a:srgbClr val="969696"/>
              </a:solidFill>
              <a:miter lim="800000"/>
              <a:headEnd/>
              <a:tailEnd/>
            </a:ln>
            <a:effectLst/>
          </p:spPr>
          <p:txBody>
            <a:bodyPr wrap="none" anchor="ctr"/>
            <a:lstStyle/>
            <a:p>
              <a:endParaRPr lang="en-US" dirty="0"/>
            </a:p>
          </p:txBody>
        </p:sp>
        <p:sp>
          <p:nvSpPr>
            <p:cNvPr id="1622123" name="Line 107"/>
            <p:cNvSpPr>
              <a:spLocks noChangeShapeType="1"/>
            </p:cNvSpPr>
            <p:nvPr/>
          </p:nvSpPr>
          <p:spPr bwMode="auto">
            <a:xfrm>
              <a:off x="1090" y="1360"/>
              <a:ext cx="4374" cy="0"/>
            </a:xfrm>
            <a:prstGeom prst="line">
              <a:avLst/>
            </a:prstGeom>
            <a:noFill/>
            <a:ln w="9525">
              <a:solidFill>
                <a:srgbClr val="969696"/>
              </a:solidFill>
              <a:round/>
              <a:headEnd/>
              <a:tailEnd/>
            </a:ln>
            <a:effectLst/>
          </p:spPr>
          <p:txBody>
            <a:bodyPr wrap="none" anchor="ctr"/>
            <a:lstStyle/>
            <a:p>
              <a:endParaRPr lang="en-US" dirty="0"/>
            </a:p>
          </p:txBody>
        </p:sp>
        <p:sp>
          <p:nvSpPr>
            <p:cNvPr id="1622124" name="Line 108"/>
            <p:cNvSpPr>
              <a:spLocks noChangeShapeType="1"/>
            </p:cNvSpPr>
            <p:nvPr/>
          </p:nvSpPr>
          <p:spPr bwMode="auto">
            <a:xfrm>
              <a:off x="1349" y="1489"/>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5" name="Line 109"/>
            <p:cNvSpPr>
              <a:spLocks noChangeShapeType="1"/>
            </p:cNvSpPr>
            <p:nvPr/>
          </p:nvSpPr>
          <p:spPr bwMode="auto">
            <a:xfrm>
              <a:off x="3592" y="1493"/>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6" name="Line 110"/>
            <p:cNvSpPr>
              <a:spLocks noChangeShapeType="1"/>
            </p:cNvSpPr>
            <p:nvPr/>
          </p:nvSpPr>
          <p:spPr bwMode="auto">
            <a:xfrm>
              <a:off x="2798" y="1490"/>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7" name="Line 111"/>
            <p:cNvSpPr>
              <a:spLocks noChangeShapeType="1"/>
            </p:cNvSpPr>
            <p:nvPr/>
          </p:nvSpPr>
          <p:spPr bwMode="auto">
            <a:xfrm>
              <a:off x="3271" y="1494"/>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8" name="Line 112"/>
            <p:cNvSpPr>
              <a:spLocks noChangeShapeType="1"/>
            </p:cNvSpPr>
            <p:nvPr/>
          </p:nvSpPr>
          <p:spPr bwMode="auto">
            <a:xfrm>
              <a:off x="4995" y="1491"/>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9" name="Line 113"/>
            <p:cNvSpPr>
              <a:spLocks noChangeShapeType="1"/>
            </p:cNvSpPr>
            <p:nvPr/>
          </p:nvSpPr>
          <p:spPr bwMode="auto">
            <a:xfrm>
              <a:off x="1086" y="3456"/>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0" name="Line 114"/>
            <p:cNvSpPr>
              <a:spLocks noChangeShapeType="1"/>
            </p:cNvSpPr>
            <p:nvPr/>
          </p:nvSpPr>
          <p:spPr bwMode="auto">
            <a:xfrm>
              <a:off x="1090" y="3287"/>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1" name="Line 115"/>
            <p:cNvSpPr>
              <a:spLocks noChangeShapeType="1"/>
            </p:cNvSpPr>
            <p:nvPr/>
          </p:nvSpPr>
          <p:spPr bwMode="auto">
            <a:xfrm>
              <a:off x="1090" y="2415"/>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2" name="Line 116"/>
            <p:cNvSpPr>
              <a:spLocks noChangeShapeType="1"/>
            </p:cNvSpPr>
            <p:nvPr/>
          </p:nvSpPr>
          <p:spPr bwMode="auto">
            <a:xfrm>
              <a:off x="1094" y="1621"/>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3" name="Line 117"/>
            <p:cNvSpPr>
              <a:spLocks noChangeShapeType="1"/>
            </p:cNvSpPr>
            <p:nvPr/>
          </p:nvSpPr>
          <p:spPr bwMode="auto">
            <a:xfrm>
              <a:off x="1099" y="1493"/>
              <a:ext cx="4370" cy="0"/>
            </a:xfrm>
            <a:prstGeom prst="line">
              <a:avLst/>
            </a:prstGeom>
            <a:noFill/>
            <a:ln w="9525">
              <a:solidFill>
                <a:srgbClr val="969696"/>
              </a:solidFill>
              <a:round/>
              <a:headEnd/>
              <a:tailEnd/>
            </a:ln>
            <a:effectLst/>
          </p:spPr>
          <p:txBody>
            <a:bodyPr wrap="none">
              <a:spAutoFit/>
            </a:bodyPr>
            <a:lstStyle/>
            <a:p>
              <a:endParaRPr lang="en-US" dirty="0"/>
            </a:p>
          </p:txBody>
        </p:sp>
      </p:grpSp>
      <p:sp>
        <p:nvSpPr>
          <p:cNvPr id="1622134" name="Text Box 118"/>
          <p:cNvSpPr txBox="1">
            <a:spLocks noChangeArrowheads="1"/>
          </p:cNvSpPr>
          <p:nvPr/>
        </p:nvSpPr>
        <p:spPr bwMode="auto">
          <a:xfrm>
            <a:off x="1495307" y="5895201"/>
            <a:ext cx="6088783" cy="276999"/>
          </a:xfrm>
          <a:prstGeom prst="rect">
            <a:avLst/>
          </a:prstGeom>
          <a:noFill/>
          <a:ln w="9525" algn="ctr">
            <a:noFill/>
            <a:miter lim="800000"/>
            <a:headEnd/>
            <a:tailEnd/>
          </a:ln>
          <a:effectLst/>
        </p:spPr>
        <p:txBody>
          <a:bodyPr wrap="none">
            <a:spAutoFit/>
          </a:bodyPr>
          <a:lstStyle/>
          <a:p>
            <a:pPr algn="l" eaLnBrk="1" hangingPunct="1"/>
            <a:r>
              <a:rPr lang="en-GB" sz="1200" dirty="0" smtClean="0">
                <a:latin typeface="Arial" pitchFamily="34" charset="0"/>
              </a:rPr>
              <a:t>Other </a:t>
            </a:r>
            <a:r>
              <a:rPr lang="en-GB" sz="1200" dirty="0">
                <a:latin typeface="Arial" pitchFamily="34" charset="0"/>
              </a:rPr>
              <a:t>fields that may be </a:t>
            </a:r>
            <a:r>
              <a:rPr lang="en-GB" sz="1200" dirty="0" smtClean="0">
                <a:latin typeface="Arial" pitchFamily="34" charset="0"/>
              </a:rPr>
              <a:t>included:  Proximity/Status/Title/Associated </a:t>
            </a:r>
            <a:r>
              <a:rPr lang="en-GB" sz="1200" dirty="0">
                <a:latin typeface="Arial" pitchFamily="34" charset="0"/>
              </a:rPr>
              <a:t>Risks/Project Area</a:t>
            </a:r>
          </a:p>
        </p:txBody>
      </p:sp>
      <p:grpSp>
        <p:nvGrpSpPr>
          <p:cNvPr id="1622135" name="Group 119"/>
          <p:cNvGrpSpPr>
            <a:grpSpLocks/>
          </p:cNvGrpSpPr>
          <p:nvPr/>
        </p:nvGrpSpPr>
        <p:grpSpPr bwMode="auto">
          <a:xfrm>
            <a:off x="948104" y="5272222"/>
            <a:ext cx="2669931" cy="681038"/>
            <a:chOff x="720" y="3576"/>
            <a:chExt cx="1792" cy="429"/>
          </a:xfrm>
        </p:grpSpPr>
        <p:sp>
          <p:nvSpPr>
            <p:cNvPr id="1622136" name="AutoShape 120"/>
            <p:cNvSpPr>
              <a:spLocks/>
            </p:cNvSpPr>
            <p:nvPr/>
          </p:nvSpPr>
          <p:spPr bwMode="auto">
            <a:xfrm rot="5400000">
              <a:off x="1520" y="2776"/>
              <a:ext cx="192" cy="1792"/>
            </a:xfrm>
            <a:prstGeom prst="rightBrace">
              <a:avLst>
                <a:gd name="adj1" fmla="val 77778"/>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37" name="Text Box 121"/>
            <p:cNvSpPr txBox="1">
              <a:spLocks noChangeArrowheads="1"/>
            </p:cNvSpPr>
            <p:nvPr/>
          </p:nvSpPr>
          <p:spPr bwMode="auto">
            <a:xfrm>
              <a:off x="1142" y="3772"/>
              <a:ext cx="981"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Identification</a:t>
              </a:r>
              <a:endParaRPr lang="en-US" b="1" dirty="0"/>
            </a:p>
          </p:txBody>
        </p:sp>
      </p:grpSp>
      <p:grpSp>
        <p:nvGrpSpPr>
          <p:cNvPr id="1622138" name="Group 122"/>
          <p:cNvGrpSpPr>
            <a:grpSpLocks/>
          </p:cNvGrpSpPr>
          <p:nvPr/>
        </p:nvGrpSpPr>
        <p:grpSpPr bwMode="auto">
          <a:xfrm>
            <a:off x="3623896" y="5259522"/>
            <a:ext cx="1467337" cy="693738"/>
            <a:chOff x="2536" y="3568"/>
            <a:chExt cx="1237" cy="437"/>
          </a:xfrm>
        </p:grpSpPr>
        <p:sp>
          <p:nvSpPr>
            <p:cNvPr id="1622139" name="AutoShape 123"/>
            <p:cNvSpPr>
              <a:spLocks/>
            </p:cNvSpPr>
            <p:nvPr/>
          </p:nvSpPr>
          <p:spPr bwMode="auto">
            <a:xfrm rot="5400000">
              <a:off x="2988" y="3116"/>
              <a:ext cx="192" cy="1096"/>
            </a:xfrm>
            <a:prstGeom prst="rightBrace">
              <a:avLst>
                <a:gd name="adj1" fmla="val 47569"/>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0" name="Text Box 124"/>
            <p:cNvSpPr txBox="1">
              <a:spLocks noChangeArrowheads="1"/>
            </p:cNvSpPr>
            <p:nvPr/>
          </p:nvSpPr>
          <p:spPr bwMode="auto">
            <a:xfrm>
              <a:off x="2669" y="3772"/>
              <a:ext cx="1104"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Assessment</a:t>
              </a:r>
              <a:endParaRPr lang="en-US" b="1" dirty="0"/>
            </a:p>
          </p:txBody>
        </p:sp>
      </p:grpSp>
      <p:grpSp>
        <p:nvGrpSpPr>
          <p:cNvPr id="1622141" name="Group 125"/>
          <p:cNvGrpSpPr>
            <a:grpSpLocks/>
          </p:cNvGrpSpPr>
          <p:nvPr/>
        </p:nvGrpSpPr>
        <p:grpSpPr bwMode="auto">
          <a:xfrm>
            <a:off x="4947140" y="5283335"/>
            <a:ext cx="2902926" cy="655638"/>
            <a:chOff x="3648" y="3568"/>
            <a:chExt cx="1584" cy="413"/>
          </a:xfrm>
        </p:grpSpPr>
        <p:sp>
          <p:nvSpPr>
            <p:cNvPr id="1622142" name="AutoShape 126"/>
            <p:cNvSpPr>
              <a:spLocks/>
            </p:cNvSpPr>
            <p:nvPr/>
          </p:nvSpPr>
          <p:spPr bwMode="auto">
            <a:xfrm rot="5400000">
              <a:off x="4344" y="2872"/>
              <a:ext cx="192" cy="1584"/>
            </a:xfrm>
            <a:prstGeom prst="rightBrace">
              <a:avLst>
                <a:gd name="adj1" fmla="val 68750"/>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3" name="Text Box 127"/>
            <p:cNvSpPr txBox="1">
              <a:spLocks noChangeArrowheads="1"/>
            </p:cNvSpPr>
            <p:nvPr/>
          </p:nvSpPr>
          <p:spPr bwMode="auto">
            <a:xfrm>
              <a:off x="4102" y="3748"/>
              <a:ext cx="597"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Response</a:t>
              </a:r>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228</a:t>
            </a:fld>
            <a:endParaRPr lang="en-US" dirty="0"/>
          </a:p>
        </p:txBody>
      </p:sp>
    </p:spTree>
    <p:extLst>
      <p:ext uri="{BB962C8B-B14F-4D97-AF65-F5344CB8AC3E}">
        <p14:creationId xmlns:p14="http://schemas.microsoft.com/office/powerpoint/2010/main" val="3857461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22135"/>
                                        </p:tgtEl>
                                        <p:attrNameLst>
                                          <p:attrName>style.visibility</p:attrName>
                                        </p:attrNameLst>
                                      </p:cBhvr>
                                      <p:to>
                                        <p:strVal val="visible"/>
                                      </p:to>
                                    </p:set>
                                    <p:anim calcmode="lin" valueType="num">
                                      <p:cBhvr>
                                        <p:cTn id="7" dur="500" fill="hold"/>
                                        <p:tgtEl>
                                          <p:spTgt spid="1622135"/>
                                        </p:tgtEl>
                                        <p:attrNameLst>
                                          <p:attrName>ppt_w</p:attrName>
                                        </p:attrNameLst>
                                      </p:cBhvr>
                                      <p:tavLst>
                                        <p:tav tm="0">
                                          <p:val>
                                            <p:fltVal val="0"/>
                                          </p:val>
                                        </p:tav>
                                        <p:tav tm="100000">
                                          <p:val>
                                            <p:strVal val="#ppt_w"/>
                                          </p:val>
                                        </p:tav>
                                      </p:tavLst>
                                    </p:anim>
                                    <p:anim calcmode="lin" valueType="num">
                                      <p:cBhvr>
                                        <p:cTn id="8" dur="500" fill="hold"/>
                                        <p:tgtEl>
                                          <p:spTgt spid="16221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22138"/>
                                        </p:tgtEl>
                                        <p:attrNameLst>
                                          <p:attrName>style.visibility</p:attrName>
                                        </p:attrNameLst>
                                      </p:cBhvr>
                                      <p:to>
                                        <p:strVal val="visible"/>
                                      </p:to>
                                    </p:set>
                                    <p:anim calcmode="lin" valueType="num">
                                      <p:cBhvr>
                                        <p:cTn id="13" dur="500" fill="hold"/>
                                        <p:tgtEl>
                                          <p:spTgt spid="1622138"/>
                                        </p:tgtEl>
                                        <p:attrNameLst>
                                          <p:attrName>ppt_w</p:attrName>
                                        </p:attrNameLst>
                                      </p:cBhvr>
                                      <p:tavLst>
                                        <p:tav tm="0">
                                          <p:val>
                                            <p:fltVal val="0"/>
                                          </p:val>
                                        </p:tav>
                                        <p:tav tm="100000">
                                          <p:val>
                                            <p:strVal val="#ppt_w"/>
                                          </p:val>
                                        </p:tav>
                                      </p:tavLst>
                                    </p:anim>
                                    <p:anim calcmode="lin" valueType="num">
                                      <p:cBhvr>
                                        <p:cTn id="14" dur="500" fill="hold"/>
                                        <p:tgtEl>
                                          <p:spTgt spid="162213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2141"/>
                                        </p:tgtEl>
                                        <p:attrNameLst>
                                          <p:attrName>style.visibility</p:attrName>
                                        </p:attrNameLst>
                                      </p:cBhvr>
                                      <p:to>
                                        <p:strVal val="visible"/>
                                      </p:to>
                                    </p:set>
                                    <p:animEffect transition="in" filter="wipe(up)">
                                      <p:cBhvr>
                                        <p:cTn id="19" dur="500"/>
                                        <p:tgtEl>
                                          <p:spTgt spid="1622141"/>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622134"/>
                                        </p:tgtEl>
                                        <p:attrNameLst>
                                          <p:attrName>style.visibility</p:attrName>
                                        </p:attrNameLst>
                                      </p:cBhvr>
                                      <p:to>
                                        <p:strVal val="visible"/>
                                      </p:to>
                                    </p:set>
                                    <p:animEffect transition="in" filter="diamond(in)">
                                      <p:cBhvr>
                                        <p:cTn id="24" dur="2000"/>
                                        <p:tgtEl>
                                          <p:spTgt spid="162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3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GB" dirty="0"/>
              <a:t>Analysis (Assessment)</a:t>
            </a:r>
          </a:p>
        </p:txBody>
      </p:sp>
      <p:sp>
        <p:nvSpPr>
          <p:cNvPr id="923651" name="Rectangle 3"/>
          <p:cNvSpPr>
            <a:spLocks noGrp="1" noChangeArrowheads="1"/>
          </p:cNvSpPr>
          <p:nvPr>
            <p:ph type="body" idx="1"/>
          </p:nvPr>
        </p:nvSpPr>
        <p:spPr>
          <a:xfrm>
            <a:off x="671168" y="1411518"/>
            <a:ext cx="6365631" cy="4495800"/>
          </a:xfrm>
        </p:spPr>
        <p:txBody>
          <a:bodyPr/>
          <a:lstStyle/>
          <a:p>
            <a:r>
              <a:rPr lang="en-GB" dirty="0"/>
              <a:t>Two Techniques</a:t>
            </a:r>
          </a:p>
          <a:p>
            <a:r>
              <a:rPr lang="en-GB" dirty="0" smtClean="0"/>
              <a:t>Qualitative</a:t>
            </a:r>
            <a:endParaRPr lang="en-GB" dirty="0"/>
          </a:p>
          <a:p>
            <a:pPr lvl="1"/>
            <a:r>
              <a:rPr lang="en-GB" sz="2000" dirty="0" smtClean="0"/>
              <a:t>Subjective </a:t>
            </a:r>
            <a:r>
              <a:rPr lang="en-GB" sz="2000" dirty="0"/>
              <a:t>judgement of probability and impact</a:t>
            </a:r>
          </a:p>
          <a:p>
            <a:r>
              <a:rPr lang="en-GB" dirty="0" smtClean="0"/>
              <a:t>Quantitative</a:t>
            </a:r>
            <a:endParaRPr lang="en-GB" dirty="0"/>
          </a:p>
          <a:p>
            <a:pPr lvl="1"/>
            <a:r>
              <a:rPr lang="en-GB" sz="2000" dirty="0" smtClean="0"/>
              <a:t>Statistical </a:t>
            </a:r>
            <a:r>
              <a:rPr lang="en-GB" sz="2000" dirty="0"/>
              <a:t>assessment of variations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229</a:t>
            </a:fld>
            <a:endParaRPr lang="en-US" dirty="0"/>
          </a:p>
        </p:txBody>
      </p:sp>
    </p:spTree>
    <p:extLst>
      <p:ext uri="{BB962C8B-B14F-4D97-AF65-F5344CB8AC3E}">
        <p14:creationId xmlns:p14="http://schemas.microsoft.com/office/powerpoint/2010/main" val="24542524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title"/>
          </p:nvPr>
        </p:nvSpPr>
        <p:spPr>
          <a:xfrm>
            <a:off x="211016" y="228600"/>
            <a:ext cx="5064368" cy="533400"/>
          </a:xfrm>
        </p:spPr>
        <p:txBody>
          <a:bodyPr/>
          <a:lstStyle/>
          <a:p>
            <a:r>
              <a:rPr lang="en-US" dirty="0" smtClean="0"/>
              <a:t>What is Corporate Social </a:t>
            </a:r>
            <a:r>
              <a:rPr lang="en-US" dirty="0"/>
              <a:t>Responsibility?</a:t>
            </a:r>
          </a:p>
        </p:txBody>
      </p:sp>
      <p:sp>
        <p:nvSpPr>
          <p:cNvPr id="79875" name="Rectangle 4"/>
          <p:cNvSpPr>
            <a:spLocks noGrp="1" noChangeArrowheads="1"/>
          </p:cNvSpPr>
          <p:nvPr>
            <p:ph idx="1"/>
          </p:nvPr>
        </p:nvSpPr>
        <p:spPr>
          <a:xfrm>
            <a:off x="211016" y="1371600"/>
            <a:ext cx="8270875" cy="3276600"/>
          </a:xfrm>
        </p:spPr>
        <p:txBody>
          <a:bodyPr>
            <a:normAutofit/>
          </a:bodyPr>
          <a:lstStyle/>
          <a:p>
            <a:pPr lvl="1"/>
            <a:r>
              <a:rPr lang="en-US" sz="2400" dirty="0" smtClean="0"/>
              <a:t>Contributes to sustainable development, including health &amp; welfare of society</a:t>
            </a:r>
          </a:p>
          <a:p>
            <a:pPr lvl="1"/>
            <a:r>
              <a:rPr lang="en-US" sz="2400" dirty="0" smtClean="0"/>
              <a:t>Takes into account expectations of stakeholders</a:t>
            </a:r>
          </a:p>
          <a:p>
            <a:pPr lvl="1"/>
            <a:r>
              <a:rPr lang="en-US" sz="2400" dirty="0" smtClean="0"/>
              <a:t>Is in compliance with applicable law and consistent with international norms of behavior</a:t>
            </a:r>
          </a:p>
          <a:p>
            <a:pPr lvl="1"/>
            <a:r>
              <a:rPr lang="en-US" sz="2400" dirty="0" smtClean="0"/>
              <a:t>Is integrated throughout and practiced in an organization’s relationships</a:t>
            </a:r>
          </a:p>
        </p:txBody>
      </p:sp>
    </p:spTree>
    <p:extLst>
      <p:ext uri="{BB962C8B-B14F-4D97-AF65-F5344CB8AC3E}">
        <p14:creationId xmlns:p14="http://schemas.microsoft.com/office/powerpoint/2010/main" val="3264188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r>
              <a:rPr lang="en-GB" sz="4000" dirty="0"/>
              <a:t>Probability &amp; Impact Grid</a:t>
            </a:r>
          </a:p>
        </p:txBody>
      </p:sp>
      <p:grpSp>
        <p:nvGrpSpPr>
          <p:cNvPr id="925724" name="Group 28"/>
          <p:cNvGrpSpPr>
            <a:grpSpLocks/>
          </p:cNvGrpSpPr>
          <p:nvPr/>
        </p:nvGrpSpPr>
        <p:grpSpPr bwMode="auto">
          <a:xfrm>
            <a:off x="1748205" y="1313319"/>
            <a:ext cx="5647592" cy="4789487"/>
            <a:chOff x="1008" y="720"/>
            <a:chExt cx="2688" cy="2688"/>
          </a:xfrm>
        </p:grpSpPr>
        <p:sp>
          <p:nvSpPr>
            <p:cNvPr id="925725" name="Rectangle 29"/>
            <p:cNvSpPr>
              <a:spLocks noChangeArrowheads="1"/>
            </p:cNvSpPr>
            <p:nvPr/>
          </p:nvSpPr>
          <p:spPr bwMode="auto">
            <a:xfrm>
              <a:off x="1392"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26" name="Rectangle 30"/>
            <p:cNvSpPr>
              <a:spLocks noChangeArrowheads="1"/>
            </p:cNvSpPr>
            <p:nvPr/>
          </p:nvSpPr>
          <p:spPr bwMode="auto">
            <a:xfrm>
              <a:off x="2160"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27" name="Rectangle 31"/>
            <p:cNvSpPr>
              <a:spLocks noChangeArrowheads="1"/>
            </p:cNvSpPr>
            <p:nvPr/>
          </p:nvSpPr>
          <p:spPr bwMode="auto">
            <a:xfrm>
              <a:off x="2928"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28" name="Rectangle 32"/>
            <p:cNvSpPr>
              <a:spLocks noChangeArrowheads="1"/>
            </p:cNvSpPr>
            <p:nvPr/>
          </p:nvSpPr>
          <p:spPr bwMode="auto">
            <a:xfrm>
              <a:off x="1392" y="3216"/>
              <a:ext cx="2304"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Impact</a:t>
              </a:r>
            </a:p>
          </p:txBody>
        </p:sp>
        <p:sp>
          <p:nvSpPr>
            <p:cNvPr id="925729" name="Rectangle 33"/>
            <p:cNvSpPr>
              <a:spLocks noChangeArrowheads="1"/>
            </p:cNvSpPr>
            <p:nvPr/>
          </p:nvSpPr>
          <p:spPr bwMode="auto">
            <a:xfrm rot="-5400000">
              <a:off x="912" y="254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30" name="Rectangle 34"/>
            <p:cNvSpPr>
              <a:spLocks noChangeArrowheads="1"/>
            </p:cNvSpPr>
            <p:nvPr/>
          </p:nvSpPr>
          <p:spPr bwMode="auto">
            <a:xfrm rot="-5400000">
              <a:off x="912" y="1776"/>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31" name="Rectangle 35"/>
            <p:cNvSpPr>
              <a:spLocks noChangeArrowheads="1"/>
            </p:cNvSpPr>
            <p:nvPr/>
          </p:nvSpPr>
          <p:spPr bwMode="auto">
            <a:xfrm rot="-5400000">
              <a:off x="912" y="1008"/>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32" name="Rectangle 36"/>
            <p:cNvSpPr>
              <a:spLocks noChangeArrowheads="1"/>
            </p:cNvSpPr>
            <p:nvPr/>
          </p:nvSpPr>
          <p:spPr bwMode="auto">
            <a:xfrm rot="-5400000">
              <a:off x="-48" y="1776"/>
              <a:ext cx="2304"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Probability</a:t>
              </a:r>
            </a:p>
          </p:txBody>
        </p:sp>
        <p:sp>
          <p:nvSpPr>
            <p:cNvPr id="925733" name="Rectangle 37"/>
            <p:cNvSpPr>
              <a:spLocks noChangeArrowheads="1"/>
            </p:cNvSpPr>
            <p:nvPr/>
          </p:nvSpPr>
          <p:spPr bwMode="auto">
            <a:xfrm>
              <a:off x="1392" y="2256"/>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4" name="Rectangle 38"/>
            <p:cNvSpPr>
              <a:spLocks noChangeArrowheads="1"/>
            </p:cNvSpPr>
            <p:nvPr/>
          </p:nvSpPr>
          <p:spPr bwMode="auto">
            <a:xfrm>
              <a:off x="1392" y="1488"/>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5" name="Rectangle 39"/>
            <p:cNvSpPr>
              <a:spLocks noChangeArrowheads="1"/>
            </p:cNvSpPr>
            <p:nvPr/>
          </p:nvSpPr>
          <p:spPr bwMode="auto">
            <a:xfrm>
              <a:off x="1392" y="720"/>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6" name="Rectangle 40"/>
            <p:cNvSpPr>
              <a:spLocks noChangeArrowheads="1"/>
            </p:cNvSpPr>
            <p:nvPr/>
          </p:nvSpPr>
          <p:spPr bwMode="auto">
            <a:xfrm>
              <a:off x="2160" y="2256"/>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7" name="Rectangle 41"/>
            <p:cNvSpPr>
              <a:spLocks noChangeArrowheads="1"/>
            </p:cNvSpPr>
            <p:nvPr/>
          </p:nvSpPr>
          <p:spPr bwMode="auto">
            <a:xfrm>
              <a:off x="2160" y="1488"/>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8" name="Rectangle 42"/>
            <p:cNvSpPr>
              <a:spLocks noChangeArrowheads="1"/>
            </p:cNvSpPr>
            <p:nvPr/>
          </p:nvSpPr>
          <p:spPr bwMode="auto">
            <a:xfrm>
              <a:off x="2160" y="720"/>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9" name="Rectangle 43"/>
            <p:cNvSpPr>
              <a:spLocks noChangeArrowheads="1"/>
            </p:cNvSpPr>
            <p:nvPr/>
          </p:nvSpPr>
          <p:spPr bwMode="auto">
            <a:xfrm>
              <a:off x="2928" y="2256"/>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0" name="Rectangle 44"/>
            <p:cNvSpPr>
              <a:spLocks noChangeArrowheads="1"/>
            </p:cNvSpPr>
            <p:nvPr/>
          </p:nvSpPr>
          <p:spPr bwMode="auto">
            <a:xfrm>
              <a:off x="2928" y="1488"/>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1" name="Rectangle 45"/>
            <p:cNvSpPr>
              <a:spLocks noChangeArrowheads="1"/>
            </p:cNvSpPr>
            <p:nvPr/>
          </p:nvSpPr>
          <p:spPr bwMode="auto">
            <a:xfrm>
              <a:off x="2928" y="720"/>
              <a:ext cx="768" cy="76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230</a:t>
            </a:fld>
            <a:endParaRPr lang="en-US" dirty="0"/>
          </a:p>
        </p:txBody>
      </p:sp>
    </p:spTree>
    <p:extLst>
      <p:ext uri="{BB962C8B-B14F-4D97-AF65-F5344CB8AC3E}">
        <p14:creationId xmlns:p14="http://schemas.microsoft.com/office/powerpoint/2010/main" val="2686462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698" name="Rectangle 2"/>
          <p:cNvSpPr>
            <a:spLocks noGrp="1" noChangeArrowheads="1"/>
          </p:cNvSpPr>
          <p:nvPr>
            <p:ph type="title"/>
          </p:nvPr>
        </p:nvSpPr>
        <p:spPr/>
        <p:txBody>
          <a:bodyPr/>
          <a:lstStyle/>
          <a:p>
            <a:r>
              <a:rPr lang="en-GB" sz="4000" dirty="0"/>
              <a:t>PERT</a:t>
            </a:r>
          </a:p>
        </p:txBody>
      </p:sp>
      <p:sp>
        <p:nvSpPr>
          <p:cNvPr id="1565699" name="Rectangle 3"/>
          <p:cNvSpPr>
            <a:spLocks noGrp="1" noChangeArrowheads="1"/>
          </p:cNvSpPr>
          <p:nvPr>
            <p:ph type="body" idx="1"/>
          </p:nvPr>
        </p:nvSpPr>
        <p:spPr>
          <a:xfrm>
            <a:off x="228600" y="1447801"/>
            <a:ext cx="6172200" cy="2286000"/>
          </a:xfrm>
        </p:spPr>
        <p:txBody>
          <a:bodyPr>
            <a:normAutofit fontScale="92500" lnSpcReduction="20000"/>
          </a:bodyPr>
          <a:lstStyle/>
          <a:p>
            <a:r>
              <a:rPr lang="en-GB" sz="2400" b="1" dirty="0" smtClean="0">
                <a:solidFill>
                  <a:schemeClr val="tx1"/>
                </a:solidFill>
              </a:rPr>
              <a:t>P</a:t>
            </a:r>
            <a:r>
              <a:rPr lang="en-GB" sz="2400" dirty="0" smtClean="0">
                <a:solidFill>
                  <a:schemeClr val="tx1"/>
                </a:solidFill>
              </a:rPr>
              <a:t>rogram </a:t>
            </a:r>
            <a:r>
              <a:rPr lang="en-GB" sz="2400" b="1" dirty="0">
                <a:solidFill>
                  <a:schemeClr val="tx1"/>
                </a:solidFill>
              </a:rPr>
              <a:t>E</a:t>
            </a:r>
            <a:r>
              <a:rPr lang="en-GB" sz="2400" dirty="0">
                <a:solidFill>
                  <a:schemeClr val="tx1"/>
                </a:solidFill>
              </a:rPr>
              <a:t>valuation </a:t>
            </a:r>
            <a:r>
              <a:rPr lang="en-GB" sz="2400" b="1" dirty="0">
                <a:solidFill>
                  <a:schemeClr val="tx1"/>
                </a:solidFill>
              </a:rPr>
              <a:t>R</a:t>
            </a:r>
            <a:r>
              <a:rPr lang="en-GB" sz="2400" dirty="0">
                <a:solidFill>
                  <a:schemeClr val="tx1"/>
                </a:solidFill>
              </a:rPr>
              <a:t>eview </a:t>
            </a:r>
            <a:r>
              <a:rPr lang="en-GB" sz="2400" b="1" dirty="0">
                <a:solidFill>
                  <a:schemeClr val="tx1"/>
                </a:solidFill>
              </a:rPr>
              <a:t>T</a:t>
            </a:r>
            <a:r>
              <a:rPr lang="en-GB" sz="2400" dirty="0">
                <a:solidFill>
                  <a:schemeClr val="tx1"/>
                </a:solidFill>
              </a:rPr>
              <a:t>echnique</a:t>
            </a:r>
          </a:p>
          <a:p>
            <a:pPr lvl="1"/>
            <a:r>
              <a:rPr lang="en-GB" sz="2200" dirty="0">
                <a:solidFill>
                  <a:schemeClr val="tx1"/>
                </a:solidFill>
              </a:rPr>
              <a:t>Estimates are uncertain</a:t>
            </a:r>
          </a:p>
          <a:p>
            <a:pPr lvl="1"/>
            <a:r>
              <a:rPr lang="en-GB" sz="2200" dirty="0">
                <a:solidFill>
                  <a:schemeClr val="tx1"/>
                </a:solidFill>
              </a:rPr>
              <a:t>Based on three point estimates</a:t>
            </a:r>
          </a:p>
          <a:p>
            <a:pPr lvl="1"/>
            <a:r>
              <a:rPr lang="en-GB" sz="2200" dirty="0">
                <a:solidFill>
                  <a:schemeClr val="tx1"/>
                </a:solidFill>
              </a:rPr>
              <a:t>Assumes a Beta distribution</a:t>
            </a:r>
          </a:p>
          <a:p>
            <a:pPr lvl="1"/>
            <a:r>
              <a:rPr lang="en-GB" sz="2200" dirty="0">
                <a:solidFill>
                  <a:schemeClr val="tx1"/>
                </a:solidFill>
              </a:rPr>
              <a:t>Generates a single </a:t>
            </a:r>
            <a:r>
              <a:rPr lang="en-GB" sz="2200" dirty="0" smtClean="0">
                <a:solidFill>
                  <a:schemeClr val="tx1"/>
                </a:solidFill>
              </a:rPr>
              <a:t>result</a:t>
            </a:r>
          </a:p>
          <a:p>
            <a:pPr lvl="1"/>
            <a:r>
              <a:rPr lang="en-GB" sz="2200" dirty="0"/>
              <a:t>Used for costs, schedules and technical parameters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231</a:t>
            </a:fld>
            <a:endParaRPr lang="en-US" dirty="0"/>
          </a:p>
        </p:txBody>
      </p:sp>
      <p:pic>
        <p:nvPicPr>
          <p:cNvPr id="4" name="Picture 3"/>
          <p:cNvPicPr>
            <a:picLocks noChangeAspect="1"/>
          </p:cNvPicPr>
          <p:nvPr/>
        </p:nvPicPr>
        <p:blipFill rotWithShape="1">
          <a:blip r:embed="rId3"/>
          <a:srcRect l="4115" t="27726" r="4500" b="29425"/>
          <a:stretch/>
        </p:blipFill>
        <p:spPr>
          <a:xfrm>
            <a:off x="5410200" y="1676400"/>
            <a:ext cx="3106167" cy="1089937"/>
          </a:xfrm>
          <a:prstGeom prst="rect">
            <a:avLst/>
          </a:prstGeom>
        </p:spPr>
      </p:pic>
      <p:sp>
        <p:nvSpPr>
          <p:cNvPr id="5" name="TextBox 4"/>
          <p:cNvSpPr txBox="1"/>
          <p:nvPr/>
        </p:nvSpPr>
        <p:spPr>
          <a:xfrm>
            <a:off x="1630476" y="4421734"/>
            <a:ext cx="3779723"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65475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794" name="Rectangle 2"/>
          <p:cNvSpPr>
            <a:spLocks noGrp="1" noChangeArrowheads="1"/>
          </p:cNvSpPr>
          <p:nvPr>
            <p:ph type="title"/>
          </p:nvPr>
        </p:nvSpPr>
        <p:spPr/>
        <p:txBody>
          <a:bodyPr/>
          <a:lstStyle/>
          <a:p>
            <a:r>
              <a:rPr lang="en-GB" dirty="0"/>
              <a:t>PERT </a:t>
            </a:r>
            <a:r>
              <a:rPr lang="en-GB" dirty="0" smtClean="0"/>
              <a:t>Process</a:t>
            </a:r>
            <a:endParaRPr lang="en-GB" dirty="0"/>
          </a:p>
        </p:txBody>
      </p:sp>
      <p:sp>
        <p:nvSpPr>
          <p:cNvPr id="1569795" name="Rectangle 3"/>
          <p:cNvSpPr>
            <a:spLocks noGrp="1" noChangeArrowheads="1"/>
          </p:cNvSpPr>
          <p:nvPr>
            <p:ph type="body" idx="1"/>
          </p:nvPr>
        </p:nvSpPr>
        <p:spPr>
          <a:xfrm>
            <a:off x="644373" y="1600200"/>
            <a:ext cx="7541684" cy="4495800"/>
          </a:xfrm>
        </p:spPr>
        <p:txBody>
          <a:bodyPr/>
          <a:lstStyle/>
          <a:p>
            <a:r>
              <a:rPr lang="en-GB" sz="2400" dirty="0"/>
              <a:t>Three point estimates:</a:t>
            </a:r>
          </a:p>
          <a:p>
            <a:pPr lvl="2">
              <a:buFontTx/>
              <a:buNone/>
            </a:pPr>
            <a:r>
              <a:rPr lang="en-GB" sz="2400" dirty="0"/>
              <a:t>Optimistic</a:t>
            </a:r>
          </a:p>
          <a:p>
            <a:pPr lvl="2">
              <a:buFontTx/>
              <a:buNone/>
            </a:pPr>
            <a:r>
              <a:rPr lang="en-GB" sz="2400" dirty="0"/>
              <a:t>Pessimistic</a:t>
            </a:r>
          </a:p>
          <a:p>
            <a:pPr lvl="2">
              <a:buFontTx/>
              <a:buNone/>
            </a:pPr>
            <a:r>
              <a:rPr lang="en-GB" sz="2400" dirty="0"/>
              <a:t>Most likely</a:t>
            </a:r>
          </a:p>
          <a:p>
            <a:pPr lvl="2">
              <a:buFontTx/>
              <a:buNone/>
            </a:pPr>
            <a:endParaRPr lang="en-GB" sz="2400" dirty="0"/>
          </a:p>
          <a:p>
            <a:r>
              <a:rPr lang="en-GB" sz="2400" dirty="0"/>
              <a:t>Calculate mean duration:</a:t>
            </a:r>
          </a:p>
          <a:p>
            <a:pPr lvl="1">
              <a:buFontTx/>
              <a:buNone/>
            </a:pPr>
            <a:r>
              <a:rPr lang="en-GB" sz="2400" dirty="0"/>
              <a:t>=  </a:t>
            </a:r>
            <a:r>
              <a:rPr lang="en-GB" sz="2400" u="sng" dirty="0"/>
              <a:t>optimistic + </a:t>
            </a:r>
            <a:r>
              <a:rPr lang="en-GB" sz="2400" u="sng" dirty="0" smtClean="0"/>
              <a:t>(4 </a:t>
            </a:r>
            <a:r>
              <a:rPr lang="en-GB" sz="2400" u="sng" dirty="0"/>
              <a:t>x most </a:t>
            </a:r>
            <a:r>
              <a:rPr lang="en-GB" sz="2400" u="sng" dirty="0" smtClean="0"/>
              <a:t>likely) </a:t>
            </a:r>
            <a:r>
              <a:rPr lang="en-GB" sz="2400" u="sng" dirty="0"/>
              <a:t>+ pessimistic</a:t>
            </a:r>
          </a:p>
          <a:p>
            <a:pPr lvl="3">
              <a:buFontTx/>
              <a:buNone/>
            </a:pPr>
            <a:r>
              <a:rPr lang="en-GB" sz="2400" i="1" dirty="0"/>
              <a:t>                   </a:t>
            </a:r>
            <a:r>
              <a:rPr lang="en-GB" sz="2400" i="1" dirty="0" smtClean="0">
                <a:solidFill>
                  <a:srgbClr val="000099"/>
                </a:solidFill>
              </a:rPr>
              <a:t>6</a:t>
            </a:r>
            <a:endParaRPr lang="en-GB" sz="2400" dirty="0">
              <a:solidFill>
                <a:schemeClr val="tx1"/>
              </a:solidFill>
            </a:endParaRPr>
          </a:p>
          <a:p>
            <a:pPr lvl="2">
              <a:buFontTx/>
              <a:buNone/>
            </a:pPr>
            <a:endParaRPr lang="en-GB" sz="2200" b="1" dirty="0"/>
          </a:p>
          <a:p>
            <a:pPr lvl="2">
              <a:buFontTx/>
              <a:buNone/>
            </a:pPr>
            <a:endParaRPr lang="en-GB" sz="2200" b="1"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232</a:t>
            </a:fld>
            <a:endParaRPr lang="en-US" dirty="0"/>
          </a:p>
        </p:txBody>
      </p:sp>
      <p:pic>
        <p:nvPicPr>
          <p:cNvPr id="6" name="Picture 5"/>
          <p:cNvPicPr>
            <a:picLocks noChangeAspect="1"/>
          </p:cNvPicPr>
          <p:nvPr/>
        </p:nvPicPr>
        <p:blipFill rotWithShape="1">
          <a:blip r:embed="rId3"/>
          <a:srcRect l="4115" t="27726" r="4500" b="29425"/>
          <a:stretch/>
        </p:blipFill>
        <p:spPr>
          <a:xfrm>
            <a:off x="5029200" y="1981200"/>
            <a:ext cx="3106167" cy="1089937"/>
          </a:xfrm>
          <a:prstGeom prst="rect">
            <a:avLst/>
          </a:prstGeom>
        </p:spPr>
      </p:pic>
    </p:spTree>
    <p:extLst>
      <p:ext uri="{BB962C8B-B14F-4D97-AF65-F5344CB8AC3E}">
        <p14:creationId xmlns:p14="http://schemas.microsoft.com/office/powerpoint/2010/main" val="1971633956"/>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36306" y="2341564"/>
            <a:ext cx="8471389" cy="3001963"/>
            <a:chOff x="265" y="1475"/>
            <a:chExt cx="5781" cy="1891"/>
          </a:xfrm>
        </p:grpSpPr>
        <p:grpSp>
          <p:nvGrpSpPr>
            <p:cNvPr id="3" name="Group 3"/>
            <p:cNvGrpSpPr>
              <a:grpSpLocks/>
            </p:cNvGrpSpPr>
            <p:nvPr/>
          </p:nvGrpSpPr>
          <p:grpSpPr bwMode="auto">
            <a:xfrm>
              <a:off x="1451" y="1507"/>
              <a:ext cx="916" cy="512"/>
              <a:chOff x="1720" y="1144"/>
              <a:chExt cx="999" cy="627"/>
            </a:xfrm>
          </p:grpSpPr>
          <p:grpSp>
            <p:nvGrpSpPr>
              <p:cNvPr id="4" name="Group 4"/>
              <p:cNvGrpSpPr>
                <a:grpSpLocks/>
              </p:cNvGrpSpPr>
              <p:nvPr/>
            </p:nvGrpSpPr>
            <p:grpSpPr bwMode="auto">
              <a:xfrm>
                <a:off x="1720" y="1144"/>
                <a:ext cx="999" cy="627"/>
                <a:chOff x="2309" y="2601"/>
                <a:chExt cx="999" cy="627"/>
              </a:xfrm>
            </p:grpSpPr>
            <p:sp>
              <p:nvSpPr>
                <p:cNvPr id="1567749" name="Rectangle 5"/>
                <p:cNvSpPr>
                  <a:spLocks noChangeArrowheads="1"/>
                </p:cNvSpPr>
                <p:nvPr/>
              </p:nvSpPr>
              <p:spPr bwMode="auto">
                <a:xfrm>
                  <a:off x="2309" y="2601"/>
                  <a:ext cx="991" cy="618"/>
                </a:xfrm>
                <a:prstGeom prst="rect">
                  <a:avLst/>
                </a:prstGeom>
                <a:solidFill>
                  <a:srgbClr val="FFFFCC"/>
                </a:solidFill>
                <a:ln w="9525">
                  <a:solidFill>
                    <a:schemeClr val="tx1"/>
                  </a:solidFill>
                  <a:miter lim="800000"/>
                  <a:headEnd/>
                  <a:tailEnd/>
                </a:ln>
                <a:effectLst/>
              </p:spPr>
              <p:txBody>
                <a:bodyPr wrap="none" anchor="ctr"/>
                <a:lstStyle/>
                <a:p>
                  <a:endParaRPr lang="en-US" b="1" dirty="0"/>
                </a:p>
              </p:txBody>
            </p:sp>
            <p:sp>
              <p:nvSpPr>
                <p:cNvPr id="1567750" name="Line 6"/>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51" name="Line 7"/>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52" name="Line 8"/>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53" name="Line 9"/>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54" name="Line 10"/>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55" name="Line 11"/>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sp>
            <p:nvSpPr>
              <p:cNvPr id="1567756" name="Text Box 12"/>
              <p:cNvSpPr txBox="1">
                <a:spLocks noChangeArrowheads="1"/>
              </p:cNvSpPr>
              <p:nvPr/>
            </p:nvSpPr>
            <p:spPr bwMode="auto">
              <a:xfrm>
                <a:off x="2111" y="1346"/>
                <a:ext cx="137" cy="285"/>
              </a:xfrm>
              <a:prstGeom prst="rect">
                <a:avLst/>
              </a:prstGeom>
              <a:noFill/>
              <a:ln w="9525">
                <a:noFill/>
                <a:miter lim="800000"/>
                <a:headEnd/>
                <a:tailEnd/>
              </a:ln>
              <a:effectLst/>
            </p:spPr>
            <p:txBody>
              <a:bodyPr wrap="none">
                <a:spAutoFit/>
              </a:bodyPr>
              <a:lstStyle/>
              <a:p>
                <a:pPr algn="l"/>
                <a:endParaRPr lang="en-US" b="1" dirty="0"/>
              </a:p>
            </p:txBody>
          </p:sp>
        </p:grpSp>
        <p:sp>
          <p:nvSpPr>
            <p:cNvPr id="1567757" name="Line 13"/>
            <p:cNvSpPr>
              <a:spLocks noChangeShapeType="1"/>
            </p:cNvSpPr>
            <p:nvPr/>
          </p:nvSpPr>
          <p:spPr bwMode="auto">
            <a:xfrm>
              <a:off x="2360" y="1760"/>
              <a:ext cx="328" cy="0"/>
            </a:xfrm>
            <a:prstGeom prst="line">
              <a:avLst/>
            </a:prstGeom>
            <a:noFill/>
            <a:ln w="25400">
              <a:solidFill>
                <a:schemeClr val="tx1"/>
              </a:solidFill>
              <a:round/>
              <a:headEnd/>
              <a:tailEnd type="triangle" w="lg" len="med"/>
            </a:ln>
            <a:effectLst/>
          </p:spPr>
          <p:txBody>
            <a:bodyPr wrap="none" anchor="ctr"/>
            <a:lstStyle/>
            <a:p>
              <a:endParaRPr lang="en-US" b="1" dirty="0"/>
            </a:p>
          </p:txBody>
        </p:sp>
        <p:sp>
          <p:nvSpPr>
            <p:cNvPr id="1567758" name="Line 14"/>
            <p:cNvSpPr>
              <a:spLocks noChangeShapeType="1"/>
            </p:cNvSpPr>
            <p:nvPr/>
          </p:nvSpPr>
          <p:spPr bwMode="auto">
            <a:xfrm>
              <a:off x="3613" y="3079"/>
              <a:ext cx="224" cy="0"/>
            </a:xfrm>
            <a:prstGeom prst="line">
              <a:avLst/>
            </a:prstGeom>
            <a:noFill/>
            <a:ln w="25400">
              <a:solidFill>
                <a:schemeClr val="tx1"/>
              </a:solidFill>
              <a:round/>
              <a:headEnd/>
              <a:tailEnd type="triangle" w="lg" len="med"/>
            </a:ln>
            <a:effectLst/>
          </p:spPr>
          <p:txBody>
            <a:bodyPr wrap="none" anchor="ctr"/>
            <a:lstStyle/>
            <a:p>
              <a:endParaRPr lang="en-US" b="1" dirty="0"/>
            </a:p>
          </p:txBody>
        </p:sp>
        <p:sp>
          <p:nvSpPr>
            <p:cNvPr id="1567759" name="Line 15"/>
            <p:cNvSpPr>
              <a:spLocks noChangeShapeType="1"/>
            </p:cNvSpPr>
            <p:nvPr/>
          </p:nvSpPr>
          <p:spPr bwMode="auto">
            <a:xfrm flipV="1">
              <a:off x="1191" y="1782"/>
              <a:ext cx="142" cy="594"/>
            </a:xfrm>
            <a:prstGeom prst="line">
              <a:avLst/>
            </a:prstGeom>
            <a:noFill/>
            <a:ln w="25400">
              <a:solidFill>
                <a:schemeClr val="tx1"/>
              </a:solidFill>
              <a:round/>
              <a:headEnd/>
              <a:tailEnd type="none" w="lg" len="med"/>
            </a:ln>
            <a:effectLst/>
          </p:spPr>
          <p:txBody>
            <a:bodyPr wrap="none" anchor="ctr"/>
            <a:lstStyle/>
            <a:p>
              <a:endParaRPr lang="en-US" b="1" dirty="0"/>
            </a:p>
          </p:txBody>
        </p:sp>
        <p:sp>
          <p:nvSpPr>
            <p:cNvPr id="1567760" name="Line 16"/>
            <p:cNvSpPr>
              <a:spLocks noChangeShapeType="1"/>
            </p:cNvSpPr>
            <p:nvPr/>
          </p:nvSpPr>
          <p:spPr bwMode="auto">
            <a:xfrm>
              <a:off x="1191" y="2376"/>
              <a:ext cx="1500" cy="689"/>
            </a:xfrm>
            <a:prstGeom prst="line">
              <a:avLst/>
            </a:prstGeom>
            <a:noFill/>
            <a:ln w="38100" cmpd="dbl">
              <a:solidFill>
                <a:srgbClr val="FF3300"/>
              </a:solidFill>
              <a:round/>
              <a:headEnd/>
              <a:tailEnd type="triangle" w="sm" len="med"/>
            </a:ln>
            <a:effectLst/>
          </p:spPr>
          <p:txBody>
            <a:bodyPr wrap="none" anchor="ctr"/>
            <a:lstStyle/>
            <a:p>
              <a:endParaRPr lang="en-US" b="1" dirty="0"/>
            </a:p>
          </p:txBody>
        </p:sp>
        <p:sp>
          <p:nvSpPr>
            <p:cNvPr id="1567761" name="Line 17"/>
            <p:cNvSpPr>
              <a:spLocks noChangeShapeType="1"/>
            </p:cNvSpPr>
            <p:nvPr/>
          </p:nvSpPr>
          <p:spPr bwMode="auto">
            <a:xfrm>
              <a:off x="4864" y="1758"/>
              <a:ext cx="252" cy="562"/>
            </a:xfrm>
            <a:prstGeom prst="line">
              <a:avLst/>
            </a:prstGeom>
            <a:noFill/>
            <a:ln w="38100" cmpd="dbl">
              <a:solidFill>
                <a:srgbClr val="FF3300"/>
              </a:solidFill>
              <a:round/>
              <a:headEnd/>
              <a:tailEnd type="triangle" w="sm" len="med"/>
            </a:ln>
            <a:effectLst/>
          </p:spPr>
          <p:txBody>
            <a:bodyPr wrap="none" anchor="ctr"/>
            <a:lstStyle/>
            <a:p>
              <a:endParaRPr lang="en-US" b="1" dirty="0"/>
            </a:p>
          </p:txBody>
        </p:sp>
        <p:grpSp>
          <p:nvGrpSpPr>
            <p:cNvPr id="5" name="Group 18"/>
            <p:cNvGrpSpPr>
              <a:grpSpLocks/>
            </p:cNvGrpSpPr>
            <p:nvPr/>
          </p:nvGrpSpPr>
          <p:grpSpPr bwMode="auto">
            <a:xfrm>
              <a:off x="265" y="2120"/>
              <a:ext cx="916" cy="513"/>
              <a:chOff x="2309" y="2601"/>
              <a:chExt cx="999" cy="627"/>
            </a:xfrm>
          </p:grpSpPr>
          <p:sp>
            <p:nvSpPr>
              <p:cNvPr id="1567763" name="Rectangle 19"/>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67764" name="Line 20"/>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65" name="Line 21"/>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66" name="Line 22"/>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67" name="Line 23"/>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68" name="Line 24"/>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69" name="Line 25"/>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sp>
          <p:nvSpPr>
            <p:cNvPr id="1567770" name="Text Box 26"/>
            <p:cNvSpPr txBox="1">
              <a:spLocks noChangeArrowheads="1"/>
            </p:cNvSpPr>
            <p:nvPr/>
          </p:nvSpPr>
          <p:spPr bwMode="auto">
            <a:xfrm>
              <a:off x="621" y="2271"/>
              <a:ext cx="221" cy="233"/>
            </a:xfrm>
            <a:prstGeom prst="rect">
              <a:avLst/>
            </a:prstGeom>
            <a:noFill/>
            <a:ln w="9525">
              <a:noFill/>
              <a:miter lim="800000"/>
              <a:headEnd/>
              <a:tailEnd/>
            </a:ln>
            <a:effectLst/>
          </p:spPr>
          <p:txBody>
            <a:bodyPr wrap="none">
              <a:spAutoFit/>
            </a:bodyPr>
            <a:lstStyle/>
            <a:p>
              <a:pPr algn="l"/>
              <a:r>
                <a:rPr lang="en-GB" b="1" dirty="0"/>
                <a:t>A</a:t>
              </a:r>
            </a:p>
          </p:txBody>
        </p:sp>
        <p:grpSp>
          <p:nvGrpSpPr>
            <p:cNvPr id="6" name="Group 27"/>
            <p:cNvGrpSpPr>
              <a:grpSpLocks/>
            </p:cNvGrpSpPr>
            <p:nvPr/>
          </p:nvGrpSpPr>
          <p:grpSpPr bwMode="auto">
            <a:xfrm>
              <a:off x="2694" y="2822"/>
              <a:ext cx="916" cy="512"/>
              <a:chOff x="2309" y="2601"/>
              <a:chExt cx="999" cy="627"/>
            </a:xfrm>
          </p:grpSpPr>
          <p:sp>
            <p:nvSpPr>
              <p:cNvPr id="1567772" name="Rectangle 28"/>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67773" name="Line 29"/>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74" name="Line 30"/>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75" name="Line 31"/>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76" name="Line 32"/>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77" name="Line 33"/>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78" name="Line 34"/>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grpSp>
          <p:nvGrpSpPr>
            <p:cNvPr id="7" name="Group 35"/>
            <p:cNvGrpSpPr>
              <a:grpSpLocks/>
            </p:cNvGrpSpPr>
            <p:nvPr/>
          </p:nvGrpSpPr>
          <p:grpSpPr bwMode="auto">
            <a:xfrm>
              <a:off x="3835" y="2826"/>
              <a:ext cx="915" cy="511"/>
              <a:chOff x="2309" y="2601"/>
              <a:chExt cx="999" cy="627"/>
            </a:xfrm>
          </p:grpSpPr>
          <p:sp>
            <p:nvSpPr>
              <p:cNvPr id="1567780" name="Rectangle 36"/>
              <p:cNvSpPr>
                <a:spLocks noChangeArrowheads="1"/>
              </p:cNvSpPr>
              <p:nvPr/>
            </p:nvSpPr>
            <p:spPr bwMode="auto">
              <a:xfrm>
                <a:off x="2309" y="2601"/>
                <a:ext cx="991" cy="618"/>
              </a:xfrm>
              <a:prstGeom prst="rect">
                <a:avLst/>
              </a:prstGeom>
              <a:solidFill>
                <a:srgbClr val="FFFFCC"/>
              </a:solidFill>
              <a:ln w="9525">
                <a:solidFill>
                  <a:schemeClr val="tx1"/>
                </a:solidFill>
                <a:miter lim="800000"/>
                <a:headEnd/>
                <a:tailEnd/>
              </a:ln>
              <a:effectLst/>
            </p:spPr>
            <p:txBody>
              <a:bodyPr wrap="none" anchor="ctr"/>
              <a:lstStyle/>
              <a:p>
                <a:endParaRPr lang="en-US" b="1" dirty="0"/>
              </a:p>
            </p:txBody>
          </p:sp>
          <p:sp>
            <p:nvSpPr>
              <p:cNvPr id="1567781" name="Line 37"/>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82" name="Line 38"/>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83" name="Line 39"/>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84" name="Line 40"/>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85" name="Line 41"/>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86" name="Line 42"/>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grpSp>
          <p:nvGrpSpPr>
            <p:cNvPr id="8" name="Group 43"/>
            <p:cNvGrpSpPr>
              <a:grpSpLocks/>
            </p:cNvGrpSpPr>
            <p:nvPr/>
          </p:nvGrpSpPr>
          <p:grpSpPr bwMode="auto">
            <a:xfrm>
              <a:off x="3948" y="1502"/>
              <a:ext cx="915" cy="511"/>
              <a:chOff x="2309" y="2601"/>
              <a:chExt cx="999" cy="627"/>
            </a:xfrm>
          </p:grpSpPr>
          <p:sp>
            <p:nvSpPr>
              <p:cNvPr id="1567788" name="Rectangle 44"/>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67789" name="Line 45"/>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90" name="Line 46"/>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91" name="Line 47"/>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92" name="Line 48"/>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93" name="Line 49"/>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794" name="Line 50"/>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grpSp>
          <p:nvGrpSpPr>
            <p:cNvPr id="9" name="Group 51"/>
            <p:cNvGrpSpPr>
              <a:grpSpLocks/>
            </p:cNvGrpSpPr>
            <p:nvPr/>
          </p:nvGrpSpPr>
          <p:grpSpPr bwMode="auto">
            <a:xfrm>
              <a:off x="5131" y="2110"/>
              <a:ext cx="915" cy="511"/>
              <a:chOff x="2309" y="2601"/>
              <a:chExt cx="999" cy="627"/>
            </a:xfrm>
          </p:grpSpPr>
          <p:sp>
            <p:nvSpPr>
              <p:cNvPr id="1567796" name="Rectangle 52"/>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67797" name="Line 53"/>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98" name="Line 54"/>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799" name="Line 55"/>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800" name="Line 56"/>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801" name="Line 57"/>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802" name="Line 58"/>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sp>
          <p:nvSpPr>
            <p:cNvPr id="1567803" name="Text Box 59"/>
            <p:cNvSpPr txBox="1">
              <a:spLocks noChangeArrowheads="1"/>
            </p:cNvSpPr>
            <p:nvPr/>
          </p:nvSpPr>
          <p:spPr bwMode="auto">
            <a:xfrm>
              <a:off x="4313" y="1660"/>
              <a:ext cx="198" cy="233"/>
            </a:xfrm>
            <a:prstGeom prst="rect">
              <a:avLst/>
            </a:prstGeom>
            <a:noFill/>
            <a:ln w="9525">
              <a:noFill/>
              <a:miter lim="800000"/>
              <a:headEnd/>
              <a:tailEnd/>
            </a:ln>
            <a:effectLst/>
          </p:spPr>
          <p:txBody>
            <a:bodyPr wrap="none">
              <a:spAutoFit/>
            </a:bodyPr>
            <a:lstStyle/>
            <a:p>
              <a:pPr algn="l"/>
              <a:r>
                <a:rPr lang="en-GB" b="1" dirty="0"/>
                <a:t>F</a:t>
              </a:r>
            </a:p>
          </p:txBody>
        </p:sp>
        <p:sp>
          <p:nvSpPr>
            <p:cNvPr id="1567804" name="Text Box 60"/>
            <p:cNvSpPr txBox="1">
              <a:spLocks noChangeArrowheads="1"/>
            </p:cNvSpPr>
            <p:nvPr/>
          </p:nvSpPr>
          <p:spPr bwMode="auto">
            <a:xfrm>
              <a:off x="3048" y="2976"/>
              <a:ext cx="226" cy="233"/>
            </a:xfrm>
            <a:prstGeom prst="rect">
              <a:avLst/>
            </a:prstGeom>
            <a:noFill/>
            <a:ln w="9525">
              <a:noFill/>
              <a:miter lim="800000"/>
              <a:headEnd/>
              <a:tailEnd/>
            </a:ln>
            <a:effectLst/>
          </p:spPr>
          <p:txBody>
            <a:bodyPr wrap="none">
              <a:spAutoFit/>
            </a:bodyPr>
            <a:lstStyle/>
            <a:p>
              <a:pPr algn="l"/>
              <a:r>
                <a:rPr lang="en-GB" b="1" dirty="0"/>
                <a:t>D</a:t>
              </a:r>
            </a:p>
          </p:txBody>
        </p:sp>
        <p:sp>
          <p:nvSpPr>
            <p:cNvPr id="1567805" name="Text Box 61"/>
            <p:cNvSpPr txBox="1">
              <a:spLocks noChangeArrowheads="1"/>
            </p:cNvSpPr>
            <p:nvPr/>
          </p:nvSpPr>
          <p:spPr bwMode="auto">
            <a:xfrm>
              <a:off x="4195" y="2966"/>
              <a:ext cx="203" cy="233"/>
            </a:xfrm>
            <a:prstGeom prst="rect">
              <a:avLst/>
            </a:prstGeom>
            <a:noFill/>
            <a:ln w="9525">
              <a:noFill/>
              <a:miter lim="800000"/>
              <a:headEnd/>
              <a:tailEnd/>
            </a:ln>
            <a:effectLst/>
          </p:spPr>
          <p:txBody>
            <a:bodyPr wrap="none">
              <a:spAutoFit/>
            </a:bodyPr>
            <a:lstStyle/>
            <a:p>
              <a:pPr algn="l"/>
              <a:r>
                <a:rPr lang="en-GB" b="1" dirty="0"/>
                <a:t>E</a:t>
              </a:r>
            </a:p>
          </p:txBody>
        </p:sp>
        <p:sp>
          <p:nvSpPr>
            <p:cNvPr id="1567806" name="Text Box 62"/>
            <p:cNvSpPr txBox="1">
              <a:spLocks noChangeArrowheads="1"/>
            </p:cNvSpPr>
            <p:nvPr/>
          </p:nvSpPr>
          <p:spPr bwMode="auto">
            <a:xfrm>
              <a:off x="5481" y="2252"/>
              <a:ext cx="227" cy="233"/>
            </a:xfrm>
            <a:prstGeom prst="rect">
              <a:avLst/>
            </a:prstGeom>
            <a:noFill/>
            <a:ln w="9525">
              <a:noFill/>
              <a:miter lim="800000"/>
              <a:headEnd/>
              <a:tailEnd/>
            </a:ln>
            <a:effectLst/>
          </p:spPr>
          <p:txBody>
            <a:bodyPr wrap="none">
              <a:spAutoFit/>
            </a:bodyPr>
            <a:lstStyle/>
            <a:p>
              <a:pPr algn="l"/>
              <a:r>
                <a:rPr lang="en-GB" b="1" dirty="0"/>
                <a:t>G</a:t>
              </a:r>
            </a:p>
          </p:txBody>
        </p:sp>
        <p:sp>
          <p:nvSpPr>
            <p:cNvPr id="1567807" name="Line 63"/>
            <p:cNvSpPr>
              <a:spLocks noChangeShapeType="1"/>
            </p:cNvSpPr>
            <p:nvPr/>
          </p:nvSpPr>
          <p:spPr bwMode="auto">
            <a:xfrm>
              <a:off x="1333" y="1782"/>
              <a:ext cx="117" cy="0"/>
            </a:xfrm>
            <a:prstGeom prst="line">
              <a:avLst/>
            </a:prstGeom>
            <a:noFill/>
            <a:ln w="25400">
              <a:solidFill>
                <a:schemeClr val="tx1"/>
              </a:solidFill>
              <a:round/>
              <a:headEnd/>
              <a:tailEnd type="triangle" w="lg" len="med"/>
            </a:ln>
            <a:effectLst/>
          </p:spPr>
          <p:txBody>
            <a:bodyPr wrap="none" anchor="ctr"/>
            <a:lstStyle/>
            <a:p>
              <a:endParaRPr lang="en-US" b="1" dirty="0"/>
            </a:p>
          </p:txBody>
        </p:sp>
        <p:grpSp>
          <p:nvGrpSpPr>
            <p:cNvPr id="10" name="Group 64"/>
            <p:cNvGrpSpPr>
              <a:grpSpLocks/>
            </p:cNvGrpSpPr>
            <p:nvPr/>
          </p:nvGrpSpPr>
          <p:grpSpPr bwMode="auto">
            <a:xfrm>
              <a:off x="2692" y="1507"/>
              <a:ext cx="917" cy="511"/>
              <a:chOff x="2309" y="2601"/>
              <a:chExt cx="999" cy="627"/>
            </a:xfrm>
          </p:grpSpPr>
          <p:sp>
            <p:nvSpPr>
              <p:cNvPr id="1567809" name="Rectangle 65"/>
              <p:cNvSpPr>
                <a:spLocks noChangeArrowheads="1"/>
              </p:cNvSpPr>
              <p:nvPr/>
            </p:nvSpPr>
            <p:spPr bwMode="auto">
              <a:xfrm>
                <a:off x="2309" y="2601"/>
                <a:ext cx="991" cy="618"/>
              </a:xfrm>
              <a:prstGeom prst="rect">
                <a:avLst/>
              </a:prstGeom>
              <a:solidFill>
                <a:srgbClr val="FFFFCC"/>
              </a:solidFill>
              <a:ln w="9525">
                <a:solidFill>
                  <a:schemeClr val="tx1"/>
                </a:solidFill>
                <a:miter lim="800000"/>
                <a:headEnd/>
                <a:tailEnd/>
              </a:ln>
              <a:effectLst/>
            </p:spPr>
            <p:txBody>
              <a:bodyPr wrap="none" anchor="ctr"/>
              <a:lstStyle/>
              <a:p>
                <a:endParaRPr lang="en-US" b="1" dirty="0"/>
              </a:p>
            </p:txBody>
          </p:sp>
          <p:sp>
            <p:nvSpPr>
              <p:cNvPr id="1567810" name="Line 66"/>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811" name="Line 67"/>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67812" name="Line 68"/>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813" name="Line 69"/>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814" name="Line 70"/>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67815" name="Line 71"/>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sp>
          <p:nvSpPr>
            <p:cNvPr id="1567816" name="Text Box 72"/>
            <p:cNvSpPr txBox="1">
              <a:spLocks noChangeArrowheads="1"/>
            </p:cNvSpPr>
            <p:nvPr/>
          </p:nvSpPr>
          <p:spPr bwMode="auto">
            <a:xfrm>
              <a:off x="3039" y="1657"/>
              <a:ext cx="209" cy="233"/>
            </a:xfrm>
            <a:prstGeom prst="rect">
              <a:avLst/>
            </a:prstGeom>
            <a:noFill/>
            <a:ln w="9525">
              <a:noFill/>
              <a:miter lim="800000"/>
              <a:headEnd/>
              <a:tailEnd/>
            </a:ln>
            <a:effectLst/>
          </p:spPr>
          <p:txBody>
            <a:bodyPr wrap="none">
              <a:spAutoFit/>
            </a:bodyPr>
            <a:lstStyle/>
            <a:p>
              <a:pPr algn="l"/>
              <a:r>
                <a:rPr lang="en-GB" b="1" dirty="0"/>
                <a:t>C</a:t>
              </a:r>
            </a:p>
          </p:txBody>
        </p:sp>
        <p:sp>
          <p:nvSpPr>
            <p:cNvPr id="1567817" name="Line 73"/>
            <p:cNvSpPr>
              <a:spLocks noChangeShapeType="1"/>
            </p:cNvSpPr>
            <p:nvPr/>
          </p:nvSpPr>
          <p:spPr bwMode="auto">
            <a:xfrm flipV="1">
              <a:off x="4750" y="2396"/>
              <a:ext cx="382" cy="671"/>
            </a:xfrm>
            <a:prstGeom prst="line">
              <a:avLst/>
            </a:prstGeom>
            <a:noFill/>
            <a:ln w="25400">
              <a:solidFill>
                <a:schemeClr val="tx1"/>
              </a:solidFill>
              <a:round/>
              <a:headEnd/>
              <a:tailEnd type="triangle" w="lg" len="med"/>
            </a:ln>
            <a:effectLst/>
          </p:spPr>
          <p:txBody>
            <a:bodyPr wrap="none" anchor="ctr"/>
            <a:lstStyle/>
            <a:p>
              <a:endParaRPr lang="en-US" b="1" dirty="0"/>
            </a:p>
          </p:txBody>
        </p:sp>
        <p:sp>
          <p:nvSpPr>
            <p:cNvPr id="1567818" name="Line 74"/>
            <p:cNvSpPr>
              <a:spLocks noChangeShapeType="1"/>
            </p:cNvSpPr>
            <p:nvPr/>
          </p:nvSpPr>
          <p:spPr bwMode="auto">
            <a:xfrm>
              <a:off x="3603" y="1759"/>
              <a:ext cx="346" cy="0"/>
            </a:xfrm>
            <a:prstGeom prst="line">
              <a:avLst/>
            </a:prstGeom>
            <a:noFill/>
            <a:ln w="25400">
              <a:solidFill>
                <a:schemeClr val="tx1"/>
              </a:solidFill>
              <a:round/>
              <a:headEnd/>
              <a:tailEnd type="triangle" w="lg" len="med"/>
            </a:ln>
            <a:effectLst/>
          </p:spPr>
          <p:txBody>
            <a:bodyPr wrap="none" anchor="ctr"/>
            <a:lstStyle/>
            <a:p>
              <a:endParaRPr lang="en-US" b="1" dirty="0"/>
            </a:p>
          </p:txBody>
        </p:sp>
        <p:sp>
          <p:nvSpPr>
            <p:cNvPr id="1567819" name="Text Box 75"/>
            <p:cNvSpPr txBox="1">
              <a:spLocks noChangeArrowheads="1"/>
            </p:cNvSpPr>
            <p:nvPr/>
          </p:nvSpPr>
          <p:spPr bwMode="auto">
            <a:xfrm>
              <a:off x="1810" y="1661"/>
              <a:ext cx="215" cy="233"/>
            </a:xfrm>
            <a:prstGeom prst="rect">
              <a:avLst/>
            </a:prstGeom>
            <a:noFill/>
            <a:ln w="9525">
              <a:noFill/>
              <a:miter lim="800000"/>
              <a:headEnd/>
              <a:tailEnd/>
            </a:ln>
            <a:effectLst/>
          </p:spPr>
          <p:txBody>
            <a:bodyPr wrap="none">
              <a:spAutoFit/>
            </a:bodyPr>
            <a:lstStyle/>
            <a:p>
              <a:pPr algn="l"/>
              <a:r>
                <a:rPr lang="en-GB" b="1" dirty="0"/>
                <a:t>B</a:t>
              </a:r>
            </a:p>
          </p:txBody>
        </p:sp>
        <p:sp>
          <p:nvSpPr>
            <p:cNvPr id="1567820" name="Text Box 76"/>
            <p:cNvSpPr txBox="1">
              <a:spLocks noChangeArrowheads="1"/>
            </p:cNvSpPr>
            <p:nvPr/>
          </p:nvSpPr>
          <p:spPr bwMode="auto">
            <a:xfrm>
              <a:off x="311" y="2082"/>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67821" name="Text Box 77"/>
            <p:cNvSpPr txBox="1">
              <a:spLocks noChangeArrowheads="1"/>
            </p:cNvSpPr>
            <p:nvPr/>
          </p:nvSpPr>
          <p:spPr bwMode="auto">
            <a:xfrm>
              <a:off x="621" y="2082"/>
              <a:ext cx="206" cy="233"/>
            </a:xfrm>
            <a:prstGeom prst="rect">
              <a:avLst/>
            </a:prstGeom>
            <a:noFill/>
            <a:ln w="9525">
              <a:noFill/>
              <a:miter lim="800000"/>
              <a:headEnd/>
              <a:tailEnd/>
            </a:ln>
            <a:effectLst/>
          </p:spPr>
          <p:txBody>
            <a:bodyPr wrap="none">
              <a:spAutoFit/>
            </a:bodyPr>
            <a:lstStyle/>
            <a:p>
              <a:pPr algn="l"/>
              <a:r>
                <a:rPr lang="en-GB" b="1" dirty="0"/>
                <a:t>2</a:t>
              </a:r>
            </a:p>
          </p:txBody>
        </p:sp>
        <p:sp>
          <p:nvSpPr>
            <p:cNvPr id="1567822" name="Text Box 78"/>
            <p:cNvSpPr txBox="1">
              <a:spLocks noChangeArrowheads="1"/>
            </p:cNvSpPr>
            <p:nvPr/>
          </p:nvSpPr>
          <p:spPr bwMode="auto">
            <a:xfrm>
              <a:off x="307" y="2421"/>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67823" name="Text Box 79"/>
            <p:cNvSpPr txBox="1">
              <a:spLocks noChangeArrowheads="1"/>
            </p:cNvSpPr>
            <p:nvPr/>
          </p:nvSpPr>
          <p:spPr bwMode="auto">
            <a:xfrm>
              <a:off x="924" y="2421"/>
              <a:ext cx="206" cy="233"/>
            </a:xfrm>
            <a:prstGeom prst="rect">
              <a:avLst/>
            </a:prstGeom>
            <a:noFill/>
            <a:ln w="9525">
              <a:noFill/>
              <a:miter lim="800000"/>
              <a:headEnd/>
              <a:tailEnd/>
            </a:ln>
            <a:effectLst/>
          </p:spPr>
          <p:txBody>
            <a:bodyPr wrap="none">
              <a:spAutoFit/>
            </a:bodyPr>
            <a:lstStyle/>
            <a:p>
              <a:pPr algn="l"/>
              <a:r>
                <a:rPr lang="en-GB" b="1" dirty="0"/>
                <a:t>2</a:t>
              </a:r>
            </a:p>
          </p:txBody>
        </p:sp>
        <p:sp>
          <p:nvSpPr>
            <p:cNvPr id="1567824" name="Text Box 80"/>
            <p:cNvSpPr txBox="1">
              <a:spLocks noChangeArrowheads="1"/>
            </p:cNvSpPr>
            <p:nvPr/>
          </p:nvSpPr>
          <p:spPr bwMode="auto">
            <a:xfrm>
              <a:off x="621" y="2421"/>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67825" name="Text Box 81"/>
            <p:cNvSpPr txBox="1">
              <a:spLocks noChangeArrowheads="1"/>
            </p:cNvSpPr>
            <p:nvPr/>
          </p:nvSpPr>
          <p:spPr bwMode="auto">
            <a:xfrm>
              <a:off x="918" y="2082"/>
              <a:ext cx="206" cy="233"/>
            </a:xfrm>
            <a:prstGeom prst="rect">
              <a:avLst/>
            </a:prstGeom>
            <a:noFill/>
            <a:ln w="9525">
              <a:noFill/>
              <a:miter lim="800000"/>
              <a:headEnd/>
              <a:tailEnd/>
            </a:ln>
            <a:effectLst/>
          </p:spPr>
          <p:txBody>
            <a:bodyPr wrap="none">
              <a:spAutoFit/>
            </a:bodyPr>
            <a:lstStyle/>
            <a:p>
              <a:pPr algn="l"/>
              <a:r>
                <a:rPr lang="en-GB" b="1" dirty="0"/>
                <a:t>2</a:t>
              </a:r>
            </a:p>
          </p:txBody>
        </p:sp>
        <p:sp>
          <p:nvSpPr>
            <p:cNvPr id="1567826" name="Text Box 82"/>
            <p:cNvSpPr txBox="1">
              <a:spLocks noChangeArrowheads="1"/>
            </p:cNvSpPr>
            <p:nvPr/>
          </p:nvSpPr>
          <p:spPr bwMode="auto">
            <a:xfrm>
              <a:off x="1488" y="1475"/>
              <a:ext cx="206" cy="233"/>
            </a:xfrm>
            <a:prstGeom prst="rect">
              <a:avLst/>
            </a:prstGeom>
            <a:noFill/>
            <a:ln w="9525">
              <a:noFill/>
              <a:miter lim="800000"/>
              <a:headEnd/>
              <a:tailEnd/>
            </a:ln>
            <a:effectLst/>
          </p:spPr>
          <p:txBody>
            <a:bodyPr wrap="none">
              <a:spAutoFit/>
            </a:bodyPr>
            <a:lstStyle/>
            <a:p>
              <a:pPr algn="l"/>
              <a:r>
                <a:rPr lang="en-GB" b="1" dirty="0"/>
                <a:t>2</a:t>
              </a:r>
            </a:p>
          </p:txBody>
        </p:sp>
        <p:sp>
          <p:nvSpPr>
            <p:cNvPr id="1567827" name="Text Box 83"/>
            <p:cNvSpPr txBox="1">
              <a:spLocks noChangeArrowheads="1"/>
            </p:cNvSpPr>
            <p:nvPr/>
          </p:nvSpPr>
          <p:spPr bwMode="auto">
            <a:xfrm>
              <a:off x="1799" y="1475"/>
              <a:ext cx="206" cy="233"/>
            </a:xfrm>
            <a:prstGeom prst="rect">
              <a:avLst/>
            </a:prstGeom>
            <a:noFill/>
            <a:ln w="9525">
              <a:noFill/>
              <a:miter lim="800000"/>
              <a:headEnd/>
              <a:tailEnd/>
            </a:ln>
            <a:effectLst/>
          </p:spPr>
          <p:txBody>
            <a:bodyPr wrap="none">
              <a:spAutoFit/>
            </a:bodyPr>
            <a:lstStyle/>
            <a:p>
              <a:pPr algn="l"/>
              <a:r>
                <a:rPr lang="en-GB" b="1" dirty="0"/>
                <a:t>5</a:t>
              </a:r>
            </a:p>
          </p:txBody>
        </p:sp>
        <p:sp>
          <p:nvSpPr>
            <p:cNvPr id="1567828" name="Text Box 84"/>
            <p:cNvSpPr txBox="1">
              <a:spLocks noChangeArrowheads="1"/>
            </p:cNvSpPr>
            <p:nvPr/>
          </p:nvSpPr>
          <p:spPr bwMode="auto">
            <a:xfrm>
              <a:off x="1485" y="1815"/>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67829" name="Text Box 85"/>
            <p:cNvSpPr txBox="1">
              <a:spLocks noChangeArrowheads="1"/>
            </p:cNvSpPr>
            <p:nvPr/>
          </p:nvSpPr>
          <p:spPr bwMode="auto">
            <a:xfrm>
              <a:off x="2102" y="1814"/>
              <a:ext cx="206" cy="233"/>
            </a:xfrm>
            <a:prstGeom prst="rect">
              <a:avLst/>
            </a:prstGeom>
            <a:noFill/>
            <a:ln w="9525">
              <a:noFill/>
              <a:miter lim="800000"/>
              <a:headEnd/>
              <a:tailEnd/>
            </a:ln>
            <a:effectLst/>
          </p:spPr>
          <p:txBody>
            <a:bodyPr wrap="none">
              <a:spAutoFit/>
            </a:bodyPr>
            <a:lstStyle/>
            <a:p>
              <a:pPr algn="l"/>
              <a:r>
                <a:rPr lang="en-GB" b="1" dirty="0"/>
                <a:t>8</a:t>
              </a:r>
            </a:p>
          </p:txBody>
        </p:sp>
        <p:sp>
          <p:nvSpPr>
            <p:cNvPr id="1567830" name="Text Box 86"/>
            <p:cNvSpPr txBox="1">
              <a:spLocks noChangeArrowheads="1"/>
            </p:cNvSpPr>
            <p:nvPr/>
          </p:nvSpPr>
          <p:spPr bwMode="auto">
            <a:xfrm>
              <a:off x="1799" y="1815"/>
              <a:ext cx="206" cy="233"/>
            </a:xfrm>
            <a:prstGeom prst="rect">
              <a:avLst/>
            </a:prstGeom>
            <a:noFill/>
            <a:ln w="9525">
              <a:noFill/>
              <a:miter lim="800000"/>
              <a:headEnd/>
              <a:tailEnd/>
            </a:ln>
            <a:effectLst/>
          </p:spPr>
          <p:txBody>
            <a:bodyPr wrap="none">
              <a:spAutoFit/>
            </a:bodyPr>
            <a:lstStyle/>
            <a:p>
              <a:pPr algn="l"/>
              <a:r>
                <a:rPr lang="en-GB" b="1" dirty="0"/>
                <a:t>1</a:t>
              </a:r>
            </a:p>
          </p:txBody>
        </p:sp>
        <p:sp>
          <p:nvSpPr>
            <p:cNvPr id="1567831" name="Text Box 87"/>
            <p:cNvSpPr txBox="1">
              <a:spLocks noChangeArrowheads="1"/>
            </p:cNvSpPr>
            <p:nvPr/>
          </p:nvSpPr>
          <p:spPr bwMode="auto">
            <a:xfrm>
              <a:off x="2096" y="1475"/>
              <a:ext cx="206" cy="233"/>
            </a:xfrm>
            <a:prstGeom prst="rect">
              <a:avLst/>
            </a:prstGeom>
            <a:noFill/>
            <a:ln w="9525">
              <a:noFill/>
              <a:miter lim="800000"/>
              <a:headEnd/>
              <a:tailEnd/>
            </a:ln>
            <a:effectLst/>
          </p:spPr>
          <p:txBody>
            <a:bodyPr wrap="none">
              <a:spAutoFit/>
            </a:bodyPr>
            <a:lstStyle/>
            <a:p>
              <a:pPr algn="l"/>
              <a:r>
                <a:rPr lang="en-GB" b="1" dirty="0"/>
                <a:t>7</a:t>
              </a:r>
            </a:p>
          </p:txBody>
        </p:sp>
        <p:sp>
          <p:nvSpPr>
            <p:cNvPr id="1567832" name="Text Box 88"/>
            <p:cNvSpPr txBox="1">
              <a:spLocks noChangeArrowheads="1"/>
            </p:cNvSpPr>
            <p:nvPr/>
          </p:nvSpPr>
          <p:spPr bwMode="auto">
            <a:xfrm>
              <a:off x="2730" y="2793"/>
              <a:ext cx="206" cy="233"/>
            </a:xfrm>
            <a:prstGeom prst="rect">
              <a:avLst/>
            </a:prstGeom>
            <a:noFill/>
            <a:ln w="9525">
              <a:noFill/>
              <a:miter lim="800000"/>
              <a:headEnd/>
              <a:tailEnd/>
            </a:ln>
            <a:effectLst/>
          </p:spPr>
          <p:txBody>
            <a:bodyPr wrap="none">
              <a:spAutoFit/>
            </a:bodyPr>
            <a:lstStyle/>
            <a:p>
              <a:pPr algn="l"/>
              <a:r>
                <a:rPr lang="en-GB" b="1" dirty="0"/>
                <a:t>2</a:t>
              </a:r>
            </a:p>
          </p:txBody>
        </p:sp>
        <p:sp>
          <p:nvSpPr>
            <p:cNvPr id="1567833" name="Text Box 89"/>
            <p:cNvSpPr txBox="1">
              <a:spLocks noChangeArrowheads="1"/>
            </p:cNvSpPr>
            <p:nvPr/>
          </p:nvSpPr>
          <p:spPr bwMode="auto">
            <a:xfrm>
              <a:off x="3002" y="2793"/>
              <a:ext cx="286" cy="233"/>
            </a:xfrm>
            <a:prstGeom prst="rect">
              <a:avLst/>
            </a:prstGeom>
            <a:noFill/>
            <a:ln w="9525">
              <a:noFill/>
              <a:miter lim="800000"/>
              <a:headEnd/>
              <a:tailEnd/>
            </a:ln>
            <a:effectLst/>
          </p:spPr>
          <p:txBody>
            <a:bodyPr wrap="none">
              <a:spAutoFit/>
            </a:bodyPr>
            <a:lstStyle/>
            <a:p>
              <a:pPr algn="l"/>
              <a:r>
                <a:rPr lang="en-GB" b="1" dirty="0"/>
                <a:t>14</a:t>
              </a:r>
            </a:p>
          </p:txBody>
        </p:sp>
        <p:sp>
          <p:nvSpPr>
            <p:cNvPr id="1567834" name="Text Box 90"/>
            <p:cNvSpPr txBox="1">
              <a:spLocks noChangeArrowheads="1"/>
            </p:cNvSpPr>
            <p:nvPr/>
          </p:nvSpPr>
          <p:spPr bwMode="auto">
            <a:xfrm>
              <a:off x="2727" y="3133"/>
              <a:ext cx="206" cy="233"/>
            </a:xfrm>
            <a:prstGeom prst="rect">
              <a:avLst/>
            </a:prstGeom>
            <a:noFill/>
            <a:ln w="9525">
              <a:noFill/>
              <a:miter lim="800000"/>
              <a:headEnd/>
              <a:tailEnd/>
            </a:ln>
            <a:effectLst/>
          </p:spPr>
          <p:txBody>
            <a:bodyPr wrap="none">
              <a:spAutoFit/>
            </a:bodyPr>
            <a:lstStyle/>
            <a:p>
              <a:pPr algn="l"/>
              <a:r>
                <a:rPr lang="en-GB" b="1" dirty="0"/>
                <a:t>2</a:t>
              </a:r>
            </a:p>
          </p:txBody>
        </p:sp>
        <p:sp>
          <p:nvSpPr>
            <p:cNvPr id="1567835" name="Text Box 91"/>
            <p:cNvSpPr txBox="1">
              <a:spLocks noChangeArrowheads="1"/>
            </p:cNvSpPr>
            <p:nvPr/>
          </p:nvSpPr>
          <p:spPr bwMode="auto">
            <a:xfrm>
              <a:off x="3294" y="3132"/>
              <a:ext cx="286" cy="233"/>
            </a:xfrm>
            <a:prstGeom prst="rect">
              <a:avLst/>
            </a:prstGeom>
            <a:noFill/>
            <a:ln w="9525">
              <a:noFill/>
              <a:miter lim="800000"/>
              <a:headEnd/>
              <a:tailEnd/>
            </a:ln>
            <a:effectLst/>
          </p:spPr>
          <p:txBody>
            <a:bodyPr wrap="none">
              <a:spAutoFit/>
            </a:bodyPr>
            <a:lstStyle/>
            <a:p>
              <a:pPr algn="l"/>
              <a:r>
                <a:rPr lang="en-GB" b="1" dirty="0"/>
                <a:t>16</a:t>
              </a:r>
            </a:p>
          </p:txBody>
        </p:sp>
        <p:sp>
          <p:nvSpPr>
            <p:cNvPr id="1567836" name="Text Box 92"/>
            <p:cNvSpPr txBox="1">
              <a:spLocks noChangeArrowheads="1"/>
            </p:cNvSpPr>
            <p:nvPr/>
          </p:nvSpPr>
          <p:spPr bwMode="auto">
            <a:xfrm>
              <a:off x="3041" y="3133"/>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67837" name="Text Box 93"/>
            <p:cNvSpPr txBox="1">
              <a:spLocks noChangeArrowheads="1"/>
            </p:cNvSpPr>
            <p:nvPr/>
          </p:nvSpPr>
          <p:spPr bwMode="auto">
            <a:xfrm>
              <a:off x="3299" y="2793"/>
              <a:ext cx="286" cy="233"/>
            </a:xfrm>
            <a:prstGeom prst="rect">
              <a:avLst/>
            </a:prstGeom>
            <a:noFill/>
            <a:ln w="9525">
              <a:noFill/>
              <a:miter lim="800000"/>
              <a:headEnd/>
              <a:tailEnd/>
            </a:ln>
            <a:effectLst/>
          </p:spPr>
          <p:txBody>
            <a:bodyPr wrap="none">
              <a:spAutoFit/>
            </a:bodyPr>
            <a:lstStyle/>
            <a:p>
              <a:pPr algn="l"/>
              <a:r>
                <a:rPr lang="en-GB" b="1" dirty="0"/>
                <a:t>16</a:t>
              </a:r>
            </a:p>
          </p:txBody>
        </p:sp>
        <p:sp>
          <p:nvSpPr>
            <p:cNvPr id="1567838" name="Text Box 94"/>
            <p:cNvSpPr txBox="1">
              <a:spLocks noChangeArrowheads="1"/>
            </p:cNvSpPr>
            <p:nvPr/>
          </p:nvSpPr>
          <p:spPr bwMode="auto">
            <a:xfrm>
              <a:off x="3822" y="2793"/>
              <a:ext cx="286" cy="233"/>
            </a:xfrm>
            <a:prstGeom prst="rect">
              <a:avLst/>
            </a:prstGeom>
            <a:noFill/>
            <a:ln w="9525">
              <a:noFill/>
              <a:miter lim="800000"/>
              <a:headEnd/>
              <a:tailEnd/>
            </a:ln>
            <a:effectLst/>
          </p:spPr>
          <p:txBody>
            <a:bodyPr wrap="none">
              <a:spAutoFit/>
            </a:bodyPr>
            <a:lstStyle/>
            <a:p>
              <a:pPr algn="l"/>
              <a:r>
                <a:rPr lang="en-GB" b="1" dirty="0"/>
                <a:t>16</a:t>
              </a:r>
            </a:p>
          </p:txBody>
        </p:sp>
        <p:sp>
          <p:nvSpPr>
            <p:cNvPr id="1567839" name="Text Box 95"/>
            <p:cNvSpPr txBox="1">
              <a:spLocks noChangeArrowheads="1"/>
            </p:cNvSpPr>
            <p:nvPr/>
          </p:nvSpPr>
          <p:spPr bwMode="auto">
            <a:xfrm>
              <a:off x="4172" y="2793"/>
              <a:ext cx="206" cy="233"/>
            </a:xfrm>
            <a:prstGeom prst="rect">
              <a:avLst/>
            </a:prstGeom>
            <a:noFill/>
            <a:ln w="9525">
              <a:noFill/>
              <a:miter lim="800000"/>
              <a:headEnd/>
              <a:tailEnd/>
            </a:ln>
            <a:effectLst/>
          </p:spPr>
          <p:txBody>
            <a:bodyPr wrap="none">
              <a:spAutoFit/>
            </a:bodyPr>
            <a:lstStyle/>
            <a:p>
              <a:pPr algn="l"/>
              <a:r>
                <a:rPr lang="en-GB" b="1" dirty="0"/>
                <a:t>7</a:t>
              </a:r>
            </a:p>
          </p:txBody>
        </p:sp>
        <p:sp>
          <p:nvSpPr>
            <p:cNvPr id="1567840" name="Text Box 96"/>
            <p:cNvSpPr txBox="1">
              <a:spLocks noChangeArrowheads="1"/>
            </p:cNvSpPr>
            <p:nvPr/>
          </p:nvSpPr>
          <p:spPr bwMode="auto">
            <a:xfrm>
              <a:off x="3829" y="3133"/>
              <a:ext cx="286" cy="233"/>
            </a:xfrm>
            <a:prstGeom prst="rect">
              <a:avLst/>
            </a:prstGeom>
            <a:noFill/>
            <a:ln w="9525">
              <a:noFill/>
              <a:miter lim="800000"/>
              <a:headEnd/>
              <a:tailEnd/>
            </a:ln>
            <a:effectLst/>
          </p:spPr>
          <p:txBody>
            <a:bodyPr wrap="none">
              <a:spAutoFit/>
            </a:bodyPr>
            <a:lstStyle/>
            <a:p>
              <a:pPr algn="l"/>
              <a:r>
                <a:rPr lang="en-GB" b="1" dirty="0"/>
                <a:t>18</a:t>
              </a:r>
            </a:p>
          </p:txBody>
        </p:sp>
        <p:sp>
          <p:nvSpPr>
            <p:cNvPr id="1567841" name="Text Box 97"/>
            <p:cNvSpPr txBox="1">
              <a:spLocks noChangeArrowheads="1"/>
            </p:cNvSpPr>
            <p:nvPr/>
          </p:nvSpPr>
          <p:spPr bwMode="auto">
            <a:xfrm>
              <a:off x="4435" y="3132"/>
              <a:ext cx="286" cy="233"/>
            </a:xfrm>
            <a:prstGeom prst="rect">
              <a:avLst/>
            </a:prstGeom>
            <a:noFill/>
            <a:ln w="9525">
              <a:noFill/>
              <a:miter lim="800000"/>
              <a:headEnd/>
              <a:tailEnd/>
            </a:ln>
            <a:effectLst/>
          </p:spPr>
          <p:txBody>
            <a:bodyPr wrap="none">
              <a:spAutoFit/>
            </a:bodyPr>
            <a:lstStyle/>
            <a:p>
              <a:pPr algn="l"/>
              <a:r>
                <a:rPr lang="en-GB" b="1" dirty="0"/>
                <a:t>25</a:t>
              </a:r>
            </a:p>
          </p:txBody>
        </p:sp>
        <p:sp>
          <p:nvSpPr>
            <p:cNvPr id="1567842" name="Text Box 98"/>
            <p:cNvSpPr txBox="1">
              <a:spLocks noChangeArrowheads="1"/>
            </p:cNvSpPr>
            <p:nvPr/>
          </p:nvSpPr>
          <p:spPr bwMode="auto">
            <a:xfrm>
              <a:off x="4172" y="3133"/>
              <a:ext cx="206" cy="233"/>
            </a:xfrm>
            <a:prstGeom prst="rect">
              <a:avLst/>
            </a:prstGeom>
            <a:noFill/>
            <a:ln w="9525">
              <a:noFill/>
              <a:miter lim="800000"/>
              <a:headEnd/>
              <a:tailEnd/>
            </a:ln>
            <a:effectLst/>
          </p:spPr>
          <p:txBody>
            <a:bodyPr wrap="none">
              <a:spAutoFit/>
            </a:bodyPr>
            <a:lstStyle/>
            <a:p>
              <a:pPr algn="l"/>
              <a:r>
                <a:rPr lang="en-GB" b="1" dirty="0"/>
                <a:t>2</a:t>
              </a:r>
            </a:p>
          </p:txBody>
        </p:sp>
        <p:sp>
          <p:nvSpPr>
            <p:cNvPr id="1567843" name="Text Box 99"/>
            <p:cNvSpPr txBox="1">
              <a:spLocks noChangeArrowheads="1"/>
            </p:cNvSpPr>
            <p:nvPr/>
          </p:nvSpPr>
          <p:spPr bwMode="auto">
            <a:xfrm>
              <a:off x="4440" y="2793"/>
              <a:ext cx="286" cy="233"/>
            </a:xfrm>
            <a:prstGeom prst="rect">
              <a:avLst/>
            </a:prstGeom>
            <a:noFill/>
            <a:ln w="9525">
              <a:noFill/>
              <a:miter lim="800000"/>
              <a:headEnd/>
              <a:tailEnd/>
            </a:ln>
            <a:effectLst/>
          </p:spPr>
          <p:txBody>
            <a:bodyPr wrap="none">
              <a:spAutoFit/>
            </a:bodyPr>
            <a:lstStyle/>
            <a:p>
              <a:pPr algn="l"/>
              <a:r>
                <a:rPr lang="en-GB" b="1" dirty="0"/>
                <a:t>23</a:t>
              </a:r>
            </a:p>
          </p:txBody>
        </p:sp>
        <p:sp>
          <p:nvSpPr>
            <p:cNvPr id="1567844" name="Text Box 100"/>
            <p:cNvSpPr txBox="1">
              <a:spLocks noChangeArrowheads="1"/>
            </p:cNvSpPr>
            <p:nvPr/>
          </p:nvSpPr>
          <p:spPr bwMode="auto">
            <a:xfrm>
              <a:off x="2730" y="1475"/>
              <a:ext cx="206" cy="233"/>
            </a:xfrm>
            <a:prstGeom prst="rect">
              <a:avLst/>
            </a:prstGeom>
            <a:noFill/>
            <a:ln w="9525">
              <a:noFill/>
              <a:miter lim="800000"/>
              <a:headEnd/>
              <a:tailEnd/>
            </a:ln>
            <a:effectLst/>
          </p:spPr>
          <p:txBody>
            <a:bodyPr wrap="none">
              <a:spAutoFit/>
            </a:bodyPr>
            <a:lstStyle/>
            <a:p>
              <a:pPr algn="l"/>
              <a:r>
                <a:rPr lang="en-GB" b="1" dirty="0"/>
                <a:t>7</a:t>
              </a:r>
            </a:p>
          </p:txBody>
        </p:sp>
        <p:sp>
          <p:nvSpPr>
            <p:cNvPr id="1567845" name="Text Box 101"/>
            <p:cNvSpPr txBox="1">
              <a:spLocks noChangeArrowheads="1"/>
            </p:cNvSpPr>
            <p:nvPr/>
          </p:nvSpPr>
          <p:spPr bwMode="auto">
            <a:xfrm>
              <a:off x="3041" y="1475"/>
              <a:ext cx="206" cy="233"/>
            </a:xfrm>
            <a:prstGeom prst="rect">
              <a:avLst/>
            </a:prstGeom>
            <a:noFill/>
            <a:ln w="9525">
              <a:noFill/>
              <a:miter lim="800000"/>
              <a:headEnd/>
              <a:tailEnd/>
            </a:ln>
            <a:effectLst/>
          </p:spPr>
          <p:txBody>
            <a:bodyPr wrap="none">
              <a:spAutoFit/>
            </a:bodyPr>
            <a:lstStyle/>
            <a:p>
              <a:pPr algn="l"/>
              <a:r>
                <a:rPr lang="en-GB" b="1" dirty="0"/>
                <a:t>8</a:t>
              </a:r>
            </a:p>
          </p:txBody>
        </p:sp>
        <p:sp>
          <p:nvSpPr>
            <p:cNvPr id="1567846" name="Text Box 102"/>
            <p:cNvSpPr txBox="1">
              <a:spLocks noChangeArrowheads="1"/>
            </p:cNvSpPr>
            <p:nvPr/>
          </p:nvSpPr>
          <p:spPr bwMode="auto">
            <a:xfrm>
              <a:off x="2727" y="1815"/>
              <a:ext cx="206" cy="233"/>
            </a:xfrm>
            <a:prstGeom prst="rect">
              <a:avLst/>
            </a:prstGeom>
            <a:noFill/>
            <a:ln w="9525">
              <a:noFill/>
              <a:miter lim="800000"/>
              <a:headEnd/>
              <a:tailEnd/>
            </a:ln>
            <a:effectLst/>
          </p:spPr>
          <p:txBody>
            <a:bodyPr wrap="none">
              <a:spAutoFit/>
            </a:bodyPr>
            <a:lstStyle/>
            <a:p>
              <a:pPr algn="l"/>
              <a:r>
                <a:rPr lang="en-GB" b="1" dirty="0"/>
                <a:t>8</a:t>
              </a:r>
            </a:p>
          </p:txBody>
        </p:sp>
        <p:sp>
          <p:nvSpPr>
            <p:cNvPr id="1567847" name="Text Box 103"/>
            <p:cNvSpPr txBox="1">
              <a:spLocks noChangeArrowheads="1"/>
            </p:cNvSpPr>
            <p:nvPr/>
          </p:nvSpPr>
          <p:spPr bwMode="auto">
            <a:xfrm>
              <a:off x="3294" y="1814"/>
              <a:ext cx="286" cy="233"/>
            </a:xfrm>
            <a:prstGeom prst="rect">
              <a:avLst/>
            </a:prstGeom>
            <a:noFill/>
            <a:ln w="9525">
              <a:noFill/>
              <a:miter lim="800000"/>
              <a:headEnd/>
              <a:tailEnd/>
            </a:ln>
            <a:effectLst/>
          </p:spPr>
          <p:txBody>
            <a:bodyPr wrap="none">
              <a:spAutoFit/>
            </a:bodyPr>
            <a:lstStyle/>
            <a:p>
              <a:pPr algn="l"/>
              <a:r>
                <a:rPr lang="en-GB" b="1" dirty="0"/>
                <a:t>16</a:t>
              </a:r>
            </a:p>
          </p:txBody>
        </p:sp>
        <p:sp>
          <p:nvSpPr>
            <p:cNvPr id="1567848" name="Text Box 104"/>
            <p:cNvSpPr txBox="1">
              <a:spLocks noChangeArrowheads="1"/>
            </p:cNvSpPr>
            <p:nvPr/>
          </p:nvSpPr>
          <p:spPr bwMode="auto">
            <a:xfrm>
              <a:off x="3041" y="1815"/>
              <a:ext cx="206" cy="233"/>
            </a:xfrm>
            <a:prstGeom prst="rect">
              <a:avLst/>
            </a:prstGeom>
            <a:noFill/>
            <a:ln w="9525">
              <a:noFill/>
              <a:miter lim="800000"/>
              <a:headEnd/>
              <a:tailEnd/>
            </a:ln>
            <a:effectLst/>
          </p:spPr>
          <p:txBody>
            <a:bodyPr wrap="none">
              <a:spAutoFit/>
            </a:bodyPr>
            <a:lstStyle/>
            <a:p>
              <a:pPr algn="l"/>
              <a:r>
                <a:rPr lang="en-GB" b="1" dirty="0"/>
                <a:t>1</a:t>
              </a:r>
            </a:p>
          </p:txBody>
        </p:sp>
        <p:sp>
          <p:nvSpPr>
            <p:cNvPr id="1567849" name="Text Box 105"/>
            <p:cNvSpPr txBox="1">
              <a:spLocks noChangeArrowheads="1"/>
            </p:cNvSpPr>
            <p:nvPr/>
          </p:nvSpPr>
          <p:spPr bwMode="auto">
            <a:xfrm>
              <a:off x="3309" y="1475"/>
              <a:ext cx="286" cy="233"/>
            </a:xfrm>
            <a:prstGeom prst="rect">
              <a:avLst/>
            </a:prstGeom>
            <a:noFill/>
            <a:ln w="9525">
              <a:noFill/>
              <a:miter lim="800000"/>
              <a:headEnd/>
              <a:tailEnd/>
            </a:ln>
            <a:effectLst/>
          </p:spPr>
          <p:txBody>
            <a:bodyPr wrap="none">
              <a:spAutoFit/>
            </a:bodyPr>
            <a:lstStyle/>
            <a:p>
              <a:pPr algn="l"/>
              <a:r>
                <a:rPr lang="en-GB" b="1" dirty="0"/>
                <a:t>15</a:t>
              </a:r>
            </a:p>
          </p:txBody>
        </p:sp>
        <p:sp>
          <p:nvSpPr>
            <p:cNvPr id="1567850" name="Text Box 106"/>
            <p:cNvSpPr txBox="1">
              <a:spLocks noChangeArrowheads="1"/>
            </p:cNvSpPr>
            <p:nvPr/>
          </p:nvSpPr>
          <p:spPr bwMode="auto">
            <a:xfrm>
              <a:off x="3951" y="1475"/>
              <a:ext cx="286" cy="233"/>
            </a:xfrm>
            <a:prstGeom prst="rect">
              <a:avLst/>
            </a:prstGeom>
            <a:noFill/>
            <a:ln w="9525">
              <a:noFill/>
              <a:miter lim="800000"/>
              <a:headEnd/>
              <a:tailEnd/>
            </a:ln>
            <a:effectLst/>
          </p:spPr>
          <p:txBody>
            <a:bodyPr wrap="none">
              <a:spAutoFit/>
            </a:bodyPr>
            <a:lstStyle/>
            <a:p>
              <a:pPr algn="l"/>
              <a:r>
                <a:rPr lang="en-GB" b="1" dirty="0"/>
                <a:t>16</a:t>
              </a:r>
            </a:p>
          </p:txBody>
        </p:sp>
        <p:sp>
          <p:nvSpPr>
            <p:cNvPr id="1567851" name="Text Box 107"/>
            <p:cNvSpPr txBox="1">
              <a:spLocks noChangeArrowheads="1"/>
            </p:cNvSpPr>
            <p:nvPr/>
          </p:nvSpPr>
          <p:spPr bwMode="auto">
            <a:xfrm>
              <a:off x="4301" y="1475"/>
              <a:ext cx="206" cy="233"/>
            </a:xfrm>
            <a:prstGeom prst="rect">
              <a:avLst/>
            </a:prstGeom>
            <a:noFill/>
            <a:ln w="9525">
              <a:noFill/>
              <a:miter lim="800000"/>
              <a:headEnd/>
              <a:tailEnd/>
            </a:ln>
            <a:effectLst/>
          </p:spPr>
          <p:txBody>
            <a:bodyPr wrap="none">
              <a:spAutoFit/>
            </a:bodyPr>
            <a:lstStyle/>
            <a:p>
              <a:pPr algn="l"/>
              <a:r>
                <a:rPr lang="en-GB" b="1" dirty="0"/>
                <a:t>9</a:t>
              </a:r>
            </a:p>
          </p:txBody>
        </p:sp>
        <p:sp>
          <p:nvSpPr>
            <p:cNvPr id="1567852" name="Text Box 108"/>
            <p:cNvSpPr txBox="1">
              <a:spLocks noChangeArrowheads="1"/>
            </p:cNvSpPr>
            <p:nvPr/>
          </p:nvSpPr>
          <p:spPr bwMode="auto">
            <a:xfrm>
              <a:off x="3948" y="1815"/>
              <a:ext cx="286" cy="233"/>
            </a:xfrm>
            <a:prstGeom prst="rect">
              <a:avLst/>
            </a:prstGeom>
            <a:noFill/>
            <a:ln w="9525">
              <a:noFill/>
              <a:miter lim="800000"/>
              <a:headEnd/>
              <a:tailEnd/>
            </a:ln>
            <a:effectLst/>
          </p:spPr>
          <p:txBody>
            <a:bodyPr wrap="none">
              <a:spAutoFit/>
            </a:bodyPr>
            <a:lstStyle/>
            <a:p>
              <a:pPr algn="l"/>
              <a:r>
                <a:rPr lang="en-GB" b="1" dirty="0"/>
                <a:t>16</a:t>
              </a:r>
            </a:p>
          </p:txBody>
        </p:sp>
        <p:sp>
          <p:nvSpPr>
            <p:cNvPr id="1567853" name="Text Box 109"/>
            <p:cNvSpPr txBox="1">
              <a:spLocks noChangeArrowheads="1"/>
            </p:cNvSpPr>
            <p:nvPr/>
          </p:nvSpPr>
          <p:spPr bwMode="auto">
            <a:xfrm>
              <a:off x="4545" y="1814"/>
              <a:ext cx="286" cy="233"/>
            </a:xfrm>
            <a:prstGeom prst="rect">
              <a:avLst/>
            </a:prstGeom>
            <a:noFill/>
            <a:ln w="9525">
              <a:noFill/>
              <a:miter lim="800000"/>
              <a:headEnd/>
              <a:tailEnd/>
            </a:ln>
            <a:effectLst/>
          </p:spPr>
          <p:txBody>
            <a:bodyPr wrap="none">
              <a:spAutoFit/>
            </a:bodyPr>
            <a:lstStyle/>
            <a:p>
              <a:pPr algn="l"/>
              <a:r>
                <a:rPr lang="en-GB" b="1" dirty="0"/>
                <a:t>25</a:t>
              </a:r>
            </a:p>
          </p:txBody>
        </p:sp>
        <p:sp>
          <p:nvSpPr>
            <p:cNvPr id="1567854" name="Text Box 110"/>
            <p:cNvSpPr txBox="1">
              <a:spLocks noChangeArrowheads="1"/>
            </p:cNvSpPr>
            <p:nvPr/>
          </p:nvSpPr>
          <p:spPr bwMode="auto">
            <a:xfrm>
              <a:off x="4301" y="1815"/>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67855" name="Text Box 111"/>
            <p:cNvSpPr txBox="1">
              <a:spLocks noChangeArrowheads="1"/>
            </p:cNvSpPr>
            <p:nvPr/>
          </p:nvSpPr>
          <p:spPr bwMode="auto">
            <a:xfrm>
              <a:off x="4549" y="1475"/>
              <a:ext cx="286" cy="233"/>
            </a:xfrm>
            <a:prstGeom prst="rect">
              <a:avLst/>
            </a:prstGeom>
            <a:noFill/>
            <a:ln w="9525">
              <a:noFill/>
              <a:miter lim="800000"/>
              <a:headEnd/>
              <a:tailEnd/>
            </a:ln>
            <a:effectLst/>
          </p:spPr>
          <p:txBody>
            <a:bodyPr wrap="none">
              <a:spAutoFit/>
            </a:bodyPr>
            <a:lstStyle/>
            <a:p>
              <a:pPr algn="l"/>
              <a:r>
                <a:rPr lang="en-GB" b="1" dirty="0"/>
                <a:t>25</a:t>
              </a:r>
            </a:p>
          </p:txBody>
        </p:sp>
        <p:sp>
          <p:nvSpPr>
            <p:cNvPr id="1567856" name="Text Box 112"/>
            <p:cNvSpPr txBox="1">
              <a:spLocks noChangeArrowheads="1"/>
            </p:cNvSpPr>
            <p:nvPr/>
          </p:nvSpPr>
          <p:spPr bwMode="auto">
            <a:xfrm>
              <a:off x="5123" y="2081"/>
              <a:ext cx="286" cy="233"/>
            </a:xfrm>
            <a:prstGeom prst="rect">
              <a:avLst/>
            </a:prstGeom>
            <a:noFill/>
            <a:ln w="9525">
              <a:noFill/>
              <a:miter lim="800000"/>
              <a:headEnd/>
              <a:tailEnd/>
            </a:ln>
            <a:effectLst/>
          </p:spPr>
          <p:txBody>
            <a:bodyPr wrap="none">
              <a:spAutoFit/>
            </a:bodyPr>
            <a:lstStyle/>
            <a:p>
              <a:pPr algn="l"/>
              <a:r>
                <a:rPr lang="en-GB" b="1" dirty="0"/>
                <a:t>25</a:t>
              </a:r>
            </a:p>
          </p:txBody>
        </p:sp>
        <p:sp>
          <p:nvSpPr>
            <p:cNvPr id="1567857" name="Text Box 113"/>
            <p:cNvSpPr txBox="1">
              <a:spLocks noChangeArrowheads="1"/>
            </p:cNvSpPr>
            <p:nvPr/>
          </p:nvSpPr>
          <p:spPr bwMode="auto">
            <a:xfrm>
              <a:off x="5473" y="2081"/>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67858" name="Text Box 114"/>
            <p:cNvSpPr txBox="1">
              <a:spLocks noChangeArrowheads="1"/>
            </p:cNvSpPr>
            <p:nvPr/>
          </p:nvSpPr>
          <p:spPr bwMode="auto">
            <a:xfrm>
              <a:off x="5130" y="2421"/>
              <a:ext cx="286" cy="233"/>
            </a:xfrm>
            <a:prstGeom prst="rect">
              <a:avLst/>
            </a:prstGeom>
            <a:noFill/>
            <a:ln w="9525">
              <a:noFill/>
              <a:miter lim="800000"/>
              <a:headEnd/>
              <a:tailEnd/>
            </a:ln>
            <a:effectLst/>
          </p:spPr>
          <p:txBody>
            <a:bodyPr wrap="none">
              <a:spAutoFit/>
            </a:bodyPr>
            <a:lstStyle/>
            <a:p>
              <a:pPr algn="l"/>
              <a:r>
                <a:rPr lang="en-GB" b="1" dirty="0"/>
                <a:t>25</a:t>
              </a:r>
            </a:p>
          </p:txBody>
        </p:sp>
        <p:sp>
          <p:nvSpPr>
            <p:cNvPr id="1567859" name="Text Box 115"/>
            <p:cNvSpPr txBox="1">
              <a:spLocks noChangeArrowheads="1"/>
            </p:cNvSpPr>
            <p:nvPr/>
          </p:nvSpPr>
          <p:spPr bwMode="auto">
            <a:xfrm>
              <a:off x="5746" y="2421"/>
              <a:ext cx="286" cy="233"/>
            </a:xfrm>
            <a:prstGeom prst="rect">
              <a:avLst/>
            </a:prstGeom>
            <a:noFill/>
            <a:ln w="9525">
              <a:noFill/>
              <a:miter lim="800000"/>
              <a:headEnd/>
              <a:tailEnd/>
            </a:ln>
            <a:effectLst/>
          </p:spPr>
          <p:txBody>
            <a:bodyPr wrap="none">
              <a:spAutoFit/>
            </a:bodyPr>
            <a:lstStyle/>
            <a:p>
              <a:pPr algn="l"/>
              <a:r>
                <a:rPr lang="en-GB" b="1" dirty="0"/>
                <a:t>28</a:t>
              </a:r>
            </a:p>
          </p:txBody>
        </p:sp>
        <p:sp>
          <p:nvSpPr>
            <p:cNvPr id="1567860" name="Text Box 116"/>
            <p:cNvSpPr txBox="1">
              <a:spLocks noChangeArrowheads="1"/>
            </p:cNvSpPr>
            <p:nvPr/>
          </p:nvSpPr>
          <p:spPr bwMode="auto">
            <a:xfrm>
              <a:off x="5473" y="2421"/>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67861" name="Text Box 117"/>
            <p:cNvSpPr txBox="1">
              <a:spLocks noChangeArrowheads="1"/>
            </p:cNvSpPr>
            <p:nvPr/>
          </p:nvSpPr>
          <p:spPr bwMode="auto">
            <a:xfrm>
              <a:off x="5740" y="2081"/>
              <a:ext cx="286" cy="233"/>
            </a:xfrm>
            <a:prstGeom prst="rect">
              <a:avLst/>
            </a:prstGeom>
            <a:noFill/>
            <a:ln w="9525">
              <a:noFill/>
              <a:miter lim="800000"/>
              <a:headEnd/>
              <a:tailEnd/>
            </a:ln>
            <a:effectLst/>
          </p:spPr>
          <p:txBody>
            <a:bodyPr wrap="none">
              <a:spAutoFit/>
            </a:bodyPr>
            <a:lstStyle/>
            <a:p>
              <a:pPr algn="l"/>
              <a:r>
                <a:rPr lang="en-GB" b="1" dirty="0"/>
                <a:t>28</a:t>
              </a:r>
            </a:p>
          </p:txBody>
        </p:sp>
      </p:grpSp>
      <p:sp>
        <p:nvSpPr>
          <p:cNvPr id="1567862" name="Rectangle 118"/>
          <p:cNvSpPr>
            <a:spLocks noGrp="1" noChangeArrowheads="1"/>
          </p:cNvSpPr>
          <p:nvPr>
            <p:ph type="title"/>
          </p:nvPr>
        </p:nvSpPr>
        <p:spPr/>
        <p:txBody>
          <a:bodyPr/>
          <a:lstStyle/>
          <a:p>
            <a:r>
              <a:rPr lang="en-GB" dirty="0" smtClean="0"/>
              <a:t>CPA PERT Demonstration</a:t>
            </a:r>
            <a:endParaRPr lang="en-GB" dirty="0"/>
          </a:p>
        </p:txBody>
      </p:sp>
      <p:cxnSp>
        <p:nvCxnSpPr>
          <p:cNvPr id="1567863" name="AutoShape 119"/>
          <p:cNvCxnSpPr>
            <a:cxnSpLocks noChangeShapeType="1"/>
          </p:cNvCxnSpPr>
          <p:nvPr/>
        </p:nvCxnSpPr>
        <p:spPr bwMode="auto">
          <a:xfrm flipV="1">
            <a:off x="5295900" y="3021014"/>
            <a:ext cx="482112" cy="1552575"/>
          </a:xfrm>
          <a:prstGeom prst="bentConnector3">
            <a:avLst>
              <a:gd name="adj1" fmla="val 49847"/>
            </a:avLst>
          </a:prstGeom>
          <a:noFill/>
          <a:ln w="38100" cap="sq">
            <a:solidFill>
              <a:srgbClr val="FF3300"/>
            </a:solidFill>
            <a:miter lim="800000"/>
            <a:headEnd type="none" w="sm" len="sm"/>
            <a:tailEnd type="triangle" w="sm" len="sm"/>
          </a:ln>
          <a:effectLst/>
        </p:spPr>
      </p:cxnSp>
      <p:sp>
        <p:nvSpPr>
          <p:cNvPr id="11" name="Footer Placeholder 10"/>
          <p:cNvSpPr>
            <a:spLocks noGrp="1"/>
          </p:cNvSpPr>
          <p:nvPr>
            <p:ph type="ftr" sz="quarter" idx="11"/>
          </p:nvPr>
        </p:nvSpPr>
        <p:spPr/>
        <p:txBody>
          <a:bodyPr/>
          <a:lstStyle/>
          <a:p>
            <a:r>
              <a:rPr lang="en-US" dirty="0" smtClean="0"/>
              <a:t>©Copyright GPM 2009-2013</a:t>
            </a:r>
            <a:endParaRPr lang="en-US" dirty="0"/>
          </a:p>
        </p:txBody>
      </p:sp>
      <p:sp>
        <p:nvSpPr>
          <p:cNvPr id="12" name="Slide Number Placeholder 11"/>
          <p:cNvSpPr>
            <a:spLocks noGrp="1"/>
          </p:cNvSpPr>
          <p:nvPr>
            <p:ph type="sldNum" sz="quarter" idx="12"/>
          </p:nvPr>
        </p:nvSpPr>
        <p:spPr/>
        <p:txBody>
          <a:bodyPr/>
          <a:lstStyle/>
          <a:p>
            <a:fld id="{4BE819A1-3DD8-4179-BFD0-BF7D359F8DBD}" type="slidenum">
              <a:rPr lang="en-US" smtClean="0"/>
              <a:t>233</a:t>
            </a:fld>
            <a:endParaRPr lang="en-US" dirty="0"/>
          </a:p>
        </p:txBody>
      </p:sp>
    </p:spTree>
    <p:extLst>
      <p:ext uri="{BB962C8B-B14F-4D97-AF65-F5344CB8AC3E}">
        <p14:creationId xmlns:p14="http://schemas.microsoft.com/office/powerpoint/2010/main" val="16213767"/>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842" name="Rectangle 2"/>
          <p:cNvSpPr>
            <a:spLocks noGrp="1" noChangeArrowheads="1"/>
          </p:cNvSpPr>
          <p:nvPr>
            <p:ph type="title"/>
          </p:nvPr>
        </p:nvSpPr>
        <p:spPr/>
        <p:txBody>
          <a:bodyPr/>
          <a:lstStyle/>
          <a:p>
            <a:r>
              <a:rPr lang="en-GB" dirty="0"/>
              <a:t>PERT Durations</a:t>
            </a:r>
          </a:p>
        </p:txBody>
      </p:sp>
      <p:grpSp>
        <p:nvGrpSpPr>
          <p:cNvPr id="2" name="Group 81"/>
          <p:cNvGrpSpPr/>
          <p:nvPr/>
        </p:nvGrpSpPr>
        <p:grpSpPr>
          <a:xfrm>
            <a:off x="1066800" y="1371600"/>
            <a:ext cx="6914417" cy="4437062"/>
            <a:chOff x="1936750" y="1430338"/>
            <a:chExt cx="7056438" cy="4437062"/>
          </a:xfrm>
        </p:grpSpPr>
        <p:sp>
          <p:nvSpPr>
            <p:cNvPr id="1571843" name="Rectangle 3"/>
            <p:cNvSpPr>
              <a:spLocks noChangeArrowheads="1"/>
            </p:cNvSpPr>
            <p:nvPr/>
          </p:nvSpPr>
          <p:spPr bwMode="auto">
            <a:xfrm>
              <a:off x="2738438" y="2174875"/>
              <a:ext cx="70" cy="276999"/>
            </a:xfrm>
            <a:prstGeom prst="rect">
              <a:avLst/>
            </a:prstGeom>
            <a:noFill/>
            <a:ln w="9525">
              <a:noFill/>
              <a:miter lim="800000"/>
              <a:headEnd/>
              <a:tailEnd/>
            </a:ln>
          </p:spPr>
          <p:txBody>
            <a:bodyPr wrap="none" lIns="0" tIns="0" rIns="0" bIns="0">
              <a:spAutoFit/>
            </a:bodyPr>
            <a:lstStyle/>
            <a:p>
              <a:pPr algn="l"/>
              <a:endParaRPr lang="en-US" b="1" dirty="0">
                <a:latin typeface="+mn-lt"/>
              </a:endParaRPr>
            </a:p>
          </p:txBody>
        </p:sp>
        <p:sp>
          <p:nvSpPr>
            <p:cNvPr id="1571844" name="Rectangle 4"/>
            <p:cNvSpPr>
              <a:spLocks noChangeArrowheads="1"/>
            </p:cNvSpPr>
            <p:nvPr/>
          </p:nvSpPr>
          <p:spPr bwMode="auto">
            <a:xfrm>
              <a:off x="2632075" y="1501775"/>
              <a:ext cx="7938" cy="7938"/>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45" name="Rectangle 5"/>
            <p:cNvSpPr>
              <a:spLocks noChangeArrowheads="1"/>
            </p:cNvSpPr>
            <p:nvPr/>
          </p:nvSpPr>
          <p:spPr bwMode="auto">
            <a:xfrm>
              <a:off x="2632075" y="1501775"/>
              <a:ext cx="7938" cy="7938"/>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46" name="Rectangle 6"/>
            <p:cNvSpPr>
              <a:spLocks noChangeArrowheads="1"/>
            </p:cNvSpPr>
            <p:nvPr/>
          </p:nvSpPr>
          <p:spPr bwMode="auto">
            <a:xfrm>
              <a:off x="2632075" y="2513013"/>
              <a:ext cx="7938" cy="7937"/>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47" name="Rectangle 7"/>
            <p:cNvSpPr>
              <a:spLocks noChangeArrowheads="1"/>
            </p:cNvSpPr>
            <p:nvPr/>
          </p:nvSpPr>
          <p:spPr bwMode="auto">
            <a:xfrm>
              <a:off x="5135563" y="2513013"/>
              <a:ext cx="7937" cy="7937"/>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48" name="Rectangle 8"/>
            <p:cNvSpPr>
              <a:spLocks noChangeArrowheads="1"/>
            </p:cNvSpPr>
            <p:nvPr/>
          </p:nvSpPr>
          <p:spPr bwMode="auto">
            <a:xfrm>
              <a:off x="6381750" y="2513013"/>
              <a:ext cx="11113" cy="7937"/>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49" name="Rectangle 9"/>
            <p:cNvSpPr>
              <a:spLocks noChangeArrowheads="1"/>
            </p:cNvSpPr>
            <p:nvPr/>
          </p:nvSpPr>
          <p:spPr bwMode="auto">
            <a:xfrm>
              <a:off x="2640013" y="3543300"/>
              <a:ext cx="1243012" cy="4763"/>
            </a:xfrm>
            <a:prstGeom prst="rect">
              <a:avLst/>
            </a:prstGeom>
            <a:solidFill>
              <a:srgbClr val="DFDFDF"/>
            </a:solidFill>
            <a:ln w="9525">
              <a:noFill/>
              <a:miter lim="800000"/>
              <a:headEnd/>
              <a:tailEnd/>
            </a:ln>
          </p:spPr>
          <p:txBody>
            <a:bodyPr/>
            <a:lstStyle/>
            <a:p>
              <a:endParaRPr lang="en-US" b="1" dirty="0">
                <a:latin typeface="+mn-lt"/>
              </a:endParaRPr>
            </a:p>
          </p:txBody>
        </p:sp>
        <p:sp>
          <p:nvSpPr>
            <p:cNvPr id="1571850" name="Rectangle 10"/>
            <p:cNvSpPr>
              <a:spLocks noChangeArrowheads="1"/>
            </p:cNvSpPr>
            <p:nvPr/>
          </p:nvSpPr>
          <p:spPr bwMode="auto">
            <a:xfrm>
              <a:off x="3883025" y="3543300"/>
              <a:ext cx="9525" cy="9525"/>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51" name="Rectangle 11"/>
            <p:cNvSpPr>
              <a:spLocks noChangeArrowheads="1"/>
            </p:cNvSpPr>
            <p:nvPr/>
          </p:nvSpPr>
          <p:spPr bwMode="auto">
            <a:xfrm>
              <a:off x="5135563" y="3543300"/>
              <a:ext cx="7937" cy="9525"/>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52" name="Rectangle 12"/>
            <p:cNvSpPr>
              <a:spLocks noChangeArrowheads="1"/>
            </p:cNvSpPr>
            <p:nvPr/>
          </p:nvSpPr>
          <p:spPr bwMode="auto">
            <a:xfrm>
              <a:off x="5135563" y="5260975"/>
              <a:ext cx="7937" cy="7938"/>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53" name="Rectangle 13"/>
            <p:cNvSpPr>
              <a:spLocks noChangeArrowheads="1"/>
            </p:cNvSpPr>
            <p:nvPr/>
          </p:nvSpPr>
          <p:spPr bwMode="auto">
            <a:xfrm>
              <a:off x="8850313" y="2573338"/>
              <a:ext cx="7937" cy="7937"/>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54" name="Rectangle 14"/>
            <p:cNvSpPr>
              <a:spLocks noChangeArrowheads="1"/>
            </p:cNvSpPr>
            <p:nvPr/>
          </p:nvSpPr>
          <p:spPr bwMode="auto">
            <a:xfrm>
              <a:off x="2487613" y="4697413"/>
              <a:ext cx="1292225" cy="3175"/>
            </a:xfrm>
            <a:prstGeom prst="rect">
              <a:avLst/>
            </a:prstGeom>
            <a:solidFill>
              <a:srgbClr val="DFDFDF"/>
            </a:solidFill>
            <a:ln w="9525">
              <a:noFill/>
              <a:miter lim="800000"/>
              <a:headEnd/>
              <a:tailEnd/>
            </a:ln>
          </p:spPr>
          <p:txBody>
            <a:bodyPr/>
            <a:lstStyle/>
            <a:p>
              <a:endParaRPr lang="en-US" b="1" dirty="0">
                <a:latin typeface="+mn-lt"/>
              </a:endParaRPr>
            </a:p>
          </p:txBody>
        </p:sp>
        <p:sp>
          <p:nvSpPr>
            <p:cNvPr id="1571855" name="Rectangle 15"/>
            <p:cNvSpPr>
              <a:spLocks noChangeArrowheads="1"/>
            </p:cNvSpPr>
            <p:nvPr/>
          </p:nvSpPr>
          <p:spPr bwMode="auto">
            <a:xfrm>
              <a:off x="3779838" y="4324350"/>
              <a:ext cx="9525" cy="7938"/>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56" name="Rectangle 16"/>
            <p:cNvSpPr>
              <a:spLocks noChangeArrowheads="1"/>
            </p:cNvSpPr>
            <p:nvPr/>
          </p:nvSpPr>
          <p:spPr bwMode="auto">
            <a:xfrm>
              <a:off x="3779838" y="4697413"/>
              <a:ext cx="9525" cy="7937"/>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57" name="Rectangle 17"/>
            <p:cNvSpPr>
              <a:spLocks noChangeArrowheads="1"/>
            </p:cNvSpPr>
            <p:nvPr/>
          </p:nvSpPr>
          <p:spPr bwMode="auto">
            <a:xfrm>
              <a:off x="2487613" y="5446713"/>
              <a:ext cx="1292225" cy="3175"/>
            </a:xfrm>
            <a:prstGeom prst="rect">
              <a:avLst/>
            </a:prstGeom>
            <a:solidFill>
              <a:srgbClr val="DFDFDF"/>
            </a:solidFill>
            <a:ln w="9525">
              <a:noFill/>
              <a:miter lim="800000"/>
              <a:headEnd/>
              <a:tailEnd/>
            </a:ln>
          </p:spPr>
          <p:txBody>
            <a:bodyPr/>
            <a:lstStyle/>
            <a:p>
              <a:endParaRPr lang="en-US" b="1" dirty="0">
                <a:latin typeface="+mn-lt"/>
              </a:endParaRPr>
            </a:p>
          </p:txBody>
        </p:sp>
        <p:sp>
          <p:nvSpPr>
            <p:cNvPr id="1571858" name="Rectangle 18"/>
            <p:cNvSpPr>
              <a:spLocks noChangeArrowheads="1"/>
            </p:cNvSpPr>
            <p:nvPr/>
          </p:nvSpPr>
          <p:spPr bwMode="auto">
            <a:xfrm>
              <a:off x="5081588" y="5073650"/>
              <a:ext cx="9525" cy="9525"/>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59" name="Rectangle 19"/>
            <p:cNvSpPr>
              <a:spLocks noChangeArrowheads="1"/>
            </p:cNvSpPr>
            <p:nvPr/>
          </p:nvSpPr>
          <p:spPr bwMode="auto">
            <a:xfrm>
              <a:off x="6378575" y="5073650"/>
              <a:ext cx="11113" cy="9525"/>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60" name="Rectangle 20"/>
            <p:cNvSpPr>
              <a:spLocks noChangeArrowheads="1"/>
            </p:cNvSpPr>
            <p:nvPr/>
          </p:nvSpPr>
          <p:spPr bwMode="auto">
            <a:xfrm>
              <a:off x="8983663" y="5073650"/>
              <a:ext cx="9525" cy="9525"/>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61" name="Rectangle 21"/>
            <p:cNvSpPr>
              <a:spLocks noChangeArrowheads="1"/>
            </p:cNvSpPr>
            <p:nvPr/>
          </p:nvSpPr>
          <p:spPr bwMode="auto">
            <a:xfrm>
              <a:off x="2478088" y="5446713"/>
              <a:ext cx="9525" cy="9525"/>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62" name="Rectangle 22"/>
            <p:cNvSpPr>
              <a:spLocks noChangeArrowheads="1"/>
            </p:cNvSpPr>
            <p:nvPr/>
          </p:nvSpPr>
          <p:spPr bwMode="auto">
            <a:xfrm>
              <a:off x="2478088" y="5824538"/>
              <a:ext cx="9525" cy="7937"/>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63" name="Rectangle 23"/>
            <p:cNvSpPr>
              <a:spLocks noChangeArrowheads="1"/>
            </p:cNvSpPr>
            <p:nvPr/>
          </p:nvSpPr>
          <p:spPr bwMode="auto">
            <a:xfrm>
              <a:off x="2478088" y="5824538"/>
              <a:ext cx="9525" cy="7937"/>
            </a:xfrm>
            <a:prstGeom prst="rect">
              <a:avLst/>
            </a:prstGeom>
            <a:solidFill>
              <a:srgbClr val="000000"/>
            </a:solidFill>
            <a:ln w="9525">
              <a:noFill/>
              <a:miter lim="800000"/>
              <a:headEnd/>
              <a:tailEnd/>
            </a:ln>
          </p:spPr>
          <p:txBody>
            <a:bodyPr/>
            <a:lstStyle/>
            <a:p>
              <a:endParaRPr lang="en-US" b="1" dirty="0">
                <a:latin typeface="+mn-lt"/>
              </a:endParaRPr>
            </a:p>
          </p:txBody>
        </p:sp>
        <p:sp>
          <p:nvSpPr>
            <p:cNvPr id="1571865" name="Rectangle 25"/>
            <p:cNvSpPr>
              <a:spLocks noChangeArrowheads="1"/>
            </p:cNvSpPr>
            <p:nvPr/>
          </p:nvSpPr>
          <p:spPr bwMode="auto">
            <a:xfrm>
              <a:off x="5899150" y="5281613"/>
              <a:ext cx="1320800" cy="58578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10</a:t>
              </a:r>
            </a:p>
          </p:txBody>
        </p:sp>
        <p:sp>
          <p:nvSpPr>
            <p:cNvPr id="1571866" name="Rectangle 26"/>
            <p:cNvSpPr>
              <a:spLocks noChangeArrowheads="1"/>
            </p:cNvSpPr>
            <p:nvPr/>
          </p:nvSpPr>
          <p:spPr bwMode="auto">
            <a:xfrm>
              <a:off x="4578350" y="5281613"/>
              <a:ext cx="1320800" cy="585787"/>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3</a:t>
              </a:r>
            </a:p>
          </p:txBody>
        </p:sp>
        <p:sp>
          <p:nvSpPr>
            <p:cNvPr id="1571867" name="Rectangle 27"/>
            <p:cNvSpPr>
              <a:spLocks noChangeArrowheads="1"/>
            </p:cNvSpPr>
            <p:nvPr/>
          </p:nvSpPr>
          <p:spPr bwMode="auto">
            <a:xfrm>
              <a:off x="3257550" y="5281613"/>
              <a:ext cx="1320800" cy="58578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2</a:t>
              </a:r>
            </a:p>
          </p:txBody>
        </p:sp>
        <p:sp>
          <p:nvSpPr>
            <p:cNvPr id="1571868" name="Rectangle 28"/>
            <p:cNvSpPr>
              <a:spLocks noChangeArrowheads="1"/>
            </p:cNvSpPr>
            <p:nvPr/>
          </p:nvSpPr>
          <p:spPr bwMode="auto">
            <a:xfrm>
              <a:off x="1936750" y="5281613"/>
              <a:ext cx="1320800" cy="58578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G</a:t>
              </a:r>
            </a:p>
          </p:txBody>
        </p:sp>
        <p:sp>
          <p:nvSpPr>
            <p:cNvPr id="1571870" name="Rectangle 30"/>
            <p:cNvSpPr>
              <a:spLocks noChangeArrowheads="1"/>
            </p:cNvSpPr>
            <p:nvPr/>
          </p:nvSpPr>
          <p:spPr bwMode="auto">
            <a:xfrm>
              <a:off x="5899150" y="4732338"/>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17</a:t>
              </a:r>
            </a:p>
          </p:txBody>
        </p:sp>
        <p:sp>
          <p:nvSpPr>
            <p:cNvPr id="1571871" name="Rectangle 31"/>
            <p:cNvSpPr>
              <a:spLocks noChangeArrowheads="1"/>
            </p:cNvSpPr>
            <p:nvPr/>
          </p:nvSpPr>
          <p:spPr bwMode="auto">
            <a:xfrm>
              <a:off x="4578350" y="4732338"/>
              <a:ext cx="1320800" cy="549275"/>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9</a:t>
              </a:r>
            </a:p>
          </p:txBody>
        </p:sp>
        <p:sp>
          <p:nvSpPr>
            <p:cNvPr id="1571872" name="Rectangle 32"/>
            <p:cNvSpPr>
              <a:spLocks noChangeArrowheads="1"/>
            </p:cNvSpPr>
            <p:nvPr/>
          </p:nvSpPr>
          <p:spPr bwMode="auto">
            <a:xfrm>
              <a:off x="3257550" y="4732338"/>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7</a:t>
              </a:r>
            </a:p>
          </p:txBody>
        </p:sp>
        <p:sp>
          <p:nvSpPr>
            <p:cNvPr id="1571873" name="Rectangle 33"/>
            <p:cNvSpPr>
              <a:spLocks noChangeArrowheads="1"/>
            </p:cNvSpPr>
            <p:nvPr/>
          </p:nvSpPr>
          <p:spPr bwMode="auto">
            <a:xfrm>
              <a:off x="1936750" y="4732338"/>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F</a:t>
              </a:r>
            </a:p>
          </p:txBody>
        </p:sp>
        <p:sp>
          <p:nvSpPr>
            <p:cNvPr id="1571875" name="Rectangle 35"/>
            <p:cNvSpPr>
              <a:spLocks noChangeArrowheads="1"/>
            </p:cNvSpPr>
            <p:nvPr/>
          </p:nvSpPr>
          <p:spPr bwMode="auto">
            <a:xfrm>
              <a:off x="5899150" y="4181475"/>
              <a:ext cx="1320800" cy="550863"/>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14</a:t>
              </a:r>
            </a:p>
          </p:txBody>
        </p:sp>
        <p:sp>
          <p:nvSpPr>
            <p:cNvPr id="1571876" name="Rectangle 36"/>
            <p:cNvSpPr>
              <a:spLocks noChangeArrowheads="1"/>
            </p:cNvSpPr>
            <p:nvPr/>
          </p:nvSpPr>
          <p:spPr bwMode="auto">
            <a:xfrm>
              <a:off x="4578350" y="4181475"/>
              <a:ext cx="1320800" cy="550863"/>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7</a:t>
              </a:r>
            </a:p>
          </p:txBody>
        </p:sp>
        <p:sp>
          <p:nvSpPr>
            <p:cNvPr id="1571877" name="Rectangle 37"/>
            <p:cNvSpPr>
              <a:spLocks noChangeArrowheads="1"/>
            </p:cNvSpPr>
            <p:nvPr/>
          </p:nvSpPr>
          <p:spPr bwMode="auto">
            <a:xfrm>
              <a:off x="3257550" y="4181475"/>
              <a:ext cx="1320800" cy="550863"/>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6</a:t>
              </a:r>
            </a:p>
          </p:txBody>
        </p:sp>
        <p:sp>
          <p:nvSpPr>
            <p:cNvPr id="1571878" name="Rectangle 38"/>
            <p:cNvSpPr>
              <a:spLocks noChangeArrowheads="1"/>
            </p:cNvSpPr>
            <p:nvPr/>
          </p:nvSpPr>
          <p:spPr bwMode="auto">
            <a:xfrm>
              <a:off x="1936750" y="4181475"/>
              <a:ext cx="1320800" cy="550863"/>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E</a:t>
              </a:r>
            </a:p>
          </p:txBody>
        </p:sp>
        <p:sp>
          <p:nvSpPr>
            <p:cNvPr id="1571880" name="Rectangle 40"/>
            <p:cNvSpPr>
              <a:spLocks noChangeArrowheads="1"/>
            </p:cNvSpPr>
            <p:nvPr/>
          </p:nvSpPr>
          <p:spPr bwMode="auto">
            <a:xfrm>
              <a:off x="5899150" y="3632200"/>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18</a:t>
              </a:r>
            </a:p>
          </p:txBody>
        </p:sp>
        <p:sp>
          <p:nvSpPr>
            <p:cNvPr id="1571881" name="Rectangle 41"/>
            <p:cNvSpPr>
              <a:spLocks noChangeArrowheads="1"/>
            </p:cNvSpPr>
            <p:nvPr/>
          </p:nvSpPr>
          <p:spPr bwMode="auto">
            <a:xfrm>
              <a:off x="4578350" y="3632200"/>
              <a:ext cx="1320800" cy="549275"/>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14</a:t>
              </a:r>
            </a:p>
          </p:txBody>
        </p:sp>
        <p:sp>
          <p:nvSpPr>
            <p:cNvPr id="1571882" name="Rectangle 42"/>
            <p:cNvSpPr>
              <a:spLocks noChangeArrowheads="1"/>
            </p:cNvSpPr>
            <p:nvPr/>
          </p:nvSpPr>
          <p:spPr bwMode="auto">
            <a:xfrm>
              <a:off x="3257550" y="3632200"/>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10</a:t>
              </a:r>
            </a:p>
          </p:txBody>
        </p:sp>
        <p:sp>
          <p:nvSpPr>
            <p:cNvPr id="1571883" name="Rectangle 43"/>
            <p:cNvSpPr>
              <a:spLocks noChangeArrowheads="1"/>
            </p:cNvSpPr>
            <p:nvPr/>
          </p:nvSpPr>
          <p:spPr bwMode="auto">
            <a:xfrm>
              <a:off x="1936750" y="3632200"/>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D</a:t>
              </a:r>
            </a:p>
          </p:txBody>
        </p:sp>
        <p:sp>
          <p:nvSpPr>
            <p:cNvPr id="1571885" name="Rectangle 45"/>
            <p:cNvSpPr>
              <a:spLocks noChangeArrowheads="1"/>
            </p:cNvSpPr>
            <p:nvPr/>
          </p:nvSpPr>
          <p:spPr bwMode="auto">
            <a:xfrm>
              <a:off x="5899150" y="3081338"/>
              <a:ext cx="1320800" cy="550862"/>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15</a:t>
              </a:r>
            </a:p>
          </p:txBody>
        </p:sp>
        <p:sp>
          <p:nvSpPr>
            <p:cNvPr id="1571886" name="Rectangle 46"/>
            <p:cNvSpPr>
              <a:spLocks noChangeArrowheads="1"/>
            </p:cNvSpPr>
            <p:nvPr/>
          </p:nvSpPr>
          <p:spPr bwMode="auto">
            <a:xfrm>
              <a:off x="4572000" y="3081338"/>
              <a:ext cx="1320800" cy="550862"/>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8</a:t>
              </a:r>
            </a:p>
          </p:txBody>
        </p:sp>
        <p:sp>
          <p:nvSpPr>
            <p:cNvPr id="1571887" name="Rectangle 47"/>
            <p:cNvSpPr>
              <a:spLocks noChangeArrowheads="1"/>
            </p:cNvSpPr>
            <p:nvPr/>
          </p:nvSpPr>
          <p:spPr bwMode="auto">
            <a:xfrm>
              <a:off x="3257550" y="3081338"/>
              <a:ext cx="1320800" cy="550862"/>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7</a:t>
              </a:r>
            </a:p>
          </p:txBody>
        </p:sp>
        <p:sp>
          <p:nvSpPr>
            <p:cNvPr id="1571888" name="Rectangle 48"/>
            <p:cNvSpPr>
              <a:spLocks noChangeArrowheads="1"/>
            </p:cNvSpPr>
            <p:nvPr/>
          </p:nvSpPr>
          <p:spPr bwMode="auto">
            <a:xfrm>
              <a:off x="1936750" y="3081338"/>
              <a:ext cx="1320800" cy="550862"/>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C</a:t>
              </a:r>
            </a:p>
          </p:txBody>
        </p:sp>
        <p:sp>
          <p:nvSpPr>
            <p:cNvPr id="1571890" name="Rectangle 50"/>
            <p:cNvSpPr>
              <a:spLocks noChangeArrowheads="1"/>
            </p:cNvSpPr>
            <p:nvPr/>
          </p:nvSpPr>
          <p:spPr bwMode="auto">
            <a:xfrm>
              <a:off x="5899150" y="2530475"/>
              <a:ext cx="1320800" cy="550863"/>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12</a:t>
              </a:r>
            </a:p>
          </p:txBody>
        </p:sp>
        <p:sp>
          <p:nvSpPr>
            <p:cNvPr id="1571891" name="Rectangle 51"/>
            <p:cNvSpPr>
              <a:spLocks noChangeArrowheads="1"/>
            </p:cNvSpPr>
            <p:nvPr/>
          </p:nvSpPr>
          <p:spPr bwMode="auto">
            <a:xfrm>
              <a:off x="4578350" y="2530475"/>
              <a:ext cx="1320800" cy="550863"/>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5</a:t>
              </a:r>
            </a:p>
          </p:txBody>
        </p:sp>
        <p:sp>
          <p:nvSpPr>
            <p:cNvPr id="1571892" name="Rectangle 52"/>
            <p:cNvSpPr>
              <a:spLocks noChangeArrowheads="1"/>
            </p:cNvSpPr>
            <p:nvPr/>
          </p:nvSpPr>
          <p:spPr bwMode="auto">
            <a:xfrm>
              <a:off x="3257550" y="2530475"/>
              <a:ext cx="1320800" cy="550863"/>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4</a:t>
              </a:r>
            </a:p>
          </p:txBody>
        </p:sp>
        <p:sp>
          <p:nvSpPr>
            <p:cNvPr id="1571893" name="Rectangle 53"/>
            <p:cNvSpPr>
              <a:spLocks noChangeArrowheads="1"/>
            </p:cNvSpPr>
            <p:nvPr/>
          </p:nvSpPr>
          <p:spPr bwMode="auto">
            <a:xfrm>
              <a:off x="1936750" y="2530475"/>
              <a:ext cx="1320800" cy="550863"/>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B</a:t>
              </a:r>
            </a:p>
          </p:txBody>
        </p:sp>
        <p:sp>
          <p:nvSpPr>
            <p:cNvPr id="1571895" name="Rectangle 55"/>
            <p:cNvSpPr>
              <a:spLocks noChangeArrowheads="1"/>
            </p:cNvSpPr>
            <p:nvPr/>
          </p:nvSpPr>
          <p:spPr bwMode="auto">
            <a:xfrm>
              <a:off x="5899150" y="1981200"/>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8</a:t>
              </a:r>
            </a:p>
          </p:txBody>
        </p:sp>
        <p:sp>
          <p:nvSpPr>
            <p:cNvPr id="1571896" name="Rectangle 56"/>
            <p:cNvSpPr>
              <a:spLocks noChangeArrowheads="1"/>
            </p:cNvSpPr>
            <p:nvPr/>
          </p:nvSpPr>
          <p:spPr bwMode="auto">
            <a:xfrm>
              <a:off x="4578350" y="1981200"/>
              <a:ext cx="1320800" cy="549275"/>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2</a:t>
              </a:r>
            </a:p>
          </p:txBody>
        </p:sp>
        <p:sp>
          <p:nvSpPr>
            <p:cNvPr id="1571897" name="Rectangle 57"/>
            <p:cNvSpPr>
              <a:spLocks noChangeArrowheads="1"/>
            </p:cNvSpPr>
            <p:nvPr/>
          </p:nvSpPr>
          <p:spPr bwMode="auto">
            <a:xfrm>
              <a:off x="3257550" y="1981200"/>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2</a:t>
              </a:r>
            </a:p>
          </p:txBody>
        </p:sp>
        <p:sp>
          <p:nvSpPr>
            <p:cNvPr id="1571898" name="Rectangle 58"/>
            <p:cNvSpPr>
              <a:spLocks noChangeArrowheads="1"/>
            </p:cNvSpPr>
            <p:nvPr/>
          </p:nvSpPr>
          <p:spPr bwMode="auto">
            <a:xfrm>
              <a:off x="1936750" y="1981200"/>
              <a:ext cx="1320800" cy="549275"/>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A</a:t>
              </a:r>
            </a:p>
          </p:txBody>
        </p:sp>
        <p:grpSp>
          <p:nvGrpSpPr>
            <p:cNvPr id="3" name="Group 83"/>
            <p:cNvGrpSpPr>
              <a:grpSpLocks/>
            </p:cNvGrpSpPr>
            <p:nvPr/>
          </p:nvGrpSpPr>
          <p:grpSpPr bwMode="auto">
            <a:xfrm>
              <a:off x="7219950" y="1981200"/>
              <a:ext cx="1320800" cy="3886200"/>
              <a:chOff x="4548" y="1248"/>
              <a:chExt cx="832" cy="2448"/>
            </a:xfrm>
          </p:grpSpPr>
          <p:sp>
            <p:nvSpPr>
              <p:cNvPr id="1571864" name="Rectangle 24"/>
              <p:cNvSpPr>
                <a:spLocks noChangeArrowheads="1"/>
              </p:cNvSpPr>
              <p:nvPr/>
            </p:nvSpPr>
            <p:spPr bwMode="auto">
              <a:xfrm>
                <a:off x="4548" y="3327"/>
                <a:ext cx="832" cy="369"/>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4</a:t>
                </a:r>
                <a:endParaRPr lang="en-US" b="1" dirty="0">
                  <a:solidFill>
                    <a:srgbClr val="020000"/>
                  </a:solidFill>
                  <a:latin typeface="+mn-lt"/>
                </a:endParaRPr>
              </a:p>
            </p:txBody>
          </p:sp>
          <p:sp>
            <p:nvSpPr>
              <p:cNvPr id="1571869" name="Rectangle 29"/>
              <p:cNvSpPr>
                <a:spLocks noChangeArrowheads="1"/>
              </p:cNvSpPr>
              <p:nvPr/>
            </p:nvSpPr>
            <p:spPr bwMode="auto">
              <a:xfrm>
                <a:off x="4548" y="2981"/>
                <a:ext cx="832" cy="346"/>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10</a:t>
                </a:r>
                <a:endParaRPr lang="en-US" b="1" dirty="0">
                  <a:solidFill>
                    <a:srgbClr val="020000"/>
                  </a:solidFill>
                  <a:latin typeface="+mn-lt"/>
                </a:endParaRPr>
              </a:p>
            </p:txBody>
          </p:sp>
          <p:sp>
            <p:nvSpPr>
              <p:cNvPr id="1571874" name="Rectangle 34"/>
              <p:cNvSpPr>
                <a:spLocks noChangeArrowheads="1"/>
              </p:cNvSpPr>
              <p:nvPr/>
            </p:nvSpPr>
            <p:spPr bwMode="auto">
              <a:xfrm>
                <a:off x="4548" y="2634"/>
                <a:ext cx="832" cy="347"/>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8</a:t>
                </a:r>
                <a:endParaRPr lang="en-US" b="1" dirty="0">
                  <a:solidFill>
                    <a:srgbClr val="020000"/>
                  </a:solidFill>
                  <a:latin typeface="+mn-lt"/>
                </a:endParaRPr>
              </a:p>
            </p:txBody>
          </p:sp>
          <p:sp>
            <p:nvSpPr>
              <p:cNvPr id="1571879" name="Rectangle 39"/>
              <p:cNvSpPr>
                <a:spLocks noChangeArrowheads="1"/>
              </p:cNvSpPr>
              <p:nvPr/>
            </p:nvSpPr>
            <p:spPr bwMode="auto">
              <a:xfrm>
                <a:off x="4548" y="2288"/>
                <a:ext cx="832" cy="346"/>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14</a:t>
                </a:r>
                <a:endParaRPr lang="en-US" b="1" dirty="0">
                  <a:solidFill>
                    <a:srgbClr val="020000"/>
                  </a:solidFill>
                  <a:latin typeface="+mn-lt"/>
                </a:endParaRPr>
              </a:p>
            </p:txBody>
          </p:sp>
          <p:sp>
            <p:nvSpPr>
              <p:cNvPr id="1571884" name="Rectangle 44"/>
              <p:cNvSpPr>
                <a:spLocks noChangeArrowheads="1"/>
              </p:cNvSpPr>
              <p:nvPr/>
            </p:nvSpPr>
            <p:spPr bwMode="auto">
              <a:xfrm>
                <a:off x="4548" y="1941"/>
                <a:ext cx="832" cy="347"/>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9</a:t>
                </a:r>
              </a:p>
            </p:txBody>
          </p:sp>
          <p:sp>
            <p:nvSpPr>
              <p:cNvPr id="1571889" name="Rectangle 49"/>
              <p:cNvSpPr>
                <a:spLocks noChangeArrowheads="1"/>
              </p:cNvSpPr>
              <p:nvPr/>
            </p:nvSpPr>
            <p:spPr bwMode="auto">
              <a:xfrm>
                <a:off x="4548" y="1594"/>
                <a:ext cx="832" cy="347"/>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6</a:t>
                </a:r>
              </a:p>
            </p:txBody>
          </p:sp>
          <p:sp>
            <p:nvSpPr>
              <p:cNvPr id="1571894" name="Rectangle 54"/>
              <p:cNvSpPr>
                <a:spLocks noChangeArrowheads="1"/>
              </p:cNvSpPr>
              <p:nvPr/>
            </p:nvSpPr>
            <p:spPr bwMode="auto">
              <a:xfrm>
                <a:off x="4548" y="1248"/>
                <a:ext cx="832" cy="346"/>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3</a:t>
                </a:r>
              </a:p>
            </p:txBody>
          </p:sp>
        </p:grpSp>
        <p:sp>
          <p:nvSpPr>
            <p:cNvPr id="1571899" name="Rectangle 59"/>
            <p:cNvSpPr>
              <a:spLocks noChangeArrowheads="1"/>
            </p:cNvSpPr>
            <p:nvPr/>
          </p:nvSpPr>
          <p:spPr bwMode="auto">
            <a:xfrm>
              <a:off x="7219950" y="1430338"/>
              <a:ext cx="1320800" cy="550862"/>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Mean</a:t>
              </a:r>
            </a:p>
          </p:txBody>
        </p:sp>
        <p:sp>
          <p:nvSpPr>
            <p:cNvPr id="1571900" name="Rectangle 60"/>
            <p:cNvSpPr>
              <a:spLocks noChangeArrowheads="1"/>
            </p:cNvSpPr>
            <p:nvPr/>
          </p:nvSpPr>
          <p:spPr bwMode="auto">
            <a:xfrm>
              <a:off x="5899150" y="1430338"/>
              <a:ext cx="1320800" cy="550862"/>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Pessimistic</a:t>
              </a:r>
            </a:p>
          </p:txBody>
        </p:sp>
        <p:sp>
          <p:nvSpPr>
            <p:cNvPr id="1571901" name="Rectangle 61"/>
            <p:cNvSpPr>
              <a:spLocks noChangeArrowheads="1"/>
            </p:cNvSpPr>
            <p:nvPr/>
          </p:nvSpPr>
          <p:spPr bwMode="auto">
            <a:xfrm>
              <a:off x="4578350" y="1430338"/>
              <a:ext cx="1320800" cy="550862"/>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Most </a:t>
              </a:r>
              <a:r>
                <a:rPr lang="en-GB" b="1" dirty="0" smtClean="0">
                  <a:solidFill>
                    <a:srgbClr val="020000"/>
                  </a:solidFill>
                  <a:latin typeface="+mn-lt"/>
                </a:rPr>
                <a:t>Likely</a:t>
              </a:r>
              <a:endParaRPr lang="en-GB" b="1" dirty="0">
                <a:solidFill>
                  <a:srgbClr val="020000"/>
                </a:solidFill>
                <a:latin typeface="+mn-lt"/>
              </a:endParaRPr>
            </a:p>
          </p:txBody>
        </p:sp>
        <p:sp>
          <p:nvSpPr>
            <p:cNvPr id="1571902" name="Rectangle 62"/>
            <p:cNvSpPr>
              <a:spLocks noChangeArrowheads="1"/>
            </p:cNvSpPr>
            <p:nvPr/>
          </p:nvSpPr>
          <p:spPr bwMode="auto">
            <a:xfrm>
              <a:off x="3257550" y="1430338"/>
              <a:ext cx="1320800" cy="550862"/>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Optimistic</a:t>
              </a:r>
            </a:p>
          </p:txBody>
        </p:sp>
        <p:sp>
          <p:nvSpPr>
            <p:cNvPr id="1571903" name="Rectangle 63"/>
            <p:cNvSpPr>
              <a:spLocks noChangeArrowheads="1"/>
            </p:cNvSpPr>
            <p:nvPr/>
          </p:nvSpPr>
          <p:spPr bwMode="auto">
            <a:xfrm>
              <a:off x="1936750" y="1430338"/>
              <a:ext cx="1320800" cy="550862"/>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b="1" dirty="0">
                  <a:solidFill>
                    <a:srgbClr val="020000"/>
                  </a:solidFill>
                  <a:latin typeface="+mn-lt"/>
                </a:rPr>
                <a:t>Task</a:t>
              </a:r>
            </a:p>
          </p:txBody>
        </p:sp>
        <p:sp>
          <p:nvSpPr>
            <p:cNvPr id="1571904" name="Line 64"/>
            <p:cNvSpPr>
              <a:spLocks noChangeShapeType="1"/>
            </p:cNvSpPr>
            <p:nvPr/>
          </p:nvSpPr>
          <p:spPr bwMode="auto">
            <a:xfrm>
              <a:off x="1936750" y="1430338"/>
              <a:ext cx="6604000" cy="0"/>
            </a:xfrm>
            <a:prstGeom prst="line">
              <a:avLst/>
            </a:prstGeom>
            <a:noFill/>
            <a:ln w="28575" cap="sq">
              <a:solidFill>
                <a:schemeClr val="tx1"/>
              </a:solidFill>
              <a:round/>
              <a:headEnd type="none" w="sm" len="sm"/>
              <a:tailEnd type="none" w="sm" len="sm"/>
            </a:ln>
            <a:effectLst/>
          </p:spPr>
          <p:txBody>
            <a:bodyPr wrap="none"/>
            <a:lstStyle/>
            <a:p>
              <a:endParaRPr lang="en-US" b="1" dirty="0">
                <a:latin typeface="+mn-lt"/>
              </a:endParaRPr>
            </a:p>
          </p:txBody>
        </p:sp>
        <p:sp>
          <p:nvSpPr>
            <p:cNvPr id="1571905" name="Line 65"/>
            <p:cNvSpPr>
              <a:spLocks noChangeShapeType="1"/>
            </p:cNvSpPr>
            <p:nvPr/>
          </p:nvSpPr>
          <p:spPr bwMode="auto">
            <a:xfrm>
              <a:off x="1936750" y="1981200"/>
              <a:ext cx="6604000" cy="0"/>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06" name="Line 66"/>
            <p:cNvSpPr>
              <a:spLocks noChangeShapeType="1"/>
            </p:cNvSpPr>
            <p:nvPr/>
          </p:nvSpPr>
          <p:spPr bwMode="auto">
            <a:xfrm>
              <a:off x="1936750" y="2530475"/>
              <a:ext cx="6604000" cy="0"/>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07" name="Line 67"/>
            <p:cNvSpPr>
              <a:spLocks noChangeShapeType="1"/>
            </p:cNvSpPr>
            <p:nvPr/>
          </p:nvSpPr>
          <p:spPr bwMode="auto">
            <a:xfrm>
              <a:off x="1936750" y="3081338"/>
              <a:ext cx="6604000" cy="0"/>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08" name="Line 68"/>
            <p:cNvSpPr>
              <a:spLocks noChangeShapeType="1"/>
            </p:cNvSpPr>
            <p:nvPr/>
          </p:nvSpPr>
          <p:spPr bwMode="auto">
            <a:xfrm>
              <a:off x="1936750" y="3632200"/>
              <a:ext cx="6604000" cy="0"/>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09" name="Line 69"/>
            <p:cNvSpPr>
              <a:spLocks noChangeShapeType="1"/>
            </p:cNvSpPr>
            <p:nvPr/>
          </p:nvSpPr>
          <p:spPr bwMode="auto">
            <a:xfrm>
              <a:off x="1936750" y="4181475"/>
              <a:ext cx="6604000" cy="0"/>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10" name="Line 70"/>
            <p:cNvSpPr>
              <a:spLocks noChangeShapeType="1"/>
            </p:cNvSpPr>
            <p:nvPr/>
          </p:nvSpPr>
          <p:spPr bwMode="auto">
            <a:xfrm>
              <a:off x="1936750" y="4732338"/>
              <a:ext cx="6604000" cy="0"/>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11" name="Line 71"/>
            <p:cNvSpPr>
              <a:spLocks noChangeShapeType="1"/>
            </p:cNvSpPr>
            <p:nvPr/>
          </p:nvSpPr>
          <p:spPr bwMode="auto">
            <a:xfrm>
              <a:off x="1936750" y="5281613"/>
              <a:ext cx="6604000" cy="0"/>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12" name="Line 72"/>
            <p:cNvSpPr>
              <a:spLocks noChangeShapeType="1"/>
            </p:cNvSpPr>
            <p:nvPr/>
          </p:nvSpPr>
          <p:spPr bwMode="auto">
            <a:xfrm>
              <a:off x="1936750" y="5867400"/>
              <a:ext cx="6604000" cy="0"/>
            </a:xfrm>
            <a:prstGeom prst="line">
              <a:avLst/>
            </a:prstGeom>
            <a:noFill/>
            <a:ln w="28575" cap="sq">
              <a:solidFill>
                <a:schemeClr val="tx1"/>
              </a:solidFill>
              <a:round/>
              <a:headEnd type="none" w="sm" len="sm"/>
              <a:tailEnd type="none" w="sm" len="sm"/>
            </a:ln>
            <a:effectLst/>
          </p:spPr>
          <p:txBody>
            <a:bodyPr wrap="none"/>
            <a:lstStyle/>
            <a:p>
              <a:endParaRPr lang="en-US" b="1" dirty="0">
                <a:latin typeface="+mn-lt"/>
              </a:endParaRPr>
            </a:p>
          </p:txBody>
        </p:sp>
        <p:sp>
          <p:nvSpPr>
            <p:cNvPr id="1571913" name="Line 73"/>
            <p:cNvSpPr>
              <a:spLocks noChangeShapeType="1"/>
            </p:cNvSpPr>
            <p:nvPr/>
          </p:nvSpPr>
          <p:spPr bwMode="auto">
            <a:xfrm>
              <a:off x="1936750" y="1430338"/>
              <a:ext cx="0" cy="4437062"/>
            </a:xfrm>
            <a:prstGeom prst="line">
              <a:avLst/>
            </a:prstGeom>
            <a:noFill/>
            <a:ln w="28575" cap="sq">
              <a:solidFill>
                <a:schemeClr val="tx1"/>
              </a:solidFill>
              <a:round/>
              <a:headEnd type="none" w="sm" len="sm"/>
              <a:tailEnd type="none" w="sm" len="sm"/>
            </a:ln>
            <a:effectLst/>
          </p:spPr>
          <p:txBody>
            <a:bodyPr wrap="none"/>
            <a:lstStyle/>
            <a:p>
              <a:endParaRPr lang="en-US" b="1" dirty="0">
                <a:latin typeface="+mn-lt"/>
              </a:endParaRPr>
            </a:p>
          </p:txBody>
        </p:sp>
        <p:sp>
          <p:nvSpPr>
            <p:cNvPr id="1571914" name="Line 74"/>
            <p:cNvSpPr>
              <a:spLocks noChangeShapeType="1"/>
            </p:cNvSpPr>
            <p:nvPr/>
          </p:nvSpPr>
          <p:spPr bwMode="auto">
            <a:xfrm>
              <a:off x="3257550" y="1430338"/>
              <a:ext cx="0" cy="4437062"/>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15" name="Line 75"/>
            <p:cNvSpPr>
              <a:spLocks noChangeShapeType="1"/>
            </p:cNvSpPr>
            <p:nvPr/>
          </p:nvSpPr>
          <p:spPr bwMode="auto">
            <a:xfrm>
              <a:off x="4578350" y="1430338"/>
              <a:ext cx="0" cy="4437062"/>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16" name="Line 76"/>
            <p:cNvSpPr>
              <a:spLocks noChangeShapeType="1"/>
            </p:cNvSpPr>
            <p:nvPr/>
          </p:nvSpPr>
          <p:spPr bwMode="auto">
            <a:xfrm>
              <a:off x="5899150" y="1430338"/>
              <a:ext cx="0" cy="4437062"/>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17" name="Line 77"/>
            <p:cNvSpPr>
              <a:spLocks noChangeShapeType="1"/>
            </p:cNvSpPr>
            <p:nvPr/>
          </p:nvSpPr>
          <p:spPr bwMode="auto">
            <a:xfrm>
              <a:off x="7219950" y="1430338"/>
              <a:ext cx="0" cy="4437062"/>
            </a:xfrm>
            <a:prstGeom prst="line">
              <a:avLst/>
            </a:prstGeom>
            <a:noFill/>
            <a:ln w="12700">
              <a:solidFill>
                <a:schemeClr val="tx1"/>
              </a:solidFill>
              <a:round/>
              <a:headEnd type="none" w="sm" len="sm"/>
              <a:tailEnd type="none" w="sm" len="sm"/>
            </a:ln>
            <a:effectLst/>
          </p:spPr>
          <p:txBody>
            <a:bodyPr wrap="none"/>
            <a:lstStyle/>
            <a:p>
              <a:endParaRPr lang="en-US" b="1" dirty="0">
                <a:latin typeface="+mn-lt"/>
              </a:endParaRPr>
            </a:p>
          </p:txBody>
        </p:sp>
        <p:sp>
          <p:nvSpPr>
            <p:cNvPr id="1571918" name="Line 78"/>
            <p:cNvSpPr>
              <a:spLocks noChangeShapeType="1"/>
            </p:cNvSpPr>
            <p:nvPr/>
          </p:nvSpPr>
          <p:spPr bwMode="auto">
            <a:xfrm>
              <a:off x="8540750" y="1430338"/>
              <a:ext cx="0" cy="4437062"/>
            </a:xfrm>
            <a:prstGeom prst="line">
              <a:avLst/>
            </a:prstGeom>
            <a:noFill/>
            <a:ln w="28575" cap="sq">
              <a:solidFill>
                <a:schemeClr val="tx1"/>
              </a:solidFill>
              <a:round/>
              <a:headEnd type="none" w="sm" len="sm"/>
              <a:tailEnd type="none" w="sm" len="sm"/>
            </a:ln>
            <a:effectLst/>
          </p:spPr>
          <p:txBody>
            <a:bodyPr wrap="none"/>
            <a:lstStyle/>
            <a:p>
              <a:endParaRPr lang="en-US" b="1" dirty="0">
                <a:latin typeface="+mn-lt"/>
              </a:endParaRPr>
            </a:p>
          </p:txBody>
        </p:sp>
      </p:gr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234</a:t>
            </a:fld>
            <a:endParaRPr lang="en-US" dirty="0"/>
          </a:p>
        </p:txBody>
      </p:sp>
    </p:spTree>
    <p:extLst>
      <p:ext uri="{BB962C8B-B14F-4D97-AF65-F5344CB8AC3E}">
        <p14:creationId xmlns:p14="http://schemas.microsoft.com/office/powerpoint/2010/main" val="3705234608"/>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890" name="Rectangle 2"/>
          <p:cNvSpPr>
            <a:spLocks noGrp="1" noChangeArrowheads="1"/>
          </p:cNvSpPr>
          <p:nvPr>
            <p:ph type="title"/>
          </p:nvPr>
        </p:nvSpPr>
        <p:spPr/>
        <p:txBody>
          <a:bodyPr/>
          <a:lstStyle/>
          <a:p>
            <a:r>
              <a:rPr lang="en-GB" dirty="0" smtClean="0"/>
              <a:t>Recalculated CPA</a:t>
            </a:r>
            <a:endParaRPr lang="en-GB" dirty="0"/>
          </a:p>
        </p:txBody>
      </p:sp>
      <p:grpSp>
        <p:nvGrpSpPr>
          <p:cNvPr id="2" name="Group 3"/>
          <p:cNvGrpSpPr>
            <a:grpSpLocks/>
          </p:cNvGrpSpPr>
          <p:nvPr/>
        </p:nvGrpSpPr>
        <p:grpSpPr bwMode="auto">
          <a:xfrm>
            <a:off x="336306" y="2954339"/>
            <a:ext cx="8471389" cy="3001963"/>
            <a:chOff x="265" y="1519"/>
            <a:chExt cx="5781" cy="1891"/>
          </a:xfrm>
        </p:grpSpPr>
        <p:sp>
          <p:nvSpPr>
            <p:cNvPr id="1573892" name="Line 4"/>
            <p:cNvSpPr>
              <a:spLocks noChangeShapeType="1"/>
            </p:cNvSpPr>
            <p:nvPr/>
          </p:nvSpPr>
          <p:spPr bwMode="auto">
            <a:xfrm>
              <a:off x="2360" y="1804"/>
              <a:ext cx="328" cy="0"/>
            </a:xfrm>
            <a:prstGeom prst="line">
              <a:avLst/>
            </a:prstGeom>
            <a:noFill/>
            <a:ln w="38100" cmpd="dbl">
              <a:solidFill>
                <a:srgbClr val="FF3300"/>
              </a:solidFill>
              <a:round/>
              <a:headEnd/>
              <a:tailEnd type="triangle" w="med" len="med"/>
            </a:ln>
            <a:effectLst/>
          </p:spPr>
          <p:txBody>
            <a:bodyPr wrap="none" anchor="ctr"/>
            <a:lstStyle/>
            <a:p>
              <a:endParaRPr lang="en-US" b="1" dirty="0"/>
            </a:p>
          </p:txBody>
        </p:sp>
        <p:sp>
          <p:nvSpPr>
            <p:cNvPr id="1573893" name="Line 5"/>
            <p:cNvSpPr>
              <a:spLocks noChangeShapeType="1"/>
            </p:cNvSpPr>
            <p:nvPr/>
          </p:nvSpPr>
          <p:spPr bwMode="auto">
            <a:xfrm>
              <a:off x="3613" y="3123"/>
              <a:ext cx="224" cy="0"/>
            </a:xfrm>
            <a:prstGeom prst="line">
              <a:avLst/>
            </a:prstGeom>
            <a:noFill/>
            <a:ln w="25400">
              <a:solidFill>
                <a:schemeClr val="tx1"/>
              </a:solidFill>
              <a:round/>
              <a:headEnd/>
              <a:tailEnd type="triangle" w="lg" len="med"/>
            </a:ln>
            <a:effectLst/>
          </p:spPr>
          <p:txBody>
            <a:bodyPr wrap="none" anchor="ctr"/>
            <a:lstStyle/>
            <a:p>
              <a:endParaRPr lang="en-US" b="1" dirty="0"/>
            </a:p>
          </p:txBody>
        </p:sp>
        <p:sp>
          <p:nvSpPr>
            <p:cNvPr id="1573894" name="Line 6"/>
            <p:cNvSpPr>
              <a:spLocks noChangeShapeType="1"/>
            </p:cNvSpPr>
            <p:nvPr/>
          </p:nvSpPr>
          <p:spPr bwMode="auto">
            <a:xfrm flipV="1">
              <a:off x="1191" y="1826"/>
              <a:ext cx="142" cy="594"/>
            </a:xfrm>
            <a:prstGeom prst="line">
              <a:avLst/>
            </a:prstGeom>
            <a:noFill/>
            <a:ln w="38100" cmpd="dbl">
              <a:solidFill>
                <a:srgbClr val="FF3300"/>
              </a:solidFill>
              <a:round/>
              <a:headEnd/>
              <a:tailEnd type="none" w="lg" len="med"/>
            </a:ln>
            <a:effectLst/>
          </p:spPr>
          <p:txBody>
            <a:bodyPr wrap="none" anchor="ctr"/>
            <a:lstStyle/>
            <a:p>
              <a:endParaRPr lang="en-US" b="1" dirty="0"/>
            </a:p>
          </p:txBody>
        </p:sp>
        <p:sp>
          <p:nvSpPr>
            <p:cNvPr id="1573895" name="Line 7"/>
            <p:cNvSpPr>
              <a:spLocks noChangeShapeType="1"/>
            </p:cNvSpPr>
            <p:nvPr/>
          </p:nvSpPr>
          <p:spPr bwMode="auto">
            <a:xfrm>
              <a:off x="1191" y="2420"/>
              <a:ext cx="1500" cy="689"/>
            </a:xfrm>
            <a:prstGeom prst="line">
              <a:avLst/>
            </a:prstGeom>
            <a:noFill/>
            <a:ln w="25400">
              <a:solidFill>
                <a:schemeClr val="tx1"/>
              </a:solidFill>
              <a:round/>
              <a:headEnd/>
              <a:tailEnd type="triangle" w="med" len="med"/>
            </a:ln>
            <a:effectLst/>
          </p:spPr>
          <p:txBody>
            <a:bodyPr wrap="none" anchor="ctr"/>
            <a:lstStyle/>
            <a:p>
              <a:endParaRPr lang="en-US" b="1" dirty="0"/>
            </a:p>
          </p:txBody>
        </p:sp>
        <p:sp>
          <p:nvSpPr>
            <p:cNvPr id="1573896" name="Line 8"/>
            <p:cNvSpPr>
              <a:spLocks noChangeShapeType="1"/>
            </p:cNvSpPr>
            <p:nvPr/>
          </p:nvSpPr>
          <p:spPr bwMode="auto">
            <a:xfrm>
              <a:off x="4864" y="1802"/>
              <a:ext cx="252" cy="562"/>
            </a:xfrm>
            <a:prstGeom prst="line">
              <a:avLst/>
            </a:prstGeom>
            <a:noFill/>
            <a:ln w="38100" cmpd="dbl">
              <a:solidFill>
                <a:srgbClr val="FF3300"/>
              </a:solidFill>
              <a:round/>
              <a:headEnd/>
              <a:tailEnd type="triangle" w="sm" len="med"/>
            </a:ln>
            <a:effectLst/>
          </p:spPr>
          <p:txBody>
            <a:bodyPr wrap="none" anchor="ctr"/>
            <a:lstStyle/>
            <a:p>
              <a:endParaRPr lang="en-US" b="1" dirty="0"/>
            </a:p>
          </p:txBody>
        </p:sp>
        <p:sp>
          <p:nvSpPr>
            <p:cNvPr id="1573897" name="Line 9"/>
            <p:cNvSpPr>
              <a:spLocks noChangeShapeType="1"/>
            </p:cNvSpPr>
            <p:nvPr/>
          </p:nvSpPr>
          <p:spPr bwMode="auto">
            <a:xfrm>
              <a:off x="3763" y="1948"/>
              <a:ext cx="0" cy="1058"/>
            </a:xfrm>
            <a:prstGeom prst="line">
              <a:avLst/>
            </a:prstGeom>
            <a:noFill/>
            <a:ln w="25400">
              <a:solidFill>
                <a:schemeClr val="tx1"/>
              </a:solidFill>
              <a:round/>
              <a:headEnd/>
              <a:tailEnd type="none" w="sm" len="med"/>
            </a:ln>
            <a:effectLst/>
          </p:spPr>
          <p:txBody>
            <a:bodyPr wrap="none" anchor="ctr"/>
            <a:lstStyle/>
            <a:p>
              <a:endParaRPr lang="en-US" b="1" dirty="0"/>
            </a:p>
          </p:txBody>
        </p:sp>
        <p:sp>
          <p:nvSpPr>
            <p:cNvPr id="1573898" name="Line 10"/>
            <p:cNvSpPr>
              <a:spLocks noChangeShapeType="1"/>
            </p:cNvSpPr>
            <p:nvPr/>
          </p:nvSpPr>
          <p:spPr bwMode="auto">
            <a:xfrm flipH="1">
              <a:off x="3602" y="3006"/>
              <a:ext cx="161" cy="0"/>
            </a:xfrm>
            <a:prstGeom prst="line">
              <a:avLst/>
            </a:prstGeom>
            <a:noFill/>
            <a:ln w="25400">
              <a:solidFill>
                <a:schemeClr val="tx1"/>
              </a:solidFill>
              <a:round/>
              <a:headEnd/>
              <a:tailEnd type="none" w="sm" len="med"/>
            </a:ln>
            <a:effectLst/>
          </p:spPr>
          <p:txBody>
            <a:bodyPr wrap="none" anchor="ctr"/>
            <a:lstStyle/>
            <a:p>
              <a:endParaRPr lang="en-US" b="1" dirty="0"/>
            </a:p>
          </p:txBody>
        </p:sp>
        <p:grpSp>
          <p:nvGrpSpPr>
            <p:cNvPr id="3" name="Group 11"/>
            <p:cNvGrpSpPr>
              <a:grpSpLocks/>
            </p:cNvGrpSpPr>
            <p:nvPr/>
          </p:nvGrpSpPr>
          <p:grpSpPr bwMode="auto">
            <a:xfrm>
              <a:off x="265" y="2164"/>
              <a:ext cx="916" cy="513"/>
              <a:chOff x="2309" y="2601"/>
              <a:chExt cx="999" cy="627"/>
            </a:xfrm>
          </p:grpSpPr>
          <p:sp>
            <p:nvSpPr>
              <p:cNvPr id="1573900" name="Rectangle 12"/>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73901" name="Line 13"/>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02" name="Line 14"/>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03" name="Line 15"/>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04" name="Line 16"/>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05" name="Line 17"/>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06" name="Line 18"/>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sp>
          <p:nvSpPr>
            <p:cNvPr id="1573907" name="Text Box 19"/>
            <p:cNvSpPr txBox="1">
              <a:spLocks noChangeArrowheads="1"/>
            </p:cNvSpPr>
            <p:nvPr/>
          </p:nvSpPr>
          <p:spPr bwMode="auto">
            <a:xfrm>
              <a:off x="621" y="2315"/>
              <a:ext cx="221" cy="233"/>
            </a:xfrm>
            <a:prstGeom prst="rect">
              <a:avLst/>
            </a:prstGeom>
            <a:noFill/>
            <a:ln w="9525">
              <a:noFill/>
              <a:miter lim="800000"/>
              <a:headEnd/>
              <a:tailEnd/>
            </a:ln>
            <a:effectLst/>
          </p:spPr>
          <p:txBody>
            <a:bodyPr wrap="none">
              <a:spAutoFit/>
            </a:bodyPr>
            <a:lstStyle/>
            <a:p>
              <a:pPr algn="l"/>
              <a:r>
                <a:rPr lang="en-GB" b="1" dirty="0"/>
                <a:t>A</a:t>
              </a:r>
            </a:p>
          </p:txBody>
        </p:sp>
        <p:grpSp>
          <p:nvGrpSpPr>
            <p:cNvPr id="4" name="Group 20"/>
            <p:cNvGrpSpPr>
              <a:grpSpLocks/>
            </p:cNvGrpSpPr>
            <p:nvPr/>
          </p:nvGrpSpPr>
          <p:grpSpPr bwMode="auto">
            <a:xfrm>
              <a:off x="2694" y="2866"/>
              <a:ext cx="916" cy="512"/>
              <a:chOff x="2309" y="2601"/>
              <a:chExt cx="999" cy="627"/>
            </a:xfrm>
          </p:grpSpPr>
          <p:sp>
            <p:nvSpPr>
              <p:cNvPr id="1573909" name="Rectangle 21"/>
              <p:cNvSpPr>
                <a:spLocks noChangeArrowheads="1"/>
              </p:cNvSpPr>
              <p:nvPr/>
            </p:nvSpPr>
            <p:spPr bwMode="auto">
              <a:xfrm>
                <a:off x="2309" y="2601"/>
                <a:ext cx="991" cy="618"/>
              </a:xfrm>
              <a:prstGeom prst="rect">
                <a:avLst/>
              </a:prstGeom>
              <a:solidFill>
                <a:srgbClr val="FFFFCC"/>
              </a:solidFill>
              <a:ln w="9525">
                <a:solidFill>
                  <a:schemeClr val="tx1"/>
                </a:solidFill>
                <a:miter lim="800000"/>
                <a:headEnd/>
                <a:tailEnd/>
              </a:ln>
              <a:effectLst/>
            </p:spPr>
            <p:txBody>
              <a:bodyPr wrap="none" anchor="ctr"/>
              <a:lstStyle/>
              <a:p>
                <a:endParaRPr lang="en-US" b="1" dirty="0"/>
              </a:p>
            </p:txBody>
          </p:sp>
          <p:sp>
            <p:nvSpPr>
              <p:cNvPr id="1573910" name="Line 22"/>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11" name="Line 23"/>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12" name="Line 24"/>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13" name="Line 25"/>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14" name="Line 26"/>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15" name="Line 27"/>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grpSp>
          <p:nvGrpSpPr>
            <p:cNvPr id="5" name="Group 28"/>
            <p:cNvGrpSpPr>
              <a:grpSpLocks/>
            </p:cNvGrpSpPr>
            <p:nvPr/>
          </p:nvGrpSpPr>
          <p:grpSpPr bwMode="auto">
            <a:xfrm>
              <a:off x="3835" y="2870"/>
              <a:ext cx="915" cy="511"/>
              <a:chOff x="2309" y="2601"/>
              <a:chExt cx="999" cy="627"/>
            </a:xfrm>
          </p:grpSpPr>
          <p:sp>
            <p:nvSpPr>
              <p:cNvPr id="1573917" name="Rectangle 29"/>
              <p:cNvSpPr>
                <a:spLocks noChangeArrowheads="1"/>
              </p:cNvSpPr>
              <p:nvPr/>
            </p:nvSpPr>
            <p:spPr bwMode="auto">
              <a:xfrm>
                <a:off x="2309" y="2601"/>
                <a:ext cx="991" cy="618"/>
              </a:xfrm>
              <a:prstGeom prst="rect">
                <a:avLst/>
              </a:prstGeom>
              <a:solidFill>
                <a:srgbClr val="FFFFCC"/>
              </a:solidFill>
              <a:ln w="9525">
                <a:solidFill>
                  <a:schemeClr val="tx1"/>
                </a:solidFill>
                <a:miter lim="800000"/>
                <a:headEnd/>
                <a:tailEnd/>
              </a:ln>
              <a:effectLst/>
            </p:spPr>
            <p:txBody>
              <a:bodyPr wrap="none" anchor="ctr"/>
              <a:lstStyle/>
              <a:p>
                <a:endParaRPr lang="en-US" b="1" dirty="0"/>
              </a:p>
            </p:txBody>
          </p:sp>
          <p:sp>
            <p:nvSpPr>
              <p:cNvPr id="1573918" name="Line 30"/>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19" name="Line 31"/>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20" name="Line 32"/>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21" name="Line 33"/>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22" name="Line 34"/>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23" name="Line 35"/>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grpSp>
          <p:nvGrpSpPr>
            <p:cNvPr id="6" name="Group 36"/>
            <p:cNvGrpSpPr>
              <a:grpSpLocks/>
            </p:cNvGrpSpPr>
            <p:nvPr/>
          </p:nvGrpSpPr>
          <p:grpSpPr bwMode="auto">
            <a:xfrm>
              <a:off x="3948" y="1546"/>
              <a:ext cx="915" cy="511"/>
              <a:chOff x="2309" y="2601"/>
              <a:chExt cx="999" cy="627"/>
            </a:xfrm>
          </p:grpSpPr>
          <p:sp>
            <p:nvSpPr>
              <p:cNvPr id="1573925" name="Rectangle 37"/>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73926" name="Line 38"/>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27" name="Line 39"/>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28" name="Line 40"/>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29" name="Line 41"/>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30" name="Line 42"/>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31" name="Line 43"/>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grpSp>
          <p:nvGrpSpPr>
            <p:cNvPr id="7" name="Group 44"/>
            <p:cNvGrpSpPr>
              <a:grpSpLocks/>
            </p:cNvGrpSpPr>
            <p:nvPr/>
          </p:nvGrpSpPr>
          <p:grpSpPr bwMode="auto">
            <a:xfrm>
              <a:off x="5131" y="2154"/>
              <a:ext cx="915" cy="511"/>
              <a:chOff x="2309" y="2601"/>
              <a:chExt cx="999" cy="627"/>
            </a:xfrm>
          </p:grpSpPr>
          <p:sp>
            <p:nvSpPr>
              <p:cNvPr id="1573933" name="Rectangle 45"/>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73934" name="Line 46"/>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35" name="Line 47"/>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36" name="Line 48"/>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37" name="Line 49"/>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38" name="Line 50"/>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39" name="Line 51"/>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sp>
          <p:nvSpPr>
            <p:cNvPr id="1573940" name="Text Box 52"/>
            <p:cNvSpPr txBox="1">
              <a:spLocks noChangeArrowheads="1"/>
            </p:cNvSpPr>
            <p:nvPr/>
          </p:nvSpPr>
          <p:spPr bwMode="auto">
            <a:xfrm>
              <a:off x="4313" y="1704"/>
              <a:ext cx="198" cy="233"/>
            </a:xfrm>
            <a:prstGeom prst="rect">
              <a:avLst/>
            </a:prstGeom>
            <a:noFill/>
            <a:ln w="9525">
              <a:noFill/>
              <a:miter lim="800000"/>
              <a:headEnd/>
              <a:tailEnd/>
            </a:ln>
            <a:effectLst/>
          </p:spPr>
          <p:txBody>
            <a:bodyPr wrap="none">
              <a:spAutoFit/>
            </a:bodyPr>
            <a:lstStyle/>
            <a:p>
              <a:pPr algn="l"/>
              <a:r>
                <a:rPr lang="en-GB" b="1" dirty="0"/>
                <a:t>F</a:t>
              </a:r>
            </a:p>
          </p:txBody>
        </p:sp>
        <p:sp>
          <p:nvSpPr>
            <p:cNvPr id="1573941" name="Text Box 53"/>
            <p:cNvSpPr txBox="1">
              <a:spLocks noChangeArrowheads="1"/>
            </p:cNvSpPr>
            <p:nvPr/>
          </p:nvSpPr>
          <p:spPr bwMode="auto">
            <a:xfrm>
              <a:off x="3048" y="3020"/>
              <a:ext cx="226" cy="233"/>
            </a:xfrm>
            <a:prstGeom prst="rect">
              <a:avLst/>
            </a:prstGeom>
            <a:noFill/>
            <a:ln w="9525">
              <a:noFill/>
              <a:miter lim="800000"/>
              <a:headEnd/>
              <a:tailEnd/>
            </a:ln>
            <a:effectLst/>
          </p:spPr>
          <p:txBody>
            <a:bodyPr wrap="none">
              <a:spAutoFit/>
            </a:bodyPr>
            <a:lstStyle/>
            <a:p>
              <a:pPr algn="l"/>
              <a:r>
                <a:rPr lang="en-GB" b="1" dirty="0"/>
                <a:t>D</a:t>
              </a:r>
            </a:p>
          </p:txBody>
        </p:sp>
        <p:sp>
          <p:nvSpPr>
            <p:cNvPr id="1573942" name="Text Box 54"/>
            <p:cNvSpPr txBox="1">
              <a:spLocks noChangeArrowheads="1"/>
            </p:cNvSpPr>
            <p:nvPr/>
          </p:nvSpPr>
          <p:spPr bwMode="auto">
            <a:xfrm>
              <a:off x="4195" y="3010"/>
              <a:ext cx="203" cy="233"/>
            </a:xfrm>
            <a:prstGeom prst="rect">
              <a:avLst/>
            </a:prstGeom>
            <a:noFill/>
            <a:ln w="9525">
              <a:noFill/>
              <a:miter lim="800000"/>
              <a:headEnd/>
              <a:tailEnd/>
            </a:ln>
            <a:effectLst/>
          </p:spPr>
          <p:txBody>
            <a:bodyPr wrap="none">
              <a:spAutoFit/>
            </a:bodyPr>
            <a:lstStyle/>
            <a:p>
              <a:pPr algn="l"/>
              <a:r>
                <a:rPr lang="en-GB" b="1" dirty="0"/>
                <a:t>E</a:t>
              </a:r>
            </a:p>
          </p:txBody>
        </p:sp>
        <p:sp>
          <p:nvSpPr>
            <p:cNvPr id="1573943" name="Text Box 55"/>
            <p:cNvSpPr txBox="1">
              <a:spLocks noChangeArrowheads="1"/>
            </p:cNvSpPr>
            <p:nvPr/>
          </p:nvSpPr>
          <p:spPr bwMode="auto">
            <a:xfrm>
              <a:off x="5481" y="2296"/>
              <a:ext cx="227" cy="233"/>
            </a:xfrm>
            <a:prstGeom prst="rect">
              <a:avLst/>
            </a:prstGeom>
            <a:noFill/>
            <a:ln w="9525">
              <a:noFill/>
              <a:miter lim="800000"/>
              <a:headEnd/>
              <a:tailEnd/>
            </a:ln>
            <a:effectLst/>
          </p:spPr>
          <p:txBody>
            <a:bodyPr wrap="none">
              <a:spAutoFit/>
            </a:bodyPr>
            <a:lstStyle/>
            <a:p>
              <a:pPr algn="l"/>
              <a:r>
                <a:rPr lang="en-GB" b="1" dirty="0"/>
                <a:t>G</a:t>
              </a:r>
            </a:p>
          </p:txBody>
        </p:sp>
        <p:grpSp>
          <p:nvGrpSpPr>
            <p:cNvPr id="8" name="Group 56"/>
            <p:cNvGrpSpPr>
              <a:grpSpLocks/>
            </p:cNvGrpSpPr>
            <p:nvPr/>
          </p:nvGrpSpPr>
          <p:grpSpPr bwMode="auto">
            <a:xfrm>
              <a:off x="2692" y="1551"/>
              <a:ext cx="917" cy="511"/>
              <a:chOff x="2309" y="2601"/>
              <a:chExt cx="999" cy="627"/>
            </a:xfrm>
          </p:grpSpPr>
          <p:sp>
            <p:nvSpPr>
              <p:cNvPr id="1573945" name="Rectangle 57"/>
              <p:cNvSpPr>
                <a:spLocks noChangeArrowheads="1"/>
              </p:cNvSpPr>
              <p:nvPr/>
            </p:nvSpPr>
            <p:spPr bwMode="auto">
              <a:xfrm>
                <a:off x="2309" y="2601"/>
                <a:ext cx="991" cy="618"/>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73946" name="Line 58"/>
              <p:cNvSpPr>
                <a:spLocks noChangeShapeType="1"/>
              </p:cNvSpPr>
              <p:nvPr/>
            </p:nvSpPr>
            <p:spPr bwMode="auto">
              <a:xfrm>
                <a:off x="2309" y="2806"/>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47" name="Line 59"/>
              <p:cNvSpPr>
                <a:spLocks noChangeShapeType="1"/>
              </p:cNvSpPr>
              <p:nvPr/>
            </p:nvSpPr>
            <p:spPr bwMode="auto">
              <a:xfrm>
                <a:off x="2317" y="3020"/>
                <a:ext cx="991" cy="0"/>
              </a:xfrm>
              <a:prstGeom prst="line">
                <a:avLst/>
              </a:prstGeom>
              <a:noFill/>
              <a:ln w="9525">
                <a:solidFill>
                  <a:schemeClr val="tx1"/>
                </a:solidFill>
                <a:round/>
                <a:headEnd/>
                <a:tailEnd/>
              </a:ln>
              <a:effectLst/>
            </p:spPr>
            <p:txBody>
              <a:bodyPr wrap="none" anchor="ctr"/>
              <a:lstStyle/>
              <a:p>
                <a:endParaRPr lang="en-US" b="1" dirty="0"/>
              </a:p>
            </p:txBody>
          </p:sp>
          <p:sp>
            <p:nvSpPr>
              <p:cNvPr id="1573948" name="Line 60"/>
              <p:cNvSpPr>
                <a:spLocks noChangeShapeType="1"/>
              </p:cNvSpPr>
              <p:nvPr/>
            </p:nvSpPr>
            <p:spPr bwMode="auto">
              <a:xfrm>
                <a:off x="2622" y="260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49" name="Line 61"/>
              <p:cNvSpPr>
                <a:spLocks noChangeShapeType="1"/>
              </p:cNvSpPr>
              <p:nvPr/>
            </p:nvSpPr>
            <p:spPr bwMode="auto">
              <a:xfrm>
                <a:off x="2976" y="2610"/>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50" name="Line 62"/>
              <p:cNvSpPr>
                <a:spLocks noChangeShapeType="1"/>
              </p:cNvSpPr>
              <p:nvPr/>
            </p:nvSpPr>
            <p:spPr bwMode="auto">
              <a:xfrm>
                <a:off x="2622" y="3024"/>
                <a:ext cx="0" cy="204"/>
              </a:xfrm>
              <a:prstGeom prst="line">
                <a:avLst/>
              </a:prstGeom>
              <a:noFill/>
              <a:ln w="9525">
                <a:solidFill>
                  <a:schemeClr val="tx1"/>
                </a:solidFill>
                <a:round/>
                <a:headEnd/>
                <a:tailEnd/>
              </a:ln>
              <a:effectLst/>
            </p:spPr>
            <p:txBody>
              <a:bodyPr wrap="none" anchor="ctr"/>
              <a:lstStyle/>
              <a:p>
                <a:endParaRPr lang="en-US" b="1" dirty="0"/>
              </a:p>
            </p:txBody>
          </p:sp>
          <p:sp>
            <p:nvSpPr>
              <p:cNvPr id="1573951" name="Line 63"/>
              <p:cNvSpPr>
                <a:spLocks noChangeShapeType="1"/>
              </p:cNvSpPr>
              <p:nvPr/>
            </p:nvSpPr>
            <p:spPr bwMode="auto">
              <a:xfrm>
                <a:off x="2982" y="3018"/>
                <a:ext cx="0" cy="204"/>
              </a:xfrm>
              <a:prstGeom prst="line">
                <a:avLst/>
              </a:prstGeom>
              <a:noFill/>
              <a:ln w="9525">
                <a:solidFill>
                  <a:schemeClr val="tx1"/>
                </a:solidFill>
                <a:round/>
                <a:headEnd/>
                <a:tailEnd/>
              </a:ln>
              <a:effectLst/>
            </p:spPr>
            <p:txBody>
              <a:bodyPr wrap="none" anchor="ctr"/>
              <a:lstStyle/>
              <a:p>
                <a:endParaRPr lang="en-US" b="1" dirty="0"/>
              </a:p>
            </p:txBody>
          </p:sp>
        </p:grpSp>
        <p:sp>
          <p:nvSpPr>
            <p:cNvPr id="1573952" name="Text Box 64"/>
            <p:cNvSpPr txBox="1">
              <a:spLocks noChangeArrowheads="1"/>
            </p:cNvSpPr>
            <p:nvPr/>
          </p:nvSpPr>
          <p:spPr bwMode="auto">
            <a:xfrm>
              <a:off x="3039" y="1701"/>
              <a:ext cx="209" cy="233"/>
            </a:xfrm>
            <a:prstGeom prst="rect">
              <a:avLst/>
            </a:prstGeom>
            <a:noFill/>
            <a:ln w="9525">
              <a:noFill/>
              <a:miter lim="800000"/>
              <a:headEnd/>
              <a:tailEnd/>
            </a:ln>
            <a:effectLst/>
          </p:spPr>
          <p:txBody>
            <a:bodyPr wrap="none">
              <a:spAutoFit/>
            </a:bodyPr>
            <a:lstStyle/>
            <a:p>
              <a:pPr algn="l"/>
              <a:r>
                <a:rPr lang="en-GB" b="1" dirty="0"/>
                <a:t>C</a:t>
              </a:r>
            </a:p>
          </p:txBody>
        </p:sp>
        <p:sp>
          <p:nvSpPr>
            <p:cNvPr id="1573953" name="Line 65"/>
            <p:cNvSpPr>
              <a:spLocks noChangeShapeType="1"/>
            </p:cNvSpPr>
            <p:nvPr/>
          </p:nvSpPr>
          <p:spPr bwMode="auto">
            <a:xfrm flipV="1">
              <a:off x="4750" y="2440"/>
              <a:ext cx="382" cy="671"/>
            </a:xfrm>
            <a:prstGeom prst="line">
              <a:avLst/>
            </a:prstGeom>
            <a:noFill/>
            <a:ln w="25400">
              <a:solidFill>
                <a:schemeClr val="tx1"/>
              </a:solidFill>
              <a:round/>
              <a:headEnd/>
              <a:tailEnd type="triangle" w="lg" len="med"/>
            </a:ln>
            <a:effectLst/>
          </p:spPr>
          <p:txBody>
            <a:bodyPr wrap="none" anchor="ctr"/>
            <a:lstStyle/>
            <a:p>
              <a:endParaRPr lang="en-US" b="1" dirty="0"/>
            </a:p>
          </p:txBody>
        </p:sp>
        <p:sp>
          <p:nvSpPr>
            <p:cNvPr id="1573954" name="Line 66"/>
            <p:cNvSpPr>
              <a:spLocks noChangeShapeType="1"/>
            </p:cNvSpPr>
            <p:nvPr/>
          </p:nvSpPr>
          <p:spPr bwMode="auto">
            <a:xfrm>
              <a:off x="3763" y="1940"/>
              <a:ext cx="186" cy="0"/>
            </a:xfrm>
            <a:prstGeom prst="line">
              <a:avLst/>
            </a:prstGeom>
            <a:noFill/>
            <a:ln w="25400">
              <a:solidFill>
                <a:schemeClr val="tx1"/>
              </a:solidFill>
              <a:round/>
              <a:headEnd/>
              <a:tailEnd type="triangle" w="med" len="med"/>
            </a:ln>
            <a:effectLst/>
          </p:spPr>
          <p:txBody>
            <a:bodyPr wrap="none" anchor="ctr"/>
            <a:lstStyle/>
            <a:p>
              <a:endParaRPr lang="en-US" b="1" dirty="0"/>
            </a:p>
          </p:txBody>
        </p:sp>
        <p:sp>
          <p:nvSpPr>
            <p:cNvPr id="1573955" name="Line 67"/>
            <p:cNvSpPr>
              <a:spLocks noChangeShapeType="1"/>
            </p:cNvSpPr>
            <p:nvPr/>
          </p:nvSpPr>
          <p:spPr bwMode="auto">
            <a:xfrm>
              <a:off x="3603" y="1803"/>
              <a:ext cx="346" cy="0"/>
            </a:xfrm>
            <a:prstGeom prst="line">
              <a:avLst/>
            </a:prstGeom>
            <a:noFill/>
            <a:ln w="38100" cmpd="dbl">
              <a:solidFill>
                <a:srgbClr val="FF3300"/>
              </a:solidFill>
              <a:round/>
              <a:headEnd/>
              <a:tailEnd type="triangle" w="med" len="med"/>
            </a:ln>
            <a:effectLst/>
          </p:spPr>
          <p:txBody>
            <a:bodyPr wrap="none" anchor="ctr"/>
            <a:lstStyle/>
            <a:p>
              <a:endParaRPr lang="en-US" b="1" dirty="0"/>
            </a:p>
          </p:txBody>
        </p:sp>
        <p:sp>
          <p:nvSpPr>
            <p:cNvPr id="1573956" name="Text Box 68"/>
            <p:cNvSpPr txBox="1">
              <a:spLocks noChangeArrowheads="1"/>
            </p:cNvSpPr>
            <p:nvPr/>
          </p:nvSpPr>
          <p:spPr bwMode="auto">
            <a:xfrm>
              <a:off x="311" y="2126"/>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73957" name="Text Box 69"/>
            <p:cNvSpPr txBox="1">
              <a:spLocks noChangeArrowheads="1"/>
            </p:cNvSpPr>
            <p:nvPr/>
          </p:nvSpPr>
          <p:spPr bwMode="auto">
            <a:xfrm>
              <a:off x="621" y="2126"/>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73958" name="Text Box 70"/>
            <p:cNvSpPr txBox="1">
              <a:spLocks noChangeArrowheads="1"/>
            </p:cNvSpPr>
            <p:nvPr/>
          </p:nvSpPr>
          <p:spPr bwMode="auto">
            <a:xfrm>
              <a:off x="307" y="2465"/>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73959" name="Text Box 71"/>
            <p:cNvSpPr txBox="1">
              <a:spLocks noChangeArrowheads="1"/>
            </p:cNvSpPr>
            <p:nvPr/>
          </p:nvSpPr>
          <p:spPr bwMode="auto">
            <a:xfrm>
              <a:off x="924" y="2465"/>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73960" name="Text Box 72"/>
            <p:cNvSpPr txBox="1">
              <a:spLocks noChangeArrowheads="1"/>
            </p:cNvSpPr>
            <p:nvPr/>
          </p:nvSpPr>
          <p:spPr bwMode="auto">
            <a:xfrm>
              <a:off x="621" y="2465"/>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73961" name="Text Box 73"/>
            <p:cNvSpPr txBox="1">
              <a:spLocks noChangeArrowheads="1"/>
            </p:cNvSpPr>
            <p:nvPr/>
          </p:nvSpPr>
          <p:spPr bwMode="auto">
            <a:xfrm>
              <a:off x="918" y="2126"/>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73962" name="Text Box 74"/>
            <p:cNvSpPr txBox="1">
              <a:spLocks noChangeArrowheads="1"/>
            </p:cNvSpPr>
            <p:nvPr/>
          </p:nvSpPr>
          <p:spPr bwMode="auto">
            <a:xfrm>
              <a:off x="2730" y="2837"/>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73963" name="Text Box 75"/>
            <p:cNvSpPr txBox="1">
              <a:spLocks noChangeArrowheads="1"/>
            </p:cNvSpPr>
            <p:nvPr/>
          </p:nvSpPr>
          <p:spPr bwMode="auto">
            <a:xfrm>
              <a:off x="3002" y="2837"/>
              <a:ext cx="286" cy="233"/>
            </a:xfrm>
            <a:prstGeom prst="rect">
              <a:avLst/>
            </a:prstGeom>
            <a:noFill/>
            <a:ln w="9525">
              <a:noFill/>
              <a:miter lim="800000"/>
              <a:headEnd/>
              <a:tailEnd/>
            </a:ln>
            <a:effectLst/>
          </p:spPr>
          <p:txBody>
            <a:bodyPr wrap="none">
              <a:spAutoFit/>
            </a:bodyPr>
            <a:lstStyle/>
            <a:p>
              <a:pPr algn="l"/>
              <a:r>
                <a:rPr lang="en-GB" b="1" dirty="0"/>
                <a:t>14</a:t>
              </a:r>
            </a:p>
          </p:txBody>
        </p:sp>
        <p:sp>
          <p:nvSpPr>
            <p:cNvPr id="1573964" name="Text Box 76"/>
            <p:cNvSpPr txBox="1">
              <a:spLocks noChangeArrowheads="1"/>
            </p:cNvSpPr>
            <p:nvPr/>
          </p:nvSpPr>
          <p:spPr bwMode="auto">
            <a:xfrm>
              <a:off x="2727" y="3177"/>
              <a:ext cx="206" cy="233"/>
            </a:xfrm>
            <a:prstGeom prst="rect">
              <a:avLst/>
            </a:prstGeom>
            <a:noFill/>
            <a:ln w="9525">
              <a:noFill/>
              <a:miter lim="800000"/>
              <a:headEnd/>
              <a:tailEnd/>
            </a:ln>
            <a:effectLst/>
          </p:spPr>
          <p:txBody>
            <a:bodyPr wrap="none">
              <a:spAutoFit/>
            </a:bodyPr>
            <a:lstStyle/>
            <a:p>
              <a:pPr algn="l"/>
              <a:r>
                <a:rPr lang="en-GB" b="1" dirty="0"/>
                <a:t>4</a:t>
              </a:r>
            </a:p>
          </p:txBody>
        </p:sp>
        <p:sp>
          <p:nvSpPr>
            <p:cNvPr id="1573965" name="Text Box 77"/>
            <p:cNvSpPr txBox="1">
              <a:spLocks noChangeArrowheads="1"/>
            </p:cNvSpPr>
            <p:nvPr/>
          </p:nvSpPr>
          <p:spPr bwMode="auto">
            <a:xfrm>
              <a:off x="3294" y="3176"/>
              <a:ext cx="286" cy="233"/>
            </a:xfrm>
            <a:prstGeom prst="rect">
              <a:avLst/>
            </a:prstGeom>
            <a:noFill/>
            <a:ln w="9525">
              <a:noFill/>
              <a:miter lim="800000"/>
              <a:headEnd/>
              <a:tailEnd/>
            </a:ln>
            <a:effectLst/>
          </p:spPr>
          <p:txBody>
            <a:bodyPr wrap="none">
              <a:spAutoFit/>
            </a:bodyPr>
            <a:lstStyle/>
            <a:p>
              <a:pPr algn="l"/>
              <a:r>
                <a:rPr lang="en-GB" b="1" dirty="0"/>
                <a:t>18</a:t>
              </a:r>
            </a:p>
          </p:txBody>
        </p:sp>
        <p:sp>
          <p:nvSpPr>
            <p:cNvPr id="1573966" name="Text Box 78"/>
            <p:cNvSpPr txBox="1">
              <a:spLocks noChangeArrowheads="1"/>
            </p:cNvSpPr>
            <p:nvPr/>
          </p:nvSpPr>
          <p:spPr bwMode="auto">
            <a:xfrm>
              <a:off x="3041" y="3177"/>
              <a:ext cx="206" cy="233"/>
            </a:xfrm>
            <a:prstGeom prst="rect">
              <a:avLst/>
            </a:prstGeom>
            <a:noFill/>
            <a:ln w="9525">
              <a:noFill/>
              <a:miter lim="800000"/>
              <a:headEnd/>
              <a:tailEnd/>
            </a:ln>
            <a:effectLst/>
          </p:spPr>
          <p:txBody>
            <a:bodyPr wrap="none">
              <a:spAutoFit/>
            </a:bodyPr>
            <a:lstStyle/>
            <a:p>
              <a:pPr algn="l"/>
              <a:r>
                <a:rPr lang="en-GB" b="1" dirty="0"/>
                <a:t>1</a:t>
              </a:r>
            </a:p>
          </p:txBody>
        </p:sp>
        <p:sp>
          <p:nvSpPr>
            <p:cNvPr id="1573967" name="Text Box 79"/>
            <p:cNvSpPr txBox="1">
              <a:spLocks noChangeArrowheads="1"/>
            </p:cNvSpPr>
            <p:nvPr/>
          </p:nvSpPr>
          <p:spPr bwMode="auto">
            <a:xfrm>
              <a:off x="3299" y="2837"/>
              <a:ext cx="286" cy="233"/>
            </a:xfrm>
            <a:prstGeom prst="rect">
              <a:avLst/>
            </a:prstGeom>
            <a:noFill/>
            <a:ln w="9525">
              <a:noFill/>
              <a:miter lim="800000"/>
              <a:headEnd/>
              <a:tailEnd/>
            </a:ln>
            <a:effectLst/>
          </p:spPr>
          <p:txBody>
            <a:bodyPr wrap="none">
              <a:spAutoFit/>
            </a:bodyPr>
            <a:lstStyle/>
            <a:p>
              <a:pPr algn="l"/>
              <a:r>
                <a:rPr lang="en-GB" b="1" dirty="0"/>
                <a:t>17</a:t>
              </a:r>
            </a:p>
          </p:txBody>
        </p:sp>
        <p:sp>
          <p:nvSpPr>
            <p:cNvPr id="1573968" name="Text Box 80"/>
            <p:cNvSpPr txBox="1">
              <a:spLocks noChangeArrowheads="1"/>
            </p:cNvSpPr>
            <p:nvPr/>
          </p:nvSpPr>
          <p:spPr bwMode="auto">
            <a:xfrm>
              <a:off x="3822" y="2837"/>
              <a:ext cx="286" cy="233"/>
            </a:xfrm>
            <a:prstGeom prst="rect">
              <a:avLst/>
            </a:prstGeom>
            <a:noFill/>
            <a:ln w="9525">
              <a:noFill/>
              <a:miter lim="800000"/>
              <a:headEnd/>
              <a:tailEnd/>
            </a:ln>
            <a:effectLst/>
          </p:spPr>
          <p:txBody>
            <a:bodyPr wrap="none">
              <a:spAutoFit/>
            </a:bodyPr>
            <a:lstStyle/>
            <a:p>
              <a:pPr algn="l"/>
              <a:r>
                <a:rPr lang="en-GB" b="1" dirty="0"/>
                <a:t>17</a:t>
              </a:r>
            </a:p>
          </p:txBody>
        </p:sp>
        <p:sp>
          <p:nvSpPr>
            <p:cNvPr id="1573969" name="Text Box 81"/>
            <p:cNvSpPr txBox="1">
              <a:spLocks noChangeArrowheads="1"/>
            </p:cNvSpPr>
            <p:nvPr/>
          </p:nvSpPr>
          <p:spPr bwMode="auto">
            <a:xfrm>
              <a:off x="4172" y="2837"/>
              <a:ext cx="206" cy="233"/>
            </a:xfrm>
            <a:prstGeom prst="rect">
              <a:avLst/>
            </a:prstGeom>
            <a:noFill/>
            <a:ln w="9525">
              <a:noFill/>
              <a:miter lim="800000"/>
              <a:headEnd/>
              <a:tailEnd/>
            </a:ln>
            <a:effectLst/>
          </p:spPr>
          <p:txBody>
            <a:bodyPr wrap="none">
              <a:spAutoFit/>
            </a:bodyPr>
            <a:lstStyle/>
            <a:p>
              <a:pPr algn="l"/>
              <a:r>
                <a:rPr lang="en-GB" b="1" dirty="0"/>
                <a:t>8</a:t>
              </a:r>
            </a:p>
          </p:txBody>
        </p:sp>
        <p:sp>
          <p:nvSpPr>
            <p:cNvPr id="1573970" name="Text Box 82"/>
            <p:cNvSpPr txBox="1">
              <a:spLocks noChangeArrowheads="1"/>
            </p:cNvSpPr>
            <p:nvPr/>
          </p:nvSpPr>
          <p:spPr bwMode="auto">
            <a:xfrm>
              <a:off x="3829" y="3177"/>
              <a:ext cx="286" cy="233"/>
            </a:xfrm>
            <a:prstGeom prst="rect">
              <a:avLst/>
            </a:prstGeom>
            <a:noFill/>
            <a:ln w="9525">
              <a:noFill/>
              <a:miter lim="800000"/>
              <a:headEnd/>
              <a:tailEnd/>
            </a:ln>
            <a:effectLst/>
          </p:spPr>
          <p:txBody>
            <a:bodyPr wrap="none">
              <a:spAutoFit/>
            </a:bodyPr>
            <a:lstStyle/>
            <a:p>
              <a:pPr algn="l"/>
              <a:r>
                <a:rPr lang="en-GB" b="1" dirty="0"/>
                <a:t>20</a:t>
              </a:r>
            </a:p>
          </p:txBody>
        </p:sp>
        <p:sp>
          <p:nvSpPr>
            <p:cNvPr id="1573971" name="Text Box 83"/>
            <p:cNvSpPr txBox="1">
              <a:spLocks noChangeArrowheads="1"/>
            </p:cNvSpPr>
            <p:nvPr/>
          </p:nvSpPr>
          <p:spPr bwMode="auto">
            <a:xfrm>
              <a:off x="4435" y="3176"/>
              <a:ext cx="286" cy="233"/>
            </a:xfrm>
            <a:prstGeom prst="rect">
              <a:avLst/>
            </a:prstGeom>
            <a:noFill/>
            <a:ln w="9525">
              <a:noFill/>
              <a:miter lim="800000"/>
              <a:headEnd/>
              <a:tailEnd/>
            </a:ln>
            <a:effectLst/>
          </p:spPr>
          <p:txBody>
            <a:bodyPr wrap="none">
              <a:spAutoFit/>
            </a:bodyPr>
            <a:lstStyle/>
            <a:p>
              <a:pPr algn="l"/>
              <a:r>
                <a:rPr lang="en-GB" b="1" dirty="0"/>
                <a:t>28</a:t>
              </a:r>
            </a:p>
          </p:txBody>
        </p:sp>
        <p:sp>
          <p:nvSpPr>
            <p:cNvPr id="1573972" name="Text Box 84"/>
            <p:cNvSpPr txBox="1">
              <a:spLocks noChangeArrowheads="1"/>
            </p:cNvSpPr>
            <p:nvPr/>
          </p:nvSpPr>
          <p:spPr bwMode="auto">
            <a:xfrm>
              <a:off x="4172" y="3177"/>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73973" name="Text Box 85"/>
            <p:cNvSpPr txBox="1">
              <a:spLocks noChangeArrowheads="1"/>
            </p:cNvSpPr>
            <p:nvPr/>
          </p:nvSpPr>
          <p:spPr bwMode="auto">
            <a:xfrm>
              <a:off x="4440" y="2837"/>
              <a:ext cx="286" cy="233"/>
            </a:xfrm>
            <a:prstGeom prst="rect">
              <a:avLst/>
            </a:prstGeom>
            <a:noFill/>
            <a:ln w="9525">
              <a:noFill/>
              <a:miter lim="800000"/>
              <a:headEnd/>
              <a:tailEnd/>
            </a:ln>
            <a:effectLst/>
          </p:spPr>
          <p:txBody>
            <a:bodyPr wrap="none">
              <a:spAutoFit/>
            </a:bodyPr>
            <a:lstStyle/>
            <a:p>
              <a:pPr algn="l"/>
              <a:r>
                <a:rPr lang="en-GB" b="1" dirty="0"/>
                <a:t>25</a:t>
              </a:r>
            </a:p>
          </p:txBody>
        </p:sp>
        <p:sp>
          <p:nvSpPr>
            <p:cNvPr id="1573974" name="Text Box 86"/>
            <p:cNvSpPr txBox="1">
              <a:spLocks noChangeArrowheads="1"/>
            </p:cNvSpPr>
            <p:nvPr/>
          </p:nvSpPr>
          <p:spPr bwMode="auto">
            <a:xfrm>
              <a:off x="2730" y="1519"/>
              <a:ext cx="206" cy="233"/>
            </a:xfrm>
            <a:prstGeom prst="rect">
              <a:avLst/>
            </a:prstGeom>
            <a:noFill/>
            <a:ln w="9525">
              <a:noFill/>
              <a:miter lim="800000"/>
              <a:headEnd/>
              <a:tailEnd/>
            </a:ln>
            <a:effectLst/>
          </p:spPr>
          <p:txBody>
            <a:bodyPr wrap="none">
              <a:spAutoFit/>
            </a:bodyPr>
            <a:lstStyle/>
            <a:p>
              <a:pPr algn="l"/>
              <a:r>
                <a:rPr lang="en-GB" b="1" dirty="0"/>
                <a:t>9</a:t>
              </a:r>
            </a:p>
          </p:txBody>
        </p:sp>
        <p:sp>
          <p:nvSpPr>
            <p:cNvPr id="1573975" name="Text Box 87"/>
            <p:cNvSpPr txBox="1">
              <a:spLocks noChangeArrowheads="1"/>
            </p:cNvSpPr>
            <p:nvPr/>
          </p:nvSpPr>
          <p:spPr bwMode="auto">
            <a:xfrm>
              <a:off x="3041" y="1519"/>
              <a:ext cx="206" cy="233"/>
            </a:xfrm>
            <a:prstGeom prst="rect">
              <a:avLst/>
            </a:prstGeom>
            <a:noFill/>
            <a:ln w="9525">
              <a:noFill/>
              <a:miter lim="800000"/>
              <a:headEnd/>
              <a:tailEnd/>
            </a:ln>
            <a:effectLst/>
          </p:spPr>
          <p:txBody>
            <a:bodyPr wrap="none">
              <a:spAutoFit/>
            </a:bodyPr>
            <a:lstStyle/>
            <a:p>
              <a:pPr algn="l"/>
              <a:r>
                <a:rPr lang="en-GB" b="1" dirty="0"/>
                <a:t>9</a:t>
              </a:r>
            </a:p>
          </p:txBody>
        </p:sp>
        <p:sp>
          <p:nvSpPr>
            <p:cNvPr id="1573976" name="Text Box 88"/>
            <p:cNvSpPr txBox="1">
              <a:spLocks noChangeArrowheads="1"/>
            </p:cNvSpPr>
            <p:nvPr/>
          </p:nvSpPr>
          <p:spPr bwMode="auto">
            <a:xfrm>
              <a:off x="2727" y="1859"/>
              <a:ext cx="206" cy="233"/>
            </a:xfrm>
            <a:prstGeom prst="rect">
              <a:avLst/>
            </a:prstGeom>
            <a:noFill/>
            <a:ln w="9525">
              <a:noFill/>
              <a:miter lim="800000"/>
              <a:headEnd/>
              <a:tailEnd/>
            </a:ln>
            <a:effectLst/>
          </p:spPr>
          <p:txBody>
            <a:bodyPr wrap="none">
              <a:spAutoFit/>
            </a:bodyPr>
            <a:lstStyle/>
            <a:p>
              <a:pPr algn="l"/>
              <a:r>
                <a:rPr lang="en-GB" b="1" dirty="0"/>
                <a:t>9</a:t>
              </a:r>
            </a:p>
          </p:txBody>
        </p:sp>
        <p:sp>
          <p:nvSpPr>
            <p:cNvPr id="1573977" name="Text Box 89"/>
            <p:cNvSpPr txBox="1">
              <a:spLocks noChangeArrowheads="1"/>
            </p:cNvSpPr>
            <p:nvPr/>
          </p:nvSpPr>
          <p:spPr bwMode="auto">
            <a:xfrm>
              <a:off x="3294" y="1858"/>
              <a:ext cx="286" cy="233"/>
            </a:xfrm>
            <a:prstGeom prst="rect">
              <a:avLst/>
            </a:prstGeom>
            <a:noFill/>
            <a:ln w="9525">
              <a:noFill/>
              <a:miter lim="800000"/>
              <a:headEnd/>
              <a:tailEnd/>
            </a:ln>
            <a:effectLst/>
          </p:spPr>
          <p:txBody>
            <a:bodyPr wrap="none">
              <a:spAutoFit/>
            </a:bodyPr>
            <a:lstStyle/>
            <a:p>
              <a:pPr algn="l"/>
              <a:r>
                <a:rPr lang="en-GB" b="1" dirty="0"/>
                <a:t>18</a:t>
              </a:r>
            </a:p>
          </p:txBody>
        </p:sp>
        <p:sp>
          <p:nvSpPr>
            <p:cNvPr id="1573978" name="Text Box 90"/>
            <p:cNvSpPr txBox="1">
              <a:spLocks noChangeArrowheads="1"/>
            </p:cNvSpPr>
            <p:nvPr/>
          </p:nvSpPr>
          <p:spPr bwMode="auto">
            <a:xfrm>
              <a:off x="3041" y="1859"/>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73979" name="Text Box 91"/>
            <p:cNvSpPr txBox="1">
              <a:spLocks noChangeArrowheads="1"/>
            </p:cNvSpPr>
            <p:nvPr/>
          </p:nvSpPr>
          <p:spPr bwMode="auto">
            <a:xfrm>
              <a:off x="3309" y="1519"/>
              <a:ext cx="286" cy="233"/>
            </a:xfrm>
            <a:prstGeom prst="rect">
              <a:avLst/>
            </a:prstGeom>
            <a:noFill/>
            <a:ln w="9525">
              <a:noFill/>
              <a:miter lim="800000"/>
              <a:headEnd/>
              <a:tailEnd/>
            </a:ln>
            <a:effectLst/>
          </p:spPr>
          <p:txBody>
            <a:bodyPr wrap="none">
              <a:spAutoFit/>
            </a:bodyPr>
            <a:lstStyle/>
            <a:p>
              <a:pPr algn="l"/>
              <a:r>
                <a:rPr lang="en-GB" b="1" dirty="0"/>
                <a:t>18</a:t>
              </a:r>
            </a:p>
          </p:txBody>
        </p:sp>
        <p:sp>
          <p:nvSpPr>
            <p:cNvPr id="1573980" name="Text Box 92"/>
            <p:cNvSpPr txBox="1">
              <a:spLocks noChangeArrowheads="1"/>
            </p:cNvSpPr>
            <p:nvPr/>
          </p:nvSpPr>
          <p:spPr bwMode="auto">
            <a:xfrm>
              <a:off x="3951" y="1519"/>
              <a:ext cx="286" cy="233"/>
            </a:xfrm>
            <a:prstGeom prst="rect">
              <a:avLst/>
            </a:prstGeom>
            <a:noFill/>
            <a:ln w="9525">
              <a:noFill/>
              <a:miter lim="800000"/>
              <a:headEnd/>
              <a:tailEnd/>
            </a:ln>
            <a:effectLst/>
          </p:spPr>
          <p:txBody>
            <a:bodyPr wrap="none">
              <a:spAutoFit/>
            </a:bodyPr>
            <a:lstStyle/>
            <a:p>
              <a:pPr algn="l"/>
              <a:r>
                <a:rPr lang="en-GB" b="1" dirty="0"/>
                <a:t>18</a:t>
              </a:r>
            </a:p>
          </p:txBody>
        </p:sp>
        <p:sp>
          <p:nvSpPr>
            <p:cNvPr id="1573981" name="Text Box 93"/>
            <p:cNvSpPr txBox="1">
              <a:spLocks noChangeArrowheads="1"/>
            </p:cNvSpPr>
            <p:nvPr/>
          </p:nvSpPr>
          <p:spPr bwMode="auto">
            <a:xfrm>
              <a:off x="4252" y="1519"/>
              <a:ext cx="286" cy="233"/>
            </a:xfrm>
            <a:prstGeom prst="rect">
              <a:avLst/>
            </a:prstGeom>
            <a:noFill/>
            <a:ln w="9525">
              <a:noFill/>
              <a:miter lim="800000"/>
              <a:headEnd/>
              <a:tailEnd/>
            </a:ln>
            <a:effectLst/>
          </p:spPr>
          <p:txBody>
            <a:bodyPr wrap="none">
              <a:spAutoFit/>
            </a:bodyPr>
            <a:lstStyle/>
            <a:p>
              <a:pPr algn="l"/>
              <a:r>
                <a:rPr lang="en-GB" b="1" dirty="0"/>
                <a:t>10</a:t>
              </a:r>
            </a:p>
          </p:txBody>
        </p:sp>
        <p:sp>
          <p:nvSpPr>
            <p:cNvPr id="1573982" name="Text Box 94"/>
            <p:cNvSpPr txBox="1">
              <a:spLocks noChangeArrowheads="1"/>
            </p:cNvSpPr>
            <p:nvPr/>
          </p:nvSpPr>
          <p:spPr bwMode="auto">
            <a:xfrm>
              <a:off x="3948" y="1859"/>
              <a:ext cx="286" cy="233"/>
            </a:xfrm>
            <a:prstGeom prst="rect">
              <a:avLst/>
            </a:prstGeom>
            <a:noFill/>
            <a:ln w="9525">
              <a:noFill/>
              <a:miter lim="800000"/>
              <a:headEnd/>
              <a:tailEnd/>
            </a:ln>
            <a:effectLst/>
          </p:spPr>
          <p:txBody>
            <a:bodyPr wrap="none">
              <a:spAutoFit/>
            </a:bodyPr>
            <a:lstStyle/>
            <a:p>
              <a:pPr algn="l"/>
              <a:r>
                <a:rPr lang="en-GB" b="1" dirty="0"/>
                <a:t>18</a:t>
              </a:r>
            </a:p>
          </p:txBody>
        </p:sp>
        <p:sp>
          <p:nvSpPr>
            <p:cNvPr id="1573983" name="Text Box 95"/>
            <p:cNvSpPr txBox="1">
              <a:spLocks noChangeArrowheads="1"/>
            </p:cNvSpPr>
            <p:nvPr/>
          </p:nvSpPr>
          <p:spPr bwMode="auto">
            <a:xfrm>
              <a:off x="4545" y="1858"/>
              <a:ext cx="286" cy="233"/>
            </a:xfrm>
            <a:prstGeom prst="rect">
              <a:avLst/>
            </a:prstGeom>
            <a:noFill/>
            <a:ln w="9525">
              <a:noFill/>
              <a:miter lim="800000"/>
              <a:headEnd/>
              <a:tailEnd/>
            </a:ln>
            <a:effectLst/>
          </p:spPr>
          <p:txBody>
            <a:bodyPr wrap="none">
              <a:spAutoFit/>
            </a:bodyPr>
            <a:lstStyle/>
            <a:p>
              <a:pPr algn="l"/>
              <a:r>
                <a:rPr lang="en-GB" b="1" dirty="0"/>
                <a:t>28</a:t>
              </a:r>
            </a:p>
          </p:txBody>
        </p:sp>
        <p:sp>
          <p:nvSpPr>
            <p:cNvPr id="1573984" name="Text Box 96"/>
            <p:cNvSpPr txBox="1">
              <a:spLocks noChangeArrowheads="1"/>
            </p:cNvSpPr>
            <p:nvPr/>
          </p:nvSpPr>
          <p:spPr bwMode="auto">
            <a:xfrm>
              <a:off x="4301" y="1859"/>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73985" name="Text Box 97"/>
            <p:cNvSpPr txBox="1">
              <a:spLocks noChangeArrowheads="1"/>
            </p:cNvSpPr>
            <p:nvPr/>
          </p:nvSpPr>
          <p:spPr bwMode="auto">
            <a:xfrm>
              <a:off x="4549" y="1519"/>
              <a:ext cx="286" cy="233"/>
            </a:xfrm>
            <a:prstGeom prst="rect">
              <a:avLst/>
            </a:prstGeom>
            <a:noFill/>
            <a:ln w="9525">
              <a:noFill/>
              <a:miter lim="800000"/>
              <a:headEnd/>
              <a:tailEnd/>
            </a:ln>
            <a:effectLst/>
          </p:spPr>
          <p:txBody>
            <a:bodyPr wrap="none">
              <a:spAutoFit/>
            </a:bodyPr>
            <a:lstStyle/>
            <a:p>
              <a:pPr algn="l"/>
              <a:r>
                <a:rPr lang="en-GB" b="1" dirty="0"/>
                <a:t>28</a:t>
              </a:r>
            </a:p>
          </p:txBody>
        </p:sp>
        <p:sp>
          <p:nvSpPr>
            <p:cNvPr id="1573986" name="Text Box 98"/>
            <p:cNvSpPr txBox="1">
              <a:spLocks noChangeArrowheads="1"/>
            </p:cNvSpPr>
            <p:nvPr/>
          </p:nvSpPr>
          <p:spPr bwMode="auto">
            <a:xfrm>
              <a:off x="5123" y="2125"/>
              <a:ext cx="286" cy="233"/>
            </a:xfrm>
            <a:prstGeom prst="rect">
              <a:avLst/>
            </a:prstGeom>
            <a:noFill/>
            <a:ln w="9525">
              <a:noFill/>
              <a:miter lim="800000"/>
              <a:headEnd/>
              <a:tailEnd/>
            </a:ln>
            <a:effectLst/>
          </p:spPr>
          <p:txBody>
            <a:bodyPr wrap="none">
              <a:spAutoFit/>
            </a:bodyPr>
            <a:lstStyle/>
            <a:p>
              <a:pPr algn="l"/>
              <a:r>
                <a:rPr lang="en-GB" b="1" dirty="0"/>
                <a:t>28</a:t>
              </a:r>
            </a:p>
          </p:txBody>
        </p:sp>
        <p:sp>
          <p:nvSpPr>
            <p:cNvPr id="1573987" name="Text Box 99"/>
            <p:cNvSpPr txBox="1">
              <a:spLocks noChangeArrowheads="1"/>
            </p:cNvSpPr>
            <p:nvPr/>
          </p:nvSpPr>
          <p:spPr bwMode="auto">
            <a:xfrm>
              <a:off x="5473" y="2125"/>
              <a:ext cx="206" cy="233"/>
            </a:xfrm>
            <a:prstGeom prst="rect">
              <a:avLst/>
            </a:prstGeom>
            <a:noFill/>
            <a:ln w="9525">
              <a:noFill/>
              <a:miter lim="800000"/>
              <a:headEnd/>
              <a:tailEnd/>
            </a:ln>
            <a:effectLst/>
          </p:spPr>
          <p:txBody>
            <a:bodyPr wrap="none">
              <a:spAutoFit/>
            </a:bodyPr>
            <a:lstStyle/>
            <a:p>
              <a:pPr algn="l"/>
              <a:r>
                <a:rPr lang="en-GB" b="1" dirty="0"/>
                <a:t>4</a:t>
              </a:r>
            </a:p>
          </p:txBody>
        </p:sp>
        <p:sp>
          <p:nvSpPr>
            <p:cNvPr id="1573988" name="Text Box 100"/>
            <p:cNvSpPr txBox="1">
              <a:spLocks noChangeArrowheads="1"/>
            </p:cNvSpPr>
            <p:nvPr/>
          </p:nvSpPr>
          <p:spPr bwMode="auto">
            <a:xfrm>
              <a:off x="5130" y="2465"/>
              <a:ext cx="286" cy="233"/>
            </a:xfrm>
            <a:prstGeom prst="rect">
              <a:avLst/>
            </a:prstGeom>
            <a:noFill/>
            <a:ln w="9525">
              <a:noFill/>
              <a:miter lim="800000"/>
              <a:headEnd/>
              <a:tailEnd/>
            </a:ln>
            <a:effectLst/>
          </p:spPr>
          <p:txBody>
            <a:bodyPr wrap="none">
              <a:spAutoFit/>
            </a:bodyPr>
            <a:lstStyle/>
            <a:p>
              <a:pPr algn="l"/>
              <a:r>
                <a:rPr lang="en-GB" b="1" dirty="0"/>
                <a:t>28</a:t>
              </a:r>
            </a:p>
          </p:txBody>
        </p:sp>
        <p:sp>
          <p:nvSpPr>
            <p:cNvPr id="1573989" name="Text Box 101"/>
            <p:cNvSpPr txBox="1">
              <a:spLocks noChangeArrowheads="1"/>
            </p:cNvSpPr>
            <p:nvPr/>
          </p:nvSpPr>
          <p:spPr bwMode="auto">
            <a:xfrm>
              <a:off x="5746" y="2465"/>
              <a:ext cx="286" cy="233"/>
            </a:xfrm>
            <a:prstGeom prst="rect">
              <a:avLst/>
            </a:prstGeom>
            <a:noFill/>
            <a:ln w="9525">
              <a:noFill/>
              <a:miter lim="800000"/>
              <a:headEnd/>
              <a:tailEnd/>
            </a:ln>
            <a:effectLst/>
          </p:spPr>
          <p:txBody>
            <a:bodyPr wrap="none">
              <a:spAutoFit/>
            </a:bodyPr>
            <a:lstStyle/>
            <a:p>
              <a:pPr algn="l"/>
              <a:r>
                <a:rPr lang="en-GB" b="1" dirty="0"/>
                <a:t>32</a:t>
              </a:r>
            </a:p>
          </p:txBody>
        </p:sp>
        <p:sp>
          <p:nvSpPr>
            <p:cNvPr id="1573990" name="Text Box 102"/>
            <p:cNvSpPr txBox="1">
              <a:spLocks noChangeArrowheads="1"/>
            </p:cNvSpPr>
            <p:nvPr/>
          </p:nvSpPr>
          <p:spPr bwMode="auto">
            <a:xfrm>
              <a:off x="5473" y="2465"/>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73991" name="Text Box 103"/>
            <p:cNvSpPr txBox="1">
              <a:spLocks noChangeArrowheads="1"/>
            </p:cNvSpPr>
            <p:nvPr/>
          </p:nvSpPr>
          <p:spPr bwMode="auto">
            <a:xfrm>
              <a:off x="5740" y="2125"/>
              <a:ext cx="286" cy="233"/>
            </a:xfrm>
            <a:prstGeom prst="rect">
              <a:avLst/>
            </a:prstGeom>
            <a:noFill/>
            <a:ln w="9525">
              <a:noFill/>
              <a:miter lim="800000"/>
              <a:headEnd/>
              <a:tailEnd/>
            </a:ln>
            <a:effectLst/>
          </p:spPr>
          <p:txBody>
            <a:bodyPr wrap="none">
              <a:spAutoFit/>
            </a:bodyPr>
            <a:lstStyle/>
            <a:p>
              <a:pPr algn="l"/>
              <a:r>
                <a:rPr lang="en-GB" b="1" dirty="0"/>
                <a:t>32</a:t>
              </a:r>
            </a:p>
          </p:txBody>
        </p:sp>
        <p:sp>
          <p:nvSpPr>
            <p:cNvPr id="1573992" name="Rectangle 104"/>
            <p:cNvSpPr>
              <a:spLocks noChangeArrowheads="1"/>
            </p:cNvSpPr>
            <p:nvPr/>
          </p:nvSpPr>
          <p:spPr bwMode="auto">
            <a:xfrm>
              <a:off x="1451" y="1551"/>
              <a:ext cx="909" cy="505"/>
            </a:xfrm>
            <a:prstGeom prst="rect">
              <a:avLst/>
            </a:prstGeom>
            <a:solidFill>
              <a:srgbClr val="FFCCCC"/>
            </a:solidFill>
            <a:ln w="9525">
              <a:solidFill>
                <a:schemeClr val="tx1"/>
              </a:solidFill>
              <a:miter lim="800000"/>
              <a:headEnd/>
              <a:tailEnd/>
            </a:ln>
            <a:effectLst/>
          </p:spPr>
          <p:txBody>
            <a:bodyPr wrap="none" anchor="ctr"/>
            <a:lstStyle/>
            <a:p>
              <a:endParaRPr lang="en-US" b="1" dirty="0"/>
            </a:p>
          </p:txBody>
        </p:sp>
        <p:sp>
          <p:nvSpPr>
            <p:cNvPr id="1573993" name="Line 105"/>
            <p:cNvSpPr>
              <a:spLocks noChangeShapeType="1"/>
            </p:cNvSpPr>
            <p:nvPr/>
          </p:nvSpPr>
          <p:spPr bwMode="auto">
            <a:xfrm>
              <a:off x="1738" y="1553"/>
              <a:ext cx="0" cy="167"/>
            </a:xfrm>
            <a:prstGeom prst="line">
              <a:avLst/>
            </a:prstGeom>
            <a:noFill/>
            <a:ln w="9525">
              <a:solidFill>
                <a:schemeClr val="tx1"/>
              </a:solidFill>
              <a:round/>
              <a:headEnd/>
              <a:tailEnd/>
            </a:ln>
            <a:effectLst/>
          </p:spPr>
          <p:txBody>
            <a:bodyPr wrap="none" anchor="ctr"/>
            <a:lstStyle/>
            <a:p>
              <a:endParaRPr lang="en-US" b="1" dirty="0"/>
            </a:p>
          </p:txBody>
        </p:sp>
        <p:sp>
          <p:nvSpPr>
            <p:cNvPr id="1573994" name="Line 106"/>
            <p:cNvSpPr>
              <a:spLocks noChangeShapeType="1"/>
            </p:cNvSpPr>
            <p:nvPr/>
          </p:nvSpPr>
          <p:spPr bwMode="auto">
            <a:xfrm>
              <a:off x="2063" y="1558"/>
              <a:ext cx="0" cy="167"/>
            </a:xfrm>
            <a:prstGeom prst="line">
              <a:avLst/>
            </a:prstGeom>
            <a:noFill/>
            <a:ln w="9525">
              <a:solidFill>
                <a:schemeClr val="tx1"/>
              </a:solidFill>
              <a:round/>
              <a:headEnd/>
              <a:tailEnd/>
            </a:ln>
            <a:effectLst/>
          </p:spPr>
          <p:txBody>
            <a:bodyPr wrap="none" anchor="ctr"/>
            <a:lstStyle/>
            <a:p>
              <a:endParaRPr lang="en-US" b="1" dirty="0"/>
            </a:p>
          </p:txBody>
        </p:sp>
        <p:sp>
          <p:nvSpPr>
            <p:cNvPr id="1573995" name="Line 107"/>
            <p:cNvSpPr>
              <a:spLocks noChangeShapeType="1"/>
            </p:cNvSpPr>
            <p:nvPr/>
          </p:nvSpPr>
          <p:spPr bwMode="auto">
            <a:xfrm>
              <a:off x="1738" y="1896"/>
              <a:ext cx="0" cy="167"/>
            </a:xfrm>
            <a:prstGeom prst="line">
              <a:avLst/>
            </a:prstGeom>
            <a:noFill/>
            <a:ln w="9525">
              <a:solidFill>
                <a:schemeClr val="tx1"/>
              </a:solidFill>
              <a:round/>
              <a:headEnd/>
              <a:tailEnd/>
            </a:ln>
            <a:effectLst/>
          </p:spPr>
          <p:txBody>
            <a:bodyPr wrap="none" anchor="ctr"/>
            <a:lstStyle/>
            <a:p>
              <a:endParaRPr lang="en-US" b="1" dirty="0"/>
            </a:p>
          </p:txBody>
        </p:sp>
        <p:sp>
          <p:nvSpPr>
            <p:cNvPr id="1573996" name="Line 108"/>
            <p:cNvSpPr>
              <a:spLocks noChangeShapeType="1"/>
            </p:cNvSpPr>
            <p:nvPr/>
          </p:nvSpPr>
          <p:spPr bwMode="auto">
            <a:xfrm>
              <a:off x="2068" y="1892"/>
              <a:ext cx="0" cy="166"/>
            </a:xfrm>
            <a:prstGeom prst="line">
              <a:avLst/>
            </a:prstGeom>
            <a:noFill/>
            <a:ln w="9525">
              <a:solidFill>
                <a:schemeClr val="tx1"/>
              </a:solidFill>
              <a:round/>
              <a:headEnd/>
              <a:tailEnd/>
            </a:ln>
            <a:effectLst/>
          </p:spPr>
          <p:txBody>
            <a:bodyPr wrap="none" anchor="ctr"/>
            <a:lstStyle/>
            <a:p>
              <a:endParaRPr lang="en-US" b="1" dirty="0"/>
            </a:p>
          </p:txBody>
        </p:sp>
        <p:sp>
          <p:nvSpPr>
            <p:cNvPr id="1573997" name="Text Box 109"/>
            <p:cNvSpPr txBox="1">
              <a:spLocks noChangeArrowheads="1"/>
            </p:cNvSpPr>
            <p:nvPr/>
          </p:nvSpPr>
          <p:spPr bwMode="auto">
            <a:xfrm>
              <a:off x="1810" y="1676"/>
              <a:ext cx="126" cy="233"/>
            </a:xfrm>
            <a:prstGeom prst="rect">
              <a:avLst/>
            </a:prstGeom>
            <a:solidFill>
              <a:srgbClr val="FFCCCC"/>
            </a:solidFill>
            <a:ln w="9525">
              <a:noFill/>
              <a:miter lim="800000"/>
              <a:headEnd/>
              <a:tailEnd/>
            </a:ln>
            <a:effectLst/>
          </p:spPr>
          <p:txBody>
            <a:bodyPr wrap="none">
              <a:spAutoFit/>
            </a:bodyPr>
            <a:lstStyle/>
            <a:p>
              <a:pPr algn="l"/>
              <a:endParaRPr lang="en-US" b="1" dirty="0"/>
            </a:p>
          </p:txBody>
        </p:sp>
        <p:sp>
          <p:nvSpPr>
            <p:cNvPr id="1573998" name="Line 110"/>
            <p:cNvSpPr>
              <a:spLocks noChangeShapeType="1"/>
            </p:cNvSpPr>
            <p:nvPr/>
          </p:nvSpPr>
          <p:spPr bwMode="auto">
            <a:xfrm>
              <a:off x="1333" y="1826"/>
              <a:ext cx="117" cy="0"/>
            </a:xfrm>
            <a:prstGeom prst="line">
              <a:avLst/>
            </a:prstGeom>
            <a:noFill/>
            <a:ln w="38100" cmpd="dbl">
              <a:solidFill>
                <a:srgbClr val="FF0000"/>
              </a:solidFill>
              <a:round/>
              <a:headEnd/>
              <a:tailEnd type="triangle" w="med" len="med"/>
            </a:ln>
            <a:effectLst/>
          </p:spPr>
          <p:txBody>
            <a:bodyPr wrap="none" anchor="ctr"/>
            <a:lstStyle/>
            <a:p>
              <a:endParaRPr lang="en-US" b="1" dirty="0"/>
            </a:p>
          </p:txBody>
        </p:sp>
        <p:sp>
          <p:nvSpPr>
            <p:cNvPr id="1573999" name="Text Box 111"/>
            <p:cNvSpPr txBox="1">
              <a:spLocks noChangeArrowheads="1"/>
            </p:cNvSpPr>
            <p:nvPr/>
          </p:nvSpPr>
          <p:spPr bwMode="auto">
            <a:xfrm>
              <a:off x="1789" y="1705"/>
              <a:ext cx="215" cy="233"/>
            </a:xfrm>
            <a:prstGeom prst="rect">
              <a:avLst/>
            </a:prstGeom>
            <a:noFill/>
            <a:ln w="9525">
              <a:noFill/>
              <a:miter lim="800000"/>
              <a:headEnd/>
              <a:tailEnd/>
            </a:ln>
            <a:effectLst/>
          </p:spPr>
          <p:txBody>
            <a:bodyPr wrap="none">
              <a:spAutoFit/>
            </a:bodyPr>
            <a:lstStyle/>
            <a:p>
              <a:pPr algn="l"/>
              <a:r>
                <a:rPr lang="en-GB" b="1" dirty="0"/>
                <a:t>B</a:t>
              </a:r>
            </a:p>
          </p:txBody>
        </p:sp>
        <p:sp>
          <p:nvSpPr>
            <p:cNvPr id="1574000" name="Text Box 112"/>
            <p:cNvSpPr txBox="1">
              <a:spLocks noChangeArrowheads="1"/>
            </p:cNvSpPr>
            <p:nvPr/>
          </p:nvSpPr>
          <p:spPr bwMode="auto">
            <a:xfrm>
              <a:off x="1488" y="1519"/>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74001" name="Text Box 113"/>
            <p:cNvSpPr txBox="1">
              <a:spLocks noChangeArrowheads="1"/>
            </p:cNvSpPr>
            <p:nvPr/>
          </p:nvSpPr>
          <p:spPr bwMode="auto">
            <a:xfrm>
              <a:off x="1799" y="1532"/>
              <a:ext cx="206" cy="233"/>
            </a:xfrm>
            <a:prstGeom prst="rect">
              <a:avLst/>
            </a:prstGeom>
            <a:noFill/>
            <a:ln w="9525">
              <a:noFill/>
              <a:miter lim="800000"/>
              <a:headEnd/>
              <a:tailEnd/>
            </a:ln>
            <a:effectLst/>
          </p:spPr>
          <p:txBody>
            <a:bodyPr wrap="none">
              <a:spAutoFit/>
            </a:bodyPr>
            <a:lstStyle/>
            <a:p>
              <a:pPr algn="l"/>
              <a:r>
                <a:rPr lang="en-GB" b="1" dirty="0"/>
                <a:t>6</a:t>
              </a:r>
            </a:p>
          </p:txBody>
        </p:sp>
        <p:sp>
          <p:nvSpPr>
            <p:cNvPr id="1574002" name="Text Box 114"/>
            <p:cNvSpPr txBox="1">
              <a:spLocks noChangeArrowheads="1"/>
            </p:cNvSpPr>
            <p:nvPr/>
          </p:nvSpPr>
          <p:spPr bwMode="auto">
            <a:xfrm>
              <a:off x="1485" y="1859"/>
              <a:ext cx="206" cy="233"/>
            </a:xfrm>
            <a:prstGeom prst="rect">
              <a:avLst/>
            </a:prstGeom>
            <a:noFill/>
            <a:ln w="9525">
              <a:noFill/>
              <a:miter lim="800000"/>
              <a:headEnd/>
              <a:tailEnd/>
            </a:ln>
            <a:effectLst/>
          </p:spPr>
          <p:txBody>
            <a:bodyPr wrap="none">
              <a:spAutoFit/>
            </a:bodyPr>
            <a:lstStyle/>
            <a:p>
              <a:pPr algn="l"/>
              <a:r>
                <a:rPr lang="en-GB" b="1" dirty="0"/>
                <a:t>3</a:t>
              </a:r>
            </a:p>
          </p:txBody>
        </p:sp>
        <p:sp>
          <p:nvSpPr>
            <p:cNvPr id="1574003" name="Text Box 115"/>
            <p:cNvSpPr txBox="1">
              <a:spLocks noChangeArrowheads="1"/>
            </p:cNvSpPr>
            <p:nvPr/>
          </p:nvSpPr>
          <p:spPr bwMode="auto">
            <a:xfrm>
              <a:off x="2102" y="1858"/>
              <a:ext cx="206" cy="233"/>
            </a:xfrm>
            <a:prstGeom prst="rect">
              <a:avLst/>
            </a:prstGeom>
            <a:noFill/>
            <a:ln w="9525">
              <a:noFill/>
              <a:miter lim="800000"/>
              <a:headEnd/>
              <a:tailEnd/>
            </a:ln>
            <a:effectLst/>
          </p:spPr>
          <p:txBody>
            <a:bodyPr wrap="none">
              <a:spAutoFit/>
            </a:bodyPr>
            <a:lstStyle/>
            <a:p>
              <a:pPr algn="l"/>
              <a:r>
                <a:rPr lang="en-GB" b="1" dirty="0"/>
                <a:t>9</a:t>
              </a:r>
            </a:p>
          </p:txBody>
        </p:sp>
        <p:sp>
          <p:nvSpPr>
            <p:cNvPr id="1574004" name="Text Box 116"/>
            <p:cNvSpPr txBox="1">
              <a:spLocks noChangeArrowheads="1"/>
            </p:cNvSpPr>
            <p:nvPr/>
          </p:nvSpPr>
          <p:spPr bwMode="auto">
            <a:xfrm>
              <a:off x="1799" y="1859"/>
              <a:ext cx="206" cy="233"/>
            </a:xfrm>
            <a:prstGeom prst="rect">
              <a:avLst/>
            </a:prstGeom>
            <a:noFill/>
            <a:ln w="9525">
              <a:noFill/>
              <a:miter lim="800000"/>
              <a:headEnd/>
              <a:tailEnd/>
            </a:ln>
            <a:effectLst/>
          </p:spPr>
          <p:txBody>
            <a:bodyPr wrap="none">
              <a:spAutoFit/>
            </a:bodyPr>
            <a:lstStyle/>
            <a:p>
              <a:pPr algn="l"/>
              <a:r>
                <a:rPr lang="en-GB" b="1" dirty="0"/>
                <a:t>0</a:t>
              </a:r>
            </a:p>
          </p:txBody>
        </p:sp>
        <p:sp>
          <p:nvSpPr>
            <p:cNvPr id="1574005" name="Text Box 117"/>
            <p:cNvSpPr txBox="1">
              <a:spLocks noChangeArrowheads="1"/>
            </p:cNvSpPr>
            <p:nvPr/>
          </p:nvSpPr>
          <p:spPr bwMode="auto">
            <a:xfrm>
              <a:off x="2096" y="1519"/>
              <a:ext cx="206" cy="233"/>
            </a:xfrm>
            <a:prstGeom prst="rect">
              <a:avLst/>
            </a:prstGeom>
            <a:noFill/>
            <a:ln w="9525">
              <a:noFill/>
              <a:miter lim="800000"/>
              <a:headEnd/>
              <a:tailEnd/>
            </a:ln>
            <a:effectLst/>
          </p:spPr>
          <p:txBody>
            <a:bodyPr wrap="none">
              <a:spAutoFit/>
            </a:bodyPr>
            <a:lstStyle/>
            <a:p>
              <a:pPr algn="l"/>
              <a:r>
                <a:rPr lang="en-GB" b="1" dirty="0"/>
                <a:t>9</a:t>
              </a:r>
            </a:p>
          </p:txBody>
        </p:sp>
        <p:sp>
          <p:nvSpPr>
            <p:cNvPr id="1574006" name="Line 118"/>
            <p:cNvSpPr>
              <a:spLocks noChangeShapeType="1"/>
            </p:cNvSpPr>
            <p:nvPr/>
          </p:nvSpPr>
          <p:spPr bwMode="auto">
            <a:xfrm>
              <a:off x="1451" y="1724"/>
              <a:ext cx="909" cy="0"/>
            </a:xfrm>
            <a:prstGeom prst="line">
              <a:avLst/>
            </a:prstGeom>
            <a:noFill/>
            <a:ln w="9525">
              <a:solidFill>
                <a:schemeClr val="tx1"/>
              </a:solidFill>
              <a:round/>
              <a:headEnd/>
              <a:tailEnd/>
            </a:ln>
            <a:effectLst/>
          </p:spPr>
          <p:txBody>
            <a:bodyPr wrap="none" anchor="ctr"/>
            <a:lstStyle/>
            <a:p>
              <a:endParaRPr lang="en-US" b="1" dirty="0"/>
            </a:p>
          </p:txBody>
        </p:sp>
        <p:sp>
          <p:nvSpPr>
            <p:cNvPr id="1574007" name="Line 119"/>
            <p:cNvSpPr>
              <a:spLocks noChangeShapeType="1"/>
            </p:cNvSpPr>
            <p:nvPr/>
          </p:nvSpPr>
          <p:spPr bwMode="auto">
            <a:xfrm>
              <a:off x="1458" y="1893"/>
              <a:ext cx="909" cy="0"/>
            </a:xfrm>
            <a:prstGeom prst="line">
              <a:avLst/>
            </a:prstGeom>
            <a:noFill/>
            <a:ln w="9525">
              <a:solidFill>
                <a:schemeClr val="tx1"/>
              </a:solidFill>
              <a:round/>
              <a:headEnd/>
              <a:tailEnd/>
            </a:ln>
            <a:effectLst/>
          </p:spPr>
          <p:txBody>
            <a:bodyPr wrap="none" anchor="ctr"/>
            <a:lstStyle/>
            <a:p>
              <a:endParaRPr lang="en-US" b="1" dirty="0"/>
            </a:p>
          </p:txBody>
        </p:sp>
      </p:grpSp>
      <p:grpSp>
        <p:nvGrpSpPr>
          <p:cNvPr id="9" name="Group 198"/>
          <p:cNvGrpSpPr>
            <a:grpSpLocks/>
          </p:cNvGrpSpPr>
          <p:nvPr/>
        </p:nvGrpSpPr>
        <p:grpSpPr bwMode="auto">
          <a:xfrm>
            <a:off x="5389012" y="1088571"/>
            <a:ext cx="3641094" cy="1719037"/>
            <a:chOff x="1220" y="901"/>
            <a:chExt cx="4445" cy="2795"/>
          </a:xfrm>
        </p:grpSpPr>
        <p:sp>
          <p:nvSpPr>
            <p:cNvPr id="1574087" name="Rectangle 199"/>
            <p:cNvSpPr>
              <a:spLocks noChangeArrowheads="1"/>
            </p:cNvSpPr>
            <p:nvPr/>
          </p:nvSpPr>
          <p:spPr bwMode="auto">
            <a:xfrm>
              <a:off x="1724" y="1372"/>
              <a:ext cx="0" cy="200"/>
            </a:xfrm>
            <a:prstGeom prst="rect">
              <a:avLst/>
            </a:prstGeom>
            <a:noFill/>
            <a:ln w="9525">
              <a:noFill/>
              <a:miter lim="800000"/>
              <a:headEnd/>
              <a:tailEnd/>
            </a:ln>
          </p:spPr>
          <p:txBody>
            <a:bodyPr wrap="none" lIns="0" tIns="0" rIns="0" bIns="0">
              <a:spAutoFit/>
            </a:bodyPr>
            <a:lstStyle/>
            <a:p>
              <a:pPr algn="l"/>
              <a:endParaRPr lang="en-US" sz="800" dirty="0">
                <a:latin typeface="Times New Roman" pitchFamily="18" charset="0"/>
              </a:endParaRPr>
            </a:p>
          </p:txBody>
        </p:sp>
        <p:sp>
          <p:nvSpPr>
            <p:cNvPr id="1574088" name="Rectangle 200"/>
            <p:cNvSpPr>
              <a:spLocks noChangeArrowheads="1"/>
            </p:cNvSpPr>
            <p:nvPr/>
          </p:nvSpPr>
          <p:spPr bwMode="auto">
            <a:xfrm>
              <a:off x="1658" y="946"/>
              <a:ext cx="5" cy="5"/>
            </a:xfrm>
            <a:prstGeom prst="rect">
              <a:avLst/>
            </a:prstGeom>
            <a:solidFill>
              <a:srgbClr val="000000"/>
            </a:solidFill>
            <a:ln w="9525">
              <a:noFill/>
              <a:miter lim="800000"/>
              <a:headEnd/>
              <a:tailEnd/>
            </a:ln>
          </p:spPr>
          <p:txBody>
            <a:bodyPr/>
            <a:lstStyle/>
            <a:p>
              <a:endParaRPr lang="en-US" dirty="0"/>
            </a:p>
          </p:txBody>
        </p:sp>
        <p:sp>
          <p:nvSpPr>
            <p:cNvPr id="1574089" name="Rectangle 201"/>
            <p:cNvSpPr>
              <a:spLocks noChangeArrowheads="1"/>
            </p:cNvSpPr>
            <p:nvPr/>
          </p:nvSpPr>
          <p:spPr bwMode="auto">
            <a:xfrm>
              <a:off x="1658" y="946"/>
              <a:ext cx="5" cy="5"/>
            </a:xfrm>
            <a:prstGeom prst="rect">
              <a:avLst/>
            </a:prstGeom>
            <a:solidFill>
              <a:srgbClr val="000000"/>
            </a:solidFill>
            <a:ln w="9525">
              <a:noFill/>
              <a:miter lim="800000"/>
              <a:headEnd/>
              <a:tailEnd/>
            </a:ln>
          </p:spPr>
          <p:txBody>
            <a:bodyPr/>
            <a:lstStyle/>
            <a:p>
              <a:endParaRPr lang="en-US" dirty="0"/>
            </a:p>
          </p:txBody>
        </p:sp>
        <p:sp>
          <p:nvSpPr>
            <p:cNvPr id="1574090" name="Rectangle 202"/>
            <p:cNvSpPr>
              <a:spLocks noChangeArrowheads="1"/>
            </p:cNvSpPr>
            <p:nvPr/>
          </p:nvSpPr>
          <p:spPr bwMode="auto">
            <a:xfrm>
              <a:off x="1658" y="1583"/>
              <a:ext cx="5" cy="5"/>
            </a:xfrm>
            <a:prstGeom prst="rect">
              <a:avLst/>
            </a:prstGeom>
            <a:solidFill>
              <a:srgbClr val="000000"/>
            </a:solidFill>
            <a:ln w="9525">
              <a:noFill/>
              <a:miter lim="800000"/>
              <a:headEnd/>
              <a:tailEnd/>
            </a:ln>
          </p:spPr>
          <p:txBody>
            <a:bodyPr/>
            <a:lstStyle/>
            <a:p>
              <a:endParaRPr lang="en-US" dirty="0"/>
            </a:p>
          </p:txBody>
        </p:sp>
        <p:sp>
          <p:nvSpPr>
            <p:cNvPr id="1574091" name="Rectangle 203"/>
            <p:cNvSpPr>
              <a:spLocks noChangeArrowheads="1"/>
            </p:cNvSpPr>
            <p:nvPr/>
          </p:nvSpPr>
          <p:spPr bwMode="auto">
            <a:xfrm>
              <a:off x="3235" y="1583"/>
              <a:ext cx="5" cy="5"/>
            </a:xfrm>
            <a:prstGeom prst="rect">
              <a:avLst/>
            </a:prstGeom>
            <a:solidFill>
              <a:srgbClr val="000000"/>
            </a:solidFill>
            <a:ln w="9525">
              <a:noFill/>
              <a:miter lim="800000"/>
              <a:headEnd/>
              <a:tailEnd/>
            </a:ln>
          </p:spPr>
          <p:txBody>
            <a:bodyPr/>
            <a:lstStyle/>
            <a:p>
              <a:endParaRPr lang="en-US" dirty="0"/>
            </a:p>
          </p:txBody>
        </p:sp>
        <p:sp>
          <p:nvSpPr>
            <p:cNvPr id="1574092" name="Rectangle 204"/>
            <p:cNvSpPr>
              <a:spLocks noChangeArrowheads="1"/>
            </p:cNvSpPr>
            <p:nvPr/>
          </p:nvSpPr>
          <p:spPr bwMode="auto">
            <a:xfrm>
              <a:off x="4020" y="1583"/>
              <a:ext cx="7" cy="5"/>
            </a:xfrm>
            <a:prstGeom prst="rect">
              <a:avLst/>
            </a:prstGeom>
            <a:solidFill>
              <a:srgbClr val="000000"/>
            </a:solidFill>
            <a:ln w="9525">
              <a:noFill/>
              <a:miter lim="800000"/>
              <a:headEnd/>
              <a:tailEnd/>
            </a:ln>
          </p:spPr>
          <p:txBody>
            <a:bodyPr/>
            <a:lstStyle/>
            <a:p>
              <a:endParaRPr lang="en-US" dirty="0"/>
            </a:p>
          </p:txBody>
        </p:sp>
        <p:sp>
          <p:nvSpPr>
            <p:cNvPr id="1574093" name="Rectangle 205"/>
            <p:cNvSpPr>
              <a:spLocks noChangeArrowheads="1"/>
            </p:cNvSpPr>
            <p:nvPr/>
          </p:nvSpPr>
          <p:spPr bwMode="auto">
            <a:xfrm>
              <a:off x="1663" y="2232"/>
              <a:ext cx="783" cy="3"/>
            </a:xfrm>
            <a:prstGeom prst="rect">
              <a:avLst/>
            </a:prstGeom>
            <a:solidFill>
              <a:srgbClr val="DFDFDF"/>
            </a:solidFill>
            <a:ln w="9525">
              <a:noFill/>
              <a:miter lim="800000"/>
              <a:headEnd/>
              <a:tailEnd/>
            </a:ln>
          </p:spPr>
          <p:txBody>
            <a:bodyPr/>
            <a:lstStyle/>
            <a:p>
              <a:endParaRPr lang="en-US" dirty="0"/>
            </a:p>
          </p:txBody>
        </p:sp>
        <p:sp>
          <p:nvSpPr>
            <p:cNvPr id="1574094" name="Rectangle 206"/>
            <p:cNvSpPr>
              <a:spLocks noChangeArrowheads="1"/>
            </p:cNvSpPr>
            <p:nvPr/>
          </p:nvSpPr>
          <p:spPr bwMode="auto">
            <a:xfrm>
              <a:off x="2446" y="2232"/>
              <a:ext cx="6" cy="6"/>
            </a:xfrm>
            <a:prstGeom prst="rect">
              <a:avLst/>
            </a:prstGeom>
            <a:solidFill>
              <a:srgbClr val="000000"/>
            </a:solidFill>
            <a:ln w="9525">
              <a:noFill/>
              <a:miter lim="800000"/>
              <a:headEnd/>
              <a:tailEnd/>
            </a:ln>
          </p:spPr>
          <p:txBody>
            <a:bodyPr/>
            <a:lstStyle/>
            <a:p>
              <a:endParaRPr lang="en-US" dirty="0"/>
            </a:p>
          </p:txBody>
        </p:sp>
        <p:sp>
          <p:nvSpPr>
            <p:cNvPr id="1574095" name="Rectangle 207"/>
            <p:cNvSpPr>
              <a:spLocks noChangeArrowheads="1"/>
            </p:cNvSpPr>
            <p:nvPr/>
          </p:nvSpPr>
          <p:spPr bwMode="auto">
            <a:xfrm>
              <a:off x="3235" y="2232"/>
              <a:ext cx="5" cy="6"/>
            </a:xfrm>
            <a:prstGeom prst="rect">
              <a:avLst/>
            </a:prstGeom>
            <a:solidFill>
              <a:srgbClr val="000000"/>
            </a:solidFill>
            <a:ln w="9525">
              <a:noFill/>
              <a:miter lim="800000"/>
              <a:headEnd/>
              <a:tailEnd/>
            </a:ln>
          </p:spPr>
          <p:txBody>
            <a:bodyPr/>
            <a:lstStyle/>
            <a:p>
              <a:endParaRPr lang="en-US" dirty="0"/>
            </a:p>
          </p:txBody>
        </p:sp>
        <p:sp>
          <p:nvSpPr>
            <p:cNvPr id="1574096" name="Rectangle 208"/>
            <p:cNvSpPr>
              <a:spLocks noChangeArrowheads="1"/>
            </p:cNvSpPr>
            <p:nvPr/>
          </p:nvSpPr>
          <p:spPr bwMode="auto">
            <a:xfrm>
              <a:off x="3235" y="3314"/>
              <a:ext cx="5" cy="5"/>
            </a:xfrm>
            <a:prstGeom prst="rect">
              <a:avLst/>
            </a:prstGeom>
            <a:solidFill>
              <a:srgbClr val="000000"/>
            </a:solidFill>
            <a:ln w="9525">
              <a:noFill/>
              <a:miter lim="800000"/>
              <a:headEnd/>
              <a:tailEnd/>
            </a:ln>
          </p:spPr>
          <p:txBody>
            <a:bodyPr/>
            <a:lstStyle/>
            <a:p>
              <a:endParaRPr lang="en-US" dirty="0"/>
            </a:p>
          </p:txBody>
        </p:sp>
        <p:sp>
          <p:nvSpPr>
            <p:cNvPr id="1574097" name="Rectangle 209"/>
            <p:cNvSpPr>
              <a:spLocks noChangeArrowheads="1"/>
            </p:cNvSpPr>
            <p:nvPr/>
          </p:nvSpPr>
          <p:spPr bwMode="auto">
            <a:xfrm>
              <a:off x="5575" y="1621"/>
              <a:ext cx="5" cy="5"/>
            </a:xfrm>
            <a:prstGeom prst="rect">
              <a:avLst/>
            </a:prstGeom>
            <a:solidFill>
              <a:srgbClr val="000000"/>
            </a:solidFill>
            <a:ln w="9525">
              <a:noFill/>
              <a:miter lim="800000"/>
              <a:headEnd/>
              <a:tailEnd/>
            </a:ln>
          </p:spPr>
          <p:txBody>
            <a:bodyPr/>
            <a:lstStyle/>
            <a:p>
              <a:endParaRPr lang="en-US" dirty="0"/>
            </a:p>
          </p:txBody>
        </p:sp>
        <p:sp>
          <p:nvSpPr>
            <p:cNvPr id="1574098" name="Rectangle 210"/>
            <p:cNvSpPr>
              <a:spLocks noChangeArrowheads="1"/>
            </p:cNvSpPr>
            <p:nvPr/>
          </p:nvSpPr>
          <p:spPr bwMode="auto">
            <a:xfrm>
              <a:off x="1567" y="2959"/>
              <a:ext cx="814" cy="2"/>
            </a:xfrm>
            <a:prstGeom prst="rect">
              <a:avLst/>
            </a:prstGeom>
            <a:solidFill>
              <a:srgbClr val="DFDFDF"/>
            </a:solidFill>
            <a:ln w="9525">
              <a:noFill/>
              <a:miter lim="800000"/>
              <a:headEnd/>
              <a:tailEnd/>
            </a:ln>
          </p:spPr>
          <p:txBody>
            <a:bodyPr/>
            <a:lstStyle/>
            <a:p>
              <a:endParaRPr lang="en-US" dirty="0"/>
            </a:p>
          </p:txBody>
        </p:sp>
        <p:sp>
          <p:nvSpPr>
            <p:cNvPr id="1574099" name="Rectangle 211"/>
            <p:cNvSpPr>
              <a:spLocks noChangeArrowheads="1"/>
            </p:cNvSpPr>
            <p:nvPr/>
          </p:nvSpPr>
          <p:spPr bwMode="auto">
            <a:xfrm>
              <a:off x="2381" y="2724"/>
              <a:ext cx="6" cy="5"/>
            </a:xfrm>
            <a:prstGeom prst="rect">
              <a:avLst/>
            </a:prstGeom>
            <a:solidFill>
              <a:srgbClr val="000000"/>
            </a:solidFill>
            <a:ln w="9525">
              <a:noFill/>
              <a:miter lim="800000"/>
              <a:headEnd/>
              <a:tailEnd/>
            </a:ln>
          </p:spPr>
          <p:txBody>
            <a:bodyPr/>
            <a:lstStyle/>
            <a:p>
              <a:endParaRPr lang="en-US" dirty="0"/>
            </a:p>
          </p:txBody>
        </p:sp>
        <p:sp>
          <p:nvSpPr>
            <p:cNvPr id="1574100" name="Rectangle 212"/>
            <p:cNvSpPr>
              <a:spLocks noChangeArrowheads="1"/>
            </p:cNvSpPr>
            <p:nvPr/>
          </p:nvSpPr>
          <p:spPr bwMode="auto">
            <a:xfrm>
              <a:off x="2381" y="2959"/>
              <a:ext cx="6" cy="5"/>
            </a:xfrm>
            <a:prstGeom prst="rect">
              <a:avLst/>
            </a:prstGeom>
            <a:solidFill>
              <a:srgbClr val="000000"/>
            </a:solidFill>
            <a:ln w="9525">
              <a:noFill/>
              <a:miter lim="800000"/>
              <a:headEnd/>
              <a:tailEnd/>
            </a:ln>
          </p:spPr>
          <p:txBody>
            <a:bodyPr/>
            <a:lstStyle/>
            <a:p>
              <a:endParaRPr lang="en-US" dirty="0"/>
            </a:p>
          </p:txBody>
        </p:sp>
        <p:sp>
          <p:nvSpPr>
            <p:cNvPr id="1574101" name="Rectangle 213"/>
            <p:cNvSpPr>
              <a:spLocks noChangeArrowheads="1"/>
            </p:cNvSpPr>
            <p:nvPr/>
          </p:nvSpPr>
          <p:spPr bwMode="auto">
            <a:xfrm>
              <a:off x="1567" y="3431"/>
              <a:ext cx="814" cy="2"/>
            </a:xfrm>
            <a:prstGeom prst="rect">
              <a:avLst/>
            </a:prstGeom>
            <a:solidFill>
              <a:srgbClr val="DFDFDF"/>
            </a:solidFill>
            <a:ln w="9525">
              <a:noFill/>
              <a:miter lim="800000"/>
              <a:headEnd/>
              <a:tailEnd/>
            </a:ln>
          </p:spPr>
          <p:txBody>
            <a:bodyPr/>
            <a:lstStyle/>
            <a:p>
              <a:endParaRPr lang="en-US" dirty="0"/>
            </a:p>
          </p:txBody>
        </p:sp>
        <p:sp>
          <p:nvSpPr>
            <p:cNvPr id="1574102" name="Rectangle 214"/>
            <p:cNvSpPr>
              <a:spLocks noChangeArrowheads="1"/>
            </p:cNvSpPr>
            <p:nvPr/>
          </p:nvSpPr>
          <p:spPr bwMode="auto">
            <a:xfrm>
              <a:off x="3201" y="3196"/>
              <a:ext cx="6" cy="6"/>
            </a:xfrm>
            <a:prstGeom prst="rect">
              <a:avLst/>
            </a:prstGeom>
            <a:solidFill>
              <a:srgbClr val="000000"/>
            </a:solidFill>
            <a:ln w="9525">
              <a:noFill/>
              <a:miter lim="800000"/>
              <a:headEnd/>
              <a:tailEnd/>
            </a:ln>
          </p:spPr>
          <p:txBody>
            <a:bodyPr/>
            <a:lstStyle/>
            <a:p>
              <a:endParaRPr lang="en-US" dirty="0"/>
            </a:p>
          </p:txBody>
        </p:sp>
        <p:sp>
          <p:nvSpPr>
            <p:cNvPr id="1574103" name="Rectangle 215"/>
            <p:cNvSpPr>
              <a:spLocks noChangeArrowheads="1"/>
            </p:cNvSpPr>
            <p:nvPr/>
          </p:nvSpPr>
          <p:spPr bwMode="auto">
            <a:xfrm>
              <a:off x="4018" y="3196"/>
              <a:ext cx="7" cy="6"/>
            </a:xfrm>
            <a:prstGeom prst="rect">
              <a:avLst/>
            </a:prstGeom>
            <a:solidFill>
              <a:srgbClr val="000000"/>
            </a:solidFill>
            <a:ln w="9525">
              <a:noFill/>
              <a:miter lim="800000"/>
              <a:headEnd/>
              <a:tailEnd/>
            </a:ln>
          </p:spPr>
          <p:txBody>
            <a:bodyPr/>
            <a:lstStyle/>
            <a:p>
              <a:endParaRPr lang="en-US" dirty="0"/>
            </a:p>
          </p:txBody>
        </p:sp>
        <p:sp>
          <p:nvSpPr>
            <p:cNvPr id="1574104" name="Rectangle 216"/>
            <p:cNvSpPr>
              <a:spLocks noChangeArrowheads="1"/>
            </p:cNvSpPr>
            <p:nvPr/>
          </p:nvSpPr>
          <p:spPr bwMode="auto">
            <a:xfrm>
              <a:off x="5659" y="3196"/>
              <a:ext cx="6" cy="6"/>
            </a:xfrm>
            <a:prstGeom prst="rect">
              <a:avLst/>
            </a:prstGeom>
            <a:solidFill>
              <a:srgbClr val="000000"/>
            </a:solidFill>
            <a:ln w="9525">
              <a:noFill/>
              <a:miter lim="800000"/>
              <a:headEnd/>
              <a:tailEnd/>
            </a:ln>
          </p:spPr>
          <p:txBody>
            <a:bodyPr/>
            <a:lstStyle/>
            <a:p>
              <a:endParaRPr lang="en-US" dirty="0"/>
            </a:p>
          </p:txBody>
        </p:sp>
        <p:sp>
          <p:nvSpPr>
            <p:cNvPr id="1574105" name="Rectangle 217"/>
            <p:cNvSpPr>
              <a:spLocks noChangeArrowheads="1"/>
            </p:cNvSpPr>
            <p:nvPr/>
          </p:nvSpPr>
          <p:spPr bwMode="auto">
            <a:xfrm>
              <a:off x="1561" y="3431"/>
              <a:ext cx="6" cy="6"/>
            </a:xfrm>
            <a:prstGeom prst="rect">
              <a:avLst/>
            </a:prstGeom>
            <a:solidFill>
              <a:srgbClr val="000000"/>
            </a:solidFill>
            <a:ln w="9525">
              <a:noFill/>
              <a:miter lim="800000"/>
              <a:headEnd/>
              <a:tailEnd/>
            </a:ln>
          </p:spPr>
          <p:txBody>
            <a:bodyPr/>
            <a:lstStyle/>
            <a:p>
              <a:endParaRPr lang="en-US" dirty="0"/>
            </a:p>
          </p:txBody>
        </p:sp>
        <p:sp>
          <p:nvSpPr>
            <p:cNvPr id="1574106" name="Rectangle 218"/>
            <p:cNvSpPr>
              <a:spLocks noChangeArrowheads="1"/>
            </p:cNvSpPr>
            <p:nvPr/>
          </p:nvSpPr>
          <p:spPr bwMode="auto">
            <a:xfrm>
              <a:off x="1561" y="3669"/>
              <a:ext cx="6" cy="5"/>
            </a:xfrm>
            <a:prstGeom prst="rect">
              <a:avLst/>
            </a:prstGeom>
            <a:solidFill>
              <a:srgbClr val="000000"/>
            </a:solidFill>
            <a:ln w="9525">
              <a:noFill/>
              <a:miter lim="800000"/>
              <a:headEnd/>
              <a:tailEnd/>
            </a:ln>
          </p:spPr>
          <p:txBody>
            <a:bodyPr/>
            <a:lstStyle/>
            <a:p>
              <a:endParaRPr lang="en-US" dirty="0"/>
            </a:p>
          </p:txBody>
        </p:sp>
        <p:sp>
          <p:nvSpPr>
            <p:cNvPr id="1574107" name="Rectangle 219"/>
            <p:cNvSpPr>
              <a:spLocks noChangeArrowheads="1"/>
            </p:cNvSpPr>
            <p:nvPr/>
          </p:nvSpPr>
          <p:spPr bwMode="auto">
            <a:xfrm>
              <a:off x="1561" y="3669"/>
              <a:ext cx="6" cy="5"/>
            </a:xfrm>
            <a:prstGeom prst="rect">
              <a:avLst/>
            </a:prstGeom>
            <a:solidFill>
              <a:srgbClr val="000000"/>
            </a:solidFill>
            <a:ln w="9525">
              <a:noFill/>
              <a:miter lim="800000"/>
              <a:headEnd/>
              <a:tailEnd/>
            </a:ln>
          </p:spPr>
          <p:txBody>
            <a:bodyPr/>
            <a:lstStyle/>
            <a:p>
              <a:endParaRPr lang="en-US" dirty="0"/>
            </a:p>
          </p:txBody>
        </p:sp>
        <p:sp>
          <p:nvSpPr>
            <p:cNvPr id="1574108" name="Rectangle 220"/>
            <p:cNvSpPr>
              <a:spLocks noChangeArrowheads="1"/>
            </p:cNvSpPr>
            <p:nvPr/>
          </p:nvSpPr>
          <p:spPr bwMode="auto">
            <a:xfrm>
              <a:off x="3716" y="3327"/>
              <a:ext cx="832" cy="369"/>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10</a:t>
              </a:r>
            </a:p>
          </p:txBody>
        </p:sp>
        <p:sp>
          <p:nvSpPr>
            <p:cNvPr id="1574109" name="Rectangle 221"/>
            <p:cNvSpPr>
              <a:spLocks noChangeArrowheads="1"/>
            </p:cNvSpPr>
            <p:nvPr/>
          </p:nvSpPr>
          <p:spPr bwMode="auto">
            <a:xfrm>
              <a:off x="2884" y="3327"/>
              <a:ext cx="832" cy="369"/>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3</a:t>
              </a:r>
            </a:p>
          </p:txBody>
        </p:sp>
        <p:sp>
          <p:nvSpPr>
            <p:cNvPr id="1574110" name="Rectangle 222"/>
            <p:cNvSpPr>
              <a:spLocks noChangeArrowheads="1"/>
            </p:cNvSpPr>
            <p:nvPr/>
          </p:nvSpPr>
          <p:spPr bwMode="auto">
            <a:xfrm>
              <a:off x="2052" y="3327"/>
              <a:ext cx="832" cy="369"/>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2</a:t>
              </a:r>
            </a:p>
          </p:txBody>
        </p:sp>
        <p:sp>
          <p:nvSpPr>
            <p:cNvPr id="1574111" name="Rectangle 223"/>
            <p:cNvSpPr>
              <a:spLocks noChangeArrowheads="1"/>
            </p:cNvSpPr>
            <p:nvPr/>
          </p:nvSpPr>
          <p:spPr bwMode="auto">
            <a:xfrm>
              <a:off x="1220" y="3327"/>
              <a:ext cx="832" cy="369"/>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G</a:t>
              </a:r>
            </a:p>
          </p:txBody>
        </p:sp>
        <p:sp>
          <p:nvSpPr>
            <p:cNvPr id="1574112" name="Rectangle 224"/>
            <p:cNvSpPr>
              <a:spLocks noChangeArrowheads="1"/>
            </p:cNvSpPr>
            <p:nvPr/>
          </p:nvSpPr>
          <p:spPr bwMode="auto">
            <a:xfrm>
              <a:off x="3716" y="2981"/>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17</a:t>
              </a:r>
            </a:p>
          </p:txBody>
        </p:sp>
        <p:sp>
          <p:nvSpPr>
            <p:cNvPr id="1574113" name="Rectangle 225"/>
            <p:cNvSpPr>
              <a:spLocks noChangeArrowheads="1"/>
            </p:cNvSpPr>
            <p:nvPr/>
          </p:nvSpPr>
          <p:spPr bwMode="auto">
            <a:xfrm>
              <a:off x="2884" y="2981"/>
              <a:ext cx="832" cy="346"/>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9</a:t>
              </a:r>
            </a:p>
          </p:txBody>
        </p:sp>
        <p:sp>
          <p:nvSpPr>
            <p:cNvPr id="1574114" name="Rectangle 226"/>
            <p:cNvSpPr>
              <a:spLocks noChangeArrowheads="1"/>
            </p:cNvSpPr>
            <p:nvPr/>
          </p:nvSpPr>
          <p:spPr bwMode="auto">
            <a:xfrm>
              <a:off x="2052" y="2981"/>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7</a:t>
              </a:r>
            </a:p>
          </p:txBody>
        </p:sp>
        <p:sp>
          <p:nvSpPr>
            <p:cNvPr id="1574115" name="Rectangle 227"/>
            <p:cNvSpPr>
              <a:spLocks noChangeArrowheads="1"/>
            </p:cNvSpPr>
            <p:nvPr/>
          </p:nvSpPr>
          <p:spPr bwMode="auto">
            <a:xfrm>
              <a:off x="1220" y="2981"/>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F</a:t>
              </a:r>
            </a:p>
          </p:txBody>
        </p:sp>
        <p:sp>
          <p:nvSpPr>
            <p:cNvPr id="1574116" name="Rectangle 228"/>
            <p:cNvSpPr>
              <a:spLocks noChangeArrowheads="1"/>
            </p:cNvSpPr>
            <p:nvPr/>
          </p:nvSpPr>
          <p:spPr bwMode="auto">
            <a:xfrm>
              <a:off x="3716" y="2634"/>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14</a:t>
              </a:r>
            </a:p>
          </p:txBody>
        </p:sp>
        <p:sp>
          <p:nvSpPr>
            <p:cNvPr id="1574117" name="Rectangle 229"/>
            <p:cNvSpPr>
              <a:spLocks noChangeArrowheads="1"/>
            </p:cNvSpPr>
            <p:nvPr/>
          </p:nvSpPr>
          <p:spPr bwMode="auto">
            <a:xfrm>
              <a:off x="2884" y="2634"/>
              <a:ext cx="832" cy="347"/>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7</a:t>
              </a:r>
            </a:p>
          </p:txBody>
        </p:sp>
        <p:sp>
          <p:nvSpPr>
            <p:cNvPr id="1574118" name="Rectangle 230"/>
            <p:cNvSpPr>
              <a:spLocks noChangeArrowheads="1"/>
            </p:cNvSpPr>
            <p:nvPr/>
          </p:nvSpPr>
          <p:spPr bwMode="auto">
            <a:xfrm>
              <a:off x="2052" y="2634"/>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6</a:t>
              </a:r>
            </a:p>
          </p:txBody>
        </p:sp>
        <p:sp>
          <p:nvSpPr>
            <p:cNvPr id="1574119" name="Rectangle 231"/>
            <p:cNvSpPr>
              <a:spLocks noChangeArrowheads="1"/>
            </p:cNvSpPr>
            <p:nvPr/>
          </p:nvSpPr>
          <p:spPr bwMode="auto">
            <a:xfrm>
              <a:off x="1220" y="2634"/>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E</a:t>
              </a:r>
            </a:p>
          </p:txBody>
        </p:sp>
        <p:sp>
          <p:nvSpPr>
            <p:cNvPr id="1574120" name="Rectangle 232"/>
            <p:cNvSpPr>
              <a:spLocks noChangeArrowheads="1"/>
            </p:cNvSpPr>
            <p:nvPr/>
          </p:nvSpPr>
          <p:spPr bwMode="auto">
            <a:xfrm>
              <a:off x="3716" y="2288"/>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18</a:t>
              </a:r>
            </a:p>
          </p:txBody>
        </p:sp>
        <p:sp>
          <p:nvSpPr>
            <p:cNvPr id="1574121" name="Rectangle 233"/>
            <p:cNvSpPr>
              <a:spLocks noChangeArrowheads="1"/>
            </p:cNvSpPr>
            <p:nvPr/>
          </p:nvSpPr>
          <p:spPr bwMode="auto">
            <a:xfrm>
              <a:off x="2884" y="2288"/>
              <a:ext cx="832" cy="346"/>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14</a:t>
              </a:r>
            </a:p>
          </p:txBody>
        </p:sp>
        <p:sp>
          <p:nvSpPr>
            <p:cNvPr id="1574122" name="Rectangle 234"/>
            <p:cNvSpPr>
              <a:spLocks noChangeArrowheads="1"/>
            </p:cNvSpPr>
            <p:nvPr/>
          </p:nvSpPr>
          <p:spPr bwMode="auto">
            <a:xfrm>
              <a:off x="2052" y="2288"/>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10</a:t>
              </a:r>
            </a:p>
          </p:txBody>
        </p:sp>
        <p:sp>
          <p:nvSpPr>
            <p:cNvPr id="1574123" name="Rectangle 235"/>
            <p:cNvSpPr>
              <a:spLocks noChangeArrowheads="1"/>
            </p:cNvSpPr>
            <p:nvPr/>
          </p:nvSpPr>
          <p:spPr bwMode="auto">
            <a:xfrm>
              <a:off x="1220" y="2288"/>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D</a:t>
              </a:r>
            </a:p>
          </p:txBody>
        </p:sp>
        <p:sp>
          <p:nvSpPr>
            <p:cNvPr id="1574124" name="Rectangle 236"/>
            <p:cNvSpPr>
              <a:spLocks noChangeArrowheads="1"/>
            </p:cNvSpPr>
            <p:nvPr/>
          </p:nvSpPr>
          <p:spPr bwMode="auto">
            <a:xfrm>
              <a:off x="3716" y="1941"/>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15</a:t>
              </a:r>
            </a:p>
          </p:txBody>
        </p:sp>
        <p:sp>
          <p:nvSpPr>
            <p:cNvPr id="1574125" name="Rectangle 237"/>
            <p:cNvSpPr>
              <a:spLocks noChangeArrowheads="1"/>
            </p:cNvSpPr>
            <p:nvPr/>
          </p:nvSpPr>
          <p:spPr bwMode="auto">
            <a:xfrm>
              <a:off x="2880" y="1941"/>
              <a:ext cx="832" cy="347"/>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8</a:t>
              </a:r>
            </a:p>
          </p:txBody>
        </p:sp>
        <p:sp>
          <p:nvSpPr>
            <p:cNvPr id="1574126" name="Rectangle 238"/>
            <p:cNvSpPr>
              <a:spLocks noChangeArrowheads="1"/>
            </p:cNvSpPr>
            <p:nvPr/>
          </p:nvSpPr>
          <p:spPr bwMode="auto">
            <a:xfrm>
              <a:off x="2052" y="1941"/>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7</a:t>
              </a:r>
            </a:p>
          </p:txBody>
        </p:sp>
        <p:sp>
          <p:nvSpPr>
            <p:cNvPr id="1574127" name="Rectangle 239"/>
            <p:cNvSpPr>
              <a:spLocks noChangeArrowheads="1"/>
            </p:cNvSpPr>
            <p:nvPr/>
          </p:nvSpPr>
          <p:spPr bwMode="auto">
            <a:xfrm>
              <a:off x="1220" y="1941"/>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C</a:t>
              </a:r>
            </a:p>
          </p:txBody>
        </p:sp>
        <p:sp>
          <p:nvSpPr>
            <p:cNvPr id="1574128" name="Rectangle 240"/>
            <p:cNvSpPr>
              <a:spLocks noChangeArrowheads="1"/>
            </p:cNvSpPr>
            <p:nvPr/>
          </p:nvSpPr>
          <p:spPr bwMode="auto">
            <a:xfrm>
              <a:off x="3716" y="1594"/>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12</a:t>
              </a:r>
            </a:p>
          </p:txBody>
        </p:sp>
        <p:sp>
          <p:nvSpPr>
            <p:cNvPr id="1574129" name="Rectangle 241"/>
            <p:cNvSpPr>
              <a:spLocks noChangeArrowheads="1"/>
            </p:cNvSpPr>
            <p:nvPr/>
          </p:nvSpPr>
          <p:spPr bwMode="auto">
            <a:xfrm>
              <a:off x="2884" y="1594"/>
              <a:ext cx="832" cy="347"/>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5</a:t>
              </a:r>
            </a:p>
          </p:txBody>
        </p:sp>
        <p:sp>
          <p:nvSpPr>
            <p:cNvPr id="1574130" name="Rectangle 242"/>
            <p:cNvSpPr>
              <a:spLocks noChangeArrowheads="1"/>
            </p:cNvSpPr>
            <p:nvPr/>
          </p:nvSpPr>
          <p:spPr bwMode="auto">
            <a:xfrm>
              <a:off x="2052" y="1594"/>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4</a:t>
              </a:r>
            </a:p>
          </p:txBody>
        </p:sp>
        <p:sp>
          <p:nvSpPr>
            <p:cNvPr id="1574131" name="Rectangle 243"/>
            <p:cNvSpPr>
              <a:spLocks noChangeArrowheads="1"/>
            </p:cNvSpPr>
            <p:nvPr/>
          </p:nvSpPr>
          <p:spPr bwMode="auto">
            <a:xfrm>
              <a:off x="1220" y="1594"/>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B</a:t>
              </a:r>
            </a:p>
          </p:txBody>
        </p:sp>
        <p:sp>
          <p:nvSpPr>
            <p:cNvPr id="1574132" name="Rectangle 244"/>
            <p:cNvSpPr>
              <a:spLocks noChangeArrowheads="1"/>
            </p:cNvSpPr>
            <p:nvPr/>
          </p:nvSpPr>
          <p:spPr bwMode="auto">
            <a:xfrm>
              <a:off x="3716" y="1248"/>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8</a:t>
              </a:r>
            </a:p>
          </p:txBody>
        </p:sp>
        <p:sp>
          <p:nvSpPr>
            <p:cNvPr id="1574133" name="Rectangle 245"/>
            <p:cNvSpPr>
              <a:spLocks noChangeArrowheads="1"/>
            </p:cNvSpPr>
            <p:nvPr/>
          </p:nvSpPr>
          <p:spPr bwMode="auto">
            <a:xfrm>
              <a:off x="2884" y="1248"/>
              <a:ext cx="832" cy="346"/>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2</a:t>
              </a:r>
            </a:p>
          </p:txBody>
        </p:sp>
        <p:sp>
          <p:nvSpPr>
            <p:cNvPr id="1574134" name="Rectangle 246"/>
            <p:cNvSpPr>
              <a:spLocks noChangeArrowheads="1"/>
            </p:cNvSpPr>
            <p:nvPr/>
          </p:nvSpPr>
          <p:spPr bwMode="auto">
            <a:xfrm>
              <a:off x="2052" y="1248"/>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2</a:t>
              </a:r>
            </a:p>
          </p:txBody>
        </p:sp>
        <p:sp>
          <p:nvSpPr>
            <p:cNvPr id="1574135" name="Rectangle 247"/>
            <p:cNvSpPr>
              <a:spLocks noChangeArrowheads="1"/>
            </p:cNvSpPr>
            <p:nvPr/>
          </p:nvSpPr>
          <p:spPr bwMode="auto">
            <a:xfrm>
              <a:off x="1220" y="1248"/>
              <a:ext cx="832" cy="346"/>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A</a:t>
              </a:r>
            </a:p>
          </p:txBody>
        </p:sp>
        <p:grpSp>
          <p:nvGrpSpPr>
            <p:cNvPr id="10" name="Group 248"/>
            <p:cNvGrpSpPr>
              <a:grpSpLocks/>
            </p:cNvGrpSpPr>
            <p:nvPr/>
          </p:nvGrpSpPr>
          <p:grpSpPr bwMode="auto">
            <a:xfrm>
              <a:off x="4548" y="1248"/>
              <a:ext cx="832" cy="2448"/>
              <a:chOff x="4548" y="1248"/>
              <a:chExt cx="832" cy="2448"/>
            </a:xfrm>
          </p:grpSpPr>
          <p:sp>
            <p:nvSpPr>
              <p:cNvPr id="1574137" name="Rectangle 249"/>
              <p:cNvSpPr>
                <a:spLocks noChangeArrowheads="1"/>
              </p:cNvSpPr>
              <p:nvPr/>
            </p:nvSpPr>
            <p:spPr bwMode="auto">
              <a:xfrm>
                <a:off x="4548" y="3327"/>
                <a:ext cx="832" cy="369"/>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4</a:t>
                </a:r>
                <a:endParaRPr lang="en-US" sz="800" dirty="0">
                  <a:solidFill>
                    <a:srgbClr val="020000"/>
                  </a:solidFill>
                </a:endParaRPr>
              </a:p>
            </p:txBody>
          </p:sp>
          <p:sp>
            <p:nvSpPr>
              <p:cNvPr id="1574138" name="Rectangle 250"/>
              <p:cNvSpPr>
                <a:spLocks noChangeArrowheads="1"/>
              </p:cNvSpPr>
              <p:nvPr/>
            </p:nvSpPr>
            <p:spPr bwMode="auto">
              <a:xfrm>
                <a:off x="4548" y="2981"/>
                <a:ext cx="832" cy="346"/>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10</a:t>
                </a:r>
                <a:endParaRPr lang="en-US" sz="800" dirty="0">
                  <a:solidFill>
                    <a:srgbClr val="020000"/>
                  </a:solidFill>
                </a:endParaRPr>
              </a:p>
            </p:txBody>
          </p:sp>
          <p:sp>
            <p:nvSpPr>
              <p:cNvPr id="1574139" name="Rectangle 251"/>
              <p:cNvSpPr>
                <a:spLocks noChangeArrowheads="1"/>
              </p:cNvSpPr>
              <p:nvPr/>
            </p:nvSpPr>
            <p:spPr bwMode="auto">
              <a:xfrm>
                <a:off x="4548" y="2634"/>
                <a:ext cx="832" cy="347"/>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8</a:t>
                </a:r>
                <a:endParaRPr lang="en-US" sz="800" dirty="0">
                  <a:solidFill>
                    <a:srgbClr val="020000"/>
                  </a:solidFill>
                </a:endParaRPr>
              </a:p>
            </p:txBody>
          </p:sp>
          <p:sp>
            <p:nvSpPr>
              <p:cNvPr id="1574140" name="Rectangle 252"/>
              <p:cNvSpPr>
                <a:spLocks noChangeArrowheads="1"/>
              </p:cNvSpPr>
              <p:nvPr/>
            </p:nvSpPr>
            <p:spPr bwMode="auto">
              <a:xfrm>
                <a:off x="4548" y="2288"/>
                <a:ext cx="832" cy="346"/>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14</a:t>
                </a:r>
                <a:endParaRPr lang="en-US" sz="800" dirty="0">
                  <a:solidFill>
                    <a:srgbClr val="020000"/>
                  </a:solidFill>
                </a:endParaRPr>
              </a:p>
            </p:txBody>
          </p:sp>
          <p:sp>
            <p:nvSpPr>
              <p:cNvPr id="1574141" name="Rectangle 253"/>
              <p:cNvSpPr>
                <a:spLocks noChangeArrowheads="1"/>
              </p:cNvSpPr>
              <p:nvPr/>
            </p:nvSpPr>
            <p:spPr bwMode="auto">
              <a:xfrm>
                <a:off x="4548" y="1941"/>
                <a:ext cx="832" cy="347"/>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9</a:t>
                </a:r>
              </a:p>
            </p:txBody>
          </p:sp>
          <p:sp>
            <p:nvSpPr>
              <p:cNvPr id="1574142" name="Rectangle 254"/>
              <p:cNvSpPr>
                <a:spLocks noChangeArrowheads="1"/>
              </p:cNvSpPr>
              <p:nvPr/>
            </p:nvSpPr>
            <p:spPr bwMode="auto">
              <a:xfrm>
                <a:off x="4548" y="1594"/>
                <a:ext cx="832" cy="347"/>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6</a:t>
                </a:r>
              </a:p>
            </p:txBody>
          </p:sp>
          <p:sp>
            <p:nvSpPr>
              <p:cNvPr id="1574143" name="Rectangle 255"/>
              <p:cNvSpPr>
                <a:spLocks noChangeArrowheads="1"/>
              </p:cNvSpPr>
              <p:nvPr/>
            </p:nvSpPr>
            <p:spPr bwMode="auto">
              <a:xfrm>
                <a:off x="4548" y="1248"/>
                <a:ext cx="832" cy="346"/>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800" dirty="0">
                    <a:solidFill>
                      <a:srgbClr val="020000"/>
                    </a:solidFill>
                  </a:rPr>
                  <a:t>3</a:t>
                </a:r>
              </a:p>
            </p:txBody>
          </p:sp>
        </p:grpSp>
        <p:sp>
          <p:nvSpPr>
            <p:cNvPr id="1574144" name="Rectangle 256"/>
            <p:cNvSpPr>
              <a:spLocks noChangeArrowheads="1"/>
            </p:cNvSpPr>
            <p:nvPr/>
          </p:nvSpPr>
          <p:spPr bwMode="auto">
            <a:xfrm>
              <a:off x="4548" y="901"/>
              <a:ext cx="832" cy="347"/>
            </a:xfrm>
            <a:prstGeom prst="rect">
              <a:avLst/>
            </a:prstGeom>
            <a:solidFill>
              <a:srgbClr val="CCFFCC"/>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700" b="1" dirty="0">
                  <a:solidFill>
                    <a:srgbClr val="020000"/>
                  </a:solidFill>
                  <a:latin typeface="Arial" pitchFamily="34" charset="0"/>
                </a:rPr>
                <a:t>Mean</a:t>
              </a:r>
            </a:p>
          </p:txBody>
        </p:sp>
        <p:sp>
          <p:nvSpPr>
            <p:cNvPr id="1574145" name="Rectangle 257"/>
            <p:cNvSpPr>
              <a:spLocks noChangeArrowheads="1"/>
            </p:cNvSpPr>
            <p:nvPr/>
          </p:nvSpPr>
          <p:spPr bwMode="auto">
            <a:xfrm>
              <a:off x="3716" y="901"/>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700" b="1" dirty="0">
                  <a:solidFill>
                    <a:srgbClr val="020000"/>
                  </a:solidFill>
                  <a:latin typeface="Arial" pitchFamily="34" charset="0"/>
                </a:rPr>
                <a:t>Pessimistic</a:t>
              </a:r>
            </a:p>
          </p:txBody>
        </p:sp>
        <p:sp>
          <p:nvSpPr>
            <p:cNvPr id="1574146" name="Rectangle 258"/>
            <p:cNvSpPr>
              <a:spLocks noChangeArrowheads="1"/>
            </p:cNvSpPr>
            <p:nvPr/>
          </p:nvSpPr>
          <p:spPr bwMode="auto">
            <a:xfrm>
              <a:off x="2884" y="901"/>
              <a:ext cx="832" cy="347"/>
            </a:xfrm>
            <a:prstGeom prst="rect">
              <a:avLst/>
            </a:prstGeom>
            <a:solidFill>
              <a:srgbClr val="FFFF99"/>
            </a:solid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700" b="1" dirty="0">
                  <a:solidFill>
                    <a:srgbClr val="020000"/>
                  </a:solidFill>
                  <a:latin typeface="Arial" pitchFamily="34" charset="0"/>
                </a:rPr>
                <a:t>Most likely</a:t>
              </a:r>
            </a:p>
          </p:txBody>
        </p:sp>
        <p:sp>
          <p:nvSpPr>
            <p:cNvPr id="1574147" name="Rectangle 259"/>
            <p:cNvSpPr>
              <a:spLocks noChangeArrowheads="1"/>
            </p:cNvSpPr>
            <p:nvPr/>
          </p:nvSpPr>
          <p:spPr bwMode="auto">
            <a:xfrm>
              <a:off x="2052" y="901"/>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700" b="1" dirty="0">
                  <a:solidFill>
                    <a:srgbClr val="020000"/>
                  </a:solidFill>
                  <a:latin typeface="Arial" pitchFamily="34" charset="0"/>
                </a:rPr>
                <a:t>Optimistic</a:t>
              </a:r>
            </a:p>
          </p:txBody>
        </p:sp>
        <p:sp>
          <p:nvSpPr>
            <p:cNvPr id="1574148" name="Rectangle 260"/>
            <p:cNvSpPr>
              <a:spLocks noChangeArrowheads="1"/>
            </p:cNvSpPr>
            <p:nvPr/>
          </p:nvSpPr>
          <p:spPr bwMode="auto">
            <a:xfrm>
              <a:off x="1220" y="901"/>
              <a:ext cx="832" cy="347"/>
            </a:xfrm>
            <a:prstGeom prst="rect">
              <a:avLst/>
            </a:prstGeom>
            <a:noFill/>
            <a:ln w="12700" cap="sq">
              <a:noFill/>
              <a:miter lim="800000"/>
              <a:headEnd type="none" w="sm" len="sm"/>
              <a:tailEnd type="none" w="sm" len="sm"/>
            </a:ln>
            <a:effectLst/>
          </p:spPr>
          <p:txBody>
            <a:bodyPr anchor="ctr"/>
            <a:lstStyle/>
            <a:p>
              <a:pPr marL="342900" indent="-342900" eaLnBrk="1" hangingPunct="1">
                <a:lnSpc>
                  <a:spcPct val="120000"/>
                </a:lnSpc>
                <a:spcAft>
                  <a:spcPct val="50000"/>
                </a:spcAft>
                <a:buClr>
                  <a:srgbClr val="CD1F30"/>
                </a:buClr>
              </a:pPr>
              <a:r>
                <a:rPr lang="en-GB" sz="700" b="1" dirty="0">
                  <a:solidFill>
                    <a:srgbClr val="020000"/>
                  </a:solidFill>
                  <a:latin typeface="Arial" pitchFamily="34" charset="0"/>
                </a:rPr>
                <a:t>Task</a:t>
              </a:r>
            </a:p>
          </p:txBody>
        </p:sp>
        <p:sp>
          <p:nvSpPr>
            <p:cNvPr id="1574149" name="Line 261"/>
            <p:cNvSpPr>
              <a:spLocks noChangeShapeType="1"/>
            </p:cNvSpPr>
            <p:nvPr/>
          </p:nvSpPr>
          <p:spPr bwMode="auto">
            <a:xfrm>
              <a:off x="1220" y="901"/>
              <a:ext cx="4160" cy="0"/>
            </a:xfrm>
            <a:prstGeom prst="line">
              <a:avLst/>
            </a:prstGeom>
            <a:noFill/>
            <a:ln w="28575" cap="sq">
              <a:solidFill>
                <a:schemeClr val="tx1"/>
              </a:solidFill>
              <a:round/>
              <a:headEnd type="none" w="sm" len="sm"/>
              <a:tailEnd type="none" w="sm" len="sm"/>
            </a:ln>
            <a:effectLst/>
          </p:spPr>
          <p:txBody>
            <a:bodyPr wrap="none"/>
            <a:lstStyle/>
            <a:p>
              <a:endParaRPr lang="en-US" dirty="0"/>
            </a:p>
          </p:txBody>
        </p:sp>
        <p:sp>
          <p:nvSpPr>
            <p:cNvPr id="1574150" name="Line 262"/>
            <p:cNvSpPr>
              <a:spLocks noChangeShapeType="1"/>
            </p:cNvSpPr>
            <p:nvPr/>
          </p:nvSpPr>
          <p:spPr bwMode="auto">
            <a:xfrm>
              <a:off x="1220" y="1248"/>
              <a:ext cx="4160" cy="0"/>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51" name="Line 263"/>
            <p:cNvSpPr>
              <a:spLocks noChangeShapeType="1"/>
            </p:cNvSpPr>
            <p:nvPr/>
          </p:nvSpPr>
          <p:spPr bwMode="auto">
            <a:xfrm>
              <a:off x="1220" y="1594"/>
              <a:ext cx="4160" cy="0"/>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52" name="Line 264"/>
            <p:cNvSpPr>
              <a:spLocks noChangeShapeType="1"/>
            </p:cNvSpPr>
            <p:nvPr/>
          </p:nvSpPr>
          <p:spPr bwMode="auto">
            <a:xfrm>
              <a:off x="1220" y="1941"/>
              <a:ext cx="4160" cy="0"/>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53" name="Line 265"/>
            <p:cNvSpPr>
              <a:spLocks noChangeShapeType="1"/>
            </p:cNvSpPr>
            <p:nvPr/>
          </p:nvSpPr>
          <p:spPr bwMode="auto">
            <a:xfrm>
              <a:off x="1220" y="2288"/>
              <a:ext cx="4160" cy="0"/>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54" name="Line 266"/>
            <p:cNvSpPr>
              <a:spLocks noChangeShapeType="1"/>
            </p:cNvSpPr>
            <p:nvPr/>
          </p:nvSpPr>
          <p:spPr bwMode="auto">
            <a:xfrm>
              <a:off x="1220" y="2634"/>
              <a:ext cx="4160" cy="0"/>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55" name="Line 267"/>
            <p:cNvSpPr>
              <a:spLocks noChangeShapeType="1"/>
            </p:cNvSpPr>
            <p:nvPr/>
          </p:nvSpPr>
          <p:spPr bwMode="auto">
            <a:xfrm>
              <a:off x="1220" y="2981"/>
              <a:ext cx="4160" cy="0"/>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56" name="Line 268"/>
            <p:cNvSpPr>
              <a:spLocks noChangeShapeType="1"/>
            </p:cNvSpPr>
            <p:nvPr/>
          </p:nvSpPr>
          <p:spPr bwMode="auto">
            <a:xfrm>
              <a:off x="1220" y="3327"/>
              <a:ext cx="4160" cy="0"/>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57" name="Line 269"/>
            <p:cNvSpPr>
              <a:spLocks noChangeShapeType="1"/>
            </p:cNvSpPr>
            <p:nvPr/>
          </p:nvSpPr>
          <p:spPr bwMode="auto">
            <a:xfrm>
              <a:off x="1220" y="3696"/>
              <a:ext cx="4160" cy="0"/>
            </a:xfrm>
            <a:prstGeom prst="line">
              <a:avLst/>
            </a:prstGeom>
            <a:noFill/>
            <a:ln w="28575" cap="sq">
              <a:solidFill>
                <a:schemeClr val="tx1"/>
              </a:solidFill>
              <a:round/>
              <a:headEnd type="none" w="sm" len="sm"/>
              <a:tailEnd type="none" w="sm" len="sm"/>
            </a:ln>
            <a:effectLst/>
          </p:spPr>
          <p:txBody>
            <a:bodyPr wrap="none"/>
            <a:lstStyle/>
            <a:p>
              <a:endParaRPr lang="en-US" dirty="0"/>
            </a:p>
          </p:txBody>
        </p:sp>
        <p:sp>
          <p:nvSpPr>
            <p:cNvPr id="1574158" name="Line 270"/>
            <p:cNvSpPr>
              <a:spLocks noChangeShapeType="1"/>
            </p:cNvSpPr>
            <p:nvPr/>
          </p:nvSpPr>
          <p:spPr bwMode="auto">
            <a:xfrm>
              <a:off x="1220" y="901"/>
              <a:ext cx="0" cy="2795"/>
            </a:xfrm>
            <a:prstGeom prst="line">
              <a:avLst/>
            </a:prstGeom>
            <a:noFill/>
            <a:ln w="28575" cap="sq">
              <a:solidFill>
                <a:schemeClr val="tx1"/>
              </a:solidFill>
              <a:round/>
              <a:headEnd type="none" w="sm" len="sm"/>
              <a:tailEnd type="none" w="sm" len="sm"/>
            </a:ln>
            <a:effectLst/>
          </p:spPr>
          <p:txBody>
            <a:bodyPr wrap="none"/>
            <a:lstStyle/>
            <a:p>
              <a:endParaRPr lang="en-US" dirty="0"/>
            </a:p>
          </p:txBody>
        </p:sp>
        <p:sp>
          <p:nvSpPr>
            <p:cNvPr id="1574159" name="Line 271"/>
            <p:cNvSpPr>
              <a:spLocks noChangeShapeType="1"/>
            </p:cNvSpPr>
            <p:nvPr/>
          </p:nvSpPr>
          <p:spPr bwMode="auto">
            <a:xfrm>
              <a:off x="2052" y="901"/>
              <a:ext cx="0" cy="2795"/>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60" name="Line 272"/>
            <p:cNvSpPr>
              <a:spLocks noChangeShapeType="1"/>
            </p:cNvSpPr>
            <p:nvPr/>
          </p:nvSpPr>
          <p:spPr bwMode="auto">
            <a:xfrm>
              <a:off x="2884" y="901"/>
              <a:ext cx="0" cy="2795"/>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61" name="Line 273"/>
            <p:cNvSpPr>
              <a:spLocks noChangeShapeType="1"/>
            </p:cNvSpPr>
            <p:nvPr/>
          </p:nvSpPr>
          <p:spPr bwMode="auto">
            <a:xfrm>
              <a:off x="3716" y="901"/>
              <a:ext cx="0" cy="2795"/>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62" name="Line 274"/>
            <p:cNvSpPr>
              <a:spLocks noChangeShapeType="1"/>
            </p:cNvSpPr>
            <p:nvPr/>
          </p:nvSpPr>
          <p:spPr bwMode="auto">
            <a:xfrm>
              <a:off x="4548" y="901"/>
              <a:ext cx="0" cy="2795"/>
            </a:xfrm>
            <a:prstGeom prst="line">
              <a:avLst/>
            </a:prstGeom>
            <a:noFill/>
            <a:ln w="12700">
              <a:solidFill>
                <a:schemeClr val="tx1"/>
              </a:solidFill>
              <a:round/>
              <a:headEnd type="none" w="sm" len="sm"/>
              <a:tailEnd type="none" w="sm" len="sm"/>
            </a:ln>
            <a:effectLst/>
          </p:spPr>
          <p:txBody>
            <a:bodyPr wrap="none"/>
            <a:lstStyle/>
            <a:p>
              <a:endParaRPr lang="en-US" dirty="0"/>
            </a:p>
          </p:txBody>
        </p:sp>
        <p:sp>
          <p:nvSpPr>
            <p:cNvPr id="1574163" name="Line 275"/>
            <p:cNvSpPr>
              <a:spLocks noChangeShapeType="1"/>
            </p:cNvSpPr>
            <p:nvPr/>
          </p:nvSpPr>
          <p:spPr bwMode="auto">
            <a:xfrm>
              <a:off x="5380" y="901"/>
              <a:ext cx="0" cy="2795"/>
            </a:xfrm>
            <a:prstGeom prst="line">
              <a:avLst/>
            </a:prstGeom>
            <a:noFill/>
            <a:ln w="28575" cap="sq">
              <a:solidFill>
                <a:schemeClr val="tx1"/>
              </a:solidFill>
              <a:round/>
              <a:headEnd type="none" w="sm" len="sm"/>
              <a:tailEnd type="none" w="sm" len="sm"/>
            </a:ln>
            <a:effectLst/>
          </p:spPr>
          <p:txBody>
            <a:bodyPr wrap="none"/>
            <a:lstStyle/>
            <a:p>
              <a:endParaRPr lang="en-US" dirty="0"/>
            </a:p>
          </p:txBody>
        </p:sp>
      </p:grpSp>
      <p:sp>
        <p:nvSpPr>
          <p:cNvPr id="11" name="Footer Placeholder 10"/>
          <p:cNvSpPr>
            <a:spLocks noGrp="1"/>
          </p:cNvSpPr>
          <p:nvPr>
            <p:ph type="ftr" sz="quarter" idx="11"/>
          </p:nvPr>
        </p:nvSpPr>
        <p:spPr/>
        <p:txBody>
          <a:bodyPr/>
          <a:lstStyle/>
          <a:p>
            <a:r>
              <a:rPr lang="en-US" dirty="0" smtClean="0"/>
              <a:t>©Copyright GPM 2009-2013</a:t>
            </a:r>
            <a:endParaRPr lang="en-US" dirty="0"/>
          </a:p>
        </p:txBody>
      </p:sp>
      <p:sp>
        <p:nvSpPr>
          <p:cNvPr id="12" name="Slide Number Placeholder 11"/>
          <p:cNvSpPr>
            <a:spLocks noGrp="1"/>
          </p:cNvSpPr>
          <p:nvPr>
            <p:ph type="sldNum" sz="quarter" idx="12"/>
          </p:nvPr>
        </p:nvSpPr>
        <p:spPr/>
        <p:txBody>
          <a:bodyPr/>
          <a:lstStyle/>
          <a:p>
            <a:fld id="{4BE819A1-3DD8-4179-BFD0-BF7D359F8DBD}" type="slidenum">
              <a:rPr lang="en-US" smtClean="0"/>
              <a:t>235</a:t>
            </a:fld>
            <a:endParaRPr lang="en-US" dirty="0"/>
          </a:p>
        </p:txBody>
      </p:sp>
    </p:spTree>
    <p:extLst>
      <p:ext uri="{BB962C8B-B14F-4D97-AF65-F5344CB8AC3E}">
        <p14:creationId xmlns:p14="http://schemas.microsoft.com/office/powerpoint/2010/main" val="1888745562"/>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Threat Responses</a:t>
            </a:r>
            <a:endParaRPr lang="en-GB" dirty="0"/>
          </a:p>
        </p:txBody>
      </p:sp>
      <p:sp>
        <p:nvSpPr>
          <p:cNvPr id="931843" name="Rectangle 3"/>
          <p:cNvSpPr>
            <a:spLocks noGrp="1" noChangeArrowheads="1"/>
          </p:cNvSpPr>
          <p:nvPr>
            <p:ph type="body" idx="1"/>
          </p:nvPr>
        </p:nvSpPr>
        <p:spPr>
          <a:xfrm>
            <a:off x="457200" y="1295400"/>
            <a:ext cx="8001000" cy="2743200"/>
          </a:xfrm>
        </p:spPr>
        <p:txBody>
          <a:bodyPr>
            <a:normAutofit fontScale="70000" lnSpcReduction="20000"/>
          </a:bodyPr>
          <a:lstStyle/>
          <a:p>
            <a:pPr marL="0" indent="0">
              <a:buNone/>
            </a:pPr>
            <a:r>
              <a:rPr lang="en-GB" sz="2400" dirty="0"/>
              <a:t>Response plans can be developed and implemented once the risks have been assessed and </a:t>
            </a:r>
            <a:r>
              <a:rPr lang="en-GB" sz="2400" dirty="0" smtClean="0"/>
              <a:t>prioritized</a:t>
            </a:r>
            <a:r>
              <a:rPr lang="en-GB" sz="2400" dirty="0"/>
              <a:t>.  There are a number of generic response strategies. </a:t>
            </a:r>
          </a:p>
          <a:p>
            <a:endParaRPr lang="en-GB" sz="2400" dirty="0" smtClean="0"/>
          </a:p>
          <a:p>
            <a:r>
              <a:rPr lang="en-GB" sz="2400" b="1" dirty="0">
                <a:solidFill>
                  <a:schemeClr val="accent1">
                    <a:lumMod val="50000"/>
                  </a:schemeClr>
                </a:solidFill>
              </a:rPr>
              <a:t>Avoidance</a:t>
            </a:r>
            <a:r>
              <a:rPr lang="en-GB" sz="2400" dirty="0"/>
              <a:t> - an alternative approach is taken to avoid the risk. </a:t>
            </a:r>
          </a:p>
          <a:p>
            <a:r>
              <a:rPr lang="en-GB" sz="2400" b="1" dirty="0"/>
              <a:t>Transfer</a:t>
            </a:r>
            <a:r>
              <a:rPr lang="en-GB" sz="2400" dirty="0"/>
              <a:t> - assign contractual responsibility to for example, a sub contractor better placed to manage the risk. Another example of this is insurance where another party provides compensation in event of risk impact</a:t>
            </a:r>
          </a:p>
          <a:p>
            <a:r>
              <a:rPr lang="en-GB" sz="2400" b="1" dirty="0"/>
              <a:t>Reduction</a:t>
            </a:r>
            <a:r>
              <a:rPr lang="en-GB" sz="2400" dirty="0"/>
              <a:t> - proactive measures to reduce likelihood, impact or both Ideally reduction measures should be taken for high level risks.</a:t>
            </a:r>
          </a:p>
          <a:p>
            <a:r>
              <a:rPr lang="en-GB" sz="2400" b="1" dirty="0"/>
              <a:t>Acceptance</a:t>
            </a:r>
            <a:r>
              <a:rPr lang="en-GB" sz="2400" dirty="0"/>
              <a:t> - where the risk impact is low or cost of mitigation too high. This is sometimes known as absorption</a:t>
            </a:r>
            <a:r>
              <a:rPr lang="en-GB" sz="2400" dirty="0" smtClean="0"/>
              <a:t>.</a:t>
            </a:r>
            <a:r>
              <a:rPr lang="en-GB" sz="2400" dirty="0"/>
              <a:t>			</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236</a:t>
            </a:fld>
            <a:endParaRPr lang="en-US" dirty="0"/>
          </a:p>
        </p:txBody>
      </p:sp>
    </p:spTree>
    <p:extLst>
      <p:ext uri="{BB962C8B-B14F-4D97-AF65-F5344CB8AC3E}">
        <p14:creationId xmlns:p14="http://schemas.microsoft.com/office/powerpoint/2010/main" val="2488544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Opportunity Responses</a:t>
            </a:r>
            <a:endParaRPr lang="en-GB" dirty="0"/>
          </a:p>
        </p:txBody>
      </p:sp>
      <p:sp>
        <p:nvSpPr>
          <p:cNvPr id="931843" name="Rectangle 3"/>
          <p:cNvSpPr>
            <a:spLocks noGrp="1" noChangeArrowheads="1"/>
          </p:cNvSpPr>
          <p:nvPr>
            <p:ph type="body" idx="1"/>
          </p:nvPr>
        </p:nvSpPr>
        <p:spPr>
          <a:xfrm>
            <a:off x="457200" y="1600201"/>
            <a:ext cx="8229600" cy="3886200"/>
          </a:xfrm>
        </p:spPr>
        <p:txBody>
          <a:bodyPr>
            <a:normAutofit fontScale="70000" lnSpcReduction="20000"/>
          </a:bodyPr>
          <a:lstStyle/>
          <a:p>
            <a:r>
              <a:rPr lang="en-GB" sz="2400" b="1" dirty="0"/>
              <a:t>Exploit – </a:t>
            </a:r>
            <a:r>
              <a:rPr lang="en-GB" sz="2400" dirty="0"/>
              <a:t>This method is carried out when an opportunity </a:t>
            </a:r>
            <a:r>
              <a:rPr lang="en-GB" sz="2400" dirty="0" smtClean="0"/>
              <a:t>materializes </a:t>
            </a:r>
            <a:r>
              <a:rPr lang="en-GB" sz="2400" dirty="0"/>
              <a:t>that allows you to truly gain from </a:t>
            </a:r>
            <a:r>
              <a:rPr lang="en-GB" sz="2400" dirty="0" smtClean="0"/>
              <a:t>it.</a:t>
            </a:r>
            <a:br>
              <a:rPr lang="en-GB" sz="2400" dirty="0" smtClean="0"/>
            </a:br>
            <a:endParaRPr lang="en-GB" sz="2400" dirty="0"/>
          </a:p>
          <a:p>
            <a:r>
              <a:rPr lang="en-GB" sz="2400" b="1" dirty="0"/>
              <a:t>Enhance –</a:t>
            </a:r>
            <a:r>
              <a:rPr lang="en-GB" sz="2400" dirty="0"/>
              <a:t> This is where the project team </a:t>
            </a:r>
            <a:r>
              <a:rPr lang="en-GB" sz="2400" dirty="0" smtClean="0"/>
              <a:t>puts </a:t>
            </a:r>
            <a:r>
              <a:rPr lang="en-GB" sz="2400" dirty="0"/>
              <a:t>in place pro-active measures to </a:t>
            </a:r>
            <a:r>
              <a:rPr lang="en-GB" sz="2400" dirty="0" smtClean="0"/>
              <a:t>maximize </a:t>
            </a:r>
            <a:r>
              <a:rPr lang="en-GB" sz="2400" dirty="0"/>
              <a:t>the likelihood of a situation occurring.  Opposite to the reduce response</a:t>
            </a:r>
            <a:r>
              <a:rPr lang="en-GB" sz="2400" dirty="0" smtClean="0"/>
              <a:t>.</a:t>
            </a:r>
            <a:br>
              <a:rPr lang="en-GB" sz="2400" dirty="0" smtClean="0"/>
            </a:br>
            <a:endParaRPr lang="en-GB" sz="2400" dirty="0"/>
          </a:p>
          <a:p>
            <a:r>
              <a:rPr lang="en-GB" sz="2400" b="1" dirty="0"/>
              <a:t>Share – </a:t>
            </a:r>
            <a:r>
              <a:rPr lang="en-GB" sz="2400" dirty="0"/>
              <a:t>This is a chance where not only your project but any other relevant projects that can use the situation make sure that the opportunity is fully communicated to gain the most company wide</a:t>
            </a:r>
            <a:r>
              <a:rPr lang="en-GB" sz="2400" dirty="0" smtClean="0"/>
              <a:t>.</a:t>
            </a:r>
            <a:br>
              <a:rPr lang="en-GB" sz="2400" dirty="0" smtClean="0"/>
            </a:br>
            <a:endParaRPr lang="en-GB" sz="2400" dirty="0"/>
          </a:p>
          <a:p>
            <a:r>
              <a:rPr lang="en-GB" sz="2400" b="1" dirty="0"/>
              <a:t>Reject –</a:t>
            </a:r>
            <a:r>
              <a:rPr lang="en-GB" sz="2400" dirty="0"/>
              <a:t> This is a response that can be chosen should the situation not be right for the project at the time for financial or </a:t>
            </a:r>
            <a:r>
              <a:rPr lang="en-GB" sz="2400" dirty="0" smtClean="0"/>
              <a:t>other reasons.</a:t>
            </a:r>
            <a:br>
              <a:rPr lang="en-GB" sz="2400" dirty="0" smtClean="0"/>
            </a:br>
            <a:endParaRPr lang="en-GB" sz="2400" b="1" dirty="0" smtClean="0"/>
          </a:p>
          <a:p>
            <a:r>
              <a:rPr lang="en-GB" sz="2400" b="1" dirty="0" smtClean="0"/>
              <a:t>Contingency</a:t>
            </a:r>
            <a:r>
              <a:rPr lang="en-GB" sz="2400" dirty="0" smtClean="0"/>
              <a:t> </a:t>
            </a:r>
            <a:r>
              <a:rPr lang="en-GB" sz="2400" dirty="0"/>
              <a:t>- A </a:t>
            </a:r>
            <a:r>
              <a:rPr lang="en-GB" sz="2400" dirty="0" smtClean="0"/>
              <a:t>fall-back </a:t>
            </a:r>
            <a:r>
              <a:rPr lang="en-GB" sz="2400" dirty="0"/>
              <a:t>plan that will be implemented if the risk occurs. Additionally we can add an allowance included in estimates for events that cannot be predicted with any degree of reliability</a:t>
            </a:r>
            <a:r>
              <a:rPr lang="en-GB" sz="2400" dirty="0" smtClean="0"/>
              <a:t>.</a:t>
            </a:r>
            <a:r>
              <a:rPr lang="en-GB" sz="2400" dirty="0"/>
              <a:t>	</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237</a:t>
            </a:fld>
            <a:endParaRPr lang="en-US" dirty="0"/>
          </a:p>
        </p:txBody>
      </p:sp>
    </p:spTree>
    <p:extLst>
      <p:ext uri="{BB962C8B-B14F-4D97-AF65-F5344CB8AC3E}">
        <p14:creationId xmlns:p14="http://schemas.microsoft.com/office/powerpoint/2010/main" val="2495194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r>
              <a:rPr lang="en-GB" dirty="0" smtClean="0"/>
              <a:t>Monitor and Control</a:t>
            </a:r>
            <a:endParaRPr lang="en-GB" sz="2400" dirty="0"/>
          </a:p>
        </p:txBody>
      </p:sp>
      <p:grpSp>
        <p:nvGrpSpPr>
          <p:cNvPr id="1624067" name="Group 3"/>
          <p:cNvGrpSpPr>
            <a:grpSpLocks/>
          </p:cNvGrpSpPr>
          <p:nvPr/>
        </p:nvGrpSpPr>
        <p:grpSpPr bwMode="auto">
          <a:xfrm>
            <a:off x="1661746" y="1067162"/>
            <a:ext cx="6491923" cy="4408809"/>
            <a:chOff x="1413" y="1090"/>
            <a:chExt cx="4090" cy="2699"/>
          </a:xfrm>
        </p:grpSpPr>
        <p:sp>
          <p:nvSpPr>
            <p:cNvPr id="1624068" name="Text Box 4"/>
            <p:cNvSpPr txBox="1">
              <a:spLocks noChangeArrowheads="1"/>
            </p:cNvSpPr>
            <p:nvPr/>
          </p:nvSpPr>
          <p:spPr bwMode="auto">
            <a:xfrm>
              <a:off x="4301" y="2897"/>
              <a:ext cx="1202" cy="735"/>
            </a:xfrm>
            <a:prstGeom prst="rect">
              <a:avLst/>
            </a:prstGeom>
            <a:noFill/>
            <a:ln w="9525">
              <a:noFill/>
              <a:miter lim="800000"/>
              <a:headEnd/>
              <a:tailEnd/>
            </a:ln>
            <a:effectLst/>
          </p:spPr>
          <p:txBody>
            <a:bodyPr>
              <a:spAutoFit/>
            </a:bodyPr>
            <a:lstStyle/>
            <a:p>
              <a:r>
                <a:rPr lang="en-GB" b="1" dirty="0">
                  <a:latin typeface="+mn-lt"/>
                </a:rPr>
                <a:t>Links to</a:t>
              </a:r>
            </a:p>
            <a:p>
              <a:r>
                <a:rPr lang="en-GB" b="1" dirty="0">
                  <a:latin typeface="+mn-lt"/>
                </a:rPr>
                <a:t>performance, cost and change control</a:t>
              </a:r>
            </a:p>
          </p:txBody>
        </p:sp>
        <p:sp>
          <p:nvSpPr>
            <p:cNvPr id="1624069" name="AutoShape 5"/>
            <p:cNvSpPr>
              <a:spLocks noChangeArrowheads="1"/>
            </p:cNvSpPr>
            <p:nvPr/>
          </p:nvSpPr>
          <p:spPr bwMode="auto">
            <a:xfrm>
              <a:off x="1776" y="1597"/>
              <a:ext cx="2099" cy="317"/>
            </a:xfrm>
            <a:prstGeom prst="star16">
              <a:avLst>
                <a:gd name="adj" fmla="val 37500"/>
              </a:avLst>
            </a:prstGeom>
            <a:solidFill>
              <a:srgbClr val="FF0000"/>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endParaRPr lang="en-US" b="1" dirty="0">
                <a:solidFill>
                  <a:schemeClr val="bg1"/>
                </a:solidFill>
                <a:latin typeface="+mn-lt"/>
              </a:endParaRPr>
            </a:p>
          </p:txBody>
        </p:sp>
        <p:sp>
          <p:nvSpPr>
            <p:cNvPr id="1624070" name="Rectangle 6"/>
            <p:cNvSpPr>
              <a:spLocks noChangeArrowheads="1"/>
            </p:cNvSpPr>
            <p:nvPr/>
          </p:nvSpPr>
          <p:spPr bwMode="auto">
            <a:xfrm>
              <a:off x="1420" y="2073"/>
              <a:ext cx="1148" cy="390"/>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Unidentified or</a:t>
              </a:r>
            </a:p>
            <a:p>
              <a:r>
                <a:rPr lang="en-GB" b="1" dirty="0">
                  <a:solidFill>
                    <a:srgbClr val="000000"/>
                  </a:solidFill>
                  <a:latin typeface="+mn-lt"/>
                </a:rPr>
                <a:t>accepted risk</a:t>
              </a:r>
            </a:p>
          </p:txBody>
        </p:sp>
        <p:sp>
          <p:nvSpPr>
            <p:cNvPr id="1624071" name="Rectangle 7"/>
            <p:cNvSpPr>
              <a:spLocks noChangeArrowheads="1"/>
            </p:cNvSpPr>
            <p:nvPr/>
          </p:nvSpPr>
          <p:spPr bwMode="auto">
            <a:xfrm>
              <a:off x="2905" y="2072"/>
              <a:ext cx="1163" cy="201"/>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Identified Risk</a:t>
              </a:r>
            </a:p>
          </p:txBody>
        </p:sp>
        <p:sp>
          <p:nvSpPr>
            <p:cNvPr id="1624072" name="Rectangle 8"/>
            <p:cNvSpPr>
              <a:spLocks noChangeArrowheads="1"/>
            </p:cNvSpPr>
            <p:nvPr/>
          </p:nvSpPr>
          <p:spPr bwMode="auto">
            <a:xfrm>
              <a:off x="1413" y="2602"/>
              <a:ext cx="1162" cy="32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Quantify effect </a:t>
              </a:r>
              <a:br>
                <a:rPr lang="en-GB" b="1" dirty="0">
                  <a:solidFill>
                    <a:srgbClr val="000000"/>
                  </a:solidFill>
                  <a:latin typeface="+mn-lt"/>
                </a:rPr>
              </a:br>
              <a:r>
                <a:rPr lang="en-GB" b="1" dirty="0">
                  <a:solidFill>
                    <a:srgbClr val="000000"/>
                  </a:solidFill>
                  <a:latin typeface="+mn-lt"/>
                </a:rPr>
                <a:t>on project</a:t>
              </a:r>
            </a:p>
          </p:txBody>
        </p:sp>
        <p:sp>
          <p:nvSpPr>
            <p:cNvPr id="1624073" name="Rectangle 9"/>
            <p:cNvSpPr>
              <a:spLocks noChangeArrowheads="1"/>
            </p:cNvSpPr>
            <p:nvPr/>
          </p:nvSpPr>
          <p:spPr bwMode="auto">
            <a:xfrm>
              <a:off x="1413" y="3035"/>
              <a:ext cx="1257" cy="32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Develop responses </a:t>
              </a:r>
              <a:br>
                <a:rPr lang="en-GB" b="1" dirty="0">
                  <a:solidFill>
                    <a:srgbClr val="000000"/>
                  </a:solidFill>
                  <a:latin typeface="+mn-lt"/>
                </a:rPr>
              </a:br>
              <a:r>
                <a:rPr lang="en-GB" b="1" dirty="0">
                  <a:solidFill>
                    <a:srgbClr val="000000"/>
                  </a:solidFill>
                  <a:latin typeface="+mn-lt"/>
                </a:rPr>
                <a:t>and implement</a:t>
              </a:r>
            </a:p>
          </p:txBody>
        </p:sp>
        <p:sp>
          <p:nvSpPr>
            <p:cNvPr id="1624074" name="Rectangle 10"/>
            <p:cNvSpPr>
              <a:spLocks noChangeArrowheads="1"/>
            </p:cNvSpPr>
            <p:nvPr/>
          </p:nvSpPr>
          <p:spPr bwMode="auto">
            <a:xfrm>
              <a:off x="2903" y="2419"/>
              <a:ext cx="1352" cy="32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Implement planned</a:t>
              </a:r>
            </a:p>
            <a:p>
              <a:r>
                <a:rPr lang="en-GB" b="1" dirty="0">
                  <a:solidFill>
                    <a:srgbClr val="000000"/>
                  </a:solidFill>
                  <a:latin typeface="+mn-lt"/>
                </a:rPr>
                <a:t>Response</a:t>
              </a:r>
            </a:p>
          </p:txBody>
        </p:sp>
        <p:sp>
          <p:nvSpPr>
            <p:cNvPr id="1624075" name="Rectangle 11"/>
            <p:cNvSpPr>
              <a:spLocks noChangeArrowheads="1"/>
            </p:cNvSpPr>
            <p:nvPr/>
          </p:nvSpPr>
          <p:spPr bwMode="auto">
            <a:xfrm>
              <a:off x="2997" y="3533"/>
              <a:ext cx="1162" cy="25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Revise plans</a:t>
              </a:r>
            </a:p>
          </p:txBody>
        </p:sp>
        <p:sp>
          <p:nvSpPr>
            <p:cNvPr id="1624076" name="Rectangle 12"/>
            <p:cNvSpPr>
              <a:spLocks noChangeArrowheads="1"/>
            </p:cNvSpPr>
            <p:nvPr/>
          </p:nvSpPr>
          <p:spPr bwMode="auto">
            <a:xfrm>
              <a:off x="2124" y="1097"/>
              <a:ext cx="1397" cy="365"/>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anchor="ctr"/>
            <a:lstStyle/>
            <a:p>
              <a:endParaRPr lang="en-US" b="1" dirty="0">
                <a:latin typeface="+mn-lt"/>
              </a:endParaRPr>
            </a:p>
          </p:txBody>
        </p:sp>
        <p:sp>
          <p:nvSpPr>
            <p:cNvPr id="1624077" name="Rectangle 13"/>
            <p:cNvSpPr>
              <a:spLocks noChangeArrowheads="1"/>
            </p:cNvSpPr>
            <p:nvPr/>
          </p:nvSpPr>
          <p:spPr bwMode="auto">
            <a:xfrm>
              <a:off x="2330" y="1090"/>
              <a:ext cx="945" cy="394"/>
            </a:xfrm>
            <a:prstGeom prst="rect">
              <a:avLst/>
            </a:prstGeom>
            <a:noFill/>
            <a:ln w="12700">
              <a:noFill/>
              <a:miter lim="800000"/>
              <a:headEnd/>
              <a:tailEnd/>
            </a:ln>
            <a:effectLst/>
          </p:spPr>
          <p:txBody>
            <a:bodyPr lIns="90488" tIns="44450" rIns="90488" bIns="44450">
              <a:spAutoFit/>
            </a:bodyPr>
            <a:lstStyle/>
            <a:p>
              <a:pPr>
                <a:spcBef>
                  <a:spcPct val="50000"/>
                </a:spcBef>
              </a:pPr>
              <a:r>
                <a:rPr lang="en-GB" b="1" dirty="0">
                  <a:solidFill>
                    <a:srgbClr val="000000"/>
                  </a:solidFill>
                  <a:latin typeface="+mn-lt"/>
                </a:rPr>
                <a:t>Monitor and Control</a:t>
              </a:r>
            </a:p>
          </p:txBody>
        </p:sp>
        <p:cxnSp>
          <p:nvCxnSpPr>
            <p:cNvPr id="1624078" name="AutoShape 14"/>
            <p:cNvCxnSpPr>
              <a:cxnSpLocks noChangeShapeType="1"/>
              <a:stCxn id="1624076" idx="3"/>
              <a:endCxn id="1624068" idx="0"/>
            </p:cNvCxnSpPr>
            <p:nvPr/>
          </p:nvCxnSpPr>
          <p:spPr bwMode="auto">
            <a:xfrm>
              <a:off x="3521" y="1280"/>
              <a:ext cx="1381" cy="1617"/>
            </a:xfrm>
            <a:prstGeom prst="bentConnector2">
              <a:avLst/>
            </a:prstGeom>
            <a:noFill/>
            <a:ln w="9525">
              <a:solidFill>
                <a:schemeClr val="tx1"/>
              </a:solidFill>
              <a:miter lim="800000"/>
              <a:headEnd type="triangle" w="med" len="med"/>
              <a:tailEnd type="triangle" w="med" len="med"/>
            </a:ln>
            <a:effectLst/>
          </p:spPr>
        </p:cxnSp>
        <p:cxnSp>
          <p:nvCxnSpPr>
            <p:cNvPr id="1624079" name="AutoShape 15"/>
            <p:cNvCxnSpPr>
              <a:cxnSpLocks noChangeShapeType="1"/>
              <a:stCxn id="1624076" idx="2"/>
              <a:endCxn id="1624069" idx="0"/>
            </p:cNvCxnSpPr>
            <p:nvPr/>
          </p:nvCxnSpPr>
          <p:spPr bwMode="auto">
            <a:xfrm>
              <a:off x="2823" y="1462"/>
              <a:ext cx="3" cy="135"/>
            </a:xfrm>
            <a:prstGeom prst="straightConnector1">
              <a:avLst/>
            </a:prstGeom>
            <a:noFill/>
            <a:ln w="9525">
              <a:solidFill>
                <a:schemeClr val="tx1"/>
              </a:solidFill>
              <a:round/>
              <a:headEnd/>
              <a:tailEnd type="triangle" w="med" len="med"/>
            </a:ln>
            <a:effectLst/>
          </p:spPr>
        </p:cxnSp>
        <p:cxnSp>
          <p:nvCxnSpPr>
            <p:cNvPr id="1624080" name="AutoShape 16"/>
            <p:cNvCxnSpPr>
              <a:cxnSpLocks noChangeShapeType="1"/>
              <a:stCxn id="1624069" idx="2"/>
              <a:endCxn id="1624070" idx="0"/>
            </p:cNvCxnSpPr>
            <p:nvPr/>
          </p:nvCxnSpPr>
          <p:spPr bwMode="auto">
            <a:xfrm rot="5400000">
              <a:off x="2330" y="1578"/>
              <a:ext cx="159" cy="832"/>
            </a:xfrm>
            <a:prstGeom prst="bentConnector3">
              <a:avLst>
                <a:gd name="adj1" fmla="val 49685"/>
              </a:avLst>
            </a:prstGeom>
            <a:noFill/>
            <a:ln w="9525">
              <a:solidFill>
                <a:schemeClr val="tx1"/>
              </a:solidFill>
              <a:miter lim="800000"/>
              <a:headEnd/>
              <a:tailEnd type="triangle" w="med" len="med"/>
            </a:ln>
            <a:effectLst/>
          </p:spPr>
        </p:cxnSp>
        <p:cxnSp>
          <p:nvCxnSpPr>
            <p:cNvPr id="1624081" name="AutoShape 17"/>
            <p:cNvCxnSpPr>
              <a:cxnSpLocks noChangeShapeType="1"/>
              <a:stCxn id="1624069" idx="2"/>
              <a:endCxn id="1624071" idx="0"/>
            </p:cNvCxnSpPr>
            <p:nvPr/>
          </p:nvCxnSpPr>
          <p:spPr bwMode="auto">
            <a:xfrm rot="16200000" flipH="1">
              <a:off x="3078" y="1662"/>
              <a:ext cx="158" cy="661"/>
            </a:xfrm>
            <a:prstGeom prst="bentConnector3">
              <a:avLst>
                <a:gd name="adj1" fmla="val 49366"/>
              </a:avLst>
            </a:prstGeom>
            <a:noFill/>
            <a:ln w="9525">
              <a:solidFill>
                <a:schemeClr val="tx1"/>
              </a:solidFill>
              <a:miter lim="800000"/>
              <a:headEnd/>
              <a:tailEnd type="triangle" w="med" len="med"/>
            </a:ln>
            <a:effectLst/>
          </p:spPr>
        </p:cxnSp>
        <p:cxnSp>
          <p:nvCxnSpPr>
            <p:cNvPr id="1624082" name="AutoShape 18"/>
            <p:cNvCxnSpPr>
              <a:cxnSpLocks noChangeShapeType="1"/>
              <a:stCxn id="1624071" idx="2"/>
              <a:endCxn id="1624074" idx="0"/>
            </p:cNvCxnSpPr>
            <p:nvPr/>
          </p:nvCxnSpPr>
          <p:spPr bwMode="auto">
            <a:xfrm>
              <a:off x="3487" y="2273"/>
              <a:ext cx="92" cy="146"/>
            </a:xfrm>
            <a:prstGeom prst="straightConnector1">
              <a:avLst/>
            </a:prstGeom>
            <a:noFill/>
            <a:ln w="9525">
              <a:solidFill>
                <a:schemeClr val="tx1"/>
              </a:solidFill>
              <a:round/>
              <a:headEnd/>
              <a:tailEnd type="triangle" w="med" len="med"/>
            </a:ln>
            <a:effectLst/>
          </p:spPr>
        </p:cxnSp>
        <p:cxnSp>
          <p:nvCxnSpPr>
            <p:cNvPr id="1624083" name="AutoShape 19"/>
            <p:cNvCxnSpPr>
              <a:cxnSpLocks noChangeShapeType="1"/>
              <a:stCxn id="1624070" idx="2"/>
              <a:endCxn id="1624072" idx="0"/>
            </p:cNvCxnSpPr>
            <p:nvPr/>
          </p:nvCxnSpPr>
          <p:spPr bwMode="auto">
            <a:xfrm>
              <a:off x="1994" y="2463"/>
              <a:ext cx="0" cy="139"/>
            </a:xfrm>
            <a:prstGeom prst="straightConnector1">
              <a:avLst/>
            </a:prstGeom>
            <a:noFill/>
            <a:ln w="9525">
              <a:solidFill>
                <a:schemeClr val="tx1"/>
              </a:solidFill>
              <a:round/>
              <a:headEnd/>
              <a:tailEnd type="triangle" w="med" len="med"/>
            </a:ln>
            <a:effectLst/>
          </p:spPr>
        </p:cxnSp>
        <p:cxnSp>
          <p:nvCxnSpPr>
            <p:cNvPr id="1624084" name="AutoShape 20"/>
            <p:cNvCxnSpPr>
              <a:cxnSpLocks noChangeShapeType="1"/>
              <a:stCxn id="1624072" idx="2"/>
              <a:endCxn id="1624073" idx="0"/>
            </p:cNvCxnSpPr>
            <p:nvPr/>
          </p:nvCxnSpPr>
          <p:spPr bwMode="auto">
            <a:xfrm>
              <a:off x="1994" y="2928"/>
              <a:ext cx="48" cy="107"/>
            </a:xfrm>
            <a:prstGeom prst="straightConnector1">
              <a:avLst/>
            </a:prstGeom>
            <a:noFill/>
            <a:ln w="9525">
              <a:solidFill>
                <a:schemeClr val="tx1"/>
              </a:solidFill>
              <a:round/>
              <a:headEnd/>
              <a:tailEnd type="triangle" w="med" len="med"/>
            </a:ln>
            <a:effectLst/>
          </p:spPr>
        </p:cxnSp>
        <p:cxnSp>
          <p:nvCxnSpPr>
            <p:cNvPr id="1624085" name="AutoShape 21"/>
            <p:cNvCxnSpPr>
              <a:cxnSpLocks noChangeShapeType="1"/>
              <a:stCxn id="1624074" idx="2"/>
              <a:endCxn id="1624075" idx="0"/>
            </p:cNvCxnSpPr>
            <p:nvPr/>
          </p:nvCxnSpPr>
          <p:spPr bwMode="auto">
            <a:xfrm rot="5400000">
              <a:off x="3185" y="3139"/>
              <a:ext cx="788" cy="1"/>
            </a:xfrm>
            <a:prstGeom prst="bentConnector3">
              <a:avLst>
                <a:gd name="adj1" fmla="val 50000"/>
              </a:avLst>
            </a:prstGeom>
            <a:noFill/>
            <a:ln w="9525">
              <a:solidFill>
                <a:schemeClr val="tx1"/>
              </a:solidFill>
              <a:miter lim="800000"/>
              <a:headEnd/>
              <a:tailEnd type="triangle" w="med" len="med"/>
            </a:ln>
            <a:effectLst/>
          </p:spPr>
        </p:cxnSp>
        <p:cxnSp>
          <p:nvCxnSpPr>
            <p:cNvPr id="1624086" name="AutoShape 22"/>
            <p:cNvCxnSpPr>
              <a:cxnSpLocks noChangeShapeType="1"/>
              <a:stCxn id="1624073" idx="2"/>
              <a:endCxn id="1624075" idx="1"/>
            </p:cNvCxnSpPr>
            <p:nvPr/>
          </p:nvCxnSpPr>
          <p:spPr bwMode="auto">
            <a:xfrm rot="16200000" flipH="1">
              <a:off x="2369" y="3033"/>
              <a:ext cx="300" cy="955"/>
            </a:xfrm>
            <a:prstGeom prst="bentConnector2">
              <a:avLst/>
            </a:prstGeom>
            <a:noFill/>
            <a:ln w="9525">
              <a:solidFill>
                <a:schemeClr val="tx1"/>
              </a:solidFill>
              <a:miter lim="800000"/>
              <a:headEnd/>
              <a:tailEnd type="triangle" w="med" len="med"/>
            </a:ln>
            <a:effectLst/>
          </p:spPr>
        </p:cxnSp>
        <p:cxnSp>
          <p:nvCxnSpPr>
            <p:cNvPr id="1624087" name="AutoShape 23"/>
            <p:cNvCxnSpPr>
              <a:cxnSpLocks noChangeShapeType="1"/>
              <a:stCxn id="1624075" idx="3"/>
              <a:endCxn id="1624068" idx="2"/>
            </p:cNvCxnSpPr>
            <p:nvPr/>
          </p:nvCxnSpPr>
          <p:spPr bwMode="auto">
            <a:xfrm flipV="1">
              <a:off x="4159" y="3632"/>
              <a:ext cx="743" cy="29"/>
            </a:xfrm>
            <a:prstGeom prst="bentConnector2">
              <a:avLst/>
            </a:prstGeom>
            <a:noFill/>
            <a:ln w="9525">
              <a:solidFill>
                <a:schemeClr val="tx1"/>
              </a:solidFill>
              <a:miter lim="800000"/>
              <a:headEnd type="triangle" w="med" len="med"/>
              <a:tailEnd type="triangle" w="med" len="med"/>
            </a:ln>
            <a:effectLst/>
          </p:spPr>
        </p:cxnSp>
        <p:sp>
          <p:nvSpPr>
            <p:cNvPr id="1624088" name="Rectangle 24"/>
            <p:cNvSpPr>
              <a:spLocks noChangeArrowheads="1"/>
            </p:cNvSpPr>
            <p:nvPr/>
          </p:nvSpPr>
          <p:spPr bwMode="auto">
            <a:xfrm>
              <a:off x="2379" y="1622"/>
              <a:ext cx="921" cy="186"/>
            </a:xfrm>
            <a:prstGeom prst="rect">
              <a:avLst/>
            </a:prstGeom>
            <a:noFill/>
            <a:ln w="9525" algn="ctr">
              <a:noFill/>
              <a:miter lim="800000"/>
              <a:headEnd/>
              <a:tailEnd/>
            </a:ln>
            <a:effectLst/>
          </p:spPr>
          <p:txBody>
            <a:bodyPr wrap="none">
              <a:spAutoFit/>
            </a:bodyPr>
            <a:lstStyle/>
            <a:p>
              <a:r>
                <a:rPr lang="en-GB" b="1" dirty="0">
                  <a:solidFill>
                    <a:schemeClr val="bg1"/>
                  </a:solidFill>
                  <a:latin typeface="+mn-lt"/>
                </a:rPr>
                <a:t>Risk Happens</a:t>
              </a: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238</a:t>
            </a:fld>
            <a:endParaRPr lang="en-US" dirty="0"/>
          </a:p>
        </p:txBody>
      </p:sp>
    </p:spTree>
    <p:extLst>
      <p:ext uri="{BB962C8B-B14F-4D97-AF65-F5344CB8AC3E}">
        <p14:creationId xmlns:p14="http://schemas.microsoft.com/office/powerpoint/2010/main" val="1273649402"/>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p:txBody>
          <a:bodyPr/>
          <a:lstStyle/>
          <a:p>
            <a:r>
              <a:rPr lang="en-GB" dirty="0" smtClean="0"/>
              <a:t>Understand the three elements</a:t>
            </a:r>
          </a:p>
          <a:p>
            <a:pPr lvl="1"/>
            <a:r>
              <a:rPr lang="en-GB" sz="1800" dirty="0" smtClean="0"/>
              <a:t>Cause, Event and Impact</a:t>
            </a:r>
          </a:p>
          <a:p>
            <a:r>
              <a:rPr lang="en-GB" dirty="0" smtClean="0"/>
              <a:t>Look for the Opportunities</a:t>
            </a:r>
          </a:p>
          <a:p>
            <a:r>
              <a:rPr lang="en-GB" dirty="0" smtClean="0"/>
              <a:t>Can the risk provide a Sustainable Benefit ?</a:t>
            </a:r>
          </a:p>
          <a:p>
            <a:r>
              <a:rPr lang="en-GB" dirty="0" smtClean="0"/>
              <a:t>Plan the Response to risk in detail</a:t>
            </a:r>
          </a:p>
          <a:p>
            <a:r>
              <a:rPr lang="en-GB" dirty="0" smtClean="0"/>
              <a:t>Watch and React</a:t>
            </a: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1072" y="4022360"/>
            <a:ext cx="1776910" cy="1924986"/>
          </a:xfrm>
          <a:prstGeom prst="rect">
            <a:avLst/>
          </a:prstGeom>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239</a:t>
            </a:fld>
            <a:endParaRPr lang="en-US" dirty="0"/>
          </a:p>
        </p:txBody>
      </p:sp>
    </p:spTree>
    <p:extLst>
      <p:ext uri="{BB962C8B-B14F-4D97-AF65-F5344CB8AC3E}">
        <p14:creationId xmlns:p14="http://schemas.microsoft.com/office/powerpoint/2010/main" val="9850838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351693" y="0"/>
            <a:ext cx="6090138" cy="838200"/>
          </a:xfrm>
        </p:spPr>
        <p:txBody>
          <a:bodyPr/>
          <a:lstStyle/>
          <a:p>
            <a:r>
              <a:rPr lang="en-US" dirty="0" smtClean="0"/>
              <a:t>Why do we need a Guidance on Corporate Social Responsibility?</a:t>
            </a:r>
          </a:p>
        </p:txBody>
      </p:sp>
      <p:sp>
        <p:nvSpPr>
          <p:cNvPr id="22532" name="Rectangle 4"/>
          <p:cNvSpPr>
            <a:spLocks noGrp="1" noChangeArrowheads="1"/>
          </p:cNvSpPr>
          <p:nvPr>
            <p:ph idx="1"/>
          </p:nvPr>
        </p:nvSpPr>
        <p:spPr>
          <a:xfrm>
            <a:off x="304800" y="1371600"/>
            <a:ext cx="8553571" cy="4519612"/>
          </a:xfrm>
        </p:spPr>
        <p:txBody>
          <a:bodyPr>
            <a:normAutofit/>
          </a:bodyPr>
          <a:lstStyle/>
          <a:p>
            <a:pPr>
              <a:lnSpc>
                <a:spcPct val="80000"/>
              </a:lnSpc>
              <a:buFontTx/>
              <a:buNone/>
            </a:pPr>
            <a:r>
              <a:rPr lang="en-US" dirty="0" smtClean="0"/>
              <a:t>    The </a:t>
            </a:r>
            <a:r>
              <a:rPr lang="en-US" dirty="0"/>
              <a:t>perception &amp; reality of an organization’s </a:t>
            </a:r>
            <a:r>
              <a:rPr lang="en-US" dirty="0" smtClean="0"/>
              <a:t>Social Responsibility performance can </a:t>
            </a:r>
            <a:r>
              <a:rPr lang="en-US" dirty="0"/>
              <a:t>influence:</a:t>
            </a:r>
          </a:p>
          <a:p>
            <a:pPr>
              <a:lnSpc>
                <a:spcPct val="80000"/>
              </a:lnSpc>
              <a:buFontTx/>
              <a:buNone/>
            </a:pPr>
            <a:endParaRPr lang="en-US" sz="1800" dirty="0" smtClean="0"/>
          </a:p>
          <a:p>
            <a:pPr>
              <a:lnSpc>
                <a:spcPct val="80000"/>
              </a:lnSpc>
            </a:pPr>
            <a:r>
              <a:rPr lang="en-US" sz="2200" dirty="0" smtClean="0"/>
              <a:t>Competitive Advantage</a:t>
            </a:r>
          </a:p>
          <a:p>
            <a:pPr>
              <a:lnSpc>
                <a:spcPct val="80000"/>
              </a:lnSpc>
            </a:pPr>
            <a:r>
              <a:rPr lang="en-US" sz="2200" dirty="0" smtClean="0"/>
              <a:t>Reputation</a:t>
            </a:r>
          </a:p>
          <a:p>
            <a:pPr>
              <a:lnSpc>
                <a:spcPct val="80000"/>
              </a:lnSpc>
            </a:pPr>
            <a:r>
              <a:rPr lang="en-US" sz="2200" dirty="0" smtClean="0"/>
              <a:t>Ability to </a:t>
            </a:r>
            <a:r>
              <a:rPr lang="en-US" sz="2200" dirty="0"/>
              <a:t>attract and retain workers or members, customers, clients or users</a:t>
            </a:r>
          </a:p>
          <a:p>
            <a:pPr>
              <a:lnSpc>
                <a:spcPct val="80000"/>
              </a:lnSpc>
            </a:pPr>
            <a:r>
              <a:rPr lang="en-US" sz="2200" dirty="0" smtClean="0"/>
              <a:t>Employee morale, Commitment and Productivity</a:t>
            </a:r>
          </a:p>
          <a:p>
            <a:pPr>
              <a:lnSpc>
                <a:spcPct val="80000"/>
              </a:lnSpc>
            </a:pPr>
            <a:r>
              <a:rPr lang="en-US" sz="2200" dirty="0" smtClean="0"/>
              <a:t>View of Investors, Donors, Sponsors and Financial Community</a:t>
            </a:r>
          </a:p>
          <a:p>
            <a:pPr>
              <a:lnSpc>
                <a:spcPct val="80000"/>
              </a:lnSpc>
            </a:pPr>
            <a:r>
              <a:rPr lang="en-US" sz="2200" dirty="0" smtClean="0"/>
              <a:t>Relationship with Companies, Governments, Media, Suppliers, Peers, Customers and the Community in which it operates.</a:t>
            </a:r>
          </a:p>
        </p:txBody>
      </p:sp>
    </p:spTree>
    <p:extLst>
      <p:ext uri="{BB962C8B-B14F-4D97-AF65-F5344CB8AC3E}">
        <p14:creationId xmlns:p14="http://schemas.microsoft.com/office/powerpoint/2010/main" val="3774822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a:t>
            </a:r>
            <a:r>
              <a:rPr lang="en-US" baseline="0" dirty="0" smtClean="0"/>
              <a:t> Management</a:t>
            </a:r>
            <a:endParaRPr lang="en-US" dirty="0"/>
          </a:p>
        </p:txBody>
      </p:sp>
      <p:sp>
        <p:nvSpPr>
          <p:cNvPr id="3" name="Text Placeholder 2"/>
          <p:cNvSpPr>
            <a:spLocks noGrp="1"/>
          </p:cNvSpPr>
          <p:nvPr>
            <p:ph type="body" idx="1"/>
          </p:nvPr>
        </p:nvSpPr>
        <p:spPr/>
        <p:txBody>
          <a:bodyPr/>
          <a:lstStyle/>
          <a:p>
            <a:r>
              <a:rPr lang="en-US" dirty="0" smtClean="0"/>
              <a:t>Project manager to the rescue!</a:t>
            </a:r>
            <a:endParaRPr lang="en-US" dirty="0"/>
          </a:p>
        </p:txBody>
      </p:sp>
      <p:pic>
        <p:nvPicPr>
          <p:cNvPr id="8194" name="Picture 2" descr="http://www.massyn.net/wp-content/uploads/massyn.net/rubix-problem.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685800" y="685800"/>
            <a:ext cx="4242179" cy="321707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240</a:t>
            </a:fld>
            <a:endParaRPr lang="en-US" dirty="0"/>
          </a:p>
        </p:txBody>
      </p:sp>
    </p:spTree>
    <p:extLst>
      <p:ext uri="{BB962C8B-B14F-4D97-AF65-F5344CB8AC3E}">
        <p14:creationId xmlns:p14="http://schemas.microsoft.com/office/powerpoint/2010/main" val="1308121796"/>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p:txBody>
          <a:bodyPr/>
          <a:lstStyle/>
          <a:p>
            <a:r>
              <a:rPr lang="en-GB" dirty="0"/>
              <a:t>Issue </a:t>
            </a:r>
            <a:r>
              <a:rPr lang="en-GB" dirty="0" smtClean="0"/>
              <a:t>Definition</a:t>
            </a:r>
            <a:endParaRPr lang="en-US" dirty="0"/>
          </a:p>
        </p:txBody>
      </p:sp>
      <p:sp>
        <p:nvSpPr>
          <p:cNvPr id="1628163" name="Rectangle 3"/>
          <p:cNvSpPr>
            <a:spLocks noGrp="1" noChangeArrowheads="1"/>
          </p:cNvSpPr>
          <p:nvPr>
            <p:ph type="body" idx="1"/>
          </p:nvPr>
        </p:nvSpPr>
        <p:spPr>
          <a:xfrm>
            <a:off x="644374" y="1266378"/>
            <a:ext cx="7195038" cy="4495800"/>
          </a:xfrm>
        </p:spPr>
        <p:txBody>
          <a:bodyPr>
            <a:normAutofit fontScale="92500" lnSpcReduction="10000"/>
          </a:bodyPr>
          <a:lstStyle/>
          <a:p>
            <a:r>
              <a:rPr lang="en-GB" dirty="0"/>
              <a:t>Threat to project objectives that cannot be resolved by Project Manager</a:t>
            </a:r>
          </a:p>
          <a:p>
            <a:r>
              <a:rPr lang="en-GB" dirty="0"/>
              <a:t>Problems are day to day concerns</a:t>
            </a:r>
          </a:p>
          <a:p>
            <a:r>
              <a:rPr lang="en-GB" dirty="0"/>
              <a:t>Risks may not happen</a:t>
            </a:r>
          </a:p>
          <a:p>
            <a:r>
              <a:rPr lang="en-GB" dirty="0"/>
              <a:t>Issues have already occurred and must be </a:t>
            </a:r>
            <a:r>
              <a:rPr lang="en-GB" dirty="0" smtClean="0"/>
              <a:t>escalated</a:t>
            </a:r>
          </a:p>
          <a:p>
            <a:r>
              <a:rPr lang="en-GB" dirty="0" smtClean="0"/>
              <a:t>Outside the direct control of the Project Manager</a:t>
            </a:r>
          </a:p>
          <a:p>
            <a:r>
              <a:rPr lang="en-GB" dirty="0" smtClean="0"/>
              <a:t>Project Sponsor has the option to further escalate</a:t>
            </a:r>
          </a:p>
          <a:p>
            <a:r>
              <a:rPr lang="en-GB" dirty="0" smtClean="0"/>
              <a:t>Poor Issue Management is a major source of project failure</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241</a:t>
            </a:fld>
            <a:endParaRPr lang="en-US" dirty="0"/>
          </a:p>
        </p:txBody>
      </p:sp>
    </p:spTree>
    <p:extLst>
      <p:ext uri="{BB962C8B-B14F-4D97-AF65-F5344CB8AC3E}">
        <p14:creationId xmlns:p14="http://schemas.microsoft.com/office/powerpoint/2010/main" val="1658733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title"/>
          </p:nvPr>
        </p:nvSpPr>
        <p:spPr/>
        <p:txBody>
          <a:bodyPr/>
          <a:lstStyle/>
          <a:p>
            <a:pPr algn="r"/>
            <a:r>
              <a:rPr lang="en-GB" dirty="0" smtClean="0"/>
              <a:t>Issue Escalation Route</a:t>
            </a:r>
            <a:endParaRPr lang="en-GB" dirty="0"/>
          </a:p>
        </p:txBody>
      </p:sp>
      <p:grpSp>
        <p:nvGrpSpPr>
          <p:cNvPr id="20" name="Group 19"/>
          <p:cNvGrpSpPr/>
          <p:nvPr/>
        </p:nvGrpSpPr>
        <p:grpSpPr>
          <a:xfrm>
            <a:off x="2049341" y="1117600"/>
            <a:ext cx="6047398" cy="4787900"/>
            <a:chOff x="3078163" y="1695450"/>
            <a:chExt cx="5465762" cy="4210050"/>
          </a:xfrm>
        </p:grpSpPr>
        <p:sp>
          <p:nvSpPr>
            <p:cNvPr id="1630210" name="AutoShape 2"/>
            <p:cNvSpPr>
              <a:spLocks noChangeArrowheads="1"/>
            </p:cNvSpPr>
            <p:nvPr/>
          </p:nvSpPr>
          <p:spPr bwMode="auto">
            <a:xfrm>
              <a:off x="5062538" y="3124200"/>
              <a:ext cx="688975" cy="977900"/>
            </a:xfrm>
            <a:prstGeom prst="upDownArrow">
              <a:avLst>
                <a:gd name="adj1" fmla="val 62000"/>
                <a:gd name="adj2" fmla="val 28328"/>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12" name="Text Box 4"/>
            <p:cNvSpPr txBox="1">
              <a:spLocks noChangeArrowheads="1"/>
            </p:cNvSpPr>
            <p:nvPr/>
          </p:nvSpPr>
          <p:spPr bwMode="auto">
            <a:xfrm>
              <a:off x="4435475" y="2741613"/>
              <a:ext cx="1527702"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Sponsor</a:t>
              </a:r>
            </a:p>
          </p:txBody>
        </p:sp>
        <p:sp>
          <p:nvSpPr>
            <p:cNvPr id="1630213" name="Text Box 5"/>
            <p:cNvSpPr txBox="1">
              <a:spLocks noChangeArrowheads="1"/>
            </p:cNvSpPr>
            <p:nvPr/>
          </p:nvSpPr>
          <p:spPr bwMode="auto">
            <a:xfrm>
              <a:off x="4502352" y="4178300"/>
              <a:ext cx="1600780"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Manager</a:t>
              </a:r>
            </a:p>
          </p:txBody>
        </p:sp>
        <p:sp>
          <p:nvSpPr>
            <p:cNvPr id="1630214" name="Text Box 6"/>
            <p:cNvSpPr txBox="1">
              <a:spLocks noChangeArrowheads="1"/>
            </p:cNvSpPr>
            <p:nvPr/>
          </p:nvSpPr>
          <p:spPr bwMode="auto">
            <a:xfrm>
              <a:off x="4526729" y="5575300"/>
              <a:ext cx="1502434"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Team </a:t>
              </a:r>
              <a:r>
                <a:rPr lang="en-GB" b="1" dirty="0" smtClean="0"/>
                <a:t>Members</a:t>
              </a:r>
              <a:endParaRPr lang="en-GB" b="1" dirty="0"/>
            </a:p>
          </p:txBody>
        </p:sp>
        <p:sp>
          <p:nvSpPr>
            <p:cNvPr id="1630215" name="AutoShape 7"/>
            <p:cNvSpPr>
              <a:spLocks/>
            </p:cNvSpPr>
            <p:nvPr/>
          </p:nvSpPr>
          <p:spPr bwMode="auto">
            <a:xfrm>
              <a:off x="6824663" y="4152900"/>
              <a:ext cx="330200" cy="1752600"/>
            </a:xfrm>
            <a:prstGeom prst="rightBrace">
              <a:avLst>
                <a:gd name="adj1" fmla="val 44231"/>
                <a:gd name="adj2" fmla="val 50000"/>
              </a:avLst>
            </a:prstGeom>
            <a:noFill/>
            <a:ln w="12700">
              <a:solidFill>
                <a:schemeClr val="tx1"/>
              </a:solidFill>
              <a:round/>
              <a:headEnd/>
              <a:tailEnd/>
            </a:ln>
            <a:effectLst/>
          </p:spPr>
          <p:txBody>
            <a:bodyPr wrap="none" anchor="ctr"/>
            <a:lstStyle/>
            <a:p>
              <a:endParaRPr lang="en-US" b="1" dirty="0"/>
            </a:p>
          </p:txBody>
        </p:sp>
        <p:sp>
          <p:nvSpPr>
            <p:cNvPr id="1630216" name="Text Box 8"/>
            <p:cNvSpPr txBox="1">
              <a:spLocks noChangeArrowheads="1"/>
            </p:cNvSpPr>
            <p:nvPr/>
          </p:nvSpPr>
          <p:spPr bwMode="auto">
            <a:xfrm>
              <a:off x="7246938" y="4591050"/>
              <a:ext cx="1296987" cy="568326"/>
            </a:xfrm>
            <a:prstGeom prst="rect">
              <a:avLst/>
            </a:prstGeom>
            <a:noFill/>
            <a:ln w="12700" algn="ctr">
              <a:noFill/>
              <a:miter lim="800000"/>
              <a:headEnd/>
              <a:tailEnd/>
            </a:ln>
            <a:effectLst/>
          </p:spPr>
          <p:txBody>
            <a:bodyPr>
              <a:spAutoFit/>
            </a:bodyPr>
            <a:lstStyle/>
            <a:p>
              <a:pPr algn="l" eaLnBrk="1" hangingPunct="1"/>
              <a:r>
                <a:rPr lang="en-GB" b="1" dirty="0"/>
                <a:t>D</a:t>
              </a:r>
              <a:r>
                <a:rPr lang="en-GB" b="1" dirty="0" smtClean="0"/>
                <a:t>ay </a:t>
              </a:r>
              <a:r>
                <a:rPr lang="en-GB" b="1" dirty="0"/>
                <a:t>to </a:t>
              </a:r>
              <a:r>
                <a:rPr lang="en-GB" b="1" dirty="0" smtClean="0"/>
                <a:t>Day </a:t>
              </a:r>
              <a:r>
                <a:rPr lang="en-GB" b="1" dirty="0"/>
                <a:t>A</a:t>
              </a:r>
              <a:r>
                <a:rPr lang="en-GB" b="1" dirty="0" smtClean="0"/>
                <a:t>ctivity</a:t>
              </a:r>
              <a:endParaRPr lang="en-US" b="1" dirty="0"/>
            </a:p>
          </p:txBody>
        </p:sp>
        <p:sp>
          <p:nvSpPr>
            <p:cNvPr id="1630217" name="AutoShape 9"/>
            <p:cNvSpPr>
              <a:spLocks noChangeArrowheads="1"/>
            </p:cNvSpPr>
            <p:nvPr/>
          </p:nvSpPr>
          <p:spPr bwMode="auto">
            <a:xfrm>
              <a:off x="5032431" y="4533900"/>
              <a:ext cx="687387" cy="977900"/>
            </a:xfrm>
            <a:prstGeom prst="upDownArrow">
              <a:avLst>
                <a:gd name="adj1" fmla="val 62000"/>
                <a:gd name="adj2" fmla="val 2839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nvGrpSpPr>
            <p:cNvPr id="1630218" name="Group 10"/>
            <p:cNvGrpSpPr>
              <a:grpSpLocks/>
            </p:cNvGrpSpPr>
            <p:nvPr/>
          </p:nvGrpSpPr>
          <p:grpSpPr bwMode="auto">
            <a:xfrm>
              <a:off x="4897438" y="3454400"/>
              <a:ext cx="990600" cy="330200"/>
              <a:chOff x="1216" y="2352"/>
              <a:chExt cx="576" cy="208"/>
            </a:xfrm>
          </p:grpSpPr>
          <p:sp>
            <p:nvSpPr>
              <p:cNvPr id="1630219" name="Oval 11"/>
              <p:cNvSpPr>
                <a:spLocks noChangeArrowheads="1"/>
              </p:cNvSpPr>
              <p:nvPr/>
            </p:nvSpPr>
            <p:spPr bwMode="auto">
              <a:xfrm>
                <a:off x="1216" y="2352"/>
                <a:ext cx="576" cy="208"/>
              </a:xfrm>
              <a:prstGeom prst="ellipse">
                <a:avLst/>
              </a:prstGeom>
              <a:solidFill>
                <a:schemeClr val="accent1"/>
              </a:solidFill>
              <a:ln w="12700" algn="ctr">
                <a:solidFill>
                  <a:schemeClr val="tx1"/>
                </a:solidFill>
                <a:round/>
                <a:headEnd/>
                <a:tailEnd/>
              </a:ln>
              <a:effectLst/>
            </p:spPr>
            <p:txBody>
              <a:bodyPr wrap="none" anchor="ctr"/>
              <a:lstStyle/>
              <a:p>
                <a:endParaRPr lang="en-US" b="1" dirty="0"/>
              </a:p>
            </p:txBody>
          </p:sp>
          <p:sp>
            <p:nvSpPr>
              <p:cNvPr id="1630220" name="Text Box 12"/>
              <p:cNvSpPr txBox="1">
                <a:spLocks noChangeArrowheads="1"/>
              </p:cNvSpPr>
              <p:nvPr/>
            </p:nvSpPr>
            <p:spPr bwMode="auto">
              <a:xfrm>
                <a:off x="1263" y="2355"/>
                <a:ext cx="399" cy="20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a:t>Issues</a:t>
                </a:r>
              </a:p>
            </p:txBody>
          </p:sp>
        </p:grpSp>
        <p:sp>
          <p:nvSpPr>
            <p:cNvPr id="1630221" name="Oval 13"/>
            <p:cNvSpPr>
              <a:spLocks noChangeArrowheads="1"/>
            </p:cNvSpPr>
            <p:nvPr/>
          </p:nvSpPr>
          <p:spPr bwMode="auto">
            <a:xfrm>
              <a:off x="4622800" y="4826000"/>
              <a:ext cx="1624013" cy="4191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b="1" dirty="0"/>
            </a:p>
          </p:txBody>
        </p:sp>
        <p:sp>
          <p:nvSpPr>
            <p:cNvPr id="1630222" name="Text Box 14"/>
            <p:cNvSpPr txBox="1">
              <a:spLocks noChangeArrowheads="1"/>
            </p:cNvSpPr>
            <p:nvPr/>
          </p:nvSpPr>
          <p:spPr bwMode="auto">
            <a:xfrm>
              <a:off x="4822810" y="4875213"/>
              <a:ext cx="980045" cy="324757"/>
            </a:xfrm>
            <a:prstGeom prst="rect">
              <a:avLst/>
            </a:prstGeom>
            <a:noFill/>
            <a:ln w="9525">
              <a:noFill/>
              <a:miter lim="800000"/>
              <a:headEnd/>
              <a:tailEnd/>
            </a:ln>
            <a:effectLst/>
          </p:spPr>
          <p:txBody>
            <a:bodyPr wrap="none">
              <a:spAutoFit/>
            </a:bodyPr>
            <a:lstStyle/>
            <a:p>
              <a:r>
                <a:rPr lang="en-GB" b="1" dirty="0">
                  <a:solidFill>
                    <a:schemeClr val="bg1"/>
                  </a:solidFill>
                </a:rPr>
                <a:t>Problems</a:t>
              </a:r>
            </a:p>
          </p:txBody>
        </p:sp>
        <p:sp>
          <p:nvSpPr>
            <p:cNvPr id="1630223" name="Text Box 15"/>
            <p:cNvSpPr txBox="1">
              <a:spLocks noChangeArrowheads="1"/>
            </p:cNvSpPr>
            <p:nvPr/>
          </p:nvSpPr>
          <p:spPr bwMode="auto">
            <a:xfrm>
              <a:off x="3078163" y="1695450"/>
              <a:ext cx="1280937" cy="324757"/>
            </a:xfrm>
            <a:prstGeom prst="rect">
              <a:avLst/>
            </a:prstGeom>
            <a:noFill/>
            <a:ln w="12700" algn="ctr">
              <a:noFill/>
              <a:miter lim="800000"/>
              <a:headEnd/>
              <a:tailEnd/>
            </a:ln>
            <a:effectLst/>
          </p:spPr>
          <p:txBody>
            <a:bodyPr wrap="none">
              <a:spAutoFit/>
            </a:bodyPr>
            <a:lstStyle/>
            <a:p>
              <a:pPr algn="l" eaLnBrk="1" hangingPunct="1"/>
              <a:r>
                <a:rPr lang="en-GB" b="1" dirty="0"/>
                <a:t>Stakeholders</a:t>
              </a:r>
              <a:endParaRPr lang="en-US" b="1" dirty="0"/>
            </a:p>
          </p:txBody>
        </p:sp>
        <p:sp>
          <p:nvSpPr>
            <p:cNvPr id="1630224" name="AutoShape 16"/>
            <p:cNvSpPr>
              <a:spLocks noChangeArrowheads="1"/>
            </p:cNvSpPr>
            <p:nvPr/>
          </p:nvSpPr>
          <p:spPr bwMode="auto">
            <a:xfrm rot="-2192323">
              <a:off x="3989388" y="1993900"/>
              <a:ext cx="344487" cy="546100"/>
            </a:xfrm>
            <a:prstGeom prst="upDownArrow">
              <a:avLst>
                <a:gd name="adj1" fmla="val 50000"/>
                <a:gd name="adj2" fmla="val 31705"/>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5" name="Text Box 17"/>
            <p:cNvSpPr txBox="1">
              <a:spLocks noChangeArrowheads="1"/>
            </p:cNvSpPr>
            <p:nvPr/>
          </p:nvSpPr>
          <p:spPr bwMode="auto">
            <a:xfrm>
              <a:off x="6326188" y="1695450"/>
              <a:ext cx="1465749" cy="324757"/>
            </a:xfrm>
            <a:prstGeom prst="rect">
              <a:avLst/>
            </a:prstGeom>
            <a:noFill/>
            <a:ln w="12700" algn="ctr">
              <a:noFill/>
              <a:miter lim="800000"/>
              <a:headEnd/>
              <a:tailEnd/>
            </a:ln>
            <a:effectLst/>
          </p:spPr>
          <p:txBody>
            <a:bodyPr wrap="none">
              <a:spAutoFit/>
            </a:bodyPr>
            <a:lstStyle/>
            <a:p>
              <a:pPr algn="l" eaLnBrk="1" hangingPunct="1"/>
              <a:r>
                <a:rPr lang="en-GB" b="1" dirty="0"/>
                <a:t>Steering Group</a:t>
              </a:r>
              <a:endParaRPr lang="en-US" b="1" dirty="0"/>
            </a:p>
          </p:txBody>
        </p:sp>
        <p:sp>
          <p:nvSpPr>
            <p:cNvPr id="1630226" name="AutoShape 18"/>
            <p:cNvSpPr>
              <a:spLocks noChangeArrowheads="1"/>
            </p:cNvSpPr>
            <p:nvPr/>
          </p:nvSpPr>
          <p:spPr bwMode="auto">
            <a:xfrm rot="1627473">
              <a:off x="6494463" y="2019300"/>
              <a:ext cx="342900" cy="546100"/>
            </a:xfrm>
            <a:prstGeom prst="upDownArrow">
              <a:avLst>
                <a:gd name="adj1" fmla="val 50000"/>
                <a:gd name="adj2" fmla="val 31852"/>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242</a:t>
            </a:fld>
            <a:endParaRPr lang="en-US" dirty="0"/>
          </a:p>
        </p:txBody>
      </p:sp>
    </p:spTree>
    <p:extLst>
      <p:ext uri="{BB962C8B-B14F-4D97-AF65-F5344CB8AC3E}">
        <p14:creationId xmlns:p14="http://schemas.microsoft.com/office/powerpoint/2010/main" val="2310434583"/>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lstStyle/>
          <a:p>
            <a:r>
              <a:rPr lang="en-GB" dirty="0"/>
              <a:t>Issue Log - Contents</a:t>
            </a:r>
            <a:endParaRPr lang="en-US" dirty="0"/>
          </a:p>
        </p:txBody>
      </p:sp>
      <p:grpSp>
        <p:nvGrpSpPr>
          <p:cNvPr id="23" name="Group 22"/>
          <p:cNvGrpSpPr/>
          <p:nvPr/>
        </p:nvGrpSpPr>
        <p:grpSpPr>
          <a:xfrm>
            <a:off x="870439" y="1785938"/>
            <a:ext cx="7403123" cy="1973262"/>
            <a:chOff x="1595438" y="1785938"/>
            <a:chExt cx="8020050" cy="1973262"/>
          </a:xfrm>
        </p:grpSpPr>
        <p:sp>
          <p:nvSpPr>
            <p:cNvPr id="1632259" name="Rectangle 3"/>
            <p:cNvSpPr>
              <a:spLocks noChangeArrowheads="1"/>
            </p:cNvSpPr>
            <p:nvPr/>
          </p:nvSpPr>
          <p:spPr bwMode="auto">
            <a:xfrm>
              <a:off x="1609725" y="1828800"/>
              <a:ext cx="7924800" cy="19177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dirty="0"/>
            </a:p>
          </p:txBody>
        </p:sp>
        <p:sp>
          <p:nvSpPr>
            <p:cNvPr id="1632260" name="Line 4"/>
            <p:cNvSpPr>
              <a:spLocks noChangeShapeType="1"/>
            </p:cNvSpPr>
            <p:nvPr/>
          </p:nvSpPr>
          <p:spPr bwMode="auto">
            <a:xfrm>
              <a:off x="3467100" y="1841500"/>
              <a:ext cx="0" cy="1917700"/>
            </a:xfrm>
            <a:prstGeom prst="line">
              <a:avLst/>
            </a:prstGeom>
            <a:noFill/>
            <a:ln w="12700">
              <a:solidFill>
                <a:schemeClr val="tx1"/>
              </a:solidFill>
              <a:round/>
              <a:headEnd/>
              <a:tailEnd/>
            </a:ln>
            <a:effectLst/>
          </p:spPr>
          <p:txBody>
            <a:bodyPr wrap="none"/>
            <a:lstStyle/>
            <a:p>
              <a:endParaRPr lang="en-US" dirty="0"/>
            </a:p>
          </p:txBody>
        </p:sp>
        <p:sp>
          <p:nvSpPr>
            <p:cNvPr id="1632261" name="Line 5"/>
            <p:cNvSpPr>
              <a:spLocks noChangeShapeType="1"/>
            </p:cNvSpPr>
            <p:nvPr/>
          </p:nvSpPr>
          <p:spPr bwMode="auto">
            <a:xfrm>
              <a:off x="4265613" y="1841500"/>
              <a:ext cx="0" cy="1905000"/>
            </a:xfrm>
            <a:prstGeom prst="line">
              <a:avLst/>
            </a:prstGeom>
            <a:noFill/>
            <a:ln w="12700">
              <a:solidFill>
                <a:schemeClr val="tx1"/>
              </a:solidFill>
              <a:round/>
              <a:headEnd/>
              <a:tailEnd/>
            </a:ln>
            <a:effectLst/>
          </p:spPr>
          <p:txBody>
            <a:bodyPr wrap="none"/>
            <a:lstStyle/>
            <a:p>
              <a:endParaRPr lang="en-US" dirty="0"/>
            </a:p>
          </p:txBody>
        </p:sp>
        <p:sp>
          <p:nvSpPr>
            <p:cNvPr id="1632262" name="Line 6"/>
            <p:cNvSpPr>
              <a:spLocks noChangeShapeType="1"/>
            </p:cNvSpPr>
            <p:nvPr/>
          </p:nvSpPr>
          <p:spPr bwMode="auto">
            <a:xfrm>
              <a:off x="4979988" y="1841500"/>
              <a:ext cx="0" cy="1905000"/>
            </a:xfrm>
            <a:prstGeom prst="line">
              <a:avLst/>
            </a:prstGeom>
            <a:noFill/>
            <a:ln w="28575">
              <a:solidFill>
                <a:schemeClr val="tx1"/>
              </a:solidFill>
              <a:round/>
              <a:headEnd/>
              <a:tailEnd/>
            </a:ln>
            <a:effectLst/>
          </p:spPr>
          <p:txBody>
            <a:bodyPr wrap="none"/>
            <a:lstStyle/>
            <a:p>
              <a:endParaRPr lang="en-US" dirty="0"/>
            </a:p>
          </p:txBody>
        </p:sp>
        <p:sp>
          <p:nvSpPr>
            <p:cNvPr id="1632263" name="Line 7"/>
            <p:cNvSpPr>
              <a:spLocks noChangeShapeType="1"/>
            </p:cNvSpPr>
            <p:nvPr/>
          </p:nvSpPr>
          <p:spPr bwMode="auto">
            <a:xfrm>
              <a:off x="5902325" y="1828800"/>
              <a:ext cx="0" cy="1905000"/>
            </a:xfrm>
            <a:prstGeom prst="line">
              <a:avLst/>
            </a:prstGeom>
            <a:noFill/>
            <a:ln w="12700">
              <a:solidFill>
                <a:schemeClr val="tx1"/>
              </a:solidFill>
              <a:round/>
              <a:headEnd/>
              <a:tailEnd/>
            </a:ln>
            <a:effectLst/>
          </p:spPr>
          <p:txBody>
            <a:bodyPr wrap="none"/>
            <a:lstStyle/>
            <a:p>
              <a:endParaRPr lang="en-US" dirty="0"/>
            </a:p>
          </p:txBody>
        </p:sp>
        <p:sp>
          <p:nvSpPr>
            <p:cNvPr id="1632264" name="Text Box 8"/>
            <p:cNvSpPr txBox="1">
              <a:spLocks noChangeArrowheads="1"/>
            </p:cNvSpPr>
            <p:nvPr/>
          </p:nvSpPr>
          <p:spPr bwMode="auto">
            <a:xfrm>
              <a:off x="2101850" y="1798638"/>
              <a:ext cx="1116972" cy="276999"/>
            </a:xfrm>
            <a:prstGeom prst="rect">
              <a:avLst/>
            </a:prstGeom>
            <a:noFill/>
            <a:ln w="12700" algn="ctr">
              <a:noFill/>
              <a:miter lim="800000"/>
              <a:headEnd/>
              <a:tailEnd/>
            </a:ln>
            <a:effectLst/>
          </p:spPr>
          <p:txBody>
            <a:bodyPr wrap="none">
              <a:spAutoFit/>
            </a:bodyPr>
            <a:lstStyle/>
            <a:p>
              <a:pPr algn="l" eaLnBrk="1" hangingPunct="1"/>
              <a:r>
                <a:rPr lang="en-GB" sz="1200" b="1" dirty="0">
                  <a:latin typeface="Arial" pitchFamily="34" charset="0"/>
                </a:rPr>
                <a:t>Description</a:t>
              </a:r>
              <a:endParaRPr lang="en-US" sz="1200" b="1" dirty="0">
                <a:latin typeface="Arial" pitchFamily="34" charset="0"/>
              </a:endParaRPr>
            </a:p>
          </p:txBody>
        </p:sp>
        <p:sp>
          <p:nvSpPr>
            <p:cNvPr id="1632265" name="Text Box 9"/>
            <p:cNvSpPr txBox="1">
              <a:spLocks noChangeArrowheads="1"/>
            </p:cNvSpPr>
            <p:nvPr/>
          </p:nvSpPr>
          <p:spPr bwMode="auto">
            <a:xfrm>
              <a:off x="3478213" y="1811338"/>
              <a:ext cx="812800" cy="457200"/>
            </a:xfrm>
            <a:prstGeom prst="rect">
              <a:avLst/>
            </a:prstGeom>
            <a:noFill/>
            <a:ln w="12700" algn="ctr">
              <a:noFill/>
              <a:miter lim="800000"/>
              <a:headEnd/>
              <a:tailEnd/>
            </a:ln>
            <a:effectLst/>
          </p:spPr>
          <p:txBody>
            <a:bodyPr>
              <a:spAutoFit/>
            </a:bodyPr>
            <a:lstStyle/>
            <a:p>
              <a:pPr algn="l" eaLnBrk="1" hangingPunct="1"/>
              <a:r>
                <a:rPr lang="en-GB" sz="1200" b="1" dirty="0">
                  <a:latin typeface="Arial" pitchFamily="34" charset="0"/>
                </a:rPr>
                <a:t>Raised by:</a:t>
              </a:r>
              <a:endParaRPr lang="en-US" sz="1200" b="1" dirty="0">
                <a:latin typeface="Arial" pitchFamily="34" charset="0"/>
              </a:endParaRPr>
            </a:p>
          </p:txBody>
        </p:sp>
        <p:sp>
          <p:nvSpPr>
            <p:cNvPr id="1632266" name="Text Box 10"/>
            <p:cNvSpPr txBox="1">
              <a:spLocks noChangeArrowheads="1"/>
            </p:cNvSpPr>
            <p:nvPr/>
          </p:nvSpPr>
          <p:spPr bwMode="auto">
            <a:xfrm>
              <a:off x="4275138" y="1811338"/>
              <a:ext cx="992187" cy="457200"/>
            </a:xfrm>
            <a:prstGeom prst="rect">
              <a:avLst/>
            </a:prstGeom>
            <a:noFill/>
            <a:ln w="12700" algn="ctr">
              <a:noFill/>
              <a:miter lim="800000"/>
              <a:headEnd/>
              <a:tailEnd/>
            </a:ln>
            <a:effectLst/>
          </p:spPr>
          <p:txBody>
            <a:bodyPr>
              <a:spAutoFit/>
            </a:bodyPr>
            <a:lstStyle/>
            <a:p>
              <a:pPr algn="l" eaLnBrk="1" hangingPunct="1"/>
              <a:r>
                <a:rPr lang="en-GB" sz="1200" b="1" dirty="0">
                  <a:latin typeface="Arial" pitchFamily="34" charset="0"/>
                </a:rPr>
                <a:t>Date of issue</a:t>
              </a:r>
              <a:endParaRPr lang="en-US" sz="1200" b="1" dirty="0">
                <a:latin typeface="Arial" pitchFamily="34" charset="0"/>
              </a:endParaRPr>
            </a:p>
          </p:txBody>
        </p:sp>
        <p:sp>
          <p:nvSpPr>
            <p:cNvPr id="1632267" name="Text Box 11"/>
            <p:cNvSpPr txBox="1">
              <a:spLocks noChangeArrowheads="1"/>
            </p:cNvSpPr>
            <p:nvPr/>
          </p:nvSpPr>
          <p:spPr bwMode="auto">
            <a:xfrm>
              <a:off x="5073650" y="1798638"/>
              <a:ext cx="828699" cy="276999"/>
            </a:xfrm>
            <a:prstGeom prst="rect">
              <a:avLst/>
            </a:prstGeom>
            <a:noFill/>
            <a:ln w="12700" algn="ctr">
              <a:noFill/>
              <a:miter lim="800000"/>
              <a:headEnd/>
              <a:tailEnd/>
            </a:ln>
            <a:effectLst/>
          </p:spPr>
          <p:txBody>
            <a:bodyPr wrap="none">
              <a:spAutoFit/>
            </a:bodyPr>
            <a:lstStyle/>
            <a:p>
              <a:pPr algn="l" eaLnBrk="1" hangingPunct="1"/>
              <a:r>
                <a:rPr lang="en-GB" sz="1200" b="1" dirty="0">
                  <a:latin typeface="Arial" pitchFamily="34" charset="0"/>
                </a:rPr>
                <a:t>Impacts</a:t>
              </a:r>
              <a:endParaRPr lang="en-US" sz="1200" b="1" dirty="0">
                <a:latin typeface="Arial" pitchFamily="34" charset="0"/>
              </a:endParaRPr>
            </a:p>
          </p:txBody>
        </p:sp>
        <p:sp>
          <p:nvSpPr>
            <p:cNvPr id="1632268" name="Text Box 12"/>
            <p:cNvSpPr txBox="1">
              <a:spLocks noChangeArrowheads="1"/>
            </p:cNvSpPr>
            <p:nvPr/>
          </p:nvSpPr>
          <p:spPr bwMode="auto">
            <a:xfrm>
              <a:off x="5899150" y="1798638"/>
              <a:ext cx="1036638" cy="457200"/>
            </a:xfrm>
            <a:prstGeom prst="rect">
              <a:avLst/>
            </a:prstGeom>
            <a:noFill/>
            <a:ln w="12700" algn="ctr">
              <a:noFill/>
              <a:miter lim="800000"/>
              <a:headEnd/>
              <a:tailEnd/>
            </a:ln>
            <a:effectLst/>
          </p:spPr>
          <p:txBody>
            <a:bodyPr>
              <a:spAutoFit/>
            </a:bodyPr>
            <a:lstStyle/>
            <a:p>
              <a:pPr algn="l" eaLnBrk="1" hangingPunct="1"/>
              <a:r>
                <a:rPr lang="en-GB" sz="1200" b="1" dirty="0">
                  <a:latin typeface="Arial" pitchFamily="34" charset="0"/>
                </a:rPr>
                <a:t>Possible resolution</a:t>
              </a:r>
              <a:endParaRPr lang="en-US" sz="1200" b="1" dirty="0">
                <a:latin typeface="Arial" pitchFamily="34" charset="0"/>
              </a:endParaRPr>
            </a:p>
          </p:txBody>
        </p:sp>
        <p:sp>
          <p:nvSpPr>
            <p:cNvPr id="1632269" name="Line 13"/>
            <p:cNvSpPr>
              <a:spLocks noChangeShapeType="1"/>
            </p:cNvSpPr>
            <p:nvPr/>
          </p:nvSpPr>
          <p:spPr bwMode="auto">
            <a:xfrm>
              <a:off x="6851650" y="1841500"/>
              <a:ext cx="0" cy="1905000"/>
            </a:xfrm>
            <a:prstGeom prst="line">
              <a:avLst/>
            </a:prstGeom>
            <a:noFill/>
            <a:ln w="12700">
              <a:solidFill>
                <a:schemeClr val="tx1"/>
              </a:solidFill>
              <a:round/>
              <a:headEnd/>
              <a:tailEnd/>
            </a:ln>
            <a:effectLst/>
          </p:spPr>
          <p:txBody>
            <a:bodyPr wrap="none"/>
            <a:lstStyle/>
            <a:p>
              <a:endParaRPr lang="en-US" dirty="0"/>
            </a:p>
          </p:txBody>
        </p:sp>
        <p:sp>
          <p:nvSpPr>
            <p:cNvPr id="1632270" name="Text Box 14"/>
            <p:cNvSpPr txBox="1">
              <a:spLocks noChangeArrowheads="1"/>
            </p:cNvSpPr>
            <p:nvPr/>
          </p:nvSpPr>
          <p:spPr bwMode="auto">
            <a:xfrm>
              <a:off x="6889750" y="1785938"/>
              <a:ext cx="1063625" cy="457200"/>
            </a:xfrm>
            <a:prstGeom prst="rect">
              <a:avLst/>
            </a:prstGeom>
            <a:noFill/>
            <a:ln w="12700" algn="ctr">
              <a:noFill/>
              <a:miter lim="800000"/>
              <a:headEnd/>
              <a:tailEnd/>
            </a:ln>
            <a:effectLst/>
          </p:spPr>
          <p:txBody>
            <a:bodyPr>
              <a:spAutoFit/>
            </a:bodyPr>
            <a:lstStyle/>
            <a:p>
              <a:pPr algn="l" eaLnBrk="1" hangingPunct="1"/>
              <a:r>
                <a:rPr lang="en-GB" sz="1200" b="1" dirty="0">
                  <a:latin typeface="Arial" pitchFamily="34" charset="0"/>
                </a:rPr>
                <a:t>Resolution owner</a:t>
              </a:r>
              <a:endParaRPr lang="en-US" sz="1200" b="1" dirty="0">
                <a:latin typeface="Arial" pitchFamily="34" charset="0"/>
              </a:endParaRPr>
            </a:p>
          </p:txBody>
        </p:sp>
        <p:sp>
          <p:nvSpPr>
            <p:cNvPr id="1632271" name="Line 15"/>
            <p:cNvSpPr>
              <a:spLocks noChangeShapeType="1"/>
            </p:cNvSpPr>
            <p:nvPr/>
          </p:nvSpPr>
          <p:spPr bwMode="auto">
            <a:xfrm>
              <a:off x="7883525" y="1828800"/>
              <a:ext cx="0" cy="1905000"/>
            </a:xfrm>
            <a:prstGeom prst="line">
              <a:avLst/>
            </a:prstGeom>
            <a:noFill/>
            <a:ln w="28575">
              <a:solidFill>
                <a:schemeClr val="tx1"/>
              </a:solidFill>
              <a:round/>
              <a:headEnd/>
              <a:tailEnd/>
            </a:ln>
            <a:effectLst/>
          </p:spPr>
          <p:txBody>
            <a:bodyPr wrap="none"/>
            <a:lstStyle/>
            <a:p>
              <a:endParaRPr lang="en-US" dirty="0"/>
            </a:p>
          </p:txBody>
        </p:sp>
        <p:sp>
          <p:nvSpPr>
            <p:cNvPr id="1632272" name="Text Box 16"/>
            <p:cNvSpPr txBox="1">
              <a:spLocks noChangeArrowheads="1"/>
            </p:cNvSpPr>
            <p:nvPr/>
          </p:nvSpPr>
          <p:spPr bwMode="auto">
            <a:xfrm>
              <a:off x="7880350" y="1785938"/>
              <a:ext cx="1114425" cy="457200"/>
            </a:xfrm>
            <a:prstGeom prst="rect">
              <a:avLst/>
            </a:prstGeom>
            <a:noFill/>
            <a:ln w="12700" algn="ctr">
              <a:noFill/>
              <a:miter lim="800000"/>
              <a:headEnd/>
              <a:tailEnd/>
            </a:ln>
            <a:effectLst/>
          </p:spPr>
          <p:txBody>
            <a:bodyPr>
              <a:spAutoFit/>
            </a:bodyPr>
            <a:lstStyle/>
            <a:p>
              <a:pPr algn="l" eaLnBrk="1" hangingPunct="1"/>
              <a:r>
                <a:rPr lang="en-GB" sz="1200" b="1" dirty="0">
                  <a:latin typeface="Arial" pitchFamily="34" charset="0"/>
                </a:rPr>
                <a:t>Final outcome</a:t>
              </a:r>
              <a:endParaRPr lang="en-US" sz="1200" b="1" dirty="0">
                <a:latin typeface="Arial" pitchFamily="34" charset="0"/>
              </a:endParaRPr>
            </a:p>
          </p:txBody>
        </p:sp>
        <p:sp>
          <p:nvSpPr>
            <p:cNvPr id="1632273" name="Line 17"/>
            <p:cNvSpPr>
              <a:spLocks noChangeShapeType="1"/>
            </p:cNvSpPr>
            <p:nvPr/>
          </p:nvSpPr>
          <p:spPr bwMode="auto">
            <a:xfrm>
              <a:off x="8764588" y="1854200"/>
              <a:ext cx="0" cy="1905000"/>
            </a:xfrm>
            <a:prstGeom prst="line">
              <a:avLst/>
            </a:prstGeom>
            <a:noFill/>
            <a:ln w="12700">
              <a:solidFill>
                <a:schemeClr val="tx1"/>
              </a:solidFill>
              <a:round/>
              <a:headEnd/>
              <a:tailEnd/>
            </a:ln>
            <a:effectLst/>
          </p:spPr>
          <p:txBody>
            <a:bodyPr wrap="none"/>
            <a:lstStyle/>
            <a:p>
              <a:endParaRPr lang="en-US" dirty="0"/>
            </a:p>
          </p:txBody>
        </p:sp>
        <p:sp>
          <p:nvSpPr>
            <p:cNvPr id="1632274" name="Text Box 18"/>
            <p:cNvSpPr txBox="1">
              <a:spLocks noChangeArrowheads="1"/>
            </p:cNvSpPr>
            <p:nvPr/>
          </p:nvSpPr>
          <p:spPr bwMode="auto">
            <a:xfrm>
              <a:off x="8732838" y="1785938"/>
              <a:ext cx="882650" cy="457200"/>
            </a:xfrm>
            <a:prstGeom prst="rect">
              <a:avLst/>
            </a:prstGeom>
            <a:noFill/>
            <a:ln w="12700" algn="ctr">
              <a:noFill/>
              <a:miter lim="800000"/>
              <a:headEnd/>
              <a:tailEnd/>
            </a:ln>
            <a:effectLst/>
          </p:spPr>
          <p:txBody>
            <a:bodyPr>
              <a:spAutoFit/>
            </a:bodyPr>
            <a:lstStyle/>
            <a:p>
              <a:pPr algn="l" eaLnBrk="1" hangingPunct="1"/>
              <a:r>
                <a:rPr lang="en-GB" sz="1200" b="1" dirty="0">
                  <a:latin typeface="Arial" pitchFamily="34" charset="0"/>
                </a:rPr>
                <a:t>Closure date</a:t>
              </a:r>
              <a:endParaRPr lang="en-US" sz="1200" b="1" dirty="0">
                <a:latin typeface="Arial" pitchFamily="34" charset="0"/>
              </a:endParaRPr>
            </a:p>
          </p:txBody>
        </p:sp>
        <p:sp>
          <p:nvSpPr>
            <p:cNvPr id="1632275" name="Line 19"/>
            <p:cNvSpPr>
              <a:spLocks noChangeShapeType="1"/>
            </p:cNvSpPr>
            <p:nvPr/>
          </p:nvSpPr>
          <p:spPr bwMode="auto">
            <a:xfrm>
              <a:off x="2063750" y="1841500"/>
              <a:ext cx="0" cy="1905000"/>
            </a:xfrm>
            <a:prstGeom prst="line">
              <a:avLst/>
            </a:prstGeom>
            <a:noFill/>
            <a:ln w="12700">
              <a:solidFill>
                <a:schemeClr val="tx1"/>
              </a:solidFill>
              <a:round/>
              <a:headEnd/>
              <a:tailEnd/>
            </a:ln>
            <a:effectLst/>
          </p:spPr>
          <p:txBody>
            <a:bodyPr wrap="none"/>
            <a:lstStyle/>
            <a:p>
              <a:endParaRPr lang="en-US" dirty="0"/>
            </a:p>
          </p:txBody>
        </p:sp>
        <p:sp>
          <p:nvSpPr>
            <p:cNvPr id="1632276" name="Text Box 20"/>
            <p:cNvSpPr txBox="1">
              <a:spLocks noChangeArrowheads="1"/>
            </p:cNvSpPr>
            <p:nvPr/>
          </p:nvSpPr>
          <p:spPr bwMode="auto">
            <a:xfrm>
              <a:off x="1620838" y="1811338"/>
              <a:ext cx="422338" cy="276999"/>
            </a:xfrm>
            <a:prstGeom prst="rect">
              <a:avLst/>
            </a:prstGeom>
            <a:noFill/>
            <a:ln w="12700" algn="ctr">
              <a:noFill/>
              <a:miter lim="800000"/>
              <a:headEnd/>
              <a:tailEnd/>
            </a:ln>
            <a:effectLst/>
          </p:spPr>
          <p:txBody>
            <a:bodyPr wrap="none">
              <a:spAutoFit/>
            </a:bodyPr>
            <a:lstStyle/>
            <a:p>
              <a:pPr algn="l" eaLnBrk="1" hangingPunct="1"/>
              <a:r>
                <a:rPr lang="en-GB" sz="1200" b="1" dirty="0">
                  <a:latin typeface="Arial" pitchFamily="34" charset="0"/>
                </a:rPr>
                <a:t>No</a:t>
              </a:r>
              <a:endParaRPr lang="en-US" sz="1200" b="1" dirty="0">
                <a:latin typeface="Arial" pitchFamily="34" charset="0"/>
              </a:endParaRPr>
            </a:p>
          </p:txBody>
        </p:sp>
        <p:sp>
          <p:nvSpPr>
            <p:cNvPr id="1632277" name="Line 21"/>
            <p:cNvSpPr>
              <a:spLocks noChangeShapeType="1"/>
            </p:cNvSpPr>
            <p:nvPr/>
          </p:nvSpPr>
          <p:spPr bwMode="auto">
            <a:xfrm>
              <a:off x="1595438" y="2235200"/>
              <a:ext cx="7939087" cy="0"/>
            </a:xfrm>
            <a:prstGeom prst="line">
              <a:avLst/>
            </a:prstGeom>
            <a:noFill/>
            <a:ln w="12700">
              <a:solidFill>
                <a:schemeClr val="tx1"/>
              </a:solidFill>
              <a:round/>
              <a:headEnd/>
              <a:tailEnd/>
            </a:ln>
            <a:effectLst/>
          </p:spPr>
          <p:txBody>
            <a:bodyPr wrap="none"/>
            <a:lstStyle/>
            <a:p>
              <a:endParaRPr lang="en-US"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243</a:t>
            </a:fld>
            <a:endParaRPr lang="en-US" dirty="0"/>
          </a:p>
        </p:txBody>
      </p:sp>
    </p:spTree>
    <p:extLst>
      <p:ext uri="{BB962C8B-B14F-4D97-AF65-F5344CB8AC3E}">
        <p14:creationId xmlns:p14="http://schemas.microsoft.com/office/powerpoint/2010/main" val="1605948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a:t>
            </a:r>
            <a:r>
              <a:rPr lang="en-US" baseline="0" dirty="0" smtClean="0"/>
              <a:t> Structure</a:t>
            </a:r>
            <a:endParaRPr lang="en-US" dirty="0"/>
          </a:p>
        </p:txBody>
      </p:sp>
      <p:sp>
        <p:nvSpPr>
          <p:cNvPr id="3" name="Text Placeholder 2"/>
          <p:cNvSpPr>
            <a:spLocks noGrp="1"/>
          </p:cNvSpPr>
          <p:nvPr>
            <p:ph type="body" idx="1"/>
          </p:nvPr>
        </p:nvSpPr>
        <p:spPr>
          <a:xfrm>
            <a:off x="722313" y="2995613"/>
            <a:ext cx="7772400" cy="1500187"/>
          </a:xfrm>
        </p:spPr>
        <p:txBody>
          <a:bodyPr/>
          <a:lstStyle/>
          <a:p>
            <a:r>
              <a:rPr lang="en-US" dirty="0" smtClean="0"/>
              <a:t>The Project Environment</a:t>
            </a:r>
            <a:endParaRPr lang="en-US" dirty="0"/>
          </a:p>
        </p:txBody>
      </p:sp>
      <p:pic>
        <p:nvPicPr>
          <p:cNvPr id="4098" name="Picture 2" descr="http://www.hierarchystructure.com/wp-content/uploads/2012/07/Business-Executive-Hierarchy.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0" y="1745664"/>
            <a:ext cx="3414712" cy="203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244</a:t>
            </a:fld>
            <a:endParaRPr lang="en-US" dirty="0"/>
          </a:p>
        </p:txBody>
      </p:sp>
    </p:spTree>
    <p:extLst>
      <p:ext uri="{BB962C8B-B14F-4D97-AF65-F5344CB8AC3E}">
        <p14:creationId xmlns:p14="http://schemas.microsoft.com/office/powerpoint/2010/main" val="1873372835"/>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245</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324600" y="1143000"/>
            <a:ext cx="1671638" cy="369332"/>
          </a:xfrm>
          <a:prstGeom prst="rect">
            <a:avLst/>
          </a:prstGeom>
          <a:noFill/>
        </p:spPr>
        <p:txBody>
          <a:bodyPr wrap="square" rtlCol="0">
            <a:spAutoFit/>
          </a:bodyPr>
          <a:lstStyle/>
          <a:p>
            <a:r>
              <a:rPr lang="en-US" dirty="0" smtClean="0"/>
              <a:t>ISO 21500</a:t>
            </a:r>
            <a:endParaRPr lang="en-US" dirty="0"/>
          </a:p>
        </p:txBody>
      </p:sp>
    </p:spTree>
    <p:extLst>
      <p:ext uri="{BB962C8B-B14F-4D97-AF65-F5344CB8AC3E}">
        <p14:creationId xmlns:p14="http://schemas.microsoft.com/office/powerpoint/2010/main" val="2864712950"/>
      </p:ext>
    </p:ext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246</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57718"/>
            <a:ext cx="6331203" cy="47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925689"/>
            <a:ext cx="2971800" cy="646331"/>
          </a:xfrm>
          <a:prstGeom prst="rect">
            <a:avLst/>
          </a:prstGeom>
          <a:noFill/>
        </p:spPr>
        <p:txBody>
          <a:bodyPr wrap="square" rtlCol="0">
            <a:spAutoFit/>
          </a:bodyPr>
          <a:lstStyle/>
          <a:p>
            <a:r>
              <a:rPr lang="en-US" sz="3600" dirty="0" smtClean="0"/>
              <a:t>Pop Quiz</a:t>
            </a:r>
            <a:endParaRPr lang="en-US" sz="3600" dirty="0"/>
          </a:p>
        </p:txBody>
      </p:sp>
      <p:sp>
        <p:nvSpPr>
          <p:cNvPr id="8" name="TextBox 7"/>
          <p:cNvSpPr txBox="1"/>
          <p:nvPr/>
        </p:nvSpPr>
        <p:spPr>
          <a:xfrm>
            <a:off x="228600" y="1950280"/>
            <a:ext cx="2743200" cy="1323439"/>
          </a:xfrm>
          <a:prstGeom prst="rect">
            <a:avLst/>
          </a:prstGeom>
          <a:noFill/>
        </p:spPr>
        <p:txBody>
          <a:bodyPr wrap="square" rtlCol="0">
            <a:spAutoFit/>
          </a:bodyPr>
          <a:lstStyle/>
          <a:p>
            <a:r>
              <a:rPr lang="en-US" sz="2000" dirty="0" smtClean="0"/>
              <a:t>Q. How does this function of a </a:t>
            </a:r>
            <a:r>
              <a:rPr lang="en-US" sz="2000" dirty="0"/>
              <a:t>s</a:t>
            </a:r>
            <a:r>
              <a:rPr lang="en-US" sz="2000" dirty="0" smtClean="0"/>
              <a:t>ustainability manager integrate?</a:t>
            </a:r>
            <a:endParaRPr lang="en-US" sz="2000" dirty="0"/>
          </a:p>
        </p:txBody>
      </p:sp>
    </p:spTree>
    <p:extLst>
      <p:ext uri="{BB962C8B-B14F-4D97-AF65-F5344CB8AC3E}">
        <p14:creationId xmlns:p14="http://schemas.microsoft.com/office/powerpoint/2010/main" val="2739387609"/>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247</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57718"/>
            <a:ext cx="6331203" cy="47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925689"/>
            <a:ext cx="2971800" cy="646331"/>
          </a:xfrm>
          <a:prstGeom prst="rect">
            <a:avLst/>
          </a:prstGeom>
          <a:noFill/>
        </p:spPr>
        <p:txBody>
          <a:bodyPr wrap="square" rtlCol="0">
            <a:spAutoFit/>
          </a:bodyPr>
          <a:lstStyle/>
          <a:p>
            <a:r>
              <a:rPr lang="en-US" sz="3600" dirty="0" smtClean="0"/>
              <a:t>Pop Quiz</a:t>
            </a:r>
            <a:endParaRPr lang="en-US" sz="3600" dirty="0"/>
          </a:p>
        </p:txBody>
      </p:sp>
      <p:sp>
        <p:nvSpPr>
          <p:cNvPr id="8" name="TextBox 7"/>
          <p:cNvSpPr txBox="1"/>
          <p:nvPr/>
        </p:nvSpPr>
        <p:spPr>
          <a:xfrm>
            <a:off x="-76200" y="1572020"/>
            <a:ext cx="2819400" cy="1015663"/>
          </a:xfrm>
          <a:prstGeom prst="rect">
            <a:avLst/>
          </a:prstGeom>
          <a:noFill/>
        </p:spPr>
        <p:txBody>
          <a:bodyPr wrap="square" rtlCol="0">
            <a:spAutoFit/>
          </a:bodyPr>
          <a:lstStyle/>
          <a:p>
            <a:pPr marL="457200" indent="-457200">
              <a:buAutoNum type="alphaUcPeriod"/>
            </a:pPr>
            <a:r>
              <a:rPr lang="en-US" sz="2000" dirty="0" smtClean="0"/>
              <a:t>Operational Strategy</a:t>
            </a:r>
          </a:p>
          <a:p>
            <a:pPr lvl="1"/>
            <a:r>
              <a:rPr lang="en-US" sz="2000" dirty="0" smtClean="0"/>
              <a:t>Project Governance</a:t>
            </a:r>
          </a:p>
          <a:p>
            <a:pPr lvl="1"/>
            <a:r>
              <a:rPr lang="en-US" sz="2000" dirty="0" smtClean="0"/>
              <a:t>Operations </a:t>
            </a:r>
            <a:endParaRPr lang="en-US" sz="2000" dirty="0"/>
          </a:p>
        </p:txBody>
      </p:sp>
      <p:pic>
        <p:nvPicPr>
          <p:cNvPr id="7" name="Picture 6"/>
          <p:cNvPicPr>
            <a:picLocks noChangeAspect="1" noChangeArrowheads="1"/>
          </p:cNvPicPr>
          <p:nvPr>
            <p:extLst>
              <p:ext uri="{D42A27DB-BD31-4B8C-83A1-F6EECF244321}">
                <p14:modId xmlns:p14="http://schemas.microsoft.com/office/powerpoint/2010/main" val="3646561752"/>
              </p:ext>
            </p:extLst>
          </p:nvPr>
        </p:nvPicPr>
        <p:blipFill>
          <a:blip r:embed="rId4"/>
          <a:srcRect/>
          <a:stretch>
            <a:fillRect/>
          </a:stretch>
        </p:blipFill>
        <p:spPr bwMode="auto">
          <a:xfrm>
            <a:off x="228600" y="3276600"/>
            <a:ext cx="2209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flipH="1">
            <a:off x="2438400" y="3641725"/>
            <a:ext cx="533400" cy="0"/>
          </a:xfrm>
          <a:prstGeom prst="line">
            <a:avLst/>
          </a:prstGeom>
          <a:ln>
            <a:solidFill>
              <a:srgbClr val="FF0000"/>
            </a:solidFill>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1295400" y="1676400"/>
            <a:ext cx="3048000" cy="1600200"/>
          </a:xfrm>
          <a:prstGeom prst="line">
            <a:avLst/>
          </a:prstGeom>
          <a:ln>
            <a:solidFill>
              <a:srgbClr val="FF0000"/>
            </a:solidFill>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1306689" y="2667000"/>
            <a:ext cx="5856111" cy="609600"/>
          </a:xfrm>
          <a:prstGeom prst="line">
            <a:avLst/>
          </a:prstGeom>
          <a:ln>
            <a:solidFill>
              <a:srgbClr val="FF0000"/>
            </a:solidFill>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26981380"/>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p:cNvSpPr>
            <a:spLocks noGrp="1" noChangeArrowheads="1"/>
          </p:cNvSpPr>
          <p:nvPr>
            <p:ph type="title"/>
          </p:nvPr>
        </p:nvSpPr>
        <p:spPr/>
        <p:txBody>
          <a:bodyPr/>
          <a:lstStyle/>
          <a:p>
            <a:r>
              <a:rPr lang="en-GB" dirty="0" smtClean="0"/>
              <a:t>Organizational </a:t>
            </a:r>
            <a:r>
              <a:rPr lang="en-GB" dirty="0"/>
              <a:t>Influences</a:t>
            </a:r>
            <a:endParaRPr lang="en-US" dirty="0"/>
          </a:p>
        </p:txBody>
      </p:sp>
      <p:grpSp>
        <p:nvGrpSpPr>
          <p:cNvPr id="2" name="Group 14"/>
          <p:cNvGrpSpPr/>
          <p:nvPr/>
        </p:nvGrpSpPr>
        <p:grpSpPr>
          <a:xfrm>
            <a:off x="232634" y="987339"/>
            <a:ext cx="8911366" cy="5172383"/>
            <a:chOff x="1784350" y="1627188"/>
            <a:chExt cx="7934325" cy="5172383"/>
          </a:xfrm>
        </p:grpSpPr>
        <p:sp>
          <p:nvSpPr>
            <p:cNvPr id="1730563" name="Text Box 3"/>
            <p:cNvSpPr txBox="1">
              <a:spLocks noChangeArrowheads="1"/>
            </p:cNvSpPr>
            <p:nvPr/>
          </p:nvSpPr>
          <p:spPr bwMode="auto">
            <a:xfrm>
              <a:off x="1784350" y="1627188"/>
              <a:ext cx="273685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Functional Orientation</a:t>
              </a:r>
              <a:endParaRPr lang="en-US" b="1" dirty="0">
                <a:latin typeface="Arial" pitchFamily="34" charset="0"/>
              </a:endParaRPr>
            </a:p>
          </p:txBody>
        </p:sp>
        <p:sp>
          <p:nvSpPr>
            <p:cNvPr id="1730564" name="Text Box 4"/>
            <p:cNvSpPr txBox="1">
              <a:spLocks noChangeArrowheads="1"/>
            </p:cNvSpPr>
            <p:nvPr/>
          </p:nvSpPr>
          <p:spPr bwMode="auto">
            <a:xfrm>
              <a:off x="7329488" y="1627188"/>
              <a:ext cx="219710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Project Orientation</a:t>
              </a:r>
              <a:endParaRPr lang="en-US" b="1" dirty="0">
                <a:latin typeface="Arial" pitchFamily="34" charset="0"/>
              </a:endParaRPr>
            </a:p>
          </p:txBody>
        </p:sp>
        <p:grpSp>
          <p:nvGrpSpPr>
            <p:cNvPr id="3" name="Group 5"/>
            <p:cNvGrpSpPr>
              <a:grpSpLocks/>
            </p:cNvGrpSpPr>
            <p:nvPr/>
          </p:nvGrpSpPr>
          <p:grpSpPr bwMode="auto">
            <a:xfrm>
              <a:off x="3368675" y="2060575"/>
              <a:ext cx="4681538" cy="2027238"/>
              <a:chOff x="1895" y="1480"/>
              <a:chExt cx="3295" cy="1277"/>
            </a:xfrm>
          </p:grpSpPr>
          <p:sp>
            <p:nvSpPr>
              <p:cNvPr id="1730566" name="Rectangle 6"/>
              <p:cNvSpPr>
                <a:spLocks noChangeArrowheads="1"/>
              </p:cNvSpPr>
              <p:nvPr/>
            </p:nvSpPr>
            <p:spPr bwMode="auto">
              <a:xfrm>
                <a:off x="1895" y="1480"/>
                <a:ext cx="3295" cy="10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dirty="0"/>
              </a:p>
            </p:txBody>
          </p:sp>
          <p:sp>
            <p:nvSpPr>
              <p:cNvPr id="1730567" name="AutoShape 7"/>
              <p:cNvSpPr>
                <a:spLocks noChangeArrowheads="1"/>
              </p:cNvSpPr>
              <p:nvPr/>
            </p:nvSpPr>
            <p:spPr bwMode="auto">
              <a:xfrm>
                <a:off x="1895" y="1480"/>
                <a:ext cx="3295" cy="1079"/>
              </a:xfrm>
              <a:prstGeom prst="rtTriangl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hangingPunct="1"/>
                <a:endParaRPr lang="en-US" dirty="0">
                  <a:latin typeface="Arial" pitchFamily="34" charset="0"/>
                </a:endParaRPr>
              </a:p>
            </p:txBody>
          </p:sp>
          <p:sp>
            <p:nvSpPr>
              <p:cNvPr id="1730568" name="Text Box 8"/>
              <p:cNvSpPr txBox="1">
                <a:spLocks noChangeArrowheads="1"/>
              </p:cNvSpPr>
              <p:nvPr/>
            </p:nvSpPr>
            <p:spPr bwMode="auto">
              <a:xfrm>
                <a:off x="1935" y="2350"/>
                <a:ext cx="1221" cy="407"/>
              </a:xfrm>
              <a:prstGeom prst="rect">
                <a:avLst/>
              </a:prstGeom>
              <a:noFill/>
              <a:ln w="9525" algn="ctr">
                <a:noFill/>
                <a:miter lim="800000"/>
                <a:headEnd/>
                <a:tailEnd/>
              </a:ln>
              <a:effectLst/>
            </p:spPr>
            <p:txBody>
              <a:bodyPr>
                <a:spAutoFit/>
              </a:bodyPr>
              <a:lstStyle/>
              <a:p>
                <a:pPr algn="l"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Functional</a:t>
                </a:r>
                <a:endParaRPr lang="en-US" b="1" dirty="0">
                  <a:solidFill>
                    <a:schemeClr val="bg1"/>
                  </a:solidFill>
                  <a:latin typeface="Arial" pitchFamily="34" charset="0"/>
                </a:endParaRPr>
              </a:p>
            </p:txBody>
          </p:sp>
          <p:sp>
            <p:nvSpPr>
              <p:cNvPr id="1730569" name="Text Box 9"/>
              <p:cNvSpPr txBox="1">
                <a:spLocks noChangeArrowheads="1"/>
              </p:cNvSpPr>
              <p:nvPr/>
            </p:nvSpPr>
            <p:spPr bwMode="auto">
              <a:xfrm>
                <a:off x="3936" y="1480"/>
                <a:ext cx="1230" cy="407"/>
              </a:xfrm>
              <a:prstGeom prst="rect">
                <a:avLst/>
              </a:prstGeom>
              <a:noFill/>
              <a:ln w="9525" algn="ctr">
                <a:noFill/>
                <a:miter lim="800000"/>
                <a:headEnd/>
                <a:tailEnd/>
              </a:ln>
              <a:effectLst/>
            </p:spPr>
            <p:txBody>
              <a:bodyPr>
                <a:spAutoFit/>
              </a:bodyPr>
              <a:lstStyle/>
              <a:p>
                <a:pPr algn="r"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Project</a:t>
                </a:r>
                <a:endParaRPr lang="en-US" b="1" dirty="0">
                  <a:solidFill>
                    <a:schemeClr val="bg1"/>
                  </a:solidFill>
                  <a:latin typeface="Arial" pitchFamily="34" charset="0"/>
                </a:endParaRPr>
              </a:p>
            </p:txBody>
          </p:sp>
        </p:grpSp>
        <p:sp>
          <p:nvSpPr>
            <p:cNvPr id="1730570" name="Line 10"/>
            <p:cNvSpPr>
              <a:spLocks noChangeShapeType="1"/>
            </p:cNvSpPr>
            <p:nvPr/>
          </p:nvSpPr>
          <p:spPr bwMode="auto">
            <a:xfrm>
              <a:off x="3081338" y="2132013"/>
              <a:ext cx="0" cy="1584325"/>
            </a:xfrm>
            <a:prstGeom prst="line">
              <a:avLst/>
            </a:prstGeom>
            <a:noFill/>
            <a:ln w="9525">
              <a:solidFill>
                <a:srgbClr val="6699FF"/>
              </a:solidFill>
              <a:round/>
              <a:headEnd type="triangle" w="med" len="med"/>
              <a:tailEnd type="triangle" w="med" len="med"/>
            </a:ln>
            <a:effectLst/>
          </p:spPr>
          <p:txBody>
            <a:bodyPr wrap="none" anchor="ctr"/>
            <a:lstStyle/>
            <a:p>
              <a:endParaRPr lang="en-US" dirty="0"/>
            </a:p>
          </p:txBody>
        </p:sp>
        <p:sp>
          <p:nvSpPr>
            <p:cNvPr id="1730571" name="Text Box 11"/>
            <p:cNvSpPr txBox="1">
              <a:spLocks noChangeArrowheads="1"/>
            </p:cNvSpPr>
            <p:nvPr/>
          </p:nvSpPr>
          <p:spPr bwMode="auto">
            <a:xfrm>
              <a:off x="1833778" y="3992649"/>
              <a:ext cx="3679824" cy="2806922"/>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technological &amp; process centres of excellence</a:t>
              </a:r>
            </a:p>
            <a:p>
              <a:pPr marL="177800" indent="-177800" algn="l" eaLnBrk="1" hangingPunct="1">
                <a:spcBef>
                  <a:spcPct val="30000"/>
                </a:spcBef>
                <a:spcAft>
                  <a:spcPct val="30000"/>
                </a:spcAft>
                <a:buFontTx/>
                <a:buChar char="•"/>
              </a:pPr>
              <a:r>
                <a:rPr lang="en-GB" dirty="0">
                  <a:latin typeface="Arial" pitchFamily="34" charset="0"/>
                </a:rPr>
                <a:t>Stable, consistent, efficient</a:t>
              </a:r>
            </a:p>
            <a:p>
              <a:pPr marL="177800" indent="-177800" algn="l" eaLnBrk="1" hangingPunct="1">
                <a:spcBef>
                  <a:spcPct val="30000"/>
                </a:spcBef>
                <a:spcAft>
                  <a:spcPct val="30000"/>
                </a:spcAft>
                <a:buFontTx/>
                <a:buChar char="•"/>
              </a:pPr>
              <a:r>
                <a:rPr lang="en-GB" dirty="0">
                  <a:latin typeface="Arial" pitchFamily="34" charset="0"/>
                </a:rPr>
                <a:t>Good vertical integration through function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functions</a:t>
              </a:r>
              <a:endParaRPr lang="en-US" dirty="0">
                <a:latin typeface="Arial" pitchFamily="34" charset="0"/>
              </a:endParaRPr>
            </a:p>
          </p:txBody>
        </p:sp>
        <p:sp>
          <p:nvSpPr>
            <p:cNvPr id="1730572" name="Text Box 12"/>
            <p:cNvSpPr txBox="1">
              <a:spLocks noChangeArrowheads="1"/>
            </p:cNvSpPr>
            <p:nvPr/>
          </p:nvSpPr>
          <p:spPr bwMode="auto">
            <a:xfrm>
              <a:off x="6248400" y="3916449"/>
              <a:ext cx="3470275" cy="2529923"/>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business and product focus</a:t>
              </a:r>
            </a:p>
            <a:p>
              <a:pPr marL="177800" indent="-177800" algn="l" eaLnBrk="1" hangingPunct="1">
                <a:spcBef>
                  <a:spcPct val="30000"/>
                </a:spcBef>
                <a:spcAft>
                  <a:spcPct val="30000"/>
                </a:spcAft>
                <a:buFontTx/>
                <a:buChar char="•"/>
              </a:pPr>
              <a:r>
                <a:rPr lang="en-GB" dirty="0">
                  <a:latin typeface="Arial" pitchFamily="34" charset="0"/>
                </a:rPr>
                <a:t>Flexible, inconsistent, effective</a:t>
              </a:r>
            </a:p>
            <a:p>
              <a:pPr marL="177800" indent="-177800" algn="l" eaLnBrk="1" hangingPunct="1">
                <a:spcBef>
                  <a:spcPct val="30000"/>
                </a:spcBef>
                <a:spcAft>
                  <a:spcPct val="30000"/>
                </a:spcAft>
                <a:buFontTx/>
                <a:buChar char="•"/>
              </a:pPr>
              <a:r>
                <a:rPr lang="en-GB" dirty="0">
                  <a:latin typeface="Arial" pitchFamily="34" charset="0"/>
                </a:rPr>
                <a:t>Good vertical integration through project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projects</a:t>
              </a:r>
              <a:endParaRPr lang="en-US" dirty="0">
                <a:latin typeface="Arial" pitchFamily="34" charset="0"/>
              </a:endParaRPr>
            </a:p>
          </p:txBody>
        </p:sp>
        <p:sp>
          <p:nvSpPr>
            <p:cNvPr id="1730573" name="Text Box 13"/>
            <p:cNvSpPr txBox="1">
              <a:spLocks noChangeArrowheads="1"/>
            </p:cNvSpPr>
            <p:nvPr/>
          </p:nvSpPr>
          <p:spPr bwMode="auto">
            <a:xfrm>
              <a:off x="1857376" y="2492375"/>
              <a:ext cx="1231900" cy="1200329"/>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Relative </a:t>
              </a:r>
              <a:r>
                <a:rPr lang="en-GB" b="1" dirty="0" smtClean="0">
                  <a:latin typeface="Arial" pitchFamily="34" charset="0"/>
                </a:rPr>
                <a:t>Level </a:t>
              </a:r>
              <a:r>
                <a:rPr lang="en-GB" b="1" dirty="0">
                  <a:latin typeface="Arial" pitchFamily="34" charset="0"/>
                </a:rPr>
                <a:t>of </a:t>
              </a:r>
              <a:r>
                <a:rPr lang="en-GB" b="1" dirty="0" smtClean="0">
                  <a:latin typeface="Arial" pitchFamily="34" charset="0"/>
                </a:rPr>
                <a:t>Influence</a:t>
              </a:r>
              <a:endParaRPr lang="en-US" b="1" dirty="0">
                <a:latin typeface="Arial" pitchFamily="34" charset="0"/>
              </a:endParaRPr>
            </a:p>
          </p:txBody>
        </p:sp>
      </p:gr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248</a:t>
            </a:fld>
            <a:endParaRPr lang="en-US" dirty="0"/>
          </a:p>
        </p:txBody>
      </p:sp>
    </p:spTree>
    <p:extLst>
      <p:ext uri="{BB962C8B-B14F-4D97-AF65-F5344CB8AC3E}">
        <p14:creationId xmlns:p14="http://schemas.microsoft.com/office/powerpoint/2010/main" val="939510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10" name="Rectangle 2"/>
          <p:cNvSpPr>
            <a:spLocks noGrp="1" noChangeArrowheads="1"/>
          </p:cNvSpPr>
          <p:nvPr>
            <p:ph type="title"/>
          </p:nvPr>
        </p:nvSpPr>
        <p:spPr>
          <a:xfrm>
            <a:off x="1018233" y="1"/>
            <a:ext cx="7985090" cy="941294"/>
          </a:xfrm>
        </p:spPr>
        <p:txBody>
          <a:bodyPr/>
          <a:lstStyle/>
          <a:p>
            <a:r>
              <a:rPr lang="en-GB" dirty="0"/>
              <a:t>Matrix Strengths &amp; Weaknesses</a:t>
            </a:r>
            <a:endParaRPr lang="en-US" dirty="0"/>
          </a:p>
        </p:txBody>
      </p:sp>
      <p:sp>
        <p:nvSpPr>
          <p:cNvPr id="1732611" name="Rectangle 3"/>
          <p:cNvSpPr>
            <a:spLocks noGrp="1" noChangeArrowheads="1"/>
          </p:cNvSpPr>
          <p:nvPr>
            <p:ph type="body" idx="1"/>
          </p:nvPr>
        </p:nvSpPr>
        <p:spPr/>
        <p:txBody>
          <a:bodyPr/>
          <a:lstStyle/>
          <a:p>
            <a:r>
              <a:rPr lang="en-GB" dirty="0"/>
              <a:t>Communications &amp; Integration</a:t>
            </a:r>
          </a:p>
          <a:p>
            <a:r>
              <a:rPr lang="en-GB" dirty="0"/>
              <a:t>Focus &amp; Motivation</a:t>
            </a:r>
          </a:p>
          <a:p>
            <a:r>
              <a:rPr lang="en-GB" dirty="0"/>
              <a:t>Technological Excellence</a:t>
            </a:r>
          </a:p>
          <a:p>
            <a:r>
              <a:rPr lang="en-GB" dirty="0"/>
              <a:t>Accountability</a:t>
            </a:r>
          </a:p>
          <a:p>
            <a:r>
              <a:rPr lang="en-GB" dirty="0"/>
              <a:t>Business </a:t>
            </a:r>
            <a:r>
              <a:rPr lang="en-GB" dirty="0" smtClean="0"/>
              <a:t>Responsiveness</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249</a:t>
            </a:fld>
            <a:endParaRPr lang="en-US" dirty="0"/>
          </a:p>
        </p:txBody>
      </p:sp>
    </p:spTree>
    <p:extLst>
      <p:ext uri="{BB962C8B-B14F-4D97-AF65-F5344CB8AC3E}">
        <p14:creationId xmlns:p14="http://schemas.microsoft.com/office/powerpoint/2010/main" val="24302141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32611">
                                            <p:txEl>
                                              <p:pRg st="0" end="0"/>
                                            </p:txEl>
                                          </p:spTgt>
                                        </p:tgtEl>
                                        <p:attrNameLst>
                                          <p:attrName>style.visibility</p:attrName>
                                        </p:attrNameLst>
                                      </p:cBhvr>
                                      <p:to>
                                        <p:strVal val="visible"/>
                                      </p:to>
                                    </p:set>
                                    <p:animEffect transition="in" filter="wipe(left)">
                                      <p:cBhvr>
                                        <p:cTn id="7" dur="500"/>
                                        <p:tgtEl>
                                          <p:spTgt spid="1732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32611">
                                            <p:txEl>
                                              <p:pRg st="1" end="1"/>
                                            </p:txEl>
                                          </p:spTgt>
                                        </p:tgtEl>
                                        <p:attrNameLst>
                                          <p:attrName>style.visibility</p:attrName>
                                        </p:attrNameLst>
                                      </p:cBhvr>
                                      <p:to>
                                        <p:strVal val="visible"/>
                                      </p:to>
                                    </p:set>
                                    <p:animEffect transition="in" filter="wipe(left)">
                                      <p:cBhvr>
                                        <p:cTn id="12" dur="500"/>
                                        <p:tgtEl>
                                          <p:spTgt spid="17326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32611">
                                            <p:txEl>
                                              <p:pRg st="2" end="2"/>
                                            </p:txEl>
                                          </p:spTgt>
                                        </p:tgtEl>
                                        <p:attrNameLst>
                                          <p:attrName>style.visibility</p:attrName>
                                        </p:attrNameLst>
                                      </p:cBhvr>
                                      <p:to>
                                        <p:strVal val="visible"/>
                                      </p:to>
                                    </p:set>
                                    <p:animEffect transition="in" filter="wipe(left)">
                                      <p:cBhvr>
                                        <p:cTn id="17" dur="500"/>
                                        <p:tgtEl>
                                          <p:spTgt spid="17326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32611">
                                            <p:txEl>
                                              <p:pRg st="3" end="3"/>
                                            </p:txEl>
                                          </p:spTgt>
                                        </p:tgtEl>
                                        <p:attrNameLst>
                                          <p:attrName>style.visibility</p:attrName>
                                        </p:attrNameLst>
                                      </p:cBhvr>
                                      <p:to>
                                        <p:strVal val="visible"/>
                                      </p:to>
                                    </p:set>
                                    <p:animEffect transition="in" filter="wipe(left)">
                                      <p:cBhvr>
                                        <p:cTn id="22" dur="500"/>
                                        <p:tgtEl>
                                          <p:spTgt spid="17326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32611">
                                            <p:txEl>
                                              <p:pRg st="4" end="4"/>
                                            </p:txEl>
                                          </p:spTgt>
                                        </p:tgtEl>
                                        <p:attrNameLst>
                                          <p:attrName>style.visibility</p:attrName>
                                        </p:attrNameLst>
                                      </p:cBhvr>
                                      <p:to>
                                        <p:strVal val="visible"/>
                                      </p:to>
                                    </p:set>
                                    <p:animEffect transition="in" filter="wipe(left)">
                                      <p:cBhvr>
                                        <p:cTn id="27" dur="500"/>
                                        <p:tgtEl>
                                          <p:spTgt spid="1732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26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Phases of Sustainability</a:t>
            </a: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16612245"/>
              </p:ext>
            </p:extLst>
          </p:nvPr>
        </p:nvGraphicFramePr>
        <p:xfrm>
          <a:off x="457200" y="1412776"/>
          <a:ext cx="8229600" cy="4065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1949203" y="4797152"/>
            <a:ext cx="4703532" cy="400110"/>
          </a:xfrm>
          <a:prstGeom prst="rect">
            <a:avLst/>
          </a:prstGeom>
          <a:noFill/>
        </p:spPr>
        <p:txBody>
          <a:bodyPr wrap="none" rtlCol="0">
            <a:spAutoFit/>
          </a:bodyPr>
          <a:lstStyle/>
          <a:p>
            <a:r>
              <a:rPr lang="es-MX" sz="2000" b="1" i="1" dirty="0" smtClean="0">
                <a:solidFill>
                  <a:schemeClr val="accent3">
                    <a:lumMod val="50000"/>
                  </a:schemeClr>
                </a:solidFill>
              </a:rPr>
              <a:t>Reactive	                                             Proactive</a:t>
            </a:r>
            <a:endParaRPr lang="en-US" sz="2000" b="1" i="1" dirty="0">
              <a:solidFill>
                <a:schemeClr val="accent3">
                  <a:lumMod val="50000"/>
                </a:schemeClr>
              </a:solidFill>
            </a:endParaRPr>
          </a:p>
        </p:txBody>
      </p:sp>
      <p:sp>
        <p:nvSpPr>
          <p:cNvPr id="6" name="5 CuadroTexto"/>
          <p:cNvSpPr txBox="1"/>
          <p:nvPr/>
        </p:nvSpPr>
        <p:spPr>
          <a:xfrm>
            <a:off x="457200" y="5732462"/>
            <a:ext cx="3740576" cy="307777"/>
          </a:xfrm>
          <a:prstGeom prst="rect">
            <a:avLst/>
          </a:prstGeom>
          <a:noFill/>
        </p:spPr>
        <p:txBody>
          <a:bodyPr wrap="none" rtlCol="0">
            <a:spAutoFit/>
          </a:bodyPr>
          <a:lstStyle/>
          <a:p>
            <a:r>
              <a:rPr lang="es-MX" sz="1400" i="1" dirty="0" smtClean="0"/>
              <a:t>(The </a:t>
            </a:r>
            <a:r>
              <a:rPr lang="es-MX" sz="1400" i="1" dirty="0"/>
              <a:t>next sustainability wave, </a:t>
            </a:r>
            <a:r>
              <a:rPr lang="es-MX" sz="1400" i="1" dirty="0" smtClean="0"/>
              <a:t>2005, Bob Willard)</a:t>
            </a:r>
            <a:endParaRPr lang="en-US" sz="1400" i="1"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25</a:t>
            </a:fld>
            <a:endParaRPr lang="en-US" dirty="0"/>
          </a:p>
        </p:txBody>
      </p:sp>
    </p:spTree>
    <p:extLst>
      <p:ext uri="{BB962C8B-B14F-4D97-AF65-F5344CB8AC3E}">
        <p14:creationId xmlns:p14="http://schemas.microsoft.com/office/powerpoint/2010/main" val="3039845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EnVex #2</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250</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8190" y="1882229"/>
            <a:ext cx="4647619" cy="3961905"/>
          </a:xfrm>
          <a:prstGeom prst="rect">
            <a:avLst/>
          </a:prstGeom>
        </p:spPr>
      </p:pic>
    </p:spTree>
    <p:extLst>
      <p:ext uri="{BB962C8B-B14F-4D97-AF65-F5344CB8AC3E}">
        <p14:creationId xmlns:p14="http://schemas.microsoft.com/office/powerpoint/2010/main" val="4112481425"/>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Day Two Review</a:t>
            </a:r>
            <a:endParaRPr lang="en-US" dirty="0"/>
          </a:p>
        </p:txBody>
      </p:sp>
      <p:sp>
        <p:nvSpPr>
          <p:cNvPr id="6" name="Content Placeholder 5"/>
          <p:cNvSpPr>
            <a:spLocks noGrp="1"/>
          </p:cNvSpPr>
          <p:nvPr>
            <p:ph idx="1"/>
          </p:nvPr>
        </p:nvSpPr>
        <p:spPr>
          <a:xfrm>
            <a:off x="457200" y="1600201"/>
            <a:ext cx="4267200" cy="3810000"/>
          </a:xfrm>
        </p:spPr>
        <p:txBody>
          <a:bodyPr/>
          <a:lstStyle/>
          <a:p>
            <a:r>
              <a:rPr lang="en-US" dirty="0" smtClean="0"/>
              <a:t>The Planning Phase</a:t>
            </a:r>
          </a:p>
          <a:p>
            <a:r>
              <a:rPr lang="en-US" dirty="0" smtClean="0"/>
              <a:t>Risk</a:t>
            </a:r>
          </a:p>
          <a:p>
            <a:r>
              <a:rPr lang="en-US" dirty="0" smtClean="0"/>
              <a:t>Quality</a:t>
            </a:r>
          </a:p>
          <a:p>
            <a:r>
              <a:rPr lang="en-US" dirty="0" smtClean="0"/>
              <a:t>Issue Management</a:t>
            </a:r>
          </a:p>
          <a:p>
            <a:r>
              <a:rPr lang="en-US" dirty="0" smtClean="0"/>
              <a:t>Estimating and Scheduling</a:t>
            </a:r>
          </a:p>
          <a:p>
            <a:r>
              <a:rPr lang="en-US" dirty="0" smtClean="0"/>
              <a:t>The Project Organization</a:t>
            </a:r>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251</a:t>
            </a:fld>
            <a:endParaRPr lang="en-US" dirty="0"/>
          </a:p>
        </p:txBody>
      </p:sp>
      <p:pic>
        <p:nvPicPr>
          <p:cNvPr id="30722" name="Picture 2" descr="http://assets.lifehack.org/wp-content/files/2012/07/weekly-review.jpg?ecd3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599" y="1609725"/>
            <a:ext cx="3904077" cy="317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893990"/>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Success and Benefits Management</a:t>
            </a:r>
            <a:endParaRPr lang="en-US" dirty="0"/>
          </a:p>
        </p:txBody>
      </p:sp>
      <p:sp>
        <p:nvSpPr>
          <p:cNvPr id="3" name="Text Placeholder 2"/>
          <p:cNvSpPr>
            <a:spLocks noGrp="1"/>
          </p:cNvSpPr>
          <p:nvPr>
            <p:ph type="body" idx="1"/>
          </p:nvPr>
        </p:nvSpPr>
        <p:spPr/>
        <p:txBody>
          <a:bodyPr/>
          <a:lstStyle/>
          <a:p>
            <a:r>
              <a:rPr lang="en-US" dirty="0" smtClean="0"/>
              <a:t>What defines Success?</a:t>
            </a:r>
            <a:endParaRPr lang="en-US" dirty="0"/>
          </a:p>
        </p:txBody>
      </p:sp>
      <p:pic>
        <p:nvPicPr>
          <p:cNvPr id="7170" name="Picture 2" descr="https://encrypted-tbn0.gstatic.com/images?q=tbn:ANd9GcQtirkqMe8ukh9S0VOzIm4x8eWxRhfy6tHRyJiVobN8OMufCr_0YQ"/>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912812"/>
            <a:ext cx="4239186" cy="2820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252</a:t>
            </a:fld>
            <a:endParaRPr lang="en-US" dirty="0"/>
          </a:p>
        </p:txBody>
      </p:sp>
    </p:spTree>
    <p:extLst>
      <p:ext uri="{BB962C8B-B14F-4D97-AF65-F5344CB8AC3E}">
        <p14:creationId xmlns:p14="http://schemas.microsoft.com/office/powerpoint/2010/main" val="3616709437"/>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94" y="914400"/>
            <a:ext cx="7097486" cy="5943600"/>
          </a:xfrm>
          <a:prstGeom prst="rect">
            <a:avLst/>
          </a:prstGeom>
        </p:spPr>
      </p:pic>
      <p:sp>
        <p:nvSpPr>
          <p:cNvPr id="3" name="TextBox 2"/>
          <p:cNvSpPr txBox="1"/>
          <p:nvPr/>
        </p:nvSpPr>
        <p:spPr>
          <a:xfrm>
            <a:off x="492370" y="457200"/>
            <a:ext cx="4245761" cy="369332"/>
          </a:xfrm>
          <a:prstGeom prst="rect">
            <a:avLst/>
          </a:prstGeom>
          <a:noFill/>
        </p:spPr>
        <p:txBody>
          <a:bodyPr wrap="none" rtlCol="0">
            <a:spAutoFit/>
          </a:bodyPr>
          <a:lstStyle/>
          <a:p>
            <a:r>
              <a:rPr lang="en-US" b="1" dirty="0" smtClean="0"/>
              <a:t>According to PMI’S Pulse of the Profession</a:t>
            </a:r>
            <a:endParaRPr lang="en-US" b="1" dirty="0"/>
          </a:p>
        </p:txBody>
      </p:sp>
      <p:sp>
        <p:nvSpPr>
          <p:cNvPr id="6" name="Rectangle 5"/>
          <p:cNvSpPr/>
          <p:nvPr/>
        </p:nvSpPr>
        <p:spPr>
          <a:xfrm>
            <a:off x="4572000" y="3200400"/>
            <a:ext cx="3200400" cy="1752600"/>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Rectangle 7"/>
          <p:cNvSpPr/>
          <p:nvPr/>
        </p:nvSpPr>
        <p:spPr>
          <a:xfrm>
            <a:off x="4572000" y="5029200"/>
            <a:ext cx="3200400" cy="1676400"/>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29223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bcaaa\AppData\Local\Microsoft\Windows\Temporary Internet Files\Content.IE5\S0EZRBJG\MP900448731[1].jpg"/>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p:blipFill>
        <p:spPr bwMode="auto">
          <a:xfrm rot="10800000">
            <a:off x="7497283" y="2463967"/>
            <a:ext cx="1492677" cy="22108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What is Success?</a:t>
            </a:r>
            <a:endParaRPr lang="en-US" dirty="0"/>
          </a:p>
        </p:txBody>
      </p:sp>
      <p:grpSp>
        <p:nvGrpSpPr>
          <p:cNvPr id="2" name="Group 3"/>
          <p:cNvGrpSpPr>
            <a:grpSpLocks/>
          </p:cNvGrpSpPr>
          <p:nvPr/>
        </p:nvGrpSpPr>
        <p:grpSpPr bwMode="auto">
          <a:xfrm>
            <a:off x="167089" y="1500174"/>
            <a:ext cx="5917435" cy="3835390"/>
            <a:chOff x="516" y="1316"/>
            <a:chExt cx="3613" cy="2305"/>
          </a:xfrm>
        </p:grpSpPr>
        <p:sp>
          <p:nvSpPr>
            <p:cNvPr id="704516" name="Oval 4"/>
            <p:cNvSpPr>
              <a:spLocks noChangeArrowheads="1"/>
            </p:cNvSpPr>
            <p:nvPr/>
          </p:nvSpPr>
          <p:spPr bwMode="auto">
            <a:xfrm>
              <a:off x="516" y="1316"/>
              <a:ext cx="3613" cy="2305"/>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GB" sz="2000" dirty="0"/>
            </a:p>
          </p:txBody>
        </p:sp>
        <p:sp>
          <p:nvSpPr>
            <p:cNvPr id="704517" name="Oval 5"/>
            <p:cNvSpPr>
              <a:spLocks noChangeArrowheads="1"/>
            </p:cNvSpPr>
            <p:nvPr/>
          </p:nvSpPr>
          <p:spPr bwMode="auto">
            <a:xfrm>
              <a:off x="1474" y="2079"/>
              <a:ext cx="1695" cy="667"/>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r>
                <a:rPr lang="en-GB" sz="1800" b="1" dirty="0"/>
                <a:t>Successful Change</a:t>
              </a:r>
            </a:p>
          </p:txBody>
        </p:sp>
        <p:sp>
          <p:nvSpPr>
            <p:cNvPr id="704518" name="Text Box 6"/>
            <p:cNvSpPr txBox="1">
              <a:spLocks noChangeArrowheads="1"/>
            </p:cNvSpPr>
            <p:nvPr/>
          </p:nvSpPr>
          <p:spPr bwMode="auto">
            <a:xfrm>
              <a:off x="1550" y="1469"/>
              <a:ext cx="1235" cy="222"/>
            </a:xfrm>
            <a:prstGeom prst="rect">
              <a:avLst/>
            </a:prstGeom>
            <a:noFill/>
            <a:ln w="9525">
              <a:noFill/>
              <a:miter lim="800000"/>
              <a:headEnd/>
              <a:tailEnd/>
            </a:ln>
            <a:effectLst/>
          </p:spPr>
          <p:txBody>
            <a:bodyPr wrap="none">
              <a:spAutoFit/>
            </a:bodyPr>
            <a:lstStyle/>
            <a:p>
              <a:pPr algn="l"/>
              <a:r>
                <a:rPr lang="en-GB" sz="1800" dirty="0" smtClean="0"/>
                <a:t>Business Objectives</a:t>
              </a:r>
              <a:endParaRPr lang="en-GB" sz="1800" dirty="0"/>
            </a:p>
          </p:txBody>
        </p:sp>
        <p:sp>
          <p:nvSpPr>
            <p:cNvPr id="704519" name="Text Box 7"/>
            <p:cNvSpPr txBox="1">
              <a:spLocks noChangeArrowheads="1"/>
            </p:cNvSpPr>
            <p:nvPr/>
          </p:nvSpPr>
          <p:spPr bwMode="auto">
            <a:xfrm>
              <a:off x="1181" y="3014"/>
              <a:ext cx="581" cy="388"/>
            </a:xfrm>
            <a:prstGeom prst="rect">
              <a:avLst/>
            </a:prstGeom>
            <a:noFill/>
            <a:ln w="9525">
              <a:noFill/>
              <a:miter lim="800000"/>
              <a:headEnd/>
              <a:tailEnd/>
            </a:ln>
            <a:effectLst/>
          </p:spPr>
          <p:txBody>
            <a:bodyPr wrap="none">
              <a:spAutoFit/>
            </a:bodyPr>
            <a:lstStyle/>
            <a:p>
              <a:pPr algn="l"/>
              <a:r>
                <a:rPr lang="en-GB" sz="1800" dirty="0"/>
                <a:t>Product</a:t>
              </a:r>
            </a:p>
            <a:p>
              <a:pPr algn="l"/>
              <a:r>
                <a:rPr lang="en-GB" sz="1800" dirty="0" smtClean="0"/>
                <a:t>Delivery</a:t>
              </a:r>
              <a:endParaRPr lang="en-GB" sz="1800" dirty="0"/>
            </a:p>
          </p:txBody>
        </p:sp>
        <p:sp>
          <p:nvSpPr>
            <p:cNvPr id="704520" name="Text Box 8"/>
            <p:cNvSpPr txBox="1">
              <a:spLocks noChangeArrowheads="1"/>
            </p:cNvSpPr>
            <p:nvPr/>
          </p:nvSpPr>
          <p:spPr bwMode="auto">
            <a:xfrm>
              <a:off x="2659" y="3018"/>
              <a:ext cx="882" cy="388"/>
            </a:xfrm>
            <a:prstGeom prst="rect">
              <a:avLst/>
            </a:prstGeom>
            <a:noFill/>
            <a:ln w="9525">
              <a:noFill/>
              <a:miter lim="800000"/>
              <a:headEnd/>
              <a:tailEnd/>
            </a:ln>
            <a:effectLst/>
          </p:spPr>
          <p:txBody>
            <a:bodyPr wrap="none">
              <a:spAutoFit/>
            </a:bodyPr>
            <a:lstStyle/>
            <a:p>
              <a:r>
                <a:rPr lang="en-GB" sz="1800" dirty="0"/>
                <a:t>Management</a:t>
              </a:r>
            </a:p>
            <a:p>
              <a:r>
                <a:rPr lang="en-GB" sz="1800" dirty="0" smtClean="0"/>
                <a:t>Processes</a:t>
              </a:r>
              <a:endParaRPr lang="en-GB" sz="1800" dirty="0"/>
            </a:p>
          </p:txBody>
        </p:sp>
        <p:sp>
          <p:nvSpPr>
            <p:cNvPr id="704521" name="Text Box 9"/>
            <p:cNvSpPr txBox="1">
              <a:spLocks noChangeArrowheads="1"/>
            </p:cNvSpPr>
            <p:nvPr/>
          </p:nvSpPr>
          <p:spPr bwMode="auto">
            <a:xfrm>
              <a:off x="2744" y="1750"/>
              <a:ext cx="927" cy="388"/>
            </a:xfrm>
            <a:prstGeom prst="rect">
              <a:avLst/>
            </a:prstGeom>
            <a:noFill/>
            <a:ln w="9525">
              <a:noFill/>
              <a:miter lim="800000"/>
              <a:headEnd/>
              <a:tailEnd/>
            </a:ln>
            <a:effectLst/>
          </p:spPr>
          <p:txBody>
            <a:bodyPr wrap="square">
              <a:spAutoFit/>
            </a:bodyPr>
            <a:lstStyle/>
            <a:p>
              <a:r>
                <a:rPr lang="en-GB" dirty="0" smtClean="0"/>
                <a:t>Continuous Improvement</a:t>
              </a:r>
              <a:endParaRPr lang="en-GB" dirty="0"/>
            </a:p>
          </p:txBody>
        </p:sp>
        <p:sp>
          <p:nvSpPr>
            <p:cNvPr id="704522" name="AutoShape 10"/>
            <p:cNvSpPr>
              <a:spLocks noChangeArrowheads="1"/>
            </p:cNvSpPr>
            <p:nvPr/>
          </p:nvSpPr>
          <p:spPr bwMode="auto">
            <a:xfrm rot="13330651" flipH="1">
              <a:off x="1318" y="2670"/>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3" name="AutoShape 11"/>
            <p:cNvSpPr>
              <a:spLocks noChangeArrowheads="1"/>
            </p:cNvSpPr>
            <p:nvPr/>
          </p:nvSpPr>
          <p:spPr bwMode="auto">
            <a:xfrm rot="33102" flipH="1">
              <a:off x="2087" y="1712"/>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4" name="AutoShape 12"/>
            <p:cNvSpPr>
              <a:spLocks noChangeArrowheads="1"/>
            </p:cNvSpPr>
            <p:nvPr/>
          </p:nvSpPr>
          <p:spPr bwMode="auto">
            <a:xfrm rot="7607985">
              <a:off x="2855" y="2675"/>
              <a:ext cx="456" cy="304"/>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grpSp>
      <p:sp>
        <p:nvSpPr>
          <p:cNvPr id="13" name="AutoShape 10"/>
          <p:cNvSpPr>
            <a:spLocks noChangeArrowheads="1"/>
          </p:cNvSpPr>
          <p:nvPr/>
        </p:nvSpPr>
        <p:spPr bwMode="auto">
          <a:xfrm rot="16200000" flipH="1">
            <a:off x="6585972" y="2537349"/>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sp>
        <p:nvSpPr>
          <p:cNvPr id="14" name="Text Box 7"/>
          <p:cNvSpPr txBox="1">
            <a:spLocks noChangeArrowheads="1"/>
          </p:cNvSpPr>
          <p:nvPr/>
        </p:nvSpPr>
        <p:spPr bwMode="auto">
          <a:xfrm>
            <a:off x="6332341" y="3087469"/>
            <a:ext cx="1048877" cy="584775"/>
          </a:xfrm>
          <a:prstGeom prst="rect">
            <a:avLst/>
          </a:prstGeom>
          <a:noFill/>
          <a:ln w="9525">
            <a:noFill/>
            <a:miter lim="800000"/>
            <a:headEnd/>
            <a:tailEnd/>
          </a:ln>
          <a:effectLst/>
        </p:spPr>
        <p:txBody>
          <a:bodyPr wrap="none">
            <a:spAutoFit/>
          </a:bodyPr>
          <a:lstStyle/>
          <a:p>
            <a:pPr algn="l"/>
            <a:r>
              <a:rPr lang="en-GB" sz="1600" b="1" dirty="0" smtClean="0"/>
              <a:t>Footprint</a:t>
            </a:r>
          </a:p>
          <a:p>
            <a:pPr algn="l"/>
            <a:r>
              <a:rPr lang="en-GB" sz="1600" b="1" dirty="0" smtClean="0"/>
              <a:t>Reduction</a:t>
            </a:r>
            <a:endParaRPr lang="en-GB" sz="1600" b="1" dirty="0"/>
          </a:p>
        </p:txBody>
      </p:sp>
      <p:sp>
        <p:nvSpPr>
          <p:cNvPr id="19" name="AutoShape 10"/>
          <p:cNvSpPr>
            <a:spLocks noChangeArrowheads="1"/>
          </p:cNvSpPr>
          <p:nvPr/>
        </p:nvSpPr>
        <p:spPr bwMode="auto">
          <a:xfrm rot="14841521" flipH="1">
            <a:off x="6267962" y="1490126"/>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18" name="Picture 2" descr="http://gmauthority.com/blog/wp-content/uploads/2010/10/Apple-Mac-market-sha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594" y="1236553"/>
            <a:ext cx="1487366" cy="11713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7"/>
          <p:cNvSpPr txBox="1">
            <a:spLocks noChangeArrowheads="1"/>
          </p:cNvSpPr>
          <p:nvPr/>
        </p:nvSpPr>
        <p:spPr bwMode="auto">
          <a:xfrm rot="20367693">
            <a:off x="5884195" y="2115467"/>
            <a:ext cx="1332673" cy="584775"/>
          </a:xfrm>
          <a:prstGeom prst="rect">
            <a:avLst/>
          </a:prstGeom>
          <a:noFill/>
          <a:ln w="9525">
            <a:noFill/>
            <a:miter lim="800000"/>
            <a:headEnd/>
            <a:tailEnd/>
          </a:ln>
          <a:effectLst/>
        </p:spPr>
        <p:txBody>
          <a:bodyPr wrap="none">
            <a:spAutoFit/>
          </a:bodyPr>
          <a:lstStyle/>
          <a:p>
            <a:pPr algn="l"/>
            <a:r>
              <a:rPr lang="en-GB" sz="1600" b="1" dirty="0" smtClean="0"/>
              <a:t>Increased</a:t>
            </a:r>
          </a:p>
          <a:p>
            <a:pPr algn="l"/>
            <a:r>
              <a:rPr lang="en-GB" sz="1600" b="1" dirty="0" smtClean="0"/>
              <a:t>Market Share</a:t>
            </a:r>
            <a:endParaRPr lang="en-GB" sz="1600" b="1" dirty="0"/>
          </a:p>
        </p:txBody>
      </p:sp>
      <p:sp>
        <p:nvSpPr>
          <p:cNvPr id="21" name="AutoShape 10"/>
          <p:cNvSpPr>
            <a:spLocks noChangeArrowheads="1"/>
          </p:cNvSpPr>
          <p:nvPr/>
        </p:nvSpPr>
        <p:spPr bwMode="auto">
          <a:xfrm rot="17837114" flipH="1">
            <a:off x="6171377" y="3799094"/>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20" name="Picture 4" descr="http://upload.wikimedia.org/wikipedia/commons/e/ec/Happy_smiley_fa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698" y="4971160"/>
            <a:ext cx="1104094" cy="110409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7"/>
          <p:cNvSpPr txBox="1">
            <a:spLocks noChangeArrowheads="1"/>
          </p:cNvSpPr>
          <p:nvPr/>
        </p:nvSpPr>
        <p:spPr bwMode="auto">
          <a:xfrm rot="1705088">
            <a:off x="6011538" y="4362984"/>
            <a:ext cx="1077987" cy="584775"/>
          </a:xfrm>
          <a:prstGeom prst="rect">
            <a:avLst/>
          </a:prstGeom>
          <a:noFill/>
          <a:ln w="9525">
            <a:noFill/>
            <a:miter lim="800000"/>
            <a:headEnd/>
            <a:tailEnd/>
          </a:ln>
          <a:effectLst/>
        </p:spPr>
        <p:txBody>
          <a:bodyPr wrap="none">
            <a:spAutoFit/>
          </a:bodyPr>
          <a:lstStyle/>
          <a:p>
            <a:pPr algn="l"/>
            <a:r>
              <a:rPr lang="en-GB" sz="1600" b="1" dirty="0" smtClean="0"/>
              <a:t>Happy </a:t>
            </a:r>
          </a:p>
          <a:p>
            <a:pPr algn="l"/>
            <a:r>
              <a:rPr lang="en-GB" sz="1600" b="1" dirty="0" smtClean="0"/>
              <a:t>Workforce</a:t>
            </a:r>
            <a:endParaRPr lang="en-GB" sz="1600" b="1"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3217763373"/>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GB" dirty="0" smtClean="0"/>
              <a:t>Product Delivery Success</a:t>
            </a:r>
            <a:endParaRPr lang="en-GB" sz="2400" dirty="0"/>
          </a:p>
        </p:txBody>
      </p:sp>
      <p:sp>
        <p:nvSpPr>
          <p:cNvPr id="763908" name="AutoShape 4"/>
          <p:cNvSpPr>
            <a:spLocks noChangeArrowheads="1"/>
          </p:cNvSpPr>
          <p:nvPr/>
        </p:nvSpPr>
        <p:spPr bwMode="auto">
          <a:xfrm>
            <a:off x="2892402" y="2443149"/>
            <a:ext cx="3581400" cy="2895600"/>
          </a:xfrm>
          <a:prstGeom prst="triangle">
            <a:avLst>
              <a:gd name="adj" fmla="val 50000"/>
            </a:avLst>
          </a:prstGeom>
          <a:gradFill rotWithShape="0">
            <a:gsLst>
              <a:gs pos="0">
                <a:schemeClr val="bg2">
                  <a:gamma/>
                  <a:tint val="10196"/>
                  <a:invGamma/>
                </a:schemeClr>
              </a:gs>
              <a:gs pos="100000">
                <a:schemeClr val="bg2"/>
              </a:gs>
            </a:gsLst>
            <a:path path="shape">
              <a:fillToRect l="50000" t="50000" r="50000" b="50000"/>
            </a:path>
          </a:gradFill>
          <a:ln w="28575">
            <a:solidFill>
              <a:srgbClr val="EAEAEA"/>
            </a:solidFill>
            <a:miter lim="800000"/>
            <a:headEnd/>
            <a:tailEnd/>
          </a:ln>
          <a:effectLst>
            <a:outerShdw dist="107763" dir="2700000" algn="ctr" rotWithShape="0">
              <a:srgbClr val="EAEAEA"/>
            </a:outerShdw>
          </a:effectLst>
          <a:scene3d>
            <a:camera prst="orthographicFront"/>
            <a:lightRig rig="threePt" dir="t"/>
          </a:scene3d>
          <a:sp3d>
            <a:bevelT/>
          </a:sp3d>
        </p:spPr>
        <p:txBody>
          <a:bodyPr wrap="none" anchor="ctr"/>
          <a:lstStyle/>
          <a:p>
            <a:endParaRPr lang="en-GB" dirty="0"/>
          </a:p>
        </p:txBody>
      </p:sp>
      <p:sp>
        <p:nvSpPr>
          <p:cNvPr id="763914" name="Freeform 10"/>
          <p:cNvSpPr>
            <a:spLocks/>
          </p:cNvSpPr>
          <p:nvPr/>
        </p:nvSpPr>
        <p:spPr bwMode="auto">
          <a:xfrm>
            <a:off x="2309779" y="5003819"/>
            <a:ext cx="87313" cy="117475"/>
          </a:xfrm>
          <a:custGeom>
            <a:avLst/>
            <a:gdLst/>
            <a:ahLst/>
            <a:cxnLst>
              <a:cxn ang="0">
                <a:pos x="0" y="233"/>
              </a:cxn>
              <a:cxn ang="0">
                <a:pos x="90" y="77"/>
              </a:cxn>
              <a:cxn ang="0">
                <a:pos x="207" y="0"/>
              </a:cxn>
              <a:cxn ang="0">
                <a:pos x="207" y="39"/>
              </a:cxn>
              <a:cxn ang="0">
                <a:pos x="128" y="129"/>
              </a:cxn>
              <a:cxn ang="0">
                <a:pos x="38" y="297"/>
              </a:cxn>
              <a:cxn ang="0">
                <a:pos x="0" y="233"/>
              </a:cxn>
            </a:cxnLst>
            <a:rect l="0" t="0" r="r" b="b"/>
            <a:pathLst>
              <a:path w="207" h="297">
                <a:moveTo>
                  <a:pt x="0" y="233"/>
                </a:moveTo>
                <a:lnTo>
                  <a:pt x="90" y="77"/>
                </a:lnTo>
                <a:lnTo>
                  <a:pt x="207" y="0"/>
                </a:lnTo>
                <a:lnTo>
                  <a:pt x="207" y="39"/>
                </a:lnTo>
                <a:lnTo>
                  <a:pt x="128" y="129"/>
                </a:lnTo>
                <a:lnTo>
                  <a:pt x="38" y="297"/>
                </a:lnTo>
                <a:lnTo>
                  <a:pt x="0" y="233"/>
                </a:lnTo>
                <a:close/>
              </a:path>
            </a:pathLst>
          </a:custGeom>
          <a:solidFill>
            <a:schemeClr val="tx1"/>
          </a:solidFill>
          <a:ln w="9525">
            <a:noFill/>
            <a:round/>
            <a:headEnd/>
            <a:tailEnd/>
          </a:ln>
        </p:spPr>
        <p:txBody>
          <a:bodyPr/>
          <a:lstStyle/>
          <a:p>
            <a:endParaRPr lang="en-GB" dirty="0"/>
          </a:p>
        </p:txBody>
      </p:sp>
      <p:sp>
        <p:nvSpPr>
          <p:cNvPr id="763925" name="Text Box 21"/>
          <p:cNvSpPr txBox="1">
            <a:spLocks noChangeArrowheads="1"/>
          </p:cNvSpPr>
          <p:nvPr/>
        </p:nvSpPr>
        <p:spPr bwMode="auto">
          <a:xfrm>
            <a:off x="4292578" y="3159111"/>
            <a:ext cx="712054" cy="400110"/>
          </a:xfrm>
          <a:prstGeom prst="rect">
            <a:avLst/>
          </a:prstGeom>
          <a:noFill/>
          <a:ln w="9525">
            <a:noFill/>
            <a:miter lim="800000"/>
            <a:headEnd/>
            <a:tailEnd/>
          </a:ln>
          <a:effectLst/>
        </p:spPr>
        <p:txBody>
          <a:bodyPr wrap="none">
            <a:spAutoFit/>
          </a:bodyPr>
          <a:lstStyle/>
          <a:p>
            <a:pPr algn="l"/>
            <a:r>
              <a:rPr lang="en-GB" sz="2000" b="1" dirty="0"/>
              <a:t>Time</a:t>
            </a:r>
          </a:p>
        </p:txBody>
      </p:sp>
      <p:sp>
        <p:nvSpPr>
          <p:cNvPr id="763926" name="Text Box 22"/>
          <p:cNvSpPr txBox="1">
            <a:spLocks noChangeArrowheads="1"/>
          </p:cNvSpPr>
          <p:nvPr/>
        </p:nvSpPr>
        <p:spPr bwMode="auto">
          <a:xfrm>
            <a:off x="3330558" y="4853007"/>
            <a:ext cx="646652" cy="400110"/>
          </a:xfrm>
          <a:prstGeom prst="rect">
            <a:avLst/>
          </a:prstGeom>
          <a:noFill/>
          <a:ln w="9525">
            <a:noFill/>
            <a:miter lim="800000"/>
            <a:headEnd/>
            <a:tailEnd/>
          </a:ln>
          <a:effectLst/>
        </p:spPr>
        <p:txBody>
          <a:bodyPr wrap="none">
            <a:spAutoFit/>
          </a:bodyPr>
          <a:lstStyle/>
          <a:p>
            <a:pPr algn="l"/>
            <a:r>
              <a:rPr lang="en-GB" sz="2000" b="1" dirty="0"/>
              <a:t>Cost</a:t>
            </a:r>
          </a:p>
        </p:txBody>
      </p:sp>
      <p:pic>
        <p:nvPicPr>
          <p:cNvPr id="1038" name="Picture 14" descr="C:\Users\Joel\AppData\Local\Microsoft\Windows\Temporary Internet Files\Content.IE5\AV8D6S6D\MC90043727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367" y="3615763"/>
            <a:ext cx="754084" cy="7469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Joel\AppData\Local\Microsoft\Windows\Temporary Internet Files\Content.IE5\AV8D6S6D\MC90043392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4280" y="1196752"/>
            <a:ext cx="1533694" cy="15336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9046" y="4089531"/>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17435" y="4964668"/>
            <a:ext cx="1311965" cy="369332"/>
          </a:xfrm>
          <a:prstGeom prst="rect">
            <a:avLst/>
          </a:prstGeom>
          <a:noFill/>
        </p:spPr>
        <p:txBody>
          <a:bodyPr wrap="square" rtlCol="0">
            <a:spAutoFit/>
          </a:bodyPr>
          <a:lstStyle/>
          <a:p>
            <a:r>
              <a:rPr lang="en-US" b="1" dirty="0" smtClean="0"/>
              <a:t>SCOPE</a:t>
            </a:r>
            <a:endParaRPr lang="en-US" b="1" dirty="0"/>
          </a:p>
        </p:txBody>
      </p:sp>
      <p:sp>
        <p:nvSpPr>
          <p:cNvPr id="5" name="TextBox 4"/>
          <p:cNvSpPr txBox="1"/>
          <p:nvPr/>
        </p:nvSpPr>
        <p:spPr>
          <a:xfrm>
            <a:off x="533400" y="1963599"/>
            <a:ext cx="3120484" cy="461665"/>
          </a:xfrm>
          <a:prstGeom prst="rect">
            <a:avLst/>
          </a:prstGeom>
          <a:noFill/>
        </p:spPr>
        <p:txBody>
          <a:bodyPr wrap="square" rtlCol="0">
            <a:spAutoFit/>
          </a:bodyPr>
          <a:lstStyle/>
          <a:p>
            <a:r>
              <a:rPr lang="en-US" sz="2400" b="1" dirty="0" smtClean="0"/>
              <a:t>THE IRON TRIANGLE</a:t>
            </a:r>
            <a:endParaRPr lang="en-US" sz="2400" b="1" dirty="0"/>
          </a:p>
        </p:txBody>
      </p:sp>
      <p:cxnSp>
        <p:nvCxnSpPr>
          <p:cNvPr id="7" name="Curved Connector 6"/>
          <p:cNvCxnSpPr>
            <a:stCxn id="5" idx="2"/>
          </p:cNvCxnSpPr>
          <p:nvPr/>
        </p:nvCxnSpPr>
        <p:spPr>
          <a:xfrm rot="16200000" flipH="1">
            <a:off x="2347327" y="2171579"/>
            <a:ext cx="1208988" cy="1716358"/>
          </a:xfrm>
          <a:prstGeom prst="curvedConnector2">
            <a:avLst/>
          </a:prstGeom>
          <a:ln w="28575">
            <a:solidFill>
              <a:srgbClr val="0033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990193" y="4299009"/>
            <a:ext cx="1466299" cy="369332"/>
          </a:xfrm>
          <a:prstGeom prst="rect">
            <a:avLst/>
          </a:prstGeom>
        </p:spPr>
        <p:txBody>
          <a:bodyPr wrap="none">
            <a:spAutoFit/>
          </a:bodyPr>
          <a:lstStyle/>
          <a:p>
            <a:r>
              <a:rPr lang="en-GB" b="1" dirty="0"/>
              <a:t>Performance</a:t>
            </a:r>
            <a:r>
              <a:rPr lang="en-GB" dirty="0"/>
              <a:t> </a:t>
            </a:r>
            <a:endParaRPr lang="en-US" dirty="0"/>
          </a:p>
        </p:txBody>
      </p:sp>
      <p:sp>
        <p:nvSpPr>
          <p:cNvPr id="19" name="Text Box 20"/>
          <p:cNvSpPr txBox="1">
            <a:spLocks noChangeArrowheads="1"/>
          </p:cNvSpPr>
          <p:nvPr/>
        </p:nvSpPr>
        <p:spPr bwMode="auto">
          <a:xfrm>
            <a:off x="3886200" y="4278868"/>
            <a:ext cx="1720991" cy="369332"/>
          </a:xfrm>
          <a:prstGeom prst="rect">
            <a:avLst/>
          </a:prstGeom>
          <a:noFill/>
          <a:ln w="9525">
            <a:noFill/>
            <a:miter lim="800000"/>
            <a:headEnd/>
            <a:tailEnd/>
          </a:ln>
          <a:effectLst/>
        </p:spPr>
        <p:txBody>
          <a:bodyPr wrap="square">
            <a:spAutoFit/>
          </a:bodyPr>
          <a:lstStyle/>
          <a:p>
            <a:pPr algn="ctr"/>
            <a:r>
              <a:rPr lang="en-GB" sz="1800" b="1" dirty="0" smtClean="0"/>
              <a:t>Quality</a:t>
            </a:r>
            <a:endParaRPr lang="en-GB" sz="1800" b="1" dirty="0"/>
          </a:p>
        </p:txBody>
      </p:sp>
      <p:pic>
        <p:nvPicPr>
          <p:cNvPr id="20" name="Picture 12" descr="C:\Users\Joel\AppData\Local\Microsoft\Windows\Temporary Internet Files\Content.IE5\P26ZBHSV\MC900434929[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3802" y="4128312"/>
            <a:ext cx="1351264" cy="135126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3236625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494" y="863134"/>
            <a:ext cx="1101646" cy="916940"/>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190" y="2574182"/>
            <a:ext cx="1351264" cy="1351264"/>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768" y="2662190"/>
            <a:ext cx="1252508" cy="1252508"/>
          </a:xfrm>
          <a:prstGeom prst="rect">
            <a:avLst/>
          </a:prstGeom>
          <a:noFill/>
          <a:extLst>
            <a:ext uri="{909E8E84-426E-40dd-AFC4-6F175D3DCCD1}">
              <a14:hiddenFill xmlns:a14="http://schemas.microsoft.com/office/drawing/2010/main">
                <a:solidFill>
                  <a:srgbClr val="FFFFFF"/>
                </a:solidFill>
              </a14:hiddenFill>
            </a:ext>
          </a:extLst>
        </p:spPr>
      </p:pic>
      <p:sp>
        <p:nvSpPr>
          <p:cNvPr id="5" name="Left-Right-Up Arrow 4"/>
          <p:cNvSpPr/>
          <p:nvPr/>
        </p:nvSpPr>
        <p:spPr>
          <a:xfrm>
            <a:off x="3263968" y="1871246"/>
            <a:ext cx="2404636" cy="1656184"/>
          </a:xfrm>
          <a:prstGeom prst="leftRigh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 name="TextBox 5"/>
          <p:cNvSpPr txBox="1"/>
          <p:nvPr/>
        </p:nvSpPr>
        <p:spPr>
          <a:xfrm>
            <a:off x="3869744" y="359078"/>
            <a:ext cx="1164435" cy="523220"/>
          </a:xfrm>
          <a:prstGeom prst="rect">
            <a:avLst/>
          </a:prstGeom>
          <a:noFill/>
        </p:spPr>
        <p:txBody>
          <a:bodyPr wrap="square" rtlCol="0">
            <a:spAutoFit/>
          </a:bodyPr>
          <a:lstStyle/>
          <a:p>
            <a:r>
              <a:rPr lang="en-US" sz="2800" b="1" dirty="0" smtClean="0"/>
              <a:t>Time</a:t>
            </a:r>
            <a:endParaRPr lang="en-US" sz="2800" b="1" dirty="0"/>
          </a:p>
        </p:txBody>
      </p:sp>
      <p:sp>
        <p:nvSpPr>
          <p:cNvPr id="41" name="TextBox 40"/>
          <p:cNvSpPr txBox="1"/>
          <p:nvPr/>
        </p:nvSpPr>
        <p:spPr>
          <a:xfrm>
            <a:off x="1311837" y="2216430"/>
            <a:ext cx="1587762" cy="523220"/>
          </a:xfrm>
          <a:prstGeom prst="rect">
            <a:avLst/>
          </a:prstGeom>
          <a:noFill/>
        </p:spPr>
        <p:txBody>
          <a:bodyPr wrap="square" rtlCol="0">
            <a:spAutoFit/>
          </a:bodyPr>
          <a:lstStyle/>
          <a:p>
            <a:r>
              <a:rPr lang="en-US" sz="2800" b="1" dirty="0" smtClean="0"/>
              <a:t>Money</a:t>
            </a:r>
            <a:endParaRPr lang="en-US" sz="2800" b="1" dirty="0"/>
          </a:p>
        </p:txBody>
      </p:sp>
      <p:sp>
        <p:nvSpPr>
          <p:cNvPr id="42" name="TextBox 41"/>
          <p:cNvSpPr txBox="1"/>
          <p:nvPr/>
        </p:nvSpPr>
        <p:spPr>
          <a:xfrm>
            <a:off x="2787508" y="5255623"/>
            <a:ext cx="3678962" cy="523220"/>
          </a:xfrm>
          <a:prstGeom prst="rect">
            <a:avLst/>
          </a:prstGeom>
          <a:noFill/>
        </p:spPr>
        <p:txBody>
          <a:bodyPr wrap="square" rtlCol="0">
            <a:spAutoFit/>
          </a:bodyPr>
          <a:lstStyle/>
          <a:p>
            <a:r>
              <a:rPr lang="en-US" sz="2800" b="1" dirty="0" smtClean="0"/>
              <a:t>Environmental Impact</a:t>
            </a:r>
            <a:endParaRPr lang="en-US" sz="2800" b="1" dirty="0"/>
          </a:p>
        </p:txBody>
      </p:sp>
      <p:sp>
        <p:nvSpPr>
          <p:cNvPr id="2" name="Rectangle 1"/>
          <p:cNvSpPr/>
          <p:nvPr/>
        </p:nvSpPr>
        <p:spPr>
          <a:xfrm>
            <a:off x="4312293" y="3383414"/>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1" name="Rectangle 10"/>
          <p:cNvSpPr/>
          <p:nvPr/>
        </p:nvSpPr>
        <p:spPr>
          <a:xfrm>
            <a:off x="4312292" y="3545658"/>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2" name="Rectangle 11"/>
          <p:cNvSpPr/>
          <p:nvPr/>
        </p:nvSpPr>
        <p:spPr>
          <a:xfrm>
            <a:off x="4312292" y="3695996"/>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3" name="Rectangle 12"/>
          <p:cNvSpPr/>
          <p:nvPr/>
        </p:nvSpPr>
        <p:spPr>
          <a:xfrm>
            <a:off x="4310382" y="3840012"/>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Down Arrow 2"/>
          <p:cNvSpPr/>
          <p:nvPr/>
        </p:nvSpPr>
        <p:spPr>
          <a:xfrm>
            <a:off x="4097635" y="3984028"/>
            <a:ext cx="857541" cy="25202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19458" name="Picture 2" descr="C:\Users\Joel\AppData\Local\Microsoft\Windows\Temporary Internet Files\Content.IE5\P26ZBHSV\MC90043806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573" y="4316070"/>
            <a:ext cx="1083568" cy="10835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61421" y="2203094"/>
            <a:ext cx="1281958" cy="523220"/>
          </a:xfrm>
          <a:prstGeom prst="rect">
            <a:avLst/>
          </a:prstGeom>
          <a:noFill/>
        </p:spPr>
        <p:txBody>
          <a:bodyPr wrap="square" rtlCol="0">
            <a:spAutoFit/>
          </a:bodyPr>
          <a:lstStyle/>
          <a:p>
            <a:r>
              <a:rPr lang="en-US" sz="2800" b="1" dirty="0" smtClean="0"/>
              <a:t>Scope</a:t>
            </a:r>
            <a:endParaRPr lang="en-US" sz="2800" b="1" dirty="0"/>
          </a:p>
        </p:txBody>
      </p:sp>
      <p:sp>
        <p:nvSpPr>
          <p:cNvPr id="8" name="Title 7"/>
          <p:cNvSpPr>
            <a:spLocks noGrp="1"/>
          </p:cNvSpPr>
          <p:nvPr>
            <p:ph type="title"/>
          </p:nvPr>
        </p:nvSpPr>
        <p:spPr/>
        <p:txBody>
          <a:bodyPr/>
          <a:lstStyle/>
          <a:p>
            <a:r>
              <a:rPr lang="en-US" dirty="0" smtClean="0"/>
              <a:t>Success Criteria</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t>256</a:t>
            </a:fld>
            <a:endParaRPr lang="en-US" dirty="0"/>
          </a:p>
        </p:txBody>
      </p:sp>
    </p:spTree>
    <p:extLst>
      <p:ext uri="{BB962C8B-B14F-4D97-AF65-F5344CB8AC3E}">
        <p14:creationId xmlns:p14="http://schemas.microsoft.com/office/powerpoint/2010/main" val="4134608110"/>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GB" dirty="0"/>
              <a:t>Success Factors</a:t>
            </a:r>
            <a:endParaRPr lang="en-US" dirty="0"/>
          </a:p>
        </p:txBody>
      </p:sp>
      <p:sp>
        <p:nvSpPr>
          <p:cNvPr id="1470467" name="Rectangle 3"/>
          <p:cNvSpPr>
            <a:spLocks noGrp="1" noChangeArrowheads="1"/>
          </p:cNvSpPr>
          <p:nvPr>
            <p:ph type="body" orient="vert" idx="1"/>
          </p:nvPr>
        </p:nvSpPr>
        <p:spPr>
          <a:xfrm rot="16200000">
            <a:off x="2285999" y="-685800"/>
            <a:ext cx="4572001" cy="7924800"/>
          </a:xfrm>
        </p:spPr>
        <p:txBody>
          <a:bodyPr>
            <a:normAutofit/>
          </a:bodyPr>
          <a:lstStyle/>
          <a:p>
            <a:r>
              <a:rPr lang="en-GB" dirty="0"/>
              <a:t>Senior management support</a:t>
            </a:r>
          </a:p>
          <a:p>
            <a:r>
              <a:rPr lang="en-GB" dirty="0"/>
              <a:t>Clearly defined goals</a:t>
            </a:r>
          </a:p>
          <a:p>
            <a:r>
              <a:rPr lang="en-GB" dirty="0"/>
              <a:t>Good communications</a:t>
            </a:r>
          </a:p>
          <a:p>
            <a:r>
              <a:rPr lang="en-GB" dirty="0"/>
              <a:t>Team motivation</a:t>
            </a:r>
          </a:p>
          <a:p>
            <a:r>
              <a:rPr lang="en-GB" dirty="0"/>
              <a:t>Strong </a:t>
            </a:r>
            <a:r>
              <a:rPr lang="en-GB" dirty="0" smtClean="0"/>
              <a:t>leadership</a:t>
            </a:r>
          </a:p>
          <a:p>
            <a:r>
              <a:rPr lang="en-GB" dirty="0" smtClean="0"/>
              <a:t>Supports the direction of the organization</a:t>
            </a:r>
          </a:p>
          <a:p>
            <a:pPr lvl="1"/>
            <a:r>
              <a:rPr lang="en-GB" dirty="0" smtClean="0"/>
              <a:t>Financial, Environmental, Social</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257</a:t>
            </a:fld>
            <a:endParaRPr lang="en-US" dirty="0"/>
          </a:p>
        </p:txBody>
      </p:sp>
    </p:spTree>
    <p:extLst>
      <p:ext uri="{BB962C8B-B14F-4D97-AF65-F5344CB8AC3E}">
        <p14:creationId xmlns:p14="http://schemas.microsoft.com/office/powerpoint/2010/main" val="189934426"/>
      </p:ext>
    </p:extLst>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US">
                <a:latin typeface="Calibri" charset="0"/>
                <a:ea typeface="ＭＳ Ｐゴシック" charset="0"/>
                <a:cs typeface="ＭＳ Ｐゴシック" charset="0"/>
              </a:rPr>
              <a:t>The 2022 World Cup Stadium Project</a:t>
            </a:r>
          </a:p>
        </p:txBody>
      </p:sp>
      <p:pic>
        <p:nvPicPr>
          <p:cNvPr id="2232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1752600"/>
            <a:ext cx="4511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Box 5"/>
          <p:cNvSpPr txBox="1">
            <a:spLocks noChangeArrowheads="1"/>
          </p:cNvSpPr>
          <p:nvPr/>
        </p:nvSpPr>
        <p:spPr bwMode="auto">
          <a:xfrm>
            <a:off x="4495800" y="4495800"/>
            <a:ext cx="2252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Photo Courtesy of FIFA.com </a:t>
            </a:r>
          </a:p>
        </p:txBody>
      </p:sp>
      <p:sp>
        <p:nvSpPr>
          <p:cNvPr id="223236" name="TextBox 3"/>
          <p:cNvSpPr txBox="1">
            <a:spLocks noChangeArrowheads="1"/>
          </p:cNvSpPr>
          <p:nvPr/>
        </p:nvSpPr>
        <p:spPr bwMode="auto">
          <a:xfrm>
            <a:off x="381000" y="1066800"/>
            <a:ext cx="39624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Dozens of Nepalese migrant laborers have died in Qatar in recent weeks and thousands more are enduring appalling labor abuses, a Guardian </a:t>
            </a:r>
          </a:p>
          <a:p>
            <a:pPr eaLnBrk="1" hangingPunct="1"/>
            <a:r>
              <a:rPr lang="en-US" sz="1800"/>
              <a:t>investigation has found, raising serious questions about Qatar's </a:t>
            </a:r>
          </a:p>
          <a:p>
            <a:pPr eaLnBrk="1" hangingPunct="1"/>
            <a:r>
              <a:rPr lang="en-US" sz="1800"/>
              <a:t>preparations to host the 2022 World Cup.</a:t>
            </a:r>
          </a:p>
          <a:p>
            <a:pPr eaLnBrk="1" hangingPunct="1"/>
            <a:endParaRPr lang="en-US" sz="1800"/>
          </a:p>
          <a:p>
            <a:pPr eaLnBrk="1" hangingPunct="1"/>
            <a:r>
              <a:rPr lang="en-US" sz="1800"/>
              <a:t>According to documents obtained from the Nepalese embassy  in Doha, at least 44 workers died between 4 June and 8 August. </a:t>
            </a:r>
          </a:p>
          <a:p>
            <a:pPr eaLnBrk="1" hangingPunct="1"/>
            <a:endParaRPr lang="en-US" sz="1800"/>
          </a:p>
          <a:p>
            <a:pPr eaLnBrk="1" hangingPunct="1"/>
            <a:r>
              <a:rPr lang="en-US" sz="1800"/>
              <a:t>More than half died of heart attacks, heart failure or workplace accidents.</a:t>
            </a:r>
          </a:p>
          <a:p>
            <a:pPr eaLnBrk="1" hangingPunct="1"/>
            <a:endParaRPr lang="en-US" sz="1800"/>
          </a:p>
          <a:p>
            <a:pPr eaLnBrk="1" hangingPunct="1"/>
            <a:endParaRPr lang="en-US" sz="1800"/>
          </a:p>
        </p:txBody>
      </p:sp>
    </p:spTree>
    <p:extLst>
      <p:ext uri="{BB962C8B-B14F-4D97-AF65-F5344CB8AC3E}">
        <p14:creationId xmlns:p14="http://schemas.microsoft.com/office/powerpoint/2010/main" val="3178291808"/>
      </p:ext>
    </p:extLst>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p:nvPr>
        </p:nvSpPr>
        <p:spPr/>
        <p:txBody>
          <a:bodyPr/>
          <a:lstStyle/>
          <a:p>
            <a:r>
              <a:rPr lang="en-US">
                <a:latin typeface="Calibri" charset="0"/>
                <a:ea typeface="ＭＳ Ｐゴシック" charset="0"/>
                <a:cs typeface="ＭＳ Ｐゴシック" charset="0"/>
              </a:rPr>
              <a:t>The 2022 World Cup</a:t>
            </a:r>
          </a:p>
        </p:txBody>
      </p:sp>
      <p:sp>
        <p:nvSpPr>
          <p:cNvPr id="224258" name="TextBox 3"/>
          <p:cNvSpPr txBox="1">
            <a:spLocks noChangeArrowheads="1"/>
          </p:cNvSpPr>
          <p:nvPr/>
        </p:nvSpPr>
        <p:spPr bwMode="auto">
          <a:xfrm>
            <a:off x="141288" y="1295400"/>
            <a:ext cx="44307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The investigation by the Guardian reveals:</a:t>
            </a:r>
          </a:p>
          <a:p>
            <a:pPr eaLnBrk="1" hangingPunct="1"/>
            <a:r>
              <a:rPr lang="en-US" sz="1800"/>
              <a:t>• Evidence of forced labour on a huge World Cup infrastructure project.</a:t>
            </a:r>
          </a:p>
          <a:p>
            <a:pPr eaLnBrk="1" hangingPunct="1"/>
            <a:r>
              <a:rPr lang="en-US" sz="1800"/>
              <a:t>• Some Nepalese men have alleged that they have not been paid for months and have had their salaries retained to stop them running away.</a:t>
            </a:r>
          </a:p>
          <a:p>
            <a:pPr eaLnBrk="1" hangingPunct="1"/>
            <a:r>
              <a:rPr lang="en-US" sz="1800"/>
              <a:t>• Some workers on other sites say employers routinely confiscate passports and refuse to issue ID cards, in effect reducing them to the status of illegal aliens.</a:t>
            </a:r>
          </a:p>
          <a:p>
            <a:pPr eaLnBrk="1" hangingPunct="1"/>
            <a:r>
              <a:rPr lang="en-US" sz="1800"/>
              <a:t>• Some labourers say they have been denied access to free drinking water in the desert heat.</a:t>
            </a:r>
          </a:p>
          <a:p>
            <a:pPr eaLnBrk="1" hangingPunct="1"/>
            <a:r>
              <a:rPr lang="en-US" sz="1800"/>
              <a:t>• About 30 Nepalese sought refuge at their embassy in Doha to escape the brutal conditions of their employment.</a:t>
            </a:r>
          </a:p>
        </p:txBody>
      </p:sp>
      <p:pic>
        <p:nvPicPr>
          <p:cNvPr id="2242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3138" y="1524000"/>
            <a:ext cx="39862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Box 5"/>
          <p:cNvSpPr txBox="1">
            <a:spLocks noChangeArrowheads="1"/>
          </p:cNvSpPr>
          <p:nvPr/>
        </p:nvSpPr>
        <p:spPr bwMode="auto">
          <a:xfrm>
            <a:off x="4783138" y="4267200"/>
            <a:ext cx="408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Photo Courtesy of www.theguardian.com</a:t>
            </a:r>
          </a:p>
        </p:txBody>
      </p:sp>
    </p:spTree>
    <p:extLst>
      <p:ext uri="{BB962C8B-B14F-4D97-AF65-F5344CB8AC3E}">
        <p14:creationId xmlns:p14="http://schemas.microsoft.com/office/powerpoint/2010/main" val="23720517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a:xfrm>
            <a:off x="609600" y="228600"/>
            <a:ext cx="8001000" cy="1408664"/>
          </a:xfrm>
        </p:spPr>
        <p:txBody>
          <a:bodyPr vert="horz" lIns="91440" tIns="45720" rIns="91440" bIns="45720" rtlCol="0" anchor="ctr">
            <a:noAutofit/>
          </a:bodyPr>
          <a:lstStyle/>
          <a:p>
            <a:r>
              <a:rPr lang="nl-NL" dirty="0"/>
              <a:t>CSR Stage 1</a:t>
            </a:r>
            <a:br>
              <a:rPr lang="nl-NL" dirty="0"/>
            </a:br>
            <a:r>
              <a:rPr lang="nl-NL" dirty="0"/>
              <a:t>The Business of Business is Business</a:t>
            </a:r>
          </a:p>
        </p:txBody>
      </p:sp>
      <p:sp>
        <p:nvSpPr>
          <p:cNvPr id="62467" name="Tijdelijke aanduiding voor inhoud 2"/>
          <p:cNvSpPr>
            <a:spLocks noGrp="1"/>
          </p:cNvSpPr>
          <p:nvPr>
            <p:ph idx="1"/>
          </p:nvPr>
        </p:nvSpPr>
        <p:spPr>
          <a:xfrm>
            <a:off x="379413" y="1662113"/>
            <a:ext cx="8270875" cy="4433887"/>
          </a:xfrm>
        </p:spPr>
        <p:txBody>
          <a:bodyPr>
            <a:normAutofit fontScale="92500" lnSpcReduction="20000"/>
          </a:bodyPr>
          <a:lstStyle/>
          <a:p>
            <a:pPr>
              <a:buFontTx/>
              <a:buNone/>
            </a:pPr>
            <a:r>
              <a:rPr lang="en-US" dirty="0" smtClean="0"/>
              <a:t>Realization: Business leaders recognize the Profit is required to sustain business.</a:t>
            </a:r>
          </a:p>
          <a:p>
            <a:pPr>
              <a:buFontTx/>
              <a:buNone/>
            </a:pPr>
            <a:endParaRPr lang="en-US" dirty="0" smtClean="0"/>
          </a:p>
          <a:p>
            <a:r>
              <a:rPr lang="en-US" dirty="0" smtClean="0"/>
              <a:t>CSR POV: CSR is a cost and serves no useful purpose to increase profitability and does not add to shareholder value.</a:t>
            </a:r>
          </a:p>
          <a:p>
            <a:r>
              <a:rPr lang="en-US" dirty="0" smtClean="0"/>
              <a:t>CSR Risk: Government regulation means the business must be in “compliance”.</a:t>
            </a:r>
          </a:p>
          <a:p>
            <a:r>
              <a:rPr lang="en-US" dirty="0" smtClean="0"/>
              <a:t>CSR Threat: There is risk that competitors that practice CSR may gain competitive advantage.</a:t>
            </a:r>
          </a:p>
          <a:p>
            <a:r>
              <a:rPr lang="en-US" dirty="0" smtClean="0"/>
              <a:t>CSR Opportunity: Fake Social Responsibility marketing efforts.</a:t>
            </a:r>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a:t>
            </a:fld>
            <a:endParaRPr lang="en-US" dirty="0"/>
          </a:p>
        </p:txBody>
      </p:sp>
    </p:spTree>
    <p:extLst>
      <p:ext uri="{BB962C8B-B14F-4D97-AF65-F5344CB8AC3E}">
        <p14:creationId xmlns:p14="http://schemas.microsoft.com/office/powerpoint/2010/main" val="1807464016"/>
      </p:ext>
    </p:ext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r>
              <a:rPr lang="en-US">
                <a:latin typeface="Calibri" charset="0"/>
                <a:ea typeface="ＭＳ Ｐゴシック" charset="0"/>
                <a:cs typeface="ＭＳ Ｐゴシック" charset="0"/>
              </a:rPr>
              <a:t>2013 RANA Plaza Collapse – Many Projects Failed…</a:t>
            </a:r>
          </a:p>
        </p:txBody>
      </p:sp>
      <p:pic>
        <p:nvPicPr>
          <p:cNvPr id="2252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1295400"/>
            <a:ext cx="58753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88" y="1295400"/>
            <a:ext cx="7731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113" y="2286000"/>
            <a:ext cx="12668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Rectangle 8"/>
          <p:cNvSpPr>
            <a:spLocks noChangeArrowheads="1"/>
          </p:cNvSpPr>
          <p:nvPr/>
        </p:nvSpPr>
        <p:spPr bwMode="auto">
          <a:xfrm>
            <a:off x="3024188" y="5638800"/>
            <a:ext cx="5978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Rana Plaza factory collapse in Bangladesh killed 1,132 garment workers and injured more than 2,500 in April</a:t>
            </a:r>
          </a:p>
        </p:txBody>
      </p:sp>
      <p:pic>
        <p:nvPicPr>
          <p:cNvPr id="22528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288" y="3276600"/>
            <a:ext cx="11953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7"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4550" y="4572000"/>
            <a:ext cx="1117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17663" y="3124200"/>
            <a:ext cx="10318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690065"/>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376962"/>
            <a:ext cx="3810000" cy="2857500"/>
          </a:xfrm>
          <a:prstGeom prst="rect">
            <a:avLst/>
          </a:prstGeom>
        </p:spPr>
      </p:pic>
      <p:sp>
        <p:nvSpPr>
          <p:cNvPr id="5" name="TextBox 4"/>
          <p:cNvSpPr txBox="1"/>
          <p:nvPr/>
        </p:nvSpPr>
        <p:spPr>
          <a:xfrm>
            <a:off x="188976" y="1571978"/>
            <a:ext cx="2514600" cy="707886"/>
          </a:xfrm>
          <a:prstGeom prst="rect">
            <a:avLst/>
          </a:prstGeom>
          <a:noFill/>
        </p:spPr>
        <p:txBody>
          <a:bodyPr wrap="square" rtlCol="0">
            <a:spAutoFit/>
          </a:bodyPr>
          <a:lstStyle/>
          <a:p>
            <a:r>
              <a:rPr lang="en-US" sz="2000" dirty="0" smtClean="0">
                <a:latin typeface="+mn-lt"/>
              </a:rPr>
              <a:t>51% Projects  finish on time &amp; budget </a:t>
            </a:r>
            <a:endParaRPr lang="en-US" sz="2000" dirty="0">
              <a:latin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928" y="1995311"/>
            <a:ext cx="2590800" cy="2345517"/>
          </a:xfrm>
          <a:prstGeom prst="rect">
            <a:avLst/>
          </a:prstGeom>
        </p:spPr>
      </p:pic>
      <p:sp>
        <p:nvSpPr>
          <p:cNvPr id="7" name="TextBox 6"/>
          <p:cNvSpPr txBox="1"/>
          <p:nvPr/>
        </p:nvSpPr>
        <p:spPr>
          <a:xfrm>
            <a:off x="6400800" y="1409187"/>
            <a:ext cx="2514600" cy="707886"/>
          </a:xfrm>
          <a:prstGeom prst="rect">
            <a:avLst/>
          </a:prstGeom>
          <a:noFill/>
        </p:spPr>
        <p:txBody>
          <a:bodyPr wrap="square" rtlCol="0">
            <a:spAutoFit/>
          </a:bodyPr>
          <a:lstStyle/>
          <a:p>
            <a:r>
              <a:rPr lang="en-US" sz="2000" dirty="0" smtClean="0">
                <a:latin typeface="+mj-lt"/>
              </a:rPr>
              <a:t>74% of Projects Meet its Target</a:t>
            </a:r>
            <a:endParaRPr lang="en-US" sz="2000" dirty="0">
              <a:latin typeface="+mj-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1696" y="4157134"/>
            <a:ext cx="2400300" cy="1905000"/>
          </a:xfrm>
          <a:prstGeom prst="rect">
            <a:avLst/>
          </a:prstGeom>
        </p:spPr>
      </p:pic>
      <p:sp>
        <p:nvSpPr>
          <p:cNvPr id="9" name="TextBox 8"/>
          <p:cNvSpPr txBox="1"/>
          <p:nvPr/>
        </p:nvSpPr>
        <p:spPr>
          <a:xfrm>
            <a:off x="2057400" y="4546601"/>
            <a:ext cx="1600200" cy="1015663"/>
          </a:xfrm>
          <a:prstGeom prst="rect">
            <a:avLst/>
          </a:prstGeom>
          <a:noFill/>
        </p:spPr>
        <p:txBody>
          <a:bodyPr wrap="square" rtlCol="0">
            <a:spAutoFit/>
          </a:bodyPr>
          <a:lstStyle/>
          <a:p>
            <a:r>
              <a:rPr lang="en-US" sz="2000" dirty="0" smtClean="0">
                <a:latin typeface="+mj-lt"/>
              </a:rPr>
              <a:t>50% Projects suffer Scope Creep</a:t>
            </a:r>
            <a:endParaRPr lang="en-US" sz="2000" dirty="0">
              <a:latin typeface="+mj-lt"/>
            </a:endParaRPr>
          </a:p>
        </p:txBody>
      </p:sp>
      <p:sp>
        <p:nvSpPr>
          <p:cNvPr id="11" name="TextBox 10"/>
          <p:cNvSpPr txBox="1"/>
          <p:nvPr/>
        </p:nvSpPr>
        <p:spPr>
          <a:xfrm>
            <a:off x="8229600" y="4686300"/>
            <a:ext cx="242938" cy="369332"/>
          </a:xfrm>
          <a:prstGeom prst="rect">
            <a:avLst/>
          </a:prstGeom>
          <a:noFill/>
        </p:spPr>
        <p:txBody>
          <a:bodyPr wrap="none" rtlCol="0">
            <a:spAutoFit/>
          </a:bodyPr>
          <a:lstStyle/>
          <a:p>
            <a:r>
              <a:rPr lang="en-US" dirty="0" smtClean="0"/>
              <a:t>.</a:t>
            </a:r>
            <a:endParaRPr lang="en-US" dirty="0"/>
          </a:p>
        </p:txBody>
      </p:sp>
      <p:sp>
        <p:nvSpPr>
          <p:cNvPr id="2" name="Title 1"/>
          <p:cNvSpPr>
            <a:spLocks noGrp="1"/>
          </p:cNvSpPr>
          <p:nvPr>
            <p:ph type="title"/>
          </p:nvPr>
        </p:nvSpPr>
        <p:spPr/>
        <p:txBody>
          <a:bodyPr/>
          <a:lstStyle/>
          <a:p>
            <a:r>
              <a:rPr lang="en-US" dirty="0" smtClean="0"/>
              <a:t>The Ugly Truth About Projects: There is More Chance To Fail Than Succeed</a:t>
            </a:r>
            <a:endParaRPr lang="en-US" dirty="0"/>
          </a:p>
        </p:txBody>
      </p:sp>
    </p:spTree>
    <p:extLst>
      <p:ext uri="{BB962C8B-B14F-4D97-AF65-F5344CB8AC3E}">
        <p14:creationId xmlns:p14="http://schemas.microsoft.com/office/powerpoint/2010/main" val="2897333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1"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costly is project failure?</a:t>
            </a:r>
            <a:endParaRPr lang="en-GB" dirty="0"/>
          </a:p>
        </p:txBody>
      </p:sp>
      <p:sp>
        <p:nvSpPr>
          <p:cNvPr id="3" name="Content Placeholder 2"/>
          <p:cNvSpPr>
            <a:spLocks noGrp="1"/>
          </p:cNvSpPr>
          <p:nvPr>
            <p:ph idx="1"/>
          </p:nvPr>
        </p:nvSpPr>
        <p:spPr>
          <a:xfrm>
            <a:off x="457200" y="1371600"/>
            <a:ext cx="8229600" cy="4525963"/>
          </a:xfrm>
        </p:spPr>
        <p:txBody>
          <a:bodyPr>
            <a:normAutofit fontScale="77500" lnSpcReduction="20000"/>
          </a:bodyPr>
          <a:lstStyle/>
          <a:p>
            <a:r>
              <a:rPr lang="en-GB" dirty="0" smtClean="0">
                <a:solidFill>
                  <a:srgbClr val="C00000"/>
                </a:solidFill>
              </a:rPr>
              <a:t>Airbus A380: </a:t>
            </a:r>
            <a:r>
              <a:rPr lang="en-GB" dirty="0" smtClean="0"/>
              <a:t>Delayed by 3 years, 30% over-budget and customers have cancelled orders and have asked for steep discounts. The Payback rate (IRR) is cut from 20% to 13%, with US$6.1 billion in operating profits wiped off</a:t>
            </a:r>
            <a:br>
              <a:rPr lang="en-GB" dirty="0" smtClean="0"/>
            </a:br>
            <a:endParaRPr lang="en-GB" dirty="0" smtClean="0"/>
          </a:p>
          <a:p>
            <a:r>
              <a:rPr lang="en-GB" dirty="0" smtClean="0">
                <a:solidFill>
                  <a:srgbClr val="C00000"/>
                </a:solidFill>
              </a:rPr>
              <a:t>Denver International Airport: </a:t>
            </a:r>
            <a:r>
              <a:rPr lang="en-GB" dirty="0" smtClean="0"/>
              <a:t>Delayed by 2 years, the original planned cost  was US$ 1 billion, final cost was US$ 5 billion </a:t>
            </a:r>
            <a:br>
              <a:rPr lang="en-GB" dirty="0" smtClean="0"/>
            </a:br>
            <a:endParaRPr lang="en-GB" dirty="0" smtClean="0"/>
          </a:p>
          <a:p>
            <a:r>
              <a:rPr lang="en-GB" dirty="0" smtClean="0">
                <a:solidFill>
                  <a:srgbClr val="C00000"/>
                </a:solidFill>
              </a:rPr>
              <a:t>American Airlines: </a:t>
            </a:r>
            <a:r>
              <a:rPr lang="en-GB" dirty="0" smtClean="0"/>
              <a:t>Car rental &amp; hotel reservation system project scrapped after spending $165 million</a:t>
            </a:r>
            <a:br>
              <a:rPr lang="en-GB" dirty="0" smtClean="0"/>
            </a:br>
            <a:endParaRPr lang="en-GB" dirty="0" smtClean="0"/>
          </a:p>
          <a:p>
            <a:r>
              <a:rPr lang="en-GB" dirty="0" smtClean="0">
                <a:solidFill>
                  <a:srgbClr val="C00000"/>
                </a:solidFill>
              </a:rPr>
              <a:t>US FBI Virtual Case File System: </a:t>
            </a:r>
            <a:r>
              <a:rPr lang="en-GB" dirty="0" smtClean="0"/>
              <a:t>$175 million program scrapped</a:t>
            </a:r>
            <a:br>
              <a:rPr lang="en-GB" dirty="0" smtClean="0"/>
            </a:br>
            <a:endParaRPr lang="en-GB" dirty="0" smtClean="0"/>
          </a:p>
          <a:p>
            <a:r>
              <a:rPr lang="en-GB" dirty="0" smtClean="0">
                <a:solidFill>
                  <a:srgbClr val="C00000"/>
                </a:solidFill>
              </a:rPr>
              <a:t>The Opera House, Sydney, Australia: </a:t>
            </a:r>
            <a:r>
              <a:rPr lang="en-GB" dirty="0" smtClean="0"/>
              <a:t>Original Cost A$ 7 million, Final Cost A$ 100 million</a:t>
            </a:r>
          </a:p>
          <a:p>
            <a:endParaRPr lang="en-GB" dirty="0"/>
          </a:p>
        </p:txBody>
      </p:sp>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p14="http://schemas.microsoft.com/office/powerpoint/2010/main" val="9999376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costly is project failure?</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solidFill>
                  <a:srgbClr val="C00000"/>
                </a:solidFill>
              </a:rPr>
              <a:t>London Ambulance Service Dispatch System: </a:t>
            </a:r>
            <a:r>
              <a:rPr lang="en-GB" dirty="0" smtClean="0"/>
              <a:t>Late by a year and was taken offline after 1 day. 20-30 deaths were attributed to the failed project.</a:t>
            </a:r>
          </a:p>
          <a:p>
            <a:pPr marL="0" indent="0">
              <a:buNone/>
            </a:pPr>
            <a:endParaRPr lang="en-GB" dirty="0" smtClean="0"/>
          </a:p>
          <a:p>
            <a:r>
              <a:rPr lang="en-GB" dirty="0" smtClean="0">
                <a:solidFill>
                  <a:srgbClr val="C00000"/>
                </a:solidFill>
              </a:rPr>
              <a:t>US Government Accountability Office: </a:t>
            </a:r>
            <a:r>
              <a:rPr lang="en-GB" dirty="0" smtClean="0"/>
              <a:t>In 2008, 413 IT projects worth $25 billion were found to be "poorly planned, purely performing, or both."</a:t>
            </a:r>
          </a:p>
          <a:p>
            <a:endParaRPr lang="en-GB" dirty="0" smtClean="0"/>
          </a:p>
          <a:p>
            <a:r>
              <a:rPr lang="en-GB" dirty="0" smtClean="0">
                <a:solidFill>
                  <a:srgbClr val="C00000"/>
                </a:solidFill>
              </a:rPr>
              <a:t>Ontario's Electrical Utility: </a:t>
            </a:r>
            <a:r>
              <a:rPr lang="en-GB" dirty="0" smtClean="0"/>
              <a:t>Three of its most senior executives were fired after they were found responsible for mismanaging the restoration of the Pickering Nuclear Plant.  The cost of refurbishing the four nuclear reactors at the plant rose from $780 million in 1997 to a projected $4 billion.</a:t>
            </a:r>
          </a:p>
          <a:p>
            <a:endParaRPr lang="en-GB" dirty="0"/>
          </a:p>
        </p:txBody>
      </p:sp>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p14="http://schemas.microsoft.com/office/powerpoint/2010/main" val="25235875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39" name="Rectangle 27"/>
          <p:cNvSpPr>
            <a:spLocks noGrp="1" noChangeArrowheads="1"/>
          </p:cNvSpPr>
          <p:nvPr>
            <p:ph type="title"/>
          </p:nvPr>
        </p:nvSpPr>
        <p:spPr>
          <a:xfrm>
            <a:off x="381000" y="0"/>
            <a:ext cx="3987889" cy="1143000"/>
          </a:xfrm>
        </p:spPr>
        <p:txBody>
          <a:bodyPr/>
          <a:lstStyle/>
          <a:p>
            <a:pPr algn="r"/>
            <a:r>
              <a:rPr lang="en-GB" dirty="0"/>
              <a:t>Benefits Management</a:t>
            </a:r>
            <a:endParaRPr lang="en-US" dirty="0"/>
          </a:p>
        </p:txBody>
      </p:sp>
      <p:sp>
        <p:nvSpPr>
          <p:cNvPr id="4" name="Rectangle 3"/>
          <p:cNvSpPr/>
          <p:nvPr/>
        </p:nvSpPr>
        <p:spPr>
          <a:xfrm>
            <a:off x="176947" y="3505200"/>
            <a:ext cx="6128962" cy="2677656"/>
          </a:xfrm>
          <a:prstGeom prst="rect">
            <a:avLst/>
          </a:prstGeom>
        </p:spPr>
        <p:txBody>
          <a:bodyPr wrap="square">
            <a:spAutoFit/>
          </a:bodyPr>
          <a:lstStyle/>
          <a:p>
            <a:r>
              <a:rPr lang="en-GB" sz="2400" b="1" dirty="0" smtClean="0"/>
              <a:t>Examples</a:t>
            </a:r>
            <a:endParaRPr lang="en-GB" sz="2400" dirty="0"/>
          </a:p>
          <a:p>
            <a:pPr marL="169863" indent="-169863">
              <a:buFont typeface="Arial" pitchFamily="34" charset="0"/>
              <a:buChar char="•"/>
            </a:pPr>
            <a:r>
              <a:rPr lang="en-GB" dirty="0" smtClean="0"/>
              <a:t>Increased </a:t>
            </a:r>
            <a:r>
              <a:rPr lang="en-GB" dirty="0"/>
              <a:t>market share</a:t>
            </a:r>
          </a:p>
          <a:p>
            <a:pPr marL="171450" indent="-171450">
              <a:buFont typeface="Arial" pitchFamily="34" charset="0"/>
              <a:buChar char="•"/>
            </a:pPr>
            <a:r>
              <a:rPr lang="en-GB" dirty="0"/>
              <a:t>Increased turnover and profit </a:t>
            </a:r>
          </a:p>
          <a:p>
            <a:pPr marL="171450" indent="-171450">
              <a:buFont typeface="Arial" pitchFamily="34" charset="0"/>
              <a:buChar char="•"/>
            </a:pPr>
            <a:r>
              <a:rPr lang="en-GB" dirty="0"/>
              <a:t>Greater output capacity</a:t>
            </a:r>
          </a:p>
          <a:p>
            <a:pPr marL="171450" indent="-171450">
              <a:buFont typeface="Arial" pitchFamily="34" charset="0"/>
              <a:buChar char="•"/>
            </a:pPr>
            <a:r>
              <a:rPr lang="en-GB" dirty="0"/>
              <a:t>larger product portfolio</a:t>
            </a:r>
          </a:p>
          <a:p>
            <a:pPr marL="171450" indent="-171450">
              <a:buFont typeface="Arial" pitchFamily="34" charset="0"/>
              <a:buChar char="•"/>
            </a:pPr>
            <a:r>
              <a:rPr lang="en-GB" dirty="0"/>
              <a:t>Improved security</a:t>
            </a:r>
          </a:p>
          <a:p>
            <a:pPr marL="171450" indent="-171450">
              <a:buFont typeface="Arial" pitchFamily="34" charset="0"/>
              <a:buChar char="•"/>
            </a:pPr>
            <a:r>
              <a:rPr lang="en-GB" dirty="0"/>
              <a:t>Increased staff satisfaction</a:t>
            </a:r>
          </a:p>
          <a:p>
            <a:pPr marL="171450" indent="-171450">
              <a:buFont typeface="Arial" pitchFamily="34" charset="0"/>
              <a:buChar char="•"/>
            </a:pPr>
            <a:r>
              <a:rPr lang="en-GB" dirty="0"/>
              <a:t>Higher Brand position</a:t>
            </a:r>
          </a:p>
          <a:p>
            <a:pPr marL="171450" indent="-171450">
              <a:buFont typeface="Arial" pitchFamily="34" charset="0"/>
              <a:buChar char="•"/>
            </a:pPr>
            <a:r>
              <a:rPr lang="en-GB" dirty="0"/>
              <a:t>Decrease in Carbon Footprint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38" y="1066800"/>
            <a:ext cx="8671093"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264</a:t>
            </a:fld>
            <a:endParaRPr lang="en-US" dirty="0"/>
          </a:p>
        </p:txBody>
      </p:sp>
    </p:spTree>
    <p:extLst>
      <p:ext uri="{BB962C8B-B14F-4D97-AF65-F5344CB8AC3E}">
        <p14:creationId xmlns:p14="http://schemas.microsoft.com/office/powerpoint/2010/main" val="3637830561"/>
      </p:ext>
    </p:extLst>
  </p:cSld>
  <p:clrMapOvr>
    <a:masterClrMapping/>
  </p:clrMapOvr>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6610" name="Rectangle 2"/>
          <p:cNvSpPr>
            <a:spLocks noGrp="1" noChangeArrowheads="1"/>
          </p:cNvSpPr>
          <p:nvPr>
            <p:ph type="title"/>
          </p:nvPr>
        </p:nvSpPr>
        <p:spPr/>
        <p:txBody>
          <a:bodyPr/>
          <a:lstStyle/>
          <a:p>
            <a:r>
              <a:rPr lang="en-GB" dirty="0"/>
              <a:t>Benefits Management Plan</a:t>
            </a:r>
            <a:endParaRPr lang="en-US" dirty="0"/>
          </a:p>
        </p:txBody>
      </p:sp>
      <p:sp>
        <p:nvSpPr>
          <p:cNvPr id="1476611" name="Rectangle 3"/>
          <p:cNvSpPr>
            <a:spLocks noGrp="1" noChangeArrowheads="1"/>
          </p:cNvSpPr>
          <p:nvPr>
            <p:ph idx="1"/>
          </p:nvPr>
        </p:nvSpPr>
        <p:spPr/>
        <p:txBody>
          <a:bodyPr>
            <a:normAutofit/>
          </a:bodyPr>
          <a:lstStyle/>
          <a:p>
            <a:r>
              <a:rPr lang="en-GB" dirty="0"/>
              <a:t>Benefits</a:t>
            </a:r>
          </a:p>
          <a:p>
            <a:r>
              <a:rPr lang="en-GB" dirty="0"/>
              <a:t>Benefits Profiles</a:t>
            </a:r>
          </a:p>
          <a:p>
            <a:r>
              <a:rPr lang="en-GB" dirty="0"/>
              <a:t>Roles and Responsibilities</a:t>
            </a:r>
          </a:p>
          <a:p>
            <a:r>
              <a:rPr lang="en-GB" dirty="0"/>
              <a:t>Tracking and controlling</a:t>
            </a:r>
          </a:p>
          <a:p>
            <a:r>
              <a:rPr lang="en-GB" dirty="0"/>
              <a:t>Benefits </a:t>
            </a:r>
            <a:r>
              <a:rPr lang="en-GB" dirty="0" smtClean="0"/>
              <a:t>realization </a:t>
            </a:r>
            <a:r>
              <a:rPr lang="en-GB" dirty="0"/>
              <a:t>Reviews</a:t>
            </a:r>
          </a:p>
          <a:p>
            <a:r>
              <a:rPr lang="en-GB" dirty="0"/>
              <a:t>Supporting </a:t>
            </a:r>
            <a:r>
              <a:rPr lang="en-GB" dirty="0" smtClean="0"/>
              <a:t>methods</a:t>
            </a:r>
            <a:endParaRPr lang="en-US" dirty="0"/>
          </a:p>
        </p:txBody>
      </p:sp>
      <p:pic>
        <p:nvPicPr>
          <p:cNvPr id="9218" name="Picture 2" descr="http://edisonchamber.com/wp-content/uploads/2011/10/benefi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3726251" cy="247479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265</a:t>
            </a:fld>
            <a:endParaRPr lang="en-US" dirty="0"/>
          </a:p>
        </p:txBody>
      </p:sp>
    </p:spTree>
    <p:extLst>
      <p:ext uri="{BB962C8B-B14F-4D97-AF65-F5344CB8AC3E}">
        <p14:creationId xmlns:p14="http://schemas.microsoft.com/office/powerpoint/2010/main" val="334162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76611">
                                            <p:txEl>
                                              <p:pRg st="0" end="0"/>
                                            </p:txEl>
                                          </p:spTgt>
                                        </p:tgtEl>
                                        <p:attrNameLst>
                                          <p:attrName>style.visibility</p:attrName>
                                        </p:attrNameLst>
                                      </p:cBhvr>
                                      <p:to>
                                        <p:strVal val="visible"/>
                                      </p:to>
                                    </p:set>
                                    <p:animEffect transition="in" filter="wipe(left)">
                                      <p:cBhvr>
                                        <p:cTn id="7" dur="500"/>
                                        <p:tgtEl>
                                          <p:spTgt spid="1476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76611">
                                            <p:txEl>
                                              <p:pRg st="1" end="1"/>
                                            </p:txEl>
                                          </p:spTgt>
                                        </p:tgtEl>
                                        <p:attrNameLst>
                                          <p:attrName>style.visibility</p:attrName>
                                        </p:attrNameLst>
                                      </p:cBhvr>
                                      <p:to>
                                        <p:strVal val="visible"/>
                                      </p:to>
                                    </p:set>
                                    <p:animEffect transition="in" filter="wipe(left)">
                                      <p:cBhvr>
                                        <p:cTn id="12" dur="500"/>
                                        <p:tgtEl>
                                          <p:spTgt spid="14766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76611">
                                            <p:txEl>
                                              <p:pRg st="2" end="2"/>
                                            </p:txEl>
                                          </p:spTgt>
                                        </p:tgtEl>
                                        <p:attrNameLst>
                                          <p:attrName>style.visibility</p:attrName>
                                        </p:attrNameLst>
                                      </p:cBhvr>
                                      <p:to>
                                        <p:strVal val="visible"/>
                                      </p:to>
                                    </p:set>
                                    <p:animEffect transition="in" filter="wipe(left)">
                                      <p:cBhvr>
                                        <p:cTn id="17" dur="500"/>
                                        <p:tgtEl>
                                          <p:spTgt spid="14766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76611">
                                            <p:txEl>
                                              <p:pRg st="3" end="3"/>
                                            </p:txEl>
                                          </p:spTgt>
                                        </p:tgtEl>
                                        <p:attrNameLst>
                                          <p:attrName>style.visibility</p:attrName>
                                        </p:attrNameLst>
                                      </p:cBhvr>
                                      <p:to>
                                        <p:strVal val="visible"/>
                                      </p:to>
                                    </p:set>
                                    <p:animEffect transition="in" filter="wipe(left)">
                                      <p:cBhvr>
                                        <p:cTn id="22" dur="500"/>
                                        <p:tgtEl>
                                          <p:spTgt spid="14766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76611">
                                            <p:txEl>
                                              <p:pRg st="4" end="4"/>
                                            </p:txEl>
                                          </p:spTgt>
                                        </p:tgtEl>
                                        <p:attrNameLst>
                                          <p:attrName>style.visibility</p:attrName>
                                        </p:attrNameLst>
                                      </p:cBhvr>
                                      <p:to>
                                        <p:strVal val="visible"/>
                                      </p:to>
                                    </p:set>
                                    <p:animEffect transition="in" filter="wipe(left)">
                                      <p:cBhvr>
                                        <p:cTn id="27" dur="500"/>
                                        <p:tgtEl>
                                          <p:spTgt spid="14766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76611">
                                            <p:txEl>
                                              <p:pRg st="5" end="5"/>
                                            </p:txEl>
                                          </p:spTgt>
                                        </p:tgtEl>
                                        <p:attrNameLst>
                                          <p:attrName>style.visibility</p:attrName>
                                        </p:attrNameLst>
                                      </p:cBhvr>
                                      <p:to>
                                        <p:strVal val="visible"/>
                                      </p:to>
                                    </p:set>
                                    <p:animEffect transition="in" filter="wipe(left)">
                                      <p:cBhvr>
                                        <p:cTn id="32" dur="500"/>
                                        <p:tgtEl>
                                          <p:spTgt spid="14766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611" grpId="0" build="p"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grpSp>
        <p:nvGrpSpPr>
          <p:cNvPr id="11" name="Group 10"/>
          <p:cNvGrpSpPr/>
          <p:nvPr/>
        </p:nvGrpSpPr>
        <p:grpSpPr>
          <a:xfrm>
            <a:off x="152400" y="2035076"/>
            <a:ext cx="6590858" cy="3578900"/>
            <a:chOff x="706713" y="1622792"/>
            <a:chExt cx="6762794" cy="2558452"/>
          </a:xfrm>
        </p:grpSpPr>
        <p:sp>
          <p:nvSpPr>
            <p:cNvPr id="5" name="TextBox 4"/>
            <p:cNvSpPr txBox="1"/>
            <p:nvPr/>
          </p:nvSpPr>
          <p:spPr>
            <a:xfrm>
              <a:off x="1132803" y="1622792"/>
              <a:ext cx="6336704" cy="1650154"/>
            </a:xfrm>
            <a:prstGeom prst="rect">
              <a:avLst/>
            </a:prstGeom>
            <a:noFill/>
          </p:spPr>
          <p:txBody>
            <a:bodyPr wrap="square" rtlCol="0">
              <a:spAutoFit/>
            </a:bodyPr>
            <a:lstStyle/>
            <a:p>
              <a:endParaRPr lang="en-US" sz="1600" b="1" dirty="0">
                <a:latin typeface="Verdana" pitchFamily="34" charset="0"/>
              </a:endParaRPr>
            </a:p>
            <a:p>
              <a:r>
                <a:rPr lang="en-US" sz="1600" b="1" dirty="0" smtClean="0">
                  <a:latin typeface="Verdana" pitchFamily="34" charset="0"/>
                </a:rPr>
                <a:t>Budget miscalcs </a:t>
              </a:r>
              <a:r>
                <a:rPr lang="en-US" sz="1600" dirty="0" smtClean="0">
                  <a:latin typeface="Verdana" pitchFamily="34" charset="0"/>
                </a:rPr>
                <a:t>= increased/decreased scope time </a:t>
              </a:r>
            </a:p>
            <a:p>
              <a:r>
                <a:rPr lang="en-US" sz="1600" dirty="0" smtClean="0">
                  <a:latin typeface="Verdana" pitchFamily="34" charset="0"/>
                </a:rPr>
                <a:t/>
              </a:r>
              <a:br>
                <a:rPr lang="en-US" sz="1600" dirty="0" smtClean="0">
                  <a:latin typeface="Verdana" pitchFamily="34" charset="0"/>
                </a:rPr>
              </a:br>
              <a:r>
                <a:rPr lang="en-US" sz="1600" dirty="0" smtClean="0">
                  <a:latin typeface="Verdana" pitchFamily="34" charset="0"/>
                </a:rPr>
                <a:t/>
              </a:r>
              <a:br>
                <a:rPr lang="en-US" sz="1600" dirty="0" smtClean="0">
                  <a:latin typeface="Verdana" pitchFamily="34" charset="0"/>
                </a:rPr>
              </a:br>
              <a:r>
                <a:rPr lang="en-US" sz="1600" b="1" dirty="0" smtClean="0">
                  <a:latin typeface="Verdana" pitchFamily="34" charset="0"/>
                </a:rPr>
                <a:t>Poor Timelines  </a:t>
              </a:r>
              <a:r>
                <a:rPr lang="en-US" sz="1600" dirty="0" smtClean="0">
                  <a:latin typeface="Verdana" pitchFamily="34" charset="0"/>
                </a:rPr>
                <a:t>= More Resources needed</a:t>
              </a:r>
            </a:p>
            <a:p>
              <a:endParaRPr lang="en-US" sz="1600" dirty="0" smtClean="0">
                <a:latin typeface="Verdana" pitchFamily="34" charset="0"/>
              </a:endParaRPr>
            </a:p>
            <a:p>
              <a:r>
                <a:rPr lang="en-US" sz="1600" dirty="0" smtClean="0">
                  <a:latin typeface="Verdana" pitchFamily="34" charset="0"/>
                </a:rPr>
                <a:t/>
              </a:r>
              <a:br>
                <a:rPr lang="en-US" sz="1600" dirty="0" smtClean="0">
                  <a:latin typeface="Verdana" pitchFamily="34" charset="0"/>
                </a:rPr>
              </a:br>
              <a:r>
                <a:rPr lang="en-US" sz="1600" b="1" dirty="0" smtClean="0">
                  <a:latin typeface="Verdana" pitchFamily="34" charset="0"/>
                </a:rPr>
                <a:t>Undefined or </a:t>
              </a:r>
              <a:r>
                <a:rPr lang="en-US" sz="1600" b="1" dirty="0">
                  <a:latin typeface="Verdana" pitchFamily="34" charset="0"/>
                </a:rPr>
                <a:t>C</a:t>
              </a:r>
              <a:r>
                <a:rPr lang="en-US" sz="1600" b="1" dirty="0" smtClean="0">
                  <a:latin typeface="Verdana" pitchFamily="34" charset="0"/>
                </a:rPr>
                <a:t>onfusing Scope </a:t>
              </a:r>
              <a:r>
                <a:rPr lang="en-US" sz="1600" dirty="0" smtClean="0">
                  <a:latin typeface="Verdana" pitchFamily="34" charset="0"/>
                </a:rPr>
                <a:t>= More Money &amp; Time</a:t>
              </a:r>
            </a:p>
            <a:p>
              <a:endParaRPr lang="en-US" sz="1600" dirty="0">
                <a:latin typeface="Verdana" pitchFamily="34" charset="0"/>
              </a:endParaRPr>
            </a:p>
          </p:txBody>
        </p:sp>
        <p:pic>
          <p:nvPicPr>
            <p:cNvPr id="6"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65" y="2292401"/>
              <a:ext cx="550823" cy="342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54" y="2715513"/>
              <a:ext cx="468520" cy="468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713" y="1643711"/>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61409" y="3763205"/>
              <a:ext cx="3987579" cy="418039"/>
            </a:xfrm>
            <a:prstGeom prst="rect">
              <a:avLst/>
            </a:prstGeom>
            <a:noFill/>
          </p:spPr>
          <p:txBody>
            <a:bodyPr wrap="square" rtlCol="0">
              <a:spAutoFit/>
            </a:bodyPr>
            <a:lstStyle/>
            <a:p>
              <a:pPr algn="ctr"/>
              <a:r>
                <a:rPr lang="en-US" sz="2400" dirty="0" smtClean="0">
                  <a:latin typeface="Verdana" pitchFamily="34" charset="0"/>
                </a:rPr>
                <a:t>Failed Projects </a:t>
              </a:r>
              <a:r>
                <a:rPr lang="en-US" sz="3200" dirty="0" smtClean="0">
                  <a:latin typeface="Verdana" pitchFamily="34" charset="0"/>
                </a:rPr>
                <a:t>=</a:t>
              </a:r>
              <a:r>
                <a:rPr lang="en-US" sz="2400" dirty="0" smtClean="0">
                  <a:latin typeface="Verdana" pitchFamily="34" charset="0"/>
                </a:rPr>
                <a:t> Waste</a:t>
              </a:r>
              <a:endParaRPr lang="en-US" sz="2400" dirty="0">
                <a:latin typeface="Verdana" pitchFamily="34" charset="0"/>
              </a:endParaRP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4022360"/>
            <a:ext cx="2052172" cy="1924986"/>
          </a:xfrm>
          <a:prstGeom prst="rect">
            <a:avLst/>
          </a:prstGeom>
        </p:spPr>
      </p:pic>
      <p:sp>
        <p:nvSpPr>
          <p:cNvPr id="3" name="Rectangle 2"/>
          <p:cNvSpPr/>
          <p:nvPr/>
        </p:nvSpPr>
        <p:spPr>
          <a:xfrm>
            <a:off x="625636" y="1219200"/>
            <a:ext cx="6537163" cy="369332"/>
          </a:xfrm>
          <a:prstGeom prst="rect">
            <a:avLst/>
          </a:prstGeom>
        </p:spPr>
        <p:txBody>
          <a:bodyPr wrap="square">
            <a:spAutoFit/>
          </a:bodyPr>
          <a:lstStyle/>
          <a:p>
            <a:r>
              <a:rPr lang="en-US" b="1" dirty="0">
                <a:latin typeface="Verdana" pitchFamily="34" charset="0"/>
              </a:rPr>
              <a:t>The Interdependency of </a:t>
            </a:r>
            <a:r>
              <a:rPr lang="en-US" b="1" dirty="0" smtClean="0">
                <a:latin typeface="Verdana" pitchFamily="34" charset="0"/>
              </a:rPr>
              <a:t>KPI </a:t>
            </a:r>
            <a:r>
              <a:rPr lang="en-US" b="1" dirty="0">
                <a:latin typeface="Verdana" pitchFamily="34" charset="0"/>
              </a:rPr>
              <a:t>is a simple concept.</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12" name="Slide Number Placeholder 11"/>
          <p:cNvSpPr>
            <a:spLocks noGrp="1"/>
          </p:cNvSpPr>
          <p:nvPr>
            <p:ph type="sldNum" sz="quarter" idx="12"/>
          </p:nvPr>
        </p:nvSpPr>
        <p:spPr/>
        <p:txBody>
          <a:bodyPr/>
          <a:lstStyle/>
          <a:p>
            <a:fld id="{4BE819A1-3DD8-4179-BFD0-BF7D359F8DBD}" type="slidenum">
              <a:rPr lang="en-US" smtClean="0"/>
              <a:t>266</a:t>
            </a:fld>
            <a:endParaRPr lang="en-US" dirty="0"/>
          </a:p>
        </p:txBody>
      </p:sp>
    </p:spTree>
    <p:extLst>
      <p:ext uri="{BB962C8B-B14F-4D97-AF65-F5344CB8AC3E}">
        <p14:creationId xmlns:p14="http://schemas.microsoft.com/office/powerpoint/2010/main" val="792341037"/>
      </p:ext>
    </p:extLst>
  </p:cSld>
  <p:clrMapOvr>
    <a:masterClrMapping/>
  </p:clrMapOvr>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Organizational</a:t>
            </a:r>
            <a:r>
              <a:rPr lang="en-US" baseline="0" dirty="0" smtClean="0"/>
              <a:t> Goals</a:t>
            </a:r>
            <a:endParaRPr lang="en-US" dirty="0"/>
          </a:p>
        </p:txBody>
      </p:sp>
      <p:sp>
        <p:nvSpPr>
          <p:cNvPr id="3" name="Content Placeholder 2"/>
          <p:cNvSpPr>
            <a:spLocks noGrp="1"/>
          </p:cNvSpPr>
          <p:nvPr>
            <p:ph idx="1"/>
          </p:nvPr>
        </p:nvSpPr>
        <p:spPr/>
        <p:txBody>
          <a:bodyPr/>
          <a:lstStyle/>
          <a:p>
            <a:r>
              <a:rPr lang="en-US" dirty="0" smtClean="0"/>
              <a:t>Project Managers must have an understanding of organizational goals beyond project objectives.</a:t>
            </a:r>
            <a:endParaRPr lang="en-US" dirty="0"/>
          </a:p>
          <a:p>
            <a:r>
              <a:rPr lang="en-US" dirty="0" smtClean="0"/>
              <a:t>Projects or deliverables that do not align with organizational goals need to be weighted for risk.</a:t>
            </a:r>
          </a:p>
          <a:p>
            <a:endParaRPr lang="en-US" dirty="0"/>
          </a:p>
          <a:p>
            <a:r>
              <a:rPr lang="en-US" dirty="0" smtClean="0"/>
              <a:t>Q. What are some ways to keep current?</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267</a:t>
            </a:fld>
            <a:endParaRPr lang="en-US" dirty="0"/>
          </a:p>
        </p:txBody>
      </p:sp>
    </p:spTree>
    <p:extLst>
      <p:ext uri="{BB962C8B-B14F-4D97-AF65-F5344CB8AC3E}">
        <p14:creationId xmlns:p14="http://schemas.microsoft.com/office/powerpoint/2010/main" val="2384663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Skills</a:t>
            </a:r>
            <a:endParaRPr lang="en-US" dirty="0"/>
          </a:p>
        </p:txBody>
      </p:sp>
      <p:pic>
        <p:nvPicPr>
          <p:cNvPr id="29698" name="Picture 2" descr="http://www.kimtracyprince.com/wp-content/uploads/2012/02/play-like-a-champion-today.gif"/>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2791" y="914400"/>
            <a:ext cx="4371975" cy="3305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268</a:t>
            </a:fld>
            <a:endParaRPr lang="en-US" dirty="0"/>
          </a:p>
        </p:txBody>
      </p:sp>
    </p:spTree>
    <p:extLst>
      <p:ext uri="{BB962C8B-B14F-4D97-AF65-F5344CB8AC3E}">
        <p14:creationId xmlns:p14="http://schemas.microsoft.com/office/powerpoint/2010/main" val="622859547"/>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p:nvPr>
        </p:nvSpPr>
        <p:spPr/>
        <p:txBody>
          <a:bodyPr/>
          <a:lstStyle/>
          <a:p>
            <a:r>
              <a:rPr lang="en-GB" dirty="0"/>
              <a:t>Team Attributes</a:t>
            </a:r>
            <a:endParaRPr lang="en-US" dirty="0"/>
          </a:p>
        </p:txBody>
      </p:sp>
      <p:sp>
        <p:nvSpPr>
          <p:cNvPr id="1740803" name="Rectangle 3"/>
          <p:cNvSpPr>
            <a:spLocks noGrp="1" noChangeArrowheads="1"/>
          </p:cNvSpPr>
          <p:nvPr>
            <p:ph type="body" idx="1"/>
          </p:nvPr>
        </p:nvSpPr>
        <p:spPr/>
        <p:txBody>
          <a:bodyPr/>
          <a:lstStyle/>
          <a:p>
            <a:r>
              <a:rPr lang="en-GB" dirty="0"/>
              <a:t>F</a:t>
            </a:r>
            <a:r>
              <a:rPr lang="en-GB" dirty="0" smtClean="0"/>
              <a:t>ocus</a:t>
            </a:r>
            <a:endParaRPr lang="en-GB" dirty="0"/>
          </a:p>
          <a:p>
            <a:r>
              <a:rPr lang="en-GB" dirty="0"/>
              <a:t>M</a:t>
            </a:r>
            <a:r>
              <a:rPr lang="en-GB" dirty="0" smtClean="0"/>
              <a:t>otivation</a:t>
            </a:r>
            <a:endParaRPr lang="en-GB" dirty="0"/>
          </a:p>
          <a:p>
            <a:r>
              <a:rPr lang="en-GB" dirty="0"/>
              <a:t>D</a:t>
            </a:r>
            <a:r>
              <a:rPr lang="en-GB" dirty="0" smtClean="0"/>
              <a:t>efined </a:t>
            </a:r>
            <a:r>
              <a:rPr lang="en-GB" dirty="0"/>
              <a:t>R</a:t>
            </a:r>
            <a:r>
              <a:rPr lang="en-GB" dirty="0" smtClean="0"/>
              <a:t>oles</a:t>
            </a:r>
            <a:endParaRPr lang="en-GB" dirty="0"/>
          </a:p>
          <a:p>
            <a:r>
              <a:rPr lang="en-GB" dirty="0" smtClean="0"/>
              <a:t>Cohesion </a:t>
            </a:r>
            <a:r>
              <a:rPr lang="en-GB" dirty="0"/>
              <a:t>and </a:t>
            </a:r>
            <a:r>
              <a:rPr lang="en-GB" dirty="0" smtClean="0"/>
              <a:t>Trust</a:t>
            </a:r>
            <a:endParaRPr lang="en-GB" dirty="0"/>
          </a:p>
          <a:p>
            <a:r>
              <a:rPr lang="en-GB" dirty="0"/>
              <a:t>S</a:t>
            </a:r>
            <a:r>
              <a:rPr lang="en-GB" dirty="0" smtClean="0"/>
              <a:t>hared </a:t>
            </a:r>
            <a:r>
              <a:rPr lang="en-GB" dirty="0"/>
              <a:t>R</a:t>
            </a:r>
            <a:r>
              <a:rPr lang="en-GB" dirty="0" smtClean="0"/>
              <a:t>esponsibility</a:t>
            </a:r>
            <a:endParaRPr lang="en-GB" dirty="0"/>
          </a:p>
          <a:p>
            <a:r>
              <a:rPr lang="en-GB" dirty="0"/>
              <a:t>S</a:t>
            </a:r>
            <a:r>
              <a:rPr lang="en-GB" dirty="0" smtClean="0"/>
              <a:t>hared Values</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269</a:t>
            </a:fld>
            <a:endParaRPr lang="en-US" dirty="0"/>
          </a:p>
        </p:txBody>
      </p:sp>
    </p:spTree>
    <p:extLst>
      <p:ext uri="{BB962C8B-B14F-4D97-AF65-F5344CB8AC3E}">
        <p14:creationId xmlns:p14="http://schemas.microsoft.com/office/powerpoint/2010/main" val="3393167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a:xfrm>
            <a:off x="381000" y="152400"/>
            <a:ext cx="7024744" cy="1143000"/>
          </a:xfrm>
        </p:spPr>
        <p:txBody>
          <a:bodyPr>
            <a:normAutofit/>
          </a:bodyPr>
          <a:lstStyle/>
          <a:p>
            <a:r>
              <a:rPr lang="nl-NL" dirty="0"/>
              <a:t>CSR Stage 2</a:t>
            </a:r>
            <a:br>
              <a:rPr lang="nl-NL" dirty="0"/>
            </a:br>
            <a:r>
              <a:rPr lang="nl-NL" dirty="0"/>
              <a:t>Business embraces CSR</a:t>
            </a:r>
          </a:p>
        </p:txBody>
      </p:sp>
      <p:sp>
        <p:nvSpPr>
          <p:cNvPr id="63491" name="Tijdelijke aanduiding voor inhoud 2"/>
          <p:cNvSpPr>
            <a:spLocks noGrp="1"/>
          </p:cNvSpPr>
          <p:nvPr>
            <p:ph idx="1"/>
          </p:nvPr>
        </p:nvSpPr>
        <p:spPr>
          <a:xfrm>
            <a:off x="379413" y="1662113"/>
            <a:ext cx="8270875" cy="4519612"/>
          </a:xfrm>
        </p:spPr>
        <p:txBody>
          <a:bodyPr>
            <a:normAutofit fontScale="77500" lnSpcReduction="20000"/>
          </a:bodyPr>
          <a:lstStyle/>
          <a:p>
            <a:pPr>
              <a:buFontTx/>
              <a:buNone/>
            </a:pPr>
            <a:r>
              <a:rPr lang="en-US" dirty="0" smtClean="0"/>
              <a:t>Realization: People and Planet sustainability is required to sustain Profit in the business. Exploiting the environment will result in loss of necessary resources for the business. Exploiting people will result in less customers.</a:t>
            </a:r>
          </a:p>
          <a:p>
            <a:pPr>
              <a:buFontTx/>
              <a:buNone/>
            </a:pPr>
            <a:r>
              <a:rPr lang="en-US" dirty="0" smtClean="0"/>
              <a:t> </a:t>
            </a:r>
          </a:p>
          <a:p>
            <a:r>
              <a:rPr lang="en-US" dirty="0" smtClean="0"/>
              <a:t>CSR POV: CSR increases profitability because it grows the supply chain and ensures enough customers.</a:t>
            </a:r>
          </a:p>
          <a:p>
            <a:r>
              <a:rPr lang="en-US" dirty="0" smtClean="0"/>
              <a:t>CSR Risk: The holistic view of environmental and social sustainability leading to sustainable business is difficult to measure. Business needs to improve outcome measurements.</a:t>
            </a:r>
          </a:p>
          <a:p>
            <a:r>
              <a:rPr lang="en-US" dirty="0" smtClean="0"/>
              <a:t>CSR Threat: CSR arms race develops. Large enterprises can leverage high profits for philanthropy. On the other hand, marketing noise can make it difficult for buyers to know the difference between real and fake CSR.</a:t>
            </a:r>
          </a:p>
          <a:p>
            <a:r>
              <a:rPr lang="en-US" dirty="0" smtClean="0"/>
              <a:t>CSR Opportunity: People prefer to buy from ethical businesses.</a:t>
            </a:r>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a:t>
            </a:fld>
            <a:endParaRPr lang="en-US" dirty="0"/>
          </a:p>
        </p:txBody>
      </p:sp>
    </p:spTree>
    <p:extLst>
      <p:ext uri="{BB962C8B-B14F-4D97-AF65-F5344CB8AC3E}">
        <p14:creationId xmlns:p14="http://schemas.microsoft.com/office/powerpoint/2010/main" val="622545729"/>
      </p:ext>
    </p:extLst>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3" name="Rectangle 5"/>
          <p:cNvSpPr>
            <a:spLocks noGrp="1" noChangeArrowheads="1"/>
          </p:cNvSpPr>
          <p:nvPr>
            <p:ph type="title"/>
          </p:nvPr>
        </p:nvSpPr>
        <p:spPr>
          <a:xfrm>
            <a:off x="228600" y="-152400"/>
            <a:ext cx="7010400" cy="1143000"/>
          </a:xfrm>
        </p:spPr>
        <p:txBody>
          <a:bodyPr/>
          <a:lstStyle/>
          <a:p>
            <a:r>
              <a:rPr lang="en-GB" dirty="0"/>
              <a:t>Team </a:t>
            </a:r>
            <a:r>
              <a:rPr lang="en-GB" dirty="0" smtClean="0"/>
              <a:t>Development – </a:t>
            </a:r>
            <a:r>
              <a:rPr lang="en-GB" dirty="0" err="1" smtClean="0"/>
              <a:t>Tuckman</a:t>
            </a:r>
            <a:r>
              <a:rPr lang="en-GB" dirty="0" smtClean="0"/>
              <a:t> Model</a:t>
            </a:r>
            <a:endParaRPr lang="en-US" dirty="0"/>
          </a:p>
        </p:txBody>
      </p:sp>
      <p:sp>
        <p:nvSpPr>
          <p:cNvPr id="1742855" name="Rectangle 7"/>
          <p:cNvSpPr>
            <a:spLocks noChangeArrowheads="1"/>
          </p:cNvSpPr>
          <p:nvPr/>
        </p:nvSpPr>
        <p:spPr bwMode="auto">
          <a:xfrm>
            <a:off x="854320" y="645889"/>
            <a:ext cx="4914900" cy="333375"/>
          </a:xfrm>
          <a:prstGeom prst="rect">
            <a:avLst/>
          </a:prstGeom>
          <a:noFill/>
          <a:ln w="9525">
            <a:noFill/>
            <a:miter lim="800000"/>
            <a:headEnd/>
            <a:tailEnd/>
          </a:ln>
        </p:spPr>
        <p:txBody>
          <a:bodyPr/>
          <a:lstStyle/>
          <a:p>
            <a:endParaRPr lang="en-US" dirty="0"/>
          </a:p>
        </p:txBody>
      </p:sp>
      <p:grpSp>
        <p:nvGrpSpPr>
          <p:cNvPr id="2" name="Group 25"/>
          <p:cNvGrpSpPr/>
          <p:nvPr/>
        </p:nvGrpSpPr>
        <p:grpSpPr>
          <a:xfrm>
            <a:off x="1297925" y="609600"/>
            <a:ext cx="7084074" cy="5377338"/>
            <a:chOff x="2432050" y="908050"/>
            <a:chExt cx="6155895" cy="5475288"/>
          </a:xfrm>
        </p:grpSpPr>
        <p:sp>
          <p:nvSpPr>
            <p:cNvPr id="1742850" name="Oval 2"/>
            <p:cNvSpPr>
              <a:spLocks noChangeArrowheads="1"/>
            </p:cNvSpPr>
            <p:nvPr/>
          </p:nvSpPr>
          <p:spPr bwMode="auto">
            <a:xfrm>
              <a:off x="3295650" y="2420938"/>
              <a:ext cx="4292600" cy="3962400"/>
            </a:xfrm>
            <a:prstGeom prst="ellipse">
              <a:avLst/>
            </a:prstGeom>
            <a:ln>
              <a:headEnd type="none" w="sm" len="sm"/>
              <a:tailEnd type="none" w="lg" len="med"/>
            </a:ln>
          </p:spPr>
          <p:style>
            <a:lnRef idx="1">
              <a:schemeClr val="accent5"/>
            </a:lnRef>
            <a:fillRef idx="2">
              <a:schemeClr val="accent5"/>
            </a:fillRef>
            <a:effectRef idx="1">
              <a:schemeClr val="accent5"/>
            </a:effectRef>
            <a:fontRef idx="minor">
              <a:schemeClr val="dk1"/>
            </a:fontRef>
          </p:style>
          <p:txBody>
            <a:bodyPr wrap="none" lIns="90000" tIns="46800" rIns="90000" bIns="46800" anchor="ctr"/>
            <a:lstStyle/>
            <a:p>
              <a:endParaRPr lang="en-US" sz="1400" dirty="0">
                <a:latin typeface="+mn-lt"/>
              </a:endParaRPr>
            </a:p>
          </p:txBody>
        </p:sp>
        <p:sp>
          <p:nvSpPr>
            <p:cNvPr id="1742851" name="Line 3"/>
            <p:cNvSpPr>
              <a:spLocks noChangeShapeType="1"/>
            </p:cNvSpPr>
            <p:nvPr/>
          </p:nvSpPr>
          <p:spPr bwMode="auto">
            <a:xfrm>
              <a:off x="5441950" y="2420938"/>
              <a:ext cx="0" cy="3962400"/>
            </a:xfrm>
            <a:prstGeom prst="line">
              <a:avLst/>
            </a:prstGeom>
            <a:noFill/>
            <a:ln w="12700" cap="sq">
              <a:solidFill>
                <a:schemeClr val="tx2"/>
              </a:solidFill>
              <a:round/>
              <a:headEnd type="none" w="sm" len="sm"/>
              <a:tailEnd type="none" w="lg" len="med"/>
            </a:ln>
            <a:effectLst/>
          </p:spPr>
          <p:txBody>
            <a:bodyPr lIns="90000" tIns="46800" rIns="90000" bIns="46800" anchor="ctr"/>
            <a:lstStyle/>
            <a:p>
              <a:endParaRPr lang="en-US" sz="1400" dirty="0">
                <a:latin typeface="+mn-lt"/>
              </a:endParaRPr>
            </a:p>
          </p:txBody>
        </p:sp>
        <p:sp>
          <p:nvSpPr>
            <p:cNvPr id="1742852" name="Line 4"/>
            <p:cNvSpPr>
              <a:spLocks noChangeShapeType="1"/>
            </p:cNvSpPr>
            <p:nvPr/>
          </p:nvSpPr>
          <p:spPr bwMode="auto">
            <a:xfrm rot="5400000">
              <a:off x="5441156" y="2255044"/>
              <a:ext cx="1588" cy="4292600"/>
            </a:xfrm>
            <a:prstGeom prst="line">
              <a:avLst/>
            </a:prstGeom>
            <a:noFill/>
            <a:ln w="12700" cap="sq">
              <a:solidFill>
                <a:schemeClr val="tx2"/>
              </a:solidFill>
              <a:round/>
              <a:headEnd type="none" w="sm" len="sm"/>
              <a:tailEnd type="none" w="lg" len="med"/>
            </a:ln>
            <a:effectLst/>
          </p:spPr>
          <p:txBody>
            <a:bodyPr lIns="90000" tIns="46800" rIns="90000" bIns="46800" anchor="ctr"/>
            <a:lstStyle/>
            <a:p>
              <a:endParaRPr lang="en-US" sz="1400" dirty="0">
                <a:latin typeface="+mn-lt"/>
              </a:endParaRPr>
            </a:p>
          </p:txBody>
        </p:sp>
        <p:sp>
          <p:nvSpPr>
            <p:cNvPr id="1742854" name="Rectangle 6"/>
            <p:cNvSpPr>
              <a:spLocks noChangeArrowheads="1"/>
            </p:cNvSpPr>
            <p:nvPr/>
          </p:nvSpPr>
          <p:spPr bwMode="auto">
            <a:xfrm>
              <a:off x="2557463" y="2327275"/>
              <a:ext cx="1508125" cy="663575"/>
            </a:xfrm>
            <a:prstGeom prst="rect">
              <a:avLst/>
            </a:prstGeom>
            <a:noFill/>
            <a:ln w="9525">
              <a:noFill/>
              <a:miter lim="800000"/>
              <a:headEnd/>
              <a:tailEnd/>
            </a:ln>
          </p:spPr>
          <p:txBody>
            <a:bodyPr/>
            <a:lstStyle/>
            <a:p>
              <a:endParaRPr lang="en-US" sz="1400" dirty="0">
                <a:latin typeface="+mn-lt"/>
              </a:endParaRPr>
            </a:p>
          </p:txBody>
        </p:sp>
        <p:sp>
          <p:nvSpPr>
            <p:cNvPr id="1742856" name="Text Box 8"/>
            <p:cNvSpPr txBox="1">
              <a:spLocks noChangeArrowheads="1"/>
            </p:cNvSpPr>
            <p:nvPr/>
          </p:nvSpPr>
          <p:spPr bwMode="auto">
            <a:xfrm>
              <a:off x="5806873" y="2227046"/>
              <a:ext cx="1227746" cy="534971"/>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2800" b="1" dirty="0">
                  <a:solidFill>
                    <a:schemeClr val="tx2"/>
                  </a:solidFill>
                  <a:latin typeface="+mn-lt"/>
                </a:rPr>
                <a:t>Forming</a:t>
              </a:r>
              <a:endParaRPr lang="en-US" sz="1400" b="1" dirty="0">
                <a:solidFill>
                  <a:schemeClr val="tx2"/>
                </a:solidFill>
                <a:latin typeface="+mn-lt"/>
              </a:endParaRPr>
            </a:p>
          </p:txBody>
        </p:sp>
        <p:sp>
          <p:nvSpPr>
            <p:cNvPr id="1742857" name="Text Box 9"/>
            <p:cNvSpPr txBox="1">
              <a:spLocks noChangeArrowheads="1"/>
            </p:cNvSpPr>
            <p:nvPr/>
          </p:nvSpPr>
          <p:spPr bwMode="auto">
            <a:xfrm>
              <a:off x="5725794" y="4554686"/>
              <a:ext cx="1339183" cy="534971"/>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2800" b="1" dirty="0">
                  <a:solidFill>
                    <a:schemeClr val="tx2"/>
                  </a:solidFill>
                  <a:latin typeface="+mn-lt"/>
                </a:rPr>
                <a:t>Storming</a:t>
              </a:r>
              <a:endParaRPr lang="en-US" sz="2800" b="1" dirty="0">
                <a:solidFill>
                  <a:schemeClr val="tx2"/>
                </a:solidFill>
                <a:latin typeface="+mn-lt"/>
              </a:endParaRPr>
            </a:p>
          </p:txBody>
        </p:sp>
        <p:sp>
          <p:nvSpPr>
            <p:cNvPr id="1742858" name="Text Box 10"/>
            <p:cNvSpPr txBox="1">
              <a:spLocks noChangeArrowheads="1"/>
            </p:cNvSpPr>
            <p:nvPr/>
          </p:nvSpPr>
          <p:spPr bwMode="auto">
            <a:xfrm>
              <a:off x="4085256" y="4554686"/>
              <a:ext cx="1287970" cy="534971"/>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2800" b="1" dirty="0">
                  <a:solidFill>
                    <a:schemeClr val="tx2"/>
                  </a:solidFill>
                  <a:latin typeface="+mn-lt"/>
                </a:rPr>
                <a:t>Norming</a:t>
              </a:r>
              <a:endParaRPr lang="en-US" sz="1400" b="1" dirty="0">
                <a:solidFill>
                  <a:schemeClr val="tx2"/>
                </a:solidFill>
                <a:latin typeface="+mn-lt"/>
              </a:endParaRPr>
            </a:p>
          </p:txBody>
        </p:sp>
        <p:sp>
          <p:nvSpPr>
            <p:cNvPr id="1742859" name="Text Box 11"/>
            <p:cNvSpPr txBox="1">
              <a:spLocks noChangeArrowheads="1"/>
            </p:cNvSpPr>
            <p:nvPr/>
          </p:nvSpPr>
          <p:spPr bwMode="auto">
            <a:xfrm>
              <a:off x="3754176" y="2227046"/>
              <a:ext cx="1615231" cy="534971"/>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2800" b="1" dirty="0">
                  <a:solidFill>
                    <a:schemeClr val="tx2"/>
                  </a:solidFill>
                  <a:latin typeface="+mn-lt"/>
                </a:rPr>
                <a:t>Performing</a:t>
              </a:r>
              <a:endParaRPr lang="en-US" sz="2800" b="1" dirty="0">
                <a:solidFill>
                  <a:schemeClr val="tx2"/>
                </a:solidFill>
                <a:latin typeface="+mn-lt"/>
              </a:endParaRPr>
            </a:p>
          </p:txBody>
        </p:sp>
        <p:sp>
          <p:nvSpPr>
            <p:cNvPr id="1742860" name="Text Box 12"/>
            <p:cNvSpPr txBox="1">
              <a:spLocks noChangeArrowheads="1"/>
            </p:cNvSpPr>
            <p:nvPr/>
          </p:nvSpPr>
          <p:spPr bwMode="auto">
            <a:xfrm>
              <a:off x="5816600" y="2708275"/>
              <a:ext cx="2376488" cy="1412444"/>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400" b="1" dirty="0">
                  <a:latin typeface="+mn-lt"/>
                </a:rPr>
                <a:t>Anxiety about </a:t>
              </a:r>
              <a:r>
                <a:rPr lang="en-GB" sz="1400" b="1" dirty="0" smtClean="0">
                  <a:latin typeface="+mn-lt"/>
                </a:rPr>
                <a:t>Personal Identify </a:t>
              </a:r>
              <a:r>
                <a:rPr lang="en-GB" sz="1400" b="1" dirty="0">
                  <a:latin typeface="+mn-lt"/>
                </a:rPr>
                <a:t>and </a:t>
              </a:r>
              <a:r>
                <a:rPr lang="en-GB" sz="1400" b="1" dirty="0" smtClean="0">
                  <a:latin typeface="+mn-lt"/>
                </a:rPr>
                <a:t>Impression</a:t>
              </a:r>
              <a:endParaRPr lang="en-GB" sz="1400" b="1" dirty="0">
                <a:latin typeface="+mn-lt"/>
              </a:endParaRPr>
            </a:p>
            <a:p>
              <a:pPr algn="l" eaLnBrk="1" hangingPunct="1"/>
              <a:endParaRPr lang="en-GB" sz="1400" b="1" dirty="0">
                <a:latin typeface="+mn-lt"/>
              </a:endParaRPr>
            </a:p>
            <a:p>
              <a:r>
                <a:rPr lang="en-GB" sz="1400" b="1" dirty="0">
                  <a:solidFill>
                    <a:schemeClr val="accent5">
                      <a:lumMod val="50000"/>
                    </a:schemeClr>
                  </a:solidFill>
                </a:rPr>
                <a:t>Issues:</a:t>
              </a:r>
            </a:p>
            <a:p>
              <a:pPr algn="l" eaLnBrk="1" hangingPunct="1"/>
              <a:r>
                <a:rPr lang="en-GB" sz="1400" b="1" dirty="0">
                  <a:latin typeface="+mn-lt"/>
                </a:rPr>
                <a:t>Cohesion</a:t>
              </a:r>
            </a:p>
            <a:p>
              <a:pPr algn="l" eaLnBrk="1" hangingPunct="1"/>
              <a:r>
                <a:rPr lang="en-GB" sz="1400" b="1" dirty="0">
                  <a:latin typeface="+mn-lt"/>
                </a:rPr>
                <a:t>Involvement</a:t>
              </a:r>
              <a:endParaRPr lang="en-US" sz="1400" b="1" dirty="0">
                <a:latin typeface="+mn-lt"/>
              </a:endParaRPr>
            </a:p>
          </p:txBody>
        </p:sp>
        <p:sp>
          <p:nvSpPr>
            <p:cNvPr id="1742861" name="Text Box 13"/>
            <p:cNvSpPr txBox="1">
              <a:spLocks noChangeArrowheads="1"/>
            </p:cNvSpPr>
            <p:nvPr/>
          </p:nvSpPr>
          <p:spPr bwMode="auto">
            <a:xfrm>
              <a:off x="5745163" y="5084763"/>
              <a:ext cx="2842782" cy="1193075"/>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r>
                <a:rPr lang="en-GB" sz="1400" b="1" dirty="0">
                  <a:latin typeface="+mn-lt"/>
                </a:rPr>
                <a:t>Personal goals in </a:t>
              </a:r>
              <a:r>
                <a:rPr lang="en-GB" sz="1400" b="1" dirty="0" smtClean="0">
                  <a:latin typeface="+mn-lt"/>
                </a:rPr>
                <a:t>Conflict  </a:t>
              </a:r>
              <a:r>
                <a:rPr lang="en-GB" sz="1400" b="1" dirty="0">
                  <a:latin typeface="+mn-lt"/>
                </a:rPr>
                <a:t>Hostility</a:t>
              </a:r>
            </a:p>
            <a:p>
              <a:pPr algn="l" eaLnBrk="1" hangingPunct="1"/>
              <a:endParaRPr lang="en-GB" sz="1400" b="1" dirty="0">
                <a:latin typeface="+mn-lt"/>
              </a:endParaRPr>
            </a:p>
            <a:p>
              <a:pPr algn="l" eaLnBrk="1" hangingPunct="1"/>
              <a:r>
                <a:rPr lang="en-GB" sz="1400" b="1" dirty="0">
                  <a:solidFill>
                    <a:srgbClr val="FF0000"/>
                  </a:solidFill>
                  <a:latin typeface="+mn-lt"/>
                </a:rPr>
                <a:t>Issues:</a:t>
              </a:r>
            </a:p>
            <a:p>
              <a:pPr algn="l" eaLnBrk="1" hangingPunct="1"/>
              <a:r>
                <a:rPr lang="en-GB" sz="1400" b="1" dirty="0">
                  <a:latin typeface="+mn-lt"/>
                </a:rPr>
                <a:t>G</a:t>
              </a:r>
              <a:r>
                <a:rPr lang="en-GB" sz="1400" b="1" dirty="0" smtClean="0">
                  <a:latin typeface="+mn-lt"/>
                </a:rPr>
                <a:t>roup </a:t>
              </a:r>
              <a:r>
                <a:rPr lang="en-GB" sz="1400" b="1" dirty="0">
                  <a:latin typeface="+mn-lt"/>
                </a:rPr>
                <a:t>D</a:t>
              </a:r>
              <a:r>
                <a:rPr lang="en-GB" sz="1400" b="1" dirty="0" smtClean="0">
                  <a:latin typeface="+mn-lt"/>
                </a:rPr>
                <a:t>irection</a:t>
              </a:r>
              <a:endParaRPr lang="en-GB" sz="1400" b="1" dirty="0">
                <a:latin typeface="+mn-lt"/>
              </a:endParaRPr>
            </a:p>
            <a:p>
              <a:pPr algn="l" eaLnBrk="1" hangingPunct="1"/>
              <a:r>
                <a:rPr lang="en-GB" sz="1400" b="1" dirty="0">
                  <a:latin typeface="+mn-lt"/>
                </a:rPr>
                <a:t>R</a:t>
              </a:r>
              <a:r>
                <a:rPr lang="en-GB" sz="1400" b="1" dirty="0" smtClean="0">
                  <a:latin typeface="+mn-lt"/>
                </a:rPr>
                <a:t>esolving </a:t>
              </a:r>
              <a:r>
                <a:rPr lang="en-GB" sz="1400" b="1" dirty="0">
                  <a:latin typeface="+mn-lt"/>
                </a:rPr>
                <a:t>C</a:t>
              </a:r>
              <a:r>
                <a:rPr lang="en-GB" sz="1400" b="1" dirty="0" smtClean="0">
                  <a:latin typeface="+mn-lt"/>
                </a:rPr>
                <a:t>onflict</a:t>
              </a:r>
              <a:endParaRPr lang="en-US" sz="1400" b="1" dirty="0">
                <a:latin typeface="+mn-lt"/>
              </a:endParaRPr>
            </a:p>
          </p:txBody>
        </p:sp>
        <p:sp>
          <p:nvSpPr>
            <p:cNvPr id="1742862" name="Text Box 14"/>
            <p:cNvSpPr txBox="1">
              <a:spLocks noChangeArrowheads="1"/>
            </p:cNvSpPr>
            <p:nvPr/>
          </p:nvSpPr>
          <p:spPr bwMode="auto">
            <a:xfrm>
              <a:off x="2432050" y="5084763"/>
              <a:ext cx="2657475" cy="973707"/>
            </a:xfrm>
            <a:prstGeom prst="rect">
              <a:avLst/>
            </a:prstGeom>
            <a:noFill/>
            <a:ln w="12700" cap="sq">
              <a:noFill/>
              <a:miter lim="800000"/>
              <a:headEnd type="none" w="sm" len="sm"/>
              <a:tailEnd type="none" w="lg" len="med"/>
            </a:ln>
            <a:effectLst/>
          </p:spPr>
          <p:txBody>
            <a:bodyPr lIns="90000" tIns="46800" rIns="90000" bIns="46800">
              <a:spAutoFit/>
            </a:bodyPr>
            <a:lstStyle/>
            <a:p>
              <a:pPr algn="r" eaLnBrk="1" hangingPunct="1"/>
              <a:r>
                <a:rPr lang="en-GB" sz="1400" b="1" dirty="0">
                  <a:latin typeface="+mn-lt"/>
                </a:rPr>
                <a:t>Develop ways of working together</a:t>
              </a:r>
            </a:p>
            <a:p>
              <a:pPr algn="r" eaLnBrk="1" hangingPunct="1"/>
              <a:endParaRPr lang="en-GB" sz="1400" b="1" dirty="0">
                <a:latin typeface="+mn-lt"/>
              </a:endParaRPr>
            </a:p>
            <a:p>
              <a:pPr algn="r" eaLnBrk="1" hangingPunct="1"/>
              <a:r>
                <a:rPr lang="en-GB" sz="1400" b="1" dirty="0">
                  <a:solidFill>
                    <a:schemeClr val="accent5">
                      <a:lumMod val="50000"/>
                    </a:schemeClr>
                  </a:solidFill>
                  <a:latin typeface="+mn-lt"/>
                </a:rPr>
                <a:t>Issues:</a:t>
              </a:r>
            </a:p>
            <a:p>
              <a:pPr algn="r" eaLnBrk="1" hangingPunct="1"/>
              <a:r>
                <a:rPr lang="en-GB" sz="1400" b="1" dirty="0">
                  <a:latin typeface="+mn-lt"/>
                </a:rPr>
                <a:t>Roles, Responsibilities, Plans &amp; Rules</a:t>
              </a:r>
              <a:endParaRPr lang="en-US" sz="1400" b="1" dirty="0">
                <a:latin typeface="+mn-lt"/>
              </a:endParaRPr>
            </a:p>
          </p:txBody>
        </p:sp>
        <p:sp>
          <p:nvSpPr>
            <p:cNvPr id="1742863" name="Text Box 15"/>
            <p:cNvSpPr txBox="1">
              <a:spLocks noChangeArrowheads="1"/>
            </p:cNvSpPr>
            <p:nvPr/>
          </p:nvSpPr>
          <p:spPr bwMode="auto">
            <a:xfrm>
              <a:off x="2792413" y="2708275"/>
              <a:ext cx="2225675" cy="1193075"/>
            </a:xfrm>
            <a:prstGeom prst="rect">
              <a:avLst/>
            </a:prstGeom>
            <a:noFill/>
            <a:ln w="12700" cap="sq">
              <a:noFill/>
              <a:miter lim="800000"/>
              <a:headEnd type="none" w="sm" len="sm"/>
              <a:tailEnd type="none" w="lg" len="med"/>
            </a:ln>
            <a:effectLst/>
          </p:spPr>
          <p:txBody>
            <a:bodyPr lIns="90000" tIns="46800" rIns="90000" bIns="46800">
              <a:spAutoFit/>
            </a:bodyPr>
            <a:lstStyle/>
            <a:p>
              <a:pPr algn="r" eaLnBrk="1" hangingPunct="1"/>
              <a:r>
                <a:rPr lang="en-GB" sz="1400" b="1" dirty="0">
                  <a:latin typeface="+mn-lt"/>
                </a:rPr>
                <a:t>Doing the job, producing results</a:t>
              </a:r>
            </a:p>
            <a:p>
              <a:pPr algn="r" eaLnBrk="1" hangingPunct="1"/>
              <a:endParaRPr lang="en-GB" sz="1400" b="1" dirty="0">
                <a:latin typeface="+mn-lt"/>
              </a:endParaRPr>
            </a:p>
            <a:p>
              <a:pPr algn="r"/>
              <a:r>
                <a:rPr lang="en-GB" sz="1400" b="1" dirty="0">
                  <a:solidFill>
                    <a:schemeClr val="accent5">
                      <a:lumMod val="50000"/>
                    </a:schemeClr>
                  </a:solidFill>
                </a:rPr>
                <a:t>Issues:</a:t>
              </a:r>
            </a:p>
            <a:p>
              <a:pPr algn="r" eaLnBrk="1" hangingPunct="1"/>
              <a:r>
                <a:rPr lang="en-GB" sz="1400" b="1" dirty="0">
                  <a:latin typeface="+mn-lt"/>
                </a:rPr>
                <a:t>P</a:t>
              </a:r>
              <a:r>
                <a:rPr lang="en-GB" sz="1400" b="1" dirty="0" smtClean="0">
                  <a:latin typeface="+mn-lt"/>
                </a:rPr>
                <a:t>erformance</a:t>
              </a:r>
              <a:endParaRPr lang="en-GB" sz="1400" b="1" dirty="0">
                <a:latin typeface="+mn-lt"/>
              </a:endParaRPr>
            </a:p>
            <a:p>
              <a:pPr algn="r" eaLnBrk="1" hangingPunct="1"/>
              <a:r>
                <a:rPr lang="en-GB" sz="1400" b="1" dirty="0">
                  <a:latin typeface="+mn-lt"/>
                </a:rPr>
                <a:t>C</a:t>
              </a:r>
              <a:r>
                <a:rPr lang="en-GB" sz="1400" b="1" dirty="0" smtClean="0">
                  <a:latin typeface="+mn-lt"/>
                </a:rPr>
                <a:t>ontrol </a:t>
              </a:r>
              <a:r>
                <a:rPr lang="en-GB" sz="1400" b="1" dirty="0">
                  <a:latin typeface="+mn-lt"/>
                </a:rPr>
                <a:t>&amp; </a:t>
              </a:r>
              <a:r>
                <a:rPr lang="en-GB" sz="1400" b="1" dirty="0" smtClean="0">
                  <a:latin typeface="+mn-lt"/>
                </a:rPr>
                <a:t>Co-ordination</a:t>
              </a:r>
              <a:endParaRPr lang="en-US" sz="1400" b="1" dirty="0">
                <a:latin typeface="+mn-lt"/>
              </a:endParaRPr>
            </a:p>
          </p:txBody>
        </p:sp>
        <p:sp>
          <p:nvSpPr>
            <p:cNvPr id="1742864" name="Arc 16"/>
            <p:cNvSpPr>
              <a:spLocks/>
            </p:cNvSpPr>
            <p:nvPr/>
          </p:nvSpPr>
          <p:spPr bwMode="auto">
            <a:xfrm rot="17030620">
              <a:off x="3527426" y="1543050"/>
              <a:ext cx="2138362" cy="2598737"/>
            </a:xfrm>
            <a:custGeom>
              <a:avLst/>
              <a:gdLst>
                <a:gd name="G0" fmla="+- 0 0 0"/>
                <a:gd name="G1" fmla="+- 20660 0 0"/>
                <a:gd name="G2" fmla="+- 21600 0 0"/>
                <a:gd name="T0" fmla="*/ 6303 w 20609"/>
                <a:gd name="T1" fmla="*/ 0 h 20660"/>
                <a:gd name="T2" fmla="*/ 20609 w 20609"/>
                <a:gd name="T3" fmla="*/ 14194 h 20660"/>
                <a:gd name="T4" fmla="*/ 0 w 20609"/>
                <a:gd name="T5" fmla="*/ 20660 h 20660"/>
              </a:gdLst>
              <a:ahLst/>
              <a:cxnLst>
                <a:cxn ang="0">
                  <a:pos x="T0" y="T1"/>
                </a:cxn>
                <a:cxn ang="0">
                  <a:pos x="T2" y="T3"/>
                </a:cxn>
                <a:cxn ang="0">
                  <a:pos x="T4" y="T5"/>
                </a:cxn>
              </a:cxnLst>
              <a:rect l="0" t="0" r="r" b="b"/>
              <a:pathLst>
                <a:path w="20609" h="20660" fill="none" extrusionOk="0">
                  <a:moveTo>
                    <a:pt x="6302" y="0"/>
                  </a:moveTo>
                  <a:cubicBezTo>
                    <a:pt x="13121" y="2080"/>
                    <a:pt x="18475" y="7391"/>
                    <a:pt x="20609" y="14193"/>
                  </a:cubicBezTo>
                </a:path>
                <a:path w="20609" h="20660" stroke="0" extrusionOk="0">
                  <a:moveTo>
                    <a:pt x="6302" y="0"/>
                  </a:moveTo>
                  <a:cubicBezTo>
                    <a:pt x="13121" y="2080"/>
                    <a:pt x="18475" y="7391"/>
                    <a:pt x="20609" y="14193"/>
                  </a:cubicBezTo>
                  <a:lnTo>
                    <a:pt x="0" y="20660"/>
                  </a:lnTo>
                  <a:close/>
                </a:path>
              </a:pathLst>
            </a:custGeom>
            <a:noFill/>
            <a:ln w="12700" cap="sq">
              <a:solidFill>
                <a:schemeClr val="tx1"/>
              </a:solidFill>
              <a:round/>
              <a:headEnd type="none" w="sm" len="sm"/>
              <a:tailEnd type="triangle" w="lg" len="med"/>
            </a:ln>
            <a:effectLst/>
          </p:spPr>
          <p:txBody>
            <a:bodyPr wrap="none" lIns="90000" tIns="46800" rIns="90000" bIns="46800" anchor="ctr"/>
            <a:lstStyle/>
            <a:p>
              <a:endParaRPr lang="en-US" sz="1400" dirty="0">
                <a:latin typeface="+mn-lt"/>
              </a:endParaRPr>
            </a:p>
          </p:txBody>
        </p:sp>
        <p:grpSp>
          <p:nvGrpSpPr>
            <p:cNvPr id="3" name="Group 17"/>
            <p:cNvGrpSpPr>
              <a:grpSpLocks/>
            </p:cNvGrpSpPr>
            <p:nvPr/>
          </p:nvGrpSpPr>
          <p:grpSpPr bwMode="auto">
            <a:xfrm>
              <a:off x="4592639" y="908050"/>
              <a:ext cx="764788" cy="914400"/>
              <a:chOff x="2893" y="572"/>
              <a:chExt cx="481" cy="576"/>
            </a:xfrm>
          </p:grpSpPr>
          <p:sp>
            <p:nvSpPr>
              <p:cNvPr id="1742866" name="Rectangle 18"/>
              <p:cNvSpPr>
                <a:spLocks noChangeArrowheads="1"/>
              </p:cNvSpPr>
              <p:nvPr/>
            </p:nvSpPr>
            <p:spPr bwMode="auto">
              <a:xfrm>
                <a:off x="3120" y="890"/>
                <a:ext cx="254" cy="114"/>
              </a:xfrm>
              <a:prstGeom prst="rect">
                <a:avLst/>
              </a:prstGeom>
              <a:noFill/>
              <a:ln w="9525">
                <a:noFill/>
                <a:miter lim="800000"/>
                <a:headEnd/>
                <a:tailEnd/>
              </a:ln>
            </p:spPr>
            <p:txBody>
              <a:bodyPr wrap="none" lIns="0" tIns="0" rIns="0" bIns="0">
                <a:spAutoFit/>
              </a:bodyPr>
              <a:lstStyle/>
              <a:p>
                <a:pPr algn="l" eaLnBrk="1" hangingPunct="1"/>
                <a:r>
                  <a:rPr lang="en-US" sz="1400" b="1" dirty="0">
                    <a:solidFill>
                      <a:schemeClr val="tx2"/>
                    </a:solidFill>
                    <a:latin typeface="+mn-lt"/>
                  </a:rPr>
                  <a:t>Change</a:t>
                </a:r>
                <a:endParaRPr lang="en-US" sz="1400" dirty="0">
                  <a:solidFill>
                    <a:schemeClr val="tx2"/>
                  </a:solidFill>
                  <a:latin typeface="+mn-lt"/>
                </a:endParaRPr>
              </a:p>
            </p:txBody>
          </p:sp>
          <p:sp>
            <p:nvSpPr>
              <p:cNvPr id="1742867" name="Arc 19"/>
              <p:cNvSpPr>
                <a:spLocks/>
              </p:cNvSpPr>
              <p:nvPr/>
            </p:nvSpPr>
            <p:spPr bwMode="auto">
              <a:xfrm rot="5400000" flipV="1">
                <a:off x="2832" y="633"/>
                <a:ext cx="576" cy="453"/>
              </a:xfrm>
              <a:custGeom>
                <a:avLst/>
                <a:gdLst>
                  <a:gd name="G0" fmla="+- 0 0 0"/>
                  <a:gd name="G1" fmla="+- 17005 0 0"/>
                  <a:gd name="G2" fmla="+- 21600 0 0"/>
                  <a:gd name="T0" fmla="*/ 13319 w 21600"/>
                  <a:gd name="T1" fmla="*/ 0 h 17005"/>
                  <a:gd name="T2" fmla="*/ 21600 w 21600"/>
                  <a:gd name="T3" fmla="*/ 17005 h 17005"/>
                  <a:gd name="T4" fmla="*/ 0 w 21600"/>
                  <a:gd name="T5" fmla="*/ 17005 h 17005"/>
                </a:gdLst>
                <a:ahLst/>
                <a:cxnLst>
                  <a:cxn ang="0">
                    <a:pos x="T0" y="T1"/>
                  </a:cxn>
                  <a:cxn ang="0">
                    <a:pos x="T2" y="T3"/>
                  </a:cxn>
                  <a:cxn ang="0">
                    <a:pos x="T4" y="T5"/>
                  </a:cxn>
                </a:cxnLst>
                <a:rect l="0" t="0" r="r" b="b"/>
                <a:pathLst>
                  <a:path w="21600" h="17005" fill="none" extrusionOk="0">
                    <a:moveTo>
                      <a:pt x="13318" y="0"/>
                    </a:moveTo>
                    <a:cubicBezTo>
                      <a:pt x="18546" y="4094"/>
                      <a:pt x="21600" y="10365"/>
                      <a:pt x="21600" y="17005"/>
                    </a:cubicBezTo>
                  </a:path>
                  <a:path w="21600" h="17005" stroke="0" extrusionOk="0">
                    <a:moveTo>
                      <a:pt x="13318" y="0"/>
                    </a:moveTo>
                    <a:cubicBezTo>
                      <a:pt x="18546" y="4094"/>
                      <a:pt x="21600" y="10365"/>
                      <a:pt x="21600" y="17005"/>
                    </a:cubicBezTo>
                    <a:lnTo>
                      <a:pt x="0" y="17005"/>
                    </a:lnTo>
                    <a:close/>
                  </a:path>
                </a:pathLst>
              </a:custGeom>
              <a:noFill/>
              <a:ln w="12700" cap="sq">
                <a:solidFill>
                  <a:schemeClr val="tx1"/>
                </a:solidFill>
                <a:round/>
                <a:headEnd type="none" w="sm" len="sm"/>
                <a:tailEnd type="triangle" w="lg" len="med"/>
              </a:ln>
              <a:effectLst/>
            </p:spPr>
            <p:txBody>
              <a:bodyPr wrap="none" lIns="90000" tIns="46800" rIns="90000" bIns="46800" anchor="ctr"/>
              <a:lstStyle/>
              <a:p>
                <a:endParaRPr lang="en-US" sz="1400" dirty="0">
                  <a:latin typeface="+mn-lt"/>
                </a:endParaRPr>
              </a:p>
            </p:txBody>
          </p:sp>
        </p:grpSp>
        <p:grpSp>
          <p:nvGrpSpPr>
            <p:cNvPr id="4" name="Group 20"/>
            <p:cNvGrpSpPr>
              <a:grpSpLocks/>
            </p:cNvGrpSpPr>
            <p:nvPr/>
          </p:nvGrpSpPr>
          <p:grpSpPr bwMode="auto">
            <a:xfrm>
              <a:off x="2557463" y="1412875"/>
              <a:ext cx="1581150" cy="950913"/>
              <a:chOff x="1611" y="890"/>
              <a:chExt cx="996" cy="599"/>
            </a:xfrm>
          </p:grpSpPr>
          <p:sp>
            <p:nvSpPr>
              <p:cNvPr id="1742869" name="Rectangle 21"/>
              <p:cNvSpPr>
                <a:spLocks noChangeArrowheads="1"/>
              </p:cNvSpPr>
              <p:nvPr/>
            </p:nvSpPr>
            <p:spPr bwMode="auto">
              <a:xfrm>
                <a:off x="1611" y="1314"/>
                <a:ext cx="769" cy="175"/>
              </a:xfrm>
              <a:prstGeom prst="rect">
                <a:avLst/>
              </a:prstGeom>
              <a:noFill/>
              <a:ln w="9525">
                <a:noFill/>
                <a:miter lim="800000"/>
                <a:headEnd/>
                <a:tailEnd/>
              </a:ln>
            </p:spPr>
            <p:txBody>
              <a:bodyPr/>
              <a:lstStyle/>
              <a:p>
                <a:endParaRPr lang="en-US" sz="1050" dirty="0">
                  <a:latin typeface="+mn-lt"/>
                </a:endParaRPr>
              </a:p>
            </p:txBody>
          </p:sp>
          <p:sp>
            <p:nvSpPr>
              <p:cNvPr id="1742870" name="Rectangle 22"/>
              <p:cNvSpPr>
                <a:spLocks noChangeArrowheads="1"/>
              </p:cNvSpPr>
              <p:nvPr/>
            </p:nvSpPr>
            <p:spPr bwMode="auto">
              <a:xfrm>
                <a:off x="1850" y="1071"/>
                <a:ext cx="385" cy="114"/>
              </a:xfrm>
              <a:prstGeom prst="rect">
                <a:avLst/>
              </a:prstGeom>
              <a:noFill/>
              <a:ln w="9525">
                <a:noFill/>
                <a:miter lim="800000"/>
                <a:headEnd/>
                <a:tailEnd/>
              </a:ln>
            </p:spPr>
            <p:txBody>
              <a:bodyPr wrap="none" lIns="0" tIns="0" rIns="0" bIns="0">
                <a:spAutoFit/>
              </a:bodyPr>
              <a:lstStyle/>
              <a:p>
                <a:pPr algn="l" eaLnBrk="1" hangingPunct="1"/>
                <a:r>
                  <a:rPr lang="en-US" sz="1400" b="1" dirty="0">
                    <a:solidFill>
                      <a:schemeClr val="tx2"/>
                    </a:solidFill>
                    <a:latin typeface="+mn-lt"/>
                  </a:rPr>
                  <a:t>Adjourning</a:t>
                </a:r>
                <a:endParaRPr lang="en-US" sz="1400" dirty="0">
                  <a:solidFill>
                    <a:schemeClr val="tx2"/>
                  </a:solidFill>
                  <a:latin typeface="+mn-lt"/>
                </a:endParaRPr>
              </a:p>
            </p:txBody>
          </p:sp>
          <p:sp>
            <p:nvSpPr>
              <p:cNvPr id="1742871" name="Rectangle 23"/>
              <p:cNvSpPr>
                <a:spLocks noChangeArrowheads="1"/>
              </p:cNvSpPr>
              <p:nvPr/>
            </p:nvSpPr>
            <p:spPr bwMode="auto">
              <a:xfrm>
                <a:off x="1714" y="890"/>
                <a:ext cx="518" cy="114"/>
              </a:xfrm>
              <a:prstGeom prst="rect">
                <a:avLst/>
              </a:prstGeom>
              <a:noFill/>
              <a:ln w="9525">
                <a:noFill/>
                <a:miter lim="800000"/>
                <a:headEnd/>
                <a:tailEnd/>
              </a:ln>
            </p:spPr>
            <p:txBody>
              <a:bodyPr wrap="none" lIns="0" tIns="0" rIns="0" bIns="0">
                <a:spAutoFit/>
              </a:bodyPr>
              <a:lstStyle/>
              <a:p>
                <a:pPr algn="l" eaLnBrk="1" hangingPunct="1"/>
                <a:r>
                  <a:rPr lang="en-US" sz="1400" b="1" dirty="0">
                    <a:solidFill>
                      <a:srgbClr val="000000"/>
                    </a:solidFill>
                    <a:latin typeface="+mn-lt"/>
                  </a:rPr>
                  <a:t>Team </a:t>
                </a:r>
                <a:r>
                  <a:rPr lang="en-US" sz="1400" b="1" dirty="0" smtClean="0">
                    <a:solidFill>
                      <a:srgbClr val="000000"/>
                    </a:solidFill>
                    <a:latin typeface="+mn-lt"/>
                  </a:rPr>
                  <a:t>Disbands</a:t>
                </a:r>
                <a:endParaRPr lang="en-US" sz="1400" b="1" dirty="0">
                  <a:latin typeface="+mn-lt"/>
                </a:endParaRPr>
              </a:p>
            </p:txBody>
          </p:sp>
          <p:sp>
            <p:nvSpPr>
              <p:cNvPr id="1742872" name="Arc 24"/>
              <p:cNvSpPr>
                <a:spLocks/>
              </p:cNvSpPr>
              <p:nvPr/>
            </p:nvSpPr>
            <p:spPr bwMode="auto">
              <a:xfrm flipV="1">
                <a:off x="2031" y="1026"/>
                <a:ext cx="576" cy="453"/>
              </a:xfrm>
              <a:custGeom>
                <a:avLst/>
                <a:gdLst>
                  <a:gd name="G0" fmla="+- 0 0 0"/>
                  <a:gd name="G1" fmla="+- 17005 0 0"/>
                  <a:gd name="G2" fmla="+- 21600 0 0"/>
                  <a:gd name="T0" fmla="*/ 13319 w 21600"/>
                  <a:gd name="T1" fmla="*/ 0 h 17005"/>
                  <a:gd name="T2" fmla="*/ 21600 w 21600"/>
                  <a:gd name="T3" fmla="*/ 17005 h 17005"/>
                  <a:gd name="T4" fmla="*/ 0 w 21600"/>
                  <a:gd name="T5" fmla="*/ 17005 h 17005"/>
                </a:gdLst>
                <a:ahLst/>
                <a:cxnLst>
                  <a:cxn ang="0">
                    <a:pos x="T0" y="T1"/>
                  </a:cxn>
                  <a:cxn ang="0">
                    <a:pos x="T2" y="T3"/>
                  </a:cxn>
                  <a:cxn ang="0">
                    <a:pos x="T4" y="T5"/>
                  </a:cxn>
                </a:cxnLst>
                <a:rect l="0" t="0" r="r" b="b"/>
                <a:pathLst>
                  <a:path w="21600" h="17005" fill="none" extrusionOk="0">
                    <a:moveTo>
                      <a:pt x="13318" y="0"/>
                    </a:moveTo>
                    <a:cubicBezTo>
                      <a:pt x="18546" y="4094"/>
                      <a:pt x="21600" y="10365"/>
                      <a:pt x="21600" y="17005"/>
                    </a:cubicBezTo>
                  </a:path>
                  <a:path w="21600" h="17005" stroke="0" extrusionOk="0">
                    <a:moveTo>
                      <a:pt x="13318" y="0"/>
                    </a:moveTo>
                    <a:cubicBezTo>
                      <a:pt x="18546" y="4094"/>
                      <a:pt x="21600" y="10365"/>
                      <a:pt x="21600" y="17005"/>
                    </a:cubicBezTo>
                    <a:lnTo>
                      <a:pt x="0" y="17005"/>
                    </a:lnTo>
                    <a:close/>
                  </a:path>
                </a:pathLst>
              </a:custGeom>
              <a:noFill/>
              <a:ln w="12700" cap="sq">
                <a:solidFill>
                  <a:schemeClr val="tx1"/>
                </a:solidFill>
                <a:round/>
                <a:headEnd type="none" w="sm" len="sm"/>
                <a:tailEnd type="triangle" w="lg" len="med"/>
              </a:ln>
              <a:effectLst/>
            </p:spPr>
            <p:txBody>
              <a:bodyPr wrap="none" lIns="90000" tIns="46800" rIns="90000" bIns="46800" anchor="ctr"/>
              <a:lstStyle/>
              <a:p>
                <a:endParaRPr lang="en-US" sz="1400" dirty="0">
                  <a:latin typeface="+mn-lt"/>
                </a:endParaRPr>
              </a:p>
            </p:txBody>
          </p:sp>
        </p:grpSp>
      </p:gr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t>270</a:t>
            </a:fld>
            <a:endParaRPr lang="en-US" dirty="0"/>
          </a:p>
        </p:txBody>
      </p:sp>
    </p:spTree>
    <p:extLst>
      <p:ext uri="{BB962C8B-B14F-4D97-AF65-F5344CB8AC3E}">
        <p14:creationId xmlns:p14="http://schemas.microsoft.com/office/powerpoint/2010/main" val="1877002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8" name="Rectangle 2"/>
          <p:cNvSpPr>
            <a:spLocks noGrp="1" noChangeArrowheads="1"/>
          </p:cNvSpPr>
          <p:nvPr>
            <p:ph type="title"/>
          </p:nvPr>
        </p:nvSpPr>
        <p:spPr/>
        <p:txBody>
          <a:bodyPr/>
          <a:lstStyle/>
          <a:p>
            <a:r>
              <a:rPr lang="en-US" sz="4000" dirty="0">
                <a:cs typeface="Times New Roman" pitchFamily="18" charset="0"/>
              </a:rPr>
              <a:t>Teambuilding Approaches </a:t>
            </a:r>
          </a:p>
        </p:txBody>
      </p:sp>
      <p:grpSp>
        <p:nvGrpSpPr>
          <p:cNvPr id="2" name="Group 20"/>
          <p:cNvGrpSpPr/>
          <p:nvPr/>
        </p:nvGrpSpPr>
        <p:grpSpPr>
          <a:xfrm>
            <a:off x="761999" y="1091321"/>
            <a:ext cx="8382001" cy="4753086"/>
            <a:chOff x="1417388" y="1546115"/>
            <a:chExt cx="9056143" cy="4753086"/>
          </a:xfrm>
        </p:grpSpPr>
        <p:grpSp>
          <p:nvGrpSpPr>
            <p:cNvPr id="3" name="Group 3"/>
            <p:cNvGrpSpPr>
              <a:grpSpLocks/>
            </p:cNvGrpSpPr>
            <p:nvPr/>
          </p:nvGrpSpPr>
          <p:grpSpPr bwMode="auto">
            <a:xfrm>
              <a:off x="3558779" y="2336801"/>
              <a:ext cx="4363112" cy="3962400"/>
              <a:chOff x="1653" y="1291"/>
              <a:chExt cx="2537" cy="2496"/>
            </a:xfrm>
          </p:grpSpPr>
          <p:sp>
            <p:nvSpPr>
              <p:cNvPr id="1744900" name="Oval 4"/>
              <p:cNvSpPr>
                <a:spLocks noChangeArrowheads="1"/>
              </p:cNvSpPr>
              <p:nvPr/>
            </p:nvSpPr>
            <p:spPr bwMode="auto">
              <a:xfrm>
                <a:off x="1694" y="1291"/>
                <a:ext cx="2496" cy="2496"/>
              </a:xfrm>
              <a:prstGeom prst="ellipse">
                <a:avLst/>
              </a:prstGeom>
              <a:ln>
                <a:headEnd type="none" w="sm" len="sm"/>
                <a:tailEnd type="none" w="lg" len="med"/>
              </a:ln>
            </p:spPr>
            <p:style>
              <a:lnRef idx="1">
                <a:schemeClr val="accent5"/>
              </a:lnRef>
              <a:fillRef idx="2">
                <a:schemeClr val="accent5"/>
              </a:fillRef>
              <a:effectRef idx="1">
                <a:schemeClr val="accent5"/>
              </a:effectRef>
              <a:fontRef idx="minor">
                <a:schemeClr val="dk1"/>
              </a:fontRef>
            </p:style>
            <p:txBody>
              <a:bodyPr wrap="none" lIns="90000" tIns="46800" rIns="90000" bIns="46800" anchor="ctr"/>
              <a:lstStyle/>
              <a:p>
                <a:endParaRPr lang="en-US" sz="1400" b="1" dirty="0">
                  <a:latin typeface="+mn-lt"/>
                </a:endParaRPr>
              </a:p>
            </p:txBody>
          </p:sp>
          <p:sp>
            <p:nvSpPr>
              <p:cNvPr id="1744901" name="Line 5"/>
              <p:cNvSpPr>
                <a:spLocks noChangeShapeType="1"/>
              </p:cNvSpPr>
              <p:nvPr/>
            </p:nvSpPr>
            <p:spPr bwMode="auto">
              <a:xfrm>
                <a:off x="2901" y="1291"/>
                <a:ext cx="0" cy="2496"/>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sz="1400" b="1" dirty="0">
                  <a:latin typeface="+mn-lt"/>
                </a:endParaRPr>
              </a:p>
            </p:txBody>
          </p:sp>
          <p:sp>
            <p:nvSpPr>
              <p:cNvPr id="1744902" name="Line 6"/>
              <p:cNvSpPr>
                <a:spLocks noChangeShapeType="1"/>
              </p:cNvSpPr>
              <p:nvPr/>
            </p:nvSpPr>
            <p:spPr bwMode="auto">
              <a:xfrm rot="5400000">
                <a:off x="2900" y="1291"/>
                <a:ext cx="1" cy="2496"/>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sz="1400" b="1" dirty="0">
                  <a:latin typeface="+mn-lt"/>
                </a:endParaRPr>
              </a:p>
            </p:txBody>
          </p:sp>
        </p:grpSp>
        <p:sp>
          <p:nvSpPr>
            <p:cNvPr id="1744903" name="Text Box 7"/>
            <p:cNvSpPr txBox="1">
              <a:spLocks noChangeArrowheads="1"/>
            </p:cNvSpPr>
            <p:nvPr/>
          </p:nvSpPr>
          <p:spPr bwMode="auto">
            <a:xfrm>
              <a:off x="6301341" y="3578994"/>
              <a:ext cx="1043705"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solidFill>
                    <a:srgbClr val="003399"/>
                  </a:solidFill>
                  <a:latin typeface="+mn-lt"/>
                </a:rPr>
                <a:t>Forming</a:t>
              </a:r>
            </a:p>
          </p:txBody>
        </p:sp>
        <p:sp>
          <p:nvSpPr>
            <p:cNvPr id="1744904" name="Text Box 8"/>
            <p:cNvSpPr txBox="1">
              <a:spLocks noChangeArrowheads="1"/>
            </p:cNvSpPr>
            <p:nvPr/>
          </p:nvSpPr>
          <p:spPr bwMode="auto">
            <a:xfrm>
              <a:off x="6210413" y="4660082"/>
              <a:ext cx="113438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solidFill>
                    <a:srgbClr val="003399"/>
                  </a:solidFill>
                  <a:latin typeface="+mn-lt"/>
                </a:rPr>
                <a:t>Storming</a:t>
              </a:r>
            </a:p>
          </p:txBody>
        </p:sp>
        <p:sp>
          <p:nvSpPr>
            <p:cNvPr id="1744905" name="Text Box 9"/>
            <p:cNvSpPr txBox="1">
              <a:spLocks noChangeArrowheads="1"/>
            </p:cNvSpPr>
            <p:nvPr/>
          </p:nvSpPr>
          <p:spPr bwMode="auto">
            <a:xfrm>
              <a:off x="4214987" y="3578994"/>
              <a:ext cx="1350742"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solidFill>
                    <a:srgbClr val="003399"/>
                  </a:solidFill>
                  <a:latin typeface="+mn-lt"/>
                </a:rPr>
                <a:t>Performing</a:t>
              </a:r>
            </a:p>
          </p:txBody>
        </p:sp>
        <p:sp>
          <p:nvSpPr>
            <p:cNvPr id="1744906" name="Text Box 10"/>
            <p:cNvSpPr txBox="1">
              <a:spLocks noChangeArrowheads="1"/>
            </p:cNvSpPr>
            <p:nvPr/>
          </p:nvSpPr>
          <p:spPr bwMode="auto">
            <a:xfrm>
              <a:off x="4429173" y="4660082"/>
              <a:ext cx="109697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solidFill>
                    <a:srgbClr val="003399"/>
                  </a:solidFill>
                  <a:latin typeface="+mn-lt"/>
                </a:rPr>
                <a:t>Norming</a:t>
              </a:r>
            </a:p>
          </p:txBody>
        </p:sp>
        <p:sp>
          <p:nvSpPr>
            <p:cNvPr id="1744907" name="Rectangle 11"/>
            <p:cNvSpPr>
              <a:spLocks noChangeArrowheads="1"/>
            </p:cNvSpPr>
            <p:nvPr/>
          </p:nvSpPr>
          <p:spPr bwMode="auto">
            <a:xfrm>
              <a:off x="7815266" y="2425569"/>
              <a:ext cx="1871663" cy="956288"/>
            </a:xfrm>
            <a:prstGeom prst="rect">
              <a:avLst/>
            </a:prstGeom>
            <a:noFill/>
            <a:ln w="12700" cap="sq">
              <a:noFill/>
              <a:miter lim="800000"/>
              <a:headEnd type="none" w="sm" len="sm"/>
              <a:tailEnd type="none" w="lg" len="med"/>
            </a:ln>
            <a:effectLst/>
          </p:spPr>
          <p:txBody>
            <a:bodyPr lIns="90000" tIns="46800" rIns="90000" bIns="46800">
              <a:spAutoFit/>
            </a:bodyPr>
            <a:lstStyle/>
            <a:p>
              <a:pPr eaLnBrk="1" hangingPunct="1"/>
              <a:r>
                <a:rPr lang="en-GB" sz="1400" b="1" dirty="0">
                  <a:latin typeface="+mn-lt"/>
                </a:rPr>
                <a:t>Give Direction</a:t>
              </a:r>
            </a:p>
            <a:p>
              <a:pPr eaLnBrk="1" hangingPunct="1"/>
              <a:r>
                <a:rPr lang="en-GB" sz="1400" b="1" dirty="0">
                  <a:latin typeface="+mn-lt"/>
                </a:rPr>
                <a:t>Kick off Meetings</a:t>
              </a:r>
            </a:p>
            <a:p>
              <a:pPr eaLnBrk="1" hangingPunct="1"/>
              <a:r>
                <a:rPr lang="en-GB" sz="1400" b="1" dirty="0">
                  <a:latin typeface="+mn-lt"/>
                </a:rPr>
                <a:t>Business Case</a:t>
              </a:r>
              <a:br>
                <a:rPr lang="en-GB" sz="1400" b="1" dirty="0">
                  <a:latin typeface="+mn-lt"/>
                </a:rPr>
              </a:br>
              <a:endParaRPr lang="en-US" sz="1400" b="1" dirty="0">
                <a:latin typeface="+mn-lt"/>
              </a:endParaRPr>
            </a:p>
          </p:txBody>
        </p:sp>
        <p:sp>
          <p:nvSpPr>
            <p:cNvPr id="1744908" name="Rectangle 12"/>
            <p:cNvSpPr>
              <a:spLocks noChangeArrowheads="1"/>
            </p:cNvSpPr>
            <p:nvPr/>
          </p:nvSpPr>
          <p:spPr bwMode="auto">
            <a:xfrm>
              <a:off x="8024019" y="5157870"/>
              <a:ext cx="2449512" cy="956288"/>
            </a:xfrm>
            <a:prstGeom prst="rect">
              <a:avLst/>
            </a:prstGeom>
            <a:noFill/>
            <a:ln w="12700" cap="sq">
              <a:noFill/>
              <a:miter lim="800000"/>
              <a:headEnd type="none" w="sm" len="sm"/>
              <a:tailEnd type="none" w="lg" len="med"/>
            </a:ln>
            <a:effectLst/>
          </p:spPr>
          <p:txBody>
            <a:bodyPr lIns="90000" tIns="46800" rIns="90000" bIns="46800" anchor="ctr">
              <a:spAutoFit/>
            </a:bodyPr>
            <a:lstStyle/>
            <a:p>
              <a:pPr eaLnBrk="1" hangingPunct="1"/>
              <a:r>
                <a:rPr lang="en-GB" sz="1400" b="1" dirty="0">
                  <a:latin typeface="+mn-lt"/>
                </a:rPr>
                <a:t>Define Goals</a:t>
              </a:r>
            </a:p>
            <a:p>
              <a:pPr eaLnBrk="1" hangingPunct="1"/>
              <a:r>
                <a:rPr lang="en-GB" sz="1400" b="1" dirty="0">
                  <a:latin typeface="+mn-lt"/>
                </a:rPr>
                <a:t>Manage  Conflict</a:t>
              </a:r>
            </a:p>
            <a:p>
              <a:pPr eaLnBrk="1" hangingPunct="1"/>
              <a:r>
                <a:rPr lang="en-GB" sz="1400" b="1" dirty="0">
                  <a:latin typeface="+mn-lt"/>
                </a:rPr>
                <a:t>Teambuilding Workshops</a:t>
              </a:r>
            </a:p>
            <a:p>
              <a:pPr algn="l" eaLnBrk="1" hangingPunct="1"/>
              <a:endParaRPr lang="en-GB" sz="1400" b="1" dirty="0">
                <a:latin typeface="+mn-lt"/>
              </a:endParaRPr>
            </a:p>
          </p:txBody>
        </p:sp>
        <p:sp>
          <p:nvSpPr>
            <p:cNvPr id="1744909" name="Rectangle 13"/>
            <p:cNvSpPr>
              <a:spLocks noChangeArrowheads="1"/>
            </p:cNvSpPr>
            <p:nvPr/>
          </p:nvSpPr>
          <p:spPr bwMode="auto">
            <a:xfrm>
              <a:off x="1417389" y="5019371"/>
              <a:ext cx="2918009" cy="956288"/>
            </a:xfrm>
            <a:prstGeom prst="rect">
              <a:avLst/>
            </a:prstGeom>
            <a:noFill/>
            <a:ln w="12700" cap="sq">
              <a:noFill/>
              <a:miter lim="800000"/>
              <a:headEnd type="none" w="sm" len="sm"/>
              <a:tailEnd type="none" w="lg" len="med"/>
            </a:ln>
            <a:effectLst/>
          </p:spPr>
          <p:txBody>
            <a:bodyPr wrap="square" lIns="90000" tIns="46800" rIns="90000" bIns="46800" anchor="ctr">
              <a:spAutoFit/>
            </a:bodyPr>
            <a:lstStyle/>
            <a:p>
              <a:pPr eaLnBrk="1" hangingPunct="1"/>
              <a:r>
                <a:rPr lang="en-GB" sz="1400" b="1" dirty="0">
                  <a:latin typeface="+mn-lt"/>
                </a:rPr>
                <a:t>Reinforce Goals</a:t>
              </a:r>
            </a:p>
            <a:p>
              <a:pPr eaLnBrk="1" hangingPunct="1"/>
              <a:r>
                <a:rPr lang="en-GB" sz="1400" b="1" dirty="0">
                  <a:latin typeface="+mn-lt"/>
                </a:rPr>
                <a:t>Develop PMP &amp; WBS</a:t>
              </a:r>
            </a:p>
            <a:p>
              <a:pPr eaLnBrk="1" hangingPunct="1"/>
              <a:r>
                <a:rPr lang="en-GB" sz="1400" b="1" dirty="0">
                  <a:latin typeface="+mn-lt"/>
                </a:rPr>
                <a:t>Assign roles</a:t>
              </a:r>
            </a:p>
            <a:p>
              <a:pPr eaLnBrk="1" hangingPunct="1"/>
              <a:r>
                <a:rPr lang="en-GB" sz="1400" b="1" dirty="0">
                  <a:latin typeface="+mn-lt"/>
                </a:rPr>
                <a:t>Define plans</a:t>
              </a:r>
            </a:p>
          </p:txBody>
        </p:sp>
        <p:sp>
          <p:nvSpPr>
            <p:cNvPr id="1744910" name="Rectangle 14"/>
            <p:cNvSpPr>
              <a:spLocks noChangeArrowheads="1"/>
            </p:cNvSpPr>
            <p:nvPr/>
          </p:nvSpPr>
          <p:spPr bwMode="auto">
            <a:xfrm>
              <a:off x="1417388" y="2702072"/>
              <a:ext cx="2761990" cy="956288"/>
            </a:xfrm>
            <a:prstGeom prst="rect">
              <a:avLst/>
            </a:prstGeom>
            <a:noFill/>
            <a:ln w="12700" cap="sq">
              <a:noFill/>
              <a:miter lim="800000"/>
              <a:headEnd type="none" w="sm" len="sm"/>
              <a:tailEnd type="none" w="lg" len="med"/>
            </a:ln>
            <a:effectLst/>
          </p:spPr>
          <p:txBody>
            <a:bodyPr wrap="square" lIns="90000" tIns="46800" rIns="90000" bIns="46800" anchor="ctr">
              <a:spAutoFit/>
            </a:bodyPr>
            <a:lstStyle/>
            <a:p>
              <a:pPr eaLnBrk="1" hangingPunct="1"/>
              <a:r>
                <a:rPr lang="en-GB" sz="1400" b="1" dirty="0">
                  <a:latin typeface="+mn-lt"/>
                </a:rPr>
                <a:t>Reinforce Goals</a:t>
              </a:r>
            </a:p>
            <a:p>
              <a:pPr eaLnBrk="1" hangingPunct="1"/>
              <a:r>
                <a:rPr lang="en-GB" sz="1400" b="1" dirty="0">
                  <a:latin typeface="+mn-lt"/>
                </a:rPr>
                <a:t>Performance Measurement</a:t>
              </a:r>
            </a:p>
            <a:p>
              <a:pPr eaLnBrk="1" hangingPunct="1"/>
              <a:r>
                <a:rPr lang="en-GB" sz="1400" b="1" dirty="0">
                  <a:latin typeface="+mn-lt"/>
                </a:rPr>
                <a:t>Control &amp;Co-ordination</a:t>
              </a:r>
            </a:p>
            <a:p>
              <a:pPr eaLnBrk="1" hangingPunct="1"/>
              <a:endParaRPr lang="en-GB" sz="1400" b="1" dirty="0">
                <a:latin typeface="+mn-lt"/>
              </a:endParaRPr>
            </a:p>
          </p:txBody>
        </p:sp>
        <p:sp>
          <p:nvSpPr>
            <p:cNvPr id="1744914" name="Rectangle 18"/>
            <p:cNvSpPr>
              <a:spLocks noChangeArrowheads="1"/>
            </p:cNvSpPr>
            <p:nvPr/>
          </p:nvSpPr>
          <p:spPr bwMode="auto">
            <a:xfrm>
              <a:off x="2259012" y="1546115"/>
              <a:ext cx="6851650" cy="309958"/>
            </a:xfrm>
            <a:prstGeom prst="rect">
              <a:avLst/>
            </a:prstGeom>
            <a:noFill/>
            <a:ln w="12700" cap="sq">
              <a:noFill/>
              <a:miter lim="800000"/>
              <a:headEnd type="none" w="sm" len="sm"/>
              <a:tailEnd type="none" w="lg" len="med"/>
            </a:ln>
            <a:effectLst/>
          </p:spPr>
          <p:txBody>
            <a:bodyPr wrap="square" lIns="90000" tIns="46800" rIns="90000" bIns="46800" anchor="ctr">
              <a:spAutoFit/>
            </a:bodyPr>
            <a:lstStyle/>
            <a:p>
              <a:pPr algn="ctr" eaLnBrk="1" hangingPunct="1"/>
              <a:endParaRPr lang="en-GB" sz="1400" dirty="0">
                <a:latin typeface="+mn-lt"/>
              </a:endParaRPr>
            </a:p>
          </p:txBody>
        </p:sp>
      </p:gr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271</a:t>
            </a:fld>
            <a:endParaRPr lang="en-US" dirty="0"/>
          </a:p>
        </p:txBody>
      </p:sp>
    </p:spTree>
    <p:extLst>
      <p:ext uri="{BB962C8B-B14F-4D97-AF65-F5344CB8AC3E}">
        <p14:creationId xmlns:p14="http://schemas.microsoft.com/office/powerpoint/2010/main" val="4222755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6" name="Rectangle 2"/>
          <p:cNvSpPr>
            <a:spLocks noGrp="1" noChangeArrowheads="1"/>
          </p:cNvSpPr>
          <p:nvPr>
            <p:ph type="title"/>
          </p:nvPr>
        </p:nvSpPr>
        <p:spPr>
          <a:xfrm>
            <a:off x="228600" y="0"/>
            <a:ext cx="6172200" cy="838200"/>
          </a:xfrm>
        </p:spPr>
        <p:txBody>
          <a:bodyPr/>
          <a:lstStyle/>
          <a:p>
            <a:r>
              <a:rPr lang="en-GB" dirty="0"/>
              <a:t>Belbin Team Roles</a:t>
            </a:r>
          </a:p>
        </p:txBody>
      </p:sp>
      <p:pic>
        <p:nvPicPr>
          <p:cNvPr id="378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4191000" cy="171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0" y="876749"/>
            <a:ext cx="5562600" cy="5222228"/>
          </a:xfrm>
        </p:spPr>
        <p:txBody>
          <a:bodyPr>
            <a:noAutofit/>
          </a:bodyPr>
          <a:lstStyle/>
          <a:p>
            <a:pPr marL="0" indent="0">
              <a:buNone/>
            </a:pPr>
            <a:r>
              <a:rPr lang="en-US" sz="1400" b="1" dirty="0"/>
              <a:t>Strengths and ALLOWABLE weaknesses</a:t>
            </a:r>
          </a:p>
          <a:p>
            <a:r>
              <a:rPr lang="en-US" sz="1400" dirty="0"/>
              <a:t>As well as the strength or contribution they provide, each Team Role also has an associated allowable weakness: a flipside of the behavioral characteristics, which is allowable in the team because of the strength which goes with it.</a:t>
            </a:r>
          </a:p>
          <a:p>
            <a:pPr marL="0" indent="0">
              <a:buNone/>
            </a:pPr>
            <a:endParaRPr lang="en-US" sz="1400" dirty="0"/>
          </a:p>
          <a:p>
            <a:pPr marL="0" indent="0">
              <a:buNone/>
            </a:pPr>
            <a:r>
              <a:rPr lang="en-US" sz="1400" b="1" dirty="0"/>
              <a:t>For example:</a:t>
            </a:r>
          </a:p>
          <a:p>
            <a:r>
              <a:rPr lang="en-US" sz="1400" dirty="0"/>
              <a:t>Plants could be unorthodox or </a:t>
            </a:r>
            <a:r>
              <a:rPr lang="en-US" sz="1400" dirty="0" smtClean="0"/>
              <a:t>forgetful</a:t>
            </a:r>
            <a:endParaRPr lang="en-US" sz="1400" dirty="0"/>
          </a:p>
          <a:p>
            <a:r>
              <a:rPr lang="en-US" sz="1400" dirty="0"/>
              <a:t>Resource Investigators might forget to follow up on a lead</a:t>
            </a:r>
          </a:p>
          <a:p>
            <a:r>
              <a:rPr lang="en-US" sz="1400" dirty="0"/>
              <a:t>Monitor Evaluators could be overly critical and slow </a:t>
            </a:r>
            <a:r>
              <a:rPr lang="en-US" sz="1400" dirty="0" smtClean="0"/>
              <a:t>moving</a:t>
            </a:r>
            <a:endParaRPr lang="en-US" sz="1400" dirty="0"/>
          </a:p>
          <a:p>
            <a:r>
              <a:rPr lang="en-US" sz="1400" dirty="0"/>
              <a:t>Coordinators might over delegate leaving themselves little work to </a:t>
            </a:r>
            <a:r>
              <a:rPr lang="en-US" sz="1400" dirty="0" smtClean="0"/>
              <a:t>do</a:t>
            </a:r>
            <a:endParaRPr lang="en-US" sz="1400" dirty="0"/>
          </a:p>
          <a:p>
            <a:r>
              <a:rPr lang="en-US" sz="1400" dirty="0"/>
              <a:t>Implementers might be slow to relinquish their plans in favor of positive changes</a:t>
            </a:r>
          </a:p>
          <a:p>
            <a:r>
              <a:rPr lang="en-US" sz="1400" dirty="0"/>
              <a:t>Completer Finishers could be accused of taking their perfectionism to the extremes</a:t>
            </a:r>
          </a:p>
          <a:p>
            <a:r>
              <a:rPr lang="en-US" sz="1400" dirty="0"/>
              <a:t>Team workers might become indecisive when unpopular decisions need to be </a:t>
            </a:r>
            <a:r>
              <a:rPr lang="en-US" sz="1400" dirty="0" smtClean="0"/>
              <a:t>made</a:t>
            </a:r>
            <a:endParaRPr lang="en-US" sz="1400" dirty="0"/>
          </a:p>
          <a:p>
            <a:r>
              <a:rPr lang="en-US" sz="1400" dirty="0"/>
              <a:t>Shapers could risk becoming aggressive and bad-humored in their attempts to get things done</a:t>
            </a:r>
          </a:p>
          <a:p>
            <a:r>
              <a:rPr lang="en-US" sz="1400" dirty="0"/>
              <a:t>Specialist may have a tendency to focus narrowly on their own subject of </a:t>
            </a:r>
            <a:r>
              <a:rPr lang="en-US" sz="1400" dirty="0" smtClean="0"/>
              <a:t>choice</a:t>
            </a:r>
            <a:endParaRPr lang="en-US" sz="1400" dirty="0"/>
          </a:p>
        </p:txBody>
      </p:sp>
      <p:sp>
        <p:nvSpPr>
          <p:cNvPr id="8" name="TextBox 7"/>
          <p:cNvSpPr txBox="1"/>
          <p:nvPr/>
        </p:nvSpPr>
        <p:spPr>
          <a:xfrm>
            <a:off x="7780323" y="5597722"/>
            <a:ext cx="962826" cy="261610"/>
          </a:xfrm>
          <a:prstGeom prst="rect">
            <a:avLst/>
          </a:prstGeom>
          <a:noFill/>
        </p:spPr>
        <p:txBody>
          <a:bodyPr wrap="square" rtlCol="0">
            <a:spAutoFit/>
          </a:bodyPr>
          <a:lstStyle/>
          <a:p>
            <a:r>
              <a:rPr lang="en-US" sz="1100" dirty="0" smtClean="0"/>
              <a:t>(belbin.com)</a:t>
            </a:r>
            <a:endParaRPr lang="en-US" sz="1100" dirty="0"/>
          </a:p>
        </p:txBody>
      </p:sp>
      <p:pic>
        <p:nvPicPr>
          <p:cNvPr id="37897" name="Picture 9" descr="Dr Meredith Belb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657600"/>
            <a:ext cx="1704174" cy="182507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272</a:t>
            </a:fld>
            <a:endParaRPr lang="en-US" dirty="0"/>
          </a:p>
        </p:txBody>
      </p:sp>
    </p:spTree>
    <p:extLst>
      <p:ext uri="{BB962C8B-B14F-4D97-AF65-F5344CB8AC3E}">
        <p14:creationId xmlns:p14="http://schemas.microsoft.com/office/powerpoint/2010/main" val="3955259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ages.tribe.net/tribe/upload/photo/0c6/d7c/0c6d7cc3-ba09-488f-ae12-8a454afb5d2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204864"/>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200" dirty="0"/>
              <a:t>Sustainability in Human Resource </a:t>
            </a:r>
            <a:r>
              <a:rPr lang="en-US" sz="3200" dirty="0" smtClean="0"/>
              <a:t>Management</a:t>
            </a:r>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273</a:t>
            </a:fld>
            <a:endParaRPr lang="en-US" dirty="0"/>
          </a:p>
        </p:txBody>
      </p:sp>
    </p:spTree>
    <p:extLst>
      <p:ext uri="{BB962C8B-B14F-4D97-AF65-F5344CB8AC3E}">
        <p14:creationId xmlns:p14="http://schemas.microsoft.com/office/powerpoint/2010/main" val="4077110510"/>
      </p:ext>
    </p:extLst>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GB" dirty="0"/>
              <a:t>Project </a:t>
            </a:r>
            <a:r>
              <a:rPr lang="en-GB" dirty="0" smtClean="0"/>
              <a:t>Controls </a:t>
            </a:r>
            <a:r>
              <a:rPr lang="en-GB" dirty="0"/>
              <a:t>Principles</a:t>
            </a:r>
          </a:p>
        </p:txBody>
      </p:sp>
      <p:grpSp>
        <p:nvGrpSpPr>
          <p:cNvPr id="20" name="Group 19"/>
          <p:cNvGrpSpPr/>
          <p:nvPr/>
        </p:nvGrpSpPr>
        <p:grpSpPr>
          <a:xfrm>
            <a:off x="2057400" y="2316860"/>
            <a:ext cx="5029200" cy="2638463"/>
            <a:chOff x="2641600" y="3187700"/>
            <a:chExt cx="5448300" cy="2638463"/>
          </a:xfrm>
        </p:grpSpPr>
        <p:sp>
          <p:nvSpPr>
            <p:cNvPr id="940035" name="Oval 3"/>
            <p:cNvSpPr>
              <a:spLocks noChangeArrowheads="1"/>
            </p:cNvSpPr>
            <p:nvPr/>
          </p:nvSpPr>
          <p:spPr bwMode="auto">
            <a:xfrm>
              <a:off x="2641600" y="3200400"/>
              <a:ext cx="908050" cy="838200"/>
            </a:xfrm>
            <a:prstGeom prst="ellipse">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lIns="90000" tIns="46800" rIns="90000" bIns="46800" anchor="ctr"/>
            <a:lstStyle/>
            <a:p>
              <a:pPr eaLnBrk="1" hangingPunct="1"/>
              <a:r>
                <a:rPr lang="en-GB" b="1" dirty="0">
                  <a:solidFill>
                    <a:srgbClr val="009900"/>
                  </a:solidFill>
                </a:rPr>
                <a:t>A</a:t>
              </a:r>
            </a:p>
          </p:txBody>
        </p:sp>
        <p:sp>
          <p:nvSpPr>
            <p:cNvPr id="940036" name="Oval 4"/>
            <p:cNvSpPr>
              <a:spLocks noChangeArrowheads="1"/>
            </p:cNvSpPr>
            <p:nvPr/>
          </p:nvSpPr>
          <p:spPr bwMode="auto">
            <a:xfrm>
              <a:off x="7181850" y="3200400"/>
              <a:ext cx="908050" cy="838200"/>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lIns="90000" tIns="46800" rIns="90000" bIns="46800" anchor="ctr"/>
            <a:lstStyle/>
            <a:p>
              <a:pPr eaLnBrk="1" hangingPunct="1"/>
              <a:r>
                <a:rPr lang="en-GB" b="1" dirty="0">
                  <a:solidFill>
                    <a:srgbClr val="FF0000"/>
                  </a:solidFill>
                </a:rPr>
                <a:t>B</a:t>
              </a:r>
            </a:p>
          </p:txBody>
        </p:sp>
        <p:cxnSp>
          <p:nvCxnSpPr>
            <p:cNvPr id="940037" name="AutoShape 5"/>
            <p:cNvCxnSpPr>
              <a:cxnSpLocks noChangeShapeType="1"/>
              <a:stCxn id="940035" idx="6"/>
              <a:endCxn id="940036" idx="2"/>
            </p:cNvCxnSpPr>
            <p:nvPr/>
          </p:nvCxnSpPr>
          <p:spPr bwMode="auto">
            <a:xfrm>
              <a:off x="3549650" y="3619500"/>
              <a:ext cx="3632200" cy="0"/>
            </a:xfrm>
            <a:prstGeom prst="straightConnector1">
              <a:avLst/>
            </a:prstGeom>
            <a:noFill/>
            <a:ln w="9525">
              <a:solidFill>
                <a:srgbClr val="FF9900"/>
              </a:solidFill>
              <a:prstDash val="dash"/>
              <a:round/>
              <a:headEnd type="none" w="sm" len="sm"/>
              <a:tailEnd type="triangle" w="lg" len="med"/>
            </a:ln>
            <a:effectLst/>
          </p:spPr>
        </p:cxnSp>
        <p:sp>
          <p:nvSpPr>
            <p:cNvPr id="940038" name="Freeform 6"/>
            <p:cNvSpPr>
              <a:spLocks/>
            </p:cNvSpPr>
            <p:nvPr/>
          </p:nvSpPr>
          <p:spPr bwMode="auto">
            <a:xfrm>
              <a:off x="3549650" y="3594100"/>
              <a:ext cx="1890713" cy="654050"/>
            </a:xfrm>
            <a:custGeom>
              <a:avLst/>
              <a:gdLst/>
              <a:ahLst/>
              <a:cxnLst>
                <a:cxn ang="0">
                  <a:pos x="0" y="0"/>
                </a:cxn>
                <a:cxn ang="0">
                  <a:pos x="454" y="312"/>
                </a:cxn>
                <a:cxn ang="0">
                  <a:pos x="843" y="406"/>
                </a:cxn>
                <a:cxn ang="0">
                  <a:pos x="1099" y="278"/>
                </a:cxn>
              </a:cxnLst>
              <a:rect l="0" t="0" r="r" b="b"/>
              <a:pathLst>
                <a:path w="1099" h="412">
                  <a:moveTo>
                    <a:pt x="0" y="0"/>
                  </a:moveTo>
                  <a:cubicBezTo>
                    <a:pt x="76" y="52"/>
                    <a:pt x="314" y="244"/>
                    <a:pt x="454" y="312"/>
                  </a:cubicBezTo>
                  <a:cubicBezTo>
                    <a:pt x="594" y="380"/>
                    <a:pt x="736" y="412"/>
                    <a:pt x="843" y="406"/>
                  </a:cubicBezTo>
                  <a:cubicBezTo>
                    <a:pt x="950" y="400"/>
                    <a:pt x="1046" y="305"/>
                    <a:pt x="1099" y="278"/>
                  </a:cubicBezTo>
                </a:path>
              </a:pathLst>
            </a:custGeom>
            <a:noFill/>
            <a:ln w="12700" cap="flat" cmpd="sng">
              <a:solidFill>
                <a:schemeClr val="tx2"/>
              </a:solidFill>
              <a:prstDash val="solid"/>
              <a:round/>
              <a:headEnd type="none" w="sm" len="sm"/>
              <a:tailEnd type="none" w="sm" len="sm"/>
            </a:ln>
            <a:effectLst/>
          </p:spPr>
          <p:txBody>
            <a:bodyPr lIns="90000" tIns="46800" rIns="90000" bIns="46800"/>
            <a:lstStyle/>
            <a:p>
              <a:endParaRPr lang="en-US" b="1" dirty="0"/>
            </a:p>
          </p:txBody>
        </p:sp>
        <p:sp>
          <p:nvSpPr>
            <p:cNvPr id="940039" name="Text Box 7"/>
            <p:cNvSpPr txBox="1">
              <a:spLocks noChangeArrowheads="1"/>
            </p:cNvSpPr>
            <p:nvPr/>
          </p:nvSpPr>
          <p:spPr bwMode="auto">
            <a:xfrm>
              <a:off x="3632200" y="3276600"/>
              <a:ext cx="1520183"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Original plan</a:t>
              </a:r>
            </a:p>
          </p:txBody>
        </p:sp>
        <p:sp>
          <p:nvSpPr>
            <p:cNvPr id="940040" name="Text Box 8"/>
            <p:cNvSpPr txBox="1">
              <a:spLocks noChangeArrowheads="1"/>
            </p:cNvSpPr>
            <p:nvPr/>
          </p:nvSpPr>
          <p:spPr bwMode="auto">
            <a:xfrm>
              <a:off x="3454400" y="4267200"/>
              <a:ext cx="1526644"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Actual Route</a:t>
              </a:r>
            </a:p>
          </p:txBody>
        </p:sp>
        <p:sp>
          <p:nvSpPr>
            <p:cNvPr id="940041" name="Text Box 9"/>
            <p:cNvSpPr txBox="1">
              <a:spLocks noChangeArrowheads="1"/>
            </p:cNvSpPr>
            <p:nvPr/>
          </p:nvSpPr>
          <p:spPr bwMode="auto">
            <a:xfrm>
              <a:off x="4811713" y="5130800"/>
              <a:ext cx="136319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Monitoring</a:t>
              </a:r>
            </a:p>
          </p:txBody>
        </p:sp>
        <p:sp>
          <p:nvSpPr>
            <p:cNvPr id="940042" name="Text Box 10"/>
            <p:cNvSpPr txBox="1">
              <a:spLocks noChangeArrowheads="1"/>
            </p:cNvSpPr>
            <p:nvPr/>
          </p:nvSpPr>
          <p:spPr bwMode="auto">
            <a:xfrm>
              <a:off x="4476750" y="5454650"/>
              <a:ext cx="223968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“Are we there yet?”</a:t>
              </a:r>
              <a:endParaRPr lang="en-GB" b="1" dirty="0"/>
            </a:p>
          </p:txBody>
        </p:sp>
        <p:grpSp>
          <p:nvGrpSpPr>
            <p:cNvPr id="940043" name="Group 11"/>
            <p:cNvGrpSpPr>
              <a:grpSpLocks/>
            </p:cNvGrpSpPr>
            <p:nvPr/>
          </p:nvGrpSpPr>
          <p:grpSpPr bwMode="auto">
            <a:xfrm>
              <a:off x="5365750" y="3962400"/>
              <a:ext cx="165100" cy="152400"/>
              <a:chOff x="1728" y="3024"/>
              <a:chExt cx="96" cy="96"/>
            </a:xfrm>
          </p:grpSpPr>
          <p:sp>
            <p:nvSpPr>
              <p:cNvPr id="940044" name="Line 12"/>
              <p:cNvSpPr>
                <a:spLocks noChangeShapeType="1"/>
              </p:cNvSpPr>
              <p:nvPr/>
            </p:nvSpPr>
            <p:spPr bwMode="auto">
              <a:xfrm>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sp>
            <p:nvSpPr>
              <p:cNvPr id="940045" name="Line 13"/>
              <p:cNvSpPr>
                <a:spLocks noChangeShapeType="1"/>
              </p:cNvSpPr>
              <p:nvPr/>
            </p:nvSpPr>
            <p:spPr bwMode="auto">
              <a:xfrm flipH="1">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grpSp>
        <p:sp>
          <p:nvSpPr>
            <p:cNvPr id="940046" name="Line 14"/>
            <p:cNvSpPr>
              <a:spLocks noChangeShapeType="1"/>
            </p:cNvSpPr>
            <p:nvPr/>
          </p:nvSpPr>
          <p:spPr bwMode="auto">
            <a:xfrm flipV="1">
              <a:off x="5487988" y="4281488"/>
              <a:ext cx="0" cy="741362"/>
            </a:xfrm>
            <a:prstGeom prst="line">
              <a:avLst/>
            </a:prstGeom>
            <a:noFill/>
            <a:ln w="12700">
              <a:solidFill>
                <a:schemeClr val="tx1"/>
              </a:solidFill>
              <a:prstDash val="dash"/>
              <a:round/>
              <a:headEnd type="none" w="sm" len="sm"/>
              <a:tailEnd type="triangle" w="lg" len="med"/>
            </a:ln>
            <a:effectLst/>
          </p:spPr>
          <p:txBody>
            <a:bodyPr wrap="none"/>
            <a:lstStyle/>
            <a:p>
              <a:endParaRPr lang="en-US" b="1" dirty="0"/>
            </a:p>
          </p:txBody>
        </p:sp>
        <p:grpSp>
          <p:nvGrpSpPr>
            <p:cNvPr id="940047" name="Group 15"/>
            <p:cNvGrpSpPr>
              <a:grpSpLocks/>
            </p:cNvGrpSpPr>
            <p:nvPr/>
          </p:nvGrpSpPr>
          <p:grpSpPr bwMode="auto">
            <a:xfrm>
              <a:off x="5487992" y="3629031"/>
              <a:ext cx="956080" cy="622301"/>
              <a:chOff x="3191" y="2286"/>
              <a:chExt cx="556" cy="392"/>
            </a:xfrm>
          </p:grpSpPr>
          <p:sp>
            <p:nvSpPr>
              <p:cNvPr id="940048" name="Text Box 16"/>
              <p:cNvSpPr txBox="1">
                <a:spLocks noChangeArrowheads="1"/>
              </p:cNvSpPr>
              <p:nvPr/>
            </p:nvSpPr>
            <p:spPr bwMode="auto">
              <a:xfrm>
                <a:off x="3288" y="2445"/>
                <a:ext cx="459"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Trend</a:t>
                </a:r>
              </a:p>
            </p:txBody>
          </p:sp>
          <p:sp>
            <p:nvSpPr>
              <p:cNvPr id="940049" name="Freeform 17"/>
              <p:cNvSpPr>
                <a:spLocks/>
              </p:cNvSpPr>
              <p:nvPr/>
            </p:nvSpPr>
            <p:spPr bwMode="auto">
              <a:xfrm>
                <a:off x="3191" y="2286"/>
                <a:ext cx="283" cy="237"/>
              </a:xfrm>
              <a:custGeom>
                <a:avLst/>
                <a:gdLst/>
                <a:ahLst/>
                <a:cxnLst>
                  <a:cxn ang="0">
                    <a:pos x="0" y="237"/>
                  </a:cxn>
                  <a:cxn ang="0">
                    <a:pos x="110" y="137"/>
                  </a:cxn>
                  <a:cxn ang="0">
                    <a:pos x="283" y="0"/>
                  </a:cxn>
                </a:cxnLst>
                <a:rect l="0" t="0" r="r" b="b"/>
                <a:pathLst>
                  <a:path w="283" h="237">
                    <a:moveTo>
                      <a:pt x="0" y="237"/>
                    </a:moveTo>
                    <a:cubicBezTo>
                      <a:pt x="18" y="220"/>
                      <a:pt x="63" y="176"/>
                      <a:pt x="110" y="137"/>
                    </a:cubicBezTo>
                    <a:cubicBezTo>
                      <a:pt x="157" y="98"/>
                      <a:pt x="247" y="29"/>
                      <a:pt x="283" y="0"/>
                    </a:cubicBezTo>
                  </a:path>
                </a:pathLst>
              </a:custGeom>
              <a:noFill/>
              <a:ln w="12700" cap="flat" cmpd="sng">
                <a:solidFill>
                  <a:schemeClr val="tx2"/>
                </a:solidFill>
                <a:prstDash val="dash"/>
                <a:round/>
                <a:headEnd type="none" w="sm" len="sm"/>
                <a:tailEnd type="none" w="sm" len="sm"/>
              </a:ln>
              <a:effectLst/>
            </p:spPr>
            <p:txBody>
              <a:bodyPr wrap="none"/>
              <a:lstStyle/>
              <a:p>
                <a:endParaRPr lang="en-US" b="1" dirty="0"/>
              </a:p>
            </p:txBody>
          </p:sp>
        </p:grpSp>
        <p:sp>
          <p:nvSpPr>
            <p:cNvPr id="940050" name="Freeform 18"/>
            <p:cNvSpPr>
              <a:spLocks/>
            </p:cNvSpPr>
            <p:nvPr/>
          </p:nvSpPr>
          <p:spPr bwMode="auto">
            <a:xfrm>
              <a:off x="6022975" y="3187700"/>
              <a:ext cx="1162050" cy="411163"/>
            </a:xfrm>
            <a:custGeom>
              <a:avLst/>
              <a:gdLst/>
              <a:ahLst/>
              <a:cxnLst>
                <a:cxn ang="0">
                  <a:pos x="0" y="241"/>
                </a:cxn>
                <a:cxn ang="0">
                  <a:pos x="265" y="31"/>
                </a:cxn>
                <a:cxn ang="0">
                  <a:pos x="512" y="58"/>
                </a:cxn>
                <a:cxn ang="0">
                  <a:pos x="676" y="259"/>
                </a:cxn>
              </a:cxnLst>
              <a:rect l="0" t="0" r="r" b="b"/>
              <a:pathLst>
                <a:path w="676" h="259">
                  <a:moveTo>
                    <a:pt x="0" y="241"/>
                  </a:moveTo>
                  <a:cubicBezTo>
                    <a:pt x="44" y="206"/>
                    <a:pt x="180" y="62"/>
                    <a:pt x="265" y="31"/>
                  </a:cubicBezTo>
                  <a:cubicBezTo>
                    <a:pt x="350" y="0"/>
                    <a:pt x="444" y="20"/>
                    <a:pt x="512" y="58"/>
                  </a:cubicBezTo>
                  <a:cubicBezTo>
                    <a:pt x="580" y="96"/>
                    <a:pt x="642" y="217"/>
                    <a:pt x="676" y="259"/>
                  </a:cubicBezTo>
                </a:path>
              </a:pathLst>
            </a:custGeom>
            <a:noFill/>
            <a:ln w="12700" cap="flat" cmpd="sng">
              <a:solidFill>
                <a:schemeClr val="tx2"/>
              </a:solidFill>
              <a:prstDash val="dash"/>
              <a:round/>
              <a:headEnd type="none" w="sm" len="sm"/>
              <a:tailEnd type="triangle" w="med" len="med"/>
            </a:ln>
            <a:effectLst/>
          </p:spPr>
          <p:txBody>
            <a:bodyPr wrap="none"/>
            <a:lstStyle/>
            <a:p>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274</a:t>
            </a:fld>
            <a:endParaRPr lang="en-US" dirty="0"/>
          </a:p>
        </p:txBody>
      </p:sp>
    </p:spTree>
    <p:extLst>
      <p:ext uri="{BB962C8B-B14F-4D97-AF65-F5344CB8AC3E}">
        <p14:creationId xmlns:p14="http://schemas.microsoft.com/office/powerpoint/2010/main" val="4274606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152400" y="0"/>
            <a:ext cx="7395587" cy="1108075"/>
          </a:xfrm>
        </p:spPr>
        <p:txBody>
          <a:bodyPr/>
          <a:lstStyle/>
          <a:p>
            <a:r>
              <a:rPr lang="en-GB" dirty="0" smtClean="0"/>
              <a:t>Project Controls </a:t>
            </a:r>
            <a:r>
              <a:rPr lang="en-GB" dirty="0"/>
              <a:t>Process</a:t>
            </a:r>
          </a:p>
        </p:txBody>
      </p:sp>
      <p:grpSp>
        <p:nvGrpSpPr>
          <p:cNvPr id="19" name="Group 18"/>
          <p:cNvGrpSpPr/>
          <p:nvPr/>
        </p:nvGrpSpPr>
        <p:grpSpPr>
          <a:xfrm>
            <a:off x="3429000" y="1066800"/>
            <a:ext cx="3811466" cy="5029200"/>
            <a:chOff x="3302000" y="1384300"/>
            <a:chExt cx="4129088" cy="5029200"/>
          </a:xfrm>
        </p:grpSpPr>
        <p:sp>
          <p:nvSpPr>
            <p:cNvPr id="942083" name="Rectangle 3"/>
            <p:cNvSpPr>
              <a:spLocks noChangeArrowheads="1"/>
            </p:cNvSpPr>
            <p:nvPr/>
          </p:nvSpPr>
          <p:spPr bwMode="auto">
            <a:xfrm>
              <a:off x="3302000" y="13843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Approval</a:t>
              </a:r>
            </a:p>
          </p:txBody>
        </p:sp>
        <p:sp>
          <p:nvSpPr>
            <p:cNvPr id="942084" name="Rectangle 4"/>
            <p:cNvSpPr>
              <a:spLocks noChangeArrowheads="1"/>
            </p:cNvSpPr>
            <p:nvPr/>
          </p:nvSpPr>
          <p:spPr bwMode="auto">
            <a:xfrm>
              <a:off x="3302000" y="25273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eaLnBrk="1" hangingPunct="1"/>
              <a:r>
                <a:rPr lang="en-GB" b="1" dirty="0"/>
                <a:t>Plan</a:t>
              </a:r>
            </a:p>
          </p:txBody>
        </p:sp>
        <p:sp>
          <p:nvSpPr>
            <p:cNvPr id="942085" name="Rectangle 5"/>
            <p:cNvSpPr>
              <a:spLocks noChangeArrowheads="1"/>
            </p:cNvSpPr>
            <p:nvPr/>
          </p:nvSpPr>
          <p:spPr bwMode="auto">
            <a:xfrm>
              <a:off x="3302000" y="4622800"/>
              <a:ext cx="1733550" cy="685800"/>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lIns="90000" tIns="46800" rIns="90000" bIns="46800" anchor="ctr"/>
            <a:lstStyle/>
            <a:p>
              <a:pPr eaLnBrk="1" hangingPunct="1"/>
              <a:r>
                <a:rPr lang="en-GB" b="1" dirty="0"/>
                <a:t>Monitor</a:t>
              </a:r>
            </a:p>
          </p:txBody>
        </p:sp>
        <p:sp>
          <p:nvSpPr>
            <p:cNvPr id="942086" name="Rectangle 6"/>
            <p:cNvSpPr>
              <a:spLocks noChangeArrowheads="1"/>
            </p:cNvSpPr>
            <p:nvPr/>
          </p:nvSpPr>
          <p:spPr bwMode="auto">
            <a:xfrm>
              <a:off x="5695950" y="35687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eaLnBrk="1" hangingPunct="1"/>
              <a:r>
                <a:rPr lang="en-GB" b="1" dirty="0"/>
                <a:t>Update plans</a:t>
              </a:r>
            </a:p>
          </p:txBody>
        </p:sp>
        <p:sp>
          <p:nvSpPr>
            <p:cNvPr id="942087" name="Rectangle 7"/>
            <p:cNvSpPr>
              <a:spLocks noChangeArrowheads="1"/>
            </p:cNvSpPr>
            <p:nvPr/>
          </p:nvSpPr>
          <p:spPr bwMode="auto">
            <a:xfrm>
              <a:off x="5695950" y="46228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eaLnBrk="1" hangingPunct="1"/>
              <a:r>
                <a:rPr lang="en-GB" b="1" dirty="0"/>
                <a:t>Corrective Action</a:t>
              </a:r>
            </a:p>
          </p:txBody>
        </p:sp>
        <p:sp>
          <p:nvSpPr>
            <p:cNvPr id="942088" name="Rectangle 8"/>
            <p:cNvSpPr>
              <a:spLocks noChangeArrowheads="1"/>
            </p:cNvSpPr>
            <p:nvPr/>
          </p:nvSpPr>
          <p:spPr bwMode="auto">
            <a:xfrm>
              <a:off x="3316288" y="5727700"/>
              <a:ext cx="1733550" cy="6858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nchor="ctr"/>
            <a:lstStyle/>
            <a:p>
              <a:pPr eaLnBrk="1" hangingPunct="1"/>
              <a:r>
                <a:rPr lang="en-GB" b="1" dirty="0"/>
                <a:t>Acceptance</a:t>
              </a:r>
            </a:p>
          </p:txBody>
        </p:sp>
        <p:cxnSp>
          <p:nvCxnSpPr>
            <p:cNvPr id="942089" name="AutoShape 9"/>
            <p:cNvCxnSpPr>
              <a:cxnSpLocks noChangeShapeType="1"/>
            </p:cNvCxnSpPr>
            <p:nvPr/>
          </p:nvCxnSpPr>
          <p:spPr bwMode="auto">
            <a:xfrm flipV="1">
              <a:off x="7429500" y="3898900"/>
              <a:ext cx="1588" cy="1054100"/>
            </a:xfrm>
            <a:prstGeom prst="bentConnector3">
              <a:avLst>
                <a:gd name="adj1" fmla="val 14400000"/>
              </a:avLst>
            </a:prstGeom>
            <a:noFill/>
            <a:ln w="9525">
              <a:solidFill>
                <a:schemeClr val="tx1"/>
              </a:solidFill>
              <a:miter lim="800000"/>
              <a:headEnd type="none" w="sm" len="sm"/>
              <a:tailEnd type="triangle" w="lg" len="med"/>
            </a:ln>
            <a:effectLst/>
          </p:spPr>
        </p:cxnSp>
        <p:sp>
          <p:nvSpPr>
            <p:cNvPr id="942090" name="Rectangle 10"/>
            <p:cNvSpPr>
              <a:spLocks noChangeArrowheads="1"/>
            </p:cNvSpPr>
            <p:nvPr/>
          </p:nvSpPr>
          <p:spPr bwMode="auto">
            <a:xfrm>
              <a:off x="3316288" y="3568700"/>
              <a:ext cx="1733550" cy="685800"/>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p>
              <a:pPr eaLnBrk="1" hangingPunct="1"/>
              <a:r>
                <a:rPr lang="en-GB" b="1" dirty="0"/>
                <a:t>Do work</a:t>
              </a:r>
            </a:p>
          </p:txBody>
        </p:sp>
        <p:sp>
          <p:nvSpPr>
            <p:cNvPr id="942091" name="Line 11"/>
            <p:cNvSpPr>
              <a:spLocks noChangeShapeType="1"/>
            </p:cNvSpPr>
            <p:nvPr/>
          </p:nvSpPr>
          <p:spPr bwMode="auto">
            <a:xfrm>
              <a:off x="5062538" y="4965700"/>
              <a:ext cx="606425"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2" name="Line 12"/>
            <p:cNvSpPr>
              <a:spLocks noChangeShapeType="1"/>
            </p:cNvSpPr>
            <p:nvPr/>
          </p:nvSpPr>
          <p:spPr bwMode="auto">
            <a:xfrm flipH="1">
              <a:off x="5076825" y="3911600"/>
              <a:ext cx="604838"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3" name="Line 13"/>
            <p:cNvSpPr>
              <a:spLocks noChangeShapeType="1"/>
            </p:cNvSpPr>
            <p:nvPr/>
          </p:nvSpPr>
          <p:spPr bwMode="auto">
            <a:xfrm>
              <a:off x="4183063" y="3238500"/>
              <a:ext cx="0" cy="3302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4" name="Line 14"/>
            <p:cNvSpPr>
              <a:spLocks noChangeShapeType="1"/>
            </p:cNvSpPr>
            <p:nvPr/>
          </p:nvSpPr>
          <p:spPr bwMode="auto">
            <a:xfrm>
              <a:off x="4210050" y="42799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5" name="Line 15"/>
            <p:cNvSpPr>
              <a:spLocks noChangeShapeType="1"/>
            </p:cNvSpPr>
            <p:nvPr/>
          </p:nvSpPr>
          <p:spPr bwMode="auto">
            <a:xfrm>
              <a:off x="4168775" y="2095500"/>
              <a:ext cx="0" cy="4318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6" name="Line 16"/>
            <p:cNvSpPr>
              <a:spLocks noChangeShapeType="1"/>
            </p:cNvSpPr>
            <p:nvPr/>
          </p:nvSpPr>
          <p:spPr bwMode="auto">
            <a:xfrm>
              <a:off x="4183063" y="53340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7" name="Text Box 17"/>
            <p:cNvSpPr txBox="1">
              <a:spLocks noChangeArrowheads="1"/>
            </p:cNvSpPr>
            <p:nvPr/>
          </p:nvSpPr>
          <p:spPr bwMode="auto">
            <a:xfrm>
              <a:off x="5238750" y="2762250"/>
              <a:ext cx="1558065" cy="523220"/>
            </a:xfrm>
            <a:prstGeom prst="rect">
              <a:avLst/>
            </a:prstGeom>
            <a:noFill/>
            <a:ln w="12700" algn="ctr">
              <a:noFill/>
              <a:miter lim="800000"/>
              <a:headEnd/>
              <a:tailEnd/>
            </a:ln>
            <a:effectLst/>
          </p:spPr>
          <p:txBody>
            <a:bodyPr wrap="none">
              <a:spAutoFit/>
            </a:bodyPr>
            <a:lstStyle/>
            <a:p>
              <a:pPr algn="l" eaLnBrk="1" hangingPunct="1"/>
              <a:r>
                <a:rPr lang="en-GB" sz="2800" b="1" dirty="0"/>
                <a:t>Baseline</a:t>
              </a:r>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275</a:t>
            </a:fld>
            <a:endParaRPr lang="en-US" dirty="0"/>
          </a:p>
        </p:txBody>
      </p:sp>
    </p:spTree>
    <p:extLst>
      <p:ext uri="{BB962C8B-B14F-4D97-AF65-F5344CB8AC3E}">
        <p14:creationId xmlns:p14="http://schemas.microsoft.com/office/powerpoint/2010/main" val="922422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80" name="Rectangle 4"/>
          <p:cNvSpPr>
            <a:spLocks noGrp="1" noChangeArrowheads="1"/>
          </p:cNvSpPr>
          <p:nvPr>
            <p:ph type="title"/>
          </p:nvPr>
        </p:nvSpPr>
        <p:spPr/>
        <p:txBody>
          <a:bodyPr/>
          <a:lstStyle/>
          <a:p>
            <a:r>
              <a:rPr lang="en-GB" dirty="0"/>
              <a:t>Tolerances and Triggers</a:t>
            </a:r>
          </a:p>
        </p:txBody>
      </p:sp>
      <p:grpSp>
        <p:nvGrpSpPr>
          <p:cNvPr id="47" name="Group 46"/>
          <p:cNvGrpSpPr/>
          <p:nvPr/>
        </p:nvGrpSpPr>
        <p:grpSpPr>
          <a:xfrm>
            <a:off x="862138" y="1508581"/>
            <a:ext cx="7419725" cy="4556899"/>
            <a:chOff x="1620838" y="1581150"/>
            <a:chExt cx="8038035" cy="4556899"/>
          </a:xfrm>
        </p:grpSpPr>
        <p:sp>
          <p:nvSpPr>
            <p:cNvPr id="946178" name="AutoShape 2"/>
            <p:cNvSpPr>
              <a:spLocks noChangeArrowheads="1"/>
            </p:cNvSpPr>
            <p:nvPr/>
          </p:nvSpPr>
          <p:spPr bwMode="auto">
            <a:xfrm>
              <a:off x="3013075" y="38989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79" name="AutoShape 3"/>
            <p:cNvSpPr>
              <a:spLocks noChangeArrowheads="1"/>
            </p:cNvSpPr>
            <p:nvPr/>
          </p:nvSpPr>
          <p:spPr bwMode="auto">
            <a:xfrm>
              <a:off x="3013075" y="21971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81" name="Rectangle 5"/>
            <p:cNvSpPr>
              <a:spLocks noChangeArrowheads="1"/>
            </p:cNvSpPr>
            <p:nvPr/>
          </p:nvSpPr>
          <p:spPr bwMode="auto">
            <a:xfrm>
              <a:off x="2201863" y="16637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Sponsor</a:t>
              </a:r>
            </a:p>
          </p:txBody>
        </p:sp>
        <p:sp>
          <p:nvSpPr>
            <p:cNvPr id="946182" name="Rectangle 6"/>
            <p:cNvSpPr>
              <a:spLocks noChangeArrowheads="1"/>
            </p:cNvSpPr>
            <p:nvPr/>
          </p:nvSpPr>
          <p:spPr bwMode="auto">
            <a:xfrm>
              <a:off x="2228850" y="33909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Manager</a:t>
              </a:r>
            </a:p>
          </p:txBody>
        </p:sp>
        <p:sp>
          <p:nvSpPr>
            <p:cNvPr id="946183" name="Rectangle 7"/>
            <p:cNvSpPr>
              <a:spLocks noChangeArrowheads="1"/>
            </p:cNvSpPr>
            <p:nvPr/>
          </p:nvSpPr>
          <p:spPr bwMode="auto">
            <a:xfrm>
              <a:off x="2270125" y="5194410"/>
              <a:ext cx="2146300" cy="27918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lIns="90000" tIns="46800" rIns="90000" bIns="46800" anchor="ctr">
              <a:spAutoFit/>
            </a:bodyPr>
            <a:lstStyle/>
            <a:p>
              <a:pPr eaLnBrk="1" hangingPunct="1"/>
              <a:r>
                <a:rPr lang="en-GB" sz="1200" b="1" dirty="0"/>
                <a:t>Work Package Manager</a:t>
              </a:r>
            </a:p>
          </p:txBody>
        </p:sp>
        <p:sp>
          <p:nvSpPr>
            <p:cNvPr id="946184" name="Rectangle 8"/>
            <p:cNvSpPr>
              <a:spLocks noChangeArrowheads="1"/>
            </p:cNvSpPr>
            <p:nvPr/>
          </p:nvSpPr>
          <p:spPr bwMode="auto">
            <a:xfrm>
              <a:off x="2214563" y="2489200"/>
              <a:ext cx="2146300" cy="5207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Project </a:t>
              </a:r>
              <a:r>
                <a:rPr lang="en-GB" sz="1200" b="1" dirty="0" smtClean="0"/>
                <a:t>Criteria </a:t>
              </a:r>
              <a:r>
                <a:rPr lang="en-GB" sz="1200" b="1" dirty="0"/>
                <a:t>&amp; Tolerances</a:t>
              </a:r>
            </a:p>
          </p:txBody>
        </p:sp>
        <p:sp>
          <p:nvSpPr>
            <p:cNvPr id="946185" name="Rectangle 9"/>
            <p:cNvSpPr>
              <a:spLocks noChangeArrowheads="1"/>
            </p:cNvSpPr>
            <p:nvPr/>
          </p:nvSpPr>
          <p:spPr bwMode="auto">
            <a:xfrm>
              <a:off x="2243138" y="4191000"/>
              <a:ext cx="2146300" cy="5334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Work Package </a:t>
              </a:r>
              <a:r>
                <a:rPr lang="en-GB" sz="1200" b="1" dirty="0" smtClean="0"/>
                <a:t>Criteria </a:t>
              </a:r>
              <a:r>
                <a:rPr lang="en-GB" sz="1200" b="1" dirty="0"/>
                <a:t>&amp; Tolerances</a:t>
              </a:r>
            </a:p>
          </p:txBody>
        </p:sp>
        <p:grpSp>
          <p:nvGrpSpPr>
            <p:cNvPr id="946186" name="Group 10"/>
            <p:cNvGrpSpPr>
              <a:grpSpLocks/>
            </p:cNvGrpSpPr>
            <p:nvPr/>
          </p:nvGrpSpPr>
          <p:grpSpPr bwMode="auto">
            <a:xfrm>
              <a:off x="4481513" y="2933700"/>
              <a:ext cx="527050" cy="2039938"/>
              <a:chOff x="2734" y="1848"/>
              <a:chExt cx="306" cy="1285"/>
            </a:xfrm>
          </p:grpSpPr>
          <p:sp>
            <p:nvSpPr>
              <p:cNvPr id="946187" name="Text Box 11"/>
              <p:cNvSpPr txBox="1">
                <a:spLocks noChangeArrowheads="1"/>
              </p:cNvSpPr>
              <p:nvPr/>
            </p:nvSpPr>
            <p:spPr bwMode="gray">
              <a:xfrm rot="16200000">
                <a:off x="2617" y="2785"/>
                <a:ext cx="52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Escalation</a:t>
                </a:r>
              </a:p>
            </p:txBody>
          </p:sp>
          <p:sp>
            <p:nvSpPr>
              <p:cNvPr id="946188" name="AutoShape 12"/>
              <p:cNvSpPr>
                <a:spLocks noChangeArrowheads="1"/>
              </p:cNvSpPr>
              <p:nvPr/>
            </p:nvSpPr>
            <p:spPr bwMode="auto">
              <a:xfrm>
                <a:off x="2734" y="1848"/>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grpSp>
          <p:nvGrpSpPr>
            <p:cNvPr id="946189" name="Group 13"/>
            <p:cNvGrpSpPr>
              <a:grpSpLocks/>
            </p:cNvGrpSpPr>
            <p:nvPr/>
          </p:nvGrpSpPr>
          <p:grpSpPr bwMode="auto">
            <a:xfrm>
              <a:off x="1620838" y="2513013"/>
              <a:ext cx="525462" cy="2135188"/>
              <a:chOff x="942" y="2159"/>
              <a:chExt cx="306" cy="1345"/>
            </a:xfrm>
          </p:grpSpPr>
          <p:sp>
            <p:nvSpPr>
              <p:cNvPr id="946190" name="Text Box 14"/>
              <p:cNvSpPr txBox="1">
                <a:spLocks noChangeArrowheads="1"/>
              </p:cNvSpPr>
              <p:nvPr/>
            </p:nvSpPr>
            <p:spPr bwMode="auto">
              <a:xfrm rot="16200000">
                <a:off x="800" y="2347"/>
                <a:ext cx="55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Delegation</a:t>
                </a:r>
              </a:p>
            </p:txBody>
          </p:sp>
          <p:sp>
            <p:nvSpPr>
              <p:cNvPr id="946191" name="AutoShape 15"/>
              <p:cNvSpPr>
                <a:spLocks noChangeArrowheads="1"/>
              </p:cNvSpPr>
              <p:nvPr/>
            </p:nvSpPr>
            <p:spPr bwMode="auto">
              <a:xfrm flipV="1">
                <a:off x="942" y="2889"/>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sp>
          <p:nvSpPr>
            <p:cNvPr id="946192" name="Text Box 16"/>
            <p:cNvSpPr txBox="1">
              <a:spLocks noChangeArrowheads="1"/>
            </p:cNvSpPr>
            <p:nvPr/>
          </p:nvSpPr>
          <p:spPr bwMode="auto">
            <a:xfrm>
              <a:off x="2473325" y="5861050"/>
              <a:ext cx="1424349" cy="276999"/>
            </a:xfrm>
            <a:prstGeom prst="rect">
              <a:avLst/>
            </a:prstGeom>
            <a:noFill/>
            <a:ln w="12700" algn="ctr">
              <a:noFill/>
              <a:miter lim="800000"/>
              <a:headEnd/>
              <a:tailEnd/>
            </a:ln>
            <a:effectLst/>
          </p:spPr>
          <p:txBody>
            <a:bodyPr wrap="none">
              <a:spAutoFit/>
            </a:bodyPr>
            <a:lstStyle/>
            <a:p>
              <a:pPr algn="l" eaLnBrk="1" hangingPunct="1"/>
              <a:r>
                <a:rPr lang="en-GB" sz="1200" b="1" dirty="0"/>
                <a:t>Baseline Planning</a:t>
              </a:r>
              <a:endParaRPr lang="en-US" sz="1200" b="1" dirty="0"/>
            </a:p>
          </p:txBody>
        </p:sp>
        <p:grpSp>
          <p:nvGrpSpPr>
            <p:cNvPr id="946193" name="Group 17"/>
            <p:cNvGrpSpPr>
              <a:grpSpLocks/>
            </p:cNvGrpSpPr>
            <p:nvPr/>
          </p:nvGrpSpPr>
          <p:grpSpPr bwMode="auto">
            <a:xfrm>
              <a:off x="6421440" y="3098801"/>
              <a:ext cx="1241818" cy="1527176"/>
              <a:chOff x="3734" y="1952"/>
              <a:chExt cx="722" cy="962"/>
            </a:xfrm>
          </p:grpSpPr>
          <p:sp>
            <p:nvSpPr>
              <p:cNvPr id="946194" name="Oval 18"/>
              <p:cNvSpPr>
                <a:spLocks noChangeArrowheads="1"/>
              </p:cNvSpPr>
              <p:nvPr/>
            </p:nvSpPr>
            <p:spPr bwMode="auto">
              <a:xfrm>
                <a:off x="4056"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5" name="Oval 19"/>
              <p:cNvSpPr>
                <a:spLocks noChangeArrowheads="1"/>
              </p:cNvSpPr>
              <p:nvPr/>
            </p:nvSpPr>
            <p:spPr bwMode="auto">
              <a:xfrm>
                <a:off x="4208" y="212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6" name="Oval 20"/>
              <p:cNvSpPr>
                <a:spLocks noChangeArrowheads="1"/>
              </p:cNvSpPr>
              <p:nvPr/>
            </p:nvSpPr>
            <p:spPr bwMode="auto">
              <a:xfrm>
                <a:off x="4368" y="1952"/>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7" name="Line 21"/>
              <p:cNvSpPr>
                <a:spLocks noChangeShapeType="1"/>
              </p:cNvSpPr>
              <p:nvPr/>
            </p:nvSpPr>
            <p:spPr bwMode="auto">
              <a:xfrm flipV="1">
                <a:off x="4104" y="2184"/>
                <a:ext cx="0" cy="496"/>
              </a:xfrm>
              <a:prstGeom prst="line">
                <a:avLst/>
              </a:prstGeom>
              <a:noFill/>
              <a:ln w="12700">
                <a:solidFill>
                  <a:schemeClr val="tx1"/>
                </a:solidFill>
                <a:round/>
                <a:headEnd/>
                <a:tailEnd type="triangle" w="med" len="med"/>
              </a:ln>
              <a:effectLst/>
            </p:spPr>
            <p:txBody>
              <a:bodyPr wrap="none"/>
              <a:lstStyle/>
              <a:p>
                <a:endParaRPr lang="en-US" sz="1200" b="1" dirty="0"/>
              </a:p>
            </p:txBody>
          </p:sp>
          <p:sp>
            <p:nvSpPr>
              <p:cNvPr id="946198" name="Text Box 22"/>
              <p:cNvSpPr txBox="1">
                <a:spLocks noChangeArrowheads="1"/>
              </p:cNvSpPr>
              <p:nvPr/>
            </p:nvSpPr>
            <p:spPr bwMode="auto">
              <a:xfrm>
                <a:off x="3734" y="2740"/>
                <a:ext cx="630" cy="174"/>
              </a:xfrm>
              <a:prstGeom prst="rect">
                <a:avLst/>
              </a:prstGeom>
              <a:noFill/>
              <a:ln w="12700" algn="ctr">
                <a:noFill/>
                <a:miter lim="800000"/>
                <a:headEnd/>
                <a:tailEnd/>
              </a:ln>
              <a:effectLst/>
            </p:spPr>
            <p:txBody>
              <a:bodyPr wrap="none">
                <a:spAutoFit/>
              </a:bodyPr>
              <a:lstStyle/>
              <a:p>
                <a:pPr algn="l" eaLnBrk="1" hangingPunct="1"/>
                <a:r>
                  <a:rPr lang="en-GB" sz="1200" b="1" dirty="0"/>
                  <a:t>Check points</a:t>
                </a:r>
                <a:endParaRPr lang="en-US" sz="1200" b="1" dirty="0"/>
              </a:p>
            </p:txBody>
          </p:sp>
        </p:grpSp>
        <p:grpSp>
          <p:nvGrpSpPr>
            <p:cNvPr id="946199" name="Group 23"/>
            <p:cNvGrpSpPr>
              <a:grpSpLocks/>
            </p:cNvGrpSpPr>
            <p:nvPr/>
          </p:nvGrpSpPr>
          <p:grpSpPr bwMode="auto">
            <a:xfrm>
              <a:off x="7783513" y="2292350"/>
              <a:ext cx="1190625" cy="603250"/>
              <a:chOff x="4526" y="1444"/>
              <a:chExt cx="692" cy="380"/>
            </a:xfrm>
          </p:grpSpPr>
          <p:sp>
            <p:nvSpPr>
              <p:cNvPr id="946200" name="Oval 24"/>
              <p:cNvSpPr>
                <a:spLocks noChangeArrowheads="1"/>
              </p:cNvSpPr>
              <p:nvPr/>
            </p:nvSpPr>
            <p:spPr bwMode="auto">
              <a:xfrm>
                <a:off x="4536" y="1736"/>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1" name="Text Box 25"/>
              <p:cNvSpPr txBox="1">
                <a:spLocks noChangeArrowheads="1"/>
              </p:cNvSpPr>
              <p:nvPr/>
            </p:nvSpPr>
            <p:spPr bwMode="auto">
              <a:xfrm>
                <a:off x="4526" y="144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946202" name="Group 26"/>
            <p:cNvGrpSpPr>
              <a:grpSpLocks/>
            </p:cNvGrpSpPr>
            <p:nvPr/>
          </p:nvGrpSpPr>
          <p:grpSpPr bwMode="auto">
            <a:xfrm>
              <a:off x="8007350" y="3022600"/>
              <a:ext cx="1558925" cy="1504950"/>
              <a:chOff x="4656" y="1904"/>
              <a:chExt cx="906" cy="948"/>
            </a:xfrm>
          </p:grpSpPr>
          <p:sp>
            <p:nvSpPr>
              <p:cNvPr id="946203" name="Oval 27"/>
              <p:cNvSpPr>
                <a:spLocks noChangeArrowheads="1"/>
              </p:cNvSpPr>
              <p:nvPr/>
            </p:nvSpPr>
            <p:spPr bwMode="auto">
              <a:xfrm>
                <a:off x="4656" y="1904"/>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4" name="Oval 28"/>
              <p:cNvSpPr>
                <a:spLocks noChangeArrowheads="1"/>
              </p:cNvSpPr>
              <p:nvPr/>
            </p:nvSpPr>
            <p:spPr bwMode="auto">
              <a:xfrm>
                <a:off x="4792"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5" name="Oval 29"/>
              <p:cNvSpPr>
                <a:spLocks noChangeArrowheads="1"/>
              </p:cNvSpPr>
              <p:nvPr/>
            </p:nvSpPr>
            <p:spPr bwMode="auto">
              <a:xfrm>
                <a:off x="4928" y="2176"/>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6" name="Oval 30"/>
              <p:cNvSpPr>
                <a:spLocks noChangeArrowheads="1"/>
              </p:cNvSpPr>
              <p:nvPr/>
            </p:nvSpPr>
            <p:spPr bwMode="auto">
              <a:xfrm>
                <a:off x="5040" y="228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7" name="Oval 31"/>
              <p:cNvSpPr>
                <a:spLocks noChangeArrowheads="1"/>
              </p:cNvSpPr>
              <p:nvPr/>
            </p:nvSpPr>
            <p:spPr bwMode="auto">
              <a:xfrm>
                <a:off x="5176" y="2424"/>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8" name="Text Box 32"/>
              <p:cNvSpPr txBox="1">
                <a:spLocks noChangeArrowheads="1"/>
              </p:cNvSpPr>
              <p:nvPr/>
            </p:nvSpPr>
            <p:spPr bwMode="auto">
              <a:xfrm>
                <a:off x="4870" y="256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48" name="Group 47"/>
            <p:cNvGrpSpPr/>
            <p:nvPr/>
          </p:nvGrpSpPr>
          <p:grpSpPr>
            <a:xfrm>
              <a:off x="5241925" y="1581150"/>
              <a:ext cx="4416948" cy="4098926"/>
              <a:chOff x="5241925" y="1581150"/>
              <a:chExt cx="4416948" cy="4098926"/>
            </a:xfrm>
          </p:grpSpPr>
          <p:grpSp>
            <p:nvGrpSpPr>
              <p:cNvPr id="946209" name="Group 33"/>
              <p:cNvGrpSpPr>
                <a:grpSpLocks/>
              </p:cNvGrpSpPr>
              <p:nvPr/>
            </p:nvGrpSpPr>
            <p:grpSpPr bwMode="auto">
              <a:xfrm>
                <a:off x="5241925" y="1581150"/>
                <a:ext cx="4416948" cy="4098926"/>
                <a:chOff x="3048" y="996"/>
                <a:chExt cx="2568" cy="2582"/>
              </a:xfrm>
            </p:grpSpPr>
            <p:sp>
              <p:nvSpPr>
                <p:cNvPr id="946210" name="Line 34"/>
                <p:cNvSpPr>
                  <a:spLocks noChangeShapeType="1"/>
                </p:cNvSpPr>
                <p:nvPr/>
              </p:nvSpPr>
              <p:spPr bwMode="auto">
                <a:xfrm>
                  <a:off x="3736" y="1824"/>
                  <a:ext cx="1832"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1" name="Line 35"/>
                <p:cNvSpPr>
                  <a:spLocks noChangeShapeType="1"/>
                </p:cNvSpPr>
                <p:nvPr/>
              </p:nvSpPr>
              <p:spPr bwMode="auto">
                <a:xfrm>
                  <a:off x="3768" y="2432"/>
                  <a:ext cx="1848"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2" name="Text Box 36"/>
                <p:cNvSpPr txBox="1">
                  <a:spLocks noChangeArrowheads="1"/>
                </p:cNvSpPr>
                <p:nvPr/>
              </p:nvSpPr>
              <p:spPr bwMode="auto">
                <a:xfrm>
                  <a:off x="3048" y="1728"/>
                  <a:ext cx="573"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Upper limit</a:t>
                  </a:r>
                </a:p>
              </p:txBody>
            </p:sp>
            <p:sp>
              <p:nvSpPr>
                <p:cNvPr id="946213" name="Line 37"/>
                <p:cNvSpPr>
                  <a:spLocks noChangeShapeType="1"/>
                </p:cNvSpPr>
                <p:nvPr/>
              </p:nvSpPr>
              <p:spPr bwMode="auto">
                <a:xfrm flipV="1">
                  <a:off x="3720" y="2136"/>
                  <a:ext cx="1856" cy="0"/>
                </a:xfrm>
                <a:prstGeom prst="line">
                  <a:avLst/>
                </a:prstGeom>
                <a:noFill/>
                <a:ln w="19050">
                  <a:solidFill>
                    <a:schemeClr val="tx1"/>
                  </a:solidFill>
                  <a:round/>
                  <a:headEnd/>
                  <a:tailEnd/>
                </a:ln>
                <a:effectLst/>
              </p:spPr>
              <p:txBody>
                <a:bodyPr wrap="none"/>
                <a:lstStyle/>
                <a:p>
                  <a:endParaRPr lang="en-US" sz="1200" b="1" dirty="0"/>
                </a:p>
              </p:txBody>
            </p:sp>
            <p:sp>
              <p:nvSpPr>
                <p:cNvPr id="946214" name="Text Box 38"/>
                <p:cNvSpPr txBox="1">
                  <a:spLocks noChangeArrowheads="1"/>
                </p:cNvSpPr>
                <p:nvPr/>
              </p:nvSpPr>
              <p:spPr bwMode="auto">
                <a:xfrm>
                  <a:off x="3382" y="2044"/>
                  <a:ext cx="292" cy="174"/>
                </a:xfrm>
                <a:prstGeom prst="rect">
                  <a:avLst/>
                </a:prstGeom>
                <a:noFill/>
                <a:ln w="12700" algn="ctr">
                  <a:noFill/>
                  <a:miter lim="800000"/>
                  <a:headEnd/>
                  <a:tailEnd/>
                </a:ln>
                <a:effectLst/>
              </p:spPr>
              <p:txBody>
                <a:bodyPr wrap="none">
                  <a:spAutoFit/>
                </a:bodyPr>
                <a:lstStyle/>
                <a:p>
                  <a:pPr algn="l" eaLnBrk="1" hangingPunct="1"/>
                  <a:r>
                    <a:rPr lang="en-GB" sz="1200" b="1" dirty="0"/>
                    <a:t>Plan</a:t>
                  </a:r>
                  <a:endParaRPr lang="en-US" sz="1200" b="1" dirty="0"/>
                </a:p>
              </p:txBody>
            </p:sp>
            <p:sp>
              <p:nvSpPr>
                <p:cNvPr id="946215" name="Text Box 39"/>
                <p:cNvSpPr txBox="1">
                  <a:spLocks noChangeArrowheads="1"/>
                </p:cNvSpPr>
                <p:nvPr/>
              </p:nvSpPr>
              <p:spPr bwMode="auto">
                <a:xfrm>
                  <a:off x="3088" y="2352"/>
                  <a:ext cx="570"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Lower limit</a:t>
                  </a:r>
                </a:p>
              </p:txBody>
            </p:sp>
            <p:sp>
              <p:nvSpPr>
                <p:cNvPr id="946217" name="Text Box 41"/>
                <p:cNvSpPr txBox="1">
                  <a:spLocks noChangeArrowheads="1"/>
                </p:cNvSpPr>
                <p:nvPr/>
              </p:nvSpPr>
              <p:spPr bwMode="auto">
                <a:xfrm>
                  <a:off x="4310" y="3404"/>
                  <a:ext cx="649" cy="174"/>
                </a:xfrm>
                <a:prstGeom prst="rect">
                  <a:avLst/>
                </a:prstGeom>
                <a:noFill/>
                <a:ln w="12700" algn="ctr">
                  <a:noFill/>
                  <a:miter lim="800000"/>
                  <a:headEnd/>
                  <a:tailEnd/>
                </a:ln>
                <a:effectLst/>
              </p:spPr>
              <p:txBody>
                <a:bodyPr wrap="none">
                  <a:spAutoFit/>
                </a:bodyPr>
                <a:lstStyle/>
                <a:p>
                  <a:pPr algn="l" eaLnBrk="1" hangingPunct="1"/>
                  <a:r>
                    <a:rPr lang="en-GB" sz="1200" b="1" dirty="0"/>
                    <a:t>Elapsed Time</a:t>
                  </a:r>
                  <a:endParaRPr lang="en-US" sz="1200" b="1" dirty="0"/>
                </a:p>
              </p:txBody>
            </p:sp>
            <p:sp>
              <p:nvSpPr>
                <p:cNvPr id="946218" name="Line 42"/>
                <p:cNvSpPr>
                  <a:spLocks noChangeShapeType="1"/>
                </p:cNvSpPr>
                <p:nvPr/>
              </p:nvSpPr>
              <p:spPr bwMode="auto">
                <a:xfrm>
                  <a:off x="3808" y="1488"/>
                  <a:ext cx="0" cy="1200"/>
                </a:xfrm>
                <a:prstGeom prst="line">
                  <a:avLst/>
                </a:prstGeom>
                <a:noFill/>
                <a:ln w="28575">
                  <a:solidFill>
                    <a:schemeClr val="tx1"/>
                  </a:solidFill>
                  <a:round/>
                  <a:headEnd/>
                  <a:tailEnd/>
                </a:ln>
                <a:effectLst/>
              </p:spPr>
              <p:txBody>
                <a:bodyPr wrap="none"/>
                <a:lstStyle/>
                <a:p>
                  <a:endParaRPr lang="en-US" sz="1200" b="1" dirty="0"/>
                </a:p>
              </p:txBody>
            </p:sp>
            <p:sp>
              <p:nvSpPr>
                <p:cNvPr id="946219" name="Text Box 43"/>
                <p:cNvSpPr txBox="1">
                  <a:spLocks noChangeArrowheads="1"/>
                </p:cNvSpPr>
                <p:nvPr/>
              </p:nvSpPr>
              <p:spPr bwMode="auto">
                <a:xfrm>
                  <a:off x="3382" y="996"/>
                  <a:ext cx="827" cy="291"/>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cxnSp>
            <p:nvCxnSpPr>
              <p:cNvPr id="46" name="Straight Arrow Connector 45"/>
              <p:cNvCxnSpPr/>
              <p:nvPr/>
            </p:nvCxnSpPr>
            <p:spPr bwMode="auto">
              <a:xfrm>
                <a:off x="6531429" y="5007429"/>
                <a:ext cx="2989942" cy="1"/>
              </a:xfrm>
              <a:prstGeom prst="straightConnector1">
                <a:avLst/>
              </a:prstGeom>
              <a:noFill/>
              <a:ln w="9525" cap="flat" cmpd="sng" algn="ctr">
                <a:solidFill>
                  <a:schemeClr val="accent6">
                    <a:lumMod val="10000"/>
                  </a:schemeClr>
                </a:solidFill>
                <a:prstDash val="solid"/>
                <a:round/>
                <a:headEnd type="none" w="med" len="med"/>
                <a:tailEnd type="arrow"/>
              </a:ln>
              <a:effectLst/>
            </p:spPr>
          </p:cxnSp>
        </p:gr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276</a:t>
            </a:fld>
            <a:endParaRPr lang="en-US" dirty="0"/>
          </a:p>
        </p:txBody>
      </p:sp>
    </p:spTree>
    <p:extLst>
      <p:ext uri="{BB962C8B-B14F-4D97-AF65-F5344CB8AC3E}">
        <p14:creationId xmlns:p14="http://schemas.microsoft.com/office/powerpoint/2010/main" val="1574966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Scoring Model</a:t>
            </a:r>
            <a:endParaRPr lang="en-GB" dirty="0"/>
          </a:p>
        </p:txBody>
      </p:sp>
      <p:graphicFrame>
        <p:nvGraphicFramePr>
          <p:cNvPr id="5" name="Content Placeholder 4"/>
          <p:cNvGraphicFramePr>
            <a:graphicFrameLocks noGrp="1"/>
          </p:cNvGraphicFramePr>
          <p:nvPr>
            <p:ph idx="1"/>
          </p:nvPr>
        </p:nvGraphicFramePr>
        <p:xfrm>
          <a:off x="189035" y="1476376"/>
          <a:ext cx="8680938" cy="461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p14="http://schemas.microsoft.com/office/powerpoint/2010/main" val="25248792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Weighted Project Score Formula</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smtClean="0"/>
              <a:t>Project Score = 	</a:t>
            </a:r>
          </a:p>
          <a:p>
            <a:r>
              <a:rPr lang="en-GB" dirty="0" smtClean="0"/>
              <a:t>Financial Risk v Return * 20% + </a:t>
            </a:r>
          </a:p>
          <a:p>
            <a:r>
              <a:rPr lang="en-GB" dirty="0" smtClean="0"/>
              <a:t>Strategic Fit * 20% + </a:t>
            </a:r>
          </a:p>
          <a:p>
            <a:r>
              <a:rPr lang="en-GB" dirty="0" smtClean="0"/>
              <a:t>Product * 10% + </a:t>
            </a:r>
          </a:p>
          <a:p>
            <a:r>
              <a:rPr lang="en-GB" dirty="0" smtClean="0"/>
              <a:t>Market  Attractiveness * 20% + </a:t>
            </a:r>
          </a:p>
          <a:p>
            <a:r>
              <a:rPr lang="en-GB" dirty="0" smtClean="0"/>
              <a:t>Technology Adoption Life Cycle * 10% + </a:t>
            </a:r>
          </a:p>
          <a:p>
            <a:r>
              <a:rPr lang="en-GB" dirty="0" smtClean="0"/>
              <a:t>Synergies	* 10% +</a:t>
            </a:r>
          </a:p>
          <a:p>
            <a:r>
              <a:rPr lang="en-GB" dirty="0" smtClean="0"/>
              <a:t>Technical Feasibility * 10%</a:t>
            </a:r>
          </a:p>
          <a:p>
            <a:endParaRPr lang="en-GB" dirty="0"/>
          </a:p>
        </p:txBody>
      </p:sp>
      <p:graphicFrame>
        <p:nvGraphicFramePr>
          <p:cNvPr id="6" name="Content Placeholder 5"/>
          <p:cNvGraphicFramePr>
            <a:graphicFrameLocks noGrp="1"/>
          </p:cNvGraphicFramePr>
          <p:nvPr>
            <p:ph sz="half" idx="2"/>
          </p:nvPr>
        </p:nvGraphicFramePr>
        <p:xfrm>
          <a:off x="4599843" y="1476376"/>
          <a:ext cx="4270131" cy="4619625"/>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p14="http://schemas.microsoft.com/office/powerpoint/2010/main" val="28332077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1"/>
            <a:ext cx="8774723" cy="1108075"/>
          </a:xfrm>
        </p:spPr>
        <p:txBody>
          <a:bodyPr/>
          <a:lstStyle/>
          <a:p>
            <a:r>
              <a:rPr lang="en-GB" sz="2800" dirty="0"/>
              <a:t>Triggers &amp; Key Performance Indicators</a:t>
            </a:r>
          </a:p>
        </p:txBody>
      </p:sp>
      <p:grpSp>
        <p:nvGrpSpPr>
          <p:cNvPr id="34" name="Group 33"/>
          <p:cNvGrpSpPr/>
          <p:nvPr/>
        </p:nvGrpSpPr>
        <p:grpSpPr>
          <a:xfrm>
            <a:off x="1510079" y="1303566"/>
            <a:ext cx="6123842" cy="4781550"/>
            <a:chOff x="2198688" y="1390650"/>
            <a:chExt cx="6634162" cy="4781550"/>
          </a:xfrm>
        </p:grpSpPr>
        <p:sp>
          <p:nvSpPr>
            <p:cNvPr id="948227" name="Text Box 3"/>
            <p:cNvSpPr txBox="1">
              <a:spLocks noChangeArrowheads="1"/>
            </p:cNvSpPr>
            <p:nvPr/>
          </p:nvSpPr>
          <p:spPr bwMode="auto">
            <a:xfrm>
              <a:off x="2368105" y="507365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0.85</a:t>
              </a:r>
            </a:p>
          </p:txBody>
        </p:sp>
        <p:sp>
          <p:nvSpPr>
            <p:cNvPr id="948228" name="Text Box 4"/>
            <p:cNvSpPr txBox="1">
              <a:spLocks noChangeArrowheads="1"/>
            </p:cNvSpPr>
            <p:nvPr/>
          </p:nvSpPr>
          <p:spPr bwMode="auto">
            <a:xfrm>
              <a:off x="2368105" y="459898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0.90</a:t>
              </a:r>
            </a:p>
          </p:txBody>
        </p:sp>
        <p:sp>
          <p:nvSpPr>
            <p:cNvPr id="948229" name="Text Box 5"/>
            <p:cNvSpPr txBox="1">
              <a:spLocks noChangeArrowheads="1"/>
            </p:cNvSpPr>
            <p:nvPr/>
          </p:nvSpPr>
          <p:spPr bwMode="auto">
            <a:xfrm>
              <a:off x="2368105" y="412432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1.00</a:t>
              </a:r>
            </a:p>
          </p:txBody>
        </p:sp>
        <p:sp>
          <p:nvSpPr>
            <p:cNvPr id="948230" name="Text Box 6"/>
            <p:cNvSpPr txBox="1">
              <a:spLocks noChangeArrowheads="1"/>
            </p:cNvSpPr>
            <p:nvPr/>
          </p:nvSpPr>
          <p:spPr bwMode="auto">
            <a:xfrm>
              <a:off x="2368105" y="3649663"/>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1.05</a:t>
              </a:r>
            </a:p>
          </p:txBody>
        </p:sp>
        <p:sp>
          <p:nvSpPr>
            <p:cNvPr id="948231" name="Text Box 7"/>
            <p:cNvSpPr txBox="1">
              <a:spLocks noChangeArrowheads="1"/>
            </p:cNvSpPr>
            <p:nvPr/>
          </p:nvSpPr>
          <p:spPr bwMode="auto">
            <a:xfrm>
              <a:off x="2368105" y="317500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1.10</a:t>
              </a:r>
            </a:p>
          </p:txBody>
        </p:sp>
        <p:sp>
          <p:nvSpPr>
            <p:cNvPr id="948232" name="Text Box 8"/>
            <p:cNvSpPr txBox="1">
              <a:spLocks noChangeArrowheads="1"/>
            </p:cNvSpPr>
            <p:nvPr/>
          </p:nvSpPr>
          <p:spPr bwMode="auto">
            <a:xfrm>
              <a:off x="2368105" y="270033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1.15</a:t>
              </a:r>
            </a:p>
          </p:txBody>
        </p:sp>
        <p:sp>
          <p:nvSpPr>
            <p:cNvPr id="948233" name="Text Box 9"/>
            <p:cNvSpPr txBox="1">
              <a:spLocks noChangeArrowheads="1"/>
            </p:cNvSpPr>
            <p:nvPr/>
          </p:nvSpPr>
          <p:spPr bwMode="auto">
            <a:xfrm>
              <a:off x="2368105" y="222567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1.20</a:t>
              </a:r>
            </a:p>
          </p:txBody>
        </p:sp>
        <p:sp>
          <p:nvSpPr>
            <p:cNvPr id="948234" name="Line 10"/>
            <p:cNvSpPr>
              <a:spLocks noChangeShapeType="1"/>
            </p:cNvSpPr>
            <p:nvPr/>
          </p:nvSpPr>
          <p:spPr bwMode="auto">
            <a:xfrm>
              <a:off x="2921000" y="2120900"/>
              <a:ext cx="0" cy="342900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5" name="Line 11"/>
            <p:cNvSpPr>
              <a:spLocks noChangeShapeType="1"/>
            </p:cNvSpPr>
            <p:nvPr/>
          </p:nvSpPr>
          <p:spPr bwMode="auto">
            <a:xfrm>
              <a:off x="2962275" y="4267200"/>
              <a:ext cx="5118100" cy="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6" name="Freeform 12"/>
            <p:cNvSpPr>
              <a:spLocks/>
            </p:cNvSpPr>
            <p:nvPr/>
          </p:nvSpPr>
          <p:spPr bwMode="auto">
            <a:xfrm>
              <a:off x="3044825" y="3632199"/>
              <a:ext cx="4647746" cy="2013857"/>
            </a:xfrm>
            <a:custGeom>
              <a:avLst/>
              <a:gdLst/>
              <a:ahLst/>
              <a:cxnLst>
                <a:cxn ang="0">
                  <a:pos x="0" y="400"/>
                </a:cxn>
                <a:cxn ang="0">
                  <a:pos x="480" y="784"/>
                </a:cxn>
                <a:cxn ang="0">
                  <a:pos x="1488" y="736"/>
                </a:cxn>
                <a:cxn ang="0">
                  <a:pos x="1968" y="256"/>
                </a:cxn>
                <a:cxn ang="0">
                  <a:pos x="2352" y="16"/>
                </a:cxn>
                <a:cxn ang="0">
                  <a:pos x="2784" y="160"/>
                </a:cxn>
                <a:cxn ang="0">
                  <a:pos x="3072" y="208"/>
                </a:cxn>
              </a:cxnLst>
              <a:rect l="0" t="0" r="r" b="b"/>
              <a:pathLst>
                <a:path w="3072" h="840">
                  <a:moveTo>
                    <a:pt x="0" y="400"/>
                  </a:moveTo>
                  <a:cubicBezTo>
                    <a:pt x="116" y="564"/>
                    <a:pt x="232" y="728"/>
                    <a:pt x="480" y="784"/>
                  </a:cubicBezTo>
                  <a:cubicBezTo>
                    <a:pt x="728" y="840"/>
                    <a:pt x="1240" y="824"/>
                    <a:pt x="1488" y="736"/>
                  </a:cubicBezTo>
                  <a:cubicBezTo>
                    <a:pt x="1736" y="648"/>
                    <a:pt x="1824" y="376"/>
                    <a:pt x="1968" y="256"/>
                  </a:cubicBezTo>
                  <a:cubicBezTo>
                    <a:pt x="2112" y="136"/>
                    <a:pt x="2216" y="32"/>
                    <a:pt x="2352" y="16"/>
                  </a:cubicBezTo>
                  <a:cubicBezTo>
                    <a:pt x="2488" y="0"/>
                    <a:pt x="2664" y="128"/>
                    <a:pt x="2784" y="160"/>
                  </a:cubicBezTo>
                  <a:cubicBezTo>
                    <a:pt x="2904" y="192"/>
                    <a:pt x="2988" y="200"/>
                    <a:pt x="3072" y="208"/>
                  </a:cubicBezTo>
                </a:path>
              </a:pathLst>
            </a:custGeom>
            <a:noFill/>
            <a:ln w="9525" cap="flat" cmpd="sng">
              <a:solidFill>
                <a:schemeClr val="tx2"/>
              </a:solidFill>
              <a:prstDash val="solid"/>
              <a:round/>
              <a:headEnd type="none" w="sm" len="sm"/>
              <a:tailEnd type="none" w="sm" len="sm"/>
            </a:ln>
            <a:effectLst/>
          </p:spPr>
          <p:txBody>
            <a:bodyPr lIns="90000" tIns="46800" rIns="90000" bIns="46800"/>
            <a:lstStyle/>
            <a:p>
              <a:endParaRPr lang="en-US" sz="1200" b="1" dirty="0"/>
            </a:p>
          </p:txBody>
        </p:sp>
        <p:sp>
          <p:nvSpPr>
            <p:cNvPr id="948237" name="Line 13"/>
            <p:cNvSpPr>
              <a:spLocks noChangeShapeType="1"/>
            </p:cNvSpPr>
            <p:nvPr/>
          </p:nvSpPr>
          <p:spPr bwMode="auto">
            <a:xfrm>
              <a:off x="3054350" y="33528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8" name="Line 14"/>
            <p:cNvSpPr>
              <a:spLocks noChangeShapeType="1"/>
            </p:cNvSpPr>
            <p:nvPr/>
          </p:nvSpPr>
          <p:spPr bwMode="auto">
            <a:xfrm>
              <a:off x="3054350" y="22860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9" name="Line 15"/>
            <p:cNvSpPr>
              <a:spLocks noChangeShapeType="1"/>
            </p:cNvSpPr>
            <p:nvPr/>
          </p:nvSpPr>
          <p:spPr bwMode="auto">
            <a:xfrm>
              <a:off x="3054350" y="48006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0" name="Line 16"/>
            <p:cNvSpPr>
              <a:spLocks noChangeShapeType="1"/>
            </p:cNvSpPr>
            <p:nvPr/>
          </p:nvSpPr>
          <p:spPr bwMode="auto">
            <a:xfrm>
              <a:off x="3054350" y="54864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1" name="Oval 17"/>
            <p:cNvSpPr>
              <a:spLocks noChangeArrowheads="1"/>
            </p:cNvSpPr>
            <p:nvPr/>
          </p:nvSpPr>
          <p:spPr bwMode="auto">
            <a:xfrm>
              <a:off x="8337550" y="2590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2" name="Oval 18"/>
            <p:cNvSpPr>
              <a:spLocks noChangeArrowheads="1"/>
            </p:cNvSpPr>
            <p:nvPr/>
          </p:nvSpPr>
          <p:spPr bwMode="auto">
            <a:xfrm>
              <a:off x="8337550" y="3886200"/>
              <a:ext cx="495300" cy="457200"/>
            </a:xfrm>
            <a:prstGeom prst="ellipse">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pPr eaLnBrk="1" hangingPunct="1"/>
              <a:r>
                <a:rPr lang="en-GB" sz="1200" b="1" dirty="0"/>
                <a:t>G</a:t>
              </a:r>
            </a:p>
          </p:txBody>
        </p:sp>
        <p:sp>
          <p:nvSpPr>
            <p:cNvPr id="948243" name="Oval 19"/>
            <p:cNvSpPr>
              <a:spLocks noChangeArrowheads="1"/>
            </p:cNvSpPr>
            <p:nvPr/>
          </p:nvSpPr>
          <p:spPr bwMode="auto">
            <a:xfrm>
              <a:off x="8337550" y="4876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4" name="Oval 20"/>
            <p:cNvSpPr>
              <a:spLocks noChangeArrowheads="1"/>
            </p:cNvSpPr>
            <p:nvPr/>
          </p:nvSpPr>
          <p:spPr bwMode="auto">
            <a:xfrm>
              <a:off x="8337550" y="5715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5" name="Oval 21"/>
            <p:cNvSpPr>
              <a:spLocks noChangeArrowheads="1"/>
            </p:cNvSpPr>
            <p:nvPr/>
          </p:nvSpPr>
          <p:spPr bwMode="auto">
            <a:xfrm>
              <a:off x="8337550" y="1524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6" name="Line 22"/>
            <p:cNvSpPr>
              <a:spLocks noChangeShapeType="1"/>
            </p:cNvSpPr>
            <p:nvPr/>
          </p:nvSpPr>
          <p:spPr bwMode="auto">
            <a:xfrm>
              <a:off x="8007350" y="3505200"/>
              <a:ext cx="0" cy="12192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7" name="Line 23"/>
            <p:cNvSpPr>
              <a:spLocks noChangeShapeType="1"/>
            </p:cNvSpPr>
            <p:nvPr/>
          </p:nvSpPr>
          <p:spPr bwMode="auto">
            <a:xfrm>
              <a:off x="8007350" y="4876800"/>
              <a:ext cx="0" cy="5334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8" name="Line 24"/>
            <p:cNvSpPr>
              <a:spLocks noChangeShapeType="1"/>
            </p:cNvSpPr>
            <p:nvPr/>
          </p:nvSpPr>
          <p:spPr bwMode="auto">
            <a:xfrm>
              <a:off x="8007350" y="5562600"/>
              <a:ext cx="0" cy="609600"/>
            </a:xfrm>
            <a:prstGeom prst="line">
              <a:avLst/>
            </a:prstGeom>
            <a:noFill/>
            <a:ln w="9525">
              <a:solidFill>
                <a:schemeClr val="tx1"/>
              </a:solidFill>
              <a:round/>
              <a:headEnd type="triangle" w="med" len="med"/>
              <a:tailEnd/>
            </a:ln>
            <a:effectLst/>
          </p:spPr>
          <p:txBody>
            <a:bodyPr lIns="90000" tIns="46800" rIns="90000" bIns="46800"/>
            <a:lstStyle/>
            <a:p>
              <a:endParaRPr lang="en-US" sz="1200" b="1" dirty="0"/>
            </a:p>
          </p:txBody>
        </p:sp>
        <p:sp>
          <p:nvSpPr>
            <p:cNvPr id="948249" name="Line 25"/>
            <p:cNvSpPr>
              <a:spLocks noChangeShapeType="1"/>
            </p:cNvSpPr>
            <p:nvPr/>
          </p:nvSpPr>
          <p:spPr bwMode="auto">
            <a:xfrm>
              <a:off x="8007350" y="2438400"/>
              <a:ext cx="0" cy="7620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50" name="Line 26"/>
            <p:cNvSpPr>
              <a:spLocks noChangeShapeType="1"/>
            </p:cNvSpPr>
            <p:nvPr/>
          </p:nvSpPr>
          <p:spPr bwMode="auto">
            <a:xfrm>
              <a:off x="8007350" y="1524000"/>
              <a:ext cx="0" cy="685800"/>
            </a:xfrm>
            <a:prstGeom prst="line">
              <a:avLst/>
            </a:prstGeom>
            <a:noFill/>
            <a:ln w="9525">
              <a:solidFill>
                <a:schemeClr val="tx1"/>
              </a:solidFill>
              <a:round/>
              <a:headEnd/>
              <a:tailEnd type="triangle" w="med" len="med"/>
            </a:ln>
            <a:effectLst/>
          </p:spPr>
          <p:txBody>
            <a:bodyPr lIns="90000" tIns="46800" rIns="90000" bIns="46800"/>
            <a:lstStyle/>
            <a:p>
              <a:endParaRPr lang="en-US" sz="1200" b="1" dirty="0"/>
            </a:p>
          </p:txBody>
        </p:sp>
        <p:sp>
          <p:nvSpPr>
            <p:cNvPr id="948251" name="Text Box 27"/>
            <p:cNvSpPr txBox="1">
              <a:spLocks noChangeArrowheads="1"/>
            </p:cNvSpPr>
            <p:nvPr/>
          </p:nvSpPr>
          <p:spPr bwMode="gray">
            <a:xfrm>
              <a:off x="5345113" y="3937000"/>
              <a:ext cx="1497330" cy="279180"/>
            </a:xfrm>
            <a:prstGeom prst="rect">
              <a:avLst/>
            </a:prstGeom>
            <a:solidFill>
              <a:schemeClr val="bg1"/>
            </a:solid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No action required</a:t>
              </a:r>
            </a:p>
          </p:txBody>
        </p:sp>
        <p:sp>
          <p:nvSpPr>
            <p:cNvPr id="948252" name="Rectangle 28"/>
            <p:cNvSpPr>
              <a:spLocks noChangeArrowheads="1"/>
            </p:cNvSpPr>
            <p:nvPr/>
          </p:nvSpPr>
          <p:spPr bwMode="auto">
            <a:xfrm>
              <a:off x="5329239" y="2717800"/>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3" name="Rectangle 29"/>
            <p:cNvSpPr>
              <a:spLocks noChangeArrowheads="1"/>
            </p:cNvSpPr>
            <p:nvPr/>
          </p:nvSpPr>
          <p:spPr bwMode="auto">
            <a:xfrm>
              <a:off x="5338763" y="1651000"/>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4" name="Rectangle 30"/>
            <p:cNvSpPr>
              <a:spLocks noChangeArrowheads="1"/>
            </p:cNvSpPr>
            <p:nvPr/>
          </p:nvSpPr>
          <p:spPr bwMode="auto">
            <a:xfrm>
              <a:off x="5346700" y="5018088"/>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5" name="Rectangle 31"/>
            <p:cNvSpPr>
              <a:spLocks noChangeArrowheads="1"/>
            </p:cNvSpPr>
            <p:nvPr/>
          </p:nvSpPr>
          <p:spPr bwMode="auto">
            <a:xfrm>
              <a:off x="5356225" y="5780088"/>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6" name="Text Box 32"/>
            <p:cNvSpPr txBox="1">
              <a:spLocks noChangeArrowheads="1"/>
            </p:cNvSpPr>
            <p:nvPr/>
          </p:nvSpPr>
          <p:spPr bwMode="auto">
            <a:xfrm>
              <a:off x="2198688" y="1390650"/>
              <a:ext cx="1449387" cy="461665"/>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279</a:t>
            </a:fld>
            <a:endParaRPr lang="en-US" dirty="0"/>
          </a:p>
        </p:txBody>
      </p:sp>
    </p:spTree>
    <p:extLst>
      <p:ext uri="{BB962C8B-B14F-4D97-AF65-F5344CB8AC3E}">
        <p14:creationId xmlns:p14="http://schemas.microsoft.com/office/powerpoint/2010/main" val="3451875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a:xfrm>
            <a:off x="381000" y="228600"/>
            <a:ext cx="7924800" cy="1143000"/>
          </a:xfrm>
        </p:spPr>
        <p:txBody>
          <a:bodyPr>
            <a:normAutofit/>
          </a:bodyPr>
          <a:lstStyle/>
          <a:p>
            <a:r>
              <a:rPr lang="nl-NL" dirty="0"/>
              <a:t>CSR Stage 3</a:t>
            </a:r>
            <a:br>
              <a:rPr lang="nl-NL" dirty="0"/>
            </a:br>
            <a:r>
              <a:rPr lang="nl-NL" dirty="0"/>
              <a:t>For Profit Social Enterprise (FOPSE)</a:t>
            </a:r>
          </a:p>
        </p:txBody>
      </p:sp>
      <p:sp>
        <p:nvSpPr>
          <p:cNvPr id="64515" name="Tijdelijke aanduiding voor inhoud 2"/>
          <p:cNvSpPr>
            <a:spLocks noGrp="1"/>
          </p:cNvSpPr>
          <p:nvPr>
            <p:ph idx="1"/>
          </p:nvPr>
        </p:nvSpPr>
        <p:spPr>
          <a:xfrm>
            <a:off x="379413" y="1662113"/>
            <a:ext cx="8270875" cy="4519612"/>
          </a:xfrm>
        </p:spPr>
        <p:txBody>
          <a:bodyPr>
            <a:normAutofit fontScale="77500" lnSpcReduction="20000"/>
          </a:bodyPr>
          <a:lstStyle/>
          <a:p>
            <a:pPr>
              <a:buFontTx/>
              <a:buNone/>
            </a:pPr>
            <a:r>
              <a:rPr lang="en-US" dirty="0" smtClean="0"/>
              <a:t>Realization: Profit drives innovation</a:t>
            </a:r>
          </a:p>
          <a:p>
            <a:pPr>
              <a:buFontTx/>
              <a:buNone/>
            </a:pPr>
            <a:endParaRPr lang="en-US" dirty="0" smtClean="0"/>
          </a:p>
          <a:p>
            <a:r>
              <a:rPr lang="en-US" dirty="0" smtClean="0"/>
              <a:t>CSR POV: Profit can be a more effective feedback loop for success in solving social or environmental issues. FOPSE may be more effective than the non-profit model for solving some issues.</a:t>
            </a:r>
          </a:p>
          <a:p>
            <a:r>
              <a:rPr lang="en-US" dirty="0" smtClean="0"/>
              <a:t>CSR Risk: FOPSE requires questioning traditional business models. (In this case, BP must not only be “beyond petroleum” but petroleum free.) FOPSE companies compete against mainstream organizations with well-understood value propositions.</a:t>
            </a:r>
          </a:p>
          <a:p>
            <a:r>
              <a:rPr lang="en-US" dirty="0" smtClean="0"/>
              <a:t>CSR Threat: FOPSEs tend to be smaller businesses competing against very large companies. Those larger companies, especially those with real CSR initiatives, can out market FOPSEs.</a:t>
            </a:r>
          </a:p>
          <a:p>
            <a:r>
              <a:rPr lang="en-US" dirty="0" smtClean="0"/>
              <a:t>CSR Opportunity: FOPSE is disruptive and can create sustainable competitive advantage.</a:t>
            </a:r>
            <a:endParaRPr lang="nl-NL" dirty="0" smtClean="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Tree>
    <p:extLst>
      <p:ext uri="{BB962C8B-B14F-4D97-AF65-F5344CB8AC3E}">
        <p14:creationId xmlns:p14="http://schemas.microsoft.com/office/powerpoint/2010/main" val="2661837928"/>
      </p:ext>
    </p:extLst>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p:txBody>
          <a:bodyPr/>
          <a:lstStyle/>
          <a:p>
            <a:r>
              <a:rPr lang="en-GB" dirty="0"/>
              <a:t>Methods and the Life Cycle</a:t>
            </a:r>
            <a:endParaRPr lang="en-US" dirty="0"/>
          </a:p>
        </p:txBody>
      </p:sp>
      <p:sp>
        <p:nvSpPr>
          <p:cNvPr id="1681411" name="Rectangle 3"/>
          <p:cNvSpPr>
            <a:spLocks noGrp="1" noChangeArrowheads="1"/>
          </p:cNvSpPr>
          <p:nvPr>
            <p:ph type="body" idx="1"/>
          </p:nvPr>
        </p:nvSpPr>
        <p:spPr/>
        <p:txBody>
          <a:bodyPr/>
          <a:lstStyle/>
          <a:p>
            <a:r>
              <a:rPr lang="en-US" dirty="0"/>
              <a:t>Process Descriptions for each Phase</a:t>
            </a:r>
          </a:p>
          <a:p>
            <a:r>
              <a:rPr lang="en-US" dirty="0"/>
              <a:t>Inputs and Outputs for processes</a:t>
            </a:r>
          </a:p>
          <a:p>
            <a:r>
              <a:rPr lang="en-US" dirty="0"/>
              <a:t>Documentation and Templates</a:t>
            </a:r>
          </a:p>
          <a:p>
            <a:r>
              <a:rPr lang="en-GB" dirty="0" smtClean="0"/>
              <a:t>Organization</a:t>
            </a:r>
            <a:r>
              <a:rPr lang="en-US" dirty="0" smtClean="0"/>
              <a:t> </a:t>
            </a:r>
            <a:r>
              <a:rPr lang="en-US" dirty="0"/>
              <a:t>Guidelines</a:t>
            </a:r>
          </a:p>
          <a:p>
            <a:r>
              <a:rPr lang="en-US" dirty="0"/>
              <a:t>Clear Roles and Responsibilities</a:t>
            </a:r>
          </a:p>
          <a:p>
            <a:r>
              <a:rPr lang="en-US" dirty="0"/>
              <a:t>Clearer Procedures for Specific skills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280</a:t>
            </a:fld>
            <a:endParaRPr lang="en-US" dirty="0"/>
          </a:p>
        </p:txBody>
      </p:sp>
    </p:spTree>
    <p:extLst>
      <p:ext uri="{BB962C8B-B14F-4D97-AF65-F5344CB8AC3E}">
        <p14:creationId xmlns:p14="http://schemas.microsoft.com/office/powerpoint/2010/main" val="7390541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1411">
                                            <p:txEl>
                                              <p:pRg st="0" end="0"/>
                                            </p:txEl>
                                          </p:spTgt>
                                        </p:tgtEl>
                                        <p:attrNameLst>
                                          <p:attrName>style.visibility</p:attrName>
                                        </p:attrNameLst>
                                      </p:cBhvr>
                                      <p:to>
                                        <p:strVal val="visible"/>
                                      </p:to>
                                    </p:set>
                                    <p:animEffect transition="in" filter="wipe(left)">
                                      <p:cBhvr>
                                        <p:cTn id="7" dur="500"/>
                                        <p:tgtEl>
                                          <p:spTgt spid="1681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1411">
                                            <p:txEl>
                                              <p:pRg st="1" end="1"/>
                                            </p:txEl>
                                          </p:spTgt>
                                        </p:tgtEl>
                                        <p:attrNameLst>
                                          <p:attrName>style.visibility</p:attrName>
                                        </p:attrNameLst>
                                      </p:cBhvr>
                                      <p:to>
                                        <p:strVal val="visible"/>
                                      </p:to>
                                    </p:set>
                                    <p:animEffect transition="in" filter="wipe(left)">
                                      <p:cBhvr>
                                        <p:cTn id="12" dur="500"/>
                                        <p:tgtEl>
                                          <p:spTgt spid="1681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1411">
                                            <p:txEl>
                                              <p:pRg st="2" end="2"/>
                                            </p:txEl>
                                          </p:spTgt>
                                        </p:tgtEl>
                                        <p:attrNameLst>
                                          <p:attrName>style.visibility</p:attrName>
                                        </p:attrNameLst>
                                      </p:cBhvr>
                                      <p:to>
                                        <p:strVal val="visible"/>
                                      </p:to>
                                    </p:set>
                                    <p:animEffect transition="in" filter="wipe(left)">
                                      <p:cBhvr>
                                        <p:cTn id="17" dur="500"/>
                                        <p:tgtEl>
                                          <p:spTgt spid="1681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1411">
                                            <p:txEl>
                                              <p:pRg st="3" end="3"/>
                                            </p:txEl>
                                          </p:spTgt>
                                        </p:tgtEl>
                                        <p:attrNameLst>
                                          <p:attrName>style.visibility</p:attrName>
                                        </p:attrNameLst>
                                      </p:cBhvr>
                                      <p:to>
                                        <p:strVal val="visible"/>
                                      </p:to>
                                    </p:set>
                                    <p:animEffect transition="in" filter="wipe(left)">
                                      <p:cBhvr>
                                        <p:cTn id="22" dur="500"/>
                                        <p:tgtEl>
                                          <p:spTgt spid="1681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1411">
                                            <p:txEl>
                                              <p:pRg st="4" end="4"/>
                                            </p:txEl>
                                          </p:spTgt>
                                        </p:tgtEl>
                                        <p:attrNameLst>
                                          <p:attrName>style.visibility</p:attrName>
                                        </p:attrNameLst>
                                      </p:cBhvr>
                                      <p:to>
                                        <p:strVal val="visible"/>
                                      </p:to>
                                    </p:set>
                                    <p:animEffect transition="in" filter="wipe(left)">
                                      <p:cBhvr>
                                        <p:cTn id="27" dur="500"/>
                                        <p:tgtEl>
                                          <p:spTgt spid="1681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81411">
                                            <p:txEl>
                                              <p:pRg st="5" end="5"/>
                                            </p:txEl>
                                          </p:spTgt>
                                        </p:tgtEl>
                                        <p:attrNameLst>
                                          <p:attrName>style.visibility</p:attrName>
                                        </p:attrNameLst>
                                      </p:cBhvr>
                                      <p:to>
                                        <p:strVal val="visible"/>
                                      </p:to>
                                    </p:set>
                                    <p:animEffect transition="in" filter="wipe(left)">
                                      <p:cBhvr>
                                        <p:cTn id="32" dur="500"/>
                                        <p:tgtEl>
                                          <p:spTgt spid="1681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411" grpId="0" build="p"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p:txBody>
          <a:bodyPr/>
          <a:lstStyle/>
          <a:p>
            <a:r>
              <a:rPr lang="en-GB" dirty="0"/>
              <a:t>Methods Benefits</a:t>
            </a:r>
            <a:endParaRPr lang="en-US" dirty="0"/>
          </a:p>
        </p:txBody>
      </p:sp>
      <p:sp>
        <p:nvSpPr>
          <p:cNvPr id="1683459" name="Rectangle 3"/>
          <p:cNvSpPr>
            <a:spLocks noGrp="1" noChangeArrowheads="1"/>
          </p:cNvSpPr>
          <p:nvPr>
            <p:ph type="body" idx="1"/>
          </p:nvPr>
        </p:nvSpPr>
        <p:spPr/>
        <p:txBody>
          <a:bodyPr/>
          <a:lstStyle/>
          <a:p>
            <a:r>
              <a:rPr lang="en-US" dirty="0"/>
              <a:t>Consistency</a:t>
            </a:r>
          </a:p>
          <a:p>
            <a:r>
              <a:rPr lang="en-US" dirty="0"/>
              <a:t>Continuous Improvement</a:t>
            </a:r>
          </a:p>
          <a:p>
            <a:r>
              <a:rPr lang="en-US" dirty="0"/>
              <a:t>Common Understanding between the Project Team and Stakeholders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281</a:t>
            </a:fld>
            <a:endParaRPr lang="en-US" dirty="0"/>
          </a:p>
        </p:txBody>
      </p:sp>
    </p:spTree>
    <p:extLst>
      <p:ext uri="{BB962C8B-B14F-4D97-AF65-F5344CB8AC3E}">
        <p14:creationId xmlns:p14="http://schemas.microsoft.com/office/powerpoint/2010/main" val="18031149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3459">
                                            <p:txEl>
                                              <p:pRg st="0" end="0"/>
                                            </p:txEl>
                                          </p:spTgt>
                                        </p:tgtEl>
                                        <p:attrNameLst>
                                          <p:attrName>style.visibility</p:attrName>
                                        </p:attrNameLst>
                                      </p:cBhvr>
                                      <p:to>
                                        <p:strVal val="visible"/>
                                      </p:to>
                                    </p:set>
                                    <p:animEffect transition="in" filter="wipe(left)">
                                      <p:cBhvr>
                                        <p:cTn id="7" dur="500"/>
                                        <p:tgtEl>
                                          <p:spTgt spid="1683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3459">
                                            <p:txEl>
                                              <p:pRg st="1" end="1"/>
                                            </p:txEl>
                                          </p:spTgt>
                                        </p:tgtEl>
                                        <p:attrNameLst>
                                          <p:attrName>style.visibility</p:attrName>
                                        </p:attrNameLst>
                                      </p:cBhvr>
                                      <p:to>
                                        <p:strVal val="visible"/>
                                      </p:to>
                                    </p:set>
                                    <p:animEffect transition="in" filter="wipe(left)">
                                      <p:cBhvr>
                                        <p:cTn id="12" dur="500"/>
                                        <p:tgtEl>
                                          <p:spTgt spid="1683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3459">
                                            <p:txEl>
                                              <p:pRg st="2" end="2"/>
                                            </p:txEl>
                                          </p:spTgt>
                                        </p:tgtEl>
                                        <p:attrNameLst>
                                          <p:attrName>style.visibility</p:attrName>
                                        </p:attrNameLst>
                                      </p:cBhvr>
                                      <p:to>
                                        <p:strVal val="visible"/>
                                      </p:to>
                                    </p:set>
                                    <p:animEffect transition="in" filter="wipe(left)">
                                      <p:cBhvr>
                                        <p:cTn id="17" dur="500"/>
                                        <p:tgtEl>
                                          <p:spTgt spid="1683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459" grpId="0" build="p" autoUpdateAnimBg="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 Management</a:t>
            </a:r>
            <a:endParaRPr lang="en-US" dirty="0"/>
          </a:p>
        </p:txBody>
      </p:sp>
      <p:pic>
        <p:nvPicPr>
          <p:cNvPr id="6" name="Picture 2" descr="http://www.thatsoftwareguy.com/istock_q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5800" y="1371600"/>
            <a:ext cx="36957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282</a:t>
            </a:fld>
            <a:endParaRPr lang="en-US" dirty="0"/>
          </a:p>
        </p:txBody>
      </p:sp>
    </p:spTree>
    <p:extLst>
      <p:ext uri="{BB962C8B-B14F-4D97-AF65-F5344CB8AC3E}">
        <p14:creationId xmlns:p14="http://schemas.microsoft.com/office/powerpoint/2010/main" val="71838501"/>
      </p:ext>
    </p:extLst>
  </p:cSld>
  <p:clrMapOvr>
    <a:masterClrMapping/>
  </p:clrMapOvr>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r>
              <a:rPr lang="en-GB" dirty="0"/>
              <a:t>Procurement Terms</a:t>
            </a:r>
          </a:p>
        </p:txBody>
      </p:sp>
      <p:sp>
        <p:nvSpPr>
          <p:cNvPr id="1695747" name="Rectangle 3"/>
          <p:cNvSpPr>
            <a:spLocks noGrp="1" noChangeArrowheads="1"/>
          </p:cNvSpPr>
          <p:nvPr>
            <p:ph type="body" idx="1"/>
          </p:nvPr>
        </p:nvSpPr>
        <p:spPr/>
        <p:txBody>
          <a:bodyPr/>
          <a:lstStyle/>
          <a:p>
            <a:pPr>
              <a:lnSpc>
                <a:spcPct val="110000"/>
              </a:lnSpc>
            </a:pPr>
            <a:r>
              <a:rPr lang="en-GB" dirty="0"/>
              <a:t>Acquisition</a:t>
            </a:r>
          </a:p>
          <a:p>
            <a:pPr>
              <a:lnSpc>
                <a:spcPct val="110000"/>
              </a:lnSpc>
            </a:pPr>
            <a:r>
              <a:rPr lang="en-GB" dirty="0"/>
              <a:t>Contracts</a:t>
            </a:r>
          </a:p>
          <a:p>
            <a:pPr lvl="1">
              <a:lnSpc>
                <a:spcPct val="115000"/>
              </a:lnSpc>
            </a:pPr>
            <a:r>
              <a:rPr lang="en-GB" sz="2200" dirty="0"/>
              <a:t>Firm Fixed Price, Fixed Price</a:t>
            </a:r>
          </a:p>
          <a:p>
            <a:pPr lvl="1">
              <a:lnSpc>
                <a:spcPct val="115000"/>
              </a:lnSpc>
            </a:pPr>
            <a:r>
              <a:rPr lang="en-GB" sz="2200" dirty="0"/>
              <a:t>Cost plus Incentive</a:t>
            </a:r>
          </a:p>
          <a:p>
            <a:pPr lvl="1">
              <a:lnSpc>
                <a:spcPct val="115000"/>
              </a:lnSpc>
            </a:pPr>
            <a:r>
              <a:rPr lang="en-GB" sz="2200" dirty="0"/>
              <a:t>Cost plus Fixed Fee</a:t>
            </a:r>
          </a:p>
          <a:p>
            <a:pPr lvl="1">
              <a:lnSpc>
                <a:spcPct val="115000"/>
              </a:lnSpc>
            </a:pPr>
            <a:r>
              <a:rPr lang="en-GB" sz="2200" dirty="0"/>
              <a:t>Cost - reimbursable</a:t>
            </a:r>
          </a:p>
          <a:p>
            <a:pPr>
              <a:lnSpc>
                <a:spcPct val="110000"/>
              </a:lnSpc>
            </a:pPr>
            <a:r>
              <a:rPr lang="en-GB" dirty="0"/>
              <a:t>Changes &amp; Variation Orders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283</a:t>
            </a:fld>
            <a:endParaRPr lang="en-US" dirty="0"/>
          </a:p>
        </p:txBody>
      </p:sp>
    </p:spTree>
    <p:extLst>
      <p:ext uri="{BB962C8B-B14F-4D97-AF65-F5344CB8AC3E}">
        <p14:creationId xmlns:p14="http://schemas.microsoft.com/office/powerpoint/2010/main" val="7181595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idx="4294967295"/>
          </p:nvPr>
        </p:nvSpPr>
        <p:spPr/>
        <p:txBody>
          <a:bodyPr/>
          <a:lstStyle/>
          <a:p>
            <a:r>
              <a:rPr lang="en-GB" dirty="0"/>
              <a:t>Process</a:t>
            </a:r>
            <a:endParaRPr lang="en-GB" sz="2400" dirty="0"/>
          </a:p>
        </p:txBody>
      </p:sp>
      <p:sp>
        <p:nvSpPr>
          <p:cNvPr id="441348" name="Rectangle 4"/>
          <p:cNvSpPr>
            <a:spLocks noChangeArrowheads="1"/>
          </p:cNvSpPr>
          <p:nvPr/>
        </p:nvSpPr>
        <p:spPr bwMode="auto">
          <a:xfrm>
            <a:off x="3688357" y="2143117"/>
            <a:ext cx="1371600" cy="8382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endParaRPr lang="en-GB" sz="1600" dirty="0">
              <a:latin typeface="Arial Rounded MT Bold" pitchFamily="34" charset="0"/>
            </a:endParaRPr>
          </a:p>
        </p:txBody>
      </p:sp>
      <p:sp>
        <p:nvSpPr>
          <p:cNvPr id="441349" name="Text Box 5"/>
          <p:cNvSpPr txBox="1">
            <a:spLocks noChangeArrowheads="1"/>
          </p:cNvSpPr>
          <p:nvPr/>
        </p:nvSpPr>
        <p:spPr bwMode="auto">
          <a:xfrm>
            <a:off x="3649372" y="2297105"/>
            <a:ext cx="1476558" cy="584775"/>
          </a:xfrm>
          <a:prstGeom prst="rect">
            <a:avLst/>
          </a:prstGeom>
          <a:noFill/>
          <a:ln w="9525">
            <a:noFill/>
            <a:miter lim="800000"/>
            <a:headEnd/>
            <a:tailEnd/>
          </a:ln>
          <a:effectLst/>
        </p:spPr>
        <p:txBody>
          <a:bodyPr wrap="none">
            <a:spAutoFit/>
          </a:bodyPr>
          <a:lstStyle/>
          <a:p>
            <a:pPr algn="ctr"/>
            <a:r>
              <a:rPr lang="en-GB" sz="1600" dirty="0">
                <a:latin typeface="Arial Rounded MT Bold" pitchFamily="34" charset="0"/>
              </a:rPr>
              <a:t>Procurement</a:t>
            </a:r>
          </a:p>
          <a:p>
            <a:pPr algn="ctr"/>
            <a:r>
              <a:rPr lang="en-GB" sz="1600" dirty="0">
                <a:latin typeface="Arial Rounded MT Bold" pitchFamily="34" charset="0"/>
              </a:rPr>
              <a:t>Planning</a:t>
            </a:r>
          </a:p>
        </p:txBody>
      </p:sp>
      <p:sp>
        <p:nvSpPr>
          <p:cNvPr id="441350" name="Rectangle 6"/>
          <p:cNvSpPr>
            <a:spLocks noChangeArrowheads="1"/>
          </p:cNvSpPr>
          <p:nvPr/>
        </p:nvSpPr>
        <p:spPr bwMode="auto">
          <a:xfrm>
            <a:off x="3688357" y="3249605"/>
            <a:ext cx="1371600" cy="8382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endParaRPr lang="en-GB" sz="1600" dirty="0">
              <a:latin typeface="Arial Rounded MT Bold" pitchFamily="34" charset="0"/>
            </a:endParaRPr>
          </a:p>
        </p:txBody>
      </p:sp>
      <p:sp>
        <p:nvSpPr>
          <p:cNvPr id="441351" name="Text Box 7"/>
          <p:cNvSpPr txBox="1">
            <a:spLocks noChangeArrowheads="1"/>
          </p:cNvSpPr>
          <p:nvPr/>
        </p:nvSpPr>
        <p:spPr bwMode="auto">
          <a:xfrm>
            <a:off x="3720780" y="3370255"/>
            <a:ext cx="1351204" cy="584775"/>
          </a:xfrm>
          <a:prstGeom prst="rect">
            <a:avLst/>
          </a:prstGeom>
          <a:noFill/>
          <a:ln w="9525">
            <a:noFill/>
            <a:miter lim="800000"/>
            <a:headEnd/>
            <a:tailEnd/>
          </a:ln>
          <a:effectLst/>
        </p:spPr>
        <p:txBody>
          <a:bodyPr wrap="none">
            <a:spAutoFit/>
          </a:bodyPr>
          <a:lstStyle/>
          <a:p>
            <a:pPr algn="ctr"/>
            <a:r>
              <a:rPr lang="en-GB" sz="1600" dirty="0">
                <a:latin typeface="Arial Rounded MT Bold" pitchFamily="34" charset="0"/>
              </a:rPr>
              <a:t>Contract</a:t>
            </a:r>
          </a:p>
          <a:p>
            <a:pPr algn="ctr"/>
            <a:r>
              <a:rPr lang="en-GB" sz="1600" dirty="0">
                <a:latin typeface="Arial Rounded MT Bold" pitchFamily="34" charset="0"/>
              </a:rPr>
              <a:t>Preparation</a:t>
            </a:r>
          </a:p>
        </p:txBody>
      </p:sp>
      <p:sp>
        <p:nvSpPr>
          <p:cNvPr id="441352" name="Rectangle 8"/>
          <p:cNvSpPr>
            <a:spLocks noChangeArrowheads="1"/>
          </p:cNvSpPr>
          <p:nvPr/>
        </p:nvSpPr>
        <p:spPr bwMode="auto">
          <a:xfrm>
            <a:off x="3688357" y="4370927"/>
            <a:ext cx="1371600" cy="8382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endParaRPr lang="en-GB" sz="1600" dirty="0">
              <a:latin typeface="Arial Rounded MT Bold" pitchFamily="34" charset="0"/>
            </a:endParaRPr>
          </a:p>
        </p:txBody>
      </p:sp>
      <p:sp>
        <p:nvSpPr>
          <p:cNvPr id="441353" name="Text Box 9"/>
          <p:cNvSpPr txBox="1">
            <a:spLocks noChangeArrowheads="1"/>
          </p:cNvSpPr>
          <p:nvPr/>
        </p:nvSpPr>
        <p:spPr bwMode="auto">
          <a:xfrm>
            <a:off x="3760468" y="4505864"/>
            <a:ext cx="1351204" cy="584775"/>
          </a:xfrm>
          <a:prstGeom prst="rect">
            <a:avLst/>
          </a:prstGeom>
          <a:noFill/>
          <a:ln w="9525">
            <a:noFill/>
            <a:miter lim="800000"/>
            <a:headEnd/>
            <a:tailEnd/>
          </a:ln>
          <a:effectLst/>
        </p:spPr>
        <p:txBody>
          <a:bodyPr wrap="none">
            <a:spAutoFit/>
          </a:bodyPr>
          <a:lstStyle/>
          <a:p>
            <a:pPr algn="ctr"/>
            <a:r>
              <a:rPr lang="en-GB" sz="1600" dirty="0">
                <a:latin typeface="Arial Rounded MT Bold" pitchFamily="34" charset="0"/>
              </a:rPr>
              <a:t>Tender</a:t>
            </a:r>
          </a:p>
          <a:p>
            <a:pPr algn="ctr"/>
            <a:r>
              <a:rPr lang="en-GB" sz="1600" dirty="0">
                <a:latin typeface="Arial Rounded MT Bold" pitchFamily="34" charset="0"/>
              </a:rPr>
              <a:t>Preparation</a:t>
            </a:r>
          </a:p>
        </p:txBody>
      </p:sp>
      <p:sp>
        <p:nvSpPr>
          <p:cNvPr id="441354" name="Rectangle 10"/>
          <p:cNvSpPr>
            <a:spLocks noChangeArrowheads="1"/>
          </p:cNvSpPr>
          <p:nvPr/>
        </p:nvSpPr>
        <p:spPr bwMode="auto">
          <a:xfrm>
            <a:off x="5754852" y="2148919"/>
            <a:ext cx="1371600" cy="838200"/>
          </a:xfrm>
          <a:prstGeom prst="rect">
            <a:avLst/>
          </a:prstGeom>
          <a:ln>
            <a:headEnd/>
            <a:tailEnd/>
          </a:ln>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GB" sz="1600" dirty="0">
              <a:latin typeface="Arial Rounded MT Bold" pitchFamily="34" charset="0"/>
            </a:endParaRPr>
          </a:p>
        </p:txBody>
      </p:sp>
      <p:sp>
        <p:nvSpPr>
          <p:cNvPr id="441355" name="Text Box 11"/>
          <p:cNvSpPr txBox="1">
            <a:spLocks noChangeArrowheads="1"/>
          </p:cNvSpPr>
          <p:nvPr/>
        </p:nvSpPr>
        <p:spPr bwMode="auto">
          <a:xfrm>
            <a:off x="5929471" y="2234644"/>
            <a:ext cx="1117614" cy="584775"/>
          </a:xfrm>
          <a:prstGeom prst="rect">
            <a:avLst/>
          </a:prstGeom>
          <a:noFill/>
          <a:ln w="9525">
            <a:noFill/>
            <a:miter lim="800000"/>
            <a:headEnd/>
            <a:tailEnd/>
          </a:ln>
          <a:effectLst/>
        </p:spPr>
        <p:txBody>
          <a:bodyPr wrap="none">
            <a:spAutoFit/>
          </a:bodyPr>
          <a:lstStyle/>
          <a:p>
            <a:pPr algn="ctr"/>
            <a:r>
              <a:rPr lang="en-GB" sz="1600" dirty="0">
                <a:latin typeface="Arial Rounded MT Bold" pitchFamily="34" charset="0"/>
              </a:rPr>
              <a:t>Supplier</a:t>
            </a:r>
          </a:p>
          <a:p>
            <a:pPr algn="ctr"/>
            <a:r>
              <a:rPr lang="en-GB" sz="1600" dirty="0">
                <a:latin typeface="Arial Rounded MT Bold" pitchFamily="34" charset="0"/>
              </a:rPr>
              <a:t>Selection</a:t>
            </a:r>
          </a:p>
        </p:txBody>
      </p:sp>
      <p:sp>
        <p:nvSpPr>
          <p:cNvPr id="441356" name="Rectangle 12"/>
          <p:cNvSpPr>
            <a:spLocks noChangeArrowheads="1"/>
          </p:cNvSpPr>
          <p:nvPr/>
        </p:nvSpPr>
        <p:spPr bwMode="auto">
          <a:xfrm>
            <a:off x="5753694" y="3249605"/>
            <a:ext cx="1371600" cy="83820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endParaRPr lang="en-GB" sz="1600" dirty="0">
              <a:latin typeface="Arial Rounded MT Bold" pitchFamily="34" charset="0"/>
            </a:endParaRPr>
          </a:p>
        </p:txBody>
      </p:sp>
      <p:sp>
        <p:nvSpPr>
          <p:cNvPr id="441357" name="Text Box 13"/>
          <p:cNvSpPr txBox="1">
            <a:spLocks noChangeArrowheads="1"/>
          </p:cNvSpPr>
          <p:nvPr/>
        </p:nvSpPr>
        <p:spPr bwMode="auto">
          <a:xfrm>
            <a:off x="5719374" y="3370255"/>
            <a:ext cx="1464055" cy="584775"/>
          </a:xfrm>
          <a:prstGeom prst="rect">
            <a:avLst/>
          </a:prstGeom>
          <a:noFill/>
          <a:ln w="9525">
            <a:noFill/>
            <a:miter lim="800000"/>
            <a:headEnd/>
            <a:tailEnd/>
          </a:ln>
          <a:effectLst/>
        </p:spPr>
        <p:txBody>
          <a:bodyPr wrap="none">
            <a:spAutoFit/>
          </a:bodyPr>
          <a:lstStyle/>
          <a:p>
            <a:pPr algn="ctr"/>
            <a:r>
              <a:rPr lang="en-GB" sz="1600" dirty="0">
                <a:latin typeface="Arial Rounded MT Bold" pitchFamily="34" charset="0"/>
              </a:rPr>
              <a:t>Contract</a:t>
            </a:r>
          </a:p>
          <a:p>
            <a:pPr algn="ctr"/>
            <a:r>
              <a:rPr lang="en-GB" sz="1600" dirty="0">
                <a:latin typeface="Arial Rounded MT Bold" pitchFamily="34" charset="0"/>
              </a:rPr>
              <a:t>Management</a:t>
            </a:r>
          </a:p>
        </p:txBody>
      </p:sp>
      <p:sp>
        <p:nvSpPr>
          <p:cNvPr id="441358" name="Rectangle 14"/>
          <p:cNvSpPr>
            <a:spLocks noChangeArrowheads="1"/>
          </p:cNvSpPr>
          <p:nvPr/>
        </p:nvSpPr>
        <p:spPr bwMode="auto">
          <a:xfrm>
            <a:off x="5753694" y="4356092"/>
            <a:ext cx="1371600" cy="8382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endParaRPr lang="en-GB" sz="1600" dirty="0">
              <a:latin typeface="Arial Rounded MT Bold" pitchFamily="34" charset="0"/>
            </a:endParaRPr>
          </a:p>
        </p:txBody>
      </p:sp>
      <p:sp>
        <p:nvSpPr>
          <p:cNvPr id="441359" name="Text Box 15"/>
          <p:cNvSpPr txBox="1">
            <a:spLocks noChangeArrowheads="1"/>
          </p:cNvSpPr>
          <p:nvPr/>
        </p:nvSpPr>
        <p:spPr bwMode="auto">
          <a:xfrm>
            <a:off x="5863032" y="4441817"/>
            <a:ext cx="1157689" cy="584775"/>
          </a:xfrm>
          <a:prstGeom prst="rect">
            <a:avLst/>
          </a:prstGeom>
          <a:noFill/>
          <a:ln w="9525">
            <a:noFill/>
            <a:miter lim="800000"/>
            <a:headEnd/>
            <a:tailEnd/>
          </a:ln>
          <a:effectLst/>
        </p:spPr>
        <p:txBody>
          <a:bodyPr wrap="none">
            <a:spAutoFit/>
          </a:bodyPr>
          <a:lstStyle/>
          <a:p>
            <a:pPr algn="ctr"/>
            <a:r>
              <a:rPr lang="en-GB" sz="1600" dirty="0">
                <a:latin typeface="Arial Rounded MT Bold" pitchFamily="34" charset="0"/>
              </a:rPr>
              <a:t>Contract</a:t>
            </a:r>
          </a:p>
          <a:p>
            <a:pPr algn="ctr"/>
            <a:r>
              <a:rPr lang="en-GB" sz="1600" dirty="0">
                <a:latin typeface="Arial Rounded MT Bold" pitchFamily="34" charset="0"/>
              </a:rPr>
              <a:t>Close Out</a:t>
            </a:r>
          </a:p>
        </p:txBody>
      </p:sp>
      <p:cxnSp>
        <p:nvCxnSpPr>
          <p:cNvPr id="441360" name="AutoShape 16"/>
          <p:cNvCxnSpPr>
            <a:cxnSpLocks noChangeShapeType="1"/>
            <a:stCxn id="441348" idx="2"/>
            <a:endCxn id="441350" idx="0"/>
          </p:cNvCxnSpPr>
          <p:nvPr/>
        </p:nvCxnSpPr>
        <p:spPr bwMode="auto">
          <a:xfrm rot="5400000">
            <a:off x="4240013" y="3115522"/>
            <a:ext cx="268288" cy="1466"/>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441363" name="AutoShape 19"/>
          <p:cNvCxnSpPr>
            <a:cxnSpLocks noChangeShapeType="1"/>
            <a:stCxn id="441356" idx="2"/>
            <a:endCxn id="441358" idx="0"/>
          </p:cNvCxnSpPr>
          <p:nvPr/>
        </p:nvCxnSpPr>
        <p:spPr bwMode="auto">
          <a:xfrm rot="5400000">
            <a:off x="6304558" y="4222742"/>
            <a:ext cx="268288" cy="0"/>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sp>
        <p:nvSpPr>
          <p:cNvPr id="21" name="Rectangle 4"/>
          <p:cNvSpPr>
            <a:spLocks noChangeArrowheads="1"/>
          </p:cNvSpPr>
          <p:nvPr/>
        </p:nvSpPr>
        <p:spPr bwMode="auto">
          <a:xfrm>
            <a:off x="1959967" y="2171692"/>
            <a:ext cx="1371600" cy="838200"/>
          </a:xfrm>
          <a:prstGeom prst="rect">
            <a:avLst/>
          </a:prstGeom>
          <a:ln>
            <a:headEnd/>
            <a:tailEnd/>
          </a:ln>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none" anchor="ctr"/>
          <a:lstStyle/>
          <a:p>
            <a:pPr algn="ctr"/>
            <a:r>
              <a:rPr lang="en-GB" sz="1600" dirty="0" smtClean="0">
                <a:solidFill>
                  <a:schemeClr val="tx1"/>
                </a:solidFill>
                <a:latin typeface="Arial Rounded MT Bold" pitchFamily="34" charset="0"/>
              </a:rPr>
              <a:t>EMS</a:t>
            </a:r>
            <a:endParaRPr lang="en-GB" sz="1600" dirty="0">
              <a:solidFill>
                <a:schemeClr val="tx1"/>
              </a:solidFill>
              <a:latin typeface="Arial Rounded MT Bold" pitchFamily="34" charset="0"/>
            </a:endParaRPr>
          </a:p>
        </p:txBody>
      </p:sp>
      <p:cxnSp>
        <p:nvCxnSpPr>
          <p:cNvPr id="4" name="Straight Arrow Connector 3"/>
          <p:cNvCxnSpPr/>
          <p:nvPr/>
        </p:nvCxnSpPr>
        <p:spPr>
          <a:xfrm flipV="1">
            <a:off x="3371056" y="2589205"/>
            <a:ext cx="317103"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441350" idx="2"/>
            <a:endCxn id="441352" idx="0"/>
          </p:cNvCxnSpPr>
          <p:nvPr/>
        </p:nvCxnSpPr>
        <p:spPr bwMode="auto">
          <a:xfrm rot="5400000">
            <a:off x="4232596" y="4229427"/>
            <a:ext cx="283122" cy="1466"/>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39" name="Elbow Connector 38"/>
          <p:cNvCxnSpPr>
            <a:stCxn id="441353" idx="3"/>
            <a:endCxn id="441354" idx="1"/>
          </p:cNvCxnSpPr>
          <p:nvPr/>
        </p:nvCxnSpPr>
        <p:spPr bwMode="auto">
          <a:xfrm flipV="1">
            <a:off x="5111672" y="2568019"/>
            <a:ext cx="643180" cy="2230233"/>
          </a:xfrm>
          <a:prstGeom prst="bentConnector3">
            <a:avLst>
              <a:gd name="adj1" fmla="val 50000"/>
            </a:avLst>
          </a:prstGeom>
          <a:ln>
            <a:headEnd/>
            <a:tailEnd type="triangle" w="med" len="med"/>
          </a:ln>
        </p:spPr>
        <p:style>
          <a:lnRef idx="2">
            <a:schemeClr val="dk1"/>
          </a:lnRef>
          <a:fillRef idx="0">
            <a:schemeClr val="dk1"/>
          </a:fillRef>
          <a:effectRef idx="1">
            <a:schemeClr val="dk1"/>
          </a:effectRef>
          <a:fontRef idx="minor">
            <a:schemeClr val="tx1"/>
          </a:fontRef>
        </p:style>
      </p:cxnSp>
      <p:cxnSp>
        <p:nvCxnSpPr>
          <p:cNvPr id="41" name="Straight Arrow Connector 40"/>
          <p:cNvCxnSpPr>
            <a:stCxn id="441354" idx="2"/>
            <a:endCxn id="441356" idx="0"/>
          </p:cNvCxnSpPr>
          <p:nvPr/>
        </p:nvCxnSpPr>
        <p:spPr bwMode="auto">
          <a:xfrm rot="5400000">
            <a:off x="6308830" y="3117783"/>
            <a:ext cx="262486" cy="1158"/>
          </a:xfrm>
          <a:prstGeom prst="straightConnector1">
            <a:avLst/>
          </a:prstGeom>
          <a:ln>
            <a:headEnd/>
            <a:tailEnd type="triangle" w="med" len="med"/>
          </a:ln>
        </p:spPr>
        <p:style>
          <a:lnRef idx="2">
            <a:schemeClr val="dk1"/>
          </a:lnRef>
          <a:fillRef idx="0">
            <a:schemeClr val="dk1"/>
          </a:fillRef>
          <a:effectRef idx="1">
            <a:schemeClr val="dk1"/>
          </a:effectRef>
          <a:fontRef idx="minor">
            <a:schemeClr val="tx1"/>
          </a:fontRef>
        </p:style>
      </p:cxn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284</a:t>
            </a:fld>
            <a:endParaRPr lang="en-US" dirty="0"/>
          </a:p>
        </p:txBody>
      </p:sp>
    </p:spTree>
    <p:extLst>
      <p:ext uri="{BB962C8B-B14F-4D97-AF65-F5344CB8AC3E}">
        <p14:creationId xmlns:p14="http://schemas.microsoft.com/office/powerpoint/2010/main" val="3027789917"/>
      </p:ext>
    </p:extLst>
  </p:cSld>
  <p:clrMapOvr>
    <a:masterClrMapping/>
  </p:clrMapOvr>
  <p:timing>
    <p:tnLst>
      <p:par>
        <p:cTn xmlns:p14="http://schemas.microsoft.com/office/powerpoint/2010/mai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type="title"/>
          </p:nvPr>
        </p:nvSpPr>
        <p:spPr/>
        <p:txBody>
          <a:bodyPr/>
          <a:lstStyle/>
          <a:p>
            <a:r>
              <a:rPr lang="en-GB" dirty="0"/>
              <a:t>Contract </a:t>
            </a:r>
            <a:r>
              <a:rPr lang="en-GB" dirty="0" smtClean="0"/>
              <a:t>vs. Risk</a:t>
            </a:r>
            <a:endParaRPr lang="en-GB" dirty="0"/>
          </a:p>
        </p:txBody>
      </p:sp>
      <p:grpSp>
        <p:nvGrpSpPr>
          <p:cNvPr id="22" name="Group 21"/>
          <p:cNvGrpSpPr/>
          <p:nvPr/>
        </p:nvGrpSpPr>
        <p:grpSpPr>
          <a:xfrm>
            <a:off x="1080722" y="1658036"/>
            <a:ext cx="6982557" cy="4096782"/>
            <a:chOff x="1716088" y="1919288"/>
            <a:chExt cx="7564437" cy="4096782"/>
          </a:xfrm>
        </p:grpSpPr>
        <p:sp>
          <p:nvSpPr>
            <p:cNvPr id="1697795" name="Line 3"/>
            <p:cNvSpPr>
              <a:spLocks noChangeShapeType="1"/>
            </p:cNvSpPr>
            <p:nvPr/>
          </p:nvSpPr>
          <p:spPr bwMode="auto">
            <a:xfrm flipV="1">
              <a:off x="3817938" y="2208213"/>
              <a:ext cx="0" cy="2989262"/>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6" name="Text Box 4"/>
            <p:cNvSpPr txBox="1">
              <a:spLocks noChangeArrowheads="1"/>
            </p:cNvSpPr>
            <p:nvPr/>
          </p:nvSpPr>
          <p:spPr bwMode="auto">
            <a:xfrm>
              <a:off x="1716088" y="3276600"/>
              <a:ext cx="1908175" cy="923330"/>
            </a:xfrm>
            <a:prstGeom prst="rect">
              <a:avLst/>
            </a:prstGeom>
            <a:noFill/>
            <a:ln w="12700" cap="sq">
              <a:noFill/>
              <a:miter lim="800000"/>
              <a:headEnd type="none" w="sm" len="sm"/>
              <a:tailEnd type="none" w="sm" len="sm"/>
            </a:ln>
            <a:effectLst/>
          </p:spPr>
          <p:txBody>
            <a:bodyPr>
              <a:spAutoFit/>
            </a:bodyPr>
            <a:lstStyle/>
            <a:p>
              <a:pPr algn="r" eaLnBrk="1" hangingPunct="1"/>
              <a:r>
                <a:rPr lang="en-GB" b="1" dirty="0"/>
                <a:t>Technical &amp; Schedule Performance</a:t>
              </a:r>
            </a:p>
          </p:txBody>
        </p:sp>
        <p:sp>
          <p:nvSpPr>
            <p:cNvPr id="1697797" name="Line 5"/>
            <p:cNvSpPr>
              <a:spLocks noChangeShapeType="1"/>
            </p:cNvSpPr>
            <p:nvPr/>
          </p:nvSpPr>
          <p:spPr bwMode="auto">
            <a:xfrm>
              <a:off x="3825875" y="5203825"/>
              <a:ext cx="3586163" cy="1588"/>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8" name="Text Box 6"/>
            <p:cNvSpPr txBox="1">
              <a:spLocks noChangeArrowheads="1"/>
            </p:cNvSpPr>
            <p:nvPr/>
          </p:nvSpPr>
          <p:spPr bwMode="auto">
            <a:xfrm>
              <a:off x="4686300" y="5646738"/>
              <a:ext cx="2090017"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Price/Cost Control</a:t>
              </a:r>
            </a:p>
          </p:txBody>
        </p:sp>
        <p:sp>
          <p:nvSpPr>
            <p:cNvPr id="1697799" name="Text Box 7"/>
            <p:cNvSpPr txBox="1">
              <a:spLocks noChangeArrowheads="1"/>
            </p:cNvSpPr>
            <p:nvPr/>
          </p:nvSpPr>
          <p:spPr bwMode="auto">
            <a:xfrm>
              <a:off x="3034555" y="2057400"/>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3333CC"/>
                  </a:solidFill>
                </a:rPr>
                <a:t>High</a:t>
              </a:r>
            </a:p>
          </p:txBody>
        </p:sp>
        <p:sp>
          <p:nvSpPr>
            <p:cNvPr id="1697800" name="Text Box 8"/>
            <p:cNvSpPr txBox="1">
              <a:spLocks noChangeArrowheads="1"/>
            </p:cNvSpPr>
            <p:nvPr/>
          </p:nvSpPr>
          <p:spPr bwMode="auto">
            <a:xfrm>
              <a:off x="3059556" y="5011738"/>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3333CC"/>
                  </a:solidFill>
                </a:rPr>
                <a:t>Low</a:t>
              </a:r>
            </a:p>
          </p:txBody>
        </p:sp>
        <p:sp>
          <p:nvSpPr>
            <p:cNvPr id="1697801" name="Text Box 9"/>
            <p:cNvSpPr txBox="1">
              <a:spLocks noChangeArrowheads="1"/>
            </p:cNvSpPr>
            <p:nvPr/>
          </p:nvSpPr>
          <p:spPr bwMode="auto">
            <a:xfrm>
              <a:off x="6976318" y="5343525"/>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3333CC"/>
                  </a:solidFill>
                </a:rPr>
                <a:t>High</a:t>
              </a:r>
            </a:p>
          </p:txBody>
        </p:sp>
        <p:sp>
          <p:nvSpPr>
            <p:cNvPr id="1697802" name="Text Box 10"/>
            <p:cNvSpPr txBox="1">
              <a:spLocks noChangeArrowheads="1"/>
            </p:cNvSpPr>
            <p:nvPr/>
          </p:nvSpPr>
          <p:spPr bwMode="auto">
            <a:xfrm>
              <a:off x="3746943" y="5383213"/>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3333CC"/>
                  </a:solidFill>
                </a:rPr>
                <a:t>Low</a:t>
              </a:r>
            </a:p>
          </p:txBody>
        </p:sp>
        <p:sp>
          <p:nvSpPr>
            <p:cNvPr id="1697803" name="Oval 11"/>
            <p:cNvSpPr>
              <a:spLocks noChangeArrowheads="1"/>
            </p:cNvSpPr>
            <p:nvPr/>
          </p:nvSpPr>
          <p:spPr bwMode="auto">
            <a:xfrm>
              <a:off x="4094163" y="2192338"/>
              <a:ext cx="203200" cy="203200"/>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endParaRPr lang="en-US" dirty="0"/>
            </a:p>
          </p:txBody>
        </p:sp>
        <p:sp>
          <p:nvSpPr>
            <p:cNvPr id="1697804" name="Oval 12"/>
            <p:cNvSpPr>
              <a:spLocks noChangeArrowheads="1"/>
            </p:cNvSpPr>
            <p:nvPr/>
          </p:nvSpPr>
          <p:spPr bwMode="auto">
            <a:xfrm>
              <a:off x="4681538" y="2647950"/>
              <a:ext cx="203200" cy="203200"/>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endParaRPr lang="en-US" dirty="0"/>
            </a:p>
          </p:txBody>
        </p:sp>
        <p:sp>
          <p:nvSpPr>
            <p:cNvPr id="1697805" name="Oval 13"/>
            <p:cNvSpPr>
              <a:spLocks noChangeArrowheads="1"/>
            </p:cNvSpPr>
            <p:nvPr/>
          </p:nvSpPr>
          <p:spPr bwMode="auto">
            <a:xfrm>
              <a:off x="6546850" y="4148138"/>
              <a:ext cx="203200" cy="203200"/>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endParaRPr lang="en-US" dirty="0"/>
            </a:p>
          </p:txBody>
        </p:sp>
        <p:sp>
          <p:nvSpPr>
            <p:cNvPr id="1697806" name="Oval 14"/>
            <p:cNvSpPr>
              <a:spLocks noChangeArrowheads="1"/>
            </p:cNvSpPr>
            <p:nvPr/>
          </p:nvSpPr>
          <p:spPr bwMode="auto">
            <a:xfrm>
              <a:off x="7199313" y="4643438"/>
              <a:ext cx="203200" cy="203200"/>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endParaRPr lang="en-US" dirty="0"/>
            </a:p>
          </p:txBody>
        </p:sp>
        <p:sp>
          <p:nvSpPr>
            <p:cNvPr id="1697807" name="Text Box 15"/>
            <p:cNvSpPr txBox="1">
              <a:spLocks noChangeArrowheads="1"/>
            </p:cNvSpPr>
            <p:nvPr/>
          </p:nvSpPr>
          <p:spPr bwMode="auto">
            <a:xfrm>
              <a:off x="4168621" y="1919288"/>
              <a:ext cx="1836891" cy="369332"/>
            </a:xfrm>
            <a:prstGeom prst="rect">
              <a:avLst/>
            </a:prstGeom>
            <a:noFill/>
            <a:ln w="12700" cap="sq">
              <a:noFill/>
              <a:miter lim="800000"/>
              <a:headEnd/>
              <a:tailEnd/>
            </a:ln>
            <a:effectLst/>
          </p:spPr>
          <p:txBody>
            <a:bodyPr wrap="none">
              <a:spAutoFit/>
            </a:bodyPr>
            <a:lstStyle/>
            <a:p>
              <a:pPr algn="r" eaLnBrk="1" hangingPunct="1"/>
              <a:r>
                <a:rPr lang="en-GB" b="1" dirty="0"/>
                <a:t>Firm </a:t>
              </a:r>
              <a:r>
                <a:rPr lang="en-GB" b="1" dirty="0" smtClean="0"/>
                <a:t>Fixed </a:t>
              </a:r>
              <a:r>
                <a:rPr lang="en-GB" b="1" dirty="0"/>
                <a:t>P</a:t>
              </a:r>
              <a:r>
                <a:rPr lang="en-GB" b="1" dirty="0" smtClean="0"/>
                <a:t>rice</a:t>
              </a:r>
              <a:endParaRPr lang="en-GB" b="1" dirty="0"/>
            </a:p>
          </p:txBody>
        </p:sp>
        <p:sp>
          <p:nvSpPr>
            <p:cNvPr id="1697808" name="Text Box 16"/>
            <p:cNvSpPr txBox="1">
              <a:spLocks noChangeArrowheads="1"/>
            </p:cNvSpPr>
            <p:nvPr/>
          </p:nvSpPr>
          <p:spPr bwMode="auto">
            <a:xfrm>
              <a:off x="4727996" y="2400300"/>
              <a:ext cx="1312442" cy="369332"/>
            </a:xfrm>
            <a:prstGeom prst="rect">
              <a:avLst/>
            </a:prstGeom>
            <a:noFill/>
            <a:ln w="12700" cap="sq">
              <a:noFill/>
              <a:miter lim="800000"/>
              <a:headEnd/>
              <a:tailEnd/>
            </a:ln>
            <a:effectLst/>
          </p:spPr>
          <p:txBody>
            <a:bodyPr wrap="none">
              <a:spAutoFit/>
            </a:bodyPr>
            <a:lstStyle/>
            <a:p>
              <a:pPr algn="r" eaLnBrk="1" hangingPunct="1"/>
              <a:r>
                <a:rPr lang="en-GB" b="1" dirty="0"/>
                <a:t>Fixed </a:t>
              </a:r>
              <a:r>
                <a:rPr lang="en-GB" b="1" dirty="0" smtClean="0"/>
                <a:t>Price</a:t>
              </a:r>
              <a:endParaRPr lang="en-GB" b="1" dirty="0"/>
            </a:p>
          </p:txBody>
        </p:sp>
        <p:sp>
          <p:nvSpPr>
            <p:cNvPr id="1697809" name="Text Box 17"/>
            <p:cNvSpPr txBox="1">
              <a:spLocks noChangeArrowheads="1"/>
            </p:cNvSpPr>
            <p:nvPr/>
          </p:nvSpPr>
          <p:spPr bwMode="auto">
            <a:xfrm>
              <a:off x="6500193" y="3867150"/>
              <a:ext cx="1551606"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Plus </a:t>
              </a:r>
              <a:r>
                <a:rPr lang="en-GB" b="1" dirty="0"/>
                <a:t>F</a:t>
              </a:r>
              <a:r>
                <a:rPr lang="en-GB" b="1" dirty="0" smtClean="0"/>
                <a:t>ee</a:t>
              </a:r>
              <a:endParaRPr lang="en-GB" b="1" dirty="0"/>
            </a:p>
          </p:txBody>
        </p:sp>
        <p:sp>
          <p:nvSpPr>
            <p:cNvPr id="1697810" name="Text Box 18"/>
            <p:cNvSpPr txBox="1">
              <a:spLocks noChangeArrowheads="1"/>
            </p:cNvSpPr>
            <p:nvPr/>
          </p:nvSpPr>
          <p:spPr bwMode="auto">
            <a:xfrm>
              <a:off x="7153692" y="4364038"/>
              <a:ext cx="2126833"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Reimbursable</a:t>
              </a:r>
              <a:endParaRPr lang="en-GB" b="1" dirty="0"/>
            </a:p>
          </p:txBody>
        </p:sp>
        <p:sp>
          <p:nvSpPr>
            <p:cNvPr id="1697811" name="Text Box 19"/>
            <p:cNvSpPr txBox="1">
              <a:spLocks noChangeArrowheads="1"/>
            </p:cNvSpPr>
            <p:nvPr/>
          </p:nvSpPr>
          <p:spPr bwMode="auto">
            <a:xfrm>
              <a:off x="5783263" y="3308350"/>
              <a:ext cx="2586037" cy="369332"/>
            </a:xfrm>
            <a:prstGeom prst="rect">
              <a:avLst/>
            </a:prstGeom>
            <a:noFill/>
            <a:ln w="12700" cap="sq">
              <a:noFill/>
              <a:miter lim="800000"/>
              <a:headEnd/>
              <a:tailEnd/>
            </a:ln>
            <a:effectLst/>
          </p:spPr>
          <p:txBody>
            <a:bodyPr>
              <a:spAutoFit/>
            </a:bodyPr>
            <a:lstStyle/>
            <a:p>
              <a:pPr algn="l" eaLnBrk="1" hangingPunct="1"/>
              <a:r>
                <a:rPr lang="en-GB" b="1" dirty="0"/>
                <a:t>Cost </a:t>
              </a:r>
              <a:r>
                <a:rPr lang="en-GB" b="1" dirty="0" smtClean="0"/>
                <a:t>Plus </a:t>
              </a:r>
              <a:r>
                <a:rPr lang="en-GB" b="1" dirty="0"/>
                <a:t>I</a:t>
              </a:r>
              <a:r>
                <a:rPr lang="en-GB" b="1" dirty="0" smtClean="0"/>
                <a:t>ncentives</a:t>
              </a:r>
              <a:endParaRPr lang="en-GB" b="1" dirty="0"/>
            </a:p>
          </p:txBody>
        </p:sp>
        <p:sp>
          <p:nvSpPr>
            <p:cNvPr id="1697812" name="Oval 20"/>
            <p:cNvSpPr>
              <a:spLocks noChangeArrowheads="1"/>
            </p:cNvSpPr>
            <p:nvPr/>
          </p:nvSpPr>
          <p:spPr bwMode="auto">
            <a:xfrm>
              <a:off x="5873750" y="3606800"/>
              <a:ext cx="201613" cy="203200"/>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endParaRPr lang="en-US"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285</a:t>
            </a:fld>
            <a:endParaRPr lang="en-US" dirty="0"/>
          </a:p>
        </p:txBody>
      </p:sp>
    </p:spTree>
    <p:extLst>
      <p:ext uri="{BB962C8B-B14F-4D97-AF65-F5344CB8AC3E}">
        <p14:creationId xmlns:p14="http://schemas.microsoft.com/office/powerpoint/2010/main" val="295649776"/>
      </p:ext>
    </p:extLst>
  </p:cSld>
  <p:clrMapOvr>
    <a:masterClrMapping/>
  </p:clrMapOvr>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p:txBody>
          <a:bodyPr/>
          <a:lstStyle/>
          <a:p>
            <a:r>
              <a:rPr lang="en-GB" dirty="0"/>
              <a:t>Acquisition Plan</a:t>
            </a:r>
            <a:endParaRPr lang="en-US" dirty="0"/>
          </a:p>
        </p:txBody>
      </p:sp>
      <p:grpSp>
        <p:nvGrpSpPr>
          <p:cNvPr id="8" name="Group 7"/>
          <p:cNvGrpSpPr/>
          <p:nvPr/>
        </p:nvGrpSpPr>
        <p:grpSpPr>
          <a:xfrm>
            <a:off x="2130356" y="1422400"/>
            <a:ext cx="5031698" cy="4614638"/>
            <a:chOff x="1989138" y="1422400"/>
            <a:chExt cx="5451006" cy="4614638"/>
          </a:xfrm>
        </p:grpSpPr>
        <p:grpSp>
          <p:nvGrpSpPr>
            <p:cNvPr id="7" name="Group 6"/>
            <p:cNvGrpSpPr/>
            <p:nvPr/>
          </p:nvGrpSpPr>
          <p:grpSpPr>
            <a:xfrm>
              <a:off x="2743214" y="1987326"/>
              <a:ext cx="3808413" cy="4049712"/>
              <a:chOff x="3454400" y="2103438"/>
              <a:chExt cx="3808413" cy="4049712"/>
            </a:xfrm>
          </p:grpSpPr>
          <p:sp>
            <p:nvSpPr>
              <p:cNvPr id="1699843" name="AutoShape 3"/>
              <p:cNvSpPr>
                <a:spLocks noChangeArrowheads="1"/>
              </p:cNvSpPr>
              <p:nvPr/>
            </p:nvSpPr>
            <p:spPr bwMode="auto">
              <a:xfrm>
                <a:off x="3454400" y="2103438"/>
                <a:ext cx="3700463" cy="4049712"/>
              </a:xfrm>
              <a:prstGeom prst="flowChartDocument">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wrap="none" anchor="ctr"/>
              <a:lstStyle/>
              <a:p>
                <a:endParaRPr lang="en-US" dirty="0"/>
              </a:p>
            </p:txBody>
          </p:sp>
          <p:sp>
            <p:nvSpPr>
              <p:cNvPr id="1699844" name="Text Box 4"/>
              <p:cNvSpPr txBox="1">
                <a:spLocks noChangeArrowheads="1"/>
              </p:cNvSpPr>
              <p:nvPr/>
            </p:nvSpPr>
            <p:spPr bwMode="auto">
              <a:xfrm>
                <a:off x="3544888" y="2274888"/>
                <a:ext cx="3717925" cy="3000821"/>
              </a:xfrm>
              <a:prstGeom prst="rect">
                <a:avLst/>
              </a:prstGeom>
              <a:noFill/>
              <a:ln w="12700" cap="sq">
                <a:noFill/>
                <a:miter lim="800000"/>
                <a:headEnd type="none" w="sm" len="sm"/>
                <a:tailEnd type="none" w="sm" len="sm"/>
              </a:ln>
              <a:effectLst/>
            </p:spPr>
            <p:txBody>
              <a:bodyPr>
                <a:spAutoFit/>
              </a:bodyPr>
              <a:lstStyle/>
              <a:p>
                <a:pPr marL="261938" indent="-261938" algn="l" eaLnBrk="1" hangingPunct="1">
                  <a:spcAft>
                    <a:spcPct val="70000"/>
                  </a:spcAft>
                  <a:buFontTx/>
                  <a:buChar char="•"/>
                </a:pPr>
                <a:r>
                  <a:rPr lang="en-GB" b="1" dirty="0">
                    <a:solidFill>
                      <a:schemeClr val="bg1"/>
                    </a:solidFill>
                  </a:rPr>
                  <a:t>S</a:t>
                </a:r>
                <a:r>
                  <a:rPr lang="en-GB" b="1" dirty="0" smtClean="0">
                    <a:solidFill>
                      <a:schemeClr val="bg1"/>
                    </a:solidFill>
                  </a:rPr>
                  <a:t>trategy</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P</a:t>
                </a:r>
                <a:r>
                  <a:rPr lang="en-GB" b="1" dirty="0" smtClean="0">
                    <a:solidFill>
                      <a:schemeClr val="bg1"/>
                    </a:solidFill>
                  </a:rPr>
                  <a:t>roducts </a:t>
                </a:r>
                <a:r>
                  <a:rPr lang="en-GB" b="1" dirty="0">
                    <a:solidFill>
                      <a:schemeClr val="bg1"/>
                    </a:solidFill>
                  </a:rPr>
                  <a:t>R</a:t>
                </a:r>
                <a:r>
                  <a:rPr lang="en-GB" b="1" dirty="0" smtClean="0">
                    <a:solidFill>
                      <a:schemeClr val="bg1"/>
                    </a:solidFill>
                  </a:rPr>
                  <a:t>equired</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Quality Requirements</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Supplier/Contractor </a:t>
                </a:r>
                <a:r>
                  <a:rPr lang="en-GB" b="1" dirty="0">
                    <a:solidFill>
                      <a:schemeClr val="bg1"/>
                    </a:solidFill>
                  </a:rPr>
                  <a:t>S</a:t>
                </a:r>
                <a:r>
                  <a:rPr lang="en-GB" b="1" dirty="0" smtClean="0">
                    <a:solidFill>
                      <a:schemeClr val="bg1"/>
                    </a:solidFill>
                  </a:rPr>
                  <a:t>election </a:t>
                </a:r>
                <a:r>
                  <a:rPr lang="en-GB" b="1" dirty="0">
                    <a:solidFill>
                      <a:schemeClr val="bg1"/>
                    </a:solidFill>
                  </a:rPr>
                  <a:t>&amp; </a:t>
                </a:r>
                <a:r>
                  <a:rPr lang="en-GB" b="1" dirty="0" smtClean="0">
                    <a:solidFill>
                      <a:schemeClr val="bg1"/>
                    </a:solidFill>
                  </a:rPr>
                  <a:t>Control</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Q</a:t>
                </a:r>
                <a:r>
                  <a:rPr lang="en-GB" b="1" dirty="0" smtClean="0">
                    <a:solidFill>
                      <a:schemeClr val="bg1"/>
                    </a:solidFill>
                  </a:rPr>
                  <a:t>uality </a:t>
                </a:r>
                <a:r>
                  <a:rPr lang="en-GB" b="1" dirty="0">
                    <a:solidFill>
                      <a:schemeClr val="bg1"/>
                    </a:solidFill>
                  </a:rPr>
                  <a:t>P</a:t>
                </a:r>
                <a:r>
                  <a:rPr lang="en-GB" b="1" dirty="0" smtClean="0">
                    <a:solidFill>
                      <a:schemeClr val="bg1"/>
                    </a:solidFill>
                  </a:rPr>
                  <a:t>lanning </a:t>
                </a:r>
                <a:r>
                  <a:rPr lang="en-GB" b="1" dirty="0">
                    <a:solidFill>
                      <a:schemeClr val="bg1"/>
                    </a:solidFill>
                  </a:rPr>
                  <a:t>R</a:t>
                </a:r>
                <a:r>
                  <a:rPr lang="en-GB" b="1" dirty="0" smtClean="0">
                    <a:solidFill>
                      <a:schemeClr val="bg1"/>
                    </a:solidFill>
                  </a:rPr>
                  <a:t>equirements</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R</a:t>
                </a:r>
                <a:r>
                  <a:rPr lang="en-GB" b="1" dirty="0" smtClean="0">
                    <a:solidFill>
                      <a:schemeClr val="bg1"/>
                    </a:solidFill>
                  </a:rPr>
                  <a:t>egulatory </a:t>
                </a:r>
                <a:r>
                  <a:rPr lang="en-GB" b="1" dirty="0">
                    <a:solidFill>
                      <a:schemeClr val="bg1"/>
                    </a:solidFill>
                  </a:rPr>
                  <a:t>R</a:t>
                </a:r>
                <a:r>
                  <a:rPr lang="en-GB" b="1" dirty="0" smtClean="0">
                    <a:solidFill>
                      <a:schemeClr val="bg1"/>
                    </a:solidFill>
                  </a:rPr>
                  <a:t>equirements</a:t>
                </a:r>
                <a:endParaRPr lang="en-US" b="1" dirty="0">
                  <a:solidFill>
                    <a:schemeClr val="bg1"/>
                  </a:solidFill>
                </a:endParaRPr>
              </a:p>
            </p:txBody>
          </p:sp>
        </p:grpSp>
        <p:sp>
          <p:nvSpPr>
            <p:cNvPr id="1699845" name="Rectangle 5"/>
            <p:cNvSpPr>
              <a:spLocks noChangeArrowheads="1"/>
            </p:cNvSpPr>
            <p:nvPr/>
          </p:nvSpPr>
          <p:spPr bwMode="auto">
            <a:xfrm>
              <a:off x="1989138" y="1422400"/>
              <a:ext cx="5451006" cy="369332"/>
            </a:xfrm>
            <a:prstGeom prst="rect">
              <a:avLst/>
            </a:prstGeom>
            <a:noFill/>
            <a:ln w="12700" cap="sq">
              <a:noFill/>
              <a:miter lim="800000"/>
              <a:headEnd type="none" w="sm" len="sm"/>
              <a:tailEnd type="none" w="sm" len="sm"/>
            </a:ln>
            <a:effectLst/>
          </p:spPr>
          <p:txBody>
            <a:bodyPr wrap="none">
              <a:spAutoFit/>
            </a:bodyPr>
            <a:lstStyle/>
            <a:p>
              <a:pPr algn="l" eaLnBrk="1" hangingPunct="1">
                <a:spcAft>
                  <a:spcPct val="50000"/>
                </a:spcAft>
              </a:pPr>
              <a:r>
                <a:rPr lang="en-GB" b="1" dirty="0"/>
                <a:t>Acquisitions, </a:t>
              </a:r>
              <a:r>
                <a:rPr lang="en-GB" b="1" dirty="0" smtClean="0"/>
                <a:t>Materials</a:t>
              </a:r>
              <a:r>
                <a:rPr lang="en-GB" b="1" dirty="0"/>
                <a:t>, </a:t>
              </a:r>
              <a:r>
                <a:rPr lang="en-GB" b="1" dirty="0" smtClean="0"/>
                <a:t>Sub </a:t>
              </a:r>
              <a:r>
                <a:rPr lang="en-GB" b="1" dirty="0"/>
                <a:t>C</a:t>
              </a:r>
              <a:r>
                <a:rPr lang="en-GB" b="1" dirty="0" smtClean="0"/>
                <a:t>ontracts </a:t>
              </a:r>
              <a:r>
                <a:rPr lang="en-GB" b="1" dirty="0"/>
                <a:t>and </a:t>
              </a:r>
              <a:r>
                <a:rPr lang="en-GB" b="1" dirty="0" smtClean="0"/>
                <a:t>Services</a:t>
              </a:r>
              <a:endParaRPr lang="en-GB"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286</a:t>
            </a:fld>
            <a:endParaRPr lang="en-US" dirty="0"/>
          </a:p>
        </p:txBody>
      </p:sp>
    </p:spTree>
    <p:extLst>
      <p:ext uri="{BB962C8B-B14F-4D97-AF65-F5344CB8AC3E}">
        <p14:creationId xmlns:p14="http://schemas.microsoft.com/office/powerpoint/2010/main" val="2652573904"/>
      </p:ext>
    </p:extLst>
  </p:cSld>
  <p:clrMapOvr>
    <a:masterClrMapping/>
  </p:clrMapOvr>
  <p:timing>
    <p:tnLst>
      <p:par>
        <p:cTn xmlns:p14="http://schemas.microsoft.com/office/powerpoint/2010/mai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1890" name="Rectangle 2"/>
          <p:cNvSpPr>
            <a:spLocks noGrp="1" noChangeArrowheads="1"/>
          </p:cNvSpPr>
          <p:nvPr>
            <p:ph type="title"/>
          </p:nvPr>
        </p:nvSpPr>
        <p:spPr>
          <a:xfrm>
            <a:off x="228600" y="1"/>
            <a:ext cx="8774723" cy="1108075"/>
          </a:xfrm>
        </p:spPr>
        <p:txBody>
          <a:bodyPr/>
          <a:lstStyle/>
          <a:p>
            <a:r>
              <a:rPr lang="en-GB" dirty="0"/>
              <a:t>Procurement Selection </a:t>
            </a:r>
            <a:r>
              <a:rPr lang="en-GB" dirty="0" smtClean="0"/>
              <a:t>Process</a:t>
            </a:r>
            <a:endParaRPr lang="en-US" dirty="0"/>
          </a:p>
        </p:txBody>
      </p:sp>
      <p:sp>
        <p:nvSpPr>
          <p:cNvPr id="1701891" name="Rectangle 3"/>
          <p:cNvSpPr>
            <a:spLocks noGrp="1" noChangeArrowheads="1"/>
          </p:cNvSpPr>
          <p:nvPr>
            <p:ph type="body" idx="1"/>
          </p:nvPr>
        </p:nvSpPr>
        <p:spPr/>
        <p:txBody>
          <a:bodyPr/>
          <a:lstStyle/>
          <a:p>
            <a:pPr marL="465138" lvl="1">
              <a:lnSpc>
                <a:spcPct val="110000"/>
              </a:lnSpc>
            </a:pPr>
            <a:r>
              <a:rPr lang="en-GB" sz="2200" dirty="0">
                <a:solidFill>
                  <a:schemeClr val="accent6">
                    <a:lumMod val="10000"/>
                  </a:schemeClr>
                </a:solidFill>
              </a:rPr>
              <a:t>Define Procurement Strategy &amp; Requirements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Research the market &amp; identify potential suppliers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Check track record/capability &amp; </a:t>
            </a:r>
            <a:r>
              <a:rPr lang="en-GB" sz="2200" dirty="0" smtClean="0">
                <a:solidFill>
                  <a:schemeClr val="accent6">
                    <a:lumMod val="10000"/>
                  </a:schemeClr>
                </a:solidFill>
              </a:rPr>
              <a:t>shortlist</a:t>
            </a:r>
          </a:p>
          <a:p>
            <a:pPr marL="465138" lvl="1">
              <a:lnSpc>
                <a:spcPct val="110000"/>
              </a:lnSpc>
            </a:pPr>
            <a:r>
              <a:rPr lang="en-GB" sz="2200" dirty="0" smtClean="0">
                <a:solidFill>
                  <a:schemeClr val="accent6">
                    <a:lumMod val="10000"/>
                  </a:schemeClr>
                </a:solidFill>
              </a:rPr>
              <a:t>Invite Tenders</a:t>
            </a:r>
            <a:endParaRPr lang="en-US" sz="2200" dirty="0" smtClean="0">
              <a:solidFill>
                <a:schemeClr val="accent6">
                  <a:lumMod val="10000"/>
                </a:schemeClr>
              </a:solidFill>
            </a:endParaRPr>
          </a:p>
          <a:p>
            <a:pPr marL="465138" lvl="1">
              <a:lnSpc>
                <a:spcPct val="110000"/>
              </a:lnSpc>
            </a:pPr>
            <a:r>
              <a:rPr lang="en-GB" sz="2200" dirty="0" smtClean="0">
                <a:solidFill>
                  <a:schemeClr val="accent6">
                    <a:lumMod val="10000"/>
                  </a:schemeClr>
                </a:solidFill>
              </a:rPr>
              <a:t>Evaluate Tenders</a:t>
            </a:r>
          </a:p>
          <a:p>
            <a:pPr marL="465138" lvl="1">
              <a:lnSpc>
                <a:spcPct val="110000"/>
              </a:lnSpc>
            </a:pPr>
            <a:r>
              <a:rPr lang="en-GB" sz="2200" dirty="0" smtClean="0">
                <a:solidFill>
                  <a:schemeClr val="accent6">
                    <a:lumMod val="10000"/>
                  </a:schemeClr>
                </a:solidFill>
              </a:rPr>
              <a:t>Select Supplier &amp; Negotiate Contractual Terms </a:t>
            </a:r>
            <a:endParaRPr lang="en-US" sz="2200" dirty="0">
              <a:solidFill>
                <a:schemeClr val="accent6">
                  <a:lumMod val="10000"/>
                </a:schemeClr>
              </a:solidFill>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287</a:t>
            </a:fld>
            <a:endParaRPr lang="en-US" dirty="0"/>
          </a:p>
        </p:txBody>
      </p:sp>
    </p:spTree>
    <p:extLst>
      <p:ext uri="{BB962C8B-B14F-4D97-AF65-F5344CB8AC3E}">
        <p14:creationId xmlns:p14="http://schemas.microsoft.com/office/powerpoint/2010/main" val="919834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1891">
                                            <p:txEl>
                                              <p:pRg st="0" end="0"/>
                                            </p:txEl>
                                          </p:spTgt>
                                        </p:tgtEl>
                                        <p:attrNameLst>
                                          <p:attrName>style.visibility</p:attrName>
                                        </p:attrNameLst>
                                      </p:cBhvr>
                                      <p:to>
                                        <p:strVal val="visible"/>
                                      </p:to>
                                    </p:set>
                                    <p:animEffect transition="in" filter="wipe(left)">
                                      <p:cBhvr>
                                        <p:cTn id="7" dur="500"/>
                                        <p:tgtEl>
                                          <p:spTgt spid="1701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1891">
                                            <p:txEl>
                                              <p:pRg st="1" end="1"/>
                                            </p:txEl>
                                          </p:spTgt>
                                        </p:tgtEl>
                                        <p:attrNameLst>
                                          <p:attrName>style.visibility</p:attrName>
                                        </p:attrNameLst>
                                      </p:cBhvr>
                                      <p:to>
                                        <p:strVal val="visible"/>
                                      </p:to>
                                    </p:set>
                                    <p:animEffect transition="in" filter="wipe(left)">
                                      <p:cBhvr>
                                        <p:cTn id="12" dur="500"/>
                                        <p:tgtEl>
                                          <p:spTgt spid="1701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01891">
                                            <p:txEl>
                                              <p:pRg st="2" end="2"/>
                                            </p:txEl>
                                          </p:spTgt>
                                        </p:tgtEl>
                                        <p:attrNameLst>
                                          <p:attrName>style.visibility</p:attrName>
                                        </p:attrNameLst>
                                      </p:cBhvr>
                                      <p:to>
                                        <p:strVal val="visible"/>
                                      </p:to>
                                    </p:set>
                                    <p:animEffect transition="in" filter="wipe(left)">
                                      <p:cBhvr>
                                        <p:cTn id="17" dur="500"/>
                                        <p:tgtEl>
                                          <p:spTgt spid="1701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01891">
                                            <p:txEl>
                                              <p:pRg st="3" end="3"/>
                                            </p:txEl>
                                          </p:spTgt>
                                        </p:tgtEl>
                                        <p:attrNameLst>
                                          <p:attrName>style.visibility</p:attrName>
                                        </p:attrNameLst>
                                      </p:cBhvr>
                                      <p:to>
                                        <p:strVal val="visible"/>
                                      </p:to>
                                    </p:set>
                                    <p:animEffect transition="in" filter="wipe(left)">
                                      <p:cBhvr>
                                        <p:cTn id="22" dur="500"/>
                                        <p:tgtEl>
                                          <p:spTgt spid="1701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01891">
                                            <p:txEl>
                                              <p:pRg st="4" end="4"/>
                                            </p:txEl>
                                          </p:spTgt>
                                        </p:tgtEl>
                                        <p:attrNameLst>
                                          <p:attrName>style.visibility</p:attrName>
                                        </p:attrNameLst>
                                      </p:cBhvr>
                                      <p:to>
                                        <p:strVal val="visible"/>
                                      </p:to>
                                    </p:set>
                                    <p:animEffect transition="in" filter="wipe(left)">
                                      <p:cBhvr>
                                        <p:cTn id="27" dur="500"/>
                                        <p:tgtEl>
                                          <p:spTgt spid="1701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01891">
                                            <p:txEl>
                                              <p:pRg st="5" end="5"/>
                                            </p:txEl>
                                          </p:spTgt>
                                        </p:tgtEl>
                                        <p:attrNameLst>
                                          <p:attrName>style.visibility</p:attrName>
                                        </p:attrNameLst>
                                      </p:cBhvr>
                                      <p:to>
                                        <p:strVal val="visible"/>
                                      </p:to>
                                    </p:set>
                                    <p:animEffect transition="in" filter="wipe(left)">
                                      <p:cBhvr>
                                        <p:cTn id="32" dur="500"/>
                                        <p:tgtEl>
                                          <p:spTgt spid="1701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891" grpId="0" build="p" bldLvl="2" autoUpdateAnimBg="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sz="quarter" idx="4294967295"/>
          </p:nvPr>
        </p:nvSpPr>
        <p:spPr>
          <a:xfrm>
            <a:off x="609600" y="1"/>
            <a:ext cx="8400425" cy="870857"/>
          </a:xfrm>
        </p:spPr>
        <p:txBody>
          <a:bodyPr/>
          <a:lstStyle/>
          <a:p>
            <a:r>
              <a:rPr lang="en-US" dirty="0" smtClean="0"/>
              <a:t>Evaluation and Selection </a:t>
            </a:r>
            <a:r>
              <a:rPr lang="en-US" dirty="0"/>
              <a:t>Criteria</a:t>
            </a:r>
          </a:p>
        </p:txBody>
      </p:sp>
      <p:sp>
        <p:nvSpPr>
          <p:cNvPr id="1703940" name="Text Box 4"/>
          <p:cNvSpPr txBox="1">
            <a:spLocks noChangeArrowheads="1"/>
          </p:cNvSpPr>
          <p:nvPr/>
        </p:nvSpPr>
        <p:spPr bwMode="auto">
          <a:xfrm>
            <a:off x="4339743" y="1978406"/>
            <a:ext cx="3316614" cy="3293209"/>
          </a:xfrm>
          <a:prstGeom prst="rect">
            <a:avLst/>
          </a:prstGeom>
          <a:noFill/>
          <a:ln w="12700" algn="ctr">
            <a:noFill/>
            <a:miter lim="800000"/>
            <a:headEnd/>
            <a:tailEnd/>
          </a:ln>
          <a:effectLst/>
        </p:spPr>
        <p:txBody>
          <a:bodyPr wrap="none">
            <a:spAutoFit/>
          </a:bodyPr>
          <a:lstStyle/>
          <a:p>
            <a:pPr marL="266700" indent="-266700" algn="l" eaLnBrk="1" hangingPunct="1">
              <a:spcAft>
                <a:spcPct val="50000"/>
              </a:spcAft>
              <a:buFontTx/>
              <a:buChar char="•"/>
            </a:pPr>
            <a:r>
              <a:rPr lang="en-GB" sz="1600" b="1" dirty="0"/>
              <a:t>Price</a:t>
            </a:r>
          </a:p>
          <a:p>
            <a:pPr marL="266700" indent="-266700" algn="l" eaLnBrk="1" hangingPunct="1">
              <a:spcAft>
                <a:spcPct val="50000"/>
              </a:spcAft>
              <a:buFontTx/>
              <a:buChar char="•"/>
            </a:pPr>
            <a:r>
              <a:rPr lang="en-GB" sz="1600" b="1" dirty="0"/>
              <a:t>Quality</a:t>
            </a:r>
          </a:p>
          <a:p>
            <a:pPr marL="266700" indent="-266700" algn="l" eaLnBrk="1" hangingPunct="1">
              <a:spcAft>
                <a:spcPct val="50000"/>
              </a:spcAft>
              <a:buFontTx/>
              <a:buChar char="•"/>
            </a:pPr>
            <a:r>
              <a:rPr lang="en-GB" sz="1600" b="1" dirty="0"/>
              <a:t>Timescales – </a:t>
            </a:r>
            <a:r>
              <a:rPr lang="en-GB" sz="1600" b="1" dirty="0" smtClean="0"/>
              <a:t>Delivery </a:t>
            </a:r>
            <a:r>
              <a:rPr lang="en-GB" sz="1600" b="1" dirty="0"/>
              <a:t>D</a:t>
            </a:r>
            <a:r>
              <a:rPr lang="en-GB" sz="1600" b="1" dirty="0" smtClean="0"/>
              <a:t>ates</a:t>
            </a:r>
            <a:endParaRPr lang="en-GB" sz="1600" b="1" dirty="0"/>
          </a:p>
          <a:p>
            <a:pPr marL="266700" indent="-266700" algn="l" eaLnBrk="1" hangingPunct="1">
              <a:spcAft>
                <a:spcPct val="50000"/>
              </a:spcAft>
              <a:buFontTx/>
              <a:buChar char="•"/>
            </a:pPr>
            <a:r>
              <a:rPr lang="en-GB" sz="1600" b="1" dirty="0"/>
              <a:t>Contract </a:t>
            </a:r>
            <a:r>
              <a:rPr lang="en-GB" sz="1600" b="1" dirty="0" smtClean="0"/>
              <a:t>Terms </a:t>
            </a:r>
            <a:r>
              <a:rPr lang="en-GB" sz="1600" b="1" dirty="0"/>
              <a:t>– </a:t>
            </a:r>
            <a:r>
              <a:rPr lang="en-GB" sz="1600" b="1" dirty="0" smtClean="0"/>
              <a:t>Guarantees</a:t>
            </a:r>
            <a:r>
              <a:rPr lang="en-GB" sz="1600" b="1" dirty="0"/>
              <a:t>, etc.</a:t>
            </a:r>
          </a:p>
          <a:p>
            <a:pPr marL="266700" indent="-266700" algn="l" eaLnBrk="1" hangingPunct="1">
              <a:spcAft>
                <a:spcPct val="50000"/>
              </a:spcAft>
              <a:buFontTx/>
              <a:buChar char="•"/>
            </a:pPr>
            <a:r>
              <a:rPr lang="en-GB" sz="1600" b="1" dirty="0"/>
              <a:t>Support </a:t>
            </a:r>
            <a:r>
              <a:rPr lang="en-GB" sz="1600" b="1" dirty="0" smtClean="0"/>
              <a:t>Costs/Arrangements</a:t>
            </a:r>
            <a:endParaRPr lang="en-GB" sz="1600" b="1" dirty="0"/>
          </a:p>
          <a:p>
            <a:pPr marL="266700" indent="-266700" algn="l" eaLnBrk="1" hangingPunct="1">
              <a:spcAft>
                <a:spcPct val="50000"/>
              </a:spcAft>
              <a:buFontTx/>
              <a:buChar char="•"/>
            </a:pPr>
            <a:r>
              <a:rPr lang="en-GB" sz="1600" b="1" dirty="0"/>
              <a:t>Risk Management</a:t>
            </a:r>
          </a:p>
          <a:p>
            <a:pPr marL="266700" indent="-266700" algn="l" eaLnBrk="1" hangingPunct="1">
              <a:spcAft>
                <a:spcPct val="50000"/>
              </a:spcAft>
              <a:buFontTx/>
              <a:buChar char="•"/>
            </a:pPr>
            <a:r>
              <a:rPr lang="en-GB" sz="1600" b="1" dirty="0"/>
              <a:t>Quality Management</a:t>
            </a:r>
          </a:p>
          <a:p>
            <a:pPr marL="266700" indent="-266700" algn="l" eaLnBrk="1" hangingPunct="1">
              <a:spcAft>
                <a:spcPct val="50000"/>
              </a:spcAft>
              <a:buFontTx/>
              <a:buChar char="•"/>
            </a:pPr>
            <a:r>
              <a:rPr lang="en-GB" sz="1600" b="1" dirty="0"/>
              <a:t>Responsiveness to </a:t>
            </a:r>
            <a:r>
              <a:rPr lang="en-GB" sz="1600" b="1" dirty="0" smtClean="0"/>
              <a:t>Changes</a:t>
            </a:r>
          </a:p>
          <a:p>
            <a:pPr marL="266700" indent="-266700" algn="l" eaLnBrk="1" hangingPunct="1">
              <a:spcAft>
                <a:spcPct val="50000"/>
              </a:spcAft>
              <a:buFontTx/>
              <a:buChar char="•"/>
            </a:pPr>
            <a:r>
              <a:rPr lang="en-GB" sz="1600" b="1" dirty="0" smtClean="0">
                <a:solidFill>
                  <a:srgbClr val="1D6D47"/>
                </a:solidFill>
              </a:rPr>
              <a:t>Sustainability Factor*</a:t>
            </a:r>
            <a:endParaRPr lang="en-US" sz="1600" b="1" dirty="0">
              <a:solidFill>
                <a:srgbClr val="1D6D47"/>
              </a:solidFill>
            </a:endParaRPr>
          </a:p>
        </p:txBody>
      </p:sp>
      <p:pic>
        <p:nvPicPr>
          <p:cNvPr id="1900546" name="Picture 2" descr="C:\Users\Joel\AppData\Local\Microsoft\Windows\Temporary Internet Files\Content.IE5\HZXSKWCP\MC90043266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675" y="1705881"/>
            <a:ext cx="3121688" cy="33818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288</a:t>
            </a:fld>
            <a:endParaRPr lang="en-US" dirty="0"/>
          </a:p>
        </p:txBody>
      </p:sp>
    </p:spTree>
    <p:extLst>
      <p:ext uri="{BB962C8B-B14F-4D97-AF65-F5344CB8AC3E}">
        <p14:creationId xmlns:p14="http://schemas.microsoft.com/office/powerpoint/2010/main" val="798924878"/>
      </p:ext>
    </p:extLst>
  </p:cSld>
  <p:clrMapOvr>
    <a:masterClrMapping/>
  </p:clrMapOvr>
  <p:timing>
    <p:tnLst>
      <p:par>
        <p:cTn xmlns:p14="http://schemas.microsoft.com/office/powerpoint/2010/mai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9" y="1268762"/>
            <a:ext cx="9036496" cy="143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2852936"/>
            <a:ext cx="3612972" cy="330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3886" y="4343400"/>
            <a:ext cx="1776910" cy="1603946"/>
          </a:xfrm>
          <a:prstGeom prst="rect">
            <a:avLst/>
          </a:prstGeom>
        </p:spPr>
      </p:pic>
      <p:sp>
        <p:nvSpPr>
          <p:cNvPr id="2" name="Title 1"/>
          <p:cNvSpPr>
            <a:spLocks noGrp="1"/>
          </p:cNvSpPr>
          <p:nvPr>
            <p:ph type="title" idx="4294967295"/>
          </p:nvPr>
        </p:nvSpPr>
        <p:spPr/>
        <p:txBody>
          <a:bodyPr/>
          <a:lstStyle/>
          <a:p>
            <a:r>
              <a:rPr lang="en-US" dirty="0" smtClean="0"/>
              <a:t>Green Vendor Scorecard</a:t>
            </a:r>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289</a:t>
            </a:fld>
            <a:endParaRPr lang="en-US" dirty="0"/>
          </a:p>
        </p:txBody>
      </p:sp>
    </p:spTree>
    <p:extLst>
      <p:ext uri="{BB962C8B-B14F-4D97-AF65-F5344CB8AC3E}">
        <p14:creationId xmlns:p14="http://schemas.microsoft.com/office/powerpoint/2010/main" val="38383068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el 2"/>
          <p:cNvSpPr>
            <a:spLocks noGrp="1"/>
          </p:cNvSpPr>
          <p:nvPr>
            <p:ph type="title"/>
          </p:nvPr>
        </p:nvSpPr>
        <p:spPr>
          <a:xfrm>
            <a:off x="685800" y="0"/>
            <a:ext cx="7024744" cy="990600"/>
          </a:xfrm>
        </p:spPr>
        <p:txBody>
          <a:bodyPr/>
          <a:lstStyle/>
          <a:p>
            <a:r>
              <a:rPr lang="nl-NL" dirty="0" smtClean="0"/>
              <a:t>CSR New style</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193799"/>
            <a:ext cx="7429500" cy="487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29</a:t>
            </a:fld>
            <a:endParaRPr lang="en-US" dirty="0"/>
          </a:p>
        </p:txBody>
      </p:sp>
    </p:spTree>
    <p:extLst>
      <p:ext uri="{BB962C8B-B14F-4D97-AF65-F5344CB8AC3E}">
        <p14:creationId xmlns:p14="http://schemas.microsoft.com/office/powerpoint/2010/main" val="2485289322"/>
      </p:ext>
    </p:extLst>
  </p:cSld>
  <p:clrMapOvr>
    <a:masterClrMapping/>
  </p:clrMapOvr>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GB" dirty="0"/>
              <a:t>Contractual Relationships</a:t>
            </a:r>
            <a:endParaRPr lang="en-US" dirty="0"/>
          </a:p>
        </p:txBody>
      </p:sp>
      <p:grpSp>
        <p:nvGrpSpPr>
          <p:cNvPr id="14" name="Group 13"/>
          <p:cNvGrpSpPr/>
          <p:nvPr/>
        </p:nvGrpSpPr>
        <p:grpSpPr>
          <a:xfrm>
            <a:off x="933557" y="838200"/>
            <a:ext cx="7981843" cy="5139856"/>
            <a:chOff x="1881188" y="1259112"/>
            <a:chExt cx="7883294" cy="4602832"/>
          </a:xfrm>
        </p:grpSpPr>
        <p:sp>
          <p:nvSpPr>
            <p:cNvPr id="1705987" name="AutoShape 3"/>
            <p:cNvSpPr>
              <a:spLocks noChangeArrowheads="1"/>
            </p:cNvSpPr>
            <p:nvPr/>
          </p:nvSpPr>
          <p:spPr bwMode="auto">
            <a:xfrm>
              <a:off x="2012787" y="2140844"/>
              <a:ext cx="4494378" cy="372110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eaLnBrk="1" hangingPunct="1"/>
              <a:endParaRPr lang="en-US" b="1" dirty="0"/>
            </a:p>
          </p:txBody>
        </p:sp>
        <p:sp>
          <p:nvSpPr>
            <p:cNvPr id="1705988" name="Text Box 4"/>
            <p:cNvSpPr txBox="1">
              <a:spLocks noChangeArrowheads="1"/>
            </p:cNvSpPr>
            <p:nvPr/>
          </p:nvSpPr>
          <p:spPr bwMode="auto">
            <a:xfrm>
              <a:off x="3030999" y="1749880"/>
              <a:ext cx="1517569" cy="369332"/>
            </a:xfrm>
            <a:prstGeom prst="rect">
              <a:avLst/>
            </a:prstGeom>
            <a:noFill/>
            <a:ln w="12700" algn="ctr">
              <a:noFill/>
              <a:miter lim="800000"/>
              <a:headEnd/>
              <a:tailEnd/>
            </a:ln>
            <a:effectLst/>
          </p:spPr>
          <p:txBody>
            <a:bodyPr wrap="none">
              <a:spAutoFit/>
            </a:bodyPr>
            <a:lstStyle/>
            <a:p>
              <a:pPr algn="l" eaLnBrk="1" hangingPunct="1"/>
              <a:r>
                <a:rPr lang="en-GB" b="1" dirty="0" smtClean="0"/>
                <a:t>Organization</a:t>
              </a:r>
              <a:endParaRPr lang="en-US" b="1" dirty="0"/>
            </a:p>
          </p:txBody>
        </p:sp>
        <p:sp>
          <p:nvSpPr>
            <p:cNvPr id="1705989" name="Oval 5"/>
            <p:cNvSpPr>
              <a:spLocks noChangeArrowheads="1"/>
            </p:cNvSpPr>
            <p:nvPr/>
          </p:nvSpPr>
          <p:spPr bwMode="auto">
            <a:xfrm>
              <a:off x="2998788" y="3606800"/>
              <a:ext cx="2820987" cy="914400"/>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eaLnBrk="1" hangingPunct="1"/>
              <a:r>
                <a:rPr lang="en-GB" b="1" dirty="0" smtClean="0"/>
                <a:t>      The </a:t>
              </a:r>
              <a:r>
                <a:rPr lang="en-GB" b="1" dirty="0"/>
                <a:t>Project</a:t>
              </a:r>
              <a:endParaRPr lang="en-US" b="1" dirty="0"/>
            </a:p>
          </p:txBody>
        </p:sp>
        <p:sp>
          <p:nvSpPr>
            <p:cNvPr id="1705990" name="Text Box 6"/>
            <p:cNvSpPr txBox="1">
              <a:spLocks noChangeArrowheads="1"/>
            </p:cNvSpPr>
            <p:nvPr/>
          </p:nvSpPr>
          <p:spPr bwMode="auto">
            <a:xfrm>
              <a:off x="6995882" y="2132690"/>
              <a:ext cx="2768600" cy="1200329"/>
            </a:xfrm>
            <a:prstGeom prst="rect">
              <a:avLst/>
            </a:prstGeom>
            <a:noFill/>
            <a:ln w="12700" algn="ctr">
              <a:noFill/>
              <a:miter lim="800000"/>
              <a:headEnd/>
              <a:tailEnd/>
            </a:ln>
            <a:effectLst/>
          </p:spPr>
          <p:txBody>
            <a:bodyPr>
              <a:spAutoFit/>
            </a:bodyPr>
            <a:lstStyle/>
            <a:p>
              <a:pPr algn="l" eaLnBrk="1" hangingPunct="1"/>
              <a:r>
                <a:rPr lang="en-GB" b="1" dirty="0"/>
                <a:t>P</a:t>
              </a:r>
              <a:r>
                <a:rPr lang="en-GB" b="1" dirty="0" smtClean="0"/>
                <a:t>arties </a:t>
              </a:r>
              <a:r>
                <a:rPr lang="en-GB" b="1" dirty="0"/>
                <a:t>O</a:t>
              </a:r>
              <a:r>
                <a:rPr lang="en-GB" b="1" dirty="0" smtClean="0"/>
                <a:t>utside Organization </a:t>
              </a:r>
              <a:r>
                <a:rPr lang="en-GB" dirty="0"/>
                <a:t>who contribute to the project via procurement process</a:t>
              </a:r>
              <a:endParaRPr lang="en-US" dirty="0"/>
            </a:p>
          </p:txBody>
        </p:sp>
        <p:sp>
          <p:nvSpPr>
            <p:cNvPr id="1705991" name="Line 7"/>
            <p:cNvSpPr>
              <a:spLocks noChangeShapeType="1"/>
            </p:cNvSpPr>
            <p:nvPr/>
          </p:nvSpPr>
          <p:spPr bwMode="auto">
            <a:xfrm>
              <a:off x="4528457" y="2032000"/>
              <a:ext cx="2185081" cy="361038"/>
            </a:xfrm>
            <a:prstGeom prst="line">
              <a:avLst/>
            </a:prstGeom>
            <a:noFill/>
            <a:ln w="28575">
              <a:solidFill>
                <a:schemeClr val="tx1"/>
              </a:solidFill>
              <a:round/>
              <a:headEnd type="triangle" w="med" len="med"/>
              <a:tailEnd type="triangle" w="med" len="med"/>
            </a:ln>
            <a:effectLst/>
          </p:spPr>
          <p:txBody>
            <a:bodyPr wrap="none"/>
            <a:lstStyle/>
            <a:p>
              <a:endParaRPr lang="en-US" dirty="0"/>
            </a:p>
          </p:txBody>
        </p:sp>
        <p:sp>
          <p:nvSpPr>
            <p:cNvPr id="1705992" name="Text Box 8"/>
            <p:cNvSpPr txBox="1">
              <a:spLocks noChangeArrowheads="1"/>
            </p:cNvSpPr>
            <p:nvPr/>
          </p:nvSpPr>
          <p:spPr bwMode="auto">
            <a:xfrm>
              <a:off x="4309612" y="2253600"/>
              <a:ext cx="2006600" cy="1477328"/>
            </a:xfrm>
            <a:prstGeom prst="rect">
              <a:avLst/>
            </a:prstGeom>
            <a:noFill/>
            <a:ln w="12700" algn="ctr">
              <a:noFill/>
              <a:miter lim="800000"/>
              <a:headEnd/>
              <a:tailEnd/>
            </a:ln>
            <a:effectLst/>
          </p:spPr>
          <p:txBody>
            <a:bodyPr>
              <a:spAutoFit/>
            </a:bodyPr>
            <a:lstStyle/>
            <a:p>
              <a:pPr algn="l" eaLnBrk="1" hangingPunct="1"/>
              <a:r>
                <a:rPr lang="en-GB" b="1" dirty="0">
                  <a:solidFill>
                    <a:schemeClr val="bg1"/>
                  </a:solidFill>
                  <a:latin typeface="Arial" pitchFamily="34" charset="0"/>
                </a:rPr>
                <a:t>Preferred </a:t>
              </a:r>
              <a:r>
                <a:rPr lang="en-GB" b="1" dirty="0" smtClean="0">
                  <a:solidFill>
                    <a:schemeClr val="bg1"/>
                  </a:solidFill>
                  <a:latin typeface="Arial" pitchFamily="34" charset="0"/>
                </a:rPr>
                <a:t>Supplier </a:t>
              </a:r>
              <a:r>
                <a:rPr lang="en-GB" b="1" dirty="0">
                  <a:solidFill>
                    <a:schemeClr val="bg1"/>
                  </a:solidFill>
                  <a:latin typeface="Arial" pitchFamily="34" charset="0"/>
                </a:rPr>
                <a:t>Partnering</a:t>
              </a:r>
            </a:p>
            <a:p>
              <a:pPr algn="l" eaLnBrk="1" hangingPunct="1"/>
              <a:r>
                <a:rPr lang="en-GB" b="1" dirty="0">
                  <a:solidFill>
                    <a:schemeClr val="bg1"/>
                  </a:solidFill>
                  <a:latin typeface="Arial" pitchFamily="34" charset="0"/>
                </a:rPr>
                <a:t>Alliance</a:t>
              </a:r>
            </a:p>
            <a:p>
              <a:pPr algn="l" eaLnBrk="1" hangingPunct="1"/>
              <a:r>
                <a:rPr lang="en-GB" b="1" dirty="0">
                  <a:solidFill>
                    <a:schemeClr val="bg1"/>
                  </a:solidFill>
                  <a:latin typeface="Arial" pitchFamily="34" charset="0"/>
                </a:rPr>
                <a:t>E-commerce</a:t>
              </a:r>
              <a:endParaRPr lang="en-US" b="1" dirty="0">
                <a:solidFill>
                  <a:schemeClr val="bg1"/>
                </a:solidFill>
                <a:latin typeface="Arial" pitchFamily="34" charset="0"/>
              </a:endParaRPr>
            </a:p>
          </p:txBody>
        </p:sp>
        <p:sp>
          <p:nvSpPr>
            <p:cNvPr id="1705993" name="Line 9"/>
            <p:cNvSpPr>
              <a:spLocks noChangeShapeType="1"/>
            </p:cNvSpPr>
            <p:nvPr/>
          </p:nvSpPr>
          <p:spPr bwMode="auto">
            <a:xfrm flipV="1">
              <a:off x="5380038" y="2921000"/>
              <a:ext cx="1498600" cy="952500"/>
            </a:xfrm>
            <a:prstGeom prst="line">
              <a:avLst/>
            </a:prstGeom>
            <a:noFill/>
            <a:ln w="28575">
              <a:solidFill>
                <a:schemeClr val="tx1"/>
              </a:solidFill>
              <a:round/>
              <a:headEnd type="triangle" w="med" len="med"/>
              <a:tailEnd type="triangle" w="med" len="med"/>
            </a:ln>
            <a:effectLst/>
          </p:spPr>
          <p:txBody>
            <a:bodyPr wrap="none"/>
            <a:lstStyle/>
            <a:p>
              <a:endParaRPr lang="en-US" dirty="0"/>
            </a:p>
          </p:txBody>
        </p:sp>
        <p:sp>
          <p:nvSpPr>
            <p:cNvPr id="1705994" name="Line 10"/>
            <p:cNvSpPr>
              <a:spLocks noChangeShapeType="1"/>
            </p:cNvSpPr>
            <p:nvPr/>
          </p:nvSpPr>
          <p:spPr bwMode="auto">
            <a:xfrm>
              <a:off x="3770313" y="2159000"/>
              <a:ext cx="590550" cy="1600200"/>
            </a:xfrm>
            <a:prstGeom prst="line">
              <a:avLst/>
            </a:prstGeom>
            <a:noFill/>
            <a:ln w="28575">
              <a:solidFill>
                <a:schemeClr val="tx1"/>
              </a:solidFill>
              <a:round/>
              <a:headEnd type="triangle" w="med" len="med"/>
              <a:tailEnd type="triangle" w="med" len="med"/>
            </a:ln>
            <a:effectLst/>
          </p:spPr>
          <p:txBody>
            <a:bodyPr wrap="none"/>
            <a:lstStyle/>
            <a:p>
              <a:endParaRPr lang="en-US" dirty="0"/>
            </a:p>
          </p:txBody>
        </p:sp>
        <p:sp>
          <p:nvSpPr>
            <p:cNvPr id="1705995" name="Text Box 11"/>
            <p:cNvSpPr txBox="1">
              <a:spLocks noChangeArrowheads="1"/>
            </p:cNvSpPr>
            <p:nvPr/>
          </p:nvSpPr>
          <p:spPr bwMode="auto">
            <a:xfrm>
              <a:off x="1881188" y="2546350"/>
              <a:ext cx="2043112" cy="646331"/>
            </a:xfrm>
            <a:prstGeom prst="rect">
              <a:avLst/>
            </a:prstGeom>
            <a:noFill/>
            <a:ln w="12700" algn="ctr">
              <a:noFill/>
              <a:miter lim="800000"/>
              <a:headEnd/>
              <a:tailEnd/>
            </a:ln>
            <a:effectLst/>
          </p:spPr>
          <p:txBody>
            <a:bodyPr>
              <a:spAutoFit/>
            </a:bodyPr>
            <a:lstStyle/>
            <a:p>
              <a:pPr algn="r" eaLnBrk="1" hangingPunct="1"/>
              <a:r>
                <a:rPr lang="en-GB" b="1" dirty="0" smtClean="0">
                  <a:solidFill>
                    <a:schemeClr val="bg1"/>
                  </a:solidFill>
                  <a:latin typeface="Arial" pitchFamily="34" charset="0"/>
                </a:rPr>
                <a:t>Organizational </a:t>
              </a:r>
              <a:r>
                <a:rPr lang="en-GB" b="1" dirty="0">
                  <a:solidFill>
                    <a:schemeClr val="bg1"/>
                  </a:solidFill>
                  <a:latin typeface="Arial" pitchFamily="34" charset="0"/>
                </a:rPr>
                <a:t>C</a:t>
              </a:r>
              <a:r>
                <a:rPr lang="en-GB" b="1" dirty="0" smtClean="0">
                  <a:solidFill>
                    <a:schemeClr val="bg1"/>
                  </a:solidFill>
                  <a:latin typeface="Arial" pitchFamily="34" charset="0"/>
                </a:rPr>
                <a:t>onstraints</a:t>
              </a:r>
              <a:endParaRPr lang="en-US" b="1" dirty="0">
                <a:solidFill>
                  <a:schemeClr val="bg1"/>
                </a:solidFill>
                <a:latin typeface="Arial" pitchFamily="34" charset="0"/>
              </a:endParaRPr>
            </a:p>
          </p:txBody>
        </p:sp>
        <p:sp>
          <p:nvSpPr>
            <p:cNvPr id="1705996" name="Oval 12"/>
            <p:cNvSpPr>
              <a:spLocks noChangeArrowheads="1"/>
            </p:cNvSpPr>
            <p:nvPr/>
          </p:nvSpPr>
          <p:spPr bwMode="auto">
            <a:xfrm>
              <a:off x="4841206" y="1259112"/>
              <a:ext cx="2216150" cy="787400"/>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eaLnBrk="1" hangingPunct="1"/>
              <a:r>
                <a:rPr lang="en-GB" sz="1200" b="1" dirty="0" smtClean="0">
                  <a:latin typeface="Arial" pitchFamily="34" charset="0"/>
                </a:rPr>
                <a:t>Ethics</a:t>
              </a:r>
              <a:r>
                <a:rPr lang="en-GB" sz="1200" b="1" dirty="0">
                  <a:latin typeface="Arial" pitchFamily="34" charset="0"/>
                </a:rPr>
                <a:t>, </a:t>
              </a:r>
              <a:r>
                <a:rPr lang="en-GB" sz="1200" b="1" dirty="0" smtClean="0">
                  <a:latin typeface="Arial" pitchFamily="34" charset="0"/>
                </a:rPr>
                <a:t>Legislation</a:t>
              </a:r>
              <a:r>
                <a:rPr lang="en-GB" sz="1200" b="1" dirty="0">
                  <a:latin typeface="Arial" pitchFamily="34" charset="0"/>
                </a:rPr>
                <a:t>, </a:t>
              </a:r>
              <a:r>
                <a:rPr lang="en-GB" sz="1200" b="1" dirty="0" smtClean="0">
                  <a:latin typeface="Arial" pitchFamily="34" charset="0"/>
                </a:rPr>
                <a:t>Reputation</a:t>
              </a:r>
              <a:endParaRPr lang="en-US" sz="1200" b="1" dirty="0">
                <a:latin typeface="Arial" pitchFamily="34" charset="0"/>
              </a:endParaRP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290</a:t>
            </a:fld>
            <a:endParaRPr lang="en-US" dirty="0"/>
          </a:p>
        </p:txBody>
      </p:sp>
    </p:spTree>
    <p:extLst>
      <p:ext uri="{BB962C8B-B14F-4D97-AF65-F5344CB8AC3E}">
        <p14:creationId xmlns:p14="http://schemas.microsoft.com/office/powerpoint/2010/main" val="3522294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management</a:t>
            </a:r>
            <a:endParaRPr lang="en-US" dirty="0"/>
          </a:p>
        </p:txBody>
      </p:sp>
      <p:pic>
        <p:nvPicPr>
          <p:cNvPr id="27650" name="Picture 2" descr="http://1.bp.blogspot.com/-bD6IWKz5240/T9FEA58n90I/AAAAAAAADak/N_AnLxwZR50/s1600/iStock_money-tre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71192" y="813757"/>
            <a:ext cx="3472208" cy="3301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291</a:t>
            </a:fld>
            <a:endParaRPr lang="en-US" dirty="0"/>
          </a:p>
        </p:txBody>
      </p:sp>
    </p:spTree>
    <p:extLst>
      <p:ext uri="{BB962C8B-B14F-4D97-AF65-F5344CB8AC3E}">
        <p14:creationId xmlns:p14="http://schemas.microsoft.com/office/powerpoint/2010/main" val="2813385095"/>
      </p:ext>
    </p:extLst>
  </p:cSld>
  <p:clrMapOvr>
    <a:masterClrMapping/>
  </p:clrMapOvr>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pPr algn="r"/>
            <a:r>
              <a:rPr lang="en-GB" dirty="0"/>
              <a:t>Estimates, Budgets &amp; Costs</a:t>
            </a:r>
            <a:endParaRPr lang="en-US" dirty="0"/>
          </a:p>
        </p:txBody>
      </p:sp>
      <p:grpSp>
        <p:nvGrpSpPr>
          <p:cNvPr id="38" name="Group 37"/>
          <p:cNvGrpSpPr/>
          <p:nvPr/>
        </p:nvGrpSpPr>
        <p:grpSpPr>
          <a:xfrm>
            <a:off x="831607" y="1388832"/>
            <a:ext cx="7480788" cy="4847630"/>
            <a:chOff x="1801813" y="1200150"/>
            <a:chExt cx="8104187" cy="4847630"/>
          </a:xfrm>
        </p:grpSpPr>
        <p:sp>
          <p:nvSpPr>
            <p:cNvPr id="964611" name="Text Box 3"/>
            <p:cNvSpPr txBox="1">
              <a:spLocks noChangeArrowheads="1"/>
            </p:cNvSpPr>
            <p:nvPr/>
          </p:nvSpPr>
          <p:spPr bwMode="auto">
            <a:xfrm>
              <a:off x="1827213" y="2216150"/>
              <a:ext cx="1220787" cy="646331"/>
            </a:xfrm>
            <a:prstGeom prst="rect">
              <a:avLst/>
            </a:prstGeom>
            <a:noFill/>
            <a:ln w="12700" algn="ctr">
              <a:noFill/>
              <a:miter lim="800000"/>
              <a:headEnd/>
              <a:tailEnd/>
            </a:ln>
            <a:effectLst/>
          </p:spPr>
          <p:txBody>
            <a:bodyPr>
              <a:spAutoFit/>
            </a:bodyPr>
            <a:lstStyle/>
            <a:p>
              <a:pPr algn="r" eaLnBrk="1" hangingPunct="1"/>
              <a:r>
                <a:rPr lang="en-GB" b="1" dirty="0"/>
                <a:t>Initial Estimate</a:t>
              </a:r>
              <a:endParaRPr lang="en-US" b="1" dirty="0"/>
            </a:p>
          </p:txBody>
        </p:sp>
        <p:sp>
          <p:nvSpPr>
            <p:cNvPr id="964612" name="Text Box 4"/>
            <p:cNvSpPr txBox="1">
              <a:spLocks noChangeArrowheads="1"/>
            </p:cNvSpPr>
            <p:nvPr/>
          </p:nvSpPr>
          <p:spPr bwMode="auto">
            <a:xfrm>
              <a:off x="5830888" y="3028950"/>
              <a:ext cx="933659" cy="369332"/>
            </a:xfrm>
            <a:prstGeom prst="rect">
              <a:avLst/>
            </a:prstGeom>
            <a:noFill/>
            <a:ln w="12700" algn="ctr">
              <a:noFill/>
              <a:miter lim="800000"/>
              <a:headEnd/>
              <a:tailEnd/>
            </a:ln>
            <a:effectLst/>
          </p:spPr>
          <p:txBody>
            <a:bodyPr wrap="none">
              <a:spAutoFit/>
            </a:bodyPr>
            <a:lstStyle/>
            <a:p>
              <a:pPr algn="l" eaLnBrk="1" hangingPunct="1"/>
              <a:r>
                <a:rPr lang="en-GB" b="1" dirty="0"/>
                <a:t>Budget</a:t>
              </a:r>
              <a:endParaRPr lang="en-US" b="1" dirty="0"/>
            </a:p>
          </p:txBody>
        </p:sp>
        <p:sp>
          <p:nvSpPr>
            <p:cNvPr id="964613" name="Text Box 5"/>
            <p:cNvSpPr txBox="1">
              <a:spLocks noChangeArrowheads="1"/>
            </p:cNvSpPr>
            <p:nvPr/>
          </p:nvSpPr>
          <p:spPr bwMode="auto">
            <a:xfrm>
              <a:off x="7824788" y="5111750"/>
              <a:ext cx="2081212" cy="646331"/>
            </a:xfrm>
            <a:prstGeom prst="rect">
              <a:avLst/>
            </a:prstGeom>
            <a:noFill/>
            <a:ln w="12700" algn="ctr">
              <a:noFill/>
              <a:miter lim="800000"/>
              <a:headEnd/>
              <a:tailEnd/>
            </a:ln>
            <a:effectLst/>
          </p:spPr>
          <p:txBody>
            <a:bodyPr>
              <a:spAutoFit/>
            </a:bodyPr>
            <a:lstStyle/>
            <a:p>
              <a:pPr algn="l" eaLnBrk="1" hangingPunct="1"/>
              <a:r>
                <a:rPr lang="en-GB" b="1" dirty="0"/>
                <a:t>Cost </a:t>
              </a:r>
              <a:r>
                <a:rPr lang="en-GB" b="1" dirty="0" smtClean="0"/>
                <a:t>Monitored </a:t>
              </a:r>
              <a:r>
                <a:rPr lang="en-GB" b="1" dirty="0"/>
                <a:t>A</a:t>
              </a:r>
              <a:r>
                <a:rPr lang="en-GB" b="1" dirty="0" smtClean="0"/>
                <a:t>gainst </a:t>
              </a:r>
              <a:r>
                <a:rPr lang="en-GB" b="1" dirty="0"/>
                <a:t>B</a:t>
              </a:r>
              <a:r>
                <a:rPr lang="en-GB" b="1" dirty="0" smtClean="0"/>
                <a:t>udgets</a:t>
              </a:r>
              <a:endParaRPr lang="en-US" b="1" dirty="0"/>
            </a:p>
          </p:txBody>
        </p:sp>
        <p:sp>
          <p:nvSpPr>
            <p:cNvPr id="964614" name="Text Box 6"/>
            <p:cNvSpPr txBox="1">
              <a:spLocks noChangeArrowheads="1"/>
            </p:cNvSpPr>
            <p:nvPr/>
          </p:nvSpPr>
          <p:spPr bwMode="auto">
            <a:xfrm>
              <a:off x="3490913" y="4146550"/>
              <a:ext cx="2611437" cy="1200329"/>
            </a:xfrm>
            <a:prstGeom prst="rect">
              <a:avLst/>
            </a:prstGeom>
            <a:noFill/>
            <a:ln w="12700" algn="ctr">
              <a:noFill/>
              <a:miter lim="800000"/>
              <a:headEnd/>
              <a:tailEnd/>
            </a:ln>
            <a:effectLst/>
          </p:spPr>
          <p:txBody>
            <a:bodyPr>
              <a:spAutoFit/>
            </a:bodyPr>
            <a:lstStyle/>
            <a:p>
              <a:pPr algn="l" eaLnBrk="1" hangingPunct="1"/>
              <a:r>
                <a:rPr lang="en-GB" b="1" dirty="0"/>
                <a:t>Estimates </a:t>
              </a:r>
              <a:r>
                <a:rPr lang="en-GB" b="1" dirty="0" smtClean="0"/>
                <a:t>Refined</a:t>
              </a:r>
              <a:endParaRPr lang="en-GB" b="1" dirty="0"/>
            </a:p>
            <a:p>
              <a:pPr algn="l" eaLnBrk="1" hangingPunct="1"/>
              <a:endParaRPr lang="en-GB" b="1" dirty="0"/>
            </a:p>
            <a:p>
              <a:pPr algn="l" eaLnBrk="1" hangingPunct="1"/>
              <a:r>
                <a:rPr lang="en-GB" b="1" dirty="0"/>
                <a:t>Allowance for </a:t>
              </a:r>
              <a:r>
                <a:rPr lang="en-GB" b="1" dirty="0" smtClean="0"/>
                <a:t>Risk </a:t>
              </a:r>
              <a:r>
                <a:rPr lang="en-GB" b="1" dirty="0"/>
                <a:t>&amp; C</a:t>
              </a:r>
              <a:r>
                <a:rPr lang="en-GB" b="1" dirty="0" smtClean="0"/>
                <a:t>ontingency Included</a:t>
              </a:r>
              <a:endParaRPr lang="en-US" b="1" dirty="0"/>
            </a:p>
          </p:txBody>
        </p:sp>
        <p:sp>
          <p:nvSpPr>
            <p:cNvPr id="964615" name="Rectangle 7"/>
            <p:cNvSpPr>
              <a:spLocks noChangeArrowheads="1"/>
            </p:cNvSpPr>
            <p:nvPr/>
          </p:nvSpPr>
          <p:spPr bwMode="auto">
            <a:xfrm>
              <a:off x="1801813" y="3454400"/>
              <a:ext cx="1390650"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6" name="Text Box 8"/>
            <p:cNvSpPr txBox="1">
              <a:spLocks noChangeArrowheads="1"/>
            </p:cNvSpPr>
            <p:nvPr/>
          </p:nvSpPr>
          <p:spPr bwMode="auto">
            <a:xfrm>
              <a:off x="1978025" y="3600450"/>
              <a:ext cx="1048273"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Concept</a:t>
              </a:r>
              <a:endParaRPr lang="en-US" b="1" dirty="0">
                <a:solidFill>
                  <a:schemeClr val="bg1"/>
                </a:solidFill>
              </a:endParaRPr>
            </a:p>
          </p:txBody>
        </p:sp>
        <p:sp>
          <p:nvSpPr>
            <p:cNvPr id="964617" name="Rectangle 9"/>
            <p:cNvSpPr>
              <a:spLocks noChangeArrowheads="1"/>
            </p:cNvSpPr>
            <p:nvPr/>
          </p:nvSpPr>
          <p:spPr bwMode="auto">
            <a:xfrm>
              <a:off x="3576638" y="3454400"/>
              <a:ext cx="2201862"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8" name="Text Box 10"/>
            <p:cNvSpPr txBox="1">
              <a:spLocks noChangeArrowheads="1"/>
            </p:cNvSpPr>
            <p:nvPr/>
          </p:nvSpPr>
          <p:spPr bwMode="auto">
            <a:xfrm>
              <a:off x="4056063" y="3600450"/>
              <a:ext cx="1231518"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Definition</a:t>
              </a:r>
              <a:endParaRPr lang="en-US" b="1" dirty="0">
                <a:solidFill>
                  <a:schemeClr val="bg1"/>
                </a:solidFill>
              </a:endParaRPr>
            </a:p>
          </p:txBody>
        </p:sp>
        <p:sp>
          <p:nvSpPr>
            <p:cNvPr id="964619" name="Rectangle 11"/>
            <p:cNvSpPr>
              <a:spLocks noChangeArrowheads="1"/>
            </p:cNvSpPr>
            <p:nvPr/>
          </p:nvSpPr>
          <p:spPr bwMode="auto">
            <a:xfrm>
              <a:off x="6411913" y="3454400"/>
              <a:ext cx="3095625"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20" name="Text Box 12"/>
            <p:cNvSpPr txBox="1">
              <a:spLocks noChangeArrowheads="1"/>
            </p:cNvSpPr>
            <p:nvPr/>
          </p:nvSpPr>
          <p:spPr bwMode="auto">
            <a:xfrm>
              <a:off x="6792913" y="3613150"/>
              <a:ext cx="1868845"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Implementation</a:t>
              </a:r>
              <a:endParaRPr lang="en-US" b="1" dirty="0">
                <a:solidFill>
                  <a:schemeClr val="bg1"/>
                </a:solidFill>
              </a:endParaRPr>
            </a:p>
          </p:txBody>
        </p:sp>
        <p:sp>
          <p:nvSpPr>
            <p:cNvPr id="964621" name="AutoShape 13"/>
            <p:cNvSpPr>
              <a:spLocks noChangeArrowheads="1"/>
            </p:cNvSpPr>
            <p:nvPr/>
          </p:nvSpPr>
          <p:spPr bwMode="auto">
            <a:xfrm>
              <a:off x="3260725" y="1714500"/>
              <a:ext cx="592138" cy="609600"/>
            </a:xfrm>
            <a:prstGeom prst="flowChartDocument">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cxnSp>
          <p:nvCxnSpPr>
            <p:cNvPr id="964622" name="AutoShape 14"/>
            <p:cNvCxnSpPr>
              <a:cxnSpLocks noChangeShapeType="1"/>
              <a:stCxn id="964611" idx="3"/>
              <a:endCxn id="964621" idx="2"/>
            </p:cNvCxnSpPr>
            <p:nvPr/>
          </p:nvCxnSpPr>
          <p:spPr bwMode="auto">
            <a:xfrm flipV="1">
              <a:off x="3048000" y="2283799"/>
              <a:ext cx="508795" cy="255517"/>
            </a:xfrm>
            <a:prstGeom prst="bentConnector2">
              <a:avLst/>
            </a:prstGeom>
            <a:noFill/>
            <a:ln w="12700">
              <a:solidFill>
                <a:schemeClr val="tx1"/>
              </a:solidFill>
              <a:miter lim="800000"/>
              <a:headEnd/>
              <a:tailEnd type="triangle" w="med" len="med"/>
            </a:ln>
            <a:effectLst/>
          </p:spPr>
        </p:cxnSp>
        <p:sp>
          <p:nvSpPr>
            <p:cNvPr id="964623" name="Text Box 15"/>
            <p:cNvSpPr txBox="1">
              <a:spLocks noChangeArrowheads="1"/>
            </p:cNvSpPr>
            <p:nvPr/>
          </p:nvSpPr>
          <p:spPr bwMode="auto">
            <a:xfrm>
              <a:off x="2541588" y="1200150"/>
              <a:ext cx="2579688" cy="646331"/>
            </a:xfrm>
            <a:prstGeom prst="rect">
              <a:avLst/>
            </a:prstGeom>
            <a:noFill/>
            <a:ln w="12700" algn="ctr">
              <a:noFill/>
              <a:miter lim="800000"/>
              <a:headEnd/>
              <a:tailEnd/>
            </a:ln>
            <a:effectLst/>
          </p:spPr>
          <p:txBody>
            <a:bodyPr>
              <a:spAutoFit/>
            </a:bodyPr>
            <a:lstStyle/>
            <a:p>
              <a:pPr algn="l" eaLnBrk="1" hangingPunct="1"/>
              <a:r>
                <a:rPr lang="en-GB" b="1" dirty="0"/>
                <a:t>Investment </a:t>
              </a:r>
              <a:r>
                <a:rPr lang="en-GB" b="1" dirty="0" smtClean="0"/>
                <a:t>Appraisal </a:t>
              </a:r>
              <a:r>
                <a:rPr lang="en-GB" b="1" dirty="0"/>
                <a:t>&amp; Business Case</a:t>
              </a:r>
              <a:endParaRPr lang="en-US" b="1" dirty="0"/>
            </a:p>
          </p:txBody>
        </p:sp>
        <p:sp>
          <p:nvSpPr>
            <p:cNvPr id="964624" name="Line 16"/>
            <p:cNvSpPr>
              <a:spLocks noChangeShapeType="1"/>
            </p:cNvSpPr>
            <p:nvPr/>
          </p:nvSpPr>
          <p:spPr bwMode="auto">
            <a:xfrm>
              <a:off x="3741738" y="2286000"/>
              <a:ext cx="0" cy="10795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5" name="Text Box 17"/>
            <p:cNvSpPr txBox="1">
              <a:spLocks noChangeArrowheads="1"/>
            </p:cNvSpPr>
            <p:nvPr/>
          </p:nvSpPr>
          <p:spPr bwMode="auto">
            <a:xfrm>
              <a:off x="5059363" y="1847850"/>
              <a:ext cx="1652587" cy="923330"/>
            </a:xfrm>
            <a:prstGeom prst="rect">
              <a:avLst/>
            </a:prstGeom>
            <a:noFill/>
            <a:ln w="12700" algn="ctr">
              <a:noFill/>
              <a:miter lim="800000"/>
              <a:headEnd/>
              <a:tailEnd/>
            </a:ln>
            <a:effectLst/>
          </p:spPr>
          <p:txBody>
            <a:bodyPr>
              <a:spAutoFit/>
            </a:bodyPr>
            <a:lstStyle/>
            <a:p>
              <a:pPr eaLnBrk="1" hangingPunct="1"/>
              <a:r>
                <a:rPr lang="en-GB" b="1" dirty="0"/>
                <a:t>Estimate </a:t>
              </a:r>
              <a:r>
                <a:rPr lang="en-GB" b="1" dirty="0" smtClean="0"/>
                <a:t>Agreed </a:t>
              </a:r>
              <a:r>
                <a:rPr lang="en-GB" b="1" dirty="0"/>
                <a:t>by </a:t>
              </a:r>
              <a:r>
                <a:rPr lang="en-GB" b="1" dirty="0" smtClean="0"/>
                <a:t>Sponsor </a:t>
              </a:r>
              <a:endParaRPr lang="en-US" b="1" dirty="0"/>
            </a:p>
          </p:txBody>
        </p:sp>
        <p:sp>
          <p:nvSpPr>
            <p:cNvPr id="964626" name="Line 18"/>
            <p:cNvSpPr>
              <a:spLocks noChangeShapeType="1"/>
            </p:cNvSpPr>
            <p:nvPr/>
          </p:nvSpPr>
          <p:spPr bwMode="auto">
            <a:xfrm flipV="1">
              <a:off x="5627688" y="2565400"/>
              <a:ext cx="0" cy="8763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7" name="Line 19"/>
            <p:cNvSpPr>
              <a:spLocks noChangeShapeType="1"/>
            </p:cNvSpPr>
            <p:nvPr/>
          </p:nvSpPr>
          <p:spPr bwMode="auto">
            <a:xfrm flipV="1">
              <a:off x="2532063" y="2692400"/>
              <a:ext cx="0" cy="723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8" name="Line 20"/>
            <p:cNvSpPr>
              <a:spLocks noChangeShapeType="1"/>
            </p:cNvSpPr>
            <p:nvPr/>
          </p:nvSpPr>
          <p:spPr bwMode="auto">
            <a:xfrm>
              <a:off x="6205538" y="2590800"/>
              <a:ext cx="0" cy="469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9" name="Rectangle 21"/>
            <p:cNvSpPr>
              <a:spLocks noChangeArrowheads="1"/>
            </p:cNvSpPr>
            <p:nvPr/>
          </p:nvSpPr>
          <p:spPr bwMode="auto">
            <a:xfrm>
              <a:off x="6370638" y="43561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0" name="Rectangle 22"/>
            <p:cNvSpPr>
              <a:spLocks noChangeArrowheads="1"/>
            </p:cNvSpPr>
            <p:nvPr/>
          </p:nvSpPr>
          <p:spPr bwMode="auto">
            <a:xfrm>
              <a:off x="6604000" y="45720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1" name="Rectangle 23"/>
            <p:cNvSpPr>
              <a:spLocks noChangeArrowheads="1"/>
            </p:cNvSpPr>
            <p:nvPr/>
          </p:nvSpPr>
          <p:spPr bwMode="auto">
            <a:xfrm>
              <a:off x="6837363" y="47879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2" name="Text Box 24"/>
            <p:cNvSpPr txBox="1">
              <a:spLocks noChangeArrowheads="1"/>
            </p:cNvSpPr>
            <p:nvPr/>
          </p:nvSpPr>
          <p:spPr bwMode="auto">
            <a:xfrm>
              <a:off x="6146800" y="5124450"/>
              <a:ext cx="1557338" cy="923330"/>
            </a:xfrm>
            <a:prstGeom prst="rect">
              <a:avLst/>
            </a:prstGeom>
            <a:noFill/>
            <a:ln w="12700" algn="ctr">
              <a:noFill/>
              <a:miter lim="800000"/>
              <a:headEnd/>
              <a:tailEnd/>
            </a:ln>
            <a:effectLst/>
          </p:spPr>
          <p:txBody>
            <a:bodyPr>
              <a:spAutoFit/>
            </a:bodyPr>
            <a:lstStyle/>
            <a:p>
              <a:pPr algn="l" eaLnBrk="1" hangingPunct="1"/>
              <a:r>
                <a:rPr lang="en-GB" b="1" dirty="0"/>
                <a:t>Budget </a:t>
              </a:r>
              <a:r>
                <a:rPr lang="en-GB" b="1" dirty="0" smtClean="0"/>
                <a:t>Allocated </a:t>
              </a:r>
              <a:r>
                <a:rPr lang="en-GB" b="1" dirty="0"/>
                <a:t>to WPs</a:t>
              </a:r>
              <a:endParaRPr lang="en-US" b="1" dirty="0"/>
            </a:p>
          </p:txBody>
        </p:sp>
        <p:sp>
          <p:nvSpPr>
            <p:cNvPr id="964633" name="Text Box 25"/>
            <p:cNvSpPr txBox="1">
              <a:spLocks noChangeArrowheads="1"/>
            </p:cNvSpPr>
            <p:nvPr/>
          </p:nvSpPr>
          <p:spPr bwMode="auto">
            <a:xfrm>
              <a:off x="8154988" y="43116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4" name="Text Box 26"/>
            <p:cNvSpPr txBox="1">
              <a:spLocks noChangeArrowheads="1"/>
            </p:cNvSpPr>
            <p:nvPr/>
          </p:nvSpPr>
          <p:spPr bwMode="auto">
            <a:xfrm>
              <a:off x="8389938" y="45275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5" name="Text Box 27"/>
            <p:cNvSpPr txBox="1">
              <a:spLocks noChangeArrowheads="1"/>
            </p:cNvSpPr>
            <p:nvPr/>
          </p:nvSpPr>
          <p:spPr bwMode="auto">
            <a:xfrm>
              <a:off x="8623300" y="47434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6" name="Line 28"/>
            <p:cNvSpPr>
              <a:spLocks noChangeShapeType="1"/>
            </p:cNvSpPr>
            <p:nvPr/>
          </p:nvSpPr>
          <p:spPr bwMode="auto">
            <a:xfrm>
              <a:off x="7072313" y="44831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7" name="Line 29"/>
            <p:cNvSpPr>
              <a:spLocks noChangeShapeType="1"/>
            </p:cNvSpPr>
            <p:nvPr/>
          </p:nvSpPr>
          <p:spPr bwMode="auto">
            <a:xfrm>
              <a:off x="7305675" y="46990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8" name="Line 30"/>
            <p:cNvSpPr>
              <a:spLocks noChangeShapeType="1"/>
            </p:cNvSpPr>
            <p:nvPr/>
          </p:nvSpPr>
          <p:spPr bwMode="auto">
            <a:xfrm>
              <a:off x="7539038" y="49149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9" name="Rectangle 31"/>
            <p:cNvSpPr>
              <a:spLocks noChangeArrowheads="1"/>
            </p:cNvSpPr>
            <p:nvPr/>
          </p:nvSpPr>
          <p:spPr bwMode="auto">
            <a:xfrm>
              <a:off x="6480175" y="2286000"/>
              <a:ext cx="1017588" cy="5461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40" name="Freeform 32"/>
            <p:cNvSpPr>
              <a:spLocks/>
            </p:cNvSpPr>
            <p:nvPr/>
          </p:nvSpPr>
          <p:spPr bwMode="auto">
            <a:xfrm>
              <a:off x="6480175" y="2287588"/>
              <a:ext cx="1046163" cy="5318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1" name="Line 33"/>
            <p:cNvSpPr>
              <a:spLocks noChangeShapeType="1"/>
            </p:cNvSpPr>
            <p:nvPr/>
          </p:nvSpPr>
          <p:spPr bwMode="auto">
            <a:xfrm>
              <a:off x="6246813" y="3365500"/>
              <a:ext cx="0" cy="9271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42" name="Freeform 34"/>
            <p:cNvSpPr>
              <a:spLocks/>
            </p:cNvSpPr>
            <p:nvPr/>
          </p:nvSpPr>
          <p:spPr bwMode="auto">
            <a:xfrm>
              <a:off x="6383338" y="43576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3" name="Freeform 35"/>
            <p:cNvSpPr>
              <a:spLocks/>
            </p:cNvSpPr>
            <p:nvPr/>
          </p:nvSpPr>
          <p:spPr bwMode="auto">
            <a:xfrm>
              <a:off x="6618288" y="45735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4" name="Freeform 36"/>
            <p:cNvSpPr>
              <a:spLocks/>
            </p:cNvSpPr>
            <p:nvPr/>
          </p:nvSpPr>
          <p:spPr bwMode="auto">
            <a:xfrm>
              <a:off x="6851650" y="47894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292</a:t>
            </a:fld>
            <a:endParaRPr lang="en-US" dirty="0"/>
          </a:p>
        </p:txBody>
      </p:sp>
    </p:spTree>
    <p:extLst>
      <p:ext uri="{BB962C8B-B14F-4D97-AF65-F5344CB8AC3E}">
        <p14:creationId xmlns:p14="http://schemas.microsoft.com/office/powerpoint/2010/main" val="22685018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r>
              <a:rPr lang="en-GB" dirty="0"/>
              <a:t>Project Cost Plan</a:t>
            </a:r>
            <a:endParaRPr lang="en-US" dirty="0"/>
          </a:p>
        </p:txBody>
      </p:sp>
      <p:grpSp>
        <p:nvGrpSpPr>
          <p:cNvPr id="233" name="Group 232"/>
          <p:cNvGrpSpPr/>
          <p:nvPr/>
        </p:nvGrpSpPr>
        <p:grpSpPr>
          <a:xfrm>
            <a:off x="2315756" y="1100593"/>
            <a:ext cx="4353766" cy="5091112"/>
            <a:chOff x="3065463" y="1173163"/>
            <a:chExt cx="4716580" cy="5091112"/>
          </a:xfrm>
        </p:grpSpPr>
        <p:grpSp>
          <p:nvGrpSpPr>
            <p:cNvPr id="968707" name="Group 3"/>
            <p:cNvGrpSpPr>
              <a:grpSpLocks/>
            </p:cNvGrpSpPr>
            <p:nvPr/>
          </p:nvGrpSpPr>
          <p:grpSpPr bwMode="auto">
            <a:xfrm>
              <a:off x="3065463" y="1173163"/>
              <a:ext cx="4716580" cy="2554288"/>
              <a:chOff x="1782" y="739"/>
              <a:chExt cx="2743" cy="1609"/>
            </a:xfrm>
          </p:grpSpPr>
          <p:grpSp>
            <p:nvGrpSpPr>
              <p:cNvPr id="968708" name="Group 4"/>
              <p:cNvGrpSpPr>
                <a:grpSpLocks/>
              </p:cNvGrpSpPr>
              <p:nvPr/>
            </p:nvGrpSpPr>
            <p:grpSpPr bwMode="auto">
              <a:xfrm>
                <a:off x="3926" y="2020"/>
                <a:ext cx="282" cy="113"/>
                <a:chOff x="3926" y="2020"/>
                <a:chExt cx="282" cy="113"/>
              </a:xfrm>
            </p:grpSpPr>
            <p:sp>
              <p:nvSpPr>
                <p:cNvPr id="968709" name="Oval 5"/>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10" name="Oval 6"/>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11" name="Rectangle 7"/>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12" name="Rectangle 8"/>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713" name="Rectangle 9"/>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714" name="Rectangle 10"/>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715" name="Rectangle 11"/>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716" name="Rectangle 12"/>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717" name="Rectangle 13"/>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718" name="Rectangle 14"/>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719" name="Rectangle 15"/>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720" name="Rectangle 16"/>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721" name="Rectangle 17"/>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22" name="Rectangle 18"/>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3" name="Rectangle 19"/>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4" name="Rectangle 20"/>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5" name="Rectangle 21"/>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6" name="Rectangle 22"/>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27" name="Rectangle 23"/>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728" name="Rectangle 24"/>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729" name="Rectangle 25"/>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30" name="Rectangle 26"/>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1" name="Rectangle 27"/>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2" name="Rectangle 28"/>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3" name="Rectangle 29"/>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4" name="Rectangle 30"/>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35" name="Rectangle 31"/>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736" name="Rectangle 32"/>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737" name="Rectangle 33"/>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38" name="Rectangle 34"/>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39" name="Rectangle 35"/>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40" name="Rectangle 36"/>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1" name="Rectangle 37"/>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2" name="Rectangle 38"/>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743" name="Rectangle 39"/>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744" name="Rectangle 40"/>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745" name="Rectangle 41"/>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746" name="Rectangle 42"/>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7" name="Rectangle 43"/>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8" name="Rectangle 44"/>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49" name="Rectangle 45"/>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50" name="Rectangle 46"/>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751" name="Rectangle 47"/>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752" name="Rectangle 48"/>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753" name="Rectangle 49"/>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4" name="Rectangle 50"/>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5" name="Rectangle 51"/>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6" name="Rectangle 52"/>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7" name="Rectangle 53"/>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58" name="Rectangle 54"/>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759" name="Rectangle 55"/>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760" name="Rectangle 56"/>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61" name="Rectangle 57"/>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62" name="Rectangle 58"/>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763" name="Rectangle 59"/>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764" name="Rectangle 60"/>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65" name="Rectangle 61"/>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766" name="Rectangle 62"/>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767" name="Rectangle 63"/>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768" name="Rectangle 64"/>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69" name="Rectangle 65"/>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0" name="Rectangle 66"/>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1" name="Rectangle 67"/>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2" name="Rectangle 68"/>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3" name="Rectangle 69"/>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774" name="Rectangle 70"/>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775" name="Rectangle 71"/>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776" name="Rectangle 72"/>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777" name="Rectangle 73"/>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778" name="Rectangle 74"/>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779" name="Rectangle 75"/>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780" name="Rectangle 76"/>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781" name="Rectangle 77"/>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782" name="Rectangle 78"/>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783" name="Rectangle 79"/>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784" name="Rectangle 80"/>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785" name="Rectangle 81"/>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786" name="Rectangle 82"/>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787" name="Rectangle 83"/>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88" name="Line 84"/>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89" name="Rectangle 85"/>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90" name="Line 86"/>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1" name="Line 87"/>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2" name="Line 88"/>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3" name="Rectangle 89"/>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794" name="Freeform 90"/>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nvGrpSpPr>
              <p:cNvPr id="968795" name="Group 91"/>
              <p:cNvGrpSpPr>
                <a:grpSpLocks/>
              </p:cNvGrpSpPr>
              <p:nvPr/>
            </p:nvGrpSpPr>
            <p:grpSpPr bwMode="auto">
              <a:xfrm>
                <a:off x="3926" y="2020"/>
                <a:ext cx="282" cy="113"/>
                <a:chOff x="3926" y="2020"/>
                <a:chExt cx="282" cy="113"/>
              </a:xfrm>
            </p:grpSpPr>
            <p:sp>
              <p:nvSpPr>
                <p:cNvPr id="968796" name="Oval 92"/>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97" name="Oval 93"/>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98" name="Rectangle 94"/>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99" name="Rectangle 95"/>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800" name="Rectangle 96"/>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801" name="Rectangle 97"/>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802" name="Rectangle 98"/>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803" name="Rectangle 99"/>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804" name="Rectangle 100"/>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805" name="Rectangle 101"/>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806" name="Rectangle 102"/>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807" name="Rectangle 103"/>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808" name="Rectangle 104"/>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09" name="Rectangle 105"/>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0" name="Rectangle 106"/>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1" name="Rectangle 107"/>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2" name="Rectangle 108"/>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3" name="Rectangle 109"/>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4" name="Rectangle 110"/>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815" name="Rectangle 111"/>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816" name="Rectangle 112"/>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17" name="Rectangle 113"/>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8" name="Rectangle 114"/>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9" name="Rectangle 115"/>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0" name="Rectangle 116"/>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1" name="Rectangle 117"/>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22" name="Rectangle 118"/>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823" name="Rectangle 119"/>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824" name="Rectangle 120"/>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5" name="Rectangle 121"/>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6" name="Rectangle 122"/>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7" name="Rectangle 123"/>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8" name="Rectangle 124"/>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9" name="Rectangle 125"/>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830" name="Rectangle 126"/>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831" name="Rectangle 127"/>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832" name="Rectangle 128"/>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833" name="Rectangle 129"/>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4" name="Rectangle 130"/>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5" name="Rectangle 131"/>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6" name="Rectangle 132"/>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7" name="Rectangle 133"/>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838" name="Rectangle 134"/>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839" name="Rectangle 135"/>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840" name="Rectangle 136"/>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1" name="Rectangle 137"/>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2" name="Rectangle 138"/>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3" name="Rectangle 139"/>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4" name="Rectangle 140"/>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5" name="Rectangle 141"/>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846" name="Rectangle 142"/>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847" name="Rectangle 143"/>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48" name="Rectangle 144"/>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9" name="Rectangle 145"/>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850" name="Rectangle 146"/>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851" name="Rectangle 147"/>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52" name="Rectangle 148"/>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853" name="Rectangle 149"/>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854" name="Rectangle 150"/>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855" name="Rectangle 151"/>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6" name="Rectangle 152"/>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7" name="Rectangle 153"/>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8" name="Rectangle 154"/>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9" name="Rectangle 155"/>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60" name="Rectangle 156"/>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861" name="Rectangle 157"/>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862" name="Rectangle 158"/>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863" name="Rectangle 159"/>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864" name="Rectangle 160"/>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865" name="Rectangle 161"/>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866" name="Rectangle 162"/>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867" name="Rectangle 163"/>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868" name="Rectangle 164"/>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869" name="Rectangle 165"/>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870" name="Rectangle 166"/>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871" name="Rectangle 167"/>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872" name="Rectangle 168"/>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873" name="Rectangle 169"/>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874" name="Rectangle 170"/>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5" name="Line 171"/>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6" name="Rectangle 172"/>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7" name="Line 173"/>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8" name="Line 174"/>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9" name="Line 175"/>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80" name="Rectangle 176"/>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881" name="Freeform 177"/>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sp>
          <p:nvSpPr>
            <p:cNvPr id="968883" name="Rectangle 179"/>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884" name="Rectangle 180"/>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5" name="Rectangle 181"/>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6" name="Rectangle 182"/>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7" name="Rectangle 183"/>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8" name="Rectangle 184"/>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9" name="Rectangle 185"/>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0" name="Rectangle 186"/>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1" name="Rectangle 187"/>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2" name="Freeform 188"/>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893" name="Rectangle 189"/>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894" name="Rectangle 190"/>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895" name="Rectangle 191"/>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896" name="Rectangle 192"/>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897" name="Rectangle 193"/>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898" name="Rectangle 194"/>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899" name="Rectangle 195"/>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0" name="Rectangle 196"/>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1" name="Rectangle 197"/>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2" name="Rectangle 198"/>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3" name="Rectangle 199"/>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4" name="Freeform 200"/>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7" name="Freeform 203"/>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9" name="Rectangle 205"/>
            <p:cNvSpPr>
              <a:spLocks noChangeArrowheads="1"/>
            </p:cNvSpPr>
            <p:nvPr/>
          </p:nvSpPr>
          <p:spPr bwMode="auto">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10" name="Rectangle 206"/>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11" name="Freeform 207"/>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12" name="Rectangle 208"/>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913" name="Rectangle 209"/>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4" name="Rectangle 210"/>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5" name="Rectangle 211"/>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6" name="Rectangle 212"/>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7" name="Rectangle 213"/>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8" name="Rectangle 214"/>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9" name="Rectangle 215"/>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0" name="Rectangle 216"/>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1" name="Freeform 217"/>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922" name="Rectangle 218"/>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923" name="Rectangle 219"/>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924" name="Rectangle 220"/>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925" name="Rectangle 221"/>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926" name="Rectangle 222"/>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927" name="Rectangle 223"/>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928" name="Rectangle 224"/>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9" name="Rectangle 225"/>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0" name="Rectangle 226"/>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1" name="Rectangle 227"/>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2" name="Rectangle 228"/>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3" name="Freeform 229"/>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5" name="Rectangle 231"/>
            <p:cNvSpPr>
              <a:spLocks noChangeArrowheads="1"/>
            </p:cNvSpPr>
            <p:nvPr/>
          </p:nvSpPr>
          <p:spPr bwMode="gray">
            <a:xfrm>
              <a:off x="4249738" y="4473575"/>
              <a:ext cx="1458732"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Committed Costs</a:t>
              </a:r>
              <a:endParaRPr lang="en-US" sz="1000" b="1" dirty="0">
                <a:latin typeface="+mn-lt"/>
              </a:endParaRPr>
            </a:p>
          </p:txBody>
        </p:sp>
        <p:sp>
          <p:nvSpPr>
            <p:cNvPr id="968936" name="Freeform 232"/>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7" name="Rectangle 233"/>
            <p:cNvSpPr>
              <a:spLocks noChangeArrowheads="1"/>
            </p:cNvSpPr>
            <p:nvPr/>
          </p:nvSpPr>
          <p:spPr bwMode="gray">
            <a:xfrm>
              <a:off x="5965825" y="5529263"/>
              <a:ext cx="1250950" cy="401637"/>
            </a:xfrm>
            <a:prstGeom prst="rect">
              <a:avLst/>
            </a:prstGeom>
            <a:noFill/>
            <a:ln w="9525">
              <a:noFill/>
              <a:miter lim="800000"/>
              <a:headEnd/>
              <a:tailEnd/>
            </a:ln>
          </p:spPr>
          <p:txBody>
            <a:bodyPr/>
            <a:lstStyle/>
            <a:p>
              <a:endParaRPr lang="en-US" sz="1000" dirty="0">
                <a:latin typeface="+mn-lt"/>
              </a:endParaRPr>
            </a:p>
          </p:txBody>
        </p:sp>
        <p:sp>
          <p:nvSpPr>
            <p:cNvPr id="968938" name="Rectangle 234"/>
            <p:cNvSpPr>
              <a:spLocks noChangeArrowheads="1"/>
            </p:cNvSpPr>
            <p:nvPr/>
          </p:nvSpPr>
          <p:spPr bwMode="gray">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39" name="Rectangle 235"/>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40" name="Freeform 236"/>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293</a:t>
            </a:fld>
            <a:endParaRPr lang="en-US" dirty="0"/>
          </a:p>
        </p:txBody>
      </p:sp>
    </p:spTree>
    <p:extLst>
      <p:ext uri="{BB962C8B-B14F-4D97-AF65-F5344CB8AC3E}">
        <p14:creationId xmlns:p14="http://schemas.microsoft.com/office/powerpoint/2010/main" val="12572959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lstStyle/>
          <a:p>
            <a:r>
              <a:rPr lang="en-GB" dirty="0"/>
              <a:t>Benefits of Cost Management</a:t>
            </a:r>
            <a:endParaRPr lang="en-US" dirty="0"/>
          </a:p>
        </p:txBody>
      </p:sp>
      <p:sp>
        <p:nvSpPr>
          <p:cNvPr id="972803" name="Rectangle 3"/>
          <p:cNvSpPr>
            <a:spLocks noGrp="1" noChangeArrowheads="1"/>
          </p:cNvSpPr>
          <p:nvPr>
            <p:ph type="body" idx="1"/>
          </p:nvPr>
        </p:nvSpPr>
        <p:spPr/>
        <p:txBody>
          <a:bodyPr/>
          <a:lstStyle/>
          <a:p>
            <a:r>
              <a:rPr lang="en-GB" dirty="0"/>
              <a:t>M</a:t>
            </a:r>
            <a:r>
              <a:rPr lang="en-GB" dirty="0" smtClean="0"/>
              <a:t>ore </a:t>
            </a:r>
            <a:r>
              <a:rPr lang="en-GB" dirty="0"/>
              <a:t>likely to achieve </a:t>
            </a:r>
            <a:r>
              <a:rPr lang="en-GB" dirty="0" smtClean="0"/>
              <a:t>Budget</a:t>
            </a:r>
            <a:endParaRPr lang="en-GB" dirty="0"/>
          </a:p>
          <a:p>
            <a:r>
              <a:rPr lang="en-GB" dirty="0"/>
              <a:t>C</a:t>
            </a:r>
            <a:r>
              <a:rPr lang="en-GB" dirty="0" smtClean="0"/>
              <a:t>ontrol </a:t>
            </a:r>
            <a:r>
              <a:rPr lang="en-GB" dirty="0"/>
              <a:t>expenditure within </a:t>
            </a:r>
            <a:r>
              <a:rPr lang="en-GB" dirty="0" smtClean="0"/>
              <a:t>Ability </a:t>
            </a:r>
            <a:r>
              <a:rPr lang="en-GB" dirty="0"/>
              <a:t>to </a:t>
            </a:r>
            <a:r>
              <a:rPr lang="en-GB" dirty="0" smtClean="0"/>
              <a:t>Pay</a:t>
            </a:r>
            <a:endParaRPr lang="en-GB" dirty="0"/>
          </a:p>
          <a:p>
            <a:r>
              <a:rPr lang="en-GB" dirty="0"/>
              <a:t>C</a:t>
            </a:r>
            <a:r>
              <a:rPr lang="en-GB" dirty="0" smtClean="0"/>
              <a:t>ontrol </a:t>
            </a:r>
            <a:r>
              <a:rPr lang="en-GB" dirty="0"/>
              <a:t>cash flow</a:t>
            </a:r>
          </a:p>
          <a:p>
            <a:r>
              <a:rPr lang="en-GB" dirty="0"/>
              <a:t>L</a:t>
            </a:r>
            <a:r>
              <a:rPr lang="en-GB" dirty="0" smtClean="0"/>
              <a:t>earn </a:t>
            </a:r>
            <a:r>
              <a:rPr lang="en-GB" dirty="0"/>
              <a:t>L</a:t>
            </a:r>
            <a:r>
              <a:rPr lang="en-GB" dirty="0" smtClean="0"/>
              <a:t>essons</a:t>
            </a:r>
            <a:endParaRPr lang="en-GB" dirty="0"/>
          </a:p>
          <a:p>
            <a:r>
              <a:rPr lang="en-GB" dirty="0"/>
              <a:t>I</a:t>
            </a:r>
            <a:r>
              <a:rPr lang="en-GB" dirty="0" smtClean="0"/>
              <a:t>mprove </a:t>
            </a:r>
            <a:r>
              <a:rPr lang="en-GB" dirty="0"/>
              <a:t>E</a:t>
            </a:r>
            <a:r>
              <a:rPr lang="en-GB" dirty="0" smtClean="0"/>
              <a:t>stimating </a:t>
            </a:r>
            <a:r>
              <a:rPr lang="en-GB" dirty="0"/>
              <a:t>A</a:t>
            </a:r>
            <a:r>
              <a:rPr lang="en-GB" dirty="0" smtClean="0"/>
              <a:t>ccuracy  </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294</a:t>
            </a:fld>
            <a:endParaRPr lang="en-US" dirty="0"/>
          </a:p>
        </p:txBody>
      </p:sp>
    </p:spTree>
    <p:extLst>
      <p:ext uri="{BB962C8B-B14F-4D97-AF65-F5344CB8AC3E}">
        <p14:creationId xmlns:p14="http://schemas.microsoft.com/office/powerpoint/2010/main" val="40994187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p:txBody>
          <a:bodyPr/>
          <a:lstStyle/>
          <a:p>
            <a:r>
              <a:rPr lang="en-GB" dirty="0" smtClean="0"/>
              <a:t>Project Costs</a:t>
            </a:r>
            <a:endParaRPr lang="en-US" dirty="0"/>
          </a:p>
        </p:txBody>
      </p:sp>
      <p:sp>
        <p:nvSpPr>
          <p:cNvPr id="1208323" name="Rectangle 3"/>
          <p:cNvSpPr>
            <a:spLocks noGrp="1" noChangeArrowheads="1"/>
          </p:cNvSpPr>
          <p:nvPr>
            <p:ph type="body" idx="1"/>
          </p:nvPr>
        </p:nvSpPr>
        <p:spPr>
          <a:xfrm>
            <a:off x="644374" y="1338948"/>
            <a:ext cx="7195038" cy="4495800"/>
          </a:xfrm>
        </p:spPr>
        <p:txBody>
          <a:bodyPr>
            <a:normAutofit fontScale="92500" lnSpcReduction="10000"/>
          </a:bodyPr>
          <a:lstStyle/>
          <a:p>
            <a:pPr>
              <a:lnSpc>
                <a:spcPct val="110000"/>
              </a:lnSpc>
            </a:pPr>
            <a:r>
              <a:rPr lang="en-GB" dirty="0"/>
              <a:t>Committed – Placement of an order for work to be done.  The money has already been allocated to the resource.</a:t>
            </a:r>
          </a:p>
          <a:p>
            <a:pPr>
              <a:lnSpc>
                <a:spcPct val="110000"/>
              </a:lnSpc>
            </a:pPr>
            <a:r>
              <a:rPr lang="en-GB" dirty="0"/>
              <a:t>Accrual – Work that has been done but for which payment has not yet been </a:t>
            </a:r>
            <a:r>
              <a:rPr lang="en-GB" dirty="0" smtClean="0"/>
              <a:t>made</a:t>
            </a:r>
          </a:p>
          <a:p>
            <a:r>
              <a:rPr lang="en-GB" dirty="0" smtClean="0"/>
              <a:t>Actual – Real expenditure that has left the budget and has already been spent.</a:t>
            </a:r>
          </a:p>
          <a:p>
            <a:r>
              <a:rPr lang="en-GB" dirty="0" smtClean="0"/>
              <a:t>Forecast Out-turn – The total of Committed Costs, Accruals and Actual costs plus the estimate of the costs remaining in the work packages left to complete the project</a:t>
            </a:r>
            <a:endParaRPr lang="en-US" dirty="0" smtClean="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295</a:t>
            </a:fld>
            <a:endParaRPr lang="en-US" dirty="0"/>
          </a:p>
        </p:txBody>
      </p:sp>
    </p:spTree>
    <p:extLst>
      <p:ext uri="{BB962C8B-B14F-4D97-AF65-F5344CB8AC3E}">
        <p14:creationId xmlns:p14="http://schemas.microsoft.com/office/powerpoint/2010/main" val="1057171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Earned Value Management</a:t>
            </a:r>
            <a:endParaRPr lang="en-US" dirty="0"/>
          </a:p>
        </p:txBody>
      </p:sp>
      <p:pic>
        <p:nvPicPr>
          <p:cNvPr id="2867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990600"/>
            <a:ext cx="3324225"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296</a:t>
            </a:fld>
            <a:endParaRPr lang="en-US" dirty="0"/>
          </a:p>
        </p:txBody>
      </p:sp>
    </p:spTree>
    <p:extLst>
      <p:ext uri="{BB962C8B-B14F-4D97-AF65-F5344CB8AC3E}">
        <p14:creationId xmlns:p14="http://schemas.microsoft.com/office/powerpoint/2010/main" val="1545751058"/>
      </p:ext>
    </p:extLst>
  </p:cSld>
  <p:clrMapOvr>
    <a:masterClrMapping/>
  </p:clrMapOvr>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533400" y="1"/>
            <a:ext cx="8476625" cy="1108075"/>
          </a:xfrm>
        </p:spPr>
        <p:txBody>
          <a:bodyPr/>
          <a:lstStyle/>
          <a:p>
            <a:r>
              <a:rPr lang="en-GB" dirty="0" smtClean="0"/>
              <a:t>Pre-Requisites to EVA</a:t>
            </a:r>
            <a:endParaRPr lang="en-US" dirty="0"/>
          </a:p>
        </p:txBody>
      </p:sp>
      <p:sp>
        <p:nvSpPr>
          <p:cNvPr id="976899" name="Rectangle 3"/>
          <p:cNvSpPr>
            <a:spLocks noGrp="1" noChangeArrowheads="1"/>
          </p:cNvSpPr>
          <p:nvPr>
            <p:ph type="body" idx="1"/>
          </p:nvPr>
        </p:nvSpPr>
        <p:spPr>
          <a:xfrm>
            <a:off x="671169" y="1266372"/>
            <a:ext cx="7195038" cy="4495800"/>
          </a:xfrm>
        </p:spPr>
        <p:txBody>
          <a:bodyPr>
            <a:normAutofit fontScale="92500" lnSpcReduction="20000"/>
          </a:bodyPr>
          <a:lstStyle/>
          <a:p>
            <a:pPr>
              <a:lnSpc>
                <a:spcPct val="100000"/>
              </a:lnSpc>
            </a:pPr>
            <a:r>
              <a:rPr lang="en-GB" dirty="0"/>
              <a:t>WBS</a:t>
            </a:r>
          </a:p>
          <a:p>
            <a:pPr>
              <a:lnSpc>
                <a:spcPct val="100000"/>
              </a:lnSpc>
            </a:pPr>
            <a:r>
              <a:rPr lang="en-GB" dirty="0"/>
              <a:t>Defined responsibilities</a:t>
            </a:r>
          </a:p>
          <a:p>
            <a:pPr>
              <a:lnSpc>
                <a:spcPct val="100000"/>
              </a:lnSpc>
            </a:pPr>
            <a:r>
              <a:rPr lang="en-GB" dirty="0"/>
              <a:t>Distributed budgets as WBS</a:t>
            </a:r>
          </a:p>
          <a:p>
            <a:pPr>
              <a:lnSpc>
                <a:spcPct val="100000"/>
              </a:lnSpc>
            </a:pPr>
            <a:r>
              <a:rPr lang="en-GB" dirty="0"/>
              <a:t>Authorised work scheduled</a:t>
            </a:r>
          </a:p>
          <a:p>
            <a:pPr>
              <a:lnSpc>
                <a:spcPct val="100000"/>
              </a:lnSpc>
            </a:pPr>
            <a:r>
              <a:rPr lang="en-GB" dirty="0"/>
              <a:t>Method for measuring achievement</a:t>
            </a:r>
          </a:p>
          <a:p>
            <a:pPr>
              <a:lnSpc>
                <a:spcPct val="100000"/>
              </a:lnSpc>
            </a:pPr>
            <a:r>
              <a:rPr lang="en-GB" dirty="0"/>
              <a:t>Budget phased over </a:t>
            </a:r>
            <a:r>
              <a:rPr lang="en-GB" dirty="0" smtClean="0"/>
              <a:t>time</a:t>
            </a:r>
          </a:p>
          <a:p>
            <a:pPr>
              <a:lnSpc>
                <a:spcPct val="100000"/>
              </a:lnSpc>
            </a:pPr>
            <a:r>
              <a:rPr lang="en-GB" dirty="0" smtClean="0"/>
              <a:t>Baseline plans</a:t>
            </a:r>
          </a:p>
          <a:p>
            <a:pPr>
              <a:lnSpc>
                <a:spcPct val="100000"/>
              </a:lnSpc>
            </a:pPr>
            <a:r>
              <a:rPr lang="en-GB" dirty="0" smtClean="0"/>
              <a:t>Cost recording</a:t>
            </a:r>
          </a:p>
          <a:p>
            <a:pPr>
              <a:lnSpc>
                <a:spcPct val="100000"/>
              </a:lnSpc>
            </a:pPr>
            <a:r>
              <a:rPr lang="en-GB" dirty="0" smtClean="0"/>
              <a:t>Performance data collection and analysis methods</a:t>
            </a:r>
          </a:p>
          <a:p>
            <a:pPr>
              <a:lnSpc>
                <a:spcPct val="100000"/>
              </a:lnSpc>
            </a:pPr>
            <a:r>
              <a:rPr lang="en-GB" dirty="0" smtClean="0"/>
              <a:t>Forecasts for remaining work</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297</a:t>
            </a:fld>
            <a:endParaRPr lang="en-US" dirty="0"/>
          </a:p>
        </p:txBody>
      </p:sp>
    </p:spTree>
    <p:extLst>
      <p:ext uri="{BB962C8B-B14F-4D97-AF65-F5344CB8AC3E}">
        <p14:creationId xmlns:p14="http://schemas.microsoft.com/office/powerpoint/2010/main" val="533890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a:xfrm>
            <a:off x="304800" y="1"/>
            <a:ext cx="8705225" cy="1108075"/>
          </a:xfrm>
        </p:spPr>
        <p:txBody>
          <a:bodyPr/>
          <a:lstStyle/>
          <a:p>
            <a:r>
              <a:rPr lang="en-GB" dirty="0"/>
              <a:t>Earned Value Parameters</a:t>
            </a:r>
            <a:endParaRPr lang="en-US" dirty="0"/>
          </a:p>
        </p:txBody>
      </p:sp>
      <p:grpSp>
        <p:nvGrpSpPr>
          <p:cNvPr id="12" name="Group 11"/>
          <p:cNvGrpSpPr/>
          <p:nvPr/>
        </p:nvGrpSpPr>
        <p:grpSpPr>
          <a:xfrm>
            <a:off x="1066800" y="1751014"/>
            <a:ext cx="7086954" cy="3395664"/>
            <a:chOff x="1754188" y="1751013"/>
            <a:chExt cx="7677532" cy="3395664"/>
          </a:xfrm>
        </p:grpSpPr>
        <p:sp>
          <p:nvSpPr>
            <p:cNvPr id="991235" name="Oval 3"/>
            <p:cNvSpPr>
              <a:spLocks noChangeArrowheads="1"/>
            </p:cNvSpPr>
            <p:nvPr/>
          </p:nvSpPr>
          <p:spPr bwMode="auto">
            <a:xfrm>
              <a:off x="1754188" y="3871912"/>
              <a:ext cx="3525838" cy="11684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work planned at specific time taken from baseline estimates and schedules</a:t>
              </a:r>
              <a:endParaRPr lang="en-US" sz="1200" b="1" dirty="0">
                <a:latin typeface="+mn-lt"/>
              </a:endParaRPr>
            </a:p>
          </p:txBody>
        </p:sp>
        <p:sp>
          <p:nvSpPr>
            <p:cNvPr id="991236" name="Text Box 4"/>
            <p:cNvSpPr txBox="1">
              <a:spLocks noChangeArrowheads="1"/>
            </p:cNvSpPr>
            <p:nvPr/>
          </p:nvSpPr>
          <p:spPr bwMode="auto">
            <a:xfrm>
              <a:off x="2579688" y="3505200"/>
              <a:ext cx="1258887" cy="276999"/>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Planned Value </a:t>
              </a:r>
            </a:p>
          </p:txBody>
        </p:sp>
        <p:grpSp>
          <p:nvGrpSpPr>
            <p:cNvPr id="2" name="Group 5"/>
            <p:cNvGrpSpPr>
              <a:grpSpLocks/>
            </p:cNvGrpSpPr>
            <p:nvPr/>
          </p:nvGrpSpPr>
          <p:grpSpPr bwMode="auto">
            <a:xfrm>
              <a:off x="6573774" y="3505202"/>
              <a:ext cx="2857946" cy="1641475"/>
              <a:chOff x="3822" y="2208"/>
              <a:chExt cx="1662" cy="1034"/>
            </a:xfrm>
          </p:grpSpPr>
          <p:sp>
            <p:nvSpPr>
              <p:cNvPr id="991238" name="Oval 6"/>
              <p:cNvSpPr>
                <a:spLocks noChangeArrowheads="1"/>
              </p:cNvSpPr>
              <p:nvPr/>
            </p:nvSpPr>
            <p:spPr bwMode="auto">
              <a:xfrm>
                <a:off x="3822" y="2400"/>
                <a:ext cx="1662" cy="842"/>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t>Costs for work accomplished – i.e. bills, invoices, etc.</a:t>
                </a:r>
                <a:endParaRPr lang="en-US" sz="1200" b="1" dirty="0"/>
              </a:p>
            </p:txBody>
          </p:sp>
          <p:sp>
            <p:nvSpPr>
              <p:cNvPr id="991239" name="Text Box 7"/>
              <p:cNvSpPr txBox="1">
                <a:spLocks noChangeArrowheads="1"/>
              </p:cNvSpPr>
              <p:nvPr/>
            </p:nvSpPr>
            <p:spPr bwMode="auto">
              <a:xfrm>
                <a:off x="4164" y="2208"/>
                <a:ext cx="624"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Actual Cost</a:t>
                </a:r>
              </a:p>
            </p:txBody>
          </p:sp>
        </p:grpSp>
        <p:grpSp>
          <p:nvGrpSpPr>
            <p:cNvPr id="3" name="Group 8"/>
            <p:cNvGrpSpPr>
              <a:grpSpLocks/>
            </p:cNvGrpSpPr>
            <p:nvPr/>
          </p:nvGrpSpPr>
          <p:grpSpPr bwMode="auto">
            <a:xfrm>
              <a:off x="3990976" y="1751013"/>
              <a:ext cx="3467100" cy="1449387"/>
              <a:chOff x="2321" y="1103"/>
              <a:chExt cx="2016" cy="913"/>
            </a:xfrm>
          </p:grpSpPr>
          <p:sp>
            <p:nvSpPr>
              <p:cNvPr id="991241" name="Oval 9"/>
              <p:cNvSpPr>
                <a:spLocks noChangeArrowheads="1"/>
              </p:cNvSpPr>
              <p:nvPr/>
            </p:nvSpPr>
            <p:spPr bwMode="auto">
              <a:xfrm>
                <a:off x="2321" y="1296"/>
                <a:ext cx="2016" cy="72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useful work achieved at specific time based on performance measurements</a:t>
                </a:r>
                <a:endParaRPr lang="en-US" sz="1200" b="1" dirty="0">
                  <a:latin typeface="+mn-lt"/>
                </a:endParaRPr>
              </a:p>
            </p:txBody>
          </p:sp>
          <p:sp>
            <p:nvSpPr>
              <p:cNvPr id="991242" name="Text Box 10"/>
              <p:cNvSpPr txBox="1">
                <a:spLocks noChangeArrowheads="1"/>
              </p:cNvSpPr>
              <p:nvPr/>
            </p:nvSpPr>
            <p:spPr bwMode="auto">
              <a:xfrm>
                <a:off x="2989" y="1103"/>
                <a:ext cx="679"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Earned Value</a:t>
                </a:r>
              </a:p>
            </p:txBody>
          </p:sp>
        </p:grpSp>
      </p:gr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298</a:t>
            </a:fld>
            <a:endParaRPr lang="en-US" dirty="0"/>
          </a:p>
        </p:txBody>
      </p:sp>
    </p:spTree>
    <p:extLst>
      <p:ext uri="{BB962C8B-B14F-4D97-AF65-F5344CB8AC3E}">
        <p14:creationId xmlns:p14="http://schemas.microsoft.com/office/powerpoint/2010/main" val="1072739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GB" dirty="0"/>
              <a:t>Earned Value Principles</a:t>
            </a:r>
            <a:endParaRPr lang="en-US" dirty="0"/>
          </a:p>
        </p:txBody>
      </p:sp>
      <p:grpSp>
        <p:nvGrpSpPr>
          <p:cNvPr id="71" name="Group 70"/>
          <p:cNvGrpSpPr/>
          <p:nvPr/>
        </p:nvGrpSpPr>
        <p:grpSpPr>
          <a:xfrm>
            <a:off x="3869256" y="2083853"/>
            <a:ext cx="3611929" cy="2628900"/>
            <a:chOff x="4757738" y="3333750"/>
            <a:chExt cx="3912923" cy="2628900"/>
          </a:xfrm>
        </p:grpSpPr>
        <p:grpSp>
          <p:nvGrpSpPr>
            <p:cNvPr id="978949" name="Group 5"/>
            <p:cNvGrpSpPr>
              <a:grpSpLocks/>
            </p:cNvGrpSpPr>
            <p:nvPr/>
          </p:nvGrpSpPr>
          <p:grpSpPr bwMode="auto">
            <a:xfrm>
              <a:off x="5056982" y="4802188"/>
              <a:ext cx="510778" cy="276225"/>
              <a:chOff x="2300" y="1689"/>
              <a:chExt cx="297" cy="174"/>
            </a:xfrm>
          </p:grpSpPr>
          <p:sp>
            <p:nvSpPr>
              <p:cNvPr id="978950" name="Rectangle 6"/>
              <p:cNvSpPr>
                <a:spLocks noChangeArrowheads="1"/>
              </p:cNvSpPr>
              <p:nvPr/>
            </p:nvSpPr>
            <p:spPr bwMode="auto">
              <a:xfrm>
                <a:off x="2300" y="1689"/>
                <a:ext cx="297" cy="174"/>
              </a:xfrm>
              <a:prstGeom prst="rect">
                <a:avLst/>
              </a:prstGeom>
              <a:solidFill>
                <a:srgbClr val="BBE0E3"/>
              </a:solidFill>
              <a:ln w="9525">
                <a:noFill/>
                <a:miter lim="800000"/>
                <a:headEnd/>
                <a:tailEnd/>
              </a:ln>
            </p:spPr>
            <p:txBody>
              <a:bodyPr/>
              <a:lstStyle/>
              <a:p>
                <a:endParaRPr lang="en-US" dirty="0"/>
              </a:p>
            </p:txBody>
          </p:sp>
          <p:sp>
            <p:nvSpPr>
              <p:cNvPr id="978951" name="Rectangle 7"/>
              <p:cNvSpPr>
                <a:spLocks noChangeArrowheads="1"/>
              </p:cNvSpPr>
              <p:nvPr/>
            </p:nvSpPr>
            <p:spPr bwMode="auto">
              <a:xfrm>
                <a:off x="2300"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52" name="Group 8"/>
            <p:cNvGrpSpPr>
              <a:grpSpLocks/>
            </p:cNvGrpSpPr>
            <p:nvPr/>
          </p:nvGrpSpPr>
          <p:grpSpPr bwMode="auto">
            <a:xfrm>
              <a:off x="6016626" y="4802188"/>
              <a:ext cx="512498" cy="276225"/>
              <a:chOff x="2858" y="1689"/>
              <a:chExt cx="298" cy="174"/>
            </a:xfrm>
          </p:grpSpPr>
          <p:sp>
            <p:nvSpPr>
              <p:cNvPr id="978953" name="Rectangle 9"/>
              <p:cNvSpPr>
                <a:spLocks noChangeArrowheads="1"/>
              </p:cNvSpPr>
              <p:nvPr/>
            </p:nvSpPr>
            <p:spPr bwMode="auto">
              <a:xfrm>
                <a:off x="2858" y="1689"/>
                <a:ext cx="298" cy="174"/>
              </a:xfrm>
              <a:prstGeom prst="rect">
                <a:avLst/>
              </a:prstGeom>
              <a:solidFill>
                <a:srgbClr val="BBE0E3"/>
              </a:solidFill>
              <a:ln w="9525">
                <a:noFill/>
                <a:miter lim="800000"/>
                <a:headEnd/>
                <a:tailEnd/>
              </a:ln>
            </p:spPr>
            <p:txBody>
              <a:bodyPr/>
              <a:lstStyle/>
              <a:p>
                <a:endParaRPr lang="en-US" dirty="0"/>
              </a:p>
            </p:txBody>
          </p:sp>
          <p:sp>
            <p:nvSpPr>
              <p:cNvPr id="978954" name="Rectangle 10"/>
              <p:cNvSpPr>
                <a:spLocks noChangeArrowheads="1"/>
              </p:cNvSpPr>
              <p:nvPr/>
            </p:nvSpPr>
            <p:spPr bwMode="auto">
              <a:xfrm>
                <a:off x="2858"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78955" name="Group 11"/>
            <p:cNvGrpSpPr>
              <a:grpSpLocks/>
            </p:cNvGrpSpPr>
            <p:nvPr/>
          </p:nvGrpSpPr>
          <p:grpSpPr bwMode="auto">
            <a:xfrm>
              <a:off x="7179205" y="4802188"/>
              <a:ext cx="510778" cy="276225"/>
              <a:chOff x="3534" y="1689"/>
              <a:chExt cx="297" cy="174"/>
            </a:xfrm>
          </p:grpSpPr>
          <p:sp>
            <p:nvSpPr>
              <p:cNvPr id="978956" name="Rectangle 12"/>
              <p:cNvSpPr>
                <a:spLocks noChangeArrowheads="1"/>
              </p:cNvSpPr>
              <p:nvPr/>
            </p:nvSpPr>
            <p:spPr bwMode="auto">
              <a:xfrm>
                <a:off x="3534" y="1689"/>
                <a:ext cx="297" cy="174"/>
              </a:xfrm>
              <a:prstGeom prst="rect">
                <a:avLst/>
              </a:prstGeom>
              <a:solidFill>
                <a:srgbClr val="BBE0E3"/>
              </a:solidFill>
              <a:ln w="9525">
                <a:noFill/>
                <a:miter lim="800000"/>
                <a:headEnd/>
                <a:tailEnd/>
              </a:ln>
            </p:spPr>
            <p:txBody>
              <a:bodyPr/>
              <a:lstStyle/>
              <a:p>
                <a:endParaRPr lang="en-US" dirty="0"/>
              </a:p>
            </p:txBody>
          </p:sp>
          <p:sp>
            <p:nvSpPr>
              <p:cNvPr id="978957" name="Rectangle 13"/>
              <p:cNvSpPr>
                <a:spLocks noChangeArrowheads="1"/>
              </p:cNvSpPr>
              <p:nvPr/>
            </p:nvSpPr>
            <p:spPr bwMode="auto">
              <a:xfrm>
                <a:off x="3534"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58" name="Group 14"/>
            <p:cNvGrpSpPr>
              <a:grpSpLocks/>
            </p:cNvGrpSpPr>
            <p:nvPr/>
          </p:nvGrpSpPr>
          <p:grpSpPr bwMode="auto">
            <a:xfrm>
              <a:off x="7985787" y="4802188"/>
              <a:ext cx="512498" cy="276225"/>
              <a:chOff x="4003" y="1689"/>
              <a:chExt cx="298" cy="174"/>
            </a:xfrm>
          </p:grpSpPr>
          <p:sp>
            <p:nvSpPr>
              <p:cNvPr id="978959" name="Rectangle 15"/>
              <p:cNvSpPr>
                <a:spLocks noChangeArrowheads="1"/>
              </p:cNvSpPr>
              <p:nvPr/>
            </p:nvSpPr>
            <p:spPr bwMode="auto">
              <a:xfrm>
                <a:off x="4003" y="1689"/>
                <a:ext cx="298" cy="174"/>
              </a:xfrm>
              <a:prstGeom prst="rect">
                <a:avLst/>
              </a:prstGeom>
              <a:solidFill>
                <a:srgbClr val="BBE0E3"/>
              </a:solidFill>
              <a:ln w="9525">
                <a:noFill/>
                <a:miter lim="800000"/>
                <a:headEnd/>
                <a:tailEnd/>
              </a:ln>
            </p:spPr>
            <p:txBody>
              <a:bodyPr/>
              <a:lstStyle/>
              <a:p>
                <a:endParaRPr lang="en-US" dirty="0"/>
              </a:p>
            </p:txBody>
          </p:sp>
          <p:sp>
            <p:nvSpPr>
              <p:cNvPr id="978960" name="Rectangle 16"/>
              <p:cNvSpPr>
                <a:spLocks noChangeArrowheads="1"/>
              </p:cNvSpPr>
              <p:nvPr/>
            </p:nvSpPr>
            <p:spPr bwMode="auto">
              <a:xfrm>
                <a:off x="4003"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78961" name="Group 17"/>
            <p:cNvGrpSpPr>
              <a:grpSpLocks/>
            </p:cNvGrpSpPr>
            <p:nvPr/>
          </p:nvGrpSpPr>
          <p:grpSpPr bwMode="auto">
            <a:xfrm>
              <a:off x="5622793" y="4151313"/>
              <a:ext cx="510778" cy="276225"/>
              <a:chOff x="2629" y="1279"/>
              <a:chExt cx="297" cy="174"/>
            </a:xfrm>
          </p:grpSpPr>
          <p:sp>
            <p:nvSpPr>
              <p:cNvPr id="978962" name="Rectangle 18"/>
              <p:cNvSpPr>
                <a:spLocks noChangeArrowheads="1"/>
              </p:cNvSpPr>
              <p:nvPr/>
            </p:nvSpPr>
            <p:spPr bwMode="auto">
              <a:xfrm>
                <a:off x="2629" y="1279"/>
                <a:ext cx="297" cy="174"/>
              </a:xfrm>
              <a:prstGeom prst="rect">
                <a:avLst/>
              </a:prstGeom>
              <a:solidFill>
                <a:srgbClr val="BBE0E3"/>
              </a:solidFill>
              <a:ln w="9525">
                <a:noFill/>
                <a:miter lim="800000"/>
                <a:headEnd/>
                <a:tailEnd/>
              </a:ln>
            </p:spPr>
            <p:txBody>
              <a:bodyPr/>
              <a:lstStyle/>
              <a:p>
                <a:endParaRPr lang="en-US" dirty="0"/>
              </a:p>
            </p:txBody>
          </p:sp>
          <p:sp>
            <p:nvSpPr>
              <p:cNvPr id="978963" name="Rectangle 19"/>
              <p:cNvSpPr>
                <a:spLocks noChangeArrowheads="1"/>
              </p:cNvSpPr>
              <p:nvPr/>
            </p:nvSpPr>
            <p:spPr bwMode="auto">
              <a:xfrm>
                <a:off x="2629" y="127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64" name="Group 20"/>
            <p:cNvGrpSpPr>
              <a:grpSpLocks/>
            </p:cNvGrpSpPr>
            <p:nvPr/>
          </p:nvGrpSpPr>
          <p:grpSpPr bwMode="auto">
            <a:xfrm>
              <a:off x="7559279" y="4149725"/>
              <a:ext cx="510778" cy="274638"/>
              <a:chOff x="3755" y="1278"/>
              <a:chExt cx="297" cy="173"/>
            </a:xfrm>
          </p:grpSpPr>
          <p:sp>
            <p:nvSpPr>
              <p:cNvPr id="978965" name="Rectangle 21"/>
              <p:cNvSpPr>
                <a:spLocks noChangeArrowheads="1"/>
              </p:cNvSpPr>
              <p:nvPr/>
            </p:nvSpPr>
            <p:spPr bwMode="auto">
              <a:xfrm>
                <a:off x="3755" y="1278"/>
                <a:ext cx="297" cy="173"/>
              </a:xfrm>
              <a:prstGeom prst="rect">
                <a:avLst/>
              </a:prstGeom>
              <a:solidFill>
                <a:srgbClr val="BBE0E3"/>
              </a:solidFill>
              <a:ln w="9525">
                <a:noFill/>
                <a:miter lim="800000"/>
                <a:headEnd/>
                <a:tailEnd/>
              </a:ln>
            </p:spPr>
            <p:txBody>
              <a:bodyPr/>
              <a:lstStyle/>
              <a:p>
                <a:endParaRPr lang="en-US" dirty="0"/>
              </a:p>
            </p:txBody>
          </p:sp>
          <p:sp>
            <p:nvSpPr>
              <p:cNvPr id="978966" name="Rectangle 22"/>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978967" name="Group 23"/>
            <p:cNvGrpSpPr>
              <a:grpSpLocks/>
            </p:cNvGrpSpPr>
            <p:nvPr/>
          </p:nvGrpSpPr>
          <p:grpSpPr bwMode="auto">
            <a:xfrm>
              <a:off x="6582437" y="3648075"/>
              <a:ext cx="512498" cy="274638"/>
              <a:chOff x="3187" y="962"/>
              <a:chExt cx="298" cy="173"/>
            </a:xfrm>
          </p:grpSpPr>
          <p:sp>
            <p:nvSpPr>
              <p:cNvPr id="978968" name="Rectangle 24"/>
              <p:cNvSpPr>
                <a:spLocks noChangeArrowheads="1"/>
              </p:cNvSpPr>
              <p:nvPr/>
            </p:nvSpPr>
            <p:spPr bwMode="auto">
              <a:xfrm>
                <a:off x="3187" y="962"/>
                <a:ext cx="298" cy="173"/>
              </a:xfrm>
              <a:prstGeom prst="rect">
                <a:avLst/>
              </a:prstGeom>
              <a:solidFill>
                <a:srgbClr val="BBE0E3"/>
              </a:solidFill>
              <a:ln w="9525">
                <a:noFill/>
                <a:miter lim="800000"/>
                <a:headEnd/>
                <a:tailEnd/>
              </a:ln>
            </p:spPr>
            <p:txBody>
              <a:bodyPr/>
              <a:lstStyle/>
              <a:p>
                <a:endParaRPr lang="en-US" dirty="0"/>
              </a:p>
            </p:txBody>
          </p:sp>
          <p:sp>
            <p:nvSpPr>
              <p:cNvPr id="978969" name="Rectangle 25"/>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70" name="Freeform 26"/>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71" name="Freeform 27"/>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72" name="Freeform 28"/>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8973" name="Freeform 29"/>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8974" name="Freeform 30"/>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8975" name="Freeform 31"/>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grpSp>
          <p:nvGrpSpPr>
            <p:cNvPr id="978976" name="Group 32"/>
            <p:cNvGrpSpPr>
              <a:grpSpLocks/>
            </p:cNvGrpSpPr>
            <p:nvPr/>
          </p:nvGrpSpPr>
          <p:grpSpPr bwMode="auto">
            <a:xfrm>
              <a:off x="5056982" y="4802188"/>
              <a:ext cx="510778" cy="454025"/>
              <a:chOff x="2300" y="1689"/>
              <a:chExt cx="297" cy="174"/>
            </a:xfrm>
          </p:grpSpPr>
          <p:sp>
            <p:nvSpPr>
              <p:cNvPr id="978977" name="Rectangle 33"/>
              <p:cNvSpPr>
                <a:spLocks noChangeArrowheads="1"/>
              </p:cNvSpPr>
              <p:nvPr/>
            </p:nvSpPr>
            <p:spPr bwMode="auto">
              <a:xfrm>
                <a:off x="2300" y="1689"/>
                <a:ext cx="297" cy="174"/>
              </a:xfrm>
              <a:prstGeom prst="rect">
                <a:avLst/>
              </a:prstGeom>
              <a:solidFill>
                <a:srgbClr val="0033CC"/>
              </a:solidFill>
              <a:ln w="9525">
                <a:noFill/>
                <a:miter lim="800000"/>
                <a:headEnd/>
                <a:tailEnd/>
              </a:ln>
            </p:spPr>
            <p:txBody>
              <a:bodyPr/>
              <a:lstStyle/>
              <a:p>
                <a:endParaRPr lang="en-US" dirty="0"/>
              </a:p>
            </p:txBody>
          </p:sp>
          <p:sp>
            <p:nvSpPr>
              <p:cNvPr id="978978" name="Rectangle 34"/>
              <p:cNvSpPr>
                <a:spLocks noChangeArrowheads="1"/>
              </p:cNvSpPr>
              <p:nvPr/>
            </p:nvSpPr>
            <p:spPr bwMode="auto">
              <a:xfrm>
                <a:off x="2300" y="168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79" name="Group 35"/>
            <p:cNvGrpSpPr>
              <a:grpSpLocks/>
            </p:cNvGrpSpPr>
            <p:nvPr/>
          </p:nvGrpSpPr>
          <p:grpSpPr bwMode="auto">
            <a:xfrm>
              <a:off x="6016626" y="4802188"/>
              <a:ext cx="512498" cy="441325"/>
              <a:chOff x="2858" y="1689"/>
              <a:chExt cx="298" cy="174"/>
            </a:xfrm>
          </p:grpSpPr>
          <p:sp>
            <p:nvSpPr>
              <p:cNvPr id="978980" name="Rectangle 36"/>
              <p:cNvSpPr>
                <a:spLocks noChangeArrowheads="1"/>
              </p:cNvSpPr>
              <p:nvPr/>
            </p:nvSpPr>
            <p:spPr bwMode="auto">
              <a:xfrm>
                <a:off x="2858" y="1689"/>
                <a:ext cx="298" cy="174"/>
              </a:xfrm>
              <a:prstGeom prst="rect">
                <a:avLst/>
              </a:prstGeom>
              <a:solidFill>
                <a:srgbClr val="0033CC"/>
              </a:solidFill>
              <a:ln w="9525">
                <a:noFill/>
                <a:miter lim="800000"/>
                <a:headEnd/>
                <a:tailEnd/>
              </a:ln>
            </p:spPr>
            <p:txBody>
              <a:bodyPr/>
              <a:lstStyle/>
              <a:p>
                <a:endParaRPr lang="en-US" dirty="0"/>
              </a:p>
            </p:txBody>
          </p:sp>
          <p:sp>
            <p:nvSpPr>
              <p:cNvPr id="978981" name="Rectangle 37"/>
              <p:cNvSpPr>
                <a:spLocks noChangeArrowheads="1"/>
              </p:cNvSpPr>
              <p:nvPr/>
            </p:nvSpPr>
            <p:spPr bwMode="auto">
              <a:xfrm>
                <a:off x="2858" y="1689"/>
                <a:ext cx="298"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82" name="Group 38"/>
            <p:cNvGrpSpPr>
              <a:grpSpLocks/>
            </p:cNvGrpSpPr>
            <p:nvPr/>
          </p:nvGrpSpPr>
          <p:grpSpPr bwMode="auto">
            <a:xfrm>
              <a:off x="7110413" y="4802188"/>
              <a:ext cx="579570" cy="441325"/>
              <a:chOff x="3534" y="1689"/>
              <a:chExt cx="297" cy="174"/>
            </a:xfrm>
          </p:grpSpPr>
          <p:sp>
            <p:nvSpPr>
              <p:cNvPr id="978983" name="Rectangle 39"/>
              <p:cNvSpPr>
                <a:spLocks noChangeArrowheads="1"/>
              </p:cNvSpPr>
              <p:nvPr/>
            </p:nvSpPr>
            <p:spPr bwMode="auto">
              <a:xfrm>
                <a:off x="3534" y="1689"/>
                <a:ext cx="297" cy="174"/>
              </a:xfrm>
              <a:prstGeom prst="rect">
                <a:avLst/>
              </a:prstGeom>
              <a:solidFill>
                <a:srgbClr val="FFFF99"/>
              </a:solidFill>
              <a:ln w="9525">
                <a:noFill/>
                <a:miter lim="800000"/>
                <a:headEnd/>
                <a:tailEnd/>
              </a:ln>
            </p:spPr>
            <p:txBody>
              <a:bodyPr/>
              <a:lstStyle/>
              <a:p>
                <a:endParaRPr lang="en-US" dirty="0"/>
              </a:p>
            </p:txBody>
          </p:sp>
          <p:sp>
            <p:nvSpPr>
              <p:cNvPr id="978984" name="Rectangle 40"/>
              <p:cNvSpPr>
                <a:spLocks noChangeArrowheads="1"/>
              </p:cNvSpPr>
              <p:nvPr/>
            </p:nvSpPr>
            <p:spPr bwMode="auto">
              <a:xfrm>
                <a:off x="3534" y="1689"/>
                <a:ext cx="297" cy="174"/>
              </a:xfrm>
              <a:prstGeom prst="rect">
                <a:avLst/>
              </a:prstGeom>
              <a:solidFill>
                <a:srgbClr val="FFFF99"/>
              </a:solidFill>
              <a:ln w="12700" cap="rnd">
                <a:solidFill>
                  <a:srgbClr val="000000"/>
                </a:solidFill>
                <a:miter lim="800000"/>
                <a:headEnd/>
                <a:tailEnd/>
              </a:ln>
            </p:spPr>
            <p:txBody>
              <a:bodyPr/>
              <a:lstStyle/>
              <a:p>
                <a:endParaRPr lang="en-US" dirty="0"/>
              </a:p>
            </p:txBody>
          </p:sp>
        </p:grpSp>
        <p:grpSp>
          <p:nvGrpSpPr>
            <p:cNvPr id="978985" name="Group 41"/>
            <p:cNvGrpSpPr>
              <a:grpSpLocks/>
            </p:cNvGrpSpPr>
            <p:nvPr/>
          </p:nvGrpSpPr>
          <p:grpSpPr bwMode="auto">
            <a:xfrm>
              <a:off x="7958270" y="4802188"/>
              <a:ext cx="567531" cy="466725"/>
              <a:chOff x="4003" y="1689"/>
              <a:chExt cx="298" cy="174"/>
            </a:xfrm>
          </p:grpSpPr>
          <p:sp>
            <p:nvSpPr>
              <p:cNvPr id="978986" name="Rectangle 42"/>
              <p:cNvSpPr>
                <a:spLocks noChangeArrowheads="1"/>
              </p:cNvSpPr>
              <p:nvPr/>
            </p:nvSpPr>
            <p:spPr bwMode="auto">
              <a:xfrm>
                <a:off x="4003" y="1689"/>
                <a:ext cx="298" cy="174"/>
              </a:xfrm>
              <a:prstGeom prst="rect">
                <a:avLst/>
              </a:prstGeom>
              <a:solidFill>
                <a:srgbClr val="01FFC9"/>
              </a:solidFill>
              <a:ln w="9525">
                <a:noFill/>
                <a:miter lim="800000"/>
                <a:headEnd/>
                <a:tailEnd/>
              </a:ln>
            </p:spPr>
            <p:txBody>
              <a:bodyPr/>
              <a:lstStyle/>
              <a:p>
                <a:endParaRPr lang="en-US" dirty="0"/>
              </a:p>
            </p:txBody>
          </p:sp>
          <p:sp>
            <p:nvSpPr>
              <p:cNvPr id="978987" name="Rectangle 43"/>
              <p:cNvSpPr>
                <a:spLocks noChangeArrowheads="1"/>
              </p:cNvSpPr>
              <p:nvPr/>
            </p:nvSpPr>
            <p:spPr bwMode="auto">
              <a:xfrm>
                <a:off x="4003" y="1689"/>
                <a:ext cx="298" cy="174"/>
              </a:xfrm>
              <a:prstGeom prst="rect">
                <a:avLst/>
              </a:prstGeom>
              <a:solidFill>
                <a:srgbClr val="01FFC9"/>
              </a:solidFill>
              <a:ln w="12700" cap="rnd">
                <a:solidFill>
                  <a:srgbClr val="000000"/>
                </a:solidFill>
                <a:miter lim="800000"/>
                <a:headEnd/>
                <a:tailEnd/>
              </a:ln>
            </p:spPr>
            <p:txBody>
              <a:bodyPr/>
              <a:lstStyle/>
              <a:p>
                <a:endParaRPr lang="en-US" dirty="0"/>
              </a:p>
            </p:txBody>
          </p:sp>
        </p:grpSp>
        <p:grpSp>
          <p:nvGrpSpPr>
            <p:cNvPr id="978988" name="Group 44"/>
            <p:cNvGrpSpPr>
              <a:grpSpLocks/>
            </p:cNvGrpSpPr>
            <p:nvPr/>
          </p:nvGrpSpPr>
          <p:grpSpPr bwMode="auto">
            <a:xfrm>
              <a:off x="5622793" y="4151313"/>
              <a:ext cx="510778" cy="276225"/>
              <a:chOff x="2629" y="1279"/>
              <a:chExt cx="297" cy="174"/>
            </a:xfrm>
          </p:grpSpPr>
          <p:sp>
            <p:nvSpPr>
              <p:cNvPr id="978989" name="Rectangle 45"/>
              <p:cNvSpPr>
                <a:spLocks noChangeArrowheads="1"/>
              </p:cNvSpPr>
              <p:nvPr/>
            </p:nvSpPr>
            <p:spPr bwMode="auto">
              <a:xfrm>
                <a:off x="2629" y="1279"/>
                <a:ext cx="297" cy="174"/>
              </a:xfrm>
              <a:prstGeom prst="rect">
                <a:avLst/>
              </a:prstGeom>
              <a:solidFill>
                <a:srgbClr val="0033CC"/>
              </a:solidFill>
              <a:ln w="9525">
                <a:noFill/>
                <a:miter lim="800000"/>
                <a:headEnd/>
                <a:tailEnd/>
              </a:ln>
            </p:spPr>
            <p:txBody>
              <a:bodyPr/>
              <a:lstStyle/>
              <a:p>
                <a:endParaRPr lang="en-US" dirty="0"/>
              </a:p>
            </p:txBody>
          </p:sp>
          <p:sp>
            <p:nvSpPr>
              <p:cNvPr id="978990" name="Rectangle 46"/>
              <p:cNvSpPr>
                <a:spLocks noChangeArrowheads="1"/>
              </p:cNvSpPr>
              <p:nvPr/>
            </p:nvSpPr>
            <p:spPr bwMode="auto">
              <a:xfrm>
                <a:off x="2629" y="127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91" name="Group 47"/>
            <p:cNvGrpSpPr>
              <a:grpSpLocks/>
            </p:cNvGrpSpPr>
            <p:nvPr/>
          </p:nvGrpSpPr>
          <p:grpSpPr bwMode="auto">
            <a:xfrm>
              <a:off x="7559279" y="4149725"/>
              <a:ext cx="510778" cy="274638"/>
              <a:chOff x="3755" y="1278"/>
              <a:chExt cx="297" cy="173"/>
            </a:xfrm>
          </p:grpSpPr>
          <p:sp>
            <p:nvSpPr>
              <p:cNvPr id="978992" name="Rectangle 48"/>
              <p:cNvSpPr>
                <a:spLocks noChangeArrowheads="1"/>
              </p:cNvSpPr>
              <p:nvPr/>
            </p:nvSpPr>
            <p:spPr bwMode="auto">
              <a:xfrm>
                <a:off x="3755" y="1278"/>
                <a:ext cx="297"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3" name="Rectangle 49"/>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978994" name="Group 50"/>
            <p:cNvGrpSpPr>
              <a:grpSpLocks/>
            </p:cNvGrpSpPr>
            <p:nvPr/>
          </p:nvGrpSpPr>
          <p:grpSpPr bwMode="auto">
            <a:xfrm>
              <a:off x="6582437" y="3648075"/>
              <a:ext cx="512498" cy="274638"/>
              <a:chOff x="3187" y="962"/>
              <a:chExt cx="298" cy="173"/>
            </a:xfrm>
          </p:grpSpPr>
          <p:sp>
            <p:nvSpPr>
              <p:cNvPr id="978995" name="Rectangle 51"/>
              <p:cNvSpPr>
                <a:spLocks noChangeArrowheads="1"/>
              </p:cNvSpPr>
              <p:nvPr/>
            </p:nvSpPr>
            <p:spPr bwMode="auto">
              <a:xfrm>
                <a:off x="3187" y="962"/>
                <a:ext cx="298"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6" name="Rectangle 52"/>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97" name="Freeform 53"/>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98" name="Freeform 54"/>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99" name="Freeform 55"/>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9000" name="Freeform 56"/>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9001" name="Freeform 57"/>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9002" name="Freeform 58"/>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sp>
          <p:nvSpPr>
            <p:cNvPr id="979003" name="Text Box 59"/>
            <p:cNvSpPr txBox="1">
              <a:spLocks noChangeArrowheads="1"/>
            </p:cNvSpPr>
            <p:nvPr/>
          </p:nvSpPr>
          <p:spPr bwMode="auto">
            <a:xfrm>
              <a:off x="8032221" y="3930650"/>
              <a:ext cx="638440" cy="461665"/>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Pipe</a:t>
              </a:r>
            </a:p>
            <a:p>
              <a:pPr algn="l" eaLnBrk="1" hangingPunct="1"/>
              <a:r>
                <a:rPr lang="en-GB" sz="1200" b="1" dirty="0"/>
                <a:t>Works</a:t>
              </a:r>
              <a:endParaRPr lang="en-US" sz="1200" b="1" dirty="0"/>
            </a:p>
          </p:txBody>
        </p:sp>
        <p:sp>
          <p:nvSpPr>
            <p:cNvPr id="979004" name="Text Box 60"/>
            <p:cNvSpPr txBox="1">
              <a:spLocks noChangeArrowheads="1"/>
            </p:cNvSpPr>
            <p:nvPr/>
          </p:nvSpPr>
          <p:spPr bwMode="auto">
            <a:xfrm>
              <a:off x="4757738" y="3894138"/>
              <a:ext cx="1016397" cy="457200"/>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t>Ground Works</a:t>
              </a:r>
              <a:endParaRPr lang="en-US" sz="1200" b="1" dirty="0"/>
            </a:p>
          </p:txBody>
        </p:sp>
        <p:sp>
          <p:nvSpPr>
            <p:cNvPr id="979005" name="Text Box 61"/>
            <p:cNvSpPr txBox="1">
              <a:spLocks noChangeArrowheads="1"/>
            </p:cNvSpPr>
            <p:nvPr/>
          </p:nvSpPr>
          <p:spPr bwMode="auto">
            <a:xfrm>
              <a:off x="7151688" y="5645150"/>
              <a:ext cx="1349606"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Work completed</a:t>
              </a:r>
              <a:endParaRPr lang="en-US" sz="1200" b="1" dirty="0"/>
            </a:p>
          </p:txBody>
        </p:sp>
        <p:sp>
          <p:nvSpPr>
            <p:cNvPr id="979006" name="Text Box 62"/>
            <p:cNvSpPr txBox="1">
              <a:spLocks noChangeArrowheads="1"/>
            </p:cNvSpPr>
            <p:nvPr/>
          </p:nvSpPr>
          <p:spPr bwMode="auto">
            <a:xfrm>
              <a:off x="5971911" y="43180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7" name="Text Box 63"/>
            <p:cNvSpPr txBox="1">
              <a:spLocks noChangeArrowheads="1"/>
            </p:cNvSpPr>
            <p:nvPr/>
          </p:nvSpPr>
          <p:spPr bwMode="auto">
            <a:xfrm>
              <a:off x="6921236" y="5626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8" name="Text Box 64"/>
            <p:cNvSpPr txBox="1">
              <a:spLocks noChangeArrowheads="1"/>
            </p:cNvSpPr>
            <p:nvPr/>
          </p:nvSpPr>
          <p:spPr bwMode="auto">
            <a:xfrm>
              <a:off x="5407819" y="51308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9" name="Text Box 65"/>
            <p:cNvSpPr txBox="1">
              <a:spLocks noChangeArrowheads="1"/>
            </p:cNvSpPr>
            <p:nvPr/>
          </p:nvSpPr>
          <p:spPr bwMode="auto">
            <a:xfrm>
              <a:off x="6398419" y="5118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0" name="Text Box 66"/>
            <p:cNvSpPr txBox="1">
              <a:spLocks noChangeArrowheads="1"/>
            </p:cNvSpPr>
            <p:nvPr/>
          </p:nvSpPr>
          <p:spPr bwMode="auto">
            <a:xfrm>
              <a:off x="7499086" y="51435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1" name="Text Box 67"/>
            <p:cNvSpPr txBox="1">
              <a:spLocks noChangeArrowheads="1"/>
            </p:cNvSpPr>
            <p:nvPr/>
          </p:nvSpPr>
          <p:spPr bwMode="auto">
            <a:xfrm>
              <a:off x="7096655" y="4781550"/>
              <a:ext cx="634603" cy="4572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a:spAutoFit/>
            </a:bodyPr>
            <a:lstStyle/>
            <a:p>
              <a:pPr algn="l" eaLnBrk="1" hangingPunct="1"/>
              <a:r>
                <a:rPr lang="en-GB" sz="1200" b="1" dirty="0"/>
                <a:t>buy pipe</a:t>
              </a:r>
              <a:endParaRPr lang="en-US" sz="1200" b="1" dirty="0"/>
            </a:p>
          </p:txBody>
        </p:sp>
        <p:sp>
          <p:nvSpPr>
            <p:cNvPr id="979012" name="Text Box 68"/>
            <p:cNvSpPr txBox="1">
              <a:spLocks noChangeArrowheads="1"/>
            </p:cNvSpPr>
            <p:nvPr/>
          </p:nvSpPr>
          <p:spPr bwMode="auto">
            <a:xfrm>
              <a:off x="7963430" y="4794250"/>
              <a:ext cx="624284" cy="457200"/>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a:spAutoFit/>
            </a:bodyPr>
            <a:lstStyle/>
            <a:p>
              <a:pPr algn="l" eaLnBrk="1" hangingPunct="1"/>
              <a:r>
                <a:rPr lang="en-GB" sz="1200" b="1" dirty="0"/>
                <a:t>lay pipe</a:t>
              </a:r>
              <a:endParaRPr lang="en-US" sz="1200" b="1" dirty="0"/>
            </a:p>
          </p:txBody>
        </p:sp>
        <p:sp>
          <p:nvSpPr>
            <p:cNvPr id="979013" name="Text Box 69"/>
            <p:cNvSpPr txBox="1">
              <a:spLocks noChangeArrowheads="1"/>
            </p:cNvSpPr>
            <p:nvPr/>
          </p:nvSpPr>
          <p:spPr bwMode="auto">
            <a:xfrm>
              <a:off x="6078538" y="3333750"/>
              <a:ext cx="1116139"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New Pipeline</a:t>
              </a:r>
              <a:endParaRPr lang="en-US" sz="1200" b="1" dirty="0"/>
            </a:p>
          </p:txBody>
        </p:sp>
      </p:grpSp>
      <p:pic>
        <p:nvPicPr>
          <p:cNvPr id="19015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09" y="1670728"/>
            <a:ext cx="23563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9902" y="4947329"/>
            <a:ext cx="1688123" cy="369332"/>
          </a:xfrm>
          <a:prstGeom prst="rect">
            <a:avLst/>
          </a:prstGeom>
          <a:noFill/>
        </p:spPr>
        <p:txBody>
          <a:bodyPr wrap="square" rtlCol="0">
            <a:spAutoFit/>
          </a:bodyPr>
          <a:lstStyle/>
          <a:p>
            <a:r>
              <a:rPr lang="en-US" dirty="0" smtClean="0"/>
              <a:t>Alaska Pipeline</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299</a:t>
            </a:fld>
            <a:endParaRPr lang="en-US" dirty="0"/>
          </a:p>
        </p:txBody>
      </p:sp>
    </p:spTree>
    <p:extLst>
      <p:ext uri="{BB962C8B-B14F-4D97-AF65-F5344CB8AC3E}">
        <p14:creationId xmlns:p14="http://schemas.microsoft.com/office/powerpoint/2010/main" val="1107932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Kit </a:t>
            </a:r>
            <a:endParaRPr lang="en-US" dirty="0"/>
          </a:p>
        </p:txBody>
      </p:sp>
      <p:sp>
        <p:nvSpPr>
          <p:cNvPr id="3" name="Content Placeholder 2"/>
          <p:cNvSpPr>
            <a:spLocks noGrp="1"/>
          </p:cNvSpPr>
          <p:nvPr>
            <p:ph idx="1"/>
          </p:nvPr>
        </p:nvSpPr>
        <p:spPr>
          <a:xfrm>
            <a:off x="189035" y="1476382"/>
            <a:ext cx="6071088" cy="4619625"/>
          </a:xfrm>
        </p:spPr>
        <p:txBody>
          <a:bodyPr>
            <a:normAutofit fontScale="77500" lnSpcReduction="20000"/>
          </a:bodyPr>
          <a:lstStyle/>
          <a:p>
            <a:pPr marL="114283" lvl="1" indent="0">
              <a:buNone/>
            </a:pPr>
            <a:r>
              <a:rPr lang="en-US" b="1" dirty="0" smtClean="0"/>
              <a:t>You </a:t>
            </a:r>
            <a:r>
              <a:rPr lang="en-US" b="1" dirty="0"/>
              <a:t>will be </a:t>
            </a:r>
            <a:r>
              <a:rPr lang="en-US" b="1" dirty="0" smtClean="0"/>
              <a:t>provided with: </a:t>
            </a:r>
            <a:endParaRPr lang="en-US" b="1" dirty="0"/>
          </a:p>
          <a:p>
            <a:pPr lvl="1">
              <a:buFont typeface="Courier New"/>
              <a:buChar char="o"/>
            </a:pPr>
            <a:r>
              <a:rPr lang="en-US" b="1" dirty="0">
                <a:solidFill>
                  <a:srgbClr val="FF0000"/>
                </a:solidFill>
              </a:rPr>
              <a:t>A One year Membership to the </a:t>
            </a:r>
            <a:r>
              <a:rPr lang="en-US" b="1" dirty="0" smtClean="0">
                <a:solidFill>
                  <a:srgbClr val="FF0000"/>
                </a:solidFill>
              </a:rPr>
              <a:t>GPM to have access to: </a:t>
            </a:r>
            <a:endParaRPr lang="en-US" b="1" dirty="0">
              <a:solidFill>
                <a:srgbClr val="FF0000"/>
              </a:solidFill>
            </a:endParaRPr>
          </a:p>
          <a:p>
            <a:pPr lvl="2">
              <a:buFont typeface="Courier New"/>
              <a:buChar char="o"/>
            </a:pPr>
            <a:r>
              <a:rPr lang="en-US" b="0" dirty="0" smtClean="0"/>
              <a:t>The GPM Reference Guide to Sustainability in Project Management eBook</a:t>
            </a:r>
            <a:endParaRPr lang="en-US" b="0" dirty="0"/>
          </a:p>
          <a:p>
            <a:pPr lvl="2">
              <a:buFont typeface="Courier New"/>
              <a:buChar char="o"/>
            </a:pPr>
            <a:r>
              <a:rPr lang="en-US" b="0" dirty="0" smtClean="0"/>
              <a:t>The Sustainability Calculator and other PM Templates</a:t>
            </a:r>
          </a:p>
          <a:p>
            <a:pPr lvl="2">
              <a:buFont typeface="Courier New"/>
              <a:buChar char="o"/>
            </a:pPr>
            <a:r>
              <a:rPr lang="en-US" b="1" dirty="0" smtClean="0"/>
              <a:t>USE CODE </a:t>
            </a:r>
            <a:r>
              <a:rPr lang="en-US" b="1" dirty="0" smtClean="0">
                <a:solidFill>
                  <a:srgbClr val="0000FF"/>
                </a:solidFill>
              </a:rPr>
              <a:t>XXXXXX </a:t>
            </a:r>
            <a:r>
              <a:rPr lang="en-US" dirty="0" smtClean="0">
                <a:solidFill>
                  <a:srgbClr val="0000FF"/>
                </a:solidFill>
              </a:rPr>
              <a:t>(replace x by code)</a:t>
            </a:r>
          </a:p>
          <a:p>
            <a:pPr marL="114283" lvl="1" indent="0">
              <a:buNone/>
            </a:pPr>
            <a:r>
              <a:rPr lang="en-US" b="1" dirty="0" smtClean="0"/>
              <a:t>And at </a:t>
            </a:r>
            <a:r>
              <a:rPr lang="en-US" b="1" dirty="0"/>
              <a:t>the End of this </a:t>
            </a:r>
            <a:r>
              <a:rPr lang="en-US" b="1" dirty="0" smtClean="0"/>
              <a:t>course: </a:t>
            </a:r>
            <a:endParaRPr lang="en-US" b="1" dirty="0"/>
          </a:p>
          <a:p>
            <a:pPr lvl="1">
              <a:buFont typeface="Courier New"/>
              <a:buChar char="o"/>
            </a:pPr>
            <a:r>
              <a:rPr lang="en-US" dirty="0"/>
              <a:t>A certificate of </a:t>
            </a:r>
            <a:r>
              <a:rPr lang="en-US" dirty="0" smtClean="0"/>
              <a:t>completion</a:t>
            </a:r>
          </a:p>
          <a:p>
            <a:pPr lvl="1">
              <a:buFont typeface="Courier New"/>
              <a:buChar char="o"/>
            </a:pPr>
            <a:r>
              <a:rPr lang="en-US" dirty="0" smtClean="0"/>
              <a:t>PDUs or </a:t>
            </a:r>
            <a:r>
              <a:rPr lang="en-US" dirty="0"/>
              <a:t>Professional Development Units are granted </a:t>
            </a:r>
            <a:r>
              <a:rPr lang="en-US" dirty="0" smtClean="0"/>
              <a:t> to </a:t>
            </a:r>
            <a:r>
              <a:rPr lang="en-US" dirty="0"/>
              <a:t>the attendees completing the course</a:t>
            </a:r>
            <a:r>
              <a:rPr lang="en-US" dirty="0" smtClean="0"/>
              <a:t>.</a:t>
            </a:r>
          </a:p>
          <a:p>
            <a:pPr lvl="1">
              <a:buFont typeface="Courier New"/>
              <a:buChar char="o"/>
            </a:pPr>
            <a:r>
              <a:rPr lang="en-US" dirty="0" smtClean="0"/>
              <a:t>The GPM-b Certification for those who pass the exam.</a:t>
            </a:r>
            <a:endParaRPr lang="en-US" dirty="0"/>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Tree>
    <p:extLst>
      <p:ext uri="{BB962C8B-B14F-4D97-AF65-F5344CB8AC3E}">
        <p14:creationId xmlns:p14="http://schemas.microsoft.com/office/powerpoint/2010/main" val="9111672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a:xfrm>
            <a:off x="226219" y="228600"/>
            <a:ext cx="6172200" cy="584200"/>
          </a:xfrm>
        </p:spPr>
        <p:txBody>
          <a:bodyPr>
            <a:normAutofit/>
          </a:bodyPr>
          <a:lstStyle/>
          <a:p>
            <a:r>
              <a:rPr lang="nl-NL" dirty="0" smtClean="0"/>
              <a:t>Corporate Responsibility</a:t>
            </a:r>
          </a:p>
        </p:txBody>
      </p:sp>
      <p:sp>
        <p:nvSpPr>
          <p:cNvPr id="5" name="PIJL-RECHTS 4"/>
          <p:cNvSpPr/>
          <p:nvPr/>
        </p:nvSpPr>
        <p:spPr>
          <a:xfrm rot="16200000">
            <a:off x="-1282700" y="2806700"/>
            <a:ext cx="4702175" cy="1679575"/>
          </a:xfrm>
          <a:prstGeom prst="rightArrow">
            <a:avLst>
              <a:gd name="adj1" fmla="val 50000"/>
              <a:gd name="adj2" fmla="val 86696"/>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cs typeface="Arial" pitchFamily="34" charset="0"/>
            </a:endParaRPr>
          </a:p>
        </p:txBody>
      </p:sp>
      <p:sp>
        <p:nvSpPr>
          <p:cNvPr id="66566" name="Tekstvak 7"/>
          <p:cNvSpPr txBox="1">
            <a:spLocks noChangeArrowheads="1"/>
          </p:cNvSpPr>
          <p:nvPr/>
        </p:nvSpPr>
        <p:spPr bwMode="auto">
          <a:xfrm>
            <a:off x="4191000" y="4953000"/>
            <a:ext cx="29097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marL="285750" indent="-285750" eaLnBrk="1" hangingPunct="1">
              <a:buFont typeface="Arial" pitchFamily="34" charset="0"/>
              <a:buChar char="•"/>
            </a:pPr>
            <a:r>
              <a:rPr lang="nl-NL" sz="1800" dirty="0"/>
              <a:t>Less poluting resources</a:t>
            </a:r>
          </a:p>
          <a:p>
            <a:pPr marL="285750" indent="-285750" eaLnBrk="1" hangingPunct="1">
              <a:buFont typeface="Arial" pitchFamily="34" charset="0"/>
              <a:buChar char="•"/>
            </a:pPr>
            <a:r>
              <a:rPr lang="nl-NL" sz="1800" dirty="0"/>
              <a:t>Better isolated buildings</a:t>
            </a:r>
          </a:p>
          <a:p>
            <a:pPr marL="285750" indent="-285750" eaLnBrk="1" hangingPunct="1">
              <a:buFont typeface="Arial" pitchFamily="34" charset="0"/>
              <a:buChar char="•"/>
            </a:pPr>
            <a:r>
              <a:rPr lang="nl-NL" sz="1800" dirty="0"/>
              <a:t>Better safety clothing</a:t>
            </a:r>
          </a:p>
        </p:txBody>
      </p:sp>
      <p:sp>
        <p:nvSpPr>
          <p:cNvPr id="66567" name="Tekstvak 8"/>
          <p:cNvSpPr txBox="1">
            <a:spLocks noChangeArrowheads="1"/>
          </p:cNvSpPr>
          <p:nvPr/>
        </p:nvSpPr>
        <p:spPr bwMode="auto">
          <a:xfrm>
            <a:off x="4110038" y="1968500"/>
            <a:ext cx="45513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marL="285750" indent="-285750" eaLnBrk="1" hangingPunct="1">
              <a:buFont typeface="Arial" pitchFamily="34" charset="0"/>
              <a:buChar char="•"/>
            </a:pPr>
            <a:r>
              <a:rPr lang="nl-NL" sz="1800" dirty="0"/>
              <a:t>Sustainability as a strategy</a:t>
            </a:r>
          </a:p>
          <a:p>
            <a:pPr marL="285750" indent="-285750" eaLnBrk="1" hangingPunct="1">
              <a:buFont typeface="Arial" pitchFamily="34" charset="0"/>
              <a:buChar char="•"/>
            </a:pPr>
            <a:r>
              <a:rPr lang="nl-NL" sz="1800" dirty="0" smtClean="0"/>
              <a:t>Products </a:t>
            </a:r>
            <a:r>
              <a:rPr lang="nl-NL" sz="1800" dirty="0"/>
              <a:t>that make our clients more sustainable</a:t>
            </a:r>
          </a:p>
        </p:txBody>
      </p:sp>
      <p:sp>
        <p:nvSpPr>
          <p:cNvPr id="9" name="Tekstvak 6"/>
          <p:cNvSpPr txBox="1">
            <a:spLocks noChangeArrowheads="1"/>
          </p:cNvSpPr>
          <p:nvPr/>
        </p:nvSpPr>
        <p:spPr bwMode="auto">
          <a:xfrm>
            <a:off x="1600200" y="1905000"/>
            <a:ext cx="164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a:t>To: Good</a:t>
            </a:r>
          </a:p>
        </p:txBody>
      </p:sp>
      <p:sp>
        <p:nvSpPr>
          <p:cNvPr id="10" name="Tekstvak 5"/>
          <p:cNvSpPr txBox="1">
            <a:spLocks noChangeArrowheads="1"/>
          </p:cNvSpPr>
          <p:nvPr/>
        </p:nvSpPr>
        <p:spPr bwMode="auto">
          <a:xfrm>
            <a:off x="1524000" y="4921250"/>
            <a:ext cx="3597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a:t>From: </a:t>
            </a:r>
            <a:br>
              <a:rPr lang="nl-NL" sz="2800" dirty="0"/>
            </a:br>
            <a:r>
              <a:rPr lang="nl-NL" sz="2800" dirty="0"/>
              <a:t>Less </a:t>
            </a:r>
            <a:r>
              <a:rPr lang="nl-NL" sz="2800" dirty="0" smtClean="0"/>
              <a:t>Bad</a:t>
            </a:r>
            <a:endParaRPr lang="nl-NL" sz="2800" dirty="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a:t>
            </a:fld>
            <a:endParaRPr lang="en-US" dirty="0"/>
          </a:p>
        </p:txBody>
      </p:sp>
    </p:spTree>
    <p:extLst>
      <p:ext uri="{BB962C8B-B14F-4D97-AF65-F5344CB8AC3E}">
        <p14:creationId xmlns:p14="http://schemas.microsoft.com/office/powerpoint/2010/main" val="1141993273"/>
      </p:ext>
    </p:extLst>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009" name="Rectangle 17"/>
          <p:cNvSpPr>
            <a:spLocks noGrp="1" noChangeArrowheads="1"/>
          </p:cNvSpPr>
          <p:nvPr>
            <p:ph type="title"/>
          </p:nvPr>
        </p:nvSpPr>
        <p:spPr/>
        <p:txBody>
          <a:bodyPr/>
          <a:lstStyle/>
          <a:p>
            <a:r>
              <a:rPr lang="en-GB" dirty="0"/>
              <a:t>Earned Value Measurement</a:t>
            </a:r>
            <a:endParaRPr lang="en-US" dirty="0"/>
          </a:p>
        </p:txBody>
      </p:sp>
      <p:grpSp>
        <p:nvGrpSpPr>
          <p:cNvPr id="38" name="Group 37"/>
          <p:cNvGrpSpPr/>
          <p:nvPr/>
        </p:nvGrpSpPr>
        <p:grpSpPr>
          <a:xfrm>
            <a:off x="525341" y="1758954"/>
            <a:ext cx="8031392" cy="4005263"/>
            <a:chOff x="754063" y="1962150"/>
            <a:chExt cx="8700674" cy="4005263"/>
          </a:xfrm>
        </p:grpSpPr>
        <p:sp>
          <p:nvSpPr>
            <p:cNvPr id="980994" name="Rectangle 2"/>
            <p:cNvSpPr>
              <a:spLocks noChangeArrowheads="1"/>
            </p:cNvSpPr>
            <p:nvPr/>
          </p:nvSpPr>
          <p:spPr bwMode="auto">
            <a:xfrm>
              <a:off x="2765425" y="4127500"/>
              <a:ext cx="6465888" cy="279400"/>
            </a:xfrm>
            <a:prstGeom prst="rect">
              <a:avLst/>
            </a:prstGeom>
            <a:noFill/>
            <a:ln w="12700">
              <a:solidFill>
                <a:schemeClr val="tx1"/>
              </a:solidFill>
              <a:prstDash val="dash"/>
              <a:miter lim="800000"/>
              <a:headEnd type="none" w="sm" len="sm"/>
              <a:tailEnd type="none" w="sm" len="sm"/>
            </a:ln>
            <a:effectLst/>
          </p:spPr>
          <p:txBody>
            <a:bodyPr wrap="none" anchor="ctr"/>
            <a:lstStyle/>
            <a:p>
              <a:endParaRPr lang="en-US" dirty="0"/>
            </a:p>
          </p:txBody>
        </p:sp>
        <p:sp>
          <p:nvSpPr>
            <p:cNvPr id="980995" name="Line 3"/>
            <p:cNvSpPr>
              <a:spLocks noChangeShapeType="1"/>
            </p:cNvSpPr>
            <p:nvPr/>
          </p:nvSpPr>
          <p:spPr bwMode="auto">
            <a:xfrm>
              <a:off x="9245600" y="3365500"/>
              <a:ext cx="0" cy="6985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6" name="Line 4"/>
            <p:cNvSpPr>
              <a:spLocks noChangeShapeType="1"/>
            </p:cNvSpPr>
            <p:nvPr/>
          </p:nvSpPr>
          <p:spPr bwMode="auto">
            <a:xfrm>
              <a:off x="6053138" y="3378200"/>
              <a:ext cx="0" cy="673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7" name="Line 5"/>
            <p:cNvSpPr>
              <a:spLocks noChangeShapeType="1"/>
            </p:cNvSpPr>
            <p:nvPr/>
          </p:nvSpPr>
          <p:spPr bwMode="auto">
            <a:xfrm>
              <a:off x="7677150" y="3365500"/>
              <a:ext cx="0" cy="68580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980998" name="Group 6"/>
            <p:cNvGrpSpPr>
              <a:grpSpLocks/>
            </p:cNvGrpSpPr>
            <p:nvPr/>
          </p:nvGrpSpPr>
          <p:grpSpPr bwMode="auto">
            <a:xfrm>
              <a:off x="4110038" y="2546350"/>
              <a:ext cx="5344699" cy="666750"/>
              <a:chOff x="2406" y="1828"/>
              <a:chExt cx="3107" cy="420"/>
            </a:xfrm>
          </p:grpSpPr>
          <p:sp>
            <p:nvSpPr>
              <p:cNvPr id="980999" name="AutoShape 7"/>
              <p:cNvSpPr>
                <a:spLocks/>
              </p:cNvSpPr>
              <p:nvPr/>
            </p:nvSpPr>
            <p:spPr bwMode="auto">
              <a:xfrm rot="5400000">
                <a:off x="3960" y="624"/>
                <a:ext cx="40" cy="2744"/>
              </a:xfrm>
              <a:prstGeom prst="leftBracket">
                <a:avLst>
                  <a:gd name="adj" fmla="val 571667"/>
                </a:avLst>
              </a:prstGeom>
              <a:noFill/>
              <a:ln w="12700">
                <a:solidFill>
                  <a:schemeClr val="tx1"/>
                </a:solidFill>
                <a:round/>
                <a:headEnd/>
                <a:tailEnd/>
              </a:ln>
              <a:effectLst/>
            </p:spPr>
            <p:txBody>
              <a:bodyPr wrap="none" anchor="ctr"/>
              <a:lstStyle/>
              <a:p>
                <a:endParaRPr lang="en-US" dirty="0"/>
              </a:p>
            </p:txBody>
          </p:sp>
          <p:sp>
            <p:nvSpPr>
              <p:cNvPr id="981000" name="Text Box 8"/>
              <p:cNvSpPr txBox="1">
                <a:spLocks noChangeArrowheads="1"/>
              </p:cNvSpPr>
              <p:nvPr/>
            </p:nvSpPr>
            <p:spPr bwMode="auto">
              <a:xfrm>
                <a:off x="2406" y="1988"/>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2 wk</a:t>
                </a:r>
                <a:endParaRPr lang="en-US" sz="1200" b="1" dirty="0"/>
              </a:p>
            </p:txBody>
          </p:sp>
          <p:sp>
            <p:nvSpPr>
              <p:cNvPr id="981001" name="Text Box 9"/>
              <p:cNvSpPr txBox="1">
                <a:spLocks noChangeArrowheads="1"/>
              </p:cNvSpPr>
              <p:nvPr/>
            </p:nvSpPr>
            <p:spPr bwMode="auto">
              <a:xfrm>
                <a:off x="3358" y="1996"/>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4 wk</a:t>
                </a:r>
                <a:endParaRPr lang="en-US" sz="1200" b="1" dirty="0"/>
              </a:p>
            </p:txBody>
          </p:sp>
          <p:sp>
            <p:nvSpPr>
              <p:cNvPr id="981002" name="Text Box 10"/>
              <p:cNvSpPr txBox="1">
                <a:spLocks noChangeArrowheads="1"/>
              </p:cNvSpPr>
              <p:nvPr/>
            </p:nvSpPr>
            <p:spPr bwMode="auto">
              <a:xfrm>
                <a:off x="4278"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6 wk</a:t>
                </a:r>
                <a:endParaRPr lang="en-US" sz="1200" b="1" dirty="0"/>
              </a:p>
            </p:txBody>
          </p:sp>
          <p:sp>
            <p:nvSpPr>
              <p:cNvPr id="981003" name="Text Box 11"/>
              <p:cNvSpPr txBox="1">
                <a:spLocks noChangeArrowheads="1"/>
              </p:cNvSpPr>
              <p:nvPr/>
            </p:nvSpPr>
            <p:spPr bwMode="auto">
              <a:xfrm>
                <a:off x="5206"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8 wk</a:t>
                </a:r>
                <a:endParaRPr lang="en-US" sz="1200" b="1" dirty="0"/>
              </a:p>
            </p:txBody>
          </p:sp>
          <p:sp>
            <p:nvSpPr>
              <p:cNvPr id="981004" name="AutoShape 12"/>
              <p:cNvSpPr>
                <a:spLocks noChangeArrowheads="1"/>
              </p:cNvSpPr>
              <p:nvPr/>
            </p:nvSpPr>
            <p:spPr bwMode="auto">
              <a:xfrm rot="10800000">
                <a:off x="5304" y="2160"/>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5" name="AutoShape 13"/>
              <p:cNvSpPr>
                <a:spLocks noChangeArrowheads="1"/>
              </p:cNvSpPr>
              <p:nvPr/>
            </p:nvSpPr>
            <p:spPr bwMode="auto">
              <a:xfrm rot="10800000">
                <a:off x="2488"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6" name="AutoShape 14"/>
              <p:cNvSpPr>
                <a:spLocks noChangeArrowheads="1"/>
              </p:cNvSpPr>
              <p:nvPr/>
            </p:nvSpPr>
            <p:spPr bwMode="auto">
              <a:xfrm rot="10800000">
                <a:off x="3464"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7" name="AutoShape 15"/>
              <p:cNvSpPr>
                <a:spLocks noChangeArrowheads="1"/>
              </p:cNvSpPr>
              <p:nvPr/>
            </p:nvSpPr>
            <p:spPr bwMode="auto">
              <a:xfrm rot="10800000">
                <a:off x="4392" y="2168"/>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8" name="Text Box 16"/>
              <p:cNvSpPr txBox="1">
                <a:spLocks noChangeArrowheads="1"/>
              </p:cNvSpPr>
              <p:nvPr/>
            </p:nvSpPr>
            <p:spPr bwMode="auto">
              <a:xfrm>
                <a:off x="3638" y="1828"/>
                <a:ext cx="628" cy="174"/>
              </a:xfrm>
              <a:prstGeom prst="rect">
                <a:avLst/>
              </a:prstGeom>
              <a:solidFill>
                <a:schemeClr val="bg1"/>
              </a:solidFill>
              <a:ln w="12700" algn="ctr">
                <a:noFill/>
                <a:miter lim="800000"/>
                <a:headEnd/>
                <a:tailEnd/>
              </a:ln>
              <a:effectLst/>
            </p:spPr>
            <p:txBody>
              <a:bodyPr wrap="none">
                <a:spAutoFit/>
              </a:bodyPr>
              <a:lstStyle/>
              <a:p>
                <a:pPr algn="l" eaLnBrk="1" hangingPunct="1"/>
                <a:r>
                  <a:rPr lang="en-GB" sz="1200" b="1" dirty="0"/>
                  <a:t>C</a:t>
                </a:r>
                <a:r>
                  <a:rPr lang="en-GB" sz="1200" b="1" dirty="0" smtClean="0"/>
                  <a:t>heck </a:t>
                </a:r>
                <a:r>
                  <a:rPr lang="en-GB" sz="1200" b="1" dirty="0"/>
                  <a:t>P</a:t>
                </a:r>
                <a:r>
                  <a:rPr lang="en-GB" sz="1200" b="1" dirty="0" smtClean="0"/>
                  <a:t>oints</a:t>
                </a:r>
                <a:endParaRPr lang="en-US" sz="1200" b="1" dirty="0"/>
              </a:p>
            </p:txBody>
          </p:sp>
        </p:grpSp>
        <p:sp>
          <p:nvSpPr>
            <p:cNvPr id="981010" name="Text Box 18"/>
            <p:cNvSpPr txBox="1">
              <a:spLocks noChangeArrowheads="1"/>
            </p:cNvSpPr>
            <p:nvPr/>
          </p:nvSpPr>
          <p:spPr bwMode="auto">
            <a:xfrm>
              <a:off x="4440238" y="3041650"/>
              <a:ext cx="906499" cy="276999"/>
            </a:xfrm>
            <a:prstGeom prst="rect">
              <a:avLst/>
            </a:prstGeom>
            <a:noFill/>
            <a:ln w="12700" algn="ctr">
              <a:noFill/>
              <a:miter lim="800000"/>
              <a:headEnd/>
              <a:tailEnd/>
            </a:ln>
            <a:effectLst/>
          </p:spPr>
          <p:txBody>
            <a:bodyPr wrap="none">
              <a:spAutoFit/>
            </a:bodyPr>
            <a:lstStyle/>
            <a:p>
              <a:pPr algn="l" eaLnBrk="1" hangingPunct="1"/>
              <a:r>
                <a:rPr lang="en-GB" sz="1200" b="1" dirty="0"/>
                <a:t>Time Now</a:t>
              </a:r>
              <a:endParaRPr lang="en-US" sz="1200" b="1" dirty="0"/>
            </a:p>
          </p:txBody>
        </p:sp>
        <p:grpSp>
          <p:nvGrpSpPr>
            <p:cNvPr id="981011" name="Group 19"/>
            <p:cNvGrpSpPr>
              <a:grpSpLocks/>
            </p:cNvGrpSpPr>
            <p:nvPr/>
          </p:nvGrpSpPr>
          <p:grpSpPr bwMode="auto">
            <a:xfrm>
              <a:off x="4375150" y="4470402"/>
              <a:ext cx="3760788" cy="1001713"/>
              <a:chOff x="2560" y="3040"/>
              <a:chExt cx="2187" cy="631"/>
            </a:xfrm>
          </p:grpSpPr>
          <p:sp>
            <p:nvSpPr>
              <p:cNvPr id="981012" name="Text Box 20"/>
              <p:cNvSpPr txBox="1">
                <a:spLocks noChangeArrowheads="1"/>
              </p:cNvSpPr>
              <p:nvPr/>
            </p:nvSpPr>
            <p:spPr bwMode="auto">
              <a:xfrm>
                <a:off x="3334" y="3380"/>
                <a:ext cx="1413" cy="291"/>
              </a:xfrm>
              <a:prstGeom prst="rect">
                <a:avLst/>
              </a:prstGeom>
              <a:noFill/>
              <a:ln w="28575" algn="ctr">
                <a:solidFill>
                  <a:srgbClr val="FF0000"/>
                </a:solidFill>
                <a:miter lim="800000"/>
                <a:headEnd/>
                <a:tailEnd/>
              </a:ln>
              <a:effectLst/>
            </p:spPr>
            <p:txBody>
              <a:bodyPr>
                <a:spAutoFit/>
              </a:bodyPr>
              <a:lstStyle/>
              <a:p>
                <a:pPr algn="l" eaLnBrk="1" hangingPunct="1"/>
                <a:r>
                  <a:rPr lang="en-GB" sz="1200" b="1" dirty="0"/>
                  <a:t>Actual </a:t>
                </a:r>
                <a:r>
                  <a:rPr lang="en-GB" sz="1200" b="1" dirty="0" smtClean="0"/>
                  <a:t>Costs </a:t>
                </a:r>
                <a:r>
                  <a:rPr lang="en-GB" sz="1200" b="1" dirty="0"/>
                  <a:t>recorded at Time Now = </a:t>
                </a:r>
                <a:r>
                  <a:rPr lang="en-GB" sz="1200" b="1" dirty="0" smtClean="0"/>
                  <a:t>$30K</a:t>
                </a:r>
                <a:endParaRPr lang="en-US" sz="1200" b="1" dirty="0"/>
              </a:p>
            </p:txBody>
          </p:sp>
          <p:sp>
            <p:nvSpPr>
              <p:cNvPr id="981013" name="Freeform 21"/>
              <p:cNvSpPr>
                <a:spLocks/>
              </p:cNvSpPr>
              <p:nvPr/>
            </p:nvSpPr>
            <p:spPr bwMode="auto">
              <a:xfrm>
                <a:off x="2560" y="3040"/>
                <a:ext cx="784" cy="416"/>
              </a:xfrm>
              <a:custGeom>
                <a:avLst/>
                <a:gdLst/>
                <a:ahLst/>
                <a:cxnLst>
                  <a:cxn ang="0">
                    <a:pos x="0" y="0"/>
                  </a:cxn>
                  <a:cxn ang="0">
                    <a:pos x="0" y="416"/>
                  </a:cxn>
                  <a:cxn ang="0">
                    <a:pos x="784" y="416"/>
                  </a:cxn>
                </a:cxnLst>
                <a:rect l="0" t="0" r="r" b="b"/>
                <a:pathLst>
                  <a:path w="784" h="416">
                    <a:moveTo>
                      <a:pt x="0" y="0"/>
                    </a:moveTo>
                    <a:lnTo>
                      <a:pt x="0" y="416"/>
                    </a:lnTo>
                    <a:lnTo>
                      <a:pt x="784" y="416"/>
                    </a:lnTo>
                  </a:path>
                </a:pathLst>
              </a:custGeom>
              <a:noFill/>
              <a:ln w="28575" cmpd="sng">
                <a:solidFill>
                  <a:srgbClr val="FF0000"/>
                </a:solidFill>
                <a:prstDash val="solid"/>
                <a:round/>
                <a:headEnd type="triangle" w="lg" len="lg"/>
                <a:tailEnd type="none" w="med" len="med"/>
              </a:ln>
              <a:effectLst/>
            </p:spPr>
            <p:txBody>
              <a:bodyPr wrap="none"/>
              <a:lstStyle/>
              <a:p>
                <a:endParaRPr lang="en-US" dirty="0"/>
              </a:p>
            </p:txBody>
          </p:sp>
        </p:grpSp>
        <p:grpSp>
          <p:nvGrpSpPr>
            <p:cNvPr id="981014" name="Group 22"/>
            <p:cNvGrpSpPr>
              <a:grpSpLocks/>
            </p:cNvGrpSpPr>
            <p:nvPr/>
          </p:nvGrpSpPr>
          <p:grpSpPr bwMode="auto">
            <a:xfrm>
              <a:off x="904875" y="4470400"/>
              <a:ext cx="3113088" cy="1497013"/>
              <a:chOff x="542" y="3040"/>
              <a:chExt cx="1810" cy="943"/>
            </a:xfrm>
          </p:grpSpPr>
          <p:sp>
            <p:nvSpPr>
              <p:cNvPr id="981015" name="Text Box 23"/>
              <p:cNvSpPr txBox="1">
                <a:spLocks noChangeArrowheads="1"/>
              </p:cNvSpPr>
              <p:nvPr/>
            </p:nvSpPr>
            <p:spPr bwMode="auto">
              <a:xfrm>
                <a:off x="542" y="3332"/>
                <a:ext cx="1808" cy="651"/>
              </a:xfrm>
              <a:prstGeom prst="rect">
                <a:avLst/>
              </a:prstGeom>
              <a:solidFill>
                <a:schemeClr val="bg1"/>
              </a:solidFill>
              <a:ln w="28575" algn="ctr">
                <a:solidFill>
                  <a:srgbClr val="0033CC"/>
                </a:solidFill>
                <a:miter lim="800000"/>
                <a:headEnd/>
                <a:tailEnd/>
              </a:ln>
              <a:effectLst/>
            </p:spPr>
            <p:txBody>
              <a:bodyPr>
                <a:spAutoFit/>
              </a:bodyPr>
              <a:lstStyle/>
              <a:p>
                <a:pPr algn="l" eaLnBrk="1" hangingPunct="1"/>
                <a:r>
                  <a:rPr lang="en-GB" sz="1200" b="1" dirty="0"/>
                  <a:t>Earned Value at Time Now</a:t>
                </a:r>
              </a:p>
              <a:p>
                <a:pPr algn="l" eaLnBrk="1" hangingPunct="1"/>
                <a:endParaRPr lang="en-GB" sz="1200" b="1" dirty="0"/>
              </a:p>
              <a:p>
                <a:pPr lvl="1" algn="l" eaLnBrk="1" hangingPunct="1"/>
                <a:r>
                  <a:rPr lang="en-GB" sz="1200" b="1" dirty="0"/>
                  <a:t>= % </a:t>
                </a:r>
                <a:r>
                  <a:rPr lang="en-GB" sz="1200" b="1" dirty="0" smtClean="0"/>
                  <a:t>Progress </a:t>
                </a:r>
                <a:r>
                  <a:rPr lang="en-GB" sz="1200" b="1" dirty="0"/>
                  <a:t>x </a:t>
                </a:r>
                <a:r>
                  <a:rPr lang="en-GB" sz="1200" b="1" dirty="0" smtClean="0"/>
                  <a:t>Budget</a:t>
                </a:r>
                <a:endParaRPr lang="en-GB" sz="1200" b="1" dirty="0"/>
              </a:p>
              <a:p>
                <a:pPr lvl="1" algn="l" eaLnBrk="1" hangingPunct="1"/>
                <a:r>
                  <a:rPr lang="en-GB" sz="1200" b="1" dirty="0"/>
                  <a:t>= 20% x </a:t>
                </a:r>
                <a:r>
                  <a:rPr lang="en-GB" sz="1200" b="1" dirty="0" smtClean="0"/>
                  <a:t>$100K</a:t>
                </a:r>
                <a:endParaRPr lang="en-GB" sz="1200" b="1" dirty="0"/>
              </a:p>
              <a:p>
                <a:pPr lvl="1" algn="l" eaLnBrk="1" hangingPunct="1"/>
                <a:r>
                  <a:rPr lang="en-GB" sz="1200" b="1" dirty="0"/>
                  <a:t>= </a:t>
                </a:r>
                <a:r>
                  <a:rPr lang="en-GB" sz="1200" b="1" dirty="0" smtClean="0"/>
                  <a:t>$20K</a:t>
                </a:r>
                <a:endParaRPr lang="en-US" sz="1200" b="1" dirty="0"/>
              </a:p>
            </p:txBody>
          </p:sp>
          <p:sp>
            <p:nvSpPr>
              <p:cNvPr id="981016" name="Line 24"/>
              <p:cNvSpPr>
                <a:spLocks noChangeShapeType="1"/>
              </p:cNvSpPr>
              <p:nvPr/>
            </p:nvSpPr>
            <p:spPr bwMode="auto">
              <a:xfrm flipV="1">
                <a:off x="2352" y="3040"/>
                <a:ext cx="0" cy="288"/>
              </a:xfrm>
              <a:prstGeom prst="line">
                <a:avLst/>
              </a:prstGeom>
              <a:noFill/>
              <a:ln w="28575">
                <a:solidFill>
                  <a:srgbClr val="0033CC"/>
                </a:solidFill>
                <a:round/>
                <a:headEnd/>
                <a:tailEnd type="triangle" w="lg" len="lg"/>
              </a:ln>
              <a:effectLst/>
            </p:spPr>
            <p:txBody>
              <a:bodyPr wrap="none"/>
              <a:lstStyle/>
              <a:p>
                <a:endParaRPr lang="en-US" dirty="0"/>
              </a:p>
            </p:txBody>
          </p:sp>
        </p:grpSp>
        <p:grpSp>
          <p:nvGrpSpPr>
            <p:cNvPr id="981017" name="Group 25"/>
            <p:cNvGrpSpPr>
              <a:grpSpLocks/>
            </p:cNvGrpSpPr>
            <p:nvPr/>
          </p:nvGrpSpPr>
          <p:grpSpPr bwMode="auto">
            <a:xfrm>
              <a:off x="2779713" y="1962150"/>
              <a:ext cx="2789237" cy="2457450"/>
              <a:chOff x="1632" y="1460"/>
              <a:chExt cx="1622" cy="1548"/>
            </a:xfrm>
          </p:grpSpPr>
          <p:sp>
            <p:nvSpPr>
              <p:cNvPr id="981018" name="Rectangle 26"/>
              <p:cNvSpPr>
                <a:spLocks noChangeArrowheads="1"/>
              </p:cNvSpPr>
              <p:nvPr/>
            </p:nvSpPr>
            <p:spPr bwMode="auto">
              <a:xfrm>
                <a:off x="1632" y="2872"/>
                <a:ext cx="936" cy="136"/>
              </a:xfrm>
              <a:prstGeom prst="rect">
                <a:avLst/>
              </a:prstGeom>
              <a:solidFill>
                <a:srgbClr val="EAEAEA"/>
              </a:solidFill>
              <a:ln w="28575" algn="ctr">
                <a:solidFill>
                  <a:schemeClr val="tx1"/>
                </a:solidFill>
                <a:prstDash val="dash"/>
                <a:miter lim="800000"/>
                <a:headEnd/>
                <a:tailEnd/>
              </a:ln>
              <a:effectLst/>
            </p:spPr>
            <p:txBody>
              <a:bodyPr wrap="none" anchor="ctr"/>
              <a:lstStyle/>
              <a:p>
                <a:endParaRPr lang="en-US" dirty="0"/>
              </a:p>
            </p:txBody>
          </p:sp>
          <p:grpSp>
            <p:nvGrpSpPr>
              <p:cNvPr id="981019" name="Group 27"/>
              <p:cNvGrpSpPr>
                <a:grpSpLocks/>
              </p:cNvGrpSpPr>
              <p:nvPr/>
            </p:nvGrpSpPr>
            <p:grpSpPr bwMode="auto">
              <a:xfrm>
                <a:off x="2006" y="1460"/>
                <a:ext cx="1248" cy="500"/>
                <a:chOff x="2006" y="1460"/>
                <a:chExt cx="1248" cy="500"/>
              </a:xfrm>
            </p:grpSpPr>
            <p:sp>
              <p:nvSpPr>
                <p:cNvPr id="981020" name="Text Box 28"/>
                <p:cNvSpPr txBox="1">
                  <a:spLocks noChangeArrowheads="1"/>
                </p:cNvSpPr>
                <p:nvPr/>
              </p:nvSpPr>
              <p:spPr bwMode="auto">
                <a:xfrm>
                  <a:off x="2006" y="1460"/>
                  <a:ext cx="1248" cy="291"/>
                </a:xfrm>
                <a:prstGeom prst="rect">
                  <a:avLst/>
                </a:prstGeom>
                <a:noFill/>
                <a:ln w="28575" algn="ctr">
                  <a:solidFill>
                    <a:srgbClr val="339966"/>
                  </a:solidFill>
                  <a:miter lim="800000"/>
                  <a:headEnd/>
                  <a:tailEnd/>
                </a:ln>
                <a:effectLst/>
              </p:spPr>
              <p:txBody>
                <a:bodyPr>
                  <a:spAutoFit/>
                </a:bodyPr>
                <a:lstStyle/>
                <a:p>
                  <a:pPr algn="l" eaLnBrk="1" hangingPunct="1"/>
                  <a:r>
                    <a:rPr lang="en-GB" sz="1200" b="1" dirty="0"/>
                    <a:t>Planned Value at Time Now = </a:t>
                  </a:r>
                  <a:r>
                    <a:rPr lang="en-GB" sz="1200" b="1" dirty="0" smtClean="0"/>
                    <a:t>$25K</a:t>
                  </a:r>
                  <a:endParaRPr lang="en-US" sz="1200" b="1" dirty="0"/>
                </a:p>
              </p:txBody>
            </p:sp>
            <p:sp>
              <p:nvSpPr>
                <p:cNvPr id="981021" name="Line 29"/>
                <p:cNvSpPr>
                  <a:spLocks noChangeShapeType="1"/>
                </p:cNvSpPr>
                <p:nvPr/>
              </p:nvSpPr>
              <p:spPr bwMode="auto">
                <a:xfrm>
                  <a:off x="2560" y="1768"/>
                  <a:ext cx="0" cy="192"/>
                </a:xfrm>
                <a:prstGeom prst="line">
                  <a:avLst/>
                </a:prstGeom>
                <a:noFill/>
                <a:ln w="28575">
                  <a:solidFill>
                    <a:srgbClr val="339966"/>
                  </a:solidFill>
                  <a:round/>
                  <a:headEnd/>
                  <a:tailEnd type="triangle" w="lg" len="lg"/>
                </a:ln>
                <a:effectLst/>
              </p:spPr>
              <p:txBody>
                <a:bodyPr wrap="none"/>
                <a:lstStyle/>
                <a:p>
                  <a:endParaRPr lang="en-US" dirty="0"/>
                </a:p>
              </p:txBody>
            </p:sp>
          </p:grpSp>
        </p:grpSp>
        <p:grpSp>
          <p:nvGrpSpPr>
            <p:cNvPr id="981022" name="Group 30"/>
            <p:cNvGrpSpPr>
              <a:grpSpLocks/>
            </p:cNvGrpSpPr>
            <p:nvPr/>
          </p:nvGrpSpPr>
          <p:grpSpPr bwMode="auto">
            <a:xfrm>
              <a:off x="754063" y="2981325"/>
              <a:ext cx="3787775" cy="1441450"/>
              <a:chOff x="454" y="2102"/>
              <a:chExt cx="2203" cy="908"/>
            </a:xfrm>
          </p:grpSpPr>
          <p:grpSp>
            <p:nvGrpSpPr>
              <p:cNvPr id="981023" name="Group 31"/>
              <p:cNvGrpSpPr>
                <a:grpSpLocks/>
              </p:cNvGrpSpPr>
              <p:nvPr/>
            </p:nvGrpSpPr>
            <p:grpSpPr bwMode="auto">
              <a:xfrm>
                <a:off x="454" y="2102"/>
                <a:ext cx="2203" cy="835"/>
                <a:chOff x="454" y="2102"/>
                <a:chExt cx="2203" cy="835"/>
              </a:xfrm>
            </p:grpSpPr>
            <p:sp>
              <p:nvSpPr>
                <p:cNvPr id="981024" name="Line 32"/>
                <p:cNvSpPr>
                  <a:spLocks noChangeShapeType="1"/>
                </p:cNvSpPr>
                <p:nvPr/>
              </p:nvSpPr>
              <p:spPr bwMode="auto">
                <a:xfrm flipH="1">
                  <a:off x="2568" y="2360"/>
                  <a:ext cx="0" cy="440"/>
                </a:xfrm>
                <a:prstGeom prst="line">
                  <a:avLst/>
                </a:prstGeom>
                <a:noFill/>
                <a:ln w="12700" cap="sq">
                  <a:solidFill>
                    <a:schemeClr val="tx1"/>
                  </a:solidFill>
                  <a:round/>
                  <a:headEnd type="none" w="sm" len="sm"/>
                  <a:tailEnd type="none" w="sm" len="sm"/>
                </a:ln>
                <a:effectLst/>
              </p:spPr>
              <p:txBody>
                <a:bodyPr wrap="none"/>
                <a:lstStyle/>
                <a:p>
                  <a:endParaRPr lang="en-US" dirty="0"/>
                </a:p>
              </p:txBody>
            </p:sp>
            <p:pic>
              <p:nvPicPr>
                <p:cNvPr id="981025" name="Picture 33" descr="j02335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54" y="2102"/>
                  <a:ext cx="1126" cy="835"/>
                </a:xfrm>
                <a:prstGeom prst="rect">
                  <a:avLst/>
                </a:prstGeom>
                <a:noFill/>
                <a:ln/>
                <a:effectLst/>
              </p:spPr>
            </p:pic>
            <p:pic>
              <p:nvPicPr>
                <p:cNvPr id="981026" name="Picture 34" descr="j02525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9" y="2211"/>
                  <a:ext cx="428" cy="549"/>
                </a:xfrm>
                <a:prstGeom prst="rect">
                  <a:avLst/>
                </a:prstGeom>
                <a:noFill/>
                <a:ln/>
                <a:effectLst/>
              </p:spPr>
            </p:pic>
            <p:sp>
              <p:nvSpPr>
                <p:cNvPr id="981027" name="Text Box 35"/>
                <p:cNvSpPr txBox="1">
                  <a:spLocks noChangeArrowheads="1"/>
                </p:cNvSpPr>
                <p:nvPr/>
              </p:nvSpPr>
              <p:spPr bwMode="auto">
                <a:xfrm>
                  <a:off x="1614" y="2394"/>
                  <a:ext cx="666" cy="288"/>
                </a:xfrm>
                <a:prstGeom prst="rect">
                  <a:avLst/>
                </a:prstGeom>
                <a:solidFill>
                  <a:schemeClr val="bg1"/>
                </a:solidFill>
                <a:ln w="12700" cap="sq">
                  <a:noFill/>
                  <a:miter lim="800000"/>
                  <a:headEnd type="none" w="sm" len="sm"/>
                  <a:tailEnd type="none" w="sm" len="sm"/>
                </a:ln>
                <a:effectLst/>
              </p:spPr>
              <p:txBody>
                <a:bodyPr>
                  <a:spAutoFit/>
                </a:bodyPr>
                <a:lstStyle/>
                <a:p>
                  <a:pPr algn="l" eaLnBrk="1" hangingPunct="1"/>
                  <a:r>
                    <a:rPr lang="en-GB" sz="1200" b="1" dirty="0"/>
                    <a:t>20 % </a:t>
                  </a:r>
                  <a:r>
                    <a:rPr lang="en-GB" sz="1200" b="1" dirty="0" smtClean="0"/>
                    <a:t>Progress</a:t>
                  </a:r>
                  <a:endParaRPr lang="en-US" sz="1200" b="1" dirty="0"/>
                </a:p>
              </p:txBody>
            </p:sp>
          </p:grpSp>
          <p:sp>
            <p:nvSpPr>
              <p:cNvPr id="981028" name="Rectangle 36"/>
              <p:cNvSpPr>
                <a:spLocks noChangeArrowheads="1"/>
              </p:cNvSpPr>
              <p:nvPr/>
            </p:nvSpPr>
            <p:spPr bwMode="auto">
              <a:xfrm>
                <a:off x="1632" y="2872"/>
                <a:ext cx="720" cy="138"/>
              </a:xfrm>
              <a:prstGeom prst="rect">
                <a:avLst/>
              </a:prstGeom>
              <a:solidFill>
                <a:srgbClr val="B2B2B2"/>
              </a:solidFill>
              <a:ln w="28575" cap="sq">
                <a:solidFill>
                  <a:schemeClr val="tx1"/>
                </a:solidFill>
                <a:miter lim="800000"/>
                <a:headEnd type="none" w="sm" len="sm"/>
                <a:tailEnd type="none" w="sm" len="sm"/>
              </a:ln>
              <a:effectLst/>
            </p:spPr>
            <p:txBody>
              <a:bodyPr wrap="none" anchor="ctr"/>
              <a:lstStyle/>
              <a:p>
                <a:endParaRPr lang="en-US" dirty="0"/>
              </a:p>
            </p:txBody>
          </p:sp>
        </p:gr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300</a:t>
            </a:fld>
            <a:endParaRPr lang="en-US" dirty="0"/>
          </a:p>
        </p:txBody>
      </p:sp>
    </p:spTree>
    <p:extLst>
      <p:ext uri="{BB962C8B-B14F-4D97-AF65-F5344CB8AC3E}">
        <p14:creationId xmlns:p14="http://schemas.microsoft.com/office/powerpoint/2010/main" val="1309891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9187" name="Rectangle 3"/>
          <p:cNvSpPr>
            <a:spLocks noGrp="1" noChangeArrowheads="1"/>
          </p:cNvSpPr>
          <p:nvPr>
            <p:ph type="title"/>
          </p:nvPr>
        </p:nvSpPr>
        <p:spPr/>
        <p:txBody>
          <a:bodyPr/>
          <a:lstStyle/>
          <a:p>
            <a:r>
              <a:rPr lang="en-GB" dirty="0"/>
              <a:t>Future Performance</a:t>
            </a:r>
            <a:endParaRPr lang="en-US" dirty="0"/>
          </a:p>
        </p:txBody>
      </p:sp>
      <p:grpSp>
        <p:nvGrpSpPr>
          <p:cNvPr id="11" name="Group 10"/>
          <p:cNvGrpSpPr/>
          <p:nvPr/>
        </p:nvGrpSpPr>
        <p:grpSpPr>
          <a:xfrm>
            <a:off x="778853" y="1654632"/>
            <a:ext cx="7586296" cy="4263430"/>
            <a:chOff x="1636713" y="1828800"/>
            <a:chExt cx="8218487" cy="4263430"/>
          </a:xfrm>
        </p:grpSpPr>
        <p:sp>
          <p:nvSpPr>
            <p:cNvPr id="989186" name="Freeform 2"/>
            <p:cNvSpPr>
              <a:spLocks/>
            </p:cNvSpPr>
            <p:nvPr/>
          </p:nvSpPr>
          <p:spPr bwMode="auto">
            <a:xfrm>
              <a:off x="3192463" y="1854200"/>
              <a:ext cx="5021262" cy="3898900"/>
            </a:xfrm>
            <a:custGeom>
              <a:avLst/>
              <a:gdLst/>
              <a:ahLst/>
              <a:cxnLst>
                <a:cxn ang="0">
                  <a:pos x="216" y="120"/>
                </a:cxn>
                <a:cxn ang="0">
                  <a:pos x="1488" y="0"/>
                </a:cxn>
                <a:cxn ang="0">
                  <a:pos x="2016" y="960"/>
                </a:cxn>
                <a:cxn ang="0">
                  <a:pos x="1224" y="1624"/>
                </a:cxn>
                <a:cxn ang="0">
                  <a:pos x="0" y="1264"/>
                </a:cxn>
                <a:cxn ang="0">
                  <a:pos x="216" y="120"/>
                </a:cxn>
              </a:cxnLst>
              <a:rect l="0" t="0" r="r" b="b"/>
              <a:pathLst>
                <a:path w="2016" h="1624">
                  <a:moveTo>
                    <a:pt x="216" y="120"/>
                  </a:moveTo>
                  <a:lnTo>
                    <a:pt x="1488" y="0"/>
                  </a:lnTo>
                  <a:lnTo>
                    <a:pt x="2016" y="960"/>
                  </a:lnTo>
                  <a:lnTo>
                    <a:pt x="1224" y="1624"/>
                  </a:lnTo>
                  <a:lnTo>
                    <a:pt x="0" y="1264"/>
                  </a:lnTo>
                  <a:lnTo>
                    <a:pt x="216" y="12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wrap="none"/>
            <a:lstStyle/>
            <a:p>
              <a:endParaRPr lang="en-US" dirty="0"/>
            </a:p>
          </p:txBody>
        </p:sp>
        <p:sp>
          <p:nvSpPr>
            <p:cNvPr id="989188" name="Text Box 4"/>
            <p:cNvSpPr txBox="1">
              <a:spLocks noChangeArrowheads="1"/>
            </p:cNvSpPr>
            <p:nvPr/>
          </p:nvSpPr>
          <p:spPr bwMode="auto">
            <a:xfrm>
              <a:off x="4221163" y="3146876"/>
              <a:ext cx="3087687" cy="923330"/>
            </a:xfrm>
            <a:prstGeom prst="rect">
              <a:avLst/>
            </a:prstGeom>
            <a:noFill/>
            <a:ln w="12700" algn="ctr">
              <a:noFill/>
              <a:miter lim="800000"/>
              <a:headEnd/>
              <a:tailEnd/>
            </a:ln>
            <a:effectLst/>
          </p:spPr>
          <p:txBody>
            <a:bodyPr>
              <a:spAutoFit/>
            </a:bodyPr>
            <a:lstStyle/>
            <a:p>
              <a:pPr eaLnBrk="1" hangingPunct="1"/>
              <a:r>
                <a:rPr lang="en-GB" b="1" dirty="0">
                  <a:solidFill>
                    <a:schemeClr val="accent6">
                      <a:lumMod val="50000"/>
                    </a:schemeClr>
                  </a:solidFill>
                </a:rPr>
                <a:t>Future performance may be different to current performance</a:t>
              </a:r>
              <a:endParaRPr lang="en-US" b="1" dirty="0">
                <a:solidFill>
                  <a:schemeClr val="accent6">
                    <a:lumMod val="50000"/>
                  </a:schemeClr>
                </a:solidFill>
              </a:endParaRPr>
            </a:p>
          </p:txBody>
        </p:sp>
        <p:sp>
          <p:nvSpPr>
            <p:cNvPr id="989189" name="Rectangle 5"/>
            <p:cNvSpPr>
              <a:spLocks noChangeArrowheads="1"/>
            </p:cNvSpPr>
            <p:nvPr/>
          </p:nvSpPr>
          <p:spPr bwMode="auto">
            <a:xfrm>
              <a:off x="1692275" y="4068763"/>
              <a:ext cx="3205163" cy="923330"/>
            </a:xfrm>
            <a:prstGeom prst="rect">
              <a:avLst/>
            </a:prstGeom>
            <a:noFill/>
            <a:ln w="12700" algn="ctr">
              <a:noFill/>
              <a:miter lim="800000"/>
              <a:headEnd/>
              <a:tailEnd/>
            </a:ln>
            <a:effectLst/>
          </p:spPr>
          <p:txBody>
            <a:bodyPr>
              <a:spAutoFit/>
            </a:bodyPr>
            <a:lstStyle/>
            <a:p>
              <a:pPr lvl="1" algn="l" eaLnBrk="1" hangingPunct="1"/>
              <a:r>
                <a:rPr lang="en-GB" b="1" dirty="0"/>
                <a:t>P</a:t>
              </a:r>
              <a:r>
                <a:rPr lang="en-GB" b="1" dirty="0" smtClean="0"/>
                <a:t>roactive </a:t>
              </a:r>
              <a:r>
                <a:rPr lang="en-GB" b="1" dirty="0"/>
                <a:t>measures are taken to recover variances</a:t>
              </a:r>
            </a:p>
          </p:txBody>
        </p:sp>
        <p:sp>
          <p:nvSpPr>
            <p:cNvPr id="989190" name="Rectangle 6"/>
            <p:cNvSpPr>
              <a:spLocks noChangeArrowheads="1"/>
            </p:cNvSpPr>
            <p:nvPr/>
          </p:nvSpPr>
          <p:spPr bwMode="auto">
            <a:xfrm>
              <a:off x="5957888" y="1828800"/>
              <a:ext cx="3240087" cy="923330"/>
            </a:xfrm>
            <a:prstGeom prst="rect">
              <a:avLst/>
            </a:prstGeom>
            <a:noFill/>
            <a:ln w="12700" algn="ctr">
              <a:noFill/>
              <a:miter lim="800000"/>
              <a:headEnd/>
              <a:tailEnd/>
            </a:ln>
            <a:effectLst/>
          </p:spPr>
          <p:txBody>
            <a:bodyPr>
              <a:spAutoFit/>
            </a:bodyPr>
            <a:lstStyle/>
            <a:p>
              <a:pPr lvl="1" algn="l" eaLnBrk="1" hangingPunct="1"/>
              <a:r>
                <a:rPr lang="en-GB" b="1" dirty="0"/>
                <a:t>N</a:t>
              </a:r>
              <a:r>
                <a:rPr lang="en-GB" b="1" dirty="0" smtClean="0"/>
                <a:t>ature </a:t>
              </a:r>
              <a:r>
                <a:rPr lang="en-GB" b="1" dirty="0"/>
                <a:t>of future work is different to completed work</a:t>
              </a:r>
            </a:p>
          </p:txBody>
        </p:sp>
        <p:sp>
          <p:nvSpPr>
            <p:cNvPr id="989191" name="Rectangle 7"/>
            <p:cNvSpPr>
              <a:spLocks noChangeArrowheads="1"/>
            </p:cNvSpPr>
            <p:nvPr/>
          </p:nvSpPr>
          <p:spPr bwMode="auto">
            <a:xfrm>
              <a:off x="4037013" y="5168900"/>
              <a:ext cx="3392487" cy="923330"/>
            </a:xfrm>
            <a:prstGeom prst="rect">
              <a:avLst/>
            </a:prstGeom>
            <a:noFill/>
            <a:ln w="12700" algn="ctr">
              <a:noFill/>
              <a:miter lim="800000"/>
              <a:headEnd/>
              <a:tailEnd/>
            </a:ln>
            <a:effectLst/>
          </p:spPr>
          <p:txBody>
            <a:bodyPr>
              <a:spAutoFit/>
            </a:bodyPr>
            <a:lstStyle/>
            <a:p>
              <a:pPr lvl="1" algn="l" eaLnBrk="1" hangingPunct="1"/>
              <a:r>
                <a:rPr lang="en-GB" b="1" dirty="0"/>
                <a:t>C</a:t>
              </a:r>
              <a:r>
                <a:rPr lang="en-GB" b="1" dirty="0" smtClean="0"/>
                <a:t>ompleted </a:t>
              </a:r>
              <a:r>
                <a:rPr lang="en-GB" b="1" dirty="0"/>
                <a:t>work includes learning that will not apply to future work </a:t>
              </a:r>
            </a:p>
          </p:txBody>
        </p:sp>
        <p:sp>
          <p:nvSpPr>
            <p:cNvPr id="989192" name="Rectangle 8"/>
            <p:cNvSpPr>
              <a:spLocks noChangeArrowheads="1"/>
            </p:cNvSpPr>
            <p:nvPr/>
          </p:nvSpPr>
          <p:spPr bwMode="auto">
            <a:xfrm>
              <a:off x="1636713" y="2235200"/>
              <a:ext cx="3646487" cy="923330"/>
            </a:xfrm>
            <a:prstGeom prst="rect">
              <a:avLst/>
            </a:prstGeom>
            <a:noFill/>
            <a:ln w="12700" algn="ctr">
              <a:noFill/>
              <a:miter lim="800000"/>
              <a:headEnd/>
              <a:tailEnd/>
            </a:ln>
            <a:effectLst/>
          </p:spPr>
          <p:txBody>
            <a:bodyPr>
              <a:spAutoFit/>
            </a:bodyPr>
            <a:lstStyle/>
            <a:p>
              <a:pPr lvl="1" algn="l" eaLnBrk="1" hangingPunct="1"/>
              <a:r>
                <a:rPr lang="en-GB" b="1" dirty="0"/>
                <a:t>F</a:t>
              </a:r>
              <a:r>
                <a:rPr lang="en-GB" b="1" dirty="0" smtClean="0"/>
                <a:t>uture </a:t>
              </a:r>
              <a:r>
                <a:rPr lang="en-GB" b="1" dirty="0"/>
                <a:t>activities are easier or more difficult than completed activities</a:t>
              </a:r>
            </a:p>
          </p:txBody>
        </p:sp>
        <p:sp>
          <p:nvSpPr>
            <p:cNvPr id="989193" name="Text Box 9"/>
            <p:cNvSpPr txBox="1">
              <a:spLocks noChangeArrowheads="1"/>
            </p:cNvSpPr>
            <p:nvPr/>
          </p:nvSpPr>
          <p:spPr bwMode="auto">
            <a:xfrm>
              <a:off x="6738938" y="4108450"/>
              <a:ext cx="3116262" cy="646331"/>
            </a:xfrm>
            <a:prstGeom prst="rect">
              <a:avLst/>
            </a:prstGeom>
            <a:noFill/>
            <a:ln w="12700" algn="ctr">
              <a:noFill/>
              <a:miter lim="800000"/>
              <a:headEnd/>
              <a:tailEnd/>
            </a:ln>
            <a:effectLst/>
          </p:spPr>
          <p:txBody>
            <a:bodyPr>
              <a:spAutoFit/>
            </a:bodyPr>
            <a:lstStyle/>
            <a:p>
              <a:pPr algn="l" eaLnBrk="1" hangingPunct="1"/>
              <a:r>
                <a:rPr lang="en-GB" b="1" dirty="0"/>
                <a:t>C</a:t>
              </a:r>
              <a:r>
                <a:rPr lang="en-GB" b="1" dirty="0" smtClean="0"/>
                <a:t>ompleted </a:t>
              </a:r>
              <a:r>
                <a:rPr lang="en-GB" b="1" dirty="0"/>
                <a:t>work includes non-recurring elements</a:t>
              </a:r>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301</a:t>
            </a:fld>
            <a:endParaRPr lang="en-US" dirty="0"/>
          </a:p>
        </p:txBody>
      </p:sp>
      <p:sp>
        <p:nvSpPr>
          <p:cNvPr id="4" name="TextBox 3"/>
          <p:cNvSpPr txBox="1"/>
          <p:nvPr/>
        </p:nvSpPr>
        <p:spPr>
          <a:xfrm>
            <a:off x="685800" y="3124200"/>
            <a:ext cx="8001000" cy="861774"/>
          </a:xfrm>
          <a:prstGeom prst="rect">
            <a:avLst/>
          </a:prstGeom>
          <a:solidFill>
            <a:schemeClr val="bg1"/>
          </a:solidFill>
        </p:spPr>
        <p:txBody>
          <a:bodyPr wrap="square" rtlCol="0">
            <a:spAutoFit/>
          </a:bodyPr>
          <a:lstStyle/>
          <a:p>
            <a:pPr marL="0" lvl="1"/>
            <a:r>
              <a:rPr lang="en-GB" sz="3200" b="1" dirty="0"/>
              <a:t>EAC = Actual Cost + Estimated Cost to Go / CPI</a:t>
            </a:r>
          </a:p>
          <a:p>
            <a:endParaRPr lang="en-US" dirty="0">
              <a:solidFill>
                <a:srgbClr val="FF0000"/>
              </a:solidFill>
            </a:endParaRPr>
          </a:p>
        </p:txBody>
      </p:sp>
    </p:spTree>
    <p:extLst>
      <p:ext uri="{BB962C8B-B14F-4D97-AF65-F5344CB8AC3E}">
        <p14:creationId xmlns:p14="http://schemas.microsoft.com/office/powerpoint/2010/main" val="23264833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1" y="1287463"/>
            <a:ext cx="7058758" cy="4994275"/>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rPr>
              <a:t>Measures the efficiency of work in progress</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rPr>
              <a:t>Provides auditable and repeatable answers to:</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rPr>
              <a:t>Current performance </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rPr>
              <a:t>Future out-turn predictions</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rPr>
              <a:t>Future performance improvement </a:t>
            </a:r>
            <a:r>
              <a:rPr lang="en-GB" sz="2200" dirty="0" smtClean="0">
                <a:solidFill>
                  <a:schemeClr val="accent6">
                    <a:lumMod val="10000"/>
                  </a:schemeClr>
                </a:solidFill>
              </a:rPr>
              <a:t>needs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rPr>
              <a:t>Provides reliable information to aid decision making</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rPr>
              <a:t>Facilitates trend analysis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rPr>
              <a:t>Provides data for future estimates of similar work </a:t>
            </a:r>
            <a:endParaRPr lang="en-GB" sz="2200" dirty="0">
              <a:solidFill>
                <a:schemeClr val="accent6">
                  <a:lumMod val="10000"/>
                </a:schemeClr>
              </a:solidFill>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621323" y="1"/>
            <a:ext cx="8522677" cy="1108075"/>
          </a:xfrm>
        </p:spPr>
        <p:txBody>
          <a:bodyPr/>
          <a:lstStyle/>
          <a:p>
            <a:r>
              <a:rPr lang="en-GB" dirty="0"/>
              <a:t>Advantages </a:t>
            </a:r>
            <a:r>
              <a:rPr lang="en-GB" dirty="0" smtClean="0"/>
              <a:t>of Earned Value</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302</a:t>
            </a:fld>
            <a:endParaRPr lang="en-US" dirty="0"/>
          </a:p>
        </p:txBody>
      </p:sp>
    </p:spTree>
    <p:extLst>
      <p:ext uri="{BB962C8B-B14F-4D97-AF65-F5344CB8AC3E}">
        <p14:creationId xmlns:p14="http://schemas.microsoft.com/office/powerpoint/2010/main" val="2013807672"/>
      </p:ext>
    </p:extLst>
  </p:cSld>
  <p:clrMapOvr>
    <a:masterClrMapping/>
  </p:clrMapOvr>
  <p:timing>
    <p:tnLst>
      <p:par>
        <p:cTn xmlns:p14="http://schemas.microsoft.com/office/powerpoint/2010/mai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47827" y="1676401"/>
            <a:ext cx="7058758" cy="3429000"/>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rPr>
              <a:t>Because </a:t>
            </a:r>
            <a:r>
              <a:rPr lang="en-GB" sz="2200" dirty="0">
                <a:solidFill>
                  <a:schemeClr val="accent6">
                    <a:lumMod val="10000"/>
                  </a:schemeClr>
                </a:solidFill>
              </a:rPr>
              <a:t>the technique takes a whole view, over-performance in one area may hide under-performance in another</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rPr>
              <a:t>EVM requires considerable data administration and effort</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p:txBody>
          <a:bodyPr/>
          <a:lstStyle/>
          <a:p>
            <a:r>
              <a:rPr lang="en-GB" dirty="0" smtClean="0"/>
              <a:t>Disadvantages of EVM</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303</a:t>
            </a:fld>
            <a:endParaRPr lang="en-US" dirty="0"/>
          </a:p>
        </p:txBody>
      </p:sp>
    </p:spTree>
    <p:extLst>
      <p:ext uri="{BB962C8B-B14F-4D97-AF65-F5344CB8AC3E}">
        <p14:creationId xmlns:p14="http://schemas.microsoft.com/office/powerpoint/2010/main" val="1317258903"/>
      </p:ext>
    </p:extLst>
  </p:cSld>
  <p:clrMapOvr>
    <a:masterClrMapping/>
  </p:clrMapOvr>
  <p:timing>
    <p:tnLst>
      <p:par>
        <p:cTn xmlns:p14="http://schemas.microsoft.com/office/powerpoint/2010/mai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Adding Sustainability to the Mix</a:t>
            </a:r>
            <a:endParaRPr lang="en-US" sz="2800" dirty="0"/>
          </a:p>
        </p:txBody>
      </p:sp>
      <p:pic>
        <p:nvPicPr>
          <p:cNvPr id="1895428"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89" y="1046719"/>
            <a:ext cx="8915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395" y="4788976"/>
            <a:ext cx="1257524" cy="1362318"/>
          </a:xfrm>
          <a:prstGeom prst="rect">
            <a:avLst/>
          </a:prstGeom>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304</a:t>
            </a:fld>
            <a:endParaRPr lang="en-US" dirty="0"/>
          </a:p>
        </p:txBody>
      </p:sp>
    </p:spTree>
    <p:extLst>
      <p:ext uri="{BB962C8B-B14F-4D97-AF65-F5344CB8AC3E}">
        <p14:creationId xmlns:p14="http://schemas.microsoft.com/office/powerpoint/2010/main" val="56276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Control</a:t>
            </a:r>
            <a:endParaRPr lang="en-US" dirty="0"/>
          </a:p>
        </p:txBody>
      </p:sp>
      <p:sp>
        <p:nvSpPr>
          <p:cNvPr id="3" name="Text Placeholder 2"/>
          <p:cNvSpPr>
            <a:spLocks noGrp="1"/>
          </p:cNvSpPr>
          <p:nvPr>
            <p:ph type="body" idx="1"/>
          </p:nvPr>
        </p:nvSpPr>
        <p:spPr>
          <a:xfrm>
            <a:off x="685800" y="2971800"/>
            <a:ext cx="7772400" cy="1500187"/>
          </a:xfrm>
        </p:spPr>
        <p:txBody>
          <a:bodyPr/>
          <a:lstStyle/>
          <a:p>
            <a:r>
              <a:rPr lang="en-US" dirty="0" smtClean="0"/>
              <a:t>The one constant you can always count on is change.</a:t>
            </a:r>
            <a:endParaRPr lang="en-US" dirty="0"/>
          </a:p>
        </p:txBody>
      </p:sp>
      <p:pic>
        <p:nvPicPr>
          <p:cNvPr id="26626" name="Picture 2" descr="http://1.bp.blogspot.com/-2y6HO_qKRBA/T1wKWUBnEvI/AAAAAAAAAJY/j2ETxjMvwLc/s1600/change-architect-sign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685800"/>
            <a:ext cx="4419600"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305</a:t>
            </a:fld>
            <a:endParaRPr lang="en-US" dirty="0"/>
          </a:p>
        </p:txBody>
      </p:sp>
    </p:spTree>
    <p:extLst>
      <p:ext uri="{BB962C8B-B14F-4D97-AF65-F5344CB8AC3E}">
        <p14:creationId xmlns:p14="http://schemas.microsoft.com/office/powerpoint/2010/main" val="469355592"/>
      </p:ext>
    </p:extLst>
  </p:cSld>
  <p:clrMapOvr>
    <a:masterClrMapping/>
  </p:clrMapOvr>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r>
              <a:rPr lang="en-GB" dirty="0"/>
              <a:t>Need for Change Control</a:t>
            </a:r>
            <a:endParaRPr lang="en-US" dirty="0"/>
          </a:p>
        </p:txBody>
      </p:sp>
      <p:sp>
        <p:nvSpPr>
          <p:cNvPr id="1001475" name="Rectangle 3"/>
          <p:cNvSpPr>
            <a:spLocks noGrp="1" noChangeArrowheads="1"/>
          </p:cNvSpPr>
          <p:nvPr>
            <p:ph type="body" idx="1"/>
          </p:nvPr>
        </p:nvSpPr>
        <p:spPr/>
        <p:txBody>
          <a:bodyPr/>
          <a:lstStyle/>
          <a:p>
            <a:r>
              <a:rPr lang="en-GB" dirty="0"/>
              <a:t>T</a:t>
            </a:r>
            <a:r>
              <a:rPr lang="en-GB" dirty="0" smtClean="0"/>
              <a:t>o </a:t>
            </a:r>
            <a:r>
              <a:rPr lang="en-GB" dirty="0"/>
              <a:t>control adverse impact of uncontrolled changes</a:t>
            </a:r>
          </a:p>
          <a:p>
            <a:r>
              <a:rPr lang="en-GB" dirty="0"/>
              <a:t>T</a:t>
            </a:r>
            <a:r>
              <a:rPr lang="en-GB" dirty="0" smtClean="0"/>
              <a:t>o </a:t>
            </a:r>
            <a:r>
              <a:rPr lang="en-GB" dirty="0"/>
              <a:t>enable beneficial changes </a:t>
            </a:r>
          </a:p>
          <a:p>
            <a:r>
              <a:rPr lang="en-GB" dirty="0"/>
              <a:t>T</a:t>
            </a:r>
            <a:r>
              <a:rPr lang="en-GB" dirty="0" smtClean="0"/>
              <a:t>o </a:t>
            </a:r>
            <a:r>
              <a:rPr lang="en-GB" dirty="0"/>
              <a:t>communicate changes to stakeholders</a:t>
            </a:r>
          </a:p>
          <a:p>
            <a:r>
              <a:rPr lang="en-GB" dirty="0"/>
              <a:t>T</a:t>
            </a:r>
            <a:r>
              <a:rPr lang="en-GB" dirty="0" smtClean="0"/>
              <a:t>o </a:t>
            </a:r>
            <a:r>
              <a:rPr lang="en-GB" dirty="0"/>
              <a:t>maintain baselines for effective control</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306</a:t>
            </a:fld>
            <a:endParaRPr lang="en-US" dirty="0"/>
          </a:p>
        </p:txBody>
      </p:sp>
    </p:spTree>
    <p:extLst>
      <p:ext uri="{BB962C8B-B14F-4D97-AF65-F5344CB8AC3E}">
        <p14:creationId xmlns:p14="http://schemas.microsoft.com/office/powerpoint/2010/main" val="3000017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1003547"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1003530"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1003540"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942" y="2446"/>
              <a:ext cx="1092" cy="424"/>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307</a:t>
            </a:fld>
            <a:endParaRPr lang="en-US" dirty="0"/>
          </a:p>
        </p:txBody>
      </p:sp>
    </p:spTree>
    <p:extLst>
      <p:ext uri="{BB962C8B-B14F-4D97-AF65-F5344CB8AC3E}">
        <p14:creationId xmlns:p14="http://schemas.microsoft.com/office/powerpoint/2010/main" val="109236698"/>
      </p:ext>
    </p:extLst>
  </p:cSld>
  <p:clrMapOvr>
    <a:masterClrMapping/>
  </p:clrMapOvr>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1" name="Rectangle 3"/>
          <p:cNvSpPr>
            <a:spLocks noGrp="1" noChangeArrowheads="1"/>
          </p:cNvSpPr>
          <p:nvPr>
            <p:ph type="title"/>
          </p:nvPr>
        </p:nvSpPr>
        <p:spPr/>
        <p:txBody>
          <a:bodyPr/>
          <a:lstStyle/>
          <a:p>
            <a:pPr algn="r"/>
            <a:r>
              <a:rPr lang="en-GB" dirty="0" smtClean="0"/>
              <a:t>Change Control Process</a:t>
            </a:r>
            <a:endParaRPr lang="en-GB" dirty="0"/>
          </a:p>
        </p:txBody>
      </p:sp>
      <p:grpSp>
        <p:nvGrpSpPr>
          <p:cNvPr id="28" name="Group 27"/>
          <p:cNvGrpSpPr/>
          <p:nvPr/>
        </p:nvGrpSpPr>
        <p:grpSpPr>
          <a:xfrm>
            <a:off x="1336431" y="1363667"/>
            <a:ext cx="6471138" cy="4724400"/>
            <a:chOff x="1835150" y="1566863"/>
            <a:chExt cx="7010400" cy="4724400"/>
          </a:xfrm>
        </p:grpSpPr>
        <p:sp>
          <p:nvSpPr>
            <p:cNvPr id="1005570" name="Rectangle 2"/>
            <p:cNvSpPr>
              <a:spLocks noChangeArrowheads="1"/>
            </p:cNvSpPr>
            <p:nvPr/>
          </p:nvSpPr>
          <p:spPr bwMode="auto">
            <a:xfrm>
              <a:off x="1855788" y="2627313"/>
              <a:ext cx="1681162" cy="2989262"/>
            </a:xfrm>
            <a:prstGeom prst="rec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p>
          </p:txBody>
        </p:sp>
        <p:sp>
          <p:nvSpPr>
            <p:cNvPr id="1005572" name="Rectangle 4"/>
            <p:cNvSpPr>
              <a:spLocks noChangeArrowheads="1"/>
            </p:cNvSpPr>
            <p:nvPr/>
          </p:nvSpPr>
          <p:spPr bwMode="auto">
            <a:xfrm>
              <a:off x="4567238" y="1566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Request</a:t>
              </a:r>
            </a:p>
          </p:txBody>
        </p:sp>
        <p:sp>
          <p:nvSpPr>
            <p:cNvPr id="1005573" name="Rectangle 5"/>
            <p:cNvSpPr>
              <a:spLocks noChangeArrowheads="1"/>
            </p:cNvSpPr>
            <p:nvPr/>
          </p:nvSpPr>
          <p:spPr bwMode="auto">
            <a:xfrm>
              <a:off x="4567238" y="24050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Registration</a:t>
              </a:r>
            </a:p>
          </p:txBody>
        </p:sp>
        <p:sp>
          <p:nvSpPr>
            <p:cNvPr id="1005574" name="Rectangle 6"/>
            <p:cNvSpPr>
              <a:spLocks noChangeArrowheads="1"/>
            </p:cNvSpPr>
            <p:nvPr/>
          </p:nvSpPr>
          <p:spPr bwMode="auto">
            <a:xfrm>
              <a:off x="4567238" y="32432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Assessment</a:t>
              </a:r>
            </a:p>
          </p:txBody>
        </p:sp>
        <p:sp>
          <p:nvSpPr>
            <p:cNvPr id="1005575" name="Rectangle 7"/>
            <p:cNvSpPr>
              <a:spLocks noChangeArrowheads="1"/>
            </p:cNvSpPr>
            <p:nvPr/>
          </p:nvSpPr>
          <p:spPr bwMode="auto">
            <a:xfrm>
              <a:off x="4567238"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Update the </a:t>
              </a:r>
              <a:br>
                <a:rPr lang="en-GB" b="1" dirty="0"/>
              </a:br>
              <a:r>
                <a:rPr lang="en-GB" b="1" dirty="0" smtClean="0"/>
                <a:t>Plan</a:t>
              </a:r>
              <a:endParaRPr lang="en-GB" b="1" dirty="0"/>
            </a:p>
          </p:txBody>
        </p:sp>
        <p:sp>
          <p:nvSpPr>
            <p:cNvPr id="1005576" name="Rectangle 8"/>
            <p:cNvSpPr>
              <a:spLocks noChangeArrowheads="1"/>
            </p:cNvSpPr>
            <p:nvPr/>
          </p:nvSpPr>
          <p:spPr bwMode="auto">
            <a:xfrm>
              <a:off x="4567238" y="5757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Implement</a:t>
              </a:r>
            </a:p>
          </p:txBody>
        </p:sp>
        <p:cxnSp>
          <p:nvCxnSpPr>
            <p:cNvPr id="1005577" name="AutoShape 9"/>
            <p:cNvCxnSpPr>
              <a:cxnSpLocks noChangeShapeType="1"/>
            </p:cNvCxnSpPr>
            <p:nvPr/>
          </p:nvCxnSpPr>
          <p:spPr bwMode="auto">
            <a:xfrm>
              <a:off x="5308600" y="2100263"/>
              <a:ext cx="0" cy="304800"/>
            </a:xfrm>
            <a:prstGeom prst="straightConnector1">
              <a:avLst/>
            </a:prstGeom>
            <a:noFill/>
            <a:ln w="9525">
              <a:solidFill>
                <a:schemeClr val="tx1"/>
              </a:solidFill>
              <a:round/>
              <a:headEnd type="none" w="sm" len="sm"/>
              <a:tailEnd type="triangle" w="lg" len="med"/>
            </a:ln>
            <a:effectLst/>
          </p:spPr>
        </p:cxnSp>
        <p:cxnSp>
          <p:nvCxnSpPr>
            <p:cNvPr id="1005578" name="AutoShape 10"/>
            <p:cNvCxnSpPr>
              <a:cxnSpLocks noChangeShapeType="1"/>
            </p:cNvCxnSpPr>
            <p:nvPr/>
          </p:nvCxnSpPr>
          <p:spPr bwMode="auto">
            <a:xfrm>
              <a:off x="5308600" y="2938463"/>
              <a:ext cx="0" cy="304800"/>
            </a:xfrm>
            <a:prstGeom prst="straightConnector1">
              <a:avLst/>
            </a:prstGeom>
            <a:noFill/>
            <a:ln w="9525">
              <a:solidFill>
                <a:schemeClr val="tx1"/>
              </a:solidFill>
              <a:round/>
              <a:headEnd type="none" w="sm" len="sm"/>
              <a:tailEnd type="triangle" w="lg" len="med"/>
            </a:ln>
            <a:effectLst/>
          </p:spPr>
        </p:cxnSp>
        <p:cxnSp>
          <p:nvCxnSpPr>
            <p:cNvPr id="1005579" name="AutoShape 11"/>
            <p:cNvCxnSpPr>
              <a:cxnSpLocks noChangeShapeType="1"/>
            </p:cNvCxnSpPr>
            <p:nvPr/>
          </p:nvCxnSpPr>
          <p:spPr bwMode="auto">
            <a:xfrm>
              <a:off x="5308600" y="3776663"/>
              <a:ext cx="0" cy="228600"/>
            </a:xfrm>
            <a:prstGeom prst="straightConnector1">
              <a:avLst/>
            </a:prstGeom>
            <a:noFill/>
            <a:ln w="9525">
              <a:solidFill>
                <a:schemeClr val="tx1"/>
              </a:solidFill>
              <a:round/>
              <a:headEnd type="none" w="sm" len="sm"/>
              <a:tailEnd type="triangle" w="lg" len="med"/>
            </a:ln>
            <a:effectLst/>
          </p:spPr>
        </p:cxnSp>
        <p:cxnSp>
          <p:nvCxnSpPr>
            <p:cNvPr id="1005580" name="AutoShape 12"/>
            <p:cNvCxnSpPr>
              <a:cxnSpLocks noChangeShapeType="1"/>
            </p:cNvCxnSpPr>
            <p:nvPr/>
          </p:nvCxnSpPr>
          <p:spPr bwMode="auto">
            <a:xfrm>
              <a:off x="5308600" y="5376863"/>
              <a:ext cx="0" cy="381000"/>
            </a:xfrm>
            <a:prstGeom prst="straightConnector1">
              <a:avLst/>
            </a:prstGeom>
            <a:noFill/>
            <a:ln w="9525">
              <a:solidFill>
                <a:schemeClr val="tx1"/>
              </a:solidFill>
              <a:round/>
              <a:headEnd type="none" w="sm" len="sm"/>
              <a:tailEnd type="triangle" w="lg" len="med"/>
            </a:ln>
            <a:effectLst/>
          </p:spPr>
        </p:cxnSp>
        <p:cxnSp>
          <p:nvCxnSpPr>
            <p:cNvPr id="1005581" name="AutoShape 13"/>
            <p:cNvCxnSpPr>
              <a:cxnSpLocks noChangeShapeType="1"/>
            </p:cNvCxnSpPr>
            <p:nvPr/>
          </p:nvCxnSpPr>
          <p:spPr bwMode="auto">
            <a:xfrm>
              <a:off x="5308600" y="4614863"/>
              <a:ext cx="0" cy="228600"/>
            </a:xfrm>
            <a:prstGeom prst="straightConnector1">
              <a:avLst/>
            </a:prstGeom>
            <a:noFill/>
            <a:ln w="9525">
              <a:solidFill>
                <a:schemeClr val="tx1"/>
              </a:solidFill>
              <a:round/>
              <a:headEnd type="none" w="sm" len="sm"/>
              <a:tailEnd type="triangle" w="lg" len="med"/>
            </a:ln>
            <a:effectLst/>
          </p:spPr>
        </p:cxnSp>
        <p:sp>
          <p:nvSpPr>
            <p:cNvPr id="1005582" name="AutoShape 14"/>
            <p:cNvSpPr>
              <a:spLocks noChangeArrowheads="1"/>
            </p:cNvSpPr>
            <p:nvPr/>
          </p:nvSpPr>
          <p:spPr bwMode="auto">
            <a:xfrm>
              <a:off x="4184650" y="4005263"/>
              <a:ext cx="2063750" cy="609600"/>
            </a:xfrm>
            <a:prstGeom prst="diamond">
              <a:avLst/>
            </a:prstGeom>
            <a:ln>
              <a:headEnd type="none" w="sm" len="sm"/>
              <a:tailEnd type="none" w="lg" len="me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algn="ctr" eaLnBrk="1" hangingPunct="1"/>
              <a:r>
                <a:rPr lang="en-GB" b="1" dirty="0"/>
                <a:t>Accept or Reject</a:t>
              </a:r>
            </a:p>
          </p:txBody>
        </p:sp>
        <p:sp>
          <p:nvSpPr>
            <p:cNvPr id="1005583" name="Rectangle 15"/>
            <p:cNvSpPr>
              <a:spLocks noChangeArrowheads="1"/>
            </p:cNvSpPr>
            <p:nvPr/>
          </p:nvSpPr>
          <p:spPr bwMode="auto">
            <a:xfrm>
              <a:off x="7277100"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Inform</a:t>
              </a:r>
              <a:br>
                <a:rPr lang="en-GB" b="1" dirty="0"/>
              </a:br>
              <a:r>
                <a:rPr lang="en-GB" b="1" dirty="0" smtClean="0"/>
                <a:t>Requestor</a:t>
              </a:r>
              <a:endParaRPr lang="en-GB" b="1" dirty="0"/>
            </a:p>
          </p:txBody>
        </p:sp>
        <p:cxnSp>
          <p:nvCxnSpPr>
            <p:cNvPr id="1005584" name="AutoShape 16"/>
            <p:cNvCxnSpPr>
              <a:cxnSpLocks noChangeShapeType="1"/>
            </p:cNvCxnSpPr>
            <p:nvPr/>
          </p:nvCxnSpPr>
          <p:spPr bwMode="auto">
            <a:xfrm>
              <a:off x="6400800" y="4310063"/>
              <a:ext cx="1547813" cy="533400"/>
            </a:xfrm>
            <a:prstGeom prst="bentConnector2">
              <a:avLst/>
            </a:prstGeom>
            <a:noFill/>
            <a:ln w="9525">
              <a:solidFill>
                <a:schemeClr val="tx1"/>
              </a:solidFill>
              <a:miter lim="800000"/>
              <a:headEnd type="none" w="sm" len="sm"/>
              <a:tailEnd type="triangle" w="lg" len="med"/>
            </a:ln>
            <a:effectLst/>
          </p:spPr>
        </p:cxnSp>
        <p:cxnSp>
          <p:nvCxnSpPr>
            <p:cNvPr id="1005585" name="AutoShape 17"/>
            <p:cNvCxnSpPr>
              <a:cxnSpLocks noChangeShapeType="1"/>
            </p:cNvCxnSpPr>
            <p:nvPr/>
          </p:nvCxnSpPr>
          <p:spPr bwMode="auto">
            <a:xfrm>
              <a:off x="6172200" y="5110163"/>
              <a:ext cx="1052513" cy="0"/>
            </a:xfrm>
            <a:prstGeom prst="straightConnector1">
              <a:avLst/>
            </a:prstGeom>
            <a:noFill/>
            <a:ln w="9525">
              <a:solidFill>
                <a:schemeClr val="tx1"/>
              </a:solidFill>
              <a:round/>
              <a:headEnd type="none" w="sm" len="sm"/>
              <a:tailEnd type="triangle" w="lg" len="med"/>
            </a:ln>
            <a:effectLst/>
          </p:spPr>
        </p:cxnSp>
        <p:sp>
          <p:nvSpPr>
            <p:cNvPr id="1005586" name="Text Box 18"/>
            <p:cNvSpPr txBox="1">
              <a:spLocks noChangeArrowheads="1"/>
            </p:cNvSpPr>
            <p:nvPr/>
          </p:nvSpPr>
          <p:spPr bwMode="auto">
            <a:xfrm>
              <a:off x="4712970" y="4527550"/>
              <a:ext cx="531163"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Yes</a:t>
              </a:r>
            </a:p>
          </p:txBody>
        </p:sp>
        <p:sp>
          <p:nvSpPr>
            <p:cNvPr id="1005587" name="Text Box 19"/>
            <p:cNvSpPr txBox="1">
              <a:spLocks noChangeArrowheads="1"/>
            </p:cNvSpPr>
            <p:nvPr/>
          </p:nvSpPr>
          <p:spPr bwMode="auto">
            <a:xfrm>
              <a:off x="6761163" y="3994150"/>
              <a:ext cx="495597"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No</a:t>
              </a:r>
            </a:p>
          </p:txBody>
        </p:sp>
        <p:sp>
          <p:nvSpPr>
            <p:cNvPr id="1005588" name="AutoShape 20"/>
            <p:cNvSpPr>
              <a:spLocks noChangeArrowheads="1"/>
            </p:cNvSpPr>
            <p:nvPr/>
          </p:nvSpPr>
          <p:spPr bwMode="auto">
            <a:xfrm>
              <a:off x="7635875" y="2049463"/>
              <a:ext cx="1093788" cy="1143000"/>
            </a:xfrm>
            <a:prstGeom prst="flowChartDocumen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anchor="ctr"/>
            <a:lstStyle/>
            <a:p>
              <a:pPr eaLnBrk="1" hangingPunct="1"/>
              <a:r>
                <a:rPr lang="en-GB" b="1" dirty="0"/>
                <a:t>Change Log</a:t>
              </a:r>
              <a:endParaRPr lang="en-US" b="1" dirty="0"/>
            </a:p>
          </p:txBody>
        </p:sp>
        <p:sp>
          <p:nvSpPr>
            <p:cNvPr id="1005589" name="Line 21"/>
            <p:cNvSpPr>
              <a:spLocks noChangeShapeType="1"/>
            </p:cNvSpPr>
            <p:nvPr/>
          </p:nvSpPr>
          <p:spPr bwMode="auto">
            <a:xfrm>
              <a:off x="6373813" y="2616200"/>
              <a:ext cx="1160462" cy="0"/>
            </a:xfrm>
            <a:prstGeom prst="line">
              <a:avLst/>
            </a:prstGeom>
            <a:noFill/>
            <a:ln w="12700" cap="sq">
              <a:solidFill>
                <a:schemeClr val="tx1"/>
              </a:solidFill>
              <a:round/>
              <a:headEnd type="none" w="sm" len="sm"/>
              <a:tailEnd type="triangle" w="lg" len="med"/>
            </a:ln>
            <a:effectLst/>
          </p:spPr>
          <p:txBody>
            <a:bodyPr wrap="none"/>
            <a:lstStyle/>
            <a:p>
              <a:endParaRPr lang="en-US" b="1" dirty="0"/>
            </a:p>
          </p:txBody>
        </p:sp>
        <p:sp>
          <p:nvSpPr>
            <p:cNvPr id="1005590" name="AutoShape 22"/>
            <p:cNvSpPr>
              <a:spLocks noChangeArrowheads="1"/>
            </p:cNvSpPr>
            <p:nvPr/>
          </p:nvSpPr>
          <p:spPr bwMode="auto">
            <a:xfrm flipH="1">
              <a:off x="1936750" y="3497263"/>
              <a:ext cx="1057275" cy="976312"/>
            </a:xfrm>
            <a:custGeom>
              <a:avLst/>
              <a:gdLst>
                <a:gd name="G0" fmla="+- 5982799 0 0"/>
                <a:gd name="G1" fmla="+- -6379292 0 0"/>
                <a:gd name="G2" fmla="+- 5982799 0 -6379292"/>
                <a:gd name="G3" fmla="+- 10800 0 0"/>
                <a:gd name="G4" fmla="+- 0 0 5982799"/>
                <a:gd name="T0" fmla="*/ 360 256 1"/>
                <a:gd name="T1" fmla="*/ 0 256 1"/>
                <a:gd name="G5" fmla="+- G2 T0 T1"/>
                <a:gd name="G6" fmla="?: G2 G2 G5"/>
                <a:gd name="G7" fmla="+- 0 0 G6"/>
                <a:gd name="G8" fmla="+- 5462 0 0"/>
                <a:gd name="G9" fmla="+- 0 0 -6379292"/>
                <a:gd name="G10" fmla="+- 5462 0 2700"/>
                <a:gd name="G11" fmla="cos G10 5982799"/>
                <a:gd name="G12" fmla="sin G10 5982799"/>
                <a:gd name="G13" fmla="cos 13500 5982799"/>
                <a:gd name="G14" fmla="sin 13500 5982799"/>
                <a:gd name="G15" fmla="+- G11 10800 0"/>
                <a:gd name="G16" fmla="+- G12 10800 0"/>
                <a:gd name="G17" fmla="+- G13 10800 0"/>
                <a:gd name="G18" fmla="+- G14 10800 0"/>
                <a:gd name="G19" fmla="*/ 5462 1 2"/>
                <a:gd name="G20" fmla="+- G19 5400 0"/>
                <a:gd name="G21" fmla="cos G20 5982799"/>
                <a:gd name="G22" fmla="sin G20 5982799"/>
                <a:gd name="G23" fmla="+- G21 10800 0"/>
                <a:gd name="G24" fmla="+- G12 G23 G22"/>
                <a:gd name="G25" fmla="+- G22 G23 G11"/>
                <a:gd name="G26" fmla="cos 10800 5982799"/>
                <a:gd name="G27" fmla="sin 10800 5982799"/>
                <a:gd name="G28" fmla="cos 5462 5982799"/>
                <a:gd name="G29" fmla="sin 5462 5982799"/>
                <a:gd name="G30" fmla="+- G26 10800 0"/>
                <a:gd name="G31" fmla="+- G27 10800 0"/>
                <a:gd name="G32" fmla="+- G28 10800 0"/>
                <a:gd name="G33" fmla="+- G29 10800 0"/>
                <a:gd name="G34" fmla="+- G19 5400 0"/>
                <a:gd name="G35" fmla="cos G34 -6379292"/>
                <a:gd name="G36" fmla="sin G34 -6379292"/>
                <a:gd name="G37" fmla="+/ -6379292 5982799 2"/>
                <a:gd name="T2" fmla="*/ 180 256 1"/>
                <a:gd name="T3" fmla="*/ 0 256 1"/>
                <a:gd name="G38" fmla="+- G37 T2 T3"/>
                <a:gd name="G39" fmla="?: G2 G37 G38"/>
                <a:gd name="G40" fmla="cos 10800 G39"/>
                <a:gd name="G41" fmla="sin 10800 G39"/>
                <a:gd name="G42" fmla="cos 5462 G39"/>
                <a:gd name="G43" fmla="sin 5462 G39"/>
                <a:gd name="G44" fmla="+- G40 10800 0"/>
                <a:gd name="G45" fmla="+- G41 10800 0"/>
                <a:gd name="G46" fmla="+- G42 10800 0"/>
                <a:gd name="G47" fmla="+- G43 10800 0"/>
                <a:gd name="G48" fmla="+- G35 10800 0"/>
                <a:gd name="G49" fmla="+- G36 10800 0"/>
                <a:gd name="T4" fmla="*/ 21584 w 21600"/>
                <a:gd name="T5" fmla="*/ 10230 h 21600"/>
                <a:gd name="T6" fmla="*/ 9761 w 21600"/>
                <a:gd name="T7" fmla="*/ 2735 h 21600"/>
                <a:gd name="T8" fmla="*/ 16254 w 21600"/>
                <a:gd name="T9" fmla="*/ 10511 h 21600"/>
                <a:gd name="T10" fmla="*/ 10496 w 21600"/>
                <a:gd name="T11" fmla="*/ 24296 h 21600"/>
                <a:gd name="T12" fmla="*/ 5249 w 21600"/>
                <a:gd name="T13" fmla="*/ 18807 h 21600"/>
                <a:gd name="T14" fmla="*/ 10737 w 21600"/>
                <a:gd name="T15" fmla="*/ 135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77" y="16260"/>
                  </a:moveTo>
                  <a:cubicBezTo>
                    <a:pt x="10717" y="16261"/>
                    <a:pt x="10758" y="16262"/>
                    <a:pt x="10800" y="16262"/>
                  </a:cubicBezTo>
                  <a:cubicBezTo>
                    <a:pt x="13816" y="16262"/>
                    <a:pt x="16262" y="13816"/>
                    <a:pt x="16262" y="10800"/>
                  </a:cubicBezTo>
                  <a:cubicBezTo>
                    <a:pt x="16262" y="7783"/>
                    <a:pt x="13816" y="5338"/>
                    <a:pt x="10800" y="5338"/>
                  </a:cubicBezTo>
                  <a:cubicBezTo>
                    <a:pt x="10566" y="5337"/>
                    <a:pt x="10333" y="5352"/>
                    <a:pt x="10102" y="5382"/>
                  </a:cubicBezTo>
                  <a:lnTo>
                    <a:pt x="9420" y="88"/>
                  </a:lnTo>
                  <a:cubicBezTo>
                    <a:pt x="9877" y="29"/>
                    <a:pt x="10338" y="-1"/>
                    <a:pt x="10800" y="0"/>
                  </a:cubicBezTo>
                  <a:cubicBezTo>
                    <a:pt x="16764" y="0"/>
                    <a:pt x="21600" y="4835"/>
                    <a:pt x="21600" y="10800"/>
                  </a:cubicBezTo>
                  <a:cubicBezTo>
                    <a:pt x="21600" y="16764"/>
                    <a:pt x="16764" y="21600"/>
                    <a:pt x="10800" y="21600"/>
                  </a:cubicBezTo>
                  <a:cubicBezTo>
                    <a:pt x="10718" y="21600"/>
                    <a:pt x="10637" y="21599"/>
                    <a:pt x="10556" y="21597"/>
                  </a:cubicBezTo>
                  <a:lnTo>
                    <a:pt x="10496" y="24296"/>
                  </a:lnTo>
                  <a:lnTo>
                    <a:pt x="5249" y="18807"/>
                  </a:lnTo>
                  <a:lnTo>
                    <a:pt x="10737" y="13561"/>
                  </a:lnTo>
                  <a:lnTo>
                    <a:pt x="10677" y="16260"/>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1" name="AutoShape 23"/>
            <p:cNvSpPr>
              <a:spLocks noChangeArrowheads="1"/>
            </p:cNvSpPr>
            <p:nvPr/>
          </p:nvSpPr>
          <p:spPr bwMode="auto">
            <a:xfrm rot="10800000">
              <a:off x="2262188" y="4206875"/>
              <a:ext cx="1057275" cy="976313"/>
            </a:xfrm>
            <a:custGeom>
              <a:avLst/>
              <a:gdLst>
                <a:gd name="G0" fmla="+- -5770812 0 0"/>
                <a:gd name="G1" fmla="+- 5843126 0 0"/>
                <a:gd name="G2" fmla="+- -5770812 0 5843126"/>
                <a:gd name="G3" fmla="+- 10800 0 0"/>
                <a:gd name="G4" fmla="+- 0 0 -5770812"/>
                <a:gd name="T0" fmla="*/ 360 256 1"/>
                <a:gd name="T1" fmla="*/ 0 256 1"/>
                <a:gd name="G5" fmla="+- G2 T0 T1"/>
                <a:gd name="G6" fmla="?: G2 G2 G5"/>
                <a:gd name="G7" fmla="+- 0 0 G6"/>
                <a:gd name="G8" fmla="+- 4656 0 0"/>
                <a:gd name="G9" fmla="+- 0 0 5843126"/>
                <a:gd name="G10" fmla="+- 4656 0 2700"/>
                <a:gd name="G11" fmla="cos G10 -5770812"/>
                <a:gd name="G12" fmla="sin G10 -5770812"/>
                <a:gd name="G13" fmla="cos 13500 -5770812"/>
                <a:gd name="G14" fmla="sin 13500 -5770812"/>
                <a:gd name="G15" fmla="+- G11 10800 0"/>
                <a:gd name="G16" fmla="+- G12 10800 0"/>
                <a:gd name="G17" fmla="+- G13 10800 0"/>
                <a:gd name="G18" fmla="+- G14 10800 0"/>
                <a:gd name="G19" fmla="*/ 4656 1 2"/>
                <a:gd name="G20" fmla="+- G19 5400 0"/>
                <a:gd name="G21" fmla="cos G20 -5770812"/>
                <a:gd name="G22" fmla="sin G20 -5770812"/>
                <a:gd name="G23" fmla="+- G21 10800 0"/>
                <a:gd name="G24" fmla="+- G12 G23 G22"/>
                <a:gd name="G25" fmla="+- G22 G23 G11"/>
                <a:gd name="G26" fmla="cos 10800 -5770812"/>
                <a:gd name="G27" fmla="sin 10800 -5770812"/>
                <a:gd name="G28" fmla="cos 4656 -5770812"/>
                <a:gd name="G29" fmla="sin 4656 -5770812"/>
                <a:gd name="G30" fmla="+- G26 10800 0"/>
                <a:gd name="G31" fmla="+- G27 10800 0"/>
                <a:gd name="G32" fmla="+- G28 10800 0"/>
                <a:gd name="G33" fmla="+- G29 10800 0"/>
                <a:gd name="G34" fmla="+- G19 5400 0"/>
                <a:gd name="G35" fmla="cos G34 5843126"/>
                <a:gd name="G36" fmla="sin G34 5843126"/>
                <a:gd name="G37" fmla="+/ 5843126 -5770812 2"/>
                <a:gd name="T2" fmla="*/ 180 256 1"/>
                <a:gd name="T3" fmla="*/ 0 256 1"/>
                <a:gd name="G38" fmla="+- G37 T2 T3"/>
                <a:gd name="G39" fmla="?: G2 G37 G38"/>
                <a:gd name="G40" fmla="cos 10800 G39"/>
                <a:gd name="G41" fmla="sin 10800 G39"/>
                <a:gd name="G42" fmla="cos 4656 G39"/>
                <a:gd name="G43" fmla="sin 4656 G39"/>
                <a:gd name="G44" fmla="+- G40 10800 0"/>
                <a:gd name="G45" fmla="+- G41 10800 0"/>
                <a:gd name="G46" fmla="+- G42 10800 0"/>
                <a:gd name="G47" fmla="+- G43 10800 0"/>
                <a:gd name="G48" fmla="+- G35 10800 0"/>
                <a:gd name="G49" fmla="+- G36 10800 0"/>
                <a:gd name="T4" fmla="*/ 0 w 21600"/>
                <a:gd name="T5" fmla="*/ 10696 h 21600"/>
                <a:gd name="T6" fmla="*/ 10913 w 21600"/>
                <a:gd name="T7" fmla="*/ 18527 h 21600"/>
                <a:gd name="T8" fmla="*/ 6144 w 21600"/>
                <a:gd name="T9" fmla="*/ 10755 h 21600"/>
                <a:gd name="T10" fmla="*/ 11258 w 21600"/>
                <a:gd name="T11" fmla="*/ -2693 h 21600"/>
                <a:gd name="T12" fmla="*/ 16831 w 21600"/>
                <a:gd name="T13" fmla="*/ 3272 h 21600"/>
                <a:gd name="T14" fmla="*/ 10866 w 21600"/>
                <a:gd name="T15" fmla="*/ 88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957" y="6146"/>
                  </a:moveTo>
                  <a:cubicBezTo>
                    <a:pt x="10905" y="6144"/>
                    <a:pt x="10852" y="6144"/>
                    <a:pt x="10800" y="6144"/>
                  </a:cubicBezTo>
                  <a:cubicBezTo>
                    <a:pt x="8228" y="6144"/>
                    <a:pt x="6144" y="8228"/>
                    <a:pt x="6144" y="10800"/>
                  </a:cubicBezTo>
                  <a:cubicBezTo>
                    <a:pt x="6144" y="13371"/>
                    <a:pt x="8228" y="15456"/>
                    <a:pt x="10800" y="15456"/>
                  </a:cubicBezTo>
                  <a:cubicBezTo>
                    <a:pt x="10822" y="15456"/>
                    <a:pt x="10845" y="15455"/>
                    <a:pt x="10868" y="15455"/>
                  </a:cubicBezTo>
                  <a:lnTo>
                    <a:pt x="10958" y="21598"/>
                  </a:lnTo>
                  <a:cubicBezTo>
                    <a:pt x="10905" y="21599"/>
                    <a:pt x="10852" y="21599"/>
                    <a:pt x="10800" y="21600"/>
                  </a:cubicBezTo>
                  <a:cubicBezTo>
                    <a:pt x="4835" y="21600"/>
                    <a:pt x="0" y="16764"/>
                    <a:pt x="0" y="10800"/>
                  </a:cubicBezTo>
                  <a:cubicBezTo>
                    <a:pt x="0" y="4835"/>
                    <a:pt x="4835" y="0"/>
                    <a:pt x="10800" y="0"/>
                  </a:cubicBezTo>
                  <a:cubicBezTo>
                    <a:pt x="10922" y="-1"/>
                    <a:pt x="11044" y="2"/>
                    <a:pt x="11166" y="6"/>
                  </a:cubicBezTo>
                  <a:lnTo>
                    <a:pt x="11258" y="-2693"/>
                  </a:lnTo>
                  <a:lnTo>
                    <a:pt x="16831" y="3272"/>
                  </a:lnTo>
                  <a:lnTo>
                    <a:pt x="10866" y="8845"/>
                  </a:lnTo>
                  <a:lnTo>
                    <a:pt x="10957" y="6146"/>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2" name="Line 24"/>
            <p:cNvSpPr>
              <a:spLocks noChangeShapeType="1"/>
            </p:cNvSpPr>
            <p:nvPr/>
          </p:nvSpPr>
          <p:spPr bwMode="auto">
            <a:xfrm flipH="1">
              <a:off x="3614738" y="3497263"/>
              <a:ext cx="850900"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sp>
          <p:nvSpPr>
            <p:cNvPr id="1005593" name="Text Box 25"/>
            <p:cNvSpPr txBox="1">
              <a:spLocks noChangeArrowheads="1"/>
            </p:cNvSpPr>
            <p:nvPr/>
          </p:nvSpPr>
          <p:spPr bwMode="auto">
            <a:xfrm>
              <a:off x="1835150" y="2681288"/>
              <a:ext cx="1608138" cy="923330"/>
            </a:xfrm>
            <a:prstGeom prst="rect">
              <a:avLst/>
            </a:prstGeom>
            <a:noFill/>
            <a:ln w="12700" cap="sq">
              <a:noFill/>
              <a:miter lim="800000"/>
              <a:headEnd type="none" w="sm" len="sm"/>
              <a:tailEnd type="none" w="sm" len="sm"/>
            </a:ln>
            <a:effectLst/>
          </p:spPr>
          <p:txBody>
            <a:bodyPr>
              <a:spAutoFit/>
            </a:bodyPr>
            <a:lstStyle/>
            <a:p>
              <a:pPr eaLnBrk="1" hangingPunct="1"/>
              <a:r>
                <a:rPr lang="en-GB" b="1" dirty="0">
                  <a:solidFill>
                    <a:schemeClr val="bg1"/>
                  </a:solidFill>
                </a:rPr>
                <a:t>Configuration Management Process</a:t>
              </a:r>
              <a:endParaRPr lang="en-US" b="1" dirty="0">
                <a:solidFill>
                  <a:schemeClr val="bg1"/>
                </a:solidFill>
              </a:endParaRPr>
            </a:p>
          </p:txBody>
        </p:sp>
        <p:sp>
          <p:nvSpPr>
            <p:cNvPr id="1005594" name="Line 26"/>
            <p:cNvSpPr>
              <a:spLocks noChangeShapeType="1"/>
            </p:cNvSpPr>
            <p:nvPr/>
          </p:nvSpPr>
          <p:spPr bwMode="auto">
            <a:xfrm flipH="1">
              <a:off x="3625850" y="5145088"/>
              <a:ext cx="815975"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308</a:t>
            </a:fld>
            <a:endParaRPr lang="en-US" dirty="0"/>
          </a:p>
        </p:txBody>
      </p:sp>
    </p:spTree>
    <p:extLst>
      <p:ext uri="{BB962C8B-B14F-4D97-AF65-F5344CB8AC3E}">
        <p14:creationId xmlns:p14="http://schemas.microsoft.com/office/powerpoint/2010/main" val="184913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31" name="Rectangle 15"/>
          <p:cNvSpPr>
            <a:spLocks noGrp="1" noChangeArrowheads="1"/>
          </p:cNvSpPr>
          <p:nvPr>
            <p:ph type="title"/>
          </p:nvPr>
        </p:nvSpPr>
        <p:spPr>
          <a:xfrm>
            <a:off x="381001" y="1"/>
            <a:ext cx="8622324" cy="761999"/>
          </a:xfrm>
        </p:spPr>
        <p:txBody>
          <a:bodyPr/>
          <a:lstStyle/>
          <a:p>
            <a:r>
              <a:rPr lang="en-GB" dirty="0" smtClean="0"/>
              <a:t>Key Documents – Change Request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821385165"/>
              </p:ext>
            </p:extLst>
          </p:nvPr>
        </p:nvGraphicFramePr>
        <p:xfrm>
          <a:off x="228600" y="838200"/>
          <a:ext cx="6400800" cy="5420838"/>
        </p:xfrm>
        <a:graphic>
          <a:graphicData uri="http://schemas.openxmlformats.org/drawingml/2006/table">
            <a:tbl>
              <a:tblPr firstRow="1" firstCol="1" bandRow="1">
                <a:tableStyleId>{9D7B26C5-4107-4FEC-AEDC-1716B250A1EF}</a:tableStyleId>
              </a:tblPr>
              <a:tblGrid>
                <a:gridCol w="2466307"/>
                <a:gridCol w="155406"/>
                <a:gridCol w="3779087"/>
              </a:tblGrid>
              <a:tr h="252988">
                <a:tc>
                  <a:txBody>
                    <a:bodyPr/>
                    <a:lstStyle/>
                    <a:p>
                      <a:pPr marL="0" marR="0" algn="l">
                        <a:spcBef>
                          <a:spcPts val="0"/>
                        </a:spcBef>
                        <a:spcAft>
                          <a:spcPts val="0"/>
                        </a:spcAft>
                        <a:tabLst>
                          <a:tab pos="2637155" algn="ctr"/>
                          <a:tab pos="5274310" algn="r"/>
                        </a:tabLst>
                      </a:pPr>
                      <a:r>
                        <a:rPr lang="en-GB" sz="1050" dirty="0">
                          <a:effectLst/>
                        </a:rPr>
                        <a:t>Change Request: </a:t>
                      </a:r>
                      <a:endParaRPr lang="en-US" sz="1000" dirty="0">
                        <a:effectLst/>
                      </a:endParaRPr>
                    </a:p>
                    <a:p>
                      <a:pPr marL="45720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52988">
                <a:tc>
                  <a:txBody>
                    <a:bodyPr/>
                    <a:lstStyle/>
                    <a:p>
                      <a:pPr marL="0" marR="0" algn="l">
                        <a:spcBef>
                          <a:spcPts val="0"/>
                        </a:spcBef>
                        <a:spcAft>
                          <a:spcPts val="0"/>
                        </a:spcAft>
                        <a:tabLst>
                          <a:tab pos="2637155" algn="ctr"/>
                          <a:tab pos="5274310" algn="r"/>
                        </a:tabLst>
                      </a:pPr>
                      <a:r>
                        <a:rPr lang="en-GB" sz="1050" dirty="0">
                          <a:effectLst/>
                        </a:rPr>
                        <a:t>Activity Description: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84542">
                <a:tc>
                  <a:txBody>
                    <a:bodyPr/>
                    <a:lstStyle/>
                    <a:p>
                      <a:pPr marL="0" marR="0" algn="l">
                        <a:spcBef>
                          <a:spcPts val="0"/>
                        </a:spcBef>
                        <a:spcAft>
                          <a:spcPts val="0"/>
                        </a:spcAft>
                        <a:tabLst>
                          <a:tab pos="2637155" algn="ctr"/>
                          <a:tab pos="5274310" algn="r"/>
                        </a:tabLst>
                      </a:pPr>
                      <a:r>
                        <a:rPr lang="en-GB" sz="1050" dirty="0">
                          <a:effectLst/>
                        </a:rPr>
                        <a:t>Description of Change Request: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hMerge="1">
                  <a:txBody>
                    <a:bodyPr/>
                    <a:lstStyle/>
                    <a:p>
                      <a:endParaRPr lang="en-US"/>
                    </a:p>
                  </a:txBody>
                  <a:tcPr/>
                </a:tc>
              </a:tr>
              <a:tr h="364303">
                <a:tc>
                  <a:txBody>
                    <a:bodyPr/>
                    <a:lstStyle/>
                    <a:p>
                      <a:pPr marL="0" marR="0" algn="l">
                        <a:spcBef>
                          <a:spcPts val="0"/>
                        </a:spcBef>
                        <a:spcAft>
                          <a:spcPts val="0"/>
                        </a:spcAft>
                      </a:pPr>
                      <a:r>
                        <a:rPr lang="en-GB" sz="1000" dirty="0">
                          <a:effectLst/>
                        </a:rPr>
                        <a:t>Reason for Change: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600" dirty="0">
                          <a:effectLst/>
                        </a:rPr>
                        <a:t>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1913">
                <a:tc gridSpan="3">
                  <a:txBody>
                    <a:bodyPr/>
                    <a:lstStyle/>
                    <a:p>
                      <a:pPr marL="0" marR="0" algn="ctr">
                        <a:spcBef>
                          <a:spcPts val="0"/>
                        </a:spcBef>
                        <a:spcAft>
                          <a:spcPts val="0"/>
                        </a:spcAft>
                        <a:tabLst>
                          <a:tab pos="2637155" algn="ctr"/>
                          <a:tab pos="5274310" algn="r"/>
                        </a:tabLst>
                      </a:pPr>
                      <a:r>
                        <a:rPr lang="en-GB" sz="1400" dirty="0">
                          <a:effectLst/>
                        </a:rPr>
                        <a:t>CHANGE IMPACT</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19257">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Schedule: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82152">
                <a:tc>
                  <a:txBody>
                    <a:bodyPr/>
                    <a:lstStyle/>
                    <a:p>
                      <a:pPr marL="0" marR="0" algn="l">
                        <a:spcBef>
                          <a:spcPts val="0"/>
                        </a:spcBef>
                        <a:spcAft>
                          <a:spcPts val="0"/>
                        </a:spcAft>
                        <a:tabLst>
                          <a:tab pos="2637155" algn="ctr"/>
                          <a:tab pos="5274310" algn="r"/>
                        </a:tabLst>
                      </a:pPr>
                      <a:r>
                        <a:rPr lang="en-GB" sz="1600" dirty="0">
                          <a:effectLst>
                            <a:outerShdw blurRad="38100" dist="38100" dir="2700000" algn="tl">
                              <a:srgbClr val="000000">
                                <a:alpha val="43137"/>
                              </a:srgbClr>
                            </a:outerShdw>
                          </a:effectLst>
                        </a:rPr>
                        <a:t>Impact on Cost: </a:t>
                      </a:r>
                      <a:endParaRPr lang="en-US" sz="16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21434">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Scope: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23473">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Environment:</a:t>
                      </a:r>
                      <a:endParaRPr lang="en-US" sz="14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Process: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17079">
                <a:tc>
                  <a:txBody>
                    <a:bodyPr/>
                    <a:lstStyle/>
                    <a:p>
                      <a:pPr marL="0" marR="0" algn="l">
                        <a:spcBef>
                          <a:spcPts val="0"/>
                        </a:spcBef>
                        <a:spcAft>
                          <a:spcPts val="1000"/>
                        </a:spcAft>
                      </a:pPr>
                      <a:r>
                        <a:rPr lang="en-GB" sz="1400" dirty="0">
                          <a:effectLst>
                            <a:outerShdw blurRad="38100" dist="38100" dir="2700000" algn="tl">
                              <a:srgbClr val="000000">
                                <a:alpha val="43137"/>
                              </a:srgbClr>
                            </a:outerShdw>
                          </a:effectLst>
                        </a:rPr>
                        <a:t>Impact on Product: </a:t>
                      </a:r>
                      <a:endParaRPr lang="en-US" sz="1400" dirty="0">
                        <a:effectLst>
                          <a:outerShdw blurRad="38100" dist="38100" dir="2700000" algn="tl">
                            <a:srgbClr val="000000">
                              <a:alpha val="43137"/>
                            </a:srgbClr>
                          </a:outerShdw>
                        </a:effectLst>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1000"/>
                        </a:spcAf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Personal:</a:t>
                      </a:r>
                      <a:endParaRPr lang="en-US" sz="1400" dirty="0">
                        <a:effectLst>
                          <a:outerShdw blurRad="38100" dist="38100" dir="2700000" algn="tl">
                            <a:srgbClr val="000000">
                              <a:alpha val="43137"/>
                            </a:srgbClr>
                          </a:outerShdw>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2756">
                <a:tc gridSpan="3">
                  <a:txBody>
                    <a:bodyPr/>
                    <a:lstStyle/>
                    <a:p>
                      <a:pPr marL="0" marR="0" algn="ctr">
                        <a:spcBef>
                          <a:spcPts val="0"/>
                        </a:spcBef>
                        <a:spcAft>
                          <a:spcPts val="0"/>
                        </a:spcAft>
                        <a:tabLst>
                          <a:tab pos="2637155" algn="ctr"/>
                          <a:tab pos="5274310" algn="r"/>
                        </a:tabLst>
                      </a:pPr>
                      <a:r>
                        <a:rPr lang="en-GB" sz="1400" dirty="0">
                          <a:effectLst/>
                        </a:rPr>
                        <a:t>APROVAL REQUERIMENTS</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84190">
                <a:tc gridSpan="2">
                  <a:txBody>
                    <a:bodyPr/>
                    <a:lstStyle/>
                    <a:p>
                      <a:pPr marL="0" marR="0" algn="l">
                        <a:spcBef>
                          <a:spcPts val="0"/>
                        </a:spcBef>
                        <a:spcAft>
                          <a:spcPts val="0"/>
                        </a:spcAft>
                        <a:tabLst>
                          <a:tab pos="2637155" algn="ctr"/>
                          <a:tab pos="5274310" algn="r"/>
                        </a:tabLst>
                      </a:pPr>
                      <a:r>
                        <a:rPr lang="en-GB" sz="1050" dirty="0">
                          <a:effectLst/>
                        </a:rPr>
                        <a:t>Project Manager</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74295" marR="0" algn="l">
                        <a:spcBef>
                          <a:spcPts val="0"/>
                        </a:spcBef>
                        <a:spcAft>
                          <a:spcPts val="0"/>
                        </a:spcAft>
                        <a:tabLst>
                          <a:tab pos="2637155" algn="ctr"/>
                          <a:tab pos="5274310" algn="r"/>
                        </a:tabLst>
                      </a:pPr>
                      <a:r>
                        <a:rPr lang="en-GB" sz="1050" dirty="0">
                          <a:effectLst/>
                        </a:rPr>
                        <a:t>Date: </a:t>
                      </a:r>
                      <a:endParaRPr lang="en-US" sz="1000" dirty="0">
                        <a:effectLst/>
                        <a:latin typeface="Arial"/>
                        <a:ea typeface="Times New Roman"/>
                        <a:cs typeface="Times New Roman"/>
                      </a:endParaRPr>
                    </a:p>
                  </a:txBody>
                  <a:tcPr marL="45538" marR="45538" marT="0" marB="0"/>
                </a:tc>
              </a:tr>
              <a:tr h="293467">
                <a:tc gridSpan="2">
                  <a:txBody>
                    <a:bodyPr/>
                    <a:lstStyle/>
                    <a:p>
                      <a:pPr marL="0" marR="0" algn="l">
                        <a:spcBef>
                          <a:spcPts val="0"/>
                        </a:spcBef>
                        <a:spcAft>
                          <a:spcPts val="0"/>
                        </a:spcAft>
                        <a:tabLst>
                          <a:tab pos="2637155" algn="ctr"/>
                          <a:tab pos="5274310" algn="r"/>
                        </a:tabLst>
                      </a:pPr>
                      <a:r>
                        <a:rPr lang="en-GB" sz="1050" dirty="0">
                          <a:effectLst/>
                        </a:rPr>
                        <a:t>Activity Owner:</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45720" marR="0" algn="l">
                        <a:spcBef>
                          <a:spcPts val="0"/>
                        </a:spcBef>
                        <a:spcAft>
                          <a:spcPts val="0"/>
                        </a:spcAft>
                        <a:tabLst>
                          <a:tab pos="2637155" algn="ctr"/>
                          <a:tab pos="5274310" algn="r"/>
                        </a:tabLst>
                      </a:pPr>
                      <a:r>
                        <a:rPr lang="en-GB" sz="1050" dirty="0" smtClean="0">
                          <a:effectLst/>
                        </a:rPr>
                        <a:t> Date</a:t>
                      </a:r>
                      <a:r>
                        <a:rPr lang="en-GB" sz="1050" dirty="0">
                          <a:effectLst/>
                        </a:rPr>
                        <a:t>:</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r>
              <a:tr h="263108">
                <a:tc gridSpan="2">
                  <a:txBody>
                    <a:bodyPr/>
                    <a:lstStyle/>
                    <a:p>
                      <a:pPr marL="0" marR="0" algn="l">
                        <a:spcBef>
                          <a:spcPts val="0"/>
                        </a:spcBef>
                        <a:spcAft>
                          <a:spcPts val="0"/>
                        </a:spcAft>
                        <a:tabLst>
                          <a:tab pos="2637155" algn="ctr"/>
                          <a:tab pos="5274310" algn="r"/>
                        </a:tabLst>
                      </a:pPr>
                      <a:r>
                        <a:rPr lang="en-GB" sz="1050" dirty="0">
                          <a:effectLst/>
                        </a:rPr>
                        <a:t>Project Sponsor:</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26670" marR="0" algn="l">
                        <a:spcBef>
                          <a:spcPts val="0"/>
                        </a:spcBef>
                        <a:spcAft>
                          <a:spcPts val="0"/>
                        </a:spcAft>
                        <a:tabLst>
                          <a:tab pos="2637155" algn="ctr"/>
                          <a:tab pos="5274310" algn="r"/>
                        </a:tabLst>
                      </a:pPr>
                      <a:r>
                        <a:rPr lang="en-GB" sz="1050" dirty="0" smtClean="0">
                          <a:effectLst/>
                        </a:rPr>
                        <a:t>  Date</a:t>
                      </a:r>
                      <a:r>
                        <a:rPr lang="en-GB" sz="105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r>
              <a:tr h="576814">
                <a:tc gridSpan="3">
                  <a:txBody>
                    <a:bodyPr/>
                    <a:lstStyle/>
                    <a:p>
                      <a:pPr marL="0" marR="0" algn="l">
                        <a:spcBef>
                          <a:spcPts val="0"/>
                        </a:spcBef>
                        <a:spcAft>
                          <a:spcPts val="0"/>
                        </a:spcAft>
                        <a:tabLst>
                          <a:tab pos="2637155" algn="ctr"/>
                          <a:tab pos="5274310" algn="r"/>
                        </a:tabLst>
                      </a:pPr>
                      <a:r>
                        <a:rPr lang="en-GB" sz="900" dirty="0">
                          <a:effectLst/>
                        </a:rPr>
                        <a:t>Any other people who need to approve the change request. This is based on your change control procedures</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28600" y="2590800"/>
            <a:ext cx="19812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781800" y="2133600"/>
            <a:ext cx="1676400" cy="646331"/>
          </a:xfrm>
          <a:prstGeom prst="rect">
            <a:avLst/>
          </a:prstGeom>
          <a:noFill/>
        </p:spPr>
        <p:txBody>
          <a:bodyPr wrap="square" rtlCol="0">
            <a:spAutoFit/>
          </a:bodyPr>
          <a:lstStyle/>
          <a:p>
            <a:r>
              <a:rPr lang="en-US" dirty="0" smtClean="0"/>
              <a:t>People, Planet, Profit Measures</a:t>
            </a:r>
            <a:endParaRPr lang="en-US" dirty="0"/>
          </a:p>
        </p:txBody>
      </p:sp>
      <p:cxnSp>
        <p:nvCxnSpPr>
          <p:cNvPr id="6" name="Curved Connector 5"/>
          <p:cNvCxnSpPr>
            <a:stCxn id="4" idx="1"/>
          </p:cNvCxnSpPr>
          <p:nvPr/>
        </p:nvCxnSpPr>
        <p:spPr>
          <a:xfrm rot="10800000" flipV="1">
            <a:off x="2286000" y="2456765"/>
            <a:ext cx="4495800" cy="1200833"/>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t>309</a:t>
            </a:fld>
            <a:endParaRPr lang="en-US" dirty="0"/>
          </a:p>
        </p:txBody>
      </p:sp>
    </p:spTree>
    <p:extLst>
      <p:ext uri="{BB962C8B-B14F-4D97-AF65-F5344CB8AC3E}">
        <p14:creationId xmlns:p14="http://schemas.microsoft.com/office/powerpoint/2010/main" val="42097088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blackWhite">
          <a:xfrm>
            <a:off x="3671887" y="1078707"/>
            <a:ext cx="5292725" cy="5040312"/>
          </a:xfrm>
          <a:prstGeom prst="triangle">
            <a:avLst>
              <a:gd name="adj" fmla="val 50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endParaRPr lang="nl-NL"/>
          </a:p>
        </p:txBody>
      </p:sp>
      <p:sp>
        <p:nvSpPr>
          <p:cNvPr id="11" name="Text Box 5"/>
          <p:cNvSpPr txBox="1">
            <a:spLocks noChangeArrowheads="1"/>
          </p:cNvSpPr>
          <p:nvPr/>
        </p:nvSpPr>
        <p:spPr bwMode="blackWhite">
          <a:xfrm>
            <a:off x="4230688" y="5667375"/>
            <a:ext cx="4214812" cy="585788"/>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a:solidFill>
                  <a:schemeClr val="bg1"/>
                </a:solidFill>
              </a:rPr>
              <a:t>Business Resources</a:t>
            </a:r>
            <a:endParaRPr lang="nl-NL" sz="3200" b="1">
              <a:solidFill>
                <a:schemeClr val="bg1"/>
              </a:solidFill>
            </a:endParaRPr>
          </a:p>
        </p:txBody>
      </p:sp>
      <p:sp>
        <p:nvSpPr>
          <p:cNvPr id="12" name="Text Box 6"/>
          <p:cNvSpPr txBox="1">
            <a:spLocks noChangeArrowheads="1"/>
          </p:cNvSpPr>
          <p:nvPr/>
        </p:nvSpPr>
        <p:spPr bwMode="blackWhite">
          <a:xfrm>
            <a:off x="5200650" y="4319588"/>
            <a:ext cx="2235200" cy="1076325"/>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a:solidFill>
                  <a:schemeClr val="bg1"/>
                </a:solidFill>
              </a:rPr>
              <a:t>Business</a:t>
            </a:r>
            <a:br>
              <a:rPr lang="en-US" sz="3200" b="1" dirty="0">
                <a:solidFill>
                  <a:schemeClr val="bg1"/>
                </a:solidFill>
              </a:rPr>
            </a:br>
            <a:r>
              <a:rPr lang="en-US" sz="3200" b="1" dirty="0">
                <a:solidFill>
                  <a:schemeClr val="bg1"/>
                </a:solidFill>
              </a:rPr>
              <a:t>Processes</a:t>
            </a:r>
            <a:endParaRPr lang="nl-NL" sz="3200" b="1" dirty="0">
              <a:solidFill>
                <a:schemeClr val="bg1"/>
              </a:solidFill>
            </a:endParaRPr>
          </a:p>
        </p:txBody>
      </p:sp>
      <p:sp>
        <p:nvSpPr>
          <p:cNvPr id="13" name="Text Box 7"/>
          <p:cNvSpPr txBox="1">
            <a:spLocks noChangeArrowheads="1"/>
          </p:cNvSpPr>
          <p:nvPr/>
        </p:nvSpPr>
        <p:spPr bwMode="blackWhite">
          <a:xfrm>
            <a:off x="5316538" y="2982913"/>
            <a:ext cx="2005012" cy="1077912"/>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a:solidFill>
                  <a:srgbClr val="005A6F"/>
                </a:solidFill>
              </a:rPr>
              <a:t>Business</a:t>
            </a:r>
            <a:br>
              <a:rPr lang="en-US" sz="3200" b="1" dirty="0">
                <a:solidFill>
                  <a:srgbClr val="005A6F"/>
                </a:solidFill>
              </a:rPr>
            </a:br>
            <a:r>
              <a:rPr lang="en-US" sz="3200" b="1" dirty="0">
                <a:solidFill>
                  <a:srgbClr val="005A6F"/>
                </a:solidFill>
              </a:rPr>
              <a:t>Model</a:t>
            </a:r>
            <a:endParaRPr lang="nl-NL" sz="3200" b="1">
              <a:solidFill>
                <a:srgbClr val="005A6F"/>
              </a:solidFill>
            </a:endParaRPr>
          </a:p>
        </p:txBody>
      </p:sp>
      <p:sp>
        <p:nvSpPr>
          <p:cNvPr id="14" name="Text Box 8"/>
          <p:cNvSpPr txBox="1">
            <a:spLocks noChangeArrowheads="1"/>
          </p:cNvSpPr>
          <p:nvPr/>
        </p:nvSpPr>
        <p:spPr bwMode="blackWhite">
          <a:xfrm>
            <a:off x="5326063" y="1635125"/>
            <a:ext cx="1985962" cy="1077913"/>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a:solidFill>
                  <a:srgbClr val="005A6F"/>
                </a:solidFill>
              </a:rPr>
              <a:t>Products</a:t>
            </a:r>
            <a:br>
              <a:rPr lang="en-US" sz="3200" b="1" dirty="0">
                <a:solidFill>
                  <a:srgbClr val="005A6F"/>
                </a:solidFill>
              </a:rPr>
            </a:br>
            <a:r>
              <a:rPr lang="en-US" sz="3200" b="1" dirty="0">
                <a:solidFill>
                  <a:srgbClr val="005A6F"/>
                </a:solidFill>
              </a:rPr>
              <a:t>/Services</a:t>
            </a:r>
            <a:endParaRPr lang="nl-NL" sz="3200" b="1">
              <a:solidFill>
                <a:srgbClr val="005A6F"/>
              </a:solidFill>
            </a:endParaRPr>
          </a:p>
        </p:txBody>
      </p:sp>
      <p:sp>
        <p:nvSpPr>
          <p:cNvPr id="2" name="Title 1"/>
          <p:cNvSpPr>
            <a:spLocks noGrp="1"/>
          </p:cNvSpPr>
          <p:nvPr>
            <p:ph type="title"/>
          </p:nvPr>
        </p:nvSpPr>
        <p:spPr/>
        <p:txBody>
          <a:bodyPr/>
          <a:lstStyle/>
          <a:p>
            <a:r>
              <a:rPr lang="en-US" dirty="0" smtClean="0"/>
              <a:t>Corporate Responsibility</a:t>
            </a:r>
            <a:endParaRPr lang="en-US" dirty="0"/>
          </a:p>
        </p:txBody>
      </p:sp>
      <p:sp>
        <p:nvSpPr>
          <p:cNvPr id="15" name="PIJL-RECHTS 4"/>
          <p:cNvSpPr/>
          <p:nvPr/>
        </p:nvSpPr>
        <p:spPr>
          <a:xfrm rot="16200000">
            <a:off x="-1282700" y="2806700"/>
            <a:ext cx="4702175" cy="1679575"/>
          </a:xfrm>
          <a:prstGeom prst="rightArrow">
            <a:avLst>
              <a:gd name="adj1" fmla="val 50000"/>
              <a:gd name="adj2" fmla="val 86696"/>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cs typeface="Arial" pitchFamily="34" charset="0"/>
            </a:endParaRPr>
          </a:p>
        </p:txBody>
      </p:sp>
      <p:sp>
        <p:nvSpPr>
          <p:cNvPr id="16" name="Tekstvak 5"/>
          <p:cNvSpPr txBox="1">
            <a:spLocks noChangeArrowheads="1"/>
          </p:cNvSpPr>
          <p:nvPr/>
        </p:nvSpPr>
        <p:spPr bwMode="auto">
          <a:xfrm>
            <a:off x="1524000" y="4921250"/>
            <a:ext cx="3597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a:t>From: </a:t>
            </a:r>
            <a:br>
              <a:rPr lang="nl-NL" sz="2800" dirty="0"/>
            </a:br>
            <a:r>
              <a:rPr lang="nl-NL" sz="2800" dirty="0"/>
              <a:t>Less </a:t>
            </a:r>
            <a:r>
              <a:rPr lang="nl-NL" sz="2800" dirty="0" smtClean="0"/>
              <a:t>Bad</a:t>
            </a:r>
            <a:endParaRPr lang="nl-NL" sz="2800" dirty="0"/>
          </a:p>
        </p:txBody>
      </p:sp>
      <p:sp>
        <p:nvSpPr>
          <p:cNvPr id="17" name="Tekstvak 6"/>
          <p:cNvSpPr txBox="1">
            <a:spLocks noChangeArrowheads="1"/>
          </p:cNvSpPr>
          <p:nvPr/>
        </p:nvSpPr>
        <p:spPr bwMode="auto">
          <a:xfrm>
            <a:off x="1600200" y="1905000"/>
            <a:ext cx="164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a:t>To: Good</a:t>
            </a:r>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31</a:t>
            </a:fld>
            <a:endParaRPr lang="en-US" dirty="0"/>
          </a:p>
        </p:txBody>
      </p:sp>
    </p:spTree>
    <p:extLst>
      <p:ext uri="{BB962C8B-B14F-4D97-AF65-F5344CB8AC3E}">
        <p14:creationId xmlns:p14="http://schemas.microsoft.com/office/powerpoint/2010/main" val="1177348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Best Practice</a:t>
            </a:r>
            <a:endParaRPr lang="en-US" sz="2800" dirty="0"/>
          </a:p>
        </p:txBody>
      </p:sp>
      <p:sp>
        <p:nvSpPr>
          <p:cNvPr id="4" name="Content Placeholder 3"/>
          <p:cNvSpPr>
            <a:spLocks noGrp="1"/>
          </p:cNvSpPr>
          <p:nvPr>
            <p:ph idx="1"/>
          </p:nvPr>
        </p:nvSpPr>
        <p:spPr/>
        <p:txBody>
          <a:bodyPr/>
          <a:lstStyle/>
          <a:p>
            <a:r>
              <a:rPr lang="en-GB" dirty="0" smtClean="0"/>
              <a:t>Review what the original requirement was</a:t>
            </a:r>
          </a:p>
          <a:p>
            <a:r>
              <a:rPr lang="en-GB" dirty="0" smtClean="0"/>
              <a:t>Assess the Impact on the Sustainability Measures</a:t>
            </a:r>
          </a:p>
          <a:p>
            <a:r>
              <a:rPr lang="en-GB" dirty="0" smtClean="0"/>
              <a:t>Look for additional benefits within the change request</a:t>
            </a:r>
          </a:p>
          <a:p>
            <a:r>
              <a:rPr lang="en-GB" dirty="0" smtClean="0"/>
              <a:t>Recommend action or actions to be taken with summarised impact</a:t>
            </a:r>
          </a:p>
          <a:p>
            <a:r>
              <a:rPr lang="en-GB" dirty="0" smtClean="0"/>
              <a:t>Await Authorization</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395" y="4788976"/>
            <a:ext cx="1257524" cy="1362318"/>
          </a:xfrm>
          <a:prstGeom prst="rect">
            <a:avLst/>
          </a:prstGeom>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310</a:t>
            </a:fld>
            <a:endParaRPr lang="en-US" dirty="0"/>
          </a:p>
        </p:txBody>
      </p:sp>
    </p:spTree>
    <p:extLst>
      <p:ext uri="{BB962C8B-B14F-4D97-AF65-F5344CB8AC3E}">
        <p14:creationId xmlns:p14="http://schemas.microsoft.com/office/powerpoint/2010/main" val="3093645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Configuration Management</a:t>
            </a:r>
            <a:endParaRPr lang="en-US" dirty="0">
              <a:latin typeface="+mj-lt"/>
            </a:endParaRPr>
          </a:p>
        </p:txBody>
      </p:sp>
      <p:sp>
        <p:nvSpPr>
          <p:cNvPr id="3" name="Text Placeholder 2"/>
          <p:cNvSpPr>
            <a:spLocks noGrp="1"/>
          </p:cNvSpPr>
          <p:nvPr>
            <p:ph type="body" idx="1"/>
          </p:nvPr>
        </p:nvSpPr>
        <p:spPr/>
        <p:txBody>
          <a:bodyPr/>
          <a:lstStyle/>
          <a:p>
            <a:r>
              <a:rPr lang="en-US" dirty="0" smtClean="0"/>
              <a:t>Making it all fit together</a:t>
            </a:r>
            <a:endParaRPr lang="en-US" dirty="0"/>
          </a:p>
        </p:txBody>
      </p:sp>
      <p:pic>
        <p:nvPicPr>
          <p:cNvPr id="25602" name="Picture 2" descr="http://techlozix.com/images/conf-mgmt-2.pn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0" y="1295400"/>
            <a:ext cx="3124200" cy="26289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311</a:t>
            </a:fld>
            <a:endParaRPr lang="en-US" dirty="0"/>
          </a:p>
        </p:txBody>
      </p:sp>
    </p:spTree>
    <p:extLst>
      <p:ext uri="{BB962C8B-B14F-4D97-AF65-F5344CB8AC3E}">
        <p14:creationId xmlns:p14="http://schemas.microsoft.com/office/powerpoint/2010/main" val="3733097115"/>
      </p:ext>
    </p:extLst>
  </p:cSld>
  <p:clrMapOvr>
    <a:masterClrMapping/>
  </p:clrMapOvr>
  <p:timing>
    <p:tnLst>
      <p:par>
        <p:cTn xmlns:p14="http://schemas.microsoft.com/office/powerpoint/2010/mai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p:txBody>
          <a:bodyPr/>
          <a:lstStyle/>
          <a:p>
            <a:r>
              <a:rPr lang="en-GB" dirty="0" smtClean="0"/>
              <a:t>Purpose</a:t>
            </a:r>
            <a:endParaRPr lang="en-GB" dirty="0"/>
          </a:p>
        </p:txBody>
      </p:sp>
      <p:sp>
        <p:nvSpPr>
          <p:cNvPr id="1011715" name="Rectangle 3"/>
          <p:cNvSpPr>
            <a:spLocks noGrp="1" noChangeArrowheads="1"/>
          </p:cNvSpPr>
          <p:nvPr>
            <p:ph type="body" idx="1"/>
          </p:nvPr>
        </p:nvSpPr>
        <p:spPr/>
        <p:txBody>
          <a:bodyPr/>
          <a:lstStyle/>
          <a:p>
            <a:pPr>
              <a:lnSpc>
                <a:spcPct val="110000"/>
              </a:lnSpc>
            </a:pPr>
            <a:r>
              <a:rPr lang="en-GB" dirty="0" smtClean="0"/>
              <a:t>To define the physical </a:t>
            </a:r>
            <a:r>
              <a:rPr lang="en-GB" dirty="0"/>
              <a:t>and functional characteristics of deliverable and management products, including their components and related documentation</a:t>
            </a:r>
          </a:p>
          <a:p>
            <a:pPr>
              <a:lnSpc>
                <a:spcPct val="110000"/>
              </a:lnSpc>
            </a:pPr>
            <a:r>
              <a:rPr lang="en-GB" dirty="0"/>
              <a:t>To control changes to products and their components to ensure physical and functional compatibility and integrity</a:t>
            </a:r>
          </a:p>
          <a:p>
            <a:pPr>
              <a:lnSpc>
                <a:spcPct val="110000"/>
              </a:lnSpc>
            </a:pP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312</a:t>
            </a:fld>
            <a:endParaRPr lang="en-US" dirty="0"/>
          </a:p>
        </p:txBody>
      </p:sp>
    </p:spTree>
    <p:extLst>
      <p:ext uri="{BB962C8B-B14F-4D97-AF65-F5344CB8AC3E}">
        <p14:creationId xmlns:p14="http://schemas.microsoft.com/office/powerpoint/2010/main" val="39120961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62" name="Group 2"/>
          <p:cNvGrpSpPr>
            <a:grpSpLocks/>
          </p:cNvGrpSpPr>
          <p:nvPr/>
        </p:nvGrpSpPr>
        <p:grpSpPr bwMode="auto">
          <a:xfrm>
            <a:off x="1377762" y="2057401"/>
            <a:ext cx="6448807" cy="3190876"/>
            <a:chOff x="960" y="960"/>
            <a:chExt cx="4062" cy="2010"/>
          </a:xfrm>
        </p:grpSpPr>
        <p:sp>
          <p:nvSpPr>
            <p:cNvPr id="1013763" name="AutoShape 3"/>
            <p:cNvSpPr>
              <a:spLocks noChangeArrowheads="1"/>
            </p:cNvSpPr>
            <p:nvPr/>
          </p:nvSpPr>
          <p:spPr bwMode="auto">
            <a:xfrm rot="2700000">
              <a:off x="2342" y="1210"/>
              <a:ext cx="1594" cy="1574"/>
            </a:xfrm>
            <a:custGeom>
              <a:avLst/>
              <a:gdLst>
                <a:gd name="G0" fmla="+- 0 0 0"/>
                <a:gd name="G1" fmla="+- -7827897 0 0"/>
                <a:gd name="G2" fmla="+- 0 0 -7827897"/>
                <a:gd name="G3" fmla="+- 10800 0 0"/>
                <a:gd name="G4" fmla="+- 0 0 0"/>
                <a:gd name="T0" fmla="*/ 360 256 1"/>
                <a:gd name="T1" fmla="*/ 0 256 1"/>
                <a:gd name="G5" fmla="+- G2 T0 T1"/>
                <a:gd name="G6" fmla="?: G2 G2 G5"/>
                <a:gd name="G7" fmla="+- 0 0 G6"/>
                <a:gd name="G8" fmla="+- 5400 0 0"/>
                <a:gd name="G9" fmla="+- 0 0 -7827897"/>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827897"/>
                <a:gd name="G36" fmla="sin G34 -7827897"/>
                <a:gd name="G37" fmla="+/ -7827897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245 w 21600"/>
                <a:gd name="T5" fmla="*/ 1473 h 21600"/>
                <a:gd name="T6" fmla="*/ 6818 w 21600"/>
                <a:gd name="T7" fmla="*/ 3746 h 21600"/>
                <a:gd name="T8" fmla="*/ 13522 w 21600"/>
                <a:gd name="T9" fmla="*/ 6136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9869" y="5399"/>
                    <a:pt x="8955" y="5640"/>
                    <a:pt x="8145" y="6097"/>
                  </a:cubicBezTo>
                  <a:lnTo>
                    <a:pt x="5490" y="1394"/>
                  </a:lnTo>
                  <a:cubicBezTo>
                    <a:pt x="7110" y="480"/>
                    <a:pt x="893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ln>
              <a:headEnd/>
              <a:tailEnd type="none" w="lg" len="lg"/>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endParaRPr lang="en-US" b="1" dirty="0"/>
            </a:p>
          </p:txBody>
        </p:sp>
        <p:sp>
          <p:nvSpPr>
            <p:cNvPr id="1013764" name="AutoShape 4"/>
            <p:cNvSpPr>
              <a:spLocks noChangeArrowheads="1"/>
            </p:cNvSpPr>
            <p:nvPr/>
          </p:nvSpPr>
          <p:spPr bwMode="auto">
            <a:xfrm rot="-5400000">
              <a:off x="2342" y="1210"/>
              <a:ext cx="1594" cy="1574"/>
            </a:xfrm>
            <a:custGeom>
              <a:avLst/>
              <a:gdLst>
                <a:gd name="G0" fmla="+- 0 0 0"/>
                <a:gd name="G1" fmla="+- -7571585 0 0"/>
                <a:gd name="G2" fmla="+- 0 0 -7571585"/>
                <a:gd name="G3" fmla="+- 10800 0 0"/>
                <a:gd name="G4" fmla="+- 0 0 0"/>
                <a:gd name="T0" fmla="*/ 360 256 1"/>
                <a:gd name="T1" fmla="*/ 0 256 1"/>
                <a:gd name="G5" fmla="+- G2 T0 T1"/>
                <a:gd name="G6" fmla="?: G2 G2 G5"/>
                <a:gd name="G7" fmla="+- 0 0 G6"/>
                <a:gd name="G8" fmla="+- 5400 0 0"/>
                <a:gd name="G9" fmla="+- 0 0 -7571585"/>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571585"/>
                <a:gd name="G36" fmla="sin G34 -7571585"/>
                <a:gd name="G37" fmla="+/ -7571585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560 w 21600"/>
                <a:gd name="T5" fmla="*/ 1664 h 21600"/>
                <a:gd name="T6" fmla="*/ 7308 w 21600"/>
                <a:gd name="T7" fmla="*/ 3491 h 21600"/>
                <a:gd name="T8" fmla="*/ 13680 w 21600"/>
                <a:gd name="T9" fmla="*/ 6232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9994" y="5399"/>
                    <a:pt x="9199" y="5580"/>
                    <a:pt x="8472" y="5927"/>
                  </a:cubicBezTo>
                  <a:lnTo>
                    <a:pt x="6144" y="1054"/>
                  </a:lnTo>
                  <a:cubicBezTo>
                    <a:pt x="7598" y="360"/>
                    <a:pt x="91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ln>
              <a:headEnd/>
              <a:tailEnd type="none" w="lg" len="lg"/>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endParaRPr lang="en-US" b="1" dirty="0"/>
            </a:p>
          </p:txBody>
        </p:sp>
        <p:sp>
          <p:nvSpPr>
            <p:cNvPr id="1013765" name="AutoShape 5"/>
            <p:cNvSpPr>
              <a:spLocks noChangeArrowheads="1"/>
            </p:cNvSpPr>
            <p:nvPr/>
          </p:nvSpPr>
          <p:spPr bwMode="auto">
            <a:xfrm rot="8100000">
              <a:off x="2352" y="1210"/>
              <a:ext cx="1594" cy="1574"/>
            </a:xfrm>
            <a:custGeom>
              <a:avLst/>
              <a:gdLst>
                <a:gd name="G0" fmla="+- 0 0 0"/>
                <a:gd name="G1" fmla="+- -4504042 0 0"/>
                <a:gd name="G2" fmla="+- 0 0 -4504042"/>
                <a:gd name="G3" fmla="+- 10800 0 0"/>
                <a:gd name="G4" fmla="+- 0 0 0"/>
                <a:gd name="T0" fmla="*/ 360 256 1"/>
                <a:gd name="T1" fmla="*/ 0 256 1"/>
                <a:gd name="G5" fmla="+- G2 T0 T1"/>
                <a:gd name="G6" fmla="?: G2 G2 G5"/>
                <a:gd name="G7" fmla="+- 0 0 G6"/>
                <a:gd name="G8" fmla="+- 5400 0 0"/>
                <a:gd name="G9" fmla="+- 0 0 -4504042"/>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4504042"/>
                <a:gd name="G36" fmla="sin G34 -4504042"/>
                <a:gd name="G37" fmla="+/ -4504042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9715 w 21600"/>
                <a:gd name="T5" fmla="*/ 4704 h 21600"/>
                <a:gd name="T6" fmla="*/ 13738 w 21600"/>
                <a:gd name="T7" fmla="*/ 3251 h 21600"/>
                <a:gd name="T8" fmla="*/ 15257 w 21600"/>
                <a:gd name="T9" fmla="*/ 7752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8573"/>
                    <a:pt x="14833" y="6575"/>
                    <a:pt x="12759" y="5767"/>
                  </a:cubicBezTo>
                  <a:lnTo>
                    <a:pt x="14718" y="735"/>
                  </a:lnTo>
                  <a:cubicBezTo>
                    <a:pt x="18867" y="2351"/>
                    <a:pt x="21599" y="6347"/>
                    <a:pt x="21600" y="10799"/>
                  </a:cubicBezTo>
                  <a:lnTo>
                    <a:pt x="21600" y="10800"/>
                  </a:lnTo>
                  <a:lnTo>
                    <a:pt x="24300" y="10800"/>
                  </a:lnTo>
                  <a:lnTo>
                    <a:pt x="18900" y="16200"/>
                  </a:lnTo>
                  <a:lnTo>
                    <a:pt x="13500" y="10800"/>
                  </a:lnTo>
                  <a:lnTo>
                    <a:pt x="16200" y="10800"/>
                  </a:lnTo>
                  <a:close/>
                </a:path>
              </a:pathLst>
            </a:custGeom>
            <a:ln>
              <a:headEnd/>
              <a:tailEnd type="none" w="lg" len="lg"/>
            </a:ln>
          </p:spPr>
          <p:style>
            <a:lnRef idx="1">
              <a:schemeClr val="accent6"/>
            </a:lnRef>
            <a:fillRef idx="3">
              <a:schemeClr val="accent6"/>
            </a:fillRef>
            <a:effectRef idx="2">
              <a:schemeClr val="accent6"/>
            </a:effectRef>
            <a:fontRef idx="minor">
              <a:schemeClr val="lt1"/>
            </a:fontRef>
          </p:style>
          <p:txBody>
            <a:bodyPr wrap="none" lIns="90000" tIns="46800" rIns="90000" bIns="46800" anchor="ctr"/>
            <a:lstStyle/>
            <a:p>
              <a:endParaRPr lang="en-US" b="1" dirty="0"/>
            </a:p>
          </p:txBody>
        </p:sp>
        <p:sp>
          <p:nvSpPr>
            <p:cNvPr id="1013766" name="Freeform 6"/>
            <p:cNvSpPr>
              <a:spLocks/>
            </p:cNvSpPr>
            <p:nvPr/>
          </p:nvSpPr>
          <p:spPr bwMode="auto">
            <a:xfrm>
              <a:off x="3264" y="2122"/>
              <a:ext cx="576" cy="576"/>
            </a:xfrm>
            <a:custGeom>
              <a:avLst/>
              <a:gdLst/>
              <a:ahLst/>
              <a:cxnLst>
                <a:cxn ang="0">
                  <a:pos x="0" y="0"/>
                </a:cxn>
                <a:cxn ang="0">
                  <a:pos x="0" y="576"/>
                </a:cxn>
                <a:cxn ang="0">
                  <a:pos x="576" y="576"/>
                </a:cxn>
                <a:cxn ang="0">
                  <a:pos x="0" y="0"/>
                </a:cxn>
              </a:cxnLst>
              <a:rect l="0" t="0" r="r" b="b"/>
              <a:pathLst>
                <a:path w="576" h="576">
                  <a:moveTo>
                    <a:pt x="0" y="0"/>
                  </a:moveTo>
                  <a:lnTo>
                    <a:pt x="0" y="576"/>
                  </a:lnTo>
                  <a:lnTo>
                    <a:pt x="576" y="576"/>
                  </a:lnTo>
                  <a:lnTo>
                    <a:pt x="0" y="0"/>
                  </a:lnTo>
                  <a:close/>
                </a:path>
              </a:pathLst>
            </a:custGeom>
            <a:ln>
              <a:headEnd type="none" w="med" len="med"/>
              <a:tailEnd type="none" w="lg" len="lg"/>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endParaRPr lang="en-US" b="1" dirty="0"/>
            </a:p>
          </p:txBody>
        </p:sp>
        <p:sp>
          <p:nvSpPr>
            <p:cNvPr id="1013767" name="AutoShape 7"/>
            <p:cNvSpPr>
              <a:spLocks noChangeArrowheads="1"/>
            </p:cNvSpPr>
            <p:nvPr/>
          </p:nvSpPr>
          <p:spPr bwMode="auto">
            <a:xfrm>
              <a:off x="1200" y="1008"/>
              <a:ext cx="1344" cy="816"/>
            </a:xfrm>
            <a:prstGeom prst="rightArrow">
              <a:avLst>
                <a:gd name="adj1" fmla="val 50000"/>
                <a:gd name="adj2" fmla="val 41176"/>
              </a:avLst>
            </a:prstGeom>
            <a:ln>
              <a:headEnd/>
              <a:tailEnd type="none" w="lg" len="lg"/>
            </a:ln>
          </p:spPr>
          <p:style>
            <a:lnRef idx="1">
              <a:schemeClr val="accent2"/>
            </a:lnRef>
            <a:fillRef idx="3">
              <a:schemeClr val="accent2"/>
            </a:fillRef>
            <a:effectRef idx="2">
              <a:schemeClr val="accent2"/>
            </a:effectRef>
            <a:fontRef idx="minor">
              <a:schemeClr val="lt1"/>
            </a:fontRef>
          </p:style>
          <p:txBody>
            <a:bodyPr wrap="none" lIns="90000" tIns="46800" rIns="90000" bIns="46800" anchor="ctr"/>
            <a:lstStyle/>
            <a:p>
              <a:pPr eaLnBrk="1" hangingPunct="1"/>
              <a:r>
                <a:rPr lang="en-GB" b="1" dirty="0"/>
                <a:t>Identification</a:t>
              </a:r>
            </a:p>
          </p:txBody>
        </p:sp>
        <p:sp>
          <p:nvSpPr>
            <p:cNvPr id="1013768" name="Rectangle 8"/>
            <p:cNvSpPr>
              <a:spLocks noChangeArrowheads="1"/>
            </p:cNvSpPr>
            <p:nvPr/>
          </p:nvSpPr>
          <p:spPr bwMode="auto">
            <a:xfrm>
              <a:off x="2912" y="1324"/>
              <a:ext cx="559" cy="234"/>
            </a:xfrm>
            <a:prstGeom prst="rect">
              <a:avLst/>
            </a:prstGeom>
            <a:noFill/>
            <a:ln w="9525">
              <a:noFill/>
              <a:miter lim="800000"/>
              <a:headEnd/>
              <a:tailEnd type="none" w="lg" len="lg"/>
            </a:ln>
            <a:effectLst/>
          </p:spPr>
          <p:txBody>
            <a:bodyPr wrap="none" lIns="90000" tIns="46800" rIns="90000" bIns="46800">
              <a:spAutoFit/>
            </a:bodyPr>
            <a:lstStyle/>
            <a:p>
              <a:pPr algn="l" eaLnBrk="1" hangingPunct="1"/>
              <a:r>
                <a:rPr lang="en-GB" b="1" dirty="0"/>
                <a:t>Control</a:t>
              </a:r>
            </a:p>
          </p:txBody>
        </p:sp>
        <p:sp>
          <p:nvSpPr>
            <p:cNvPr id="1013769" name="Rectangle 9"/>
            <p:cNvSpPr>
              <a:spLocks noChangeArrowheads="1"/>
            </p:cNvSpPr>
            <p:nvPr/>
          </p:nvSpPr>
          <p:spPr bwMode="auto">
            <a:xfrm>
              <a:off x="3095" y="2256"/>
              <a:ext cx="787" cy="409"/>
            </a:xfrm>
            <a:prstGeom prst="rect">
              <a:avLst/>
            </a:prstGeom>
            <a:noFill/>
            <a:ln w="9525">
              <a:noFill/>
              <a:miter lim="800000"/>
              <a:headEnd/>
              <a:tailEnd type="none" w="lg" len="lg"/>
            </a:ln>
            <a:effectLst/>
          </p:spPr>
          <p:txBody>
            <a:bodyPr wrap="none" lIns="90000" tIns="46800" rIns="90000" bIns="46800">
              <a:spAutoFit/>
            </a:bodyPr>
            <a:lstStyle/>
            <a:p>
              <a:pPr eaLnBrk="1" hangingPunct="1"/>
              <a:r>
                <a:rPr lang="en-GB" b="1" dirty="0"/>
                <a:t>Status</a:t>
              </a:r>
              <a:br>
                <a:rPr lang="en-GB" b="1" dirty="0"/>
              </a:br>
              <a:r>
                <a:rPr lang="en-GB" b="1" dirty="0" smtClean="0"/>
                <a:t>Accounting</a:t>
              </a:r>
              <a:endParaRPr lang="en-GB" b="1" dirty="0"/>
            </a:p>
          </p:txBody>
        </p:sp>
        <p:sp>
          <p:nvSpPr>
            <p:cNvPr id="1013770" name="Rectangle 10"/>
            <p:cNvSpPr>
              <a:spLocks noChangeArrowheads="1"/>
            </p:cNvSpPr>
            <p:nvPr/>
          </p:nvSpPr>
          <p:spPr bwMode="auto">
            <a:xfrm>
              <a:off x="2313" y="2112"/>
              <a:ext cx="625" cy="234"/>
            </a:xfrm>
            <a:prstGeom prst="rect">
              <a:avLst/>
            </a:prstGeom>
            <a:noFill/>
            <a:ln w="9525">
              <a:noFill/>
              <a:miter lim="800000"/>
              <a:headEnd/>
              <a:tailEnd type="none" w="lg" len="lg"/>
            </a:ln>
            <a:effectLst/>
          </p:spPr>
          <p:txBody>
            <a:bodyPr wrap="none" lIns="90000" tIns="46800" rIns="90000" bIns="46800">
              <a:spAutoFit/>
            </a:bodyPr>
            <a:lstStyle/>
            <a:p>
              <a:pPr eaLnBrk="1" hangingPunct="1"/>
              <a:r>
                <a:rPr lang="en-GB" b="1" dirty="0"/>
                <a:t>Auditing</a:t>
              </a:r>
            </a:p>
          </p:txBody>
        </p:sp>
        <p:sp>
          <p:nvSpPr>
            <p:cNvPr id="1013771" name="Rectangle 11"/>
            <p:cNvSpPr>
              <a:spLocks noChangeArrowheads="1"/>
            </p:cNvSpPr>
            <p:nvPr/>
          </p:nvSpPr>
          <p:spPr bwMode="auto">
            <a:xfrm>
              <a:off x="960" y="960"/>
              <a:ext cx="1149" cy="234"/>
            </a:xfrm>
            <a:prstGeom prst="rect">
              <a:avLst/>
            </a:prstGeom>
            <a:noFill/>
            <a:ln w="9525">
              <a:noFill/>
              <a:miter lim="800000"/>
              <a:headEnd/>
              <a:tailEnd type="none" w="lg" len="lg"/>
            </a:ln>
            <a:effectLst/>
          </p:spPr>
          <p:txBody>
            <a:bodyPr wrap="none" lIns="90000" tIns="46800" rIns="90000" bIns="46800">
              <a:spAutoFit/>
            </a:bodyPr>
            <a:lstStyle/>
            <a:p>
              <a:pPr algn="l" eaLnBrk="1" hangingPunct="1"/>
              <a:r>
                <a:rPr lang="en-GB" b="1" i="1" dirty="0"/>
                <a:t>Product </a:t>
              </a:r>
              <a:r>
                <a:rPr lang="en-GB" b="1" i="1" dirty="0" smtClean="0"/>
                <a:t>Planning</a:t>
              </a:r>
              <a:endParaRPr lang="en-GB" b="1" i="1" dirty="0"/>
            </a:p>
          </p:txBody>
        </p:sp>
        <p:sp>
          <p:nvSpPr>
            <p:cNvPr id="1013772" name="Rectangle 12"/>
            <p:cNvSpPr>
              <a:spLocks noChangeArrowheads="1"/>
            </p:cNvSpPr>
            <p:nvPr/>
          </p:nvSpPr>
          <p:spPr bwMode="auto">
            <a:xfrm>
              <a:off x="1413" y="2304"/>
              <a:ext cx="1032" cy="234"/>
            </a:xfrm>
            <a:prstGeom prst="rect">
              <a:avLst/>
            </a:prstGeom>
            <a:noFill/>
            <a:ln w="9525">
              <a:noFill/>
              <a:miter lim="800000"/>
              <a:headEnd/>
              <a:tailEnd type="none" w="lg" len="lg"/>
            </a:ln>
            <a:effectLst/>
          </p:spPr>
          <p:txBody>
            <a:bodyPr wrap="none" lIns="90000" tIns="46800" rIns="90000" bIns="46800">
              <a:spAutoFit/>
            </a:bodyPr>
            <a:lstStyle/>
            <a:p>
              <a:pPr algn="l" eaLnBrk="1" hangingPunct="1"/>
              <a:r>
                <a:rPr lang="en-GB" b="1" i="1" dirty="0"/>
                <a:t>Quality </a:t>
              </a:r>
              <a:r>
                <a:rPr lang="en-GB" b="1" i="1" dirty="0" smtClean="0"/>
                <a:t>Control</a:t>
              </a:r>
              <a:endParaRPr lang="en-GB" b="1" i="1" dirty="0"/>
            </a:p>
          </p:txBody>
        </p:sp>
        <p:sp>
          <p:nvSpPr>
            <p:cNvPr id="1013773" name="Rectangle 13"/>
            <p:cNvSpPr>
              <a:spLocks noChangeArrowheads="1"/>
            </p:cNvSpPr>
            <p:nvPr/>
          </p:nvSpPr>
          <p:spPr bwMode="auto">
            <a:xfrm>
              <a:off x="3978" y="1824"/>
              <a:ext cx="1044" cy="234"/>
            </a:xfrm>
            <a:prstGeom prst="rect">
              <a:avLst/>
            </a:prstGeom>
            <a:noFill/>
            <a:ln w="9525">
              <a:noFill/>
              <a:miter lim="800000"/>
              <a:headEnd/>
              <a:tailEnd type="none" w="lg" len="lg"/>
            </a:ln>
            <a:effectLst/>
          </p:spPr>
          <p:txBody>
            <a:bodyPr wrap="none" lIns="90000" tIns="46800" rIns="90000" bIns="46800">
              <a:spAutoFit/>
            </a:bodyPr>
            <a:lstStyle/>
            <a:p>
              <a:pPr algn="l" eaLnBrk="1" hangingPunct="1"/>
              <a:r>
                <a:rPr lang="en-GB" b="1" i="1" dirty="0"/>
                <a:t>Change </a:t>
              </a:r>
              <a:r>
                <a:rPr lang="en-GB" b="1" i="1" dirty="0" smtClean="0"/>
                <a:t>Control</a:t>
              </a:r>
              <a:endParaRPr lang="en-GB" b="1" i="1" dirty="0"/>
            </a:p>
          </p:txBody>
        </p:sp>
        <p:sp>
          <p:nvSpPr>
            <p:cNvPr id="1013774" name="Rectangle 14"/>
            <p:cNvSpPr>
              <a:spLocks noChangeArrowheads="1"/>
            </p:cNvSpPr>
            <p:nvPr/>
          </p:nvSpPr>
          <p:spPr bwMode="auto">
            <a:xfrm>
              <a:off x="3552" y="2736"/>
              <a:ext cx="705" cy="234"/>
            </a:xfrm>
            <a:prstGeom prst="rect">
              <a:avLst/>
            </a:prstGeom>
            <a:noFill/>
            <a:ln w="9525">
              <a:noFill/>
              <a:miter lim="800000"/>
              <a:headEnd/>
              <a:tailEnd type="none" w="lg" len="lg"/>
            </a:ln>
            <a:effectLst/>
          </p:spPr>
          <p:txBody>
            <a:bodyPr wrap="none" lIns="90000" tIns="46800" rIns="90000" bIns="46800">
              <a:spAutoFit/>
            </a:bodyPr>
            <a:lstStyle/>
            <a:p>
              <a:pPr algn="l" eaLnBrk="1" hangingPunct="1"/>
              <a:r>
                <a:rPr lang="en-GB" b="1" i="1" dirty="0"/>
                <a:t>Handover</a:t>
              </a:r>
            </a:p>
          </p:txBody>
        </p:sp>
      </p:grpSp>
      <p:sp>
        <p:nvSpPr>
          <p:cNvPr id="1013775" name="Rectangle 15"/>
          <p:cNvSpPr>
            <a:spLocks noGrp="1" noChangeArrowheads="1"/>
          </p:cNvSpPr>
          <p:nvPr>
            <p:ph type="title"/>
          </p:nvPr>
        </p:nvSpPr>
        <p:spPr/>
        <p:txBody>
          <a:bodyPr/>
          <a:lstStyle/>
          <a:p>
            <a:r>
              <a:rPr lang="en-GB" dirty="0" smtClean="0"/>
              <a:t>Configuration Process</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313</a:t>
            </a:fld>
            <a:endParaRPr lang="en-US" dirty="0"/>
          </a:p>
        </p:txBody>
      </p:sp>
    </p:spTree>
    <p:extLst>
      <p:ext uri="{BB962C8B-B14F-4D97-AF65-F5344CB8AC3E}">
        <p14:creationId xmlns:p14="http://schemas.microsoft.com/office/powerpoint/2010/main" val="2437172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EnVex</a:t>
            </a:r>
            <a:r>
              <a:rPr lang="en-US" baseline="0" dirty="0" smtClean="0"/>
              <a:t> #3</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314</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8190" y="1524000"/>
            <a:ext cx="4647619" cy="3961905"/>
          </a:xfrm>
          <a:prstGeom prst="rect">
            <a:avLst/>
          </a:prstGeom>
        </p:spPr>
      </p:pic>
    </p:spTree>
    <p:extLst>
      <p:ext uri="{BB962C8B-B14F-4D97-AF65-F5344CB8AC3E}">
        <p14:creationId xmlns:p14="http://schemas.microsoft.com/office/powerpoint/2010/main" val="3989475550"/>
      </p:ext>
    </p:extLst>
  </p:cSld>
  <p:clrMapOvr>
    <a:masterClrMapping/>
  </p:clrMapOvr>
  <p:timing>
    <p:tnLst>
      <p:par>
        <p:cTn xmlns:p14="http://schemas.microsoft.com/office/powerpoint/2010/mai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Day Three Review</a:t>
            </a:r>
            <a:endParaRPr lang="en-US" dirty="0"/>
          </a:p>
        </p:txBody>
      </p:sp>
      <p:sp>
        <p:nvSpPr>
          <p:cNvPr id="6" name="Content Placeholder 5"/>
          <p:cNvSpPr>
            <a:spLocks noGrp="1"/>
          </p:cNvSpPr>
          <p:nvPr>
            <p:ph idx="1"/>
          </p:nvPr>
        </p:nvSpPr>
        <p:spPr>
          <a:xfrm>
            <a:off x="152400" y="1600200"/>
            <a:ext cx="4572000" cy="4525963"/>
          </a:xfrm>
        </p:spPr>
        <p:txBody>
          <a:bodyPr/>
          <a:lstStyle/>
          <a:p>
            <a:r>
              <a:rPr lang="en-US" dirty="0" smtClean="0"/>
              <a:t>Project Success</a:t>
            </a:r>
          </a:p>
          <a:p>
            <a:r>
              <a:rPr lang="en-US" dirty="0" smtClean="0"/>
              <a:t>Team </a:t>
            </a:r>
            <a:r>
              <a:rPr lang="en-US" dirty="0"/>
              <a:t>Skills</a:t>
            </a:r>
          </a:p>
          <a:p>
            <a:r>
              <a:rPr lang="en-US" dirty="0"/>
              <a:t>Procurement Management</a:t>
            </a:r>
          </a:p>
          <a:p>
            <a:r>
              <a:rPr lang="en-US" dirty="0"/>
              <a:t>Cost Management</a:t>
            </a:r>
          </a:p>
          <a:p>
            <a:r>
              <a:rPr lang="en-US" dirty="0"/>
              <a:t>Earned Value Management</a:t>
            </a:r>
          </a:p>
          <a:p>
            <a:r>
              <a:rPr lang="en-US" dirty="0"/>
              <a:t>Change Control</a:t>
            </a:r>
          </a:p>
          <a:p>
            <a:r>
              <a:rPr lang="en-US" dirty="0"/>
              <a:t>Configuration Management</a:t>
            </a:r>
          </a:p>
          <a:p>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315</a:t>
            </a:fld>
            <a:endParaRPr lang="en-US" dirty="0"/>
          </a:p>
        </p:txBody>
      </p:sp>
      <p:pic>
        <p:nvPicPr>
          <p:cNvPr id="30722" name="Picture 2" descr="http://assets.lifehack.org/wp-content/files/2012/07/weekly-review.jpg?ecd3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599" y="1609725"/>
            <a:ext cx="3904077" cy="317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822129"/>
      </p:ext>
    </p:extLst>
  </p:cSld>
  <p:clrMapOvr>
    <a:masterClrMapping/>
  </p:clrMapOvr>
  <p:timing>
    <p:tnLst>
      <p:par>
        <p:cTn xmlns:p14="http://schemas.microsoft.com/office/powerpoint/2010/mai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A5C18"/>
                </a:solidFill>
                <a:latin typeface="+mj-lt"/>
              </a:rPr>
              <a:t>Communication </a:t>
            </a:r>
            <a:r>
              <a:rPr lang="en-US" dirty="0" smtClean="0">
                <a:solidFill>
                  <a:srgbClr val="3A5C18"/>
                </a:solidFill>
                <a:latin typeface="+mj-lt"/>
              </a:rPr>
              <a:t>Skills</a:t>
            </a:r>
            <a:endParaRPr lang="en-US" dirty="0">
              <a:latin typeface="+mj-lt"/>
            </a:endParaRPr>
          </a:p>
        </p:txBody>
      </p:sp>
      <p:sp>
        <p:nvSpPr>
          <p:cNvPr id="4" name="Text Placeholder 3"/>
          <p:cNvSpPr>
            <a:spLocks noGrp="1"/>
          </p:cNvSpPr>
          <p:nvPr>
            <p:ph type="body" idx="1"/>
          </p:nvPr>
        </p:nvSpPr>
        <p:spPr>
          <a:xfrm>
            <a:off x="725408" y="2919413"/>
            <a:ext cx="7772400" cy="1500187"/>
          </a:xfrm>
        </p:spPr>
        <p:txBody>
          <a:bodyPr/>
          <a:lstStyle/>
          <a:p>
            <a:r>
              <a:rPr lang="en-GB" dirty="0"/>
              <a:t>How information will be Disseminated &amp; Recovered from all </a:t>
            </a:r>
            <a:r>
              <a:rPr lang="en-GB" dirty="0" smtClean="0"/>
              <a:t>Stakeholders</a:t>
            </a:r>
            <a:endParaRPr lang="en-GB" dirty="0"/>
          </a:p>
        </p:txBody>
      </p:sp>
      <p:pic>
        <p:nvPicPr>
          <p:cNvPr id="23554" name="Picture 2" descr="http://kunalashar.com/blog/wp-content/uploads/2012/03/communication.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4400" y="533400"/>
            <a:ext cx="3650974"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316</a:t>
            </a:fld>
            <a:endParaRPr lang="en-US" dirty="0"/>
          </a:p>
        </p:txBody>
      </p:sp>
    </p:spTree>
    <p:extLst>
      <p:ext uri="{BB962C8B-B14F-4D97-AF65-F5344CB8AC3E}">
        <p14:creationId xmlns:p14="http://schemas.microsoft.com/office/powerpoint/2010/main" val="3274541148"/>
      </p:ext>
    </p:extLst>
  </p:cSld>
  <p:clrMapOvr>
    <a:masterClrMapping/>
  </p:clrMapOvr>
  <p:timing>
    <p:tnLst>
      <p:par>
        <p:cTn xmlns:p14="http://schemas.microsoft.com/office/powerpoint/2010/mai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347184" y="0"/>
            <a:ext cx="6172200" cy="1143000"/>
          </a:xfrm>
        </p:spPr>
        <p:txBody>
          <a:bodyPr/>
          <a:lstStyle/>
          <a:p>
            <a:r>
              <a:rPr lang="en-US" dirty="0">
                <a:cs typeface="Times New Roman" pitchFamily="18" charset="0"/>
              </a:rPr>
              <a:t>Communication Planning</a:t>
            </a:r>
          </a:p>
        </p:txBody>
      </p:sp>
      <p:pic>
        <p:nvPicPr>
          <p:cNvPr id="24578" name="Picture 2" descr="https://encrypted-tbn0.gstatic.com/images?q=tbn:ANd9GcRVnOQw7T0oOFhFXvofGVR9SN7pJVROBOt0wzJNmVDAndkckK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837" y="145941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9904" y="1459413"/>
            <a:ext cx="5383696" cy="3231654"/>
          </a:xfrm>
          <a:prstGeom prst="rect">
            <a:avLst/>
          </a:prstGeom>
        </p:spPr>
        <p:txBody>
          <a:bodyPr wrap="square">
            <a:spAutoFit/>
          </a:bodyPr>
          <a:lstStyle/>
          <a:p>
            <a:pPr marL="285750" indent="-285750">
              <a:spcBef>
                <a:spcPct val="50000"/>
              </a:spcBef>
              <a:buFont typeface="Courier New" pitchFamily="49" charset="0"/>
              <a:buChar char="o"/>
            </a:pPr>
            <a:r>
              <a:rPr lang="en-GB" sz="2400" dirty="0"/>
              <a:t> Information Requirements </a:t>
            </a:r>
          </a:p>
          <a:p>
            <a:pPr marL="285750" indent="-285750">
              <a:spcBef>
                <a:spcPct val="50000"/>
              </a:spcBef>
              <a:buFont typeface="Courier New" pitchFamily="49" charset="0"/>
              <a:buChar char="o"/>
            </a:pPr>
            <a:r>
              <a:rPr lang="en-GB" sz="2400" dirty="0"/>
              <a:t> Communication Mechanisms</a:t>
            </a:r>
          </a:p>
          <a:p>
            <a:pPr marL="285750" indent="-285750">
              <a:spcBef>
                <a:spcPct val="50000"/>
              </a:spcBef>
              <a:buFont typeface="Courier New" pitchFamily="49" charset="0"/>
              <a:buChar char="o"/>
            </a:pPr>
            <a:r>
              <a:rPr lang="en-GB" sz="2400" dirty="0"/>
              <a:t> Frequency of Distribution</a:t>
            </a:r>
          </a:p>
          <a:p>
            <a:pPr marL="285750" indent="-285750">
              <a:spcBef>
                <a:spcPct val="50000"/>
              </a:spcBef>
              <a:buFont typeface="Courier New" pitchFamily="49" charset="0"/>
              <a:buChar char="o"/>
            </a:pPr>
            <a:r>
              <a:rPr lang="en-GB" sz="2400" dirty="0"/>
              <a:t> Information Sources</a:t>
            </a:r>
          </a:p>
          <a:p>
            <a:pPr marL="285750" indent="-285750">
              <a:spcBef>
                <a:spcPct val="50000"/>
              </a:spcBef>
              <a:buFont typeface="Courier New" pitchFamily="49" charset="0"/>
              <a:buChar char="o"/>
            </a:pPr>
            <a:r>
              <a:rPr lang="en-GB" sz="2400" dirty="0"/>
              <a:t> Information Processing and Collation</a:t>
            </a:r>
          </a:p>
          <a:p>
            <a:pPr marL="285750" indent="-285750">
              <a:spcBef>
                <a:spcPct val="50000"/>
              </a:spcBef>
              <a:buFont typeface="Courier New" pitchFamily="49" charset="0"/>
              <a:buChar char="o"/>
            </a:pPr>
            <a:r>
              <a:rPr lang="en-GB" sz="2400" dirty="0"/>
              <a:t> Roles &amp; Responsibilities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317</a:t>
            </a:fld>
            <a:endParaRPr lang="en-US" dirty="0"/>
          </a:p>
        </p:txBody>
      </p:sp>
    </p:spTree>
    <p:extLst>
      <p:ext uri="{BB962C8B-B14F-4D97-AF65-F5344CB8AC3E}">
        <p14:creationId xmlns:p14="http://schemas.microsoft.com/office/powerpoint/2010/main" val="1508849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r>
              <a:rPr lang="en-GB" dirty="0"/>
              <a:t>Barriers to Communication</a:t>
            </a:r>
          </a:p>
        </p:txBody>
      </p:sp>
      <p:grpSp>
        <p:nvGrpSpPr>
          <p:cNvPr id="2" name="Group 28"/>
          <p:cNvGrpSpPr/>
          <p:nvPr/>
        </p:nvGrpSpPr>
        <p:grpSpPr>
          <a:xfrm>
            <a:off x="1097574" y="1377954"/>
            <a:ext cx="6948854" cy="4739026"/>
            <a:chOff x="1965325" y="1581150"/>
            <a:chExt cx="7527925" cy="4739026"/>
          </a:xfrm>
        </p:grpSpPr>
        <p:sp>
          <p:nvSpPr>
            <p:cNvPr id="1073155" name="Oval 3"/>
            <p:cNvSpPr>
              <a:spLocks noChangeArrowheads="1"/>
            </p:cNvSpPr>
            <p:nvPr/>
          </p:nvSpPr>
          <p:spPr bwMode="auto">
            <a:xfrm>
              <a:off x="4705350" y="1981200"/>
              <a:ext cx="3879850" cy="3505200"/>
            </a:xfrm>
            <a:prstGeom prst="ellipse">
              <a:avLst/>
            </a:prstGeom>
            <a:solidFill>
              <a:schemeClr val="bg2">
                <a:lumMod val="75000"/>
              </a:schemeClr>
            </a:solidFill>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endParaRPr lang="en-US" b="1" dirty="0"/>
            </a:p>
          </p:txBody>
        </p:sp>
        <p:sp>
          <p:nvSpPr>
            <p:cNvPr id="1073156" name="Oval 4"/>
            <p:cNvSpPr>
              <a:spLocks noChangeArrowheads="1"/>
            </p:cNvSpPr>
            <p:nvPr/>
          </p:nvSpPr>
          <p:spPr bwMode="auto">
            <a:xfrm>
              <a:off x="2476500" y="1981200"/>
              <a:ext cx="3879850" cy="3505200"/>
            </a:xfrm>
            <a:prstGeom prst="ellipse">
              <a:avLst/>
            </a:prstGeom>
            <a:solidFill>
              <a:schemeClr val="bg2">
                <a:lumMod val="75000"/>
              </a:schemeClr>
            </a:solidFill>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endParaRPr lang="en-US" b="1" dirty="0"/>
            </a:p>
          </p:txBody>
        </p:sp>
        <p:sp>
          <p:nvSpPr>
            <p:cNvPr id="1073157" name="Text Box 5"/>
            <p:cNvSpPr txBox="1">
              <a:spLocks noChangeArrowheads="1"/>
            </p:cNvSpPr>
            <p:nvPr/>
          </p:nvSpPr>
          <p:spPr bwMode="auto">
            <a:xfrm>
              <a:off x="1965325" y="158115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Source’s </a:t>
              </a:r>
              <a:r>
                <a:rPr lang="en-GB" sz="1600" b="1" dirty="0"/>
                <a:t>E</a:t>
              </a:r>
              <a:r>
                <a:rPr lang="en-GB" sz="1600" b="1" dirty="0" smtClean="0"/>
                <a:t>xperience</a:t>
              </a:r>
              <a:endParaRPr lang="en-GB" sz="1600" b="1" dirty="0"/>
            </a:p>
          </p:txBody>
        </p:sp>
        <p:sp>
          <p:nvSpPr>
            <p:cNvPr id="1073158" name="Text Box 6"/>
            <p:cNvSpPr txBox="1">
              <a:spLocks noChangeArrowheads="1"/>
            </p:cNvSpPr>
            <p:nvPr/>
          </p:nvSpPr>
          <p:spPr bwMode="auto">
            <a:xfrm>
              <a:off x="7743825" y="160020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Recipient’s </a:t>
              </a:r>
              <a:r>
                <a:rPr lang="en-GB" sz="1600" b="1" dirty="0"/>
                <a:t>E</a:t>
              </a:r>
              <a:r>
                <a:rPr lang="en-GB" sz="1600" b="1" dirty="0" smtClean="0"/>
                <a:t>xperience</a:t>
              </a:r>
              <a:endParaRPr lang="en-GB" sz="1600" b="1" dirty="0"/>
            </a:p>
          </p:txBody>
        </p:sp>
        <p:grpSp>
          <p:nvGrpSpPr>
            <p:cNvPr id="3" name="Group 7"/>
            <p:cNvGrpSpPr>
              <a:grpSpLocks/>
            </p:cNvGrpSpPr>
            <p:nvPr/>
          </p:nvGrpSpPr>
          <p:grpSpPr bwMode="auto">
            <a:xfrm>
              <a:off x="4665664" y="2311400"/>
              <a:ext cx="1677988" cy="2844800"/>
              <a:chOff x="2939" y="1456"/>
              <a:chExt cx="1057" cy="1792"/>
            </a:xfrm>
          </p:grpSpPr>
          <p:grpSp>
            <p:nvGrpSpPr>
              <p:cNvPr id="4" name="Group 8"/>
              <p:cNvGrpSpPr>
                <a:grpSpLocks/>
              </p:cNvGrpSpPr>
              <p:nvPr/>
            </p:nvGrpSpPr>
            <p:grpSpPr bwMode="auto">
              <a:xfrm>
                <a:off x="2968" y="1456"/>
                <a:ext cx="1028" cy="1792"/>
                <a:chOff x="2736" y="1472"/>
                <a:chExt cx="949" cy="1792"/>
              </a:xfrm>
            </p:grpSpPr>
            <p:sp>
              <p:nvSpPr>
                <p:cNvPr id="1073161" name="Freeform 9"/>
                <p:cNvSpPr>
                  <a:spLocks/>
                </p:cNvSpPr>
                <p:nvPr/>
              </p:nvSpPr>
              <p:spPr bwMode="auto">
                <a:xfrm>
                  <a:off x="3208"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bg2"/>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sp>
              <p:nvSpPr>
                <p:cNvPr id="1073162" name="Freeform 10"/>
                <p:cNvSpPr>
                  <a:spLocks/>
                </p:cNvSpPr>
                <p:nvPr/>
              </p:nvSpPr>
              <p:spPr bwMode="auto">
                <a:xfrm flipH="1">
                  <a:off x="2736"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bg2"/>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grpSp>
          <p:sp>
            <p:nvSpPr>
              <p:cNvPr id="1073163" name="Rectangle 11"/>
              <p:cNvSpPr>
                <a:spLocks noChangeArrowheads="1"/>
              </p:cNvSpPr>
              <p:nvPr/>
            </p:nvSpPr>
            <p:spPr bwMode="auto">
              <a:xfrm>
                <a:off x="2939" y="2156"/>
                <a:ext cx="982" cy="370"/>
              </a:xfrm>
              <a:prstGeom prst="rect">
                <a:avLst/>
              </a:prstGeom>
              <a:noFill/>
              <a:ln w="12700" cap="sq">
                <a:noFill/>
                <a:miter lim="800000"/>
                <a:headEnd type="none" w="sm" len="sm"/>
                <a:tailEnd type="none" w="lg" len="med"/>
              </a:ln>
              <a:effectLst/>
            </p:spPr>
            <p:txBody>
              <a:bodyPr wrap="none" lIns="90000" tIns="46800" rIns="90000" bIns="46800">
                <a:spAutoFit/>
              </a:bodyPr>
              <a:lstStyle/>
              <a:p>
                <a:pPr algn="ctr" eaLnBrk="1" hangingPunct="1"/>
                <a:r>
                  <a:rPr lang="en-GB" sz="1600" b="1" dirty="0">
                    <a:solidFill>
                      <a:schemeClr val="tx2"/>
                    </a:solidFill>
                  </a:rPr>
                  <a:t>Mutual</a:t>
                </a:r>
                <a:br>
                  <a:rPr lang="en-GB" sz="1600" b="1" dirty="0">
                    <a:solidFill>
                      <a:schemeClr val="tx2"/>
                    </a:solidFill>
                  </a:rPr>
                </a:br>
                <a:r>
                  <a:rPr lang="en-GB" sz="1600" b="1" dirty="0" smtClean="0">
                    <a:solidFill>
                      <a:schemeClr val="tx2"/>
                    </a:solidFill>
                  </a:rPr>
                  <a:t>Understanding</a:t>
                </a:r>
                <a:endParaRPr lang="en-GB" sz="1600" b="1" dirty="0">
                  <a:solidFill>
                    <a:schemeClr val="tx2"/>
                  </a:solidFill>
                </a:endParaRPr>
              </a:p>
            </p:txBody>
          </p:sp>
        </p:grpSp>
        <p:grpSp>
          <p:nvGrpSpPr>
            <p:cNvPr id="5" name="Group 12"/>
            <p:cNvGrpSpPr>
              <a:grpSpLocks/>
            </p:cNvGrpSpPr>
            <p:nvPr/>
          </p:nvGrpSpPr>
          <p:grpSpPr bwMode="auto">
            <a:xfrm>
              <a:off x="3648075" y="4038603"/>
              <a:ext cx="3616325" cy="690563"/>
              <a:chOff x="2298" y="2544"/>
              <a:chExt cx="2278" cy="435"/>
            </a:xfrm>
          </p:grpSpPr>
          <p:sp>
            <p:nvSpPr>
              <p:cNvPr id="1073165" name="Rectangle 13"/>
              <p:cNvSpPr>
                <a:spLocks noChangeArrowheads="1"/>
              </p:cNvSpPr>
              <p:nvPr/>
            </p:nvSpPr>
            <p:spPr bwMode="auto">
              <a:xfrm>
                <a:off x="3093" y="2764"/>
                <a:ext cx="67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rgbClr val="003399"/>
                    </a:solidFill>
                  </a:rPr>
                  <a:t>Feedback</a:t>
                </a:r>
              </a:p>
            </p:txBody>
          </p:sp>
          <p:sp>
            <p:nvSpPr>
              <p:cNvPr id="1073166" name="AutoShape 14"/>
              <p:cNvSpPr>
                <a:spLocks noChangeArrowheads="1"/>
              </p:cNvSpPr>
              <p:nvPr/>
            </p:nvSpPr>
            <p:spPr bwMode="auto">
              <a:xfrm rot="18000000" flipH="1">
                <a:off x="2478" y="2364"/>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67" name="AutoShape 15"/>
              <p:cNvSpPr>
                <a:spLocks noChangeArrowheads="1"/>
              </p:cNvSpPr>
              <p:nvPr/>
            </p:nvSpPr>
            <p:spPr bwMode="auto">
              <a:xfrm rot="3600000" flipH="1" flipV="1">
                <a:off x="4090" y="2364"/>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grpSp>
        <p:grpSp>
          <p:nvGrpSpPr>
            <p:cNvPr id="6" name="Group 16"/>
            <p:cNvGrpSpPr>
              <a:grpSpLocks/>
            </p:cNvGrpSpPr>
            <p:nvPr/>
          </p:nvGrpSpPr>
          <p:grpSpPr bwMode="auto">
            <a:xfrm>
              <a:off x="2559050" y="2660651"/>
              <a:ext cx="5791184" cy="1262063"/>
              <a:chOff x="1612" y="1676"/>
              <a:chExt cx="3647" cy="795"/>
            </a:xfrm>
          </p:grpSpPr>
          <p:sp>
            <p:nvSpPr>
              <p:cNvPr id="1073169" name="Rectangle 17"/>
              <p:cNvSpPr>
                <a:spLocks noChangeArrowheads="1"/>
              </p:cNvSpPr>
              <p:nvPr/>
            </p:nvSpPr>
            <p:spPr bwMode="auto">
              <a:xfrm>
                <a:off x="1612" y="2256"/>
                <a:ext cx="519"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Source</a:t>
                </a:r>
              </a:p>
            </p:txBody>
          </p:sp>
          <p:sp>
            <p:nvSpPr>
              <p:cNvPr id="1073170" name="Rectangle 18"/>
              <p:cNvSpPr>
                <a:spLocks noChangeArrowheads="1"/>
              </p:cNvSpPr>
              <p:nvPr/>
            </p:nvSpPr>
            <p:spPr bwMode="auto">
              <a:xfrm>
                <a:off x="4594" y="2256"/>
                <a:ext cx="665"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Recipient</a:t>
                </a:r>
              </a:p>
            </p:txBody>
          </p:sp>
          <p:sp>
            <p:nvSpPr>
              <p:cNvPr id="1073171" name="Rectangle 19"/>
              <p:cNvSpPr>
                <a:spLocks noChangeArrowheads="1"/>
              </p:cNvSpPr>
              <p:nvPr/>
            </p:nvSpPr>
            <p:spPr bwMode="auto">
              <a:xfrm>
                <a:off x="3112" y="1676"/>
                <a:ext cx="63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eaLnBrk="1" hangingPunct="1"/>
                <a:r>
                  <a:rPr lang="en-GB" sz="1600" b="1" dirty="0">
                    <a:solidFill>
                      <a:srgbClr val="003399"/>
                    </a:solidFill>
                  </a:rPr>
                  <a:t>Message</a:t>
                </a:r>
              </a:p>
            </p:txBody>
          </p:sp>
          <p:sp>
            <p:nvSpPr>
              <p:cNvPr id="1073172" name="AutoShape 20"/>
              <p:cNvSpPr>
                <a:spLocks noChangeArrowheads="1"/>
              </p:cNvSpPr>
              <p:nvPr/>
            </p:nvSpPr>
            <p:spPr bwMode="auto">
              <a:xfrm rot="3600000">
                <a:off x="2478" y="1692"/>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73" name="AutoShape 21"/>
              <p:cNvSpPr>
                <a:spLocks noChangeArrowheads="1"/>
              </p:cNvSpPr>
              <p:nvPr/>
            </p:nvSpPr>
            <p:spPr bwMode="auto">
              <a:xfrm rot="18000000" flipV="1">
                <a:off x="4142" y="1722"/>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grpSp>
        <p:sp>
          <p:nvSpPr>
            <p:cNvPr id="23" name="TextBox 22"/>
            <p:cNvSpPr txBox="1"/>
            <p:nvPr/>
          </p:nvSpPr>
          <p:spPr>
            <a:xfrm>
              <a:off x="5892801" y="2989943"/>
              <a:ext cx="1296605"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Background</a:t>
              </a:r>
            </a:p>
          </p:txBody>
        </p:sp>
        <p:sp>
          <p:nvSpPr>
            <p:cNvPr id="24" name="TextBox 23"/>
            <p:cNvSpPr txBox="1"/>
            <p:nvPr/>
          </p:nvSpPr>
          <p:spPr>
            <a:xfrm>
              <a:off x="3200400" y="2982686"/>
              <a:ext cx="1547993"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a:solidFill>
                    <a:schemeClr val="tx1"/>
                  </a:solidFill>
                </a:rPr>
                <a:t>Environmental</a:t>
              </a:r>
            </a:p>
          </p:txBody>
        </p:sp>
        <p:sp>
          <p:nvSpPr>
            <p:cNvPr id="25" name="TextBox 24"/>
            <p:cNvSpPr txBox="1"/>
            <p:nvPr/>
          </p:nvSpPr>
          <p:spPr>
            <a:xfrm>
              <a:off x="5805714" y="4049486"/>
              <a:ext cx="1539728"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Organizational</a:t>
              </a:r>
            </a:p>
          </p:txBody>
        </p:sp>
        <p:sp>
          <p:nvSpPr>
            <p:cNvPr id="26" name="TextBox 25"/>
            <p:cNvSpPr txBox="1"/>
            <p:nvPr/>
          </p:nvSpPr>
          <p:spPr>
            <a:xfrm>
              <a:off x="3577772" y="4056743"/>
              <a:ext cx="994300"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Personal</a:t>
              </a:r>
              <a:endParaRPr lang="en-GB" sz="1600" b="1" dirty="0">
                <a:solidFill>
                  <a:schemeClr val="tx1"/>
                </a:solidFill>
              </a:endParaRPr>
            </a:p>
          </p:txBody>
        </p:sp>
        <p:sp>
          <p:nvSpPr>
            <p:cNvPr id="27" name="TextBox 26"/>
            <p:cNvSpPr txBox="1"/>
            <p:nvPr/>
          </p:nvSpPr>
          <p:spPr>
            <a:xfrm>
              <a:off x="2871275" y="5602519"/>
              <a:ext cx="5411482" cy="369332"/>
            </a:xfrm>
            <a:prstGeom prst="rect">
              <a:avLst/>
            </a:prstGeom>
            <a:noFill/>
          </p:spPr>
          <p:txBody>
            <a:bodyPr wrap="none" rtlCol="0">
              <a:spAutoFit/>
            </a:bodyPr>
            <a:lstStyle/>
            <a:p>
              <a:r>
                <a:rPr lang="en-GB" b="1" dirty="0" smtClean="0"/>
                <a:t>Send Reinforcements, we are going to advance .....</a:t>
              </a:r>
              <a:endParaRPr lang="en-GB" b="1" dirty="0"/>
            </a:p>
          </p:txBody>
        </p:sp>
        <p:sp>
          <p:nvSpPr>
            <p:cNvPr id="28" name="TextBox 27"/>
            <p:cNvSpPr txBox="1"/>
            <p:nvPr/>
          </p:nvSpPr>
          <p:spPr>
            <a:xfrm>
              <a:off x="2672425" y="5950844"/>
              <a:ext cx="5809438" cy="369332"/>
            </a:xfrm>
            <a:prstGeom prst="rect">
              <a:avLst/>
            </a:prstGeom>
            <a:noFill/>
          </p:spPr>
          <p:txBody>
            <a:bodyPr wrap="none" rtlCol="0">
              <a:spAutoFit/>
            </a:bodyPr>
            <a:lstStyle/>
            <a:p>
              <a:r>
                <a:rPr lang="en-GB" b="1" dirty="0" smtClean="0"/>
                <a:t>Send Three and Four pence, we are going to the dance</a:t>
              </a:r>
              <a:endParaRPr lang="en-GB" b="1" dirty="0"/>
            </a:p>
          </p:txBody>
        </p:sp>
      </p:grpSp>
      <p:sp>
        <p:nvSpPr>
          <p:cNvPr id="7" name="Footer Placeholder 6"/>
          <p:cNvSpPr>
            <a:spLocks noGrp="1"/>
          </p:cNvSpPr>
          <p:nvPr>
            <p:ph type="ftr" sz="quarter" idx="11"/>
          </p:nvPr>
        </p:nvSpPr>
        <p:spPr/>
        <p:txBody>
          <a:bodyPr/>
          <a:lstStyle/>
          <a:p>
            <a:r>
              <a:rPr lang="en-US" dirty="0" smtClean="0"/>
              <a:t>©Copyright GPM 2009-2013</a:t>
            </a:r>
            <a:endParaRPr lang="en-US" dirty="0"/>
          </a:p>
        </p:txBody>
      </p:sp>
      <p:sp>
        <p:nvSpPr>
          <p:cNvPr id="8" name="Slide Number Placeholder 7"/>
          <p:cNvSpPr>
            <a:spLocks noGrp="1"/>
          </p:cNvSpPr>
          <p:nvPr>
            <p:ph type="sldNum" sz="quarter" idx="12"/>
          </p:nvPr>
        </p:nvSpPr>
        <p:spPr/>
        <p:txBody>
          <a:bodyPr/>
          <a:lstStyle/>
          <a:p>
            <a:fld id="{4BE819A1-3DD8-4179-BFD0-BF7D359F8DBD}" type="slidenum">
              <a:rPr lang="en-US" smtClean="0"/>
              <a:t>318</a:t>
            </a:fld>
            <a:endParaRPr lang="en-US" dirty="0"/>
          </a:p>
        </p:txBody>
      </p:sp>
    </p:spTree>
    <p:extLst>
      <p:ext uri="{BB962C8B-B14F-4D97-AF65-F5344CB8AC3E}">
        <p14:creationId xmlns:p14="http://schemas.microsoft.com/office/powerpoint/2010/main" val="1225032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03" name="Picture 3" descr="MCj03984150000[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2826947" y="2910116"/>
            <a:ext cx="3511062" cy="3297238"/>
          </a:xfrm>
          <a:noFill/>
          <a:ln/>
        </p:spPr>
      </p:pic>
      <p:sp>
        <p:nvSpPr>
          <p:cNvPr id="1075204" name="Text Box 4"/>
          <p:cNvSpPr txBox="1">
            <a:spLocks noChangeArrowheads="1"/>
          </p:cNvSpPr>
          <p:nvPr/>
        </p:nvSpPr>
        <p:spPr bwMode="auto">
          <a:xfrm>
            <a:off x="2013659" y="3695929"/>
            <a:ext cx="957611"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a:t>Sponsor</a:t>
            </a:r>
            <a:endParaRPr lang="en-US" sz="1800" b="1" dirty="0"/>
          </a:p>
        </p:txBody>
      </p:sp>
      <p:sp>
        <p:nvSpPr>
          <p:cNvPr id="1075205" name="Text Box 5"/>
          <p:cNvSpPr txBox="1">
            <a:spLocks noChangeArrowheads="1"/>
          </p:cNvSpPr>
          <p:nvPr/>
        </p:nvSpPr>
        <p:spPr bwMode="auto">
          <a:xfrm>
            <a:off x="5986317" y="3694342"/>
            <a:ext cx="237857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smtClean="0"/>
              <a:t>Sustainability </a:t>
            </a:r>
            <a:r>
              <a:rPr lang="en-GB" sz="1800" b="1" dirty="0"/>
              <a:t>Manager</a:t>
            </a:r>
            <a:endParaRPr lang="en-US" sz="1800" b="1" dirty="0"/>
          </a:p>
        </p:txBody>
      </p:sp>
      <p:grpSp>
        <p:nvGrpSpPr>
          <p:cNvPr id="2" name="Group 6"/>
          <p:cNvGrpSpPr>
            <a:grpSpLocks/>
          </p:cNvGrpSpPr>
          <p:nvPr/>
        </p:nvGrpSpPr>
        <p:grpSpPr bwMode="auto">
          <a:xfrm>
            <a:off x="898501" y="965430"/>
            <a:ext cx="2834054" cy="2205037"/>
            <a:chOff x="988" y="663"/>
            <a:chExt cx="1934" cy="1389"/>
          </a:xfrm>
        </p:grpSpPr>
        <p:sp>
          <p:nvSpPr>
            <p:cNvPr id="1075207" name="AutoShape 7"/>
            <p:cNvSpPr>
              <a:spLocks noChangeArrowheads="1"/>
            </p:cNvSpPr>
            <p:nvPr/>
          </p:nvSpPr>
          <p:spPr bwMode="auto">
            <a:xfrm>
              <a:off x="988" y="663"/>
              <a:ext cx="1934" cy="1389"/>
            </a:xfrm>
            <a:prstGeom prst="cloudCallout">
              <a:avLst>
                <a:gd name="adj1" fmla="val 31181"/>
                <a:gd name="adj2" fmla="val 63681"/>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08" name="Text Box 8"/>
            <p:cNvSpPr txBox="1">
              <a:spLocks noChangeArrowheads="1"/>
            </p:cNvSpPr>
            <p:nvPr/>
          </p:nvSpPr>
          <p:spPr bwMode="auto">
            <a:xfrm>
              <a:off x="1170" y="935"/>
              <a:ext cx="1168" cy="87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200" b="1" dirty="0"/>
                <a:t>Benefits</a:t>
              </a:r>
            </a:p>
            <a:p>
              <a:pPr algn="l" eaLnBrk="1" hangingPunct="1"/>
              <a:r>
                <a:rPr lang="en-GB" sz="1200" b="1" dirty="0"/>
                <a:t>Risks</a:t>
              </a:r>
            </a:p>
            <a:p>
              <a:pPr algn="l" eaLnBrk="1" hangingPunct="1"/>
              <a:r>
                <a:rPr lang="en-GB" sz="1200" b="1" dirty="0"/>
                <a:t>Environmental Factors</a:t>
              </a:r>
            </a:p>
            <a:p>
              <a:pPr algn="l" eaLnBrk="1" hangingPunct="1"/>
              <a:r>
                <a:rPr lang="en-GB" sz="1200" b="1" dirty="0"/>
                <a:t>Users</a:t>
              </a:r>
            </a:p>
            <a:p>
              <a:pPr algn="l" eaLnBrk="1" hangingPunct="1"/>
              <a:r>
                <a:rPr lang="en-GB" sz="1200" b="1" dirty="0"/>
                <a:t>Corporate Management</a:t>
              </a:r>
            </a:p>
            <a:p>
              <a:pPr algn="l" eaLnBrk="1" hangingPunct="1"/>
              <a:r>
                <a:rPr lang="en-GB" sz="1200" b="1" dirty="0"/>
                <a:t>Business Case </a:t>
              </a:r>
            </a:p>
            <a:p>
              <a:pPr algn="l" eaLnBrk="1" hangingPunct="1"/>
              <a:r>
                <a:rPr lang="en-GB" sz="1200" b="1" dirty="0"/>
                <a:t>Changes</a:t>
              </a:r>
              <a:endParaRPr lang="en-US" sz="1200" b="1" dirty="0"/>
            </a:p>
          </p:txBody>
        </p:sp>
      </p:grpSp>
      <p:grpSp>
        <p:nvGrpSpPr>
          <p:cNvPr id="3" name="Group 9"/>
          <p:cNvGrpSpPr>
            <a:grpSpLocks/>
          </p:cNvGrpSpPr>
          <p:nvPr/>
        </p:nvGrpSpPr>
        <p:grpSpPr bwMode="auto">
          <a:xfrm>
            <a:off x="5362063" y="1008292"/>
            <a:ext cx="3068515" cy="2333625"/>
            <a:chOff x="4034" y="690"/>
            <a:chExt cx="2094" cy="1470"/>
          </a:xfrm>
        </p:grpSpPr>
        <p:sp>
          <p:nvSpPr>
            <p:cNvPr id="1075210" name="AutoShape 10"/>
            <p:cNvSpPr>
              <a:spLocks noChangeArrowheads="1"/>
            </p:cNvSpPr>
            <p:nvPr/>
          </p:nvSpPr>
          <p:spPr bwMode="auto">
            <a:xfrm>
              <a:off x="4034" y="690"/>
              <a:ext cx="2094" cy="1470"/>
            </a:xfrm>
            <a:prstGeom prst="cloudCallout">
              <a:avLst>
                <a:gd name="adj1" fmla="val -32667"/>
                <a:gd name="adj2" fmla="val 68162"/>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11" name="Text Box 11"/>
            <p:cNvSpPr txBox="1">
              <a:spLocks noChangeArrowheads="1"/>
            </p:cNvSpPr>
            <p:nvPr/>
          </p:nvSpPr>
          <p:spPr bwMode="auto">
            <a:xfrm>
              <a:off x="4262" y="1045"/>
              <a:ext cx="1334" cy="87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200" b="1" dirty="0"/>
                <a:t>Achieving </a:t>
              </a:r>
              <a:r>
                <a:rPr lang="en-GB" sz="1200" b="1" dirty="0" smtClean="0"/>
                <a:t>Success Criteria</a:t>
              </a:r>
              <a:endParaRPr lang="en-GB" sz="1200" b="1" dirty="0"/>
            </a:p>
            <a:p>
              <a:pPr algn="l" eaLnBrk="1" hangingPunct="1"/>
              <a:r>
                <a:rPr lang="en-GB" sz="1200" b="1" dirty="0"/>
                <a:t>Key Performance Indicators</a:t>
              </a:r>
            </a:p>
            <a:p>
              <a:pPr algn="l" eaLnBrk="1" hangingPunct="1"/>
              <a:r>
                <a:rPr lang="en-GB" sz="1200" b="1" dirty="0"/>
                <a:t>Project Risks</a:t>
              </a:r>
            </a:p>
            <a:p>
              <a:pPr algn="l" eaLnBrk="1" hangingPunct="1"/>
              <a:r>
                <a:rPr lang="en-GB" sz="1200" b="1" dirty="0"/>
                <a:t>Improvements</a:t>
              </a:r>
            </a:p>
            <a:p>
              <a:pPr algn="l" eaLnBrk="1" hangingPunct="1"/>
              <a:r>
                <a:rPr lang="en-GB" sz="1200" b="1" dirty="0"/>
                <a:t>Focus &amp; Motivation</a:t>
              </a:r>
            </a:p>
            <a:p>
              <a:pPr algn="l" eaLnBrk="1" hangingPunct="1"/>
              <a:r>
                <a:rPr lang="en-GB" sz="1200" b="1" dirty="0"/>
                <a:t>Integration &amp; Co-ordination</a:t>
              </a:r>
            </a:p>
            <a:p>
              <a:pPr algn="l" eaLnBrk="1" hangingPunct="1"/>
              <a:r>
                <a:rPr lang="en-GB" sz="1200" b="1" dirty="0"/>
                <a:t> </a:t>
              </a:r>
              <a:endParaRPr lang="en-US" sz="1200" b="1" dirty="0"/>
            </a:p>
          </p:txBody>
        </p:sp>
      </p:grpSp>
      <p:sp>
        <p:nvSpPr>
          <p:cNvPr id="1075212" name="Text Box 12"/>
          <p:cNvSpPr txBox="1">
            <a:spLocks noChangeArrowheads="1"/>
          </p:cNvSpPr>
          <p:nvPr/>
        </p:nvSpPr>
        <p:spPr bwMode="auto">
          <a:xfrm>
            <a:off x="5241901" y="5970816"/>
            <a:ext cx="1217939"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Day to Day</a:t>
            </a:r>
            <a:endParaRPr lang="en-US" b="1" dirty="0"/>
          </a:p>
        </p:txBody>
      </p:sp>
      <p:sp>
        <p:nvSpPr>
          <p:cNvPr id="1075213" name="Text Box 13"/>
          <p:cNvSpPr txBox="1">
            <a:spLocks noChangeArrowheads="1"/>
          </p:cNvSpPr>
          <p:nvPr/>
        </p:nvSpPr>
        <p:spPr bwMode="auto">
          <a:xfrm>
            <a:off x="2542662" y="5934304"/>
            <a:ext cx="136156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Longer Term</a:t>
            </a:r>
            <a:endParaRPr lang="en-US" b="1" dirty="0"/>
          </a:p>
        </p:txBody>
      </p:sp>
      <p:sp>
        <p:nvSpPr>
          <p:cNvPr id="4" name="Title 3"/>
          <p:cNvSpPr>
            <a:spLocks noGrp="1"/>
          </p:cNvSpPr>
          <p:nvPr>
            <p:ph type="title" sz="quarter"/>
          </p:nvPr>
        </p:nvSpPr>
        <p:spPr>
          <a:xfrm>
            <a:off x="381000" y="1"/>
            <a:ext cx="8622323" cy="1108075"/>
          </a:xfrm>
        </p:spPr>
        <p:txBody>
          <a:bodyPr/>
          <a:lstStyle/>
          <a:p>
            <a:r>
              <a:rPr lang="en-GB" sz="3100" b="0" kern="1200" dirty="0" smtClean="0">
                <a:solidFill>
                  <a:srgbClr val="003300"/>
                </a:solidFill>
                <a:effectLst/>
                <a:latin typeface="Calibri"/>
              </a:rPr>
              <a:t>Communication Responsibilities</a:t>
            </a:r>
            <a:endParaRPr lang="en-US" dirty="0">
              <a:solidFill>
                <a:srgbClr val="003300"/>
              </a:solidFill>
            </a:endParaRPr>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30220284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588" y="1866900"/>
            <a:ext cx="66008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685800" y="1143000"/>
            <a:ext cx="7848600" cy="6096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200" b="1" dirty="0"/>
          </a:p>
        </p:txBody>
      </p:sp>
      <p:sp>
        <p:nvSpPr>
          <p:cNvPr id="2" name="TextBox 1"/>
          <p:cNvSpPr txBox="1"/>
          <p:nvPr/>
        </p:nvSpPr>
        <p:spPr>
          <a:xfrm>
            <a:off x="609600" y="1767840"/>
            <a:ext cx="7924800" cy="3693319"/>
          </a:xfrm>
          <a:prstGeom prst="rect">
            <a:avLst/>
          </a:prstGeom>
          <a:solidFill>
            <a:schemeClr val="tx1">
              <a:lumMod val="50000"/>
              <a:lumOff val="50000"/>
            </a:schemeClr>
          </a:solidFill>
        </p:spPr>
        <p:txBody>
          <a:bodyPr wrap="square" rtlCol="0">
            <a:spAutoFit/>
          </a:bodyPr>
          <a:lstStyle/>
          <a:p>
            <a:r>
              <a:rPr lang="en-GB" b="1" dirty="0">
                <a:solidFill>
                  <a:schemeClr val="bg1"/>
                </a:solidFill>
              </a:rPr>
              <a:t>In section 46 it </a:t>
            </a:r>
            <a:r>
              <a:rPr lang="en-GB" b="1" dirty="0" smtClean="0">
                <a:solidFill>
                  <a:schemeClr val="bg1"/>
                </a:solidFill>
              </a:rPr>
              <a:t>states: </a:t>
            </a:r>
          </a:p>
          <a:p>
            <a:r>
              <a:rPr lang="en-GB" dirty="0" smtClean="0">
                <a:solidFill>
                  <a:schemeClr val="bg1"/>
                </a:solidFill>
              </a:rPr>
              <a:t>“</a:t>
            </a:r>
            <a:r>
              <a:rPr lang="en-GB" b="1" dirty="0">
                <a:solidFill>
                  <a:schemeClr val="bg1"/>
                </a:solidFill>
              </a:rPr>
              <a:t>We acknowledge that the implementation of sustainable development will depend on active engagement of both the public and private sectors. We recognize that the active participation of the private sector can contribute to the achievement of sustainable development, including through the important tool of public-private partnerships. We support national regulatory and policy frameworks that enable business and industry to advance sustainable development initiatives taking into account the importance of corporate social responsibility. We call on the private sector to engage in responsible business practices, such as those promoted by the UN Global Compact.”</a:t>
            </a:r>
            <a:endParaRPr lang="en-US" b="1" dirty="0">
              <a:solidFill>
                <a:schemeClr val="bg1"/>
              </a:solidFill>
            </a:endParaRPr>
          </a:p>
          <a:p>
            <a:endParaRPr lang="en-US" dirty="0">
              <a:solidFill>
                <a:schemeClr val="bg1"/>
              </a:solidFill>
            </a:endParaRPr>
          </a:p>
        </p:txBody>
      </p:sp>
      <p:sp>
        <p:nvSpPr>
          <p:cNvPr id="4" name="TextBox 3"/>
          <p:cNvSpPr txBox="1"/>
          <p:nvPr/>
        </p:nvSpPr>
        <p:spPr>
          <a:xfrm>
            <a:off x="4495800" y="5791200"/>
            <a:ext cx="3657600" cy="830997"/>
          </a:xfrm>
          <a:prstGeom prst="rect">
            <a:avLst/>
          </a:prstGeom>
          <a:noFill/>
        </p:spPr>
        <p:txBody>
          <a:bodyPr wrap="square" rtlCol="0">
            <a:spAutoFit/>
          </a:bodyPr>
          <a:lstStyle/>
          <a:p>
            <a:pPr algn="ctr"/>
            <a:r>
              <a:rPr lang="en-US" sz="2400" b="1" dirty="0" err="1" smtClean="0">
                <a:solidFill>
                  <a:srgbClr val="C00000"/>
                </a:solidFill>
              </a:rPr>
              <a:t>AlREADY</a:t>
            </a:r>
            <a:r>
              <a:rPr lang="en-US" sz="2400" b="1" dirty="0" smtClean="0">
                <a:solidFill>
                  <a:srgbClr val="C00000"/>
                </a:solidFill>
              </a:rPr>
              <a:t> EXISTING ISO STANDARDS!</a:t>
            </a:r>
            <a:endParaRPr lang="en-US" sz="2400" b="1" dirty="0">
              <a:solidFill>
                <a:srgbClr val="C00000"/>
              </a:solidFill>
            </a:endParaRPr>
          </a:p>
        </p:txBody>
      </p:sp>
      <p:cxnSp>
        <p:nvCxnSpPr>
          <p:cNvPr id="6" name="Straight Arrow Connector 5"/>
          <p:cNvCxnSpPr>
            <a:stCxn id="4" idx="0"/>
          </p:cNvCxnSpPr>
          <p:nvPr/>
        </p:nvCxnSpPr>
        <p:spPr>
          <a:xfrm flipH="1" flipV="1">
            <a:off x="5943600" y="3733800"/>
            <a:ext cx="381000" cy="2057400"/>
          </a:xfrm>
          <a:prstGeom prst="straightConnector1">
            <a:avLst/>
          </a:prstGeom>
          <a:ln>
            <a:solidFill>
              <a:srgbClr val="FF0000"/>
            </a:solidFill>
            <a:tailEnd type="arrow"/>
          </a:ln>
        </p:spPr>
        <p:style>
          <a:lnRef idx="3">
            <a:schemeClr val="accent3"/>
          </a:lnRef>
          <a:fillRef idx="0">
            <a:schemeClr val="accent3"/>
          </a:fillRef>
          <a:effectRef idx="2">
            <a:schemeClr val="accent3"/>
          </a:effectRef>
          <a:fontRef idx="minor">
            <a:schemeClr val="tx1"/>
          </a:fontRef>
        </p:style>
      </p:cxnSp>
      <p:sp>
        <p:nvSpPr>
          <p:cNvPr id="5" name="Title 4"/>
          <p:cNvSpPr>
            <a:spLocks noGrp="1"/>
          </p:cNvSpPr>
          <p:nvPr>
            <p:ph type="title" idx="4294967295"/>
          </p:nvPr>
        </p:nvSpPr>
        <p:spPr>
          <a:xfrm>
            <a:off x="152400" y="152400"/>
            <a:ext cx="7024744" cy="1143000"/>
          </a:xfrm>
        </p:spPr>
        <p:txBody>
          <a:bodyPr>
            <a:normAutofit/>
          </a:bodyPr>
          <a:lstStyle/>
          <a:p>
            <a:r>
              <a:rPr lang="en-US" dirty="0" smtClean="0"/>
              <a:t>RIO</a:t>
            </a:r>
            <a:r>
              <a:rPr lang="en-US" baseline="0" dirty="0" smtClean="0"/>
              <a:t> +20 </a:t>
            </a:r>
            <a:r>
              <a:rPr lang="en-US" dirty="0"/>
              <a:t>Anyone hear about </a:t>
            </a:r>
            <a:r>
              <a:rPr lang="en-US" dirty="0" smtClean="0"/>
              <a:t>this?</a:t>
            </a:r>
            <a:endParaRPr lang="en-US" dirty="0"/>
          </a:p>
        </p:txBody>
      </p:sp>
      <p:sp>
        <p:nvSpPr>
          <p:cNvPr id="10" name="Footer Placeholder 9"/>
          <p:cNvSpPr>
            <a:spLocks noGrp="1"/>
          </p:cNvSpPr>
          <p:nvPr>
            <p:ph type="ftr" sz="quarter" idx="11"/>
          </p:nvPr>
        </p:nvSpPr>
        <p:spPr/>
        <p:txBody>
          <a:bodyPr/>
          <a:lstStyle/>
          <a:p>
            <a:r>
              <a:rPr lang="en-US" smtClean="0"/>
              <a:t>©Copyright GPM 2009-2013</a:t>
            </a:r>
            <a:endParaRPr lang="en-US" dirty="0"/>
          </a:p>
        </p:txBody>
      </p:sp>
      <p:sp>
        <p:nvSpPr>
          <p:cNvPr id="11" name="Slide Number Placeholder 10"/>
          <p:cNvSpPr>
            <a:spLocks noGrp="1"/>
          </p:cNvSpPr>
          <p:nvPr>
            <p:ph type="sldNum" sz="quarter" idx="12"/>
          </p:nvPr>
        </p:nvSpPr>
        <p:spPr/>
        <p:txBody>
          <a:bodyPr/>
          <a:lstStyle/>
          <a:p>
            <a:fld id="{4BE819A1-3DD8-4179-BFD0-BF7D359F8DBD}" type="slidenum">
              <a:rPr lang="en-US" smtClean="0"/>
              <a:pPr/>
              <a:t>32</a:t>
            </a:fld>
            <a:endParaRPr lang="en-US" dirty="0"/>
          </a:p>
        </p:txBody>
      </p:sp>
    </p:spTree>
    <p:extLst>
      <p:ext uri="{BB962C8B-B14F-4D97-AF65-F5344CB8AC3E}">
        <p14:creationId xmlns:p14="http://schemas.microsoft.com/office/powerpoint/2010/main" val="10860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3A5C18"/>
                </a:solidFill>
                <a:latin typeface="+mj-lt"/>
              </a:rPr>
              <a:t>Information management</a:t>
            </a:r>
            <a:endParaRPr lang="en-US" dirty="0"/>
          </a:p>
        </p:txBody>
      </p:sp>
      <p:pic>
        <p:nvPicPr>
          <p:cNvPr id="22530" name="Picture 2" descr="http://housing.usc.edu/images/services/services_information.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2000" y="1066800"/>
            <a:ext cx="4754434" cy="3114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320</a:t>
            </a:fld>
            <a:endParaRPr lang="en-US" dirty="0"/>
          </a:p>
        </p:txBody>
      </p:sp>
    </p:spTree>
    <p:extLst>
      <p:ext uri="{BB962C8B-B14F-4D97-AF65-F5344CB8AC3E}">
        <p14:creationId xmlns:p14="http://schemas.microsoft.com/office/powerpoint/2010/main" val="3245868455"/>
      </p:ext>
    </p:extLst>
  </p:cSld>
  <p:clrMapOvr>
    <a:masterClrMapping/>
  </p:clrMapOvr>
  <p:timing>
    <p:tnLst>
      <p:par>
        <p:cTn xmlns:p14="http://schemas.microsoft.com/office/powerpoint/2010/mai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lstStyle/>
          <a:p>
            <a:r>
              <a:rPr lang="en-GB" dirty="0" smtClean="0"/>
              <a:t>Purpose</a:t>
            </a:r>
            <a:endParaRPr lang="en-US" dirty="0"/>
          </a:p>
        </p:txBody>
      </p:sp>
      <p:sp>
        <p:nvSpPr>
          <p:cNvPr id="1019907" name="Rectangle 3"/>
          <p:cNvSpPr>
            <a:spLocks noGrp="1" noChangeArrowheads="1"/>
          </p:cNvSpPr>
          <p:nvPr>
            <p:ph type="body" idx="1"/>
          </p:nvPr>
        </p:nvSpPr>
        <p:spPr/>
        <p:txBody>
          <a:bodyPr/>
          <a:lstStyle/>
          <a:p>
            <a:r>
              <a:rPr lang="en-GB" dirty="0"/>
              <a:t>Ensures information is available to support decision making in a timely manner</a:t>
            </a:r>
          </a:p>
          <a:p>
            <a:r>
              <a:rPr lang="en-GB" dirty="0"/>
              <a:t>Controls the quality, use and maintenance of information throughout the project life and after</a:t>
            </a:r>
          </a:p>
          <a:p>
            <a:r>
              <a:rPr lang="en-GB" dirty="0"/>
              <a:t>Supports communication processes  </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321</a:t>
            </a:fld>
            <a:endParaRPr lang="en-US" dirty="0"/>
          </a:p>
        </p:txBody>
      </p:sp>
    </p:spTree>
    <p:extLst>
      <p:ext uri="{BB962C8B-B14F-4D97-AF65-F5344CB8AC3E}">
        <p14:creationId xmlns:p14="http://schemas.microsoft.com/office/powerpoint/2010/main" val="38166391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9907">
                                            <p:txEl>
                                              <p:pRg st="0" end="0"/>
                                            </p:txEl>
                                          </p:spTgt>
                                        </p:tgtEl>
                                        <p:attrNameLst>
                                          <p:attrName>style.visibility</p:attrName>
                                        </p:attrNameLst>
                                      </p:cBhvr>
                                      <p:to>
                                        <p:strVal val="visible"/>
                                      </p:to>
                                    </p:set>
                                    <p:animEffect transition="in" filter="wipe(left)">
                                      <p:cBhvr>
                                        <p:cTn id="7" dur="500"/>
                                        <p:tgtEl>
                                          <p:spTgt spid="10199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9907">
                                            <p:txEl>
                                              <p:pRg st="1" end="1"/>
                                            </p:txEl>
                                          </p:spTgt>
                                        </p:tgtEl>
                                        <p:attrNameLst>
                                          <p:attrName>style.visibility</p:attrName>
                                        </p:attrNameLst>
                                      </p:cBhvr>
                                      <p:to>
                                        <p:strVal val="visible"/>
                                      </p:to>
                                    </p:set>
                                    <p:animEffect transition="in" filter="wipe(left)">
                                      <p:cBhvr>
                                        <p:cTn id="12" dur="500"/>
                                        <p:tgtEl>
                                          <p:spTgt spid="10199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19907">
                                            <p:txEl>
                                              <p:pRg st="2" end="2"/>
                                            </p:txEl>
                                          </p:spTgt>
                                        </p:tgtEl>
                                        <p:attrNameLst>
                                          <p:attrName>style.visibility</p:attrName>
                                        </p:attrNameLst>
                                      </p:cBhvr>
                                      <p:to>
                                        <p:strVal val="visible"/>
                                      </p:to>
                                    </p:set>
                                    <p:animEffect transition="in" filter="wipe(left)">
                                      <p:cBhvr>
                                        <p:cTn id="17" dur="500"/>
                                        <p:tgtEl>
                                          <p:spTgt spid="10199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autoUpdateAnimBg="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r>
              <a:rPr lang="en-GB" dirty="0" smtClean="0"/>
              <a:t>Information Process</a:t>
            </a:r>
            <a:endParaRPr lang="en-US" dirty="0"/>
          </a:p>
        </p:txBody>
      </p:sp>
      <p:grpSp>
        <p:nvGrpSpPr>
          <p:cNvPr id="2" name="Group 49"/>
          <p:cNvGrpSpPr/>
          <p:nvPr/>
        </p:nvGrpSpPr>
        <p:grpSpPr>
          <a:xfrm>
            <a:off x="1426568" y="1511527"/>
            <a:ext cx="6395655" cy="4424362"/>
            <a:chOff x="2031224" y="1497013"/>
            <a:chExt cx="6928626" cy="4424362"/>
          </a:xfrm>
        </p:grpSpPr>
        <p:grpSp>
          <p:nvGrpSpPr>
            <p:cNvPr id="3" name="Group 3"/>
            <p:cNvGrpSpPr>
              <a:grpSpLocks/>
            </p:cNvGrpSpPr>
            <p:nvPr/>
          </p:nvGrpSpPr>
          <p:grpSpPr bwMode="auto">
            <a:xfrm>
              <a:off x="4779963" y="2328863"/>
              <a:ext cx="2176462" cy="2627312"/>
              <a:chOff x="2779" y="1467"/>
              <a:chExt cx="1266" cy="1655"/>
            </a:xfrm>
          </p:grpSpPr>
          <p:sp>
            <p:nvSpPr>
              <p:cNvPr id="1021956" name="Freeform 4"/>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b="1" dirty="0">
                  <a:latin typeface="+mn-lt"/>
                </a:endParaRPr>
              </a:p>
            </p:txBody>
          </p:sp>
          <p:sp>
            <p:nvSpPr>
              <p:cNvPr id="1021957" name="Freeform 5"/>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8" name="Freeform 6"/>
              <p:cNvSpPr>
                <a:spLocks/>
              </p:cNvSpPr>
              <p:nvPr/>
            </p:nvSpPr>
            <p:spPr bwMode="auto">
              <a:xfrm>
                <a:off x="3084" y="1727"/>
                <a:ext cx="961" cy="259"/>
              </a:xfrm>
              <a:custGeom>
                <a:avLst/>
                <a:gdLst/>
                <a:ahLst/>
                <a:cxnLst>
                  <a:cxn ang="0">
                    <a:pos x="0" y="12"/>
                  </a:cxn>
                  <a:cxn ang="0">
                    <a:pos x="5" y="38"/>
                  </a:cxn>
                  <a:cxn ang="0">
                    <a:pos x="12" y="64"/>
                  </a:cxn>
                  <a:cxn ang="0">
                    <a:pos x="26" y="88"/>
                  </a:cxn>
                  <a:cxn ang="0">
                    <a:pos x="41" y="112"/>
                  </a:cxn>
                  <a:cxn ang="0">
                    <a:pos x="60" y="134"/>
                  </a:cxn>
                  <a:cxn ang="0">
                    <a:pos x="84" y="154"/>
                  </a:cxn>
                  <a:cxn ang="0">
                    <a:pos x="110" y="174"/>
                  </a:cxn>
                  <a:cxn ang="0">
                    <a:pos x="139" y="191"/>
                  </a:cxn>
                  <a:cxn ang="0">
                    <a:pos x="170" y="207"/>
                  </a:cxn>
                  <a:cxn ang="0">
                    <a:pos x="205" y="222"/>
                  </a:cxn>
                  <a:cxn ang="0">
                    <a:pos x="241" y="233"/>
                  </a:cxn>
                  <a:cxn ang="0">
                    <a:pos x="278" y="244"/>
                  </a:cxn>
                  <a:cxn ang="0">
                    <a:pos x="318" y="251"/>
                  </a:cxn>
                  <a:cxn ang="0">
                    <a:pos x="360" y="257"/>
                  </a:cxn>
                  <a:cxn ang="0">
                    <a:pos x="402" y="259"/>
                  </a:cxn>
                  <a:cxn ang="0">
                    <a:pos x="447" y="259"/>
                  </a:cxn>
                  <a:cxn ang="0">
                    <a:pos x="489" y="257"/>
                  </a:cxn>
                  <a:cxn ang="0">
                    <a:pos x="531" y="251"/>
                  </a:cxn>
                  <a:cxn ang="0">
                    <a:pos x="570" y="244"/>
                  </a:cxn>
                  <a:cxn ang="0">
                    <a:pos x="609" y="233"/>
                  </a:cxn>
                  <a:cxn ang="0">
                    <a:pos x="645" y="222"/>
                  </a:cxn>
                  <a:cxn ang="0">
                    <a:pos x="679" y="207"/>
                  </a:cxn>
                  <a:cxn ang="0">
                    <a:pos x="710" y="191"/>
                  </a:cxn>
                  <a:cxn ang="0">
                    <a:pos x="739" y="174"/>
                  </a:cxn>
                  <a:cxn ang="0">
                    <a:pos x="764" y="154"/>
                  </a:cxn>
                  <a:cxn ang="0">
                    <a:pos x="788" y="134"/>
                  </a:cxn>
                  <a:cxn ang="0">
                    <a:pos x="808" y="112"/>
                  </a:cxn>
                  <a:cxn ang="0">
                    <a:pos x="823" y="88"/>
                  </a:cxn>
                  <a:cxn ang="0">
                    <a:pos x="836" y="64"/>
                  </a:cxn>
                  <a:cxn ang="0">
                    <a:pos x="844" y="38"/>
                  </a:cxn>
                  <a:cxn ang="0">
                    <a:pos x="849" y="12"/>
                  </a:cxn>
                </a:cxnLst>
                <a:rect l="0" t="0" r="r" b="b"/>
                <a:pathLst>
                  <a:path w="850" h="259">
                    <a:moveTo>
                      <a:pt x="0" y="0"/>
                    </a:moveTo>
                    <a:lnTo>
                      <a:pt x="0" y="12"/>
                    </a:lnTo>
                    <a:lnTo>
                      <a:pt x="2" y="25"/>
                    </a:lnTo>
                    <a:lnTo>
                      <a:pt x="5" y="38"/>
                    </a:lnTo>
                    <a:lnTo>
                      <a:pt x="8" y="51"/>
                    </a:lnTo>
                    <a:lnTo>
                      <a:pt x="12" y="64"/>
                    </a:lnTo>
                    <a:lnTo>
                      <a:pt x="18" y="77"/>
                    </a:lnTo>
                    <a:lnTo>
                      <a:pt x="26" y="88"/>
                    </a:lnTo>
                    <a:lnTo>
                      <a:pt x="33" y="101"/>
                    </a:lnTo>
                    <a:lnTo>
                      <a:pt x="41" y="112"/>
                    </a:lnTo>
                    <a:lnTo>
                      <a:pt x="51" y="123"/>
                    </a:lnTo>
                    <a:lnTo>
                      <a:pt x="60" y="134"/>
                    </a:lnTo>
                    <a:lnTo>
                      <a:pt x="72" y="145"/>
                    </a:lnTo>
                    <a:lnTo>
                      <a:pt x="84" y="154"/>
                    </a:lnTo>
                    <a:lnTo>
                      <a:pt x="97" y="165"/>
                    </a:lnTo>
                    <a:lnTo>
                      <a:pt x="110" y="174"/>
                    </a:lnTo>
                    <a:lnTo>
                      <a:pt x="124" y="183"/>
                    </a:lnTo>
                    <a:lnTo>
                      <a:pt x="139" y="191"/>
                    </a:lnTo>
                    <a:lnTo>
                      <a:pt x="154" y="200"/>
                    </a:lnTo>
                    <a:lnTo>
                      <a:pt x="170" y="207"/>
                    </a:lnTo>
                    <a:lnTo>
                      <a:pt x="187" y="215"/>
                    </a:lnTo>
                    <a:lnTo>
                      <a:pt x="205" y="222"/>
                    </a:lnTo>
                    <a:lnTo>
                      <a:pt x="221" y="227"/>
                    </a:lnTo>
                    <a:lnTo>
                      <a:pt x="241" y="233"/>
                    </a:lnTo>
                    <a:lnTo>
                      <a:pt x="259" y="238"/>
                    </a:lnTo>
                    <a:lnTo>
                      <a:pt x="278" y="244"/>
                    </a:lnTo>
                    <a:lnTo>
                      <a:pt x="298" y="248"/>
                    </a:lnTo>
                    <a:lnTo>
                      <a:pt x="318" y="251"/>
                    </a:lnTo>
                    <a:lnTo>
                      <a:pt x="339" y="253"/>
                    </a:lnTo>
                    <a:lnTo>
                      <a:pt x="360" y="257"/>
                    </a:lnTo>
                    <a:lnTo>
                      <a:pt x="381" y="257"/>
                    </a:lnTo>
                    <a:lnTo>
                      <a:pt x="402" y="259"/>
                    </a:lnTo>
                    <a:lnTo>
                      <a:pt x="424" y="259"/>
                    </a:lnTo>
                    <a:lnTo>
                      <a:pt x="447" y="259"/>
                    </a:lnTo>
                    <a:lnTo>
                      <a:pt x="468" y="257"/>
                    </a:lnTo>
                    <a:lnTo>
                      <a:pt x="489" y="257"/>
                    </a:lnTo>
                    <a:lnTo>
                      <a:pt x="510" y="253"/>
                    </a:lnTo>
                    <a:lnTo>
                      <a:pt x="531" y="251"/>
                    </a:lnTo>
                    <a:lnTo>
                      <a:pt x="551" y="248"/>
                    </a:lnTo>
                    <a:lnTo>
                      <a:pt x="570" y="244"/>
                    </a:lnTo>
                    <a:lnTo>
                      <a:pt x="590" y="238"/>
                    </a:lnTo>
                    <a:lnTo>
                      <a:pt x="609" y="233"/>
                    </a:lnTo>
                    <a:lnTo>
                      <a:pt x="627" y="227"/>
                    </a:lnTo>
                    <a:lnTo>
                      <a:pt x="645" y="222"/>
                    </a:lnTo>
                    <a:lnTo>
                      <a:pt x="662" y="215"/>
                    </a:lnTo>
                    <a:lnTo>
                      <a:pt x="679" y="207"/>
                    </a:lnTo>
                    <a:lnTo>
                      <a:pt x="695" y="200"/>
                    </a:lnTo>
                    <a:lnTo>
                      <a:pt x="710" y="191"/>
                    </a:lnTo>
                    <a:lnTo>
                      <a:pt x="725" y="183"/>
                    </a:lnTo>
                    <a:lnTo>
                      <a:pt x="739" y="174"/>
                    </a:lnTo>
                    <a:lnTo>
                      <a:pt x="752" y="165"/>
                    </a:lnTo>
                    <a:lnTo>
                      <a:pt x="764" y="154"/>
                    </a:lnTo>
                    <a:lnTo>
                      <a:pt x="776" y="145"/>
                    </a:lnTo>
                    <a:lnTo>
                      <a:pt x="788" y="134"/>
                    </a:lnTo>
                    <a:lnTo>
                      <a:pt x="797" y="123"/>
                    </a:lnTo>
                    <a:lnTo>
                      <a:pt x="808" y="112"/>
                    </a:lnTo>
                    <a:lnTo>
                      <a:pt x="815" y="101"/>
                    </a:lnTo>
                    <a:lnTo>
                      <a:pt x="823" y="88"/>
                    </a:lnTo>
                    <a:lnTo>
                      <a:pt x="830" y="77"/>
                    </a:lnTo>
                    <a:lnTo>
                      <a:pt x="836" y="64"/>
                    </a:lnTo>
                    <a:lnTo>
                      <a:pt x="841" y="51"/>
                    </a:lnTo>
                    <a:lnTo>
                      <a:pt x="844" y="38"/>
                    </a:lnTo>
                    <a:lnTo>
                      <a:pt x="847" y="25"/>
                    </a:lnTo>
                    <a:lnTo>
                      <a:pt x="849" y="12"/>
                    </a:lnTo>
                    <a:lnTo>
                      <a:pt x="85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9" name="Freeform 7"/>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endParaRPr lang="en-US" b="1" dirty="0">
                  <a:latin typeface="+mn-lt"/>
                </a:endParaRPr>
              </a:p>
            </p:txBody>
          </p:sp>
          <p:sp>
            <p:nvSpPr>
              <p:cNvPr id="1021960" name="Freeform 8"/>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1" name="Freeform 9"/>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endParaRPr lang="en-US" b="1" dirty="0">
                  <a:latin typeface="+mn-lt"/>
                </a:endParaRPr>
              </a:p>
            </p:txBody>
          </p:sp>
          <p:sp>
            <p:nvSpPr>
              <p:cNvPr id="1021962" name="Freeform 10"/>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3" name="Freeform 11"/>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4" name="Freeform 12"/>
              <p:cNvSpPr>
                <a:spLocks/>
              </p:cNvSpPr>
              <p:nvPr/>
            </p:nvSpPr>
            <p:spPr bwMode="auto">
              <a:xfrm>
                <a:off x="3965" y="2557"/>
                <a:ext cx="16" cy="92"/>
              </a:xfrm>
              <a:custGeom>
                <a:avLst/>
                <a:gdLst/>
                <a:ahLst/>
                <a:cxnLst>
                  <a:cxn ang="0">
                    <a:pos x="14" y="92"/>
                  </a:cxn>
                  <a:cxn ang="0">
                    <a:pos x="12" y="70"/>
                  </a:cxn>
                  <a:cxn ang="0">
                    <a:pos x="11" y="46"/>
                  </a:cxn>
                  <a:cxn ang="0">
                    <a:pos x="6" y="22"/>
                  </a:cxn>
                  <a:cxn ang="0">
                    <a:pos x="0" y="0"/>
                  </a:cxn>
                </a:cxnLst>
                <a:rect l="0" t="0" r="r" b="b"/>
                <a:pathLst>
                  <a:path w="14" h="92">
                    <a:moveTo>
                      <a:pt x="14" y="92"/>
                    </a:moveTo>
                    <a:lnTo>
                      <a:pt x="12" y="70"/>
                    </a:lnTo>
                    <a:lnTo>
                      <a:pt x="11" y="46"/>
                    </a:lnTo>
                    <a:lnTo>
                      <a:pt x="6" y="22"/>
                    </a:lnTo>
                    <a:lnTo>
                      <a:pt x="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65" name="Freeform 13"/>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endParaRPr lang="en-US" b="1" dirty="0">
                  <a:latin typeface="+mn-lt"/>
                </a:endParaRPr>
              </a:p>
            </p:txBody>
          </p:sp>
          <p:sp>
            <p:nvSpPr>
              <p:cNvPr id="1021966" name="Freeform 14"/>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7" name="Freeform 15"/>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endParaRPr lang="en-US" b="1" dirty="0">
                  <a:latin typeface="+mn-lt"/>
                </a:endParaRPr>
              </a:p>
            </p:txBody>
          </p:sp>
          <p:sp>
            <p:nvSpPr>
              <p:cNvPr id="1021968" name="Freeform 16"/>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9" name="Freeform 17"/>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70" name="Freeform 18"/>
              <p:cNvSpPr>
                <a:spLocks/>
              </p:cNvSpPr>
              <p:nvPr/>
            </p:nvSpPr>
            <p:spPr bwMode="auto">
              <a:xfrm>
                <a:off x="3141" y="2410"/>
                <a:ext cx="13" cy="92"/>
              </a:xfrm>
              <a:custGeom>
                <a:avLst/>
                <a:gdLst/>
                <a:ahLst/>
                <a:cxnLst>
                  <a:cxn ang="0">
                    <a:pos x="0" y="0"/>
                  </a:cxn>
                  <a:cxn ang="0">
                    <a:pos x="1" y="24"/>
                  </a:cxn>
                  <a:cxn ang="0">
                    <a:pos x="3" y="46"/>
                  </a:cxn>
                  <a:cxn ang="0">
                    <a:pos x="7" y="70"/>
                  </a:cxn>
                  <a:cxn ang="0">
                    <a:pos x="12" y="92"/>
                  </a:cxn>
                </a:cxnLst>
                <a:rect l="0" t="0" r="r" b="b"/>
                <a:pathLst>
                  <a:path w="12" h="92">
                    <a:moveTo>
                      <a:pt x="0" y="0"/>
                    </a:moveTo>
                    <a:lnTo>
                      <a:pt x="1" y="24"/>
                    </a:lnTo>
                    <a:lnTo>
                      <a:pt x="3" y="46"/>
                    </a:lnTo>
                    <a:lnTo>
                      <a:pt x="7" y="70"/>
                    </a:lnTo>
                    <a:lnTo>
                      <a:pt x="12" y="9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1" name="Rectangle 19"/>
              <p:cNvSpPr>
                <a:spLocks noChangeArrowheads="1"/>
              </p:cNvSpPr>
              <p:nvPr/>
            </p:nvSpPr>
            <p:spPr bwMode="auto">
              <a:xfrm>
                <a:off x="3381" y="1660"/>
                <a:ext cx="318" cy="174"/>
              </a:xfrm>
              <a:prstGeom prst="rect">
                <a:avLst/>
              </a:prstGeom>
              <a:noFill/>
              <a:ln w="9525">
                <a:noFill/>
                <a:miter lim="800000"/>
                <a:headEnd/>
                <a:tailEnd/>
              </a:ln>
            </p:spPr>
            <p:txBody>
              <a:bodyPr wrap="none" lIns="0" tIns="0" rIns="0" bIns="0">
                <a:spAutoFit/>
              </a:bodyPr>
              <a:lstStyle/>
              <a:p>
                <a:pPr algn="l" eaLnBrk="1" hangingPunct="1"/>
                <a:r>
                  <a:rPr lang="en-US" b="1" dirty="0">
                    <a:solidFill>
                      <a:schemeClr val="bg1"/>
                    </a:solidFill>
                    <a:latin typeface="+mn-lt"/>
                  </a:rPr>
                  <a:t>Store</a:t>
                </a:r>
              </a:p>
            </p:txBody>
          </p:sp>
          <p:sp>
            <p:nvSpPr>
              <p:cNvPr id="1021972" name="Rectangle 20"/>
              <p:cNvSpPr>
                <a:spLocks noChangeArrowheads="1"/>
              </p:cNvSpPr>
              <p:nvPr/>
            </p:nvSpPr>
            <p:spPr bwMode="auto">
              <a:xfrm>
                <a:off x="3289" y="2432"/>
                <a:ext cx="454" cy="174"/>
              </a:xfrm>
              <a:prstGeom prst="rect">
                <a:avLst/>
              </a:prstGeom>
              <a:noFill/>
              <a:ln w="9525">
                <a:noFill/>
                <a:miter lim="800000"/>
                <a:headEnd/>
                <a:tailEnd/>
              </a:ln>
            </p:spPr>
            <p:txBody>
              <a:bodyPr wrap="none" lIns="0" tIns="0" rIns="0" bIns="0">
                <a:spAutoFit/>
              </a:bodyPr>
              <a:lstStyle/>
              <a:p>
                <a:pPr algn="l" eaLnBrk="1" hangingPunct="1"/>
                <a:r>
                  <a:rPr lang="en-US" b="1" dirty="0">
                    <a:solidFill>
                      <a:schemeClr val="bg1"/>
                    </a:solidFill>
                    <a:latin typeface="+mn-lt"/>
                  </a:rPr>
                  <a:t>Process</a:t>
                </a:r>
              </a:p>
            </p:txBody>
          </p:sp>
          <p:sp>
            <p:nvSpPr>
              <p:cNvPr id="1021973" name="Freeform 21"/>
              <p:cNvSpPr>
                <a:spLocks noEditPoints="1"/>
              </p:cNvSpPr>
              <p:nvPr/>
            </p:nvSpPr>
            <p:spPr bwMode="auto">
              <a:xfrm>
                <a:off x="2779" y="2291"/>
                <a:ext cx="212" cy="61"/>
              </a:xfrm>
              <a:custGeom>
                <a:avLst/>
                <a:gdLst/>
                <a:ahLst/>
                <a:cxnLst>
                  <a:cxn ang="0">
                    <a:pos x="0" y="20"/>
                  </a:cxn>
                  <a:cxn ang="0">
                    <a:pos x="144" y="20"/>
                  </a:cxn>
                  <a:cxn ang="0">
                    <a:pos x="144" y="40"/>
                  </a:cxn>
                  <a:cxn ang="0">
                    <a:pos x="0" y="40"/>
                  </a:cxn>
                  <a:cxn ang="0">
                    <a:pos x="0" y="20"/>
                  </a:cxn>
                  <a:cxn ang="0">
                    <a:pos x="136" y="0"/>
                  </a:cxn>
                  <a:cxn ang="0">
                    <a:pos x="188" y="31"/>
                  </a:cxn>
                  <a:cxn ang="0">
                    <a:pos x="136" y="61"/>
                  </a:cxn>
                  <a:cxn ang="0">
                    <a:pos x="136" y="0"/>
                  </a:cxn>
                </a:cxnLst>
                <a:rect l="0" t="0" r="r" b="b"/>
                <a:pathLst>
                  <a:path w="188" h="61">
                    <a:moveTo>
                      <a:pt x="0" y="20"/>
                    </a:moveTo>
                    <a:lnTo>
                      <a:pt x="144" y="20"/>
                    </a:lnTo>
                    <a:lnTo>
                      <a:pt x="144" y="40"/>
                    </a:lnTo>
                    <a:lnTo>
                      <a:pt x="0" y="40"/>
                    </a:lnTo>
                    <a:lnTo>
                      <a:pt x="0" y="20"/>
                    </a:lnTo>
                    <a:close/>
                    <a:moveTo>
                      <a:pt x="136" y="0"/>
                    </a:moveTo>
                    <a:lnTo>
                      <a:pt x="188" y="31"/>
                    </a:lnTo>
                    <a:lnTo>
                      <a:pt x="136" y="61"/>
                    </a:lnTo>
                    <a:lnTo>
                      <a:pt x="136"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4" name="Group 22"/>
            <p:cNvGrpSpPr>
              <a:grpSpLocks/>
            </p:cNvGrpSpPr>
            <p:nvPr/>
          </p:nvGrpSpPr>
          <p:grpSpPr bwMode="auto">
            <a:xfrm>
              <a:off x="4070350" y="1497013"/>
              <a:ext cx="4773613" cy="2524125"/>
              <a:chOff x="2367" y="943"/>
              <a:chExt cx="2775" cy="1590"/>
            </a:xfrm>
          </p:grpSpPr>
          <p:sp>
            <p:nvSpPr>
              <p:cNvPr id="1021975" name="Freeform 23"/>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a:latin typeface="+mn-lt"/>
                </a:endParaRPr>
              </a:p>
            </p:txBody>
          </p:sp>
          <p:sp>
            <p:nvSpPr>
              <p:cNvPr id="1021976" name="Freeform 24"/>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path>
                </a:pathLst>
              </a:custGeom>
              <a:noFill/>
              <a:ln w="9525">
                <a:solidFill>
                  <a:srgbClr val="000000"/>
                </a:solidFill>
                <a:prstDash val="solid"/>
                <a:round/>
                <a:headEnd/>
                <a:tailEnd/>
              </a:ln>
            </p:spPr>
            <p:txBody>
              <a:bodyPr/>
              <a:lstStyle/>
              <a:p>
                <a:endParaRPr lang="en-US" b="1" dirty="0">
                  <a:latin typeface="+mn-lt"/>
                </a:endParaRPr>
              </a:p>
            </p:txBody>
          </p:sp>
          <p:sp>
            <p:nvSpPr>
              <p:cNvPr id="1021977" name="Freeform 25"/>
              <p:cNvSpPr>
                <a:spLocks/>
              </p:cNvSpPr>
              <p:nvPr/>
            </p:nvSpPr>
            <p:spPr bwMode="auto">
              <a:xfrm>
                <a:off x="4460" y="1035"/>
                <a:ext cx="563" cy="322"/>
              </a:xfrm>
              <a:custGeom>
                <a:avLst/>
                <a:gdLst/>
                <a:ahLst/>
                <a:cxnLst>
                  <a:cxn ang="0">
                    <a:pos x="0" y="0"/>
                  </a:cxn>
                  <a:cxn ang="0">
                    <a:pos x="498" y="0"/>
                  </a:cxn>
                  <a:cxn ang="0">
                    <a:pos x="498" y="322"/>
                  </a:cxn>
                </a:cxnLst>
                <a:rect l="0" t="0" r="r" b="b"/>
                <a:pathLst>
                  <a:path w="498" h="322">
                    <a:moveTo>
                      <a:pt x="0" y="0"/>
                    </a:moveTo>
                    <a:lnTo>
                      <a:pt x="498" y="0"/>
                    </a:lnTo>
                    <a:lnTo>
                      <a:pt x="498" y="32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8" name="Freeform 26"/>
              <p:cNvSpPr>
                <a:spLocks/>
              </p:cNvSpPr>
              <p:nvPr/>
            </p:nvSpPr>
            <p:spPr bwMode="auto">
              <a:xfrm>
                <a:off x="4508" y="989"/>
                <a:ext cx="561" cy="320"/>
              </a:xfrm>
              <a:custGeom>
                <a:avLst/>
                <a:gdLst/>
                <a:ahLst/>
                <a:cxnLst>
                  <a:cxn ang="0">
                    <a:pos x="0" y="0"/>
                  </a:cxn>
                  <a:cxn ang="0">
                    <a:pos x="496" y="0"/>
                  </a:cxn>
                  <a:cxn ang="0">
                    <a:pos x="496" y="320"/>
                  </a:cxn>
                </a:cxnLst>
                <a:rect l="0" t="0" r="r" b="b"/>
                <a:pathLst>
                  <a:path w="496" h="320">
                    <a:moveTo>
                      <a:pt x="0" y="0"/>
                    </a:moveTo>
                    <a:lnTo>
                      <a:pt x="496" y="0"/>
                    </a:lnTo>
                    <a:lnTo>
                      <a:pt x="496" y="320"/>
                    </a:lnTo>
                  </a:path>
                </a:pathLst>
              </a:custGeom>
              <a:noFill/>
              <a:ln w="9525">
                <a:solidFill>
                  <a:srgbClr val="000000"/>
                </a:solidFill>
                <a:prstDash val="solid"/>
                <a:round/>
                <a:headEnd/>
                <a:tailEnd/>
              </a:ln>
            </p:spPr>
            <p:txBody>
              <a:bodyPr/>
              <a:lstStyle/>
              <a:p>
                <a:endParaRPr lang="en-US" b="1" dirty="0">
                  <a:latin typeface="+mn-lt"/>
                </a:endParaRPr>
              </a:p>
            </p:txBody>
          </p:sp>
          <p:sp>
            <p:nvSpPr>
              <p:cNvPr id="1021979" name="Rectangle 27"/>
              <p:cNvSpPr>
                <a:spLocks noChangeArrowheads="1"/>
              </p:cNvSpPr>
              <p:nvPr/>
            </p:nvSpPr>
            <p:spPr bwMode="auto">
              <a:xfrm>
                <a:off x="3185" y="1035"/>
                <a:ext cx="833"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Communicate</a:t>
                </a:r>
                <a:endParaRPr lang="en-US" b="1" dirty="0">
                  <a:latin typeface="+mn-lt"/>
                </a:endParaRPr>
              </a:p>
            </p:txBody>
          </p:sp>
          <p:sp>
            <p:nvSpPr>
              <p:cNvPr id="1021980" name="Freeform 28"/>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b="1" dirty="0">
                  <a:latin typeface="+mn-lt"/>
                </a:endParaRPr>
              </a:p>
            </p:txBody>
          </p:sp>
          <p:sp>
            <p:nvSpPr>
              <p:cNvPr id="1021981" name="Freeform 29"/>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2" name="Rectangle 30"/>
              <p:cNvSpPr>
                <a:spLocks noChangeArrowheads="1"/>
              </p:cNvSpPr>
              <p:nvPr/>
            </p:nvSpPr>
            <p:spPr bwMode="auto">
              <a:xfrm>
                <a:off x="4550" y="2239"/>
                <a:ext cx="397"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Access</a:t>
                </a:r>
                <a:endParaRPr lang="en-US" b="1" dirty="0">
                  <a:latin typeface="+mn-lt"/>
                </a:endParaRPr>
              </a:p>
            </p:txBody>
          </p:sp>
          <p:sp>
            <p:nvSpPr>
              <p:cNvPr id="1021983" name="Freeform 31"/>
              <p:cNvSpPr>
                <a:spLocks noEditPoints="1"/>
              </p:cNvSpPr>
              <p:nvPr/>
            </p:nvSpPr>
            <p:spPr bwMode="auto">
              <a:xfrm>
                <a:off x="4714" y="1495"/>
                <a:ext cx="57" cy="533"/>
              </a:xfrm>
              <a:custGeom>
                <a:avLst/>
                <a:gdLst/>
                <a:ahLst/>
                <a:cxnLst>
                  <a:cxn ang="0">
                    <a:pos x="24" y="533"/>
                  </a:cxn>
                  <a:cxn ang="0">
                    <a:pos x="17" y="51"/>
                  </a:cxn>
                  <a:cxn ang="0">
                    <a:pos x="35" y="51"/>
                  </a:cxn>
                  <a:cxn ang="0">
                    <a:pos x="41" y="533"/>
                  </a:cxn>
                  <a:cxn ang="0">
                    <a:pos x="24" y="533"/>
                  </a:cxn>
                  <a:cxn ang="0">
                    <a:pos x="0" y="62"/>
                  </a:cxn>
                  <a:cxn ang="0">
                    <a:pos x="26" y="0"/>
                  </a:cxn>
                  <a:cxn ang="0">
                    <a:pos x="51" y="61"/>
                  </a:cxn>
                  <a:cxn ang="0">
                    <a:pos x="0" y="62"/>
                  </a:cxn>
                </a:cxnLst>
                <a:rect l="0" t="0" r="r" b="b"/>
                <a:pathLst>
                  <a:path w="51" h="533">
                    <a:moveTo>
                      <a:pt x="24" y="533"/>
                    </a:moveTo>
                    <a:lnTo>
                      <a:pt x="17" y="51"/>
                    </a:lnTo>
                    <a:lnTo>
                      <a:pt x="35" y="51"/>
                    </a:lnTo>
                    <a:lnTo>
                      <a:pt x="41" y="533"/>
                    </a:lnTo>
                    <a:lnTo>
                      <a:pt x="24" y="533"/>
                    </a:lnTo>
                    <a:close/>
                    <a:moveTo>
                      <a:pt x="0" y="62"/>
                    </a:moveTo>
                    <a:lnTo>
                      <a:pt x="26" y="0"/>
                    </a:lnTo>
                    <a:lnTo>
                      <a:pt x="51" y="61"/>
                    </a:lnTo>
                    <a:lnTo>
                      <a:pt x="0" y="62"/>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4" name="Freeform 32"/>
              <p:cNvSpPr>
                <a:spLocks noEditPoints="1"/>
              </p:cNvSpPr>
              <p:nvPr/>
            </p:nvSpPr>
            <p:spPr bwMode="auto">
              <a:xfrm>
                <a:off x="2367" y="1245"/>
                <a:ext cx="1900" cy="857"/>
              </a:xfrm>
              <a:custGeom>
                <a:avLst/>
                <a:gdLst/>
                <a:ahLst/>
                <a:cxnLst>
                  <a:cxn ang="0">
                    <a:pos x="1680" y="20"/>
                  </a:cxn>
                  <a:cxn ang="0">
                    <a:pos x="25" y="20"/>
                  </a:cxn>
                  <a:cxn ang="0">
                    <a:pos x="33" y="11"/>
                  </a:cxn>
                  <a:cxn ang="0">
                    <a:pos x="33" y="803"/>
                  </a:cxn>
                  <a:cxn ang="0">
                    <a:pos x="16" y="803"/>
                  </a:cxn>
                  <a:cxn ang="0">
                    <a:pos x="16" y="11"/>
                  </a:cxn>
                  <a:cxn ang="0">
                    <a:pos x="16" y="5"/>
                  </a:cxn>
                  <a:cxn ang="0">
                    <a:pos x="19" y="4"/>
                  </a:cxn>
                  <a:cxn ang="0">
                    <a:pos x="21" y="0"/>
                  </a:cxn>
                  <a:cxn ang="0">
                    <a:pos x="25" y="0"/>
                  </a:cxn>
                  <a:cxn ang="0">
                    <a:pos x="1680" y="0"/>
                  </a:cxn>
                  <a:cxn ang="0">
                    <a:pos x="1680" y="20"/>
                  </a:cxn>
                  <a:cxn ang="0">
                    <a:pos x="49" y="794"/>
                  </a:cxn>
                  <a:cxn ang="0">
                    <a:pos x="25" y="857"/>
                  </a:cxn>
                  <a:cxn ang="0">
                    <a:pos x="0" y="794"/>
                  </a:cxn>
                  <a:cxn ang="0">
                    <a:pos x="49" y="794"/>
                  </a:cxn>
                </a:cxnLst>
                <a:rect l="0" t="0" r="r" b="b"/>
                <a:pathLst>
                  <a:path w="1680" h="857">
                    <a:moveTo>
                      <a:pt x="1680" y="20"/>
                    </a:moveTo>
                    <a:lnTo>
                      <a:pt x="25" y="20"/>
                    </a:lnTo>
                    <a:lnTo>
                      <a:pt x="33" y="11"/>
                    </a:lnTo>
                    <a:lnTo>
                      <a:pt x="33" y="803"/>
                    </a:lnTo>
                    <a:lnTo>
                      <a:pt x="16" y="803"/>
                    </a:lnTo>
                    <a:lnTo>
                      <a:pt x="16" y="11"/>
                    </a:lnTo>
                    <a:lnTo>
                      <a:pt x="16" y="5"/>
                    </a:lnTo>
                    <a:lnTo>
                      <a:pt x="19" y="4"/>
                    </a:lnTo>
                    <a:lnTo>
                      <a:pt x="21" y="0"/>
                    </a:lnTo>
                    <a:lnTo>
                      <a:pt x="25" y="0"/>
                    </a:lnTo>
                    <a:lnTo>
                      <a:pt x="1680" y="0"/>
                    </a:lnTo>
                    <a:lnTo>
                      <a:pt x="1680" y="20"/>
                    </a:lnTo>
                    <a:close/>
                    <a:moveTo>
                      <a:pt x="49" y="794"/>
                    </a:moveTo>
                    <a:lnTo>
                      <a:pt x="25" y="857"/>
                    </a:lnTo>
                    <a:lnTo>
                      <a:pt x="0" y="794"/>
                    </a:lnTo>
                    <a:lnTo>
                      <a:pt x="49" y="794"/>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5" name="Freeform 33"/>
              <p:cNvSpPr>
                <a:spLocks noEditPoints="1"/>
              </p:cNvSpPr>
              <p:nvPr/>
            </p:nvSpPr>
            <p:spPr bwMode="auto">
              <a:xfrm>
                <a:off x="4088" y="2282"/>
                <a:ext cx="264" cy="60"/>
              </a:xfrm>
              <a:custGeom>
                <a:avLst/>
                <a:gdLst/>
                <a:ahLst/>
                <a:cxnLst>
                  <a:cxn ang="0">
                    <a:pos x="0" y="20"/>
                  </a:cxn>
                  <a:cxn ang="0">
                    <a:pos x="189" y="20"/>
                  </a:cxn>
                  <a:cxn ang="0">
                    <a:pos x="189" y="40"/>
                  </a:cxn>
                  <a:cxn ang="0">
                    <a:pos x="0" y="40"/>
                  </a:cxn>
                  <a:cxn ang="0">
                    <a:pos x="0" y="20"/>
                  </a:cxn>
                  <a:cxn ang="0">
                    <a:pos x="182" y="0"/>
                  </a:cxn>
                  <a:cxn ang="0">
                    <a:pos x="233" y="31"/>
                  </a:cxn>
                  <a:cxn ang="0">
                    <a:pos x="182" y="60"/>
                  </a:cxn>
                  <a:cxn ang="0">
                    <a:pos x="182" y="0"/>
                  </a:cxn>
                </a:cxnLst>
                <a:rect l="0" t="0" r="r" b="b"/>
                <a:pathLst>
                  <a:path w="233" h="60">
                    <a:moveTo>
                      <a:pt x="0" y="20"/>
                    </a:moveTo>
                    <a:lnTo>
                      <a:pt x="189" y="20"/>
                    </a:lnTo>
                    <a:lnTo>
                      <a:pt x="189" y="40"/>
                    </a:lnTo>
                    <a:lnTo>
                      <a:pt x="0" y="40"/>
                    </a:lnTo>
                    <a:lnTo>
                      <a:pt x="0" y="20"/>
                    </a:lnTo>
                    <a:close/>
                    <a:moveTo>
                      <a:pt x="182" y="0"/>
                    </a:moveTo>
                    <a:lnTo>
                      <a:pt x="233" y="31"/>
                    </a:lnTo>
                    <a:lnTo>
                      <a:pt x="182" y="60"/>
                    </a:lnTo>
                    <a:lnTo>
                      <a:pt x="182"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5" name="Group 34"/>
            <p:cNvGrpSpPr>
              <a:grpSpLocks/>
            </p:cNvGrpSpPr>
            <p:nvPr/>
          </p:nvGrpSpPr>
          <p:grpSpPr bwMode="auto">
            <a:xfrm>
              <a:off x="4084638" y="4094163"/>
              <a:ext cx="4875212" cy="1827212"/>
              <a:chOff x="2375" y="2579"/>
              <a:chExt cx="2835" cy="1151"/>
            </a:xfrm>
          </p:grpSpPr>
          <p:sp>
            <p:nvSpPr>
              <p:cNvPr id="1021987" name="Freeform 35"/>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a:latin typeface="+mn-lt"/>
                </a:endParaRPr>
              </a:p>
            </p:txBody>
          </p:sp>
          <p:sp>
            <p:nvSpPr>
              <p:cNvPr id="1021988" name="Freeform 36"/>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9" name="Rectangle 37"/>
              <p:cNvSpPr>
                <a:spLocks noChangeArrowheads="1"/>
              </p:cNvSpPr>
              <p:nvPr/>
            </p:nvSpPr>
            <p:spPr bwMode="auto">
              <a:xfrm>
                <a:off x="4507" y="3394"/>
                <a:ext cx="45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Archive</a:t>
                </a:r>
                <a:endParaRPr lang="en-US" b="1" dirty="0">
                  <a:latin typeface="+mn-lt"/>
                </a:endParaRPr>
              </a:p>
            </p:txBody>
          </p:sp>
          <p:sp>
            <p:nvSpPr>
              <p:cNvPr id="1021990" name="Freeform 38"/>
              <p:cNvSpPr>
                <a:spLocks noEditPoints="1"/>
              </p:cNvSpPr>
              <p:nvPr/>
            </p:nvSpPr>
            <p:spPr bwMode="auto">
              <a:xfrm>
                <a:off x="4723" y="2644"/>
                <a:ext cx="55" cy="634"/>
              </a:xfrm>
              <a:custGeom>
                <a:avLst/>
                <a:gdLst/>
                <a:ahLst/>
                <a:cxnLst>
                  <a:cxn ang="0">
                    <a:pos x="33" y="0"/>
                  </a:cxn>
                  <a:cxn ang="0">
                    <a:pos x="33" y="581"/>
                  </a:cxn>
                  <a:cxn ang="0">
                    <a:pos x="16" y="581"/>
                  </a:cxn>
                  <a:cxn ang="0">
                    <a:pos x="16" y="0"/>
                  </a:cxn>
                  <a:cxn ang="0">
                    <a:pos x="33" y="0"/>
                  </a:cxn>
                  <a:cxn ang="0">
                    <a:pos x="49" y="571"/>
                  </a:cxn>
                  <a:cxn ang="0">
                    <a:pos x="25" y="634"/>
                  </a:cxn>
                  <a:cxn ang="0">
                    <a:pos x="0" y="571"/>
                  </a:cxn>
                  <a:cxn ang="0">
                    <a:pos x="49" y="571"/>
                  </a:cxn>
                </a:cxnLst>
                <a:rect l="0" t="0" r="r" b="b"/>
                <a:pathLst>
                  <a:path w="49" h="634">
                    <a:moveTo>
                      <a:pt x="33" y="0"/>
                    </a:moveTo>
                    <a:lnTo>
                      <a:pt x="33" y="581"/>
                    </a:lnTo>
                    <a:lnTo>
                      <a:pt x="16" y="581"/>
                    </a:lnTo>
                    <a:lnTo>
                      <a:pt x="16" y="0"/>
                    </a:lnTo>
                    <a:lnTo>
                      <a:pt x="33" y="0"/>
                    </a:lnTo>
                    <a:close/>
                    <a:moveTo>
                      <a:pt x="49" y="571"/>
                    </a:moveTo>
                    <a:lnTo>
                      <a:pt x="25" y="634"/>
                    </a:lnTo>
                    <a:lnTo>
                      <a:pt x="0" y="571"/>
                    </a:lnTo>
                    <a:lnTo>
                      <a:pt x="49" y="57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1" name="Freeform 39"/>
              <p:cNvSpPr>
                <a:spLocks noEditPoints="1"/>
              </p:cNvSpPr>
              <p:nvPr/>
            </p:nvSpPr>
            <p:spPr bwMode="auto">
              <a:xfrm>
                <a:off x="2375" y="2579"/>
                <a:ext cx="1866" cy="920"/>
              </a:xfrm>
              <a:custGeom>
                <a:avLst/>
                <a:gdLst/>
                <a:ahLst/>
                <a:cxnLst>
                  <a:cxn ang="0">
                    <a:pos x="1650" y="920"/>
                  </a:cxn>
                  <a:cxn ang="0">
                    <a:pos x="26" y="920"/>
                  </a:cxn>
                  <a:cxn ang="0">
                    <a:pos x="21" y="920"/>
                  </a:cxn>
                  <a:cxn ang="0">
                    <a:pos x="20" y="918"/>
                  </a:cxn>
                  <a:cxn ang="0">
                    <a:pos x="17" y="914"/>
                  </a:cxn>
                  <a:cxn ang="0">
                    <a:pos x="17" y="910"/>
                  </a:cxn>
                  <a:cxn ang="0">
                    <a:pos x="17" y="52"/>
                  </a:cxn>
                  <a:cxn ang="0">
                    <a:pos x="33" y="52"/>
                  </a:cxn>
                  <a:cxn ang="0">
                    <a:pos x="33" y="910"/>
                  </a:cxn>
                  <a:cxn ang="0">
                    <a:pos x="26" y="899"/>
                  </a:cxn>
                  <a:cxn ang="0">
                    <a:pos x="1650" y="899"/>
                  </a:cxn>
                  <a:cxn ang="0">
                    <a:pos x="1650" y="920"/>
                  </a:cxn>
                  <a:cxn ang="0">
                    <a:pos x="0" y="61"/>
                  </a:cxn>
                  <a:cxn ang="0">
                    <a:pos x="26" y="0"/>
                  </a:cxn>
                  <a:cxn ang="0">
                    <a:pos x="50" y="61"/>
                  </a:cxn>
                  <a:cxn ang="0">
                    <a:pos x="0" y="61"/>
                  </a:cxn>
                </a:cxnLst>
                <a:rect l="0" t="0" r="r" b="b"/>
                <a:pathLst>
                  <a:path w="1650" h="920">
                    <a:moveTo>
                      <a:pt x="1650" y="920"/>
                    </a:moveTo>
                    <a:lnTo>
                      <a:pt x="26" y="920"/>
                    </a:lnTo>
                    <a:lnTo>
                      <a:pt x="21" y="920"/>
                    </a:lnTo>
                    <a:lnTo>
                      <a:pt x="20" y="918"/>
                    </a:lnTo>
                    <a:lnTo>
                      <a:pt x="17" y="914"/>
                    </a:lnTo>
                    <a:lnTo>
                      <a:pt x="17" y="910"/>
                    </a:lnTo>
                    <a:lnTo>
                      <a:pt x="17" y="52"/>
                    </a:lnTo>
                    <a:lnTo>
                      <a:pt x="33" y="52"/>
                    </a:lnTo>
                    <a:lnTo>
                      <a:pt x="33" y="910"/>
                    </a:lnTo>
                    <a:lnTo>
                      <a:pt x="26" y="899"/>
                    </a:lnTo>
                    <a:lnTo>
                      <a:pt x="1650" y="899"/>
                    </a:lnTo>
                    <a:lnTo>
                      <a:pt x="1650" y="920"/>
                    </a:lnTo>
                    <a:close/>
                    <a:moveTo>
                      <a:pt x="0" y="61"/>
                    </a:moveTo>
                    <a:lnTo>
                      <a:pt x="26" y="0"/>
                    </a:lnTo>
                    <a:lnTo>
                      <a:pt x="50" y="61"/>
                    </a:lnTo>
                    <a:lnTo>
                      <a:pt x="0" y="6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2" name="Rectangle 40"/>
              <p:cNvSpPr>
                <a:spLocks noChangeArrowheads="1"/>
              </p:cNvSpPr>
              <p:nvPr/>
            </p:nvSpPr>
            <p:spPr bwMode="auto">
              <a:xfrm>
                <a:off x="3581" y="3556"/>
                <a:ext cx="50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Retrieve</a:t>
                </a:r>
                <a:endParaRPr lang="en-US" b="1" dirty="0">
                  <a:latin typeface="+mn-lt"/>
                </a:endParaRPr>
              </a:p>
            </p:txBody>
          </p:sp>
        </p:grpSp>
        <p:grpSp>
          <p:nvGrpSpPr>
            <p:cNvPr id="6" name="Group 41"/>
            <p:cNvGrpSpPr>
              <a:grpSpLocks/>
            </p:cNvGrpSpPr>
            <p:nvPr/>
          </p:nvGrpSpPr>
          <p:grpSpPr bwMode="auto">
            <a:xfrm>
              <a:off x="2031224" y="3055938"/>
              <a:ext cx="2791605" cy="1301750"/>
              <a:chOff x="1181" y="1925"/>
              <a:chExt cx="1623" cy="820"/>
            </a:xfrm>
          </p:grpSpPr>
          <p:sp>
            <p:nvSpPr>
              <p:cNvPr id="1021994" name="Freeform 42"/>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solidFill>
                <a:srgbClr val="EAEAEA"/>
              </a:solidFill>
              <a:ln w="9525">
                <a:noFill/>
                <a:round/>
                <a:headEnd/>
                <a:tailEnd/>
              </a:ln>
            </p:spPr>
            <p:txBody>
              <a:bodyPr/>
              <a:lstStyle/>
              <a:p>
                <a:endParaRPr lang="en-US" b="1" dirty="0">
                  <a:latin typeface="+mn-lt"/>
                </a:endParaRPr>
              </a:p>
            </p:txBody>
          </p:sp>
          <p:sp>
            <p:nvSpPr>
              <p:cNvPr id="1021995" name="Freeform 43"/>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b="1" dirty="0">
                  <a:latin typeface="+mn-lt"/>
                </a:endParaRPr>
              </a:p>
            </p:txBody>
          </p:sp>
          <p:sp>
            <p:nvSpPr>
              <p:cNvPr id="1021996" name="Rectangle 44"/>
              <p:cNvSpPr>
                <a:spLocks noChangeArrowheads="1"/>
              </p:cNvSpPr>
              <p:nvPr/>
            </p:nvSpPr>
            <p:spPr bwMode="auto">
              <a:xfrm>
                <a:off x="2118" y="2273"/>
                <a:ext cx="462"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Acquire</a:t>
                </a:r>
                <a:endParaRPr lang="en-US" b="1" dirty="0">
                  <a:latin typeface="+mn-lt"/>
                </a:endParaRPr>
              </a:p>
            </p:txBody>
          </p:sp>
          <p:sp>
            <p:nvSpPr>
              <p:cNvPr id="1021997" name="Rectangle 45"/>
              <p:cNvSpPr>
                <a:spLocks noChangeArrowheads="1"/>
              </p:cNvSpPr>
              <p:nvPr/>
            </p:nvSpPr>
            <p:spPr bwMode="auto">
              <a:xfrm>
                <a:off x="1234" y="2148"/>
                <a:ext cx="316"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Data </a:t>
                </a:r>
                <a:endParaRPr lang="en-US" b="1" dirty="0">
                  <a:latin typeface="+mn-lt"/>
                </a:endParaRPr>
              </a:p>
            </p:txBody>
          </p:sp>
          <p:sp>
            <p:nvSpPr>
              <p:cNvPr id="1021998" name="Rectangle 46"/>
              <p:cNvSpPr>
                <a:spLocks noChangeArrowheads="1"/>
              </p:cNvSpPr>
              <p:nvPr/>
            </p:nvSpPr>
            <p:spPr bwMode="auto">
              <a:xfrm>
                <a:off x="1181" y="2346"/>
                <a:ext cx="464"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Sources</a:t>
                </a:r>
                <a:endParaRPr lang="en-US" b="1" dirty="0">
                  <a:latin typeface="+mn-lt"/>
                </a:endParaRPr>
              </a:p>
            </p:txBody>
          </p:sp>
          <p:sp>
            <p:nvSpPr>
              <p:cNvPr id="1021999" name="Freeform 47"/>
              <p:cNvSpPr>
                <a:spLocks noEditPoints="1"/>
              </p:cNvSpPr>
              <p:nvPr/>
            </p:nvSpPr>
            <p:spPr bwMode="auto">
              <a:xfrm>
                <a:off x="1276" y="1925"/>
                <a:ext cx="626" cy="290"/>
              </a:xfrm>
              <a:custGeom>
                <a:avLst/>
                <a:gdLst/>
                <a:ahLst/>
                <a:cxnLst>
                  <a:cxn ang="0">
                    <a:pos x="8" y="0"/>
                  </a:cxn>
                  <a:cxn ang="0">
                    <a:pos x="518" y="257"/>
                  </a:cxn>
                  <a:cxn ang="0">
                    <a:pos x="510" y="276"/>
                  </a:cxn>
                  <a:cxn ang="0">
                    <a:pos x="0" y="20"/>
                  </a:cxn>
                  <a:cxn ang="0">
                    <a:pos x="8" y="0"/>
                  </a:cxn>
                  <a:cxn ang="0">
                    <a:pos x="516" y="233"/>
                  </a:cxn>
                  <a:cxn ang="0">
                    <a:pos x="554" y="287"/>
                  </a:cxn>
                  <a:cxn ang="0">
                    <a:pos x="497" y="290"/>
                  </a:cxn>
                  <a:cxn ang="0">
                    <a:pos x="516" y="233"/>
                  </a:cxn>
                </a:cxnLst>
                <a:rect l="0" t="0" r="r" b="b"/>
                <a:pathLst>
                  <a:path w="554" h="290">
                    <a:moveTo>
                      <a:pt x="8" y="0"/>
                    </a:moveTo>
                    <a:lnTo>
                      <a:pt x="518" y="257"/>
                    </a:lnTo>
                    <a:lnTo>
                      <a:pt x="510" y="276"/>
                    </a:lnTo>
                    <a:lnTo>
                      <a:pt x="0" y="20"/>
                    </a:lnTo>
                    <a:lnTo>
                      <a:pt x="8" y="0"/>
                    </a:lnTo>
                    <a:close/>
                    <a:moveTo>
                      <a:pt x="516" y="233"/>
                    </a:moveTo>
                    <a:lnTo>
                      <a:pt x="554" y="287"/>
                    </a:lnTo>
                    <a:lnTo>
                      <a:pt x="497" y="290"/>
                    </a:lnTo>
                    <a:lnTo>
                      <a:pt x="516" y="233"/>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2000" name="Freeform 48"/>
              <p:cNvSpPr>
                <a:spLocks noEditPoints="1"/>
              </p:cNvSpPr>
              <p:nvPr/>
            </p:nvSpPr>
            <p:spPr bwMode="auto">
              <a:xfrm>
                <a:off x="1276" y="2454"/>
                <a:ext cx="626" cy="291"/>
              </a:xfrm>
              <a:custGeom>
                <a:avLst/>
                <a:gdLst/>
                <a:ahLst/>
                <a:cxnLst>
                  <a:cxn ang="0">
                    <a:pos x="0" y="271"/>
                  </a:cxn>
                  <a:cxn ang="0">
                    <a:pos x="510" y="15"/>
                  </a:cxn>
                  <a:cxn ang="0">
                    <a:pos x="518" y="34"/>
                  </a:cxn>
                  <a:cxn ang="0">
                    <a:pos x="8" y="291"/>
                  </a:cxn>
                  <a:cxn ang="0">
                    <a:pos x="0" y="271"/>
                  </a:cxn>
                  <a:cxn ang="0">
                    <a:pos x="497" y="0"/>
                  </a:cxn>
                  <a:cxn ang="0">
                    <a:pos x="554" y="6"/>
                  </a:cxn>
                  <a:cxn ang="0">
                    <a:pos x="516" y="57"/>
                  </a:cxn>
                  <a:cxn ang="0">
                    <a:pos x="497" y="0"/>
                  </a:cxn>
                </a:cxnLst>
                <a:rect l="0" t="0" r="r" b="b"/>
                <a:pathLst>
                  <a:path w="554" h="291">
                    <a:moveTo>
                      <a:pt x="0" y="271"/>
                    </a:moveTo>
                    <a:lnTo>
                      <a:pt x="510" y="15"/>
                    </a:lnTo>
                    <a:lnTo>
                      <a:pt x="518" y="34"/>
                    </a:lnTo>
                    <a:lnTo>
                      <a:pt x="8" y="291"/>
                    </a:lnTo>
                    <a:lnTo>
                      <a:pt x="0" y="271"/>
                    </a:lnTo>
                    <a:close/>
                    <a:moveTo>
                      <a:pt x="497" y="0"/>
                    </a:moveTo>
                    <a:lnTo>
                      <a:pt x="554" y="6"/>
                    </a:lnTo>
                    <a:lnTo>
                      <a:pt x="516" y="57"/>
                    </a:lnTo>
                    <a:lnTo>
                      <a:pt x="497"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sp>
        <p:nvSpPr>
          <p:cNvPr id="7" name="Footer Placeholder 6"/>
          <p:cNvSpPr>
            <a:spLocks noGrp="1"/>
          </p:cNvSpPr>
          <p:nvPr>
            <p:ph type="ftr" sz="quarter" idx="11"/>
          </p:nvPr>
        </p:nvSpPr>
        <p:spPr/>
        <p:txBody>
          <a:bodyPr/>
          <a:lstStyle/>
          <a:p>
            <a:r>
              <a:rPr lang="en-US" dirty="0" smtClean="0"/>
              <a:t>©Copyright GPM 2009-2013</a:t>
            </a:r>
            <a:endParaRPr lang="en-US" dirty="0"/>
          </a:p>
        </p:txBody>
      </p:sp>
      <p:sp>
        <p:nvSpPr>
          <p:cNvPr id="8" name="Slide Number Placeholder 7"/>
          <p:cNvSpPr>
            <a:spLocks noGrp="1"/>
          </p:cNvSpPr>
          <p:nvPr>
            <p:ph type="sldNum" sz="quarter" idx="12"/>
          </p:nvPr>
        </p:nvSpPr>
        <p:spPr/>
        <p:txBody>
          <a:bodyPr/>
          <a:lstStyle/>
          <a:p>
            <a:fld id="{4BE819A1-3DD8-4179-BFD0-BF7D359F8DBD}" type="slidenum">
              <a:rPr lang="en-US" smtClean="0"/>
              <a:t>322</a:t>
            </a:fld>
            <a:endParaRPr lang="en-US" dirty="0"/>
          </a:p>
        </p:txBody>
      </p:sp>
    </p:spTree>
    <p:extLst>
      <p:ext uri="{BB962C8B-B14F-4D97-AF65-F5344CB8AC3E}">
        <p14:creationId xmlns:p14="http://schemas.microsoft.com/office/powerpoint/2010/main" val="2634513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GB" dirty="0"/>
              <a:t>Key Information Products</a:t>
            </a:r>
            <a:endParaRPr lang="en-US" dirty="0"/>
          </a:p>
        </p:txBody>
      </p:sp>
      <p:grpSp>
        <p:nvGrpSpPr>
          <p:cNvPr id="2" name="Group 16"/>
          <p:cNvGrpSpPr/>
          <p:nvPr/>
        </p:nvGrpSpPr>
        <p:grpSpPr>
          <a:xfrm>
            <a:off x="1479307" y="1616530"/>
            <a:ext cx="6788168" cy="4332288"/>
            <a:chOff x="2338388" y="1689100"/>
            <a:chExt cx="6700837" cy="4332288"/>
          </a:xfrm>
        </p:grpSpPr>
        <p:sp>
          <p:nvSpPr>
            <p:cNvPr id="1024003" name="AutoShape 3"/>
            <p:cNvSpPr>
              <a:spLocks noChangeArrowheads="1"/>
            </p:cNvSpPr>
            <p:nvPr/>
          </p:nvSpPr>
          <p:spPr bwMode="auto">
            <a:xfrm>
              <a:off x="2338388" y="2425700"/>
              <a:ext cx="2216150" cy="2552700"/>
            </a:xfrm>
            <a:prstGeom prst="flowChartMultidocumen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sz="1200" dirty="0"/>
            </a:p>
          </p:txBody>
        </p:sp>
        <p:sp>
          <p:nvSpPr>
            <p:cNvPr id="1024004" name="Text Box 4"/>
            <p:cNvSpPr txBox="1">
              <a:spLocks noChangeArrowheads="1"/>
            </p:cNvSpPr>
            <p:nvPr/>
          </p:nvSpPr>
          <p:spPr bwMode="auto">
            <a:xfrm>
              <a:off x="2665413" y="2393950"/>
              <a:ext cx="1064689"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Requirements</a:t>
              </a:r>
              <a:endParaRPr lang="en-US" sz="1200" b="1" dirty="0">
                <a:solidFill>
                  <a:schemeClr val="bg1"/>
                </a:solidFill>
              </a:endParaRPr>
            </a:p>
          </p:txBody>
        </p:sp>
        <p:sp>
          <p:nvSpPr>
            <p:cNvPr id="1024005" name="Text Box 5"/>
            <p:cNvSpPr txBox="1">
              <a:spLocks noChangeArrowheads="1"/>
            </p:cNvSpPr>
            <p:nvPr/>
          </p:nvSpPr>
          <p:spPr bwMode="auto">
            <a:xfrm>
              <a:off x="2570163" y="2622550"/>
              <a:ext cx="51775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Plans</a:t>
              </a:r>
              <a:endParaRPr lang="en-US" sz="1200" b="1" dirty="0">
                <a:solidFill>
                  <a:schemeClr val="bg1"/>
                </a:solidFill>
              </a:endParaRPr>
            </a:p>
          </p:txBody>
        </p:sp>
        <p:sp>
          <p:nvSpPr>
            <p:cNvPr id="1024006" name="Text Box 6"/>
            <p:cNvSpPr txBox="1">
              <a:spLocks noChangeArrowheads="1"/>
            </p:cNvSpPr>
            <p:nvPr/>
          </p:nvSpPr>
          <p:spPr bwMode="auto">
            <a:xfrm>
              <a:off x="2349500" y="2863850"/>
              <a:ext cx="67219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Reports</a:t>
              </a:r>
              <a:endParaRPr lang="en-US" sz="1200" b="1" dirty="0">
                <a:solidFill>
                  <a:schemeClr val="bg1"/>
                </a:solidFill>
              </a:endParaRPr>
            </a:p>
          </p:txBody>
        </p:sp>
        <p:grpSp>
          <p:nvGrpSpPr>
            <p:cNvPr id="3" name="Group 7"/>
            <p:cNvGrpSpPr>
              <a:grpSpLocks/>
            </p:cNvGrpSpPr>
            <p:nvPr/>
          </p:nvGrpSpPr>
          <p:grpSpPr bwMode="auto">
            <a:xfrm>
              <a:off x="4389438" y="1689100"/>
              <a:ext cx="4529582" cy="812800"/>
              <a:chOff x="2552" y="1064"/>
              <a:chExt cx="2634" cy="512"/>
            </a:xfrm>
          </p:grpSpPr>
          <p:sp>
            <p:nvSpPr>
              <p:cNvPr id="1024008" name="Rectangle 8"/>
              <p:cNvSpPr>
                <a:spLocks noChangeArrowheads="1"/>
              </p:cNvSpPr>
              <p:nvPr/>
            </p:nvSpPr>
            <p:spPr bwMode="auto">
              <a:xfrm>
                <a:off x="3176" y="1064"/>
                <a:ext cx="2010" cy="368"/>
              </a:xfrm>
              <a:prstGeom prst="rect">
                <a:avLst/>
              </a:prstGeom>
              <a:noFill/>
              <a:ln w="12700" algn="ctr">
                <a:noFill/>
                <a:miter lim="800000"/>
                <a:headEnd/>
                <a:tailEnd/>
              </a:ln>
              <a:effectLst/>
            </p:spPr>
            <p:txBody>
              <a:bodyPr wrap="square">
                <a:spAutoFit/>
              </a:bodyPr>
              <a:lstStyle/>
              <a:p>
                <a:pPr algn="l" eaLnBrk="1" hangingPunct="1"/>
                <a:r>
                  <a:rPr lang="en-GB" sz="1600" b="1" dirty="0"/>
                  <a:t>Business Case</a:t>
                </a:r>
              </a:p>
              <a:p>
                <a:pPr algn="l" eaLnBrk="1" hangingPunct="1"/>
                <a:r>
                  <a:rPr lang="en-GB" sz="1600" b="1" dirty="0"/>
                  <a:t>Product Specifications</a:t>
                </a:r>
                <a:endParaRPr lang="en-US" sz="1600" b="1" dirty="0"/>
              </a:p>
            </p:txBody>
          </p:sp>
          <p:sp>
            <p:nvSpPr>
              <p:cNvPr id="1024009" name="Line 9"/>
              <p:cNvSpPr>
                <a:spLocks noChangeShapeType="1"/>
              </p:cNvSpPr>
              <p:nvPr/>
            </p:nvSpPr>
            <p:spPr bwMode="auto">
              <a:xfrm flipV="1">
                <a:off x="2552" y="1192"/>
                <a:ext cx="528" cy="384"/>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4" name="Group 10"/>
            <p:cNvGrpSpPr>
              <a:grpSpLocks/>
            </p:cNvGrpSpPr>
            <p:nvPr/>
          </p:nvGrpSpPr>
          <p:grpSpPr bwMode="auto">
            <a:xfrm>
              <a:off x="4348163" y="3187703"/>
              <a:ext cx="4571670" cy="1058864"/>
              <a:chOff x="2528" y="2008"/>
              <a:chExt cx="2659" cy="667"/>
            </a:xfrm>
          </p:grpSpPr>
          <p:sp>
            <p:nvSpPr>
              <p:cNvPr id="1024011" name="Rectangle 11"/>
              <p:cNvSpPr>
                <a:spLocks noChangeArrowheads="1"/>
              </p:cNvSpPr>
              <p:nvPr/>
            </p:nvSpPr>
            <p:spPr bwMode="auto">
              <a:xfrm>
                <a:off x="3216" y="2152"/>
                <a:ext cx="1971" cy="523"/>
              </a:xfrm>
              <a:prstGeom prst="rect">
                <a:avLst/>
              </a:prstGeom>
              <a:noFill/>
              <a:ln w="12700" algn="ctr">
                <a:noFill/>
                <a:miter lim="800000"/>
                <a:headEnd/>
                <a:tailEnd/>
              </a:ln>
              <a:effectLst/>
            </p:spPr>
            <p:txBody>
              <a:bodyPr wrap="square">
                <a:spAutoFit/>
              </a:bodyPr>
              <a:lstStyle/>
              <a:p>
                <a:pPr algn="l" eaLnBrk="1" hangingPunct="1"/>
                <a:r>
                  <a:rPr lang="en-GB" sz="1600" b="1" dirty="0"/>
                  <a:t>Project Management Plan</a:t>
                </a:r>
              </a:p>
              <a:p>
                <a:pPr algn="l" eaLnBrk="1" hangingPunct="1"/>
                <a:r>
                  <a:rPr lang="en-GB" sz="1600" b="1" dirty="0"/>
                  <a:t>Baseline Plans</a:t>
                </a:r>
              </a:p>
              <a:p>
                <a:pPr algn="l" eaLnBrk="1" hangingPunct="1"/>
                <a:r>
                  <a:rPr lang="en-GB" sz="1600" b="1" dirty="0"/>
                  <a:t>Handover Plan</a:t>
                </a:r>
                <a:endParaRPr lang="en-US" sz="1600" b="1" dirty="0"/>
              </a:p>
            </p:txBody>
          </p:sp>
          <p:sp>
            <p:nvSpPr>
              <p:cNvPr id="1024012" name="Line 12"/>
              <p:cNvSpPr>
                <a:spLocks noChangeShapeType="1"/>
              </p:cNvSpPr>
              <p:nvPr/>
            </p:nvSpPr>
            <p:spPr bwMode="auto">
              <a:xfrm>
                <a:off x="2528" y="2008"/>
                <a:ext cx="592" cy="216"/>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5" name="Group 13"/>
            <p:cNvGrpSpPr>
              <a:grpSpLocks/>
            </p:cNvGrpSpPr>
            <p:nvPr/>
          </p:nvGrpSpPr>
          <p:grpSpPr bwMode="auto">
            <a:xfrm>
              <a:off x="3797300" y="4241800"/>
              <a:ext cx="5241925" cy="1779588"/>
              <a:chOff x="2208" y="2672"/>
              <a:chExt cx="3048" cy="1121"/>
            </a:xfrm>
          </p:grpSpPr>
          <p:sp>
            <p:nvSpPr>
              <p:cNvPr id="1024014" name="Text Box 14"/>
              <p:cNvSpPr txBox="1">
                <a:spLocks noChangeArrowheads="1"/>
              </p:cNvSpPr>
              <p:nvPr/>
            </p:nvSpPr>
            <p:spPr bwMode="auto">
              <a:xfrm>
                <a:off x="2390" y="3308"/>
                <a:ext cx="2866" cy="485"/>
              </a:xfrm>
              <a:prstGeom prst="rect">
                <a:avLst/>
              </a:prstGeom>
              <a:noFill/>
              <a:ln w="12700" algn="ctr">
                <a:noFill/>
                <a:miter lim="800000"/>
                <a:headEnd/>
                <a:tailEnd/>
              </a:ln>
              <a:effectLst/>
            </p:spPr>
            <p:txBody>
              <a:bodyPr>
                <a:spAutoFit/>
              </a:bodyPr>
              <a:lstStyle/>
              <a:p>
                <a:pPr marL="177800" indent="-177800" algn="l" eaLnBrk="1" hangingPunct="1">
                  <a:buFontTx/>
                  <a:buChar char="•"/>
                </a:pPr>
                <a:r>
                  <a:rPr lang="en-GB" sz="1600" b="1" dirty="0"/>
                  <a:t>Reports (Highlight, End of Stage and Closure)</a:t>
                </a:r>
              </a:p>
              <a:p>
                <a:pPr marL="177800" indent="-177800" algn="l" eaLnBrk="1" hangingPunct="1">
                  <a:buFontTx/>
                  <a:buChar char="•"/>
                </a:pPr>
                <a:r>
                  <a:rPr lang="en-GB" sz="1600" b="1" dirty="0"/>
                  <a:t>Logs (Changes, Quality and Risk)</a:t>
                </a:r>
              </a:p>
              <a:p>
                <a:pPr marL="177800" indent="-177800" algn="l" eaLnBrk="1" hangingPunct="1">
                  <a:buFontTx/>
                  <a:buChar char="•"/>
                </a:pPr>
                <a:endParaRPr lang="en-GB" sz="1200" b="1" dirty="0"/>
              </a:p>
            </p:txBody>
          </p:sp>
          <p:sp>
            <p:nvSpPr>
              <p:cNvPr id="1024015" name="Line 15"/>
              <p:cNvSpPr>
                <a:spLocks noChangeShapeType="1"/>
              </p:cNvSpPr>
              <p:nvPr/>
            </p:nvSpPr>
            <p:spPr bwMode="auto">
              <a:xfrm>
                <a:off x="2208" y="2672"/>
                <a:ext cx="496" cy="600"/>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t>323</a:t>
            </a:fld>
            <a:endParaRPr lang="en-US" dirty="0"/>
          </a:p>
        </p:txBody>
      </p:sp>
    </p:spTree>
    <p:extLst>
      <p:ext uri="{BB962C8B-B14F-4D97-AF65-F5344CB8AC3E}">
        <p14:creationId xmlns:p14="http://schemas.microsoft.com/office/powerpoint/2010/main" val="4101358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Negotiating Skills</a:t>
            </a:r>
            <a:endParaRPr lang="en-US" dirty="0"/>
          </a:p>
        </p:txBody>
      </p:sp>
      <p:pic>
        <p:nvPicPr>
          <p:cNvPr id="6" name="Picture 4" descr="http://www.pm4girls.elizabeth-harrin.com/wp-content/uploads/2011/03/j0385553.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4400" y="1393751"/>
            <a:ext cx="3962400" cy="2830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324</a:t>
            </a:fld>
            <a:endParaRPr lang="en-US" dirty="0"/>
          </a:p>
        </p:txBody>
      </p:sp>
    </p:spTree>
    <p:extLst>
      <p:ext uri="{BB962C8B-B14F-4D97-AF65-F5344CB8AC3E}">
        <p14:creationId xmlns:p14="http://schemas.microsoft.com/office/powerpoint/2010/main" val="1455034537"/>
      </p:ext>
    </p:extLst>
  </p:cSld>
  <p:clrMapOvr>
    <a:masterClrMapping/>
  </p:clrMapOvr>
  <p:timing>
    <p:tnLst>
      <p:par>
        <p:cTn xmlns:p14="http://schemas.microsoft.com/office/powerpoint/2010/mai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6" name="Rectangle 2"/>
          <p:cNvSpPr>
            <a:spLocks noGrp="1" noChangeArrowheads="1"/>
          </p:cNvSpPr>
          <p:nvPr>
            <p:ph type="title"/>
          </p:nvPr>
        </p:nvSpPr>
        <p:spPr/>
        <p:txBody>
          <a:bodyPr/>
          <a:lstStyle/>
          <a:p>
            <a:r>
              <a:rPr lang="en-GB" dirty="0" smtClean="0"/>
              <a:t>Meeting Pre-Requisites</a:t>
            </a:r>
            <a:endParaRPr lang="en-US" dirty="0"/>
          </a:p>
        </p:txBody>
      </p:sp>
      <p:sp>
        <p:nvSpPr>
          <p:cNvPr id="1757187" name="Rectangle 3"/>
          <p:cNvSpPr>
            <a:spLocks noGrp="1" noChangeArrowheads="1"/>
          </p:cNvSpPr>
          <p:nvPr>
            <p:ph type="body" idx="1"/>
          </p:nvPr>
        </p:nvSpPr>
        <p:spPr/>
        <p:txBody>
          <a:bodyPr/>
          <a:lstStyle/>
          <a:p>
            <a:pPr>
              <a:lnSpc>
                <a:spcPct val="110000"/>
              </a:lnSpc>
            </a:pPr>
            <a:r>
              <a:rPr lang="en-GB" dirty="0" smtClean="0"/>
              <a:t>Understand differences </a:t>
            </a:r>
            <a:r>
              <a:rPr lang="en-GB" dirty="0"/>
              <a:t>between </a:t>
            </a:r>
            <a:r>
              <a:rPr lang="en-GB" dirty="0" smtClean="0"/>
              <a:t>Stakeholder </a:t>
            </a:r>
            <a:r>
              <a:rPr lang="en-GB" dirty="0"/>
              <a:t>I</a:t>
            </a:r>
            <a:r>
              <a:rPr lang="en-GB" dirty="0" smtClean="0"/>
              <a:t>nterests</a:t>
            </a:r>
            <a:endParaRPr lang="en-GB" dirty="0"/>
          </a:p>
          <a:p>
            <a:pPr>
              <a:lnSpc>
                <a:spcPct val="110000"/>
              </a:lnSpc>
            </a:pPr>
            <a:r>
              <a:rPr lang="en-GB" dirty="0" smtClean="0"/>
              <a:t>Are there different Views or Approaches</a:t>
            </a:r>
            <a:endParaRPr lang="en-GB" dirty="0"/>
          </a:p>
          <a:p>
            <a:pPr>
              <a:lnSpc>
                <a:spcPct val="110000"/>
              </a:lnSpc>
            </a:pPr>
            <a:r>
              <a:rPr lang="en-GB" dirty="0" smtClean="0"/>
              <a:t>What Authority exists</a:t>
            </a:r>
            <a:endParaRPr lang="en-GB" dirty="0"/>
          </a:p>
          <a:p>
            <a:pPr>
              <a:lnSpc>
                <a:spcPct val="110000"/>
              </a:lnSpc>
            </a:pPr>
            <a:r>
              <a:rPr lang="en-GB" dirty="0" smtClean="0"/>
              <a:t>Is there any Power or </a:t>
            </a:r>
            <a:r>
              <a:rPr lang="en-GB" dirty="0"/>
              <a:t>I</a:t>
            </a:r>
            <a:r>
              <a:rPr lang="en-GB" dirty="0" smtClean="0"/>
              <a:t>nfluence</a:t>
            </a:r>
            <a:endParaRPr lang="en-GB" dirty="0"/>
          </a:p>
          <a:p>
            <a:pPr>
              <a:lnSpc>
                <a:spcPct val="110000"/>
              </a:lnSpc>
            </a:pPr>
            <a:r>
              <a:rPr lang="en-GB" dirty="0" smtClean="0"/>
              <a:t>What are your Tolerance </a:t>
            </a:r>
            <a:r>
              <a:rPr lang="en-GB" dirty="0"/>
              <a:t>L</a:t>
            </a:r>
            <a:r>
              <a:rPr lang="en-GB" dirty="0" smtClean="0"/>
              <a:t>imits</a:t>
            </a:r>
            <a:endParaRPr lang="en-GB" dirty="0"/>
          </a:p>
          <a:p>
            <a:pPr>
              <a:lnSpc>
                <a:spcPct val="110000"/>
              </a:lnSpc>
            </a:pPr>
            <a:r>
              <a:rPr lang="en-GB" dirty="0" smtClean="0"/>
              <a:t>What is the impact </a:t>
            </a:r>
            <a:r>
              <a:rPr lang="en-GB" dirty="0"/>
              <a:t>of </a:t>
            </a:r>
            <a:r>
              <a:rPr lang="en-GB" dirty="0" smtClean="0"/>
              <a:t>Failure </a:t>
            </a:r>
            <a:r>
              <a:rPr lang="en-GB" dirty="0"/>
              <a:t>and </a:t>
            </a:r>
            <a:r>
              <a:rPr lang="en-GB" dirty="0" smtClean="0"/>
              <a:t>Success </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325</a:t>
            </a:fld>
            <a:endParaRPr lang="en-US" dirty="0"/>
          </a:p>
        </p:txBody>
      </p:sp>
    </p:spTree>
    <p:extLst>
      <p:ext uri="{BB962C8B-B14F-4D97-AF65-F5344CB8AC3E}">
        <p14:creationId xmlns:p14="http://schemas.microsoft.com/office/powerpoint/2010/main" val="2977402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p:txBody>
          <a:bodyPr/>
          <a:lstStyle/>
          <a:p>
            <a:r>
              <a:rPr lang="en-GB" dirty="0">
                <a:cs typeface="Times New Roman" pitchFamily="18" charset="0"/>
              </a:rPr>
              <a:t>Negotiation Process</a:t>
            </a:r>
            <a:r>
              <a:rPr lang="en-GB" dirty="0"/>
              <a:t> </a:t>
            </a:r>
          </a:p>
        </p:txBody>
      </p:sp>
      <p:grpSp>
        <p:nvGrpSpPr>
          <p:cNvPr id="2" name="Group 10"/>
          <p:cNvGrpSpPr/>
          <p:nvPr/>
        </p:nvGrpSpPr>
        <p:grpSpPr>
          <a:xfrm>
            <a:off x="2262554" y="1295400"/>
            <a:ext cx="4618892" cy="4067175"/>
            <a:chOff x="2425700" y="1647825"/>
            <a:chExt cx="5003800" cy="4067175"/>
          </a:xfrm>
        </p:grpSpPr>
        <p:sp>
          <p:nvSpPr>
            <p:cNvPr id="1759235"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1759236"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1759237"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1759238"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1759239" name="AutoShape 7"/>
            <p:cNvCxnSpPr>
              <a:cxnSpLocks noChangeShapeType="1"/>
              <a:stCxn id="1759235" idx="2"/>
              <a:endCxn id="1759236"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0" name="AutoShape 8"/>
            <p:cNvCxnSpPr>
              <a:cxnSpLocks noChangeShapeType="1"/>
              <a:stCxn id="1759236" idx="2"/>
              <a:endCxn id="1759237"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1" name="AutoShape 9"/>
            <p:cNvCxnSpPr>
              <a:cxnSpLocks noChangeShapeType="1"/>
              <a:stCxn id="1759237" idx="2"/>
              <a:endCxn id="1759238"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326</a:t>
            </a:fld>
            <a:endParaRPr lang="en-US" dirty="0"/>
          </a:p>
        </p:txBody>
      </p:sp>
    </p:spTree>
    <p:extLst>
      <p:ext uri="{BB962C8B-B14F-4D97-AF65-F5344CB8AC3E}">
        <p14:creationId xmlns:p14="http://schemas.microsoft.com/office/powerpoint/2010/main" val="2828569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2"/>
          <p:cNvSpPr>
            <a:spLocks noGrp="1" noChangeArrowheads="1"/>
          </p:cNvSpPr>
          <p:nvPr>
            <p:ph type="title"/>
          </p:nvPr>
        </p:nvSpPr>
        <p:spPr/>
        <p:txBody>
          <a:bodyPr/>
          <a:lstStyle/>
          <a:p>
            <a:r>
              <a:rPr lang="en-GB" dirty="0"/>
              <a:t>Preparation</a:t>
            </a:r>
          </a:p>
        </p:txBody>
      </p:sp>
      <p:grpSp>
        <p:nvGrpSpPr>
          <p:cNvPr id="16" name="Group 10"/>
          <p:cNvGrpSpPr/>
          <p:nvPr/>
        </p:nvGrpSpPr>
        <p:grpSpPr>
          <a:xfrm>
            <a:off x="486508" y="1295400"/>
            <a:ext cx="4618892" cy="4067175"/>
            <a:chOff x="2425700" y="1647825"/>
            <a:chExt cx="5003800" cy="4067175"/>
          </a:xfrm>
        </p:grpSpPr>
        <p:sp>
          <p:nvSpPr>
            <p:cNvPr id="17"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18"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19"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27"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29" name="AutoShape 7"/>
            <p:cNvCxnSpPr>
              <a:cxnSpLocks noChangeShapeType="1"/>
              <a:stCxn id="17" idx="2"/>
              <a:endCxn id="18"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30" name="AutoShape 8"/>
            <p:cNvCxnSpPr>
              <a:cxnSpLocks noChangeShapeType="1"/>
              <a:stCxn id="18" idx="2"/>
              <a:endCxn id="19"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31" name="AutoShape 9"/>
            <p:cNvCxnSpPr>
              <a:cxnSpLocks noChangeShapeType="1"/>
              <a:stCxn id="19" idx="2"/>
              <a:endCxn id="27"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32" name="Text Box 8"/>
          <p:cNvSpPr txBox="1">
            <a:spLocks noChangeArrowheads="1"/>
          </p:cNvSpPr>
          <p:nvPr/>
        </p:nvSpPr>
        <p:spPr bwMode="auto">
          <a:xfrm>
            <a:off x="4396154" y="1411664"/>
            <a:ext cx="3581400" cy="1815882"/>
          </a:xfrm>
          <a:prstGeom prst="rect">
            <a:avLst/>
          </a:prstGeom>
          <a:noFill/>
          <a:ln w="9525">
            <a:noFill/>
            <a:miter lim="800000"/>
            <a:headEnd/>
            <a:tailEnd/>
          </a:ln>
          <a:effectLst/>
        </p:spPr>
        <p:txBody>
          <a:bodyPr wrap="square">
            <a:spAutoFit/>
          </a:bodyPr>
          <a:lstStyle/>
          <a:p>
            <a:pPr marL="285750" indent="-285750">
              <a:buFont typeface="Arial" pitchFamily="34" charset="0"/>
              <a:buChar char="•"/>
            </a:pPr>
            <a:r>
              <a:rPr lang="en-GB" sz="1600" b="1" dirty="0">
                <a:solidFill>
                  <a:schemeClr val="dk1"/>
                </a:solidFill>
              </a:rPr>
              <a:t>What are your Objectives?</a:t>
            </a:r>
          </a:p>
          <a:p>
            <a:pPr marL="285750" indent="-285750">
              <a:buFont typeface="Arial" pitchFamily="34" charset="0"/>
              <a:buChar char="•"/>
            </a:pPr>
            <a:r>
              <a:rPr lang="en-GB" sz="1600" b="1" dirty="0">
                <a:solidFill>
                  <a:schemeClr val="dk1"/>
                </a:solidFill>
              </a:rPr>
              <a:t>What are the Other Party’s Objectives?</a:t>
            </a:r>
          </a:p>
          <a:p>
            <a:pPr marL="285750" indent="-285750">
              <a:buFont typeface="Arial" pitchFamily="34" charset="0"/>
              <a:buChar char="•"/>
            </a:pPr>
            <a:r>
              <a:rPr lang="en-GB" sz="1600" b="1" dirty="0">
                <a:solidFill>
                  <a:schemeClr val="dk1"/>
                </a:solidFill>
              </a:rPr>
              <a:t>What are the Variables?</a:t>
            </a:r>
          </a:p>
          <a:p>
            <a:pPr marL="285750" indent="-285750">
              <a:buFont typeface="Arial" pitchFamily="34" charset="0"/>
              <a:buChar char="•"/>
            </a:pPr>
            <a:r>
              <a:rPr lang="en-GB" sz="1600" b="1" dirty="0">
                <a:solidFill>
                  <a:schemeClr val="dk1"/>
                </a:solidFill>
              </a:rPr>
              <a:t>What will your Opening Offer be?</a:t>
            </a:r>
          </a:p>
          <a:p>
            <a:pPr marL="285750" indent="-285750">
              <a:buFont typeface="Arial" pitchFamily="34" charset="0"/>
              <a:buChar char="•"/>
            </a:pPr>
            <a:r>
              <a:rPr lang="en-GB" sz="1600" b="1" dirty="0">
                <a:solidFill>
                  <a:schemeClr val="dk1"/>
                </a:solidFill>
              </a:rPr>
              <a:t>Where are you willing to make Concessions?</a:t>
            </a:r>
          </a:p>
        </p:txBody>
      </p:sp>
      <p:cxnSp>
        <p:nvCxnSpPr>
          <p:cNvPr id="33" name="Straight Arrow Connector 32"/>
          <p:cNvCxnSpPr/>
          <p:nvPr/>
        </p:nvCxnSpPr>
        <p:spPr bwMode="auto">
          <a:xfrm>
            <a:off x="2631832" y="1600200"/>
            <a:ext cx="1764322" cy="0"/>
          </a:xfrm>
          <a:prstGeom prst="straightConnector1">
            <a:avLst/>
          </a:prstGeom>
          <a:noFill/>
          <a:ln w="9525" cap="flat" cmpd="sng" algn="ctr">
            <a:solidFill>
              <a:schemeClr val="tx2"/>
            </a:solidFill>
            <a:prstDash val="solid"/>
            <a:round/>
            <a:headEnd type="none" w="med" len="med"/>
            <a:tailEnd type="arrow"/>
          </a:ln>
          <a:effectLst/>
        </p:spPr>
      </p:cxn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327</a:t>
            </a:fld>
            <a:endParaRPr lang="en-US" dirty="0"/>
          </a:p>
        </p:txBody>
      </p:sp>
    </p:spTree>
    <p:extLst>
      <p:ext uri="{BB962C8B-B14F-4D97-AF65-F5344CB8AC3E}">
        <p14:creationId xmlns:p14="http://schemas.microsoft.com/office/powerpoint/2010/main" val="3224825291"/>
      </p:ext>
    </p:extLst>
  </p:cSld>
  <p:clrMapOvr>
    <a:masterClrMapping/>
  </p:clrMapOvr>
  <p:timing>
    <p:tnLst>
      <p:par>
        <p:cTn xmlns:p14="http://schemas.microsoft.com/office/powerpoint/2010/mai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ChangeArrowheads="1"/>
          </p:cNvSpPr>
          <p:nvPr>
            <p:ph type="title"/>
          </p:nvPr>
        </p:nvSpPr>
        <p:spPr/>
        <p:txBody>
          <a:bodyPr/>
          <a:lstStyle/>
          <a:p>
            <a:r>
              <a:rPr lang="en-GB" dirty="0"/>
              <a:t>Opening</a:t>
            </a:r>
          </a:p>
        </p:txBody>
      </p:sp>
      <p:grpSp>
        <p:nvGrpSpPr>
          <p:cNvPr id="14" name="Group 10"/>
          <p:cNvGrpSpPr/>
          <p:nvPr/>
        </p:nvGrpSpPr>
        <p:grpSpPr>
          <a:xfrm>
            <a:off x="486508" y="1295400"/>
            <a:ext cx="4618892" cy="4067175"/>
            <a:chOff x="2425700" y="1647825"/>
            <a:chExt cx="5003800" cy="4067175"/>
          </a:xfrm>
        </p:grpSpPr>
        <p:sp>
          <p:nvSpPr>
            <p:cNvPr id="16"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24"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26"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27"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28" name="AutoShape 7"/>
            <p:cNvCxnSpPr>
              <a:cxnSpLocks noChangeShapeType="1"/>
              <a:stCxn id="16" idx="2"/>
              <a:endCxn id="24"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29" name="AutoShape 8"/>
            <p:cNvCxnSpPr>
              <a:cxnSpLocks noChangeShapeType="1"/>
              <a:stCxn id="24" idx="2"/>
              <a:endCxn id="26"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30" name="AutoShape 9"/>
            <p:cNvCxnSpPr>
              <a:cxnSpLocks noChangeShapeType="1"/>
              <a:stCxn id="26" idx="2"/>
              <a:endCxn id="27"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31" name="Text Box 8"/>
          <p:cNvSpPr txBox="1">
            <a:spLocks noChangeArrowheads="1"/>
          </p:cNvSpPr>
          <p:nvPr/>
        </p:nvSpPr>
        <p:spPr bwMode="auto">
          <a:xfrm>
            <a:off x="5105400" y="1871970"/>
            <a:ext cx="4010025" cy="1663792"/>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6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pitchFamily="34" charset="0"/>
              <a:buChar char="•"/>
            </a:pPr>
            <a:r>
              <a:rPr lang="en-GB" dirty="0"/>
              <a:t>Introduce Parties and Explain their Roles</a:t>
            </a:r>
          </a:p>
          <a:p>
            <a:pPr marL="285750" indent="-285750">
              <a:buFont typeface="Arial" pitchFamily="34" charset="0"/>
              <a:buChar char="•"/>
            </a:pPr>
            <a:r>
              <a:rPr lang="en-GB" dirty="0"/>
              <a:t>State your Objectives</a:t>
            </a:r>
          </a:p>
          <a:p>
            <a:pPr marL="285750" indent="-285750">
              <a:buFont typeface="Arial" pitchFamily="34" charset="0"/>
              <a:buChar char="•"/>
            </a:pPr>
            <a:r>
              <a:rPr lang="en-GB" dirty="0"/>
              <a:t>Invite the other Party to State their Objectives</a:t>
            </a:r>
          </a:p>
          <a:p>
            <a:pPr marL="285750" indent="-285750">
              <a:buFont typeface="Arial" pitchFamily="34" charset="0"/>
              <a:buChar char="•"/>
            </a:pPr>
            <a:r>
              <a:rPr lang="en-GB" dirty="0"/>
              <a:t>Agree a Loose Agenda</a:t>
            </a:r>
          </a:p>
        </p:txBody>
      </p:sp>
      <p:cxnSp>
        <p:nvCxnSpPr>
          <p:cNvPr id="32" name="Straight Arrow Connector 31"/>
          <p:cNvCxnSpPr/>
          <p:nvPr/>
        </p:nvCxnSpPr>
        <p:spPr bwMode="auto">
          <a:xfrm>
            <a:off x="3683977" y="2771775"/>
            <a:ext cx="1229824" cy="0"/>
          </a:xfrm>
          <a:prstGeom prst="straightConnector1">
            <a:avLst/>
          </a:prstGeom>
          <a:noFill/>
          <a:ln w="9525" cap="flat" cmpd="sng" algn="ctr">
            <a:solidFill>
              <a:schemeClr val="tx2"/>
            </a:solidFill>
            <a:prstDash val="solid"/>
            <a:round/>
            <a:headEnd type="none" w="med" len="med"/>
            <a:tailEnd type="arrow"/>
          </a:ln>
          <a:effectLst/>
        </p:spPr>
      </p:cxn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328</a:t>
            </a:fld>
            <a:endParaRPr lang="en-US" dirty="0"/>
          </a:p>
        </p:txBody>
      </p:sp>
    </p:spTree>
    <p:extLst>
      <p:ext uri="{BB962C8B-B14F-4D97-AF65-F5344CB8AC3E}">
        <p14:creationId xmlns:p14="http://schemas.microsoft.com/office/powerpoint/2010/main" val="2969225075"/>
      </p:ext>
    </p:extLst>
  </p:cSld>
  <p:clrMapOvr>
    <a:masterClrMapping/>
  </p:clrMapOvr>
  <p:timing>
    <p:tnLst>
      <p:par>
        <p:cTn xmlns:p14="http://schemas.microsoft.com/office/powerpoint/2010/mai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ChangeArrowheads="1"/>
          </p:cNvSpPr>
          <p:nvPr>
            <p:ph type="title"/>
          </p:nvPr>
        </p:nvSpPr>
        <p:spPr/>
        <p:txBody>
          <a:bodyPr/>
          <a:lstStyle/>
          <a:p>
            <a:r>
              <a:rPr lang="en-GB" dirty="0"/>
              <a:t>Bargaining</a:t>
            </a:r>
          </a:p>
        </p:txBody>
      </p:sp>
      <p:cxnSp>
        <p:nvCxnSpPr>
          <p:cNvPr id="25" name="Straight Arrow Connector 24"/>
          <p:cNvCxnSpPr/>
          <p:nvPr/>
        </p:nvCxnSpPr>
        <p:spPr bwMode="auto">
          <a:xfrm>
            <a:off x="4396155" y="3927089"/>
            <a:ext cx="1242645" cy="0"/>
          </a:xfrm>
          <a:prstGeom prst="straightConnector1">
            <a:avLst/>
          </a:prstGeom>
          <a:noFill/>
          <a:ln w="9525" cap="flat" cmpd="sng" algn="ctr">
            <a:solidFill>
              <a:schemeClr val="tx2"/>
            </a:solidFill>
            <a:prstDash val="solid"/>
            <a:round/>
            <a:headEnd type="none" w="med" len="med"/>
            <a:tailEnd type="arrow"/>
          </a:ln>
          <a:effectLst/>
        </p:spPr>
      </p:cxnSp>
      <p:grpSp>
        <p:nvGrpSpPr>
          <p:cNvPr id="14" name="Group 10"/>
          <p:cNvGrpSpPr/>
          <p:nvPr/>
        </p:nvGrpSpPr>
        <p:grpSpPr>
          <a:xfrm>
            <a:off x="486509" y="1238250"/>
            <a:ext cx="4618892" cy="4067175"/>
            <a:chOff x="2425700" y="1647825"/>
            <a:chExt cx="5003800" cy="4067175"/>
          </a:xfrm>
        </p:grpSpPr>
        <p:sp>
          <p:nvSpPr>
            <p:cNvPr id="16"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24"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26"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27"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28" name="AutoShape 7"/>
            <p:cNvCxnSpPr>
              <a:cxnSpLocks noChangeShapeType="1"/>
              <a:stCxn id="16" idx="2"/>
              <a:endCxn id="24"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29" name="AutoShape 8"/>
            <p:cNvCxnSpPr>
              <a:cxnSpLocks noChangeShapeType="1"/>
              <a:stCxn id="24" idx="2"/>
              <a:endCxn id="26"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30" name="AutoShape 9"/>
            <p:cNvCxnSpPr>
              <a:cxnSpLocks noChangeShapeType="1"/>
              <a:stCxn id="26" idx="2"/>
              <a:endCxn id="27"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31" name="Text Box 8"/>
          <p:cNvSpPr txBox="1">
            <a:spLocks noChangeArrowheads="1"/>
          </p:cNvSpPr>
          <p:nvPr/>
        </p:nvSpPr>
        <p:spPr bwMode="auto">
          <a:xfrm>
            <a:off x="5791200" y="3351906"/>
            <a:ext cx="2971800" cy="182969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6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pitchFamily="34" charset="0"/>
              <a:buChar char="•"/>
            </a:pPr>
            <a:r>
              <a:rPr lang="en-GB" dirty="0"/>
              <a:t>Present Your Offer</a:t>
            </a:r>
          </a:p>
          <a:p>
            <a:pPr marL="285750" indent="-285750">
              <a:buFont typeface="Arial" pitchFamily="34" charset="0"/>
              <a:buChar char="•"/>
            </a:pPr>
            <a:r>
              <a:rPr lang="en-GB" dirty="0"/>
              <a:t>Evaluate other Party’s Response</a:t>
            </a:r>
          </a:p>
          <a:p>
            <a:pPr marL="285750" indent="-285750">
              <a:buFont typeface="Arial" pitchFamily="34" charset="0"/>
              <a:buChar char="•"/>
            </a:pPr>
            <a:r>
              <a:rPr lang="en-GB" dirty="0"/>
              <a:t>Bargain for Specifics</a:t>
            </a:r>
          </a:p>
          <a:p>
            <a:pPr marL="285750" indent="-285750">
              <a:buFont typeface="Arial" pitchFamily="34" charset="0"/>
              <a:buChar char="•"/>
            </a:pPr>
            <a:r>
              <a:rPr lang="en-GB" dirty="0"/>
              <a:t>Seek Agreement</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329</a:t>
            </a:fld>
            <a:endParaRPr lang="en-US" dirty="0"/>
          </a:p>
        </p:txBody>
      </p:sp>
    </p:spTree>
    <p:extLst>
      <p:ext uri="{BB962C8B-B14F-4D97-AF65-F5344CB8AC3E}">
        <p14:creationId xmlns:p14="http://schemas.microsoft.com/office/powerpoint/2010/main" val="18919049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024744" cy="1530584"/>
          </a:xfrm>
        </p:spPr>
        <p:txBody>
          <a:bodyPr>
            <a:normAutofit/>
          </a:bodyPr>
          <a:lstStyle/>
          <a:p>
            <a:pPr rtl="0" eaLnBrk="1" latinLnBrk="0" hangingPunct="1"/>
            <a:r>
              <a:rPr lang="en-US" sz="2800" b="1" kern="1200" dirty="0" smtClean="0">
                <a:effectLst/>
                <a:latin typeface="Century Gothic"/>
                <a:ea typeface="+mn-ea"/>
                <a:cs typeface="+mn-cs"/>
              </a:rPr>
              <a:t>Since the RIO Declaration in 1992, conditions have not changed.</a:t>
            </a:r>
            <a:endParaRPr lang="en-US" sz="2000" dirty="0" smtClean="0">
              <a:effectLst/>
            </a:endParaRPr>
          </a:p>
        </p:txBody>
      </p:sp>
      <p:pic>
        <p:nvPicPr>
          <p:cNvPr id="10244" name="Picture 4" descr="http://www.beefboard.org/news/files/world%20population%20graph%201950-2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752600"/>
            <a:ext cx="5494733" cy="423207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usc-canada.org/UserFiles/Image/2012/11/post-2012-11-13-9bill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4208" y="3657600"/>
            <a:ext cx="3524250" cy="20478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urved Connector 7"/>
          <p:cNvCxnSpPr/>
          <p:nvPr/>
        </p:nvCxnSpPr>
        <p:spPr>
          <a:xfrm rot="10800000">
            <a:off x="6400800" y="2590800"/>
            <a:ext cx="2133600" cy="1828800"/>
          </a:xfrm>
          <a:prstGeom prst="curvedConnector3">
            <a:avLst>
              <a:gd name="adj1" fmla="val -10119"/>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551"/>
          <a:stretch/>
        </p:blipFill>
        <p:spPr bwMode="auto">
          <a:xfrm>
            <a:off x="335929" y="1447800"/>
            <a:ext cx="8503271" cy="461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1"/>
          </p:nvPr>
        </p:nvSpPr>
        <p:spPr/>
        <p:txBody>
          <a:bodyPr/>
          <a:lstStyle/>
          <a:p>
            <a:r>
              <a:rPr lang="en-US" smtClean="0"/>
              <a:t>©Copyright GPM 2009-2013</a:t>
            </a:r>
            <a:endParaRPr lang="en-US" dirty="0"/>
          </a:p>
        </p:txBody>
      </p:sp>
      <p:sp>
        <p:nvSpPr>
          <p:cNvPr id="11" name="Slide Number Placeholder 10"/>
          <p:cNvSpPr>
            <a:spLocks noGrp="1"/>
          </p:cNvSpPr>
          <p:nvPr>
            <p:ph type="sldNum" sz="quarter" idx="12"/>
          </p:nvPr>
        </p:nvSpPr>
        <p:spPr/>
        <p:txBody>
          <a:bodyPr/>
          <a:lstStyle/>
          <a:p>
            <a:fld id="{4BE819A1-3DD8-4179-BFD0-BF7D359F8DBD}" type="slidenum">
              <a:rPr lang="en-US" smtClean="0"/>
              <a:pPr/>
              <a:t>33</a:t>
            </a:fld>
            <a:endParaRPr lang="en-US" dirty="0"/>
          </a:p>
        </p:txBody>
      </p:sp>
    </p:spTree>
    <p:extLst>
      <p:ext uri="{BB962C8B-B14F-4D97-AF65-F5344CB8AC3E}">
        <p14:creationId xmlns:p14="http://schemas.microsoft.com/office/powerpoint/2010/main" val="138094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4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2"/>
          <p:cNvSpPr>
            <a:spLocks noGrp="1" noChangeArrowheads="1"/>
          </p:cNvSpPr>
          <p:nvPr>
            <p:ph type="title"/>
          </p:nvPr>
        </p:nvSpPr>
        <p:spPr>
          <a:xfrm>
            <a:off x="381000" y="-28575"/>
            <a:ext cx="6400800" cy="838200"/>
          </a:xfrm>
        </p:spPr>
        <p:txBody>
          <a:bodyPr/>
          <a:lstStyle/>
          <a:p>
            <a:r>
              <a:rPr lang="en-GB" dirty="0"/>
              <a:t>Closing</a:t>
            </a:r>
          </a:p>
        </p:txBody>
      </p:sp>
      <p:cxnSp>
        <p:nvCxnSpPr>
          <p:cNvPr id="25" name="Straight Arrow Connector 24"/>
          <p:cNvCxnSpPr/>
          <p:nvPr/>
        </p:nvCxnSpPr>
        <p:spPr bwMode="auto">
          <a:xfrm>
            <a:off x="4909885" y="5068495"/>
            <a:ext cx="728915" cy="3567"/>
          </a:xfrm>
          <a:prstGeom prst="straightConnector1">
            <a:avLst/>
          </a:prstGeom>
          <a:noFill/>
          <a:ln w="9525" cap="flat" cmpd="sng" algn="ctr">
            <a:solidFill>
              <a:schemeClr val="tx2"/>
            </a:solidFill>
            <a:prstDash val="solid"/>
            <a:round/>
            <a:headEnd type="none" w="med" len="med"/>
            <a:tailEnd type="arrow"/>
          </a:ln>
          <a:effectLst/>
        </p:spPr>
      </p:cxnSp>
      <p:grpSp>
        <p:nvGrpSpPr>
          <p:cNvPr id="16" name="Group 10"/>
          <p:cNvGrpSpPr/>
          <p:nvPr/>
        </p:nvGrpSpPr>
        <p:grpSpPr>
          <a:xfrm>
            <a:off x="440140" y="1309687"/>
            <a:ext cx="4618892" cy="4067175"/>
            <a:chOff x="2425700" y="1647825"/>
            <a:chExt cx="5003800" cy="4067175"/>
          </a:xfrm>
        </p:grpSpPr>
        <p:sp>
          <p:nvSpPr>
            <p:cNvPr id="24"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26"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27"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28"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29" name="AutoShape 7"/>
            <p:cNvCxnSpPr>
              <a:cxnSpLocks noChangeShapeType="1"/>
              <a:stCxn id="24" idx="2"/>
              <a:endCxn id="26"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30" name="AutoShape 8"/>
            <p:cNvCxnSpPr>
              <a:cxnSpLocks noChangeShapeType="1"/>
              <a:stCxn id="26" idx="2"/>
              <a:endCxn id="27"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31" name="AutoShape 9"/>
            <p:cNvCxnSpPr>
              <a:cxnSpLocks noChangeShapeType="1"/>
              <a:stCxn id="27" idx="2"/>
              <a:endCxn id="28"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32" name="Text Box 8"/>
          <p:cNvSpPr txBox="1">
            <a:spLocks noChangeArrowheads="1"/>
          </p:cNvSpPr>
          <p:nvPr/>
        </p:nvSpPr>
        <p:spPr bwMode="auto">
          <a:xfrm>
            <a:off x="5638800" y="4239477"/>
            <a:ext cx="3133726" cy="1246924"/>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200" b="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pitchFamily="34" charset="0"/>
              <a:buChar char="•"/>
            </a:pPr>
            <a:r>
              <a:rPr lang="en-GB" sz="1600" b="1" dirty="0"/>
              <a:t>Final Trade Offs</a:t>
            </a:r>
          </a:p>
          <a:p>
            <a:pPr marL="285750" indent="-285750">
              <a:buFont typeface="Arial" pitchFamily="34" charset="0"/>
              <a:buChar char="•"/>
            </a:pPr>
            <a:r>
              <a:rPr lang="en-GB" sz="1600" b="1" dirty="0" smtClean="0"/>
              <a:t>Summarize </a:t>
            </a:r>
            <a:r>
              <a:rPr lang="en-GB" sz="1600" b="1" dirty="0"/>
              <a:t>Agreements and Actions</a:t>
            </a:r>
          </a:p>
          <a:p>
            <a:pPr marL="285750" indent="-285750">
              <a:buFont typeface="Arial" pitchFamily="34" charset="0"/>
              <a:buChar char="•"/>
            </a:pPr>
            <a:r>
              <a:rPr lang="en-GB" sz="1600" b="1" dirty="0"/>
              <a:t>Schedule Further Negotiations</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330</a:t>
            </a:fld>
            <a:endParaRPr lang="en-US" dirty="0"/>
          </a:p>
        </p:txBody>
      </p:sp>
    </p:spTree>
    <p:extLst>
      <p:ext uri="{BB962C8B-B14F-4D97-AF65-F5344CB8AC3E}">
        <p14:creationId xmlns:p14="http://schemas.microsoft.com/office/powerpoint/2010/main" val="2154712639"/>
      </p:ext>
    </p:extLst>
  </p:cSld>
  <p:clrMapOvr>
    <a:masterClrMapping/>
  </p:clrMapOvr>
  <p:timing>
    <p:tnLst>
      <p:par>
        <p:cTn xmlns:p14="http://schemas.microsoft.com/office/powerpoint/2010/mai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type="title"/>
          </p:nvPr>
        </p:nvSpPr>
        <p:spPr/>
        <p:txBody>
          <a:bodyPr/>
          <a:lstStyle/>
          <a:p>
            <a:r>
              <a:rPr lang="en-GB" dirty="0"/>
              <a:t>Negotiating Power</a:t>
            </a:r>
          </a:p>
        </p:txBody>
      </p:sp>
      <p:grpSp>
        <p:nvGrpSpPr>
          <p:cNvPr id="2" name="Group 21"/>
          <p:cNvGrpSpPr/>
          <p:nvPr/>
        </p:nvGrpSpPr>
        <p:grpSpPr>
          <a:xfrm>
            <a:off x="2399567" y="1701800"/>
            <a:ext cx="4344866" cy="3943350"/>
            <a:chOff x="3013075" y="1701800"/>
            <a:chExt cx="4706938" cy="3943350"/>
          </a:xfrm>
        </p:grpSpPr>
        <p:grpSp>
          <p:nvGrpSpPr>
            <p:cNvPr id="3" name="Group 3"/>
            <p:cNvGrpSpPr>
              <a:grpSpLocks/>
            </p:cNvGrpSpPr>
            <p:nvPr/>
          </p:nvGrpSpPr>
          <p:grpSpPr bwMode="auto">
            <a:xfrm>
              <a:off x="4221163" y="1701800"/>
              <a:ext cx="2295525" cy="1922463"/>
              <a:chOff x="2818" y="1056"/>
              <a:chExt cx="1447" cy="1211"/>
            </a:xfrm>
          </p:grpSpPr>
          <p:sp>
            <p:nvSpPr>
              <p:cNvPr id="1773572" name="AutoShape 4"/>
              <p:cNvSpPr>
                <a:spLocks noChangeArrowheads="1"/>
              </p:cNvSpPr>
              <p:nvPr/>
            </p:nvSpPr>
            <p:spPr bwMode="auto">
              <a:xfrm flipV="1">
                <a:off x="2818" y="1056"/>
                <a:ext cx="1447" cy="1211"/>
              </a:xfrm>
              <a:prstGeom prst="triangle">
                <a:avLst>
                  <a:gd name="adj" fmla="val 50000"/>
                </a:avLst>
              </a:prstGeom>
              <a:ln>
                <a:headEnd/>
                <a:tailEnd/>
              </a:ln>
            </p:spPr>
            <p:style>
              <a:lnRef idx="0">
                <a:schemeClr val="accent3"/>
              </a:lnRef>
              <a:fillRef idx="3">
                <a:schemeClr val="accent3"/>
              </a:fillRef>
              <a:effectRef idx="3">
                <a:schemeClr val="accent3"/>
              </a:effectRef>
              <a:fontRef idx="minor">
                <a:schemeClr val="lt1"/>
              </a:fontRef>
            </p:style>
            <p:txBody>
              <a:bodyPr rot="10800000" wrap="none" anchor="ctr"/>
              <a:lstStyle/>
              <a:p>
                <a:endParaRPr lang="en-US" b="1" dirty="0"/>
              </a:p>
            </p:txBody>
          </p:sp>
          <p:sp>
            <p:nvSpPr>
              <p:cNvPr id="1773573" name="Text Box 5"/>
              <p:cNvSpPr txBox="1">
                <a:spLocks noChangeArrowheads="1"/>
              </p:cNvSpPr>
              <p:nvPr/>
            </p:nvSpPr>
            <p:spPr bwMode="auto">
              <a:xfrm>
                <a:off x="3240" y="1208"/>
                <a:ext cx="622" cy="233"/>
              </a:xfrm>
              <a:prstGeom prst="rect">
                <a:avLst/>
              </a:prstGeom>
              <a:noFill/>
              <a:ln w="9525">
                <a:noFill/>
                <a:miter lim="800000"/>
                <a:headEnd/>
                <a:tailEnd/>
              </a:ln>
              <a:effectLst/>
            </p:spPr>
            <p:txBody>
              <a:bodyPr wrap="none">
                <a:spAutoFit/>
              </a:bodyPr>
              <a:lstStyle/>
              <a:p>
                <a:pPr algn="l"/>
                <a:r>
                  <a:rPr lang="en-GB" b="1" dirty="0"/>
                  <a:t>Reward</a:t>
                </a:r>
              </a:p>
            </p:txBody>
          </p:sp>
        </p:grpSp>
        <p:grpSp>
          <p:nvGrpSpPr>
            <p:cNvPr id="4" name="Group 6"/>
            <p:cNvGrpSpPr>
              <a:grpSpLocks/>
            </p:cNvGrpSpPr>
            <p:nvPr/>
          </p:nvGrpSpPr>
          <p:grpSpPr bwMode="auto">
            <a:xfrm>
              <a:off x="3027363" y="1725613"/>
              <a:ext cx="2297112" cy="1922462"/>
              <a:chOff x="2067" y="1071"/>
              <a:chExt cx="1447" cy="1211"/>
            </a:xfrm>
          </p:grpSpPr>
          <p:sp>
            <p:nvSpPr>
              <p:cNvPr id="1773575" name="AutoShape 7"/>
              <p:cNvSpPr>
                <a:spLocks noChangeArrowheads="1"/>
              </p:cNvSpPr>
              <p:nvPr/>
            </p:nvSpPr>
            <p:spPr bwMode="auto">
              <a:xfrm>
                <a:off x="2067" y="1071"/>
                <a:ext cx="1447" cy="1211"/>
              </a:xfrm>
              <a:prstGeom prst="triangle">
                <a:avLst>
                  <a:gd name="adj" fmla="val 5000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endParaRPr lang="en-US" b="1" dirty="0"/>
              </a:p>
            </p:txBody>
          </p:sp>
          <p:sp>
            <p:nvSpPr>
              <p:cNvPr id="1773576" name="Text Box 8"/>
              <p:cNvSpPr txBox="1">
                <a:spLocks noChangeArrowheads="1"/>
              </p:cNvSpPr>
              <p:nvPr/>
            </p:nvSpPr>
            <p:spPr bwMode="auto">
              <a:xfrm>
                <a:off x="2418" y="1937"/>
                <a:ext cx="687" cy="233"/>
              </a:xfrm>
              <a:prstGeom prst="rect">
                <a:avLst/>
              </a:prstGeom>
              <a:noFill/>
              <a:ln w="9525">
                <a:noFill/>
                <a:miter lim="800000"/>
                <a:headEnd/>
                <a:tailEnd/>
              </a:ln>
              <a:effectLst/>
            </p:spPr>
            <p:txBody>
              <a:bodyPr wrap="none">
                <a:spAutoFit/>
              </a:bodyPr>
              <a:lstStyle/>
              <a:p>
                <a:pPr algn="l"/>
                <a:r>
                  <a:rPr lang="en-GB" b="1" dirty="0"/>
                  <a:t>Referent</a:t>
                </a:r>
              </a:p>
            </p:txBody>
          </p:sp>
        </p:grpSp>
        <p:grpSp>
          <p:nvGrpSpPr>
            <p:cNvPr id="5" name="Group 9"/>
            <p:cNvGrpSpPr>
              <a:grpSpLocks/>
            </p:cNvGrpSpPr>
            <p:nvPr/>
          </p:nvGrpSpPr>
          <p:grpSpPr bwMode="auto">
            <a:xfrm>
              <a:off x="3013075" y="3713163"/>
              <a:ext cx="2297113" cy="1922462"/>
              <a:chOff x="2058" y="2323"/>
              <a:chExt cx="1447" cy="1211"/>
            </a:xfrm>
          </p:grpSpPr>
          <p:sp>
            <p:nvSpPr>
              <p:cNvPr id="1773578" name="AutoShape 10"/>
              <p:cNvSpPr>
                <a:spLocks noChangeArrowheads="1"/>
              </p:cNvSpPr>
              <p:nvPr/>
            </p:nvSpPr>
            <p:spPr bwMode="auto">
              <a:xfrm flipV="1">
                <a:off x="2058" y="2323"/>
                <a:ext cx="1447" cy="1211"/>
              </a:xfrm>
              <a:prstGeom prst="triangle">
                <a:avLst>
                  <a:gd name="adj" fmla="val 50000"/>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p>
            </p:txBody>
          </p:sp>
          <p:sp>
            <p:nvSpPr>
              <p:cNvPr id="1773579" name="Text Box 11"/>
              <p:cNvSpPr txBox="1">
                <a:spLocks noChangeArrowheads="1"/>
              </p:cNvSpPr>
              <p:nvPr/>
            </p:nvSpPr>
            <p:spPr bwMode="auto">
              <a:xfrm>
                <a:off x="2458" y="2394"/>
                <a:ext cx="548" cy="233"/>
              </a:xfrm>
              <a:prstGeom prst="rect">
                <a:avLst/>
              </a:prstGeom>
              <a:noFill/>
              <a:ln w="9525">
                <a:noFill/>
                <a:miter lim="800000"/>
                <a:headEnd/>
                <a:tailEnd/>
              </a:ln>
              <a:effectLst/>
            </p:spPr>
            <p:txBody>
              <a:bodyPr wrap="none">
                <a:spAutoFit/>
              </a:bodyPr>
              <a:lstStyle/>
              <a:p>
                <a:pPr algn="l"/>
                <a:r>
                  <a:rPr lang="en-GB" b="1" dirty="0"/>
                  <a:t>Expert</a:t>
                </a:r>
              </a:p>
            </p:txBody>
          </p:sp>
        </p:grpSp>
        <p:grpSp>
          <p:nvGrpSpPr>
            <p:cNvPr id="6" name="Group 12"/>
            <p:cNvGrpSpPr>
              <a:grpSpLocks/>
            </p:cNvGrpSpPr>
            <p:nvPr/>
          </p:nvGrpSpPr>
          <p:grpSpPr bwMode="auto">
            <a:xfrm>
              <a:off x="4221163" y="3722688"/>
              <a:ext cx="2297112" cy="1922462"/>
              <a:chOff x="2819" y="2329"/>
              <a:chExt cx="1447" cy="1211"/>
            </a:xfrm>
          </p:grpSpPr>
          <p:sp>
            <p:nvSpPr>
              <p:cNvPr id="1773581" name="AutoShape 13"/>
              <p:cNvSpPr>
                <a:spLocks noChangeArrowheads="1"/>
              </p:cNvSpPr>
              <p:nvPr/>
            </p:nvSpPr>
            <p:spPr bwMode="auto">
              <a:xfrm>
                <a:off x="2819" y="2329"/>
                <a:ext cx="1447" cy="1211"/>
              </a:xfrm>
              <a:prstGeom prst="triangle">
                <a:avLst>
                  <a:gd name="adj" fmla="val 50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b="1" dirty="0"/>
              </a:p>
            </p:txBody>
          </p:sp>
          <p:sp>
            <p:nvSpPr>
              <p:cNvPr id="1773582" name="Text Box 14"/>
              <p:cNvSpPr txBox="1">
                <a:spLocks noChangeArrowheads="1"/>
              </p:cNvSpPr>
              <p:nvPr/>
            </p:nvSpPr>
            <p:spPr bwMode="auto">
              <a:xfrm>
                <a:off x="3044" y="3240"/>
                <a:ext cx="1021" cy="233"/>
              </a:xfrm>
              <a:prstGeom prst="rect">
                <a:avLst/>
              </a:prstGeom>
              <a:noFill/>
              <a:ln w="9525">
                <a:noFill/>
                <a:miter lim="800000"/>
                <a:headEnd/>
                <a:tailEnd/>
              </a:ln>
              <a:effectLst/>
            </p:spPr>
            <p:txBody>
              <a:bodyPr wrap="none">
                <a:spAutoFit/>
              </a:bodyPr>
              <a:lstStyle/>
              <a:p>
                <a:pPr algn="l"/>
                <a:r>
                  <a:rPr lang="en-GB" b="1" dirty="0"/>
                  <a:t>Informational</a:t>
                </a:r>
              </a:p>
            </p:txBody>
          </p:sp>
        </p:grpSp>
        <p:grpSp>
          <p:nvGrpSpPr>
            <p:cNvPr id="7" name="Group 15"/>
            <p:cNvGrpSpPr>
              <a:grpSpLocks/>
            </p:cNvGrpSpPr>
            <p:nvPr/>
          </p:nvGrpSpPr>
          <p:grpSpPr bwMode="auto">
            <a:xfrm>
              <a:off x="5418138" y="3708400"/>
              <a:ext cx="2297112" cy="1922463"/>
              <a:chOff x="3597" y="2328"/>
              <a:chExt cx="1447" cy="1211"/>
            </a:xfrm>
          </p:grpSpPr>
          <p:sp>
            <p:nvSpPr>
              <p:cNvPr id="1773584" name="AutoShape 16"/>
              <p:cNvSpPr>
                <a:spLocks noChangeArrowheads="1"/>
              </p:cNvSpPr>
              <p:nvPr/>
            </p:nvSpPr>
            <p:spPr bwMode="auto">
              <a:xfrm flipV="1">
                <a:off x="3597" y="2328"/>
                <a:ext cx="1447" cy="1211"/>
              </a:xfrm>
              <a:prstGeom prst="triangle">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p>
            </p:txBody>
          </p:sp>
          <p:sp>
            <p:nvSpPr>
              <p:cNvPr id="1773585" name="Text Box 17"/>
              <p:cNvSpPr txBox="1">
                <a:spLocks noChangeArrowheads="1"/>
              </p:cNvSpPr>
              <p:nvPr/>
            </p:nvSpPr>
            <p:spPr bwMode="auto">
              <a:xfrm>
                <a:off x="3874" y="2393"/>
                <a:ext cx="813" cy="233"/>
              </a:xfrm>
              <a:prstGeom prst="rect">
                <a:avLst/>
              </a:prstGeom>
              <a:noFill/>
              <a:ln w="9525">
                <a:noFill/>
                <a:miter lim="800000"/>
                <a:headEnd/>
                <a:tailEnd/>
              </a:ln>
              <a:effectLst/>
            </p:spPr>
            <p:txBody>
              <a:bodyPr wrap="none">
                <a:spAutoFit/>
              </a:bodyPr>
              <a:lstStyle/>
              <a:p>
                <a:pPr algn="l"/>
                <a:r>
                  <a:rPr lang="en-GB" b="1" dirty="0"/>
                  <a:t>Legitimate</a:t>
                </a:r>
              </a:p>
            </p:txBody>
          </p:sp>
        </p:grpSp>
        <p:grpSp>
          <p:nvGrpSpPr>
            <p:cNvPr id="8" name="Group 18"/>
            <p:cNvGrpSpPr>
              <a:grpSpLocks/>
            </p:cNvGrpSpPr>
            <p:nvPr/>
          </p:nvGrpSpPr>
          <p:grpSpPr bwMode="auto">
            <a:xfrm>
              <a:off x="5422900" y="1735138"/>
              <a:ext cx="2297113" cy="1922462"/>
              <a:chOff x="3576" y="1077"/>
              <a:chExt cx="1447" cy="1211"/>
            </a:xfrm>
          </p:grpSpPr>
          <p:sp>
            <p:nvSpPr>
              <p:cNvPr id="1773587" name="AutoShape 19"/>
              <p:cNvSpPr>
                <a:spLocks noChangeArrowheads="1"/>
              </p:cNvSpPr>
              <p:nvPr/>
            </p:nvSpPr>
            <p:spPr bwMode="auto">
              <a:xfrm>
                <a:off x="3576" y="1077"/>
                <a:ext cx="1447" cy="1211"/>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p>
            </p:txBody>
          </p:sp>
          <p:sp>
            <p:nvSpPr>
              <p:cNvPr id="1773588" name="Text Box 20"/>
              <p:cNvSpPr txBox="1">
                <a:spLocks noChangeArrowheads="1"/>
              </p:cNvSpPr>
              <p:nvPr/>
            </p:nvSpPr>
            <p:spPr bwMode="auto">
              <a:xfrm>
                <a:off x="3919" y="1938"/>
                <a:ext cx="681" cy="233"/>
              </a:xfrm>
              <a:prstGeom prst="rect">
                <a:avLst/>
              </a:prstGeom>
              <a:noFill/>
              <a:ln w="9525">
                <a:noFill/>
                <a:miter lim="800000"/>
                <a:headEnd/>
                <a:tailEnd/>
              </a:ln>
              <a:effectLst/>
            </p:spPr>
            <p:txBody>
              <a:bodyPr wrap="none">
                <a:spAutoFit/>
              </a:bodyPr>
              <a:lstStyle/>
              <a:p>
                <a:pPr algn="l"/>
                <a:r>
                  <a:rPr lang="en-GB" b="1" dirty="0"/>
                  <a:t>Coercive</a:t>
                </a:r>
              </a:p>
            </p:txBody>
          </p:sp>
        </p:grpSp>
      </p:grpSp>
      <p:sp>
        <p:nvSpPr>
          <p:cNvPr id="9" name="Footer Placeholder 8"/>
          <p:cNvSpPr>
            <a:spLocks noGrp="1"/>
          </p:cNvSpPr>
          <p:nvPr>
            <p:ph type="ftr" sz="quarter" idx="11"/>
          </p:nvPr>
        </p:nvSpPr>
        <p:spPr/>
        <p:txBody>
          <a:bodyPr/>
          <a:lstStyle/>
          <a:p>
            <a:r>
              <a:rPr lang="en-US" dirty="0" smtClean="0"/>
              <a:t>©Copyright GPM 2009-2013</a:t>
            </a:r>
            <a:endParaRPr lang="en-US" dirty="0"/>
          </a:p>
        </p:txBody>
      </p:sp>
      <p:sp>
        <p:nvSpPr>
          <p:cNvPr id="10" name="Slide Number Placeholder 9"/>
          <p:cNvSpPr>
            <a:spLocks noGrp="1"/>
          </p:cNvSpPr>
          <p:nvPr>
            <p:ph type="sldNum" sz="quarter" idx="12"/>
          </p:nvPr>
        </p:nvSpPr>
        <p:spPr/>
        <p:txBody>
          <a:bodyPr/>
          <a:lstStyle/>
          <a:p>
            <a:fld id="{4BE819A1-3DD8-4179-BFD0-BF7D359F8DBD}" type="slidenum">
              <a:rPr lang="en-US" smtClean="0"/>
              <a:t>331</a:t>
            </a:fld>
            <a:endParaRPr lang="en-US" dirty="0"/>
          </a:p>
        </p:txBody>
      </p:sp>
    </p:spTree>
    <p:extLst>
      <p:ext uri="{BB962C8B-B14F-4D97-AF65-F5344CB8AC3E}">
        <p14:creationId xmlns:p14="http://schemas.microsoft.com/office/powerpoint/2010/main" val="3836909718"/>
      </p:ext>
    </p:extLst>
  </p:cSld>
  <p:clrMapOvr>
    <a:masterClrMapping/>
  </p:clrMapOvr>
  <p:timing>
    <p:tnLst>
      <p:par>
        <p:cTn xmlns:p14="http://schemas.microsoft.com/office/powerpoint/2010/mai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moxiecolumbus.com/wp-content/uploads/2012/04/66202ye8n1lwg18-e13352000608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689" y="3406092"/>
            <a:ext cx="5715000" cy="2400301"/>
          </a:xfrm>
          <a:prstGeom prst="rect">
            <a:avLst/>
          </a:prstGeom>
          <a:noFill/>
          <a:extLst>
            <a:ext uri="{909E8E84-426E-40dd-AFC4-6F175D3DCCD1}">
              <a14:hiddenFill xmlns:a14="http://schemas.microsoft.com/office/drawing/2010/main">
                <a:solidFill>
                  <a:srgbClr val="FFFFFF"/>
                </a:solidFill>
              </a14:hiddenFill>
            </a:ext>
          </a:extLst>
        </p:spPr>
      </p:pic>
      <p:sp>
        <p:nvSpPr>
          <p:cNvPr id="1775618" name="Rectangle 2"/>
          <p:cNvSpPr>
            <a:spLocks noGrp="1" noChangeArrowheads="1"/>
          </p:cNvSpPr>
          <p:nvPr>
            <p:ph type="title"/>
          </p:nvPr>
        </p:nvSpPr>
        <p:spPr/>
        <p:txBody>
          <a:bodyPr/>
          <a:lstStyle/>
          <a:p>
            <a:r>
              <a:rPr lang="en-GB" dirty="0"/>
              <a:t>Tactics</a:t>
            </a:r>
          </a:p>
        </p:txBody>
      </p:sp>
      <p:grpSp>
        <p:nvGrpSpPr>
          <p:cNvPr id="2" name="Group 28"/>
          <p:cNvGrpSpPr/>
          <p:nvPr/>
        </p:nvGrpSpPr>
        <p:grpSpPr>
          <a:xfrm>
            <a:off x="1277816" y="1479550"/>
            <a:ext cx="6588369" cy="2749550"/>
            <a:chOff x="1960563" y="1479550"/>
            <a:chExt cx="7137400" cy="2749550"/>
          </a:xfrm>
        </p:grpSpPr>
        <p:sp>
          <p:nvSpPr>
            <p:cNvPr id="1775626" name="Oval 10"/>
            <p:cNvSpPr>
              <a:spLocks noChangeArrowheads="1"/>
            </p:cNvSpPr>
            <p:nvPr/>
          </p:nvSpPr>
          <p:spPr bwMode="auto">
            <a:xfrm>
              <a:off x="4778375" y="3862388"/>
              <a:ext cx="292100"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sp>
          <p:nvSpPr>
            <p:cNvPr id="1775634" name="AutoShape 18"/>
            <p:cNvSpPr>
              <a:spLocks noChangeArrowheads="1"/>
            </p:cNvSpPr>
            <p:nvPr/>
          </p:nvSpPr>
          <p:spPr bwMode="auto">
            <a:xfrm>
              <a:off x="6426200" y="1479550"/>
              <a:ext cx="2671763" cy="1873250"/>
            </a:xfrm>
            <a:prstGeom prst="cloudCallout">
              <a:avLst>
                <a:gd name="adj1" fmla="val 11984"/>
                <a:gd name="adj2" fmla="val 65168"/>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75635" name="Text Box 19"/>
            <p:cNvSpPr txBox="1">
              <a:spLocks noChangeArrowheads="1"/>
            </p:cNvSpPr>
            <p:nvPr/>
          </p:nvSpPr>
          <p:spPr bwMode="auto">
            <a:xfrm>
              <a:off x="6750050" y="2760663"/>
              <a:ext cx="1164417" cy="276999"/>
            </a:xfrm>
            <a:prstGeom prst="rect">
              <a:avLst/>
            </a:prstGeom>
            <a:noFill/>
            <a:ln w="9525">
              <a:noFill/>
              <a:miter lim="800000"/>
              <a:headEnd/>
              <a:tailEnd/>
            </a:ln>
            <a:effectLst/>
          </p:spPr>
          <p:txBody>
            <a:bodyPr wrap="none">
              <a:spAutoFit/>
            </a:bodyPr>
            <a:lstStyle/>
            <a:p>
              <a:pPr algn="l"/>
              <a:r>
                <a:rPr lang="en-GB" sz="1200" b="1" dirty="0"/>
                <a:t>Segmentation</a:t>
              </a:r>
            </a:p>
          </p:txBody>
        </p:sp>
        <p:sp>
          <p:nvSpPr>
            <p:cNvPr id="1775636" name="Text Box 20"/>
            <p:cNvSpPr txBox="1">
              <a:spLocks noChangeArrowheads="1"/>
            </p:cNvSpPr>
            <p:nvPr/>
          </p:nvSpPr>
          <p:spPr bwMode="auto">
            <a:xfrm>
              <a:off x="6802438" y="1846263"/>
              <a:ext cx="842592" cy="276999"/>
            </a:xfrm>
            <a:prstGeom prst="rect">
              <a:avLst/>
            </a:prstGeom>
            <a:noFill/>
            <a:ln w="9525">
              <a:noFill/>
              <a:miter lim="800000"/>
              <a:headEnd/>
              <a:tailEnd/>
            </a:ln>
            <a:effectLst/>
          </p:spPr>
          <p:txBody>
            <a:bodyPr wrap="none">
              <a:spAutoFit/>
            </a:bodyPr>
            <a:lstStyle/>
            <a:p>
              <a:pPr algn="l"/>
              <a:r>
                <a:rPr lang="en-GB" sz="1200" b="1" dirty="0"/>
                <a:t>Time </a:t>
              </a:r>
              <a:r>
                <a:rPr lang="en-GB" sz="1200" b="1" dirty="0" smtClean="0"/>
                <a:t>Out</a:t>
              </a:r>
              <a:endParaRPr lang="en-GB" sz="1200" b="1" dirty="0"/>
            </a:p>
          </p:txBody>
        </p:sp>
        <p:sp>
          <p:nvSpPr>
            <p:cNvPr id="1775637" name="Text Box 21"/>
            <p:cNvSpPr txBox="1">
              <a:spLocks noChangeArrowheads="1"/>
            </p:cNvSpPr>
            <p:nvPr/>
          </p:nvSpPr>
          <p:spPr bwMode="auto">
            <a:xfrm>
              <a:off x="6996113" y="2300288"/>
              <a:ext cx="1474571" cy="276999"/>
            </a:xfrm>
            <a:prstGeom prst="rect">
              <a:avLst/>
            </a:prstGeom>
            <a:noFill/>
            <a:ln w="9525">
              <a:noFill/>
              <a:miter lim="800000"/>
              <a:headEnd/>
              <a:tailEnd/>
            </a:ln>
            <a:effectLst/>
          </p:spPr>
          <p:txBody>
            <a:bodyPr wrap="none">
              <a:spAutoFit/>
            </a:bodyPr>
            <a:lstStyle/>
            <a:p>
              <a:pPr algn="l"/>
              <a:r>
                <a:rPr lang="en-GB" sz="1200" b="1" dirty="0"/>
                <a:t>Leading </a:t>
              </a:r>
              <a:r>
                <a:rPr lang="en-GB" sz="1200" b="1" dirty="0" smtClean="0"/>
                <a:t>Questions</a:t>
              </a:r>
              <a:endParaRPr lang="en-GB" sz="1200" b="1" dirty="0"/>
            </a:p>
          </p:txBody>
        </p:sp>
        <p:sp>
          <p:nvSpPr>
            <p:cNvPr id="1775638" name="Text Box 22"/>
            <p:cNvSpPr txBox="1">
              <a:spLocks noChangeArrowheads="1"/>
            </p:cNvSpPr>
            <p:nvPr/>
          </p:nvSpPr>
          <p:spPr bwMode="auto">
            <a:xfrm>
              <a:off x="8013700" y="1820863"/>
              <a:ext cx="688036" cy="276999"/>
            </a:xfrm>
            <a:prstGeom prst="rect">
              <a:avLst/>
            </a:prstGeom>
            <a:noFill/>
            <a:ln w="9525">
              <a:noFill/>
              <a:miter lim="800000"/>
              <a:headEnd/>
              <a:tailEnd/>
            </a:ln>
            <a:effectLst/>
          </p:spPr>
          <p:txBody>
            <a:bodyPr wrap="none">
              <a:spAutoFit/>
            </a:bodyPr>
            <a:lstStyle/>
            <a:p>
              <a:pPr algn="l"/>
              <a:r>
                <a:rPr lang="en-GB" sz="1200" b="1" dirty="0"/>
                <a:t>Silence</a:t>
              </a:r>
            </a:p>
          </p:txBody>
        </p:sp>
        <p:sp>
          <p:nvSpPr>
            <p:cNvPr id="1775639" name="AutoShape 23"/>
            <p:cNvSpPr>
              <a:spLocks noChangeArrowheads="1"/>
            </p:cNvSpPr>
            <p:nvPr/>
          </p:nvSpPr>
          <p:spPr bwMode="auto">
            <a:xfrm flipH="1">
              <a:off x="1960563" y="1576388"/>
              <a:ext cx="2673350" cy="2178050"/>
            </a:xfrm>
            <a:prstGeom prst="cloudCallout">
              <a:avLst>
                <a:gd name="adj1" fmla="val -20756"/>
                <a:gd name="adj2" fmla="val 48904"/>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75640" name="Text Box 24"/>
            <p:cNvSpPr txBox="1">
              <a:spLocks noChangeArrowheads="1"/>
            </p:cNvSpPr>
            <p:nvPr/>
          </p:nvSpPr>
          <p:spPr bwMode="auto">
            <a:xfrm>
              <a:off x="2541588" y="1887538"/>
              <a:ext cx="1360860" cy="276999"/>
            </a:xfrm>
            <a:prstGeom prst="rect">
              <a:avLst/>
            </a:prstGeom>
            <a:noFill/>
            <a:ln w="9525">
              <a:noFill/>
              <a:miter lim="800000"/>
              <a:headEnd/>
              <a:tailEnd/>
            </a:ln>
            <a:effectLst/>
          </p:spPr>
          <p:txBody>
            <a:bodyPr wrap="none">
              <a:spAutoFit/>
            </a:bodyPr>
            <a:lstStyle/>
            <a:p>
              <a:pPr algn="l"/>
              <a:r>
                <a:rPr lang="en-GB" sz="1200" b="1" dirty="0"/>
                <a:t>Pressure </a:t>
              </a:r>
              <a:r>
                <a:rPr lang="en-GB" sz="1200" b="1" dirty="0" smtClean="0"/>
                <a:t>Release</a:t>
              </a:r>
              <a:endParaRPr lang="en-GB" sz="1200" b="1" dirty="0"/>
            </a:p>
          </p:txBody>
        </p:sp>
        <p:sp>
          <p:nvSpPr>
            <p:cNvPr id="1775641" name="Text Box 25"/>
            <p:cNvSpPr txBox="1">
              <a:spLocks noChangeArrowheads="1"/>
            </p:cNvSpPr>
            <p:nvPr/>
          </p:nvSpPr>
          <p:spPr bwMode="auto">
            <a:xfrm>
              <a:off x="2282825" y="2673350"/>
              <a:ext cx="1908856" cy="276999"/>
            </a:xfrm>
            <a:prstGeom prst="rect">
              <a:avLst/>
            </a:prstGeom>
            <a:noFill/>
            <a:ln w="9525">
              <a:noFill/>
              <a:miter lim="800000"/>
              <a:headEnd/>
              <a:tailEnd/>
            </a:ln>
            <a:effectLst/>
          </p:spPr>
          <p:txBody>
            <a:bodyPr wrap="none">
              <a:spAutoFit/>
            </a:bodyPr>
            <a:lstStyle/>
            <a:p>
              <a:pPr algn="l"/>
              <a:r>
                <a:rPr lang="en-GB" sz="1200" b="1" dirty="0"/>
                <a:t>Unbalanced </a:t>
              </a:r>
              <a:r>
                <a:rPr lang="en-GB" sz="1200" b="1" dirty="0" smtClean="0"/>
                <a:t>Concessions</a:t>
              </a:r>
              <a:endParaRPr lang="en-GB" sz="1200" b="1" dirty="0"/>
            </a:p>
          </p:txBody>
        </p:sp>
        <p:sp>
          <p:nvSpPr>
            <p:cNvPr id="1775642" name="Text Box 26"/>
            <p:cNvSpPr txBox="1">
              <a:spLocks noChangeArrowheads="1"/>
            </p:cNvSpPr>
            <p:nvPr/>
          </p:nvSpPr>
          <p:spPr bwMode="auto">
            <a:xfrm>
              <a:off x="2887663" y="2286000"/>
              <a:ext cx="810708" cy="276999"/>
            </a:xfrm>
            <a:prstGeom prst="rect">
              <a:avLst/>
            </a:prstGeom>
            <a:noFill/>
            <a:ln w="9525">
              <a:noFill/>
              <a:miter lim="800000"/>
              <a:headEnd/>
              <a:tailEnd/>
            </a:ln>
            <a:effectLst/>
          </p:spPr>
          <p:txBody>
            <a:bodyPr wrap="none">
              <a:spAutoFit/>
            </a:bodyPr>
            <a:lstStyle/>
            <a:p>
              <a:pPr algn="l"/>
              <a:r>
                <a:rPr lang="en-GB" sz="1200" b="1" dirty="0"/>
                <a:t>Coercion</a:t>
              </a:r>
            </a:p>
          </p:txBody>
        </p:sp>
        <p:sp>
          <p:nvSpPr>
            <p:cNvPr id="1775643" name="Text Box 27"/>
            <p:cNvSpPr txBox="1">
              <a:spLocks noChangeArrowheads="1"/>
            </p:cNvSpPr>
            <p:nvPr/>
          </p:nvSpPr>
          <p:spPr bwMode="auto">
            <a:xfrm>
              <a:off x="2824163" y="3136900"/>
              <a:ext cx="1009304" cy="276999"/>
            </a:xfrm>
            <a:prstGeom prst="rect">
              <a:avLst/>
            </a:prstGeom>
            <a:noFill/>
            <a:ln w="9525">
              <a:noFill/>
              <a:miter lim="800000"/>
              <a:headEnd/>
              <a:tailEnd/>
            </a:ln>
            <a:effectLst/>
          </p:spPr>
          <p:txBody>
            <a:bodyPr wrap="none">
              <a:spAutoFit/>
            </a:bodyPr>
            <a:lstStyle/>
            <a:p>
              <a:pPr algn="l"/>
              <a:r>
                <a:rPr lang="en-GB" sz="1200" b="1" dirty="0"/>
                <a:t>Challenging</a:t>
              </a:r>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332</a:t>
            </a:fld>
            <a:endParaRPr lang="en-US" dirty="0"/>
          </a:p>
        </p:txBody>
      </p:sp>
    </p:spTree>
    <p:extLst>
      <p:ext uri="{BB962C8B-B14F-4D97-AF65-F5344CB8AC3E}">
        <p14:creationId xmlns:p14="http://schemas.microsoft.com/office/powerpoint/2010/main" val="1838070026"/>
      </p:ext>
    </p:extLst>
  </p:cSld>
  <p:clrMapOvr>
    <a:masterClrMapping/>
  </p:clrMapOvr>
  <p:timing>
    <p:tnLst>
      <p:par>
        <p:cTn xmlns:p14="http://schemas.microsoft.com/office/powerpoint/2010/mai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oxiecolumbus.com/wp-content/uploads/2012/04/66202ye8n1lwg18-e13352000608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689" y="3406092"/>
            <a:ext cx="5715000" cy="2400301"/>
          </a:xfrm>
          <a:prstGeom prst="rect">
            <a:avLst/>
          </a:prstGeom>
          <a:noFill/>
          <a:extLst>
            <a:ext uri="{909E8E84-426E-40dd-AFC4-6F175D3DCCD1}">
              <a14:hiddenFill xmlns:a14="http://schemas.microsoft.com/office/drawing/2010/main">
                <a:solidFill>
                  <a:srgbClr val="FFFFFF"/>
                </a:solidFill>
              </a14:hiddenFill>
            </a:ext>
          </a:extLst>
        </p:spPr>
      </p:pic>
      <p:sp>
        <p:nvSpPr>
          <p:cNvPr id="1781762" name="Rectangle 2"/>
          <p:cNvSpPr>
            <a:spLocks noGrp="1" noChangeArrowheads="1"/>
          </p:cNvSpPr>
          <p:nvPr>
            <p:ph type="title"/>
          </p:nvPr>
        </p:nvSpPr>
        <p:spPr/>
        <p:txBody>
          <a:bodyPr/>
          <a:lstStyle/>
          <a:p>
            <a:r>
              <a:rPr lang="en-GB" dirty="0"/>
              <a:t>Key Skills</a:t>
            </a:r>
            <a:endParaRPr lang="en-GB" dirty="0">
              <a:cs typeface="Times New Roman" pitchFamily="18" charset="0"/>
            </a:endParaRPr>
          </a:p>
        </p:txBody>
      </p:sp>
      <p:grpSp>
        <p:nvGrpSpPr>
          <p:cNvPr id="2" name="Group 29"/>
          <p:cNvGrpSpPr/>
          <p:nvPr/>
        </p:nvGrpSpPr>
        <p:grpSpPr>
          <a:xfrm>
            <a:off x="899746" y="1378854"/>
            <a:ext cx="7785589" cy="3009900"/>
            <a:chOff x="1693863" y="1219200"/>
            <a:chExt cx="8434388" cy="3009900"/>
          </a:xfrm>
        </p:grpSpPr>
        <p:sp>
          <p:nvSpPr>
            <p:cNvPr id="1781769" name="Oval 9"/>
            <p:cNvSpPr>
              <a:spLocks noChangeArrowheads="1"/>
            </p:cNvSpPr>
            <p:nvPr/>
          </p:nvSpPr>
          <p:spPr bwMode="auto">
            <a:xfrm>
              <a:off x="4775200" y="3862388"/>
              <a:ext cx="295275"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grpSp>
          <p:nvGrpSpPr>
            <p:cNvPr id="4" name="Group 29"/>
            <p:cNvGrpSpPr>
              <a:grpSpLocks/>
            </p:cNvGrpSpPr>
            <p:nvPr/>
          </p:nvGrpSpPr>
          <p:grpSpPr bwMode="auto">
            <a:xfrm>
              <a:off x="6696076" y="1219200"/>
              <a:ext cx="3432175" cy="2127250"/>
              <a:chOff x="4236" y="804"/>
              <a:chExt cx="2162" cy="1340"/>
            </a:xfrm>
          </p:grpSpPr>
          <p:sp>
            <p:nvSpPr>
              <p:cNvPr id="1781779" name="AutoShape 19"/>
              <p:cNvSpPr>
                <a:spLocks noChangeArrowheads="1"/>
              </p:cNvSpPr>
              <p:nvPr/>
            </p:nvSpPr>
            <p:spPr bwMode="auto">
              <a:xfrm>
                <a:off x="4236" y="804"/>
                <a:ext cx="2162" cy="1340"/>
              </a:xfrm>
              <a:prstGeom prst="cloudCallout">
                <a:avLst>
                  <a:gd name="adj1" fmla="val -15146"/>
                  <a:gd name="adj2" fmla="val 53357"/>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81780" name="Text Box 20"/>
              <p:cNvSpPr txBox="1">
                <a:spLocks noChangeArrowheads="1"/>
              </p:cNvSpPr>
              <p:nvPr/>
            </p:nvSpPr>
            <p:spPr bwMode="auto">
              <a:xfrm>
                <a:off x="4715" y="1515"/>
                <a:ext cx="1217"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Control</a:t>
                </a:r>
                <a:endParaRPr lang="en-GB" sz="1200" b="1" dirty="0"/>
              </a:p>
            </p:txBody>
          </p:sp>
          <p:sp>
            <p:nvSpPr>
              <p:cNvPr id="1781781" name="Text Box 21"/>
              <p:cNvSpPr txBox="1">
                <a:spLocks noChangeArrowheads="1"/>
              </p:cNvSpPr>
              <p:nvPr/>
            </p:nvSpPr>
            <p:spPr bwMode="auto">
              <a:xfrm>
                <a:off x="4790" y="1028"/>
                <a:ext cx="1295"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Persuade</a:t>
                </a:r>
                <a:endParaRPr lang="en-GB" sz="1200" b="1" dirty="0"/>
              </a:p>
            </p:txBody>
          </p:sp>
        </p:grpSp>
        <p:grpSp>
          <p:nvGrpSpPr>
            <p:cNvPr id="5" name="Group 22"/>
            <p:cNvGrpSpPr>
              <a:grpSpLocks/>
            </p:cNvGrpSpPr>
            <p:nvPr/>
          </p:nvGrpSpPr>
          <p:grpSpPr bwMode="auto">
            <a:xfrm>
              <a:off x="1693863" y="1668463"/>
              <a:ext cx="3498850" cy="1873250"/>
              <a:chOff x="1094" y="1105"/>
              <a:chExt cx="2204" cy="1180"/>
            </a:xfrm>
          </p:grpSpPr>
          <p:sp>
            <p:nvSpPr>
              <p:cNvPr id="1781783" name="AutoShape 23"/>
              <p:cNvSpPr>
                <a:spLocks noChangeArrowheads="1"/>
              </p:cNvSpPr>
              <p:nvPr/>
            </p:nvSpPr>
            <p:spPr bwMode="auto">
              <a:xfrm flipH="1">
                <a:off x="1094" y="1105"/>
                <a:ext cx="2204" cy="1180"/>
              </a:xfrm>
              <a:prstGeom prst="cloudCallout">
                <a:avLst>
                  <a:gd name="adj1" fmla="val -16330"/>
                  <a:gd name="adj2" fmla="val 55761"/>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81784" name="Text Box 24"/>
              <p:cNvSpPr txBox="1">
                <a:spLocks noChangeArrowheads="1"/>
              </p:cNvSpPr>
              <p:nvPr/>
            </p:nvSpPr>
            <p:spPr bwMode="auto">
              <a:xfrm>
                <a:off x="1404" y="1335"/>
                <a:ext cx="1050" cy="174"/>
              </a:xfrm>
              <a:prstGeom prst="rect">
                <a:avLst/>
              </a:prstGeom>
              <a:noFill/>
              <a:ln w="9525">
                <a:noFill/>
                <a:miter lim="800000"/>
                <a:headEnd/>
                <a:tailEnd/>
              </a:ln>
              <a:effectLst/>
            </p:spPr>
            <p:txBody>
              <a:bodyPr wrap="none">
                <a:spAutoFit/>
              </a:bodyPr>
              <a:lstStyle/>
              <a:p>
                <a:pPr algn="l"/>
                <a:r>
                  <a:rPr lang="en-GB" sz="1200" b="1" dirty="0"/>
                  <a:t>Label your </a:t>
                </a:r>
                <a:r>
                  <a:rPr lang="en-GB" sz="1200" b="1" dirty="0" smtClean="0"/>
                  <a:t>Behaviour</a:t>
                </a:r>
                <a:endParaRPr lang="en-GB" sz="1200" b="1" dirty="0"/>
              </a:p>
            </p:txBody>
          </p:sp>
          <p:sp>
            <p:nvSpPr>
              <p:cNvPr id="1781785" name="Text Box 25"/>
              <p:cNvSpPr txBox="1">
                <a:spLocks noChangeArrowheads="1"/>
              </p:cNvSpPr>
              <p:nvPr/>
            </p:nvSpPr>
            <p:spPr bwMode="auto">
              <a:xfrm>
                <a:off x="1539" y="1615"/>
                <a:ext cx="1438" cy="174"/>
              </a:xfrm>
              <a:prstGeom prst="rect">
                <a:avLst/>
              </a:prstGeom>
              <a:noFill/>
              <a:ln w="9525">
                <a:noFill/>
                <a:miter lim="800000"/>
                <a:headEnd/>
                <a:tailEnd/>
              </a:ln>
              <a:effectLst/>
            </p:spPr>
            <p:txBody>
              <a:bodyPr wrap="none">
                <a:spAutoFit/>
              </a:bodyPr>
              <a:lstStyle/>
              <a:p>
                <a:pPr algn="l"/>
                <a:r>
                  <a:rPr lang="en-GB" sz="1200" b="1" dirty="0"/>
                  <a:t>Don’t </a:t>
                </a:r>
                <a:r>
                  <a:rPr lang="en-GB" sz="1200" b="1" dirty="0" smtClean="0"/>
                  <a:t>Dilute </a:t>
                </a:r>
                <a:r>
                  <a:rPr lang="en-GB" sz="1200" b="1" dirty="0"/>
                  <a:t>a good </a:t>
                </a:r>
                <a:r>
                  <a:rPr lang="en-GB" sz="1200" b="1" dirty="0" smtClean="0"/>
                  <a:t>Argument</a:t>
                </a:r>
                <a:endParaRPr lang="en-GB" sz="1200" b="1" dirty="0"/>
              </a:p>
            </p:txBody>
          </p:sp>
          <p:sp>
            <p:nvSpPr>
              <p:cNvPr id="1781786" name="Text Box 26"/>
              <p:cNvSpPr txBox="1">
                <a:spLocks noChangeArrowheads="1"/>
              </p:cNvSpPr>
              <p:nvPr/>
            </p:nvSpPr>
            <p:spPr bwMode="auto">
              <a:xfrm>
                <a:off x="1829" y="1901"/>
                <a:ext cx="907" cy="174"/>
              </a:xfrm>
              <a:prstGeom prst="rect">
                <a:avLst/>
              </a:prstGeom>
              <a:noFill/>
              <a:ln w="9525">
                <a:noFill/>
                <a:miter lim="800000"/>
                <a:headEnd/>
                <a:tailEnd/>
              </a:ln>
              <a:effectLst/>
            </p:spPr>
            <p:txBody>
              <a:bodyPr wrap="none">
                <a:spAutoFit/>
              </a:bodyPr>
              <a:lstStyle/>
              <a:p>
                <a:pPr algn="l"/>
                <a:r>
                  <a:rPr lang="en-GB" sz="1200" b="1" dirty="0"/>
                  <a:t>Test &amp; </a:t>
                </a:r>
                <a:r>
                  <a:rPr lang="en-GB" sz="1200" b="1" dirty="0" smtClean="0"/>
                  <a:t>Summarise</a:t>
                </a:r>
                <a:endParaRPr lang="en-GB" sz="1200" b="1" dirty="0"/>
              </a:p>
            </p:txBody>
          </p:sp>
        </p:grpSp>
        <p:sp>
          <p:nvSpPr>
            <p:cNvPr id="1781787" name="Text Box 27"/>
            <p:cNvSpPr txBox="1">
              <a:spLocks noChangeArrowheads="1"/>
            </p:cNvSpPr>
            <p:nvPr/>
          </p:nvSpPr>
          <p:spPr bwMode="auto">
            <a:xfrm>
              <a:off x="7852394" y="2681971"/>
              <a:ext cx="1140174" cy="276999"/>
            </a:xfrm>
            <a:prstGeom prst="rect">
              <a:avLst/>
            </a:prstGeom>
            <a:noFill/>
            <a:ln w="9525">
              <a:noFill/>
              <a:miter lim="800000"/>
              <a:headEnd/>
              <a:tailEnd/>
            </a:ln>
            <a:effectLst/>
          </p:spPr>
          <p:txBody>
            <a:bodyPr wrap="none">
              <a:spAutoFit/>
            </a:bodyPr>
            <a:lstStyle/>
            <a:p>
              <a:pPr algn="l"/>
              <a:r>
                <a:rPr lang="en-GB" sz="1200" b="1" dirty="0"/>
                <a:t>Set </a:t>
              </a:r>
              <a:r>
                <a:rPr lang="en-GB" sz="1200" b="1" dirty="0" smtClean="0"/>
                <a:t>Deadlines</a:t>
              </a:r>
              <a:endParaRPr lang="en-GB" sz="1200" b="1" dirty="0"/>
            </a:p>
          </p:txBody>
        </p:sp>
        <p:sp>
          <p:nvSpPr>
            <p:cNvPr id="1781788" name="Text Box 28"/>
            <p:cNvSpPr txBox="1">
              <a:spLocks noChangeArrowheads="1"/>
            </p:cNvSpPr>
            <p:nvPr/>
          </p:nvSpPr>
          <p:spPr bwMode="auto">
            <a:xfrm>
              <a:off x="8049990" y="2027368"/>
              <a:ext cx="1145730" cy="276999"/>
            </a:xfrm>
            <a:prstGeom prst="rect">
              <a:avLst/>
            </a:prstGeom>
            <a:noFill/>
            <a:ln w="9525">
              <a:noFill/>
              <a:miter lim="800000"/>
              <a:headEnd/>
              <a:tailEnd/>
            </a:ln>
            <a:effectLst/>
          </p:spPr>
          <p:txBody>
            <a:bodyPr wrap="none">
              <a:spAutoFit/>
            </a:bodyPr>
            <a:lstStyle/>
            <a:p>
              <a:pPr algn="l"/>
              <a:r>
                <a:rPr lang="en-GB" sz="1200" b="1" dirty="0"/>
                <a:t>Be </a:t>
              </a:r>
              <a:r>
                <a:rPr lang="en-GB" sz="1200" b="1" dirty="0" smtClean="0"/>
                <a:t>Innovative</a:t>
              </a:r>
              <a:endParaRPr lang="en-GB" sz="1200" b="1" dirty="0"/>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t>333</a:t>
            </a:fld>
            <a:endParaRPr lang="en-US" dirty="0"/>
          </a:p>
        </p:txBody>
      </p:sp>
    </p:spTree>
    <p:extLst>
      <p:ext uri="{BB962C8B-B14F-4D97-AF65-F5344CB8AC3E}">
        <p14:creationId xmlns:p14="http://schemas.microsoft.com/office/powerpoint/2010/main" val="556511747"/>
      </p:ext>
    </p:extLst>
  </p:cSld>
  <p:clrMapOvr>
    <a:masterClrMapping/>
  </p:clrMapOvr>
  <p:timing>
    <p:tnLst>
      <p:par>
        <p:cTn xmlns:p14="http://schemas.microsoft.com/office/powerpoint/2010/mai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 management</a:t>
            </a:r>
            <a:endParaRPr lang="en-US" dirty="0"/>
          </a:p>
        </p:txBody>
      </p:sp>
      <p:sp>
        <p:nvSpPr>
          <p:cNvPr id="3" name="Text Placeholder 2"/>
          <p:cNvSpPr>
            <a:spLocks noGrp="1"/>
          </p:cNvSpPr>
          <p:nvPr>
            <p:ph type="body" idx="1"/>
          </p:nvPr>
        </p:nvSpPr>
        <p:spPr>
          <a:xfrm>
            <a:off x="762000" y="2895600"/>
            <a:ext cx="7772400" cy="1500187"/>
          </a:xfrm>
        </p:spPr>
        <p:txBody>
          <a:bodyPr/>
          <a:lstStyle/>
          <a:p>
            <a:r>
              <a:rPr lang="en-US" dirty="0" smtClean="0"/>
              <a:t>Because every project runs smooth…</a:t>
            </a:r>
            <a:endParaRPr lang="en-US" dirty="0"/>
          </a:p>
        </p:txBody>
      </p:sp>
      <p:sp>
        <p:nvSpPr>
          <p:cNvPr id="4" name="TextBox 3"/>
          <p:cNvSpPr txBox="1"/>
          <p:nvPr/>
        </p:nvSpPr>
        <p:spPr>
          <a:xfrm>
            <a:off x="0" y="5715000"/>
            <a:ext cx="2514600" cy="369332"/>
          </a:xfrm>
          <a:prstGeom prst="rect">
            <a:avLst/>
          </a:prstGeom>
          <a:noFill/>
        </p:spPr>
        <p:txBody>
          <a:bodyPr wrap="square" rtlCol="0">
            <a:spAutoFit/>
          </a:bodyPr>
          <a:lstStyle/>
          <a:p>
            <a:r>
              <a:rPr lang="en-US" dirty="0" smtClean="0">
                <a:solidFill>
                  <a:schemeClr val="bg1">
                    <a:lumMod val="65000"/>
                  </a:schemeClr>
                </a:solidFill>
              </a:rPr>
              <a:t>(photo from imdb.com)</a:t>
            </a:r>
            <a:endParaRPr lang="en-US" dirty="0">
              <a:solidFill>
                <a:schemeClr val="bg1">
                  <a:lumMod val="65000"/>
                </a:schemeClr>
              </a:solidFill>
            </a:endParaRPr>
          </a:p>
        </p:txBody>
      </p:sp>
      <p:pic>
        <p:nvPicPr>
          <p:cNvPr id="8194" name="Picture 2" descr="http://sportsthenandnow.com/wp/wp-content/uploads/2010/07/lou-piniella.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3599" y="1676400"/>
            <a:ext cx="3022601" cy="2133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t>334</a:t>
            </a:fld>
            <a:endParaRPr lang="en-US" dirty="0"/>
          </a:p>
        </p:txBody>
      </p:sp>
    </p:spTree>
    <p:extLst>
      <p:ext uri="{BB962C8B-B14F-4D97-AF65-F5344CB8AC3E}">
        <p14:creationId xmlns:p14="http://schemas.microsoft.com/office/powerpoint/2010/main" val="2315978735"/>
      </p:ext>
    </p:extLst>
  </p:cSld>
  <p:clrMapOvr>
    <a:masterClrMapping/>
  </p:clrMapOvr>
  <p:timing>
    <p:tnLst>
      <p:par>
        <p:cTn xmlns:p14="http://schemas.microsoft.com/office/powerpoint/2010/mai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p:txBody>
          <a:bodyPr/>
          <a:lstStyle/>
          <a:p>
            <a:r>
              <a:rPr lang="en-GB" dirty="0" smtClean="0"/>
              <a:t>Conflict Causes</a:t>
            </a:r>
            <a:endParaRPr lang="en-US" dirty="0"/>
          </a:p>
        </p:txBody>
      </p:sp>
      <p:sp>
        <p:nvSpPr>
          <p:cNvPr id="5" name="Content Placeholder 1"/>
          <p:cNvSpPr>
            <a:spLocks noGrp="1"/>
          </p:cNvSpPr>
          <p:nvPr>
            <p:ph idx="1"/>
          </p:nvPr>
        </p:nvSpPr>
        <p:spPr/>
        <p:txBody>
          <a:bodyPr>
            <a:normAutofit/>
          </a:bodyPr>
          <a:lstStyle/>
          <a:p>
            <a:pPr marL="566928" indent="-457200" fontAlgn="auto">
              <a:spcAft>
                <a:spcPts val="0"/>
              </a:spcAft>
              <a:defRPr/>
            </a:pPr>
            <a:r>
              <a:rPr lang="en-US" sz="2400" dirty="0" smtClean="0"/>
              <a:t>Conflict is the emotional, verbal, written or physical expression of differences regarding wants, needs or expectations between two or more individuals.</a:t>
            </a:r>
          </a:p>
          <a:p>
            <a:pPr marL="566928" indent="-457200" fontAlgn="auto">
              <a:spcAft>
                <a:spcPts val="0"/>
              </a:spcAft>
              <a:defRPr/>
            </a:pPr>
            <a:r>
              <a:rPr lang="en-US" sz="2400" dirty="0" smtClean="0"/>
              <a:t>Conflict directly impacts behavior, decision-making and the ability to complete assigned tasks.</a:t>
            </a:r>
          </a:p>
          <a:p>
            <a:pPr marL="566928" indent="-457200" fontAlgn="auto">
              <a:spcAft>
                <a:spcPts val="0"/>
              </a:spcAft>
              <a:defRPr/>
            </a:pPr>
            <a:r>
              <a:rPr lang="en-US" sz="2400" dirty="0" smtClean="0"/>
              <a:t>Conflict is inevitable in the workplace; it cannot be eliminated.</a:t>
            </a:r>
          </a:p>
          <a:p>
            <a:pPr marL="566928" indent="-457200" fontAlgn="auto">
              <a:spcAft>
                <a:spcPts val="0"/>
              </a:spcAft>
              <a:defRPr/>
            </a:pPr>
            <a:r>
              <a:rPr lang="en-US" sz="2400" dirty="0" smtClean="0"/>
              <a:t>The key to a functional workplace is the ability to minimize the escalation of conflict and ultimately resolve the differences.</a:t>
            </a:r>
            <a:endParaRPr lang="en-US" sz="2400"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335</a:t>
            </a:fld>
            <a:endParaRPr lang="en-US" dirty="0"/>
          </a:p>
        </p:txBody>
      </p:sp>
    </p:spTree>
    <p:extLst>
      <p:ext uri="{BB962C8B-B14F-4D97-AF65-F5344CB8AC3E}">
        <p14:creationId xmlns:p14="http://schemas.microsoft.com/office/powerpoint/2010/main" val="1276841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Model of Conflict Progression:</a:t>
            </a:r>
            <a:endParaRPr lang="en-US" dirty="0">
              <a:solidFill>
                <a:schemeClr val="tx1"/>
              </a:solidFill>
            </a:endParaRPr>
          </a:p>
        </p:txBody>
      </p:sp>
      <p:graphicFrame>
        <p:nvGraphicFramePr>
          <p:cNvPr id="5" name="ClipArt Placeholder 6"/>
          <p:cNvGraphicFramePr>
            <a:graphicFrameLocks/>
          </p:cNvGraphicFramePr>
          <p:nvPr>
            <p:extLst>
              <p:ext uri="{D42A27DB-BD31-4B8C-83A1-F6EECF244321}">
                <p14:modId xmlns:p14="http://schemas.microsoft.com/office/powerpoint/2010/main" val="3972161535"/>
              </p:ext>
            </p:extLst>
          </p:nvPr>
        </p:nvGraphicFramePr>
        <p:xfrm>
          <a:off x="685800" y="1295400"/>
          <a:ext cx="7696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336</a:t>
            </a:fld>
            <a:endParaRPr lang="en-US" dirty="0"/>
          </a:p>
        </p:txBody>
      </p:sp>
    </p:spTree>
    <p:extLst>
      <p:ext uri="{BB962C8B-B14F-4D97-AF65-F5344CB8AC3E}">
        <p14:creationId xmlns:p14="http://schemas.microsoft.com/office/powerpoint/2010/main" val="864599330"/>
      </p:ext>
    </p:extLst>
  </p:cSld>
  <p:clrMapOvr>
    <a:masterClrMapping/>
  </p:clrMapOvr>
  <p:timing>
    <p:tnLst>
      <p:par>
        <p:cTn xmlns:p14="http://schemas.microsoft.com/office/powerpoint/2010/mai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Qualitative Costs of Conflict</a:t>
            </a:r>
            <a:endParaRPr lang="en-US" dirty="0">
              <a:solidFill>
                <a:schemeClr val="accent1">
                  <a:lumMod val="75000"/>
                </a:schemeClr>
              </a:solidFill>
              <a:latin typeface="Broadway" pitchFamily="82" charset="0"/>
            </a:endParaRPr>
          </a:p>
        </p:txBody>
      </p:sp>
      <p:sp>
        <p:nvSpPr>
          <p:cNvPr id="5" name="Title 1"/>
          <p:cNvSpPr txBox="1">
            <a:spLocks/>
          </p:cNvSpPr>
          <p:nvPr/>
        </p:nvSpPr>
        <p:spPr>
          <a:xfrm>
            <a:off x="457200" y="274638"/>
            <a:ext cx="8229600" cy="868362"/>
          </a:xfrm>
          <a:prstGeom prst="rect">
            <a:avLst/>
          </a:prstGeom>
        </p:spPr>
        <p:txBody>
          <a:bodyPr anchor="ctr">
            <a:normAutofit/>
            <a:sp3d prstMaterial="softEdge">
              <a:bevelT w="25400" h="25400"/>
            </a:sp3d>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endParaRPr lang="en-US" sz="4100" b="1" dirty="0">
              <a:solidFill>
                <a:schemeClr val="tx2"/>
              </a:solidFill>
              <a:effectLst>
                <a:outerShdw blurRad="38100" dist="38100" dir="2700000" algn="tl">
                  <a:srgbClr val="C0C0C0"/>
                </a:outerShdw>
              </a:effectLst>
            </a:endParaRPr>
          </a:p>
        </p:txBody>
      </p:sp>
      <p:graphicFrame>
        <p:nvGraphicFramePr>
          <p:cNvPr id="6" name="Content Placeholder 3"/>
          <p:cNvGraphicFramePr>
            <a:graphicFrameLocks/>
          </p:cNvGraphicFramePr>
          <p:nvPr>
            <p:extLst>
              <p:ext uri="{D42A27DB-BD31-4B8C-83A1-F6EECF244321}">
                <p14:modId xmlns:p14="http://schemas.microsoft.com/office/powerpoint/2010/main" val="931212446"/>
              </p:ext>
            </p:extLst>
          </p:nvPr>
        </p:nvGraphicFramePr>
        <p:xfrm>
          <a:off x="914400" y="1371600"/>
          <a:ext cx="7239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337</a:t>
            </a:fld>
            <a:endParaRPr lang="en-US" dirty="0"/>
          </a:p>
        </p:txBody>
      </p:sp>
    </p:spTree>
    <p:extLst>
      <p:ext uri="{BB962C8B-B14F-4D97-AF65-F5344CB8AC3E}">
        <p14:creationId xmlns:p14="http://schemas.microsoft.com/office/powerpoint/2010/main" val="3895839650"/>
      </p:ext>
    </p:extLst>
  </p:cSld>
  <p:clrMapOvr>
    <a:masterClrMapping/>
  </p:clrMapOvr>
  <p:timing>
    <p:tnLst>
      <p:par>
        <p:cTn xmlns:p14="http://schemas.microsoft.com/office/powerpoint/2010/mai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r>
              <a:rPr lang="en-US" sz="2500" dirty="0" smtClean="0"/>
              <a:t>The total value of lost work time due to stress is estimated to be $1.7 billion.  </a:t>
            </a:r>
            <a:r>
              <a:rPr lang="en-US" sz="2200" dirty="0" smtClean="0"/>
              <a:t>(WarrenShepel online], Health &amp;Wellness Research Database, 2005)</a:t>
            </a:r>
          </a:p>
          <a:p>
            <a:r>
              <a:rPr lang="en-US" sz="2500" dirty="0" smtClean="0"/>
              <a:t>The rate of presentee-ism is estimated to be up to three times higher than absentee-ism. </a:t>
            </a:r>
          </a:p>
          <a:p>
            <a:r>
              <a:rPr lang="en-US" sz="2500" dirty="0" smtClean="0"/>
              <a:t>Conflict accounts for up to 90% of involuntary departures </a:t>
            </a:r>
            <a:r>
              <a:rPr lang="en-US" sz="2200" dirty="0" smtClean="0"/>
              <a:t>(Dana, Dan, [online] The Dana Measure of Financial Cost of Organizational Conflict, 2001)</a:t>
            </a:r>
          </a:p>
          <a:p>
            <a:r>
              <a:rPr lang="en-US" sz="2500" dirty="0" smtClean="0"/>
              <a:t>42% of a Manager's Time is spent addressing conflict in the workplace. </a:t>
            </a:r>
            <a:r>
              <a:rPr lang="en-US" sz="2000" dirty="0" smtClean="0"/>
              <a:t>(Watson, C &amp; Hoffman, R, Managers as Negotiators, Leadership Quarterly 7(1), 1996)</a:t>
            </a:r>
          </a:p>
        </p:txBody>
      </p:sp>
      <p:sp>
        <p:nvSpPr>
          <p:cNvPr id="2" name="Title 1"/>
          <p:cNvSpPr>
            <a:spLocks noGrp="1"/>
          </p:cNvSpPr>
          <p:nvPr>
            <p:ph type="title"/>
          </p:nvPr>
        </p:nvSpPr>
        <p:spPr>
          <a:xfrm>
            <a:off x="381000" y="0"/>
            <a:ext cx="6172200" cy="609600"/>
          </a:xfrm>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Quantitative Costs of Conflict</a:t>
            </a:r>
            <a:endParaRPr lang="en-US" dirty="0">
              <a:solidFill>
                <a:schemeClr val="tx1"/>
              </a:solidFill>
              <a:latin typeface="Broadway" pitchFamily="82" charset="0"/>
            </a:endParaRPr>
          </a:p>
        </p:txBody>
      </p:sp>
      <p:sp>
        <p:nvSpPr>
          <p:cNvPr id="2253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fld id="{96F4C24F-7034-4F36-AF8D-8F68239CE806}" type="slidenum">
              <a:rPr lang="en-US"/>
              <a:pPr/>
              <a:t>338</a:t>
            </a:fld>
            <a:endParaRPr lang="en-US" dirty="0"/>
          </a:p>
        </p:txBody>
      </p:sp>
      <p:sp>
        <p:nvSpPr>
          <p:cNvPr id="22532" name="Footer Placeholder 6"/>
          <p:cNvSpPr>
            <a:spLocks noGrp="1"/>
          </p:cNvSpPr>
          <p:nvPr>
            <p:ph type="ftr" sz="quarter" idx="11"/>
          </p:nvPr>
        </p:nvSpPr>
        <p:spPr bwMode="auto">
          <a:xfrm>
            <a:off x="4379913" y="6408738"/>
            <a:ext cx="27828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pPr>
            <a:r>
              <a:rPr lang="en-US" dirty="0" smtClean="0"/>
              <a:t>©Copyright GPM 2009-2013</a:t>
            </a:r>
            <a:endParaRPr lang="en-US" dirty="0"/>
          </a:p>
        </p:txBody>
      </p:sp>
    </p:spTree>
    <p:extLst>
      <p:ext uri="{BB962C8B-B14F-4D97-AF65-F5344CB8AC3E}">
        <p14:creationId xmlns:p14="http://schemas.microsoft.com/office/powerpoint/2010/main" val="2783798496"/>
      </p:ext>
    </p:extLst>
  </p:cSld>
  <p:clrMapOvr>
    <a:masterClrMapping/>
  </p:clrMapOvr>
  <p:timing>
    <p:tnLst>
      <p:par>
        <p:cTn xmlns:p14="http://schemas.microsoft.com/office/powerpoint/2010/mai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r>
              <a:rPr lang="en-GB" dirty="0"/>
              <a:t>Conflict Management Model</a:t>
            </a:r>
            <a:endParaRPr lang="en-US" dirty="0"/>
          </a:p>
        </p:txBody>
      </p:sp>
      <p:grpSp>
        <p:nvGrpSpPr>
          <p:cNvPr id="2" name="Group 19"/>
          <p:cNvGrpSpPr/>
          <p:nvPr/>
        </p:nvGrpSpPr>
        <p:grpSpPr>
          <a:xfrm>
            <a:off x="787645" y="1490209"/>
            <a:ext cx="7568711" cy="4481514"/>
            <a:chOff x="1525588" y="1417638"/>
            <a:chExt cx="8199437" cy="4481514"/>
          </a:xfrm>
        </p:grpSpPr>
        <p:grpSp>
          <p:nvGrpSpPr>
            <p:cNvPr id="3" name="Group 3"/>
            <p:cNvGrpSpPr>
              <a:grpSpLocks/>
            </p:cNvGrpSpPr>
            <p:nvPr/>
          </p:nvGrpSpPr>
          <p:grpSpPr bwMode="auto">
            <a:xfrm>
              <a:off x="3440113" y="1881188"/>
              <a:ext cx="6284912" cy="3414712"/>
              <a:chOff x="997" y="1323"/>
              <a:chExt cx="4364" cy="1995"/>
            </a:xfrm>
          </p:grpSpPr>
          <p:sp>
            <p:nvSpPr>
              <p:cNvPr id="1789956" name="AutoShape 4"/>
              <p:cNvSpPr>
                <a:spLocks noChangeArrowheads="1"/>
              </p:cNvSpPr>
              <p:nvPr/>
            </p:nvSpPr>
            <p:spPr bwMode="auto">
              <a:xfrm>
                <a:off x="2367" y="1629"/>
                <a:ext cx="1620" cy="1278"/>
              </a:xfrm>
              <a:prstGeom prst="irregularSeal2">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r>
                  <a:rPr lang="en-GB" b="1" dirty="0"/>
                  <a:t>Conflict</a:t>
                </a:r>
              </a:p>
            </p:txBody>
          </p:sp>
          <p:sp>
            <p:nvSpPr>
              <p:cNvPr id="1789957" name="Rectangle 5"/>
              <p:cNvSpPr>
                <a:spLocks noChangeArrowheads="1"/>
              </p:cNvSpPr>
              <p:nvPr/>
            </p:nvSpPr>
            <p:spPr bwMode="auto">
              <a:xfrm>
                <a:off x="997" y="1323"/>
                <a:ext cx="1080" cy="46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r>
                  <a:rPr lang="en-GB" b="1" dirty="0"/>
                  <a:t>Causes</a:t>
                </a:r>
              </a:p>
            </p:txBody>
          </p:sp>
          <p:sp>
            <p:nvSpPr>
              <p:cNvPr id="1789958" name="Rectangle 6"/>
              <p:cNvSpPr>
                <a:spLocks noChangeArrowheads="1"/>
              </p:cNvSpPr>
              <p:nvPr/>
            </p:nvSpPr>
            <p:spPr bwMode="auto">
              <a:xfrm>
                <a:off x="998" y="2850"/>
                <a:ext cx="1080" cy="46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GB" b="1" dirty="0"/>
                  <a:t>Sources</a:t>
                </a:r>
              </a:p>
            </p:txBody>
          </p:sp>
          <p:sp>
            <p:nvSpPr>
              <p:cNvPr id="1789959" name="Rectangle 7"/>
              <p:cNvSpPr>
                <a:spLocks noChangeArrowheads="1"/>
              </p:cNvSpPr>
              <p:nvPr/>
            </p:nvSpPr>
            <p:spPr bwMode="auto">
              <a:xfrm>
                <a:off x="4281" y="2034"/>
                <a:ext cx="1080" cy="46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GB" b="1" dirty="0"/>
                  <a:t>Resolution</a:t>
                </a:r>
              </a:p>
            </p:txBody>
          </p:sp>
          <p:sp>
            <p:nvSpPr>
              <p:cNvPr id="1789960" name="AutoShape 8"/>
              <p:cNvSpPr>
                <a:spLocks noChangeArrowheads="1"/>
              </p:cNvSpPr>
              <p:nvPr/>
            </p:nvSpPr>
            <p:spPr bwMode="auto">
              <a:xfrm rot="5400000">
                <a:off x="1692" y="1719"/>
                <a:ext cx="432" cy="774"/>
              </a:xfrm>
              <a:custGeom>
                <a:avLst/>
                <a:gdLst>
                  <a:gd name="G0" fmla="+- 13799 0 0"/>
                  <a:gd name="G1" fmla="+- 19399 0 0"/>
                  <a:gd name="G2" fmla="+- 5860 0 0"/>
                  <a:gd name="G3" fmla="*/ 13799 1 2"/>
                  <a:gd name="G4" fmla="+- G3 10800 0"/>
                  <a:gd name="G5" fmla="+- 21600 13799 19399"/>
                  <a:gd name="G6" fmla="+- 19399 5860 0"/>
                  <a:gd name="G7" fmla="*/ G6 1 2"/>
                  <a:gd name="G8" fmla="*/ 19399 2 1"/>
                  <a:gd name="G9" fmla="+- G8 0 21600"/>
                  <a:gd name="G10" fmla="*/ 21600 G0 G1"/>
                  <a:gd name="G11" fmla="*/ 21600 G4 G1"/>
                  <a:gd name="G12" fmla="*/ 21600 G5 G1"/>
                  <a:gd name="G13" fmla="*/ 21600 G7 G1"/>
                  <a:gd name="G14" fmla="*/ 19399 1 2"/>
                  <a:gd name="G15" fmla="+- G5 0 G4"/>
                  <a:gd name="G16" fmla="+- G0 0 G4"/>
                  <a:gd name="G17" fmla="*/ G2 G15 G16"/>
                  <a:gd name="T0" fmla="*/ 17700 w 21600"/>
                  <a:gd name="T1" fmla="*/ 0 h 21600"/>
                  <a:gd name="T2" fmla="*/ 13799 w 21600"/>
                  <a:gd name="T3" fmla="*/ 5860 h 21600"/>
                  <a:gd name="T4" fmla="*/ 0 w 21600"/>
                  <a:gd name="T5" fmla="*/ 19708 h 21600"/>
                  <a:gd name="T6" fmla="*/ 9700 w 21600"/>
                  <a:gd name="T7" fmla="*/ 21600 h 21600"/>
                  <a:gd name="T8" fmla="*/ 19399 w 21600"/>
                  <a:gd name="T9" fmla="*/ 14063 h 21600"/>
                  <a:gd name="T10" fmla="*/ 21600 w 21600"/>
                  <a:gd name="T11" fmla="*/ 586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00" y="0"/>
                    </a:moveTo>
                    <a:lnTo>
                      <a:pt x="13799" y="5860"/>
                    </a:lnTo>
                    <a:lnTo>
                      <a:pt x="16000" y="5860"/>
                    </a:lnTo>
                    <a:lnTo>
                      <a:pt x="16000" y="17815"/>
                    </a:lnTo>
                    <a:lnTo>
                      <a:pt x="0" y="17815"/>
                    </a:lnTo>
                    <a:lnTo>
                      <a:pt x="0" y="21600"/>
                    </a:lnTo>
                    <a:lnTo>
                      <a:pt x="19399" y="21600"/>
                    </a:lnTo>
                    <a:lnTo>
                      <a:pt x="19399" y="5860"/>
                    </a:lnTo>
                    <a:lnTo>
                      <a:pt x="21600" y="586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1" name="AutoShape 9"/>
              <p:cNvSpPr>
                <a:spLocks noChangeArrowheads="1"/>
              </p:cNvSpPr>
              <p:nvPr/>
            </p:nvSpPr>
            <p:spPr bwMode="auto">
              <a:xfrm rot="16200000" flipV="1">
                <a:off x="1685" y="2161"/>
                <a:ext cx="432" cy="765"/>
              </a:xfrm>
              <a:custGeom>
                <a:avLst/>
                <a:gdLst>
                  <a:gd name="G0" fmla="+- 13849 0 0"/>
                  <a:gd name="G1" fmla="+- 19449 0 0"/>
                  <a:gd name="G2" fmla="+- 5585 0 0"/>
                  <a:gd name="G3" fmla="*/ 13849 1 2"/>
                  <a:gd name="G4" fmla="+- G3 10800 0"/>
                  <a:gd name="G5" fmla="+- 21600 13849 19449"/>
                  <a:gd name="G6" fmla="+- 19449 5585 0"/>
                  <a:gd name="G7" fmla="*/ G6 1 2"/>
                  <a:gd name="G8" fmla="*/ 19449 2 1"/>
                  <a:gd name="G9" fmla="+- G8 0 21600"/>
                  <a:gd name="G10" fmla="*/ 21600 G0 G1"/>
                  <a:gd name="G11" fmla="*/ 21600 G4 G1"/>
                  <a:gd name="G12" fmla="*/ 21600 G5 G1"/>
                  <a:gd name="G13" fmla="*/ 21600 G7 G1"/>
                  <a:gd name="G14" fmla="*/ 19449 1 2"/>
                  <a:gd name="G15" fmla="+- G5 0 G4"/>
                  <a:gd name="G16" fmla="+- G0 0 G4"/>
                  <a:gd name="G17" fmla="*/ G2 G15 G16"/>
                  <a:gd name="T0" fmla="*/ 17725 w 21600"/>
                  <a:gd name="T1" fmla="*/ 0 h 21600"/>
                  <a:gd name="T2" fmla="*/ 13849 w 21600"/>
                  <a:gd name="T3" fmla="*/ 5585 h 21600"/>
                  <a:gd name="T4" fmla="*/ 0 w 21600"/>
                  <a:gd name="T5" fmla="*/ 19685 h 21600"/>
                  <a:gd name="T6" fmla="*/ 9725 w 21600"/>
                  <a:gd name="T7" fmla="*/ 21600 h 21600"/>
                  <a:gd name="T8" fmla="*/ 19449 w 21600"/>
                  <a:gd name="T9" fmla="*/ 13901 h 21600"/>
                  <a:gd name="T10" fmla="*/ 21600 w 21600"/>
                  <a:gd name="T11" fmla="*/ 5585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25" y="0"/>
                    </a:moveTo>
                    <a:lnTo>
                      <a:pt x="13849" y="5585"/>
                    </a:lnTo>
                    <a:lnTo>
                      <a:pt x="16000" y="5585"/>
                    </a:lnTo>
                    <a:lnTo>
                      <a:pt x="16000" y="17770"/>
                    </a:lnTo>
                    <a:lnTo>
                      <a:pt x="0" y="17770"/>
                    </a:lnTo>
                    <a:lnTo>
                      <a:pt x="0" y="21600"/>
                    </a:lnTo>
                    <a:lnTo>
                      <a:pt x="19449" y="21600"/>
                    </a:lnTo>
                    <a:lnTo>
                      <a:pt x="19449" y="5585"/>
                    </a:lnTo>
                    <a:lnTo>
                      <a:pt x="21600" y="5585"/>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2" name="AutoShape 10"/>
              <p:cNvSpPr>
                <a:spLocks noChangeArrowheads="1"/>
              </p:cNvSpPr>
              <p:nvPr/>
            </p:nvSpPr>
            <p:spPr bwMode="auto">
              <a:xfrm>
                <a:off x="3852" y="2187"/>
                <a:ext cx="351" cy="198"/>
              </a:xfrm>
              <a:prstGeom prst="rightArrow">
                <a:avLst>
                  <a:gd name="adj1" fmla="val 40407"/>
                  <a:gd name="adj2" fmla="val 7626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grpSp>
        <p:grpSp>
          <p:nvGrpSpPr>
            <p:cNvPr id="4" name="Group 11"/>
            <p:cNvGrpSpPr>
              <a:grpSpLocks/>
            </p:cNvGrpSpPr>
            <p:nvPr/>
          </p:nvGrpSpPr>
          <p:grpSpPr bwMode="auto">
            <a:xfrm>
              <a:off x="1525588" y="1417638"/>
              <a:ext cx="1758950" cy="1622424"/>
              <a:chOff x="1105" y="893"/>
              <a:chExt cx="1108" cy="1022"/>
            </a:xfrm>
          </p:grpSpPr>
          <p:sp>
            <p:nvSpPr>
              <p:cNvPr id="1789964" name="Text Box 12"/>
              <p:cNvSpPr txBox="1">
                <a:spLocks noChangeArrowheads="1"/>
              </p:cNvSpPr>
              <p:nvPr/>
            </p:nvSpPr>
            <p:spPr bwMode="auto">
              <a:xfrm>
                <a:off x="1169" y="1332"/>
                <a:ext cx="1044" cy="583"/>
              </a:xfrm>
              <a:prstGeom prst="rect">
                <a:avLst/>
              </a:prstGeom>
              <a:noFill/>
              <a:ln w="12700" cap="sq">
                <a:noFill/>
                <a:miter lim="800000"/>
                <a:headEnd type="none" w="sm" len="sm"/>
                <a:tailEnd type="none" w="lg" len="med"/>
              </a:ln>
              <a:effectLst/>
            </p:spPr>
            <p:txBody>
              <a:bodyPr lIns="90000" tIns="46800" rIns="90000" bIns="46800">
                <a:spAutoFit/>
              </a:bodyPr>
              <a:lstStyle/>
              <a:p>
                <a:pPr algn="r" eaLnBrk="1" hangingPunct="1"/>
                <a:r>
                  <a:rPr lang="en-GB" b="1" dirty="0"/>
                  <a:t>Cause and Effect Analysis</a:t>
                </a:r>
                <a:endParaRPr lang="en-US" b="1" dirty="0"/>
              </a:p>
            </p:txBody>
          </p:sp>
          <p:sp>
            <p:nvSpPr>
              <p:cNvPr id="1789965" name="Line 13"/>
              <p:cNvSpPr>
                <a:spLocks noChangeShapeType="1"/>
              </p:cNvSpPr>
              <p:nvPr/>
            </p:nvSpPr>
            <p:spPr bwMode="auto">
              <a:xfrm flipH="1" flipV="1">
                <a:off x="1535" y="1115"/>
                <a:ext cx="147" cy="202"/>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sp>
            <p:nvSpPr>
              <p:cNvPr id="1789966" name="Text Box 14"/>
              <p:cNvSpPr txBox="1">
                <a:spLocks noChangeArrowheads="1"/>
              </p:cNvSpPr>
              <p:nvPr/>
            </p:nvSpPr>
            <p:spPr bwMode="auto">
              <a:xfrm>
                <a:off x="1105" y="893"/>
                <a:ext cx="918" cy="23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Root Causes</a:t>
                </a:r>
                <a:endParaRPr lang="en-US" b="1" dirty="0"/>
              </a:p>
            </p:txBody>
          </p:sp>
        </p:grpSp>
        <p:grpSp>
          <p:nvGrpSpPr>
            <p:cNvPr id="5" name="Group 15"/>
            <p:cNvGrpSpPr>
              <a:grpSpLocks/>
            </p:cNvGrpSpPr>
            <p:nvPr/>
          </p:nvGrpSpPr>
          <p:grpSpPr bwMode="auto">
            <a:xfrm>
              <a:off x="1538288" y="4219576"/>
              <a:ext cx="2443162" cy="1679576"/>
              <a:chOff x="1086" y="2658"/>
              <a:chExt cx="1539" cy="1058"/>
            </a:xfrm>
          </p:grpSpPr>
          <p:sp>
            <p:nvSpPr>
              <p:cNvPr id="1789968" name="Text Box 16"/>
              <p:cNvSpPr txBox="1">
                <a:spLocks noChangeArrowheads="1"/>
              </p:cNvSpPr>
              <p:nvPr/>
            </p:nvSpPr>
            <p:spPr bwMode="auto">
              <a:xfrm>
                <a:off x="1216" y="2658"/>
                <a:ext cx="982" cy="409"/>
              </a:xfrm>
              <a:prstGeom prst="rect">
                <a:avLst/>
              </a:prstGeom>
              <a:noFill/>
              <a:ln w="12700" cap="sq">
                <a:noFill/>
                <a:miter lim="800000"/>
                <a:headEnd type="none" w="sm" len="sm"/>
                <a:tailEnd type="none" w="lg" len="med"/>
              </a:ln>
              <a:effectLst/>
            </p:spPr>
            <p:txBody>
              <a:bodyPr wrap="square" lIns="90000" tIns="46800" rIns="90000" bIns="46800">
                <a:spAutoFit/>
              </a:bodyPr>
              <a:lstStyle/>
              <a:p>
                <a:pPr algn="r" eaLnBrk="1" hangingPunct="1"/>
                <a:r>
                  <a:rPr lang="en-GB" b="1" dirty="0"/>
                  <a:t>Stakeholder Analysis</a:t>
                </a:r>
                <a:endParaRPr lang="en-US" b="1" dirty="0"/>
              </a:p>
            </p:txBody>
          </p:sp>
          <p:sp>
            <p:nvSpPr>
              <p:cNvPr id="1789969" name="Text Box 17"/>
              <p:cNvSpPr txBox="1">
                <a:spLocks noChangeArrowheads="1"/>
              </p:cNvSpPr>
              <p:nvPr/>
            </p:nvSpPr>
            <p:spPr bwMode="auto">
              <a:xfrm>
                <a:off x="1086" y="3307"/>
                <a:ext cx="1539" cy="409"/>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b="1" dirty="0"/>
                  <a:t>Stakeholder </a:t>
                </a:r>
                <a:r>
                  <a:rPr lang="en-GB" b="1" dirty="0" smtClean="0"/>
                  <a:t>Needs </a:t>
                </a:r>
                <a:r>
                  <a:rPr lang="en-GB" b="1" dirty="0"/>
                  <a:t>&amp; </a:t>
                </a:r>
                <a:r>
                  <a:rPr lang="en-GB" b="1" dirty="0" smtClean="0"/>
                  <a:t>Power</a:t>
                </a:r>
                <a:endParaRPr lang="en-US" b="1" dirty="0"/>
              </a:p>
            </p:txBody>
          </p:sp>
          <p:sp>
            <p:nvSpPr>
              <p:cNvPr id="1789970" name="Line 18"/>
              <p:cNvSpPr>
                <a:spLocks noChangeShapeType="1"/>
              </p:cNvSpPr>
              <p:nvPr/>
            </p:nvSpPr>
            <p:spPr bwMode="auto">
              <a:xfrm flipH="1">
                <a:off x="1664" y="3035"/>
                <a:ext cx="183" cy="211"/>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grpSp>
      </p:gr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t>339</a:t>
            </a:fld>
            <a:endParaRPr lang="en-US" dirty="0"/>
          </a:p>
        </p:txBody>
      </p:sp>
    </p:spTree>
    <p:extLst>
      <p:ext uri="{BB962C8B-B14F-4D97-AF65-F5344CB8AC3E}">
        <p14:creationId xmlns:p14="http://schemas.microsoft.com/office/powerpoint/2010/main" val="2070795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0" y="1405973"/>
            <a:ext cx="5029200" cy="1942064"/>
          </a:xfrm>
        </p:spPr>
        <p:txBody>
          <a:bodyPr>
            <a:normAutofit fontScale="90000"/>
          </a:bodyPr>
          <a:lstStyle/>
          <a:p>
            <a:r>
              <a:rPr lang="en-US" sz="4000" b="1" kern="1200" dirty="0" smtClean="0">
                <a:solidFill>
                  <a:srgbClr val="94C600"/>
                </a:solidFill>
                <a:effectLst/>
                <a:latin typeface="Century Gothic"/>
                <a:ea typeface="+mn-ea"/>
                <a:cs typeface="+mn-cs"/>
              </a:rPr>
              <a:t>2012: </a:t>
            </a:r>
            <a:r>
              <a:rPr lang="en-US" b="1" dirty="0" smtClean="0">
                <a:solidFill>
                  <a:srgbClr val="94C600"/>
                </a:solidFill>
                <a:latin typeface="Century Gothic"/>
                <a:ea typeface="+mn-ea"/>
                <a:cs typeface="+mn-cs"/>
              </a:rPr>
              <a:t>International Year of Sustainable Energy for All </a:t>
            </a:r>
            <a:r>
              <a:rPr lang="es-ES" dirty="0" smtClean="0"/>
              <a:t/>
            </a:r>
            <a:br>
              <a:rPr lang="es-ES" dirty="0" smtClean="0"/>
            </a:br>
            <a:endParaRPr lang="en-US" dirty="0" smtClean="0">
              <a:effectLst/>
            </a:endParaRPr>
          </a:p>
        </p:txBody>
      </p:sp>
      <p:pic>
        <p:nvPicPr>
          <p:cNvPr id="162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14400"/>
            <a:ext cx="2667000" cy="4867275"/>
          </a:xfrm>
          <a:prstGeom prst="rect">
            <a:avLst/>
          </a:prstGeom>
          <a:noFill/>
          <a:ln w="9525">
            <a:noFill/>
            <a:miter lim="800000"/>
            <a:headEnd/>
            <a:tailEnd/>
          </a:ln>
        </p:spPr>
      </p:pic>
      <p:sp>
        <p:nvSpPr>
          <p:cNvPr id="7" name="6 CuadroTexto"/>
          <p:cNvSpPr txBox="1"/>
          <p:nvPr/>
        </p:nvSpPr>
        <p:spPr>
          <a:xfrm>
            <a:off x="4495800" y="2667000"/>
            <a:ext cx="3810000" cy="369332"/>
          </a:xfrm>
          <a:prstGeom prst="rect">
            <a:avLst/>
          </a:prstGeom>
          <a:noFill/>
        </p:spPr>
        <p:txBody>
          <a:bodyPr wrap="square" rtlCol="0">
            <a:spAutoFit/>
          </a:bodyPr>
          <a:lstStyle/>
          <a:p>
            <a:r>
              <a:rPr lang="en-US" b="1" dirty="0" smtClean="0">
                <a:solidFill>
                  <a:srgbClr val="94C600"/>
                </a:solidFill>
              </a:rPr>
              <a:t>Launched by United Nations</a:t>
            </a:r>
            <a:endParaRPr lang="es-ES" dirty="0"/>
          </a:p>
        </p:txBody>
      </p:sp>
      <p:sp>
        <p:nvSpPr>
          <p:cNvPr id="8" name="7 CuadroTexto"/>
          <p:cNvSpPr txBox="1"/>
          <p:nvPr/>
        </p:nvSpPr>
        <p:spPr>
          <a:xfrm>
            <a:off x="3581400" y="3581400"/>
            <a:ext cx="4953000" cy="1569660"/>
          </a:xfrm>
          <a:prstGeom prst="rect">
            <a:avLst/>
          </a:prstGeom>
          <a:noFill/>
        </p:spPr>
        <p:txBody>
          <a:bodyPr wrap="square" rtlCol="0">
            <a:spAutoFit/>
          </a:bodyPr>
          <a:lstStyle/>
          <a:p>
            <a:r>
              <a:rPr lang="en-US" dirty="0" smtClean="0"/>
              <a:t>“</a:t>
            </a:r>
            <a:r>
              <a:rPr lang="en-US" sz="2400" dirty="0" smtClean="0"/>
              <a:t>It is the golden thread that connects economic growth, increased social equity and preserving the environment.”</a:t>
            </a:r>
            <a:endParaRPr lang="es-ES" sz="2400"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34</a:t>
            </a:fld>
            <a:endParaRPr lang="en-US" dirty="0"/>
          </a:p>
        </p:txBody>
      </p:sp>
    </p:spTree>
    <p:extLst>
      <p:ext uri="{BB962C8B-B14F-4D97-AF65-F5344CB8AC3E}">
        <p14:creationId xmlns:p14="http://schemas.microsoft.com/office/powerpoint/2010/main" val="94585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4" name="Rectangle 14"/>
          <p:cNvSpPr>
            <a:spLocks noGrp="1" noChangeArrowheads="1"/>
          </p:cNvSpPr>
          <p:nvPr>
            <p:ph type="title"/>
          </p:nvPr>
        </p:nvSpPr>
        <p:spPr>
          <a:xfrm>
            <a:off x="381000" y="1"/>
            <a:ext cx="8541728" cy="1108075"/>
          </a:xfrm>
        </p:spPr>
        <p:txBody>
          <a:bodyPr/>
          <a:lstStyle/>
          <a:p>
            <a:r>
              <a:rPr lang="en-GB" dirty="0"/>
              <a:t>Conflict </a:t>
            </a:r>
            <a:r>
              <a:rPr lang="en-GB" dirty="0" smtClean="0"/>
              <a:t>through the </a:t>
            </a:r>
            <a:r>
              <a:rPr lang="en-GB" dirty="0"/>
              <a:t>Life Cycle</a:t>
            </a:r>
            <a:endParaRPr lang="en-US" dirty="0"/>
          </a:p>
        </p:txBody>
      </p:sp>
      <p:grpSp>
        <p:nvGrpSpPr>
          <p:cNvPr id="2" name="Group 26"/>
          <p:cNvGrpSpPr/>
          <p:nvPr/>
        </p:nvGrpSpPr>
        <p:grpSpPr>
          <a:xfrm>
            <a:off x="508674" y="1207413"/>
            <a:ext cx="8146375" cy="4875660"/>
            <a:chOff x="1925215" y="1424125"/>
            <a:chExt cx="8145847" cy="4750565"/>
          </a:xfrm>
        </p:grpSpPr>
        <p:sp>
          <p:nvSpPr>
            <p:cNvPr id="1792002" name="Freeform 2"/>
            <p:cNvSpPr>
              <a:spLocks/>
            </p:cNvSpPr>
            <p:nvPr/>
          </p:nvSpPr>
          <p:spPr bwMode="auto">
            <a:xfrm>
              <a:off x="2357437" y="1508125"/>
              <a:ext cx="7516788" cy="4321175"/>
            </a:xfrm>
            <a:custGeom>
              <a:avLst/>
              <a:gdLst/>
              <a:ahLst/>
              <a:cxnLst>
                <a:cxn ang="0">
                  <a:pos x="0" y="0"/>
                </a:cxn>
                <a:cxn ang="0">
                  <a:pos x="0" y="2532"/>
                </a:cxn>
                <a:cxn ang="0">
                  <a:pos x="4044" y="2532"/>
                </a:cxn>
              </a:cxnLst>
              <a:rect l="0" t="0" r="r" b="b"/>
              <a:pathLst>
                <a:path w="4044" h="2532">
                  <a:moveTo>
                    <a:pt x="0" y="0"/>
                  </a:moveTo>
                  <a:lnTo>
                    <a:pt x="0" y="2532"/>
                  </a:lnTo>
                  <a:lnTo>
                    <a:pt x="4044" y="2532"/>
                  </a:lnTo>
                </a:path>
              </a:pathLst>
            </a:custGeom>
            <a:noFill/>
            <a:ln w="28575" cmpd="sng">
              <a:solidFill>
                <a:schemeClr val="tx1"/>
              </a:solidFill>
              <a:round/>
              <a:headEnd/>
              <a:tailEnd/>
            </a:ln>
            <a:effectLst/>
          </p:spPr>
          <p:txBody>
            <a:bodyPr wrap="none" anchor="ctr"/>
            <a:lstStyle/>
            <a:p>
              <a:endParaRPr lang="en-US" dirty="0"/>
            </a:p>
          </p:txBody>
        </p:sp>
        <p:sp>
          <p:nvSpPr>
            <p:cNvPr id="1792003" name="Line 3"/>
            <p:cNvSpPr>
              <a:spLocks noChangeShapeType="1"/>
            </p:cNvSpPr>
            <p:nvPr/>
          </p:nvSpPr>
          <p:spPr bwMode="auto">
            <a:xfrm flipV="1">
              <a:off x="3729038" y="1506538"/>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4" name="Line 4"/>
            <p:cNvSpPr>
              <a:spLocks noChangeShapeType="1"/>
            </p:cNvSpPr>
            <p:nvPr/>
          </p:nvSpPr>
          <p:spPr bwMode="auto">
            <a:xfrm flipV="1">
              <a:off x="5465763" y="1476375"/>
              <a:ext cx="0" cy="4341813"/>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5" name="Line 5"/>
            <p:cNvSpPr>
              <a:spLocks noChangeShapeType="1"/>
            </p:cNvSpPr>
            <p:nvPr/>
          </p:nvSpPr>
          <p:spPr bwMode="auto">
            <a:xfrm flipV="1">
              <a:off x="9721835" y="1424125"/>
              <a:ext cx="0" cy="4373562"/>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6" name="Line 6"/>
            <p:cNvSpPr>
              <a:spLocks noChangeShapeType="1"/>
            </p:cNvSpPr>
            <p:nvPr/>
          </p:nvSpPr>
          <p:spPr bwMode="auto">
            <a:xfrm flipV="1">
              <a:off x="7634288" y="1535113"/>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7" name="Text Box 7"/>
            <p:cNvSpPr txBox="1">
              <a:spLocks noChangeArrowheads="1"/>
            </p:cNvSpPr>
            <p:nvPr/>
          </p:nvSpPr>
          <p:spPr bwMode="auto">
            <a:xfrm>
              <a:off x="2570163" y="1558925"/>
              <a:ext cx="1048273"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Concept</a:t>
              </a:r>
              <a:endParaRPr lang="en-GB" dirty="0">
                <a:latin typeface="Times New Roman" pitchFamily="18" charset="0"/>
                <a:cs typeface="Times New Roman" pitchFamily="18" charset="0"/>
              </a:endParaRPr>
            </a:p>
          </p:txBody>
        </p:sp>
        <p:sp>
          <p:nvSpPr>
            <p:cNvPr id="1792008" name="Text Box 8"/>
            <p:cNvSpPr txBox="1">
              <a:spLocks noChangeArrowheads="1"/>
            </p:cNvSpPr>
            <p:nvPr/>
          </p:nvSpPr>
          <p:spPr bwMode="auto">
            <a:xfrm>
              <a:off x="4035425" y="1573213"/>
              <a:ext cx="1231518" cy="369332"/>
            </a:xfrm>
            <a:prstGeom prst="rect">
              <a:avLst/>
            </a:prstGeom>
            <a:noFill/>
            <a:ln w="9525">
              <a:noFill/>
              <a:miter lim="800000"/>
              <a:headEnd/>
              <a:tailEnd/>
            </a:ln>
            <a:effectLst/>
          </p:spPr>
          <p:txBody>
            <a:bodyPr wrap="none">
              <a:spAutoFit/>
            </a:bodyPr>
            <a:lstStyle/>
            <a:p>
              <a:pPr algn="l"/>
              <a:r>
                <a:rPr lang="en-GB" b="1" dirty="0">
                  <a:cs typeface="Times New Roman" pitchFamily="18" charset="0"/>
                </a:rPr>
                <a:t>Definition</a:t>
              </a:r>
              <a:endParaRPr lang="en-GB" dirty="0">
                <a:latin typeface="Times New Roman" pitchFamily="18" charset="0"/>
                <a:cs typeface="Times New Roman" pitchFamily="18" charset="0"/>
              </a:endParaRPr>
            </a:p>
          </p:txBody>
        </p:sp>
        <p:sp>
          <p:nvSpPr>
            <p:cNvPr id="1792009" name="Text Box 9"/>
            <p:cNvSpPr txBox="1">
              <a:spLocks noChangeArrowheads="1"/>
            </p:cNvSpPr>
            <p:nvPr/>
          </p:nvSpPr>
          <p:spPr bwMode="auto">
            <a:xfrm>
              <a:off x="5575300" y="1571625"/>
              <a:ext cx="1868845"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Implementation</a:t>
              </a:r>
              <a:endParaRPr lang="en-GB" dirty="0">
                <a:latin typeface="Times New Roman" pitchFamily="18" charset="0"/>
                <a:cs typeface="Times New Roman" pitchFamily="18" charset="0"/>
              </a:endParaRPr>
            </a:p>
          </p:txBody>
        </p:sp>
        <p:sp>
          <p:nvSpPr>
            <p:cNvPr id="1792010" name="Text Box 10"/>
            <p:cNvSpPr txBox="1">
              <a:spLocks noChangeArrowheads="1"/>
            </p:cNvSpPr>
            <p:nvPr/>
          </p:nvSpPr>
          <p:spPr bwMode="auto">
            <a:xfrm>
              <a:off x="7586663" y="1504663"/>
              <a:ext cx="2484399" cy="359856"/>
            </a:xfrm>
            <a:prstGeom prst="rect">
              <a:avLst/>
            </a:prstGeom>
            <a:noFill/>
            <a:ln w="9525">
              <a:noFill/>
              <a:miter lim="800000"/>
              <a:headEnd/>
              <a:tailEnd/>
            </a:ln>
            <a:effectLst/>
          </p:spPr>
          <p:txBody>
            <a:bodyPr wrap="square">
              <a:spAutoFit/>
            </a:bodyPr>
            <a:lstStyle/>
            <a:p>
              <a:r>
                <a:rPr lang="en-GB" b="1" dirty="0">
                  <a:cs typeface="Times New Roman" pitchFamily="18" charset="0"/>
                </a:rPr>
                <a:t> </a:t>
              </a:r>
              <a:r>
                <a:rPr lang="en-GB" b="1" dirty="0" smtClean="0">
                  <a:cs typeface="Times New Roman" pitchFamily="18" charset="0"/>
                </a:rPr>
                <a:t>Handover &amp; Closure</a:t>
              </a:r>
              <a:endParaRPr lang="en-GB" dirty="0">
                <a:latin typeface="Times New Roman" pitchFamily="18" charset="0"/>
                <a:cs typeface="Times New Roman" pitchFamily="18" charset="0"/>
              </a:endParaRPr>
            </a:p>
          </p:txBody>
        </p:sp>
        <p:sp>
          <p:nvSpPr>
            <p:cNvPr id="1792011" name="Text Box 11"/>
            <p:cNvSpPr txBox="1">
              <a:spLocks noChangeArrowheads="1"/>
            </p:cNvSpPr>
            <p:nvPr/>
          </p:nvSpPr>
          <p:spPr bwMode="auto">
            <a:xfrm rot="16200000">
              <a:off x="1750267" y="4586660"/>
              <a:ext cx="725391" cy="350095"/>
            </a:xfrm>
            <a:prstGeom prst="rect">
              <a:avLst/>
            </a:prstGeom>
            <a:noFill/>
            <a:ln w="9525">
              <a:noFill/>
              <a:miter lim="800000"/>
              <a:headEnd/>
              <a:tailEnd/>
            </a:ln>
            <a:effectLst/>
          </p:spPr>
          <p:txBody>
            <a:bodyPr wrap="none">
              <a:spAutoFit/>
            </a:bodyPr>
            <a:lstStyle/>
            <a:p>
              <a:pPr algn="l"/>
              <a:r>
                <a:rPr lang="en-GB" sz="1500" b="1" dirty="0"/>
                <a:t>Source</a:t>
              </a:r>
            </a:p>
          </p:txBody>
        </p:sp>
        <p:sp>
          <p:nvSpPr>
            <p:cNvPr id="1792012" name="Text Box 12"/>
            <p:cNvSpPr txBox="1">
              <a:spLocks noChangeArrowheads="1"/>
            </p:cNvSpPr>
            <p:nvPr/>
          </p:nvSpPr>
          <p:spPr bwMode="auto">
            <a:xfrm>
              <a:off x="2978150" y="5851525"/>
              <a:ext cx="1662053" cy="323165"/>
            </a:xfrm>
            <a:prstGeom prst="rect">
              <a:avLst/>
            </a:prstGeom>
            <a:noFill/>
            <a:ln w="9525">
              <a:noFill/>
              <a:miter lim="800000"/>
              <a:headEnd/>
              <a:tailEnd/>
            </a:ln>
            <a:effectLst/>
          </p:spPr>
          <p:txBody>
            <a:bodyPr wrap="none">
              <a:spAutoFit/>
            </a:bodyPr>
            <a:lstStyle/>
            <a:p>
              <a:pPr algn="l"/>
              <a:r>
                <a:rPr lang="en-GB" sz="1500" b="1" dirty="0"/>
                <a:t>Project Life Cycle</a:t>
              </a:r>
            </a:p>
          </p:txBody>
        </p:sp>
        <p:sp>
          <p:nvSpPr>
            <p:cNvPr id="1792013" name="Line 13"/>
            <p:cNvSpPr>
              <a:spLocks noChangeShapeType="1"/>
            </p:cNvSpPr>
            <p:nvPr/>
          </p:nvSpPr>
          <p:spPr bwMode="auto">
            <a:xfrm>
              <a:off x="5545138" y="6021388"/>
              <a:ext cx="3351212" cy="0"/>
            </a:xfrm>
            <a:prstGeom prst="line">
              <a:avLst/>
            </a:prstGeom>
            <a:noFill/>
            <a:ln w="9525">
              <a:solidFill>
                <a:schemeClr val="tx1"/>
              </a:solidFill>
              <a:round/>
              <a:headEnd/>
              <a:tailEnd type="triangle" w="med" len="med"/>
            </a:ln>
            <a:effectLst/>
          </p:spPr>
          <p:txBody>
            <a:bodyPr wrap="none" anchor="ctr"/>
            <a:lstStyle/>
            <a:p>
              <a:endParaRPr lang="en-US" dirty="0"/>
            </a:p>
          </p:txBody>
        </p:sp>
        <p:sp>
          <p:nvSpPr>
            <p:cNvPr id="1792015" name="Text Box 15"/>
            <p:cNvSpPr txBox="1">
              <a:spLocks noChangeArrowheads="1"/>
            </p:cNvSpPr>
            <p:nvPr/>
          </p:nvSpPr>
          <p:spPr bwMode="auto">
            <a:xfrm>
              <a:off x="2461895" y="2056097"/>
              <a:ext cx="1189562" cy="1413677"/>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Ideas</a:t>
              </a:r>
            </a:p>
            <a:p>
              <a:pPr algn="l" eaLnBrk="1" hangingPunct="1">
                <a:spcAft>
                  <a:spcPct val="30000"/>
                </a:spcAft>
              </a:pPr>
              <a:r>
                <a:rPr lang="en-GB" sz="1400" b="1" dirty="0"/>
                <a:t>Benefits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endParaRPr lang="en-US" b="1" dirty="0"/>
            </a:p>
          </p:txBody>
        </p:sp>
        <p:sp>
          <p:nvSpPr>
            <p:cNvPr id="1792016" name="Text Box 16"/>
            <p:cNvSpPr txBox="1">
              <a:spLocks noChangeArrowheads="1"/>
            </p:cNvSpPr>
            <p:nvPr/>
          </p:nvSpPr>
          <p:spPr bwMode="auto">
            <a:xfrm>
              <a:off x="3744721" y="2096768"/>
              <a:ext cx="1812925" cy="1620751"/>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Benefits</a:t>
              </a:r>
            </a:p>
            <a:p>
              <a:pPr algn="l" eaLnBrk="1" hangingPunct="1">
                <a:spcAft>
                  <a:spcPct val="30000"/>
                </a:spcAft>
              </a:pPr>
              <a:r>
                <a:rPr lang="en-GB" sz="1400" b="1" dirty="0"/>
                <a:t>Requirements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r>
                <a:rPr lang="en-GB" sz="1400" b="1" dirty="0" smtClean="0"/>
                <a:t>Success </a:t>
              </a:r>
              <a:r>
                <a:rPr lang="en-GB" sz="1400" b="1" dirty="0"/>
                <a:t>Criteria</a:t>
              </a:r>
            </a:p>
            <a:p>
              <a:pPr algn="l" eaLnBrk="1" hangingPunct="1">
                <a:spcAft>
                  <a:spcPct val="30000"/>
                </a:spcAft>
              </a:pPr>
              <a:r>
                <a:rPr lang="en-GB" sz="1400" b="1" dirty="0"/>
                <a:t>Risks</a:t>
              </a:r>
              <a:endParaRPr lang="en-US" sz="1400" b="1" dirty="0"/>
            </a:p>
          </p:txBody>
        </p:sp>
        <p:sp>
          <p:nvSpPr>
            <p:cNvPr id="1792017" name="Line 17"/>
            <p:cNvSpPr>
              <a:spLocks noChangeShapeType="1"/>
            </p:cNvSpPr>
            <p:nvPr/>
          </p:nvSpPr>
          <p:spPr bwMode="auto">
            <a:xfrm>
              <a:off x="2249488" y="3935413"/>
              <a:ext cx="7243762" cy="0"/>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18" name="Text Box 18"/>
            <p:cNvSpPr txBox="1">
              <a:spLocks noChangeArrowheads="1"/>
            </p:cNvSpPr>
            <p:nvPr/>
          </p:nvSpPr>
          <p:spPr bwMode="auto">
            <a:xfrm>
              <a:off x="3697290" y="3959225"/>
              <a:ext cx="1749425" cy="1294097"/>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Users</a:t>
              </a:r>
            </a:p>
            <a:p>
              <a:pPr algn="l" eaLnBrk="1" hangingPunct="1">
                <a:spcAft>
                  <a:spcPct val="30000"/>
                </a:spcAft>
              </a:pPr>
              <a:r>
                <a:rPr lang="en-GB" sz="1400" b="1" dirty="0"/>
                <a:t>Corporate </a:t>
              </a:r>
              <a:r>
                <a:rPr lang="en-GB" sz="1400" b="1" dirty="0" smtClean="0"/>
                <a:t>Management</a:t>
              </a:r>
              <a:endParaRPr lang="en-GB" sz="1400" b="1" dirty="0"/>
            </a:p>
            <a:p>
              <a:pPr algn="l" eaLnBrk="1" hangingPunct="1">
                <a:spcAft>
                  <a:spcPct val="30000"/>
                </a:spcAft>
              </a:pPr>
              <a:r>
                <a:rPr lang="en-GB" sz="1400" b="1" dirty="0"/>
                <a:t>External Customers</a:t>
              </a:r>
              <a:endParaRPr lang="en-US" sz="1400" b="1" dirty="0"/>
            </a:p>
          </p:txBody>
        </p:sp>
        <p:sp>
          <p:nvSpPr>
            <p:cNvPr id="1792019" name="Text Box 19"/>
            <p:cNvSpPr txBox="1">
              <a:spLocks noChangeArrowheads="1"/>
            </p:cNvSpPr>
            <p:nvPr/>
          </p:nvSpPr>
          <p:spPr bwMode="auto">
            <a:xfrm>
              <a:off x="2333625" y="3960813"/>
              <a:ext cx="1363664" cy="1069523"/>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200" b="1" dirty="0"/>
                <a:t>Sponsor</a:t>
              </a:r>
            </a:p>
            <a:p>
              <a:pPr algn="l" eaLnBrk="1" hangingPunct="1">
                <a:spcAft>
                  <a:spcPct val="30000"/>
                </a:spcAft>
              </a:pPr>
              <a:r>
                <a:rPr lang="en-GB" sz="1200" b="1" dirty="0"/>
                <a:t>Corporate </a:t>
              </a:r>
              <a:r>
                <a:rPr lang="en-GB" sz="1200" b="1" dirty="0" smtClean="0"/>
                <a:t>Management</a:t>
              </a:r>
            </a:p>
            <a:p>
              <a:pPr algn="l" eaLnBrk="1" hangingPunct="1">
                <a:spcAft>
                  <a:spcPct val="30000"/>
                </a:spcAft>
              </a:pPr>
              <a:r>
                <a:rPr lang="en-GB" sz="1200" b="1" dirty="0" smtClean="0"/>
                <a:t>Sponsoring </a:t>
              </a:r>
              <a:r>
                <a:rPr lang="en-GB" sz="1200" b="1" dirty="0"/>
                <a:t>bodies</a:t>
              </a:r>
              <a:endParaRPr lang="en-US" sz="1200" b="1" dirty="0"/>
            </a:p>
          </p:txBody>
        </p:sp>
        <p:sp>
          <p:nvSpPr>
            <p:cNvPr id="1792020" name="Text Box 20"/>
            <p:cNvSpPr txBox="1">
              <a:spLocks noChangeArrowheads="1"/>
            </p:cNvSpPr>
            <p:nvPr/>
          </p:nvSpPr>
          <p:spPr bwMode="auto">
            <a:xfrm>
              <a:off x="5446715" y="2077115"/>
              <a:ext cx="2224087" cy="14020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200" b="1" dirty="0"/>
                <a:t>Schedules</a:t>
              </a:r>
            </a:p>
            <a:p>
              <a:pPr algn="l" eaLnBrk="1" hangingPunct="1">
                <a:spcAft>
                  <a:spcPct val="30000"/>
                </a:spcAft>
              </a:pPr>
              <a:r>
                <a:rPr lang="en-GB" sz="1200" b="1" dirty="0"/>
                <a:t>CSC priorities</a:t>
              </a:r>
            </a:p>
            <a:p>
              <a:pPr algn="l" eaLnBrk="1" hangingPunct="1">
                <a:spcAft>
                  <a:spcPct val="30000"/>
                </a:spcAft>
              </a:pPr>
              <a:r>
                <a:rPr lang="en-GB" sz="1200" b="1" dirty="0"/>
                <a:t>Resources</a:t>
              </a:r>
            </a:p>
            <a:p>
              <a:pPr algn="l" eaLnBrk="1" hangingPunct="1">
                <a:spcAft>
                  <a:spcPct val="30000"/>
                </a:spcAft>
              </a:pPr>
              <a:r>
                <a:rPr lang="en-GB" sz="1200" b="1" dirty="0"/>
                <a:t>Changes</a:t>
              </a:r>
            </a:p>
            <a:p>
              <a:pPr algn="l" eaLnBrk="1" hangingPunct="1">
                <a:spcAft>
                  <a:spcPct val="30000"/>
                </a:spcAft>
              </a:pPr>
              <a:r>
                <a:rPr lang="en-GB" sz="1200" b="1" dirty="0"/>
                <a:t>Tech &amp; Performance Issues</a:t>
              </a:r>
            </a:p>
            <a:p>
              <a:pPr algn="l" eaLnBrk="1" hangingPunct="1">
                <a:spcAft>
                  <a:spcPct val="30000"/>
                </a:spcAft>
              </a:pPr>
              <a:r>
                <a:rPr lang="en-GB" sz="1200" b="1" dirty="0"/>
                <a:t>Risks</a:t>
              </a:r>
              <a:endParaRPr lang="en-US" sz="1200" b="1" dirty="0"/>
            </a:p>
          </p:txBody>
        </p:sp>
        <p:sp>
          <p:nvSpPr>
            <p:cNvPr id="1792021" name="Line 21"/>
            <p:cNvSpPr>
              <a:spLocks noChangeShapeType="1"/>
            </p:cNvSpPr>
            <p:nvPr/>
          </p:nvSpPr>
          <p:spPr bwMode="auto">
            <a:xfrm flipV="1">
              <a:off x="2366963" y="1857375"/>
              <a:ext cx="7069137" cy="14288"/>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22" name="Text Box 22"/>
            <p:cNvSpPr txBox="1">
              <a:spLocks noChangeArrowheads="1"/>
            </p:cNvSpPr>
            <p:nvPr/>
          </p:nvSpPr>
          <p:spPr bwMode="auto">
            <a:xfrm>
              <a:off x="7586663" y="3938588"/>
              <a:ext cx="1749425" cy="18249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Operators</a:t>
              </a:r>
            </a:p>
            <a:p>
              <a:pPr algn="l" eaLnBrk="1" hangingPunct="1">
                <a:spcAft>
                  <a:spcPct val="30000"/>
                </a:spcAft>
              </a:pPr>
              <a:r>
                <a:rPr lang="en-GB" sz="1400" b="1" dirty="0"/>
                <a:t>End Users</a:t>
              </a:r>
            </a:p>
            <a:p>
              <a:pPr algn="l" eaLnBrk="1" hangingPunct="1">
                <a:spcAft>
                  <a:spcPct val="30000"/>
                </a:spcAft>
              </a:pPr>
              <a:r>
                <a:rPr lang="en-GB" sz="1400" b="1" dirty="0"/>
                <a:t>Project Team</a:t>
              </a:r>
            </a:p>
            <a:p>
              <a:pPr algn="l" eaLnBrk="1" hangingPunct="1">
                <a:spcAft>
                  <a:spcPct val="30000"/>
                </a:spcAft>
              </a:pPr>
              <a:r>
                <a:rPr lang="en-GB" sz="1400" b="1" dirty="0"/>
                <a:t>Acceptance Authority</a:t>
              </a:r>
            </a:p>
            <a:p>
              <a:pPr algn="l" eaLnBrk="1" hangingPunct="1">
                <a:spcAft>
                  <a:spcPct val="30000"/>
                </a:spcAft>
              </a:pPr>
              <a:r>
                <a:rPr lang="en-GB" sz="1400" b="1" dirty="0"/>
                <a:t>BAU groups</a:t>
              </a:r>
              <a:endParaRPr lang="en-US" sz="1400" b="1" dirty="0"/>
            </a:p>
          </p:txBody>
        </p:sp>
        <p:sp>
          <p:nvSpPr>
            <p:cNvPr id="1792023" name="Text Box 23"/>
            <p:cNvSpPr txBox="1">
              <a:spLocks noChangeArrowheads="1"/>
            </p:cNvSpPr>
            <p:nvPr/>
          </p:nvSpPr>
          <p:spPr bwMode="auto">
            <a:xfrm>
              <a:off x="5565139" y="3959937"/>
              <a:ext cx="1987235" cy="1355345"/>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Project Manager</a:t>
              </a:r>
            </a:p>
            <a:p>
              <a:pPr algn="l" eaLnBrk="1" hangingPunct="1">
                <a:spcAft>
                  <a:spcPct val="30000"/>
                </a:spcAft>
              </a:pPr>
              <a:r>
                <a:rPr lang="en-GB" sz="1400" b="1" dirty="0"/>
                <a:t>Project Team</a:t>
              </a:r>
            </a:p>
            <a:p>
              <a:pPr algn="l" eaLnBrk="1" hangingPunct="1">
                <a:spcAft>
                  <a:spcPct val="30000"/>
                </a:spcAft>
              </a:pPr>
              <a:r>
                <a:rPr lang="en-GB" sz="1400" b="1" dirty="0"/>
                <a:t>Sub Contractors</a:t>
              </a:r>
            </a:p>
            <a:p>
              <a:pPr algn="l" eaLnBrk="1" hangingPunct="1">
                <a:spcAft>
                  <a:spcPct val="30000"/>
                </a:spcAft>
              </a:pPr>
              <a:r>
                <a:rPr lang="en-GB" sz="1400" b="1" dirty="0"/>
                <a:t>Resource Managers</a:t>
              </a:r>
              <a:endParaRPr lang="en-US" sz="1400" b="1" dirty="0"/>
            </a:p>
          </p:txBody>
        </p:sp>
        <p:sp>
          <p:nvSpPr>
            <p:cNvPr id="1792024" name="Text Box 24"/>
            <p:cNvSpPr txBox="1">
              <a:spLocks noChangeArrowheads="1"/>
            </p:cNvSpPr>
            <p:nvPr/>
          </p:nvSpPr>
          <p:spPr bwMode="auto">
            <a:xfrm>
              <a:off x="7623175" y="2096768"/>
              <a:ext cx="1812925" cy="1355345"/>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Acceptance</a:t>
              </a:r>
            </a:p>
            <a:p>
              <a:pPr algn="l" eaLnBrk="1" hangingPunct="1">
                <a:spcAft>
                  <a:spcPct val="30000"/>
                </a:spcAft>
              </a:pPr>
              <a:r>
                <a:rPr lang="en-GB" sz="1400" b="1" dirty="0"/>
                <a:t>Snags</a:t>
              </a:r>
            </a:p>
            <a:p>
              <a:pPr algn="l" eaLnBrk="1" hangingPunct="1">
                <a:spcAft>
                  <a:spcPct val="30000"/>
                </a:spcAft>
              </a:pPr>
              <a:r>
                <a:rPr lang="en-GB" sz="1400" b="1" dirty="0"/>
                <a:t>Demobilisation</a:t>
              </a:r>
            </a:p>
            <a:p>
              <a:pPr algn="l" eaLnBrk="1" hangingPunct="1">
                <a:spcAft>
                  <a:spcPct val="30000"/>
                </a:spcAft>
              </a:pPr>
              <a:r>
                <a:rPr lang="en-GB" sz="1400" b="1" dirty="0"/>
                <a:t>Handover </a:t>
              </a:r>
              <a:r>
                <a:rPr lang="en-GB" sz="1400" b="1" dirty="0" smtClean="0"/>
                <a:t>Activities</a:t>
              </a:r>
              <a:endParaRPr lang="en-GB" sz="1400" b="1" dirty="0"/>
            </a:p>
            <a:p>
              <a:pPr algn="l" eaLnBrk="1" hangingPunct="1">
                <a:spcAft>
                  <a:spcPct val="30000"/>
                </a:spcAft>
              </a:pPr>
              <a:r>
                <a:rPr lang="en-GB" sz="1400" b="1" dirty="0"/>
                <a:t>Risks</a:t>
              </a:r>
              <a:endParaRPr lang="en-US" sz="1400" b="1" dirty="0"/>
            </a:p>
          </p:txBody>
        </p:sp>
        <p:sp>
          <p:nvSpPr>
            <p:cNvPr id="1792025" name="Text Box 25"/>
            <p:cNvSpPr txBox="1">
              <a:spLocks noChangeArrowheads="1"/>
            </p:cNvSpPr>
            <p:nvPr/>
          </p:nvSpPr>
          <p:spPr bwMode="auto">
            <a:xfrm rot="16200000">
              <a:off x="1771487" y="2638797"/>
              <a:ext cx="657552" cy="350095"/>
            </a:xfrm>
            <a:prstGeom prst="rect">
              <a:avLst/>
            </a:prstGeom>
            <a:noFill/>
            <a:ln w="9525">
              <a:noFill/>
              <a:miter lim="800000"/>
              <a:headEnd/>
              <a:tailEnd/>
            </a:ln>
            <a:effectLst/>
          </p:spPr>
          <p:txBody>
            <a:bodyPr wrap="none">
              <a:spAutoFit/>
            </a:bodyPr>
            <a:lstStyle/>
            <a:p>
              <a:pPr algn="l"/>
              <a:r>
                <a:rPr lang="en-GB" sz="1500" b="1" dirty="0"/>
                <a:t>Cause</a:t>
              </a:r>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340</a:t>
            </a:fld>
            <a:endParaRPr lang="en-US" dirty="0"/>
          </a:p>
        </p:txBody>
      </p:sp>
    </p:spTree>
    <p:extLst>
      <p:ext uri="{BB962C8B-B14F-4D97-AF65-F5344CB8AC3E}">
        <p14:creationId xmlns:p14="http://schemas.microsoft.com/office/powerpoint/2010/main" val="4171145321"/>
      </p:ext>
    </p:extLst>
  </p:cSld>
  <p:clrMapOvr>
    <a:masterClrMapping/>
  </p:clrMapOvr>
  <p:timing>
    <p:tnLst>
      <p:par>
        <p:cTn xmlns:p14="http://schemas.microsoft.com/office/powerpoint/2010/mai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p:txBody>
          <a:bodyPr/>
          <a:lstStyle/>
          <a:p>
            <a:r>
              <a:rPr lang="en-GB" dirty="0"/>
              <a:t>Conflict Resolution</a:t>
            </a:r>
          </a:p>
        </p:txBody>
      </p:sp>
      <p:pic>
        <p:nvPicPr>
          <p:cNvPr id="24" name="Picture 2" descr="http://www.redtinshed.com.au/wp-content/uploads/2012/09/Thomas-Kilman-Assessment-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465187" cy="410530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341</a:t>
            </a:fld>
            <a:endParaRPr lang="en-US" dirty="0"/>
          </a:p>
        </p:txBody>
      </p:sp>
    </p:spTree>
    <p:extLst>
      <p:ext uri="{BB962C8B-B14F-4D97-AF65-F5344CB8AC3E}">
        <p14:creationId xmlns:p14="http://schemas.microsoft.com/office/powerpoint/2010/main" val="3887168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lstStyle/>
          <a:p>
            <a:r>
              <a:rPr lang="en-GB" dirty="0" smtClean="0"/>
              <a:t>Conflict </a:t>
            </a:r>
            <a:r>
              <a:rPr lang="en-GB" dirty="0"/>
              <a:t>Approaches</a:t>
            </a:r>
            <a:endParaRPr lang="en-US" dirty="0"/>
          </a:p>
        </p:txBody>
      </p:sp>
      <p:sp>
        <p:nvSpPr>
          <p:cNvPr id="42" name="Content Placeholder 2"/>
          <p:cNvSpPr>
            <a:spLocks noGrp="1"/>
          </p:cNvSpPr>
          <p:nvPr>
            <p:ph idx="1"/>
          </p:nvPr>
        </p:nvSpPr>
        <p:spPr>
          <a:xfrm>
            <a:off x="228600" y="1600200"/>
            <a:ext cx="6705600" cy="2209800"/>
          </a:xfrm>
        </p:spPr>
        <p:txBody>
          <a:bodyPr>
            <a:normAutofit lnSpcReduction="10000"/>
          </a:bodyPr>
          <a:lstStyle/>
          <a:p>
            <a:pPr lvl="1"/>
            <a:r>
              <a:rPr lang="en-US" dirty="0" smtClean="0"/>
              <a:t>Competing</a:t>
            </a:r>
          </a:p>
          <a:p>
            <a:pPr lvl="1"/>
            <a:r>
              <a:rPr lang="en-US" dirty="0" smtClean="0"/>
              <a:t>Accommodating</a:t>
            </a:r>
          </a:p>
          <a:p>
            <a:pPr lvl="1"/>
            <a:r>
              <a:rPr lang="en-US" dirty="0" smtClean="0"/>
              <a:t>Avoiding</a:t>
            </a:r>
          </a:p>
          <a:p>
            <a:pPr lvl="1"/>
            <a:r>
              <a:rPr lang="en-US" dirty="0" smtClean="0"/>
              <a:t>Collaborating</a:t>
            </a:r>
          </a:p>
          <a:p>
            <a:pPr lvl="1"/>
            <a:r>
              <a:rPr lang="en-US" dirty="0" smtClean="0"/>
              <a:t>Compromising</a:t>
            </a:r>
          </a:p>
          <a:p>
            <a:endParaRPr lang="en-US" dirty="0" smtClean="0">
              <a:latin typeface="Broadway" pitchFamily="82" charset="0"/>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342</a:t>
            </a:fld>
            <a:endParaRPr lang="en-US" dirty="0"/>
          </a:p>
        </p:txBody>
      </p:sp>
    </p:spTree>
    <p:extLst>
      <p:ext uri="{BB962C8B-B14F-4D97-AF65-F5344CB8AC3E}">
        <p14:creationId xmlns:p14="http://schemas.microsoft.com/office/powerpoint/2010/main" val="1442498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pic>
        <p:nvPicPr>
          <p:cNvPr id="7170" name="Picture 2" descr="http://www.bostonsearchgroup.com/blog/wp-content/uploads/Leadership-image-blog-posts.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3486" y="2362200"/>
            <a:ext cx="2861714"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343</a:t>
            </a:fld>
            <a:endParaRPr lang="en-US" dirty="0"/>
          </a:p>
        </p:txBody>
      </p:sp>
    </p:spTree>
    <p:extLst>
      <p:ext uri="{BB962C8B-B14F-4D97-AF65-F5344CB8AC3E}">
        <p14:creationId xmlns:p14="http://schemas.microsoft.com/office/powerpoint/2010/main" val="381614843"/>
      </p:ext>
    </p:extLst>
  </p:cSld>
  <p:clrMapOvr>
    <a:masterClrMapping/>
  </p:clrMapOvr>
  <p:timing>
    <p:tnLst>
      <p:par>
        <p:cTn xmlns:p14="http://schemas.microsoft.com/office/powerpoint/2010/mai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686" y="1628802"/>
            <a:ext cx="3024336" cy="41191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itle 1"/>
          <p:cNvSpPr>
            <a:spLocks noGrp="1"/>
          </p:cNvSpPr>
          <p:nvPr>
            <p:ph type="title"/>
          </p:nvPr>
        </p:nvSpPr>
        <p:spPr/>
        <p:txBody>
          <a:bodyPr/>
          <a:lstStyle/>
          <a:p>
            <a:r>
              <a:rPr lang="en-US" dirty="0" smtClean="0"/>
              <a:t>Develop Strong Roots</a:t>
            </a:r>
            <a:endParaRPr lang="en-US" dirty="0"/>
          </a:p>
        </p:txBody>
      </p:sp>
      <p:sp>
        <p:nvSpPr>
          <p:cNvPr id="3" name="Rectangle 2"/>
          <p:cNvSpPr/>
          <p:nvPr/>
        </p:nvSpPr>
        <p:spPr>
          <a:xfrm>
            <a:off x="3818373" y="1628801"/>
            <a:ext cx="4970585" cy="2554545"/>
          </a:xfrm>
          <a:prstGeom prst="rect">
            <a:avLst/>
          </a:prstGeom>
        </p:spPr>
        <p:txBody>
          <a:bodyPr wrap="square">
            <a:spAutoFit/>
          </a:bodyPr>
          <a:lstStyle/>
          <a:p>
            <a:r>
              <a:rPr lang="en-US" sz="3200" b="1" dirty="0" smtClean="0"/>
              <a:t>“People </a:t>
            </a:r>
            <a:r>
              <a:rPr lang="en-US" sz="3200" b="1" dirty="0"/>
              <a:t>who cease to grow can’t inspire others. Leadership begins with challenging oneself</a:t>
            </a:r>
            <a:r>
              <a:rPr lang="en-US" sz="3200" b="1" dirty="0" smtClean="0"/>
              <a:t>.”</a:t>
            </a:r>
          </a:p>
          <a:p>
            <a:r>
              <a:rPr lang="en-US" sz="3200" dirty="0"/>
              <a:t>	</a:t>
            </a:r>
            <a:r>
              <a:rPr lang="en-US" sz="3200" dirty="0" smtClean="0"/>
              <a:t>	– Daisaku Ikeda</a:t>
            </a:r>
            <a:endParaRPr lang="en-US" sz="3200"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344</a:t>
            </a:fld>
            <a:endParaRPr lang="en-US" dirty="0"/>
          </a:p>
        </p:txBody>
      </p:sp>
    </p:spTree>
    <p:extLst>
      <p:ext uri="{BB962C8B-B14F-4D97-AF65-F5344CB8AC3E}">
        <p14:creationId xmlns:p14="http://schemas.microsoft.com/office/powerpoint/2010/main" val="4052481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graphicFrame>
        <p:nvGraphicFramePr>
          <p:cNvPr id="3" name="Group 3"/>
          <p:cNvGraphicFramePr>
            <a:graphicFrameLocks noGrp="1"/>
          </p:cNvGraphicFramePr>
          <p:nvPr>
            <p:extLst>
              <p:ext uri="{D42A27DB-BD31-4B8C-83A1-F6EECF244321}">
                <p14:modId xmlns:p14="http://schemas.microsoft.com/office/powerpoint/2010/main" val="3558446472"/>
              </p:ext>
            </p:extLst>
          </p:nvPr>
        </p:nvGraphicFramePr>
        <p:xfrm>
          <a:off x="251521" y="1124744"/>
          <a:ext cx="8712966" cy="4968552"/>
        </p:xfrm>
        <a:graphic>
          <a:graphicData uri="http://schemas.openxmlformats.org/drawingml/2006/table">
            <a:tbl>
              <a:tblPr>
                <a:tableStyleId>{8EC20E35-A176-4012-BC5E-935CFFF8708E}</a:tableStyleId>
              </a:tblPr>
              <a:tblGrid>
                <a:gridCol w="2904322"/>
                <a:gridCol w="2904322"/>
                <a:gridCol w="2904322"/>
              </a:tblGrid>
              <a:tr h="894990">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Manager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Analytical, structured, controlled, </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deliberate, orderly</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Which makes the best PM?</a:t>
                      </a: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Leader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Experimental, visionary, flexible,</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undeterred, creative</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r>
              <a:tr h="4073562">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and logic of the rational mind</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Considers the dangers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Concentrates on short-term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Follows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the 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Performs duties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Controls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authority</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of intuition and logic of the heart</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Senses opportunity</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Focuses on long-term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Creates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Searches for potential</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Seeks the intangible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dreams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Inspires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influence</a:t>
                      </a:r>
                    </a:p>
                  </a:txBody>
                  <a:tcPr horzOverflow="overflow"/>
                </a:tc>
              </a:tr>
            </a:tbl>
          </a:graphicData>
        </a:graphic>
      </p:graphicFrame>
      <p:pic>
        <p:nvPicPr>
          <p:cNvPr id="22531" name="Picture 3" descr="C:\Users\Joel\AppData\Local\Microsoft\Windows\Temporary Internet Files\Content.IE5\RA53UIOO\MP900422224[1].jp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347864" y="2204864"/>
            <a:ext cx="2376264" cy="356265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345</a:t>
            </a:fld>
            <a:endParaRPr lang="en-US" dirty="0"/>
          </a:p>
        </p:txBody>
      </p:sp>
    </p:spTree>
    <p:extLst>
      <p:ext uri="{BB962C8B-B14F-4D97-AF65-F5344CB8AC3E}">
        <p14:creationId xmlns:p14="http://schemas.microsoft.com/office/powerpoint/2010/main" val="1563840691"/>
      </p:ext>
    </p:extLst>
  </p:cSld>
  <p:clrMapOvr>
    <a:masterClrMapping/>
  </p:clrMapOvr>
  <p:timing>
    <p:tnLst>
      <p:par>
        <p:cTn xmlns:p14="http://schemas.microsoft.com/office/powerpoint/2010/mai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GB" dirty="0" smtClean="0"/>
              <a:t>Perspectives</a:t>
            </a:r>
            <a:endParaRPr lang="en-GB" sz="2400" dirty="0"/>
          </a:p>
        </p:txBody>
      </p:sp>
      <p:grpSp>
        <p:nvGrpSpPr>
          <p:cNvPr id="2" name="Group 3"/>
          <p:cNvGrpSpPr>
            <a:grpSpLocks/>
          </p:cNvGrpSpPr>
          <p:nvPr/>
        </p:nvGrpSpPr>
        <p:grpSpPr bwMode="auto">
          <a:xfrm>
            <a:off x="1043609" y="1643052"/>
            <a:ext cx="6932348" cy="4337051"/>
            <a:chOff x="1180" y="1080"/>
            <a:chExt cx="4310" cy="2732"/>
          </a:xfrm>
        </p:grpSpPr>
        <p:grpSp>
          <p:nvGrpSpPr>
            <p:cNvPr id="3" name="Group 4"/>
            <p:cNvGrpSpPr>
              <a:grpSpLocks/>
            </p:cNvGrpSpPr>
            <p:nvPr/>
          </p:nvGrpSpPr>
          <p:grpSpPr bwMode="auto">
            <a:xfrm>
              <a:off x="1524" y="1080"/>
              <a:ext cx="1571" cy="557"/>
              <a:chOff x="1180" y="912"/>
              <a:chExt cx="1571" cy="557"/>
            </a:xfrm>
          </p:grpSpPr>
          <p:sp>
            <p:nvSpPr>
              <p:cNvPr id="897029" name="Rectangle 5"/>
              <p:cNvSpPr>
                <a:spLocks noChangeArrowheads="1"/>
              </p:cNvSpPr>
              <p:nvPr/>
            </p:nvSpPr>
            <p:spPr bwMode="auto">
              <a:xfrm>
                <a:off x="1180" y="975"/>
                <a:ext cx="1378"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0" name="Rectangle 6"/>
              <p:cNvSpPr>
                <a:spLocks noChangeArrowheads="1"/>
              </p:cNvSpPr>
              <p:nvPr/>
            </p:nvSpPr>
            <p:spPr bwMode="auto">
              <a:xfrm>
                <a:off x="1226" y="912"/>
                <a:ext cx="12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Upwards</a:t>
                </a:r>
                <a:endParaRPr lang="en-GB" sz="2800" dirty="0">
                  <a:latin typeface="Arial Rounded MT Bold" pitchFamily="34" charset="0"/>
                </a:endParaRPr>
              </a:p>
            </p:txBody>
          </p:sp>
          <p:sp>
            <p:nvSpPr>
              <p:cNvPr id="897031" name="Rectangle 7"/>
              <p:cNvSpPr>
                <a:spLocks noChangeArrowheads="1"/>
              </p:cNvSpPr>
              <p:nvPr/>
            </p:nvSpPr>
            <p:spPr bwMode="auto">
              <a:xfrm>
                <a:off x="1226" y="1123"/>
                <a:ext cx="152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internal sponsor to</a:t>
                </a:r>
                <a:endParaRPr lang="en-GB" sz="2800" dirty="0">
                  <a:latin typeface="Arial Rounded MT Bold" pitchFamily="34" charset="0"/>
                </a:endParaRPr>
              </a:p>
            </p:txBody>
          </p:sp>
          <p:sp>
            <p:nvSpPr>
              <p:cNvPr id="897032" name="Rectangle 8"/>
              <p:cNvSpPr>
                <a:spLocks noChangeArrowheads="1"/>
              </p:cNvSpPr>
              <p:nvPr/>
            </p:nvSpPr>
            <p:spPr bwMode="auto">
              <a:xfrm>
                <a:off x="1226" y="1231"/>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achieve </a:t>
                </a:r>
                <a:r>
                  <a:rPr lang="en-GB" sz="1200" dirty="0" smtClean="0">
                    <a:solidFill>
                      <a:srgbClr val="000000"/>
                    </a:solidFill>
                    <a:latin typeface="Arial Rounded MT Bold" pitchFamily="34" charset="0"/>
                  </a:rPr>
                  <a:t>organizational</a:t>
                </a:r>
                <a:endParaRPr lang="en-GB" sz="2800" dirty="0">
                  <a:latin typeface="Arial Rounded MT Bold" pitchFamily="34" charset="0"/>
                </a:endParaRPr>
              </a:p>
            </p:txBody>
          </p:sp>
          <p:sp>
            <p:nvSpPr>
              <p:cNvPr id="897033" name="Rectangle 9"/>
              <p:cNvSpPr>
                <a:spLocks noChangeArrowheads="1"/>
              </p:cNvSpPr>
              <p:nvPr/>
            </p:nvSpPr>
            <p:spPr bwMode="auto">
              <a:xfrm>
                <a:off x="1226" y="1339"/>
                <a:ext cx="57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commitment</a:t>
                </a:r>
                <a:endParaRPr lang="en-GB" sz="2800" dirty="0">
                  <a:latin typeface="Arial Rounded MT Bold" pitchFamily="34" charset="0"/>
                </a:endParaRPr>
              </a:p>
            </p:txBody>
          </p:sp>
        </p:grpSp>
        <p:sp>
          <p:nvSpPr>
            <p:cNvPr id="897034" name="Rectangle 10"/>
            <p:cNvSpPr>
              <a:spLocks noChangeArrowheads="1"/>
            </p:cNvSpPr>
            <p:nvPr/>
          </p:nvSpPr>
          <p:spPr bwMode="auto">
            <a:xfrm>
              <a:off x="1180" y="2011"/>
              <a:ext cx="1150" cy="386"/>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5" name="Rectangle 11"/>
            <p:cNvSpPr>
              <a:spLocks noChangeArrowheads="1"/>
            </p:cNvSpPr>
            <p:nvPr/>
          </p:nvSpPr>
          <p:spPr bwMode="auto">
            <a:xfrm>
              <a:off x="1226" y="1935"/>
              <a:ext cx="1370"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Backwards</a:t>
              </a:r>
              <a:endParaRPr lang="en-GB" sz="2800" dirty="0">
                <a:latin typeface="Arial Rounded MT Bold" pitchFamily="34" charset="0"/>
              </a:endParaRPr>
            </a:p>
          </p:txBody>
        </p:sp>
        <p:sp>
          <p:nvSpPr>
            <p:cNvPr id="897036" name="Rectangle 12"/>
            <p:cNvSpPr>
              <a:spLocks noChangeArrowheads="1"/>
            </p:cNvSpPr>
            <p:nvPr/>
          </p:nvSpPr>
          <p:spPr bwMode="auto">
            <a:xfrm>
              <a:off x="1226" y="2158"/>
              <a:ext cx="963"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Monitoring progress,</a:t>
              </a:r>
              <a:endParaRPr lang="en-GB" sz="2800" dirty="0">
                <a:latin typeface="Arial Rounded MT Bold" pitchFamily="34" charset="0"/>
              </a:endParaRPr>
            </a:p>
          </p:txBody>
        </p:sp>
        <p:sp>
          <p:nvSpPr>
            <p:cNvPr id="897037" name="Rectangle 13"/>
            <p:cNvSpPr>
              <a:spLocks noChangeArrowheads="1"/>
            </p:cNvSpPr>
            <p:nvPr/>
          </p:nvSpPr>
          <p:spPr bwMode="auto">
            <a:xfrm>
              <a:off x="1226" y="2266"/>
              <a:ext cx="108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learning from mistakes.</a:t>
              </a:r>
              <a:endParaRPr lang="en-GB" sz="2800" dirty="0">
                <a:latin typeface="Arial Rounded MT Bold" pitchFamily="34" charset="0"/>
              </a:endParaRPr>
            </a:p>
          </p:txBody>
        </p:sp>
        <p:sp>
          <p:nvSpPr>
            <p:cNvPr id="897038" name="Rectangle 14"/>
            <p:cNvSpPr>
              <a:spLocks noChangeArrowheads="1"/>
            </p:cNvSpPr>
            <p:nvPr/>
          </p:nvSpPr>
          <p:spPr bwMode="auto">
            <a:xfrm>
              <a:off x="1180" y="2849"/>
              <a:ext cx="1536"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9" name="Rectangle 15"/>
            <p:cNvSpPr>
              <a:spLocks noChangeArrowheads="1"/>
            </p:cNvSpPr>
            <p:nvPr/>
          </p:nvSpPr>
          <p:spPr bwMode="auto">
            <a:xfrm>
              <a:off x="1226" y="2790"/>
              <a:ext cx="1149" cy="174"/>
            </a:xfrm>
            <a:prstGeom prst="rect">
              <a:avLst/>
            </a:prstGeom>
            <a:noFill/>
            <a:ln w="9525">
              <a:noFill/>
              <a:miter lim="800000"/>
              <a:headEnd/>
              <a:tailEnd/>
            </a:ln>
          </p:spPr>
          <p:txBody>
            <a:bodyPr wrap="none" lIns="0" tIns="0" rIns="0" bIns="0">
              <a:spAutoFit/>
            </a:bodyPr>
            <a:lstStyle/>
            <a:p>
              <a:pPr algn="l"/>
              <a:r>
                <a:rPr lang="en-GB" b="1" dirty="0">
                  <a:solidFill>
                    <a:srgbClr val="C00000"/>
                  </a:solidFill>
                  <a:latin typeface="Arial Rounded MT Bold" pitchFamily="34" charset="0"/>
                </a:rPr>
                <a:t>Looking </a:t>
              </a:r>
              <a:r>
                <a:rPr lang="en-GB" b="1" dirty="0" smtClean="0">
                  <a:solidFill>
                    <a:srgbClr val="C00000"/>
                  </a:solidFill>
                  <a:latin typeface="Arial Rounded MT Bold" pitchFamily="34" charset="0"/>
                </a:rPr>
                <a:t>Inwards</a:t>
              </a:r>
              <a:endParaRPr lang="en-GB" sz="2800" b="1" dirty="0">
                <a:solidFill>
                  <a:srgbClr val="C00000"/>
                </a:solidFill>
                <a:latin typeface="Arial Rounded MT Bold" pitchFamily="34" charset="0"/>
              </a:endParaRPr>
            </a:p>
          </p:txBody>
        </p:sp>
        <p:sp>
          <p:nvSpPr>
            <p:cNvPr id="897040" name="Rectangle 16"/>
            <p:cNvSpPr>
              <a:spLocks noChangeArrowheads="1"/>
            </p:cNvSpPr>
            <p:nvPr/>
          </p:nvSpPr>
          <p:spPr bwMode="auto">
            <a:xfrm>
              <a:off x="1226" y="2996"/>
              <a:ext cx="169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yourself by reviewing your</a:t>
              </a:r>
              <a:endParaRPr lang="en-GB" sz="2800" dirty="0">
                <a:latin typeface="Arial Rounded MT Bold" pitchFamily="34" charset="0"/>
              </a:endParaRPr>
            </a:p>
          </p:txBody>
        </p:sp>
        <p:sp>
          <p:nvSpPr>
            <p:cNvPr id="897041" name="Rectangle 17"/>
            <p:cNvSpPr>
              <a:spLocks noChangeArrowheads="1"/>
            </p:cNvSpPr>
            <p:nvPr/>
          </p:nvSpPr>
          <p:spPr bwMode="auto">
            <a:xfrm>
              <a:off x="1226" y="3104"/>
              <a:ext cx="12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performance to ensure your</a:t>
              </a:r>
              <a:endParaRPr lang="en-GB" sz="2800" dirty="0">
                <a:latin typeface="Arial Rounded MT Bold" pitchFamily="34" charset="0"/>
              </a:endParaRPr>
            </a:p>
          </p:txBody>
        </p:sp>
        <p:sp>
          <p:nvSpPr>
            <p:cNvPr id="897042" name="Rectangle 18"/>
            <p:cNvSpPr>
              <a:spLocks noChangeArrowheads="1"/>
            </p:cNvSpPr>
            <p:nvPr/>
          </p:nvSpPr>
          <p:spPr bwMode="auto">
            <a:xfrm>
              <a:off x="1226" y="3212"/>
              <a:ext cx="164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leadership is a positive contribution</a:t>
              </a:r>
              <a:endParaRPr lang="en-GB" sz="2800" dirty="0">
                <a:latin typeface="Arial Rounded MT Bold" pitchFamily="34" charset="0"/>
              </a:endParaRPr>
            </a:p>
          </p:txBody>
        </p:sp>
        <p:sp>
          <p:nvSpPr>
            <p:cNvPr id="897043" name="Rectangle 19"/>
            <p:cNvSpPr>
              <a:spLocks noChangeArrowheads="1"/>
            </p:cNvSpPr>
            <p:nvPr/>
          </p:nvSpPr>
          <p:spPr bwMode="auto">
            <a:xfrm>
              <a:off x="1226" y="3320"/>
              <a:ext cx="61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the project</a:t>
              </a:r>
              <a:endParaRPr lang="en-GB" sz="2800" dirty="0">
                <a:latin typeface="Arial Rounded MT Bold" pitchFamily="34" charset="0"/>
              </a:endParaRPr>
            </a:p>
          </p:txBody>
        </p:sp>
        <p:sp>
          <p:nvSpPr>
            <p:cNvPr id="897044" name="Rectangle 20"/>
            <p:cNvSpPr>
              <a:spLocks noChangeArrowheads="1"/>
            </p:cNvSpPr>
            <p:nvPr/>
          </p:nvSpPr>
          <p:spPr bwMode="auto">
            <a:xfrm>
              <a:off x="2581" y="3426"/>
              <a:ext cx="1506" cy="386"/>
            </a:xfrm>
            <a:prstGeom prst="rect">
              <a:avLst/>
            </a:prstGeom>
            <a:noFill/>
            <a:ln w="9525">
              <a:noFill/>
              <a:miter lim="800000"/>
              <a:headEnd/>
              <a:tailEnd/>
            </a:ln>
          </p:spPr>
          <p:txBody>
            <a:bodyPr/>
            <a:lstStyle/>
            <a:p>
              <a:endParaRPr lang="en-GB" sz="1600" dirty="0">
                <a:latin typeface="Arial Rounded MT Bold" pitchFamily="34" charset="0"/>
              </a:endParaRPr>
            </a:p>
          </p:txBody>
        </p:sp>
        <p:grpSp>
          <p:nvGrpSpPr>
            <p:cNvPr id="4" name="Group 21"/>
            <p:cNvGrpSpPr>
              <a:grpSpLocks/>
            </p:cNvGrpSpPr>
            <p:nvPr/>
          </p:nvGrpSpPr>
          <p:grpSpPr bwMode="auto">
            <a:xfrm>
              <a:off x="2539" y="3330"/>
              <a:ext cx="1414" cy="435"/>
              <a:chOff x="2627" y="3362"/>
              <a:chExt cx="1414" cy="435"/>
            </a:xfrm>
          </p:grpSpPr>
          <p:sp>
            <p:nvSpPr>
              <p:cNvPr id="897046" name="Rectangle 22"/>
              <p:cNvSpPr>
                <a:spLocks noChangeArrowheads="1"/>
              </p:cNvSpPr>
              <p:nvPr/>
            </p:nvSpPr>
            <p:spPr bwMode="auto">
              <a:xfrm>
                <a:off x="2627" y="3362"/>
                <a:ext cx="14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Downwards</a:t>
                </a:r>
                <a:endParaRPr lang="en-GB" sz="2800" dirty="0">
                  <a:latin typeface="Arial Rounded MT Bold" pitchFamily="34" charset="0"/>
                </a:endParaRPr>
              </a:p>
            </p:txBody>
          </p:sp>
          <p:sp>
            <p:nvSpPr>
              <p:cNvPr id="897047" name="Rectangle 23"/>
              <p:cNvSpPr>
                <a:spLocks noChangeArrowheads="1"/>
              </p:cNvSpPr>
              <p:nvPr/>
            </p:nvSpPr>
            <p:spPr bwMode="auto">
              <a:xfrm>
                <a:off x="2627" y="3573"/>
                <a:ext cx="138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team in order to</a:t>
                </a:r>
                <a:endParaRPr lang="en-GB" sz="2800" dirty="0">
                  <a:latin typeface="Arial Rounded MT Bold" pitchFamily="34" charset="0"/>
                </a:endParaRPr>
              </a:p>
            </p:txBody>
          </p:sp>
          <p:sp>
            <p:nvSpPr>
              <p:cNvPr id="897048" name="Rectangle 24"/>
              <p:cNvSpPr>
                <a:spLocks noChangeArrowheads="1"/>
              </p:cNvSpPr>
              <p:nvPr/>
            </p:nvSpPr>
            <p:spPr bwMode="auto">
              <a:xfrm>
                <a:off x="2627" y="3681"/>
                <a:ext cx="13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maximise their performance</a:t>
                </a:r>
                <a:endParaRPr lang="en-GB" sz="2800" dirty="0">
                  <a:latin typeface="Arial Rounded MT Bold" pitchFamily="34" charset="0"/>
                </a:endParaRPr>
              </a:p>
            </p:txBody>
          </p:sp>
        </p:grpSp>
        <p:sp>
          <p:nvSpPr>
            <p:cNvPr id="897049" name="Rectangle 25"/>
            <p:cNvSpPr>
              <a:spLocks noChangeArrowheads="1"/>
            </p:cNvSpPr>
            <p:nvPr/>
          </p:nvSpPr>
          <p:spPr bwMode="auto">
            <a:xfrm>
              <a:off x="4085" y="1949"/>
              <a:ext cx="1150"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0" name="Rectangle 26"/>
            <p:cNvSpPr>
              <a:spLocks noChangeArrowheads="1"/>
            </p:cNvSpPr>
            <p:nvPr/>
          </p:nvSpPr>
          <p:spPr bwMode="auto">
            <a:xfrm>
              <a:off x="4131" y="1890"/>
              <a:ext cx="1248"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Forwards</a:t>
              </a:r>
              <a:endParaRPr lang="en-GB" sz="2800" dirty="0">
                <a:latin typeface="Arial Rounded MT Bold" pitchFamily="34" charset="0"/>
              </a:endParaRPr>
            </a:p>
          </p:txBody>
        </p:sp>
        <p:sp>
          <p:nvSpPr>
            <p:cNvPr id="897051" name="Rectangle 27"/>
            <p:cNvSpPr>
              <a:spLocks noChangeArrowheads="1"/>
            </p:cNvSpPr>
            <p:nvPr/>
          </p:nvSpPr>
          <p:spPr bwMode="auto">
            <a:xfrm>
              <a:off x="4131" y="2097"/>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Planning to ensure the</a:t>
              </a:r>
              <a:endParaRPr lang="en-GB" sz="2800" dirty="0">
                <a:latin typeface="Arial Rounded MT Bold" pitchFamily="34" charset="0"/>
              </a:endParaRPr>
            </a:p>
          </p:txBody>
        </p:sp>
        <p:sp>
          <p:nvSpPr>
            <p:cNvPr id="897052" name="Rectangle 28"/>
            <p:cNvSpPr>
              <a:spLocks noChangeArrowheads="1"/>
            </p:cNvSpPr>
            <p:nvPr/>
          </p:nvSpPr>
          <p:spPr bwMode="auto">
            <a:xfrm>
              <a:off x="4131" y="2205"/>
              <a:ext cx="12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team sets realistic targets</a:t>
              </a:r>
              <a:endParaRPr lang="en-GB" sz="2800" dirty="0">
                <a:latin typeface="Arial Rounded MT Bold" pitchFamily="34" charset="0"/>
              </a:endParaRPr>
            </a:p>
          </p:txBody>
        </p:sp>
        <p:sp>
          <p:nvSpPr>
            <p:cNvPr id="897053" name="Rectangle 29"/>
            <p:cNvSpPr>
              <a:spLocks noChangeArrowheads="1"/>
            </p:cNvSpPr>
            <p:nvPr/>
          </p:nvSpPr>
          <p:spPr bwMode="auto">
            <a:xfrm>
              <a:off x="4131" y="2313"/>
              <a:ext cx="120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and obtains the resources</a:t>
              </a:r>
              <a:endParaRPr lang="en-GB" sz="2800" dirty="0">
                <a:latin typeface="Arial Rounded MT Bold" pitchFamily="34" charset="0"/>
              </a:endParaRPr>
            </a:p>
          </p:txBody>
        </p:sp>
        <p:sp>
          <p:nvSpPr>
            <p:cNvPr id="897054" name="Rectangle 30"/>
            <p:cNvSpPr>
              <a:spLocks noChangeArrowheads="1"/>
            </p:cNvSpPr>
            <p:nvPr/>
          </p:nvSpPr>
          <p:spPr bwMode="auto">
            <a:xfrm>
              <a:off x="4131" y="2421"/>
              <a:ext cx="6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meet them</a:t>
              </a:r>
              <a:endParaRPr lang="en-GB" sz="2800" dirty="0">
                <a:latin typeface="Arial Rounded MT Bold" pitchFamily="34" charset="0"/>
              </a:endParaRPr>
            </a:p>
          </p:txBody>
        </p:sp>
        <p:grpSp>
          <p:nvGrpSpPr>
            <p:cNvPr id="5" name="Group 31"/>
            <p:cNvGrpSpPr>
              <a:grpSpLocks/>
            </p:cNvGrpSpPr>
            <p:nvPr/>
          </p:nvGrpSpPr>
          <p:grpSpPr bwMode="auto">
            <a:xfrm>
              <a:off x="3853" y="1080"/>
              <a:ext cx="1637" cy="650"/>
              <a:chOff x="4085" y="896"/>
              <a:chExt cx="1637" cy="650"/>
            </a:xfrm>
          </p:grpSpPr>
          <p:sp>
            <p:nvSpPr>
              <p:cNvPr id="897056" name="Rectangle 32"/>
              <p:cNvSpPr>
                <a:spLocks noChangeArrowheads="1"/>
              </p:cNvSpPr>
              <p:nvPr/>
            </p:nvSpPr>
            <p:spPr bwMode="auto">
              <a:xfrm>
                <a:off x="4085" y="944"/>
                <a:ext cx="1497"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7" name="Rectangle 33"/>
              <p:cNvSpPr>
                <a:spLocks noChangeArrowheads="1"/>
              </p:cNvSpPr>
              <p:nvPr/>
            </p:nvSpPr>
            <p:spPr bwMode="auto">
              <a:xfrm>
                <a:off x="4131" y="896"/>
                <a:ext cx="126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Outwards</a:t>
                </a:r>
                <a:endParaRPr lang="en-GB" sz="2800" dirty="0">
                  <a:latin typeface="Arial Rounded MT Bold" pitchFamily="34" charset="0"/>
                </a:endParaRPr>
              </a:p>
            </p:txBody>
          </p:sp>
          <p:sp>
            <p:nvSpPr>
              <p:cNvPr id="897058" name="Rectangle 34"/>
              <p:cNvSpPr>
                <a:spLocks noChangeArrowheads="1"/>
              </p:cNvSpPr>
              <p:nvPr/>
            </p:nvSpPr>
            <p:spPr bwMode="auto">
              <a:xfrm>
                <a:off x="4131" y="1092"/>
                <a:ext cx="147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external stakeholders</a:t>
                </a:r>
                <a:endParaRPr lang="en-GB" sz="2800" dirty="0">
                  <a:latin typeface="Arial Rounded MT Bold" pitchFamily="34" charset="0"/>
                </a:endParaRPr>
              </a:p>
            </p:txBody>
          </p:sp>
          <p:sp>
            <p:nvSpPr>
              <p:cNvPr id="897059" name="Rectangle 35"/>
              <p:cNvSpPr>
                <a:spLocks noChangeArrowheads="1"/>
              </p:cNvSpPr>
              <p:nvPr/>
            </p:nvSpPr>
            <p:spPr bwMode="auto">
              <a:xfrm>
                <a:off x="4131" y="1200"/>
                <a:ext cx="159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(including the client, suppliers and</a:t>
                </a:r>
                <a:endParaRPr lang="en-GB" sz="2800" dirty="0">
                  <a:latin typeface="Arial Rounded MT Bold" pitchFamily="34" charset="0"/>
                </a:endParaRPr>
              </a:p>
            </p:txBody>
          </p:sp>
          <p:sp>
            <p:nvSpPr>
              <p:cNvPr id="897060" name="Rectangle 36"/>
              <p:cNvSpPr>
                <a:spLocks noChangeArrowheads="1"/>
              </p:cNvSpPr>
              <p:nvPr/>
            </p:nvSpPr>
            <p:spPr bwMode="auto">
              <a:xfrm>
                <a:off x="4131" y="1308"/>
                <a:ext cx="137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subcontractors) to ensure the</a:t>
                </a:r>
                <a:endParaRPr lang="en-GB" sz="2800" dirty="0">
                  <a:latin typeface="Arial Rounded MT Bold" pitchFamily="34" charset="0"/>
                </a:endParaRPr>
              </a:p>
            </p:txBody>
          </p:sp>
          <p:sp>
            <p:nvSpPr>
              <p:cNvPr id="897061" name="Rectangle 37"/>
              <p:cNvSpPr>
                <a:spLocks noChangeArrowheads="1"/>
              </p:cNvSpPr>
              <p:nvPr/>
            </p:nvSpPr>
            <p:spPr bwMode="auto">
              <a:xfrm>
                <a:off x="4131" y="1416"/>
                <a:ext cx="118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project meets their needs</a:t>
                </a:r>
                <a:endParaRPr lang="en-GB" sz="2800" dirty="0">
                  <a:latin typeface="Arial Rounded MT Bold" pitchFamily="34" charset="0"/>
                </a:endParaRPr>
              </a:p>
            </p:txBody>
          </p:sp>
        </p:grpSp>
        <p:sp>
          <p:nvSpPr>
            <p:cNvPr id="897062" name="Oval 38"/>
            <p:cNvSpPr>
              <a:spLocks noChangeArrowheads="1"/>
            </p:cNvSpPr>
            <p:nvPr/>
          </p:nvSpPr>
          <p:spPr bwMode="auto">
            <a:xfrm>
              <a:off x="2663" y="1738"/>
              <a:ext cx="940" cy="965"/>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anchor="ctr" anchorCtr="1"/>
            <a:lstStyle/>
            <a:p>
              <a:r>
                <a:rPr lang="en-GB" sz="1200" dirty="0" smtClean="0">
                  <a:latin typeface="Arial Rounded MT Bold" pitchFamily="34" charset="0"/>
                </a:rPr>
                <a:t>Sustainability Manager</a:t>
              </a:r>
              <a:endParaRPr lang="en-GB" sz="1200" dirty="0">
                <a:latin typeface="Arial Rounded MT Bold" pitchFamily="34" charset="0"/>
              </a:endParaRPr>
            </a:p>
          </p:txBody>
        </p:sp>
        <p:grpSp>
          <p:nvGrpSpPr>
            <p:cNvPr id="6" name="Group 41"/>
            <p:cNvGrpSpPr>
              <a:grpSpLocks/>
            </p:cNvGrpSpPr>
            <p:nvPr/>
          </p:nvGrpSpPr>
          <p:grpSpPr bwMode="auto">
            <a:xfrm>
              <a:off x="3829" y="2790"/>
              <a:ext cx="1251" cy="571"/>
              <a:chOff x="4085" y="2782"/>
              <a:chExt cx="1251" cy="571"/>
            </a:xfrm>
          </p:grpSpPr>
          <p:sp>
            <p:nvSpPr>
              <p:cNvPr id="897066" name="Rectangle 42"/>
              <p:cNvSpPr>
                <a:spLocks noChangeArrowheads="1"/>
              </p:cNvSpPr>
              <p:nvPr/>
            </p:nvSpPr>
            <p:spPr bwMode="auto">
              <a:xfrm>
                <a:off x="4085" y="2859"/>
                <a:ext cx="1150"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67" name="Rectangle 43"/>
              <p:cNvSpPr>
                <a:spLocks noChangeArrowheads="1"/>
              </p:cNvSpPr>
              <p:nvPr/>
            </p:nvSpPr>
            <p:spPr bwMode="auto">
              <a:xfrm>
                <a:off x="4131" y="2782"/>
                <a:ext cx="107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Across</a:t>
                </a:r>
                <a:endParaRPr lang="en-GB" sz="2800" dirty="0">
                  <a:latin typeface="Arial Rounded MT Bold" pitchFamily="34" charset="0"/>
                </a:endParaRPr>
              </a:p>
            </p:txBody>
          </p:sp>
          <p:sp>
            <p:nvSpPr>
              <p:cNvPr id="897068" name="Rectangle 44"/>
              <p:cNvSpPr>
                <a:spLocks noChangeArrowheads="1"/>
              </p:cNvSpPr>
              <p:nvPr/>
            </p:nvSpPr>
            <p:spPr bwMode="auto">
              <a:xfrm>
                <a:off x="4131" y="3006"/>
                <a:ext cx="12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Ensuring contribution and</a:t>
                </a:r>
                <a:endParaRPr lang="en-GB" sz="2800" dirty="0">
                  <a:latin typeface="Arial Rounded MT Bold" pitchFamily="34" charset="0"/>
                </a:endParaRPr>
              </a:p>
            </p:txBody>
          </p:sp>
          <p:sp>
            <p:nvSpPr>
              <p:cNvPr id="897069" name="Rectangle 45"/>
              <p:cNvSpPr>
                <a:spLocks noChangeArrowheads="1"/>
              </p:cNvSpPr>
              <p:nvPr/>
            </p:nvSpPr>
            <p:spPr bwMode="auto">
              <a:xfrm>
                <a:off x="4131" y="3114"/>
                <a:ext cx="82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co-operation from</a:t>
                </a:r>
                <a:endParaRPr lang="en-GB" sz="2800" dirty="0">
                  <a:latin typeface="Arial Rounded MT Bold" pitchFamily="34" charset="0"/>
                </a:endParaRPr>
              </a:p>
            </p:txBody>
          </p:sp>
          <p:sp>
            <p:nvSpPr>
              <p:cNvPr id="897070" name="Rectangle 46"/>
              <p:cNvSpPr>
                <a:spLocks noChangeArrowheads="1"/>
              </p:cNvSpPr>
              <p:nvPr/>
            </p:nvSpPr>
            <p:spPr bwMode="auto">
              <a:xfrm>
                <a:off x="4131" y="3222"/>
                <a:ext cx="5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departments</a:t>
                </a:r>
                <a:endParaRPr lang="en-GB" sz="2800" dirty="0">
                  <a:latin typeface="Arial Rounded MT Bold" pitchFamily="34" charset="0"/>
                </a:endParaRPr>
              </a:p>
            </p:txBody>
          </p:sp>
        </p:grpSp>
        <p:sp>
          <p:nvSpPr>
            <p:cNvPr id="897071" name="AutoShape 47"/>
            <p:cNvSpPr>
              <a:spLocks noChangeArrowheads="1"/>
            </p:cNvSpPr>
            <p:nvPr/>
          </p:nvSpPr>
          <p:spPr bwMode="auto">
            <a:xfrm>
              <a:off x="3676"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2" name="AutoShape 48"/>
            <p:cNvSpPr>
              <a:spLocks noChangeArrowheads="1"/>
            </p:cNvSpPr>
            <p:nvPr/>
          </p:nvSpPr>
          <p:spPr bwMode="auto">
            <a:xfrm flipH="1">
              <a:off x="2265"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3" name="AutoShape 49"/>
            <p:cNvSpPr>
              <a:spLocks noChangeArrowheads="1"/>
            </p:cNvSpPr>
            <p:nvPr/>
          </p:nvSpPr>
          <p:spPr bwMode="auto">
            <a:xfrm rot="-2418994">
              <a:off x="3479" y="1554"/>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4" name="AutoShape 50"/>
            <p:cNvSpPr>
              <a:spLocks noChangeArrowheads="1"/>
            </p:cNvSpPr>
            <p:nvPr/>
          </p:nvSpPr>
          <p:spPr bwMode="auto">
            <a:xfrm rot="2852353" flipH="1">
              <a:off x="2566" y="1515"/>
              <a:ext cx="333" cy="28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5" name="AutoShape 51"/>
            <p:cNvSpPr>
              <a:spLocks noChangeArrowheads="1"/>
            </p:cNvSpPr>
            <p:nvPr/>
          </p:nvSpPr>
          <p:spPr bwMode="auto">
            <a:xfrm rot="2418994" flipV="1">
              <a:off x="348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6" name="AutoShape 52"/>
            <p:cNvSpPr>
              <a:spLocks noChangeArrowheads="1"/>
            </p:cNvSpPr>
            <p:nvPr/>
          </p:nvSpPr>
          <p:spPr bwMode="auto">
            <a:xfrm rot="-2418994" flipH="1" flipV="1">
              <a:off x="244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7" name="AutoShape 53"/>
            <p:cNvSpPr>
              <a:spLocks noChangeArrowheads="1"/>
            </p:cNvSpPr>
            <p:nvPr/>
          </p:nvSpPr>
          <p:spPr bwMode="auto">
            <a:xfrm rot="5400000">
              <a:off x="2968" y="2836"/>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grpSp>
      <p:sp>
        <p:nvSpPr>
          <p:cNvPr id="7" name="Footer Placeholder 6"/>
          <p:cNvSpPr>
            <a:spLocks noGrp="1"/>
          </p:cNvSpPr>
          <p:nvPr>
            <p:ph type="ftr" sz="quarter" idx="11"/>
          </p:nvPr>
        </p:nvSpPr>
        <p:spPr/>
        <p:txBody>
          <a:bodyPr/>
          <a:lstStyle/>
          <a:p>
            <a:r>
              <a:rPr lang="en-US" dirty="0" smtClean="0"/>
              <a:t>©Copyright GPM 2009-2013</a:t>
            </a:r>
            <a:endParaRPr lang="en-US" dirty="0"/>
          </a:p>
        </p:txBody>
      </p:sp>
      <p:sp>
        <p:nvSpPr>
          <p:cNvPr id="8" name="Slide Number Placeholder 7"/>
          <p:cNvSpPr>
            <a:spLocks noGrp="1"/>
          </p:cNvSpPr>
          <p:nvPr>
            <p:ph type="sldNum" sz="quarter" idx="12"/>
          </p:nvPr>
        </p:nvSpPr>
        <p:spPr/>
        <p:txBody>
          <a:bodyPr/>
          <a:lstStyle/>
          <a:p>
            <a:fld id="{4BE819A1-3DD8-4179-BFD0-BF7D359F8DBD}" type="slidenum">
              <a:rPr lang="en-US" smtClean="0"/>
              <a:t>346</a:t>
            </a:fld>
            <a:endParaRPr lang="en-US" dirty="0"/>
          </a:p>
        </p:txBody>
      </p:sp>
    </p:spTree>
    <p:extLst>
      <p:ext uri="{BB962C8B-B14F-4D97-AF65-F5344CB8AC3E}">
        <p14:creationId xmlns:p14="http://schemas.microsoft.com/office/powerpoint/2010/main" val="3812538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GPM Best Practice</a:t>
            </a:r>
            <a:endParaRPr lang="en-US" dirty="0"/>
          </a:p>
        </p:txBody>
      </p:sp>
      <p:sp>
        <p:nvSpPr>
          <p:cNvPr id="6" name="Rectangle 5"/>
          <p:cNvSpPr/>
          <p:nvPr/>
        </p:nvSpPr>
        <p:spPr>
          <a:xfrm>
            <a:off x="395536" y="1516429"/>
            <a:ext cx="3456384" cy="707886"/>
          </a:xfrm>
          <a:prstGeom prst="rect">
            <a:avLst/>
          </a:prstGeom>
        </p:spPr>
        <p:txBody>
          <a:bodyPr wrap="square">
            <a:spAutoFit/>
          </a:bodyPr>
          <a:lstStyle/>
          <a:p>
            <a:endParaRPr lang="en-US" sz="2000" dirty="0">
              <a:latin typeface="Verdana" pitchFamily="34" charset="0"/>
              <a:ea typeface="Verdana" pitchFamily="34" charset="0"/>
              <a:cs typeface="Verdana" pitchFamily="34" charset="0"/>
            </a:endParaRPr>
          </a:p>
          <a:p>
            <a:endParaRPr lang="en-US" sz="2000" dirty="0" smtClean="0">
              <a:latin typeface="Verdana" pitchFamily="34" charset="0"/>
              <a:ea typeface="Verdana" pitchFamily="34" charset="0"/>
              <a:cs typeface="Verdana" pitchFamily="34" charset="0"/>
            </a:endParaRPr>
          </a:p>
        </p:txBody>
      </p:sp>
      <p:sp>
        <p:nvSpPr>
          <p:cNvPr id="5" name="Rectangle 4"/>
          <p:cNvSpPr/>
          <p:nvPr/>
        </p:nvSpPr>
        <p:spPr>
          <a:xfrm>
            <a:off x="1619672" y="1366316"/>
            <a:ext cx="1296144" cy="100811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Goal</a:t>
            </a:r>
            <a:endParaRPr lang="en-US" dirty="0"/>
          </a:p>
        </p:txBody>
      </p:sp>
      <p:sp>
        <p:nvSpPr>
          <p:cNvPr id="7" name="Rectangle 6"/>
          <p:cNvSpPr/>
          <p:nvPr/>
        </p:nvSpPr>
        <p:spPr>
          <a:xfrm>
            <a:off x="5220072" y="1366316"/>
            <a:ext cx="1296144" cy="100811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Goal</a:t>
            </a:r>
            <a:endParaRPr lang="en-US" dirty="0"/>
          </a:p>
        </p:txBody>
      </p:sp>
      <p:sp>
        <p:nvSpPr>
          <p:cNvPr id="8" name="Rounded Rectangle 7"/>
          <p:cNvSpPr/>
          <p:nvPr/>
        </p:nvSpPr>
        <p:spPr>
          <a:xfrm>
            <a:off x="827584" y="3717032"/>
            <a:ext cx="1152128"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Leader</a:t>
            </a:r>
            <a:endParaRPr lang="en-US" dirty="0"/>
          </a:p>
        </p:txBody>
      </p:sp>
      <p:sp>
        <p:nvSpPr>
          <p:cNvPr id="9" name="Rounded Rectangle 8"/>
          <p:cNvSpPr/>
          <p:nvPr/>
        </p:nvSpPr>
        <p:spPr>
          <a:xfrm>
            <a:off x="2483769" y="3717032"/>
            <a:ext cx="1152128"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Staff</a:t>
            </a:r>
            <a:endParaRPr lang="en-US" dirty="0"/>
          </a:p>
        </p:txBody>
      </p:sp>
      <p:cxnSp>
        <p:nvCxnSpPr>
          <p:cNvPr id="11" name="Straight Arrow Connector 10"/>
          <p:cNvCxnSpPr>
            <a:stCxn id="8" idx="0"/>
            <a:endCxn id="5" idx="2"/>
          </p:cNvCxnSpPr>
          <p:nvPr/>
        </p:nvCxnSpPr>
        <p:spPr>
          <a:xfrm flipV="1">
            <a:off x="1403648" y="2374428"/>
            <a:ext cx="864096" cy="13426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9" idx="0"/>
            <a:endCxn id="5" idx="2"/>
          </p:cNvCxnSpPr>
          <p:nvPr/>
        </p:nvCxnSpPr>
        <p:spPr>
          <a:xfrm flipH="1" flipV="1">
            <a:off x="2267745" y="2374428"/>
            <a:ext cx="792088" cy="13426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ounded Rectangle 13"/>
          <p:cNvSpPr/>
          <p:nvPr/>
        </p:nvSpPr>
        <p:spPr>
          <a:xfrm>
            <a:off x="4716016" y="3717032"/>
            <a:ext cx="1152128"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Manager</a:t>
            </a:r>
            <a:endParaRPr lang="en-US" dirty="0"/>
          </a:p>
        </p:txBody>
      </p:sp>
      <p:sp>
        <p:nvSpPr>
          <p:cNvPr id="15" name="Rounded Rectangle 14"/>
          <p:cNvSpPr/>
          <p:nvPr/>
        </p:nvSpPr>
        <p:spPr>
          <a:xfrm>
            <a:off x="4716016" y="4895875"/>
            <a:ext cx="1152128" cy="7128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Staff</a:t>
            </a:r>
            <a:endParaRPr lang="en-US" dirty="0"/>
          </a:p>
        </p:txBody>
      </p:sp>
      <p:cxnSp>
        <p:nvCxnSpPr>
          <p:cNvPr id="16" name="Straight Arrow Connector 15"/>
          <p:cNvCxnSpPr>
            <a:stCxn id="14" idx="0"/>
          </p:cNvCxnSpPr>
          <p:nvPr/>
        </p:nvCxnSpPr>
        <p:spPr>
          <a:xfrm flipV="1">
            <a:off x="5292081" y="2374428"/>
            <a:ext cx="576064" cy="13426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15" idx="0"/>
            <a:endCxn id="14" idx="2"/>
          </p:cNvCxnSpPr>
          <p:nvPr/>
        </p:nvCxnSpPr>
        <p:spPr>
          <a:xfrm flipV="1">
            <a:off x="5292080" y="4365106"/>
            <a:ext cx="0" cy="530769"/>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8" idx="3"/>
            <a:endCxn id="9" idx="1"/>
          </p:cNvCxnSpPr>
          <p:nvPr/>
        </p:nvCxnSpPr>
        <p:spPr>
          <a:xfrm>
            <a:off x="1979713" y="4041068"/>
            <a:ext cx="50405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3071" y="4064177"/>
            <a:ext cx="1776910" cy="1924986"/>
          </a:xfrm>
          <a:prstGeom prst="rect">
            <a:avLst/>
          </a:prstGeom>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347</a:t>
            </a:fld>
            <a:endParaRPr lang="en-US" dirty="0"/>
          </a:p>
        </p:txBody>
      </p:sp>
    </p:spTree>
    <p:extLst>
      <p:ext uri="{BB962C8B-B14F-4D97-AF65-F5344CB8AC3E}">
        <p14:creationId xmlns:p14="http://schemas.microsoft.com/office/powerpoint/2010/main" val="2170425267"/>
      </p:ext>
    </p:extLst>
  </p:cSld>
  <p:clrMapOvr>
    <a:masterClrMapping/>
  </p:clrMapOvr>
  <p:timing>
    <p:tnLst>
      <p:par>
        <p:cTn xmlns:p14="http://schemas.microsoft.com/office/powerpoint/2010/mai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Traits</a:t>
            </a:r>
            <a:endParaRPr lang="en-US" dirty="0"/>
          </a:p>
        </p:txBody>
      </p:sp>
      <p:sp>
        <p:nvSpPr>
          <p:cNvPr id="4" name="Rectangle 3"/>
          <p:cNvSpPr txBox="1">
            <a:spLocks noChangeArrowheads="1"/>
          </p:cNvSpPr>
          <p:nvPr/>
        </p:nvSpPr>
        <p:spPr>
          <a:xfrm>
            <a:off x="644374" y="1600200"/>
            <a:ext cx="7890027" cy="4495800"/>
          </a:xfrm>
          <a:prstGeom prst="rect">
            <a:avLst/>
          </a:prstGeom>
        </p:spPr>
        <p:txBody>
          <a:bodyPr/>
          <a:lstStyle>
            <a:lvl1pPr marL="342900" indent="-342900" algn="l" rtl="0" fontAlgn="base">
              <a:lnSpc>
                <a:spcPct val="120000"/>
              </a:lnSpc>
              <a:spcBef>
                <a:spcPct val="0"/>
              </a:spcBef>
              <a:spcAft>
                <a:spcPct val="50000"/>
              </a:spcAft>
              <a:buClr>
                <a:srgbClr val="CD1F30"/>
              </a:buClr>
              <a:buChar char="•"/>
              <a:defRPr sz="2800">
                <a:solidFill>
                  <a:srgbClr val="020000"/>
                </a:solidFill>
                <a:latin typeface="+mn-lt"/>
                <a:ea typeface="+mn-ea"/>
                <a:cs typeface="+mn-cs"/>
              </a:defRPr>
            </a:lvl1pPr>
            <a:lvl2pPr marL="742950" indent="-285750" algn="l" rtl="0" fontAlgn="base">
              <a:lnSpc>
                <a:spcPct val="120000"/>
              </a:lnSpc>
              <a:spcBef>
                <a:spcPct val="0"/>
              </a:spcBef>
              <a:spcAft>
                <a:spcPct val="50000"/>
              </a:spcAft>
              <a:buClr>
                <a:srgbClr val="CD1F30"/>
              </a:buClr>
              <a:buChar char="•"/>
              <a:defRPr sz="2800" i="1">
                <a:solidFill>
                  <a:srgbClr val="000099"/>
                </a:solidFill>
                <a:latin typeface="+mn-lt"/>
              </a:defRPr>
            </a:lvl2pPr>
            <a:lvl3pPr marL="1143000" indent="-228600" algn="l" rtl="0" fontAlgn="base">
              <a:spcBef>
                <a:spcPct val="20000"/>
              </a:spcBef>
              <a:spcAft>
                <a:spcPct val="0"/>
              </a:spcAft>
              <a:buClr>
                <a:srgbClr val="CD1F30"/>
              </a:buClr>
              <a:buChar char="•"/>
              <a:defRPr sz="2800">
                <a:solidFill>
                  <a:srgbClr val="020000"/>
                </a:solidFill>
                <a:latin typeface="+mn-lt"/>
              </a:defRPr>
            </a:lvl3pPr>
            <a:lvl4pPr marL="1600200" indent="-228600" algn="l" rtl="0" fontAlgn="base">
              <a:spcBef>
                <a:spcPct val="20000"/>
              </a:spcBef>
              <a:spcAft>
                <a:spcPct val="0"/>
              </a:spcAft>
              <a:buClr>
                <a:srgbClr val="CD1F30"/>
              </a:buClr>
              <a:buChar char="•"/>
              <a:defRPr sz="2000">
                <a:solidFill>
                  <a:srgbClr val="020000"/>
                </a:solidFill>
                <a:latin typeface="+mn-lt"/>
              </a:defRPr>
            </a:lvl4pPr>
            <a:lvl5pPr marL="2057400" indent="-228600" algn="l" rtl="0" fontAlgn="base">
              <a:spcBef>
                <a:spcPct val="20000"/>
              </a:spcBef>
              <a:spcAft>
                <a:spcPct val="0"/>
              </a:spcAft>
              <a:buClr>
                <a:srgbClr val="CD1F30"/>
              </a:buClr>
              <a:buChar char="•"/>
              <a:defRPr sz="2000">
                <a:solidFill>
                  <a:srgbClr val="020000"/>
                </a:solidFill>
                <a:latin typeface="+mn-lt"/>
              </a:defRPr>
            </a:lvl5pPr>
            <a:lvl6pPr marL="2514600" indent="-228600" algn="l" rtl="0" fontAlgn="base">
              <a:spcBef>
                <a:spcPct val="20000"/>
              </a:spcBef>
              <a:spcAft>
                <a:spcPct val="0"/>
              </a:spcAft>
              <a:buClr>
                <a:srgbClr val="CD1F30"/>
              </a:buClr>
              <a:buChar char="•"/>
              <a:defRPr sz="2000">
                <a:solidFill>
                  <a:srgbClr val="020000"/>
                </a:solidFill>
                <a:latin typeface="+mn-lt"/>
              </a:defRPr>
            </a:lvl6pPr>
            <a:lvl7pPr marL="2971800" indent="-228600" algn="l" rtl="0" fontAlgn="base">
              <a:spcBef>
                <a:spcPct val="20000"/>
              </a:spcBef>
              <a:spcAft>
                <a:spcPct val="0"/>
              </a:spcAft>
              <a:buClr>
                <a:srgbClr val="CD1F30"/>
              </a:buClr>
              <a:buChar char="•"/>
              <a:defRPr sz="2000">
                <a:solidFill>
                  <a:srgbClr val="020000"/>
                </a:solidFill>
                <a:latin typeface="+mn-lt"/>
              </a:defRPr>
            </a:lvl7pPr>
            <a:lvl8pPr marL="3429000" indent="-228600" algn="l" rtl="0" fontAlgn="base">
              <a:spcBef>
                <a:spcPct val="20000"/>
              </a:spcBef>
              <a:spcAft>
                <a:spcPct val="0"/>
              </a:spcAft>
              <a:buClr>
                <a:srgbClr val="CD1F30"/>
              </a:buClr>
              <a:buChar char="•"/>
              <a:defRPr sz="2000">
                <a:solidFill>
                  <a:srgbClr val="020000"/>
                </a:solidFill>
                <a:latin typeface="+mn-lt"/>
              </a:defRPr>
            </a:lvl8pPr>
            <a:lvl9pPr marL="3886200" indent="-228600" algn="l" rtl="0" fontAlgn="base">
              <a:spcBef>
                <a:spcPct val="20000"/>
              </a:spcBef>
              <a:spcAft>
                <a:spcPct val="0"/>
              </a:spcAft>
              <a:buClr>
                <a:srgbClr val="CD1F30"/>
              </a:buClr>
              <a:buChar char="•"/>
              <a:defRPr sz="2000">
                <a:solidFill>
                  <a:srgbClr val="020000"/>
                </a:solidFill>
                <a:latin typeface="+mn-lt"/>
              </a:defRPr>
            </a:lvl9pPr>
          </a:lstStyle>
          <a:p>
            <a:pPr marL="0" indent="0">
              <a:buNone/>
            </a:pPr>
            <a:r>
              <a:rPr lang="en-GB" b="1" dirty="0" smtClean="0">
                <a:solidFill>
                  <a:schemeClr val="accent6">
                    <a:lumMod val="10000"/>
                  </a:schemeClr>
                </a:solidFill>
              </a:rPr>
              <a:t>Does this describe you?</a:t>
            </a:r>
          </a:p>
          <a:p>
            <a:pPr marL="342900" lvl="1" indent="-342900">
              <a:lnSpc>
                <a:spcPct val="100000"/>
              </a:lnSpc>
              <a:buBlip>
                <a:blip r:embed="rId2"/>
              </a:buBlip>
            </a:pPr>
            <a:r>
              <a:rPr lang="en-GB" sz="2200" i="0" dirty="0">
                <a:solidFill>
                  <a:srgbClr val="020000"/>
                </a:solidFill>
                <a:latin typeface="Verdana" pitchFamily="34" charset="0"/>
              </a:rPr>
              <a:t>Genuinely interested in other peoples ideas;</a:t>
            </a:r>
          </a:p>
          <a:p>
            <a:pPr marL="342900" lvl="1" indent="-342900">
              <a:lnSpc>
                <a:spcPct val="100000"/>
              </a:lnSpc>
              <a:buBlip>
                <a:blip r:embed="rId2"/>
              </a:buBlip>
            </a:pPr>
            <a:r>
              <a:rPr lang="en-GB" sz="2200" i="0" dirty="0">
                <a:solidFill>
                  <a:srgbClr val="020000"/>
                </a:solidFill>
                <a:latin typeface="Verdana" pitchFamily="34" charset="0"/>
              </a:rPr>
              <a:t>Do you smile? An old Chinese proverb states “A man without a smiling face must not open up a shop.”</a:t>
            </a:r>
          </a:p>
          <a:p>
            <a:pPr marL="342900" lvl="1" indent="-342900">
              <a:lnSpc>
                <a:spcPct val="100000"/>
              </a:lnSpc>
              <a:buBlip>
                <a:blip r:embed="rId2"/>
              </a:buBlip>
            </a:pPr>
            <a:r>
              <a:rPr lang="en-GB" sz="2200" i="0" dirty="0">
                <a:solidFill>
                  <a:srgbClr val="020000"/>
                </a:solidFill>
                <a:latin typeface="Verdana" pitchFamily="34" charset="0"/>
              </a:rPr>
              <a:t>Are you a good listener?</a:t>
            </a:r>
          </a:p>
          <a:p>
            <a:pPr marL="342900" lvl="1" indent="-342900">
              <a:lnSpc>
                <a:spcPct val="100000"/>
              </a:lnSpc>
              <a:buBlip>
                <a:blip r:embed="rId2"/>
              </a:buBlip>
            </a:pPr>
            <a:r>
              <a:rPr lang="en-GB" sz="2200" i="0" dirty="0">
                <a:solidFill>
                  <a:srgbClr val="020000"/>
                </a:solidFill>
                <a:latin typeface="Verdana" pitchFamily="34" charset="0"/>
              </a:rPr>
              <a:t>Do you make the other person feel important and do it sincerely?</a:t>
            </a:r>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348</a:t>
            </a:fld>
            <a:endParaRPr lang="en-US" dirty="0"/>
          </a:p>
        </p:txBody>
      </p:sp>
    </p:spTree>
    <p:extLst>
      <p:ext uri="{BB962C8B-B14F-4D97-AF65-F5344CB8AC3E}">
        <p14:creationId xmlns:p14="http://schemas.microsoft.com/office/powerpoint/2010/main" val="2569518738"/>
      </p:ext>
    </p:extLst>
  </p:cSld>
  <p:clrMapOvr>
    <a:masterClrMapping/>
  </p:clrMapOvr>
  <p:timing>
    <p:tnLst>
      <p:par>
        <p:cTn xmlns:p14="http://schemas.microsoft.com/office/powerpoint/2010/mai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p:txBody>
          <a:bodyPr/>
          <a:lstStyle/>
          <a:p>
            <a:r>
              <a:rPr lang="en-GB" dirty="0"/>
              <a:t>Leadership </a:t>
            </a:r>
            <a:r>
              <a:rPr lang="en-GB" dirty="0" smtClean="0"/>
              <a:t>Skills</a:t>
            </a:r>
            <a:endParaRPr lang="en-US" dirty="0"/>
          </a:p>
        </p:txBody>
      </p:sp>
      <p:sp>
        <p:nvSpPr>
          <p:cNvPr id="1099779" name="Rectangle 3"/>
          <p:cNvSpPr>
            <a:spLocks noGrp="1" noChangeArrowheads="1"/>
          </p:cNvSpPr>
          <p:nvPr>
            <p:ph type="body" idx="1"/>
          </p:nvPr>
        </p:nvSpPr>
        <p:spPr/>
        <p:txBody>
          <a:bodyPr>
            <a:normAutofit lnSpcReduction="10000"/>
          </a:bodyPr>
          <a:lstStyle/>
          <a:p>
            <a:pPr>
              <a:lnSpc>
                <a:spcPct val="100000"/>
              </a:lnSpc>
            </a:pPr>
            <a:r>
              <a:rPr lang="en-GB" dirty="0"/>
              <a:t>Focused</a:t>
            </a:r>
          </a:p>
          <a:p>
            <a:pPr>
              <a:lnSpc>
                <a:spcPct val="100000"/>
              </a:lnSpc>
            </a:pPr>
            <a:r>
              <a:rPr lang="en-GB" dirty="0"/>
              <a:t>Manages conflict</a:t>
            </a:r>
          </a:p>
          <a:p>
            <a:pPr>
              <a:lnSpc>
                <a:spcPct val="100000"/>
              </a:lnSpc>
            </a:pPr>
            <a:r>
              <a:rPr lang="en-GB" dirty="0" smtClean="0"/>
              <a:t>Good team Motivator</a:t>
            </a:r>
            <a:endParaRPr lang="en-GB" dirty="0"/>
          </a:p>
          <a:p>
            <a:pPr>
              <a:lnSpc>
                <a:spcPct val="100000"/>
              </a:lnSpc>
            </a:pPr>
            <a:r>
              <a:rPr lang="en-GB" dirty="0"/>
              <a:t>Flexible &amp; adaptable </a:t>
            </a:r>
            <a:r>
              <a:rPr lang="en-GB" dirty="0" smtClean="0"/>
              <a:t>using the right </a:t>
            </a:r>
            <a:r>
              <a:rPr lang="en-GB" dirty="0"/>
              <a:t>appropriate </a:t>
            </a:r>
            <a:r>
              <a:rPr lang="en-GB" dirty="0" smtClean="0"/>
              <a:t>styles</a:t>
            </a:r>
          </a:p>
          <a:p>
            <a:pPr>
              <a:lnSpc>
                <a:spcPct val="100000"/>
              </a:lnSpc>
            </a:pPr>
            <a:r>
              <a:rPr lang="en-GB" dirty="0" smtClean="0"/>
              <a:t>Good Risk Taker</a:t>
            </a:r>
          </a:p>
          <a:p>
            <a:pPr>
              <a:lnSpc>
                <a:spcPct val="100000"/>
              </a:lnSpc>
            </a:pPr>
            <a:r>
              <a:rPr lang="en-GB" dirty="0" smtClean="0"/>
              <a:t>Influencer &amp; Problem Solver</a:t>
            </a:r>
          </a:p>
          <a:p>
            <a:pPr>
              <a:lnSpc>
                <a:spcPct val="100000"/>
              </a:lnSpc>
            </a:pPr>
            <a:r>
              <a:rPr lang="en-GB" dirty="0" smtClean="0"/>
              <a:t>Delegates &amp; Communicates</a:t>
            </a:r>
          </a:p>
          <a:p>
            <a:pPr>
              <a:lnSpc>
                <a:spcPct val="100000"/>
              </a:lnSpc>
            </a:pPr>
            <a:r>
              <a:rPr lang="en-GB" dirty="0" smtClean="0"/>
              <a:t>Gives and Receives Constructive Feedback</a:t>
            </a:r>
            <a:endParaRPr lang="en-US" dirty="0" smtClean="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349</a:t>
            </a:fld>
            <a:endParaRPr lang="en-US" dirty="0"/>
          </a:p>
        </p:txBody>
      </p:sp>
    </p:spTree>
    <p:extLst>
      <p:ext uri="{BB962C8B-B14F-4D97-AF65-F5344CB8AC3E}">
        <p14:creationId xmlns:p14="http://schemas.microsoft.com/office/powerpoint/2010/main" val="4215358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9552" y="1628800"/>
            <a:ext cx="3589395" cy="3821343"/>
          </a:xfrm>
          <a:prstGeom prst="rect">
            <a:avLst/>
          </a:prstGeom>
          <a:noFill/>
          <a:ln w="9525">
            <a:noFill/>
            <a:miter lim="800000"/>
            <a:headEnd/>
            <a:tailEnd/>
          </a:ln>
        </p:spPr>
      </p:pic>
      <p:sp>
        <p:nvSpPr>
          <p:cNvPr id="6" name="5 Rectángulo"/>
          <p:cNvSpPr/>
          <p:nvPr/>
        </p:nvSpPr>
        <p:spPr>
          <a:xfrm>
            <a:off x="3962400" y="1524000"/>
            <a:ext cx="4343400" cy="1200329"/>
          </a:xfrm>
          <a:prstGeom prst="rect">
            <a:avLst/>
          </a:prstGeom>
        </p:spPr>
        <p:txBody>
          <a:bodyPr wrap="square">
            <a:spAutoFit/>
          </a:bodyPr>
          <a:lstStyle/>
          <a:p>
            <a:r>
              <a:rPr lang="en-US" sz="2400" dirty="0" smtClean="0"/>
              <a:t>Survey result of </a:t>
            </a:r>
            <a:r>
              <a:rPr lang="en-US" sz="2400" b="1" dirty="0" smtClean="0"/>
              <a:t>1,000 </a:t>
            </a:r>
            <a:r>
              <a:rPr lang="en-US" sz="2400" dirty="0" smtClean="0"/>
              <a:t>global CEOs, from</a:t>
            </a:r>
            <a:r>
              <a:rPr lang="en-US" sz="2400" b="1" dirty="0" smtClean="0"/>
              <a:t> 27 </a:t>
            </a:r>
            <a:r>
              <a:rPr lang="en-US" sz="2400" dirty="0" smtClean="0"/>
              <a:t>industries across </a:t>
            </a:r>
            <a:r>
              <a:rPr lang="en-US" sz="2400" b="1" dirty="0" smtClean="0"/>
              <a:t>103</a:t>
            </a:r>
            <a:r>
              <a:rPr lang="en-US" sz="2400" dirty="0" smtClean="0"/>
              <a:t> countries</a:t>
            </a:r>
            <a:endParaRPr lang="es-ES" sz="2400" dirty="0"/>
          </a:p>
        </p:txBody>
      </p:sp>
      <p:sp>
        <p:nvSpPr>
          <p:cNvPr id="7" name="6 Rectángulo"/>
          <p:cNvSpPr/>
          <p:nvPr/>
        </p:nvSpPr>
        <p:spPr>
          <a:xfrm>
            <a:off x="4114800" y="3352800"/>
            <a:ext cx="3960440" cy="1200329"/>
          </a:xfrm>
          <a:prstGeom prst="rect">
            <a:avLst/>
          </a:prstGeom>
        </p:spPr>
        <p:txBody>
          <a:bodyPr wrap="square">
            <a:spAutoFit/>
          </a:bodyPr>
          <a:lstStyle/>
          <a:p>
            <a:pPr algn="ctr"/>
            <a:r>
              <a:rPr lang="es-ES" sz="2400" dirty="0" smtClean="0"/>
              <a:t>93%  of </a:t>
            </a:r>
            <a:r>
              <a:rPr lang="es-ES" sz="2400" dirty="0" err="1" smtClean="0"/>
              <a:t>CEOs</a:t>
            </a:r>
            <a:r>
              <a:rPr lang="es-ES" sz="2400" dirty="0" smtClean="0"/>
              <a:t> </a:t>
            </a:r>
            <a:r>
              <a:rPr lang="es-ES" sz="2400" dirty="0" err="1" smtClean="0"/>
              <a:t>regard</a:t>
            </a:r>
            <a:r>
              <a:rPr lang="es-ES" sz="2400" dirty="0" smtClean="0"/>
              <a:t> </a:t>
            </a:r>
            <a:r>
              <a:rPr lang="es-ES" sz="2400" b="1" dirty="0" err="1" smtClean="0"/>
              <a:t>Sustainability</a:t>
            </a:r>
            <a:r>
              <a:rPr lang="es-ES" sz="2400" b="1" dirty="0" smtClean="0"/>
              <a:t> as </a:t>
            </a:r>
            <a:r>
              <a:rPr lang="es-ES" sz="2400" b="1" dirty="0" err="1" smtClean="0"/>
              <a:t>the</a:t>
            </a:r>
            <a:r>
              <a:rPr lang="es-ES" sz="2400" b="1" dirty="0" smtClean="0"/>
              <a:t> new </a:t>
            </a:r>
            <a:r>
              <a:rPr lang="es-ES" sz="2400" b="1" dirty="0" err="1" smtClean="0"/>
              <a:t>key</a:t>
            </a:r>
            <a:r>
              <a:rPr lang="es-ES" sz="2400" b="1" dirty="0" smtClean="0"/>
              <a:t> </a:t>
            </a:r>
            <a:r>
              <a:rPr lang="es-ES" sz="2400" b="1" dirty="0" err="1" smtClean="0"/>
              <a:t>for</a:t>
            </a:r>
            <a:r>
              <a:rPr lang="es-ES" sz="2400" b="1" dirty="0" smtClean="0"/>
              <a:t> </a:t>
            </a:r>
            <a:r>
              <a:rPr lang="es-ES" sz="2400" b="1" dirty="0" err="1" smtClean="0"/>
              <a:t>business</a:t>
            </a:r>
            <a:r>
              <a:rPr lang="es-ES" sz="2400" b="1" dirty="0" smtClean="0"/>
              <a:t> </a:t>
            </a:r>
            <a:r>
              <a:rPr lang="es-ES" sz="2400" b="1" dirty="0" err="1" smtClean="0"/>
              <a:t>success</a:t>
            </a:r>
            <a:endParaRPr lang="es-ES" sz="2400" b="1" dirty="0"/>
          </a:p>
        </p:txBody>
      </p:sp>
      <p:sp>
        <p:nvSpPr>
          <p:cNvPr id="8" name="Title 1"/>
          <p:cNvSpPr txBox="1">
            <a:spLocks/>
          </p:cNvSpPr>
          <p:nvPr/>
        </p:nvSpPr>
        <p:spPr>
          <a:xfrm>
            <a:off x="304800" y="457200"/>
            <a:ext cx="7422185" cy="71964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dirty="0" smtClean="0">
                <a:ln>
                  <a:noFill/>
                </a:ln>
                <a:solidFill>
                  <a:srgbClr val="003300"/>
                </a:solidFill>
                <a:effectLst/>
                <a:uLnTx/>
                <a:uFillTx/>
                <a:latin typeface="+mj-lt"/>
                <a:ea typeface="+mj-ea"/>
                <a:cs typeface="+mj-cs"/>
              </a:rPr>
              <a:t>The Accenture – UNGC 2013 Report</a:t>
            </a:r>
            <a:endParaRPr kumimoji="0" lang="en-US" sz="2400" b="1" i="0" u="none" strike="noStrike" kern="1200" cap="all" spc="0" normalizeH="0" baseline="0" noProof="0" dirty="0">
              <a:ln>
                <a:noFill/>
              </a:ln>
              <a:solidFill>
                <a:srgbClr val="003300"/>
              </a:solidFill>
              <a:effectLst/>
              <a:uLnTx/>
              <a:uFillTx/>
              <a:latin typeface="+mj-lt"/>
              <a:ea typeface="+mj-ea"/>
              <a:cs typeface="+mj-cs"/>
            </a:endParaRPr>
          </a:p>
        </p:txBody>
      </p:sp>
    </p:spTree>
    <p:extLst>
      <p:ext uri="{BB962C8B-B14F-4D97-AF65-F5344CB8AC3E}">
        <p14:creationId xmlns:p14="http://schemas.microsoft.com/office/powerpoint/2010/main" val="3832665994"/>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US" dirty="0" smtClean="0"/>
              <a:t>Situational Leadership</a:t>
            </a:r>
            <a:endParaRPr lang="en-US" dirty="0"/>
          </a:p>
        </p:txBody>
      </p:sp>
      <p:grpSp>
        <p:nvGrpSpPr>
          <p:cNvPr id="2" name="Group 18"/>
          <p:cNvGrpSpPr/>
          <p:nvPr/>
        </p:nvGrpSpPr>
        <p:grpSpPr>
          <a:xfrm>
            <a:off x="1532483" y="1592942"/>
            <a:ext cx="6047665" cy="4290457"/>
            <a:chOff x="2011333" y="1549400"/>
            <a:chExt cx="6551637" cy="4290457"/>
          </a:xfrm>
        </p:grpSpPr>
        <p:sp>
          <p:nvSpPr>
            <p:cNvPr id="1101827" name="Line 3"/>
            <p:cNvSpPr>
              <a:spLocks noChangeShapeType="1"/>
            </p:cNvSpPr>
            <p:nvPr/>
          </p:nvSpPr>
          <p:spPr bwMode="auto">
            <a:xfrm>
              <a:off x="3406775" y="5457825"/>
              <a:ext cx="4332288" cy="0"/>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8" name="Line 4"/>
            <p:cNvSpPr>
              <a:spLocks noChangeShapeType="1"/>
            </p:cNvSpPr>
            <p:nvPr/>
          </p:nvSpPr>
          <p:spPr bwMode="auto">
            <a:xfrm flipV="1">
              <a:off x="3003550" y="1993900"/>
              <a:ext cx="0" cy="3235325"/>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9" name="Line 5"/>
            <p:cNvSpPr>
              <a:spLocks noChangeShapeType="1"/>
            </p:cNvSpPr>
            <p:nvPr/>
          </p:nvSpPr>
          <p:spPr bwMode="auto">
            <a:xfrm flipH="1">
              <a:off x="5513388" y="1987550"/>
              <a:ext cx="3175" cy="3238500"/>
            </a:xfrm>
            <a:prstGeom prst="line">
              <a:avLst/>
            </a:prstGeom>
            <a:noFill/>
            <a:ln w="9525">
              <a:solidFill>
                <a:schemeClr val="tx1"/>
              </a:solidFill>
              <a:round/>
              <a:headEnd/>
              <a:tailEnd/>
            </a:ln>
            <a:effectLst/>
          </p:spPr>
          <p:txBody>
            <a:bodyPr wrap="none" anchor="ctr"/>
            <a:lstStyle/>
            <a:p>
              <a:endParaRPr lang="en-US" b="1" dirty="0"/>
            </a:p>
          </p:txBody>
        </p:sp>
        <p:sp>
          <p:nvSpPr>
            <p:cNvPr id="1101830" name="Line 6"/>
            <p:cNvSpPr>
              <a:spLocks noChangeShapeType="1"/>
            </p:cNvSpPr>
            <p:nvPr/>
          </p:nvSpPr>
          <p:spPr bwMode="auto">
            <a:xfrm>
              <a:off x="3209925" y="3605213"/>
              <a:ext cx="4605338" cy="0"/>
            </a:xfrm>
            <a:prstGeom prst="line">
              <a:avLst/>
            </a:prstGeom>
            <a:noFill/>
            <a:ln w="9525">
              <a:solidFill>
                <a:schemeClr val="tx1"/>
              </a:solidFill>
              <a:round/>
              <a:headEnd/>
              <a:tailEnd/>
            </a:ln>
            <a:effectLst/>
          </p:spPr>
          <p:txBody>
            <a:bodyPr wrap="none" anchor="ctr"/>
            <a:lstStyle/>
            <a:p>
              <a:endParaRPr lang="en-US" b="1" dirty="0"/>
            </a:p>
          </p:txBody>
        </p:sp>
        <p:sp>
          <p:nvSpPr>
            <p:cNvPr id="1101831" name="Rectangle 7"/>
            <p:cNvSpPr>
              <a:spLocks noChangeArrowheads="1"/>
            </p:cNvSpPr>
            <p:nvPr/>
          </p:nvSpPr>
          <p:spPr bwMode="blackWhite">
            <a:xfrm>
              <a:off x="3211513" y="1981200"/>
              <a:ext cx="4621212" cy="3251200"/>
            </a:xfrm>
            <a:prstGeom prst="rect">
              <a:avLst/>
            </a:prstGeom>
            <a:solidFill>
              <a:schemeClr val="accent3">
                <a:lumMod val="20000"/>
                <a:lumOff val="80000"/>
              </a:schemeClr>
            </a:solidFill>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b="1" dirty="0"/>
            </a:p>
          </p:txBody>
        </p:sp>
        <p:sp>
          <p:nvSpPr>
            <p:cNvPr id="1101832" name="Text Box 8"/>
            <p:cNvSpPr txBox="1">
              <a:spLocks noChangeArrowheads="1"/>
            </p:cNvSpPr>
            <p:nvPr/>
          </p:nvSpPr>
          <p:spPr bwMode="auto">
            <a:xfrm rot="18418754" flipH="1">
              <a:off x="2697956" y="3950464"/>
              <a:ext cx="1884362" cy="400110"/>
            </a:xfrm>
            <a:prstGeom prst="rect">
              <a:avLst/>
            </a:prstGeom>
            <a:noFill/>
            <a:ln w="9525">
              <a:noFill/>
              <a:miter lim="800000"/>
              <a:headEnd/>
              <a:tailEnd/>
            </a:ln>
            <a:effectLst/>
          </p:spPr>
          <p:txBody>
            <a:bodyPr>
              <a:spAutoFit/>
            </a:bodyPr>
            <a:lstStyle/>
            <a:p>
              <a:pPr>
                <a:spcBef>
                  <a:spcPct val="50000"/>
                </a:spcBef>
              </a:pPr>
              <a:r>
                <a:rPr lang="en-GB" b="1" dirty="0"/>
                <a:t>Delegating</a:t>
              </a:r>
            </a:p>
          </p:txBody>
        </p:sp>
        <p:sp>
          <p:nvSpPr>
            <p:cNvPr id="1101833" name="Text Box 9"/>
            <p:cNvSpPr txBox="1">
              <a:spLocks noChangeArrowheads="1"/>
            </p:cNvSpPr>
            <p:nvPr/>
          </p:nvSpPr>
          <p:spPr bwMode="auto">
            <a:xfrm rot="3028019" flipH="1">
              <a:off x="6618288" y="3960783"/>
              <a:ext cx="1485900" cy="400110"/>
            </a:xfrm>
            <a:prstGeom prst="rect">
              <a:avLst/>
            </a:prstGeom>
            <a:noFill/>
            <a:ln w="9525">
              <a:noFill/>
              <a:miter lim="800000"/>
              <a:headEnd/>
              <a:tailEnd/>
            </a:ln>
            <a:effectLst/>
          </p:spPr>
          <p:txBody>
            <a:bodyPr>
              <a:spAutoFit/>
            </a:bodyPr>
            <a:lstStyle/>
            <a:p>
              <a:pPr>
                <a:spcBef>
                  <a:spcPct val="50000"/>
                </a:spcBef>
              </a:pPr>
              <a:r>
                <a:rPr lang="en-GB" b="1" dirty="0"/>
                <a:t>Directing</a:t>
              </a:r>
            </a:p>
          </p:txBody>
        </p:sp>
        <p:sp>
          <p:nvSpPr>
            <p:cNvPr id="1101834" name="Text Box 10"/>
            <p:cNvSpPr txBox="1">
              <a:spLocks noChangeArrowheads="1"/>
            </p:cNvSpPr>
            <p:nvPr/>
          </p:nvSpPr>
          <p:spPr bwMode="auto">
            <a:xfrm rot="18364895">
              <a:off x="3983038" y="2757458"/>
              <a:ext cx="1968500" cy="400110"/>
            </a:xfrm>
            <a:prstGeom prst="rect">
              <a:avLst/>
            </a:prstGeom>
            <a:noFill/>
            <a:ln w="9525">
              <a:noFill/>
              <a:miter lim="800000"/>
              <a:headEnd/>
              <a:tailEnd/>
            </a:ln>
            <a:effectLst/>
          </p:spPr>
          <p:txBody>
            <a:bodyPr>
              <a:spAutoFit/>
            </a:bodyPr>
            <a:lstStyle/>
            <a:p>
              <a:pPr>
                <a:spcBef>
                  <a:spcPct val="50000"/>
                </a:spcBef>
              </a:pPr>
              <a:r>
                <a:rPr lang="en-GB" b="1" dirty="0"/>
                <a:t>Supporting</a:t>
              </a:r>
            </a:p>
          </p:txBody>
        </p:sp>
        <p:sp>
          <p:nvSpPr>
            <p:cNvPr id="1101835" name="Text Box 11"/>
            <p:cNvSpPr txBox="1">
              <a:spLocks noChangeArrowheads="1"/>
            </p:cNvSpPr>
            <p:nvPr/>
          </p:nvSpPr>
          <p:spPr bwMode="auto">
            <a:xfrm rot="2881988" flipH="1">
              <a:off x="5305425" y="2701896"/>
              <a:ext cx="1622425" cy="400110"/>
            </a:xfrm>
            <a:prstGeom prst="rect">
              <a:avLst/>
            </a:prstGeom>
            <a:noFill/>
            <a:ln w="9525">
              <a:noFill/>
              <a:miter lim="800000"/>
              <a:headEnd/>
              <a:tailEnd/>
            </a:ln>
            <a:effectLst/>
          </p:spPr>
          <p:txBody>
            <a:bodyPr>
              <a:spAutoFit/>
            </a:bodyPr>
            <a:lstStyle/>
            <a:p>
              <a:pPr>
                <a:spcBef>
                  <a:spcPct val="50000"/>
                </a:spcBef>
              </a:pPr>
              <a:r>
                <a:rPr lang="en-GB" b="1" dirty="0"/>
                <a:t>Coaching</a:t>
              </a:r>
            </a:p>
          </p:txBody>
        </p:sp>
        <p:sp>
          <p:nvSpPr>
            <p:cNvPr id="1101836" name="Text Box 12"/>
            <p:cNvSpPr txBox="1">
              <a:spLocks noChangeArrowheads="1"/>
            </p:cNvSpPr>
            <p:nvPr/>
          </p:nvSpPr>
          <p:spPr bwMode="auto">
            <a:xfrm>
              <a:off x="2515675" y="154940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7" name="Text Box 13"/>
            <p:cNvSpPr txBox="1">
              <a:spLocks noChangeArrowheads="1"/>
            </p:cNvSpPr>
            <p:nvPr/>
          </p:nvSpPr>
          <p:spPr bwMode="auto">
            <a:xfrm>
              <a:off x="2658923" y="5302250"/>
              <a:ext cx="694496" cy="369332"/>
            </a:xfrm>
            <a:prstGeom prst="rect">
              <a:avLst/>
            </a:prstGeom>
            <a:noFill/>
            <a:ln w="9525">
              <a:noFill/>
              <a:miter lim="800000"/>
              <a:headEnd/>
              <a:tailEnd/>
            </a:ln>
            <a:effectLst/>
          </p:spPr>
          <p:txBody>
            <a:bodyPr wrap="none">
              <a:spAutoFit/>
            </a:bodyPr>
            <a:lstStyle/>
            <a:p>
              <a:r>
                <a:rPr lang="en-US" b="1" dirty="0"/>
                <a:t>LOW</a:t>
              </a:r>
            </a:p>
          </p:txBody>
        </p:sp>
        <p:sp>
          <p:nvSpPr>
            <p:cNvPr id="1101838" name="Text Box 14"/>
            <p:cNvSpPr txBox="1">
              <a:spLocks noChangeArrowheads="1"/>
            </p:cNvSpPr>
            <p:nvPr/>
          </p:nvSpPr>
          <p:spPr bwMode="auto">
            <a:xfrm>
              <a:off x="7821100" y="530225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9" name="Text Box 15"/>
            <p:cNvSpPr txBox="1">
              <a:spLocks noChangeArrowheads="1"/>
            </p:cNvSpPr>
            <p:nvPr/>
          </p:nvSpPr>
          <p:spPr bwMode="auto">
            <a:xfrm>
              <a:off x="3833146" y="5470525"/>
              <a:ext cx="2760061" cy="369332"/>
            </a:xfrm>
            <a:prstGeom prst="rect">
              <a:avLst/>
            </a:prstGeom>
            <a:noFill/>
            <a:ln w="9525">
              <a:noFill/>
              <a:miter lim="800000"/>
              <a:headEnd/>
              <a:tailEnd/>
            </a:ln>
            <a:effectLst/>
          </p:spPr>
          <p:txBody>
            <a:bodyPr wrap="none">
              <a:spAutoFit/>
            </a:bodyPr>
            <a:lstStyle/>
            <a:p>
              <a:r>
                <a:rPr lang="en-US" b="1" dirty="0"/>
                <a:t>Directive (Task) </a:t>
              </a:r>
              <a:r>
                <a:rPr lang="en-US" b="1" dirty="0" smtClean="0"/>
                <a:t>Behavior</a:t>
              </a:r>
              <a:endParaRPr lang="en-US" b="1" dirty="0"/>
            </a:p>
          </p:txBody>
        </p:sp>
        <p:sp>
          <p:nvSpPr>
            <p:cNvPr id="1101840" name="Text Box 16"/>
            <p:cNvSpPr txBox="1">
              <a:spLocks noChangeArrowheads="1"/>
            </p:cNvSpPr>
            <p:nvPr/>
          </p:nvSpPr>
          <p:spPr bwMode="auto">
            <a:xfrm rot="16200000">
              <a:off x="392460" y="3479770"/>
              <a:ext cx="3637855" cy="400110"/>
            </a:xfrm>
            <a:prstGeom prst="rect">
              <a:avLst/>
            </a:prstGeom>
            <a:noFill/>
            <a:ln w="9525">
              <a:noFill/>
              <a:miter lim="800000"/>
              <a:headEnd/>
              <a:tailEnd/>
            </a:ln>
            <a:effectLst/>
          </p:spPr>
          <p:txBody>
            <a:bodyPr wrap="none">
              <a:spAutoFit/>
            </a:bodyPr>
            <a:lstStyle/>
            <a:p>
              <a:r>
                <a:rPr lang="en-GB" b="1" dirty="0"/>
                <a:t>Supportive (Relationship) Behaviour</a:t>
              </a:r>
            </a:p>
          </p:txBody>
        </p:sp>
        <p:sp>
          <p:nvSpPr>
            <p:cNvPr id="1101841" name="Freeform 17"/>
            <p:cNvSpPr>
              <a:spLocks/>
            </p:cNvSpPr>
            <p:nvPr/>
          </p:nvSpPr>
          <p:spPr bwMode="auto">
            <a:xfrm>
              <a:off x="3200400" y="2246313"/>
              <a:ext cx="4572000" cy="2998787"/>
            </a:xfrm>
            <a:custGeom>
              <a:avLst/>
              <a:gdLst/>
              <a:ahLst/>
              <a:cxnLst>
                <a:cxn ang="0">
                  <a:pos x="0" y="1873"/>
                </a:cxn>
                <a:cxn ang="0">
                  <a:pos x="688" y="1257"/>
                </a:cxn>
                <a:cxn ang="0">
                  <a:pos x="928" y="281"/>
                </a:cxn>
                <a:cxn ang="0">
                  <a:pos x="1464" y="1"/>
                </a:cxn>
                <a:cxn ang="0">
                  <a:pos x="2032" y="273"/>
                </a:cxn>
                <a:cxn ang="0">
                  <a:pos x="2296" y="1257"/>
                </a:cxn>
                <a:cxn ang="0">
                  <a:pos x="2880" y="1889"/>
                </a:cxn>
              </a:cxnLst>
              <a:rect l="0" t="0" r="r" b="b"/>
              <a:pathLst>
                <a:path w="2880" h="1889">
                  <a:moveTo>
                    <a:pt x="0" y="1873"/>
                  </a:moveTo>
                  <a:cubicBezTo>
                    <a:pt x="266" y="1701"/>
                    <a:pt x="533" y="1522"/>
                    <a:pt x="688" y="1257"/>
                  </a:cubicBezTo>
                  <a:cubicBezTo>
                    <a:pt x="843" y="992"/>
                    <a:pt x="799" y="490"/>
                    <a:pt x="928" y="281"/>
                  </a:cubicBezTo>
                  <a:cubicBezTo>
                    <a:pt x="1057" y="72"/>
                    <a:pt x="1280" y="2"/>
                    <a:pt x="1464" y="1"/>
                  </a:cubicBezTo>
                  <a:cubicBezTo>
                    <a:pt x="1648" y="0"/>
                    <a:pt x="1893" y="64"/>
                    <a:pt x="2032" y="273"/>
                  </a:cubicBezTo>
                  <a:cubicBezTo>
                    <a:pt x="2171" y="482"/>
                    <a:pt x="2155" y="988"/>
                    <a:pt x="2296" y="1257"/>
                  </a:cubicBezTo>
                  <a:cubicBezTo>
                    <a:pt x="2437" y="1526"/>
                    <a:pt x="2758" y="1757"/>
                    <a:pt x="2880" y="1889"/>
                  </a:cubicBezTo>
                </a:path>
              </a:pathLst>
            </a:custGeom>
            <a:ln>
              <a:headEnd type="triangle" w="lg" len="lg"/>
              <a:tailEnd type="none" w="lg" len="med"/>
            </a:ln>
          </p:spPr>
          <p:style>
            <a:lnRef idx="3">
              <a:schemeClr val="accent2"/>
            </a:lnRef>
            <a:fillRef idx="0">
              <a:schemeClr val="accent2"/>
            </a:fillRef>
            <a:effectRef idx="2">
              <a:schemeClr val="accent2"/>
            </a:effectRef>
            <a:fontRef idx="minor">
              <a:schemeClr val="tx1"/>
            </a:fontRef>
          </p:style>
          <p:txBody>
            <a:bodyPr lIns="90000" tIns="46800" rIns="90000" bIns="46800" anchor="ctr"/>
            <a:lstStyle/>
            <a:p>
              <a:endParaRPr lang="en-US" b="1" dirty="0"/>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350</a:t>
            </a:fld>
            <a:endParaRPr lang="en-US" dirty="0"/>
          </a:p>
        </p:txBody>
      </p:sp>
    </p:spTree>
    <p:extLst>
      <p:ext uri="{BB962C8B-B14F-4D97-AF65-F5344CB8AC3E}">
        <p14:creationId xmlns:p14="http://schemas.microsoft.com/office/powerpoint/2010/main" val="2295136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42" name="Rectangle 14"/>
          <p:cNvSpPr>
            <a:spLocks noGrp="1" noChangeArrowheads="1"/>
          </p:cNvSpPr>
          <p:nvPr>
            <p:ph type="title"/>
          </p:nvPr>
        </p:nvSpPr>
        <p:spPr/>
        <p:txBody>
          <a:bodyPr/>
          <a:lstStyle/>
          <a:p>
            <a:r>
              <a:rPr lang="en-GB" dirty="0"/>
              <a:t>Leadership Focus</a:t>
            </a:r>
          </a:p>
        </p:txBody>
      </p:sp>
      <p:grpSp>
        <p:nvGrpSpPr>
          <p:cNvPr id="2" name="Group 16"/>
          <p:cNvGrpSpPr/>
          <p:nvPr/>
        </p:nvGrpSpPr>
        <p:grpSpPr>
          <a:xfrm>
            <a:off x="1426342" y="1055735"/>
            <a:ext cx="6391712" cy="4574619"/>
            <a:chOff x="2056673" y="1204913"/>
            <a:chExt cx="6924354" cy="4574619"/>
          </a:xfrm>
        </p:grpSpPr>
        <p:sp>
          <p:nvSpPr>
            <p:cNvPr id="1097730" name="Oval 2"/>
            <p:cNvSpPr>
              <a:spLocks noChangeArrowheads="1"/>
            </p:cNvSpPr>
            <p:nvPr/>
          </p:nvSpPr>
          <p:spPr bwMode="auto">
            <a:xfrm>
              <a:off x="3967163" y="1676400"/>
              <a:ext cx="2508250" cy="2386013"/>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a:lstStyle/>
            <a:p>
              <a:endParaRPr lang="en-US" b="1" dirty="0"/>
            </a:p>
          </p:txBody>
        </p:sp>
        <p:sp>
          <p:nvSpPr>
            <p:cNvPr id="1097731" name="Oval 3"/>
            <p:cNvSpPr>
              <a:spLocks noChangeArrowheads="1"/>
            </p:cNvSpPr>
            <p:nvPr/>
          </p:nvSpPr>
          <p:spPr bwMode="auto">
            <a:xfrm>
              <a:off x="3325813" y="2986088"/>
              <a:ext cx="2508250" cy="23876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b="1" dirty="0"/>
            </a:p>
          </p:txBody>
        </p:sp>
        <p:sp>
          <p:nvSpPr>
            <p:cNvPr id="1097732" name="Oval 4"/>
            <p:cNvSpPr>
              <a:spLocks noChangeArrowheads="1"/>
            </p:cNvSpPr>
            <p:nvPr/>
          </p:nvSpPr>
          <p:spPr bwMode="auto">
            <a:xfrm>
              <a:off x="4614863" y="3001963"/>
              <a:ext cx="2508250" cy="2387600"/>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a:lstStyle/>
            <a:p>
              <a:endParaRPr lang="en-US" b="1" dirty="0"/>
            </a:p>
          </p:txBody>
        </p:sp>
        <p:sp>
          <p:nvSpPr>
            <p:cNvPr id="1097733" name="Freeform 5"/>
            <p:cNvSpPr>
              <a:spLocks/>
            </p:cNvSpPr>
            <p:nvPr/>
          </p:nvSpPr>
          <p:spPr bwMode="auto">
            <a:xfrm>
              <a:off x="4637088" y="3154363"/>
              <a:ext cx="1173162" cy="914400"/>
            </a:xfrm>
            <a:custGeom>
              <a:avLst/>
              <a:gdLst/>
              <a:ahLst/>
              <a:cxnLst>
                <a:cxn ang="0">
                  <a:pos x="318" y="0"/>
                </a:cxn>
                <a:cxn ang="0">
                  <a:pos x="300" y="11"/>
                </a:cxn>
                <a:cxn ang="0">
                  <a:pos x="280" y="25"/>
                </a:cxn>
                <a:cxn ang="0">
                  <a:pos x="258" y="41"/>
                </a:cxn>
                <a:cxn ang="0">
                  <a:pos x="239" y="55"/>
                </a:cxn>
                <a:cxn ang="0">
                  <a:pos x="220" y="72"/>
                </a:cxn>
                <a:cxn ang="0">
                  <a:pos x="205" y="86"/>
                </a:cxn>
                <a:cxn ang="0">
                  <a:pos x="186" y="104"/>
                </a:cxn>
                <a:cxn ang="0">
                  <a:pos x="169" y="120"/>
                </a:cxn>
                <a:cxn ang="0">
                  <a:pos x="149" y="143"/>
                </a:cxn>
                <a:cxn ang="0">
                  <a:pos x="131" y="165"/>
                </a:cxn>
                <a:cxn ang="0">
                  <a:pos x="115" y="184"/>
                </a:cxn>
                <a:cxn ang="0">
                  <a:pos x="96" y="210"/>
                </a:cxn>
                <a:cxn ang="0">
                  <a:pos x="81" y="232"/>
                </a:cxn>
                <a:cxn ang="0">
                  <a:pos x="68" y="255"/>
                </a:cxn>
                <a:cxn ang="0">
                  <a:pos x="54" y="280"/>
                </a:cxn>
                <a:cxn ang="0">
                  <a:pos x="42" y="304"/>
                </a:cxn>
                <a:cxn ang="0">
                  <a:pos x="29" y="335"/>
                </a:cxn>
                <a:cxn ang="0">
                  <a:pos x="19" y="365"/>
                </a:cxn>
                <a:cxn ang="0">
                  <a:pos x="10" y="394"/>
                </a:cxn>
                <a:cxn ang="0">
                  <a:pos x="5" y="417"/>
                </a:cxn>
                <a:cxn ang="0">
                  <a:pos x="0" y="437"/>
                </a:cxn>
                <a:cxn ang="0">
                  <a:pos x="22" y="451"/>
                </a:cxn>
                <a:cxn ang="0">
                  <a:pos x="49" y="462"/>
                </a:cxn>
                <a:cxn ang="0">
                  <a:pos x="80" y="474"/>
                </a:cxn>
                <a:cxn ang="0">
                  <a:pos x="114" y="485"/>
                </a:cxn>
                <a:cxn ang="0">
                  <a:pos x="153" y="497"/>
                </a:cxn>
                <a:cxn ang="0">
                  <a:pos x="191" y="505"/>
                </a:cxn>
                <a:cxn ang="0">
                  <a:pos x="221" y="510"/>
                </a:cxn>
                <a:cxn ang="0">
                  <a:pos x="253" y="514"/>
                </a:cxn>
                <a:cxn ang="0">
                  <a:pos x="285" y="516"/>
                </a:cxn>
                <a:cxn ang="0">
                  <a:pos x="313" y="517"/>
                </a:cxn>
                <a:cxn ang="0">
                  <a:pos x="349" y="516"/>
                </a:cxn>
                <a:cxn ang="0">
                  <a:pos x="386" y="511"/>
                </a:cxn>
                <a:cxn ang="0">
                  <a:pos x="427" y="506"/>
                </a:cxn>
                <a:cxn ang="0">
                  <a:pos x="462" y="499"/>
                </a:cxn>
                <a:cxn ang="0">
                  <a:pos x="491" y="492"/>
                </a:cxn>
                <a:cxn ang="0">
                  <a:pos x="522" y="482"/>
                </a:cxn>
                <a:cxn ang="0">
                  <a:pos x="544" y="473"/>
                </a:cxn>
                <a:cxn ang="0">
                  <a:pos x="568" y="464"/>
                </a:cxn>
                <a:cxn ang="0">
                  <a:pos x="590" y="455"/>
                </a:cxn>
                <a:cxn ang="0">
                  <a:pos x="614" y="443"/>
                </a:cxn>
                <a:cxn ang="0">
                  <a:pos x="626" y="436"/>
                </a:cxn>
                <a:cxn ang="0">
                  <a:pos x="622" y="411"/>
                </a:cxn>
                <a:cxn ang="0">
                  <a:pos x="615" y="386"/>
                </a:cxn>
                <a:cxn ang="0">
                  <a:pos x="607" y="360"/>
                </a:cxn>
                <a:cxn ang="0">
                  <a:pos x="594" y="326"/>
                </a:cxn>
                <a:cxn ang="0">
                  <a:pos x="577" y="291"/>
                </a:cxn>
                <a:cxn ang="0">
                  <a:pos x="557" y="253"/>
                </a:cxn>
                <a:cxn ang="0">
                  <a:pos x="540" y="226"/>
                </a:cxn>
                <a:cxn ang="0">
                  <a:pos x="522" y="197"/>
                </a:cxn>
                <a:cxn ang="0">
                  <a:pos x="507" y="175"/>
                </a:cxn>
                <a:cxn ang="0">
                  <a:pos x="484" y="146"/>
                </a:cxn>
                <a:cxn ang="0">
                  <a:pos x="466" y="124"/>
                </a:cxn>
                <a:cxn ang="0">
                  <a:pos x="446" y="104"/>
                </a:cxn>
                <a:cxn ang="0">
                  <a:pos x="419" y="78"/>
                </a:cxn>
                <a:cxn ang="0">
                  <a:pos x="400" y="61"/>
                </a:cxn>
                <a:cxn ang="0">
                  <a:pos x="377" y="42"/>
                </a:cxn>
                <a:cxn ang="0">
                  <a:pos x="348" y="20"/>
                </a:cxn>
                <a:cxn ang="0">
                  <a:pos x="318" y="0"/>
                </a:cxn>
              </a:cxnLst>
              <a:rect l="0" t="0" r="r" b="b"/>
              <a:pathLst>
                <a:path w="626" h="517">
                  <a:moveTo>
                    <a:pt x="318" y="0"/>
                  </a:moveTo>
                  <a:lnTo>
                    <a:pt x="300" y="11"/>
                  </a:lnTo>
                  <a:lnTo>
                    <a:pt x="280" y="25"/>
                  </a:lnTo>
                  <a:lnTo>
                    <a:pt x="258" y="41"/>
                  </a:lnTo>
                  <a:lnTo>
                    <a:pt x="239" y="55"/>
                  </a:lnTo>
                  <a:lnTo>
                    <a:pt x="220" y="72"/>
                  </a:lnTo>
                  <a:lnTo>
                    <a:pt x="205" y="86"/>
                  </a:lnTo>
                  <a:lnTo>
                    <a:pt x="186" y="104"/>
                  </a:lnTo>
                  <a:lnTo>
                    <a:pt x="169" y="120"/>
                  </a:lnTo>
                  <a:lnTo>
                    <a:pt x="149" y="143"/>
                  </a:lnTo>
                  <a:lnTo>
                    <a:pt x="131" y="165"/>
                  </a:lnTo>
                  <a:lnTo>
                    <a:pt x="115" y="184"/>
                  </a:lnTo>
                  <a:lnTo>
                    <a:pt x="96" y="210"/>
                  </a:lnTo>
                  <a:lnTo>
                    <a:pt x="81" y="232"/>
                  </a:lnTo>
                  <a:lnTo>
                    <a:pt x="68" y="255"/>
                  </a:lnTo>
                  <a:lnTo>
                    <a:pt x="54" y="280"/>
                  </a:lnTo>
                  <a:lnTo>
                    <a:pt x="42" y="304"/>
                  </a:lnTo>
                  <a:lnTo>
                    <a:pt x="29" y="335"/>
                  </a:lnTo>
                  <a:lnTo>
                    <a:pt x="19" y="365"/>
                  </a:lnTo>
                  <a:lnTo>
                    <a:pt x="10" y="394"/>
                  </a:lnTo>
                  <a:lnTo>
                    <a:pt x="5" y="417"/>
                  </a:lnTo>
                  <a:lnTo>
                    <a:pt x="0" y="437"/>
                  </a:lnTo>
                  <a:lnTo>
                    <a:pt x="22" y="451"/>
                  </a:lnTo>
                  <a:lnTo>
                    <a:pt x="49" y="462"/>
                  </a:lnTo>
                  <a:lnTo>
                    <a:pt x="80" y="474"/>
                  </a:lnTo>
                  <a:lnTo>
                    <a:pt x="114" y="485"/>
                  </a:lnTo>
                  <a:lnTo>
                    <a:pt x="153" y="497"/>
                  </a:lnTo>
                  <a:lnTo>
                    <a:pt x="191" y="505"/>
                  </a:lnTo>
                  <a:lnTo>
                    <a:pt x="221" y="510"/>
                  </a:lnTo>
                  <a:lnTo>
                    <a:pt x="253" y="514"/>
                  </a:lnTo>
                  <a:lnTo>
                    <a:pt x="285" y="516"/>
                  </a:lnTo>
                  <a:lnTo>
                    <a:pt x="313" y="517"/>
                  </a:lnTo>
                  <a:lnTo>
                    <a:pt x="349" y="516"/>
                  </a:lnTo>
                  <a:lnTo>
                    <a:pt x="386" y="511"/>
                  </a:lnTo>
                  <a:lnTo>
                    <a:pt x="427" y="506"/>
                  </a:lnTo>
                  <a:lnTo>
                    <a:pt x="462" y="499"/>
                  </a:lnTo>
                  <a:lnTo>
                    <a:pt x="491" y="492"/>
                  </a:lnTo>
                  <a:lnTo>
                    <a:pt x="522" y="482"/>
                  </a:lnTo>
                  <a:lnTo>
                    <a:pt x="544" y="473"/>
                  </a:lnTo>
                  <a:lnTo>
                    <a:pt x="568" y="464"/>
                  </a:lnTo>
                  <a:lnTo>
                    <a:pt x="590" y="455"/>
                  </a:lnTo>
                  <a:lnTo>
                    <a:pt x="614" y="443"/>
                  </a:lnTo>
                  <a:lnTo>
                    <a:pt x="626" y="436"/>
                  </a:lnTo>
                  <a:lnTo>
                    <a:pt x="622" y="411"/>
                  </a:lnTo>
                  <a:lnTo>
                    <a:pt x="615" y="386"/>
                  </a:lnTo>
                  <a:lnTo>
                    <a:pt x="607" y="360"/>
                  </a:lnTo>
                  <a:lnTo>
                    <a:pt x="594" y="326"/>
                  </a:lnTo>
                  <a:lnTo>
                    <a:pt x="577" y="291"/>
                  </a:lnTo>
                  <a:lnTo>
                    <a:pt x="557" y="253"/>
                  </a:lnTo>
                  <a:lnTo>
                    <a:pt x="540" y="226"/>
                  </a:lnTo>
                  <a:lnTo>
                    <a:pt x="522" y="197"/>
                  </a:lnTo>
                  <a:lnTo>
                    <a:pt x="507" y="175"/>
                  </a:lnTo>
                  <a:lnTo>
                    <a:pt x="484" y="146"/>
                  </a:lnTo>
                  <a:lnTo>
                    <a:pt x="466" y="124"/>
                  </a:lnTo>
                  <a:lnTo>
                    <a:pt x="446" y="104"/>
                  </a:lnTo>
                  <a:lnTo>
                    <a:pt x="419" y="78"/>
                  </a:lnTo>
                  <a:lnTo>
                    <a:pt x="400" y="61"/>
                  </a:lnTo>
                  <a:lnTo>
                    <a:pt x="377" y="42"/>
                  </a:lnTo>
                  <a:lnTo>
                    <a:pt x="348" y="20"/>
                  </a:lnTo>
                  <a:lnTo>
                    <a:pt x="318" y="0"/>
                  </a:lnTo>
                  <a:close/>
                </a:path>
              </a:pathLst>
            </a:custGeom>
            <a:solidFill>
              <a:schemeClr val="bg1"/>
            </a:solidFill>
            <a:ln w="12700">
              <a:solidFill>
                <a:srgbClr val="000000"/>
              </a:solidFill>
              <a:prstDash val="solid"/>
              <a:round/>
              <a:headEnd/>
              <a:tailEnd/>
            </a:ln>
          </p:spPr>
          <p:txBody>
            <a:bodyPr/>
            <a:lstStyle/>
            <a:p>
              <a:endParaRPr lang="en-US" b="1" dirty="0"/>
            </a:p>
          </p:txBody>
        </p:sp>
        <p:sp>
          <p:nvSpPr>
            <p:cNvPr id="1097734" name="Freeform 6"/>
            <p:cNvSpPr>
              <a:spLocks/>
            </p:cNvSpPr>
            <p:nvPr/>
          </p:nvSpPr>
          <p:spPr bwMode="auto">
            <a:xfrm>
              <a:off x="3994150" y="2984500"/>
              <a:ext cx="1244600" cy="946150"/>
            </a:xfrm>
            <a:custGeom>
              <a:avLst/>
              <a:gdLst/>
              <a:ahLst/>
              <a:cxnLst>
                <a:cxn ang="0">
                  <a:pos x="15" y="70"/>
                </a:cxn>
                <a:cxn ang="0">
                  <a:pos x="70" y="46"/>
                </a:cxn>
                <a:cxn ang="0">
                  <a:pos x="117" y="28"/>
                </a:cxn>
                <a:cxn ang="0">
                  <a:pos x="176" y="14"/>
                </a:cxn>
                <a:cxn ang="0">
                  <a:pos x="230" y="5"/>
                </a:cxn>
                <a:cxn ang="0">
                  <a:pos x="283" y="0"/>
                </a:cxn>
                <a:cxn ang="0">
                  <a:pos x="340" y="0"/>
                </a:cxn>
                <a:cxn ang="0">
                  <a:pos x="404" y="6"/>
                </a:cxn>
                <a:cxn ang="0">
                  <a:pos x="455" y="15"/>
                </a:cxn>
                <a:cxn ang="0">
                  <a:pos x="510" y="29"/>
                </a:cxn>
                <a:cxn ang="0">
                  <a:pos x="563" y="50"/>
                </a:cxn>
                <a:cxn ang="0">
                  <a:pos x="618" y="73"/>
                </a:cxn>
                <a:cxn ang="0">
                  <a:pos x="664" y="97"/>
                </a:cxn>
                <a:cxn ang="0">
                  <a:pos x="628" y="119"/>
                </a:cxn>
                <a:cxn ang="0">
                  <a:pos x="594" y="144"/>
                </a:cxn>
                <a:cxn ang="0">
                  <a:pos x="564" y="170"/>
                </a:cxn>
                <a:cxn ang="0">
                  <a:pos x="533" y="199"/>
                </a:cxn>
                <a:cxn ang="0">
                  <a:pos x="497" y="235"/>
                </a:cxn>
                <a:cxn ang="0">
                  <a:pos x="472" y="264"/>
                </a:cxn>
                <a:cxn ang="0">
                  <a:pos x="443" y="303"/>
                </a:cxn>
                <a:cxn ang="0">
                  <a:pos x="411" y="354"/>
                </a:cxn>
                <a:cxn ang="0">
                  <a:pos x="387" y="398"/>
                </a:cxn>
                <a:cxn ang="0">
                  <a:pos x="364" y="458"/>
                </a:cxn>
                <a:cxn ang="0">
                  <a:pos x="351" y="498"/>
                </a:cxn>
                <a:cxn ang="0">
                  <a:pos x="344" y="535"/>
                </a:cxn>
                <a:cxn ang="0">
                  <a:pos x="303" y="512"/>
                </a:cxn>
                <a:cxn ang="0">
                  <a:pos x="265" y="486"/>
                </a:cxn>
                <a:cxn ang="0">
                  <a:pos x="218" y="452"/>
                </a:cxn>
                <a:cxn ang="0">
                  <a:pos x="168" y="406"/>
                </a:cxn>
                <a:cxn ang="0">
                  <a:pos x="133" y="365"/>
                </a:cxn>
                <a:cxn ang="0">
                  <a:pos x="99" y="319"/>
                </a:cxn>
                <a:cxn ang="0">
                  <a:pos x="68" y="268"/>
                </a:cxn>
                <a:cxn ang="0">
                  <a:pos x="40" y="212"/>
                </a:cxn>
                <a:cxn ang="0">
                  <a:pos x="20" y="160"/>
                </a:cxn>
                <a:cxn ang="0">
                  <a:pos x="6" y="114"/>
                </a:cxn>
                <a:cxn ang="0">
                  <a:pos x="0" y="75"/>
                </a:cxn>
              </a:cxnLst>
              <a:rect l="0" t="0" r="r" b="b"/>
              <a:pathLst>
                <a:path w="664" h="535">
                  <a:moveTo>
                    <a:pt x="2" y="77"/>
                  </a:moveTo>
                  <a:lnTo>
                    <a:pt x="15" y="70"/>
                  </a:lnTo>
                  <a:lnTo>
                    <a:pt x="42" y="56"/>
                  </a:lnTo>
                  <a:lnTo>
                    <a:pt x="70" y="46"/>
                  </a:lnTo>
                  <a:lnTo>
                    <a:pt x="90" y="37"/>
                  </a:lnTo>
                  <a:lnTo>
                    <a:pt x="117" y="28"/>
                  </a:lnTo>
                  <a:lnTo>
                    <a:pt x="148" y="20"/>
                  </a:lnTo>
                  <a:lnTo>
                    <a:pt x="176" y="14"/>
                  </a:lnTo>
                  <a:lnTo>
                    <a:pt x="204" y="9"/>
                  </a:lnTo>
                  <a:lnTo>
                    <a:pt x="230" y="5"/>
                  </a:lnTo>
                  <a:lnTo>
                    <a:pt x="256" y="3"/>
                  </a:lnTo>
                  <a:lnTo>
                    <a:pt x="283" y="0"/>
                  </a:lnTo>
                  <a:lnTo>
                    <a:pt x="312" y="0"/>
                  </a:lnTo>
                  <a:lnTo>
                    <a:pt x="340" y="0"/>
                  </a:lnTo>
                  <a:lnTo>
                    <a:pt x="371" y="3"/>
                  </a:lnTo>
                  <a:lnTo>
                    <a:pt x="404" y="6"/>
                  </a:lnTo>
                  <a:lnTo>
                    <a:pt x="429" y="10"/>
                  </a:lnTo>
                  <a:lnTo>
                    <a:pt x="455" y="15"/>
                  </a:lnTo>
                  <a:lnTo>
                    <a:pt x="483" y="22"/>
                  </a:lnTo>
                  <a:lnTo>
                    <a:pt x="510" y="29"/>
                  </a:lnTo>
                  <a:lnTo>
                    <a:pt x="535" y="38"/>
                  </a:lnTo>
                  <a:lnTo>
                    <a:pt x="563" y="50"/>
                  </a:lnTo>
                  <a:lnTo>
                    <a:pt x="590" y="60"/>
                  </a:lnTo>
                  <a:lnTo>
                    <a:pt x="618" y="73"/>
                  </a:lnTo>
                  <a:lnTo>
                    <a:pt x="640" y="83"/>
                  </a:lnTo>
                  <a:lnTo>
                    <a:pt x="664" y="97"/>
                  </a:lnTo>
                  <a:lnTo>
                    <a:pt x="647" y="106"/>
                  </a:lnTo>
                  <a:lnTo>
                    <a:pt x="628" y="119"/>
                  </a:lnTo>
                  <a:lnTo>
                    <a:pt x="612" y="133"/>
                  </a:lnTo>
                  <a:lnTo>
                    <a:pt x="594" y="144"/>
                  </a:lnTo>
                  <a:lnTo>
                    <a:pt x="582" y="153"/>
                  </a:lnTo>
                  <a:lnTo>
                    <a:pt x="564" y="170"/>
                  </a:lnTo>
                  <a:lnTo>
                    <a:pt x="548" y="185"/>
                  </a:lnTo>
                  <a:lnTo>
                    <a:pt x="533" y="199"/>
                  </a:lnTo>
                  <a:lnTo>
                    <a:pt x="516" y="216"/>
                  </a:lnTo>
                  <a:lnTo>
                    <a:pt x="497" y="235"/>
                  </a:lnTo>
                  <a:lnTo>
                    <a:pt x="484" y="250"/>
                  </a:lnTo>
                  <a:lnTo>
                    <a:pt x="472" y="264"/>
                  </a:lnTo>
                  <a:lnTo>
                    <a:pt x="458" y="282"/>
                  </a:lnTo>
                  <a:lnTo>
                    <a:pt x="443" y="303"/>
                  </a:lnTo>
                  <a:lnTo>
                    <a:pt x="427" y="326"/>
                  </a:lnTo>
                  <a:lnTo>
                    <a:pt x="411" y="354"/>
                  </a:lnTo>
                  <a:lnTo>
                    <a:pt x="399" y="375"/>
                  </a:lnTo>
                  <a:lnTo>
                    <a:pt x="387" y="398"/>
                  </a:lnTo>
                  <a:lnTo>
                    <a:pt x="376" y="425"/>
                  </a:lnTo>
                  <a:lnTo>
                    <a:pt x="364" y="458"/>
                  </a:lnTo>
                  <a:lnTo>
                    <a:pt x="357" y="481"/>
                  </a:lnTo>
                  <a:lnTo>
                    <a:pt x="351" y="498"/>
                  </a:lnTo>
                  <a:lnTo>
                    <a:pt x="346" y="519"/>
                  </a:lnTo>
                  <a:lnTo>
                    <a:pt x="344" y="535"/>
                  </a:lnTo>
                  <a:lnTo>
                    <a:pt x="326" y="526"/>
                  </a:lnTo>
                  <a:lnTo>
                    <a:pt x="303" y="512"/>
                  </a:lnTo>
                  <a:lnTo>
                    <a:pt x="285" y="501"/>
                  </a:lnTo>
                  <a:lnTo>
                    <a:pt x="265" y="486"/>
                  </a:lnTo>
                  <a:lnTo>
                    <a:pt x="246" y="474"/>
                  </a:lnTo>
                  <a:lnTo>
                    <a:pt x="218" y="452"/>
                  </a:lnTo>
                  <a:lnTo>
                    <a:pt x="190" y="426"/>
                  </a:lnTo>
                  <a:lnTo>
                    <a:pt x="168" y="406"/>
                  </a:lnTo>
                  <a:lnTo>
                    <a:pt x="151" y="388"/>
                  </a:lnTo>
                  <a:lnTo>
                    <a:pt x="133" y="365"/>
                  </a:lnTo>
                  <a:lnTo>
                    <a:pt x="115" y="342"/>
                  </a:lnTo>
                  <a:lnTo>
                    <a:pt x="99" y="319"/>
                  </a:lnTo>
                  <a:lnTo>
                    <a:pt x="84" y="295"/>
                  </a:lnTo>
                  <a:lnTo>
                    <a:pt x="68" y="268"/>
                  </a:lnTo>
                  <a:lnTo>
                    <a:pt x="54" y="241"/>
                  </a:lnTo>
                  <a:lnTo>
                    <a:pt x="40" y="212"/>
                  </a:lnTo>
                  <a:lnTo>
                    <a:pt x="29" y="187"/>
                  </a:lnTo>
                  <a:lnTo>
                    <a:pt x="20" y="160"/>
                  </a:lnTo>
                  <a:lnTo>
                    <a:pt x="12" y="135"/>
                  </a:lnTo>
                  <a:lnTo>
                    <a:pt x="6" y="114"/>
                  </a:lnTo>
                  <a:lnTo>
                    <a:pt x="2" y="97"/>
                  </a:lnTo>
                  <a:lnTo>
                    <a:pt x="0" y="75"/>
                  </a:lnTo>
                  <a:lnTo>
                    <a:pt x="2" y="77"/>
                  </a:lnTo>
                  <a:close/>
                </a:path>
              </a:pathLst>
            </a:custGeom>
            <a:solidFill>
              <a:srgbClr val="002060"/>
            </a:solidFill>
            <a:ln w="12700">
              <a:solidFill>
                <a:srgbClr val="000000"/>
              </a:solidFill>
              <a:prstDash val="solid"/>
              <a:round/>
              <a:headEnd/>
              <a:tailEnd/>
            </a:ln>
          </p:spPr>
          <p:txBody>
            <a:bodyPr/>
            <a:lstStyle/>
            <a:p>
              <a:endParaRPr lang="en-US" b="1" dirty="0"/>
            </a:p>
          </p:txBody>
        </p:sp>
        <p:sp>
          <p:nvSpPr>
            <p:cNvPr id="1097735" name="Freeform 7"/>
            <p:cNvSpPr>
              <a:spLocks/>
            </p:cNvSpPr>
            <p:nvPr/>
          </p:nvSpPr>
          <p:spPr bwMode="auto">
            <a:xfrm>
              <a:off x="5232400" y="2986088"/>
              <a:ext cx="1214438" cy="947737"/>
            </a:xfrm>
            <a:custGeom>
              <a:avLst/>
              <a:gdLst/>
              <a:ahLst/>
              <a:cxnLst>
                <a:cxn ang="0">
                  <a:pos x="650" y="83"/>
                </a:cxn>
                <a:cxn ang="0">
                  <a:pos x="607" y="56"/>
                </a:cxn>
                <a:cxn ang="0">
                  <a:pos x="555" y="36"/>
                </a:cxn>
                <a:cxn ang="0">
                  <a:pos x="501" y="19"/>
                </a:cxn>
                <a:cxn ang="0">
                  <a:pos x="446" y="9"/>
                </a:cxn>
                <a:cxn ang="0">
                  <a:pos x="397" y="3"/>
                </a:cxn>
                <a:cxn ang="0">
                  <a:pos x="340" y="0"/>
                </a:cxn>
                <a:cxn ang="0">
                  <a:pos x="281" y="3"/>
                </a:cxn>
                <a:cxn ang="0">
                  <a:pos x="221" y="10"/>
                </a:cxn>
                <a:cxn ang="0">
                  <a:pos x="168" y="22"/>
                </a:cxn>
                <a:cxn ang="0">
                  <a:pos x="113" y="40"/>
                </a:cxn>
                <a:cxn ang="0">
                  <a:pos x="54" y="64"/>
                </a:cxn>
                <a:cxn ang="0">
                  <a:pos x="10" y="87"/>
                </a:cxn>
                <a:cxn ang="0">
                  <a:pos x="14" y="106"/>
                </a:cxn>
                <a:cxn ang="0">
                  <a:pos x="41" y="125"/>
                </a:cxn>
                <a:cxn ang="0">
                  <a:pos x="66" y="145"/>
                </a:cxn>
                <a:cxn ang="0">
                  <a:pos x="102" y="177"/>
                </a:cxn>
                <a:cxn ang="0">
                  <a:pos x="139" y="211"/>
                </a:cxn>
                <a:cxn ang="0">
                  <a:pos x="168" y="244"/>
                </a:cxn>
                <a:cxn ang="0">
                  <a:pos x="195" y="279"/>
                </a:cxn>
                <a:cxn ang="0">
                  <a:pos x="225" y="325"/>
                </a:cxn>
                <a:cxn ang="0">
                  <a:pos x="253" y="374"/>
                </a:cxn>
                <a:cxn ang="0">
                  <a:pos x="277" y="424"/>
                </a:cxn>
                <a:cxn ang="0">
                  <a:pos x="296" y="477"/>
                </a:cxn>
                <a:cxn ang="0">
                  <a:pos x="306" y="523"/>
                </a:cxn>
                <a:cxn ang="0">
                  <a:pos x="328" y="525"/>
                </a:cxn>
                <a:cxn ang="0">
                  <a:pos x="369" y="500"/>
                </a:cxn>
                <a:cxn ang="0">
                  <a:pos x="408" y="473"/>
                </a:cxn>
                <a:cxn ang="0">
                  <a:pos x="464" y="425"/>
                </a:cxn>
                <a:cxn ang="0">
                  <a:pos x="502" y="386"/>
                </a:cxn>
                <a:cxn ang="0">
                  <a:pos x="537" y="341"/>
                </a:cxn>
                <a:cxn ang="0">
                  <a:pos x="569" y="294"/>
                </a:cxn>
                <a:cxn ang="0">
                  <a:pos x="599" y="240"/>
                </a:cxn>
                <a:cxn ang="0">
                  <a:pos x="624" y="188"/>
                </a:cxn>
                <a:cxn ang="0">
                  <a:pos x="641" y="129"/>
                </a:cxn>
                <a:cxn ang="0">
                  <a:pos x="650" y="93"/>
                </a:cxn>
              </a:cxnLst>
              <a:rect l="0" t="0" r="r" b="b"/>
              <a:pathLst>
                <a:path w="650" h="536">
                  <a:moveTo>
                    <a:pt x="650" y="93"/>
                  </a:moveTo>
                  <a:lnTo>
                    <a:pt x="650" y="83"/>
                  </a:lnTo>
                  <a:lnTo>
                    <a:pt x="629" y="69"/>
                  </a:lnTo>
                  <a:lnTo>
                    <a:pt x="607" y="56"/>
                  </a:lnTo>
                  <a:lnTo>
                    <a:pt x="582" y="45"/>
                  </a:lnTo>
                  <a:lnTo>
                    <a:pt x="555" y="36"/>
                  </a:lnTo>
                  <a:lnTo>
                    <a:pt x="528" y="27"/>
                  </a:lnTo>
                  <a:lnTo>
                    <a:pt x="501" y="19"/>
                  </a:lnTo>
                  <a:lnTo>
                    <a:pt x="472" y="13"/>
                  </a:lnTo>
                  <a:lnTo>
                    <a:pt x="446" y="9"/>
                  </a:lnTo>
                  <a:lnTo>
                    <a:pt x="421" y="5"/>
                  </a:lnTo>
                  <a:lnTo>
                    <a:pt x="397" y="3"/>
                  </a:lnTo>
                  <a:lnTo>
                    <a:pt x="371" y="2"/>
                  </a:lnTo>
                  <a:lnTo>
                    <a:pt x="340" y="0"/>
                  </a:lnTo>
                  <a:lnTo>
                    <a:pt x="311" y="2"/>
                  </a:lnTo>
                  <a:lnTo>
                    <a:pt x="281" y="3"/>
                  </a:lnTo>
                  <a:lnTo>
                    <a:pt x="254" y="5"/>
                  </a:lnTo>
                  <a:lnTo>
                    <a:pt x="221" y="10"/>
                  </a:lnTo>
                  <a:lnTo>
                    <a:pt x="195" y="16"/>
                  </a:lnTo>
                  <a:lnTo>
                    <a:pt x="168" y="22"/>
                  </a:lnTo>
                  <a:lnTo>
                    <a:pt x="141" y="30"/>
                  </a:lnTo>
                  <a:lnTo>
                    <a:pt x="113" y="40"/>
                  </a:lnTo>
                  <a:lnTo>
                    <a:pt x="83" y="51"/>
                  </a:lnTo>
                  <a:lnTo>
                    <a:pt x="54" y="64"/>
                  </a:lnTo>
                  <a:lnTo>
                    <a:pt x="33" y="74"/>
                  </a:lnTo>
                  <a:lnTo>
                    <a:pt x="10" y="87"/>
                  </a:lnTo>
                  <a:lnTo>
                    <a:pt x="0" y="97"/>
                  </a:lnTo>
                  <a:lnTo>
                    <a:pt x="14" y="106"/>
                  </a:lnTo>
                  <a:lnTo>
                    <a:pt x="28" y="116"/>
                  </a:lnTo>
                  <a:lnTo>
                    <a:pt x="41" y="125"/>
                  </a:lnTo>
                  <a:lnTo>
                    <a:pt x="54" y="135"/>
                  </a:lnTo>
                  <a:lnTo>
                    <a:pt x="66" y="145"/>
                  </a:lnTo>
                  <a:lnTo>
                    <a:pt x="88" y="163"/>
                  </a:lnTo>
                  <a:lnTo>
                    <a:pt x="102" y="177"/>
                  </a:lnTo>
                  <a:lnTo>
                    <a:pt x="120" y="192"/>
                  </a:lnTo>
                  <a:lnTo>
                    <a:pt x="139" y="211"/>
                  </a:lnTo>
                  <a:lnTo>
                    <a:pt x="154" y="226"/>
                  </a:lnTo>
                  <a:lnTo>
                    <a:pt x="168" y="244"/>
                  </a:lnTo>
                  <a:lnTo>
                    <a:pt x="183" y="262"/>
                  </a:lnTo>
                  <a:lnTo>
                    <a:pt x="195" y="279"/>
                  </a:lnTo>
                  <a:lnTo>
                    <a:pt x="209" y="300"/>
                  </a:lnTo>
                  <a:lnTo>
                    <a:pt x="225" y="325"/>
                  </a:lnTo>
                  <a:lnTo>
                    <a:pt x="241" y="353"/>
                  </a:lnTo>
                  <a:lnTo>
                    <a:pt x="253" y="374"/>
                  </a:lnTo>
                  <a:lnTo>
                    <a:pt x="264" y="397"/>
                  </a:lnTo>
                  <a:lnTo>
                    <a:pt x="277" y="424"/>
                  </a:lnTo>
                  <a:lnTo>
                    <a:pt x="287" y="452"/>
                  </a:lnTo>
                  <a:lnTo>
                    <a:pt x="296" y="477"/>
                  </a:lnTo>
                  <a:lnTo>
                    <a:pt x="304" y="502"/>
                  </a:lnTo>
                  <a:lnTo>
                    <a:pt x="306" y="523"/>
                  </a:lnTo>
                  <a:lnTo>
                    <a:pt x="307" y="536"/>
                  </a:lnTo>
                  <a:lnTo>
                    <a:pt x="328" y="525"/>
                  </a:lnTo>
                  <a:lnTo>
                    <a:pt x="351" y="511"/>
                  </a:lnTo>
                  <a:lnTo>
                    <a:pt x="369" y="500"/>
                  </a:lnTo>
                  <a:lnTo>
                    <a:pt x="389" y="485"/>
                  </a:lnTo>
                  <a:lnTo>
                    <a:pt x="408" y="473"/>
                  </a:lnTo>
                  <a:lnTo>
                    <a:pt x="436" y="451"/>
                  </a:lnTo>
                  <a:lnTo>
                    <a:pt x="464" y="425"/>
                  </a:lnTo>
                  <a:lnTo>
                    <a:pt x="486" y="405"/>
                  </a:lnTo>
                  <a:lnTo>
                    <a:pt x="502" y="386"/>
                  </a:lnTo>
                  <a:lnTo>
                    <a:pt x="520" y="364"/>
                  </a:lnTo>
                  <a:lnTo>
                    <a:pt x="537" y="341"/>
                  </a:lnTo>
                  <a:lnTo>
                    <a:pt x="554" y="318"/>
                  </a:lnTo>
                  <a:lnTo>
                    <a:pt x="569" y="294"/>
                  </a:lnTo>
                  <a:lnTo>
                    <a:pt x="585" y="267"/>
                  </a:lnTo>
                  <a:lnTo>
                    <a:pt x="599" y="240"/>
                  </a:lnTo>
                  <a:lnTo>
                    <a:pt x="613" y="212"/>
                  </a:lnTo>
                  <a:lnTo>
                    <a:pt x="624" y="188"/>
                  </a:lnTo>
                  <a:lnTo>
                    <a:pt x="633" y="159"/>
                  </a:lnTo>
                  <a:lnTo>
                    <a:pt x="641" y="129"/>
                  </a:lnTo>
                  <a:lnTo>
                    <a:pt x="650" y="92"/>
                  </a:lnTo>
                  <a:lnTo>
                    <a:pt x="650" y="93"/>
                  </a:lnTo>
                  <a:close/>
                </a:path>
              </a:pathLst>
            </a:custGeom>
            <a:solidFill>
              <a:schemeClr val="accent2">
                <a:lumMod val="50000"/>
              </a:schemeClr>
            </a:solidFill>
            <a:ln w="12700">
              <a:solidFill>
                <a:srgbClr val="000000"/>
              </a:solidFill>
              <a:prstDash val="solid"/>
              <a:round/>
              <a:headEnd/>
              <a:tailEnd/>
            </a:ln>
          </p:spPr>
          <p:txBody>
            <a:bodyPr/>
            <a:lstStyle/>
            <a:p>
              <a:endParaRPr lang="en-US" b="1" dirty="0"/>
            </a:p>
          </p:txBody>
        </p:sp>
        <p:sp>
          <p:nvSpPr>
            <p:cNvPr id="1097736" name="Freeform 8"/>
            <p:cNvSpPr>
              <a:spLocks/>
            </p:cNvSpPr>
            <p:nvPr/>
          </p:nvSpPr>
          <p:spPr bwMode="auto">
            <a:xfrm>
              <a:off x="4610100" y="3927475"/>
              <a:ext cx="1225550" cy="1289050"/>
            </a:xfrm>
            <a:custGeom>
              <a:avLst/>
              <a:gdLst/>
              <a:ahLst/>
              <a:cxnLst>
                <a:cxn ang="0">
                  <a:pos x="33" y="13"/>
                </a:cxn>
                <a:cxn ang="0">
                  <a:pos x="71" y="29"/>
                </a:cxn>
                <a:cxn ang="0">
                  <a:pos x="123" y="47"/>
                </a:cxn>
                <a:cxn ang="0">
                  <a:pos x="177" y="61"/>
                </a:cxn>
                <a:cxn ang="0">
                  <a:pos x="235" y="73"/>
                </a:cxn>
                <a:cxn ang="0">
                  <a:pos x="304" y="80"/>
                </a:cxn>
                <a:cxn ang="0">
                  <a:pos x="373" y="80"/>
                </a:cxn>
                <a:cxn ang="0">
                  <a:pos x="447" y="69"/>
                </a:cxn>
                <a:cxn ang="0">
                  <a:pos x="499" y="57"/>
                </a:cxn>
                <a:cxn ang="0">
                  <a:pos x="544" y="42"/>
                </a:cxn>
                <a:cxn ang="0">
                  <a:pos x="591" y="23"/>
                </a:cxn>
                <a:cxn ang="0">
                  <a:pos x="626" y="8"/>
                </a:cxn>
                <a:cxn ang="0">
                  <a:pos x="643" y="20"/>
                </a:cxn>
                <a:cxn ang="0">
                  <a:pos x="647" y="57"/>
                </a:cxn>
                <a:cxn ang="0">
                  <a:pos x="652" y="112"/>
                </a:cxn>
                <a:cxn ang="0">
                  <a:pos x="654" y="153"/>
                </a:cxn>
                <a:cxn ang="0">
                  <a:pos x="650" y="207"/>
                </a:cxn>
                <a:cxn ang="0">
                  <a:pos x="642" y="265"/>
                </a:cxn>
                <a:cxn ang="0">
                  <a:pos x="628" y="329"/>
                </a:cxn>
                <a:cxn ang="0">
                  <a:pos x="608" y="387"/>
                </a:cxn>
                <a:cxn ang="0">
                  <a:pos x="584" y="442"/>
                </a:cxn>
                <a:cxn ang="0">
                  <a:pos x="556" y="493"/>
                </a:cxn>
                <a:cxn ang="0">
                  <a:pos x="521" y="546"/>
                </a:cxn>
                <a:cxn ang="0">
                  <a:pos x="478" y="599"/>
                </a:cxn>
                <a:cxn ang="0">
                  <a:pos x="429" y="647"/>
                </a:cxn>
                <a:cxn ang="0">
                  <a:pos x="382" y="686"/>
                </a:cxn>
                <a:cxn ang="0">
                  <a:pos x="340" y="715"/>
                </a:cxn>
                <a:cxn ang="0">
                  <a:pos x="303" y="716"/>
                </a:cxn>
                <a:cxn ang="0">
                  <a:pos x="262" y="687"/>
                </a:cxn>
                <a:cxn ang="0">
                  <a:pos x="223" y="655"/>
                </a:cxn>
                <a:cxn ang="0">
                  <a:pos x="183" y="617"/>
                </a:cxn>
                <a:cxn ang="0">
                  <a:pos x="136" y="558"/>
                </a:cxn>
                <a:cxn ang="0">
                  <a:pos x="101" y="509"/>
                </a:cxn>
                <a:cxn ang="0">
                  <a:pos x="71" y="455"/>
                </a:cxn>
                <a:cxn ang="0">
                  <a:pos x="45" y="396"/>
                </a:cxn>
                <a:cxn ang="0">
                  <a:pos x="25" y="335"/>
                </a:cxn>
                <a:cxn ang="0">
                  <a:pos x="10" y="274"/>
                </a:cxn>
                <a:cxn ang="0">
                  <a:pos x="1" y="207"/>
                </a:cxn>
                <a:cxn ang="0">
                  <a:pos x="0" y="140"/>
                </a:cxn>
                <a:cxn ang="0">
                  <a:pos x="3" y="74"/>
                </a:cxn>
                <a:cxn ang="0">
                  <a:pos x="11" y="19"/>
                </a:cxn>
              </a:cxnLst>
              <a:rect l="0" t="0" r="r" b="b"/>
              <a:pathLst>
                <a:path w="654" h="728">
                  <a:moveTo>
                    <a:pt x="15" y="1"/>
                  </a:moveTo>
                  <a:lnTo>
                    <a:pt x="33" y="13"/>
                  </a:lnTo>
                  <a:lnTo>
                    <a:pt x="53" y="22"/>
                  </a:lnTo>
                  <a:lnTo>
                    <a:pt x="71" y="29"/>
                  </a:lnTo>
                  <a:lnTo>
                    <a:pt x="99" y="40"/>
                  </a:lnTo>
                  <a:lnTo>
                    <a:pt x="123" y="47"/>
                  </a:lnTo>
                  <a:lnTo>
                    <a:pt x="149" y="55"/>
                  </a:lnTo>
                  <a:lnTo>
                    <a:pt x="177" y="61"/>
                  </a:lnTo>
                  <a:lnTo>
                    <a:pt x="205" y="68"/>
                  </a:lnTo>
                  <a:lnTo>
                    <a:pt x="235" y="73"/>
                  </a:lnTo>
                  <a:lnTo>
                    <a:pt x="270" y="77"/>
                  </a:lnTo>
                  <a:lnTo>
                    <a:pt x="304" y="80"/>
                  </a:lnTo>
                  <a:lnTo>
                    <a:pt x="335" y="80"/>
                  </a:lnTo>
                  <a:lnTo>
                    <a:pt x="373" y="80"/>
                  </a:lnTo>
                  <a:lnTo>
                    <a:pt x="415" y="73"/>
                  </a:lnTo>
                  <a:lnTo>
                    <a:pt x="447" y="69"/>
                  </a:lnTo>
                  <a:lnTo>
                    <a:pt x="470" y="64"/>
                  </a:lnTo>
                  <a:lnTo>
                    <a:pt x="499" y="57"/>
                  </a:lnTo>
                  <a:lnTo>
                    <a:pt x="522" y="50"/>
                  </a:lnTo>
                  <a:lnTo>
                    <a:pt x="544" y="42"/>
                  </a:lnTo>
                  <a:lnTo>
                    <a:pt x="571" y="31"/>
                  </a:lnTo>
                  <a:lnTo>
                    <a:pt x="591" y="23"/>
                  </a:lnTo>
                  <a:lnTo>
                    <a:pt x="610" y="14"/>
                  </a:lnTo>
                  <a:lnTo>
                    <a:pt x="626" y="8"/>
                  </a:lnTo>
                  <a:lnTo>
                    <a:pt x="638" y="0"/>
                  </a:lnTo>
                  <a:lnTo>
                    <a:pt x="643" y="20"/>
                  </a:lnTo>
                  <a:lnTo>
                    <a:pt x="646" y="40"/>
                  </a:lnTo>
                  <a:lnTo>
                    <a:pt x="647" y="57"/>
                  </a:lnTo>
                  <a:lnTo>
                    <a:pt x="651" y="89"/>
                  </a:lnTo>
                  <a:lnTo>
                    <a:pt x="652" y="112"/>
                  </a:lnTo>
                  <a:lnTo>
                    <a:pt x="654" y="134"/>
                  </a:lnTo>
                  <a:lnTo>
                    <a:pt x="654" y="153"/>
                  </a:lnTo>
                  <a:lnTo>
                    <a:pt x="651" y="184"/>
                  </a:lnTo>
                  <a:lnTo>
                    <a:pt x="650" y="207"/>
                  </a:lnTo>
                  <a:lnTo>
                    <a:pt x="647" y="234"/>
                  </a:lnTo>
                  <a:lnTo>
                    <a:pt x="642" y="265"/>
                  </a:lnTo>
                  <a:lnTo>
                    <a:pt x="638" y="291"/>
                  </a:lnTo>
                  <a:lnTo>
                    <a:pt x="628" y="329"/>
                  </a:lnTo>
                  <a:lnTo>
                    <a:pt x="619" y="359"/>
                  </a:lnTo>
                  <a:lnTo>
                    <a:pt x="608" y="387"/>
                  </a:lnTo>
                  <a:lnTo>
                    <a:pt x="598" y="412"/>
                  </a:lnTo>
                  <a:lnTo>
                    <a:pt x="584" y="442"/>
                  </a:lnTo>
                  <a:lnTo>
                    <a:pt x="570" y="470"/>
                  </a:lnTo>
                  <a:lnTo>
                    <a:pt x="556" y="493"/>
                  </a:lnTo>
                  <a:lnTo>
                    <a:pt x="540" y="517"/>
                  </a:lnTo>
                  <a:lnTo>
                    <a:pt x="521" y="546"/>
                  </a:lnTo>
                  <a:lnTo>
                    <a:pt x="499" y="576"/>
                  </a:lnTo>
                  <a:lnTo>
                    <a:pt x="478" y="599"/>
                  </a:lnTo>
                  <a:lnTo>
                    <a:pt x="455" y="624"/>
                  </a:lnTo>
                  <a:lnTo>
                    <a:pt x="429" y="647"/>
                  </a:lnTo>
                  <a:lnTo>
                    <a:pt x="402" y="669"/>
                  </a:lnTo>
                  <a:lnTo>
                    <a:pt x="382" y="686"/>
                  </a:lnTo>
                  <a:lnTo>
                    <a:pt x="363" y="701"/>
                  </a:lnTo>
                  <a:lnTo>
                    <a:pt x="340" y="715"/>
                  </a:lnTo>
                  <a:lnTo>
                    <a:pt x="322" y="728"/>
                  </a:lnTo>
                  <a:lnTo>
                    <a:pt x="303" y="716"/>
                  </a:lnTo>
                  <a:lnTo>
                    <a:pt x="286" y="705"/>
                  </a:lnTo>
                  <a:lnTo>
                    <a:pt x="262" y="687"/>
                  </a:lnTo>
                  <a:lnTo>
                    <a:pt x="243" y="672"/>
                  </a:lnTo>
                  <a:lnTo>
                    <a:pt x="223" y="655"/>
                  </a:lnTo>
                  <a:lnTo>
                    <a:pt x="205" y="638"/>
                  </a:lnTo>
                  <a:lnTo>
                    <a:pt x="183" y="617"/>
                  </a:lnTo>
                  <a:lnTo>
                    <a:pt x="163" y="592"/>
                  </a:lnTo>
                  <a:lnTo>
                    <a:pt x="136" y="558"/>
                  </a:lnTo>
                  <a:lnTo>
                    <a:pt x="117" y="532"/>
                  </a:lnTo>
                  <a:lnTo>
                    <a:pt x="101" y="509"/>
                  </a:lnTo>
                  <a:lnTo>
                    <a:pt x="84" y="479"/>
                  </a:lnTo>
                  <a:lnTo>
                    <a:pt x="71" y="455"/>
                  </a:lnTo>
                  <a:lnTo>
                    <a:pt x="57" y="424"/>
                  </a:lnTo>
                  <a:lnTo>
                    <a:pt x="45" y="396"/>
                  </a:lnTo>
                  <a:lnTo>
                    <a:pt x="36" y="372"/>
                  </a:lnTo>
                  <a:lnTo>
                    <a:pt x="25" y="335"/>
                  </a:lnTo>
                  <a:lnTo>
                    <a:pt x="17" y="309"/>
                  </a:lnTo>
                  <a:lnTo>
                    <a:pt x="10" y="274"/>
                  </a:lnTo>
                  <a:lnTo>
                    <a:pt x="6" y="248"/>
                  </a:lnTo>
                  <a:lnTo>
                    <a:pt x="1" y="207"/>
                  </a:lnTo>
                  <a:lnTo>
                    <a:pt x="0" y="176"/>
                  </a:lnTo>
                  <a:lnTo>
                    <a:pt x="0" y="140"/>
                  </a:lnTo>
                  <a:lnTo>
                    <a:pt x="1" y="103"/>
                  </a:lnTo>
                  <a:lnTo>
                    <a:pt x="3" y="74"/>
                  </a:lnTo>
                  <a:lnTo>
                    <a:pt x="7" y="43"/>
                  </a:lnTo>
                  <a:lnTo>
                    <a:pt x="11" y="19"/>
                  </a:lnTo>
                  <a:lnTo>
                    <a:pt x="15" y="1"/>
                  </a:lnTo>
                  <a:close/>
                </a:path>
              </a:pathLst>
            </a:custGeom>
            <a:solidFill>
              <a:schemeClr val="accent4">
                <a:lumMod val="75000"/>
              </a:schemeClr>
            </a:solidFill>
            <a:ln w="12700">
              <a:solidFill>
                <a:srgbClr val="000000"/>
              </a:solidFill>
              <a:prstDash val="solid"/>
              <a:round/>
              <a:headEnd/>
              <a:tailEnd/>
            </a:ln>
          </p:spPr>
          <p:txBody>
            <a:bodyPr/>
            <a:lstStyle/>
            <a:p>
              <a:endParaRPr lang="en-US" b="1" dirty="0"/>
            </a:p>
          </p:txBody>
        </p:sp>
        <p:sp>
          <p:nvSpPr>
            <p:cNvPr id="1097737" name="Text Box 9"/>
            <p:cNvSpPr txBox="1">
              <a:spLocks noChangeArrowheads="1"/>
            </p:cNvSpPr>
            <p:nvPr/>
          </p:nvSpPr>
          <p:spPr bwMode="auto">
            <a:xfrm>
              <a:off x="4866341" y="1204913"/>
              <a:ext cx="646566" cy="369332"/>
            </a:xfrm>
            <a:prstGeom prst="rect">
              <a:avLst/>
            </a:prstGeom>
            <a:noFill/>
            <a:ln w="9525">
              <a:noFill/>
              <a:miter lim="800000"/>
              <a:headEnd/>
              <a:tailEnd/>
            </a:ln>
            <a:effectLst/>
          </p:spPr>
          <p:txBody>
            <a:bodyPr wrap="none">
              <a:spAutoFit/>
            </a:bodyPr>
            <a:lstStyle/>
            <a:p>
              <a:r>
                <a:rPr lang="en-GB" b="1" dirty="0">
                  <a:solidFill>
                    <a:srgbClr val="003399"/>
                  </a:solidFill>
                </a:rPr>
                <a:t>Task</a:t>
              </a:r>
              <a:endParaRPr lang="en-GB" b="1" dirty="0"/>
            </a:p>
          </p:txBody>
        </p:sp>
        <p:sp>
          <p:nvSpPr>
            <p:cNvPr id="1097739" name="Text Box 11"/>
            <p:cNvSpPr txBox="1">
              <a:spLocks noChangeArrowheads="1"/>
            </p:cNvSpPr>
            <p:nvPr/>
          </p:nvSpPr>
          <p:spPr bwMode="auto">
            <a:xfrm>
              <a:off x="7110757" y="5010150"/>
              <a:ext cx="1224641" cy="369332"/>
            </a:xfrm>
            <a:prstGeom prst="rect">
              <a:avLst/>
            </a:prstGeom>
            <a:noFill/>
            <a:ln w="9525">
              <a:noFill/>
              <a:miter lim="800000"/>
              <a:headEnd/>
              <a:tailEnd/>
            </a:ln>
            <a:effectLst/>
          </p:spPr>
          <p:txBody>
            <a:bodyPr wrap="none">
              <a:spAutoFit/>
            </a:bodyPr>
            <a:lstStyle/>
            <a:p>
              <a:r>
                <a:rPr lang="en-GB" b="1" dirty="0">
                  <a:solidFill>
                    <a:srgbClr val="003399"/>
                  </a:solidFill>
                </a:rPr>
                <a:t>Individual</a:t>
              </a:r>
            </a:p>
          </p:txBody>
        </p:sp>
        <p:sp>
          <p:nvSpPr>
            <p:cNvPr id="1097741" name="Text Box 13"/>
            <p:cNvSpPr txBox="1">
              <a:spLocks noChangeArrowheads="1"/>
            </p:cNvSpPr>
            <p:nvPr/>
          </p:nvSpPr>
          <p:spPr bwMode="auto">
            <a:xfrm>
              <a:off x="2503738" y="5010150"/>
              <a:ext cx="753262" cy="369332"/>
            </a:xfrm>
            <a:prstGeom prst="rect">
              <a:avLst/>
            </a:prstGeom>
            <a:noFill/>
            <a:ln w="9525">
              <a:noFill/>
              <a:miter lim="800000"/>
              <a:headEnd/>
              <a:tailEnd/>
            </a:ln>
            <a:effectLst/>
          </p:spPr>
          <p:txBody>
            <a:bodyPr wrap="none">
              <a:spAutoFit/>
            </a:bodyPr>
            <a:lstStyle/>
            <a:p>
              <a:r>
                <a:rPr lang="en-GB" b="1" dirty="0">
                  <a:solidFill>
                    <a:srgbClr val="003399"/>
                  </a:solidFill>
                </a:rPr>
                <a:t>Team</a:t>
              </a:r>
            </a:p>
          </p:txBody>
        </p:sp>
        <p:sp>
          <p:nvSpPr>
            <p:cNvPr id="1097743" name="Text Box 15"/>
            <p:cNvSpPr txBox="1">
              <a:spLocks noChangeArrowheads="1"/>
            </p:cNvSpPr>
            <p:nvPr/>
          </p:nvSpPr>
          <p:spPr bwMode="auto">
            <a:xfrm>
              <a:off x="4108994" y="1946076"/>
              <a:ext cx="2259512" cy="923330"/>
            </a:xfrm>
            <a:prstGeom prst="rect">
              <a:avLst/>
            </a:prstGeom>
            <a:noFill/>
            <a:ln w="9525">
              <a:noFill/>
              <a:miter lim="800000"/>
              <a:headEnd/>
              <a:tailEnd/>
            </a:ln>
            <a:effectLst/>
          </p:spPr>
          <p:txBody>
            <a:bodyPr wrap="square">
              <a:spAutoFit/>
            </a:bodyPr>
            <a:lstStyle/>
            <a:p>
              <a:pPr algn="ctr"/>
              <a:r>
                <a:rPr lang="en-GB" b="1" i="1" dirty="0"/>
                <a:t>Planning and</a:t>
              </a:r>
            </a:p>
            <a:p>
              <a:pPr algn="ctr"/>
              <a:r>
                <a:rPr lang="en-GB" b="1" i="1" dirty="0" smtClean="0"/>
                <a:t>Controlling </a:t>
              </a:r>
              <a:r>
                <a:rPr lang="en-GB" b="1" i="1" dirty="0"/>
                <a:t>P</a:t>
              </a:r>
              <a:r>
                <a:rPr lang="en-GB" b="1" i="1" dirty="0" smtClean="0"/>
                <a:t>rocesses</a:t>
              </a:r>
              <a:endParaRPr lang="en-GB" b="1" dirty="0"/>
            </a:p>
          </p:txBody>
        </p:sp>
        <p:sp>
          <p:nvSpPr>
            <p:cNvPr id="1097744" name="Text Box 16"/>
            <p:cNvSpPr txBox="1">
              <a:spLocks noChangeArrowheads="1"/>
            </p:cNvSpPr>
            <p:nvPr/>
          </p:nvSpPr>
          <p:spPr bwMode="auto">
            <a:xfrm>
              <a:off x="6462629" y="5410200"/>
              <a:ext cx="2518398" cy="369332"/>
            </a:xfrm>
            <a:prstGeom prst="rect">
              <a:avLst/>
            </a:prstGeom>
            <a:noFill/>
            <a:ln w="9525">
              <a:noFill/>
              <a:miter lim="800000"/>
              <a:headEnd/>
              <a:tailEnd/>
            </a:ln>
            <a:effectLst/>
          </p:spPr>
          <p:txBody>
            <a:bodyPr wrap="none">
              <a:spAutoFit/>
            </a:bodyPr>
            <a:lstStyle/>
            <a:p>
              <a:r>
                <a:rPr lang="en-GB" b="1" i="1" dirty="0"/>
                <a:t>Situational </a:t>
              </a:r>
              <a:r>
                <a:rPr lang="en-GB" b="1" i="1" dirty="0" smtClean="0"/>
                <a:t>Leadership</a:t>
              </a:r>
              <a:endParaRPr lang="en-GB" b="1" dirty="0"/>
            </a:p>
          </p:txBody>
        </p:sp>
        <p:sp>
          <p:nvSpPr>
            <p:cNvPr id="1097745" name="Text Box 17"/>
            <p:cNvSpPr txBox="1">
              <a:spLocks noChangeArrowheads="1"/>
            </p:cNvSpPr>
            <p:nvPr/>
          </p:nvSpPr>
          <p:spPr bwMode="auto">
            <a:xfrm>
              <a:off x="2056673" y="5410200"/>
              <a:ext cx="1858495" cy="369332"/>
            </a:xfrm>
            <a:prstGeom prst="rect">
              <a:avLst/>
            </a:prstGeom>
            <a:noFill/>
            <a:ln w="9525">
              <a:noFill/>
              <a:miter lim="800000"/>
              <a:headEnd/>
              <a:tailEnd/>
            </a:ln>
            <a:effectLst/>
          </p:spPr>
          <p:txBody>
            <a:bodyPr wrap="none">
              <a:spAutoFit/>
            </a:bodyPr>
            <a:lstStyle/>
            <a:p>
              <a:r>
                <a:rPr lang="en-GB" b="1" i="1" dirty="0"/>
                <a:t>Tuckman </a:t>
              </a:r>
              <a:r>
                <a:rPr lang="en-GB" b="1" i="1" dirty="0" smtClean="0"/>
                <a:t>Model</a:t>
              </a:r>
              <a:endParaRPr lang="en-GB" b="1" i="1" dirty="0"/>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351</a:t>
            </a:fld>
            <a:endParaRPr lang="en-US" dirty="0"/>
          </a:p>
        </p:txBody>
      </p:sp>
    </p:spTree>
    <p:extLst>
      <p:ext uri="{BB962C8B-B14F-4D97-AF65-F5344CB8AC3E}">
        <p14:creationId xmlns:p14="http://schemas.microsoft.com/office/powerpoint/2010/main" val="2241618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p:txBody>
          <a:bodyPr/>
          <a:lstStyle/>
          <a:p>
            <a:pPr algn="r"/>
            <a:r>
              <a:rPr lang="en-GB" dirty="0"/>
              <a:t>Follower Readiness</a:t>
            </a:r>
          </a:p>
        </p:txBody>
      </p:sp>
      <p:grpSp>
        <p:nvGrpSpPr>
          <p:cNvPr id="2" name="Group 17"/>
          <p:cNvGrpSpPr/>
          <p:nvPr/>
        </p:nvGrpSpPr>
        <p:grpSpPr>
          <a:xfrm>
            <a:off x="1296060" y="1670050"/>
            <a:ext cx="6509266" cy="4114800"/>
            <a:chOff x="1850995" y="1670050"/>
            <a:chExt cx="7051705" cy="4114800"/>
          </a:xfrm>
        </p:grpSpPr>
        <p:sp>
          <p:nvSpPr>
            <p:cNvPr id="1103875" name="Line 3"/>
            <p:cNvSpPr>
              <a:spLocks noChangeShapeType="1"/>
            </p:cNvSpPr>
            <p:nvPr/>
          </p:nvSpPr>
          <p:spPr bwMode="auto">
            <a:xfrm>
              <a:off x="2468563" y="1670050"/>
              <a:ext cx="0" cy="4114800"/>
            </a:xfrm>
            <a:prstGeom prst="line">
              <a:avLst/>
            </a:prstGeom>
            <a:noFill/>
            <a:ln w="25400">
              <a:solidFill>
                <a:schemeClr val="tx1"/>
              </a:solidFill>
              <a:round/>
              <a:headEnd/>
              <a:tailEnd/>
            </a:ln>
            <a:effectLst/>
          </p:spPr>
          <p:txBody>
            <a:bodyPr wrap="none" anchor="ctr"/>
            <a:lstStyle/>
            <a:p>
              <a:endParaRPr lang="en-US" b="1" dirty="0"/>
            </a:p>
          </p:txBody>
        </p:sp>
        <p:sp>
          <p:nvSpPr>
            <p:cNvPr id="1103876" name="Line 4"/>
            <p:cNvSpPr>
              <a:spLocks noChangeShapeType="1"/>
            </p:cNvSpPr>
            <p:nvPr/>
          </p:nvSpPr>
          <p:spPr bwMode="auto">
            <a:xfrm>
              <a:off x="2463800" y="5784850"/>
              <a:ext cx="6418263" cy="0"/>
            </a:xfrm>
            <a:prstGeom prst="line">
              <a:avLst/>
            </a:prstGeom>
            <a:noFill/>
            <a:ln w="25400">
              <a:solidFill>
                <a:schemeClr val="tx1"/>
              </a:solidFill>
              <a:round/>
              <a:headEnd/>
              <a:tailEnd/>
            </a:ln>
            <a:effectLst/>
          </p:spPr>
          <p:txBody>
            <a:bodyPr wrap="none" anchor="ctr"/>
            <a:lstStyle/>
            <a:p>
              <a:endParaRPr lang="en-US" b="1" dirty="0"/>
            </a:p>
          </p:txBody>
        </p:sp>
        <p:sp>
          <p:nvSpPr>
            <p:cNvPr id="1103877" name="Line 5"/>
            <p:cNvSpPr>
              <a:spLocks noChangeShapeType="1"/>
            </p:cNvSpPr>
            <p:nvPr/>
          </p:nvSpPr>
          <p:spPr bwMode="auto">
            <a:xfrm>
              <a:off x="2463800" y="4699000"/>
              <a:ext cx="6397625" cy="0"/>
            </a:xfrm>
            <a:prstGeom prst="line">
              <a:avLst/>
            </a:prstGeom>
            <a:noFill/>
            <a:ln w="15875">
              <a:solidFill>
                <a:srgbClr val="0000FF"/>
              </a:solidFill>
              <a:prstDash val="dash"/>
              <a:round/>
              <a:headEnd/>
              <a:tailEnd/>
            </a:ln>
            <a:effectLst/>
          </p:spPr>
          <p:txBody>
            <a:bodyPr wrap="none" anchor="ctr"/>
            <a:lstStyle/>
            <a:p>
              <a:endParaRPr lang="en-US" b="1" dirty="0"/>
            </a:p>
          </p:txBody>
        </p:sp>
        <p:sp>
          <p:nvSpPr>
            <p:cNvPr id="1103878" name="Line 6"/>
            <p:cNvSpPr>
              <a:spLocks noChangeShapeType="1"/>
            </p:cNvSpPr>
            <p:nvPr/>
          </p:nvSpPr>
          <p:spPr bwMode="auto">
            <a:xfrm flipV="1">
              <a:off x="2463800" y="2565400"/>
              <a:ext cx="6438900" cy="19050"/>
            </a:xfrm>
            <a:prstGeom prst="line">
              <a:avLst/>
            </a:prstGeom>
            <a:noFill/>
            <a:ln w="15875">
              <a:solidFill>
                <a:srgbClr val="008000"/>
              </a:solidFill>
              <a:prstDash val="dash"/>
              <a:round/>
              <a:headEnd/>
              <a:tailEnd/>
            </a:ln>
            <a:effectLst/>
          </p:spPr>
          <p:txBody>
            <a:bodyPr wrap="none" anchor="ctr"/>
            <a:lstStyle/>
            <a:p>
              <a:endParaRPr lang="en-US" b="1" dirty="0"/>
            </a:p>
          </p:txBody>
        </p:sp>
        <p:sp>
          <p:nvSpPr>
            <p:cNvPr id="1103879" name="Text Box 7"/>
            <p:cNvSpPr txBox="1">
              <a:spLocks noChangeArrowheads="1"/>
            </p:cNvSpPr>
            <p:nvPr/>
          </p:nvSpPr>
          <p:spPr bwMode="auto">
            <a:xfrm>
              <a:off x="2468563" y="5081588"/>
              <a:ext cx="625032" cy="369332"/>
            </a:xfrm>
            <a:prstGeom prst="rect">
              <a:avLst/>
            </a:prstGeom>
            <a:noFill/>
            <a:ln w="9525">
              <a:noFill/>
              <a:miter lim="800000"/>
              <a:headEnd/>
              <a:tailEnd/>
            </a:ln>
            <a:effectLst/>
          </p:spPr>
          <p:txBody>
            <a:bodyPr wrap="none">
              <a:spAutoFit/>
            </a:bodyPr>
            <a:lstStyle/>
            <a:p>
              <a:pPr algn="l"/>
              <a:r>
                <a:rPr lang="en-GB" b="1" dirty="0"/>
                <a:t>Low</a:t>
              </a:r>
            </a:p>
          </p:txBody>
        </p:sp>
        <p:sp>
          <p:nvSpPr>
            <p:cNvPr id="1103880" name="Text Box 8"/>
            <p:cNvSpPr txBox="1">
              <a:spLocks noChangeArrowheads="1"/>
            </p:cNvSpPr>
            <p:nvPr/>
          </p:nvSpPr>
          <p:spPr bwMode="auto">
            <a:xfrm>
              <a:off x="2468563" y="1862138"/>
              <a:ext cx="670670" cy="369332"/>
            </a:xfrm>
            <a:prstGeom prst="rect">
              <a:avLst/>
            </a:prstGeom>
            <a:noFill/>
            <a:ln w="9525">
              <a:noFill/>
              <a:miter lim="800000"/>
              <a:headEnd/>
              <a:tailEnd/>
            </a:ln>
            <a:effectLst/>
          </p:spPr>
          <p:txBody>
            <a:bodyPr wrap="none">
              <a:spAutoFit/>
            </a:bodyPr>
            <a:lstStyle/>
            <a:p>
              <a:pPr algn="l"/>
              <a:r>
                <a:rPr lang="en-GB" b="1" dirty="0"/>
                <a:t>High</a:t>
              </a:r>
            </a:p>
          </p:txBody>
        </p:sp>
        <p:sp>
          <p:nvSpPr>
            <p:cNvPr id="1103881" name="Text Box 9"/>
            <p:cNvSpPr txBox="1">
              <a:spLocks noChangeArrowheads="1"/>
            </p:cNvSpPr>
            <p:nvPr/>
          </p:nvSpPr>
          <p:spPr bwMode="auto">
            <a:xfrm>
              <a:off x="2468563" y="3462338"/>
              <a:ext cx="1224224" cy="369332"/>
            </a:xfrm>
            <a:prstGeom prst="rect">
              <a:avLst/>
            </a:prstGeom>
            <a:noFill/>
            <a:ln w="9525">
              <a:noFill/>
              <a:miter lim="800000"/>
              <a:headEnd/>
              <a:tailEnd/>
            </a:ln>
            <a:effectLst/>
          </p:spPr>
          <p:txBody>
            <a:bodyPr wrap="none">
              <a:spAutoFit/>
            </a:bodyPr>
            <a:lstStyle/>
            <a:p>
              <a:pPr algn="l"/>
              <a:r>
                <a:rPr lang="en-GB" b="1" dirty="0"/>
                <a:t>Moderate</a:t>
              </a:r>
            </a:p>
          </p:txBody>
        </p:sp>
        <p:sp>
          <p:nvSpPr>
            <p:cNvPr id="1103882" name="Text Box 10"/>
            <p:cNvSpPr txBox="1">
              <a:spLocks noChangeArrowheads="1"/>
            </p:cNvSpPr>
            <p:nvPr/>
          </p:nvSpPr>
          <p:spPr bwMode="auto">
            <a:xfrm rot="16200000">
              <a:off x="1039619" y="3449376"/>
              <a:ext cx="2022861" cy="400110"/>
            </a:xfrm>
            <a:prstGeom prst="rect">
              <a:avLst/>
            </a:prstGeom>
            <a:noFill/>
            <a:ln w="9525">
              <a:noFill/>
              <a:miter lim="800000"/>
              <a:headEnd/>
              <a:tailEnd/>
            </a:ln>
            <a:effectLst/>
          </p:spPr>
          <p:txBody>
            <a:bodyPr wrap="none">
              <a:spAutoFit/>
            </a:bodyPr>
            <a:lstStyle/>
            <a:p>
              <a:pPr algn="l"/>
              <a:r>
                <a:rPr lang="en-GB" b="1" dirty="0"/>
                <a:t>Follower </a:t>
              </a:r>
              <a:r>
                <a:rPr lang="en-GB" b="1" dirty="0" smtClean="0"/>
                <a:t>Readiness</a:t>
              </a:r>
              <a:endParaRPr lang="en-GB" b="1" dirty="0"/>
            </a:p>
          </p:txBody>
        </p:sp>
        <p:sp>
          <p:nvSpPr>
            <p:cNvPr id="1103883" name="Freeform 11"/>
            <p:cNvSpPr>
              <a:spLocks/>
            </p:cNvSpPr>
            <p:nvPr/>
          </p:nvSpPr>
          <p:spPr bwMode="auto">
            <a:xfrm>
              <a:off x="2463800" y="1746250"/>
              <a:ext cx="5510213" cy="4038600"/>
            </a:xfrm>
            <a:custGeom>
              <a:avLst/>
              <a:gdLst/>
              <a:ahLst/>
              <a:cxnLst>
                <a:cxn ang="0">
                  <a:pos x="0" y="2544"/>
                </a:cxn>
                <a:cxn ang="0">
                  <a:pos x="1164" y="2136"/>
                </a:cxn>
                <a:cxn ang="0">
                  <a:pos x="2292" y="360"/>
                </a:cxn>
                <a:cxn ang="0">
                  <a:pos x="3204" y="0"/>
                </a:cxn>
              </a:cxnLst>
              <a:rect l="0" t="0" r="r" b="b"/>
              <a:pathLst>
                <a:path w="3204" h="2544">
                  <a:moveTo>
                    <a:pt x="0" y="2544"/>
                  </a:moveTo>
                  <a:cubicBezTo>
                    <a:pt x="391" y="2522"/>
                    <a:pt x="782" y="2500"/>
                    <a:pt x="1164" y="2136"/>
                  </a:cubicBezTo>
                  <a:cubicBezTo>
                    <a:pt x="1546" y="1772"/>
                    <a:pt x="1952" y="716"/>
                    <a:pt x="2292" y="360"/>
                  </a:cubicBezTo>
                  <a:cubicBezTo>
                    <a:pt x="2632" y="4"/>
                    <a:pt x="2918" y="2"/>
                    <a:pt x="3204" y="0"/>
                  </a:cubicBezTo>
                </a:path>
              </a:pathLst>
            </a:custGeom>
            <a:noFill/>
            <a:ln w="57150" cmpd="sng">
              <a:solidFill>
                <a:srgbClr val="FF0000"/>
              </a:solidFill>
              <a:round/>
              <a:headEnd/>
              <a:tailEnd/>
            </a:ln>
            <a:effectLst/>
          </p:spPr>
          <p:txBody>
            <a:bodyPr wrap="none" anchor="ctr"/>
            <a:lstStyle/>
            <a:p>
              <a:endParaRPr lang="en-US" b="1" dirty="0"/>
            </a:p>
          </p:txBody>
        </p:sp>
        <p:sp>
          <p:nvSpPr>
            <p:cNvPr id="1103884" name="Text Box 12"/>
            <p:cNvSpPr txBox="1">
              <a:spLocks noChangeArrowheads="1"/>
            </p:cNvSpPr>
            <p:nvPr/>
          </p:nvSpPr>
          <p:spPr bwMode="auto">
            <a:xfrm>
              <a:off x="4880737" y="4959350"/>
              <a:ext cx="2317649" cy="369332"/>
            </a:xfrm>
            <a:prstGeom prst="rect">
              <a:avLst/>
            </a:prstGeom>
            <a:noFill/>
            <a:ln w="9525">
              <a:noFill/>
              <a:miter lim="800000"/>
              <a:headEnd/>
              <a:tailEnd/>
            </a:ln>
            <a:effectLst/>
          </p:spPr>
          <p:txBody>
            <a:bodyPr wrap="none">
              <a:spAutoFit/>
            </a:bodyPr>
            <a:lstStyle/>
            <a:p>
              <a:r>
                <a:rPr lang="en-GB" b="1" dirty="0"/>
                <a:t>Unable and </a:t>
              </a:r>
              <a:r>
                <a:rPr lang="en-GB" b="1" dirty="0" smtClean="0"/>
                <a:t>Insecure</a:t>
              </a:r>
              <a:endParaRPr lang="en-GB" b="1" dirty="0"/>
            </a:p>
          </p:txBody>
        </p:sp>
        <p:sp>
          <p:nvSpPr>
            <p:cNvPr id="1103885" name="Text Box 13"/>
            <p:cNvSpPr txBox="1">
              <a:spLocks noChangeArrowheads="1"/>
            </p:cNvSpPr>
            <p:nvPr/>
          </p:nvSpPr>
          <p:spPr bwMode="auto">
            <a:xfrm>
              <a:off x="4860699" y="3930650"/>
              <a:ext cx="2424484" cy="369332"/>
            </a:xfrm>
            <a:prstGeom prst="rect">
              <a:avLst/>
            </a:prstGeom>
            <a:noFill/>
            <a:ln w="9525">
              <a:noFill/>
              <a:miter lim="800000"/>
              <a:headEnd/>
              <a:tailEnd/>
            </a:ln>
            <a:effectLst/>
          </p:spPr>
          <p:txBody>
            <a:bodyPr wrap="none">
              <a:spAutoFit/>
            </a:bodyPr>
            <a:lstStyle/>
            <a:p>
              <a:r>
                <a:rPr lang="en-GB" b="1" dirty="0"/>
                <a:t>Unable but </a:t>
              </a:r>
              <a:r>
                <a:rPr lang="en-GB" b="1" dirty="0" smtClean="0"/>
                <a:t>Confident</a:t>
              </a:r>
              <a:endParaRPr lang="en-GB" b="1" dirty="0"/>
            </a:p>
          </p:txBody>
        </p:sp>
        <p:sp>
          <p:nvSpPr>
            <p:cNvPr id="1103886" name="Text Box 14"/>
            <p:cNvSpPr txBox="1">
              <a:spLocks noChangeArrowheads="1"/>
            </p:cNvSpPr>
            <p:nvPr/>
          </p:nvSpPr>
          <p:spPr bwMode="auto">
            <a:xfrm>
              <a:off x="5028205" y="2901950"/>
              <a:ext cx="2012010" cy="369332"/>
            </a:xfrm>
            <a:prstGeom prst="rect">
              <a:avLst/>
            </a:prstGeom>
            <a:noFill/>
            <a:ln w="9525">
              <a:noFill/>
              <a:miter lim="800000"/>
              <a:headEnd/>
              <a:tailEnd/>
            </a:ln>
            <a:effectLst/>
          </p:spPr>
          <p:txBody>
            <a:bodyPr wrap="none">
              <a:spAutoFit/>
            </a:bodyPr>
            <a:lstStyle/>
            <a:p>
              <a:r>
                <a:rPr lang="en-GB" b="1" dirty="0"/>
                <a:t>Able but </a:t>
              </a:r>
              <a:r>
                <a:rPr lang="en-GB" b="1" dirty="0" smtClean="0"/>
                <a:t>Insecure</a:t>
              </a:r>
              <a:endParaRPr lang="en-GB" b="1" dirty="0"/>
            </a:p>
          </p:txBody>
        </p:sp>
        <p:sp>
          <p:nvSpPr>
            <p:cNvPr id="1103887" name="Text Box 15"/>
            <p:cNvSpPr txBox="1">
              <a:spLocks noChangeArrowheads="1"/>
            </p:cNvSpPr>
            <p:nvPr/>
          </p:nvSpPr>
          <p:spPr bwMode="auto">
            <a:xfrm>
              <a:off x="4968107" y="1873250"/>
              <a:ext cx="2191782" cy="369332"/>
            </a:xfrm>
            <a:prstGeom prst="rect">
              <a:avLst/>
            </a:prstGeom>
            <a:noFill/>
            <a:ln w="9525">
              <a:noFill/>
              <a:miter lim="800000"/>
              <a:headEnd/>
              <a:tailEnd/>
            </a:ln>
            <a:effectLst/>
          </p:spPr>
          <p:txBody>
            <a:bodyPr wrap="none">
              <a:spAutoFit/>
            </a:bodyPr>
            <a:lstStyle/>
            <a:p>
              <a:r>
                <a:rPr lang="en-GB" b="1" dirty="0"/>
                <a:t>Able and </a:t>
              </a:r>
              <a:r>
                <a:rPr lang="en-GB" b="1" dirty="0" smtClean="0"/>
                <a:t>Confident</a:t>
              </a:r>
              <a:endParaRPr lang="en-GB" b="1" dirty="0"/>
            </a:p>
          </p:txBody>
        </p:sp>
        <p:sp>
          <p:nvSpPr>
            <p:cNvPr id="1103888" name="Text Box 16"/>
            <p:cNvSpPr txBox="1">
              <a:spLocks noChangeArrowheads="1"/>
            </p:cNvSpPr>
            <p:nvPr/>
          </p:nvSpPr>
          <p:spPr bwMode="auto">
            <a:xfrm>
              <a:off x="5816898" y="3397250"/>
              <a:ext cx="422338" cy="369332"/>
            </a:xfrm>
            <a:prstGeom prst="rect">
              <a:avLst/>
            </a:prstGeom>
            <a:noFill/>
            <a:ln w="9525">
              <a:noFill/>
              <a:miter lim="800000"/>
              <a:headEnd/>
              <a:tailEnd/>
            </a:ln>
            <a:effectLst/>
          </p:spPr>
          <p:txBody>
            <a:bodyPr wrap="none">
              <a:spAutoFit/>
            </a:bodyPr>
            <a:lstStyle/>
            <a:p>
              <a:r>
                <a:rPr lang="en-GB" b="1" dirty="0"/>
                <a:t>or</a:t>
              </a:r>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352</a:t>
            </a:fld>
            <a:endParaRPr lang="en-US" dirty="0"/>
          </a:p>
        </p:txBody>
      </p:sp>
    </p:spTree>
    <p:extLst>
      <p:ext uri="{BB962C8B-B14F-4D97-AF65-F5344CB8AC3E}">
        <p14:creationId xmlns:p14="http://schemas.microsoft.com/office/powerpoint/2010/main" val="4005206545"/>
      </p:ext>
    </p:extLst>
  </p:cSld>
  <p:clrMapOvr>
    <a:masterClrMapping/>
  </p:clrMapOvr>
  <p:timing>
    <p:tnLst>
      <p:par>
        <p:cTn xmlns:p14="http://schemas.microsoft.com/office/powerpoint/2010/mai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a:t>Closure Phase and Reviews</a:t>
            </a:r>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600202"/>
            <a:ext cx="8534401"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ular Callout 9"/>
          <p:cNvSpPr/>
          <p:nvPr/>
        </p:nvSpPr>
        <p:spPr>
          <a:xfrm>
            <a:off x="351692" y="4114800"/>
            <a:ext cx="3429000" cy="1828800"/>
          </a:xfrm>
          <a:prstGeom prst="wedgeRectCallout">
            <a:avLst>
              <a:gd name="adj1" fmla="val 62275"/>
              <a:gd name="adj2" fmla="val -11712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1" name="Rounded Rectangle 10"/>
          <p:cNvSpPr/>
          <p:nvPr/>
        </p:nvSpPr>
        <p:spPr bwMode="auto">
          <a:xfrm>
            <a:off x="773723" y="4191000"/>
            <a:ext cx="2321169" cy="1464231"/>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2000" i="0" u="none" strike="noStrike" cap="none" normalizeH="0" baseline="0" dirty="0" smtClean="0">
                <a:ln>
                  <a:noFill/>
                </a:ln>
                <a:solidFill>
                  <a:schemeClr val="tx1"/>
                </a:solidFill>
                <a:effectLst/>
                <a:latin typeface="Calibri"/>
                <a:cs typeface="Calibri"/>
              </a:rPr>
              <a:t>Meet with Corporate</a:t>
            </a:r>
            <a:r>
              <a:rPr kumimoji="0" lang="en-US" sz="2000" i="0" u="none" strike="noStrike" cap="none" normalizeH="0" dirty="0" smtClean="0">
                <a:ln>
                  <a:noFill/>
                </a:ln>
                <a:solidFill>
                  <a:schemeClr val="tx1"/>
                </a:solidFill>
                <a:effectLst/>
                <a:latin typeface="Calibri"/>
                <a:cs typeface="Calibri"/>
              </a:rPr>
              <a:t> Social Responsibility Officer</a:t>
            </a:r>
            <a:endParaRPr kumimoji="0" lang="en-US" sz="2000" i="0" u="none" strike="noStrike" cap="none" normalizeH="0" baseline="0" dirty="0" smtClean="0">
              <a:ln>
                <a:noFill/>
              </a:ln>
              <a:solidFill>
                <a:schemeClr val="tx1"/>
              </a:solidFill>
              <a:effectLst/>
              <a:latin typeface="Calibri"/>
              <a:cs typeface="Calibri"/>
            </a:endParaRPr>
          </a:p>
        </p:txBody>
      </p:sp>
    </p:spTree>
    <p:extLst>
      <p:ext uri="{BB962C8B-B14F-4D97-AF65-F5344CB8AC3E}">
        <p14:creationId xmlns:p14="http://schemas.microsoft.com/office/powerpoint/2010/main" val="961886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228600"/>
            <a:ext cx="6172200" cy="6096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a:t>Stakeholder Management and Organization Roles</a:t>
            </a:r>
            <a:endParaRPr lang="en-US" dirty="0"/>
          </a:p>
        </p:txBody>
      </p:sp>
      <p:pic>
        <p:nvPicPr>
          <p:cNvPr id="2050" name="Picture 2"/>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220" y="1798280"/>
            <a:ext cx="7461395" cy="437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bwMode="auto">
          <a:xfrm>
            <a:off x="281354" y="1219200"/>
            <a:ext cx="1477108" cy="64698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1600" i="0" u="none" strike="noStrike" cap="none" normalizeH="0" baseline="0" dirty="0" smtClean="0">
                <a:ln>
                  <a:noFill/>
                </a:ln>
                <a:solidFill>
                  <a:schemeClr val="tx1"/>
                </a:solidFill>
                <a:effectLst/>
                <a:latin typeface="Calibri"/>
                <a:cs typeface="Calibri"/>
              </a:rPr>
              <a:t>Meet with</a:t>
            </a:r>
            <a:r>
              <a:rPr kumimoji="0" lang="en-US" sz="1600" i="0" u="none" strike="noStrike" cap="none" normalizeH="0" dirty="0" smtClean="0">
                <a:ln>
                  <a:noFill/>
                </a:ln>
                <a:solidFill>
                  <a:schemeClr val="tx1"/>
                </a:solidFill>
                <a:effectLst/>
                <a:latin typeface="Calibri"/>
                <a:cs typeface="Calibri"/>
              </a:rPr>
              <a:t> CSR Officer</a:t>
            </a:r>
            <a:endParaRPr kumimoji="0" lang="en-US" sz="1600" i="0" u="none" strike="noStrike" cap="none" normalizeH="0" baseline="0" dirty="0" smtClean="0">
              <a:ln>
                <a:noFill/>
              </a:ln>
              <a:solidFill>
                <a:schemeClr val="tx1"/>
              </a:solidFill>
              <a:effectLst/>
              <a:latin typeface="Calibri"/>
              <a:cs typeface="Calibri"/>
            </a:endParaRPr>
          </a:p>
        </p:txBody>
      </p:sp>
      <p:cxnSp>
        <p:nvCxnSpPr>
          <p:cNvPr id="7" name="Straight Arrow Connector 6"/>
          <p:cNvCxnSpPr>
            <a:stCxn id="6" idx="2"/>
          </p:cNvCxnSpPr>
          <p:nvPr/>
        </p:nvCxnSpPr>
        <p:spPr bwMode="auto">
          <a:xfrm>
            <a:off x="1019908" y="1866186"/>
            <a:ext cx="879231" cy="648414"/>
          </a:xfrm>
          <a:prstGeom prst="straightConnector1">
            <a:avLst/>
          </a:prstGeom>
          <a:noFill/>
          <a:ln w="9525" cap="flat" cmpd="sng" algn="ctr">
            <a:solidFill>
              <a:schemeClr val="folHlink"/>
            </a:solidFill>
            <a:prstDash val="solid"/>
            <a:round/>
            <a:headEnd type="none" w="med" len="med"/>
            <a:tailEnd type="arrow"/>
          </a:ln>
          <a:effectLst/>
        </p:spPr>
      </p:cxnSp>
      <p:cxnSp>
        <p:nvCxnSpPr>
          <p:cNvPr id="9" name="Straight Arrow Connector 8"/>
          <p:cNvCxnSpPr/>
          <p:nvPr/>
        </p:nvCxnSpPr>
        <p:spPr bwMode="auto">
          <a:xfrm>
            <a:off x="1055077" y="1905000"/>
            <a:ext cx="351692" cy="1524000"/>
          </a:xfrm>
          <a:prstGeom prst="straightConnector1">
            <a:avLst/>
          </a:prstGeom>
          <a:noFill/>
          <a:ln w="9525" cap="flat" cmpd="sng" algn="ctr">
            <a:solidFill>
              <a:schemeClr val="folHlink"/>
            </a:solidFill>
            <a:prstDash val="solid"/>
            <a:round/>
            <a:headEnd type="none" w="med" len="med"/>
            <a:tailEnd type="arrow"/>
          </a:ln>
          <a:effectLst/>
        </p:spPr>
      </p:cxnSp>
      <p:cxnSp>
        <p:nvCxnSpPr>
          <p:cNvPr id="11" name="Elbow Connector 10"/>
          <p:cNvCxnSpPr>
            <a:stCxn id="6" idx="3"/>
          </p:cNvCxnSpPr>
          <p:nvPr/>
        </p:nvCxnSpPr>
        <p:spPr bwMode="auto">
          <a:xfrm>
            <a:off x="1758461" y="1542694"/>
            <a:ext cx="5767754" cy="1886307"/>
          </a:xfrm>
          <a:prstGeom prst="bentConnector3">
            <a:avLst>
              <a:gd name="adj1" fmla="val 100247"/>
            </a:avLst>
          </a:prstGeom>
          <a:noFill/>
          <a:ln w="9525" cap="flat" cmpd="sng" algn="ctr">
            <a:solidFill>
              <a:schemeClr val="folHlink"/>
            </a:solidFill>
            <a:prstDash val="solid"/>
            <a:round/>
            <a:headEnd type="none" w="med" len="med"/>
            <a:tailEnd type="arrow"/>
          </a:ln>
          <a:effectLst/>
        </p:spPr>
      </p:cxnSp>
      <p:cxnSp>
        <p:nvCxnSpPr>
          <p:cNvPr id="21" name="Elbow Connector 20"/>
          <p:cNvCxnSpPr>
            <a:stCxn id="6" idx="3"/>
          </p:cNvCxnSpPr>
          <p:nvPr/>
        </p:nvCxnSpPr>
        <p:spPr bwMode="auto">
          <a:xfrm>
            <a:off x="1758462" y="1542694"/>
            <a:ext cx="5205046" cy="971907"/>
          </a:xfrm>
          <a:prstGeom prst="bentConnector3">
            <a:avLst>
              <a:gd name="adj1" fmla="val 100363"/>
            </a:avLst>
          </a:prstGeom>
          <a:noFill/>
          <a:ln w="9525" cap="flat" cmpd="sng" algn="ctr">
            <a:solidFill>
              <a:schemeClr val="folHlink"/>
            </a:solidFill>
            <a:prstDash val="solid"/>
            <a:round/>
            <a:headEnd type="none" w="med" len="med"/>
            <a:tailEnd type="arrow"/>
          </a:ln>
          <a:effectLst/>
        </p:spPr>
      </p:cxnSp>
      <p:cxnSp>
        <p:nvCxnSpPr>
          <p:cNvPr id="26" name="Elbow Connector 25"/>
          <p:cNvCxnSpPr>
            <a:stCxn id="6" idx="3"/>
          </p:cNvCxnSpPr>
          <p:nvPr/>
        </p:nvCxnSpPr>
        <p:spPr bwMode="auto">
          <a:xfrm>
            <a:off x="1758462" y="1542694"/>
            <a:ext cx="6260123" cy="2800707"/>
          </a:xfrm>
          <a:prstGeom prst="bentConnector3">
            <a:avLst>
              <a:gd name="adj1" fmla="val 100133"/>
            </a:avLst>
          </a:prstGeom>
          <a:noFill/>
          <a:ln w="9525" cap="flat" cmpd="sng" algn="ctr">
            <a:solidFill>
              <a:schemeClr val="folHlink"/>
            </a:solidFill>
            <a:prstDash val="solid"/>
            <a:round/>
            <a:headEnd type="none" w="med" len="med"/>
            <a:tailEnd type="arrow"/>
          </a:ln>
          <a:effectLst/>
        </p:spPr>
      </p:cxnSp>
      <p:pic>
        <p:nvPicPr>
          <p:cNvPr id="29" name="Picture 28" descr="ISO21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55" y="5638800"/>
            <a:ext cx="1744830" cy="812800"/>
          </a:xfrm>
          <a:prstGeom prst="rect">
            <a:avLst/>
          </a:prstGeom>
        </p:spPr>
      </p:pic>
    </p:spTree>
    <p:extLst>
      <p:ext uri="{BB962C8B-B14F-4D97-AF65-F5344CB8AC3E}">
        <p14:creationId xmlns:p14="http://schemas.microsoft.com/office/powerpoint/2010/main" val="4176510818"/>
      </p:ext>
    </p:extLst>
  </p:cSld>
  <p:clrMapOvr>
    <a:masterClrMapping/>
  </p:clrMapOvr>
  <p:timing>
    <p:tnLst>
      <p:par>
        <p:cTn xmlns:p14="http://schemas.microsoft.com/office/powerpoint/2010/mai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smtClean="0"/>
              <a:t>Handover</a:t>
            </a:r>
            <a:endParaRPr lang="en-GB" dirty="0"/>
          </a:p>
        </p:txBody>
      </p:sp>
      <p:sp>
        <p:nvSpPr>
          <p:cNvPr id="1855491" name="Rectangle 3"/>
          <p:cNvSpPr>
            <a:spLocks noGrp="1" noChangeArrowheads="1"/>
          </p:cNvSpPr>
          <p:nvPr>
            <p:ph type="body" idx="1"/>
          </p:nvPr>
        </p:nvSpPr>
        <p:spPr/>
        <p:txBody>
          <a:bodyPr>
            <a:normAutofit fontScale="92500" lnSpcReduction="10000"/>
          </a:bodyPr>
          <a:lstStyle/>
          <a:p>
            <a:pPr>
              <a:lnSpc>
                <a:spcPct val="110000"/>
              </a:lnSpc>
            </a:pPr>
            <a:r>
              <a:rPr lang="en-GB" dirty="0"/>
              <a:t>Product Delivery</a:t>
            </a:r>
          </a:p>
          <a:p>
            <a:pPr>
              <a:lnSpc>
                <a:spcPct val="110000"/>
              </a:lnSpc>
            </a:pPr>
            <a:r>
              <a:rPr lang="en-GB" dirty="0"/>
              <a:t>Acceptance Criteria</a:t>
            </a:r>
          </a:p>
          <a:p>
            <a:pPr>
              <a:lnSpc>
                <a:spcPct val="110000"/>
              </a:lnSpc>
            </a:pPr>
            <a:r>
              <a:rPr lang="en-GB" dirty="0"/>
              <a:t>Snagging List</a:t>
            </a:r>
          </a:p>
          <a:p>
            <a:pPr>
              <a:lnSpc>
                <a:spcPct val="110000"/>
              </a:lnSpc>
            </a:pPr>
            <a:r>
              <a:rPr lang="en-GB" dirty="0"/>
              <a:t>Transfer of Ownership</a:t>
            </a:r>
          </a:p>
          <a:p>
            <a:pPr>
              <a:lnSpc>
                <a:spcPct val="110000"/>
              </a:lnSpc>
            </a:pPr>
            <a:r>
              <a:rPr lang="en-GB" dirty="0"/>
              <a:t>Handover and Acceptance </a:t>
            </a:r>
            <a:r>
              <a:rPr lang="en-GB" dirty="0" smtClean="0"/>
              <a:t>Process</a:t>
            </a:r>
          </a:p>
          <a:p>
            <a:pPr>
              <a:lnSpc>
                <a:spcPct val="110000"/>
              </a:lnSpc>
            </a:pPr>
            <a:r>
              <a:rPr lang="en-GB" dirty="0" smtClean="0"/>
              <a:t>Key Stakeholders present</a:t>
            </a:r>
          </a:p>
          <a:p>
            <a:pPr>
              <a:lnSpc>
                <a:spcPct val="110000"/>
              </a:lnSpc>
            </a:pPr>
            <a:r>
              <a:rPr lang="en-GB" dirty="0" smtClean="0"/>
              <a:t>Start Up requirements and operator training</a:t>
            </a:r>
          </a:p>
          <a:p>
            <a:pPr>
              <a:lnSpc>
                <a:spcPct val="110000"/>
              </a:lnSpc>
            </a:pPr>
            <a:r>
              <a:rPr lang="en-GB" dirty="0" smtClean="0"/>
              <a:t>Review of risks and issues to be transferred into operations phase with deliverable</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355</a:t>
            </a:fld>
            <a:endParaRPr lang="en-US" dirty="0"/>
          </a:p>
        </p:txBody>
      </p:sp>
    </p:spTree>
    <p:extLst>
      <p:ext uri="{BB962C8B-B14F-4D97-AF65-F5344CB8AC3E}">
        <p14:creationId xmlns:p14="http://schemas.microsoft.com/office/powerpoint/2010/main" val="1274656712"/>
      </p:ext>
    </p:extLst>
  </p:cSld>
  <p:clrMapOvr>
    <a:masterClrMapping/>
  </p:clrMapOvr>
  <p:timing>
    <p:tnLst>
      <p:par>
        <p:cTn xmlns:p14="http://schemas.microsoft.com/office/powerpoint/2010/mai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smtClean="0"/>
              <a:t>Closure</a:t>
            </a:r>
            <a:endParaRPr lang="en-GB" dirty="0"/>
          </a:p>
        </p:txBody>
      </p:sp>
      <p:sp>
        <p:nvSpPr>
          <p:cNvPr id="1857539" name="Rectangle 3"/>
          <p:cNvSpPr>
            <a:spLocks noGrp="1" noChangeArrowheads="1"/>
          </p:cNvSpPr>
          <p:nvPr>
            <p:ph type="body" idx="1"/>
          </p:nvPr>
        </p:nvSpPr>
        <p:spPr>
          <a:xfrm>
            <a:off x="657771" y="1338948"/>
            <a:ext cx="7195038" cy="4770438"/>
          </a:xfrm>
        </p:spPr>
        <p:txBody>
          <a:bodyPr/>
          <a:lstStyle/>
          <a:p>
            <a:r>
              <a:rPr lang="en-GB" dirty="0"/>
              <a:t>Closure Report</a:t>
            </a:r>
          </a:p>
          <a:p>
            <a:pPr lvl="1"/>
            <a:r>
              <a:rPr lang="en-GB" sz="2200" dirty="0"/>
              <a:t>Compared to </a:t>
            </a:r>
            <a:r>
              <a:rPr lang="en-GB" sz="2200" dirty="0" smtClean="0"/>
              <a:t>Success </a:t>
            </a:r>
            <a:r>
              <a:rPr lang="en-GB" sz="2200" dirty="0"/>
              <a:t>Criteria</a:t>
            </a:r>
          </a:p>
          <a:p>
            <a:pPr lvl="1"/>
            <a:r>
              <a:rPr lang="en-GB" sz="2200" dirty="0"/>
              <a:t>Transfer/close outstanding Risks and Issues</a:t>
            </a:r>
          </a:p>
          <a:p>
            <a:r>
              <a:rPr lang="en-GB" dirty="0"/>
              <a:t>Carry out audits, close documentation</a:t>
            </a:r>
          </a:p>
          <a:p>
            <a:r>
              <a:rPr lang="en-GB" dirty="0"/>
              <a:t>Contract review and </a:t>
            </a:r>
            <a:r>
              <a:rPr lang="en-GB" dirty="0" smtClean="0"/>
              <a:t>closure</a:t>
            </a:r>
          </a:p>
          <a:p>
            <a:r>
              <a:rPr lang="en-GB" dirty="0" smtClean="0"/>
              <a:t>Asset disposal and team redeployment</a:t>
            </a:r>
          </a:p>
          <a:p>
            <a:r>
              <a:rPr lang="en-GB" dirty="0" smtClean="0"/>
              <a:t>Carry out Post Project Review</a:t>
            </a:r>
          </a:p>
          <a:p>
            <a:r>
              <a:rPr lang="en-GB" dirty="0" smtClean="0"/>
              <a:t>Project Sponsor Formal Sign Off</a:t>
            </a: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356</a:t>
            </a:fld>
            <a:endParaRPr lang="en-US" dirty="0"/>
          </a:p>
        </p:txBody>
      </p:sp>
    </p:spTree>
    <p:extLst>
      <p:ext uri="{BB962C8B-B14F-4D97-AF65-F5344CB8AC3E}">
        <p14:creationId xmlns:p14="http://schemas.microsoft.com/office/powerpoint/2010/main" val="3755912140"/>
      </p:ext>
    </p:extLst>
  </p:cSld>
  <p:clrMapOvr>
    <a:masterClrMapping/>
  </p:clrMapOvr>
  <p:timing>
    <p:tnLst>
      <p:par>
        <p:cTn xmlns:p14="http://schemas.microsoft.com/office/powerpoint/2010/mai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Reviews</a:t>
            </a:r>
            <a:endParaRPr lang="en-US" dirty="0"/>
          </a:p>
        </p:txBody>
      </p:sp>
      <p:grpSp>
        <p:nvGrpSpPr>
          <p:cNvPr id="9" name="Group 8"/>
          <p:cNvGrpSpPr/>
          <p:nvPr/>
        </p:nvGrpSpPr>
        <p:grpSpPr>
          <a:xfrm>
            <a:off x="914400" y="2068044"/>
            <a:ext cx="1524000" cy="2245995"/>
            <a:chOff x="685800" y="1087756"/>
            <a:chExt cx="1752446" cy="2529839"/>
          </a:xfrm>
        </p:grpSpPr>
        <p:pic>
          <p:nvPicPr>
            <p:cNvPr id="40962" name="Picture 2" descr="http://elanwellnesscenter.com/wp-content/uploads/2012/01/blank-clipboard-icon.jp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22468" t="1780" r="23102"/>
            <a:stretch/>
          </p:blipFill>
          <p:spPr bwMode="auto">
            <a:xfrm>
              <a:off x="685800" y="1087756"/>
              <a:ext cx="1752446" cy="25298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990600" y="1752600"/>
              <a:ext cx="233364" cy="914400"/>
              <a:chOff x="990600" y="1752600"/>
              <a:chExt cx="233364" cy="914400"/>
            </a:xfrm>
          </p:grpSpPr>
          <p:sp>
            <p:nvSpPr>
              <p:cNvPr id="4" name="Rectangle 3"/>
              <p:cNvSpPr/>
              <p:nvPr/>
            </p:nvSpPr>
            <p:spPr>
              <a:xfrm>
                <a:off x="990600" y="1752600"/>
                <a:ext cx="228600" cy="1524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995364" y="2009775"/>
                <a:ext cx="228600" cy="1524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Rectangle 6"/>
              <p:cNvSpPr/>
              <p:nvPr/>
            </p:nvSpPr>
            <p:spPr>
              <a:xfrm>
                <a:off x="990600" y="2276476"/>
                <a:ext cx="228600" cy="1524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Rectangle 7"/>
              <p:cNvSpPr/>
              <p:nvPr/>
            </p:nvSpPr>
            <p:spPr>
              <a:xfrm>
                <a:off x="990600" y="2514600"/>
                <a:ext cx="228600" cy="1524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0" name="Picture 3" descr="C:\Users\jbcaaa\AppData\Local\Microsoft\Windows\Temporary Internet Files\Content.IE5\XXMMF9LB\MM900185588[1].gif"/>
              <p:cNvPicPr>
                <a:picLocks noChangeAspect="1" noChangeArrowheads="1" noCrop="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995364" y="1778794"/>
                <a:ext cx="164885" cy="1000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jbcaaa\AppData\Local\Microsoft\Windows\Temporary Internet Files\Content.IE5\XXMMF9LB\MM900185588[1].gif"/>
              <p:cNvPicPr>
                <a:picLocks noChangeAspect="1" noChangeArrowheads="1" noCrop="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027221" y="2035969"/>
                <a:ext cx="164885" cy="10001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12" name="Slide Number Placeholder 11"/>
          <p:cNvSpPr>
            <a:spLocks noGrp="1"/>
          </p:cNvSpPr>
          <p:nvPr>
            <p:ph type="sldNum" sz="quarter" idx="12"/>
          </p:nvPr>
        </p:nvSpPr>
        <p:spPr/>
        <p:txBody>
          <a:bodyPr/>
          <a:lstStyle/>
          <a:p>
            <a:fld id="{4BE819A1-3DD8-4179-BFD0-BF7D359F8DBD}" type="slidenum">
              <a:rPr lang="en-US" smtClean="0"/>
              <a:t>357</a:t>
            </a:fld>
            <a:endParaRPr lang="en-US" dirty="0"/>
          </a:p>
        </p:txBody>
      </p:sp>
    </p:spTree>
    <p:extLst>
      <p:ext uri="{BB962C8B-B14F-4D97-AF65-F5344CB8AC3E}">
        <p14:creationId xmlns:p14="http://schemas.microsoft.com/office/powerpoint/2010/main" val="2740069681"/>
      </p:ext>
    </p:extLst>
  </p:cSld>
  <p:clrMapOvr>
    <a:masterClrMapping/>
  </p:clrMapOvr>
  <p:timing>
    <p:tnLst>
      <p:par>
        <p:cTn xmlns:p14="http://schemas.microsoft.com/office/powerpoint/2010/mai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2"/>
          <p:cNvSpPr>
            <a:spLocks noGrp="1" noChangeArrowheads="1"/>
          </p:cNvSpPr>
          <p:nvPr>
            <p:ph type="title"/>
          </p:nvPr>
        </p:nvSpPr>
        <p:spPr/>
        <p:txBody>
          <a:bodyPr/>
          <a:lstStyle/>
          <a:p>
            <a:pPr algn="r"/>
            <a:r>
              <a:rPr lang="en-GB" dirty="0"/>
              <a:t>Types of Review</a:t>
            </a:r>
            <a:endParaRPr lang="en-GB" sz="2400" dirty="0"/>
          </a:p>
        </p:txBody>
      </p:sp>
      <p:grpSp>
        <p:nvGrpSpPr>
          <p:cNvPr id="1716227" name="Group 3"/>
          <p:cNvGrpSpPr>
            <a:grpSpLocks/>
          </p:cNvGrpSpPr>
          <p:nvPr/>
        </p:nvGrpSpPr>
        <p:grpSpPr bwMode="auto">
          <a:xfrm>
            <a:off x="640176" y="1781177"/>
            <a:ext cx="6719181" cy="3008314"/>
            <a:chOff x="783" y="1122"/>
            <a:chExt cx="4233" cy="1895"/>
          </a:xfrm>
        </p:grpSpPr>
        <p:sp>
          <p:nvSpPr>
            <p:cNvPr id="1716228" name="Rectangle 4"/>
            <p:cNvSpPr>
              <a:spLocks noChangeArrowheads="1"/>
            </p:cNvSpPr>
            <p:nvPr/>
          </p:nvSpPr>
          <p:spPr bwMode="auto">
            <a:xfrm>
              <a:off x="1645" y="1975"/>
              <a:ext cx="116" cy="23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spAutoFit/>
            </a:bodyPr>
            <a:lstStyle/>
            <a:p>
              <a:endParaRPr lang="en-US" dirty="0"/>
            </a:p>
          </p:txBody>
        </p:sp>
        <p:sp>
          <p:nvSpPr>
            <p:cNvPr id="1716230" name="Rectangle 6"/>
            <p:cNvSpPr>
              <a:spLocks noChangeArrowheads="1"/>
            </p:cNvSpPr>
            <p:nvPr/>
          </p:nvSpPr>
          <p:spPr bwMode="auto">
            <a:xfrm>
              <a:off x="3922" y="1976"/>
              <a:ext cx="116" cy="233"/>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spAutoFit/>
            </a:bodyPr>
            <a:lstStyle/>
            <a:p>
              <a:endParaRPr lang="en-US" dirty="0"/>
            </a:p>
          </p:txBody>
        </p:sp>
        <p:sp>
          <p:nvSpPr>
            <p:cNvPr id="1716232" name="Text Box 8"/>
            <p:cNvSpPr txBox="1">
              <a:spLocks noChangeArrowheads="1"/>
            </p:cNvSpPr>
            <p:nvPr/>
          </p:nvSpPr>
          <p:spPr bwMode="auto">
            <a:xfrm>
              <a:off x="2461" y="1122"/>
              <a:ext cx="777" cy="291"/>
            </a:xfrm>
            <a:prstGeom prst="rect">
              <a:avLst/>
            </a:prstGeom>
            <a:noFill/>
            <a:ln w="9525">
              <a:noFill/>
              <a:miter lim="800000"/>
              <a:headEnd/>
              <a:tailEnd/>
            </a:ln>
            <a:effectLst/>
          </p:spPr>
          <p:txBody>
            <a:bodyPr wrap="none">
              <a:spAutoFit/>
            </a:bodyPr>
            <a:lstStyle/>
            <a:p>
              <a:r>
                <a:rPr lang="en-GB" sz="2400" b="1" dirty="0">
                  <a:latin typeface="+mn-lt"/>
                </a:rPr>
                <a:t>Reviews</a:t>
              </a:r>
            </a:p>
          </p:txBody>
        </p:sp>
        <p:sp>
          <p:nvSpPr>
            <p:cNvPr id="1716233" name="Rectangle 9"/>
            <p:cNvSpPr>
              <a:spLocks noChangeArrowheads="1"/>
            </p:cNvSpPr>
            <p:nvPr/>
          </p:nvSpPr>
          <p:spPr bwMode="auto">
            <a:xfrm>
              <a:off x="1067" y="2670"/>
              <a:ext cx="116" cy="23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spAutoFit/>
            </a:bodyPr>
            <a:lstStyle/>
            <a:p>
              <a:endParaRPr lang="en-US" dirty="0"/>
            </a:p>
          </p:txBody>
        </p:sp>
        <p:sp>
          <p:nvSpPr>
            <p:cNvPr id="1716235" name="Rectangle 11"/>
            <p:cNvSpPr>
              <a:spLocks noChangeArrowheads="1"/>
            </p:cNvSpPr>
            <p:nvPr/>
          </p:nvSpPr>
          <p:spPr bwMode="auto">
            <a:xfrm>
              <a:off x="2216" y="2679"/>
              <a:ext cx="116" cy="23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spAutoFit/>
            </a:bodyPr>
            <a:lstStyle/>
            <a:p>
              <a:endParaRPr lang="en-US" dirty="0"/>
            </a:p>
          </p:txBody>
        </p:sp>
        <p:cxnSp>
          <p:nvCxnSpPr>
            <p:cNvPr id="1716243" name="AutoShape 19"/>
            <p:cNvCxnSpPr>
              <a:cxnSpLocks noChangeShapeType="1"/>
              <a:stCxn id="1716230" idx="2"/>
              <a:endCxn id="1716237" idx="0"/>
            </p:cNvCxnSpPr>
            <p:nvPr/>
          </p:nvCxnSpPr>
          <p:spPr bwMode="auto">
            <a:xfrm rot="5400000">
              <a:off x="3461" y="2158"/>
              <a:ext cx="468" cy="571"/>
            </a:xfrm>
            <a:prstGeom prst="bentConnector3">
              <a:avLst>
                <a:gd name="adj1" fmla="val 50000"/>
              </a:avLst>
            </a:prstGeom>
            <a:noFill/>
            <a:ln w="9525">
              <a:solidFill>
                <a:srgbClr val="808080"/>
              </a:solidFill>
              <a:miter lim="800000"/>
              <a:headEnd/>
              <a:tailEnd/>
            </a:ln>
            <a:effectLst/>
          </p:spPr>
        </p:cxnSp>
        <p:sp>
          <p:nvSpPr>
            <p:cNvPr id="1716237" name="Rectangle 13"/>
            <p:cNvSpPr>
              <a:spLocks noChangeArrowheads="1"/>
            </p:cNvSpPr>
            <p:nvPr/>
          </p:nvSpPr>
          <p:spPr bwMode="auto">
            <a:xfrm>
              <a:off x="3351" y="2677"/>
              <a:ext cx="116" cy="233"/>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spAutoFit/>
            </a:bodyPr>
            <a:lstStyle/>
            <a:p>
              <a:endParaRPr lang="en-US" dirty="0"/>
            </a:p>
          </p:txBody>
        </p:sp>
        <p:sp>
          <p:nvSpPr>
            <p:cNvPr id="1716238" name="Text Box 14"/>
            <p:cNvSpPr txBox="1">
              <a:spLocks noChangeArrowheads="1"/>
            </p:cNvSpPr>
            <p:nvPr/>
          </p:nvSpPr>
          <p:spPr bwMode="auto">
            <a:xfrm>
              <a:off x="2977" y="2606"/>
              <a:ext cx="1014" cy="4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defPPr>
                <a:defRPr lang="en-US"/>
              </a:defPPr>
              <a:lvl1pP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Post-Project Review</a:t>
              </a:r>
            </a:p>
          </p:txBody>
        </p:sp>
        <p:cxnSp>
          <p:nvCxnSpPr>
            <p:cNvPr id="1716244" name="AutoShape 20"/>
            <p:cNvCxnSpPr>
              <a:cxnSpLocks noChangeShapeType="1"/>
              <a:stCxn id="1716230" idx="2"/>
              <a:endCxn id="1716239" idx="0"/>
            </p:cNvCxnSpPr>
            <p:nvPr/>
          </p:nvCxnSpPr>
          <p:spPr bwMode="auto">
            <a:xfrm rot="16200000" flipH="1">
              <a:off x="4036" y="2153"/>
              <a:ext cx="467" cy="578"/>
            </a:xfrm>
            <a:prstGeom prst="bentConnector3">
              <a:avLst>
                <a:gd name="adj1" fmla="val 50000"/>
              </a:avLst>
            </a:prstGeom>
            <a:noFill/>
            <a:ln w="9525">
              <a:solidFill>
                <a:srgbClr val="808080"/>
              </a:solidFill>
              <a:miter lim="800000"/>
              <a:headEnd/>
              <a:tailEnd/>
            </a:ln>
            <a:effectLst/>
          </p:spPr>
        </p:cxnSp>
        <p:sp>
          <p:nvSpPr>
            <p:cNvPr id="1716239" name="Rectangle 15"/>
            <p:cNvSpPr>
              <a:spLocks noChangeArrowheads="1"/>
            </p:cNvSpPr>
            <p:nvPr/>
          </p:nvSpPr>
          <p:spPr bwMode="auto">
            <a:xfrm>
              <a:off x="4500" y="2676"/>
              <a:ext cx="116" cy="233"/>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spAutoFit/>
            </a:bodyPr>
            <a:lstStyle/>
            <a:p>
              <a:endParaRPr lang="en-US" dirty="0"/>
            </a:p>
          </p:txBody>
        </p:sp>
        <p:sp>
          <p:nvSpPr>
            <p:cNvPr id="1716231" name="Text Box 7"/>
            <p:cNvSpPr txBox="1">
              <a:spLocks noChangeArrowheads="1"/>
            </p:cNvSpPr>
            <p:nvPr/>
          </p:nvSpPr>
          <p:spPr bwMode="auto">
            <a:xfrm>
              <a:off x="3591" y="1905"/>
              <a:ext cx="800" cy="4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r>
                <a:rPr lang="en-GB" b="1" dirty="0">
                  <a:solidFill>
                    <a:schemeClr val="bg1"/>
                  </a:solidFill>
                  <a:latin typeface="+mn-lt"/>
                </a:rPr>
                <a:t>After the </a:t>
              </a:r>
              <a:r>
                <a:rPr lang="en-GB" b="1" dirty="0" smtClean="0">
                  <a:solidFill>
                    <a:schemeClr val="bg1"/>
                  </a:solidFill>
                  <a:latin typeface="+mn-lt"/>
                </a:rPr>
                <a:t>Project</a:t>
              </a:r>
              <a:endParaRPr lang="en-GB" b="1" dirty="0">
                <a:solidFill>
                  <a:schemeClr val="bg1"/>
                </a:solidFill>
                <a:latin typeface="+mn-lt"/>
              </a:endParaRPr>
            </a:p>
          </p:txBody>
        </p:sp>
        <p:sp>
          <p:nvSpPr>
            <p:cNvPr id="1716240" name="Text Box 16"/>
            <p:cNvSpPr txBox="1">
              <a:spLocks noChangeArrowheads="1"/>
            </p:cNvSpPr>
            <p:nvPr/>
          </p:nvSpPr>
          <p:spPr bwMode="auto">
            <a:xfrm>
              <a:off x="4216" y="2606"/>
              <a:ext cx="800" cy="4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defPPr>
                <a:defRPr lang="en-US"/>
              </a:defPPr>
              <a:lvl1pP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Benefits Review</a:t>
              </a:r>
            </a:p>
          </p:txBody>
        </p:sp>
        <p:cxnSp>
          <p:nvCxnSpPr>
            <p:cNvPr id="1716241" name="AutoShape 17"/>
            <p:cNvCxnSpPr>
              <a:cxnSpLocks noChangeShapeType="1"/>
              <a:stCxn id="1716228" idx="2"/>
              <a:endCxn id="1716233" idx="0"/>
            </p:cNvCxnSpPr>
            <p:nvPr/>
          </p:nvCxnSpPr>
          <p:spPr bwMode="auto">
            <a:xfrm rot="5400000">
              <a:off x="1183" y="2150"/>
              <a:ext cx="462" cy="578"/>
            </a:xfrm>
            <a:prstGeom prst="bentConnector3">
              <a:avLst>
                <a:gd name="adj1" fmla="val 50000"/>
              </a:avLst>
            </a:prstGeom>
            <a:noFill/>
            <a:ln w="9525">
              <a:solidFill>
                <a:srgbClr val="808080"/>
              </a:solidFill>
              <a:miter lim="800000"/>
              <a:headEnd/>
              <a:tailEnd/>
            </a:ln>
            <a:effectLst/>
          </p:spPr>
        </p:cxnSp>
        <p:cxnSp>
          <p:nvCxnSpPr>
            <p:cNvPr id="1716242" name="AutoShape 18"/>
            <p:cNvCxnSpPr>
              <a:cxnSpLocks noChangeShapeType="1"/>
              <a:stCxn id="1716228" idx="2"/>
              <a:endCxn id="1716235" idx="0"/>
            </p:cNvCxnSpPr>
            <p:nvPr/>
          </p:nvCxnSpPr>
          <p:spPr bwMode="auto">
            <a:xfrm rot="16200000" flipH="1">
              <a:off x="1753" y="2158"/>
              <a:ext cx="471" cy="571"/>
            </a:xfrm>
            <a:prstGeom prst="bentConnector3">
              <a:avLst>
                <a:gd name="adj1" fmla="val 50000"/>
              </a:avLst>
            </a:prstGeom>
            <a:noFill/>
            <a:ln w="9525">
              <a:solidFill>
                <a:srgbClr val="808080"/>
              </a:solidFill>
              <a:miter lim="800000"/>
              <a:headEnd/>
              <a:tailEnd/>
            </a:ln>
            <a:effectLst/>
          </p:spPr>
        </p:cxnSp>
        <p:sp>
          <p:nvSpPr>
            <p:cNvPr id="1716245" name="AutoShape 21"/>
            <p:cNvSpPr>
              <a:spLocks noChangeArrowheads="1"/>
            </p:cNvSpPr>
            <p:nvPr/>
          </p:nvSpPr>
          <p:spPr bwMode="auto">
            <a:xfrm rot="3008555">
              <a:off x="2182" y="1400"/>
              <a:ext cx="231" cy="269"/>
            </a:xfrm>
            <a:prstGeom prst="downArrow">
              <a:avLst>
                <a:gd name="adj1" fmla="val 50000"/>
                <a:gd name="adj2" fmla="val 29920"/>
              </a:avLst>
            </a:prstGeom>
            <a:solidFill>
              <a:srgbClr val="0070C0"/>
            </a:solidFill>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endParaRPr lang="en-US" dirty="0"/>
            </a:p>
          </p:txBody>
        </p:sp>
        <p:sp>
          <p:nvSpPr>
            <p:cNvPr id="1716246" name="AutoShape 22"/>
            <p:cNvSpPr>
              <a:spLocks noChangeArrowheads="1"/>
            </p:cNvSpPr>
            <p:nvPr/>
          </p:nvSpPr>
          <p:spPr bwMode="auto">
            <a:xfrm rot="18591445" flipH="1">
              <a:off x="3235" y="1395"/>
              <a:ext cx="231" cy="269"/>
            </a:xfrm>
            <a:prstGeom prst="downArrow">
              <a:avLst>
                <a:gd name="adj1" fmla="val 50000"/>
                <a:gd name="adj2" fmla="val 29920"/>
              </a:avLst>
            </a:prstGeom>
            <a:solidFill>
              <a:srgbClr val="0070C0"/>
            </a:solidFill>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endParaRPr lang="en-US" dirty="0"/>
            </a:p>
          </p:txBody>
        </p:sp>
        <p:sp>
          <p:nvSpPr>
            <p:cNvPr id="1716234" name="Text Box 10"/>
            <p:cNvSpPr txBox="1">
              <a:spLocks noChangeArrowheads="1"/>
            </p:cNvSpPr>
            <p:nvPr/>
          </p:nvSpPr>
          <p:spPr bwMode="auto">
            <a:xfrm>
              <a:off x="783" y="2610"/>
              <a:ext cx="800" cy="40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defPPr>
                <a:defRPr lang="en-US"/>
              </a:defPPr>
              <a:lvl1pP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Phase Review</a:t>
              </a:r>
            </a:p>
          </p:txBody>
        </p:sp>
        <p:sp>
          <p:nvSpPr>
            <p:cNvPr id="1716236" name="Text Box 12"/>
            <p:cNvSpPr txBox="1">
              <a:spLocks noChangeArrowheads="1"/>
            </p:cNvSpPr>
            <p:nvPr/>
          </p:nvSpPr>
          <p:spPr bwMode="auto">
            <a:xfrm>
              <a:off x="1942" y="2610"/>
              <a:ext cx="800" cy="40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r>
                <a:rPr lang="en-GB" b="1" dirty="0">
                  <a:solidFill>
                    <a:schemeClr val="bg1"/>
                  </a:solidFill>
                  <a:latin typeface="+mn-lt"/>
                </a:rPr>
                <a:t>Stage </a:t>
              </a:r>
              <a:r>
                <a:rPr lang="en-GB" b="1" dirty="0" smtClean="0">
                  <a:solidFill>
                    <a:schemeClr val="bg1"/>
                  </a:solidFill>
                  <a:latin typeface="+mn-lt"/>
                </a:rPr>
                <a:t>Review</a:t>
              </a:r>
              <a:endParaRPr lang="en-GB" b="1" dirty="0">
                <a:solidFill>
                  <a:schemeClr val="bg1"/>
                </a:solidFill>
                <a:latin typeface="+mn-lt"/>
              </a:endParaRPr>
            </a:p>
          </p:txBody>
        </p:sp>
        <p:sp>
          <p:nvSpPr>
            <p:cNvPr id="1716229" name="Text Box 5"/>
            <p:cNvSpPr txBox="1">
              <a:spLocks noChangeArrowheads="1"/>
            </p:cNvSpPr>
            <p:nvPr/>
          </p:nvSpPr>
          <p:spPr bwMode="auto">
            <a:xfrm>
              <a:off x="1320" y="1905"/>
              <a:ext cx="800" cy="40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defPPr>
                <a:defRPr lang="en-US"/>
              </a:defPPr>
              <a:lvl1pP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During the Project</a:t>
              </a: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358</a:t>
            </a:fld>
            <a:endParaRPr lang="en-US" dirty="0"/>
          </a:p>
        </p:txBody>
      </p:sp>
    </p:spTree>
    <p:extLst>
      <p:ext uri="{BB962C8B-B14F-4D97-AF65-F5344CB8AC3E}">
        <p14:creationId xmlns:p14="http://schemas.microsoft.com/office/powerpoint/2010/main" val="1965758944"/>
      </p:ext>
    </p:extLst>
  </p:cSld>
  <p:clrMapOvr>
    <a:masterClrMapping/>
  </p:clrMapOvr>
  <p:timing>
    <p:tnLst>
      <p:par>
        <p:cTn xmlns:p14="http://schemas.microsoft.com/office/powerpoint/2010/mai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forwardflowfoundation.org/wp-content/uploads/2010/05/Board-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711847"/>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92514" name="Rectangle 2"/>
          <p:cNvSpPr>
            <a:spLocks noGrp="1" noChangeArrowheads="1"/>
          </p:cNvSpPr>
          <p:nvPr>
            <p:ph type="title"/>
          </p:nvPr>
        </p:nvSpPr>
        <p:spPr/>
        <p:txBody>
          <a:bodyPr/>
          <a:lstStyle/>
          <a:p>
            <a:pPr eaLnBrk="1" hangingPunct="1"/>
            <a:r>
              <a:rPr lang="en-GB" dirty="0" smtClean="0"/>
              <a:t>Quality Review</a:t>
            </a:r>
            <a:endParaRPr lang="en-GB" sz="2400" dirty="0" smtClean="0"/>
          </a:p>
        </p:txBody>
      </p:sp>
      <p:sp>
        <p:nvSpPr>
          <p:cNvPr id="47" name="Text Box 28"/>
          <p:cNvSpPr txBox="1">
            <a:spLocks noChangeArrowheads="1"/>
          </p:cNvSpPr>
          <p:nvPr/>
        </p:nvSpPr>
        <p:spPr bwMode="auto">
          <a:xfrm>
            <a:off x="4953000" y="1524000"/>
            <a:ext cx="1219200" cy="369888"/>
          </a:xfrm>
          <a:prstGeom prst="rect">
            <a:avLst/>
          </a:prstGeom>
          <a:noFill/>
          <a:ln w="9525">
            <a:noFill/>
            <a:miter lim="800000"/>
            <a:headEnd/>
            <a:tailEnd/>
          </a:ln>
        </p:spPr>
        <p:txBody>
          <a:bodyPr wrap="none">
            <a:spAutoFit/>
          </a:bodyPr>
          <a:lstStyle/>
          <a:p>
            <a:r>
              <a:rPr lang="en-GB" b="1" dirty="0">
                <a:latin typeface="+mn-lt"/>
              </a:rPr>
              <a:t>Secretariat</a:t>
            </a:r>
          </a:p>
        </p:txBody>
      </p:sp>
      <p:sp>
        <p:nvSpPr>
          <p:cNvPr id="48" name="Text Box 39"/>
          <p:cNvSpPr txBox="1">
            <a:spLocks noChangeArrowheads="1"/>
          </p:cNvSpPr>
          <p:nvPr/>
        </p:nvSpPr>
        <p:spPr bwMode="auto">
          <a:xfrm>
            <a:off x="2971800" y="1524000"/>
            <a:ext cx="1417637" cy="369888"/>
          </a:xfrm>
          <a:prstGeom prst="rect">
            <a:avLst/>
          </a:prstGeom>
          <a:noFill/>
          <a:ln w="9525">
            <a:noFill/>
            <a:miter lim="800000"/>
            <a:headEnd/>
            <a:tailEnd/>
          </a:ln>
        </p:spPr>
        <p:txBody>
          <a:bodyPr wrap="none">
            <a:spAutoFit/>
          </a:bodyPr>
          <a:lstStyle/>
          <a:p>
            <a:r>
              <a:rPr lang="en-GB" b="1" dirty="0">
                <a:latin typeface="+mn-lt"/>
              </a:rPr>
              <a:t>Stakeholders</a:t>
            </a:r>
          </a:p>
        </p:txBody>
      </p:sp>
      <p:sp>
        <p:nvSpPr>
          <p:cNvPr id="49" name="Text Box 40"/>
          <p:cNvSpPr txBox="1">
            <a:spLocks noChangeArrowheads="1"/>
          </p:cNvSpPr>
          <p:nvPr/>
        </p:nvSpPr>
        <p:spPr bwMode="auto">
          <a:xfrm>
            <a:off x="7010400" y="3523932"/>
            <a:ext cx="681037" cy="369888"/>
          </a:xfrm>
          <a:prstGeom prst="rect">
            <a:avLst/>
          </a:prstGeom>
          <a:noFill/>
          <a:ln w="9525">
            <a:noFill/>
            <a:miter lim="800000"/>
            <a:headEnd/>
            <a:tailEnd/>
          </a:ln>
        </p:spPr>
        <p:txBody>
          <a:bodyPr wrap="none">
            <a:spAutoFit/>
          </a:bodyPr>
          <a:lstStyle/>
          <a:p>
            <a:pPr algn="l"/>
            <a:r>
              <a:rPr lang="en-GB" b="1" dirty="0">
                <a:latin typeface="+mn-lt"/>
              </a:rPr>
              <a:t>Chair</a:t>
            </a:r>
          </a:p>
        </p:txBody>
      </p:sp>
      <p:cxnSp>
        <p:nvCxnSpPr>
          <p:cNvPr id="9" name="Straight Arrow Connector 8"/>
          <p:cNvCxnSpPr>
            <a:stCxn id="48" idx="2"/>
          </p:cNvCxnSpPr>
          <p:nvPr/>
        </p:nvCxnSpPr>
        <p:spPr>
          <a:xfrm flipH="1">
            <a:off x="3124200" y="1893888"/>
            <a:ext cx="556419" cy="16875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657600" y="1893888"/>
            <a:ext cx="23020" cy="16300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680619" y="1893888"/>
            <a:ext cx="445690" cy="16300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8" idx="2"/>
          </p:cNvCxnSpPr>
          <p:nvPr/>
        </p:nvCxnSpPr>
        <p:spPr>
          <a:xfrm>
            <a:off x="3680619" y="1893888"/>
            <a:ext cx="891381" cy="16359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5486400" y="1893888"/>
            <a:ext cx="76202" cy="16359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6225381" y="3714750"/>
            <a:ext cx="78502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359</a:t>
            </a:fld>
            <a:endParaRPr lang="en-US" dirty="0"/>
          </a:p>
        </p:txBody>
      </p:sp>
    </p:spTree>
    <p:extLst>
      <p:ext uri="{BB962C8B-B14F-4D97-AF65-F5344CB8AC3E}">
        <p14:creationId xmlns:p14="http://schemas.microsoft.com/office/powerpoint/2010/main" val="7124754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842"/>
            <a:ext cx="7422185" cy="1143000"/>
          </a:xfrm>
        </p:spPr>
        <p:txBody>
          <a:bodyPr/>
          <a:lstStyle/>
          <a:p>
            <a:r>
              <a:rPr lang="en-US" dirty="0" smtClean="0"/>
              <a:t>The Accenture – UNGC 2013 Report</a:t>
            </a:r>
            <a:endParaRPr lang="en-US" dirty="0"/>
          </a:p>
        </p:txBody>
      </p:sp>
      <p:sp>
        <p:nvSpPr>
          <p:cNvPr id="4" name="TextBox 3"/>
          <p:cNvSpPr txBox="1"/>
          <p:nvPr/>
        </p:nvSpPr>
        <p:spPr>
          <a:xfrm>
            <a:off x="1600200" y="1143000"/>
            <a:ext cx="5847242" cy="646331"/>
          </a:xfrm>
          <a:prstGeom prst="rect">
            <a:avLst/>
          </a:prstGeom>
          <a:noFill/>
        </p:spPr>
        <p:txBody>
          <a:bodyPr wrap="none" rtlCol="0">
            <a:spAutoFit/>
          </a:bodyPr>
          <a:lstStyle/>
          <a:p>
            <a:r>
              <a:rPr lang="en-US" dirty="0" smtClean="0"/>
              <a:t>…reveals </a:t>
            </a:r>
            <a:r>
              <a:rPr lang="en-US" dirty="0"/>
              <a:t>that business leaders </a:t>
            </a:r>
            <a:r>
              <a:rPr lang="en-US" b="1" dirty="0"/>
              <a:t>are not satisfied </a:t>
            </a:r>
            <a:r>
              <a:rPr lang="en-US" dirty="0"/>
              <a:t>with</a:t>
            </a:r>
          </a:p>
          <a:p>
            <a:r>
              <a:rPr lang="en-US" dirty="0"/>
              <a:t>business progress in tackling global sustainability challenges.</a:t>
            </a:r>
          </a:p>
        </p:txBody>
      </p:sp>
      <p:pic>
        <p:nvPicPr>
          <p:cNvPr id="5" name="Imagen 6"/>
          <p:cNvPicPr>
            <a:picLocks noChangeAspect="1"/>
          </p:cNvPicPr>
          <p:nvPr/>
        </p:nvPicPr>
        <p:blipFill rotWithShape="1">
          <a:blip r:embed="rId3" cstate="print"/>
          <a:srcRect l="1012" t="27548" r="-1012" b="39587"/>
          <a:stretch/>
        </p:blipFill>
        <p:spPr>
          <a:xfrm>
            <a:off x="990600" y="2209800"/>
            <a:ext cx="7436863" cy="3456384"/>
          </a:xfrm>
          <a:prstGeom prst="rect">
            <a:avLst/>
          </a:prstGeom>
        </p:spPr>
      </p:pic>
    </p:spTree>
    <p:extLst>
      <p:ext uri="{BB962C8B-B14F-4D97-AF65-F5344CB8AC3E}">
        <p14:creationId xmlns:p14="http://schemas.microsoft.com/office/powerpoint/2010/main" val="3608762518"/>
      </p:ext>
    </p:extLst>
  </p:cSld>
  <p:clrMapOvr>
    <a:masterClrMapping/>
  </p:clrMapOvr>
  <p:timing>
    <p:tnLst>
      <p:par>
        <p:cTn xmlns:p14="http://schemas.microsoft.com/office/powerpoint/2010/mai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74" name="Rectangle 2"/>
          <p:cNvSpPr>
            <a:spLocks noGrp="1" noChangeArrowheads="1"/>
          </p:cNvSpPr>
          <p:nvPr>
            <p:ph type="title"/>
          </p:nvPr>
        </p:nvSpPr>
        <p:spPr/>
        <p:txBody>
          <a:bodyPr/>
          <a:lstStyle/>
          <a:p>
            <a:r>
              <a:rPr lang="en-GB" dirty="0" smtClean="0"/>
              <a:t>Post </a:t>
            </a:r>
            <a:r>
              <a:rPr lang="en-GB" dirty="0"/>
              <a:t>Project Review</a:t>
            </a:r>
            <a:endParaRPr lang="en-US" dirty="0"/>
          </a:p>
        </p:txBody>
      </p:sp>
      <p:grpSp>
        <p:nvGrpSpPr>
          <p:cNvPr id="15" name="Group 14"/>
          <p:cNvGrpSpPr/>
          <p:nvPr/>
        </p:nvGrpSpPr>
        <p:grpSpPr>
          <a:xfrm>
            <a:off x="1092566" y="1219201"/>
            <a:ext cx="6950930" cy="4725819"/>
            <a:chOff x="1747175" y="1611313"/>
            <a:chExt cx="7530175" cy="4324350"/>
          </a:xfrm>
        </p:grpSpPr>
        <p:sp>
          <p:nvSpPr>
            <p:cNvPr id="1718275" name="AutoShape 3"/>
            <p:cNvSpPr>
              <a:spLocks noChangeArrowheads="1"/>
            </p:cNvSpPr>
            <p:nvPr/>
          </p:nvSpPr>
          <p:spPr bwMode="auto">
            <a:xfrm>
              <a:off x="4810125" y="2716213"/>
              <a:ext cx="1508125" cy="1930400"/>
            </a:xfrm>
            <a:prstGeom prst="flowChartDocumen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wrap="none" anchor="ctr"/>
            <a:lstStyle/>
            <a:p>
              <a:pPr eaLnBrk="1" hangingPunct="1"/>
              <a:r>
                <a:rPr lang="en-GB" b="1" dirty="0" smtClean="0"/>
                <a:t>Post Project</a:t>
              </a:r>
            </a:p>
            <a:p>
              <a:pPr eaLnBrk="1" hangingPunct="1"/>
              <a:r>
                <a:rPr lang="en-GB" b="1" dirty="0" smtClean="0"/>
                <a:t>Report</a:t>
              </a:r>
              <a:endParaRPr lang="en-US" b="1" dirty="0"/>
            </a:p>
          </p:txBody>
        </p:sp>
        <p:grpSp>
          <p:nvGrpSpPr>
            <p:cNvPr id="1718276" name="Group 4"/>
            <p:cNvGrpSpPr>
              <a:grpSpLocks/>
            </p:cNvGrpSpPr>
            <p:nvPr/>
          </p:nvGrpSpPr>
          <p:grpSpPr bwMode="auto">
            <a:xfrm>
              <a:off x="1747175" y="1611313"/>
              <a:ext cx="2810538" cy="4324350"/>
              <a:chOff x="1091" y="1015"/>
              <a:chExt cx="1634" cy="2724"/>
            </a:xfrm>
          </p:grpSpPr>
          <p:sp>
            <p:nvSpPr>
              <p:cNvPr id="1718277" name="Text Box 5"/>
              <p:cNvSpPr txBox="1">
                <a:spLocks noChangeArrowheads="1"/>
              </p:cNvSpPr>
              <p:nvPr/>
            </p:nvSpPr>
            <p:spPr bwMode="auto">
              <a:xfrm>
                <a:off x="1122" y="1015"/>
                <a:ext cx="1177" cy="233"/>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Project History</a:t>
                </a:r>
                <a:endParaRPr lang="en-US" b="1" dirty="0"/>
              </a:p>
            </p:txBody>
          </p:sp>
          <p:sp>
            <p:nvSpPr>
              <p:cNvPr id="1718278" name="Text Box 6"/>
              <p:cNvSpPr txBox="1">
                <a:spLocks noChangeArrowheads="1"/>
              </p:cNvSpPr>
              <p:nvPr/>
            </p:nvSpPr>
            <p:spPr bwMode="auto">
              <a:xfrm>
                <a:off x="1114" y="1335"/>
                <a:ext cx="1558" cy="1454"/>
              </a:xfrm>
              <a:prstGeom prst="rect">
                <a:avLst/>
              </a:prstGeom>
              <a:noFill/>
              <a:ln w="12700" cap="sq">
                <a:noFill/>
                <a:miter lim="800000"/>
                <a:headEnd type="none" w="sm" len="sm"/>
                <a:tailEnd type="none" w="sm" len="sm"/>
              </a:ln>
              <a:effectLst/>
            </p:spPr>
            <p:txBody>
              <a:bodyPr>
                <a:spAutoFit/>
              </a:bodyPr>
              <a:lstStyle/>
              <a:p>
                <a:pPr marL="174625" indent="-174625" algn="l" eaLnBrk="1" hangingPunct="1"/>
                <a:r>
                  <a:rPr lang="en-GB" b="1" dirty="0"/>
                  <a:t>Performance</a:t>
                </a:r>
              </a:p>
              <a:p>
                <a:pPr marL="174625" indent="-174625" algn="l" eaLnBrk="1" hangingPunct="1">
                  <a:buFontTx/>
                  <a:buChar char="•"/>
                </a:pPr>
                <a:r>
                  <a:rPr lang="en-GB" b="1" dirty="0">
                    <a:solidFill>
                      <a:srgbClr val="020000"/>
                    </a:solidFill>
                  </a:rPr>
                  <a:t>Against </a:t>
                </a:r>
                <a:r>
                  <a:rPr lang="en-GB" b="1" dirty="0" smtClean="0">
                    <a:solidFill>
                      <a:srgbClr val="020000"/>
                    </a:solidFill>
                  </a:rPr>
                  <a:t>Success Criteria</a:t>
                </a:r>
                <a:endParaRPr lang="en-GB" b="1" dirty="0">
                  <a:solidFill>
                    <a:srgbClr val="020000"/>
                  </a:solidFill>
                </a:endParaRPr>
              </a:p>
              <a:p>
                <a:pPr marL="174625" indent="-174625" algn="l" eaLnBrk="1" hangingPunct="1">
                  <a:buFontTx/>
                  <a:buChar char="•"/>
                </a:pPr>
                <a:r>
                  <a:rPr lang="en-GB" b="1" dirty="0">
                    <a:solidFill>
                      <a:srgbClr val="020000"/>
                    </a:solidFill>
                  </a:rPr>
                  <a:t>What went wrong</a:t>
                </a:r>
              </a:p>
              <a:p>
                <a:pPr marL="174625" indent="-174625" algn="l" eaLnBrk="1" hangingPunct="1">
                  <a:buFontTx/>
                  <a:buChar char="•"/>
                </a:pPr>
                <a:r>
                  <a:rPr lang="en-GB" b="1" dirty="0">
                    <a:solidFill>
                      <a:srgbClr val="020000"/>
                    </a:solidFill>
                  </a:rPr>
                  <a:t>What went well</a:t>
                </a:r>
              </a:p>
              <a:p>
                <a:pPr marL="174625" indent="-174625" algn="l" eaLnBrk="1" hangingPunct="1">
                  <a:buFontTx/>
                  <a:buChar char="•"/>
                </a:pPr>
                <a:r>
                  <a:rPr lang="en-GB" b="1" dirty="0">
                    <a:solidFill>
                      <a:srgbClr val="020000"/>
                    </a:solidFill>
                  </a:rPr>
                  <a:t>Estimating </a:t>
                </a:r>
                <a:r>
                  <a:rPr lang="en-GB" b="1" dirty="0" smtClean="0">
                    <a:solidFill>
                      <a:srgbClr val="020000"/>
                    </a:solidFill>
                  </a:rPr>
                  <a:t>Accuracy</a:t>
                </a:r>
                <a:endParaRPr lang="en-GB" b="1" dirty="0">
                  <a:solidFill>
                    <a:srgbClr val="020000"/>
                  </a:solidFill>
                </a:endParaRPr>
              </a:p>
              <a:p>
                <a:pPr marL="174625" indent="-174625" algn="l" eaLnBrk="1" hangingPunct="1">
                  <a:buFontTx/>
                  <a:buChar char="•"/>
                </a:pPr>
                <a:r>
                  <a:rPr lang="en-GB" b="1" dirty="0">
                    <a:solidFill>
                      <a:srgbClr val="020000"/>
                    </a:solidFill>
                  </a:rPr>
                  <a:t>Effectiveness of </a:t>
                </a:r>
                <a:r>
                  <a:rPr lang="en-GB" b="1" dirty="0" smtClean="0">
                    <a:solidFill>
                      <a:srgbClr val="020000"/>
                    </a:solidFill>
                  </a:rPr>
                  <a:t>Strategy </a:t>
                </a:r>
                <a:r>
                  <a:rPr lang="en-GB" b="1" dirty="0">
                    <a:solidFill>
                      <a:srgbClr val="020000"/>
                    </a:solidFill>
                  </a:rPr>
                  <a:t>&amp; </a:t>
                </a:r>
                <a:r>
                  <a:rPr lang="en-GB" b="1" dirty="0" smtClean="0">
                    <a:solidFill>
                      <a:srgbClr val="020000"/>
                    </a:solidFill>
                  </a:rPr>
                  <a:t>Plans</a:t>
                </a:r>
                <a:endParaRPr lang="en-US" b="1" dirty="0">
                  <a:solidFill>
                    <a:srgbClr val="020000"/>
                  </a:solidFill>
                </a:endParaRPr>
              </a:p>
            </p:txBody>
          </p:sp>
          <p:sp>
            <p:nvSpPr>
              <p:cNvPr id="1718279" name="Text Box 7"/>
              <p:cNvSpPr txBox="1">
                <a:spLocks noChangeArrowheads="1"/>
              </p:cNvSpPr>
              <p:nvPr/>
            </p:nvSpPr>
            <p:spPr bwMode="auto">
              <a:xfrm>
                <a:off x="1091" y="2728"/>
                <a:ext cx="1519" cy="1011"/>
              </a:xfrm>
              <a:prstGeom prst="rect">
                <a:avLst/>
              </a:prstGeom>
              <a:noFill/>
              <a:ln w="12700" cap="sq">
                <a:noFill/>
                <a:miter lim="800000"/>
                <a:headEnd type="none" w="sm" len="sm"/>
                <a:tailEnd type="none" w="sm" len="sm"/>
              </a:ln>
              <a:effectLst/>
            </p:spPr>
            <p:txBody>
              <a:bodyPr>
                <a:spAutoFit/>
              </a:bodyPr>
              <a:lstStyle/>
              <a:p>
                <a:pPr marL="174625" indent="-174625" algn="l" eaLnBrk="1" hangingPunct="1"/>
                <a:r>
                  <a:rPr lang="en-GB" b="1" dirty="0">
                    <a:solidFill>
                      <a:srgbClr val="020000"/>
                    </a:solidFill>
                  </a:rPr>
                  <a:t>Project </a:t>
                </a:r>
                <a:r>
                  <a:rPr lang="en-GB" b="1" dirty="0" smtClean="0">
                    <a:solidFill>
                      <a:srgbClr val="020000"/>
                    </a:solidFill>
                  </a:rPr>
                  <a:t>Documents</a:t>
                </a:r>
                <a:endParaRPr lang="en-GB" b="1" dirty="0">
                  <a:solidFill>
                    <a:srgbClr val="020000"/>
                  </a:solidFill>
                </a:endParaRPr>
              </a:p>
              <a:p>
                <a:pPr marL="174625" indent="-174625" algn="l" eaLnBrk="1" hangingPunct="1">
                  <a:buFontTx/>
                  <a:buChar char="•"/>
                </a:pPr>
                <a:r>
                  <a:rPr lang="en-GB" b="1" dirty="0">
                    <a:solidFill>
                      <a:srgbClr val="020000"/>
                    </a:solidFill>
                  </a:rPr>
                  <a:t>Closure report</a:t>
                </a:r>
              </a:p>
              <a:p>
                <a:pPr marL="174625" indent="-174625" algn="l" eaLnBrk="1" hangingPunct="1">
                  <a:buFontTx/>
                  <a:buChar char="•"/>
                </a:pPr>
                <a:r>
                  <a:rPr lang="en-GB" b="1" dirty="0" smtClean="0">
                    <a:solidFill>
                      <a:srgbClr val="020000"/>
                    </a:solidFill>
                  </a:rPr>
                  <a:t>PMP</a:t>
                </a:r>
              </a:p>
              <a:p>
                <a:pPr marL="174625" indent="-174625" algn="l" eaLnBrk="1" hangingPunct="1">
                  <a:buFontTx/>
                  <a:buChar char="•"/>
                </a:pPr>
                <a:r>
                  <a:rPr lang="en-GB" b="1" dirty="0" smtClean="0">
                    <a:solidFill>
                      <a:srgbClr val="020000"/>
                    </a:solidFill>
                  </a:rPr>
                  <a:t>SMP</a:t>
                </a:r>
                <a:endParaRPr lang="en-GB" b="1" dirty="0">
                  <a:solidFill>
                    <a:srgbClr val="020000"/>
                  </a:solidFill>
                </a:endParaRPr>
              </a:p>
              <a:p>
                <a:pPr marL="174625" indent="-174625" algn="l" eaLnBrk="1" hangingPunct="1">
                  <a:buFontTx/>
                  <a:buChar char="•"/>
                </a:pPr>
                <a:r>
                  <a:rPr lang="en-GB" b="1" dirty="0">
                    <a:solidFill>
                      <a:srgbClr val="020000"/>
                    </a:solidFill>
                  </a:rPr>
                  <a:t>Logs</a:t>
                </a:r>
              </a:p>
              <a:p>
                <a:pPr marL="174625" indent="-174625" algn="l" eaLnBrk="1" hangingPunct="1">
                  <a:buFontTx/>
                  <a:buChar char="•"/>
                </a:pPr>
                <a:r>
                  <a:rPr lang="en-GB" b="1" dirty="0">
                    <a:solidFill>
                      <a:srgbClr val="020000"/>
                    </a:solidFill>
                  </a:rPr>
                  <a:t>Reports</a:t>
                </a:r>
                <a:endParaRPr lang="en-US" b="1" dirty="0">
                  <a:solidFill>
                    <a:srgbClr val="020000"/>
                  </a:solidFill>
                </a:endParaRPr>
              </a:p>
            </p:txBody>
          </p:sp>
          <p:sp>
            <p:nvSpPr>
              <p:cNvPr id="1718280" name="AutoShape 8"/>
              <p:cNvSpPr>
                <a:spLocks/>
              </p:cNvSpPr>
              <p:nvPr/>
            </p:nvSpPr>
            <p:spPr bwMode="auto">
              <a:xfrm>
                <a:off x="2496" y="1079"/>
                <a:ext cx="229" cy="2414"/>
              </a:xfrm>
              <a:prstGeom prst="rightBrace">
                <a:avLst>
                  <a:gd name="adj1" fmla="val 87846"/>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grpSp>
        <p:grpSp>
          <p:nvGrpSpPr>
            <p:cNvPr id="1718286" name="Group 14"/>
            <p:cNvGrpSpPr>
              <a:grpSpLocks/>
            </p:cNvGrpSpPr>
            <p:nvPr/>
          </p:nvGrpSpPr>
          <p:grpSpPr bwMode="auto">
            <a:xfrm>
              <a:off x="6446838" y="1668463"/>
              <a:ext cx="2830512" cy="3976687"/>
              <a:chOff x="4061" y="1033"/>
              <a:chExt cx="1783" cy="2505"/>
            </a:xfrm>
          </p:grpSpPr>
          <p:sp>
            <p:nvSpPr>
              <p:cNvPr id="1718282" name="Text Box 10"/>
              <p:cNvSpPr txBox="1">
                <a:spLocks noChangeArrowheads="1"/>
              </p:cNvSpPr>
              <p:nvPr/>
            </p:nvSpPr>
            <p:spPr bwMode="auto">
              <a:xfrm>
                <a:off x="4279" y="2954"/>
                <a:ext cx="1565" cy="407"/>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Recommendations for Improvements</a:t>
                </a:r>
                <a:endParaRPr lang="en-US" b="1" dirty="0"/>
              </a:p>
            </p:txBody>
          </p:sp>
          <p:sp>
            <p:nvSpPr>
              <p:cNvPr id="1718283" name="Text Box 11"/>
              <p:cNvSpPr txBox="1">
                <a:spLocks noChangeArrowheads="1"/>
              </p:cNvSpPr>
              <p:nvPr/>
            </p:nvSpPr>
            <p:spPr bwMode="auto">
              <a:xfrm>
                <a:off x="4255" y="1197"/>
                <a:ext cx="1189"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Lessons </a:t>
                </a:r>
                <a:r>
                  <a:rPr lang="en-GB" b="1" dirty="0" smtClean="0"/>
                  <a:t>Learned</a:t>
                </a:r>
                <a:endParaRPr lang="en-US" b="1" dirty="0"/>
              </a:p>
            </p:txBody>
          </p:sp>
          <p:sp>
            <p:nvSpPr>
              <p:cNvPr id="1718284" name="Text Box 12"/>
              <p:cNvSpPr txBox="1">
                <a:spLocks noChangeArrowheads="1"/>
              </p:cNvSpPr>
              <p:nvPr/>
            </p:nvSpPr>
            <p:spPr bwMode="auto">
              <a:xfrm>
                <a:off x="4265" y="2166"/>
                <a:ext cx="1271"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Feedback to QMS</a:t>
                </a:r>
                <a:endParaRPr lang="en-US" b="1" dirty="0"/>
              </a:p>
            </p:txBody>
          </p:sp>
          <p:sp>
            <p:nvSpPr>
              <p:cNvPr id="1718285" name="AutoShape 13"/>
              <p:cNvSpPr>
                <a:spLocks/>
              </p:cNvSpPr>
              <p:nvPr/>
            </p:nvSpPr>
            <p:spPr bwMode="auto">
              <a:xfrm rot="10800000">
                <a:off x="4061" y="1033"/>
                <a:ext cx="220" cy="2505"/>
              </a:xfrm>
              <a:prstGeom prst="leftBrace">
                <a:avLst>
                  <a:gd name="adj1" fmla="val 94886"/>
                  <a:gd name="adj2" fmla="val 48903"/>
                </a:avLst>
              </a:prstGeom>
              <a:noFill/>
              <a:ln w="12700" cap="sq">
                <a:solidFill>
                  <a:schemeClr val="tx1"/>
                </a:solidFill>
                <a:round/>
                <a:headEnd type="none" w="sm" len="sm"/>
                <a:tailEnd type="none" w="sm" len="sm"/>
              </a:ln>
              <a:effectLst/>
            </p:spPr>
            <p:txBody>
              <a:bodyPr wrap="none" anchor="ctr"/>
              <a:lstStyle/>
              <a:p>
                <a:endParaRPr lang="en-US" dirty="0"/>
              </a:p>
            </p:txBody>
          </p:sp>
        </p:gr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360</a:t>
            </a:fld>
            <a:endParaRPr lang="en-US" dirty="0"/>
          </a:p>
        </p:txBody>
      </p:sp>
    </p:spTree>
    <p:extLst>
      <p:ext uri="{BB962C8B-B14F-4D97-AF65-F5344CB8AC3E}">
        <p14:creationId xmlns:p14="http://schemas.microsoft.com/office/powerpoint/2010/main" val="3085528534"/>
      </p:ext>
    </p:extLst>
  </p:cSld>
  <p:clrMapOvr>
    <a:masterClrMapping/>
  </p:clrMapOvr>
  <p:timing>
    <p:tnLst>
      <p:par>
        <p:cTn xmlns:p14="http://schemas.microsoft.com/office/powerpoint/2010/mai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2" name="Rectangle 2"/>
          <p:cNvSpPr>
            <a:spLocks noGrp="1" noChangeArrowheads="1"/>
          </p:cNvSpPr>
          <p:nvPr>
            <p:ph type="title"/>
          </p:nvPr>
        </p:nvSpPr>
        <p:spPr>
          <a:xfrm>
            <a:off x="250852" y="39757"/>
            <a:ext cx="7215554" cy="1108075"/>
          </a:xfrm>
        </p:spPr>
        <p:txBody>
          <a:bodyPr/>
          <a:lstStyle/>
          <a:p>
            <a:r>
              <a:rPr lang="en-GB" dirty="0">
                <a:solidFill>
                  <a:srgbClr val="003300"/>
                </a:solidFill>
              </a:rPr>
              <a:t>Conducting</a:t>
            </a:r>
            <a:r>
              <a:rPr lang="en-GB" dirty="0"/>
              <a:t> a </a:t>
            </a:r>
            <a:r>
              <a:rPr lang="en-GB" dirty="0" smtClean="0"/>
              <a:t>Project Review</a:t>
            </a:r>
            <a:endParaRPr lang="en-GB" dirty="0"/>
          </a:p>
        </p:txBody>
      </p:sp>
      <p:grpSp>
        <p:nvGrpSpPr>
          <p:cNvPr id="13" name="Group 12"/>
          <p:cNvGrpSpPr/>
          <p:nvPr/>
        </p:nvGrpSpPr>
        <p:grpSpPr>
          <a:xfrm>
            <a:off x="761999" y="1600197"/>
            <a:ext cx="6781800" cy="2136442"/>
            <a:chOff x="2065092" y="2670173"/>
            <a:chExt cx="6345312" cy="1644885"/>
          </a:xfrm>
        </p:grpSpPr>
        <p:sp>
          <p:nvSpPr>
            <p:cNvPr id="1720325" name="Text Box 5"/>
            <p:cNvSpPr txBox="1">
              <a:spLocks noChangeArrowheads="1"/>
            </p:cNvSpPr>
            <p:nvPr/>
          </p:nvSpPr>
          <p:spPr bwMode="auto">
            <a:xfrm>
              <a:off x="2065092" y="2670173"/>
              <a:ext cx="2060054" cy="284355"/>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pPr>
              <a:r>
                <a:rPr lang="en-GB" b="1" dirty="0"/>
                <a:t>Preparation</a:t>
              </a:r>
              <a:endParaRPr lang="en-US" b="1" dirty="0"/>
            </a:p>
          </p:txBody>
        </p:sp>
        <p:sp>
          <p:nvSpPr>
            <p:cNvPr id="1720328" name="Text Box 8"/>
            <p:cNvSpPr txBox="1">
              <a:spLocks noChangeArrowheads="1"/>
            </p:cNvSpPr>
            <p:nvPr/>
          </p:nvSpPr>
          <p:spPr bwMode="auto">
            <a:xfrm>
              <a:off x="4590355" y="3432853"/>
              <a:ext cx="1716357" cy="284355"/>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Implementation</a:t>
              </a:r>
              <a:endParaRPr lang="en-US" b="1" dirty="0"/>
            </a:p>
          </p:txBody>
        </p:sp>
        <p:sp>
          <p:nvSpPr>
            <p:cNvPr id="1720330" name="Text Box 10"/>
            <p:cNvSpPr txBox="1">
              <a:spLocks noChangeArrowheads="1"/>
            </p:cNvSpPr>
            <p:nvPr/>
          </p:nvSpPr>
          <p:spPr bwMode="auto">
            <a:xfrm>
              <a:off x="7441987" y="4030703"/>
              <a:ext cx="968417" cy="284355"/>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Findings</a:t>
              </a:r>
              <a:endParaRPr lang="en-US" b="1" dirty="0"/>
            </a:p>
          </p:txBody>
        </p:sp>
      </p:grpSp>
      <p:pic>
        <p:nvPicPr>
          <p:cNvPr id="8198" name="Picture 6" descr="http://www.adem.arkansas.gov/ADEM/Divisions/Preparedness/Planning/Images/Plan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 y="2095864"/>
            <a:ext cx="2452619" cy="175187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kafkabrigade.org.uk/wp-content/uploads/2011/07/button-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185" y="2876367"/>
            <a:ext cx="1927999" cy="216408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allea.org/Content/ALLEA/images/Repo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3744259"/>
            <a:ext cx="1866900" cy="18971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62400" y="3319696"/>
            <a:ext cx="914400" cy="646331"/>
          </a:xfrm>
          <a:prstGeom prst="rect">
            <a:avLst/>
          </a:prstGeom>
          <a:noFill/>
        </p:spPr>
        <p:txBody>
          <a:bodyPr wrap="square" rtlCol="0">
            <a:spAutoFit/>
          </a:bodyPr>
          <a:lstStyle/>
          <a:p>
            <a:pPr algn="ctr"/>
            <a:r>
              <a:rPr lang="en-US" b="1" dirty="0" smtClean="0">
                <a:solidFill>
                  <a:schemeClr val="bg1"/>
                </a:solidFill>
              </a:rPr>
              <a:t>Push to Start</a:t>
            </a:r>
            <a:endParaRPr lang="en-US" b="1" dirty="0">
              <a:solidFill>
                <a:schemeClr val="bg1"/>
              </a:solidFill>
            </a:endParaRPr>
          </a:p>
        </p:txBody>
      </p:sp>
    </p:spTree>
    <p:extLst>
      <p:ext uri="{BB962C8B-B14F-4D97-AF65-F5344CB8AC3E}">
        <p14:creationId xmlns:p14="http://schemas.microsoft.com/office/powerpoint/2010/main" val="1100309971"/>
      </p:ext>
    </p:extLst>
  </p:cSld>
  <p:clrMapOvr>
    <a:masterClrMapping/>
  </p:clrMapOvr>
  <p:timing>
    <p:tnLst>
      <p:par>
        <p:cTn xmlns:p14="http://schemas.microsoft.com/office/powerpoint/2010/mai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2"/>
          <p:cNvSpPr>
            <a:spLocks noGrp="1" noChangeArrowheads="1"/>
          </p:cNvSpPr>
          <p:nvPr>
            <p:ph type="title"/>
          </p:nvPr>
        </p:nvSpPr>
        <p:spPr/>
        <p:txBody>
          <a:bodyPr/>
          <a:lstStyle/>
          <a:p>
            <a:r>
              <a:rPr lang="en-GB" dirty="0" smtClean="0"/>
              <a:t>Stakeholder Review Roles</a:t>
            </a:r>
            <a:endParaRPr lang="en-GB" dirty="0"/>
          </a:p>
        </p:txBody>
      </p:sp>
      <p:pic>
        <p:nvPicPr>
          <p:cNvPr id="57" name="Picture 4" descr="http://www.forwardflowfoundation.org/wp-content/uploads/2010/05/Board-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55826"/>
            <a:ext cx="5374222" cy="4030667"/>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28"/>
          <p:cNvSpPr txBox="1">
            <a:spLocks noChangeArrowheads="1"/>
          </p:cNvSpPr>
          <p:nvPr/>
        </p:nvSpPr>
        <p:spPr bwMode="auto">
          <a:xfrm>
            <a:off x="4579620" y="1516936"/>
            <a:ext cx="1219200" cy="369888"/>
          </a:xfrm>
          <a:prstGeom prst="rect">
            <a:avLst/>
          </a:prstGeom>
          <a:noFill/>
          <a:ln w="9525">
            <a:noFill/>
            <a:miter lim="800000"/>
            <a:headEnd/>
            <a:tailEnd/>
          </a:ln>
        </p:spPr>
        <p:txBody>
          <a:bodyPr wrap="none">
            <a:spAutoFit/>
          </a:bodyPr>
          <a:lstStyle/>
          <a:p>
            <a:r>
              <a:rPr lang="en-GB" b="1" dirty="0">
                <a:latin typeface="+mn-lt"/>
              </a:rPr>
              <a:t>Secretariat</a:t>
            </a:r>
          </a:p>
        </p:txBody>
      </p:sp>
      <p:sp>
        <p:nvSpPr>
          <p:cNvPr id="59" name="Text Box 39"/>
          <p:cNvSpPr txBox="1">
            <a:spLocks noChangeArrowheads="1"/>
          </p:cNvSpPr>
          <p:nvPr/>
        </p:nvSpPr>
        <p:spPr bwMode="auto">
          <a:xfrm>
            <a:off x="2971800" y="1524000"/>
            <a:ext cx="1417637" cy="369888"/>
          </a:xfrm>
          <a:prstGeom prst="rect">
            <a:avLst/>
          </a:prstGeom>
          <a:noFill/>
          <a:ln w="9525">
            <a:noFill/>
            <a:miter lim="800000"/>
            <a:headEnd/>
            <a:tailEnd/>
          </a:ln>
        </p:spPr>
        <p:txBody>
          <a:bodyPr wrap="none">
            <a:spAutoFit/>
          </a:bodyPr>
          <a:lstStyle/>
          <a:p>
            <a:r>
              <a:rPr lang="en-GB" b="1" dirty="0">
                <a:latin typeface="+mn-lt"/>
              </a:rPr>
              <a:t>Stakeholders</a:t>
            </a:r>
          </a:p>
        </p:txBody>
      </p:sp>
      <p:sp>
        <p:nvSpPr>
          <p:cNvPr id="60" name="Text Box 40"/>
          <p:cNvSpPr txBox="1">
            <a:spLocks noChangeArrowheads="1"/>
          </p:cNvSpPr>
          <p:nvPr/>
        </p:nvSpPr>
        <p:spPr bwMode="auto">
          <a:xfrm>
            <a:off x="7010401" y="3244056"/>
            <a:ext cx="681037" cy="369888"/>
          </a:xfrm>
          <a:prstGeom prst="rect">
            <a:avLst/>
          </a:prstGeom>
          <a:noFill/>
          <a:ln w="9525">
            <a:noFill/>
            <a:miter lim="800000"/>
            <a:headEnd/>
            <a:tailEnd/>
          </a:ln>
        </p:spPr>
        <p:txBody>
          <a:bodyPr wrap="none">
            <a:spAutoFit/>
          </a:bodyPr>
          <a:lstStyle/>
          <a:p>
            <a:pPr algn="l"/>
            <a:r>
              <a:rPr lang="en-GB" b="1" dirty="0">
                <a:latin typeface="+mn-lt"/>
              </a:rPr>
              <a:t>Chair</a:t>
            </a:r>
          </a:p>
        </p:txBody>
      </p:sp>
      <p:cxnSp>
        <p:nvCxnSpPr>
          <p:cNvPr id="61" name="Straight Arrow Connector 60"/>
          <p:cNvCxnSpPr>
            <a:stCxn id="59" idx="2"/>
          </p:cNvCxnSpPr>
          <p:nvPr/>
        </p:nvCxnSpPr>
        <p:spPr>
          <a:xfrm flipH="1">
            <a:off x="2895600" y="1893888"/>
            <a:ext cx="785019" cy="10849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3639096" y="1893888"/>
            <a:ext cx="41523" cy="10849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9" idx="2"/>
          </p:cNvCxnSpPr>
          <p:nvPr/>
        </p:nvCxnSpPr>
        <p:spPr>
          <a:xfrm>
            <a:off x="3680619" y="1893888"/>
            <a:ext cx="530492" cy="10849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786311" y="1886824"/>
            <a:ext cx="0" cy="1092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0" idx="1"/>
          </p:cNvCxnSpPr>
          <p:nvPr/>
        </p:nvCxnSpPr>
        <p:spPr>
          <a:xfrm flipH="1">
            <a:off x="6400801" y="3429000"/>
            <a:ext cx="6096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 Box 3"/>
          <p:cNvSpPr txBox="1">
            <a:spLocks noChangeArrowheads="1"/>
          </p:cNvSpPr>
          <p:nvPr/>
        </p:nvSpPr>
        <p:spPr bwMode="auto">
          <a:xfrm>
            <a:off x="3066503" y="4808220"/>
            <a:ext cx="572593" cy="369332"/>
          </a:xfrm>
          <a:prstGeom prst="rect">
            <a:avLst/>
          </a:prstGeom>
          <a:noFill/>
          <a:ln w="9525">
            <a:noFill/>
            <a:miter lim="800000"/>
            <a:headEnd/>
            <a:tailEnd/>
          </a:ln>
          <a:effectLst/>
        </p:spPr>
        <p:txBody>
          <a:bodyPr wrap="none">
            <a:spAutoFit/>
          </a:bodyPr>
          <a:lstStyle/>
          <a:p>
            <a:r>
              <a:rPr lang="en-GB" b="1" dirty="0"/>
              <a:t>PSO</a:t>
            </a:r>
          </a:p>
        </p:txBody>
      </p:sp>
      <p:sp>
        <p:nvSpPr>
          <p:cNvPr id="68" name="Text Box 5"/>
          <p:cNvSpPr txBox="1">
            <a:spLocks noChangeArrowheads="1"/>
          </p:cNvSpPr>
          <p:nvPr/>
        </p:nvSpPr>
        <p:spPr bwMode="auto">
          <a:xfrm>
            <a:off x="4877275" y="4800600"/>
            <a:ext cx="623889"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User</a:t>
            </a:r>
            <a:endParaRPr lang="en-US" b="1" dirty="0"/>
          </a:p>
        </p:txBody>
      </p:sp>
      <p:sp>
        <p:nvSpPr>
          <p:cNvPr id="69" name="Text Box 6"/>
          <p:cNvSpPr txBox="1">
            <a:spLocks noChangeArrowheads="1"/>
          </p:cNvSpPr>
          <p:nvPr/>
        </p:nvSpPr>
        <p:spPr bwMode="auto">
          <a:xfrm>
            <a:off x="872569" y="4812268"/>
            <a:ext cx="1489631"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a:t>Implementer</a:t>
            </a:r>
            <a:endParaRPr lang="en-US" b="1" dirty="0"/>
          </a:p>
        </p:txBody>
      </p:sp>
      <p:sp>
        <p:nvSpPr>
          <p:cNvPr id="70" name="Text Box 7"/>
          <p:cNvSpPr txBox="1">
            <a:spLocks noChangeArrowheads="1"/>
          </p:cNvSpPr>
          <p:nvPr/>
        </p:nvSpPr>
        <p:spPr bwMode="auto">
          <a:xfrm>
            <a:off x="5867400" y="4724400"/>
            <a:ext cx="960519"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Sponsor</a:t>
            </a:r>
            <a:endParaRPr lang="en-US" b="1" dirty="0"/>
          </a:p>
        </p:txBody>
      </p:sp>
      <p:sp>
        <p:nvSpPr>
          <p:cNvPr id="71" name="Text Box 8"/>
          <p:cNvSpPr txBox="1">
            <a:spLocks noChangeArrowheads="1"/>
          </p:cNvSpPr>
          <p:nvPr/>
        </p:nvSpPr>
        <p:spPr bwMode="auto">
          <a:xfrm>
            <a:off x="2362200" y="4829770"/>
            <a:ext cx="482824"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QA</a:t>
            </a:r>
            <a:endParaRPr lang="en-US" b="1" dirty="0"/>
          </a:p>
        </p:txBody>
      </p:sp>
      <p:sp>
        <p:nvSpPr>
          <p:cNvPr id="72" name="Rectangle 9"/>
          <p:cNvSpPr>
            <a:spLocks noChangeArrowheads="1"/>
          </p:cNvSpPr>
          <p:nvPr/>
        </p:nvSpPr>
        <p:spPr bwMode="auto">
          <a:xfrm>
            <a:off x="3724439" y="4819888"/>
            <a:ext cx="973343"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Supplier</a:t>
            </a:r>
            <a:endParaRPr lang="en-US" b="1" dirty="0"/>
          </a:p>
        </p:txBody>
      </p:sp>
      <p:sp>
        <p:nvSpPr>
          <p:cNvPr id="73" name="Text Box 54"/>
          <p:cNvSpPr txBox="1">
            <a:spLocks noChangeArrowheads="1"/>
          </p:cNvSpPr>
          <p:nvPr/>
        </p:nvSpPr>
        <p:spPr bwMode="auto">
          <a:xfrm>
            <a:off x="5783580" y="1524000"/>
            <a:ext cx="510076"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PM</a:t>
            </a:r>
            <a:endParaRPr lang="en-US" b="1" dirty="0"/>
          </a:p>
        </p:txBody>
      </p:sp>
      <p:cxnSp>
        <p:nvCxnSpPr>
          <p:cNvPr id="78" name="Straight Arrow Connector 77"/>
          <p:cNvCxnSpPr>
            <a:stCxn id="73" idx="2"/>
          </p:cNvCxnSpPr>
          <p:nvPr/>
        </p:nvCxnSpPr>
        <p:spPr>
          <a:xfrm flipH="1">
            <a:off x="5486400" y="1893332"/>
            <a:ext cx="552218" cy="10855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flipV="1">
            <a:off x="5943600" y="3657600"/>
            <a:ext cx="202030"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5105400" y="3753088"/>
            <a:ext cx="72489"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4196942" y="3842266"/>
            <a:ext cx="1"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3335882" y="3871159"/>
            <a:ext cx="2" cy="10396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2564230" y="3768328"/>
            <a:ext cx="0"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69" idx="0"/>
          </p:cNvCxnSpPr>
          <p:nvPr/>
        </p:nvCxnSpPr>
        <p:spPr>
          <a:xfrm flipV="1">
            <a:off x="1617385" y="3768328"/>
            <a:ext cx="516215" cy="10439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t>362</a:t>
            </a:fld>
            <a:endParaRPr lang="en-US" dirty="0"/>
          </a:p>
        </p:txBody>
      </p:sp>
    </p:spTree>
    <p:extLst>
      <p:ext uri="{BB962C8B-B14F-4D97-AF65-F5344CB8AC3E}">
        <p14:creationId xmlns:p14="http://schemas.microsoft.com/office/powerpoint/2010/main" val="3863678943"/>
      </p:ext>
    </p:extLst>
  </p:cSld>
  <p:clrMapOvr>
    <a:masterClrMapping/>
  </p:clrMapOvr>
  <p:timing>
    <p:tnLst>
      <p:par>
        <p:cTn xmlns:p14="http://schemas.microsoft.com/office/powerpoint/2010/mai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GPM Best Practice</a:t>
            </a:r>
            <a:endParaRPr lang="en-US" dirty="0"/>
          </a:p>
        </p:txBody>
      </p:sp>
      <p:sp>
        <p:nvSpPr>
          <p:cNvPr id="5" name="Content Placeholder 4"/>
          <p:cNvSpPr>
            <a:spLocks noGrp="1"/>
          </p:cNvSpPr>
          <p:nvPr>
            <p:ph idx="1"/>
          </p:nvPr>
        </p:nvSpPr>
        <p:spPr/>
        <p:txBody>
          <a:bodyPr/>
          <a:lstStyle/>
          <a:p>
            <a:r>
              <a:rPr lang="en-GB" dirty="0" smtClean="0"/>
              <a:t>Sustainability Manager to hold separate review</a:t>
            </a:r>
          </a:p>
          <a:p>
            <a:r>
              <a:rPr lang="en-GB" dirty="0" smtClean="0"/>
              <a:t>Ensure sustainability part of Post Project Review</a:t>
            </a:r>
          </a:p>
          <a:p>
            <a:r>
              <a:rPr lang="en-GB" dirty="0" smtClean="0"/>
              <a:t>Complete a thorough Findings Report</a:t>
            </a:r>
          </a:p>
          <a:p>
            <a:r>
              <a:rPr lang="en-GB" dirty="0" smtClean="0"/>
              <a:t>Ensure findings disseminated throughout the business to enhance lessons learned</a:t>
            </a:r>
          </a:p>
          <a:p>
            <a:endParaRPr lang="en-GB" dirty="0"/>
          </a:p>
        </p:txBody>
      </p:sp>
      <p:sp>
        <p:nvSpPr>
          <p:cNvPr id="6" name="Rectangle 5"/>
          <p:cNvSpPr/>
          <p:nvPr/>
        </p:nvSpPr>
        <p:spPr>
          <a:xfrm>
            <a:off x="395536" y="1516429"/>
            <a:ext cx="3456384" cy="707886"/>
          </a:xfrm>
          <a:prstGeom prst="rect">
            <a:avLst/>
          </a:prstGeom>
        </p:spPr>
        <p:txBody>
          <a:bodyPr wrap="square">
            <a:spAutoFit/>
          </a:bodyPr>
          <a:lstStyle/>
          <a:p>
            <a:endParaRPr lang="en-US" sz="2000" dirty="0">
              <a:latin typeface="Verdana" pitchFamily="34" charset="0"/>
              <a:ea typeface="Verdana" pitchFamily="34" charset="0"/>
              <a:cs typeface="Verdana" pitchFamily="34" charset="0"/>
            </a:endParaRPr>
          </a:p>
          <a:p>
            <a:endParaRPr lang="en-US" sz="2000" dirty="0" smtClean="0">
              <a:latin typeface="Verdana" pitchFamily="34" charset="0"/>
              <a:ea typeface="Verdana" pitchFamily="34" charset="0"/>
              <a:cs typeface="Verdana" pitchFamily="34"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3071" y="4064177"/>
            <a:ext cx="1776910" cy="1924986"/>
          </a:xfrm>
          <a:prstGeom prst="rect">
            <a:avLst/>
          </a:prstGeom>
        </p:spPr>
      </p:pic>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363</a:t>
            </a:fld>
            <a:endParaRPr lang="en-US" dirty="0"/>
          </a:p>
        </p:txBody>
      </p:sp>
    </p:spTree>
    <p:extLst>
      <p:ext uri="{BB962C8B-B14F-4D97-AF65-F5344CB8AC3E}">
        <p14:creationId xmlns:p14="http://schemas.microsoft.com/office/powerpoint/2010/main" val="3843872169"/>
      </p:ext>
    </p:extLst>
  </p:cSld>
  <p:clrMapOvr>
    <a:masterClrMapping/>
  </p:clrMapOvr>
  <p:timing>
    <p:tnLst>
      <p:par>
        <p:cTn xmlns:p14="http://schemas.microsoft.com/office/powerpoint/2010/mai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3100" b="0" kern="1200" dirty="0" smtClean="0">
                <a:solidFill>
                  <a:srgbClr val="003300"/>
                </a:solidFill>
                <a:effectLst/>
                <a:latin typeface="+mj-lt"/>
                <a:ea typeface="+mj-ea"/>
                <a:cs typeface="+mj-cs"/>
              </a:rPr>
              <a:t>EnVex #4</a:t>
            </a:r>
            <a:endParaRPr lang="en-US" sz="3100" b="0" kern="1200" dirty="0" smtClean="0">
              <a:solidFill>
                <a:srgbClr val="003300"/>
              </a:solidFill>
              <a:effectLst/>
              <a:latin typeface="+mj-lt"/>
              <a:ea typeface="+mj-ea"/>
              <a:cs typeface="+mj-cs"/>
            </a:endParaRP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364</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219200"/>
            <a:ext cx="4647619" cy="3961905"/>
          </a:xfrm>
          <a:prstGeom prst="rect">
            <a:avLst/>
          </a:prstGeom>
        </p:spPr>
      </p:pic>
    </p:spTree>
    <p:extLst>
      <p:ext uri="{BB962C8B-B14F-4D97-AF65-F5344CB8AC3E}">
        <p14:creationId xmlns:p14="http://schemas.microsoft.com/office/powerpoint/2010/main" val="2945857340"/>
      </p:ext>
    </p:extLst>
  </p:cSld>
  <p:clrMapOvr>
    <a:masterClrMapping/>
  </p:clrMapOvr>
  <p:timing>
    <p:tnLst>
      <p:par>
        <p:cTn xmlns:p14="http://schemas.microsoft.com/office/powerpoint/2010/mai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Course Review</a:t>
            </a:r>
            <a:endParaRPr lang="en-US" dirty="0"/>
          </a:p>
        </p:txBody>
      </p:sp>
      <p:sp>
        <p:nvSpPr>
          <p:cNvPr id="6" name="Content Placeholder 5"/>
          <p:cNvSpPr>
            <a:spLocks noGrp="1"/>
          </p:cNvSpPr>
          <p:nvPr>
            <p:ph idx="1"/>
          </p:nvPr>
        </p:nvSpPr>
        <p:spPr>
          <a:xfrm>
            <a:off x="457200" y="1600200"/>
            <a:ext cx="4267200" cy="4525963"/>
          </a:xfrm>
        </p:spPr>
        <p:txBody>
          <a:bodyPr/>
          <a:lstStyle/>
          <a:p>
            <a:r>
              <a:rPr lang="en-US" dirty="0" smtClean="0"/>
              <a:t>The Closing Phase Communication </a:t>
            </a:r>
            <a:r>
              <a:rPr lang="en-US" dirty="0"/>
              <a:t>Skills</a:t>
            </a:r>
          </a:p>
          <a:p>
            <a:r>
              <a:rPr lang="en-US" dirty="0"/>
              <a:t>Information Management</a:t>
            </a:r>
          </a:p>
          <a:p>
            <a:r>
              <a:rPr lang="en-US" dirty="0"/>
              <a:t>Negotiating</a:t>
            </a:r>
          </a:p>
          <a:p>
            <a:r>
              <a:rPr lang="en-US" dirty="0"/>
              <a:t>Conflict Management</a:t>
            </a:r>
          </a:p>
          <a:p>
            <a:r>
              <a:rPr lang="en-US" dirty="0"/>
              <a:t>Leadership</a:t>
            </a:r>
          </a:p>
          <a:p>
            <a:r>
              <a:rPr lang="en-US" dirty="0"/>
              <a:t>Project Reviews</a:t>
            </a:r>
          </a:p>
          <a:p>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t>365</a:t>
            </a:fld>
            <a:endParaRPr lang="en-US" dirty="0"/>
          </a:p>
        </p:txBody>
      </p:sp>
      <p:pic>
        <p:nvPicPr>
          <p:cNvPr id="30722" name="Picture 2" descr="http://assets.lifehack.org/wp-content/files/2012/07/weekly-review.jpg?ecd3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599" y="1609725"/>
            <a:ext cx="3904077" cy="317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04513"/>
      </p:ext>
    </p:extLst>
  </p:cSld>
  <p:clrMapOvr>
    <a:masterClrMapping/>
  </p:clrMapOvr>
  <p:timing>
    <p:tnLst>
      <p:par>
        <p:cTn xmlns:p14="http://schemas.microsoft.com/office/powerpoint/2010/mai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72200" cy="1143000"/>
          </a:xfrm>
        </p:spPr>
        <p:txBody>
          <a:bodyPr/>
          <a:lstStyle/>
          <a:p>
            <a:r>
              <a:rPr lang="en-US" dirty="0" smtClean="0"/>
              <a:t>Acknowledgements and References</a:t>
            </a:r>
            <a:endParaRPr lang="en-US" dirty="0"/>
          </a:p>
        </p:txBody>
      </p:sp>
      <p:sp>
        <p:nvSpPr>
          <p:cNvPr id="3" name="Content Placeholder 2"/>
          <p:cNvSpPr>
            <a:spLocks noGrp="1"/>
          </p:cNvSpPr>
          <p:nvPr>
            <p:ph idx="1"/>
          </p:nvPr>
        </p:nvSpPr>
        <p:spPr>
          <a:xfrm>
            <a:off x="457200" y="1066800"/>
            <a:ext cx="8229600" cy="5334000"/>
          </a:xfrm>
        </p:spPr>
        <p:txBody>
          <a:bodyPr>
            <a:normAutofit fontScale="32500" lnSpcReduction="20000"/>
          </a:bodyPr>
          <a:lstStyle/>
          <a:p>
            <a:pPr>
              <a:lnSpc>
                <a:spcPct val="90000"/>
              </a:lnSpc>
            </a:pPr>
            <a:endParaRPr lang="en-US" dirty="0"/>
          </a:p>
          <a:p>
            <a:pPr>
              <a:lnSpc>
                <a:spcPct val="90000"/>
              </a:lnSpc>
            </a:pPr>
            <a:r>
              <a:rPr lang="en-US" dirty="0"/>
              <a:t>The Energy Management Standard ISO 50001</a:t>
            </a:r>
          </a:p>
          <a:p>
            <a:pPr>
              <a:lnSpc>
                <a:spcPct val="90000"/>
              </a:lnSpc>
            </a:pPr>
            <a:r>
              <a:rPr lang="en-US" dirty="0"/>
              <a:t>The Environmental Management Standard ISO 14001</a:t>
            </a:r>
          </a:p>
          <a:p>
            <a:pPr>
              <a:lnSpc>
                <a:spcPct val="90000"/>
              </a:lnSpc>
            </a:pPr>
            <a:r>
              <a:rPr lang="en-US" dirty="0"/>
              <a:t>The Guidance on Social Responsibility ISO 26000</a:t>
            </a:r>
          </a:p>
          <a:p>
            <a:pPr>
              <a:lnSpc>
                <a:spcPct val="90000"/>
              </a:lnSpc>
            </a:pPr>
            <a:r>
              <a:rPr lang="en-US" dirty="0"/>
              <a:t>The Quality Management Standard ISO 9001</a:t>
            </a:r>
          </a:p>
          <a:p>
            <a:pPr>
              <a:lnSpc>
                <a:spcPct val="90000"/>
              </a:lnSpc>
            </a:pPr>
            <a:r>
              <a:rPr lang="en-US" dirty="0"/>
              <a:t>Guidance on Project Management ISO 21500</a:t>
            </a:r>
          </a:p>
          <a:p>
            <a:pPr>
              <a:lnSpc>
                <a:spcPct val="90000"/>
              </a:lnSpc>
            </a:pPr>
            <a:r>
              <a:rPr lang="en-US" dirty="0"/>
              <a:t>Global Reporting Initiative. G3, GRI</a:t>
            </a:r>
          </a:p>
          <a:p>
            <a:pPr>
              <a:lnSpc>
                <a:spcPct val="90000"/>
              </a:lnSpc>
            </a:pPr>
            <a:r>
              <a:rPr lang="en-US" dirty="0"/>
              <a:t>ICB 3.0® International Project Management Association</a:t>
            </a:r>
          </a:p>
          <a:p>
            <a:pPr>
              <a:lnSpc>
                <a:spcPct val="90000"/>
              </a:lnSpc>
            </a:pPr>
            <a:r>
              <a:rPr lang="en-US" dirty="0"/>
              <a:t>PMBOK® Guide, 5th. Ed, 2013. Project Management Institute</a:t>
            </a:r>
          </a:p>
          <a:p>
            <a:pPr>
              <a:lnSpc>
                <a:spcPct val="90000"/>
              </a:lnSpc>
            </a:pPr>
            <a:r>
              <a:rPr lang="en-US" dirty="0"/>
              <a:t>Sustainability in Project Management. (2011) Gilbert Silvius and Ron Schipper</a:t>
            </a:r>
          </a:p>
          <a:p>
            <a:pPr>
              <a:lnSpc>
                <a:spcPct val="90000"/>
              </a:lnSpc>
            </a:pPr>
            <a:r>
              <a:rPr lang="en-US" dirty="0"/>
              <a:t>http://worldinbalance.net/intagreements/1987-brundtland.php</a:t>
            </a:r>
          </a:p>
          <a:p>
            <a:pPr>
              <a:lnSpc>
                <a:spcPct val="90000"/>
              </a:lnSpc>
            </a:pPr>
            <a:r>
              <a:rPr lang="en-US" dirty="0"/>
              <a:t>Maria Eugenia Gonzalez, Jorge Martinez del Campo, Lorena Perdomo, Monica Gonzalez, Gilbert Silvius, Ron Schipper, Michael Ruiz</a:t>
            </a:r>
          </a:p>
          <a:p>
            <a:pPr>
              <a:lnSpc>
                <a:spcPct val="90000"/>
              </a:lnSpc>
            </a:pPr>
            <a:r>
              <a:rPr lang="en-US" dirty="0"/>
              <a:t>Dr. R. M. Belbin  http://Belbin.com</a:t>
            </a:r>
          </a:p>
          <a:p>
            <a:pPr>
              <a:lnSpc>
                <a:spcPct val="90000"/>
              </a:lnSpc>
            </a:pPr>
            <a:r>
              <a:rPr lang="en-US" dirty="0"/>
              <a:t>United States Census Bureau</a:t>
            </a:r>
          </a:p>
          <a:p>
            <a:pPr>
              <a:lnSpc>
                <a:spcPct val="90000"/>
              </a:lnSpc>
            </a:pPr>
            <a:r>
              <a:rPr lang="en-US" dirty="0"/>
              <a:t>http://www.un.org/en/sustainablefuture/</a:t>
            </a:r>
          </a:p>
          <a:p>
            <a:pPr>
              <a:lnSpc>
                <a:spcPct val="90000"/>
              </a:lnSpc>
            </a:pPr>
            <a:r>
              <a:rPr lang="en-US" dirty="0"/>
              <a:t>Coca Cola </a:t>
            </a:r>
            <a:r>
              <a:rPr lang="en-US" dirty="0">
                <a:hlinkClick r:id="rId2"/>
              </a:rPr>
              <a:t>http://en.wikipedia.org/wiki/New_coke</a:t>
            </a:r>
            <a:endParaRPr lang="en-US" dirty="0"/>
          </a:p>
          <a:p>
            <a:pPr>
              <a:lnSpc>
                <a:spcPct val="90000"/>
              </a:lnSpc>
            </a:pPr>
            <a:r>
              <a:rPr lang="en-US" dirty="0"/>
              <a:t>UNWCED: United Nations World Commission on Environment and </a:t>
            </a:r>
          </a:p>
          <a:p>
            <a:pPr>
              <a:lnSpc>
                <a:spcPct val="90000"/>
              </a:lnSpc>
            </a:pPr>
            <a:r>
              <a:rPr lang="en-US" dirty="0"/>
              <a:t>Development (1987). Our Common Future (</a:t>
            </a:r>
            <a:r>
              <a:rPr lang="en-US" dirty="0" err="1"/>
              <a:t>Brundtland</a:t>
            </a:r>
            <a:r>
              <a:rPr lang="en-US" dirty="0"/>
              <a:t> Report). Oxford: Oxford University Press</a:t>
            </a:r>
            <a:r>
              <a:rPr lang="en-US" dirty="0" smtClean="0"/>
              <a:t>.</a:t>
            </a:r>
            <a:endParaRPr lang="en-US" dirty="0"/>
          </a:p>
          <a:p>
            <a:pPr>
              <a:lnSpc>
                <a:spcPct val="90000"/>
              </a:lnSpc>
            </a:pPr>
            <a:r>
              <a:rPr lang="en-US" dirty="0"/>
              <a:t>Fourth Assessment Report of the Intergovernmental Panel on Climate Change, (2007) IPCC. University of Cambridge</a:t>
            </a:r>
            <a:r>
              <a:rPr lang="en-US" dirty="0" smtClean="0"/>
              <a:t>.</a:t>
            </a:r>
            <a:endParaRPr lang="en-US" dirty="0"/>
          </a:p>
          <a:p>
            <a:pPr>
              <a:lnSpc>
                <a:spcPct val="90000"/>
              </a:lnSpc>
            </a:pPr>
            <a:r>
              <a:rPr lang="en-US" dirty="0"/>
              <a:t>The United Nations Framework Convention on Climate Change</a:t>
            </a:r>
          </a:p>
          <a:p>
            <a:pPr>
              <a:lnSpc>
                <a:spcPct val="90000"/>
              </a:lnSpc>
            </a:pPr>
            <a:r>
              <a:rPr lang="en-US" dirty="0"/>
              <a:t>, (1992) UNFCCC. New York, New </a:t>
            </a:r>
            <a:r>
              <a:rPr lang="en-US" dirty="0" smtClean="0"/>
              <a:t>York</a:t>
            </a:r>
            <a:endParaRPr lang="en-US" dirty="0"/>
          </a:p>
          <a:p>
            <a:pPr>
              <a:lnSpc>
                <a:spcPct val="90000"/>
              </a:lnSpc>
            </a:pPr>
            <a:r>
              <a:rPr lang="en-US" dirty="0"/>
              <a:t>International competence baseline. (3.0 ed.) (2006). Nijkerk, The Netherlands: International Project Management Association</a:t>
            </a:r>
            <a:r>
              <a:rPr lang="en-US" dirty="0" smtClean="0"/>
              <a:t>.</a:t>
            </a:r>
          </a:p>
          <a:p>
            <a:pPr>
              <a:lnSpc>
                <a:spcPct val="90000"/>
              </a:lnSpc>
            </a:pPr>
            <a:r>
              <a:rPr lang="en-US" dirty="0" smtClean="0"/>
              <a:t> </a:t>
            </a:r>
            <a:r>
              <a:rPr lang="en-US" dirty="0"/>
              <a:t>ISO 26000. In (2012). Guidance on Corporate Social Responsibility  (ISO 26000:2012 E). Geneva, Switzerland: International Standards Organization</a:t>
            </a:r>
            <a:r>
              <a:rPr lang="en-US" dirty="0" smtClean="0"/>
              <a:t>.</a:t>
            </a:r>
            <a:endParaRPr lang="en-US" dirty="0"/>
          </a:p>
          <a:p>
            <a:pPr>
              <a:lnSpc>
                <a:spcPct val="90000"/>
              </a:lnSpc>
            </a:pPr>
            <a:r>
              <a:rPr lang="en-US" dirty="0"/>
              <a:t>G4 sustainability reporting guidelines. (2013). Amsterdam, The Netherlands: Global Reporting Initiative</a:t>
            </a:r>
            <a:r>
              <a:rPr lang="en-US" dirty="0" smtClean="0"/>
              <a:t>.</a:t>
            </a:r>
            <a:endParaRPr lang="en-US" dirty="0"/>
          </a:p>
          <a:p>
            <a:pPr>
              <a:lnSpc>
                <a:spcPct val="90000"/>
              </a:lnSpc>
            </a:pPr>
            <a:r>
              <a:rPr lang="en-US" dirty="0"/>
              <a:t>Post-2015 business engagement architecture. (2013). New York, New York: UN Global Compact Office.</a:t>
            </a:r>
            <a:r>
              <a:rPr lang="en-US" dirty="0" smtClean="0"/>
              <a:t>\</a:t>
            </a:r>
            <a:endParaRPr lang="en-US" dirty="0"/>
          </a:p>
          <a:p>
            <a:pPr>
              <a:lnSpc>
                <a:spcPct val="90000"/>
              </a:lnSpc>
            </a:pPr>
            <a:r>
              <a:rPr lang="en-US" dirty="0"/>
              <a:t>ECONOMIC life (The equivalent annual cost of owning and operating an asset (EUAC or AW) http://www.investopedia.com/terms/e/economic-</a:t>
            </a:r>
            <a:r>
              <a:rPr lang="en-US" dirty="0" err="1" smtClean="0"/>
              <a:t>life.asp</a:t>
            </a:r>
            <a:endParaRPr lang="en-US" dirty="0" smtClean="0"/>
          </a:p>
          <a:p>
            <a:pPr>
              <a:lnSpc>
                <a:spcPct val="90000"/>
              </a:lnSpc>
            </a:pPr>
            <a:r>
              <a:rPr lang="en-US" dirty="0" smtClean="0"/>
              <a:t>The </a:t>
            </a:r>
            <a:r>
              <a:rPr lang="en-US" dirty="0"/>
              <a:t>logical framework document - details. (</a:t>
            </a:r>
            <a:r>
              <a:rPr lang="en-US" dirty="0" err="1"/>
              <a:t>n.d.</a:t>
            </a:r>
            <a:r>
              <a:rPr lang="en-US" dirty="0"/>
              <a:t>). Retrieved from http://lgausa.com/logframdoc.htm on 1/3/</a:t>
            </a:r>
            <a:r>
              <a:rPr lang="en-US" dirty="0" smtClean="0"/>
              <a:t>201</a:t>
            </a:r>
            <a:endParaRPr lang="en-US" dirty="0"/>
          </a:p>
          <a:p>
            <a:pPr>
              <a:lnSpc>
                <a:spcPct val="90000"/>
              </a:lnSpc>
            </a:pPr>
            <a:r>
              <a:rPr lang="en-US" dirty="0"/>
              <a:t>Decision making in manufacturing environment using graph theory and fuzzy multiple attribute decision making. (2013) (Vol. 2). Springer</a:t>
            </a:r>
            <a:r>
              <a:rPr lang="en-US" dirty="0" smtClean="0"/>
              <a:t>.</a:t>
            </a:r>
            <a:endParaRPr lang="en-US" dirty="0"/>
          </a:p>
          <a:p>
            <a:pPr>
              <a:lnSpc>
                <a:spcPct val="90000"/>
              </a:lnSpc>
            </a:pPr>
            <a:r>
              <a:rPr lang="en-US" dirty="0"/>
              <a:t>ISO 21500. In (2012). Guidance on Project Management (ISO 21500:2012 E ). Geneva, Switzerland: International Standards Organization</a:t>
            </a:r>
            <a:r>
              <a:rPr lang="en-US" dirty="0" smtClean="0"/>
              <a:t>.</a:t>
            </a:r>
            <a:endParaRPr lang="en-US" dirty="0"/>
          </a:p>
          <a:p>
            <a:pPr>
              <a:lnSpc>
                <a:spcPct val="90000"/>
              </a:lnSpc>
            </a:pPr>
            <a:r>
              <a:rPr lang="en-US" dirty="0"/>
              <a:t>Elkington, J. (1997). Cannibals with forks. Oxford: Capstone Publishing</a:t>
            </a:r>
            <a:r>
              <a:rPr lang="en-US" dirty="0" smtClean="0"/>
              <a:t>.</a:t>
            </a:r>
            <a:endParaRPr lang="en-US" dirty="0"/>
          </a:p>
          <a:p>
            <a:pPr>
              <a:lnSpc>
                <a:spcPct val="90000"/>
              </a:lnSpc>
            </a:pPr>
            <a:r>
              <a:rPr lang="en-US" dirty="0"/>
              <a:t>Engendering the Logical Framework – Helen </a:t>
            </a:r>
            <a:r>
              <a:rPr lang="en-US" dirty="0" err="1"/>
              <a:t>Hambly</a:t>
            </a:r>
            <a:r>
              <a:rPr lang="en-US" dirty="0"/>
              <a:t> </a:t>
            </a:r>
            <a:r>
              <a:rPr lang="en-US" dirty="0" err="1"/>
              <a:t>Odame</a:t>
            </a:r>
            <a:r>
              <a:rPr lang="en-US" dirty="0"/>
              <a:t>, Research Officer, ISNAR, August </a:t>
            </a:r>
            <a:r>
              <a:rPr lang="en-US" dirty="0" smtClean="0"/>
              <a:t>2001</a:t>
            </a:r>
            <a:endParaRPr lang="en-US" dirty="0"/>
          </a:p>
          <a:p>
            <a:pPr>
              <a:lnSpc>
                <a:spcPct val="90000"/>
              </a:lnSpc>
            </a:pPr>
            <a:r>
              <a:rPr lang="en-US" dirty="0"/>
              <a:t>Why Change Management -(2014, 1 03). Retrieved from </a:t>
            </a:r>
            <a:r>
              <a:rPr lang="en-US" dirty="0">
                <a:hlinkClick r:id="rId3"/>
              </a:rPr>
              <a:t>https://www.prosci.com/change-management/why-change-management/ </a:t>
            </a:r>
          </a:p>
          <a:p>
            <a:pPr>
              <a:lnSpc>
                <a:spcPct val="90000"/>
              </a:lnSpc>
            </a:pPr>
            <a:r>
              <a:rPr lang="en-US" dirty="0"/>
              <a:t>Carboni, Gonzalez, Hodgkinson (2013) The GPM Reference Guide to Sustainability in Project </a:t>
            </a:r>
            <a:r>
              <a:rPr lang="en-US" dirty="0" smtClean="0"/>
              <a:t>Management</a:t>
            </a:r>
            <a:endParaRPr lang="en-US" dirty="0"/>
          </a:p>
          <a:p>
            <a:pPr>
              <a:lnSpc>
                <a:spcPct val="90000"/>
              </a:lnSpc>
            </a:pPr>
            <a:r>
              <a:rPr lang="en-US" dirty="0" err="1"/>
              <a:t>Epa</a:t>
            </a:r>
            <a:r>
              <a:rPr lang="en-US" dirty="0"/>
              <a:t> </a:t>
            </a:r>
            <a:r>
              <a:rPr lang="en-US" dirty="0" err="1"/>
              <a:t>faqs</a:t>
            </a:r>
            <a:r>
              <a:rPr lang="en-US" dirty="0"/>
              <a:t> on </a:t>
            </a:r>
            <a:r>
              <a:rPr lang="en-US" dirty="0" err="1"/>
              <a:t>ewaste</a:t>
            </a:r>
            <a:r>
              <a:rPr lang="en-US" dirty="0"/>
              <a:t>. (2012, 11 14). Retrieved from http://</a:t>
            </a:r>
            <a:r>
              <a:rPr lang="en-US" dirty="0" err="1"/>
              <a:t>www.epa.gov</a:t>
            </a:r>
            <a:r>
              <a:rPr lang="en-US" dirty="0"/>
              <a:t>/</a:t>
            </a:r>
            <a:r>
              <a:rPr lang="en-US" dirty="0" err="1"/>
              <a:t>osw</a:t>
            </a:r>
            <a:r>
              <a:rPr lang="en-US" dirty="0"/>
              <a:t>/conserve/materials/</a:t>
            </a:r>
            <a:r>
              <a:rPr lang="en-US" dirty="0" err="1"/>
              <a:t>ecycling</a:t>
            </a:r>
            <a:r>
              <a:rPr lang="en-US" dirty="0"/>
              <a:t>/</a:t>
            </a:r>
            <a:r>
              <a:rPr lang="en-US" dirty="0" err="1" smtClean="0"/>
              <a:t>faq.htm</a:t>
            </a:r>
            <a:endParaRPr lang="en-US" dirty="0"/>
          </a:p>
          <a:p>
            <a:pPr>
              <a:lnSpc>
                <a:spcPct val="90000"/>
              </a:lnSpc>
            </a:pPr>
            <a:r>
              <a:rPr lang="en-US" dirty="0"/>
              <a:t>http://</a:t>
            </a:r>
            <a:r>
              <a:rPr lang="en-US" dirty="0" err="1"/>
              <a:t>www.cs.utexas.edu</a:t>
            </a:r>
            <a:r>
              <a:rPr lang="en-US" dirty="0"/>
              <a:t>/~</a:t>
            </a:r>
            <a:r>
              <a:rPr lang="en-US" dirty="0" err="1"/>
              <a:t>fussell</a:t>
            </a:r>
            <a:r>
              <a:rPr lang="en-US" dirty="0"/>
              <a:t>/courses/cs352h/papers/</a:t>
            </a:r>
            <a:r>
              <a:rPr lang="en-US" dirty="0" err="1" smtClean="0"/>
              <a:t>moore.pdf</a:t>
            </a:r>
            <a:endParaRPr lang="en-US" dirty="0"/>
          </a:p>
          <a:p>
            <a:pPr>
              <a:lnSpc>
                <a:spcPct val="90000"/>
              </a:lnSpc>
            </a:pPr>
            <a:r>
              <a:rPr lang="en-US" dirty="0"/>
              <a:t>The Sustainability Reporting definitions for P5 were developed internally to match what is required from the GRI G4 Framework sourced from </a:t>
            </a:r>
            <a:r>
              <a:rPr lang="en-US" dirty="0">
                <a:hlinkClick r:id="rId4"/>
              </a:rPr>
              <a:t>https://www.globalreporting.org/resourcelibrary/Sust-Dev-Review.pdf  Read more at </a:t>
            </a:r>
            <a:r>
              <a:rPr lang="en-US" dirty="0">
                <a:hlinkClick r:id="rId5"/>
              </a:rPr>
              <a:t>www.globalreporting.org</a:t>
            </a:r>
            <a:endParaRPr lang="en-US" dirty="0"/>
          </a:p>
          <a:p>
            <a:pPr>
              <a:lnSpc>
                <a:spcPct val="80000"/>
              </a:lnSpc>
            </a:pP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366</a:t>
            </a:fld>
            <a:endParaRPr lang="en-US" dirty="0"/>
          </a:p>
        </p:txBody>
      </p:sp>
    </p:spTree>
    <p:extLst>
      <p:ext uri="{BB962C8B-B14F-4D97-AF65-F5344CB8AC3E}">
        <p14:creationId xmlns:p14="http://schemas.microsoft.com/office/powerpoint/2010/main" val="950490973"/>
      </p:ext>
    </p:extLst>
  </p:cSld>
  <p:clrMapOvr>
    <a:masterClrMapping/>
  </p:clrMapOvr>
  <p:timing>
    <p:tnLst>
      <p:par>
        <p:cTn xmlns:p14="http://schemas.microsoft.com/office/powerpoint/2010/mai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667000"/>
            <a:ext cx="1905000" cy="1143000"/>
          </a:xfrm>
        </p:spPr>
        <p:txBody>
          <a:bodyPr/>
          <a:lstStyle/>
          <a:p>
            <a:r>
              <a:rPr lang="en-US" dirty="0" smtClean="0"/>
              <a:t>Thank you</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t>367</a:t>
            </a:fld>
            <a:endParaRPr lang="en-US" dirty="0"/>
          </a:p>
        </p:txBody>
      </p:sp>
    </p:spTree>
    <p:extLst>
      <p:ext uri="{BB962C8B-B14F-4D97-AF65-F5344CB8AC3E}">
        <p14:creationId xmlns:p14="http://schemas.microsoft.com/office/powerpoint/2010/main" val="25355979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22185" cy="1143000"/>
          </a:xfrm>
        </p:spPr>
        <p:txBody>
          <a:bodyPr/>
          <a:lstStyle/>
          <a:p>
            <a:r>
              <a:rPr lang="en-US" dirty="0" smtClean="0"/>
              <a:t>The Accenture – UNGC 2013 Report (Cont)</a:t>
            </a:r>
            <a:endParaRPr lang="en-US" dirty="0"/>
          </a:p>
        </p:txBody>
      </p:sp>
      <p:pic>
        <p:nvPicPr>
          <p:cNvPr id="3" name="Picture 2"/>
          <p:cNvPicPr>
            <a:picLocks noChangeAspect="1"/>
          </p:cNvPicPr>
          <p:nvPr/>
        </p:nvPicPr>
        <p:blipFill>
          <a:blip r:embed="rId3" cstate="print"/>
          <a:stretch>
            <a:fillRect/>
          </a:stretch>
        </p:blipFill>
        <p:spPr>
          <a:xfrm>
            <a:off x="1295400" y="1447800"/>
            <a:ext cx="6188943" cy="3598899"/>
          </a:xfrm>
          <a:prstGeom prst="rect">
            <a:avLst/>
          </a:prstGeom>
        </p:spPr>
      </p:pic>
      <p:sp>
        <p:nvSpPr>
          <p:cNvPr id="7" name="6 Llamada ovalada"/>
          <p:cNvSpPr/>
          <p:nvPr/>
        </p:nvSpPr>
        <p:spPr>
          <a:xfrm>
            <a:off x="2590800" y="5334000"/>
            <a:ext cx="4191000" cy="762000"/>
          </a:xfrm>
          <a:prstGeom prst="wedgeEllipseCallout">
            <a:avLst>
              <a:gd name="adj1" fmla="val -12945"/>
              <a:gd name="adj2" fmla="val -130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smtClean="0">
                <a:solidFill>
                  <a:schemeClr val="tx1"/>
                </a:solidFill>
              </a:rPr>
              <a:t>Probably</a:t>
            </a:r>
            <a:r>
              <a:rPr lang="es-AR" dirty="0" smtClean="0">
                <a:solidFill>
                  <a:schemeClr val="tx1"/>
                </a:solidFill>
              </a:rPr>
              <a:t> </a:t>
            </a:r>
            <a:r>
              <a:rPr lang="es-AR" dirty="0" err="1" smtClean="0">
                <a:solidFill>
                  <a:schemeClr val="tx1"/>
                </a:solidFill>
              </a:rPr>
              <a:t>they</a:t>
            </a:r>
            <a:r>
              <a:rPr lang="es-AR" dirty="0" smtClean="0">
                <a:solidFill>
                  <a:schemeClr val="tx1"/>
                </a:solidFill>
              </a:rPr>
              <a:t> </a:t>
            </a:r>
            <a:r>
              <a:rPr lang="es-AR" dirty="0" err="1" smtClean="0">
                <a:solidFill>
                  <a:schemeClr val="tx1"/>
                </a:solidFill>
              </a:rPr>
              <a:t>don´t</a:t>
            </a:r>
            <a:r>
              <a:rPr lang="es-AR" dirty="0" smtClean="0">
                <a:solidFill>
                  <a:schemeClr val="tx1"/>
                </a:solidFill>
              </a:rPr>
              <a:t> use </a:t>
            </a:r>
            <a:r>
              <a:rPr lang="es-AR" dirty="0" err="1" smtClean="0">
                <a:solidFill>
                  <a:schemeClr val="tx1"/>
                </a:solidFill>
              </a:rPr>
              <a:t>the</a:t>
            </a:r>
            <a:r>
              <a:rPr lang="es-AR" dirty="0" smtClean="0">
                <a:solidFill>
                  <a:schemeClr val="tx1"/>
                </a:solidFill>
              </a:rPr>
              <a:t>  </a:t>
            </a:r>
            <a:r>
              <a:rPr lang="es-AR" b="1" dirty="0" err="1" smtClean="0">
                <a:solidFill>
                  <a:schemeClr val="tx1"/>
                </a:solidFill>
              </a:rPr>
              <a:t>PRiSM</a:t>
            </a:r>
            <a:r>
              <a:rPr lang="es-AR" b="1" dirty="0" smtClean="0">
                <a:solidFill>
                  <a:schemeClr val="tx1"/>
                </a:solidFill>
              </a:rPr>
              <a:t> </a:t>
            </a:r>
            <a:r>
              <a:rPr lang="es-AR" b="1" dirty="0" err="1" smtClean="0">
                <a:solidFill>
                  <a:schemeClr val="tx1"/>
                </a:solidFill>
              </a:rPr>
              <a:t>Methology</a:t>
            </a:r>
            <a:endParaRPr lang="es-ES" b="1" dirty="0">
              <a:solidFill>
                <a:schemeClr val="tx1"/>
              </a:solidFill>
            </a:endParaRPr>
          </a:p>
        </p:txBody>
      </p:sp>
    </p:spTree>
    <p:extLst>
      <p:ext uri="{BB962C8B-B14F-4D97-AF65-F5344CB8AC3E}">
        <p14:creationId xmlns:p14="http://schemas.microsoft.com/office/powerpoint/2010/main" val="5720682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view of the problem is</a:t>
            </a:r>
            <a:endParaRPr lang="en-US" dirty="0"/>
          </a:p>
        </p:txBody>
      </p:sp>
      <p:pic>
        <p:nvPicPr>
          <p:cNvPr id="4" name="Picture 3"/>
          <p:cNvPicPr>
            <a:picLocks noChangeAspect="1"/>
          </p:cNvPicPr>
          <p:nvPr/>
        </p:nvPicPr>
        <p:blipFill>
          <a:blip r:embed="rId2" cstate="print"/>
          <a:stretch>
            <a:fillRect/>
          </a:stretch>
        </p:blipFill>
        <p:spPr>
          <a:xfrm>
            <a:off x="5151956" y="1515769"/>
            <a:ext cx="3392188" cy="4529453"/>
          </a:xfrm>
          <a:prstGeom prst="rect">
            <a:avLst/>
          </a:prstGeom>
        </p:spPr>
      </p:pic>
      <p:pic>
        <p:nvPicPr>
          <p:cNvPr id="5" name="Picture 4"/>
          <p:cNvPicPr>
            <a:picLocks noChangeAspect="1"/>
          </p:cNvPicPr>
          <p:nvPr/>
        </p:nvPicPr>
        <p:blipFill>
          <a:blip r:embed="rId3" cstate="print"/>
          <a:stretch>
            <a:fillRect/>
          </a:stretch>
        </p:blipFill>
        <p:spPr>
          <a:xfrm>
            <a:off x="772995" y="1602340"/>
            <a:ext cx="3411329" cy="4471742"/>
          </a:xfrm>
          <a:prstGeom prst="rect">
            <a:avLst/>
          </a:prstGeom>
        </p:spPr>
      </p:pic>
      <p:pic>
        <p:nvPicPr>
          <p:cNvPr id="6" name="Picture 5"/>
          <p:cNvPicPr>
            <a:picLocks noChangeAspect="1"/>
          </p:cNvPicPr>
          <p:nvPr/>
        </p:nvPicPr>
        <p:blipFill>
          <a:blip r:embed="rId4" cstate="print"/>
          <a:stretch>
            <a:fillRect/>
          </a:stretch>
        </p:blipFill>
        <p:spPr>
          <a:xfrm>
            <a:off x="8153400" y="5105400"/>
            <a:ext cx="850624" cy="843644"/>
          </a:xfrm>
          <a:prstGeom prst="rect">
            <a:avLst/>
          </a:prstGeom>
        </p:spPr>
      </p:pic>
    </p:spTree>
    <p:extLst>
      <p:ext uri="{BB962C8B-B14F-4D97-AF65-F5344CB8AC3E}">
        <p14:creationId xmlns:p14="http://schemas.microsoft.com/office/powerpoint/2010/main" val="4017275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Global Reporting </a:t>
            </a:r>
            <a:r>
              <a:rPr lang="en-US" dirty="0" smtClean="0"/>
              <a:t>Initiative</a:t>
            </a:r>
            <a:r>
              <a:rPr lang="es-MX" dirty="0" smtClean="0"/>
              <a:t> (GRI)</a:t>
            </a:r>
            <a:endParaRPr lang="en-US" dirty="0"/>
          </a:p>
        </p:txBody>
      </p:sp>
      <p:sp>
        <p:nvSpPr>
          <p:cNvPr id="3" name="2 Marcador de contenido"/>
          <p:cNvSpPr>
            <a:spLocks noGrp="1"/>
          </p:cNvSpPr>
          <p:nvPr>
            <p:ph idx="1"/>
          </p:nvPr>
        </p:nvSpPr>
        <p:spPr>
          <a:xfrm>
            <a:off x="211015" y="2057400"/>
            <a:ext cx="5842992" cy="2819400"/>
          </a:xfrm>
        </p:spPr>
        <p:txBody>
          <a:bodyPr>
            <a:normAutofit fontScale="92500" lnSpcReduction="10000"/>
          </a:bodyPr>
          <a:lstStyle/>
          <a:p>
            <a:pPr marL="0" indent="0">
              <a:buNone/>
            </a:pPr>
            <a:r>
              <a:rPr lang="en-US" dirty="0" smtClean="0"/>
              <a:t>Pioneering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a:p>
            <a:pPr marL="0" indent="0" algn="ctr">
              <a:buNone/>
            </a:pPr>
            <a:r>
              <a:rPr lang="es-MX" sz="2200" i="1" dirty="0" smtClean="0">
                <a:hlinkClick r:id="rId3"/>
              </a:rPr>
              <a:t>Learn more at www.globalreporting.org</a:t>
            </a:r>
            <a:r>
              <a:rPr lang="es-MX" sz="2200" i="1" dirty="0" smtClean="0"/>
              <a:t> </a:t>
            </a:r>
            <a:endParaRPr lang="en-US" sz="2200" i="1"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492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500" fill="hold"/>
                                        <p:tgtEl>
                                          <p:spTgt spid="4098"/>
                                        </p:tgtEl>
                                        <p:attrNameLst>
                                          <p:attrName>ppt_w</p:attrName>
                                        </p:attrNameLst>
                                      </p:cBhvr>
                                      <p:tavLst>
                                        <p:tav tm="0">
                                          <p:val>
                                            <p:fltVal val="0"/>
                                          </p:val>
                                        </p:tav>
                                        <p:tav tm="100000">
                                          <p:val>
                                            <p:strVal val="#ppt_w"/>
                                          </p:val>
                                        </p:tav>
                                      </p:tavLst>
                                    </p:anim>
                                    <p:anim calcmode="lin" valueType="num">
                                      <p:cBhvr>
                                        <p:cTn id="21" dur="500" fill="hold"/>
                                        <p:tgtEl>
                                          <p:spTgt spid="4098"/>
                                        </p:tgtEl>
                                        <p:attrNameLst>
                                          <p:attrName>ppt_h</p:attrName>
                                        </p:attrNameLst>
                                      </p:cBhvr>
                                      <p:tavLst>
                                        <p:tav tm="0">
                                          <p:val>
                                            <p:fltVal val="0"/>
                                          </p:val>
                                        </p:tav>
                                        <p:tav tm="100000">
                                          <p:val>
                                            <p:strVal val="#ppt_h"/>
                                          </p:val>
                                        </p:tav>
                                      </p:tavLst>
                                    </p:anim>
                                    <p:animEffect transition="in" filter="fade">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Learning Objectives</a:t>
            </a:r>
            <a:endParaRPr lang="en-US" dirty="0"/>
          </a:p>
        </p:txBody>
      </p:sp>
      <p:sp>
        <p:nvSpPr>
          <p:cNvPr id="3" name="Content Placeholder 2"/>
          <p:cNvSpPr>
            <a:spLocks noGrp="1"/>
          </p:cNvSpPr>
          <p:nvPr>
            <p:ph idx="1"/>
          </p:nvPr>
        </p:nvSpPr>
        <p:spPr>
          <a:xfrm>
            <a:off x="381000" y="990600"/>
            <a:ext cx="8088923" cy="5334000"/>
          </a:xfrm>
        </p:spPr>
        <p:txBody>
          <a:bodyPr>
            <a:normAutofit fontScale="70000" lnSpcReduction="20000"/>
          </a:bodyPr>
          <a:lstStyle/>
          <a:p>
            <a:r>
              <a:rPr lang="en-US" dirty="0"/>
              <a:t>Sustainability as a </a:t>
            </a:r>
            <a:r>
              <a:rPr lang="en-US" dirty="0" smtClean="0"/>
              <a:t>Differentiator</a:t>
            </a:r>
          </a:p>
          <a:p>
            <a:r>
              <a:rPr lang="en-US" dirty="0" smtClean="0"/>
              <a:t>Reporting Frameworks</a:t>
            </a:r>
          </a:p>
          <a:p>
            <a:r>
              <a:rPr lang="en-US" dirty="0" smtClean="0"/>
              <a:t>ISO Standards</a:t>
            </a:r>
          </a:p>
          <a:p>
            <a:r>
              <a:rPr lang="en-US" dirty="0" smtClean="0"/>
              <a:t>Define </a:t>
            </a:r>
            <a:r>
              <a:rPr lang="en-US" dirty="0"/>
              <a:t>what Sustainability in Project Management or "Green Project </a:t>
            </a:r>
            <a:r>
              <a:rPr lang="en-US" dirty="0" smtClean="0"/>
              <a:t>Management“ is</a:t>
            </a:r>
            <a:r>
              <a:rPr lang="en-US" dirty="0"/>
              <a:t> </a:t>
            </a:r>
          </a:p>
          <a:p>
            <a:r>
              <a:rPr lang="en-US" dirty="0"/>
              <a:t>Define the differences between a green project and standard project management</a:t>
            </a:r>
          </a:p>
          <a:p>
            <a:r>
              <a:rPr lang="en-US" dirty="0" smtClean="0"/>
              <a:t>Understand </a:t>
            </a:r>
            <a:r>
              <a:rPr lang="en-US" dirty="0"/>
              <a:t>the sustainability integrators to </a:t>
            </a:r>
            <a:r>
              <a:rPr lang="en-US" dirty="0" smtClean="0"/>
              <a:t>PMI PMBOK® </a:t>
            </a:r>
            <a:r>
              <a:rPr lang="en-US" dirty="0"/>
              <a:t>K</a:t>
            </a:r>
            <a:r>
              <a:rPr lang="en-US" dirty="0" smtClean="0"/>
              <a:t>nowledge </a:t>
            </a:r>
            <a:r>
              <a:rPr lang="en-US" dirty="0"/>
              <a:t>A</a:t>
            </a:r>
            <a:r>
              <a:rPr lang="en-US" dirty="0" smtClean="0"/>
              <a:t>reas. </a:t>
            </a:r>
          </a:p>
          <a:p>
            <a:r>
              <a:rPr lang="en-US" dirty="0" smtClean="0"/>
              <a:t>Sustainability and Project Governance</a:t>
            </a:r>
          </a:p>
          <a:p>
            <a:r>
              <a:rPr lang="en-US" dirty="0" smtClean="0"/>
              <a:t>The </a:t>
            </a:r>
            <a:r>
              <a:rPr lang="en-US" dirty="0" err="1" smtClean="0"/>
              <a:t>PRiSM</a:t>
            </a:r>
            <a:r>
              <a:rPr lang="en-US" dirty="0" smtClean="0"/>
              <a:t> Methodology</a:t>
            </a:r>
          </a:p>
          <a:p>
            <a:r>
              <a:rPr lang="en-US" dirty="0" smtClean="0"/>
              <a:t>Define </a:t>
            </a:r>
            <a:r>
              <a:rPr lang="en-US" dirty="0"/>
              <a:t>P5, the five bottom lines of sustainability and project management</a:t>
            </a:r>
            <a:r>
              <a:rPr lang="en-US" dirty="0" smtClean="0"/>
              <a:t>.</a:t>
            </a:r>
            <a:r>
              <a:rPr lang="en-US" dirty="0"/>
              <a:t> </a:t>
            </a:r>
            <a:endParaRPr lang="en-US" dirty="0" smtClean="0"/>
          </a:p>
          <a:p>
            <a:r>
              <a:rPr lang="en-US" dirty="0" smtClean="0"/>
              <a:t>Exercise </a:t>
            </a:r>
            <a:r>
              <a:rPr lang="en-US" dirty="0"/>
              <a:t>1 </a:t>
            </a:r>
            <a:r>
              <a:rPr lang="en-US" dirty="0" smtClean="0"/>
              <a:t>Learning How to Use P5</a:t>
            </a:r>
            <a:endParaRPr lang="en-US" dirty="0"/>
          </a:p>
          <a:p>
            <a:r>
              <a:rPr lang="en-US" dirty="0"/>
              <a:t>Understand how to develop a sustainability management </a:t>
            </a:r>
            <a:r>
              <a:rPr lang="en-US" dirty="0" smtClean="0"/>
              <a:t>plan</a:t>
            </a:r>
          </a:p>
          <a:p>
            <a:r>
              <a:rPr lang="en-US" dirty="0" smtClean="0"/>
              <a:t>Exercise 2. Learning how to develop a Sustainability Management Plan (SMP)</a:t>
            </a:r>
          </a:p>
          <a:p>
            <a:r>
              <a:rPr lang="en-US" dirty="0" smtClean="0"/>
              <a:t>Exercise 3. Applying Sustainability to a </a:t>
            </a:r>
            <a:r>
              <a:rPr lang="en-US" dirty="0"/>
              <a:t>P</a:t>
            </a:r>
            <a:r>
              <a:rPr lang="en-US" dirty="0" smtClean="0"/>
              <a:t>roject</a:t>
            </a:r>
            <a:endParaRPr lang="en-US" dirty="0"/>
          </a:p>
          <a:p>
            <a:pPr marL="0" indent="0">
              <a:buNone/>
            </a:pPr>
            <a:endParaRPr lang="en-US" dirty="0"/>
          </a:p>
        </p:txBody>
      </p:sp>
    </p:spTree>
    <p:extLst>
      <p:ext uri="{BB962C8B-B14F-4D97-AF65-F5344CB8AC3E}">
        <p14:creationId xmlns:p14="http://schemas.microsoft.com/office/powerpoint/2010/main" val="4836984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GRI </a:t>
            </a:r>
            <a:r>
              <a:rPr lang="es-MX" dirty="0" err="1" smtClean="0"/>
              <a:t>Categories</a:t>
            </a:r>
            <a:r>
              <a:rPr lang="es-MX" dirty="0" smtClean="0"/>
              <a:t> and </a:t>
            </a:r>
            <a:r>
              <a:rPr lang="es-MX" dirty="0" err="1" smtClean="0"/>
              <a:t>Aspects</a:t>
            </a:r>
            <a:endParaRPr lang="en-US" dirty="0"/>
          </a:p>
        </p:txBody>
      </p:sp>
      <p:grpSp>
        <p:nvGrpSpPr>
          <p:cNvPr id="6" name="5 Grupo"/>
          <p:cNvGrpSpPr/>
          <p:nvPr/>
        </p:nvGrpSpPr>
        <p:grpSpPr>
          <a:xfrm>
            <a:off x="539553" y="1124744"/>
            <a:ext cx="6142602" cy="1655936"/>
            <a:chOff x="1513344" y="1124744"/>
            <a:chExt cx="5002873" cy="1655936"/>
          </a:xfrm>
        </p:grpSpPr>
        <p:grpSp>
          <p:nvGrpSpPr>
            <p:cNvPr id="7"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8"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rgbClr val="3366FF"/>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25" name="24 Grupo"/>
          <p:cNvGrpSpPr/>
          <p:nvPr/>
        </p:nvGrpSpPr>
        <p:grpSpPr>
          <a:xfrm>
            <a:off x="2672861" y="2895601"/>
            <a:ext cx="6099268" cy="1505568"/>
            <a:chOff x="1088686" y="2670945"/>
            <a:chExt cx="6099268" cy="1655936"/>
          </a:xfrm>
        </p:grpSpPr>
        <p:grpSp>
          <p:nvGrpSpPr>
            <p:cNvPr id="9"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10"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rgbClr val="FF6600"/>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26"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rgbClr val="008000"/>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spTree>
    <p:extLst>
      <p:ext uri="{BB962C8B-B14F-4D97-AF65-F5344CB8AC3E}">
        <p14:creationId xmlns:p14="http://schemas.microsoft.com/office/powerpoint/2010/main" val="1998274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err="1" smtClean="0"/>
              <a:t>Going</a:t>
            </a:r>
            <a:r>
              <a:rPr lang="es-AR" dirty="0" smtClean="0"/>
              <a:t> </a:t>
            </a:r>
            <a:r>
              <a:rPr lang="es-AR" dirty="0" err="1" smtClean="0"/>
              <a:t>Deeper</a:t>
            </a:r>
            <a:r>
              <a:rPr lang="es-AR" dirty="0" smtClean="0"/>
              <a:t> </a:t>
            </a:r>
            <a:r>
              <a:rPr lang="es-AR" dirty="0" err="1" smtClean="0"/>
              <a:t>into</a:t>
            </a:r>
            <a:r>
              <a:rPr lang="es-AR" dirty="0" smtClean="0"/>
              <a:t> 2013 G4 GRI</a:t>
            </a:r>
            <a:endParaRPr lang="es-ES" dirty="0"/>
          </a:p>
        </p:txBody>
      </p:sp>
      <p:sp>
        <p:nvSpPr>
          <p:cNvPr id="4" name="3 Marcador de pie de página"/>
          <p:cNvSpPr>
            <a:spLocks noGrp="1"/>
          </p:cNvSpPr>
          <p:nvPr>
            <p:ph type="ftr" sz="quarter" idx="11"/>
          </p:nvPr>
        </p:nvSpPr>
        <p:spPr/>
        <p:txBody>
          <a:bodyPr/>
          <a:lstStyle/>
          <a:p>
            <a:r>
              <a:rPr lang="en-US" smtClean="0"/>
              <a:t>©Copyright GPM 2009-2013</a:t>
            </a:r>
            <a:endParaRPr lang="en-US" dirty="0"/>
          </a:p>
        </p:txBody>
      </p:sp>
      <p:sp>
        <p:nvSpPr>
          <p:cNvPr id="5" name="4 Marcador de número de diapositiva"/>
          <p:cNvSpPr>
            <a:spLocks noGrp="1"/>
          </p:cNvSpPr>
          <p:nvPr>
            <p:ph type="sldNum" sz="quarter" idx="12"/>
          </p:nvPr>
        </p:nvSpPr>
        <p:spPr/>
        <p:txBody>
          <a:bodyPr/>
          <a:lstStyle/>
          <a:p>
            <a:fld id="{4BE819A1-3DD8-4179-BFD0-BF7D359F8DBD}" type="slidenum">
              <a:rPr lang="en-US" smtClean="0"/>
              <a:pPr/>
              <a:t>41</a:t>
            </a:fld>
            <a:endParaRPr lang="en-U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315200" y="3810000"/>
            <a:ext cx="18288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err="1" smtClean="0">
                <a:solidFill>
                  <a:schemeClr val="tx1"/>
                </a:solidFill>
              </a:rPr>
              <a:t>Product</a:t>
            </a:r>
            <a:r>
              <a:rPr lang="es-AR" sz="1400" b="1" dirty="0" smtClean="0">
                <a:solidFill>
                  <a:schemeClr val="tx1"/>
                </a:solidFill>
              </a:rPr>
              <a:t> </a:t>
            </a:r>
            <a:r>
              <a:rPr lang="es-AR" sz="1400" b="1" dirty="0" err="1" smtClean="0">
                <a:solidFill>
                  <a:schemeClr val="tx1"/>
                </a:solidFill>
              </a:rPr>
              <a:t>Responsability</a:t>
            </a:r>
            <a:r>
              <a:rPr lang="es-AR" sz="1400" b="1" dirty="0" smtClean="0">
                <a:solidFill>
                  <a:schemeClr val="tx1"/>
                </a:solidFill>
              </a:rPr>
              <a:t>!!</a:t>
            </a:r>
          </a:p>
          <a:p>
            <a:pPr algn="ctr"/>
            <a:endParaRPr lang="es-ES" sz="1400" b="1" dirty="0">
              <a:solidFill>
                <a:schemeClr val="tx1"/>
              </a:solidFill>
            </a:endParaRPr>
          </a:p>
        </p:txBody>
      </p:sp>
    </p:spTree>
    <p:extLst>
      <p:ext uri="{BB962C8B-B14F-4D97-AF65-F5344CB8AC3E}">
        <p14:creationId xmlns:p14="http://schemas.microsoft.com/office/powerpoint/2010/main" val="3970562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09538"/>
            <a:ext cx="8722946" cy="1143000"/>
          </a:xfrm>
        </p:spPr>
        <p:txBody>
          <a:bodyPr/>
          <a:lstStyle/>
          <a:p>
            <a:r>
              <a:rPr lang="en-US" dirty="0" smtClean="0"/>
              <a:t>The United Nations Global Compact</a:t>
            </a:r>
            <a:endParaRPr lang="en-US" dirty="0"/>
          </a:p>
        </p:txBody>
      </p:sp>
      <p:sp>
        <p:nvSpPr>
          <p:cNvPr id="3" name="Content Placeholder 2"/>
          <p:cNvSpPr>
            <a:spLocks noGrp="1"/>
          </p:cNvSpPr>
          <p:nvPr>
            <p:ph idx="1"/>
          </p:nvPr>
        </p:nvSpPr>
        <p:spPr>
          <a:xfrm>
            <a:off x="228600" y="1295400"/>
            <a:ext cx="6242538" cy="2895600"/>
          </a:xfrm>
        </p:spPr>
        <p:txBody>
          <a:bodyPr>
            <a:normAutofit/>
          </a:bodyPr>
          <a:lstStyle/>
          <a:p>
            <a:pPr marL="0" indent="0">
              <a:buNone/>
            </a:pPr>
            <a:r>
              <a:rPr lang="en-US" dirty="0">
                <a:solidFill>
                  <a:srgbClr val="CC0000"/>
                </a:solidFill>
              </a:rPr>
              <a:t>The Ten Principles</a:t>
            </a:r>
          </a:p>
          <a:p>
            <a:pPr marL="0" indent="0">
              <a:buNone/>
            </a:pPr>
            <a:endParaRPr lang="en-US" sz="1600" dirty="0"/>
          </a:p>
          <a:p>
            <a:pPr marL="0" indent="0">
              <a:buNone/>
            </a:pPr>
            <a:r>
              <a:rPr lang="en-US" sz="1400" dirty="0" smtClean="0"/>
              <a:t>The </a:t>
            </a:r>
            <a:r>
              <a:rPr lang="en-US" sz="1400" dirty="0"/>
              <a:t>UN Global Compact's ten principles in the areas of human rights, labour, the environment and anti-corruption enjoy universal consensus and are derived from</a:t>
            </a:r>
            <a:r>
              <a:rPr lang="en-US" sz="1400" dirty="0" smtClean="0"/>
              <a:t>:</a:t>
            </a:r>
            <a:endParaRPr lang="en-US" sz="1100" dirty="0"/>
          </a:p>
          <a:p>
            <a:r>
              <a:rPr lang="en-US" sz="1200" b="0" dirty="0"/>
              <a:t>The Universal Declaration of Human Rights</a:t>
            </a:r>
          </a:p>
          <a:p>
            <a:r>
              <a:rPr lang="en-US" sz="1200" b="0" dirty="0"/>
              <a:t>The International Labour Organization's Declaration on Fundamental Principles and Rights at Work</a:t>
            </a:r>
          </a:p>
          <a:p>
            <a:r>
              <a:rPr lang="en-US" sz="1200" b="0" dirty="0"/>
              <a:t>The Rio Declaration on Environment and Development</a:t>
            </a:r>
          </a:p>
          <a:p>
            <a:r>
              <a:rPr lang="en-US" sz="1200" b="0" dirty="0"/>
              <a:t>The United Nations Convention Against </a:t>
            </a:r>
            <a:r>
              <a:rPr lang="en-US" sz="1200" b="0" dirty="0" smtClean="0"/>
              <a:t>Corruption </a:t>
            </a:r>
            <a:endParaRPr lang="en-US" sz="12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42</a:t>
            </a:fld>
            <a:endParaRPr lang="en-US" dirty="0"/>
          </a:p>
        </p:txBody>
      </p:sp>
      <p:sp>
        <p:nvSpPr>
          <p:cNvPr id="6" name="TextBox 5"/>
          <p:cNvSpPr txBox="1"/>
          <p:nvPr/>
        </p:nvSpPr>
        <p:spPr>
          <a:xfrm>
            <a:off x="281354" y="4191000"/>
            <a:ext cx="6119446" cy="923330"/>
          </a:xfrm>
          <a:prstGeom prst="rect">
            <a:avLst/>
          </a:prstGeom>
          <a:noFill/>
        </p:spPr>
        <p:txBody>
          <a:bodyPr wrap="square" rtlCol="0">
            <a:spAutoFit/>
          </a:bodyPr>
          <a:lstStyle/>
          <a:p>
            <a:r>
              <a:rPr lang="en-US" i="1" dirty="0" smtClean="0">
                <a:solidFill>
                  <a:srgbClr val="008000"/>
                </a:solidFill>
              </a:rPr>
              <a:t>GPM Global is a contributor to the UN Global Compact and can be found on their registry</a:t>
            </a:r>
          </a:p>
          <a:p>
            <a:endParaRPr lang="en-US" i="1" dirty="0">
              <a:solidFill>
                <a:srgbClr val="008000"/>
              </a:solidFill>
            </a:endParaRPr>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828800"/>
            <a:ext cx="2039815" cy="246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507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92125" y="1981200"/>
            <a:ext cx="7807325" cy="3694113"/>
          </a:xfrm>
          <a:prstGeom prst="rect">
            <a:avLst/>
          </a:prstGeom>
          <a:noFill/>
        </p:spPr>
        <p:txBody>
          <a:bodyPr>
            <a:spAutoFit/>
          </a:bodyPr>
          <a:lstStyle/>
          <a:p>
            <a:pPr>
              <a:defRPr/>
            </a:pPr>
            <a:r>
              <a:rPr lang="en-US" b="1" dirty="0"/>
              <a:t>Human Rights</a:t>
            </a:r>
            <a:br>
              <a:rPr lang="en-US" b="1" dirty="0"/>
            </a:br>
            <a:endParaRPr lang="en-US" b="1" dirty="0"/>
          </a:p>
          <a:p>
            <a:pPr marL="342900" indent="-342900">
              <a:buFontTx/>
              <a:buAutoNum type="arabicPeriod"/>
              <a:defRPr/>
            </a:pPr>
            <a:r>
              <a:rPr lang="en-US" dirty="0"/>
              <a:t>Businesses should support and respect the protection of internationally proclaimed human rights; and </a:t>
            </a:r>
          </a:p>
          <a:p>
            <a:pPr marL="342900" indent="-342900">
              <a:buFontTx/>
              <a:buAutoNum type="arabicPeriod"/>
              <a:defRPr/>
            </a:pPr>
            <a:r>
              <a:rPr lang="en-US" dirty="0"/>
              <a:t>make sure that they are not complicit in human rights abuses.</a:t>
            </a:r>
          </a:p>
          <a:p>
            <a:pPr>
              <a:defRPr/>
            </a:pPr>
            <a:endParaRPr lang="en-US" dirty="0"/>
          </a:p>
          <a:p>
            <a:pPr>
              <a:defRPr/>
            </a:pPr>
            <a:r>
              <a:rPr lang="en-US" b="1" dirty="0" err="1"/>
              <a:t>Labour</a:t>
            </a:r>
            <a:r>
              <a:rPr lang="en-US" b="1" dirty="0"/>
              <a:t/>
            </a:r>
            <a:br>
              <a:rPr lang="en-US" b="1" dirty="0"/>
            </a:br>
            <a:endParaRPr lang="en-US" b="1" dirty="0"/>
          </a:p>
          <a:p>
            <a:pPr>
              <a:defRPr/>
            </a:pPr>
            <a:r>
              <a:rPr lang="en-US" dirty="0"/>
              <a:t>3. Businesses should uphold the freedom of association and </a:t>
            </a:r>
          </a:p>
          <a:p>
            <a:pPr>
              <a:defRPr/>
            </a:pPr>
            <a:r>
              <a:rPr lang="en-US" dirty="0"/>
              <a:t>the effective recognition of the right to collective bargaining; </a:t>
            </a:r>
          </a:p>
          <a:p>
            <a:pPr>
              <a:defRPr/>
            </a:pPr>
            <a:r>
              <a:rPr lang="en-US" dirty="0"/>
              <a:t>4. the elimination of all forms of forced and compulsory  </a:t>
            </a:r>
            <a:r>
              <a:rPr lang="en-US" dirty="0" err="1"/>
              <a:t>labour</a:t>
            </a:r>
            <a:r>
              <a:rPr lang="en-US" dirty="0"/>
              <a:t>; </a:t>
            </a:r>
          </a:p>
          <a:p>
            <a:pPr>
              <a:defRPr/>
            </a:pPr>
            <a:r>
              <a:rPr lang="en-US" dirty="0"/>
              <a:t>5. the effective abolition of child </a:t>
            </a:r>
            <a:r>
              <a:rPr lang="en-US" dirty="0" err="1"/>
              <a:t>labour</a:t>
            </a:r>
            <a:r>
              <a:rPr lang="en-US" dirty="0"/>
              <a:t>; and </a:t>
            </a:r>
          </a:p>
          <a:p>
            <a:pPr>
              <a:defRPr/>
            </a:pPr>
            <a:r>
              <a:rPr lang="en-US" dirty="0"/>
              <a:t>6. the elimination of discrimination in respect of employment and occupation.</a:t>
            </a:r>
          </a:p>
        </p:txBody>
      </p:sp>
      <p:pic>
        <p:nvPicPr>
          <p:cNvPr id="7680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1913" y="12192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7681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8382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676400"/>
            <a:ext cx="780732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mn-lt"/>
              </a:rPr>
              <a:t>Environment</a:t>
            </a:r>
            <a:br>
              <a:rPr lang="en-US" sz="1800" b="1" dirty="0">
                <a:latin typeface="+mn-lt"/>
              </a:rPr>
            </a:br>
            <a:endParaRPr lang="en-US" sz="1800" b="1" dirty="0">
              <a:latin typeface="+mn-lt"/>
            </a:endParaRPr>
          </a:p>
          <a:p>
            <a:pPr eaLnBrk="1" hangingPunct="1"/>
            <a:r>
              <a:rPr lang="en-US" sz="1800" dirty="0">
                <a:latin typeface="+mn-lt"/>
              </a:rPr>
              <a:t>7. Businesses should support a precautionary approach to environmental challenges;</a:t>
            </a:r>
          </a:p>
          <a:p>
            <a:pPr eaLnBrk="1" hangingPunct="1"/>
            <a:r>
              <a:rPr lang="en-US" sz="1800" dirty="0">
                <a:latin typeface="+mn-lt"/>
              </a:rPr>
              <a:t>8. undertake initiatives to promote greater environmental</a:t>
            </a:r>
          </a:p>
          <a:p>
            <a:pPr eaLnBrk="1" hangingPunct="1"/>
            <a:r>
              <a:rPr lang="en-US" sz="1800" dirty="0">
                <a:latin typeface="+mn-lt"/>
              </a:rPr>
              <a:t>responsibility; and</a:t>
            </a:r>
          </a:p>
          <a:p>
            <a:pPr eaLnBrk="1" hangingPunct="1"/>
            <a:r>
              <a:rPr lang="en-US" sz="1800" dirty="0">
                <a:latin typeface="+mn-lt"/>
              </a:rPr>
              <a:t>9. encourage the development and diffusion of environmentally friendly technologies.</a:t>
            </a:r>
            <a:br>
              <a:rPr lang="en-US" sz="1800" dirty="0">
                <a:latin typeface="+mn-lt"/>
              </a:rPr>
            </a:br>
            <a:endParaRPr lang="en-US" sz="1800" dirty="0">
              <a:latin typeface="+mn-lt"/>
            </a:endParaRPr>
          </a:p>
          <a:p>
            <a:pPr eaLnBrk="1" hangingPunct="1"/>
            <a:r>
              <a:rPr lang="en-US" sz="1800" b="1" dirty="0">
                <a:latin typeface="+mn-lt"/>
              </a:rPr>
              <a:t>Anti-Corruption</a:t>
            </a:r>
            <a:br>
              <a:rPr lang="en-US" sz="1800" b="1" dirty="0">
                <a:latin typeface="+mn-lt"/>
              </a:rPr>
            </a:br>
            <a:endParaRPr lang="en-US" sz="1800" b="1" dirty="0">
              <a:latin typeface="+mn-lt"/>
            </a:endParaRPr>
          </a:p>
          <a:p>
            <a:pPr eaLnBrk="1" hangingPunct="1"/>
            <a:r>
              <a:rPr lang="en-US" sz="1800" dirty="0">
                <a:latin typeface="+mn-lt"/>
              </a:rPr>
              <a:t>10. Businesses should uphold the freedom of association and the effective recognition of the right to collective bargaining; the elimination of all forms of forced and compulsory  </a:t>
            </a:r>
            <a:r>
              <a:rPr lang="en-US" sz="1800" dirty="0" err="1">
                <a:latin typeface="+mn-lt"/>
              </a:rPr>
              <a:t>labour</a:t>
            </a:r>
            <a:r>
              <a:rPr lang="en-US" sz="1800" dirty="0">
                <a:latin typeface="+mn-lt"/>
              </a:rPr>
              <a:t>; the effective abolition of child </a:t>
            </a:r>
            <a:r>
              <a:rPr lang="en-US" sz="1800" dirty="0" err="1">
                <a:latin typeface="+mn-lt"/>
              </a:rPr>
              <a:t>labour</a:t>
            </a:r>
            <a:r>
              <a:rPr lang="en-US" sz="1800" dirty="0">
                <a:latin typeface="+mn-lt"/>
              </a:rPr>
              <a:t>; and the elimination of discrimination in respect of employment and occupation.</a:t>
            </a:r>
          </a:p>
        </p:txBody>
      </p:sp>
    </p:spTree>
    <p:extLst>
      <p:ext uri="{BB962C8B-B14F-4D97-AF65-F5344CB8AC3E}">
        <p14:creationId xmlns:p14="http://schemas.microsoft.com/office/powerpoint/2010/main" val="5503881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Millennium Development Goals</a:t>
            </a:r>
            <a:endParaRPr lang="en-US" dirty="0"/>
          </a:p>
        </p:txBody>
      </p:sp>
      <p:pic>
        <p:nvPicPr>
          <p:cNvPr id="7" name="Picture 6"/>
          <p:cNvPicPr>
            <a:picLocks noChangeAspect="1"/>
          </p:cNvPicPr>
          <p:nvPr/>
        </p:nvPicPr>
        <p:blipFill>
          <a:blip r:embed="rId3" cstate="print"/>
          <a:stretch>
            <a:fillRect/>
          </a:stretch>
        </p:blipFill>
        <p:spPr>
          <a:xfrm>
            <a:off x="5029200" y="1295400"/>
            <a:ext cx="2440645" cy="4575084"/>
          </a:xfrm>
          <a:prstGeom prst="rect">
            <a:avLst/>
          </a:prstGeom>
        </p:spPr>
      </p:pic>
      <p:sp>
        <p:nvSpPr>
          <p:cNvPr id="8" name="TextBox 7"/>
          <p:cNvSpPr txBox="1"/>
          <p:nvPr/>
        </p:nvSpPr>
        <p:spPr>
          <a:xfrm>
            <a:off x="533400" y="2133600"/>
            <a:ext cx="3962400" cy="1077218"/>
          </a:xfrm>
          <a:prstGeom prst="rect">
            <a:avLst/>
          </a:prstGeom>
          <a:noFill/>
        </p:spPr>
        <p:txBody>
          <a:bodyPr wrap="square" rtlCol="0">
            <a:spAutoFit/>
          </a:bodyPr>
          <a:lstStyle/>
          <a:p>
            <a:r>
              <a:rPr lang="en-US" sz="3200" dirty="0" smtClean="0"/>
              <a:t>The Eight Millennium Development Goals</a:t>
            </a:r>
            <a:endParaRPr lang="en-US" sz="3200" dirty="0"/>
          </a:p>
        </p:txBody>
      </p:sp>
      <p:pic>
        <p:nvPicPr>
          <p:cNvPr id="5" name="Picture 4"/>
          <p:cNvPicPr>
            <a:picLocks noChangeAspect="1"/>
          </p:cNvPicPr>
          <p:nvPr/>
        </p:nvPicPr>
        <p:blipFill>
          <a:blip r:embed="rId4" cstate="print"/>
          <a:stretch>
            <a:fillRect/>
          </a:stretch>
        </p:blipFill>
        <p:spPr>
          <a:xfrm>
            <a:off x="8001000" y="4724400"/>
            <a:ext cx="850624" cy="843644"/>
          </a:xfrm>
          <a:prstGeom prst="rect">
            <a:avLst/>
          </a:prstGeom>
        </p:spPr>
      </p:pic>
    </p:spTree>
    <p:extLst>
      <p:ext uri="{BB962C8B-B14F-4D97-AF65-F5344CB8AC3E}">
        <p14:creationId xmlns:p14="http://schemas.microsoft.com/office/powerpoint/2010/main" val="346080082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175543" cy="770798"/>
          </a:xfrm>
        </p:spPr>
        <p:txBody>
          <a:bodyPr/>
          <a:lstStyle/>
          <a:p>
            <a:r>
              <a:rPr lang="en-US" dirty="0" smtClean="0"/>
              <a:t>Explaining a Need for a Paradigm Shift</a:t>
            </a:r>
            <a:endParaRPr lang="en-US" dirty="0"/>
          </a:p>
        </p:txBody>
      </p:sp>
      <p:pic>
        <p:nvPicPr>
          <p:cNvPr id="6" name="Picture 5"/>
          <p:cNvPicPr>
            <a:picLocks noChangeAspect="1"/>
          </p:cNvPicPr>
          <p:nvPr/>
        </p:nvPicPr>
        <p:blipFill>
          <a:blip r:embed="rId3" cstate="print"/>
          <a:stretch>
            <a:fillRect/>
          </a:stretch>
        </p:blipFill>
        <p:spPr>
          <a:xfrm>
            <a:off x="1507545" y="2406137"/>
            <a:ext cx="7221161" cy="3391908"/>
          </a:xfrm>
          <a:prstGeom prst="rect">
            <a:avLst/>
          </a:prstGeom>
        </p:spPr>
      </p:pic>
      <p:sp>
        <p:nvSpPr>
          <p:cNvPr id="7" name="TextBox 6"/>
          <p:cNvSpPr txBox="1"/>
          <p:nvPr/>
        </p:nvSpPr>
        <p:spPr>
          <a:xfrm>
            <a:off x="1447800" y="5757446"/>
            <a:ext cx="7298154" cy="338554"/>
          </a:xfrm>
          <a:prstGeom prst="rect">
            <a:avLst/>
          </a:prstGeom>
          <a:noFill/>
        </p:spPr>
        <p:txBody>
          <a:bodyPr wrap="square" rtlCol="0">
            <a:spAutoFit/>
          </a:bodyPr>
          <a:lstStyle/>
          <a:p>
            <a:r>
              <a:rPr lang="en-US" sz="1600" dirty="0" smtClean="0"/>
              <a:t>UN Secretary Ban Ki-Moon outlining the Architecture on September 19th</a:t>
            </a:r>
            <a:endParaRPr lang="en-US" sz="1600" dirty="0"/>
          </a:p>
        </p:txBody>
      </p:sp>
      <p:sp>
        <p:nvSpPr>
          <p:cNvPr id="3" name="Rounded Rectangular Callout 2"/>
          <p:cNvSpPr/>
          <p:nvPr/>
        </p:nvSpPr>
        <p:spPr>
          <a:xfrm>
            <a:off x="124903" y="627901"/>
            <a:ext cx="3705480" cy="2162147"/>
          </a:xfrm>
          <a:prstGeom prst="wedgeRoundRectCallout">
            <a:avLst>
              <a:gd name="adj1" fmla="val 30421"/>
              <a:gd name="adj2" fmla="val 936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t>Each</a:t>
            </a:r>
            <a:r>
              <a:rPr lang="en-US" dirty="0"/>
              <a:t> of these building blocks </a:t>
            </a:r>
            <a:r>
              <a:rPr lang="en-US" b="1" dirty="0"/>
              <a:t>must be further strengthened and</a:t>
            </a:r>
          </a:p>
          <a:p>
            <a:r>
              <a:rPr lang="en-US" b="1" dirty="0"/>
              <a:t>connected through a comprehensive and collective effort.</a:t>
            </a:r>
            <a:r>
              <a:rPr lang="en-US" dirty="0"/>
              <a:t> </a:t>
            </a:r>
          </a:p>
        </p:txBody>
      </p:sp>
    </p:spTree>
    <p:extLst>
      <p:ext uri="{BB962C8B-B14F-4D97-AF65-F5344CB8AC3E}">
        <p14:creationId xmlns:p14="http://schemas.microsoft.com/office/powerpoint/2010/main" val="29852990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n-US" dirty="0"/>
              <a:t>POST-2015 BUSINESS ENGAGEMENT ARCHITECTURE</a:t>
            </a:r>
          </a:p>
        </p:txBody>
      </p:sp>
      <p:pic>
        <p:nvPicPr>
          <p:cNvPr id="4" name="Picture 3" descr="Architecture 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print"/>
          <a:stretch>
            <a:fillRect/>
          </a:stretch>
        </p:blipFill>
        <p:spPr>
          <a:xfrm>
            <a:off x="228600" y="5334000"/>
            <a:ext cx="637967" cy="632732"/>
          </a:xfrm>
          <a:prstGeom prst="rect">
            <a:avLst/>
          </a:prstGeom>
        </p:spPr>
      </p:pic>
    </p:spTree>
    <p:extLst>
      <p:ext uri="{BB962C8B-B14F-4D97-AF65-F5344CB8AC3E}">
        <p14:creationId xmlns:p14="http://schemas.microsoft.com/office/powerpoint/2010/main" val="1326953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152400"/>
            <a:ext cx="7912100" cy="1143000"/>
          </a:xfrm>
        </p:spPr>
        <p:txBody>
          <a:bodyPr/>
          <a:lstStyle/>
          <a:p>
            <a:r>
              <a:rPr lang="en-US" dirty="0" smtClean="0"/>
              <a:t>What Companies are Being asked to do:</a:t>
            </a:r>
            <a:endParaRPr lang="en-US" dirty="0"/>
          </a:p>
        </p:txBody>
      </p:sp>
      <p:sp>
        <p:nvSpPr>
          <p:cNvPr id="3" name="TextBox 2"/>
          <p:cNvSpPr txBox="1"/>
          <p:nvPr/>
        </p:nvSpPr>
        <p:spPr>
          <a:xfrm>
            <a:off x="152400" y="1066800"/>
            <a:ext cx="8763000" cy="4801314"/>
          </a:xfrm>
          <a:prstGeom prst="rect">
            <a:avLst/>
          </a:prstGeom>
          <a:noFill/>
        </p:spPr>
        <p:txBody>
          <a:bodyPr wrap="square" rtlCol="0">
            <a:spAutoFit/>
          </a:bodyPr>
          <a:lstStyle/>
          <a:p>
            <a:r>
              <a:rPr lang="en-US" sz="1600" dirty="0" smtClean="0"/>
              <a:t>• </a:t>
            </a:r>
            <a:r>
              <a:rPr lang="en-US" sz="1600" dirty="0"/>
              <a:t>Respect the universal principles of the UN Global Compact – over and above minimum </a:t>
            </a:r>
            <a:r>
              <a:rPr lang="en-US" sz="1600" dirty="0" smtClean="0"/>
              <a:t>regulator requirements </a:t>
            </a:r>
            <a:r>
              <a:rPr lang="en-US" sz="1600" dirty="0"/>
              <a:t>in countries of operation – and make a public commitment to do so;</a:t>
            </a:r>
          </a:p>
          <a:p>
            <a:r>
              <a:rPr lang="en-US" sz="1600" dirty="0"/>
              <a:t>• </a:t>
            </a:r>
            <a:r>
              <a:rPr lang="en-US" sz="2400" b="1" dirty="0"/>
              <a:t>Maintain ongoing and inclusive dialogue with stakeholders and experts to identify, prevent</a:t>
            </a:r>
            <a:r>
              <a:rPr lang="en-US" sz="2400" b="1" dirty="0" smtClean="0"/>
              <a:t>, mitigate </a:t>
            </a:r>
            <a:r>
              <a:rPr lang="en-US" sz="2400" b="1" dirty="0"/>
              <a:t>and account for sustainability impacts </a:t>
            </a:r>
            <a:r>
              <a:rPr lang="en-US" sz="1600" dirty="0"/>
              <a:t>to society and environment from </a:t>
            </a:r>
            <a:r>
              <a:rPr lang="en-US" sz="1600" dirty="0" smtClean="0"/>
              <a:t>business activities</a:t>
            </a:r>
            <a:r>
              <a:rPr lang="en-US" sz="1600" dirty="0"/>
              <a:t>;</a:t>
            </a:r>
          </a:p>
          <a:p>
            <a:r>
              <a:rPr lang="en-US" sz="1600" dirty="0"/>
              <a:t>• </a:t>
            </a:r>
            <a:r>
              <a:rPr lang="en-US" sz="2000" b="1" dirty="0"/>
              <a:t>Align business strategies, models and R&amp;D priorities with global sustainability </a:t>
            </a:r>
            <a:r>
              <a:rPr lang="en-US" sz="2000" b="1" dirty="0" smtClean="0"/>
              <a:t>responsibilities</a:t>
            </a:r>
            <a:r>
              <a:rPr lang="en-US" sz="1600" dirty="0" smtClean="0"/>
              <a:t> and </a:t>
            </a:r>
            <a:r>
              <a:rPr lang="en-US" sz="1600" dirty="0"/>
              <a:t>set targets to support the achievement of specific sustainable development goals;</a:t>
            </a:r>
          </a:p>
          <a:p>
            <a:r>
              <a:rPr lang="en-US" sz="2000" b="1" dirty="0"/>
              <a:t>• Integrate sustainability into governance mechanisms and corporate culture</a:t>
            </a:r>
            <a:r>
              <a:rPr lang="en-US" sz="1600" dirty="0"/>
              <a:t>, creating the </a:t>
            </a:r>
            <a:r>
              <a:rPr lang="en-US" sz="1600" dirty="0" smtClean="0"/>
              <a:t>right incentives </a:t>
            </a:r>
            <a:r>
              <a:rPr lang="en-US" sz="1600" dirty="0"/>
              <a:t>for management and employees to make the company more sustainable;</a:t>
            </a:r>
          </a:p>
          <a:p>
            <a:r>
              <a:rPr lang="en-US" sz="1600" dirty="0"/>
              <a:t>• </a:t>
            </a:r>
            <a:r>
              <a:rPr lang="en-US" sz="2400" b="1" dirty="0"/>
              <a:t>Report on progress to stakeholders in an open and transparent manner and integrate </a:t>
            </a:r>
            <a:r>
              <a:rPr lang="en-US" sz="2400" b="1" dirty="0" smtClean="0"/>
              <a:t>sustainability information </a:t>
            </a:r>
            <a:r>
              <a:rPr lang="en-US" sz="2400" b="1" dirty="0"/>
              <a:t>into communication with customers and investors, applying relevant </a:t>
            </a:r>
            <a:r>
              <a:rPr lang="en-US" sz="2400" b="1" dirty="0" smtClean="0"/>
              <a:t>reporting standards</a:t>
            </a:r>
            <a:r>
              <a:rPr lang="en-US" sz="1600" dirty="0" smtClean="0"/>
              <a:t> </a:t>
            </a:r>
            <a:r>
              <a:rPr lang="en-US" sz="1600" dirty="0"/>
              <a:t>such as the Global Reporting Initiative, respected measurement practices </a:t>
            </a:r>
            <a:r>
              <a:rPr lang="en-US" sz="1600" dirty="0" smtClean="0"/>
              <a:t>and certification </a:t>
            </a:r>
            <a:r>
              <a:rPr lang="en-US" sz="1600" dirty="0"/>
              <a:t>schemes</a:t>
            </a:r>
            <a:r>
              <a:rPr lang="en-US" sz="1600" dirty="0" smtClean="0"/>
              <a:t>;</a:t>
            </a:r>
            <a:endParaRPr lang="en-US" sz="1600" dirty="0"/>
          </a:p>
        </p:txBody>
      </p:sp>
      <p:pic>
        <p:nvPicPr>
          <p:cNvPr id="4" name="Picture 3"/>
          <p:cNvPicPr>
            <a:picLocks noChangeAspect="1"/>
          </p:cNvPicPr>
          <p:nvPr/>
        </p:nvPicPr>
        <p:blipFill>
          <a:blip r:embed="rId2" cstate="print"/>
          <a:stretch>
            <a:fillRect/>
          </a:stretch>
        </p:blipFill>
        <p:spPr>
          <a:xfrm>
            <a:off x="8001000" y="5105400"/>
            <a:ext cx="850624" cy="843644"/>
          </a:xfrm>
          <a:prstGeom prst="rect">
            <a:avLst/>
          </a:prstGeom>
        </p:spPr>
      </p:pic>
    </p:spTree>
    <p:extLst>
      <p:ext uri="{BB962C8B-B14F-4D97-AF65-F5344CB8AC3E}">
        <p14:creationId xmlns:p14="http://schemas.microsoft.com/office/powerpoint/2010/main" val="71148458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TextBox 2"/>
          <p:cNvSpPr txBox="1"/>
          <p:nvPr/>
        </p:nvSpPr>
        <p:spPr>
          <a:xfrm>
            <a:off x="304800" y="1219200"/>
            <a:ext cx="8407400" cy="4247317"/>
          </a:xfrm>
          <a:prstGeom prst="rect">
            <a:avLst/>
          </a:prstGeom>
          <a:noFill/>
        </p:spPr>
        <p:txBody>
          <a:bodyPr wrap="square" rtlCol="0">
            <a:spAutoFit/>
          </a:bodyPr>
          <a:lstStyle/>
          <a:p>
            <a:r>
              <a:rPr lang="en-US" dirty="0"/>
              <a:t>• Leverage channels to communicate corporate sustainability performance to investors and</a:t>
            </a:r>
            <a:r>
              <a:rPr lang="en-US" dirty="0" smtClean="0"/>
              <a:t>, where </a:t>
            </a:r>
            <a:r>
              <a:rPr lang="en-US" dirty="0"/>
              <a:t>relevant, adopt a responsible investment policy for corporate pension funds;</a:t>
            </a:r>
          </a:p>
          <a:p>
            <a:r>
              <a:rPr lang="en-US" dirty="0"/>
              <a:t>• Undertake sustainability due-diligence and set clear expectations before signing </a:t>
            </a:r>
            <a:r>
              <a:rPr lang="en-US" dirty="0" smtClean="0"/>
              <a:t>partnership contracts </a:t>
            </a:r>
            <a:r>
              <a:rPr lang="en-US" dirty="0"/>
              <a:t>in order to encourage partners throughout the value chain to uphold minimum </a:t>
            </a:r>
            <a:r>
              <a:rPr lang="en-US" dirty="0" smtClean="0"/>
              <a:t>standards and </a:t>
            </a:r>
            <a:r>
              <a:rPr lang="en-US" dirty="0"/>
              <a:t>advance sustainable practices;</a:t>
            </a:r>
          </a:p>
          <a:p>
            <a:r>
              <a:rPr lang="en-US" dirty="0"/>
              <a:t>• Intensify engagement in issue platforms and sector initiatives in order to scale-up and </a:t>
            </a:r>
            <a:r>
              <a:rPr lang="en-US" dirty="0" smtClean="0"/>
              <a:t>advance business </a:t>
            </a:r>
            <a:r>
              <a:rPr lang="en-US" dirty="0"/>
              <a:t>engagement on sustainability issues and, as relevant, help overcome </a:t>
            </a:r>
            <a:r>
              <a:rPr lang="en-US" dirty="0" smtClean="0"/>
              <a:t>systemic </a:t>
            </a:r>
            <a:r>
              <a:rPr lang="nb-NO" dirty="0" err="1" smtClean="0"/>
              <a:t>challenges</a:t>
            </a:r>
            <a:r>
              <a:rPr lang="nb-NO" dirty="0"/>
              <a:t>;</a:t>
            </a:r>
          </a:p>
          <a:p>
            <a:r>
              <a:rPr lang="en-US" dirty="0"/>
              <a:t>• Engage in local networks and initiatives, actively sharing best practice and </a:t>
            </a:r>
            <a:r>
              <a:rPr lang="en-US" dirty="0" err="1"/>
              <a:t>learnings</a:t>
            </a:r>
            <a:r>
              <a:rPr lang="en-US" dirty="0"/>
              <a:t> with </a:t>
            </a:r>
            <a:r>
              <a:rPr lang="en-US" dirty="0" smtClean="0"/>
              <a:t>local business </a:t>
            </a:r>
            <a:r>
              <a:rPr lang="en-US" dirty="0"/>
              <a:t>community and providing operational support and resources, as appropriate;</a:t>
            </a:r>
          </a:p>
          <a:p>
            <a:r>
              <a:rPr lang="en-US" dirty="0"/>
              <a:t>• Engage in partnerships with other businesses and stakeholders that can have </a:t>
            </a:r>
            <a:r>
              <a:rPr lang="en-US" dirty="0" smtClean="0"/>
              <a:t>transformative impacts </a:t>
            </a:r>
            <a:r>
              <a:rPr lang="en-US" dirty="0"/>
              <a:t>– moving beyond an ad-hoc project focus.</a:t>
            </a:r>
          </a:p>
          <a:p>
            <a:endParaRPr lang="en-US" dirty="0"/>
          </a:p>
          <a:p>
            <a:endParaRPr lang="en-US" dirty="0"/>
          </a:p>
        </p:txBody>
      </p:sp>
      <p:pic>
        <p:nvPicPr>
          <p:cNvPr id="4" name="Picture 3"/>
          <p:cNvPicPr>
            <a:picLocks noChangeAspect="1"/>
          </p:cNvPicPr>
          <p:nvPr/>
        </p:nvPicPr>
        <p:blipFill>
          <a:blip r:embed="rId2"/>
          <a:stretch>
            <a:fillRect/>
          </a:stretch>
        </p:blipFill>
        <p:spPr>
          <a:xfrm>
            <a:off x="7924800" y="5029200"/>
            <a:ext cx="850624" cy="843644"/>
          </a:xfrm>
          <a:prstGeom prst="rect">
            <a:avLst/>
          </a:prstGeom>
        </p:spPr>
      </p:pic>
      <p:sp>
        <p:nvSpPr>
          <p:cNvPr id="5" name="TextBox 4"/>
          <p:cNvSpPr txBox="1"/>
          <p:nvPr/>
        </p:nvSpPr>
        <p:spPr>
          <a:xfrm>
            <a:off x="609600" y="1981200"/>
            <a:ext cx="7756350" cy="1938992"/>
          </a:xfrm>
          <a:prstGeom prst="rect">
            <a:avLst/>
          </a:prstGeom>
          <a:solidFill>
            <a:schemeClr val="bg1"/>
          </a:solidFill>
          <a:ln>
            <a:solidFill>
              <a:srgbClr val="FF0000"/>
            </a:solidFill>
          </a:ln>
        </p:spPr>
        <p:txBody>
          <a:bodyPr wrap="none" rtlCol="0">
            <a:spAutoFit/>
          </a:bodyPr>
          <a:lstStyle/>
          <a:p>
            <a:r>
              <a:rPr lang="en-US" sz="4000" dirty="0" smtClean="0">
                <a:solidFill>
                  <a:srgbClr val="FF0000"/>
                </a:solidFill>
              </a:rPr>
              <a:t>-DO NO HARM</a:t>
            </a:r>
          </a:p>
          <a:p>
            <a:r>
              <a:rPr lang="en-US" sz="4000" dirty="0" smtClean="0">
                <a:solidFill>
                  <a:srgbClr val="FF0000"/>
                </a:solidFill>
              </a:rPr>
              <a:t>-MAKE THE WORLD A BETTER PLACE</a:t>
            </a:r>
          </a:p>
          <a:p>
            <a:r>
              <a:rPr lang="en-US" sz="4000" dirty="0" smtClean="0">
                <a:solidFill>
                  <a:srgbClr val="FF0000"/>
                </a:solidFill>
              </a:rPr>
              <a:t>-GROW YOUR BUSINESS</a:t>
            </a:r>
          </a:p>
        </p:txBody>
      </p:sp>
    </p:spTree>
    <p:extLst>
      <p:ext uri="{BB962C8B-B14F-4D97-AF65-F5344CB8AC3E}">
        <p14:creationId xmlns:p14="http://schemas.microsoft.com/office/powerpoint/2010/main" val="193617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GPM</a:t>
            </a:r>
            <a:endParaRPr lang="en-US" dirty="0"/>
          </a:p>
        </p:txBody>
      </p:sp>
      <p:pic>
        <p:nvPicPr>
          <p:cNvPr id="10" name="Picture 9" descr="GPM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031" y="3124200"/>
            <a:ext cx="2772920" cy="2057400"/>
          </a:xfrm>
          <a:prstGeom prst="rect">
            <a:avLst/>
          </a:prstGeom>
        </p:spPr>
      </p:pic>
      <p:pic>
        <p:nvPicPr>
          <p:cNvPr id="11" name="Picture 10" descr="GPM Evolv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77" y="1371600"/>
            <a:ext cx="4766465" cy="1524000"/>
          </a:xfrm>
          <a:prstGeom prst="rect">
            <a:avLst/>
          </a:prstGeom>
        </p:spPr>
      </p:pic>
      <p:sp>
        <p:nvSpPr>
          <p:cNvPr id="3" name="TextBox 2"/>
          <p:cNvSpPr txBox="1"/>
          <p:nvPr/>
        </p:nvSpPr>
        <p:spPr>
          <a:xfrm>
            <a:off x="5205046" y="1828800"/>
            <a:ext cx="3692250" cy="369332"/>
          </a:xfrm>
          <a:prstGeom prst="rect">
            <a:avLst/>
          </a:prstGeom>
          <a:noFill/>
        </p:spPr>
        <p:txBody>
          <a:bodyPr wrap="none" rtlCol="0">
            <a:spAutoFit/>
          </a:bodyPr>
          <a:lstStyle/>
          <a:p>
            <a:r>
              <a:rPr lang="en-US" dirty="0" smtClean="0"/>
              <a:t>Training Development and Standards</a:t>
            </a:r>
            <a:endParaRPr lang="en-US" dirty="0"/>
          </a:p>
        </p:txBody>
      </p:sp>
      <p:sp>
        <p:nvSpPr>
          <p:cNvPr id="4" name="TextBox 3"/>
          <p:cNvSpPr txBox="1"/>
          <p:nvPr/>
        </p:nvSpPr>
        <p:spPr>
          <a:xfrm>
            <a:off x="1477108" y="3886200"/>
            <a:ext cx="2930150" cy="369332"/>
          </a:xfrm>
          <a:prstGeom prst="rect">
            <a:avLst/>
          </a:prstGeom>
          <a:noFill/>
        </p:spPr>
        <p:txBody>
          <a:bodyPr wrap="none" rtlCol="0">
            <a:spAutoFit/>
          </a:bodyPr>
          <a:lstStyle/>
          <a:p>
            <a:r>
              <a:rPr lang="en-US" dirty="0" smtClean="0"/>
              <a:t>Certification and Governance</a:t>
            </a:r>
            <a:endParaRPr lang="en-US" dirty="0"/>
          </a:p>
        </p:txBody>
      </p:sp>
    </p:spTree>
    <p:extLst>
      <p:ext uri="{BB962C8B-B14F-4D97-AF65-F5344CB8AC3E}">
        <p14:creationId xmlns:p14="http://schemas.microsoft.com/office/powerpoint/2010/main" val="6772780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Focus</a:t>
            </a:r>
            <a:endParaRPr lang="en-US" dirty="0"/>
          </a:p>
        </p:txBody>
      </p:sp>
      <p:pic>
        <p:nvPicPr>
          <p:cNvPr id="3" name="Picture 2"/>
          <p:cNvPicPr>
            <a:picLocks noChangeAspect="1"/>
          </p:cNvPicPr>
          <p:nvPr/>
        </p:nvPicPr>
        <p:blipFill rotWithShape="1">
          <a:blip r:embed="rId3" cstate="print"/>
          <a:srcRect l="3054" r="5344"/>
          <a:stretch/>
        </p:blipFill>
        <p:spPr>
          <a:xfrm>
            <a:off x="0" y="1066800"/>
            <a:ext cx="9144000" cy="4876800"/>
          </a:xfrm>
          <a:prstGeom prst="rect">
            <a:avLst/>
          </a:prstGeom>
        </p:spPr>
      </p:pic>
      <p:pic>
        <p:nvPicPr>
          <p:cNvPr id="4" name="Picture 3"/>
          <p:cNvPicPr>
            <a:picLocks noChangeAspect="1"/>
          </p:cNvPicPr>
          <p:nvPr/>
        </p:nvPicPr>
        <p:blipFill>
          <a:blip r:embed="rId4" cstate="print"/>
          <a:stretch>
            <a:fillRect/>
          </a:stretch>
        </p:blipFill>
        <p:spPr>
          <a:xfrm>
            <a:off x="990600" y="990600"/>
            <a:ext cx="1371600" cy="1360345"/>
          </a:xfrm>
          <a:prstGeom prst="rect">
            <a:avLst/>
          </a:prstGeom>
        </p:spPr>
      </p:pic>
    </p:spTree>
    <p:extLst>
      <p:ext uri="{BB962C8B-B14F-4D97-AF65-F5344CB8AC3E}">
        <p14:creationId xmlns:p14="http://schemas.microsoft.com/office/powerpoint/2010/main" val="407256458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a:latin typeface="Calibri" charset="0"/>
                <a:ea typeface="ＭＳ Ｐゴシック" charset="0"/>
                <a:cs typeface="ＭＳ Ｐゴシック" charset="0"/>
              </a:rPr>
              <a:t>About the Architecture</a:t>
            </a:r>
          </a:p>
        </p:txBody>
      </p:sp>
      <p:sp>
        <p:nvSpPr>
          <p:cNvPr id="74754" name="TextBox 3"/>
          <p:cNvSpPr txBox="1">
            <a:spLocks noChangeArrowheads="1"/>
          </p:cNvSpPr>
          <p:nvPr/>
        </p:nvSpPr>
        <p:spPr bwMode="auto">
          <a:xfrm>
            <a:off x="228600" y="838200"/>
            <a:ext cx="4030663"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The Post-2015 Business Engagement Architecture illustrates the main</a:t>
            </a:r>
          </a:p>
          <a:p>
            <a:pPr eaLnBrk="1" hangingPunct="1"/>
            <a:r>
              <a:rPr lang="en-US" sz="1800" dirty="0"/>
              <a:t>building blocks necessary to enhance corporate sustainability as an </a:t>
            </a:r>
            <a:r>
              <a:rPr lang="en-US" sz="1800" dirty="0" smtClean="0"/>
              <a:t>effective contribution </a:t>
            </a:r>
            <a:r>
              <a:rPr lang="en-US" sz="1800" dirty="0"/>
              <a:t>to sustainable development, creating value for both </a:t>
            </a:r>
            <a:r>
              <a:rPr lang="en-US" sz="1800" dirty="0" smtClean="0"/>
              <a:t>business and </a:t>
            </a:r>
            <a:r>
              <a:rPr lang="en-US" sz="1800" dirty="0"/>
              <a:t>society. </a:t>
            </a:r>
          </a:p>
          <a:p>
            <a:pPr eaLnBrk="1" hangingPunct="1"/>
            <a:endParaRPr lang="en-US" sz="1800" dirty="0"/>
          </a:p>
          <a:p>
            <a:pPr eaLnBrk="1" hangingPunct="1"/>
            <a:r>
              <a:rPr lang="en-US" sz="1800" b="1" dirty="0"/>
              <a:t>Each</a:t>
            </a:r>
            <a:r>
              <a:rPr lang="en-US" sz="1800" dirty="0"/>
              <a:t> of these building blocks </a:t>
            </a:r>
            <a:r>
              <a:rPr lang="en-US" sz="1800" b="1" dirty="0"/>
              <a:t>must be further strengthened and</a:t>
            </a:r>
          </a:p>
          <a:p>
            <a:pPr eaLnBrk="1" hangingPunct="1"/>
            <a:r>
              <a:rPr lang="en-US" sz="1800" b="1" dirty="0"/>
              <a:t>connected through a comprehensive and collective effort</a:t>
            </a:r>
            <a:r>
              <a:rPr lang="en-US" sz="1800" dirty="0"/>
              <a:t> if they are to help take corporate sustainability to scale and turn business into a truly transformative</a:t>
            </a:r>
          </a:p>
          <a:p>
            <a:pPr eaLnBrk="1" hangingPunct="1"/>
            <a:r>
              <a:rPr lang="en-US" sz="1800" dirty="0"/>
              <a:t>force in the Post-2015 era. </a:t>
            </a:r>
          </a:p>
        </p:txBody>
      </p:sp>
      <p:pic>
        <p:nvPicPr>
          <p:cNvPr id="7475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100" y="1544638"/>
            <a:ext cx="46275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6"/>
          <p:cNvSpPr txBox="1">
            <a:spLocks noChangeArrowheads="1"/>
          </p:cNvSpPr>
          <p:nvPr/>
        </p:nvSpPr>
        <p:spPr bwMode="auto">
          <a:xfrm>
            <a:off x="4554538" y="3800475"/>
            <a:ext cx="40211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UN Secretary Ban Ki-Moon</a:t>
            </a:r>
          </a:p>
          <a:p>
            <a:pPr eaLnBrk="1" hangingPunct="1"/>
            <a:r>
              <a:rPr lang="en-US" sz="1600"/>
              <a:t>Outlining the Architecture on September 19th</a:t>
            </a:r>
          </a:p>
        </p:txBody>
      </p:sp>
    </p:spTree>
    <p:extLst>
      <p:ext uri="{BB962C8B-B14F-4D97-AF65-F5344CB8AC3E}">
        <p14:creationId xmlns:p14="http://schemas.microsoft.com/office/powerpoint/2010/main" val="57476706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a:latin typeface="Calibri" charset="0"/>
                <a:ea typeface="ＭＳ Ｐゴシック" charset="0"/>
                <a:cs typeface="ＭＳ Ｐゴシック" charset="0"/>
              </a:rPr>
              <a:t>The big disconnect</a:t>
            </a:r>
          </a:p>
        </p:txBody>
      </p:sp>
      <p:sp>
        <p:nvSpPr>
          <p:cNvPr id="79874" name="TextBox 2"/>
          <p:cNvSpPr txBox="1">
            <a:spLocks noChangeArrowheads="1"/>
          </p:cNvSpPr>
          <p:nvPr/>
        </p:nvSpPr>
        <p:spPr bwMode="auto">
          <a:xfrm>
            <a:off x="149225" y="144780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This year, unique insights from CEOs, supported by analysis from Accenture's</a:t>
            </a:r>
          </a:p>
          <a:p>
            <a:pPr eaLnBrk="1" hangingPunct="1"/>
            <a:r>
              <a:rPr lang="en-US" sz="1800" dirty="0"/>
              <a:t>High-Performance Business research, have identified seven themes that are enabling </a:t>
            </a:r>
            <a:r>
              <a:rPr lang="en-US" sz="1800" dirty="0" smtClean="0"/>
              <a:t>leading companies </a:t>
            </a:r>
            <a:r>
              <a:rPr lang="en-US" sz="1800" dirty="0"/>
              <a:t>to achieve both value creation and impact on global sustainability challenges.</a:t>
            </a:r>
          </a:p>
        </p:txBody>
      </p:sp>
      <p:sp>
        <p:nvSpPr>
          <p:cNvPr id="79875" name="Rectangle 3"/>
          <p:cNvSpPr>
            <a:spLocks noChangeArrowheads="1"/>
          </p:cNvSpPr>
          <p:nvPr/>
        </p:nvSpPr>
        <p:spPr bwMode="auto">
          <a:xfrm>
            <a:off x="273050" y="308292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1 Realism &amp; context:</a:t>
            </a:r>
          </a:p>
          <a:p>
            <a:r>
              <a:rPr lang="en-US"/>
              <a:t>Understanding the scale of the challenge—and the opportunity</a:t>
            </a:r>
          </a:p>
        </p:txBody>
      </p:sp>
      <p:sp>
        <p:nvSpPr>
          <p:cNvPr id="79876" name="Rectangle 4"/>
          <p:cNvSpPr>
            <a:spLocks noChangeArrowheads="1"/>
          </p:cNvSpPr>
          <p:nvPr/>
        </p:nvSpPr>
        <p:spPr bwMode="auto">
          <a:xfrm>
            <a:off x="273050" y="41354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2 Growth &amp; differentiation:</a:t>
            </a:r>
          </a:p>
          <a:p>
            <a:r>
              <a:rPr lang="en-US"/>
              <a:t>Turning sustainability to advantage and value creation</a:t>
            </a:r>
          </a:p>
        </p:txBody>
      </p:sp>
      <p:sp>
        <p:nvSpPr>
          <p:cNvPr id="79877" name="Rectangle 5"/>
          <p:cNvSpPr>
            <a:spLocks noChangeArrowheads="1"/>
          </p:cNvSpPr>
          <p:nvPr/>
        </p:nvSpPr>
        <p:spPr bwMode="auto">
          <a:xfrm>
            <a:off x="4876800" y="2895600"/>
            <a:ext cx="3870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FF0000"/>
                </a:solidFill>
              </a:rPr>
              <a:t>4 Value &amp; performance:</a:t>
            </a:r>
          </a:p>
          <a:p>
            <a:r>
              <a:rPr lang="en-US" b="1" dirty="0">
                <a:solidFill>
                  <a:srgbClr val="FF0000"/>
                </a:solidFill>
              </a:rPr>
              <a:t>“What gets measured gets managed”</a:t>
            </a:r>
          </a:p>
        </p:txBody>
      </p:sp>
      <p:sp>
        <p:nvSpPr>
          <p:cNvPr id="79878" name="Rectangle 7"/>
          <p:cNvSpPr>
            <a:spLocks noChangeArrowheads="1"/>
          </p:cNvSpPr>
          <p:nvPr/>
        </p:nvSpPr>
        <p:spPr bwMode="auto">
          <a:xfrm>
            <a:off x="4876800" y="37068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5 Technology &amp; innovation:</a:t>
            </a:r>
          </a:p>
          <a:p>
            <a:r>
              <a:rPr lang="en-US"/>
              <a:t>New models for success</a:t>
            </a:r>
          </a:p>
        </p:txBody>
      </p:sp>
      <p:sp>
        <p:nvSpPr>
          <p:cNvPr id="79879" name="Rectangle 8"/>
          <p:cNvSpPr>
            <a:spLocks noChangeArrowheads="1"/>
          </p:cNvSpPr>
          <p:nvPr/>
        </p:nvSpPr>
        <p:spPr bwMode="auto">
          <a:xfrm>
            <a:off x="277813" y="50736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3 Partnerships &amp; collaboration:</a:t>
            </a:r>
          </a:p>
          <a:p>
            <a:r>
              <a:rPr lang="en-US"/>
              <a:t>New challenges, new solutions</a:t>
            </a:r>
          </a:p>
        </p:txBody>
      </p:sp>
      <p:sp>
        <p:nvSpPr>
          <p:cNvPr id="79880" name="Rectangle 9"/>
          <p:cNvSpPr>
            <a:spLocks noChangeArrowheads="1"/>
          </p:cNvSpPr>
          <p:nvPr/>
        </p:nvSpPr>
        <p:spPr bwMode="auto">
          <a:xfrm>
            <a:off x="4891088" y="459263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a:t>6 Engagement &amp; dialogue:</a:t>
            </a:r>
          </a:p>
          <a:p>
            <a:r>
              <a:rPr lang="en-US"/>
              <a:t>Broadening the conversation</a:t>
            </a:r>
          </a:p>
        </p:txBody>
      </p:sp>
      <p:sp>
        <p:nvSpPr>
          <p:cNvPr id="79881" name="Rectangle 10"/>
          <p:cNvSpPr>
            <a:spLocks noChangeArrowheads="1"/>
          </p:cNvSpPr>
          <p:nvPr/>
        </p:nvSpPr>
        <p:spPr bwMode="auto">
          <a:xfrm>
            <a:off x="4891088" y="531653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7 Advocacy &amp; leadership:</a:t>
            </a:r>
          </a:p>
          <a:p>
            <a:r>
              <a:rPr lang="en-US"/>
              <a:t>Shaping future systems</a:t>
            </a:r>
          </a:p>
        </p:txBody>
      </p:sp>
      <p:sp>
        <p:nvSpPr>
          <p:cNvPr id="12" name="11 Llamada ovalada"/>
          <p:cNvSpPr/>
          <p:nvPr/>
        </p:nvSpPr>
        <p:spPr>
          <a:xfrm>
            <a:off x="1828800" y="5943600"/>
            <a:ext cx="4800600" cy="762000"/>
          </a:xfrm>
          <a:prstGeom prst="wedgeEllipseCallout">
            <a:avLst>
              <a:gd name="adj1" fmla="val -1030"/>
              <a:gd name="adj2" fmla="val -124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000" b="1" dirty="0" err="1" smtClean="0">
                <a:solidFill>
                  <a:srgbClr val="FF0000"/>
                </a:solidFill>
              </a:rPr>
              <a:t>Keep</a:t>
            </a:r>
            <a:r>
              <a:rPr lang="es-AR" sz="2000" b="1" dirty="0" smtClean="0">
                <a:solidFill>
                  <a:srgbClr val="FF0000"/>
                </a:solidFill>
              </a:rPr>
              <a:t> in </a:t>
            </a:r>
            <a:r>
              <a:rPr lang="es-AR" sz="2000" b="1" dirty="0" err="1" smtClean="0">
                <a:solidFill>
                  <a:srgbClr val="FF0000"/>
                </a:solidFill>
              </a:rPr>
              <a:t>mind</a:t>
            </a:r>
            <a:r>
              <a:rPr lang="es-AR" sz="2000" b="1" dirty="0" smtClean="0">
                <a:solidFill>
                  <a:srgbClr val="FF0000"/>
                </a:solidFill>
              </a:rPr>
              <a:t> </a:t>
            </a:r>
            <a:r>
              <a:rPr lang="es-AR" sz="2000" b="1" dirty="0" err="1" smtClean="0">
                <a:solidFill>
                  <a:srgbClr val="FF0000"/>
                </a:solidFill>
              </a:rPr>
              <a:t>these</a:t>
            </a:r>
            <a:r>
              <a:rPr lang="es-AR" sz="2000" b="1" dirty="0" smtClean="0">
                <a:solidFill>
                  <a:srgbClr val="FF0000"/>
                </a:solidFill>
              </a:rPr>
              <a:t> 7  </a:t>
            </a:r>
            <a:r>
              <a:rPr lang="es-AR" sz="2000" b="1" dirty="0" err="1" smtClean="0">
                <a:solidFill>
                  <a:srgbClr val="FF0000"/>
                </a:solidFill>
              </a:rPr>
              <a:t>key</a:t>
            </a:r>
            <a:r>
              <a:rPr lang="es-AR" sz="2000" b="1" dirty="0" smtClean="0">
                <a:solidFill>
                  <a:srgbClr val="FF0000"/>
                </a:solidFill>
              </a:rPr>
              <a:t> </a:t>
            </a:r>
            <a:r>
              <a:rPr lang="es-AR" sz="2000" b="1" dirty="0" err="1" smtClean="0">
                <a:solidFill>
                  <a:srgbClr val="FF0000"/>
                </a:solidFill>
              </a:rPr>
              <a:t>themes</a:t>
            </a:r>
            <a:r>
              <a:rPr lang="es-AR" sz="2000" b="1" dirty="0" smtClean="0">
                <a:solidFill>
                  <a:srgbClr val="FF0000"/>
                </a:solidFill>
              </a:rPr>
              <a:t> </a:t>
            </a:r>
            <a:r>
              <a:rPr lang="es-AR" sz="2000" b="1" dirty="0" err="1" smtClean="0">
                <a:solidFill>
                  <a:srgbClr val="FF0000"/>
                </a:solidFill>
              </a:rPr>
              <a:t>for</a:t>
            </a:r>
            <a:r>
              <a:rPr lang="es-AR" sz="2000" b="1" dirty="0" smtClean="0">
                <a:solidFill>
                  <a:srgbClr val="FF0000"/>
                </a:solidFill>
              </a:rPr>
              <a:t> </a:t>
            </a:r>
            <a:r>
              <a:rPr lang="es-AR" sz="2000" b="1" dirty="0" err="1" smtClean="0">
                <a:solidFill>
                  <a:srgbClr val="FF0000"/>
                </a:solidFill>
              </a:rPr>
              <a:t>Sustainability</a:t>
            </a:r>
            <a:r>
              <a:rPr lang="es-AR" sz="2000" b="1" dirty="0" smtClean="0">
                <a:solidFill>
                  <a:srgbClr val="FF0000"/>
                </a:solidFill>
              </a:rPr>
              <a:t> </a:t>
            </a:r>
            <a:endParaRPr lang="es-ES" sz="2000" b="1" dirty="0">
              <a:solidFill>
                <a:srgbClr val="FF0000"/>
              </a:solidFill>
            </a:endParaRPr>
          </a:p>
        </p:txBody>
      </p:sp>
    </p:spTree>
    <p:extLst>
      <p:ext uri="{BB962C8B-B14F-4D97-AF65-F5344CB8AC3E}">
        <p14:creationId xmlns:p14="http://schemas.microsoft.com/office/powerpoint/2010/main" val="22598799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smtClean="0">
                <a:solidFill>
                  <a:schemeClr val="tx1"/>
                </a:solidFill>
              </a:rPr>
              <a:t>Getting to Know ISO Standards</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53</a:t>
            </a:fld>
            <a:endParaRPr lang="en-US" dirty="0"/>
          </a:p>
        </p:txBody>
      </p:sp>
      <p:pic>
        <p:nvPicPr>
          <p:cNvPr id="5" name="Picture 4"/>
          <p:cNvPicPr>
            <a:picLocks noChangeAspect="1"/>
          </p:cNvPicPr>
          <p:nvPr/>
        </p:nvPicPr>
        <p:blipFill>
          <a:blip r:embed="rId2"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val="11535558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a:t>
            </a:r>
          </a:p>
        </p:txBody>
      </p:sp>
      <p:sp>
        <p:nvSpPr>
          <p:cNvPr id="94212" name="Tekstvak 5"/>
          <p:cNvSpPr txBox="1">
            <a:spLocks noChangeArrowheads="1"/>
          </p:cNvSpPr>
          <p:nvPr/>
        </p:nvSpPr>
        <p:spPr bwMode="auto">
          <a:xfrm>
            <a:off x="1125415" y="2514600"/>
            <a:ext cx="66469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Guidelines</a:t>
            </a:r>
          </a:p>
          <a:p>
            <a:pPr eaLnBrk="1" hangingPunct="1"/>
            <a:r>
              <a:rPr lang="nl-NL" sz="2800" dirty="0" smtClean="0"/>
              <a:t>ISO 26000 - CSR</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Project Management</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Normative Standards</a:t>
            </a:r>
            <a:r>
              <a:rPr lang="nl-NL" sz="2400" dirty="0" smtClean="0"/>
              <a:t/>
            </a:r>
            <a:br>
              <a:rPr lang="nl-NL" sz="2400" dirty="0" smtClean="0"/>
            </a:br>
            <a:r>
              <a:rPr lang="nl-NL" sz="2400" dirty="0" smtClean="0"/>
              <a:t>ISO 9000 </a:t>
            </a:r>
            <a:r>
              <a:rPr lang="en-US" sz="2400" dirty="0" smtClean="0"/>
              <a:t>–</a:t>
            </a:r>
            <a:r>
              <a:rPr lang="nl-NL" sz="2400" dirty="0" smtClean="0"/>
              <a:t>  </a:t>
            </a:r>
            <a:r>
              <a:rPr lang="nl-NL" sz="2400" dirty="0" err="1" smtClean="0"/>
              <a:t>Quality</a:t>
            </a:r>
            <a:r>
              <a:rPr lang="nl-NL" sz="2400" dirty="0" smtClean="0"/>
              <a:t> Management</a:t>
            </a:r>
          </a:p>
          <a:p>
            <a:pPr eaLnBrk="1" hangingPunct="1"/>
            <a:r>
              <a:rPr lang="nl-NL" sz="2400" dirty="0" smtClean="0"/>
              <a:t>ISO 14000 - </a:t>
            </a:r>
            <a:r>
              <a:rPr lang="nl-NL" sz="2400" dirty="0" err="1" smtClean="0"/>
              <a:t>Environmental</a:t>
            </a:r>
            <a:endParaRPr lang="nl-NL" sz="2400" dirty="0" smtClean="0"/>
          </a:p>
          <a:p>
            <a:pPr eaLnBrk="1" hangingPunct="1"/>
            <a:r>
              <a:rPr lang="nl-NL" sz="2400" dirty="0" smtClean="0"/>
              <a:t>ISO 50001-  Energy Management</a:t>
            </a:r>
            <a:endParaRPr lang="nl-NL" sz="2400" dirty="0"/>
          </a:p>
        </p:txBody>
      </p:sp>
      <p:grpSp>
        <p:nvGrpSpPr>
          <p:cNvPr id="14" name="Group 13"/>
          <p:cNvGrpSpPr/>
          <p:nvPr/>
        </p:nvGrpSpPr>
        <p:grpSpPr>
          <a:xfrm>
            <a:off x="1066802" y="1619534"/>
            <a:ext cx="6916399" cy="707886"/>
            <a:chOff x="1066800" y="1619534"/>
            <a:chExt cx="6916400" cy="707886"/>
          </a:xfrm>
        </p:grpSpPr>
        <p:sp>
          <p:nvSpPr>
            <p:cNvPr id="94211" name="Tekstvak 4"/>
            <p:cNvSpPr txBox="1">
              <a:spLocks noChangeArrowheads="1"/>
            </p:cNvSpPr>
            <p:nvPr/>
          </p:nvSpPr>
          <p:spPr bwMode="auto">
            <a:xfrm>
              <a:off x="1895475" y="1619534"/>
              <a:ext cx="6087725"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Guidelines and Standards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val="21923933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What ISO 26000 is NOT…</a:t>
            </a:r>
          </a:p>
        </p:txBody>
      </p:sp>
      <p:sp>
        <p:nvSpPr>
          <p:cNvPr id="82947" name="Rectangle 4"/>
          <p:cNvSpPr>
            <a:spLocks noGrp="1" noChangeArrowheads="1"/>
          </p:cNvSpPr>
          <p:nvPr>
            <p:ph idx="1"/>
          </p:nvPr>
        </p:nvSpPr>
        <p:spPr>
          <a:xfrm>
            <a:off x="304801" y="1295400"/>
            <a:ext cx="5867399" cy="3505200"/>
          </a:xfrm>
        </p:spPr>
        <p:txBody>
          <a:bodyPr>
            <a:normAutofit/>
          </a:bodyPr>
          <a:lstStyle/>
          <a:p>
            <a:r>
              <a:rPr lang="en-US" sz="1800" b="0" dirty="0" smtClean="0"/>
              <a:t>A management system standard.</a:t>
            </a:r>
          </a:p>
          <a:p>
            <a:r>
              <a:rPr lang="en-US" sz="1800" b="0" dirty="0" smtClean="0"/>
              <a:t>Intended or appropriate for certification purposes or regulatory or contractual use.</a:t>
            </a:r>
          </a:p>
          <a:p>
            <a:r>
              <a:rPr lang="en-US" sz="1800" b="0" dirty="0" smtClean="0"/>
              <a:t>Intended to provide a basis for legal actions, complaints, defenses or other claims in any international, domestic or other proceeding.</a:t>
            </a:r>
          </a:p>
          <a:p>
            <a:r>
              <a:rPr lang="en-US" sz="1800" b="0" dirty="0" smtClean="0"/>
              <a:t>Intended to be cited as evidence of the evolution of customary international law.</a:t>
            </a:r>
          </a:p>
          <a:p>
            <a:r>
              <a:rPr lang="en-US" sz="1800" b="0" dirty="0" smtClean="0"/>
              <a:t>Intended to prevent the development of national standards that are more specific, more demanding, or of a different type.</a:t>
            </a:r>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178631326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What ISO 26000 is…</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b="0" dirty="0" smtClean="0"/>
              <a:t>Intended to assist organizations in contributing to Sustainable Development.</a:t>
            </a:r>
          </a:p>
          <a:p>
            <a:r>
              <a:rPr lang="en-US" sz="1800" b="0" dirty="0" smtClean="0"/>
              <a:t>Intended to promote common understanding in the field of Social Responsibility.</a:t>
            </a:r>
          </a:p>
          <a:p>
            <a:r>
              <a:rPr lang="en-US" sz="1800" b="0" dirty="0" smtClean="0"/>
              <a:t>Intended to complement other instruments &amp; initiatives for Social Responsibility </a:t>
            </a:r>
            <a:r>
              <a:rPr lang="en-US" sz="1800" b="0" i="1" dirty="0" smtClean="0"/>
              <a:t>and</a:t>
            </a:r>
            <a:r>
              <a:rPr lang="en-US" sz="1800" b="0" dirty="0" smtClean="0"/>
              <a:t> not to replace them.</a:t>
            </a:r>
          </a:p>
          <a:p>
            <a:r>
              <a:rPr lang="en-US" sz="1800" b="0" dirty="0" smtClean="0"/>
              <a:t>Intended to provide organizations with guidance concerning Social Responsibility and can be used as part of public policy activities.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56</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306447000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a:t>Accountability</a:t>
            </a:r>
          </a:p>
          <a:p>
            <a:pPr lvl="1">
              <a:lnSpc>
                <a:spcPct val="100000"/>
              </a:lnSpc>
              <a:spcAft>
                <a:spcPts val="0"/>
              </a:spcAft>
              <a:defRPr/>
            </a:pPr>
            <a:r>
              <a:rPr lang="en-US" sz="1600" dirty="0" smtClean="0">
                <a:ea typeface="ＭＳ Ｐゴシック" pitchFamily="-112" charset="-128"/>
              </a:rPr>
              <a:t>Businesses are expected to </a:t>
            </a:r>
            <a:r>
              <a:rPr lang="en-US" sz="1600" dirty="0">
                <a:ea typeface="ＭＳ Ｐゴシック" pitchFamily="-112" charset="-128"/>
              </a:rPr>
              <a:t>be accountable for its impacts on society &amp; the environment</a:t>
            </a:r>
          </a:p>
          <a:p>
            <a:pPr>
              <a:lnSpc>
                <a:spcPct val="100000"/>
              </a:lnSpc>
              <a:spcAft>
                <a:spcPts val="0"/>
              </a:spcAft>
              <a:defRPr/>
            </a:pPr>
            <a:r>
              <a:rPr lang="en-US" sz="1600" b="1" dirty="0"/>
              <a:t>Transparency</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t>
            </a:r>
            <a:r>
              <a:rPr lang="en-US" sz="1600" dirty="0">
                <a:ea typeface="ＭＳ Ｐゴシック" pitchFamily="-112" charset="-128"/>
              </a:rPr>
              <a:t>be transparent in its decisions &amp; activities that impact on society &amp; the environment.</a:t>
            </a:r>
          </a:p>
          <a:p>
            <a:pPr>
              <a:lnSpc>
                <a:spcPct val="100000"/>
              </a:lnSpc>
              <a:spcAft>
                <a:spcPts val="0"/>
              </a:spcAft>
              <a:defRPr/>
            </a:pPr>
            <a:r>
              <a:rPr lang="en-US" sz="1600" b="1" dirty="0"/>
              <a:t>Ethical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behave </a:t>
            </a:r>
            <a:r>
              <a:rPr lang="en-US" sz="1600" dirty="0">
                <a:ea typeface="ＭＳ Ｐゴシック" pitchFamily="-112" charset="-128"/>
              </a:rPr>
              <a:t>ethically at all times.</a:t>
            </a:r>
          </a:p>
          <a:p>
            <a:pPr>
              <a:lnSpc>
                <a:spcPct val="100000"/>
              </a:lnSpc>
              <a:spcAft>
                <a:spcPts val="0"/>
              </a:spcAft>
              <a:defRPr/>
            </a:pPr>
            <a:r>
              <a:rPr lang="en-US" sz="1600" b="1" dirty="0" smtClean="0"/>
              <a:t>Stakeholder </a:t>
            </a:r>
            <a:r>
              <a:rPr lang="en-US" sz="1600" b="1" dirty="0"/>
              <a:t>Interests</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respect</a:t>
            </a:r>
            <a:r>
              <a:rPr lang="en-US" sz="1600" dirty="0">
                <a:ea typeface="ＭＳ Ｐゴシック" pitchFamily="-112" charset="-128"/>
              </a:rPr>
              <a:t>, consider &amp; respond to the interests of its stakeholders.</a:t>
            </a:r>
          </a:p>
          <a:p>
            <a:pPr>
              <a:lnSpc>
                <a:spcPct val="100000"/>
              </a:lnSpc>
              <a:spcAft>
                <a:spcPts val="0"/>
              </a:spcAft>
              <a:defRPr/>
            </a:pPr>
            <a:r>
              <a:rPr lang="en-US" sz="1600" b="1" dirty="0" smtClean="0"/>
              <a:t>Rule </a:t>
            </a:r>
            <a:r>
              <a:rPr lang="en-US" sz="1600" b="1" dirty="0"/>
              <a:t>of Law</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abide by the </a:t>
            </a:r>
            <a:r>
              <a:rPr lang="en-US" sz="1600" dirty="0">
                <a:ea typeface="ＭＳ Ｐゴシック" pitchFamily="-112" charset="-128"/>
              </a:rPr>
              <a:t>rule of </a:t>
            </a:r>
            <a:r>
              <a:rPr lang="en-US" sz="1600" dirty="0" smtClean="0">
                <a:ea typeface="ＭＳ Ｐゴシック" pitchFamily="-112" charset="-128"/>
              </a:rPr>
              <a:t>law for that region and or country.</a:t>
            </a:r>
            <a:endParaRPr lang="en-US" sz="1600" dirty="0">
              <a:ea typeface="ＭＳ Ｐゴシック" pitchFamily="-112" charset="-128"/>
            </a:endParaRPr>
          </a:p>
          <a:p>
            <a:pPr>
              <a:defRPr/>
            </a:pPr>
            <a:r>
              <a:rPr lang="en-US" sz="1800" b="1" dirty="0" smtClean="0"/>
              <a:t>International </a:t>
            </a:r>
            <a:r>
              <a:rPr lang="en-US" sz="1800" b="1" dirty="0"/>
              <a:t>Norms of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respect </a:t>
            </a:r>
            <a:r>
              <a:rPr lang="en-US" sz="1600" dirty="0">
                <a:ea typeface="ＭＳ Ｐゴシック" pitchFamily="-112" charset="-128"/>
              </a:rPr>
              <a:t>international norms of behavior, while adhering to the principle of respect for the rule of law</a:t>
            </a:r>
            <a:r>
              <a:rPr lang="en-US" sz="1600" dirty="0" smtClean="0">
                <a:ea typeface="ＭＳ Ｐゴシック" pitchFamily="-112" charset="-128"/>
              </a:rPr>
              <a:t>.</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57</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val="37671365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smtClean="0"/>
              <a:t>ISO 14000 Family</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n-US" sz="1800" dirty="0" smtClean="0"/>
              <a:t>A series of guidance documents and standards to help organizations address environmental issues.  </a:t>
            </a:r>
            <a:br>
              <a:rPr lang="en-US" sz="1800" dirty="0" smtClean="0"/>
            </a:br>
            <a:endParaRPr lang="en-US" sz="1800" dirty="0" smtClean="0"/>
          </a:p>
          <a:p>
            <a:r>
              <a:rPr lang="en-US" sz="1800" dirty="0" smtClean="0"/>
              <a:t>These ISO’s below deal with Environmental Management Systems (EMS)</a:t>
            </a:r>
          </a:p>
          <a:p>
            <a:pPr lvl="1"/>
            <a:r>
              <a:rPr lang="en-US" sz="1800" b="1" dirty="0" smtClean="0"/>
              <a:t>14001: Environmental Management Systems</a:t>
            </a:r>
          </a:p>
          <a:p>
            <a:pPr lvl="1"/>
            <a:r>
              <a:rPr lang="en-US" sz="1800" dirty="0" smtClean="0"/>
              <a:t>14004: EMS general guidelines</a:t>
            </a:r>
          </a:p>
          <a:p>
            <a:pPr lvl="1"/>
            <a:r>
              <a:rPr lang="en-US" sz="1800" dirty="0" smtClean="0"/>
              <a:t>14010: Guidelines for Environmental Auditing</a:t>
            </a:r>
          </a:p>
          <a:p>
            <a:pPr lvl="1"/>
            <a:r>
              <a:rPr lang="en-US" sz="1800" dirty="0" smtClean="0"/>
              <a:t>14011: Guidelines for Auditing of an EMS</a:t>
            </a:r>
          </a:p>
          <a:p>
            <a:pPr lvl="1"/>
            <a:r>
              <a:rPr lang="en-US" sz="1800" dirty="0" smtClean="0"/>
              <a:t>14012: Auditing - Qualification criteria</a:t>
            </a:r>
          </a:p>
          <a:p>
            <a:pPr lvl="1"/>
            <a:r>
              <a:rPr lang="en-US" sz="1800" dirty="0" smtClean="0"/>
              <a:t>14064: Greenhouse gases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58</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val="56391247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Environment?</a:t>
            </a:r>
            <a:endParaRPr lang="en-US" dirty="0"/>
          </a:p>
        </p:txBody>
      </p:sp>
      <p:sp>
        <p:nvSpPr>
          <p:cNvPr id="3" name="Content Placeholder 2"/>
          <p:cNvSpPr>
            <a:spLocks noGrp="1"/>
          </p:cNvSpPr>
          <p:nvPr>
            <p:ph idx="1"/>
          </p:nvPr>
        </p:nvSpPr>
        <p:spPr>
          <a:xfrm>
            <a:off x="140677" y="1447801"/>
            <a:ext cx="6352442" cy="1676400"/>
          </a:xfrm>
        </p:spPr>
        <p:txBody>
          <a:bodyPr>
            <a:normAutofit fontScale="85000" lnSpcReduction="10000"/>
          </a:bodyPr>
          <a:lstStyle/>
          <a:p>
            <a:r>
              <a:rPr lang="en-US" b="1" dirty="0" smtClean="0"/>
              <a:t>Environment</a:t>
            </a:r>
            <a:r>
              <a:rPr lang="en-US" b="1" dirty="0"/>
              <a:t>: </a:t>
            </a:r>
            <a:r>
              <a:rPr lang="en-US" dirty="0"/>
              <a:t>Surroundings in which an organization operates, including air, water, soil, natural resources, flora, fauna, humans and their interrelation. (ISO 14001:2004)</a:t>
            </a:r>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59</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val="15325686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lstStyle/>
          <a:p>
            <a:r>
              <a:rPr lang="en-US" dirty="0"/>
              <a:t>Active in over </a:t>
            </a:r>
            <a:r>
              <a:rPr lang="en-US" dirty="0" smtClean="0"/>
              <a:t>100 countries and growing</a:t>
            </a:r>
            <a:endParaRPr lang="en-US" dirty="0"/>
          </a:p>
        </p:txBody>
      </p:sp>
      <p:sp>
        <p:nvSpPr>
          <p:cNvPr id="4" name="Content Placeholder 3"/>
          <p:cNvSpPr>
            <a:spLocks noGrp="1"/>
          </p:cNvSpPr>
          <p:nvPr>
            <p:ph sz="half" idx="2"/>
          </p:nvPr>
        </p:nvSpPr>
        <p:spPr>
          <a:xfrm>
            <a:off x="228600" y="1905000"/>
            <a:ext cx="4114800" cy="2514600"/>
          </a:xfrm>
        </p:spPr>
        <p:txBody>
          <a:bodyPr>
            <a:normAutofit lnSpcReduction="10000"/>
          </a:bodyPr>
          <a:lstStyle/>
          <a:p>
            <a:pPr marL="0" indent="0">
              <a:buNone/>
            </a:pPr>
            <a:r>
              <a:rPr lang="en-US" dirty="0" smtClean="0"/>
              <a:t>GPM is the largest sustainability training organization in the world.</a:t>
            </a:r>
          </a:p>
          <a:p>
            <a:pPr marL="0" indent="0">
              <a:buNone/>
            </a:pPr>
            <a:r>
              <a:rPr lang="en-US" dirty="0" smtClean="0"/>
              <a:t>(The only Sustainable Project Management Organization.)</a:t>
            </a:r>
          </a:p>
          <a:p>
            <a:pPr marL="0" indent="0">
              <a:buNone/>
            </a:pPr>
            <a:endParaRPr lang="en-US" dirty="0"/>
          </a:p>
          <a:p>
            <a:pPr marL="0" indent="0">
              <a:buNone/>
            </a:pPr>
            <a:endParaRPr lang="en-US" dirty="0"/>
          </a:p>
        </p:txBody>
      </p:sp>
      <p:pic>
        <p:nvPicPr>
          <p:cNvPr id="10" name="Picture 9" descr="GPM Evolv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5029200"/>
            <a:ext cx="2422953" cy="774700"/>
          </a:xfrm>
          <a:prstGeom prst="rect">
            <a:avLst/>
          </a:prstGeom>
        </p:spPr>
      </p:pic>
      <p:sp>
        <p:nvSpPr>
          <p:cNvPr id="3" name="TextBox 2"/>
          <p:cNvSpPr txBox="1"/>
          <p:nvPr/>
        </p:nvSpPr>
        <p:spPr>
          <a:xfrm>
            <a:off x="159081" y="5545602"/>
            <a:ext cx="6171381" cy="615553"/>
          </a:xfrm>
          <a:prstGeom prst="rect">
            <a:avLst/>
          </a:prstGeom>
          <a:noFill/>
        </p:spPr>
        <p:txBody>
          <a:bodyPr wrap="none" rtlCol="0">
            <a:spAutoFit/>
          </a:bodyPr>
          <a:lstStyle/>
          <a:p>
            <a:r>
              <a:rPr lang="en-US" sz="1600" dirty="0"/>
              <a:t>(Not to be confused with the German Project Management Association)</a:t>
            </a:r>
          </a:p>
          <a:p>
            <a:endParaRPr lang="en-US" dirty="0"/>
          </a:p>
        </p:txBody>
      </p:sp>
      <p:pic>
        <p:nvPicPr>
          <p:cNvPr id="7" name="Picture 6" descr="ma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226" y="1905000"/>
            <a:ext cx="5054600" cy="2499323"/>
          </a:xfrm>
          <a:prstGeom prst="rect">
            <a:avLst/>
          </a:prstGeom>
        </p:spPr>
      </p:pic>
    </p:spTree>
    <p:extLst>
      <p:ext uri="{BB962C8B-B14F-4D97-AF65-F5344CB8AC3E}">
        <p14:creationId xmlns:p14="http://schemas.microsoft.com/office/powerpoint/2010/main" val="16549795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1693" y="-228600"/>
            <a:ext cx="7024744" cy="1143000"/>
          </a:xfrm>
        </p:spPr>
        <p:txBody>
          <a:bodyPr/>
          <a:lstStyle/>
          <a:p>
            <a:r>
              <a:rPr lang="en-US" dirty="0" smtClean="0"/>
              <a:t>ISO 14001 Key Elements</a:t>
            </a:r>
          </a:p>
        </p:txBody>
      </p:sp>
      <p:sp>
        <p:nvSpPr>
          <p:cNvPr id="93187" name="Rectangle 1027"/>
          <p:cNvSpPr>
            <a:spLocks noGrp="1" noChangeArrowheads="1"/>
          </p:cNvSpPr>
          <p:nvPr>
            <p:ph idx="1"/>
          </p:nvPr>
        </p:nvSpPr>
        <p:spPr>
          <a:xfrm>
            <a:off x="381000" y="838200"/>
            <a:ext cx="6324599" cy="5257800"/>
          </a:xfrm>
        </p:spPr>
        <p:txBody>
          <a:bodyPr>
            <a:noAutofit/>
          </a:bodyPr>
          <a:lstStyle/>
          <a:p>
            <a:endParaRPr lang="en-US" sz="1400" dirty="0"/>
          </a:p>
          <a:p>
            <a:pPr lvl="1">
              <a:lnSpc>
                <a:spcPct val="120000"/>
              </a:lnSpc>
            </a:pPr>
            <a:r>
              <a:rPr lang="en-US" sz="1800" dirty="0"/>
              <a:t>Policy Statement </a:t>
            </a:r>
          </a:p>
          <a:p>
            <a:pPr lvl="1">
              <a:lnSpc>
                <a:spcPct val="120000"/>
              </a:lnSpc>
            </a:pPr>
            <a:r>
              <a:rPr lang="en-US" sz="1800" dirty="0"/>
              <a:t>Identification of Significant Environmental Impacts and Environmental Legal Requirements</a:t>
            </a:r>
          </a:p>
          <a:p>
            <a:pPr lvl="1">
              <a:lnSpc>
                <a:spcPct val="120000"/>
              </a:lnSpc>
            </a:pPr>
            <a:r>
              <a:rPr lang="en-US" sz="1800" dirty="0"/>
              <a:t>Establishing Environmental Programs, Objectives and Targets</a:t>
            </a:r>
          </a:p>
          <a:p>
            <a:pPr lvl="1">
              <a:lnSpc>
                <a:spcPct val="120000"/>
              </a:lnSpc>
            </a:pPr>
            <a:r>
              <a:rPr lang="en-US" sz="1800" dirty="0"/>
              <a:t>Emergency Plan</a:t>
            </a:r>
          </a:p>
          <a:p>
            <a:pPr lvl="1">
              <a:lnSpc>
                <a:spcPct val="120000"/>
              </a:lnSpc>
            </a:pPr>
            <a:r>
              <a:rPr lang="en-US" sz="1800" dirty="0"/>
              <a:t>Operating Control to meet the Environmental Objectives and Targets</a:t>
            </a:r>
          </a:p>
          <a:p>
            <a:pPr lvl="1">
              <a:lnSpc>
                <a:spcPct val="120000"/>
              </a:lnSpc>
            </a:pPr>
            <a:r>
              <a:rPr lang="en-US" sz="1800" dirty="0" smtClean="0"/>
              <a:t>Human Resources </a:t>
            </a:r>
            <a:r>
              <a:rPr lang="en-US" sz="1800" dirty="0"/>
              <a:t>r</a:t>
            </a:r>
            <a:r>
              <a:rPr lang="en-US" sz="1800" dirty="0" smtClean="0"/>
              <a:t>oles </a:t>
            </a:r>
            <a:r>
              <a:rPr lang="en-US" sz="1800" dirty="0"/>
              <a:t>and </a:t>
            </a:r>
            <a:r>
              <a:rPr lang="en-US" sz="1800" dirty="0" smtClean="0"/>
              <a:t>Responsibilities.</a:t>
            </a:r>
          </a:p>
          <a:p>
            <a:pPr lvl="1">
              <a:lnSpc>
                <a:spcPct val="120000"/>
              </a:lnSpc>
            </a:pPr>
            <a:r>
              <a:rPr lang="en-US" sz="1800" dirty="0" smtClean="0"/>
              <a:t>Training</a:t>
            </a:r>
            <a:r>
              <a:rPr lang="en-US" sz="1800" dirty="0"/>
              <a:t>. </a:t>
            </a:r>
            <a:endParaRPr lang="en-US" sz="1800" dirty="0" smtClean="0"/>
          </a:p>
          <a:p>
            <a:pPr lvl="1">
              <a:lnSpc>
                <a:spcPct val="120000"/>
              </a:lnSpc>
            </a:pPr>
            <a:r>
              <a:rPr lang="en-US" sz="1800" dirty="0" smtClean="0"/>
              <a:t>Communication</a:t>
            </a:r>
            <a:endParaRPr lang="en-US" sz="1800" dirty="0"/>
          </a:p>
          <a:p>
            <a:pPr lvl="1">
              <a:lnSpc>
                <a:spcPct val="120000"/>
              </a:lnSpc>
            </a:pPr>
            <a:r>
              <a:rPr lang="en-US" sz="1800" dirty="0"/>
              <a:t>Internal Assessments. Corrective actions.</a:t>
            </a:r>
          </a:p>
          <a:p>
            <a:pPr lvl="1">
              <a:lnSpc>
                <a:spcPct val="120000"/>
              </a:lnSpc>
            </a:pPr>
            <a:r>
              <a:rPr lang="en-US" sz="1800" dirty="0"/>
              <a:t>Management Review (by Directors)</a:t>
            </a:r>
          </a:p>
          <a:p>
            <a:pPr lvl="1">
              <a:lnSpc>
                <a:spcPct val="90000"/>
              </a:lnSpc>
              <a:buFont typeface="Wingdings" pitchFamily="2" charset="2"/>
              <a:buNone/>
            </a:pPr>
            <a:endParaRPr lang="en-US" sz="12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60</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val="2229410027"/>
      </p:ext>
    </p:extLst>
  </p:cSld>
  <p:clrMapOvr>
    <a:masterClrMapping/>
  </p:clrMapOvr>
  <p:transition xmlns:p14="http://schemas.microsoft.com/office/powerpoint/2010/main">
    <p:strips dir="rd"/>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2370" y="228600"/>
            <a:ext cx="7024744" cy="762000"/>
          </a:xfrm>
        </p:spPr>
        <p:txBody>
          <a:bodyPr/>
          <a:lstStyle/>
          <a:p>
            <a:r>
              <a:rPr lang="en-US" dirty="0" smtClean="0"/>
              <a:t>What is an EMS?</a:t>
            </a:r>
          </a:p>
        </p:txBody>
      </p:sp>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smtClean="0"/>
              <a:t>Systematic way of managing an organization’s environmental affairs</a:t>
            </a:r>
          </a:p>
          <a:p>
            <a:r>
              <a:rPr lang="en-US" sz="1900" b="0" dirty="0" smtClean="0"/>
              <a:t>Based on Plan-Do-Check-Act Model (PDCA)</a:t>
            </a:r>
          </a:p>
          <a:p>
            <a:r>
              <a:rPr lang="en-US" sz="1900" b="0" dirty="0" smtClean="0"/>
              <a:t>Focused on Continual Improvement of system</a:t>
            </a:r>
          </a:p>
          <a:p>
            <a:r>
              <a:rPr lang="en-US" sz="1900" b="0" dirty="0" smtClean="0"/>
              <a:t>Addresses immediate and long-term impact of an organization’s products, services and processes on the environment. </a:t>
            </a:r>
            <a:endParaRPr lang="en-US" sz="1900" b="0" i="1" dirty="0" smtClean="0"/>
          </a:p>
          <a:p>
            <a:r>
              <a:rPr lang="en-US" sz="1900" b="0" i="1" dirty="0" smtClean="0"/>
              <a:t>A tool to improve environmental performance</a:t>
            </a:r>
            <a:r>
              <a:rPr lang="en-US" sz="2400" b="0" i="1" dirty="0" smtClean="0"/>
              <a:t> </a:t>
            </a:r>
            <a:endParaRPr lang="en-US" sz="2400" b="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61</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Tree>
    <p:extLst>
      <p:ext uri="{BB962C8B-B14F-4D97-AF65-F5344CB8AC3E}">
        <p14:creationId xmlns:p14="http://schemas.microsoft.com/office/powerpoint/2010/main" val="230462220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smtClean="0">
                <a:solidFill>
                  <a:schemeClr val="accent1">
                    <a:lumMod val="50000"/>
                  </a:schemeClr>
                </a:solidFill>
              </a:rPr>
              <a:t>Deming Model - PDCA</a:t>
            </a:r>
            <a:endParaRPr lang="en-US" sz="2800" b="1" dirty="0">
              <a:solidFill>
                <a:schemeClr val="accent1">
                  <a:lumMod val="50000"/>
                </a:schemeClr>
              </a:solidFill>
            </a:endParaRPr>
          </a:p>
        </p:txBody>
      </p:sp>
      <p:sp>
        <p:nvSpPr>
          <p:cNvPr id="90115" name="Rectangle 4"/>
          <p:cNvSpPr>
            <a:spLocks noChangeArrowheads="1"/>
          </p:cNvSpPr>
          <p:nvPr/>
        </p:nvSpPr>
        <p:spPr bwMode="auto">
          <a:xfrm>
            <a:off x="5795850" y="2230437"/>
            <a:ext cx="183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2800" dirty="0"/>
              <a:t>Planning</a:t>
            </a:r>
          </a:p>
        </p:txBody>
      </p:sp>
      <p:sp>
        <p:nvSpPr>
          <p:cNvPr id="90116"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Implementation</a:t>
            </a:r>
            <a:endParaRPr lang="en-US" sz="2800" dirty="0"/>
          </a:p>
        </p:txBody>
      </p:sp>
      <p:sp>
        <p:nvSpPr>
          <p:cNvPr id="90117" name="Rectangle 6"/>
          <p:cNvSpPr>
            <a:spLocks noChangeArrowheads="1"/>
          </p:cNvSpPr>
          <p:nvPr/>
        </p:nvSpPr>
        <p:spPr bwMode="auto">
          <a:xfrm>
            <a:off x="530569" y="3867607"/>
            <a:ext cx="269920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Checking</a:t>
            </a:r>
          </a:p>
          <a:p>
            <a:pPr algn="r" eaLnBrk="0" hangingPunct="0"/>
            <a:r>
              <a:rPr lang="en-US" sz="2800" dirty="0"/>
              <a:t>Corrective Action</a:t>
            </a:r>
          </a:p>
        </p:txBody>
      </p:sp>
      <p:sp>
        <p:nvSpPr>
          <p:cNvPr id="90118"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a:t>Management</a:t>
            </a:r>
          </a:p>
          <a:p>
            <a:pPr algn="r" eaLnBrk="0" hangingPunct="0"/>
            <a:r>
              <a:rPr lang="en-US" sz="2800" dirty="0"/>
              <a:t>Review</a:t>
            </a:r>
          </a:p>
        </p:txBody>
      </p:sp>
      <p:sp>
        <p:nvSpPr>
          <p:cNvPr id="90125" name="Rectangle 2"/>
          <p:cNvSpPr>
            <a:spLocks noGrp="1" noChangeArrowheads="1"/>
          </p:cNvSpPr>
          <p:nvPr>
            <p:ph type="title"/>
          </p:nvPr>
        </p:nvSpPr>
        <p:spPr>
          <a:xfrm>
            <a:off x="492370" y="-228600"/>
            <a:ext cx="7024744" cy="1143000"/>
          </a:xfrm>
        </p:spPr>
        <p:txBody>
          <a:bodyPr/>
          <a:lstStyle/>
          <a:p>
            <a:r>
              <a:rPr lang="en-US" dirty="0" smtClean="0"/>
              <a:t>What is an EMS?</a:t>
            </a:r>
          </a:p>
        </p:txBody>
      </p:sp>
      <p:pic>
        <p:nvPicPr>
          <p:cNvPr id="8194" name="Picture 2" descr="http://mljconsulting.com/wp-content/uploads/PlanDoCheckAc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62</a:t>
            </a:fld>
            <a:endParaRPr lang="en-US" dirty="0"/>
          </a:p>
        </p:txBody>
      </p:sp>
    </p:spTree>
    <p:extLst>
      <p:ext uri="{BB962C8B-B14F-4D97-AF65-F5344CB8AC3E}">
        <p14:creationId xmlns:p14="http://schemas.microsoft.com/office/powerpoint/2010/main" val="2452895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152400"/>
            <a:ext cx="7024744" cy="1143000"/>
          </a:xfrm>
        </p:spPr>
        <p:txBody>
          <a:bodyPr/>
          <a:lstStyle/>
          <a:p>
            <a:r>
              <a:rPr lang="en-US" dirty="0" smtClean="0"/>
              <a:t>Why Do Organizations Implement an EMS ?</a:t>
            </a:r>
            <a:endParaRPr lang="en-US" sz="3200" dirty="0" smtClean="0"/>
          </a:p>
        </p:txBody>
      </p:sp>
      <p:sp>
        <p:nvSpPr>
          <p:cNvPr id="91139" name="Rectangle 3"/>
          <p:cNvSpPr>
            <a:spLocks noGrp="1" noChangeArrowheads="1"/>
          </p:cNvSpPr>
          <p:nvPr>
            <p:ph idx="1"/>
          </p:nvPr>
        </p:nvSpPr>
        <p:spPr>
          <a:xfrm>
            <a:off x="379414" y="1662114"/>
            <a:ext cx="8270875" cy="2986087"/>
          </a:xfrm>
        </p:spPr>
        <p:txBody>
          <a:bodyPr>
            <a:normAutofit/>
          </a:bodyPr>
          <a:lstStyle/>
          <a:p>
            <a:pPr>
              <a:lnSpc>
                <a:spcPct val="90000"/>
              </a:lnSpc>
            </a:pPr>
            <a:r>
              <a:rPr lang="en-US" sz="2000" dirty="0" smtClean="0"/>
              <a:t>Helps to identify the causes of environmental problems.</a:t>
            </a:r>
          </a:p>
          <a:p>
            <a:pPr lvl="1">
              <a:lnSpc>
                <a:spcPct val="90000"/>
              </a:lnSpc>
            </a:pPr>
            <a:r>
              <a:rPr lang="en-US" sz="2000" dirty="0" smtClean="0"/>
              <a:t>better to make a product right the first time</a:t>
            </a:r>
          </a:p>
          <a:p>
            <a:pPr lvl="1">
              <a:lnSpc>
                <a:spcPct val="90000"/>
              </a:lnSpc>
            </a:pPr>
            <a:r>
              <a:rPr lang="en-US" sz="2000" dirty="0" smtClean="0"/>
              <a:t>cheaper to prevent a spill or other accident</a:t>
            </a:r>
          </a:p>
          <a:p>
            <a:pPr lvl="1">
              <a:lnSpc>
                <a:spcPct val="90000"/>
              </a:lnSpc>
            </a:pPr>
            <a:r>
              <a:rPr lang="en-US" sz="2000" dirty="0" smtClean="0"/>
              <a:t>cost effective to prevent pollution </a:t>
            </a:r>
          </a:p>
          <a:p>
            <a:pPr>
              <a:lnSpc>
                <a:spcPct val="90000"/>
              </a:lnSpc>
            </a:pPr>
            <a:r>
              <a:rPr lang="en-US" sz="2000" dirty="0" smtClean="0"/>
              <a:t>Trade and competitive issues</a:t>
            </a:r>
          </a:p>
          <a:p>
            <a:pPr lvl="1">
              <a:lnSpc>
                <a:spcPct val="90000"/>
              </a:lnSpc>
            </a:pPr>
            <a:r>
              <a:rPr lang="en-US" sz="2000" dirty="0" smtClean="0"/>
              <a:t>Inconsistency in environmental regulation and enforcement</a:t>
            </a:r>
          </a:p>
          <a:p>
            <a:pPr>
              <a:lnSpc>
                <a:spcPct val="90000"/>
              </a:lnSpc>
            </a:pPr>
            <a:r>
              <a:rPr lang="en-US" sz="2000" dirty="0" smtClean="0"/>
              <a:t>Many individual parts may already be in place – just need to unify under the EMS umbrella!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63</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422031" y="5105401"/>
            <a:ext cx="7754647" cy="461665"/>
          </a:xfrm>
          <a:prstGeom prst="rect">
            <a:avLst/>
          </a:prstGeom>
          <a:noFill/>
        </p:spPr>
        <p:txBody>
          <a:bodyPr wrap="none" rtlCol="0">
            <a:spAutoFit/>
          </a:bodyPr>
          <a:lstStyle/>
          <a:p>
            <a:r>
              <a:rPr lang="en-US" sz="2400" b="1" dirty="0" smtClean="0"/>
              <a:t>??Why should a project manager be familiar with the EMS?</a:t>
            </a:r>
            <a:endParaRPr lang="en-US" sz="2400" b="1" dirty="0"/>
          </a:p>
        </p:txBody>
      </p:sp>
    </p:spTree>
    <p:extLst>
      <p:ext uri="{BB962C8B-B14F-4D97-AF65-F5344CB8AC3E}">
        <p14:creationId xmlns:p14="http://schemas.microsoft.com/office/powerpoint/2010/main" val="2025884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4100"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101" name="4 CuadroTexto"/>
          <p:cNvSpPr txBox="1">
            <a:spLocks noChangeArrowheads="1"/>
          </p:cNvSpPr>
          <p:nvPr/>
        </p:nvSpPr>
        <p:spPr bwMode="auto">
          <a:xfrm>
            <a:off x="399257" y="1447800"/>
            <a:ext cx="8316912"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a:t>ISO 50001 gives organizations the requirements for energy management systems </a:t>
            </a:r>
            <a:r>
              <a:rPr lang="es-ES" b="1" dirty="0"/>
              <a:t>(EnMS)</a:t>
            </a:r>
          </a:p>
          <a:p>
            <a:pPr eaLnBrk="1" hangingPunct="1">
              <a:lnSpc>
                <a:spcPct val="150000"/>
              </a:lnSpc>
            </a:pPr>
            <a:endParaRPr lang="es-AR" dirty="0"/>
          </a:p>
          <a:p>
            <a:pPr marL="342900" indent="-342900" eaLnBrk="1" hangingPunct="1">
              <a:buFont typeface="Wingdings" charset="2"/>
              <a:buChar char="q"/>
            </a:pPr>
            <a:r>
              <a:rPr lang="en-US" sz="2000" b="1" dirty="0" smtClean="0">
                <a:latin typeface="+mn-lt"/>
              </a:rPr>
              <a:t>Provides a framework for </a:t>
            </a:r>
            <a:endParaRPr lang="en-US" sz="2000" b="1" dirty="0">
              <a:latin typeface="+mn-lt"/>
            </a:endParaRPr>
          </a:p>
          <a:p>
            <a:pPr eaLnBrk="1" hangingPunct="1"/>
            <a:endParaRPr lang="en-US" dirty="0"/>
          </a:p>
          <a:p>
            <a:pPr lvl="1" eaLnBrk="1" hangingPunct="1">
              <a:lnSpc>
                <a:spcPct val="150000"/>
              </a:lnSpc>
              <a:buFont typeface="Wingdings" pitchFamily="2" charset="2"/>
              <a:buChar char="ü"/>
            </a:pPr>
            <a:r>
              <a:rPr lang="en-US" dirty="0"/>
              <a:t> </a:t>
            </a:r>
            <a:r>
              <a:rPr lang="en-US" dirty="0" smtClean="0"/>
              <a:t>Industrial </a:t>
            </a:r>
            <a:r>
              <a:rPr lang="en-US" dirty="0"/>
              <a:t>plants </a:t>
            </a:r>
          </a:p>
          <a:p>
            <a:pPr lvl="1" eaLnBrk="1" hangingPunct="1">
              <a:lnSpc>
                <a:spcPct val="150000"/>
              </a:lnSpc>
              <a:buFont typeface="Wingdings" pitchFamily="2" charset="2"/>
              <a:buChar char="ü"/>
            </a:pPr>
            <a:r>
              <a:rPr lang="en-US" dirty="0"/>
              <a:t> Commercial </a:t>
            </a:r>
          </a:p>
          <a:p>
            <a:pPr lvl="1" eaLnBrk="1" hangingPunct="1">
              <a:lnSpc>
                <a:spcPct val="150000"/>
              </a:lnSpc>
              <a:buFont typeface="Wingdings" pitchFamily="2" charset="2"/>
              <a:buChar char="ü"/>
            </a:pPr>
            <a:r>
              <a:rPr lang="en-US" dirty="0"/>
              <a:t> </a:t>
            </a:r>
            <a:r>
              <a:rPr lang="en-US" dirty="0" smtClean="0"/>
              <a:t>Institutional </a:t>
            </a:r>
            <a:r>
              <a:rPr lang="en-US" dirty="0"/>
              <a:t>and governmental facilities</a:t>
            </a:r>
          </a:p>
          <a:p>
            <a:pPr lvl="1" eaLnBrk="1" hangingPunct="1">
              <a:lnSpc>
                <a:spcPct val="150000"/>
              </a:lnSpc>
              <a:buFont typeface="Wingdings" pitchFamily="2" charset="2"/>
              <a:buChar char="ü"/>
            </a:pPr>
            <a:r>
              <a:rPr lang="en-US" dirty="0"/>
              <a:t> </a:t>
            </a:r>
            <a:r>
              <a:rPr lang="en-US" dirty="0" smtClean="0"/>
              <a:t>Entire </a:t>
            </a:r>
            <a:r>
              <a:rPr lang="en-US" dirty="0"/>
              <a:t>organizations to manage </a:t>
            </a:r>
            <a:r>
              <a:rPr lang="en-US" dirty="0" smtClean="0"/>
              <a:t>energy</a:t>
            </a:r>
            <a:endParaRPr lang="en-US" dirty="0"/>
          </a:p>
        </p:txBody>
      </p:sp>
      <p:sp>
        <p:nvSpPr>
          <p:cNvPr id="10" name="Title 6"/>
          <p:cNvSpPr>
            <a:spLocks noGrp="1"/>
          </p:cNvSpPr>
          <p:nvPr>
            <p:ph type="title"/>
          </p:nvPr>
        </p:nvSpPr>
        <p:spPr>
          <a:xfrm>
            <a:off x="395288" y="0"/>
            <a:ext cx="6629400" cy="9906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kern="1200" dirty="0" smtClean="0">
                <a:solidFill>
                  <a:schemeClr val="tx1"/>
                </a:solidFill>
                <a:effectLst/>
              </a:rPr>
              <a:t>ISO 50001: 2011 </a:t>
            </a:r>
            <a:r>
              <a:rPr lang="es-ES" kern="1200" dirty="0" smtClean="0">
                <a:solidFill>
                  <a:schemeClr val="tx1"/>
                </a:solidFill>
                <a:effectLst/>
              </a:rPr>
              <a:t>Energy Management Systems</a:t>
            </a:r>
            <a:endParaRPr lang="en-US" dirty="0" smtClean="0">
              <a:solidFill>
                <a:schemeClr val="tx1"/>
              </a:solidFill>
              <a:effectLst/>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64</a:t>
            </a:fld>
            <a:endParaRPr lang="en-US" dirty="0"/>
          </a:p>
        </p:txBody>
      </p:sp>
      <p:pic>
        <p:nvPicPr>
          <p:cNvPr id="8" name="Picture 7"/>
          <p:cNvPicPr>
            <a:picLocks noChangeAspect="1"/>
          </p:cNvPicPr>
          <p:nvPr/>
        </p:nvPicPr>
        <p:blipFill>
          <a:blip r:embed="rId3" cstate="print"/>
          <a:stretch>
            <a:fillRect/>
          </a:stretch>
        </p:blipFill>
        <p:spPr>
          <a:xfrm>
            <a:off x="6822831" y="2133600"/>
            <a:ext cx="1563626" cy="2133600"/>
          </a:xfrm>
          <a:prstGeom prst="rect">
            <a:avLst/>
          </a:prstGeom>
        </p:spPr>
      </p:pic>
    </p:spTree>
    <p:extLst>
      <p:ext uri="{BB962C8B-B14F-4D97-AF65-F5344CB8AC3E}">
        <p14:creationId xmlns:p14="http://schemas.microsoft.com/office/powerpoint/2010/main" val="133790463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39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sz="2400" b="1" dirty="0">
                <a:latin typeface="+mj-lt"/>
              </a:rPr>
              <a:t>ISO 50001 — Why is it important ?</a:t>
            </a:r>
          </a:p>
          <a:p>
            <a:pPr eaLnBrk="1" hangingPunct="1"/>
            <a:r>
              <a:rPr lang="en-US" dirty="0" smtClean="0"/>
              <a:t>1. Improved </a:t>
            </a:r>
            <a:r>
              <a:rPr lang="en-US" dirty="0"/>
              <a:t>energy performance can provide rapid benefits for an organization by maximizing the use of its energy sources and energy-related assets, thus reducing both energy cost and consumption. </a:t>
            </a:r>
            <a:endParaRPr lang="en-US" dirty="0" smtClean="0"/>
          </a:p>
          <a:p>
            <a:pPr eaLnBrk="1" hangingPunct="1"/>
            <a:endParaRPr lang="en-US" dirty="0"/>
          </a:p>
          <a:p>
            <a:pPr eaLnBrk="1" hangingPunct="1"/>
            <a:r>
              <a:rPr lang="en-US" dirty="0" smtClean="0"/>
              <a:t>2. The organization will </a:t>
            </a:r>
            <a:r>
              <a:rPr lang="en-US" dirty="0"/>
              <a:t>also make positive contributions toward reducing depletion of energy resources and mitigating worldwide effects of energy use, such as global warming.</a:t>
            </a:r>
          </a:p>
          <a:p>
            <a:pPr eaLnBrk="1" hangingPunct="1">
              <a:lnSpc>
                <a:spcPct val="150000"/>
              </a:lnSpc>
            </a:pP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dirty="0"/>
              <a:t>ISO 50001: 2011 </a:t>
            </a:r>
            <a:r>
              <a:rPr lang="es-ES" dirty="0"/>
              <a:t>Energy Management Systems</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65</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3398786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6324600" cy="762000"/>
          </a:xfrm>
        </p:spPr>
        <p:txBody>
          <a:bodyPr/>
          <a:lstStyle/>
          <a:p>
            <a:r>
              <a:rPr lang="es-ES_tradnl" dirty="0"/>
              <a:t>ISO 50001: 2011 </a:t>
            </a:r>
            <a:r>
              <a:rPr lang="es-ES" dirty="0"/>
              <a:t>Energy Management </a:t>
            </a:r>
            <a:r>
              <a:rPr lang="es-ES" dirty="0" smtClean="0"/>
              <a:t>Systems</a:t>
            </a:r>
            <a:endParaRPr lang="en-US" dirty="0"/>
          </a:p>
        </p:txBody>
      </p:sp>
      <p:sp>
        <p:nvSpPr>
          <p:cNvPr id="5" name="Content Placeholder 4"/>
          <p:cNvSpPr>
            <a:spLocks noGrp="1"/>
          </p:cNvSpPr>
          <p:nvPr>
            <p:ph idx="1"/>
          </p:nvPr>
        </p:nvSpPr>
        <p:spPr>
          <a:xfrm>
            <a:off x="385536" y="1295400"/>
            <a:ext cx="5663572" cy="4525963"/>
          </a:xfrm>
        </p:spPr>
        <p:txBody>
          <a:bodyPr>
            <a:normAutofit fontScale="77500" lnSpcReduction="20000"/>
          </a:bodyPr>
          <a:lstStyle/>
          <a:p>
            <a:pPr>
              <a:lnSpc>
                <a:spcPct val="150000"/>
              </a:lnSpc>
            </a:pPr>
            <a:r>
              <a:rPr lang="en-US" b="1" dirty="0" smtClean="0">
                <a:solidFill>
                  <a:srgbClr val="003300"/>
                </a:solidFill>
              </a:rPr>
              <a:t>Primary </a:t>
            </a:r>
            <a:r>
              <a:rPr lang="en-US" b="1" dirty="0">
                <a:solidFill>
                  <a:srgbClr val="003300"/>
                </a:solidFill>
              </a:rPr>
              <a:t>Energy </a:t>
            </a:r>
            <a:r>
              <a:rPr lang="en-US" b="1" dirty="0" smtClean="0">
                <a:solidFill>
                  <a:srgbClr val="003300"/>
                </a:solidFill>
              </a:rPr>
              <a:t>Sources</a:t>
            </a:r>
            <a:endParaRPr lang="en-US" b="1" dirty="0">
              <a:solidFill>
                <a:srgbClr val="003300"/>
              </a:solidFill>
            </a:endParaRPr>
          </a:p>
          <a:p>
            <a:pPr lvl="1">
              <a:lnSpc>
                <a:spcPct val="150000"/>
              </a:lnSpc>
              <a:buFont typeface="Wingdings" pitchFamily="2" charset="2"/>
              <a:buChar char="ü"/>
            </a:pPr>
            <a:r>
              <a:rPr lang="en-US" b="1" dirty="0" smtClean="0"/>
              <a:t>Renewable</a:t>
            </a:r>
            <a:r>
              <a:rPr lang="en-US" b="1" dirty="0"/>
              <a:t>: </a:t>
            </a:r>
            <a:r>
              <a:rPr lang="en-US" dirty="0"/>
              <a:t>Solar, Water, Wind, Biomass</a:t>
            </a:r>
          </a:p>
          <a:p>
            <a:pPr lvl="1">
              <a:lnSpc>
                <a:spcPct val="150000"/>
              </a:lnSpc>
              <a:buFont typeface="Wingdings" pitchFamily="2" charset="2"/>
              <a:buChar char="ü"/>
            </a:pPr>
            <a:r>
              <a:rPr lang="en-US" b="1" dirty="0" smtClean="0"/>
              <a:t>Non-</a:t>
            </a:r>
            <a:r>
              <a:rPr lang="en-US" b="1" dirty="0"/>
              <a:t>Renewable: </a:t>
            </a:r>
            <a:r>
              <a:rPr lang="en-US" dirty="0"/>
              <a:t>Oil, Gas, Carbon and Nuclear </a:t>
            </a:r>
            <a:r>
              <a:rPr lang="en-US" dirty="0" smtClean="0"/>
              <a:t>fusion</a:t>
            </a:r>
            <a:endParaRPr lang="en-US" dirty="0"/>
          </a:p>
          <a:p>
            <a:pPr>
              <a:lnSpc>
                <a:spcPct val="150000"/>
              </a:lnSpc>
            </a:pPr>
            <a:r>
              <a:rPr lang="en-US" b="1" dirty="0">
                <a:solidFill>
                  <a:srgbClr val="003300"/>
                </a:solidFill>
              </a:rPr>
              <a:t>Secondary  Energy</a:t>
            </a:r>
          </a:p>
          <a:p>
            <a:pPr lvl="1">
              <a:lnSpc>
                <a:spcPct val="150000"/>
              </a:lnSpc>
              <a:buFont typeface="Wingdings" charset="2"/>
              <a:buChar char="ü"/>
            </a:pPr>
            <a:r>
              <a:rPr lang="en-US" dirty="0"/>
              <a:t>Electric, mechanic, Thermic, Hot water, Compressed Air, Biodiesel and Fuel in general </a:t>
            </a:r>
          </a:p>
          <a:p>
            <a:pPr>
              <a:lnSpc>
                <a:spcPct val="150000"/>
              </a:lnSpc>
            </a:pPr>
            <a:r>
              <a:rPr lang="en-US" b="1" dirty="0">
                <a:solidFill>
                  <a:srgbClr val="003300"/>
                </a:solidFill>
              </a:rPr>
              <a:t>Final Use</a:t>
            </a:r>
          </a:p>
          <a:p>
            <a:pPr lvl="1">
              <a:lnSpc>
                <a:spcPct val="150000"/>
              </a:lnSpc>
              <a:buFont typeface="Wingdings" charset="2"/>
              <a:buChar char="ü"/>
            </a:pPr>
            <a:r>
              <a:rPr lang="en-US" dirty="0"/>
              <a:t>Lighting, Refrigeration, Heating, Process, </a:t>
            </a:r>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66</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3972159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381000" y="0"/>
            <a:ext cx="6477000" cy="1143000"/>
          </a:xfrm>
        </p:spPr>
        <p:txBody>
          <a:bodyPr/>
          <a:lstStyle/>
          <a:p>
            <a:r>
              <a:rPr lang="en-US" sz="2800" dirty="0" smtClean="0"/>
              <a:t>Principles of Quality Management</a:t>
            </a:r>
            <a:endParaRPr lang="en-US" sz="2800" dirty="0"/>
          </a:p>
        </p:txBody>
      </p:sp>
      <p:sp>
        <p:nvSpPr>
          <p:cNvPr id="3" name="Content Placeholder 2"/>
          <p:cNvSpPr>
            <a:spLocks noGrp="1"/>
          </p:cNvSpPr>
          <p:nvPr>
            <p:ph idx="1"/>
          </p:nvPr>
        </p:nvSpPr>
        <p:spPr>
          <a:xfrm>
            <a:off x="457200" y="2209800"/>
            <a:ext cx="8229600" cy="3733800"/>
          </a:xfrm>
        </p:spPr>
        <p:txBody>
          <a:bodyPr>
            <a:normAutofit/>
          </a:bodyPr>
          <a:lstStyle/>
          <a:p>
            <a:r>
              <a:rPr lang="en-US" sz="2400" dirty="0"/>
              <a:t>Customer Focus</a:t>
            </a:r>
          </a:p>
          <a:p>
            <a:r>
              <a:rPr lang="en-US" sz="2400" dirty="0"/>
              <a:t>leadership</a:t>
            </a:r>
          </a:p>
          <a:p>
            <a:r>
              <a:rPr lang="en-US" sz="2400" dirty="0"/>
              <a:t>Involvement of people</a:t>
            </a:r>
          </a:p>
          <a:p>
            <a:r>
              <a:rPr lang="en-US" sz="2400" dirty="0"/>
              <a:t>Process Approach</a:t>
            </a:r>
          </a:p>
          <a:p>
            <a:r>
              <a:rPr lang="en-US" sz="2400" dirty="0"/>
              <a:t>System approach to management</a:t>
            </a:r>
          </a:p>
          <a:p>
            <a:r>
              <a:rPr lang="en-US" sz="2400" dirty="0"/>
              <a:t>continuous Improvement</a:t>
            </a:r>
          </a:p>
          <a:p>
            <a:r>
              <a:rPr lang="en-US" sz="2400" dirty="0"/>
              <a:t>Factual approach to decision making</a:t>
            </a:r>
          </a:p>
          <a:p>
            <a:r>
              <a:rPr lang="en-US" sz="2400" dirty="0"/>
              <a:t>Mutually beneficial supplier</a:t>
            </a:r>
          </a:p>
        </p:txBody>
      </p:sp>
      <p:pic>
        <p:nvPicPr>
          <p:cNvPr id="16385" name="Picture 1" descr="C:\Users\jbcaaa\AppData\Local\Microsoft\Windows\Temporary Internet Files\Content.IE5\JPITFX1S\MP9004393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2767" y="1992086"/>
            <a:ext cx="2541233" cy="3806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7014" y="4724400"/>
            <a:ext cx="1662113" cy="1200329"/>
          </a:xfrm>
          <a:prstGeom prst="rect">
            <a:avLst/>
          </a:prstGeom>
          <a:noFill/>
        </p:spPr>
        <p:txBody>
          <a:bodyPr wrap="square" rtlCol="0">
            <a:spAutoFit/>
          </a:bodyPr>
          <a:lstStyle/>
          <a:p>
            <a:r>
              <a:rPr lang="en-US" dirty="0" smtClean="0"/>
              <a:t>Look for this again during Project Quality Management!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67</a:t>
            </a:fld>
            <a:endParaRPr lang="en-US" dirty="0"/>
          </a:p>
        </p:txBody>
      </p:sp>
    </p:spTree>
    <p:extLst>
      <p:ext uri="{BB962C8B-B14F-4D97-AF65-F5344CB8AC3E}">
        <p14:creationId xmlns:p14="http://schemas.microsoft.com/office/powerpoint/2010/main" val="3611220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a:xfrm>
            <a:off x="281354" y="3109"/>
            <a:ext cx="6400800" cy="838200"/>
          </a:xfrm>
        </p:spPr>
        <p:txBody>
          <a:bodyPr/>
          <a:lstStyle/>
          <a:p>
            <a:r>
              <a:rPr lang="en-GB" dirty="0" smtClean="0"/>
              <a:t>Constraints to Quality</a:t>
            </a:r>
            <a:endParaRPr lang="en-GB" sz="2400" dirty="0"/>
          </a:p>
        </p:txBody>
      </p:sp>
      <p:sp>
        <p:nvSpPr>
          <p:cNvPr id="763908" name="AutoShape 4"/>
          <p:cNvSpPr>
            <a:spLocks noChangeArrowheads="1"/>
          </p:cNvSpPr>
          <p:nvPr/>
        </p:nvSpPr>
        <p:spPr bwMode="auto">
          <a:xfrm>
            <a:off x="2892402" y="2443149"/>
            <a:ext cx="3581400" cy="2895600"/>
          </a:xfrm>
          <a:prstGeom prst="triangle">
            <a:avLst>
              <a:gd name="adj" fmla="val 50000"/>
            </a:avLst>
          </a:prstGeom>
          <a:gradFill rotWithShape="0">
            <a:gsLst>
              <a:gs pos="0">
                <a:schemeClr val="bg2">
                  <a:gamma/>
                  <a:tint val="10196"/>
                  <a:invGamma/>
                </a:schemeClr>
              </a:gs>
              <a:gs pos="100000">
                <a:schemeClr val="bg2"/>
              </a:gs>
            </a:gsLst>
            <a:path path="shape">
              <a:fillToRect l="50000" t="50000" r="50000" b="50000"/>
            </a:path>
          </a:gradFill>
          <a:ln w="28575">
            <a:solidFill>
              <a:srgbClr val="EAEAEA"/>
            </a:solidFill>
            <a:miter lim="800000"/>
            <a:headEnd/>
            <a:tailEnd/>
          </a:ln>
          <a:effectLst>
            <a:outerShdw dist="107763" dir="2700000" algn="ctr" rotWithShape="0">
              <a:srgbClr val="EAEAEA"/>
            </a:outerShdw>
          </a:effectLst>
          <a:scene3d>
            <a:camera prst="orthographicFront"/>
            <a:lightRig rig="threePt" dir="t"/>
          </a:scene3d>
          <a:sp3d>
            <a:bevelT/>
          </a:sp3d>
        </p:spPr>
        <p:txBody>
          <a:bodyPr wrap="none" anchor="ctr"/>
          <a:lstStyle/>
          <a:p>
            <a:endParaRPr lang="en-GB"/>
          </a:p>
        </p:txBody>
      </p:sp>
      <p:sp>
        <p:nvSpPr>
          <p:cNvPr id="763914" name="Freeform 10"/>
          <p:cNvSpPr>
            <a:spLocks/>
          </p:cNvSpPr>
          <p:nvPr/>
        </p:nvSpPr>
        <p:spPr bwMode="auto">
          <a:xfrm>
            <a:off x="2309779" y="5003819"/>
            <a:ext cx="87313" cy="117475"/>
          </a:xfrm>
          <a:custGeom>
            <a:avLst/>
            <a:gdLst/>
            <a:ahLst/>
            <a:cxnLst>
              <a:cxn ang="0">
                <a:pos x="0" y="233"/>
              </a:cxn>
              <a:cxn ang="0">
                <a:pos x="90" y="77"/>
              </a:cxn>
              <a:cxn ang="0">
                <a:pos x="207" y="0"/>
              </a:cxn>
              <a:cxn ang="0">
                <a:pos x="207" y="39"/>
              </a:cxn>
              <a:cxn ang="0">
                <a:pos x="128" y="129"/>
              </a:cxn>
              <a:cxn ang="0">
                <a:pos x="38" y="297"/>
              </a:cxn>
              <a:cxn ang="0">
                <a:pos x="0" y="233"/>
              </a:cxn>
            </a:cxnLst>
            <a:rect l="0" t="0" r="r" b="b"/>
            <a:pathLst>
              <a:path w="207" h="297">
                <a:moveTo>
                  <a:pt x="0" y="233"/>
                </a:moveTo>
                <a:lnTo>
                  <a:pt x="90" y="77"/>
                </a:lnTo>
                <a:lnTo>
                  <a:pt x="207" y="0"/>
                </a:lnTo>
                <a:lnTo>
                  <a:pt x="207" y="39"/>
                </a:lnTo>
                <a:lnTo>
                  <a:pt x="128" y="129"/>
                </a:lnTo>
                <a:lnTo>
                  <a:pt x="38" y="297"/>
                </a:lnTo>
                <a:lnTo>
                  <a:pt x="0" y="233"/>
                </a:lnTo>
                <a:close/>
              </a:path>
            </a:pathLst>
          </a:custGeom>
          <a:solidFill>
            <a:schemeClr val="tx1"/>
          </a:solidFill>
          <a:ln w="9525">
            <a:noFill/>
            <a:round/>
            <a:headEnd/>
            <a:tailEnd/>
          </a:ln>
        </p:spPr>
        <p:txBody>
          <a:bodyPr/>
          <a:lstStyle/>
          <a:p>
            <a:endParaRPr lang="en-GB"/>
          </a:p>
        </p:txBody>
      </p:sp>
      <p:sp>
        <p:nvSpPr>
          <p:cNvPr id="763924" name="Text Box 20"/>
          <p:cNvSpPr txBox="1">
            <a:spLocks noChangeArrowheads="1"/>
          </p:cNvSpPr>
          <p:nvPr/>
        </p:nvSpPr>
        <p:spPr bwMode="auto">
          <a:xfrm>
            <a:off x="4756010" y="4876800"/>
            <a:ext cx="1720991" cy="400110"/>
          </a:xfrm>
          <a:prstGeom prst="rect">
            <a:avLst/>
          </a:prstGeom>
          <a:noFill/>
          <a:ln w="9525">
            <a:noFill/>
            <a:miter lim="800000"/>
            <a:headEnd/>
            <a:tailEnd/>
          </a:ln>
          <a:effectLst/>
        </p:spPr>
        <p:txBody>
          <a:bodyPr wrap="square">
            <a:spAutoFit/>
          </a:bodyPr>
          <a:lstStyle/>
          <a:p>
            <a:pPr algn="ctr"/>
            <a:r>
              <a:rPr lang="en-GB" sz="2000" b="1" dirty="0" smtClean="0"/>
              <a:t>Scope</a:t>
            </a:r>
            <a:endParaRPr lang="en-GB" sz="2000" b="1" dirty="0"/>
          </a:p>
        </p:txBody>
      </p:sp>
      <p:sp>
        <p:nvSpPr>
          <p:cNvPr id="763925" name="Text Box 21"/>
          <p:cNvSpPr txBox="1">
            <a:spLocks noChangeArrowheads="1"/>
          </p:cNvSpPr>
          <p:nvPr/>
        </p:nvSpPr>
        <p:spPr bwMode="auto">
          <a:xfrm>
            <a:off x="4292577" y="3159111"/>
            <a:ext cx="712054" cy="400110"/>
          </a:xfrm>
          <a:prstGeom prst="rect">
            <a:avLst/>
          </a:prstGeom>
          <a:noFill/>
          <a:ln w="9525">
            <a:noFill/>
            <a:miter lim="800000"/>
            <a:headEnd/>
            <a:tailEnd/>
          </a:ln>
          <a:effectLst/>
        </p:spPr>
        <p:txBody>
          <a:bodyPr wrap="none">
            <a:spAutoFit/>
          </a:bodyPr>
          <a:lstStyle/>
          <a:p>
            <a:pPr algn="l"/>
            <a:r>
              <a:rPr lang="en-GB" sz="2000" b="1" dirty="0"/>
              <a:t>Time</a:t>
            </a:r>
          </a:p>
        </p:txBody>
      </p:sp>
      <p:sp>
        <p:nvSpPr>
          <p:cNvPr id="763926" name="Text Box 22"/>
          <p:cNvSpPr txBox="1">
            <a:spLocks noChangeArrowheads="1"/>
          </p:cNvSpPr>
          <p:nvPr/>
        </p:nvSpPr>
        <p:spPr bwMode="auto">
          <a:xfrm>
            <a:off x="3330558" y="4853007"/>
            <a:ext cx="649537" cy="400110"/>
          </a:xfrm>
          <a:prstGeom prst="rect">
            <a:avLst/>
          </a:prstGeom>
          <a:noFill/>
          <a:ln w="9525">
            <a:noFill/>
            <a:miter lim="800000"/>
            <a:headEnd/>
            <a:tailEnd/>
          </a:ln>
          <a:effectLst/>
        </p:spPr>
        <p:txBody>
          <a:bodyPr wrap="none">
            <a:spAutoFit/>
          </a:bodyPr>
          <a:lstStyle/>
          <a:p>
            <a:pPr algn="l"/>
            <a:r>
              <a:rPr lang="en-GB" sz="2000" b="1" dirty="0"/>
              <a:t>Cost</a:t>
            </a:r>
          </a:p>
        </p:txBody>
      </p:sp>
      <p:pic>
        <p:nvPicPr>
          <p:cNvPr id="1038" name="Picture 14" descr="C:\Users\Joel\AppData\Local\Microsoft\Windows\Temporary Internet Files\Content.IE5\AV8D6S6D\MC900437275[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7043" y="3571075"/>
            <a:ext cx="1192119" cy="11807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16923" y="3962400"/>
            <a:ext cx="2209800" cy="369332"/>
          </a:xfrm>
          <a:prstGeom prst="rect">
            <a:avLst/>
          </a:prstGeom>
          <a:noFill/>
        </p:spPr>
        <p:txBody>
          <a:bodyPr wrap="square" rtlCol="0">
            <a:spAutoFit/>
          </a:bodyPr>
          <a:lstStyle/>
          <a:p>
            <a:pPr algn="ctr"/>
            <a:r>
              <a:rPr lang="en-US" b="1" dirty="0" smtClean="0"/>
              <a:t>PERFORMANCE</a:t>
            </a:r>
            <a:endParaRPr lang="en-US" b="1" dirty="0"/>
          </a:p>
        </p:txBody>
      </p:sp>
      <p:pic>
        <p:nvPicPr>
          <p:cNvPr id="3" name="Picture 2"/>
          <p:cNvPicPr>
            <a:picLocks noChangeAspect="1"/>
          </p:cNvPicPr>
          <p:nvPr/>
        </p:nvPicPr>
        <p:blipFill>
          <a:blip r:embed="rId4" cstate="print"/>
          <a:stretch>
            <a:fillRect/>
          </a:stretch>
        </p:blipFill>
        <p:spPr>
          <a:xfrm>
            <a:off x="1617785" y="1371600"/>
            <a:ext cx="5767754" cy="4657372"/>
          </a:xfrm>
          <a:prstGeom prst="rect">
            <a:avLst/>
          </a:prstGeom>
        </p:spPr>
      </p:pic>
      <p:pic>
        <p:nvPicPr>
          <p:cNvPr id="4" name="Picture 3"/>
          <p:cNvPicPr>
            <a:picLocks noChangeAspect="1"/>
          </p:cNvPicPr>
          <p:nvPr/>
        </p:nvPicPr>
        <p:blipFill>
          <a:blip r:embed="rId5" cstate="print"/>
          <a:stretch>
            <a:fillRect/>
          </a:stretch>
        </p:blipFill>
        <p:spPr>
          <a:xfrm>
            <a:off x="1336431" y="2743200"/>
            <a:ext cx="5908431" cy="2311400"/>
          </a:xfrm>
          <a:prstGeom prst="rect">
            <a:avLst/>
          </a:prstGeom>
        </p:spPr>
      </p:pic>
      <p:cxnSp>
        <p:nvCxnSpPr>
          <p:cNvPr id="6" name="Straight Arrow Connector 5"/>
          <p:cNvCxnSpPr/>
          <p:nvPr/>
        </p:nvCxnSpPr>
        <p:spPr bwMode="auto">
          <a:xfrm flipH="1">
            <a:off x="5767754" y="1676400"/>
            <a:ext cx="1266092" cy="1219200"/>
          </a:xfrm>
          <a:prstGeom prst="straightConnector1">
            <a:avLst/>
          </a:prstGeom>
          <a:noFill/>
          <a:ln w="57150"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4126861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2293"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12294" name="Text Box 7"/>
          <p:cNvSpPr txBox="1">
            <a:spLocks noChangeArrowheads="1"/>
          </p:cNvSpPr>
          <p:nvPr/>
        </p:nvSpPr>
        <p:spPr bwMode="auto">
          <a:xfrm>
            <a:off x="457200" y="1196975"/>
            <a:ext cx="6399212"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140000"/>
            </a:pPr>
            <a:r>
              <a:rPr lang="es-ES_tradnl" b="1" dirty="0" smtClean="0"/>
              <a:t>Definitions</a:t>
            </a:r>
            <a:r>
              <a:rPr lang="es-ES_tradnl" dirty="0" smtClean="0"/>
              <a:t> </a:t>
            </a:r>
            <a:r>
              <a:rPr lang="es-ES_tradnl" sz="2000" b="1" dirty="0" smtClean="0">
                <a:latin typeface="+mj-lt"/>
              </a:rPr>
              <a:t>(ISO </a:t>
            </a:r>
            <a:r>
              <a:rPr lang="es-ES_tradnl" sz="2000" b="1" dirty="0">
                <a:latin typeface="+mj-lt"/>
              </a:rPr>
              <a:t>9000:2005)</a:t>
            </a:r>
            <a:endParaRPr lang="es-ES" sz="2000" b="1" dirty="0">
              <a:latin typeface="+mj-lt"/>
            </a:endParaRPr>
          </a:p>
        </p:txBody>
      </p:sp>
      <p:sp>
        <p:nvSpPr>
          <p:cNvPr id="2" name="Title 1"/>
          <p:cNvSpPr>
            <a:spLocks noGrp="1"/>
          </p:cNvSpPr>
          <p:nvPr>
            <p:ph type="title"/>
          </p:nvPr>
        </p:nvSpPr>
        <p:spPr/>
        <p:txBody>
          <a:bodyPr/>
          <a:lstStyle/>
          <a:p>
            <a:r>
              <a:rPr lang="en-US" b="1" dirty="0" smtClean="0"/>
              <a:t>Internal Audits</a:t>
            </a:r>
            <a:endParaRPr lang="en-US" b="1" dirty="0"/>
          </a:p>
        </p:txBody>
      </p:sp>
      <p:sp>
        <p:nvSpPr>
          <p:cNvPr id="3" name="Content Placeholder 2"/>
          <p:cNvSpPr>
            <a:spLocks noGrp="1"/>
          </p:cNvSpPr>
          <p:nvPr>
            <p:ph idx="1"/>
          </p:nvPr>
        </p:nvSpPr>
        <p:spPr>
          <a:xfrm>
            <a:off x="492369" y="1752600"/>
            <a:ext cx="5591908" cy="4525963"/>
          </a:xfrm>
        </p:spPr>
        <p:txBody>
          <a:bodyPr>
            <a:normAutofit/>
          </a:bodyPr>
          <a:lstStyle/>
          <a:p>
            <a:pPr marL="0" indent="0">
              <a:buNone/>
            </a:pPr>
            <a:r>
              <a:rPr lang="en-US" sz="2000" b="0" dirty="0"/>
              <a:t>"A systematic, independent and documented process for obtaining audit evidence of</a:t>
            </a:r>
          </a:p>
          <a:p>
            <a:r>
              <a:rPr lang="en-US" sz="2000" b="0" u="sng" dirty="0"/>
              <a:t>Audit Evidence</a:t>
            </a:r>
            <a:r>
              <a:rPr lang="en-US" sz="2000" b="0" dirty="0"/>
              <a:t>: Records, statements of fact or other information relevant to the audit criteria and </a:t>
            </a:r>
            <a:r>
              <a:rPr lang="en-US" sz="2000" b="0" dirty="0" smtClean="0"/>
              <a:t>verifiable</a:t>
            </a:r>
            <a:br>
              <a:rPr lang="en-US" sz="2000" b="0" dirty="0" smtClean="0"/>
            </a:br>
            <a:endParaRPr lang="en-US" sz="2000" b="0" dirty="0" smtClean="0"/>
          </a:p>
          <a:p>
            <a:pPr marL="0" indent="0">
              <a:buNone/>
            </a:pPr>
            <a:r>
              <a:rPr lang="en-US" sz="2000" b="0" dirty="0"/>
              <a:t>... And evaluating it objectively to determine the extent to which they meet the criteria for audit </a:t>
            </a:r>
            <a:r>
              <a:rPr lang="en-US" sz="2000" b="0" dirty="0" smtClean="0"/>
              <a:t>“</a:t>
            </a:r>
          </a:p>
          <a:p>
            <a:pPr marL="0" indent="0">
              <a:buNone/>
            </a:pPr>
            <a:r>
              <a:rPr lang="en-US" sz="2000" b="0" dirty="0"/>
              <a:t>Audit Criteria: A set of policies, procedures or requirements.</a:t>
            </a:r>
          </a:p>
          <a:p>
            <a:pPr marL="0" indent="0">
              <a:buNone/>
            </a:pPr>
            <a:r>
              <a:rPr lang="en-US" sz="2000" b="0" dirty="0"/>
              <a:t>(They are used as a benchmark against which we compare the evidence of the audit)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69</a:t>
            </a:fld>
            <a:endParaRPr lang="en-US" dirty="0"/>
          </a:p>
        </p:txBody>
      </p:sp>
      <p:pic>
        <p:nvPicPr>
          <p:cNvPr id="8" name="Picture 7"/>
          <p:cNvPicPr>
            <a:picLocks noChangeAspect="1"/>
          </p:cNvPicPr>
          <p:nvPr/>
        </p:nvPicPr>
        <p:blipFill>
          <a:blip r:embed="rId2" cstate="print"/>
          <a:stretch>
            <a:fillRect/>
          </a:stretch>
        </p:blipFill>
        <p:spPr>
          <a:xfrm>
            <a:off x="6471139" y="1905000"/>
            <a:ext cx="2039815" cy="2209800"/>
          </a:xfrm>
          <a:prstGeom prst="rect">
            <a:avLst/>
          </a:prstGeom>
        </p:spPr>
      </p:pic>
    </p:spTree>
    <p:extLst>
      <p:ext uri="{BB962C8B-B14F-4D97-AF65-F5344CB8AC3E}">
        <p14:creationId xmlns:p14="http://schemas.microsoft.com/office/powerpoint/2010/main" val="29502499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a:t>
            </a:r>
            <a:endParaRPr lang="en-US" dirty="0"/>
          </a:p>
        </p:txBody>
      </p:sp>
      <p:sp>
        <p:nvSpPr>
          <p:cNvPr id="3" name="Content Placeholder 2"/>
          <p:cNvSpPr>
            <a:spLocks noGrp="1"/>
          </p:cNvSpPr>
          <p:nvPr>
            <p:ph sz="half" idx="1"/>
          </p:nvPr>
        </p:nvSpPr>
        <p:spPr>
          <a:xfrm>
            <a:off x="351692" y="1295400"/>
            <a:ext cx="4038600" cy="4800600"/>
          </a:xfrm>
        </p:spPr>
        <p:txBody>
          <a:bodyPr/>
          <a:lstStyle/>
          <a:p>
            <a:r>
              <a:rPr lang="en-US" dirty="0" smtClean="0"/>
              <a:t>Certification</a:t>
            </a:r>
          </a:p>
          <a:p>
            <a:pPr lvl="1"/>
            <a:r>
              <a:rPr lang="en-US" dirty="0" smtClean="0"/>
              <a:t>GPM-b</a:t>
            </a:r>
          </a:p>
          <a:p>
            <a:pPr lvl="1"/>
            <a:r>
              <a:rPr lang="en-US" dirty="0" smtClean="0"/>
              <a:t>GPM</a:t>
            </a:r>
          </a:p>
          <a:p>
            <a:pPr lvl="1"/>
            <a:r>
              <a:rPr lang="en-US" dirty="0" smtClean="0"/>
              <a:t>GPM-m</a:t>
            </a:r>
          </a:p>
          <a:p>
            <a:r>
              <a:rPr lang="en-US" dirty="0" smtClean="0"/>
              <a:t>Methodology</a:t>
            </a:r>
          </a:p>
          <a:p>
            <a:pPr lvl="1"/>
            <a:r>
              <a:rPr lang="en-US" dirty="0" smtClean="0"/>
              <a:t>PRiSM</a:t>
            </a:r>
          </a:p>
          <a:p>
            <a:r>
              <a:rPr lang="en-US" dirty="0" smtClean="0"/>
              <a:t>Training</a:t>
            </a:r>
          </a:p>
          <a:p>
            <a:pPr lvl="1"/>
            <a:r>
              <a:rPr lang="en-US" dirty="0" smtClean="0"/>
              <a:t>PRiSM Courses</a:t>
            </a:r>
          </a:p>
          <a:p>
            <a:pPr lvl="1"/>
            <a:r>
              <a:rPr lang="en-US" dirty="0" smtClean="0"/>
              <a:t>SP2</a:t>
            </a:r>
          </a:p>
          <a:p>
            <a:pPr lvl="1"/>
            <a:r>
              <a:rPr lang="en-US" dirty="0" smtClean="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4" y="1524000"/>
            <a:ext cx="3915508" cy="4241800"/>
          </a:xfrm>
          <a:prstGeom prst="rect">
            <a:avLst/>
          </a:prstGeom>
        </p:spPr>
      </p:pic>
    </p:spTree>
    <p:extLst>
      <p:ext uri="{BB962C8B-B14F-4D97-AF65-F5344CB8AC3E}">
        <p14:creationId xmlns:p14="http://schemas.microsoft.com/office/powerpoint/2010/main" val="6139206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Internal Audits</a:t>
            </a:r>
          </a:p>
        </p:txBody>
      </p:sp>
      <p:sp>
        <p:nvSpPr>
          <p:cNvPr id="3" name="Content Placeholder 2"/>
          <p:cNvSpPr>
            <a:spLocks noGrp="1"/>
          </p:cNvSpPr>
          <p:nvPr>
            <p:ph idx="1"/>
          </p:nvPr>
        </p:nvSpPr>
        <p:spPr>
          <a:xfrm>
            <a:off x="281354" y="1676400"/>
            <a:ext cx="5884985" cy="3048000"/>
          </a:xfrm>
        </p:spPr>
        <p:txBody>
          <a:bodyPr>
            <a:normAutofit lnSpcReduction="10000"/>
          </a:bodyPr>
          <a:lstStyle/>
          <a:p>
            <a:r>
              <a:rPr lang="en-US" sz="2400" b="1" dirty="0" smtClean="0"/>
              <a:t>Audit Principles</a:t>
            </a:r>
          </a:p>
          <a:p>
            <a:pPr lvl="1"/>
            <a:r>
              <a:rPr lang="en-US" sz="2000" dirty="0" smtClean="0"/>
              <a:t>Ethical </a:t>
            </a:r>
            <a:r>
              <a:rPr lang="en-US" sz="2000" dirty="0"/>
              <a:t>conduct: trust, integrity, confidentiality, and </a:t>
            </a:r>
            <a:r>
              <a:rPr lang="en-US" sz="2000" dirty="0" smtClean="0"/>
              <a:t>discretion.</a:t>
            </a:r>
            <a:endParaRPr lang="en-US" sz="2000" dirty="0"/>
          </a:p>
          <a:p>
            <a:pPr lvl="1"/>
            <a:r>
              <a:rPr lang="en-US" sz="2000" dirty="0" smtClean="0"/>
              <a:t>Fair </a:t>
            </a:r>
            <a:r>
              <a:rPr lang="en-US" sz="2000" dirty="0"/>
              <a:t>Presentation: report truthfully and accurately</a:t>
            </a:r>
          </a:p>
          <a:p>
            <a:pPr lvl="1"/>
            <a:r>
              <a:rPr lang="en-US" sz="2000" dirty="0" smtClean="0"/>
              <a:t>Professional </a:t>
            </a:r>
            <a:r>
              <a:rPr lang="en-US" sz="2000" dirty="0"/>
              <a:t>Care: Application of the audit. Necessary competence.</a:t>
            </a:r>
          </a:p>
          <a:p>
            <a:pPr lvl="1"/>
            <a:r>
              <a:rPr lang="en-US" sz="2000" dirty="0" smtClean="0"/>
              <a:t>Independence</a:t>
            </a:r>
            <a:r>
              <a:rPr lang="en-US" sz="2000" dirty="0"/>
              <a:t>: the basis for the impartiality and objectivity of the </a:t>
            </a:r>
            <a:r>
              <a:rPr lang="en-US" sz="2000" dirty="0" smtClean="0"/>
              <a:t>conclusions.</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70</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35581011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228600"/>
            <a:ext cx="6172200" cy="1143000"/>
          </a:xfrm>
        </p:spPr>
        <p:txBody>
          <a:bodyPr/>
          <a:lstStyle/>
          <a:p>
            <a:r>
              <a:rPr lang="es-ES_tradnl" dirty="0"/>
              <a:t>Internal Audits</a:t>
            </a:r>
            <a:endParaRPr lang="en-US" dirty="0"/>
          </a:p>
        </p:txBody>
      </p:sp>
      <p:sp>
        <p:nvSpPr>
          <p:cNvPr id="3" name="Content Placeholder 2"/>
          <p:cNvSpPr>
            <a:spLocks noGrp="1"/>
          </p:cNvSpPr>
          <p:nvPr>
            <p:ph idx="1"/>
          </p:nvPr>
        </p:nvSpPr>
        <p:spPr>
          <a:xfrm>
            <a:off x="140677" y="2133600"/>
            <a:ext cx="6541477" cy="3400418"/>
          </a:xfrm>
        </p:spPr>
        <p:txBody>
          <a:bodyPr>
            <a:noAutofit/>
          </a:bodyPr>
          <a:lstStyle/>
          <a:p>
            <a:r>
              <a:rPr lang="en-US" sz="1800" b="0" dirty="0"/>
              <a:t>That process has been operating as planned: sequence of activities, conformity procedures, operational control.</a:t>
            </a:r>
          </a:p>
          <a:p>
            <a:r>
              <a:rPr lang="en-US" sz="1800" b="0" dirty="0" smtClean="0"/>
              <a:t>That </a:t>
            </a:r>
            <a:r>
              <a:rPr lang="en-US" sz="1800" b="0" dirty="0"/>
              <a:t>critical resources of each of the processes are under control: HR, environment, equipment.</a:t>
            </a:r>
          </a:p>
          <a:p>
            <a:r>
              <a:rPr lang="en-US" sz="1800" b="0" dirty="0" smtClean="0"/>
              <a:t>That </a:t>
            </a:r>
            <a:r>
              <a:rPr lang="en-US" sz="1800" b="0" dirty="0"/>
              <a:t>the documents of each of the processes are under control: management manual, procedures, instructive records.</a:t>
            </a:r>
          </a:p>
          <a:p>
            <a:r>
              <a:rPr lang="en-US" sz="1800" b="0" dirty="0" smtClean="0"/>
              <a:t>Processes </a:t>
            </a:r>
            <a:r>
              <a:rPr lang="en-US" sz="1800" b="0" dirty="0"/>
              <a:t>that are under control and produce the expected results: process indicators, monitoring and control, control variables. Corrective and preventive actions.</a:t>
            </a:r>
          </a:p>
          <a:p>
            <a:r>
              <a:rPr lang="en-US" sz="1800" b="0" dirty="0" smtClean="0"/>
              <a:t>Processes </a:t>
            </a:r>
            <a:r>
              <a:rPr lang="en-US" sz="1800" b="0" dirty="0"/>
              <a:t>are being improved and </a:t>
            </a:r>
            <a:r>
              <a:rPr lang="en-US" sz="1800" b="0" dirty="0" smtClean="0"/>
              <a:t> will reach planned </a:t>
            </a:r>
            <a:r>
              <a:rPr lang="en-US" sz="1800" b="0" dirty="0"/>
              <a:t>objectives: objectives and policy, plan management, monitoring and </a:t>
            </a:r>
            <a:r>
              <a:rPr lang="en-US" sz="1800" b="0" dirty="0" smtClean="0"/>
              <a:t>review</a:t>
            </a:r>
            <a:endParaRPr lang="en-US" sz="1800" b="0" dirty="0"/>
          </a:p>
        </p:txBody>
      </p:sp>
      <p:sp>
        <p:nvSpPr>
          <p:cNvPr id="4" name="TextBox 3"/>
          <p:cNvSpPr txBox="1"/>
          <p:nvPr/>
        </p:nvSpPr>
        <p:spPr>
          <a:xfrm>
            <a:off x="281354" y="1524000"/>
            <a:ext cx="3798277" cy="369332"/>
          </a:xfrm>
          <a:prstGeom prst="rect">
            <a:avLst/>
          </a:prstGeom>
          <a:noFill/>
        </p:spPr>
        <p:txBody>
          <a:bodyPr wrap="square" rtlCol="0">
            <a:spAutoFit/>
          </a:bodyPr>
          <a:lstStyle/>
          <a:p>
            <a:r>
              <a:rPr lang="en-US" b="1" dirty="0" smtClean="0"/>
              <a:t>Who in the room likes Audits?</a:t>
            </a:r>
            <a:endParaRPr lang="en-US" b="1" dirty="0"/>
          </a:p>
        </p:txBody>
      </p:sp>
      <p:pic>
        <p:nvPicPr>
          <p:cNvPr id="7" name="Picture 6"/>
          <p:cNvPicPr>
            <a:picLocks noChangeAspect="1"/>
          </p:cNvPicPr>
          <p:nvPr/>
        </p:nvPicPr>
        <p:blipFill>
          <a:blip r:embed="rId2" cstate="print"/>
          <a:stretch>
            <a:fillRect/>
          </a:stretch>
        </p:blipFill>
        <p:spPr>
          <a:xfrm>
            <a:off x="6752492" y="1676400"/>
            <a:ext cx="1562629" cy="1746712"/>
          </a:xfrm>
          <a:prstGeom prst="rect">
            <a:avLst/>
          </a:prstGeom>
        </p:spPr>
      </p:pic>
    </p:spTree>
    <p:extLst>
      <p:ext uri="{BB962C8B-B14F-4D97-AF65-F5344CB8AC3E}">
        <p14:creationId xmlns:p14="http://schemas.microsoft.com/office/powerpoint/2010/main" val="144788627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14800"/>
            <a:ext cx="5632938" cy="1362075"/>
          </a:xfrm>
        </p:spPr>
        <p:txBody>
          <a:bodyPr/>
          <a:lstStyle/>
          <a:p>
            <a:r>
              <a:rPr lang="en-US" dirty="0" smtClean="0"/>
              <a:t>Diving In to Project Management</a:t>
            </a:r>
            <a:endParaRPr lang="en-US" dirty="0"/>
          </a:p>
        </p:txBody>
      </p:sp>
      <p:pic>
        <p:nvPicPr>
          <p:cNvPr id="3076" name="Picture 4" descr="http://blogs.westword.com/showandtell/flop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90800" y="685800"/>
            <a:ext cx="4071925" cy="2865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05892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01" y="1524001"/>
            <a:ext cx="8947052" cy="2031325"/>
          </a:xfrm>
          <a:prstGeom prst="rect">
            <a:avLst/>
          </a:prstGeom>
          <a:noFill/>
        </p:spPr>
        <p:txBody>
          <a:bodyPr wrap="none" rtlCol="0">
            <a:spAutoFit/>
          </a:bodyPr>
          <a:lstStyle/>
          <a:p>
            <a:r>
              <a:rPr lang="en-US" b="1" dirty="0" smtClean="0"/>
              <a:t>The Project Environment: </a:t>
            </a:r>
            <a:r>
              <a:rPr lang="en-US" dirty="0" smtClean="0"/>
              <a:t>A </a:t>
            </a:r>
            <a:r>
              <a:rPr lang="en-US" dirty="0"/>
              <a:t>project usually exists inside a larger organization </a:t>
            </a:r>
            <a:endParaRPr lang="en-US" dirty="0" smtClean="0"/>
          </a:p>
          <a:p>
            <a:r>
              <a:rPr lang="en-US" dirty="0" smtClean="0"/>
              <a:t>encompassing </a:t>
            </a:r>
            <a:r>
              <a:rPr lang="en-US" dirty="0"/>
              <a:t>other activities. </a:t>
            </a:r>
            <a:r>
              <a:rPr lang="en-US" dirty="0" smtClean="0"/>
              <a:t>In </a:t>
            </a:r>
            <a:r>
              <a:rPr lang="en-US" dirty="0"/>
              <a:t>such cases, there are relationships between the project and </a:t>
            </a:r>
            <a:endParaRPr lang="en-US" dirty="0" smtClean="0"/>
          </a:p>
          <a:p>
            <a:r>
              <a:rPr lang="en-US" dirty="0" smtClean="0"/>
              <a:t>its </a:t>
            </a:r>
            <a:r>
              <a:rPr lang="en-US" dirty="0"/>
              <a:t>environment, business planning and operations. Pre-project and post-project </a:t>
            </a:r>
            <a:endParaRPr lang="en-US" dirty="0" smtClean="0"/>
          </a:p>
          <a:p>
            <a:r>
              <a:rPr lang="en-US" dirty="0" smtClean="0"/>
              <a:t>activities </a:t>
            </a:r>
            <a:r>
              <a:rPr lang="en-US" dirty="0"/>
              <a:t>may include activities such as business case development, conducting </a:t>
            </a:r>
            <a:endParaRPr lang="en-US" dirty="0" smtClean="0"/>
          </a:p>
          <a:p>
            <a:r>
              <a:rPr lang="en-US" dirty="0" smtClean="0"/>
              <a:t>feasibility </a:t>
            </a:r>
            <a:r>
              <a:rPr lang="en-US" dirty="0"/>
              <a:t>studies and transition to operations. Projects may be organized within </a:t>
            </a:r>
            <a:endParaRPr lang="en-US" dirty="0" smtClean="0"/>
          </a:p>
          <a:p>
            <a:r>
              <a:rPr lang="en-US" dirty="0" err="1" smtClean="0"/>
              <a:t>programmes</a:t>
            </a:r>
            <a:r>
              <a:rPr lang="en-US" dirty="0" smtClean="0"/>
              <a:t> </a:t>
            </a:r>
            <a:r>
              <a:rPr lang="en-US" dirty="0"/>
              <a:t>and project portfolios. Figure 3 illustrates these relationships. </a:t>
            </a:r>
          </a:p>
          <a:p>
            <a:endParaRPr lang="en-US" dirty="0"/>
          </a:p>
        </p:txBody>
      </p:sp>
      <p:sp>
        <p:nvSpPr>
          <p:cNvPr id="5" name="TextBox 4"/>
          <p:cNvSpPr txBox="1"/>
          <p:nvPr/>
        </p:nvSpPr>
        <p:spPr>
          <a:xfrm>
            <a:off x="228600" y="457200"/>
            <a:ext cx="2177399" cy="646331"/>
          </a:xfrm>
          <a:prstGeom prst="rect">
            <a:avLst/>
          </a:prstGeom>
          <a:noFill/>
        </p:spPr>
        <p:txBody>
          <a:bodyPr wrap="none" rtlCol="0">
            <a:spAutoFit/>
          </a:bodyPr>
          <a:lstStyle/>
          <a:p>
            <a:r>
              <a:rPr lang="en-US" sz="3600" b="1" dirty="0" smtClean="0"/>
              <a:t>Key Terms</a:t>
            </a:r>
            <a:endParaRPr lang="en-US" sz="3600" b="1" dirty="0"/>
          </a:p>
        </p:txBody>
      </p:sp>
      <p:sp>
        <p:nvSpPr>
          <p:cNvPr id="6" name="TextBox 5"/>
          <p:cNvSpPr txBox="1"/>
          <p:nvPr/>
        </p:nvSpPr>
        <p:spPr>
          <a:xfrm>
            <a:off x="140677" y="3505201"/>
            <a:ext cx="8637819" cy="1200329"/>
          </a:xfrm>
          <a:prstGeom prst="rect">
            <a:avLst/>
          </a:prstGeom>
          <a:noFill/>
        </p:spPr>
        <p:txBody>
          <a:bodyPr wrap="none" rtlCol="0">
            <a:spAutoFit/>
          </a:bodyPr>
          <a:lstStyle/>
          <a:p>
            <a:r>
              <a:rPr lang="en-US" b="1" dirty="0" smtClean="0"/>
              <a:t>Project Portfolio </a:t>
            </a:r>
            <a:r>
              <a:rPr lang="en-US" dirty="0" smtClean="0"/>
              <a:t>- </a:t>
            </a:r>
            <a:r>
              <a:rPr lang="en-US" dirty="0"/>
              <a:t>A project portfolio is generally a collection of projects and </a:t>
            </a:r>
            <a:r>
              <a:rPr lang="en-US" dirty="0" err="1"/>
              <a:t>programmes</a:t>
            </a:r>
            <a:r>
              <a:rPr lang="en-US" dirty="0"/>
              <a:t> </a:t>
            </a:r>
            <a:endParaRPr lang="en-US" dirty="0" smtClean="0"/>
          </a:p>
          <a:p>
            <a:r>
              <a:rPr lang="en-US" dirty="0" smtClean="0"/>
              <a:t>and </a:t>
            </a:r>
            <a:r>
              <a:rPr lang="en-US" dirty="0"/>
              <a:t>other work that are grouped together to facilitate the effective management of that </a:t>
            </a:r>
            <a:endParaRPr lang="en-US" dirty="0" smtClean="0"/>
          </a:p>
          <a:p>
            <a:r>
              <a:rPr lang="en-US" dirty="0" smtClean="0"/>
              <a:t>work </a:t>
            </a:r>
            <a:r>
              <a:rPr lang="en-US" dirty="0"/>
              <a:t>to meet strategic goals. </a:t>
            </a:r>
          </a:p>
          <a:p>
            <a:endParaRPr lang="en-US" dirty="0"/>
          </a:p>
        </p:txBody>
      </p:sp>
    </p:spTree>
    <p:extLst>
      <p:ext uri="{BB962C8B-B14F-4D97-AF65-F5344CB8AC3E}">
        <p14:creationId xmlns:p14="http://schemas.microsoft.com/office/powerpoint/2010/main" val="15894021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2708" y="1219201"/>
            <a:ext cx="7315200" cy="4247317"/>
          </a:xfrm>
          <a:prstGeom prst="rect">
            <a:avLst/>
          </a:prstGeom>
        </p:spPr>
        <p:txBody>
          <a:bodyPr wrap="square">
            <a:spAutoFit/>
          </a:bodyPr>
          <a:lstStyle/>
          <a:p>
            <a:endParaRPr lang="en-US" dirty="0"/>
          </a:p>
          <a:p>
            <a:r>
              <a:rPr lang="en-US" dirty="0"/>
              <a:t>Organizational strategy should provide guidance and direction to project management—especially when one considers that projects exist to support organizational strategies. Often it is the project sponsor or the portfolio or program manager who identifies alignment or potential conflicts between organizational strategies and project goals and then communicates these to the project manager. </a:t>
            </a:r>
          </a:p>
          <a:p>
            <a:endParaRPr lang="en-US" dirty="0"/>
          </a:p>
          <a:p>
            <a:r>
              <a:rPr lang="en-US" dirty="0"/>
              <a:t>If the goals of a project are in conflict with an established organizational strategy, it is incumbent upon the project manager to document and identify such conflicts as early as possible in the project. At times, the development of an organizational strategy could be the goal of a project rather than a guiding principle. In such a case, it is important for the project to specifically define what constitutes an appropriate organizational strategy that will sustain the organization.</a:t>
            </a:r>
          </a:p>
        </p:txBody>
      </p:sp>
      <p:sp>
        <p:nvSpPr>
          <p:cNvPr id="5" name="TextBox 4"/>
          <p:cNvSpPr txBox="1"/>
          <p:nvPr/>
        </p:nvSpPr>
        <p:spPr>
          <a:xfrm>
            <a:off x="492370" y="304801"/>
            <a:ext cx="5332666" cy="646331"/>
          </a:xfrm>
          <a:prstGeom prst="rect">
            <a:avLst/>
          </a:prstGeom>
          <a:noFill/>
        </p:spPr>
        <p:txBody>
          <a:bodyPr wrap="none" rtlCol="0">
            <a:spAutoFit/>
          </a:bodyPr>
          <a:lstStyle/>
          <a:p>
            <a:r>
              <a:rPr lang="en-US" b="1" dirty="0"/>
              <a:t>The relationship Between Project Management and </a:t>
            </a:r>
            <a:endParaRPr lang="en-US" b="1" dirty="0" smtClean="0"/>
          </a:p>
          <a:p>
            <a:r>
              <a:rPr lang="en-US" b="1" dirty="0" smtClean="0"/>
              <a:t>organizational </a:t>
            </a:r>
            <a:r>
              <a:rPr lang="en-US" b="1" dirty="0"/>
              <a:t>Strategy</a:t>
            </a:r>
          </a:p>
        </p:txBody>
      </p:sp>
      <p:sp>
        <p:nvSpPr>
          <p:cNvPr id="7" name="TextBox 6"/>
          <p:cNvSpPr txBox="1"/>
          <p:nvPr/>
        </p:nvSpPr>
        <p:spPr>
          <a:xfrm>
            <a:off x="633047" y="5791200"/>
            <a:ext cx="7120806" cy="400110"/>
          </a:xfrm>
          <a:prstGeom prst="rect">
            <a:avLst/>
          </a:prstGeom>
          <a:noFill/>
        </p:spPr>
        <p:txBody>
          <a:bodyPr wrap="none" rtlCol="0">
            <a:spAutoFit/>
          </a:bodyPr>
          <a:lstStyle/>
          <a:p>
            <a:r>
              <a:rPr lang="en-US" sz="1000" dirty="0"/>
              <a:t>©2013 Project Management Institute. </a:t>
            </a:r>
            <a:r>
              <a:rPr lang="en-US" sz="1000" i="1" dirty="0"/>
              <a:t>A Guide to the Project Management Body of Knowledge (PMBOK® Guide) – Fifth </a:t>
            </a:r>
            <a:r>
              <a:rPr lang="en-US" sz="1000" i="1" dirty="0" smtClean="0"/>
              <a:t>Edition Pg.15 </a:t>
            </a:r>
            <a:endParaRPr lang="en-US" sz="1000" dirty="0"/>
          </a:p>
          <a:p>
            <a:endParaRPr lang="en-US" sz="1000" dirty="0"/>
          </a:p>
        </p:txBody>
      </p:sp>
      <p:sp>
        <p:nvSpPr>
          <p:cNvPr id="8" name="Rectangle 7"/>
          <p:cNvSpPr/>
          <p:nvPr/>
        </p:nvSpPr>
        <p:spPr>
          <a:xfrm>
            <a:off x="562708" y="1219200"/>
            <a:ext cx="7315200" cy="4524316"/>
          </a:xfrm>
          <a:prstGeom prst="rect">
            <a:avLst/>
          </a:prstGeom>
        </p:spPr>
        <p:txBody>
          <a:bodyPr wrap="square">
            <a:spAutoFit/>
          </a:bodyPr>
          <a:lstStyle/>
          <a:p>
            <a:endParaRPr lang="en-US" dirty="0"/>
          </a:p>
          <a:p>
            <a:r>
              <a:rPr lang="en-US" dirty="0">
                <a:solidFill>
                  <a:schemeClr val="bg1">
                    <a:lumMod val="85000"/>
                  </a:schemeClr>
                </a:solidFill>
              </a:rPr>
              <a:t>Organizational strategy should provide guidance and direction to project management—especially when one considers that projects exist to support organizational strategies. </a:t>
            </a:r>
            <a:r>
              <a:rPr lang="en-US" u="sng" dirty="0"/>
              <a:t>Often it is the project sponsor or the portfolio or program manager who identifies alignment or potential conflicts between organizational strategies and project goals and then communicates these to the project manager. </a:t>
            </a:r>
          </a:p>
          <a:p>
            <a:endParaRPr lang="en-US" dirty="0"/>
          </a:p>
          <a:p>
            <a:r>
              <a:rPr lang="en-US" dirty="0">
                <a:solidFill>
                  <a:schemeClr val="bg2">
                    <a:lumMod val="40000"/>
                    <a:lumOff val="60000"/>
                  </a:schemeClr>
                </a:solidFill>
              </a:rPr>
              <a:t>If the goals of a project are in conflict with an established organizational strategy, it is incumbent upon the project manager to document and identify such conflicts as early as possible in the project. At times, the development of an organizational strategy could be the goal of a project rather than a guiding principle. In such a case, it is important for the project to specifically define what constitutes an appropriate organizational strategy that will sustain the organization</a:t>
            </a:r>
            <a:r>
              <a:rPr lang="en-US" dirty="0" smtClean="0">
                <a:solidFill>
                  <a:schemeClr val="bg2">
                    <a:lumMod val="40000"/>
                    <a:lumOff val="60000"/>
                  </a:schemeClr>
                </a:solidFill>
              </a:rPr>
              <a:t>.</a:t>
            </a:r>
          </a:p>
          <a:p>
            <a:endParaRPr lang="en-US" dirty="0">
              <a:solidFill>
                <a:schemeClr val="bg2">
                  <a:lumMod val="40000"/>
                  <a:lumOff val="60000"/>
                </a:schemeClr>
              </a:solidFill>
            </a:endParaRPr>
          </a:p>
        </p:txBody>
      </p:sp>
      <p:sp>
        <p:nvSpPr>
          <p:cNvPr id="9" name="Rectangle 8"/>
          <p:cNvSpPr/>
          <p:nvPr/>
        </p:nvSpPr>
        <p:spPr>
          <a:xfrm>
            <a:off x="562708" y="1219200"/>
            <a:ext cx="7315200" cy="4524316"/>
          </a:xfrm>
          <a:prstGeom prst="rect">
            <a:avLst/>
          </a:prstGeom>
        </p:spPr>
        <p:txBody>
          <a:bodyPr wrap="square">
            <a:spAutoFit/>
          </a:bodyPr>
          <a:lstStyle/>
          <a:p>
            <a:endParaRPr lang="en-US" dirty="0"/>
          </a:p>
          <a:p>
            <a:r>
              <a:rPr lang="en-US" dirty="0">
                <a:solidFill>
                  <a:schemeClr val="bg1">
                    <a:lumMod val="85000"/>
                  </a:schemeClr>
                </a:solidFill>
              </a:rPr>
              <a:t>Organizational strategy should provide guidance and direction to project management—especially when one considers that projects exist to support organizational strategies. </a:t>
            </a:r>
            <a:r>
              <a:rPr lang="en-US" u="sng" dirty="0">
                <a:solidFill>
                  <a:schemeClr val="bg1">
                    <a:lumMod val="85000"/>
                  </a:schemeClr>
                </a:solidFill>
              </a:rPr>
              <a:t>Often it is the project sponsor or the portfolio or program manager who identifies alignment or potential conflicts between organizational strategies and project goals and then communicates these to the project manager. </a:t>
            </a:r>
          </a:p>
          <a:p>
            <a:endParaRPr lang="en-US" dirty="0"/>
          </a:p>
          <a:p>
            <a:r>
              <a:rPr lang="en-US" dirty="0">
                <a:solidFill>
                  <a:srgbClr val="FF0000"/>
                </a:solidFill>
              </a:rPr>
              <a:t>If the goals of a project are in conflict with an established organizational strategy, it is incumbent upon the project manager to document and identify such conflicts as early as possible in the project. </a:t>
            </a:r>
            <a:r>
              <a:rPr lang="en-US" dirty="0">
                <a:solidFill>
                  <a:schemeClr val="bg2">
                    <a:lumMod val="40000"/>
                    <a:lumOff val="60000"/>
                  </a:schemeClr>
                </a:solidFill>
              </a:rPr>
              <a:t>At times, the development of an organizational strategy could be the goal of a project rather than a guiding principle. In such a case, it is important for the project to specifically define what constitutes an appropriate organizational strategy that will sustain the organization</a:t>
            </a:r>
            <a:r>
              <a:rPr lang="en-US" dirty="0" smtClean="0">
                <a:solidFill>
                  <a:schemeClr val="bg2">
                    <a:lumMod val="40000"/>
                    <a:lumOff val="60000"/>
                  </a:schemeClr>
                </a:solidFill>
              </a:rPr>
              <a:t>.</a:t>
            </a:r>
          </a:p>
          <a:p>
            <a:endParaRPr lang="en-US" dirty="0">
              <a:solidFill>
                <a:schemeClr val="bg2">
                  <a:lumMod val="40000"/>
                  <a:lumOff val="60000"/>
                </a:schemeClr>
              </a:solidFill>
            </a:endParaRPr>
          </a:p>
        </p:txBody>
      </p:sp>
    </p:spTree>
    <p:extLst>
      <p:ext uri="{BB962C8B-B14F-4D97-AF65-F5344CB8AC3E}">
        <p14:creationId xmlns:p14="http://schemas.microsoft.com/office/powerpoint/2010/main" val="1972499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3810000"/>
            <a:ext cx="7772400" cy="1524000"/>
          </a:xfrm>
          <a:prstGeom prst="rect">
            <a:avLst/>
          </a:prstGeom>
        </p:spPr>
        <p:txBody>
          <a:bodyP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r>
              <a:rPr lang="en-US" sz="2400" dirty="0"/>
              <a:t>A. No one has developed a repeatable process to accommodate it.</a:t>
            </a:r>
          </a:p>
        </p:txBody>
      </p:sp>
      <p:sp>
        <p:nvSpPr>
          <p:cNvPr id="7" name="Text Placeholder 2"/>
          <p:cNvSpPr txBox="1">
            <a:spLocks/>
          </p:cNvSpPr>
          <p:nvPr/>
        </p:nvSpPr>
        <p:spPr>
          <a:xfrm>
            <a:off x="211015" y="1371600"/>
            <a:ext cx="6096000" cy="2514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Q. If Projects are central to how a company constructs, implements, and delivers products (or change), and companies are changing to adopt sustainability as part of corporate strategy, why aren’t project managers using sustainability as a performance criteria?</a:t>
            </a:r>
          </a:p>
        </p:txBody>
      </p:sp>
      <p:pic>
        <p:nvPicPr>
          <p:cNvPr id="4" name="Picture 2" descr="http://api.ning.com/files/5Zvv-Lo45ZaAmpEUWosqeH1kuY8NWBmZZY2j4qVKxIlyXYwBQOlZ*ZtYZu9POb3Hs9yXWTSmOGfPDnlPt9Bnmxm*I-4qM4F2/TheMissingLinkResistance2010.jpg?width=45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189" b="9864"/>
          <a:stretch/>
        </p:blipFill>
        <p:spPr bwMode="auto">
          <a:xfrm>
            <a:off x="6334761" y="1905000"/>
            <a:ext cx="2294698"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354" y="469900"/>
            <a:ext cx="2621230" cy="369332"/>
          </a:xfrm>
          <a:prstGeom prst="rect">
            <a:avLst/>
          </a:prstGeom>
          <a:noFill/>
        </p:spPr>
        <p:txBody>
          <a:bodyPr wrap="none" rtlCol="0">
            <a:spAutoFit/>
          </a:bodyPr>
          <a:lstStyle/>
          <a:p>
            <a:r>
              <a:rPr lang="en-US" b="1" dirty="0" smtClean="0"/>
              <a:t>Where is the Disconnect?</a:t>
            </a:r>
            <a:endParaRPr lang="en-US" b="1" dirty="0"/>
          </a:p>
        </p:txBody>
      </p:sp>
    </p:spTree>
    <p:extLst>
      <p:ext uri="{BB962C8B-B14F-4D97-AF65-F5344CB8AC3E}">
        <p14:creationId xmlns:p14="http://schemas.microsoft.com/office/powerpoint/2010/main" val="2385934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28" y="152400"/>
            <a:ext cx="6553200" cy="1752600"/>
          </a:xfrm>
        </p:spPr>
        <p:txBody>
          <a:bodyPr>
            <a:noAutofit/>
          </a:bodyPr>
          <a:lstStyle/>
          <a:p>
            <a:pPr lvl="1" algn="l" rtl="0">
              <a:spcBef>
                <a:spcPct val="0"/>
              </a:spcBef>
            </a:pPr>
            <a:r>
              <a:rPr lang="en-GB" sz="3200" kern="1200" dirty="0">
                <a:solidFill>
                  <a:srgbClr val="003300"/>
                </a:solidFill>
                <a:latin typeface="+mn-lt"/>
                <a:ea typeface="+mn-ea"/>
                <a:cs typeface="+mn-cs"/>
              </a:rPr>
              <a:t>Key </a:t>
            </a:r>
            <a:r>
              <a:rPr lang="en-GB" sz="3200" kern="1200" dirty="0" smtClean="0">
                <a:solidFill>
                  <a:srgbClr val="003300"/>
                </a:solidFill>
                <a:latin typeface="+mn-lt"/>
                <a:ea typeface="+mn-ea"/>
                <a:cs typeface="+mn-cs"/>
              </a:rPr>
              <a:t>moment </a:t>
            </a:r>
            <a:r>
              <a:rPr lang="en-GB" sz="3200" kern="1200" dirty="0">
                <a:solidFill>
                  <a:srgbClr val="003300"/>
                </a:solidFill>
                <a:latin typeface="+mn-lt"/>
                <a:ea typeface="+mn-ea"/>
                <a:cs typeface="+mn-cs"/>
              </a:rPr>
              <a:t>in the </a:t>
            </a:r>
            <a:r>
              <a:rPr lang="en-GB" sz="3200" kern="1200" dirty="0" smtClean="0">
                <a:solidFill>
                  <a:srgbClr val="003300"/>
                </a:solidFill>
                <a:latin typeface="+mn-lt"/>
                <a:ea typeface="+mn-ea"/>
                <a:cs typeface="+mn-cs"/>
              </a:rPr>
              <a:t>history </a:t>
            </a:r>
            <a:r>
              <a:rPr lang="en-GB" sz="3200" kern="1200" dirty="0">
                <a:solidFill>
                  <a:srgbClr val="003300"/>
                </a:solidFill>
                <a:latin typeface="+mn-lt"/>
                <a:ea typeface="+mn-ea"/>
                <a:cs typeface="+mn-cs"/>
              </a:rPr>
              <a:t>of </a:t>
            </a:r>
            <a:r>
              <a:rPr lang="en-GB" sz="3200" kern="1200" dirty="0" smtClean="0">
                <a:solidFill>
                  <a:srgbClr val="003300"/>
                </a:solidFill>
                <a:latin typeface="+mn-lt"/>
                <a:ea typeface="+mn-ea"/>
                <a:cs typeface="+mn-cs"/>
              </a:rPr>
              <a:t>sustainability </a:t>
            </a:r>
            <a:r>
              <a:rPr lang="en-GB" sz="3200" kern="1200" dirty="0">
                <a:solidFill>
                  <a:srgbClr val="003300"/>
                </a:solidFill>
                <a:latin typeface="+mn-lt"/>
                <a:ea typeface="+mn-ea"/>
                <a:cs typeface="+mn-cs"/>
              </a:rPr>
              <a:t>in </a:t>
            </a:r>
            <a:r>
              <a:rPr lang="en-GB" sz="3200" b="1" kern="1200" dirty="0" smtClean="0">
                <a:solidFill>
                  <a:srgbClr val="003300"/>
                </a:solidFill>
                <a:latin typeface="+mn-lt"/>
                <a:ea typeface="+mn-ea"/>
                <a:cs typeface="+mn-cs"/>
              </a:rPr>
              <a:t>project management</a:t>
            </a:r>
            <a:r>
              <a:rPr lang="en-GB" sz="3200" kern="1200" dirty="0">
                <a:solidFill>
                  <a:srgbClr val="003300"/>
                </a:solidFill>
                <a:latin typeface="+mn-lt"/>
                <a:ea typeface="+mn-ea"/>
                <a:cs typeface="+mn-cs"/>
              </a:rPr>
              <a:t/>
            </a:r>
            <a:br>
              <a:rPr lang="en-GB" sz="3200" kern="1200" dirty="0">
                <a:solidFill>
                  <a:srgbClr val="003300"/>
                </a:solidFill>
                <a:latin typeface="+mn-lt"/>
                <a:ea typeface="+mn-ea"/>
                <a:cs typeface="+mn-cs"/>
              </a:rPr>
            </a:br>
            <a:endParaRPr lang="en-GB" sz="3200" kern="1200" dirty="0">
              <a:solidFill>
                <a:srgbClr val="003300"/>
              </a:solidFill>
              <a:latin typeface="+mn-lt"/>
              <a:ea typeface="+mn-ea"/>
              <a:cs typeface="+mn-cs"/>
            </a:endParaRPr>
          </a:p>
        </p:txBody>
      </p:sp>
      <p:pic>
        <p:nvPicPr>
          <p:cNvPr id="2050" name="Picture 2" descr="http://www.eis.mdx.ac.uk/ncpm/ncpm-images/mary_mckinlay.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209800"/>
            <a:ext cx="2505075"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381000" y="1981200"/>
            <a:ext cx="4724400" cy="3694938"/>
          </a:xfrm>
          <a:prstGeom prst="wedgeRoundRectCallout">
            <a:avLst>
              <a:gd name="adj1" fmla="val 81829"/>
              <a:gd name="adj2" fmla="val -1484"/>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marL="365760" lvl="1" indent="0" algn="ctr">
              <a:buNone/>
            </a:pPr>
            <a:r>
              <a:rPr lang="en-GB" sz="3600" dirty="0">
                <a:solidFill>
                  <a:schemeClr val="tx1"/>
                </a:solidFill>
                <a:latin typeface="+mj-lt"/>
              </a:rPr>
              <a:t>“</a:t>
            </a:r>
            <a:r>
              <a:rPr lang="en-GB" sz="2800" dirty="0">
                <a:solidFill>
                  <a:schemeClr val="tx1"/>
                </a:solidFill>
                <a:latin typeface="+mj-lt"/>
              </a:rPr>
              <a:t> The </a:t>
            </a:r>
            <a:r>
              <a:rPr lang="en-GB" sz="2800" dirty="0" smtClean="0">
                <a:solidFill>
                  <a:schemeClr val="tx1"/>
                </a:solidFill>
                <a:latin typeface="+mj-lt"/>
              </a:rPr>
              <a:t>further development </a:t>
            </a:r>
            <a:r>
              <a:rPr lang="en-GB" sz="2800" dirty="0">
                <a:solidFill>
                  <a:schemeClr val="tx1"/>
                </a:solidFill>
                <a:latin typeface="+mj-lt"/>
              </a:rPr>
              <a:t>of </a:t>
            </a:r>
            <a:r>
              <a:rPr lang="en-GB" sz="2800" dirty="0" smtClean="0">
                <a:solidFill>
                  <a:schemeClr val="tx1"/>
                </a:solidFill>
                <a:latin typeface="+mj-lt"/>
              </a:rPr>
              <a:t>the project </a:t>
            </a:r>
            <a:r>
              <a:rPr lang="en-GB" sz="2800" dirty="0">
                <a:solidFill>
                  <a:schemeClr val="tx1"/>
                </a:solidFill>
                <a:latin typeface="+mj-lt"/>
              </a:rPr>
              <a:t>management profession requires project managers to take responsibility for </a:t>
            </a:r>
            <a:r>
              <a:rPr lang="en-GB" sz="2800" b="1" dirty="0">
                <a:solidFill>
                  <a:schemeClr val="tx1"/>
                </a:solidFill>
                <a:latin typeface="+mj-lt"/>
              </a:rPr>
              <a:t>sustainability</a:t>
            </a:r>
            <a:r>
              <a:rPr lang="en-GB" sz="3600" dirty="0" smtClean="0">
                <a:solidFill>
                  <a:schemeClr val="tx1"/>
                </a:solidFill>
                <a:latin typeface="+mj-lt"/>
              </a:rPr>
              <a:t>”</a:t>
            </a:r>
            <a:r>
              <a:rPr lang="en-GB" sz="2800" dirty="0" smtClean="0">
                <a:solidFill>
                  <a:schemeClr val="tx1"/>
                </a:solidFill>
                <a:latin typeface="+mj-lt"/>
              </a:rPr>
              <a:t>.</a:t>
            </a:r>
          </a:p>
        </p:txBody>
      </p:sp>
      <p:sp>
        <p:nvSpPr>
          <p:cNvPr id="4" name="TextBox 3"/>
          <p:cNvSpPr txBox="1"/>
          <p:nvPr/>
        </p:nvSpPr>
        <p:spPr>
          <a:xfrm>
            <a:off x="6172200" y="5029200"/>
            <a:ext cx="2505075" cy="861774"/>
          </a:xfrm>
          <a:prstGeom prst="rect">
            <a:avLst/>
          </a:prstGeom>
          <a:noFill/>
        </p:spPr>
        <p:txBody>
          <a:bodyPr wrap="square" rtlCol="0">
            <a:spAutoFit/>
          </a:bodyPr>
          <a:lstStyle/>
          <a:p>
            <a:r>
              <a:rPr lang="en-US" dirty="0" smtClean="0"/>
              <a:t>Mary McKinlay </a:t>
            </a:r>
          </a:p>
          <a:p>
            <a:r>
              <a:rPr lang="en-US" sz="1600" dirty="0" smtClean="0"/>
              <a:t>Former IPMA Vice President</a:t>
            </a:r>
          </a:p>
          <a:p>
            <a:endParaRPr lang="en-US" sz="1600" dirty="0"/>
          </a:p>
        </p:txBody>
      </p:sp>
      <p:sp>
        <p:nvSpPr>
          <p:cNvPr id="5" name="Footer Placeholder 4"/>
          <p:cNvSpPr>
            <a:spLocks noGrp="1"/>
          </p:cNvSpPr>
          <p:nvPr>
            <p:ph type="ftr" sz="quarter" idx="11"/>
          </p:nvPr>
        </p:nvSpPr>
        <p:spPr/>
        <p:txBody>
          <a:bodyPr/>
          <a:lstStyle/>
          <a:p>
            <a:r>
              <a:rPr lang="en-US" smtClean="0"/>
              <a:t>©Copyright GPM 2009-2013</a:t>
            </a:r>
            <a:endParaRPr lang="en-US" dirty="0"/>
          </a:p>
        </p:txBody>
      </p:sp>
      <p:sp>
        <p:nvSpPr>
          <p:cNvPr id="7" name="6 Rectángulo"/>
          <p:cNvSpPr/>
          <p:nvPr/>
        </p:nvSpPr>
        <p:spPr>
          <a:xfrm>
            <a:off x="5257800" y="5638800"/>
            <a:ext cx="3558988" cy="369332"/>
          </a:xfrm>
          <a:prstGeom prst="rect">
            <a:avLst/>
          </a:prstGeom>
        </p:spPr>
        <p:txBody>
          <a:bodyPr wrap="none">
            <a:spAutoFit/>
          </a:bodyPr>
          <a:lstStyle/>
          <a:p>
            <a:r>
              <a:rPr lang="en-GB" dirty="0" smtClean="0">
                <a:solidFill>
                  <a:srgbClr val="003300"/>
                </a:solidFill>
              </a:rPr>
              <a:t>IPMA World Congress 2008 Keynote</a:t>
            </a:r>
            <a:endParaRPr lang="es-ES" dirty="0"/>
          </a:p>
        </p:txBody>
      </p:sp>
    </p:spTree>
    <p:extLst>
      <p:ext uri="{BB962C8B-B14F-4D97-AF65-F5344CB8AC3E}">
        <p14:creationId xmlns:p14="http://schemas.microsoft.com/office/powerpoint/2010/main" val="154041986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172200" cy="762000"/>
          </a:xfrm>
        </p:spPr>
        <p:txBody>
          <a:bodyPr/>
          <a:lstStyle/>
          <a:p>
            <a:pPr rtl="0" eaLnBrk="1" latinLnBrk="0" hangingPunct="1"/>
            <a:r>
              <a:rPr lang="en-US" sz="4400" kern="1200" dirty="0" smtClean="0">
                <a:effectLst/>
                <a:latin typeface="+mn-lt"/>
                <a:ea typeface="+mn-ea"/>
                <a:cs typeface="+mn-cs"/>
              </a:rPr>
              <a:t>Question</a:t>
            </a:r>
            <a:endParaRPr lang="en-US" sz="2800" dirty="0" smtClean="0">
              <a:effectLst/>
              <a:latin typeface="+mn-lt"/>
            </a:endParaRPr>
          </a:p>
        </p:txBody>
      </p:sp>
      <p:sp>
        <p:nvSpPr>
          <p:cNvPr id="5" name="Footer Placeholder 4"/>
          <p:cNvSpPr>
            <a:spLocks noGrp="1"/>
          </p:cNvSpPr>
          <p:nvPr>
            <p:ph type="ftr" sz="quarter" idx="11"/>
          </p:nvPr>
        </p:nvSpPr>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77</a:t>
            </a:fld>
            <a:endParaRPr lang="en-US" dirty="0"/>
          </a:p>
        </p:txBody>
      </p:sp>
      <p:sp>
        <p:nvSpPr>
          <p:cNvPr id="8" name="7 CuadroTexto"/>
          <p:cNvSpPr txBox="1"/>
          <p:nvPr/>
        </p:nvSpPr>
        <p:spPr>
          <a:xfrm>
            <a:off x="1295400" y="2057400"/>
            <a:ext cx="5867400" cy="1384995"/>
          </a:xfrm>
          <a:prstGeom prst="rect">
            <a:avLst/>
          </a:prstGeom>
          <a:noFill/>
        </p:spPr>
        <p:txBody>
          <a:bodyPr wrap="square" rtlCol="0">
            <a:spAutoFit/>
          </a:bodyPr>
          <a:lstStyle/>
          <a:p>
            <a:pPr marL="68580" indent="0">
              <a:buNone/>
            </a:pPr>
            <a:r>
              <a:rPr lang="en-US" sz="2800" b="1" dirty="0" smtClean="0"/>
              <a:t>What is the difference between “sustainable development” and “sustainable delivery”?</a:t>
            </a:r>
            <a:endParaRPr lang="en-US" sz="2800" b="1" dirty="0"/>
          </a:p>
        </p:txBody>
      </p:sp>
    </p:spTree>
    <p:extLst>
      <p:ext uri="{BB962C8B-B14F-4D97-AF65-F5344CB8AC3E}">
        <p14:creationId xmlns:p14="http://schemas.microsoft.com/office/powerpoint/2010/main" val="184391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31" y="381000"/>
            <a:ext cx="3813965" cy="369332"/>
          </a:xfrm>
          <a:prstGeom prst="rect">
            <a:avLst/>
          </a:prstGeom>
          <a:noFill/>
        </p:spPr>
        <p:txBody>
          <a:bodyPr wrap="none" rtlCol="0">
            <a:spAutoFit/>
          </a:bodyPr>
          <a:lstStyle/>
          <a:p>
            <a:r>
              <a:rPr lang="en-US" b="1" dirty="0" smtClean="0"/>
              <a:t>The New ISO for Project Management</a:t>
            </a:r>
            <a:endParaRPr lang="en-US" b="1" dirty="0"/>
          </a:p>
        </p:txBody>
      </p:sp>
      <p:sp>
        <p:nvSpPr>
          <p:cNvPr id="3" name="TextBox 2"/>
          <p:cNvSpPr txBox="1"/>
          <p:nvPr/>
        </p:nvSpPr>
        <p:spPr>
          <a:xfrm>
            <a:off x="281354" y="2286000"/>
            <a:ext cx="8510954" cy="2862323"/>
          </a:xfrm>
          <a:prstGeom prst="rect">
            <a:avLst/>
          </a:prstGeom>
          <a:noFill/>
        </p:spPr>
        <p:txBody>
          <a:bodyPr wrap="square" rtlCol="0">
            <a:spAutoFit/>
          </a:bodyPr>
          <a:lstStyle/>
          <a:p>
            <a:r>
              <a:rPr lang="en-US" b="1" dirty="0"/>
              <a:t>ISO 21500:2012 provides high-level description of concepts </a:t>
            </a:r>
            <a:r>
              <a:rPr lang="en-US" b="1" dirty="0" smtClean="0"/>
              <a:t>and </a:t>
            </a:r>
            <a:r>
              <a:rPr lang="en-US" b="1" dirty="0"/>
              <a:t>processes that are considered to form good practice in project management</a:t>
            </a:r>
            <a:r>
              <a:rPr lang="en-US" b="1" dirty="0" smtClean="0"/>
              <a:t>.</a:t>
            </a:r>
            <a:br>
              <a:rPr lang="en-US" b="1" dirty="0" smtClean="0"/>
            </a:br>
            <a:endParaRPr lang="en-US" b="1" dirty="0" smtClean="0"/>
          </a:p>
          <a:p>
            <a:pPr marL="285750" indent="-285750">
              <a:buFont typeface="Wingdings" charset="2"/>
              <a:buChar char="q"/>
            </a:pPr>
            <a:r>
              <a:rPr lang="en-US" dirty="0" smtClean="0"/>
              <a:t>Projects </a:t>
            </a:r>
            <a:r>
              <a:rPr lang="en-US" dirty="0"/>
              <a:t>are placed in the context of </a:t>
            </a:r>
            <a:r>
              <a:rPr lang="en-US" dirty="0" err="1"/>
              <a:t>programmes</a:t>
            </a:r>
            <a:r>
              <a:rPr lang="en-US" dirty="0"/>
              <a:t> and project </a:t>
            </a:r>
            <a:r>
              <a:rPr lang="en-US" dirty="0" smtClean="0"/>
              <a:t>portfolios. </a:t>
            </a:r>
          </a:p>
          <a:p>
            <a:pPr marL="285750" indent="-285750">
              <a:buFont typeface="Wingdings" charset="2"/>
              <a:buChar char="q"/>
            </a:pPr>
            <a:r>
              <a:rPr lang="en-US" dirty="0" smtClean="0"/>
              <a:t>The ISO does </a:t>
            </a:r>
            <a:r>
              <a:rPr lang="en-US" dirty="0"/>
              <a:t>not provide detailed guidance on the management of </a:t>
            </a:r>
            <a:r>
              <a:rPr lang="en-US" dirty="0" err="1" smtClean="0"/>
              <a:t>programmes</a:t>
            </a:r>
            <a:r>
              <a:rPr lang="en-US" dirty="0" smtClean="0"/>
              <a:t> </a:t>
            </a:r>
            <a:r>
              <a:rPr lang="en-US" dirty="0"/>
              <a:t>and project portfolios. </a:t>
            </a:r>
          </a:p>
          <a:p>
            <a:pPr marL="285750" indent="-285750">
              <a:buFont typeface="Wingdings" charset="2"/>
              <a:buChar char="q"/>
            </a:pPr>
            <a:r>
              <a:rPr lang="en-US" dirty="0" smtClean="0"/>
              <a:t>Topics </a:t>
            </a:r>
            <a:r>
              <a:rPr lang="en-US" dirty="0"/>
              <a:t>pertaining to general management are </a:t>
            </a:r>
            <a:r>
              <a:rPr lang="en-US" dirty="0" smtClean="0"/>
              <a:t>addressed </a:t>
            </a:r>
            <a:r>
              <a:rPr lang="en-US" dirty="0"/>
              <a:t>only within the context of project management</a:t>
            </a:r>
            <a:r>
              <a:rPr lang="en-US" dirty="0" smtClean="0"/>
              <a:t>.</a:t>
            </a:r>
          </a:p>
          <a:p>
            <a:pPr marL="285750" indent="-285750">
              <a:buFont typeface="Wingdings" charset="2"/>
              <a:buChar char="q"/>
            </a:pPr>
            <a:r>
              <a:rPr lang="en-US" dirty="0" smtClean="0"/>
              <a:t>The ISO is 36 </a:t>
            </a:r>
            <a:r>
              <a:rPr lang="en-US" dirty="0"/>
              <a:t>p</a:t>
            </a:r>
            <a:r>
              <a:rPr lang="en-US" dirty="0" smtClean="0"/>
              <a:t>ages and was developed over the course of five years</a:t>
            </a:r>
          </a:p>
          <a:p>
            <a:pPr marL="285750" indent="-285750">
              <a:buFont typeface="Wingdings" charset="2"/>
              <a:buChar char="q"/>
            </a:pPr>
            <a:r>
              <a:rPr lang="en-US" dirty="0" smtClean="0"/>
              <a:t>The Project Management Institute served as secretariat of the ISO committee</a:t>
            </a:r>
            <a:endParaRPr lang="en-US" dirty="0"/>
          </a:p>
        </p:txBody>
      </p:sp>
      <p:pic>
        <p:nvPicPr>
          <p:cNvPr id="4" name="Picture 3" descr="ISO215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3" y="1219200"/>
            <a:ext cx="1744830" cy="812800"/>
          </a:xfrm>
          <a:prstGeom prst="rect">
            <a:avLst/>
          </a:prstGeom>
        </p:spPr>
      </p:pic>
    </p:spTree>
    <p:extLst>
      <p:ext uri="{BB962C8B-B14F-4D97-AF65-F5344CB8AC3E}">
        <p14:creationId xmlns:p14="http://schemas.microsoft.com/office/powerpoint/2010/main" val="29917583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Review</a:t>
            </a:r>
            <a:endParaRPr lang="en-US" dirty="0"/>
          </a:p>
        </p:txBody>
      </p:sp>
      <p:sp>
        <p:nvSpPr>
          <p:cNvPr id="3" name="Content Placeholder 2"/>
          <p:cNvSpPr>
            <a:spLocks noGrp="1"/>
          </p:cNvSpPr>
          <p:nvPr>
            <p:ph idx="1"/>
          </p:nvPr>
        </p:nvSpPr>
        <p:spPr/>
        <p:txBody>
          <a:bodyPr/>
          <a:lstStyle/>
          <a:p>
            <a:r>
              <a:rPr lang="en-US" sz="3200" dirty="0" smtClean="0"/>
              <a:t>ISO 1400 Series</a:t>
            </a:r>
          </a:p>
          <a:p>
            <a:r>
              <a:rPr lang="en-US" sz="3200" dirty="0" smtClean="0"/>
              <a:t>ISO 26000 </a:t>
            </a:r>
            <a:endParaRPr lang="en-US" sz="3200" dirty="0"/>
          </a:p>
          <a:p>
            <a:r>
              <a:rPr lang="en-US" sz="3200" dirty="0" smtClean="0"/>
              <a:t>ISO 50001</a:t>
            </a:r>
          </a:p>
          <a:p>
            <a:r>
              <a:rPr lang="en-US" sz="3200" dirty="0" smtClean="0"/>
              <a:t>ISO 9001</a:t>
            </a:r>
          </a:p>
          <a:p>
            <a:r>
              <a:rPr lang="en-US" sz="3200" dirty="0" smtClean="0"/>
              <a:t>ISO 21500</a:t>
            </a:r>
          </a:p>
          <a:p>
            <a:endParaRPr lang="en-US" sz="3200" dirty="0" smtClean="0"/>
          </a:p>
          <a:p>
            <a:pPr marL="0" indent="0">
              <a:buNone/>
            </a:pPr>
            <a:endParaRPr lang="en-US" dirty="0"/>
          </a:p>
        </p:txBody>
      </p:sp>
    </p:spTree>
    <p:extLst>
      <p:ext uri="{BB962C8B-B14F-4D97-AF65-F5344CB8AC3E}">
        <p14:creationId xmlns:p14="http://schemas.microsoft.com/office/powerpoint/2010/main" val="333412175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Certifications</a:t>
            </a:r>
            <a:endParaRPr lang="en-US" dirty="0"/>
          </a:p>
        </p:txBody>
      </p:sp>
      <p:pic>
        <p:nvPicPr>
          <p:cNvPr id="5" name="Content Placeholder 4"/>
          <p:cNvPicPr>
            <a:picLocks noGrp="1" noChangeAspect="1"/>
          </p:cNvPicPr>
          <p:nvPr>
            <p:ph sz="half" idx="2"/>
          </p:nvPr>
        </p:nvPicPr>
        <p:blipFill>
          <a:blip r:embed="rId2" cstate="print"/>
          <a:srcRect t="-1724" b="-1724"/>
          <a:stretch>
            <a:fillRect/>
          </a:stretch>
        </p:blipFill>
        <p:spPr>
          <a:xfrm>
            <a:off x="422031" y="1295400"/>
            <a:ext cx="1336431" cy="1497706"/>
          </a:xfrm>
        </p:spPr>
      </p:pic>
      <p:pic>
        <p:nvPicPr>
          <p:cNvPr id="7" name="Picture 6"/>
          <p:cNvPicPr>
            <a:picLocks noChangeAspect="1"/>
          </p:cNvPicPr>
          <p:nvPr/>
        </p:nvPicPr>
        <p:blipFill>
          <a:blip r:embed="rId3"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4" cstate="print"/>
          <a:stretch>
            <a:fillRect/>
          </a:stretch>
        </p:blipFill>
        <p:spPr>
          <a:xfrm>
            <a:off x="422031" y="4876800"/>
            <a:ext cx="1266092" cy="1143000"/>
          </a:xfrm>
          <a:prstGeom prst="rect">
            <a:avLst/>
          </a:prstGeom>
        </p:spPr>
      </p:pic>
      <p:sp>
        <p:nvSpPr>
          <p:cNvPr id="9" name="TextBox 8"/>
          <p:cNvSpPr txBox="1"/>
          <p:nvPr/>
        </p:nvSpPr>
        <p:spPr>
          <a:xfrm>
            <a:off x="2110154" y="1676401"/>
            <a:ext cx="6260123" cy="830997"/>
          </a:xfrm>
          <a:prstGeom prst="rect">
            <a:avLst/>
          </a:prstGeom>
          <a:noFill/>
        </p:spPr>
        <p:txBody>
          <a:bodyPr wrap="square" rtlCol="0">
            <a:spAutoFit/>
          </a:bodyPr>
          <a:lstStyle/>
          <a:p>
            <a:r>
              <a:rPr lang="en-US" sz="2400" dirty="0" smtClean="0"/>
              <a:t>The GPM-b -  Knowledge based foundational </a:t>
            </a:r>
            <a:br>
              <a:rPr lang="en-US" sz="2400" dirty="0" smtClean="0"/>
            </a:br>
            <a:r>
              <a:rPr lang="en-US" sz="2400" dirty="0" smtClean="0"/>
              <a:t>                      Certification</a:t>
            </a:r>
            <a:endParaRPr lang="en-US" sz="2400" dirty="0"/>
          </a:p>
        </p:txBody>
      </p:sp>
      <p:sp>
        <p:nvSpPr>
          <p:cNvPr id="10" name="TextBox 9"/>
          <p:cNvSpPr txBox="1"/>
          <p:nvPr/>
        </p:nvSpPr>
        <p:spPr>
          <a:xfrm>
            <a:off x="2110154" y="3429001"/>
            <a:ext cx="6119446" cy="830997"/>
          </a:xfrm>
          <a:prstGeom prst="rect">
            <a:avLst/>
          </a:prstGeom>
          <a:noFill/>
        </p:spPr>
        <p:txBody>
          <a:bodyPr wrap="square" rtlCol="0">
            <a:spAutoFit/>
          </a:bodyPr>
          <a:lstStyle/>
          <a:p>
            <a:r>
              <a:rPr lang="en-US" sz="2400" dirty="0" smtClean="0"/>
              <a:t>The GPM® - Proficiency based Practitioner </a:t>
            </a:r>
            <a:br>
              <a:rPr lang="en-US" sz="2400" dirty="0" smtClean="0"/>
            </a:br>
            <a:r>
              <a:rPr lang="en-US" sz="2400" dirty="0" smtClean="0"/>
              <a:t>                     Level Certification</a:t>
            </a:r>
            <a:endParaRPr lang="en-US" sz="2400" dirty="0"/>
          </a:p>
        </p:txBody>
      </p:sp>
      <p:sp>
        <p:nvSpPr>
          <p:cNvPr id="11" name="TextBox 10"/>
          <p:cNvSpPr txBox="1"/>
          <p:nvPr/>
        </p:nvSpPr>
        <p:spPr>
          <a:xfrm>
            <a:off x="2110154" y="5029200"/>
            <a:ext cx="6049108" cy="830997"/>
          </a:xfrm>
          <a:prstGeom prst="rect">
            <a:avLst/>
          </a:prstGeom>
          <a:noFill/>
        </p:spPr>
        <p:txBody>
          <a:bodyPr wrap="square" rtlCol="0">
            <a:spAutoFit/>
          </a:bodyPr>
          <a:lstStyle/>
          <a:p>
            <a:r>
              <a:rPr lang="en-US" sz="2400" dirty="0" smtClean="0"/>
              <a:t>The GPM-m  - Proficiency Based Master </a:t>
            </a:r>
          </a:p>
          <a:p>
            <a:r>
              <a:rPr lang="en-US" sz="2400" dirty="0"/>
              <a:t> </a:t>
            </a:r>
            <a:r>
              <a:rPr lang="en-US" sz="2400" dirty="0" smtClean="0"/>
              <a:t>                       Level Certification</a:t>
            </a:r>
            <a:endParaRPr lang="en-US" sz="2400" dirty="0"/>
          </a:p>
        </p:txBody>
      </p:sp>
    </p:spTree>
    <p:extLst>
      <p:ext uri="{BB962C8B-B14F-4D97-AF65-F5344CB8AC3E}">
        <p14:creationId xmlns:p14="http://schemas.microsoft.com/office/powerpoint/2010/main" val="316316521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692" y="-76200"/>
            <a:ext cx="8153400" cy="1066800"/>
          </a:xfrm>
          <a:ln>
            <a:miter lim="800000"/>
            <a:headEnd/>
            <a:tailEnd/>
          </a:ln>
        </p:spPr>
        <p:txBody>
          <a:bodyPr/>
          <a:lstStyle/>
          <a:p>
            <a:pPr>
              <a:defRPr/>
            </a:pPr>
            <a:r>
              <a:rPr lang="en-GB" dirty="0"/>
              <a:t>Common  Challenges to </a:t>
            </a:r>
            <a:br>
              <a:rPr lang="en-GB" dirty="0"/>
            </a:br>
            <a:r>
              <a:rPr lang="en-GB" dirty="0"/>
              <a:t>Sustainability in Project Management</a:t>
            </a:r>
          </a:p>
        </p:txBody>
      </p:sp>
      <p:sp>
        <p:nvSpPr>
          <p:cNvPr id="3" name="Content Placeholder 2"/>
          <p:cNvSpPr>
            <a:spLocks noGrp="1"/>
          </p:cNvSpPr>
          <p:nvPr>
            <p:ph idx="1"/>
          </p:nvPr>
        </p:nvSpPr>
        <p:spPr>
          <a:xfrm>
            <a:off x="228600" y="1447802"/>
            <a:ext cx="3581400" cy="4525963"/>
          </a:xfrm>
        </p:spPr>
        <p:txBody>
          <a:bodyPr>
            <a:normAutofit fontScale="77500" lnSpcReduction="20000"/>
          </a:bodyPr>
          <a:lstStyle/>
          <a:p>
            <a:pPr>
              <a:defRPr/>
            </a:pPr>
            <a:r>
              <a:rPr lang="en-GB" dirty="0" smtClean="0"/>
              <a:t>Managing in an Integrated Manner while involving all stakeholders</a:t>
            </a:r>
          </a:p>
          <a:p>
            <a:pPr>
              <a:defRPr/>
            </a:pPr>
            <a:r>
              <a:rPr lang="en-GB" dirty="0" smtClean="0"/>
              <a:t>Aligning Social Responsibility with Corporate Strategy</a:t>
            </a:r>
          </a:p>
          <a:p>
            <a:pPr>
              <a:defRPr/>
            </a:pPr>
            <a:r>
              <a:rPr lang="en-GB" dirty="0" smtClean="0"/>
              <a:t>Rationalizing harmony with economic, compliance, and ethical responsibility</a:t>
            </a:r>
          </a:p>
          <a:p>
            <a:pPr>
              <a:defRPr/>
            </a:pPr>
            <a:r>
              <a:rPr lang="en-GB" dirty="0" smtClean="0"/>
              <a:t>Managing Risk to Brand and Reputation</a:t>
            </a:r>
          </a:p>
          <a:p>
            <a:pPr>
              <a:defRPr/>
            </a:pPr>
            <a:r>
              <a:rPr lang="en-GB" dirty="0" smtClean="0"/>
              <a:t>Integrating Eco-Design into Product and Service Offerings</a:t>
            </a:r>
            <a:endParaRPr lang="en-GB" dirty="0"/>
          </a:p>
        </p:txBody>
      </p:sp>
      <p:pic>
        <p:nvPicPr>
          <p:cNvPr id="184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954" y="1600200"/>
            <a:ext cx="512884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938954" y="1600200"/>
            <a:ext cx="5128846" cy="289560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7" name="TextBox 6"/>
          <p:cNvSpPr txBox="1"/>
          <p:nvPr/>
        </p:nvSpPr>
        <p:spPr>
          <a:xfrm>
            <a:off x="6752492" y="6324600"/>
            <a:ext cx="2209800" cy="646331"/>
          </a:xfrm>
          <a:prstGeom prst="rect">
            <a:avLst/>
          </a:prstGeom>
          <a:noFill/>
        </p:spPr>
        <p:txBody>
          <a:bodyPr wrap="square">
            <a:spAutoFit/>
          </a:bodyPr>
          <a:lstStyle/>
          <a:p>
            <a:pPr>
              <a:defRPr/>
            </a:pPr>
            <a:r>
              <a:rPr lang="en-US" dirty="0">
                <a:solidFill>
                  <a:schemeClr val="bg1">
                    <a:lumMod val="75000"/>
                  </a:schemeClr>
                </a:solidFill>
                <a:latin typeface="Arial" charset="0"/>
                <a:cs typeface="Arial" charset="0"/>
              </a:rPr>
              <a:t>SRC ISO 21500 Pg.7 </a:t>
            </a:r>
          </a:p>
        </p:txBody>
      </p:sp>
      <p:sp>
        <p:nvSpPr>
          <p:cNvPr id="18439"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pic>
        <p:nvPicPr>
          <p:cNvPr id="8" name="Picture 7" descr="ISO215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78" y="5181600"/>
            <a:ext cx="1744830" cy="812800"/>
          </a:xfrm>
          <a:prstGeom prst="rect">
            <a:avLst/>
          </a:prstGeom>
        </p:spPr>
      </p:pic>
    </p:spTree>
    <p:extLst>
      <p:ext uri="{BB962C8B-B14F-4D97-AF65-F5344CB8AC3E}">
        <p14:creationId xmlns:p14="http://schemas.microsoft.com/office/powerpoint/2010/main" val="412906841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1015" y="-152400"/>
            <a:ext cx="8153400" cy="1066800"/>
          </a:xfrm>
          <a:ln>
            <a:miter lim="800000"/>
            <a:headEnd/>
            <a:tailEnd/>
          </a:ln>
        </p:spPr>
        <p:txBody>
          <a:bodyPr/>
          <a:lstStyle/>
          <a:p>
            <a:pPr>
              <a:defRPr/>
            </a:pPr>
            <a:r>
              <a:rPr lang="en-GB" dirty="0"/>
              <a:t>Challenges to Project Managers</a:t>
            </a:r>
          </a:p>
        </p:txBody>
      </p:sp>
      <p:sp>
        <p:nvSpPr>
          <p:cNvPr id="19459" name="Content Placeholder 2"/>
          <p:cNvSpPr>
            <a:spLocks noGrp="1"/>
          </p:cNvSpPr>
          <p:nvPr>
            <p:ph idx="1"/>
          </p:nvPr>
        </p:nvSpPr>
        <p:spPr>
          <a:xfrm>
            <a:off x="228600" y="1447802"/>
            <a:ext cx="3886200" cy="4525963"/>
          </a:xfrm>
        </p:spPr>
        <p:txBody>
          <a:bodyPr/>
          <a:lstStyle/>
          <a:p>
            <a:r>
              <a:rPr lang="en-GB" dirty="0" smtClean="0"/>
              <a:t>The misconception of added steps (increased workload)</a:t>
            </a:r>
          </a:p>
          <a:p>
            <a:r>
              <a:rPr lang="en-GB" dirty="0" smtClean="0"/>
              <a:t>Proving the value</a:t>
            </a:r>
          </a:p>
          <a:p>
            <a:r>
              <a:rPr lang="en-GB" dirty="0" smtClean="0"/>
              <a:t>Established standards</a:t>
            </a:r>
          </a:p>
          <a:p>
            <a:r>
              <a:rPr lang="en-GB" dirty="0" smtClean="0"/>
              <a:t>Lack of consistent and repeatable processes</a:t>
            </a:r>
          </a:p>
          <a:p>
            <a:r>
              <a:rPr lang="en-GB" dirty="0" smtClean="0"/>
              <a:t>Lack of Governance </a:t>
            </a:r>
          </a:p>
          <a:p>
            <a:r>
              <a:rPr lang="en-GB" dirty="0" smtClean="0"/>
              <a:t>Lack of tools</a:t>
            </a:r>
          </a:p>
          <a:p>
            <a:pPr>
              <a:buFontTx/>
              <a:buNone/>
            </a:pPr>
            <a:endParaRPr lang="en-GB" dirty="0" smtClean="0"/>
          </a:p>
        </p:txBody>
      </p:sp>
      <p:pic>
        <p:nvPicPr>
          <p:cNvPr id="1946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8521" y="1981201"/>
            <a:ext cx="4985479" cy="292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911969" y="3048000"/>
            <a:ext cx="3528646" cy="18542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8" name="TextBox 7"/>
          <p:cNvSpPr txBox="1"/>
          <p:nvPr/>
        </p:nvSpPr>
        <p:spPr>
          <a:xfrm>
            <a:off x="5556738" y="5867400"/>
            <a:ext cx="2895600" cy="369888"/>
          </a:xfrm>
          <a:prstGeom prst="rect">
            <a:avLst/>
          </a:prstGeom>
          <a:noFill/>
        </p:spPr>
        <p:txBody>
          <a:bodyPr>
            <a:spAutoFit/>
          </a:bodyPr>
          <a:lstStyle/>
          <a:p>
            <a:pPr>
              <a:defRPr/>
            </a:pPr>
            <a:r>
              <a:rPr lang="en-US" dirty="0">
                <a:solidFill>
                  <a:schemeClr val="bg1">
                    <a:lumMod val="75000"/>
                  </a:schemeClr>
                </a:solidFill>
                <a:latin typeface="Arial" charset="0"/>
                <a:cs typeface="Arial" charset="0"/>
              </a:rPr>
              <a:t>SRC ISO 21500 Pg.7 </a:t>
            </a:r>
          </a:p>
        </p:txBody>
      </p:sp>
      <p:sp>
        <p:nvSpPr>
          <p:cNvPr id="19463"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pic>
        <p:nvPicPr>
          <p:cNvPr id="9" name="Picture 8" descr="ISO215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78" y="5029200"/>
            <a:ext cx="1744830" cy="812800"/>
          </a:xfrm>
          <a:prstGeom prst="rect">
            <a:avLst/>
          </a:prstGeom>
        </p:spPr>
      </p:pic>
    </p:spTree>
    <p:extLst>
      <p:ext uri="{BB962C8B-B14F-4D97-AF65-F5344CB8AC3E}">
        <p14:creationId xmlns:p14="http://schemas.microsoft.com/office/powerpoint/2010/main" val="208743098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a:t>How about </a:t>
            </a:r>
            <a:r>
              <a:rPr lang="en-US" dirty="0" smtClean="0"/>
              <a:t>this </a:t>
            </a:r>
            <a:r>
              <a:rPr lang="en-US" dirty="0"/>
              <a:t>challenge?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905002"/>
            <a:ext cx="6248400" cy="280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C:\Users\jbcaaa\AppData\Local\Microsoft\Windows\Temporary Internet Files\Content.IE5\PDAO5R5C\MC90044128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98704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bcaaa\AppData\Local\Microsoft\Windows\Temporary Internet Files\Content.IE5\PDAO5R5C\MC90044128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2964496"/>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57941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ppt_w</p:attrName>
                                        </p:attrNameLst>
                                      </p:cBhvr>
                                      <p:tavLst>
                                        <p:tav tm="0">
                                          <p:val>
                                            <p:fltVal val="0"/>
                                          </p:val>
                                        </p:tav>
                                        <p:tav tm="100000">
                                          <p:val>
                                            <p:strVal val="#ppt_w"/>
                                          </p:val>
                                        </p:tav>
                                      </p:tavLst>
                                    </p:anim>
                                    <p:anim calcmode="lin" valueType="num">
                                      <p:cBhvr>
                                        <p:cTn id="8" dur="500" fill="hold"/>
                                        <p:tgtEl>
                                          <p:spTgt spid="17410"/>
                                        </p:tgtEl>
                                        <p:attrNameLst>
                                          <p:attrName>ppt_h</p:attrName>
                                        </p:attrNameLst>
                                      </p:cBhvr>
                                      <p:tavLst>
                                        <p:tav tm="0">
                                          <p:val>
                                            <p:fltVal val="0"/>
                                          </p:val>
                                        </p:tav>
                                        <p:tav tm="100000">
                                          <p:val>
                                            <p:strVal val="#ppt_h"/>
                                          </p:val>
                                        </p:tav>
                                      </p:tavLst>
                                    </p:anim>
                                    <p:animEffect transition="in" filter="fade">
                                      <p:cBhvr>
                                        <p:cTn id="9" dur="500"/>
                                        <p:tgtEl>
                                          <p:spTgt spid="174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54" y="1295400"/>
            <a:ext cx="4338659"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219200"/>
            <a:ext cx="3936524" cy="237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152400" y="4038600"/>
            <a:ext cx="8844806" cy="1676400"/>
          </a:xfrm>
          <a:prstGeom prst="wedgeRectCallout">
            <a:avLst>
              <a:gd name="adj1" fmla="val 8769"/>
              <a:gd name="adj2" fmla="val -1647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229101"/>
            <a:ext cx="8768606" cy="124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04800" y="4229101"/>
            <a:ext cx="8692406" cy="990598"/>
            <a:chOff x="304800" y="4229101"/>
            <a:chExt cx="8692406" cy="990598"/>
          </a:xfrm>
        </p:grpSpPr>
        <p:sp>
          <p:nvSpPr>
            <p:cNvPr id="3" name="Rectangle 2"/>
            <p:cNvSpPr/>
            <p:nvPr/>
          </p:nvSpPr>
          <p:spPr>
            <a:xfrm>
              <a:off x="1981200" y="4229101"/>
              <a:ext cx="7016006"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4572000"/>
              <a:ext cx="8508524"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4800600"/>
              <a:ext cx="4270003"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452459" y="5791202"/>
            <a:ext cx="8534400" cy="646331"/>
          </a:xfrm>
          <a:prstGeom prst="rect">
            <a:avLst/>
          </a:prstGeom>
          <a:noFill/>
        </p:spPr>
        <p:txBody>
          <a:bodyPr wrap="square" rtlCol="0">
            <a:spAutoFit/>
          </a:bodyPr>
          <a:lstStyle/>
          <a:p>
            <a:r>
              <a:rPr lang="en-US" dirty="0" smtClean="0">
                <a:solidFill>
                  <a:schemeClr val="bg1">
                    <a:lumMod val="50000"/>
                  </a:schemeClr>
                </a:solidFill>
              </a:rPr>
              <a:t>SRC: http</a:t>
            </a:r>
            <a:r>
              <a:rPr lang="en-US" dirty="0">
                <a:solidFill>
                  <a:schemeClr val="bg1">
                    <a:lumMod val="50000"/>
                  </a:schemeClr>
                </a:solidFill>
              </a:rPr>
              <a:t>://www.pmi.org/~/media/PDF/Research/2012_Pulse_of_the_profession.ashx</a:t>
            </a:r>
          </a:p>
          <a:p>
            <a:endParaRPr lang="en-US" dirty="0"/>
          </a:p>
        </p:txBody>
      </p:sp>
      <p:sp>
        <p:nvSpPr>
          <p:cNvPr id="9" name="Title 8"/>
          <p:cNvSpPr>
            <a:spLocks noGrp="1"/>
          </p:cNvSpPr>
          <p:nvPr>
            <p:ph type="title" idx="4294967295"/>
          </p:nvPr>
        </p:nvSpPr>
        <p:spPr/>
        <p:txBody>
          <a:bodyPr/>
          <a:lstStyle/>
          <a:p>
            <a:r>
              <a:rPr lang="en-US" dirty="0" smtClean="0"/>
              <a:t>Project Management Institute’s Take</a:t>
            </a:r>
            <a:endParaRPr lang="en-US" dirty="0"/>
          </a:p>
        </p:txBody>
      </p:sp>
    </p:spTree>
    <p:extLst>
      <p:ext uri="{BB962C8B-B14F-4D97-AF65-F5344CB8AC3E}">
        <p14:creationId xmlns:p14="http://schemas.microsoft.com/office/powerpoint/2010/main" val="68598006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P.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394" y="914400"/>
            <a:ext cx="7097486" cy="5943600"/>
          </a:xfrm>
          <a:prstGeom prst="rect">
            <a:avLst/>
          </a:prstGeom>
        </p:spPr>
      </p:pic>
      <p:sp>
        <p:nvSpPr>
          <p:cNvPr id="3" name="TextBox 2"/>
          <p:cNvSpPr txBox="1"/>
          <p:nvPr/>
        </p:nvSpPr>
        <p:spPr>
          <a:xfrm>
            <a:off x="492370" y="457200"/>
            <a:ext cx="4245761" cy="369332"/>
          </a:xfrm>
          <a:prstGeom prst="rect">
            <a:avLst/>
          </a:prstGeom>
          <a:noFill/>
        </p:spPr>
        <p:txBody>
          <a:bodyPr wrap="none" rtlCol="0">
            <a:spAutoFit/>
          </a:bodyPr>
          <a:lstStyle/>
          <a:p>
            <a:r>
              <a:rPr lang="en-US" b="1" dirty="0" smtClean="0"/>
              <a:t>According to PMI’S Pulse of the Profession</a:t>
            </a:r>
            <a:endParaRPr lang="en-US" b="1" dirty="0"/>
          </a:p>
        </p:txBody>
      </p:sp>
      <p:sp>
        <p:nvSpPr>
          <p:cNvPr id="6" name="Rectangle 5"/>
          <p:cNvSpPr/>
          <p:nvPr/>
        </p:nvSpPr>
        <p:spPr>
          <a:xfrm>
            <a:off x="4536844" y="3190646"/>
            <a:ext cx="3235556" cy="183855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4536844" y="5019447"/>
            <a:ext cx="3235556" cy="183855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395839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1821837"/>
            <a:ext cx="8105775" cy="306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1692" y="457200"/>
            <a:ext cx="5275385" cy="369332"/>
          </a:xfrm>
          <a:prstGeom prst="rect">
            <a:avLst/>
          </a:prstGeom>
          <a:noFill/>
        </p:spPr>
        <p:txBody>
          <a:bodyPr wrap="square" rtlCol="0">
            <a:spAutoFit/>
          </a:bodyPr>
          <a:lstStyle/>
          <a:p>
            <a:pPr>
              <a:spcBef>
                <a:spcPct val="0"/>
              </a:spcBef>
              <a:defRPr/>
            </a:pPr>
            <a:r>
              <a:rPr lang="en-US" b="1" dirty="0"/>
              <a:t>The New PMBOK® Guide I</a:t>
            </a:r>
            <a:r>
              <a:rPr lang="en-US" b="1" dirty="0" smtClean="0"/>
              <a:t>ncludes </a:t>
            </a:r>
            <a:r>
              <a:rPr lang="en-US" b="1" dirty="0"/>
              <a:t>S</a:t>
            </a:r>
            <a:r>
              <a:rPr lang="en-US" b="1" dirty="0" smtClean="0"/>
              <a:t>ustainability</a:t>
            </a:r>
            <a:r>
              <a:rPr lang="en-US" b="1" dirty="0"/>
              <a:t>!</a:t>
            </a:r>
          </a:p>
        </p:txBody>
      </p:sp>
      <p:sp>
        <p:nvSpPr>
          <p:cNvPr id="6" name="Rectangle 5"/>
          <p:cNvSpPr/>
          <p:nvPr/>
        </p:nvSpPr>
        <p:spPr>
          <a:xfrm>
            <a:off x="457200" y="4114802"/>
            <a:ext cx="8001000" cy="772379"/>
          </a:xfrm>
          <a:prstGeom prst="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0" name="Straight Connector 9"/>
          <p:cNvCxnSpPr/>
          <p:nvPr/>
        </p:nvCxnSpPr>
        <p:spPr>
          <a:xfrm>
            <a:off x="4876800" y="4343400"/>
            <a:ext cx="990600"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97889263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685800" y="304800"/>
            <a:ext cx="7772400" cy="533400"/>
          </a:xfrm>
          <a:ln>
            <a:miter lim="800000"/>
            <a:headEnd/>
            <a:tailEnd/>
          </a:ln>
        </p:spPr>
        <p:txBody>
          <a:bodyPr/>
          <a:lstStyle/>
          <a:p>
            <a:pPr eaLnBrk="1" hangingPunct="1">
              <a:defRPr/>
            </a:pPr>
            <a:r>
              <a:rPr lang="en-US" dirty="0"/>
              <a:t>The Project Environment</a:t>
            </a:r>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139825"/>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085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Strategy – Projects - Operations</a:t>
            </a:r>
            <a:endParaRPr lang="en-US" dirty="0"/>
          </a:p>
        </p:txBody>
      </p:sp>
      <p:sp>
        <p:nvSpPr>
          <p:cNvPr id="3" name="Content Placeholder 2"/>
          <p:cNvSpPr>
            <a:spLocks noGrp="1"/>
          </p:cNvSpPr>
          <p:nvPr>
            <p:ph idx="1"/>
          </p:nvPr>
        </p:nvSpPr>
        <p:spPr/>
        <p:txBody>
          <a:bodyPr>
            <a:normAutofit/>
          </a:bodyPr>
          <a:lstStyle/>
          <a:p>
            <a:r>
              <a:rPr lang="en-US" sz="1900" b="1" dirty="0"/>
              <a:t>The organizational strategy identifies opportunities</a:t>
            </a:r>
            <a:r>
              <a:rPr lang="en-US" sz="1900" dirty="0"/>
              <a:t>. </a:t>
            </a:r>
          </a:p>
          <a:p>
            <a:pPr lvl="1"/>
            <a:r>
              <a:rPr lang="en-US" sz="1700" b="0" dirty="0" smtClean="0"/>
              <a:t>The </a:t>
            </a:r>
            <a:r>
              <a:rPr lang="en-US" sz="1700" b="0" dirty="0"/>
              <a:t>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 </a:t>
            </a:r>
          </a:p>
          <a:p>
            <a:r>
              <a:rPr lang="en-US" sz="1900" b="1" dirty="0" smtClean="0"/>
              <a:t>Projects.</a:t>
            </a:r>
          </a:p>
          <a:p>
            <a:pPr lvl="1"/>
            <a:r>
              <a:rPr lang="en-US" sz="1700" b="0" dirty="0" smtClean="0"/>
              <a:t>performed </a:t>
            </a:r>
            <a:r>
              <a:rPr lang="en-US" sz="1700" b="0" dirty="0"/>
              <a:t>by temporary teams, are non-repetitive and provide unique deliverables.</a:t>
            </a:r>
          </a:p>
          <a:p>
            <a:r>
              <a:rPr lang="en-US" sz="1900" b="1" dirty="0" smtClean="0"/>
              <a:t>Operations.</a:t>
            </a:r>
          </a:p>
          <a:p>
            <a:pPr lvl="1"/>
            <a:r>
              <a:rPr lang="en-US" sz="1700" b="0" dirty="0" smtClean="0"/>
              <a:t>performed </a:t>
            </a:r>
            <a:r>
              <a:rPr lang="en-US" sz="1700" b="0" dirty="0"/>
              <a:t>by relatively stable teams through ongoing and repetitive processes and are focused on sustaining the organization; </a:t>
            </a:r>
          </a:p>
          <a:p>
            <a:endParaRPr lang="en-US" dirty="0"/>
          </a:p>
        </p:txBody>
      </p:sp>
    </p:spTree>
    <p:extLst>
      <p:ext uri="{BB962C8B-B14F-4D97-AF65-F5344CB8AC3E}">
        <p14:creationId xmlns:p14="http://schemas.microsoft.com/office/powerpoint/2010/main" val="27951018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351692" y="304800"/>
            <a:ext cx="7772400" cy="533400"/>
          </a:xfrm>
          <a:ln>
            <a:miter lim="800000"/>
            <a:headEnd/>
            <a:tailEnd/>
          </a:ln>
        </p:spPr>
        <p:txBody>
          <a:bodyPr/>
          <a:lstStyle/>
          <a:p>
            <a:pPr eaLnBrk="1" hangingPunct="1">
              <a:defRPr/>
            </a:pPr>
            <a:r>
              <a:rPr lang="en-US" kern="1200" dirty="0">
                <a:ea typeface="+mn-ea"/>
                <a:cs typeface="Arial" pitchFamily="34" charset="0"/>
              </a:rPr>
              <a:t>Where Sustainability Most Commonly Exists</a:t>
            </a:r>
          </a:p>
        </p:txBody>
      </p:sp>
      <p:pic>
        <p:nvPicPr>
          <p:cNvPr id="225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63626"/>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600201"/>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1" y="39497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35"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2536" name="Elbow Connector 22"/>
          <p:cNvCxnSpPr>
            <a:cxnSpLocks noChangeShapeType="1"/>
          </p:cNvCxnSpPr>
          <p:nvPr/>
        </p:nvCxnSpPr>
        <p:spPr bwMode="auto">
          <a:xfrm rot="10800000" flipV="1">
            <a:off x="754063" y="1981200"/>
            <a:ext cx="2059475" cy="1371600"/>
          </a:xfrm>
          <a:prstGeom prst="bentConnector3">
            <a:avLst>
              <a:gd name="adj1" fmla="val 99500"/>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2537"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val="37848300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685800" y="381000"/>
            <a:ext cx="7772400" cy="533400"/>
          </a:xfrm>
        </p:spPr>
        <p:txBody>
          <a:bodyPr/>
          <a:lstStyle/>
          <a:p>
            <a:r>
              <a:rPr lang="en-US" dirty="0" smtClean="0"/>
              <a:t>Where Sustainability is Left Out</a:t>
            </a:r>
          </a:p>
        </p:txBody>
      </p:sp>
      <p:pic>
        <p:nvPicPr>
          <p:cNvPr id="2355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139825"/>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703388"/>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1" y="40259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9"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3560" name="Elbow Connector 22"/>
          <p:cNvCxnSpPr>
            <a:cxnSpLocks noChangeShapeType="1"/>
          </p:cNvCxnSpPr>
          <p:nvPr/>
        </p:nvCxnSpPr>
        <p:spPr bwMode="auto">
          <a:xfrm rot="10800000" flipV="1">
            <a:off x="754063" y="2057400"/>
            <a:ext cx="2059475" cy="1295400"/>
          </a:xfrm>
          <a:prstGeom prst="bentConnector3">
            <a:avLst>
              <a:gd name="adj1" fmla="val 99854"/>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2541" name="Isosceles Triangle 22540"/>
          <p:cNvSpPr/>
          <p:nvPr/>
        </p:nvSpPr>
        <p:spPr bwMode="auto">
          <a:xfrm>
            <a:off x="1790700" y="454026"/>
            <a:ext cx="7200900" cy="6022975"/>
          </a:xfrm>
          <a:prstGeom prst="triangle">
            <a:avLst>
              <a:gd name="adj" fmla="val 65520"/>
            </a:avLst>
          </a:prstGeom>
          <a:solidFill>
            <a:schemeClr val="bg1">
              <a:lumMod val="95000"/>
              <a:alpha val="43000"/>
            </a:schemeClr>
          </a:solidFill>
          <a:ln w="9525" cap="flat" cmpd="dbl" algn="ctr">
            <a:solidFill>
              <a:srgbClr val="FF0000"/>
            </a:solidFill>
            <a:prstDash val="solid"/>
            <a:round/>
            <a:headEnd type="none" w="med" len="med"/>
            <a:tailEnd type="none" w="med" len="med"/>
          </a:ln>
          <a:effectLst/>
        </p:spPr>
        <p:txBody>
          <a:bodyPr/>
          <a:lstStyle/>
          <a:p>
            <a:pPr eaLnBrk="0" hangingPunct="0">
              <a:defRPr/>
            </a:pPr>
            <a:r>
              <a:rPr lang="en-US" sz="4000" dirty="0"/>
              <a:t>The </a:t>
            </a:r>
            <a:r>
              <a:rPr lang="en-US" sz="4000" dirty="0" smtClean="0"/>
              <a:t>Bermuda </a:t>
            </a:r>
            <a:r>
              <a:rPr lang="en-US" sz="4000" dirty="0"/>
              <a:t>Triangle of</a:t>
            </a:r>
          </a:p>
          <a:p>
            <a:pPr eaLnBrk="0" hangingPunct="0">
              <a:defRPr/>
            </a:pPr>
            <a:r>
              <a:rPr lang="en-US" sz="4000" dirty="0"/>
              <a:t>Sustainability…</a:t>
            </a:r>
          </a:p>
        </p:txBody>
      </p:sp>
      <p:sp>
        <p:nvSpPr>
          <p:cNvPr id="23562"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val="389374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990600"/>
            <a:ext cx="6248400" cy="4525963"/>
          </a:xfrm>
        </p:spPr>
        <p:txBody>
          <a:bodyPr>
            <a:normAutofit fontScale="55000" lnSpcReduction="20000"/>
          </a:bodyPr>
          <a:lstStyle/>
          <a:p>
            <a:pPr marL="0" indent="0">
              <a:buNone/>
            </a:pPr>
            <a:r>
              <a:rPr lang="en-US" sz="2900" b="1" dirty="0" smtClean="0">
                <a:latin typeface="+mj-lt"/>
              </a:rPr>
              <a:t>This course will prepare you for the GPM-b Certification.</a:t>
            </a:r>
          </a:p>
          <a:p>
            <a:pPr fontAlgn="base"/>
            <a:r>
              <a:rPr lang="en-US" sz="2000" b="1" dirty="0">
                <a:latin typeface="+mj-lt"/>
              </a:rPr>
              <a:t>The Certification Exam Format</a:t>
            </a:r>
            <a:endParaRPr lang="en-US" sz="2000" dirty="0">
              <a:latin typeface="+mj-lt"/>
            </a:endParaRPr>
          </a:p>
          <a:p>
            <a:pPr fontAlgn="base"/>
            <a:r>
              <a:rPr lang="en-US" sz="2000" dirty="0">
                <a:latin typeface="+mj-lt"/>
              </a:rPr>
              <a:t>To earn the Green Project Manager level B (GPM-b) credential, candidates must </a:t>
            </a:r>
            <a:r>
              <a:rPr lang="en-US" sz="2000" dirty="0" smtClean="0">
                <a:latin typeface="+mj-lt"/>
              </a:rPr>
              <a:t>have 2,000 hours of project experience, and </a:t>
            </a:r>
            <a:r>
              <a:rPr lang="en-US" sz="2000" dirty="0">
                <a:latin typeface="+mj-lt"/>
              </a:rPr>
              <a:t>pass the 150 multiple choice question examination with a minimum passing score of 75%. The Exam is broken down into two primary sections as listed below.</a:t>
            </a:r>
          </a:p>
          <a:p>
            <a:pPr fontAlgn="base"/>
            <a:r>
              <a:rPr lang="en-US" sz="2000" dirty="0">
                <a:latin typeface="+mj-lt"/>
              </a:rPr>
              <a:t/>
            </a:r>
            <a:br>
              <a:rPr lang="en-US" sz="2000" dirty="0">
                <a:latin typeface="+mj-lt"/>
              </a:rPr>
            </a:br>
            <a:r>
              <a:rPr lang="en-US" sz="2000" b="1" dirty="0">
                <a:latin typeface="+mj-lt"/>
              </a:rPr>
              <a:t>1. Project Management</a:t>
            </a:r>
            <a:endParaRPr lang="en-US" sz="2000" dirty="0">
              <a:latin typeface="+mj-lt"/>
            </a:endParaRPr>
          </a:p>
          <a:p>
            <a:pPr fontAlgn="base"/>
            <a:r>
              <a:rPr lang="en-US" sz="2000" dirty="0">
                <a:latin typeface="+mj-lt"/>
              </a:rPr>
              <a:t>1.1.  Project Management Standards based on ISO 21500</a:t>
            </a:r>
          </a:p>
          <a:p>
            <a:pPr fontAlgn="base"/>
            <a:r>
              <a:rPr lang="en-US" sz="2000" dirty="0">
                <a:latin typeface="+mj-lt"/>
              </a:rPr>
              <a:t>1.2.  Project </a:t>
            </a:r>
            <a:r>
              <a:rPr lang="en-US" sz="2000" dirty="0" smtClean="0">
                <a:latin typeface="+mj-lt"/>
              </a:rPr>
              <a:t>Management </a:t>
            </a:r>
            <a:r>
              <a:rPr lang="en-US" sz="2000" dirty="0">
                <a:latin typeface="+mj-lt"/>
              </a:rPr>
              <a:t>Competencies</a:t>
            </a:r>
          </a:p>
          <a:p>
            <a:pPr fontAlgn="base"/>
            <a:r>
              <a:rPr lang="en-US" sz="2000" dirty="0">
                <a:latin typeface="+mj-lt"/>
              </a:rPr>
              <a:t>1.3.  Project management Knowledge Areas</a:t>
            </a:r>
          </a:p>
          <a:p>
            <a:pPr fontAlgn="base"/>
            <a:r>
              <a:rPr lang="en-US" sz="2000" dirty="0">
                <a:latin typeface="+mj-lt"/>
              </a:rPr>
              <a:t>1.4.  Key Terms and Concepts</a:t>
            </a:r>
          </a:p>
          <a:p>
            <a:pPr fontAlgn="base"/>
            <a:r>
              <a:rPr lang="en-US" sz="2000" dirty="0">
                <a:latin typeface="+mj-lt"/>
              </a:rPr>
              <a:t/>
            </a:r>
            <a:br>
              <a:rPr lang="en-US" sz="2000" dirty="0">
                <a:latin typeface="+mj-lt"/>
              </a:rPr>
            </a:br>
            <a:r>
              <a:rPr lang="en-US" sz="2000" b="1" dirty="0">
                <a:latin typeface="+mj-lt"/>
              </a:rPr>
              <a:t>2. Sustainability Integration</a:t>
            </a:r>
            <a:endParaRPr lang="en-US" sz="2000" dirty="0">
              <a:latin typeface="+mj-lt"/>
            </a:endParaRPr>
          </a:p>
          <a:p>
            <a:pPr fontAlgn="base"/>
            <a:r>
              <a:rPr lang="en-US" sz="2000" dirty="0">
                <a:latin typeface="+mj-lt"/>
              </a:rPr>
              <a:t>2.1. Why Sustainability</a:t>
            </a:r>
          </a:p>
          <a:p>
            <a:pPr fontAlgn="base"/>
            <a:r>
              <a:rPr lang="en-US" sz="2000" dirty="0">
                <a:latin typeface="+mj-lt"/>
              </a:rPr>
              <a:t>2.2. PRiSM™</a:t>
            </a:r>
          </a:p>
          <a:p>
            <a:pPr fontAlgn="base"/>
            <a:r>
              <a:rPr lang="en-US" sz="2000" dirty="0">
                <a:latin typeface="+mj-lt"/>
              </a:rPr>
              <a:t>2.2.1. P5™</a:t>
            </a:r>
          </a:p>
          <a:p>
            <a:pPr fontAlgn="base"/>
            <a:r>
              <a:rPr lang="en-US" sz="2000" dirty="0">
                <a:latin typeface="+mj-lt"/>
              </a:rPr>
              <a:t>2.2.2. Sustainability Management Planning</a:t>
            </a:r>
          </a:p>
          <a:p>
            <a:pPr fontAlgn="base"/>
            <a:r>
              <a:rPr lang="en-US" sz="2000" dirty="0">
                <a:latin typeface="+mj-lt"/>
              </a:rPr>
              <a:t>2.2.3. Phases, inputs and outputs</a:t>
            </a:r>
          </a:p>
          <a:p>
            <a:pPr fontAlgn="base"/>
            <a:r>
              <a:rPr lang="en-US" sz="2000" dirty="0">
                <a:latin typeface="+mj-lt"/>
              </a:rPr>
              <a:t>2.3. </a:t>
            </a:r>
            <a:r>
              <a:rPr lang="en-US" sz="2000" dirty="0" smtClean="0">
                <a:latin typeface="+mj-lt"/>
              </a:rPr>
              <a:t>Sustainability </a:t>
            </a:r>
            <a:r>
              <a:rPr lang="en-US" sz="2000" dirty="0">
                <a:latin typeface="+mj-lt"/>
              </a:rPr>
              <a:t>ISOs</a:t>
            </a:r>
          </a:p>
          <a:p>
            <a:pPr fontAlgn="base"/>
            <a:r>
              <a:rPr lang="en-US" sz="2000" dirty="0">
                <a:latin typeface="+mj-lt"/>
              </a:rPr>
              <a:t>2.3.1. The Energy Management </a:t>
            </a:r>
            <a:r>
              <a:rPr lang="en-US" sz="2000" dirty="0" smtClean="0">
                <a:latin typeface="+mj-lt"/>
              </a:rPr>
              <a:t>Standard </a:t>
            </a:r>
            <a:r>
              <a:rPr lang="en-US" sz="2000" dirty="0">
                <a:latin typeface="+mj-lt"/>
              </a:rPr>
              <a:t>ISO 50001</a:t>
            </a:r>
          </a:p>
          <a:p>
            <a:pPr fontAlgn="base"/>
            <a:r>
              <a:rPr lang="en-US" sz="2000" dirty="0">
                <a:latin typeface="+mj-lt"/>
              </a:rPr>
              <a:t>2.3.2. The Environmental Management </a:t>
            </a:r>
            <a:r>
              <a:rPr lang="en-US" sz="2000" dirty="0" smtClean="0">
                <a:latin typeface="+mj-lt"/>
              </a:rPr>
              <a:t>Standard </a:t>
            </a:r>
            <a:r>
              <a:rPr lang="en-US" sz="2000" dirty="0">
                <a:latin typeface="+mj-lt"/>
              </a:rPr>
              <a:t>ISO 14001</a:t>
            </a:r>
          </a:p>
          <a:p>
            <a:pPr fontAlgn="base"/>
            <a:r>
              <a:rPr lang="en-US" sz="2000" dirty="0">
                <a:latin typeface="+mj-lt"/>
              </a:rPr>
              <a:t>2.3.3. The Guidance on Social Responsibility ISO 26000</a:t>
            </a:r>
          </a:p>
          <a:p>
            <a:pPr fontAlgn="base"/>
            <a:r>
              <a:rPr lang="en-US" sz="2000" dirty="0">
                <a:latin typeface="+mj-lt"/>
              </a:rPr>
              <a:t>2.3.4. The Quality </a:t>
            </a:r>
            <a:r>
              <a:rPr lang="en-US" sz="2000" dirty="0" smtClean="0">
                <a:latin typeface="+mj-lt"/>
              </a:rPr>
              <a:t>Management Standard </a:t>
            </a:r>
            <a:r>
              <a:rPr lang="en-US" sz="2000" dirty="0">
                <a:latin typeface="+mj-lt"/>
              </a:rPr>
              <a:t>ISO 9001</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7001" y="3886200"/>
            <a:ext cx="2666999" cy="923330"/>
          </a:xfrm>
          <a:prstGeom prst="rect">
            <a:avLst/>
          </a:prstGeom>
          <a:noFill/>
        </p:spPr>
        <p:txBody>
          <a:bodyPr wrap="square" rtlCol="0">
            <a:spAutoFit/>
          </a:bodyPr>
          <a:lstStyle/>
          <a:p>
            <a:pPr algn="ctr"/>
            <a:r>
              <a:rPr lang="en-US" dirty="0" smtClean="0"/>
              <a:t>Ask your Trainer for details on how you can earn your Certification!</a:t>
            </a:r>
            <a:endParaRPr lang="en-US" dirty="0"/>
          </a:p>
        </p:txBody>
      </p:sp>
      <p:sp>
        <p:nvSpPr>
          <p:cNvPr id="3" name="TextBox 2"/>
          <p:cNvSpPr txBox="1"/>
          <p:nvPr/>
        </p:nvSpPr>
        <p:spPr>
          <a:xfrm>
            <a:off x="304800" y="5257800"/>
            <a:ext cx="6248400" cy="646331"/>
          </a:xfrm>
          <a:prstGeom prst="rect">
            <a:avLst/>
          </a:prstGeom>
          <a:noFill/>
        </p:spPr>
        <p:txBody>
          <a:bodyPr wrap="square" rtlCol="0">
            <a:spAutoFit/>
          </a:bodyPr>
          <a:lstStyle/>
          <a:p>
            <a:r>
              <a:rPr lang="en-US" dirty="0" smtClean="0"/>
              <a:t>This course will prepare you for the IPMA Level D</a:t>
            </a:r>
          </a:p>
          <a:p>
            <a:r>
              <a:rPr lang="en-US" smtClean="0"/>
              <a:t>Certification 	</a:t>
            </a:r>
            <a:endParaRPr lang="en-US" dirty="0"/>
          </a:p>
        </p:txBody>
      </p:sp>
      <p:pic>
        <p:nvPicPr>
          <p:cNvPr id="6" name="Picture 5"/>
          <p:cNvPicPr>
            <a:picLocks noChangeAspect="1"/>
          </p:cNvPicPr>
          <p:nvPr/>
        </p:nvPicPr>
        <p:blipFill>
          <a:blip r:embed="rId4"/>
          <a:stretch>
            <a:fillRect/>
          </a:stretch>
        </p:blipFill>
        <p:spPr>
          <a:xfrm>
            <a:off x="7467600" y="4953000"/>
            <a:ext cx="849013" cy="1041400"/>
          </a:xfrm>
          <a:prstGeom prst="rect">
            <a:avLst/>
          </a:prstGeom>
        </p:spPr>
      </p:pic>
    </p:spTree>
    <p:extLst>
      <p:ext uri="{BB962C8B-B14F-4D97-AF65-F5344CB8AC3E}">
        <p14:creationId xmlns:p14="http://schemas.microsoft.com/office/powerpoint/2010/main" val="218519285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685800" y="381000"/>
            <a:ext cx="7772400" cy="533400"/>
          </a:xfrm>
        </p:spPr>
        <p:txBody>
          <a:bodyPr/>
          <a:lstStyle/>
          <a:p>
            <a:r>
              <a:rPr lang="en-US" dirty="0" smtClean="0"/>
              <a:t>Where Sustainability Exist</a:t>
            </a:r>
          </a:p>
        </p:txBody>
      </p:sp>
      <p:pic>
        <p:nvPicPr>
          <p:cNvPr id="2457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63626"/>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600201"/>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6431" y="39497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3"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4584" name="Elbow Connector 22"/>
          <p:cNvCxnSpPr>
            <a:cxnSpLocks noChangeShapeType="1"/>
          </p:cNvCxnSpPr>
          <p:nvPr/>
        </p:nvCxnSpPr>
        <p:spPr bwMode="auto">
          <a:xfrm rot="10800000" flipV="1">
            <a:off x="754063" y="1981200"/>
            <a:ext cx="2059475" cy="1371600"/>
          </a:xfrm>
          <a:prstGeom prst="bentConnector3">
            <a:avLst>
              <a:gd name="adj1" fmla="val 99500"/>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4585" name="Straight Arrow Connector 22542"/>
          <p:cNvCxnSpPr>
            <a:cxnSpLocks noChangeShapeType="1"/>
          </p:cNvCxnSpPr>
          <p:nvPr/>
        </p:nvCxnSpPr>
        <p:spPr bwMode="auto">
          <a:xfrm flipV="1">
            <a:off x="1295400" y="3198812"/>
            <a:ext cx="4648200" cy="458788"/>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4586" name="TextBox 22543"/>
          <p:cNvSpPr txBox="1">
            <a:spLocks noChangeArrowheads="1"/>
          </p:cNvSpPr>
          <p:nvPr/>
        </p:nvSpPr>
        <p:spPr bwMode="auto">
          <a:xfrm>
            <a:off x="2391508" y="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solidFill>
                  <a:srgbClr val="FF0000"/>
                </a:solidFill>
                <a:latin typeface="Eras Bold ITC" pitchFamily="34" charset="0"/>
              </a:rPr>
              <a:t>Needs to</a:t>
            </a:r>
          </a:p>
        </p:txBody>
      </p:sp>
      <p:cxnSp>
        <p:nvCxnSpPr>
          <p:cNvPr id="22546" name="Straight Arrow Connector 22545"/>
          <p:cNvCxnSpPr/>
          <p:nvPr/>
        </p:nvCxnSpPr>
        <p:spPr bwMode="auto">
          <a:xfrm>
            <a:off x="3094892" y="381000"/>
            <a:ext cx="0" cy="223838"/>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pic>
        <p:nvPicPr>
          <p:cNvPr id="2458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5500" y="3048000"/>
            <a:ext cx="1592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val="205981511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Governance</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pPr>
              <a:buFont typeface="Wingdings" charset="2"/>
              <a:buChar char="q"/>
            </a:pPr>
            <a:r>
              <a:rPr lang="en-US" sz="1900" b="0" dirty="0" smtClean="0"/>
              <a:t>Governance </a:t>
            </a:r>
            <a:r>
              <a:rPr lang="en-US" sz="1900" b="0" dirty="0"/>
              <a:t>is the framework by which an organization is directed and controlled. Project governance includes, but is not limited to, those areas of organizational governance that are specifically related to project activities. </a:t>
            </a:r>
          </a:p>
          <a:p>
            <a:r>
              <a:rPr lang="en-US" sz="1900" dirty="0"/>
              <a:t>Project governance may include subjects such as the following: </a:t>
            </a:r>
          </a:p>
          <a:p>
            <a:pPr lvl="1"/>
            <a:r>
              <a:rPr lang="en-US" sz="1900" dirty="0"/>
              <a:t>—  defining the management structure; </a:t>
            </a:r>
          </a:p>
          <a:p>
            <a:pPr lvl="1"/>
            <a:r>
              <a:rPr lang="en-US" sz="1900" dirty="0"/>
              <a:t>—  the policies, processes and methodologies to be used; </a:t>
            </a:r>
          </a:p>
          <a:p>
            <a:pPr lvl="1"/>
            <a:r>
              <a:rPr lang="en-US" sz="1900" dirty="0"/>
              <a:t>—  limits of authority for decision-making; </a:t>
            </a:r>
          </a:p>
          <a:p>
            <a:pPr lvl="1"/>
            <a:r>
              <a:rPr lang="en-US" sz="1900" dirty="0"/>
              <a:t>—  stakeholder responsibilities and accountabilities; </a:t>
            </a:r>
          </a:p>
          <a:p>
            <a:pPr lvl="1"/>
            <a:r>
              <a:rPr lang="en-US" sz="1900" dirty="0"/>
              <a:t>—  interactions such as reporting and the escalation of issues or risks. </a:t>
            </a:r>
          </a:p>
          <a:p>
            <a:r>
              <a:rPr lang="en-US" sz="1900" dirty="0"/>
              <a:t>The responsibility for maintaining the appropriate governance of a project is usually assigned either to the project sponsor or to a project steering committee. </a:t>
            </a:r>
          </a:p>
        </p:txBody>
      </p:sp>
    </p:spTree>
    <p:extLst>
      <p:ext uri="{BB962C8B-B14F-4D97-AF65-F5344CB8AC3E}">
        <p14:creationId xmlns:p14="http://schemas.microsoft.com/office/powerpoint/2010/main" val="37661720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a:t>Project Management</a:t>
            </a:r>
            <a:endParaRPr lang="en-US" dirty="0"/>
          </a:p>
        </p:txBody>
      </p:sp>
      <p:grpSp>
        <p:nvGrpSpPr>
          <p:cNvPr id="1379351" name="Group 23"/>
          <p:cNvGrpSpPr>
            <a:grpSpLocks/>
          </p:cNvGrpSpPr>
          <p:nvPr/>
        </p:nvGrpSpPr>
        <p:grpSpPr bwMode="auto">
          <a:xfrm>
            <a:off x="990601" y="838200"/>
            <a:ext cx="7212623" cy="5080000"/>
            <a:chOff x="1136" y="640"/>
            <a:chExt cx="4922" cy="3200"/>
          </a:xfrm>
        </p:grpSpPr>
        <p:grpSp>
          <p:nvGrpSpPr>
            <p:cNvPr id="1379331"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952"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Constraints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time, cost, quality, technical, other performance parameters, legal, environmental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36"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41"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Output</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smtClean="0">
                    <a:solidFill>
                      <a:schemeClr val="tx1"/>
                    </a:solidFill>
                  </a:rPr>
                  <a:t>Project Management</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project </a:t>
                </a:r>
                <a:r>
                  <a:rPr lang="en-GB" sz="1200" dirty="0" smtClean="0">
                    <a:solidFill>
                      <a:schemeClr val="bg1"/>
                    </a:solidFill>
                  </a:rPr>
                  <a:t>deliverables:</a:t>
                </a:r>
              </a:p>
              <a:p>
                <a:pPr algn="l" eaLnBrk="1" hangingPunct="1"/>
                <a:r>
                  <a:rPr lang="en-GB" sz="1200" dirty="0" smtClean="0">
                    <a:solidFill>
                      <a:schemeClr val="bg1"/>
                    </a:solidFill>
                  </a:rPr>
                  <a:t>Products</a:t>
                </a:r>
              </a:p>
              <a:p>
                <a:pPr algn="l" eaLnBrk="1" hangingPunct="1"/>
                <a:r>
                  <a:rPr lang="en-GB" sz="1200" dirty="0" smtClean="0">
                    <a:solidFill>
                      <a:schemeClr val="bg1"/>
                    </a:solidFill>
                  </a:rPr>
                  <a:t>Services</a:t>
                </a:r>
              </a:p>
              <a:p>
                <a:pPr algn="l" eaLnBrk="1" hangingPunct="1"/>
                <a:r>
                  <a:rPr lang="en-GB" sz="1200" dirty="0" smtClean="0">
                    <a:solidFill>
                      <a:schemeClr val="bg1"/>
                    </a:solidFill>
                  </a:rPr>
                  <a:t>change</a:t>
                </a:r>
                <a:endParaRPr lang="en-US" sz="1200" dirty="0">
                  <a:solidFill>
                    <a:schemeClr val="bg1"/>
                  </a:solidFill>
                </a:endParaRPr>
              </a:p>
            </p:txBody>
          </p:sp>
          <p:sp>
            <p:nvSpPr>
              <p:cNvPr id="1379347" name="Text Box 19"/>
              <p:cNvSpPr txBox="1">
                <a:spLocks noChangeArrowheads="1"/>
              </p:cNvSpPr>
              <p:nvPr/>
            </p:nvSpPr>
            <p:spPr bwMode="auto">
              <a:xfrm>
                <a:off x="1521" y="1828"/>
                <a:ext cx="530" cy="233"/>
              </a:xfrm>
              <a:prstGeom prst="rect">
                <a:avLst/>
              </a:prstGeom>
              <a:noFill/>
              <a:ln w="12700" cap="sq" algn="ctr">
                <a:noFill/>
                <a:miter lim="800000"/>
                <a:headEnd/>
                <a:tailEnd/>
              </a:ln>
              <a:effectLst/>
            </p:spPr>
            <p:txBody>
              <a:bodyPr wrap="square">
                <a:spAutoFit/>
              </a:bodyPr>
              <a:lstStyle/>
              <a:p>
                <a:pPr eaLnBrk="1" hangingPunct="1"/>
                <a:r>
                  <a:rPr lang="en-GB" b="1" dirty="0">
                    <a:solidFill>
                      <a:schemeClr val="bg1"/>
                    </a:solidFill>
                  </a:rPr>
                  <a:t>Input</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a:solidFill>
                      <a:schemeClr val="bg1"/>
                    </a:solidFill>
                  </a:rPr>
                  <a:t>business </a:t>
                </a:r>
                <a:r>
                  <a:rPr lang="en-GB" sz="1200" dirty="0" smtClean="0">
                    <a:solidFill>
                      <a:schemeClr val="bg1"/>
                    </a:solidFill>
                  </a:rPr>
                  <a:t>need </a:t>
                </a:r>
              </a:p>
              <a:p>
                <a:pPr algn="l" eaLnBrk="1" hangingPunct="1"/>
                <a:r>
                  <a:rPr lang="en-GB" sz="1200" dirty="0" smtClean="0">
                    <a:solidFill>
                      <a:schemeClr val="bg1"/>
                    </a:solidFill>
                  </a:rPr>
                  <a:t>problem</a:t>
                </a:r>
                <a:endParaRPr lang="en-GB" sz="1200" dirty="0">
                  <a:solidFill>
                    <a:schemeClr val="bg1"/>
                  </a:solidFill>
                </a:endParaRPr>
              </a:p>
              <a:p>
                <a:pPr algn="l" eaLnBrk="1" hangingPunct="1"/>
                <a:r>
                  <a:rPr lang="en-GB" sz="1200" dirty="0">
                    <a:solidFill>
                      <a:schemeClr val="bg1"/>
                    </a:solidFill>
                  </a:rPr>
                  <a:t>opportunity</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Tree>
    <p:extLst>
      <p:ext uri="{BB962C8B-B14F-4D97-AF65-F5344CB8AC3E}">
        <p14:creationId xmlns:p14="http://schemas.microsoft.com/office/powerpoint/2010/main" val="251576594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dirty="0"/>
              <a:t>Relationship between project management concepts and </a:t>
            </a:r>
            <a:r>
              <a:rPr lang="en-US" dirty="0" smtClean="0"/>
              <a:t>processes</a:t>
            </a:r>
            <a:endParaRPr lang="en-US" dirty="0"/>
          </a:p>
        </p:txBody>
      </p:sp>
      <p:sp>
        <p:nvSpPr>
          <p:cNvPr id="5" name="Rectangle 4"/>
          <p:cNvSpPr/>
          <p:nvPr/>
        </p:nvSpPr>
        <p:spPr>
          <a:xfrm>
            <a:off x="320040" y="1447801"/>
            <a:ext cx="8305800" cy="4708981"/>
          </a:xfrm>
          <a:prstGeom prst="rect">
            <a:avLst/>
          </a:prstGeom>
        </p:spPr>
        <p:txBody>
          <a:bodyPr wrap="square">
            <a:spAutoFit/>
          </a:bodyPr>
          <a:lstStyle/>
          <a:p>
            <a:pPr marL="457200" indent="-457200">
              <a:buFont typeface="+mj-lt"/>
              <a:buAutoNum type="arabicPeriod"/>
            </a:pPr>
            <a:r>
              <a:rPr lang="en-US" sz="2000" b="1" dirty="0"/>
              <a:t>Project management </a:t>
            </a:r>
            <a:r>
              <a:rPr lang="en-US" sz="2000" dirty="0"/>
              <a:t>is accomplished through processes </a:t>
            </a:r>
            <a:r>
              <a:rPr lang="en-US" sz="2000" dirty="0" smtClean="0"/>
              <a:t>utilizing </a:t>
            </a:r>
            <a:r>
              <a:rPr lang="en-US" sz="2000" dirty="0"/>
              <a:t>the </a:t>
            </a:r>
            <a:r>
              <a:rPr lang="en-US" sz="2000" dirty="0" smtClean="0"/>
              <a:t>concepts [knowledge] and application  [competencies.]</a:t>
            </a:r>
            <a:endParaRPr lang="en-US" sz="2000" dirty="0"/>
          </a:p>
          <a:p>
            <a:pPr marL="457200" indent="-457200">
              <a:buFont typeface="+mj-lt"/>
              <a:buAutoNum type="arabicPeriod"/>
            </a:pPr>
            <a:r>
              <a:rPr lang="en-US" sz="2000" b="1" dirty="0" smtClean="0"/>
              <a:t>A </a:t>
            </a:r>
            <a:r>
              <a:rPr lang="en-US" sz="2000" b="1" dirty="0"/>
              <a:t>process </a:t>
            </a:r>
            <a:r>
              <a:rPr lang="en-US" sz="2000" dirty="0"/>
              <a:t>is a set of interrelated activities. Processes used </a:t>
            </a:r>
            <a:r>
              <a:rPr lang="en-US" sz="2000" dirty="0" smtClean="0"/>
              <a:t>in projects </a:t>
            </a:r>
            <a:r>
              <a:rPr lang="en-US" sz="2000" dirty="0"/>
              <a:t>are generally </a:t>
            </a:r>
            <a:r>
              <a:rPr lang="en-US" sz="2000" dirty="0" smtClean="0"/>
              <a:t>categorized </a:t>
            </a:r>
            <a:r>
              <a:rPr lang="en-US" sz="2000" dirty="0"/>
              <a:t>into three major types.</a:t>
            </a:r>
          </a:p>
          <a:p>
            <a:pPr marL="914400" lvl="1" indent="-457200">
              <a:buFont typeface="+mj-lt"/>
              <a:buAutoNum type="arabicPeriod"/>
            </a:pPr>
            <a:r>
              <a:rPr lang="en-US" sz="2000" b="1" dirty="0" smtClean="0"/>
              <a:t>project </a:t>
            </a:r>
            <a:r>
              <a:rPr lang="en-US" sz="2000" b="1" dirty="0"/>
              <a:t>management processes </a:t>
            </a:r>
            <a:r>
              <a:rPr lang="en-US" sz="2000" dirty="0"/>
              <a:t>-- specific to project management and determine how </a:t>
            </a:r>
            <a:r>
              <a:rPr lang="en-US" sz="2000" dirty="0" smtClean="0"/>
              <a:t>the activities </a:t>
            </a:r>
            <a:r>
              <a:rPr lang="en-US" sz="2000" dirty="0"/>
              <a:t>selected for the project are managed</a:t>
            </a:r>
          </a:p>
          <a:p>
            <a:pPr marL="914400" lvl="1" indent="-457200">
              <a:buFont typeface="+mj-lt"/>
              <a:buAutoNum type="arabicPeriod"/>
            </a:pPr>
            <a:r>
              <a:rPr lang="en-US" sz="2000" b="1" dirty="0" smtClean="0"/>
              <a:t>delivery </a:t>
            </a:r>
            <a:r>
              <a:rPr lang="en-US" sz="2000" b="1" dirty="0"/>
              <a:t>processes </a:t>
            </a:r>
            <a:r>
              <a:rPr lang="en-US" sz="2000" dirty="0"/>
              <a:t>-- not unique to project management, result in the specification and</a:t>
            </a:r>
          </a:p>
          <a:p>
            <a:pPr marL="914400" lvl="1" indent="-457200">
              <a:buFont typeface="+mj-lt"/>
              <a:buAutoNum type="arabicPeriod"/>
            </a:pPr>
            <a:r>
              <a:rPr lang="en-US" sz="2000" b="1" dirty="0"/>
              <a:t>provision of a particular product, service</a:t>
            </a:r>
            <a:r>
              <a:rPr lang="en-US" sz="2000" dirty="0"/>
              <a:t>, or result and vary depending on the particular project</a:t>
            </a:r>
          </a:p>
          <a:p>
            <a:pPr marL="457200" indent="-457200">
              <a:buFont typeface="+mj-lt"/>
              <a:buAutoNum type="arabicPeriod"/>
            </a:pPr>
            <a:r>
              <a:rPr lang="en-US" sz="2000" b="1" dirty="0" smtClean="0"/>
              <a:t>Deliverable support </a:t>
            </a:r>
            <a:r>
              <a:rPr lang="en-US" sz="2000" b="1" dirty="0"/>
              <a:t>processes </a:t>
            </a:r>
            <a:r>
              <a:rPr lang="en-US" sz="2000" dirty="0"/>
              <a:t>-- not unique to project management, provide relevant and valuable </a:t>
            </a:r>
            <a:r>
              <a:rPr lang="en-US" sz="2000" dirty="0" smtClean="0"/>
              <a:t>support to </a:t>
            </a:r>
            <a:r>
              <a:rPr lang="en-US" sz="2000" dirty="0"/>
              <a:t>product and project management processes in such disciplines as logistics, </a:t>
            </a:r>
            <a:r>
              <a:rPr lang="en-US" sz="2000" dirty="0" smtClean="0"/>
              <a:t>finance, accounting </a:t>
            </a:r>
            <a:r>
              <a:rPr lang="en-US" sz="2000" dirty="0"/>
              <a:t>and </a:t>
            </a:r>
            <a:r>
              <a:rPr lang="en-US" sz="2000" dirty="0" smtClean="0"/>
              <a:t>safety</a:t>
            </a:r>
            <a:endParaRPr lang="en-US" sz="2000" dirty="0"/>
          </a:p>
        </p:txBody>
      </p:sp>
    </p:spTree>
    <p:extLst>
      <p:ext uri="{BB962C8B-B14F-4D97-AF65-F5344CB8AC3E}">
        <p14:creationId xmlns:p14="http://schemas.microsoft.com/office/powerpoint/2010/main" val="535626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 to Sustainability in Project Management</a:t>
            </a:r>
            <a:endParaRPr lang="en-GB" dirty="0"/>
          </a:p>
        </p:txBody>
      </p:sp>
      <p:sp>
        <p:nvSpPr>
          <p:cNvPr id="3" name="Content Placeholder 2"/>
          <p:cNvSpPr>
            <a:spLocks noGrp="1"/>
          </p:cNvSpPr>
          <p:nvPr>
            <p:ph idx="1"/>
          </p:nvPr>
        </p:nvSpPr>
        <p:spPr>
          <a:xfrm>
            <a:off x="381000" y="1676400"/>
            <a:ext cx="4648200" cy="4015583"/>
          </a:xfrm>
        </p:spPr>
        <p:txBody>
          <a:bodyPr>
            <a:noAutofit/>
          </a:bodyPr>
          <a:lstStyle/>
          <a:p>
            <a:r>
              <a:rPr lang="en-GB" sz="1800" dirty="0" smtClean="0"/>
              <a:t>Managing in an Integrated Manner while involving all stakeholders</a:t>
            </a:r>
          </a:p>
          <a:p>
            <a:r>
              <a:rPr lang="en-GB" sz="1800" dirty="0" smtClean="0"/>
              <a:t>Aligning Social Responsibility with Corporate Strategy</a:t>
            </a:r>
          </a:p>
          <a:p>
            <a:r>
              <a:rPr lang="en-GB" sz="1800" dirty="0" smtClean="0"/>
              <a:t> Rationalising harmony with economy, compliance, and ethical responsibility</a:t>
            </a:r>
          </a:p>
          <a:p>
            <a:r>
              <a:rPr lang="en-GB" sz="1800" dirty="0" smtClean="0"/>
              <a:t>Managing Risk to Brand and Reputation</a:t>
            </a:r>
          </a:p>
          <a:p>
            <a:r>
              <a:rPr lang="en-GB" sz="1800" dirty="0" smtClean="0"/>
              <a:t>Integrating Eco-Design into Product and Service Offerings</a:t>
            </a:r>
            <a:endParaRPr lang="en-GB" sz="1800"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073" y="2133600"/>
            <a:ext cx="441985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553200" y="3048000"/>
            <a:ext cx="609600" cy="457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484632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
            <a:ext cx="6400800" cy="1108075"/>
          </a:xfrm>
        </p:spPr>
        <p:txBody>
          <a:bodyPr/>
          <a:lstStyle/>
          <a:p>
            <a:r>
              <a:rPr lang="en-GB" dirty="0" smtClean="0"/>
              <a:t>Sustainability at the Program Level</a:t>
            </a:r>
            <a:endParaRPr lang="en-GB" dirty="0"/>
          </a:p>
        </p:txBody>
      </p:sp>
      <p:sp>
        <p:nvSpPr>
          <p:cNvPr id="3" name="Content Placeholder 2"/>
          <p:cNvSpPr>
            <a:spLocks noGrp="1"/>
          </p:cNvSpPr>
          <p:nvPr>
            <p:ph idx="1"/>
          </p:nvPr>
        </p:nvSpPr>
        <p:spPr>
          <a:xfrm>
            <a:off x="457200" y="1219202"/>
            <a:ext cx="4191000" cy="4525963"/>
          </a:xfrm>
        </p:spPr>
        <p:txBody>
          <a:bodyPr>
            <a:normAutofit/>
          </a:bodyPr>
          <a:lstStyle/>
          <a:p>
            <a:r>
              <a:rPr lang="en-GB" sz="1800" dirty="0" smtClean="0"/>
              <a:t>Improved resourcing leads to less waste</a:t>
            </a:r>
          </a:p>
          <a:p>
            <a:r>
              <a:rPr lang="en-GB" sz="1800" dirty="0" smtClean="0"/>
              <a:t>Linking and connecting projects can bring greater efficiencies</a:t>
            </a:r>
          </a:p>
          <a:p>
            <a:r>
              <a:rPr lang="en-GB" sz="1800" dirty="0" smtClean="0"/>
              <a:t>Risks and Issues are managed at the right level and can in some cases be curtailed prior to occurrence</a:t>
            </a:r>
          </a:p>
          <a:p>
            <a:r>
              <a:rPr lang="en-GB" sz="1800" dirty="0" smtClean="0"/>
              <a:t>Connection with  “business as usual” means that sustainability message doesn’t get restricted to project with a clearer route for communication</a:t>
            </a:r>
          </a:p>
        </p:txBody>
      </p:sp>
      <p:sp>
        <p:nvSpPr>
          <p:cNvPr id="7" name="Slide Number Placeholder 6"/>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95</a:t>
            </a:fld>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073" y="2159000"/>
            <a:ext cx="441985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257800" y="3124200"/>
            <a:ext cx="3200400" cy="1625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150007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98" name="Rectangle 2"/>
          <p:cNvSpPr>
            <a:spLocks noGrp="1" noChangeArrowheads="1"/>
          </p:cNvSpPr>
          <p:nvPr>
            <p:ph type="title"/>
          </p:nvPr>
        </p:nvSpPr>
        <p:spPr>
          <a:xfrm>
            <a:off x="381000" y="0"/>
            <a:ext cx="5281989" cy="838200"/>
          </a:xfrm>
        </p:spPr>
        <p:txBody>
          <a:bodyPr/>
          <a:lstStyle/>
          <a:p>
            <a:r>
              <a:rPr lang="en-GB" dirty="0"/>
              <a:t>Governance Environment</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96</a:t>
            </a:fld>
            <a:endParaRPr lang="en-US" dirty="0"/>
          </a:p>
        </p:txBody>
      </p:sp>
      <p:grpSp>
        <p:nvGrpSpPr>
          <p:cNvPr id="21" name="Group 20"/>
          <p:cNvGrpSpPr/>
          <p:nvPr/>
        </p:nvGrpSpPr>
        <p:grpSpPr>
          <a:xfrm>
            <a:off x="652810" y="914400"/>
            <a:ext cx="7838380" cy="4972050"/>
            <a:chOff x="1694542" y="1191078"/>
            <a:chExt cx="8491578" cy="4972050"/>
          </a:xfrm>
        </p:grpSpPr>
        <p:grpSp>
          <p:nvGrpSpPr>
            <p:cNvPr id="1437699" name="Group 3"/>
            <p:cNvGrpSpPr>
              <a:grpSpLocks/>
            </p:cNvGrpSpPr>
            <p:nvPr/>
          </p:nvGrpSpPr>
          <p:grpSpPr bwMode="auto">
            <a:xfrm>
              <a:off x="1694542" y="1260928"/>
              <a:ext cx="4165600" cy="4902200"/>
              <a:chOff x="1072" y="600"/>
              <a:chExt cx="2984" cy="3536"/>
            </a:xfrm>
          </p:grpSpPr>
          <p:sp>
            <p:nvSpPr>
              <p:cNvPr id="1437700" name="Oval 4"/>
              <p:cNvSpPr>
                <a:spLocks noChangeArrowheads="1"/>
              </p:cNvSpPr>
              <p:nvPr/>
            </p:nvSpPr>
            <p:spPr bwMode="auto">
              <a:xfrm>
                <a:off x="1072" y="600"/>
                <a:ext cx="2984" cy="353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437701" name="Oval 5"/>
              <p:cNvSpPr>
                <a:spLocks noChangeArrowheads="1"/>
              </p:cNvSpPr>
              <p:nvPr/>
            </p:nvSpPr>
            <p:spPr bwMode="auto">
              <a:xfrm>
                <a:off x="1520" y="928"/>
                <a:ext cx="2144" cy="207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eaLnBrk="1" hangingPunct="1"/>
                <a:endParaRPr lang="en-US" sz="1600" b="1" dirty="0"/>
              </a:p>
            </p:txBody>
          </p:sp>
          <p:sp>
            <p:nvSpPr>
              <p:cNvPr id="1437702" name="Oval 6"/>
              <p:cNvSpPr>
                <a:spLocks noChangeArrowheads="1"/>
              </p:cNvSpPr>
              <p:nvPr/>
            </p:nvSpPr>
            <p:spPr bwMode="auto">
              <a:xfrm>
                <a:off x="1480" y="1872"/>
                <a:ext cx="2168" cy="2168"/>
              </a:xfrm>
              <a:prstGeom prst="ellipse">
                <a:avLst/>
              </a:prstGeom>
              <a:solidFill>
                <a:srgbClr val="FFCC66">
                  <a:alpha val="50999"/>
                </a:srgbClr>
              </a:solidFill>
              <a:ln w="38100" cap="sq" algn="ctr">
                <a:solidFill>
                  <a:schemeClr val="bg1"/>
                </a:solidFill>
                <a:round/>
                <a:headEnd/>
                <a:tailEnd/>
              </a:ln>
              <a:effectLst/>
            </p:spPr>
            <p:txBody>
              <a:bodyPr wrap="none" anchor="ctr"/>
              <a:lstStyle/>
              <a:p>
                <a:endParaRPr lang="en-US" dirty="0"/>
              </a:p>
            </p:txBody>
          </p:sp>
          <p:sp>
            <p:nvSpPr>
              <p:cNvPr id="1437703" name="Text Box 7"/>
              <p:cNvSpPr txBox="1">
                <a:spLocks noChangeArrowheads="1"/>
              </p:cNvSpPr>
              <p:nvPr/>
            </p:nvSpPr>
            <p:spPr bwMode="auto">
              <a:xfrm>
                <a:off x="2033" y="689"/>
                <a:ext cx="1099" cy="266"/>
              </a:xfrm>
              <a:prstGeom prst="rect">
                <a:avLst/>
              </a:prstGeom>
              <a:noFill/>
              <a:ln w="12700" cap="sq" algn="ctr">
                <a:noFill/>
                <a:miter lim="800000"/>
                <a:headEnd/>
                <a:tailEnd/>
              </a:ln>
              <a:effectLst/>
            </p:spPr>
            <p:txBody>
              <a:bodyPr wrap="none">
                <a:spAutoFit/>
              </a:bodyPr>
              <a:lstStyle/>
              <a:p>
                <a:pPr eaLnBrk="1" hangingPunct="1"/>
                <a:r>
                  <a:rPr lang="en-GB" b="1" dirty="0" smtClean="0"/>
                  <a:t>Organization</a:t>
                </a:r>
                <a:endParaRPr lang="en-US" b="1" dirty="0"/>
              </a:p>
            </p:txBody>
          </p:sp>
          <p:sp>
            <p:nvSpPr>
              <p:cNvPr id="1437704" name="Text Box 8"/>
              <p:cNvSpPr txBox="1">
                <a:spLocks noChangeArrowheads="1"/>
              </p:cNvSpPr>
              <p:nvPr/>
            </p:nvSpPr>
            <p:spPr bwMode="auto">
              <a:xfrm>
                <a:off x="1716" y="1389"/>
                <a:ext cx="1805" cy="266"/>
              </a:xfrm>
              <a:prstGeom prst="rect">
                <a:avLst/>
              </a:prstGeom>
              <a:noFill/>
              <a:ln w="12700" cap="sq" algn="ctr">
                <a:noFill/>
                <a:miter lim="800000"/>
                <a:headEnd/>
                <a:tailEnd/>
              </a:ln>
              <a:effectLst/>
            </p:spPr>
            <p:txBody>
              <a:bodyPr wrap="none">
                <a:spAutoFit/>
              </a:bodyPr>
              <a:lstStyle/>
              <a:p>
                <a:pPr eaLnBrk="1" hangingPunct="1"/>
                <a:r>
                  <a:rPr lang="en-GB" b="1" dirty="0"/>
                  <a:t>Corporate governance</a:t>
                </a:r>
                <a:endParaRPr lang="en-US" b="1" dirty="0"/>
              </a:p>
            </p:txBody>
          </p:sp>
          <p:sp>
            <p:nvSpPr>
              <p:cNvPr id="1437705" name="Text Box 9"/>
              <p:cNvSpPr txBox="1">
                <a:spLocks noChangeArrowheads="1"/>
              </p:cNvSpPr>
              <p:nvPr/>
            </p:nvSpPr>
            <p:spPr bwMode="auto">
              <a:xfrm>
                <a:off x="1972" y="2136"/>
                <a:ext cx="1261" cy="866"/>
              </a:xfrm>
              <a:prstGeom prst="rect">
                <a:avLst/>
              </a:prstGeom>
              <a:noFill/>
              <a:ln w="12700" cap="sq" algn="ctr">
                <a:noFill/>
                <a:miter lim="800000"/>
                <a:headEnd/>
                <a:tailEnd/>
              </a:ln>
              <a:effectLst/>
            </p:spPr>
            <p:txBody>
              <a:bodyPr>
                <a:spAutoFit/>
              </a:bodyPr>
              <a:lstStyle/>
              <a:p>
                <a:pPr eaLnBrk="1" hangingPunct="1"/>
                <a:r>
                  <a:rPr lang="en-GB" b="1" dirty="0"/>
                  <a:t>Governance of Project Management</a:t>
                </a:r>
              </a:p>
              <a:p>
                <a:pPr eaLnBrk="1" hangingPunct="1"/>
                <a:endParaRPr lang="en-GB" b="1" dirty="0">
                  <a:latin typeface="Arial" pitchFamily="34" charset="0"/>
                </a:endParaRPr>
              </a:p>
            </p:txBody>
          </p:sp>
          <p:sp>
            <p:nvSpPr>
              <p:cNvPr id="1437706" name="Text Box 10"/>
              <p:cNvSpPr txBox="1">
                <a:spLocks noChangeArrowheads="1"/>
              </p:cNvSpPr>
              <p:nvPr/>
            </p:nvSpPr>
            <p:spPr bwMode="auto">
              <a:xfrm>
                <a:off x="1761" y="3199"/>
                <a:ext cx="1750" cy="466"/>
              </a:xfrm>
              <a:prstGeom prst="rect">
                <a:avLst/>
              </a:prstGeom>
              <a:noFill/>
              <a:ln w="12700" cap="sq" algn="ctr">
                <a:noFill/>
                <a:miter lim="800000"/>
                <a:headEnd/>
                <a:tailEnd/>
              </a:ln>
              <a:effectLst/>
            </p:spPr>
            <p:txBody>
              <a:bodyPr wrap="none">
                <a:spAutoFit/>
              </a:bodyPr>
              <a:lstStyle/>
              <a:p>
                <a:pPr eaLnBrk="1" hangingPunct="1"/>
                <a:r>
                  <a:rPr lang="en-GB" b="1" dirty="0"/>
                  <a:t>Project Management</a:t>
                </a:r>
              </a:p>
              <a:p>
                <a:pPr eaLnBrk="1" hangingPunct="1"/>
                <a:endParaRPr lang="en-US" b="1" dirty="0">
                  <a:latin typeface="Arial" pitchFamily="34" charset="0"/>
                </a:endParaRPr>
              </a:p>
            </p:txBody>
          </p:sp>
        </p:grpSp>
        <p:grpSp>
          <p:nvGrpSpPr>
            <p:cNvPr id="1437707" name="Group 11"/>
            <p:cNvGrpSpPr>
              <a:grpSpLocks/>
            </p:cNvGrpSpPr>
            <p:nvPr/>
          </p:nvGrpSpPr>
          <p:grpSpPr bwMode="auto">
            <a:xfrm>
              <a:off x="5869694" y="1191078"/>
              <a:ext cx="4316426" cy="4849813"/>
              <a:chOff x="3670" y="732"/>
              <a:chExt cx="2719" cy="3055"/>
            </a:xfrm>
          </p:grpSpPr>
          <p:sp>
            <p:nvSpPr>
              <p:cNvPr id="1437708" name="AutoShape 12"/>
              <p:cNvSpPr>
                <a:spLocks noChangeArrowheads="1"/>
              </p:cNvSpPr>
              <p:nvPr/>
            </p:nvSpPr>
            <p:spPr bwMode="auto">
              <a:xfrm>
                <a:off x="4424" y="1008"/>
                <a:ext cx="424" cy="966"/>
              </a:xfrm>
              <a:prstGeom prst="upDownArrow">
                <a:avLst>
                  <a:gd name="adj1" fmla="val 50000"/>
                  <a:gd name="adj2" fmla="val 45566"/>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1437709" name="Text Box 13"/>
              <p:cNvSpPr txBox="1">
                <a:spLocks noChangeArrowheads="1"/>
              </p:cNvSpPr>
              <p:nvPr/>
            </p:nvSpPr>
            <p:spPr bwMode="auto">
              <a:xfrm>
                <a:off x="4158" y="2060"/>
                <a:ext cx="1005" cy="233"/>
              </a:xfrm>
              <a:prstGeom prst="rect">
                <a:avLst/>
              </a:prstGeom>
              <a:noFill/>
              <a:ln w="9525">
                <a:noFill/>
                <a:miter lim="800000"/>
                <a:headEnd/>
                <a:tailEnd/>
              </a:ln>
              <a:effectLst/>
            </p:spPr>
            <p:txBody>
              <a:bodyPr>
                <a:spAutoFit/>
              </a:bodyPr>
              <a:lstStyle/>
              <a:p>
                <a:pPr algn="l" eaLnBrk="1" hangingPunct="1"/>
                <a:r>
                  <a:rPr lang="en-GB" b="1" dirty="0"/>
                  <a:t>Sponsorship</a:t>
                </a:r>
                <a:endParaRPr lang="en-US" b="1" dirty="0"/>
              </a:p>
            </p:txBody>
          </p:sp>
          <p:sp>
            <p:nvSpPr>
              <p:cNvPr id="1437710" name="Rectangle 14"/>
              <p:cNvSpPr>
                <a:spLocks noChangeArrowheads="1"/>
              </p:cNvSpPr>
              <p:nvPr/>
            </p:nvSpPr>
            <p:spPr bwMode="auto">
              <a:xfrm>
                <a:off x="3670" y="1310"/>
                <a:ext cx="789" cy="407"/>
              </a:xfrm>
              <a:prstGeom prst="rect">
                <a:avLst/>
              </a:prstGeom>
              <a:noFill/>
              <a:ln w="9525">
                <a:noFill/>
                <a:miter lim="800000"/>
                <a:headEnd/>
                <a:tailEnd/>
              </a:ln>
              <a:effectLst/>
            </p:spPr>
            <p:txBody>
              <a:bodyPr>
                <a:spAutoFit/>
              </a:bodyPr>
              <a:lstStyle/>
              <a:p>
                <a:pPr algn="r" eaLnBrk="1" hangingPunct="1"/>
                <a:r>
                  <a:rPr lang="en-GB" b="1" dirty="0"/>
                  <a:t>Portfolio Direction</a:t>
                </a:r>
                <a:endParaRPr lang="en-US" b="1" dirty="0"/>
              </a:p>
            </p:txBody>
          </p:sp>
          <p:sp>
            <p:nvSpPr>
              <p:cNvPr id="1437711" name="Text Box 15"/>
              <p:cNvSpPr txBox="1">
                <a:spLocks noChangeArrowheads="1"/>
              </p:cNvSpPr>
              <p:nvPr/>
            </p:nvSpPr>
            <p:spPr bwMode="auto">
              <a:xfrm>
                <a:off x="4118" y="3380"/>
                <a:ext cx="1057" cy="407"/>
              </a:xfrm>
              <a:prstGeom prst="rect">
                <a:avLst/>
              </a:prstGeom>
              <a:noFill/>
              <a:ln w="9525">
                <a:noFill/>
                <a:miter lim="800000"/>
                <a:headEnd/>
                <a:tailEnd/>
              </a:ln>
              <a:effectLst/>
            </p:spPr>
            <p:txBody>
              <a:bodyPr>
                <a:spAutoFit/>
              </a:bodyPr>
              <a:lstStyle/>
              <a:p>
                <a:pPr eaLnBrk="1" hangingPunct="1"/>
                <a:r>
                  <a:rPr lang="en-GB" b="1" dirty="0"/>
                  <a:t>Project Management</a:t>
                </a:r>
                <a:endParaRPr lang="en-US" b="1" dirty="0"/>
              </a:p>
            </p:txBody>
          </p:sp>
          <p:sp>
            <p:nvSpPr>
              <p:cNvPr id="1437712" name="Text Box 16"/>
              <p:cNvSpPr txBox="1">
                <a:spLocks noChangeArrowheads="1"/>
              </p:cNvSpPr>
              <p:nvPr/>
            </p:nvSpPr>
            <p:spPr bwMode="auto">
              <a:xfrm>
                <a:off x="3970" y="732"/>
                <a:ext cx="1355" cy="233"/>
              </a:xfrm>
              <a:prstGeom prst="rect">
                <a:avLst/>
              </a:prstGeom>
              <a:noFill/>
              <a:ln w="9525">
                <a:noFill/>
                <a:miter lim="800000"/>
                <a:headEnd/>
                <a:tailEnd/>
              </a:ln>
              <a:effectLst/>
            </p:spPr>
            <p:txBody>
              <a:bodyPr wrap="none">
                <a:spAutoFit/>
              </a:bodyPr>
              <a:lstStyle/>
              <a:p>
                <a:pPr algn="l" eaLnBrk="1" hangingPunct="1"/>
                <a:r>
                  <a:rPr lang="en-GB" sz="1600" b="1" dirty="0"/>
                  <a:t>Strategic </a:t>
                </a:r>
                <a:r>
                  <a:rPr lang="en-GB" b="1" dirty="0"/>
                  <a:t>Objectives</a:t>
                </a:r>
                <a:endParaRPr lang="en-US" b="1" dirty="0"/>
              </a:p>
            </p:txBody>
          </p:sp>
          <p:sp>
            <p:nvSpPr>
              <p:cNvPr id="1437713" name="AutoShape 17"/>
              <p:cNvSpPr>
                <a:spLocks noChangeArrowheads="1"/>
              </p:cNvSpPr>
              <p:nvPr/>
            </p:nvSpPr>
            <p:spPr bwMode="auto">
              <a:xfrm>
                <a:off x="4412" y="2336"/>
                <a:ext cx="424" cy="966"/>
              </a:xfrm>
              <a:prstGeom prst="upDownArrow">
                <a:avLst>
                  <a:gd name="adj1" fmla="val 50000"/>
                  <a:gd name="adj2" fmla="val 45566"/>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1437714" name="AutoShape 18"/>
              <p:cNvSpPr>
                <a:spLocks/>
              </p:cNvSpPr>
              <p:nvPr/>
            </p:nvSpPr>
            <p:spPr bwMode="auto">
              <a:xfrm>
                <a:off x="5152" y="1032"/>
                <a:ext cx="312" cy="2608"/>
              </a:xfrm>
              <a:prstGeom prst="rightBrace">
                <a:avLst>
                  <a:gd name="adj1" fmla="val 69658"/>
                  <a:gd name="adj2" fmla="val 50000"/>
                </a:avLst>
              </a:prstGeom>
              <a:noFill/>
              <a:ln w="9525">
                <a:solidFill>
                  <a:schemeClr val="tx1"/>
                </a:solidFill>
                <a:round/>
                <a:headEnd/>
                <a:tailEnd/>
              </a:ln>
              <a:effectLst/>
            </p:spPr>
            <p:txBody>
              <a:bodyPr wrap="none" anchor="ctr"/>
              <a:lstStyle/>
              <a:p>
                <a:endParaRPr lang="en-US" dirty="0"/>
              </a:p>
            </p:txBody>
          </p:sp>
          <p:sp>
            <p:nvSpPr>
              <p:cNvPr id="1437715" name="Text Box 19"/>
              <p:cNvSpPr txBox="1">
                <a:spLocks noChangeArrowheads="1"/>
              </p:cNvSpPr>
              <p:nvPr/>
            </p:nvSpPr>
            <p:spPr bwMode="auto">
              <a:xfrm>
                <a:off x="5442" y="2076"/>
                <a:ext cx="947" cy="582"/>
              </a:xfrm>
              <a:prstGeom prst="rect">
                <a:avLst/>
              </a:prstGeom>
              <a:noFill/>
              <a:ln w="9525">
                <a:noFill/>
                <a:miter lim="800000"/>
                <a:headEnd/>
                <a:tailEnd/>
              </a:ln>
              <a:effectLst/>
            </p:spPr>
            <p:txBody>
              <a:bodyPr>
                <a:spAutoFit/>
              </a:bodyPr>
              <a:lstStyle/>
              <a:p>
                <a:pPr eaLnBrk="1" hangingPunct="1"/>
                <a:r>
                  <a:rPr lang="en-GB" b="1" dirty="0"/>
                  <a:t>Disclosure </a:t>
                </a:r>
                <a:r>
                  <a:rPr lang="en-GB" b="1" dirty="0" smtClean="0"/>
                  <a:t>   &amp;        Reporting</a:t>
                </a:r>
                <a:endParaRPr lang="en-US" b="1" dirty="0"/>
              </a:p>
            </p:txBody>
          </p:sp>
        </p:grpSp>
      </p:grpSp>
    </p:spTree>
    <p:extLst>
      <p:ext uri="{BB962C8B-B14F-4D97-AF65-F5344CB8AC3E}">
        <p14:creationId xmlns:p14="http://schemas.microsoft.com/office/powerpoint/2010/main" val="208482905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SPONSORS</a:t>
            </a:r>
            <a:endParaRPr lang="en-US" dirty="0"/>
          </a:p>
        </p:txBody>
      </p:sp>
      <p:sp>
        <p:nvSpPr>
          <p:cNvPr id="6" name="Text Placeholder 5"/>
          <p:cNvSpPr>
            <a:spLocks noGrp="1"/>
          </p:cNvSpPr>
          <p:nvPr>
            <p:ph type="body" idx="1"/>
          </p:nvPr>
        </p:nvSpPr>
        <p:spPr/>
        <p:txBody>
          <a:bodyPr/>
          <a:lstStyle/>
          <a:p>
            <a:r>
              <a:rPr lang="en-US" dirty="0" smtClean="0"/>
              <a:t>Support to Projects</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97</a:t>
            </a:fld>
            <a:endParaRPr lang="en-US" dirty="0"/>
          </a:p>
        </p:txBody>
      </p:sp>
      <p:pic>
        <p:nvPicPr>
          <p:cNvPr id="7" name="Picture 2" descr="http://1.bp.blogspot.com/-qtGJKXxjtxU/TzrdlKvQ62I/AAAAAAAAD94/sy1orDmARw8/s1600/iStock_000013078634XSmall.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0288" y="742949"/>
            <a:ext cx="4048125" cy="2686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2137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7938" name="Rectangle 2"/>
          <p:cNvSpPr>
            <a:spLocks noGrp="1" noChangeArrowheads="1"/>
          </p:cNvSpPr>
          <p:nvPr>
            <p:ph type="title"/>
          </p:nvPr>
        </p:nvSpPr>
        <p:spPr/>
        <p:txBody>
          <a:bodyPr/>
          <a:lstStyle/>
          <a:p>
            <a:r>
              <a:rPr lang="en-GB" dirty="0"/>
              <a:t>Project Sponsor </a:t>
            </a:r>
            <a:r>
              <a:rPr lang="en-GB" dirty="0" smtClean="0"/>
              <a:t>Roles</a:t>
            </a:r>
            <a:endParaRPr lang="en-US" dirty="0"/>
          </a:p>
        </p:txBody>
      </p:sp>
      <p:sp>
        <p:nvSpPr>
          <p:cNvPr id="1447939" name="Rectangle 3"/>
          <p:cNvSpPr>
            <a:spLocks noGrp="1" noChangeArrowheads="1"/>
          </p:cNvSpPr>
          <p:nvPr>
            <p:ph idx="1"/>
          </p:nvPr>
        </p:nvSpPr>
        <p:spPr>
          <a:xfrm>
            <a:off x="657771" y="1524001"/>
            <a:ext cx="7195038" cy="4314824"/>
          </a:xfrm>
        </p:spPr>
        <p:txBody>
          <a:bodyPr>
            <a:normAutofit/>
          </a:bodyPr>
          <a:lstStyle/>
          <a:p>
            <a:r>
              <a:rPr lang="en-GB" sz="1800" i="0" dirty="0"/>
              <a:t>Own, Develop and Maintain Business Case</a:t>
            </a:r>
          </a:p>
          <a:p>
            <a:r>
              <a:rPr lang="en-GB" sz="1800" i="0" dirty="0"/>
              <a:t>Monitor Project Environment for Risks and Communicate to Project Manager and External Stakeholders</a:t>
            </a:r>
          </a:p>
          <a:p>
            <a:r>
              <a:rPr lang="en-GB" sz="1800" i="0" dirty="0"/>
              <a:t>Review the viability of a Project against Critical Success Criteria at Stage and Phase </a:t>
            </a:r>
            <a:r>
              <a:rPr lang="en-GB" sz="1800" i="0" dirty="0" smtClean="0"/>
              <a:t>Gates</a:t>
            </a:r>
            <a:endParaRPr lang="en-US" sz="1800" i="0"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98</a:t>
            </a:fld>
            <a:endParaRPr lang="en-US" dirty="0"/>
          </a:p>
        </p:txBody>
      </p:sp>
    </p:spTree>
    <p:extLst>
      <p:ext uri="{BB962C8B-B14F-4D97-AF65-F5344CB8AC3E}">
        <p14:creationId xmlns:p14="http://schemas.microsoft.com/office/powerpoint/2010/main" val="39405838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7939">
                                            <p:txEl>
                                              <p:pRg st="0" end="0"/>
                                            </p:txEl>
                                          </p:spTgt>
                                        </p:tgtEl>
                                        <p:attrNameLst>
                                          <p:attrName>style.visibility</p:attrName>
                                        </p:attrNameLst>
                                      </p:cBhvr>
                                      <p:to>
                                        <p:strVal val="visible"/>
                                      </p:to>
                                    </p:set>
                                    <p:animEffect transition="in" filter="wipe(left)">
                                      <p:cBhvr>
                                        <p:cTn id="7" dur="500"/>
                                        <p:tgtEl>
                                          <p:spTgt spid="144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7939">
                                            <p:txEl>
                                              <p:pRg st="1" end="1"/>
                                            </p:txEl>
                                          </p:spTgt>
                                        </p:tgtEl>
                                        <p:attrNameLst>
                                          <p:attrName>style.visibility</p:attrName>
                                        </p:attrNameLst>
                                      </p:cBhvr>
                                      <p:to>
                                        <p:strVal val="visible"/>
                                      </p:to>
                                    </p:set>
                                    <p:animEffect transition="in" filter="wipe(left)">
                                      <p:cBhvr>
                                        <p:cTn id="12" dur="500"/>
                                        <p:tgtEl>
                                          <p:spTgt spid="1447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7939">
                                            <p:txEl>
                                              <p:pRg st="2" end="2"/>
                                            </p:txEl>
                                          </p:spTgt>
                                        </p:tgtEl>
                                        <p:attrNameLst>
                                          <p:attrName>style.visibility</p:attrName>
                                        </p:attrNameLst>
                                      </p:cBhvr>
                                      <p:to>
                                        <p:strVal val="visible"/>
                                      </p:to>
                                    </p:set>
                                    <p:animEffect transition="in" filter="wipe(left)">
                                      <p:cBhvr>
                                        <p:cTn id="17" dur="500"/>
                                        <p:tgtEl>
                                          <p:spTgt spid="1447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39" grpId="0" build="p" bldLvl="2"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7938" name="Rectangle 2"/>
          <p:cNvSpPr>
            <a:spLocks noGrp="1" noChangeArrowheads="1"/>
          </p:cNvSpPr>
          <p:nvPr>
            <p:ph type="title"/>
          </p:nvPr>
        </p:nvSpPr>
        <p:spPr/>
        <p:txBody>
          <a:bodyPr/>
          <a:lstStyle/>
          <a:p>
            <a:r>
              <a:rPr lang="en-GB" dirty="0"/>
              <a:t>Project Sponsor Roles</a:t>
            </a:r>
            <a:endParaRPr lang="en-US" dirty="0"/>
          </a:p>
        </p:txBody>
      </p:sp>
      <p:sp>
        <p:nvSpPr>
          <p:cNvPr id="1447939" name="Rectangle 3"/>
          <p:cNvSpPr>
            <a:spLocks noGrp="1" noChangeArrowheads="1"/>
          </p:cNvSpPr>
          <p:nvPr>
            <p:ph idx="1"/>
          </p:nvPr>
        </p:nvSpPr>
        <p:spPr>
          <a:xfrm>
            <a:off x="657771" y="1343025"/>
            <a:ext cx="7195038" cy="4495800"/>
          </a:xfrm>
        </p:spPr>
        <p:txBody>
          <a:bodyPr/>
          <a:lstStyle/>
          <a:p>
            <a:r>
              <a:rPr lang="en-GB" i="0" dirty="0" smtClean="0"/>
              <a:t>Acceptance </a:t>
            </a:r>
            <a:r>
              <a:rPr lang="en-GB" i="0" dirty="0"/>
              <a:t>of Project Deliverables at Handover and Project Sign Off</a:t>
            </a:r>
          </a:p>
          <a:p>
            <a:r>
              <a:rPr lang="en-GB" i="0" dirty="0"/>
              <a:t>Conduct Benefits </a:t>
            </a:r>
            <a:r>
              <a:rPr lang="en-GB" i="0" dirty="0" smtClean="0"/>
              <a:t>realization </a:t>
            </a:r>
            <a:r>
              <a:rPr lang="en-GB" i="0" dirty="0"/>
              <a:t>Reviews</a:t>
            </a:r>
            <a:endParaRPr lang="en-US" i="0"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99</a:t>
            </a:fld>
            <a:endParaRPr lang="en-US" dirty="0"/>
          </a:p>
        </p:txBody>
      </p:sp>
    </p:spTree>
    <p:extLst>
      <p:ext uri="{BB962C8B-B14F-4D97-AF65-F5344CB8AC3E}">
        <p14:creationId xmlns:p14="http://schemas.microsoft.com/office/powerpoint/2010/main" val="1618615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7939">
                                            <p:txEl>
                                              <p:pRg st="0" end="0"/>
                                            </p:txEl>
                                          </p:spTgt>
                                        </p:tgtEl>
                                        <p:attrNameLst>
                                          <p:attrName>style.visibility</p:attrName>
                                        </p:attrNameLst>
                                      </p:cBhvr>
                                      <p:to>
                                        <p:strVal val="visible"/>
                                      </p:to>
                                    </p:set>
                                    <p:animEffect transition="in" filter="wipe(left)">
                                      <p:cBhvr>
                                        <p:cTn id="7" dur="500"/>
                                        <p:tgtEl>
                                          <p:spTgt spid="144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7939">
                                            <p:txEl>
                                              <p:pRg st="1" end="1"/>
                                            </p:txEl>
                                          </p:spTgt>
                                        </p:tgtEl>
                                        <p:attrNameLst>
                                          <p:attrName>style.visibility</p:attrName>
                                        </p:attrNameLst>
                                      </p:cBhvr>
                                      <p:to>
                                        <p:strVal val="visible"/>
                                      </p:to>
                                    </p:set>
                                    <p:animEffect transition="in" filter="wipe(left)">
                                      <p:cBhvr>
                                        <p:cTn id="12" dur="500"/>
                                        <p:tgtEl>
                                          <p:spTgt spid="1447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39" grpId="0" build="p" bldLvl="2" autoUpdateAnimBg="0"/>
    </p:bld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5045</TotalTime>
  <Words>47696</Words>
  <Application>Microsoft Macintosh PowerPoint</Application>
  <PresentationFormat>On-screen Show (4:3)</PresentationFormat>
  <Paragraphs>5415</Paragraphs>
  <Slides>367</Slides>
  <Notes>274</Notes>
  <HiddenSlides>1</HiddenSlides>
  <MMClips>1</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367</vt:i4>
      </vt:variant>
    </vt:vector>
  </HeadingPairs>
  <TitlesOfParts>
    <vt:vector size="370" baseType="lpstr">
      <vt:lpstr>Office Theme</vt:lpstr>
      <vt:lpstr>\\localhost\Users\joelcarboni\Dropbox\AUB\Macintosh HD:Users:joelcarboni:Dropbox:5. Training Partners:Templates and teaching aides:Sustainability Management Plan.docx!OLE_LINK2</vt:lpstr>
      <vt:lpstr>Document</vt:lpstr>
      <vt:lpstr>PRiSM Practitioner</vt:lpstr>
      <vt:lpstr>Course Instructor </vt:lpstr>
      <vt:lpstr>Course Kit </vt:lpstr>
      <vt:lpstr>Learning Objectives</vt:lpstr>
      <vt:lpstr>Introducing GPM</vt:lpstr>
      <vt:lpstr>Active in over 100 countries and growing</vt:lpstr>
      <vt:lpstr>Our Focus</vt:lpstr>
      <vt:lpstr>GPM Certifications</vt:lpstr>
      <vt:lpstr>Certification</vt:lpstr>
      <vt:lpstr>Industry Recognition</vt:lpstr>
      <vt:lpstr>Award Yourself and/or a Colleague!</vt:lpstr>
      <vt:lpstr>Agents of Change</vt:lpstr>
      <vt:lpstr>Sustainability</vt:lpstr>
      <vt:lpstr>PowerPoint Presentation</vt:lpstr>
      <vt:lpstr>Terms and Definitions used: </vt:lpstr>
      <vt:lpstr>PowerPoint Presentation</vt:lpstr>
      <vt:lpstr>PowerPoint Presentation</vt:lpstr>
      <vt:lpstr>PRiSM - The Methodology </vt:lpstr>
      <vt:lpstr>PowerPoint Presentation</vt:lpstr>
      <vt:lpstr>PowerPoint Presentation</vt:lpstr>
      <vt:lpstr>Which of these images represent  Green Project Management? </vt:lpstr>
      <vt:lpstr>Sustainability In Project Management</vt:lpstr>
      <vt:lpstr>What is Corporate Social Responsibility?</vt:lpstr>
      <vt:lpstr>Why do we need a Guidance on Corporate Social Responsibility?</vt:lpstr>
      <vt:lpstr>Phases of Sustainability</vt:lpstr>
      <vt:lpstr>CSR Stage 1 The Business of Business is Business</vt:lpstr>
      <vt:lpstr>CSR Stage 2 Business embraces CSR</vt:lpstr>
      <vt:lpstr>CSR Stage 3 For Profit Social Enterprise (FOPSE)</vt:lpstr>
      <vt:lpstr>CSR New style</vt:lpstr>
      <vt:lpstr>Corporate Responsibility</vt:lpstr>
      <vt:lpstr>Corporate Responsibility</vt:lpstr>
      <vt:lpstr>RIO +20 Anyone hear about this?</vt:lpstr>
      <vt:lpstr>Since the RIO Declaration in 1992, conditions have not changed.</vt:lpstr>
      <vt:lpstr>2012: International Year of Sustainable Energy for All  </vt:lpstr>
      <vt:lpstr>PowerPoint Presentation</vt:lpstr>
      <vt:lpstr>The Accenture – UNGC 2013 Report</vt:lpstr>
      <vt:lpstr>The Accenture – UNGC 2013 Report (Cont)</vt:lpstr>
      <vt:lpstr>What the view of the problem is</vt:lpstr>
      <vt:lpstr>Global Reporting Initiative (GRI)</vt:lpstr>
      <vt:lpstr>GRI Categories and Aspects</vt:lpstr>
      <vt:lpstr>Going Deeper into 2013 G4 GRI</vt:lpstr>
      <vt:lpstr>The United Nations Global Compact</vt:lpstr>
      <vt:lpstr>The Ten Principles</vt:lpstr>
      <vt:lpstr>The Ten Principles</vt:lpstr>
      <vt:lpstr>Millennium Development Goals</vt:lpstr>
      <vt:lpstr>Explaining a Need for a Paradigm Shift</vt:lpstr>
      <vt:lpstr>POST-2015 BUSINESS ENGAGEMENT ARCHITECTURE</vt:lpstr>
      <vt:lpstr>What Companies are Being asked to do:</vt:lpstr>
      <vt:lpstr>Continued</vt:lpstr>
      <vt:lpstr>Areas of Focus</vt:lpstr>
      <vt:lpstr>About the Architecture</vt:lpstr>
      <vt:lpstr>The big disconnect</vt:lpstr>
      <vt:lpstr>Getting to Know ISO Standards</vt:lpstr>
      <vt:lpstr>ISO standards</vt:lpstr>
      <vt:lpstr>What ISO 26000 is NOT…</vt:lpstr>
      <vt:lpstr>What ISO 26000 is…</vt:lpstr>
      <vt:lpstr>ISO 26000 Principles of Social Responsibility</vt:lpstr>
      <vt:lpstr>ISO 14000 Family</vt:lpstr>
      <vt:lpstr>What is the Environment?</vt:lpstr>
      <vt:lpstr>ISO 14001 Key Elements</vt:lpstr>
      <vt:lpstr>What is an EMS?</vt:lpstr>
      <vt:lpstr>What is an EMS?</vt:lpstr>
      <vt:lpstr>Why Do Organizations Implement an EMS ?</vt:lpstr>
      <vt:lpstr>ISO 50001: 2011 Energy Management Systems</vt:lpstr>
      <vt:lpstr>ISO 50001: 2011 Energy Management Systems</vt:lpstr>
      <vt:lpstr>ISO 50001: 2011 Energy Management Systems</vt:lpstr>
      <vt:lpstr>Principles of Quality Management</vt:lpstr>
      <vt:lpstr>Constraints to Quality</vt:lpstr>
      <vt:lpstr>Internal Audits</vt:lpstr>
      <vt:lpstr>Internal Audits</vt:lpstr>
      <vt:lpstr>Internal Audits</vt:lpstr>
      <vt:lpstr>Diving In to Project Management</vt:lpstr>
      <vt:lpstr>PowerPoint Presentation</vt:lpstr>
      <vt:lpstr>PowerPoint Presentation</vt:lpstr>
      <vt:lpstr>PowerPoint Presentation</vt:lpstr>
      <vt:lpstr>Key moment in the history of sustainability in project management </vt:lpstr>
      <vt:lpstr>Question</vt:lpstr>
      <vt:lpstr>PowerPoint Presentation</vt:lpstr>
      <vt:lpstr>Let’s Review</vt:lpstr>
      <vt:lpstr>Common  Challenges to  Sustainability in Project Management</vt:lpstr>
      <vt:lpstr>Challenges to Project Managers</vt:lpstr>
      <vt:lpstr>How about this challenge?</vt:lpstr>
      <vt:lpstr>Project Management Institute’s Take</vt:lpstr>
      <vt:lpstr>PowerPoint Presentation</vt:lpstr>
      <vt:lpstr>PowerPoint Presentation</vt:lpstr>
      <vt:lpstr>The Project Environment</vt:lpstr>
      <vt:lpstr>Organizational Strategy – Projects - Operations</vt:lpstr>
      <vt:lpstr>Where Sustainability Most Commonly Exists</vt:lpstr>
      <vt:lpstr>Where Sustainability is Left Out</vt:lpstr>
      <vt:lpstr>Where Sustainability Exist</vt:lpstr>
      <vt:lpstr>Project Governance</vt:lpstr>
      <vt:lpstr>Project Management</vt:lpstr>
      <vt:lpstr>Relationship between project management concepts and processes</vt:lpstr>
      <vt:lpstr>Challenges to Sustainability in Project Management</vt:lpstr>
      <vt:lpstr>Sustainability at the Program Level</vt:lpstr>
      <vt:lpstr>Governance Environment</vt:lpstr>
      <vt:lpstr>PROJECT SPONSORS</vt:lpstr>
      <vt:lpstr>Project Sponsor Roles</vt:lpstr>
      <vt:lpstr>Project Sponsor Roles</vt:lpstr>
      <vt:lpstr>Project Success and Benefits Management</vt:lpstr>
      <vt:lpstr>What is Success?</vt:lpstr>
      <vt:lpstr>Success Criteria</vt:lpstr>
      <vt:lpstr>Success Factors</vt:lpstr>
      <vt:lpstr>The 2022 World Cup Stadium Project</vt:lpstr>
      <vt:lpstr>The 2022 World Cup</vt:lpstr>
      <vt:lpstr>2013 RANA Plaza Collapse – Many Projects Failed…</vt:lpstr>
      <vt:lpstr>Measuring Sustainable Success.</vt:lpstr>
      <vt:lpstr>Benefits Management</vt:lpstr>
      <vt:lpstr>GPM Best Practice</vt:lpstr>
      <vt:lpstr>Understanding Organizational Goals</vt:lpstr>
      <vt:lpstr>Knowledge Areas </vt:lpstr>
      <vt:lpstr>Knowledge Areas </vt:lpstr>
      <vt:lpstr>Knowledge Areas</vt:lpstr>
      <vt:lpstr>Knowledge Areas</vt:lpstr>
      <vt:lpstr>Knowledge Areas</vt:lpstr>
      <vt:lpstr>According to PMBOK® Guide – Fifth Edition</vt:lpstr>
      <vt:lpstr>Knowledge Areas</vt:lpstr>
      <vt:lpstr>Knowledge Areas</vt:lpstr>
      <vt:lpstr>Knowledge Areas</vt:lpstr>
      <vt:lpstr>Knowledge Areas </vt:lpstr>
      <vt:lpstr>PowerPoint Presentation</vt:lpstr>
      <vt:lpstr>The PRiSM Pre Project/Initiation Phase</vt:lpstr>
      <vt:lpstr>Purpose of Business Case </vt:lpstr>
      <vt:lpstr>Contents of Business Case</vt:lpstr>
      <vt:lpstr>Sustainability in the Business Case</vt:lpstr>
      <vt:lpstr>The PRiSM Pre Project/Initiation Phase</vt:lpstr>
      <vt:lpstr>Leveling against the EMS</vt:lpstr>
      <vt:lpstr>Project Sustainability Impact Analysis</vt:lpstr>
      <vt:lpstr>The Triple Bottom Line and Project Management</vt:lpstr>
      <vt:lpstr>Introducing the P5 Standard</vt:lpstr>
      <vt:lpstr>P5 Overview</vt:lpstr>
      <vt:lpstr>The P5 Chart</vt:lpstr>
      <vt:lpstr>What is a product?</vt:lpstr>
      <vt:lpstr>What is a Project Process?</vt:lpstr>
      <vt:lpstr>P5 and the Social Bottom Line</vt:lpstr>
      <vt:lpstr>P5 and the Social Bottom Line</vt:lpstr>
      <vt:lpstr>P5 and the Social Bottom Line</vt:lpstr>
      <vt:lpstr>P5 and the Social Bottom Line</vt:lpstr>
      <vt:lpstr>P5 and the Environmental Bottom Line</vt:lpstr>
      <vt:lpstr>P5 and the Environmental Bottom Line</vt:lpstr>
      <vt:lpstr>P5 and the Environmental Bottom Line</vt:lpstr>
      <vt:lpstr>P5 and the Environmental Bottom Line</vt:lpstr>
      <vt:lpstr>P5 and the Financial Bottom Line</vt:lpstr>
      <vt:lpstr>P5 and the Financial Bottom Line</vt:lpstr>
      <vt:lpstr>How to Perform the Analysis</vt:lpstr>
      <vt:lpstr>Example</vt:lpstr>
      <vt:lpstr>P5 Scoring</vt:lpstr>
      <vt:lpstr>Why do this? </vt:lpstr>
      <vt:lpstr>A lot of good info…</vt:lpstr>
      <vt:lpstr>Compared with the GRI and UNGC</vt:lpstr>
      <vt:lpstr>Group Exercise  Learning How to use P5</vt:lpstr>
      <vt:lpstr>Class Exercise. Learning How to use P5</vt:lpstr>
      <vt:lpstr>Define Sustainability Objectives</vt:lpstr>
      <vt:lpstr>What is an SMP?</vt:lpstr>
      <vt:lpstr>Tools to Integrate Sustainability and Project Management</vt:lpstr>
      <vt:lpstr>PowerPoint Presentation</vt:lpstr>
      <vt:lpstr>PowerPoint Presentation</vt:lpstr>
      <vt:lpstr>What is a Sustainability Management Plan?</vt:lpstr>
      <vt:lpstr>The Value of an SMP </vt:lpstr>
      <vt:lpstr>The Value of an SMP</vt:lpstr>
      <vt:lpstr>Not Gold Plating, Consulting</vt:lpstr>
      <vt:lpstr> GPM Best Practice</vt:lpstr>
      <vt:lpstr>What is included in an SMP</vt:lpstr>
      <vt:lpstr>What is included in an SMP</vt:lpstr>
      <vt:lpstr>Version Control and Distribution</vt:lpstr>
      <vt:lpstr>Purpose</vt:lpstr>
      <vt:lpstr>Executive Summary</vt:lpstr>
      <vt:lpstr>Project Sustainability Objectives</vt:lpstr>
      <vt:lpstr>Key Performance Measures (Qualitative and Quantitative)</vt:lpstr>
      <vt:lpstr> P5 Impact Assessment</vt:lpstr>
      <vt:lpstr>The final pieces</vt:lpstr>
      <vt:lpstr>Where does the SMP Interface with the Project?</vt:lpstr>
      <vt:lpstr>Where Sustainability Exists</vt:lpstr>
      <vt:lpstr>Exercise 2 Learning how to use an SMP</vt:lpstr>
      <vt:lpstr>Brief</vt:lpstr>
      <vt:lpstr>Our Tasks</vt:lpstr>
      <vt:lpstr>PowerPoint Presentation</vt:lpstr>
      <vt:lpstr>Day One Review</vt:lpstr>
      <vt:lpstr>EnVex #1</vt:lpstr>
      <vt:lpstr>Responses from other Students</vt:lpstr>
      <vt:lpstr>The Planning Phase</vt:lpstr>
      <vt:lpstr>Why Plan?</vt:lpstr>
      <vt:lpstr>Project Plan Document</vt:lpstr>
      <vt:lpstr>Project Plan Purpose and Contents</vt:lpstr>
      <vt:lpstr>Defining the Scope</vt:lpstr>
      <vt:lpstr>Acceptance Criteria</vt:lpstr>
      <vt:lpstr>Refining an SMP</vt:lpstr>
      <vt:lpstr>Refining the SMP</vt:lpstr>
      <vt:lpstr>Quick Review: The Principles of Quality Management</vt:lpstr>
      <vt:lpstr>Product Breakdown</vt:lpstr>
      <vt:lpstr>Work Breakdown</vt:lpstr>
      <vt:lpstr>Numbering System</vt:lpstr>
      <vt:lpstr>Organization Breakdown</vt:lpstr>
      <vt:lpstr>Responsibility Matrix</vt:lpstr>
      <vt:lpstr>Cost Breakdown</vt:lpstr>
      <vt:lpstr>GPM Best Practice</vt:lpstr>
      <vt:lpstr>Estimating Accuracy</vt:lpstr>
      <vt:lpstr>Resource management</vt:lpstr>
      <vt:lpstr>Types of Resources</vt:lpstr>
      <vt:lpstr>Resourcing Process</vt:lpstr>
      <vt:lpstr>Resource Management</vt:lpstr>
      <vt:lpstr>GPM Best Practice</vt:lpstr>
      <vt:lpstr>Quality</vt:lpstr>
      <vt:lpstr>Constraints</vt:lpstr>
      <vt:lpstr>The Planning Phase</vt:lpstr>
      <vt:lpstr>What does Quality Mean? </vt:lpstr>
      <vt:lpstr>Quality Responsibilities</vt:lpstr>
      <vt:lpstr>Quality Environment</vt:lpstr>
      <vt:lpstr>Quality Control Tools</vt:lpstr>
      <vt:lpstr>Cost of Quality</vt:lpstr>
      <vt:lpstr>Sustainability and Quality Components</vt:lpstr>
      <vt:lpstr>The Implementing and Controlling Phase</vt:lpstr>
      <vt:lpstr>Requirements management</vt:lpstr>
      <vt:lpstr>Requirements Life Cycle</vt:lpstr>
      <vt:lpstr>The Swing</vt:lpstr>
      <vt:lpstr>The Implementing Phase</vt:lpstr>
      <vt:lpstr>Status Reports</vt:lpstr>
      <vt:lpstr>Risk Management</vt:lpstr>
      <vt:lpstr>What is a Risk?</vt:lpstr>
      <vt:lpstr>Levels of Risk</vt:lpstr>
      <vt:lpstr>Sustainability in Risk Management</vt:lpstr>
      <vt:lpstr>PowerPoint Presentation</vt:lpstr>
      <vt:lpstr>PowerPoint Presentation</vt:lpstr>
      <vt:lpstr>Risk Balance vs. Sustainability</vt:lpstr>
      <vt:lpstr>Risk Management Process</vt:lpstr>
      <vt:lpstr>Risk Management Plan</vt:lpstr>
      <vt:lpstr>Risk Identification Methods</vt:lpstr>
      <vt:lpstr>Risk Register</vt:lpstr>
      <vt:lpstr>Analysis (Assessment)</vt:lpstr>
      <vt:lpstr>Probability &amp; Impact Grid</vt:lpstr>
      <vt:lpstr>PERT</vt:lpstr>
      <vt:lpstr>PERT Process</vt:lpstr>
      <vt:lpstr>CPA PERT Demonstration</vt:lpstr>
      <vt:lpstr>PERT Durations</vt:lpstr>
      <vt:lpstr>Recalculated CPA</vt:lpstr>
      <vt:lpstr>Risk Threat Responses</vt:lpstr>
      <vt:lpstr>Risk Opportunity Responses</vt:lpstr>
      <vt:lpstr>Monitor and Control</vt:lpstr>
      <vt:lpstr>GPM Best Practice</vt:lpstr>
      <vt:lpstr>Issue Management</vt:lpstr>
      <vt:lpstr>Issue Definition</vt:lpstr>
      <vt:lpstr>Issue Escalation Route</vt:lpstr>
      <vt:lpstr>Issue Log - Contents</vt:lpstr>
      <vt:lpstr>Organizational Structure</vt:lpstr>
      <vt:lpstr>The Project Environment</vt:lpstr>
      <vt:lpstr>The Project Environment</vt:lpstr>
      <vt:lpstr>The Project Environment</vt:lpstr>
      <vt:lpstr>Organizational Influences</vt:lpstr>
      <vt:lpstr>Matrix Strengths &amp; Weaknesses</vt:lpstr>
      <vt:lpstr>EnVex #2</vt:lpstr>
      <vt:lpstr>Day Two Review</vt:lpstr>
      <vt:lpstr>Project Success and Benefits Management</vt:lpstr>
      <vt:lpstr>PowerPoint Presentation</vt:lpstr>
      <vt:lpstr>What is Success?</vt:lpstr>
      <vt:lpstr>Product Delivery Success</vt:lpstr>
      <vt:lpstr>Success Criteria</vt:lpstr>
      <vt:lpstr>Success Factors</vt:lpstr>
      <vt:lpstr>The 2022 World Cup Stadium Project</vt:lpstr>
      <vt:lpstr>The 2022 World Cup</vt:lpstr>
      <vt:lpstr>2013 RANA Plaza Collapse – Many Projects Failed…</vt:lpstr>
      <vt:lpstr>The Ugly Truth About Projects: There is More Chance To Fail Than Succeed</vt:lpstr>
      <vt:lpstr>How costly is project failure?</vt:lpstr>
      <vt:lpstr>How costly is project failure?</vt:lpstr>
      <vt:lpstr>Benefits Management</vt:lpstr>
      <vt:lpstr>Benefits Management Plan</vt:lpstr>
      <vt:lpstr>GPM Best Practice</vt:lpstr>
      <vt:lpstr>Understanding Organizational Goals</vt:lpstr>
      <vt:lpstr>Team Skills</vt:lpstr>
      <vt:lpstr>Team Attributes</vt:lpstr>
      <vt:lpstr>Team Development – Tuckman Model</vt:lpstr>
      <vt:lpstr>Teambuilding Approaches </vt:lpstr>
      <vt:lpstr>Belbin Team Roles</vt:lpstr>
      <vt:lpstr>Sustainability in Human Resource Management</vt:lpstr>
      <vt:lpstr>Project Controls Principles</vt:lpstr>
      <vt:lpstr>Project Controls Process</vt:lpstr>
      <vt:lpstr>Tolerances and Triggers</vt:lpstr>
      <vt:lpstr>Project Scoring Model</vt:lpstr>
      <vt:lpstr>Developing Weighted Project Score Formula</vt:lpstr>
      <vt:lpstr>Triggers &amp; Key Performance Indicators</vt:lpstr>
      <vt:lpstr>Methods and the Life Cycle</vt:lpstr>
      <vt:lpstr>Methods Benefits</vt:lpstr>
      <vt:lpstr>Procurement Management</vt:lpstr>
      <vt:lpstr>Procurement Terms</vt:lpstr>
      <vt:lpstr>Process</vt:lpstr>
      <vt:lpstr>Contract vs. Risk</vt:lpstr>
      <vt:lpstr>Acquisition Plan</vt:lpstr>
      <vt:lpstr>Procurement Selection Process</vt:lpstr>
      <vt:lpstr>Evaluation and Selection Criteria</vt:lpstr>
      <vt:lpstr>Green Vendor Scorecard</vt:lpstr>
      <vt:lpstr>Contractual Relationships</vt:lpstr>
      <vt:lpstr>Cost management</vt:lpstr>
      <vt:lpstr>Estimates, Budgets &amp; Costs</vt:lpstr>
      <vt:lpstr>Project Cost Plan</vt:lpstr>
      <vt:lpstr>Benefits of Cost Management</vt:lpstr>
      <vt:lpstr>Project Costs</vt:lpstr>
      <vt:lpstr>Earned Value Management</vt:lpstr>
      <vt:lpstr>Pre-Requisites to EVA</vt:lpstr>
      <vt:lpstr>Earned Value Parameters</vt:lpstr>
      <vt:lpstr>Earned Value Principles</vt:lpstr>
      <vt:lpstr>Earned Value Measurement</vt:lpstr>
      <vt:lpstr>Future Performance</vt:lpstr>
      <vt:lpstr>Advantages of Earned Value</vt:lpstr>
      <vt:lpstr>Disadvantages of EVM</vt:lpstr>
      <vt:lpstr>Adding Sustainability to the Mix</vt:lpstr>
      <vt:lpstr>Change Control</vt:lpstr>
      <vt:lpstr>Need for Change Control</vt:lpstr>
      <vt:lpstr>Roles</vt:lpstr>
      <vt:lpstr>Change Control Process</vt:lpstr>
      <vt:lpstr>Key Documents – Change Request</vt:lpstr>
      <vt:lpstr>Best Practice</vt:lpstr>
      <vt:lpstr>Configuration Management</vt:lpstr>
      <vt:lpstr>Purpose</vt:lpstr>
      <vt:lpstr>Configuration Process</vt:lpstr>
      <vt:lpstr>EnVex #3</vt:lpstr>
      <vt:lpstr>Day Three Review</vt:lpstr>
      <vt:lpstr>Communication Skills</vt:lpstr>
      <vt:lpstr>Communication Planning</vt:lpstr>
      <vt:lpstr>Barriers to Communication</vt:lpstr>
      <vt:lpstr>Communication Responsibilities</vt:lpstr>
      <vt:lpstr>Information management</vt:lpstr>
      <vt:lpstr>Purpose</vt:lpstr>
      <vt:lpstr>Information Process</vt:lpstr>
      <vt:lpstr>Key Information Products</vt:lpstr>
      <vt:lpstr>Negotiating Skills</vt:lpstr>
      <vt:lpstr>Meeting Pre-Requisites</vt:lpstr>
      <vt:lpstr>Negotiation Process </vt:lpstr>
      <vt:lpstr>Preparation</vt:lpstr>
      <vt:lpstr>Opening</vt:lpstr>
      <vt:lpstr>Bargaining</vt:lpstr>
      <vt:lpstr>Closing</vt:lpstr>
      <vt:lpstr>Negotiating Power</vt:lpstr>
      <vt:lpstr>Tactics</vt:lpstr>
      <vt:lpstr>Key Skills</vt:lpstr>
      <vt:lpstr>Conflict management</vt:lpstr>
      <vt:lpstr>Conflict Causes</vt:lpstr>
      <vt:lpstr>Model of Conflict Progression:</vt:lpstr>
      <vt:lpstr>Qualitative Costs of Conflict</vt:lpstr>
      <vt:lpstr>Quantitative Costs of Conflict</vt:lpstr>
      <vt:lpstr>Conflict Management Model</vt:lpstr>
      <vt:lpstr>Conflict through the Life Cycle</vt:lpstr>
      <vt:lpstr>Conflict Resolution</vt:lpstr>
      <vt:lpstr>Conflict Approaches</vt:lpstr>
      <vt:lpstr>Leadership</vt:lpstr>
      <vt:lpstr>Develop Strong Roots</vt:lpstr>
      <vt:lpstr>Leadership</vt:lpstr>
      <vt:lpstr>Perspectives</vt:lpstr>
      <vt:lpstr> GPM Best Practice</vt:lpstr>
      <vt:lpstr>Practical Traits</vt:lpstr>
      <vt:lpstr>Leadership Skills</vt:lpstr>
      <vt:lpstr>Situational Leadership</vt:lpstr>
      <vt:lpstr>Leadership Focus</vt:lpstr>
      <vt:lpstr>Follower Readiness</vt:lpstr>
      <vt:lpstr>Closure Phase and Reviews</vt:lpstr>
      <vt:lpstr>Stakeholder Management and Organization Roles</vt:lpstr>
      <vt:lpstr>Handover</vt:lpstr>
      <vt:lpstr>Closure</vt:lpstr>
      <vt:lpstr>Project Reviews</vt:lpstr>
      <vt:lpstr>Types of Review</vt:lpstr>
      <vt:lpstr>Quality Review</vt:lpstr>
      <vt:lpstr>Post Project Review</vt:lpstr>
      <vt:lpstr>Conducting a Project Review</vt:lpstr>
      <vt:lpstr>Stakeholder Review Roles</vt:lpstr>
      <vt:lpstr> GPM Best Practice</vt:lpstr>
      <vt:lpstr>EnVex #4</vt:lpstr>
      <vt:lpstr>Course Review</vt:lpstr>
      <vt:lpstr>Acknowledgements and References</vt:lpstr>
      <vt:lpstr>Thank you</vt:lpstr>
    </vt:vector>
  </TitlesOfParts>
  <Company>Fort Wayne/Allen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Joel Carboni</cp:lastModifiedBy>
  <cp:revision>227</cp:revision>
  <cp:lastPrinted>2013-02-08T17:18:12Z</cp:lastPrinted>
  <dcterms:created xsi:type="dcterms:W3CDTF">2012-12-19T19:13:24Z</dcterms:created>
  <dcterms:modified xsi:type="dcterms:W3CDTF">2014-01-20T21:56:07Z</dcterms:modified>
</cp:coreProperties>
</file>