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70" r:id="rId7"/>
    <p:sldId id="268" r:id="rId8"/>
    <p:sldId id="269" r:id="rId9"/>
    <p:sldId id="263" r:id="rId10"/>
    <p:sldId id="264" r:id="rId11"/>
    <p:sldId id="271" r:id="rId12"/>
    <p:sldId id="265" r:id="rId13"/>
    <p:sldId id="266" r:id="rId14"/>
    <p:sldId id="267" r:id="rId15"/>
  </p:sldIdLst>
  <p:sldSz cx="9144000" cy="6858000" type="screen4x3"/>
  <p:notesSz cx="6858000" cy="9144000"/>
  <p:defaultTextStyle>
    <a:defPPr>
      <a:defRPr lang="es-CR"/>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86" y="-4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3C9C11-150B-42C8-AF06-CF1BB29E36BC}" type="datetimeFigureOut">
              <a:rPr lang="es-CR" smtClean="0"/>
              <a:t>17/06/2014</a:t>
            </a:fld>
            <a:endParaRPr lang="es-C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5E1C08-9406-4FEE-AA93-2E5E42CE3B7D}" type="slidenum">
              <a:rPr lang="es-CR" smtClean="0"/>
              <a:t>‹Nº›</a:t>
            </a:fld>
            <a:endParaRPr lang="es-CR"/>
          </a:p>
        </p:txBody>
      </p:sp>
    </p:spTree>
    <p:extLst>
      <p:ext uri="{BB962C8B-B14F-4D97-AF65-F5344CB8AC3E}">
        <p14:creationId xmlns:p14="http://schemas.microsoft.com/office/powerpoint/2010/main" val="3154124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a:p>
        </p:txBody>
      </p:sp>
      <p:sp>
        <p:nvSpPr>
          <p:cNvPr id="4" name="3 Marcador de número de diapositiva"/>
          <p:cNvSpPr>
            <a:spLocks noGrp="1"/>
          </p:cNvSpPr>
          <p:nvPr>
            <p:ph type="sldNum" sz="quarter" idx="10"/>
          </p:nvPr>
        </p:nvSpPr>
        <p:spPr/>
        <p:txBody>
          <a:bodyPr/>
          <a:lstStyle/>
          <a:p>
            <a:fld id="{D25E1C08-9406-4FEE-AA93-2E5E42CE3B7D}" type="slidenum">
              <a:rPr lang="es-CR" smtClean="0"/>
              <a:t>3</a:t>
            </a:fld>
            <a:endParaRPr lang="es-CR"/>
          </a:p>
        </p:txBody>
      </p:sp>
    </p:spTree>
    <p:extLst>
      <p:ext uri="{BB962C8B-B14F-4D97-AF65-F5344CB8AC3E}">
        <p14:creationId xmlns:p14="http://schemas.microsoft.com/office/powerpoint/2010/main" val="607832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lvl1pPr>
              <a:defRPr/>
            </a:lvl1pPr>
          </a:lstStyle>
          <a:p>
            <a:fld id="{5E545CC7-0A28-4B3E-BD2E-7DD3D64CFC88}" type="datetimeFigureOut">
              <a:rPr lang="es-CR" altLang="es-CR"/>
              <a:pPr/>
              <a:t>17/06/2014</a:t>
            </a:fld>
            <a:endParaRPr lang="es-CR" alt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fld id="{7FFB2CFD-8505-404C-BAD3-E78E7BDE720B}" type="slidenum">
              <a:rPr lang="es-CR" altLang="es-CR"/>
              <a:pPr/>
              <a:t>‹Nº›</a:t>
            </a:fld>
            <a:endParaRPr lang="es-CR" altLang="es-CR"/>
          </a:p>
        </p:txBody>
      </p:sp>
    </p:spTree>
    <p:extLst>
      <p:ext uri="{BB962C8B-B14F-4D97-AF65-F5344CB8AC3E}">
        <p14:creationId xmlns:p14="http://schemas.microsoft.com/office/powerpoint/2010/main" val="1463495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fld id="{4C51359C-1081-4B9D-8B7E-0A949F535DA8}" type="datetimeFigureOut">
              <a:rPr lang="es-CR" altLang="es-CR"/>
              <a:pPr/>
              <a:t>17/06/2014</a:t>
            </a:fld>
            <a:endParaRPr lang="es-CR" alt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fld id="{29F947EF-03D3-4E5E-A6F0-95F424175761}" type="slidenum">
              <a:rPr lang="es-CR" altLang="es-CR"/>
              <a:pPr/>
              <a:t>‹Nº›</a:t>
            </a:fld>
            <a:endParaRPr lang="es-CR" altLang="es-CR"/>
          </a:p>
        </p:txBody>
      </p:sp>
    </p:spTree>
    <p:extLst>
      <p:ext uri="{BB962C8B-B14F-4D97-AF65-F5344CB8AC3E}">
        <p14:creationId xmlns:p14="http://schemas.microsoft.com/office/powerpoint/2010/main" val="50923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fld id="{3B82CE8D-E97C-47D7-8F24-EEB08DCA6062}" type="datetimeFigureOut">
              <a:rPr lang="es-CR" altLang="es-CR"/>
              <a:pPr/>
              <a:t>17/06/2014</a:t>
            </a:fld>
            <a:endParaRPr lang="es-CR" alt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fld id="{6D072527-21E5-4F97-8B68-A5A4C37445A0}" type="slidenum">
              <a:rPr lang="es-CR" altLang="es-CR"/>
              <a:pPr/>
              <a:t>‹Nº›</a:t>
            </a:fld>
            <a:endParaRPr lang="es-CR" altLang="es-CR"/>
          </a:p>
        </p:txBody>
      </p:sp>
    </p:spTree>
    <p:extLst>
      <p:ext uri="{BB962C8B-B14F-4D97-AF65-F5344CB8AC3E}">
        <p14:creationId xmlns:p14="http://schemas.microsoft.com/office/powerpoint/2010/main" val="201765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fld id="{F07A474C-923F-4D5C-BAC5-9BA81CD608BD}" type="datetimeFigureOut">
              <a:rPr lang="es-CR" altLang="es-CR"/>
              <a:pPr/>
              <a:t>17/06/2014</a:t>
            </a:fld>
            <a:endParaRPr lang="es-CR" alt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fld id="{115D4421-CCBD-4C22-AEDB-ACEE0106C5D4}" type="slidenum">
              <a:rPr lang="es-CR" altLang="es-CR"/>
              <a:pPr/>
              <a:t>‹Nº›</a:t>
            </a:fld>
            <a:endParaRPr lang="es-CR" altLang="es-CR"/>
          </a:p>
        </p:txBody>
      </p:sp>
    </p:spTree>
    <p:extLst>
      <p:ext uri="{BB962C8B-B14F-4D97-AF65-F5344CB8AC3E}">
        <p14:creationId xmlns:p14="http://schemas.microsoft.com/office/powerpoint/2010/main" val="3272653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fld id="{A953C856-F7BD-4007-B210-0D75A6C4623C}" type="datetimeFigureOut">
              <a:rPr lang="es-CR" altLang="es-CR"/>
              <a:pPr/>
              <a:t>17/06/2014</a:t>
            </a:fld>
            <a:endParaRPr lang="es-CR" alt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fld id="{9B1BA3F3-7A19-41BE-BE1C-76EE6AC067DC}" type="slidenum">
              <a:rPr lang="es-CR" altLang="es-CR"/>
              <a:pPr/>
              <a:t>‹Nº›</a:t>
            </a:fld>
            <a:endParaRPr lang="es-CR" altLang="es-CR"/>
          </a:p>
        </p:txBody>
      </p:sp>
    </p:spTree>
    <p:extLst>
      <p:ext uri="{BB962C8B-B14F-4D97-AF65-F5344CB8AC3E}">
        <p14:creationId xmlns:p14="http://schemas.microsoft.com/office/powerpoint/2010/main" val="377191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p:txBody>
          <a:bodyPr/>
          <a:lstStyle>
            <a:lvl1pPr>
              <a:defRPr/>
            </a:lvl1pPr>
          </a:lstStyle>
          <a:p>
            <a:fld id="{626A74F6-F402-4952-BEE3-6C253861A727}" type="datetimeFigureOut">
              <a:rPr lang="es-CR" altLang="es-CR"/>
              <a:pPr/>
              <a:t>17/06/2014</a:t>
            </a:fld>
            <a:endParaRPr lang="es-CR" alt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fld id="{C029920F-0A25-4021-A841-E3D89E25068C}" type="slidenum">
              <a:rPr lang="es-CR" altLang="es-CR"/>
              <a:pPr/>
              <a:t>‹Nº›</a:t>
            </a:fld>
            <a:endParaRPr lang="es-CR" altLang="es-CR"/>
          </a:p>
        </p:txBody>
      </p:sp>
    </p:spTree>
    <p:extLst>
      <p:ext uri="{BB962C8B-B14F-4D97-AF65-F5344CB8AC3E}">
        <p14:creationId xmlns:p14="http://schemas.microsoft.com/office/powerpoint/2010/main" val="5239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p:txBody>
          <a:bodyPr/>
          <a:lstStyle>
            <a:lvl1pPr>
              <a:defRPr/>
            </a:lvl1pPr>
          </a:lstStyle>
          <a:p>
            <a:fld id="{223862A9-088F-4D92-88E5-A662FDE09E36}" type="datetimeFigureOut">
              <a:rPr lang="es-CR" altLang="es-CR"/>
              <a:pPr/>
              <a:t>17/06/2014</a:t>
            </a:fld>
            <a:endParaRPr lang="es-CR" alt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fld id="{E665401F-B7B5-445E-BCA0-3F63D5B0B216}" type="slidenum">
              <a:rPr lang="es-CR" altLang="es-CR"/>
              <a:pPr/>
              <a:t>‹Nº›</a:t>
            </a:fld>
            <a:endParaRPr lang="es-CR" altLang="es-CR"/>
          </a:p>
        </p:txBody>
      </p:sp>
    </p:spTree>
    <p:extLst>
      <p:ext uri="{BB962C8B-B14F-4D97-AF65-F5344CB8AC3E}">
        <p14:creationId xmlns:p14="http://schemas.microsoft.com/office/powerpoint/2010/main" val="256670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p:txBody>
          <a:bodyPr/>
          <a:lstStyle>
            <a:lvl1pPr>
              <a:defRPr/>
            </a:lvl1pPr>
          </a:lstStyle>
          <a:p>
            <a:fld id="{338A93D0-59A6-46E0-957C-AD1285F5C6F4}" type="datetimeFigureOut">
              <a:rPr lang="es-CR" altLang="es-CR"/>
              <a:pPr/>
              <a:t>17/06/2014</a:t>
            </a:fld>
            <a:endParaRPr lang="es-CR" alt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fld id="{6B3F3924-232A-4E35-B458-E238DC7D429B}" type="slidenum">
              <a:rPr lang="es-CR" altLang="es-CR"/>
              <a:pPr/>
              <a:t>‹Nº›</a:t>
            </a:fld>
            <a:endParaRPr lang="es-CR" altLang="es-CR"/>
          </a:p>
        </p:txBody>
      </p:sp>
    </p:spTree>
    <p:extLst>
      <p:ext uri="{BB962C8B-B14F-4D97-AF65-F5344CB8AC3E}">
        <p14:creationId xmlns:p14="http://schemas.microsoft.com/office/powerpoint/2010/main" val="1806612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fld id="{DB799280-937A-4814-8123-FC3AD4AB325A}" type="datetimeFigureOut">
              <a:rPr lang="es-CR" altLang="es-CR"/>
              <a:pPr/>
              <a:t>17/06/2014</a:t>
            </a:fld>
            <a:endParaRPr lang="es-CR" alt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fld id="{051A364E-5B2D-415A-AB66-789175DD04C2}" type="slidenum">
              <a:rPr lang="es-CR" altLang="es-CR"/>
              <a:pPr/>
              <a:t>‹Nº›</a:t>
            </a:fld>
            <a:endParaRPr lang="es-CR" altLang="es-CR"/>
          </a:p>
        </p:txBody>
      </p:sp>
    </p:spTree>
    <p:extLst>
      <p:ext uri="{BB962C8B-B14F-4D97-AF65-F5344CB8AC3E}">
        <p14:creationId xmlns:p14="http://schemas.microsoft.com/office/powerpoint/2010/main" val="2080396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fld id="{2C280EE3-9033-4888-B9E6-0B02D175DE2A}" type="datetimeFigureOut">
              <a:rPr lang="es-CR" altLang="es-CR"/>
              <a:pPr/>
              <a:t>17/06/2014</a:t>
            </a:fld>
            <a:endParaRPr lang="es-CR" alt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fld id="{B0D59A26-D128-4CFC-B922-4921D2A4A4A4}" type="slidenum">
              <a:rPr lang="es-CR" altLang="es-CR"/>
              <a:pPr/>
              <a:t>‹Nº›</a:t>
            </a:fld>
            <a:endParaRPr lang="es-CR" altLang="es-CR"/>
          </a:p>
        </p:txBody>
      </p:sp>
    </p:spTree>
    <p:extLst>
      <p:ext uri="{BB962C8B-B14F-4D97-AF65-F5344CB8AC3E}">
        <p14:creationId xmlns:p14="http://schemas.microsoft.com/office/powerpoint/2010/main" val="4165345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fld id="{EBF5BA6D-EB09-47C0-A0CF-08BD308A3B3A}" type="datetimeFigureOut">
              <a:rPr lang="es-CR" altLang="es-CR"/>
              <a:pPr/>
              <a:t>17/06/2014</a:t>
            </a:fld>
            <a:endParaRPr lang="es-CR" alt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fld id="{F0BD8BCE-1A2E-4D9A-8ABF-1CC8016DB9E4}" type="slidenum">
              <a:rPr lang="es-CR" altLang="es-CR"/>
              <a:pPr/>
              <a:t>‹Nº›</a:t>
            </a:fld>
            <a:endParaRPr lang="es-CR" altLang="es-CR"/>
          </a:p>
        </p:txBody>
      </p:sp>
    </p:spTree>
    <p:extLst>
      <p:ext uri="{BB962C8B-B14F-4D97-AF65-F5344CB8AC3E}">
        <p14:creationId xmlns:p14="http://schemas.microsoft.com/office/powerpoint/2010/main" val="547246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R" smtClean="0"/>
              <a:t>Haga clic para modificar el estilo de título del patrón</a:t>
            </a:r>
            <a:endParaRPr lang="es-CR" altLang="es-CR" smtClean="0"/>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R" smtClean="0"/>
              <a:t>Haga clic para modificar el estilo de texto del patrón</a:t>
            </a:r>
          </a:p>
          <a:p>
            <a:pPr lvl="1"/>
            <a:r>
              <a:rPr lang="es-ES" altLang="es-CR" smtClean="0"/>
              <a:t>Segundo nivel</a:t>
            </a:r>
          </a:p>
          <a:p>
            <a:pPr lvl="2"/>
            <a:r>
              <a:rPr lang="es-ES" altLang="es-CR" smtClean="0"/>
              <a:t>Tercer nivel</a:t>
            </a:r>
          </a:p>
          <a:p>
            <a:pPr lvl="3"/>
            <a:r>
              <a:rPr lang="es-ES" altLang="es-CR" smtClean="0"/>
              <a:t>Cuarto nivel</a:t>
            </a:r>
          </a:p>
          <a:p>
            <a:pPr lvl="4"/>
            <a:r>
              <a:rPr lang="es-ES" altLang="es-CR" smtClean="0"/>
              <a:t>Quinto nivel</a:t>
            </a:r>
            <a:endParaRPr lang="es-CR" altLang="es-CR"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BEF46B0F-42E0-452C-B6B6-78EF93175613}" type="datetimeFigureOut">
              <a:rPr lang="es-CR" altLang="es-CR"/>
              <a:pPr/>
              <a:t>17/06/2014</a:t>
            </a:fld>
            <a:endParaRPr lang="es-CR" alt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13E51823-7B1F-47B8-8C65-9D227D7774C3}" type="slidenum">
              <a:rPr lang="es-CR" altLang="es-CR"/>
              <a:pPr/>
              <a:t>‹Nº›</a:t>
            </a:fld>
            <a:endParaRPr lang="es-CR" alt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ucipfg.com/Repositorio/GSPM/Regimen-Estudiantil/UCI-Regulations.pdf"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6"/>
          <p:cNvSpPr txBox="1">
            <a:spLocks noGrp="1" noChangeArrowheads="1"/>
          </p:cNvSpPr>
          <p:nvPr/>
        </p:nvSpPr>
        <p:spPr bwMode="auto">
          <a:xfrm>
            <a:off x="2209800" y="62484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338EEF9-ADDC-4F19-A0F6-2DD0FBA9F90B}" type="slidenum">
              <a:rPr lang="es-ES" altLang="es-CR" sz="1400"/>
              <a:pPr eaLnBrk="1" hangingPunct="1"/>
              <a:t>1</a:t>
            </a:fld>
            <a:endParaRPr lang="es-ES" altLang="es-CR" sz="1400"/>
          </a:p>
        </p:txBody>
      </p:sp>
      <p:sp>
        <p:nvSpPr>
          <p:cNvPr id="13314" name="Rectangle 2"/>
          <p:cNvSpPr>
            <a:spLocks noGrp="1" noChangeArrowheads="1"/>
          </p:cNvSpPr>
          <p:nvPr>
            <p:ph type="ctrTitle" idx="4294967295"/>
          </p:nvPr>
        </p:nvSpPr>
        <p:spPr>
          <a:xfrm>
            <a:off x="250825" y="2852738"/>
            <a:ext cx="8497888" cy="1944687"/>
          </a:xfrm>
        </p:spPr>
        <p:txBody>
          <a:bodyPr/>
          <a:lstStyle/>
          <a:p>
            <a:pPr eaLnBrk="1" hangingPunct="1"/>
            <a:r>
              <a:rPr lang="es-CR" altLang="es-CR" smtClean="0">
                <a:ea typeface="ＭＳ Ｐゴシック" pitchFamily="34" charset="-128"/>
              </a:rPr>
              <a:t>Degree and Graduation Seminar</a:t>
            </a:r>
            <a:br>
              <a:rPr lang="es-CR" altLang="es-CR" smtClean="0">
                <a:ea typeface="ＭＳ Ｐゴシック" pitchFamily="34" charset="-128"/>
              </a:rPr>
            </a:br>
            <a:r>
              <a:rPr lang="es-CR" altLang="es-CR" smtClean="0">
                <a:ea typeface="ＭＳ Ｐゴシック" pitchFamily="34" charset="-128"/>
              </a:rPr>
              <a:t/>
            </a:r>
            <a:br>
              <a:rPr lang="es-CR" altLang="es-CR" smtClean="0">
                <a:ea typeface="ＭＳ Ｐゴシック" pitchFamily="34" charset="-128"/>
              </a:rPr>
            </a:br>
            <a:r>
              <a:rPr lang="es-CR" altLang="es-CR" smtClean="0">
                <a:ea typeface="ＭＳ Ｐゴシック" pitchFamily="34" charset="-128"/>
              </a:rPr>
              <a:t>Introduction</a:t>
            </a:r>
            <a:endParaRPr lang="en-US" altLang="es-CR" smtClean="0">
              <a:ea typeface="ＭＳ Ｐゴシック"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a:xfrm>
            <a:off x="1233488" y="1412875"/>
            <a:ext cx="6911975" cy="863600"/>
          </a:xfrm>
        </p:spPr>
        <p:txBody>
          <a:bodyPr/>
          <a:lstStyle/>
          <a:p>
            <a:pPr eaLnBrk="1" hangingPunct="1"/>
            <a:r>
              <a:rPr lang="en-US" altLang="es-CR" smtClean="0">
                <a:ea typeface="ＭＳ Ｐゴシック" pitchFamily="34" charset="-128"/>
              </a:rPr>
              <a:t>Course Evaluation (cont.)</a:t>
            </a:r>
          </a:p>
        </p:txBody>
      </p:sp>
      <p:sp>
        <p:nvSpPr>
          <p:cNvPr id="9221" name="Rectangle 3"/>
          <p:cNvSpPr>
            <a:spLocks noGrp="1" noChangeArrowheads="1"/>
          </p:cNvSpPr>
          <p:nvPr>
            <p:ph type="body" idx="4294967295"/>
          </p:nvPr>
        </p:nvSpPr>
        <p:spPr>
          <a:xfrm>
            <a:off x="528638" y="2276475"/>
            <a:ext cx="8229600" cy="4205288"/>
          </a:xfrm>
        </p:spPr>
        <p:txBody>
          <a:bodyPr/>
          <a:lstStyle/>
          <a:p>
            <a:pPr>
              <a:buFont typeface="Arial" charset="0"/>
              <a:buChar char="•"/>
              <a:defRPr/>
            </a:pPr>
            <a:r>
              <a:rPr lang="en-US" sz="2400" dirty="0"/>
              <a:t>The initial assessment test is not considered on the course final score.</a:t>
            </a:r>
            <a:endParaRPr lang="es-ES_tradnl" sz="2400" dirty="0"/>
          </a:p>
          <a:p>
            <a:pPr>
              <a:buFont typeface="Arial" charset="0"/>
              <a:buChar char="•"/>
              <a:defRPr/>
            </a:pPr>
            <a:r>
              <a:rPr lang="en-US" sz="2400" dirty="0"/>
              <a:t>The course final test will be a 100 question </a:t>
            </a:r>
            <a:r>
              <a:rPr lang="en-US" sz="2400" dirty="0" smtClean="0"/>
              <a:t>test, </a:t>
            </a:r>
            <a:r>
              <a:rPr lang="en-US" sz="2400" dirty="0"/>
              <a:t>to be done one week after the last week of the course. Each student will have 2 hours to complete </a:t>
            </a:r>
            <a:r>
              <a:rPr lang="en-US" sz="2400" dirty="0" smtClean="0"/>
              <a:t>the final test</a:t>
            </a:r>
            <a:r>
              <a:rPr lang="en-US" sz="2400" dirty="0"/>
              <a:t>.</a:t>
            </a:r>
            <a:endParaRPr lang="es-ES_tradnl" sz="2400" dirty="0"/>
          </a:p>
          <a:p>
            <a:pPr>
              <a:buFont typeface="Arial" charset="0"/>
              <a:buChar char="•"/>
              <a:defRPr/>
            </a:pPr>
            <a:r>
              <a:rPr lang="en-US" sz="2400" dirty="0"/>
              <a:t>If the student passes the course, then he/she will have the opportunity to do the </a:t>
            </a:r>
            <a:r>
              <a:rPr lang="en-US" sz="2400" dirty="0" smtClean="0"/>
              <a:t>Final Comprehensive Exam, </a:t>
            </a:r>
            <a:r>
              <a:rPr lang="en-US" sz="2400" dirty="0"/>
              <a:t>which is a 200 question test to be done two weeks after the course final test. Each student will have 4 hours to complete the graduation test</a:t>
            </a:r>
            <a:r>
              <a:rPr lang="en-US" sz="2400" dirty="0" smtClean="0"/>
              <a:t>.</a:t>
            </a:r>
          </a:p>
          <a:p>
            <a:pPr>
              <a:buFont typeface="Arial" charset="0"/>
              <a:buChar char="•"/>
              <a:defRPr/>
            </a:pPr>
            <a:endParaRPr lang="es-ES_tradnl" sz="2400" dirty="0"/>
          </a:p>
          <a:p>
            <a:pPr marL="609600" indent="-609600" algn="just" eaLnBrk="1" hangingPunct="1">
              <a:lnSpc>
                <a:spcPct val="80000"/>
              </a:lnSpc>
              <a:buFont typeface="Arial" charset="0"/>
              <a:buChar char="•"/>
              <a:defRPr/>
            </a:pPr>
            <a:endParaRPr lang="es-C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a:xfrm>
            <a:off x="1043608" y="1052736"/>
            <a:ext cx="6911975" cy="863600"/>
          </a:xfrm>
        </p:spPr>
        <p:txBody>
          <a:bodyPr/>
          <a:lstStyle/>
          <a:p>
            <a:r>
              <a:rPr lang="es-CR" dirty="0" err="1"/>
              <a:t>Graduation</a:t>
            </a:r>
            <a:r>
              <a:rPr lang="es-CR" dirty="0"/>
              <a:t> Score: </a:t>
            </a:r>
            <a:endParaRPr lang="en-US" altLang="es-CR" dirty="0" smtClean="0">
              <a:ea typeface="ＭＳ Ｐゴシック" pitchFamily="34" charset="-128"/>
            </a:endParaRPr>
          </a:p>
        </p:txBody>
      </p:sp>
      <p:sp>
        <p:nvSpPr>
          <p:cNvPr id="9221" name="Rectangle 3"/>
          <p:cNvSpPr>
            <a:spLocks noGrp="1" noChangeArrowheads="1"/>
          </p:cNvSpPr>
          <p:nvPr>
            <p:ph type="body" idx="4294967295"/>
          </p:nvPr>
        </p:nvSpPr>
        <p:spPr>
          <a:xfrm>
            <a:off x="539552" y="1844824"/>
            <a:ext cx="8229600" cy="4824536"/>
          </a:xfrm>
        </p:spPr>
        <p:txBody>
          <a:bodyPr/>
          <a:lstStyle/>
          <a:p>
            <a:r>
              <a:rPr lang="en-US" sz="2000" dirty="0"/>
              <a:t>The minimum passing grade for the Graduation Score is 80</a:t>
            </a:r>
            <a:r>
              <a:rPr lang="en-US" sz="2000" dirty="0" smtClean="0"/>
              <a:t>%.</a:t>
            </a:r>
            <a:endParaRPr lang="en-US" sz="2000" dirty="0"/>
          </a:p>
          <a:p>
            <a:r>
              <a:rPr lang="en-US" sz="2000" dirty="0"/>
              <a:t>The Graduation Score is calculated as follows</a:t>
            </a:r>
            <a:r>
              <a:rPr lang="en-US" sz="2000" dirty="0" smtClean="0"/>
              <a:t>:</a:t>
            </a:r>
            <a:endParaRPr lang="en-US" sz="2000" dirty="0"/>
          </a:p>
          <a:p>
            <a:pPr marL="0" indent="0">
              <a:buNone/>
            </a:pPr>
            <a:r>
              <a:rPr lang="en-US" sz="2000" dirty="0" smtClean="0"/>
              <a:t>	60</a:t>
            </a:r>
            <a:r>
              <a:rPr lang="en-US" sz="2000" dirty="0"/>
              <a:t>% is the weight assigned to the average of grades for </a:t>
            </a:r>
            <a:r>
              <a:rPr lang="en-US" sz="2000" dirty="0" smtClean="0"/>
              <a:t>all </a:t>
            </a:r>
            <a:r>
              <a:rPr lang="en-US" sz="2000" dirty="0"/>
              <a:t>MPM </a:t>
            </a:r>
            <a:r>
              <a:rPr lang="en-US" sz="2000" dirty="0" smtClean="0"/>
              <a:t>	program </a:t>
            </a:r>
            <a:r>
              <a:rPr lang="en-US" sz="2000" dirty="0"/>
              <a:t>courses.</a:t>
            </a:r>
          </a:p>
          <a:p>
            <a:pPr marL="0" indent="0">
              <a:buNone/>
            </a:pPr>
            <a:r>
              <a:rPr lang="en-US" sz="2000" dirty="0" smtClean="0"/>
              <a:t>	40</a:t>
            </a:r>
            <a:r>
              <a:rPr lang="en-US" sz="2000" dirty="0"/>
              <a:t>% is the weight assigned to the grade obtained in </a:t>
            </a:r>
            <a:r>
              <a:rPr lang="en-US" sz="2000" dirty="0" smtClean="0"/>
              <a:t>the Final 	Comprehensive </a:t>
            </a:r>
            <a:r>
              <a:rPr lang="en-US" sz="2000" dirty="0"/>
              <a:t>Exam</a:t>
            </a:r>
            <a:r>
              <a:rPr lang="en-US" sz="2000" dirty="0" smtClean="0"/>
              <a:t>.</a:t>
            </a:r>
          </a:p>
          <a:p>
            <a:pPr marL="0" indent="0">
              <a:buNone/>
            </a:pPr>
            <a:endParaRPr lang="en-US" sz="2000" dirty="0" smtClean="0"/>
          </a:p>
          <a:p>
            <a:pPr marL="0" indent="0">
              <a:buNone/>
            </a:pPr>
            <a:r>
              <a:rPr lang="en-US" sz="2000" dirty="0" smtClean="0"/>
              <a:t>For </a:t>
            </a:r>
            <a:r>
              <a:rPr lang="en-US" sz="2000" dirty="0"/>
              <a:t>example: if a student has an average of 80% on the program courses, then he/she has 48% of the 60%. If he/she got a score of 90% on the Final Comprehensive Exam, this represents 36% of 40%. </a:t>
            </a:r>
            <a:r>
              <a:rPr lang="en-US" sz="2000" dirty="0" smtClean="0"/>
              <a:t>Therefore</a:t>
            </a:r>
            <a:r>
              <a:rPr lang="en-US" sz="2000" dirty="0"/>
              <a:t>, the student´s final score will be 48%+36%=84%, which is above the minimum passing grade for the Graduation Score of the MPM program</a:t>
            </a:r>
            <a:r>
              <a:rPr lang="en-US" sz="2000" dirty="0" smtClean="0"/>
              <a:t>.</a:t>
            </a:r>
          </a:p>
          <a:p>
            <a:r>
              <a:rPr lang="en-US" sz="2000" dirty="0" smtClean="0"/>
              <a:t>View </a:t>
            </a:r>
            <a:r>
              <a:rPr lang="en-US" sz="2000" dirty="0"/>
              <a:t>the </a:t>
            </a:r>
            <a:r>
              <a:rPr lang="en-US" sz="2000" dirty="0">
                <a:hlinkClick r:id="rId2"/>
              </a:rPr>
              <a:t>Students Rules and Regulations</a:t>
            </a:r>
            <a:r>
              <a:rPr lang="en-US" sz="2000" dirty="0"/>
              <a:t>, Article 53, for rounding system information"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a:xfrm>
            <a:off x="468313" y="908050"/>
            <a:ext cx="8229600" cy="1143000"/>
          </a:xfrm>
        </p:spPr>
        <p:txBody>
          <a:bodyPr/>
          <a:lstStyle/>
          <a:p>
            <a:pPr eaLnBrk="1" hangingPunct="1"/>
            <a:r>
              <a:rPr lang="en-US" altLang="es-CR" smtClean="0">
                <a:ea typeface="ＭＳ Ｐゴシック" pitchFamily="34" charset="-128"/>
              </a:rPr>
              <a:t>Course Program</a:t>
            </a:r>
          </a:p>
        </p:txBody>
      </p:sp>
      <p:graphicFrame>
        <p:nvGraphicFramePr>
          <p:cNvPr id="21535" name="Group 31"/>
          <p:cNvGraphicFramePr>
            <a:graphicFrameLocks noGrp="1"/>
          </p:cNvGraphicFramePr>
          <p:nvPr>
            <p:extLst>
              <p:ext uri="{D42A27DB-BD31-4B8C-83A1-F6EECF244321}">
                <p14:modId xmlns:p14="http://schemas.microsoft.com/office/powerpoint/2010/main" val="566249930"/>
              </p:ext>
            </p:extLst>
          </p:nvPr>
        </p:nvGraphicFramePr>
        <p:xfrm>
          <a:off x="539552" y="1988840"/>
          <a:ext cx="8135938" cy="4581622"/>
        </p:xfrm>
        <a:graphic>
          <a:graphicData uri="http://schemas.openxmlformats.org/drawingml/2006/table">
            <a:tbl>
              <a:tblPr/>
              <a:tblGrid>
                <a:gridCol w="1655763"/>
                <a:gridCol w="3063875"/>
                <a:gridCol w="3416300"/>
              </a:tblGrid>
              <a:tr h="50780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400" b="1" i="0" u="none" strike="noStrike" cap="none" normalizeH="0" baseline="0" dirty="0" smtClean="0">
                          <a:ln>
                            <a:noFill/>
                          </a:ln>
                          <a:solidFill>
                            <a:schemeClr val="tx1"/>
                          </a:solidFill>
                          <a:effectLst/>
                          <a:latin typeface="Calibri" charset="0"/>
                          <a:ea typeface="ＭＳ Ｐゴシック" charset="0"/>
                          <a:cs typeface="ＭＳ Ｐゴシック" charset="0"/>
                        </a:rPr>
                        <a:t>Week</a:t>
                      </a:r>
                      <a:endParaRPr kumimoji="0" lang="es-ES" sz="2400" b="1" i="0" u="none" strike="noStrike" cap="none" normalizeH="0" baseline="0" dirty="0">
                        <a:ln>
                          <a:noFill/>
                        </a:ln>
                        <a:solidFill>
                          <a:schemeClr val="tx1"/>
                        </a:solidFill>
                        <a:effectLst/>
                        <a:latin typeface="Calibri" charset="0"/>
                        <a:ea typeface="ＭＳ Ｐゴシック" charset="0"/>
                        <a:cs typeface="ＭＳ Ｐゴシック" charset="0"/>
                      </a:endParaRPr>
                    </a:p>
                  </a:txBody>
                  <a:tcPr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400" b="1" i="0" u="none" strike="noStrike" cap="none" normalizeH="0" baseline="0" dirty="0" smtClean="0">
                          <a:ln>
                            <a:noFill/>
                          </a:ln>
                          <a:solidFill>
                            <a:schemeClr val="tx1"/>
                          </a:solidFill>
                          <a:effectLst/>
                          <a:latin typeface="Calibri" charset="0"/>
                          <a:ea typeface="ＭＳ Ｐゴシック" charset="0"/>
                          <a:cs typeface="ＭＳ Ｐゴシック" charset="0"/>
                        </a:rPr>
                        <a:t>Topics </a:t>
                      </a:r>
                      <a:endParaRPr kumimoji="0" lang="es-ES" sz="2400" b="1" i="0" u="none" strike="noStrike" cap="none" normalizeH="0" baseline="0" dirty="0">
                        <a:ln>
                          <a:noFill/>
                        </a:ln>
                        <a:solidFill>
                          <a:schemeClr val="tx1"/>
                        </a:solidFill>
                        <a:effectLst/>
                        <a:latin typeface="Calibri" charset="0"/>
                        <a:ea typeface="ＭＳ Ｐゴシック" charset="0"/>
                        <a:cs typeface="ＭＳ Ｐゴシック" charset="0"/>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400" b="1" i="0" u="none" strike="noStrike" cap="none" normalizeH="0" baseline="0" dirty="0" smtClean="0">
                          <a:ln>
                            <a:noFill/>
                          </a:ln>
                          <a:solidFill>
                            <a:schemeClr val="tx1"/>
                          </a:solidFill>
                          <a:effectLst/>
                          <a:latin typeface="Calibri" charset="0"/>
                          <a:ea typeface="ＭＳ Ｐゴシック" charset="0"/>
                          <a:cs typeface="ＭＳ Ｐゴシック" charset="0"/>
                        </a:rPr>
                        <a:t>Reading</a:t>
                      </a:r>
                      <a:endParaRPr kumimoji="0" lang="es-ES" sz="2400" b="1" i="0" u="none" strike="noStrike" cap="none" normalizeH="0" baseline="0" dirty="0">
                        <a:ln>
                          <a:noFill/>
                        </a:ln>
                        <a:solidFill>
                          <a:schemeClr val="tx1"/>
                        </a:solidFill>
                        <a:effectLst/>
                        <a:latin typeface="Calibri" charset="0"/>
                        <a:ea typeface="ＭＳ Ｐゴシック" charset="0"/>
                        <a:cs typeface="ＭＳ Ｐゴシック" charset="0"/>
                      </a:endParaRPr>
                    </a:p>
                  </a:txBody>
                  <a:tcPr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50780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a:ln>
                            <a:noFill/>
                          </a:ln>
                          <a:solidFill>
                            <a:schemeClr val="tx1"/>
                          </a:solidFill>
                          <a:effectLst/>
                          <a:latin typeface="Calibri" charset="0"/>
                          <a:ea typeface="ＭＳ Ｐゴシック" charset="0"/>
                          <a:cs typeface="ＭＳ Ｐゴシック" charset="0"/>
                        </a:rPr>
                        <a:t>0</a:t>
                      </a:r>
                      <a:endParaRPr kumimoji="0" lang="es-ES" sz="2000" b="0" i="0" u="none" strike="noStrike" cap="none" normalizeH="0" baseline="0" dirty="0">
                        <a:ln>
                          <a:noFill/>
                        </a:ln>
                        <a:solidFill>
                          <a:schemeClr val="tx1"/>
                        </a:solidFill>
                        <a:effectLst/>
                        <a:latin typeface="Calibri" charset="0"/>
                        <a:ea typeface="ＭＳ Ｐゴシック" charset="0"/>
                        <a:cs typeface="ＭＳ Ｐゴシック" charset="0"/>
                      </a:endParaRPr>
                    </a:p>
                  </a:txBody>
                  <a:tcPr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chemeClr val="tx1"/>
                          </a:solidFill>
                          <a:effectLst/>
                          <a:latin typeface="Calibri" charset="0"/>
                          <a:ea typeface="ＭＳ Ｐゴシック" charset="0"/>
                          <a:cs typeface="ＭＳ Ｐゴシック" charset="0"/>
                        </a:rPr>
                        <a:t>Initial assessment test</a:t>
                      </a:r>
                      <a:endParaRPr kumimoji="0" lang="es-ES" sz="2000" b="0" i="0" u="none" strike="noStrike" cap="none" normalizeH="0" baseline="0" dirty="0">
                        <a:ln>
                          <a:noFill/>
                        </a:ln>
                        <a:solidFill>
                          <a:schemeClr val="tx1"/>
                        </a:solidFill>
                        <a:effectLst/>
                        <a:latin typeface="Calibri" charset="0"/>
                        <a:ea typeface="ＭＳ Ｐゴシック" charset="0"/>
                        <a:cs typeface="ＭＳ Ｐゴシック" charset="0"/>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a:ln>
                            <a:noFill/>
                          </a:ln>
                          <a:solidFill>
                            <a:srgbClr val="000000"/>
                          </a:solidFill>
                          <a:effectLst/>
                          <a:latin typeface="Calibri" charset="0"/>
                          <a:ea typeface="ＭＳ Ｐゴシック" charset="0"/>
                          <a:cs typeface="ＭＳ Ｐゴシック" charset="0"/>
                        </a:rPr>
                        <a:t>NA</a:t>
                      </a:r>
                      <a:endParaRPr kumimoji="0" lang="es-ES" sz="2000" b="0" i="0" u="none" strike="noStrike" cap="none" normalizeH="0" baseline="0">
                        <a:ln>
                          <a:noFill/>
                        </a:ln>
                        <a:solidFill>
                          <a:srgbClr val="000000"/>
                        </a:solidFill>
                        <a:effectLst/>
                        <a:latin typeface="Calibri" charset="0"/>
                        <a:ea typeface="ＭＳ Ｐゴシック" charset="0"/>
                        <a:cs typeface="ＭＳ Ｐゴシック" charset="0"/>
                      </a:endParaRPr>
                    </a:p>
                  </a:txBody>
                  <a:tcPr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19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a:ln>
                            <a:noFill/>
                          </a:ln>
                          <a:solidFill>
                            <a:schemeClr val="tx1"/>
                          </a:solidFill>
                          <a:effectLst/>
                          <a:latin typeface="Calibri" charset="0"/>
                          <a:ea typeface="ＭＳ Ｐゴシック" charset="0"/>
                          <a:cs typeface="ＭＳ Ｐゴシック" charset="0"/>
                        </a:rPr>
                        <a:t>1</a:t>
                      </a:r>
                      <a:endParaRPr kumimoji="0" lang="es-ES" sz="2000" b="0" i="0" u="none" strike="noStrike" cap="none" normalizeH="0" baseline="0">
                        <a:ln>
                          <a:noFill/>
                        </a:ln>
                        <a:solidFill>
                          <a:schemeClr val="tx1"/>
                        </a:solidFill>
                        <a:effectLst/>
                        <a:latin typeface="Calibri" charset="0"/>
                        <a:ea typeface="ＭＳ Ｐゴシック" charset="0"/>
                        <a:cs typeface="ＭＳ Ｐゴシック" charset="0"/>
                      </a:endParaRPr>
                    </a:p>
                  </a:txBody>
                  <a:tcPr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chemeClr val="tx1"/>
                          </a:solidFill>
                          <a:effectLst/>
                          <a:latin typeface="Calibri" charset="0"/>
                          <a:ea typeface="ＭＳ Ｐゴシック" charset="0"/>
                          <a:cs typeface="ＭＳ Ｐゴシック" charset="0"/>
                        </a:rPr>
                        <a:t>Framework, Processes, Integration</a:t>
                      </a:r>
                      <a:endParaRPr kumimoji="0" lang="es-ES" sz="2000" b="0" i="0" u="none" strike="noStrike" cap="none" normalizeH="0" baseline="0" dirty="0">
                        <a:ln>
                          <a:noFill/>
                        </a:ln>
                        <a:solidFill>
                          <a:schemeClr val="tx1"/>
                        </a:solidFill>
                        <a:effectLst/>
                        <a:latin typeface="Calibri" charset="0"/>
                        <a:ea typeface="ＭＳ Ｐゴシック" charset="0"/>
                        <a:cs typeface="ＭＳ Ｐゴシック" charset="0"/>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PMBOK: </a:t>
                      </a: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Chap. </a:t>
                      </a: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2, 3, 4</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Optional: Rita Mulcahy: Chap. 2, 3, 4</a:t>
                      </a:r>
                      <a:endParaRPr kumimoji="0" lang="es-ES" sz="2000" b="0" i="0" u="none" strike="noStrike" cap="none" normalizeH="0" baseline="0" dirty="0">
                        <a:ln>
                          <a:noFill/>
                        </a:ln>
                        <a:solidFill>
                          <a:srgbClr val="000000"/>
                        </a:solidFill>
                        <a:effectLst/>
                        <a:latin typeface="Calibri" charset="0"/>
                        <a:ea typeface="ＭＳ Ｐゴシック" charset="0"/>
                        <a:cs typeface="ＭＳ Ｐゴシック" charset="0"/>
                      </a:endParaRPr>
                    </a:p>
                  </a:txBody>
                  <a:tcPr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666">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a:ln>
                            <a:noFill/>
                          </a:ln>
                          <a:solidFill>
                            <a:schemeClr val="tx1"/>
                          </a:solidFill>
                          <a:effectLst/>
                          <a:latin typeface="Calibri" charset="0"/>
                          <a:ea typeface="ＭＳ Ｐゴシック" charset="0"/>
                          <a:cs typeface="ＭＳ Ｐゴシック" charset="0"/>
                        </a:rPr>
                        <a:t>2</a:t>
                      </a:r>
                      <a:endParaRPr kumimoji="0" lang="es-ES" sz="2000" b="0" i="0" u="none" strike="noStrike" cap="none" normalizeH="0" baseline="0">
                        <a:ln>
                          <a:noFill/>
                        </a:ln>
                        <a:solidFill>
                          <a:schemeClr val="tx1"/>
                        </a:solidFill>
                        <a:effectLst/>
                        <a:latin typeface="Calibri" charset="0"/>
                        <a:ea typeface="ＭＳ Ｐゴシック" charset="0"/>
                        <a:cs typeface="ＭＳ Ｐゴシック" charset="0"/>
                      </a:endParaRPr>
                    </a:p>
                  </a:txBody>
                  <a:tcPr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chemeClr val="tx1"/>
                          </a:solidFill>
                          <a:effectLst/>
                          <a:latin typeface="Calibri" charset="0"/>
                          <a:ea typeface="ＭＳ Ｐゴシック" charset="0"/>
                          <a:cs typeface="ＭＳ Ｐゴシック" charset="0"/>
                        </a:rPr>
                        <a:t>Scope, Stakeholders, Professional and Social </a:t>
                      </a:r>
                      <a:r>
                        <a:rPr kumimoji="0" lang="es-CR" sz="2000" b="0" i="0" u="none" strike="noStrike" cap="none" normalizeH="0" baseline="0" dirty="0" err="1" smtClean="0">
                          <a:ln>
                            <a:noFill/>
                          </a:ln>
                          <a:solidFill>
                            <a:schemeClr val="tx1"/>
                          </a:solidFill>
                          <a:effectLst/>
                          <a:latin typeface="Calibri" charset="0"/>
                          <a:ea typeface="ＭＳ Ｐゴシック" charset="0"/>
                          <a:cs typeface="ＭＳ Ｐゴシック" charset="0"/>
                        </a:rPr>
                        <a:t>Responsibility</a:t>
                      </a:r>
                      <a:endParaRPr kumimoji="0" lang="es-ES" sz="2000" b="0" i="0" u="none" strike="noStrike" cap="none" normalizeH="0" baseline="0" dirty="0">
                        <a:ln>
                          <a:noFill/>
                        </a:ln>
                        <a:solidFill>
                          <a:schemeClr val="tx1"/>
                        </a:solidFill>
                        <a:effectLst/>
                        <a:latin typeface="Calibri" charset="0"/>
                        <a:ea typeface="ＭＳ Ｐゴシック" charset="0"/>
                        <a:cs typeface="ＭＳ Ｐゴシック" charset="0"/>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PMBOK: </a:t>
                      </a: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Chap</a:t>
                      </a: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 5, </a:t>
                      </a: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13</a:t>
                      </a:r>
                      <a:endPar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Optional: Rita Mulcahy: Chap</a:t>
                      </a: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 5, </a:t>
                      </a: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13, 14</a:t>
                      </a:r>
                      <a:endPar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PMI Code of Ethics</a:t>
                      </a:r>
                      <a:endParaRPr kumimoji="0" lang="es-ES" sz="2000" b="0" i="0" u="none" strike="noStrike" cap="none" normalizeH="0" baseline="0" dirty="0">
                        <a:ln>
                          <a:noFill/>
                        </a:ln>
                        <a:solidFill>
                          <a:srgbClr val="000000"/>
                        </a:solidFill>
                        <a:effectLst/>
                        <a:latin typeface="Calibri" charset="0"/>
                        <a:ea typeface="ＭＳ Ｐゴシック" charset="0"/>
                        <a:cs typeface="ＭＳ Ｐゴシック" charset="0"/>
                      </a:endParaRPr>
                    </a:p>
                  </a:txBody>
                  <a:tcPr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19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a:ln>
                            <a:noFill/>
                          </a:ln>
                          <a:solidFill>
                            <a:schemeClr val="tx1"/>
                          </a:solidFill>
                          <a:effectLst/>
                          <a:latin typeface="Calibri" charset="0"/>
                          <a:ea typeface="ＭＳ Ｐゴシック" charset="0"/>
                          <a:cs typeface="ＭＳ Ｐゴシック" charset="0"/>
                        </a:rPr>
                        <a:t>3</a:t>
                      </a:r>
                      <a:endParaRPr kumimoji="0" lang="es-ES" sz="2000" b="0" i="0" u="none" strike="noStrike" cap="none" normalizeH="0" baseline="0" dirty="0">
                        <a:ln>
                          <a:noFill/>
                        </a:ln>
                        <a:solidFill>
                          <a:schemeClr val="tx1"/>
                        </a:solidFill>
                        <a:effectLst/>
                        <a:latin typeface="Calibri" charset="0"/>
                        <a:ea typeface="ＭＳ Ｐゴシック" charset="0"/>
                        <a:cs typeface="ＭＳ Ｐゴシック" charset="0"/>
                      </a:endParaRPr>
                    </a:p>
                  </a:txBody>
                  <a:tcPr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chemeClr val="tx1"/>
                          </a:solidFill>
                          <a:effectLst/>
                          <a:latin typeface="Calibri" charset="0"/>
                          <a:ea typeface="ＭＳ Ｐゴシック" charset="0"/>
                          <a:cs typeface="ＭＳ Ｐゴシック" charset="0"/>
                        </a:rPr>
                        <a:t>Time, Cost</a:t>
                      </a:r>
                      <a:endParaRPr kumimoji="0" lang="es-ES" sz="2000" b="0" i="0" u="none" strike="noStrike" cap="none" normalizeH="0" baseline="0" dirty="0">
                        <a:ln>
                          <a:noFill/>
                        </a:ln>
                        <a:solidFill>
                          <a:schemeClr val="tx1"/>
                        </a:solidFill>
                        <a:effectLst/>
                        <a:latin typeface="Calibri" charset="0"/>
                        <a:ea typeface="ＭＳ Ｐゴシック" charset="0"/>
                        <a:cs typeface="ＭＳ Ｐゴシック" charset="0"/>
                      </a:endParaRPr>
                    </a:p>
                  </a:txBody>
                  <a:tcPr marT="45694" marB="456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PMBOK: </a:t>
                      </a: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Chap</a:t>
                      </a: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 6, 7</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Optional: Rita Mulcahy: Chap</a:t>
                      </a: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 6, 7</a:t>
                      </a:r>
                      <a:endParaRPr kumimoji="0" lang="es-ES" sz="2000" b="0" i="0" u="none" strike="noStrike" cap="none" normalizeH="0" baseline="0" dirty="0">
                        <a:ln>
                          <a:noFill/>
                        </a:ln>
                        <a:solidFill>
                          <a:srgbClr val="000000"/>
                        </a:solidFill>
                        <a:effectLst/>
                        <a:latin typeface="Calibri" charset="0"/>
                        <a:ea typeface="ＭＳ Ｐゴシック" charset="0"/>
                        <a:cs typeface="ＭＳ Ｐゴシック" charset="0"/>
                      </a:endParaRPr>
                    </a:p>
                  </a:txBody>
                  <a:tcPr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idx="4294967295"/>
          </p:nvPr>
        </p:nvSpPr>
        <p:spPr>
          <a:xfrm>
            <a:off x="539750" y="981075"/>
            <a:ext cx="8229600" cy="1143000"/>
          </a:xfrm>
        </p:spPr>
        <p:txBody>
          <a:bodyPr/>
          <a:lstStyle/>
          <a:p>
            <a:pPr eaLnBrk="1" hangingPunct="1"/>
            <a:r>
              <a:rPr lang="en-US" altLang="es-CR" smtClean="0">
                <a:ea typeface="ＭＳ Ｐゴシック" pitchFamily="34" charset="-128"/>
              </a:rPr>
              <a:t>Course Program</a:t>
            </a:r>
          </a:p>
        </p:txBody>
      </p:sp>
      <p:graphicFrame>
        <p:nvGraphicFramePr>
          <p:cNvPr id="22555" name="Group 27"/>
          <p:cNvGraphicFramePr>
            <a:graphicFrameLocks noGrp="1"/>
          </p:cNvGraphicFramePr>
          <p:nvPr>
            <p:extLst>
              <p:ext uri="{D42A27DB-BD31-4B8C-83A1-F6EECF244321}">
                <p14:modId xmlns:p14="http://schemas.microsoft.com/office/powerpoint/2010/main" val="1271844246"/>
              </p:ext>
            </p:extLst>
          </p:nvPr>
        </p:nvGraphicFramePr>
        <p:xfrm>
          <a:off x="539750" y="2551113"/>
          <a:ext cx="8135938" cy="3149600"/>
        </p:xfrm>
        <a:graphic>
          <a:graphicData uri="http://schemas.openxmlformats.org/drawingml/2006/table">
            <a:tbl>
              <a:tblPr/>
              <a:tblGrid>
                <a:gridCol w="1655763"/>
                <a:gridCol w="3063875"/>
                <a:gridCol w="3416300"/>
              </a:tblGrid>
              <a:tr h="50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400" b="1" i="0" u="none" strike="noStrike" cap="none" normalizeH="0" baseline="0" dirty="0" smtClean="0">
                          <a:ln>
                            <a:noFill/>
                          </a:ln>
                          <a:solidFill>
                            <a:schemeClr val="tx1"/>
                          </a:solidFill>
                          <a:effectLst/>
                          <a:latin typeface="Calibri" charset="0"/>
                          <a:ea typeface="ＭＳ Ｐゴシック" charset="0"/>
                          <a:cs typeface="ＭＳ Ｐゴシック" charset="0"/>
                        </a:rPr>
                        <a:t>Week</a:t>
                      </a:r>
                      <a:endParaRPr kumimoji="0" lang="es-ES" sz="2400" b="1" i="0" u="none" strike="noStrike" cap="none" normalizeH="0" baseline="0" dirty="0">
                        <a:ln>
                          <a:noFill/>
                        </a:ln>
                        <a:solidFill>
                          <a:schemeClr val="tx1"/>
                        </a:solidFill>
                        <a:effectLst/>
                        <a:latin typeface="Calibri" charset="0"/>
                        <a:ea typeface="ＭＳ Ｐゴシック" charset="0"/>
                        <a:cs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400" b="1" i="0" u="none" strike="noStrike" cap="none" normalizeH="0" baseline="0" dirty="0" smtClean="0">
                          <a:ln>
                            <a:noFill/>
                          </a:ln>
                          <a:solidFill>
                            <a:schemeClr val="tx1"/>
                          </a:solidFill>
                          <a:effectLst/>
                          <a:latin typeface="Calibri" charset="0"/>
                          <a:ea typeface="ＭＳ Ｐゴシック" charset="0"/>
                          <a:cs typeface="ＭＳ Ｐゴシック" charset="0"/>
                        </a:rPr>
                        <a:t>Topics </a:t>
                      </a:r>
                      <a:endParaRPr kumimoji="0" lang="es-ES" sz="2400" b="1" i="0" u="none" strike="noStrike" cap="none" normalizeH="0" baseline="0" dirty="0">
                        <a:ln>
                          <a:noFill/>
                        </a:ln>
                        <a:solidFill>
                          <a:schemeClr val="tx1"/>
                        </a:solidFill>
                        <a:effectLst/>
                        <a:latin typeface="Calibri" charset="0"/>
                        <a:ea typeface="ＭＳ Ｐゴシック" charset="0"/>
                        <a:cs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400" b="1" i="0" u="none" strike="noStrike" cap="none" normalizeH="0" baseline="0" dirty="0" smtClean="0">
                          <a:ln>
                            <a:noFill/>
                          </a:ln>
                          <a:solidFill>
                            <a:schemeClr val="tx1"/>
                          </a:solidFill>
                          <a:effectLst/>
                          <a:latin typeface="Calibri" charset="0"/>
                          <a:ea typeface="ＭＳ Ｐゴシック" charset="0"/>
                          <a:cs typeface="ＭＳ Ｐゴシック" charset="0"/>
                        </a:rPr>
                        <a:t>Reading</a:t>
                      </a:r>
                      <a:endParaRPr kumimoji="0" lang="es-ES" sz="2400" b="1" i="0" u="none" strike="noStrike" cap="none" normalizeH="0" baseline="0" dirty="0">
                        <a:ln>
                          <a:noFill/>
                        </a:ln>
                        <a:solidFill>
                          <a:schemeClr val="tx1"/>
                        </a:solidFill>
                        <a:effectLst/>
                        <a:latin typeface="Calibri" charset="0"/>
                        <a:ea typeface="ＭＳ Ｐゴシック" charset="0"/>
                        <a:cs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50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a:ln>
                            <a:noFill/>
                          </a:ln>
                          <a:solidFill>
                            <a:schemeClr val="tx1"/>
                          </a:solidFill>
                          <a:effectLst/>
                          <a:latin typeface="Calibri" charset="0"/>
                          <a:ea typeface="ＭＳ Ｐゴシック" charset="0"/>
                          <a:cs typeface="ＭＳ Ｐゴシック" charset="0"/>
                        </a:rPr>
                        <a:t>4</a:t>
                      </a:r>
                      <a:endParaRPr kumimoji="0" lang="es-ES" sz="2000" b="0" i="0" u="none" strike="noStrike" cap="none" normalizeH="0" baseline="0">
                        <a:ln>
                          <a:noFill/>
                        </a:ln>
                        <a:solidFill>
                          <a:schemeClr val="tx1"/>
                        </a:solidFill>
                        <a:effectLst/>
                        <a:latin typeface="Calibri" charset="0"/>
                        <a:ea typeface="ＭＳ Ｐゴシック" charset="0"/>
                        <a:cs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chemeClr val="tx1"/>
                          </a:solidFill>
                          <a:effectLst/>
                          <a:latin typeface="Calibri" charset="0"/>
                          <a:ea typeface="ＭＳ Ｐゴシック" charset="0"/>
                          <a:cs typeface="ＭＳ Ｐゴシック" charset="0"/>
                        </a:rPr>
                        <a:t>Quality, Human Resources, Communications,</a:t>
                      </a:r>
                      <a:endParaRPr kumimoji="0" lang="es-ES" sz="2000" b="0" i="0" u="none" strike="noStrike" cap="none" normalizeH="0" baseline="0" dirty="0">
                        <a:ln>
                          <a:noFill/>
                        </a:ln>
                        <a:solidFill>
                          <a:schemeClr val="tx1"/>
                        </a:solidFill>
                        <a:effectLst/>
                        <a:latin typeface="Calibri" charset="0"/>
                        <a:ea typeface="ＭＳ Ｐゴシック" charset="0"/>
                        <a:cs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PMBOK: </a:t>
                      </a: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Chap</a:t>
                      </a: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 8, </a:t>
                      </a: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9, 10</a:t>
                      </a:r>
                      <a:endPar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Optional: Rita Mulcahy: Chap</a:t>
                      </a: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 8</a:t>
                      </a: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 9, 10</a:t>
                      </a:r>
                      <a:endParaRPr kumimoji="0" lang="es-ES" sz="2000" b="0" i="0" u="none" strike="noStrike" cap="none" normalizeH="0" baseline="0" dirty="0">
                        <a:ln>
                          <a:noFill/>
                        </a:ln>
                        <a:solidFill>
                          <a:srgbClr val="000000"/>
                        </a:solidFill>
                        <a:effectLst/>
                        <a:latin typeface="Calibri" charset="0"/>
                        <a:ea typeface="ＭＳ Ｐゴシック" charset="0"/>
                        <a:cs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a:ln>
                            <a:noFill/>
                          </a:ln>
                          <a:solidFill>
                            <a:schemeClr val="tx1"/>
                          </a:solidFill>
                          <a:effectLst/>
                          <a:latin typeface="Calibri" charset="0"/>
                          <a:ea typeface="ＭＳ Ｐゴシック" charset="0"/>
                          <a:cs typeface="ＭＳ Ｐゴシック" charset="0"/>
                        </a:rPr>
                        <a:t>5</a:t>
                      </a:r>
                      <a:endParaRPr kumimoji="0" lang="es-ES" sz="2000" b="0" i="0" u="none" strike="noStrike" cap="none" normalizeH="0" baseline="0">
                        <a:ln>
                          <a:noFill/>
                        </a:ln>
                        <a:solidFill>
                          <a:schemeClr val="tx1"/>
                        </a:solidFill>
                        <a:effectLst/>
                        <a:latin typeface="Calibri" charset="0"/>
                        <a:ea typeface="ＭＳ Ｐゴシック" charset="0"/>
                        <a:cs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chemeClr val="tx1"/>
                          </a:solidFill>
                          <a:effectLst/>
                          <a:latin typeface="Calibri" charset="0"/>
                          <a:ea typeface="ＭＳ Ｐゴシック" charset="0"/>
                          <a:cs typeface="ＭＳ Ｐゴシック" charset="0"/>
                        </a:rPr>
                        <a:t>Risk, Procurement</a:t>
                      </a:r>
                      <a:endParaRPr kumimoji="0" lang="es-ES" sz="2000" b="0" i="0" u="none" strike="noStrike" cap="none" normalizeH="0" baseline="0" dirty="0">
                        <a:ln>
                          <a:noFill/>
                        </a:ln>
                        <a:solidFill>
                          <a:schemeClr val="tx1"/>
                        </a:solidFill>
                        <a:effectLst/>
                        <a:latin typeface="Calibri" charset="0"/>
                        <a:ea typeface="ＭＳ Ｐゴシック" charset="0"/>
                        <a:cs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PMBOK: </a:t>
                      </a: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Chap</a:t>
                      </a: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 </a:t>
                      </a: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11, </a:t>
                      </a: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12</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Optional: Rita Mulcahy: Chap</a:t>
                      </a: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 </a:t>
                      </a: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11, </a:t>
                      </a:r>
                      <a:r>
                        <a:rPr kumimoji="0" lang="es-CR" sz="2000" b="0" i="0" u="none" strike="noStrike" cap="none" normalizeH="0" baseline="0" dirty="0">
                          <a:ln>
                            <a:noFill/>
                          </a:ln>
                          <a:solidFill>
                            <a:srgbClr val="000000"/>
                          </a:solidFill>
                          <a:effectLst/>
                          <a:latin typeface="Calibri" charset="0"/>
                          <a:ea typeface="ＭＳ Ｐゴシック" charset="0"/>
                          <a:cs typeface="ＭＳ Ｐゴシック" charset="0"/>
                        </a:rPr>
                        <a:t>12</a:t>
                      </a:r>
                      <a:endParaRPr kumimoji="0" lang="es-ES" sz="2000" b="0" i="0" u="none" strike="noStrike" cap="none" normalizeH="0" baseline="0" dirty="0">
                        <a:ln>
                          <a:noFill/>
                        </a:ln>
                        <a:solidFill>
                          <a:srgbClr val="000000"/>
                        </a:solidFill>
                        <a:effectLst/>
                        <a:latin typeface="Calibri" charset="0"/>
                        <a:ea typeface="ＭＳ Ｐゴシック" charset="0"/>
                        <a:cs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a:ln>
                            <a:noFill/>
                          </a:ln>
                          <a:solidFill>
                            <a:schemeClr val="tx1"/>
                          </a:solidFill>
                          <a:effectLst/>
                          <a:latin typeface="Calibri" charset="0"/>
                          <a:ea typeface="ＭＳ Ｐゴシック" charset="0"/>
                          <a:cs typeface="ＭＳ Ｐゴシック" charset="0"/>
                        </a:rPr>
                        <a:t>6</a:t>
                      </a:r>
                      <a:endParaRPr kumimoji="0" lang="es-ES" sz="2000" b="0" i="0" u="none" strike="noStrike" cap="none" normalizeH="0" baseline="0">
                        <a:ln>
                          <a:noFill/>
                        </a:ln>
                        <a:solidFill>
                          <a:schemeClr val="tx1"/>
                        </a:solidFill>
                        <a:effectLst/>
                        <a:latin typeface="Calibri" charset="0"/>
                        <a:ea typeface="ＭＳ Ｐゴシック" charset="0"/>
                        <a:cs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chemeClr val="tx1"/>
                          </a:solidFill>
                          <a:effectLst/>
                          <a:latin typeface="Calibri" charset="0"/>
                          <a:ea typeface="ＭＳ Ｐゴシック" charset="0"/>
                          <a:cs typeface="ＭＳ Ｐゴシック" charset="0"/>
                        </a:rPr>
                        <a:t>Final test</a:t>
                      </a:r>
                      <a:endParaRPr kumimoji="0" lang="es-ES" sz="2000" b="0" i="0" u="none" strike="noStrike" cap="none" normalizeH="0" baseline="0" dirty="0">
                        <a:ln>
                          <a:noFill/>
                        </a:ln>
                        <a:solidFill>
                          <a:schemeClr val="tx1"/>
                        </a:solidFill>
                        <a:effectLst/>
                        <a:latin typeface="Calibri" charset="0"/>
                        <a:ea typeface="ＭＳ Ｐゴシック" charset="0"/>
                        <a:cs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s-CR" sz="2000" b="0" i="0" u="none" strike="noStrike" cap="none" normalizeH="0" baseline="0" dirty="0" smtClean="0">
                          <a:ln>
                            <a:noFill/>
                          </a:ln>
                          <a:solidFill>
                            <a:srgbClr val="000000"/>
                          </a:solidFill>
                          <a:effectLst/>
                          <a:latin typeface="Calibri" charset="0"/>
                          <a:ea typeface="ＭＳ Ｐゴシック" charset="0"/>
                          <a:cs typeface="ＭＳ Ｐゴシック" charset="0"/>
                        </a:rPr>
                        <a:t>NA</a:t>
                      </a:r>
                      <a:endParaRPr kumimoji="0" lang="es-ES" sz="2000" b="0" i="0" u="none" strike="noStrike" cap="none" normalizeH="0" baseline="0" dirty="0">
                        <a:ln>
                          <a:noFill/>
                        </a:ln>
                        <a:solidFill>
                          <a:srgbClr val="000000"/>
                        </a:solidFill>
                        <a:effectLst/>
                        <a:latin typeface="Calibri" charset="0"/>
                        <a:ea typeface="ＭＳ Ｐゴシック" charset="0"/>
                        <a:cs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a:xfrm>
            <a:off x="323850" y="1052513"/>
            <a:ext cx="8229600" cy="944562"/>
          </a:xfrm>
        </p:spPr>
        <p:txBody>
          <a:bodyPr/>
          <a:lstStyle/>
          <a:p>
            <a:pPr eaLnBrk="1" hangingPunct="1"/>
            <a:r>
              <a:rPr lang="en-US" altLang="es-CR" smtClean="0">
                <a:ea typeface="ＭＳ Ｐゴシック" pitchFamily="34" charset="-128"/>
              </a:rPr>
              <a:t>Bibliography</a:t>
            </a:r>
          </a:p>
        </p:txBody>
      </p:sp>
      <p:sp>
        <p:nvSpPr>
          <p:cNvPr id="15363" name="Rectangle 3"/>
          <p:cNvSpPr>
            <a:spLocks noGrp="1" noChangeArrowheads="1"/>
          </p:cNvSpPr>
          <p:nvPr>
            <p:ph type="body" idx="4294967295"/>
          </p:nvPr>
        </p:nvSpPr>
        <p:spPr>
          <a:xfrm>
            <a:off x="28575" y="2420938"/>
            <a:ext cx="8424863" cy="3671887"/>
          </a:xfrm>
        </p:spPr>
        <p:txBody>
          <a:bodyPr/>
          <a:lstStyle/>
          <a:p>
            <a:pPr marL="1371600" lvl="2" indent="-457200" algn="just" eaLnBrk="1" hangingPunct="1"/>
            <a:r>
              <a:rPr lang="es-MX" altLang="es-CR" dirty="0" smtClean="0">
                <a:ea typeface="ＭＳ Ｐゴシック" pitchFamily="34" charset="-128"/>
              </a:rPr>
              <a:t>S</a:t>
            </a:r>
            <a:r>
              <a:rPr lang="en-US" altLang="es-CR" dirty="0" err="1" smtClean="0">
                <a:ea typeface="ＭＳ Ｐゴシック" pitchFamily="34" charset="-128"/>
              </a:rPr>
              <a:t>ummary</a:t>
            </a:r>
            <a:r>
              <a:rPr lang="en-US" altLang="es-CR" dirty="0" smtClean="0">
                <a:ea typeface="ＭＳ Ｐゴシック" pitchFamily="34" charset="-128"/>
              </a:rPr>
              <a:t> presentations</a:t>
            </a:r>
            <a:r>
              <a:rPr lang="es-MX" altLang="es-CR" dirty="0" smtClean="0">
                <a:ea typeface="ＭＳ Ｐゴシック" pitchFamily="34" charset="-128"/>
              </a:rPr>
              <a:t>.</a:t>
            </a:r>
            <a:endParaRPr lang="en-US" altLang="es-CR" dirty="0" smtClean="0">
              <a:ea typeface="ＭＳ Ｐゴシック" pitchFamily="34" charset="-128"/>
            </a:endParaRPr>
          </a:p>
          <a:p>
            <a:pPr marL="1371600" lvl="2" indent="-457200" algn="just" eaLnBrk="1" hangingPunct="1"/>
            <a:r>
              <a:rPr lang="en-US" altLang="es-CR" dirty="0" smtClean="0">
                <a:ea typeface="ＭＳ Ｐゴシック" pitchFamily="34" charset="-128"/>
              </a:rPr>
              <a:t>Project Management Institute. (2013). </a:t>
            </a:r>
            <a:r>
              <a:rPr lang="en-US" altLang="es-CR" u="sng" dirty="0" smtClean="0">
                <a:ea typeface="ＭＳ Ｐゴシック" pitchFamily="34" charset="-128"/>
              </a:rPr>
              <a:t>A Guide to the Project Management Body of Knowledge (PMBOK®)</a:t>
            </a:r>
            <a:r>
              <a:rPr lang="en-US" altLang="es-CR" dirty="0" smtClean="0">
                <a:ea typeface="ＭＳ Ｐゴシック" pitchFamily="34" charset="-128"/>
              </a:rPr>
              <a:t> (5th Ed.). Pennsylvania, </a:t>
            </a:r>
            <a:r>
              <a:rPr lang="en-US" altLang="es-CR" dirty="0">
                <a:ea typeface="ＭＳ Ｐゴシック" pitchFamily="34" charset="-128"/>
              </a:rPr>
              <a:t>United States of America: </a:t>
            </a:r>
            <a:r>
              <a:rPr lang="en-US" altLang="es-CR" dirty="0" smtClean="0">
                <a:ea typeface="ＭＳ Ｐゴシック" pitchFamily="34" charset="-128"/>
              </a:rPr>
              <a:t>Project Management Institute. </a:t>
            </a:r>
          </a:p>
          <a:p>
            <a:pPr marL="1371600" lvl="2" indent="-457200" algn="just" eaLnBrk="1" hangingPunct="1"/>
            <a:r>
              <a:rPr lang="en-US" altLang="es-CR" dirty="0" smtClean="0">
                <a:solidFill>
                  <a:srgbClr val="000000"/>
                </a:solidFill>
                <a:ea typeface="ＭＳ Ｐゴシック" pitchFamily="34" charset="-128"/>
              </a:rPr>
              <a:t>Optional: </a:t>
            </a:r>
            <a:r>
              <a:rPr lang="en-US" altLang="es-CR" dirty="0" err="1" smtClean="0">
                <a:solidFill>
                  <a:srgbClr val="000000"/>
                </a:solidFill>
                <a:ea typeface="ＭＳ Ｐゴシック" pitchFamily="34" charset="-128"/>
              </a:rPr>
              <a:t>Mulcahy</a:t>
            </a:r>
            <a:r>
              <a:rPr lang="en-US" altLang="es-CR" dirty="0" smtClean="0">
                <a:solidFill>
                  <a:srgbClr val="000000"/>
                </a:solidFill>
                <a:ea typeface="ＭＳ Ｐゴシック" pitchFamily="34" charset="-128"/>
              </a:rPr>
              <a:t>, R. (2013)( </a:t>
            </a:r>
            <a:r>
              <a:rPr lang="en-US" altLang="es-CR" u="sng" dirty="0" smtClean="0">
                <a:solidFill>
                  <a:srgbClr val="000000"/>
                </a:solidFill>
                <a:ea typeface="ＭＳ Ｐゴシック" pitchFamily="34" charset="-128"/>
              </a:rPr>
              <a:t>PMP Exam Prep.</a:t>
            </a:r>
            <a:r>
              <a:rPr lang="en-US" altLang="es-CR" dirty="0" smtClean="0">
                <a:solidFill>
                  <a:srgbClr val="000000"/>
                </a:solidFill>
                <a:ea typeface="ＭＳ Ｐゴシック" pitchFamily="34" charset="-128"/>
              </a:rPr>
              <a:t> (8th Ed). United States of America: McGraw-Hill.</a:t>
            </a:r>
          </a:p>
          <a:p>
            <a:pPr marL="1371600" lvl="2" indent="-457200" algn="just" eaLnBrk="1" hangingPunct="1">
              <a:buFont typeface="Arial" pitchFamily="34" charset="0"/>
              <a:buNone/>
            </a:pPr>
            <a:endParaRPr lang="en-US" altLang="es-CR" dirty="0" smtClean="0">
              <a:solidFill>
                <a:srgbClr val="FF0000"/>
              </a:solidFill>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Number Placeholder 5"/>
          <p:cNvSpPr txBox="1">
            <a:spLocks noGrp="1"/>
          </p:cNvSpPr>
          <p:nvPr/>
        </p:nvSpPr>
        <p:spPr bwMode="auto">
          <a:xfrm>
            <a:off x="7467600" y="6248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eaLnBrk="1" hangingPunct="1"/>
            <a:fld id="{5C0FD0BE-668C-44F7-9750-F04DAE14919D}" type="slidenum">
              <a:rPr lang="es-ES" altLang="es-CR" sz="1200">
                <a:solidFill>
                  <a:schemeClr val="hlink"/>
                </a:solidFill>
              </a:rPr>
              <a:pPr algn="r" eaLnBrk="1" hangingPunct="1"/>
              <a:t>2</a:t>
            </a:fld>
            <a:endParaRPr lang="es-ES" altLang="es-CR" sz="1200">
              <a:solidFill>
                <a:schemeClr val="hlink"/>
              </a:solidFill>
            </a:endParaRPr>
          </a:p>
        </p:txBody>
      </p:sp>
      <p:sp>
        <p:nvSpPr>
          <p:cNvPr id="14338" name="Rectangle 2"/>
          <p:cNvSpPr>
            <a:spLocks noGrp="1" noChangeArrowheads="1"/>
          </p:cNvSpPr>
          <p:nvPr>
            <p:ph type="title" idx="4294967295"/>
          </p:nvPr>
        </p:nvSpPr>
        <p:spPr>
          <a:xfrm>
            <a:off x="533400" y="1341438"/>
            <a:ext cx="8229600" cy="709612"/>
          </a:xfrm>
        </p:spPr>
        <p:txBody>
          <a:bodyPr/>
          <a:lstStyle/>
          <a:p>
            <a:pPr eaLnBrk="1" hangingPunct="1"/>
            <a:r>
              <a:rPr lang="en-US" altLang="es-CR" smtClean="0">
                <a:ea typeface="ＭＳ Ｐゴシック" pitchFamily="34" charset="-128"/>
              </a:rPr>
              <a:t>General Objective</a:t>
            </a:r>
          </a:p>
        </p:txBody>
      </p:sp>
      <p:sp>
        <p:nvSpPr>
          <p:cNvPr id="14339" name="Rectangle 3"/>
          <p:cNvSpPr>
            <a:spLocks noGrp="1" noChangeArrowheads="1"/>
          </p:cNvSpPr>
          <p:nvPr>
            <p:ph type="body" idx="4294967295"/>
          </p:nvPr>
        </p:nvSpPr>
        <p:spPr>
          <a:xfrm>
            <a:off x="395288" y="2301875"/>
            <a:ext cx="8367712" cy="3916363"/>
          </a:xfrm>
        </p:spPr>
        <p:txBody>
          <a:bodyPr/>
          <a:lstStyle/>
          <a:p>
            <a:pPr marL="0" indent="0">
              <a:buFont typeface="Arial" pitchFamily="34" charset="0"/>
              <a:buNone/>
            </a:pPr>
            <a:r>
              <a:rPr lang="en-US" altLang="es-CR" sz="2800" dirty="0" smtClean="0">
                <a:ea typeface="ＭＳ Ｐゴシック" pitchFamily="34" charset="-128"/>
              </a:rPr>
              <a:t>By the end of this course, students will have the opportunity to do a complete review of all project management knowledge areas and processes, according to the PMBOK fifth edition, as well as to practice the main concepts in order to be prepared for the final test, which has similar elements to those found in PMI´s PMP certification test. </a:t>
            </a:r>
            <a:endParaRPr lang="es-ES_tradnl" altLang="es-CR" sz="2800" dirty="0" smtClean="0">
              <a:ea typeface="ＭＳ Ｐゴシック" pitchFamily="34" charset="-128"/>
            </a:endParaRPr>
          </a:p>
          <a:p>
            <a:pPr marL="0" indent="0" algn="just" eaLnBrk="1" hangingPunct="1">
              <a:buFont typeface="Arial" pitchFamily="34" charset="0"/>
              <a:buNone/>
            </a:pPr>
            <a:endParaRPr lang="en-US" altLang="es-CR" sz="28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a:xfrm>
            <a:off x="533400" y="1052513"/>
            <a:ext cx="8229600" cy="1143000"/>
          </a:xfrm>
        </p:spPr>
        <p:txBody>
          <a:bodyPr/>
          <a:lstStyle/>
          <a:p>
            <a:pPr eaLnBrk="1" hangingPunct="1"/>
            <a:r>
              <a:rPr lang="en-US" altLang="es-CR" smtClean="0">
                <a:ea typeface="ＭＳ Ｐゴシック" pitchFamily="34" charset="-128"/>
              </a:rPr>
              <a:t>Specific Objectives</a:t>
            </a:r>
          </a:p>
        </p:txBody>
      </p:sp>
      <p:sp>
        <p:nvSpPr>
          <p:cNvPr id="4099" name="Rectangle 3"/>
          <p:cNvSpPr>
            <a:spLocks noGrp="1" noChangeArrowheads="1"/>
          </p:cNvSpPr>
          <p:nvPr>
            <p:ph type="body" idx="4294967295"/>
          </p:nvPr>
        </p:nvSpPr>
        <p:spPr>
          <a:xfrm>
            <a:off x="179388" y="2165350"/>
            <a:ext cx="8785225" cy="4333875"/>
          </a:xfrm>
        </p:spPr>
        <p:txBody>
          <a:bodyPr/>
          <a:lstStyle/>
          <a:p>
            <a:pPr>
              <a:buFont typeface="Arial" charset="0"/>
              <a:buChar char="•"/>
              <a:defRPr/>
            </a:pPr>
            <a:r>
              <a:rPr lang="en-US" sz="2800" dirty="0"/>
              <a:t>To apply the main concepts on the </a:t>
            </a:r>
            <a:r>
              <a:rPr lang="en-US" sz="2800" dirty="0" smtClean="0"/>
              <a:t>master´s </a:t>
            </a:r>
            <a:r>
              <a:rPr lang="en-US" sz="2800" dirty="0"/>
              <a:t>degree program in order to demonstrate an appropriate level of understanding</a:t>
            </a:r>
            <a:r>
              <a:rPr lang="en-US" sz="2800" dirty="0" smtClean="0"/>
              <a:t>.</a:t>
            </a:r>
            <a:endParaRPr lang="es-ES_tradnl" sz="2800" dirty="0"/>
          </a:p>
          <a:p>
            <a:pPr>
              <a:buFont typeface="Arial" charset="0"/>
              <a:buChar char="•"/>
              <a:defRPr/>
            </a:pPr>
            <a:r>
              <a:rPr lang="en-US" sz="2800" dirty="0"/>
              <a:t>To explain the key concepts related to project </a:t>
            </a:r>
            <a:r>
              <a:rPr lang="en-US" sz="2800" dirty="0" smtClean="0"/>
              <a:t>management, </a:t>
            </a:r>
            <a:r>
              <a:rPr lang="en-US" sz="2800" dirty="0"/>
              <a:t>as per the </a:t>
            </a:r>
            <a:r>
              <a:rPr lang="en-US" sz="2800" dirty="0" smtClean="0"/>
              <a:t>PMBOK, </a:t>
            </a:r>
            <a:r>
              <a:rPr lang="en-US" sz="2800" dirty="0"/>
              <a:t>as well as from other qualified sources</a:t>
            </a:r>
            <a:r>
              <a:rPr lang="en-US" sz="2800" dirty="0" smtClean="0"/>
              <a:t>.</a:t>
            </a:r>
            <a:endParaRPr lang="es-ES_tradnl" sz="2800" dirty="0"/>
          </a:p>
          <a:p>
            <a:pPr>
              <a:buFont typeface="Arial" charset="0"/>
              <a:buChar char="•"/>
              <a:defRPr/>
            </a:pPr>
            <a:r>
              <a:rPr lang="en-US" sz="2800" dirty="0"/>
              <a:t>To </a:t>
            </a:r>
            <a:r>
              <a:rPr lang="en-US" sz="2800" dirty="0" smtClean="0"/>
              <a:t>correctly </a:t>
            </a:r>
            <a:r>
              <a:rPr lang="en-US" sz="2800" dirty="0"/>
              <a:t>answer questions in order to demonstrate the adequate practical application of the theoretical concepts related to project management.</a:t>
            </a:r>
            <a:endParaRPr lang="es-ES_tradnl" sz="2800" dirty="0"/>
          </a:p>
          <a:p>
            <a:pPr marL="590550" indent="-533400" algn="just" eaLnBrk="1" hangingPunct="1">
              <a:lnSpc>
                <a:spcPct val="90000"/>
              </a:lnSpc>
              <a:buFont typeface="Arial" charset="0"/>
              <a:buChar char="•"/>
              <a:defRPr/>
            </a:pPr>
            <a:endParaRPr lang="es-ES" sz="2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a:xfrm>
            <a:off x="533400" y="1412875"/>
            <a:ext cx="8229600" cy="863600"/>
          </a:xfrm>
        </p:spPr>
        <p:txBody>
          <a:bodyPr/>
          <a:lstStyle/>
          <a:p>
            <a:pPr eaLnBrk="1" hangingPunct="1"/>
            <a:r>
              <a:rPr lang="en-US" altLang="es-CR" smtClean="0">
                <a:ea typeface="ＭＳ Ｐゴシック" pitchFamily="34" charset="-128"/>
              </a:rPr>
              <a:t>Specific Objectives (cont.)</a:t>
            </a:r>
          </a:p>
        </p:txBody>
      </p:sp>
      <p:sp>
        <p:nvSpPr>
          <p:cNvPr id="5123" name="Rectangle 3"/>
          <p:cNvSpPr>
            <a:spLocks noGrp="1" noChangeArrowheads="1"/>
          </p:cNvSpPr>
          <p:nvPr>
            <p:ph type="body" idx="4294967295"/>
          </p:nvPr>
        </p:nvSpPr>
        <p:spPr>
          <a:xfrm>
            <a:off x="515938" y="2287588"/>
            <a:ext cx="8377237" cy="4237037"/>
          </a:xfrm>
        </p:spPr>
        <p:txBody>
          <a:bodyPr/>
          <a:lstStyle/>
          <a:p>
            <a:pPr>
              <a:buFont typeface="Arial" charset="0"/>
              <a:buChar char="•"/>
              <a:defRPr/>
            </a:pPr>
            <a:r>
              <a:rPr lang="en-US" sz="2800" dirty="0"/>
              <a:t>To analyze the teachings extracted by the </a:t>
            </a:r>
            <a:r>
              <a:rPr lang="en-US" sz="2800" dirty="0" smtClean="0"/>
              <a:t>participant´s </a:t>
            </a:r>
            <a:r>
              <a:rPr lang="en-US" sz="2800" dirty="0"/>
              <a:t>experience related to the PMI standards learning</a:t>
            </a:r>
            <a:r>
              <a:rPr lang="en-US" sz="2800" dirty="0" smtClean="0"/>
              <a:t>.</a:t>
            </a:r>
            <a:endParaRPr lang="es-ES_tradnl" sz="2800" dirty="0"/>
          </a:p>
          <a:p>
            <a:pPr>
              <a:buFont typeface="Arial" charset="0"/>
              <a:buChar char="•"/>
              <a:defRPr/>
            </a:pPr>
            <a:r>
              <a:rPr lang="en-US" sz="2800" dirty="0"/>
              <a:t>To apply the learned concepts in order to correctly answer the final test questions</a:t>
            </a:r>
            <a:r>
              <a:rPr lang="en-US" sz="2800" dirty="0" smtClean="0"/>
              <a:t>.</a:t>
            </a:r>
            <a:endParaRPr lang="es-ES_tradnl" sz="2800" dirty="0"/>
          </a:p>
          <a:p>
            <a:pPr>
              <a:buFont typeface="Arial" charset="0"/>
              <a:buChar char="•"/>
              <a:defRPr/>
            </a:pPr>
            <a:r>
              <a:rPr lang="en-US" sz="2800" dirty="0"/>
              <a:t>To develop a personal study plan focused on the most effective and efficient way to be prepared for the final test. </a:t>
            </a:r>
            <a:endParaRPr lang="es-ES_tradnl" sz="2800" dirty="0"/>
          </a:p>
          <a:p>
            <a:pPr marL="590550" indent="-533400" algn="just" eaLnBrk="1" hangingPunct="1">
              <a:buFont typeface="Arial" charset="0"/>
              <a:buChar char="•"/>
              <a:defRPr/>
            </a:pPr>
            <a:endParaRPr lang="en-US" sz="2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Number Placeholder 5"/>
          <p:cNvSpPr txBox="1">
            <a:spLocks noGrp="1"/>
          </p:cNvSpPr>
          <p:nvPr/>
        </p:nvSpPr>
        <p:spPr bwMode="auto">
          <a:xfrm>
            <a:off x="7467600" y="6248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eaLnBrk="1" hangingPunct="1"/>
            <a:fld id="{AF0D962A-F1C5-42EC-B002-222F4322A62C}" type="slidenum">
              <a:rPr lang="es-ES" altLang="es-CR" sz="1200">
                <a:solidFill>
                  <a:schemeClr val="hlink"/>
                </a:solidFill>
              </a:rPr>
              <a:pPr algn="r" eaLnBrk="1" hangingPunct="1"/>
              <a:t>5</a:t>
            </a:fld>
            <a:endParaRPr lang="es-ES" altLang="es-CR" sz="1200">
              <a:solidFill>
                <a:schemeClr val="hlink"/>
              </a:solidFill>
            </a:endParaRPr>
          </a:p>
        </p:txBody>
      </p:sp>
      <p:sp>
        <p:nvSpPr>
          <p:cNvPr id="17410" name="Rectangle 2"/>
          <p:cNvSpPr>
            <a:spLocks noGrp="1" noChangeArrowheads="1"/>
          </p:cNvSpPr>
          <p:nvPr>
            <p:ph type="title" idx="4294967295"/>
          </p:nvPr>
        </p:nvSpPr>
        <p:spPr>
          <a:xfrm>
            <a:off x="536575" y="1628775"/>
            <a:ext cx="8229600" cy="792163"/>
          </a:xfrm>
        </p:spPr>
        <p:txBody>
          <a:bodyPr/>
          <a:lstStyle/>
          <a:p>
            <a:pPr eaLnBrk="1" hangingPunct="1"/>
            <a:r>
              <a:rPr lang="en-US" altLang="es-CR" smtClean="0">
                <a:ea typeface="ＭＳ Ｐゴシック" pitchFamily="34" charset="-128"/>
              </a:rPr>
              <a:t>General Description</a:t>
            </a:r>
          </a:p>
        </p:txBody>
      </p:sp>
      <p:sp>
        <p:nvSpPr>
          <p:cNvPr id="17411" name="Rectangle 3"/>
          <p:cNvSpPr>
            <a:spLocks noGrp="1" noChangeArrowheads="1"/>
          </p:cNvSpPr>
          <p:nvPr>
            <p:ph type="body" idx="4294967295"/>
          </p:nvPr>
        </p:nvSpPr>
        <p:spPr>
          <a:xfrm>
            <a:off x="155575" y="2781300"/>
            <a:ext cx="8640763" cy="3240088"/>
          </a:xfrm>
        </p:spPr>
        <p:txBody>
          <a:bodyPr/>
          <a:lstStyle/>
          <a:p>
            <a:r>
              <a:rPr lang="en-US" altLang="es-CR" sz="2800" dirty="0" smtClean="0">
                <a:ea typeface="ＭＳ Ｐゴシック" pitchFamily="34" charset="-128"/>
              </a:rPr>
              <a:t>The course follows a similar pattern as the rest of the courses on the master´s degree program. There are six blocks, starting with an initial block where a 100 questions assessment test is done, so that the student can evaluate his/her general level on each one of the subjects to be evaluated on the final test, then five additional blocks with specific subjects. </a:t>
            </a:r>
            <a:endParaRPr lang="en-US" altLang="es-CR" sz="26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5"/>
          <p:cNvSpPr txBox="1">
            <a:spLocks noGrp="1"/>
          </p:cNvSpPr>
          <p:nvPr/>
        </p:nvSpPr>
        <p:spPr bwMode="auto">
          <a:xfrm>
            <a:off x="7467600" y="6248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eaLnBrk="1" hangingPunct="1"/>
            <a:fld id="{034E0386-8F02-4E9A-A045-595597101C26}" type="slidenum">
              <a:rPr lang="es-ES" altLang="es-CR" sz="1200">
                <a:solidFill>
                  <a:schemeClr val="hlink"/>
                </a:solidFill>
              </a:rPr>
              <a:pPr algn="r" eaLnBrk="1" hangingPunct="1"/>
              <a:t>6</a:t>
            </a:fld>
            <a:endParaRPr lang="es-ES" altLang="es-CR" sz="1200">
              <a:solidFill>
                <a:schemeClr val="hlink"/>
              </a:solidFill>
            </a:endParaRPr>
          </a:p>
        </p:txBody>
      </p:sp>
      <p:sp>
        <p:nvSpPr>
          <p:cNvPr id="18434" name="Rectangle 2"/>
          <p:cNvSpPr>
            <a:spLocks noGrp="1" noChangeArrowheads="1"/>
          </p:cNvSpPr>
          <p:nvPr>
            <p:ph type="title" idx="4294967295"/>
          </p:nvPr>
        </p:nvSpPr>
        <p:spPr>
          <a:xfrm>
            <a:off x="506413" y="1412875"/>
            <a:ext cx="8229600" cy="792163"/>
          </a:xfrm>
        </p:spPr>
        <p:txBody>
          <a:bodyPr/>
          <a:lstStyle/>
          <a:p>
            <a:pPr eaLnBrk="1" hangingPunct="1"/>
            <a:r>
              <a:rPr lang="en-US" altLang="es-CR" smtClean="0">
                <a:ea typeface="ＭＳ Ｐゴシック" pitchFamily="34" charset="-128"/>
              </a:rPr>
              <a:t>General Description</a:t>
            </a:r>
            <a:r>
              <a:rPr lang="en-US" altLang="es-CR" sz="2000" smtClean="0">
                <a:ea typeface="ＭＳ Ｐゴシック" pitchFamily="34" charset="-128"/>
              </a:rPr>
              <a:t>(cont.)</a:t>
            </a:r>
          </a:p>
        </p:txBody>
      </p:sp>
      <p:sp>
        <p:nvSpPr>
          <p:cNvPr id="18435" name="Rectangle 3"/>
          <p:cNvSpPr>
            <a:spLocks noGrp="1" noChangeArrowheads="1"/>
          </p:cNvSpPr>
          <p:nvPr>
            <p:ph type="body" idx="4294967295"/>
          </p:nvPr>
        </p:nvSpPr>
        <p:spPr>
          <a:xfrm>
            <a:off x="144463" y="2349500"/>
            <a:ext cx="8640762" cy="3624263"/>
          </a:xfrm>
        </p:spPr>
        <p:txBody>
          <a:bodyPr/>
          <a:lstStyle/>
          <a:p>
            <a:r>
              <a:rPr lang="en-US" altLang="es-CR" sz="2400" dirty="0" smtClean="0">
                <a:ea typeface="ＭＳ Ｐゴシック" pitchFamily="34" charset="-128"/>
              </a:rPr>
              <a:t>Each week has a self-assessment in order for the students to assess their knowledge on the subjects studied each week. One week after the fifth block is finished, there is a final test for the course. If a student passes the course, then he/she will have the opportunity to do the graduation test.</a:t>
            </a:r>
            <a:endParaRPr lang="es-ES_tradnl" altLang="es-CR" sz="24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txBox="1">
            <a:spLocks noGrp="1"/>
          </p:cNvSpPr>
          <p:nvPr/>
        </p:nvSpPr>
        <p:spPr bwMode="auto">
          <a:xfrm>
            <a:off x="7467600" y="6248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eaLnBrk="1" hangingPunct="1"/>
            <a:fld id="{C30D1B94-E3ED-49D1-BFA2-A1150C8319B7}" type="slidenum">
              <a:rPr lang="es-ES" altLang="es-CR" sz="1200">
                <a:solidFill>
                  <a:schemeClr val="hlink"/>
                </a:solidFill>
              </a:rPr>
              <a:pPr algn="r" eaLnBrk="1" hangingPunct="1"/>
              <a:t>7</a:t>
            </a:fld>
            <a:endParaRPr lang="es-ES" altLang="es-CR" sz="1200">
              <a:solidFill>
                <a:schemeClr val="hlink"/>
              </a:solidFill>
            </a:endParaRPr>
          </a:p>
        </p:txBody>
      </p:sp>
      <p:sp>
        <p:nvSpPr>
          <p:cNvPr id="19458" name="Rectangle 2"/>
          <p:cNvSpPr>
            <a:spLocks noGrp="1" noChangeArrowheads="1"/>
          </p:cNvSpPr>
          <p:nvPr>
            <p:ph type="title" idx="4294967295"/>
          </p:nvPr>
        </p:nvSpPr>
        <p:spPr>
          <a:xfrm>
            <a:off x="533400" y="1628775"/>
            <a:ext cx="8229600" cy="576263"/>
          </a:xfrm>
        </p:spPr>
        <p:txBody>
          <a:bodyPr/>
          <a:lstStyle/>
          <a:p>
            <a:pPr eaLnBrk="1" hangingPunct="1"/>
            <a:r>
              <a:rPr lang="en-US" altLang="es-CR" dirty="0" smtClean="0">
                <a:ea typeface="ＭＳ Ｐゴシック" pitchFamily="34" charset="-128"/>
              </a:rPr>
              <a:t>Methodology</a:t>
            </a:r>
          </a:p>
        </p:txBody>
      </p:sp>
      <p:sp>
        <p:nvSpPr>
          <p:cNvPr id="9220" name="Rectangle 3"/>
          <p:cNvSpPr>
            <a:spLocks noGrp="1" noChangeArrowheads="1"/>
          </p:cNvSpPr>
          <p:nvPr>
            <p:ph type="body" idx="4294967295"/>
          </p:nvPr>
        </p:nvSpPr>
        <p:spPr>
          <a:xfrm>
            <a:off x="541338" y="2589213"/>
            <a:ext cx="8229600" cy="3887787"/>
          </a:xfrm>
        </p:spPr>
        <p:txBody>
          <a:bodyPr>
            <a:normAutofit/>
          </a:bodyPr>
          <a:lstStyle/>
          <a:p>
            <a:pPr>
              <a:lnSpc>
                <a:spcPct val="90000"/>
              </a:lnSpc>
            </a:pPr>
            <a:r>
              <a:rPr lang="en-US" altLang="es-CR" sz="2400" dirty="0" smtClean="0">
                <a:ea typeface="ＭＳ Ｐゴシック" pitchFamily="34" charset="-128"/>
              </a:rPr>
              <a:t>In line with the virtual nature of the program, each student will be responsible of self-studying the topics for each week.</a:t>
            </a:r>
            <a:endParaRPr lang="es-ES_tradnl" altLang="es-CR" sz="2400" dirty="0" smtClean="0">
              <a:ea typeface="ＭＳ Ｐゴシック" pitchFamily="34" charset="-128"/>
            </a:endParaRPr>
          </a:p>
          <a:p>
            <a:pPr>
              <a:lnSpc>
                <a:spcPct val="90000"/>
              </a:lnSpc>
            </a:pPr>
            <a:r>
              <a:rPr lang="en-US" altLang="es-CR" sz="2400" dirty="0" smtClean="0">
                <a:ea typeface="ＭＳ Ｐゴシック" pitchFamily="34" charset="-128"/>
              </a:rPr>
              <a:t>There is a book that can be </a:t>
            </a:r>
            <a:r>
              <a:rPr lang="en-US" sz="2400" dirty="0" smtClean="0"/>
              <a:t>used as an optional reference, </a:t>
            </a:r>
            <a:r>
              <a:rPr lang="en-US" altLang="es-CR" sz="2400" dirty="0" smtClean="0">
                <a:ea typeface="ＭＳ Ｐゴシック" pitchFamily="34" charset="-128"/>
              </a:rPr>
              <a:t>with a summary of all the subjects covered on the course. </a:t>
            </a:r>
          </a:p>
          <a:p>
            <a:pPr>
              <a:lnSpc>
                <a:spcPct val="90000"/>
              </a:lnSpc>
            </a:pPr>
            <a:r>
              <a:rPr lang="en-US" altLang="es-CR" sz="2400" dirty="0" smtClean="0">
                <a:ea typeface="ＭＳ Ｐゴシック" pitchFamily="34" charset="-128"/>
              </a:rPr>
              <a:t>It is estimated that the student will need approximately 100 hours of self-study during the course.  However, this time dedication might vary depending on the specific conditions of each student (knowledge, experience, </a:t>
            </a:r>
            <a:r>
              <a:rPr lang="en-US" altLang="es-CR" sz="2400" dirty="0" err="1" smtClean="0">
                <a:ea typeface="ＭＳ Ｐゴシック" pitchFamily="34" charset="-128"/>
              </a:rPr>
              <a:t>etc</a:t>
            </a:r>
            <a:r>
              <a:rPr lang="en-US" altLang="es-CR" sz="2400" dirty="0" smtClean="0">
                <a:ea typeface="ＭＳ Ｐゴシック" pitchFamily="34" charset="-128"/>
              </a:rPr>
              <a:t>). The main bibliographical source for this course is: PMBOK Fifth Edition.  As an optional additional resource, the book “PMP Exam Prep”, 8th edition, by Rita </a:t>
            </a:r>
            <a:r>
              <a:rPr lang="en-US" altLang="es-CR" sz="2400" dirty="0" err="1" smtClean="0">
                <a:ea typeface="ＭＳ Ｐゴシック" pitchFamily="34" charset="-128"/>
              </a:rPr>
              <a:t>Mulcahy</a:t>
            </a:r>
            <a:r>
              <a:rPr lang="en-US" altLang="es-CR" sz="2400" dirty="0" smtClean="0">
                <a:ea typeface="ＭＳ Ｐゴシック" pitchFamily="34" charset="-128"/>
              </a:rPr>
              <a:t>, is recommended.</a:t>
            </a:r>
            <a:endParaRPr lang="es-ES_tradnl" altLang="es-CR" sz="24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idx="4294967295"/>
          </p:nvPr>
        </p:nvSpPr>
        <p:spPr>
          <a:xfrm>
            <a:off x="515938" y="1557338"/>
            <a:ext cx="8229600" cy="576262"/>
          </a:xfrm>
        </p:spPr>
        <p:txBody>
          <a:bodyPr/>
          <a:lstStyle/>
          <a:p>
            <a:pPr eaLnBrk="1" hangingPunct="1"/>
            <a:r>
              <a:rPr lang="en-US" altLang="es-CR" dirty="0" smtClean="0">
                <a:ea typeface="ＭＳ Ｐゴシック" pitchFamily="34" charset="-128"/>
              </a:rPr>
              <a:t>Methodology (cont.)</a:t>
            </a:r>
          </a:p>
        </p:txBody>
      </p:sp>
      <p:sp>
        <p:nvSpPr>
          <p:cNvPr id="10243" name="Rectangle 3"/>
          <p:cNvSpPr>
            <a:spLocks noGrp="1" noChangeArrowheads="1"/>
          </p:cNvSpPr>
          <p:nvPr>
            <p:ph type="body" idx="4294967295"/>
          </p:nvPr>
        </p:nvSpPr>
        <p:spPr>
          <a:xfrm>
            <a:off x="533400" y="2274888"/>
            <a:ext cx="8229600" cy="4202112"/>
          </a:xfrm>
        </p:spPr>
        <p:txBody>
          <a:bodyPr/>
          <a:lstStyle/>
          <a:p>
            <a:pPr>
              <a:buFont typeface="Arial" charset="0"/>
              <a:buChar char="•"/>
              <a:defRPr/>
            </a:pPr>
            <a:r>
              <a:rPr lang="en-US" sz="2400" dirty="0"/>
              <a:t>The professor will be available to clarify concepts and to answer specific questions from the students.</a:t>
            </a:r>
            <a:endParaRPr lang="es-ES_tradnl" sz="2400" dirty="0"/>
          </a:p>
          <a:p>
            <a:pPr>
              <a:buFont typeface="Arial" charset="0"/>
              <a:buChar char="•"/>
              <a:defRPr/>
            </a:pPr>
            <a:r>
              <a:rPr lang="en-US" sz="2400" dirty="0" smtClean="0"/>
              <a:t>For each week´s topic there are presentations summarizing the main concepts related to that topic.</a:t>
            </a:r>
            <a:endParaRPr lang="es-ES_tradnl" sz="2400" dirty="0" smtClean="0"/>
          </a:p>
          <a:p>
            <a:pPr>
              <a:buFont typeface="Arial" charset="0"/>
              <a:buChar char="•"/>
              <a:defRPr/>
            </a:pPr>
            <a:r>
              <a:rPr lang="en-US" sz="2400" dirty="0" smtClean="0"/>
              <a:t>The only weekly activities for the course will be the weekly self-assessments that will help the students to assess their knowledge level and to adjust their personal study plans. </a:t>
            </a:r>
            <a:endParaRPr lang="es-ES_tradnl" sz="2400" dirty="0" smtClean="0"/>
          </a:p>
          <a:p>
            <a:pPr marL="0" indent="0" algn="just" eaLnBrk="1" hangingPunct="1">
              <a:lnSpc>
                <a:spcPct val="80000"/>
              </a:lnSpc>
              <a:buFont typeface="Arial" charset="0"/>
              <a:buNone/>
              <a:defRPr/>
            </a:pPr>
            <a:endParaRPr lang="es-CR"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a:xfrm>
            <a:off x="323850" y="981075"/>
            <a:ext cx="8229600" cy="1143000"/>
          </a:xfrm>
        </p:spPr>
        <p:txBody>
          <a:bodyPr/>
          <a:lstStyle/>
          <a:p>
            <a:pPr eaLnBrk="1" hangingPunct="1"/>
            <a:r>
              <a:rPr lang="en-US" altLang="es-CR" smtClean="0">
                <a:ea typeface="ＭＳ Ｐゴシック" pitchFamily="34" charset="-128"/>
              </a:rPr>
              <a:t>Course Evaluation</a:t>
            </a:r>
          </a:p>
        </p:txBody>
      </p:sp>
      <p:sp>
        <p:nvSpPr>
          <p:cNvPr id="21506" name="Rectangle 3"/>
          <p:cNvSpPr>
            <a:spLocks noGrp="1" noChangeArrowheads="1"/>
          </p:cNvSpPr>
          <p:nvPr>
            <p:ph type="body" idx="4294967295"/>
          </p:nvPr>
        </p:nvSpPr>
        <p:spPr>
          <a:xfrm>
            <a:off x="457200" y="2163763"/>
            <a:ext cx="8229600" cy="4313237"/>
          </a:xfrm>
        </p:spPr>
        <p:txBody>
          <a:bodyPr/>
          <a:lstStyle/>
          <a:p>
            <a:pPr marL="0" indent="0" eaLnBrk="1" hangingPunct="1">
              <a:buFont typeface="Arial" pitchFamily="34" charset="0"/>
              <a:buNone/>
            </a:pPr>
            <a:r>
              <a:rPr lang="en-US" altLang="es-CR" sz="2400" dirty="0" smtClean="0">
                <a:ea typeface="ＭＳ Ｐゴシック" pitchFamily="34" charset="-128"/>
              </a:rPr>
              <a:t>5 self-assessment tests: 		30% (6% each)</a:t>
            </a:r>
          </a:p>
          <a:p>
            <a:pPr marL="0" indent="0" eaLnBrk="1" hangingPunct="1">
              <a:buFont typeface="Arial" pitchFamily="34" charset="0"/>
              <a:buNone/>
            </a:pPr>
            <a:r>
              <a:rPr lang="en-US" altLang="es-CR" sz="2400" dirty="0" smtClean="0">
                <a:ea typeface="ＭＳ Ｐゴシック" pitchFamily="34" charset="-128"/>
              </a:rPr>
              <a:t>1 final test with 100 questions: 	70%</a:t>
            </a:r>
          </a:p>
          <a:p>
            <a:pPr marL="0" indent="0" eaLnBrk="1" hangingPunct="1">
              <a:buFont typeface="Arial" pitchFamily="34" charset="0"/>
              <a:buNone/>
            </a:pPr>
            <a:r>
              <a:rPr lang="en-US" altLang="es-CR" sz="2400" b="1" dirty="0" smtClean="0">
                <a:ea typeface="ＭＳ Ｐゴシック" pitchFamily="34" charset="-128"/>
              </a:rPr>
              <a:t> Total					100%</a:t>
            </a:r>
          </a:p>
          <a:p>
            <a:pPr marL="0" indent="0" eaLnBrk="1" hangingPunct="1"/>
            <a:endParaRPr lang="en-US" altLang="es-CR" sz="2400" dirty="0" smtClean="0">
              <a:ea typeface="ＭＳ Ｐゴシック" pitchFamily="34" charset="-128"/>
            </a:endParaRPr>
          </a:p>
          <a:p>
            <a:pPr marL="0" indent="0" eaLnBrk="1" hangingPunct="1"/>
            <a:r>
              <a:rPr lang="en-US" altLang="es-CR" sz="2400" dirty="0" smtClean="0">
                <a:ea typeface="ＭＳ Ｐゴシック" pitchFamily="34" charset="-128"/>
              </a:rPr>
              <a:t>The course will be evaluated on a </a:t>
            </a:r>
            <a:r>
              <a:rPr lang="en-US" altLang="es-CR" sz="2400" dirty="0" err="1" smtClean="0">
                <a:ea typeface="ＭＳ Ｐゴシック" pitchFamily="34" charset="-128"/>
              </a:rPr>
              <a:t>quantitave</a:t>
            </a:r>
            <a:r>
              <a:rPr lang="en-US" altLang="es-CR" sz="2400" dirty="0" smtClean="0">
                <a:ea typeface="ＭＳ Ｐゴシック" pitchFamily="34" charset="-128"/>
              </a:rPr>
              <a:t> basis on a 0 -100% scale.</a:t>
            </a:r>
          </a:p>
          <a:p>
            <a:pPr marL="0" indent="0" eaLnBrk="1" hangingPunct="1"/>
            <a:r>
              <a:rPr lang="en-US" altLang="es-CR" sz="2400" dirty="0" smtClean="0">
                <a:ea typeface="ＭＳ Ｐゴシック" pitchFamily="34" charset="-128"/>
              </a:rPr>
              <a:t>The minimum grade  to pass the course is 70%</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10225</TotalTime>
  <Words>865</Words>
  <Application>Microsoft Office PowerPoint</Application>
  <PresentationFormat>Presentación en pantalla (4:3)</PresentationFormat>
  <Paragraphs>87</Paragraphs>
  <Slides>14</Slides>
  <Notes>1</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Degree and Graduation Seminar  Introduction</vt:lpstr>
      <vt:lpstr>General Objective</vt:lpstr>
      <vt:lpstr>Specific Objectives</vt:lpstr>
      <vt:lpstr>Specific Objectives (cont.)</vt:lpstr>
      <vt:lpstr>General Description</vt:lpstr>
      <vt:lpstr>General Description(cont.)</vt:lpstr>
      <vt:lpstr>Methodology</vt:lpstr>
      <vt:lpstr>Methodology (cont.)</vt:lpstr>
      <vt:lpstr>Course Evaluation</vt:lpstr>
      <vt:lpstr>Course Evaluation (cont.)</vt:lpstr>
      <vt:lpstr>Graduation Score: </vt:lpstr>
      <vt:lpstr>Course Program</vt:lpstr>
      <vt:lpstr>Course Program</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abustamante</dc:creator>
  <cp:lastModifiedBy>Luffi</cp:lastModifiedBy>
  <cp:revision>42</cp:revision>
  <dcterms:created xsi:type="dcterms:W3CDTF">2012-05-28T23:03:22Z</dcterms:created>
  <dcterms:modified xsi:type="dcterms:W3CDTF">2014-06-17T23:35:27Z</dcterms:modified>
</cp:coreProperties>
</file>