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640" r:id="rId2"/>
    <p:sldId id="610" r:id="rId3"/>
    <p:sldId id="611" r:id="rId4"/>
    <p:sldId id="631" r:id="rId5"/>
    <p:sldId id="632" r:id="rId6"/>
    <p:sldId id="630" r:id="rId7"/>
    <p:sldId id="629" r:id="rId8"/>
    <p:sldId id="633" r:id="rId9"/>
    <p:sldId id="553" r:id="rId10"/>
    <p:sldId id="636" r:id="rId11"/>
    <p:sldId id="637" r:id="rId12"/>
    <p:sldId id="555" r:id="rId13"/>
    <p:sldId id="608" r:id="rId14"/>
    <p:sldId id="639" r:id="rId15"/>
    <p:sldId id="561" r:id="rId16"/>
    <p:sldId id="563" r:id="rId17"/>
    <p:sldId id="557" r:id="rId18"/>
    <p:sldId id="642" r:id="rId19"/>
    <p:sldId id="643" r:id="rId20"/>
    <p:sldId id="644" r:id="rId21"/>
    <p:sldId id="564" r:id="rId22"/>
    <p:sldId id="551" r:id="rId23"/>
    <p:sldId id="648" r:id="rId24"/>
    <p:sldId id="649" r:id="rId25"/>
    <p:sldId id="650" r:id="rId26"/>
    <p:sldId id="647" r:id="rId27"/>
    <p:sldId id="651" r:id="rId28"/>
    <p:sldId id="652" r:id="rId29"/>
    <p:sldId id="641" r:id="rId30"/>
  </p:sldIdLst>
  <p:sldSz cx="9144000" cy="6858000" type="screen4x3"/>
  <p:notesSz cx="7315200" cy="9601200"/>
  <p:defaultTextStyle>
    <a:defPPr>
      <a:defRPr lang="es-C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p:scale>
          <a:sx n="50" d="100"/>
          <a:sy n="50" d="100"/>
        </p:scale>
        <p:origin x="-1752" y="-12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5" Type="http://schemas.openxmlformats.org/officeDocument/2006/relationships/image" Target="../media/image7.jpeg"/><Relationship Id="rId4"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5" Type="http://schemas.openxmlformats.org/officeDocument/2006/relationships/image" Target="../media/image7.jpeg"/><Relationship Id="rId4"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6A7E04-698D-46A4-95BE-8E6EE1AEB94B}"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s-CR"/>
        </a:p>
      </dgm:t>
    </dgm:pt>
    <dgm:pt modelId="{6BC0C1DA-BC30-43FE-8C3F-D8EDCEABB30E}">
      <dgm:prSet phldrT="[Texto]"/>
      <dgm:spPr>
        <a:solidFill>
          <a:srgbClr val="7030A0"/>
        </a:solidFill>
      </dgm:spPr>
      <dgm:t>
        <a:bodyPr/>
        <a:lstStyle/>
        <a:p>
          <a:r>
            <a:rPr lang="es-CR" dirty="0" smtClean="0"/>
            <a:t>Document that formally autorizes a project or project phase</a:t>
          </a:r>
          <a:endParaRPr lang="es-CR" dirty="0"/>
        </a:p>
      </dgm:t>
    </dgm:pt>
    <dgm:pt modelId="{D4EEC7D5-984A-46C8-AD98-E1A146FF6BCA}" type="parTrans" cxnId="{95FBB48F-4103-4359-8030-9C2EE78C41C1}">
      <dgm:prSet/>
      <dgm:spPr/>
      <dgm:t>
        <a:bodyPr/>
        <a:lstStyle/>
        <a:p>
          <a:endParaRPr lang="es-CR"/>
        </a:p>
      </dgm:t>
    </dgm:pt>
    <dgm:pt modelId="{D3ACDE37-9CF0-4612-A157-2F3775817746}" type="sibTrans" cxnId="{95FBB48F-4103-4359-8030-9C2EE78C41C1}">
      <dgm:prSet/>
      <dgm:spPr/>
      <dgm:t>
        <a:bodyPr/>
        <a:lstStyle/>
        <a:p>
          <a:endParaRPr lang="es-CR"/>
        </a:p>
      </dgm:t>
    </dgm:pt>
    <dgm:pt modelId="{139A48EB-6722-445E-85DF-49DC9FF49CEC}">
      <dgm:prSet phldrT="[Texto]"/>
      <dgm:spPr>
        <a:solidFill>
          <a:srgbClr val="3333CC"/>
        </a:solidFill>
      </dgm:spPr>
      <dgm:t>
        <a:bodyPr/>
        <a:lstStyle/>
        <a:p>
          <a:r>
            <a:rPr lang="es-CR" dirty="0" smtClean="0"/>
            <a:t>Issued by a sponsor or the external initiator</a:t>
          </a:r>
          <a:endParaRPr lang="es-CR" dirty="0"/>
        </a:p>
      </dgm:t>
    </dgm:pt>
    <dgm:pt modelId="{68F4DF22-9335-4524-A683-3B2D57935DD3}" type="parTrans" cxnId="{6561EBFB-1AF1-4A27-BA4E-AF39E67414AE}">
      <dgm:prSet/>
      <dgm:spPr/>
      <dgm:t>
        <a:bodyPr/>
        <a:lstStyle/>
        <a:p>
          <a:endParaRPr lang="es-CR"/>
        </a:p>
      </dgm:t>
    </dgm:pt>
    <dgm:pt modelId="{3D561F7E-B1B0-4B20-89C3-584778170471}" type="sibTrans" cxnId="{6561EBFB-1AF1-4A27-BA4E-AF39E67414AE}">
      <dgm:prSet/>
      <dgm:spPr/>
      <dgm:t>
        <a:bodyPr/>
        <a:lstStyle/>
        <a:p>
          <a:endParaRPr lang="es-CR"/>
        </a:p>
      </dgm:t>
    </dgm:pt>
    <dgm:pt modelId="{E74DF310-73CF-4D34-B989-413A5E6DD608}">
      <dgm:prSet phldrT="[Texto]"/>
      <dgm:spPr>
        <a:solidFill>
          <a:srgbClr val="00B050"/>
        </a:solidFill>
      </dgm:spPr>
      <dgm:t>
        <a:bodyPr/>
        <a:lstStyle/>
        <a:p>
          <a:r>
            <a:rPr lang="es-CR" dirty="0" smtClean="0"/>
            <a:t>Gives the project manager the autorithy to spend organizational resources on the project activities</a:t>
          </a:r>
        </a:p>
      </dgm:t>
    </dgm:pt>
    <dgm:pt modelId="{4C093362-34E9-4521-A2ED-0BE10262C047}" type="parTrans" cxnId="{6E58E8D3-65EF-488E-BC7A-550871591EE9}">
      <dgm:prSet/>
      <dgm:spPr/>
      <dgm:t>
        <a:bodyPr/>
        <a:lstStyle/>
        <a:p>
          <a:endParaRPr lang="es-CR"/>
        </a:p>
      </dgm:t>
    </dgm:pt>
    <dgm:pt modelId="{05D65682-433E-4BE9-BFA1-B8DAA030AA87}" type="sibTrans" cxnId="{6E58E8D3-65EF-488E-BC7A-550871591EE9}">
      <dgm:prSet/>
      <dgm:spPr/>
      <dgm:t>
        <a:bodyPr/>
        <a:lstStyle/>
        <a:p>
          <a:endParaRPr lang="es-CR"/>
        </a:p>
      </dgm:t>
    </dgm:pt>
    <dgm:pt modelId="{BCB8BDBE-6AAC-46A0-BF71-0B1857013D99}">
      <dgm:prSet phldrT="[Texto]"/>
      <dgm:spPr>
        <a:solidFill>
          <a:srgbClr val="F86F08"/>
        </a:solidFill>
      </dgm:spPr>
      <dgm:t>
        <a:bodyPr/>
        <a:lstStyle/>
        <a:p>
          <a:r>
            <a:rPr lang="es-CR" dirty="0" err="1" smtClean="0"/>
            <a:t>Unifies</a:t>
          </a:r>
          <a:r>
            <a:rPr lang="es-CR" dirty="0" smtClean="0"/>
            <a:t> </a:t>
          </a:r>
          <a:r>
            <a:rPr lang="es-CR" dirty="0" err="1" smtClean="0"/>
            <a:t>the</a:t>
          </a:r>
          <a:r>
            <a:rPr lang="es-CR" dirty="0" smtClean="0"/>
            <a:t> </a:t>
          </a:r>
          <a:r>
            <a:rPr lang="es-CR" dirty="0" err="1" smtClean="0"/>
            <a:t>project</a:t>
          </a:r>
          <a:r>
            <a:rPr lang="es-CR" dirty="0" smtClean="0"/>
            <a:t> </a:t>
          </a:r>
          <a:r>
            <a:rPr lang="es-CR" dirty="0" err="1" smtClean="0"/>
            <a:t>with</a:t>
          </a:r>
          <a:r>
            <a:rPr lang="es-CR" dirty="0" smtClean="0"/>
            <a:t> </a:t>
          </a:r>
          <a:r>
            <a:rPr lang="es-CR" dirty="0" err="1" smtClean="0"/>
            <a:t>the</a:t>
          </a:r>
          <a:r>
            <a:rPr lang="es-CR" dirty="0" smtClean="0"/>
            <a:t> work of the performing organization</a:t>
          </a:r>
        </a:p>
      </dgm:t>
    </dgm:pt>
    <dgm:pt modelId="{9369AE9D-7CA6-4520-8A29-99D45665DA6F}" type="parTrans" cxnId="{5A27ECE2-D2C0-49C5-AC89-55C4141A412D}">
      <dgm:prSet/>
      <dgm:spPr/>
      <dgm:t>
        <a:bodyPr/>
        <a:lstStyle/>
        <a:p>
          <a:endParaRPr lang="es-CR"/>
        </a:p>
      </dgm:t>
    </dgm:pt>
    <dgm:pt modelId="{0A2FBB68-EB04-4CA9-A24F-9546A2A385B3}" type="sibTrans" cxnId="{5A27ECE2-D2C0-49C5-AC89-55C4141A412D}">
      <dgm:prSet/>
      <dgm:spPr/>
      <dgm:t>
        <a:bodyPr/>
        <a:lstStyle/>
        <a:p>
          <a:endParaRPr lang="es-CR"/>
        </a:p>
      </dgm:t>
    </dgm:pt>
    <dgm:pt modelId="{3A1FA042-6060-440F-A48C-09CCFD5FD99F}">
      <dgm:prSet phldrT="[Texto]"/>
      <dgm:spPr>
        <a:solidFill>
          <a:srgbClr val="C00000"/>
        </a:solidFill>
      </dgm:spPr>
      <dgm:t>
        <a:bodyPr/>
        <a:lstStyle/>
        <a:p>
          <a:r>
            <a:rPr lang="es-CR" dirty="0" smtClean="0"/>
            <a:t>Provides high level requirements of the project</a:t>
          </a:r>
          <a:endParaRPr lang="es-CR" dirty="0"/>
        </a:p>
      </dgm:t>
    </dgm:pt>
    <dgm:pt modelId="{00870C96-A388-48CB-90C7-085351D56AE7}" type="parTrans" cxnId="{7E8960AC-1818-4BD8-AEC5-11653C69AE62}">
      <dgm:prSet/>
      <dgm:spPr/>
      <dgm:t>
        <a:bodyPr/>
        <a:lstStyle/>
        <a:p>
          <a:endParaRPr lang="es-CR"/>
        </a:p>
      </dgm:t>
    </dgm:pt>
    <dgm:pt modelId="{5F71779D-6DD9-4427-AC05-CF9AF0F0B906}" type="sibTrans" cxnId="{7E8960AC-1818-4BD8-AEC5-11653C69AE62}">
      <dgm:prSet/>
      <dgm:spPr/>
      <dgm:t>
        <a:bodyPr/>
        <a:lstStyle/>
        <a:p>
          <a:endParaRPr lang="es-CR"/>
        </a:p>
      </dgm:t>
    </dgm:pt>
    <dgm:pt modelId="{035A7BA1-5D42-4212-9EA0-496E2C53DE51}" type="pres">
      <dgm:prSet presAssocID="{AC6A7E04-698D-46A4-95BE-8E6EE1AEB94B}" presName="linear" presStyleCnt="0">
        <dgm:presLayoutVars>
          <dgm:dir/>
          <dgm:resizeHandles val="exact"/>
        </dgm:presLayoutVars>
      </dgm:prSet>
      <dgm:spPr/>
      <dgm:t>
        <a:bodyPr/>
        <a:lstStyle/>
        <a:p>
          <a:endParaRPr lang="es-CR"/>
        </a:p>
      </dgm:t>
    </dgm:pt>
    <dgm:pt modelId="{28A9190E-28ED-48AE-913A-6AB9BBF90F73}" type="pres">
      <dgm:prSet presAssocID="{6BC0C1DA-BC30-43FE-8C3F-D8EDCEABB30E}" presName="comp" presStyleCnt="0"/>
      <dgm:spPr/>
    </dgm:pt>
    <dgm:pt modelId="{D94E8C08-EE70-4EF3-A8A1-A5F0EBD6C275}" type="pres">
      <dgm:prSet presAssocID="{6BC0C1DA-BC30-43FE-8C3F-D8EDCEABB30E}" presName="box" presStyleLbl="node1" presStyleIdx="0" presStyleCnt="5"/>
      <dgm:spPr/>
      <dgm:t>
        <a:bodyPr/>
        <a:lstStyle/>
        <a:p>
          <a:endParaRPr lang="es-CR"/>
        </a:p>
      </dgm:t>
    </dgm:pt>
    <dgm:pt modelId="{CA1444BE-F1FB-4915-8005-5AB6C68FCF07}" type="pres">
      <dgm:prSet presAssocID="{6BC0C1DA-BC30-43FE-8C3F-D8EDCEABB30E}" presName="img" presStyleLbl="fgImgPlace1" presStyleIdx="0" presStyleCnt="5" custScaleX="53909" custScaleY="107956"/>
      <dgm:spPr>
        <a:blipFill rotWithShape="0">
          <a:blip xmlns:r="http://schemas.openxmlformats.org/officeDocument/2006/relationships" r:embed="rId1"/>
          <a:stretch>
            <a:fillRect/>
          </a:stretch>
        </a:blipFill>
      </dgm:spPr>
      <dgm:t>
        <a:bodyPr/>
        <a:lstStyle/>
        <a:p>
          <a:endParaRPr lang="es-CR"/>
        </a:p>
      </dgm:t>
    </dgm:pt>
    <dgm:pt modelId="{58B4DB94-C231-4BAA-8995-82903681F7B8}" type="pres">
      <dgm:prSet presAssocID="{6BC0C1DA-BC30-43FE-8C3F-D8EDCEABB30E}" presName="text" presStyleLbl="node1" presStyleIdx="0" presStyleCnt="5">
        <dgm:presLayoutVars>
          <dgm:bulletEnabled val="1"/>
        </dgm:presLayoutVars>
      </dgm:prSet>
      <dgm:spPr/>
      <dgm:t>
        <a:bodyPr/>
        <a:lstStyle/>
        <a:p>
          <a:endParaRPr lang="es-CR"/>
        </a:p>
      </dgm:t>
    </dgm:pt>
    <dgm:pt modelId="{C17AC9A7-35F8-4B42-9E81-7BC4C4AF1BE0}" type="pres">
      <dgm:prSet presAssocID="{D3ACDE37-9CF0-4612-A157-2F3775817746}" presName="spacer" presStyleCnt="0"/>
      <dgm:spPr/>
    </dgm:pt>
    <dgm:pt modelId="{AA576F90-70A2-4662-A586-B96206126517}" type="pres">
      <dgm:prSet presAssocID="{139A48EB-6722-445E-85DF-49DC9FF49CEC}" presName="comp" presStyleCnt="0"/>
      <dgm:spPr/>
    </dgm:pt>
    <dgm:pt modelId="{AEECB87F-7B33-4915-976C-F89711C205BA}" type="pres">
      <dgm:prSet presAssocID="{139A48EB-6722-445E-85DF-49DC9FF49CEC}" presName="box" presStyleLbl="node1" presStyleIdx="1" presStyleCnt="5" custLinFactNeighborY="-3634"/>
      <dgm:spPr/>
      <dgm:t>
        <a:bodyPr/>
        <a:lstStyle/>
        <a:p>
          <a:endParaRPr lang="es-CR"/>
        </a:p>
      </dgm:t>
    </dgm:pt>
    <dgm:pt modelId="{0DB8DF44-4E0C-41A0-B6A3-05A897698059}" type="pres">
      <dgm:prSet presAssocID="{139A48EB-6722-445E-85DF-49DC9FF49CEC}" presName="img" presStyleLbl="fgImgPlace1" presStyleIdx="1" presStyleCnt="5" custScaleX="55689" custScaleY="101270"/>
      <dgm:spPr>
        <a:blipFill rotWithShape="0">
          <a:blip xmlns:r="http://schemas.openxmlformats.org/officeDocument/2006/relationships" r:embed="rId2"/>
          <a:stretch>
            <a:fillRect/>
          </a:stretch>
        </a:blipFill>
      </dgm:spPr>
      <dgm:t>
        <a:bodyPr/>
        <a:lstStyle/>
        <a:p>
          <a:endParaRPr lang="es-CR"/>
        </a:p>
      </dgm:t>
    </dgm:pt>
    <dgm:pt modelId="{9619E226-C005-43AF-99AB-3DD32495EBC0}" type="pres">
      <dgm:prSet presAssocID="{139A48EB-6722-445E-85DF-49DC9FF49CEC}" presName="text" presStyleLbl="node1" presStyleIdx="1" presStyleCnt="5">
        <dgm:presLayoutVars>
          <dgm:bulletEnabled val="1"/>
        </dgm:presLayoutVars>
      </dgm:prSet>
      <dgm:spPr/>
      <dgm:t>
        <a:bodyPr/>
        <a:lstStyle/>
        <a:p>
          <a:endParaRPr lang="es-CR"/>
        </a:p>
      </dgm:t>
    </dgm:pt>
    <dgm:pt modelId="{6B263EBA-3A7F-40D6-BF00-DE4F677D25EE}" type="pres">
      <dgm:prSet presAssocID="{3D561F7E-B1B0-4B20-89C3-584778170471}" presName="spacer" presStyleCnt="0"/>
      <dgm:spPr/>
    </dgm:pt>
    <dgm:pt modelId="{351C1696-D198-4B22-BA6F-30999371C259}" type="pres">
      <dgm:prSet presAssocID="{E74DF310-73CF-4D34-B989-413A5E6DD608}" presName="comp" presStyleCnt="0"/>
      <dgm:spPr/>
    </dgm:pt>
    <dgm:pt modelId="{97F21D1A-F2D2-4DF1-ABDE-D10D3D7DEF71}" type="pres">
      <dgm:prSet presAssocID="{E74DF310-73CF-4D34-B989-413A5E6DD608}" presName="box" presStyleLbl="node1" presStyleIdx="2" presStyleCnt="5" custLinFactNeighborY="-4980"/>
      <dgm:spPr/>
      <dgm:t>
        <a:bodyPr/>
        <a:lstStyle/>
        <a:p>
          <a:endParaRPr lang="es-CR"/>
        </a:p>
      </dgm:t>
    </dgm:pt>
    <dgm:pt modelId="{CCC7AE40-8DE1-4AFA-AE62-C90C2CE51031}" type="pres">
      <dgm:prSet presAssocID="{E74DF310-73CF-4D34-B989-413A5E6DD608}" presName="img" presStyleLbl="fgImgPlace1" presStyleIdx="2" presStyleCnt="5" custScaleX="59280"/>
      <dgm:spPr>
        <a:blipFill rotWithShape="0">
          <a:blip xmlns:r="http://schemas.openxmlformats.org/officeDocument/2006/relationships" r:embed="rId3"/>
          <a:stretch>
            <a:fillRect/>
          </a:stretch>
        </a:blipFill>
      </dgm:spPr>
      <dgm:t>
        <a:bodyPr/>
        <a:lstStyle/>
        <a:p>
          <a:endParaRPr lang="es-CR"/>
        </a:p>
      </dgm:t>
    </dgm:pt>
    <dgm:pt modelId="{22B0DBA1-D4FE-49C9-BFCB-AB12A4460F7B}" type="pres">
      <dgm:prSet presAssocID="{E74DF310-73CF-4D34-B989-413A5E6DD608}" presName="text" presStyleLbl="node1" presStyleIdx="2" presStyleCnt="5">
        <dgm:presLayoutVars>
          <dgm:bulletEnabled val="1"/>
        </dgm:presLayoutVars>
      </dgm:prSet>
      <dgm:spPr/>
      <dgm:t>
        <a:bodyPr/>
        <a:lstStyle/>
        <a:p>
          <a:endParaRPr lang="es-CR"/>
        </a:p>
      </dgm:t>
    </dgm:pt>
    <dgm:pt modelId="{D20068EE-7614-4451-8381-02B941C521D4}" type="pres">
      <dgm:prSet presAssocID="{05D65682-433E-4BE9-BFA1-B8DAA030AA87}" presName="spacer" presStyleCnt="0"/>
      <dgm:spPr/>
    </dgm:pt>
    <dgm:pt modelId="{BD8BD8E0-C49F-47A5-8565-669725318242}" type="pres">
      <dgm:prSet presAssocID="{BCB8BDBE-6AAC-46A0-BF71-0B1857013D99}" presName="comp" presStyleCnt="0"/>
      <dgm:spPr/>
    </dgm:pt>
    <dgm:pt modelId="{C2360457-2DBD-457D-A8E4-3A0295BA1A03}" type="pres">
      <dgm:prSet presAssocID="{BCB8BDBE-6AAC-46A0-BF71-0B1857013D99}" presName="box" presStyleLbl="node1" presStyleIdx="3" presStyleCnt="5" custLinFactNeighborX="0" custLinFactNeighborY="-6641"/>
      <dgm:spPr/>
      <dgm:t>
        <a:bodyPr/>
        <a:lstStyle/>
        <a:p>
          <a:endParaRPr lang="es-CR"/>
        </a:p>
      </dgm:t>
    </dgm:pt>
    <dgm:pt modelId="{562C5858-1ECF-4883-B2C0-43C223848E1F}" type="pres">
      <dgm:prSet presAssocID="{BCB8BDBE-6AAC-46A0-BF71-0B1857013D99}" presName="img" presStyleLbl="fgImgPlace1" presStyleIdx="3" presStyleCnt="5" custScaleX="61059" custScaleY="101833"/>
      <dgm:spPr>
        <a:blipFill rotWithShape="0">
          <a:blip xmlns:r="http://schemas.openxmlformats.org/officeDocument/2006/relationships" r:embed="rId4"/>
          <a:stretch>
            <a:fillRect/>
          </a:stretch>
        </a:blipFill>
      </dgm:spPr>
      <dgm:t>
        <a:bodyPr/>
        <a:lstStyle/>
        <a:p>
          <a:endParaRPr lang="es-CR"/>
        </a:p>
      </dgm:t>
    </dgm:pt>
    <dgm:pt modelId="{5989047E-2644-4D4A-9014-AC19E5DD11F9}" type="pres">
      <dgm:prSet presAssocID="{BCB8BDBE-6AAC-46A0-BF71-0B1857013D99}" presName="text" presStyleLbl="node1" presStyleIdx="3" presStyleCnt="5">
        <dgm:presLayoutVars>
          <dgm:bulletEnabled val="1"/>
        </dgm:presLayoutVars>
      </dgm:prSet>
      <dgm:spPr/>
      <dgm:t>
        <a:bodyPr/>
        <a:lstStyle/>
        <a:p>
          <a:endParaRPr lang="es-CR"/>
        </a:p>
      </dgm:t>
    </dgm:pt>
    <dgm:pt modelId="{3767F725-3795-482A-9048-95BBE26846FC}" type="pres">
      <dgm:prSet presAssocID="{0A2FBB68-EB04-4CA9-A24F-9546A2A385B3}" presName="spacer" presStyleCnt="0"/>
      <dgm:spPr/>
    </dgm:pt>
    <dgm:pt modelId="{453F463F-C649-49D4-8C63-2369AAB2421B}" type="pres">
      <dgm:prSet presAssocID="{3A1FA042-6060-440F-A48C-09CCFD5FD99F}" presName="comp" presStyleCnt="0"/>
      <dgm:spPr/>
    </dgm:pt>
    <dgm:pt modelId="{906AD095-A0D3-47DA-9842-128E6C487307}" type="pres">
      <dgm:prSet presAssocID="{3A1FA042-6060-440F-A48C-09CCFD5FD99F}" presName="box" presStyleLbl="node1" presStyleIdx="4" presStyleCnt="5" custLinFactNeighborY="-6271"/>
      <dgm:spPr/>
      <dgm:t>
        <a:bodyPr/>
        <a:lstStyle/>
        <a:p>
          <a:endParaRPr lang="es-CR"/>
        </a:p>
      </dgm:t>
    </dgm:pt>
    <dgm:pt modelId="{D62CACBD-6C98-4FFC-A9DE-C6211F0C4B16}" type="pres">
      <dgm:prSet presAssocID="{3A1FA042-6060-440F-A48C-09CCFD5FD99F}" presName="img" presStyleLbl="fgImgPlace1" presStyleIdx="4" presStyleCnt="5" custScaleX="63410"/>
      <dgm:spPr>
        <a:blipFill rotWithShape="0">
          <a:blip xmlns:r="http://schemas.openxmlformats.org/officeDocument/2006/relationships" r:embed="rId5"/>
          <a:stretch>
            <a:fillRect/>
          </a:stretch>
        </a:blipFill>
      </dgm:spPr>
      <dgm:t>
        <a:bodyPr/>
        <a:lstStyle/>
        <a:p>
          <a:endParaRPr lang="es-CR"/>
        </a:p>
      </dgm:t>
    </dgm:pt>
    <dgm:pt modelId="{174196FE-FE1B-4C71-A727-7B179E6BB212}" type="pres">
      <dgm:prSet presAssocID="{3A1FA042-6060-440F-A48C-09CCFD5FD99F}" presName="text" presStyleLbl="node1" presStyleIdx="4" presStyleCnt="5">
        <dgm:presLayoutVars>
          <dgm:bulletEnabled val="1"/>
        </dgm:presLayoutVars>
      </dgm:prSet>
      <dgm:spPr/>
      <dgm:t>
        <a:bodyPr/>
        <a:lstStyle/>
        <a:p>
          <a:endParaRPr lang="es-CR"/>
        </a:p>
      </dgm:t>
    </dgm:pt>
  </dgm:ptLst>
  <dgm:cxnLst>
    <dgm:cxn modelId="{C4A6E06B-74E1-4C00-A848-185458B46DF0}" type="presOf" srcId="{139A48EB-6722-445E-85DF-49DC9FF49CEC}" destId="{AEECB87F-7B33-4915-976C-F89711C205BA}" srcOrd="0" destOrd="0" presId="urn:microsoft.com/office/officeart/2005/8/layout/vList4#1"/>
    <dgm:cxn modelId="{D90B061F-6948-4B41-8921-A80EAF2B6A38}" type="presOf" srcId="{AC6A7E04-698D-46A4-95BE-8E6EE1AEB94B}" destId="{035A7BA1-5D42-4212-9EA0-496E2C53DE51}" srcOrd="0" destOrd="0" presId="urn:microsoft.com/office/officeart/2005/8/layout/vList4#1"/>
    <dgm:cxn modelId="{6561EBFB-1AF1-4A27-BA4E-AF39E67414AE}" srcId="{AC6A7E04-698D-46A4-95BE-8E6EE1AEB94B}" destId="{139A48EB-6722-445E-85DF-49DC9FF49CEC}" srcOrd="1" destOrd="0" parTransId="{68F4DF22-9335-4524-A683-3B2D57935DD3}" sibTransId="{3D561F7E-B1B0-4B20-89C3-584778170471}"/>
    <dgm:cxn modelId="{5A27ECE2-D2C0-49C5-AC89-55C4141A412D}" srcId="{AC6A7E04-698D-46A4-95BE-8E6EE1AEB94B}" destId="{BCB8BDBE-6AAC-46A0-BF71-0B1857013D99}" srcOrd="3" destOrd="0" parTransId="{9369AE9D-7CA6-4520-8A29-99D45665DA6F}" sibTransId="{0A2FBB68-EB04-4CA9-A24F-9546A2A385B3}"/>
    <dgm:cxn modelId="{545E78D1-9854-4D5F-8FC4-61AC82DD0E84}" type="presOf" srcId="{6BC0C1DA-BC30-43FE-8C3F-D8EDCEABB30E}" destId="{58B4DB94-C231-4BAA-8995-82903681F7B8}" srcOrd="1" destOrd="0" presId="urn:microsoft.com/office/officeart/2005/8/layout/vList4#1"/>
    <dgm:cxn modelId="{97637900-29D5-4AC4-A648-C14A61EF74CD}" type="presOf" srcId="{E74DF310-73CF-4D34-B989-413A5E6DD608}" destId="{97F21D1A-F2D2-4DF1-ABDE-D10D3D7DEF71}" srcOrd="0" destOrd="0" presId="urn:microsoft.com/office/officeart/2005/8/layout/vList4#1"/>
    <dgm:cxn modelId="{0432FA0A-125C-4B2D-BC9B-8EB93EA416DF}" type="presOf" srcId="{E74DF310-73CF-4D34-B989-413A5E6DD608}" destId="{22B0DBA1-D4FE-49C9-BFCB-AB12A4460F7B}" srcOrd="1" destOrd="0" presId="urn:microsoft.com/office/officeart/2005/8/layout/vList4#1"/>
    <dgm:cxn modelId="{A6051CB6-9807-4FF2-8489-250F3AE9EA74}" type="presOf" srcId="{BCB8BDBE-6AAC-46A0-BF71-0B1857013D99}" destId="{C2360457-2DBD-457D-A8E4-3A0295BA1A03}" srcOrd="0" destOrd="0" presId="urn:microsoft.com/office/officeart/2005/8/layout/vList4#1"/>
    <dgm:cxn modelId="{D090D725-5270-46B0-BF2B-B5115FF371C2}" type="presOf" srcId="{3A1FA042-6060-440F-A48C-09CCFD5FD99F}" destId="{906AD095-A0D3-47DA-9842-128E6C487307}" srcOrd="0" destOrd="0" presId="urn:microsoft.com/office/officeart/2005/8/layout/vList4#1"/>
    <dgm:cxn modelId="{95FBB48F-4103-4359-8030-9C2EE78C41C1}" srcId="{AC6A7E04-698D-46A4-95BE-8E6EE1AEB94B}" destId="{6BC0C1DA-BC30-43FE-8C3F-D8EDCEABB30E}" srcOrd="0" destOrd="0" parTransId="{D4EEC7D5-984A-46C8-AD98-E1A146FF6BCA}" sibTransId="{D3ACDE37-9CF0-4612-A157-2F3775817746}"/>
    <dgm:cxn modelId="{B56EF491-97EC-42AC-A2EC-9C6A944EF3BA}" type="presOf" srcId="{6BC0C1DA-BC30-43FE-8C3F-D8EDCEABB30E}" destId="{D94E8C08-EE70-4EF3-A8A1-A5F0EBD6C275}" srcOrd="0" destOrd="0" presId="urn:microsoft.com/office/officeart/2005/8/layout/vList4#1"/>
    <dgm:cxn modelId="{434BAF60-30DD-4E6D-BF7F-DC1B5B7D984B}" type="presOf" srcId="{3A1FA042-6060-440F-A48C-09CCFD5FD99F}" destId="{174196FE-FE1B-4C71-A727-7B179E6BB212}" srcOrd="1" destOrd="0" presId="urn:microsoft.com/office/officeart/2005/8/layout/vList4#1"/>
    <dgm:cxn modelId="{6E58E8D3-65EF-488E-BC7A-550871591EE9}" srcId="{AC6A7E04-698D-46A4-95BE-8E6EE1AEB94B}" destId="{E74DF310-73CF-4D34-B989-413A5E6DD608}" srcOrd="2" destOrd="0" parTransId="{4C093362-34E9-4521-A2ED-0BE10262C047}" sibTransId="{05D65682-433E-4BE9-BFA1-B8DAA030AA87}"/>
    <dgm:cxn modelId="{7E8960AC-1818-4BD8-AEC5-11653C69AE62}" srcId="{AC6A7E04-698D-46A4-95BE-8E6EE1AEB94B}" destId="{3A1FA042-6060-440F-A48C-09CCFD5FD99F}" srcOrd="4" destOrd="0" parTransId="{00870C96-A388-48CB-90C7-085351D56AE7}" sibTransId="{5F71779D-6DD9-4427-AC05-CF9AF0F0B906}"/>
    <dgm:cxn modelId="{40906E98-A78C-42BC-B28D-E48AC4451F8E}" type="presOf" srcId="{BCB8BDBE-6AAC-46A0-BF71-0B1857013D99}" destId="{5989047E-2644-4D4A-9014-AC19E5DD11F9}" srcOrd="1" destOrd="0" presId="urn:microsoft.com/office/officeart/2005/8/layout/vList4#1"/>
    <dgm:cxn modelId="{A386A33A-A43E-4778-8B97-B987FDBBB7B8}" type="presOf" srcId="{139A48EB-6722-445E-85DF-49DC9FF49CEC}" destId="{9619E226-C005-43AF-99AB-3DD32495EBC0}" srcOrd="1" destOrd="0" presId="urn:microsoft.com/office/officeart/2005/8/layout/vList4#1"/>
    <dgm:cxn modelId="{F9D2D7DC-811B-45B8-BDED-C12BFB846A93}" type="presParOf" srcId="{035A7BA1-5D42-4212-9EA0-496E2C53DE51}" destId="{28A9190E-28ED-48AE-913A-6AB9BBF90F73}" srcOrd="0" destOrd="0" presId="urn:microsoft.com/office/officeart/2005/8/layout/vList4#1"/>
    <dgm:cxn modelId="{ABC69A82-C722-45F1-82CA-5375D651F79C}" type="presParOf" srcId="{28A9190E-28ED-48AE-913A-6AB9BBF90F73}" destId="{D94E8C08-EE70-4EF3-A8A1-A5F0EBD6C275}" srcOrd="0" destOrd="0" presId="urn:microsoft.com/office/officeart/2005/8/layout/vList4#1"/>
    <dgm:cxn modelId="{26CF52EF-02A6-4DDF-820A-E3232B001236}" type="presParOf" srcId="{28A9190E-28ED-48AE-913A-6AB9BBF90F73}" destId="{CA1444BE-F1FB-4915-8005-5AB6C68FCF07}" srcOrd="1" destOrd="0" presId="urn:microsoft.com/office/officeart/2005/8/layout/vList4#1"/>
    <dgm:cxn modelId="{A1DBBEFE-5359-4ECE-A1C5-33889D239F0E}" type="presParOf" srcId="{28A9190E-28ED-48AE-913A-6AB9BBF90F73}" destId="{58B4DB94-C231-4BAA-8995-82903681F7B8}" srcOrd="2" destOrd="0" presId="urn:microsoft.com/office/officeart/2005/8/layout/vList4#1"/>
    <dgm:cxn modelId="{2662D5A5-7940-442E-A875-8642740EC6D7}" type="presParOf" srcId="{035A7BA1-5D42-4212-9EA0-496E2C53DE51}" destId="{C17AC9A7-35F8-4B42-9E81-7BC4C4AF1BE0}" srcOrd="1" destOrd="0" presId="urn:microsoft.com/office/officeart/2005/8/layout/vList4#1"/>
    <dgm:cxn modelId="{40F5EBA1-125F-463A-B264-08262B8596A0}" type="presParOf" srcId="{035A7BA1-5D42-4212-9EA0-496E2C53DE51}" destId="{AA576F90-70A2-4662-A586-B96206126517}" srcOrd="2" destOrd="0" presId="urn:microsoft.com/office/officeart/2005/8/layout/vList4#1"/>
    <dgm:cxn modelId="{90BE70F5-814B-4BCC-AF67-C8725A9994C9}" type="presParOf" srcId="{AA576F90-70A2-4662-A586-B96206126517}" destId="{AEECB87F-7B33-4915-976C-F89711C205BA}" srcOrd="0" destOrd="0" presId="urn:microsoft.com/office/officeart/2005/8/layout/vList4#1"/>
    <dgm:cxn modelId="{F2C3C732-A0CB-4C47-8E78-8B9976726B31}" type="presParOf" srcId="{AA576F90-70A2-4662-A586-B96206126517}" destId="{0DB8DF44-4E0C-41A0-B6A3-05A897698059}" srcOrd="1" destOrd="0" presId="urn:microsoft.com/office/officeart/2005/8/layout/vList4#1"/>
    <dgm:cxn modelId="{D32A7915-9C8C-4C46-A8D5-878FDC86191A}" type="presParOf" srcId="{AA576F90-70A2-4662-A586-B96206126517}" destId="{9619E226-C005-43AF-99AB-3DD32495EBC0}" srcOrd="2" destOrd="0" presId="urn:microsoft.com/office/officeart/2005/8/layout/vList4#1"/>
    <dgm:cxn modelId="{564667B2-2521-41B0-B121-AF3617A61D31}" type="presParOf" srcId="{035A7BA1-5D42-4212-9EA0-496E2C53DE51}" destId="{6B263EBA-3A7F-40D6-BF00-DE4F677D25EE}" srcOrd="3" destOrd="0" presId="urn:microsoft.com/office/officeart/2005/8/layout/vList4#1"/>
    <dgm:cxn modelId="{EC091E95-8BFD-4C3B-9DDE-DC105C844DC0}" type="presParOf" srcId="{035A7BA1-5D42-4212-9EA0-496E2C53DE51}" destId="{351C1696-D198-4B22-BA6F-30999371C259}" srcOrd="4" destOrd="0" presId="urn:microsoft.com/office/officeart/2005/8/layout/vList4#1"/>
    <dgm:cxn modelId="{EAFB9567-231B-4E11-8E87-DCC0B9E535B8}" type="presParOf" srcId="{351C1696-D198-4B22-BA6F-30999371C259}" destId="{97F21D1A-F2D2-4DF1-ABDE-D10D3D7DEF71}" srcOrd="0" destOrd="0" presId="urn:microsoft.com/office/officeart/2005/8/layout/vList4#1"/>
    <dgm:cxn modelId="{50D923FE-7C12-4A34-B5EE-255D0153D0DB}" type="presParOf" srcId="{351C1696-D198-4B22-BA6F-30999371C259}" destId="{CCC7AE40-8DE1-4AFA-AE62-C90C2CE51031}" srcOrd="1" destOrd="0" presId="urn:microsoft.com/office/officeart/2005/8/layout/vList4#1"/>
    <dgm:cxn modelId="{24B70A68-61ED-48C0-9C97-F65D30FB111C}" type="presParOf" srcId="{351C1696-D198-4B22-BA6F-30999371C259}" destId="{22B0DBA1-D4FE-49C9-BFCB-AB12A4460F7B}" srcOrd="2" destOrd="0" presId="urn:microsoft.com/office/officeart/2005/8/layout/vList4#1"/>
    <dgm:cxn modelId="{62D7F0C9-DC01-46FB-9CC3-52A6B3CCFF3C}" type="presParOf" srcId="{035A7BA1-5D42-4212-9EA0-496E2C53DE51}" destId="{D20068EE-7614-4451-8381-02B941C521D4}" srcOrd="5" destOrd="0" presId="urn:microsoft.com/office/officeart/2005/8/layout/vList4#1"/>
    <dgm:cxn modelId="{B2173628-F273-48AF-9953-1CE751AAFB23}" type="presParOf" srcId="{035A7BA1-5D42-4212-9EA0-496E2C53DE51}" destId="{BD8BD8E0-C49F-47A5-8565-669725318242}" srcOrd="6" destOrd="0" presId="urn:microsoft.com/office/officeart/2005/8/layout/vList4#1"/>
    <dgm:cxn modelId="{B6EEFE23-14D1-44B1-8DF3-0471795272B6}" type="presParOf" srcId="{BD8BD8E0-C49F-47A5-8565-669725318242}" destId="{C2360457-2DBD-457D-A8E4-3A0295BA1A03}" srcOrd="0" destOrd="0" presId="urn:microsoft.com/office/officeart/2005/8/layout/vList4#1"/>
    <dgm:cxn modelId="{5E200B87-78C3-48DA-84C4-FD9C10B8413C}" type="presParOf" srcId="{BD8BD8E0-C49F-47A5-8565-669725318242}" destId="{562C5858-1ECF-4883-B2C0-43C223848E1F}" srcOrd="1" destOrd="0" presId="urn:microsoft.com/office/officeart/2005/8/layout/vList4#1"/>
    <dgm:cxn modelId="{87CD2D88-22E2-47E9-9CD3-F672F71D0670}" type="presParOf" srcId="{BD8BD8E0-C49F-47A5-8565-669725318242}" destId="{5989047E-2644-4D4A-9014-AC19E5DD11F9}" srcOrd="2" destOrd="0" presId="urn:microsoft.com/office/officeart/2005/8/layout/vList4#1"/>
    <dgm:cxn modelId="{C88040E9-1D5E-45E8-936B-A99FC3CC0E4D}" type="presParOf" srcId="{035A7BA1-5D42-4212-9EA0-496E2C53DE51}" destId="{3767F725-3795-482A-9048-95BBE26846FC}" srcOrd="7" destOrd="0" presId="urn:microsoft.com/office/officeart/2005/8/layout/vList4#1"/>
    <dgm:cxn modelId="{3BDCD94F-6E65-470D-962A-FC8ACA7BC32F}" type="presParOf" srcId="{035A7BA1-5D42-4212-9EA0-496E2C53DE51}" destId="{453F463F-C649-49D4-8C63-2369AAB2421B}" srcOrd="8" destOrd="0" presId="urn:microsoft.com/office/officeart/2005/8/layout/vList4#1"/>
    <dgm:cxn modelId="{9131281D-7772-4B55-81D6-CFC7360F2B85}" type="presParOf" srcId="{453F463F-C649-49D4-8C63-2369AAB2421B}" destId="{906AD095-A0D3-47DA-9842-128E6C487307}" srcOrd="0" destOrd="0" presId="urn:microsoft.com/office/officeart/2005/8/layout/vList4#1"/>
    <dgm:cxn modelId="{764F73ED-1F76-49C9-9E8A-95E9A34C3D3E}" type="presParOf" srcId="{453F463F-C649-49D4-8C63-2369AAB2421B}" destId="{D62CACBD-6C98-4FFC-A9DE-C6211F0C4B16}" srcOrd="1" destOrd="0" presId="urn:microsoft.com/office/officeart/2005/8/layout/vList4#1"/>
    <dgm:cxn modelId="{1A15FF68-8239-4D2B-AA10-E9BDF81BCE4D}" type="presParOf" srcId="{453F463F-C649-49D4-8C63-2369AAB2421B}" destId="{174196FE-FE1B-4C71-A727-7B179E6BB212}"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24A8DB-2721-9349-9FF3-FAA1748DB547}" type="doc">
      <dgm:prSet loTypeId="urn:microsoft.com/office/officeart/2005/8/layout/pyramid1" loCatId="" qsTypeId="urn:microsoft.com/office/officeart/2005/8/quickstyle/simple4" qsCatId="simple" csTypeId="urn:microsoft.com/office/officeart/2005/8/colors/accent2_3" csCatId="accent2" phldr="1"/>
      <dgm:spPr/>
    </dgm:pt>
    <dgm:pt modelId="{A47BF149-6159-9841-B8FB-35D643618FF5}">
      <dgm:prSet phldrT="[Text]"/>
      <dgm:spPr/>
      <dgm:t>
        <a:bodyPr/>
        <a:lstStyle/>
        <a:p>
          <a:r>
            <a:rPr lang="en-US" dirty="0" smtClean="0"/>
            <a:t>PMIS</a:t>
          </a:r>
          <a:endParaRPr lang="en-US" dirty="0"/>
        </a:p>
      </dgm:t>
    </dgm:pt>
    <dgm:pt modelId="{8AE9014C-23FB-6843-9DD1-AA88C59B6FB5}" type="parTrans" cxnId="{05751433-2C76-174F-A467-CE6631D256F2}">
      <dgm:prSet/>
      <dgm:spPr/>
      <dgm:t>
        <a:bodyPr/>
        <a:lstStyle/>
        <a:p>
          <a:endParaRPr lang="en-US"/>
        </a:p>
      </dgm:t>
    </dgm:pt>
    <dgm:pt modelId="{84211F92-91A7-D54C-8DDA-BEB878AF4F6F}" type="sibTrans" cxnId="{05751433-2C76-174F-A467-CE6631D256F2}">
      <dgm:prSet/>
      <dgm:spPr/>
      <dgm:t>
        <a:bodyPr/>
        <a:lstStyle/>
        <a:p>
          <a:endParaRPr lang="en-US"/>
        </a:p>
      </dgm:t>
    </dgm:pt>
    <dgm:pt modelId="{D472F192-5DF6-A144-A012-E5DBEBB95AC1}">
      <dgm:prSet phldrT="[Text]"/>
      <dgm:spPr/>
      <dgm:t>
        <a:bodyPr/>
        <a:lstStyle/>
        <a:p>
          <a:r>
            <a:rPr lang="en-US" dirty="0" err="1" smtClean="0"/>
            <a:t>Config</a:t>
          </a:r>
          <a:r>
            <a:rPr lang="es-CR" dirty="0" smtClean="0"/>
            <a:t>uration management</a:t>
          </a:r>
          <a:endParaRPr lang="en-US" dirty="0"/>
        </a:p>
      </dgm:t>
    </dgm:pt>
    <dgm:pt modelId="{9480EF48-02A3-B547-BB79-A9568E4DAEDF}" type="parTrans" cxnId="{A1E3873B-D8ED-0D41-8C3F-22773654A0C7}">
      <dgm:prSet/>
      <dgm:spPr/>
      <dgm:t>
        <a:bodyPr/>
        <a:lstStyle/>
        <a:p>
          <a:endParaRPr lang="en-US"/>
        </a:p>
      </dgm:t>
    </dgm:pt>
    <dgm:pt modelId="{EDB7BA0E-C794-2C4F-8667-F355D70AAFF7}" type="sibTrans" cxnId="{A1E3873B-D8ED-0D41-8C3F-22773654A0C7}">
      <dgm:prSet/>
      <dgm:spPr/>
      <dgm:t>
        <a:bodyPr/>
        <a:lstStyle/>
        <a:p>
          <a:endParaRPr lang="en-US"/>
        </a:p>
      </dgm:t>
    </dgm:pt>
    <dgm:pt modelId="{8FC1C078-672F-834A-AB20-59363E0C6480}">
      <dgm:prSet phldrT="[Text]"/>
      <dgm:spPr/>
      <dgm:t>
        <a:bodyPr/>
        <a:lstStyle/>
        <a:p>
          <a:r>
            <a:rPr lang="en-US" dirty="0" err="1" smtClean="0"/>
            <a:t>Chage</a:t>
          </a:r>
          <a:r>
            <a:rPr lang="en-US" dirty="0" smtClean="0"/>
            <a:t> control management</a:t>
          </a:r>
          <a:endParaRPr lang="en-US" dirty="0"/>
        </a:p>
      </dgm:t>
    </dgm:pt>
    <dgm:pt modelId="{EF7D96CA-E53C-8C41-A092-DF7A0CD1AFD5}" type="parTrans" cxnId="{2E66C28B-1985-6741-96E8-A0A572EF398A}">
      <dgm:prSet/>
      <dgm:spPr/>
      <dgm:t>
        <a:bodyPr/>
        <a:lstStyle/>
        <a:p>
          <a:endParaRPr lang="en-US"/>
        </a:p>
      </dgm:t>
    </dgm:pt>
    <dgm:pt modelId="{38F711B6-BCDB-E347-8F3F-80A27DB67D71}" type="sibTrans" cxnId="{2E66C28B-1985-6741-96E8-A0A572EF398A}">
      <dgm:prSet/>
      <dgm:spPr/>
      <dgm:t>
        <a:bodyPr/>
        <a:lstStyle/>
        <a:p>
          <a:endParaRPr lang="en-US"/>
        </a:p>
      </dgm:t>
    </dgm:pt>
    <dgm:pt modelId="{7A5C56F6-CF37-B449-9826-1FCCEDC4615A}" type="pres">
      <dgm:prSet presAssocID="{E324A8DB-2721-9349-9FF3-FAA1748DB547}" presName="Name0" presStyleCnt="0">
        <dgm:presLayoutVars>
          <dgm:dir/>
          <dgm:animLvl val="lvl"/>
          <dgm:resizeHandles val="exact"/>
        </dgm:presLayoutVars>
      </dgm:prSet>
      <dgm:spPr/>
    </dgm:pt>
    <dgm:pt modelId="{EAB33716-AFF2-604B-97A9-AB55AC002D46}" type="pres">
      <dgm:prSet presAssocID="{A47BF149-6159-9841-B8FB-35D643618FF5}" presName="Name8" presStyleCnt="0"/>
      <dgm:spPr/>
    </dgm:pt>
    <dgm:pt modelId="{DD1EFB10-5125-D340-9566-DCD0D59E4E30}" type="pres">
      <dgm:prSet presAssocID="{A47BF149-6159-9841-B8FB-35D643618FF5}" presName="level" presStyleLbl="node1" presStyleIdx="0" presStyleCnt="3">
        <dgm:presLayoutVars>
          <dgm:chMax val="1"/>
          <dgm:bulletEnabled val="1"/>
        </dgm:presLayoutVars>
      </dgm:prSet>
      <dgm:spPr/>
      <dgm:t>
        <a:bodyPr/>
        <a:lstStyle/>
        <a:p>
          <a:endParaRPr lang="es-CR"/>
        </a:p>
      </dgm:t>
    </dgm:pt>
    <dgm:pt modelId="{7527714B-6B33-0E44-9F75-540EF56F9C49}" type="pres">
      <dgm:prSet presAssocID="{A47BF149-6159-9841-B8FB-35D643618FF5}" presName="levelTx" presStyleLbl="revTx" presStyleIdx="0" presStyleCnt="0">
        <dgm:presLayoutVars>
          <dgm:chMax val="1"/>
          <dgm:bulletEnabled val="1"/>
        </dgm:presLayoutVars>
      </dgm:prSet>
      <dgm:spPr/>
      <dgm:t>
        <a:bodyPr/>
        <a:lstStyle/>
        <a:p>
          <a:endParaRPr lang="es-CR"/>
        </a:p>
      </dgm:t>
    </dgm:pt>
    <dgm:pt modelId="{CBBD52FB-56CB-B24B-8A4C-939774F4BD66}" type="pres">
      <dgm:prSet presAssocID="{D472F192-5DF6-A144-A012-E5DBEBB95AC1}" presName="Name8" presStyleCnt="0"/>
      <dgm:spPr/>
    </dgm:pt>
    <dgm:pt modelId="{07737287-BF83-154C-9A89-111828613F4F}" type="pres">
      <dgm:prSet presAssocID="{D472F192-5DF6-A144-A012-E5DBEBB95AC1}" presName="level" presStyleLbl="node1" presStyleIdx="1" presStyleCnt="3">
        <dgm:presLayoutVars>
          <dgm:chMax val="1"/>
          <dgm:bulletEnabled val="1"/>
        </dgm:presLayoutVars>
      </dgm:prSet>
      <dgm:spPr/>
      <dgm:t>
        <a:bodyPr/>
        <a:lstStyle/>
        <a:p>
          <a:endParaRPr lang="en-US"/>
        </a:p>
      </dgm:t>
    </dgm:pt>
    <dgm:pt modelId="{FB4C31A7-80DB-074F-9FEC-02A5FADA0027}" type="pres">
      <dgm:prSet presAssocID="{D472F192-5DF6-A144-A012-E5DBEBB95AC1}" presName="levelTx" presStyleLbl="revTx" presStyleIdx="0" presStyleCnt="0">
        <dgm:presLayoutVars>
          <dgm:chMax val="1"/>
          <dgm:bulletEnabled val="1"/>
        </dgm:presLayoutVars>
      </dgm:prSet>
      <dgm:spPr/>
      <dgm:t>
        <a:bodyPr/>
        <a:lstStyle/>
        <a:p>
          <a:endParaRPr lang="en-US"/>
        </a:p>
      </dgm:t>
    </dgm:pt>
    <dgm:pt modelId="{7879C472-EBCC-714E-9FD2-7E54176B981D}" type="pres">
      <dgm:prSet presAssocID="{8FC1C078-672F-834A-AB20-59363E0C6480}" presName="Name8" presStyleCnt="0"/>
      <dgm:spPr/>
    </dgm:pt>
    <dgm:pt modelId="{0B7D8115-8462-DC42-BA14-717BBBF0EB16}" type="pres">
      <dgm:prSet presAssocID="{8FC1C078-672F-834A-AB20-59363E0C6480}" presName="level" presStyleLbl="node1" presStyleIdx="2" presStyleCnt="3">
        <dgm:presLayoutVars>
          <dgm:chMax val="1"/>
          <dgm:bulletEnabled val="1"/>
        </dgm:presLayoutVars>
      </dgm:prSet>
      <dgm:spPr/>
      <dgm:t>
        <a:bodyPr/>
        <a:lstStyle/>
        <a:p>
          <a:endParaRPr lang="en-US"/>
        </a:p>
      </dgm:t>
    </dgm:pt>
    <dgm:pt modelId="{D6ED2F10-B50D-9E48-B9C5-AA74735FBBEC}" type="pres">
      <dgm:prSet presAssocID="{8FC1C078-672F-834A-AB20-59363E0C6480}" presName="levelTx" presStyleLbl="revTx" presStyleIdx="0" presStyleCnt="0">
        <dgm:presLayoutVars>
          <dgm:chMax val="1"/>
          <dgm:bulletEnabled val="1"/>
        </dgm:presLayoutVars>
      </dgm:prSet>
      <dgm:spPr/>
      <dgm:t>
        <a:bodyPr/>
        <a:lstStyle/>
        <a:p>
          <a:endParaRPr lang="en-US"/>
        </a:p>
      </dgm:t>
    </dgm:pt>
  </dgm:ptLst>
  <dgm:cxnLst>
    <dgm:cxn modelId="{2E66C28B-1985-6741-96E8-A0A572EF398A}" srcId="{E324A8DB-2721-9349-9FF3-FAA1748DB547}" destId="{8FC1C078-672F-834A-AB20-59363E0C6480}" srcOrd="2" destOrd="0" parTransId="{EF7D96CA-E53C-8C41-A092-DF7A0CD1AFD5}" sibTransId="{38F711B6-BCDB-E347-8F3F-80A27DB67D71}"/>
    <dgm:cxn modelId="{8020640C-2207-4A4E-9D07-41F8E0901A7E}" type="presOf" srcId="{A47BF149-6159-9841-B8FB-35D643618FF5}" destId="{7527714B-6B33-0E44-9F75-540EF56F9C49}" srcOrd="1" destOrd="0" presId="urn:microsoft.com/office/officeart/2005/8/layout/pyramid1"/>
    <dgm:cxn modelId="{CDD14116-7DD0-C64E-9730-DD26ED55CAD3}" type="presOf" srcId="{D472F192-5DF6-A144-A012-E5DBEBB95AC1}" destId="{FB4C31A7-80DB-074F-9FEC-02A5FADA0027}" srcOrd="1" destOrd="0" presId="urn:microsoft.com/office/officeart/2005/8/layout/pyramid1"/>
    <dgm:cxn modelId="{7E4CE304-392B-AA40-8D64-DB6363547C26}" type="presOf" srcId="{A47BF149-6159-9841-B8FB-35D643618FF5}" destId="{DD1EFB10-5125-D340-9566-DCD0D59E4E30}" srcOrd="0" destOrd="0" presId="urn:microsoft.com/office/officeart/2005/8/layout/pyramid1"/>
    <dgm:cxn modelId="{A1E3873B-D8ED-0D41-8C3F-22773654A0C7}" srcId="{E324A8DB-2721-9349-9FF3-FAA1748DB547}" destId="{D472F192-5DF6-A144-A012-E5DBEBB95AC1}" srcOrd="1" destOrd="0" parTransId="{9480EF48-02A3-B547-BB79-A9568E4DAEDF}" sibTransId="{EDB7BA0E-C794-2C4F-8667-F355D70AAFF7}"/>
    <dgm:cxn modelId="{44C56DFA-93D3-0243-807A-AC1D0F1A618F}" type="presOf" srcId="{D472F192-5DF6-A144-A012-E5DBEBB95AC1}" destId="{07737287-BF83-154C-9A89-111828613F4F}" srcOrd="0" destOrd="0" presId="urn:microsoft.com/office/officeart/2005/8/layout/pyramid1"/>
    <dgm:cxn modelId="{7B70700E-BFC9-774E-8AD8-9472C399776C}" type="presOf" srcId="{E324A8DB-2721-9349-9FF3-FAA1748DB547}" destId="{7A5C56F6-CF37-B449-9826-1FCCEDC4615A}" srcOrd="0" destOrd="0" presId="urn:microsoft.com/office/officeart/2005/8/layout/pyramid1"/>
    <dgm:cxn modelId="{5060BC59-F737-044F-9E1A-24CDC5BB4ADE}" type="presOf" srcId="{8FC1C078-672F-834A-AB20-59363E0C6480}" destId="{0B7D8115-8462-DC42-BA14-717BBBF0EB16}" srcOrd="0" destOrd="0" presId="urn:microsoft.com/office/officeart/2005/8/layout/pyramid1"/>
    <dgm:cxn modelId="{05751433-2C76-174F-A467-CE6631D256F2}" srcId="{E324A8DB-2721-9349-9FF3-FAA1748DB547}" destId="{A47BF149-6159-9841-B8FB-35D643618FF5}" srcOrd="0" destOrd="0" parTransId="{8AE9014C-23FB-6843-9DD1-AA88C59B6FB5}" sibTransId="{84211F92-91A7-D54C-8DDA-BEB878AF4F6F}"/>
    <dgm:cxn modelId="{72C822FA-63AF-0C46-AB0C-31C05EDFB621}" type="presOf" srcId="{8FC1C078-672F-834A-AB20-59363E0C6480}" destId="{D6ED2F10-B50D-9E48-B9C5-AA74735FBBEC}" srcOrd="1" destOrd="0" presId="urn:microsoft.com/office/officeart/2005/8/layout/pyramid1"/>
    <dgm:cxn modelId="{C667C57D-CE3C-B24B-BB97-C18F80594AB7}" type="presParOf" srcId="{7A5C56F6-CF37-B449-9826-1FCCEDC4615A}" destId="{EAB33716-AFF2-604B-97A9-AB55AC002D46}" srcOrd="0" destOrd="0" presId="urn:microsoft.com/office/officeart/2005/8/layout/pyramid1"/>
    <dgm:cxn modelId="{5BBCC8B2-CF32-7F49-8F14-8F7680FBF402}" type="presParOf" srcId="{EAB33716-AFF2-604B-97A9-AB55AC002D46}" destId="{DD1EFB10-5125-D340-9566-DCD0D59E4E30}" srcOrd="0" destOrd="0" presId="urn:microsoft.com/office/officeart/2005/8/layout/pyramid1"/>
    <dgm:cxn modelId="{66F0ADA8-A3A8-5045-BE7F-E71B517F8D0A}" type="presParOf" srcId="{EAB33716-AFF2-604B-97A9-AB55AC002D46}" destId="{7527714B-6B33-0E44-9F75-540EF56F9C49}" srcOrd="1" destOrd="0" presId="urn:microsoft.com/office/officeart/2005/8/layout/pyramid1"/>
    <dgm:cxn modelId="{4BBED7DF-8E57-3746-B1A4-7B2121D126F7}" type="presParOf" srcId="{7A5C56F6-CF37-B449-9826-1FCCEDC4615A}" destId="{CBBD52FB-56CB-B24B-8A4C-939774F4BD66}" srcOrd="1" destOrd="0" presId="urn:microsoft.com/office/officeart/2005/8/layout/pyramid1"/>
    <dgm:cxn modelId="{A10A7996-9F8B-0B43-AAD2-E573339866D6}" type="presParOf" srcId="{CBBD52FB-56CB-B24B-8A4C-939774F4BD66}" destId="{07737287-BF83-154C-9A89-111828613F4F}" srcOrd="0" destOrd="0" presId="urn:microsoft.com/office/officeart/2005/8/layout/pyramid1"/>
    <dgm:cxn modelId="{1367B123-8414-2F4D-A05A-D4A6949121C1}" type="presParOf" srcId="{CBBD52FB-56CB-B24B-8A4C-939774F4BD66}" destId="{FB4C31A7-80DB-074F-9FEC-02A5FADA0027}" srcOrd="1" destOrd="0" presId="urn:microsoft.com/office/officeart/2005/8/layout/pyramid1"/>
    <dgm:cxn modelId="{22E845A5-C08C-E148-B736-AE5C2EF51948}" type="presParOf" srcId="{7A5C56F6-CF37-B449-9826-1FCCEDC4615A}" destId="{7879C472-EBCC-714E-9FD2-7E54176B981D}" srcOrd="2" destOrd="0" presId="urn:microsoft.com/office/officeart/2005/8/layout/pyramid1"/>
    <dgm:cxn modelId="{E18108AA-AD75-F940-954F-0C9504DC7AE8}" type="presParOf" srcId="{7879C472-EBCC-714E-9FD2-7E54176B981D}" destId="{0B7D8115-8462-DC42-BA14-717BBBF0EB16}" srcOrd="0" destOrd="0" presId="urn:microsoft.com/office/officeart/2005/8/layout/pyramid1"/>
    <dgm:cxn modelId="{FB60070F-D5E1-2B42-9AF9-2A40AF3180E0}" type="presParOf" srcId="{7879C472-EBCC-714E-9FD2-7E54176B981D}" destId="{D6ED2F10-B50D-9E48-B9C5-AA74735FBBEC}"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E8C08-EE70-4EF3-A8A1-A5F0EBD6C275}">
      <dsp:nvSpPr>
        <dsp:cNvPr id="0" name=""/>
        <dsp:cNvSpPr/>
      </dsp:nvSpPr>
      <dsp:spPr>
        <a:xfrm>
          <a:off x="0" y="0"/>
          <a:ext cx="8679544" cy="847777"/>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CR" sz="2300" kern="1200" dirty="0" smtClean="0"/>
            <a:t>Document that formally autorizes a project or project phase</a:t>
          </a:r>
          <a:endParaRPr lang="es-CR" sz="2300" kern="1200" dirty="0"/>
        </a:p>
      </dsp:txBody>
      <dsp:txXfrm>
        <a:off x="1820686" y="0"/>
        <a:ext cx="6858857" cy="847777"/>
      </dsp:txXfrm>
    </dsp:sp>
    <dsp:sp modelId="{CA1444BE-F1FB-4915-8005-5AB6C68FCF07}">
      <dsp:nvSpPr>
        <dsp:cNvPr id="0" name=""/>
        <dsp:cNvSpPr/>
      </dsp:nvSpPr>
      <dsp:spPr>
        <a:xfrm>
          <a:off x="484826" y="57798"/>
          <a:ext cx="935811" cy="732181"/>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ECB87F-7B33-4915-976C-F89711C205BA}">
      <dsp:nvSpPr>
        <dsp:cNvPr id="0" name=""/>
        <dsp:cNvSpPr/>
      </dsp:nvSpPr>
      <dsp:spPr>
        <a:xfrm>
          <a:off x="0" y="901746"/>
          <a:ext cx="8679544" cy="847777"/>
        </a:xfrm>
        <a:prstGeom prst="roundRect">
          <a:avLst>
            <a:gd name="adj" fmla="val 10000"/>
          </a:avLst>
        </a:prstGeom>
        <a:solidFill>
          <a:srgbClr val="3333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CR" sz="2300" kern="1200" dirty="0" smtClean="0"/>
            <a:t>Issued by a sponsor or the external initiator</a:t>
          </a:r>
          <a:endParaRPr lang="es-CR" sz="2300" kern="1200" dirty="0"/>
        </a:p>
      </dsp:txBody>
      <dsp:txXfrm>
        <a:off x="1820686" y="901746"/>
        <a:ext cx="6858857" cy="847777"/>
      </dsp:txXfrm>
    </dsp:sp>
    <dsp:sp modelId="{0DB8DF44-4E0C-41A0-B6A3-05A897698059}">
      <dsp:nvSpPr>
        <dsp:cNvPr id="0" name=""/>
        <dsp:cNvSpPr/>
      </dsp:nvSpPr>
      <dsp:spPr>
        <a:xfrm>
          <a:off x="469376" y="1013025"/>
          <a:ext cx="966710" cy="686835"/>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F21D1A-F2D2-4DF1-ABDE-D10D3D7DEF71}">
      <dsp:nvSpPr>
        <dsp:cNvPr id="0" name=""/>
        <dsp:cNvSpPr/>
      </dsp:nvSpPr>
      <dsp:spPr>
        <a:xfrm>
          <a:off x="0" y="1822890"/>
          <a:ext cx="8679544" cy="847777"/>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CR" sz="2300" kern="1200" dirty="0" smtClean="0"/>
            <a:t>Gives the project manager the autorithy to spend organizational resources on the project activities</a:t>
          </a:r>
        </a:p>
      </dsp:txBody>
      <dsp:txXfrm>
        <a:off x="1820686" y="1822890"/>
        <a:ext cx="6858857" cy="847777"/>
      </dsp:txXfrm>
    </dsp:sp>
    <dsp:sp modelId="{CCC7AE40-8DE1-4AFA-AE62-C90C2CE51031}">
      <dsp:nvSpPr>
        <dsp:cNvPr id="0" name=""/>
        <dsp:cNvSpPr/>
      </dsp:nvSpPr>
      <dsp:spPr>
        <a:xfrm>
          <a:off x="438208" y="1949887"/>
          <a:ext cx="1029046" cy="678221"/>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360457-2DBD-457D-A8E4-3A0295BA1A03}">
      <dsp:nvSpPr>
        <dsp:cNvPr id="0" name=""/>
        <dsp:cNvSpPr/>
      </dsp:nvSpPr>
      <dsp:spPr>
        <a:xfrm>
          <a:off x="0" y="2741363"/>
          <a:ext cx="8679544" cy="847777"/>
        </a:xfrm>
        <a:prstGeom prst="roundRect">
          <a:avLst>
            <a:gd name="adj" fmla="val 10000"/>
          </a:avLst>
        </a:prstGeom>
        <a:solidFill>
          <a:srgbClr val="F86F0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CR" sz="2300" kern="1200" dirty="0" err="1" smtClean="0"/>
            <a:t>Unifies</a:t>
          </a:r>
          <a:r>
            <a:rPr lang="es-CR" sz="2300" kern="1200" dirty="0" smtClean="0"/>
            <a:t> </a:t>
          </a:r>
          <a:r>
            <a:rPr lang="es-CR" sz="2300" kern="1200" dirty="0" err="1" smtClean="0"/>
            <a:t>the</a:t>
          </a:r>
          <a:r>
            <a:rPr lang="es-CR" sz="2300" kern="1200" dirty="0" smtClean="0"/>
            <a:t> </a:t>
          </a:r>
          <a:r>
            <a:rPr lang="es-CR" sz="2300" kern="1200" dirty="0" err="1" smtClean="0"/>
            <a:t>project</a:t>
          </a:r>
          <a:r>
            <a:rPr lang="es-CR" sz="2300" kern="1200" dirty="0" smtClean="0"/>
            <a:t> </a:t>
          </a:r>
          <a:r>
            <a:rPr lang="es-CR" sz="2300" kern="1200" dirty="0" err="1" smtClean="0"/>
            <a:t>with</a:t>
          </a:r>
          <a:r>
            <a:rPr lang="es-CR" sz="2300" kern="1200" dirty="0" smtClean="0"/>
            <a:t> </a:t>
          </a:r>
          <a:r>
            <a:rPr lang="es-CR" sz="2300" kern="1200" dirty="0" err="1" smtClean="0"/>
            <a:t>the</a:t>
          </a:r>
          <a:r>
            <a:rPr lang="es-CR" sz="2300" kern="1200" dirty="0" smtClean="0"/>
            <a:t> work of the performing organization</a:t>
          </a:r>
        </a:p>
      </dsp:txBody>
      <dsp:txXfrm>
        <a:off x="1820686" y="2741363"/>
        <a:ext cx="6858857" cy="847777"/>
      </dsp:txXfrm>
    </dsp:sp>
    <dsp:sp modelId="{562C5858-1ECF-4883-B2C0-43C223848E1F}">
      <dsp:nvSpPr>
        <dsp:cNvPr id="0" name=""/>
        <dsp:cNvSpPr/>
      </dsp:nvSpPr>
      <dsp:spPr>
        <a:xfrm>
          <a:off x="422767" y="2876226"/>
          <a:ext cx="1059928" cy="690653"/>
        </a:xfrm>
        <a:prstGeom prst="roundRect">
          <a:avLst>
            <a:gd name="adj" fmla="val 10000"/>
          </a:avLst>
        </a:prstGeom>
        <a:blipFill rotWithShape="0">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6AD095-A0D3-47DA-9842-128E6C487307}">
      <dsp:nvSpPr>
        <dsp:cNvPr id="0" name=""/>
        <dsp:cNvSpPr/>
      </dsp:nvSpPr>
      <dsp:spPr>
        <a:xfrm>
          <a:off x="0" y="3677055"/>
          <a:ext cx="8679544" cy="84777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CR" sz="2300" kern="1200" dirty="0" smtClean="0"/>
            <a:t>Provides high level requirements of the project</a:t>
          </a:r>
          <a:endParaRPr lang="es-CR" sz="2300" kern="1200" dirty="0"/>
        </a:p>
      </dsp:txBody>
      <dsp:txXfrm>
        <a:off x="1820686" y="3677055"/>
        <a:ext cx="6858857" cy="847777"/>
      </dsp:txXfrm>
    </dsp:sp>
    <dsp:sp modelId="{D62CACBD-6C98-4FFC-A9DE-C6211F0C4B16}">
      <dsp:nvSpPr>
        <dsp:cNvPr id="0" name=""/>
        <dsp:cNvSpPr/>
      </dsp:nvSpPr>
      <dsp:spPr>
        <a:xfrm>
          <a:off x="402362" y="3814996"/>
          <a:ext cx="1100739" cy="678221"/>
        </a:xfrm>
        <a:prstGeom prst="roundRect">
          <a:avLst>
            <a:gd name="adj" fmla="val 10000"/>
          </a:avLst>
        </a:prstGeom>
        <a:blipFill rotWithShape="0">
          <a:blip xmlns:r="http://schemas.openxmlformats.org/officeDocument/2006/relationships" r:embed="rId5"/>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EFB10-5125-D340-9566-DCD0D59E4E30}">
      <dsp:nvSpPr>
        <dsp:cNvPr id="0" name=""/>
        <dsp:cNvSpPr/>
      </dsp:nvSpPr>
      <dsp:spPr>
        <a:xfrm>
          <a:off x="2032000" y="0"/>
          <a:ext cx="2032000" cy="1354666"/>
        </a:xfrm>
        <a:prstGeom prst="trapezoid">
          <a:avLst>
            <a:gd name="adj" fmla="val 75000"/>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PMIS</a:t>
          </a:r>
          <a:endParaRPr lang="en-US" sz="3600" kern="1200" dirty="0"/>
        </a:p>
      </dsp:txBody>
      <dsp:txXfrm>
        <a:off x="2032000" y="0"/>
        <a:ext cx="2032000" cy="1354666"/>
      </dsp:txXfrm>
    </dsp:sp>
    <dsp:sp modelId="{07737287-BF83-154C-9A89-111828613F4F}">
      <dsp:nvSpPr>
        <dsp:cNvPr id="0" name=""/>
        <dsp:cNvSpPr/>
      </dsp:nvSpPr>
      <dsp:spPr>
        <a:xfrm>
          <a:off x="1015999" y="1354666"/>
          <a:ext cx="4064000" cy="1354666"/>
        </a:xfrm>
        <a:prstGeom prst="trapezoid">
          <a:avLst>
            <a:gd name="adj" fmla="val 75000"/>
          </a:avLst>
        </a:prstGeom>
        <a:gradFill rotWithShape="0">
          <a:gsLst>
            <a:gs pos="0">
              <a:schemeClr val="accent2">
                <a:shade val="80000"/>
                <a:hueOff val="-17936"/>
                <a:satOff val="-2012"/>
                <a:lumOff val="12840"/>
                <a:alphaOff val="0"/>
                <a:shade val="51000"/>
                <a:satMod val="130000"/>
              </a:schemeClr>
            </a:gs>
            <a:gs pos="80000">
              <a:schemeClr val="accent2">
                <a:shade val="80000"/>
                <a:hueOff val="-17936"/>
                <a:satOff val="-2012"/>
                <a:lumOff val="12840"/>
                <a:alphaOff val="0"/>
                <a:shade val="93000"/>
                <a:satMod val="130000"/>
              </a:schemeClr>
            </a:gs>
            <a:gs pos="100000">
              <a:schemeClr val="accent2">
                <a:shade val="80000"/>
                <a:hueOff val="-17936"/>
                <a:satOff val="-2012"/>
                <a:lumOff val="1284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err="1" smtClean="0"/>
            <a:t>Config</a:t>
          </a:r>
          <a:r>
            <a:rPr lang="es-CR" sz="3600" kern="1200" dirty="0" smtClean="0"/>
            <a:t>uration management</a:t>
          </a:r>
          <a:endParaRPr lang="en-US" sz="3600" kern="1200" dirty="0"/>
        </a:p>
      </dsp:txBody>
      <dsp:txXfrm>
        <a:off x="1727199" y="1354666"/>
        <a:ext cx="2641600" cy="1354666"/>
      </dsp:txXfrm>
    </dsp:sp>
    <dsp:sp modelId="{0B7D8115-8462-DC42-BA14-717BBBF0EB16}">
      <dsp:nvSpPr>
        <dsp:cNvPr id="0" name=""/>
        <dsp:cNvSpPr/>
      </dsp:nvSpPr>
      <dsp:spPr>
        <a:xfrm>
          <a:off x="0" y="2709333"/>
          <a:ext cx="6096000" cy="1354666"/>
        </a:xfrm>
        <a:prstGeom prst="trapezoid">
          <a:avLst>
            <a:gd name="adj" fmla="val 75000"/>
          </a:avLst>
        </a:prstGeom>
        <a:gradFill rotWithShape="0">
          <a:gsLst>
            <a:gs pos="0">
              <a:schemeClr val="accent2">
                <a:shade val="80000"/>
                <a:hueOff val="-35872"/>
                <a:satOff val="-4024"/>
                <a:lumOff val="25680"/>
                <a:alphaOff val="0"/>
                <a:shade val="51000"/>
                <a:satMod val="130000"/>
              </a:schemeClr>
            </a:gs>
            <a:gs pos="80000">
              <a:schemeClr val="accent2">
                <a:shade val="80000"/>
                <a:hueOff val="-35872"/>
                <a:satOff val="-4024"/>
                <a:lumOff val="25680"/>
                <a:alphaOff val="0"/>
                <a:shade val="93000"/>
                <a:satMod val="130000"/>
              </a:schemeClr>
            </a:gs>
            <a:gs pos="100000">
              <a:schemeClr val="accent2">
                <a:shade val="80000"/>
                <a:hueOff val="-35872"/>
                <a:satOff val="-4024"/>
                <a:lumOff val="2568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err="1" smtClean="0"/>
            <a:t>Chage</a:t>
          </a:r>
          <a:r>
            <a:rPr lang="en-US" sz="3600" kern="1200" dirty="0" smtClean="0"/>
            <a:t> control management</a:t>
          </a:r>
          <a:endParaRPr lang="en-US" sz="3600" kern="1200" dirty="0"/>
        </a:p>
      </dsp:txBody>
      <dsp:txXfrm>
        <a:off x="1066799" y="2709333"/>
        <a:ext cx="3962400" cy="1354666"/>
      </dsp:txXfrm>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3" name="2 Marcador de fecha"/>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cs typeface="+mn-cs"/>
              </a:defRPr>
            </a:lvl1pPr>
          </a:lstStyle>
          <a:p>
            <a:pPr>
              <a:defRPr/>
            </a:pPr>
            <a:fld id="{812C26CE-81F8-4814-A956-961AB304F046}" type="datetimeFigureOut">
              <a:rPr lang="en-US"/>
              <a:pPr>
                <a:defRPr/>
              </a:pPr>
              <a:t>2/18/2014</a:t>
            </a:fld>
            <a:endParaRPr lang="en-US"/>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5 Marcador de pie de página"/>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7" name="6 Marcador de número de diapositiva"/>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cs typeface="+mn-cs"/>
              </a:defRPr>
            </a:lvl1pPr>
          </a:lstStyle>
          <a:p>
            <a:pPr>
              <a:defRPr/>
            </a:pPr>
            <a:fld id="{110B6741-E615-4CC2-9388-9BC1369BD98B}" type="slidenum">
              <a:rPr lang="en-US"/>
              <a:pPr>
                <a:defRPr/>
              </a:pPr>
              <a:t>‹Nº›</a:t>
            </a:fld>
            <a:endParaRPr lang="en-US"/>
          </a:p>
        </p:txBody>
      </p:sp>
    </p:spTree>
    <p:extLst>
      <p:ext uri="{BB962C8B-B14F-4D97-AF65-F5344CB8AC3E}">
        <p14:creationId xmlns:p14="http://schemas.microsoft.com/office/powerpoint/2010/main" val="15105290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pPr eaLnBrk="1" hangingPunct="1"/>
            <a:endParaRPr lang="en-US" smtClean="0"/>
          </a:p>
        </p:txBody>
      </p:sp>
      <p:sp>
        <p:nvSpPr>
          <p:cNvPr id="19459"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8C16E681-E7BB-44CE-87B9-3A4AA78AF494}" type="slidenum">
              <a:rPr lang="es-ES" sz="1300"/>
              <a:pPr algn="r" defTabSz="966788"/>
              <a:t>19</a:t>
            </a:fld>
            <a:endParaRPr lang="es-E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a:noFill/>
          <a:ln/>
        </p:spPr>
        <p:txBody>
          <a:bodyPr/>
          <a:lstStyle/>
          <a:p>
            <a:pPr eaLnBrk="1" hangingPunct="1"/>
            <a:endParaRPr lang="en-US" smtClean="0"/>
          </a:p>
        </p:txBody>
      </p:sp>
      <p:sp>
        <p:nvSpPr>
          <p:cNvPr id="21507"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C0C9D98F-E9FC-421D-A831-65856501D445}" type="slidenum">
              <a:rPr lang="es-ES" sz="1300"/>
              <a:pPr algn="r" defTabSz="966788"/>
              <a:t>20</a:t>
            </a:fld>
            <a:endParaRPr lang="es-ES"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7107" name="2 Marcador de notas"/>
          <p:cNvSpPr>
            <a:spLocks noGrp="1"/>
          </p:cNvSpPr>
          <p:nvPr>
            <p:ph type="body" idx="1"/>
          </p:nvPr>
        </p:nvSpPr>
        <p:spPr>
          <a:noFill/>
          <a:ln/>
        </p:spPr>
        <p:txBody>
          <a:bodyPr/>
          <a:lstStyle/>
          <a:p>
            <a:endParaRPr lang="en-US" smtClean="0"/>
          </a:p>
        </p:txBody>
      </p:sp>
      <p:sp>
        <p:nvSpPr>
          <p:cNvPr id="4" name="3 Marcador de número de diapositiva"/>
          <p:cNvSpPr>
            <a:spLocks noGrp="1"/>
          </p:cNvSpPr>
          <p:nvPr>
            <p:ph type="sldNum" sz="quarter" idx="5"/>
          </p:nvPr>
        </p:nvSpPr>
        <p:spPr/>
        <p:txBody>
          <a:bodyPr/>
          <a:lstStyle/>
          <a:p>
            <a:pPr>
              <a:defRPr/>
            </a:pPr>
            <a:fld id="{B03CD8E8-BA81-44A4-AF2C-8EC4AFBE8F39}" type="slidenum">
              <a:rPr lang="en-US" smtClean="0"/>
              <a:pPr>
                <a:defRPr/>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pPr>
              <a:defRPr/>
            </a:pPr>
            <a:fld id="{825B60B6-BE4E-4A1B-8916-6A3274228CF8}"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CC564681-1273-402E-A381-9C850CADE50F}" type="slidenum">
              <a:rPr lang="es-CR"/>
              <a:pPr>
                <a:defRPr/>
              </a:pPr>
              <a:t>‹Nº›</a:t>
            </a:fld>
            <a:endParaRPr lang="es-C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C792BC75-872A-4E65-965F-A17A439B1EC5}"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22CCC98F-2A3E-4B7A-9F4A-AAB885AA7677}" type="slidenum">
              <a:rPr lang="es-CR"/>
              <a:pPr>
                <a:defRPr/>
              </a:pPr>
              <a:t>‹Nº›</a:t>
            </a:fld>
            <a:endParaRPr lang="es-C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643C381E-BA1A-4559-B82E-B13685D62591}"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C344AA9-D9FE-433F-BDDB-71D2C470A9D3}" type="slidenum">
              <a:rPr lang="es-CR"/>
              <a:pPr>
                <a:defRPr/>
              </a:pPr>
              <a:t>‹Nº›</a:t>
            </a:fld>
            <a:endParaRPr lang="es-C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FC12BEB5-F3F5-4AE2-AF88-C76B43224B77}"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EC16343F-FB04-4A08-B120-2E8ABE0FE3D8}" type="slidenum">
              <a:rPr lang="es-CR"/>
              <a:pPr>
                <a:defRPr/>
              </a:pPr>
              <a:t>‹Nº›</a:t>
            </a:fld>
            <a:endParaRPr lang="es-C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3B098D0A-D026-4D7E-982E-FF8391A7FE21}"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303F6336-36BD-44BE-8738-A77D7FD7415B}" type="slidenum">
              <a:rPr lang="es-CR"/>
              <a:pPr>
                <a:defRPr/>
              </a:pPr>
              <a:t>‹Nº›</a:t>
            </a:fld>
            <a:endParaRPr lang="es-C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p:txBody>
          <a:bodyPr/>
          <a:lstStyle>
            <a:lvl1pPr>
              <a:defRPr/>
            </a:lvl1pPr>
          </a:lstStyle>
          <a:p>
            <a:pPr>
              <a:defRPr/>
            </a:pPr>
            <a:fld id="{09DCDF51-A95F-43A1-A488-90E12FECA172}"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5503ADA4-A661-4530-8904-ED835912EE55}" type="slidenum">
              <a:rPr lang="es-CR"/>
              <a:pPr>
                <a:defRPr/>
              </a:pPr>
              <a:t>‹Nº›</a:t>
            </a:fld>
            <a:endParaRPr lang="es-C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p:txBody>
          <a:bodyPr/>
          <a:lstStyle>
            <a:lvl1pPr>
              <a:defRPr/>
            </a:lvl1pPr>
          </a:lstStyle>
          <a:p>
            <a:pPr>
              <a:defRPr/>
            </a:pPr>
            <a:fld id="{56513D9A-9EDF-41EC-A00B-C39A71A08A5A}" type="datetimeFigureOut">
              <a:rPr lang="es-CR"/>
              <a:pPr>
                <a:defRPr/>
              </a:pPr>
              <a:t>18/02/2014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4C46D39F-CFCD-40CF-A0E8-19B27426DFE9}" type="slidenum">
              <a:rPr lang="es-CR"/>
              <a:pPr>
                <a:defRPr/>
              </a:pPr>
              <a:t>‹Nº›</a:t>
            </a:fld>
            <a:endParaRPr lang="es-C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p:txBody>
          <a:bodyPr/>
          <a:lstStyle>
            <a:lvl1pPr>
              <a:defRPr/>
            </a:lvl1pPr>
          </a:lstStyle>
          <a:p>
            <a:pPr>
              <a:defRPr/>
            </a:pPr>
            <a:fld id="{7226779A-726A-4131-AF84-F3DFF17D8842}" type="datetimeFigureOut">
              <a:rPr lang="es-CR"/>
              <a:pPr>
                <a:defRPr/>
              </a:pPr>
              <a:t>18/02/2014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F8209A9C-BDCD-41C8-9BC7-3D3BFA5F1E85}" type="slidenum">
              <a:rPr lang="es-CR"/>
              <a:pPr>
                <a:defRPr/>
              </a:pPr>
              <a:t>‹Nº›</a:t>
            </a:fld>
            <a:endParaRPr lang="es-C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563DB082-8086-4FA3-A3D1-C5FBE49532C0}" type="datetimeFigureOut">
              <a:rPr lang="es-CR"/>
              <a:pPr>
                <a:defRPr/>
              </a:pPr>
              <a:t>18/02/2014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4E5EDEBC-20FC-4023-A3B6-D4EF5E27E8FD}" type="slidenum">
              <a:rPr lang="es-CR"/>
              <a:pPr>
                <a:defRPr/>
              </a:pPr>
              <a:t>‹Nº›</a:t>
            </a:fld>
            <a:endParaRPr lang="es-CR"/>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BFDBA797-AA74-45EA-8B02-A9DB5C93575D}"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63CC5245-D01F-48D9-8D03-C862CAE115D8}" type="slidenum">
              <a:rPr lang="es-CR"/>
              <a:pPr>
                <a:defRPr/>
              </a:pPr>
              <a:t>‹Nº›</a:t>
            </a:fld>
            <a:endParaRPr lang="es-C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8E37C7F2-DEDF-43CF-BDBB-6DC5FC1CA53E}"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69D82419-FD70-43BF-A8A4-937C270EA27C}" type="slidenum">
              <a:rPr lang="es-CR"/>
              <a:pPr>
                <a:defRPr/>
              </a:pPr>
              <a:t>‹Nº›</a:t>
            </a:fld>
            <a:endParaRPr lang="es-C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90345ED-8BCA-4BEE-9894-86BC3216630B}" type="datetimeFigureOut">
              <a:rPr lang="es-CR"/>
              <a:pPr>
                <a:defRPr/>
              </a:pPr>
              <a:t>18/02/2014</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D1CF1C7-8054-4EC0-853C-73EE023015FA}"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idx="4294967295"/>
          </p:nvPr>
        </p:nvSpPr>
        <p:spPr>
          <a:xfrm>
            <a:off x="467544" y="1916832"/>
            <a:ext cx="8054975" cy="3622576"/>
          </a:xfrm>
        </p:spPr>
        <p:txBody>
          <a:bodyPr>
            <a:normAutofit/>
          </a:bodyPr>
          <a:lstStyle/>
          <a:p>
            <a:pPr eaLnBrk="1" hangingPunct="1">
              <a:defRPr/>
            </a:pPr>
            <a:r>
              <a:rPr lang="es-CR" sz="5100" dirty="0">
                <a:ea typeface="ＭＳ Ｐゴシック" pitchFamily="34" charset="-128"/>
              </a:rPr>
              <a:t>Degree and Grad</a:t>
            </a:r>
            <a:r>
              <a:rPr lang="es-CR" sz="5400" dirty="0"/>
              <a:t>uation Seminar</a:t>
            </a: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
            </a:r>
            <a:br>
              <a:rPr lang="es-CR" sz="5100" dirty="0">
                <a:ea typeface="ＭＳ Ｐゴシック" pitchFamily="34" charset="-128"/>
              </a:rPr>
            </a:br>
            <a:r>
              <a:rPr lang="es-CR" sz="5100" dirty="0" smtClean="0">
                <a:ea typeface="ＭＳ Ｐゴシック" pitchFamily="34" charset="-128"/>
              </a:rPr>
              <a:t>Integration Management</a:t>
            </a:r>
            <a:endParaRPr lang="es-CR" dirty="0" smtClean="0">
              <a:ea typeface="ＭＳ Ｐゴシック" pitchFamily="34" charset="-128"/>
            </a:endParaRPr>
          </a:p>
        </p:txBody>
      </p:sp>
    </p:spTree>
    <p:extLst>
      <p:ext uri="{BB962C8B-B14F-4D97-AF65-F5344CB8AC3E}">
        <p14:creationId xmlns:p14="http://schemas.microsoft.com/office/powerpoint/2010/main" val="1489178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119063" y="2151063"/>
            <a:ext cx="4322762" cy="3954462"/>
          </a:xfrm>
        </p:spPr>
        <p:txBody>
          <a:bodyPr>
            <a:normAutofit/>
          </a:bodyPr>
          <a:lstStyle/>
          <a:p>
            <a:pPr algn="just">
              <a:lnSpc>
                <a:spcPct val="90000"/>
              </a:lnSpc>
              <a:defRPr/>
            </a:pPr>
            <a:endParaRPr lang="es-CR" sz="2200" dirty="0" smtClean="0"/>
          </a:p>
          <a:p>
            <a:pPr algn="just">
              <a:lnSpc>
                <a:spcPct val="90000"/>
              </a:lnSpc>
              <a:defRPr/>
            </a:pPr>
            <a:endParaRPr lang="es-CR" sz="2200" dirty="0"/>
          </a:p>
          <a:p>
            <a:pPr algn="just">
              <a:lnSpc>
                <a:spcPct val="90000"/>
              </a:lnSpc>
              <a:defRPr/>
            </a:pPr>
            <a:r>
              <a:rPr lang="es-CR" sz="2200" dirty="0" smtClean="0"/>
              <a:t>Project life cycle</a:t>
            </a:r>
          </a:p>
          <a:p>
            <a:pPr algn="just">
              <a:lnSpc>
                <a:spcPct val="90000"/>
              </a:lnSpc>
              <a:defRPr/>
            </a:pPr>
            <a:r>
              <a:rPr lang="es-CR" sz="2200" dirty="0" err="1" smtClean="0"/>
              <a:t>Processes</a:t>
            </a:r>
            <a:r>
              <a:rPr lang="es-CR" sz="2200" dirty="0" smtClean="0"/>
              <a:t> to be used during each project phase</a:t>
            </a:r>
            <a:endParaRPr lang="es-CR" sz="2200" dirty="0"/>
          </a:p>
          <a:p>
            <a:pPr algn="just">
              <a:defRPr/>
            </a:pPr>
            <a:r>
              <a:rPr lang="es-CR" sz="2200" dirty="0" smtClean="0"/>
              <a:t>Tools and techniques to be used</a:t>
            </a:r>
            <a:endParaRPr lang="es-CR" sz="2200" dirty="0"/>
          </a:p>
          <a:p>
            <a:pPr algn="just">
              <a:defRPr/>
            </a:pPr>
            <a:r>
              <a:rPr lang="es-CR" sz="2200" dirty="0"/>
              <a:t>How the work will be </a:t>
            </a:r>
            <a:r>
              <a:rPr lang="es-CR" sz="2200" dirty="0" smtClean="0"/>
              <a:t>executed and controlled</a:t>
            </a:r>
            <a:endParaRPr lang="es-CR" sz="2200" dirty="0"/>
          </a:p>
          <a:p>
            <a:pPr algn="just">
              <a:defRPr/>
            </a:pPr>
            <a:r>
              <a:rPr lang="es-CR" sz="2200" dirty="0" smtClean="0"/>
              <a:t>Change management plan</a:t>
            </a:r>
            <a:endParaRPr lang="es-CR" sz="2200" dirty="0"/>
          </a:p>
          <a:p>
            <a:pPr marL="495300" indent="-495300" algn="just">
              <a:lnSpc>
                <a:spcPct val="90000"/>
              </a:lnSpc>
              <a:buFont typeface="Wingdings" pitchFamily="2" charset="2"/>
              <a:buChar char="q"/>
              <a:defRPr/>
            </a:pPr>
            <a:endParaRPr lang="es-ES" sz="2100" dirty="0" smtClean="0">
              <a:latin typeface="Arial Narrow" pitchFamily="34" charset="0"/>
            </a:endParaRPr>
          </a:p>
          <a:p>
            <a:pPr marL="495300" indent="-495300">
              <a:lnSpc>
                <a:spcPct val="90000"/>
              </a:lnSpc>
              <a:buFont typeface="Wingdings" pitchFamily="2" charset="2"/>
              <a:buChar char="q"/>
              <a:defRPr/>
            </a:pPr>
            <a:endParaRPr lang="es-ES" sz="2100" dirty="0" smtClean="0">
              <a:latin typeface="Arial Narrow" pitchFamily="34" charset="0"/>
            </a:endParaRPr>
          </a:p>
        </p:txBody>
      </p:sp>
      <p:sp>
        <p:nvSpPr>
          <p:cNvPr id="8" name="7 Rectángulo"/>
          <p:cNvSpPr/>
          <p:nvPr/>
        </p:nvSpPr>
        <p:spPr>
          <a:xfrm>
            <a:off x="1366838" y="1404938"/>
            <a:ext cx="8329612" cy="461962"/>
          </a:xfrm>
          <a:prstGeom prst="rect">
            <a:avLst/>
          </a:prstGeom>
        </p:spPr>
        <p:txBody>
          <a:bodyPr>
            <a:spAutoFit/>
          </a:bodyPr>
          <a:lstStyle/>
          <a:p>
            <a:pPr algn="just">
              <a:defRPr/>
            </a:pPr>
            <a:r>
              <a:rPr lang="es-CR" sz="2400" b="1" dirty="0" smtClean="0">
                <a:latin typeface="+mj-lt"/>
              </a:rPr>
              <a:t>Project management plan</a:t>
            </a:r>
            <a:endParaRPr lang="es-CR" sz="2800" b="1" dirty="0">
              <a:latin typeface="+mj-lt"/>
              <a:ea typeface="+mj-ea"/>
              <a:cs typeface="+mj-cs"/>
            </a:endParaRPr>
          </a:p>
        </p:txBody>
      </p:sp>
      <p:sp>
        <p:nvSpPr>
          <p:cNvPr id="9" name="Rectangle 3"/>
          <p:cNvSpPr txBox="1">
            <a:spLocks noChangeArrowheads="1"/>
          </p:cNvSpPr>
          <p:nvPr/>
        </p:nvSpPr>
        <p:spPr>
          <a:xfrm>
            <a:off x="4414838" y="2133600"/>
            <a:ext cx="4321175" cy="395287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defRPr/>
            </a:pPr>
            <a:endParaRPr lang="es-CR" sz="2400" dirty="0"/>
          </a:p>
          <a:p>
            <a:pPr marL="0" indent="0" algn="just">
              <a:buFont typeface="Arial" pitchFamily="34" charset="0"/>
              <a:buNone/>
              <a:defRPr/>
            </a:pPr>
            <a:endParaRPr lang="es-CR" sz="2400" dirty="0" smtClean="0"/>
          </a:p>
          <a:p>
            <a:pPr algn="just">
              <a:defRPr/>
            </a:pPr>
            <a:r>
              <a:rPr lang="es-CR" sz="2200" dirty="0"/>
              <a:t>How the </a:t>
            </a:r>
            <a:r>
              <a:rPr lang="es-CR" sz="2200" dirty="0" smtClean="0"/>
              <a:t>configuration management will be done</a:t>
            </a:r>
            <a:endParaRPr lang="es-CR" sz="2200" dirty="0"/>
          </a:p>
          <a:p>
            <a:pPr algn="just">
              <a:defRPr/>
            </a:pPr>
            <a:r>
              <a:rPr lang="es-CR" sz="2200" dirty="0" smtClean="0"/>
              <a:t>Baselines: scope, time, cost</a:t>
            </a:r>
            <a:endParaRPr lang="es-CR" sz="2200" dirty="0"/>
          </a:p>
          <a:p>
            <a:pPr algn="just">
              <a:defRPr/>
            </a:pPr>
            <a:r>
              <a:rPr lang="es-CR" sz="2200" dirty="0" err="1" smtClean="0"/>
              <a:t>Risk</a:t>
            </a:r>
            <a:r>
              <a:rPr lang="es-CR" sz="2200" dirty="0" smtClean="0"/>
              <a:t> register</a:t>
            </a:r>
            <a:endParaRPr lang="es-CR" sz="2200" dirty="0"/>
          </a:p>
          <a:p>
            <a:pPr algn="just">
              <a:defRPr/>
            </a:pPr>
            <a:r>
              <a:rPr lang="es-CR" sz="2200" dirty="0"/>
              <a:t>Knowledge area plans: scope, time, cost, </a:t>
            </a:r>
            <a:r>
              <a:rPr lang="es-CR" sz="2200" dirty="0" smtClean="0"/>
              <a:t>quality, human resources, communication, risk, procurement, stakeholder</a:t>
            </a:r>
            <a:r>
              <a:rPr lang="es-CR" sz="2200" dirty="0"/>
              <a:t>s</a:t>
            </a:r>
            <a:endParaRPr lang="es-ES" sz="2100" dirty="0" smtClean="0">
              <a:latin typeface="Arial Narrow" pitchFamily="34" charset="0"/>
            </a:endParaRPr>
          </a:p>
          <a:p>
            <a:pPr marL="495300" indent="-495300">
              <a:lnSpc>
                <a:spcPct val="90000"/>
              </a:lnSpc>
              <a:buFont typeface="Wingdings" pitchFamily="2" charset="2"/>
              <a:buChar char="q"/>
              <a:defRPr/>
            </a:pPr>
            <a:endParaRPr lang="es-ES" sz="2100" dirty="0" smtClean="0">
              <a:latin typeface="Arial Narrow" pitchFamily="34" charset="0"/>
            </a:endParaRPr>
          </a:p>
        </p:txBody>
      </p:sp>
      <p:sp>
        <p:nvSpPr>
          <p:cNvPr id="2" name="1 Rectángulo"/>
          <p:cNvSpPr/>
          <p:nvPr/>
        </p:nvSpPr>
        <p:spPr>
          <a:xfrm>
            <a:off x="284163" y="1866900"/>
            <a:ext cx="8451850" cy="402674"/>
          </a:xfrm>
          <a:prstGeom prst="rect">
            <a:avLst/>
          </a:prstGeom>
        </p:spPr>
        <p:txBody>
          <a:bodyPr>
            <a:spAutoFit/>
          </a:bodyPr>
          <a:lstStyle/>
          <a:p>
            <a:pPr algn="just">
              <a:lnSpc>
                <a:spcPct val="90000"/>
              </a:lnSpc>
              <a:spcBef>
                <a:spcPct val="20000"/>
              </a:spcBef>
              <a:defRPr/>
            </a:pPr>
            <a:r>
              <a:rPr lang="es-CR" sz="2200" dirty="0" smtClean="0">
                <a:latin typeface="+mj-lt"/>
              </a:rPr>
              <a:t>Integrates all </a:t>
            </a:r>
            <a:r>
              <a:rPr lang="es-CR" sz="2200" dirty="0" err="1" smtClean="0">
                <a:latin typeface="+mj-lt"/>
              </a:rPr>
              <a:t>knowledge</a:t>
            </a:r>
            <a:r>
              <a:rPr lang="es-CR" sz="2200" dirty="0" smtClean="0">
                <a:latin typeface="+mj-lt"/>
              </a:rPr>
              <a:t> </a:t>
            </a:r>
            <a:r>
              <a:rPr lang="es-CR" sz="2200" dirty="0" err="1" smtClean="0">
                <a:latin typeface="+mj-lt"/>
              </a:rPr>
              <a:t>areas</a:t>
            </a:r>
            <a:r>
              <a:rPr lang="es-CR" sz="2200" dirty="0" smtClean="0">
                <a:latin typeface="+mj-lt"/>
              </a:rPr>
              <a:t>’  </a:t>
            </a:r>
            <a:r>
              <a:rPr lang="es-CR" sz="2200" dirty="0" err="1" smtClean="0">
                <a:latin typeface="+mj-lt"/>
              </a:rPr>
              <a:t>management</a:t>
            </a:r>
            <a:r>
              <a:rPr lang="es-CR" sz="2200" dirty="0" smtClean="0">
                <a:latin typeface="+mj-lt"/>
              </a:rPr>
              <a:t> plans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123825" y="2273300"/>
            <a:ext cx="8552631" cy="3952875"/>
          </a:xfrm>
        </p:spPr>
        <p:txBody>
          <a:bodyPr>
            <a:normAutofit/>
          </a:bodyPr>
          <a:lstStyle/>
          <a:p>
            <a:pPr algn="just">
              <a:lnSpc>
                <a:spcPct val="90000"/>
              </a:lnSpc>
              <a:defRPr/>
            </a:pPr>
            <a:endParaRPr lang="es-CR" sz="2200" dirty="0" smtClean="0"/>
          </a:p>
          <a:p>
            <a:pPr algn="just">
              <a:lnSpc>
                <a:spcPct val="90000"/>
              </a:lnSpc>
              <a:defRPr/>
            </a:pPr>
            <a:endParaRPr lang="es-CR" sz="2200" dirty="0"/>
          </a:p>
          <a:p>
            <a:pPr algn="just">
              <a:lnSpc>
                <a:spcPct val="90000"/>
              </a:lnSpc>
              <a:defRPr/>
            </a:pPr>
            <a:r>
              <a:rPr lang="es-CR" sz="2200" dirty="0" smtClean="0"/>
              <a:t>Project deliverables</a:t>
            </a:r>
            <a:endParaRPr lang="es-CR" sz="2200" dirty="0"/>
          </a:p>
          <a:p>
            <a:pPr algn="just">
              <a:defRPr/>
            </a:pPr>
            <a:r>
              <a:rPr lang="es-CR" sz="2200" dirty="0" smtClean="0"/>
              <a:t>Work performance data</a:t>
            </a:r>
          </a:p>
          <a:p>
            <a:pPr algn="just">
              <a:defRPr/>
            </a:pPr>
            <a:r>
              <a:rPr lang="es-CR" sz="2200" dirty="0" smtClean="0"/>
              <a:t>Change requests</a:t>
            </a:r>
          </a:p>
          <a:p>
            <a:pPr algn="just">
              <a:defRPr/>
            </a:pPr>
            <a:r>
              <a:rPr lang="es-CR" sz="2200" dirty="0" smtClean="0"/>
              <a:t>Project </a:t>
            </a:r>
            <a:r>
              <a:rPr lang="es-CR" sz="2200" dirty="0"/>
              <a:t>management plan </a:t>
            </a:r>
            <a:r>
              <a:rPr lang="es-CR" sz="2200" dirty="0" smtClean="0"/>
              <a:t>updates</a:t>
            </a:r>
          </a:p>
          <a:p>
            <a:pPr algn="just">
              <a:defRPr/>
            </a:pPr>
            <a:r>
              <a:rPr lang="es-CR" sz="2200" dirty="0" smtClean="0"/>
              <a:t>Project document updates</a:t>
            </a:r>
          </a:p>
          <a:p>
            <a:pPr marL="495300" indent="-495300" algn="just">
              <a:lnSpc>
                <a:spcPct val="90000"/>
              </a:lnSpc>
              <a:buFont typeface="Wingdings" pitchFamily="2" charset="2"/>
              <a:buChar char="q"/>
              <a:defRPr/>
            </a:pPr>
            <a:endParaRPr lang="es-ES" sz="2100" dirty="0" smtClean="0">
              <a:latin typeface="Arial Narrow" pitchFamily="34" charset="0"/>
            </a:endParaRPr>
          </a:p>
          <a:p>
            <a:pPr marL="495300" indent="-495300">
              <a:lnSpc>
                <a:spcPct val="90000"/>
              </a:lnSpc>
              <a:buFont typeface="Wingdings" pitchFamily="2" charset="2"/>
              <a:buChar char="q"/>
              <a:defRPr/>
            </a:pPr>
            <a:endParaRPr lang="es-ES" sz="2100" dirty="0" smtClean="0">
              <a:latin typeface="Arial Narrow" pitchFamily="34" charset="0"/>
            </a:endParaRPr>
          </a:p>
        </p:txBody>
      </p:sp>
      <p:sp>
        <p:nvSpPr>
          <p:cNvPr id="8" name="7 Rectángulo"/>
          <p:cNvSpPr/>
          <p:nvPr/>
        </p:nvSpPr>
        <p:spPr>
          <a:xfrm>
            <a:off x="346075" y="1343025"/>
            <a:ext cx="8329613" cy="461963"/>
          </a:xfrm>
          <a:prstGeom prst="rect">
            <a:avLst/>
          </a:prstGeom>
        </p:spPr>
        <p:txBody>
          <a:bodyPr>
            <a:spAutoFit/>
          </a:bodyPr>
          <a:lstStyle/>
          <a:p>
            <a:pPr algn="just">
              <a:defRPr/>
            </a:pPr>
            <a:r>
              <a:rPr lang="es-CR" sz="2400" b="1" dirty="0" smtClean="0">
                <a:latin typeface="+mj-lt"/>
              </a:rPr>
              <a:t>Direct and manage project work</a:t>
            </a:r>
            <a:endParaRPr lang="es-CR" sz="2800" b="1" dirty="0">
              <a:latin typeface="+mj-lt"/>
              <a:ea typeface="+mj-ea"/>
              <a:cs typeface="+mj-cs"/>
            </a:endParaRPr>
          </a:p>
        </p:txBody>
      </p:sp>
      <p:sp>
        <p:nvSpPr>
          <p:cNvPr id="2" name="1 Rectángulo"/>
          <p:cNvSpPr/>
          <p:nvPr/>
        </p:nvSpPr>
        <p:spPr>
          <a:xfrm>
            <a:off x="295275" y="2065338"/>
            <a:ext cx="8453438" cy="707373"/>
          </a:xfrm>
          <a:prstGeom prst="rect">
            <a:avLst/>
          </a:prstGeom>
        </p:spPr>
        <p:txBody>
          <a:bodyPr>
            <a:spAutoFit/>
          </a:bodyPr>
          <a:lstStyle/>
          <a:p>
            <a:pPr algn="just">
              <a:lnSpc>
                <a:spcPct val="90000"/>
              </a:lnSpc>
              <a:spcBef>
                <a:spcPct val="20000"/>
              </a:spcBef>
              <a:defRPr/>
            </a:pPr>
            <a:r>
              <a:rPr lang="es-CR" sz="2200" dirty="0" err="1" smtClean="0">
                <a:latin typeface="+mj-lt"/>
              </a:rPr>
              <a:t>Applying</a:t>
            </a:r>
            <a:r>
              <a:rPr lang="es-CR" sz="2200" dirty="0" smtClean="0">
                <a:latin typeface="+mj-lt"/>
              </a:rPr>
              <a:t> the expert judgement and </a:t>
            </a:r>
            <a:r>
              <a:rPr lang="es-CR" sz="2200" dirty="0" err="1" smtClean="0">
                <a:latin typeface="+mj-lt"/>
              </a:rPr>
              <a:t>project</a:t>
            </a:r>
            <a:r>
              <a:rPr lang="es-CR" sz="2200" dirty="0" smtClean="0">
                <a:latin typeface="+mj-lt"/>
              </a:rPr>
              <a:t> management information system (PMIS) the following is obtained:</a:t>
            </a:r>
            <a:endParaRPr lang="es-CR" sz="22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323528" y="1412776"/>
            <a:ext cx="8329612" cy="461962"/>
          </a:xfrm>
          <a:prstGeom prst="rect">
            <a:avLst/>
          </a:prstGeom>
        </p:spPr>
        <p:txBody>
          <a:bodyPr>
            <a:spAutoFit/>
          </a:bodyPr>
          <a:lstStyle/>
          <a:p>
            <a:pPr algn="just">
              <a:defRPr/>
            </a:pPr>
            <a:r>
              <a:rPr lang="es-CR" sz="2400" b="1" dirty="0" smtClean="0">
                <a:latin typeface="+mj-lt"/>
              </a:rPr>
              <a:t>Project Management Information Systems (</a:t>
            </a:r>
            <a:r>
              <a:rPr lang="es-CR" sz="2400" b="1" dirty="0">
                <a:latin typeface="+mj-lt"/>
              </a:rPr>
              <a:t>PMIS)</a:t>
            </a:r>
            <a:endParaRPr lang="es-CR" sz="2800" b="1" dirty="0">
              <a:latin typeface="+mj-lt"/>
              <a:ea typeface="+mj-ea"/>
              <a:cs typeface="+mj-cs"/>
            </a:endParaRPr>
          </a:p>
        </p:txBody>
      </p:sp>
      <p:graphicFrame>
        <p:nvGraphicFramePr>
          <p:cNvPr id="2" name="Diagram 1"/>
          <p:cNvGraphicFramePr/>
          <p:nvPr>
            <p:extLst>
              <p:ext uri="{D42A27DB-BD31-4B8C-83A1-F6EECF244321}">
                <p14:modId xmlns:p14="http://schemas.microsoft.com/office/powerpoint/2010/main" val="1603921635"/>
              </p:ext>
            </p:extLst>
          </p:nvPr>
        </p:nvGraphicFramePr>
        <p:xfrm>
          <a:off x="1490133" y="209126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515938" y="1787525"/>
            <a:ext cx="8329612" cy="460375"/>
          </a:xfrm>
          <a:prstGeom prst="rect">
            <a:avLst/>
          </a:prstGeom>
        </p:spPr>
        <p:txBody>
          <a:bodyPr>
            <a:spAutoFit/>
          </a:bodyPr>
          <a:lstStyle/>
          <a:p>
            <a:pPr algn="just">
              <a:defRPr/>
            </a:pPr>
            <a:r>
              <a:rPr lang="es-CR" sz="2400" b="1" dirty="0">
                <a:latin typeface="+mj-lt"/>
              </a:rPr>
              <a:t>Project Management Information Systems (PMIS)</a:t>
            </a:r>
            <a:endParaRPr lang="es-CR" sz="2800" b="1" dirty="0">
              <a:latin typeface="+mj-lt"/>
            </a:endParaRPr>
          </a:p>
        </p:txBody>
      </p:sp>
      <p:sp>
        <p:nvSpPr>
          <p:cNvPr id="9" name="Rectangle 3"/>
          <p:cNvSpPr txBox="1">
            <a:spLocks noChangeArrowheads="1"/>
          </p:cNvSpPr>
          <p:nvPr/>
        </p:nvSpPr>
        <p:spPr>
          <a:xfrm>
            <a:off x="379413" y="2017713"/>
            <a:ext cx="8429625" cy="395287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defRPr/>
            </a:pPr>
            <a:endParaRPr lang="es-CR" sz="2400" dirty="0" smtClean="0"/>
          </a:p>
          <a:p>
            <a:pPr marL="0" indent="0" algn="just">
              <a:buNone/>
              <a:defRPr/>
            </a:pPr>
            <a:r>
              <a:rPr lang="es-CR" sz="2400" dirty="0" smtClean="0"/>
              <a:t>The PMIS is </a:t>
            </a:r>
            <a:r>
              <a:rPr lang="es-CR" sz="2400" dirty="0"/>
              <a:t>an </a:t>
            </a:r>
            <a:r>
              <a:rPr lang="es-CR" sz="2400" dirty="0" smtClean="0"/>
              <a:t>automated system which includes all the tools that will be used for:</a:t>
            </a:r>
          </a:p>
          <a:p>
            <a:pPr algn="just">
              <a:defRPr/>
            </a:pPr>
            <a:r>
              <a:rPr lang="es-CR" sz="2400" b="1" dirty="0" err="1" smtClean="0"/>
              <a:t>Gathering</a:t>
            </a:r>
            <a:r>
              <a:rPr lang="es-CR" sz="2400" b="1" dirty="0" smtClean="0"/>
              <a:t> and </a:t>
            </a:r>
            <a:r>
              <a:rPr lang="es-CR" sz="2400" b="1" dirty="0" err="1" smtClean="0"/>
              <a:t>processing</a:t>
            </a:r>
            <a:r>
              <a:rPr lang="es-CR" sz="2400" b="1" dirty="0" smtClean="0"/>
              <a:t> </a:t>
            </a:r>
            <a:r>
              <a:rPr lang="es-CR" sz="2400" b="1" dirty="0" err="1" smtClean="0"/>
              <a:t>all</a:t>
            </a:r>
            <a:r>
              <a:rPr lang="es-CR" sz="2400" b="1" dirty="0" smtClean="0"/>
              <a:t> </a:t>
            </a:r>
            <a:r>
              <a:rPr lang="es-CR" sz="2400" b="1" dirty="0" err="1" smtClean="0"/>
              <a:t>information</a:t>
            </a:r>
            <a:endParaRPr lang="es-CR" sz="2400" b="1" dirty="0" smtClean="0"/>
          </a:p>
          <a:p>
            <a:pPr algn="just">
              <a:defRPr/>
            </a:pPr>
            <a:r>
              <a:rPr lang="es-CR" sz="2400" b="1" dirty="0" err="1" smtClean="0"/>
              <a:t>Reporting</a:t>
            </a:r>
            <a:r>
              <a:rPr lang="es-CR" sz="2400" b="1" dirty="0" smtClean="0"/>
              <a:t> project status</a:t>
            </a:r>
          </a:p>
          <a:p>
            <a:pPr algn="just">
              <a:defRPr/>
            </a:pPr>
            <a:r>
              <a:rPr lang="es-CR" sz="2400" b="1" dirty="0" err="1" smtClean="0"/>
              <a:t>Integrating</a:t>
            </a:r>
            <a:r>
              <a:rPr lang="es-CR" sz="2400" b="1" dirty="0" smtClean="0"/>
              <a:t> the </a:t>
            </a:r>
            <a:r>
              <a:rPr lang="es-CR" sz="2400" b="1" dirty="0" err="1" smtClean="0"/>
              <a:t>project</a:t>
            </a:r>
            <a:r>
              <a:rPr lang="es-CR" sz="2400" b="1" dirty="0" smtClean="0"/>
              <a:t> </a:t>
            </a:r>
            <a:r>
              <a:rPr lang="es-CR" sz="2400" b="1" dirty="0" err="1" smtClean="0"/>
              <a:t>processes</a:t>
            </a:r>
            <a:r>
              <a:rPr lang="es-CR" sz="2400" b="1" dirty="0" smtClean="0"/>
              <a:t> </a:t>
            </a:r>
            <a:r>
              <a:rPr lang="es-CR" sz="2400" b="1" dirty="0" err="1" smtClean="0"/>
              <a:t>along</a:t>
            </a:r>
            <a:r>
              <a:rPr lang="es-CR" sz="2400" b="1" dirty="0" smtClean="0"/>
              <a:t> its life cycle</a:t>
            </a:r>
          </a:p>
          <a:p>
            <a:pPr marL="0" indent="0" algn="just">
              <a:buFont typeface="Arial" pitchFamily="34" charset="0"/>
              <a:buNone/>
              <a:defRPr/>
            </a:pPr>
            <a:r>
              <a:rPr lang="es-CR" sz="2400" dirty="0" smtClean="0"/>
              <a:t>For example: hardware, software, processess, control board, etc</a:t>
            </a:r>
            <a:endParaRPr lang="es-ES" sz="2100" dirty="0" smtClean="0">
              <a:latin typeface="Arial Narrow" pitchFamily="34" charset="0"/>
            </a:endParaRPr>
          </a:p>
          <a:p>
            <a:pPr marL="495300" indent="-495300">
              <a:lnSpc>
                <a:spcPct val="90000"/>
              </a:lnSpc>
              <a:buFont typeface="Wingdings" pitchFamily="2" charset="2"/>
              <a:buChar char="q"/>
              <a:defRPr/>
            </a:pPr>
            <a:endParaRPr lang="es-ES" sz="2100" dirty="0" smtClean="0">
              <a:latin typeface="Arial Narrow"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51" y="1484784"/>
            <a:ext cx="8229600" cy="580926"/>
          </a:xfrm>
        </p:spPr>
        <p:txBody>
          <a:bodyPr/>
          <a:lstStyle/>
          <a:p>
            <a:pPr algn="l"/>
            <a:r>
              <a:rPr lang="es-CR" sz="2800" b="1" dirty="0" smtClean="0"/>
              <a:t>Monitor and control project work</a:t>
            </a:r>
            <a:endParaRPr lang="es-CR" sz="2800" b="1" dirty="0"/>
          </a:p>
        </p:txBody>
      </p:sp>
      <p:sp>
        <p:nvSpPr>
          <p:cNvPr id="3" name="2 Marcador de contenido"/>
          <p:cNvSpPr>
            <a:spLocks noGrp="1"/>
          </p:cNvSpPr>
          <p:nvPr>
            <p:ph idx="1"/>
          </p:nvPr>
        </p:nvSpPr>
        <p:spPr>
          <a:xfrm>
            <a:off x="323528" y="2060848"/>
            <a:ext cx="8229600" cy="4536504"/>
          </a:xfrm>
        </p:spPr>
        <p:txBody>
          <a:bodyPr/>
          <a:lstStyle/>
          <a:p>
            <a:r>
              <a:rPr lang="es-CR" sz="2800" dirty="0" smtClean="0"/>
              <a:t>What do I need to start?:</a:t>
            </a:r>
          </a:p>
          <a:p>
            <a:pPr lvl="1"/>
            <a:r>
              <a:rPr lang="es-CR" sz="2400" dirty="0" smtClean="0"/>
              <a:t>PM Plan</a:t>
            </a:r>
          </a:p>
          <a:p>
            <a:pPr lvl="1"/>
            <a:r>
              <a:rPr lang="es-CR" sz="2400" dirty="0" smtClean="0"/>
              <a:t>Time and cost estimates</a:t>
            </a:r>
          </a:p>
          <a:p>
            <a:pPr lvl="1"/>
            <a:r>
              <a:rPr lang="es-CR" sz="2400" dirty="0" smtClean="0"/>
              <a:t>Validated changes</a:t>
            </a:r>
          </a:p>
          <a:p>
            <a:pPr lvl="1"/>
            <a:r>
              <a:rPr lang="es-CR" sz="2400" dirty="0" smtClean="0"/>
              <a:t>Performance reports</a:t>
            </a:r>
          </a:p>
          <a:p>
            <a:r>
              <a:rPr lang="es-CR" sz="2800" dirty="0"/>
              <a:t>What do I </a:t>
            </a:r>
            <a:r>
              <a:rPr lang="es-CR" sz="2800" dirty="0" smtClean="0"/>
              <a:t>use?:</a:t>
            </a:r>
          </a:p>
          <a:p>
            <a:pPr lvl="1"/>
            <a:r>
              <a:rPr lang="es-CR" sz="2400" dirty="0"/>
              <a:t>Expert </a:t>
            </a:r>
            <a:r>
              <a:rPr lang="es-CR" sz="2400" dirty="0" smtClean="0"/>
              <a:t>judgement, PMIS and meetings</a:t>
            </a:r>
            <a:endParaRPr lang="es-CR" sz="2400" dirty="0"/>
          </a:p>
          <a:p>
            <a:pPr lvl="1"/>
            <a:r>
              <a:rPr lang="es-CR" sz="2400" dirty="0"/>
              <a:t>Analitycal </a:t>
            </a:r>
            <a:r>
              <a:rPr lang="es-CR" sz="2400" dirty="0" smtClean="0"/>
              <a:t>techniques: based on the past and actual project information, trends and possible future results are </a:t>
            </a:r>
            <a:r>
              <a:rPr lang="es-CR" sz="2400" dirty="0" err="1" smtClean="0"/>
              <a:t>forecasted</a:t>
            </a:r>
            <a:endParaRPr lang="es-CR" sz="2400" dirty="0" smtClean="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0" y="2192338"/>
            <a:ext cx="4322763" cy="3954462"/>
          </a:xfrm>
        </p:spPr>
        <p:txBody>
          <a:bodyPr>
            <a:normAutofit/>
          </a:bodyPr>
          <a:lstStyle/>
          <a:p>
            <a:pPr algn="just">
              <a:lnSpc>
                <a:spcPct val="90000"/>
              </a:lnSpc>
              <a:defRPr/>
            </a:pPr>
            <a:endParaRPr lang="es-CR" sz="2200" dirty="0" smtClean="0"/>
          </a:p>
          <a:p>
            <a:pPr algn="just">
              <a:lnSpc>
                <a:spcPct val="90000"/>
              </a:lnSpc>
              <a:defRPr/>
            </a:pPr>
            <a:endParaRPr lang="es-CR" sz="2200" dirty="0"/>
          </a:p>
          <a:p>
            <a:pPr marL="495300" indent="-495300" algn="just">
              <a:lnSpc>
                <a:spcPct val="90000"/>
              </a:lnSpc>
              <a:buFont typeface="Wingdings" pitchFamily="2" charset="2"/>
              <a:buChar char="q"/>
              <a:defRPr/>
            </a:pPr>
            <a:endParaRPr lang="es-ES" sz="2100" dirty="0" smtClean="0">
              <a:latin typeface="Arial Narrow" pitchFamily="34" charset="0"/>
            </a:endParaRPr>
          </a:p>
          <a:p>
            <a:pPr marL="495300" indent="-495300">
              <a:lnSpc>
                <a:spcPct val="90000"/>
              </a:lnSpc>
              <a:buFont typeface="Wingdings" pitchFamily="2" charset="2"/>
              <a:buChar char="q"/>
              <a:defRPr/>
            </a:pPr>
            <a:endParaRPr lang="es-ES" sz="2100" dirty="0" smtClean="0">
              <a:latin typeface="Arial Narrow" pitchFamily="34" charset="0"/>
            </a:endParaRPr>
          </a:p>
        </p:txBody>
      </p:sp>
      <p:sp>
        <p:nvSpPr>
          <p:cNvPr id="8" name="7 Rectángulo"/>
          <p:cNvSpPr/>
          <p:nvPr/>
        </p:nvSpPr>
        <p:spPr>
          <a:xfrm>
            <a:off x="265113" y="1328738"/>
            <a:ext cx="8328025" cy="461665"/>
          </a:xfrm>
          <a:prstGeom prst="rect">
            <a:avLst/>
          </a:prstGeom>
        </p:spPr>
        <p:txBody>
          <a:bodyPr>
            <a:spAutoFit/>
          </a:bodyPr>
          <a:lstStyle/>
          <a:p>
            <a:pPr algn="just">
              <a:defRPr/>
            </a:pPr>
            <a:r>
              <a:rPr lang="es-CR" sz="2400" b="1" dirty="0"/>
              <a:t>Monitor and control project work</a:t>
            </a:r>
            <a:endParaRPr lang="es-CR" sz="2800" b="1" dirty="0">
              <a:latin typeface="+mj-lt"/>
              <a:ea typeface="+mj-ea"/>
              <a:cs typeface="+mj-cs"/>
            </a:endParaRPr>
          </a:p>
        </p:txBody>
      </p:sp>
      <p:sp>
        <p:nvSpPr>
          <p:cNvPr id="9" name="Rectangle 3"/>
          <p:cNvSpPr txBox="1">
            <a:spLocks noChangeArrowheads="1"/>
          </p:cNvSpPr>
          <p:nvPr/>
        </p:nvSpPr>
        <p:spPr>
          <a:xfrm>
            <a:off x="251520" y="3140968"/>
            <a:ext cx="8570912" cy="295232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defRPr/>
            </a:pPr>
            <a:r>
              <a:rPr lang="es-CR" sz="2200" dirty="0" err="1" smtClean="0"/>
              <a:t>Submission</a:t>
            </a:r>
            <a:r>
              <a:rPr lang="es-CR" sz="2200" dirty="0" smtClean="0"/>
              <a:t> of change requests to the Change Control Board for its approval or rejection in the form of </a:t>
            </a:r>
            <a:r>
              <a:rPr lang="es-CR" sz="2200" dirty="0" err="1" smtClean="0"/>
              <a:t>preventive</a:t>
            </a:r>
            <a:r>
              <a:rPr lang="es-CR" sz="2200" dirty="0" smtClean="0"/>
              <a:t> </a:t>
            </a:r>
            <a:r>
              <a:rPr lang="es-CR" sz="2200" dirty="0" err="1" smtClean="0"/>
              <a:t>actions</a:t>
            </a:r>
            <a:r>
              <a:rPr lang="es-CR" sz="2200" dirty="0" smtClean="0"/>
              <a:t>, </a:t>
            </a:r>
            <a:r>
              <a:rPr lang="es-CR" sz="2200" dirty="0" err="1" smtClean="0"/>
              <a:t>corrective</a:t>
            </a:r>
            <a:r>
              <a:rPr lang="es-CR" sz="2200" dirty="0" smtClean="0"/>
              <a:t> </a:t>
            </a:r>
            <a:r>
              <a:rPr lang="es-CR" sz="2200" dirty="0" err="1" smtClean="0"/>
              <a:t>actions</a:t>
            </a:r>
            <a:r>
              <a:rPr lang="es-CR" sz="2200" dirty="0" smtClean="0"/>
              <a:t>, or defect repair</a:t>
            </a:r>
          </a:p>
          <a:p>
            <a:pPr algn="just">
              <a:defRPr/>
            </a:pPr>
            <a:r>
              <a:rPr lang="es-CR" sz="2200" dirty="0" smtClean="0"/>
              <a:t>Work performance reports</a:t>
            </a:r>
          </a:p>
          <a:p>
            <a:pPr algn="just">
              <a:defRPr/>
            </a:pPr>
            <a:r>
              <a:rPr lang="es-CR" sz="2200" dirty="0" smtClean="0"/>
              <a:t>Project </a:t>
            </a:r>
            <a:r>
              <a:rPr lang="es-CR" sz="2200" dirty="0"/>
              <a:t>management plan updates</a:t>
            </a:r>
          </a:p>
          <a:p>
            <a:pPr algn="just">
              <a:defRPr/>
            </a:pPr>
            <a:r>
              <a:rPr lang="es-CR" sz="2200" dirty="0"/>
              <a:t>Project document </a:t>
            </a:r>
            <a:r>
              <a:rPr lang="es-CR" sz="2200" dirty="0" smtClean="0"/>
              <a:t>updates</a:t>
            </a:r>
            <a:endParaRPr lang="es-ES" sz="2100" dirty="0" smtClean="0">
              <a:latin typeface="Arial Narrow" pitchFamily="34" charset="0"/>
            </a:endParaRPr>
          </a:p>
          <a:p>
            <a:pPr marL="495300" indent="-495300">
              <a:lnSpc>
                <a:spcPct val="90000"/>
              </a:lnSpc>
              <a:buFont typeface="Wingdings" pitchFamily="2" charset="2"/>
              <a:buChar char="q"/>
              <a:defRPr/>
            </a:pPr>
            <a:endParaRPr lang="es-ES" sz="2100" dirty="0" smtClean="0">
              <a:latin typeface="Arial Narrow" pitchFamily="34" charset="0"/>
            </a:endParaRPr>
          </a:p>
        </p:txBody>
      </p:sp>
      <p:sp>
        <p:nvSpPr>
          <p:cNvPr id="2" name="1 Rectángulo"/>
          <p:cNvSpPr/>
          <p:nvPr/>
        </p:nvSpPr>
        <p:spPr>
          <a:xfrm>
            <a:off x="284163" y="2151261"/>
            <a:ext cx="8451850" cy="707373"/>
          </a:xfrm>
          <a:prstGeom prst="rect">
            <a:avLst/>
          </a:prstGeom>
        </p:spPr>
        <p:txBody>
          <a:bodyPr>
            <a:spAutoFit/>
          </a:bodyPr>
          <a:lstStyle/>
          <a:p>
            <a:pPr algn="just">
              <a:lnSpc>
                <a:spcPct val="90000"/>
              </a:lnSpc>
              <a:spcBef>
                <a:spcPct val="20000"/>
              </a:spcBef>
              <a:defRPr/>
            </a:pPr>
            <a:r>
              <a:rPr lang="es-CR" sz="2200" dirty="0" err="1" smtClean="0">
                <a:latin typeface="+mj-lt"/>
              </a:rPr>
              <a:t>Applying</a:t>
            </a:r>
            <a:r>
              <a:rPr lang="es-CR" sz="2200" dirty="0" smtClean="0">
                <a:latin typeface="+mj-lt"/>
              </a:rPr>
              <a:t> </a:t>
            </a:r>
            <a:r>
              <a:rPr lang="es-CR" sz="2200" dirty="0" err="1" smtClean="0">
                <a:latin typeface="+mj-lt"/>
              </a:rPr>
              <a:t>expert</a:t>
            </a:r>
            <a:r>
              <a:rPr lang="es-CR" sz="2200" dirty="0" smtClean="0">
                <a:latin typeface="+mj-lt"/>
              </a:rPr>
              <a:t> judgement, </a:t>
            </a:r>
            <a:r>
              <a:rPr lang="es-CR" sz="2200" dirty="0" err="1" smtClean="0">
                <a:latin typeface="+mj-lt"/>
              </a:rPr>
              <a:t>project</a:t>
            </a:r>
            <a:r>
              <a:rPr lang="es-CR" sz="2200" dirty="0" smtClean="0">
                <a:latin typeface="+mj-lt"/>
              </a:rPr>
              <a:t> performance and performance </a:t>
            </a:r>
            <a:r>
              <a:rPr lang="es-CR" sz="2200" dirty="0" err="1" smtClean="0">
                <a:latin typeface="+mj-lt"/>
              </a:rPr>
              <a:t>reports</a:t>
            </a:r>
            <a:r>
              <a:rPr lang="es-CR" sz="2200" dirty="0" smtClean="0">
                <a:latin typeface="+mj-lt"/>
              </a:rPr>
              <a:t> </a:t>
            </a:r>
            <a:r>
              <a:rPr lang="es-CR" sz="2200" dirty="0" err="1" smtClean="0">
                <a:latin typeface="+mj-lt"/>
              </a:rPr>
              <a:t>yields</a:t>
            </a:r>
            <a:r>
              <a:rPr lang="es-CR" sz="2200" dirty="0" smtClean="0">
                <a:latin typeface="+mj-lt"/>
              </a:rPr>
              <a:t> </a:t>
            </a:r>
            <a:r>
              <a:rPr lang="es-CR" sz="2200" dirty="0" err="1" smtClean="0">
                <a:latin typeface="+mj-lt"/>
              </a:rPr>
              <a:t>the</a:t>
            </a:r>
            <a:r>
              <a:rPr lang="es-CR" sz="2200" dirty="0" smtClean="0">
                <a:latin typeface="+mj-lt"/>
              </a:rPr>
              <a:t> </a:t>
            </a:r>
            <a:r>
              <a:rPr lang="es-CR" sz="2200" dirty="0" err="1" smtClean="0">
                <a:latin typeface="+mj-lt"/>
              </a:rPr>
              <a:t>following</a:t>
            </a:r>
            <a:r>
              <a:rPr lang="es-CR" sz="2200" dirty="0" smtClean="0">
                <a:latin typeface="+mj-lt"/>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187325" y="3141663"/>
            <a:ext cx="4322763" cy="3952875"/>
          </a:xfrm>
        </p:spPr>
        <p:txBody>
          <a:bodyPr>
            <a:normAutofit/>
          </a:bodyPr>
          <a:lstStyle/>
          <a:p>
            <a:pPr algn="just">
              <a:lnSpc>
                <a:spcPct val="90000"/>
              </a:lnSpc>
              <a:defRPr/>
            </a:pPr>
            <a:endParaRPr lang="es-CR" sz="2200" dirty="0" smtClean="0"/>
          </a:p>
          <a:p>
            <a:pPr algn="just">
              <a:lnSpc>
                <a:spcPct val="90000"/>
              </a:lnSpc>
              <a:defRPr/>
            </a:pPr>
            <a:endParaRPr lang="es-CR" sz="2200" dirty="0"/>
          </a:p>
          <a:p>
            <a:pPr marL="495300" indent="-495300" algn="just">
              <a:lnSpc>
                <a:spcPct val="90000"/>
              </a:lnSpc>
              <a:buFont typeface="Wingdings" pitchFamily="2" charset="2"/>
              <a:buChar char="q"/>
              <a:defRPr/>
            </a:pPr>
            <a:endParaRPr lang="es-ES" sz="2100" dirty="0" smtClean="0">
              <a:latin typeface="Arial Narrow" pitchFamily="34" charset="0"/>
            </a:endParaRPr>
          </a:p>
          <a:p>
            <a:pPr marL="495300" indent="-495300">
              <a:lnSpc>
                <a:spcPct val="90000"/>
              </a:lnSpc>
              <a:buFont typeface="Wingdings" pitchFamily="2" charset="2"/>
              <a:buChar char="q"/>
              <a:defRPr/>
            </a:pPr>
            <a:endParaRPr lang="es-ES" sz="2100" dirty="0" smtClean="0">
              <a:latin typeface="Arial Narrow" pitchFamily="34" charset="0"/>
            </a:endParaRPr>
          </a:p>
        </p:txBody>
      </p:sp>
      <p:sp>
        <p:nvSpPr>
          <p:cNvPr id="8" name="7 Rectángulo"/>
          <p:cNvSpPr/>
          <p:nvPr/>
        </p:nvSpPr>
        <p:spPr>
          <a:xfrm>
            <a:off x="346075" y="1343025"/>
            <a:ext cx="8329613" cy="461963"/>
          </a:xfrm>
          <a:prstGeom prst="rect">
            <a:avLst/>
          </a:prstGeom>
        </p:spPr>
        <p:txBody>
          <a:bodyPr>
            <a:spAutoFit/>
          </a:bodyPr>
          <a:lstStyle/>
          <a:p>
            <a:pPr algn="just">
              <a:defRPr/>
            </a:pPr>
            <a:r>
              <a:rPr lang="es-CR" sz="2400" b="1" dirty="0" smtClean="0">
                <a:latin typeface="+mj-lt"/>
              </a:rPr>
              <a:t>Integrated change control</a:t>
            </a:r>
            <a:endParaRPr lang="es-CR" sz="2800" b="1" dirty="0">
              <a:latin typeface="+mj-lt"/>
              <a:ea typeface="+mj-ea"/>
              <a:cs typeface="+mj-cs"/>
            </a:endParaRPr>
          </a:p>
        </p:txBody>
      </p:sp>
      <p:sp>
        <p:nvSpPr>
          <p:cNvPr id="9" name="Rectangle 3"/>
          <p:cNvSpPr txBox="1">
            <a:spLocks noChangeArrowheads="1"/>
          </p:cNvSpPr>
          <p:nvPr/>
        </p:nvSpPr>
        <p:spPr>
          <a:xfrm>
            <a:off x="2267744" y="3717032"/>
            <a:ext cx="6483350" cy="295232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defRPr/>
            </a:pPr>
            <a:endParaRPr lang="es-CR" sz="2400" dirty="0"/>
          </a:p>
          <a:p>
            <a:pPr marL="0" indent="0" algn="just">
              <a:buFont typeface="Arial" pitchFamily="34" charset="0"/>
              <a:buNone/>
              <a:defRPr/>
            </a:pPr>
            <a:endParaRPr lang="es-CR" sz="2400" dirty="0" smtClean="0"/>
          </a:p>
          <a:p>
            <a:pPr algn="just">
              <a:defRPr/>
            </a:pPr>
            <a:r>
              <a:rPr lang="es-CR" sz="2200" dirty="0" smtClean="0"/>
              <a:t>Approval or rejection of the change request</a:t>
            </a:r>
            <a:r>
              <a:rPr lang="es-CR" sz="2000" dirty="0" smtClean="0"/>
              <a:t> (if approved in the form of preventive or </a:t>
            </a:r>
            <a:r>
              <a:rPr lang="es-CR" sz="2000" dirty="0" err="1" smtClean="0"/>
              <a:t>corrective</a:t>
            </a:r>
            <a:r>
              <a:rPr lang="es-CR" sz="2000" dirty="0" smtClean="0"/>
              <a:t> </a:t>
            </a:r>
            <a:r>
              <a:rPr lang="es-CR" sz="2000" dirty="0" err="1" smtClean="0"/>
              <a:t>action</a:t>
            </a:r>
            <a:r>
              <a:rPr lang="es-CR" sz="2000" dirty="0" smtClean="0"/>
              <a:t>, or defect repair)</a:t>
            </a:r>
            <a:endParaRPr lang="es-CR" sz="2200" dirty="0" smtClean="0"/>
          </a:p>
          <a:p>
            <a:pPr algn="just">
              <a:defRPr/>
            </a:pPr>
            <a:r>
              <a:rPr lang="es-CR" sz="2200" dirty="0" smtClean="0"/>
              <a:t>Project </a:t>
            </a:r>
            <a:r>
              <a:rPr lang="es-CR" sz="2200" dirty="0"/>
              <a:t>document </a:t>
            </a:r>
            <a:r>
              <a:rPr lang="es-CR" sz="2200" dirty="0" smtClean="0"/>
              <a:t>updates</a:t>
            </a:r>
            <a:endParaRPr lang="es-ES" sz="2100" dirty="0">
              <a:latin typeface="Arial Narrow" pitchFamily="34" charset="0"/>
            </a:endParaRPr>
          </a:p>
        </p:txBody>
      </p:sp>
      <p:sp>
        <p:nvSpPr>
          <p:cNvPr id="2" name="1 Rectángulo"/>
          <p:cNvSpPr/>
          <p:nvPr/>
        </p:nvSpPr>
        <p:spPr>
          <a:xfrm>
            <a:off x="284163" y="1866900"/>
            <a:ext cx="8451850" cy="2677656"/>
          </a:xfrm>
          <a:prstGeom prst="rect">
            <a:avLst/>
          </a:prstGeom>
        </p:spPr>
        <p:txBody>
          <a:bodyPr>
            <a:spAutoFit/>
          </a:bodyPr>
          <a:lstStyle/>
          <a:p>
            <a:pPr algn="just">
              <a:defRPr/>
            </a:pPr>
            <a:r>
              <a:rPr lang="es-CR" sz="2400" dirty="0" smtClean="0">
                <a:latin typeface="+mj-lt"/>
              </a:rPr>
              <a:t>If a change request is considered viable, </a:t>
            </a:r>
            <a:r>
              <a:rPr lang="es-CR" sz="2400" dirty="0" err="1" smtClean="0">
                <a:latin typeface="+mj-lt"/>
              </a:rPr>
              <a:t>but</a:t>
            </a:r>
            <a:r>
              <a:rPr lang="es-CR" sz="2400" dirty="0" smtClean="0">
                <a:latin typeface="+mj-lt"/>
              </a:rPr>
              <a:t> </a:t>
            </a:r>
            <a:r>
              <a:rPr lang="es-CR" sz="2400" dirty="0" err="1" smtClean="0">
                <a:latin typeface="+mj-lt"/>
              </a:rPr>
              <a:t>beyond</a:t>
            </a:r>
            <a:r>
              <a:rPr lang="es-CR" sz="2400" dirty="0" smtClean="0">
                <a:latin typeface="+mj-lt"/>
              </a:rPr>
              <a:t> </a:t>
            </a:r>
            <a:r>
              <a:rPr lang="es-CR" sz="2400" dirty="0" err="1" smtClean="0">
                <a:latin typeface="+mj-lt"/>
              </a:rPr>
              <a:t>the</a:t>
            </a:r>
            <a:r>
              <a:rPr lang="es-CR" sz="2400" dirty="0" smtClean="0">
                <a:latin typeface="+mj-lt"/>
              </a:rPr>
              <a:t> project scope, its approval requires a change on the baseline. If the change request is not considered viable, it will be rejected and probably will be sent to the person who </a:t>
            </a:r>
            <a:r>
              <a:rPr lang="es-CR" sz="2400" dirty="0" err="1" smtClean="0">
                <a:latin typeface="+mj-lt"/>
              </a:rPr>
              <a:t>requested</a:t>
            </a:r>
            <a:r>
              <a:rPr lang="es-CR" sz="2400" dirty="0" smtClean="0">
                <a:latin typeface="+mj-lt"/>
              </a:rPr>
              <a:t> </a:t>
            </a:r>
            <a:r>
              <a:rPr lang="es-CR" sz="2400" dirty="0" err="1" smtClean="0">
                <a:latin typeface="+mj-lt"/>
              </a:rPr>
              <a:t>it</a:t>
            </a:r>
            <a:r>
              <a:rPr lang="es-CR" sz="2400" dirty="0" smtClean="0">
                <a:latin typeface="+mj-lt"/>
              </a:rPr>
              <a:t> </a:t>
            </a:r>
            <a:r>
              <a:rPr lang="es-CR" sz="2400" dirty="0" err="1" smtClean="0">
                <a:latin typeface="+mj-lt"/>
              </a:rPr>
              <a:t>for</a:t>
            </a:r>
            <a:r>
              <a:rPr lang="es-CR" sz="2400" dirty="0" smtClean="0">
                <a:latin typeface="+mj-lt"/>
              </a:rPr>
              <a:t> more </a:t>
            </a:r>
            <a:r>
              <a:rPr lang="es-CR" sz="2400" dirty="0" err="1" smtClean="0">
                <a:latin typeface="+mj-lt"/>
              </a:rPr>
              <a:t>information</a:t>
            </a:r>
            <a:r>
              <a:rPr lang="es-CR" sz="2400" dirty="0" smtClean="0">
                <a:latin typeface="+mj-lt"/>
              </a:rPr>
              <a:t>.  </a:t>
            </a:r>
            <a:endParaRPr lang="es-CR" sz="2400" dirty="0">
              <a:latin typeface="+mj-lt"/>
            </a:endParaRPr>
          </a:p>
          <a:p>
            <a:pPr algn="just">
              <a:defRPr/>
            </a:pPr>
            <a:r>
              <a:rPr lang="es-CR" sz="2400" dirty="0" err="1">
                <a:latin typeface="+mj-lt"/>
              </a:rPr>
              <a:t>T</a:t>
            </a:r>
            <a:r>
              <a:rPr lang="es-CR" sz="2400" dirty="0" err="1" smtClean="0">
                <a:latin typeface="+mj-lt"/>
              </a:rPr>
              <a:t>he</a:t>
            </a:r>
            <a:r>
              <a:rPr lang="es-CR" sz="2400" dirty="0" smtClean="0">
                <a:latin typeface="+mj-lt"/>
              </a:rPr>
              <a:t> </a:t>
            </a:r>
            <a:r>
              <a:rPr lang="es-CR" sz="2400" dirty="0" err="1">
                <a:latin typeface="+mj-lt"/>
              </a:rPr>
              <a:t>following</a:t>
            </a:r>
            <a:r>
              <a:rPr lang="es-CR" sz="2400" dirty="0">
                <a:latin typeface="+mj-lt"/>
              </a:rPr>
              <a:t> </a:t>
            </a:r>
            <a:r>
              <a:rPr lang="es-CR" sz="2400" dirty="0" smtClean="0">
                <a:latin typeface="+mj-lt"/>
              </a:rPr>
              <a:t>are </a:t>
            </a:r>
            <a:r>
              <a:rPr lang="es-CR" sz="2400" dirty="0" err="1" smtClean="0">
                <a:latin typeface="+mj-lt"/>
              </a:rPr>
              <a:t>the</a:t>
            </a:r>
            <a:r>
              <a:rPr lang="es-CR" sz="2400" dirty="0" smtClean="0">
                <a:latin typeface="+mj-lt"/>
              </a:rPr>
              <a:t> </a:t>
            </a:r>
            <a:r>
              <a:rPr lang="es-CR" sz="2400" dirty="0" err="1" smtClean="0">
                <a:latin typeface="+mj-lt"/>
              </a:rPr>
              <a:t>results</a:t>
            </a:r>
            <a:r>
              <a:rPr lang="es-CR" sz="2400" dirty="0" smtClean="0">
                <a:latin typeface="+mj-lt"/>
              </a:rPr>
              <a:t> of </a:t>
            </a:r>
            <a:r>
              <a:rPr lang="es-CR" sz="2400" dirty="0" err="1" smtClean="0">
                <a:latin typeface="+mj-lt"/>
              </a:rPr>
              <a:t>applying</a:t>
            </a:r>
            <a:r>
              <a:rPr lang="es-CR" sz="2400" dirty="0" smtClean="0">
                <a:latin typeface="+mj-lt"/>
              </a:rPr>
              <a:t> </a:t>
            </a:r>
            <a:r>
              <a:rPr lang="es-CR" sz="2400" dirty="0" err="1" smtClean="0">
                <a:latin typeface="+mj-lt"/>
              </a:rPr>
              <a:t>expert</a:t>
            </a:r>
            <a:r>
              <a:rPr lang="es-CR" sz="2400" dirty="0" smtClean="0">
                <a:latin typeface="+mj-lt"/>
              </a:rPr>
              <a:t> judgement and PMIS:</a:t>
            </a:r>
            <a:endParaRPr lang="es-CR" sz="2400"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269875" y="1628775"/>
            <a:ext cx="8329613" cy="1200329"/>
          </a:xfrm>
          <a:prstGeom prst="rect">
            <a:avLst/>
          </a:prstGeom>
        </p:spPr>
        <p:txBody>
          <a:bodyPr>
            <a:spAutoFit/>
          </a:bodyPr>
          <a:lstStyle/>
          <a:p>
            <a:pPr algn="just">
              <a:defRPr/>
            </a:pPr>
            <a:r>
              <a:rPr lang="es-CR" sz="2400" b="1" dirty="0" smtClean="0">
                <a:latin typeface="+mj-lt"/>
              </a:rPr>
              <a:t>Change control </a:t>
            </a:r>
            <a:r>
              <a:rPr lang="es-CR" sz="2400" b="1" dirty="0" err="1" smtClean="0">
                <a:latin typeface="+mj-lt"/>
              </a:rPr>
              <a:t>systems</a:t>
            </a:r>
            <a:r>
              <a:rPr lang="es-CR" sz="2400" b="1" dirty="0" smtClean="0">
                <a:latin typeface="+mj-lt"/>
              </a:rPr>
              <a:t> </a:t>
            </a:r>
            <a:r>
              <a:rPr lang="es-CR" sz="2400" dirty="0" smtClean="0">
                <a:latin typeface="+mj-lt"/>
              </a:rPr>
              <a:t>(</a:t>
            </a:r>
            <a:r>
              <a:rPr lang="es-CR" sz="2400" dirty="0" err="1" smtClean="0">
                <a:latin typeface="+mj-lt"/>
              </a:rPr>
              <a:t>subsystem</a:t>
            </a:r>
            <a:r>
              <a:rPr lang="es-CR" sz="2400" dirty="0" smtClean="0">
                <a:latin typeface="+mj-lt"/>
              </a:rPr>
              <a:t> of the configuration management </a:t>
            </a:r>
            <a:r>
              <a:rPr lang="es-CR" sz="2400" dirty="0" err="1" smtClean="0">
                <a:latin typeface="+mj-lt"/>
              </a:rPr>
              <a:t>systems</a:t>
            </a:r>
            <a:r>
              <a:rPr lang="es-CR" sz="2400" dirty="0" smtClean="0">
                <a:latin typeface="+mj-lt"/>
              </a:rPr>
              <a:t>) </a:t>
            </a:r>
            <a:r>
              <a:rPr lang="es-CR" sz="2400" dirty="0" err="1">
                <a:latin typeface="+mj-lt"/>
              </a:rPr>
              <a:t>is</a:t>
            </a:r>
            <a:r>
              <a:rPr lang="es-CR" sz="2400" dirty="0">
                <a:latin typeface="+mj-lt"/>
              </a:rPr>
              <a:t> </a:t>
            </a:r>
            <a:r>
              <a:rPr lang="es-CR" sz="2400" dirty="0" err="1">
                <a:latin typeface="+mj-lt"/>
              </a:rPr>
              <a:t>where</a:t>
            </a:r>
            <a:r>
              <a:rPr lang="es-CR" sz="2400" dirty="0">
                <a:latin typeface="+mj-lt"/>
              </a:rPr>
              <a:t> </a:t>
            </a:r>
            <a:r>
              <a:rPr lang="es-CR" sz="2400" dirty="0" err="1">
                <a:latin typeface="+mj-lt"/>
              </a:rPr>
              <a:t>changes</a:t>
            </a:r>
            <a:r>
              <a:rPr lang="es-CR" sz="2400" dirty="0">
                <a:latin typeface="+mj-lt"/>
              </a:rPr>
              <a:t> to </a:t>
            </a:r>
            <a:r>
              <a:rPr lang="es-CR" sz="2400" dirty="0" err="1">
                <a:latin typeface="+mj-lt"/>
              </a:rPr>
              <a:t>the</a:t>
            </a:r>
            <a:r>
              <a:rPr lang="es-CR" sz="2400" dirty="0">
                <a:latin typeface="+mj-lt"/>
              </a:rPr>
              <a:t> </a:t>
            </a:r>
            <a:r>
              <a:rPr lang="es-CR" sz="2400" dirty="0" err="1">
                <a:latin typeface="+mj-lt"/>
              </a:rPr>
              <a:t>project</a:t>
            </a:r>
            <a:r>
              <a:rPr lang="es-CR" sz="2400" dirty="0">
                <a:latin typeface="+mj-lt"/>
              </a:rPr>
              <a:t> </a:t>
            </a:r>
            <a:r>
              <a:rPr lang="es-CR" sz="2400" dirty="0" err="1">
                <a:latin typeface="+mj-lt"/>
              </a:rPr>
              <a:t>deliverables</a:t>
            </a:r>
            <a:r>
              <a:rPr lang="es-CR" sz="2400" dirty="0">
                <a:latin typeface="+mj-lt"/>
              </a:rPr>
              <a:t> </a:t>
            </a:r>
            <a:r>
              <a:rPr lang="es-CR" sz="2400" dirty="0" err="1">
                <a:latin typeface="+mj-lt"/>
              </a:rPr>
              <a:t>will</a:t>
            </a:r>
            <a:r>
              <a:rPr lang="es-CR" sz="2400" dirty="0">
                <a:latin typeface="+mj-lt"/>
              </a:rPr>
              <a:t> be </a:t>
            </a:r>
            <a:r>
              <a:rPr lang="es-CR" sz="2400" dirty="0" err="1">
                <a:latin typeface="+mj-lt"/>
              </a:rPr>
              <a:t>controlled</a:t>
            </a:r>
            <a:r>
              <a:rPr lang="es-CR" sz="2400" dirty="0">
                <a:latin typeface="+mj-lt"/>
              </a:rPr>
              <a:t>, </a:t>
            </a:r>
            <a:r>
              <a:rPr lang="es-CR" sz="2400" dirty="0" err="1">
                <a:latin typeface="+mj-lt"/>
              </a:rPr>
              <a:t>changed</a:t>
            </a:r>
            <a:r>
              <a:rPr lang="es-CR" sz="2400" dirty="0">
                <a:latin typeface="+mj-lt"/>
              </a:rPr>
              <a:t> and </a:t>
            </a:r>
            <a:r>
              <a:rPr lang="es-CR" sz="2400" dirty="0" err="1" smtClean="0">
                <a:latin typeface="+mj-lt"/>
              </a:rPr>
              <a:t>approved</a:t>
            </a:r>
            <a:r>
              <a:rPr lang="es-CR" sz="2400" dirty="0" smtClean="0">
                <a:latin typeface="+mj-lt"/>
              </a:rPr>
              <a:t>.</a:t>
            </a:r>
            <a:endParaRPr lang="es-CR" sz="2400" b="1" dirty="0" smtClean="0">
              <a:latin typeface="+mj-lt"/>
            </a:endParaRPr>
          </a:p>
        </p:txBody>
      </p:sp>
      <p:sp>
        <p:nvSpPr>
          <p:cNvPr id="9" name="Rectangle 3"/>
          <p:cNvSpPr txBox="1">
            <a:spLocks noChangeArrowheads="1"/>
          </p:cNvSpPr>
          <p:nvPr/>
        </p:nvSpPr>
        <p:spPr>
          <a:xfrm>
            <a:off x="269875" y="3933825"/>
            <a:ext cx="8478838" cy="201545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defRPr/>
            </a:pPr>
            <a:r>
              <a:rPr lang="es-CR" sz="2400" b="1" dirty="0" smtClean="0"/>
              <a:t>Work Authorization System</a:t>
            </a:r>
            <a:r>
              <a:rPr lang="es-CR" sz="2400" dirty="0" smtClean="0"/>
              <a:t> (another subsystem of the PMIS) is where the </a:t>
            </a:r>
            <a:r>
              <a:rPr lang="es-CR" sz="2400" dirty="0" err="1" smtClean="0"/>
              <a:t>procedures</a:t>
            </a:r>
            <a:r>
              <a:rPr lang="es-CR" sz="2400" dirty="0" smtClean="0"/>
              <a:t> </a:t>
            </a:r>
            <a:r>
              <a:rPr lang="es-CR" sz="2400" dirty="0" err="1" smtClean="0"/>
              <a:t>for</a:t>
            </a:r>
            <a:r>
              <a:rPr lang="es-CR" sz="2400" dirty="0" smtClean="0"/>
              <a:t> </a:t>
            </a:r>
            <a:r>
              <a:rPr lang="es-CR" sz="2400" dirty="0" err="1" smtClean="0"/>
              <a:t>notifying</a:t>
            </a:r>
            <a:r>
              <a:rPr lang="es-CR" sz="2400" dirty="0" smtClean="0"/>
              <a:t> the team or </a:t>
            </a:r>
            <a:r>
              <a:rPr lang="es-CR" sz="2400" dirty="0" err="1" smtClean="0"/>
              <a:t>contractors</a:t>
            </a:r>
            <a:r>
              <a:rPr lang="es-CR" sz="2400" dirty="0" smtClean="0"/>
              <a:t> </a:t>
            </a:r>
            <a:r>
              <a:rPr lang="es-CR" sz="2400" dirty="0" err="1" smtClean="0"/>
              <a:t>when</a:t>
            </a:r>
            <a:r>
              <a:rPr lang="es-CR" sz="2400" dirty="0" smtClean="0"/>
              <a:t> to start </a:t>
            </a:r>
            <a:r>
              <a:rPr lang="es-CR" sz="2400" dirty="0" err="1" smtClean="0"/>
              <a:t>their</a:t>
            </a:r>
            <a:r>
              <a:rPr lang="es-CR" sz="2400" dirty="0" smtClean="0"/>
              <a:t> </a:t>
            </a:r>
            <a:r>
              <a:rPr lang="es-CR" sz="2400" dirty="0" err="1" smtClean="0"/>
              <a:t>work</a:t>
            </a:r>
            <a:r>
              <a:rPr lang="es-CR" sz="2400" dirty="0" smtClean="0"/>
              <a:t>, as </a:t>
            </a:r>
            <a:r>
              <a:rPr lang="es-CR" sz="2400" dirty="0" err="1" smtClean="0"/>
              <a:t>well</a:t>
            </a:r>
            <a:r>
              <a:rPr lang="es-CR" sz="2400" dirty="0" smtClean="0"/>
              <a:t> as </a:t>
            </a:r>
            <a:r>
              <a:rPr lang="es-CR" sz="2400" dirty="0" err="1" smtClean="0"/>
              <a:t>establishing</a:t>
            </a:r>
            <a:r>
              <a:rPr lang="es-CR" sz="2400" dirty="0" smtClean="0"/>
              <a:t> </a:t>
            </a:r>
            <a:r>
              <a:rPr lang="es-CR" sz="2400" dirty="0" err="1" smtClean="0"/>
              <a:t>its</a:t>
            </a:r>
            <a:r>
              <a:rPr lang="es-CR" sz="2400" dirty="0" smtClean="0"/>
              <a:t> sequence and </a:t>
            </a:r>
            <a:r>
              <a:rPr lang="es-CR" sz="2400" dirty="0" err="1" smtClean="0"/>
              <a:t>available</a:t>
            </a:r>
            <a:r>
              <a:rPr lang="es-CR" sz="2400" dirty="0" smtClean="0"/>
              <a:t> time.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a:xfrm>
            <a:off x="107950" y="773832"/>
            <a:ext cx="7715250" cy="1143000"/>
          </a:xfrm>
        </p:spPr>
        <p:txBody>
          <a:bodyPr/>
          <a:lstStyle/>
          <a:p>
            <a:pPr eaLnBrk="1" hangingPunct="1"/>
            <a:r>
              <a:rPr lang="en-US" sz="4000" dirty="0" smtClean="0"/>
              <a:t>Process for making changes</a:t>
            </a:r>
          </a:p>
        </p:txBody>
      </p:sp>
      <p:sp>
        <p:nvSpPr>
          <p:cNvPr id="17412" name="Rectangle 3"/>
          <p:cNvSpPr>
            <a:spLocks noGrp="1" noChangeArrowheads="1"/>
          </p:cNvSpPr>
          <p:nvPr>
            <p:ph type="body" idx="4294967295"/>
          </p:nvPr>
        </p:nvSpPr>
        <p:spPr/>
        <p:txBody>
          <a:bodyPr/>
          <a:lstStyle/>
          <a:p>
            <a:pPr marL="457200" indent="-457200" eaLnBrk="1" hangingPunct="1">
              <a:buFont typeface="Arial" charset="0"/>
              <a:buAutoNum type="arabicPeriod"/>
            </a:pPr>
            <a:r>
              <a:rPr lang="en-US" sz="2600" b="1" dirty="0" smtClean="0"/>
              <a:t>Prevent the root cause of change </a:t>
            </a:r>
            <a:r>
              <a:rPr lang="en-US" sz="2600" dirty="0" smtClean="0"/>
              <a:t>The project manager should not just focus on managing changes, but on proactively eliminating the need for changes</a:t>
            </a:r>
          </a:p>
          <a:p>
            <a:pPr marL="457200" indent="-457200" eaLnBrk="1" hangingPunct="1">
              <a:buFont typeface="Arial" charset="0"/>
              <a:buAutoNum type="arabicPeriod"/>
            </a:pPr>
            <a:r>
              <a:rPr lang="en-US" sz="2600" b="1" dirty="0" smtClean="0"/>
              <a:t>Identify Change </a:t>
            </a:r>
            <a:r>
              <a:rPr lang="en-US" sz="2600" dirty="0" smtClean="0"/>
              <a:t>Changes can come from the project manager as a result of measuring against performance measurement baselines, from the sponsor, management, the costumer, or from stakeholders. The project manager should actively look for changes from all these sources. Discovering a change early will decrease its impact.</a:t>
            </a:r>
            <a:endParaRPr lang="en-US" dirty="0" smtClean="0"/>
          </a:p>
          <a:p>
            <a:pPr marL="457200" indent="-457200" eaLnBrk="1" hangingPunct="1"/>
            <a:endParaRPr lang="en-US" dirty="0" smtClean="0"/>
          </a:p>
        </p:txBody>
      </p:sp>
    </p:spTree>
    <p:extLst>
      <p:ext uri="{BB962C8B-B14F-4D97-AF65-F5344CB8AC3E}">
        <p14:creationId xmlns:p14="http://schemas.microsoft.com/office/powerpoint/2010/main" val="3555586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idx="4294967295"/>
          </p:nvPr>
        </p:nvSpPr>
        <p:spPr>
          <a:xfrm>
            <a:off x="179388" y="1127621"/>
            <a:ext cx="7570787" cy="645195"/>
          </a:xfrm>
        </p:spPr>
        <p:txBody>
          <a:bodyPr/>
          <a:lstStyle/>
          <a:p>
            <a:pPr eaLnBrk="1" hangingPunct="1"/>
            <a:r>
              <a:rPr lang="en-US" sz="4000" dirty="0" smtClean="0"/>
              <a:t>Process for making changes</a:t>
            </a:r>
          </a:p>
        </p:txBody>
      </p:sp>
      <p:sp>
        <p:nvSpPr>
          <p:cNvPr id="18436" name="Rectangle 3"/>
          <p:cNvSpPr>
            <a:spLocks noGrp="1" noChangeArrowheads="1"/>
          </p:cNvSpPr>
          <p:nvPr>
            <p:ph type="body" idx="4294967295"/>
          </p:nvPr>
        </p:nvSpPr>
        <p:spPr/>
        <p:txBody>
          <a:bodyPr/>
          <a:lstStyle/>
          <a:p>
            <a:pPr marL="457200" indent="-457200" eaLnBrk="1" hangingPunct="1">
              <a:buFont typeface="Arial" charset="0"/>
              <a:buAutoNum type="arabicPeriod" startAt="3"/>
            </a:pPr>
            <a:r>
              <a:rPr lang="en-US" sz="2600" b="1" dirty="0" smtClean="0"/>
              <a:t>Create a change request </a:t>
            </a:r>
            <a:endParaRPr lang="en-US" sz="2600" dirty="0" smtClean="0"/>
          </a:p>
          <a:p>
            <a:pPr marL="457200" indent="-457200" eaLnBrk="1" hangingPunct="1">
              <a:buFont typeface="Arial" charset="0"/>
              <a:buAutoNum type="arabicPeriod" startAt="3"/>
            </a:pPr>
            <a:r>
              <a:rPr lang="en-US" sz="2600" b="1" dirty="0" smtClean="0"/>
              <a:t>Assess the change </a:t>
            </a:r>
            <a:r>
              <a:rPr lang="en-US" sz="2600" dirty="0" smtClean="0"/>
              <a:t>Does the change fall within the project charter? If not, it should </a:t>
            </a:r>
            <a:r>
              <a:rPr lang="en-US" sz="2600" b="1" dirty="0" smtClean="0"/>
              <a:t>not</a:t>
            </a:r>
            <a:r>
              <a:rPr lang="en-US" sz="2600" dirty="0" smtClean="0"/>
              <a:t> be approved for your project. It may be an entirely different project. Any change that already includes a reserve should be handled by risk management.</a:t>
            </a:r>
          </a:p>
          <a:p>
            <a:pPr marL="457200" indent="-457200" eaLnBrk="1" hangingPunct="1">
              <a:buFont typeface="Arial" charset="0"/>
              <a:buAutoNum type="arabicPeriod" startAt="3"/>
            </a:pPr>
            <a:r>
              <a:rPr lang="en-US" sz="2600" b="1" dirty="0" smtClean="0"/>
              <a:t>Look at the impact of the change </a:t>
            </a:r>
            <a:r>
              <a:rPr lang="en-US" sz="2600" dirty="0" smtClean="0"/>
              <a:t>Scope? Time? Etc..</a:t>
            </a:r>
          </a:p>
          <a:p>
            <a:pPr marL="457200" indent="-457200" eaLnBrk="1" hangingPunct="1">
              <a:buFont typeface="Arial" charset="0"/>
              <a:buAutoNum type="arabicPeriod" startAt="3"/>
            </a:pPr>
            <a:r>
              <a:rPr lang="en-US" sz="2600" b="1" dirty="0" smtClean="0"/>
              <a:t>Perform integrated change control</a:t>
            </a:r>
          </a:p>
          <a:p>
            <a:pPr marL="0" indent="0" eaLnBrk="1" hangingPunct="1">
              <a:buNone/>
            </a:pPr>
            <a:endParaRPr lang="en-US" dirty="0" smtClean="0"/>
          </a:p>
        </p:txBody>
      </p:sp>
    </p:spTree>
    <p:extLst>
      <p:ext uri="{BB962C8B-B14F-4D97-AF65-F5344CB8AC3E}">
        <p14:creationId xmlns:p14="http://schemas.microsoft.com/office/powerpoint/2010/main" val="2832179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23850" y="2205038"/>
            <a:ext cx="8352606" cy="4536330"/>
          </a:xfrm>
        </p:spPr>
        <p:txBody>
          <a:bodyPr>
            <a:normAutofit lnSpcReduction="10000"/>
          </a:bodyPr>
          <a:lstStyle/>
          <a:p>
            <a:pPr marL="0" indent="0">
              <a:lnSpc>
                <a:spcPct val="150000"/>
              </a:lnSpc>
              <a:buNone/>
              <a:defRPr/>
            </a:pPr>
            <a:r>
              <a:rPr lang="es-CR" dirty="0" smtClean="0">
                <a:latin typeface="+mj-lt"/>
              </a:rPr>
              <a:t>Identify, define, combine and</a:t>
            </a:r>
            <a:r>
              <a:rPr lang="es-CR" dirty="0"/>
              <a:t> </a:t>
            </a:r>
            <a:r>
              <a:rPr lang="es-CR" dirty="0" err="1" smtClean="0"/>
              <a:t>unify</a:t>
            </a:r>
            <a:r>
              <a:rPr lang="es-CR" dirty="0" smtClean="0">
                <a:latin typeface="+mj-lt"/>
              </a:rPr>
              <a:t>  and </a:t>
            </a:r>
            <a:r>
              <a:rPr lang="es-CR" dirty="0" err="1" smtClean="0">
                <a:latin typeface="+mj-lt"/>
              </a:rPr>
              <a:t>coordinate</a:t>
            </a:r>
            <a:r>
              <a:rPr lang="es-CR" dirty="0" smtClean="0">
                <a:latin typeface="+mj-lt"/>
              </a:rPr>
              <a:t> the different processes and PM activities in the PM </a:t>
            </a:r>
            <a:r>
              <a:rPr lang="es-CR" dirty="0" err="1" smtClean="0">
                <a:latin typeface="+mj-lt"/>
              </a:rPr>
              <a:t>process</a:t>
            </a:r>
            <a:r>
              <a:rPr lang="es-CR" dirty="0" smtClean="0">
                <a:latin typeface="+mj-lt"/>
              </a:rPr>
              <a:t> </a:t>
            </a:r>
            <a:r>
              <a:rPr lang="es-CR" dirty="0" err="1" smtClean="0">
                <a:latin typeface="+mj-lt"/>
              </a:rPr>
              <a:t>gro</a:t>
            </a:r>
            <a:r>
              <a:rPr lang="es-CR" dirty="0" err="1" smtClean="0"/>
              <a:t>ups</a:t>
            </a:r>
            <a:r>
              <a:rPr lang="es-CR" dirty="0" smtClean="0"/>
              <a:t>.</a:t>
            </a:r>
          </a:p>
          <a:p>
            <a:pPr marL="0" indent="0">
              <a:lnSpc>
                <a:spcPct val="150000"/>
              </a:lnSpc>
              <a:buNone/>
              <a:defRPr/>
            </a:pPr>
            <a:r>
              <a:rPr lang="en-US" dirty="0"/>
              <a:t>Integration could be said to cover the high level work of the project manager. The other knowledge areas are the detailed work.</a:t>
            </a:r>
          </a:p>
          <a:p>
            <a:pPr marL="0" indent="0">
              <a:lnSpc>
                <a:spcPct val="150000"/>
              </a:lnSpc>
              <a:buNone/>
              <a:defRPr/>
            </a:pPr>
            <a:endParaRPr lang="es-CR" dirty="0" smtClean="0">
              <a:latin typeface="+mj-lt"/>
            </a:endParaRPr>
          </a:p>
          <a:p>
            <a:pPr>
              <a:lnSpc>
                <a:spcPct val="150000"/>
              </a:lnSpc>
              <a:buFont typeface="Wingdings" pitchFamily="2" charset="2"/>
              <a:buChar char="q"/>
              <a:defRPr/>
            </a:pPr>
            <a:endParaRPr lang="es-ES" dirty="0" smtClean="0">
              <a:latin typeface="Arial Narrow" pitchFamily="34" charset="0"/>
            </a:endParaRPr>
          </a:p>
        </p:txBody>
      </p:sp>
      <p:sp>
        <p:nvSpPr>
          <p:cNvPr id="6" name="5 Rectángulo"/>
          <p:cNvSpPr/>
          <p:nvPr/>
        </p:nvSpPr>
        <p:spPr>
          <a:xfrm>
            <a:off x="1979712" y="1340768"/>
            <a:ext cx="4974108" cy="523220"/>
          </a:xfrm>
          <a:prstGeom prst="rect">
            <a:avLst/>
          </a:prstGeom>
        </p:spPr>
        <p:txBody>
          <a:bodyPr wrap="square">
            <a:spAutoFit/>
          </a:bodyPr>
          <a:lstStyle/>
          <a:p>
            <a:pPr algn="just">
              <a:defRPr/>
            </a:pPr>
            <a:r>
              <a:rPr lang="en-US" sz="2800" dirty="0"/>
              <a:t>The Integration </a:t>
            </a:r>
            <a:r>
              <a:rPr lang="en-US" sz="2800" dirty="0" err="1"/>
              <a:t>Mgmt</a:t>
            </a:r>
            <a:r>
              <a:rPr lang="en-US" sz="2800" dirty="0"/>
              <a:t> Process</a:t>
            </a:r>
            <a:endParaRPr lang="es-CR" sz="3200" b="1" dirty="0">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idx="4294967295"/>
          </p:nvPr>
        </p:nvSpPr>
        <p:spPr>
          <a:xfrm>
            <a:off x="107950" y="1144055"/>
            <a:ext cx="7859713" cy="484745"/>
          </a:xfrm>
        </p:spPr>
        <p:txBody>
          <a:bodyPr/>
          <a:lstStyle/>
          <a:p>
            <a:pPr eaLnBrk="1" hangingPunct="1"/>
            <a:r>
              <a:rPr lang="en-US" sz="4000" dirty="0" smtClean="0"/>
              <a:t>Process for making changes</a:t>
            </a:r>
          </a:p>
        </p:txBody>
      </p:sp>
      <p:sp>
        <p:nvSpPr>
          <p:cNvPr id="20484" name="Rectangle 3"/>
          <p:cNvSpPr>
            <a:spLocks noGrp="1" noChangeArrowheads="1"/>
          </p:cNvSpPr>
          <p:nvPr>
            <p:ph type="body" idx="4294967295"/>
          </p:nvPr>
        </p:nvSpPr>
        <p:spPr/>
        <p:txBody>
          <a:bodyPr/>
          <a:lstStyle/>
          <a:p>
            <a:pPr marL="457200" indent="-457200" eaLnBrk="1" hangingPunct="1">
              <a:buFont typeface="Arial" charset="0"/>
              <a:buAutoNum type="arabicPeriod" startAt="7"/>
            </a:pPr>
            <a:r>
              <a:rPr lang="en-US" sz="2600" b="1" dirty="0" smtClean="0"/>
              <a:t>Change approval or rejection</a:t>
            </a:r>
          </a:p>
          <a:p>
            <a:pPr marL="457200" indent="-457200" eaLnBrk="1" hangingPunct="1">
              <a:buFont typeface="Arial" charset="0"/>
              <a:buAutoNum type="arabicPeriod" startAt="7"/>
            </a:pPr>
            <a:r>
              <a:rPr lang="en-US" sz="2600" b="1" dirty="0" smtClean="0"/>
              <a:t>Look for options</a:t>
            </a:r>
          </a:p>
          <a:p>
            <a:pPr marL="457200" indent="-457200" eaLnBrk="1" hangingPunct="1">
              <a:buFont typeface="Arial" charset="0"/>
              <a:buAutoNum type="arabicPeriod" startAt="7"/>
            </a:pPr>
            <a:r>
              <a:rPr lang="en-US" sz="2600" b="1" dirty="0" smtClean="0"/>
              <a:t>Update the Project management plan and baselines</a:t>
            </a:r>
          </a:p>
          <a:p>
            <a:pPr marL="457200" indent="-457200" eaLnBrk="1" hangingPunct="1">
              <a:buFont typeface="Arial" charset="0"/>
              <a:buAutoNum type="arabicPeriod" startAt="7"/>
            </a:pPr>
            <a:r>
              <a:rPr lang="en-US" sz="2600" b="1" dirty="0" smtClean="0"/>
              <a:t>Notify stakeholders who will be impacted by the change</a:t>
            </a:r>
          </a:p>
          <a:p>
            <a:pPr marL="457200" indent="-457200" eaLnBrk="1" hangingPunct="1"/>
            <a:endParaRPr lang="en-US" sz="2200" dirty="0" smtClean="0"/>
          </a:p>
          <a:p>
            <a:pPr marL="457200" indent="-457200" eaLnBrk="1" hangingPunct="1"/>
            <a:r>
              <a:rPr lang="en-US" dirty="0" smtClean="0"/>
              <a:t>Tip: Unless the QUESTION SAYS OTHERWISE a change to the project charter can only be approved by the </a:t>
            </a:r>
            <a:r>
              <a:rPr lang="en-US" b="1" dirty="0" smtClean="0"/>
              <a:t>Project Sponsor</a:t>
            </a:r>
          </a:p>
        </p:txBody>
      </p:sp>
    </p:spTree>
    <p:extLst>
      <p:ext uri="{BB962C8B-B14F-4D97-AF65-F5344CB8AC3E}">
        <p14:creationId xmlns:p14="http://schemas.microsoft.com/office/powerpoint/2010/main" val="27151297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284163" y="1174750"/>
            <a:ext cx="8329612" cy="584775"/>
          </a:xfrm>
          <a:prstGeom prst="rect">
            <a:avLst/>
          </a:prstGeom>
        </p:spPr>
        <p:txBody>
          <a:bodyPr>
            <a:spAutoFit/>
          </a:bodyPr>
          <a:lstStyle/>
          <a:p>
            <a:pPr algn="just">
              <a:defRPr/>
            </a:pPr>
            <a:r>
              <a:rPr lang="es-CR" sz="3200" b="1" dirty="0" smtClean="0">
                <a:latin typeface="+mj-lt"/>
              </a:rPr>
              <a:t>Project </a:t>
            </a:r>
            <a:r>
              <a:rPr lang="es-CR" sz="3200" b="1" dirty="0" err="1" smtClean="0">
                <a:latin typeface="+mj-lt"/>
              </a:rPr>
              <a:t>Closure</a:t>
            </a:r>
            <a:endParaRPr lang="es-CR" sz="3600" b="1" dirty="0">
              <a:latin typeface="+mj-lt"/>
              <a:ea typeface="+mj-ea"/>
              <a:cs typeface="+mj-cs"/>
            </a:endParaRPr>
          </a:p>
        </p:txBody>
      </p:sp>
      <p:sp>
        <p:nvSpPr>
          <p:cNvPr id="2" name="1 Rectángulo"/>
          <p:cNvSpPr/>
          <p:nvPr/>
        </p:nvSpPr>
        <p:spPr>
          <a:xfrm>
            <a:off x="284163" y="1844824"/>
            <a:ext cx="8451850" cy="4154984"/>
          </a:xfrm>
          <a:prstGeom prst="rect">
            <a:avLst/>
          </a:prstGeom>
        </p:spPr>
        <p:txBody>
          <a:bodyPr wrap="square">
            <a:spAutoFit/>
          </a:bodyPr>
          <a:lstStyle/>
          <a:p>
            <a:pPr algn="just">
              <a:defRPr/>
            </a:pPr>
            <a:r>
              <a:rPr lang="es-CR" sz="2400" dirty="0" smtClean="0">
                <a:latin typeface="+mj-lt"/>
              </a:rPr>
              <a:t>Project </a:t>
            </a:r>
            <a:r>
              <a:rPr lang="es-CR" sz="2400" dirty="0" err="1" smtClean="0">
                <a:latin typeface="+mj-lt"/>
              </a:rPr>
              <a:t>closure</a:t>
            </a:r>
            <a:r>
              <a:rPr lang="es-CR" sz="2400" dirty="0" smtClean="0">
                <a:latin typeface="+mj-lt"/>
              </a:rPr>
              <a:t> </a:t>
            </a:r>
            <a:r>
              <a:rPr lang="es-CR" sz="2400" dirty="0" err="1" smtClean="0">
                <a:latin typeface="+mj-lt"/>
              </a:rPr>
              <a:t>is</a:t>
            </a:r>
            <a:r>
              <a:rPr lang="es-CR" sz="2400" dirty="0" smtClean="0">
                <a:latin typeface="+mj-lt"/>
              </a:rPr>
              <a:t> </a:t>
            </a:r>
            <a:r>
              <a:rPr lang="es-CR" sz="2400" dirty="0" err="1" smtClean="0">
                <a:latin typeface="+mj-lt"/>
              </a:rPr>
              <a:t>executed</a:t>
            </a:r>
            <a:r>
              <a:rPr lang="es-CR" sz="2400" dirty="0" smtClean="0">
                <a:latin typeface="+mj-lt"/>
              </a:rPr>
              <a:t> </a:t>
            </a:r>
            <a:r>
              <a:rPr lang="es-CR" sz="2400" dirty="0" err="1" smtClean="0">
                <a:latin typeface="+mj-lt"/>
              </a:rPr>
              <a:t>when</a:t>
            </a:r>
            <a:r>
              <a:rPr lang="es-CR" sz="2400" dirty="0" smtClean="0">
                <a:latin typeface="+mj-lt"/>
              </a:rPr>
              <a:t> </a:t>
            </a:r>
            <a:r>
              <a:rPr lang="es-CR" sz="2400" dirty="0" err="1" smtClean="0">
                <a:latin typeface="+mj-lt"/>
              </a:rPr>
              <a:t>the</a:t>
            </a:r>
            <a:r>
              <a:rPr lang="es-CR" sz="2400" dirty="0" smtClean="0">
                <a:latin typeface="+mj-lt"/>
              </a:rPr>
              <a:t> </a:t>
            </a:r>
            <a:r>
              <a:rPr lang="es-CR" sz="2400" dirty="0" err="1" smtClean="0">
                <a:latin typeface="+mj-lt"/>
              </a:rPr>
              <a:t>deliverables</a:t>
            </a:r>
            <a:r>
              <a:rPr lang="es-CR" sz="2400" dirty="0" smtClean="0">
                <a:latin typeface="+mj-lt"/>
              </a:rPr>
              <a:t> </a:t>
            </a:r>
            <a:r>
              <a:rPr lang="es-CR" sz="2400" dirty="0" err="1" smtClean="0">
                <a:latin typeface="+mj-lt"/>
              </a:rPr>
              <a:t>have</a:t>
            </a:r>
            <a:r>
              <a:rPr lang="es-CR" sz="2400" dirty="0" smtClean="0">
                <a:latin typeface="+mj-lt"/>
              </a:rPr>
              <a:t> </a:t>
            </a:r>
            <a:r>
              <a:rPr lang="es-CR" sz="2400" dirty="0" err="1" smtClean="0">
                <a:latin typeface="+mj-lt"/>
              </a:rPr>
              <a:t>been</a:t>
            </a:r>
            <a:r>
              <a:rPr lang="es-CR" sz="2400" dirty="0" smtClean="0">
                <a:latin typeface="+mj-lt"/>
              </a:rPr>
              <a:t> </a:t>
            </a:r>
            <a:r>
              <a:rPr lang="es-CR" sz="2400" dirty="0" err="1" smtClean="0">
                <a:latin typeface="+mj-lt"/>
              </a:rPr>
              <a:t>validated</a:t>
            </a:r>
            <a:r>
              <a:rPr lang="es-CR" sz="2400" dirty="0" smtClean="0">
                <a:latin typeface="+mj-lt"/>
              </a:rPr>
              <a:t> and </a:t>
            </a:r>
            <a:r>
              <a:rPr lang="es-CR" sz="2400" dirty="0" err="1" smtClean="0">
                <a:latin typeface="+mj-lt"/>
              </a:rPr>
              <a:t>the</a:t>
            </a:r>
            <a:r>
              <a:rPr lang="es-CR" sz="2400" dirty="0" smtClean="0">
                <a:latin typeface="+mj-lt"/>
              </a:rPr>
              <a:t>  PM Plan </a:t>
            </a:r>
            <a:r>
              <a:rPr lang="es-CR" sz="2400" dirty="0" err="1" smtClean="0">
                <a:latin typeface="+mj-lt"/>
              </a:rPr>
              <a:t>stipulations</a:t>
            </a:r>
            <a:r>
              <a:rPr lang="es-CR" sz="2400" dirty="0" smtClean="0">
                <a:latin typeface="+mj-lt"/>
              </a:rPr>
              <a:t> </a:t>
            </a:r>
            <a:r>
              <a:rPr lang="es-CR" sz="2400" dirty="0" err="1" smtClean="0">
                <a:latin typeface="+mj-lt"/>
              </a:rPr>
              <a:t>have</a:t>
            </a:r>
            <a:r>
              <a:rPr lang="es-CR" sz="2400" dirty="0" smtClean="0">
                <a:latin typeface="+mj-lt"/>
              </a:rPr>
              <a:t> </a:t>
            </a:r>
            <a:r>
              <a:rPr lang="es-CR" sz="2400" dirty="0" err="1" smtClean="0">
                <a:latin typeface="+mj-lt"/>
              </a:rPr>
              <a:t>been</a:t>
            </a:r>
            <a:r>
              <a:rPr lang="es-CR" sz="2400" dirty="0" smtClean="0">
                <a:latin typeface="+mj-lt"/>
              </a:rPr>
              <a:t> </a:t>
            </a:r>
            <a:r>
              <a:rPr lang="es-CR" sz="2400" dirty="0" err="1" smtClean="0">
                <a:latin typeface="+mj-lt"/>
              </a:rPr>
              <a:t>met</a:t>
            </a:r>
            <a:r>
              <a:rPr lang="es-CR" sz="2400" dirty="0" smtClean="0">
                <a:latin typeface="+mj-lt"/>
              </a:rPr>
              <a:t>.</a:t>
            </a:r>
          </a:p>
          <a:p>
            <a:pPr algn="just">
              <a:defRPr/>
            </a:pPr>
            <a:endParaRPr lang="es-CR" sz="2400" dirty="0">
              <a:latin typeface="+mj-lt"/>
            </a:endParaRPr>
          </a:p>
          <a:p>
            <a:pPr algn="just">
              <a:defRPr/>
            </a:pPr>
            <a:r>
              <a:rPr lang="es-CR" sz="2400" b="1" dirty="0" smtClean="0">
                <a:latin typeface="+mj-lt"/>
              </a:rPr>
              <a:t>What is done?</a:t>
            </a:r>
            <a:endParaRPr lang="es-CR" sz="2400" b="1" dirty="0">
              <a:latin typeface="+mj-lt"/>
            </a:endParaRPr>
          </a:p>
          <a:p>
            <a:pPr algn="just">
              <a:defRPr/>
            </a:pPr>
            <a:endParaRPr lang="es-CR" sz="2400" dirty="0">
              <a:latin typeface="+mj-lt"/>
            </a:endParaRPr>
          </a:p>
          <a:p>
            <a:pPr marL="342900" indent="-342900" algn="just">
              <a:buFont typeface="Arial" pitchFamily="34" charset="0"/>
              <a:buChar char="•"/>
              <a:defRPr/>
            </a:pPr>
            <a:r>
              <a:rPr lang="es-CR" sz="2400" dirty="0" smtClean="0">
                <a:latin typeface="+mj-lt"/>
              </a:rPr>
              <a:t>Final project report</a:t>
            </a:r>
          </a:p>
          <a:p>
            <a:pPr marL="342900" indent="-342900" algn="just">
              <a:buFont typeface="Arial" pitchFamily="34" charset="0"/>
              <a:buChar char="•"/>
              <a:defRPr/>
            </a:pPr>
            <a:r>
              <a:rPr lang="es-CR" sz="2400" dirty="0" smtClean="0">
                <a:latin typeface="+mj-lt"/>
              </a:rPr>
              <a:t>Product, service or </a:t>
            </a:r>
            <a:r>
              <a:rPr lang="es-CR" sz="2400" dirty="0" err="1" smtClean="0">
                <a:latin typeface="+mj-lt"/>
              </a:rPr>
              <a:t>result</a:t>
            </a:r>
            <a:r>
              <a:rPr lang="es-CR" sz="2400" dirty="0" smtClean="0">
                <a:latin typeface="+mj-lt"/>
              </a:rPr>
              <a:t> </a:t>
            </a:r>
            <a:r>
              <a:rPr lang="es-CR" sz="2400" dirty="0" err="1" smtClean="0">
                <a:latin typeface="+mj-lt"/>
              </a:rPr>
              <a:t>is</a:t>
            </a:r>
            <a:r>
              <a:rPr lang="es-CR" sz="2400" dirty="0" smtClean="0">
                <a:latin typeface="+mj-lt"/>
              </a:rPr>
              <a:t> </a:t>
            </a:r>
            <a:r>
              <a:rPr lang="es-CR" sz="2400" dirty="0" err="1" smtClean="0">
                <a:latin typeface="+mj-lt"/>
              </a:rPr>
              <a:t>transferred</a:t>
            </a:r>
            <a:r>
              <a:rPr lang="es-CR" sz="2400" dirty="0" smtClean="0">
                <a:latin typeface="+mj-lt"/>
              </a:rPr>
              <a:t> to the final user</a:t>
            </a:r>
          </a:p>
          <a:p>
            <a:pPr marL="342900" indent="-342900" algn="just">
              <a:buFont typeface="Arial" pitchFamily="34" charset="0"/>
              <a:buChar char="•"/>
              <a:defRPr/>
            </a:pPr>
            <a:r>
              <a:rPr lang="es-CR" sz="2400" dirty="0" smtClean="0">
                <a:latin typeface="+mj-lt"/>
              </a:rPr>
              <a:t>Project archive and historical </a:t>
            </a:r>
            <a:r>
              <a:rPr lang="es-CR" sz="2400" dirty="0" err="1" smtClean="0">
                <a:latin typeface="+mj-lt"/>
              </a:rPr>
              <a:t>information</a:t>
            </a:r>
            <a:r>
              <a:rPr lang="es-CR" sz="2400" dirty="0" smtClean="0">
                <a:latin typeface="+mj-lt"/>
              </a:rPr>
              <a:t> </a:t>
            </a:r>
            <a:r>
              <a:rPr lang="es-CR" sz="2400" dirty="0" err="1" smtClean="0">
                <a:latin typeface="+mj-lt"/>
              </a:rPr>
              <a:t>is</a:t>
            </a:r>
            <a:r>
              <a:rPr lang="es-CR" sz="2400" dirty="0" smtClean="0">
                <a:latin typeface="+mj-lt"/>
              </a:rPr>
              <a:t> </a:t>
            </a:r>
            <a:r>
              <a:rPr lang="es-CR" sz="2400" dirty="0" err="1" smtClean="0">
                <a:latin typeface="+mj-lt"/>
              </a:rPr>
              <a:t>updated</a:t>
            </a:r>
            <a:endParaRPr lang="es-CR" sz="2400" dirty="0" smtClean="0">
              <a:latin typeface="+mj-lt"/>
            </a:endParaRPr>
          </a:p>
          <a:p>
            <a:pPr marL="342900" indent="-342900" algn="just">
              <a:buFont typeface="Arial" pitchFamily="34" charset="0"/>
              <a:buChar char="•"/>
              <a:defRPr/>
            </a:pPr>
            <a:r>
              <a:rPr lang="es-CR" sz="2400" dirty="0" err="1" smtClean="0">
                <a:latin typeface="+mj-lt"/>
              </a:rPr>
              <a:t>Resources</a:t>
            </a:r>
            <a:r>
              <a:rPr lang="es-CR" sz="2400" dirty="0" smtClean="0">
                <a:latin typeface="+mj-lt"/>
              </a:rPr>
              <a:t> are </a:t>
            </a:r>
            <a:r>
              <a:rPr lang="es-CR" sz="2400" dirty="0" err="1" smtClean="0">
                <a:latin typeface="+mj-lt"/>
              </a:rPr>
              <a:t>released</a:t>
            </a:r>
            <a:r>
              <a:rPr lang="es-CR" sz="2400" dirty="0" smtClean="0">
                <a:latin typeface="+mj-lt"/>
              </a:rPr>
              <a:t> </a:t>
            </a:r>
          </a:p>
          <a:p>
            <a:pPr marL="342900" indent="-342900" algn="just">
              <a:buFont typeface="Arial" pitchFamily="34" charset="0"/>
              <a:buChar char="•"/>
              <a:defRPr/>
            </a:pPr>
            <a:r>
              <a:rPr lang="es-CR" sz="2400" dirty="0" err="1" smtClean="0">
                <a:latin typeface="+mj-lt"/>
              </a:rPr>
              <a:t>Lessons</a:t>
            </a:r>
            <a:r>
              <a:rPr lang="es-CR" sz="2400" dirty="0" smtClean="0">
                <a:latin typeface="+mj-lt"/>
              </a:rPr>
              <a:t> learned are updated</a:t>
            </a:r>
          </a:p>
          <a:p>
            <a:pPr marL="342900" indent="-342900" algn="just">
              <a:buFont typeface="Arial" pitchFamily="34" charset="0"/>
              <a:buChar char="•"/>
              <a:defRPr/>
            </a:pPr>
            <a:r>
              <a:rPr lang="es-CR" sz="2400" dirty="0" smtClean="0">
                <a:latin typeface="+mj-lt"/>
              </a:rPr>
              <a:t>Administrative and </a:t>
            </a:r>
            <a:r>
              <a:rPr lang="es-CR" sz="2400" dirty="0" err="1" smtClean="0">
                <a:latin typeface="+mj-lt"/>
              </a:rPr>
              <a:t>financial</a:t>
            </a:r>
            <a:r>
              <a:rPr lang="es-CR" sz="2400" dirty="0" smtClean="0">
                <a:latin typeface="+mj-lt"/>
              </a:rPr>
              <a:t> </a:t>
            </a:r>
            <a:r>
              <a:rPr lang="es-CR" sz="2400" dirty="0" err="1" smtClean="0">
                <a:latin typeface="+mj-lt"/>
              </a:rPr>
              <a:t>close</a:t>
            </a:r>
            <a:r>
              <a:rPr lang="es-CR" sz="2400" dirty="0" smtClean="0">
                <a:latin typeface="+mj-lt"/>
              </a:rPr>
              <a:t> </a:t>
            </a:r>
            <a:r>
              <a:rPr lang="es-CR" sz="2400" dirty="0" err="1" smtClean="0">
                <a:latin typeface="+mj-lt"/>
              </a:rPr>
              <a:t>out</a:t>
            </a:r>
            <a:endParaRPr lang="es-CR" sz="2400" dirty="0" smtClean="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txBox="1">
            <a:spLocks/>
          </p:cNvSpPr>
          <p:nvPr/>
        </p:nvSpPr>
        <p:spPr bwMode="auto">
          <a:xfrm>
            <a:off x="1328738" y="4116388"/>
            <a:ext cx="7772400" cy="1470025"/>
          </a:xfrm>
          <a:prstGeom prst="rect">
            <a:avLst/>
          </a:prstGeom>
          <a:noFill/>
          <a:ln w="9525">
            <a:noFill/>
            <a:miter lim="800000"/>
            <a:headEnd/>
            <a:tailEnd/>
          </a:ln>
        </p:spPr>
        <p:txBody>
          <a:bodyPr anchor="ctr"/>
          <a:lstStyle/>
          <a:p>
            <a:pPr algn="just"/>
            <a:endParaRPr lang="es-CR" sz="2800">
              <a:latin typeface="Calibri" pitchFamily="34" charset="0"/>
            </a:endParaRPr>
          </a:p>
        </p:txBody>
      </p:sp>
      <p:sp>
        <p:nvSpPr>
          <p:cNvPr id="6" name="5 Rectángulo"/>
          <p:cNvSpPr/>
          <p:nvPr/>
        </p:nvSpPr>
        <p:spPr>
          <a:xfrm>
            <a:off x="179388" y="1644650"/>
            <a:ext cx="8856662" cy="1815882"/>
          </a:xfrm>
          <a:prstGeom prst="rect">
            <a:avLst/>
          </a:prstGeom>
        </p:spPr>
        <p:txBody>
          <a:bodyPr>
            <a:spAutoFit/>
          </a:bodyPr>
          <a:lstStyle/>
          <a:p>
            <a:pPr algn="just">
              <a:defRPr/>
            </a:pPr>
            <a:r>
              <a:rPr lang="es-CR" sz="2800" b="1" dirty="0" smtClean="0">
                <a:latin typeface="+mj-lt"/>
                <a:ea typeface="+mj-ea"/>
                <a:cs typeface="+mj-cs"/>
              </a:rPr>
              <a:t>Lessons learned</a:t>
            </a:r>
            <a:endParaRPr lang="es-CR" sz="2800" b="1" dirty="0">
              <a:latin typeface="+mj-lt"/>
              <a:ea typeface="+mj-ea"/>
              <a:cs typeface="+mj-cs"/>
            </a:endParaRPr>
          </a:p>
          <a:p>
            <a:pPr algn="just">
              <a:defRPr/>
            </a:pPr>
            <a:r>
              <a:rPr lang="es-CR" sz="2800" dirty="0" err="1" smtClean="0">
                <a:latin typeface="+mj-lt"/>
                <a:ea typeface="+mj-ea"/>
                <a:cs typeface="+mj-cs"/>
              </a:rPr>
              <a:t>Learn</a:t>
            </a:r>
            <a:r>
              <a:rPr lang="es-CR" sz="2800" dirty="0" smtClean="0">
                <a:latin typeface="+mj-lt"/>
                <a:ea typeface="+mj-ea"/>
                <a:cs typeface="+mj-cs"/>
              </a:rPr>
              <a:t> </a:t>
            </a:r>
            <a:r>
              <a:rPr lang="es-CR" sz="2800" dirty="0" err="1" smtClean="0">
                <a:latin typeface="+mj-lt"/>
                <a:ea typeface="+mj-ea"/>
                <a:cs typeface="+mj-cs"/>
              </a:rPr>
              <a:t>from</a:t>
            </a:r>
            <a:r>
              <a:rPr lang="es-CR" sz="2800" dirty="0" smtClean="0">
                <a:latin typeface="+mj-lt"/>
                <a:ea typeface="+mj-ea"/>
                <a:cs typeface="+mj-cs"/>
              </a:rPr>
              <a:t> </a:t>
            </a:r>
            <a:r>
              <a:rPr lang="es-CR" sz="2800" dirty="0" err="1" smtClean="0">
                <a:latin typeface="+mj-lt"/>
                <a:ea typeface="+mj-ea"/>
                <a:cs typeface="+mj-cs"/>
              </a:rPr>
              <a:t>mistakes</a:t>
            </a:r>
            <a:r>
              <a:rPr lang="es-CR" sz="2800" dirty="0" smtClean="0">
                <a:latin typeface="+mj-lt"/>
                <a:ea typeface="+mj-ea"/>
                <a:cs typeface="+mj-cs"/>
              </a:rPr>
              <a:t> made in the past and </a:t>
            </a:r>
            <a:r>
              <a:rPr lang="es-CR" sz="2800" dirty="0" err="1" smtClean="0">
                <a:latin typeface="+mj-lt"/>
                <a:ea typeface="+mj-ea"/>
                <a:cs typeface="+mj-cs"/>
              </a:rPr>
              <a:t>avoid</a:t>
            </a:r>
            <a:r>
              <a:rPr lang="es-CR" sz="2800" dirty="0" smtClean="0">
                <a:latin typeface="+mj-lt"/>
                <a:ea typeface="+mj-ea"/>
                <a:cs typeface="+mj-cs"/>
              </a:rPr>
              <a:t> </a:t>
            </a:r>
            <a:r>
              <a:rPr lang="es-CR" sz="2800" dirty="0" err="1" smtClean="0">
                <a:latin typeface="+mj-lt"/>
                <a:ea typeface="+mj-ea"/>
                <a:cs typeface="+mj-cs"/>
              </a:rPr>
              <a:t>making</a:t>
            </a:r>
            <a:r>
              <a:rPr lang="es-CR" sz="2800" dirty="0" smtClean="0">
                <a:latin typeface="+mj-lt"/>
                <a:ea typeface="+mj-ea"/>
                <a:cs typeface="+mj-cs"/>
              </a:rPr>
              <a:t> </a:t>
            </a:r>
            <a:r>
              <a:rPr lang="es-CR" sz="2800" dirty="0" err="1" smtClean="0">
                <a:latin typeface="+mj-lt"/>
                <a:ea typeface="+mj-ea"/>
                <a:cs typeface="+mj-cs"/>
              </a:rPr>
              <a:t>the</a:t>
            </a:r>
            <a:r>
              <a:rPr lang="es-CR" sz="2800" dirty="0" smtClean="0">
                <a:latin typeface="+mj-lt"/>
                <a:ea typeface="+mj-ea"/>
                <a:cs typeface="+mj-cs"/>
              </a:rPr>
              <a:t> </a:t>
            </a:r>
            <a:r>
              <a:rPr lang="es-CR" sz="2800" dirty="0" err="1" smtClean="0">
                <a:latin typeface="+mj-lt"/>
                <a:ea typeface="+mj-ea"/>
                <a:cs typeface="+mj-cs"/>
              </a:rPr>
              <a:t>same</a:t>
            </a:r>
            <a:r>
              <a:rPr lang="es-CR" sz="2800" dirty="0" smtClean="0">
                <a:latin typeface="+mj-lt"/>
              </a:rPr>
              <a:t> </a:t>
            </a:r>
            <a:r>
              <a:rPr lang="es-CR" sz="2800" dirty="0" err="1" smtClean="0">
                <a:latin typeface="+mj-lt"/>
              </a:rPr>
              <a:t>mistakes</a:t>
            </a:r>
            <a:r>
              <a:rPr lang="es-CR" sz="2800" dirty="0" smtClean="0">
                <a:latin typeface="+mj-lt"/>
              </a:rPr>
              <a:t> in the future</a:t>
            </a:r>
            <a:r>
              <a:rPr lang="es-CR" sz="2800" dirty="0" smtClean="0">
                <a:latin typeface="+mj-lt"/>
                <a:ea typeface="+mj-ea"/>
                <a:cs typeface="+mj-cs"/>
              </a:rPr>
              <a:t>.</a:t>
            </a:r>
            <a:endParaRPr lang="es-CR" sz="2800" dirty="0">
              <a:latin typeface="+mj-lt"/>
              <a:ea typeface="+mj-ea"/>
              <a:cs typeface="+mj-cs"/>
            </a:endParaRPr>
          </a:p>
          <a:p>
            <a:pPr>
              <a:defRPr/>
            </a:pPr>
            <a:endParaRPr lang="es-CR" sz="2800" b="1" dirty="0">
              <a:latin typeface="+mj-lt"/>
              <a:ea typeface="+mj-ea"/>
              <a:cs typeface="+mj-cs"/>
            </a:endParaRPr>
          </a:p>
        </p:txBody>
      </p:sp>
      <p:sp>
        <p:nvSpPr>
          <p:cNvPr id="3" name="2 Rectángulo"/>
          <p:cNvSpPr/>
          <p:nvPr/>
        </p:nvSpPr>
        <p:spPr>
          <a:xfrm>
            <a:off x="179388" y="4076700"/>
            <a:ext cx="1584325" cy="1439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R" sz="1400" dirty="0" smtClean="0"/>
              <a:t>Lessons learned  are </a:t>
            </a:r>
            <a:r>
              <a:rPr lang="es-CR" sz="1400" dirty="0" err="1" smtClean="0"/>
              <a:t>registered</a:t>
            </a:r>
            <a:r>
              <a:rPr lang="es-CR" sz="1400" dirty="0" smtClean="0"/>
              <a:t> in </a:t>
            </a:r>
            <a:r>
              <a:rPr lang="es-CR" sz="1400" dirty="0" err="1" smtClean="0"/>
              <a:t>the</a:t>
            </a:r>
            <a:r>
              <a:rPr lang="es-CR" sz="1400" dirty="0" smtClean="0"/>
              <a:t> organizational project assets </a:t>
            </a:r>
            <a:endParaRPr lang="es-CR" sz="1400" dirty="0"/>
          </a:p>
        </p:txBody>
      </p:sp>
      <p:sp>
        <p:nvSpPr>
          <p:cNvPr id="5" name="4 Flecha derecha"/>
          <p:cNvSpPr/>
          <p:nvPr/>
        </p:nvSpPr>
        <p:spPr>
          <a:xfrm>
            <a:off x="1763713" y="4652963"/>
            <a:ext cx="720725" cy="288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9" name="8 Rectángulo"/>
          <p:cNvSpPr/>
          <p:nvPr/>
        </p:nvSpPr>
        <p:spPr>
          <a:xfrm>
            <a:off x="2511425" y="4076700"/>
            <a:ext cx="1655763" cy="1439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R" dirty="0" smtClean="0"/>
              <a:t>Your project</a:t>
            </a:r>
            <a:endParaRPr lang="es-CR" dirty="0"/>
          </a:p>
        </p:txBody>
      </p:sp>
      <p:sp>
        <p:nvSpPr>
          <p:cNvPr id="10" name="9 Flecha derecha"/>
          <p:cNvSpPr/>
          <p:nvPr/>
        </p:nvSpPr>
        <p:spPr>
          <a:xfrm>
            <a:off x="4189413" y="4652963"/>
            <a:ext cx="719137" cy="288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11" name="10 Rectángulo"/>
          <p:cNvSpPr/>
          <p:nvPr/>
        </p:nvSpPr>
        <p:spPr>
          <a:xfrm>
            <a:off x="4924425" y="4089400"/>
            <a:ext cx="1589088" cy="1439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R" dirty="0" smtClean="0"/>
              <a:t>Lessons leared on your project</a:t>
            </a:r>
            <a:endParaRPr lang="es-CR" dirty="0"/>
          </a:p>
        </p:txBody>
      </p:sp>
      <p:sp>
        <p:nvSpPr>
          <p:cNvPr id="12" name="11 Rectángulo"/>
          <p:cNvSpPr/>
          <p:nvPr/>
        </p:nvSpPr>
        <p:spPr>
          <a:xfrm>
            <a:off x="7235825" y="4941888"/>
            <a:ext cx="1728788" cy="1685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R" sz="1400" dirty="0" smtClean="0"/>
              <a:t>Update lessons learned on the organizational project assets </a:t>
            </a:r>
            <a:endParaRPr lang="es-CR" sz="1400" dirty="0"/>
          </a:p>
        </p:txBody>
      </p:sp>
      <p:sp>
        <p:nvSpPr>
          <p:cNvPr id="13" name="12 Rectángulo"/>
          <p:cNvSpPr/>
          <p:nvPr/>
        </p:nvSpPr>
        <p:spPr>
          <a:xfrm>
            <a:off x="7262813" y="2997200"/>
            <a:ext cx="1587500" cy="1439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R" dirty="0" smtClean="0"/>
              <a:t>Other current projects</a:t>
            </a:r>
            <a:endParaRPr lang="es-CR" dirty="0"/>
          </a:p>
        </p:txBody>
      </p:sp>
      <p:sp>
        <p:nvSpPr>
          <p:cNvPr id="14" name="13 Flecha derecha"/>
          <p:cNvSpPr/>
          <p:nvPr/>
        </p:nvSpPr>
        <p:spPr>
          <a:xfrm rot="2700000">
            <a:off x="6495256" y="5195094"/>
            <a:ext cx="720725" cy="2873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15" name="14 Flecha derecha"/>
          <p:cNvSpPr/>
          <p:nvPr/>
        </p:nvSpPr>
        <p:spPr>
          <a:xfrm rot="-2700000">
            <a:off x="6496050" y="4103688"/>
            <a:ext cx="719138" cy="288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R"/>
          </a:p>
        </p:txBody>
      </p:sp>
      <p:sp>
        <p:nvSpPr>
          <p:cNvPr id="2" name="Rectangle 1"/>
          <p:cNvSpPr/>
          <p:nvPr/>
        </p:nvSpPr>
        <p:spPr>
          <a:xfrm>
            <a:off x="4088334" y="3244334"/>
            <a:ext cx="967332" cy="369332"/>
          </a:xfrm>
          <a:prstGeom prst="rect">
            <a:avLst/>
          </a:prstGeom>
        </p:spPr>
        <p:txBody>
          <a:bodyPr wrap="none">
            <a:spAutoFit/>
          </a:bodyPr>
          <a:lstStyle/>
          <a:p>
            <a:r>
              <a:rPr lang="en-US" dirty="0"/>
              <a:t>Sample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a:xfrm>
            <a:off x="457200" y="773832"/>
            <a:ext cx="8229600" cy="1143000"/>
          </a:xfrm>
        </p:spPr>
        <p:txBody>
          <a:bodyPr/>
          <a:lstStyle/>
          <a:p>
            <a:pPr eaLnBrk="1" hangingPunct="1"/>
            <a:r>
              <a:rPr lang="en-US" dirty="0" smtClean="0"/>
              <a:t>Sample Question</a:t>
            </a:r>
          </a:p>
        </p:txBody>
      </p:sp>
      <p:sp>
        <p:nvSpPr>
          <p:cNvPr id="22530" name="Content Placeholder 2"/>
          <p:cNvSpPr>
            <a:spLocks noGrp="1"/>
          </p:cNvSpPr>
          <p:nvPr>
            <p:ph idx="4294967295"/>
          </p:nvPr>
        </p:nvSpPr>
        <p:spPr/>
        <p:txBody>
          <a:bodyPr/>
          <a:lstStyle/>
          <a:p>
            <a:pPr eaLnBrk="1" hangingPunct="1"/>
            <a:r>
              <a:rPr lang="en-US" sz="2200" dirty="0" smtClean="0"/>
              <a:t>A functional manager wants to make a change to the project. What is the </a:t>
            </a:r>
            <a:r>
              <a:rPr lang="en-US" sz="2200" b="1" dirty="0" smtClean="0"/>
              <a:t>first</a:t>
            </a:r>
            <a:r>
              <a:rPr lang="en-US" sz="2200" dirty="0" smtClean="0"/>
              <a:t> thing a project manager should do? Or, someone wants to make a change to the project scope. What is the best thing to do </a:t>
            </a:r>
            <a:r>
              <a:rPr lang="en-US" sz="2200" b="1" dirty="0" smtClean="0"/>
              <a:t>first</a:t>
            </a:r>
            <a:r>
              <a:rPr lang="en-US" sz="2200" dirty="0" smtClean="0"/>
              <a:t>?</a:t>
            </a:r>
          </a:p>
          <a:p>
            <a:pPr lvl="1" eaLnBrk="1" hangingPunct="1"/>
            <a:r>
              <a:rPr lang="en-US" sz="1800" dirty="0" smtClean="0"/>
              <a:t>A. Create options, for example cutting activities, crashing, fast tracking</a:t>
            </a:r>
          </a:p>
          <a:p>
            <a:pPr lvl="1" eaLnBrk="1" hangingPunct="1"/>
            <a:r>
              <a:rPr lang="en-US" sz="1800" dirty="0" smtClean="0"/>
              <a:t>B. Get internal buy-in</a:t>
            </a:r>
          </a:p>
          <a:p>
            <a:pPr lvl="1" eaLnBrk="1" hangingPunct="1"/>
            <a:r>
              <a:rPr lang="en-US" sz="1800" dirty="0" smtClean="0"/>
              <a:t>C. Evaluate impact</a:t>
            </a:r>
          </a:p>
          <a:p>
            <a:pPr lvl="1" eaLnBrk="1" hangingPunct="1"/>
            <a:r>
              <a:rPr lang="en-US" sz="1800" dirty="0" smtClean="0"/>
              <a:t>D. Get customer buy-in</a:t>
            </a:r>
          </a:p>
        </p:txBody>
      </p:sp>
    </p:spTree>
    <p:extLst>
      <p:ext uri="{BB962C8B-B14F-4D97-AF65-F5344CB8AC3E}">
        <p14:creationId xmlns:p14="http://schemas.microsoft.com/office/powerpoint/2010/main" val="190218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22530">
                                            <p:txEl>
                                              <p:pRg st="3" end="3"/>
                                            </p:txEl>
                                          </p:spTgt>
                                        </p:tgtEl>
                                        <p:attrNameLst>
                                          <p:attrName>style.fontStyle</p:attrName>
                                        </p:attrNameLst>
                                      </p:cBhvr>
                                      <p:to>
                                        <p:strVal val="normal"/>
                                      </p:to>
                                    </p:set>
                                    <p:set>
                                      <p:cBhvr override="childStyle">
                                        <p:cTn id="7" dur="indefinite"/>
                                        <p:tgtEl>
                                          <p:spTgt spid="22530">
                                            <p:txEl>
                                              <p:pRg st="3" end="3"/>
                                            </p:txEl>
                                          </p:spTgt>
                                        </p:tgtEl>
                                        <p:attrNameLst>
                                          <p:attrName>style.fontWeight</p:attrName>
                                        </p:attrNameLst>
                                      </p:cBhvr>
                                      <p:to>
                                        <p:strVal val="bold"/>
                                      </p:to>
                                    </p:set>
                                    <p:set>
                                      <p:cBhvr override="childStyle">
                                        <p:cTn id="8" dur="indefinite"/>
                                        <p:tgtEl>
                                          <p:spTgt spid="22530">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a:xfrm>
            <a:off x="457200" y="773832"/>
            <a:ext cx="8229600" cy="1143000"/>
          </a:xfrm>
        </p:spPr>
        <p:txBody>
          <a:bodyPr/>
          <a:lstStyle/>
          <a:p>
            <a:pPr eaLnBrk="1" hangingPunct="1"/>
            <a:r>
              <a:rPr lang="en-US" dirty="0" smtClean="0"/>
              <a:t>Sample Question</a:t>
            </a:r>
          </a:p>
        </p:txBody>
      </p:sp>
      <p:sp>
        <p:nvSpPr>
          <p:cNvPr id="24578" name="Content Placeholder 2"/>
          <p:cNvSpPr>
            <a:spLocks noGrp="1"/>
          </p:cNvSpPr>
          <p:nvPr>
            <p:ph idx="4294967295"/>
          </p:nvPr>
        </p:nvSpPr>
        <p:spPr/>
        <p:txBody>
          <a:bodyPr/>
          <a:lstStyle/>
          <a:p>
            <a:pPr eaLnBrk="1" hangingPunct="1"/>
            <a:r>
              <a:rPr lang="en-US" sz="3000" dirty="0" smtClean="0"/>
              <a:t>A stakeholder wants to add scope to the project. You estimate that the change will add two weeks to the project execution. What do you do next?</a:t>
            </a:r>
          </a:p>
          <a:p>
            <a:pPr lvl="1" eaLnBrk="1" hangingPunct="1"/>
            <a:r>
              <a:rPr lang="en-US" dirty="0" smtClean="0"/>
              <a:t>A. Look for ways to save time so that the change can be accommodated</a:t>
            </a:r>
          </a:p>
          <a:p>
            <a:pPr lvl="1" eaLnBrk="1" hangingPunct="1"/>
            <a:r>
              <a:rPr lang="en-US" dirty="0" smtClean="0"/>
              <a:t>B. Get the sponsor to approve the change</a:t>
            </a:r>
          </a:p>
          <a:p>
            <a:pPr lvl="1" eaLnBrk="1" hangingPunct="1"/>
            <a:r>
              <a:rPr lang="en-US" dirty="0" smtClean="0"/>
              <a:t>C. Ask for an extension of time</a:t>
            </a:r>
          </a:p>
          <a:p>
            <a:pPr lvl="1" eaLnBrk="1" hangingPunct="1"/>
            <a:r>
              <a:rPr lang="en-US" dirty="0" smtClean="0"/>
              <a:t>D. Perform the change</a:t>
            </a:r>
          </a:p>
        </p:txBody>
      </p:sp>
    </p:spTree>
    <p:extLst>
      <p:ext uri="{BB962C8B-B14F-4D97-AF65-F5344CB8AC3E}">
        <p14:creationId xmlns:p14="http://schemas.microsoft.com/office/powerpoint/2010/main" val="25290783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a:xfrm>
            <a:off x="457200" y="773832"/>
            <a:ext cx="8229600" cy="1143000"/>
          </a:xfrm>
        </p:spPr>
        <p:txBody>
          <a:bodyPr/>
          <a:lstStyle/>
          <a:p>
            <a:pPr eaLnBrk="1" hangingPunct="1"/>
            <a:r>
              <a:rPr lang="en-US" smtClean="0"/>
              <a:t>Answer</a:t>
            </a:r>
          </a:p>
        </p:txBody>
      </p:sp>
      <p:sp>
        <p:nvSpPr>
          <p:cNvPr id="25604" name="Content Placeholder 5"/>
          <p:cNvSpPr>
            <a:spLocks noGrp="1"/>
          </p:cNvSpPr>
          <p:nvPr>
            <p:ph idx="4294967295"/>
          </p:nvPr>
        </p:nvSpPr>
        <p:spPr/>
        <p:txBody>
          <a:bodyPr/>
          <a:lstStyle/>
          <a:p>
            <a:pPr eaLnBrk="1" hangingPunct="1"/>
            <a:r>
              <a:rPr lang="en-US" b="1" dirty="0" smtClean="0"/>
              <a:t>NEXT </a:t>
            </a:r>
            <a:r>
              <a:rPr lang="en-US" dirty="0" smtClean="0"/>
              <a:t>thing to do would be to evaluate the impact on other areas of the triple constraint and else.</a:t>
            </a:r>
          </a:p>
          <a:p>
            <a:pPr eaLnBrk="1" hangingPunct="1"/>
            <a:r>
              <a:rPr lang="en-US" b="1" dirty="0" smtClean="0"/>
              <a:t>Remember this is </a:t>
            </a:r>
            <a:r>
              <a:rPr lang="en-US" b="1" u="sng" dirty="0" smtClean="0"/>
              <a:t>Integrated </a:t>
            </a:r>
            <a:r>
              <a:rPr lang="en-US" b="1" dirty="0" smtClean="0"/>
              <a:t>Change Control</a:t>
            </a:r>
            <a:endParaRPr lang="en-US" b="1" u="sng" dirty="0" smtClean="0"/>
          </a:p>
        </p:txBody>
      </p:sp>
    </p:spTree>
    <p:extLst>
      <p:ext uri="{BB962C8B-B14F-4D97-AF65-F5344CB8AC3E}">
        <p14:creationId xmlns:p14="http://schemas.microsoft.com/office/powerpoint/2010/main" val="13744942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a:xfrm>
            <a:off x="457200" y="773832"/>
            <a:ext cx="8229600" cy="1143000"/>
          </a:xfrm>
        </p:spPr>
        <p:txBody>
          <a:bodyPr/>
          <a:lstStyle/>
          <a:p>
            <a:pPr eaLnBrk="1" hangingPunct="1"/>
            <a:r>
              <a:rPr lang="en-US" dirty="0" smtClean="0"/>
              <a:t>Sample Question</a:t>
            </a:r>
          </a:p>
        </p:txBody>
      </p:sp>
      <p:sp>
        <p:nvSpPr>
          <p:cNvPr id="29698" name="Content Placeholder 2"/>
          <p:cNvSpPr>
            <a:spLocks noGrp="1"/>
          </p:cNvSpPr>
          <p:nvPr>
            <p:ph idx="4294967295"/>
          </p:nvPr>
        </p:nvSpPr>
        <p:spPr/>
        <p:txBody>
          <a:bodyPr/>
          <a:lstStyle/>
          <a:p>
            <a:pPr eaLnBrk="1" hangingPunct="1"/>
            <a:r>
              <a:rPr lang="en-US" sz="2200" smtClean="0"/>
              <a:t>A project is plagued by changes to the project charter. Who has the primary responsibility to decide if these changes are necessary?</a:t>
            </a:r>
          </a:p>
          <a:p>
            <a:pPr lvl="1" eaLnBrk="1" hangingPunct="1"/>
            <a:r>
              <a:rPr lang="en-US" sz="2000" smtClean="0"/>
              <a:t>A. Project Manager</a:t>
            </a:r>
          </a:p>
          <a:p>
            <a:pPr lvl="1" eaLnBrk="1" hangingPunct="1"/>
            <a:r>
              <a:rPr lang="en-US" sz="2000" smtClean="0"/>
              <a:t>B. Project Team</a:t>
            </a:r>
          </a:p>
          <a:p>
            <a:pPr lvl="1" eaLnBrk="1" hangingPunct="1"/>
            <a:r>
              <a:rPr lang="en-US" sz="2000" smtClean="0"/>
              <a:t>C. Sponsor</a:t>
            </a:r>
          </a:p>
          <a:p>
            <a:pPr lvl="1" eaLnBrk="1" hangingPunct="1"/>
            <a:r>
              <a:rPr lang="en-US" sz="2000" smtClean="0"/>
              <a:t>D. Stakeholders</a:t>
            </a:r>
          </a:p>
        </p:txBody>
      </p:sp>
    </p:spTree>
    <p:extLst>
      <p:ext uri="{BB962C8B-B14F-4D97-AF65-F5344CB8AC3E}">
        <p14:creationId xmlns:p14="http://schemas.microsoft.com/office/powerpoint/2010/main" val="2333120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29698">
                                            <p:txEl>
                                              <p:pRg st="3" end="3"/>
                                            </p:txEl>
                                          </p:spTgt>
                                        </p:tgtEl>
                                        <p:attrNameLst>
                                          <p:attrName>style.fontStyle</p:attrName>
                                        </p:attrNameLst>
                                      </p:cBhvr>
                                      <p:to>
                                        <p:strVal val="normal"/>
                                      </p:to>
                                    </p:set>
                                    <p:set>
                                      <p:cBhvr override="childStyle">
                                        <p:cTn id="7" dur="indefinite"/>
                                        <p:tgtEl>
                                          <p:spTgt spid="29698">
                                            <p:txEl>
                                              <p:pRg st="3" end="3"/>
                                            </p:txEl>
                                          </p:spTgt>
                                        </p:tgtEl>
                                        <p:attrNameLst>
                                          <p:attrName>style.fontWeight</p:attrName>
                                        </p:attrNameLst>
                                      </p:cBhvr>
                                      <p:to>
                                        <p:strVal val="bold"/>
                                      </p:to>
                                    </p:set>
                                    <p:set>
                                      <p:cBhvr override="childStyle">
                                        <p:cTn id="8" dur="indefinite"/>
                                        <p:tgtEl>
                                          <p:spTgt spid="29698">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457200" y="773832"/>
            <a:ext cx="8229600" cy="1143000"/>
          </a:xfrm>
        </p:spPr>
        <p:txBody>
          <a:bodyPr/>
          <a:lstStyle/>
          <a:p>
            <a:pPr eaLnBrk="1" hangingPunct="1"/>
            <a:r>
              <a:rPr lang="en-US" dirty="0" smtClean="0"/>
              <a:t>Sample Question</a:t>
            </a:r>
          </a:p>
        </p:txBody>
      </p:sp>
      <p:sp>
        <p:nvSpPr>
          <p:cNvPr id="31746" name="Content Placeholder 2"/>
          <p:cNvSpPr>
            <a:spLocks noGrp="1"/>
          </p:cNvSpPr>
          <p:nvPr>
            <p:ph idx="4294967295"/>
          </p:nvPr>
        </p:nvSpPr>
        <p:spPr/>
        <p:txBody>
          <a:bodyPr/>
          <a:lstStyle/>
          <a:p>
            <a:pPr eaLnBrk="1" hangingPunct="1"/>
            <a:r>
              <a:rPr lang="en-US" smtClean="0"/>
              <a:t>Approved corrective action is an input to:</a:t>
            </a:r>
          </a:p>
          <a:p>
            <a:pPr lvl="1" eaLnBrk="1" hangingPunct="1"/>
            <a:r>
              <a:rPr lang="en-US" smtClean="0"/>
              <a:t>A. scope control and scope verification</a:t>
            </a:r>
          </a:p>
          <a:p>
            <a:pPr lvl="1" eaLnBrk="1" hangingPunct="1"/>
            <a:r>
              <a:rPr lang="en-US" smtClean="0"/>
              <a:t>B. direct and manage project execution and integrated change control</a:t>
            </a:r>
          </a:p>
          <a:p>
            <a:pPr lvl="1" eaLnBrk="1" hangingPunct="1"/>
            <a:r>
              <a:rPr lang="en-US" smtClean="0"/>
              <a:t>C. develop project management plan and develop project charter</a:t>
            </a:r>
          </a:p>
          <a:p>
            <a:pPr lvl="1" eaLnBrk="1" hangingPunct="1"/>
            <a:r>
              <a:rPr lang="en-US" smtClean="0"/>
              <a:t>D. develop project management plan and schedule development</a:t>
            </a:r>
          </a:p>
        </p:txBody>
      </p:sp>
    </p:spTree>
    <p:extLst>
      <p:ext uri="{BB962C8B-B14F-4D97-AF65-F5344CB8AC3E}">
        <p14:creationId xmlns:p14="http://schemas.microsoft.com/office/powerpoint/2010/main" val="63960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1746">
                                            <p:txEl>
                                              <p:pRg st="2" end="2"/>
                                            </p:txEl>
                                          </p:spTgt>
                                        </p:tgtEl>
                                        <p:attrNameLst>
                                          <p:attrName>style.fontStyle</p:attrName>
                                        </p:attrNameLst>
                                      </p:cBhvr>
                                      <p:to>
                                        <p:strVal val="normal"/>
                                      </p:to>
                                    </p:set>
                                    <p:set>
                                      <p:cBhvr override="childStyle">
                                        <p:cTn id="7" dur="indefinite"/>
                                        <p:tgtEl>
                                          <p:spTgt spid="31746">
                                            <p:txEl>
                                              <p:pRg st="2" end="2"/>
                                            </p:txEl>
                                          </p:spTgt>
                                        </p:tgtEl>
                                        <p:attrNameLst>
                                          <p:attrName>style.fontWeight</p:attrName>
                                        </p:attrNameLst>
                                      </p:cBhvr>
                                      <p:to>
                                        <p:strVal val="bold"/>
                                      </p:to>
                                    </p:set>
                                    <p:set>
                                      <p:cBhvr override="childStyle">
                                        <p:cTn id="8" dur="indefinite"/>
                                        <p:tgtEl>
                                          <p:spTgt spid="31746">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457200" y="773832"/>
            <a:ext cx="8229600" cy="1143000"/>
          </a:xfrm>
        </p:spPr>
        <p:txBody>
          <a:bodyPr/>
          <a:lstStyle/>
          <a:p>
            <a:pPr eaLnBrk="1" hangingPunct="1"/>
            <a:r>
              <a:rPr lang="en-US" sz="4000" dirty="0" smtClean="0"/>
              <a:t>Sample Question</a:t>
            </a:r>
          </a:p>
        </p:txBody>
      </p:sp>
      <p:sp>
        <p:nvSpPr>
          <p:cNvPr id="35844" name="Content Placeholder 7"/>
          <p:cNvSpPr>
            <a:spLocks noGrp="1"/>
          </p:cNvSpPr>
          <p:nvPr>
            <p:ph idx="4294967295"/>
          </p:nvPr>
        </p:nvSpPr>
        <p:spPr/>
        <p:txBody>
          <a:bodyPr/>
          <a:lstStyle/>
          <a:p>
            <a:pPr eaLnBrk="1" hangingPunct="1"/>
            <a:r>
              <a:rPr lang="en-US" sz="2600" smtClean="0"/>
              <a:t>The client demands changes to the product specification that will add only two weeks to the critical path. Which of the following is the best thing for the project manager to do?</a:t>
            </a:r>
          </a:p>
          <a:p>
            <a:pPr lvl="1" eaLnBrk="1" hangingPunct="1"/>
            <a:r>
              <a:rPr lang="en-US" sz="2400" smtClean="0"/>
              <a:t>A. Compress the schedule to recover the two weeks</a:t>
            </a:r>
          </a:p>
          <a:p>
            <a:pPr lvl="1" eaLnBrk="1" hangingPunct="1"/>
            <a:r>
              <a:rPr lang="en-US" sz="2400" smtClean="0"/>
              <a:t>B. Cut scope to recover the two weeks</a:t>
            </a:r>
          </a:p>
          <a:p>
            <a:pPr lvl="1" eaLnBrk="1" hangingPunct="1"/>
            <a:r>
              <a:rPr lang="en-US" sz="2400" smtClean="0"/>
              <a:t>C. Consult with the sponsor before taking any action</a:t>
            </a:r>
          </a:p>
          <a:p>
            <a:pPr lvl="1" eaLnBrk="1" hangingPunct="1"/>
            <a:r>
              <a:rPr lang="en-US" sz="2400" smtClean="0"/>
              <a:t>D. Advise the client of the impact of the change</a:t>
            </a:r>
          </a:p>
        </p:txBody>
      </p:sp>
    </p:spTree>
    <p:extLst>
      <p:ext uri="{BB962C8B-B14F-4D97-AF65-F5344CB8AC3E}">
        <p14:creationId xmlns:p14="http://schemas.microsoft.com/office/powerpoint/2010/main" val="158771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5844">
                                            <p:txEl>
                                              <p:pRg st="4" end="4"/>
                                            </p:txEl>
                                          </p:spTgt>
                                        </p:tgtEl>
                                        <p:attrNameLst>
                                          <p:attrName>style.fontStyle</p:attrName>
                                        </p:attrNameLst>
                                      </p:cBhvr>
                                      <p:to>
                                        <p:strVal val="normal"/>
                                      </p:to>
                                    </p:set>
                                    <p:set>
                                      <p:cBhvr override="childStyle">
                                        <p:cTn id="7" dur="indefinite"/>
                                        <p:tgtEl>
                                          <p:spTgt spid="35844">
                                            <p:txEl>
                                              <p:pRg st="4" end="4"/>
                                            </p:txEl>
                                          </p:spTgt>
                                        </p:tgtEl>
                                        <p:attrNameLst>
                                          <p:attrName>style.fontWeight</p:attrName>
                                        </p:attrNameLst>
                                      </p:cBhvr>
                                      <p:to>
                                        <p:strVal val="bold"/>
                                      </p:to>
                                    </p:set>
                                    <p:set>
                                      <p:cBhvr override="childStyle">
                                        <p:cTn id="8" dur="indefinite"/>
                                        <p:tgtEl>
                                          <p:spTgt spid="35844">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Título"/>
          <p:cNvSpPr>
            <a:spLocks noGrp="1"/>
          </p:cNvSpPr>
          <p:nvPr>
            <p:ph type="title"/>
          </p:nvPr>
        </p:nvSpPr>
        <p:spPr>
          <a:xfrm>
            <a:off x="467544" y="1196752"/>
            <a:ext cx="8229600" cy="1143000"/>
          </a:xfrm>
        </p:spPr>
        <p:txBody>
          <a:bodyPr/>
          <a:lstStyle/>
          <a:p>
            <a:r>
              <a:rPr lang="es-CR" dirty="0" smtClean="0">
                <a:ea typeface="ＭＳ Ｐゴシック" pitchFamily="34" charset="-128"/>
              </a:rPr>
              <a:t>Bibliography</a:t>
            </a:r>
          </a:p>
        </p:txBody>
      </p:sp>
      <p:sp>
        <p:nvSpPr>
          <p:cNvPr id="91139" name="2 Marcador de contenido"/>
          <p:cNvSpPr>
            <a:spLocks noGrp="1"/>
          </p:cNvSpPr>
          <p:nvPr>
            <p:ph idx="1"/>
          </p:nvPr>
        </p:nvSpPr>
        <p:spPr>
          <a:xfrm>
            <a:off x="250825" y="3141663"/>
            <a:ext cx="8229600" cy="2335212"/>
          </a:xfrm>
        </p:spPr>
        <p:txBody>
          <a:bodyPr/>
          <a:lstStyle/>
          <a:p>
            <a:r>
              <a:rPr lang="es-CR" sz="2400" dirty="0" smtClean="0">
                <a:ea typeface="ＭＳ Ｐゴシック" pitchFamily="34" charset="-128"/>
              </a:rPr>
              <a:t>Project Management Institute. (2013). </a:t>
            </a:r>
            <a:r>
              <a:rPr lang="es-CR" sz="2400" u="sng" dirty="0" smtClean="0">
                <a:ea typeface="ＭＳ Ｐゴシック" pitchFamily="34" charset="-128"/>
              </a:rPr>
              <a:t>A Guide to the Project Management Body of Knowledge (PMBOK®)</a:t>
            </a:r>
            <a:r>
              <a:rPr lang="es-CR" sz="2400" dirty="0" smtClean="0">
                <a:ea typeface="ＭＳ Ｐゴシック" pitchFamily="34" charset="-128"/>
              </a:rPr>
              <a:t> (5th Ed.). Pennsylvania, </a:t>
            </a:r>
            <a:r>
              <a:rPr lang="es-CR" sz="2400" dirty="0" err="1" smtClean="0">
                <a:ea typeface="ＭＳ Ｐゴシック" pitchFamily="34" charset="-128"/>
              </a:rPr>
              <a:t>United</a:t>
            </a:r>
            <a:r>
              <a:rPr lang="es-CR" sz="2400" dirty="0" smtClean="0">
                <a:ea typeface="ＭＳ Ｐゴシック" pitchFamily="34" charset="-128"/>
              </a:rPr>
              <a:t> </a:t>
            </a:r>
            <a:r>
              <a:rPr lang="es-CR" sz="2400" dirty="0" err="1" smtClean="0">
                <a:ea typeface="ＭＳ Ｐゴシック" pitchFamily="34" charset="-128"/>
              </a:rPr>
              <a:t>States</a:t>
            </a:r>
            <a:r>
              <a:rPr lang="es-CR" sz="2400" dirty="0" smtClean="0">
                <a:ea typeface="ＭＳ Ｐゴシック" pitchFamily="34" charset="-128"/>
              </a:rPr>
              <a:t> of </a:t>
            </a:r>
            <a:r>
              <a:rPr lang="es-CR" sz="2400" dirty="0" err="1" smtClean="0">
                <a:ea typeface="ＭＳ Ｐゴシック" pitchFamily="34" charset="-128"/>
              </a:rPr>
              <a:t>America</a:t>
            </a:r>
            <a:r>
              <a:rPr lang="es-CR" sz="2400" dirty="0" smtClean="0">
                <a:ea typeface="ＭＳ Ｐゴシック" pitchFamily="34" charset="-128"/>
              </a:rPr>
              <a:t>: Project Management Institute.</a:t>
            </a:r>
          </a:p>
          <a:p>
            <a:pPr marL="342900" lvl="2" indent="-342900"/>
            <a:r>
              <a:rPr lang="en-US" dirty="0" err="1"/>
              <a:t>Mulcahy</a:t>
            </a:r>
            <a:r>
              <a:rPr lang="en-US" dirty="0"/>
              <a:t>, R. (2013)( </a:t>
            </a:r>
            <a:r>
              <a:rPr lang="en-US" u="sng" dirty="0"/>
              <a:t>PMP Exam Prep.</a:t>
            </a:r>
            <a:r>
              <a:rPr lang="en-US" dirty="0"/>
              <a:t> (8th Ed). United States of America: McGraw-Hill</a:t>
            </a:r>
            <a:r>
              <a:rPr lang="en-US" dirty="0" smtClean="0"/>
              <a:t>.</a:t>
            </a:r>
            <a:endParaRPr lang="en-US" dirty="0"/>
          </a:p>
        </p:txBody>
      </p:sp>
    </p:spTree>
    <p:extLst>
      <p:ext uri="{BB962C8B-B14F-4D97-AF65-F5344CB8AC3E}">
        <p14:creationId xmlns:p14="http://schemas.microsoft.com/office/powerpoint/2010/main" val="580329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395288" y="2060575"/>
            <a:ext cx="4032696" cy="4151313"/>
          </a:xfrm>
        </p:spPr>
        <p:txBody>
          <a:bodyPr>
            <a:normAutofit fontScale="77500" lnSpcReduction="20000"/>
          </a:bodyPr>
          <a:lstStyle/>
          <a:p>
            <a:pPr marL="0" indent="0">
              <a:lnSpc>
                <a:spcPct val="160000"/>
              </a:lnSpc>
              <a:buNone/>
              <a:defRPr/>
            </a:pPr>
            <a:r>
              <a:rPr lang="es-CR" sz="3000" dirty="0" smtClean="0">
                <a:latin typeface="+mj-lt"/>
              </a:rPr>
              <a:t>The project deliverables can </a:t>
            </a:r>
            <a:r>
              <a:rPr lang="es-CR" sz="3000" dirty="0" err="1">
                <a:latin typeface="+mj-lt"/>
              </a:rPr>
              <a:t>also</a:t>
            </a:r>
            <a:r>
              <a:rPr lang="es-CR" sz="3000" dirty="0">
                <a:latin typeface="+mj-lt"/>
              </a:rPr>
              <a:t> be </a:t>
            </a:r>
            <a:r>
              <a:rPr lang="es-CR" sz="3000" dirty="0" err="1">
                <a:latin typeface="+mj-lt"/>
              </a:rPr>
              <a:t>integrated</a:t>
            </a:r>
            <a:r>
              <a:rPr lang="es-CR" sz="3000" dirty="0">
                <a:latin typeface="+mj-lt"/>
              </a:rPr>
              <a:t> </a:t>
            </a:r>
            <a:r>
              <a:rPr lang="es-CR" sz="3000" dirty="0" smtClean="0">
                <a:latin typeface="+mj-lt"/>
              </a:rPr>
              <a:t>with the performing or the client company operations, as well as with the long term </a:t>
            </a:r>
            <a:r>
              <a:rPr lang="es-CR" sz="3000" dirty="0" err="1" smtClean="0">
                <a:latin typeface="+mj-lt"/>
              </a:rPr>
              <a:t>strategic</a:t>
            </a:r>
            <a:r>
              <a:rPr lang="es-CR" sz="3000" dirty="0" smtClean="0">
                <a:latin typeface="+mj-lt"/>
              </a:rPr>
              <a:t> </a:t>
            </a:r>
            <a:r>
              <a:rPr lang="es-CR" sz="3000" dirty="0" err="1" smtClean="0">
                <a:latin typeface="+mj-lt"/>
              </a:rPr>
              <a:t>planning</a:t>
            </a:r>
            <a:r>
              <a:rPr lang="es-CR" sz="3000" dirty="0" smtClean="0">
                <a:latin typeface="+mj-lt"/>
              </a:rPr>
              <a:t> that </a:t>
            </a:r>
            <a:r>
              <a:rPr lang="es-CR" sz="3000" dirty="0" err="1" smtClean="0">
                <a:latin typeface="+mj-lt"/>
              </a:rPr>
              <a:t>considers</a:t>
            </a:r>
            <a:r>
              <a:rPr lang="es-CR" sz="3000" dirty="0" smtClean="0">
                <a:latin typeface="+mj-lt"/>
              </a:rPr>
              <a:t> </a:t>
            </a:r>
            <a:r>
              <a:rPr lang="es-CR" sz="3000" dirty="0" err="1" smtClean="0">
                <a:latin typeface="+mj-lt"/>
              </a:rPr>
              <a:t>f</a:t>
            </a:r>
            <a:r>
              <a:rPr lang="es-CR" sz="3000" dirty="0" err="1" smtClean="0"/>
              <a:t>uture</a:t>
            </a:r>
            <a:r>
              <a:rPr lang="es-CR" sz="3000" dirty="0" smtClean="0"/>
              <a:t> problems and opportunities.</a:t>
            </a:r>
            <a:r>
              <a:rPr lang="es-CR" sz="3000" dirty="0" smtClean="0">
                <a:latin typeface="+mj-lt"/>
              </a:rPr>
              <a:t> </a:t>
            </a:r>
          </a:p>
        </p:txBody>
      </p:sp>
      <p:pic>
        <p:nvPicPr>
          <p:cNvPr id="5123" name="3 Imagen" descr="2.jpg"/>
          <p:cNvPicPr>
            <a:picLocks noChangeAspect="1"/>
          </p:cNvPicPr>
          <p:nvPr/>
        </p:nvPicPr>
        <p:blipFill>
          <a:blip r:embed="rId2" cstate="print"/>
          <a:srcRect/>
          <a:stretch>
            <a:fillRect/>
          </a:stretch>
        </p:blipFill>
        <p:spPr bwMode="auto">
          <a:xfrm>
            <a:off x="4716463" y="2030413"/>
            <a:ext cx="3929062" cy="4143375"/>
          </a:xfrm>
          <a:prstGeom prst="rect">
            <a:avLst/>
          </a:prstGeom>
          <a:noFill/>
          <a:ln w="9525">
            <a:noFill/>
            <a:miter lim="800000"/>
            <a:headEnd/>
            <a:tailEnd/>
          </a:ln>
        </p:spPr>
      </p:pic>
      <p:sp>
        <p:nvSpPr>
          <p:cNvPr id="6" name="5 Rectángulo"/>
          <p:cNvSpPr/>
          <p:nvPr/>
        </p:nvSpPr>
        <p:spPr>
          <a:xfrm>
            <a:off x="1908175" y="1412875"/>
            <a:ext cx="8329613" cy="523875"/>
          </a:xfrm>
          <a:prstGeom prst="rect">
            <a:avLst/>
          </a:prstGeom>
        </p:spPr>
        <p:txBody>
          <a:bodyPr>
            <a:spAutoFit/>
          </a:bodyPr>
          <a:lstStyle/>
          <a:p>
            <a:pPr algn="just">
              <a:defRPr/>
            </a:pPr>
            <a:r>
              <a:rPr lang="es-CR" sz="2800" b="1" dirty="0" smtClean="0">
                <a:latin typeface="+mj-lt"/>
              </a:rPr>
              <a:t>Integration Management</a:t>
            </a:r>
            <a:endParaRPr lang="es-CR" sz="3200" b="1" dirty="0">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556792"/>
            <a:ext cx="8229600" cy="576064"/>
          </a:xfrm>
        </p:spPr>
        <p:txBody>
          <a:bodyPr/>
          <a:lstStyle/>
          <a:p>
            <a:pPr algn="l"/>
            <a:r>
              <a:rPr lang="es-CR" dirty="0" smtClean="0"/>
              <a:t>Project </a:t>
            </a:r>
            <a:r>
              <a:rPr lang="es-CR" dirty="0" err="1" smtClean="0"/>
              <a:t>Manager’s</a:t>
            </a:r>
            <a:r>
              <a:rPr lang="es-CR" dirty="0" smtClean="0"/>
              <a:t> role</a:t>
            </a:r>
            <a:endParaRPr lang="es-CR" dirty="0"/>
          </a:p>
        </p:txBody>
      </p:sp>
      <p:sp>
        <p:nvSpPr>
          <p:cNvPr id="3" name="2 Marcador de contenido"/>
          <p:cNvSpPr>
            <a:spLocks noGrp="1"/>
          </p:cNvSpPr>
          <p:nvPr>
            <p:ph idx="1"/>
          </p:nvPr>
        </p:nvSpPr>
        <p:spPr>
          <a:xfrm>
            <a:off x="395536" y="2348880"/>
            <a:ext cx="8229600" cy="4104456"/>
          </a:xfrm>
        </p:spPr>
        <p:txBody>
          <a:bodyPr/>
          <a:lstStyle/>
          <a:p>
            <a:r>
              <a:rPr lang="es-CR" sz="2400" dirty="0" smtClean="0"/>
              <a:t>Leads the team</a:t>
            </a:r>
          </a:p>
          <a:p>
            <a:r>
              <a:rPr lang="es-CR" sz="2400" dirty="0" smtClean="0"/>
              <a:t>Depends on the organizational structure</a:t>
            </a:r>
          </a:p>
          <a:p>
            <a:r>
              <a:rPr lang="es-CR" sz="2400" dirty="0" smtClean="0"/>
              <a:t>Responsibilities and competencies</a:t>
            </a:r>
          </a:p>
          <a:p>
            <a:pPr lvl="1"/>
            <a:r>
              <a:rPr lang="es-CR" sz="2000" dirty="0" smtClean="0"/>
              <a:t>Knowledge</a:t>
            </a:r>
          </a:p>
          <a:p>
            <a:pPr lvl="1"/>
            <a:r>
              <a:rPr lang="es-CR" sz="2000" dirty="0" smtClean="0"/>
              <a:t>Performance</a:t>
            </a:r>
          </a:p>
          <a:p>
            <a:pPr lvl="1"/>
            <a:r>
              <a:rPr lang="es-CR" sz="2000" dirty="0" smtClean="0"/>
              <a:t>Attitude</a:t>
            </a:r>
          </a:p>
          <a:p>
            <a:r>
              <a:rPr lang="es-CR" sz="2400" dirty="0" smtClean="0"/>
              <a:t>Interpersonal skills</a:t>
            </a:r>
          </a:p>
          <a:p>
            <a:pPr lvl="1"/>
            <a:r>
              <a:rPr lang="es-CR" sz="2000" dirty="0" smtClean="0"/>
              <a:t>Leadership, team work, motivation, communication, influence, decision making, negotiation, trust, conflict management, etc.</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idx="4294967295"/>
          </p:nvPr>
        </p:nvSpPr>
        <p:spPr>
          <a:xfrm>
            <a:off x="539552" y="1340768"/>
            <a:ext cx="7020272" cy="864096"/>
          </a:xfrm>
        </p:spPr>
        <p:txBody>
          <a:bodyPr/>
          <a:lstStyle/>
          <a:p>
            <a:pPr algn="just" eaLnBrk="1" hangingPunct="1"/>
            <a:r>
              <a:rPr lang="es-CR" sz="3600" dirty="0"/>
              <a:t>Project </a:t>
            </a:r>
            <a:r>
              <a:rPr lang="es-CR" sz="3600" dirty="0" err="1" smtClean="0"/>
              <a:t>Manager’s</a:t>
            </a:r>
            <a:r>
              <a:rPr lang="es-CR" sz="3600" dirty="0" smtClean="0"/>
              <a:t> </a:t>
            </a:r>
            <a:r>
              <a:rPr lang="es-CR" sz="3600" dirty="0"/>
              <a:t>role</a:t>
            </a:r>
            <a:endParaRPr lang="es-CR" sz="3600" dirty="0" smtClean="0">
              <a:ea typeface="ＭＳ Ｐゴシック" pitchFamily="34" charset="-128"/>
            </a:endParaRPr>
          </a:p>
        </p:txBody>
      </p:sp>
      <p:sp>
        <p:nvSpPr>
          <p:cNvPr id="13316" name="Rectangle 3"/>
          <p:cNvSpPr>
            <a:spLocks noGrp="1" noChangeArrowheads="1"/>
          </p:cNvSpPr>
          <p:nvPr>
            <p:ph type="body" idx="4294967295"/>
          </p:nvPr>
        </p:nvSpPr>
        <p:spPr>
          <a:xfrm>
            <a:off x="323528" y="2276872"/>
            <a:ext cx="8229600" cy="4104456"/>
          </a:xfrm>
        </p:spPr>
        <p:txBody>
          <a:bodyPr/>
          <a:lstStyle/>
          <a:p>
            <a:pPr algn="just" eaLnBrk="1" hangingPunct="1"/>
            <a:r>
              <a:rPr lang="en-US" sz="2400" dirty="0"/>
              <a:t>It is the Project Manager’s role to put all the pieces of the project together into one cohesive whole that gets the project done faster, cheaper and with fewer resources while meeting the project objectives</a:t>
            </a:r>
            <a:r>
              <a:rPr lang="en-US" sz="2400" dirty="0" smtClean="0"/>
              <a:t>.</a:t>
            </a:r>
            <a:endParaRPr lang="es-CR" sz="2400" dirty="0" smtClean="0">
              <a:ea typeface="ＭＳ Ｐゴシック" pitchFamily="34" charset="-128"/>
            </a:endParaRPr>
          </a:p>
          <a:p>
            <a:pPr algn="just" eaLnBrk="1" hangingPunct="1"/>
            <a:r>
              <a:rPr lang="es-CR" sz="2400" dirty="0" smtClean="0">
                <a:ea typeface="ＭＳ Ｐゴシック" pitchFamily="34" charset="-128"/>
              </a:rPr>
              <a:t>The integration role is </a:t>
            </a:r>
            <a:r>
              <a:rPr lang="es-CR" sz="2400" dirty="0" err="1" smtClean="0">
                <a:ea typeface="ＭＳ Ｐゴシック" pitchFamily="34" charset="-128"/>
              </a:rPr>
              <a:t>the</a:t>
            </a:r>
            <a:r>
              <a:rPr lang="es-CR" sz="2400" dirty="0" smtClean="0">
                <a:ea typeface="ＭＳ Ｐゴシック" pitchFamily="34" charset="-128"/>
              </a:rPr>
              <a:t> </a:t>
            </a:r>
            <a:r>
              <a:rPr lang="es-CR" sz="2400" dirty="0" err="1" smtClean="0">
                <a:ea typeface="ＭＳ Ｐゴシック" pitchFamily="34" charset="-128"/>
              </a:rPr>
              <a:t>PM’s</a:t>
            </a:r>
            <a:r>
              <a:rPr lang="es-CR" sz="2400" dirty="0" smtClean="0">
                <a:ea typeface="ＭＳ Ｐゴシック" pitchFamily="34" charset="-128"/>
              </a:rPr>
              <a:t> </a:t>
            </a:r>
            <a:r>
              <a:rPr lang="es-CR" sz="2400" dirty="0" err="1" smtClean="0">
                <a:ea typeface="ＭＳ Ｐゴシック" pitchFamily="34" charset="-128"/>
              </a:rPr>
              <a:t>main</a:t>
            </a:r>
            <a:r>
              <a:rPr lang="es-CR" sz="2400" dirty="0" smtClean="0">
                <a:ea typeface="ＭＳ Ｐゴシック" pitchFamily="34" charset="-128"/>
              </a:rPr>
              <a:t> </a:t>
            </a:r>
            <a:r>
              <a:rPr lang="es-CR" sz="2400" dirty="0" err="1" smtClean="0">
                <a:ea typeface="ＭＳ Ｐゴシック" pitchFamily="34" charset="-128"/>
              </a:rPr>
              <a:t>responsibility</a:t>
            </a:r>
            <a:r>
              <a:rPr lang="es-CR" sz="2400" dirty="0" smtClean="0">
                <a:ea typeface="ＭＳ Ｐゴシック" pitchFamily="34" charset="-128"/>
              </a:rPr>
              <a:t>.</a:t>
            </a:r>
          </a:p>
          <a:p>
            <a:pPr eaLnBrk="1" hangingPunct="1">
              <a:buFont typeface="Arial" charset="0"/>
              <a:buNone/>
            </a:pPr>
            <a:endParaRPr lang="es-CR" sz="20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323528" y="1628800"/>
            <a:ext cx="8229600" cy="508918"/>
          </a:xfrm>
        </p:spPr>
        <p:txBody>
          <a:bodyPr/>
          <a:lstStyle/>
          <a:p>
            <a:r>
              <a:rPr lang="es-CR" sz="3600" dirty="0" smtClean="0"/>
              <a:t>Integration management processess</a:t>
            </a:r>
            <a:endParaRPr lang="es-CR" sz="3600" dirty="0"/>
          </a:p>
        </p:txBody>
      </p:sp>
      <p:sp>
        <p:nvSpPr>
          <p:cNvPr id="6" name="5 Marcador de texto"/>
          <p:cNvSpPr>
            <a:spLocks noGrp="1"/>
          </p:cNvSpPr>
          <p:nvPr>
            <p:ph type="body" idx="1"/>
          </p:nvPr>
        </p:nvSpPr>
        <p:spPr>
          <a:xfrm>
            <a:off x="467544" y="1988840"/>
            <a:ext cx="4040188" cy="639762"/>
          </a:xfrm>
        </p:spPr>
        <p:txBody>
          <a:bodyPr/>
          <a:lstStyle/>
          <a:p>
            <a:r>
              <a:rPr lang="es-CR" dirty="0" smtClean="0"/>
              <a:t>Process</a:t>
            </a:r>
            <a:endParaRPr lang="es-CR" dirty="0"/>
          </a:p>
        </p:txBody>
      </p:sp>
      <p:sp>
        <p:nvSpPr>
          <p:cNvPr id="7" name="6 Marcador de contenido"/>
          <p:cNvSpPr>
            <a:spLocks noGrp="1"/>
          </p:cNvSpPr>
          <p:nvPr>
            <p:ph sz="half" idx="2"/>
          </p:nvPr>
        </p:nvSpPr>
        <p:spPr>
          <a:xfrm>
            <a:off x="467544" y="2780928"/>
            <a:ext cx="4392488" cy="3951288"/>
          </a:xfrm>
        </p:spPr>
        <p:txBody>
          <a:bodyPr/>
          <a:lstStyle/>
          <a:p>
            <a:r>
              <a:rPr lang="en-US" sz="2000" dirty="0"/>
              <a:t>Develop Project </a:t>
            </a:r>
            <a:r>
              <a:rPr lang="en-US" sz="2000" dirty="0" smtClean="0"/>
              <a:t>Charter </a:t>
            </a:r>
            <a:r>
              <a:rPr lang="es-CR" sz="2000" dirty="0" smtClean="0">
                <a:sym typeface="Wingdings" pitchFamily="2" charset="2"/>
              </a:rPr>
              <a:t></a:t>
            </a:r>
            <a:endParaRPr lang="es-CR" sz="2000" dirty="0" smtClean="0"/>
          </a:p>
          <a:p>
            <a:r>
              <a:rPr lang="en-US" sz="2000" dirty="0"/>
              <a:t>Develop Project </a:t>
            </a:r>
            <a:r>
              <a:rPr lang="en-US" sz="2000" dirty="0" err="1"/>
              <a:t>Mgmt</a:t>
            </a:r>
            <a:r>
              <a:rPr lang="en-US" sz="2000" dirty="0"/>
              <a:t> Plan </a:t>
            </a:r>
            <a:r>
              <a:rPr lang="es-CR" sz="2000" dirty="0" smtClean="0">
                <a:sym typeface="Wingdings" pitchFamily="2" charset="2"/>
              </a:rPr>
              <a:t></a:t>
            </a:r>
            <a:endParaRPr lang="es-CR" sz="2000" dirty="0" smtClean="0"/>
          </a:p>
          <a:p>
            <a:r>
              <a:rPr lang="en-US" sz="2000" dirty="0"/>
              <a:t>Direct and Manage Project </a:t>
            </a:r>
            <a:r>
              <a:rPr lang="en-US" sz="2000" dirty="0" smtClean="0"/>
              <a:t>Work </a:t>
            </a:r>
            <a:r>
              <a:rPr lang="es-CR" sz="2000" dirty="0" smtClean="0">
                <a:sym typeface="Wingdings" pitchFamily="2" charset="2"/>
              </a:rPr>
              <a:t></a:t>
            </a:r>
            <a:endParaRPr lang="es-CR" sz="2000" dirty="0" smtClean="0"/>
          </a:p>
          <a:p>
            <a:r>
              <a:rPr lang="en-US" sz="2000" dirty="0"/>
              <a:t>Monitor and Control Project Work </a:t>
            </a:r>
            <a:r>
              <a:rPr lang="es-CR" sz="2000" dirty="0" smtClean="0">
                <a:sym typeface="Wingdings" pitchFamily="2" charset="2"/>
              </a:rPr>
              <a:t></a:t>
            </a:r>
            <a:endParaRPr lang="es-CR" sz="2000" dirty="0" smtClean="0"/>
          </a:p>
          <a:p>
            <a:r>
              <a:rPr lang="en-US" sz="2000" dirty="0"/>
              <a:t>Integrated Change Control </a:t>
            </a:r>
            <a:r>
              <a:rPr lang="es-CR" sz="2000" dirty="0" smtClean="0">
                <a:sym typeface="Wingdings" pitchFamily="2" charset="2"/>
              </a:rPr>
              <a:t></a:t>
            </a:r>
            <a:endParaRPr lang="es-CR" sz="2000" dirty="0" smtClean="0"/>
          </a:p>
          <a:p>
            <a:r>
              <a:rPr lang="en-US" sz="2000" dirty="0"/>
              <a:t>Close Project </a:t>
            </a:r>
            <a:r>
              <a:rPr lang="es-CR" sz="2000" dirty="0" smtClean="0">
                <a:sym typeface="Wingdings" pitchFamily="2" charset="2"/>
              </a:rPr>
              <a:t></a:t>
            </a:r>
            <a:endParaRPr lang="es-CR" sz="2000" dirty="0"/>
          </a:p>
        </p:txBody>
      </p:sp>
      <p:sp>
        <p:nvSpPr>
          <p:cNvPr id="8" name="7 Marcador de texto"/>
          <p:cNvSpPr>
            <a:spLocks noGrp="1"/>
          </p:cNvSpPr>
          <p:nvPr>
            <p:ph type="body" sz="quarter" idx="3"/>
          </p:nvPr>
        </p:nvSpPr>
        <p:spPr>
          <a:xfrm>
            <a:off x="4644008" y="2060848"/>
            <a:ext cx="4041775" cy="639762"/>
          </a:xfrm>
        </p:spPr>
        <p:txBody>
          <a:bodyPr/>
          <a:lstStyle/>
          <a:p>
            <a:r>
              <a:rPr lang="es-CR" dirty="0" smtClean="0"/>
              <a:t>Performed during</a:t>
            </a:r>
            <a:endParaRPr lang="es-CR" dirty="0"/>
          </a:p>
        </p:txBody>
      </p:sp>
      <p:sp>
        <p:nvSpPr>
          <p:cNvPr id="9" name="8 Marcador de contenido"/>
          <p:cNvSpPr>
            <a:spLocks noGrp="1"/>
          </p:cNvSpPr>
          <p:nvPr>
            <p:ph sz="quarter" idx="4"/>
          </p:nvPr>
        </p:nvSpPr>
        <p:spPr>
          <a:xfrm>
            <a:off x="4932040" y="2780928"/>
            <a:ext cx="4041775" cy="3951288"/>
          </a:xfrm>
        </p:spPr>
        <p:txBody>
          <a:bodyPr/>
          <a:lstStyle/>
          <a:p>
            <a:r>
              <a:rPr lang="es-CR" sz="2000" dirty="0" smtClean="0"/>
              <a:t>Initiation</a:t>
            </a:r>
          </a:p>
          <a:p>
            <a:r>
              <a:rPr lang="es-CR" sz="2000" dirty="0" smtClean="0"/>
              <a:t>Planning </a:t>
            </a:r>
          </a:p>
          <a:p>
            <a:r>
              <a:rPr lang="es-CR" sz="2000" dirty="0" smtClean="0"/>
              <a:t>Execution</a:t>
            </a:r>
          </a:p>
          <a:p>
            <a:r>
              <a:rPr lang="en-US" sz="2000" dirty="0" smtClean="0"/>
              <a:t>Monitor </a:t>
            </a:r>
            <a:r>
              <a:rPr lang="en-US" sz="2000" dirty="0"/>
              <a:t>and Controlling </a:t>
            </a:r>
            <a:endParaRPr lang="en-US" sz="2000" dirty="0" smtClean="0"/>
          </a:p>
          <a:p>
            <a:r>
              <a:rPr lang="en-US" sz="2000" dirty="0" smtClean="0"/>
              <a:t>Monitor </a:t>
            </a:r>
            <a:r>
              <a:rPr lang="en-US" sz="2000" dirty="0"/>
              <a:t>and Controlling </a:t>
            </a:r>
          </a:p>
          <a:p>
            <a:r>
              <a:rPr lang="es-CR" sz="2000" dirty="0" smtClean="0"/>
              <a:t>Closing</a:t>
            </a:r>
            <a:endParaRPr lang="es-CR" sz="20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ipe(down)">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wipe(dow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wipe(down)">
                                      <p:cBhvr>
                                        <p:cTn id="22" dur="5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wipe(down)">
                                      <p:cBhvr>
                                        <p:cTn id="27" dur="5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wipe(down)">
                                      <p:cBhvr>
                                        <p:cTn id="32" dur="500"/>
                                        <p:tgtEl>
                                          <p:spTgt spid="9">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wipe(down)">
                                      <p:cBhvr>
                                        <p:cTn id="37" dur="500"/>
                                        <p:tgtEl>
                                          <p:spTgt spid="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7">
                                            <p:txEl>
                                              <p:pRg st="4" end="4"/>
                                            </p:txEl>
                                          </p:spTgt>
                                        </p:tgtEl>
                                        <p:attrNameLst>
                                          <p:attrName>style.visibility</p:attrName>
                                        </p:attrNameLst>
                                      </p:cBhvr>
                                      <p:to>
                                        <p:strVal val="visible"/>
                                      </p:to>
                                    </p:set>
                                    <p:animEffect transition="in" filter="wipe(down)">
                                      <p:cBhvr>
                                        <p:cTn id="42" dur="500"/>
                                        <p:tgtEl>
                                          <p:spTgt spid="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Effect transition="in" filter="wipe(down)">
                                      <p:cBhvr>
                                        <p:cTn id="47" dur="500"/>
                                        <p:tgtEl>
                                          <p:spTgt spid="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9">
                                            <p:txEl>
                                              <p:pRg st="4" end="4"/>
                                            </p:txEl>
                                          </p:spTgt>
                                        </p:tgtEl>
                                        <p:attrNameLst>
                                          <p:attrName>style.visibility</p:attrName>
                                        </p:attrNameLst>
                                      </p:cBhvr>
                                      <p:to>
                                        <p:strVal val="visible"/>
                                      </p:to>
                                    </p:set>
                                    <p:animEffect transition="in" filter="wipe(down)">
                                      <p:cBhvr>
                                        <p:cTn id="52" dur="500"/>
                                        <p:tgtEl>
                                          <p:spTgt spid="9">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9">
                                            <p:txEl>
                                              <p:pRg st="5" end="5"/>
                                            </p:txEl>
                                          </p:spTgt>
                                        </p:tgtEl>
                                        <p:attrNameLst>
                                          <p:attrName>style.visibility</p:attrName>
                                        </p:attrNameLst>
                                      </p:cBhvr>
                                      <p:to>
                                        <p:strVal val="visible"/>
                                      </p:to>
                                    </p:set>
                                    <p:animEffect transition="in" filter="wipe(down)">
                                      <p:cBhvr>
                                        <p:cTn id="5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2879335774"/>
              </p:ext>
            </p:extLst>
          </p:nvPr>
        </p:nvGraphicFramePr>
        <p:xfrm>
          <a:off x="246742" y="2276872"/>
          <a:ext cx="8679544" cy="4581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a:xfrm>
            <a:off x="158750" y="1408113"/>
            <a:ext cx="6934200" cy="581025"/>
          </a:xfrm>
        </p:spPr>
        <p:txBody>
          <a:bodyPr/>
          <a:lstStyle/>
          <a:p>
            <a:pPr algn="l">
              <a:defRPr/>
            </a:pPr>
            <a:r>
              <a:rPr lang="es-ES_tradnl" sz="3200" kern="0" dirty="0" err="1" smtClean="0"/>
              <a:t>Develop</a:t>
            </a:r>
            <a:r>
              <a:rPr lang="es-ES_tradnl" sz="3200" kern="0" dirty="0" smtClean="0"/>
              <a:t> </a:t>
            </a:r>
            <a:r>
              <a:rPr lang="es-ES_tradnl" sz="3200" kern="0" dirty="0" err="1" smtClean="0"/>
              <a:t>project</a:t>
            </a:r>
            <a:r>
              <a:rPr lang="es-ES_tradnl" sz="3200" kern="0" dirty="0" smtClean="0"/>
              <a:t> </a:t>
            </a:r>
            <a:r>
              <a:rPr lang="es-ES_tradnl" sz="3200" kern="0" dirty="0" err="1" smtClean="0"/>
              <a:t>charter</a:t>
            </a:r>
            <a:endParaRPr lang="es-CR"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179512" y="1124744"/>
            <a:ext cx="8208912" cy="792088"/>
          </a:xfrm>
        </p:spPr>
        <p:txBody>
          <a:bodyPr/>
          <a:lstStyle/>
          <a:p>
            <a:pPr algn="l"/>
            <a:r>
              <a:rPr lang="es-CR" sz="3600" dirty="0" smtClean="0"/>
              <a:t>Project charter</a:t>
            </a:r>
            <a:endParaRPr lang="es-CR" sz="3600" dirty="0"/>
          </a:p>
        </p:txBody>
      </p:sp>
      <p:sp>
        <p:nvSpPr>
          <p:cNvPr id="8" name="7 Marcador de contenido"/>
          <p:cNvSpPr>
            <a:spLocks noGrp="1"/>
          </p:cNvSpPr>
          <p:nvPr>
            <p:ph idx="1"/>
          </p:nvPr>
        </p:nvSpPr>
        <p:spPr>
          <a:xfrm>
            <a:off x="457200" y="1988840"/>
            <a:ext cx="8229600" cy="4608512"/>
          </a:xfrm>
        </p:spPr>
        <p:txBody>
          <a:bodyPr/>
          <a:lstStyle/>
          <a:p>
            <a:pPr lvl="0"/>
            <a:r>
              <a:rPr lang="es-CR" sz="2400" dirty="0" smtClean="0"/>
              <a:t>Inpu</a:t>
            </a:r>
            <a:r>
              <a:rPr lang="en-US" sz="2400" dirty="0" err="1" smtClean="0"/>
              <a:t>ts</a:t>
            </a:r>
            <a:r>
              <a:rPr lang="es-CR" sz="2400" dirty="0" smtClean="0"/>
              <a:t>:</a:t>
            </a:r>
          </a:p>
          <a:p>
            <a:pPr lvl="1"/>
            <a:r>
              <a:rPr lang="es-CR" sz="2000" dirty="0" smtClean="0"/>
              <a:t>Company </a:t>
            </a:r>
            <a:r>
              <a:rPr lang="es-CR" sz="2000" dirty="0" err="1" smtClean="0"/>
              <a:t>environmental</a:t>
            </a:r>
            <a:r>
              <a:rPr lang="es-CR" sz="2000" dirty="0" smtClean="0"/>
              <a:t> factors</a:t>
            </a:r>
          </a:p>
          <a:p>
            <a:pPr lvl="1"/>
            <a:r>
              <a:rPr lang="es-CR" sz="2000" dirty="0" smtClean="0"/>
              <a:t>Organizational process assets</a:t>
            </a:r>
          </a:p>
          <a:p>
            <a:pPr lvl="1"/>
            <a:r>
              <a:rPr lang="es-CR" sz="2000" dirty="0" smtClean="0"/>
              <a:t>Statement of work</a:t>
            </a:r>
          </a:p>
          <a:p>
            <a:pPr lvl="1"/>
            <a:r>
              <a:rPr lang="es-CR" sz="2000" dirty="0" smtClean="0"/>
              <a:t>Business case: commercial need, unsatisfied demand, technological change, legal requirement, etc.</a:t>
            </a:r>
          </a:p>
          <a:p>
            <a:pPr lvl="1"/>
            <a:r>
              <a:rPr lang="es-CR" sz="2000" dirty="0" smtClean="0"/>
              <a:t>The contract (in case it exists)</a:t>
            </a:r>
          </a:p>
          <a:p>
            <a:r>
              <a:rPr lang="es-CR" sz="2400" dirty="0" smtClean="0"/>
              <a:t>Tools</a:t>
            </a:r>
          </a:p>
          <a:p>
            <a:pPr lvl="1"/>
            <a:r>
              <a:rPr lang="es-CR" sz="2000" dirty="0"/>
              <a:t>Expert </a:t>
            </a:r>
            <a:r>
              <a:rPr lang="es-CR" sz="2000" dirty="0" smtClean="0"/>
              <a:t>judgement</a:t>
            </a:r>
            <a:endParaRPr lang="es-CR" sz="2000" dirty="0"/>
          </a:p>
          <a:p>
            <a:pPr lvl="1"/>
            <a:r>
              <a:rPr lang="es-CR" sz="2000" dirty="0" err="1" smtClean="0"/>
              <a:t>Facilitation</a:t>
            </a:r>
            <a:r>
              <a:rPr lang="es-CR" sz="2000" dirty="0" smtClean="0"/>
              <a:t> techniques: brainstorming, problem solving, meeting management, etc.</a:t>
            </a:r>
            <a:endParaRPr lang="es-CR" dirty="0" smtClean="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92075" y="2133600"/>
            <a:ext cx="4322763" cy="3952875"/>
          </a:xfrm>
        </p:spPr>
        <p:txBody>
          <a:bodyPr>
            <a:normAutofit/>
          </a:bodyPr>
          <a:lstStyle/>
          <a:p>
            <a:pPr algn="just">
              <a:defRPr/>
            </a:pPr>
            <a:r>
              <a:rPr lang="es-CR" sz="2400" dirty="0"/>
              <a:t>Project </a:t>
            </a:r>
            <a:r>
              <a:rPr lang="es-CR" sz="2400" dirty="0" smtClean="0"/>
              <a:t>justification</a:t>
            </a:r>
            <a:endParaRPr lang="es-CR" sz="2400" dirty="0"/>
          </a:p>
          <a:p>
            <a:pPr algn="just">
              <a:defRPr/>
            </a:pPr>
            <a:r>
              <a:rPr lang="es-CR" sz="2400" dirty="0"/>
              <a:t>Project </a:t>
            </a:r>
            <a:r>
              <a:rPr lang="es-CR" sz="2400" dirty="0" smtClean="0"/>
              <a:t>measurable objectives and </a:t>
            </a:r>
            <a:r>
              <a:rPr lang="es-CR" sz="2400" dirty="0" err="1" smtClean="0"/>
              <a:t>the</a:t>
            </a:r>
            <a:r>
              <a:rPr lang="es-CR" sz="2400" dirty="0" smtClean="0"/>
              <a:t> </a:t>
            </a:r>
            <a:r>
              <a:rPr lang="es-CR" sz="2400" dirty="0" err="1" smtClean="0"/>
              <a:t>corresponding</a:t>
            </a:r>
            <a:r>
              <a:rPr lang="es-CR" sz="2400" dirty="0" smtClean="0"/>
              <a:t> success criteria</a:t>
            </a:r>
            <a:endParaRPr lang="es-CR" sz="2400" dirty="0"/>
          </a:p>
          <a:p>
            <a:pPr algn="just">
              <a:defRPr/>
            </a:pPr>
            <a:r>
              <a:rPr lang="es-CR" sz="2400" dirty="0"/>
              <a:t>High level </a:t>
            </a:r>
            <a:r>
              <a:rPr lang="es-CR" sz="2400" dirty="0" smtClean="0"/>
              <a:t>requirents</a:t>
            </a:r>
            <a:endParaRPr lang="es-CR" sz="2400" dirty="0"/>
          </a:p>
          <a:p>
            <a:pPr algn="just">
              <a:defRPr/>
            </a:pPr>
            <a:r>
              <a:rPr lang="es-CR" sz="2400" dirty="0" smtClean="0"/>
              <a:t>Project high level description</a:t>
            </a:r>
            <a:endParaRPr lang="es-CR" sz="2400" dirty="0"/>
          </a:p>
          <a:p>
            <a:pPr algn="just">
              <a:defRPr/>
            </a:pPr>
            <a:r>
              <a:rPr lang="es-CR" sz="2400" dirty="0" smtClean="0"/>
              <a:t>High level risks</a:t>
            </a:r>
            <a:endParaRPr lang="es-CR" sz="2400" dirty="0"/>
          </a:p>
          <a:p>
            <a:pPr algn="just">
              <a:defRPr/>
            </a:pPr>
            <a:r>
              <a:rPr lang="es-CR" sz="2400" dirty="0" smtClean="0"/>
              <a:t>Schedule milestone summary</a:t>
            </a:r>
            <a:endParaRPr lang="es-CR" sz="2400" dirty="0"/>
          </a:p>
        </p:txBody>
      </p:sp>
      <p:sp>
        <p:nvSpPr>
          <p:cNvPr id="8" name="7 Rectángulo"/>
          <p:cNvSpPr/>
          <p:nvPr/>
        </p:nvSpPr>
        <p:spPr>
          <a:xfrm>
            <a:off x="251520" y="1599183"/>
            <a:ext cx="8136904" cy="461665"/>
          </a:xfrm>
          <a:prstGeom prst="rect">
            <a:avLst/>
          </a:prstGeom>
        </p:spPr>
        <p:txBody>
          <a:bodyPr wrap="square">
            <a:spAutoFit/>
          </a:bodyPr>
          <a:lstStyle/>
          <a:p>
            <a:pPr algn="just">
              <a:defRPr/>
            </a:pPr>
            <a:r>
              <a:rPr lang="es-CR" sz="2400" b="1" dirty="0" smtClean="0">
                <a:latin typeface="+mj-lt"/>
              </a:rPr>
              <a:t>What can be included on the project charter?</a:t>
            </a:r>
            <a:endParaRPr lang="es-CR" sz="2800" b="1" dirty="0">
              <a:latin typeface="+mj-lt"/>
              <a:ea typeface="+mj-ea"/>
              <a:cs typeface="+mj-cs"/>
            </a:endParaRPr>
          </a:p>
        </p:txBody>
      </p:sp>
      <p:sp>
        <p:nvSpPr>
          <p:cNvPr id="6" name="Rectangle 3"/>
          <p:cNvSpPr txBox="1">
            <a:spLocks noChangeArrowheads="1"/>
          </p:cNvSpPr>
          <p:nvPr/>
        </p:nvSpPr>
        <p:spPr>
          <a:xfrm>
            <a:off x="4284663" y="2205038"/>
            <a:ext cx="4713287" cy="4051300"/>
          </a:xfrm>
          <a:prstGeom prst="rect">
            <a:avLst/>
          </a:prstGeom>
        </p:spPr>
        <p:txBody>
          <a:bodyPr>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defRPr/>
            </a:pPr>
            <a:r>
              <a:rPr lang="es-CR" sz="8800" dirty="0" smtClean="0"/>
              <a:t>Budget summary</a:t>
            </a:r>
            <a:endParaRPr lang="es-CR" sz="8800" dirty="0"/>
          </a:p>
          <a:p>
            <a:pPr algn="just">
              <a:defRPr/>
            </a:pPr>
            <a:r>
              <a:rPr lang="es-CR" sz="8800" dirty="0"/>
              <a:t>Project </a:t>
            </a:r>
            <a:r>
              <a:rPr lang="es-CR" sz="8800" dirty="0" smtClean="0"/>
              <a:t>approval requirements (what constitutes project success, </a:t>
            </a:r>
            <a:r>
              <a:rPr lang="es-CR" sz="8800" dirty="0" err="1" smtClean="0"/>
              <a:t>who</a:t>
            </a:r>
            <a:r>
              <a:rPr lang="es-CR" sz="8800" dirty="0" smtClean="0"/>
              <a:t> decides if the project is successful and who signs the project approval) </a:t>
            </a:r>
            <a:endParaRPr lang="es-CR" sz="8800" dirty="0"/>
          </a:p>
          <a:p>
            <a:pPr algn="just">
              <a:defRPr/>
            </a:pPr>
            <a:r>
              <a:rPr lang="es-CR" sz="8800" dirty="0"/>
              <a:t>The assigned project manager, </a:t>
            </a:r>
            <a:r>
              <a:rPr lang="es-CR" sz="8800" dirty="0" err="1" smtClean="0"/>
              <a:t>responsibility</a:t>
            </a:r>
            <a:r>
              <a:rPr lang="es-CR" sz="8800" dirty="0" smtClean="0"/>
              <a:t> </a:t>
            </a:r>
            <a:r>
              <a:rPr lang="es-CR" sz="8800" dirty="0"/>
              <a:t>and level of </a:t>
            </a:r>
            <a:r>
              <a:rPr lang="es-CR" sz="8800" dirty="0" smtClean="0"/>
              <a:t>authority</a:t>
            </a:r>
            <a:endParaRPr lang="es-CR" sz="8800" dirty="0"/>
          </a:p>
          <a:p>
            <a:pPr algn="just">
              <a:defRPr/>
            </a:pPr>
            <a:r>
              <a:rPr lang="es-CR" sz="8800" dirty="0"/>
              <a:t>The name and level of </a:t>
            </a:r>
            <a:r>
              <a:rPr lang="es-CR" sz="8800" dirty="0" err="1" smtClean="0"/>
              <a:t>authority</a:t>
            </a:r>
            <a:r>
              <a:rPr lang="es-CR" sz="8800" dirty="0" smtClean="0"/>
              <a:t> of the sponsor or of those who authorize the project charter </a:t>
            </a:r>
            <a:endParaRPr lang="es-CR" sz="8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9079</TotalTime>
  <Words>1553</Words>
  <Application>Microsoft Office PowerPoint</Application>
  <PresentationFormat>Presentación en pantalla (4:3)</PresentationFormat>
  <Paragraphs>196</Paragraphs>
  <Slides>29</Slides>
  <Notes>3</Notes>
  <HiddenSlides>0</HiddenSlides>
  <MMClips>0</MMClips>
  <ScaleCrop>false</ScaleCrop>
  <HeadingPairs>
    <vt:vector size="4" baseType="variant">
      <vt:variant>
        <vt:lpstr>Tema</vt:lpstr>
      </vt:variant>
      <vt:variant>
        <vt:i4>1</vt:i4>
      </vt:variant>
      <vt:variant>
        <vt:lpstr>Títulos de diapositiva</vt:lpstr>
      </vt:variant>
      <vt:variant>
        <vt:i4>29</vt:i4>
      </vt:variant>
    </vt:vector>
  </HeadingPairs>
  <TitlesOfParts>
    <vt:vector size="30" baseType="lpstr">
      <vt:lpstr>Tema de Office</vt:lpstr>
      <vt:lpstr>Degree and Graduation Seminar  Integration Management</vt:lpstr>
      <vt:lpstr>Presentación de PowerPoint</vt:lpstr>
      <vt:lpstr>Presentación de PowerPoint</vt:lpstr>
      <vt:lpstr>Project Manager’s role</vt:lpstr>
      <vt:lpstr>Project Manager’s role</vt:lpstr>
      <vt:lpstr>Integration management processess</vt:lpstr>
      <vt:lpstr>Develop project charter</vt:lpstr>
      <vt:lpstr>Project charter</vt:lpstr>
      <vt:lpstr>Presentación de PowerPoint</vt:lpstr>
      <vt:lpstr>Presentación de PowerPoint</vt:lpstr>
      <vt:lpstr>Presentación de PowerPoint</vt:lpstr>
      <vt:lpstr>Presentación de PowerPoint</vt:lpstr>
      <vt:lpstr>Presentación de PowerPoint</vt:lpstr>
      <vt:lpstr>Monitor and control project work</vt:lpstr>
      <vt:lpstr>Presentación de PowerPoint</vt:lpstr>
      <vt:lpstr>Presentación de PowerPoint</vt:lpstr>
      <vt:lpstr>Presentación de PowerPoint</vt:lpstr>
      <vt:lpstr>Process for making changes</vt:lpstr>
      <vt:lpstr>Process for making changes</vt:lpstr>
      <vt:lpstr>Process for making changes</vt:lpstr>
      <vt:lpstr>Presentación de PowerPoint</vt:lpstr>
      <vt:lpstr>Presentación de PowerPoint</vt:lpstr>
      <vt:lpstr>Sample Question</vt:lpstr>
      <vt:lpstr>Sample Question</vt:lpstr>
      <vt:lpstr>Answer</vt:lpstr>
      <vt:lpstr>Sample Question</vt:lpstr>
      <vt:lpstr>Sample Question</vt:lpstr>
      <vt:lpstr>Sample Question</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Donald Solano</dc:creator>
  <cp:lastModifiedBy>Angela Herrera</cp:lastModifiedBy>
  <cp:revision>196</cp:revision>
  <dcterms:created xsi:type="dcterms:W3CDTF">2010-10-20T21:55:38Z</dcterms:created>
  <dcterms:modified xsi:type="dcterms:W3CDTF">2014-02-18T16:04:48Z</dcterms:modified>
</cp:coreProperties>
</file>