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452" r:id="rId2"/>
    <p:sldId id="454" r:id="rId3"/>
    <p:sldId id="456" r:id="rId4"/>
    <p:sldId id="458" r:id="rId5"/>
    <p:sldId id="460" r:id="rId6"/>
    <p:sldId id="462" r:id="rId7"/>
    <p:sldId id="464" r:id="rId8"/>
    <p:sldId id="466" r:id="rId9"/>
    <p:sldId id="468" r:id="rId10"/>
    <p:sldId id="470" r:id="rId11"/>
    <p:sldId id="472" r:id="rId12"/>
    <p:sldId id="474" r:id="rId13"/>
    <p:sldId id="476" r:id="rId14"/>
    <p:sldId id="478" r:id="rId15"/>
    <p:sldId id="480" r:id="rId16"/>
    <p:sldId id="482" r:id="rId17"/>
    <p:sldId id="484" r:id="rId18"/>
    <p:sldId id="486" r:id="rId19"/>
    <p:sldId id="488" r:id="rId20"/>
    <p:sldId id="490" r:id="rId21"/>
    <p:sldId id="492" r:id="rId22"/>
    <p:sldId id="494" r:id="rId23"/>
    <p:sldId id="496" r:id="rId24"/>
    <p:sldId id="498" r:id="rId25"/>
    <p:sldId id="500" r:id="rId26"/>
    <p:sldId id="502" r:id="rId27"/>
    <p:sldId id="504" r:id="rId28"/>
    <p:sldId id="506" r:id="rId29"/>
    <p:sldId id="508" r:id="rId30"/>
    <p:sldId id="510" r:id="rId31"/>
    <p:sldId id="512" r:id="rId32"/>
    <p:sldId id="514" r:id="rId33"/>
    <p:sldId id="516" r:id="rId34"/>
    <p:sldId id="518" r:id="rId35"/>
    <p:sldId id="520" r:id="rId36"/>
    <p:sldId id="522" r:id="rId37"/>
    <p:sldId id="524" r:id="rId38"/>
    <p:sldId id="525" r:id="rId39"/>
    <p:sldId id="526" r:id="rId40"/>
    <p:sldId id="527" r:id="rId41"/>
    <p:sldId id="528" r:id="rId42"/>
    <p:sldId id="529" r:id="rId43"/>
    <p:sldId id="530" r:id="rId44"/>
    <p:sldId id="531" r:id="rId45"/>
    <p:sldId id="532" r:id="rId46"/>
    <p:sldId id="533" r:id="rId47"/>
    <p:sldId id="534" r:id="rId48"/>
    <p:sldId id="535" r:id="rId49"/>
    <p:sldId id="536" r:id="rId50"/>
    <p:sldId id="537" r:id="rId51"/>
    <p:sldId id="538" r:id="rId52"/>
    <p:sldId id="539" r:id="rId53"/>
    <p:sldId id="540" r:id="rId54"/>
    <p:sldId id="541" r:id="rId55"/>
    <p:sldId id="542" r:id="rId56"/>
    <p:sldId id="543" r:id="rId57"/>
    <p:sldId id="544" r:id="rId58"/>
    <p:sldId id="545" r:id="rId59"/>
    <p:sldId id="546" r:id="rId60"/>
    <p:sldId id="547" r:id="rId61"/>
    <p:sldId id="548" r:id="rId62"/>
    <p:sldId id="549" r:id="rId63"/>
    <p:sldId id="550" r:id="rId64"/>
    <p:sldId id="551" r:id="rId65"/>
    <p:sldId id="552" r:id="rId66"/>
    <p:sldId id="553" r:id="rId67"/>
    <p:sldId id="554" r:id="rId68"/>
    <p:sldId id="555" r:id="rId69"/>
    <p:sldId id="556" r:id="rId70"/>
    <p:sldId id="557" r:id="rId71"/>
    <p:sldId id="558" r:id="rId72"/>
    <p:sldId id="559" r:id="rId73"/>
    <p:sldId id="560" r:id="rId74"/>
    <p:sldId id="453" r:id="rId75"/>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53" autoAdjust="0"/>
    <p:restoredTop sz="94660"/>
  </p:normalViewPr>
  <p:slideViewPr>
    <p:cSldViewPr>
      <p:cViewPr>
        <p:scale>
          <a:sx n="70" d="100"/>
          <a:sy n="70" d="100"/>
        </p:scale>
        <p:origin x="-1002" y="-8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790D723E-E4F2-4D49-B34A-2A86C6FFF9B4}" type="datetimeFigureOut">
              <a:rPr lang="en-US"/>
              <a:pPr>
                <a:defRPr/>
              </a:pPr>
              <a:t>2/18/2014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5AC27108-6FDD-4D46-BE51-DA3197E4AC0C}" type="slidenum">
              <a:rPr lang="en-US"/>
              <a:pPr>
                <a:defRPr/>
              </a:pPr>
              <a:t>‹Nº›</a:t>
            </a:fld>
            <a:endParaRPr lang="en-US"/>
          </a:p>
        </p:txBody>
      </p:sp>
    </p:spTree>
    <p:extLst>
      <p:ext uri="{BB962C8B-B14F-4D97-AF65-F5344CB8AC3E}">
        <p14:creationId xmlns:p14="http://schemas.microsoft.com/office/powerpoint/2010/main" val="27854277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879340D6-640C-4754-8ADE-82EC197A913F}" type="datetimeFigureOut">
              <a:rPr lang="en-US"/>
              <a:pPr>
                <a:defRPr/>
              </a:pPr>
              <a:t>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6F688BC2-7BF2-41B1-A7BD-D331A01BF7B6}" type="slidenum">
              <a:rPr lang="en-US"/>
              <a:pPr>
                <a:defRPr/>
              </a:pPr>
              <a:t>‹Nº›</a:t>
            </a:fld>
            <a:endParaRPr lang="en-US"/>
          </a:p>
        </p:txBody>
      </p:sp>
    </p:spTree>
    <p:extLst>
      <p:ext uri="{BB962C8B-B14F-4D97-AF65-F5344CB8AC3E}">
        <p14:creationId xmlns:p14="http://schemas.microsoft.com/office/powerpoint/2010/main" val="177782264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B892B265-B1FB-4B28-AA32-C2B2E901BB59}"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4D24B0EC-9BD5-499D-B41B-03C75FE7A530}"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A132379-70E0-4153-BAAD-813938B8D665}"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F1D94AD-082B-4E4E-BB22-FA66B837F93E}"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77BFC671-4F03-46DA-B1E8-5FE78E776AF4}"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36554E73-B3EB-4F40-99CC-402490F06BE2}"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A5D32C29-9E67-438E-BAAA-7E6C0AFABCF1}"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DBC4869C-2D41-4D5B-B139-5934B43F5C73}"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1E12FAB8-68D4-4E3E-9C69-9A4BADDA9431}" type="datetime1">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1492AFD-E210-4A43-A1D1-7697643E5935}"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E8D502D2-A167-4D96-9DF3-81954D66B657}"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7539059B-505F-44FF-B163-099DCE505292}"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4E46F98A-E15A-4EE4-ACC1-CB0567C79BBB}" type="datetime1">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AD1909EC-9AC3-4CF1-B727-87BDB2E71013}"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406FA1B4-30C0-4DE3-A8E4-AEC334DF2582}" type="datetime1">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EB207B72-38E6-4DA1-9A11-DEFA1CE67C0E}"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58AF85F-A286-4852-87CB-6321596DCFDF}" type="datetime1">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555ED668-4FE2-4A85-8DFC-959A07DF5B88}"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D39CC02-1DEB-4B0E-AECB-A3F400F0F63A}"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3474571-9090-46A8-87F8-CB055B0BDF8A}"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EABAAA5B-3345-49D3-8809-52B49098F5AB}" type="datetime1">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2DAA8C0F-C516-4143-8D14-2B74614EEC68}"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975"/>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2317750"/>
            <a:ext cx="8229600" cy="3990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E8ECCD4A-0158-41DA-A799-C6A06B11F401}"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 id="2147484005" r:id="rId5"/>
    <p:sldLayoutId id="2147484006" r:id="rId6"/>
    <p:sldLayoutId id="2147484007" r:id="rId7"/>
    <p:sldLayoutId id="2147484008" r:id="rId8"/>
    <p:sldLayoutId id="2147484009" r:id="rId9"/>
    <p:sldLayoutId id="2147484010" r:id="rId10"/>
    <p:sldLayoutId id="2147484011"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CR" sz="5100" dirty="0" smtClean="0">
                <a:ea typeface="ＭＳ Ｐゴシック" pitchFamily="34" charset="-128"/>
              </a:rPr>
              <a:t>Time Management</a:t>
            </a:r>
            <a:endParaRPr lang="es-CR" dirty="0" smtClean="0">
              <a:ea typeface="ＭＳ Ｐゴシック" pitchFamily="34" charset="-128"/>
            </a:endParaRPr>
          </a:p>
        </p:txBody>
      </p:sp>
    </p:spTree>
    <p:extLst>
      <p:ext uri="{BB962C8B-B14F-4D97-AF65-F5344CB8AC3E}">
        <p14:creationId xmlns:p14="http://schemas.microsoft.com/office/powerpoint/2010/main" val="2087312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lstStyle/>
          <a:p>
            <a:pPr eaLnBrk="1" hangingPunct="1"/>
            <a:r>
              <a:rPr lang="en-US" smtClean="0"/>
              <a:t>External Dependency</a:t>
            </a:r>
          </a:p>
        </p:txBody>
      </p:sp>
      <p:sp>
        <p:nvSpPr>
          <p:cNvPr id="31746" name="Content Placeholder 2"/>
          <p:cNvSpPr>
            <a:spLocks noGrp="1"/>
          </p:cNvSpPr>
          <p:nvPr>
            <p:ph idx="4294967295"/>
          </p:nvPr>
        </p:nvSpPr>
        <p:spPr/>
        <p:txBody>
          <a:bodyPr/>
          <a:lstStyle/>
          <a:p>
            <a:pPr eaLnBrk="1" hangingPunct="1"/>
            <a:r>
              <a:rPr lang="en-US" dirty="0" smtClean="0"/>
              <a:t>An external dependency is a dependency based on the needs or desires of a party outside the project, such as government or suppliers.</a:t>
            </a:r>
          </a:p>
        </p:txBody>
      </p:sp>
    </p:spTree>
    <p:extLst>
      <p:ext uri="{BB962C8B-B14F-4D97-AF65-F5344CB8AC3E}">
        <p14:creationId xmlns:p14="http://schemas.microsoft.com/office/powerpoint/2010/main" val="3662897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457200" y="1133872"/>
            <a:ext cx="6707188" cy="1143000"/>
          </a:xfrm>
        </p:spPr>
        <p:txBody>
          <a:bodyPr/>
          <a:lstStyle/>
          <a:p>
            <a:pPr eaLnBrk="1" hangingPunct="1"/>
            <a:r>
              <a:rPr lang="en-US" dirty="0" smtClean="0"/>
              <a:t>Precedence Diagramming </a:t>
            </a:r>
            <a:br>
              <a:rPr lang="en-US" dirty="0" smtClean="0"/>
            </a:br>
            <a:r>
              <a:rPr lang="en-US" dirty="0" smtClean="0"/>
              <a:t>Method (PDM)</a:t>
            </a:r>
          </a:p>
        </p:txBody>
      </p:sp>
      <p:sp>
        <p:nvSpPr>
          <p:cNvPr id="33794" name="Content Placeholder 2"/>
          <p:cNvSpPr>
            <a:spLocks noGrp="1"/>
          </p:cNvSpPr>
          <p:nvPr>
            <p:ph idx="4294967295"/>
          </p:nvPr>
        </p:nvSpPr>
        <p:spPr/>
        <p:txBody>
          <a:bodyPr/>
          <a:lstStyle/>
          <a:p>
            <a:pPr eaLnBrk="1" hangingPunct="1"/>
            <a:r>
              <a:rPr lang="en-US" dirty="0" smtClean="0"/>
              <a:t>PDM is a schedule network diagramming technique in which scheduled activities are represented by boxes or nodes and graphically linked by one or more logical relationships to show the sequence in which the activities are to be performed.</a:t>
            </a:r>
          </a:p>
        </p:txBody>
      </p:sp>
    </p:spTree>
    <p:extLst>
      <p:ext uri="{BB962C8B-B14F-4D97-AF65-F5344CB8AC3E}">
        <p14:creationId xmlns:p14="http://schemas.microsoft.com/office/powerpoint/2010/main" val="1948698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p:txBody>
          <a:bodyPr/>
          <a:lstStyle/>
          <a:p>
            <a:pPr eaLnBrk="1" hangingPunct="1"/>
            <a:r>
              <a:rPr lang="en-US" smtClean="0"/>
              <a:t>Critical Path</a:t>
            </a:r>
          </a:p>
        </p:txBody>
      </p:sp>
      <p:sp>
        <p:nvSpPr>
          <p:cNvPr id="35842" name="Content Placeholder 2"/>
          <p:cNvSpPr>
            <a:spLocks noGrp="1"/>
          </p:cNvSpPr>
          <p:nvPr>
            <p:ph idx="4294967295"/>
          </p:nvPr>
        </p:nvSpPr>
        <p:spPr/>
        <p:txBody>
          <a:bodyPr/>
          <a:lstStyle/>
          <a:p>
            <a:pPr eaLnBrk="1" hangingPunct="1"/>
            <a:r>
              <a:rPr lang="en-US" dirty="0" smtClean="0"/>
              <a:t>Critical path is generally, not always, the sequence of scheduled activities that determines the duration of the project; the longest path through the project.</a:t>
            </a:r>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2356606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p:txBody>
          <a:bodyPr/>
          <a:lstStyle/>
          <a:p>
            <a:pPr eaLnBrk="1" hangingPunct="1"/>
            <a:r>
              <a:rPr lang="en-US" smtClean="0"/>
              <a:t>Free Float</a:t>
            </a:r>
          </a:p>
        </p:txBody>
      </p:sp>
      <p:sp>
        <p:nvSpPr>
          <p:cNvPr id="37890" name="Content Placeholder 2"/>
          <p:cNvSpPr>
            <a:spLocks noGrp="1"/>
          </p:cNvSpPr>
          <p:nvPr>
            <p:ph idx="4294967295"/>
          </p:nvPr>
        </p:nvSpPr>
        <p:spPr/>
        <p:txBody>
          <a:bodyPr/>
          <a:lstStyle/>
          <a:p>
            <a:pPr eaLnBrk="1" hangingPunct="1"/>
            <a:r>
              <a:rPr lang="en-US" dirty="0" smtClean="0"/>
              <a:t>Free float is the amount of time that a scheduled activity can be delayed without delaying the start date of any immediately following scheduled activities.</a:t>
            </a:r>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3610035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p:txBody>
          <a:bodyPr/>
          <a:lstStyle/>
          <a:p>
            <a:pPr eaLnBrk="1" hangingPunct="1"/>
            <a:r>
              <a:rPr lang="en-US" smtClean="0"/>
              <a:t>Total Float</a:t>
            </a:r>
          </a:p>
        </p:txBody>
      </p:sp>
      <p:sp>
        <p:nvSpPr>
          <p:cNvPr id="39938" name="Content Placeholder 2"/>
          <p:cNvSpPr>
            <a:spLocks noGrp="1"/>
          </p:cNvSpPr>
          <p:nvPr>
            <p:ph idx="4294967295"/>
          </p:nvPr>
        </p:nvSpPr>
        <p:spPr/>
        <p:txBody>
          <a:bodyPr/>
          <a:lstStyle/>
          <a:p>
            <a:pPr eaLnBrk="1" hangingPunct="1"/>
            <a:r>
              <a:rPr lang="en-US" dirty="0" smtClean="0"/>
              <a:t>Total float is the total amount of time that a scheduled activity may be delayed from its early start date without delaying the project finish date, or violating a schedule constraint. </a:t>
            </a:r>
          </a:p>
          <a:p>
            <a:pPr marL="0" indent="0" eaLnBrk="1" hangingPunct="1">
              <a:buNone/>
            </a:pPr>
            <a:endParaRPr lang="en-US" dirty="0" smtClean="0"/>
          </a:p>
        </p:txBody>
      </p:sp>
    </p:spTree>
    <p:extLst>
      <p:ext uri="{BB962C8B-B14F-4D97-AF65-F5344CB8AC3E}">
        <p14:creationId xmlns:p14="http://schemas.microsoft.com/office/powerpoint/2010/main" val="2429924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lstStyle/>
          <a:p>
            <a:pPr eaLnBrk="1" hangingPunct="1"/>
            <a:r>
              <a:rPr lang="en-US" smtClean="0"/>
              <a:t>Project Float</a:t>
            </a:r>
          </a:p>
        </p:txBody>
      </p:sp>
      <p:sp>
        <p:nvSpPr>
          <p:cNvPr id="41986" name="Content Placeholder 2"/>
          <p:cNvSpPr>
            <a:spLocks noGrp="1"/>
          </p:cNvSpPr>
          <p:nvPr>
            <p:ph idx="4294967295"/>
          </p:nvPr>
        </p:nvSpPr>
        <p:spPr/>
        <p:txBody>
          <a:bodyPr/>
          <a:lstStyle/>
          <a:p>
            <a:pPr eaLnBrk="1" hangingPunct="1"/>
            <a:r>
              <a:rPr lang="en-US" dirty="0" smtClean="0"/>
              <a:t>Project float is the amount of time a project can be delayed without delaying the externally imposed project completion date, required by the customer or management, or previously committed to by the project manager.</a:t>
            </a:r>
          </a:p>
        </p:txBody>
      </p:sp>
    </p:spTree>
    <p:extLst>
      <p:ext uri="{BB962C8B-B14F-4D97-AF65-F5344CB8AC3E}">
        <p14:creationId xmlns:p14="http://schemas.microsoft.com/office/powerpoint/2010/main" val="4009134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p:txBody>
          <a:bodyPr/>
          <a:lstStyle/>
          <a:p>
            <a:pPr eaLnBrk="1" hangingPunct="1"/>
            <a:r>
              <a:rPr lang="en-US" smtClean="0"/>
              <a:t>Three-Point Estimate</a:t>
            </a:r>
          </a:p>
        </p:txBody>
      </p:sp>
      <p:sp>
        <p:nvSpPr>
          <p:cNvPr id="44034" name="Content Placeholder 2"/>
          <p:cNvSpPr>
            <a:spLocks noGrp="1"/>
          </p:cNvSpPr>
          <p:nvPr>
            <p:ph idx="4294967295"/>
          </p:nvPr>
        </p:nvSpPr>
        <p:spPr/>
        <p:txBody>
          <a:bodyPr/>
          <a:lstStyle/>
          <a:p>
            <a:pPr eaLnBrk="1" hangingPunct="1"/>
            <a:r>
              <a:rPr lang="en-US" dirty="0" smtClean="0"/>
              <a:t>Three-point estimate is an analytical estimate that uses three cost or duration estimates to represent the optimistic, most likely, and pessimistic scenarios.</a:t>
            </a:r>
          </a:p>
        </p:txBody>
      </p:sp>
    </p:spTree>
    <p:extLst>
      <p:ext uri="{BB962C8B-B14F-4D97-AF65-F5344CB8AC3E}">
        <p14:creationId xmlns:p14="http://schemas.microsoft.com/office/powerpoint/2010/main" val="2364796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p:txBody>
          <a:bodyPr/>
          <a:lstStyle/>
          <a:p>
            <a:pPr eaLnBrk="1" hangingPunct="1"/>
            <a:r>
              <a:rPr lang="en-US" smtClean="0"/>
              <a:t>Monte Carlo Analysis</a:t>
            </a:r>
          </a:p>
        </p:txBody>
      </p:sp>
      <p:sp>
        <p:nvSpPr>
          <p:cNvPr id="46082" name="Content Placeholder 2"/>
          <p:cNvSpPr>
            <a:spLocks noGrp="1"/>
          </p:cNvSpPr>
          <p:nvPr>
            <p:ph idx="4294967295"/>
          </p:nvPr>
        </p:nvSpPr>
        <p:spPr/>
        <p:txBody>
          <a:bodyPr/>
          <a:lstStyle/>
          <a:p>
            <a:pPr eaLnBrk="1" hangingPunct="1">
              <a:lnSpc>
                <a:spcPct val="80000"/>
              </a:lnSpc>
            </a:pPr>
            <a:r>
              <a:rPr lang="en-US" sz="3000" dirty="0" smtClean="0"/>
              <a:t>Monte Carlo analysis is a technique that computes or iterates, the project cost or schedule many times, using input values, selected at random from probability distributions of possible costs or durations, to calculate a distribution of possible total cost or completion dates.</a:t>
            </a:r>
            <a:br>
              <a:rPr lang="en-US" sz="3000" dirty="0" smtClean="0"/>
            </a:br>
            <a:endParaRPr lang="en-US" sz="3000" dirty="0" smtClean="0"/>
          </a:p>
        </p:txBody>
      </p:sp>
    </p:spTree>
    <p:extLst>
      <p:ext uri="{BB962C8B-B14F-4D97-AF65-F5344CB8AC3E}">
        <p14:creationId xmlns:p14="http://schemas.microsoft.com/office/powerpoint/2010/main" val="1896170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pPr eaLnBrk="1" hangingPunct="1"/>
            <a:r>
              <a:rPr lang="en-US" smtClean="0"/>
              <a:t>Bar Chart</a:t>
            </a:r>
          </a:p>
        </p:txBody>
      </p:sp>
      <p:sp>
        <p:nvSpPr>
          <p:cNvPr id="48130" name="Content Placeholder 2"/>
          <p:cNvSpPr>
            <a:spLocks noGrp="1"/>
          </p:cNvSpPr>
          <p:nvPr>
            <p:ph idx="4294967295"/>
          </p:nvPr>
        </p:nvSpPr>
        <p:spPr/>
        <p:txBody>
          <a:bodyPr/>
          <a:lstStyle/>
          <a:p>
            <a:pPr eaLnBrk="1" hangingPunct="1"/>
            <a:r>
              <a:rPr lang="en-US" dirty="0" smtClean="0"/>
              <a:t>A bar chart, or Gantt chart, is a graphic display of schedule-related information, where scheduled activities or WBS components are listed down the left side of the chart, dates are shown across the top, and activity durations are shown as date-placed horizontal bars.</a:t>
            </a:r>
          </a:p>
        </p:txBody>
      </p:sp>
    </p:spTree>
    <p:extLst>
      <p:ext uri="{BB962C8B-B14F-4D97-AF65-F5344CB8AC3E}">
        <p14:creationId xmlns:p14="http://schemas.microsoft.com/office/powerpoint/2010/main" val="1615051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p:txBody>
          <a:bodyPr/>
          <a:lstStyle/>
          <a:p>
            <a:pPr eaLnBrk="1" hangingPunct="1"/>
            <a:r>
              <a:rPr lang="en-US" smtClean="0"/>
              <a:t>Milestone Chart</a:t>
            </a:r>
          </a:p>
        </p:txBody>
      </p:sp>
      <p:sp>
        <p:nvSpPr>
          <p:cNvPr id="50178" name="Content Placeholder 2"/>
          <p:cNvSpPr>
            <a:spLocks noGrp="1"/>
          </p:cNvSpPr>
          <p:nvPr>
            <p:ph idx="4294967295"/>
          </p:nvPr>
        </p:nvSpPr>
        <p:spPr/>
        <p:txBody>
          <a:bodyPr/>
          <a:lstStyle/>
          <a:p>
            <a:pPr eaLnBrk="1" hangingPunct="1"/>
            <a:r>
              <a:rPr lang="en-US" dirty="0" smtClean="0"/>
              <a:t>Milestone charts are similar to bar charts, but they only show major events, or milestones, rather than all scheduled activities or WBS components.</a:t>
            </a:r>
          </a:p>
        </p:txBody>
      </p:sp>
    </p:spTree>
    <p:extLst>
      <p:ext uri="{BB962C8B-B14F-4D97-AF65-F5344CB8AC3E}">
        <p14:creationId xmlns:p14="http://schemas.microsoft.com/office/powerpoint/2010/main" val="489408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a:xfrm>
            <a:off x="251520" y="836712"/>
            <a:ext cx="8219256" cy="1503040"/>
          </a:xfrm>
        </p:spPr>
        <p:txBody>
          <a:bodyPr/>
          <a:lstStyle/>
          <a:p>
            <a:pPr eaLnBrk="1" hangingPunct="1"/>
            <a:r>
              <a:rPr lang="en-US" dirty="0" smtClean="0"/>
              <a:t>Time Management Process</a:t>
            </a:r>
          </a:p>
        </p:txBody>
      </p:sp>
      <p:sp>
        <p:nvSpPr>
          <p:cNvPr id="15364" name="Rectangle 3"/>
          <p:cNvSpPr>
            <a:spLocks noGrp="1" noChangeArrowheads="1"/>
          </p:cNvSpPr>
          <p:nvPr>
            <p:ph type="body" idx="4294967295"/>
          </p:nvPr>
        </p:nvSpPr>
        <p:spPr/>
        <p:txBody>
          <a:bodyPr/>
          <a:lstStyle/>
          <a:p>
            <a:pPr eaLnBrk="1" hangingPunct="1"/>
            <a:r>
              <a:rPr lang="en-US" dirty="0" smtClean="0"/>
              <a:t>Project time management includes the processes required to accomplish timely completion of the project.</a:t>
            </a:r>
          </a:p>
          <a:p>
            <a:pPr eaLnBrk="1" hangingPunct="1"/>
            <a:endParaRPr lang="en-US" dirty="0" smtClean="0"/>
          </a:p>
        </p:txBody>
      </p:sp>
    </p:spTree>
    <p:extLst>
      <p:ext uri="{BB962C8B-B14F-4D97-AF65-F5344CB8AC3E}">
        <p14:creationId xmlns:p14="http://schemas.microsoft.com/office/powerpoint/2010/main" val="176566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p:txBody>
          <a:bodyPr/>
          <a:lstStyle/>
          <a:p>
            <a:pPr eaLnBrk="1" hangingPunct="1"/>
            <a:r>
              <a:rPr lang="en-US" sz="4000" smtClean="0"/>
              <a:t>Schedule Management </a:t>
            </a:r>
            <a:br>
              <a:rPr lang="en-US" sz="4000" smtClean="0"/>
            </a:br>
            <a:r>
              <a:rPr lang="en-US" sz="4000" smtClean="0"/>
              <a:t>Plan</a:t>
            </a:r>
          </a:p>
        </p:txBody>
      </p:sp>
      <p:sp>
        <p:nvSpPr>
          <p:cNvPr id="52226" name="Content Placeholder 2"/>
          <p:cNvSpPr>
            <a:spLocks noGrp="1"/>
          </p:cNvSpPr>
          <p:nvPr>
            <p:ph idx="4294967295"/>
          </p:nvPr>
        </p:nvSpPr>
        <p:spPr/>
        <p:txBody>
          <a:bodyPr/>
          <a:lstStyle/>
          <a:p>
            <a:pPr eaLnBrk="1" hangingPunct="1"/>
            <a:r>
              <a:rPr lang="en-US" dirty="0" smtClean="0"/>
              <a:t>The schedule management plan is the document that establishes criteria and the activities for developing and controlling the project’s schedule.</a:t>
            </a:r>
            <a:br>
              <a:rPr lang="en-US" dirty="0" smtClean="0"/>
            </a:br>
            <a:endParaRPr lang="en-US" dirty="0" smtClean="0"/>
          </a:p>
        </p:txBody>
      </p:sp>
    </p:spTree>
    <p:extLst>
      <p:ext uri="{BB962C8B-B14F-4D97-AF65-F5344CB8AC3E}">
        <p14:creationId xmlns:p14="http://schemas.microsoft.com/office/powerpoint/2010/main" val="4212757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p:txBody>
          <a:bodyPr/>
          <a:lstStyle/>
          <a:p>
            <a:pPr eaLnBrk="1" hangingPunct="1"/>
            <a:r>
              <a:rPr lang="en-US" smtClean="0"/>
              <a:t>Resource Leveling</a:t>
            </a:r>
          </a:p>
        </p:txBody>
      </p:sp>
      <p:sp>
        <p:nvSpPr>
          <p:cNvPr id="54274" name="Content Placeholder 2"/>
          <p:cNvSpPr>
            <a:spLocks noGrp="1"/>
          </p:cNvSpPr>
          <p:nvPr>
            <p:ph idx="4294967295"/>
          </p:nvPr>
        </p:nvSpPr>
        <p:spPr/>
        <p:txBody>
          <a:bodyPr/>
          <a:lstStyle/>
          <a:p>
            <a:pPr eaLnBrk="1" hangingPunct="1"/>
            <a:r>
              <a:rPr lang="en-US" dirty="0" smtClean="0"/>
              <a:t>Resource leveling is any form of network scheduling analysis in which scheduling decisions (start and finish dates) are driven by resource constraints.</a:t>
            </a:r>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272989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p:txBody>
          <a:bodyPr/>
          <a:lstStyle/>
          <a:p>
            <a:pPr eaLnBrk="1" hangingPunct="1"/>
            <a:r>
              <a:rPr lang="en-US" smtClean="0"/>
              <a:t>Lead</a:t>
            </a:r>
          </a:p>
        </p:txBody>
      </p:sp>
      <p:sp>
        <p:nvSpPr>
          <p:cNvPr id="56322" name="Content Placeholder 2"/>
          <p:cNvSpPr>
            <a:spLocks noGrp="1"/>
          </p:cNvSpPr>
          <p:nvPr>
            <p:ph idx="4294967295"/>
          </p:nvPr>
        </p:nvSpPr>
        <p:spPr/>
        <p:txBody>
          <a:bodyPr/>
          <a:lstStyle/>
          <a:p>
            <a:pPr eaLnBrk="1" hangingPunct="1"/>
            <a:r>
              <a:rPr lang="en-US" dirty="0" smtClean="0"/>
              <a:t>Lead refers to a modification of a logical relationship that allows an acceleration of the successor activity.</a:t>
            </a:r>
          </a:p>
          <a:p>
            <a:pPr marL="0" indent="0" eaLnBrk="1" hangingPunct="1">
              <a:buNone/>
            </a:pPr>
            <a:endParaRPr lang="en-US" dirty="0" smtClean="0"/>
          </a:p>
        </p:txBody>
      </p:sp>
    </p:spTree>
    <p:extLst>
      <p:ext uri="{BB962C8B-B14F-4D97-AF65-F5344CB8AC3E}">
        <p14:creationId xmlns:p14="http://schemas.microsoft.com/office/powerpoint/2010/main" val="25787758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p:txBody>
          <a:bodyPr/>
          <a:lstStyle/>
          <a:p>
            <a:pPr eaLnBrk="1" hangingPunct="1"/>
            <a:r>
              <a:rPr lang="en-US" smtClean="0"/>
              <a:t>Lag</a:t>
            </a:r>
          </a:p>
        </p:txBody>
      </p:sp>
      <p:sp>
        <p:nvSpPr>
          <p:cNvPr id="58370" name="Content Placeholder 2"/>
          <p:cNvSpPr>
            <a:spLocks noGrp="1"/>
          </p:cNvSpPr>
          <p:nvPr>
            <p:ph idx="4294967295"/>
          </p:nvPr>
        </p:nvSpPr>
        <p:spPr/>
        <p:txBody>
          <a:bodyPr/>
          <a:lstStyle/>
          <a:p>
            <a:pPr eaLnBrk="1" hangingPunct="1"/>
            <a:r>
              <a:rPr lang="en-US" dirty="0" smtClean="0"/>
              <a:t>Lag refers to a modification of a logical relationship that causes a delay in the successor activity.</a:t>
            </a:r>
          </a:p>
          <a:p>
            <a:pPr eaLnBrk="1" hangingPunct="1"/>
            <a:endParaRPr lang="en-US" dirty="0" smtClean="0"/>
          </a:p>
        </p:txBody>
      </p:sp>
    </p:spTree>
    <p:extLst>
      <p:ext uri="{BB962C8B-B14F-4D97-AF65-F5344CB8AC3E}">
        <p14:creationId xmlns:p14="http://schemas.microsoft.com/office/powerpoint/2010/main" val="3496643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mtClean="0"/>
              <a:t>Heuristic</a:t>
            </a:r>
          </a:p>
        </p:txBody>
      </p:sp>
      <p:sp>
        <p:nvSpPr>
          <p:cNvPr id="60418" name="Content Placeholder 2"/>
          <p:cNvSpPr>
            <a:spLocks noGrp="1"/>
          </p:cNvSpPr>
          <p:nvPr>
            <p:ph idx="4294967295"/>
          </p:nvPr>
        </p:nvSpPr>
        <p:spPr/>
        <p:txBody>
          <a:bodyPr/>
          <a:lstStyle/>
          <a:p>
            <a:pPr eaLnBrk="1" hangingPunct="1"/>
            <a:r>
              <a:rPr lang="en-US" dirty="0" smtClean="0"/>
              <a:t>A heuristic means a rule of thumb.</a:t>
            </a:r>
          </a:p>
          <a:p>
            <a:pPr eaLnBrk="1" hangingPunct="1"/>
            <a:endParaRPr lang="en-US" dirty="0" smtClean="0"/>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19100074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p:txBody>
          <a:bodyPr/>
          <a:lstStyle/>
          <a:p>
            <a:pPr eaLnBrk="1" hangingPunct="1"/>
            <a:r>
              <a:rPr lang="en-US" smtClean="0"/>
              <a:t>GERT</a:t>
            </a:r>
          </a:p>
        </p:txBody>
      </p:sp>
      <p:sp>
        <p:nvSpPr>
          <p:cNvPr id="62466" name="Content Placeholder 2"/>
          <p:cNvSpPr>
            <a:spLocks noGrp="1"/>
          </p:cNvSpPr>
          <p:nvPr>
            <p:ph idx="4294967295"/>
          </p:nvPr>
        </p:nvSpPr>
        <p:spPr/>
        <p:txBody>
          <a:bodyPr/>
          <a:lstStyle/>
          <a:p>
            <a:pPr eaLnBrk="1" hangingPunct="1">
              <a:lnSpc>
                <a:spcPct val="90000"/>
              </a:lnSpc>
            </a:pPr>
            <a:r>
              <a:rPr lang="en-US" sz="3000" dirty="0" smtClean="0"/>
              <a:t>GERT, or graphical evaluation review technique, is a network analysis technique that allows probabilistic treatment of both network logic and </a:t>
            </a:r>
            <a:r>
              <a:rPr lang="en-US" sz="3000" dirty="0"/>
              <a:t>estimated activity duration.  </a:t>
            </a:r>
            <a:r>
              <a:rPr lang="en-US" sz="3000" dirty="0" smtClean="0"/>
              <a:t>It allows loops between activities.</a:t>
            </a:r>
          </a:p>
          <a:p>
            <a:pPr eaLnBrk="1" hangingPunct="1">
              <a:lnSpc>
                <a:spcPct val="90000"/>
              </a:lnSpc>
            </a:pPr>
            <a:endParaRPr lang="en-US" sz="3000" dirty="0" smtClean="0"/>
          </a:p>
          <a:p>
            <a:pPr marL="0" indent="0" eaLnBrk="1" hangingPunct="1">
              <a:lnSpc>
                <a:spcPct val="90000"/>
              </a:lnSpc>
              <a:buNone/>
            </a:pPr>
            <a:endParaRPr lang="en-US" sz="3000" dirty="0" smtClean="0"/>
          </a:p>
        </p:txBody>
      </p:sp>
    </p:spTree>
    <p:extLst>
      <p:ext uri="{BB962C8B-B14F-4D97-AF65-F5344CB8AC3E}">
        <p14:creationId xmlns:p14="http://schemas.microsoft.com/office/powerpoint/2010/main" val="16424608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p:txBody>
          <a:bodyPr/>
          <a:lstStyle/>
          <a:p>
            <a:pPr eaLnBrk="1" hangingPunct="1"/>
            <a:r>
              <a:rPr lang="en-US" smtClean="0"/>
              <a:t>Variance</a:t>
            </a:r>
          </a:p>
        </p:txBody>
      </p:sp>
      <p:sp>
        <p:nvSpPr>
          <p:cNvPr id="64514" name="Content Placeholder 2"/>
          <p:cNvSpPr>
            <a:spLocks noGrp="1"/>
          </p:cNvSpPr>
          <p:nvPr>
            <p:ph idx="4294967295"/>
          </p:nvPr>
        </p:nvSpPr>
        <p:spPr/>
        <p:txBody>
          <a:bodyPr/>
          <a:lstStyle/>
          <a:p>
            <a:pPr eaLnBrk="1" hangingPunct="1"/>
            <a:r>
              <a:rPr lang="en-US" dirty="0" smtClean="0"/>
              <a:t>Variance is a quantifiable deviation, departure, or divergence away from a known baseline or expected value.</a:t>
            </a:r>
          </a:p>
          <a:p>
            <a:pPr eaLnBrk="1" hangingPunct="1"/>
            <a:endParaRPr lang="en-US" dirty="0" smtClean="0"/>
          </a:p>
        </p:txBody>
      </p:sp>
    </p:spTree>
    <p:extLst>
      <p:ext uri="{BB962C8B-B14F-4D97-AF65-F5344CB8AC3E}">
        <p14:creationId xmlns:p14="http://schemas.microsoft.com/office/powerpoint/2010/main" val="26296700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p:txBody>
          <a:bodyPr/>
          <a:lstStyle/>
          <a:p>
            <a:pPr eaLnBrk="1" hangingPunct="1"/>
            <a:r>
              <a:rPr lang="en-US" smtClean="0"/>
              <a:t>Milestone</a:t>
            </a:r>
          </a:p>
        </p:txBody>
      </p:sp>
      <p:sp>
        <p:nvSpPr>
          <p:cNvPr id="66562" name="Content Placeholder 2"/>
          <p:cNvSpPr>
            <a:spLocks noGrp="1"/>
          </p:cNvSpPr>
          <p:nvPr>
            <p:ph idx="4294967295"/>
          </p:nvPr>
        </p:nvSpPr>
        <p:spPr/>
        <p:txBody>
          <a:bodyPr/>
          <a:lstStyle/>
          <a:p>
            <a:pPr eaLnBrk="1" hangingPunct="1"/>
            <a:r>
              <a:rPr lang="en-US" dirty="0" smtClean="0"/>
              <a:t>Milestone is a significant point or event in the project.</a:t>
            </a:r>
          </a:p>
          <a:p>
            <a:pPr eaLnBrk="1" hangingPunct="1"/>
            <a:endParaRPr lang="en-US" dirty="0" smtClean="0"/>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36926914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a:xfrm>
            <a:off x="457200" y="1133872"/>
            <a:ext cx="6778625" cy="1143000"/>
          </a:xfrm>
        </p:spPr>
        <p:txBody>
          <a:bodyPr/>
          <a:lstStyle/>
          <a:p>
            <a:pPr eaLnBrk="1" hangingPunct="1"/>
            <a:r>
              <a:rPr lang="en-US" dirty="0" smtClean="0"/>
              <a:t>Resource Breakdown </a:t>
            </a:r>
            <a:br>
              <a:rPr lang="en-US" dirty="0" smtClean="0"/>
            </a:br>
            <a:r>
              <a:rPr lang="en-US" dirty="0" smtClean="0"/>
              <a:t>Structure (RBS)</a:t>
            </a:r>
          </a:p>
        </p:txBody>
      </p:sp>
      <p:sp>
        <p:nvSpPr>
          <p:cNvPr id="68610" name="Content Placeholder 2"/>
          <p:cNvSpPr>
            <a:spLocks noGrp="1"/>
          </p:cNvSpPr>
          <p:nvPr>
            <p:ph idx="4294967295"/>
          </p:nvPr>
        </p:nvSpPr>
        <p:spPr/>
        <p:txBody>
          <a:bodyPr/>
          <a:lstStyle/>
          <a:p>
            <a:pPr eaLnBrk="1" hangingPunct="1">
              <a:lnSpc>
                <a:spcPct val="80000"/>
              </a:lnSpc>
            </a:pPr>
            <a:r>
              <a:rPr lang="en-US" sz="3000" dirty="0" smtClean="0"/>
              <a:t>The resource breakdown structure is a hierarchical structure of resources, by resource category and resource type, used in resource leveling schedules and in developing resource-limited schedules. It may also be used to identify and analyze project human resource assignments.</a:t>
            </a:r>
          </a:p>
        </p:txBody>
      </p:sp>
    </p:spTree>
    <p:extLst>
      <p:ext uri="{BB962C8B-B14F-4D97-AF65-F5344CB8AC3E}">
        <p14:creationId xmlns:p14="http://schemas.microsoft.com/office/powerpoint/2010/main" val="15936996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p:txBody>
          <a:bodyPr/>
          <a:lstStyle/>
          <a:p>
            <a:pPr eaLnBrk="1" hangingPunct="1"/>
            <a:r>
              <a:rPr lang="en-US" smtClean="0"/>
              <a:t>One-point Estimate</a:t>
            </a:r>
          </a:p>
        </p:txBody>
      </p:sp>
      <p:sp>
        <p:nvSpPr>
          <p:cNvPr id="70658" name="Content Placeholder 2"/>
          <p:cNvSpPr>
            <a:spLocks noGrp="1"/>
          </p:cNvSpPr>
          <p:nvPr>
            <p:ph idx="4294967295"/>
          </p:nvPr>
        </p:nvSpPr>
        <p:spPr/>
        <p:txBody>
          <a:bodyPr/>
          <a:lstStyle/>
          <a:p>
            <a:pPr eaLnBrk="1" hangingPunct="1"/>
            <a:r>
              <a:rPr lang="en-US" dirty="0" smtClean="0"/>
              <a:t>A one-point estimate is an estimate of time where the estimator submits only one estimate per activity.</a:t>
            </a:r>
          </a:p>
          <a:p>
            <a:pPr eaLnBrk="1" hangingPunct="1"/>
            <a:endParaRPr lang="en-US" dirty="0" smtClean="0"/>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135573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eaLnBrk="1" hangingPunct="1"/>
            <a:r>
              <a:rPr lang="en-US" smtClean="0"/>
              <a:t>Schedule Baseline</a:t>
            </a:r>
          </a:p>
        </p:txBody>
      </p:sp>
      <p:sp>
        <p:nvSpPr>
          <p:cNvPr id="17410" name="Content Placeholder 2"/>
          <p:cNvSpPr>
            <a:spLocks noGrp="1"/>
          </p:cNvSpPr>
          <p:nvPr>
            <p:ph idx="4294967295"/>
          </p:nvPr>
        </p:nvSpPr>
        <p:spPr/>
        <p:txBody>
          <a:bodyPr/>
          <a:lstStyle/>
          <a:p>
            <a:pPr eaLnBrk="1" hangingPunct="1"/>
            <a:r>
              <a:rPr lang="en-US" dirty="0" smtClean="0"/>
              <a:t>The schedule baseline is a specific version of the schedule model used to compare actual results to the plan, to determine if preventive or corrective action is needed, to meet the project’s objectives.</a:t>
            </a:r>
          </a:p>
          <a:p>
            <a:pPr eaLnBrk="1" hangingPunct="1"/>
            <a:endParaRPr lang="en-US" dirty="0" smtClean="0"/>
          </a:p>
        </p:txBody>
      </p:sp>
    </p:spTree>
    <p:extLst>
      <p:ext uri="{BB962C8B-B14F-4D97-AF65-F5344CB8AC3E}">
        <p14:creationId xmlns:p14="http://schemas.microsoft.com/office/powerpoint/2010/main" val="13397615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idx="4294967295"/>
          </p:nvPr>
        </p:nvSpPr>
        <p:spPr/>
        <p:txBody>
          <a:bodyPr/>
          <a:lstStyle/>
          <a:p>
            <a:pPr eaLnBrk="1" hangingPunct="1"/>
            <a:r>
              <a:rPr lang="en-US" smtClean="0"/>
              <a:t>Padding</a:t>
            </a:r>
          </a:p>
        </p:txBody>
      </p:sp>
      <p:sp>
        <p:nvSpPr>
          <p:cNvPr id="72706" name="Content Placeholder 2"/>
          <p:cNvSpPr>
            <a:spLocks noGrp="1"/>
          </p:cNvSpPr>
          <p:nvPr>
            <p:ph idx="4294967295"/>
          </p:nvPr>
        </p:nvSpPr>
        <p:spPr/>
        <p:txBody>
          <a:bodyPr/>
          <a:lstStyle/>
          <a:p>
            <a:pPr eaLnBrk="1" hangingPunct="1"/>
            <a:r>
              <a:rPr lang="en-US" dirty="0" smtClean="0"/>
              <a:t>Padding is the action of adding pads, or extra time or cost, to an estimate because the estimator does not have enough information.  It is a sign of unprofessional project management.</a:t>
            </a:r>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121886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idx="4294967295"/>
          </p:nvPr>
        </p:nvSpPr>
        <p:spPr>
          <a:xfrm>
            <a:off x="457200" y="845840"/>
            <a:ext cx="7283450" cy="1143000"/>
          </a:xfrm>
        </p:spPr>
        <p:txBody>
          <a:bodyPr/>
          <a:lstStyle/>
          <a:p>
            <a:pPr eaLnBrk="1" hangingPunct="1"/>
            <a:r>
              <a:rPr lang="en-US" dirty="0" smtClean="0"/>
              <a:t>Analogous Estimating</a:t>
            </a:r>
          </a:p>
        </p:txBody>
      </p:sp>
      <p:sp>
        <p:nvSpPr>
          <p:cNvPr id="74754" name="Content Placeholder 2"/>
          <p:cNvSpPr>
            <a:spLocks noGrp="1"/>
          </p:cNvSpPr>
          <p:nvPr>
            <p:ph idx="4294967295"/>
          </p:nvPr>
        </p:nvSpPr>
        <p:spPr/>
        <p:txBody>
          <a:bodyPr/>
          <a:lstStyle/>
          <a:p>
            <a:pPr eaLnBrk="1" hangingPunct="1">
              <a:lnSpc>
                <a:spcPct val="90000"/>
              </a:lnSpc>
            </a:pPr>
            <a:r>
              <a:rPr lang="en-US" sz="2800" dirty="0" smtClean="0"/>
              <a:t>Analogous estimating is an estimating technique that uses the values of parameters such as scope, cost, budget, and duration, or measures or scale, such as size, weight, and complexity from a previous, similar activity, as the basis for estimating the same parameter or measure for a future activity.</a:t>
            </a:r>
          </a:p>
        </p:txBody>
      </p:sp>
    </p:spTree>
    <p:extLst>
      <p:ext uri="{BB962C8B-B14F-4D97-AF65-F5344CB8AC3E}">
        <p14:creationId xmlns:p14="http://schemas.microsoft.com/office/powerpoint/2010/main" val="11292373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a:xfrm>
            <a:off x="457200" y="845840"/>
            <a:ext cx="7210425" cy="1143000"/>
          </a:xfrm>
        </p:spPr>
        <p:txBody>
          <a:bodyPr/>
          <a:lstStyle/>
          <a:p>
            <a:pPr eaLnBrk="1" hangingPunct="1"/>
            <a:r>
              <a:rPr lang="en-US" smtClean="0"/>
              <a:t>Parametric Estimating</a:t>
            </a:r>
          </a:p>
        </p:txBody>
      </p:sp>
      <p:sp>
        <p:nvSpPr>
          <p:cNvPr id="76802" name="Content Placeholder 2"/>
          <p:cNvSpPr>
            <a:spLocks noGrp="1"/>
          </p:cNvSpPr>
          <p:nvPr>
            <p:ph idx="4294967295"/>
          </p:nvPr>
        </p:nvSpPr>
        <p:spPr/>
        <p:txBody>
          <a:bodyPr/>
          <a:lstStyle/>
          <a:p>
            <a:pPr eaLnBrk="1" hangingPunct="1">
              <a:lnSpc>
                <a:spcPct val="90000"/>
              </a:lnSpc>
            </a:pPr>
            <a:r>
              <a:rPr lang="en-US" sz="3000" dirty="0" smtClean="0"/>
              <a:t>Parametric estimating is an estimating technique that uses a statistical relationship between historical data and other variables to calculate an estimate for activity parameters, such as scope, cost, budget, and duration.</a:t>
            </a:r>
          </a:p>
          <a:p>
            <a:pPr eaLnBrk="1" hangingPunct="1">
              <a:lnSpc>
                <a:spcPct val="90000"/>
              </a:lnSpc>
            </a:pPr>
            <a:endParaRPr lang="en-US" sz="3000" dirty="0" smtClean="0"/>
          </a:p>
        </p:txBody>
      </p:sp>
    </p:spTree>
    <p:extLst>
      <p:ext uri="{BB962C8B-B14F-4D97-AF65-F5344CB8AC3E}">
        <p14:creationId xmlns:p14="http://schemas.microsoft.com/office/powerpoint/2010/main" val="21988914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idx="4294967295"/>
          </p:nvPr>
        </p:nvSpPr>
        <p:spPr>
          <a:xfrm>
            <a:off x="457200" y="1133872"/>
            <a:ext cx="7859713" cy="1143000"/>
          </a:xfrm>
        </p:spPr>
        <p:txBody>
          <a:bodyPr/>
          <a:lstStyle/>
          <a:p>
            <a:pPr eaLnBrk="1" hangingPunct="1"/>
            <a:r>
              <a:rPr lang="en-US" sz="4000" smtClean="0"/>
              <a:t>Critical Path Method </a:t>
            </a:r>
            <a:br>
              <a:rPr lang="en-US" sz="4000" smtClean="0"/>
            </a:br>
            <a:r>
              <a:rPr lang="en-US" sz="4000" smtClean="0"/>
              <a:t>(CPM)</a:t>
            </a:r>
          </a:p>
        </p:txBody>
      </p:sp>
      <p:sp>
        <p:nvSpPr>
          <p:cNvPr id="78850" name="Content Placeholder 2"/>
          <p:cNvSpPr>
            <a:spLocks noGrp="1"/>
          </p:cNvSpPr>
          <p:nvPr>
            <p:ph idx="4294967295"/>
          </p:nvPr>
        </p:nvSpPr>
        <p:spPr/>
        <p:txBody>
          <a:bodyPr/>
          <a:lstStyle/>
          <a:p>
            <a:pPr eaLnBrk="1" hangingPunct="1"/>
            <a:r>
              <a:rPr lang="en-US" dirty="0" smtClean="0"/>
              <a:t>CPM is a schedule network analysis technique used to determine the amount of scheduling flexibility on various logical network paths in the project schedule network, and to determine the minimum total project duration.</a:t>
            </a:r>
          </a:p>
        </p:txBody>
      </p:sp>
    </p:spTree>
    <p:extLst>
      <p:ext uri="{BB962C8B-B14F-4D97-AF65-F5344CB8AC3E}">
        <p14:creationId xmlns:p14="http://schemas.microsoft.com/office/powerpoint/2010/main" val="26721937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idx="4294967295"/>
          </p:nvPr>
        </p:nvSpPr>
        <p:spPr/>
        <p:txBody>
          <a:bodyPr/>
          <a:lstStyle/>
          <a:p>
            <a:pPr eaLnBrk="1" hangingPunct="1"/>
            <a:r>
              <a:rPr lang="en-US" smtClean="0"/>
              <a:t>Near-critical Path</a:t>
            </a:r>
          </a:p>
        </p:txBody>
      </p:sp>
      <p:sp>
        <p:nvSpPr>
          <p:cNvPr id="80898" name="Content Placeholder 2"/>
          <p:cNvSpPr>
            <a:spLocks noGrp="1"/>
          </p:cNvSpPr>
          <p:nvPr>
            <p:ph idx="4294967295"/>
          </p:nvPr>
        </p:nvSpPr>
        <p:spPr/>
        <p:txBody>
          <a:bodyPr/>
          <a:lstStyle/>
          <a:p>
            <a:pPr eaLnBrk="1" hangingPunct="1"/>
            <a:r>
              <a:rPr lang="en-US" dirty="0" smtClean="0"/>
              <a:t>A near-critical path is a path in the project schedule that is close in duration to the critical path, subject to becoming critical if something shortens the critical path or lengthens the near-critical path.</a:t>
            </a:r>
          </a:p>
          <a:p>
            <a:pPr marL="0" indent="0" eaLnBrk="1" hangingPunct="1">
              <a:buNone/>
            </a:pPr>
            <a:endParaRPr lang="en-US" dirty="0" smtClean="0"/>
          </a:p>
        </p:txBody>
      </p:sp>
    </p:spTree>
    <p:extLst>
      <p:ext uri="{BB962C8B-B14F-4D97-AF65-F5344CB8AC3E}">
        <p14:creationId xmlns:p14="http://schemas.microsoft.com/office/powerpoint/2010/main" val="5453055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idx="4294967295"/>
          </p:nvPr>
        </p:nvSpPr>
        <p:spPr>
          <a:xfrm>
            <a:off x="457200" y="845840"/>
            <a:ext cx="7210425" cy="1143000"/>
          </a:xfrm>
        </p:spPr>
        <p:txBody>
          <a:bodyPr/>
          <a:lstStyle/>
          <a:p>
            <a:pPr eaLnBrk="1" hangingPunct="1"/>
            <a:r>
              <a:rPr lang="en-US" dirty="0" smtClean="0"/>
              <a:t>Critical Chain Method</a:t>
            </a:r>
          </a:p>
        </p:txBody>
      </p:sp>
      <p:sp>
        <p:nvSpPr>
          <p:cNvPr id="82946" name="Content Placeholder 2"/>
          <p:cNvSpPr>
            <a:spLocks noGrp="1"/>
          </p:cNvSpPr>
          <p:nvPr>
            <p:ph idx="4294967295"/>
          </p:nvPr>
        </p:nvSpPr>
        <p:spPr/>
        <p:txBody>
          <a:bodyPr/>
          <a:lstStyle/>
          <a:p>
            <a:pPr eaLnBrk="1" hangingPunct="1"/>
            <a:r>
              <a:rPr lang="en-US" dirty="0" smtClean="0"/>
              <a:t>Critical chain method is a network analysis technique that modifies the project schedule to account for limited resources.</a:t>
            </a:r>
          </a:p>
          <a:p>
            <a:pPr marL="0" indent="0" eaLnBrk="1" hangingPunct="1">
              <a:buNone/>
            </a:pPr>
            <a:endParaRPr lang="en-US" dirty="0" smtClean="0"/>
          </a:p>
        </p:txBody>
      </p:sp>
    </p:spTree>
    <p:extLst>
      <p:ext uri="{BB962C8B-B14F-4D97-AF65-F5344CB8AC3E}">
        <p14:creationId xmlns:p14="http://schemas.microsoft.com/office/powerpoint/2010/main" val="23285758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idx="4294967295"/>
          </p:nvPr>
        </p:nvSpPr>
        <p:spPr/>
        <p:txBody>
          <a:bodyPr/>
          <a:lstStyle/>
          <a:p>
            <a:pPr eaLnBrk="1" hangingPunct="1"/>
            <a:r>
              <a:rPr lang="en-US" smtClean="0"/>
              <a:t>Reserve Analysis</a:t>
            </a:r>
          </a:p>
        </p:txBody>
      </p:sp>
      <p:sp>
        <p:nvSpPr>
          <p:cNvPr id="84994" name="Content Placeholder 2"/>
          <p:cNvSpPr>
            <a:spLocks noGrp="1"/>
          </p:cNvSpPr>
          <p:nvPr>
            <p:ph idx="4294967295"/>
          </p:nvPr>
        </p:nvSpPr>
        <p:spPr/>
        <p:txBody>
          <a:bodyPr/>
          <a:lstStyle/>
          <a:p>
            <a:pPr eaLnBrk="1" hangingPunct="1">
              <a:lnSpc>
                <a:spcPct val="90000"/>
              </a:lnSpc>
            </a:pPr>
            <a:r>
              <a:rPr lang="en-US" sz="3000" dirty="0" smtClean="0"/>
              <a:t>Reserve analysis is an analytical technique to determine the essential features and relationships of components in the project management plan to establish a reserve for the schedule duration, budget, estimated cost, or funds for a project.</a:t>
            </a:r>
          </a:p>
          <a:p>
            <a:pPr marL="0" indent="0" eaLnBrk="1" hangingPunct="1">
              <a:lnSpc>
                <a:spcPct val="90000"/>
              </a:lnSpc>
              <a:buNone/>
            </a:pPr>
            <a:r>
              <a:rPr lang="en-US" sz="3000" dirty="0" smtClean="0"/>
              <a:t/>
            </a:r>
            <a:br>
              <a:rPr lang="en-US" sz="3000" dirty="0" smtClean="0"/>
            </a:br>
            <a:endParaRPr lang="en-US" sz="3000" dirty="0" smtClean="0"/>
          </a:p>
        </p:txBody>
      </p:sp>
    </p:spTree>
    <p:extLst>
      <p:ext uri="{BB962C8B-B14F-4D97-AF65-F5344CB8AC3E}">
        <p14:creationId xmlns:p14="http://schemas.microsoft.com/office/powerpoint/2010/main" val="35829076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idx="4294967295"/>
          </p:nvPr>
        </p:nvSpPr>
        <p:spPr/>
        <p:txBody>
          <a:bodyPr/>
          <a:lstStyle/>
          <a:p>
            <a:pPr eaLnBrk="1" hangingPunct="1"/>
            <a:r>
              <a:rPr lang="en-US" dirty="0" smtClean="0"/>
              <a:t>Re-estimating</a:t>
            </a:r>
          </a:p>
        </p:txBody>
      </p:sp>
      <p:sp>
        <p:nvSpPr>
          <p:cNvPr id="87042" name="Content Placeholder 2"/>
          <p:cNvSpPr>
            <a:spLocks noGrp="1"/>
          </p:cNvSpPr>
          <p:nvPr>
            <p:ph idx="4294967295"/>
          </p:nvPr>
        </p:nvSpPr>
        <p:spPr/>
        <p:txBody>
          <a:bodyPr/>
          <a:lstStyle/>
          <a:p>
            <a:pPr eaLnBrk="1" hangingPunct="1"/>
            <a:r>
              <a:rPr lang="en-US" sz="3000" dirty="0" smtClean="0"/>
              <a:t>Re-estimating is the action of estimating the entire remaining part of the project, at least once over the life of the project, to make sure you can still make the end date, budget, or other project objectives, and to adjust the project if you cannot.</a:t>
            </a:r>
          </a:p>
          <a:p>
            <a:pPr marL="0" indent="0" eaLnBrk="1" hangingPunct="1">
              <a:buNone/>
            </a:pPr>
            <a:r>
              <a:rPr lang="en-US" sz="3000" dirty="0" smtClean="0"/>
              <a:t/>
            </a:r>
            <a:br>
              <a:rPr lang="en-US" sz="3000" dirty="0" smtClean="0"/>
            </a:br>
            <a:endParaRPr lang="en-US" sz="3000" dirty="0" smtClean="0"/>
          </a:p>
        </p:txBody>
      </p:sp>
    </p:spTree>
    <p:extLst>
      <p:ext uri="{BB962C8B-B14F-4D97-AF65-F5344CB8AC3E}">
        <p14:creationId xmlns:p14="http://schemas.microsoft.com/office/powerpoint/2010/main" val="8228932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Which of the following processes is not included in Project Time Management?</a:t>
            </a:r>
          </a:p>
          <a:p>
            <a:pPr lvl="1" eaLnBrk="1" hangingPunct="1"/>
            <a:r>
              <a:rPr lang="en-US" smtClean="0"/>
              <a:t>A. Define Activities.</a:t>
            </a:r>
          </a:p>
          <a:p>
            <a:pPr lvl="1" eaLnBrk="1" hangingPunct="1"/>
            <a:r>
              <a:rPr lang="en-US" smtClean="0"/>
              <a:t>B. Sequence Activities.</a:t>
            </a:r>
          </a:p>
          <a:p>
            <a:pPr lvl="1" eaLnBrk="1" hangingPunct="1"/>
            <a:r>
              <a:rPr lang="en-US" smtClean="0"/>
              <a:t>C. Develop Schedule and Control Schedule.</a:t>
            </a:r>
          </a:p>
          <a:p>
            <a:pPr lvl="1" eaLnBrk="1" hangingPunct="1"/>
            <a:r>
              <a:rPr lang="en-US" smtClean="0"/>
              <a:t>D. Work Breakdown Structure (WBS).</a:t>
            </a:r>
          </a:p>
        </p:txBody>
      </p:sp>
    </p:spTree>
    <p:extLst>
      <p:ext uri="{BB962C8B-B14F-4D97-AF65-F5344CB8AC3E}">
        <p14:creationId xmlns:p14="http://schemas.microsoft.com/office/powerpoint/2010/main" val="324332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All of the following are inputs to the Develop Schedule process EXCEPT:</a:t>
            </a:r>
          </a:p>
          <a:p>
            <a:pPr lvl="1" eaLnBrk="1" hangingPunct="1"/>
            <a:r>
              <a:rPr lang="en-US" smtClean="0"/>
              <a:t>A. Schedule baseline.</a:t>
            </a:r>
          </a:p>
          <a:p>
            <a:pPr lvl="1" eaLnBrk="1" hangingPunct="1"/>
            <a:r>
              <a:rPr lang="en-US" smtClean="0"/>
              <a:t>B. Network diagram.</a:t>
            </a:r>
          </a:p>
          <a:p>
            <a:pPr lvl="1" eaLnBrk="1" hangingPunct="1"/>
            <a:r>
              <a:rPr lang="en-US" smtClean="0"/>
              <a:t>C. Organizational process assets.</a:t>
            </a:r>
          </a:p>
          <a:p>
            <a:pPr lvl="1" eaLnBrk="1" hangingPunct="1"/>
            <a:r>
              <a:rPr lang="en-US" smtClean="0"/>
              <a:t>D. Resource requirements.</a:t>
            </a:r>
          </a:p>
        </p:txBody>
      </p:sp>
    </p:spTree>
    <p:extLst>
      <p:ext uri="{BB962C8B-B14F-4D97-AF65-F5344CB8AC3E}">
        <p14:creationId xmlns:p14="http://schemas.microsoft.com/office/powerpoint/2010/main" val="65294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smtClean="0"/>
              <a:t>Crashing</a:t>
            </a:r>
          </a:p>
        </p:txBody>
      </p:sp>
      <p:sp>
        <p:nvSpPr>
          <p:cNvPr id="19458" name="Content Placeholder 2"/>
          <p:cNvSpPr>
            <a:spLocks noGrp="1"/>
          </p:cNvSpPr>
          <p:nvPr>
            <p:ph idx="4294967295"/>
          </p:nvPr>
        </p:nvSpPr>
        <p:spPr/>
        <p:txBody>
          <a:bodyPr/>
          <a:lstStyle/>
          <a:p>
            <a:pPr eaLnBrk="1" hangingPunct="1"/>
            <a:r>
              <a:rPr lang="en-US" dirty="0" smtClean="0"/>
              <a:t>Crashing is a project schedule compression technique performed by taking action to decrease the total </a:t>
            </a:r>
            <a:r>
              <a:rPr lang="en-US" dirty="0"/>
              <a:t>duration </a:t>
            </a:r>
            <a:r>
              <a:rPr lang="en-US" dirty="0" smtClean="0"/>
              <a:t>of the project schedule for the least additional cost. This may include reducing activity durations, or increasing the assignment of resources to activities.</a:t>
            </a:r>
          </a:p>
        </p:txBody>
      </p:sp>
    </p:spTree>
    <p:extLst>
      <p:ext uri="{BB962C8B-B14F-4D97-AF65-F5344CB8AC3E}">
        <p14:creationId xmlns:p14="http://schemas.microsoft.com/office/powerpoint/2010/main" val="11573315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Your project management plan results in a project schedule that is too long.  If the project network diagram cannot change but you have extra personnel resources, what is the BEST thing to do?</a:t>
            </a:r>
          </a:p>
          <a:p>
            <a:pPr lvl="1" eaLnBrk="1" hangingPunct="1">
              <a:lnSpc>
                <a:spcPct val="90000"/>
              </a:lnSpc>
            </a:pPr>
            <a:r>
              <a:rPr lang="en-US" sz="2600" smtClean="0"/>
              <a:t>A. Fast track the project.</a:t>
            </a:r>
          </a:p>
          <a:p>
            <a:pPr lvl="1" eaLnBrk="1" hangingPunct="1">
              <a:lnSpc>
                <a:spcPct val="90000"/>
              </a:lnSpc>
            </a:pPr>
            <a:r>
              <a:rPr lang="en-US" sz="2600" smtClean="0"/>
              <a:t>B. Level the resources.</a:t>
            </a:r>
          </a:p>
          <a:p>
            <a:pPr lvl="1" eaLnBrk="1" hangingPunct="1">
              <a:lnSpc>
                <a:spcPct val="90000"/>
              </a:lnSpc>
            </a:pPr>
            <a:r>
              <a:rPr lang="en-US" sz="2600" smtClean="0"/>
              <a:t>C. Crash the project.</a:t>
            </a:r>
          </a:p>
          <a:p>
            <a:pPr lvl="1" eaLnBrk="1" hangingPunct="1">
              <a:lnSpc>
                <a:spcPct val="90000"/>
              </a:lnSpc>
            </a:pPr>
            <a:r>
              <a:rPr lang="en-US" sz="2600" smtClean="0"/>
              <a:t>D. Monte Carlo analysis.</a:t>
            </a:r>
          </a:p>
        </p:txBody>
      </p:sp>
    </p:spTree>
    <p:extLst>
      <p:ext uri="{BB962C8B-B14F-4D97-AF65-F5344CB8AC3E}">
        <p14:creationId xmlns:p14="http://schemas.microsoft.com/office/powerpoint/2010/main" val="274478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z="3000" smtClean="0"/>
              <a:t>You are managing the project when you discover an estimated completion date will occur after the desired date.  What should you do FIRST?</a:t>
            </a:r>
          </a:p>
          <a:p>
            <a:pPr lvl="1" eaLnBrk="1" hangingPunct="1"/>
            <a:r>
              <a:rPr lang="en-US" sz="2600" smtClean="0"/>
              <a:t>A. Add resources to the project.</a:t>
            </a:r>
          </a:p>
          <a:p>
            <a:pPr lvl="1" eaLnBrk="1" hangingPunct="1"/>
            <a:r>
              <a:rPr lang="en-US" sz="2600" smtClean="0"/>
              <a:t>B. Evaluate the possibility of fast tracking the project.</a:t>
            </a:r>
          </a:p>
          <a:p>
            <a:pPr lvl="1" eaLnBrk="1" hangingPunct="1"/>
            <a:r>
              <a:rPr lang="en-US" sz="2600" smtClean="0"/>
              <a:t>C. Negotiate for more time.</a:t>
            </a:r>
          </a:p>
          <a:p>
            <a:pPr lvl="1" eaLnBrk="1" hangingPunct="1"/>
            <a:r>
              <a:rPr lang="en-US" sz="2600" smtClean="0"/>
              <a:t>D. Explain to the customer that the project cannot be done on time.</a:t>
            </a:r>
          </a:p>
        </p:txBody>
      </p:sp>
    </p:spTree>
    <p:extLst>
      <p:ext uri="{BB962C8B-B14F-4D97-AF65-F5344CB8AC3E}">
        <p14:creationId xmlns:p14="http://schemas.microsoft.com/office/powerpoint/2010/main" val="40373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Where should a new project manager look to determine resource requirements?</a:t>
            </a:r>
          </a:p>
          <a:p>
            <a:pPr lvl="1" eaLnBrk="1" hangingPunct="1"/>
            <a:r>
              <a:rPr lang="en-US" smtClean="0"/>
              <a:t>A. Resource leveling chart.</a:t>
            </a:r>
          </a:p>
          <a:p>
            <a:pPr lvl="1" eaLnBrk="1" hangingPunct="1"/>
            <a:r>
              <a:rPr lang="en-US" smtClean="0"/>
              <a:t>B. Resource bar chart.</a:t>
            </a:r>
          </a:p>
          <a:p>
            <a:pPr lvl="1" eaLnBrk="1" hangingPunct="1"/>
            <a:r>
              <a:rPr lang="en-US" smtClean="0"/>
              <a:t>C. Activity list.</a:t>
            </a:r>
          </a:p>
          <a:p>
            <a:pPr lvl="1" eaLnBrk="1" hangingPunct="1"/>
            <a:r>
              <a:rPr lang="en-US" smtClean="0"/>
              <a:t>D. Project schedule.</a:t>
            </a:r>
          </a:p>
        </p:txBody>
      </p:sp>
    </p:spTree>
    <p:extLst>
      <p:ext uri="{BB962C8B-B14F-4D97-AF65-F5344CB8AC3E}">
        <p14:creationId xmlns:p14="http://schemas.microsoft.com/office/powerpoint/2010/main" val="280734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600" smtClean="0"/>
              <a:t>During project planning, you estimate the time needed for each activity and then add the estimate to create the project estimate.  You commit to completing the project by this date.  What is wrong with this scenario?</a:t>
            </a:r>
          </a:p>
          <a:p>
            <a:pPr lvl="1" eaLnBrk="1" hangingPunct="1">
              <a:lnSpc>
                <a:spcPct val="80000"/>
              </a:lnSpc>
            </a:pPr>
            <a:r>
              <a:rPr lang="en-US" sz="2200" smtClean="0"/>
              <a:t>A. The team did not create the estimate and estimating takes too long using that method.</a:t>
            </a:r>
          </a:p>
          <a:p>
            <a:pPr lvl="1" eaLnBrk="1" hangingPunct="1">
              <a:lnSpc>
                <a:spcPct val="80000"/>
              </a:lnSpc>
            </a:pPr>
            <a:r>
              <a:rPr lang="en-US" sz="2200" smtClean="0"/>
              <a:t>B. The team did not create the estimate and a network diagram was not used.</a:t>
            </a:r>
          </a:p>
          <a:p>
            <a:pPr lvl="1" eaLnBrk="1" hangingPunct="1">
              <a:lnSpc>
                <a:spcPct val="80000"/>
              </a:lnSpc>
            </a:pPr>
            <a:r>
              <a:rPr lang="en-US" sz="2200" smtClean="0"/>
              <a:t>C. The estimate is too long and should be created by management.</a:t>
            </a:r>
          </a:p>
          <a:p>
            <a:pPr lvl="1" eaLnBrk="1" hangingPunct="1">
              <a:lnSpc>
                <a:spcPct val="80000"/>
              </a:lnSpc>
            </a:pPr>
            <a:r>
              <a:rPr lang="en-US" sz="2200" smtClean="0"/>
              <a:t>D. The project estimate should be the same as the customer’s required completion date.</a:t>
            </a:r>
          </a:p>
        </p:txBody>
      </p:sp>
    </p:spTree>
    <p:extLst>
      <p:ext uri="{BB962C8B-B14F-4D97-AF65-F5344CB8AC3E}">
        <p14:creationId xmlns:p14="http://schemas.microsoft.com/office/powerpoint/2010/main" val="22967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dependency requiring that design be completed before manufacturing can start is an example of a:</a:t>
            </a:r>
          </a:p>
          <a:p>
            <a:pPr lvl="1" eaLnBrk="1" hangingPunct="1"/>
            <a:r>
              <a:rPr lang="en-US" smtClean="0"/>
              <a:t>A. Discretionary dependency.</a:t>
            </a:r>
          </a:p>
          <a:p>
            <a:pPr lvl="1" eaLnBrk="1" hangingPunct="1"/>
            <a:r>
              <a:rPr lang="en-US" smtClean="0"/>
              <a:t>B. External dependency.</a:t>
            </a:r>
          </a:p>
          <a:p>
            <a:pPr lvl="1" eaLnBrk="1" hangingPunct="1"/>
            <a:r>
              <a:rPr lang="en-US" smtClean="0"/>
              <a:t>C. Mandatory dependency.</a:t>
            </a:r>
          </a:p>
          <a:p>
            <a:pPr lvl="1" eaLnBrk="1" hangingPunct="1"/>
            <a:r>
              <a:rPr lang="en-US" smtClean="0"/>
              <a:t>D. Scope dependency.</a:t>
            </a:r>
          </a:p>
        </p:txBody>
      </p:sp>
    </p:spTree>
    <p:extLst>
      <p:ext uri="{BB962C8B-B14F-4D97-AF65-F5344CB8AC3E}">
        <p14:creationId xmlns:p14="http://schemas.microsoft.com/office/powerpoint/2010/main" val="75416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600" smtClean="0"/>
              <a:t>You are a project manager on a US$5,000,000 software development project.  While working with your project team to develop a network diagram, your data architects suggest the quality could be improved if the data model is approved by senior management before moving on to other design elements.  They support this suggestion with an article from a leading software development journal.  Which of the following BEST describes what this type of input is called?</a:t>
            </a:r>
          </a:p>
          <a:p>
            <a:pPr lvl="1" eaLnBrk="1" hangingPunct="1">
              <a:lnSpc>
                <a:spcPct val="80000"/>
              </a:lnSpc>
            </a:pPr>
            <a:r>
              <a:rPr lang="en-US" sz="2200" smtClean="0"/>
              <a:t>A. Mandatory dependency.</a:t>
            </a:r>
          </a:p>
          <a:p>
            <a:pPr lvl="1" eaLnBrk="1" hangingPunct="1">
              <a:lnSpc>
                <a:spcPct val="80000"/>
              </a:lnSpc>
            </a:pPr>
            <a:r>
              <a:rPr lang="en-US" sz="2200" smtClean="0"/>
              <a:t>B. Discretionary dependency.</a:t>
            </a:r>
          </a:p>
          <a:p>
            <a:pPr lvl="1" eaLnBrk="1" hangingPunct="1">
              <a:lnSpc>
                <a:spcPct val="80000"/>
              </a:lnSpc>
            </a:pPr>
            <a:r>
              <a:rPr lang="en-US" sz="2200" smtClean="0"/>
              <a:t>C. External dependency.</a:t>
            </a:r>
          </a:p>
          <a:p>
            <a:pPr lvl="1" eaLnBrk="1" hangingPunct="1">
              <a:lnSpc>
                <a:spcPct val="80000"/>
              </a:lnSpc>
            </a:pPr>
            <a:r>
              <a:rPr lang="en-US" sz="2200" smtClean="0"/>
              <a:t>D. Heuristic.</a:t>
            </a:r>
          </a:p>
        </p:txBody>
      </p:sp>
    </p:spTree>
    <p:extLst>
      <p:ext uri="{BB962C8B-B14F-4D97-AF65-F5344CB8AC3E}">
        <p14:creationId xmlns:p14="http://schemas.microsoft.com/office/powerpoint/2010/main" val="20905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600" dirty="0" smtClean="0"/>
              <a:t>The auto manufacturing plant upgrade project is underway after some initial delays associated with the labor union approving the work. The labor union removes the workers from the project one day because the labor contract has been violated. They discover this was from a vendor requiring union personnel to do work that was not covered in the contract. Without this work being completed as needed, the project cannot continue. This is an example of what? </a:t>
            </a:r>
          </a:p>
          <a:p>
            <a:pPr lvl="1" eaLnBrk="1" hangingPunct="1">
              <a:lnSpc>
                <a:spcPct val="80000"/>
              </a:lnSpc>
            </a:pPr>
            <a:r>
              <a:rPr lang="en-US" sz="2200" dirty="0" smtClean="0"/>
              <a:t>A. A city employee not wanting to do his job.</a:t>
            </a:r>
          </a:p>
          <a:p>
            <a:pPr lvl="1" eaLnBrk="1" hangingPunct="1">
              <a:lnSpc>
                <a:spcPct val="80000"/>
              </a:lnSpc>
            </a:pPr>
            <a:r>
              <a:rPr lang="en-US" sz="2200" dirty="0" smtClean="0"/>
              <a:t>B. Discretionary dependency.</a:t>
            </a:r>
          </a:p>
          <a:p>
            <a:pPr lvl="1" eaLnBrk="1" hangingPunct="1">
              <a:lnSpc>
                <a:spcPct val="80000"/>
              </a:lnSpc>
            </a:pPr>
            <a:r>
              <a:rPr lang="en-US" sz="2200" dirty="0" smtClean="0"/>
              <a:t>C. External dependency.</a:t>
            </a:r>
          </a:p>
          <a:p>
            <a:pPr lvl="1" eaLnBrk="1" hangingPunct="1">
              <a:lnSpc>
                <a:spcPct val="80000"/>
              </a:lnSpc>
            </a:pPr>
            <a:r>
              <a:rPr lang="en-US" sz="2200" dirty="0" smtClean="0"/>
              <a:t>D. Mandatory dependency.</a:t>
            </a:r>
          </a:p>
        </p:txBody>
      </p:sp>
    </p:spTree>
    <p:extLst>
      <p:ext uri="{BB962C8B-B14F-4D97-AF65-F5344CB8AC3E}">
        <p14:creationId xmlns:p14="http://schemas.microsoft.com/office/powerpoint/2010/main" val="141696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How many types of relationships between activities can be found on a precedence (AON) diagram?</a:t>
            </a:r>
          </a:p>
          <a:p>
            <a:pPr lvl="1" eaLnBrk="1" hangingPunct="1"/>
            <a:r>
              <a:rPr lang="en-US" smtClean="0"/>
              <a:t>A. 4.</a:t>
            </a:r>
          </a:p>
          <a:p>
            <a:pPr lvl="1" eaLnBrk="1" hangingPunct="1"/>
            <a:r>
              <a:rPr lang="en-US" smtClean="0"/>
              <a:t>B. 3.</a:t>
            </a:r>
          </a:p>
          <a:p>
            <a:pPr lvl="1" eaLnBrk="1" hangingPunct="1"/>
            <a:r>
              <a:rPr lang="en-US" smtClean="0"/>
              <a:t>C. 2.</a:t>
            </a:r>
          </a:p>
          <a:p>
            <a:pPr lvl="1" eaLnBrk="1" hangingPunct="1"/>
            <a:r>
              <a:rPr lang="en-US" smtClean="0"/>
              <a:t>D. 1.</a:t>
            </a:r>
          </a:p>
        </p:txBody>
      </p:sp>
    </p:spTree>
    <p:extLst>
      <p:ext uri="{BB962C8B-B14F-4D97-AF65-F5344CB8AC3E}">
        <p14:creationId xmlns:p14="http://schemas.microsoft.com/office/powerpoint/2010/main" val="229418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000" smtClean="0"/>
              <a:t>A project manager is trying to coordinate all the activities on the project and has determined the following: Activity 1 can start immediately and has an estimated duration of 1 week.  Activity 2 can start after activity 1 is completed and has an estimated duration of 4 weeks.  Activity 3 can start after activity 2 is completed and has an estimated duration of 5 weeks.  Activity 4 can start after activity 1 is completed and has an estimated duration of 8 weeks.  Both activities 3 and 4 must be completed before the end of the project.  If there is an approved change to Activity 4 and it now takes 10 weeks, what is the duration of the critical path?</a:t>
            </a:r>
          </a:p>
          <a:p>
            <a:pPr lvl="1" eaLnBrk="1" hangingPunct="1">
              <a:lnSpc>
                <a:spcPct val="80000"/>
              </a:lnSpc>
            </a:pPr>
            <a:r>
              <a:rPr lang="en-US" sz="1800" smtClean="0"/>
              <a:t>A. 10.</a:t>
            </a:r>
          </a:p>
          <a:p>
            <a:pPr lvl="1" eaLnBrk="1" hangingPunct="1">
              <a:lnSpc>
                <a:spcPct val="80000"/>
              </a:lnSpc>
            </a:pPr>
            <a:r>
              <a:rPr lang="en-US" sz="1800" smtClean="0"/>
              <a:t>B. 11.</a:t>
            </a:r>
          </a:p>
          <a:p>
            <a:pPr lvl="1" eaLnBrk="1" hangingPunct="1">
              <a:lnSpc>
                <a:spcPct val="80000"/>
              </a:lnSpc>
            </a:pPr>
            <a:r>
              <a:rPr lang="en-US" sz="1800" smtClean="0"/>
              <a:t>C. 14.</a:t>
            </a:r>
          </a:p>
          <a:p>
            <a:pPr lvl="1" eaLnBrk="1" hangingPunct="1">
              <a:lnSpc>
                <a:spcPct val="80000"/>
              </a:lnSpc>
            </a:pPr>
            <a:r>
              <a:rPr lang="en-US" sz="1800" smtClean="0"/>
              <a:t>D. 8.</a:t>
            </a:r>
          </a:p>
        </p:txBody>
      </p:sp>
    </p:spTree>
    <p:extLst>
      <p:ext uri="{BB962C8B-B14F-4D97-AF65-F5344CB8AC3E}">
        <p14:creationId xmlns:p14="http://schemas.microsoft.com/office/powerpoint/2010/main" val="101657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000" smtClean="0"/>
              <a:t>A team member comes to you to tell you that there is a problem on her activity.  It cannot be started on the day it is scheduled to start.  A manager overhears this conversation and reports that the project will be late.  Later the project manager completes his own report saying “the project is still scheduled to be completed on time”.   Which of the following could be the reason the project manager made such a statement?</a:t>
            </a:r>
          </a:p>
          <a:p>
            <a:pPr lvl="1" eaLnBrk="1" hangingPunct="1">
              <a:lnSpc>
                <a:spcPct val="80000"/>
              </a:lnSpc>
            </a:pPr>
            <a:r>
              <a:rPr lang="en-US" sz="1800" smtClean="0"/>
              <a:t>A. The activity has free float and can be rescheduled later in its early-start to late-finish window.</a:t>
            </a:r>
          </a:p>
          <a:p>
            <a:pPr lvl="1" eaLnBrk="1" hangingPunct="1">
              <a:lnSpc>
                <a:spcPct val="80000"/>
              </a:lnSpc>
            </a:pPr>
            <a:r>
              <a:rPr lang="en-US" sz="1800" smtClean="0"/>
              <a:t>B. The activity is on a near-critical path with less float than the length of the delay.</a:t>
            </a:r>
          </a:p>
          <a:p>
            <a:pPr lvl="1" eaLnBrk="1" hangingPunct="1">
              <a:lnSpc>
                <a:spcPct val="80000"/>
              </a:lnSpc>
            </a:pPr>
            <a:r>
              <a:rPr lang="en-US" sz="1800" smtClean="0"/>
              <a:t>C. The activity is on the critical path but is to be done after another activity that does have a float.</a:t>
            </a:r>
          </a:p>
          <a:p>
            <a:pPr lvl="1" eaLnBrk="1" hangingPunct="1">
              <a:lnSpc>
                <a:spcPct val="80000"/>
              </a:lnSpc>
            </a:pPr>
            <a:r>
              <a:rPr lang="en-US" sz="1800" smtClean="0"/>
              <a:t>D. The activity has a mandatory dependency, allowing the project manager to place it in the project schedule at any location that he wants it to be done.</a:t>
            </a:r>
          </a:p>
        </p:txBody>
      </p:sp>
    </p:spTree>
    <p:extLst>
      <p:ext uri="{BB962C8B-B14F-4D97-AF65-F5344CB8AC3E}">
        <p14:creationId xmlns:p14="http://schemas.microsoft.com/office/powerpoint/2010/main" val="46148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pPr eaLnBrk="1" hangingPunct="1"/>
            <a:r>
              <a:rPr lang="en-US" smtClean="0"/>
              <a:t>Fast Tracking</a:t>
            </a:r>
          </a:p>
        </p:txBody>
      </p:sp>
      <p:sp>
        <p:nvSpPr>
          <p:cNvPr id="21506" name="Content Placeholder 2"/>
          <p:cNvSpPr>
            <a:spLocks noGrp="1"/>
          </p:cNvSpPr>
          <p:nvPr>
            <p:ph idx="4294967295"/>
          </p:nvPr>
        </p:nvSpPr>
        <p:spPr/>
        <p:txBody>
          <a:bodyPr/>
          <a:lstStyle/>
          <a:p>
            <a:pPr eaLnBrk="1" hangingPunct="1"/>
            <a:r>
              <a:rPr lang="en-US" dirty="0" smtClean="0"/>
              <a:t>Fast tracking is a schedule compression technique that changes network logic to overlap phases that would normally be done in sequence, or to perform scheduled activities in parallel.</a:t>
            </a:r>
          </a:p>
        </p:txBody>
      </p:sp>
    </p:spTree>
    <p:extLst>
      <p:ext uri="{BB962C8B-B14F-4D97-AF65-F5344CB8AC3E}">
        <p14:creationId xmlns:p14="http://schemas.microsoft.com/office/powerpoint/2010/main" val="308874421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Total float is the amount of time an activity can be delayed without delaying the:</a:t>
            </a:r>
          </a:p>
          <a:p>
            <a:pPr lvl="1" eaLnBrk="1" hangingPunct="1"/>
            <a:r>
              <a:rPr lang="en-US" smtClean="0"/>
              <a:t>A. Project.</a:t>
            </a:r>
          </a:p>
          <a:p>
            <a:pPr lvl="1" eaLnBrk="1" hangingPunct="1"/>
            <a:r>
              <a:rPr lang="en-US" smtClean="0"/>
              <a:t>B. Completion date required by the customer.</a:t>
            </a:r>
          </a:p>
          <a:p>
            <a:pPr lvl="1" eaLnBrk="1" hangingPunct="1"/>
            <a:r>
              <a:rPr lang="en-US" smtClean="0"/>
              <a:t>C. Early start of its successor.</a:t>
            </a:r>
          </a:p>
          <a:p>
            <a:pPr lvl="1" eaLnBrk="1" hangingPunct="1"/>
            <a:r>
              <a:rPr lang="en-US" smtClean="0"/>
              <a:t>D. Project completion date.</a:t>
            </a:r>
          </a:p>
        </p:txBody>
      </p:sp>
    </p:spTree>
    <p:extLst>
      <p:ext uri="{BB962C8B-B14F-4D97-AF65-F5344CB8AC3E}">
        <p14:creationId xmlns:p14="http://schemas.microsoft.com/office/powerpoint/2010/main" val="86626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800" smtClean="0"/>
              <a:t>According to the project network diagram, the critical path for the project is six weeks.  One week into the project, the manager of the project management office informs you that the executive steering committee has moved the project’s finish date to two weeks sooner than your published finish date.  Assuming you are on schedule, what is the project float?</a:t>
            </a:r>
          </a:p>
          <a:p>
            <a:pPr lvl="1" eaLnBrk="1" hangingPunct="1">
              <a:lnSpc>
                <a:spcPct val="80000"/>
              </a:lnSpc>
            </a:pPr>
            <a:r>
              <a:rPr lang="en-US" sz="2400" smtClean="0"/>
              <a:t>A. Two weeks.</a:t>
            </a:r>
          </a:p>
          <a:p>
            <a:pPr lvl="1" eaLnBrk="1" hangingPunct="1">
              <a:lnSpc>
                <a:spcPct val="80000"/>
              </a:lnSpc>
            </a:pPr>
            <a:r>
              <a:rPr lang="en-US" sz="2400" smtClean="0"/>
              <a:t>B. Four weeks.</a:t>
            </a:r>
          </a:p>
          <a:p>
            <a:pPr lvl="1" eaLnBrk="1" hangingPunct="1">
              <a:lnSpc>
                <a:spcPct val="80000"/>
              </a:lnSpc>
            </a:pPr>
            <a:r>
              <a:rPr lang="en-US" sz="2400" smtClean="0"/>
              <a:t>C. Minus four weeks.</a:t>
            </a:r>
          </a:p>
          <a:p>
            <a:pPr lvl="1" eaLnBrk="1" hangingPunct="1">
              <a:lnSpc>
                <a:spcPct val="80000"/>
              </a:lnSpc>
            </a:pPr>
            <a:r>
              <a:rPr lang="en-US" sz="2400" smtClean="0"/>
              <a:t>D. Minus two weeks.</a:t>
            </a:r>
          </a:p>
        </p:txBody>
      </p:sp>
    </p:spTree>
    <p:extLst>
      <p:ext uri="{BB962C8B-B14F-4D97-AF65-F5344CB8AC3E}">
        <p14:creationId xmlns:p14="http://schemas.microsoft.com/office/powerpoint/2010/main" val="33175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project manager is using weighted average duration estimates to perform schedule network analysis.  Which type of mathematical analysis is being used?</a:t>
            </a:r>
          </a:p>
          <a:p>
            <a:pPr lvl="1" eaLnBrk="1" hangingPunct="1"/>
            <a:r>
              <a:rPr lang="en-US" smtClean="0"/>
              <a:t>A. CPM.</a:t>
            </a:r>
          </a:p>
          <a:p>
            <a:pPr lvl="1" eaLnBrk="1" hangingPunct="1"/>
            <a:r>
              <a:rPr lang="en-US" smtClean="0"/>
              <a:t>B. PERT.</a:t>
            </a:r>
          </a:p>
          <a:p>
            <a:pPr lvl="1" eaLnBrk="1" hangingPunct="1"/>
            <a:r>
              <a:rPr lang="en-US" smtClean="0"/>
              <a:t>C. Monte Carlo.</a:t>
            </a:r>
          </a:p>
          <a:p>
            <a:pPr lvl="1" eaLnBrk="1" hangingPunct="1"/>
            <a:r>
              <a:rPr lang="en-US" smtClean="0"/>
              <a:t>D. Resource Leveling.</a:t>
            </a:r>
          </a:p>
        </p:txBody>
      </p:sp>
    </p:spTree>
    <p:extLst>
      <p:ext uri="{BB962C8B-B14F-4D97-AF65-F5344CB8AC3E}">
        <p14:creationId xmlns:p14="http://schemas.microsoft.com/office/powerpoint/2010/main" val="49216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The calculated duration of a project is 28.166.  The standard deviation is 5.5.  What technique would you use to compute the probability of completing a project on a specific day?</a:t>
            </a:r>
          </a:p>
          <a:p>
            <a:pPr lvl="1" eaLnBrk="1" hangingPunct="1">
              <a:lnSpc>
                <a:spcPct val="90000"/>
              </a:lnSpc>
            </a:pPr>
            <a:r>
              <a:rPr lang="en-US" smtClean="0"/>
              <a:t>A. Reserve analysis.</a:t>
            </a:r>
          </a:p>
          <a:p>
            <a:pPr lvl="1" eaLnBrk="1" hangingPunct="1">
              <a:lnSpc>
                <a:spcPct val="90000"/>
              </a:lnSpc>
            </a:pPr>
            <a:r>
              <a:rPr lang="en-US" smtClean="0"/>
              <a:t>B. Monte Carlo analysis.</a:t>
            </a:r>
          </a:p>
          <a:p>
            <a:pPr lvl="1" eaLnBrk="1" hangingPunct="1">
              <a:lnSpc>
                <a:spcPct val="90000"/>
              </a:lnSpc>
            </a:pPr>
            <a:r>
              <a:rPr lang="en-US" smtClean="0"/>
              <a:t>C. Probability analysis.</a:t>
            </a:r>
          </a:p>
          <a:p>
            <a:pPr lvl="1" eaLnBrk="1" hangingPunct="1">
              <a:lnSpc>
                <a:spcPct val="90000"/>
              </a:lnSpc>
            </a:pPr>
            <a:r>
              <a:rPr lang="en-US" smtClean="0"/>
              <a:t>D. Variance analysis.</a:t>
            </a:r>
          </a:p>
        </p:txBody>
      </p:sp>
    </p:spTree>
    <p:extLst>
      <p:ext uri="{BB962C8B-B14F-4D97-AF65-F5344CB8AC3E}">
        <p14:creationId xmlns:p14="http://schemas.microsoft.com/office/powerpoint/2010/main" val="423750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Which of the following are GENERALLY illustrated BETTER by bar charts than network diagrams?</a:t>
            </a:r>
          </a:p>
          <a:p>
            <a:pPr lvl="1" eaLnBrk="1" hangingPunct="1"/>
            <a:r>
              <a:rPr lang="en-US" smtClean="0"/>
              <a:t>A. Logical relationships.</a:t>
            </a:r>
          </a:p>
          <a:p>
            <a:pPr lvl="1" eaLnBrk="1" hangingPunct="1"/>
            <a:r>
              <a:rPr lang="en-US" smtClean="0"/>
              <a:t>B. Critical paths.</a:t>
            </a:r>
          </a:p>
          <a:p>
            <a:pPr lvl="1" eaLnBrk="1" hangingPunct="1"/>
            <a:r>
              <a:rPr lang="en-US" smtClean="0"/>
              <a:t>C. Resource trade-offs.</a:t>
            </a:r>
          </a:p>
          <a:p>
            <a:pPr lvl="1" eaLnBrk="1" hangingPunct="1"/>
            <a:r>
              <a:rPr lang="en-US" smtClean="0"/>
              <a:t>D. Progress or status.</a:t>
            </a:r>
          </a:p>
        </p:txBody>
      </p:sp>
    </p:spTree>
    <p:extLst>
      <p:ext uri="{BB962C8B-B14F-4D97-AF65-F5344CB8AC3E}">
        <p14:creationId xmlns:p14="http://schemas.microsoft.com/office/powerpoint/2010/main" val="198588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Senior management is complaining that they are not able to easily determine the status of ongoing projects in the organization.  Which of the following types of reports would help provide summary information to senior management?</a:t>
            </a:r>
          </a:p>
          <a:p>
            <a:pPr lvl="1" eaLnBrk="1" hangingPunct="1">
              <a:lnSpc>
                <a:spcPct val="90000"/>
              </a:lnSpc>
            </a:pPr>
            <a:r>
              <a:rPr lang="en-US" sz="2600" smtClean="0"/>
              <a:t>A. Detailed cost estimates.</a:t>
            </a:r>
          </a:p>
          <a:p>
            <a:pPr lvl="1" eaLnBrk="1" hangingPunct="1">
              <a:lnSpc>
                <a:spcPct val="90000"/>
              </a:lnSpc>
            </a:pPr>
            <a:r>
              <a:rPr lang="en-US" sz="2600" smtClean="0"/>
              <a:t>B. Project management plans.</a:t>
            </a:r>
          </a:p>
          <a:p>
            <a:pPr lvl="1" eaLnBrk="1" hangingPunct="1">
              <a:lnSpc>
                <a:spcPct val="90000"/>
              </a:lnSpc>
            </a:pPr>
            <a:r>
              <a:rPr lang="en-US" sz="2600" smtClean="0"/>
              <a:t>C. Bar charts.</a:t>
            </a:r>
          </a:p>
          <a:p>
            <a:pPr lvl="1" eaLnBrk="1" hangingPunct="1">
              <a:lnSpc>
                <a:spcPct val="90000"/>
              </a:lnSpc>
            </a:pPr>
            <a:r>
              <a:rPr lang="en-US" sz="2600" smtClean="0"/>
              <a:t>D. Milestone charts.</a:t>
            </a:r>
          </a:p>
        </p:txBody>
      </p:sp>
    </p:spTree>
    <p:extLst>
      <p:ext uri="{BB962C8B-B14F-4D97-AF65-F5344CB8AC3E}">
        <p14:creationId xmlns:p14="http://schemas.microsoft.com/office/powerpoint/2010/main" val="18078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plan for establishing the criteria for developing and controlling the project schedule is BEST described as part of the:</a:t>
            </a:r>
          </a:p>
          <a:p>
            <a:pPr lvl="1" eaLnBrk="1" hangingPunct="1"/>
            <a:r>
              <a:rPr lang="en-US" smtClean="0"/>
              <a:t>A. Schedule management plan.</a:t>
            </a:r>
          </a:p>
          <a:p>
            <a:pPr lvl="1" eaLnBrk="1" hangingPunct="1"/>
            <a:r>
              <a:rPr lang="en-US" smtClean="0"/>
              <a:t>B. Schedule model.</a:t>
            </a:r>
          </a:p>
          <a:p>
            <a:pPr lvl="1" eaLnBrk="1" hangingPunct="1"/>
            <a:r>
              <a:rPr lang="en-US" smtClean="0"/>
              <a:t>C. Activity attributes.</a:t>
            </a:r>
          </a:p>
          <a:p>
            <a:pPr lvl="1" eaLnBrk="1" hangingPunct="1"/>
            <a:r>
              <a:rPr lang="en-US" smtClean="0"/>
              <a:t>D. Schedule network analysis.</a:t>
            </a:r>
          </a:p>
        </p:txBody>
      </p:sp>
    </p:spTree>
    <p:extLst>
      <p:ext uri="{BB962C8B-B14F-4D97-AF65-F5344CB8AC3E}">
        <p14:creationId xmlns:p14="http://schemas.microsoft.com/office/powerpoint/2010/main" val="298364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What does resource leveling mean in project management?</a:t>
            </a:r>
          </a:p>
          <a:p>
            <a:pPr lvl="1" eaLnBrk="1" hangingPunct="1">
              <a:lnSpc>
                <a:spcPct val="90000"/>
              </a:lnSpc>
            </a:pPr>
            <a:r>
              <a:rPr lang="en-US" smtClean="0"/>
              <a:t>A. Shortening the time it takes to complete the project.</a:t>
            </a:r>
          </a:p>
          <a:p>
            <a:pPr lvl="1" eaLnBrk="1" hangingPunct="1">
              <a:lnSpc>
                <a:spcPct val="90000"/>
              </a:lnSpc>
            </a:pPr>
            <a:r>
              <a:rPr lang="en-US" smtClean="0"/>
              <a:t>B. Making the most efficient use of the available resources.</a:t>
            </a:r>
          </a:p>
          <a:p>
            <a:pPr lvl="1" eaLnBrk="1" hangingPunct="1">
              <a:lnSpc>
                <a:spcPct val="90000"/>
              </a:lnSpc>
            </a:pPr>
            <a:r>
              <a:rPr lang="en-US" smtClean="0"/>
              <a:t>C. Hiring contractors to fill in during peak times on the project schedule.</a:t>
            </a:r>
          </a:p>
          <a:p>
            <a:pPr lvl="1" eaLnBrk="1" hangingPunct="1">
              <a:lnSpc>
                <a:spcPct val="90000"/>
              </a:lnSpc>
            </a:pPr>
            <a:r>
              <a:rPr lang="en-US" smtClean="0"/>
              <a:t>D. Reducing the project costs.</a:t>
            </a:r>
          </a:p>
        </p:txBody>
      </p:sp>
    </p:spTree>
    <p:extLst>
      <p:ext uri="{BB962C8B-B14F-4D97-AF65-F5344CB8AC3E}">
        <p14:creationId xmlns:p14="http://schemas.microsoft.com/office/powerpoint/2010/main" val="419502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modification of a logical relationship that allows an acceleration of the successor task is represented by:</a:t>
            </a:r>
          </a:p>
          <a:p>
            <a:pPr lvl="1" eaLnBrk="1" hangingPunct="1"/>
            <a:r>
              <a:rPr lang="en-US" smtClean="0"/>
              <a:t>A. Lead time.</a:t>
            </a:r>
          </a:p>
          <a:p>
            <a:pPr lvl="1" eaLnBrk="1" hangingPunct="1"/>
            <a:r>
              <a:rPr lang="en-US" smtClean="0"/>
              <a:t>B. Lag time.</a:t>
            </a:r>
          </a:p>
          <a:p>
            <a:pPr lvl="1" eaLnBrk="1" hangingPunct="1"/>
            <a:r>
              <a:rPr lang="en-US" smtClean="0"/>
              <a:t>C. Negative lag.</a:t>
            </a:r>
          </a:p>
          <a:p>
            <a:pPr lvl="1" eaLnBrk="1" hangingPunct="1"/>
            <a:r>
              <a:rPr lang="en-US" smtClean="0"/>
              <a:t>D. Lead time or negative lag.</a:t>
            </a:r>
          </a:p>
        </p:txBody>
      </p:sp>
    </p:spTree>
    <p:extLst>
      <p:ext uri="{BB962C8B-B14F-4D97-AF65-F5344CB8AC3E}">
        <p14:creationId xmlns:p14="http://schemas.microsoft.com/office/powerpoint/2010/main" val="335886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z="3000" smtClean="0"/>
              <a:t>Lag means:</a:t>
            </a:r>
          </a:p>
          <a:p>
            <a:pPr lvl="1" eaLnBrk="1" hangingPunct="1"/>
            <a:r>
              <a:rPr lang="en-US" sz="2600" smtClean="0"/>
              <a:t>A. The amount of time an activity can be delayed without delaying the project finish date.</a:t>
            </a:r>
          </a:p>
          <a:p>
            <a:pPr lvl="1" eaLnBrk="1" hangingPunct="1"/>
            <a:r>
              <a:rPr lang="en-US" sz="2600" smtClean="0"/>
              <a:t>B. The amount of time an activity can be delayed without delaying the early start date of its successor.</a:t>
            </a:r>
          </a:p>
          <a:p>
            <a:pPr lvl="1" eaLnBrk="1" hangingPunct="1"/>
            <a:r>
              <a:rPr lang="en-US" sz="2600" smtClean="0"/>
              <a:t>C. Waiting time.</a:t>
            </a:r>
          </a:p>
          <a:p>
            <a:pPr lvl="1" eaLnBrk="1" hangingPunct="1"/>
            <a:r>
              <a:rPr lang="en-US" sz="2600" smtClean="0"/>
              <a:t>D. The product of a forward and backward pass.</a:t>
            </a:r>
          </a:p>
        </p:txBody>
      </p:sp>
    </p:spTree>
    <p:extLst>
      <p:ext uri="{BB962C8B-B14F-4D97-AF65-F5344CB8AC3E}">
        <p14:creationId xmlns:p14="http://schemas.microsoft.com/office/powerpoint/2010/main" val="1739848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US" smtClean="0"/>
              <a:t>Activity List</a:t>
            </a:r>
          </a:p>
        </p:txBody>
      </p:sp>
      <p:sp>
        <p:nvSpPr>
          <p:cNvPr id="23554" name="Content Placeholder 2"/>
          <p:cNvSpPr>
            <a:spLocks noGrp="1"/>
          </p:cNvSpPr>
          <p:nvPr>
            <p:ph idx="4294967295"/>
          </p:nvPr>
        </p:nvSpPr>
        <p:spPr/>
        <p:txBody>
          <a:bodyPr/>
          <a:lstStyle/>
          <a:p>
            <a:pPr eaLnBrk="1" hangingPunct="1"/>
            <a:r>
              <a:rPr lang="en-US" dirty="0" smtClean="0"/>
              <a:t>The activity list is a comprehensive list including all scheduled activities required on the project.</a:t>
            </a:r>
          </a:p>
          <a:p>
            <a:pPr eaLnBrk="1" hangingPunct="1"/>
            <a:endParaRPr lang="en-US" dirty="0" smtClean="0"/>
          </a:p>
        </p:txBody>
      </p:sp>
    </p:spTree>
    <p:extLst>
      <p:ext uri="{BB962C8B-B14F-4D97-AF65-F5344CB8AC3E}">
        <p14:creationId xmlns:p14="http://schemas.microsoft.com/office/powerpoint/2010/main" val="15428793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heuristic is BEST described as:</a:t>
            </a:r>
          </a:p>
          <a:p>
            <a:pPr lvl="1" eaLnBrk="1" hangingPunct="1"/>
            <a:r>
              <a:rPr lang="en-US" smtClean="0"/>
              <a:t>A. Control tool.</a:t>
            </a:r>
          </a:p>
          <a:p>
            <a:pPr lvl="1" eaLnBrk="1" hangingPunct="1"/>
            <a:r>
              <a:rPr lang="en-US" smtClean="0"/>
              <a:t>B. Scheduling method.</a:t>
            </a:r>
          </a:p>
          <a:p>
            <a:pPr lvl="1" eaLnBrk="1" hangingPunct="1"/>
            <a:r>
              <a:rPr lang="en-US" smtClean="0"/>
              <a:t>C. Planning tool.</a:t>
            </a:r>
          </a:p>
          <a:p>
            <a:pPr lvl="1" eaLnBrk="1" hangingPunct="1"/>
            <a:r>
              <a:rPr lang="en-US" smtClean="0"/>
              <a:t>D. Rule of thumb.</a:t>
            </a:r>
          </a:p>
        </p:txBody>
      </p:sp>
    </p:spTree>
    <p:extLst>
      <p:ext uri="{BB962C8B-B14F-4D97-AF65-F5344CB8AC3E}">
        <p14:creationId xmlns:p14="http://schemas.microsoft.com/office/powerpoint/2010/main" val="78210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If your project will require redesign after completion of testing, which of the following diagramming techniques would be BEST to use?</a:t>
            </a:r>
          </a:p>
          <a:p>
            <a:pPr lvl="1" eaLnBrk="1" hangingPunct="1"/>
            <a:r>
              <a:rPr lang="en-US" smtClean="0"/>
              <a:t>A. GERT.</a:t>
            </a:r>
          </a:p>
          <a:p>
            <a:pPr lvl="1" eaLnBrk="1" hangingPunct="1"/>
            <a:r>
              <a:rPr lang="en-US" smtClean="0"/>
              <a:t>B. PERT.</a:t>
            </a:r>
          </a:p>
          <a:p>
            <a:pPr lvl="1" eaLnBrk="1" hangingPunct="1"/>
            <a:r>
              <a:rPr lang="en-US" smtClean="0"/>
              <a:t>C. CPM.</a:t>
            </a:r>
          </a:p>
          <a:p>
            <a:pPr lvl="1" eaLnBrk="1" hangingPunct="1"/>
            <a:r>
              <a:rPr lang="en-US" smtClean="0"/>
              <a:t>D. APM.</a:t>
            </a:r>
          </a:p>
        </p:txBody>
      </p:sp>
    </p:spTree>
    <p:extLst>
      <p:ext uri="{BB962C8B-B14F-4D97-AF65-F5344CB8AC3E}">
        <p14:creationId xmlns:p14="http://schemas.microsoft.com/office/powerpoint/2010/main" val="169692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smtClean="0"/>
              <a:t>During project executing, the forecasted remaining hours exceed planned remaining hours.  Consequently, the project takes on a negative variance.  Which analysis method is the project manager likely to use as a measurement tool to validate this information?</a:t>
            </a:r>
          </a:p>
          <a:p>
            <a:pPr lvl="1" eaLnBrk="1" hangingPunct="1">
              <a:lnSpc>
                <a:spcPct val="80000"/>
              </a:lnSpc>
            </a:pPr>
            <a:r>
              <a:rPr lang="en-US" sz="2600" smtClean="0"/>
              <a:t>A. EV-PV.</a:t>
            </a:r>
          </a:p>
          <a:p>
            <a:pPr lvl="1" eaLnBrk="1" hangingPunct="1">
              <a:lnSpc>
                <a:spcPct val="80000"/>
              </a:lnSpc>
            </a:pPr>
            <a:r>
              <a:rPr lang="en-US" sz="2600" smtClean="0"/>
              <a:t>B. EV/AC.</a:t>
            </a:r>
          </a:p>
          <a:p>
            <a:pPr lvl="1" eaLnBrk="1" hangingPunct="1">
              <a:lnSpc>
                <a:spcPct val="80000"/>
              </a:lnSpc>
            </a:pPr>
            <a:r>
              <a:rPr lang="en-US" sz="2600" smtClean="0"/>
              <a:t>C. EV/PV.</a:t>
            </a:r>
          </a:p>
          <a:p>
            <a:pPr lvl="1" eaLnBrk="1" hangingPunct="1">
              <a:lnSpc>
                <a:spcPct val="80000"/>
              </a:lnSpc>
            </a:pPr>
            <a:r>
              <a:rPr lang="en-US" sz="2600" smtClean="0"/>
              <a:t>D. EV-AC.</a:t>
            </a:r>
          </a:p>
        </p:txBody>
      </p:sp>
    </p:spTree>
    <p:extLst>
      <p:ext uri="{BB962C8B-B14F-4D97-AF65-F5344CB8AC3E}">
        <p14:creationId xmlns:p14="http://schemas.microsoft.com/office/powerpoint/2010/main" val="220735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You have just discovered an error in the implementation plan that will prevent you from meeting a milestone date.  The BEST thing you can do is:</a:t>
            </a:r>
          </a:p>
          <a:p>
            <a:pPr lvl="1" eaLnBrk="1" hangingPunct="1">
              <a:lnSpc>
                <a:spcPct val="90000"/>
              </a:lnSpc>
            </a:pPr>
            <a:r>
              <a:rPr lang="en-US" sz="2600" smtClean="0"/>
              <a:t>A. Develop options to meet the milestone date.</a:t>
            </a:r>
          </a:p>
          <a:p>
            <a:pPr lvl="1" eaLnBrk="1" hangingPunct="1">
              <a:lnSpc>
                <a:spcPct val="90000"/>
              </a:lnSpc>
            </a:pPr>
            <a:r>
              <a:rPr lang="en-US" sz="2600" smtClean="0"/>
              <a:t>B. Change the milestone date.</a:t>
            </a:r>
          </a:p>
          <a:p>
            <a:pPr lvl="1" eaLnBrk="1" hangingPunct="1">
              <a:lnSpc>
                <a:spcPct val="90000"/>
              </a:lnSpc>
            </a:pPr>
            <a:r>
              <a:rPr lang="en-US" sz="2600" smtClean="0"/>
              <a:t>C. Remove any discussion about due dates in the project status report.</a:t>
            </a:r>
          </a:p>
          <a:p>
            <a:pPr lvl="1" eaLnBrk="1" hangingPunct="1">
              <a:lnSpc>
                <a:spcPct val="90000"/>
              </a:lnSpc>
            </a:pPr>
            <a:r>
              <a:rPr lang="en-US" sz="2600" smtClean="0"/>
              <a:t>D. Educate the team about the need to meet milestone dates.</a:t>
            </a:r>
          </a:p>
        </p:txBody>
      </p:sp>
    </p:spTree>
    <p:extLst>
      <p:ext uri="{BB962C8B-B14F-4D97-AF65-F5344CB8AC3E}">
        <p14:creationId xmlns:p14="http://schemas.microsoft.com/office/powerpoint/2010/main" val="304607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mtClean="0"/>
              <a:t>You are working with HR on analyzing the staffing and assignments for your project. Which of the following documents would you primarily refer to during this process?</a:t>
            </a:r>
          </a:p>
          <a:p>
            <a:pPr lvl="1" eaLnBrk="1" hangingPunct="1">
              <a:lnSpc>
                <a:spcPct val="90000"/>
              </a:lnSpc>
            </a:pPr>
            <a:r>
              <a:rPr lang="en-US" smtClean="0"/>
              <a:t>A. Resource breakdown structure.</a:t>
            </a:r>
          </a:p>
          <a:p>
            <a:pPr lvl="1" eaLnBrk="1" hangingPunct="1">
              <a:lnSpc>
                <a:spcPct val="90000"/>
              </a:lnSpc>
            </a:pPr>
            <a:r>
              <a:rPr lang="en-US" smtClean="0"/>
              <a:t>B. Organizational breakdown structure.</a:t>
            </a:r>
          </a:p>
          <a:p>
            <a:pPr lvl="1" eaLnBrk="1" hangingPunct="1">
              <a:lnSpc>
                <a:spcPct val="90000"/>
              </a:lnSpc>
            </a:pPr>
            <a:r>
              <a:rPr lang="en-US" smtClean="0"/>
              <a:t>C. Work breakdown structure.</a:t>
            </a:r>
          </a:p>
          <a:p>
            <a:pPr lvl="1" eaLnBrk="1" hangingPunct="1">
              <a:lnSpc>
                <a:spcPct val="90000"/>
              </a:lnSpc>
            </a:pPr>
            <a:r>
              <a:rPr lang="en-US" smtClean="0"/>
              <a:t>D. Program summary work breakdown structure.</a:t>
            </a:r>
          </a:p>
        </p:txBody>
      </p:sp>
    </p:spTree>
    <p:extLst>
      <p:ext uri="{BB962C8B-B14F-4D97-AF65-F5344CB8AC3E}">
        <p14:creationId xmlns:p14="http://schemas.microsoft.com/office/powerpoint/2010/main" val="394789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600" smtClean="0"/>
              <a:t>Network diagrams are all similar in their functions and general approach to building a schedule. The major difference between PERT and CPM network input information requirements is:</a:t>
            </a:r>
          </a:p>
          <a:p>
            <a:pPr lvl="1" eaLnBrk="1" hangingPunct="1">
              <a:lnSpc>
                <a:spcPct val="80000"/>
              </a:lnSpc>
            </a:pPr>
            <a:r>
              <a:rPr lang="en-US" sz="2200" smtClean="0"/>
              <a:t>A. CPM requires that all time estimates are in hours whereas PERT will accept any unit of time (e.g., hours, days, weeks).</a:t>
            </a:r>
          </a:p>
          <a:p>
            <a:pPr lvl="1" eaLnBrk="1" hangingPunct="1">
              <a:lnSpc>
                <a:spcPct val="80000"/>
              </a:lnSpc>
            </a:pPr>
            <a:r>
              <a:rPr lang="en-US" sz="2200" smtClean="0"/>
              <a:t>B. PERT requires three time estimates to compute an average whereas CPM requires one point estimate.</a:t>
            </a:r>
          </a:p>
          <a:p>
            <a:pPr lvl="1" eaLnBrk="1" hangingPunct="1">
              <a:lnSpc>
                <a:spcPct val="80000"/>
              </a:lnSpc>
            </a:pPr>
            <a:r>
              <a:rPr lang="en-US" sz="2200" smtClean="0"/>
              <a:t>C. PERT is primarily a time scheduling system whereas CPM also addresses cost and resources .</a:t>
            </a:r>
          </a:p>
          <a:p>
            <a:pPr lvl="1" eaLnBrk="1" hangingPunct="1">
              <a:lnSpc>
                <a:spcPct val="80000"/>
              </a:lnSpc>
            </a:pPr>
            <a:r>
              <a:rPr lang="en-US" sz="2200" smtClean="0"/>
              <a:t>D. PERT requires less time to load the input information than does CPM.</a:t>
            </a:r>
          </a:p>
        </p:txBody>
      </p:sp>
    </p:spTree>
    <p:extLst>
      <p:ext uri="{BB962C8B-B14F-4D97-AF65-F5344CB8AC3E}">
        <p14:creationId xmlns:p14="http://schemas.microsoft.com/office/powerpoint/2010/main" val="358585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2800" smtClean="0"/>
              <a:t>After making the WBS up to work package level, a project manager asks his team to provide a time estimate on each activity. In doing so, what is the role of project manager:</a:t>
            </a:r>
          </a:p>
          <a:p>
            <a:pPr lvl="1" eaLnBrk="1" hangingPunct="1">
              <a:lnSpc>
                <a:spcPct val="80000"/>
              </a:lnSpc>
            </a:pPr>
            <a:r>
              <a:rPr lang="en-US" sz="2400" smtClean="0"/>
              <a:t>A. Review each team member's estimate thoroughly and refine estimates.</a:t>
            </a:r>
          </a:p>
          <a:p>
            <a:pPr lvl="1" eaLnBrk="1" hangingPunct="1">
              <a:lnSpc>
                <a:spcPct val="80000"/>
              </a:lnSpc>
            </a:pPr>
            <a:r>
              <a:rPr lang="en-US" sz="2400" smtClean="0"/>
              <a:t>B. Help team members in adding padding.</a:t>
            </a:r>
          </a:p>
          <a:p>
            <a:pPr lvl="1" eaLnBrk="1" hangingPunct="1">
              <a:lnSpc>
                <a:spcPct val="80000"/>
              </a:lnSpc>
            </a:pPr>
            <a:r>
              <a:rPr lang="en-US" sz="2400" smtClean="0"/>
              <a:t>C. Project manager should have done estimates himself and not asked team to do so.</a:t>
            </a:r>
          </a:p>
          <a:p>
            <a:pPr lvl="1" eaLnBrk="1" hangingPunct="1">
              <a:lnSpc>
                <a:spcPct val="80000"/>
              </a:lnSpc>
            </a:pPr>
            <a:r>
              <a:rPr lang="en-US" sz="2400" smtClean="0"/>
              <a:t>D. Take estimates from the team just for sake of getting an idea but should set estimates as per his own will and judgment.</a:t>
            </a:r>
          </a:p>
        </p:txBody>
      </p:sp>
    </p:spTree>
    <p:extLst>
      <p:ext uri="{BB962C8B-B14F-4D97-AF65-F5344CB8AC3E}">
        <p14:creationId xmlns:p14="http://schemas.microsoft.com/office/powerpoint/2010/main" val="3984856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90000"/>
              </a:lnSpc>
            </a:pPr>
            <a:r>
              <a:rPr lang="en-US" sz="3000" smtClean="0"/>
              <a:t>Which of the following is a benefit of an analogous project estimate?</a:t>
            </a:r>
          </a:p>
          <a:p>
            <a:pPr lvl="1" eaLnBrk="1" hangingPunct="1">
              <a:lnSpc>
                <a:spcPct val="90000"/>
              </a:lnSpc>
            </a:pPr>
            <a:r>
              <a:rPr lang="en-US" sz="2600" smtClean="0"/>
              <a:t>A. The estimate will be closer to what the work will actually require.</a:t>
            </a:r>
          </a:p>
          <a:p>
            <a:pPr lvl="1" eaLnBrk="1" hangingPunct="1">
              <a:lnSpc>
                <a:spcPct val="90000"/>
              </a:lnSpc>
            </a:pPr>
            <a:r>
              <a:rPr lang="en-US" sz="2600" smtClean="0"/>
              <a:t>B. It is based on a detailed understanding of what the work requires.</a:t>
            </a:r>
          </a:p>
          <a:p>
            <a:pPr lvl="1" eaLnBrk="1" hangingPunct="1">
              <a:lnSpc>
                <a:spcPct val="90000"/>
              </a:lnSpc>
            </a:pPr>
            <a:r>
              <a:rPr lang="en-US" sz="2600" smtClean="0"/>
              <a:t>C. It gives the project team an understanding of management’s expectations.</a:t>
            </a:r>
          </a:p>
          <a:p>
            <a:pPr lvl="1" eaLnBrk="1" hangingPunct="1">
              <a:lnSpc>
                <a:spcPct val="90000"/>
              </a:lnSpc>
            </a:pPr>
            <a:r>
              <a:rPr lang="en-US" sz="2600" smtClean="0"/>
              <a:t>D. It helps the project manager determine if the project will meet the schedule.</a:t>
            </a:r>
          </a:p>
        </p:txBody>
      </p:sp>
    </p:spTree>
    <p:extLst>
      <p:ext uri="{BB962C8B-B14F-4D97-AF65-F5344CB8AC3E}">
        <p14:creationId xmlns:p14="http://schemas.microsoft.com/office/powerpoint/2010/main" val="52189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3" end="3"/>
                                            </p:txEl>
                                          </p:spTgt>
                                        </p:tgtEl>
                                        <p:attrNameLst>
                                          <p:attrName>style.fontStyle</p:attrName>
                                        </p:attrNameLst>
                                      </p:cBhvr>
                                      <p:to>
                                        <p:strVal val="normal"/>
                                      </p:to>
                                    </p:set>
                                    <p:set>
                                      <p:cBhvr override="childStyle">
                                        <p:cTn id="31" dur="indefinite"/>
                                        <p:tgtEl>
                                          <p:spTgt spid="3">
                                            <p:txEl>
                                              <p:pRg st="3" end="3"/>
                                            </p:txEl>
                                          </p:spTgt>
                                        </p:tgtEl>
                                        <p:attrNameLst>
                                          <p:attrName>style.fontWeight</p:attrName>
                                        </p:attrNameLst>
                                      </p:cBhvr>
                                      <p:to>
                                        <p:strVal val="bold"/>
                                      </p:to>
                                    </p:set>
                                    <p:set>
                                      <p:cBhvr override="childStyle">
                                        <p:cTn id="32" dur="indefinite"/>
                                        <p:tgtEl>
                                          <p:spTgt spid="3">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smtClean="0"/>
              <a:t>A team member from research and development tells you that her work is too creative to provide you with a fixed single estimate for the activity.  You both decide to use the average labor hours per installation from past projects to predict the future.  This is an example of which of the following?</a:t>
            </a:r>
          </a:p>
          <a:p>
            <a:pPr lvl="1" eaLnBrk="1" hangingPunct="1">
              <a:lnSpc>
                <a:spcPct val="80000"/>
              </a:lnSpc>
            </a:pPr>
            <a:r>
              <a:rPr lang="en-US" sz="2600" smtClean="0"/>
              <a:t>A. Parametric estimating.</a:t>
            </a:r>
          </a:p>
          <a:p>
            <a:pPr lvl="1" eaLnBrk="1" hangingPunct="1">
              <a:lnSpc>
                <a:spcPct val="80000"/>
              </a:lnSpc>
            </a:pPr>
            <a:r>
              <a:rPr lang="en-US" sz="2600" smtClean="0"/>
              <a:t>B. Three-point estimating.</a:t>
            </a:r>
          </a:p>
          <a:p>
            <a:pPr lvl="1" eaLnBrk="1" hangingPunct="1">
              <a:lnSpc>
                <a:spcPct val="80000"/>
              </a:lnSpc>
            </a:pPr>
            <a:r>
              <a:rPr lang="en-US" sz="2600" smtClean="0"/>
              <a:t>C. Analogous estimating.</a:t>
            </a:r>
          </a:p>
          <a:p>
            <a:pPr lvl="1" eaLnBrk="1" hangingPunct="1">
              <a:lnSpc>
                <a:spcPct val="80000"/>
              </a:lnSpc>
            </a:pPr>
            <a:r>
              <a:rPr lang="en-US" sz="2600" smtClean="0"/>
              <a:t>D. Monte Carlo analysis.</a:t>
            </a:r>
          </a:p>
        </p:txBody>
      </p:sp>
    </p:spTree>
    <p:extLst>
      <p:ext uri="{BB962C8B-B14F-4D97-AF65-F5344CB8AC3E}">
        <p14:creationId xmlns:p14="http://schemas.microsoft.com/office/powerpoint/2010/main" val="409825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smtClean="0"/>
              <a:t>To control the schedule, a project manager is reanalyzing the project to predict project duration.  She does this by analyzing the sequence of activities with the least amount of scheduling flexibility.  What technique is she using?</a:t>
            </a:r>
          </a:p>
          <a:p>
            <a:pPr lvl="1" eaLnBrk="1" hangingPunct="1">
              <a:lnSpc>
                <a:spcPct val="80000"/>
              </a:lnSpc>
            </a:pPr>
            <a:r>
              <a:rPr lang="en-US" sz="2600" smtClean="0"/>
              <a:t>A. Critical path method.</a:t>
            </a:r>
          </a:p>
          <a:p>
            <a:pPr lvl="1" eaLnBrk="1" hangingPunct="1">
              <a:lnSpc>
                <a:spcPct val="80000"/>
              </a:lnSpc>
            </a:pPr>
            <a:r>
              <a:rPr lang="en-US" sz="2600" smtClean="0"/>
              <a:t>B. Flowchart.</a:t>
            </a:r>
          </a:p>
          <a:p>
            <a:pPr lvl="1" eaLnBrk="1" hangingPunct="1">
              <a:lnSpc>
                <a:spcPct val="80000"/>
              </a:lnSpc>
            </a:pPr>
            <a:r>
              <a:rPr lang="en-US" sz="2600" smtClean="0"/>
              <a:t>C. Precedence diagramming.</a:t>
            </a:r>
          </a:p>
          <a:p>
            <a:pPr lvl="1" eaLnBrk="1" hangingPunct="1">
              <a:lnSpc>
                <a:spcPct val="80000"/>
              </a:lnSpc>
            </a:pPr>
            <a:r>
              <a:rPr lang="en-US" sz="2600" smtClean="0"/>
              <a:t>D. Work breakdown structure.</a:t>
            </a:r>
          </a:p>
        </p:txBody>
      </p:sp>
    </p:spTree>
    <p:extLst>
      <p:ext uri="{BB962C8B-B14F-4D97-AF65-F5344CB8AC3E}">
        <p14:creationId xmlns:p14="http://schemas.microsoft.com/office/powerpoint/2010/main" val="377546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pPr eaLnBrk="1" hangingPunct="1"/>
            <a:r>
              <a:rPr lang="en-US" smtClean="0"/>
              <a:t>Network Diagram</a:t>
            </a:r>
          </a:p>
        </p:txBody>
      </p:sp>
      <p:sp>
        <p:nvSpPr>
          <p:cNvPr id="25602" name="Content Placeholder 2"/>
          <p:cNvSpPr>
            <a:spLocks noGrp="1"/>
          </p:cNvSpPr>
          <p:nvPr>
            <p:ph idx="4294967295"/>
          </p:nvPr>
        </p:nvSpPr>
        <p:spPr/>
        <p:txBody>
          <a:bodyPr/>
          <a:lstStyle/>
          <a:p>
            <a:pPr eaLnBrk="1" hangingPunct="1"/>
            <a:r>
              <a:rPr lang="en-US" dirty="0" smtClean="0"/>
              <a:t>A project schedule network diagram is a schematic display of the project’s scheduled activities and the logical relationships among them, known as dependencies.</a:t>
            </a:r>
          </a:p>
          <a:p>
            <a:pPr marL="0" indent="0" eaLnBrk="1" hangingPunct="1">
              <a:buNone/>
            </a:pPr>
            <a:endParaRPr lang="en-US" dirty="0" smtClean="0"/>
          </a:p>
        </p:txBody>
      </p:sp>
    </p:spTree>
    <p:extLst>
      <p:ext uri="{BB962C8B-B14F-4D97-AF65-F5344CB8AC3E}">
        <p14:creationId xmlns:p14="http://schemas.microsoft.com/office/powerpoint/2010/main" val="149853626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lnSpc>
                <a:spcPct val="80000"/>
              </a:lnSpc>
            </a:pPr>
            <a:r>
              <a:rPr lang="en-US" sz="3000" dirty="0" smtClean="0"/>
              <a:t>In order to decrease risk on the project, the project manager decides, during project execution, to change resources on a near-critical path activity.  If she is unsure whether such a change must be formally done on the project, she should look at the:</a:t>
            </a:r>
          </a:p>
          <a:p>
            <a:pPr lvl="1" eaLnBrk="1" hangingPunct="1">
              <a:lnSpc>
                <a:spcPct val="80000"/>
              </a:lnSpc>
            </a:pPr>
            <a:r>
              <a:rPr lang="en-US" sz="2600" dirty="0" smtClean="0"/>
              <a:t>A. Configuration management plan.</a:t>
            </a:r>
          </a:p>
          <a:p>
            <a:pPr lvl="1" eaLnBrk="1" hangingPunct="1">
              <a:lnSpc>
                <a:spcPct val="80000"/>
              </a:lnSpc>
            </a:pPr>
            <a:r>
              <a:rPr lang="en-US" sz="2600" dirty="0" smtClean="0"/>
              <a:t>B. Change control system.</a:t>
            </a:r>
          </a:p>
          <a:p>
            <a:pPr lvl="1" eaLnBrk="1" hangingPunct="1">
              <a:lnSpc>
                <a:spcPct val="80000"/>
              </a:lnSpc>
            </a:pPr>
            <a:r>
              <a:rPr lang="en-US" sz="2600" dirty="0" smtClean="0"/>
              <a:t>C. Integrated change control.</a:t>
            </a:r>
          </a:p>
          <a:p>
            <a:pPr lvl="1" eaLnBrk="1" hangingPunct="1">
              <a:lnSpc>
                <a:spcPct val="80000"/>
              </a:lnSpc>
            </a:pPr>
            <a:r>
              <a:rPr lang="en-US" sz="2600" dirty="0" smtClean="0"/>
              <a:t>D. Change control board.</a:t>
            </a:r>
          </a:p>
        </p:txBody>
      </p:sp>
    </p:spTree>
    <p:extLst>
      <p:ext uri="{BB962C8B-B14F-4D97-AF65-F5344CB8AC3E}">
        <p14:creationId xmlns:p14="http://schemas.microsoft.com/office/powerpoint/2010/main" val="28939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2" end="2"/>
                                            </p:txEl>
                                          </p:spTgt>
                                        </p:tgtEl>
                                        <p:attrNameLst>
                                          <p:attrName>style.fontStyle</p:attrName>
                                        </p:attrNameLst>
                                      </p:cBhvr>
                                      <p:to>
                                        <p:strVal val="normal"/>
                                      </p:to>
                                    </p:set>
                                    <p:set>
                                      <p:cBhvr override="childStyle">
                                        <p:cTn id="31" dur="indefinite"/>
                                        <p:tgtEl>
                                          <p:spTgt spid="3">
                                            <p:txEl>
                                              <p:pRg st="2" end="2"/>
                                            </p:txEl>
                                          </p:spTgt>
                                        </p:tgtEl>
                                        <p:attrNameLst>
                                          <p:attrName>style.fontWeight</p:attrName>
                                        </p:attrNameLst>
                                      </p:cBhvr>
                                      <p:to>
                                        <p:strVal val="bold"/>
                                      </p:to>
                                    </p:set>
                                    <p:set>
                                      <p:cBhvr override="childStyle">
                                        <p:cTn id="32" dur="indefinite"/>
                                        <p:tgtEl>
                                          <p:spTgt spid="3">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Feeding buffers and the project buffer are part of which of the following Develop Schedule tool and technique?</a:t>
            </a:r>
          </a:p>
          <a:p>
            <a:pPr lvl="1" eaLnBrk="1" hangingPunct="1"/>
            <a:r>
              <a:rPr lang="en-US" smtClean="0"/>
              <a:t>A. Critical path method.</a:t>
            </a:r>
          </a:p>
          <a:p>
            <a:pPr lvl="1" eaLnBrk="1" hangingPunct="1"/>
            <a:r>
              <a:rPr lang="en-US" smtClean="0"/>
              <a:t>B. Schedule network analysis.</a:t>
            </a:r>
          </a:p>
          <a:p>
            <a:pPr lvl="1" eaLnBrk="1" hangingPunct="1"/>
            <a:r>
              <a:rPr lang="en-US" smtClean="0"/>
              <a:t>C. Applying leads and lags.</a:t>
            </a:r>
          </a:p>
          <a:p>
            <a:pPr lvl="1" eaLnBrk="1" hangingPunct="1"/>
            <a:r>
              <a:rPr lang="en-US" smtClean="0"/>
              <a:t>D. Critical chain method.</a:t>
            </a:r>
          </a:p>
        </p:txBody>
      </p:sp>
    </p:spTree>
    <p:extLst>
      <p:ext uri="{BB962C8B-B14F-4D97-AF65-F5344CB8AC3E}">
        <p14:creationId xmlns:p14="http://schemas.microsoft.com/office/powerpoint/2010/main" val="30257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A project manager has received activity duration estimates from his team.  Which of the following does he need in order to complete the Develop Schedule process?</a:t>
            </a:r>
          </a:p>
          <a:p>
            <a:pPr lvl="1" eaLnBrk="1" hangingPunct="1"/>
            <a:r>
              <a:rPr lang="en-US" smtClean="0"/>
              <a:t>A. Change requests.</a:t>
            </a:r>
          </a:p>
          <a:p>
            <a:pPr lvl="1" eaLnBrk="1" hangingPunct="1"/>
            <a:r>
              <a:rPr lang="en-US" smtClean="0"/>
              <a:t>B. Schedule change control.</a:t>
            </a:r>
          </a:p>
          <a:p>
            <a:pPr lvl="1" eaLnBrk="1" hangingPunct="1"/>
            <a:r>
              <a:rPr lang="en-US" smtClean="0"/>
              <a:t>C. Recommended corrective actions.</a:t>
            </a:r>
          </a:p>
          <a:p>
            <a:pPr lvl="1" eaLnBrk="1" hangingPunct="1"/>
            <a:r>
              <a:rPr lang="en-US" smtClean="0"/>
              <a:t>D. Reserves.</a:t>
            </a:r>
          </a:p>
        </p:txBody>
      </p:sp>
    </p:spTree>
    <p:extLst>
      <p:ext uri="{BB962C8B-B14F-4D97-AF65-F5344CB8AC3E}">
        <p14:creationId xmlns:p14="http://schemas.microsoft.com/office/powerpoint/2010/main" val="257316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4" end="4"/>
                                            </p:txEl>
                                          </p:spTgt>
                                        </p:tgtEl>
                                        <p:attrNameLst>
                                          <p:attrName>style.fontStyle</p:attrName>
                                        </p:attrNameLst>
                                      </p:cBhvr>
                                      <p:to>
                                        <p:strVal val="normal"/>
                                      </p:to>
                                    </p:set>
                                    <p:set>
                                      <p:cBhvr override="childStyle">
                                        <p:cTn id="31" dur="indefinite"/>
                                        <p:tgtEl>
                                          <p:spTgt spid="3">
                                            <p:txEl>
                                              <p:pRg st="4" end="4"/>
                                            </p:txEl>
                                          </p:spTgt>
                                        </p:tgtEl>
                                        <p:attrNameLst>
                                          <p:attrName>style.fontWeight</p:attrName>
                                        </p:attrNameLst>
                                      </p:cBhvr>
                                      <p:to>
                                        <p:strVal val="bold"/>
                                      </p:to>
                                    </p:set>
                                    <p:set>
                                      <p:cBhvr override="childStyle">
                                        <p:cTn id="32" dur="indefinite"/>
                                        <p:tgtEl>
                                          <p:spTgt spid="3">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idx="4294967295"/>
          </p:nvPr>
        </p:nvSpPr>
        <p:spPr/>
        <p:txBody>
          <a:bodyPr/>
          <a:lstStyle/>
          <a:p>
            <a:pPr eaLnBrk="1" hangingPunct="1"/>
            <a:r>
              <a:rPr lang="en-US" smtClean="0"/>
              <a:t>Sample Question</a:t>
            </a:r>
          </a:p>
        </p:txBody>
      </p:sp>
      <p:sp>
        <p:nvSpPr>
          <p:cNvPr id="3" name="Content Placeholder 2"/>
          <p:cNvSpPr>
            <a:spLocks noGrp="1"/>
          </p:cNvSpPr>
          <p:nvPr>
            <p:ph idx="4294967295"/>
          </p:nvPr>
        </p:nvSpPr>
        <p:spPr/>
        <p:txBody>
          <a:bodyPr/>
          <a:lstStyle/>
          <a:p>
            <a:pPr eaLnBrk="1" hangingPunct="1"/>
            <a:r>
              <a:rPr lang="en-US" smtClean="0"/>
              <a:t>Your cost forecast shows that you will have a cost overrun at the end of the project.  Which of the following should you do?</a:t>
            </a:r>
          </a:p>
          <a:p>
            <a:pPr lvl="1" eaLnBrk="1" hangingPunct="1"/>
            <a:r>
              <a:rPr lang="en-US" smtClean="0"/>
              <a:t>A. Eliminate risks in estimates and reestimate.</a:t>
            </a:r>
          </a:p>
          <a:p>
            <a:pPr lvl="1" eaLnBrk="1" hangingPunct="1"/>
            <a:r>
              <a:rPr lang="en-US" smtClean="0"/>
              <a:t>B. Meet with the sponsor to find out what work can be done sooner.</a:t>
            </a:r>
          </a:p>
          <a:p>
            <a:pPr lvl="1" eaLnBrk="1" hangingPunct="1"/>
            <a:r>
              <a:rPr lang="en-US" smtClean="0"/>
              <a:t>C. Cut quality.</a:t>
            </a:r>
          </a:p>
          <a:p>
            <a:pPr lvl="1" eaLnBrk="1" hangingPunct="1"/>
            <a:r>
              <a:rPr lang="en-US" smtClean="0"/>
              <a:t>D. Decrease scope.</a:t>
            </a:r>
          </a:p>
        </p:txBody>
      </p:sp>
    </p:spTree>
    <p:extLst>
      <p:ext uri="{BB962C8B-B14F-4D97-AF65-F5344CB8AC3E}">
        <p14:creationId xmlns:p14="http://schemas.microsoft.com/office/powerpoint/2010/main" val="349699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childTnLst>
                                    <p:set>
                                      <p:cBhvr override="childStyle">
                                        <p:cTn id="30" dur="indefinite"/>
                                        <p:tgtEl>
                                          <p:spTgt spid="3">
                                            <p:txEl>
                                              <p:pRg st="1" end="1"/>
                                            </p:txEl>
                                          </p:spTgt>
                                        </p:tgtEl>
                                        <p:attrNameLst>
                                          <p:attrName>style.fontStyle</p:attrName>
                                        </p:attrNameLst>
                                      </p:cBhvr>
                                      <p:to>
                                        <p:strVal val="normal"/>
                                      </p:to>
                                    </p:set>
                                    <p:set>
                                      <p:cBhvr override="childStyle">
                                        <p:cTn id="31" dur="indefinite"/>
                                        <p:tgtEl>
                                          <p:spTgt spid="3">
                                            <p:txEl>
                                              <p:pRg st="1" end="1"/>
                                            </p:txEl>
                                          </p:spTgt>
                                        </p:tgtEl>
                                        <p:attrNameLst>
                                          <p:attrName>style.fontWeight</p:attrName>
                                        </p:attrNameLst>
                                      </p:cBhvr>
                                      <p:to>
                                        <p:strVal val="bold"/>
                                      </p:to>
                                    </p:set>
                                    <p:set>
                                      <p:cBhvr override="childStyle">
                                        <p:cTn id="32"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a:latin typeface="Calibri" charset="0"/>
              </a:rPr>
              <a:t>Bibliography</a:t>
            </a: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a:t>
            </a:r>
            <a:r>
              <a:rPr lang="es-CR" sz="2400" dirty="0" err="1">
                <a:latin typeface="Calibri" charset="0"/>
              </a:rPr>
              <a:t>United</a:t>
            </a:r>
            <a:r>
              <a:rPr lang="es-CR" sz="2400" dirty="0">
                <a:latin typeface="Calibri" charset="0"/>
              </a:rPr>
              <a:t> </a:t>
            </a:r>
            <a:r>
              <a:rPr lang="es-CR" sz="2400" dirty="0" err="1" smtClean="0">
                <a:latin typeface="Calibri" charset="0"/>
              </a:rPr>
              <a:t>States</a:t>
            </a:r>
            <a:r>
              <a:rPr lang="es-CR" sz="2400" dirty="0" smtClean="0">
                <a:latin typeface="Calibri" charset="0"/>
              </a:rPr>
              <a:t> of </a:t>
            </a:r>
            <a:r>
              <a:rPr lang="es-CR" sz="2400" dirty="0" err="1" smtClean="0">
                <a:latin typeface="Calibri" charset="0"/>
              </a:rPr>
              <a:t>America</a:t>
            </a:r>
            <a:r>
              <a:rPr lang="es-CR" sz="2400" dirty="0" smtClean="0">
                <a:latin typeface="Calibri" charset="0"/>
              </a:rPr>
              <a:t>: </a:t>
            </a:r>
            <a:r>
              <a:rPr lang="es-CR" sz="2400" dirty="0">
                <a:latin typeface="Calibri" charset="0"/>
              </a:rPr>
              <a:t>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842281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457200" y="989856"/>
            <a:ext cx="6994525" cy="1143000"/>
          </a:xfrm>
        </p:spPr>
        <p:txBody>
          <a:bodyPr/>
          <a:lstStyle/>
          <a:p>
            <a:pPr eaLnBrk="1" hangingPunct="1"/>
            <a:r>
              <a:rPr lang="en-US" dirty="0" smtClean="0"/>
              <a:t>Mandatory Dependency</a:t>
            </a:r>
          </a:p>
        </p:txBody>
      </p:sp>
      <p:sp>
        <p:nvSpPr>
          <p:cNvPr id="27650" name="Content Placeholder 2"/>
          <p:cNvSpPr>
            <a:spLocks noGrp="1"/>
          </p:cNvSpPr>
          <p:nvPr>
            <p:ph idx="4294967295"/>
          </p:nvPr>
        </p:nvSpPr>
        <p:spPr/>
        <p:txBody>
          <a:bodyPr/>
          <a:lstStyle/>
          <a:p>
            <a:pPr eaLnBrk="1" hangingPunct="1"/>
            <a:r>
              <a:rPr lang="en-US" dirty="0" smtClean="0"/>
              <a:t>A mandatory, or hard logic, dependency is a dependency that is inherent to the nature of the work being done or required by the contract.</a:t>
            </a:r>
          </a:p>
          <a:p>
            <a:pPr marL="0" indent="0" eaLnBrk="1" hangingPunct="1">
              <a:buNone/>
            </a:pPr>
            <a:r>
              <a:rPr lang="en-US" dirty="0" smtClean="0"/>
              <a:t/>
            </a:r>
            <a:br>
              <a:rPr lang="en-US" dirty="0" smtClean="0"/>
            </a:br>
            <a:endParaRPr lang="en-US" dirty="0" smtClean="0"/>
          </a:p>
        </p:txBody>
      </p:sp>
    </p:spTree>
    <p:extLst>
      <p:ext uri="{BB962C8B-B14F-4D97-AF65-F5344CB8AC3E}">
        <p14:creationId xmlns:p14="http://schemas.microsoft.com/office/powerpoint/2010/main" val="3217333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457200" y="972204"/>
            <a:ext cx="6994525" cy="944628"/>
          </a:xfrm>
        </p:spPr>
        <p:txBody>
          <a:bodyPr/>
          <a:lstStyle/>
          <a:p>
            <a:pPr eaLnBrk="1" hangingPunct="1"/>
            <a:r>
              <a:rPr lang="en-US" smtClean="0"/>
              <a:t>Discretionary Dependency</a:t>
            </a:r>
          </a:p>
        </p:txBody>
      </p:sp>
      <p:sp>
        <p:nvSpPr>
          <p:cNvPr id="29698" name="Content Placeholder 2"/>
          <p:cNvSpPr>
            <a:spLocks noGrp="1"/>
          </p:cNvSpPr>
          <p:nvPr>
            <p:ph idx="4294967295"/>
          </p:nvPr>
        </p:nvSpPr>
        <p:spPr/>
        <p:txBody>
          <a:bodyPr/>
          <a:lstStyle/>
          <a:p>
            <a:pPr eaLnBrk="1" hangingPunct="1"/>
            <a:r>
              <a:rPr lang="en-US" dirty="0" smtClean="0"/>
              <a:t>A discretionary dependency (also known as preferred, preferential, or soft logic) is a dependency determined by the project team, which can be changed if needed.</a:t>
            </a:r>
          </a:p>
        </p:txBody>
      </p:sp>
    </p:spTree>
    <p:extLst>
      <p:ext uri="{BB962C8B-B14F-4D97-AF65-F5344CB8AC3E}">
        <p14:creationId xmlns:p14="http://schemas.microsoft.com/office/powerpoint/2010/main" val="2545986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5449</TotalTime>
  <Words>3629</Words>
  <Application>Microsoft Office PowerPoint</Application>
  <PresentationFormat>Presentación en pantalla (4:3)</PresentationFormat>
  <Paragraphs>307</Paragraphs>
  <Slides>74</Slides>
  <Notes>0</Notes>
  <HiddenSlides>0</HiddenSlides>
  <MMClips>0</MMClips>
  <ScaleCrop>false</ScaleCrop>
  <HeadingPairs>
    <vt:vector size="4" baseType="variant">
      <vt:variant>
        <vt:lpstr>Tema</vt:lpstr>
      </vt:variant>
      <vt:variant>
        <vt:i4>1</vt:i4>
      </vt:variant>
      <vt:variant>
        <vt:lpstr>Títulos de diapositiva</vt:lpstr>
      </vt:variant>
      <vt:variant>
        <vt:i4>74</vt:i4>
      </vt:variant>
    </vt:vector>
  </HeadingPairs>
  <TitlesOfParts>
    <vt:vector size="75" baseType="lpstr">
      <vt:lpstr>Tema de Office</vt:lpstr>
      <vt:lpstr>Degree and Graduation Seminar  Time Management</vt:lpstr>
      <vt:lpstr>Time Management Process</vt:lpstr>
      <vt:lpstr>Schedule Baseline</vt:lpstr>
      <vt:lpstr>Crashing</vt:lpstr>
      <vt:lpstr>Fast Tracking</vt:lpstr>
      <vt:lpstr>Activity List</vt:lpstr>
      <vt:lpstr>Network Diagram</vt:lpstr>
      <vt:lpstr>Mandatory Dependency</vt:lpstr>
      <vt:lpstr>Discretionary Dependency</vt:lpstr>
      <vt:lpstr>External Dependency</vt:lpstr>
      <vt:lpstr>Precedence Diagramming  Method (PDM)</vt:lpstr>
      <vt:lpstr>Critical Path</vt:lpstr>
      <vt:lpstr>Free Float</vt:lpstr>
      <vt:lpstr>Total Float</vt:lpstr>
      <vt:lpstr>Project Float</vt:lpstr>
      <vt:lpstr>Three-Point Estimate</vt:lpstr>
      <vt:lpstr>Monte Carlo Analysis</vt:lpstr>
      <vt:lpstr>Bar Chart</vt:lpstr>
      <vt:lpstr>Milestone Chart</vt:lpstr>
      <vt:lpstr>Schedule Management  Plan</vt:lpstr>
      <vt:lpstr>Resource Leveling</vt:lpstr>
      <vt:lpstr>Lead</vt:lpstr>
      <vt:lpstr>Lag</vt:lpstr>
      <vt:lpstr>Heuristic</vt:lpstr>
      <vt:lpstr>GERT</vt:lpstr>
      <vt:lpstr>Variance</vt:lpstr>
      <vt:lpstr>Milestone</vt:lpstr>
      <vt:lpstr>Resource Breakdown  Structure (RBS)</vt:lpstr>
      <vt:lpstr>One-point Estimate</vt:lpstr>
      <vt:lpstr>Padding</vt:lpstr>
      <vt:lpstr>Analogous Estimating</vt:lpstr>
      <vt:lpstr>Parametric Estimating</vt:lpstr>
      <vt:lpstr>Critical Path Method  (CPM)</vt:lpstr>
      <vt:lpstr>Near-critical Path</vt:lpstr>
      <vt:lpstr>Critical Chain Method</vt:lpstr>
      <vt:lpstr>Reserve Analysis</vt:lpstr>
      <vt:lpstr>Re-estimating</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Sample Question</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Angela Herrera</cp:lastModifiedBy>
  <cp:revision>173</cp:revision>
  <dcterms:created xsi:type="dcterms:W3CDTF">2012-05-28T23:03:22Z</dcterms:created>
  <dcterms:modified xsi:type="dcterms:W3CDTF">2014-02-18T16:34:58Z</dcterms:modified>
</cp:coreProperties>
</file>