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handoutMasterIdLst>
    <p:handoutMasterId r:id="rId75"/>
  </p:handoutMasterIdLst>
  <p:sldIdLst>
    <p:sldId id="444" r:id="rId2"/>
    <p:sldId id="446" r:id="rId3"/>
    <p:sldId id="448" r:id="rId4"/>
    <p:sldId id="450" r:id="rId5"/>
    <p:sldId id="452" r:id="rId6"/>
    <p:sldId id="454" r:id="rId7"/>
    <p:sldId id="456" r:id="rId8"/>
    <p:sldId id="458" r:id="rId9"/>
    <p:sldId id="460" r:id="rId10"/>
    <p:sldId id="462" r:id="rId11"/>
    <p:sldId id="464" r:id="rId12"/>
    <p:sldId id="466" r:id="rId13"/>
    <p:sldId id="468" r:id="rId14"/>
    <p:sldId id="470" r:id="rId15"/>
    <p:sldId id="472" r:id="rId16"/>
    <p:sldId id="474" r:id="rId17"/>
    <p:sldId id="476" r:id="rId18"/>
    <p:sldId id="478" r:id="rId19"/>
    <p:sldId id="480" r:id="rId20"/>
    <p:sldId id="482" r:id="rId21"/>
    <p:sldId id="484" r:id="rId22"/>
    <p:sldId id="486" r:id="rId23"/>
    <p:sldId id="488" r:id="rId24"/>
    <p:sldId id="490" r:id="rId25"/>
    <p:sldId id="492" r:id="rId26"/>
    <p:sldId id="494" r:id="rId27"/>
    <p:sldId id="496" r:id="rId28"/>
    <p:sldId id="498" r:id="rId29"/>
    <p:sldId id="500" r:id="rId30"/>
    <p:sldId id="502" r:id="rId31"/>
    <p:sldId id="504" r:id="rId32"/>
    <p:sldId id="506" r:id="rId33"/>
    <p:sldId id="508" r:id="rId34"/>
    <p:sldId id="510" r:id="rId35"/>
    <p:sldId id="512" r:id="rId36"/>
    <p:sldId id="514" r:id="rId37"/>
    <p:sldId id="515" r:id="rId38"/>
    <p:sldId id="516" r:id="rId39"/>
    <p:sldId id="517" r:id="rId40"/>
    <p:sldId id="518" r:id="rId41"/>
    <p:sldId id="519" r:id="rId42"/>
    <p:sldId id="520" r:id="rId43"/>
    <p:sldId id="521" r:id="rId44"/>
    <p:sldId id="522" r:id="rId45"/>
    <p:sldId id="523" r:id="rId46"/>
    <p:sldId id="524" r:id="rId47"/>
    <p:sldId id="525" r:id="rId48"/>
    <p:sldId id="526" r:id="rId49"/>
    <p:sldId id="527" r:id="rId50"/>
    <p:sldId id="528" r:id="rId51"/>
    <p:sldId id="529" r:id="rId52"/>
    <p:sldId id="530" r:id="rId53"/>
    <p:sldId id="531" r:id="rId54"/>
    <p:sldId id="532" r:id="rId55"/>
    <p:sldId id="533" r:id="rId56"/>
    <p:sldId id="534" r:id="rId57"/>
    <p:sldId id="535" r:id="rId58"/>
    <p:sldId id="536" r:id="rId59"/>
    <p:sldId id="537" r:id="rId60"/>
    <p:sldId id="538" r:id="rId61"/>
    <p:sldId id="539" r:id="rId62"/>
    <p:sldId id="540" r:id="rId63"/>
    <p:sldId id="541" r:id="rId64"/>
    <p:sldId id="542" r:id="rId65"/>
    <p:sldId id="543" r:id="rId66"/>
    <p:sldId id="544" r:id="rId67"/>
    <p:sldId id="545" r:id="rId68"/>
    <p:sldId id="546" r:id="rId69"/>
    <p:sldId id="547" r:id="rId70"/>
    <p:sldId id="548" r:id="rId71"/>
    <p:sldId id="549" r:id="rId72"/>
    <p:sldId id="445" r:id="rId73"/>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2A708587-5347-4C16-9160-2906490751DE}" type="datetimeFigureOut">
              <a:rPr lang="en-US"/>
              <a:pPr>
                <a:defRPr/>
              </a:pPr>
              <a:t>2/18/2014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83837D84-8A48-4A8F-84A6-A41A2EEA1A29}" type="slidenum">
              <a:rPr lang="en-US"/>
              <a:pPr>
                <a:defRPr/>
              </a:pPr>
              <a:t>‹Nº›</a:t>
            </a:fld>
            <a:endParaRPr lang="en-US"/>
          </a:p>
        </p:txBody>
      </p:sp>
    </p:spTree>
    <p:extLst>
      <p:ext uri="{BB962C8B-B14F-4D97-AF65-F5344CB8AC3E}">
        <p14:creationId xmlns:p14="http://schemas.microsoft.com/office/powerpoint/2010/main" val="32390954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80BB091B-CAAC-44F6-B1F6-9596D1C79605}" type="datetimeFigureOut">
              <a:rPr lang="en-US"/>
              <a:pPr>
                <a:defRPr/>
              </a:pPr>
              <a:t>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0742B1F0-2FE0-47D2-BE09-A6E1E25D7745}" type="slidenum">
              <a:rPr lang="en-US"/>
              <a:pPr>
                <a:defRPr/>
              </a:pPr>
              <a:t>‹Nº›</a:t>
            </a:fld>
            <a:endParaRPr lang="en-US"/>
          </a:p>
        </p:txBody>
      </p:sp>
    </p:spTree>
    <p:extLst>
      <p:ext uri="{BB962C8B-B14F-4D97-AF65-F5344CB8AC3E}">
        <p14:creationId xmlns:p14="http://schemas.microsoft.com/office/powerpoint/2010/main" val="6686484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a:noFill/>
          <a:ln/>
        </p:spPr>
        <p:txBody>
          <a:bodyPr/>
          <a:lstStyle/>
          <a:p>
            <a:pPr eaLnBrk="1" hangingPunct="1"/>
            <a:endParaRPr lang="en-US" smtClean="0"/>
          </a:p>
        </p:txBody>
      </p:sp>
      <p:sp>
        <p:nvSpPr>
          <p:cNvPr id="69635" name="Slide Number Placeholder 3"/>
          <p:cNvSpPr txBox="1">
            <a:spLocks noGrp="1"/>
          </p:cNvSpPr>
          <p:nvPr/>
        </p:nvSpPr>
        <p:spPr bwMode="auto">
          <a:xfrm>
            <a:off x="3884414" y="8685894"/>
            <a:ext cx="2972098" cy="456595"/>
          </a:xfrm>
          <a:prstGeom prst="rect">
            <a:avLst/>
          </a:prstGeom>
          <a:noFill/>
          <a:ln w="9525">
            <a:noFill/>
            <a:miter lim="800000"/>
            <a:headEnd/>
            <a:tailEnd/>
          </a:ln>
        </p:spPr>
        <p:txBody>
          <a:bodyPr lIns="91432" tIns="45716" rIns="91432" bIns="45716" anchor="b"/>
          <a:lstStyle/>
          <a:p>
            <a:pPr algn="r" defTabSz="914485"/>
            <a:fld id="{EFCC1894-81FD-4BDF-AC26-6B8230514359}" type="slidenum">
              <a:rPr lang="es-ES" sz="1200"/>
              <a:pPr algn="r" defTabSz="914485"/>
              <a:t>28</a:t>
            </a:fld>
            <a:endParaRPr lang="es-E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742B1F0-2FE0-47D2-BE09-A6E1E25D7745}" type="slidenum">
              <a:rPr lang="en-US" smtClean="0"/>
              <a:pPr>
                <a:defRPr/>
              </a:pPr>
              <a:t>50</a:t>
            </a:fld>
            <a:endParaRPr lang="en-US"/>
          </a:p>
        </p:txBody>
      </p:sp>
    </p:spTree>
    <p:extLst>
      <p:ext uri="{BB962C8B-B14F-4D97-AF65-F5344CB8AC3E}">
        <p14:creationId xmlns:p14="http://schemas.microsoft.com/office/powerpoint/2010/main" val="2683017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EF863EA-5825-4D08-99DA-4DDB6B358D69}"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997FEF46-3053-40DD-A23A-35C69FC98068}"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774CD3A1-065C-4DA8-B055-7A1083D8B912}"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696EB033-B730-4E91-95A7-7A267395BB94}"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4B2C105B-C86D-4D02-988C-F12AE8544570}"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C33E761D-A6DD-4839-A50F-70034113E1C6}"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5547A0E9-B2F1-45C2-A95B-DDCB26AAA0B2}"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B6042951-2850-4F92-B683-84094EC44EE9}"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E2F0F0C6-8E7D-4F26-8B9F-945C5732EEEA}"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3158B00F-5D7C-4767-8653-A8962FF9EE8E}"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32577A29-9E41-40C0-9052-65619912A484}"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DE6BA798-CF34-4B11-B7B7-306AD2C1018F}"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796E236-0731-4B70-A617-425B24A35825}" type="datetime1">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5B4F4F7C-D33E-4A37-AFBD-2FF9614E26EA}"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45A23751-00C8-4947-881C-8043200A3223}" type="datetime1">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AD3EA48C-D3DD-483F-9E66-7BEEA17F1FC1}"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358A641-53DB-4898-AE72-1A733396A134}" type="datetime1">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4E8D5AA3-EDFF-4B05-9960-5C7AE02D302B}"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A55C88AB-7896-4B3A-B66F-87C985C50E1C}"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3DC18758-47B0-479F-A032-3AF934F90231}"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0546E011-F9B3-4DE1-9313-75ED3F4CF543}"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F976B298-4833-43D2-A936-2AC6807A7ACC}"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196975"/>
            <a:ext cx="82296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2317750"/>
            <a:ext cx="8229600" cy="3990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pPr>
              <a:defRPr/>
            </a:pPr>
            <a:fld id="{E8F35C53-D603-4632-8ED4-BCBF3022ADAD}"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hf sldNum="0" hdr="0" ftr="0" dt="0"/>
  <p:txStyles>
    <p:title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CR" sz="5100" dirty="0" smtClean="0">
                <a:ea typeface="ＭＳ Ｐゴシック" pitchFamily="34" charset="-128"/>
              </a:rPr>
              <a:t>Cost Management</a:t>
            </a:r>
            <a:endParaRPr lang="es-CR" dirty="0" smtClean="0">
              <a:ea typeface="ＭＳ Ｐゴシック" pitchFamily="34" charset="-128"/>
            </a:endParaRPr>
          </a:p>
        </p:txBody>
      </p:sp>
    </p:spTree>
    <p:extLst>
      <p:ext uri="{BB962C8B-B14F-4D97-AF65-F5344CB8AC3E}">
        <p14:creationId xmlns:p14="http://schemas.microsoft.com/office/powerpoint/2010/main" val="2427629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a:xfrm>
            <a:off x="457200" y="1133872"/>
            <a:ext cx="7859713" cy="1143000"/>
          </a:xfrm>
        </p:spPr>
        <p:txBody>
          <a:bodyPr/>
          <a:lstStyle/>
          <a:p>
            <a:pPr eaLnBrk="1" hangingPunct="1"/>
            <a:r>
              <a:rPr lang="en-US" sz="4000" smtClean="0"/>
              <a:t>Estimate At Completion </a:t>
            </a:r>
            <a:br>
              <a:rPr lang="en-US" sz="4000" smtClean="0"/>
            </a:br>
            <a:r>
              <a:rPr lang="en-US" sz="4000" smtClean="0"/>
              <a:t>(EAC)</a:t>
            </a:r>
          </a:p>
        </p:txBody>
      </p:sp>
      <p:sp>
        <p:nvSpPr>
          <p:cNvPr id="31748" name="Rectangle 3"/>
          <p:cNvSpPr>
            <a:spLocks noGrp="1" noChangeArrowheads="1"/>
          </p:cNvSpPr>
          <p:nvPr>
            <p:ph type="body" idx="4294967295"/>
          </p:nvPr>
        </p:nvSpPr>
        <p:spPr/>
        <p:txBody>
          <a:bodyPr/>
          <a:lstStyle/>
          <a:p>
            <a:pPr eaLnBrk="1" hangingPunct="1"/>
            <a:r>
              <a:rPr lang="en-US" dirty="0" smtClean="0"/>
              <a:t>The estimate at completion (EAC) is the expected total cost of a scheduled activity, a WBS component, or the project when the defined scope of work will be completed.</a:t>
            </a:r>
          </a:p>
          <a:p>
            <a:pPr marL="0" indent="0" eaLnBrk="1" hangingPunct="1">
              <a:buNone/>
            </a:pPr>
            <a:endParaRPr lang="en-US" dirty="0" smtClean="0"/>
          </a:p>
        </p:txBody>
      </p:sp>
    </p:spTree>
    <p:extLst>
      <p:ext uri="{BB962C8B-B14F-4D97-AF65-F5344CB8AC3E}">
        <p14:creationId xmlns:p14="http://schemas.microsoft.com/office/powerpoint/2010/main" val="1103188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a:xfrm>
            <a:off x="457200" y="1133872"/>
            <a:ext cx="8002588" cy="1143000"/>
          </a:xfrm>
        </p:spPr>
        <p:txBody>
          <a:bodyPr/>
          <a:lstStyle/>
          <a:p>
            <a:pPr eaLnBrk="1" hangingPunct="1"/>
            <a:r>
              <a:rPr lang="en-US" sz="4000" dirty="0" smtClean="0"/>
              <a:t>Estimate To Complete </a:t>
            </a:r>
            <a:br>
              <a:rPr lang="en-US" sz="4000" dirty="0" smtClean="0"/>
            </a:br>
            <a:r>
              <a:rPr lang="en-US" sz="4000" dirty="0" smtClean="0"/>
              <a:t>(ETC)</a:t>
            </a:r>
          </a:p>
        </p:txBody>
      </p:sp>
      <p:sp>
        <p:nvSpPr>
          <p:cNvPr id="33796" name="Rectangle 3"/>
          <p:cNvSpPr>
            <a:spLocks noGrp="1" noChangeArrowheads="1"/>
          </p:cNvSpPr>
          <p:nvPr>
            <p:ph type="body" idx="4294967295"/>
          </p:nvPr>
        </p:nvSpPr>
        <p:spPr/>
        <p:txBody>
          <a:bodyPr/>
          <a:lstStyle/>
          <a:p>
            <a:pPr eaLnBrk="1" hangingPunct="1"/>
            <a:r>
              <a:rPr lang="en-US" dirty="0" smtClean="0"/>
              <a:t>The estimate to complete (ETC) is the expected cost needed to complete all remaining work for a scheduled activity, WBS component, or project.</a:t>
            </a:r>
          </a:p>
          <a:p>
            <a:pPr marL="0" indent="0" eaLnBrk="1" hangingPunct="1">
              <a:buNone/>
            </a:pPr>
            <a:endParaRPr lang="en-US" dirty="0" smtClean="0"/>
          </a:p>
        </p:txBody>
      </p:sp>
    </p:spTree>
    <p:extLst>
      <p:ext uri="{BB962C8B-B14F-4D97-AF65-F5344CB8AC3E}">
        <p14:creationId xmlns:p14="http://schemas.microsoft.com/office/powerpoint/2010/main" val="3723509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idx="4294967295"/>
          </p:nvPr>
        </p:nvSpPr>
        <p:spPr>
          <a:xfrm>
            <a:off x="457200" y="1133872"/>
            <a:ext cx="7786688" cy="1143000"/>
          </a:xfrm>
        </p:spPr>
        <p:txBody>
          <a:bodyPr/>
          <a:lstStyle/>
          <a:p>
            <a:pPr eaLnBrk="1" hangingPunct="1"/>
            <a:r>
              <a:rPr lang="en-US" sz="4000" dirty="0" smtClean="0"/>
              <a:t>Variance At Completion </a:t>
            </a:r>
            <a:br>
              <a:rPr lang="en-US" sz="4000" dirty="0" smtClean="0"/>
            </a:br>
            <a:r>
              <a:rPr lang="en-US" sz="4000" dirty="0" smtClean="0"/>
              <a:t>(VAC)</a:t>
            </a:r>
          </a:p>
        </p:txBody>
      </p:sp>
      <p:sp>
        <p:nvSpPr>
          <p:cNvPr id="35844" name="Rectangle 3"/>
          <p:cNvSpPr>
            <a:spLocks noGrp="1" noChangeArrowheads="1"/>
          </p:cNvSpPr>
          <p:nvPr>
            <p:ph type="body" idx="4294967295"/>
          </p:nvPr>
        </p:nvSpPr>
        <p:spPr/>
        <p:txBody>
          <a:bodyPr/>
          <a:lstStyle/>
          <a:p>
            <a:pPr eaLnBrk="1" hangingPunct="1"/>
            <a:r>
              <a:rPr lang="en-US" dirty="0" smtClean="0"/>
              <a:t>The variance at completion (VAC) is the difference between the budget at completion (BAC) and the estimate at completion (EAC).  VAC=BAC-EAC.</a:t>
            </a:r>
          </a:p>
          <a:p>
            <a:pPr marL="0" indent="0" eaLnBrk="1" hangingPunct="1">
              <a:buNone/>
            </a:pPr>
            <a:endParaRPr lang="en-US" dirty="0" smtClean="0"/>
          </a:p>
        </p:txBody>
      </p:sp>
    </p:spTree>
    <p:extLst>
      <p:ext uri="{BB962C8B-B14F-4D97-AF65-F5344CB8AC3E}">
        <p14:creationId xmlns:p14="http://schemas.microsoft.com/office/powerpoint/2010/main" val="3053618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p:txBody>
          <a:bodyPr/>
          <a:lstStyle/>
          <a:p>
            <a:pPr eaLnBrk="1" hangingPunct="1"/>
            <a:r>
              <a:rPr lang="en-US" smtClean="0"/>
              <a:t>Cost Variance (CV)</a:t>
            </a:r>
          </a:p>
        </p:txBody>
      </p:sp>
      <p:sp>
        <p:nvSpPr>
          <p:cNvPr id="37892" name="Rectangle 3"/>
          <p:cNvSpPr>
            <a:spLocks noGrp="1" noChangeArrowheads="1"/>
          </p:cNvSpPr>
          <p:nvPr>
            <p:ph type="body" idx="4294967295"/>
          </p:nvPr>
        </p:nvSpPr>
        <p:spPr/>
        <p:txBody>
          <a:bodyPr/>
          <a:lstStyle/>
          <a:p>
            <a:pPr eaLnBrk="1" hangingPunct="1"/>
            <a:r>
              <a:rPr lang="en-US" dirty="0" smtClean="0"/>
              <a:t>Cost variance (CV) is a measure of cost performance of a project.  It is the difference between earned value (EV) and actual cost (AC).  CV=EV-AC.</a:t>
            </a:r>
          </a:p>
          <a:p>
            <a:pPr marL="0" indent="0" eaLnBrk="1" hangingPunct="1">
              <a:buNone/>
            </a:pPr>
            <a:endParaRPr lang="en-US" dirty="0" smtClean="0"/>
          </a:p>
        </p:txBody>
      </p:sp>
    </p:spTree>
    <p:extLst>
      <p:ext uri="{BB962C8B-B14F-4D97-AF65-F5344CB8AC3E}">
        <p14:creationId xmlns:p14="http://schemas.microsoft.com/office/powerpoint/2010/main" val="112258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idx="4294967295"/>
          </p:nvPr>
        </p:nvSpPr>
        <p:spPr>
          <a:xfrm>
            <a:off x="457200" y="845840"/>
            <a:ext cx="8075240" cy="1431032"/>
          </a:xfrm>
        </p:spPr>
        <p:txBody>
          <a:bodyPr/>
          <a:lstStyle/>
          <a:p>
            <a:pPr eaLnBrk="1" hangingPunct="1"/>
            <a:r>
              <a:rPr lang="en-US" dirty="0" smtClean="0"/>
              <a:t>Schedule Variance (SV)</a:t>
            </a:r>
          </a:p>
        </p:txBody>
      </p:sp>
      <p:sp>
        <p:nvSpPr>
          <p:cNvPr id="39940" name="Rectangle 3"/>
          <p:cNvSpPr>
            <a:spLocks noGrp="1" noChangeArrowheads="1"/>
          </p:cNvSpPr>
          <p:nvPr>
            <p:ph type="body" idx="4294967295"/>
          </p:nvPr>
        </p:nvSpPr>
        <p:spPr/>
        <p:txBody>
          <a:bodyPr/>
          <a:lstStyle/>
          <a:p>
            <a:pPr eaLnBrk="1" hangingPunct="1"/>
            <a:r>
              <a:rPr lang="en-US" dirty="0" smtClean="0"/>
              <a:t>Schedule variance (SV) is a measure of schedule performance of a project.  It is the difference between the earned value (EV) and the planned value (PV). SV=EV-PV.</a:t>
            </a:r>
          </a:p>
          <a:p>
            <a:pPr marL="0" indent="0" eaLnBrk="1" hangingPunct="1">
              <a:buNone/>
            </a:pPr>
            <a:endParaRPr lang="en-US" dirty="0" smtClean="0"/>
          </a:p>
        </p:txBody>
      </p:sp>
    </p:spTree>
    <p:extLst>
      <p:ext uri="{BB962C8B-B14F-4D97-AF65-F5344CB8AC3E}">
        <p14:creationId xmlns:p14="http://schemas.microsoft.com/office/powerpoint/2010/main" val="2030493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idx="4294967295"/>
          </p:nvPr>
        </p:nvSpPr>
        <p:spPr>
          <a:xfrm>
            <a:off x="457200" y="1133872"/>
            <a:ext cx="7931224" cy="1647056"/>
          </a:xfrm>
        </p:spPr>
        <p:txBody>
          <a:bodyPr/>
          <a:lstStyle/>
          <a:p>
            <a:pPr eaLnBrk="1" hangingPunct="1"/>
            <a:r>
              <a:rPr lang="en-US" dirty="0" smtClean="0"/>
              <a:t>To-complete Cost </a:t>
            </a:r>
            <a:br>
              <a:rPr lang="en-US" dirty="0" smtClean="0"/>
            </a:br>
            <a:r>
              <a:rPr lang="en-US" dirty="0" smtClean="0"/>
              <a:t>Performance Index (TCPI)</a:t>
            </a:r>
          </a:p>
        </p:txBody>
      </p:sp>
      <p:sp>
        <p:nvSpPr>
          <p:cNvPr id="41988" name="Rectangle 3"/>
          <p:cNvSpPr>
            <a:spLocks noGrp="1" noChangeArrowheads="1"/>
          </p:cNvSpPr>
          <p:nvPr>
            <p:ph type="body" idx="4294967295"/>
          </p:nvPr>
        </p:nvSpPr>
        <p:spPr>
          <a:xfrm>
            <a:off x="457200" y="2852936"/>
            <a:ext cx="8229600" cy="3455789"/>
          </a:xfrm>
        </p:spPr>
        <p:txBody>
          <a:bodyPr/>
          <a:lstStyle/>
          <a:p>
            <a:pPr eaLnBrk="1" hangingPunct="1"/>
            <a:r>
              <a:rPr lang="en-US" sz="2800" dirty="0" smtClean="0"/>
              <a:t>TCPI is the calculated projection of cost performance that must be achieved on the remaining work to meet a specified management goal, such as the BAC or the EAC.  It is the ratio of remaining work to the </a:t>
            </a:r>
            <a:r>
              <a:rPr lang="en-US" sz="2800" dirty="0"/>
              <a:t>remaining funds .</a:t>
            </a:r>
            <a:endParaRPr lang="en-US" sz="2800" dirty="0" smtClean="0"/>
          </a:p>
          <a:p>
            <a:pPr marL="0" indent="0" eaLnBrk="1" hangingPunct="1">
              <a:buNone/>
            </a:pPr>
            <a:endParaRPr lang="en-US" sz="2800" dirty="0" smtClean="0"/>
          </a:p>
        </p:txBody>
      </p:sp>
    </p:spTree>
    <p:extLst>
      <p:ext uri="{BB962C8B-B14F-4D97-AF65-F5344CB8AC3E}">
        <p14:creationId xmlns:p14="http://schemas.microsoft.com/office/powerpoint/2010/main" val="31945288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idx="4294967295"/>
          </p:nvPr>
        </p:nvSpPr>
        <p:spPr/>
        <p:txBody>
          <a:bodyPr/>
          <a:lstStyle/>
          <a:p>
            <a:pPr eaLnBrk="1" hangingPunct="1"/>
            <a:r>
              <a:rPr lang="en-US" smtClean="0"/>
              <a:t>Cost Baseline</a:t>
            </a:r>
          </a:p>
        </p:txBody>
      </p:sp>
      <p:sp>
        <p:nvSpPr>
          <p:cNvPr id="44036" name="Rectangle 3"/>
          <p:cNvSpPr>
            <a:spLocks noGrp="1" noChangeArrowheads="1"/>
          </p:cNvSpPr>
          <p:nvPr>
            <p:ph type="body" idx="4294967295"/>
          </p:nvPr>
        </p:nvSpPr>
        <p:spPr/>
        <p:txBody>
          <a:bodyPr/>
          <a:lstStyle/>
          <a:p>
            <a:pPr eaLnBrk="1" hangingPunct="1"/>
            <a:r>
              <a:rPr lang="en-US" dirty="0" smtClean="0"/>
              <a:t>The cost baseline is the expected cost for the project, produced during the cost budgeting process.</a:t>
            </a:r>
          </a:p>
          <a:p>
            <a:pPr marL="0" indent="0" eaLnBrk="1" hangingPunct="1">
              <a:buNone/>
            </a:pPr>
            <a:endParaRPr lang="en-US" dirty="0" smtClean="0"/>
          </a:p>
        </p:txBody>
      </p:sp>
    </p:spTree>
    <p:extLst>
      <p:ext uri="{BB962C8B-B14F-4D97-AF65-F5344CB8AC3E}">
        <p14:creationId xmlns:p14="http://schemas.microsoft.com/office/powerpoint/2010/main" val="3857233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idx="4294967295"/>
          </p:nvPr>
        </p:nvSpPr>
        <p:spPr/>
        <p:txBody>
          <a:bodyPr/>
          <a:lstStyle/>
          <a:p>
            <a:pPr eaLnBrk="1" hangingPunct="1"/>
            <a:r>
              <a:rPr lang="en-US" smtClean="0"/>
              <a:t>Cost Budget</a:t>
            </a:r>
          </a:p>
        </p:txBody>
      </p:sp>
      <p:sp>
        <p:nvSpPr>
          <p:cNvPr id="46084" name="Rectangle 3"/>
          <p:cNvSpPr>
            <a:spLocks noGrp="1" noChangeArrowheads="1"/>
          </p:cNvSpPr>
          <p:nvPr>
            <p:ph type="body" idx="4294967295"/>
          </p:nvPr>
        </p:nvSpPr>
        <p:spPr/>
        <p:txBody>
          <a:bodyPr/>
          <a:lstStyle/>
          <a:p>
            <a:pPr eaLnBrk="1" hangingPunct="1"/>
            <a:r>
              <a:rPr lang="en-US" dirty="0" smtClean="0"/>
              <a:t>Cost budget is the approved estimate for the project or any WBS component or any scheduled activity.</a:t>
            </a:r>
          </a:p>
          <a:p>
            <a:pPr eaLnBrk="1" hangingPunct="1"/>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152033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idx="4294967295"/>
          </p:nvPr>
        </p:nvSpPr>
        <p:spPr>
          <a:xfrm>
            <a:off x="457200" y="1133872"/>
            <a:ext cx="7354888" cy="1143000"/>
          </a:xfrm>
        </p:spPr>
        <p:txBody>
          <a:bodyPr/>
          <a:lstStyle/>
          <a:p>
            <a:pPr eaLnBrk="1" hangingPunct="1"/>
            <a:r>
              <a:rPr lang="en-US" dirty="0" smtClean="0"/>
              <a:t>Performance </a:t>
            </a:r>
            <a:br>
              <a:rPr lang="en-US" dirty="0" smtClean="0"/>
            </a:br>
            <a:r>
              <a:rPr lang="en-US" dirty="0" smtClean="0"/>
              <a:t>Measurement Baseline</a:t>
            </a:r>
          </a:p>
        </p:txBody>
      </p:sp>
      <p:sp>
        <p:nvSpPr>
          <p:cNvPr id="48132" name="Rectangle 3"/>
          <p:cNvSpPr>
            <a:spLocks noGrp="1" noChangeArrowheads="1"/>
          </p:cNvSpPr>
          <p:nvPr>
            <p:ph type="body" idx="4294967295"/>
          </p:nvPr>
        </p:nvSpPr>
        <p:spPr/>
        <p:txBody>
          <a:bodyPr/>
          <a:lstStyle/>
          <a:p>
            <a:pPr eaLnBrk="1" hangingPunct="1"/>
            <a:r>
              <a:rPr lang="en-US" dirty="0" smtClean="0"/>
              <a:t>Performance measurement baseline is the term used to collectively identify the project plan baseline, schedule baseline and the cost baseline.</a:t>
            </a:r>
          </a:p>
          <a:p>
            <a:pPr eaLnBrk="1" hangingPunct="1"/>
            <a:endParaRPr lang="en-US" dirty="0" smtClean="0"/>
          </a:p>
        </p:txBody>
      </p:sp>
    </p:spTree>
    <p:extLst>
      <p:ext uri="{BB962C8B-B14F-4D97-AF65-F5344CB8AC3E}">
        <p14:creationId xmlns:p14="http://schemas.microsoft.com/office/powerpoint/2010/main" val="1548256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idx="4294967295"/>
          </p:nvPr>
        </p:nvSpPr>
        <p:spPr>
          <a:xfrm>
            <a:off x="457200" y="845840"/>
            <a:ext cx="7138988" cy="1143000"/>
          </a:xfrm>
        </p:spPr>
        <p:txBody>
          <a:bodyPr/>
          <a:lstStyle/>
          <a:p>
            <a:pPr eaLnBrk="1" hangingPunct="1"/>
            <a:r>
              <a:rPr lang="en-US" dirty="0" smtClean="0"/>
              <a:t>Three-point Estimating</a:t>
            </a:r>
          </a:p>
        </p:txBody>
      </p:sp>
      <p:sp>
        <p:nvSpPr>
          <p:cNvPr id="50180" name="Rectangle 3"/>
          <p:cNvSpPr>
            <a:spLocks noGrp="1" noChangeArrowheads="1"/>
          </p:cNvSpPr>
          <p:nvPr>
            <p:ph type="body" idx="4294967295"/>
          </p:nvPr>
        </p:nvSpPr>
        <p:spPr/>
        <p:txBody>
          <a:bodyPr/>
          <a:lstStyle/>
          <a:p>
            <a:pPr eaLnBrk="1" hangingPunct="1">
              <a:lnSpc>
                <a:spcPct val="90000"/>
              </a:lnSpc>
            </a:pPr>
            <a:r>
              <a:rPr lang="en-US" dirty="0" smtClean="0"/>
              <a:t>Three-point estimating is an analytical technique that uses three cost or duration estimates to represent the optimistic, most likely, and pessimistic scenarios.</a:t>
            </a:r>
          </a:p>
          <a:p>
            <a:pPr marL="0" indent="0" eaLnBrk="1" hangingPunct="1">
              <a:lnSpc>
                <a:spcPct val="90000"/>
              </a:lnSpc>
              <a:buNone/>
            </a:pPr>
            <a:endParaRPr lang="en-US" dirty="0" smtClean="0"/>
          </a:p>
        </p:txBody>
      </p:sp>
    </p:spTree>
    <p:extLst>
      <p:ext uri="{BB962C8B-B14F-4D97-AF65-F5344CB8AC3E}">
        <p14:creationId xmlns:p14="http://schemas.microsoft.com/office/powerpoint/2010/main" val="1526819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a:xfrm>
            <a:off x="457200" y="845840"/>
            <a:ext cx="6778625" cy="1143000"/>
          </a:xfrm>
        </p:spPr>
        <p:txBody>
          <a:bodyPr/>
          <a:lstStyle/>
          <a:p>
            <a:pPr eaLnBrk="1" hangingPunct="1"/>
            <a:r>
              <a:rPr lang="en-US" dirty="0" smtClean="0"/>
              <a:t>Cost Management Process</a:t>
            </a:r>
          </a:p>
        </p:txBody>
      </p:sp>
      <p:sp>
        <p:nvSpPr>
          <p:cNvPr id="15364" name="Rectangle 3"/>
          <p:cNvSpPr>
            <a:spLocks noGrp="1" noChangeArrowheads="1"/>
          </p:cNvSpPr>
          <p:nvPr>
            <p:ph type="body" idx="4294967295"/>
          </p:nvPr>
        </p:nvSpPr>
        <p:spPr/>
        <p:txBody>
          <a:bodyPr/>
          <a:lstStyle/>
          <a:p>
            <a:pPr eaLnBrk="1" hangingPunct="1"/>
            <a:r>
              <a:rPr lang="en-US" dirty="0" smtClean="0"/>
              <a:t>Cost management is the process of estimating, budgeting, and controlling costs so that the project can be completed within the approved budget.</a:t>
            </a:r>
          </a:p>
          <a:p>
            <a:pPr marL="0" indent="0" eaLnBrk="1" hangingPunct="1">
              <a:buNone/>
            </a:pPr>
            <a:endParaRPr lang="en-US" dirty="0" smtClean="0"/>
          </a:p>
        </p:txBody>
      </p:sp>
    </p:spTree>
    <p:extLst>
      <p:ext uri="{BB962C8B-B14F-4D97-AF65-F5344CB8AC3E}">
        <p14:creationId xmlns:p14="http://schemas.microsoft.com/office/powerpoint/2010/main" val="3494548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idx="4294967295"/>
          </p:nvPr>
        </p:nvSpPr>
        <p:spPr>
          <a:xfrm>
            <a:off x="457200" y="845840"/>
            <a:ext cx="7643813" cy="1143000"/>
          </a:xfrm>
        </p:spPr>
        <p:txBody>
          <a:bodyPr/>
          <a:lstStyle/>
          <a:p>
            <a:pPr eaLnBrk="1" hangingPunct="1"/>
            <a:r>
              <a:rPr lang="en-US" dirty="0" smtClean="0"/>
              <a:t>Analogous Estimating</a:t>
            </a:r>
          </a:p>
        </p:txBody>
      </p:sp>
      <p:sp>
        <p:nvSpPr>
          <p:cNvPr id="52228" name="Rectangle 3"/>
          <p:cNvSpPr>
            <a:spLocks noGrp="1" noChangeArrowheads="1"/>
          </p:cNvSpPr>
          <p:nvPr>
            <p:ph type="body" idx="4294967295"/>
          </p:nvPr>
        </p:nvSpPr>
        <p:spPr>
          <a:xfrm>
            <a:off x="457200" y="2348880"/>
            <a:ext cx="8229600" cy="3990975"/>
          </a:xfrm>
        </p:spPr>
        <p:txBody>
          <a:bodyPr/>
          <a:lstStyle/>
          <a:p>
            <a:pPr eaLnBrk="1" hangingPunct="1"/>
            <a:r>
              <a:rPr lang="en-US" sz="2800" dirty="0" smtClean="0"/>
              <a:t>Analogous estimating is an estimating technique that uses the values of parameters, such as scope, cost, budget, and duration, or measures of scale such as size, weight, and complexity, from a previous, similar activity, as the basis for estimating the same parameter or measure for a future activity.</a:t>
            </a:r>
          </a:p>
        </p:txBody>
      </p:sp>
    </p:spTree>
    <p:extLst>
      <p:ext uri="{BB962C8B-B14F-4D97-AF65-F5344CB8AC3E}">
        <p14:creationId xmlns:p14="http://schemas.microsoft.com/office/powerpoint/2010/main" val="34741968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idx="4294967295"/>
          </p:nvPr>
        </p:nvSpPr>
        <p:spPr>
          <a:xfrm>
            <a:off x="457200" y="845840"/>
            <a:ext cx="6994525" cy="1143000"/>
          </a:xfrm>
        </p:spPr>
        <p:txBody>
          <a:bodyPr/>
          <a:lstStyle/>
          <a:p>
            <a:pPr eaLnBrk="1" hangingPunct="1"/>
            <a:r>
              <a:rPr lang="en-US" dirty="0" smtClean="0"/>
              <a:t>Bottom-up Estimating</a:t>
            </a:r>
          </a:p>
        </p:txBody>
      </p:sp>
      <p:sp>
        <p:nvSpPr>
          <p:cNvPr id="54276" name="Rectangle 3"/>
          <p:cNvSpPr>
            <a:spLocks noGrp="1" noChangeArrowheads="1"/>
          </p:cNvSpPr>
          <p:nvPr>
            <p:ph type="body" idx="4294967295"/>
          </p:nvPr>
        </p:nvSpPr>
        <p:spPr/>
        <p:txBody>
          <a:bodyPr/>
          <a:lstStyle/>
          <a:p>
            <a:pPr eaLnBrk="1" hangingPunct="1">
              <a:lnSpc>
                <a:spcPct val="90000"/>
              </a:lnSpc>
            </a:pPr>
            <a:r>
              <a:rPr lang="en-US" sz="2800" dirty="0" smtClean="0"/>
              <a:t>Bottom-up estimating is a method of estimating a component of work.  The work is decomposed into more detail.  An estimate of what is needed to meet the requirements of each of the lower, more detailed pieces of </a:t>
            </a:r>
            <a:r>
              <a:rPr lang="en-US" sz="2800" dirty="0"/>
              <a:t>work is prepared, </a:t>
            </a:r>
            <a:r>
              <a:rPr lang="en-US" sz="2800" dirty="0" smtClean="0"/>
              <a:t>and these estimates are then aggregated into a total quantity for the component of work.</a:t>
            </a:r>
          </a:p>
        </p:txBody>
      </p:sp>
    </p:spTree>
    <p:extLst>
      <p:ext uri="{BB962C8B-B14F-4D97-AF65-F5344CB8AC3E}">
        <p14:creationId xmlns:p14="http://schemas.microsoft.com/office/powerpoint/2010/main" val="78483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idx="4294967295"/>
          </p:nvPr>
        </p:nvSpPr>
        <p:spPr>
          <a:xfrm>
            <a:off x="457200" y="845840"/>
            <a:ext cx="7427913" cy="1143000"/>
          </a:xfrm>
        </p:spPr>
        <p:txBody>
          <a:bodyPr/>
          <a:lstStyle/>
          <a:p>
            <a:pPr eaLnBrk="1" hangingPunct="1"/>
            <a:r>
              <a:rPr lang="en-US" smtClean="0"/>
              <a:t>Parametric Estimating</a:t>
            </a:r>
          </a:p>
        </p:txBody>
      </p:sp>
      <p:sp>
        <p:nvSpPr>
          <p:cNvPr id="56324" name="Rectangle 3"/>
          <p:cNvSpPr>
            <a:spLocks noGrp="1" noChangeArrowheads="1"/>
          </p:cNvSpPr>
          <p:nvPr>
            <p:ph type="body" idx="4294967295"/>
          </p:nvPr>
        </p:nvSpPr>
        <p:spPr/>
        <p:txBody>
          <a:bodyPr/>
          <a:lstStyle/>
          <a:p>
            <a:pPr eaLnBrk="1" hangingPunct="1"/>
            <a:r>
              <a:rPr lang="en-US" sz="2800" dirty="0" smtClean="0"/>
              <a:t>Parametric estimating is a method that uses a statistical relationship between historical data and other variables to calculate an estimate for activity parameters, such as scope, cost, budget, and duration.</a:t>
            </a:r>
          </a:p>
          <a:p>
            <a:pPr marL="0" indent="0" eaLnBrk="1" hangingPunct="1">
              <a:buNone/>
            </a:pPr>
            <a:endParaRPr lang="en-US" sz="2800" dirty="0" smtClean="0"/>
          </a:p>
        </p:txBody>
      </p:sp>
    </p:spTree>
    <p:extLst>
      <p:ext uri="{BB962C8B-B14F-4D97-AF65-F5344CB8AC3E}">
        <p14:creationId xmlns:p14="http://schemas.microsoft.com/office/powerpoint/2010/main" val="14602932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idx="4294967295"/>
          </p:nvPr>
        </p:nvSpPr>
        <p:spPr>
          <a:xfrm>
            <a:off x="457200" y="845840"/>
            <a:ext cx="6778625" cy="1143000"/>
          </a:xfrm>
        </p:spPr>
        <p:txBody>
          <a:bodyPr/>
          <a:lstStyle/>
          <a:p>
            <a:pPr eaLnBrk="1" hangingPunct="1"/>
            <a:r>
              <a:rPr lang="en-US" dirty="0" smtClean="0"/>
              <a:t>Inputs for Estimating Costs</a:t>
            </a:r>
          </a:p>
        </p:txBody>
      </p:sp>
      <p:sp>
        <p:nvSpPr>
          <p:cNvPr id="58372" name="Rectangle 3"/>
          <p:cNvSpPr>
            <a:spLocks noGrp="1" noChangeArrowheads="1"/>
          </p:cNvSpPr>
          <p:nvPr>
            <p:ph type="body" idx="4294967295"/>
          </p:nvPr>
        </p:nvSpPr>
        <p:spPr/>
        <p:txBody>
          <a:bodyPr/>
          <a:lstStyle/>
          <a:p>
            <a:pPr eaLnBrk="1" hangingPunct="1"/>
            <a:r>
              <a:rPr lang="en-US" dirty="0" smtClean="0"/>
              <a:t>The inputs for estimating costs are the scope baseline, project schedule, human resource plan, risk register, company’s environmental factors, and organizational process assets.</a:t>
            </a:r>
          </a:p>
          <a:p>
            <a:pPr marL="0" indent="0" eaLnBrk="1" hangingPunct="1">
              <a:buNone/>
            </a:pPr>
            <a:endParaRPr lang="en-US" dirty="0" smtClean="0"/>
          </a:p>
        </p:txBody>
      </p:sp>
    </p:spTree>
    <p:extLst>
      <p:ext uri="{BB962C8B-B14F-4D97-AF65-F5344CB8AC3E}">
        <p14:creationId xmlns:p14="http://schemas.microsoft.com/office/powerpoint/2010/main" val="37215341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txBox="1">
            <a:spLocks noGrp="1"/>
          </p:cNvSpPr>
          <p:nvPr/>
        </p:nvSpPr>
        <p:spPr bwMode="auto">
          <a:xfrm>
            <a:off x="7467600" y="6248400"/>
            <a:ext cx="1295400" cy="457200"/>
          </a:xfrm>
          <a:prstGeom prst="rect">
            <a:avLst/>
          </a:prstGeom>
          <a:noFill/>
          <a:ln w="9525">
            <a:noFill/>
            <a:miter lim="800000"/>
            <a:headEnd/>
            <a:tailEnd/>
          </a:ln>
        </p:spPr>
        <p:txBody>
          <a:bodyPr/>
          <a:lstStyle/>
          <a:p>
            <a:pPr algn="r"/>
            <a:endParaRPr lang="es-ES" sz="1200" dirty="0">
              <a:solidFill>
                <a:schemeClr val="hlink"/>
              </a:solidFill>
            </a:endParaRPr>
          </a:p>
        </p:txBody>
      </p:sp>
      <p:sp>
        <p:nvSpPr>
          <p:cNvPr id="60419" name="Rectangle 2"/>
          <p:cNvSpPr>
            <a:spLocks noGrp="1" noChangeArrowheads="1"/>
          </p:cNvSpPr>
          <p:nvPr>
            <p:ph type="title" idx="4294967295"/>
          </p:nvPr>
        </p:nvSpPr>
        <p:spPr>
          <a:xfrm>
            <a:off x="457200" y="845840"/>
            <a:ext cx="7427913" cy="1143000"/>
          </a:xfrm>
        </p:spPr>
        <p:txBody>
          <a:bodyPr/>
          <a:lstStyle/>
          <a:p>
            <a:pPr eaLnBrk="1" hangingPunct="1"/>
            <a:r>
              <a:rPr lang="en-US" smtClean="0"/>
              <a:t>Cost Management Plan</a:t>
            </a:r>
          </a:p>
        </p:txBody>
      </p:sp>
      <p:sp>
        <p:nvSpPr>
          <p:cNvPr id="60420" name="Rectangle 3"/>
          <p:cNvSpPr>
            <a:spLocks noGrp="1" noChangeArrowheads="1"/>
          </p:cNvSpPr>
          <p:nvPr>
            <p:ph type="body" idx="4294967295"/>
          </p:nvPr>
        </p:nvSpPr>
        <p:spPr/>
        <p:txBody>
          <a:bodyPr/>
          <a:lstStyle/>
          <a:p>
            <a:pPr eaLnBrk="1" hangingPunct="1">
              <a:lnSpc>
                <a:spcPct val="90000"/>
              </a:lnSpc>
            </a:pPr>
            <a:r>
              <a:rPr lang="en-US" dirty="0" smtClean="0"/>
              <a:t>The cost management plan is the document that sets out the format and establishes the activities and criteria for planning, structuring and controlling project costs.</a:t>
            </a:r>
          </a:p>
          <a:p>
            <a:pPr marL="0" indent="0" eaLnBrk="1" hangingPunct="1">
              <a:lnSpc>
                <a:spcPct val="90000"/>
              </a:lnSpc>
              <a:buNone/>
            </a:pPr>
            <a:endParaRPr lang="en-US" dirty="0" smtClean="0"/>
          </a:p>
        </p:txBody>
      </p:sp>
    </p:spTree>
    <p:extLst>
      <p:ext uri="{BB962C8B-B14F-4D97-AF65-F5344CB8AC3E}">
        <p14:creationId xmlns:p14="http://schemas.microsoft.com/office/powerpoint/2010/main" val="841615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idx="4294967295"/>
          </p:nvPr>
        </p:nvSpPr>
        <p:spPr>
          <a:xfrm>
            <a:off x="457200" y="1133872"/>
            <a:ext cx="8219256" cy="1143000"/>
          </a:xfrm>
        </p:spPr>
        <p:txBody>
          <a:bodyPr/>
          <a:lstStyle/>
          <a:p>
            <a:pPr eaLnBrk="1" hangingPunct="1"/>
            <a:r>
              <a:rPr lang="en-US" dirty="0" smtClean="0"/>
              <a:t>Rough Order of </a:t>
            </a:r>
            <a:br>
              <a:rPr lang="en-US" dirty="0" smtClean="0"/>
            </a:br>
            <a:r>
              <a:rPr lang="en-US" dirty="0" smtClean="0"/>
              <a:t>Magnitude Estimate</a:t>
            </a:r>
          </a:p>
        </p:txBody>
      </p:sp>
      <p:sp>
        <p:nvSpPr>
          <p:cNvPr id="62468" name="Rectangle 3"/>
          <p:cNvSpPr>
            <a:spLocks noGrp="1" noChangeArrowheads="1"/>
          </p:cNvSpPr>
          <p:nvPr>
            <p:ph type="body" idx="4294967295"/>
          </p:nvPr>
        </p:nvSpPr>
        <p:spPr>
          <a:xfrm>
            <a:off x="457200" y="2780928"/>
            <a:ext cx="8229600" cy="3527797"/>
          </a:xfrm>
        </p:spPr>
        <p:txBody>
          <a:bodyPr/>
          <a:lstStyle/>
          <a:p>
            <a:pPr eaLnBrk="1" hangingPunct="1"/>
            <a:r>
              <a:rPr lang="en-US" dirty="0" smtClean="0"/>
              <a:t>A rough order of magnitude is a type of estimate usually made during the initiating process, with a typical range of +/-50% from actual.</a:t>
            </a:r>
          </a:p>
          <a:p>
            <a:pPr marL="0" indent="0" eaLnBrk="1" hangingPunct="1">
              <a:buNone/>
            </a:pPr>
            <a:endParaRPr lang="en-US" dirty="0" smtClean="0"/>
          </a:p>
        </p:txBody>
      </p:sp>
    </p:spTree>
    <p:extLst>
      <p:ext uri="{BB962C8B-B14F-4D97-AF65-F5344CB8AC3E}">
        <p14:creationId xmlns:p14="http://schemas.microsoft.com/office/powerpoint/2010/main" val="858320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idx="4294967295"/>
          </p:nvPr>
        </p:nvSpPr>
        <p:spPr/>
        <p:txBody>
          <a:bodyPr/>
          <a:lstStyle/>
          <a:p>
            <a:pPr eaLnBrk="1" hangingPunct="1"/>
            <a:r>
              <a:rPr lang="en-US" smtClean="0"/>
              <a:t>Definitive Estimate</a:t>
            </a:r>
          </a:p>
        </p:txBody>
      </p:sp>
      <p:sp>
        <p:nvSpPr>
          <p:cNvPr id="64516" name="Rectangle 3"/>
          <p:cNvSpPr>
            <a:spLocks noGrp="1" noChangeArrowheads="1"/>
          </p:cNvSpPr>
          <p:nvPr>
            <p:ph type="body" idx="4294967295"/>
          </p:nvPr>
        </p:nvSpPr>
        <p:spPr/>
        <p:txBody>
          <a:bodyPr/>
          <a:lstStyle/>
          <a:p>
            <a:pPr eaLnBrk="1" hangingPunct="1"/>
            <a:r>
              <a:rPr lang="en-US" dirty="0" smtClean="0"/>
              <a:t>The definitive estimate is a more refined estimate produced later during the project, with a range of +/-10% or -5% to +10%.</a:t>
            </a:r>
          </a:p>
          <a:p>
            <a:pPr eaLnBrk="1" hangingPunct="1"/>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2939997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title" idx="4294967295"/>
          </p:nvPr>
        </p:nvSpPr>
        <p:spPr/>
        <p:txBody>
          <a:bodyPr/>
          <a:lstStyle/>
          <a:p>
            <a:pPr eaLnBrk="1" hangingPunct="1"/>
            <a:r>
              <a:rPr lang="en-US" smtClean="0"/>
              <a:t>Budget Estimate</a:t>
            </a:r>
          </a:p>
        </p:txBody>
      </p:sp>
      <p:sp>
        <p:nvSpPr>
          <p:cNvPr id="66564" name="Rectangle 3"/>
          <p:cNvSpPr>
            <a:spLocks noGrp="1" noChangeArrowheads="1"/>
          </p:cNvSpPr>
          <p:nvPr>
            <p:ph type="body" idx="4294967295"/>
          </p:nvPr>
        </p:nvSpPr>
        <p:spPr/>
        <p:txBody>
          <a:bodyPr/>
          <a:lstStyle/>
          <a:p>
            <a:pPr eaLnBrk="1" hangingPunct="1"/>
            <a:r>
              <a:rPr lang="en-US" dirty="0" smtClean="0"/>
              <a:t>A budget estimate is a type of estimate, usually made during the planning phase, that is in the range of -10% to +25% from actual.</a:t>
            </a:r>
          </a:p>
          <a:p>
            <a:pPr eaLnBrk="1" hangingPunct="1"/>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38547908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ChangeArrowheads="1"/>
          </p:cNvSpPr>
          <p:nvPr>
            <p:ph type="title" idx="4294967295"/>
          </p:nvPr>
        </p:nvSpPr>
        <p:spPr/>
        <p:txBody>
          <a:bodyPr/>
          <a:lstStyle/>
          <a:p>
            <a:pPr eaLnBrk="1" hangingPunct="1"/>
            <a:r>
              <a:rPr lang="en-US" smtClean="0"/>
              <a:t>Cost Risk</a:t>
            </a:r>
          </a:p>
        </p:txBody>
      </p:sp>
      <p:sp>
        <p:nvSpPr>
          <p:cNvPr id="68612" name="Rectangle 3"/>
          <p:cNvSpPr>
            <a:spLocks noGrp="1" noChangeArrowheads="1"/>
          </p:cNvSpPr>
          <p:nvPr>
            <p:ph type="body" idx="4294967295"/>
          </p:nvPr>
        </p:nvSpPr>
        <p:spPr/>
        <p:txBody>
          <a:bodyPr/>
          <a:lstStyle/>
          <a:p>
            <a:pPr eaLnBrk="1" hangingPunct="1"/>
            <a:r>
              <a:rPr lang="en-US" dirty="0" smtClean="0"/>
              <a:t>Cost risk is the probability of loss due to excess of actual cost over budget, or cost overrun.</a:t>
            </a:r>
          </a:p>
          <a:p>
            <a:pPr eaLnBrk="1" hangingPunct="1"/>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9012881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idx="4294967295"/>
          </p:nvPr>
        </p:nvSpPr>
        <p:spPr/>
        <p:txBody>
          <a:bodyPr/>
          <a:lstStyle/>
          <a:p>
            <a:pPr eaLnBrk="1" hangingPunct="1"/>
            <a:r>
              <a:rPr lang="en-US" smtClean="0"/>
              <a:t>Variable Cost</a:t>
            </a:r>
          </a:p>
        </p:txBody>
      </p:sp>
      <p:sp>
        <p:nvSpPr>
          <p:cNvPr id="71684" name="Rectangle 3"/>
          <p:cNvSpPr>
            <a:spLocks noGrp="1" noChangeArrowheads="1"/>
          </p:cNvSpPr>
          <p:nvPr>
            <p:ph type="body" idx="4294967295"/>
          </p:nvPr>
        </p:nvSpPr>
        <p:spPr/>
        <p:txBody>
          <a:bodyPr/>
          <a:lstStyle/>
          <a:p>
            <a:pPr eaLnBrk="1" hangingPunct="1"/>
            <a:r>
              <a:rPr lang="en-US" dirty="0" smtClean="0"/>
              <a:t>Variable cost is cost that changes as the amount of production or amount of work changes.</a:t>
            </a:r>
          </a:p>
          <a:p>
            <a:pPr marL="0" indent="0" eaLnBrk="1" hangingPunct="1">
              <a:buNone/>
            </a:pPr>
            <a:endParaRPr lang="en-US" dirty="0" smtClean="0"/>
          </a:p>
        </p:txBody>
      </p:sp>
    </p:spTree>
    <p:extLst>
      <p:ext uri="{BB962C8B-B14F-4D97-AF65-F5344CB8AC3E}">
        <p14:creationId xmlns:p14="http://schemas.microsoft.com/office/powerpoint/2010/main" val="331812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a:xfrm>
            <a:off x="457200" y="1133872"/>
            <a:ext cx="6923088" cy="1143000"/>
          </a:xfrm>
        </p:spPr>
        <p:txBody>
          <a:bodyPr/>
          <a:lstStyle/>
          <a:p>
            <a:pPr eaLnBrk="1" hangingPunct="1"/>
            <a:r>
              <a:rPr lang="en-US" sz="4000" dirty="0" smtClean="0"/>
              <a:t>Earned Value Management </a:t>
            </a:r>
            <a:br>
              <a:rPr lang="en-US" sz="4000" dirty="0" smtClean="0"/>
            </a:br>
            <a:r>
              <a:rPr lang="en-US" sz="4000" dirty="0" smtClean="0"/>
              <a:t>(EVM)</a:t>
            </a:r>
          </a:p>
        </p:txBody>
      </p:sp>
      <p:sp>
        <p:nvSpPr>
          <p:cNvPr id="17412" name="Rectangle 3"/>
          <p:cNvSpPr>
            <a:spLocks noGrp="1" noChangeArrowheads="1"/>
          </p:cNvSpPr>
          <p:nvPr>
            <p:ph type="body" idx="4294967295"/>
          </p:nvPr>
        </p:nvSpPr>
        <p:spPr/>
        <p:txBody>
          <a:bodyPr/>
          <a:lstStyle/>
          <a:p>
            <a:pPr eaLnBrk="1" hangingPunct="1"/>
            <a:r>
              <a:rPr lang="en-US" dirty="0" smtClean="0"/>
              <a:t>EVM is a management methodology for integrating scope, schedule, and resources, and for objectively measuring project performance and progress.</a:t>
            </a:r>
          </a:p>
          <a:p>
            <a:pPr marL="0" indent="0" eaLnBrk="1" hangingPunct="1">
              <a:buNone/>
            </a:pPr>
            <a:endParaRPr lang="en-US" dirty="0" smtClean="0"/>
          </a:p>
        </p:txBody>
      </p:sp>
    </p:spTree>
    <p:extLst>
      <p:ext uri="{BB962C8B-B14F-4D97-AF65-F5344CB8AC3E}">
        <p14:creationId xmlns:p14="http://schemas.microsoft.com/office/powerpoint/2010/main" val="7955133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idx="4294967295"/>
          </p:nvPr>
        </p:nvSpPr>
        <p:spPr/>
        <p:txBody>
          <a:bodyPr/>
          <a:lstStyle/>
          <a:p>
            <a:pPr eaLnBrk="1" hangingPunct="1"/>
            <a:r>
              <a:rPr lang="en-US" smtClean="0"/>
              <a:t>Fixed Cost</a:t>
            </a:r>
          </a:p>
        </p:txBody>
      </p:sp>
      <p:sp>
        <p:nvSpPr>
          <p:cNvPr id="73732" name="Rectangle 3"/>
          <p:cNvSpPr>
            <a:spLocks noGrp="1" noChangeArrowheads="1"/>
          </p:cNvSpPr>
          <p:nvPr>
            <p:ph type="body" idx="4294967295"/>
          </p:nvPr>
        </p:nvSpPr>
        <p:spPr/>
        <p:txBody>
          <a:bodyPr/>
          <a:lstStyle/>
          <a:p>
            <a:pPr eaLnBrk="1" hangingPunct="1"/>
            <a:r>
              <a:rPr lang="en-US" dirty="0" smtClean="0"/>
              <a:t>Fixed cost is cost that does not change as the amount of work or amount of production change.</a:t>
            </a:r>
          </a:p>
          <a:p>
            <a:pPr eaLnBrk="1" hangingPunct="1"/>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33623266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ChangeArrowheads="1"/>
          </p:cNvSpPr>
          <p:nvPr>
            <p:ph type="title" idx="4294967295"/>
          </p:nvPr>
        </p:nvSpPr>
        <p:spPr/>
        <p:txBody>
          <a:bodyPr/>
          <a:lstStyle/>
          <a:p>
            <a:pPr eaLnBrk="1" hangingPunct="1"/>
            <a:r>
              <a:rPr lang="en-US" smtClean="0"/>
              <a:t>Direct Cost</a:t>
            </a:r>
          </a:p>
        </p:txBody>
      </p:sp>
      <p:sp>
        <p:nvSpPr>
          <p:cNvPr id="75780" name="Rectangle 3"/>
          <p:cNvSpPr>
            <a:spLocks noGrp="1" noChangeArrowheads="1"/>
          </p:cNvSpPr>
          <p:nvPr>
            <p:ph type="body" idx="4294967295"/>
          </p:nvPr>
        </p:nvSpPr>
        <p:spPr/>
        <p:txBody>
          <a:bodyPr/>
          <a:lstStyle/>
          <a:p>
            <a:pPr eaLnBrk="1" hangingPunct="1">
              <a:lnSpc>
                <a:spcPct val="80000"/>
              </a:lnSpc>
            </a:pPr>
            <a:r>
              <a:rPr lang="en-US" sz="2800" dirty="0" smtClean="0"/>
              <a:t>Direct cost is cost directly attributable to the work on the project.</a:t>
            </a:r>
          </a:p>
          <a:p>
            <a:pPr eaLnBrk="1" hangingPunct="1">
              <a:lnSpc>
                <a:spcPct val="80000"/>
              </a:lnSpc>
            </a:pPr>
            <a:endParaRPr lang="en-US" sz="2800" dirty="0" smtClean="0"/>
          </a:p>
          <a:p>
            <a:pPr marL="0" indent="0" eaLnBrk="1" hangingPunct="1">
              <a:lnSpc>
                <a:spcPct val="80000"/>
              </a:lnSpc>
              <a:buNone/>
            </a:pPr>
            <a:endParaRPr lang="en-US" sz="2800" dirty="0" smtClean="0"/>
          </a:p>
        </p:txBody>
      </p:sp>
    </p:spTree>
    <p:extLst>
      <p:ext uri="{BB962C8B-B14F-4D97-AF65-F5344CB8AC3E}">
        <p14:creationId xmlns:p14="http://schemas.microsoft.com/office/powerpoint/2010/main" val="40027293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ChangeArrowheads="1"/>
          </p:cNvSpPr>
          <p:nvPr>
            <p:ph type="title" idx="4294967295"/>
          </p:nvPr>
        </p:nvSpPr>
        <p:spPr/>
        <p:txBody>
          <a:bodyPr/>
          <a:lstStyle/>
          <a:p>
            <a:pPr eaLnBrk="1" hangingPunct="1"/>
            <a:r>
              <a:rPr lang="en-US" smtClean="0"/>
              <a:t>Indirect Cost</a:t>
            </a:r>
          </a:p>
        </p:txBody>
      </p:sp>
      <p:sp>
        <p:nvSpPr>
          <p:cNvPr id="77828" name="Rectangle 3"/>
          <p:cNvSpPr>
            <a:spLocks noGrp="1" noChangeArrowheads="1"/>
          </p:cNvSpPr>
          <p:nvPr>
            <p:ph type="body" idx="4294967295"/>
          </p:nvPr>
        </p:nvSpPr>
        <p:spPr/>
        <p:txBody>
          <a:bodyPr/>
          <a:lstStyle/>
          <a:p>
            <a:pPr eaLnBrk="1" hangingPunct="1"/>
            <a:r>
              <a:rPr lang="en-US" dirty="0" smtClean="0"/>
              <a:t>Indirect costs are overhead items or costs incurred for the benefit of more than one project.</a:t>
            </a:r>
          </a:p>
          <a:p>
            <a:pPr eaLnBrk="1" hangingPunct="1"/>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902760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ChangeArrowheads="1"/>
          </p:cNvSpPr>
          <p:nvPr>
            <p:ph type="title" idx="4294967295"/>
          </p:nvPr>
        </p:nvSpPr>
        <p:spPr/>
        <p:txBody>
          <a:bodyPr/>
          <a:lstStyle/>
          <a:p>
            <a:pPr eaLnBrk="1" hangingPunct="1"/>
            <a:r>
              <a:rPr lang="en-US" smtClean="0"/>
              <a:t>Lifecycle Costing</a:t>
            </a:r>
          </a:p>
        </p:txBody>
      </p:sp>
      <p:sp>
        <p:nvSpPr>
          <p:cNvPr id="79876" name="Rectangle 3"/>
          <p:cNvSpPr>
            <a:spLocks noGrp="1" noChangeArrowheads="1"/>
          </p:cNvSpPr>
          <p:nvPr>
            <p:ph type="body" idx="4294967295"/>
          </p:nvPr>
        </p:nvSpPr>
        <p:spPr/>
        <p:txBody>
          <a:bodyPr/>
          <a:lstStyle/>
          <a:p>
            <a:pPr eaLnBrk="1" hangingPunct="1"/>
            <a:r>
              <a:rPr lang="en-US" dirty="0" smtClean="0"/>
              <a:t>Lifecycle costing refers to the action of looking at the cost of the whole life of the product, not just the project that creates that product.</a:t>
            </a:r>
          </a:p>
          <a:p>
            <a:pPr marL="0" indent="0" eaLnBrk="1" hangingPunct="1">
              <a:buNone/>
            </a:pPr>
            <a:endParaRPr lang="en-US" dirty="0" smtClean="0"/>
          </a:p>
        </p:txBody>
      </p:sp>
    </p:spTree>
    <p:extLst>
      <p:ext uri="{BB962C8B-B14F-4D97-AF65-F5344CB8AC3E}">
        <p14:creationId xmlns:p14="http://schemas.microsoft.com/office/powerpoint/2010/main" val="25219460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noChangeArrowheads="1"/>
          </p:cNvSpPr>
          <p:nvPr>
            <p:ph type="title" idx="4294967295"/>
          </p:nvPr>
        </p:nvSpPr>
        <p:spPr/>
        <p:txBody>
          <a:bodyPr/>
          <a:lstStyle/>
          <a:p>
            <a:pPr eaLnBrk="1" hangingPunct="1"/>
            <a:r>
              <a:rPr lang="en-US" smtClean="0"/>
              <a:t>Value Analysis</a:t>
            </a:r>
          </a:p>
        </p:txBody>
      </p:sp>
      <p:sp>
        <p:nvSpPr>
          <p:cNvPr id="81924" name="Rectangle 3"/>
          <p:cNvSpPr>
            <a:spLocks noGrp="1" noChangeArrowheads="1"/>
          </p:cNvSpPr>
          <p:nvPr>
            <p:ph type="body" idx="4294967295"/>
          </p:nvPr>
        </p:nvSpPr>
        <p:spPr/>
        <p:txBody>
          <a:bodyPr/>
          <a:lstStyle/>
          <a:p>
            <a:pPr eaLnBrk="1" hangingPunct="1"/>
            <a:r>
              <a:rPr lang="en-US" dirty="0" smtClean="0"/>
              <a:t>Value analysis, also known as value engineering, involves finding a less costly way of doing the same work, without loss of performance.</a:t>
            </a:r>
          </a:p>
          <a:p>
            <a:pPr marL="0" indent="0" eaLnBrk="1" hangingPunct="1">
              <a:buNone/>
            </a:pPr>
            <a:endParaRPr lang="en-US" dirty="0" smtClean="0"/>
          </a:p>
        </p:txBody>
      </p:sp>
    </p:spTree>
    <p:extLst>
      <p:ext uri="{BB962C8B-B14F-4D97-AF65-F5344CB8AC3E}">
        <p14:creationId xmlns:p14="http://schemas.microsoft.com/office/powerpoint/2010/main" val="16535878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ChangeArrowheads="1"/>
          </p:cNvSpPr>
          <p:nvPr>
            <p:ph type="title" idx="4294967295"/>
          </p:nvPr>
        </p:nvSpPr>
        <p:spPr/>
        <p:txBody>
          <a:bodyPr/>
          <a:lstStyle/>
          <a:p>
            <a:pPr eaLnBrk="1" hangingPunct="1"/>
            <a:r>
              <a:rPr lang="en-US" smtClean="0"/>
              <a:t>Progress Reporting</a:t>
            </a:r>
          </a:p>
        </p:txBody>
      </p:sp>
      <p:sp>
        <p:nvSpPr>
          <p:cNvPr id="83972" name="Rectangle 3"/>
          <p:cNvSpPr>
            <a:spLocks noGrp="1" noChangeArrowheads="1"/>
          </p:cNvSpPr>
          <p:nvPr>
            <p:ph type="body" idx="4294967295"/>
          </p:nvPr>
        </p:nvSpPr>
        <p:spPr/>
        <p:txBody>
          <a:bodyPr/>
          <a:lstStyle/>
          <a:p>
            <a:pPr eaLnBrk="1" hangingPunct="1"/>
            <a:r>
              <a:rPr lang="en-US" dirty="0" smtClean="0"/>
              <a:t>Progress reporting is the process of creating progress reports, with information about project progress, which usually examine earned value measurements.</a:t>
            </a:r>
          </a:p>
          <a:p>
            <a:pPr marL="0" indent="0" eaLnBrk="1" hangingPunct="1">
              <a:buNone/>
            </a:pPr>
            <a:endParaRPr lang="en-US" dirty="0" smtClean="0"/>
          </a:p>
        </p:txBody>
      </p:sp>
    </p:spTree>
    <p:extLst>
      <p:ext uri="{BB962C8B-B14F-4D97-AF65-F5344CB8AC3E}">
        <p14:creationId xmlns:p14="http://schemas.microsoft.com/office/powerpoint/2010/main" val="25385106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p:cNvSpPr>
            <a:spLocks noGrp="1" noChangeArrowheads="1"/>
          </p:cNvSpPr>
          <p:nvPr>
            <p:ph type="title" idx="4294967295"/>
          </p:nvPr>
        </p:nvSpPr>
        <p:spPr/>
        <p:txBody>
          <a:bodyPr/>
          <a:lstStyle/>
          <a:p>
            <a:pPr eaLnBrk="1" hangingPunct="1"/>
            <a:r>
              <a:rPr lang="en-US" smtClean="0"/>
              <a:t>50/50 Rule</a:t>
            </a:r>
          </a:p>
        </p:txBody>
      </p:sp>
      <p:sp>
        <p:nvSpPr>
          <p:cNvPr id="86020" name="Rectangle 3"/>
          <p:cNvSpPr>
            <a:spLocks noGrp="1" noChangeArrowheads="1"/>
          </p:cNvSpPr>
          <p:nvPr>
            <p:ph type="body" idx="4294967295"/>
          </p:nvPr>
        </p:nvSpPr>
        <p:spPr/>
        <p:txBody>
          <a:bodyPr/>
          <a:lstStyle/>
          <a:p>
            <a:pPr eaLnBrk="1" hangingPunct="1"/>
            <a:r>
              <a:rPr lang="en-US" dirty="0" smtClean="0"/>
              <a:t>The 50/50 rule refers to considering an activity 50 percent complete when it begins and only getting credit for the remaining 50 percent until it is completed.</a:t>
            </a:r>
          </a:p>
          <a:p>
            <a:pPr eaLnBrk="1" hangingPunct="1"/>
            <a:endParaRPr lang="en-US" dirty="0" smtClean="0"/>
          </a:p>
          <a:p>
            <a:pPr marL="0" indent="0" eaLnBrk="1" hangingPunct="1">
              <a:buNone/>
            </a:pPr>
            <a:endParaRPr lang="en-US" dirty="0" smtClean="0"/>
          </a:p>
        </p:txBody>
      </p:sp>
    </p:spTree>
    <p:extLst>
      <p:ext uri="{BB962C8B-B14F-4D97-AF65-F5344CB8AC3E}">
        <p14:creationId xmlns:p14="http://schemas.microsoft.com/office/powerpoint/2010/main" val="17740294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r>
              <a:rPr lang="en-US" smtClean="0"/>
              <a:t>Sample Question</a:t>
            </a:r>
          </a:p>
        </p:txBody>
      </p:sp>
      <p:sp>
        <p:nvSpPr>
          <p:cNvPr id="3" name="Content Placeholder 2"/>
          <p:cNvSpPr>
            <a:spLocks noGrp="1"/>
          </p:cNvSpPr>
          <p:nvPr>
            <p:ph idx="4294967295"/>
          </p:nvPr>
        </p:nvSpPr>
        <p:spPr/>
        <p:txBody>
          <a:bodyPr/>
          <a:lstStyle/>
          <a:p>
            <a:pPr>
              <a:lnSpc>
                <a:spcPct val="90000"/>
              </a:lnSpc>
            </a:pPr>
            <a:r>
              <a:rPr lang="en-US" smtClean="0"/>
              <a:t>In which part of the cost management process is earned value (EV) used?</a:t>
            </a:r>
          </a:p>
          <a:p>
            <a:pPr lvl="1">
              <a:lnSpc>
                <a:spcPct val="90000"/>
              </a:lnSpc>
            </a:pPr>
            <a:r>
              <a:rPr lang="en-US" smtClean="0"/>
              <a:t>A. Performance measurement analysis and variance management.</a:t>
            </a:r>
          </a:p>
          <a:p>
            <a:pPr lvl="1">
              <a:lnSpc>
                <a:spcPct val="90000"/>
              </a:lnSpc>
            </a:pPr>
            <a:r>
              <a:rPr lang="en-US" smtClean="0"/>
              <a:t>B. Forecasting and project performance reviews.</a:t>
            </a:r>
          </a:p>
          <a:p>
            <a:pPr lvl="1">
              <a:lnSpc>
                <a:spcPct val="90000"/>
              </a:lnSpc>
            </a:pPr>
            <a:r>
              <a:rPr lang="en-US" smtClean="0"/>
              <a:t>C. Creating the cost baseline and the cost control system.</a:t>
            </a:r>
          </a:p>
          <a:p>
            <a:pPr lvl="1">
              <a:lnSpc>
                <a:spcPct val="90000"/>
              </a:lnSpc>
            </a:pPr>
            <a:r>
              <a:rPr lang="en-US" smtClean="0"/>
              <a:t>D. Reserve analysis and cost aggregation.</a:t>
            </a:r>
          </a:p>
        </p:txBody>
      </p:sp>
    </p:spTree>
    <p:extLst>
      <p:ext uri="{BB962C8B-B14F-4D97-AF65-F5344CB8AC3E}">
        <p14:creationId xmlns:p14="http://schemas.microsoft.com/office/powerpoint/2010/main" val="193765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r>
              <a:rPr lang="en-US" smtClean="0"/>
              <a:t>Sample Question</a:t>
            </a:r>
          </a:p>
        </p:txBody>
      </p:sp>
      <p:sp>
        <p:nvSpPr>
          <p:cNvPr id="3" name="Content Placeholder 2"/>
          <p:cNvSpPr>
            <a:spLocks noGrp="1"/>
          </p:cNvSpPr>
          <p:nvPr>
            <p:ph idx="4294967295"/>
          </p:nvPr>
        </p:nvSpPr>
        <p:spPr/>
        <p:txBody>
          <a:bodyPr/>
          <a:lstStyle/>
          <a:p>
            <a:r>
              <a:rPr lang="en-US" dirty="0" smtClean="0"/>
              <a:t>The following are all components of cost management EXCEPT:</a:t>
            </a:r>
          </a:p>
          <a:p>
            <a:pPr lvl="1"/>
            <a:r>
              <a:rPr lang="en-US" dirty="0" smtClean="0"/>
              <a:t>A. Vendor bid analysis.</a:t>
            </a:r>
          </a:p>
          <a:p>
            <a:pPr lvl="1"/>
            <a:r>
              <a:rPr lang="en-US" dirty="0" smtClean="0"/>
              <a:t>B. Analogous estimating.</a:t>
            </a:r>
          </a:p>
          <a:p>
            <a:pPr lvl="1"/>
            <a:r>
              <a:rPr lang="en-US" dirty="0" smtClean="0"/>
              <a:t>C. Earned value management.</a:t>
            </a:r>
          </a:p>
          <a:p>
            <a:pPr lvl="1"/>
            <a:r>
              <a:rPr lang="en-US" dirty="0" smtClean="0"/>
              <a:t>D. Estimate Activity Resources.</a:t>
            </a:r>
          </a:p>
        </p:txBody>
      </p:sp>
    </p:spTree>
    <p:extLst>
      <p:ext uri="{BB962C8B-B14F-4D97-AF65-F5344CB8AC3E}">
        <p14:creationId xmlns:p14="http://schemas.microsoft.com/office/powerpoint/2010/main" val="60970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You are tracking your project using EVM and find you are behind schedule but under budget.  Your variances show SV=-$50 million, CV=$100 million, and your AC are $500 million.  What is the PV?</a:t>
            </a:r>
          </a:p>
          <a:p>
            <a:pPr lvl="1" eaLnBrk="1" hangingPunct="1">
              <a:lnSpc>
                <a:spcPct val="90000"/>
              </a:lnSpc>
            </a:pPr>
            <a:r>
              <a:rPr lang="en-US" smtClean="0"/>
              <a:t>A. $650 million.</a:t>
            </a:r>
          </a:p>
          <a:p>
            <a:pPr lvl="1" eaLnBrk="1" hangingPunct="1">
              <a:lnSpc>
                <a:spcPct val="90000"/>
              </a:lnSpc>
            </a:pPr>
            <a:r>
              <a:rPr lang="en-US" smtClean="0"/>
              <a:t>B. -$100 million.</a:t>
            </a:r>
          </a:p>
          <a:p>
            <a:pPr lvl="1" eaLnBrk="1" hangingPunct="1">
              <a:lnSpc>
                <a:spcPct val="90000"/>
              </a:lnSpc>
            </a:pPr>
            <a:r>
              <a:rPr lang="en-US" smtClean="0"/>
              <a:t>C. $550 million.</a:t>
            </a:r>
          </a:p>
          <a:p>
            <a:pPr lvl="1" eaLnBrk="1" hangingPunct="1">
              <a:lnSpc>
                <a:spcPct val="90000"/>
              </a:lnSpc>
            </a:pPr>
            <a:r>
              <a:rPr lang="en-US" smtClean="0"/>
              <a:t>D. $450 million.</a:t>
            </a:r>
          </a:p>
        </p:txBody>
      </p:sp>
    </p:spTree>
    <p:extLst>
      <p:ext uri="{BB962C8B-B14F-4D97-AF65-F5344CB8AC3E}">
        <p14:creationId xmlns:p14="http://schemas.microsoft.com/office/powerpoint/2010/main" val="183457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lstStyle/>
          <a:p>
            <a:pPr eaLnBrk="1" hangingPunct="1"/>
            <a:r>
              <a:rPr lang="en-US" smtClean="0"/>
              <a:t>Planned Value (PV)</a:t>
            </a:r>
          </a:p>
        </p:txBody>
      </p:sp>
      <p:sp>
        <p:nvSpPr>
          <p:cNvPr id="19460" name="Rectangle 3"/>
          <p:cNvSpPr>
            <a:spLocks noGrp="1" noChangeArrowheads="1"/>
          </p:cNvSpPr>
          <p:nvPr>
            <p:ph type="body" idx="4294967295"/>
          </p:nvPr>
        </p:nvSpPr>
        <p:spPr/>
        <p:txBody>
          <a:bodyPr/>
          <a:lstStyle/>
          <a:p>
            <a:pPr eaLnBrk="1" hangingPunct="1">
              <a:lnSpc>
                <a:spcPct val="90000"/>
              </a:lnSpc>
            </a:pPr>
            <a:r>
              <a:rPr lang="en-US" dirty="0" smtClean="0"/>
              <a:t>Planned Value (PV) is the authorized budget assigned to the scheduled work to be accomplished for a scheduled activity or WBS component.</a:t>
            </a:r>
          </a:p>
          <a:p>
            <a:pPr marL="0" indent="0" eaLnBrk="1" hangingPunct="1">
              <a:lnSpc>
                <a:spcPct val="90000"/>
              </a:lnSpc>
              <a:buNone/>
            </a:pPr>
            <a:endParaRPr lang="en-US" dirty="0" smtClean="0"/>
          </a:p>
        </p:txBody>
      </p:sp>
    </p:spTree>
    <p:extLst>
      <p:ext uri="{BB962C8B-B14F-4D97-AF65-F5344CB8AC3E}">
        <p14:creationId xmlns:p14="http://schemas.microsoft.com/office/powerpoint/2010/main" val="12432128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In which part of the cost management process is earned value (EV) used?</a:t>
            </a:r>
          </a:p>
          <a:p>
            <a:pPr lvl="1" eaLnBrk="1" hangingPunct="1">
              <a:lnSpc>
                <a:spcPct val="90000"/>
              </a:lnSpc>
            </a:pPr>
            <a:r>
              <a:rPr lang="en-US" smtClean="0"/>
              <a:t>A. Performance measurement analysis and variance management.</a:t>
            </a:r>
          </a:p>
          <a:p>
            <a:pPr lvl="1" eaLnBrk="1" hangingPunct="1">
              <a:lnSpc>
                <a:spcPct val="90000"/>
              </a:lnSpc>
            </a:pPr>
            <a:r>
              <a:rPr lang="en-US" smtClean="0"/>
              <a:t>B. Forecasting and project performance reviews.</a:t>
            </a:r>
          </a:p>
          <a:p>
            <a:pPr lvl="1" eaLnBrk="1" hangingPunct="1">
              <a:lnSpc>
                <a:spcPct val="90000"/>
              </a:lnSpc>
            </a:pPr>
            <a:r>
              <a:rPr lang="en-US" smtClean="0"/>
              <a:t>C. Creating the cost baseline and the cost control system.</a:t>
            </a:r>
          </a:p>
          <a:p>
            <a:pPr lvl="1" eaLnBrk="1" hangingPunct="1">
              <a:lnSpc>
                <a:spcPct val="90000"/>
              </a:lnSpc>
            </a:pPr>
            <a:r>
              <a:rPr lang="en-US" smtClean="0"/>
              <a:t>D. Reserve analysis and cost aggregation.</a:t>
            </a:r>
          </a:p>
        </p:txBody>
      </p:sp>
    </p:spTree>
    <p:extLst>
      <p:ext uri="{BB962C8B-B14F-4D97-AF65-F5344CB8AC3E}">
        <p14:creationId xmlns:p14="http://schemas.microsoft.com/office/powerpoint/2010/main" val="135234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800" smtClean="0"/>
              <a:t>Your assistant project manager does the monthly EVM analysis, but falls ill before completing it.  She has provided you with the following information: CPI=1.10; AC=$800 million; PV=$890 million.  How is the project going?</a:t>
            </a:r>
          </a:p>
          <a:p>
            <a:pPr lvl="1" eaLnBrk="1" hangingPunct="1">
              <a:lnSpc>
                <a:spcPct val="80000"/>
              </a:lnSpc>
            </a:pPr>
            <a:r>
              <a:rPr lang="en-US" sz="2400" smtClean="0"/>
              <a:t>A. The schedule is behind by 10 days.</a:t>
            </a:r>
          </a:p>
          <a:p>
            <a:pPr lvl="1" eaLnBrk="1" hangingPunct="1">
              <a:lnSpc>
                <a:spcPct val="80000"/>
              </a:lnSpc>
            </a:pPr>
            <a:r>
              <a:rPr lang="en-US" sz="2400" smtClean="0"/>
              <a:t>B. Both the schedule and the budget are better than planned.</a:t>
            </a:r>
          </a:p>
          <a:p>
            <a:pPr lvl="1" eaLnBrk="1" hangingPunct="1">
              <a:lnSpc>
                <a:spcPct val="80000"/>
              </a:lnSpc>
            </a:pPr>
            <a:r>
              <a:rPr lang="en-US" sz="2400" smtClean="0"/>
              <a:t>C. There is enough money to support an offsite team outing.</a:t>
            </a:r>
          </a:p>
          <a:p>
            <a:pPr lvl="1" eaLnBrk="1" hangingPunct="1">
              <a:lnSpc>
                <a:spcPct val="80000"/>
              </a:lnSpc>
            </a:pPr>
            <a:r>
              <a:rPr lang="en-US" sz="2400" smtClean="0"/>
              <a:t>D. You have no real concerns about either schedule or budget.</a:t>
            </a:r>
          </a:p>
        </p:txBody>
      </p:sp>
    </p:spTree>
    <p:extLst>
      <p:ext uri="{BB962C8B-B14F-4D97-AF65-F5344CB8AC3E}">
        <p14:creationId xmlns:p14="http://schemas.microsoft.com/office/powerpoint/2010/main" val="38857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You are tracking your project using EVM and find you are behind schedule but under budget.  Your variances show SV=-$50 million, CV=$100 million, and your AC are $500 million.  What is the CPI?</a:t>
            </a:r>
          </a:p>
          <a:p>
            <a:pPr lvl="1" eaLnBrk="1" hangingPunct="1">
              <a:lnSpc>
                <a:spcPct val="90000"/>
              </a:lnSpc>
            </a:pPr>
            <a:r>
              <a:rPr lang="en-US" smtClean="0"/>
              <a:t>A. 1.20</a:t>
            </a:r>
          </a:p>
          <a:p>
            <a:pPr lvl="1" eaLnBrk="1" hangingPunct="1">
              <a:lnSpc>
                <a:spcPct val="90000"/>
              </a:lnSpc>
            </a:pPr>
            <a:r>
              <a:rPr lang="en-US" smtClean="0"/>
              <a:t>B. 0.92</a:t>
            </a:r>
          </a:p>
          <a:p>
            <a:pPr lvl="1" eaLnBrk="1" hangingPunct="1">
              <a:lnSpc>
                <a:spcPct val="90000"/>
              </a:lnSpc>
            </a:pPr>
            <a:r>
              <a:rPr lang="en-US" smtClean="0"/>
              <a:t>C. 1.08</a:t>
            </a:r>
          </a:p>
          <a:p>
            <a:pPr lvl="1" eaLnBrk="1" hangingPunct="1">
              <a:lnSpc>
                <a:spcPct val="90000"/>
              </a:lnSpc>
            </a:pPr>
            <a:r>
              <a:rPr lang="en-US" smtClean="0"/>
              <a:t>D. 1.00</a:t>
            </a:r>
          </a:p>
        </p:txBody>
      </p:sp>
    </p:spTree>
    <p:extLst>
      <p:ext uri="{BB962C8B-B14F-4D97-AF65-F5344CB8AC3E}">
        <p14:creationId xmlns:p14="http://schemas.microsoft.com/office/powerpoint/2010/main" val="320589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You are tracking your project using EVM and find you are behind schedule but under budget.  Your variances show SV=-$50 million, CV=$100 million, and your AC are $500 million.  What is the SPI?</a:t>
            </a:r>
          </a:p>
          <a:p>
            <a:pPr lvl="1" eaLnBrk="1" hangingPunct="1">
              <a:lnSpc>
                <a:spcPct val="90000"/>
              </a:lnSpc>
            </a:pPr>
            <a:r>
              <a:rPr lang="en-US" smtClean="0"/>
              <a:t>A. 1.20</a:t>
            </a:r>
          </a:p>
          <a:p>
            <a:pPr lvl="1" eaLnBrk="1" hangingPunct="1">
              <a:lnSpc>
                <a:spcPct val="90000"/>
              </a:lnSpc>
            </a:pPr>
            <a:r>
              <a:rPr lang="en-US" smtClean="0"/>
              <a:t>B. 0.92</a:t>
            </a:r>
          </a:p>
          <a:p>
            <a:pPr lvl="1" eaLnBrk="1" hangingPunct="1">
              <a:lnSpc>
                <a:spcPct val="90000"/>
              </a:lnSpc>
            </a:pPr>
            <a:r>
              <a:rPr lang="en-US" smtClean="0"/>
              <a:t>C. 1.08</a:t>
            </a:r>
          </a:p>
          <a:p>
            <a:pPr lvl="1" eaLnBrk="1" hangingPunct="1">
              <a:lnSpc>
                <a:spcPct val="90000"/>
              </a:lnSpc>
            </a:pPr>
            <a:r>
              <a:rPr lang="en-US" smtClean="0"/>
              <a:t>D. 1.00</a:t>
            </a:r>
          </a:p>
        </p:txBody>
      </p:sp>
    </p:spTree>
    <p:extLst>
      <p:ext uri="{BB962C8B-B14F-4D97-AF65-F5344CB8AC3E}">
        <p14:creationId xmlns:p14="http://schemas.microsoft.com/office/powerpoint/2010/main" val="329521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One common way to compute estimate at completion (EAC) is to take the budget at completion (BAC) and:</a:t>
            </a:r>
          </a:p>
          <a:p>
            <a:pPr lvl="1" eaLnBrk="1" hangingPunct="1"/>
            <a:r>
              <a:rPr lang="en-US" smtClean="0"/>
              <a:t>A. Divide by SPI.</a:t>
            </a:r>
          </a:p>
          <a:p>
            <a:pPr lvl="1" eaLnBrk="1" hangingPunct="1"/>
            <a:r>
              <a:rPr lang="en-US" smtClean="0"/>
              <a:t>B. Multiply by SPI.</a:t>
            </a:r>
          </a:p>
          <a:p>
            <a:pPr lvl="1" eaLnBrk="1" hangingPunct="1"/>
            <a:r>
              <a:rPr lang="en-US" smtClean="0"/>
              <a:t>C. Multiply by CPI.</a:t>
            </a:r>
          </a:p>
          <a:p>
            <a:pPr lvl="1" eaLnBrk="1" hangingPunct="1"/>
            <a:r>
              <a:rPr lang="en-US" smtClean="0"/>
              <a:t>D. Divide by CPI.</a:t>
            </a:r>
          </a:p>
        </p:txBody>
      </p:sp>
    </p:spTree>
    <p:extLst>
      <p:ext uri="{BB962C8B-B14F-4D97-AF65-F5344CB8AC3E}">
        <p14:creationId xmlns:p14="http://schemas.microsoft.com/office/powerpoint/2010/main" val="390642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Estimate at Completion (EAC) is a periodic evaluation of:</a:t>
            </a:r>
          </a:p>
          <a:p>
            <a:pPr lvl="1" eaLnBrk="1" hangingPunct="1"/>
            <a:r>
              <a:rPr lang="en-US" smtClean="0"/>
              <a:t>A. The cost of work completed.</a:t>
            </a:r>
          </a:p>
          <a:p>
            <a:pPr lvl="1" eaLnBrk="1" hangingPunct="1"/>
            <a:r>
              <a:rPr lang="en-US" smtClean="0"/>
              <a:t>B. The value of work performed.</a:t>
            </a:r>
          </a:p>
          <a:p>
            <a:pPr lvl="1" eaLnBrk="1" hangingPunct="1"/>
            <a:r>
              <a:rPr lang="en-US" smtClean="0"/>
              <a:t>C. The anticipated total cost at project completion.</a:t>
            </a:r>
          </a:p>
          <a:p>
            <a:pPr lvl="1" eaLnBrk="1" hangingPunct="1"/>
            <a:r>
              <a:rPr lang="en-US" smtClean="0"/>
              <a:t>D. What it will cost to finish the job.</a:t>
            </a:r>
          </a:p>
        </p:txBody>
      </p:sp>
    </p:spTree>
    <p:extLst>
      <p:ext uri="{BB962C8B-B14F-4D97-AF65-F5344CB8AC3E}">
        <p14:creationId xmlns:p14="http://schemas.microsoft.com/office/powerpoint/2010/main" val="267297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Calculating estimate to complete (ETC) is done during the:</a:t>
            </a:r>
          </a:p>
          <a:p>
            <a:pPr lvl="1" eaLnBrk="1" hangingPunct="1"/>
            <a:r>
              <a:rPr lang="en-US" smtClean="0"/>
              <a:t>A. Planning process group.</a:t>
            </a:r>
          </a:p>
          <a:p>
            <a:pPr lvl="1" eaLnBrk="1" hangingPunct="1"/>
            <a:r>
              <a:rPr lang="en-US" smtClean="0"/>
              <a:t>B. Initiating process group.</a:t>
            </a:r>
          </a:p>
          <a:p>
            <a:pPr lvl="1" eaLnBrk="1" hangingPunct="1"/>
            <a:r>
              <a:rPr lang="en-US" smtClean="0"/>
              <a:t>C. Executing process group.</a:t>
            </a:r>
          </a:p>
          <a:p>
            <a:pPr lvl="1" eaLnBrk="1" hangingPunct="1"/>
            <a:r>
              <a:rPr lang="en-US" smtClean="0"/>
              <a:t>D. Monitoring and controlling process group.</a:t>
            </a:r>
          </a:p>
        </p:txBody>
      </p:sp>
    </p:spTree>
    <p:extLst>
      <p:ext uri="{BB962C8B-B14F-4D97-AF65-F5344CB8AC3E}">
        <p14:creationId xmlns:p14="http://schemas.microsoft.com/office/powerpoint/2010/main" val="126623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You know that BAC=500, PV=325, AC=275, CPI=0.9, and EV=250, and you are using actual costs to date and assuming ETC uses the budgeted rate.  Variance at completion tells you which of the following?</a:t>
            </a:r>
          </a:p>
          <a:p>
            <a:pPr lvl="1" eaLnBrk="1" hangingPunct="1">
              <a:lnSpc>
                <a:spcPct val="90000"/>
              </a:lnSpc>
            </a:pPr>
            <a:r>
              <a:rPr lang="en-US" smtClean="0"/>
              <a:t>A. 25.</a:t>
            </a:r>
          </a:p>
          <a:p>
            <a:pPr lvl="1" eaLnBrk="1" hangingPunct="1">
              <a:lnSpc>
                <a:spcPct val="90000"/>
              </a:lnSpc>
            </a:pPr>
            <a:r>
              <a:rPr lang="en-US" smtClean="0"/>
              <a:t>B. -52.</a:t>
            </a:r>
          </a:p>
          <a:p>
            <a:pPr lvl="1" eaLnBrk="1" hangingPunct="1">
              <a:lnSpc>
                <a:spcPct val="90000"/>
              </a:lnSpc>
            </a:pPr>
            <a:r>
              <a:rPr lang="en-US" smtClean="0"/>
              <a:t>C. 52.</a:t>
            </a:r>
          </a:p>
          <a:p>
            <a:pPr lvl="1" eaLnBrk="1" hangingPunct="1">
              <a:lnSpc>
                <a:spcPct val="90000"/>
              </a:lnSpc>
            </a:pPr>
            <a:r>
              <a:rPr lang="en-US" smtClean="0"/>
              <a:t>D. -25.</a:t>
            </a:r>
          </a:p>
        </p:txBody>
      </p:sp>
    </p:spTree>
    <p:extLst>
      <p:ext uri="{BB962C8B-B14F-4D97-AF65-F5344CB8AC3E}">
        <p14:creationId xmlns:p14="http://schemas.microsoft.com/office/powerpoint/2010/main" val="316390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A project team budgeted US $3,000 for the work performed and has spent US $4,000 to date.  If they budgeted US $5,000 for the work scheduled, what is the cost variance (CV)?</a:t>
            </a:r>
          </a:p>
          <a:p>
            <a:pPr lvl="1" eaLnBrk="1" hangingPunct="1">
              <a:lnSpc>
                <a:spcPct val="90000"/>
              </a:lnSpc>
            </a:pPr>
            <a:r>
              <a:rPr lang="en-US" smtClean="0"/>
              <a:t>A. -$1,000</a:t>
            </a:r>
          </a:p>
          <a:p>
            <a:pPr lvl="1" eaLnBrk="1" hangingPunct="1">
              <a:lnSpc>
                <a:spcPct val="90000"/>
              </a:lnSpc>
            </a:pPr>
            <a:r>
              <a:rPr lang="en-US" smtClean="0"/>
              <a:t>B. $2,000</a:t>
            </a:r>
          </a:p>
          <a:p>
            <a:pPr lvl="1" eaLnBrk="1" hangingPunct="1">
              <a:lnSpc>
                <a:spcPct val="90000"/>
              </a:lnSpc>
            </a:pPr>
            <a:r>
              <a:rPr lang="en-US" smtClean="0"/>
              <a:t>C. $1,000</a:t>
            </a:r>
          </a:p>
          <a:p>
            <a:pPr lvl="1" eaLnBrk="1" hangingPunct="1">
              <a:lnSpc>
                <a:spcPct val="90000"/>
              </a:lnSpc>
            </a:pPr>
            <a:r>
              <a:rPr lang="en-US" smtClean="0"/>
              <a:t>D. -$2,000</a:t>
            </a:r>
          </a:p>
        </p:txBody>
      </p:sp>
    </p:spTree>
    <p:extLst>
      <p:ext uri="{BB962C8B-B14F-4D97-AF65-F5344CB8AC3E}">
        <p14:creationId xmlns:p14="http://schemas.microsoft.com/office/powerpoint/2010/main" val="273548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z="3000" smtClean="0"/>
              <a:t>While reviewing project performance, the project manager determines that the schedule variance is -500.  What is the BEST thing to do?</a:t>
            </a:r>
          </a:p>
          <a:p>
            <a:pPr lvl="1" eaLnBrk="1" hangingPunct="1"/>
            <a:r>
              <a:rPr lang="en-US" sz="2600" smtClean="0"/>
              <a:t>A. Let the sponsor know.</a:t>
            </a:r>
          </a:p>
          <a:p>
            <a:pPr lvl="1" eaLnBrk="1" hangingPunct="1"/>
            <a:r>
              <a:rPr lang="en-US" sz="2600" smtClean="0"/>
              <a:t>B. Determine the cost variance.</a:t>
            </a:r>
          </a:p>
          <a:p>
            <a:pPr lvl="1" eaLnBrk="1" hangingPunct="1"/>
            <a:r>
              <a:rPr lang="en-US" sz="2600" smtClean="0"/>
              <a:t>C. Look for activities that can be done in parallel.</a:t>
            </a:r>
          </a:p>
          <a:p>
            <a:pPr lvl="1" eaLnBrk="1" hangingPunct="1"/>
            <a:r>
              <a:rPr lang="en-US" sz="2600" smtClean="0"/>
              <a:t>D. Move resources from the project to one that is not failing.</a:t>
            </a:r>
          </a:p>
        </p:txBody>
      </p:sp>
    </p:spTree>
    <p:extLst>
      <p:ext uri="{BB962C8B-B14F-4D97-AF65-F5344CB8AC3E}">
        <p14:creationId xmlns:p14="http://schemas.microsoft.com/office/powerpoint/2010/main" val="278032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p:txBody>
          <a:bodyPr/>
          <a:lstStyle/>
          <a:p>
            <a:pPr eaLnBrk="1" hangingPunct="1"/>
            <a:r>
              <a:rPr lang="en-US" smtClean="0"/>
              <a:t>Earned Value (EV)</a:t>
            </a:r>
          </a:p>
        </p:txBody>
      </p:sp>
      <p:sp>
        <p:nvSpPr>
          <p:cNvPr id="21508" name="Rectangle 3"/>
          <p:cNvSpPr>
            <a:spLocks noGrp="1" noChangeArrowheads="1"/>
          </p:cNvSpPr>
          <p:nvPr>
            <p:ph type="body" idx="4294967295"/>
          </p:nvPr>
        </p:nvSpPr>
        <p:spPr/>
        <p:txBody>
          <a:bodyPr/>
          <a:lstStyle/>
          <a:p>
            <a:pPr eaLnBrk="1" hangingPunct="1"/>
            <a:r>
              <a:rPr lang="en-US" dirty="0" smtClean="0"/>
              <a:t>Earned Value (EV) is the value of work performed expressed in terms of the approved budget assigned to that work for a scheduled activity or WBS component.</a:t>
            </a:r>
          </a:p>
          <a:p>
            <a:pPr marL="0" indent="0" eaLnBrk="1" hangingPunct="1">
              <a:buNone/>
            </a:pPr>
            <a:endParaRPr lang="en-US" dirty="0" smtClean="0"/>
          </a:p>
        </p:txBody>
      </p:sp>
    </p:spTree>
    <p:extLst>
      <p:ext uri="{BB962C8B-B14F-4D97-AF65-F5344CB8AC3E}">
        <p14:creationId xmlns:p14="http://schemas.microsoft.com/office/powerpoint/2010/main" val="26210379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800" dirty="0" smtClean="0"/>
              <a:t>The "To Complete Performance Index" (TCPI) is calculated by:</a:t>
            </a:r>
          </a:p>
          <a:p>
            <a:pPr lvl="1" eaLnBrk="1" hangingPunct="1">
              <a:lnSpc>
                <a:spcPct val="80000"/>
              </a:lnSpc>
            </a:pPr>
            <a:r>
              <a:rPr lang="en-US" sz="2400" dirty="0" smtClean="0"/>
              <a:t>A. Subtracting the actual costs to date from the estimate at completion.</a:t>
            </a:r>
          </a:p>
          <a:p>
            <a:pPr lvl="1" eaLnBrk="1" hangingPunct="1">
              <a:lnSpc>
                <a:spcPct val="80000"/>
              </a:lnSpc>
            </a:pPr>
            <a:r>
              <a:rPr lang="en-US" sz="2400" dirty="0" smtClean="0"/>
              <a:t>B. Dividing the budgeted cost of the remaining work by the difference between the estimate at completion and actual costs to date.</a:t>
            </a:r>
          </a:p>
          <a:p>
            <a:pPr lvl="1" eaLnBrk="1" hangingPunct="1">
              <a:lnSpc>
                <a:spcPct val="80000"/>
              </a:lnSpc>
            </a:pPr>
            <a:r>
              <a:rPr lang="en-US" sz="2400" dirty="0" smtClean="0"/>
              <a:t>C. Multiplying the estimate at completion by the cumulative cost performance index.</a:t>
            </a:r>
          </a:p>
          <a:p>
            <a:pPr lvl="1" eaLnBrk="1" hangingPunct="1">
              <a:lnSpc>
                <a:spcPct val="80000"/>
              </a:lnSpc>
            </a:pPr>
            <a:r>
              <a:rPr lang="en-US" sz="2400" dirty="0" smtClean="0"/>
              <a:t>D. Adding the estimate at completion to the actual costs to date and multiplying by the cumulative cost performance index.</a:t>
            </a:r>
          </a:p>
        </p:txBody>
      </p:sp>
    </p:spTree>
    <p:extLst>
      <p:ext uri="{BB962C8B-B14F-4D97-AF65-F5344CB8AC3E}">
        <p14:creationId xmlns:p14="http://schemas.microsoft.com/office/powerpoint/2010/main" val="339684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The difference between the cost baseline and the cost budget can be BEST described as:</a:t>
            </a:r>
          </a:p>
          <a:p>
            <a:pPr lvl="1" eaLnBrk="1" hangingPunct="1"/>
            <a:r>
              <a:rPr lang="en-US" smtClean="0"/>
              <a:t>A. The management reserve.</a:t>
            </a:r>
          </a:p>
          <a:p>
            <a:pPr lvl="1" eaLnBrk="1" hangingPunct="1"/>
            <a:r>
              <a:rPr lang="en-US" smtClean="0"/>
              <a:t>B. The contingency reserve.</a:t>
            </a:r>
          </a:p>
          <a:p>
            <a:pPr lvl="1" eaLnBrk="1" hangingPunct="1"/>
            <a:r>
              <a:rPr lang="en-US" smtClean="0"/>
              <a:t>C. The project cost estimate.</a:t>
            </a:r>
          </a:p>
          <a:p>
            <a:pPr lvl="1" eaLnBrk="1" hangingPunct="1"/>
            <a:r>
              <a:rPr lang="en-US" smtClean="0"/>
              <a:t>D. The cost account.</a:t>
            </a:r>
          </a:p>
        </p:txBody>
      </p:sp>
    </p:spTree>
    <p:extLst>
      <p:ext uri="{BB962C8B-B14F-4D97-AF65-F5344CB8AC3E}">
        <p14:creationId xmlns:p14="http://schemas.microsoft.com/office/powerpoint/2010/main" val="135679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The project manager is allocating overall cost estimates to individual activities to establish a baseline for measuring project performance.  What process is this?</a:t>
            </a:r>
          </a:p>
          <a:p>
            <a:pPr lvl="1" eaLnBrk="1" hangingPunct="1"/>
            <a:r>
              <a:rPr lang="en-US" smtClean="0"/>
              <a:t>A. Cost management.</a:t>
            </a:r>
          </a:p>
          <a:p>
            <a:pPr lvl="1" eaLnBrk="1" hangingPunct="1"/>
            <a:r>
              <a:rPr lang="en-US" smtClean="0"/>
              <a:t>B. Estimate costs.</a:t>
            </a:r>
          </a:p>
          <a:p>
            <a:pPr lvl="1" eaLnBrk="1" hangingPunct="1"/>
            <a:r>
              <a:rPr lang="en-US" smtClean="0"/>
              <a:t>C. Determine cost budget.</a:t>
            </a:r>
          </a:p>
          <a:p>
            <a:pPr lvl="1" eaLnBrk="1" hangingPunct="1"/>
            <a:r>
              <a:rPr lang="en-US" smtClean="0"/>
              <a:t>D. Control costs.</a:t>
            </a:r>
          </a:p>
        </p:txBody>
      </p:sp>
    </p:spTree>
    <p:extLst>
      <p:ext uri="{BB962C8B-B14F-4D97-AF65-F5344CB8AC3E}">
        <p14:creationId xmlns:p14="http://schemas.microsoft.com/office/powerpoint/2010/main" val="283474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All of the following are parts of the project initiating processes EXCEPT?</a:t>
            </a:r>
          </a:p>
          <a:p>
            <a:pPr lvl="1" eaLnBrk="1" hangingPunct="1"/>
            <a:r>
              <a:rPr lang="en-US" smtClean="0"/>
              <a:t>A. Develop product acceptance criteria.</a:t>
            </a:r>
          </a:p>
          <a:p>
            <a:pPr lvl="1" eaLnBrk="1" hangingPunct="1"/>
            <a:r>
              <a:rPr lang="en-US" smtClean="0"/>
              <a:t>B. Determine project boundaries.</a:t>
            </a:r>
          </a:p>
          <a:p>
            <a:pPr lvl="1" eaLnBrk="1" hangingPunct="1"/>
            <a:r>
              <a:rPr lang="en-US" smtClean="0"/>
              <a:t>C. Develop project objectives.</a:t>
            </a:r>
          </a:p>
          <a:p>
            <a:pPr lvl="1" eaLnBrk="1" hangingPunct="1"/>
            <a:r>
              <a:rPr lang="en-US" smtClean="0"/>
              <a:t>D. Develop performance measurement baselines.</a:t>
            </a:r>
          </a:p>
        </p:txBody>
      </p:sp>
    </p:spTree>
    <p:extLst>
      <p:ext uri="{BB962C8B-B14F-4D97-AF65-F5344CB8AC3E}">
        <p14:creationId xmlns:p14="http://schemas.microsoft.com/office/powerpoint/2010/main" val="400140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How is three-point estimating related to risk?</a:t>
            </a:r>
          </a:p>
          <a:p>
            <a:pPr lvl="1" eaLnBrk="1" hangingPunct="1"/>
            <a:r>
              <a:rPr lang="en-US" smtClean="0"/>
              <a:t>A. It tells you how much assumptions testing is required.</a:t>
            </a:r>
          </a:p>
          <a:p>
            <a:pPr lvl="1" eaLnBrk="1" hangingPunct="1"/>
            <a:r>
              <a:rPr lang="en-US" smtClean="0"/>
              <a:t>B. It indicates whether the risk estimate is acceptable.</a:t>
            </a:r>
          </a:p>
          <a:p>
            <a:pPr lvl="1" eaLnBrk="1" hangingPunct="1"/>
            <a:r>
              <a:rPr lang="en-US" smtClean="0"/>
              <a:t>C. It indicates the estimate’s degree of uncertainty.</a:t>
            </a:r>
          </a:p>
          <a:p>
            <a:pPr lvl="1" eaLnBrk="1" hangingPunct="1"/>
            <a:r>
              <a:rPr lang="en-US" smtClean="0"/>
              <a:t>D. It indicates the risk variance.</a:t>
            </a:r>
          </a:p>
        </p:txBody>
      </p:sp>
    </p:spTree>
    <p:extLst>
      <p:ext uri="{BB962C8B-B14F-4D97-AF65-F5344CB8AC3E}">
        <p14:creationId xmlns:p14="http://schemas.microsoft.com/office/powerpoint/2010/main" val="59075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Analogous Estimating:</a:t>
            </a:r>
          </a:p>
          <a:p>
            <a:pPr lvl="1" eaLnBrk="1" hangingPunct="1"/>
            <a:r>
              <a:rPr lang="en-US" smtClean="0"/>
              <a:t>A. Uses bottom-up estimating techniques.</a:t>
            </a:r>
          </a:p>
          <a:p>
            <a:pPr lvl="1" eaLnBrk="1" hangingPunct="1"/>
            <a:r>
              <a:rPr lang="en-US" smtClean="0"/>
              <a:t>B. Is used most frequently during the executing process of the project.</a:t>
            </a:r>
          </a:p>
          <a:p>
            <a:pPr lvl="1" eaLnBrk="1" hangingPunct="1"/>
            <a:r>
              <a:rPr lang="en-US" smtClean="0"/>
              <a:t>C. Uses top-down estimating techniques.</a:t>
            </a:r>
          </a:p>
          <a:p>
            <a:pPr lvl="1" eaLnBrk="1" hangingPunct="1"/>
            <a:r>
              <a:rPr lang="en-US" smtClean="0"/>
              <a:t>D. Uses actual detailed historical costs.</a:t>
            </a:r>
          </a:p>
        </p:txBody>
      </p:sp>
    </p:spTree>
    <p:extLst>
      <p:ext uri="{BB962C8B-B14F-4D97-AF65-F5344CB8AC3E}">
        <p14:creationId xmlns:p14="http://schemas.microsoft.com/office/powerpoint/2010/main" val="70267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If a project manager is completing detailed estimating, which type of estimating is MOST likely being used?</a:t>
            </a:r>
          </a:p>
          <a:p>
            <a:pPr lvl="1" eaLnBrk="1" hangingPunct="1"/>
            <a:r>
              <a:rPr lang="en-US" smtClean="0"/>
              <a:t>A. Bottom-up.</a:t>
            </a:r>
          </a:p>
          <a:p>
            <a:pPr lvl="1" eaLnBrk="1" hangingPunct="1"/>
            <a:r>
              <a:rPr lang="en-US" smtClean="0"/>
              <a:t>B. Analogous.</a:t>
            </a:r>
          </a:p>
          <a:p>
            <a:pPr lvl="1" eaLnBrk="1" hangingPunct="1"/>
            <a:r>
              <a:rPr lang="en-US" smtClean="0"/>
              <a:t>C. Parametric.</a:t>
            </a:r>
          </a:p>
          <a:p>
            <a:pPr lvl="1" eaLnBrk="1" hangingPunct="1"/>
            <a:r>
              <a:rPr lang="en-US" smtClean="0"/>
              <a:t>D. 50/50 rule.</a:t>
            </a:r>
          </a:p>
        </p:txBody>
      </p:sp>
    </p:spTree>
    <p:extLst>
      <p:ext uri="{BB962C8B-B14F-4D97-AF65-F5344CB8AC3E}">
        <p14:creationId xmlns:p14="http://schemas.microsoft.com/office/powerpoint/2010/main" val="91299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Which of the following is an example of a parametric estimate?</a:t>
            </a:r>
          </a:p>
          <a:p>
            <a:pPr lvl="1" eaLnBrk="1" hangingPunct="1"/>
            <a:r>
              <a:rPr lang="en-US" smtClean="0"/>
              <a:t>A. Dollars per module.</a:t>
            </a:r>
          </a:p>
          <a:p>
            <a:pPr lvl="1" eaLnBrk="1" hangingPunct="1"/>
            <a:r>
              <a:rPr lang="en-US" smtClean="0"/>
              <a:t>B. Learning bend.</a:t>
            </a:r>
          </a:p>
          <a:p>
            <a:pPr lvl="1" eaLnBrk="1" hangingPunct="1"/>
            <a:r>
              <a:rPr lang="en-US" smtClean="0"/>
              <a:t>C. Bottom-up.</a:t>
            </a:r>
          </a:p>
          <a:p>
            <a:pPr lvl="1" eaLnBrk="1" hangingPunct="1"/>
            <a:r>
              <a:rPr lang="en-US" smtClean="0"/>
              <a:t>D. CPM.</a:t>
            </a:r>
          </a:p>
        </p:txBody>
      </p:sp>
    </p:spTree>
    <p:extLst>
      <p:ext uri="{BB962C8B-B14F-4D97-AF65-F5344CB8AC3E}">
        <p14:creationId xmlns:p14="http://schemas.microsoft.com/office/powerpoint/2010/main" val="102159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A project team is preparing the cost estimates for the project. There are several inputs to the Estimate Costs process that the project team will use. One of the things that the project team will not use is the:</a:t>
            </a:r>
          </a:p>
          <a:p>
            <a:pPr lvl="1" eaLnBrk="1" hangingPunct="1">
              <a:lnSpc>
                <a:spcPct val="90000"/>
              </a:lnSpc>
            </a:pPr>
            <a:r>
              <a:rPr lang="en-US" smtClean="0"/>
              <a:t>A. Organizational process assets.</a:t>
            </a:r>
          </a:p>
          <a:p>
            <a:pPr lvl="1" eaLnBrk="1" hangingPunct="1">
              <a:lnSpc>
                <a:spcPct val="90000"/>
              </a:lnSpc>
            </a:pPr>
            <a:r>
              <a:rPr lang="en-US" smtClean="0"/>
              <a:t>B. Project schedule.</a:t>
            </a:r>
          </a:p>
          <a:p>
            <a:pPr lvl="1" eaLnBrk="1" hangingPunct="1">
              <a:lnSpc>
                <a:spcPct val="90000"/>
              </a:lnSpc>
            </a:pPr>
            <a:r>
              <a:rPr lang="en-US" smtClean="0"/>
              <a:t>C. Cost baseline.</a:t>
            </a:r>
          </a:p>
          <a:p>
            <a:pPr lvl="1" eaLnBrk="1" hangingPunct="1">
              <a:lnSpc>
                <a:spcPct val="90000"/>
              </a:lnSpc>
            </a:pPr>
            <a:r>
              <a:rPr lang="en-US" smtClean="0"/>
              <a:t>D. Work breakdown structure.</a:t>
            </a:r>
          </a:p>
        </p:txBody>
      </p:sp>
    </p:spTree>
    <p:extLst>
      <p:ext uri="{BB962C8B-B14F-4D97-AF65-F5344CB8AC3E}">
        <p14:creationId xmlns:p14="http://schemas.microsoft.com/office/powerpoint/2010/main" val="684838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400" smtClean="0"/>
              <a:t>Which of the following are ALL items included in the cost management plan?</a:t>
            </a:r>
          </a:p>
          <a:p>
            <a:pPr lvl="1" eaLnBrk="1" hangingPunct="1">
              <a:lnSpc>
                <a:spcPct val="80000"/>
              </a:lnSpc>
            </a:pPr>
            <a:r>
              <a:rPr lang="en-US" sz="2000" smtClean="0"/>
              <a:t>A. The level of accuracy needed for estimates, rules for measuring cost performance, specifications for how duration estimates should be stated.</a:t>
            </a:r>
          </a:p>
          <a:p>
            <a:pPr lvl="1" eaLnBrk="1" hangingPunct="1">
              <a:lnSpc>
                <a:spcPct val="80000"/>
              </a:lnSpc>
            </a:pPr>
            <a:r>
              <a:rPr lang="en-US" sz="2000" smtClean="0"/>
              <a:t>B. Specifications for how estimates should be stated, rules for measuring cost performance, the level of accuracy needed for estimates.</a:t>
            </a:r>
          </a:p>
          <a:p>
            <a:pPr lvl="1" eaLnBrk="1" hangingPunct="1">
              <a:lnSpc>
                <a:spcPct val="80000"/>
              </a:lnSpc>
            </a:pPr>
            <a:r>
              <a:rPr lang="en-US" sz="2000" smtClean="0"/>
              <a:t>C. Rules for measuring team performance, the level of accuracy needed for estimates, specifications for how estimates should be stated.</a:t>
            </a:r>
          </a:p>
          <a:p>
            <a:pPr lvl="1" eaLnBrk="1" hangingPunct="1">
              <a:lnSpc>
                <a:spcPct val="80000"/>
              </a:lnSpc>
            </a:pPr>
            <a:r>
              <a:rPr lang="en-US" sz="2000" smtClean="0"/>
              <a:t>D. Specifications for how estimates should be stated, the level of risk needed for estimates, rules for measuring cost performance.</a:t>
            </a:r>
          </a:p>
        </p:txBody>
      </p:sp>
    </p:spTree>
    <p:extLst>
      <p:ext uri="{BB962C8B-B14F-4D97-AF65-F5344CB8AC3E}">
        <p14:creationId xmlns:p14="http://schemas.microsoft.com/office/powerpoint/2010/main" val="396062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p:txBody>
          <a:bodyPr/>
          <a:lstStyle/>
          <a:p>
            <a:pPr eaLnBrk="1" hangingPunct="1"/>
            <a:r>
              <a:rPr lang="en-US" smtClean="0"/>
              <a:t>Actual Cost (AC)</a:t>
            </a:r>
          </a:p>
        </p:txBody>
      </p:sp>
      <p:sp>
        <p:nvSpPr>
          <p:cNvPr id="23556" name="Rectangle 3"/>
          <p:cNvSpPr>
            <a:spLocks noGrp="1" noChangeArrowheads="1"/>
          </p:cNvSpPr>
          <p:nvPr>
            <p:ph type="body" idx="4294967295"/>
          </p:nvPr>
        </p:nvSpPr>
        <p:spPr/>
        <p:txBody>
          <a:bodyPr/>
          <a:lstStyle/>
          <a:p>
            <a:pPr eaLnBrk="1" hangingPunct="1"/>
            <a:r>
              <a:rPr lang="en-US" dirty="0" smtClean="0"/>
              <a:t>AC refers to the total costs actually incurred and recorded in accomplishing work performed during a given time period for a scheduled activity or WBS component.</a:t>
            </a:r>
          </a:p>
          <a:p>
            <a:pPr marL="0" indent="0" eaLnBrk="1" hangingPunct="1">
              <a:buNone/>
            </a:pPr>
            <a:endParaRPr lang="en-US" dirty="0" smtClean="0"/>
          </a:p>
        </p:txBody>
      </p:sp>
    </p:spTree>
    <p:extLst>
      <p:ext uri="{BB962C8B-B14F-4D97-AF65-F5344CB8AC3E}">
        <p14:creationId xmlns:p14="http://schemas.microsoft.com/office/powerpoint/2010/main" val="38857788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rough order of magnitude estimate is made during which project management process group?</a:t>
            </a:r>
          </a:p>
          <a:p>
            <a:pPr lvl="1" eaLnBrk="1" hangingPunct="1"/>
            <a:r>
              <a:rPr lang="en-US" smtClean="0"/>
              <a:t>A. Planning.</a:t>
            </a:r>
          </a:p>
          <a:p>
            <a:pPr lvl="1" eaLnBrk="1" hangingPunct="1"/>
            <a:r>
              <a:rPr lang="en-US" smtClean="0"/>
              <a:t>B. Closing.</a:t>
            </a:r>
          </a:p>
          <a:p>
            <a:pPr lvl="1" eaLnBrk="1" hangingPunct="1"/>
            <a:r>
              <a:rPr lang="en-US" smtClean="0"/>
              <a:t>C. Executing.</a:t>
            </a:r>
          </a:p>
          <a:p>
            <a:pPr lvl="1" eaLnBrk="1" hangingPunct="1"/>
            <a:r>
              <a:rPr lang="en-US" smtClean="0"/>
              <a:t>D. Initiating.</a:t>
            </a:r>
          </a:p>
        </p:txBody>
      </p:sp>
    </p:spTree>
    <p:extLst>
      <p:ext uri="{BB962C8B-B14F-4D97-AF65-F5344CB8AC3E}">
        <p14:creationId xmlns:p14="http://schemas.microsoft.com/office/powerpoint/2010/main" val="130758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definitive estimate is:</a:t>
            </a:r>
          </a:p>
          <a:p>
            <a:pPr lvl="1" eaLnBrk="1" hangingPunct="1"/>
            <a:r>
              <a:rPr lang="en-US" smtClean="0"/>
              <a:t>A. A level of estimating that can be achieved without the team’s help.</a:t>
            </a:r>
          </a:p>
          <a:p>
            <a:pPr lvl="1" eaLnBrk="1" hangingPunct="1"/>
            <a:r>
              <a:rPr lang="en-US" smtClean="0"/>
              <a:t>B. Created during the initiating process group.</a:t>
            </a:r>
          </a:p>
          <a:p>
            <a:pPr lvl="1" eaLnBrk="1" hangingPunct="1"/>
            <a:r>
              <a:rPr lang="en-US" smtClean="0"/>
              <a:t>C. Within a range of -10% to +25% of actual.</a:t>
            </a:r>
          </a:p>
          <a:p>
            <a:pPr lvl="1" eaLnBrk="1" hangingPunct="1"/>
            <a:r>
              <a:rPr lang="en-US" smtClean="0"/>
              <a:t>D. The most expensive to create.</a:t>
            </a:r>
          </a:p>
        </p:txBody>
      </p:sp>
    </p:spTree>
    <p:extLst>
      <p:ext uri="{BB962C8B-B14F-4D97-AF65-F5344CB8AC3E}">
        <p14:creationId xmlns:p14="http://schemas.microsoft.com/office/powerpoint/2010/main" val="186667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p:txBody>
          <a:bodyPr/>
          <a:lstStyle/>
          <a:p>
            <a:r>
              <a:rPr lang="en-US" smtClean="0"/>
              <a:t>Sample Question</a:t>
            </a:r>
          </a:p>
        </p:txBody>
      </p:sp>
      <p:sp>
        <p:nvSpPr>
          <p:cNvPr id="3" name="Content Placeholder 2"/>
          <p:cNvSpPr>
            <a:spLocks noGrp="1"/>
          </p:cNvSpPr>
          <p:nvPr>
            <p:ph idx="4294967295"/>
          </p:nvPr>
        </p:nvSpPr>
        <p:spPr/>
        <p:txBody>
          <a:bodyPr/>
          <a:lstStyle/>
          <a:p>
            <a:r>
              <a:rPr lang="en-US" smtClean="0"/>
              <a:t>An estimate that is between -10% to +25% of actual is considered a(n):</a:t>
            </a:r>
          </a:p>
          <a:p>
            <a:pPr lvl="1"/>
            <a:r>
              <a:rPr lang="en-US" smtClean="0"/>
              <a:t>A. Budget estimate.</a:t>
            </a:r>
          </a:p>
          <a:p>
            <a:pPr lvl="1"/>
            <a:r>
              <a:rPr lang="en-US" smtClean="0"/>
              <a:t>B. Rough order of magnitude estimate.</a:t>
            </a:r>
          </a:p>
          <a:p>
            <a:pPr lvl="1"/>
            <a:r>
              <a:rPr lang="en-US" smtClean="0"/>
              <a:t>C. Definitive estimate.</a:t>
            </a:r>
          </a:p>
          <a:p>
            <a:pPr lvl="1"/>
            <a:r>
              <a:rPr lang="en-US" smtClean="0"/>
              <a:t>D. Parametric estimate.</a:t>
            </a:r>
          </a:p>
        </p:txBody>
      </p:sp>
    </p:spTree>
    <p:extLst>
      <p:ext uri="{BB962C8B-B14F-4D97-AF65-F5344CB8AC3E}">
        <p14:creationId xmlns:p14="http://schemas.microsoft.com/office/powerpoint/2010/main" val="358701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Who has the cost risk in a fixed price (FP) contract?</a:t>
            </a:r>
          </a:p>
          <a:p>
            <a:pPr lvl="1" eaLnBrk="1" hangingPunct="1"/>
            <a:r>
              <a:rPr lang="en-US" smtClean="0"/>
              <a:t>A. The team.</a:t>
            </a:r>
          </a:p>
          <a:p>
            <a:pPr lvl="1" eaLnBrk="1" hangingPunct="1"/>
            <a:r>
              <a:rPr lang="en-US" smtClean="0"/>
              <a:t>B. The buyer.</a:t>
            </a:r>
          </a:p>
          <a:p>
            <a:pPr lvl="1" eaLnBrk="1" hangingPunct="1"/>
            <a:r>
              <a:rPr lang="en-US" smtClean="0"/>
              <a:t>C. The seller.</a:t>
            </a:r>
          </a:p>
          <a:p>
            <a:pPr lvl="1" eaLnBrk="1" hangingPunct="1"/>
            <a:r>
              <a:rPr lang="en-US" smtClean="0"/>
              <a:t>D. Management.</a:t>
            </a:r>
          </a:p>
        </p:txBody>
      </p:sp>
    </p:spTree>
    <p:extLst>
      <p:ext uri="{BB962C8B-B14F-4D97-AF65-F5344CB8AC3E}">
        <p14:creationId xmlns:p14="http://schemas.microsoft.com/office/powerpoint/2010/main" val="223861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project manager wants to decrease costs on a project that a consultant is completing for her company.  What costs should the project manager consider to accomplish this?</a:t>
            </a:r>
          </a:p>
          <a:p>
            <a:pPr lvl="1" eaLnBrk="1" hangingPunct="1"/>
            <a:r>
              <a:rPr lang="en-US" smtClean="0"/>
              <a:t>A. Variable and fixed.</a:t>
            </a:r>
          </a:p>
          <a:p>
            <a:pPr lvl="1" eaLnBrk="1" hangingPunct="1"/>
            <a:r>
              <a:rPr lang="en-US" smtClean="0"/>
              <a:t>B. Variable and direct.</a:t>
            </a:r>
          </a:p>
          <a:p>
            <a:pPr lvl="1" eaLnBrk="1" hangingPunct="1"/>
            <a:r>
              <a:rPr lang="en-US" smtClean="0"/>
              <a:t>C. Fixed and indirect.</a:t>
            </a:r>
          </a:p>
          <a:p>
            <a:pPr lvl="1" eaLnBrk="1" hangingPunct="1"/>
            <a:r>
              <a:rPr lang="en-US" smtClean="0"/>
              <a:t>D. Direct and indirect.</a:t>
            </a:r>
          </a:p>
        </p:txBody>
      </p:sp>
    </p:spTree>
    <p:extLst>
      <p:ext uri="{BB962C8B-B14F-4D97-AF65-F5344CB8AC3E}">
        <p14:creationId xmlns:p14="http://schemas.microsoft.com/office/powerpoint/2010/main" val="277476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You have been assigned as the project manager on a new project.  The organization uses a strong matrix structure.  Computers needed to complete the project are an example of:</a:t>
            </a:r>
          </a:p>
          <a:p>
            <a:pPr lvl="1" eaLnBrk="1" hangingPunct="1">
              <a:lnSpc>
                <a:spcPct val="90000"/>
              </a:lnSpc>
            </a:pPr>
            <a:r>
              <a:rPr lang="en-US" smtClean="0"/>
              <a:t>A. Limited cost.</a:t>
            </a:r>
          </a:p>
          <a:p>
            <a:pPr lvl="1" eaLnBrk="1" hangingPunct="1">
              <a:lnSpc>
                <a:spcPct val="90000"/>
              </a:lnSpc>
            </a:pPr>
            <a:r>
              <a:rPr lang="en-US" smtClean="0"/>
              <a:t>B. Diminishing cost.</a:t>
            </a:r>
          </a:p>
          <a:p>
            <a:pPr lvl="1" eaLnBrk="1" hangingPunct="1">
              <a:lnSpc>
                <a:spcPct val="90000"/>
              </a:lnSpc>
            </a:pPr>
            <a:r>
              <a:rPr lang="en-US" smtClean="0"/>
              <a:t>C. Fixed cost.</a:t>
            </a:r>
          </a:p>
          <a:p>
            <a:pPr lvl="1" eaLnBrk="1" hangingPunct="1">
              <a:lnSpc>
                <a:spcPct val="90000"/>
              </a:lnSpc>
            </a:pPr>
            <a:r>
              <a:rPr lang="en-US" smtClean="0"/>
              <a:t>D. Indirect cost.</a:t>
            </a:r>
          </a:p>
        </p:txBody>
      </p:sp>
    </p:spTree>
    <p:extLst>
      <p:ext uri="{BB962C8B-B14F-4D97-AF65-F5344CB8AC3E}">
        <p14:creationId xmlns:p14="http://schemas.microsoft.com/office/powerpoint/2010/main" val="1136710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project manager needs to analyze the project costs to find ways to decrease costs.  It would be BEST if the project manager looks at:</a:t>
            </a:r>
          </a:p>
          <a:p>
            <a:pPr lvl="1" eaLnBrk="1" hangingPunct="1"/>
            <a:r>
              <a:rPr lang="en-US" smtClean="0"/>
              <a:t>A. Variable costs and fixed costs.</a:t>
            </a:r>
          </a:p>
          <a:p>
            <a:pPr lvl="1" eaLnBrk="1" hangingPunct="1"/>
            <a:r>
              <a:rPr lang="en-US" smtClean="0"/>
              <a:t>B. Fixed costs and indirect costs.</a:t>
            </a:r>
          </a:p>
          <a:p>
            <a:pPr lvl="1" eaLnBrk="1" hangingPunct="1"/>
            <a:r>
              <a:rPr lang="en-US" smtClean="0"/>
              <a:t>C. Direct costs and variable costs.</a:t>
            </a:r>
          </a:p>
          <a:p>
            <a:pPr lvl="1" eaLnBrk="1" hangingPunct="1"/>
            <a:r>
              <a:rPr lang="en-US" smtClean="0"/>
              <a:t>D. Indirect costs and direct costs.</a:t>
            </a:r>
          </a:p>
        </p:txBody>
      </p:sp>
    </p:spTree>
    <p:extLst>
      <p:ext uri="{BB962C8B-B14F-4D97-AF65-F5344CB8AC3E}">
        <p14:creationId xmlns:p14="http://schemas.microsoft.com/office/powerpoint/2010/main" val="292991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3000" smtClean="0"/>
              <a:t>Company ABC is evaluating three consulting companies to find a consultant to perform professional services.  They request information on how the three consulting companies allocate fringe benefits to their clients.  What type of cost is Company ABC asking about?</a:t>
            </a:r>
          </a:p>
          <a:p>
            <a:pPr lvl="1" eaLnBrk="1" hangingPunct="1">
              <a:lnSpc>
                <a:spcPct val="80000"/>
              </a:lnSpc>
            </a:pPr>
            <a:r>
              <a:rPr lang="en-US" sz="2600" smtClean="0"/>
              <a:t>A. Variable.</a:t>
            </a:r>
          </a:p>
          <a:p>
            <a:pPr lvl="1" eaLnBrk="1" hangingPunct="1">
              <a:lnSpc>
                <a:spcPct val="80000"/>
              </a:lnSpc>
            </a:pPr>
            <a:r>
              <a:rPr lang="en-US" sz="2600" smtClean="0"/>
              <a:t>B. Fixed.</a:t>
            </a:r>
          </a:p>
          <a:p>
            <a:pPr lvl="1" eaLnBrk="1" hangingPunct="1">
              <a:lnSpc>
                <a:spcPct val="80000"/>
              </a:lnSpc>
            </a:pPr>
            <a:r>
              <a:rPr lang="en-US" sz="2600" smtClean="0"/>
              <a:t>C. Direct.</a:t>
            </a:r>
          </a:p>
          <a:p>
            <a:pPr lvl="1" eaLnBrk="1" hangingPunct="1">
              <a:lnSpc>
                <a:spcPct val="80000"/>
              </a:lnSpc>
            </a:pPr>
            <a:r>
              <a:rPr lang="en-US" sz="2600" smtClean="0"/>
              <a:t>D. Indirect.</a:t>
            </a:r>
          </a:p>
        </p:txBody>
      </p:sp>
    </p:spTree>
    <p:extLst>
      <p:ext uri="{BB962C8B-B14F-4D97-AF65-F5344CB8AC3E}">
        <p14:creationId xmlns:p14="http://schemas.microsoft.com/office/powerpoint/2010/main" val="279915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600" dirty="0" smtClean="0"/>
              <a:t>During project execution, one of the electrical engineers informs the project manager that the lifecycle cost of the new heating and air conditioning system is higher than the lifecycle cost of another heating and air conditioning system.  What should the project manager do?</a:t>
            </a:r>
          </a:p>
          <a:p>
            <a:pPr lvl="1" eaLnBrk="1" hangingPunct="1">
              <a:lnSpc>
                <a:spcPct val="80000"/>
              </a:lnSpc>
            </a:pPr>
            <a:r>
              <a:rPr lang="en-US" sz="2200" dirty="0" smtClean="0"/>
              <a:t>A. Determine if there is room in the project budget for the additional cost.</a:t>
            </a:r>
          </a:p>
          <a:p>
            <a:pPr lvl="1" eaLnBrk="1" hangingPunct="1">
              <a:lnSpc>
                <a:spcPct val="80000"/>
              </a:lnSpc>
            </a:pPr>
            <a:r>
              <a:rPr lang="en-US" sz="2200" dirty="0" smtClean="0"/>
              <a:t>B. Select the product with the lowest lifecycle cost.</a:t>
            </a:r>
          </a:p>
          <a:p>
            <a:pPr lvl="1" eaLnBrk="1" hangingPunct="1">
              <a:lnSpc>
                <a:spcPct val="80000"/>
              </a:lnSpc>
            </a:pPr>
            <a:r>
              <a:rPr lang="en-US" sz="2200" dirty="0" smtClean="0"/>
              <a:t>C. Select the product with the lowest lifecycle cost to earned value ratio.</a:t>
            </a:r>
          </a:p>
          <a:p>
            <a:pPr lvl="1" eaLnBrk="1" hangingPunct="1">
              <a:lnSpc>
                <a:spcPct val="80000"/>
              </a:lnSpc>
            </a:pPr>
            <a:r>
              <a:rPr lang="en-US" sz="2200" dirty="0" smtClean="0"/>
              <a:t>D. Select the product with the lowest maintenance cost to lifecycle cost ratio.</a:t>
            </a:r>
          </a:p>
        </p:txBody>
      </p:sp>
    </p:spTree>
    <p:extLst>
      <p:ext uri="{BB962C8B-B14F-4D97-AF65-F5344CB8AC3E}">
        <p14:creationId xmlns:p14="http://schemas.microsoft.com/office/powerpoint/2010/main" val="327279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Which of the following does NOT assess the value a project brings to an organization?</a:t>
            </a:r>
          </a:p>
          <a:p>
            <a:pPr lvl="1" eaLnBrk="1" hangingPunct="1"/>
            <a:r>
              <a:rPr lang="en-US" smtClean="0"/>
              <a:t>A. Benefit cost analysis.</a:t>
            </a:r>
          </a:p>
          <a:p>
            <a:pPr lvl="1" eaLnBrk="1" hangingPunct="1"/>
            <a:r>
              <a:rPr lang="en-US" smtClean="0"/>
              <a:t>B. Net present value.</a:t>
            </a:r>
          </a:p>
          <a:p>
            <a:pPr lvl="1" eaLnBrk="1" hangingPunct="1"/>
            <a:r>
              <a:rPr lang="en-US" smtClean="0"/>
              <a:t>C. Value analysis.</a:t>
            </a:r>
          </a:p>
          <a:p>
            <a:pPr lvl="1" eaLnBrk="1" hangingPunct="1"/>
            <a:r>
              <a:rPr lang="en-US" smtClean="0"/>
              <a:t>D. Needs assessment.</a:t>
            </a:r>
          </a:p>
        </p:txBody>
      </p:sp>
    </p:spTree>
    <p:extLst>
      <p:ext uri="{BB962C8B-B14F-4D97-AF65-F5344CB8AC3E}">
        <p14:creationId xmlns:p14="http://schemas.microsoft.com/office/powerpoint/2010/main" val="425088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a:xfrm>
            <a:off x="457200" y="1133872"/>
            <a:ext cx="7427913" cy="1143000"/>
          </a:xfrm>
        </p:spPr>
        <p:txBody>
          <a:bodyPr/>
          <a:lstStyle/>
          <a:p>
            <a:pPr eaLnBrk="1" hangingPunct="1"/>
            <a:r>
              <a:rPr lang="en-US" sz="4000" dirty="0" smtClean="0"/>
              <a:t>Cost Performance Index </a:t>
            </a:r>
            <a:br>
              <a:rPr lang="en-US" sz="4000" dirty="0" smtClean="0"/>
            </a:br>
            <a:r>
              <a:rPr lang="en-US" sz="4000" dirty="0" smtClean="0"/>
              <a:t>(CPI)</a:t>
            </a:r>
          </a:p>
        </p:txBody>
      </p:sp>
      <p:sp>
        <p:nvSpPr>
          <p:cNvPr id="25604" name="Rectangle 3"/>
          <p:cNvSpPr>
            <a:spLocks noGrp="1" noChangeArrowheads="1"/>
          </p:cNvSpPr>
          <p:nvPr>
            <p:ph type="body" idx="4294967295"/>
          </p:nvPr>
        </p:nvSpPr>
        <p:spPr/>
        <p:txBody>
          <a:bodyPr/>
          <a:lstStyle/>
          <a:p>
            <a:pPr eaLnBrk="1" hangingPunct="1"/>
            <a:r>
              <a:rPr lang="en-US" dirty="0" smtClean="0"/>
              <a:t>The cost performance index (CPI) is a measure of cost efficiency of a project.  It is the ratio of earned value (EV) to actual costs (AC).  CPI=EV/AC.</a:t>
            </a:r>
          </a:p>
          <a:p>
            <a:pPr marL="0" indent="0" eaLnBrk="1" hangingPunct="1">
              <a:buNone/>
            </a:pPr>
            <a:endParaRPr lang="en-US" dirty="0" smtClean="0"/>
          </a:p>
        </p:txBody>
      </p:sp>
    </p:spTree>
    <p:extLst>
      <p:ext uri="{BB962C8B-B14F-4D97-AF65-F5344CB8AC3E}">
        <p14:creationId xmlns:p14="http://schemas.microsoft.com/office/powerpoint/2010/main" val="4106795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new project manager asks you what the 50/50 rule is used for.  You would reply:</a:t>
            </a:r>
          </a:p>
          <a:p>
            <a:pPr lvl="1" eaLnBrk="1" hangingPunct="1"/>
            <a:r>
              <a:rPr lang="en-US" smtClean="0"/>
              <a:t>A. Crashing.</a:t>
            </a:r>
          </a:p>
          <a:p>
            <a:pPr lvl="1" eaLnBrk="1" hangingPunct="1"/>
            <a:r>
              <a:rPr lang="en-US" smtClean="0"/>
              <a:t>B. Quality.</a:t>
            </a:r>
          </a:p>
          <a:p>
            <a:pPr lvl="1" eaLnBrk="1" hangingPunct="1"/>
            <a:r>
              <a:rPr lang="en-US" smtClean="0"/>
              <a:t>C. Performance reporting.</a:t>
            </a:r>
          </a:p>
          <a:p>
            <a:pPr lvl="1" eaLnBrk="1" hangingPunct="1"/>
            <a:r>
              <a:rPr lang="en-US" smtClean="0"/>
              <a:t>D. Cost estimating.</a:t>
            </a:r>
          </a:p>
        </p:txBody>
      </p:sp>
    </p:spTree>
    <p:extLst>
      <p:ext uri="{BB962C8B-B14F-4D97-AF65-F5344CB8AC3E}">
        <p14:creationId xmlns:p14="http://schemas.microsoft.com/office/powerpoint/2010/main" val="365639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z="3000" smtClean="0"/>
              <a:t>Which of the following BEST describes the meaning of the 50/50 rule?</a:t>
            </a:r>
          </a:p>
          <a:p>
            <a:pPr lvl="1" eaLnBrk="1" hangingPunct="1">
              <a:lnSpc>
                <a:spcPct val="90000"/>
              </a:lnSpc>
            </a:pPr>
            <a:r>
              <a:rPr lang="en-US" sz="2600" smtClean="0"/>
              <a:t>A. Grant 50% progress on an activity when it begins and 50% upon completion.</a:t>
            </a:r>
          </a:p>
          <a:p>
            <a:pPr lvl="1" eaLnBrk="1" hangingPunct="1">
              <a:lnSpc>
                <a:spcPct val="90000"/>
              </a:lnSpc>
            </a:pPr>
            <a:r>
              <a:rPr lang="en-US" sz="2600" smtClean="0"/>
              <a:t>B. 50% of the work is done by 50% of people on the project.</a:t>
            </a:r>
          </a:p>
          <a:p>
            <a:pPr lvl="1" eaLnBrk="1" hangingPunct="1">
              <a:lnSpc>
                <a:spcPct val="90000"/>
              </a:lnSpc>
            </a:pPr>
            <a:r>
              <a:rPr lang="en-US" sz="2600" smtClean="0"/>
              <a:t>C. Identify 50% of risks before you start to develop responses.</a:t>
            </a:r>
          </a:p>
          <a:p>
            <a:pPr lvl="1" eaLnBrk="1" hangingPunct="1">
              <a:lnSpc>
                <a:spcPct val="90000"/>
              </a:lnSpc>
            </a:pPr>
            <a:r>
              <a:rPr lang="en-US" sz="2600" smtClean="0"/>
              <a:t>D. The project is given credit for completing 50% of the work when it starts.</a:t>
            </a:r>
          </a:p>
        </p:txBody>
      </p:sp>
    </p:spTree>
    <p:extLst>
      <p:ext uri="{BB962C8B-B14F-4D97-AF65-F5344CB8AC3E}">
        <p14:creationId xmlns:p14="http://schemas.microsoft.com/office/powerpoint/2010/main" val="365839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468313" y="1196975"/>
            <a:ext cx="8229600" cy="1143000"/>
          </a:xfrm>
        </p:spPr>
        <p:txBody>
          <a:bodyPr/>
          <a:lstStyle/>
          <a:p>
            <a:r>
              <a:rPr lang="es-CR">
                <a:latin typeface="Calibri" charset="0"/>
              </a:rPr>
              <a:t>Bibliography</a:t>
            </a:r>
          </a:p>
        </p:txBody>
      </p:sp>
      <p:sp>
        <p:nvSpPr>
          <p:cNvPr id="56322" name="2 Marcador de contenido"/>
          <p:cNvSpPr>
            <a:spLocks noGrp="1"/>
          </p:cNvSpPr>
          <p:nvPr>
            <p:ph idx="1"/>
          </p:nvPr>
        </p:nvSpPr>
        <p:spPr>
          <a:xfrm>
            <a:off x="250825" y="3141663"/>
            <a:ext cx="8229600" cy="2335212"/>
          </a:xfrm>
        </p:spPr>
        <p:txBody>
          <a:bodyPr/>
          <a:lstStyle/>
          <a:p>
            <a:r>
              <a:rPr lang="es-CR" sz="2400" dirty="0" smtClean="0">
                <a:latin typeface="Calibri" charset="0"/>
              </a:rPr>
              <a:t>Project </a:t>
            </a:r>
            <a:r>
              <a:rPr lang="es-CR" sz="2400" dirty="0">
                <a:latin typeface="Calibri" charset="0"/>
              </a:rPr>
              <a:t>Management Institute. (2013). </a:t>
            </a:r>
            <a:r>
              <a:rPr lang="es-CR" sz="2400" u="sng" dirty="0">
                <a:latin typeface="Calibri" charset="0"/>
              </a:rPr>
              <a:t>A Guide to the Project Management Body of Knowledge (PMBOK®)</a:t>
            </a:r>
            <a:r>
              <a:rPr lang="es-CR" sz="2400" dirty="0">
                <a:latin typeface="Calibri" charset="0"/>
              </a:rPr>
              <a:t> (5th Ed.). Pennsylvania, United States: Project Management Institute.</a:t>
            </a:r>
          </a:p>
          <a:p>
            <a:pPr marL="342900" lvl="2" indent="-342900"/>
            <a:r>
              <a:rPr lang="en-US" dirty="0" err="1">
                <a:latin typeface="Calibri" charset="0"/>
              </a:rPr>
              <a:t>Mulcahy</a:t>
            </a:r>
            <a:r>
              <a:rPr lang="en-US" dirty="0">
                <a:latin typeface="Calibri" charset="0"/>
              </a:rPr>
              <a:t>, R. (2013)( </a:t>
            </a:r>
            <a:r>
              <a:rPr lang="en-US" u="sng" dirty="0">
                <a:latin typeface="Calibri" charset="0"/>
              </a:rPr>
              <a:t>PMP Exam Prep.</a:t>
            </a:r>
            <a:r>
              <a:rPr lang="en-US" dirty="0">
                <a:latin typeface="Calibri" charset="0"/>
              </a:rPr>
              <a:t> (8th Ed). United States of America: McGraw-Hill.</a:t>
            </a:r>
          </a:p>
        </p:txBody>
      </p:sp>
    </p:spTree>
    <p:extLst>
      <p:ext uri="{BB962C8B-B14F-4D97-AF65-F5344CB8AC3E}">
        <p14:creationId xmlns:p14="http://schemas.microsoft.com/office/powerpoint/2010/main" val="4266418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a:xfrm>
            <a:off x="250825" y="1133872"/>
            <a:ext cx="7354888" cy="1143000"/>
          </a:xfrm>
        </p:spPr>
        <p:txBody>
          <a:bodyPr/>
          <a:lstStyle/>
          <a:p>
            <a:pPr eaLnBrk="1" hangingPunct="1"/>
            <a:r>
              <a:rPr lang="en-US" sz="4000" smtClean="0"/>
              <a:t>Schedule Performance Index </a:t>
            </a:r>
            <a:br>
              <a:rPr lang="en-US" sz="4000" smtClean="0"/>
            </a:br>
            <a:r>
              <a:rPr lang="en-US" sz="4000" smtClean="0"/>
              <a:t>(SPI)</a:t>
            </a:r>
          </a:p>
        </p:txBody>
      </p:sp>
      <p:sp>
        <p:nvSpPr>
          <p:cNvPr id="27652" name="Rectangle 3"/>
          <p:cNvSpPr>
            <a:spLocks noGrp="1" noChangeArrowheads="1"/>
          </p:cNvSpPr>
          <p:nvPr>
            <p:ph type="body" idx="4294967295"/>
          </p:nvPr>
        </p:nvSpPr>
        <p:spPr/>
        <p:txBody>
          <a:bodyPr/>
          <a:lstStyle/>
          <a:p>
            <a:pPr eaLnBrk="1" hangingPunct="1"/>
            <a:r>
              <a:rPr lang="en-US" dirty="0" smtClean="0"/>
              <a:t>The schedule performance index (SPI) is a measure of schedule efficiency of a project.  It is the ratio of earned value (EV) to planned value (PV).  SPI=EV/PV.</a:t>
            </a:r>
          </a:p>
          <a:p>
            <a:pPr marL="0" indent="0" eaLnBrk="1" hangingPunct="1">
              <a:buNone/>
            </a:pPr>
            <a:endParaRPr lang="en-US" dirty="0" smtClean="0"/>
          </a:p>
        </p:txBody>
      </p:sp>
    </p:spTree>
    <p:extLst>
      <p:ext uri="{BB962C8B-B14F-4D97-AF65-F5344CB8AC3E}">
        <p14:creationId xmlns:p14="http://schemas.microsoft.com/office/powerpoint/2010/main" val="214874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idx="4294967295"/>
          </p:nvPr>
        </p:nvSpPr>
        <p:spPr>
          <a:xfrm>
            <a:off x="457200" y="1124744"/>
            <a:ext cx="8075613" cy="1143000"/>
          </a:xfrm>
        </p:spPr>
        <p:txBody>
          <a:bodyPr/>
          <a:lstStyle/>
          <a:p>
            <a:pPr eaLnBrk="1" hangingPunct="1"/>
            <a:r>
              <a:rPr lang="en-US" sz="4000" dirty="0" smtClean="0"/>
              <a:t>Budget At Completion </a:t>
            </a:r>
            <a:br>
              <a:rPr lang="en-US" sz="4000" dirty="0" smtClean="0"/>
            </a:br>
            <a:r>
              <a:rPr lang="en-US" sz="4000" dirty="0" smtClean="0"/>
              <a:t>(BAC)</a:t>
            </a:r>
          </a:p>
        </p:txBody>
      </p:sp>
      <p:sp>
        <p:nvSpPr>
          <p:cNvPr id="29700" name="Rectangle 3"/>
          <p:cNvSpPr>
            <a:spLocks noGrp="1" noChangeArrowheads="1"/>
          </p:cNvSpPr>
          <p:nvPr>
            <p:ph type="body" idx="4294967295"/>
          </p:nvPr>
        </p:nvSpPr>
        <p:spPr/>
        <p:txBody>
          <a:bodyPr/>
          <a:lstStyle/>
          <a:p>
            <a:pPr eaLnBrk="1" hangingPunct="1">
              <a:lnSpc>
                <a:spcPct val="90000"/>
              </a:lnSpc>
            </a:pPr>
            <a:r>
              <a:rPr lang="en-US" dirty="0" smtClean="0"/>
              <a:t>Budget at completion (BAC) is the sum of all budgets established for the work to be performed on a project or a WBS component or a scheduled activity.  It represents the total planned value for the project.</a:t>
            </a:r>
          </a:p>
          <a:p>
            <a:pPr marL="0" indent="0" eaLnBrk="1" hangingPunct="1">
              <a:lnSpc>
                <a:spcPct val="90000"/>
              </a:lnSpc>
              <a:buNone/>
            </a:pPr>
            <a:endParaRPr lang="en-US" dirty="0" smtClean="0"/>
          </a:p>
        </p:txBody>
      </p:sp>
    </p:spTree>
    <p:extLst>
      <p:ext uri="{BB962C8B-B14F-4D97-AF65-F5344CB8AC3E}">
        <p14:creationId xmlns:p14="http://schemas.microsoft.com/office/powerpoint/2010/main" val="3016858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2484</TotalTime>
  <Words>3146</Words>
  <Application>Microsoft Office PowerPoint</Application>
  <PresentationFormat>Presentación en pantalla (4:3)</PresentationFormat>
  <Paragraphs>286</Paragraphs>
  <Slides>72</Slides>
  <Notes>2</Notes>
  <HiddenSlides>0</HiddenSlides>
  <MMClips>0</MMClips>
  <ScaleCrop>false</ScaleCrop>
  <HeadingPairs>
    <vt:vector size="4" baseType="variant">
      <vt:variant>
        <vt:lpstr>Tema</vt:lpstr>
      </vt:variant>
      <vt:variant>
        <vt:i4>1</vt:i4>
      </vt:variant>
      <vt:variant>
        <vt:lpstr>Títulos de diapositiva</vt:lpstr>
      </vt:variant>
      <vt:variant>
        <vt:i4>72</vt:i4>
      </vt:variant>
    </vt:vector>
  </HeadingPairs>
  <TitlesOfParts>
    <vt:vector size="73" baseType="lpstr">
      <vt:lpstr>Tema de Office</vt:lpstr>
      <vt:lpstr>Degree and Graduation Seminar  Cost Management</vt:lpstr>
      <vt:lpstr>Cost Management Process</vt:lpstr>
      <vt:lpstr>Earned Value Management  (EVM)</vt:lpstr>
      <vt:lpstr>Planned Value (PV)</vt:lpstr>
      <vt:lpstr>Earned Value (EV)</vt:lpstr>
      <vt:lpstr>Actual Cost (AC)</vt:lpstr>
      <vt:lpstr>Cost Performance Index  (CPI)</vt:lpstr>
      <vt:lpstr>Schedule Performance Index  (SPI)</vt:lpstr>
      <vt:lpstr>Budget At Completion  (BAC)</vt:lpstr>
      <vt:lpstr>Estimate At Completion  (EAC)</vt:lpstr>
      <vt:lpstr>Estimate To Complete  (ETC)</vt:lpstr>
      <vt:lpstr>Variance At Completion  (VAC)</vt:lpstr>
      <vt:lpstr>Cost Variance (CV)</vt:lpstr>
      <vt:lpstr>Schedule Variance (SV)</vt:lpstr>
      <vt:lpstr>To-complete Cost  Performance Index (TCPI)</vt:lpstr>
      <vt:lpstr>Cost Baseline</vt:lpstr>
      <vt:lpstr>Cost Budget</vt:lpstr>
      <vt:lpstr>Performance  Measurement Baseline</vt:lpstr>
      <vt:lpstr>Three-point Estimating</vt:lpstr>
      <vt:lpstr>Analogous Estimating</vt:lpstr>
      <vt:lpstr>Bottom-up Estimating</vt:lpstr>
      <vt:lpstr>Parametric Estimating</vt:lpstr>
      <vt:lpstr>Inputs for Estimating Costs</vt:lpstr>
      <vt:lpstr>Cost Management Plan</vt:lpstr>
      <vt:lpstr>Rough Order of  Magnitude Estimate</vt:lpstr>
      <vt:lpstr>Definitive Estimate</vt:lpstr>
      <vt:lpstr>Budget Estimate</vt:lpstr>
      <vt:lpstr>Cost Risk</vt:lpstr>
      <vt:lpstr>Variable Cost</vt:lpstr>
      <vt:lpstr>Fixed Cost</vt:lpstr>
      <vt:lpstr>Direct Cost</vt:lpstr>
      <vt:lpstr>Indirect Cost</vt:lpstr>
      <vt:lpstr>Lifecycle Costing</vt:lpstr>
      <vt:lpstr>Value Analysis</vt:lpstr>
      <vt:lpstr>Progress Reporting</vt:lpstr>
      <vt:lpstr>50/50 Rule</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Angela Herrera</cp:lastModifiedBy>
  <cp:revision>171</cp:revision>
  <dcterms:created xsi:type="dcterms:W3CDTF">2012-05-28T23:03:22Z</dcterms:created>
  <dcterms:modified xsi:type="dcterms:W3CDTF">2014-02-18T16:35:22Z</dcterms:modified>
</cp:coreProperties>
</file>