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421" r:id="rId2"/>
    <p:sldId id="423" r:id="rId3"/>
    <p:sldId id="427" r:id="rId4"/>
    <p:sldId id="433" r:id="rId5"/>
    <p:sldId id="439" r:id="rId6"/>
    <p:sldId id="441" r:id="rId7"/>
    <p:sldId id="443" r:id="rId8"/>
    <p:sldId id="445" r:id="rId9"/>
    <p:sldId id="447" r:id="rId10"/>
    <p:sldId id="449" r:id="rId11"/>
    <p:sldId id="451" r:id="rId12"/>
    <p:sldId id="453" r:id="rId13"/>
    <p:sldId id="455" r:id="rId14"/>
    <p:sldId id="457" r:id="rId15"/>
    <p:sldId id="459" r:id="rId16"/>
    <p:sldId id="461" r:id="rId17"/>
    <p:sldId id="463" r:id="rId18"/>
    <p:sldId id="465" r:id="rId19"/>
    <p:sldId id="467" r:id="rId20"/>
    <p:sldId id="469" r:id="rId21"/>
    <p:sldId id="471" r:id="rId22"/>
    <p:sldId id="473" r:id="rId23"/>
    <p:sldId id="475" r:id="rId24"/>
    <p:sldId id="476" r:id="rId25"/>
    <p:sldId id="477" r:id="rId26"/>
    <p:sldId id="478" r:id="rId27"/>
    <p:sldId id="479" r:id="rId28"/>
    <p:sldId id="480" r:id="rId29"/>
    <p:sldId id="481" r:id="rId30"/>
    <p:sldId id="482" r:id="rId31"/>
    <p:sldId id="483" r:id="rId32"/>
    <p:sldId id="484" r:id="rId33"/>
    <p:sldId id="485" r:id="rId34"/>
    <p:sldId id="486" r:id="rId35"/>
    <p:sldId id="487" r:id="rId36"/>
    <p:sldId id="488" r:id="rId37"/>
    <p:sldId id="489" r:id="rId38"/>
    <p:sldId id="490" r:id="rId39"/>
    <p:sldId id="491" r:id="rId40"/>
    <p:sldId id="492" r:id="rId41"/>
    <p:sldId id="493" r:id="rId42"/>
    <p:sldId id="494" r:id="rId43"/>
    <p:sldId id="495" r:id="rId44"/>
    <p:sldId id="496" r:id="rId45"/>
    <p:sldId id="497" r:id="rId46"/>
    <p:sldId id="422" r:id="rId47"/>
  </p:sldIdLst>
  <p:sldSz cx="9144000" cy="6858000" type="screen4x3"/>
  <p:notesSz cx="7315200" cy="96012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3" name="2 Marcador de fecha"/>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cs typeface="+mn-cs"/>
              </a:defRPr>
            </a:lvl1pPr>
          </a:lstStyle>
          <a:p>
            <a:pPr>
              <a:defRPr/>
            </a:pPr>
            <a:fld id="{64614809-4E82-4871-8C4E-34CA381B0554}" type="datetimeFigureOut">
              <a:rPr lang="en-US"/>
              <a:pPr>
                <a:defRPr/>
              </a:pPr>
              <a:t>2/18/2014</a:t>
            </a:fld>
            <a:endParaRPr lang="en-US"/>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7" name="6 Marcador de número de diapositiva"/>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cs typeface="+mn-cs"/>
              </a:defRPr>
            </a:lvl1pPr>
          </a:lstStyle>
          <a:p>
            <a:pPr>
              <a:defRPr/>
            </a:pPr>
            <a:fld id="{4D81DD9E-04CF-4613-9AF2-414329A0B6AE}" type="slidenum">
              <a:rPr lang="en-US"/>
              <a:pPr>
                <a:defRPr/>
              </a:pPr>
              <a:t>‹Nº›</a:t>
            </a:fld>
            <a:endParaRPr lang="en-US"/>
          </a:p>
        </p:txBody>
      </p:sp>
    </p:spTree>
    <p:extLst>
      <p:ext uri="{BB962C8B-B14F-4D97-AF65-F5344CB8AC3E}">
        <p14:creationId xmlns:p14="http://schemas.microsoft.com/office/powerpoint/2010/main" val="4027089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pPr>
              <a:defRPr/>
            </a:pPr>
            <a:fld id="{8FA569AE-111E-4137-B8BF-F42854E1916E}"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9EA5BD6D-4651-4AD2-B744-10ABEC9DFF58}"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B05372E8-2B61-415B-ADE7-0996D63B2695}"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B6221BAE-8A09-4116-BC5E-7BC75E9F3482}"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AAE29782-FFB7-4812-BD71-8293B2393610}"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5691800-61DA-46F6-B543-A492D459C567}"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CBA54027-1812-4911-B121-53DF5E470A6D}"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0EB1F10C-84C9-4E49-A719-E6CF043297E6}"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FDEB2BAE-7D56-48FE-8121-9549FD6A5DED}"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5703CA30-2FDB-4D0E-AD14-7D4C04F232B2}"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pPr>
              <a:defRPr/>
            </a:pPr>
            <a:fld id="{E5AA9F97-1CF0-44F8-BF40-D08EAB28E29F}"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28948BFC-F9B2-4074-9A32-E6AFF23DB7B7}"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pPr>
              <a:defRPr/>
            </a:pPr>
            <a:fld id="{C259C9D8-0BD6-4FE0-98BF-E34CBEA6667B}" type="datetimeFigureOut">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FCF12124-BEAF-4643-8902-C47358A3B3C3}"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pPr>
              <a:defRPr/>
            </a:pPr>
            <a:fld id="{AB1591FA-5F00-4C5E-B857-292D89E5A406}" type="datetimeFigureOut">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EA7D9CF4-8C43-456F-9E14-01B81C83015F}"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07085B9-27E4-4E78-869E-0D252FACEE21}" type="datetimeFigureOut">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C0883A14-CB90-4C80-896E-17A2AD213B5A}"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96ECD3B-4334-41B1-A0E1-25E0FF24337C}"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4965B681-3444-4747-AC49-64F87595A264}"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D95C78AA-01BE-4DD7-9CCA-9D4C2F941235}"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64AB1EAB-613E-4490-BCAF-A689EEB2AB6E}"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120588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endParaRPr lang="es-CR" dirty="0" smtClean="0"/>
          </a:p>
        </p:txBody>
      </p:sp>
      <p:sp>
        <p:nvSpPr>
          <p:cNvPr id="1027" name="2 Marcador de texto"/>
          <p:cNvSpPr>
            <a:spLocks noGrp="1"/>
          </p:cNvSpPr>
          <p:nvPr>
            <p:ph type="body" idx="1"/>
          </p:nvPr>
        </p:nvSpPr>
        <p:spPr bwMode="auto">
          <a:xfrm>
            <a:off x="457200" y="2348880"/>
            <a:ext cx="8229600" cy="37772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81BB70-C31A-4DA2-ADF1-D7AAAFA7C225}" type="datetimeFigureOut">
              <a:rPr lang="es-CR"/>
              <a:pPr>
                <a:defRPr/>
              </a:pPr>
              <a:t>18/02/2014</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B6C785C-C28A-47DA-870B-F3D4CB97CA56}"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fontScale="90000"/>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ES_tradnl" sz="5100" dirty="0" err="1" smtClean="0">
                <a:ea typeface="ＭＳ Ｐゴシック" pitchFamily="34" charset="-128"/>
              </a:rPr>
              <a:t>Com</a:t>
            </a:r>
            <a:r>
              <a:rPr lang="en-US" sz="4800" dirty="0" err="1" smtClean="0">
                <a:ea typeface="ＭＳ Ｐゴシック" pitchFamily="34" charset="-128"/>
              </a:rPr>
              <a:t>munications</a:t>
            </a:r>
            <a:r>
              <a:rPr lang="en-US" sz="4800" dirty="0" smtClean="0">
                <a:ea typeface="ＭＳ Ｐゴシック" pitchFamily="34" charset="-128"/>
              </a:rPr>
              <a:t> </a:t>
            </a:r>
            <a:r>
              <a:rPr lang="es-CR" sz="5100" dirty="0" smtClean="0">
                <a:ea typeface="ＭＳ Ｐゴシック" pitchFamily="34" charset="-128"/>
              </a:rPr>
              <a:t>Management</a:t>
            </a:r>
            <a:endParaRPr lang="es-CR" dirty="0" smtClean="0">
              <a:ea typeface="ＭＳ Ｐゴシック" pitchFamily="34" charset="-128"/>
            </a:endParaRPr>
          </a:p>
        </p:txBody>
      </p:sp>
    </p:spTree>
    <p:extLst>
      <p:ext uri="{BB962C8B-B14F-4D97-AF65-F5344CB8AC3E}">
        <p14:creationId xmlns:p14="http://schemas.microsoft.com/office/powerpoint/2010/main" val="3356953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p:txBody>
          <a:bodyPr/>
          <a:lstStyle/>
          <a:p>
            <a:pPr eaLnBrk="1" hangingPunct="1"/>
            <a:r>
              <a:rPr lang="en-US" smtClean="0"/>
              <a:t>Feedback</a:t>
            </a:r>
          </a:p>
        </p:txBody>
      </p:sp>
      <p:sp>
        <p:nvSpPr>
          <p:cNvPr id="41986" name="Content Placeholder 2"/>
          <p:cNvSpPr>
            <a:spLocks noGrp="1"/>
          </p:cNvSpPr>
          <p:nvPr>
            <p:ph idx="4294967295"/>
          </p:nvPr>
        </p:nvSpPr>
        <p:spPr/>
        <p:txBody>
          <a:bodyPr/>
          <a:lstStyle/>
          <a:p>
            <a:pPr eaLnBrk="1" hangingPunct="1"/>
            <a:r>
              <a:rPr lang="en-US" dirty="0" smtClean="0"/>
              <a:t>Feedback is the response of a receiver to the sender’s message, which can be non-verbal, oral or written.</a:t>
            </a:r>
          </a:p>
          <a:p>
            <a:pPr eaLnBrk="1" hangingPunct="1"/>
            <a:endParaRPr lang="en-US" dirty="0" smtClean="0"/>
          </a:p>
          <a:p>
            <a:pPr eaLnBrk="1" hangingPunct="1"/>
            <a:endParaRPr lang="en-US" dirty="0" smtClean="0"/>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358148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p:txBody>
          <a:bodyPr/>
          <a:lstStyle/>
          <a:p>
            <a:pPr eaLnBrk="1" hangingPunct="1"/>
            <a:r>
              <a:rPr lang="en-US" smtClean="0"/>
              <a:t>Noise</a:t>
            </a:r>
          </a:p>
        </p:txBody>
      </p:sp>
      <p:sp>
        <p:nvSpPr>
          <p:cNvPr id="44034" name="Content Placeholder 2"/>
          <p:cNvSpPr>
            <a:spLocks noGrp="1"/>
          </p:cNvSpPr>
          <p:nvPr>
            <p:ph idx="4294967295"/>
          </p:nvPr>
        </p:nvSpPr>
        <p:spPr/>
        <p:txBody>
          <a:bodyPr/>
          <a:lstStyle/>
          <a:p>
            <a:pPr eaLnBrk="1" hangingPunct="1"/>
            <a:r>
              <a:rPr lang="en-US" dirty="0" smtClean="0"/>
              <a:t>Noise in communication is a barrier to communication that may weaken, block, distort, change, interfere, or destroy a message that is attempting to be relayed.</a:t>
            </a:r>
          </a:p>
          <a:p>
            <a:pPr eaLnBrk="1" hangingPunct="1"/>
            <a:endParaRPr lang="en-US" dirty="0" smtClean="0"/>
          </a:p>
        </p:txBody>
      </p:sp>
    </p:spTree>
    <p:extLst>
      <p:ext uri="{BB962C8B-B14F-4D97-AF65-F5344CB8AC3E}">
        <p14:creationId xmlns:p14="http://schemas.microsoft.com/office/powerpoint/2010/main" val="3327516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250824" y="845840"/>
            <a:ext cx="8713663" cy="1575048"/>
          </a:xfrm>
        </p:spPr>
        <p:txBody>
          <a:bodyPr/>
          <a:lstStyle/>
          <a:p>
            <a:pPr eaLnBrk="1" hangingPunct="1"/>
            <a:r>
              <a:rPr lang="en-US" sz="4000" dirty="0" smtClean="0"/>
              <a:t>Formal Communication</a:t>
            </a:r>
          </a:p>
        </p:txBody>
      </p:sp>
      <p:sp>
        <p:nvSpPr>
          <p:cNvPr id="46082" name="Content Placeholder 2"/>
          <p:cNvSpPr>
            <a:spLocks noGrp="1"/>
          </p:cNvSpPr>
          <p:nvPr>
            <p:ph idx="4294967295"/>
          </p:nvPr>
        </p:nvSpPr>
        <p:spPr/>
        <p:txBody>
          <a:bodyPr/>
          <a:lstStyle/>
          <a:p>
            <a:pPr eaLnBrk="1" hangingPunct="1"/>
            <a:r>
              <a:rPr lang="en-US" dirty="0" smtClean="0"/>
              <a:t>Formal communication is usually a type of communication that strictly adheres to rules, conventions, and ceremony, and is free of colloquial expressions.</a:t>
            </a:r>
          </a:p>
          <a:p>
            <a:pPr eaLnBrk="1" hangingPunct="1"/>
            <a:endParaRPr lang="en-US" dirty="0" smtClean="0"/>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2643849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107950" y="845840"/>
            <a:ext cx="8928546" cy="1719064"/>
          </a:xfrm>
        </p:spPr>
        <p:txBody>
          <a:bodyPr/>
          <a:lstStyle/>
          <a:p>
            <a:pPr eaLnBrk="1" hangingPunct="1"/>
            <a:r>
              <a:rPr lang="en-US" sz="4000" dirty="0" smtClean="0"/>
              <a:t>Informal Communication</a:t>
            </a:r>
          </a:p>
        </p:txBody>
      </p:sp>
      <p:sp>
        <p:nvSpPr>
          <p:cNvPr id="48130" name="Content Placeholder 2"/>
          <p:cNvSpPr>
            <a:spLocks noGrp="1"/>
          </p:cNvSpPr>
          <p:nvPr>
            <p:ph idx="4294967295"/>
          </p:nvPr>
        </p:nvSpPr>
        <p:spPr/>
        <p:txBody>
          <a:bodyPr/>
          <a:lstStyle/>
          <a:p>
            <a:pPr eaLnBrk="1" hangingPunct="1"/>
            <a:r>
              <a:rPr lang="en-US" dirty="0" smtClean="0"/>
              <a:t>Informal communication is usually a casual discussion, verbal exchange, note, or memorandum that may adhere less strictly to rules and conventions.</a:t>
            </a:r>
          </a:p>
          <a:p>
            <a:pPr marL="0" indent="0" eaLnBrk="1" hangingPunct="1">
              <a:buNone/>
            </a:pPr>
            <a:endParaRPr lang="en-US" dirty="0" smtClean="0"/>
          </a:p>
        </p:txBody>
      </p:sp>
    </p:spTree>
    <p:extLst>
      <p:ext uri="{BB962C8B-B14F-4D97-AF65-F5344CB8AC3E}">
        <p14:creationId xmlns:p14="http://schemas.microsoft.com/office/powerpoint/2010/main" val="3576918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179388" y="845840"/>
            <a:ext cx="8857108" cy="1719064"/>
          </a:xfrm>
        </p:spPr>
        <p:txBody>
          <a:bodyPr/>
          <a:lstStyle/>
          <a:p>
            <a:pPr eaLnBrk="1" hangingPunct="1"/>
            <a:r>
              <a:rPr lang="en-US" sz="4000" dirty="0" smtClean="0"/>
              <a:t>Written Communication</a:t>
            </a:r>
          </a:p>
        </p:txBody>
      </p:sp>
      <p:sp>
        <p:nvSpPr>
          <p:cNvPr id="50178" name="Content Placeholder 2"/>
          <p:cNvSpPr>
            <a:spLocks noGrp="1"/>
          </p:cNvSpPr>
          <p:nvPr>
            <p:ph idx="4294967295"/>
          </p:nvPr>
        </p:nvSpPr>
        <p:spPr/>
        <p:txBody>
          <a:bodyPr/>
          <a:lstStyle/>
          <a:p>
            <a:pPr eaLnBrk="1" hangingPunct="1"/>
            <a:r>
              <a:rPr lang="en-US" dirty="0" smtClean="0"/>
              <a:t>Written communication is any type of communication presented in written form, by means of written symbols, either printed or handwritten.</a:t>
            </a:r>
          </a:p>
          <a:p>
            <a:pPr marL="0" indent="0" eaLnBrk="1" hangingPunct="1">
              <a:buNone/>
            </a:pPr>
            <a:endParaRPr lang="en-US" dirty="0" smtClean="0"/>
          </a:p>
        </p:txBody>
      </p:sp>
    </p:spTree>
    <p:extLst>
      <p:ext uri="{BB962C8B-B14F-4D97-AF65-F5344CB8AC3E}">
        <p14:creationId xmlns:p14="http://schemas.microsoft.com/office/powerpoint/2010/main" val="3320083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a:xfrm>
            <a:off x="179388" y="845840"/>
            <a:ext cx="8857108" cy="1719064"/>
          </a:xfrm>
        </p:spPr>
        <p:txBody>
          <a:bodyPr/>
          <a:lstStyle/>
          <a:p>
            <a:pPr eaLnBrk="1" hangingPunct="1"/>
            <a:r>
              <a:rPr lang="en-US" sz="4000" dirty="0" smtClean="0"/>
              <a:t>Verbal Communication</a:t>
            </a:r>
          </a:p>
        </p:txBody>
      </p:sp>
      <p:sp>
        <p:nvSpPr>
          <p:cNvPr id="52226" name="Content Placeholder 2"/>
          <p:cNvSpPr>
            <a:spLocks noGrp="1"/>
          </p:cNvSpPr>
          <p:nvPr>
            <p:ph idx="4294967295"/>
          </p:nvPr>
        </p:nvSpPr>
        <p:spPr/>
        <p:txBody>
          <a:bodyPr/>
          <a:lstStyle/>
          <a:p>
            <a:pPr eaLnBrk="1" hangingPunct="1"/>
            <a:r>
              <a:rPr lang="en-US" dirty="0" smtClean="0"/>
              <a:t>Verbal communication is any type of communication presented in verbal, oral form; speech, spoken word.</a:t>
            </a:r>
          </a:p>
          <a:p>
            <a:pPr eaLnBrk="1" hangingPunct="1"/>
            <a:endParaRPr lang="en-US" dirty="0" smtClean="0"/>
          </a:p>
        </p:txBody>
      </p:sp>
    </p:spTree>
    <p:extLst>
      <p:ext uri="{BB962C8B-B14F-4D97-AF65-F5344CB8AC3E}">
        <p14:creationId xmlns:p14="http://schemas.microsoft.com/office/powerpoint/2010/main" val="32520399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a:xfrm>
            <a:off x="899592" y="1124744"/>
            <a:ext cx="7128792" cy="1440160"/>
          </a:xfrm>
        </p:spPr>
        <p:txBody>
          <a:bodyPr/>
          <a:lstStyle/>
          <a:p>
            <a:pPr eaLnBrk="1" hangingPunct="1"/>
            <a:r>
              <a:rPr lang="en-US" sz="4000" dirty="0" smtClean="0"/>
              <a:t>Communication Technology</a:t>
            </a:r>
          </a:p>
        </p:txBody>
      </p:sp>
      <p:sp>
        <p:nvSpPr>
          <p:cNvPr id="54274" name="Content Placeholder 2"/>
          <p:cNvSpPr>
            <a:spLocks noGrp="1"/>
          </p:cNvSpPr>
          <p:nvPr>
            <p:ph idx="4294967295"/>
          </p:nvPr>
        </p:nvSpPr>
        <p:spPr/>
        <p:txBody>
          <a:bodyPr/>
          <a:lstStyle/>
          <a:p>
            <a:pPr eaLnBrk="1" hangingPunct="1"/>
            <a:r>
              <a:rPr lang="en-US" dirty="0" smtClean="0"/>
              <a:t>Communication technology refers to the different means of communicating, the methods used to transfer information among project stakeholders.</a:t>
            </a:r>
          </a:p>
          <a:p>
            <a:pPr eaLnBrk="1" hangingPunct="1"/>
            <a:endParaRPr lang="en-US" dirty="0" smtClean="0"/>
          </a:p>
        </p:txBody>
      </p:sp>
    </p:spTree>
    <p:extLst>
      <p:ext uri="{BB962C8B-B14F-4D97-AF65-F5344CB8AC3E}">
        <p14:creationId xmlns:p14="http://schemas.microsoft.com/office/powerpoint/2010/main" val="32942010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a:xfrm>
            <a:off x="539750" y="845840"/>
            <a:ext cx="8064698" cy="1791072"/>
          </a:xfrm>
        </p:spPr>
        <p:txBody>
          <a:bodyPr/>
          <a:lstStyle/>
          <a:p>
            <a:pPr eaLnBrk="1" hangingPunct="1"/>
            <a:r>
              <a:rPr lang="en-US" sz="4000" dirty="0" smtClean="0"/>
              <a:t>Interactive Communication</a:t>
            </a:r>
            <a:r>
              <a:rPr lang="en-US" dirty="0" smtClean="0"/>
              <a:t>	</a:t>
            </a:r>
          </a:p>
        </p:txBody>
      </p:sp>
      <p:sp>
        <p:nvSpPr>
          <p:cNvPr id="56322" name="Content Placeholder 2"/>
          <p:cNvSpPr>
            <a:spLocks noGrp="1"/>
          </p:cNvSpPr>
          <p:nvPr>
            <p:ph idx="4294967295"/>
          </p:nvPr>
        </p:nvSpPr>
        <p:spPr/>
        <p:txBody>
          <a:bodyPr/>
          <a:lstStyle/>
          <a:p>
            <a:pPr eaLnBrk="1" hangingPunct="1">
              <a:lnSpc>
                <a:spcPct val="90000"/>
              </a:lnSpc>
            </a:pPr>
            <a:r>
              <a:rPr lang="en-US" sz="3000" dirty="0" smtClean="0"/>
              <a:t>Interactive communication is the reciprocal communication method that can involve two people or many people.  One person provides information, others receive it and then respond to the information.</a:t>
            </a:r>
          </a:p>
          <a:p>
            <a:pPr marL="0" indent="0" eaLnBrk="1" hangingPunct="1">
              <a:lnSpc>
                <a:spcPct val="90000"/>
              </a:lnSpc>
              <a:buNone/>
            </a:pPr>
            <a:r>
              <a:rPr lang="en-US" sz="3000" dirty="0" smtClean="0"/>
              <a:t/>
            </a:r>
            <a:br>
              <a:rPr lang="en-US" sz="3000" dirty="0" smtClean="0"/>
            </a:br>
            <a:endParaRPr lang="en-US" sz="3000" dirty="0" smtClean="0"/>
          </a:p>
        </p:txBody>
      </p:sp>
    </p:spTree>
    <p:extLst>
      <p:ext uri="{BB962C8B-B14F-4D97-AF65-F5344CB8AC3E}">
        <p14:creationId xmlns:p14="http://schemas.microsoft.com/office/powerpoint/2010/main" val="1881372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p:txBody>
          <a:bodyPr/>
          <a:lstStyle/>
          <a:p>
            <a:pPr eaLnBrk="1" hangingPunct="1"/>
            <a:r>
              <a:rPr lang="en-US" sz="4000" smtClean="0"/>
              <a:t>Push Communication</a:t>
            </a:r>
          </a:p>
        </p:txBody>
      </p:sp>
      <p:sp>
        <p:nvSpPr>
          <p:cNvPr id="58370" name="Content Placeholder 2"/>
          <p:cNvSpPr>
            <a:spLocks noGrp="1"/>
          </p:cNvSpPr>
          <p:nvPr>
            <p:ph idx="4294967295"/>
          </p:nvPr>
        </p:nvSpPr>
        <p:spPr/>
        <p:txBody>
          <a:bodyPr/>
          <a:lstStyle/>
          <a:p>
            <a:pPr eaLnBrk="1" hangingPunct="1"/>
            <a:r>
              <a:rPr lang="en-US" sz="3000" dirty="0" smtClean="0"/>
              <a:t>Push communication is a communication method that involves a one-way stream of information.  The sender provides the information to the people who need it but does not expect any type of feedback.</a:t>
            </a:r>
          </a:p>
        </p:txBody>
      </p:sp>
    </p:spTree>
    <p:extLst>
      <p:ext uri="{BB962C8B-B14F-4D97-AF65-F5344CB8AC3E}">
        <p14:creationId xmlns:p14="http://schemas.microsoft.com/office/powerpoint/2010/main" val="131033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p:txBody>
          <a:bodyPr/>
          <a:lstStyle/>
          <a:p>
            <a:pPr eaLnBrk="1" hangingPunct="1"/>
            <a:r>
              <a:rPr lang="en-US" smtClean="0"/>
              <a:t>Pull Communication</a:t>
            </a:r>
          </a:p>
        </p:txBody>
      </p:sp>
      <p:sp>
        <p:nvSpPr>
          <p:cNvPr id="60418" name="Content Placeholder 2"/>
          <p:cNvSpPr>
            <a:spLocks noGrp="1"/>
          </p:cNvSpPr>
          <p:nvPr>
            <p:ph idx="4294967295"/>
          </p:nvPr>
        </p:nvSpPr>
        <p:spPr/>
        <p:txBody>
          <a:bodyPr/>
          <a:lstStyle/>
          <a:p>
            <a:pPr eaLnBrk="1" hangingPunct="1">
              <a:lnSpc>
                <a:spcPct val="90000"/>
              </a:lnSpc>
            </a:pPr>
            <a:r>
              <a:rPr lang="en-US" sz="3000" dirty="0" smtClean="0"/>
              <a:t>Pull communication is a method used to distribute large documents or send information to many people, where the project manager places the information in a central location and recipients are then responsible for retrieving or pulling the information from that location.</a:t>
            </a:r>
          </a:p>
        </p:txBody>
      </p:sp>
    </p:spTree>
    <p:extLst>
      <p:ext uri="{BB962C8B-B14F-4D97-AF65-F5344CB8AC3E}">
        <p14:creationId xmlns:p14="http://schemas.microsoft.com/office/powerpoint/2010/main" val="1111813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a:xfrm>
            <a:off x="250825" y="845840"/>
            <a:ext cx="8497639" cy="1647056"/>
          </a:xfrm>
        </p:spPr>
        <p:txBody>
          <a:bodyPr/>
          <a:lstStyle/>
          <a:p>
            <a:pPr eaLnBrk="1" hangingPunct="1"/>
            <a:r>
              <a:rPr lang="en-US" sz="4000" dirty="0" smtClean="0"/>
              <a:t>Communications </a:t>
            </a:r>
            <a:r>
              <a:rPr lang="en-US" sz="4000" dirty="0" err="1" smtClean="0"/>
              <a:t>Mgmt</a:t>
            </a:r>
            <a:r>
              <a:rPr lang="en-US" sz="4000" dirty="0" smtClean="0"/>
              <a:t> Process</a:t>
            </a:r>
          </a:p>
        </p:txBody>
      </p:sp>
      <p:sp>
        <p:nvSpPr>
          <p:cNvPr id="15364" name="Rectangle 3"/>
          <p:cNvSpPr>
            <a:spLocks noGrp="1" noChangeArrowheads="1"/>
          </p:cNvSpPr>
          <p:nvPr>
            <p:ph type="body" idx="4294967295"/>
          </p:nvPr>
        </p:nvSpPr>
        <p:spPr/>
        <p:txBody>
          <a:bodyPr/>
          <a:lstStyle/>
          <a:p>
            <a:pPr eaLnBrk="1" hangingPunct="1">
              <a:lnSpc>
                <a:spcPct val="80000"/>
              </a:lnSpc>
            </a:pPr>
            <a:r>
              <a:rPr lang="en-US" sz="3000" dirty="0" smtClean="0"/>
              <a:t>Communications management includes the processes required to ensure timely and appropriate generation, collection, distribution, storage, retrieval, and ultimate disposition of project information.</a:t>
            </a:r>
          </a:p>
          <a:p>
            <a:pPr marL="0" indent="0" eaLnBrk="1" hangingPunct="1">
              <a:lnSpc>
                <a:spcPct val="80000"/>
              </a:lnSpc>
              <a:buNone/>
            </a:pPr>
            <a:endParaRPr lang="en-US" sz="3000" dirty="0" smtClean="0"/>
          </a:p>
        </p:txBody>
      </p:sp>
    </p:spTree>
    <p:extLst>
      <p:ext uri="{BB962C8B-B14F-4D97-AF65-F5344CB8AC3E}">
        <p14:creationId xmlns:p14="http://schemas.microsoft.com/office/powerpoint/2010/main" val="3718674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idx="4294967295"/>
          </p:nvPr>
        </p:nvSpPr>
        <p:spPr>
          <a:xfrm>
            <a:off x="107950" y="845840"/>
            <a:ext cx="8229600" cy="1143000"/>
          </a:xfrm>
        </p:spPr>
        <p:txBody>
          <a:bodyPr/>
          <a:lstStyle/>
          <a:p>
            <a:pPr eaLnBrk="1" hangingPunct="1"/>
            <a:r>
              <a:rPr lang="en-US" sz="4000" dirty="0" smtClean="0"/>
              <a:t>Communication Channels</a:t>
            </a:r>
          </a:p>
        </p:txBody>
      </p:sp>
      <p:sp>
        <p:nvSpPr>
          <p:cNvPr id="62466" name="Content Placeholder 2"/>
          <p:cNvSpPr>
            <a:spLocks noGrp="1"/>
          </p:cNvSpPr>
          <p:nvPr>
            <p:ph idx="4294967295"/>
          </p:nvPr>
        </p:nvSpPr>
        <p:spPr/>
        <p:txBody>
          <a:bodyPr/>
          <a:lstStyle/>
          <a:p>
            <a:pPr eaLnBrk="1" hangingPunct="1"/>
            <a:r>
              <a:rPr lang="en-US" dirty="0" smtClean="0"/>
              <a:t>In a team or group of people, there are </a:t>
            </a:r>
          </a:p>
          <a:p>
            <a:pPr lvl="1" eaLnBrk="1" hangingPunct="1"/>
            <a:r>
              <a:rPr lang="en-US" dirty="0" smtClean="0"/>
              <a:t>N(N-1)/2 communication channels, </a:t>
            </a:r>
          </a:p>
          <a:p>
            <a:pPr lvl="1" eaLnBrk="1" hangingPunct="1"/>
            <a:r>
              <a:rPr lang="en-US" dirty="0" smtClean="0"/>
              <a:t>where N equals the number of people.</a:t>
            </a:r>
          </a:p>
          <a:p>
            <a:pPr eaLnBrk="1" hangingPunct="1"/>
            <a:endParaRPr lang="en-US" dirty="0" smtClean="0"/>
          </a:p>
        </p:txBody>
      </p:sp>
    </p:spTree>
    <p:extLst>
      <p:ext uri="{BB962C8B-B14F-4D97-AF65-F5344CB8AC3E}">
        <p14:creationId xmlns:p14="http://schemas.microsoft.com/office/powerpoint/2010/main" val="4247092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idx="4294967295"/>
          </p:nvPr>
        </p:nvSpPr>
        <p:spPr/>
        <p:txBody>
          <a:bodyPr/>
          <a:lstStyle/>
          <a:p>
            <a:pPr eaLnBrk="1" hangingPunct="1"/>
            <a:r>
              <a:rPr lang="en-US" smtClean="0"/>
              <a:t>Rules for Meetings</a:t>
            </a:r>
          </a:p>
        </p:txBody>
      </p:sp>
      <p:sp>
        <p:nvSpPr>
          <p:cNvPr id="64514" name="Content Placeholder 2"/>
          <p:cNvSpPr>
            <a:spLocks noGrp="1"/>
          </p:cNvSpPr>
          <p:nvPr>
            <p:ph idx="4294967295"/>
          </p:nvPr>
        </p:nvSpPr>
        <p:spPr/>
        <p:txBody>
          <a:bodyPr/>
          <a:lstStyle/>
          <a:p>
            <a:pPr eaLnBrk="1" hangingPunct="1"/>
            <a:r>
              <a:rPr lang="en-US" dirty="0" smtClean="0"/>
              <a:t>Rules for meetings are norms or guidelines that project managers can implement to better control meetings and make them more effective and efficient.</a:t>
            </a:r>
          </a:p>
          <a:p>
            <a:pPr eaLnBrk="1" hangingPunct="1"/>
            <a:endParaRPr lang="en-US" dirty="0" smtClean="0"/>
          </a:p>
        </p:txBody>
      </p:sp>
    </p:spTree>
    <p:extLst>
      <p:ext uri="{BB962C8B-B14F-4D97-AF65-F5344CB8AC3E}">
        <p14:creationId xmlns:p14="http://schemas.microsoft.com/office/powerpoint/2010/main" val="5998884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a:xfrm>
            <a:off x="107950" y="845840"/>
            <a:ext cx="8856538" cy="1503040"/>
          </a:xfrm>
        </p:spPr>
        <p:txBody>
          <a:bodyPr/>
          <a:lstStyle/>
          <a:p>
            <a:pPr eaLnBrk="1" hangingPunct="1"/>
            <a:r>
              <a:rPr lang="en-US" sz="4000" dirty="0" smtClean="0"/>
              <a:t>Communications Blockers</a:t>
            </a:r>
          </a:p>
        </p:txBody>
      </p:sp>
      <p:sp>
        <p:nvSpPr>
          <p:cNvPr id="66562" name="Content Placeholder 2"/>
          <p:cNvSpPr>
            <a:spLocks noGrp="1"/>
          </p:cNvSpPr>
          <p:nvPr>
            <p:ph idx="4294967295"/>
          </p:nvPr>
        </p:nvSpPr>
        <p:spPr/>
        <p:txBody>
          <a:bodyPr/>
          <a:lstStyle/>
          <a:p>
            <a:pPr eaLnBrk="1" hangingPunct="1">
              <a:lnSpc>
                <a:spcPct val="90000"/>
              </a:lnSpc>
            </a:pPr>
            <a:r>
              <a:rPr lang="en-US" sz="3000" dirty="0" smtClean="0"/>
              <a:t>Communications blockers are phrases or questions that can cause miscommunication or hamper effective communication, as a result of the language used, colloquial expressions, tone, idioms, etc.</a:t>
            </a:r>
          </a:p>
          <a:p>
            <a:pPr eaLnBrk="1" hangingPunct="1">
              <a:lnSpc>
                <a:spcPct val="90000"/>
              </a:lnSpc>
            </a:pPr>
            <a:endParaRPr lang="en-US" sz="3000" dirty="0" smtClean="0"/>
          </a:p>
        </p:txBody>
      </p:sp>
    </p:spTree>
    <p:extLst>
      <p:ext uri="{BB962C8B-B14F-4D97-AF65-F5344CB8AC3E}">
        <p14:creationId xmlns:p14="http://schemas.microsoft.com/office/powerpoint/2010/main" val="4401597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idx="4294967295"/>
          </p:nvPr>
        </p:nvSpPr>
        <p:spPr>
          <a:xfrm>
            <a:off x="107950" y="845840"/>
            <a:ext cx="8928546" cy="1575048"/>
          </a:xfrm>
        </p:spPr>
        <p:txBody>
          <a:bodyPr/>
          <a:lstStyle/>
          <a:p>
            <a:pPr eaLnBrk="1" hangingPunct="1"/>
            <a:r>
              <a:rPr lang="en-US" sz="4000" dirty="0" smtClean="0"/>
              <a:t>Control of Communications</a:t>
            </a:r>
          </a:p>
        </p:txBody>
      </p:sp>
      <p:sp>
        <p:nvSpPr>
          <p:cNvPr id="68610" name="Content Placeholder 2"/>
          <p:cNvSpPr>
            <a:spLocks noGrp="1"/>
          </p:cNvSpPr>
          <p:nvPr>
            <p:ph idx="4294967295"/>
          </p:nvPr>
        </p:nvSpPr>
        <p:spPr/>
        <p:txBody>
          <a:bodyPr/>
          <a:lstStyle/>
          <a:p>
            <a:pPr eaLnBrk="1" hangingPunct="1">
              <a:lnSpc>
                <a:spcPct val="90000"/>
              </a:lnSpc>
            </a:pPr>
            <a:r>
              <a:rPr lang="en-US" sz="3000" dirty="0" smtClean="0"/>
              <a:t>A project manager should try to control communications to avoid changes, miscommunications, unclear directions, and scope creep, although it is impossible to control all communications.</a:t>
            </a:r>
          </a:p>
          <a:p>
            <a:pPr eaLnBrk="1" hangingPunct="1">
              <a:lnSpc>
                <a:spcPct val="90000"/>
              </a:lnSpc>
            </a:pPr>
            <a:endParaRPr lang="en-US" sz="3000" dirty="0" smtClean="0"/>
          </a:p>
        </p:txBody>
      </p:sp>
    </p:spTree>
    <p:extLst>
      <p:ext uri="{BB962C8B-B14F-4D97-AF65-F5344CB8AC3E}">
        <p14:creationId xmlns:p14="http://schemas.microsoft.com/office/powerpoint/2010/main" val="666816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What is the name of the process required to ensure timely and appropriate generation, collection, dissemination, and disposal of project information?</a:t>
            </a:r>
          </a:p>
          <a:p>
            <a:pPr lvl="1" eaLnBrk="1" hangingPunct="1"/>
            <a:r>
              <a:rPr lang="en-US" smtClean="0"/>
              <a:t>A. Quality management.</a:t>
            </a:r>
          </a:p>
          <a:p>
            <a:pPr lvl="1" eaLnBrk="1" hangingPunct="1"/>
            <a:r>
              <a:rPr lang="en-US" smtClean="0"/>
              <a:t>B. Communications management.</a:t>
            </a:r>
          </a:p>
          <a:p>
            <a:pPr lvl="1" eaLnBrk="1" hangingPunct="1"/>
            <a:r>
              <a:rPr lang="en-US" smtClean="0"/>
              <a:t>C. Procurement management.</a:t>
            </a:r>
          </a:p>
          <a:p>
            <a:pPr lvl="1" eaLnBrk="1" hangingPunct="1"/>
            <a:r>
              <a:rPr lang="en-US" smtClean="0"/>
              <a:t>D. Scope management.</a:t>
            </a:r>
          </a:p>
        </p:txBody>
      </p:sp>
    </p:spTree>
    <p:extLst>
      <p:ext uri="{BB962C8B-B14F-4D97-AF65-F5344CB8AC3E}">
        <p14:creationId xmlns:p14="http://schemas.microsoft.com/office/powerpoint/2010/main" val="420806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3000" smtClean="0"/>
              <a:t>Project A has had ineffective project meetings since its inception.  There have been complaints that information does not get to the right people, some people are talking too much during meetings, and the right people are not there to resolve issues.  What is MOST likely missing from this project?</a:t>
            </a:r>
          </a:p>
          <a:p>
            <a:pPr lvl="1" eaLnBrk="1" hangingPunct="1">
              <a:lnSpc>
                <a:spcPct val="80000"/>
              </a:lnSpc>
            </a:pPr>
            <a:r>
              <a:rPr lang="en-US" sz="2600" smtClean="0"/>
              <a:t>A. A scope management plan.</a:t>
            </a:r>
          </a:p>
          <a:p>
            <a:pPr lvl="1" eaLnBrk="1" hangingPunct="1">
              <a:lnSpc>
                <a:spcPct val="80000"/>
              </a:lnSpc>
            </a:pPr>
            <a:r>
              <a:rPr lang="en-US" sz="2600" smtClean="0"/>
              <a:t>B. A staffing management plan.</a:t>
            </a:r>
          </a:p>
          <a:p>
            <a:pPr lvl="1" eaLnBrk="1" hangingPunct="1">
              <a:lnSpc>
                <a:spcPct val="80000"/>
              </a:lnSpc>
            </a:pPr>
            <a:r>
              <a:rPr lang="en-US" sz="2600" smtClean="0"/>
              <a:t>C. A communications management plan.</a:t>
            </a:r>
          </a:p>
          <a:p>
            <a:pPr lvl="1" eaLnBrk="1" hangingPunct="1">
              <a:lnSpc>
                <a:spcPct val="80000"/>
              </a:lnSpc>
            </a:pPr>
            <a:r>
              <a:rPr lang="en-US" sz="2600" smtClean="0"/>
              <a:t>D. A process improvement plan.</a:t>
            </a:r>
          </a:p>
        </p:txBody>
      </p:sp>
    </p:spTree>
    <p:extLst>
      <p:ext uri="{BB962C8B-B14F-4D97-AF65-F5344CB8AC3E}">
        <p14:creationId xmlns:p14="http://schemas.microsoft.com/office/powerpoint/2010/main" val="351592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Project reports are a method to:</a:t>
            </a:r>
          </a:p>
          <a:p>
            <a:pPr lvl="1" eaLnBrk="1" hangingPunct="1"/>
            <a:r>
              <a:rPr lang="en-US" smtClean="0"/>
              <a:t>A. Plan communications.</a:t>
            </a:r>
          </a:p>
          <a:p>
            <a:pPr lvl="1" eaLnBrk="1" hangingPunct="1"/>
            <a:r>
              <a:rPr lang="en-US" smtClean="0"/>
              <a:t>B. Distribute information.</a:t>
            </a:r>
          </a:p>
          <a:p>
            <a:pPr lvl="1" eaLnBrk="1" hangingPunct="1"/>
            <a:r>
              <a:rPr lang="en-US" smtClean="0"/>
              <a:t>C. Report performance.</a:t>
            </a:r>
          </a:p>
          <a:p>
            <a:pPr lvl="1" eaLnBrk="1" hangingPunct="1"/>
            <a:r>
              <a:rPr lang="en-US" smtClean="0"/>
              <a:t>D. Manage resources.</a:t>
            </a:r>
          </a:p>
        </p:txBody>
      </p:sp>
    </p:spTree>
    <p:extLst>
      <p:ext uri="{BB962C8B-B14F-4D97-AF65-F5344CB8AC3E}">
        <p14:creationId xmlns:p14="http://schemas.microsoft.com/office/powerpoint/2010/main" val="57601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Receivers in the communication model filter their information through all of the following EXCEPT:</a:t>
            </a:r>
          </a:p>
          <a:p>
            <a:pPr lvl="1" eaLnBrk="1" hangingPunct="1"/>
            <a:r>
              <a:rPr lang="en-US" smtClean="0"/>
              <a:t>A. Culture.</a:t>
            </a:r>
          </a:p>
          <a:p>
            <a:pPr lvl="1" eaLnBrk="1" hangingPunct="1"/>
            <a:r>
              <a:rPr lang="en-US" smtClean="0"/>
              <a:t>B. Habits.</a:t>
            </a:r>
          </a:p>
          <a:p>
            <a:pPr lvl="1" eaLnBrk="1" hangingPunct="1"/>
            <a:r>
              <a:rPr lang="en-US" smtClean="0"/>
              <a:t>C. Knowledge of subject.</a:t>
            </a:r>
          </a:p>
          <a:p>
            <a:pPr lvl="1" eaLnBrk="1" hangingPunct="1"/>
            <a:r>
              <a:rPr lang="en-US" smtClean="0"/>
              <a:t>D. Language.</a:t>
            </a:r>
          </a:p>
        </p:txBody>
      </p:sp>
    </p:spTree>
    <p:extLst>
      <p:ext uri="{BB962C8B-B14F-4D97-AF65-F5344CB8AC3E}">
        <p14:creationId xmlns:p14="http://schemas.microsoft.com/office/powerpoint/2010/main" val="119186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How does MOST communication occur?</a:t>
            </a:r>
          </a:p>
          <a:p>
            <a:pPr lvl="1" eaLnBrk="1" hangingPunct="1"/>
            <a:r>
              <a:rPr lang="en-US" smtClean="0"/>
              <a:t>A. Nonverbally.</a:t>
            </a:r>
          </a:p>
          <a:p>
            <a:pPr lvl="1" eaLnBrk="1" hangingPunct="1"/>
            <a:r>
              <a:rPr lang="en-US" smtClean="0"/>
              <a:t>B. Verbally.</a:t>
            </a:r>
          </a:p>
          <a:p>
            <a:pPr lvl="1" eaLnBrk="1" hangingPunct="1"/>
            <a:r>
              <a:rPr lang="en-US" smtClean="0"/>
              <a:t>C. Paralingually.</a:t>
            </a:r>
          </a:p>
          <a:p>
            <a:pPr lvl="1" eaLnBrk="1" hangingPunct="1"/>
            <a:r>
              <a:rPr lang="en-US" smtClean="0"/>
              <a:t>D. Referentially.</a:t>
            </a:r>
          </a:p>
        </p:txBody>
      </p:sp>
    </p:spTree>
    <p:extLst>
      <p:ext uri="{BB962C8B-B14F-4D97-AF65-F5344CB8AC3E}">
        <p14:creationId xmlns:p14="http://schemas.microsoft.com/office/powerpoint/2010/main" val="345716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z="3000" smtClean="0"/>
              <a:t>Two people are arguing about what needs to be done to complete a work package.  If the project manager wants to know what is going on, she should pay MOST attention to:</a:t>
            </a:r>
          </a:p>
          <a:p>
            <a:pPr lvl="1" eaLnBrk="1" hangingPunct="1">
              <a:lnSpc>
                <a:spcPct val="90000"/>
              </a:lnSpc>
            </a:pPr>
            <a:r>
              <a:rPr lang="en-US" sz="2600" smtClean="0"/>
              <a:t>A. What is said and when.</a:t>
            </a:r>
          </a:p>
          <a:p>
            <a:pPr lvl="1" eaLnBrk="1" hangingPunct="1">
              <a:lnSpc>
                <a:spcPct val="90000"/>
              </a:lnSpc>
            </a:pPr>
            <a:r>
              <a:rPr lang="en-US" sz="2600" smtClean="0"/>
              <a:t>B. What is being said, who is saying it, and the time of day.</a:t>
            </a:r>
          </a:p>
          <a:p>
            <a:pPr lvl="1" eaLnBrk="1" hangingPunct="1">
              <a:lnSpc>
                <a:spcPct val="90000"/>
              </a:lnSpc>
            </a:pPr>
            <a:r>
              <a:rPr lang="en-US" sz="2600" smtClean="0"/>
              <a:t>C. Physical mannerisms and what is being said.</a:t>
            </a:r>
          </a:p>
          <a:p>
            <a:pPr lvl="1" eaLnBrk="1" hangingPunct="1">
              <a:lnSpc>
                <a:spcPct val="90000"/>
              </a:lnSpc>
            </a:pPr>
            <a:r>
              <a:rPr lang="en-US" sz="2600" smtClean="0"/>
              <a:t>D. The pitch and tone of the voices, and physical mannerisms.</a:t>
            </a:r>
          </a:p>
        </p:txBody>
      </p:sp>
    </p:spTree>
    <p:extLst>
      <p:ext uri="{BB962C8B-B14F-4D97-AF65-F5344CB8AC3E}">
        <p14:creationId xmlns:p14="http://schemas.microsoft.com/office/powerpoint/2010/main" val="38947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a:xfrm>
            <a:off x="179388" y="845840"/>
            <a:ext cx="8857108" cy="1647056"/>
          </a:xfrm>
        </p:spPr>
        <p:txBody>
          <a:bodyPr/>
          <a:lstStyle/>
          <a:p>
            <a:pPr eaLnBrk="1" hangingPunct="1"/>
            <a:r>
              <a:rPr lang="en-US" sz="4000" dirty="0" smtClean="0"/>
              <a:t>Communications Management Plan</a:t>
            </a:r>
          </a:p>
        </p:txBody>
      </p:sp>
      <p:sp>
        <p:nvSpPr>
          <p:cNvPr id="19458" name="Content Placeholder 2"/>
          <p:cNvSpPr>
            <a:spLocks noGrp="1"/>
          </p:cNvSpPr>
          <p:nvPr>
            <p:ph idx="4294967295"/>
          </p:nvPr>
        </p:nvSpPr>
        <p:spPr>
          <a:xfrm>
            <a:off x="457200" y="2636912"/>
            <a:ext cx="8229600" cy="3489251"/>
          </a:xfrm>
        </p:spPr>
        <p:txBody>
          <a:bodyPr/>
          <a:lstStyle/>
          <a:p>
            <a:pPr eaLnBrk="1" hangingPunct="1">
              <a:lnSpc>
                <a:spcPct val="80000"/>
              </a:lnSpc>
            </a:pPr>
            <a:r>
              <a:rPr lang="en-US" sz="3000" dirty="0" smtClean="0"/>
              <a:t>The communications management plan is the document that describes communications needs and expectations for the project, how and in what format information will be communicated, when and where it will be made, and who is responsible for providing it.</a:t>
            </a:r>
          </a:p>
        </p:txBody>
      </p:sp>
    </p:spTree>
    <p:extLst>
      <p:ext uri="{BB962C8B-B14F-4D97-AF65-F5344CB8AC3E}">
        <p14:creationId xmlns:p14="http://schemas.microsoft.com/office/powerpoint/2010/main" val="42632822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During communication, the use of _______ is a means of giving feedback to the speaker by rephrasing the speaker’s word to ensure there is good understanding of the message being sent.</a:t>
            </a:r>
          </a:p>
          <a:p>
            <a:pPr lvl="1" eaLnBrk="1" hangingPunct="1">
              <a:lnSpc>
                <a:spcPct val="90000"/>
              </a:lnSpc>
            </a:pPr>
            <a:r>
              <a:rPr lang="en-US" smtClean="0"/>
              <a:t>A. Active listening.</a:t>
            </a:r>
          </a:p>
          <a:p>
            <a:pPr lvl="1" eaLnBrk="1" hangingPunct="1">
              <a:lnSpc>
                <a:spcPct val="90000"/>
              </a:lnSpc>
            </a:pPr>
            <a:r>
              <a:rPr lang="en-US" smtClean="0"/>
              <a:t>B. Filtering.</a:t>
            </a:r>
          </a:p>
          <a:p>
            <a:pPr lvl="1" eaLnBrk="1" hangingPunct="1">
              <a:lnSpc>
                <a:spcPct val="90000"/>
              </a:lnSpc>
            </a:pPr>
            <a:r>
              <a:rPr lang="en-US" smtClean="0"/>
              <a:t>C. Graphics.</a:t>
            </a:r>
          </a:p>
          <a:p>
            <a:pPr lvl="1" eaLnBrk="1" hangingPunct="1">
              <a:lnSpc>
                <a:spcPct val="90000"/>
              </a:lnSpc>
            </a:pPr>
            <a:r>
              <a:rPr lang="en-US" smtClean="0"/>
              <a:t>D. Visual, audio, and tactile.</a:t>
            </a:r>
          </a:p>
        </p:txBody>
      </p:sp>
    </p:spTree>
    <p:extLst>
      <p:ext uri="{BB962C8B-B14F-4D97-AF65-F5344CB8AC3E}">
        <p14:creationId xmlns:p14="http://schemas.microsoft.com/office/powerpoint/2010/main" val="225778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The skill of listening involves more than just hearing the sounds. One of the characteristics of a good listener is that he or she:</a:t>
            </a:r>
          </a:p>
          <a:p>
            <a:pPr lvl="1" eaLnBrk="1" hangingPunct="1"/>
            <a:r>
              <a:rPr lang="en-US" smtClean="0"/>
              <a:t>A. Finishes the speaker’s sentences.</a:t>
            </a:r>
          </a:p>
          <a:p>
            <a:pPr lvl="1" eaLnBrk="1" hangingPunct="1"/>
            <a:r>
              <a:rPr lang="en-US" smtClean="0"/>
              <a:t>B. Takes good notes.</a:t>
            </a:r>
          </a:p>
          <a:p>
            <a:pPr lvl="1" eaLnBrk="1" hangingPunct="1"/>
            <a:r>
              <a:rPr lang="en-US" smtClean="0"/>
              <a:t>C. Repeats some of the things said.</a:t>
            </a:r>
          </a:p>
          <a:p>
            <a:pPr lvl="1" eaLnBrk="1" hangingPunct="1"/>
            <a:r>
              <a:rPr lang="en-US" smtClean="0"/>
              <a:t>D. Agrees with the speaker.</a:t>
            </a:r>
          </a:p>
        </p:txBody>
      </p:sp>
    </p:spTree>
    <p:extLst>
      <p:ext uri="{BB962C8B-B14F-4D97-AF65-F5344CB8AC3E}">
        <p14:creationId xmlns:p14="http://schemas.microsoft.com/office/powerpoint/2010/main" val="35514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000" smtClean="0"/>
              <a:t>The project manager is expecting a deliverable to be submitted by e-mail from a team member today.  At the end of the day, the project manager contacts the team member to notify him that it has not been received.  The team member apologizes and says that he was not able to e-mail the deliverable, and it was sent through the mail instead.  The team member goes on to explain that he notified the project manager that this would occur during a phone conversation they had while the project manager was traveling.  “Was not that the conversation we had when I told you I could not hear you well due to poor cell phone coverage?” asks the project manager.  “Yes”, replies the team member.  What could have avoided this problem?</a:t>
            </a:r>
          </a:p>
          <a:p>
            <a:pPr lvl="1" eaLnBrk="1" hangingPunct="1">
              <a:lnSpc>
                <a:spcPct val="80000"/>
              </a:lnSpc>
            </a:pPr>
            <a:r>
              <a:rPr lang="en-US" sz="1800" smtClean="0"/>
              <a:t>A. Paralingual communication.</a:t>
            </a:r>
          </a:p>
          <a:p>
            <a:pPr lvl="1" eaLnBrk="1" hangingPunct="1">
              <a:lnSpc>
                <a:spcPct val="80000"/>
              </a:lnSpc>
            </a:pPr>
            <a:r>
              <a:rPr lang="en-US" sz="1800" smtClean="0"/>
              <a:t>B. Adding to the issue log after the phone call.</a:t>
            </a:r>
          </a:p>
          <a:p>
            <a:pPr lvl="1" eaLnBrk="1" hangingPunct="1">
              <a:lnSpc>
                <a:spcPct val="80000"/>
              </a:lnSpc>
            </a:pPr>
            <a:r>
              <a:rPr lang="en-US" sz="1800" smtClean="0"/>
              <a:t>C. Better attention to determining communications requirements.</a:t>
            </a:r>
          </a:p>
          <a:p>
            <a:pPr lvl="1" eaLnBrk="1" hangingPunct="1">
              <a:lnSpc>
                <a:spcPct val="80000"/>
              </a:lnSpc>
            </a:pPr>
            <a:r>
              <a:rPr lang="en-US" sz="1800" smtClean="0"/>
              <a:t>D. Feedback during the communication.</a:t>
            </a:r>
          </a:p>
        </p:txBody>
      </p:sp>
    </p:spTree>
    <p:extLst>
      <p:ext uri="{BB962C8B-B14F-4D97-AF65-F5344CB8AC3E}">
        <p14:creationId xmlns:p14="http://schemas.microsoft.com/office/powerpoint/2010/main" val="88797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800" smtClean="0"/>
              <a:t>A team member is visiting the manufacturing plant of one of the suppliers. Which of the following is the MOST important thing to be done in any telephone calls the project manager might make to the team member?</a:t>
            </a:r>
          </a:p>
          <a:p>
            <a:pPr lvl="1" eaLnBrk="1" hangingPunct="1">
              <a:lnSpc>
                <a:spcPct val="80000"/>
              </a:lnSpc>
            </a:pPr>
            <a:r>
              <a:rPr lang="en-US" sz="2400" smtClean="0"/>
              <a:t>A. Ask the team member to repeat back what the project manager says.</a:t>
            </a:r>
          </a:p>
          <a:p>
            <a:pPr lvl="1" eaLnBrk="1" hangingPunct="1">
              <a:lnSpc>
                <a:spcPct val="80000"/>
              </a:lnSpc>
            </a:pPr>
            <a:r>
              <a:rPr lang="en-US" sz="2400" smtClean="0"/>
              <a:t>B. Review the list of contact information for all stakeholders.</a:t>
            </a:r>
          </a:p>
          <a:p>
            <a:pPr lvl="1" eaLnBrk="1" hangingPunct="1">
              <a:lnSpc>
                <a:spcPct val="80000"/>
              </a:lnSpc>
            </a:pPr>
            <a:r>
              <a:rPr lang="en-US" sz="2400" smtClean="0"/>
              <a:t>C. Ask the team member to look for change requests.</a:t>
            </a:r>
          </a:p>
          <a:p>
            <a:pPr lvl="1" eaLnBrk="1" hangingPunct="1">
              <a:lnSpc>
                <a:spcPct val="80000"/>
              </a:lnSpc>
            </a:pPr>
            <a:r>
              <a:rPr lang="en-US" sz="2400" smtClean="0"/>
              <a:t>D. Review the upcoming meeting schedule.</a:t>
            </a:r>
          </a:p>
        </p:txBody>
      </p:sp>
    </p:spTree>
    <p:extLst>
      <p:ext uri="{BB962C8B-B14F-4D97-AF65-F5344CB8AC3E}">
        <p14:creationId xmlns:p14="http://schemas.microsoft.com/office/powerpoint/2010/main" val="281076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Formal written correspondence with the customer is required when:</a:t>
            </a:r>
          </a:p>
          <a:p>
            <a:pPr lvl="1" eaLnBrk="1" hangingPunct="1"/>
            <a:r>
              <a:rPr lang="en-US" smtClean="0"/>
              <a:t>A. Defects are detected.</a:t>
            </a:r>
          </a:p>
          <a:p>
            <a:pPr lvl="1" eaLnBrk="1" hangingPunct="1"/>
            <a:r>
              <a:rPr lang="en-US" smtClean="0"/>
              <a:t>B. The customer requests additional work not covered under contract.</a:t>
            </a:r>
          </a:p>
          <a:p>
            <a:pPr lvl="1" eaLnBrk="1" hangingPunct="1"/>
            <a:r>
              <a:rPr lang="en-US" smtClean="0"/>
              <a:t>C. The project has a schedule slippage that includes changes to the critical path.</a:t>
            </a:r>
          </a:p>
          <a:p>
            <a:pPr lvl="1" eaLnBrk="1" hangingPunct="1"/>
            <a:r>
              <a:rPr lang="en-US" smtClean="0"/>
              <a:t>D. The project has cost overruns.</a:t>
            </a:r>
          </a:p>
        </p:txBody>
      </p:sp>
    </p:spTree>
    <p:extLst>
      <p:ext uri="{BB962C8B-B14F-4D97-AF65-F5344CB8AC3E}">
        <p14:creationId xmlns:p14="http://schemas.microsoft.com/office/powerpoint/2010/main" val="81389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You want to let your team know that the weekly project status report is now officially due by 4 pm on Thursdays.  Which type of communication would you use?</a:t>
            </a:r>
          </a:p>
          <a:p>
            <a:pPr lvl="1" eaLnBrk="1" hangingPunct="1"/>
            <a:r>
              <a:rPr lang="en-US" smtClean="0"/>
              <a:t>A. Formal written communication.</a:t>
            </a:r>
          </a:p>
          <a:p>
            <a:pPr lvl="1" eaLnBrk="1" hangingPunct="1"/>
            <a:r>
              <a:rPr lang="en-US" smtClean="0"/>
              <a:t>B. Formal verbal communication.</a:t>
            </a:r>
          </a:p>
          <a:p>
            <a:pPr lvl="1" eaLnBrk="1" hangingPunct="1"/>
            <a:r>
              <a:rPr lang="en-US" smtClean="0"/>
              <a:t>C. Informal written communication.</a:t>
            </a:r>
          </a:p>
          <a:p>
            <a:pPr lvl="1" eaLnBrk="1" hangingPunct="1"/>
            <a:r>
              <a:rPr lang="en-US" smtClean="0"/>
              <a:t>D. Informal verbal communication.</a:t>
            </a:r>
          </a:p>
        </p:txBody>
      </p:sp>
    </p:spTree>
    <p:extLst>
      <p:ext uri="{BB962C8B-B14F-4D97-AF65-F5344CB8AC3E}">
        <p14:creationId xmlns:p14="http://schemas.microsoft.com/office/powerpoint/2010/main" val="3891070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Communications under a contract should tend toward:</a:t>
            </a:r>
          </a:p>
          <a:p>
            <a:pPr lvl="1" eaLnBrk="1" hangingPunct="1"/>
            <a:r>
              <a:rPr lang="en-US" smtClean="0"/>
              <a:t>A. Formal written communication.</a:t>
            </a:r>
          </a:p>
          <a:p>
            <a:pPr lvl="1" eaLnBrk="1" hangingPunct="1"/>
            <a:r>
              <a:rPr lang="en-US" smtClean="0"/>
              <a:t>B. Formal verbal communication.</a:t>
            </a:r>
          </a:p>
          <a:p>
            <a:pPr lvl="1" eaLnBrk="1" hangingPunct="1"/>
            <a:r>
              <a:rPr lang="en-US" smtClean="0"/>
              <a:t>C. Informal written communication.</a:t>
            </a:r>
          </a:p>
          <a:p>
            <a:pPr lvl="1" eaLnBrk="1" hangingPunct="1"/>
            <a:r>
              <a:rPr lang="en-US" smtClean="0"/>
              <a:t>D. Informal verbal communication.</a:t>
            </a:r>
          </a:p>
        </p:txBody>
      </p:sp>
    </p:spTree>
    <p:extLst>
      <p:ext uri="{BB962C8B-B14F-4D97-AF65-F5344CB8AC3E}">
        <p14:creationId xmlns:p14="http://schemas.microsoft.com/office/powerpoint/2010/main" val="3505431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project manager has a problem with a team member’s performance.  What is the BEST form of communication for addressing this problem?</a:t>
            </a:r>
          </a:p>
          <a:p>
            <a:pPr lvl="1" eaLnBrk="1" hangingPunct="1"/>
            <a:r>
              <a:rPr lang="en-US" smtClean="0"/>
              <a:t>A. Formal written communication.</a:t>
            </a:r>
          </a:p>
          <a:p>
            <a:pPr lvl="1" eaLnBrk="1" hangingPunct="1"/>
            <a:r>
              <a:rPr lang="en-US" smtClean="0"/>
              <a:t>B. Formal verbal communication.</a:t>
            </a:r>
          </a:p>
          <a:p>
            <a:pPr lvl="1" eaLnBrk="1" hangingPunct="1"/>
            <a:r>
              <a:rPr lang="en-US" smtClean="0"/>
              <a:t>C. Informal written communication.</a:t>
            </a:r>
          </a:p>
          <a:p>
            <a:pPr lvl="1" eaLnBrk="1" hangingPunct="1"/>
            <a:r>
              <a:rPr lang="en-US" smtClean="0"/>
              <a:t>D. Informal verbal communication.</a:t>
            </a:r>
          </a:p>
        </p:txBody>
      </p:sp>
    </p:spTree>
    <p:extLst>
      <p:ext uri="{BB962C8B-B14F-4D97-AF65-F5344CB8AC3E}">
        <p14:creationId xmlns:p14="http://schemas.microsoft.com/office/powerpoint/2010/main" val="64112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normAutofit fontScale="92500"/>
          </a:bodyPr>
          <a:lstStyle/>
          <a:p>
            <a:pPr eaLnBrk="1" hangingPunct="1">
              <a:lnSpc>
                <a:spcPct val="80000"/>
              </a:lnSpc>
            </a:pPr>
            <a:r>
              <a:rPr lang="en-US" sz="2800" dirty="0" smtClean="0"/>
              <a:t>A large, one-year telecommunications project is about halfway done when you take the place of the  previous project manager. The project involves three different sellers and a project team of 30 people. You would like to see the project's communications requirements and what technology is being used to aid in project communications. Where will you find this information?</a:t>
            </a:r>
          </a:p>
          <a:p>
            <a:pPr lvl="1" eaLnBrk="1" hangingPunct="1">
              <a:lnSpc>
                <a:spcPct val="80000"/>
              </a:lnSpc>
            </a:pPr>
            <a:r>
              <a:rPr lang="en-US" sz="2400" dirty="0" smtClean="0"/>
              <a:t>A. The project management plan.</a:t>
            </a:r>
          </a:p>
          <a:p>
            <a:pPr lvl="1" eaLnBrk="1" hangingPunct="1">
              <a:lnSpc>
                <a:spcPct val="80000"/>
              </a:lnSpc>
            </a:pPr>
            <a:r>
              <a:rPr lang="en-US" sz="2400" dirty="0" smtClean="0"/>
              <a:t>B. The information distribution plan.</a:t>
            </a:r>
          </a:p>
          <a:p>
            <a:pPr lvl="1" eaLnBrk="1" hangingPunct="1">
              <a:lnSpc>
                <a:spcPct val="80000"/>
              </a:lnSpc>
            </a:pPr>
            <a:r>
              <a:rPr lang="en-US" sz="2400" dirty="0" smtClean="0"/>
              <a:t>C. The bar chart.</a:t>
            </a:r>
          </a:p>
          <a:p>
            <a:pPr lvl="1" eaLnBrk="1" hangingPunct="1">
              <a:lnSpc>
                <a:spcPct val="80000"/>
              </a:lnSpc>
            </a:pPr>
            <a:r>
              <a:rPr lang="en-US" sz="2400" dirty="0" smtClean="0"/>
              <a:t>D. The communications management plan.</a:t>
            </a:r>
          </a:p>
        </p:txBody>
      </p:sp>
    </p:spTree>
    <p:extLst>
      <p:ext uri="{BB962C8B-B14F-4D97-AF65-F5344CB8AC3E}">
        <p14:creationId xmlns:p14="http://schemas.microsoft.com/office/powerpoint/2010/main" val="180265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z="2500" smtClean="0"/>
              <a:t>You are holding a regularly scheduled status meeting for your project.  You know all of the following are true regarding status meetings, EXCEPT:</a:t>
            </a:r>
          </a:p>
          <a:p>
            <a:pPr lvl="1" eaLnBrk="1" hangingPunct="1"/>
            <a:r>
              <a:rPr lang="en-US" sz="2200" smtClean="0"/>
              <a:t>A. Status meetings are a type of interactive communication.</a:t>
            </a:r>
          </a:p>
          <a:p>
            <a:pPr lvl="1" eaLnBrk="1" hangingPunct="1"/>
            <a:r>
              <a:rPr lang="en-US" sz="2200" smtClean="0"/>
              <a:t>B. Status meetings are a type of communication method, which is a tool and technique of the Report Performance process.</a:t>
            </a:r>
          </a:p>
          <a:p>
            <a:pPr lvl="1" eaLnBrk="1" hangingPunct="1"/>
            <a:r>
              <a:rPr lang="en-US" sz="2200" smtClean="0"/>
              <a:t>C. Status meetings are a way to formally exchange information and update the stakeholders project status.</a:t>
            </a:r>
          </a:p>
          <a:p>
            <a:pPr lvl="1" eaLnBrk="1" hangingPunct="1"/>
            <a:r>
              <a:rPr lang="en-US" sz="2200" smtClean="0"/>
              <a:t>D. Status meetings are a type of push communication.</a:t>
            </a:r>
          </a:p>
        </p:txBody>
      </p:sp>
    </p:spTree>
    <p:extLst>
      <p:ext uri="{BB962C8B-B14F-4D97-AF65-F5344CB8AC3E}">
        <p14:creationId xmlns:p14="http://schemas.microsoft.com/office/powerpoint/2010/main" val="1585896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a:xfrm>
            <a:off x="179388" y="845840"/>
            <a:ext cx="8229600" cy="1143000"/>
          </a:xfrm>
        </p:spPr>
        <p:txBody>
          <a:bodyPr/>
          <a:lstStyle/>
          <a:p>
            <a:pPr eaLnBrk="1" hangingPunct="1"/>
            <a:r>
              <a:rPr lang="en-US" sz="4000" dirty="0" smtClean="0"/>
              <a:t>Information Distribution</a:t>
            </a:r>
          </a:p>
        </p:txBody>
      </p:sp>
      <p:sp>
        <p:nvSpPr>
          <p:cNvPr id="25602" name="Content Placeholder 2"/>
          <p:cNvSpPr>
            <a:spLocks noGrp="1"/>
          </p:cNvSpPr>
          <p:nvPr>
            <p:ph idx="4294967295"/>
          </p:nvPr>
        </p:nvSpPr>
        <p:spPr/>
        <p:txBody>
          <a:bodyPr/>
          <a:lstStyle/>
          <a:p>
            <a:pPr eaLnBrk="1" hangingPunct="1"/>
            <a:r>
              <a:rPr lang="en-US" dirty="0" smtClean="0"/>
              <a:t>The concept of information distribution refers to determining who needs what information and a plan for getting that information to them.</a:t>
            </a:r>
          </a:p>
          <a:p>
            <a:pPr eaLnBrk="1" hangingPunct="1"/>
            <a:endParaRPr lang="en-US" dirty="0" smtClean="0"/>
          </a:p>
        </p:txBody>
      </p:sp>
    </p:spTree>
    <p:extLst>
      <p:ext uri="{BB962C8B-B14F-4D97-AF65-F5344CB8AC3E}">
        <p14:creationId xmlns:p14="http://schemas.microsoft.com/office/powerpoint/2010/main" val="9302762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This ensures that information is distributed but does not acknowledge or certify that it was understood by intended receiver(s):</a:t>
            </a:r>
          </a:p>
          <a:p>
            <a:pPr lvl="1" eaLnBrk="1" hangingPunct="1"/>
            <a:r>
              <a:rPr lang="en-US" smtClean="0"/>
              <a:t>A. Push communication.</a:t>
            </a:r>
          </a:p>
          <a:p>
            <a:pPr lvl="1" eaLnBrk="1" hangingPunct="1"/>
            <a:r>
              <a:rPr lang="en-US" smtClean="0"/>
              <a:t>B. Interactive communication.</a:t>
            </a:r>
          </a:p>
          <a:p>
            <a:pPr lvl="1" eaLnBrk="1" hangingPunct="1"/>
            <a:r>
              <a:rPr lang="en-US" smtClean="0"/>
              <a:t>C. Medium.</a:t>
            </a:r>
          </a:p>
          <a:p>
            <a:pPr lvl="1" eaLnBrk="1" hangingPunct="1"/>
            <a:r>
              <a:rPr lang="en-US" smtClean="0"/>
              <a:t>D. Message and feedback message.</a:t>
            </a:r>
          </a:p>
        </p:txBody>
      </p:sp>
    </p:spTree>
    <p:extLst>
      <p:ext uri="{BB962C8B-B14F-4D97-AF65-F5344CB8AC3E}">
        <p14:creationId xmlns:p14="http://schemas.microsoft.com/office/powerpoint/2010/main" val="364017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normAutofit lnSpcReduction="10000"/>
          </a:bodyPr>
          <a:lstStyle/>
          <a:p>
            <a:pPr eaLnBrk="1" hangingPunct="1">
              <a:lnSpc>
                <a:spcPct val="80000"/>
              </a:lnSpc>
            </a:pPr>
            <a:r>
              <a:rPr lang="en-US" sz="3000" dirty="0" smtClean="0"/>
              <a:t>A project manager is about to begin a project and requests an IT team in the company to create an intranet site dedicated to the project, where she expects to share project information relevant to the project team and stakeholders on a regular basis.  What type of approach is the project manager using?</a:t>
            </a:r>
          </a:p>
          <a:p>
            <a:pPr lvl="1" eaLnBrk="1" hangingPunct="1">
              <a:lnSpc>
                <a:spcPct val="80000"/>
              </a:lnSpc>
            </a:pPr>
            <a:r>
              <a:rPr lang="en-US" sz="2600" dirty="0" smtClean="0"/>
              <a:t>A. Push communication.</a:t>
            </a:r>
          </a:p>
          <a:p>
            <a:pPr lvl="1" eaLnBrk="1" hangingPunct="1">
              <a:lnSpc>
                <a:spcPct val="80000"/>
              </a:lnSpc>
            </a:pPr>
            <a:r>
              <a:rPr lang="en-US" sz="2600" dirty="0" smtClean="0"/>
              <a:t>B. Interactive communication.</a:t>
            </a:r>
          </a:p>
          <a:p>
            <a:pPr lvl="1" eaLnBrk="1" hangingPunct="1">
              <a:lnSpc>
                <a:spcPct val="80000"/>
              </a:lnSpc>
            </a:pPr>
            <a:r>
              <a:rPr lang="en-US" sz="2600" dirty="0" smtClean="0"/>
              <a:t>C. Pull communication.</a:t>
            </a:r>
          </a:p>
          <a:p>
            <a:pPr lvl="1" eaLnBrk="1" hangingPunct="1">
              <a:lnSpc>
                <a:spcPct val="80000"/>
              </a:lnSpc>
            </a:pPr>
            <a:r>
              <a:rPr lang="en-US" sz="2600" dirty="0" smtClean="0"/>
              <a:t>D. Feedback.</a:t>
            </a:r>
          </a:p>
        </p:txBody>
      </p:sp>
    </p:spTree>
    <p:extLst>
      <p:ext uri="{BB962C8B-B14F-4D97-AF65-F5344CB8AC3E}">
        <p14:creationId xmlns:p14="http://schemas.microsoft.com/office/powerpoint/2010/main" val="175233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z="3000" smtClean="0"/>
              <a:t>A project team is having difficulty communicating over long distances.  There are 13 members from two countries when five people from India are added to the project.  How many communication channels are there?</a:t>
            </a:r>
          </a:p>
          <a:p>
            <a:pPr lvl="1" eaLnBrk="1" hangingPunct="1">
              <a:lnSpc>
                <a:spcPct val="90000"/>
              </a:lnSpc>
            </a:pPr>
            <a:r>
              <a:rPr lang="en-US" sz="2600" smtClean="0"/>
              <a:t>A. 153.</a:t>
            </a:r>
          </a:p>
          <a:p>
            <a:pPr lvl="1" eaLnBrk="1" hangingPunct="1">
              <a:lnSpc>
                <a:spcPct val="90000"/>
              </a:lnSpc>
            </a:pPr>
            <a:r>
              <a:rPr lang="en-US" sz="2600" smtClean="0"/>
              <a:t>B. 180.</a:t>
            </a:r>
          </a:p>
          <a:p>
            <a:pPr lvl="1" eaLnBrk="1" hangingPunct="1">
              <a:lnSpc>
                <a:spcPct val="90000"/>
              </a:lnSpc>
            </a:pPr>
            <a:r>
              <a:rPr lang="en-US" sz="2600" smtClean="0"/>
              <a:t>C. 324.</a:t>
            </a:r>
          </a:p>
          <a:p>
            <a:pPr lvl="1" eaLnBrk="1" hangingPunct="1">
              <a:lnSpc>
                <a:spcPct val="90000"/>
              </a:lnSpc>
            </a:pPr>
            <a:r>
              <a:rPr lang="en-US" sz="2600" smtClean="0"/>
              <a:t>D. 362.</a:t>
            </a:r>
          </a:p>
        </p:txBody>
      </p:sp>
    </p:spTree>
    <p:extLst>
      <p:ext uri="{BB962C8B-B14F-4D97-AF65-F5344CB8AC3E}">
        <p14:creationId xmlns:p14="http://schemas.microsoft.com/office/powerpoint/2010/main" val="353111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600" smtClean="0"/>
              <a:t>The project status meeting is not going well.  Everyone is talking at the same time, there are people who are not participating and many topics are being discussed at random.  Which of the following rules for effective meetings is NOT being adhered to?</a:t>
            </a:r>
          </a:p>
          <a:p>
            <a:pPr lvl="1" eaLnBrk="1" hangingPunct="1">
              <a:lnSpc>
                <a:spcPct val="80000"/>
              </a:lnSpc>
            </a:pPr>
            <a:r>
              <a:rPr lang="en-US" sz="2200" smtClean="0"/>
              <a:t>A. Demonstrate courtesy and consideration of each other, control who is allowed to speak.</a:t>
            </a:r>
          </a:p>
          <a:p>
            <a:pPr lvl="1" eaLnBrk="1" hangingPunct="1">
              <a:lnSpc>
                <a:spcPct val="80000"/>
              </a:lnSpc>
            </a:pPr>
            <a:r>
              <a:rPr lang="en-US" sz="2200" smtClean="0"/>
              <a:t>B. Schedule meetings in advance.</a:t>
            </a:r>
          </a:p>
          <a:p>
            <a:pPr lvl="1" eaLnBrk="1" hangingPunct="1">
              <a:lnSpc>
                <a:spcPct val="80000"/>
              </a:lnSpc>
            </a:pPr>
            <a:r>
              <a:rPr lang="en-US" sz="2200" smtClean="0"/>
              <a:t>C. Have a purpose for the meeting, with the right people in attendance.</a:t>
            </a:r>
          </a:p>
          <a:p>
            <a:pPr lvl="1" eaLnBrk="1" hangingPunct="1">
              <a:lnSpc>
                <a:spcPct val="80000"/>
              </a:lnSpc>
            </a:pPr>
            <a:r>
              <a:rPr lang="en-US" sz="2200" smtClean="0"/>
              <a:t>D. Create and publish an agenda and set of rules for controlling the meeting.</a:t>
            </a:r>
          </a:p>
        </p:txBody>
      </p:sp>
    </p:spTree>
    <p:extLst>
      <p:ext uri="{BB962C8B-B14F-4D97-AF65-F5344CB8AC3E}">
        <p14:creationId xmlns:p14="http://schemas.microsoft.com/office/powerpoint/2010/main" val="16982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The MOST likely result of communication blockers is that:</a:t>
            </a:r>
          </a:p>
          <a:p>
            <a:pPr lvl="1" eaLnBrk="1" hangingPunct="1"/>
            <a:r>
              <a:rPr lang="en-US" smtClean="0"/>
              <a:t>A. The project is delayed.</a:t>
            </a:r>
          </a:p>
          <a:p>
            <a:pPr lvl="1" eaLnBrk="1" hangingPunct="1"/>
            <a:r>
              <a:rPr lang="en-US" smtClean="0"/>
              <a:t>B. Trust level is enhanced.</a:t>
            </a:r>
          </a:p>
          <a:p>
            <a:pPr lvl="1" eaLnBrk="1" hangingPunct="1"/>
            <a:r>
              <a:rPr lang="en-US" smtClean="0"/>
              <a:t>C. Conflict occurs.</a:t>
            </a:r>
          </a:p>
          <a:p>
            <a:pPr lvl="1" eaLnBrk="1" hangingPunct="1"/>
            <a:r>
              <a:rPr lang="en-US" smtClean="0"/>
              <a:t>D. Senior management is displeased.</a:t>
            </a:r>
          </a:p>
        </p:txBody>
      </p:sp>
    </p:spTree>
    <p:extLst>
      <p:ext uri="{BB962C8B-B14F-4D97-AF65-F5344CB8AC3E}">
        <p14:creationId xmlns:p14="http://schemas.microsoft.com/office/powerpoint/2010/main" val="117806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3000" smtClean="0"/>
              <a:t>You have just been assigned as the project manager for a project that is in the middle of the executing process group, and you are determining how you will control the project.  The BEST way to control the project is to:</a:t>
            </a:r>
          </a:p>
          <a:p>
            <a:pPr lvl="1" eaLnBrk="1" hangingPunct="1">
              <a:lnSpc>
                <a:spcPct val="80000"/>
              </a:lnSpc>
            </a:pPr>
            <a:r>
              <a:rPr lang="en-US" sz="2600" smtClean="0"/>
              <a:t>A. Use a combination of communications methods.</a:t>
            </a:r>
          </a:p>
          <a:p>
            <a:pPr lvl="1" eaLnBrk="1" hangingPunct="1">
              <a:lnSpc>
                <a:spcPct val="80000"/>
              </a:lnSpc>
            </a:pPr>
            <a:r>
              <a:rPr lang="en-US" sz="2600" smtClean="0"/>
              <a:t>B. Hold status meetings because they have worked best for you in the past.</a:t>
            </a:r>
          </a:p>
          <a:p>
            <a:pPr lvl="1" eaLnBrk="1" hangingPunct="1">
              <a:lnSpc>
                <a:spcPct val="80000"/>
              </a:lnSpc>
            </a:pPr>
            <a:r>
              <a:rPr lang="en-US" sz="2600" smtClean="0"/>
              <a:t>C. Refer to the bar chart weekly.</a:t>
            </a:r>
          </a:p>
          <a:p>
            <a:pPr lvl="1" eaLnBrk="1" hangingPunct="1">
              <a:lnSpc>
                <a:spcPct val="80000"/>
              </a:lnSpc>
            </a:pPr>
            <a:r>
              <a:rPr lang="en-US" sz="2600" smtClean="0"/>
              <a:t>D. Meet with management regularly.</a:t>
            </a:r>
          </a:p>
        </p:txBody>
      </p:sp>
    </p:spTree>
    <p:extLst>
      <p:ext uri="{BB962C8B-B14F-4D97-AF65-F5344CB8AC3E}">
        <p14:creationId xmlns:p14="http://schemas.microsoft.com/office/powerpoint/2010/main" val="377490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a:xfrm>
            <a:off x="468313" y="1196975"/>
            <a:ext cx="8229600" cy="1143000"/>
          </a:xfrm>
        </p:spPr>
        <p:txBody>
          <a:bodyPr/>
          <a:lstStyle/>
          <a:p>
            <a:r>
              <a:rPr lang="es-CR" dirty="0" err="1">
                <a:latin typeface="Calibri" charset="0"/>
              </a:rPr>
              <a:t>Bibliography</a:t>
            </a:r>
            <a:endParaRPr lang="es-CR" dirty="0">
              <a:latin typeface="Calibri" charset="0"/>
            </a:endParaRPr>
          </a:p>
        </p:txBody>
      </p:sp>
      <p:sp>
        <p:nvSpPr>
          <p:cNvPr id="56322" name="2 Marcador de contenido"/>
          <p:cNvSpPr>
            <a:spLocks noGrp="1"/>
          </p:cNvSpPr>
          <p:nvPr>
            <p:ph idx="1"/>
          </p:nvPr>
        </p:nvSpPr>
        <p:spPr>
          <a:xfrm>
            <a:off x="250825" y="3141663"/>
            <a:ext cx="8229600" cy="2335212"/>
          </a:xfrm>
        </p:spPr>
        <p:txBody>
          <a:bodyPr/>
          <a:lstStyle/>
          <a:p>
            <a:r>
              <a:rPr lang="es-CR" sz="2400" dirty="0" smtClean="0">
                <a:latin typeface="Calibri" charset="0"/>
              </a:rPr>
              <a:t>Project </a:t>
            </a:r>
            <a:r>
              <a:rPr lang="es-CR" sz="2400" dirty="0">
                <a:latin typeface="Calibri" charset="0"/>
              </a:rPr>
              <a:t>Management Institute. (2013). </a:t>
            </a:r>
            <a:r>
              <a:rPr lang="es-CR" sz="2400" u="sng" dirty="0">
                <a:latin typeface="Calibri" charset="0"/>
              </a:rPr>
              <a:t>A Guide to the Project Management Body of Knowledge (PMBOK®)</a:t>
            </a:r>
            <a:r>
              <a:rPr lang="es-CR" sz="2400" dirty="0">
                <a:latin typeface="Calibri" charset="0"/>
              </a:rPr>
              <a:t> (5th Ed.). Pennsylvania, </a:t>
            </a:r>
            <a:r>
              <a:rPr lang="es-CR" sz="2400" dirty="0" err="1">
                <a:latin typeface="Calibri" charset="0"/>
              </a:rPr>
              <a:t>United</a:t>
            </a:r>
            <a:r>
              <a:rPr lang="es-CR" sz="2400" dirty="0">
                <a:latin typeface="Calibri" charset="0"/>
              </a:rPr>
              <a:t> </a:t>
            </a:r>
            <a:r>
              <a:rPr lang="es-CR" sz="2400" dirty="0" err="1" smtClean="0">
                <a:latin typeface="Calibri" charset="0"/>
              </a:rPr>
              <a:t>States</a:t>
            </a:r>
            <a:r>
              <a:rPr lang="es-CR" sz="2400" dirty="0" smtClean="0">
                <a:latin typeface="Calibri" charset="0"/>
              </a:rPr>
              <a:t> of </a:t>
            </a:r>
            <a:r>
              <a:rPr lang="es-CR" sz="2400" dirty="0" err="1" smtClean="0">
                <a:latin typeface="Calibri" charset="0"/>
              </a:rPr>
              <a:t>America</a:t>
            </a:r>
            <a:r>
              <a:rPr lang="es-CR" sz="2400" dirty="0" smtClean="0">
                <a:latin typeface="Calibri" charset="0"/>
              </a:rPr>
              <a:t>: </a:t>
            </a:r>
            <a:r>
              <a:rPr lang="es-CR" sz="2400" dirty="0">
                <a:latin typeface="Calibri" charset="0"/>
              </a:rPr>
              <a:t>Project Management Institute.</a:t>
            </a:r>
          </a:p>
          <a:p>
            <a:pPr marL="342900" lvl="2" indent="-342900"/>
            <a:r>
              <a:rPr lang="en-US" dirty="0" err="1">
                <a:latin typeface="Calibri" charset="0"/>
              </a:rPr>
              <a:t>Mulcahy</a:t>
            </a:r>
            <a:r>
              <a:rPr lang="en-US" dirty="0">
                <a:latin typeface="Calibri" charset="0"/>
              </a:rPr>
              <a:t>, R. (2013)( </a:t>
            </a:r>
            <a:r>
              <a:rPr lang="en-US" u="sng" dirty="0">
                <a:latin typeface="Calibri" charset="0"/>
              </a:rPr>
              <a:t>PMP Exam Prep.</a:t>
            </a:r>
            <a:r>
              <a:rPr lang="en-US" dirty="0">
                <a:latin typeface="Calibri" charset="0"/>
              </a:rPr>
              <a:t> (8th Ed). United States of America: McGraw-Hill.</a:t>
            </a:r>
          </a:p>
        </p:txBody>
      </p:sp>
    </p:spTree>
    <p:extLst>
      <p:ext uri="{BB962C8B-B14F-4D97-AF65-F5344CB8AC3E}">
        <p14:creationId xmlns:p14="http://schemas.microsoft.com/office/powerpoint/2010/main" val="1722572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107950" y="845840"/>
            <a:ext cx="8229600" cy="1143000"/>
          </a:xfrm>
        </p:spPr>
        <p:txBody>
          <a:bodyPr/>
          <a:lstStyle/>
          <a:p>
            <a:pPr eaLnBrk="1" hangingPunct="1"/>
            <a:r>
              <a:rPr lang="en-US" sz="4000" dirty="0" smtClean="0"/>
              <a:t>Effective Communication</a:t>
            </a:r>
          </a:p>
        </p:txBody>
      </p:sp>
      <p:sp>
        <p:nvSpPr>
          <p:cNvPr id="31746" name="Content Placeholder 2"/>
          <p:cNvSpPr>
            <a:spLocks noGrp="1"/>
          </p:cNvSpPr>
          <p:nvPr>
            <p:ph idx="4294967295"/>
          </p:nvPr>
        </p:nvSpPr>
        <p:spPr/>
        <p:txBody>
          <a:bodyPr/>
          <a:lstStyle/>
          <a:p>
            <a:pPr eaLnBrk="1" hangingPunct="1"/>
            <a:r>
              <a:rPr lang="en-US" dirty="0" smtClean="0"/>
              <a:t>Effective communication means that information is provided in the right format, at the right time, and with the right impact.</a:t>
            </a:r>
          </a:p>
          <a:p>
            <a:pPr eaLnBrk="1" hangingPunct="1"/>
            <a:endParaRPr lang="en-US" dirty="0" smtClean="0"/>
          </a:p>
          <a:p>
            <a:pPr eaLnBrk="1" hangingPunct="1"/>
            <a:endParaRPr lang="en-US" dirty="0" smtClean="0"/>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743912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395288" y="845840"/>
            <a:ext cx="7364412" cy="1143000"/>
          </a:xfrm>
        </p:spPr>
        <p:txBody>
          <a:bodyPr/>
          <a:lstStyle/>
          <a:p>
            <a:pPr eaLnBrk="1" hangingPunct="1"/>
            <a:r>
              <a:rPr lang="en-US" sz="4000" dirty="0" smtClean="0"/>
              <a:t>Nonverbal Communication</a:t>
            </a:r>
          </a:p>
        </p:txBody>
      </p:sp>
      <p:sp>
        <p:nvSpPr>
          <p:cNvPr id="33794" name="Content Placeholder 2"/>
          <p:cNvSpPr>
            <a:spLocks noGrp="1"/>
          </p:cNvSpPr>
          <p:nvPr>
            <p:ph idx="4294967295"/>
          </p:nvPr>
        </p:nvSpPr>
        <p:spPr/>
        <p:txBody>
          <a:bodyPr/>
          <a:lstStyle/>
          <a:p>
            <a:pPr eaLnBrk="1" hangingPunct="1"/>
            <a:r>
              <a:rPr lang="en-US" dirty="0" smtClean="0"/>
              <a:t>Nonverbal communication is all communication based on physical mannerisms rather than spoken word.  55 percent of all communication is nonverbal.</a:t>
            </a:r>
          </a:p>
          <a:p>
            <a:pPr marL="0" indent="0" eaLnBrk="1" hangingPunct="1">
              <a:buNone/>
            </a:pPr>
            <a:endParaRPr lang="en-US" dirty="0" smtClean="0"/>
          </a:p>
        </p:txBody>
      </p:sp>
    </p:spTree>
    <p:extLst>
      <p:ext uri="{BB962C8B-B14F-4D97-AF65-F5344CB8AC3E}">
        <p14:creationId xmlns:p14="http://schemas.microsoft.com/office/powerpoint/2010/main" val="2432533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0" y="845840"/>
            <a:ext cx="9036496" cy="1575048"/>
          </a:xfrm>
        </p:spPr>
        <p:txBody>
          <a:bodyPr/>
          <a:lstStyle/>
          <a:p>
            <a:pPr eaLnBrk="1" hangingPunct="1"/>
            <a:r>
              <a:rPr lang="en-US" sz="4000" dirty="0" err="1" smtClean="0"/>
              <a:t>Paralingual</a:t>
            </a:r>
            <a:r>
              <a:rPr lang="en-US" sz="4000" dirty="0" smtClean="0"/>
              <a:t> Communication</a:t>
            </a:r>
          </a:p>
        </p:txBody>
      </p:sp>
      <p:sp>
        <p:nvSpPr>
          <p:cNvPr id="35842" name="Content Placeholder 2"/>
          <p:cNvSpPr>
            <a:spLocks noGrp="1"/>
          </p:cNvSpPr>
          <p:nvPr>
            <p:ph idx="4294967295"/>
          </p:nvPr>
        </p:nvSpPr>
        <p:spPr/>
        <p:txBody>
          <a:bodyPr/>
          <a:lstStyle/>
          <a:p>
            <a:pPr eaLnBrk="1" hangingPunct="1"/>
            <a:r>
              <a:rPr lang="en-US" dirty="0" err="1" smtClean="0"/>
              <a:t>Paralingual</a:t>
            </a:r>
            <a:r>
              <a:rPr lang="en-US" dirty="0" smtClean="0"/>
              <a:t> communication refers to the pitch, tone, and inflections in the speaker’s voice that affect the message.</a:t>
            </a:r>
          </a:p>
          <a:p>
            <a:pPr eaLnBrk="1" hangingPunct="1"/>
            <a:endParaRPr lang="en-US" dirty="0" smtClean="0"/>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3697983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p:txBody>
          <a:bodyPr/>
          <a:lstStyle/>
          <a:p>
            <a:pPr eaLnBrk="1" hangingPunct="1"/>
            <a:r>
              <a:rPr lang="en-US" smtClean="0"/>
              <a:t>Active Listening</a:t>
            </a:r>
          </a:p>
        </p:txBody>
      </p:sp>
      <p:sp>
        <p:nvSpPr>
          <p:cNvPr id="37890" name="Content Placeholder 2"/>
          <p:cNvSpPr>
            <a:spLocks noGrp="1"/>
          </p:cNvSpPr>
          <p:nvPr>
            <p:ph idx="4294967295"/>
          </p:nvPr>
        </p:nvSpPr>
        <p:spPr/>
        <p:txBody>
          <a:bodyPr/>
          <a:lstStyle/>
          <a:p>
            <a:pPr eaLnBrk="1" hangingPunct="1"/>
            <a:r>
              <a:rPr lang="en-US" dirty="0" smtClean="0"/>
              <a:t>Active listening refers to a listening mode, in which the receiver confirms she or he is listening, expresses agreement or disagreement, or asks for clarification.</a:t>
            </a:r>
          </a:p>
          <a:p>
            <a:pPr eaLnBrk="1" hangingPunct="1"/>
            <a:endParaRPr lang="en-US" dirty="0" smtClean="0"/>
          </a:p>
        </p:txBody>
      </p:sp>
    </p:spTree>
    <p:extLst>
      <p:ext uri="{BB962C8B-B14F-4D97-AF65-F5344CB8AC3E}">
        <p14:creationId xmlns:p14="http://schemas.microsoft.com/office/powerpoint/2010/main" val="978779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p:txBody>
          <a:bodyPr/>
          <a:lstStyle/>
          <a:p>
            <a:pPr eaLnBrk="1" hangingPunct="1"/>
            <a:r>
              <a:rPr lang="en-US" smtClean="0"/>
              <a:t>Effective Listening</a:t>
            </a:r>
          </a:p>
        </p:txBody>
      </p:sp>
      <p:sp>
        <p:nvSpPr>
          <p:cNvPr id="39938" name="Content Placeholder 2"/>
          <p:cNvSpPr>
            <a:spLocks noGrp="1"/>
          </p:cNvSpPr>
          <p:nvPr>
            <p:ph idx="4294967295"/>
          </p:nvPr>
        </p:nvSpPr>
        <p:spPr/>
        <p:txBody>
          <a:bodyPr/>
          <a:lstStyle/>
          <a:p>
            <a:pPr eaLnBrk="1" hangingPunct="1"/>
            <a:r>
              <a:rPr lang="en-US" dirty="0" smtClean="0"/>
              <a:t>Effective listening is when the receiver decodes the message carefully and confirms the message is understood.</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248411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1105</TotalTime>
  <Words>2162</Words>
  <Application>Microsoft Office PowerPoint</Application>
  <PresentationFormat>Presentación en pantalla (4:3)</PresentationFormat>
  <Paragraphs>193</Paragraphs>
  <Slides>46</Slides>
  <Notes>0</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Tema de Office</vt:lpstr>
      <vt:lpstr>Degree and Graduation Seminar  Communications Management</vt:lpstr>
      <vt:lpstr>Communications Mgmt Process</vt:lpstr>
      <vt:lpstr>Communications Management Plan</vt:lpstr>
      <vt:lpstr>Information Distribution</vt:lpstr>
      <vt:lpstr>Effective Communication</vt:lpstr>
      <vt:lpstr>Nonverbal Communication</vt:lpstr>
      <vt:lpstr>Paralingual Communication</vt:lpstr>
      <vt:lpstr>Active Listening</vt:lpstr>
      <vt:lpstr>Effective Listening</vt:lpstr>
      <vt:lpstr>Feedback</vt:lpstr>
      <vt:lpstr>Noise</vt:lpstr>
      <vt:lpstr>Formal Communication</vt:lpstr>
      <vt:lpstr>Informal Communication</vt:lpstr>
      <vt:lpstr>Written Communication</vt:lpstr>
      <vt:lpstr>Verbal Communication</vt:lpstr>
      <vt:lpstr>Communication Technology</vt:lpstr>
      <vt:lpstr>Interactive Communication </vt:lpstr>
      <vt:lpstr>Push Communication</vt:lpstr>
      <vt:lpstr>Pull Communication</vt:lpstr>
      <vt:lpstr>Communication Channels</vt:lpstr>
      <vt:lpstr>Rules for Meetings</vt:lpstr>
      <vt:lpstr>Communications Blockers</vt:lpstr>
      <vt:lpstr>Control of Communications</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Donald Solano</dc:creator>
  <cp:lastModifiedBy>Angela Herrera</cp:lastModifiedBy>
  <cp:revision>92</cp:revision>
  <dcterms:created xsi:type="dcterms:W3CDTF">2010-10-20T21:55:38Z</dcterms:created>
  <dcterms:modified xsi:type="dcterms:W3CDTF">2014-02-18T16:41:06Z</dcterms:modified>
</cp:coreProperties>
</file>