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390" r:id="rId2"/>
    <p:sldId id="392" r:id="rId3"/>
    <p:sldId id="394" r:id="rId4"/>
    <p:sldId id="396" r:id="rId5"/>
    <p:sldId id="397" r:id="rId6"/>
    <p:sldId id="398" r:id="rId7"/>
    <p:sldId id="400" r:id="rId8"/>
    <p:sldId id="401" r:id="rId9"/>
    <p:sldId id="402" r:id="rId10"/>
    <p:sldId id="403" r:id="rId11"/>
    <p:sldId id="404" r:id="rId12"/>
    <p:sldId id="405" r:id="rId13"/>
    <p:sldId id="406" r:id="rId14"/>
    <p:sldId id="407" r:id="rId15"/>
    <p:sldId id="410" r:id="rId16"/>
    <p:sldId id="412" r:id="rId17"/>
    <p:sldId id="413" r:id="rId18"/>
    <p:sldId id="414" r:id="rId19"/>
    <p:sldId id="415" r:id="rId20"/>
    <p:sldId id="416" r:id="rId21"/>
    <p:sldId id="418" r:id="rId22"/>
    <p:sldId id="419" r:id="rId23"/>
    <p:sldId id="420" r:id="rId24"/>
    <p:sldId id="421" r:id="rId25"/>
    <p:sldId id="422" r:id="rId26"/>
    <p:sldId id="423" r:id="rId27"/>
    <p:sldId id="425" r:id="rId28"/>
    <p:sldId id="427" r:id="rId29"/>
    <p:sldId id="429" r:id="rId30"/>
    <p:sldId id="431" r:id="rId31"/>
    <p:sldId id="432" r:id="rId32"/>
    <p:sldId id="434" r:id="rId33"/>
    <p:sldId id="435" r:id="rId34"/>
    <p:sldId id="436" r:id="rId35"/>
    <p:sldId id="437" r:id="rId36"/>
    <p:sldId id="439" r:id="rId37"/>
    <p:sldId id="440" r:id="rId38"/>
    <p:sldId id="441" r:id="rId39"/>
    <p:sldId id="442" r:id="rId40"/>
    <p:sldId id="444" r:id="rId41"/>
    <p:sldId id="446" r:id="rId42"/>
    <p:sldId id="447" r:id="rId43"/>
    <p:sldId id="448" r:id="rId44"/>
    <p:sldId id="449" r:id="rId45"/>
    <p:sldId id="450" r:id="rId46"/>
    <p:sldId id="451" r:id="rId47"/>
    <p:sldId id="452" r:id="rId48"/>
    <p:sldId id="453" r:id="rId49"/>
    <p:sldId id="454" r:id="rId50"/>
    <p:sldId id="455" r:id="rId51"/>
    <p:sldId id="456" r:id="rId52"/>
    <p:sldId id="457" r:id="rId53"/>
    <p:sldId id="458" r:id="rId54"/>
    <p:sldId id="459" r:id="rId55"/>
    <p:sldId id="460" r:id="rId56"/>
    <p:sldId id="461" r:id="rId57"/>
    <p:sldId id="391" r:id="rId58"/>
  </p:sldIdLst>
  <p:sldSz cx="9144000" cy="6858000" type="screen4x3"/>
  <p:notesSz cx="7315200" cy="9601200"/>
  <p:defaultTextStyle>
    <a:defPPr>
      <a:defRPr lang="es-C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64" y="-8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Calibri" pitchFamily="34" charset="0"/>
                <a:cs typeface="+mn-cs"/>
              </a:defRPr>
            </a:lvl1pPr>
          </a:lstStyle>
          <a:p>
            <a:pPr>
              <a:defRPr/>
            </a:pPr>
            <a:endParaRPr lang="en-US"/>
          </a:p>
        </p:txBody>
      </p:sp>
      <p:sp>
        <p:nvSpPr>
          <p:cNvPr id="3" name="2 Marcador de fecha"/>
          <p:cNvSpPr>
            <a:spLocks noGrp="1"/>
          </p:cNvSpPr>
          <p:nvPr>
            <p:ph type="dt"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Calibri" pitchFamily="34" charset="0"/>
                <a:cs typeface="+mn-cs"/>
              </a:defRPr>
            </a:lvl1pPr>
          </a:lstStyle>
          <a:p>
            <a:pPr>
              <a:defRPr/>
            </a:pPr>
            <a:fld id="{D79EBC9F-FACE-4ADD-B988-DF620E5739CF}" type="datetimeFigureOut">
              <a:rPr lang="en-US"/>
              <a:pPr>
                <a:defRPr/>
              </a:pPr>
              <a:t>2/18/2014</a:t>
            </a:fld>
            <a:endParaRPr lang="en-US"/>
          </a:p>
        </p:txBody>
      </p:sp>
      <p:sp>
        <p:nvSpPr>
          <p:cNvPr id="4" name="3 Marcador de imagen de diapositiva"/>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4 Marcador de notas"/>
          <p:cNvSpPr>
            <a:spLocks noGrp="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US" noProof="0"/>
          </a:p>
        </p:txBody>
      </p:sp>
      <p:sp>
        <p:nvSpPr>
          <p:cNvPr id="6" name="5 Marcador de pie de página"/>
          <p:cNvSpPr>
            <a:spLocks noGrp="1"/>
          </p:cNvSpPr>
          <p:nvPr>
            <p:ph type="ftr" sz="quarter" idx="4"/>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Calibri" pitchFamily="34" charset="0"/>
                <a:cs typeface="+mn-cs"/>
              </a:defRPr>
            </a:lvl1pPr>
          </a:lstStyle>
          <a:p>
            <a:pPr>
              <a:defRPr/>
            </a:pPr>
            <a:endParaRPr lang="en-US"/>
          </a:p>
        </p:txBody>
      </p:sp>
      <p:sp>
        <p:nvSpPr>
          <p:cNvPr id="7" name="6 Marcador de número de diapositiva"/>
          <p:cNvSpPr>
            <a:spLocks noGrp="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Calibri" pitchFamily="34" charset="0"/>
                <a:cs typeface="+mn-cs"/>
              </a:defRPr>
            </a:lvl1pPr>
          </a:lstStyle>
          <a:p>
            <a:pPr>
              <a:defRPr/>
            </a:pPr>
            <a:fld id="{65E01ABB-4E77-4D67-B3F7-A42CD52CC0E6}" type="slidenum">
              <a:rPr lang="en-US"/>
              <a:pPr>
                <a:defRPr/>
              </a:pPr>
              <a:t>‹Nº›</a:t>
            </a:fld>
            <a:endParaRPr lang="en-US"/>
          </a:p>
        </p:txBody>
      </p:sp>
    </p:spTree>
    <p:extLst>
      <p:ext uri="{BB962C8B-B14F-4D97-AF65-F5344CB8AC3E}">
        <p14:creationId xmlns:p14="http://schemas.microsoft.com/office/powerpoint/2010/main" val="12316853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lvl1pPr>
              <a:defRPr/>
            </a:lvl1pPr>
          </a:lstStyle>
          <a:p>
            <a:pPr>
              <a:defRPr/>
            </a:pPr>
            <a:fld id="{DB3E1677-C798-46F7-B205-C159C6DC2F2C}"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6C52C238-B539-48CA-A441-1178CBE8F1B9}" type="slidenum">
              <a:rPr lang="es-CR"/>
              <a:pPr>
                <a:defRPr/>
              </a:pPr>
              <a:t>‹Nº›</a:t>
            </a:fld>
            <a:endParaRPr lang="es-C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2642BF3C-CEFF-4AC8-833A-9A8BD7D75A17}"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FF55DBC7-3D48-4882-AAEE-AFB3F8E03F43}" type="slidenum">
              <a:rPr lang="es-CR"/>
              <a:pPr>
                <a:defRPr/>
              </a:pPr>
              <a:t>‹Nº›</a:t>
            </a:fld>
            <a:endParaRPr lang="es-C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70251CD9-497F-4804-8C1D-D32A913F405E}"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741C7C13-8C19-43BE-8A6C-99A5A69A43E0}" type="slidenum">
              <a:rPr lang="es-CR"/>
              <a:pPr>
                <a:defRPr/>
              </a:pPr>
              <a:t>‹Nº›</a:t>
            </a:fld>
            <a:endParaRPr lang="es-C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F632F233-3D9E-4CA8-89BB-A1E0FB82E7C1}"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304D3242-90A6-4C37-9D50-00EA7C5A7C48}" type="slidenum">
              <a:rPr lang="es-CR"/>
              <a:pPr>
                <a:defRPr/>
              </a:pPr>
              <a:t>‹Nº›</a:t>
            </a:fld>
            <a:endParaRPr lang="es-C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24F90921-4099-4F00-B67F-7DF21E16E2DD}"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4374177B-FB01-4A09-B28C-77D313B3B3F2}" type="slidenum">
              <a:rPr lang="es-CR"/>
              <a:pPr>
                <a:defRPr/>
              </a:pPr>
              <a:t>‹Nº›</a:t>
            </a:fld>
            <a:endParaRPr lang="es-C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3 Marcador de fecha"/>
          <p:cNvSpPr>
            <a:spLocks noGrp="1"/>
          </p:cNvSpPr>
          <p:nvPr>
            <p:ph type="dt" sz="half" idx="10"/>
          </p:nvPr>
        </p:nvSpPr>
        <p:spPr/>
        <p:txBody>
          <a:bodyPr/>
          <a:lstStyle>
            <a:lvl1pPr>
              <a:defRPr/>
            </a:lvl1pPr>
          </a:lstStyle>
          <a:p>
            <a:pPr>
              <a:defRPr/>
            </a:pPr>
            <a:fld id="{D6EC3F2F-3D97-4AD1-BA69-CAE2DC4BD224}" type="datetimeFigureOut">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FE3E4735-653D-49C9-B574-68E6E84BAAA5}" type="slidenum">
              <a:rPr lang="es-CR"/>
              <a:pPr>
                <a:defRPr/>
              </a:pPr>
              <a:t>‹Nº›</a:t>
            </a:fld>
            <a:endParaRPr lang="es-C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3 Marcador de fecha"/>
          <p:cNvSpPr>
            <a:spLocks noGrp="1"/>
          </p:cNvSpPr>
          <p:nvPr>
            <p:ph type="dt" sz="half" idx="10"/>
          </p:nvPr>
        </p:nvSpPr>
        <p:spPr/>
        <p:txBody>
          <a:bodyPr/>
          <a:lstStyle>
            <a:lvl1pPr>
              <a:defRPr/>
            </a:lvl1pPr>
          </a:lstStyle>
          <a:p>
            <a:pPr>
              <a:defRPr/>
            </a:pPr>
            <a:fld id="{C6AD42E1-A633-48C8-8423-83FF767B5E67}" type="datetimeFigureOut">
              <a:rPr lang="es-CR"/>
              <a:pPr>
                <a:defRPr/>
              </a:pPr>
              <a:t>18/02/2014</a:t>
            </a:fld>
            <a:endParaRPr lang="es-CR"/>
          </a:p>
        </p:txBody>
      </p:sp>
      <p:sp>
        <p:nvSpPr>
          <p:cNvPr id="8" name="4 Marcador de pie de página"/>
          <p:cNvSpPr>
            <a:spLocks noGrp="1"/>
          </p:cNvSpPr>
          <p:nvPr>
            <p:ph type="ftr" sz="quarter" idx="11"/>
          </p:nvPr>
        </p:nvSpPr>
        <p:spPr/>
        <p:txBody>
          <a:bodyPr/>
          <a:lstStyle>
            <a:lvl1pPr>
              <a:defRPr/>
            </a:lvl1pPr>
          </a:lstStyle>
          <a:p>
            <a:pPr>
              <a:defRPr/>
            </a:pPr>
            <a:endParaRPr lang="es-CR"/>
          </a:p>
        </p:txBody>
      </p:sp>
      <p:sp>
        <p:nvSpPr>
          <p:cNvPr id="9" name="5 Marcador de número de diapositiva"/>
          <p:cNvSpPr>
            <a:spLocks noGrp="1"/>
          </p:cNvSpPr>
          <p:nvPr>
            <p:ph type="sldNum" sz="quarter" idx="12"/>
          </p:nvPr>
        </p:nvSpPr>
        <p:spPr/>
        <p:txBody>
          <a:bodyPr/>
          <a:lstStyle>
            <a:lvl1pPr>
              <a:defRPr/>
            </a:lvl1pPr>
          </a:lstStyle>
          <a:p>
            <a:pPr>
              <a:defRPr/>
            </a:pPr>
            <a:fld id="{E02E0EFC-FCF6-4E30-8017-1CE5844FFF0A}" type="slidenum">
              <a:rPr lang="es-CR"/>
              <a:pPr>
                <a:defRPr/>
              </a:pPr>
              <a:t>‹Nº›</a:t>
            </a:fld>
            <a:endParaRPr lang="es-C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3 Marcador de fecha"/>
          <p:cNvSpPr>
            <a:spLocks noGrp="1"/>
          </p:cNvSpPr>
          <p:nvPr>
            <p:ph type="dt" sz="half" idx="10"/>
          </p:nvPr>
        </p:nvSpPr>
        <p:spPr/>
        <p:txBody>
          <a:bodyPr/>
          <a:lstStyle>
            <a:lvl1pPr>
              <a:defRPr/>
            </a:lvl1pPr>
          </a:lstStyle>
          <a:p>
            <a:pPr>
              <a:defRPr/>
            </a:pPr>
            <a:fld id="{801C5277-6C8A-4E37-A592-E5E474BD196C}" type="datetimeFigureOut">
              <a:rPr lang="es-CR"/>
              <a:pPr>
                <a:defRPr/>
              </a:pPr>
              <a:t>18/02/2014</a:t>
            </a:fld>
            <a:endParaRPr lang="es-CR"/>
          </a:p>
        </p:txBody>
      </p:sp>
      <p:sp>
        <p:nvSpPr>
          <p:cNvPr id="4" name="4 Marcador de pie de página"/>
          <p:cNvSpPr>
            <a:spLocks noGrp="1"/>
          </p:cNvSpPr>
          <p:nvPr>
            <p:ph type="ftr" sz="quarter" idx="11"/>
          </p:nvPr>
        </p:nvSpPr>
        <p:spPr/>
        <p:txBody>
          <a:bodyPr/>
          <a:lstStyle>
            <a:lvl1pPr>
              <a:defRPr/>
            </a:lvl1pPr>
          </a:lstStyle>
          <a:p>
            <a:pPr>
              <a:defRPr/>
            </a:pPr>
            <a:endParaRPr lang="es-CR"/>
          </a:p>
        </p:txBody>
      </p:sp>
      <p:sp>
        <p:nvSpPr>
          <p:cNvPr id="5" name="5 Marcador de número de diapositiva"/>
          <p:cNvSpPr>
            <a:spLocks noGrp="1"/>
          </p:cNvSpPr>
          <p:nvPr>
            <p:ph type="sldNum" sz="quarter" idx="12"/>
          </p:nvPr>
        </p:nvSpPr>
        <p:spPr/>
        <p:txBody>
          <a:bodyPr/>
          <a:lstStyle>
            <a:lvl1pPr>
              <a:defRPr/>
            </a:lvl1pPr>
          </a:lstStyle>
          <a:p>
            <a:pPr>
              <a:defRPr/>
            </a:pPr>
            <a:fld id="{6800BD19-1EC7-46F9-AFEB-48BB0FB1F111}" type="slidenum">
              <a:rPr lang="es-CR"/>
              <a:pPr>
                <a:defRPr/>
              </a:pPr>
              <a:t>‹Nº›</a:t>
            </a:fld>
            <a:endParaRPr lang="es-C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643B6DE4-E786-4ED4-9C2C-EB6B1E865D51}" type="datetimeFigureOut">
              <a:rPr lang="es-CR"/>
              <a:pPr>
                <a:defRPr/>
              </a:pPr>
              <a:t>18/02/2014</a:t>
            </a:fld>
            <a:endParaRPr lang="es-CR"/>
          </a:p>
        </p:txBody>
      </p:sp>
      <p:sp>
        <p:nvSpPr>
          <p:cNvPr id="3" name="4 Marcador de pie de página"/>
          <p:cNvSpPr>
            <a:spLocks noGrp="1"/>
          </p:cNvSpPr>
          <p:nvPr>
            <p:ph type="ftr" sz="quarter" idx="11"/>
          </p:nvPr>
        </p:nvSpPr>
        <p:spPr/>
        <p:txBody>
          <a:bodyPr/>
          <a:lstStyle>
            <a:lvl1pPr>
              <a:defRPr/>
            </a:lvl1pPr>
          </a:lstStyle>
          <a:p>
            <a:pPr>
              <a:defRPr/>
            </a:pPr>
            <a:endParaRPr lang="es-CR"/>
          </a:p>
        </p:txBody>
      </p:sp>
      <p:sp>
        <p:nvSpPr>
          <p:cNvPr id="4" name="5 Marcador de número de diapositiva"/>
          <p:cNvSpPr>
            <a:spLocks noGrp="1"/>
          </p:cNvSpPr>
          <p:nvPr>
            <p:ph type="sldNum" sz="quarter" idx="12"/>
          </p:nvPr>
        </p:nvSpPr>
        <p:spPr/>
        <p:txBody>
          <a:bodyPr/>
          <a:lstStyle>
            <a:lvl1pPr>
              <a:defRPr/>
            </a:lvl1pPr>
          </a:lstStyle>
          <a:p>
            <a:pPr>
              <a:defRPr/>
            </a:pPr>
            <a:fld id="{CD50F1B2-062F-459E-A251-F827C7E819B9}" type="slidenum">
              <a:rPr lang="es-CR"/>
              <a:pPr>
                <a:defRPr/>
              </a:pPr>
              <a:t>‹Nº›</a:t>
            </a:fld>
            <a:endParaRPr lang="es-CR"/>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B132066-82BC-43D7-ABA9-73A82CBE3700}" type="datetimeFigureOut">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D30B4D10-754B-4BF2-8459-C96E97AE488D}" type="slidenum">
              <a:rPr lang="es-CR"/>
              <a:pPr>
                <a:defRPr/>
              </a:pPr>
              <a:t>‹Nº›</a:t>
            </a:fld>
            <a:endParaRPr lang="es-C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F8D926A4-C631-4994-BE75-DFECE08108F8}" type="datetimeFigureOut">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70DDC94E-804F-4722-A810-6ED07F1E328C}" type="slidenum">
              <a:rPr lang="es-CR"/>
              <a:pPr>
                <a:defRPr/>
              </a:pPr>
              <a:t>‹Nº›</a:t>
            </a:fld>
            <a:endParaRPr lang="es-C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1124744"/>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dirty="0" smtClean="0"/>
              <a:t>Haga clic para modificar el estilo de título del patrón</a:t>
            </a:r>
            <a:endParaRPr lang="es-CR" dirty="0" smtClean="0"/>
          </a:p>
        </p:txBody>
      </p:sp>
      <p:sp>
        <p:nvSpPr>
          <p:cNvPr id="1027" name="2 Marcador de texto"/>
          <p:cNvSpPr>
            <a:spLocks noGrp="1"/>
          </p:cNvSpPr>
          <p:nvPr>
            <p:ph type="body" idx="1"/>
          </p:nvPr>
        </p:nvSpPr>
        <p:spPr bwMode="auto">
          <a:xfrm>
            <a:off x="457200" y="2348880"/>
            <a:ext cx="8229600" cy="37772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R" dirty="0"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0DF2697-CD87-4F92-9BA6-1DB3F172EF52}" type="datetimeFigureOut">
              <a:rPr lang="es-CR"/>
              <a:pPr>
                <a:defRPr/>
              </a:pPr>
              <a:t>18/02/2014</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3F26491-8D37-4F69-827F-FF2D2F30A6C5}" type="slidenum">
              <a:rPr lang="es-CR"/>
              <a:pPr>
                <a:defRPr/>
              </a:pPr>
              <a:t>‹Nº›</a:t>
            </a:fld>
            <a:endParaRPr lang="es-C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ctrTitle" idx="4294967295"/>
          </p:nvPr>
        </p:nvSpPr>
        <p:spPr>
          <a:xfrm>
            <a:off x="467544" y="1916832"/>
            <a:ext cx="8054975" cy="3622576"/>
          </a:xfrm>
        </p:spPr>
        <p:txBody>
          <a:bodyPr>
            <a:normAutofit/>
          </a:bodyPr>
          <a:lstStyle/>
          <a:p>
            <a:pPr eaLnBrk="1" hangingPunct="1">
              <a:defRPr/>
            </a:pPr>
            <a:r>
              <a:rPr lang="es-CR" sz="5100" dirty="0">
                <a:ea typeface="ＭＳ Ｐゴシック" pitchFamily="34" charset="-128"/>
              </a:rPr>
              <a:t>Degree and Grad</a:t>
            </a:r>
            <a:r>
              <a:rPr lang="es-CR" sz="5400" dirty="0"/>
              <a:t>uation Seminar</a:t>
            </a:r>
            <a:r>
              <a:rPr lang="es-CR" sz="5100" dirty="0">
                <a:ea typeface="ＭＳ Ｐゴシック" pitchFamily="34" charset="-128"/>
              </a:rPr>
              <a:t/>
            </a:r>
            <a:br>
              <a:rPr lang="es-CR" sz="5100" dirty="0">
                <a:ea typeface="ＭＳ Ｐゴシック" pitchFamily="34" charset="-128"/>
              </a:rPr>
            </a:br>
            <a:r>
              <a:rPr lang="es-CR" sz="5100" dirty="0">
                <a:ea typeface="ＭＳ Ｐゴシック" pitchFamily="34" charset="-128"/>
              </a:rPr>
              <a:t/>
            </a:r>
            <a:br>
              <a:rPr lang="es-CR" sz="5100" dirty="0">
                <a:ea typeface="ＭＳ Ｐゴシック" pitchFamily="34" charset="-128"/>
              </a:rPr>
            </a:br>
            <a:r>
              <a:rPr lang="es-CR" sz="5100" dirty="0" smtClean="0">
                <a:ea typeface="ＭＳ Ｐゴシック" pitchFamily="34" charset="-128"/>
              </a:rPr>
              <a:t>Q</a:t>
            </a:r>
            <a:r>
              <a:rPr lang="es-CR" sz="4800" dirty="0" smtClean="0"/>
              <a:t>uality</a:t>
            </a:r>
            <a:r>
              <a:rPr lang="es-CR" sz="5100" dirty="0" smtClean="0">
                <a:ea typeface="ＭＳ Ｐゴシック" pitchFamily="34" charset="-128"/>
              </a:rPr>
              <a:t> Management</a:t>
            </a:r>
            <a:endParaRPr lang="es-CR" dirty="0" smtClean="0">
              <a:ea typeface="ＭＳ Ｐゴシック" pitchFamily="34" charset="-128"/>
            </a:endParaRPr>
          </a:p>
        </p:txBody>
      </p:sp>
    </p:spTree>
    <p:extLst>
      <p:ext uri="{BB962C8B-B14F-4D97-AF65-F5344CB8AC3E}">
        <p14:creationId xmlns:p14="http://schemas.microsoft.com/office/powerpoint/2010/main" val="18641481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p:txBody>
          <a:bodyPr/>
          <a:lstStyle/>
          <a:p>
            <a:pPr eaLnBrk="1" hangingPunct="1"/>
            <a:r>
              <a:rPr lang="en-US" smtClean="0"/>
              <a:t>Control Chart</a:t>
            </a:r>
          </a:p>
        </p:txBody>
      </p:sp>
      <p:sp>
        <p:nvSpPr>
          <p:cNvPr id="26626" name="Content Placeholder 2"/>
          <p:cNvSpPr>
            <a:spLocks noGrp="1"/>
          </p:cNvSpPr>
          <p:nvPr>
            <p:ph idx="4294967295"/>
          </p:nvPr>
        </p:nvSpPr>
        <p:spPr/>
        <p:txBody>
          <a:bodyPr>
            <a:normAutofit fontScale="92500"/>
          </a:bodyPr>
          <a:lstStyle/>
          <a:p>
            <a:pPr eaLnBrk="1" hangingPunct="1">
              <a:lnSpc>
                <a:spcPct val="90000"/>
              </a:lnSpc>
            </a:pPr>
            <a:r>
              <a:rPr lang="en-US" sz="3000" b="1" dirty="0" smtClean="0"/>
              <a:t>“Special cause variation" </a:t>
            </a:r>
            <a:r>
              <a:rPr lang="en-US" sz="3000" dirty="0" smtClean="0"/>
              <a:t>means the process is out of control.</a:t>
            </a:r>
          </a:p>
          <a:p>
            <a:pPr eaLnBrk="1" hangingPunct="1">
              <a:lnSpc>
                <a:spcPct val="90000"/>
              </a:lnSpc>
            </a:pPr>
            <a:r>
              <a:rPr lang="en-US" sz="3000" b="1" dirty="0" smtClean="0"/>
              <a:t>Upper and Lower Control Limits: </a:t>
            </a:r>
            <a:r>
              <a:rPr lang="en-US" sz="3000" dirty="0" smtClean="0"/>
              <a:t>These limits are the acceptable range of variation of a process. They are often shown as two dashed lines on a control chart.</a:t>
            </a:r>
          </a:p>
          <a:p>
            <a:pPr eaLnBrk="1" hangingPunct="1">
              <a:lnSpc>
                <a:spcPct val="90000"/>
              </a:lnSpc>
            </a:pPr>
            <a:r>
              <a:rPr lang="en-US" sz="3000" b="1" dirty="0" smtClean="0"/>
              <a:t>Mean (Average): </a:t>
            </a:r>
            <a:r>
              <a:rPr lang="en-US" sz="3000" dirty="0" smtClean="0"/>
              <a:t>Mean is indicated by a line in the middle of the control chart. It shows the middle of the range of acceptable variation of the process.</a:t>
            </a:r>
          </a:p>
        </p:txBody>
      </p:sp>
    </p:spTree>
    <p:extLst>
      <p:ext uri="{BB962C8B-B14F-4D97-AF65-F5344CB8AC3E}">
        <p14:creationId xmlns:p14="http://schemas.microsoft.com/office/powerpoint/2010/main" val="592075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idx="4294967295"/>
          </p:nvPr>
        </p:nvSpPr>
        <p:spPr/>
        <p:txBody>
          <a:bodyPr/>
          <a:lstStyle/>
          <a:p>
            <a:pPr eaLnBrk="1" hangingPunct="1"/>
            <a:r>
              <a:rPr lang="en-US" smtClean="0"/>
              <a:t>Control Chart</a:t>
            </a:r>
          </a:p>
        </p:txBody>
      </p:sp>
      <p:sp>
        <p:nvSpPr>
          <p:cNvPr id="27650" name="Content Placeholder 2"/>
          <p:cNvSpPr>
            <a:spLocks noGrp="1"/>
          </p:cNvSpPr>
          <p:nvPr>
            <p:ph idx="4294967295"/>
          </p:nvPr>
        </p:nvSpPr>
        <p:spPr/>
        <p:txBody>
          <a:bodyPr>
            <a:normAutofit fontScale="92500"/>
          </a:bodyPr>
          <a:lstStyle/>
          <a:p>
            <a:pPr eaLnBrk="1" hangingPunct="1">
              <a:lnSpc>
                <a:spcPct val="80000"/>
              </a:lnSpc>
            </a:pPr>
            <a:r>
              <a:rPr lang="en-US" sz="3000" b="1" dirty="0" smtClean="0"/>
              <a:t>Specification Limits: </a:t>
            </a:r>
            <a:r>
              <a:rPr lang="en-US" sz="3000" dirty="0" smtClean="0"/>
              <a:t>Specification limits represent the customer's expectations or contractual requirements for performance and quality on the project. </a:t>
            </a:r>
          </a:p>
          <a:p>
            <a:pPr eaLnBrk="1" hangingPunct="1">
              <a:lnSpc>
                <a:spcPct val="80000"/>
              </a:lnSpc>
            </a:pPr>
            <a:r>
              <a:rPr lang="en-US" sz="3000" dirty="0"/>
              <a:t>Specification Limits </a:t>
            </a:r>
            <a:r>
              <a:rPr lang="en-US" sz="3000" dirty="0" smtClean="0"/>
              <a:t>are characteristics of the measured process and are not inherent. </a:t>
            </a:r>
          </a:p>
          <a:p>
            <a:pPr eaLnBrk="1" hangingPunct="1">
              <a:lnSpc>
                <a:spcPct val="80000"/>
              </a:lnSpc>
            </a:pPr>
            <a:r>
              <a:rPr lang="en-US" sz="3000" dirty="0" smtClean="0"/>
              <a:t>In other words, specification limits are not calculated based on the control chart, but are inputs from the customer. Therefore, they can appear either inside or outside of the control limits.</a:t>
            </a:r>
          </a:p>
        </p:txBody>
      </p:sp>
    </p:spTree>
    <p:extLst>
      <p:ext uri="{BB962C8B-B14F-4D97-AF65-F5344CB8AC3E}">
        <p14:creationId xmlns:p14="http://schemas.microsoft.com/office/powerpoint/2010/main" val="31049737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p:txBody>
          <a:bodyPr/>
          <a:lstStyle/>
          <a:p>
            <a:pPr eaLnBrk="1" hangingPunct="1"/>
            <a:r>
              <a:rPr lang="en-US" smtClean="0"/>
              <a:t>Control Chart</a:t>
            </a:r>
          </a:p>
        </p:txBody>
      </p:sp>
      <p:sp>
        <p:nvSpPr>
          <p:cNvPr id="28674" name="Content Placeholder 2"/>
          <p:cNvSpPr>
            <a:spLocks noGrp="1"/>
          </p:cNvSpPr>
          <p:nvPr>
            <p:ph idx="4294967295"/>
          </p:nvPr>
        </p:nvSpPr>
        <p:spPr/>
        <p:txBody>
          <a:bodyPr/>
          <a:lstStyle/>
          <a:p>
            <a:pPr eaLnBrk="1" hangingPunct="1"/>
            <a:r>
              <a:rPr lang="en-US" b="1" dirty="0" smtClean="0"/>
              <a:t>Process Out of Control: </a:t>
            </a:r>
            <a:r>
              <a:rPr lang="en-US" dirty="0" smtClean="0"/>
              <a:t>The process is out of a state of statistical control under either of two circumstances:</a:t>
            </a:r>
          </a:p>
          <a:p>
            <a:pPr lvl="1" eaLnBrk="1" hangingPunct="1"/>
            <a:r>
              <a:rPr lang="en-US" dirty="0" smtClean="0"/>
              <a:t>A data point falls outside of the upper or lower control limit.</a:t>
            </a:r>
          </a:p>
          <a:p>
            <a:pPr lvl="1" eaLnBrk="1" hangingPunct="1"/>
            <a:r>
              <a:rPr lang="en-US" dirty="0" smtClean="0"/>
              <a:t>There are non-random data points; these may be within the upper and lower control limits, such as the rule of seven.</a:t>
            </a:r>
          </a:p>
        </p:txBody>
      </p:sp>
    </p:spTree>
    <p:extLst>
      <p:ext uri="{BB962C8B-B14F-4D97-AF65-F5344CB8AC3E}">
        <p14:creationId xmlns:p14="http://schemas.microsoft.com/office/powerpoint/2010/main" val="1236006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idx="4294967295"/>
          </p:nvPr>
        </p:nvSpPr>
        <p:spPr/>
        <p:txBody>
          <a:bodyPr/>
          <a:lstStyle/>
          <a:p>
            <a:pPr eaLnBrk="1" hangingPunct="1"/>
            <a:r>
              <a:rPr lang="en-US" smtClean="0"/>
              <a:t>Control Chart</a:t>
            </a:r>
          </a:p>
        </p:txBody>
      </p:sp>
      <p:sp>
        <p:nvSpPr>
          <p:cNvPr id="29698" name="Content Placeholder 2"/>
          <p:cNvSpPr>
            <a:spLocks noGrp="1"/>
          </p:cNvSpPr>
          <p:nvPr>
            <p:ph idx="4294967295"/>
          </p:nvPr>
        </p:nvSpPr>
        <p:spPr/>
        <p:txBody>
          <a:bodyPr/>
          <a:lstStyle/>
          <a:p>
            <a:pPr eaLnBrk="1" hangingPunct="1"/>
            <a:r>
              <a:rPr lang="en-US" b="1" dirty="0" smtClean="0"/>
              <a:t>Rule of Seven:</a:t>
            </a:r>
            <a:r>
              <a:rPr lang="en-US" dirty="0" smtClean="0"/>
              <a:t> The rule of seven is a rule of thumb or heuristic. It refers to non-random data points grouped together in a series that totals seven on one side of the mean. </a:t>
            </a:r>
          </a:p>
          <a:p>
            <a:pPr eaLnBrk="1" hangingPunct="1"/>
            <a:r>
              <a:rPr lang="en-US" dirty="0" smtClean="0"/>
              <a:t>Although none of these points are outside of the control limits, they are not random and the process may be out of control.</a:t>
            </a:r>
          </a:p>
        </p:txBody>
      </p:sp>
    </p:spTree>
    <p:extLst>
      <p:ext uri="{BB962C8B-B14F-4D97-AF65-F5344CB8AC3E}">
        <p14:creationId xmlns:p14="http://schemas.microsoft.com/office/powerpoint/2010/main" val="9847005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p:txBody>
          <a:bodyPr/>
          <a:lstStyle/>
          <a:p>
            <a:pPr eaLnBrk="1" hangingPunct="1"/>
            <a:r>
              <a:rPr lang="en-US" smtClean="0"/>
              <a:t>Control Chart</a:t>
            </a:r>
          </a:p>
        </p:txBody>
      </p:sp>
      <p:sp>
        <p:nvSpPr>
          <p:cNvPr id="30722" name="Content Placeholder 2"/>
          <p:cNvSpPr>
            <a:spLocks noGrp="1"/>
          </p:cNvSpPr>
          <p:nvPr>
            <p:ph idx="4294967295"/>
          </p:nvPr>
        </p:nvSpPr>
        <p:spPr/>
        <p:txBody>
          <a:bodyPr/>
          <a:lstStyle/>
          <a:p>
            <a:pPr eaLnBrk="1" hangingPunct="1"/>
            <a:r>
              <a:rPr lang="en-US" b="1" smtClean="0"/>
              <a:t>Assignable Cause/Special Cause Variation:</a:t>
            </a:r>
            <a:r>
              <a:rPr lang="en-US" smtClean="0"/>
              <a:t> This concept is a data point, or rule of seven, that requires investigation to determine the cause of the variation.</a:t>
            </a:r>
          </a:p>
        </p:txBody>
      </p:sp>
    </p:spTree>
    <p:extLst>
      <p:ext uri="{BB962C8B-B14F-4D97-AF65-F5344CB8AC3E}">
        <p14:creationId xmlns:p14="http://schemas.microsoft.com/office/powerpoint/2010/main" val="7932570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p:txBody>
          <a:bodyPr/>
          <a:lstStyle/>
          <a:p>
            <a:pPr eaLnBrk="1" hangingPunct="1"/>
            <a:r>
              <a:rPr lang="en-US" smtClean="0"/>
              <a:t>Paretto Chart</a:t>
            </a:r>
          </a:p>
        </p:txBody>
      </p:sp>
      <p:sp>
        <p:nvSpPr>
          <p:cNvPr id="33796" name="Content Placeholder 5"/>
          <p:cNvSpPr>
            <a:spLocks noGrp="1"/>
          </p:cNvSpPr>
          <p:nvPr>
            <p:ph idx="4294967295"/>
          </p:nvPr>
        </p:nvSpPr>
        <p:spPr/>
        <p:txBody>
          <a:bodyPr/>
          <a:lstStyle/>
          <a:p>
            <a:pPr eaLnBrk="1" hangingPunct="1"/>
            <a:r>
              <a:rPr lang="en-US" smtClean="0"/>
              <a:t>Histogram, that arranges the results from most frequent to least frequent to help identify which root causes are resulting in the most problems. </a:t>
            </a:r>
          </a:p>
          <a:p>
            <a:pPr eaLnBrk="1" hangingPunct="1"/>
            <a:r>
              <a:rPr lang="en-US" smtClean="0"/>
              <a:t>Based on Joseph Juran’s 80/20 principle, which states that 80 percent of problems are due to 20 percent of the root causes.</a:t>
            </a:r>
          </a:p>
        </p:txBody>
      </p:sp>
    </p:spTree>
    <p:extLst>
      <p:ext uri="{BB962C8B-B14F-4D97-AF65-F5344CB8AC3E}">
        <p14:creationId xmlns:p14="http://schemas.microsoft.com/office/powerpoint/2010/main" val="23518827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457200" y="989856"/>
            <a:ext cx="6994525" cy="1143000"/>
          </a:xfrm>
        </p:spPr>
        <p:txBody>
          <a:bodyPr/>
          <a:lstStyle/>
          <a:p>
            <a:pPr eaLnBrk="1" hangingPunct="1"/>
            <a:r>
              <a:rPr lang="en-US" smtClean="0"/>
              <a:t>Cause and Effect Diagram</a:t>
            </a:r>
          </a:p>
        </p:txBody>
      </p:sp>
      <p:sp>
        <p:nvSpPr>
          <p:cNvPr id="35842" name="Content Placeholder 2"/>
          <p:cNvSpPr>
            <a:spLocks noGrp="1"/>
          </p:cNvSpPr>
          <p:nvPr>
            <p:ph idx="4294967295"/>
          </p:nvPr>
        </p:nvSpPr>
        <p:spPr/>
        <p:txBody>
          <a:bodyPr/>
          <a:lstStyle/>
          <a:p>
            <a:pPr eaLnBrk="1" hangingPunct="1"/>
            <a:r>
              <a:rPr lang="en-US" smtClean="0"/>
              <a:t>A creative way to look at the causes of a problem</a:t>
            </a:r>
          </a:p>
          <a:p>
            <a:pPr eaLnBrk="1" hangingPunct="1"/>
            <a:r>
              <a:rPr lang="en-US" smtClean="0"/>
              <a:t>Helps stimulate thinking, organizes thoughts, and generates discussion</a:t>
            </a:r>
          </a:p>
          <a:p>
            <a:pPr eaLnBrk="1" hangingPunct="1"/>
            <a:r>
              <a:rPr lang="en-US" smtClean="0"/>
              <a:t>Can be used to explore the factors that will result in a desired future outcome</a:t>
            </a:r>
          </a:p>
        </p:txBody>
      </p:sp>
    </p:spTree>
    <p:extLst>
      <p:ext uri="{BB962C8B-B14F-4D97-AF65-F5344CB8AC3E}">
        <p14:creationId xmlns:p14="http://schemas.microsoft.com/office/powerpoint/2010/main" val="35814764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p:txBody>
          <a:bodyPr/>
          <a:lstStyle/>
          <a:p>
            <a:pPr eaLnBrk="1" hangingPunct="1"/>
            <a:r>
              <a:rPr lang="en-US" smtClean="0"/>
              <a:t>Benchmarking</a:t>
            </a:r>
          </a:p>
        </p:txBody>
      </p:sp>
      <p:sp>
        <p:nvSpPr>
          <p:cNvPr id="36868" name="Content Placeholder 5"/>
          <p:cNvSpPr>
            <a:spLocks noGrp="1"/>
          </p:cNvSpPr>
          <p:nvPr>
            <p:ph idx="4294967295"/>
          </p:nvPr>
        </p:nvSpPr>
        <p:spPr/>
        <p:txBody>
          <a:bodyPr/>
          <a:lstStyle/>
          <a:p>
            <a:pPr eaLnBrk="1" hangingPunct="1"/>
            <a:r>
              <a:rPr lang="en-US" smtClean="0"/>
              <a:t>Technique that involves looking at past projects to get ideas for improvement on the current project and to provide a basis to use in measuring quality performance.</a:t>
            </a:r>
          </a:p>
        </p:txBody>
      </p:sp>
    </p:spTree>
    <p:extLst>
      <p:ext uri="{BB962C8B-B14F-4D97-AF65-F5344CB8AC3E}">
        <p14:creationId xmlns:p14="http://schemas.microsoft.com/office/powerpoint/2010/main" val="35161600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idx="4294967295"/>
          </p:nvPr>
        </p:nvSpPr>
        <p:spPr>
          <a:xfrm>
            <a:off x="457200" y="1205880"/>
            <a:ext cx="6923088" cy="1143000"/>
          </a:xfrm>
        </p:spPr>
        <p:txBody>
          <a:bodyPr/>
          <a:lstStyle/>
          <a:p>
            <a:pPr eaLnBrk="1" hangingPunct="1"/>
            <a:r>
              <a:rPr lang="en-US" sz="4700" dirty="0" smtClean="0"/>
              <a:t>Design of Experiments </a:t>
            </a:r>
            <a:br>
              <a:rPr lang="en-US" sz="4700" dirty="0" smtClean="0"/>
            </a:br>
            <a:r>
              <a:rPr lang="en-US" sz="4700" dirty="0" smtClean="0"/>
              <a:t>(DOE)</a:t>
            </a:r>
          </a:p>
        </p:txBody>
      </p:sp>
      <p:sp>
        <p:nvSpPr>
          <p:cNvPr id="37890" name="Content Placeholder 2"/>
          <p:cNvSpPr>
            <a:spLocks noGrp="1"/>
          </p:cNvSpPr>
          <p:nvPr>
            <p:ph idx="4294967295"/>
          </p:nvPr>
        </p:nvSpPr>
        <p:spPr>
          <a:xfrm>
            <a:off x="457200" y="2492896"/>
            <a:ext cx="8229600" cy="3633267"/>
          </a:xfrm>
        </p:spPr>
        <p:txBody>
          <a:bodyPr>
            <a:normAutofit fontScale="92500" lnSpcReduction="10000"/>
          </a:bodyPr>
          <a:lstStyle/>
          <a:p>
            <a:pPr eaLnBrk="1" hangingPunct="1"/>
            <a:r>
              <a:rPr lang="en-US" sz="3000" dirty="0" smtClean="0"/>
              <a:t>Technique that uses experimentation to statistically determine what variables will improve quality. </a:t>
            </a:r>
          </a:p>
          <a:p>
            <a:pPr eaLnBrk="1" hangingPunct="1"/>
            <a:r>
              <a:rPr lang="en-US" sz="3000" dirty="0" smtClean="0"/>
              <a:t>Statistical method that allows you to systematically change all of the important factors in a process and see which combination has a lower impact on the project. </a:t>
            </a:r>
          </a:p>
          <a:p>
            <a:pPr eaLnBrk="1" hangingPunct="1"/>
            <a:r>
              <a:rPr lang="en-US" sz="3000" dirty="0" smtClean="0"/>
              <a:t>This technique is faster and more accurate than changing the variables one at a time.</a:t>
            </a:r>
          </a:p>
        </p:txBody>
      </p:sp>
    </p:spTree>
    <p:extLst>
      <p:ext uri="{BB962C8B-B14F-4D97-AF65-F5344CB8AC3E}">
        <p14:creationId xmlns:p14="http://schemas.microsoft.com/office/powerpoint/2010/main" val="2985060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idx="4294967295"/>
          </p:nvPr>
        </p:nvSpPr>
        <p:spPr/>
        <p:txBody>
          <a:bodyPr/>
          <a:lstStyle/>
          <a:p>
            <a:pPr eaLnBrk="1" hangingPunct="1"/>
            <a:r>
              <a:rPr lang="en-US" sz="5100" smtClean="0"/>
              <a:t>Checklist</a:t>
            </a:r>
          </a:p>
        </p:txBody>
      </p:sp>
      <p:sp>
        <p:nvSpPr>
          <p:cNvPr id="38916" name="Content Placeholder 5"/>
          <p:cNvSpPr>
            <a:spLocks noGrp="1"/>
          </p:cNvSpPr>
          <p:nvPr>
            <p:ph idx="4294967295"/>
          </p:nvPr>
        </p:nvSpPr>
        <p:spPr/>
        <p:txBody>
          <a:bodyPr>
            <a:normAutofit fontScale="92500"/>
          </a:bodyPr>
          <a:lstStyle/>
          <a:p>
            <a:pPr eaLnBrk="1" hangingPunct="1"/>
            <a:r>
              <a:rPr lang="en-US" dirty="0" smtClean="0"/>
              <a:t>List of items to inspect, a list of steps to be performed, or a picture of the item to be inspected, with space to note any defects found. </a:t>
            </a:r>
          </a:p>
          <a:p>
            <a:pPr eaLnBrk="1" hangingPunct="1"/>
            <a:r>
              <a:rPr lang="en-US" dirty="0" smtClean="0"/>
              <a:t>Created in the Planning Quality Process and used in the Perform Quality Control Process, to check for quality and to make sure things are </a:t>
            </a:r>
            <a:r>
              <a:rPr lang="en-US" dirty="0"/>
              <a:t>done with quality in mind </a:t>
            </a:r>
            <a:r>
              <a:rPr lang="en-US" dirty="0" smtClean="0"/>
              <a:t>from the beginning.</a:t>
            </a:r>
          </a:p>
        </p:txBody>
      </p:sp>
    </p:spTree>
    <p:extLst>
      <p:ext uri="{BB962C8B-B14F-4D97-AF65-F5344CB8AC3E}">
        <p14:creationId xmlns:p14="http://schemas.microsoft.com/office/powerpoint/2010/main" val="3367292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idx="4294967295"/>
          </p:nvPr>
        </p:nvSpPr>
        <p:spPr/>
        <p:txBody>
          <a:bodyPr/>
          <a:lstStyle/>
          <a:p>
            <a:pPr eaLnBrk="1" hangingPunct="1"/>
            <a:r>
              <a:rPr lang="en-US" smtClean="0"/>
              <a:t>Definition of Quality</a:t>
            </a:r>
          </a:p>
        </p:txBody>
      </p:sp>
      <p:sp>
        <p:nvSpPr>
          <p:cNvPr id="15364" name="Rectangle 3"/>
          <p:cNvSpPr>
            <a:spLocks noGrp="1" noChangeArrowheads="1"/>
          </p:cNvSpPr>
          <p:nvPr>
            <p:ph type="body" idx="4294967295"/>
          </p:nvPr>
        </p:nvSpPr>
        <p:spPr/>
        <p:txBody>
          <a:bodyPr/>
          <a:lstStyle/>
          <a:p>
            <a:pPr eaLnBrk="1" hangingPunct="1"/>
            <a:r>
              <a:rPr lang="en-US" sz="2600" smtClean="0"/>
              <a:t>Quality is defined as the degree to which the project fulfills requirements</a:t>
            </a:r>
          </a:p>
          <a:p>
            <a:pPr eaLnBrk="1" hangingPunct="1"/>
            <a:endParaRPr lang="en-US" sz="2200" smtClean="0"/>
          </a:p>
          <a:p>
            <a:pPr eaLnBrk="1" hangingPunct="1"/>
            <a:endParaRPr lang="en-US" smtClean="0"/>
          </a:p>
          <a:p>
            <a:pPr eaLnBrk="1" hangingPunct="1"/>
            <a:endParaRPr lang="en-US" smtClean="0"/>
          </a:p>
        </p:txBody>
      </p:sp>
    </p:spTree>
    <p:extLst>
      <p:ext uri="{BB962C8B-B14F-4D97-AF65-F5344CB8AC3E}">
        <p14:creationId xmlns:p14="http://schemas.microsoft.com/office/powerpoint/2010/main" val="27831858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idx="4294967295"/>
          </p:nvPr>
        </p:nvSpPr>
        <p:spPr>
          <a:xfrm>
            <a:off x="457200" y="845840"/>
            <a:ext cx="7931224" cy="1503040"/>
          </a:xfrm>
        </p:spPr>
        <p:txBody>
          <a:bodyPr/>
          <a:lstStyle/>
          <a:p>
            <a:pPr eaLnBrk="1" hangingPunct="1"/>
            <a:r>
              <a:rPr lang="en-US" sz="5100" dirty="0" smtClean="0"/>
              <a:t>Statistical Sampling</a:t>
            </a:r>
          </a:p>
        </p:txBody>
      </p:sp>
      <p:sp>
        <p:nvSpPr>
          <p:cNvPr id="39940" name="Content Placeholder 7"/>
          <p:cNvSpPr>
            <a:spLocks noGrp="1"/>
          </p:cNvSpPr>
          <p:nvPr>
            <p:ph idx="4294967295"/>
          </p:nvPr>
        </p:nvSpPr>
        <p:spPr/>
        <p:txBody>
          <a:bodyPr/>
          <a:lstStyle/>
          <a:p>
            <a:pPr eaLnBrk="1" hangingPunct="1"/>
            <a:r>
              <a:rPr lang="en-US" sz="2800" dirty="0" smtClean="0"/>
              <a:t>Process by which only a sample of the population is measured</a:t>
            </a:r>
          </a:p>
          <a:p>
            <a:pPr eaLnBrk="1" hangingPunct="1"/>
            <a:r>
              <a:rPr lang="en-US" sz="2800" dirty="0" smtClean="0"/>
              <a:t>Used when there is not enough time for sampling.</a:t>
            </a:r>
          </a:p>
        </p:txBody>
      </p:sp>
    </p:spTree>
    <p:extLst>
      <p:ext uri="{BB962C8B-B14F-4D97-AF65-F5344CB8AC3E}">
        <p14:creationId xmlns:p14="http://schemas.microsoft.com/office/powerpoint/2010/main" val="12577263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idx="4294967295"/>
          </p:nvPr>
        </p:nvSpPr>
        <p:spPr/>
        <p:txBody>
          <a:bodyPr/>
          <a:lstStyle/>
          <a:p>
            <a:pPr eaLnBrk="1" hangingPunct="1"/>
            <a:r>
              <a:rPr lang="en-US" smtClean="0"/>
              <a:t>Flowchart</a:t>
            </a:r>
          </a:p>
        </p:txBody>
      </p:sp>
      <p:sp>
        <p:nvSpPr>
          <p:cNvPr id="41986" name="Content Placeholder 2"/>
          <p:cNvSpPr>
            <a:spLocks noGrp="1"/>
          </p:cNvSpPr>
          <p:nvPr>
            <p:ph idx="4294967295"/>
          </p:nvPr>
        </p:nvSpPr>
        <p:spPr/>
        <p:txBody>
          <a:bodyPr/>
          <a:lstStyle/>
          <a:p>
            <a:pPr eaLnBrk="1" hangingPunct="1"/>
            <a:r>
              <a:rPr lang="en-US" smtClean="0"/>
              <a:t>Shows how a process or system flows from beginning to end and how the elements interrelate.</a:t>
            </a:r>
          </a:p>
        </p:txBody>
      </p:sp>
    </p:spTree>
    <p:extLst>
      <p:ext uri="{BB962C8B-B14F-4D97-AF65-F5344CB8AC3E}">
        <p14:creationId xmlns:p14="http://schemas.microsoft.com/office/powerpoint/2010/main" val="1539235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idx="4294967295"/>
          </p:nvPr>
        </p:nvSpPr>
        <p:spPr/>
        <p:txBody>
          <a:bodyPr/>
          <a:lstStyle/>
          <a:p>
            <a:pPr eaLnBrk="1" hangingPunct="1"/>
            <a:r>
              <a:rPr lang="en-US" smtClean="0"/>
              <a:t>Run chart</a:t>
            </a:r>
          </a:p>
        </p:txBody>
      </p:sp>
      <p:sp>
        <p:nvSpPr>
          <p:cNvPr id="43010" name="Content Placeholder 2"/>
          <p:cNvSpPr>
            <a:spLocks noGrp="1"/>
          </p:cNvSpPr>
          <p:nvPr>
            <p:ph idx="4294967295"/>
          </p:nvPr>
        </p:nvSpPr>
        <p:spPr/>
        <p:txBody>
          <a:bodyPr/>
          <a:lstStyle/>
          <a:p>
            <a:pPr eaLnBrk="1" hangingPunct="1"/>
            <a:r>
              <a:rPr lang="en-US" smtClean="0"/>
              <a:t>Used to look at history and see a pattern of variation.</a:t>
            </a:r>
          </a:p>
          <a:p>
            <a:pPr eaLnBrk="1" hangingPunct="1"/>
            <a:r>
              <a:rPr lang="en-US" smtClean="0"/>
              <a:t>If you have ever charted progress and looked for trends, then you have likely used run charts.</a:t>
            </a:r>
          </a:p>
        </p:txBody>
      </p:sp>
    </p:spTree>
    <p:extLst>
      <p:ext uri="{BB962C8B-B14F-4D97-AF65-F5344CB8AC3E}">
        <p14:creationId xmlns:p14="http://schemas.microsoft.com/office/powerpoint/2010/main" val="896031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idx="4294967295"/>
          </p:nvPr>
        </p:nvSpPr>
        <p:spPr/>
        <p:txBody>
          <a:bodyPr/>
          <a:lstStyle/>
          <a:p>
            <a:pPr eaLnBrk="1" hangingPunct="1"/>
            <a:r>
              <a:rPr lang="en-US" smtClean="0"/>
              <a:t>Scatter Diagram</a:t>
            </a:r>
          </a:p>
        </p:txBody>
      </p:sp>
      <p:sp>
        <p:nvSpPr>
          <p:cNvPr id="44034" name="Content Placeholder 2"/>
          <p:cNvSpPr>
            <a:spLocks noGrp="1"/>
          </p:cNvSpPr>
          <p:nvPr>
            <p:ph idx="4294967295"/>
          </p:nvPr>
        </p:nvSpPr>
        <p:spPr/>
        <p:txBody>
          <a:bodyPr/>
          <a:lstStyle/>
          <a:p>
            <a:pPr eaLnBrk="1" hangingPunct="1"/>
            <a:r>
              <a:rPr lang="en-US" smtClean="0"/>
              <a:t>This diagram tracks two variables to see if they are related. </a:t>
            </a:r>
          </a:p>
        </p:txBody>
      </p:sp>
    </p:spTree>
    <p:extLst>
      <p:ext uri="{BB962C8B-B14F-4D97-AF65-F5344CB8AC3E}">
        <p14:creationId xmlns:p14="http://schemas.microsoft.com/office/powerpoint/2010/main" val="1918843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idx="4294967295"/>
          </p:nvPr>
        </p:nvSpPr>
        <p:spPr/>
        <p:txBody>
          <a:bodyPr/>
          <a:lstStyle/>
          <a:p>
            <a:pPr eaLnBrk="1" hangingPunct="1"/>
            <a:r>
              <a:rPr lang="en-US" smtClean="0"/>
              <a:t>Histogram</a:t>
            </a:r>
          </a:p>
        </p:txBody>
      </p:sp>
      <p:sp>
        <p:nvSpPr>
          <p:cNvPr id="45058" name="Content Placeholder 2"/>
          <p:cNvSpPr>
            <a:spLocks noGrp="1"/>
          </p:cNvSpPr>
          <p:nvPr>
            <p:ph idx="4294967295"/>
          </p:nvPr>
        </p:nvSpPr>
        <p:spPr/>
        <p:txBody>
          <a:bodyPr/>
          <a:lstStyle/>
          <a:p>
            <a:pPr eaLnBrk="1" hangingPunct="1"/>
            <a:r>
              <a:rPr lang="en-US" smtClean="0"/>
              <a:t>A histogram displays data in the form of bars or columns. </a:t>
            </a:r>
          </a:p>
          <a:p>
            <a:pPr eaLnBrk="1" hangingPunct="1"/>
            <a:r>
              <a:rPr lang="en-US" smtClean="0"/>
              <a:t>This tool shows what problems are worth dealing with. </a:t>
            </a:r>
          </a:p>
          <a:p>
            <a:pPr eaLnBrk="1" hangingPunct="1"/>
            <a:r>
              <a:rPr lang="en-US" smtClean="0"/>
              <a:t>A typical histogram arranges data in no particular order.</a:t>
            </a:r>
          </a:p>
        </p:txBody>
      </p:sp>
    </p:spTree>
    <p:extLst>
      <p:ext uri="{BB962C8B-B14F-4D97-AF65-F5344CB8AC3E}">
        <p14:creationId xmlns:p14="http://schemas.microsoft.com/office/powerpoint/2010/main" val="1849245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idx="4294967295"/>
          </p:nvPr>
        </p:nvSpPr>
        <p:spPr>
          <a:xfrm>
            <a:off x="457200" y="845840"/>
            <a:ext cx="6778625" cy="1143000"/>
          </a:xfrm>
        </p:spPr>
        <p:txBody>
          <a:bodyPr/>
          <a:lstStyle/>
          <a:p>
            <a:pPr eaLnBrk="1" hangingPunct="1"/>
            <a:r>
              <a:rPr lang="en-US" smtClean="0"/>
              <a:t>Prevention over Inspection</a:t>
            </a:r>
          </a:p>
        </p:txBody>
      </p:sp>
      <p:sp>
        <p:nvSpPr>
          <p:cNvPr id="46082" name="Content Placeholder 2"/>
          <p:cNvSpPr>
            <a:spLocks noGrp="1"/>
          </p:cNvSpPr>
          <p:nvPr>
            <p:ph idx="4294967295"/>
          </p:nvPr>
        </p:nvSpPr>
        <p:spPr/>
        <p:txBody>
          <a:bodyPr/>
          <a:lstStyle/>
          <a:p>
            <a:pPr eaLnBrk="1" hangingPunct="1"/>
            <a:r>
              <a:rPr lang="en-US" dirty="0" smtClean="0"/>
              <a:t>Remember that QUALITY MUST BE PLANNED IN, NOT INSPECTED IN!</a:t>
            </a:r>
          </a:p>
        </p:txBody>
      </p:sp>
    </p:spTree>
    <p:extLst>
      <p:ext uri="{BB962C8B-B14F-4D97-AF65-F5344CB8AC3E}">
        <p14:creationId xmlns:p14="http://schemas.microsoft.com/office/powerpoint/2010/main" val="10056810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idx="4294967295"/>
          </p:nvPr>
        </p:nvSpPr>
        <p:spPr/>
        <p:txBody>
          <a:bodyPr/>
          <a:lstStyle/>
          <a:p>
            <a:pPr eaLnBrk="1" hangingPunct="1"/>
            <a:r>
              <a:rPr lang="en-US" smtClean="0"/>
              <a:t>Gold Plating</a:t>
            </a:r>
          </a:p>
        </p:txBody>
      </p:sp>
      <p:sp>
        <p:nvSpPr>
          <p:cNvPr id="47106" name="Content Placeholder 2"/>
          <p:cNvSpPr>
            <a:spLocks noGrp="1"/>
          </p:cNvSpPr>
          <p:nvPr>
            <p:ph idx="4294967295"/>
          </p:nvPr>
        </p:nvSpPr>
        <p:spPr/>
        <p:txBody>
          <a:bodyPr>
            <a:normAutofit fontScale="92500"/>
          </a:bodyPr>
          <a:lstStyle/>
          <a:p>
            <a:pPr eaLnBrk="1" hangingPunct="1"/>
            <a:r>
              <a:rPr lang="en-US" sz="3000" dirty="0" smtClean="0"/>
              <a:t>Gold plating refers to giving the customer extras (i.e., extra functionality, higher quality components, and extra scope or better performance). </a:t>
            </a:r>
          </a:p>
          <a:p>
            <a:pPr eaLnBrk="1" hangingPunct="1"/>
            <a:r>
              <a:rPr lang="en-US" sz="3000" dirty="0" smtClean="0"/>
              <a:t>Although you might have a policy promoting gold plating at work (such as "meeting or exceeding customers' expectations"), advanced quality thinking does not recommend this practice and neither does PMI.</a:t>
            </a:r>
          </a:p>
        </p:txBody>
      </p:sp>
    </p:spTree>
    <p:extLst>
      <p:ext uri="{BB962C8B-B14F-4D97-AF65-F5344CB8AC3E}">
        <p14:creationId xmlns:p14="http://schemas.microsoft.com/office/powerpoint/2010/main" val="21850654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idx="4294967295"/>
          </p:nvPr>
        </p:nvSpPr>
        <p:spPr/>
        <p:txBody>
          <a:bodyPr/>
          <a:lstStyle/>
          <a:p>
            <a:pPr eaLnBrk="1" hangingPunct="1"/>
            <a:r>
              <a:rPr lang="en-US" smtClean="0"/>
              <a:t>Just in Time (JIT)</a:t>
            </a:r>
          </a:p>
        </p:txBody>
      </p:sp>
      <p:sp>
        <p:nvSpPr>
          <p:cNvPr id="49154" name="Content Placeholder 2"/>
          <p:cNvSpPr>
            <a:spLocks noGrp="1"/>
          </p:cNvSpPr>
          <p:nvPr>
            <p:ph idx="4294967295"/>
          </p:nvPr>
        </p:nvSpPr>
        <p:spPr/>
        <p:txBody>
          <a:bodyPr>
            <a:normAutofit fontScale="92500"/>
          </a:bodyPr>
          <a:lstStyle/>
          <a:p>
            <a:pPr eaLnBrk="1" hangingPunct="1"/>
            <a:r>
              <a:rPr lang="en-US" sz="2600" dirty="0" smtClean="0"/>
              <a:t>Quality Movement that states that holding raw materials in inventory is too expensive and unnecessary. </a:t>
            </a:r>
          </a:p>
          <a:p>
            <a:pPr eaLnBrk="1" hangingPunct="1"/>
            <a:r>
              <a:rPr lang="en-US" sz="2600" dirty="0" smtClean="0"/>
              <a:t>Instead, it believes that suppliers should deliver raw materials just when they are needed or just before they are needed, thus decreasing inventory to close to zero. </a:t>
            </a:r>
          </a:p>
          <a:p>
            <a:pPr eaLnBrk="1" hangingPunct="1"/>
            <a:r>
              <a:rPr lang="en-US" sz="2600" dirty="0" smtClean="0"/>
              <a:t>A company using JIT must have high quality practices; otherwise, there will not be enough raw materials to meet production requirements because of waste and rework. </a:t>
            </a:r>
          </a:p>
          <a:p>
            <a:pPr eaLnBrk="1" hangingPunct="1"/>
            <a:r>
              <a:rPr lang="en-US" sz="2600" dirty="0" smtClean="0"/>
              <a:t>A JIT system forces attention on quality.</a:t>
            </a:r>
          </a:p>
        </p:txBody>
      </p:sp>
    </p:spTree>
    <p:extLst>
      <p:ext uri="{BB962C8B-B14F-4D97-AF65-F5344CB8AC3E}">
        <p14:creationId xmlns:p14="http://schemas.microsoft.com/office/powerpoint/2010/main" val="14851214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idx="4294967295"/>
          </p:nvPr>
        </p:nvSpPr>
        <p:spPr/>
        <p:txBody>
          <a:bodyPr/>
          <a:lstStyle/>
          <a:p>
            <a:pPr eaLnBrk="1" hangingPunct="1"/>
            <a:r>
              <a:rPr lang="en-US" smtClean="0"/>
              <a:t>Quality Audits</a:t>
            </a:r>
          </a:p>
        </p:txBody>
      </p:sp>
      <p:sp>
        <p:nvSpPr>
          <p:cNvPr id="51202" name="Content Placeholder 2"/>
          <p:cNvSpPr>
            <a:spLocks noGrp="1"/>
          </p:cNvSpPr>
          <p:nvPr>
            <p:ph idx="4294967295"/>
          </p:nvPr>
        </p:nvSpPr>
        <p:spPr/>
        <p:txBody>
          <a:bodyPr/>
          <a:lstStyle/>
          <a:p>
            <a:pPr eaLnBrk="1" hangingPunct="1"/>
            <a:r>
              <a:rPr lang="en-US" smtClean="0"/>
              <a:t>Used to see if you and your project are complying with company policies, standards, and procedures and to determine whether the policies, standards, and procedures being used are efficient and effective.</a:t>
            </a:r>
          </a:p>
        </p:txBody>
      </p:sp>
    </p:spTree>
    <p:extLst>
      <p:ext uri="{BB962C8B-B14F-4D97-AF65-F5344CB8AC3E}">
        <p14:creationId xmlns:p14="http://schemas.microsoft.com/office/powerpoint/2010/main" val="3245397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p:txBody>
          <a:bodyPr/>
          <a:lstStyle/>
          <a:p>
            <a:pPr eaLnBrk="1" hangingPunct="1"/>
            <a:r>
              <a:rPr lang="en-US" smtClean="0"/>
              <a:t>ISO 9000</a:t>
            </a:r>
          </a:p>
        </p:txBody>
      </p:sp>
      <p:sp>
        <p:nvSpPr>
          <p:cNvPr id="53250" name="Content Placeholder 2"/>
          <p:cNvSpPr>
            <a:spLocks noGrp="1"/>
          </p:cNvSpPr>
          <p:nvPr>
            <p:ph idx="4294967295"/>
          </p:nvPr>
        </p:nvSpPr>
        <p:spPr/>
        <p:txBody>
          <a:bodyPr/>
          <a:lstStyle/>
          <a:p>
            <a:pPr eaLnBrk="1" hangingPunct="1"/>
            <a:r>
              <a:rPr lang="en-US" smtClean="0"/>
              <a:t>Family of standards created by the International Organization for Standardization (ISO) to help ensure that organizations have quality procedures and that they follow them.</a:t>
            </a:r>
          </a:p>
        </p:txBody>
      </p:sp>
    </p:spTree>
    <p:extLst>
      <p:ext uri="{BB962C8B-B14F-4D97-AF65-F5344CB8AC3E}">
        <p14:creationId xmlns:p14="http://schemas.microsoft.com/office/powerpoint/2010/main" val="3918087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idx="4294967295"/>
          </p:nvPr>
        </p:nvSpPr>
        <p:spPr>
          <a:xfrm>
            <a:off x="457200" y="989856"/>
            <a:ext cx="7210425" cy="1143000"/>
          </a:xfrm>
        </p:spPr>
        <p:txBody>
          <a:bodyPr/>
          <a:lstStyle/>
          <a:p>
            <a:pPr eaLnBrk="1" hangingPunct="1"/>
            <a:r>
              <a:rPr lang="en-US" dirty="0" smtClean="0"/>
              <a:t>Quality </a:t>
            </a:r>
            <a:r>
              <a:rPr lang="en-US" dirty="0" err="1" smtClean="0"/>
              <a:t>Mgmt</a:t>
            </a:r>
            <a:r>
              <a:rPr lang="en-US" dirty="0" smtClean="0"/>
              <a:t> Process</a:t>
            </a:r>
          </a:p>
        </p:txBody>
      </p:sp>
      <p:sp>
        <p:nvSpPr>
          <p:cNvPr id="17412" name="Rectangle 3"/>
          <p:cNvSpPr>
            <a:spLocks noGrp="1" noChangeArrowheads="1"/>
          </p:cNvSpPr>
          <p:nvPr>
            <p:ph type="body" idx="4294967295"/>
          </p:nvPr>
        </p:nvSpPr>
        <p:spPr/>
        <p:txBody>
          <a:bodyPr/>
          <a:lstStyle/>
          <a:p>
            <a:pPr eaLnBrk="1" hangingPunct="1"/>
            <a:r>
              <a:rPr lang="en-US" sz="2600" smtClean="0"/>
              <a:t>Plan Quality – Planning Process Group</a:t>
            </a:r>
          </a:p>
          <a:p>
            <a:pPr eaLnBrk="1" hangingPunct="1"/>
            <a:r>
              <a:rPr lang="en-US" sz="2600" smtClean="0"/>
              <a:t>Perform Quality Assurance – Executing Process Group</a:t>
            </a:r>
          </a:p>
          <a:p>
            <a:pPr eaLnBrk="1" hangingPunct="1"/>
            <a:r>
              <a:rPr lang="en-US" sz="2600" smtClean="0"/>
              <a:t>Perform Quality Control – Monitor and Controlling Process Group</a:t>
            </a:r>
          </a:p>
          <a:p>
            <a:pPr eaLnBrk="1" hangingPunct="1"/>
            <a:endParaRPr lang="en-US" sz="2600" smtClean="0"/>
          </a:p>
          <a:p>
            <a:pPr eaLnBrk="1" hangingPunct="1"/>
            <a:endParaRPr lang="en-US" sz="2200" smtClean="0"/>
          </a:p>
          <a:p>
            <a:pPr eaLnBrk="1" hangingPunct="1"/>
            <a:endParaRPr lang="en-US" smtClean="0"/>
          </a:p>
          <a:p>
            <a:pPr eaLnBrk="1" hangingPunct="1"/>
            <a:endParaRPr lang="en-US" smtClean="0"/>
          </a:p>
        </p:txBody>
      </p:sp>
    </p:spTree>
    <p:extLst>
      <p:ext uri="{BB962C8B-B14F-4D97-AF65-F5344CB8AC3E}">
        <p14:creationId xmlns:p14="http://schemas.microsoft.com/office/powerpoint/2010/main" val="41110138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idx="4294967295"/>
          </p:nvPr>
        </p:nvSpPr>
        <p:spPr>
          <a:xfrm>
            <a:off x="457200" y="1124744"/>
            <a:ext cx="8229600" cy="1656184"/>
          </a:xfrm>
        </p:spPr>
        <p:txBody>
          <a:bodyPr/>
          <a:lstStyle/>
          <a:p>
            <a:pPr eaLnBrk="1" hangingPunct="1"/>
            <a:r>
              <a:rPr lang="en-US" sz="4000" dirty="0" smtClean="0"/>
              <a:t>Total Quality </a:t>
            </a:r>
            <a:r>
              <a:rPr lang="en-US" sz="4000" dirty="0" err="1" smtClean="0"/>
              <a:t>Mgmt</a:t>
            </a:r>
            <a:r>
              <a:rPr lang="en-US" sz="4000" dirty="0" smtClean="0"/>
              <a:t> </a:t>
            </a:r>
            <a:br>
              <a:rPr lang="en-US" sz="4000" dirty="0" smtClean="0"/>
            </a:br>
            <a:r>
              <a:rPr lang="en-US" sz="4000" dirty="0" smtClean="0"/>
              <a:t>(TQM)</a:t>
            </a:r>
          </a:p>
        </p:txBody>
      </p:sp>
      <p:sp>
        <p:nvSpPr>
          <p:cNvPr id="55298" name="Content Placeholder 2"/>
          <p:cNvSpPr>
            <a:spLocks noGrp="1"/>
          </p:cNvSpPr>
          <p:nvPr>
            <p:ph idx="4294967295"/>
          </p:nvPr>
        </p:nvSpPr>
        <p:spPr>
          <a:xfrm>
            <a:off x="457200" y="2924944"/>
            <a:ext cx="8229600" cy="3201219"/>
          </a:xfrm>
        </p:spPr>
        <p:txBody>
          <a:bodyPr/>
          <a:lstStyle/>
          <a:p>
            <a:pPr eaLnBrk="1" hangingPunct="1"/>
            <a:r>
              <a:rPr lang="en-US" dirty="0" smtClean="0"/>
              <a:t>This philosophy encourages companies and their employees to focus on finding ways to continuously improve the quality of their business practices and products.</a:t>
            </a:r>
          </a:p>
        </p:txBody>
      </p:sp>
    </p:spTree>
    <p:extLst>
      <p:ext uri="{BB962C8B-B14F-4D97-AF65-F5344CB8AC3E}">
        <p14:creationId xmlns:p14="http://schemas.microsoft.com/office/powerpoint/2010/main" val="355657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idx="4294967295"/>
          </p:nvPr>
        </p:nvSpPr>
        <p:spPr>
          <a:xfrm>
            <a:off x="457200" y="845840"/>
            <a:ext cx="8075240" cy="1647056"/>
          </a:xfrm>
        </p:spPr>
        <p:txBody>
          <a:bodyPr/>
          <a:lstStyle/>
          <a:p>
            <a:pPr eaLnBrk="1" hangingPunct="1"/>
            <a:r>
              <a:rPr lang="en-US" dirty="0" smtClean="0"/>
              <a:t>Responsibility for Quality</a:t>
            </a:r>
          </a:p>
        </p:txBody>
      </p:sp>
      <p:sp>
        <p:nvSpPr>
          <p:cNvPr id="56322" name="Content Placeholder 2"/>
          <p:cNvSpPr>
            <a:spLocks noGrp="1"/>
          </p:cNvSpPr>
          <p:nvPr>
            <p:ph idx="4294967295"/>
          </p:nvPr>
        </p:nvSpPr>
        <p:spPr/>
        <p:txBody>
          <a:bodyPr/>
          <a:lstStyle/>
          <a:p>
            <a:pPr eaLnBrk="1" hangingPunct="1"/>
            <a:r>
              <a:rPr lang="en-US" dirty="0" smtClean="0"/>
              <a:t>The entire organization has responsibilities regarding quality.</a:t>
            </a:r>
          </a:p>
          <a:p>
            <a:pPr eaLnBrk="1" hangingPunct="1"/>
            <a:r>
              <a:rPr lang="en-US" dirty="0" smtClean="0"/>
              <a:t>The project manager has the ultimate responsibility for the quality of the product of the project, but each team member must check his or her own work by inspecting it.</a:t>
            </a:r>
          </a:p>
        </p:txBody>
      </p:sp>
    </p:spTree>
    <p:extLst>
      <p:ext uri="{BB962C8B-B14F-4D97-AF65-F5344CB8AC3E}">
        <p14:creationId xmlns:p14="http://schemas.microsoft.com/office/powerpoint/2010/main" val="9054240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idx="4294967295"/>
          </p:nvPr>
        </p:nvSpPr>
        <p:spPr>
          <a:xfrm>
            <a:off x="457200" y="917848"/>
            <a:ext cx="8075240" cy="1503040"/>
          </a:xfrm>
        </p:spPr>
        <p:txBody>
          <a:bodyPr/>
          <a:lstStyle/>
          <a:p>
            <a:pPr eaLnBrk="1" hangingPunct="1"/>
            <a:r>
              <a:rPr lang="en-US" dirty="0" smtClean="0"/>
              <a:t>Impact of poor quality</a:t>
            </a:r>
          </a:p>
        </p:txBody>
      </p:sp>
      <p:sp>
        <p:nvSpPr>
          <p:cNvPr id="58370" name="Content Placeholder 2"/>
          <p:cNvSpPr>
            <a:spLocks noGrp="1"/>
          </p:cNvSpPr>
          <p:nvPr>
            <p:ph idx="4294967295"/>
          </p:nvPr>
        </p:nvSpPr>
        <p:spPr/>
        <p:txBody>
          <a:bodyPr>
            <a:normAutofit fontScale="92500"/>
          </a:bodyPr>
          <a:lstStyle/>
          <a:p>
            <a:pPr eaLnBrk="1" hangingPunct="1"/>
            <a:r>
              <a:rPr lang="en-US" sz="2800" dirty="0" smtClean="0"/>
              <a:t>Increased costs</a:t>
            </a:r>
          </a:p>
          <a:p>
            <a:pPr eaLnBrk="1" hangingPunct="1"/>
            <a:r>
              <a:rPr lang="en-US" sz="2800" dirty="0" smtClean="0"/>
              <a:t>Low morale</a:t>
            </a:r>
          </a:p>
          <a:p>
            <a:pPr eaLnBrk="1" hangingPunct="1"/>
            <a:r>
              <a:rPr lang="en-US" sz="2800" dirty="0" smtClean="0"/>
              <a:t>Low customer satisfaction</a:t>
            </a:r>
          </a:p>
          <a:p>
            <a:pPr eaLnBrk="1" hangingPunct="1"/>
            <a:r>
              <a:rPr lang="en-US" sz="2800" dirty="0" smtClean="0"/>
              <a:t>Increased risk</a:t>
            </a:r>
          </a:p>
          <a:p>
            <a:pPr eaLnBrk="1" hangingPunct="1"/>
            <a:r>
              <a:rPr lang="en-US" sz="2800" dirty="0" smtClean="0"/>
              <a:t>Rework</a:t>
            </a:r>
          </a:p>
          <a:p>
            <a:pPr eaLnBrk="1" hangingPunct="1"/>
            <a:r>
              <a:rPr lang="en-US" sz="2800" dirty="0" smtClean="0"/>
              <a:t>Schedule delays</a:t>
            </a:r>
          </a:p>
          <a:p>
            <a:pPr eaLnBrk="1" hangingPunct="1"/>
            <a:r>
              <a:rPr lang="en-US" sz="2800" dirty="0" smtClean="0"/>
              <a:t>Increases in quality can result in increased productivity, cost effectiveness and decreased cost risk</a:t>
            </a:r>
          </a:p>
        </p:txBody>
      </p:sp>
    </p:spTree>
    <p:extLst>
      <p:ext uri="{BB962C8B-B14F-4D97-AF65-F5344CB8AC3E}">
        <p14:creationId xmlns:p14="http://schemas.microsoft.com/office/powerpoint/2010/main" val="28533572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idx="4294967295"/>
          </p:nvPr>
        </p:nvSpPr>
        <p:spPr/>
        <p:txBody>
          <a:bodyPr/>
          <a:lstStyle/>
          <a:p>
            <a:pPr eaLnBrk="1" hangingPunct="1"/>
            <a:r>
              <a:rPr lang="en-US" smtClean="0"/>
              <a:t>Cost of Quality</a:t>
            </a:r>
          </a:p>
        </p:txBody>
      </p:sp>
      <p:sp>
        <p:nvSpPr>
          <p:cNvPr id="60418" name="Content Placeholder 2"/>
          <p:cNvSpPr>
            <a:spLocks noGrp="1"/>
          </p:cNvSpPr>
          <p:nvPr>
            <p:ph idx="4294967295"/>
          </p:nvPr>
        </p:nvSpPr>
        <p:spPr/>
        <p:txBody>
          <a:bodyPr/>
          <a:lstStyle/>
          <a:p>
            <a:pPr eaLnBrk="1" hangingPunct="1"/>
            <a:r>
              <a:rPr lang="en-US" dirty="0" smtClean="0"/>
              <a:t>Cost of quality involves looking at what the costs of compliance and non-compliance to quality standards will be on the project and creating an appropriate balance.</a:t>
            </a:r>
          </a:p>
          <a:p>
            <a:pPr eaLnBrk="1" hangingPunct="1"/>
            <a:r>
              <a:rPr lang="en-US" dirty="0" smtClean="0"/>
              <a:t>Cost of Compliance:</a:t>
            </a:r>
          </a:p>
          <a:p>
            <a:pPr lvl="1" eaLnBrk="1" hangingPunct="1"/>
            <a:r>
              <a:rPr lang="en-US" dirty="0" smtClean="0"/>
              <a:t>Quality Training</a:t>
            </a:r>
          </a:p>
          <a:p>
            <a:pPr lvl="1" eaLnBrk="1" hangingPunct="1"/>
            <a:r>
              <a:rPr lang="en-US" dirty="0" smtClean="0"/>
              <a:t>Studies</a:t>
            </a:r>
          </a:p>
          <a:p>
            <a:pPr lvl="1" eaLnBrk="1" hangingPunct="1"/>
            <a:r>
              <a:rPr lang="en-US" dirty="0" smtClean="0"/>
              <a:t>Surveys</a:t>
            </a:r>
          </a:p>
          <a:p>
            <a:pPr lvl="1" eaLnBrk="1" hangingPunct="1"/>
            <a:endParaRPr lang="en-US" dirty="0" smtClean="0"/>
          </a:p>
        </p:txBody>
      </p:sp>
    </p:spTree>
    <p:extLst>
      <p:ext uri="{BB962C8B-B14F-4D97-AF65-F5344CB8AC3E}">
        <p14:creationId xmlns:p14="http://schemas.microsoft.com/office/powerpoint/2010/main" val="10769488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idx="4294967295"/>
          </p:nvPr>
        </p:nvSpPr>
        <p:spPr/>
        <p:txBody>
          <a:bodyPr/>
          <a:lstStyle/>
          <a:p>
            <a:pPr eaLnBrk="1" hangingPunct="1"/>
            <a:r>
              <a:rPr lang="en-US" smtClean="0"/>
              <a:t>Cost of Quality</a:t>
            </a:r>
          </a:p>
        </p:txBody>
      </p:sp>
      <p:sp>
        <p:nvSpPr>
          <p:cNvPr id="61442" name="Content Placeholder 2"/>
          <p:cNvSpPr>
            <a:spLocks noGrp="1"/>
          </p:cNvSpPr>
          <p:nvPr>
            <p:ph idx="4294967295"/>
          </p:nvPr>
        </p:nvSpPr>
        <p:spPr/>
        <p:txBody>
          <a:bodyPr/>
          <a:lstStyle/>
          <a:p>
            <a:pPr eaLnBrk="1" hangingPunct="1"/>
            <a:r>
              <a:rPr lang="en-US" dirty="0" smtClean="0"/>
              <a:t>Cost of Non-compliance:</a:t>
            </a:r>
          </a:p>
          <a:p>
            <a:pPr lvl="1" eaLnBrk="1" hangingPunct="1"/>
            <a:r>
              <a:rPr lang="en-US" dirty="0" smtClean="0"/>
              <a:t>Rework</a:t>
            </a:r>
          </a:p>
          <a:p>
            <a:pPr lvl="1" eaLnBrk="1" hangingPunct="1"/>
            <a:r>
              <a:rPr lang="en-US" dirty="0" smtClean="0"/>
              <a:t>Scrap</a:t>
            </a:r>
          </a:p>
          <a:p>
            <a:pPr lvl="1" eaLnBrk="1" hangingPunct="1"/>
            <a:r>
              <a:rPr lang="en-US" dirty="0" smtClean="0"/>
              <a:t>Inventory costs</a:t>
            </a:r>
          </a:p>
          <a:p>
            <a:pPr lvl="1" eaLnBrk="1" hangingPunct="1"/>
            <a:r>
              <a:rPr lang="en-US" dirty="0" smtClean="0"/>
              <a:t>Warranty costs</a:t>
            </a:r>
          </a:p>
          <a:p>
            <a:pPr lvl="1" eaLnBrk="1" hangingPunct="1"/>
            <a:r>
              <a:rPr lang="en-US" dirty="0" smtClean="0"/>
              <a:t>Lost business</a:t>
            </a:r>
          </a:p>
          <a:p>
            <a:pPr lvl="1" eaLnBrk="1" hangingPunct="1"/>
            <a:endParaRPr lang="en-US" dirty="0" smtClean="0"/>
          </a:p>
        </p:txBody>
      </p:sp>
    </p:spTree>
    <p:extLst>
      <p:ext uri="{BB962C8B-B14F-4D97-AF65-F5344CB8AC3E}">
        <p14:creationId xmlns:p14="http://schemas.microsoft.com/office/powerpoint/2010/main" val="4626742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idx="4294967295"/>
          </p:nvPr>
        </p:nvSpPr>
        <p:spPr/>
        <p:txBody>
          <a:bodyPr/>
          <a:lstStyle/>
          <a:p>
            <a:pPr eaLnBrk="1" hangingPunct="1"/>
            <a:r>
              <a:rPr lang="en-US" smtClean="0"/>
              <a:t>Cost benefit analysis</a:t>
            </a:r>
          </a:p>
        </p:txBody>
      </p:sp>
      <p:sp>
        <p:nvSpPr>
          <p:cNvPr id="62466" name="Content Placeholder 2"/>
          <p:cNvSpPr>
            <a:spLocks noGrp="1"/>
          </p:cNvSpPr>
          <p:nvPr>
            <p:ph idx="4294967295"/>
          </p:nvPr>
        </p:nvSpPr>
        <p:spPr/>
        <p:txBody>
          <a:bodyPr/>
          <a:lstStyle/>
          <a:p>
            <a:pPr eaLnBrk="1" hangingPunct="1"/>
            <a:r>
              <a:rPr lang="en-US" dirty="0" smtClean="0"/>
              <a:t>Technique that weighs the benefits against the costs of meeting quality requirements.</a:t>
            </a:r>
          </a:p>
        </p:txBody>
      </p:sp>
    </p:spTree>
    <p:extLst>
      <p:ext uri="{BB962C8B-B14F-4D97-AF65-F5344CB8AC3E}">
        <p14:creationId xmlns:p14="http://schemas.microsoft.com/office/powerpoint/2010/main" val="3127109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idx="4294967295"/>
          </p:nvPr>
        </p:nvSpPr>
        <p:spPr/>
        <p:txBody>
          <a:bodyPr/>
          <a:lstStyle/>
          <a:p>
            <a:pPr eaLnBrk="1" hangingPunct="1"/>
            <a:r>
              <a:rPr lang="en-US" smtClean="0"/>
              <a:t>Marginal Analysis</a:t>
            </a:r>
          </a:p>
        </p:txBody>
      </p:sp>
      <p:sp>
        <p:nvSpPr>
          <p:cNvPr id="64514" name="Content Placeholder 2"/>
          <p:cNvSpPr>
            <a:spLocks noGrp="1"/>
          </p:cNvSpPr>
          <p:nvPr>
            <p:ph idx="4294967295"/>
          </p:nvPr>
        </p:nvSpPr>
        <p:spPr>
          <a:xfrm>
            <a:off x="457200" y="2708920"/>
            <a:ext cx="8229600" cy="3417243"/>
          </a:xfrm>
        </p:spPr>
        <p:txBody>
          <a:bodyPr/>
          <a:lstStyle/>
          <a:p>
            <a:pPr eaLnBrk="1" hangingPunct="1"/>
            <a:r>
              <a:rPr lang="en-US" dirty="0" smtClean="0"/>
              <a:t>Marginal analysis refers to looking for the point where the benefits or revenue to be received from improving quality equals the incremental cost required to achieve that quality.</a:t>
            </a:r>
          </a:p>
        </p:txBody>
      </p:sp>
    </p:spTree>
    <p:extLst>
      <p:ext uri="{BB962C8B-B14F-4D97-AF65-F5344CB8AC3E}">
        <p14:creationId xmlns:p14="http://schemas.microsoft.com/office/powerpoint/2010/main" val="33458036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idx="4294967295"/>
          </p:nvPr>
        </p:nvSpPr>
        <p:spPr/>
        <p:txBody>
          <a:bodyPr/>
          <a:lstStyle/>
          <a:p>
            <a:pPr eaLnBrk="1" hangingPunct="1"/>
            <a:r>
              <a:rPr lang="en-US" dirty="0" smtClean="0"/>
              <a:t>Probability</a:t>
            </a:r>
          </a:p>
        </p:txBody>
      </p:sp>
      <p:sp>
        <p:nvSpPr>
          <p:cNvPr id="65538" name="Content Placeholder 2"/>
          <p:cNvSpPr>
            <a:spLocks noGrp="1"/>
          </p:cNvSpPr>
          <p:nvPr>
            <p:ph idx="4294967295"/>
          </p:nvPr>
        </p:nvSpPr>
        <p:spPr/>
        <p:txBody>
          <a:bodyPr/>
          <a:lstStyle/>
          <a:p>
            <a:pPr eaLnBrk="1" hangingPunct="1"/>
            <a:r>
              <a:rPr lang="en-US" smtClean="0"/>
              <a:t>This term refers to the likelihood that something will occur. Probability is usually expressed as a decimal or a fraction, on a scale of zero to one.</a:t>
            </a:r>
          </a:p>
        </p:txBody>
      </p:sp>
    </p:spTree>
    <p:extLst>
      <p:ext uri="{BB962C8B-B14F-4D97-AF65-F5344CB8AC3E}">
        <p14:creationId xmlns:p14="http://schemas.microsoft.com/office/powerpoint/2010/main" val="25467458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idx="4294967295"/>
          </p:nvPr>
        </p:nvSpPr>
        <p:spPr>
          <a:xfrm>
            <a:off x="457200" y="845840"/>
            <a:ext cx="7931224" cy="1647056"/>
          </a:xfrm>
        </p:spPr>
        <p:txBody>
          <a:bodyPr/>
          <a:lstStyle/>
          <a:p>
            <a:pPr eaLnBrk="1" hangingPunct="1"/>
            <a:r>
              <a:rPr lang="en-US" dirty="0" smtClean="0"/>
              <a:t>Statistical Independence</a:t>
            </a:r>
          </a:p>
        </p:txBody>
      </p:sp>
      <p:sp>
        <p:nvSpPr>
          <p:cNvPr id="66562" name="Content Placeholder 2"/>
          <p:cNvSpPr>
            <a:spLocks noGrp="1"/>
          </p:cNvSpPr>
          <p:nvPr>
            <p:ph idx="4294967295"/>
          </p:nvPr>
        </p:nvSpPr>
        <p:spPr/>
        <p:txBody>
          <a:bodyPr/>
          <a:lstStyle/>
          <a:p>
            <a:pPr eaLnBrk="1" hangingPunct="1"/>
            <a:r>
              <a:rPr lang="en-US" smtClean="0"/>
              <a:t>The probability of one event occurring does not affect the probability of another event occurring.</a:t>
            </a:r>
          </a:p>
        </p:txBody>
      </p:sp>
    </p:spTree>
    <p:extLst>
      <p:ext uri="{BB962C8B-B14F-4D97-AF65-F5344CB8AC3E}">
        <p14:creationId xmlns:p14="http://schemas.microsoft.com/office/powerpoint/2010/main" val="24577077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idx="4294967295"/>
          </p:nvPr>
        </p:nvSpPr>
        <p:spPr>
          <a:xfrm>
            <a:off x="457200" y="845840"/>
            <a:ext cx="8147248" cy="1719064"/>
          </a:xfrm>
        </p:spPr>
        <p:txBody>
          <a:bodyPr/>
          <a:lstStyle/>
          <a:p>
            <a:pPr eaLnBrk="1" hangingPunct="1"/>
            <a:r>
              <a:rPr lang="en-US" dirty="0" smtClean="0"/>
              <a:t>Standard Deviation (Sigma)</a:t>
            </a:r>
          </a:p>
        </p:txBody>
      </p:sp>
      <p:sp>
        <p:nvSpPr>
          <p:cNvPr id="67586" name="Content Placeholder 2"/>
          <p:cNvSpPr>
            <a:spLocks noGrp="1"/>
          </p:cNvSpPr>
          <p:nvPr>
            <p:ph idx="4294967295"/>
          </p:nvPr>
        </p:nvSpPr>
        <p:spPr/>
        <p:txBody>
          <a:bodyPr/>
          <a:lstStyle/>
          <a:p>
            <a:pPr eaLnBrk="1" hangingPunct="1"/>
            <a:r>
              <a:rPr lang="en-US" dirty="0" smtClean="0"/>
              <a:t>A measure of a range is its standard deviation. </a:t>
            </a:r>
          </a:p>
          <a:p>
            <a:pPr eaLnBrk="1" hangingPunct="1"/>
            <a:r>
              <a:rPr lang="en-US" dirty="0" smtClean="0"/>
              <a:t>Measure of how far you are from the mean (not the median). </a:t>
            </a:r>
          </a:p>
          <a:p>
            <a:pPr eaLnBrk="1" hangingPunct="1"/>
            <a:r>
              <a:rPr lang="en-US" dirty="0" smtClean="0"/>
              <a:t>(P - 0)/6 is the three-point estimate formula for standard deviation, using Optimistic, Pessimistic, and most likely estimates.</a:t>
            </a:r>
          </a:p>
        </p:txBody>
      </p:sp>
    </p:spTree>
    <p:extLst>
      <p:ext uri="{BB962C8B-B14F-4D97-AF65-F5344CB8AC3E}">
        <p14:creationId xmlns:p14="http://schemas.microsoft.com/office/powerpoint/2010/main" val="28336184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idx="4294967295"/>
          </p:nvPr>
        </p:nvSpPr>
        <p:spPr/>
        <p:txBody>
          <a:bodyPr/>
          <a:lstStyle/>
          <a:p>
            <a:pPr eaLnBrk="1" hangingPunct="1"/>
            <a:r>
              <a:rPr lang="en-US" smtClean="0"/>
              <a:t>Metrics</a:t>
            </a:r>
          </a:p>
        </p:txBody>
      </p:sp>
      <p:sp>
        <p:nvSpPr>
          <p:cNvPr id="19458" name="Content Placeholder 2"/>
          <p:cNvSpPr>
            <a:spLocks noGrp="1"/>
          </p:cNvSpPr>
          <p:nvPr>
            <p:ph idx="4294967295"/>
          </p:nvPr>
        </p:nvSpPr>
        <p:spPr/>
        <p:txBody>
          <a:bodyPr/>
          <a:lstStyle/>
          <a:p>
            <a:pPr eaLnBrk="1" hangingPunct="1"/>
            <a:r>
              <a:rPr lang="en-US" sz="2600" dirty="0" smtClean="0"/>
              <a:t>Thought through the areas on the project that are important to measure and (in most cases) decide what measurement is acceptable.</a:t>
            </a:r>
          </a:p>
          <a:p>
            <a:pPr eaLnBrk="1" hangingPunct="1"/>
            <a:r>
              <a:rPr lang="en-US" sz="2600" dirty="0" smtClean="0"/>
              <a:t>Provide information as to how the project is progressing and to make decisions about changes.</a:t>
            </a:r>
          </a:p>
        </p:txBody>
      </p:sp>
    </p:spTree>
    <p:extLst>
      <p:ext uri="{BB962C8B-B14F-4D97-AF65-F5344CB8AC3E}">
        <p14:creationId xmlns:p14="http://schemas.microsoft.com/office/powerpoint/2010/main" val="40078705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idx="4294967295"/>
          </p:nvPr>
        </p:nvSpPr>
        <p:spPr/>
        <p:txBody>
          <a:bodyPr/>
          <a:lstStyle/>
          <a:p>
            <a:pPr eaLnBrk="1" hangingPunct="1"/>
            <a:r>
              <a:rPr lang="en-US" smtClean="0"/>
              <a:t>3 or 6 Sigma</a:t>
            </a:r>
          </a:p>
        </p:txBody>
      </p:sp>
      <p:sp>
        <p:nvSpPr>
          <p:cNvPr id="69634" name="Content Placeholder 2"/>
          <p:cNvSpPr>
            <a:spLocks noGrp="1"/>
          </p:cNvSpPr>
          <p:nvPr>
            <p:ph idx="4294967295"/>
          </p:nvPr>
        </p:nvSpPr>
        <p:spPr/>
        <p:txBody>
          <a:bodyPr/>
          <a:lstStyle/>
          <a:p>
            <a:pPr eaLnBrk="1" hangingPunct="1"/>
            <a:r>
              <a:rPr lang="en-US" sz="2600" dirty="0" smtClean="0"/>
              <a:t>3 or 6 sigma represent the level of quality that a company has decided to try to achieve. </a:t>
            </a:r>
          </a:p>
          <a:p>
            <a:pPr eaLnBrk="1" hangingPunct="1"/>
            <a:r>
              <a:rPr lang="en-US" sz="2600" dirty="0" smtClean="0"/>
              <a:t>At 6 sigma, less than 1.5 out of 1 million doors</a:t>
            </a:r>
          </a:p>
          <a:p>
            <a:pPr marL="0" indent="0" eaLnBrk="1" hangingPunct="1">
              <a:buNone/>
            </a:pPr>
            <a:r>
              <a:rPr lang="en-US" sz="2600" dirty="0" smtClean="0"/>
              <a:t>    produced will have a problem. </a:t>
            </a:r>
          </a:p>
          <a:p>
            <a:pPr eaLnBrk="1" hangingPunct="1"/>
            <a:r>
              <a:rPr lang="en-US" sz="2600" dirty="0" smtClean="0"/>
              <a:t>At 3 sigma, approximately 2,700 will have a problem. </a:t>
            </a:r>
          </a:p>
          <a:p>
            <a:pPr eaLnBrk="1" hangingPunct="1"/>
            <a:r>
              <a:rPr lang="en-US" sz="2600" dirty="0" smtClean="0"/>
              <a:t>Therefore, 6 sigma represents a higher quality standard than 3 sigma. </a:t>
            </a:r>
          </a:p>
          <a:p>
            <a:pPr eaLnBrk="1" hangingPunct="1"/>
            <a:r>
              <a:rPr lang="en-US" sz="2600" dirty="0" smtClean="0"/>
              <a:t>Used to calculate the upper and lower control limits in a control chart.</a:t>
            </a:r>
          </a:p>
        </p:txBody>
      </p:sp>
    </p:spTree>
    <p:extLst>
      <p:ext uri="{BB962C8B-B14F-4D97-AF65-F5344CB8AC3E}">
        <p14:creationId xmlns:p14="http://schemas.microsoft.com/office/powerpoint/2010/main" val="22268118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idx="4294967295"/>
          </p:nvPr>
        </p:nvSpPr>
        <p:spPr/>
        <p:txBody>
          <a:bodyPr/>
          <a:lstStyle/>
          <a:p>
            <a:pPr eaLnBrk="1" hangingPunct="1"/>
            <a:r>
              <a:rPr lang="en-US" smtClean="0"/>
              <a:t>Quality Theorists</a:t>
            </a:r>
          </a:p>
        </p:txBody>
      </p:sp>
      <p:sp>
        <p:nvSpPr>
          <p:cNvPr id="71682" name="Content Placeholder 2"/>
          <p:cNvSpPr>
            <a:spLocks noGrp="1"/>
          </p:cNvSpPr>
          <p:nvPr>
            <p:ph idx="4294967295"/>
          </p:nvPr>
        </p:nvSpPr>
        <p:spPr/>
        <p:txBody>
          <a:bodyPr/>
          <a:lstStyle/>
          <a:p>
            <a:pPr eaLnBrk="1" hangingPunct="1"/>
            <a:r>
              <a:rPr lang="en-US" sz="2600" b="1" dirty="0" smtClean="0"/>
              <a:t>Joseph </a:t>
            </a:r>
            <a:r>
              <a:rPr lang="en-US" sz="2600" b="1" dirty="0" err="1" smtClean="0"/>
              <a:t>Juran</a:t>
            </a:r>
            <a:r>
              <a:rPr lang="en-US" sz="2600" b="1" dirty="0" smtClean="0"/>
              <a:t>:</a:t>
            </a:r>
            <a:r>
              <a:rPr lang="en-US" sz="2600" dirty="0" smtClean="0"/>
              <a:t> Developed the 80/20 principle, advocated top management involvement, and defined quality as "fitness for use”</a:t>
            </a:r>
          </a:p>
          <a:p>
            <a:pPr eaLnBrk="1" hangingPunct="1"/>
            <a:r>
              <a:rPr lang="en-US" sz="2600" b="1" dirty="0" smtClean="0"/>
              <a:t>W. Edwards Deming:</a:t>
            </a:r>
            <a:r>
              <a:rPr lang="en-US" sz="2600" dirty="0" smtClean="0"/>
              <a:t> Developed 14 Steps to Total Quality Management and advocated the Plan-Do-Check-Act cycle' as the basis for quality improvement.</a:t>
            </a:r>
          </a:p>
          <a:p>
            <a:pPr eaLnBrk="1" hangingPunct="1"/>
            <a:r>
              <a:rPr lang="en-US" sz="2600" b="1" dirty="0" smtClean="0"/>
              <a:t>Philip Crosby:</a:t>
            </a:r>
            <a:r>
              <a:rPr lang="en-US" sz="2600" dirty="0" smtClean="0"/>
              <a:t> Popularized the concept of the cost of poor quality, advocated prevention over inspection, and "zero defects." He believed that quality is compliance with requirements."</a:t>
            </a:r>
          </a:p>
        </p:txBody>
      </p:sp>
    </p:spTree>
    <p:extLst>
      <p:ext uri="{BB962C8B-B14F-4D97-AF65-F5344CB8AC3E}">
        <p14:creationId xmlns:p14="http://schemas.microsoft.com/office/powerpoint/2010/main" val="24388769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idx="4294967295"/>
          </p:nvPr>
        </p:nvSpPr>
        <p:spPr/>
        <p:txBody>
          <a:bodyPr/>
          <a:lstStyle/>
          <a:p>
            <a:pPr eaLnBrk="1" hangingPunct="1"/>
            <a:r>
              <a:rPr lang="en-US" smtClean="0"/>
              <a:t>Sample Question</a:t>
            </a:r>
          </a:p>
        </p:txBody>
      </p:sp>
      <p:sp>
        <p:nvSpPr>
          <p:cNvPr id="16386" name="Content Placeholder 2"/>
          <p:cNvSpPr>
            <a:spLocks noGrp="1"/>
          </p:cNvSpPr>
          <p:nvPr>
            <p:ph idx="4294967295"/>
          </p:nvPr>
        </p:nvSpPr>
        <p:spPr/>
        <p:txBody>
          <a:bodyPr/>
          <a:lstStyle/>
          <a:p>
            <a:pPr eaLnBrk="1" hangingPunct="1"/>
            <a:r>
              <a:rPr lang="en-US" dirty="0" smtClean="0"/>
              <a:t>Quality is:</a:t>
            </a:r>
          </a:p>
          <a:p>
            <a:pPr lvl="1" eaLnBrk="1" hangingPunct="1"/>
            <a:r>
              <a:rPr lang="en-US" dirty="0" smtClean="0"/>
              <a:t>A. Meeting and exceeding the customer's expectations.</a:t>
            </a:r>
          </a:p>
          <a:p>
            <a:pPr lvl="1" eaLnBrk="1" hangingPunct="1"/>
            <a:r>
              <a:rPr lang="en-US" dirty="0" smtClean="0"/>
              <a:t>B. Adding extras to make the customer happy.</a:t>
            </a:r>
          </a:p>
          <a:p>
            <a:pPr lvl="1" eaLnBrk="1" hangingPunct="1"/>
            <a:r>
              <a:rPr lang="en-US" dirty="0" smtClean="0"/>
              <a:t>C. The degree to which the project meets requirements.</a:t>
            </a:r>
          </a:p>
          <a:p>
            <a:pPr lvl="1" eaLnBrk="1" hangingPunct="1"/>
            <a:r>
              <a:rPr lang="en-US" dirty="0" smtClean="0"/>
              <a:t>D. Compliance with management's objectives.</a:t>
            </a:r>
          </a:p>
        </p:txBody>
      </p:sp>
    </p:spTree>
    <p:extLst>
      <p:ext uri="{BB962C8B-B14F-4D97-AF65-F5344CB8AC3E}">
        <p14:creationId xmlns:p14="http://schemas.microsoft.com/office/powerpoint/2010/main" val="385010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16386">
                                            <p:txEl>
                                              <p:pRg st="3" end="3"/>
                                            </p:txEl>
                                          </p:spTgt>
                                        </p:tgtEl>
                                        <p:attrNameLst>
                                          <p:attrName>style.fontStyle</p:attrName>
                                        </p:attrNameLst>
                                      </p:cBhvr>
                                      <p:to>
                                        <p:strVal val="normal"/>
                                      </p:to>
                                    </p:set>
                                    <p:set>
                                      <p:cBhvr override="childStyle">
                                        <p:cTn id="7" dur="indefinite"/>
                                        <p:tgtEl>
                                          <p:spTgt spid="16386">
                                            <p:txEl>
                                              <p:pRg st="3" end="3"/>
                                            </p:txEl>
                                          </p:spTgt>
                                        </p:tgtEl>
                                        <p:attrNameLst>
                                          <p:attrName>style.fontWeight</p:attrName>
                                        </p:attrNameLst>
                                      </p:cBhvr>
                                      <p:to>
                                        <p:strVal val="bold"/>
                                      </p:to>
                                    </p:set>
                                    <p:set>
                                      <p:cBhvr override="childStyle">
                                        <p:cTn id="8" dur="indefinite"/>
                                        <p:tgtEl>
                                          <p:spTgt spid="16386">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r>
              <a:rPr lang="en-US" smtClean="0"/>
              <a:t>Sample Question</a:t>
            </a:r>
          </a:p>
        </p:txBody>
      </p:sp>
      <p:sp>
        <p:nvSpPr>
          <p:cNvPr id="18434" name="Content Placeholder 2"/>
          <p:cNvSpPr>
            <a:spLocks noGrp="1"/>
          </p:cNvSpPr>
          <p:nvPr>
            <p:ph idx="4294967295"/>
          </p:nvPr>
        </p:nvSpPr>
        <p:spPr/>
        <p:txBody>
          <a:bodyPr/>
          <a:lstStyle/>
          <a:p>
            <a:pPr eaLnBrk="1" hangingPunct="1"/>
            <a:r>
              <a:rPr lang="en-US" sz="2200" smtClean="0"/>
              <a:t>When a product or service completely meets a customer's requirements:</a:t>
            </a:r>
          </a:p>
          <a:p>
            <a:pPr lvl="1" eaLnBrk="1" hangingPunct="1"/>
            <a:r>
              <a:rPr lang="en-US" sz="1800" smtClean="0"/>
              <a:t>A. Quality is achieved.</a:t>
            </a:r>
          </a:p>
          <a:p>
            <a:pPr lvl="1" eaLnBrk="1" hangingPunct="1"/>
            <a:r>
              <a:rPr lang="en-US" sz="1800" smtClean="0"/>
              <a:t>B. The cost of quality is high.</a:t>
            </a:r>
          </a:p>
          <a:p>
            <a:pPr lvl="1" eaLnBrk="1" hangingPunct="1"/>
            <a:r>
              <a:rPr lang="en-US" sz="1800" smtClean="0"/>
              <a:t>C. The cost of quality is low.</a:t>
            </a:r>
          </a:p>
          <a:p>
            <a:pPr lvl="1" eaLnBrk="1" hangingPunct="1"/>
            <a:r>
              <a:rPr lang="en-US" sz="1800" smtClean="0"/>
              <a:t>D. The customer pays the minimum price.</a:t>
            </a:r>
            <a:endParaRPr lang="en-US" sz="1600" smtClean="0"/>
          </a:p>
        </p:txBody>
      </p:sp>
    </p:spTree>
    <p:extLst>
      <p:ext uri="{BB962C8B-B14F-4D97-AF65-F5344CB8AC3E}">
        <p14:creationId xmlns:p14="http://schemas.microsoft.com/office/powerpoint/2010/main" val="1330813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18434">
                                            <p:txEl>
                                              <p:pRg st="1" end="1"/>
                                            </p:txEl>
                                          </p:spTgt>
                                        </p:tgtEl>
                                        <p:attrNameLst>
                                          <p:attrName>style.fontStyle</p:attrName>
                                        </p:attrNameLst>
                                      </p:cBhvr>
                                      <p:to>
                                        <p:strVal val="normal"/>
                                      </p:to>
                                    </p:set>
                                    <p:set>
                                      <p:cBhvr override="childStyle">
                                        <p:cTn id="7" dur="indefinite"/>
                                        <p:tgtEl>
                                          <p:spTgt spid="18434">
                                            <p:txEl>
                                              <p:pRg st="1" end="1"/>
                                            </p:txEl>
                                          </p:spTgt>
                                        </p:tgtEl>
                                        <p:attrNameLst>
                                          <p:attrName>style.fontWeight</p:attrName>
                                        </p:attrNameLst>
                                      </p:cBhvr>
                                      <p:to>
                                        <p:strVal val="bold"/>
                                      </p:to>
                                    </p:set>
                                    <p:set>
                                      <p:cBhvr override="childStyle">
                                        <p:cTn id="8" dur="indefinite"/>
                                        <p:tgtEl>
                                          <p:spTgt spid="18434">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idx="4294967295"/>
          </p:nvPr>
        </p:nvSpPr>
        <p:spPr/>
        <p:txBody>
          <a:bodyPr/>
          <a:lstStyle/>
          <a:p>
            <a:pPr eaLnBrk="1" hangingPunct="1"/>
            <a:r>
              <a:rPr lang="en-US" smtClean="0"/>
              <a:t>Sample Question	</a:t>
            </a:r>
          </a:p>
        </p:txBody>
      </p:sp>
      <p:sp>
        <p:nvSpPr>
          <p:cNvPr id="22532" name="Content Placeholder 5"/>
          <p:cNvSpPr>
            <a:spLocks noGrp="1"/>
          </p:cNvSpPr>
          <p:nvPr>
            <p:ph idx="4294967295"/>
          </p:nvPr>
        </p:nvSpPr>
        <p:spPr/>
        <p:txBody>
          <a:bodyPr/>
          <a:lstStyle/>
          <a:p>
            <a:pPr eaLnBrk="1" hangingPunct="1"/>
            <a:r>
              <a:rPr lang="en-US" sz="2200" smtClean="0"/>
              <a:t>A project manager and team from a firm that designs railroad equipment are tasked to design a machine to load stone onto railroad cars. The design allows for two percent spillage, amounting to over two tons of spilled rock per day. In which of the following does the project manager document quality control, quality assurance, and quality improvements for this project?</a:t>
            </a:r>
          </a:p>
          <a:p>
            <a:pPr lvl="1" eaLnBrk="1" hangingPunct="1"/>
            <a:r>
              <a:rPr lang="en-US" sz="1800" smtClean="0"/>
              <a:t>A. Quality management plan</a:t>
            </a:r>
          </a:p>
          <a:p>
            <a:pPr lvl="1" eaLnBrk="1" hangingPunct="1"/>
            <a:r>
              <a:rPr lang="en-US" sz="1800" smtClean="0"/>
              <a:t>B. Quality policy</a:t>
            </a:r>
          </a:p>
          <a:p>
            <a:pPr lvl="1" eaLnBrk="1" hangingPunct="1"/>
            <a:r>
              <a:rPr lang="en-US" sz="1800" smtClean="0"/>
              <a:t>C. Control charts</a:t>
            </a:r>
          </a:p>
          <a:p>
            <a:pPr lvl="1" eaLnBrk="1" hangingPunct="1"/>
            <a:r>
              <a:rPr lang="en-US" sz="1800" smtClean="0"/>
              <a:t>D. Project management plan</a:t>
            </a:r>
            <a:endParaRPr lang="en-US" sz="1800" b="1" u="sng" smtClean="0"/>
          </a:p>
        </p:txBody>
      </p:sp>
    </p:spTree>
    <p:extLst>
      <p:ext uri="{BB962C8B-B14F-4D97-AF65-F5344CB8AC3E}">
        <p14:creationId xmlns:p14="http://schemas.microsoft.com/office/powerpoint/2010/main" val="2147844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22532">
                                            <p:txEl>
                                              <p:pRg st="1" end="1"/>
                                            </p:txEl>
                                          </p:spTgt>
                                        </p:tgtEl>
                                        <p:attrNameLst>
                                          <p:attrName>style.fontStyle</p:attrName>
                                        </p:attrNameLst>
                                      </p:cBhvr>
                                      <p:to>
                                        <p:strVal val="normal"/>
                                      </p:to>
                                    </p:set>
                                    <p:set>
                                      <p:cBhvr override="childStyle">
                                        <p:cTn id="7" dur="indefinite"/>
                                        <p:tgtEl>
                                          <p:spTgt spid="22532">
                                            <p:txEl>
                                              <p:pRg st="1" end="1"/>
                                            </p:txEl>
                                          </p:spTgt>
                                        </p:tgtEl>
                                        <p:attrNameLst>
                                          <p:attrName>style.fontWeight</p:attrName>
                                        </p:attrNameLst>
                                      </p:cBhvr>
                                      <p:to>
                                        <p:strVal val="bold"/>
                                      </p:to>
                                    </p:set>
                                    <p:set>
                                      <p:cBhvr override="childStyle">
                                        <p:cTn id="8" dur="indefinite"/>
                                        <p:tgtEl>
                                          <p:spTgt spid="22532">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p:txBody>
          <a:bodyPr/>
          <a:lstStyle/>
          <a:p>
            <a:pPr eaLnBrk="1" hangingPunct="1"/>
            <a:r>
              <a:rPr lang="en-US" smtClean="0"/>
              <a:t>Sample Question</a:t>
            </a:r>
          </a:p>
        </p:txBody>
      </p:sp>
      <p:sp>
        <p:nvSpPr>
          <p:cNvPr id="31746" name="Content Placeholder 2"/>
          <p:cNvSpPr>
            <a:spLocks noGrp="1"/>
          </p:cNvSpPr>
          <p:nvPr>
            <p:ph idx="4294967295"/>
          </p:nvPr>
        </p:nvSpPr>
        <p:spPr/>
        <p:txBody>
          <a:bodyPr/>
          <a:lstStyle/>
          <a:p>
            <a:pPr eaLnBrk="1" hangingPunct="1"/>
            <a:r>
              <a:rPr lang="en-US" sz="3000" smtClean="0"/>
              <a:t>A control chart helps the project manager:</a:t>
            </a:r>
          </a:p>
          <a:p>
            <a:pPr lvl="1" eaLnBrk="1" hangingPunct="1"/>
            <a:r>
              <a:rPr lang="en-US" smtClean="0"/>
              <a:t>A. Focus on the most critical issues to improve quality.</a:t>
            </a:r>
          </a:p>
          <a:p>
            <a:pPr lvl="1" eaLnBrk="1" hangingPunct="1"/>
            <a:r>
              <a:rPr lang="en-US" smtClean="0"/>
              <a:t>B. Focus on stimulating thinking.</a:t>
            </a:r>
          </a:p>
          <a:p>
            <a:pPr lvl="1" eaLnBrk="1" hangingPunct="1"/>
            <a:r>
              <a:rPr lang="en-US" smtClean="0"/>
              <a:t>C. Explore a desired future outcome.</a:t>
            </a:r>
          </a:p>
          <a:p>
            <a:pPr lvl="1" eaLnBrk="1" hangingPunct="1"/>
            <a:r>
              <a:rPr lang="en-US" smtClean="0"/>
              <a:t>D. Determine if a process is functioning within set limits.</a:t>
            </a:r>
          </a:p>
        </p:txBody>
      </p:sp>
    </p:spTree>
    <p:extLst>
      <p:ext uri="{BB962C8B-B14F-4D97-AF65-F5344CB8AC3E}">
        <p14:creationId xmlns:p14="http://schemas.microsoft.com/office/powerpoint/2010/main" val="131359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1746">
                                            <p:txEl>
                                              <p:pRg st="4" end="4"/>
                                            </p:txEl>
                                          </p:spTgt>
                                        </p:tgtEl>
                                        <p:attrNameLst>
                                          <p:attrName>style.fontStyle</p:attrName>
                                        </p:attrNameLst>
                                      </p:cBhvr>
                                      <p:to>
                                        <p:strVal val="normal"/>
                                      </p:to>
                                    </p:set>
                                    <p:set>
                                      <p:cBhvr override="childStyle">
                                        <p:cTn id="7" dur="indefinite"/>
                                        <p:tgtEl>
                                          <p:spTgt spid="31746">
                                            <p:txEl>
                                              <p:pRg st="4" end="4"/>
                                            </p:txEl>
                                          </p:spTgt>
                                        </p:tgtEl>
                                        <p:attrNameLst>
                                          <p:attrName>style.fontWeight</p:attrName>
                                        </p:attrNameLst>
                                      </p:cBhvr>
                                      <p:to>
                                        <p:strVal val="bold"/>
                                      </p:to>
                                    </p:set>
                                    <p:set>
                                      <p:cBhvr override="childStyle">
                                        <p:cTn id="8" dur="indefinite"/>
                                        <p:tgtEl>
                                          <p:spTgt spid="31746">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p:txBody>
          <a:bodyPr/>
          <a:lstStyle/>
          <a:p>
            <a:pPr eaLnBrk="1" hangingPunct="1"/>
            <a:r>
              <a:rPr lang="en-US" smtClean="0"/>
              <a:t>Sample Question</a:t>
            </a:r>
          </a:p>
        </p:txBody>
      </p:sp>
      <p:sp>
        <p:nvSpPr>
          <p:cNvPr id="32770" name="Content Placeholder 2"/>
          <p:cNvSpPr>
            <a:spLocks noGrp="1"/>
          </p:cNvSpPr>
          <p:nvPr>
            <p:ph idx="4294967295"/>
          </p:nvPr>
        </p:nvSpPr>
        <p:spPr/>
        <p:txBody>
          <a:bodyPr/>
          <a:lstStyle/>
          <a:p>
            <a:pPr eaLnBrk="1" hangingPunct="1"/>
            <a:r>
              <a:rPr lang="en-US" smtClean="0"/>
              <a:t>A control chart shows seven data points in a row on one side of the mean. What should be done?</a:t>
            </a:r>
          </a:p>
          <a:p>
            <a:pPr lvl="1" eaLnBrk="1" hangingPunct="1"/>
            <a:r>
              <a:rPr lang="en-US" smtClean="0"/>
              <a:t>A. Perform a design of experiments.</a:t>
            </a:r>
          </a:p>
          <a:p>
            <a:pPr lvl="1" eaLnBrk="1" hangingPunct="1"/>
            <a:r>
              <a:rPr lang="en-US" smtClean="0"/>
              <a:t>B. Adjust the chart to reflect the new mean.</a:t>
            </a:r>
          </a:p>
          <a:p>
            <a:pPr lvl="1" eaLnBrk="1" hangingPunct="1"/>
            <a:r>
              <a:rPr lang="en-US" smtClean="0"/>
              <a:t>C. Find an assignable cause.</a:t>
            </a:r>
          </a:p>
          <a:p>
            <a:pPr lvl="1" eaLnBrk="1" hangingPunct="1"/>
            <a:r>
              <a:rPr lang="en-US" smtClean="0"/>
              <a:t>D. Nothing. This is the rule of seven and can be ignored.</a:t>
            </a:r>
          </a:p>
        </p:txBody>
      </p:sp>
    </p:spTree>
    <p:extLst>
      <p:ext uri="{BB962C8B-B14F-4D97-AF65-F5344CB8AC3E}">
        <p14:creationId xmlns:p14="http://schemas.microsoft.com/office/powerpoint/2010/main" val="3939785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2770">
                                            <p:txEl>
                                              <p:pRg st="3" end="3"/>
                                            </p:txEl>
                                          </p:spTgt>
                                        </p:tgtEl>
                                        <p:attrNameLst>
                                          <p:attrName>style.fontStyle</p:attrName>
                                        </p:attrNameLst>
                                      </p:cBhvr>
                                      <p:to>
                                        <p:strVal val="normal"/>
                                      </p:to>
                                    </p:set>
                                    <p:set>
                                      <p:cBhvr override="childStyle">
                                        <p:cTn id="7" dur="indefinite"/>
                                        <p:tgtEl>
                                          <p:spTgt spid="32770">
                                            <p:txEl>
                                              <p:pRg st="3" end="3"/>
                                            </p:txEl>
                                          </p:spTgt>
                                        </p:tgtEl>
                                        <p:attrNameLst>
                                          <p:attrName>style.fontWeight</p:attrName>
                                        </p:attrNameLst>
                                      </p:cBhvr>
                                      <p:to>
                                        <p:strVal val="bold"/>
                                      </p:to>
                                    </p:set>
                                    <p:set>
                                      <p:cBhvr override="childStyle">
                                        <p:cTn id="8" dur="indefinite"/>
                                        <p:tgtEl>
                                          <p:spTgt spid="32770">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p:txBody>
          <a:bodyPr/>
          <a:lstStyle/>
          <a:p>
            <a:pPr eaLnBrk="1" hangingPunct="1"/>
            <a:r>
              <a:rPr lang="en-US" smtClean="0"/>
              <a:t>Sample Question</a:t>
            </a:r>
          </a:p>
        </p:txBody>
      </p:sp>
      <p:sp>
        <p:nvSpPr>
          <p:cNvPr id="34818" name="Content Placeholder 2"/>
          <p:cNvSpPr>
            <a:spLocks noGrp="1"/>
          </p:cNvSpPr>
          <p:nvPr>
            <p:ph idx="4294967295"/>
          </p:nvPr>
        </p:nvSpPr>
        <p:spPr/>
        <p:txBody>
          <a:bodyPr/>
          <a:lstStyle/>
          <a:p>
            <a:pPr eaLnBrk="1" hangingPunct="1"/>
            <a:r>
              <a:rPr lang="en-US" smtClean="0"/>
              <a:t>Pareto charts help the project manager:</a:t>
            </a:r>
          </a:p>
          <a:p>
            <a:pPr lvl="1" eaLnBrk="1" hangingPunct="1"/>
            <a:r>
              <a:rPr lang="en-US" smtClean="0"/>
              <a:t>A. Focus on the most critical issues to improve quality.</a:t>
            </a:r>
          </a:p>
          <a:p>
            <a:pPr lvl="1" eaLnBrk="1" hangingPunct="1"/>
            <a:r>
              <a:rPr lang="en-US" smtClean="0"/>
              <a:t>B. Focus on stimulating thinking.</a:t>
            </a:r>
          </a:p>
          <a:p>
            <a:pPr lvl="1" eaLnBrk="1" hangingPunct="1"/>
            <a:r>
              <a:rPr lang="en-US" smtClean="0"/>
              <a:t>C. Explore a desired future outcome.</a:t>
            </a:r>
          </a:p>
          <a:p>
            <a:pPr lvl="1" eaLnBrk="1" hangingPunct="1"/>
            <a:r>
              <a:rPr lang="en-US" smtClean="0"/>
              <a:t>D. Determine if a process is out of control.</a:t>
            </a:r>
          </a:p>
        </p:txBody>
      </p:sp>
    </p:spTree>
    <p:extLst>
      <p:ext uri="{BB962C8B-B14F-4D97-AF65-F5344CB8AC3E}">
        <p14:creationId xmlns:p14="http://schemas.microsoft.com/office/powerpoint/2010/main" val="2351302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4818">
                                            <p:txEl>
                                              <p:pRg st="1" end="1"/>
                                            </p:txEl>
                                          </p:spTgt>
                                        </p:tgtEl>
                                        <p:attrNameLst>
                                          <p:attrName>style.fontStyle</p:attrName>
                                        </p:attrNameLst>
                                      </p:cBhvr>
                                      <p:to>
                                        <p:strVal val="normal"/>
                                      </p:to>
                                    </p:set>
                                    <p:set>
                                      <p:cBhvr override="childStyle">
                                        <p:cTn id="7" dur="indefinite"/>
                                        <p:tgtEl>
                                          <p:spTgt spid="34818">
                                            <p:txEl>
                                              <p:pRg st="1" end="1"/>
                                            </p:txEl>
                                          </p:spTgt>
                                        </p:tgtEl>
                                        <p:attrNameLst>
                                          <p:attrName>style.fontWeight</p:attrName>
                                        </p:attrNameLst>
                                      </p:cBhvr>
                                      <p:to>
                                        <p:strVal val="bold"/>
                                      </p:to>
                                    </p:set>
                                    <p:set>
                                      <p:cBhvr override="childStyle">
                                        <p:cTn id="8" dur="indefinite"/>
                                        <p:tgtEl>
                                          <p:spTgt spid="34818">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p:txBody>
          <a:bodyPr/>
          <a:lstStyle/>
          <a:p>
            <a:pPr eaLnBrk="1" hangingPunct="1"/>
            <a:r>
              <a:rPr lang="en-US" smtClean="0"/>
              <a:t>Sample Question</a:t>
            </a:r>
          </a:p>
        </p:txBody>
      </p:sp>
      <p:sp>
        <p:nvSpPr>
          <p:cNvPr id="40962" name="Content Placeholder 2"/>
          <p:cNvSpPr>
            <a:spLocks noGrp="1"/>
          </p:cNvSpPr>
          <p:nvPr>
            <p:ph idx="4294967295"/>
          </p:nvPr>
        </p:nvSpPr>
        <p:spPr/>
        <p:txBody>
          <a:bodyPr/>
          <a:lstStyle/>
          <a:p>
            <a:pPr eaLnBrk="1" hangingPunct="1"/>
            <a:r>
              <a:rPr lang="en-US" smtClean="0"/>
              <a:t>Testing the entire population would:</a:t>
            </a:r>
          </a:p>
          <a:p>
            <a:pPr lvl="1" eaLnBrk="1" hangingPunct="1"/>
            <a:r>
              <a:rPr lang="en-US" smtClean="0"/>
              <a:t>A. Take too long.</a:t>
            </a:r>
          </a:p>
          <a:p>
            <a:pPr lvl="1" eaLnBrk="1" hangingPunct="1"/>
            <a:r>
              <a:rPr lang="en-US" smtClean="0"/>
              <a:t>B. Provide more information than wanted.</a:t>
            </a:r>
          </a:p>
          <a:p>
            <a:pPr lvl="1" eaLnBrk="1" hangingPunct="1"/>
            <a:r>
              <a:rPr lang="en-US" smtClean="0"/>
              <a:t>C. Be mutually exclusive.</a:t>
            </a:r>
          </a:p>
          <a:p>
            <a:pPr lvl="1" eaLnBrk="1" hangingPunct="1"/>
            <a:r>
              <a:rPr lang="en-US" smtClean="0"/>
              <a:t>D. Show many defects.</a:t>
            </a:r>
          </a:p>
        </p:txBody>
      </p:sp>
    </p:spTree>
    <p:extLst>
      <p:ext uri="{BB962C8B-B14F-4D97-AF65-F5344CB8AC3E}">
        <p14:creationId xmlns:p14="http://schemas.microsoft.com/office/powerpoint/2010/main" val="446698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40962">
                                            <p:txEl>
                                              <p:pRg st="1" end="1"/>
                                            </p:txEl>
                                          </p:spTgt>
                                        </p:tgtEl>
                                        <p:attrNameLst>
                                          <p:attrName>style.fontStyle</p:attrName>
                                        </p:attrNameLst>
                                      </p:cBhvr>
                                      <p:to>
                                        <p:strVal val="normal"/>
                                      </p:to>
                                    </p:set>
                                    <p:set>
                                      <p:cBhvr override="childStyle">
                                        <p:cTn id="7" dur="indefinite"/>
                                        <p:tgtEl>
                                          <p:spTgt spid="40962">
                                            <p:txEl>
                                              <p:pRg st="1" end="1"/>
                                            </p:txEl>
                                          </p:spTgt>
                                        </p:tgtEl>
                                        <p:attrNameLst>
                                          <p:attrName>style.fontWeight</p:attrName>
                                        </p:attrNameLst>
                                      </p:cBhvr>
                                      <p:to>
                                        <p:strVal val="bold"/>
                                      </p:to>
                                    </p:set>
                                    <p:set>
                                      <p:cBhvr override="childStyle">
                                        <p:cTn id="8" dur="indefinite"/>
                                        <p:tgtEl>
                                          <p:spTgt spid="40962">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p:txBody>
          <a:bodyPr/>
          <a:lstStyle/>
          <a:p>
            <a:pPr eaLnBrk="1" hangingPunct="1"/>
            <a:r>
              <a:rPr lang="en-US" dirty="0" smtClean="0"/>
              <a:t>Sample Question</a:t>
            </a:r>
          </a:p>
        </p:txBody>
      </p:sp>
      <p:sp>
        <p:nvSpPr>
          <p:cNvPr id="48130" name="Content Placeholder 2"/>
          <p:cNvSpPr>
            <a:spLocks noGrp="1"/>
          </p:cNvSpPr>
          <p:nvPr>
            <p:ph idx="4294967295"/>
          </p:nvPr>
        </p:nvSpPr>
        <p:spPr/>
        <p:txBody>
          <a:bodyPr/>
          <a:lstStyle/>
          <a:p>
            <a:pPr eaLnBrk="1" hangingPunct="1"/>
            <a:r>
              <a:rPr lang="en-US" sz="2600" smtClean="0"/>
              <a:t>During a team meeting, the team adds a specific area of extra work to the project because they have determined it would benefit the customer. What is wrong in this situation?</a:t>
            </a:r>
          </a:p>
          <a:p>
            <a:pPr lvl="1" eaLnBrk="1" hangingPunct="1"/>
            <a:r>
              <a:rPr lang="en-US" sz="2400" smtClean="0"/>
              <a:t>A. The team is gold plating.</a:t>
            </a:r>
          </a:p>
          <a:p>
            <a:pPr lvl="1" eaLnBrk="1" hangingPunct="1"/>
            <a:r>
              <a:rPr lang="en-US" sz="2400" smtClean="0"/>
              <a:t>B. These efforts shouldn’t be done in meetings.</a:t>
            </a:r>
          </a:p>
          <a:p>
            <a:pPr lvl="1" eaLnBrk="1" hangingPunct="1"/>
            <a:r>
              <a:rPr lang="en-US" sz="2400" smtClean="0"/>
              <a:t>C. Nothing. This is how to meet or exceed customer expectations.</a:t>
            </a:r>
          </a:p>
          <a:p>
            <a:pPr lvl="1" eaLnBrk="1" hangingPunct="1"/>
            <a:r>
              <a:rPr lang="en-US" sz="2400" smtClean="0"/>
              <a:t>D. Nothing. The project manager is in control of the situation.</a:t>
            </a:r>
          </a:p>
        </p:txBody>
      </p:sp>
    </p:spTree>
    <p:extLst>
      <p:ext uri="{BB962C8B-B14F-4D97-AF65-F5344CB8AC3E}">
        <p14:creationId xmlns:p14="http://schemas.microsoft.com/office/powerpoint/2010/main" val="231252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48130">
                                            <p:txEl>
                                              <p:pRg st="1" end="1"/>
                                            </p:txEl>
                                          </p:spTgt>
                                        </p:tgtEl>
                                        <p:attrNameLst>
                                          <p:attrName>style.fontStyle</p:attrName>
                                        </p:attrNameLst>
                                      </p:cBhvr>
                                      <p:to>
                                        <p:strVal val="normal"/>
                                      </p:to>
                                    </p:set>
                                    <p:set>
                                      <p:cBhvr override="childStyle">
                                        <p:cTn id="7" dur="indefinite"/>
                                        <p:tgtEl>
                                          <p:spTgt spid="48130">
                                            <p:txEl>
                                              <p:pRg st="1" end="1"/>
                                            </p:txEl>
                                          </p:spTgt>
                                        </p:tgtEl>
                                        <p:attrNameLst>
                                          <p:attrName>style.fontWeight</p:attrName>
                                        </p:attrNameLst>
                                      </p:cBhvr>
                                      <p:to>
                                        <p:strVal val="bold"/>
                                      </p:to>
                                    </p:set>
                                    <p:set>
                                      <p:cBhvr override="childStyle">
                                        <p:cTn id="8" dur="indefinite"/>
                                        <p:tgtEl>
                                          <p:spTgt spid="48130">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idx="4294967295"/>
          </p:nvPr>
        </p:nvSpPr>
        <p:spPr/>
        <p:txBody>
          <a:bodyPr/>
          <a:lstStyle/>
          <a:p>
            <a:pPr eaLnBrk="1" hangingPunct="1"/>
            <a:r>
              <a:rPr lang="en-US" smtClean="0"/>
              <a:t>Quality Mgmt Plan</a:t>
            </a:r>
          </a:p>
        </p:txBody>
      </p:sp>
      <p:sp>
        <p:nvSpPr>
          <p:cNvPr id="20482" name="Content Placeholder 2"/>
          <p:cNvSpPr>
            <a:spLocks noGrp="1"/>
          </p:cNvSpPr>
          <p:nvPr>
            <p:ph idx="4294967295"/>
          </p:nvPr>
        </p:nvSpPr>
        <p:spPr/>
        <p:txBody>
          <a:bodyPr/>
          <a:lstStyle/>
          <a:p>
            <a:pPr eaLnBrk="1" hangingPunct="1"/>
            <a:r>
              <a:rPr lang="en-US" sz="2200" smtClean="0"/>
              <a:t>Document that determines what quality is and how it should be managed.</a:t>
            </a:r>
          </a:p>
          <a:p>
            <a:pPr eaLnBrk="1" hangingPunct="1"/>
            <a:r>
              <a:rPr lang="en-US" sz="2200" smtClean="0"/>
              <a:t>Most include the following:</a:t>
            </a:r>
          </a:p>
          <a:p>
            <a:pPr lvl="1" eaLnBrk="1" hangingPunct="1"/>
            <a:r>
              <a:rPr lang="en-US" sz="2000" smtClean="0"/>
              <a:t>The quality standards that apply to the project</a:t>
            </a:r>
          </a:p>
          <a:p>
            <a:pPr lvl="1" eaLnBrk="1" hangingPunct="1"/>
            <a:r>
              <a:rPr lang="en-US" sz="2000" smtClean="0"/>
              <a:t>Who will be involved in managing quality, when, and what their specific duties will be</a:t>
            </a:r>
          </a:p>
          <a:p>
            <a:pPr lvl="1" eaLnBrk="1" hangingPunct="1"/>
            <a:r>
              <a:rPr lang="en-US" sz="2000" smtClean="0"/>
              <a:t>Review of earlier decisions to make sure those decisions are correct</a:t>
            </a:r>
          </a:p>
          <a:p>
            <a:pPr lvl="1" eaLnBrk="1" hangingPunct="1"/>
            <a:r>
              <a:rPr lang="en-US" sz="2000" smtClean="0"/>
              <a:t>The meetings to be held addressing quality</a:t>
            </a:r>
          </a:p>
          <a:p>
            <a:pPr lvl="1" eaLnBrk="1" hangingPunct="1"/>
            <a:r>
              <a:rPr lang="en-US" sz="2000" smtClean="0"/>
              <a:t>The reports that will address quality</a:t>
            </a:r>
          </a:p>
          <a:p>
            <a:pPr lvl="1" eaLnBrk="1" hangingPunct="1"/>
            <a:r>
              <a:rPr lang="en-US" sz="2000" smtClean="0"/>
              <a:t>What metrics will be used to measure quality</a:t>
            </a:r>
          </a:p>
          <a:p>
            <a:pPr lvl="1" eaLnBrk="1" hangingPunct="1"/>
            <a:r>
              <a:rPr lang="en-US" sz="2000" smtClean="0"/>
              <a:t>What parts of the project or deliverables will be measured and when</a:t>
            </a:r>
          </a:p>
        </p:txBody>
      </p:sp>
    </p:spTree>
    <p:extLst>
      <p:ext uri="{BB962C8B-B14F-4D97-AF65-F5344CB8AC3E}">
        <p14:creationId xmlns:p14="http://schemas.microsoft.com/office/powerpoint/2010/main" val="232572397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idx="4294967295"/>
          </p:nvPr>
        </p:nvSpPr>
        <p:spPr/>
        <p:txBody>
          <a:bodyPr/>
          <a:lstStyle/>
          <a:p>
            <a:pPr eaLnBrk="1" hangingPunct="1"/>
            <a:r>
              <a:rPr lang="en-US" smtClean="0"/>
              <a:t>Sample Question</a:t>
            </a:r>
          </a:p>
        </p:txBody>
      </p:sp>
      <p:sp>
        <p:nvSpPr>
          <p:cNvPr id="50178" name="Content Placeholder 2"/>
          <p:cNvSpPr>
            <a:spLocks noGrp="1"/>
          </p:cNvSpPr>
          <p:nvPr>
            <p:ph idx="4294967295"/>
          </p:nvPr>
        </p:nvSpPr>
        <p:spPr/>
        <p:txBody>
          <a:bodyPr/>
          <a:lstStyle/>
          <a:p>
            <a:pPr eaLnBrk="1" hangingPunct="1"/>
            <a:r>
              <a:rPr lang="en-US" sz="2600" dirty="0" smtClean="0"/>
              <a:t>You are managing a project in a just-in-time environment. This will require more attention, because the amount of inventory in such an environment is generally:</a:t>
            </a:r>
          </a:p>
          <a:p>
            <a:pPr lvl="1" eaLnBrk="1" hangingPunct="1"/>
            <a:r>
              <a:rPr lang="en-US" sz="2200" dirty="0" smtClean="0"/>
              <a:t>A. 45 percent.</a:t>
            </a:r>
          </a:p>
          <a:p>
            <a:pPr lvl="1" eaLnBrk="1" hangingPunct="1"/>
            <a:r>
              <a:rPr lang="en-US" sz="2200" dirty="0" smtClean="0"/>
              <a:t>B. 10 percent.</a:t>
            </a:r>
          </a:p>
          <a:p>
            <a:pPr lvl="1" eaLnBrk="1" hangingPunct="1"/>
            <a:r>
              <a:rPr lang="en-US" sz="2200" dirty="0" smtClean="0"/>
              <a:t>C. </a:t>
            </a:r>
            <a:r>
              <a:rPr lang="en-US" sz="2200" dirty="0"/>
              <a:t>1</a:t>
            </a:r>
            <a:r>
              <a:rPr lang="en-US" sz="2200" dirty="0" smtClean="0"/>
              <a:t>2 percent.</a:t>
            </a:r>
          </a:p>
          <a:p>
            <a:pPr lvl="1" eaLnBrk="1" hangingPunct="1"/>
            <a:r>
              <a:rPr lang="en-US" sz="2200" dirty="0" smtClean="0"/>
              <a:t>D. 0 percent.</a:t>
            </a:r>
          </a:p>
        </p:txBody>
      </p:sp>
    </p:spTree>
    <p:extLst>
      <p:ext uri="{BB962C8B-B14F-4D97-AF65-F5344CB8AC3E}">
        <p14:creationId xmlns:p14="http://schemas.microsoft.com/office/powerpoint/2010/main" val="4180185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50178">
                                            <p:txEl>
                                              <p:pRg st="4" end="4"/>
                                            </p:txEl>
                                          </p:spTgt>
                                        </p:tgtEl>
                                        <p:attrNameLst>
                                          <p:attrName>style.fontStyle</p:attrName>
                                        </p:attrNameLst>
                                      </p:cBhvr>
                                      <p:to>
                                        <p:strVal val="normal"/>
                                      </p:to>
                                    </p:set>
                                    <p:set>
                                      <p:cBhvr override="childStyle">
                                        <p:cTn id="7" dur="indefinite"/>
                                        <p:tgtEl>
                                          <p:spTgt spid="50178">
                                            <p:txEl>
                                              <p:pRg st="4" end="4"/>
                                            </p:txEl>
                                          </p:spTgt>
                                        </p:tgtEl>
                                        <p:attrNameLst>
                                          <p:attrName>style.fontWeight</p:attrName>
                                        </p:attrNameLst>
                                      </p:cBhvr>
                                      <p:to>
                                        <p:strVal val="bold"/>
                                      </p:to>
                                    </p:set>
                                    <p:set>
                                      <p:cBhvr override="childStyle">
                                        <p:cTn id="8" dur="indefinite"/>
                                        <p:tgtEl>
                                          <p:spTgt spid="50178">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idx="4294967295"/>
          </p:nvPr>
        </p:nvSpPr>
        <p:spPr/>
        <p:txBody>
          <a:bodyPr/>
          <a:lstStyle/>
          <a:p>
            <a:pPr eaLnBrk="1" hangingPunct="1"/>
            <a:r>
              <a:rPr lang="en-US" smtClean="0"/>
              <a:t>Sample Question</a:t>
            </a:r>
          </a:p>
        </p:txBody>
      </p:sp>
      <p:sp>
        <p:nvSpPr>
          <p:cNvPr id="52226" name="Content Placeholder 2"/>
          <p:cNvSpPr>
            <a:spLocks noGrp="1"/>
          </p:cNvSpPr>
          <p:nvPr>
            <p:ph idx="4294967295"/>
          </p:nvPr>
        </p:nvSpPr>
        <p:spPr/>
        <p:txBody>
          <a:bodyPr/>
          <a:lstStyle/>
          <a:p>
            <a:pPr eaLnBrk="1" hangingPunct="1"/>
            <a:r>
              <a:rPr lang="en-US" sz="2600" dirty="0" smtClean="0"/>
              <a:t>You are the program level manager with several project activities underway. In the executing process group, you become concerned about the accuracy of progress reports from the projects. What would BEST support your opinion that there is a problem?</a:t>
            </a:r>
          </a:p>
          <a:p>
            <a:pPr lvl="1" eaLnBrk="1" hangingPunct="1"/>
            <a:r>
              <a:rPr lang="en-US" sz="2200" dirty="0" smtClean="0"/>
              <a:t>A. Quality audits</a:t>
            </a:r>
          </a:p>
          <a:p>
            <a:pPr lvl="1" eaLnBrk="1" hangingPunct="1"/>
            <a:r>
              <a:rPr lang="en-US" sz="2200" dirty="0" smtClean="0"/>
              <a:t>B. Risk quantification reports</a:t>
            </a:r>
          </a:p>
          <a:p>
            <a:pPr lvl="1" eaLnBrk="1" hangingPunct="1"/>
            <a:r>
              <a:rPr lang="en-US" sz="2200" dirty="0" smtClean="0"/>
              <a:t>C. Regression analysis</a:t>
            </a:r>
          </a:p>
          <a:p>
            <a:pPr lvl="1" eaLnBrk="1" hangingPunct="1"/>
            <a:r>
              <a:rPr lang="en-US" sz="2200" dirty="0" smtClean="0"/>
              <a:t>D. Monte Carlo analysis</a:t>
            </a:r>
            <a:endParaRPr lang="en-US" sz="2000" dirty="0" smtClean="0"/>
          </a:p>
        </p:txBody>
      </p:sp>
    </p:spTree>
    <p:extLst>
      <p:ext uri="{BB962C8B-B14F-4D97-AF65-F5344CB8AC3E}">
        <p14:creationId xmlns:p14="http://schemas.microsoft.com/office/powerpoint/2010/main" val="2811052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52226">
                                            <p:txEl>
                                              <p:pRg st="1" end="1"/>
                                            </p:txEl>
                                          </p:spTgt>
                                        </p:tgtEl>
                                        <p:attrNameLst>
                                          <p:attrName>style.fontStyle</p:attrName>
                                        </p:attrNameLst>
                                      </p:cBhvr>
                                      <p:to>
                                        <p:strVal val="normal"/>
                                      </p:to>
                                    </p:set>
                                    <p:set>
                                      <p:cBhvr override="childStyle">
                                        <p:cTn id="7" dur="indefinite"/>
                                        <p:tgtEl>
                                          <p:spTgt spid="52226">
                                            <p:txEl>
                                              <p:pRg st="1" end="1"/>
                                            </p:txEl>
                                          </p:spTgt>
                                        </p:tgtEl>
                                        <p:attrNameLst>
                                          <p:attrName>style.fontWeight</p:attrName>
                                        </p:attrNameLst>
                                      </p:cBhvr>
                                      <p:to>
                                        <p:strVal val="bold"/>
                                      </p:to>
                                    </p:set>
                                    <p:set>
                                      <p:cBhvr override="childStyle">
                                        <p:cTn id="8" dur="indefinite"/>
                                        <p:tgtEl>
                                          <p:spTgt spid="52226">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idx="4294967295"/>
          </p:nvPr>
        </p:nvSpPr>
        <p:spPr/>
        <p:txBody>
          <a:bodyPr/>
          <a:lstStyle/>
          <a:p>
            <a:pPr eaLnBrk="1" hangingPunct="1"/>
            <a:r>
              <a:rPr lang="en-US" dirty="0" smtClean="0"/>
              <a:t>Sample Question</a:t>
            </a:r>
          </a:p>
        </p:txBody>
      </p:sp>
      <p:sp>
        <p:nvSpPr>
          <p:cNvPr id="54274" name="Content Placeholder 2"/>
          <p:cNvSpPr>
            <a:spLocks noGrp="1"/>
          </p:cNvSpPr>
          <p:nvPr>
            <p:ph idx="4294967295"/>
          </p:nvPr>
        </p:nvSpPr>
        <p:spPr/>
        <p:txBody>
          <a:bodyPr>
            <a:normAutofit fontScale="92500" lnSpcReduction="10000"/>
          </a:bodyPr>
          <a:lstStyle/>
          <a:p>
            <a:pPr eaLnBrk="1" hangingPunct="1"/>
            <a:r>
              <a:rPr lang="en-US" sz="2100" dirty="0" smtClean="0"/>
              <a:t>You are a project manager for a major information systems project. Someone from the quality department comes to see you about beginning a quality audit of your project. The team, already under pressure to complete the project as soon as possible, objects to the audit. You should explain to the team that the purpose of a quality audit is:</a:t>
            </a:r>
          </a:p>
          <a:p>
            <a:pPr lvl="1" eaLnBrk="1" hangingPunct="1"/>
            <a:r>
              <a:rPr lang="en-US" sz="2100" dirty="0" smtClean="0"/>
              <a:t>A. Part of an ISO 9000 investigation.</a:t>
            </a:r>
          </a:p>
          <a:p>
            <a:pPr lvl="1" eaLnBrk="1" hangingPunct="1"/>
            <a:endParaRPr lang="en-US" sz="2100" dirty="0" smtClean="0"/>
          </a:p>
          <a:p>
            <a:pPr lvl="1" eaLnBrk="1" hangingPunct="1"/>
            <a:r>
              <a:rPr lang="en-US" sz="2100" dirty="0" smtClean="0"/>
              <a:t>B. To check if the customer is following its quality process.</a:t>
            </a:r>
          </a:p>
          <a:p>
            <a:pPr lvl="1" eaLnBrk="1" hangingPunct="1"/>
            <a:endParaRPr lang="en-US" sz="2100" dirty="0" smtClean="0"/>
          </a:p>
          <a:p>
            <a:pPr lvl="1" eaLnBrk="1" hangingPunct="1"/>
            <a:r>
              <a:rPr lang="en-US" sz="2100" dirty="0" smtClean="0"/>
              <a:t>C. To identify inefficient and ineffective policies.</a:t>
            </a:r>
          </a:p>
          <a:p>
            <a:pPr lvl="1" eaLnBrk="1" hangingPunct="1"/>
            <a:endParaRPr lang="en-US" sz="2100" dirty="0" smtClean="0"/>
          </a:p>
          <a:p>
            <a:pPr lvl="1" eaLnBrk="1" hangingPunct="1"/>
            <a:r>
              <a:rPr lang="en-US" sz="2100" dirty="0" smtClean="0"/>
              <a:t>D. To check the accuracy of costs submitted by the team.</a:t>
            </a:r>
          </a:p>
        </p:txBody>
      </p:sp>
    </p:spTree>
    <p:extLst>
      <p:ext uri="{BB962C8B-B14F-4D97-AF65-F5344CB8AC3E}">
        <p14:creationId xmlns:p14="http://schemas.microsoft.com/office/powerpoint/2010/main" val="45334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54274">
                                            <p:txEl>
                                              <p:pRg st="5" end="5"/>
                                            </p:txEl>
                                          </p:spTgt>
                                        </p:tgtEl>
                                        <p:attrNameLst>
                                          <p:attrName>style.fontStyle</p:attrName>
                                        </p:attrNameLst>
                                      </p:cBhvr>
                                      <p:to>
                                        <p:strVal val="normal"/>
                                      </p:to>
                                    </p:set>
                                    <p:set>
                                      <p:cBhvr override="childStyle">
                                        <p:cTn id="7" dur="indefinite"/>
                                        <p:tgtEl>
                                          <p:spTgt spid="54274">
                                            <p:txEl>
                                              <p:pRg st="5" end="5"/>
                                            </p:txEl>
                                          </p:spTgt>
                                        </p:tgtEl>
                                        <p:attrNameLst>
                                          <p:attrName>style.fontWeight</p:attrName>
                                        </p:attrNameLst>
                                      </p:cBhvr>
                                      <p:to>
                                        <p:strVal val="bold"/>
                                      </p:to>
                                    </p:set>
                                    <p:set>
                                      <p:cBhvr override="childStyle">
                                        <p:cTn id="8" dur="indefinite"/>
                                        <p:tgtEl>
                                          <p:spTgt spid="54274">
                                            <p:txEl>
                                              <p:pRg st="5" end="5"/>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idx="4294967295"/>
          </p:nvPr>
        </p:nvSpPr>
        <p:spPr/>
        <p:txBody>
          <a:bodyPr/>
          <a:lstStyle/>
          <a:p>
            <a:pPr eaLnBrk="1" hangingPunct="1"/>
            <a:r>
              <a:rPr lang="en-US" smtClean="0"/>
              <a:t>Sample Question</a:t>
            </a:r>
          </a:p>
        </p:txBody>
      </p:sp>
      <p:sp>
        <p:nvSpPr>
          <p:cNvPr id="57346" name="Content Placeholder 2"/>
          <p:cNvSpPr>
            <a:spLocks noGrp="1"/>
          </p:cNvSpPr>
          <p:nvPr>
            <p:ph idx="4294967295"/>
          </p:nvPr>
        </p:nvSpPr>
        <p:spPr/>
        <p:txBody>
          <a:bodyPr/>
          <a:lstStyle/>
          <a:p>
            <a:pPr eaLnBrk="1" hangingPunct="1"/>
            <a:r>
              <a:rPr lang="en-US" sz="2600" smtClean="0"/>
              <a:t>Who is ultimately responsible for quality management on the project?</a:t>
            </a:r>
          </a:p>
          <a:p>
            <a:pPr lvl="1" eaLnBrk="1" hangingPunct="1"/>
            <a:r>
              <a:rPr lang="en-US" sz="2200" smtClean="0"/>
              <a:t>A. The project engineer</a:t>
            </a:r>
          </a:p>
          <a:p>
            <a:pPr lvl="1" eaLnBrk="1" hangingPunct="1"/>
            <a:r>
              <a:rPr lang="en-US" sz="2200" smtClean="0"/>
              <a:t>B. The project manager</a:t>
            </a:r>
          </a:p>
          <a:p>
            <a:pPr lvl="1" eaLnBrk="1" hangingPunct="1"/>
            <a:r>
              <a:rPr lang="en-US" sz="2200" smtClean="0"/>
              <a:t>C. The quality manager</a:t>
            </a:r>
          </a:p>
          <a:p>
            <a:pPr lvl="1" eaLnBrk="1" hangingPunct="1"/>
            <a:r>
              <a:rPr lang="en-US" sz="2200" smtClean="0"/>
              <a:t>D. The team member</a:t>
            </a:r>
            <a:endParaRPr lang="en-US" sz="2000" smtClean="0"/>
          </a:p>
        </p:txBody>
      </p:sp>
    </p:spTree>
    <p:extLst>
      <p:ext uri="{BB962C8B-B14F-4D97-AF65-F5344CB8AC3E}">
        <p14:creationId xmlns:p14="http://schemas.microsoft.com/office/powerpoint/2010/main" val="1840391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57346">
                                            <p:txEl>
                                              <p:pRg st="2" end="2"/>
                                            </p:txEl>
                                          </p:spTgt>
                                        </p:tgtEl>
                                        <p:attrNameLst>
                                          <p:attrName>style.fontStyle</p:attrName>
                                        </p:attrNameLst>
                                      </p:cBhvr>
                                      <p:to>
                                        <p:strVal val="normal"/>
                                      </p:to>
                                    </p:set>
                                    <p:set>
                                      <p:cBhvr override="childStyle">
                                        <p:cTn id="7" dur="indefinite"/>
                                        <p:tgtEl>
                                          <p:spTgt spid="57346">
                                            <p:txEl>
                                              <p:pRg st="2" end="2"/>
                                            </p:txEl>
                                          </p:spTgt>
                                        </p:tgtEl>
                                        <p:attrNameLst>
                                          <p:attrName>style.fontWeight</p:attrName>
                                        </p:attrNameLst>
                                      </p:cBhvr>
                                      <p:to>
                                        <p:strVal val="bold"/>
                                      </p:to>
                                    </p:set>
                                    <p:set>
                                      <p:cBhvr override="childStyle">
                                        <p:cTn id="8" dur="indefinite"/>
                                        <p:tgtEl>
                                          <p:spTgt spid="57346">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idx="4294967295"/>
          </p:nvPr>
        </p:nvSpPr>
        <p:spPr/>
        <p:txBody>
          <a:bodyPr/>
          <a:lstStyle/>
          <a:p>
            <a:pPr eaLnBrk="1" hangingPunct="1"/>
            <a:r>
              <a:rPr lang="en-US" smtClean="0"/>
              <a:t>Sample Question</a:t>
            </a:r>
          </a:p>
        </p:txBody>
      </p:sp>
      <p:sp>
        <p:nvSpPr>
          <p:cNvPr id="63490" name="Content Placeholder 2"/>
          <p:cNvSpPr>
            <a:spLocks noGrp="1"/>
          </p:cNvSpPr>
          <p:nvPr>
            <p:ph idx="4294967295"/>
          </p:nvPr>
        </p:nvSpPr>
        <p:spPr/>
        <p:txBody>
          <a:bodyPr/>
          <a:lstStyle/>
          <a:p>
            <a:pPr eaLnBrk="1" hangingPunct="1"/>
            <a:r>
              <a:rPr lang="en-US" dirty="0" smtClean="0"/>
              <a:t>All of the following are examples of the cost of non-compliance EXCEPT:</a:t>
            </a:r>
          </a:p>
          <a:p>
            <a:pPr lvl="1" eaLnBrk="1" hangingPunct="1"/>
            <a:r>
              <a:rPr lang="en-US" dirty="0" smtClean="0"/>
              <a:t>A. Rework.</a:t>
            </a:r>
          </a:p>
          <a:p>
            <a:pPr lvl="1" eaLnBrk="1" hangingPunct="1"/>
            <a:r>
              <a:rPr lang="en-US" dirty="0" smtClean="0"/>
              <a:t>B. Quality training.</a:t>
            </a:r>
          </a:p>
          <a:p>
            <a:pPr lvl="1" eaLnBrk="1" hangingPunct="1"/>
            <a:r>
              <a:rPr lang="en-US" dirty="0" smtClean="0"/>
              <a:t>C. Scrap.</a:t>
            </a:r>
          </a:p>
          <a:p>
            <a:pPr lvl="1" eaLnBrk="1" hangingPunct="1"/>
            <a:r>
              <a:rPr lang="en-US" dirty="0" smtClean="0"/>
              <a:t>D. Warranty costs.</a:t>
            </a:r>
          </a:p>
        </p:txBody>
      </p:sp>
    </p:spTree>
    <p:extLst>
      <p:ext uri="{BB962C8B-B14F-4D97-AF65-F5344CB8AC3E}">
        <p14:creationId xmlns:p14="http://schemas.microsoft.com/office/powerpoint/2010/main" val="2354931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3490">
                                            <p:txEl>
                                              <p:pRg st="2" end="2"/>
                                            </p:txEl>
                                          </p:spTgt>
                                        </p:tgtEl>
                                        <p:attrNameLst>
                                          <p:attrName>style.fontStyle</p:attrName>
                                        </p:attrNameLst>
                                      </p:cBhvr>
                                      <p:to>
                                        <p:strVal val="normal"/>
                                      </p:to>
                                    </p:set>
                                    <p:set>
                                      <p:cBhvr override="childStyle">
                                        <p:cTn id="7" dur="indefinite"/>
                                        <p:tgtEl>
                                          <p:spTgt spid="63490">
                                            <p:txEl>
                                              <p:pRg st="2" end="2"/>
                                            </p:txEl>
                                          </p:spTgt>
                                        </p:tgtEl>
                                        <p:attrNameLst>
                                          <p:attrName>style.fontWeight</p:attrName>
                                        </p:attrNameLst>
                                      </p:cBhvr>
                                      <p:to>
                                        <p:strVal val="bold"/>
                                      </p:to>
                                    </p:set>
                                    <p:set>
                                      <p:cBhvr override="childStyle">
                                        <p:cTn id="8" dur="indefinite"/>
                                        <p:tgtEl>
                                          <p:spTgt spid="63490">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idx="4294967295"/>
          </p:nvPr>
        </p:nvSpPr>
        <p:spPr/>
        <p:txBody>
          <a:bodyPr/>
          <a:lstStyle/>
          <a:p>
            <a:pPr eaLnBrk="1" hangingPunct="1"/>
            <a:r>
              <a:rPr lang="en-US" smtClean="0"/>
              <a:t>Sample Question</a:t>
            </a:r>
          </a:p>
        </p:txBody>
      </p:sp>
      <p:sp>
        <p:nvSpPr>
          <p:cNvPr id="68610" name="Content Placeholder 2"/>
          <p:cNvSpPr>
            <a:spLocks noGrp="1"/>
          </p:cNvSpPr>
          <p:nvPr>
            <p:ph idx="4294967295"/>
          </p:nvPr>
        </p:nvSpPr>
        <p:spPr/>
        <p:txBody>
          <a:bodyPr/>
          <a:lstStyle/>
          <a:p>
            <a:pPr eaLnBrk="1" hangingPunct="1"/>
            <a:r>
              <a:rPr lang="en-US" smtClean="0"/>
              <a:t>Standard deviation is a measure of how:</a:t>
            </a:r>
          </a:p>
          <a:p>
            <a:pPr lvl="1" eaLnBrk="1" hangingPunct="1"/>
            <a:r>
              <a:rPr lang="en-US" smtClean="0"/>
              <a:t>A. Far the estimate is from the highest estimate.</a:t>
            </a:r>
          </a:p>
          <a:p>
            <a:pPr lvl="1" eaLnBrk="1" hangingPunct="1"/>
            <a:r>
              <a:rPr lang="en-US" smtClean="0"/>
              <a:t>B. Far the measurement is from the mean.</a:t>
            </a:r>
          </a:p>
          <a:p>
            <a:pPr lvl="1" eaLnBrk="1" hangingPunct="1"/>
            <a:r>
              <a:rPr lang="en-US" smtClean="0"/>
              <a:t>C. Correct the sample is.</a:t>
            </a:r>
          </a:p>
          <a:p>
            <a:pPr lvl="1" eaLnBrk="1" hangingPunct="1"/>
            <a:r>
              <a:rPr lang="en-US" smtClean="0"/>
              <a:t>D. Much time remains in the project.</a:t>
            </a:r>
          </a:p>
        </p:txBody>
      </p:sp>
    </p:spTree>
    <p:extLst>
      <p:ext uri="{BB962C8B-B14F-4D97-AF65-F5344CB8AC3E}">
        <p14:creationId xmlns:p14="http://schemas.microsoft.com/office/powerpoint/2010/main" val="1119328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8610">
                                            <p:txEl>
                                              <p:pRg st="2" end="2"/>
                                            </p:txEl>
                                          </p:spTgt>
                                        </p:tgtEl>
                                        <p:attrNameLst>
                                          <p:attrName>style.fontStyle</p:attrName>
                                        </p:attrNameLst>
                                      </p:cBhvr>
                                      <p:to>
                                        <p:strVal val="normal"/>
                                      </p:to>
                                    </p:set>
                                    <p:set>
                                      <p:cBhvr override="childStyle">
                                        <p:cTn id="7" dur="indefinite"/>
                                        <p:tgtEl>
                                          <p:spTgt spid="68610">
                                            <p:txEl>
                                              <p:pRg st="2" end="2"/>
                                            </p:txEl>
                                          </p:spTgt>
                                        </p:tgtEl>
                                        <p:attrNameLst>
                                          <p:attrName>style.fontWeight</p:attrName>
                                        </p:attrNameLst>
                                      </p:cBhvr>
                                      <p:to>
                                        <p:strVal val="bold"/>
                                      </p:to>
                                    </p:set>
                                    <p:set>
                                      <p:cBhvr override="childStyle">
                                        <p:cTn id="8" dur="indefinite"/>
                                        <p:tgtEl>
                                          <p:spTgt spid="68610">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idx="4294967295"/>
          </p:nvPr>
        </p:nvSpPr>
        <p:spPr/>
        <p:txBody>
          <a:bodyPr/>
          <a:lstStyle/>
          <a:p>
            <a:pPr eaLnBrk="1" hangingPunct="1"/>
            <a:r>
              <a:rPr lang="en-US" smtClean="0"/>
              <a:t>Sample Question</a:t>
            </a:r>
          </a:p>
        </p:txBody>
      </p:sp>
      <p:sp>
        <p:nvSpPr>
          <p:cNvPr id="70658" name="Content Placeholder 2"/>
          <p:cNvSpPr>
            <a:spLocks noGrp="1"/>
          </p:cNvSpPr>
          <p:nvPr>
            <p:ph idx="4294967295"/>
          </p:nvPr>
        </p:nvSpPr>
        <p:spPr/>
        <p:txBody>
          <a:bodyPr/>
          <a:lstStyle/>
          <a:p>
            <a:pPr eaLnBrk="1" hangingPunct="1"/>
            <a:r>
              <a:rPr lang="en-US" smtClean="0"/>
              <a:t>What percentage of the total distribution is 3 sigma from the mean equal to?</a:t>
            </a:r>
          </a:p>
          <a:p>
            <a:pPr lvl="1" eaLnBrk="1" hangingPunct="1"/>
            <a:r>
              <a:rPr lang="en-US" smtClean="0"/>
              <a:t>A. 68.26%</a:t>
            </a:r>
          </a:p>
          <a:p>
            <a:pPr lvl="1" eaLnBrk="1" hangingPunct="1"/>
            <a:r>
              <a:rPr lang="en-US" smtClean="0"/>
              <a:t>B. 99.99%</a:t>
            </a:r>
          </a:p>
          <a:p>
            <a:pPr lvl="1" eaLnBrk="1" hangingPunct="1"/>
            <a:r>
              <a:rPr lang="en-US" smtClean="0"/>
              <a:t>C. 95.46%</a:t>
            </a:r>
          </a:p>
          <a:p>
            <a:pPr lvl="1" eaLnBrk="1" hangingPunct="1"/>
            <a:r>
              <a:rPr lang="en-US" smtClean="0"/>
              <a:t>D. 99.73%</a:t>
            </a:r>
          </a:p>
        </p:txBody>
      </p:sp>
    </p:spTree>
    <p:extLst>
      <p:ext uri="{BB962C8B-B14F-4D97-AF65-F5344CB8AC3E}">
        <p14:creationId xmlns:p14="http://schemas.microsoft.com/office/powerpoint/2010/main" val="3726043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70658">
                                            <p:txEl>
                                              <p:pRg st="4" end="4"/>
                                            </p:txEl>
                                          </p:spTgt>
                                        </p:tgtEl>
                                        <p:attrNameLst>
                                          <p:attrName>style.fontStyle</p:attrName>
                                        </p:attrNameLst>
                                      </p:cBhvr>
                                      <p:to>
                                        <p:strVal val="normal"/>
                                      </p:to>
                                    </p:set>
                                    <p:set>
                                      <p:cBhvr override="childStyle">
                                        <p:cTn id="7" dur="indefinite"/>
                                        <p:tgtEl>
                                          <p:spTgt spid="70658">
                                            <p:txEl>
                                              <p:pRg st="4" end="4"/>
                                            </p:txEl>
                                          </p:spTgt>
                                        </p:tgtEl>
                                        <p:attrNameLst>
                                          <p:attrName>style.fontWeight</p:attrName>
                                        </p:attrNameLst>
                                      </p:cBhvr>
                                      <p:to>
                                        <p:strVal val="bold"/>
                                      </p:to>
                                    </p:set>
                                    <p:set>
                                      <p:cBhvr override="childStyle">
                                        <p:cTn id="8" dur="indefinite"/>
                                        <p:tgtEl>
                                          <p:spTgt spid="70658">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Título"/>
          <p:cNvSpPr>
            <a:spLocks noGrp="1"/>
          </p:cNvSpPr>
          <p:nvPr>
            <p:ph type="title"/>
          </p:nvPr>
        </p:nvSpPr>
        <p:spPr>
          <a:xfrm>
            <a:off x="468313" y="1196975"/>
            <a:ext cx="8229600" cy="1143000"/>
          </a:xfrm>
        </p:spPr>
        <p:txBody>
          <a:bodyPr/>
          <a:lstStyle/>
          <a:p>
            <a:r>
              <a:rPr lang="es-CR">
                <a:latin typeface="Calibri" charset="0"/>
              </a:rPr>
              <a:t>Bibliography</a:t>
            </a:r>
          </a:p>
        </p:txBody>
      </p:sp>
      <p:sp>
        <p:nvSpPr>
          <p:cNvPr id="56322" name="2 Marcador de contenido"/>
          <p:cNvSpPr>
            <a:spLocks noGrp="1"/>
          </p:cNvSpPr>
          <p:nvPr>
            <p:ph idx="1"/>
          </p:nvPr>
        </p:nvSpPr>
        <p:spPr>
          <a:xfrm>
            <a:off x="250825" y="3141663"/>
            <a:ext cx="8229600" cy="2335212"/>
          </a:xfrm>
        </p:spPr>
        <p:txBody>
          <a:bodyPr/>
          <a:lstStyle/>
          <a:p>
            <a:r>
              <a:rPr lang="es-CR" sz="2400" dirty="0" smtClean="0">
                <a:latin typeface="Calibri" charset="0"/>
              </a:rPr>
              <a:t>Project </a:t>
            </a:r>
            <a:r>
              <a:rPr lang="es-CR" sz="2400" dirty="0">
                <a:latin typeface="Calibri" charset="0"/>
              </a:rPr>
              <a:t>Management Institute. (2013). </a:t>
            </a:r>
            <a:r>
              <a:rPr lang="es-CR" sz="2400" u="sng" dirty="0">
                <a:latin typeface="Calibri" charset="0"/>
              </a:rPr>
              <a:t>A Guide to the Project Management Body of Knowledge (PMBOK®)</a:t>
            </a:r>
            <a:r>
              <a:rPr lang="es-CR" sz="2400" dirty="0">
                <a:latin typeface="Calibri" charset="0"/>
              </a:rPr>
              <a:t> (5th Ed.). Pennsylvania, </a:t>
            </a:r>
            <a:r>
              <a:rPr lang="es-CR" sz="2400" dirty="0" err="1">
                <a:latin typeface="Calibri" charset="0"/>
              </a:rPr>
              <a:t>United</a:t>
            </a:r>
            <a:r>
              <a:rPr lang="es-CR" sz="2400" dirty="0">
                <a:latin typeface="Calibri" charset="0"/>
              </a:rPr>
              <a:t> </a:t>
            </a:r>
            <a:r>
              <a:rPr lang="es-CR" sz="2400" dirty="0" err="1" smtClean="0">
                <a:latin typeface="Calibri" charset="0"/>
              </a:rPr>
              <a:t>States</a:t>
            </a:r>
            <a:r>
              <a:rPr lang="es-CR" sz="2400" dirty="0" smtClean="0">
                <a:latin typeface="Calibri" charset="0"/>
              </a:rPr>
              <a:t> of </a:t>
            </a:r>
            <a:r>
              <a:rPr lang="es-CR" sz="2400" dirty="0" err="1" smtClean="0">
                <a:latin typeface="Calibri" charset="0"/>
              </a:rPr>
              <a:t>America</a:t>
            </a:r>
            <a:r>
              <a:rPr lang="es-CR" sz="2400" dirty="0" smtClean="0">
                <a:latin typeface="Calibri" charset="0"/>
              </a:rPr>
              <a:t>: </a:t>
            </a:r>
            <a:r>
              <a:rPr lang="es-CR" sz="2400" dirty="0">
                <a:latin typeface="Calibri" charset="0"/>
              </a:rPr>
              <a:t>Project Management Institute.</a:t>
            </a:r>
          </a:p>
          <a:p>
            <a:pPr marL="342900" lvl="2" indent="-342900"/>
            <a:r>
              <a:rPr lang="en-US" dirty="0" err="1">
                <a:latin typeface="Calibri" charset="0"/>
              </a:rPr>
              <a:t>Mulcahy</a:t>
            </a:r>
            <a:r>
              <a:rPr lang="en-US" dirty="0">
                <a:latin typeface="Calibri" charset="0"/>
              </a:rPr>
              <a:t>, R. (2013)( </a:t>
            </a:r>
            <a:r>
              <a:rPr lang="en-US" u="sng" dirty="0">
                <a:latin typeface="Calibri" charset="0"/>
              </a:rPr>
              <a:t>PMP Exam Prep.</a:t>
            </a:r>
            <a:r>
              <a:rPr lang="en-US" dirty="0">
                <a:latin typeface="Calibri" charset="0"/>
              </a:rPr>
              <a:t> (8th Ed). United States of America: McGraw-Hill.</a:t>
            </a:r>
          </a:p>
        </p:txBody>
      </p:sp>
    </p:spTree>
    <p:extLst>
      <p:ext uri="{BB962C8B-B14F-4D97-AF65-F5344CB8AC3E}">
        <p14:creationId xmlns:p14="http://schemas.microsoft.com/office/powerpoint/2010/main" val="2698244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a:xfrm>
            <a:off x="457200" y="1061864"/>
            <a:ext cx="6851650" cy="1143000"/>
          </a:xfrm>
        </p:spPr>
        <p:txBody>
          <a:bodyPr/>
          <a:lstStyle/>
          <a:p>
            <a:pPr eaLnBrk="1" hangingPunct="1"/>
            <a:r>
              <a:rPr lang="en-US" dirty="0" smtClean="0"/>
              <a:t>Process Improvement Plan</a:t>
            </a:r>
          </a:p>
        </p:txBody>
      </p:sp>
      <p:sp>
        <p:nvSpPr>
          <p:cNvPr id="21506" name="Content Placeholder 2"/>
          <p:cNvSpPr>
            <a:spLocks noGrp="1"/>
          </p:cNvSpPr>
          <p:nvPr>
            <p:ph idx="4294967295"/>
          </p:nvPr>
        </p:nvSpPr>
        <p:spPr/>
        <p:txBody>
          <a:bodyPr/>
          <a:lstStyle/>
          <a:p>
            <a:pPr eaLnBrk="1" hangingPunct="1"/>
            <a:r>
              <a:rPr lang="en-US" dirty="0" smtClean="0"/>
              <a:t>Plan for improvement of the project’s processes.</a:t>
            </a:r>
          </a:p>
          <a:p>
            <a:pPr eaLnBrk="1" hangingPunct="1"/>
            <a:r>
              <a:rPr lang="en-US" dirty="0" smtClean="0"/>
              <a:t>Helps save time by increasing efficiency and preventing problems. </a:t>
            </a:r>
          </a:p>
          <a:p>
            <a:pPr eaLnBrk="1" hangingPunct="1"/>
            <a:r>
              <a:rPr lang="en-US" dirty="0" smtClean="0"/>
              <a:t>Saves money and increases the probability that the customer will be satisfied.</a:t>
            </a:r>
          </a:p>
        </p:txBody>
      </p:sp>
    </p:spTree>
    <p:extLst>
      <p:ext uri="{BB962C8B-B14F-4D97-AF65-F5344CB8AC3E}">
        <p14:creationId xmlns:p14="http://schemas.microsoft.com/office/powerpoint/2010/main" val="1608272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idx="4294967295"/>
          </p:nvPr>
        </p:nvSpPr>
        <p:spPr>
          <a:xfrm>
            <a:off x="457200" y="1421904"/>
            <a:ext cx="6707188" cy="1143000"/>
          </a:xfrm>
        </p:spPr>
        <p:txBody>
          <a:bodyPr/>
          <a:lstStyle/>
          <a:p>
            <a:pPr eaLnBrk="1" hangingPunct="1"/>
            <a:r>
              <a:rPr lang="en-US" sz="4000" smtClean="0"/>
              <a:t>Continuous Improvement </a:t>
            </a:r>
            <a:br>
              <a:rPr lang="en-US" sz="4000" smtClean="0"/>
            </a:br>
            <a:r>
              <a:rPr lang="en-US" sz="4000" smtClean="0"/>
              <a:t>(Kaizen)</a:t>
            </a:r>
          </a:p>
        </p:txBody>
      </p:sp>
      <p:sp>
        <p:nvSpPr>
          <p:cNvPr id="23554" name="Content Placeholder 2"/>
          <p:cNvSpPr>
            <a:spLocks noGrp="1"/>
          </p:cNvSpPr>
          <p:nvPr>
            <p:ph idx="4294967295"/>
          </p:nvPr>
        </p:nvSpPr>
        <p:spPr/>
        <p:txBody>
          <a:bodyPr/>
          <a:lstStyle/>
          <a:p>
            <a:pPr eaLnBrk="1" hangingPunct="1"/>
            <a:r>
              <a:rPr lang="en-US" smtClean="0"/>
              <a:t>Involves continuously looking for small improvements in quality. </a:t>
            </a:r>
          </a:p>
          <a:p>
            <a:pPr eaLnBrk="1" hangingPunct="1"/>
            <a:r>
              <a:rPr lang="en-US" smtClean="0"/>
              <a:t>In Japan Kaizen means to alter (Kai) and make better or improve (Zen). Kaizen is a general term, while continuous improvement is a quality movement.</a:t>
            </a:r>
          </a:p>
          <a:p>
            <a:pPr eaLnBrk="1" hangingPunct="1"/>
            <a:r>
              <a:rPr lang="en-US" smtClean="0"/>
              <a:t>In the exam Kaizen = Continuous Improvement</a:t>
            </a:r>
          </a:p>
        </p:txBody>
      </p:sp>
    </p:spTree>
    <p:extLst>
      <p:ext uri="{BB962C8B-B14F-4D97-AF65-F5344CB8AC3E}">
        <p14:creationId xmlns:p14="http://schemas.microsoft.com/office/powerpoint/2010/main" val="2275711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p:txBody>
          <a:bodyPr/>
          <a:lstStyle/>
          <a:p>
            <a:pPr eaLnBrk="1" hangingPunct="1"/>
            <a:r>
              <a:rPr lang="en-US" smtClean="0"/>
              <a:t>Process Analysis</a:t>
            </a:r>
          </a:p>
        </p:txBody>
      </p:sp>
      <p:sp>
        <p:nvSpPr>
          <p:cNvPr id="24578" name="Content Placeholder 2"/>
          <p:cNvSpPr>
            <a:spLocks noGrp="1"/>
          </p:cNvSpPr>
          <p:nvPr>
            <p:ph idx="4294967295"/>
          </p:nvPr>
        </p:nvSpPr>
        <p:spPr/>
        <p:txBody>
          <a:bodyPr/>
          <a:lstStyle/>
          <a:p>
            <a:pPr eaLnBrk="1" hangingPunct="1"/>
            <a:r>
              <a:rPr lang="en-US" dirty="0" smtClean="0"/>
              <a:t>Process analysis is a part of continuous improvement and identifies improvements that might be needed in processes.</a:t>
            </a:r>
          </a:p>
          <a:p>
            <a:pPr eaLnBrk="1" hangingPunct="1"/>
            <a:r>
              <a:rPr lang="en-US" dirty="0" smtClean="0"/>
              <a:t>Used when activities are repeated constantly in the WBS.</a:t>
            </a:r>
          </a:p>
          <a:p>
            <a:pPr eaLnBrk="1" hangingPunct="1"/>
            <a:r>
              <a:rPr lang="en-US" dirty="0" smtClean="0"/>
              <a:t>The lessons learned in production cycles are used to improve the process later on. </a:t>
            </a:r>
          </a:p>
        </p:txBody>
      </p:sp>
    </p:spTree>
    <p:extLst>
      <p:ext uri="{BB962C8B-B14F-4D97-AF65-F5344CB8AC3E}">
        <p14:creationId xmlns:p14="http://schemas.microsoft.com/office/powerpoint/2010/main" val="1355939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idx="4294967295"/>
          </p:nvPr>
        </p:nvSpPr>
        <p:spPr/>
        <p:txBody>
          <a:bodyPr/>
          <a:lstStyle/>
          <a:p>
            <a:pPr eaLnBrk="1" hangingPunct="1"/>
            <a:r>
              <a:rPr lang="en-US" smtClean="0"/>
              <a:t>Control Chart</a:t>
            </a:r>
          </a:p>
        </p:txBody>
      </p:sp>
      <p:sp>
        <p:nvSpPr>
          <p:cNvPr id="25602" name="Content Placeholder 2"/>
          <p:cNvSpPr>
            <a:spLocks noGrp="1"/>
          </p:cNvSpPr>
          <p:nvPr>
            <p:ph idx="4294967295"/>
          </p:nvPr>
        </p:nvSpPr>
        <p:spPr/>
        <p:txBody>
          <a:bodyPr/>
          <a:lstStyle/>
          <a:p>
            <a:pPr eaLnBrk="1" hangingPunct="1">
              <a:lnSpc>
                <a:spcPct val="80000"/>
              </a:lnSpc>
            </a:pPr>
            <a:r>
              <a:rPr lang="en-US" sz="2800" dirty="0" smtClean="0"/>
              <a:t>Set up in the Plan Quality process as part of the effort to determine what will be considered quality on the project. </a:t>
            </a:r>
          </a:p>
          <a:p>
            <a:pPr eaLnBrk="1" hangingPunct="1">
              <a:lnSpc>
                <a:spcPct val="80000"/>
              </a:lnSpc>
            </a:pPr>
            <a:r>
              <a:rPr lang="en-US" sz="2800" dirty="0" smtClean="0"/>
              <a:t>Utilized in Perform Quality Control, where they help determine if a process is within acceptable limits.</a:t>
            </a:r>
          </a:p>
          <a:p>
            <a:pPr eaLnBrk="1" hangingPunct="1">
              <a:lnSpc>
                <a:spcPct val="80000"/>
              </a:lnSpc>
            </a:pPr>
            <a:r>
              <a:rPr lang="en-US" sz="2800" dirty="0" smtClean="0"/>
              <a:t>Help monitor production and other processes to see if the processes are within acceptable limits (the process, work, or whatever is being measured is in control), or if there are any actions required (the process, work, or whatever is being measured is out of control).</a:t>
            </a:r>
          </a:p>
        </p:txBody>
      </p:sp>
    </p:spTree>
    <p:extLst>
      <p:ext uri="{BB962C8B-B14F-4D97-AF65-F5344CB8AC3E}">
        <p14:creationId xmlns:p14="http://schemas.microsoft.com/office/powerpoint/2010/main" val="1109962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1480</TotalTime>
  <Words>2647</Words>
  <Application>Microsoft Office PowerPoint</Application>
  <PresentationFormat>Presentación en pantalla (4:3)</PresentationFormat>
  <Paragraphs>245</Paragraphs>
  <Slides>57</Slides>
  <Notes>0</Notes>
  <HiddenSlides>0</HiddenSlides>
  <MMClips>0</MMClips>
  <ScaleCrop>false</ScaleCrop>
  <HeadingPairs>
    <vt:vector size="4" baseType="variant">
      <vt:variant>
        <vt:lpstr>Tema</vt:lpstr>
      </vt:variant>
      <vt:variant>
        <vt:i4>1</vt:i4>
      </vt:variant>
      <vt:variant>
        <vt:lpstr>Títulos de diapositiva</vt:lpstr>
      </vt:variant>
      <vt:variant>
        <vt:i4>57</vt:i4>
      </vt:variant>
    </vt:vector>
  </HeadingPairs>
  <TitlesOfParts>
    <vt:vector size="58" baseType="lpstr">
      <vt:lpstr>Tema de Office</vt:lpstr>
      <vt:lpstr>Degree and Graduation Seminar  Quality Management</vt:lpstr>
      <vt:lpstr>Definition of Quality</vt:lpstr>
      <vt:lpstr>Quality Mgmt Process</vt:lpstr>
      <vt:lpstr>Metrics</vt:lpstr>
      <vt:lpstr>Quality Mgmt Plan</vt:lpstr>
      <vt:lpstr>Process Improvement Plan</vt:lpstr>
      <vt:lpstr>Continuous Improvement  (Kaizen)</vt:lpstr>
      <vt:lpstr>Process Analysis</vt:lpstr>
      <vt:lpstr>Control Chart</vt:lpstr>
      <vt:lpstr>Control Chart</vt:lpstr>
      <vt:lpstr>Control Chart</vt:lpstr>
      <vt:lpstr>Control Chart</vt:lpstr>
      <vt:lpstr>Control Chart</vt:lpstr>
      <vt:lpstr>Control Chart</vt:lpstr>
      <vt:lpstr>Paretto Chart</vt:lpstr>
      <vt:lpstr>Cause and Effect Diagram</vt:lpstr>
      <vt:lpstr>Benchmarking</vt:lpstr>
      <vt:lpstr>Design of Experiments  (DOE)</vt:lpstr>
      <vt:lpstr>Checklist</vt:lpstr>
      <vt:lpstr>Statistical Sampling</vt:lpstr>
      <vt:lpstr>Flowchart</vt:lpstr>
      <vt:lpstr>Run chart</vt:lpstr>
      <vt:lpstr>Scatter Diagram</vt:lpstr>
      <vt:lpstr>Histogram</vt:lpstr>
      <vt:lpstr>Prevention over Inspection</vt:lpstr>
      <vt:lpstr>Gold Plating</vt:lpstr>
      <vt:lpstr>Just in Time (JIT)</vt:lpstr>
      <vt:lpstr>Quality Audits</vt:lpstr>
      <vt:lpstr>ISO 9000</vt:lpstr>
      <vt:lpstr>Total Quality Mgmt  (TQM)</vt:lpstr>
      <vt:lpstr>Responsibility for Quality</vt:lpstr>
      <vt:lpstr>Impact of poor quality</vt:lpstr>
      <vt:lpstr>Cost of Quality</vt:lpstr>
      <vt:lpstr>Cost of Quality</vt:lpstr>
      <vt:lpstr>Cost benefit analysis</vt:lpstr>
      <vt:lpstr>Marginal Analysis</vt:lpstr>
      <vt:lpstr>Probability</vt:lpstr>
      <vt:lpstr>Statistical Independence</vt:lpstr>
      <vt:lpstr>Standard Deviation (Sigma)</vt:lpstr>
      <vt:lpstr>3 or 6 Sigma</vt:lpstr>
      <vt:lpstr>Quality Theorists</vt:lpstr>
      <vt:lpstr>Sample Question</vt:lpstr>
      <vt:lpstr>Sample Question</vt:lpstr>
      <vt:lpstr>Sample Question </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Bibliography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Donald Solano</dc:creator>
  <cp:lastModifiedBy>Angela Herrera</cp:lastModifiedBy>
  <cp:revision>95</cp:revision>
  <dcterms:created xsi:type="dcterms:W3CDTF">2010-10-20T21:55:38Z</dcterms:created>
  <dcterms:modified xsi:type="dcterms:W3CDTF">2014-02-18T16:39:32Z</dcterms:modified>
</cp:coreProperties>
</file>