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6"/>
  </p:notesMasterIdLst>
  <p:handoutMasterIdLst>
    <p:handoutMasterId r:id="rId77"/>
  </p:handoutMasterIdLst>
  <p:sldIdLst>
    <p:sldId id="520" r:id="rId2"/>
    <p:sldId id="522" r:id="rId3"/>
    <p:sldId id="523" r:id="rId4"/>
    <p:sldId id="525" r:id="rId5"/>
    <p:sldId id="526" r:id="rId6"/>
    <p:sldId id="528" r:id="rId7"/>
    <p:sldId id="530" r:id="rId8"/>
    <p:sldId id="532" r:id="rId9"/>
    <p:sldId id="534" r:id="rId10"/>
    <p:sldId id="536" r:id="rId11"/>
    <p:sldId id="539" r:id="rId12"/>
    <p:sldId id="540" r:id="rId13"/>
    <p:sldId id="543" r:id="rId14"/>
    <p:sldId id="544" r:id="rId15"/>
    <p:sldId id="546" r:id="rId16"/>
    <p:sldId id="548" r:id="rId17"/>
    <p:sldId id="550" r:id="rId18"/>
    <p:sldId id="552" r:id="rId19"/>
    <p:sldId id="553" r:id="rId20"/>
    <p:sldId id="554" r:id="rId21"/>
    <p:sldId id="556" r:id="rId22"/>
    <p:sldId id="558" r:id="rId23"/>
    <p:sldId id="559" r:id="rId24"/>
    <p:sldId id="560" r:id="rId25"/>
    <p:sldId id="561" r:id="rId26"/>
    <p:sldId id="562" r:id="rId27"/>
    <p:sldId id="563" r:id="rId28"/>
    <p:sldId id="568" r:id="rId29"/>
    <p:sldId id="570" r:id="rId30"/>
    <p:sldId id="572" r:id="rId31"/>
    <p:sldId id="574" r:id="rId32"/>
    <p:sldId id="575" r:id="rId33"/>
    <p:sldId id="576" r:id="rId34"/>
    <p:sldId id="578" r:id="rId35"/>
    <p:sldId id="580" r:id="rId36"/>
    <p:sldId id="582" r:id="rId37"/>
    <p:sldId id="583" r:id="rId38"/>
    <p:sldId id="584" r:id="rId39"/>
    <p:sldId id="586" r:id="rId40"/>
    <p:sldId id="587" r:id="rId41"/>
    <p:sldId id="589" r:id="rId42"/>
    <p:sldId id="591" r:id="rId43"/>
    <p:sldId id="593" r:id="rId44"/>
    <p:sldId id="595" r:id="rId45"/>
    <p:sldId id="596" r:id="rId46"/>
    <p:sldId id="597" r:id="rId47"/>
    <p:sldId id="598" r:id="rId48"/>
    <p:sldId id="599" r:id="rId49"/>
    <p:sldId id="600" r:id="rId50"/>
    <p:sldId id="601" r:id="rId51"/>
    <p:sldId id="602" r:id="rId52"/>
    <p:sldId id="603" r:id="rId53"/>
    <p:sldId id="604" r:id="rId54"/>
    <p:sldId id="605" r:id="rId55"/>
    <p:sldId id="606" r:id="rId56"/>
    <p:sldId id="607" r:id="rId57"/>
    <p:sldId id="608" r:id="rId58"/>
    <p:sldId id="609" r:id="rId59"/>
    <p:sldId id="610" r:id="rId60"/>
    <p:sldId id="611" r:id="rId61"/>
    <p:sldId id="612" r:id="rId62"/>
    <p:sldId id="613" r:id="rId63"/>
    <p:sldId id="614" r:id="rId64"/>
    <p:sldId id="615" r:id="rId65"/>
    <p:sldId id="616" r:id="rId66"/>
    <p:sldId id="617" r:id="rId67"/>
    <p:sldId id="618" r:id="rId68"/>
    <p:sldId id="619" r:id="rId69"/>
    <p:sldId id="620" r:id="rId70"/>
    <p:sldId id="621" r:id="rId71"/>
    <p:sldId id="622" r:id="rId72"/>
    <p:sldId id="623" r:id="rId73"/>
    <p:sldId id="624" r:id="rId74"/>
    <p:sldId id="594" r:id="rId75"/>
  </p:sldIdLst>
  <p:sldSz cx="9144000" cy="6858000" type="screen4x3"/>
  <p:notesSz cx="6858000" cy="9144000"/>
  <p:defaultTextStyle>
    <a:defPPr>
      <a:defRPr lang="es-CR"/>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164" y="-816"/>
      </p:cViewPr>
      <p:guideLst>
        <p:guide orient="horz" pos="2160"/>
        <p:guide pos="2880"/>
      </p:guideLst>
    </p:cSldViewPr>
  </p:slideViewPr>
  <p:notesTextViewPr>
    <p:cViewPr>
      <p:scale>
        <a:sx n="100" d="100"/>
        <a:sy n="100" d="100"/>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0"/>
                <a:cs typeface="Arial"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cs typeface="Arial" pitchFamily="34" charset="0"/>
              </a:defRPr>
            </a:lvl1pPr>
          </a:lstStyle>
          <a:p>
            <a:pPr>
              <a:defRPr/>
            </a:pPr>
            <a:fld id="{DD889347-C1F2-4E20-BEF6-BC5181EACABE}" type="datetimeFigureOut">
              <a:rPr lang="en-US"/>
              <a:pPr>
                <a:defRPr/>
              </a:pPr>
              <a:t>2/18/2014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0"/>
                <a:cs typeface="Arial"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cs typeface="Arial" pitchFamily="34" charset="0"/>
              </a:defRPr>
            </a:lvl1pPr>
          </a:lstStyle>
          <a:p>
            <a:pPr>
              <a:defRPr/>
            </a:pPr>
            <a:fld id="{209C75D1-7BCB-4C01-BB6A-A75E9DDE5206}" type="slidenum">
              <a:rPr lang="en-US"/>
              <a:pPr>
                <a:defRPr/>
              </a:pPr>
              <a:t>‹Nº›</a:t>
            </a:fld>
            <a:endParaRPr lang="en-US"/>
          </a:p>
        </p:txBody>
      </p:sp>
    </p:spTree>
    <p:extLst>
      <p:ext uri="{BB962C8B-B14F-4D97-AF65-F5344CB8AC3E}">
        <p14:creationId xmlns:p14="http://schemas.microsoft.com/office/powerpoint/2010/main" val="96700085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0"/>
                <a:cs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cs typeface="Arial" pitchFamily="34" charset="0"/>
              </a:defRPr>
            </a:lvl1pPr>
          </a:lstStyle>
          <a:p>
            <a:pPr>
              <a:defRPr/>
            </a:pPr>
            <a:fld id="{2B78C727-FE46-40E3-BF83-D98FD89AD181}" type="datetimeFigureOut">
              <a:rPr lang="en-US"/>
              <a:pPr>
                <a:defRPr/>
              </a:pPr>
              <a:t>2/18/2014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noProof="0" smtClean="0"/>
              <a:t>Click to edit Master text styles</a:t>
            </a:r>
          </a:p>
          <a:p>
            <a:pPr lvl="1"/>
            <a:r>
              <a:rPr lang="es-ES_tradnl" noProof="0" smtClean="0"/>
              <a:t>Second level</a:t>
            </a:r>
          </a:p>
          <a:p>
            <a:pPr lvl="2"/>
            <a:r>
              <a:rPr lang="es-ES_tradnl" noProof="0" smtClean="0"/>
              <a:t>Third level</a:t>
            </a:r>
          </a:p>
          <a:p>
            <a:pPr lvl="3"/>
            <a:r>
              <a:rPr lang="es-ES_tradnl" noProof="0" smtClean="0"/>
              <a:t>Fourth level</a:t>
            </a:r>
          </a:p>
          <a:p>
            <a:pPr lvl="4"/>
            <a:r>
              <a:rPr lang="es-ES_tradnl" noProof="0" smtClean="0"/>
              <a:t>Fifth level</a:t>
            </a:r>
            <a:endParaRPr lang="en-US"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0"/>
                <a:cs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cs typeface="Arial" pitchFamily="34" charset="0"/>
              </a:defRPr>
            </a:lvl1pPr>
          </a:lstStyle>
          <a:p>
            <a:pPr>
              <a:defRPr/>
            </a:pPr>
            <a:fld id="{1BE5902F-2611-4945-A2E2-BF8E183FA462}" type="slidenum">
              <a:rPr lang="en-US"/>
              <a:pPr>
                <a:defRPr/>
              </a:pPr>
              <a:t>‹Nº›</a:t>
            </a:fld>
            <a:endParaRPr lang="en-US"/>
          </a:p>
        </p:txBody>
      </p:sp>
    </p:spTree>
    <p:extLst>
      <p:ext uri="{BB962C8B-B14F-4D97-AF65-F5344CB8AC3E}">
        <p14:creationId xmlns:p14="http://schemas.microsoft.com/office/powerpoint/2010/main" val="410912801"/>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R"/>
          </a:p>
        </p:txBody>
      </p:sp>
      <p:sp>
        <p:nvSpPr>
          <p:cNvPr id="4"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8A4B1C18-837A-4548-A655-2851C845CEF9}" type="datetime1">
              <a:rPr lang="es-CR"/>
              <a:pPr>
                <a:defRPr/>
              </a:pPr>
              <a:t>18/02/2014</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FB260888-ED0C-4209-AE0B-9E9BFA592F03}" type="slidenum">
              <a:rPr lang="es-CR"/>
              <a:pPr>
                <a:defRPr/>
              </a:pPr>
              <a:t>‹Nº›</a:t>
            </a:fld>
            <a:endParaRPr lang="es-C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01A1A133-1022-4126-84D4-C895E89030A4}" type="datetime1">
              <a:rPr lang="es-CR"/>
              <a:pPr>
                <a:defRPr/>
              </a:pPr>
              <a:t>18/02/2014</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E6E68644-0CE3-4CCB-9BA5-BE7C18001369}" type="slidenum">
              <a:rPr lang="es-CR"/>
              <a:pPr>
                <a:defRPr/>
              </a:pPr>
              <a:t>‹Nº›</a:t>
            </a:fld>
            <a:endParaRPr lang="es-C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29AA5819-8357-4B6F-B3EE-424410B98869}" type="datetime1">
              <a:rPr lang="es-CR"/>
              <a:pPr>
                <a:defRPr/>
              </a:pPr>
              <a:t>18/02/2014</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1D8CB124-2FE3-4295-A112-E79613ED88A8}" type="slidenum">
              <a:rPr lang="es-CR"/>
              <a:pPr>
                <a:defRPr/>
              </a:pPr>
              <a:t>‹Nº›</a:t>
            </a:fld>
            <a:endParaRPr lang="es-C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87D001DA-D28B-4C21-99CA-F4BD01269F01}" type="datetime1">
              <a:rPr lang="es-CR"/>
              <a:pPr>
                <a:defRPr/>
              </a:pPr>
              <a:t>18/02/2014</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2EFD510B-2A17-46D8-B1A9-A3F2A25779FE}" type="slidenum">
              <a:rPr lang="es-CR"/>
              <a:pPr>
                <a:defRPr/>
              </a:pPr>
              <a:t>‹Nº›</a:t>
            </a:fld>
            <a:endParaRPr lang="es-C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D1B8CA52-9814-4FB3-9A95-8EF589809EBC}" type="datetime1">
              <a:rPr lang="es-CR"/>
              <a:pPr>
                <a:defRPr/>
              </a:pPr>
              <a:t>18/02/2014</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4F6CE4F9-6333-4395-A131-F3A120DF4980}" type="slidenum">
              <a:rPr lang="es-CR"/>
              <a:pPr>
                <a:defRPr/>
              </a:pPr>
              <a:t>‹Nº›</a:t>
            </a:fld>
            <a:endParaRPr lang="es-C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F3AA1BB1-6CB6-49AF-B487-A7CDE72747E4}" type="datetime1">
              <a:rPr lang="es-CR"/>
              <a:pPr>
                <a:defRPr/>
              </a:pPr>
              <a:t>18/02/2014</a:t>
            </a:fld>
            <a:endParaRPr lang="es-CR"/>
          </a:p>
        </p:txBody>
      </p:sp>
      <p:sp>
        <p:nvSpPr>
          <p:cNvPr id="6" name="4 Marcador de pie de página"/>
          <p:cNvSpPr>
            <a:spLocks noGrp="1"/>
          </p:cNvSpPr>
          <p:nvPr>
            <p:ph type="ftr" sz="quarter" idx="11"/>
          </p:nvPr>
        </p:nvSpPr>
        <p:spPr/>
        <p:txBody>
          <a:bodyPr/>
          <a:lstStyle>
            <a:lvl1pPr>
              <a:defRPr/>
            </a:lvl1pPr>
          </a:lstStyle>
          <a:p>
            <a:pPr>
              <a:defRPr/>
            </a:pPr>
            <a:endParaRPr lang="es-CR"/>
          </a:p>
        </p:txBody>
      </p:sp>
      <p:sp>
        <p:nvSpPr>
          <p:cNvPr id="7" name="5 Marcador de número de diapositiva"/>
          <p:cNvSpPr>
            <a:spLocks noGrp="1"/>
          </p:cNvSpPr>
          <p:nvPr>
            <p:ph type="sldNum" sz="quarter" idx="12"/>
          </p:nvPr>
        </p:nvSpPr>
        <p:spPr/>
        <p:txBody>
          <a:bodyPr/>
          <a:lstStyle>
            <a:lvl1pPr>
              <a:defRPr/>
            </a:lvl1pPr>
          </a:lstStyle>
          <a:p>
            <a:pPr>
              <a:defRPr/>
            </a:pPr>
            <a:fld id="{D674F055-71DC-4B4B-89BC-F35A2027AC6A}" type="slidenum">
              <a:rPr lang="es-CR"/>
              <a:pPr>
                <a:defRPr/>
              </a:pPr>
              <a:t>‹Nº›</a:t>
            </a:fld>
            <a:endParaRPr lang="es-C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7"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D3C80B29-6883-4ADA-A184-3AFD3C5B17CD}" type="datetime1">
              <a:rPr lang="es-CR"/>
              <a:pPr>
                <a:defRPr/>
              </a:pPr>
              <a:t>18/02/2014</a:t>
            </a:fld>
            <a:endParaRPr lang="es-CR"/>
          </a:p>
        </p:txBody>
      </p:sp>
      <p:sp>
        <p:nvSpPr>
          <p:cNvPr id="8" name="4 Marcador de pie de página"/>
          <p:cNvSpPr>
            <a:spLocks noGrp="1"/>
          </p:cNvSpPr>
          <p:nvPr>
            <p:ph type="ftr" sz="quarter" idx="11"/>
          </p:nvPr>
        </p:nvSpPr>
        <p:spPr/>
        <p:txBody>
          <a:bodyPr/>
          <a:lstStyle>
            <a:lvl1pPr>
              <a:defRPr/>
            </a:lvl1pPr>
          </a:lstStyle>
          <a:p>
            <a:pPr>
              <a:defRPr/>
            </a:pPr>
            <a:endParaRPr lang="es-CR"/>
          </a:p>
        </p:txBody>
      </p:sp>
      <p:sp>
        <p:nvSpPr>
          <p:cNvPr id="9" name="5 Marcador de número de diapositiva"/>
          <p:cNvSpPr>
            <a:spLocks noGrp="1"/>
          </p:cNvSpPr>
          <p:nvPr>
            <p:ph type="sldNum" sz="quarter" idx="12"/>
          </p:nvPr>
        </p:nvSpPr>
        <p:spPr/>
        <p:txBody>
          <a:bodyPr/>
          <a:lstStyle>
            <a:lvl1pPr>
              <a:defRPr/>
            </a:lvl1pPr>
          </a:lstStyle>
          <a:p>
            <a:pPr>
              <a:defRPr/>
            </a:pPr>
            <a:fld id="{F18D52EC-1F76-4EFC-9428-67B1D7243F58}" type="slidenum">
              <a:rPr lang="es-CR"/>
              <a:pPr>
                <a:defRPr/>
              </a:pPr>
              <a:t>‹Nº›</a:t>
            </a:fld>
            <a:endParaRPr lang="es-C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F2B89656-AE1B-4ECA-94D3-8FDC7B6768B3}" type="datetime1">
              <a:rPr lang="es-CR"/>
              <a:pPr>
                <a:defRPr/>
              </a:pPr>
              <a:t>18/02/2014</a:t>
            </a:fld>
            <a:endParaRPr lang="es-CR"/>
          </a:p>
        </p:txBody>
      </p:sp>
      <p:sp>
        <p:nvSpPr>
          <p:cNvPr id="4" name="4 Marcador de pie de página"/>
          <p:cNvSpPr>
            <a:spLocks noGrp="1"/>
          </p:cNvSpPr>
          <p:nvPr>
            <p:ph type="ftr" sz="quarter" idx="11"/>
          </p:nvPr>
        </p:nvSpPr>
        <p:spPr/>
        <p:txBody>
          <a:bodyPr/>
          <a:lstStyle>
            <a:lvl1pPr>
              <a:defRPr/>
            </a:lvl1pPr>
          </a:lstStyle>
          <a:p>
            <a:pPr>
              <a:defRPr/>
            </a:pPr>
            <a:endParaRPr lang="es-CR"/>
          </a:p>
        </p:txBody>
      </p:sp>
      <p:sp>
        <p:nvSpPr>
          <p:cNvPr id="5" name="5 Marcador de número de diapositiva"/>
          <p:cNvSpPr>
            <a:spLocks noGrp="1"/>
          </p:cNvSpPr>
          <p:nvPr>
            <p:ph type="sldNum" sz="quarter" idx="12"/>
          </p:nvPr>
        </p:nvSpPr>
        <p:spPr/>
        <p:txBody>
          <a:bodyPr/>
          <a:lstStyle>
            <a:lvl1pPr>
              <a:defRPr/>
            </a:lvl1pPr>
          </a:lstStyle>
          <a:p>
            <a:pPr>
              <a:defRPr/>
            </a:pPr>
            <a:fld id="{41C33087-32BA-41B2-8DF6-5E737F106437}" type="slidenum">
              <a:rPr lang="es-CR"/>
              <a:pPr>
                <a:defRPr/>
              </a:pPr>
              <a:t>‹Nº›</a:t>
            </a:fld>
            <a:endParaRPr lang="es-C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E6C7B702-C1DE-4ECE-B1E0-0A24ECD1974C}" type="datetime1">
              <a:rPr lang="es-CR"/>
              <a:pPr>
                <a:defRPr/>
              </a:pPr>
              <a:t>18/02/2014</a:t>
            </a:fld>
            <a:endParaRPr lang="es-CR"/>
          </a:p>
        </p:txBody>
      </p:sp>
      <p:sp>
        <p:nvSpPr>
          <p:cNvPr id="3" name="4 Marcador de pie de página"/>
          <p:cNvSpPr>
            <a:spLocks noGrp="1"/>
          </p:cNvSpPr>
          <p:nvPr>
            <p:ph type="ftr" sz="quarter" idx="11"/>
          </p:nvPr>
        </p:nvSpPr>
        <p:spPr/>
        <p:txBody>
          <a:bodyPr/>
          <a:lstStyle>
            <a:lvl1pPr>
              <a:defRPr/>
            </a:lvl1pPr>
          </a:lstStyle>
          <a:p>
            <a:pPr>
              <a:defRPr/>
            </a:pPr>
            <a:endParaRPr lang="es-CR"/>
          </a:p>
        </p:txBody>
      </p:sp>
      <p:sp>
        <p:nvSpPr>
          <p:cNvPr id="4" name="5 Marcador de número de diapositiva"/>
          <p:cNvSpPr>
            <a:spLocks noGrp="1"/>
          </p:cNvSpPr>
          <p:nvPr>
            <p:ph type="sldNum" sz="quarter" idx="12"/>
          </p:nvPr>
        </p:nvSpPr>
        <p:spPr/>
        <p:txBody>
          <a:bodyPr/>
          <a:lstStyle>
            <a:lvl1pPr>
              <a:defRPr/>
            </a:lvl1pPr>
          </a:lstStyle>
          <a:p>
            <a:pPr>
              <a:defRPr/>
            </a:pPr>
            <a:fld id="{B801F317-993C-4DF3-845F-CFB9BF5954B6}" type="slidenum">
              <a:rPr lang="es-CR"/>
              <a:pPr>
                <a:defRPr/>
              </a:pPr>
              <a:t>‹Nº›</a:t>
            </a:fld>
            <a:endParaRPr lang="es-C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D1E8C8FF-B3CD-4F1C-8F6B-C843C9B50C0B}" type="datetime1">
              <a:rPr lang="es-CR"/>
              <a:pPr>
                <a:defRPr/>
              </a:pPr>
              <a:t>18/02/2014</a:t>
            </a:fld>
            <a:endParaRPr lang="es-CR"/>
          </a:p>
        </p:txBody>
      </p:sp>
      <p:sp>
        <p:nvSpPr>
          <p:cNvPr id="6" name="4 Marcador de pie de página"/>
          <p:cNvSpPr>
            <a:spLocks noGrp="1"/>
          </p:cNvSpPr>
          <p:nvPr>
            <p:ph type="ftr" sz="quarter" idx="11"/>
          </p:nvPr>
        </p:nvSpPr>
        <p:spPr/>
        <p:txBody>
          <a:bodyPr/>
          <a:lstStyle>
            <a:lvl1pPr>
              <a:defRPr/>
            </a:lvl1pPr>
          </a:lstStyle>
          <a:p>
            <a:pPr>
              <a:defRPr/>
            </a:pPr>
            <a:endParaRPr lang="es-CR"/>
          </a:p>
        </p:txBody>
      </p:sp>
      <p:sp>
        <p:nvSpPr>
          <p:cNvPr id="7" name="5 Marcador de número de diapositiva"/>
          <p:cNvSpPr>
            <a:spLocks noGrp="1"/>
          </p:cNvSpPr>
          <p:nvPr>
            <p:ph type="sldNum" sz="quarter" idx="12"/>
          </p:nvPr>
        </p:nvSpPr>
        <p:spPr/>
        <p:txBody>
          <a:bodyPr/>
          <a:lstStyle>
            <a:lvl1pPr>
              <a:defRPr/>
            </a:lvl1pPr>
          </a:lstStyle>
          <a:p>
            <a:pPr>
              <a:defRPr/>
            </a:pPr>
            <a:fld id="{CFE27443-238B-4D8A-82A8-16FCDC59E113}" type="slidenum">
              <a:rPr lang="es-CR"/>
              <a:pPr>
                <a:defRPr/>
              </a:pPr>
              <a:t>‹Nº›</a:t>
            </a:fld>
            <a:endParaRPr lang="es-C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R"/>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CR"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CA8FFB67-BA9B-4845-B24B-733A23E66759}" type="datetime1">
              <a:rPr lang="es-CR"/>
              <a:pPr>
                <a:defRPr/>
              </a:pPr>
              <a:t>18/02/2014</a:t>
            </a:fld>
            <a:endParaRPr lang="es-CR"/>
          </a:p>
        </p:txBody>
      </p:sp>
      <p:sp>
        <p:nvSpPr>
          <p:cNvPr id="6" name="4 Marcador de pie de página"/>
          <p:cNvSpPr>
            <a:spLocks noGrp="1"/>
          </p:cNvSpPr>
          <p:nvPr>
            <p:ph type="ftr" sz="quarter" idx="11"/>
          </p:nvPr>
        </p:nvSpPr>
        <p:spPr/>
        <p:txBody>
          <a:bodyPr/>
          <a:lstStyle>
            <a:lvl1pPr>
              <a:defRPr/>
            </a:lvl1pPr>
          </a:lstStyle>
          <a:p>
            <a:pPr>
              <a:defRPr/>
            </a:pPr>
            <a:endParaRPr lang="es-CR"/>
          </a:p>
        </p:txBody>
      </p:sp>
      <p:sp>
        <p:nvSpPr>
          <p:cNvPr id="7" name="5 Marcador de número de diapositiva"/>
          <p:cNvSpPr>
            <a:spLocks noGrp="1"/>
          </p:cNvSpPr>
          <p:nvPr>
            <p:ph type="sldNum" sz="quarter" idx="12"/>
          </p:nvPr>
        </p:nvSpPr>
        <p:spPr/>
        <p:txBody>
          <a:bodyPr/>
          <a:lstStyle>
            <a:lvl1pPr>
              <a:defRPr/>
            </a:lvl1pPr>
          </a:lstStyle>
          <a:p>
            <a:pPr>
              <a:defRPr/>
            </a:pPr>
            <a:fld id="{33D22005-85E3-44B6-918B-AA77492C3FF2}" type="slidenum">
              <a:rPr lang="es-CR"/>
              <a:pPr>
                <a:defRPr/>
              </a:pPr>
              <a:t>‹Nº›</a:t>
            </a:fld>
            <a:endParaRPr lang="es-C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3000" b="-3000"/>
          </a:stretch>
        </a:blip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68313" y="1196975"/>
            <a:ext cx="8229600" cy="10080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s-CR" smtClean="0"/>
          </a:p>
        </p:txBody>
      </p:sp>
      <p:sp>
        <p:nvSpPr>
          <p:cNvPr id="1027" name="2 Marcador de texto"/>
          <p:cNvSpPr>
            <a:spLocks noGrp="1"/>
          </p:cNvSpPr>
          <p:nvPr>
            <p:ph type="body" idx="1"/>
          </p:nvPr>
        </p:nvSpPr>
        <p:spPr bwMode="auto">
          <a:xfrm>
            <a:off x="457200" y="2317750"/>
            <a:ext cx="8229600" cy="39909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smtClean="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s-C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cs typeface="Arial" pitchFamily="34" charset="0"/>
              </a:defRPr>
            </a:lvl1pPr>
          </a:lstStyle>
          <a:p>
            <a:pPr>
              <a:defRPr/>
            </a:pPr>
            <a:fld id="{ECDF9868-0A0C-4ED4-91D8-F7CFC840D898}" type="slidenum">
              <a:rPr lang="es-CR"/>
              <a:pPr>
                <a:defRPr/>
              </a:pPr>
              <a:t>‹Nº›</a:t>
            </a:fld>
            <a:endParaRPr lang="es-CR"/>
          </a:p>
        </p:txBody>
      </p:sp>
    </p:spTree>
  </p:cSld>
  <p:clrMap bg1="lt1" tx1="dk1" bg2="lt2" tx2="dk2" accent1="accent1" accent2="accent2" accent3="accent3" accent4="accent4" accent5="accent5" accent6="accent6" hlink="hlink" folHlink="folHlink"/>
  <p:sldLayoutIdLst>
    <p:sldLayoutId id="2147484001" r:id="rId1"/>
    <p:sldLayoutId id="2147484002" r:id="rId2"/>
    <p:sldLayoutId id="2147484003" r:id="rId3"/>
    <p:sldLayoutId id="2147484004" r:id="rId4"/>
    <p:sldLayoutId id="2147484005" r:id="rId5"/>
    <p:sldLayoutId id="2147484006" r:id="rId6"/>
    <p:sldLayoutId id="2147484007" r:id="rId7"/>
    <p:sldLayoutId id="2147484008" r:id="rId8"/>
    <p:sldLayoutId id="2147484009" r:id="rId9"/>
    <p:sldLayoutId id="2147484010" r:id="rId10"/>
    <p:sldLayoutId id="2147484011" r:id="rId11"/>
  </p:sldLayoutIdLst>
  <p:hf sldNum="0" hdr="0" ftr="0" dt="0"/>
  <p:txStyles>
    <p:titleStyle>
      <a:lvl1pPr algn="ctr" rtl="0" eaLnBrk="0" fontAlgn="base" hangingPunct="0">
        <a:spcBef>
          <a:spcPct val="0"/>
        </a:spcBef>
        <a:spcAft>
          <a:spcPct val="0"/>
        </a:spcAft>
        <a:defRPr sz="40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000">
          <a:solidFill>
            <a:schemeClr val="tx1"/>
          </a:solidFill>
          <a:latin typeface="Calibri" charset="0"/>
          <a:ea typeface="ＭＳ Ｐゴシック" charset="0"/>
          <a:cs typeface="ＭＳ Ｐゴシック" charset="0"/>
        </a:defRPr>
      </a:lvl2pPr>
      <a:lvl3pPr algn="ctr" rtl="0" eaLnBrk="0" fontAlgn="base" hangingPunct="0">
        <a:spcBef>
          <a:spcPct val="0"/>
        </a:spcBef>
        <a:spcAft>
          <a:spcPct val="0"/>
        </a:spcAft>
        <a:defRPr sz="4000">
          <a:solidFill>
            <a:schemeClr val="tx1"/>
          </a:solidFill>
          <a:latin typeface="Calibri" charset="0"/>
          <a:ea typeface="ＭＳ Ｐゴシック" charset="0"/>
          <a:cs typeface="ＭＳ Ｐゴシック" charset="0"/>
        </a:defRPr>
      </a:lvl3pPr>
      <a:lvl4pPr algn="ctr" rtl="0" eaLnBrk="0" fontAlgn="base" hangingPunct="0">
        <a:spcBef>
          <a:spcPct val="0"/>
        </a:spcBef>
        <a:spcAft>
          <a:spcPct val="0"/>
        </a:spcAft>
        <a:defRPr sz="4000">
          <a:solidFill>
            <a:schemeClr val="tx1"/>
          </a:solidFill>
          <a:latin typeface="Calibri" charset="0"/>
          <a:ea typeface="ＭＳ Ｐゴシック" charset="0"/>
          <a:cs typeface="ＭＳ Ｐゴシック" charset="0"/>
        </a:defRPr>
      </a:lvl4pPr>
      <a:lvl5pPr algn="ctr" rtl="0" eaLnBrk="0" fontAlgn="base" hangingPunct="0">
        <a:spcBef>
          <a:spcPct val="0"/>
        </a:spcBef>
        <a:spcAft>
          <a:spcPct val="0"/>
        </a:spcAft>
        <a:defRPr sz="4000">
          <a:solidFill>
            <a:schemeClr val="tx1"/>
          </a:solidFill>
          <a:latin typeface="Calibri"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charset="0"/>
          <a:ea typeface="ＭＳ Ｐゴシック" charset="0"/>
        </a:defRPr>
      </a:lvl6pPr>
      <a:lvl7pPr marL="914400" algn="ctr" rtl="0" fontAlgn="base">
        <a:spcBef>
          <a:spcPct val="0"/>
        </a:spcBef>
        <a:spcAft>
          <a:spcPct val="0"/>
        </a:spcAft>
        <a:defRPr sz="4400">
          <a:solidFill>
            <a:schemeClr val="tx1"/>
          </a:solidFill>
          <a:latin typeface="Calibri" charset="0"/>
          <a:ea typeface="ＭＳ Ｐゴシック" charset="0"/>
        </a:defRPr>
      </a:lvl7pPr>
      <a:lvl8pPr marL="1371600" algn="ctr" rtl="0" fontAlgn="base">
        <a:spcBef>
          <a:spcPct val="0"/>
        </a:spcBef>
        <a:spcAft>
          <a:spcPct val="0"/>
        </a:spcAft>
        <a:defRPr sz="4400">
          <a:solidFill>
            <a:schemeClr val="tx1"/>
          </a:solidFill>
          <a:latin typeface="Calibri" charset="0"/>
          <a:ea typeface="ＭＳ Ｐゴシック" charset="0"/>
        </a:defRPr>
      </a:lvl8pPr>
      <a:lvl9pPr marL="1828800" algn="ctr" rtl="0" fontAlgn="base">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ctrTitle" idx="4294967295"/>
          </p:nvPr>
        </p:nvSpPr>
        <p:spPr>
          <a:xfrm>
            <a:off x="467544" y="1916832"/>
            <a:ext cx="8054975" cy="3622576"/>
          </a:xfrm>
        </p:spPr>
        <p:txBody>
          <a:bodyPr>
            <a:normAutofit fontScale="90000"/>
          </a:bodyPr>
          <a:lstStyle/>
          <a:p>
            <a:pPr eaLnBrk="1" hangingPunct="1">
              <a:defRPr/>
            </a:pPr>
            <a:r>
              <a:rPr lang="es-CR" sz="5100" dirty="0">
                <a:ea typeface="ＭＳ Ｐゴシック" pitchFamily="34" charset="-128"/>
              </a:rPr>
              <a:t>Degree and Grad</a:t>
            </a:r>
            <a:r>
              <a:rPr lang="es-CR" sz="5400" dirty="0"/>
              <a:t>uation Seminar</a:t>
            </a:r>
            <a:r>
              <a:rPr lang="es-CR" sz="5100" dirty="0">
                <a:ea typeface="ＭＳ Ｐゴシック" pitchFamily="34" charset="-128"/>
              </a:rPr>
              <a:t/>
            </a:r>
            <a:br>
              <a:rPr lang="es-CR" sz="5100" dirty="0">
                <a:ea typeface="ＭＳ Ｐゴシック" pitchFamily="34" charset="-128"/>
              </a:rPr>
            </a:br>
            <a:r>
              <a:rPr lang="es-CR" sz="5100" dirty="0">
                <a:ea typeface="ＭＳ Ｐゴシック" pitchFamily="34" charset="-128"/>
              </a:rPr>
              <a:t/>
            </a:r>
            <a:br>
              <a:rPr lang="es-CR" sz="5100" dirty="0">
                <a:ea typeface="ＭＳ Ｐゴシック" pitchFamily="34" charset="-128"/>
              </a:rPr>
            </a:br>
            <a:r>
              <a:rPr lang="es-CR" sz="5100" dirty="0" smtClean="0">
                <a:ea typeface="ＭＳ Ｐゴシック" pitchFamily="34" charset="-128"/>
              </a:rPr>
              <a:t>H</a:t>
            </a:r>
            <a:r>
              <a:rPr lang="en-US" sz="5400" dirty="0" err="1" smtClean="0">
                <a:ea typeface="ＭＳ Ｐゴシック" pitchFamily="34" charset="-128"/>
              </a:rPr>
              <a:t>uman</a:t>
            </a:r>
            <a:r>
              <a:rPr lang="en-US" sz="5400" dirty="0" smtClean="0">
                <a:ea typeface="ＭＳ Ｐゴシック" pitchFamily="34" charset="-128"/>
              </a:rPr>
              <a:t> Resource</a:t>
            </a:r>
            <a:r>
              <a:rPr lang="es-CR" sz="5100" dirty="0" smtClean="0">
                <a:ea typeface="ＭＳ Ｐゴシック" pitchFamily="34" charset="-128"/>
              </a:rPr>
              <a:t> Management</a:t>
            </a:r>
            <a:endParaRPr lang="es-CR" dirty="0" smtClean="0">
              <a:ea typeface="ＭＳ Ｐゴシック" pitchFamily="34" charset="-128"/>
            </a:endParaRPr>
          </a:p>
        </p:txBody>
      </p:sp>
    </p:spTree>
    <p:extLst>
      <p:ext uri="{BB962C8B-B14F-4D97-AF65-F5344CB8AC3E}">
        <p14:creationId xmlns:p14="http://schemas.microsoft.com/office/powerpoint/2010/main" val="14418558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idx="4294967295"/>
          </p:nvPr>
        </p:nvSpPr>
        <p:spPr>
          <a:xfrm>
            <a:off x="457200" y="845840"/>
            <a:ext cx="6562725" cy="1143000"/>
          </a:xfrm>
        </p:spPr>
        <p:txBody>
          <a:bodyPr/>
          <a:lstStyle/>
          <a:p>
            <a:pPr eaLnBrk="1" hangingPunct="1"/>
            <a:r>
              <a:rPr lang="en-US" dirty="0" smtClean="0"/>
              <a:t>Powers of the PM</a:t>
            </a:r>
          </a:p>
        </p:txBody>
      </p:sp>
      <p:sp>
        <p:nvSpPr>
          <p:cNvPr id="29698" name="Content Placeholder 2"/>
          <p:cNvSpPr>
            <a:spLocks noGrp="1"/>
          </p:cNvSpPr>
          <p:nvPr>
            <p:ph idx="4294967295"/>
          </p:nvPr>
        </p:nvSpPr>
        <p:spPr/>
        <p:txBody>
          <a:bodyPr/>
          <a:lstStyle/>
          <a:p>
            <a:pPr eaLnBrk="1" hangingPunct="1"/>
            <a:r>
              <a:rPr lang="en-US" dirty="0" smtClean="0"/>
              <a:t>Types of power:</a:t>
            </a:r>
          </a:p>
          <a:p>
            <a:pPr lvl="1" eaLnBrk="1" hangingPunct="1"/>
            <a:r>
              <a:rPr lang="en-US" dirty="0" smtClean="0"/>
              <a:t>Formal: based on the position</a:t>
            </a:r>
          </a:p>
          <a:p>
            <a:pPr lvl="1" eaLnBrk="1" hangingPunct="1"/>
            <a:r>
              <a:rPr lang="en-US" dirty="0" smtClean="0"/>
              <a:t>Reward: stems from giving rewards</a:t>
            </a:r>
          </a:p>
          <a:p>
            <a:pPr lvl="1" eaLnBrk="1" hangingPunct="1"/>
            <a:r>
              <a:rPr lang="en-US" dirty="0" smtClean="0"/>
              <a:t>Penalty: comes from the ability to penalize team members</a:t>
            </a:r>
          </a:p>
          <a:p>
            <a:pPr lvl="1" eaLnBrk="1" hangingPunct="1"/>
            <a:r>
              <a:rPr lang="en-US" dirty="0" smtClean="0"/>
              <a:t>Expert: comes from being the expert</a:t>
            </a:r>
          </a:p>
          <a:p>
            <a:pPr lvl="1" eaLnBrk="1" hangingPunct="1"/>
            <a:r>
              <a:rPr lang="en-US" dirty="0" smtClean="0"/>
              <a:t>Referent: comes from being liked or respected by another person</a:t>
            </a:r>
          </a:p>
          <a:p>
            <a:pPr eaLnBrk="1" hangingPunct="1"/>
            <a:endParaRPr lang="en-US" dirty="0" smtClean="0"/>
          </a:p>
        </p:txBody>
      </p:sp>
    </p:spTree>
    <p:extLst>
      <p:ext uri="{BB962C8B-B14F-4D97-AF65-F5344CB8AC3E}">
        <p14:creationId xmlns:p14="http://schemas.microsoft.com/office/powerpoint/2010/main" val="41719796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idx="4294967295"/>
          </p:nvPr>
        </p:nvSpPr>
        <p:spPr>
          <a:xfrm>
            <a:off x="457200" y="1268760"/>
            <a:ext cx="8075240" cy="1152128"/>
          </a:xfrm>
        </p:spPr>
        <p:txBody>
          <a:bodyPr/>
          <a:lstStyle/>
          <a:p>
            <a:pPr eaLnBrk="1" hangingPunct="1"/>
            <a:r>
              <a:rPr lang="en-US" sz="4000" dirty="0" smtClean="0"/>
              <a:t>Conflict resolution techniques</a:t>
            </a:r>
          </a:p>
        </p:txBody>
      </p:sp>
      <p:sp>
        <p:nvSpPr>
          <p:cNvPr id="32770" name="Content Placeholder 2"/>
          <p:cNvSpPr>
            <a:spLocks noGrp="1"/>
          </p:cNvSpPr>
          <p:nvPr>
            <p:ph idx="4294967295"/>
          </p:nvPr>
        </p:nvSpPr>
        <p:spPr/>
        <p:txBody>
          <a:bodyPr/>
          <a:lstStyle/>
          <a:p>
            <a:pPr marL="609600" indent="-609600" eaLnBrk="1" hangingPunct="1"/>
            <a:r>
              <a:rPr lang="en-US" sz="2800" dirty="0" smtClean="0"/>
              <a:t>Conflict is inevitable in projects and should be managed</a:t>
            </a:r>
          </a:p>
          <a:p>
            <a:pPr marL="609600" indent="-609600" eaLnBrk="1" hangingPunct="1"/>
            <a:r>
              <a:rPr lang="en-US" sz="2800" dirty="0" smtClean="0"/>
              <a:t>The principal sources of conflict are:</a:t>
            </a:r>
          </a:p>
          <a:p>
            <a:pPr marL="1371600" lvl="2" indent="-457200" eaLnBrk="1" hangingPunct="1">
              <a:buFont typeface="Arial" charset="0"/>
              <a:buAutoNum type="arabicPeriod"/>
            </a:pPr>
            <a:r>
              <a:rPr lang="en-US" sz="2000" dirty="0" smtClean="0"/>
              <a:t>Schedules</a:t>
            </a:r>
          </a:p>
          <a:p>
            <a:pPr marL="1371600" lvl="2" indent="-457200" eaLnBrk="1" hangingPunct="1">
              <a:buFont typeface="Arial" charset="0"/>
              <a:buAutoNum type="arabicPeriod"/>
            </a:pPr>
            <a:r>
              <a:rPr lang="en-US" sz="2000" dirty="0" smtClean="0"/>
              <a:t>Project priorities</a:t>
            </a:r>
          </a:p>
          <a:p>
            <a:pPr marL="1371600" lvl="2" indent="-457200" eaLnBrk="1" hangingPunct="1">
              <a:buFont typeface="Arial" charset="0"/>
              <a:buAutoNum type="arabicPeriod"/>
            </a:pPr>
            <a:r>
              <a:rPr lang="en-US" sz="2000" dirty="0" smtClean="0"/>
              <a:t>Resources</a:t>
            </a:r>
          </a:p>
          <a:p>
            <a:pPr marL="1371600" lvl="2" indent="-457200" eaLnBrk="1" hangingPunct="1">
              <a:buFont typeface="Arial" charset="0"/>
              <a:buAutoNum type="arabicPeriod"/>
            </a:pPr>
            <a:r>
              <a:rPr lang="en-US" sz="2000" dirty="0" smtClean="0"/>
              <a:t>Technical opinions</a:t>
            </a:r>
          </a:p>
          <a:p>
            <a:pPr marL="990600" lvl="1" indent="-533400" eaLnBrk="1" hangingPunct="1"/>
            <a:endParaRPr lang="en-US" sz="2400" dirty="0" smtClean="0"/>
          </a:p>
        </p:txBody>
      </p:sp>
    </p:spTree>
    <p:extLst>
      <p:ext uri="{BB962C8B-B14F-4D97-AF65-F5344CB8AC3E}">
        <p14:creationId xmlns:p14="http://schemas.microsoft.com/office/powerpoint/2010/main" val="11228218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idx="4294967295"/>
          </p:nvPr>
        </p:nvSpPr>
        <p:spPr>
          <a:xfrm>
            <a:off x="457200" y="1196752"/>
            <a:ext cx="8147248" cy="1296144"/>
          </a:xfrm>
        </p:spPr>
        <p:txBody>
          <a:bodyPr/>
          <a:lstStyle/>
          <a:p>
            <a:pPr eaLnBrk="1" hangingPunct="1"/>
            <a:r>
              <a:rPr lang="en-US" sz="4000" dirty="0" smtClean="0"/>
              <a:t>Conflict resolution techniques</a:t>
            </a:r>
          </a:p>
        </p:txBody>
      </p:sp>
      <p:sp>
        <p:nvSpPr>
          <p:cNvPr id="33794" name="Content Placeholder 2"/>
          <p:cNvSpPr>
            <a:spLocks noGrp="1"/>
          </p:cNvSpPr>
          <p:nvPr>
            <p:ph idx="4294967295"/>
          </p:nvPr>
        </p:nvSpPr>
        <p:spPr/>
        <p:txBody>
          <a:bodyPr/>
          <a:lstStyle/>
          <a:p>
            <a:pPr eaLnBrk="1" hangingPunct="1"/>
            <a:r>
              <a:rPr lang="en-US" sz="2400" dirty="0" smtClean="0"/>
              <a:t>Main conflict resolution techniques:</a:t>
            </a:r>
          </a:p>
          <a:p>
            <a:pPr lvl="1" eaLnBrk="1" hangingPunct="1"/>
            <a:r>
              <a:rPr lang="en-US" sz="2000" dirty="0" smtClean="0"/>
              <a:t>Confronting (problem solving): solving the real problem (win-win)</a:t>
            </a:r>
          </a:p>
          <a:p>
            <a:pPr lvl="1" eaLnBrk="1" hangingPunct="1"/>
            <a:r>
              <a:rPr lang="en-US" sz="2000" dirty="0" smtClean="0"/>
              <a:t>Compromising: finding solutions that bring some degree of satisfaction to both parties (lose-lose)</a:t>
            </a:r>
          </a:p>
          <a:p>
            <a:pPr lvl="1" eaLnBrk="1" hangingPunct="1"/>
            <a:r>
              <a:rPr lang="en-US" sz="2000" dirty="0" smtClean="0"/>
              <a:t>Withdrawal (avoidance): parties retreat or postpone a decision on a problem</a:t>
            </a:r>
          </a:p>
          <a:p>
            <a:pPr lvl="1" eaLnBrk="1" hangingPunct="1"/>
            <a:r>
              <a:rPr lang="en-US" sz="2000" dirty="0" smtClean="0"/>
              <a:t>Smoothing (accommodating): emphasizes agreement rather than differences of opinion</a:t>
            </a:r>
          </a:p>
          <a:p>
            <a:pPr lvl="1" eaLnBrk="1" hangingPunct="1"/>
            <a:r>
              <a:rPr lang="en-US" sz="2000" dirty="0" smtClean="0"/>
              <a:t>Collaborating: parties try to incorporate multiple viewpoints in order to lead to consensus</a:t>
            </a:r>
          </a:p>
          <a:p>
            <a:pPr lvl="1" eaLnBrk="1" hangingPunct="1"/>
            <a:r>
              <a:rPr lang="en-US" sz="2000" dirty="0" smtClean="0"/>
              <a:t>Forcing: pushing one viewpoint at the expense of another</a:t>
            </a:r>
          </a:p>
          <a:p>
            <a:pPr lvl="1" eaLnBrk="1" hangingPunct="1"/>
            <a:endParaRPr lang="en-US" sz="2000" dirty="0" smtClean="0"/>
          </a:p>
        </p:txBody>
      </p:sp>
    </p:spTree>
    <p:extLst>
      <p:ext uri="{BB962C8B-B14F-4D97-AF65-F5344CB8AC3E}">
        <p14:creationId xmlns:p14="http://schemas.microsoft.com/office/powerpoint/2010/main" val="26999592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idx="4294967295"/>
          </p:nvPr>
        </p:nvSpPr>
        <p:spPr>
          <a:xfrm>
            <a:off x="467544" y="1340768"/>
            <a:ext cx="8219256" cy="1359024"/>
          </a:xfrm>
        </p:spPr>
        <p:txBody>
          <a:bodyPr/>
          <a:lstStyle/>
          <a:p>
            <a:pPr eaLnBrk="1" hangingPunct="1"/>
            <a:r>
              <a:rPr lang="en-US" sz="4000" dirty="0" smtClean="0"/>
              <a:t>Team performance assessment</a:t>
            </a:r>
          </a:p>
        </p:txBody>
      </p:sp>
      <p:sp>
        <p:nvSpPr>
          <p:cNvPr id="36866" name="Content Placeholder 2"/>
          <p:cNvSpPr>
            <a:spLocks noGrp="1"/>
          </p:cNvSpPr>
          <p:nvPr>
            <p:ph idx="4294967295"/>
          </p:nvPr>
        </p:nvSpPr>
        <p:spPr>
          <a:xfrm>
            <a:off x="395536" y="2420888"/>
            <a:ext cx="8229600" cy="3990975"/>
          </a:xfrm>
        </p:spPr>
        <p:txBody>
          <a:bodyPr/>
          <a:lstStyle/>
          <a:p>
            <a:pPr eaLnBrk="1" hangingPunct="1"/>
            <a:r>
              <a:rPr lang="en-US" sz="3000" dirty="0" smtClean="0"/>
              <a:t>Is an output of developing the project team</a:t>
            </a:r>
          </a:p>
          <a:p>
            <a:pPr eaLnBrk="1" hangingPunct="1"/>
            <a:r>
              <a:rPr lang="en-US" sz="3000" dirty="0" smtClean="0"/>
              <a:t>These assessments are meant to evaluate and enhance the effectiveness of the team as a whole</a:t>
            </a:r>
          </a:p>
          <a:p>
            <a:pPr eaLnBrk="1" hangingPunct="1"/>
            <a:r>
              <a:rPr lang="en-US" sz="3000" dirty="0" smtClean="0"/>
              <a:t>Some examples:</a:t>
            </a:r>
          </a:p>
          <a:p>
            <a:pPr lvl="1" eaLnBrk="1" hangingPunct="1"/>
            <a:r>
              <a:rPr lang="en-US" dirty="0" smtClean="0"/>
              <a:t>How much team members skills have improved</a:t>
            </a:r>
          </a:p>
          <a:p>
            <a:pPr lvl="1" eaLnBrk="1" hangingPunct="1"/>
            <a:r>
              <a:rPr lang="en-US" dirty="0" smtClean="0"/>
              <a:t>How well the team is performing, interacting and dealing with conflict</a:t>
            </a:r>
          </a:p>
          <a:p>
            <a:pPr lvl="1" eaLnBrk="1" hangingPunct="1"/>
            <a:r>
              <a:rPr lang="en-US" dirty="0" smtClean="0"/>
              <a:t>Turnover rate</a:t>
            </a:r>
          </a:p>
        </p:txBody>
      </p:sp>
    </p:spTree>
    <p:extLst>
      <p:ext uri="{BB962C8B-B14F-4D97-AF65-F5344CB8AC3E}">
        <p14:creationId xmlns:p14="http://schemas.microsoft.com/office/powerpoint/2010/main" val="33604074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idx="4294967295"/>
          </p:nvPr>
        </p:nvSpPr>
        <p:spPr>
          <a:xfrm>
            <a:off x="457200" y="1133872"/>
            <a:ext cx="8219256" cy="1431032"/>
          </a:xfrm>
        </p:spPr>
        <p:txBody>
          <a:bodyPr/>
          <a:lstStyle/>
          <a:p>
            <a:pPr eaLnBrk="1" hangingPunct="1"/>
            <a:r>
              <a:rPr lang="en-US" sz="4000" dirty="0" smtClean="0"/>
              <a:t>Project performance appraisals</a:t>
            </a:r>
          </a:p>
        </p:txBody>
      </p:sp>
      <p:sp>
        <p:nvSpPr>
          <p:cNvPr id="37890" name="Content Placeholder 2"/>
          <p:cNvSpPr>
            <a:spLocks noGrp="1"/>
          </p:cNvSpPr>
          <p:nvPr>
            <p:ph idx="4294967295"/>
          </p:nvPr>
        </p:nvSpPr>
        <p:spPr>
          <a:xfrm>
            <a:off x="457200" y="2492896"/>
            <a:ext cx="8229600" cy="3815829"/>
          </a:xfrm>
        </p:spPr>
        <p:txBody>
          <a:bodyPr/>
          <a:lstStyle/>
          <a:p>
            <a:pPr eaLnBrk="1" hangingPunct="1"/>
            <a:r>
              <a:rPr lang="en-US" dirty="0" smtClean="0"/>
              <a:t>An evaluation of employees’ performance by those who supervise them</a:t>
            </a:r>
          </a:p>
          <a:p>
            <a:pPr eaLnBrk="1" hangingPunct="1"/>
            <a:r>
              <a:rPr lang="en-US" dirty="0" smtClean="0"/>
              <a:t>Different from team performance assessment in which the focus is on team performance, not individuals</a:t>
            </a:r>
          </a:p>
        </p:txBody>
      </p:sp>
    </p:spTree>
    <p:extLst>
      <p:ext uri="{BB962C8B-B14F-4D97-AF65-F5344CB8AC3E}">
        <p14:creationId xmlns:p14="http://schemas.microsoft.com/office/powerpoint/2010/main" val="34749895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idx="4294967295"/>
          </p:nvPr>
        </p:nvSpPr>
        <p:spPr>
          <a:xfrm>
            <a:off x="457200" y="845840"/>
            <a:ext cx="8003232" cy="1575048"/>
          </a:xfrm>
        </p:spPr>
        <p:txBody>
          <a:bodyPr/>
          <a:lstStyle/>
          <a:p>
            <a:pPr eaLnBrk="1" hangingPunct="1"/>
            <a:r>
              <a:rPr lang="en-US" dirty="0" smtClean="0"/>
              <a:t>Ground rules</a:t>
            </a:r>
          </a:p>
        </p:txBody>
      </p:sp>
      <p:sp>
        <p:nvSpPr>
          <p:cNvPr id="39938" name="Content Placeholder 2"/>
          <p:cNvSpPr>
            <a:spLocks noGrp="1"/>
          </p:cNvSpPr>
          <p:nvPr>
            <p:ph idx="4294967295"/>
          </p:nvPr>
        </p:nvSpPr>
        <p:spPr/>
        <p:txBody>
          <a:bodyPr/>
          <a:lstStyle/>
          <a:p>
            <a:pPr eaLnBrk="1" hangingPunct="1"/>
            <a:r>
              <a:rPr lang="en-US" dirty="0" smtClean="0"/>
              <a:t>Determine what behavior is acceptable on the project</a:t>
            </a:r>
          </a:p>
          <a:p>
            <a:pPr eaLnBrk="1" hangingPunct="1"/>
            <a:r>
              <a:rPr lang="en-US" dirty="0" smtClean="0"/>
              <a:t>Some examples:</a:t>
            </a:r>
          </a:p>
          <a:p>
            <a:pPr lvl="1" eaLnBrk="1" hangingPunct="1"/>
            <a:r>
              <a:rPr lang="en-US" dirty="0" smtClean="0"/>
              <a:t>The team will be honest in all communications</a:t>
            </a:r>
          </a:p>
          <a:p>
            <a:pPr lvl="1" eaLnBrk="1" hangingPunct="1"/>
            <a:r>
              <a:rPr lang="en-US" dirty="0" smtClean="0"/>
              <a:t>How to solve conflict between team members</a:t>
            </a:r>
          </a:p>
          <a:p>
            <a:pPr lvl="1" eaLnBrk="1" hangingPunct="1"/>
            <a:r>
              <a:rPr lang="en-US" dirty="0" smtClean="0"/>
              <a:t>Meeting management and rules</a:t>
            </a:r>
          </a:p>
        </p:txBody>
      </p:sp>
    </p:spTree>
    <p:extLst>
      <p:ext uri="{BB962C8B-B14F-4D97-AF65-F5344CB8AC3E}">
        <p14:creationId xmlns:p14="http://schemas.microsoft.com/office/powerpoint/2010/main" val="18285828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idx="4294967295"/>
          </p:nvPr>
        </p:nvSpPr>
        <p:spPr>
          <a:xfrm>
            <a:off x="457200" y="917848"/>
            <a:ext cx="6562725" cy="1143000"/>
          </a:xfrm>
        </p:spPr>
        <p:txBody>
          <a:bodyPr/>
          <a:lstStyle/>
          <a:p>
            <a:pPr eaLnBrk="1" hangingPunct="1"/>
            <a:r>
              <a:rPr lang="en-US" dirty="0" smtClean="0"/>
              <a:t>Issue log</a:t>
            </a:r>
          </a:p>
        </p:txBody>
      </p:sp>
      <p:sp>
        <p:nvSpPr>
          <p:cNvPr id="41986" name="Content Placeholder 2"/>
          <p:cNvSpPr>
            <a:spLocks noGrp="1"/>
          </p:cNvSpPr>
          <p:nvPr>
            <p:ph idx="4294967295"/>
          </p:nvPr>
        </p:nvSpPr>
        <p:spPr/>
        <p:txBody>
          <a:bodyPr/>
          <a:lstStyle/>
          <a:p>
            <a:pPr eaLnBrk="1" hangingPunct="1"/>
            <a:r>
              <a:rPr lang="en-US" dirty="0" smtClean="0"/>
              <a:t>Log of issues to be resolved on the project</a:t>
            </a:r>
            <a:endParaRPr lang="en-US" sz="2800" dirty="0" smtClean="0"/>
          </a:p>
        </p:txBody>
      </p:sp>
      <p:pic>
        <p:nvPicPr>
          <p:cNvPr id="41989" name="Picture 6"/>
          <p:cNvPicPr>
            <a:picLocks noChangeAspect="1" noChangeArrowheads="1"/>
          </p:cNvPicPr>
          <p:nvPr/>
        </p:nvPicPr>
        <p:blipFill>
          <a:blip r:embed="rId2"/>
          <a:srcRect/>
          <a:stretch>
            <a:fillRect/>
          </a:stretch>
        </p:blipFill>
        <p:spPr bwMode="auto">
          <a:xfrm>
            <a:off x="395288" y="2867025"/>
            <a:ext cx="7921625" cy="1354138"/>
          </a:xfrm>
          <a:prstGeom prst="rect">
            <a:avLst/>
          </a:prstGeom>
          <a:noFill/>
          <a:ln w="9525">
            <a:noFill/>
            <a:miter lim="800000"/>
            <a:headEnd/>
            <a:tailEnd/>
          </a:ln>
        </p:spPr>
      </p:pic>
      <p:sp>
        <p:nvSpPr>
          <p:cNvPr id="7" name="Content Placeholder 2"/>
          <p:cNvSpPr txBox="1">
            <a:spLocks/>
          </p:cNvSpPr>
          <p:nvPr/>
        </p:nvSpPr>
        <p:spPr bwMode="auto">
          <a:xfrm>
            <a:off x="5345360" y="5877272"/>
            <a:ext cx="2467000" cy="58385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eaLnBrk="1" hangingPunct="1">
              <a:buNone/>
            </a:pPr>
            <a:r>
              <a:rPr lang="en-US" dirty="0" smtClean="0"/>
              <a:t>Rita </a:t>
            </a:r>
            <a:r>
              <a:rPr lang="en-US" dirty="0" err="1" smtClean="0"/>
              <a:t>Mulcahy</a:t>
            </a:r>
            <a:endParaRPr lang="en-US" dirty="0" smtClean="0"/>
          </a:p>
        </p:txBody>
      </p:sp>
    </p:spTree>
    <p:extLst>
      <p:ext uri="{BB962C8B-B14F-4D97-AF65-F5344CB8AC3E}">
        <p14:creationId xmlns:p14="http://schemas.microsoft.com/office/powerpoint/2010/main" val="29114743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idx="4294967295"/>
          </p:nvPr>
        </p:nvSpPr>
        <p:spPr>
          <a:xfrm>
            <a:off x="457200" y="1133872"/>
            <a:ext cx="8219256" cy="1359024"/>
          </a:xfrm>
        </p:spPr>
        <p:txBody>
          <a:bodyPr/>
          <a:lstStyle/>
          <a:p>
            <a:pPr eaLnBrk="1" hangingPunct="1"/>
            <a:r>
              <a:rPr lang="en-US" sz="4000" dirty="0" smtClean="0"/>
              <a:t>Responsibility assignment matrix</a:t>
            </a:r>
          </a:p>
        </p:txBody>
      </p:sp>
      <p:sp>
        <p:nvSpPr>
          <p:cNvPr id="44034" name="Content Placeholder 2"/>
          <p:cNvSpPr>
            <a:spLocks noGrp="1"/>
          </p:cNvSpPr>
          <p:nvPr>
            <p:ph idx="4294967295"/>
          </p:nvPr>
        </p:nvSpPr>
        <p:spPr/>
        <p:txBody>
          <a:bodyPr/>
          <a:lstStyle/>
          <a:p>
            <a:pPr eaLnBrk="1" hangingPunct="1"/>
            <a:r>
              <a:rPr lang="en-US" dirty="0" smtClean="0"/>
              <a:t>A chart that cross-references team members with activities or work packages they are to accomplish</a:t>
            </a:r>
          </a:p>
          <a:p>
            <a:pPr eaLnBrk="1" hangingPunct="1"/>
            <a:r>
              <a:rPr lang="en-US" dirty="0" smtClean="0"/>
              <a:t>A specific type of RAM is the RACI Chart (Responsible, Accountable, Consult, and Inform)</a:t>
            </a:r>
          </a:p>
        </p:txBody>
      </p:sp>
    </p:spTree>
    <p:extLst>
      <p:ext uri="{BB962C8B-B14F-4D97-AF65-F5344CB8AC3E}">
        <p14:creationId xmlns:p14="http://schemas.microsoft.com/office/powerpoint/2010/main" val="32166059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idx="4294967295"/>
          </p:nvPr>
        </p:nvSpPr>
        <p:spPr>
          <a:xfrm>
            <a:off x="457200" y="1133872"/>
            <a:ext cx="8291264" cy="1431032"/>
          </a:xfrm>
        </p:spPr>
        <p:txBody>
          <a:bodyPr/>
          <a:lstStyle/>
          <a:p>
            <a:pPr eaLnBrk="1" hangingPunct="1"/>
            <a:r>
              <a:rPr lang="en-US" sz="4000" dirty="0" smtClean="0"/>
              <a:t>Organizational </a:t>
            </a:r>
            <a:r>
              <a:rPr lang="en-US" dirty="0" smtClean="0"/>
              <a:t>structure breakdown</a:t>
            </a:r>
            <a:endParaRPr lang="en-US" sz="4000" dirty="0" smtClean="0"/>
          </a:p>
        </p:txBody>
      </p:sp>
      <p:sp>
        <p:nvSpPr>
          <p:cNvPr id="46082" name="Content Placeholder 2"/>
          <p:cNvSpPr>
            <a:spLocks noGrp="1"/>
          </p:cNvSpPr>
          <p:nvPr>
            <p:ph idx="4294967295"/>
          </p:nvPr>
        </p:nvSpPr>
        <p:spPr>
          <a:xfrm>
            <a:off x="457200" y="2852936"/>
            <a:ext cx="8229600" cy="3455789"/>
          </a:xfrm>
        </p:spPr>
        <p:txBody>
          <a:bodyPr/>
          <a:lstStyle/>
          <a:p>
            <a:pPr eaLnBrk="1" hangingPunct="1"/>
            <a:r>
              <a:rPr lang="en-US" dirty="0" smtClean="0"/>
              <a:t>A chart that shows responsibilities by department</a:t>
            </a:r>
          </a:p>
        </p:txBody>
      </p:sp>
    </p:spTree>
    <p:extLst>
      <p:ext uri="{BB962C8B-B14F-4D97-AF65-F5344CB8AC3E}">
        <p14:creationId xmlns:p14="http://schemas.microsoft.com/office/powerpoint/2010/main" val="35746197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idx="4294967295"/>
          </p:nvPr>
        </p:nvSpPr>
        <p:spPr>
          <a:xfrm>
            <a:off x="457200" y="1196752"/>
            <a:ext cx="8003232" cy="1296144"/>
          </a:xfrm>
        </p:spPr>
        <p:txBody>
          <a:bodyPr/>
          <a:lstStyle/>
          <a:p>
            <a:pPr eaLnBrk="1" hangingPunct="1"/>
            <a:r>
              <a:rPr lang="en-US" sz="4000" dirty="0" smtClean="0"/>
              <a:t>Resource </a:t>
            </a:r>
            <a:r>
              <a:rPr lang="en-US" dirty="0" smtClean="0"/>
              <a:t>structure breakdown</a:t>
            </a:r>
            <a:endParaRPr lang="en-US" sz="4000" dirty="0" smtClean="0"/>
          </a:p>
        </p:txBody>
      </p:sp>
      <p:sp>
        <p:nvSpPr>
          <p:cNvPr id="47106" name="Content Placeholder 2"/>
          <p:cNvSpPr>
            <a:spLocks noGrp="1"/>
          </p:cNvSpPr>
          <p:nvPr>
            <p:ph idx="4294967295"/>
          </p:nvPr>
        </p:nvSpPr>
        <p:spPr/>
        <p:txBody>
          <a:bodyPr/>
          <a:lstStyle/>
          <a:p>
            <a:pPr eaLnBrk="1" hangingPunct="1"/>
            <a:r>
              <a:rPr lang="en-US" dirty="0" smtClean="0"/>
              <a:t>A chart that “breaks” the work down by type of resource</a:t>
            </a:r>
          </a:p>
          <a:p>
            <a:pPr eaLnBrk="1" hangingPunct="1">
              <a:buFont typeface="Arial" charset="0"/>
              <a:buNone/>
            </a:pPr>
            <a:endParaRPr lang="en-US" dirty="0" smtClean="0"/>
          </a:p>
        </p:txBody>
      </p:sp>
    </p:spTree>
    <p:extLst>
      <p:ext uri="{BB962C8B-B14F-4D97-AF65-F5344CB8AC3E}">
        <p14:creationId xmlns:p14="http://schemas.microsoft.com/office/powerpoint/2010/main" val="32130173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idx="4294967295"/>
          </p:nvPr>
        </p:nvSpPr>
        <p:spPr/>
        <p:txBody>
          <a:bodyPr/>
          <a:lstStyle/>
          <a:p>
            <a:pPr eaLnBrk="1" hangingPunct="1"/>
            <a:r>
              <a:rPr lang="en-US" sz="4000" smtClean="0"/>
              <a:t>Human resource </a:t>
            </a:r>
            <a:br>
              <a:rPr lang="en-US" sz="4000" smtClean="0"/>
            </a:br>
            <a:r>
              <a:rPr lang="en-US" sz="4000" smtClean="0"/>
              <a:t>Mgmt Process</a:t>
            </a:r>
          </a:p>
        </p:txBody>
      </p:sp>
      <p:sp>
        <p:nvSpPr>
          <p:cNvPr id="15364" name="Rectangle 3"/>
          <p:cNvSpPr>
            <a:spLocks noGrp="1" noChangeArrowheads="1"/>
          </p:cNvSpPr>
          <p:nvPr>
            <p:ph type="body" idx="4294967295"/>
          </p:nvPr>
        </p:nvSpPr>
        <p:spPr>
          <a:xfrm>
            <a:off x="519460" y="2257425"/>
            <a:ext cx="8229600" cy="3990975"/>
          </a:xfrm>
        </p:spPr>
        <p:txBody>
          <a:bodyPr/>
          <a:lstStyle/>
          <a:p>
            <a:pPr eaLnBrk="1" hangingPunct="1">
              <a:lnSpc>
                <a:spcPct val="90000"/>
              </a:lnSpc>
            </a:pPr>
            <a:r>
              <a:rPr lang="en-US" sz="3500" dirty="0" smtClean="0"/>
              <a:t>Develop Human Resource Plan – Planning Process Group</a:t>
            </a:r>
          </a:p>
          <a:p>
            <a:pPr eaLnBrk="1" hangingPunct="1">
              <a:lnSpc>
                <a:spcPct val="90000"/>
              </a:lnSpc>
            </a:pPr>
            <a:r>
              <a:rPr lang="en-US" sz="3500" dirty="0" smtClean="0"/>
              <a:t>Acquire Project Team – Executing Process Group</a:t>
            </a:r>
          </a:p>
          <a:p>
            <a:pPr eaLnBrk="1" hangingPunct="1">
              <a:lnSpc>
                <a:spcPct val="90000"/>
              </a:lnSpc>
            </a:pPr>
            <a:r>
              <a:rPr lang="en-US" sz="3500" dirty="0" smtClean="0"/>
              <a:t>Develop Project Team – Executing Process Group</a:t>
            </a:r>
          </a:p>
          <a:p>
            <a:pPr eaLnBrk="1" hangingPunct="1">
              <a:lnSpc>
                <a:spcPct val="90000"/>
              </a:lnSpc>
            </a:pPr>
            <a:r>
              <a:rPr lang="en-US" sz="3500" dirty="0" smtClean="0"/>
              <a:t>Manage Project Team – Executing Process Group</a:t>
            </a:r>
          </a:p>
        </p:txBody>
      </p:sp>
    </p:spTree>
    <p:extLst>
      <p:ext uri="{BB962C8B-B14F-4D97-AF65-F5344CB8AC3E}">
        <p14:creationId xmlns:p14="http://schemas.microsoft.com/office/powerpoint/2010/main" val="29130708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idx="4294967295"/>
          </p:nvPr>
        </p:nvSpPr>
        <p:spPr>
          <a:xfrm>
            <a:off x="457200" y="845840"/>
            <a:ext cx="6562725" cy="1143000"/>
          </a:xfrm>
        </p:spPr>
        <p:txBody>
          <a:bodyPr/>
          <a:lstStyle/>
          <a:p>
            <a:pPr eaLnBrk="1" hangingPunct="1"/>
            <a:r>
              <a:rPr lang="en-US" dirty="0" smtClean="0"/>
              <a:t>Position descriptions</a:t>
            </a:r>
          </a:p>
        </p:txBody>
      </p:sp>
      <p:sp>
        <p:nvSpPr>
          <p:cNvPr id="48130" name="Content Placeholder 2"/>
          <p:cNvSpPr>
            <a:spLocks noGrp="1"/>
          </p:cNvSpPr>
          <p:nvPr>
            <p:ph idx="4294967295"/>
          </p:nvPr>
        </p:nvSpPr>
        <p:spPr/>
        <p:txBody>
          <a:bodyPr/>
          <a:lstStyle/>
          <a:p>
            <a:pPr eaLnBrk="1" hangingPunct="1"/>
            <a:r>
              <a:rPr lang="en-US" sz="3000" dirty="0" smtClean="0"/>
              <a:t>A written job description created only for the project positions</a:t>
            </a:r>
          </a:p>
        </p:txBody>
      </p:sp>
    </p:spTree>
    <p:extLst>
      <p:ext uri="{BB962C8B-B14F-4D97-AF65-F5344CB8AC3E}">
        <p14:creationId xmlns:p14="http://schemas.microsoft.com/office/powerpoint/2010/main" val="24289675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idx="4294967295"/>
          </p:nvPr>
        </p:nvSpPr>
        <p:spPr>
          <a:xfrm>
            <a:off x="457200" y="845840"/>
            <a:ext cx="6562725" cy="1143000"/>
          </a:xfrm>
        </p:spPr>
        <p:txBody>
          <a:bodyPr/>
          <a:lstStyle/>
          <a:p>
            <a:pPr eaLnBrk="1" hangingPunct="1"/>
            <a:r>
              <a:rPr lang="en-US" dirty="0" smtClean="0"/>
              <a:t>Resource histogram</a:t>
            </a:r>
          </a:p>
        </p:txBody>
      </p:sp>
      <p:sp>
        <p:nvSpPr>
          <p:cNvPr id="50178" name="Content Placeholder 2"/>
          <p:cNvSpPr>
            <a:spLocks noGrp="1"/>
          </p:cNvSpPr>
          <p:nvPr>
            <p:ph idx="4294967295"/>
          </p:nvPr>
        </p:nvSpPr>
        <p:spPr>
          <a:xfrm>
            <a:off x="457200" y="2276872"/>
            <a:ext cx="8229600" cy="4062983"/>
          </a:xfrm>
        </p:spPr>
        <p:txBody>
          <a:bodyPr/>
          <a:lstStyle/>
          <a:p>
            <a:pPr eaLnBrk="1" hangingPunct="1"/>
            <a:r>
              <a:rPr lang="en-US" dirty="0" smtClean="0"/>
              <a:t>A bar chart that shows the number of resources used per time period</a:t>
            </a:r>
          </a:p>
          <a:p>
            <a:pPr eaLnBrk="1" hangingPunct="1"/>
            <a:r>
              <a:rPr lang="en-US" dirty="0" smtClean="0"/>
              <a:t>Shows when there is a spike in the need of resources</a:t>
            </a:r>
          </a:p>
          <a:p>
            <a:pPr eaLnBrk="1" hangingPunct="1"/>
            <a:r>
              <a:rPr lang="en-US" dirty="0" smtClean="0"/>
              <a:t>Can be used to minimize peaks and valleys in order to level resources</a:t>
            </a:r>
          </a:p>
          <a:p>
            <a:pPr eaLnBrk="1" hangingPunct="1"/>
            <a:r>
              <a:rPr lang="en-US" dirty="0" smtClean="0"/>
              <a:t>Might be included as part of the human resource plan</a:t>
            </a:r>
          </a:p>
        </p:txBody>
      </p:sp>
    </p:spTree>
    <p:extLst>
      <p:ext uri="{BB962C8B-B14F-4D97-AF65-F5344CB8AC3E}">
        <p14:creationId xmlns:p14="http://schemas.microsoft.com/office/powerpoint/2010/main" val="2003153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idx="4294967295"/>
          </p:nvPr>
        </p:nvSpPr>
        <p:spPr>
          <a:xfrm>
            <a:off x="457200" y="845840"/>
            <a:ext cx="8003232" cy="1647056"/>
          </a:xfrm>
        </p:spPr>
        <p:txBody>
          <a:bodyPr/>
          <a:lstStyle/>
          <a:p>
            <a:pPr eaLnBrk="1" hangingPunct="1"/>
            <a:r>
              <a:rPr lang="en-US" dirty="0" smtClean="0"/>
              <a:t>Motivation theories</a:t>
            </a:r>
          </a:p>
        </p:txBody>
      </p:sp>
      <p:sp>
        <p:nvSpPr>
          <p:cNvPr id="52226" name="Content Placeholder 2"/>
          <p:cNvSpPr>
            <a:spLocks noGrp="1"/>
          </p:cNvSpPr>
          <p:nvPr>
            <p:ph idx="4294967295"/>
          </p:nvPr>
        </p:nvSpPr>
        <p:spPr/>
        <p:txBody>
          <a:bodyPr/>
          <a:lstStyle/>
          <a:p>
            <a:pPr eaLnBrk="1" hangingPunct="1"/>
            <a:r>
              <a:rPr lang="en-US" dirty="0" smtClean="0"/>
              <a:t>Theories that state what motivates people</a:t>
            </a:r>
          </a:p>
          <a:p>
            <a:pPr eaLnBrk="1" hangingPunct="1"/>
            <a:r>
              <a:rPr lang="en-US" dirty="0" smtClean="0"/>
              <a:t>Try to explain what people really want</a:t>
            </a:r>
          </a:p>
        </p:txBody>
      </p:sp>
    </p:spTree>
    <p:extLst>
      <p:ext uri="{BB962C8B-B14F-4D97-AF65-F5344CB8AC3E}">
        <p14:creationId xmlns:p14="http://schemas.microsoft.com/office/powerpoint/2010/main" val="42737367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idx="4294967295"/>
          </p:nvPr>
        </p:nvSpPr>
        <p:spPr>
          <a:xfrm>
            <a:off x="457200" y="845840"/>
            <a:ext cx="6562725" cy="1143000"/>
          </a:xfrm>
        </p:spPr>
        <p:txBody>
          <a:bodyPr/>
          <a:lstStyle/>
          <a:p>
            <a:pPr eaLnBrk="1" hangingPunct="1"/>
            <a:r>
              <a:rPr lang="en-US" sz="4000" dirty="0" smtClean="0"/>
              <a:t>McGregor’s X and Y</a:t>
            </a:r>
          </a:p>
        </p:txBody>
      </p:sp>
      <p:sp>
        <p:nvSpPr>
          <p:cNvPr id="53250" name="Content Placeholder 2"/>
          <p:cNvSpPr>
            <a:spLocks noGrp="1"/>
          </p:cNvSpPr>
          <p:nvPr>
            <p:ph idx="4294967295"/>
          </p:nvPr>
        </p:nvSpPr>
        <p:spPr/>
        <p:txBody>
          <a:bodyPr/>
          <a:lstStyle/>
          <a:p>
            <a:pPr eaLnBrk="1" hangingPunct="1"/>
            <a:r>
              <a:rPr lang="en-US" sz="2400" dirty="0" smtClean="0"/>
              <a:t>Subdivides workers into two groups from the management point of view:</a:t>
            </a:r>
          </a:p>
          <a:p>
            <a:pPr lvl="1" eaLnBrk="1" hangingPunct="1"/>
            <a:r>
              <a:rPr lang="en-US" sz="2400" dirty="0" smtClean="0"/>
              <a:t>X: people need to be watched over every minute. People are incapable, avoid responsibility and avoid work whenever possible</a:t>
            </a:r>
          </a:p>
          <a:p>
            <a:pPr lvl="1" eaLnBrk="1" hangingPunct="1"/>
            <a:r>
              <a:rPr lang="en-US" sz="2400" dirty="0" smtClean="0"/>
              <a:t>Y: people are willing to work without supervision, and want to achieve. People can direct their own efforts</a:t>
            </a:r>
          </a:p>
        </p:txBody>
      </p:sp>
    </p:spTree>
    <p:extLst>
      <p:ext uri="{BB962C8B-B14F-4D97-AF65-F5344CB8AC3E}">
        <p14:creationId xmlns:p14="http://schemas.microsoft.com/office/powerpoint/2010/main" val="30016530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idx="4294967295"/>
          </p:nvPr>
        </p:nvSpPr>
        <p:spPr>
          <a:xfrm>
            <a:off x="457200" y="845840"/>
            <a:ext cx="7859216" cy="1575048"/>
          </a:xfrm>
        </p:spPr>
        <p:txBody>
          <a:bodyPr/>
          <a:lstStyle/>
          <a:p>
            <a:pPr eaLnBrk="1" hangingPunct="1"/>
            <a:r>
              <a:rPr lang="en-US" sz="4000" dirty="0" smtClean="0"/>
              <a:t>Maslow’s hierarchy of needs</a:t>
            </a:r>
          </a:p>
        </p:txBody>
      </p:sp>
      <p:sp>
        <p:nvSpPr>
          <p:cNvPr id="54274" name="Content Placeholder 2"/>
          <p:cNvSpPr>
            <a:spLocks noGrp="1"/>
          </p:cNvSpPr>
          <p:nvPr>
            <p:ph idx="4294967295"/>
          </p:nvPr>
        </p:nvSpPr>
        <p:spPr/>
        <p:txBody>
          <a:bodyPr>
            <a:normAutofit fontScale="92500"/>
          </a:bodyPr>
          <a:lstStyle/>
          <a:p>
            <a:pPr eaLnBrk="1" hangingPunct="1"/>
            <a:r>
              <a:rPr lang="en-US" dirty="0" smtClean="0"/>
              <a:t>Maslow created a pyramid to show how people are motivated and said that one cannot ascend to the next level until the levels below are fulfilled</a:t>
            </a:r>
          </a:p>
          <a:p>
            <a:pPr lvl="1" eaLnBrk="1" hangingPunct="1"/>
            <a:r>
              <a:rPr lang="en-US" dirty="0" smtClean="0"/>
              <a:t>Self actualization</a:t>
            </a:r>
          </a:p>
          <a:p>
            <a:pPr lvl="1" eaLnBrk="1" hangingPunct="1"/>
            <a:r>
              <a:rPr lang="en-US" dirty="0" smtClean="0"/>
              <a:t>Esteem</a:t>
            </a:r>
          </a:p>
          <a:p>
            <a:pPr lvl="1" eaLnBrk="1" hangingPunct="1"/>
            <a:r>
              <a:rPr lang="en-US" dirty="0" smtClean="0"/>
              <a:t>Social</a:t>
            </a:r>
          </a:p>
          <a:p>
            <a:pPr lvl="1" eaLnBrk="1" hangingPunct="1"/>
            <a:r>
              <a:rPr lang="en-US" dirty="0" smtClean="0"/>
              <a:t>Safety</a:t>
            </a:r>
          </a:p>
          <a:p>
            <a:pPr lvl="1" eaLnBrk="1" hangingPunct="1"/>
            <a:r>
              <a:rPr lang="en-US" dirty="0" smtClean="0"/>
              <a:t>Physiological</a:t>
            </a:r>
          </a:p>
        </p:txBody>
      </p:sp>
    </p:spTree>
    <p:extLst>
      <p:ext uri="{BB962C8B-B14F-4D97-AF65-F5344CB8AC3E}">
        <p14:creationId xmlns:p14="http://schemas.microsoft.com/office/powerpoint/2010/main" val="35824995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idx="4294967295"/>
          </p:nvPr>
        </p:nvSpPr>
        <p:spPr>
          <a:xfrm>
            <a:off x="457200" y="845840"/>
            <a:ext cx="7931224" cy="1719064"/>
          </a:xfrm>
        </p:spPr>
        <p:txBody>
          <a:bodyPr/>
          <a:lstStyle/>
          <a:p>
            <a:pPr eaLnBrk="1" hangingPunct="1"/>
            <a:r>
              <a:rPr lang="en-US" sz="4000" dirty="0" smtClean="0"/>
              <a:t>McClelland’s theory of needs</a:t>
            </a:r>
          </a:p>
        </p:txBody>
      </p:sp>
      <p:sp>
        <p:nvSpPr>
          <p:cNvPr id="55298" name="Content Placeholder 2"/>
          <p:cNvSpPr>
            <a:spLocks noGrp="1"/>
          </p:cNvSpPr>
          <p:nvPr>
            <p:ph idx="4294967295"/>
          </p:nvPr>
        </p:nvSpPr>
        <p:spPr/>
        <p:txBody>
          <a:bodyPr>
            <a:normAutofit fontScale="92500"/>
          </a:bodyPr>
          <a:lstStyle/>
          <a:p>
            <a:pPr eaLnBrk="1" hangingPunct="1"/>
            <a:r>
              <a:rPr lang="en-US" dirty="0" smtClean="0"/>
              <a:t>This theory states that people are most motivated by one of the three needs listed below</a:t>
            </a:r>
          </a:p>
          <a:p>
            <a:pPr eaLnBrk="1" hangingPunct="1"/>
            <a:r>
              <a:rPr lang="en-US" dirty="0" smtClean="0"/>
              <a:t>A person falling into one category would be managed differently than a person falling into another category</a:t>
            </a:r>
          </a:p>
          <a:p>
            <a:pPr lvl="1" eaLnBrk="1" hangingPunct="1"/>
            <a:r>
              <a:rPr lang="en-US" dirty="0" smtClean="0"/>
              <a:t>Need for achievement</a:t>
            </a:r>
          </a:p>
          <a:p>
            <a:pPr lvl="1" eaLnBrk="1" hangingPunct="1"/>
            <a:r>
              <a:rPr lang="en-US" dirty="0" smtClean="0"/>
              <a:t>Need for affiliation</a:t>
            </a:r>
          </a:p>
          <a:p>
            <a:pPr lvl="1" eaLnBrk="1" hangingPunct="1"/>
            <a:r>
              <a:rPr lang="en-US" dirty="0" smtClean="0"/>
              <a:t>Need for power</a:t>
            </a:r>
          </a:p>
        </p:txBody>
      </p:sp>
    </p:spTree>
    <p:extLst>
      <p:ext uri="{BB962C8B-B14F-4D97-AF65-F5344CB8AC3E}">
        <p14:creationId xmlns:p14="http://schemas.microsoft.com/office/powerpoint/2010/main" val="39663886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idx="4294967295"/>
          </p:nvPr>
        </p:nvSpPr>
        <p:spPr>
          <a:xfrm>
            <a:off x="457200" y="845840"/>
            <a:ext cx="8075240" cy="1431032"/>
          </a:xfrm>
        </p:spPr>
        <p:txBody>
          <a:bodyPr/>
          <a:lstStyle/>
          <a:p>
            <a:pPr eaLnBrk="1" hangingPunct="1"/>
            <a:r>
              <a:rPr lang="en-US" dirty="0" smtClean="0"/>
              <a:t>Herzberg’s theory</a:t>
            </a:r>
          </a:p>
        </p:txBody>
      </p:sp>
      <p:sp>
        <p:nvSpPr>
          <p:cNvPr id="56322" name="Content Placeholder 2"/>
          <p:cNvSpPr>
            <a:spLocks noGrp="1"/>
          </p:cNvSpPr>
          <p:nvPr>
            <p:ph idx="4294967295"/>
          </p:nvPr>
        </p:nvSpPr>
        <p:spPr>
          <a:xfrm>
            <a:off x="457200" y="2276872"/>
            <a:ext cx="8229600" cy="3990975"/>
          </a:xfrm>
        </p:spPr>
        <p:txBody>
          <a:bodyPr>
            <a:normAutofit lnSpcReduction="10000"/>
          </a:bodyPr>
          <a:lstStyle/>
          <a:p>
            <a:pPr eaLnBrk="1" hangingPunct="1"/>
            <a:r>
              <a:rPr lang="en-US" sz="2400" dirty="0" smtClean="0"/>
              <a:t>Theory that deals with hygiene factors and motivating agents</a:t>
            </a:r>
          </a:p>
          <a:p>
            <a:pPr eaLnBrk="1" hangingPunct="1"/>
            <a:r>
              <a:rPr lang="en-US" sz="2400" dirty="0" smtClean="0"/>
              <a:t>Hygiene factors: poor hygiene factors might destroy motivation, but improving them, under most circumstances won’t improve motivation </a:t>
            </a:r>
          </a:p>
          <a:p>
            <a:pPr lvl="1" eaLnBrk="1" hangingPunct="1"/>
            <a:r>
              <a:rPr lang="en-US" sz="2400" dirty="0" smtClean="0"/>
              <a:t>Working conditions</a:t>
            </a:r>
          </a:p>
          <a:p>
            <a:pPr lvl="1" eaLnBrk="1" hangingPunct="1"/>
            <a:r>
              <a:rPr lang="en-US" sz="2400" dirty="0" smtClean="0"/>
              <a:t>Salary</a:t>
            </a:r>
          </a:p>
          <a:p>
            <a:pPr lvl="1" eaLnBrk="1" hangingPunct="1"/>
            <a:r>
              <a:rPr lang="en-US" sz="2400" dirty="0" smtClean="0"/>
              <a:t>Personal life</a:t>
            </a:r>
          </a:p>
          <a:p>
            <a:pPr lvl="1" eaLnBrk="1" hangingPunct="1"/>
            <a:r>
              <a:rPr lang="en-US" sz="2400" dirty="0" smtClean="0"/>
              <a:t>Relationships at work</a:t>
            </a:r>
          </a:p>
          <a:p>
            <a:pPr lvl="1" eaLnBrk="1" hangingPunct="1"/>
            <a:r>
              <a:rPr lang="en-US" sz="2400" dirty="0" smtClean="0"/>
              <a:t>Security </a:t>
            </a:r>
          </a:p>
          <a:p>
            <a:pPr lvl="1" eaLnBrk="1" hangingPunct="1"/>
            <a:r>
              <a:rPr lang="en-US" sz="2400" dirty="0" smtClean="0"/>
              <a:t>Status</a:t>
            </a:r>
          </a:p>
        </p:txBody>
      </p:sp>
    </p:spTree>
    <p:extLst>
      <p:ext uri="{BB962C8B-B14F-4D97-AF65-F5344CB8AC3E}">
        <p14:creationId xmlns:p14="http://schemas.microsoft.com/office/powerpoint/2010/main" val="8732588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idx="4294967295"/>
          </p:nvPr>
        </p:nvSpPr>
        <p:spPr>
          <a:xfrm>
            <a:off x="457200" y="773832"/>
            <a:ext cx="7859216" cy="1575048"/>
          </a:xfrm>
        </p:spPr>
        <p:txBody>
          <a:bodyPr/>
          <a:lstStyle/>
          <a:p>
            <a:pPr eaLnBrk="1" hangingPunct="1"/>
            <a:r>
              <a:rPr lang="en-US" dirty="0" smtClean="0"/>
              <a:t>Herzberg’s theory</a:t>
            </a:r>
          </a:p>
        </p:txBody>
      </p:sp>
      <p:sp>
        <p:nvSpPr>
          <p:cNvPr id="57346" name="Content Placeholder 2"/>
          <p:cNvSpPr>
            <a:spLocks noGrp="1"/>
          </p:cNvSpPr>
          <p:nvPr>
            <p:ph idx="4294967295"/>
          </p:nvPr>
        </p:nvSpPr>
        <p:spPr>
          <a:xfrm>
            <a:off x="457200" y="2276872"/>
            <a:ext cx="8229600" cy="3990975"/>
          </a:xfrm>
        </p:spPr>
        <p:txBody>
          <a:bodyPr/>
          <a:lstStyle/>
          <a:p>
            <a:pPr eaLnBrk="1" hangingPunct="1"/>
            <a:r>
              <a:rPr lang="en-US" sz="2400" dirty="0" smtClean="0"/>
              <a:t>Motivating agents: what motivates the people is the work itself, including things like: </a:t>
            </a:r>
          </a:p>
          <a:p>
            <a:pPr lvl="1" eaLnBrk="1" hangingPunct="1"/>
            <a:r>
              <a:rPr lang="en-US" sz="2400" dirty="0" smtClean="0"/>
              <a:t>Responsibility</a:t>
            </a:r>
          </a:p>
          <a:p>
            <a:pPr lvl="1" eaLnBrk="1" hangingPunct="1"/>
            <a:r>
              <a:rPr lang="en-US" sz="2400" dirty="0" smtClean="0"/>
              <a:t>Self actualization</a:t>
            </a:r>
          </a:p>
          <a:p>
            <a:pPr lvl="1" eaLnBrk="1" hangingPunct="1"/>
            <a:r>
              <a:rPr lang="en-US" sz="2400" dirty="0" smtClean="0"/>
              <a:t>Professional growth</a:t>
            </a:r>
          </a:p>
          <a:p>
            <a:pPr lvl="1" eaLnBrk="1" hangingPunct="1"/>
            <a:r>
              <a:rPr lang="en-US" sz="2400" dirty="0" smtClean="0"/>
              <a:t>Recognition</a:t>
            </a:r>
          </a:p>
        </p:txBody>
      </p:sp>
    </p:spTree>
    <p:extLst>
      <p:ext uri="{BB962C8B-B14F-4D97-AF65-F5344CB8AC3E}">
        <p14:creationId xmlns:p14="http://schemas.microsoft.com/office/powerpoint/2010/main" val="30197887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idx="4294967295"/>
          </p:nvPr>
        </p:nvSpPr>
        <p:spPr>
          <a:xfrm>
            <a:off x="457200" y="845840"/>
            <a:ext cx="7787208" cy="1503040"/>
          </a:xfrm>
        </p:spPr>
        <p:txBody>
          <a:bodyPr/>
          <a:lstStyle/>
          <a:p>
            <a:pPr eaLnBrk="1" hangingPunct="1"/>
            <a:r>
              <a:rPr lang="en-US" dirty="0" smtClean="0"/>
              <a:t>Training</a:t>
            </a:r>
          </a:p>
        </p:txBody>
      </p:sp>
      <p:sp>
        <p:nvSpPr>
          <p:cNvPr id="62466" name="Content Placeholder 2"/>
          <p:cNvSpPr>
            <a:spLocks noGrp="1"/>
          </p:cNvSpPr>
          <p:nvPr>
            <p:ph idx="4294967295"/>
          </p:nvPr>
        </p:nvSpPr>
        <p:spPr/>
        <p:txBody>
          <a:bodyPr/>
          <a:lstStyle/>
          <a:p>
            <a:pPr eaLnBrk="1" hangingPunct="1"/>
            <a:r>
              <a:rPr lang="en-US" sz="2800" dirty="0" smtClean="0"/>
              <a:t>Must be paid for by the project and includes any training that the team members will need in order to perform on the project or to enhance their performance</a:t>
            </a:r>
          </a:p>
          <a:p>
            <a:pPr eaLnBrk="1" hangingPunct="1"/>
            <a:r>
              <a:rPr lang="en-US" sz="2800" dirty="0" smtClean="0"/>
              <a:t>Might be seen as an opportunity to decrease overall project cost and schedule by increasing efficiency</a:t>
            </a:r>
          </a:p>
        </p:txBody>
      </p:sp>
    </p:spTree>
    <p:extLst>
      <p:ext uri="{BB962C8B-B14F-4D97-AF65-F5344CB8AC3E}">
        <p14:creationId xmlns:p14="http://schemas.microsoft.com/office/powerpoint/2010/main" val="29452077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idx="4294967295"/>
          </p:nvPr>
        </p:nvSpPr>
        <p:spPr>
          <a:xfrm>
            <a:off x="457200" y="845840"/>
            <a:ext cx="7931224" cy="1647056"/>
          </a:xfrm>
        </p:spPr>
        <p:txBody>
          <a:bodyPr/>
          <a:lstStyle/>
          <a:p>
            <a:pPr eaLnBrk="1" hangingPunct="1"/>
            <a:r>
              <a:rPr lang="en-US" dirty="0" smtClean="0"/>
              <a:t>Halo effect</a:t>
            </a:r>
          </a:p>
        </p:txBody>
      </p:sp>
      <p:sp>
        <p:nvSpPr>
          <p:cNvPr id="64514" name="Content Placeholder 2"/>
          <p:cNvSpPr>
            <a:spLocks noGrp="1"/>
          </p:cNvSpPr>
          <p:nvPr>
            <p:ph idx="4294967295"/>
          </p:nvPr>
        </p:nvSpPr>
        <p:spPr/>
        <p:txBody>
          <a:bodyPr/>
          <a:lstStyle/>
          <a:p>
            <a:pPr eaLnBrk="1" hangingPunct="1"/>
            <a:r>
              <a:rPr lang="en-US" sz="3000" smtClean="0"/>
              <a:t>Tendency to rate team members on all factors due to the impression of a high or low rating on some specific factor</a:t>
            </a:r>
          </a:p>
        </p:txBody>
      </p:sp>
    </p:spTree>
    <p:extLst>
      <p:ext uri="{BB962C8B-B14F-4D97-AF65-F5344CB8AC3E}">
        <p14:creationId xmlns:p14="http://schemas.microsoft.com/office/powerpoint/2010/main" val="24031872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idx="4294967295"/>
          </p:nvPr>
        </p:nvSpPr>
        <p:spPr>
          <a:xfrm>
            <a:off x="457200" y="972204"/>
            <a:ext cx="7067550" cy="944628"/>
          </a:xfrm>
        </p:spPr>
        <p:txBody>
          <a:bodyPr/>
          <a:lstStyle/>
          <a:p>
            <a:pPr eaLnBrk="1" hangingPunct="1"/>
            <a:r>
              <a:rPr lang="en-US" dirty="0" smtClean="0"/>
              <a:t>Roles </a:t>
            </a:r>
          </a:p>
        </p:txBody>
      </p:sp>
      <p:sp>
        <p:nvSpPr>
          <p:cNvPr id="16388" name="Rectangle 3"/>
          <p:cNvSpPr>
            <a:spLocks noGrp="1" noChangeArrowheads="1"/>
          </p:cNvSpPr>
          <p:nvPr>
            <p:ph type="body" idx="4294967295"/>
          </p:nvPr>
        </p:nvSpPr>
        <p:spPr/>
        <p:txBody>
          <a:bodyPr>
            <a:normAutofit fontScale="92500" lnSpcReduction="10000"/>
          </a:bodyPr>
          <a:lstStyle/>
          <a:p>
            <a:pPr eaLnBrk="1" hangingPunct="1"/>
            <a:r>
              <a:rPr lang="en-US" sz="2600" dirty="0" smtClean="0"/>
              <a:t>A PM must clearly show the roles and responsibilities of management, team members, and other stakeholders</a:t>
            </a:r>
          </a:p>
          <a:p>
            <a:pPr eaLnBrk="1" hangingPunct="1"/>
            <a:r>
              <a:rPr lang="en-US" sz="2600" dirty="0" smtClean="0"/>
              <a:t>A  Responsibility Assignment Matrix can be used to show the roles and responsibilities</a:t>
            </a:r>
          </a:p>
          <a:p>
            <a:pPr lvl="1" eaLnBrk="1" hangingPunct="1"/>
            <a:r>
              <a:rPr lang="en-US" sz="2200" dirty="0" smtClean="0"/>
              <a:t>Sponsor</a:t>
            </a:r>
          </a:p>
          <a:p>
            <a:pPr lvl="1" eaLnBrk="1" hangingPunct="1"/>
            <a:r>
              <a:rPr lang="en-US" sz="2200" dirty="0" smtClean="0"/>
              <a:t>Team members</a:t>
            </a:r>
          </a:p>
          <a:p>
            <a:pPr lvl="1" eaLnBrk="1" hangingPunct="1"/>
            <a:r>
              <a:rPr lang="en-US" sz="2200" dirty="0" smtClean="0"/>
              <a:t>Stakeholders</a:t>
            </a:r>
          </a:p>
          <a:p>
            <a:pPr lvl="1" eaLnBrk="1" hangingPunct="1"/>
            <a:r>
              <a:rPr lang="en-US" sz="2200" dirty="0" smtClean="0"/>
              <a:t>Functional manager</a:t>
            </a:r>
          </a:p>
          <a:p>
            <a:pPr lvl="1" eaLnBrk="1" hangingPunct="1"/>
            <a:r>
              <a:rPr lang="en-US" sz="2200" dirty="0" smtClean="0"/>
              <a:t>Project manager</a:t>
            </a:r>
          </a:p>
          <a:p>
            <a:pPr lvl="1" eaLnBrk="1" hangingPunct="1"/>
            <a:r>
              <a:rPr lang="en-US" sz="2200" dirty="0" smtClean="0"/>
              <a:t>Portfolio manager</a:t>
            </a:r>
          </a:p>
          <a:p>
            <a:pPr lvl="1" eaLnBrk="1" hangingPunct="1"/>
            <a:r>
              <a:rPr lang="en-US" sz="2200" dirty="0" smtClean="0"/>
              <a:t>Program manager</a:t>
            </a:r>
          </a:p>
        </p:txBody>
      </p:sp>
    </p:spTree>
    <p:extLst>
      <p:ext uri="{BB962C8B-B14F-4D97-AF65-F5344CB8AC3E}">
        <p14:creationId xmlns:p14="http://schemas.microsoft.com/office/powerpoint/2010/main" val="114889073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le 1"/>
          <p:cNvSpPr>
            <a:spLocks noGrp="1"/>
          </p:cNvSpPr>
          <p:nvPr>
            <p:ph type="title" idx="4294967295"/>
          </p:nvPr>
        </p:nvSpPr>
        <p:spPr>
          <a:xfrm>
            <a:off x="457200" y="845840"/>
            <a:ext cx="7859216" cy="1575048"/>
          </a:xfrm>
        </p:spPr>
        <p:txBody>
          <a:bodyPr/>
          <a:lstStyle/>
          <a:p>
            <a:pPr eaLnBrk="1" hangingPunct="1"/>
            <a:r>
              <a:rPr lang="en-US" dirty="0" smtClean="0"/>
              <a:t>Co-location / War room</a:t>
            </a:r>
          </a:p>
        </p:txBody>
      </p:sp>
      <p:sp>
        <p:nvSpPr>
          <p:cNvPr id="66562" name="Content Placeholder 2"/>
          <p:cNvSpPr>
            <a:spLocks noGrp="1"/>
          </p:cNvSpPr>
          <p:nvPr>
            <p:ph idx="4294967295"/>
          </p:nvPr>
        </p:nvSpPr>
        <p:spPr/>
        <p:txBody>
          <a:bodyPr/>
          <a:lstStyle/>
          <a:p>
            <a:pPr eaLnBrk="1" hangingPunct="1"/>
            <a:r>
              <a:rPr lang="en-US" smtClean="0"/>
              <a:t>To locate the entire team in the same place or room</a:t>
            </a:r>
          </a:p>
          <a:p>
            <a:pPr eaLnBrk="1" hangingPunct="1"/>
            <a:r>
              <a:rPr lang="en-US" smtClean="0"/>
              <a:t>It helps communication, decreases the impact of conflict, and improves project identity for the project team  </a:t>
            </a:r>
          </a:p>
        </p:txBody>
      </p:sp>
    </p:spTree>
    <p:extLst>
      <p:ext uri="{BB962C8B-B14F-4D97-AF65-F5344CB8AC3E}">
        <p14:creationId xmlns:p14="http://schemas.microsoft.com/office/powerpoint/2010/main" val="141670031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idx="4294967295"/>
          </p:nvPr>
        </p:nvSpPr>
        <p:spPr>
          <a:xfrm>
            <a:off x="457200" y="1133872"/>
            <a:ext cx="8147248" cy="1359024"/>
          </a:xfrm>
        </p:spPr>
        <p:txBody>
          <a:bodyPr/>
          <a:lstStyle/>
          <a:p>
            <a:pPr eaLnBrk="1" hangingPunct="1"/>
            <a:r>
              <a:rPr lang="en-US" sz="4000" dirty="0" smtClean="0"/>
              <a:t>Management and leadership styles</a:t>
            </a:r>
          </a:p>
        </p:txBody>
      </p:sp>
      <p:sp>
        <p:nvSpPr>
          <p:cNvPr id="68610" name="Content Placeholder 2"/>
          <p:cNvSpPr>
            <a:spLocks noGrp="1"/>
          </p:cNvSpPr>
          <p:nvPr>
            <p:ph idx="4294967295"/>
          </p:nvPr>
        </p:nvSpPr>
        <p:spPr/>
        <p:txBody>
          <a:bodyPr>
            <a:normAutofit fontScale="92500" lnSpcReduction="10000"/>
          </a:bodyPr>
          <a:lstStyle/>
          <a:p>
            <a:pPr eaLnBrk="1" hangingPunct="1"/>
            <a:r>
              <a:rPr lang="en-US" dirty="0" smtClean="0"/>
              <a:t>Approaches to lead the project team</a:t>
            </a:r>
          </a:p>
          <a:p>
            <a:pPr lvl="1" eaLnBrk="1" hangingPunct="1"/>
            <a:r>
              <a:rPr lang="en-US" dirty="0" smtClean="0"/>
              <a:t>Directing: telling others what to do</a:t>
            </a:r>
          </a:p>
          <a:p>
            <a:pPr lvl="1" eaLnBrk="1" hangingPunct="1"/>
            <a:r>
              <a:rPr lang="en-US" dirty="0" smtClean="0"/>
              <a:t>Facilitating: coordinating the input of others</a:t>
            </a:r>
          </a:p>
          <a:p>
            <a:pPr lvl="1" eaLnBrk="1" hangingPunct="1"/>
            <a:r>
              <a:rPr lang="en-US" dirty="0" smtClean="0"/>
              <a:t>Coaching: helping others achieve their goals</a:t>
            </a:r>
          </a:p>
          <a:p>
            <a:pPr lvl="1" eaLnBrk="1" hangingPunct="1"/>
            <a:r>
              <a:rPr lang="en-US" dirty="0" smtClean="0"/>
              <a:t>Supporting: providing assistance along the way</a:t>
            </a:r>
          </a:p>
          <a:p>
            <a:pPr lvl="1" eaLnBrk="1" hangingPunct="1"/>
            <a:r>
              <a:rPr lang="en-US" dirty="0" smtClean="0"/>
              <a:t>Autocratic: top-down approach where the manager has power to do whatever he or she wants</a:t>
            </a:r>
          </a:p>
          <a:p>
            <a:pPr lvl="1" eaLnBrk="1" hangingPunct="1"/>
            <a:r>
              <a:rPr lang="en-US" dirty="0" smtClean="0"/>
              <a:t>Consultative: obtaining another’s opinions and acting as the servant of the team</a:t>
            </a:r>
          </a:p>
        </p:txBody>
      </p:sp>
    </p:spTree>
    <p:extLst>
      <p:ext uri="{BB962C8B-B14F-4D97-AF65-F5344CB8AC3E}">
        <p14:creationId xmlns:p14="http://schemas.microsoft.com/office/powerpoint/2010/main" val="235201469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Title 1"/>
          <p:cNvSpPr>
            <a:spLocks noGrp="1"/>
          </p:cNvSpPr>
          <p:nvPr>
            <p:ph type="title" idx="4294967295"/>
          </p:nvPr>
        </p:nvSpPr>
        <p:spPr>
          <a:xfrm>
            <a:off x="457200" y="1133872"/>
            <a:ext cx="8219256" cy="1287016"/>
          </a:xfrm>
        </p:spPr>
        <p:txBody>
          <a:bodyPr/>
          <a:lstStyle/>
          <a:p>
            <a:pPr eaLnBrk="1" hangingPunct="1"/>
            <a:r>
              <a:rPr lang="en-US" sz="4000" dirty="0" smtClean="0"/>
              <a:t>Management and leadership styles (cont.)</a:t>
            </a:r>
          </a:p>
        </p:txBody>
      </p:sp>
      <p:sp>
        <p:nvSpPr>
          <p:cNvPr id="69634" name="Content Placeholder 2"/>
          <p:cNvSpPr>
            <a:spLocks noGrp="1"/>
          </p:cNvSpPr>
          <p:nvPr>
            <p:ph idx="4294967295"/>
          </p:nvPr>
        </p:nvSpPr>
        <p:spPr/>
        <p:txBody>
          <a:bodyPr/>
          <a:lstStyle/>
          <a:p>
            <a:pPr lvl="1" eaLnBrk="1" hangingPunct="1"/>
            <a:r>
              <a:rPr lang="en-US" sz="2600" dirty="0" smtClean="0"/>
              <a:t>Consultative-Autocratic: soliciting input from team members, but mgr. retains decision making authority</a:t>
            </a:r>
          </a:p>
          <a:p>
            <a:pPr lvl="1" eaLnBrk="1" hangingPunct="1"/>
            <a:r>
              <a:rPr lang="en-US" sz="2600" dirty="0" smtClean="0"/>
              <a:t>Consensus: making decisions based on group agreement</a:t>
            </a:r>
          </a:p>
          <a:p>
            <a:pPr lvl="1" eaLnBrk="1" hangingPunct="1"/>
            <a:r>
              <a:rPr lang="en-US" sz="2600" dirty="0" smtClean="0"/>
              <a:t>Delegating: establishing goals and then giving the team sufficient authority to complete work</a:t>
            </a:r>
          </a:p>
          <a:p>
            <a:pPr lvl="1" eaLnBrk="1" hangingPunct="1"/>
            <a:r>
              <a:rPr lang="en-US" sz="2600" dirty="0" smtClean="0"/>
              <a:t>Bureaucratic: following procedures exactly</a:t>
            </a:r>
          </a:p>
          <a:p>
            <a:pPr lvl="1" eaLnBrk="1" hangingPunct="1"/>
            <a:r>
              <a:rPr lang="en-US" sz="2600" dirty="0" smtClean="0"/>
              <a:t>Charismatic: energizing and encouraging the team in performing project work</a:t>
            </a:r>
          </a:p>
        </p:txBody>
      </p:sp>
    </p:spTree>
    <p:extLst>
      <p:ext uri="{BB962C8B-B14F-4D97-AF65-F5344CB8AC3E}">
        <p14:creationId xmlns:p14="http://schemas.microsoft.com/office/powerpoint/2010/main" val="405800467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1"/>
          <p:cNvSpPr>
            <a:spLocks noGrp="1"/>
          </p:cNvSpPr>
          <p:nvPr>
            <p:ph type="title" idx="4294967295"/>
          </p:nvPr>
        </p:nvSpPr>
        <p:spPr>
          <a:xfrm>
            <a:off x="457200" y="1412776"/>
            <a:ext cx="8147248" cy="1080120"/>
          </a:xfrm>
        </p:spPr>
        <p:txBody>
          <a:bodyPr/>
          <a:lstStyle/>
          <a:p>
            <a:pPr eaLnBrk="1" hangingPunct="1"/>
            <a:r>
              <a:rPr lang="en-US" sz="4000" dirty="0" smtClean="0"/>
              <a:t>Management and leadership styles (cont.)</a:t>
            </a:r>
          </a:p>
        </p:txBody>
      </p:sp>
      <p:sp>
        <p:nvSpPr>
          <p:cNvPr id="70658" name="Content Placeholder 2"/>
          <p:cNvSpPr>
            <a:spLocks noGrp="1"/>
          </p:cNvSpPr>
          <p:nvPr>
            <p:ph idx="4294967295"/>
          </p:nvPr>
        </p:nvSpPr>
        <p:spPr>
          <a:xfrm>
            <a:off x="457200" y="2708920"/>
            <a:ext cx="8229600" cy="3599805"/>
          </a:xfrm>
        </p:spPr>
        <p:txBody>
          <a:bodyPr/>
          <a:lstStyle/>
          <a:p>
            <a:pPr lvl="1" eaLnBrk="1" hangingPunct="1"/>
            <a:r>
              <a:rPr lang="en-US" sz="2600" dirty="0" smtClean="0"/>
              <a:t>Democratic or participative: encouraging team participation in the decision making process</a:t>
            </a:r>
          </a:p>
          <a:p>
            <a:pPr lvl="1" eaLnBrk="1" hangingPunct="1"/>
            <a:r>
              <a:rPr lang="en-US" sz="2600" dirty="0" smtClean="0"/>
              <a:t>Laissez-faire: allow to act or to do</a:t>
            </a:r>
          </a:p>
          <a:p>
            <a:pPr lvl="1" eaLnBrk="1" hangingPunct="1"/>
            <a:r>
              <a:rPr lang="en-US" sz="2600" dirty="0" smtClean="0"/>
              <a:t>Analytical: depends on manager’s own technical knowledge and ability</a:t>
            </a:r>
          </a:p>
          <a:p>
            <a:pPr lvl="1" eaLnBrk="1" hangingPunct="1"/>
            <a:r>
              <a:rPr lang="en-US" sz="2600" dirty="0" smtClean="0"/>
              <a:t>Driver: constantly giving directions</a:t>
            </a:r>
          </a:p>
          <a:p>
            <a:pPr lvl="1" eaLnBrk="1" hangingPunct="1"/>
            <a:r>
              <a:rPr lang="en-US" sz="2600" dirty="0" smtClean="0"/>
              <a:t>Influencing: emphasizes teamwork, team building, and team decision making</a:t>
            </a:r>
          </a:p>
        </p:txBody>
      </p:sp>
    </p:spTree>
    <p:extLst>
      <p:ext uri="{BB962C8B-B14F-4D97-AF65-F5344CB8AC3E}">
        <p14:creationId xmlns:p14="http://schemas.microsoft.com/office/powerpoint/2010/main" val="14289170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itle 1"/>
          <p:cNvSpPr>
            <a:spLocks noGrp="1"/>
          </p:cNvSpPr>
          <p:nvPr>
            <p:ph type="title" idx="4294967295"/>
          </p:nvPr>
        </p:nvSpPr>
        <p:spPr>
          <a:xfrm>
            <a:off x="457200" y="845840"/>
            <a:ext cx="7859216" cy="1575048"/>
          </a:xfrm>
        </p:spPr>
        <p:txBody>
          <a:bodyPr/>
          <a:lstStyle/>
          <a:p>
            <a:pPr eaLnBrk="1" hangingPunct="1"/>
            <a:r>
              <a:rPr lang="en-US" dirty="0" smtClean="0"/>
              <a:t>Problem-solving method</a:t>
            </a:r>
          </a:p>
        </p:txBody>
      </p:sp>
      <p:sp>
        <p:nvSpPr>
          <p:cNvPr id="72706" name="Content Placeholder 2"/>
          <p:cNvSpPr>
            <a:spLocks noGrp="1"/>
          </p:cNvSpPr>
          <p:nvPr>
            <p:ph idx="4294967295"/>
          </p:nvPr>
        </p:nvSpPr>
        <p:spPr/>
        <p:txBody>
          <a:bodyPr/>
          <a:lstStyle/>
          <a:p>
            <a:pPr eaLnBrk="1" hangingPunct="1"/>
            <a:r>
              <a:rPr lang="en-US" smtClean="0"/>
              <a:t>Method to systematically solve problems:</a:t>
            </a:r>
          </a:p>
          <a:p>
            <a:pPr lvl="1" eaLnBrk="1" hangingPunct="1"/>
            <a:r>
              <a:rPr lang="en-US" smtClean="0"/>
              <a:t>Define the real problem</a:t>
            </a:r>
          </a:p>
          <a:p>
            <a:pPr lvl="1" eaLnBrk="1" hangingPunct="1"/>
            <a:r>
              <a:rPr lang="en-US" smtClean="0"/>
              <a:t>Analyze the problem</a:t>
            </a:r>
          </a:p>
          <a:p>
            <a:pPr lvl="1" eaLnBrk="1" hangingPunct="1"/>
            <a:r>
              <a:rPr lang="en-US" smtClean="0"/>
              <a:t>Identify solutions</a:t>
            </a:r>
          </a:p>
          <a:p>
            <a:pPr lvl="1" eaLnBrk="1" hangingPunct="1"/>
            <a:r>
              <a:rPr lang="en-US" smtClean="0"/>
              <a:t>Pick a solution</a:t>
            </a:r>
          </a:p>
          <a:p>
            <a:pPr lvl="1" eaLnBrk="1" hangingPunct="1"/>
            <a:r>
              <a:rPr lang="en-US" smtClean="0"/>
              <a:t>Implement the solution</a:t>
            </a:r>
          </a:p>
          <a:p>
            <a:pPr lvl="1" eaLnBrk="1" hangingPunct="1"/>
            <a:r>
              <a:rPr lang="en-US" smtClean="0"/>
              <a:t>Review the solution and confirm that problem has been solved</a:t>
            </a:r>
          </a:p>
        </p:txBody>
      </p:sp>
    </p:spTree>
    <p:extLst>
      <p:ext uri="{BB962C8B-B14F-4D97-AF65-F5344CB8AC3E}">
        <p14:creationId xmlns:p14="http://schemas.microsoft.com/office/powerpoint/2010/main" val="19316721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Title 1"/>
          <p:cNvSpPr>
            <a:spLocks noGrp="1"/>
          </p:cNvSpPr>
          <p:nvPr>
            <p:ph type="title" idx="4294967295"/>
          </p:nvPr>
        </p:nvSpPr>
        <p:spPr>
          <a:xfrm>
            <a:off x="457200" y="845840"/>
            <a:ext cx="6562725" cy="1143000"/>
          </a:xfrm>
        </p:spPr>
        <p:txBody>
          <a:bodyPr/>
          <a:lstStyle/>
          <a:p>
            <a:pPr eaLnBrk="1" hangingPunct="1"/>
            <a:r>
              <a:rPr lang="en-US" smtClean="0"/>
              <a:t>Expectancy theory</a:t>
            </a:r>
          </a:p>
        </p:txBody>
      </p:sp>
      <p:sp>
        <p:nvSpPr>
          <p:cNvPr id="74754" name="Content Placeholder 2"/>
          <p:cNvSpPr>
            <a:spLocks noGrp="1"/>
          </p:cNvSpPr>
          <p:nvPr>
            <p:ph idx="4294967295"/>
          </p:nvPr>
        </p:nvSpPr>
        <p:spPr/>
        <p:txBody>
          <a:bodyPr/>
          <a:lstStyle/>
          <a:p>
            <a:pPr eaLnBrk="1" hangingPunct="1"/>
            <a:r>
              <a:rPr lang="en-US" smtClean="0"/>
              <a:t>Keeping employees productive as rewards meet their expectations</a:t>
            </a:r>
          </a:p>
          <a:p>
            <a:pPr eaLnBrk="1" hangingPunct="1"/>
            <a:endParaRPr lang="en-US" smtClean="0"/>
          </a:p>
        </p:txBody>
      </p:sp>
    </p:spTree>
    <p:extLst>
      <p:ext uri="{BB962C8B-B14F-4D97-AF65-F5344CB8AC3E}">
        <p14:creationId xmlns:p14="http://schemas.microsoft.com/office/powerpoint/2010/main" val="313875166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Title 1"/>
          <p:cNvSpPr>
            <a:spLocks noGrp="1"/>
          </p:cNvSpPr>
          <p:nvPr>
            <p:ph type="title" idx="4294967295"/>
          </p:nvPr>
        </p:nvSpPr>
        <p:spPr>
          <a:xfrm>
            <a:off x="457200" y="845840"/>
            <a:ext cx="6562725" cy="1143000"/>
          </a:xfrm>
        </p:spPr>
        <p:txBody>
          <a:bodyPr/>
          <a:lstStyle/>
          <a:p>
            <a:pPr eaLnBrk="1" hangingPunct="1"/>
            <a:r>
              <a:rPr lang="en-US" dirty="0" smtClean="0"/>
              <a:t>Arbitration</a:t>
            </a:r>
          </a:p>
        </p:txBody>
      </p:sp>
      <p:sp>
        <p:nvSpPr>
          <p:cNvPr id="76802" name="Content Placeholder 2"/>
          <p:cNvSpPr>
            <a:spLocks noGrp="1"/>
          </p:cNvSpPr>
          <p:nvPr>
            <p:ph idx="4294967295"/>
          </p:nvPr>
        </p:nvSpPr>
        <p:spPr/>
        <p:txBody>
          <a:bodyPr/>
          <a:lstStyle/>
          <a:p>
            <a:pPr eaLnBrk="1" hangingPunct="1"/>
            <a:r>
              <a:rPr lang="en-US" smtClean="0"/>
              <a:t>A neutral party hears and resolves a dispute</a:t>
            </a:r>
          </a:p>
        </p:txBody>
      </p:sp>
    </p:spTree>
    <p:extLst>
      <p:ext uri="{BB962C8B-B14F-4D97-AF65-F5344CB8AC3E}">
        <p14:creationId xmlns:p14="http://schemas.microsoft.com/office/powerpoint/2010/main" val="69695533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Title 1"/>
          <p:cNvSpPr>
            <a:spLocks noGrp="1"/>
          </p:cNvSpPr>
          <p:nvPr>
            <p:ph type="title" idx="4294967295"/>
          </p:nvPr>
        </p:nvSpPr>
        <p:spPr>
          <a:xfrm>
            <a:off x="457200" y="845840"/>
            <a:ext cx="6562725" cy="1143000"/>
          </a:xfrm>
        </p:spPr>
        <p:txBody>
          <a:bodyPr/>
          <a:lstStyle/>
          <a:p>
            <a:pPr eaLnBrk="1" hangingPunct="1"/>
            <a:r>
              <a:rPr lang="en-US" dirty="0" smtClean="0"/>
              <a:t>Perquisites (Perks)</a:t>
            </a:r>
          </a:p>
        </p:txBody>
      </p:sp>
      <p:sp>
        <p:nvSpPr>
          <p:cNvPr id="77826" name="Content Placeholder 2"/>
          <p:cNvSpPr>
            <a:spLocks noGrp="1"/>
          </p:cNvSpPr>
          <p:nvPr>
            <p:ph idx="4294967295"/>
          </p:nvPr>
        </p:nvSpPr>
        <p:spPr/>
        <p:txBody>
          <a:bodyPr/>
          <a:lstStyle/>
          <a:p>
            <a:pPr eaLnBrk="1" hangingPunct="1"/>
            <a:r>
              <a:rPr lang="en-US" dirty="0" smtClean="0"/>
              <a:t>Special rewards given to employees such as assigned parking spaces, corner offices and executive dining.</a:t>
            </a:r>
          </a:p>
        </p:txBody>
      </p:sp>
    </p:spTree>
    <p:extLst>
      <p:ext uri="{BB962C8B-B14F-4D97-AF65-F5344CB8AC3E}">
        <p14:creationId xmlns:p14="http://schemas.microsoft.com/office/powerpoint/2010/main" val="338539698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Title 1"/>
          <p:cNvSpPr>
            <a:spLocks noGrp="1"/>
          </p:cNvSpPr>
          <p:nvPr>
            <p:ph type="title" idx="4294967295"/>
          </p:nvPr>
        </p:nvSpPr>
        <p:spPr>
          <a:xfrm>
            <a:off x="457200" y="845840"/>
            <a:ext cx="7859216" cy="1503040"/>
          </a:xfrm>
        </p:spPr>
        <p:txBody>
          <a:bodyPr/>
          <a:lstStyle/>
          <a:p>
            <a:pPr eaLnBrk="1" hangingPunct="1"/>
            <a:r>
              <a:rPr lang="en-US" dirty="0" smtClean="0"/>
              <a:t>Fringe benefits</a:t>
            </a:r>
          </a:p>
        </p:txBody>
      </p:sp>
      <p:sp>
        <p:nvSpPr>
          <p:cNvPr id="78850" name="Content Placeholder 2"/>
          <p:cNvSpPr>
            <a:spLocks noGrp="1"/>
          </p:cNvSpPr>
          <p:nvPr>
            <p:ph idx="4294967295"/>
          </p:nvPr>
        </p:nvSpPr>
        <p:spPr/>
        <p:txBody>
          <a:bodyPr/>
          <a:lstStyle/>
          <a:p>
            <a:pPr eaLnBrk="1" hangingPunct="1"/>
            <a:r>
              <a:rPr lang="en-US" smtClean="0"/>
              <a:t>Standard benefits formally given to all employees, such as education, insurance and profit sharing</a:t>
            </a:r>
          </a:p>
        </p:txBody>
      </p:sp>
    </p:spTree>
    <p:extLst>
      <p:ext uri="{BB962C8B-B14F-4D97-AF65-F5344CB8AC3E}">
        <p14:creationId xmlns:p14="http://schemas.microsoft.com/office/powerpoint/2010/main" val="40851722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Title 1"/>
          <p:cNvSpPr>
            <a:spLocks noGrp="1"/>
          </p:cNvSpPr>
          <p:nvPr>
            <p:ph type="title" idx="4294967295"/>
          </p:nvPr>
        </p:nvSpPr>
        <p:spPr>
          <a:xfrm>
            <a:off x="457200" y="845840"/>
            <a:ext cx="8147248" cy="1575048"/>
          </a:xfrm>
        </p:spPr>
        <p:txBody>
          <a:bodyPr/>
          <a:lstStyle/>
          <a:p>
            <a:pPr eaLnBrk="1" hangingPunct="1"/>
            <a:r>
              <a:rPr lang="en-US" dirty="0" smtClean="0"/>
              <a:t>Pre-assignment</a:t>
            </a:r>
          </a:p>
        </p:txBody>
      </p:sp>
      <p:sp>
        <p:nvSpPr>
          <p:cNvPr id="80898" name="Content Placeholder 2"/>
          <p:cNvSpPr>
            <a:spLocks noGrp="1"/>
          </p:cNvSpPr>
          <p:nvPr>
            <p:ph idx="4294967295"/>
          </p:nvPr>
        </p:nvSpPr>
        <p:spPr/>
        <p:txBody>
          <a:bodyPr/>
          <a:lstStyle/>
          <a:p>
            <a:pPr eaLnBrk="1" hangingPunct="1"/>
            <a:r>
              <a:rPr lang="en-US" dirty="0" smtClean="0"/>
              <a:t>Resources given in advance, resulting in the project manager having to work </a:t>
            </a:r>
            <a:r>
              <a:rPr lang="en-US" dirty="0"/>
              <a:t>as part of the </a:t>
            </a:r>
            <a:r>
              <a:rPr lang="en-US" dirty="0" smtClean="0"/>
              <a:t>team, with the resources given.</a:t>
            </a:r>
            <a:endParaRPr lang="en-US" sz="2800" dirty="0" smtClean="0"/>
          </a:p>
        </p:txBody>
      </p:sp>
    </p:spTree>
    <p:extLst>
      <p:ext uri="{BB962C8B-B14F-4D97-AF65-F5344CB8AC3E}">
        <p14:creationId xmlns:p14="http://schemas.microsoft.com/office/powerpoint/2010/main" val="12558080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idx="4294967295"/>
          </p:nvPr>
        </p:nvSpPr>
        <p:spPr/>
        <p:txBody>
          <a:bodyPr/>
          <a:lstStyle/>
          <a:p>
            <a:pPr eaLnBrk="1" hangingPunct="1"/>
            <a:r>
              <a:rPr lang="en-US" sz="4000" smtClean="0"/>
              <a:t>Human resource </a:t>
            </a:r>
            <a:br>
              <a:rPr lang="en-US" sz="4000" smtClean="0"/>
            </a:br>
            <a:r>
              <a:rPr lang="en-US" sz="4000" smtClean="0"/>
              <a:t>responsibilities for PM’s</a:t>
            </a:r>
          </a:p>
        </p:txBody>
      </p:sp>
      <p:sp>
        <p:nvSpPr>
          <p:cNvPr id="18434" name="Content Placeholder 2"/>
          <p:cNvSpPr>
            <a:spLocks noGrp="1"/>
          </p:cNvSpPr>
          <p:nvPr>
            <p:ph idx="4294967295"/>
          </p:nvPr>
        </p:nvSpPr>
        <p:spPr>
          <a:xfrm>
            <a:off x="457200" y="2276872"/>
            <a:ext cx="8229600" cy="3960416"/>
          </a:xfrm>
        </p:spPr>
        <p:txBody>
          <a:bodyPr>
            <a:normAutofit fontScale="92500"/>
          </a:bodyPr>
          <a:lstStyle/>
          <a:p>
            <a:pPr eaLnBrk="1" hangingPunct="1"/>
            <a:r>
              <a:rPr lang="en-US" sz="2400" dirty="0" smtClean="0"/>
              <a:t>Include such things as:</a:t>
            </a:r>
          </a:p>
          <a:p>
            <a:pPr lvl="1" eaLnBrk="1" hangingPunct="1"/>
            <a:r>
              <a:rPr lang="en-US" sz="2400" dirty="0" smtClean="0"/>
              <a:t>Determine what resources will be needed</a:t>
            </a:r>
          </a:p>
          <a:p>
            <a:pPr lvl="1" eaLnBrk="1" hangingPunct="1"/>
            <a:r>
              <a:rPr lang="en-US" sz="2400" dirty="0" smtClean="0"/>
              <a:t>Negotiate for the optimal available resources</a:t>
            </a:r>
          </a:p>
          <a:p>
            <a:pPr lvl="1" eaLnBrk="1" hangingPunct="1"/>
            <a:r>
              <a:rPr lang="en-US" sz="2400" dirty="0" smtClean="0"/>
              <a:t>Create a project team directory</a:t>
            </a:r>
          </a:p>
          <a:p>
            <a:pPr lvl="1" eaLnBrk="1" hangingPunct="1"/>
            <a:r>
              <a:rPr lang="en-US" sz="2400" dirty="0" smtClean="0"/>
              <a:t>Create project job descriptions for team members and other stakeholders</a:t>
            </a:r>
          </a:p>
          <a:p>
            <a:pPr lvl="1" eaLnBrk="1" hangingPunct="1"/>
            <a:r>
              <a:rPr lang="en-US" sz="2400" dirty="0" smtClean="0"/>
              <a:t>Make sure all roles and responsibilities on the project are clearly assigned</a:t>
            </a:r>
          </a:p>
          <a:p>
            <a:pPr lvl="1" eaLnBrk="1" hangingPunct="1"/>
            <a:r>
              <a:rPr lang="en-US" sz="2400" dirty="0" smtClean="0"/>
              <a:t>Understand the team members’ needs for training related to the work on the project and make sure they get the training</a:t>
            </a:r>
          </a:p>
        </p:txBody>
      </p:sp>
    </p:spTree>
    <p:extLst>
      <p:ext uri="{BB962C8B-B14F-4D97-AF65-F5344CB8AC3E}">
        <p14:creationId xmlns:p14="http://schemas.microsoft.com/office/powerpoint/2010/main" val="199212670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Title 1"/>
          <p:cNvSpPr>
            <a:spLocks noGrp="1"/>
          </p:cNvSpPr>
          <p:nvPr>
            <p:ph type="title" idx="4294967295"/>
          </p:nvPr>
        </p:nvSpPr>
        <p:spPr>
          <a:xfrm>
            <a:off x="457200" y="845840"/>
            <a:ext cx="6562725" cy="1143000"/>
          </a:xfrm>
        </p:spPr>
        <p:txBody>
          <a:bodyPr/>
          <a:lstStyle/>
          <a:p>
            <a:pPr eaLnBrk="1" hangingPunct="1"/>
            <a:r>
              <a:rPr lang="en-US" dirty="0" smtClean="0"/>
              <a:t>Negotiation</a:t>
            </a:r>
          </a:p>
        </p:txBody>
      </p:sp>
      <p:sp>
        <p:nvSpPr>
          <p:cNvPr id="81922" name="Content Placeholder 2"/>
          <p:cNvSpPr>
            <a:spLocks noGrp="1"/>
          </p:cNvSpPr>
          <p:nvPr>
            <p:ph idx="4294967295"/>
          </p:nvPr>
        </p:nvSpPr>
        <p:spPr/>
        <p:txBody>
          <a:bodyPr>
            <a:normAutofit lnSpcReduction="10000"/>
          </a:bodyPr>
          <a:lstStyle/>
          <a:p>
            <a:pPr eaLnBrk="1" hangingPunct="1"/>
            <a:r>
              <a:rPr lang="en-US" sz="2600" dirty="0" smtClean="0"/>
              <a:t>Required in order to acquire resources in the organization</a:t>
            </a:r>
          </a:p>
          <a:p>
            <a:pPr eaLnBrk="1" hangingPunct="1"/>
            <a:r>
              <a:rPr lang="en-US" sz="2600" dirty="0" smtClean="0"/>
              <a:t>The PM should:</a:t>
            </a:r>
          </a:p>
          <a:p>
            <a:pPr lvl="1" eaLnBrk="1" hangingPunct="1"/>
            <a:r>
              <a:rPr lang="en-US" sz="2600" dirty="0" smtClean="0"/>
              <a:t>Know needs of the project and its priority within the organization</a:t>
            </a:r>
          </a:p>
          <a:p>
            <a:pPr lvl="1" eaLnBrk="1" hangingPunct="1"/>
            <a:r>
              <a:rPr lang="en-US" sz="2600" dirty="0" smtClean="0"/>
              <a:t>Be able to express how the resource’s manager will benefit from assisting the PM</a:t>
            </a:r>
          </a:p>
          <a:p>
            <a:pPr lvl="1" eaLnBrk="1" hangingPunct="1"/>
            <a:r>
              <a:rPr lang="en-US" sz="2600" dirty="0" smtClean="0"/>
              <a:t>Understand that the resource’s manager has his own work to do and that the individual might not gain any benefits from supporting the project</a:t>
            </a:r>
          </a:p>
        </p:txBody>
      </p:sp>
    </p:spTree>
    <p:extLst>
      <p:ext uri="{BB962C8B-B14F-4D97-AF65-F5344CB8AC3E}">
        <p14:creationId xmlns:p14="http://schemas.microsoft.com/office/powerpoint/2010/main" val="345670105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Title 1"/>
          <p:cNvSpPr>
            <a:spLocks noGrp="1"/>
          </p:cNvSpPr>
          <p:nvPr>
            <p:ph type="title" idx="4294967295"/>
          </p:nvPr>
        </p:nvSpPr>
        <p:spPr>
          <a:xfrm>
            <a:off x="457200" y="845840"/>
            <a:ext cx="7931224" cy="1575048"/>
          </a:xfrm>
        </p:spPr>
        <p:txBody>
          <a:bodyPr/>
          <a:lstStyle/>
          <a:p>
            <a:pPr eaLnBrk="1" hangingPunct="1"/>
            <a:r>
              <a:rPr lang="en-US" dirty="0" smtClean="0"/>
              <a:t>Virtual teams</a:t>
            </a:r>
          </a:p>
        </p:txBody>
      </p:sp>
      <p:sp>
        <p:nvSpPr>
          <p:cNvPr id="83970" name="Content Placeholder 2"/>
          <p:cNvSpPr>
            <a:spLocks noGrp="1"/>
          </p:cNvSpPr>
          <p:nvPr>
            <p:ph idx="4294967295"/>
          </p:nvPr>
        </p:nvSpPr>
        <p:spPr/>
        <p:txBody>
          <a:bodyPr/>
          <a:lstStyle/>
          <a:p>
            <a:pPr eaLnBrk="1" hangingPunct="1"/>
            <a:r>
              <a:rPr lang="en-US" smtClean="0"/>
              <a:t>Teams that do not meet face to face</a:t>
            </a:r>
          </a:p>
        </p:txBody>
      </p:sp>
    </p:spTree>
    <p:extLst>
      <p:ext uri="{BB962C8B-B14F-4D97-AF65-F5344CB8AC3E}">
        <p14:creationId xmlns:p14="http://schemas.microsoft.com/office/powerpoint/2010/main" val="276170896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Title 1"/>
          <p:cNvSpPr>
            <a:spLocks noGrp="1"/>
          </p:cNvSpPr>
          <p:nvPr>
            <p:ph type="title" idx="4294967295"/>
          </p:nvPr>
        </p:nvSpPr>
        <p:spPr>
          <a:xfrm>
            <a:off x="457200" y="1133872"/>
            <a:ext cx="8219256" cy="1431032"/>
          </a:xfrm>
        </p:spPr>
        <p:txBody>
          <a:bodyPr/>
          <a:lstStyle/>
          <a:p>
            <a:pPr eaLnBrk="1" hangingPunct="1"/>
            <a:r>
              <a:rPr lang="en-US" sz="4000" dirty="0" smtClean="0"/>
              <a:t>Stages of team formation and development</a:t>
            </a:r>
          </a:p>
        </p:txBody>
      </p:sp>
      <p:sp>
        <p:nvSpPr>
          <p:cNvPr id="86018" name="Content Placeholder 2"/>
          <p:cNvSpPr>
            <a:spLocks noGrp="1"/>
          </p:cNvSpPr>
          <p:nvPr>
            <p:ph idx="4294967295"/>
          </p:nvPr>
        </p:nvSpPr>
        <p:spPr>
          <a:xfrm>
            <a:off x="457200" y="2708920"/>
            <a:ext cx="8229600" cy="3599805"/>
          </a:xfrm>
        </p:spPr>
        <p:txBody>
          <a:bodyPr>
            <a:normAutofit fontScale="92500" lnSpcReduction="10000"/>
          </a:bodyPr>
          <a:lstStyle/>
          <a:p>
            <a:pPr eaLnBrk="1" hangingPunct="1"/>
            <a:r>
              <a:rPr lang="en-US" sz="2600" dirty="0" smtClean="0"/>
              <a:t>The stages are:</a:t>
            </a:r>
          </a:p>
          <a:p>
            <a:pPr lvl="1" eaLnBrk="1" hangingPunct="1"/>
            <a:r>
              <a:rPr lang="en-US" sz="2600" dirty="0" smtClean="0"/>
              <a:t>Forming: people are brought together as a team</a:t>
            </a:r>
          </a:p>
          <a:p>
            <a:pPr lvl="1" eaLnBrk="1" hangingPunct="1"/>
            <a:r>
              <a:rPr lang="en-US" sz="2600" dirty="0" smtClean="0"/>
              <a:t>Storming: there are disagreements as people learn to work together</a:t>
            </a:r>
          </a:p>
          <a:p>
            <a:pPr lvl="1" eaLnBrk="1" hangingPunct="1"/>
            <a:r>
              <a:rPr lang="en-US" sz="2600" dirty="0" smtClean="0"/>
              <a:t>Norming: team members begin to build good working relationships</a:t>
            </a:r>
          </a:p>
          <a:p>
            <a:pPr lvl="1" eaLnBrk="1" hangingPunct="1"/>
            <a:r>
              <a:rPr lang="en-US" sz="2600" dirty="0" smtClean="0"/>
              <a:t>Performing: team becomes efficient and works effectively together</a:t>
            </a:r>
          </a:p>
          <a:p>
            <a:pPr lvl="1" eaLnBrk="1" hangingPunct="1"/>
            <a:r>
              <a:rPr lang="en-US" sz="2600" dirty="0" smtClean="0"/>
              <a:t>Adjourning: project ends, and the team is disbanded</a:t>
            </a:r>
          </a:p>
        </p:txBody>
      </p:sp>
    </p:spTree>
    <p:extLst>
      <p:ext uri="{BB962C8B-B14F-4D97-AF65-F5344CB8AC3E}">
        <p14:creationId xmlns:p14="http://schemas.microsoft.com/office/powerpoint/2010/main" val="15291134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Title 1"/>
          <p:cNvSpPr>
            <a:spLocks noGrp="1"/>
          </p:cNvSpPr>
          <p:nvPr>
            <p:ph type="title" idx="4294967295"/>
          </p:nvPr>
        </p:nvSpPr>
        <p:spPr>
          <a:xfrm>
            <a:off x="457200" y="845840"/>
            <a:ext cx="7643192" cy="1575048"/>
          </a:xfrm>
        </p:spPr>
        <p:txBody>
          <a:bodyPr/>
          <a:lstStyle/>
          <a:p>
            <a:pPr eaLnBrk="1" hangingPunct="1"/>
            <a:r>
              <a:rPr lang="en-US" sz="4000" dirty="0" smtClean="0"/>
              <a:t>Observation and conversation</a:t>
            </a:r>
          </a:p>
        </p:txBody>
      </p:sp>
      <p:sp>
        <p:nvSpPr>
          <p:cNvPr id="88066" name="Content Placeholder 2"/>
          <p:cNvSpPr>
            <a:spLocks noGrp="1"/>
          </p:cNvSpPr>
          <p:nvPr>
            <p:ph idx="4294967295"/>
          </p:nvPr>
        </p:nvSpPr>
        <p:spPr>
          <a:xfrm>
            <a:off x="457200" y="2564904"/>
            <a:ext cx="8229600" cy="3743821"/>
          </a:xfrm>
        </p:spPr>
        <p:txBody>
          <a:bodyPr/>
          <a:lstStyle/>
          <a:p>
            <a:pPr eaLnBrk="1" hangingPunct="1"/>
            <a:r>
              <a:rPr lang="en-US" dirty="0" smtClean="0"/>
              <a:t>The PM must watch what is happening and talk to people to understand how things are going</a:t>
            </a:r>
          </a:p>
        </p:txBody>
      </p:sp>
    </p:spTree>
    <p:extLst>
      <p:ext uri="{BB962C8B-B14F-4D97-AF65-F5344CB8AC3E}">
        <p14:creationId xmlns:p14="http://schemas.microsoft.com/office/powerpoint/2010/main" val="338383312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300" dirty="0" smtClean="0"/>
              <a:t>You are the project manager of the XYZ Project. This project is very similar to the ABC Project you completed earlier</a:t>
            </a:r>
            <a:r>
              <a:rPr lang="en-US" sz="2300" dirty="0"/>
              <a:t>. </a:t>
            </a:r>
            <a:r>
              <a:rPr lang="en-US" sz="2300" dirty="0" smtClean="0"/>
              <a:t>What method can you do to expedite the process of organization planning? </a:t>
            </a:r>
          </a:p>
          <a:p>
            <a:pPr lvl="1"/>
            <a:r>
              <a:rPr lang="en-US" sz="2300" dirty="0" smtClean="0"/>
              <a:t>A. Use the project plan of the ABC Project on the XYZ Project. </a:t>
            </a:r>
          </a:p>
          <a:p>
            <a:pPr lvl="1"/>
            <a:r>
              <a:rPr lang="en-US" sz="2300" dirty="0" smtClean="0"/>
              <a:t>B. Use the roles and responsibilities definitions of the ABC Project on the XYZ Project. </a:t>
            </a:r>
          </a:p>
          <a:p>
            <a:pPr lvl="1"/>
            <a:r>
              <a:rPr lang="en-US" sz="2300" dirty="0" smtClean="0"/>
              <a:t>C. Use the project team reward structure of the ABC Project on the XYZ Project. </a:t>
            </a:r>
          </a:p>
          <a:p>
            <a:pPr lvl="1"/>
            <a:r>
              <a:rPr lang="en-US" sz="2300" dirty="0" smtClean="0"/>
              <a:t>D. Use the project team of the ABC Project on the XYZ Project. </a:t>
            </a:r>
          </a:p>
        </p:txBody>
      </p:sp>
    </p:spTree>
    <p:extLst>
      <p:ext uri="{BB962C8B-B14F-4D97-AF65-F5344CB8AC3E}">
        <p14:creationId xmlns:p14="http://schemas.microsoft.com/office/powerpoint/2010/main" val="2012327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2" end="2"/>
                                            </p:txEl>
                                          </p:spTgt>
                                        </p:tgtEl>
                                        <p:attrNameLst>
                                          <p:attrName>style.fontStyle</p:attrName>
                                        </p:attrNameLst>
                                      </p:cBhvr>
                                      <p:to>
                                        <p:strVal val="normal"/>
                                      </p:to>
                                    </p:set>
                                    <p:set>
                                      <p:cBhvr override="childStyle">
                                        <p:cTn id="7" dur="indefinite"/>
                                        <p:tgtEl>
                                          <p:spTgt spid="62467">
                                            <p:txEl>
                                              <p:pRg st="2" end="2"/>
                                            </p:txEl>
                                          </p:spTgt>
                                        </p:tgtEl>
                                        <p:attrNameLst>
                                          <p:attrName>style.fontWeight</p:attrName>
                                        </p:attrNameLst>
                                      </p:cBhvr>
                                      <p:to>
                                        <p:strVal val="bold"/>
                                      </p:to>
                                    </p:set>
                                    <p:set>
                                      <p:cBhvr override="childStyle">
                                        <p:cTn id="8" dur="indefinite"/>
                                        <p:tgtEl>
                                          <p:spTgt spid="62467">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pPr eaLnBrk="1" hangingPunct="1"/>
            <a:r>
              <a:rPr lang="en-US" sz="2400" smtClean="0"/>
              <a:t>A project has several teams. Team C has repeatedly missed deadlines in the past. This has caused team D to have to crash the critical path several times. As the team leader for team D, you should meet with the:</a:t>
            </a:r>
          </a:p>
          <a:p>
            <a:pPr lvl="1"/>
            <a:r>
              <a:rPr lang="en-US" sz="2400" smtClean="0"/>
              <a:t>A. Manager of team D.</a:t>
            </a:r>
          </a:p>
          <a:p>
            <a:pPr lvl="1"/>
            <a:r>
              <a:rPr lang="en-US" sz="2400" smtClean="0"/>
              <a:t>B. Project manager alone.</a:t>
            </a:r>
          </a:p>
          <a:p>
            <a:pPr lvl="1"/>
            <a:r>
              <a:rPr lang="en-US" sz="2400" smtClean="0"/>
              <a:t>C. Project manager and management.</a:t>
            </a:r>
          </a:p>
          <a:p>
            <a:pPr lvl="1"/>
            <a:r>
              <a:rPr lang="en-US" sz="2400" smtClean="0"/>
              <a:t>D. Project manager and the leader of team C.</a:t>
            </a:r>
          </a:p>
        </p:txBody>
      </p:sp>
    </p:spTree>
    <p:extLst>
      <p:ext uri="{BB962C8B-B14F-4D97-AF65-F5344CB8AC3E}">
        <p14:creationId xmlns:p14="http://schemas.microsoft.com/office/powerpoint/2010/main" val="4173137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4" end="4"/>
                                            </p:txEl>
                                          </p:spTgt>
                                        </p:tgtEl>
                                        <p:attrNameLst>
                                          <p:attrName>style.fontStyle</p:attrName>
                                        </p:attrNameLst>
                                      </p:cBhvr>
                                      <p:to>
                                        <p:strVal val="normal"/>
                                      </p:to>
                                    </p:set>
                                    <p:set>
                                      <p:cBhvr override="childStyle">
                                        <p:cTn id="7" dur="indefinite"/>
                                        <p:tgtEl>
                                          <p:spTgt spid="62467">
                                            <p:txEl>
                                              <p:pRg st="4" end="4"/>
                                            </p:txEl>
                                          </p:spTgt>
                                        </p:tgtEl>
                                        <p:attrNameLst>
                                          <p:attrName>style.fontWeight</p:attrName>
                                        </p:attrNameLst>
                                      </p:cBhvr>
                                      <p:to>
                                        <p:strVal val="bold"/>
                                      </p:to>
                                    </p:set>
                                    <p:set>
                                      <p:cBhvr override="childStyle">
                                        <p:cTn id="8" dur="indefinite"/>
                                        <p:tgtEl>
                                          <p:spTgt spid="62467">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pPr eaLnBrk="1" hangingPunct="1"/>
            <a:r>
              <a:rPr lang="en-US" sz="2800" smtClean="0"/>
              <a:t>In which process is the human resources plan developed?:</a:t>
            </a:r>
          </a:p>
          <a:p>
            <a:pPr lvl="1" eaLnBrk="1" hangingPunct="1"/>
            <a:r>
              <a:rPr lang="en-US" smtClean="0"/>
              <a:t>A. Develop Project Team </a:t>
            </a:r>
          </a:p>
          <a:p>
            <a:pPr lvl="1" eaLnBrk="1" hangingPunct="1"/>
            <a:r>
              <a:rPr lang="en-US" smtClean="0"/>
              <a:t>B. Acquire Project Team </a:t>
            </a:r>
          </a:p>
          <a:p>
            <a:pPr lvl="1" eaLnBrk="1" hangingPunct="1"/>
            <a:r>
              <a:rPr lang="en-US" smtClean="0"/>
              <a:t>C. Manage Project Team</a:t>
            </a:r>
          </a:p>
          <a:p>
            <a:pPr lvl="1" eaLnBrk="1" hangingPunct="1"/>
            <a:r>
              <a:rPr lang="en-US" smtClean="0"/>
              <a:t>D. Develop Human Resource Plan </a:t>
            </a:r>
          </a:p>
          <a:p>
            <a:pPr eaLnBrk="1" hangingPunct="1">
              <a:buFont typeface="Arial" charset="0"/>
              <a:buChar char="–"/>
            </a:pPr>
            <a:endParaRPr lang="en-US" sz="2800" smtClean="0"/>
          </a:p>
          <a:p>
            <a:pPr eaLnBrk="1" hangingPunct="1">
              <a:buFont typeface="Arial" charset="0"/>
              <a:buChar char="–"/>
            </a:pPr>
            <a:endParaRPr lang="en-US" sz="2600" smtClean="0"/>
          </a:p>
        </p:txBody>
      </p:sp>
    </p:spTree>
    <p:extLst>
      <p:ext uri="{BB962C8B-B14F-4D97-AF65-F5344CB8AC3E}">
        <p14:creationId xmlns:p14="http://schemas.microsoft.com/office/powerpoint/2010/main" val="3836884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4" end="4"/>
                                            </p:txEl>
                                          </p:spTgt>
                                        </p:tgtEl>
                                        <p:attrNameLst>
                                          <p:attrName>style.fontStyle</p:attrName>
                                        </p:attrNameLst>
                                      </p:cBhvr>
                                      <p:to>
                                        <p:strVal val="normal"/>
                                      </p:to>
                                    </p:set>
                                    <p:set>
                                      <p:cBhvr override="childStyle">
                                        <p:cTn id="7" dur="indefinite"/>
                                        <p:tgtEl>
                                          <p:spTgt spid="62467">
                                            <p:txEl>
                                              <p:pRg st="4" end="4"/>
                                            </p:txEl>
                                          </p:spTgt>
                                        </p:tgtEl>
                                        <p:attrNameLst>
                                          <p:attrName>style.fontWeight</p:attrName>
                                        </p:attrNameLst>
                                      </p:cBhvr>
                                      <p:to>
                                        <p:strVal val="bold"/>
                                      </p:to>
                                    </p:set>
                                    <p:set>
                                      <p:cBhvr override="childStyle">
                                        <p:cTn id="8" dur="indefinite"/>
                                        <p:tgtEl>
                                          <p:spTgt spid="62467">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700" dirty="0" smtClean="0"/>
              <a:t>You are the project manager of the PUY Project. This project requires a chemical engineer for seven months of the project, but there are no available chemical engineers within your department. This is an example of which of the following? </a:t>
            </a:r>
          </a:p>
          <a:p>
            <a:pPr lvl="1" eaLnBrk="1" hangingPunct="1"/>
            <a:r>
              <a:rPr lang="en-US" dirty="0" smtClean="0"/>
              <a:t>A. Organizational interfaces </a:t>
            </a:r>
          </a:p>
          <a:p>
            <a:pPr lvl="1"/>
            <a:r>
              <a:rPr lang="en-US" dirty="0" smtClean="0"/>
              <a:t>B. Resource requirements </a:t>
            </a:r>
          </a:p>
          <a:p>
            <a:pPr lvl="1"/>
            <a:r>
              <a:rPr lang="en-US" dirty="0" smtClean="0"/>
              <a:t>C. Contractor requirements </a:t>
            </a:r>
          </a:p>
          <a:p>
            <a:pPr lvl="1"/>
            <a:r>
              <a:rPr lang="en-US" dirty="0" smtClean="0"/>
              <a:t>D. Resource constraints </a:t>
            </a:r>
          </a:p>
        </p:txBody>
      </p:sp>
    </p:spTree>
    <p:extLst>
      <p:ext uri="{BB962C8B-B14F-4D97-AF65-F5344CB8AC3E}">
        <p14:creationId xmlns:p14="http://schemas.microsoft.com/office/powerpoint/2010/main" val="2768832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2" end="2"/>
                                            </p:txEl>
                                          </p:spTgt>
                                        </p:tgtEl>
                                        <p:attrNameLst>
                                          <p:attrName>style.fontStyle</p:attrName>
                                        </p:attrNameLst>
                                      </p:cBhvr>
                                      <p:to>
                                        <p:strVal val="normal"/>
                                      </p:to>
                                    </p:set>
                                    <p:set>
                                      <p:cBhvr override="childStyle">
                                        <p:cTn id="7" dur="indefinite"/>
                                        <p:tgtEl>
                                          <p:spTgt spid="62467">
                                            <p:txEl>
                                              <p:pRg st="2" end="2"/>
                                            </p:txEl>
                                          </p:spTgt>
                                        </p:tgtEl>
                                        <p:attrNameLst>
                                          <p:attrName>style.fontWeight</p:attrName>
                                        </p:attrNameLst>
                                      </p:cBhvr>
                                      <p:to>
                                        <p:strVal val="bold"/>
                                      </p:to>
                                    </p:set>
                                    <p:set>
                                      <p:cBhvr override="childStyle">
                                        <p:cTn id="8" dur="indefinite"/>
                                        <p:tgtEl>
                                          <p:spTgt spid="62467">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700" smtClean="0"/>
              <a:t>The purpose of the rewards on a project are?:</a:t>
            </a:r>
          </a:p>
          <a:p>
            <a:pPr lvl="1" eaLnBrk="1" hangingPunct="1"/>
            <a:r>
              <a:rPr lang="en-US" sz="2700" smtClean="0"/>
              <a:t>A. To motivate the sponsor</a:t>
            </a:r>
          </a:p>
          <a:p>
            <a:pPr lvl="1" eaLnBrk="1" hangingPunct="1"/>
            <a:r>
              <a:rPr lang="en-US" sz="2700" smtClean="0"/>
              <a:t>B. To obtain visibility for the project</a:t>
            </a:r>
          </a:p>
          <a:p>
            <a:pPr lvl="1" eaLnBrk="1" hangingPunct="1"/>
            <a:r>
              <a:rPr lang="en-US" sz="2700" smtClean="0"/>
              <a:t>C. To motivate the team to perform</a:t>
            </a:r>
          </a:p>
          <a:p>
            <a:pPr lvl="1" eaLnBrk="1" hangingPunct="1"/>
            <a:r>
              <a:rPr lang="en-US" sz="2700" smtClean="0"/>
              <a:t>D. To develop a healthy competition between resources</a:t>
            </a:r>
          </a:p>
        </p:txBody>
      </p:sp>
    </p:spTree>
    <p:extLst>
      <p:ext uri="{BB962C8B-B14F-4D97-AF65-F5344CB8AC3E}">
        <p14:creationId xmlns:p14="http://schemas.microsoft.com/office/powerpoint/2010/main" val="2241698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3" end="3"/>
                                            </p:txEl>
                                          </p:spTgt>
                                        </p:tgtEl>
                                        <p:attrNameLst>
                                          <p:attrName>style.fontStyle</p:attrName>
                                        </p:attrNameLst>
                                      </p:cBhvr>
                                      <p:to>
                                        <p:strVal val="normal"/>
                                      </p:to>
                                    </p:set>
                                    <p:set>
                                      <p:cBhvr override="childStyle">
                                        <p:cTn id="7" dur="indefinite"/>
                                        <p:tgtEl>
                                          <p:spTgt spid="62467">
                                            <p:txEl>
                                              <p:pRg st="3" end="3"/>
                                            </p:txEl>
                                          </p:spTgt>
                                        </p:tgtEl>
                                        <p:attrNameLst>
                                          <p:attrName>style.fontWeight</p:attrName>
                                        </p:attrNameLst>
                                      </p:cBhvr>
                                      <p:to>
                                        <p:strVal val="bold"/>
                                      </p:to>
                                    </p:set>
                                    <p:set>
                                      <p:cBhvr override="childStyle">
                                        <p:cTn id="8" dur="indefinite"/>
                                        <p:tgtEl>
                                          <p:spTgt spid="62467">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600" dirty="0" smtClean="0"/>
              <a:t>The project manager’s leadership style should be matched to the corresponding developmental level of the project team and should move through successive steps in the following order:</a:t>
            </a:r>
          </a:p>
          <a:p>
            <a:pPr lvl="1" eaLnBrk="1" hangingPunct="1"/>
            <a:r>
              <a:rPr lang="en-US" sz="2600" dirty="0" smtClean="0"/>
              <a:t>A. Disciplinary, autocratic, participative.</a:t>
            </a:r>
          </a:p>
          <a:p>
            <a:pPr lvl="1" eaLnBrk="1" hangingPunct="1"/>
            <a:r>
              <a:rPr lang="en-US" sz="2600" dirty="0" smtClean="0"/>
              <a:t>B. Project oriented, matrix, functional.</a:t>
            </a:r>
          </a:p>
          <a:p>
            <a:pPr lvl="1" eaLnBrk="1" hangingPunct="1"/>
            <a:r>
              <a:rPr lang="en-US" sz="2600" dirty="0" smtClean="0"/>
              <a:t>C. Team building, team development, responsibility assignment.</a:t>
            </a:r>
          </a:p>
          <a:p>
            <a:pPr lvl="1" eaLnBrk="1" hangingPunct="1"/>
            <a:r>
              <a:rPr lang="en-US" sz="2600" dirty="0" smtClean="0"/>
              <a:t>D. Directing, coaching, supporting, delegating.</a:t>
            </a:r>
          </a:p>
        </p:txBody>
      </p:sp>
    </p:spTree>
    <p:extLst>
      <p:ext uri="{BB962C8B-B14F-4D97-AF65-F5344CB8AC3E}">
        <p14:creationId xmlns:p14="http://schemas.microsoft.com/office/powerpoint/2010/main" val="332034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4" end="4"/>
                                            </p:txEl>
                                          </p:spTgt>
                                        </p:tgtEl>
                                        <p:attrNameLst>
                                          <p:attrName>style.fontStyle</p:attrName>
                                        </p:attrNameLst>
                                      </p:cBhvr>
                                      <p:to>
                                        <p:strVal val="normal"/>
                                      </p:to>
                                    </p:set>
                                    <p:set>
                                      <p:cBhvr override="childStyle">
                                        <p:cTn id="7" dur="indefinite"/>
                                        <p:tgtEl>
                                          <p:spTgt spid="62467">
                                            <p:txEl>
                                              <p:pRg st="4" end="4"/>
                                            </p:txEl>
                                          </p:spTgt>
                                        </p:tgtEl>
                                        <p:attrNameLst>
                                          <p:attrName>style.fontWeight</p:attrName>
                                        </p:attrNameLst>
                                      </p:cBhvr>
                                      <p:to>
                                        <p:strVal val="bold"/>
                                      </p:to>
                                    </p:set>
                                    <p:set>
                                      <p:cBhvr override="childStyle">
                                        <p:cTn id="8" dur="indefinite"/>
                                        <p:tgtEl>
                                          <p:spTgt spid="62467">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idx="4294967295"/>
          </p:nvPr>
        </p:nvSpPr>
        <p:spPr/>
        <p:txBody>
          <a:bodyPr/>
          <a:lstStyle/>
          <a:p>
            <a:pPr eaLnBrk="1" hangingPunct="1"/>
            <a:r>
              <a:rPr lang="en-US" sz="4000" smtClean="0"/>
              <a:t>Human resource </a:t>
            </a:r>
            <a:br>
              <a:rPr lang="en-US" sz="4000" smtClean="0"/>
            </a:br>
            <a:r>
              <a:rPr lang="en-US" sz="4000" smtClean="0"/>
              <a:t>responsibilities for PM’s</a:t>
            </a:r>
          </a:p>
        </p:txBody>
      </p:sp>
      <p:sp>
        <p:nvSpPr>
          <p:cNvPr id="19458" name="Content Placeholder 2"/>
          <p:cNvSpPr>
            <a:spLocks noGrp="1"/>
          </p:cNvSpPr>
          <p:nvPr>
            <p:ph idx="4294967295"/>
          </p:nvPr>
        </p:nvSpPr>
        <p:spPr>
          <a:xfrm>
            <a:off x="457200" y="2348880"/>
            <a:ext cx="8229600" cy="3888408"/>
          </a:xfrm>
        </p:spPr>
        <p:txBody>
          <a:bodyPr/>
          <a:lstStyle/>
          <a:p>
            <a:pPr eaLnBrk="1" hangingPunct="1"/>
            <a:r>
              <a:rPr lang="en-US" sz="2400" dirty="0" smtClean="0"/>
              <a:t>Include such things as:</a:t>
            </a:r>
          </a:p>
          <a:p>
            <a:pPr lvl="1" eaLnBrk="1" hangingPunct="1"/>
            <a:r>
              <a:rPr lang="en-US" sz="2400" dirty="0" smtClean="0"/>
              <a:t>Create a formal human resource plan for the project</a:t>
            </a:r>
          </a:p>
          <a:p>
            <a:pPr lvl="1" eaLnBrk="1" hangingPunct="1"/>
            <a:r>
              <a:rPr lang="en-US" sz="2400" dirty="0" smtClean="0"/>
              <a:t>Insert reports of the team members’ performance into their official company employment record </a:t>
            </a:r>
          </a:p>
          <a:p>
            <a:pPr lvl="1" eaLnBrk="1" hangingPunct="1"/>
            <a:r>
              <a:rPr lang="en-US" sz="2400" dirty="0" smtClean="0"/>
              <a:t>Send out letters of commendation to team members and their bosses</a:t>
            </a:r>
          </a:p>
          <a:p>
            <a:pPr lvl="1" eaLnBrk="1" hangingPunct="1"/>
            <a:r>
              <a:rPr lang="en-US" sz="2400" dirty="0" smtClean="0"/>
              <a:t>Make sure team members are taken care of </a:t>
            </a:r>
          </a:p>
          <a:p>
            <a:pPr lvl="1" eaLnBrk="1" hangingPunct="1"/>
            <a:r>
              <a:rPr lang="en-US" sz="2400" dirty="0" smtClean="0"/>
              <a:t>Create recognition and rewards systems</a:t>
            </a:r>
          </a:p>
        </p:txBody>
      </p:sp>
    </p:spTree>
    <p:extLst>
      <p:ext uri="{BB962C8B-B14F-4D97-AF65-F5344CB8AC3E}">
        <p14:creationId xmlns:p14="http://schemas.microsoft.com/office/powerpoint/2010/main" val="120992033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600" smtClean="0"/>
              <a:t>You are the project manager of the PLN Project. The team members are somewhat “afraid” of you as project manager because they see you as management. They know that a negative review from you about their project work will impact their yearly bonus. This is an example of which of the following? </a:t>
            </a:r>
          </a:p>
          <a:p>
            <a:pPr lvl="1"/>
            <a:r>
              <a:rPr lang="en-US" sz="2600" smtClean="0"/>
              <a:t>A. Formal power </a:t>
            </a:r>
          </a:p>
          <a:p>
            <a:pPr lvl="1"/>
            <a:r>
              <a:rPr lang="en-US" sz="2600" smtClean="0"/>
              <a:t>B. Coercive power </a:t>
            </a:r>
          </a:p>
          <a:p>
            <a:pPr lvl="1"/>
            <a:r>
              <a:rPr lang="en-US" sz="2600" smtClean="0"/>
              <a:t>C. Expert power </a:t>
            </a:r>
          </a:p>
          <a:p>
            <a:pPr lvl="1" eaLnBrk="1" hangingPunct="1"/>
            <a:r>
              <a:rPr lang="en-US" sz="2600" smtClean="0"/>
              <a:t>D. Referent power</a:t>
            </a:r>
          </a:p>
        </p:txBody>
      </p:sp>
    </p:spTree>
    <p:extLst>
      <p:ext uri="{BB962C8B-B14F-4D97-AF65-F5344CB8AC3E}">
        <p14:creationId xmlns:p14="http://schemas.microsoft.com/office/powerpoint/2010/main" val="169479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2" end="2"/>
                                            </p:txEl>
                                          </p:spTgt>
                                        </p:tgtEl>
                                        <p:attrNameLst>
                                          <p:attrName>style.fontStyle</p:attrName>
                                        </p:attrNameLst>
                                      </p:cBhvr>
                                      <p:to>
                                        <p:strVal val="normal"/>
                                      </p:to>
                                    </p:set>
                                    <p:set>
                                      <p:cBhvr override="childStyle">
                                        <p:cTn id="7" dur="indefinite"/>
                                        <p:tgtEl>
                                          <p:spTgt spid="62467">
                                            <p:txEl>
                                              <p:pRg st="2" end="2"/>
                                            </p:txEl>
                                          </p:spTgt>
                                        </p:tgtEl>
                                        <p:attrNameLst>
                                          <p:attrName>style.fontWeight</p:attrName>
                                        </p:attrNameLst>
                                      </p:cBhvr>
                                      <p:to>
                                        <p:strVal val="bold"/>
                                      </p:to>
                                    </p:set>
                                    <p:set>
                                      <p:cBhvr override="childStyle">
                                        <p:cTn id="8" dur="indefinite"/>
                                        <p:tgtEl>
                                          <p:spTgt spid="62467">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400" smtClean="0"/>
              <a:t>You are the project manager for GHB Project. You have served as a project manager for your organization for the past ten years. Practically all of your projects come in on time and on budget. The project team has worked with you in the past and they consider you to be an expert project manager. They also like working with you. Given all of this, you likely have what type of power on this project? </a:t>
            </a:r>
          </a:p>
          <a:p>
            <a:pPr lvl="1"/>
            <a:r>
              <a:rPr lang="en-US" sz="2400" smtClean="0"/>
              <a:t>A. Formal power </a:t>
            </a:r>
          </a:p>
          <a:p>
            <a:pPr lvl="1"/>
            <a:r>
              <a:rPr lang="en-US" sz="2400" smtClean="0"/>
              <a:t>B. Coercive power </a:t>
            </a:r>
          </a:p>
          <a:p>
            <a:pPr lvl="1"/>
            <a:r>
              <a:rPr lang="en-US" sz="2400" smtClean="0"/>
              <a:t>C. Expert power </a:t>
            </a:r>
          </a:p>
          <a:p>
            <a:pPr lvl="1"/>
            <a:r>
              <a:rPr lang="en-US" sz="2400" smtClean="0"/>
              <a:t>D. Referent power </a:t>
            </a:r>
          </a:p>
        </p:txBody>
      </p:sp>
    </p:spTree>
    <p:extLst>
      <p:ext uri="{BB962C8B-B14F-4D97-AF65-F5344CB8AC3E}">
        <p14:creationId xmlns:p14="http://schemas.microsoft.com/office/powerpoint/2010/main" val="1488077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4" end="4"/>
                                            </p:txEl>
                                          </p:spTgt>
                                        </p:tgtEl>
                                        <p:attrNameLst>
                                          <p:attrName>style.fontStyle</p:attrName>
                                        </p:attrNameLst>
                                      </p:cBhvr>
                                      <p:to>
                                        <p:strVal val="normal"/>
                                      </p:to>
                                    </p:set>
                                    <p:set>
                                      <p:cBhvr override="childStyle">
                                        <p:cTn id="7" dur="indefinite"/>
                                        <p:tgtEl>
                                          <p:spTgt spid="62467">
                                            <p:txEl>
                                              <p:pRg st="4" end="4"/>
                                            </p:txEl>
                                          </p:spTgt>
                                        </p:tgtEl>
                                        <p:attrNameLst>
                                          <p:attrName>style.fontWeight</p:attrName>
                                        </p:attrNameLst>
                                      </p:cBhvr>
                                      <p:to>
                                        <p:strVal val="bold"/>
                                      </p:to>
                                    </p:set>
                                    <p:set>
                                      <p:cBhvr override="childStyle">
                                        <p:cTn id="8" dur="indefinite"/>
                                        <p:tgtEl>
                                          <p:spTgt spid="62467">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200" smtClean="0"/>
              <a:t>Harold is a very outspoken project team member. All of the project team members respect Harold for his experience with the technology, but things usually have to be done as Harold sees fit, otherwise things don’t go well. During a discussion on a solution, a project team member throws up her arms and says, “Fine, Harold, do it your way.” This is an example of which of the following? </a:t>
            </a:r>
          </a:p>
          <a:p>
            <a:pPr lvl="1" eaLnBrk="1" hangingPunct="1"/>
            <a:r>
              <a:rPr lang="en-US" sz="2400" smtClean="0"/>
              <a:t>A. A win-win solution </a:t>
            </a:r>
          </a:p>
          <a:p>
            <a:pPr lvl="1"/>
            <a:r>
              <a:rPr lang="en-US" sz="2400" smtClean="0"/>
              <a:t>B. A leave-lose solution </a:t>
            </a:r>
          </a:p>
          <a:p>
            <a:pPr lvl="1"/>
            <a:r>
              <a:rPr lang="en-US" sz="2400" smtClean="0"/>
              <a:t>C. A lose-lose solution </a:t>
            </a:r>
          </a:p>
          <a:p>
            <a:pPr lvl="1"/>
            <a:r>
              <a:rPr lang="en-US" sz="2400" smtClean="0"/>
              <a:t>D. A yield-lose solution</a:t>
            </a:r>
            <a:r>
              <a:rPr lang="en-US" smtClean="0"/>
              <a:t> </a:t>
            </a:r>
          </a:p>
        </p:txBody>
      </p:sp>
    </p:spTree>
    <p:extLst>
      <p:ext uri="{BB962C8B-B14F-4D97-AF65-F5344CB8AC3E}">
        <p14:creationId xmlns:p14="http://schemas.microsoft.com/office/powerpoint/2010/main" val="2713432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4" end="4"/>
                                            </p:txEl>
                                          </p:spTgt>
                                        </p:tgtEl>
                                        <p:attrNameLst>
                                          <p:attrName>style.fontStyle</p:attrName>
                                        </p:attrNameLst>
                                      </p:cBhvr>
                                      <p:to>
                                        <p:strVal val="normal"/>
                                      </p:to>
                                    </p:set>
                                    <p:set>
                                      <p:cBhvr override="childStyle">
                                        <p:cTn id="7" dur="indefinite"/>
                                        <p:tgtEl>
                                          <p:spTgt spid="62467">
                                            <p:txEl>
                                              <p:pRg st="4" end="4"/>
                                            </p:txEl>
                                          </p:spTgt>
                                        </p:tgtEl>
                                        <p:attrNameLst>
                                          <p:attrName>style.fontWeight</p:attrName>
                                        </p:attrNameLst>
                                      </p:cBhvr>
                                      <p:to>
                                        <p:strVal val="bold"/>
                                      </p:to>
                                    </p:set>
                                    <p:set>
                                      <p:cBhvr override="childStyle">
                                        <p:cTn id="8" dur="indefinite"/>
                                        <p:tgtEl>
                                          <p:spTgt spid="62467">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mtClean="0"/>
              <a:t>Which conflict-solving technique is the best for most project management situations? </a:t>
            </a:r>
          </a:p>
          <a:p>
            <a:pPr lvl="1"/>
            <a:r>
              <a:rPr lang="en-US" smtClean="0"/>
              <a:t>A. Confronting </a:t>
            </a:r>
          </a:p>
          <a:p>
            <a:pPr lvl="1"/>
            <a:r>
              <a:rPr lang="en-US" smtClean="0"/>
              <a:t>B. Compromising </a:t>
            </a:r>
          </a:p>
          <a:p>
            <a:pPr lvl="1"/>
            <a:r>
              <a:rPr lang="en-US" smtClean="0"/>
              <a:t>C. Forcing </a:t>
            </a:r>
          </a:p>
          <a:p>
            <a:pPr lvl="1"/>
            <a:r>
              <a:rPr lang="en-US" smtClean="0"/>
              <a:t>D. Avoidance </a:t>
            </a:r>
          </a:p>
        </p:txBody>
      </p:sp>
    </p:spTree>
    <p:extLst>
      <p:ext uri="{BB962C8B-B14F-4D97-AF65-F5344CB8AC3E}">
        <p14:creationId xmlns:p14="http://schemas.microsoft.com/office/powerpoint/2010/main" val="106432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1" end="1"/>
                                            </p:txEl>
                                          </p:spTgt>
                                        </p:tgtEl>
                                        <p:attrNameLst>
                                          <p:attrName>style.fontStyle</p:attrName>
                                        </p:attrNameLst>
                                      </p:cBhvr>
                                      <p:to>
                                        <p:strVal val="normal"/>
                                      </p:to>
                                    </p:set>
                                    <p:set>
                                      <p:cBhvr override="childStyle">
                                        <p:cTn id="7" dur="indefinite"/>
                                        <p:tgtEl>
                                          <p:spTgt spid="62467">
                                            <p:txEl>
                                              <p:pRg st="1" end="1"/>
                                            </p:txEl>
                                          </p:spTgt>
                                        </p:tgtEl>
                                        <p:attrNameLst>
                                          <p:attrName>style.fontWeight</p:attrName>
                                        </p:attrNameLst>
                                      </p:cBhvr>
                                      <p:to>
                                        <p:strVal val="bold"/>
                                      </p:to>
                                    </p:set>
                                    <p:set>
                                      <p:cBhvr override="childStyle">
                                        <p:cTn id="8" dur="indefinite"/>
                                        <p:tgtEl>
                                          <p:spTgt spid="62467">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mtClean="0"/>
              <a:t>Primary outputs from project team development are:</a:t>
            </a:r>
            <a:endParaRPr lang="en-US" sz="2500" smtClean="0"/>
          </a:p>
          <a:p>
            <a:pPr lvl="1"/>
            <a:r>
              <a:rPr lang="en-US" smtClean="0"/>
              <a:t>A. Input to performance appraisals.</a:t>
            </a:r>
          </a:p>
          <a:p>
            <a:pPr lvl="1"/>
            <a:r>
              <a:rPr lang="en-US" smtClean="0"/>
              <a:t>B. High project team morale.</a:t>
            </a:r>
          </a:p>
          <a:p>
            <a:pPr lvl="1"/>
            <a:r>
              <a:rPr lang="en-US" smtClean="0"/>
              <a:t>C. Reduced project cost.</a:t>
            </a:r>
          </a:p>
          <a:p>
            <a:pPr lvl="1"/>
            <a:r>
              <a:rPr lang="en-US" smtClean="0"/>
              <a:t>D. Greater customer satisfaction.</a:t>
            </a:r>
          </a:p>
        </p:txBody>
      </p:sp>
    </p:spTree>
    <p:extLst>
      <p:ext uri="{BB962C8B-B14F-4D97-AF65-F5344CB8AC3E}">
        <p14:creationId xmlns:p14="http://schemas.microsoft.com/office/powerpoint/2010/main" val="3685256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1" end="1"/>
                                            </p:txEl>
                                          </p:spTgt>
                                        </p:tgtEl>
                                        <p:attrNameLst>
                                          <p:attrName>style.fontStyle</p:attrName>
                                        </p:attrNameLst>
                                      </p:cBhvr>
                                      <p:to>
                                        <p:strVal val="normal"/>
                                      </p:to>
                                    </p:set>
                                    <p:set>
                                      <p:cBhvr override="childStyle">
                                        <p:cTn id="7" dur="indefinite"/>
                                        <p:tgtEl>
                                          <p:spTgt spid="62467">
                                            <p:txEl>
                                              <p:pRg st="1" end="1"/>
                                            </p:txEl>
                                          </p:spTgt>
                                        </p:tgtEl>
                                        <p:attrNameLst>
                                          <p:attrName>style.fontWeight</p:attrName>
                                        </p:attrNameLst>
                                      </p:cBhvr>
                                      <p:to>
                                        <p:strVal val="bold"/>
                                      </p:to>
                                    </p:set>
                                    <p:set>
                                      <p:cBhvr override="childStyle">
                                        <p:cTn id="8" dur="indefinite"/>
                                        <p:tgtEl>
                                          <p:spTgt spid="62467">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normAutofit fontScale="92500" lnSpcReduction="10000"/>
          </a:bodyPr>
          <a:lstStyle/>
          <a:p>
            <a:r>
              <a:rPr lang="en-US" sz="1800" dirty="0" smtClean="0"/>
              <a:t>The project has been challenging to manage. Everyone has been on edge due to pressure to complete the project on time. Unfortunately, the tension has grown to the point where team meetings have become shouting matches and little work is accomplished during the meetings. One team member asks to be excused from future team meetings, as all the shouting upsets him. Meanwhile, the sponsor has asked to attend team meetings in order to better understand how the project is going and the issues involved in completing the project, and the customer has started discussions about adding scope to the project. In this situation, it would be BEST for the project manager to:</a:t>
            </a:r>
          </a:p>
          <a:p>
            <a:pPr lvl="1"/>
            <a:r>
              <a:rPr lang="en-US" sz="1800" dirty="0" smtClean="0"/>
              <a:t>A. Ask the sponsor if the information needed could be sent in a report rather than have her attend the meeting.</a:t>
            </a:r>
          </a:p>
          <a:p>
            <a:pPr lvl="1"/>
            <a:r>
              <a:rPr lang="en-US" sz="1800" dirty="0" smtClean="0"/>
              <a:t>B. Inform the team member who asked to be excused from the meetings of the value of communication in such meetings.</a:t>
            </a:r>
          </a:p>
          <a:p>
            <a:pPr lvl="1"/>
            <a:r>
              <a:rPr lang="en-US" sz="1800" dirty="0" smtClean="0"/>
              <a:t>C. Create new ground rules for the meetings and introduce them to the team.</a:t>
            </a:r>
          </a:p>
          <a:p>
            <a:pPr lvl="1"/>
            <a:r>
              <a:rPr lang="en-US" sz="1800" dirty="0" smtClean="0"/>
              <a:t>D. Hold a team-building exercise that involves all the team members.</a:t>
            </a:r>
          </a:p>
        </p:txBody>
      </p:sp>
    </p:spTree>
    <p:extLst>
      <p:ext uri="{BB962C8B-B14F-4D97-AF65-F5344CB8AC3E}">
        <p14:creationId xmlns:p14="http://schemas.microsoft.com/office/powerpoint/2010/main" val="1947895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3" end="3"/>
                                            </p:txEl>
                                          </p:spTgt>
                                        </p:tgtEl>
                                        <p:attrNameLst>
                                          <p:attrName>style.fontStyle</p:attrName>
                                        </p:attrNameLst>
                                      </p:cBhvr>
                                      <p:to>
                                        <p:strVal val="normal"/>
                                      </p:to>
                                    </p:set>
                                    <p:set>
                                      <p:cBhvr override="childStyle">
                                        <p:cTn id="7" dur="indefinite"/>
                                        <p:tgtEl>
                                          <p:spTgt spid="62467">
                                            <p:txEl>
                                              <p:pRg st="3" end="3"/>
                                            </p:txEl>
                                          </p:spTgt>
                                        </p:tgtEl>
                                        <p:attrNameLst>
                                          <p:attrName>style.fontWeight</p:attrName>
                                        </p:attrNameLst>
                                      </p:cBhvr>
                                      <p:to>
                                        <p:strVal val="bold"/>
                                      </p:to>
                                    </p:set>
                                    <p:set>
                                      <p:cBhvr override="childStyle">
                                        <p:cTn id="8" dur="indefinite"/>
                                        <p:tgtEl>
                                          <p:spTgt spid="62467">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idx="4294967295"/>
          </p:nvPr>
        </p:nvSpPr>
        <p:spPr>
          <a:xfrm>
            <a:off x="468313" y="1196975"/>
            <a:ext cx="8229600" cy="863873"/>
          </a:xfrm>
        </p:spPr>
        <p:txBody>
          <a:bodyPr/>
          <a:lstStyle/>
          <a:p>
            <a:pPr eaLnBrk="1" hangingPunct="1"/>
            <a:r>
              <a:rPr lang="en-US" dirty="0" smtClean="0"/>
              <a:t>Sample Question</a:t>
            </a:r>
          </a:p>
        </p:txBody>
      </p:sp>
      <p:sp>
        <p:nvSpPr>
          <p:cNvPr id="62467" name="Content Placeholder 2"/>
          <p:cNvSpPr>
            <a:spLocks noGrp="1"/>
          </p:cNvSpPr>
          <p:nvPr>
            <p:ph idx="4294967295"/>
          </p:nvPr>
        </p:nvSpPr>
        <p:spPr>
          <a:xfrm>
            <a:off x="457200" y="1988840"/>
            <a:ext cx="8229600" cy="4319885"/>
          </a:xfrm>
        </p:spPr>
        <p:txBody>
          <a:bodyPr/>
          <a:lstStyle/>
          <a:p>
            <a:r>
              <a:rPr lang="en-US" sz="2100" dirty="0" smtClean="0"/>
              <a:t>A large project is underway when one of the team members reviews the project status report. He sees that the project is currently running late. As he looks at the report further, he notices that the delay will cause one of his activities to be scheduled during a time he will be out of the country and cannot work on the activity. This is of great concern because he is very committed to the project’s being successful and he does not want to be the cause of the project being further delayed. What is the BEST THING for him to do?</a:t>
            </a:r>
          </a:p>
          <a:p>
            <a:pPr lvl="1"/>
            <a:r>
              <a:rPr lang="en-US" sz="2100" dirty="0" smtClean="0"/>
              <a:t>A. Contact the project manager immediately to provide the project manager with his schedule.</a:t>
            </a:r>
          </a:p>
          <a:p>
            <a:pPr lvl="1"/>
            <a:r>
              <a:rPr lang="en-US" sz="2100" dirty="0" smtClean="0"/>
              <a:t>B. Include the information in his next report.</a:t>
            </a:r>
          </a:p>
          <a:p>
            <a:pPr lvl="1"/>
            <a:r>
              <a:rPr lang="en-US" sz="2100" dirty="0" smtClean="0"/>
              <a:t>C. Request that the issue be added to the project issue log.</a:t>
            </a:r>
          </a:p>
          <a:p>
            <a:pPr lvl="1"/>
            <a:r>
              <a:rPr lang="en-US" sz="2100" dirty="0" smtClean="0"/>
              <a:t>D. Recommend preventive action.</a:t>
            </a:r>
          </a:p>
        </p:txBody>
      </p:sp>
    </p:spTree>
    <p:extLst>
      <p:ext uri="{BB962C8B-B14F-4D97-AF65-F5344CB8AC3E}">
        <p14:creationId xmlns:p14="http://schemas.microsoft.com/office/powerpoint/2010/main" val="2454353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4" end="4"/>
                                            </p:txEl>
                                          </p:spTgt>
                                        </p:tgtEl>
                                        <p:attrNameLst>
                                          <p:attrName>style.fontStyle</p:attrName>
                                        </p:attrNameLst>
                                      </p:cBhvr>
                                      <p:to>
                                        <p:strVal val="normal"/>
                                      </p:to>
                                    </p:set>
                                    <p:set>
                                      <p:cBhvr override="childStyle">
                                        <p:cTn id="7" dur="indefinite"/>
                                        <p:tgtEl>
                                          <p:spTgt spid="62467">
                                            <p:txEl>
                                              <p:pRg st="4" end="4"/>
                                            </p:txEl>
                                          </p:spTgt>
                                        </p:tgtEl>
                                        <p:attrNameLst>
                                          <p:attrName>style.fontWeight</p:attrName>
                                        </p:attrNameLst>
                                      </p:cBhvr>
                                      <p:to>
                                        <p:strVal val="bold"/>
                                      </p:to>
                                    </p:set>
                                    <p:set>
                                      <p:cBhvr override="childStyle">
                                        <p:cTn id="8" dur="indefinite"/>
                                        <p:tgtEl>
                                          <p:spTgt spid="62467">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600" smtClean="0"/>
              <a:t>Management has requested that you create a chart depicting all of the project resource needs and the associated activities. Management is looking for which type of chart? </a:t>
            </a:r>
          </a:p>
          <a:p>
            <a:pPr lvl="1"/>
            <a:r>
              <a:rPr lang="en-US" sz="2600" smtClean="0"/>
              <a:t>A. A roles chart </a:t>
            </a:r>
          </a:p>
          <a:p>
            <a:pPr lvl="1"/>
            <a:r>
              <a:rPr lang="en-US" sz="2600" smtClean="0"/>
              <a:t>B. A roles matrix </a:t>
            </a:r>
          </a:p>
          <a:p>
            <a:pPr lvl="1"/>
            <a:r>
              <a:rPr lang="en-US" sz="2600" smtClean="0"/>
              <a:t>C. A roles and responsibilities matrix </a:t>
            </a:r>
          </a:p>
          <a:p>
            <a:pPr lvl="1"/>
            <a:r>
              <a:rPr lang="en-US" sz="2600" smtClean="0"/>
              <a:t>D. A Gantt chart </a:t>
            </a:r>
          </a:p>
        </p:txBody>
      </p:sp>
    </p:spTree>
    <p:extLst>
      <p:ext uri="{BB962C8B-B14F-4D97-AF65-F5344CB8AC3E}">
        <p14:creationId xmlns:p14="http://schemas.microsoft.com/office/powerpoint/2010/main" val="128454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3" end="3"/>
                                            </p:txEl>
                                          </p:spTgt>
                                        </p:tgtEl>
                                        <p:attrNameLst>
                                          <p:attrName>style.fontStyle</p:attrName>
                                        </p:attrNameLst>
                                      </p:cBhvr>
                                      <p:to>
                                        <p:strVal val="normal"/>
                                      </p:to>
                                    </p:set>
                                    <p:set>
                                      <p:cBhvr override="childStyle">
                                        <p:cTn id="7" dur="indefinite"/>
                                        <p:tgtEl>
                                          <p:spTgt spid="62467">
                                            <p:txEl>
                                              <p:pRg st="3" end="3"/>
                                            </p:txEl>
                                          </p:spTgt>
                                        </p:tgtEl>
                                        <p:attrNameLst>
                                          <p:attrName>style.fontWeight</p:attrName>
                                        </p:attrNameLst>
                                      </p:cBhvr>
                                      <p:to>
                                        <p:strVal val="bold"/>
                                      </p:to>
                                    </p:set>
                                    <p:set>
                                      <p:cBhvr override="childStyle">
                                        <p:cTn id="8" dur="indefinite"/>
                                        <p:tgtEl>
                                          <p:spTgt spid="62467">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800" smtClean="0"/>
              <a:t>In your organization, management is referred to as coaches. As a project manager, you are referred to as a project coach. A human resource document should be created to handle this scenario. What should it cover?</a:t>
            </a:r>
            <a:r>
              <a:rPr lang="en-US" smtClean="0"/>
              <a:t> </a:t>
            </a:r>
          </a:p>
          <a:p>
            <a:pPr lvl="1"/>
            <a:r>
              <a:rPr lang="en-US" smtClean="0"/>
              <a:t>A. How coaches are separate from managers </a:t>
            </a:r>
          </a:p>
          <a:p>
            <a:pPr lvl="1"/>
            <a:r>
              <a:rPr lang="en-US" smtClean="0"/>
              <a:t>B. How coaches are the same as managers </a:t>
            </a:r>
          </a:p>
          <a:p>
            <a:pPr lvl="1"/>
            <a:r>
              <a:rPr lang="en-US" smtClean="0"/>
              <a:t>C. How a coach is to complete his or her job </a:t>
            </a:r>
          </a:p>
          <a:p>
            <a:pPr lvl="1"/>
            <a:r>
              <a:rPr lang="en-US" smtClean="0"/>
              <a:t>D. How the project team is to work for a coach </a:t>
            </a:r>
            <a:endParaRPr lang="en-US" sz="2700" smtClean="0"/>
          </a:p>
          <a:p>
            <a:pPr lvl="1" eaLnBrk="1" hangingPunct="1"/>
            <a:endParaRPr lang="en-US" sz="2700" smtClean="0"/>
          </a:p>
        </p:txBody>
      </p:sp>
    </p:spTree>
    <p:extLst>
      <p:ext uri="{BB962C8B-B14F-4D97-AF65-F5344CB8AC3E}">
        <p14:creationId xmlns:p14="http://schemas.microsoft.com/office/powerpoint/2010/main" val="2687618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3" end="3"/>
                                            </p:txEl>
                                          </p:spTgt>
                                        </p:tgtEl>
                                        <p:attrNameLst>
                                          <p:attrName>style.fontStyle</p:attrName>
                                        </p:attrNameLst>
                                      </p:cBhvr>
                                      <p:to>
                                        <p:strVal val="normal"/>
                                      </p:to>
                                    </p:set>
                                    <p:set>
                                      <p:cBhvr override="childStyle">
                                        <p:cTn id="7" dur="indefinite"/>
                                        <p:tgtEl>
                                          <p:spTgt spid="62467">
                                            <p:txEl>
                                              <p:pRg st="3" end="3"/>
                                            </p:txEl>
                                          </p:spTgt>
                                        </p:tgtEl>
                                        <p:attrNameLst>
                                          <p:attrName>style.fontWeight</p:attrName>
                                        </p:attrNameLst>
                                      </p:cBhvr>
                                      <p:to>
                                        <p:strVal val="bold"/>
                                      </p:to>
                                    </p:set>
                                    <p:set>
                                      <p:cBhvr override="childStyle">
                                        <p:cTn id="8" dur="indefinite"/>
                                        <p:tgtEl>
                                          <p:spTgt spid="62467">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700" smtClean="0"/>
              <a:t>What does a resource histogram show that a RAM does not:</a:t>
            </a:r>
          </a:p>
          <a:p>
            <a:pPr lvl="1" eaLnBrk="1" hangingPunct="1"/>
            <a:r>
              <a:rPr lang="en-US" sz="2700" smtClean="0"/>
              <a:t>A. Time</a:t>
            </a:r>
          </a:p>
          <a:p>
            <a:pPr lvl="1" eaLnBrk="1" hangingPunct="1"/>
            <a:r>
              <a:rPr lang="en-US" sz="2700" smtClean="0"/>
              <a:t>B. Effort </a:t>
            </a:r>
          </a:p>
          <a:p>
            <a:pPr lvl="1" eaLnBrk="1" hangingPunct="1"/>
            <a:r>
              <a:rPr lang="en-US" sz="2700" smtClean="0"/>
              <a:t>C. Person in charge</a:t>
            </a:r>
          </a:p>
          <a:p>
            <a:pPr lvl="1" eaLnBrk="1" hangingPunct="1"/>
            <a:r>
              <a:rPr lang="en-US" sz="2700" smtClean="0"/>
              <a:t>D. Dependencies</a:t>
            </a:r>
          </a:p>
          <a:p>
            <a:pPr lvl="1" eaLnBrk="1" hangingPunct="1"/>
            <a:endParaRPr lang="en-US" sz="2700" smtClean="0"/>
          </a:p>
        </p:txBody>
      </p:sp>
    </p:spTree>
    <p:extLst>
      <p:ext uri="{BB962C8B-B14F-4D97-AF65-F5344CB8AC3E}">
        <p14:creationId xmlns:p14="http://schemas.microsoft.com/office/powerpoint/2010/main" val="3816852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1" end="1"/>
                                            </p:txEl>
                                          </p:spTgt>
                                        </p:tgtEl>
                                        <p:attrNameLst>
                                          <p:attrName>style.fontStyle</p:attrName>
                                        </p:attrNameLst>
                                      </p:cBhvr>
                                      <p:to>
                                        <p:strVal val="normal"/>
                                      </p:to>
                                    </p:set>
                                    <p:set>
                                      <p:cBhvr override="childStyle">
                                        <p:cTn id="7" dur="indefinite"/>
                                        <p:tgtEl>
                                          <p:spTgt spid="62467">
                                            <p:txEl>
                                              <p:pRg st="1" end="1"/>
                                            </p:txEl>
                                          </p:spTgt>
                                        </p:tgtEl>
                                        <p:attrNameLst>
                                          <p:attrName>style.fontWeight</p:attrName>
                                        </p:attrNameLst>
                                      </p:cBhvr>
                                      <p:to>
                                        <p:strVal val="bold"/>
                                      </p:to>
                                    </p:set>
                                    <p:set>
                                      <p:cBhvr override="childStyle">
                                        <p:cTn id="8" dur="indefinite"/>
                                        <p:tgtEl>
                                          <p:spTgt spid="62467">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idx="4294967295"/>
          </p:nvPr>
        </p:nvSpPr>
        <p:spPr>
          <a:xfrm>
            <a:off x="250825" y="845840"/>
            <a:ext cx="8229600" cy="1143000"/>
          </a:xfrm>
        </p:spPr>
        <p:txBody>
          <a:bodyPr/>
          <a:lstStyle/>
          <a:p>
            <a:pPr eaLnBrk="1" hangingPunct="1"/>
            <a:r>
              <a:rPr lang="en-US" dirty="0" smtClean="0"/>
              <a:t>Human resource plan</a:t>
            </a:r>
          </a:p>
        </p:txBody>
      </p:sp>
      <p:sp>
        <p:nvSpPr>
          <p:cNvPr id="21506" name="Content Placeholder 2"/>
          <p:cNvSpPr>
            <a:spLocks noGrp="1"/>
          </p:cNvSpPr>
          <p:nvPr>
            <p:ph idx="4294967295"/>
          </p:nvPr>
        </p:nvSpPr>
        <p:spPr/>
        <p:txBody>
          <a:bodyPr/>
          <a:lstStyle/>
          <a:p>
            <a:pPr eaLnBrk="1" hangingPunct="1"/>
            <a:r>
              <a:rPr lang="en-US" sz="2800" smtClean="0"/>
              <a:t>Is the result of the Develop Human Resource plan process, includes such things as:</a:t>
            </a:r>
          </a:p>
          <a:p>
            <a:pPr lvl="1" eaLnBrk="1" hangingPunct="1"/>
            <a:r>
              <a:rPr lang="en-US" smtClean="0"/>
              <a:t>Roles and responsibilities</a:t>
            </a:r>
          </a:p>
          <a:p>
            <a:pPr lvl="1" eaLnBrk="1" hangingPunct="1"/>
            <a:r>
              <a:rPr lang="en-US" smtClean="0"/>
              <a:t>Project organization charts</a:t>
            </a:r>
          </a:p>
          <a:p>
            <a:pPr lvl="1" eaLnBrk="1" hangingPunct="1"/>
            <a:r>
              <a:rPr lang="en-US" smtClean="0"/>
              <a:t>Staffing management plan</a:t>
            </a:r>
          </a:p>
        </p:txBody>
      </p:sp>
    </p:spTree>
    <p:extLst>
      <p:ext uri="{BB962C8B-B14F-4D97-AF65-F5344CB8AC3E}">
        <p14:creationId xmlns:p14="http://schemas.microsoft.com/office/powerpoint/2010/main" val="70434714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800" smtClean="0"/>
              <a:t>Which of the following states that as long as workers are rewarded they will remain productive? </a:t>
            </a:r>
          </a:p>
          <a:p>
            <a:pPr lvl="1"/>
            <a:r>
              <a:rPr lang="en-US" smtClean="0"/>
              <a:t>A. McGregor’s Theory of X and Y </a:t>
            </a:r>
          </a:p>
          <a:p>
            <a:pPr lvl="1"/>
            <a:r>
              <a:rPr lang="en-US" smtClean="0"/>
              <a:t>B. Ouchi’s Theory Z </a:t>
            </a:r>
          </a:p>
          <a:p>
            <a:pPr lvl="1"/>
            <a:r>
              <a:rPr lang="en-US" smtClean="0"/>
              <a:t>C. Herzberg’s Theory of Motivation </a:t>
            </a:r>
          </a:p>
          <a:p>
            <a:pPr lvl="1"/>
            <a:r>
              <a:rPr lang="en-US" smtClean="0"/>
              <a:t>D. The Expectancy Theory </a:t>
            </a:r>
          </a:p>
        </p:txBody>
      </p:sp>
    </p:spTree>
    <p:extLst>
      <p:ext uri="{BB962C8B-B14F-4D97-AF65-F5344CB8AC3E}">
        <p14:creationId xmlns:p14="http://schemas.microsoft.com/office/powerpoint/2010/main" val="1695045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4" end="4"/>
                                            </p:txEl>
                                          </p:spTgt>
                                        </p:tgtEl>
                                        <p:attrNameLst>
                                          <p:attrName>style.fontStyle</p:attrName>
                                        </p:attrNameLst>
                                      </p:cBhvr>
                                      <p:to>
                                        <p:strVal val="normal"/>
                                      </p:to>
                                    </p:set>
                                    <p:set>
                                      <p:cBhvr override="childStyle">
                                        <p:cTn id="7" dur="indefinite"/>
                                        <p:tgtEl>
                                          <p:spTgt spid="62467">
                                            <p:txEl>
                                              <p:pRg st="4" end="4"/>
                                            </p:txEl>
                                          </p:spTgt>
                                        </p:tgtEl>
                                        <p:attrNameLst>
                                          <p:attrName>style.fontWeight</p:attrName>
                                        </p:attrNameLst>
                                      </p:cBhvr>
                                      <p:to>
                                        <p:strVal val="bold"/>
                                      </p:to>
                                    </p:set>
                                    <p:set>
                                      <p:cBhvr override="childStyle">
                                        <p:cTn id="8" dur="indefinite"/>
                                        <p:tgtEl>
                                          <p:spTgt spid="62467">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normAutofit fontScale="92500"/>
          </a:bodyPr>
          <a:lstStyle/>
          <a:p>
            <a:r>
              <a:rPr lang="en-US" sz="2800" dirty="0" smtClean="0"/>
              <a:t>Herzberg divided motivation factors into two classes: motivating agents and hygiene factors. Examples of motivating agents are:</a:t>
            </a:r>
          </a:p>
          <a:p>
            <a:pPr lvl="1"/>
            <a:r>
              <a:rPr lang="en-US" dirty="0" smtClean="0"/>
              <a:t>A. Vacation time, assignment of a personal staff assistant.</a:t>
            </a:r>
          </a:p>
          <a:p>
            <a:pPr lvl="1"/>
            <a:r>
              <a:rPr lang="en-US" dirty="0" smtClean="0"/>
              <a:t>B. Work satisfaction, fringe benefits.</a:t>
            </a:r>
          </a:p>
          <a:p>
            <a:pPr lvl="1"/>
            <a:r>
              <a:rPr lang="en-US" dirty="0" smtClean="0"/>
              <a:t>C. Plush office space, performance based salary raise.</a:t>
            </a:r>
          </a:p>
          <a:p>
            <a:pPr lvl="1"/>
            <a:r>
              <a:rPr lang="en-US" dirty="0" smtClean="0"/>
              <a:t>D. Sense of personal achievement, work satisfaction.</a:t>
            </a:r>
          </a:p>
        </p:txBody>
      </p:sp>
    </p:spTree>
    <p:extLst>
      <p:ext uri="{BB962C8B-B14F-4D97-AF65-F5344CB8AC3E}">
        <p14:creationId xmlns:p14="http://schemas.microsoft.com/office/powerpoint/2010/main" val="4047379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4" end="4"/>
                                            </p:txEl>
                                          </p:spTgt>
                                        </p:tgtEl>
                                        <p:attrNameLst>
                                          <p:attrName>style.fontStyle</p:attrName>
                                        </p:attrNameLst>
                                      </p:cBhvr>
                                      <p:to>
                                        <p:strVal val="normal"/>
                                      </p:to>
                                    </p:set>
                                    <p:set>
                                      <p:cBhvr override="childStyle">
                                        <p:cTn id="7" dur="indefinite"/>
                                        <p:tgtEl>
                                          <p:spTgt spid="62467">
                                            <p:txEl>
                                              <p:pRg st="4" end="4"/>
                                            </p:txEl>
                                          </p:spTgt>
                                        </p:tgtEl>
                                        <p:attrNameLst>
                                          <p:attrName>style.fontWeight</p:attrName>
                                        </p:attrNameLst>
                                      </p:cBhvr>
                                      <p:to>
                                        <p:strVal val="bold"/>
                                      </p:to>
                                    </p:set>
                                    <p:set>
                                      <p:cBhvr override="childStyle">
                                        <p:cTn id="8" dur="indefinite"/>
                                        <p:tgtEl>
                                          <p:spTgt spid="62467">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800" smtClean="0"/>
              <a:t>The second highest stage of Maslow’s hierarchy of needs is called:</a:t>
            </a:r>
          </a:p>
          <a:p>
            <a:pPr lvl="1"/>
            <a:r>
              <a:rPr lang="en-US" smtClean="0"/>
              <a:t>A. Social</a:t>
            </a:r>
          </a:p>
          <a:p>
            <a:pPr lvl="1"/>
            <a:r>
              <a:rPr lang="en-US" smtClean="0"/>
              <a:t>B. Self actualization</a:t>
            </a:r>
          </a:p>
          <a:p>
            <a:pPr lvl="1"/>
            <a:r>
              <a:rPr lang="en-US" smtClean="0"/>
              <a:t>C. Esteem</a:t>
            </a:r>
          </a:p>
          <a:p>
            <a:pPr lvl="1"/>
            <a:r>
              <a:rPr lang="en-US" smtClean="0"/>
              <a:t>D. Safety</a:t>
            </a:r>
          </a:p>
          <a:p>
            <a:pPr lvl="1">
              <a:buFont typeface="Arial" charset="0"/>
              <a:buNone/>
            </a:pPr>
            <a:endParaRPr lang="en-US" smtClean="0"/>
          </a:p>
        </p:txBody>
      </p:sp>
    </p:spTree>
    <p:extLst>
      <p:ext uri="{BB962C8B-B14F-4D97-AF65-F5344CB8AC3E}">
        <p14:creationId xmlns:p14="http://schemas.microsoft.com/office/powerpoint/2010/main" val="3792075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3" end="3"/>
                                            </p:txEl>
                                          </p:spTgt>
                                        </p:tgtEl>
                                        <p:attrNameLst>
                                          <p:attrName>style.fontStyle</p:attrName>
                                        </p:attrNameLst>
                                      </p:cBhvr>
                                      <p:to>
                                        <p:strVal val="normal"/>
                                      </p:to>
                                    </p:set>
                                    <p:set>
                                      <p:cBhvr override="childStyle">
                                        <p:cTn id="7" dur="indefinite"/>
                                        <p:tgtEl>
                                          <p:spTgt spid="62467">
                                            <p:txEl>
                                              <p:pRg st="3" end="3"/>
                                            </p:txEl>
                                          </p:spTgt>
                                        </p:tgtEl>
                                        <p:attrNameLst>
                                          <p:attrName>style.fontWeight</p:attrName>
                                        </p:attrNameLst>
                                      </p:cBhvr>
                                      <p:to>
                                        <p:strVal val="bold"/>
                                      </p:to>
                                    </p:set>
                                    <p:set>
                                      <p:cBhvr override="childStyle">
                                        <p:cTn id="8" dur="indefinite"/>
                                        <p:tgtEl>
                                          <p:spTgt spid="62467">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normAutofit lnSpcReduction="10000"/>
          </a:bodyPr>
          <a:lstStyle/>
          <a:p>
            <a:r>
              <a:rPr lang="en-US" sz="2800" dirty="0" smtClean="0"/>
              <a:t>According to McGregor’s concept of theory X and theory Y, which of the following statements is true?:</a:t>
            </a:r>
          </a:p>
          <a:p>
            <a:pPr lvl="1"/>
            <a:r>
              <a:rPr lang="en-US" dirty="0" smtClean="0"/>
              <a:t>A. Theory Y managers view their subordinates as lazy, irresponsible, and resistant to change.</a:t>
            </a:r>
          </a:p>
          <a:p>
            <a:pPr lvl="1"/>
            <a:r>
              <a:rPr lang="en-US" dirty="0" smtClean="0"/>
              <a:t>B. Theory Y managers view their subordinates as creative, imaginative, and agreeable to change.</a:t>
            </a:r>
          </a:p>
          <a:p>
            <a:pPr lvl="1"/>
            <a:r>
              <a:rPr lang="en-US" dirty="0" smtClean="0"/>
              <a:t>C. Theory X managers tend to delegate authority.</a:t>
            </a:r>
          </a:p>
          <a:p>
            <a:pPr lvl="1"/>
            <a:r>
              <a:rPr lang="en-US" dirty="0" smtClean="0"/>
              <a:t>D. McGregor did not conceive of theory X and theory Y.</a:t>
            </a:r>
          </a:p>
        </p:txBody>
      </p:sp>
    </p:spTree>
    <p:extLst>
      <p:ext uri="{BB962C8B-B14F-4D97-AF65-F5344CB8AC3E}">
        <p14:creationId xmlns:p14="http://schemas.microsoft.com/office/powerpoint/2010/main" val="3000433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2" end="2"/>
                                            </p:txEl>
                                          </p:spTgt>
                                        </p:tgtEl>
                                        <p:attrNameLst>
                                          <p:attrName>style.fontStyle</p:attrName>
                                        </p:attrNameLst>
                                      </p:cBhvr>
                                      <p:to>
                                        <p:strVal val="normal"/>
                                      </p:to>
                                    </p:set>
                                    <p:set>
                                      <p:cBhvr override="childStyle">
                                        <p:cTn id="7" dur="indefinite"/>
                                        <p:tgtEl>
                                          <p:spTgt spid="62467">
                                            <p:txEl>
                                              <p:pRg st="2" end="2"/>
                                            </p:txEl>
                                          </p:spTgt>
                                        </p:tgtEl>
                                        <p:attrNameLst>
                                          <p:attrName>style.fontWeight</p:attrName>
                                        </p:attrNameLst>
                                      </p:cBhvr>
                                      <p:to>
                                        <p:strVal val="bold"/>
                                      </p:to>
                                    </p:set>
                                    <p:set>
                                      <p:cBhvr override="childStyle">
                                        <p:cTn id="8" dur="indefinite"/>
                                        <p:tgtEl>
                                          <p:spTgt spid="62467">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600" dirty="0" smtClean="0"/>
              <a:t>A project manager wants to do as much as she can to help in developing her project team. Which </a:t>
            </a:r>
            <a:r>
              <a:rPr lang="en-US" sz="2600" dirty="0"/>
              <a:t>of the </a:t>
            </a:r>
            <a:r>
              <a:rPr lang="en-US" sz="2600" dirty="0" smtClean="0"/>
              <a:t>following is a key barrier to project team development?</a:t>
            </a:r>
          </a:p>
          <a:p>
            <a:pPr lvl="1"/>
            <a:r>
              <a:rPr lang="en-US" sz="2600" dirty="0" smtClean="0"/>
              <a:t>A. Strong matrix management structure</a:t>
            </a:r>
          </a:p>
          <a:p>
            <a:pPr lvl="1"/>
            <a:r>
              <a:rPr lang="en-US" sz="2600" dirty="0" smtClean="0"/>
              <a:t>B. Major problems that delay the project completion date or budget targets</a:t>
            </a:r>
          </a:p>
          <a:p>
            <a:pPr lvl="1"/>
            <a:r>
              <a:rPr lang="en-US" sz="2600" dirty="0" smtClean="0"/>
              <a:t>C. Team members who are accountable to both functional and project managers</a:t>
            </a:r>
          </a:p>
          <a:p>
            <a:pPr lvl="1"/>
            <a:r>
              <a:rPr lang="en-US" sz="2600" dirty="0" smtClean="0"/>
              <a:t>D. Formal training plans that cannot be implemented</a:t>
            </a:r>
          </a:p>
        </p:txBody>
      </p:sp>
    </p:spTree>
    <p:extLst>
      <p:ext uri="{BB962C8B-B14F-4D97-AF65-F5344CB8AC3E}">
        <p14:creationId xmlns:p14="http://schemas.microsoft.com/office/powerpoint/2010/main" val="2958587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3" end="3"/>
                                            </p:txEl>
                                          </p:spTgt>
                                        </p:tgtEl>
                                        <p:attrNameLst>
                                          <p:attrName>style.fontStyle</p:attrName>
                                        </p:attrNameLst>
                                      </p:cBhvr>
                                      <p:to>
                                        <p:strVal val="normal"/>
                                      </p:to>
                                    </p:set>
                                    <p:set>
                                      <p:cBhvr override="childStyle">
                                        <p:cTn id="7" dur="indefinite"/>
                                        <p:tgtEl>
                                          <p:spTgt spid="62467">
                                            <p:txEl>
                                              <p:pRg st="3" end="3"/>
                                            </p:txEl>
                                          </p:spTgt>
                                        </p:tgtEl>
                                        <p:attrNameLst>
                                          <p:attrName>style.fontWeight</p:attrName>
                                        </p:attrNameLst>
                                      </p:cBhvr>
                                      <p:to>
                                        <p:strVal val="bold"/>
                                      </p:to>
                                    </p:set>
                                    <p:set>
                                      <p:cBhvr override="childStyle">
                                        <p:cTn id="8" dur="indefinite"/>
                                        <p:tgtEl>
                                          <p:spTgt spid="62467">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normAutofit lnSpcReduction="10000"/>
          </a:bodyPr>
          <a:lstStyle/>
          <a:p>
            <a:r>
              <a:rPr lang="en-US" sz="2300" dirty="0" smtClean="0"/>
              <a:t>Management has approached Tyler, one of your project team members. Tyler is a database administrator and developer, whose work is always on time, accurate, and of quality. He also has a reputation of being a “good guy” and is well liked. Because of this, management has decided to move Tyler into the role of a project manager for a new database administration project. This is an example of which of the following? </a:t>
            </a:r>
          </a:p>
          <a:p>
            <a:pPr lvl="1"/>
            <a:r>
              <a:rPr lang="en-US" sz="2300" dirty="0" smtClean="0"/>
              <a:t>A. Management by exception </a:t>
            </a:r>
          </a:p>
          <a:p>
            <a:pPr lvl="1"/>
            <a:r>
              <a:rPr lang="en-US" sz="2300" dirty="0" smtClean="0"/>
              <a:t>B. The halo effect </a:t>
            </a:r>
          </a:p>
          <a:p>
            <a:pPr lvl="1"/>
            <a:r>
              <a:rPr lang="en-US" sz="2300" dirty="0" smtClean="0"/>
              <a:t>C. Management by objectives </a:t>
            </a:r>
          </a:p>
          <a:p>
            <a:pPr lvl="1"/>
            <a:r>
              <a:rPr lang="en-US" sz="2300" dirty="0" smtClean="0"/>
              <a:t>D. McGregor’s Theory of X and Y </a:t>
            </a:r>
          </a:p>
        </p:txBody>
      </p:sp>
    </p:spTree>
    <p:extLst>
      <p:ext uri="{BB962C8B-B14F-4D97-AF65-F5344CB8AC3E}">
        <p14:creationId xmlns:p14="http://schemas.microsoft.com/office/powerpoint/2010/main" val="1310099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2" end="2"/>
                                            </p:txEl>
                                          </p:spTgt>
                                        </p:tgtEl>
                                        <p:attrNameLst>
                                          <p:attrName>style.fontStyle</p:attrName>
                                        </p:attrNameLst>
                                      </p:cBhvr>
                                      <p:to>
                                        <p:strVal val="normal"/>
                                      </p:to>
                                    </p:set>
                                    <p:set>
                                      <p:cBhvr override="childStyle">
                                        <p:cTn id="7" dur="indefinite"/>
                                        <p:tgtEl>
                                          <p:spTgt spid="62467">
                                            <p:txEl>
                                              <p:pRg st="2" end="2"/>
                                            </p:txEl>
                                          </p:spTgt>
                                        </p:tgtEl>
                                        <p:attrNameLst>
                                          <p:attrName>style.fontWeight</p:attrName>
                                        </p:attrNameLst>
                                      </p:cBhvr>
                                      <p:to>
                                        <p:strVal val="bold"/>
                                      </p:to>
                                    </p:set>
                                    <p:set>
                                      <p:cBhvr override="childStyle">
                                        <p:cTn id="8" dur="indefinite"/>
                                        <p:tgtEl>
                                          <p:spTgt spid="62467">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700" dirty="0" smtClean="0"/>
              <a:t>What is the benefit of using a co-located team? </a:t>
            </a:r>
          </a:p>
          <a:p>
            <a:pPr lvl="1"/>
            <a:r>
              <a:rPr lang="en-US" sz="2700" dirty="0" smtClean="0"/>
              <a:t>A. The project team is dispersed so the team is self-led. </a:t>
            </a:r>
          </a:p>
          <a:p>
            <a:pPr lvl="1"/>
            <a:r>
              <a:rPr lang="en-US" sz="2700" dirty="0" smtClean="0"/>
              <a:t>B. The project team is dispersed so communication increases. </a:t>
            </a:r>
          </a:p>
          <a:p>
            <a:pPr lvl="1"/>
            <a:r>
              <a:rPr lang="en-US" sz="2700" dirty="0" smtClean="0"/>
              <a:t>C. The project team is in the same physical location so their ability to work as a team is enhanced. </a:t>
            </a:r>
          </a:p>
          <a:p>
            <a:pPr lvl="1"/>
            <a:r>
              <a:rPr lang="en-US" sz="2700" dirty="0" smtClean="0"/>
              <a:t>D. The project team is in the same physical location so project costs are greatly reduced.</a:t>
            </a:r>
            <a:r>
              <a:rPr lang="en-US" dirty="0" smtClean="0"/>
              <a:t> </a:t>
            </a:r>
          </a:p>
        </p:txBody>
      </p:sp>
    </p:spTree>
    <p:extLst>
      <p:ext uri="{BB962C8B-B14F-4D97-AF65-F5344CB8AC3E}">
        <p14:creationId xmlns:p14="http://schemas.microsoft.com/office/powerpoint/2010/main" val="934210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3" end="3"/>
                                            </p:txEl>
                                          </p:spTgt>
                                        </p:tgtEl>
                                        <p:attrNameLst>
                                          <p:attrName>style.fontStyle</p:attrName>
                                        </p:attrNameLst>
                                      </p:cBhvr>
                                      <p:to>
                                        <p:strVal val="normal"/>
                                      </p:to>
                                    </p:set>
                                    <p:set>
                                      <p:cBhvr override="childStyle">
                                        <p:cTn id="7" dur="indefinite"/>
                                        <p:tgtEl>
                                          <p:spTgt spid="62467">
                                            <p:txEl>
                                              <p:pRg st="3" end="3"/>
                                            </p:txEl>
                                          </p:spTgt>
                                        </p:tgtEl>
                                        <p:attrNameLst>
                                          <p:attrName>style.fontWeight</p:attrName>
                                        </p:attrNameLst>
                                      </p:cBhvr>
                                      <p:to>
                                        <p:strVal val="bold"/>
                                      </p:to>
                                    </p:set>
                                    <p:set>
                                      <p:cBhvr override="childStyle">
                                        <p:cTn id="8" dur="indefinite"/>
                                        <p:tgtEl>
                                          <p:spTgt spid="62467">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600" smtClean="0"/>
              <a:t>Susan is the project manager for the PMG Project. She makes all decisions on the project team regardless of the project team objections. This is an example of which of the following management styles? :</a:t>
            </a:r>
          </a:p>
          <a:p>
            <a:pPr lvl="1"/>
            <a:r>
              <a:rPr lang="en-US" smtClean="0"/>
              <a:t>A. Autocratic </a:t>
            </a:r>
          </a:p>
          <a:p>
            <a:pPr lvl="1"/>
            <a:r>
              <a:rPr lang="en-US" smtClean="0"/>
              <a:t>B. Democratic </a:t>
            </a:r>
          </a:p>
          <a:p>
            <a:pPr lvl="1"/>
            <a:r>
              <a:rPr lang="en-US" smtClean="0"/>
              <a:t>C. Laissez faire </a:t>
            </a:r>
          </a:p>
          <a:p>
            <a:pPr lvl="1"/>
            <a:r>
              <a:rPr lang="en-US" smtClean="0"/>
              <a:t>D. Exceptional </a:t>
            </a:r>
          </a:p>
        </p:txBody>
      </p:sp>
    </p:spTree>
    <p:extLst>
      <p:ext uri="{BB962C8B-B14F-4D97-AF65-F5344CB8AC3E}">
        <p14:creationId xmlns:p14="http://schemas.microsoft.com/office/powerpoint/2010/main" val="243916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1" end="1"/>
                                            </p:txEl>
                                          </p:spTgt>
                                        </p:tgtEl>
                                        <p:attrNameLst>
                                          <p:attrName>style.fontStyle</p:attrName>
                                        </p:attrNameLst>
                                      </p:cBhvr>
                                      <p:to>
                                        <p:strVal val="normal"/>
                                      </p:to>
                                    </p:set>
                                    <p:set>
                                      <p:cBhvr override="childStyle">
                                        <p:cTn id="7" dur="indefinite"/>
                                        <p:tgtEl>
                                          <p:spTgt spid="62467">
                                            <p:txEl>
                                              <p:pRg st="1" end="1"/>
                                            </p:txEl>
                                          </p:spTgt>
                                        </p:tgtEl>
                                        <p:attrNameLst>
                                          <p:attrName>style.fontWeight</p:attrName>
                                        </p:attrNameLst>
                                      </p:cBhvr>
                                      <p:to>
                                        <p:strVal val="bold"/>
                                      </p:to>
                                    </p:set>
                                    <p:set>
                                      <p:cBhvr override="childStyle">
                                        <p:cTn id="8" dur="indefinite"/>
                                        <p:tgtEl>
                                          <p:spTgt spid="62467">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400" dirty="0" smtClean="0"/>
              <a:t>Mike is the project manager for a project with a very tight schedule. The project is running late and Mike feels that he does not have time to consider all the possible solutions that two team members are in disagreement over. Mike quickly decides to go with the team member with the most seniority. This is an example of which of the following? </a:t>
            </a:r>
          </a:p>
          <a:p>
            <a:pPr lvl="1"/>
            <a:r>
              <a:rPr lang="en-US" sz="2400" dirty="0" smtClean="0"/>
              <a:t>A. Problem solving </a:t>
            </a:r>
          </a:p>
          <a:p>
            <a:pPr lvl="1"/>
            <a:r>
              <a:rPr lang="en-US" sz="2400" dirty="0" smtClean="0"/>
              <a:t>B. Compromising </a:t>
            </a:r>
          </a:p>
          <a:p>
            <a:pPr lvl="1"/>
            <a:r>
              <a:rPr lang="en-US" sz="2400" dirty="0" smtClean="0"/>
              <a:t>C. Forcing </a:t>
            </a:r>
          </a:p>
          <a:p>
            <a:pPr lvl="1"/>
            <a:r>
              <a:rPr lang="en-US" sz="2400" dirty="0" smtClean="0"/>
              <a:t>D. Withdrawal </a:t>
            </a:r>
          </a:p>
        </p:txBody>
      </p:sp>
    </p:spTree>
    <p:extLst>
      <p:ext uri="{BB962C8B-B14F-4D97-AF65-F5344CB8AC3E}">
        <p14:creationId xmlns:p14="http://schemas.microsoft.com/office/powerpoint/2010/main" val="1406599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3" end="3"/>
                                            </p:txEl>
                                          </p:spTgt>
                                        </p:tgtEl>
                                        <p:attrNameLst>
                                          <p:attrName>style.fontStyle</p:attrName>
                                        </p:attrNameLst>
                                      </p:cBhvr>
                                      <p:to>
                                        <p:strVal val="normal"/>
                                      </p:to>
                                    </p:set>
                                    <p:set>
                                      <p:cBhvr override="childStyle">
                                        <p:cTn id="7" dur="indefinite"/>
                                        <p:tgtEl>
                                          <p:spTgt spid="62467">
                                            <p:txEl>
                                              <p:pRg st="3" end="3"/>
                                            </p:txEl>
                                          </p:spTgt>
                                        </p:tgtEl>
                                        <p:attrNameLst>
                                          <p:attrName>style.fontWeight</p:attrName>
                                        </p:attrNameLst>
                                      </p:cBhvr>
                                      <p:to>
                                        <p:strVal val="bold"/>
                                      </p:to>
                                    </p:set>
                                    <p:set>
                                      <p:cBhvr override="childStyle">
                                        <p:cTn id="8" dur="indefinite"/>
                                        <p:tgtEl>
                                          <p:spTgt spid="62467">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mtClean="0"/>
              <a:t>Which theory believes that workers need to be involved with the management process? </a:t>
            </a:r>
            <a:endParaRPr lang="en-US" sz="2700" smtClean="0"/>
          </a:p>
          <a:p>
            <a:pPr lvl="1"/>
            <a:r>
              <a:rPr lang="en-US" smtClean="0"/>
              <a:t>A. McGregor’s Theory of X and Y </a:t>
            </a:r>
          </a:p>
          <a:p>
            <a:pPr lvl="1"/>
            <a:r>
              <a:rPr lang="en-US" smtClean="0"/>
              <a:t>B. Ouchi’s Theory Z </a:t>
            </a:r>
          </a:p>
          <a:p>
            <a:pPr lvl="1"/>
            <a:r>
              <a:rPr lang="en-US" smtClean="0"/>
              <a:t>C. Herzberg’s Theory of Motivation </a:t>
            </a:r>
          </a:p>
          <a:p>
            <a:pPr lvl="1"/>
            <a:r>
              <a:rPr lang="en-US" smtClean="0"/>
              <a:t>D. The Expectancy Theory </a:t>
            </a:r>
          </a:p>
        </p:txBody>
      </p:sp>
    </p:spTree>
    <p:extLst>
      <p:ext uri="{BB962C8B-B14F-4D97-AF65-F5344CB8AC3E}">
        <p14:creationId xmlns:p14="http://schemas.microsoft.com/office/powerpoint/2010/main" val="1416369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2" end="2"/>
                                            </p:txEl>
                                          </p:spTgt>
                                        </p:tgtEl>
                                        <p:attrNameLst>
                                          <p:attrName>style.fontStyle</p:attrName>
                                        </p:attrNameLst>
                                      </p:cBhvr>
                                      <p:to>
                                        <p:strVal val="normal"/>
                                      </p:to>
                                    </p:set>
                                    <p:set>
                                      <p:cBhvr override="childStyle">
                                        <p:cTn id="7" dur="indefinite"/>
                                        <p:tgtEl>
                                          <p:spTgt spid="62467">
                                            <p:txEl>
                                              <p:pRg st="2" end="2"/>
                                            </p:txEl>
                                          </p:spTgt>
                                        </p:tgtEl>
                                        <p:attrNameLst>
                                          <p:attrName>style.fontWeight</p:attrName>
                                        </p:attrNameLst>
                                      </p:cBhvr>
                                      <p:to>
                                        <p:strVal val="bold"/>
                                      </p:to>
                                    </p:set>
                                    <p:set>
                                      <p:cBhvr override="childStyle">
                                        <p:cTn id="8" dur="indefinite"/>
                                        <p:tgtEl>
                                          <p:spTgt spid="62467">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idx="4294967295"/>
          </p:nvPr>
        </p:nvSpPr>
        <p:spPr/>
        <p:txBody>
          <a:bodyPr/>
          <a:lstStyle/>
          <a:p>
            <a:pPr eaLnBrk="1" hangingPunct="1"/>
            <a:r>
              <a:rPr lang="en-US" smtClean="0"/>
              <a:t>Staffing mgmt plan</a:t>
            </a:r>
          </a:p>
        </p:txBody>
      </p:sp>
      <p:sp>
        <p:nvSpPr>
          <p:cNvPr id="23554" name="Content Placeholder 2"/>
          <p:cNvSpPr>
            <a:spLocks noGrp="1"/>
          </p:cNvSpPr>
          <p:nvPr>
            <p:ph idx="4294967295"/>
          </p:nvPr>
        </p:nvSpPr>
        <p:spPr/>
        <p:txBody>
          <a:bodyPr/>
          <a:lstStyle/>
          <a:p>
            <a:pPr eaLnBrk="1" hangingPunct="1"/>
            <a:r>
              <a:rPr lang="en-US" sz="2500" smtClean="0"/>
              <a:t>Document that includes:</a:t>
            </a:r>
          </a:p>
          <a:p>
            <a:pPr lvl="1" eaLnBrk="1" hangingPunct="1"/>
            <a:r>
              <a:rPr lang="en-US" sz="2500" smtClean="0"/>
              <a:t>Plan for staff acquisition </a:t>
            </a:r>
          </a:p>
          <a:p>
            <a:pPr lvl="1" eaLnBrk="1" hangingPunct="1"/>
            <a:r>
              <a:rPr lang="en-US" sz="2500" smtClean="0"/>
              <a:t>Resource calendars</a:t>
            </a:r>
          </a:p>
          <a:p>
            <a:pPr lvl="1" eaLnBrk="1" hangingPunct="1"/>
            <a:r>
              <a:rPr lang="en-US" sz="2500" smtClean="0"/>
              <a:t>Staff release plan</a:t>
            </a:r>
          </a:p>
          <a:p>
            <a:pPr lvl="1" eaLnBrk="1" hangingPunct="1"/>
            <a:r>
              <a:rPr lang="en-US" sz="2500" smtClean="0"/>
              <a:t>Staff training needs</a:t>
            </a:r>
          </a:p>
          <a:p>
            <a:pPr lvl="1" eaLnBrk="1" hangingPunct="1"/>
            <a:r>
              <a:rPr lang="en-US" sz="2500" smtClean="0"/>
              <a:t>Recognition and rewards</a:t>
            </a:r>
          </a:p>
          <a:p>
            <a:pPr lvl="1" eaLnBrk="1" hangingPunct="1"/>
            <a:r>
              <a:rPr lang="en-US" sz="2500" smtClean="0"/>
              <a:t>Compliance</a:t>
            </a:r>
          </a:p>
          <a:p>
            <a:pPr lvl="1" eaLnBrk="1" hangingPunct="1"/>
            <a:r>
              <a:rPr lang="en-US" sz="2500" smtClean="0"/>
              <a:t>Safety</a:t>
            </a:r>
          </a:p>
        </p:txBody>
      </p:sp>
    </p:spTree>
    <p:extLst>
      <p:ext uri="{BB962C8B-B14F-4D97-AF65-F5344CB8AC3E}">
        <p14:creationId xmlns:p14="http://schemas.microsoft.com/office/powerpoint/2010/main" val="65403873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mtClean="0"/>
              <a:t>Because of his good PM results, Tony has been given an office on the top floor. This is an example of ________? </a:t>
            </a:r>
            <a:endParaRPr lang="en-US" sz="2700" smtClean="0"/>
          </a:p>
          <a:p>
            <a:pPr lvl="1"/>
            <a:r>
              <a:rPr lang="en-US" sz="2700" smtClean="0"/>
              <a:t>A. </a:t>
            </a:r>
            <a:r>
              <a:rPr lang="en-US" smtClean="0"/>
              <a:t>Fringe benefits </a:t>
            </a:r>
          </a:p>
          <a:p>
            <a:pPr lvl="1"/>
            <a:r>
              <a:rPr lang="en-US" sz="2700" smtClean="0"/>
              <a:t>B. </a:t>
            </a:r>
            <a:r>
              <a:rPr lang="en-US" smtClean="0"/>
              <a:t>Perks</a:t>
            </a:r>
          </a:p>
          <a:p>
            <a:pPr lvl="1"/>
            <a:r>
              <a:rPr lang="en-US" sz="2700" smtClean="0"/>
              <a:t>C. Herzberg’s</a:t>
            </a:r>
          </a:p>
          <a:p>
            <a:pPr lvl="1" eaLnBrk="1" hangingPunct="1"/>
            <a:r>
              <a:rPr lang="en-US" sz="2700" smtClean="0"/>
              <a:t>D. Ishikawa’s technique</a:t>
            </a:r>
          </a:p>
        </p:txBody>
      </p:sp>
    </p:spTree>
    <p:extLst>
      <p:ext uri="{BB962C8B-B14F-4D97-AF65-F5344CB8AC3E}">
        <p14:creationId xmlns:p14="http://schemas.microsoft.com/office/powerpoint/2010/main" val="2841879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2" end="2"/>
                                            </p:txEl>
                                          </p:spTgt>
                                        </p:tgtEl>
                                        <p:attrNameLst>
                                          <p:attrName>style.fontStyle</p:attrName>
                                        </p:attrNameLst>
                                      </p:cBhvr>
                                      <p:to>
                                        <p:strVal val="normal"/>
                                      </p:to>
                                    </p:set>
                                    <p:set>
                                      <p:cBhvr override="childStyle">
                                        <p:cTn id="7" dur="indefinite"/>
                                        <p:tgtEl>
                                          <p:spTgt spid="62467">
                                            <p:txEl>
                                              <p:pRg st="2" end="2"/>
                                            </p:txEl>
                                          </p:spTgt>
                                        </p:tgtEl>
                                        <p:attrNameLst>
                                          <p:attrName>style.fontWeight</p:attrName>
                                        </p:attrNameLst>
                                      </p:cBhvr>
                                      <p:to>
                                        <p:strVal val="bold"/>
                                      </p:to>
                                    </p:set>
                                    <p:set>
                                      <p:cBhvr override="childStyle">
                                        <p:cTn id="8" dur="indefinite"/>
                                        <p:tgtEl>
                                          <p:spTgt spid="62467">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700" dirty="0" smtClean="0"/>
              <a:t>Matt is not very happy with some of the team members that were given to him. This situation clearly shows an example of:</a:t>
            </a:r>
          </a:p>
          <a:p>
            <a:pPr lvl="1" eaLnBrk="1" hangingPunct="1"/>
            <a:r>
              <a:rPr lang="en-US" sz="2700" dirty="0" smtClean="0"/>
              <a:t>A. Recurrent assignment</a:t>
            </a:r>
          </a:p>
          <a:p>
            <a:pPr lvl="1" eaLnBrk="1" hangingPunct="1"/>
            <a:r>
              <a:rPr lang="en-US" sz="2700" dirty="0" smtClean="0"/>
              <a:t>B. Premature assignment</a:t>
            </a:r>
          </a:p>
          <a:p>
            <a:pPr lvl="1" eaLnBrk="1" hangingPunct="1"/>
            <a:r>
              <a:rPr lang="en-US" sz="2700" dirty="0" smtClean="0"/>
              <a:t>C. Pre-assignment</a:t>
            </a:r>
          </a:p>
          <a:p>
            <a:pPr lvl="1" eaLnBrk="1" hangingPunct="1"/>
            <a:r>
              <a:rPr lang="en-US" sz="2700" dirty="0" smtClean="0"/>
              <a:t>D. Negotiation</a:t>
            </a:r>
          </a:p>
          <a:p>
            <a:pPr lvl="1" eaLnBrk="1" hangingPunct="1"/>
            <a:endParaRPr lang="en-US" sz="2700" dirty="0" smtClean="0"/>
          </a:p>
        </p:txBody>
      </p:sp>
    </p:spTree>
    <p:extLst>
      <p:ext uri="{BB962C8B-B14F-4D97-AF65-F5344CB8AC3E}">
        <p14:creationId xmlns:p14="http://schemas.microsoft.com/office/powerpoint/2010/main" val="1523223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3" end="3"/>
                                            </p:txEl>
                                          </p:spTgt>
                                        </p:tgtEl>
                                        <p:attrNameLst>
                                          <p:attrName>style.fontStyle</p:attrName>
                                        </p:attrNameLst>
                                      </p:cBhvr>
                                      <p:to>
                                        <p:strVal val="normal"/>
                                      </p:to>
                                    </p:set>
                                    <p:set>
                                      <p:cBhvr override="childStyle">
                                        <p:cTn id="7" dur="indefinite"/>
                                        <p:tgtEl>
                                          <p:spTgt spid="62467">
                                            <p:txEl>
                                              <p:pRg st="3" end="3"/>
                                            </p:txEl>
                                          </p:spTgt>
                                        </p:tgtEl>
                                        <p:attrNameLst>
                                          <p:attrName>style.fontWeight</p:attrName>
                                        </p:attrNameLst>
                                      </p:cBhvr>
                                      <p:to>
                                        <p:strVal val="bold"/>
                                      </p:to>
                                    </p:set>
                                    <p:set>
                                      <p:cBhvr override="childStyle">
                                        <p:cTn id="8" dur="indefinite"/>
                                        <p:tgtEl>
                                          <p:spTgt spid="62467">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700" smtClean="0"/>
              <a:t>The use of virtual teams allow project managers to:</a:t>
            </a:r>
          </a:p>
          <a:p>
            <a:pPr lvl="1" eaLnBrk="1" hangingPunct="1"/>
            <a:r>
              <a:rPr lang="en-US" sz="2700" smtClean="0"/>
              <a:t>A. Work over the net</a:t>
            </a:r>
          </a:p>
          <a:p>
            <a:pPr lvl="1" eaLnBrk="1" hangingPunct="1"/>
            <a:r>
              <a:rPr lang="en-US" sz="2700" smtClean="0"/>
              <a:t>B. Include workers from home offices</a:t>
            </a:r>
          </a:p>
          <a:p>
            <a:pPr lvl="1" eaLnBrk="1" hangingPunct="1"/>
            <a:r>
              <a:rPr lang="en-US" sz="2700" smtClean="0"/>
              <a:t>C. Work without a time schedule</a:t>
            </a:r>
          </a:p>
          <a:p>
            <a:pPr lvl="1" eaLnBrk="1" hangingPunct="1"/>
            <a:r>
              <a:rPr lang="en-US" sz="2700" smtClean="0"/>
              <a:t>D. None of the above</a:t>
            </a:r>
          </a:p>
          <a:p>
            <a:pPr lvl="1" eaLnBrk="1" hangingPunct="1"/>
            <a:endParaRPr lang="en-US" sz="2700" smtClean="0"/>
          </a:p>
        </p:txBody>
      </p:sp>
    </p:spTree>
    <p:extLst>
      <p:ext uri="{BB962C8B-B14F-4D97-AF65-F5344CB8AC3E}">
        <p14:creationId xmlns:p14="http://schemas.microsoft.com/office/powerpoint/2010/main" val="1596666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2" end="2"/>
                                            </p:txEl>
                                          </p:spTgt>
                                        </p:tgtEl>
                                        <p:attrNameLst>
                                          <p:attrName>style.fontStyle</p:attrName>
                                        </p:attrNameLst>
                                      </p:cBhvr>
                                      <p:to>
                                        <p:strVal val="normal"/>
                                      </p:to>
                                    </p:set>
                                    <p:set>
                                      <p:cBhvr override="childStyle">
                                        <p:cTn id="7" dur="indefinite"/>
                                        <p:tgtEl>
                                          <p:spTgt spid="62467">
                                            <p:txEl>
                                              <p:pRg st="2" end="2"/>
                                            </p:txEl>
                                          </p:spTgt>
                                        </p:tgtEl>
                                        <p:attrNameLst>
                                          <p:attrName>style.fontWeight</p:attrName>
                                        </p:attrNameLst>
                                      </p:cBhvr>
                                      <p:to>
                                        <p:strVal val="bold"/>
                                      </p:to>
                                    </p:set>
                                    <p:set>
                                      <p:cBhvr override="childStyle">
                                        <p:cTn id="8" dur="indefinite"/>
                                        <p:tgtEl>
                                          <p:spTgt spid="62467">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700" smtClean="0"/>
              <a:t>Forming, Norming, Storming are:</a:t>
            </a:r>
          </a:p>
          <a:p>
            <a:pPr lvl="1" eaLnBrk="1" hangingPunct="1"/>
            <a:r>
              <a:rPr lang="en-US" sz="2700" smtClean="0"/>
              <a:t>A. Team development tactics</a:t>
            </a:r>
          </a:p>
          <a:p>
            <a:pPr lvl="1" eaLnBrk="1" hangingPunct="1"/>
            <a:r>
              <a:rPr lang="en-US" sz="2700" smtClean="0"/>
              <a:t>B. Quality metrics</a:t>
            </a:r>
          </a:p>
          <a:p>
            <a:pPr lvl="1" eaLnBrk="1" hangingPunct="1"/>
            <a:r>
              <a:rPr lang="en-US" sz="2700" smtClean="0"/>
              <a:t>C. Motivational theories</a:t>
            </a:r>
          </a:p>
          <a:p>
            <a:pPr lvl="1" eaLnBrk="1" hangingPunct="1"/>
            <a:r>
              <a:rPr lang="en-US" sz="2700" smtClean="0"/>
              <a:t>D. None of the above</a:t>
            </a:r>
          </a:p>
          <a:p>
            <a:pPr lvl="1" eaLnBrk="1" hangingPunct="1"/>
            <a:endParaRPr lang="en-US" sz="2700" smtClean="0"/>
          </a:p>
        </p:txBody>
      </p:sp>
    </p:spTree>
    <p:extLst>
      <p:ext uri="{BB962C8B-B14F-4D97-AF65-F5344CB8AC3E}">
        <p14:creationId xmlns:p14="http://schemas.microsoft.com/office/powerpoint/2010/main" val="270921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4" end="4"/>
                                            </p:txEl>
                                          </p:spTgt>
                                        </p:tgtEl>
                                        <p:attrNameLst>
                                          <p:attrName>style.fontStyle</p:attrName>
                                        </p:attrNameLst>
                                      </p:cBhvr>
                                      <p:to>
                                        <p:strVal val="normal"/>
                                      </p:to>
                                    </p:set>
                                    <p:set>
                                      <p:cBhvr override="childStyle">
                                        <p:cTn id="7" dur="indefinite"/>
                                        <p:tgtEl>
                                          <p:spTgt spid="62467">
                                            <p:txEl>
                                              <p:pRg st="4" end="4"/>
                                            </p:txEl>
                                          </p:spTgt>
                                        </p:tgtEl>
                                        <p:attrNameLst>
                                          <p:attrName>style.fontWeight</p:attrName>
                                        </p:attrNameLst>
                                      </p:cBhvr>
                                      <p:to>
                                        <p:strVal val="bold"/>
                                      </p:to>
                                    </p:set>
                                    <p:set>
                                      <p:cBhvr override="childStyle">
                                        <p:cTn id="8" dur="indefinite"/>
                                        <p:tgtEl>
                                          <p:spTgt spid="62467">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1 Título"/>
          <p:cNvSpPr>
            <a:spLocks noGrp="1"/>
          </p:cNvSpPr>
          <p:nvPr>
            <p:ph type="title"/>
          </p:nvPr>
        </p:nvSpPr>
        <p:spPr>
          <a:xfrm>
            <a:off x="468313" y="1196975"/>
            <a:ext cx="8229600" cy="1143000"/>
          </a:xfrm>
        </p:spPr>
        <p:txBody>
          <a:bodyPr/>
          <a:lstStyle/>
          <a:p>
            <a:r>
              <a:rPr lang="es-CR">
                <a:latin typeface="Calibri" charset="0"/>
              </a:rPr>
              <a:t>Bibliography</a:t>
            </a:r>
          </a:p>
        </p:txBody>
      </p:sp>
      <p:sp>
        <p:nvSpPr>
          <p:cNvPr id="56322" name="2 Marcador de contenido"/>
          <p:cNvSpPr>
            <a:spLocks noGrp="1"/>
          </p:cNvSpPr>
          <p:nvPr>
            <p:ph idx="1"/>
          </p:nvPr>
        </p:nvSpPr>
        <p:spPr>
          <a:xfrm>
            <a:off x="250825" y="3141663"/>
            <a:ext cx="8229600" cy="2335212"/>
          </a:xfrm>
        </p:spPr>
        <p:txBody>
          <a:bodyPr/>
          <a:lstStyle/>
          <a:p>
            <a:r>
              <a:rPr lang="es-CR" sz="2400" dirty="0" smtClean="0">
                <a:latin typeface="Calibri" charset="0"/>
              </a:rPr>
              <a:t>Project </a:t>
            </a:r>
            <a:r>
              <a:rPr lang="es-CR" sz="2400" dirty="0">
                <a:latin typeface="Calibri" charset="0"/>
              </a:rPr>
              <a:t>Management Institute. (2013). </a:t>
            </a:r>
            <a:r>
              <a:rPr lang="es-CR" sz="2400" u="sng" dirty="0">
                <a:latin typeface="Calibri" charset="0"/>
              </a:rPr>
              <a:t>A Guide to the Project Management Body of Knowledge (PMBOK®)</a:t>
            </a:r>
            <a:r>
              <a:rPr lang="es-CR" sz="2400" dirty="0">
                <a:latin typeface="Calibri" charset="0"/>
              </a:rPr>
              <a:t> (5th Ed.). Pennsylvania, </a:t>
            </a:r>
            <a:r>
              <a:rPr lang="es-CR" sz="2400" dirty="0" err="1">
                <a:latin typeface="Calibri" charset="0"/>
              </a:rPr>
              <a:t>United</a:t>
            </a:r>
            <a:r>
              <a:rPr lang="es-CR" sz="2400" dirty="0">
                <a:latin typeface="Calibri" charset="0"/>
              </a:rPr>
              <a:t> </a:t>
            </a:r>
            <a:r>
              <a:rPr lang="es-CR" sz="2400" dirty="0" err="1" smtClean="0">
                <a:latin typeface="Calibri" charset="0"/>
              </a:rPr>
              <a:t>States</a:t>
            </a:r>
            <a:r>
              <a:rPr lang="es-CR" sz="2400" dirty="0" smtClean="0">
                <a:latin typeface="Calibri" charset="0"/>
              </a:rPr>
              <a:t> of </a:t>
            </a:r>
            <a:r>
              <a:rPr lang="es-CR" sz="2400" dirty="0" err="1" smtClean="0">
                <a:latin typeface="Calibri" charset="0"/>
              </a:rPr>
              <a:t>America</a:t>
            </a:r>
            <a:r>
              <a:rPr lang="es-CR" sz="2400" dirty="0" smtClean="0">
                <a:latin typeface="Calibri" charset="0"/>
              </a:rPr>
              <a:t>: </a:t>
            </a:r>
            <a:r>
              <a:rPr lang="es-CR" sz="2400" dirty="0">
                <a:latin typeface="Calibri" charset="0"/>
              </a:rPr>
              <a:t>Project Management Institute.</a:t>
            </a:r>
          </a:p>
          <a:p>
            <a:pPr marL="342900" lvl="2" indent="-342900"/>
            <a:r>
              <a:rPr lang="en-US" dirty="0" err="1">
                <a:latin typeface="Calibri" charset="0"/>
              </a:rPr>
              <a:t>Mulcahy</a:t>
            </a:r>
            <a:r>
              <a:rPr lang="en-US" dirty="0">
                <a:latin typeface="Calibri" charset="0"/>
              </a:rPr>
              <a:t>, R. (2013)( </a:t>
            </a:r>
            <a:r>
              <a:rPr lang="en-US" u="sng" dirty="0">
                <a:latin typeface="Calibri" charset="0"/>
              </a:rPr>
              <a:t>PMP Exam Prep.</a:t>
            </a:r>
            <a:r>
              <a:rPr lang="en-US" dirty="0">
                <a:latin typeface="Calibri" charset="0"/>
              </a:rPr>
              <a:t> (8th Ed). United States of America: McGraw-Hill.</a:t>
            </a:r>
          </a:p>
        </p:txBody>
      </p:sp>
    </p:spTree>
    <p:extLst>
      <p:ext uri="{BB962C8B-B14F-4D97-AF65-F5344CB8AC3E}">
        <p14:creationId xmlns:p14="http://schemas.microsoft.com/office/powerpoint/2010/main" val="11216452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idx="4294967295"/>
          </p:nvPr>
        </p:nvSpPr>
        <p:spPr>
          <a:xfrm>
            <a:off x="457200" y="845840"/>
            <a:ext cx="7067550" cy="1143000"/>
          </a:xfrm>
        </p:spPr>
        <p:txBody>
          <a:bodyPr/>
          <a:lstStyle/>
          <a:p>
            <a:pPr eaLnBrk="1" hangingPunct="1"/>
            <a:r>
              <a:rPr lang="en-US" dirty="0" smtClean="0"/>
              <a:t>Recognition and rewards</a:t>
            </a:r>
          </a:p>
        </p:txBody>
      </p:sp>
      <p:sp>
        <p:nvSpPr>
          <p:cNvPr id="25602" name="Content Placeholder 2"/>
          <p:cNvSpPr>
            <a:spLocks noGrp="1"/>
          </p:cNvSpPr>
          <p:nvPr>
            <p:ph idx="4294967295"/>
          </p:nvPr>
        </p:nvSpPr>
        <p:spPr>
          <a:xfrm>
            <a:off x="457200" y="2060848"/>
            <a:ext cx="8229600" cy="4247877"/>
          </a:xfrm>
        </p:spPr>
        <p:txBody>
          <a:bodyPr/>
          <a:lstStyle/>
          <a:p>
            <a:pPr eaLnBrk="1" hangingPunct="1"/>
            <a:r>
              <a:rPr lang="en-US" sz="2700" dirty="0" smtClean="0"/>
              <a:t>Is a system that allows the PM to gain cooperation from the team, based on their expectations and needs</a:t>
            </a:r>
          </a:p>
          <a:p>
            <a:pPr eaLnBrk="1" hangingPunct="1"/>
            <a:r>
              <a:rPr lang="en-US" sz="2700" dirty="0" smtClean="0"/>
              <a:t>It might include among other things:</a:t>
            </a:r>
          </a:p>
          <a:p>
            <a:pPr lvl="1" eaLnBrk="1" hangingPunct="1"/>
            <a:r>
              <a:rPr lang="en-US" sz="2300" dirty="0" smtClean="0"/>
              <a:t>Award prizes such as team member of the month</a:t>
            </a:r>
          </a:p>
          <a:p>
            <a:pPr lvl="1" eaLnBrk="1" hangingPunct="1"/>
            <a:r>
              <a:rPr lang="en-US" sz="2300" dirty="0" smtClean="0"/>
              <a:t>Award prizes for performance</a:t>
            </a:r>
          </a:p>
          <a:p>
            <a:pPr lvl="1" eaLnBrk="1" hangingPunct="1"/>
            <a:r>
              <a:rPr lang="en-US" sz="2300" dirty="0" smtClean="0"/>
              <a:t>Recommend team members for raises</a:t>
            </a:r>
          </a:p>
          <a:p>
            <a:pPr lvl="1" eaLnBrk="1" hangingPunct="1"/>
            <a:r>
              <a:rPr lang="en-US" sz="2300" dirty="0" smtClean="0"/>
              <a:t>Communicate to team members’ managers about great performance</a:t>
            </a:r>
          </a:p>
          <a:p>
            <a:pPr lvl="1" eaLnBrk="1" hangingPunct="1"/>
            <a:r>
              <a:rPr lang="en-US" sz="2300" dirty="0" smtClean="0"/>
              <a:t>Plan milestone celebrations</a:t>
            </a:r>
          </a:p>
          <a:p>
            <a:pPr lvl="1" eaLnBrk="1" hangingPunct="1"/>
            <a:r>
              <a:rPr lang="en-US" sz="2300" dirty="0" smtClean="0"/>
              <a:t>Acquire training for team members</a:t>
            </a:r>
          </a:p>
        </p:txBody>
      </p:sp>
    </p:spTree>
    <p:extLst>
      <p:ext uri="{BB962C8B-B14F-4D97-AF65-F5344CB8AC3E}">
        <p14:creationId xmlns:p14="http://schemas.microsoft.com/office/powerpoint/2010/main" val="5906479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idx="4294967295"/>
          </p:nvPr>
        </p:nvSpPr>
        <p:spPr>
          <a:xfrm>
            <a:off x="457200" y="845840"/>
            <a:ext cx="7067550" cy="1359024"/>
          </a:xfrm>
        </p:spPr>
        <p:txBody>
          <a:bodyPr/>
          <a:lstStyle/>
          <a:p>
            <a:pPr eaLnBrk="1" hangingPunct="1"/>
            <a:r>
              <a:rPr lang="en-US" dirty="0" smtClean="0"/>
              <a:t>Team building</a:t>
            </a:r>
          </a:p>
        </p:txBody>
      </p:sp>
      <p:sp>
        <p:nvSpPr>
          <p:cNvPr id="27650" name="Content Placeholder 2"/>
          <p:cNvSpPr>
            <a:spLocks noGrp="1"/>
          </p:cNvSpPr>
          <p:nvPr>
            <p:ph idx="4294967295"/>
          </p:nvPr>
        </p:nvSpPr>
        <p:spPr/>
        <p:txBody>
          <a:bodyPr/>
          <a:lstStyle/>
          <a:p>
            <a:pPr eaLnBrk="1" hangingPunct="1"/>
            <a:r>
              <a:rPr lang="en-US" sz="2700" dirty="0" smtClean="0"/>
              <a:t>Is forming the team into a cohesive group working for the best interests of the project, to enhance project performance</a:t>
            </a:r>
          </a:p>
          <a:p>
            <a:pPr eaLnBrk="1" hangingPunct="1"/>
            <a:r>
              <a:rPr lang="en-US" sz="2700" dirty="0" smtClean="0"/>
              <a:t>It is the PM’s job to guide, manage and improve the interactions among team members</a:t>
            </a:r>
          </a:p>
          <a:p>
            <a:pPr eaLnBrk="1" hangingPunct="1"/>
            <a:r>
              <a:rPr lang="en-US" sz="2700" dirty="0" smtClean="0"/>
              <a:t>The PM should incorporate team building activities into project activities</a:t>
            </a:r>
          </a:p>
          <a:p>
            <a:pPr eaLnBrk="1" hangingPunct="1"/>
            <a:r>
              <a:rPr lang="en-US" sz="2700" dirty="0" smtClean="0"/>
              <a:t>Team building requires a concerted effort</a:t>
            </a:r>
          </a:p>
          <a:p>
            <a:pPr eaLnBrk="1" hangingPunct="1"/>
            <a:r>
              <a:rPr lang="en-US" sz="2700" dirty="0" smtClean="0"/>
              <a:t>Team building should start early in the project</a:t>
            </a:r>
          </a:p>
          <a:p>
            <a:pPr eaLnBrk="1" hangingPunct="1"/>
            <a:endParaRPr lang="en-US" sz="2700" dirty="0" smtClean="0"/>
          </a:p>
        </p:txBody>
      </p:sp>
    </p:spTree>
    <p:extLst>
      <p:ext uri="{BB962C8B-B14F-4D97-AF65-F5344CB8AC3E}">
        <p14:creationId xmlns:p14="http://schemas.microsoft.com/office/powerpoint/2010/main" val="297053663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3973</TotalTime>
  <Words>3660</Words>
  <Application>Microsoft Office PowerPoint</Application>
  <PresentationFormat>Presentación en pantalla (4:3)</PresentationFormat>
  <Paragraphs>396</Paragraphs>
  <Slides>74</Slides>
  <Notes>0</Notes>
  <HiddenSlides>0</HiddenSlides>
  <MMClips>0</MMClips>
  <ScaleCrop>false</ScaleCrop>
  <HeadingPairs>
    <vt:vector size="4" baseType="variant">
      <vt:variant>
        <vt:lpstr>Tema</vt:lpstr>
      </vt:variant>
      <vt:variant>
        <vt:i4>1</vt:i4>
      </vt:variant>
      <vt:variant>
        <vt:lpstr>Títulos de diapositiva</vt:lpstr>
      </vt:variant>
      <vt:variant>
        <vt:i4>74</vt:i4>
      </vt:variant>
    </vt:vector>
  </HeadingPairs>
  <TitlesOfParts>
    <vt:vector size="75" baseType="lpstr">
      <vt:lpstr>Tema de Office</vt:lpstr>
      <vt:lpstr>Degree and Graduation Seminar  Human Resource Management</vt:lpstr>
      <vt:lpstr>Human resource  Mgmt Process</vt:lpstr>
      <vt:lpstr>Roles </vt:lpstr>
      <vt:lpstr>Human resource  responsibilities for PM’s</vt:lpstr>
      <vt:lpstr>Human resource  responsibilities for PM’s</vt:lpstr>
      <vt:lpstr>Human resource plan</vt:lpstr>
      <vt:lpstr>Staffing mgmt plan</vt:lpstr>
      <vt:lpstr>Recognition and rewards</vt:lpstr>
      <vt:lpstr>Team building</vt:lpstr>
      <vt:lpstr>Powers of the PM</vt:lpstr>
      <vt:lpstr>Conflict resolution techniques</vt:lpstr>
      <vt:lpstr>Conflict resolution techniques</vt:lpstr>
      <vt:lpstr>Team performance assessment</vt:lpstr>
      <vt:lpstr>Project performance appraisals</vt:lpstr>
      <vt:lpstr>Ground rules</vt:lpstr>
      <vt:lpstr>Issue log</vt:lpstr>
      <vt:lpstr>Responsibility assignment matrix</vt:lpstr>
      <vt:lpstr>Organizational structure breakdown</vt:lpstr>
      <vt:lpstr>Resource structure breakdown</vt:lpstr>
      <vt:lpstr>Position descriptions</vt:lpstr>
      <vt:lpstr>Resource histogram</vt:lpstr>
      <vt:lpstr>Motivation theories</vt:lpstr>
      <vt:lpstr>McGregor’s X and Y</vt:lpstr>
      <vt:lpstr>Maslow’s hierarchy of needs</vt:lpstr>
      <vt:lpstr>McClelland’s theory of needs</vt:lpstr>
      <vt:lpstr>Herzberg’s theory</vt:lpstr>
      <vt:lpstr>Herzberg’s theory</vt:lpstr>
      <vt:lpstr>Training</vt:lpstr>
      <vt:lpstr>Halo effect</vt:lpstr>
      <vt:lpstr>Co-location / War room</vt:lpstr>
      <vt:lpstr>Management and leadership styles</vt:lpstr>
      <vt:lpstr>Management and leadership styles (cont.)</vt:lpstr>
      <vt:lpstr>Management and leadership styles (cont.)</vt:lpstr>
      <vt:lpstr>Problem-solving method</vt:lpstr>
      <vt:lpstr>Expectancy theory</vt:lpstr>
      <vt:lpstr>Arbitration</vt:lpstr>
      <vt:lpstr>Perquisites (Perks)</vt:lpstr>
      <vt:lpstr>Fringe benefits</vt:lpstr>
      <vt:lpstr>Pre-assignment</vt:lpstr>
      <vt:lpstr>Negotiation</vt:lpstr>
      <vt:lpstr>Virtual teams</vt:lpstr>
      <vt:lpstr>Stages of team formation and development</vt:lpstr>
      <vt:lpstr>Observation and conversation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Bibliography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abustamante</dc:creator>
  <cp:lastModifiedBy>Angela Herrera</cp:lastModifiedBy>
  <cp:revision>186</cp:revision>
  <dcterms:created xsi:type="dcterms:W3CDTF">2012-05-28T23:03:22Z</dcterms:created>
  <dcterms:modified xsi:type="dcterms:W3CDTF">2014-02-18T16:40:21Z</dcterms:modified>
</cp:coreProperties>
</file>