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419" r:id="rId2"/>
    <p:sldId id="421" r:id="rId3"/>
    <p:sldId id="422" r:id="rId4"/>
    <p:sldId id="423" r:id="rId5"/>
    <p:sldId id="424" r:id="rId6"/>
    <p:sldId id="425" r:id="rId7"/>
    <p:sldId id="426" r:id="rId8"/>
    <p:sldId id="427" r:id="rId9"/>
    <p:sldId id="428" r:id="rId10"/>
    <p:sldId id="429" r:id="rId11"/>
    <p:sldId id="430" r:id="rId12"/>
    <p:sldId id="431" r:id="rId13"/>
    <p:sldId id="432" r:id="rId14"/>
    <p:sldId id="433" r:id="rId15"/>
    <p:sldId id="434" r:id="rId16"/>
    <p:sldId id="435" r:id="rId17"/>
    <p:sldId id="436" r:id="rId18"/>
    <p:sldId id="437" r:id="rId19"/>
    <p:sldId id="438" r:id="rId20"/>
    <p:sldId id="439" r:id="rId21"/>
    <p:sldId id="440" r:id="rId22"/>
    <p:sldId id="441" r:id="rId23"/>
    <p:sldId id="442" r:id="rId24"/>
    <p:sldId id="443" r:id="rId25"/>
    <p:sldId id="444" r:id="rId26"/>
    <p:sldId id="445" r:id="rId27"/>
    <p:sldId id="446" r:id="rId28"/>
    <p:sldId id="447" r:id="rId29"/>
    <p:sldId id="448" r:id="rId30"/>
    <p:sldId id="449" r:id="rId31"/>
    <p:sldId id="450" r:id="rId32"/>
    <p:sldId id="451" r:id="rId33"/>
    <p:sldId id="452" r:id="rId34"/>
    <p:sldId id="453" r:id="rId35"/>
    <p:sldId id="454" r:id="rId36"/>
    <p:sldId id="455" r:id="rId37"/>
    <p:sldId id="456" r:id="rId38"/>
    <p:sldId id="457" r:id="rId39"/>
    <p:sldId id="458" r:id="rId40"/>
    <p:sldId id="459" r:id="rId41"/>
    <p:sldId id="460" r:id="rId42"/>
    <p:sldId id="461" r:id="rId43"/>
    <p:sldId id="462" r:id="rId44"/>
    <p:sldId id="463" r:id="rId45"/>
    <p:sldId id="464" r:id="rId46"/>
    <p:sldId id="465" r:id="rId47"/>
    <p:sldId id="466" r:id="rId48"/>
    <p:sldId id="467" r:id="rId49"/>
    <p:sldId id="468" r:id="rId50"/>
    <p:sldId id="469" r:id="rId51"/>
    <p:sldId id="470" r:id="rId52"/>
    <p:sldId id="471" r:id="rId53"/>
    <p:sldId id="472" r:id="rId54"/>
    <p:sldId id="473" r:id="rId55"/>
    <p:sldId id="474" r:id="rId56"/>
    <p:sldId id="475" r:id="rId57"/>
    <p:sldId id="476" r:id="rId58"/>
    <p:sldId id="477" r:id="rId59"/>
    <p:sldId id="478" r:id="rId60"/>
    <p:sldId id="479" r:id="rId61"/>
    <p:sldId id="480" r:id="rId62"/>
    <p:sldId id="481" r:id="rId63"/>
    <p:sldId id="482" r:id="rId64"/>
    <p:sldId id="483" r:id="rId65"/>
    <p:sldId id="484" r:id="rId66"/>
    <p:sldId id="485" r:id="rId67"/>
    <p:sldId id="486" r:id="rId68"/>
    <p:sldId id="487" r:id="rId69"/>
    <p:sldId id="488" r:id="rId70"/>
    <p:sldId id="489" r:id="rId71"/>
    <p:sldId id="490" r:id="rId72"/>
    <p:sldId id="491" r:id="rId73"/>
    <p:sldId id="420" r:id="rId74"/>
  </p:sldIdLst>
  <p:sldSz cx="9144000" cy="6858000" type="screen4x3"/>
  <p:notesSz cx="7315200" cy="9601200"/>
  <p:defaultTextStyle>
    <a:defPPr>
      <a:defRPr lang="es-C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09" autoAdjust="0"/>
  </p:normalViewPr>
  <p:slideViewPr>
    <p:cSldViewPr>
      <p:cViewPr>
        <p:scale>
          <a:sx n="70" d="100"/>
          <a:sy n="70" d="100"/>
        </p:scale>
        <p:origin x="-1164" y="-8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3" name="2 Marcador de fecha"/>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cs typeface="+mn-cs"/>
              </a:defRPr>
            </a:lvl1pPr>
          </a:lstStyle>
          <a:p>
            <a:pPr>
              <a:defRPr/>
            </a:pPr>
            <a:fld id="{0308F5F7-FAD0-45C8-BB84-311F5749DC7E}" type="datetimeFigureOut">
              <a:rPr lang="en-US"/>
              <a:pPr>
                <a:defRPr/>
              </a:pPr>
              <a:t>2/18/2014</a:t>
            </a:fld>
            <a:endParaRPr lang="en-US"/>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Marcador de notas"/>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n-US" noProof="0"/>
          </a:p>
        </p:txBody>
      </p:sp>
      <p:sp>
        <p:nvSpPr>
          <p:cNvPr id="6" name="5 Marcador de pie de página"/>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cs typeface="+mn-cs"/>
              </a:defRPr>
            </a:lvl1pPr>
          </a:lstStyle>
          <a:p>
            <a:pPr>
              <a:defRPr/>
            </a:pPr>
            <a:endParaRPr lang="en-US"/>
          </a:p>
        </p:txBody>
      </p:sp>
      <p:sp>
        <p:nvSpPr>
          <p:cNvPr id="7" name="6 Marcador de número de diapositiva"/>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cs typeface="+mn-cs"/>
              </a:defRPr>
            </a:lvl1pPr>
          </a:lstStyle>
          <a:p>
            <a:pPr>
              <a:defRPr/>
            </a:pPr>
            <a:fld id="{1D835DA7-38BE-457A-B373-1C296D3B4F10}" type="slidenum">
              <a:rPr lang="en-US"/>
              <a:pPr>
                <a:defRPr/>
              </a:pPr>
              <a:t>‹Nº›</a:t>
            </a:fld>
            <a:endParaRPr lang="en-US"/>
          </a:p>
        </p:txBody>
      </p:sp>
    </p:spTree>
    <p:extLst>
      <p:ext uri="{BB962C8B-B14F-4D97-AF65-F5344CB8AC3E}">
        <p14:creationId xmlns:p14="http://schemas.microsoft.com/office/powerpoint/2010/main" val="5326794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pPr>
              <a:defRPr/>
            </a:pPr>
            <a:fld id="{29EA19E7-E736-4CAE-AD7A-9160D2987B12}"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9538D8A1-CFD8-45B5-9DB5-1700D26F5BD6}"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D0FB79E2-5E27-46C5-A273-14D04D96BD74}"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BE747313-1357-4FB5-B678-271FD3F0AEB5}"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618A9FC0-DDFB-4352-9347-174936080F60}"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7BCAB2B7-DB8C-4189-BECE-474FA7B9CFA1}"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fld id="{1E0531E7-666A-49F4-8831-55197B6B4D46}"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8BA9159-DEAF-453B-9224-9AC81825D5EB}"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858BF746-FD6D-4BFE-8AA6-1BC5BC057820}" type="datetimeFigureOut">
              <a:rPr lang="es-CR"/>
              <a:pPr>
                <a:defRPr/>
              </a:pPr>
              <a:t>18/02/2014</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B6B4516C-AE63-4367-B9B7-AFF0F5F0E947}"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p:txBody>
          <a:bodyPr/>
          <a:lstStyle>
            <a:lvl1pPr>
              <a:defRPr/>
            </a:lvl1pPr>
          </a:lstStyle>
          <a:p>
            <a:pPr>
              <a:defRPr/>
            </a:pPr>
            <a:fld id="{CC51ED52-CDA9-4835-9D1D-C6EE3181D4F6}"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A04BB62F-90F9-48E3-B8F2-B1F9E261B375}"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p:txBody>
          <a:bodyPr/>
          <a:lstStyle>
            <a:lvl1pPr>
              <a:defRPr/>
            </a:lvl1pPr>
          </a:lstStyle>
          <a:p>
            <a:pPr>
              <a:defRPr/>
            </a:pPr>
            <a:fld id="{99C0455F-C804-4E6A-925F-A4579C3E64A7}" type="datetimeFigureOut">
              <a:rPr lang="es-CR"/>
              <a:pPr>
                <a:defRPr/>
              </a:pPr>
              <a:t>18/02/2014</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C09CD7E5-4AEF-472F-96CA-059FCA1FA95A}"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p:txBody>
          <a:bodyPr/>
          <a:lstStyle>
            <a:lvl1pPr>
              <a:defRPr/>
            </a:lvl1pPr>
          </a:lstStyle>
          <a:p>
            <a:pPr>
              <a:defRPr/>
            </a:pPr>
            <a:fld id="{00C49AA6-A9A0-4E22-BD73-3A63F2B973E4}" type="datetimeFigureOut">
              <a:rPr lang="es-CR"/>
              <a:pPr>
                <a:defRPr/>
              </a:pPr>
              <a:t>18/02/2014</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B8A1C877-E5CC-465C-A533-BE59A13A6F82}"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A95EE7C0-F054-4BB3-A758-54EA05013964}" type="datetimeFigureOut">
              <a:rPr lang="es-CR"/>
              <a:pPr>
                <a:defRPr/>
              </a:pPr>
              <a:t>18/02/2014</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C4D008DE-5376-4537-82CB-4CEDAB185F4F}"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3BC72B58-66B6-42E6-826D-B9D81DE26457}"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93949450-E1CA-471B-B462-A88C605633EC}"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B2A812CF-8377-432A-8FB0-63FEBBB789A6}" type="datetimeFigureOut">
              <a:rPr lang="es-CR"/>
              <a:pPr>
                <a:defRPr/>
              </a:pPr>
              <a:t>18/02/2014</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798841FA-1655-4BA6-8EA8-776676F3AD32}"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1133872"/>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endParaRPr lang="es-CR" dirty="0" smtClean="0"/>
          </a:p>
        </p:txBody>
      </p:sp>
      <p:sp>
        <p:nvSpPr>
          <p:cNvPr id="1027" name="2 Marcador de texto"/>
          <p:cNvSpPr>
            <a:spLocks noGrp="1"/>
          </p:cNvSpPr>
          <p:nvPr>
            <p:ph type="body" idx="1"/>
          </p:nvPr>
        </p:nvSpPr>
        <p:spPr bwMode="auto">
          <a:xfrm>
            <a:off x="457200" y="2276872"/>
            <a:ext cx="8229600" cy="38492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R" dirty="0"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4E690C8-88FF-4A49-A728-6AA02BDC5DA0}" type="datetimeFigureOut">
              <a:rPr lang="es-CR"/>
              <a:pPr>
                <a:defRPr/>
              </a:pPr>
              <a:t>18/02/2014</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F1F53A6-D1A2-4D74-B31D-3C246140EF22}"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ctrTitle" idx="4294967295"/>
          </p:nvPr>
        </p:nvSpPr>
        <p:spPr>
          <a:xfrm>
            <a:off x="467544" y="1916832"/>
            <a:ext cx="8054975" cy="3622576"/>
          </a:xfrm>
        </p:spPr>
        <p:txBody>
          <a:bodyPr>
            <a:normAutofit/>
          </a:bodyPr>
          <a:lstStyle/>
          <a:p>
            <a:pPr eaLnBrk="1" hangingPunct="1">
              <a:defRPr/>
            </a:pPr>
            <a:r>
              <a:rPr lang="es-CR" sz="5100" dirty="0">
                <a:ea typeface="ＭＳ Ｐゴシック" pitchFamily="34" charset="-128"/>
              </a:rPr>
              <a:t>Degree and Grad</a:t>
            </a:r>
            <a:r>
              <a:rPr lang="es-CR" sz="5400" dirty="0"/>
              <a:t>uation Seminar</a:t>
            </a:r>
            <a:r>
              <a:rPr lang="es-CR" sz="5100" dirty="0">
                <a:ea typeface="ＭＳ Ｐゴシック" pitchFamily="34" charset="-128"/>
              </a:rPr>
              <a:t/>
            </a:r>
            <a:br>
              <a:rPr lang="es-CR" sz="5100" dirty="0">
                <a:ea typeface="ＭＳ Ｐゴシック" pitchFamily="34" charset="-128"/>
              </a:rPr>
            </a:br>
            <a:r>
              <a:rPr lang="es-CR" sz="5100" dirty="0">
                <a:ea typeface="ＭＳ Ｐゴシック" pitchFamily="34" charset="-128"/>
              </a:rPr>
              <a:t/>
            </a:r>
            <a:br>
              <a:rPr lang="es-CR" sz="5100" dirty="0">
                <a:ea typeface="ＭＳ Ｐゴシック" pitchFamily="34" charset="-128"/>
              </a:rPr>
            </a:br>
            <a:r>
              <a:rPr lang="es-ES_tradnl" sz="5100" dirty="0" err="1" smtClean="0">
                <a:ea typeface="ＭＳ Ｐゴシック" pitchFamily="34" charset="-128"/>
              </a:rPr>
              <a:t>Risk</a:t>
            </a:r>
            <a:r>
              <a:rPr lang="en-US" sz="4800" dirty="0" smtClean="0">
                <a:ea typeface="ＭＳ Ｐゴシック" pitchFamily="34" charset="-128"/>
              </a:rPr>
              <a:t> </a:t>
            </a:r>
            <a:r>
              <a:rPr lang="es-CR" sz="5100" dirty="0" smtClean="0">
                <a:ea typeface="ＭＳ Ｐゴシック" pitchFamily="34" charset="-128"/>
              </a:rPr>
              <a:t>Management</a:t>
            </a:r>
            <a:endParaRPr lang="es-CR" dirty="0" smtClean="0">
              <a:ea typeface="ＭＳ Ｐゴシック" pitchFamily="34" charset="-128"/>
            </a:endParaRPr>
          </a:p>
        </p:txBody>
      </p:sp>
    </p:spTree>
    <p:extLst>
      <p:ext uri="{BB962C8B-B14F-4D97-AF65-F5344CB8AC3E}">
        <p14:creationId xmlns:p14="http://schemas.microsoft.com/office/powerpoint/2010/main" val="1732612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p:txBody>
          <a:bodyPr/>
          <a:lstStyle/>
          <a:p>
            <a:pPr eaLnBrk="1" hangingPunct="1"/>
            <a:r>
              <a:rPr lang="en-US" dirty="0" smtClean="0"/>
              <a:t>Risk Management Plan</a:t>
            </a:r>
          </a:p>
        </p:txBody>
      </p:sp>
      <p:sp>
        <p:nvSpPr>
          <p:cNvPr id="21506" name="Content Placeholder 2"/>
          <p:cNvSpPr>
            <a:spLocks noGrp="1"/>
          </p:cNvSpPr>
          <p:nvPr>
            <p:ph idx="4294967295"/>
          </p:nvPr>
        </p:nvSpPr>
        <p:spPr/>
        <p:txBody>
          <a:bodyPr/>
          <a:lstStyle/>
          <a:p>
            <a:pPr eaLnBrk="1" hangingPunct="1"/>
            <a:r>
              <a:rPr lang="en-US" sz="2500" dirty="0" smtClean="0"/>
              <a:t>The risk management plan includes:</a:t>
            </a:r>
          </a:p>
          <a:p>
            <a:pPr lvl="1" eaLnBrk="1" hangingPunct="1"/>
            <a:r>
              <a:rPr lang="en-US" sz="2500" dirty="0" smtClean="0"/>
              <a:t>Methodology: how risk management for the </a:t>
            </a:r>
            <a:r>
              <a:rPr lang="en-US" sz="2500" dirty="0"/>
              <a:t>project will be </a:t>
            </a:r>
            <a:r>
              <a:rPr lang="en-US" sz="2500" dirty="0" smtClean="0"/>
              <a:t>performed.</a:t>
            </a:r>
          </a:p>
          <a:p>
            <a:pPr lvl="1" eaLnBrk="1" hangingPunct="1"/>
            <a:r>
              <a:rPr lang="en-US" sz="2500" dirty="0" smtClean="0"/>
              <a:t>Roles and responsibilities: “who will do what”?</a:t>
            </a:r>
          </a:p>
          <a:p>
            <a:pPr lvl="1" eaLnBrk="1" hangingPunct="1"/>
            <a:r>
              <a:rPr lang="en-US" sz="2500" dirty="0" smtClean="0"/>
              <a:t>Budgeting: cost for the risk management process</a:t>
            </a:r>
          </a:p>
          <a:p>
            <a:pPr lvl="1" eaLnBrk="1" hangingPunct="1"/>
            <a:r>
              <a:rPr lang="en-US" sz="2500" dirty="0" smtClean="0"/>
              <a:t>Timing: when the risk activities will be performed</a:t>
            </a:r>
          </a:p>
          <a:p>
            <a:pPr lvl="1" eaLnBrk="1" hangingPunct="1"/>
            <a:r>
              <a:rPr lang="en-US" sz="2500" dirty="0" smtClean="0"/>
              <a:t>Categories: risk is classified in categories for ease of analysis and management</a:t>
            </a:r>
          </a:p>
        </p:txBody>
      </p:sp>
    </p:spTree>
    <p:extLst>
      <p:ext uri="{BB962C8B-B14F-4D97-AF65-F5344CB8AC3E}">
        <p14:creationId xmlns:p14="http://schemas.microsoft.com/office/powerpoint/2010/main" val="3202632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a:xfrm>
            <a:off x="457200" y="845840"/>
            <a:ext cx="8003232" cy="1647056"/>
          </a:xfrm>
        </p:spPr>
        <p:txBody>
          <a:bodyPr/>
          <a:lstStyle/>
          <a:p>
            <a:pPr eaLnBrk="1" hangingPunct="1"/>
            <a:r>
              <a:rPr lang="en-US" dirty="0" smtClean="0"/>
              <a:t>Risk Management Plan (cont.)</a:t>
            </a:r>
          </a:p>
        </p:txBody>
      </p:sp>
      <p:sp>
        <p:nvSpPr>
          <p:cNvPr id="22530" name="Content Placeholder 2"/>
          <p:cNvSpPr>
            <a:spLocks noGrp="1"/>
          </p:cNvSpPr>
          <p:nvPr>
            <p:ph idx="4294967295"/>
          </p:nvPr>
        </p:nvSpPr>
        <p:spPr/>
        <p:txBody>
          <a:bodyPr>
            <a:normAutofit fontScale="92500" lnSpcReduction="10000"/>
          </a:bodyPr>
          <a:lstStyle/>
          <a:p>
            <a:pPr eaLnBrk="1" hangingPunct="1"/>
            <a:r>
              <a:rPr lang="en-US" sz="2500" dirty="0" smtClean="0"/>
              <a:t>The risk management plan includes:</a:t>
            </a:r>
          </a:p>
          <a:p>
            <a:pPr lvl="1" eaLnBrk="1" hangingPunct="1"/>
            <a:r>
              <a:rPr lang="en-US" sz="2500" dirty="0" smtClean="0"/>
              <a:t>Definitions of probability and impact: in order to standardize the interpretations on the scales for both factors</a:t>
            </a:r>
          </a:p>
          <a:p>
            <a:pPr lvl="1" eaLnBrk="1" hangingPunct="1"/>
            <a:r>
              <a:rPr lang="en-US" sz="2500" dirty="0" smtClean="0"/>
              <a:t>Stakeholder tolerances: discovered in early stages of the project, the tolerances will help to rank and manage risks according to stakeholders</a:t>
            </a:r>
          </a:p>
          <a:p>
            <a:pPr lvl="1" eaLnBrk="1" hangingPunct="1"/>
            <a:r>
              <a:rPr lang="en-US" sz="2500" dirty="0" smtClean="0"/>
              <a:t>Reporting formats: description of any reports that will be used</a:t>
            </a:r>
          </a:p>
          <a:p>
            <a:pPr lvl="1" eaLnBrk="1" hangingPunct="1"/>
            <a:r>
              <a:rPr lang="en-US" sz="2500" dirty="0" smtClean="0"/>
              <a:t>Tracking: how the process will be tracked, for example for auditing purposes</a:t>
            </a:r>
          </a:p>
        </p:txBody>
      </p:sp>
    </p:spTree>
    <p:extLst>
      <p:ext uri="{BB962C8B-B14F-4D97-AF65-F5344CB8AC3E}">
        <p14:creationId xmlns:p14="http://schemas.microsoft.com/office/powerpoint/2010/main" val="681714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Frances is the project manager of the LKJ Project. Which of the following techniques will she use to create the risk management plan?:</a:t>
            </a:r>
          </a:p>
          <a:p>
            <a:pPr lvl="1" eaLnBrk="1" hangingPunct="1"/>
            <a:r>
              <a:rPr lang="en-US" sz="2700" smtClean="0"/>
              <a:t>A. Risk tolerance </a:t>
            </a:r>
          </a:p>
          <a:p>
            <a:pPr lvl="1" eaLnBrk="1" hangingPunct="1"/>
            <a:r>
              <a:rPr lang="en-US" sz="2700" smtClean="0"/>
              <a:t>B. Status meetings </a:t>
            </a:r>
          </a:p>
          <a:p>
            <a:pPr lvl="1" eaLnBrk="1" hangingPunct="1"/>
            <a:r>
              <a:rPr lang="en-US" sz="2700" smtClean="0"/>
              <a:t>C. Planning meetings </a:t>
            </a:r>
          </a:p>
          <a:p>
            <a:pPr lvl="1" eaLnBrk="1" hangingPunct="1"/>
            <a:r>
              <a:rPr lang="en-US" sz="2700" smtClean="0"/>
              <a:t>D. Variance meetings </a:t>
            </a:r>
          </a:p>
        </p:txBody>
      </p:sp>
    </p:spTree>
    <p:extLst>
      <p:ext uri="{BB962C8B-B14F-4D97-AF65-F5344CB8AC3E}">
        <p14:creationId xmlns:p14="http://schemas.microsoft.com/office/powerpoint/2010/main" val="319498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a:xfrm>
            <a:off x="457200" y="845840"/>
            <a:ext cx="7067550" cy="1143000"/>
          </a:xfrm>
        </p:spPr>
        <p:txBody>
          <a:bodyPr/>
          <a:lstStyle/>
          <a:p>
            <a:pPr eaLnBrk="1" hangingPunct="1"/>
            <a:r>
              <a:rPr lang="en-US" dirty="0" smtClean="0"/>
              <a:t>Risk response strategies</a:t>
            </a:r>
          </a:p>
        </p:txBody>
      </p:sp>
      <p:sp>
        <p:nvSpPr>
          <p:cNvPr id="23554" name="Content Placeholder 2"/>
          <p:cNvSpPr>
            <a:spLocks noGrp="1"/>
          </p:cNvSpPr>
          <p:nvPr>
            <p:ph idx="4294967295"/>
          </p:nvPr>
        </p:nvSpPr>
        <p:spPr/>
        <p:txBody>
          <a:bodyPr/>
          <a:lstStyle/>
          <a:p>
            <a:pPr eaLnBrk="1" hangingPunct="1"/>
            <a:r>
              <a:rPr lang="en-US" sz="2700" smtClean="0"/>
              <a:t>How do we respond to risks </a:t>
            </a:r>
          </a:p>
          <a:p>
            <a:pPr eaLnBrk="1" hangingPunct="1"/>
            <a:r>
              <a:rPr lang="en-US" sz="2400" smtClean="0"/>
              <a:t>*Might be referred to as risk mitigation strategies</a:t>
            </a:r>
          </a:p>
          <a:p>
            <a:pPr eaLnBrk="1" hangingPunct="1"/>
            <a:r>
              <a:rPr lang="en-US" sz="2700" smtClean="0"/>
              <a:t>For threats:</a:t>
            </a:r>
          </a:p>
          <a:p>
            <a:pPr lvl="1" eaLnBrk="1" hangingPunct="1"/>
            <a:r>
              <a:rPr lang="en-US" sz="2700" smtClean="0"/>
              <a:t>Avoid: eliminate the threat by eliminating the cause</a:t>
            </a:r>
          </a:p>
          <a:p>
            <a:pPr lvl="1" eaLnBrk="1" hangingPunct="1"/>
            <a:r>
              <a:rPr lang="en-US" sz="2700" smtClean="0"/>
              <a:t>Mitigate: reduce probability or impact of a threat</a:t>
            </a:r>
          </a:p>
          <a:p>
            <a:pPr lvl="1" eaLnBrk="1" hangingPunct="1"/>
            <a:r>
              <a:rPr lang="en-US" sz="2700" smtClean="0"/>
              <a:t>Transfer (Deflect, Allocate): make another party responsible for the risk by purchasing insurance, performance bonds, warranties, guarantees, or outsourcing the work (related to procurement)</a:t>
            </a:r>
          </a:p>
        </p:txBody>
      </p:sp>
    </p:spTree>
    <p:extLst>
      <p:ext uri="{BB962C8B-B14F-4D97-AF65-F5344CB8AC3E}">
        <p14:creationId xmlns:p14="http://schemas.microsoft.com/office/powerpoint/2010/main" val="3928193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a:xfrm>
            <a:off x="457200" y="845840"/>
            <a:ext cx="7067550" cy="1143000"/>
          </a:xfrm>
        </p:spPr>
        <p:txBody>
          <a:bodyPr/>
          <a:lstStyle/>
          <a:p>
            <a:pPr eaLnBrk="1" hangingPunct="1"/>
            <a:r>
              <a:rPr lang="en-US" dirty="0" smtClean="0"/>
              <a:t>Risk response strategies</a:t>
            </a:r>
          </a:p>
        </p:txBody>
      </p:sp>
      <p:sp>
        <p:nvSpPr>
          <p:cNvPr id="24578" name="Content Placeholder 2"/>
          <p:cNvSpPr>
            <a:spLocks noGrp="1"/>
          </p:cNvSpPr>
          <p:nvPr>
            <p:ph idx="4294967295"/>
          </p:nvPr>
        </p:nvSpPr>
        <p:spPr/>
        <p:txBody>
          <a:bodyPr>
            <a:normAutofit fontScale="92500"/>
          </a:bodyPr>
          <a:lstStyle/>
          <a:p>
            <a:pPr eaLnBrk="1" hangingPunct="1"/>
            <a:r>
              <a:rPr lang="en-US" sz="2400" dirty="0" smtClean="0"/>
              <a:t>For opportunities:</a:t>
            </a:r>
          </a:p>
          <a:p>
            <a:pPr lvl="1" eaLnBrk="1" hangingPunct="1"/>
            <a:r>
              <a:rPr lang="en-US" sz="2400" dirty="0" smtClean="0"/>
              <a:t>Exploit: change the project to make sure the opportunity occurs</a:t>
            </a:r>
          </a:p>
          <a:p>
            <a:pPr lvl="1" eaLnBrk="1" hangingPunct="1"/>
            <a:r>
              <a:rPr lang="en-US" sz="2400" dirty="0" smtClean="0"/>
              <a:t>Enhance: increase probability and positive impacts of the risk event</a:t>
            </a:r>
          </a:p>
          <a:p>
            <a:pPr lvl="1" eaLnBrk="1" hangingPunct="1"/>
            <a:r>
              <a:rPr lang="en-US" sz="2400" dirty="0" smtClean="0"/>
              <a:t>Share: allocate ownership of the opportunity to a third party that is best able to take advantage of the opportunity</a:t>
            </a:r>
          </a:p>
          <a:p>
            <a:pPr eaLnBrk="1" hangingPunct="1"/>
            <a:r>
              <a:rPr lang="en-US" sz="2400" dirty="0" smtClean="0"/>
              <a:t>For threats and opportunities:</a:t>
            </a:r>
          </a:p>
          <a:p>
            <a:pPr lvl="1" eaLnBrk="1" hangingPunct="1"/>
            <a:r>
              <a:rPr lang="en-US" sz="2400" dirty="0" smtClean="0"/>
              <a:t>Accept: active acceptance, which may involve the creation of contingency plans to be implemented, including time and cost reserves</a:t>
            </a:r>
          </a:p>
        </p:txBody>
      </p:sp>
    </p:spTree>
    <p:extLst>
      <p:ext uri="{BB962C8B-B14F-4D97-AF65-F5344CB8AC3E}">
        <p14:creationId xmlns:p14="http://schemas.microsoft.com/office/powerpoint/2010/main" val="25562851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Risk response owners?:</a:t>
            </a:r>
          </a:p>
          <a:p>
            <a:pPr lvl="1" eaLnBrk="1" hangingPunct="1"/>
            <a:r>
              <a:rPr lang="en-US" sz="2700" smtClean="0"/>
              <a:t>A. Are always major stakeholders</a:t>
            </a:r>
          </a:p>
          <a:p>
            <a:pPr lvl="1" eaLnBrk="1" hangingPunct="1"/>
            <a:r>
              <a:rPr lang="en-US" sz="2700" smtClean="0"/>
              <a:t>B. Might be the same as procurement owners</a:t>
            </a:r>
          </a:p>
          <a:p>
            <a:pPr lvl="1" eaLnBrk="1" hangingPunct="1"/>
            <a:r>
              <a:rPr lang="en-US" sz="2700" smtClean="0"/>
              <a:t>C. Are always project management team members</a:t>
            </a:r>
          </a:p>
          <a:p>
            <a:pPr lvl="1" eaLnBrk="1" hangingPunct="1"/>
            <a:r>
              <a:rPr lang="en-US" sz="2700" smtClean="0"/>
              <a:t>D. Are responsible for the risk response</a:t>
            </a:r>
          </a:p>
        </p:txBody>
      </p:sp>
    </p:spTree>
    <p:extLst>
      <p:ext uri="{BB962C8B-B14F-4D97-AF65-F5344CB8AC3E}">
        <p14:creationId xmlns:p14="http://schemas.microsoft.com/office/powerpoint/2010/main" val="1297602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a:xfrm>
            <a:off x="457200" y="845840"/>
            <a:ext cx="8003232" cy="1431032"/>
          </a:xfrm>
        </p:spPr>
        <p:txBody>
          <a:bodyPr/>
          <a:lstStyle/>
          <a:p>
            <a:pPr eaLnBrk="1" hangingPunct="1"/>
            <a:r>
              <a:rPr lang="en-US" dirty="0" smtClean="0"/>
              <a:t>Reserves</a:t>
            </a:r>
          </a:p>
        </p:txBody>
      </p:sp>
      <p:sp>
        <p:nvSpPr>
          <p:cNvPr id="25602" name="Content Placeholder 2"/>
          <p:cNvSpPr>
            <a:spLocks noGrp="1"/>
          </p:cNvSpPr>
          <p:nvPr>
            <p:ph idx="4294967295"/>
          </p:nvPr>
        </p:nvSpPr>
        <p:spPr>
          <a:xfrm>
            <a:off x="179512" y="2276872"/>
            <a:ext cx="8712968" cy="4392488"/>
          </a:xfrm>
        </p:spPr>
        <p:txBody>
          <a:bodyPr/>
          <a:lstStyle/>
          <a:p>
            <a:pPr eaLnBrk="1" hangingPunct="1"/>
            <a:r>
              <a:rPr lang="en-US" sz="2700" dirty="0" smtClean="0"/>
              <a:t>Are time or cost contingencies to deal with accepted risks</a:t>
            </a:r>
          </a:p>
          <a:p>
            <a:pPr eaLnBrk="1" hangingPunct="1"/>
            <a:r>
              <a:rPr lang="en-US" sz="2700" dirty="0" smtClean="0"/>
              <a:t>Time is included on the project schedule and cost is included in the project budget</a:t>
            </a:r>
          </a:p>
          <a:p>
            <a:pPr eaLnBrk="1" hangingPunct="1"/>
            <a:r>
              <a:rPr lang="en-US" sz="2700" dirty="0" smtClean="0"/>
              <a:t>There can be two types of reserves:</a:t>
            </a:r>
          </a:p>
          <a:p>
            <a:pPr lvl="1" eaLnBrk="1" hangingPunct="1"/>
            <a:r>
              <a:rPr lang="en-US" sz="2700" dirty="0" smtClean="0"/>
              <a:t>Contingency reserves: for items identified in risk management (foreseeable)</a:t>
            </a:r>
          </a:p>
          <a:p>
            <a:pPr lvl="1" eaLnBrk="1" hangingPunct="1"/>
            <a:r>
              <a:rPr lang="en-US" sz="2700" dirty="0" smtClean="0"/>
              <a:t>Management reserves: for items that you did not or could not identify in risk management (unforeseeable)</a:t>
            </a:r>
          </a:p>
        </p:txBody>
      </p:sp>
    </p:spTree>
    <p:extLst>
      <p:ext uri="{BB962C8B-B14F-4D97-AF65-F5344CB8AC3E}">
        <p14:creationId xmlns:p14="http://schemas.microsoft.com/office/powerpoint/2010/main" val="19005441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a:xfrm>
            <a:off x="457200" y="845840"/>
            <a:ext cx="7859216" cy="1431032"/>
          </a:xfrm>
        </p:spPr>
        <p:txBody>
          <a:bodyPr/>
          <a:lstStyle/>
          <a:p>
            <a:pPr eaLnBrk="1" hangingPunct="1"/>
            <a:r>
              <a:rPr lang="en-US" dirty="0" smtClean="0"/>
              <a:t>Reserve analysis</a:t>
            </a:r>
          </a:p>
        </p:txBody>
      </p:sp>
      <p:sp>
        <p:nvSpPr>
          <p:cNvPr id="26626" name="Content Placeholder 2"/>
          <p:cNvSpPr>
            <a:spLocks noGrp="1"/>
          </p:cNvSpPr>
          <p:nvPr>
            <p:ph idx="4294967295"/>
          </p:nvPr>
        </p:nvSpPr>
        <p:spPr/>
        <p:txBody>
          <a:bodyPr/>
          <a:lstStyle/>
          <a:p>
            <a:pPr eaLnBrk="1" hangingPunct="1"/>
            <a:r>
              <a:rPr lang="en-US" dirty="0" smtClean="0"/>
              <a:t>Checking to see how much reserve remains and how much might be needed for the project</a:t>
            </a:r>
          </a:p>
          <a:p>
            <a:pPr eaLnBrk="1" hangingPunct="1"/>
            <a:r>
              <a:rPr lang="en-US" dirty="0" smtClean="0"/>
              <a:t>Remember that the contingency reserve may only be used to handle the impact of the specific risk it was set aside for</a:t>
            </a:r>
          </a:p>
          <a:p>
            <a:pPr eaLnBrk="1" hangingPunct="1"/>
            <a:endParaRPr lang="en-US" dirty="0" smtClean="0"/>
          </a:p>
        </p:txBody>
      </p:sp>
    </p:spTree>
    <p:extLst>
      <p:ext uri="{BB962C8B-B14F-4D97-AF65-F5344CB8AC3E}">
        <p14:creationId xmlns:p14="http://schemas.microsoft.com/office/powerpoint/2010/main" val="4356706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Which of the following is the most correct statement related to reserves?:</a:t>
            </a:r>
          </a:p>
          <a:p>
            <a:pPr lvl="1" eaLnBrk="1" hangingPunct="1"/>
            <a:r>
              <a:rPr lang="en-US" sz="2700" dirty="0" smtClean="0"/>
              <a:t>A. There are at least three types of reserves</a:t>
            </a:r>
          </a:p>
          <a:p>
            <a:pPr lvl="1" eaLnBrk="1" hangingPunct="1"/>
            <a:r>
              <a:rPr lang="en-US" sz="2700" dirty="0" smtClean="0"/>
              <a:t>B. They can always be used and approved by the project manager</a:t>
            </a:r>
          </a:p>
          <a:p>
            <a:pPr lvl="1" eaLnBrk="1" hangingPunct="1"/>
            <a:r>
              <a:rPr lang="en-US" sz="2700" dirty="0" smtClean="0"/>
              <a:t>C. They can only be used for their corresponding risk</a:t>
            </a:r>
          </a:p>
          <a:p>
            <a:pPr lvl="1" eaLnBrk="1" hangingPunct="1"/>
            <a:r>
              <a:rPr lang="en-US" sz="2700" dirty="0" smtClean="0"/>
              <a:t>D. There are scope, time and cost reserves</a:t>
            </a:r>
          </a:p>
        </p:txBody>
      </p:sp>
    </p:spTree>
    <p:extLst>
      <p:ext uri="{BB962C8B-B14F-4D97-AF65-F5344CB8AC3E}">
        <p14:creationId xmlns:p14="http://schemas.microsoft.com/office/powerpoint/2010/main" val="51286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a:xfrm>
            <a:off x="457200" y="845840"/>
            <a:ext cx="6562725" cy="1143000"/>
          </a:xfrm>
        </p:spPr>
        <p:txBody>
          <a:bodyPr/>
          <a:lstStyle/>
          <a:p>
            <a:pPr eaLnBrk="1" hangingPunct="1"/>
            <a:r>
              <a:rPr lang="en-US" sz="4000" dirty="0" smtClean="0"/>
              <a:t>Probability and impact matrix</a:t>
            </a:r>
          </a:p>
        </p:txBody>
      </p:sp>
      <p:sp>
        <p:nvSpPr>
          <p:cNvPr id="27650" name="Content Placeholder 2"/>
          <p:cNvSpPr>
            <a:spLocks noGrp="1"/>
          </p:cNvSpPr>
          <p:nvPr>
            <p:ph idx="4294967295"/>
          </p:nvPr>
        </p:nvSpPr>
        <p:spPr>
          <a:xfrm>
            <a:off x="457200" y="1844825"/>
            <a:ext cx="8229600" cy="1080120"/>
          </a:xfrm>
        </p:spPr>
        <p:txBody>
          <a:bodyPr/>
          <a:lstStyle/>
          <a:p>
            <a:pPr marL="0" indent="0" eaLnBrk="1" hangingPunct="1">
              <a:buNone/>
            </a:pPr>
            <a:r>
              <a:rPr lang="en-US" dirty="0" smtClean="0"/>
              <a:t>Required in order to promote a common understanding of what each risk rating means</a:t>
            </a:r>
          </a:p>
          <a:p>
            <a:pPr eaLnBrk="1" hangingPunct="1"/>
            <a:endParaRPr lang="en-US" dirty="0" smtClean="0"/>
          </a:p>
        </p:txBody>
      </p:sp>
      <p:pic>
        <p:nvPicPr>
          <p:cNvPr id="27653" name="Picture 6"/>
          <p:cNvPicPr>
            <a:picLocks noChangeAspect="1" noChangeArrowheads="1"/>
          </p:cNvPicPr>
          <p:nvPr/>
        </p:nvPicPr>
        <p:blipFill>
          <a:blip r:embed="rId2"/>
          <a:srcRect/>
          <a:stretch>
            <a:fillRect/>
          </a:stretch>
        </p:blipFill>
        <p:spPr bwMode="auto">
          <a:xfrm>
            <a:off x="1691680" y="3068960"/>
            <a:ext cx="5256212" cy="2573338"/>
          </a:xfrm>
          <a:prstGeom prst="rect">
            <a:avLst/>
          </a:prstGeom>
          <a:noFill/>
          <a:ln w="9525">
            <a:noFill/>
            <a:miter lim="800000"/>
            <a:headEnd/>
            <a:tailEnd/>
          </a:ln>
        </p:spPr>
      </p:pic>
    </p:spTree>
    <p:extLst>
      <p:ext uri="{BB962C8B-B14F-4D97-AF65-F5344CB8AC3E}">
        <p14:creationId xmlns:p14="http://schemas.microsoft.com/office/powerpoint/2010/main" val="399669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p:txBody>
          <a:bodyPr/>
          <a:lstStyle/>
          <a:p>
            <a:pPr eaLnBrk="1" hangingPunct="1"/>
            <a:r>
              <a:rPr lang="en-US" dirty="0" smtClean="0"/>
              <a:t>Risk Management Process</a:t>
            </a:r>
          </a:p>
        </p:txBody>
      </p:sp>
      <p:sp>
        <p:nvSpPr>
          <p:cNvPr id="15364" name="Rectangle 3"/>
          <p:cNvSpPr>
            <a:spLocks noGrp="1" noChangeArrowheads="1"/>
          </p:cNvSpPr>
          <p:nvPr>
            <p:ph type="body" idx="4294967295"/>
          </p:nvPr>
        </p:nvSpPr>
        <p:spPr/>
        <p:txBody>
          <a:bodyPr/>
          <a:lstStyle/>
          <a:p>
            <a:pPr eaLnBrk="1" hangingPunct="1"/>
            <a:r>
              <a:rPr lang="en-US" sz="2600" dirty="0" smtClean="0"/>
              <a:t>Plan Risk Management – Planning Process Group</a:t>
            </a:r>
          </a:p>
          <a:p>
            <a:pPr eaLnBrk="1" hangingPunct="1"/>
            <a:r>
              <a:rPr lang="en-US" sz="2600" dirty="0" smtClean="0"/>
              <a:t>Identify Risks – Planning Process Group</a:t>
            </a:r>
          </a:p>
          <a:p>
            <a:pPr eaLnBrk="1" hangingPunct="1"/>
            <a:r>
              <a:rPr lang="en-US" sz="2600" dirty="0" smtClean="0"/>
              <a:t>Perform Qualitative Risk Analysis – Planning Process Group</a:t>
            </a:r>
          </a:p>
          <a:p>
            <a:pPr eaLnBrk="1" hangingPunct="1"/>
            <a:r>
              <a:rPr lang="en-US" sz="2600" dirty="0" smtClean="0"/>
              <a:t>Perform Quantitative Risk Analysis – Planning Process Group</a:t>
            </a:r>
          </a:p>
          <a:p>
            <a:pPr eaLnBrk="1" hangingPunct="1"/>
            <a:r>
              <a:rPr lang="en-US" sz="2600" dirty="0" smtClean="0"/>
              <a:t>Plan Risk Responses – Planning Process Group</a:t>
            </a:r>
          </a:p>
          <a:p>
            <a:pPr eaLnBrk="1" hangingPunct="1"/>
            <a:r>
              <a:rPr lang="en-US" sz="2600" dirty="0" smtClean="0"/>
              <a:t>Monitor and Control Risk Responses – Monitoring and Controlling Process Group</a:t>
            </a:r>
            <a:endParaRPr lang="en-US" dirty="0" smtClean="0"/>
          </a:p>
        </p:txBody>
      </p:sp>
    </p:spTree>
    <p:extLst>
      <p:ext uri="{BB962C8B-B14F-4D97-AF65-F5344CB8AC3E}">
        <p14:creationId xmlns:p14="http://schemas.microsoft.com/office/powerpoint/2010/main" val="237972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normAutofit fontScale="92500" lnSpcReduction="10000"/>
          </a:bodyPr>
          <a:lstStyle/>
          <a:p>
            <a:r>
              <a:rPr lang="en-US" sz="2700" dirty="0" smtClean="0"/>
              <a:t>A table of risks, their probability, impact, and a number representing the overall risk score is called a ______?:</a:t>
            </a:r>
          </a:p>
          <a:p>
            <a:pPr lvl="1" eaLnBrk="1" hangingPunct="1"/>
            <a:r>
              <a:rPr lang="en-US" sz="2700" dirty="0" smtClean="0"/>
              <a:t>A. Risk table</a:t>
            </a:r>
          </a:p>
          <a:p>
            <a:pPr lvl="1" eaLnBrk="1" hangingPunct="1"/>
            <a:endParaRPr lang="en-US" sz="2700" dirty="0" smtClean="0"/>
          </a:p>
          <a:p>
            <a:pPr lvl="1" eaLnBrk="1" hangingPunct="1"/>
            <a:r>
              <a:rPr lang="en-US" sz="2700" dirty="0" smtClean="0"/>
              <a:t>B. Probability and impact matrix</a:t>
            </a:r>
          </a:p>
          <a:p>
            <a:pPr lvl="1" eaLnBrk="1" hangingPunct="1"/>
            <a:endParaRPr lang="en-US" sz="2700" dirty="0" smtClean="0"/>
          </a:p>
          <a:p>
            <a:pPr lvl="1" eaLnBrk="1" hangingPunct="1"/>
            <a:r>
              <a:rPr lang="en-US" sz="2700" dirty="0" smtClean="0"/>
              <a:t>C. Quantitative matrix</a:t>
            </a:r>
          </a:p>
          <a:p>
            <a:pPr lvl="1" eaLnBrk="1" hangingPunct="1"/>
            <a:endParaRPr lang="en-US" sz="2700" dirty="0" smtClean="0"/>
          </a:p>
          <a:p>
            <a:pPr lvl="1" eaLnBrk="1" hangingPunct="1"/>
            <a:r>
              <a:rPr lang="en-US" sz="2700" dirty="0" smtClean="0"/>
              <a:t>D. Qualitative matrix</a:t>
            </a:r>
          </a:p>
        </p:txBody>
      </p:sp>
    </p:spTree>
    <p:extLst>
      <p:ext uri="{BB962C8B-B14F-4D97-AF65-F5344CB8AC3E}">
        <p14:creationId xmlns:p14="http://schemas.microsoft.com/office/powerpoint/2010/main" val="311786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a:xfrm>
            <a:off x="457200" y="845840"/>
            <a:ext cx="6562725" cy="1143000"/>
          </a:xfrm>
        </p:spPr>
        <p:txBody>
          <a:bodyPr/>
          <a:lstStyle/>
          <a:p>
            <a:pPr eaLnBrk="1" hangingPunct="1"/>
            <a:r>
              <a:rPr lang="en-US" dirty="0" smtClean="0"/>
              <a:t>Monte Carlo analysis</a:t>
            </a:r>
          </a:p>
        </p:txBody>
      </p:sp>
      <p:sp>
        <p:nvSpPr>
          <p:cNvPr id="28674" name="Content Placeholder 2"/>
          <p:cNvSpPr>
            <a:spLocks noGrp="1"/>
          </p:cNvSpPr>
          <p:nvPr>
            <p:ph idx="4294967295"/>
          </p:nvPr>
        </p:nvSpPr>
        <p:spPr/>
        <p:txBody>
          <a:bodyPr/>
          <a:lstStyle/>
          <a:p>
            <a:pPr eaLnBrk="1" hangingPunct="1"/>
            <a:r>
              <a:rPr lang="en-US" sz="2800" dirty="0" smtClean="0"/>
              <a:t>A simulation technique that uses the network diagram and estimates to “perform” the project many times and to simulate cost or schedule results of the project</a:t>
            </a:r>
          </a:p>
          <a:p>
            <a:pPr eaLnBrk="1" hangingPunct="1"/>
            <a:r>
              <a:rPr lang="en-US" sz="2800" dirty="0" smtClean="0"/>
              <a:t>Usually done with a computer based program</a:t>
            </a:r>
          </a:p>
          <a:p>
            <a:pPr eaLnBrk="1" hangingPunct="1"/>
            <a:r>
              <a:rPr lang="en-US" sz="2800" dirty="0" smtClean="0"/>
              <a:t>Evaluates the overall risk of the project</a:t>
            </a:r>
          </a:p>
          <a:p>
            <a:pPr eaLnBrk="1" hangingPunct="1"/>
            <a:r>
              <a:rPr lang="en-US" sz="2800" dirty="0" smtClean="0"/>
              <a:t>Provides the probability of completing the project on any specific date or cost</a:t>
            </a:r>
          </a:p>
        </p:txBody>
      </p:sp>
    </p:spTree>
    <p:extLst>
      <p:ext uri="{BB962C8B-B14F-4D97-AF65-F5344CB8AC3E}">
        <p14:creationId xmlns:p14="http://schemas.microsoft.com/office/powerpoint/2010/main" val="11881412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Which of the following can determine multiple scenarios given various risks and the probability of their impact?:</a:t>
            </a:r>
          </a:p>
          <a:p>
            <a:pPr lvl="1" eaLnBrk="1" hangingPunct="1"/>
            <a:r>
              <a:rPr lang="en-US" sz="2700" smtClean="0"/>
              <a:t>A. Decision trees</a:t>
            </a:r>
          </a:p>
          <a:p>
            <a:pPr lvl="1" eaLnBrk="1" hangingPunct="1"/>
            <a:r>
              <a:rPr lang="en-US" sz="2700" smtClean="0"/>
              <a:t>B. Monte Carlos simulations</a:t>
            </a:r>
          </a:p>
          <a:p>
            <a:pPr lvl="1" eaLnBrk="1" hangingPunct="1"/>
            <a:r>
              <a:rPr lang="en-US" sz="2700" smtClean="0"/>
              <a:t>C. Pareto charts</a:t>
            </a:r>
          </a:p>
          <a:p>
            <a:pPr lvl="1" eaLnBrk="1" hangingPunct="1"/>
            <a:r>
              <a:rPr lang="en-US" sz="2700" smtClean="0"/>
              <a:t>D. Gantt charts</a:t>
            </a:r>
          </a:p>
        </p:txBody>
      </p:sp>
    </p:spTree>
    <p:extLst>
      <p:ext uri="{BB962C8B-B14F-4D97-AF65-F5344CB8AC3E}">
        <p14:creationId xmlns:p14="http://schemas.microsoft.com/office/powerpoint/2010/main" val="313182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a:xfrm>
            <a:off x="457200" y="1133872"/>
            <a:ext cx="6562725" cy="1143000"/>
          </a:xfrm>
        </p:spPr>
        <p:txBody>
          <a:bodyPr/>
          <a:lstStyle/>
          <a:p>
            <a:pPr eaLnBrk="1" hangingPunct="1"/>
            <a:r>
              <a:rPr lang="en-US" sz="4000" smtClean="0"/>
              <a:t>Expected Monetary Value (EMV)</a:t>
            </a:r>
          </a:p>
        </p:txBody>
      </p:sp>
      <p:sp>
        <p:nvSpPr>
          <p:cNvPr id="29698" name="Content Placeholder 2"/>
          <p:cNvSpPr>
            <a:spLocks noGrp="1"/>
          </p:cNvSpPr>
          <p:nvPr>
            <p:ph idx="4294967295"/>
          </p:nvPr>
        </p:nvSpPr>
        <p:spPr/>
        <p:txBody>
          <a:bodyPr/>
          <a:lstStyle/>
          <a:p>
            <a:pPr eaLnBrk="1" hangingPunct="1"/>
            <a:r>
              <a:rPr lang="en-US" dirty="0" smtClean="0"/>
              <a:t>A measure to determine an overall ranking of risk</a:t>
            </a:r>
          </a:p>
          <a:p>
            <a:pPr eaLnBrk="1" hangingPunct="1"/>
            <a:r>
              <a:rPr lang="en-US" dirty="0" smtClean="0"/>
              <a:t>Calculated as the probability (P) times impact (I)</a:t>
            </a:r>
          </a:p>
          <a:p>
            <a:pPr lvl="1" eaLnBrk="1" hangingPunct="1"/>
            <a:r>
              <a:rPr lang="en-US" dirty="0" smtClean="0"/>
              <a:t>EMV = P x I</a:t>
            </a:r>
          </a:p>
          <a:p>
            <a:pPr eaLnBrk="1" hangingPunct="1"/>
            <a:r>
              <a:rPr lang="en-US" sz="2800" dirty="0" smtClean="0"/>
              <a:t>*Remember to consider both threats and opportunities by adding or subtracting as required</a:t>
            </a:r>
          </a:p>
        </p:txBody>
      </p:sp>
    </p:spTree>
    <p:extLst>
      <p:ext uri="{BB962C8B-B14F-4D97-AF65-F5344CB8AC3E}">
        <p14:creationId xmlns:p14="http://schemas.microsoft.com/office/powerpoint/2010/main" val="197478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Which of the following can determine multiple scenarios given various risks and the probability of their impact?:</a:t>
            </a:r>
          </a:p>
          <a:p>
            <a:pPr lvl="1" eaLnBrk="1" hangingPunct="1"/>
            <a:r>
              <a:rPr lang="en-US" sz="2700" smtClean="0"/>
              <a:t>A. Decision trees</a:t>
            </a:r>
          </a:p>
          <a:p>
            <a:pPr lvl="1" eaLnBrk="1" hangingPunct="1"/>
            <a:r>
              <a:rPr lang="en-US" sz="2700" smtClean="0"/>
              <a:t>B. Monte Carlos simulations</a:t>
            </a:r>
          </a:p>
          <a:p>
            <a:pPr lvl="1" eaLnBrk="1" hangingPunct="1"/>
            <a:r>
              <a:rPr lang="en-US" sz="2700" smtClean="0"/>
              <a:t>C. Pareto charts</a:t>
            </a:r>
          </a:p>
          <a:p>
            <a:pPr lvl="1" eaLnBrk="1" hangingPunct="1"/>
            <a:r>
              <a:rPr lang="en-US" sz="2700" smtClean="0"/>
              <a:t>D. Gantt charts</a:t>
            </a:r>
          </a:p>
        </p:txBody>
      </p:sp>
    </p:spTree>
    <p:extLst>
      <p:ext uri="{BB962C8B-B14F-4D97-AF65-F5344CB8AC3E}">
        <p14:creationId xmlns:p14="http://schemas.microsoft.com/office/powerpoint/2010/main" val="41543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a:xfrm>
            <a:off x="457200" y="845840"/>
            <a:ext cx="8219256" cy="1647056"/>
          </a:xfrm>
        </p:spPr>
        <p:txBody>
          <a:bodyPr/>
          <a:lstStyle/>
          <a:p>
            <a:pPr eaLnBrk="1" hangingPunct="1"/>
            <a:r>
              <a:rPr lang="en-US" dirty="0" smtClean="0"/>
              <a:t>Contingency plans</a:t>
            </a:r>
          </a:p>
        </p:txBody>
      </p:sp>
      <p:sp>
        <p:nvSpPr>
          <p:cNvPr id="30722" name="Content Placeholder 2"/>
          <p:cNvSpPr>
            <a:spLocks noGrp="1"/>
          </p:cNvSpPr>
          <p:nvPr>
            <p:ph idx="4294967295"/>
          </p:nvPr>
        </p:nvSpPr>
        <p:spPr/>
        <p:txBody>
          <a:bodyPr/>
          <a:lstStyle/>
          <a:p>
            <a:pPr eaLnBrk="1" hangingPunct="1"/>
            <a:r>
              <a:rPr lang="en-US" dirty="0" smtClean="0"/>
              <a:t>Plans describing the specific actions that will be taken if the opportunity or threat occurs.</a:t>
            </a:r>
          </a:p>
        </p:txBody>
      </p:sp>
    </p:spTree>
    <p:extLst>
      <p:ext uri="{BB962C8B-B14F-4D97-AF65-F5344CB8AC3E}">
        <p14:creationId xmlns:p14="http://schemas.microsoft.com/office/powerpoint/2010/main" val="36830964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What should be done with risk on the watch list?:</a:t>
            </a:r>
          </a:p>
          <a:p>
            <a:pPr lvl="1" eaLnBrk="1" hangingPunct="1"/>
            <a:r>
              <a:rPr lang="en-US" sz="2700" smtClean="0"/>
              <a:t>A. Document them for future reference</a:t>
            </a:r>
          </a:p>
          <a:p>
            <a:pPr lvl="1" eaLnBrk="1" hangingPunct="1"/>
            <a:r>
              <a:rPr lang="en-US" sz="2700" smtClean="0"/>
              <a:t>B. Revisit them during project monitoring and execution</a:t>
            </a:r>
          </a:p>
          <a:p>
            <a:pPr lvl="1" eaLnBrk="1" hangingPunct="1"/>
            <a:r>
              <a:rPr lang="en-US" sz="2700" smtClean="0"/>
              <a:t>C. Document them and set them aside because they are already covered in your contingency plans</a:t>
            </a:r>
          </a:p>
          <a:p>
            <a:pPr lvl="1" eaLnBrk="1" hangingPunct="1"/>
            <a:r>
              <a:rPr lang="en-US" sz="2700" smtClean="0"/>
              <a:t>D. Give them to the customer</a:t>
            </a:r>
          </a:p>
        </p:txBody>
      </p:sp>
    </p:spTree>
    <p:extLst>
      <p:ext uri="{BB962C8B-B14F-4D97-AF65-F5344CB8AC3E}">
        <p14:creationId xmlns:p14="http://schemas.microsoft.com/office/powerpoint/2010/main" val="122885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457200" y="845840"/>
            <a:ext cx="8147248" cy="1575048"/>
          </a:xfrm>
        </p:spPr>
        <p:txBody>
          <a:bodyPr/>
          <a:lstStyle/>
          <a:p>
            <a:pPr eaLnBrk="1" hangingPunct="1"/>
            <a:r>
              <a:rPr lang="en-US" dirty="0" smtClean="0"/>
              <a:t>Fallback plans</a:t>
            </a:r>
          </a:p>
        </p:txBody>
      </p:sp>
      <p:sp>
        <p:nvSpPr>
          <p:cNvPr id="31746" name="Content Placeholder 2"/>
          <p:cNvSpPr>
            <a:spLocks noGrp="1"/>
          </p:cNvSpPr>
          <p:nvPr>
            <p:ph idx="4294967295"/>
          </p:nvPr>
        </p:nvSpPr>
        <p:spPr/>
        <p:txBody>
          <a:bodyPr/>
          <a:lstStyle/>
          <a:p>
            <a:pPr eaLnBrk="1" hangingPunct="1"/>
            <a:r>
              <a:rPr lang="en-US" dirty="0" smtClean="0"/>
              <a:t>Specific actions that will be taken if the contingency plan is not effective</a:t>
            </a:r>
          </a:p>
          <a:p>
            <a:pPr eaLnBrk="1" hangingPunct="1"/>
            <a:r>
              <a:rPr lang="en-US" dirty="0" smtClean="0"/>
              <a:t>Notice that this is a “second net” for the project’s protection with regard to risks</a:t>
            </a:r>
          </a:p>
        </p:txBody>
      </p:sp>
    </p:spTree>
    <p:extLst>
      <p:ext uri="{BB962C8B-B14F-4D97-AF65-F5344CB8AC3E}">
        <p14:creationId xmlns:p14="http://schemas.microsoft.com/office/powerpoint/2010/main" val="40262466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500" dirty="0" smtClean="0"/>
              <a:t>As a stakeholder you have been asked by the PM to determine probability and impact for several risks. Once you provide them she continues analyzing assumptions and moves onto the next risk management process. What has she forgotten to do?:</a:t>
            </a:r>
          </a:p>
          <a:p>
            <a:pPr lvl="1" eaLnBrk="1" hangingPunct="1"/>
            <a:r>
              <a:rPr lang="en-US" sz="2500" dirty="0" smtClean="0"/>
              <a:t>A. Identify the appropriate risk triggers</a:t>
            </a:r>
          </a:p>
          <a:p>
            <a:pPr lvl="1" eaLnBrk="1" hangingPunct="1"/>
            <a:r>
              <a:rPr lang="en-US" sz="2500" dirty="0" smtClean="0"/>
              <a:t>B. Evaluate the trends</a:t>
            </a:r>
          </a:p>
          <a:p>
            <a:pPr lvl="1" eaLnBrk="1" hangingPunct="1"/>
            <a:r>
              <a:rPr lang="en-US" sz="2500" dirty="0" smtClean="0"/>
              <a:t>C. Create a fallback plan</a:t>
            </a:r>
          </a:p>
          <a:p>
            <a:pPr lvl="1" eaLnBrk="1" hangingPunct="1"/>
            <a:r>
              <a:rPr lang="en-US" sz="2500" dirty="0" smtClean="0"/>
              <a:t>D. Provide a standardized risk rating matrix </a:t>
            </a:r>
          </a:p>
        </p:txBody>
      </p:sp>
    </p:spTree>
    <p:extLst>
      <p:ext uri="{BB962C8B-B14F-4D97-AF65-F5344CB8AC3E}">
        <p14:creationId xmlns:p14="http://schemas.microsoft.com/office/powerpoint/2010/main" val="2240124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457200" y="845840"/>
            <a:ext cx="6562725" cy="1143000"/>
          </a:xfrm>
        </p:spPr>
        <p:txBody>
          <a:bodyPr/>
          <a:lstStyle/>
          <a:p>
            <a:pPr eaLnBrk="1" hangingPunct="1"/>
            <a:r>
              <a:rPr lang="en-US" dirty="0" err="1" smtClean="0"/>
              <a:t>Watchlist</a:t>
            </a:r>
            <a:endParaRPr lang="en-US" dirty="0" smtClean="0"/>
          </a:p>
        </p:txBody>
      </p:sp>
      <p:sp>
        <p:nvSpPr>
          <p:cNvPr id="32770" name="Content Placeholder 2"/>
          <p:cNvSpPr>
            <a:spLocks noGrp="1"/>
          </p:cNvSpPr>
          <p:nvPr>
            <p:ph idx="4294967295"/>
          </p:nvPr>
        </p:nvSpPr>
        <p:spPr/>
        <p:txBody>
          <a:bodyPr/>
          <a:lstStyle/>
          <a:p>
            <a:pPr eaLnBrk="1" hangingPunct="1"/>
            <a:r>
              <a:rPr lang="en-US" dirty="0" smtClean="0"/>
              <a:t>A list with non-critical risks</a:t>
            </a:r>
          </a:p>
          <a:p>
            <a:pPr eaLnBrk="1" hangingPunct="1"/>
            <a:r>
              <a:rPr lang="en-US" dirty="0" smtClean="0"/>
              <a:t>These risks are documented for later review during the risk monitoring and controlling activities</a:t>
            </a:r>
          </a:p>
        </p:txBody>
      </p:sp>
    </p:spTree>
    <p:extLst>
      <p:ext uri="{BB962C8B-B14F-4D97-AF65-F5344CB8AC3E}">
        <p14:creationId xmlns:p14="http://schemas.microsoft.com/office/powerpoint/2010/main" val="2583512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p:txBody>
          <a:bodyPr/>
          <a:lstStyle/>
          <a:p>
            <a:pPr eaLnBrk="1" hangingPunct="1"/>
            <a:r>
              <a:rPr lang="en-US" smtClean="0"/>
              <a:t>Sample Question</a:t>
            </a:r>
          </a:p>
        </p:txBody>
      </p:sp>
      <p:sp>
        <p:nvSpPr>
          <p:cNvPr id="16386" name="Content Placeholder 2"/>
          <p:cNvSpPr>
            <a:spLocks noGrp="1"/>
          </p:cNvSpPr>
          <p:nvPr>
            <p:ph idx="4294967295"/>
          </p:nvPr>
        </p:nvSpPr>
        <p:spPr/>
        <p:txBody>
          <a:bodyPr/>
          <a:lstStyle/>
          <a:p>
            <a:pPr eaLnBrk="1" hangingPunct="1"/>
            <a:r>
              <a:rPr lang="en-US" smtClean="0"/>
              <a:t>Risk management is done manly in the following group of processes:</a:t>
            </a:r>
          </a:p>
          <a:p>
            <a:pPr lvl="1" eaLnBrk="1" hangingPunct="1"/>
            <a:r>
              <a:rPr lang="en-US" smtClean="0"/>
              <a:t>A. Initiating and planning.</a:t>
            </a:r>
          </a:p>
          <a:p>
            <a:pPr lvl="1" eaLnBrk="1" hangingPunct="1"/>
            <a:r>
              <a:rPr lang="en-US" smtClean="0"/>
              <a:t>B. Planning and execution.</a:t>
            </a:r>
          </a:p>
          <a:p>
            <a:pPr lvl="1" eaLnBrk="1" hangingPunct="1"/>
            <a:r>
              <a:rPr lang="en-US" smtClean="0"/>
              <a:t>C. Execution and controlling.</a:t>
            </a:r>
          </a:p>
          <a:p>
            <a:pPr lvl="1" eaLnBrk="1" hangingPunct="1"/>
            <a:r>
              <a:rPr lang="en-US" smtClean="0"/>
              <a:t>D. Planning and controlling.</a:t>
            </a:r>
          </a:p>
        </p:txBody>
      </p:sp>
    </p:spTree>
    <p:extLst>
      <p:ext uri="{BB962C8B-B14F-4D97-AF65-F5344CB8AC3E}">
        <p14:creationId xmlns:p14="http://schemas.microsoft.com/office/powerpoint/2010/main" val="100028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16386">
                                            <p:txEl>
                                              <p:pRg st="4" end="4"/>
                                            </p:txEl>
                                          </p:spTgt>
                                        </p:tgtEl>
                                        <p:attrNameLst>
                                          <p:attrName>style.fontStyle</p:attrName>
                                        </p:attrNameLst>
                                      </p:cBhvr>
                                      <p:to>
                                        <p:strVal val="normal"/>
                                      </p:to>
                                    </p:set>
                                    <p:set>
                                      <p:cBhvr override="childStyle">
                                        <p:cTn id="7" dur="indefinite"/>
                                        <p:tgtEl>
                                          <p:spTgt spid="16386">
                                            <p:txEl>
                                              <p:pRg st="4" end="4"/>
                                            </p:txEl>
                                          </p:spTgt>
                                        </p:tgtEl>
                                        <p:attrNameLst>
                                          <p:attrName>style.fontWeight</p:attrName>
                                        </p:attrNameLst>
                                      </p:cBhvr>
                                      <p:to>
                                        <p:strVal val="bold"/>
                                      </p:to>
                                    </p:set>
                                    <p:set>
                                      <p:cBhvr override="childStyle">
                                        <p:cTn id="8" dur="indefinite"/>
                                        <p:tgtEl>
                                          <p:spTgt spid="16386">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The watch list is an output of which process?:</a:t>
            </a:r>
          </a:p>
          <a:p>
            <a:pPr lvl="1" eaLnBrk="1" hangingPunct="1"/>
            <a:r>
              <a:rPr lang="en-US" sz="2700" dirty="0" smtClean="0"/>
              <a:t>A. Plan risk management</a:t>
            </a:r>
          </a:p>
          <a:p>
            <a:pPr lvl="1" eaLnBrk="1" hangingPunct="1"/>
            <a:r>
              <a:rPr lang="en-US" sz="2700" dirty="0" smtClean="0"/>
              <a:t>B. Perform qualitative risk analysis</a:t>
            </a:r>
          </a:p>
          <a:p>
            <a:pPr lvl="1" eaLnBrk="1" hangingPunct="1"/>
            <a:r>
              <a:rPr lang="en-US" sz="2700" dirty="0" smtClean="0"/>
              <a:t>C. Perform quantitative risk analysis</a:t>
            </a:r>
          </a:p>
          <a:p>
            <a:pPr lvl="1" eaLnBrk="1" hangingPunct="1"/>
            <a:r>
              <a:rPr lang="en-US" sz="2700" dirty="0" smtClean="0"/>
              <a:t>D. Plan risk response </a:t>
            </a:r>
          </a:p>
        </p:txBody>
      </p:sp>
    </p:spTree>
    <p:extLst>
      <p:ext uri="{BB962C8B-B14F-4D97-AF65-F5344CB8AC3E}">
        <p14:creationId xmlns:p14="http://schemas.microsoft.com/office/powerpoint/2010/main" val="566455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457200" y="845840"/>
            <a:ext cx="6562725" cy="1143000"/>
          </a:xfrm>
        </p:spPr>
        <p:txBody>
          <a:bodyPr/>
          <a:lstStyle/>
          <a:p>
            <a:pPr eaLnBrk="1" hangingPunct="1"/>
            <a:r>
              <a:rPr lang="en-US" smtClean="0"/>
              <a:t>Workarounds</a:t>
            </a:r>
          </a:p>
        </p:txBody>
      </p:sp>
      <p:sp>
        <p:nvSpPr>
          <p:cNvPr id="33794" name="Content Placeholder 2"/>
          <p:cNvSpPr>
            <a:spLocks noGrp="1"/>
          </p:cNvSpPr>
          <p:nvPr>
            <p:ph idx="4294967295"/>
          </p:nvPr>
        </p:nvSpPr>
        <p:spPr/>
        <p:txBody>
          <a:bodyPr/>
          <a:lstStyle/>
          <a:p>
            <a:pPr eaLnBrk="1" hangingPunct="1"/>
            <a:r>
              <a:rPr lang="en-US" dirty="0" smtClean="0"/>
              <a:t>Unplanned responses, developed to deal with the occurrence of unanticipated risk events</a:t>
            </a:r>
          </a:p>
          <a:p>
            <a:pPr eaLnBrk="1" hangingPunct="1"/>
            <a:r>
              <a:rPr lang="en-US" dirty="0" smtClean="0"/>
              <a:t>May be included as recommendations for corrective actions</a:t>
            </a:r>
          </a:p>
          <a:p>
            <a:pPr eaLnBrk="1" hangingPunct="1"/>
            <a:r>
              <a:rPr lang="en-US" sz="2800" dirty="0" smtClean="0"/>
              <a:t>*PM’s who don’t properly set up the risk management process spend most of their time creating workarounds</a:t>
            </a:r>
          </a:p>
        </p:txBody>
      </p:sp>
    </p:spTree>
    <p:extLst>
      <p:ext uri="{BB962C8B-B14F-4D97-AF65-F5344CB8AC3E}">
        <p14:creationId xmlns:p14="http://schemas.microsoft.com/office/powerpoint/2010/main" val="4023446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A project team member is monitoring a pressure gauge. A </a:t>
            </a:r>
            <a:r>
              <a:rPr lang="en-US" sz="2700" dirty="0"/>
              <a:t>series of steps to be implemented </a:t>
            </a:r>
            <a:r>
              <a:rPr lang="en-US" sz="2700" dirty="0" smtClean="0"/>
              <a:t>have been recommended should the pressure rise above 80%. The 80% mark represents what?:</a:t>
            </a:r>
          </a:p>
          <a:p>
            <a:pPr lvl="1" eaLnBrk="1" hangingPunct="1"/>
            <a:r>
              <a:rPr lang="en-US" sz="2700" dirty="0" smtClean="0"/>
              <a:t>A. An upper control limit</a:t>
            </a:r>
          </a:p>
          <a:p>
            <a:pPr lvl="1" eaLnBrk="1" hangingPunct="1"/>
            <a:r>
              <a:rPr lang="en-US" sz="2700" dirty="0" smtClean="0"/>
              <a:t>B. The threshold</a:t>
            </a:r>
          </a:p>
          <a:p>
            <a:pPr lvl="1" eaLnBrk="1" hangingPunct="1"/>
            <a:r>
              <a:rPr lang="en-US" sz="2700" dirty="0" smtClean="0"/>
              <a:t>C. Mitigation</a:t>
            </a:r>
          </a:p>
          <a:p>
            <a:pPr lvl="1" eaLnBrk="1" hangingPunct="1"/>
            <a:r>
              <a:rPr lang="en-US" sz="2700" dirty="0" smtClean="0"/>
              <a:t>D. A workaround </a:t>
            </a:r>
          </a:p>
        </p:txBody>
      </p:sp>
    </p:spTree>
    <p:extLst>
      <p:ext uri="{BB962C8B-B14F-4D97-AF65-F5344CB8AC3E}">
        <p14:creationId xmlns:p14="http://schemas.microsoft.com/office/powerpoint/2010/main" val="419307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457200" y="845840"/>
            <a:ext cx="8003232" cy="1431032"/>
          </a:xfrm>
        </p:spPr>
        <p:txBody>
          <a:bodyPr/>
          <a:lstStyle/>
          <a:p>
            <a:pPr eaLnBrk="1" hangingPunct="1"/>
            <a:r>
              <a:rPr lang="en-US" dirty="0" smtClean="0"/>
              <a:t>Risk categories</a:t>
            </a:r>
          </a:p>
        </p:txBody>
      </p:sp>
      <p:sp>
        <p:nvSpPr>
          <p:cNvPr id="34818" name="Content Placeholder 2"/>
          <p:cNvSpPr>
            <a:spLocks noGrp="1"/>
          </p:cNvSpPr>
          <p:nvPr>
            <p:ph idx="4294967295"/>
          </p:nvPr>
        </p:nvSpPr>
        <p:spPr/>
        <p:txBody>
          <a:bodyPr/>
          <a:lstStyle/>
          <a:p>
            <a:pPr eaLnBrk="1" hangingPunct="1"/>
            <a:r>
              <a:rPr lang="en-US" dirty="0" smtClean="0"/>
              <a:t>Lists of broad, common areas or sources of risk, experienced by the company on similar projects</a:t>
            </a:r>
          </a:p>
          <a:p>
            <a:pPr eaLnBrk="1" hangingPunct="1"/>
            <a:r>
              <a:rPr lang="en-US" dirty="0" smtClean="0"/>
              <a:t>They help to prevent areas of risk from being forgotten</a:t>
            </a:r>
          </a:p>
          <a:p>
            <a:pPr eaLnBrk="1" hangingPunct="1"/>
            <a:r>
              <a:rPr lang="en-US" dirty="0" smtClean="0"/>
              <a:t>They help to organize risk related historical information</a:t>
            </a:r>
          </a:p>
        </p:txBody>
      </p:sp>
    </p:spTree>
    <p:extLst>
      <p:ext uri="{BB962C8B-B14F-4D97-AF65-F5344CB8AC3E}">
        <p14:creationId xmlns:p14="http://schemas.microsoft.com/office/powerpoint/2010/main" val="7666757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Which of the following is not part of a risk management plan?:</a:t>
            </a:r>
          </a:p>
          <a:p>
            <a:pPr lvl="1" eaLnBrk="1" hangingPunct="1"/>
            <a:r>
              <a:rPr lang="en-US" sz="2700" dirty="0" smtClean="0"/>
              <a:t>A. Roles and responsibilities</a:t>
            </a:r>
          </a:p>
          <a:p>
            <a:pPr lvl="1" eaLnBrk="1" hangingPunct="1"/>
            <a:endParaRPr lang="en-US" sz="2700" dirty="0" smtClean="0"/>
          </a:p>
          <a:p>
            <a:pPr lvl="1" eaLnBrk="1" hangingPunct="1"/>
            <a:r>
              <a:rPr lang="en-US" sz="2700" dirty="0" smtClean="0"/>
              <a:t>B. Methodology</a:t>
            </a:r>
          </a:p>
          <a:p>
            <a:pPr lvl="1" eaLnBrk="1" hangingPunct="1"/>
            <a:endParaRPr lang="en-US" sz="2700" dirty="0" smtClean="0"/>
          </a:p>
          <a:p>
            <a:pPr lvl="1" eaLnBrk="1" hangingPunct="1"/>
            <a:r>
              <a:rPr lang="en-US" sz="2700" dirty="0" smtClean="0"/>
              <a:t>C. Change management board</a:t>
            </a:r>
          </a:p>
          <a:p>
            <a:pPr lvl="1" eaLnBrk="1" hangingPunct="1"/>
            <a:endParaRPr lang="en-US" sz="2700" dirty="0" smtClean="0"/>
          </a:p>
          <a:p>
            <a:pPr lvl="1" eaLnBrk="1" hangingPunct="1"/>
            <a:r>
              <a:rPr lang="en-US" sz="2700" dirty="0" smtClean="0"/>
              <a:t>D. Risk categories </a:t>
            </a:r>
          </a:p>
        </p:txBody>
      </p:sp>
    </p:spTree>
    <p:extLst>
      <p:ext uri="{BB962C8B-B14F-4D97-AF65-F5344CB8AC3E}">
        <p14:creationId xmlns:p14="http://schemas.microsoft.com/office/powerpoint/2010/main" val="57871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5" end="5"/>
                                            </p:txEl>
                                          </p:spTgt>
                                        </p:tgtEl>
                                        <p:attrNameLst>
                                          <p:attrName>style.fontStyle</p:attrName>
                                        </p:attrNameLst>
                                      </p:cBhvr>
                                      <p:to>
                                        <p:strVal val="normal"/>
                                      </p:to>
                                    </p:set>
                                    <p:set>
                                      <p:cBhvr override="childStyle">
                                        <p:cTn id="7" dur="indefinite"/>
                                        <p:tgtEl>
                                          <p:spTgt spid="62467">
                                            <p:txEl>
                                              <p:pRg st="5" end="5"/>
                                            </p:txEl>
                                          </p:spTgt>
                                        </p:tgtEl>
                                        <p:attrNameLst>
                                          <p:attrName>style.fontWeight</p:attrName>
                                        </p:attrNameLst>
                                      </p:cBhvr>
                                      <p:to>
                                        <p:strVal val="bold"/>
                                      </p:to>
                                    </p:set>
                                    <p:set>
                                      <p:cBhvr override="childStyle">
                                        <p:cTn id="8" dur="indefinite"/>
                                        <p:tgtEl>
                                          <p:spTgt spid="62467">
                                            <p:txEl>
                                              <p:pRg st="5" end="5"/>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457200" y="845840"/>
            <a:ext cx="8075240" cy="1503040"/>
          </a:xfrm>
        </p:spPr>
        <p:txBody>
          <a:bodyPr/>
          <a:lstStyle/>
          <a:p>
            <a:pPr eaLnBrk="1" hangingPunct="1"/>
            <a:r>
              <a:rPr lang="en-US" dirty="0" smtClean="0"/>
              <a:t>Types of risk</a:t>
            </a:r>
          </a:p>
        </p:txBody>
      </p:sp>
      <p:sp>
        <p:nvSpPr>
          <p:cNvPr id="35842" name="Content Placeholder 2"/>
          <p:cNvSpPr>
            <a:spLocks noGrp="1"/>
          </p:cNvSpPr>
          <p:nvPr>
            <p:ph idx="4294967295"/>
          </p:nvPr>
        </p:nvSpPr>
        <p:spPr>
          <a:xfrm>
            <a:off x="457200" y="2244005"/>
            <a:ext cx="8229600" cy="3849291"/>
          </a:xfrm>
        </p:spPr>
        <p:txBody>
          <a:bodyPr/>
          <a:lstStyle/>
          <a:p>
            <a:pPr eaLnBrk="1" hangingPunct="1"/>
            <a:r>
              <a:rPr lang="en-US" smtClean="0"/>
              <a:t>One specific categorization of risks:</a:t>
            </a:r>
          </a:p>
          <a:p>
            <a:pPr lvl="1" eaLnBrk="1" hangingPunct="1"/>
            <a:r>
              <a:rPr lang="en-US" smtClean="0"/>
              <a:t>Business: risk of a gain or loss</a:t>
            </a:r>
          </a:p>
          <a:p>
            <a:pPr lvl="1" eaLnBrk="1" hangingPunct="1"/>
            <a:r>
              <a:rPr lang="en-US" smtClean="0"/>
              <a:t>Pure risk: only a risk of loss (insurable risk)</a:t>
            </a:r>
          </a:p>
        </p:txBody>
      </p:sp>
    </p:spTree>
    <p:extLst>
      <p:ext uri="{BB962C8B-B14F-4D97-AF65-F5344CB8AC3E}">
        <p14:creationId xmlns:p14="http://schemas.microsoft.com/office/powerpoint/2010/main" val="4947046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_________ include (s) fire, theft, or injury, and offer (s) no chance for gain?:</a:t>
            </a:r>
          </a:p>
          <a:p>
            <a:pPr lvl="1" eaLnBrk="1" hangingPunct="1"/>
            <a:r>
              <a:rPr lang="en-US" sz="2700" smtClean="0"/>
              <a:t>A. Business risk</a:t>
            </a:r>
          </a:p>
          <a:p>
            <a:pPr lvl="1" eaLnBrk="1" hangingPunct="1"/>
            <a:r>
              <a:rPr lang="en-US" sz="2700" smtClean="0"/>
              <a:t>B. Pure risk</a:t>
            </a:r>
          </a:p>
          <a:p>
            <a:pPr lvl="1" eaLnBrk="1" hangingPunct="1"/>
            <a:r>
              <a:rPr lang="en-US" sz="2700" smtClean="0"/>
              <a:t>C. Risk acceptance</a:t>
            </a:r>
          </a:p>
          <a:p>
            <a:pPr lvl="1" eaLnBrk="1" hangingPunct="1"/>
            <a:r>
              <a:rPr lang="en-US" sz="2700" smtClean="0"/>
              <a:t>D. Life risk </a:t>
            </a:r>
          </a:p>
        </p:txBody>
      </p:sp>
    </p:spTree>
    <p:extLst>
      <p:ext uri="{BB962C8B-B14F-4D97-AF65-F5344CB8AC3E}">
        <p14:creationId xmlns:p14="http://schemas.microsoft.com/office/powerpoint/2010/main" val="3534756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457200" y="845840"/>
            <a:ext cx="8003232" cy="1359024"/>
          </a:xfrm>
        </p:spPr>
        <p:txBody>
          <a:bodyPr/>
          <a:lstStyle/>
          <a:p>
            <a:pPr eaLnBrk="1" hangingPunct="1"/>
            <a:r>
              <a:rPr lang="en-US" dirty="0" smtClean="0"/>
              <a:t>Risk response owner</a:t>
            </a:r>
          </a:p>
        </p:txBody>
      </p:sp>
      <p:sp>
        <p:nvSpPr>
          <p:cNvPr id="36866" name="Content Placeholder 2"/>
          <p:cNvSpPr>
            <a:spLocks noGrp="1"/>
          </p:cNvSpPr>
          <p:nvPr>
            <p:ph idx="4294967295"/>
          </p:nvPr>
        </p:nvSpPr>
        <p:spPr>
          <a:xfrm>
            <a:off x="457200" y="2244005"/>
            <a:ext cx="8229600" cy="3849291"/>
          </a:xfrm>
        </p:spPr>
        <p:txBody>
          <a:bodyPr/>
          <a:lstStyle/>
          <a:p>
            <a:pPr eaLnBrk="1" hangingPunct="1"/>
            <a:r>
              <a:rPr lang="en-US" smtClean="0"/>
              <a:t>Each risk must be assigned to someone who may help develop the risk response and who will be assigned to carry out the risk response or “own” the risk</a:t>
            </a:r>
          </a:p>
          <a:p>
            <a:pPr eaLnBrk="1" hangingPunct="1"/>
            <a:r>
              <a:rPr lang="en-US" smtClean="0"/>
              <a:t>The risk response owner can be a stakeholder other than a team member</a:t>
            </a:r>
          </a:p>
          <a:p>
            <a:pPr eaLnBrk="1" hangingPunct="1">
              <a:buFont typeface="Arial" charset="0"/>
              <a:buNone/>
            </a:pPr>
            <a:endParaRPr lang="en-US" smtClean="0"/>
          </a:p>
        </p:txBody>
      </p:sp>
    </p:spTree>
    <p:extLst>
      <p:ext uri="{BB962C8B-B14F-4D97-AF65-F5344CB8AC3E}">
        <p14:creationId xmlns:p14="http://schemas.microsoft.com/office/powerpoint/2010/main" val="1825241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The risk response owner:</a:t>
            </a:r>
          </a:p>
          <a:p>
            <a:pPr lvl="1" eaLnBrk="1" hangingPunct="1"/>
            <a:r>
              <a:rPr lang="en-US" sz="2700" smtClean="0"/>
              <a:t>A. Is the person that originates the risk</a:t>
            </a:r>
          </a:p>
          <a:p>
            <a:pPr lvl="1" eaLnBrk="1" hangingPunct="1"/>
            <a:r>
              <a:rPr lang="en-US" sz="2700" smtClean="0"/>
              <a:t>B. Will always be the PM </a:t>
            </a:r>
          </a:p>
          <a:p>
            <a:pPr lvl="1" eaLnBrk="1" hangingPunct="1"/>
            <a:r>
              <a:rPr lang="en-US" sz="2700" smtClean="0"/>
              <a:t>C. Will be the only person in charge of determining the risk response</a:t>
            </a:r>
          </a:p>
          <a:p>
            <a:pPr lvl="1" eaLnBrk="1" hangingPunct="1"/>
            <a:r>
              <a:rPr lang="en-US" sz="2700" smtClean="0"/>
              <a:t>D. Is responsible for implementing the response to his/her specific risk</a:t>
            </a:r>
          </a:p>
          <a:p>
            <a:pPr lvl="1" eaLnBrk="1" hangingPunct="1"/>
            <a:endParaRPr lang="en-US" sz="2700" smtClean="0"/>
          </a:p>
        </p:txBody>
      </p:sp>
    </p:spTree>
    <p:extLst>
      <p:ext uri="{BB962C8B-B14F-4D97-AF65-F5344CB8AC3E}">
        <p14:creationId xmlns:p14="http://schemas.microsoft.com/office/powerpoint/2010/main" val="3884631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a:xfrm>
            <a:off x="457200" y="845840"/>
            <a:ext cx="7859216" cy="1503040"/>
          </a:xfrm>
        </p:spPr>
        <p:txBody>
          <a:bodyPr/>
          <a:lstStyle/>
          <a:p>
            <a:pPr eaLnBrk="1" hangingPunct="1"/>
            <a:r>
              <a:rPr lang="en-US" dirty="0" smtClean="0"/>
              <a:t>Residual risks</a:t>
            </a:r>
          </a:p>
        </p:txBody>
      </p:sp>
      <p:sp>
        <p:nvSpPr>
          <p:cNvPr id="37890" name="Content Placeholder 2"/>
          <p:cNvSpPr>
            <a:spLocks noGrp="1"/>
          </p:cNvSpPr>
          <p:nvPr>
            <p:ph idx="4294967295"/>
          </p:nvPr>
        </p:nvSpPr>
        <p:spPr/>
        <p:txBody>
          <a:bodyPr>
            <a:normAutofit lnSpcReduction="10000"/>
          </a:bodyPr>
          <a:lstStyle/>
          <a:p>
            <a:pPr eaLnBrk="1" hangingPunct="1"/>
            <a:r>
              <a:rPr lang="en-US" sz="3000" dirty="0" smtClean="0"/>
              <a:t>The risks that remain after risk response planning</a:t>
            </a:r>
          </a:p>
          <a:p>
            <a:pPr eaLnBrk="1" hangingPunct="1"/>
            <a:r>
              <a:rPr lang="en-US" sz="3000" dirty="0" smtClean="0"/>
              <a:t>Also, risks that have been accepted and for which contingency plans and fallback plans can be created</a:t>
            </a:r>
          </a:p>
          <a:p>
            <a:pPr eaLnBrk="1" hangingPunct="1"/>
            <a:r>
              <a:rPr lang="en-US" sz="3000" dirty="0" smtClean="0"/>
              <a:t>They should be properly documented and reviewed throughout the project to see if their ranking has changed and therefore if additional responses are required</a:t>
            </a:r>
          </a:p>
        </p:txBody>
      </p:sp>
    </p:spTree>
    <p:extLst>
      <p:ext uri="{BB962C8B-B14F-4D97-AF65-F5344CB8AC3E}">
        <p14:creationId xmlns:p14="http://schemas.microsoft.com/office/powerpoint/2010/main" val="3733635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a:xfrm>
            <a:off x="457200" y="845840"/>
            <a:ext cx="8363272" cy="1359024"/>
          </a:xfrm>
        </p:spPr>
        <p:txBody>
          <a:bodyPr/>
          <a:lstStyle/>
          <a:p>
            <a:pPr eaLnBrk="1" hangingPunct="1"/>
            <a:r>
              <a:rPr lang="en-US" dirty="0" smtClean="0"/>
              <a:t>Definition of Risk Management</a:t>
            </a:r>
          </a:p>
        </p:txBody>
      </p:sp>
      <p:sp>
        <p:nvSpPr>
          <p:cNvPr id="17412" name="Rectangle 3"/>
          <p:cNvSpPr>
            <a:spLocks noGrp="1" noChangeArrowheads="1"/>
          </p:cNvSpPr>
          <p:nvPr>
            <p:ph type="body" idx="4294967295"/>
          </p:nvPr>
        </p:nvSpPr>
        <p:spPr/>
        <p:txBody>
          <a:bodyPr/>
          <a:lstStyle/>
          <a:p>
            <a:pPr eaLnBrk="1" hangingPunct="1"/>
            <a:r>
              <a:rPr lang="en-US" sz="2600" smtClean="0"/>
              <a:t>Risk management includes: planning, identification, qualitative and quantitative analysis, response planning and controlling risks</a:t>
            </a:r>
          </a:p>
          <a:p>
            <a:pPr eaLnBrk="1" hangingPunct="1"/>
            <a:r>
              <a:rPr lang="en-US" sz="2600" smtClean="0"/>
              <a:t>Through risk management, the PM works to increase the probability and impact of opportunities (positive events) on the project while decreasing the probability and impact of threats (negative events) to the project</a:t>
            </a:r>
          </a:p>
          <a:p>
            <a:pPr eaLnBrk="1" hangingPunct="1"/>
            <a:r>
              <a:rPr lang="en-US" sz="2600" smtClean="0"/>
              <a:t>It considers both positive and negative effects</a:t>
            </a:r>
            <a:endParaRPr lang="en-US" smtClean="0"/>
          </a:p>
        </p:txBody>
      </p:sp>
    </p:spTree>
    <p:extLst>
      <p:ext uri="{BB962C8B-B14F-4D97-AF65-F5344CB8AC3E}">
        <p14:creationId xmlns:p14="http://schemas.microsoft.com/office/powerpoint/2010/main" val="39904712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The following isn’t an output of the plan risk response process:</a:t>
            </a:r>
          </a:p>
          <a:p>
            <a:pPr lvl="1" eaLnBrk="1" hangingPunct="1"/>
            <a:r>
              <a:rPr lang="en-US" sz="2700" smtClean="0"/>
              <a:t>A. Residual risks</a:t>
            </a:r>
          </a:p>
          <a:p>
            <a:pPr lvl="1" eaLnBrk="1" hangingPunct="1"/>
            <a:r>
              <a:rPr lang="en-US" sz="2700" smtClean="0"/>
              <a:t>B. Fallback plans </a:t>
            </a:r>
          </a:p>
          <a:p>
            <a:pPr lvl="1" eaLnBrk="1" hangingPunct="1"/>
            <a:r>
              <a:rPr lang="en-US" sz="2700" smtClean="0"/>
              <a:t>C. Contingency reserves</a:t>
            </a:r>
          </a:p>
          <a:p>
            <a:pPr lvl="1" eaLnBrk="1" hangingPunct="1"/>
            <a:r>
              <a:rPr lang="en-US" sz="2700" smtClean="0"/>
              <a:t>D. Risk list</a:t>
            </a:r>
          </a:p>
          <a:p>
            <a:pPr lvl="1" eaLnBrk="1" hangingPunct="1"/>
            <a:endParaRPr lang="en-US" sz="2700" smtClean="0"/>
          </a:p>
        </p:txBody>
      </p:sp>
    </p:spTree>
    <p:extLst>
      <p:ext uri="{BB962C8B-B14F-4D97-AF65-F5344CB8AC3E}">
        <p14:creationId xmlns:p14="http://schemas.microsoft.com/office/powerpoint/2010/main" val="411603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a:xfrm>
            <a:off x="457200" y="629816"/>
            <a:ext cx="8003232" cy="1575048"/>
          </a:xfrm>
        </p:spPr>
        <p:txBody>
          <a:bodyPr/>
          <a:lstStyle/>
          <a:p>
            <a:pPr eaLnBrk="1" hangingPunct="1"/>
            <a:r>
              <a:rPr lang="en-US" dirty="0" smtClean="0"/>
              <a:t>Secondary risks</a:t>
            </a:r>
          </a:p>
        </p:txBody>
      </p:sp>
      <p:sp>
        <p:nvSpPr>
          <p:cNvPr id="38914" name="Content Placeholder 2"/>
          <p:cNvSpPr>
            <a:spLocks noGrp="1"/>
          </p:cNvSpPr>
          <p:nvPr>
            <p:ph idx="4294967295"/>
          </p:nvPr>
        </p:nvSpPr>
        <p:spPr/>
        <p:txBody>
          <a:bodyPr/>
          <a:lstStyle/>
          <a:p>
            <a:pPr eaLnBrk="1" hangingPunct="1"/>
            <a:r>
              <a:rPr lang="en-US" dirty="0" smtClean="0"/>
              <a:t>Risk that results from the response to another risk</a:t>
            </a:r>
          </a:p>
          <a:p>
            <a:pPr eaLnBrk="1" hangingPunct="1"/>
            <a:r>
              <a:rPr lang="en-US" dirty="0" smtClean="0"/>
              <a:t>They should be analyzed and measures should be taken in order to deal with secondary risks</a:t>
            </a:r>
          </a:p>
        </p:txBody>
      </p:sp>
    </p:spTree>
    <p:extLst>
      <p:ext uri="{BB962C8B-B14F-4D97-AF65-F5344CB8AC3E}">
        <p14:creationId xmlns:p14="http://schemas.microsoft.com/office/powerpoint/2010/main" val="20558798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A work package is outsourced to a subcontractor as a measure for dealing with a specific risk. Later on the subcontractor falls into bankruptcy and the project is delayed. This is an example of:</a:t>
            </a:r>
          </a:p>
          <a:p>
            <a:pPr lvl="1" eaLnBrk="1" hangingPunct="1"/>
            <a:r>
              <a:rPr lang="en-US" sz="2700" dirty="0" smtClean="0"/>
              <a:t>A. Bad luck</a:t>
            </a:r>
          </a:p>
          <a:p>
            <a:pPr lvl="1" eaLnBrk="1" hangingPunct="1"/>
            <a:r>
              <a:rPr lang="en-US" sz="2700" dirty="0" smtClean="0"/>
              <a:t>B. Secondary risk </a:t>
            </a:r>
          </a:p>
          <a:p>
            <a:pPr lvl="1" eaLnBrk="1" hangingPunct="1"/>
            <a:r>
              <a:rPr lang="en-US" sz="2700" dirty="0" smtClean="0"/>
              <a:t>C. Residual risk</a:t>
            </a:r>
          </a:p>
          <a:p>
            <a:pPr lvl="1" eaLnBrk="1" hangingPunct="1"/>
            <a:r>
              <a:rPr lang="en-US" sz="2700" dirty="0" smtClean="0"/>
              <a:t>D. Pure risk</a:t>
            </a:r>
          </a:p>
          <a:p>
            <a:pPr lvl="1" eaLnBrk="1" hangingPunct="1"/>
            <a:endParaRPr lang="en-US" sz="2700" dirty="0" smtClean="0"/>
          </a:p>
        </p:txBody>
      </p:sp>
    </p:spTree>
    <p:extLst>
      <p:ext uri="{BB962C8B-B14F-4D97-AF65-F5344CB8AC3E}">
        <p14:creationId xmlns:p14="http://schemas.microsoft.com/office/powerpoint/2010/main" val="80615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a:xfrm>
            <a:off x="1331640" y="980728"/>
            <a:ext cx="6562725" cy="1143000"/>
          </a:xfrm>
        </p:spPr>
        <p:txBody>
          <a:bodyPr/>
          <a:lstStyle/>
          <a:p>
            <a:pPr eaLnBrk="1" hangingPunct="1"/>
            <a:r>
              <a:rPr lang="en-US" dirty="0" smtClean="0"/>
              <a:t>Assumptions analysis</a:t>
            </a:r>
          </a:p>
        </p:txBody>
      </p:sp>
      <p:sp>
        <p:nvSpPr>
          <p:cNvPr id="39938" name="Content Placeholder 2"/>
          <p:cNvSpPr>
            <a:spLocks noGrp="1"/>
          </p:cNvSpPr>
          <p:nvPr>
            <p:ph idx="4294967295"/>
          </p:nvPr>
        </p:nvSpPr>
        <p:spPr/>
        <p:txBody>
          <a:bodyPr/>
          <a:lstStyle/>
          <a:p>
            <a:pPr eaLnBrk="1" hangingPunct="1"/>
            <a:r>
              <a:rPr lang="en-US" dirty="0" smtClean="0"/>
              <a:t>The act of analyzing the assumptions that have been made on the project</a:t>
            </a:r>
          </a:p>
          <a:p>
            <a:pPr eaLnBrk="1" hangingPunct="1"/>
            <a:r>
              <a:rPr lang="en-US" dirty="0" smtClean="0"/>
              <a:t>If the assumption is proven to be untrue the analysis may lead to the identification of more risks</a:t>
            </a:r>
          </a:p>
        </p:txBody>
      </p:sp>
    </p:spTree>
    <p:extLst>
      <p:ext uri="{BB962C8B-B14F-4D97-AF65-F5344CB8AC3E}">
        <p14:creationId xmlns:p14="http://schemas.microsoft.com/office/powerpoint/2010/main" val="14468349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Which statement is false about assumptions:</a:t>
            </a:r>
          </a:p>
          <a:p>
            <a:pPr lvl="1" eaLnBrk="1" hangingPunct="1"/>
            <a:r>
              <a:rPr lang="en-US" sz="2700" dirty="0" smtClean="0"/>
              <a:t>A. Assumptions are tested through Tree analysis</a:t>
            </a:r>
          </a:p>
          <a:p>
            <a:pPr lvl="1" eaLnBrk="1" hangingPunct="1"/>
            <a:r>
              <a:rPr lang="en-US" sz="2700" dirty="0" smtClean="0"/>
              <a:t>B. Until proven true assumptions are always risk factors</a:t>
            </a:r>
          </a:p>
          <a:p>
            <a:pPr lvl="1" eaLnBrk="1" hangingPunct="1"/>
            <a:r>
              <a:rPr lang="en-US" sz="2700" dirty="0" smtClean="0"/>
              <a:t>C. If proven to be true, might lead to identification of risks</a:t>
            </a:r>
          </a:p>
          <a:p>
            <a:pPr lvl="1" eaLnBrk="1" hangingPunct="1"/>
            <a:r>
              <a:rPr lang="en-US" sz="2700" dirty="0" smtClean="0"/>
              <a:t>D. None of the above</a:t>
            </a:r>
          </a:p>
          <a:p>
            <a:pPr lvl="1" eaLnBrk="1" hangingPunct="1"/>
            <a:endParaRPr lang="en-US" sz="2700" dirty="0" smtClean="0"/>
          </a:p>
        </p:txBody>
      </p:sp>
    </p:spTree>
    <p:extLst>
      <p:ext uri="{BB962C8B-B14F-4D97-AF65-F5344CB8AC3E}">
        <p14:creationId xmlns:p14="http://schemas.microsoft.com/office/powerpoint/2010/main" val="3139462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a:xfrm>
            <a:off x="457200" y="1133872"/>
            <a:ext cx="8291264" cy="1287016"/>
          </a:xfrm>
        </p:spPr>
        <p:txBody>
          <a:bodyPr/>
          <a:lstStyle/>
          <a:p>
            <a:pPr eaLnBrk="1" hangingPunct="1"/>
            <a:r>
              <a:rPr lang="en-US" sz="4000" dirty="0" smtClean="0"/>
              <a:t>Information gathering techniques</a:t>
            </a:r>
          </a:p>
        </p:txBody>
      </p:sp>
      <p:sp>
        <p:nvSpPr>
          <p:cNvPr id="40962" name="Content Placeholder 2"/>
          <p:cNvSpPr>
            <a:spLocks noGrp="1"/>
          </p:cNvSpPr>
          <p:nvPr>
            <p:ph idx="4294967295"/>
          </p:nvPr>
        </p:nvSpPr>
        <p:spPr/>
        <p:txBody>
          <a:bodyPr>
            <a:normAutofit fontScale="92500"/>
          </a:bodyPr>
          <a:lstStyle/>
          <a:p>
            <a:pPr eaLnBrk="1" hangingPunct="1"/>
            <a:r>
              <a:rPr lang="en-US" sz="2400" dirty="0" smtClean="0"/>
              <a:t>Ways of identifying risks for a project</a:t>
            </a:r>
          </a:p>
          <a:p>
            <a:pPr lvl="1" eaLnBrk="1" hangingPunct="1"/>
            <a:r>
              <a:rPr lang="en-US" sz="2400" dirty="0" smtClean="0"/>
              <a:t>Brainstorming: is done in meetings where one risk idea helps generate another</a:t>
            </a:r>
          </a:p>
          <a:p>
            <a:pPr lvl="1" eaLnBrk="1" hangingPunct="1"/>
            <a:r>
              <a:rPr lang="en-US" sz="2400" dirty="0" smtClean="0"/>
              <a:t>Delphi technique: is done by requesting information from experts who participate anonymously until consensus is reached</a:t>
            </a:r>
          </a:p>
          <a:p>
            <a:pPr lvl="1" eaLnBrk="1" hangingPunct="1"/>
            <a:r>
              <a:rPr lang="en-US" sz="2400" dirty="0" smtClean="0"/>
              <a:t>Interviewing (expert interviewing): project participants, stakeholders or experts are interviewed in order to identify risks </a:t>
            </a:r>
          </a:p>
          <a:p>
            <a:pPr lvl="1" eaLnBrk="1" hangingPunct="1"/>
            <a:r>
              <a:rPr lang="en-US" sz="2400" dirty="0" smtClean="0"/>
              <a:t>Root cause analysis: reorganizing the identified risks by their root causes might help to identify more risks</a:t>
            </a:r>
          </a:p>
        </p:txBody>
      </p:sp>
    </p:spTree>
    <p:extLst>
      <p:ext uri="{BB962C8B-B14F-4D97-AF65-F5344CB8AC3E}">
        <p14:creationId xmlns:p14="http://schemas.microsoft.com/office/powerpoint/2010/main" val="18914471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Information gathering techniques:</a:t>
            </a:r>
          </a:p>
          <a:p>
            <a:pPr lvl="1" eaLnBrk="1" hangingPunct="1"/>
            <a:r>
              <a:rPr lang="en-US" sz="2700" dirty="0" smtClean="0"/>
              <a:t>A. Should always be performed in the same order</a:t>
            </a:r>
          </a:p>
          <a:p>
            <a:pPr lvl="1" eaLnBrk="1" hangingPunct="1"/>
            <a:r>
              <a:rPr lang="en-US" sz="2700" dirty="0" smtClean="0"/>
              <a:t>B. Include root cause trending</a:t>
            </a:r>
          </a:p>
          <a:p>
            <a:pPr lvl="1" eaLnBrk="1" hangingPunct="1"/>
            <a:r>
              <a:rPr lang="en-US" sz="2700" dirty="0" smtClean="0"/>
              <a:t>C. Might be the same that were used to collect requirements </a:t>
            </a:r>
          </a:p>
          <a:p>
            <a:pPr lvl="1" eaLnBrk="1" hangingPunct="1"/>
            <a:r>
              <a:rPr lang="en-US" sz="2700" dirty="0" smtClean="0"/>
              <a:t>D. A and B options above</a:t>
            </a:r>
          </a:p>
          <a:p>
            <a:pPr lvl="1" eaLnBrk="1" hangingPunct="1"/>
            <a:endParaRPr lang="en-US" sz="2700" dirty="0" smtClean="0"/>
          </a:p>
        </p:txBody>
      </p:sp>
    </p:spTree>
    <p:extLst>
      <p:ext uri="{BB962C8B-B14F-4D97-AF65-F5344CB8AC3E}">
        <p14:creationId xmlns:p14="http://schemas.microsoft.com/office/powerpoint/2010/main" val="1155217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a:xfrm>
            <a:off x="457200" y="845840"/>
            <a:ext cx="8219256" cy="1359024"/>
          </a:xfrm>
        </p:spPr>
        <p:txBody>
          <a:bodyPr/>
          <a:lstStyle/>
          <a:p>
            <a:pPr eaLnBrk="1" hangingPunct="1"/>
            <a:r>
              <a:rPr lang="en-US" dirty="0" smtClean="0"/>
              <a:t>SWOT Analysis</a:t>
            </a:r>
          </a:p>
        </p:txBody>
      </p:sp>
      <p:sp>
        <p:nvSpPr>
          <p:cNvPr id="41986" name="Content Placeholder 2"/>
          <p:cNvSpPr>
            <a:spLocks noGrp="1"/>
          </p:cNvSpPr>
          <p:nvPr>
            <p:ph idx="4294967295"/>
          </p:nvPr>
        </p:nvSpPr>
        <p:spPr/>
        <p:txBody>
          <a:bodyPr/>
          <a:lstStyle/>
          <a:p>
            <a:pPr eaLnBrk="1" hangingPunct="1"/>
            <a:r>
              <a:rPr lang="en-US" dirty="0" smtClean="0"/>
              <a:t>By identifying the project’s strengths and weaknesses, opportunities and threats can be identified (risks)</a:t>
            </a:r>
          </a:p>
        </p:txBody>
      </p:sp>
    </p:spTree>
    <p:extLst>
      <p:ext uri="{BB962C8B-B14F-4D97-AF65-F5344CB8AC3E}">
        <p14:creationId xmlns:p14="http://schemas.microsoft.com/office/powerpoint/2010/main" val="41614285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Which of the following describes SWOT:</a:t>
            </a:r>
          </a:p>
          <a:p>
            <a:pPr lvl="1" eaLnBrk="1" hangingPunct="1"/>
            <a:r>
              <a:rPr lang="en-US" sz="2700" smtClean="0"/>
              <a:t>A. An analysis of strengths, weakness, options and timing</a:t>
            </a:r>
          </a:p>
          <a:p>
            <a:pPr lvl="1" eaLnBrk="1" hangingPunct="1"/>
            <a:r>
              <a:rPr lang="en-US" sz="2700" smtClean="0"/>
              <a:t>B. An analysis of strengths, weakness, opportunities and threats</a:t>
            </a:r>
          </a:p>
          <a:p>
            <a:pPr lvl="1" eaLnBrk="1" hangingPunct="1"/>
            <a:r>
              <a:rPr lang="en-US" sz="2700" smtClean="0"/>
              <a:t>C. An elite project team that comes in and fixes project risks and threats</a:t>
            </a:r>
          </a:p>
          <a:p>
            <a:pPr lvl="1" eaLnBrk="1" hangingPunct="1"/>
            <a:r>
              <a:rPr lang="en-US" sz="2700" smtClean="0"/>
              <a:t>D. Ratings from A to Z</a:t>
            </a:r>
          </a:p>
          <a:p>
            <a:pPr lvl="1" eaLnBrk="1" hangingPunct="1"/>
            <a:endParaRPr lang="en-US" sz="2700" smtClean="0"/>
          </a:p>
        </p:txBody>
      </p:sp>
    </p:spTree>
    <p:extLst>
      <p:ext uri="{BB962C8B-B14F-4D97-AF65-F5344CB8AC3E}">
        <p14:creationId xmlns:p14="http://schemas.microsoft.com/office/powerpoint/2010/main" val="190465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a:xfrm>
            <a:off x="457200" y="845840"/>
            <a:ext cx="7859216" cy="1503040"/>
          </a:xfrm>
        </p:spPr>
        <p:txBody>
          <a:bodyPr/>
          <a:lstStyle/>
          <a:p>
            <a:pPr eaLnBrk="1" hangingPunct="1"/>
            <a:r>
              <a:rPr lang="en-US" dirty="0" smtClean="0"/>
              <a:t>Checklist analysis</a:t>
            </a:r>
          </a:p>
        </p:txBody>
      </p:sp>
      <p:sp>
        <p:nvSpPr>
          <p:cNvPr id="43010" name="Content Placeholder 2"/>
          <p:cNvSpPr>
            <a:spLocks noGrp="1"/>
          </p:cNvSpPr>
          <p:nvPr>
            <p:ph idx="4294967295"/>
          </p:nvPr>
        </p:nvSpPr>
        <p:spPr/>
        <p:txBody>
          <a:bodyPr/>
          <a:lstStyle/>
          <a:p>
            <a:pPr eaLnBrk="1" hangingPunct="1"/>
            <a:r>
              <a:rPr lang="en-US" dirty="0" smtClean="0"/>
              <a:t>Checklists of categorized risks are used to help identify specific risks within each category</a:t>
            </a:r>
          </a:p>
        </p:txBody>
      </p:sp>
    </p:spTree>
    <p:extLst>
      <p:ext uri="{BB962C8B-B14F-4D97-AF65-F5344CB8AC3E}">
        <p14:creationId xmlns:p14="http://schemas.microsoft.com/office/powerpoint/2010/main" val="495218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normAutofit fontScale="92500" lnSpcReduction="10000"/>
          </a:bodyPr>
          <a:lstStyle/>
          <a:p>
            <a:pPr eaLnBrk="1" hangingPunct="1"/>
            <a:r>
              <a:rPr lang="en-US" sz="2700" dirty="0" smtClean="0"/>
              <a:t>Which of the following statements is the most accurate about risk management?:</a:t>
            </a:r>
          </a:p>
          <a:p>
            <a:pPr lvl="1" eaLnBrk="1" hangingPunct="1"/>
            <a:r>
              <a:rPr lang="en-US" sz="2700" dirty="0" smtClean="0"/>
              <a:t>A. It only considers negative risks related to the project execution.</a:t>
            </a:r>
          </a:p>
          <a:p>
            <a:pPr lvl="1" eaLnBrk="1" hangingPunct="1"/>
            <a:r>
              <a:rPr lang="en-US" sz="2700" dirty="0" smtClean="0"/>
              <a:t>B. It solves both positive and negative risks during project planning.</a:t>
            </a:r>
          </a:p>
          <a:p>
            <a:pPr lvl="1" eaLnBrk="1" hangingPunct="1"/>
            <a:r>
              <a:rPr lang="en-US" sz="2700" dirty="0" smtClean="0"/>
              <a:t>C. It increases the probability/impact of positive events and decreases the probability/impact of negative events.</a:t>
            </a:r>
          </a:p>
          <a:p>
            <a:pPr lvl="1" eaLnBrk="1" hangingPunct="1"/>
            <a:r>
              <a:rPr lang="en-US" sz="2700" dirty="0" smtClean="0"/>
              <a:t>D. It is done mainly during the project execution</a:t>
            </a:r>
            <a:r>
              <a:rPr lang="en-US" dirty="0" smtClean="0"/>
              <a:t>.</a:t>
            </a:r>
          </a:p>
        </p:txBody>
      </p:sp>
    </p:spTree>
    <p:extLst>
      <p:ext uri="{BB962C8B-B14F-4D97-AF65-F5344CB8AC3E}">
        <p14:creationId xmlns:p14="http://schemas.microsoft.com/office/powerpoint/2010/main" val="268722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a:xfrm>
            <a:off x="457200" y="845840"/>
            <a:ext cx="7859216" cy="1431032"/>
          </a:xfrm>
        </p:spPr>
        <p:txBody>
          <a:bodyPr/>
          <a:lstStyle/>
          <a:p>
            <a:pPr eaLnBrk="1" hangingPunct="1"/>
            <a:r>
              <a:rPr lang="en-US" dirty="0" smtClean="0"/>
              <a:t>Trend analysis</a:t>
            </a:r>
          </a:p>
        </p:txBody>
      </p:sp>
      <p:sp>
        <p:nvSpPr>
          <p:cNvPr id="45058" name="Content Placeholder 2"/>
          <p:cNvSpPr>
            <a:spLocks noGrp="1"/>
          </p:cNvSpPr>
          <p:nvPr>
            <p:ph idx="4294967295"/>
          </p:nvPr>
        </p:nvSpPr>
        <p:spPr/>
        <p:txBody>
          <a:bodyPr/>
          <a:lstStyle/>
          <a:p>
            <a:pPr eaLnBrk="1" hangingPunct="1"/>
            <a:r>
              <a:rPr lang="en-US" dirty="0" smtClean="0"/>
              <a:t>Used in order to determine if risks are increasing, decreasing or staying the same</a:t>
            </a:r>
          </a:p>
          <a:p>
            <a:pPr eaLnBrk="1" hangingPunct="1"/>
            <a:r>
              <a:rPr lang="en-US" dirty="0" smtClean="0"/>
              <a:t>The trend is analyzed in order to make decisions as required</a:t>
            </a:r>
          </a:p>
        </p:txBody>
      </p:sp>
    </p:spTree>
    <p:extLst>
      <p:ext uri="{BB962C8B-B14F-4D97-AF65-F5344CB8AC3E}">
        <p14:creationId xmlns:p14="http://schemas.microsoft.com/office/powerpoint/2010/main" val="6981084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Trend analysis:</a:t>
            </a:r>
          </a:p>
          <a:p>
            <a:pPr lvl="1" eaLnBrk="1" hangingPunct="1"/>
            <a:r>
              <a:rPr lang="en-US" sz="2700" dirty="0" smtClean="0"/>
              <a:t>A. Is always done by the PM </a:t>
            </a:r>
          </a:p>
          <a:p>
            <a:pPr lvl="1" eaLnBrk="1" hangingPunct="1"/>
            <a:r>
              <a:rPr lang="en-US" sz="2700" dirty="0" smtClean="0"/>
              <a:t>B. Allows the PM and other risk experts to respond to predicted trends </a:t>
            </a:r>
          </a:p>
          <a:p>
            <a:pPr lvl="1" eaLnBrk="1" hangingPunct="1"/>
            <a:r>
              <a:rPr lang="en-US" sz="2700" dirty="0" smtClean="0"/>
              <a:t>C. Includes the joint analysis from SWOT and Tree decision</a:t>
            </a:r>
          </a:p>
          <a:p>
            <a:pPr lvl="1" eaLnBrk="1" hangingPunct="1"/>
            <a:r>
              <a:rPr lang="en-US" sz="2700" dirty="0" smtClean="0"/>
              <a:t>D. None of the above</a:t>
            </a:r>
          </a:p>
          <a:p>
            <a:pPr lvl="1" eaLnBrk="1" hangingPunct="1"/>
            <a:endParaRPr lang="en-US" sz="2700" dirty="0" smtClean="0"/>
          </a:p>
        </p:txBody>
      </p:sp>
    </p:spTree>
    <p:extLst>
      <p:ext uri="{BB962C8B-B14F-4D97-AF65-F5344CB8AC3E}">
        <p14:creationId xmlns:p14="http://schemas.microsoft.com/office/powerpoint/2010/main" val="498893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a:xfrm>
            <a:off x="457200" y="845840"/>
            <a:ext cx="8147248" cy="1503040"/>
          </a:xfrm>
        </p:spPr>
        <p:txBody>
          <a:bodyPr/>
          <a:lstStyle/>
          <a:p>
            <a:pPr eaLnBrk="1" hangingPunct="1"/>
            <a:r>
              <a:rPr lang="en-US" dirty="0" smtClean="0"/>
              <a:t>Diagramming techniques</a:t>
            </a:r>
          </a:p>
        </p:txBody>
      </p:sp>
      <p:sp>
        <p:nvSpPr>
          <p:cNvPr id="44034" name="Content Placeholder 2"/>
          <p:cNvSpPr>
            <a:spLocks noGrp="1"/>
          </p:cNvSpPr>
          <p:nvPr>
            <p:ph idx="4294967295"/>
          </p:nvPr>
        </p:nvSpPr>
        <p:spPr/>
        <p:txBody>
          <a:bodyPr/>
          <a:lstStyle/>
          <a:p>
            <a:pPr eaLnBrk="1" hangingPunct="1"/>
            <a:r>
              <a:rPr lang="en-US" smtClean="0"/>
              <a:t>Tools that can be used to identify risks on a project</a:t>
            </a:r>
          </a:p>
          <a:p>
            <a:pPr eaLnBrk="1" hangingPunct="1"/>
            <a:r>
              <a:rPr lang="en-US" smtClean="0"/>
              <a:t>These tools are also used in quality management</a:t>
            </a:r>
          </a:p>
          <a:p>
            <a:pPr lvl="1" eaLnBrk="1" hangingPunct="1"/>
            <a:r>
              <a:rPr lang="en-US" smtClean="0"/>
              <a:t>Cause and effect diagrams</a:t>
            </a:r>
          </a:p>
          <a:p>
            <a:pPr lvl="1" eaLnBrk="1" hangingPunct="1"/>
            <a:r>
              <a:rPr lang="en-US" smtClean="0"/>
              <a:t>Flowcharts</a:t>
            </a:r>
          </a:p>
        </p:txBody>
      </p:sp>
    </p:spTree>
    <p:extLst>
      <p:ext uri="{BB962C8B-B14F-4D97-AF65-F5344CB8AC3E}">
        <p14:creationId xmlns:p14="http://schemas.microsoft.com/office/powerpoint/2010/main" val="38356656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The following statement is correct about risk management:</a:t>
            </a:r>
          </a:p>
          <a:p>
            <a:pPr lvl="1" eaLnBrk="1" hangingPunct="1"/>
            <a:r>
              <a:rPr lang="en-US" sz="2700" dirty="0" smtClean="0"/>
              <a:t>A. Always combined with scope management</a:t>
            </a:r>
          </a:p>
          <a:p>
            <a:pPr lvl="1" eaLnBrk="1" hangingPunct="1"/>
            <a:r>
              <a:rPr lang="en-US" sz="2700" dirty="0" smtClean="0"/>
              <a:t>B. Can use techniques such as “fish bone” diagramming</a:t>
            </a:r>
          </a:p>
          <a:p>
            <a:pPr lvl="1" eaLnBrk="1" hangingPunct="1"/>
            <a:r>
              <a:rPr lang="en-US" sz="2700" dirty="0" smtClean="0"/>
              <a:t>C. Always includes Pareto analysis</a:t>
            </a:r>
          </a:p>
          <a:p>
            <a:pPr lvl="1" eaLnBrk="1" hangingPunct="1"/>
            <a:r>
              <a:rPr lang="en-US" sz="2700" dirty="0" smtClean="0"/>
              <a:t>D. Is not necessary if the project is well known</a:t>
            </a:r>
          </a:p>
          <a:p>
            <a:pPr lvl="1" eaLnBrk="1" hangingPunct="1"/>
            <a:endParaRPr lang="en-US" sz="2700" dirty="0" smtClean="0"/>
          </a:p>
        </p:txBody>
      </p:sp>
    </p:spTree>
    <p:extLst>
      <p:ext uri="{BB962C8B-B14F-4D97-AF65-F5344CB8AC3E}">
        <p14:creationId xmlns:p14="http://schemas.microsoft.com/office/powerpoint/2010/main" val="402230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a:xfrm>
            <a:off x="457200" y="845840"/>
            <a:ext cx="8003232" cy="1431032"/>
          </a:xfrm>
        </p:spPr>
        <p:txBody>
          <a:bodyPr/>
          <a:lstStyle/>
          <a:p>
            <a:pPr eaLnBrk="1" hangingPunct="1"/>
            <a:r>
              <a:rPr lang="en-US" dirty="0" smtClean="0"/>
              <a:t>Data quality assessment</a:t>
            </a:r>
          </a:p>
        </p:txBody>
      </p:sp>
      <p:sp>
        <p:nvSpPr>
          <p:cNvPr id="46082" name="Content Placeholder 2"/>
          <p:cNvSpPr>
            <a:spLocks noGrp="1"/>
          </p:cNvSpPr>
          <p:nvPr>
            <p:ph idx="4294967295"/>
          </p:nvPr>
        </p:nvSpPr>
        <p:spPr/>
        <p:txBody>
          <a:bodyPr/>
          <a:lstStyle/>
          <a:p>
            <a:pPr eaLnBrk="1" hangingPunct="1"/>
            <a:r>
              <a:rPr lang="en-US" sz="2600" dirty="0" smtClean="0"/>
              <a:t>The precision of the risk data must be analyzed before it is further used in risk analysis</a:t>
            </a:r>
          </a:p>
          <a:p>
            <a:pPr eaLnBrk="1" hangingPunct="1"/>
            <a:r>
              <a:rPr lang="en-US" sz="2600" dirty="0" smtClean="0"/>
              <a:t>If proven, more information may be required in order to have good data</a:t>
            </a:r>
          </a:p>
          <a:p>
            <a:pPr eaLnBrk="1" hangingPunct="1"/>
            <a:r>
              <a:rPr lang="en-US" sz="2600" dirty="0" smtClean="0"/>
              <a:t>It may include determining the following for each risk:</a:t>
            </a:r>
          </a:p>
          <a:p>
            <a:pPr lvl="1" eaLnBrk="1" hangingPunct="1"/>
            <a:r>
              <a:rPr lang="en-US" sz="2600" dirty="0" smtClean="0"/>
              <a:t>Extent of the understanding of the risk</a:t>
            </a:r>
          </a:p>
          <a:p>
            <a:pPr lvl="1" eaLnBrk="1" hangingPunct="1"/>
            <a:r>
              <a:rPr lang="en-US" sz="2600" dirty="0" smtClean="0"/>
              <a:t>Data available about the risk</a:t>
            </a:r>
          </a:p>
          <a:p>
            <a:pPr lvl="1" eaLnBrk="1" hangingPunct="1"/>
            <a:r>
              <a:rPr lang="en-US" sz="2600" dirty="0" smtClean="0"/>
              <a:t>Quality of the data</a:t>
            </a:r>
          </a:p>
          <a:p>
            <a:pPr lvl="1" eaLnBrk="1" hangingPunct="1"/>
            <a:r>
              <a:rPr lang="en-US" sz="2600" dirty="0" smtClean="0"/>
              <a:t>Reliability and integrity of the data</a:t>
            </a:r>
          </a:p>
        </p:txBody>
      </p:sp>
    </p:spTree>
    <p:extLst>
      <p:ext uri="{BB962C8B-B14F-4D97-AF65-F5344CB8AC3E}">
        <p14:creationId xmlns:p14="http://schemas.microsoft.com/office/powerpoint/2010/main" val="22889836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a:xfrm>
            <a:off x="457200" y="845840"/>
            <a:ext cx="7787208" cy="1359024"/>
          </a:xfrm>
        </p:spPr>
        <p:txBody>
          <a:bodyPr/>
          <a:lstStyle/>
          <a:p>
            <a:pPr eaLnBrk="1" hangingPunct="1"/>
            <a:r>
              <a:rPr lang="en-US" dirty="0" smtClean="0"/>
              <a:t>Risk audit</a:t>
            </a:r>
          </a:p>
        </p:txBody>
      </p:sp>
      <p:sp>
        <p:nvSpPr>
          <p:cNvPr id="47106" name="Content Placeholder 2"/>
          <p:cNvSpPr>
            <a:spLocks noGrp="1"/>
          </p:cNvSpPr>
          <p:nvPr>
            <p:ph idx="4294967295"/>
          </p:nvPr>
        </p:nvSpPr>
        <p:spPr/>
        <p:txBody>
          <a:bodyPr/>
          <a:lstStyle/>
          <a:p>
            <a:pPr eaLnBrk="1" hangingPunct="1"/>
            <a:r>
              <a:rPr lang="en-US" sz="3000" dirty="0" smtClean="0"/>
              <a:t>A formal and structured process required to determine if: all risks have been identified, plans for each major risks are in place and risk response owners are prepared to take action</a:t>
            </a:r>
          </a:p>
          <a:p>
            <a:pPr eaLnBrk="1" hangingPunct="1"/>
            <a:r>
              <a:rPr lang="en-US" sz="3000" dirty="0" smtClean="0"/>
              <a:t>As a result of this process lessons learned for the project and organization are identified</a:t>
            </a:r>
          </a:p>
          <a:p>
            <a:pPr eaLnBrk="1" hangingPunct="1"/>
            <a:r>
              <a:rPr lang="en-US" sz="3000" dirty="0" smtClean="0"/>
              <a:t>Risk audits are evidence of how seriously risk management should be taken on a project</a:t>
            </a:r>
          </a:p>
        </p:txBody>
      </p:sp>
    </p:spTree>
    <p:extLst>
      <p:ext uri="{BB962C8B-B14F-4D97-AF65-F5344CB8AC3E}">
        <p14:creationId xmlns:p14="http://schemas.microsoft.com/office/powerpoint/2010/main" val="10662706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Risk audits:</a:t>
            </a:r>
          </a:p>
          <a:p>
            <a:pPr lvl="1" eaLnBrk="1" hangingPunct="1"/>
            <a:r>
              <a:rPr lang="en-US" sz="2700" dirty="0" smtClean="0"/>
              <a:t>A. Are a structured review of the risk management process</a:t>
            </a:r>
          </a:p>
          <a:p>
            <a:pPr lvl="1" eaLnBrk="1" hangingPunct="1"/>
            <a:endParaRPr lang="en-US" sz="2700" dirty="0" smtClean="0"/>
          </a:p>
          <a:p>
            <a:pPr lvl="1" eaLnBrk="1" hangingPunct="1"/>
            <a:r>
              <a:rPr lang="en-US" sz="2700" dirty="0" smtClean="0"/>
              <a:t>B. Are based on the ISO9001</a:t>
            </a:r>
          </a:p>
          <a:p>
            <a:pPr lvl="1" eaLnBrk="1" hangingPunct="1"/>
            <a:endParaRPr lang="en-US" sz="2700" dirty="0" smtClean="0"/>
          </a:p>
          <a:p>
            <a:pPr lvl="1" eaLnBrk="1" hangingPunct="1"/>
            <a:r>
              <a:rPr lang="en-US" sz="2700" dirty="0" smtClean="0"/>
              <a:t>C. Identify the risky resources of the project</a:t>
            </a:r>
          </a:p>
          <a:p>
            <a:pPr lvl="1" eaLnBrk="1" hangingPunct="1"/>
            <a:endParaRPr lang="en-US" sz="2700" dirty="0" smtClean="0"/>
          </a:p>
          <a:p>
            <a:pPr lvl="1" eaLnBrk="1" hangingPunct="1"/>
            <a:r>
              <a:rPr lang="en-US" sz="2700" dirty="0" smtClean="0"/>
              <a:t>D. Are very uncommon and not always needed</a:t>
            </a:r>
          </a:p>
          <a:p>
            <a:pPr lvl="1" eaLnBrk="1" hangingPunct="1"/>
            <a:endParaRPr lang="en-US" sz="2700" dirty="0" smtClean="0"/>
          </a:p>
        </p:txBody>
      </p:sp>
    </p:spTree>
    <p:extLst>
      <p:ext uri="{BB962C8B-B14F-4D97-AF65-F5344CB8AC3E}">
        <p14:creationId xmlns:p14="http://schemas.microsoft.com/office/powerpoint/2010/main" val="248635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457200" y="845840"/>
            <a:ext cx="8219256" cy="1575048"/>
          </a:xfrm>
        </p:spPr>
        <p:txBody>
          <a:bodyPr/>
          <a:lstStyle/>
          <a:p>
            <a:pPr eaLnBrk="1" hangingPunct="1"/>
            <a:r>
              <a:rPr lang="en-US" dirty="0" smtClean="0"/>
              <a:t>Risk reassessment</a:t>
            </a:r>
          </a:p>
        </p:txBody>
      </p:sp>
      <p:sp>
        <p:nvSpPr>
          <p:cNvPr id="48130" name="Content Placeholder 2"/>
          <p:cNvSpPr>
            <a:spLocks noGrp="1"/>
          </p:cNvSpPr>
          <p:nvPr>
            <p:ph idx="4294967295"/>
          </p:nvPr>
        </p:nvSpPr>
        <p:spPr/>
        <p:txBody>
          <a:bodyPr/>
          <a:lstStyle/>
          <a:p>
            <a:pPr eaLnBrk="1" hangingPunct="1"/>
            <a:r>
              <a:rPr lang="en-US" dirty="0" smtClean="0"/>
              <a:t>The team should meet periodically to review the risk management plan and risk register and to adjust them as required</a:t>
            </a:r>
          </a:p>
          <a:p>
            <a:pPr eaLnBrk="1" hangingPunct="1"/>
            <a:r>
              <a:rPr lang="en-US" dirty="0" smtClean="0"/>
              <a:t>As a result of this exercise, additional qualitative or quantitative risk analysis may be done, as well as further risk response planning  </a:t>
            </a:r>
          </a:p>
        </p:txBody>
      </p:sp>
    </p:spTree>
    <p:extLst>
      <p:ext uri="{BB962C8B-B14F-4D97-AF65-F5344CB8AC3E}">
        <p14:creationId xmlns:p14="http://schemas.microsoft.com/office/powerpoint/2010/main" val="27603261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A PM has finalized the planning processes and is in the process of developing the deliverables. If he wants to perform good risk management practices:</a:t>
            </a:r>
          </a:p>
          <a:p>
            <a:pPr lvl="1" eaLnBrk="1" hangingPunct="1"/>
            <a:r>
              <a:rPr lang="en-US" sz="2700" dirty="0" smtClean="0"/>
              <a:t>A. Must hire a risk management specialist</a:t>
            </a:r>
          </a:p>
          <a:p>
            <a:pPr lvl="1" eaLnBrk="1" hangingPunct="1"/>
            <a:r>
              <a:rPr lang="en-US" sz="2700" dirty="0" smtClean="0"/>
              <a:t>B. Should focus on the future</a:t>
            </a:r>
          </a:p>
          <a:p>
            <a:pPr lvl="1" eaLnBrk="1" hangingPunct="1"/>
            <a:r>
              <a:rPr lang="en-US" sz="2700" dirty="0" smtClean="0"/>
              <a:t>C. Will be continuously worried about project risks</a:t>
            </a:r>
          </a:p>
          <a:p>
            <a:pPr lvl="1" eaLnBrk="1" hangingPunct="1"/>
            <a:r>
              <a:rPr lang="en-US" sz="2700" dirty="0" smtClean="0"/>
              <a:t>D. He should continuously reassess risks</a:t>
            </a:r>
          </a:p>
          <a:p>
            <a:pPr lvl="1" eaLnBrk="1" hangingPunct="1"/>
            <a:endParaRPr lang="en-US" sz="2700" dirty="0" smtClean="0"/>
          </a:p>
        </p:txBody>
      </p:sp>
    </p:spTree>
    <p:extLst>
      <p:ext uri="{BB962C8B-B14F-4D97-AF65-F5344CB8AC3E}">
        <p14:creationId xmlns:p14="http://schemas.microsoft.com/office/powerpoint/2010/main" val="18989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a:xfrm>
            <a:off x="457200" y="845840"/>
            <a:ext cx="7931224" cy="1431032"/>
          </a:xfrm>
        </p:spPr>
        <p:txBody>
          <a:bodyPr/>
          <a:lstStyle/>
          <a:p>
            <a:pPr eaLnBrk="1" hangingPunct="1"/>
            <a:r>
              <a:rPr lang="en-US" dirty="0" smtClean="0"/>
              <a:t>Risk triggers</a:t>
            </a:r>
          </a:p>
        </p:txBody>
      </p:sp>
      <p:sp>
        <p:nvSpPr>
          <p:cNvPr id="49154" name="Content Placeholder 2"/>
          <p:cNvSpPr>
            <a:spLocks noGrp="1"/>
          </p:cNvSpPr>
          <p:nvPr>
            <p:ph idx="4294967295"/>
          </p:nvPr>
        </p:nvSpPr>
        <p:spPr/>
        <p:txBody>
          <a:bodyPr/>
          <a:lstStyle/>
          <a:p>
            <a:pPr eaLnBrk="1" hangingPunct="1"/>
            <a:r>
              <a:rPr lang="en-US" dirty="0" smtClean="0"/>
              <a:t>Events that trigger the contingency response</a:t>
            </a:r>
          </a:p>
          <a:p>
            <a:pPr eaLnBrk="1" hangingPunct="1"/>
            <a:r>
              <a:rPr lang="en-US" dirty="0" smtClean="0"/>
              <a:t>Early warning signs for each risk on a project so that the PM will know when to take action</a:t>
            </a:r>
          </a:p>
          <a:p>
            <a:pPr eaLnBrk="1" hangingPunct="1"/>
            <a:r>
              <a:rPr lang="en-US" dirty="0" smtClean="0"/>
              <a:t>The warning signs can be identified as indirect manifestations of actual risk events</a:t>
            </a:r>
          </a:p>
        </p:txBody>
      </p:sp>
    </p:spTree>
    <p:extLst>
      <p:ext uri="{BB962C8B-B14F-4D97-AF65-F5344CB8AC3E}">
        <p14:creationId xmlns:p14="http://schemas.microsoft.com/office/powerpoint/2010/main" val="9799609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r>
              <a:rPr lang="en-US" dirty="0" smtClean="0"/>
              <a:t>Inputs to risk Management</a:t>
            </a:r>
          </a:p>
        </p:txBody>
      </p:sp>
      <p:sp>
        <p:nvSpPr>
          <p:cNvPr id="19458" name="Content Placeholder 2"/>
          <p:cNvSpPr>
            <a:spLocks noGrp="1"/>
          </p:cNvSpPr>
          <p:nvPr>
            <p:ph idx="4294967295"/>
          </p:nvPr>
        </p:nvSpPr>
        <p:spPr>
          <a:xfrm>
            <a:off x="457200" y="2204864"/>
            <a:ext cx="8229600" cy="3921299"/>
          </a:xfrm>
        </p:spPr>
        <p:txBody>
          <a:bodyPr>
            <a:normAutofit fontScale="85000" lnSpcReduction="20000"/>
          </a:bodyPr>
          <a:lstStyle/>
          <a:p>
            <a:pPr eaLnBrk="1" hangingPunct="1"/>
            <a:r>
              <a:rPr lang="en-US" sz="2200" dirty="0" smtClean="0"/>
              <a:t>Things that are required in order to perform the risk management process</a:t>
            </a:r>
          </a:p>
          <a:p>
            <a:pPr lvl="1" eaLnBrk="1" hangingPunct="1"/>
            <a:r>
              <a:rPr lang="en-US" sz="2200" dirty="0" smtClean="0"/>
              <a:t>Project background information</a:t>
            </a:r>
          </a:p>
          <a:p>
            <a:pPr lvl="1" eaLnBrk="1" hangingPunct="1"/>
            <a:r>
              <a:rPr lang="en-US" sz="2200" dirty="0" smtClean="0"/>
              <a:t>Historical records</a:t>
            </a:r>
          </a:p>
          <a:p>
            <a:pPr lvl="1" eaLnBrk="1" hangingPunct="1"/>
            <a:r>
              <a:rPr lang="en-US" sz="2200" dirty="0" smtClean="0"/>
              <a:t>Lessons learned</a:t>
            </a:r>
          </a:p>
          <a:p>
            <a:pPr lvl="1" eaLnBrk="1" hangingPunct="1"/>
            <a:r>
              <a:rPr lang="en-US" sz="2200" dirty="0" smtClean="0"/>
              <a:t>Processes and procedures</a:t>
            </a:r>
          </a:p>
          <a:p>
            <a:pPr lvl="1" eaLnBrk="1" hangingPunct="1"/>
            <a:r>
              <a:rPr lang="en-US" sz="2200" dirty="0" smtClean="0"/>
              <a:t>Organizational risk tolerances</a:t>
            </a:r>
          </a:p>
          <a:p>
            <a:pPr lvl="1" eaLnBrk="1" hangingPunct="1"/>
            <a:r>
              <a:rPr lang="en-US" sz="2200" dirty="0" smtClean="0"/>
              <a:t>Project charter</a:t>
            </a:r>
          </a:p>
          <a:p>
            <a:pPr lvl="1" eaLnBrk="1" hangingPunct="1"/>
            <a:r>
              <a:rPr lang="en-US" sz="2200" dirty="0" smtClean="0"/>
              <a:t>Scope statement</a:t>
            </a:r>
          </a:p>
          <a:p>
            <a:pPr lvl="1" eaLnBrk="1" hangingPunct="1"/>
            <a:r>
              <a:rPr lang="en-US" sz="2200" dirty="0" smtClean="0"/>
              <a:t>WBS</a:t>
            </a:r>
          </a:p>
          <a:p>
            <a:pPr lvl="1" eaLnBrk="1" hangingPunct="1"/>
            <a:r>
              <a:rPr lang="en-US" sz="2200" dirty="0" smtClean="0"/>
              <a:t>Network diagram</a:t>
            </a:r>
          </a:p>
          <a:p>
            <a:pPr lvl="1" eaLnBrk="1" hangingPunct="1"/>
            <a:r>
              <a:rPr lang="en-US" sz="2200" dirty="0" smtClean="0"/>
              <a:t>Time and cost estimates</a:t>
            </a:r>
          </a:p>
          <a:p>
            <a:pPr lvl="1" eaLnBrk="1" hangingPunct="1"/>
            <a:r>
              <a:rPr lang="en-US" sz="2200" dirty="0" smtClean="0"/>
              <a:t>Management plans such as communications, Human Resources, procurement</a:t>
            </a:r>
          </a:p>
        </p:txBody>
      </p:sp>
    </p:spTree>
    <p:extLst>
      <p:ext uri="{BB962C8B-B14F-4D97-AF65-F5344CB8AC3E}">
        <p14:creationId xmlns:p14="http://schemas.microsoft.com/office/powerpoint/2010/main" val="26278555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A risk trigger is also called which of the following:</a:t>
            </a:r>
          </a:p>
          <a:p>
            <a:pPr lvl="1" eaLnBrk="1" hangingPunct="1"/>
            <a:r>
              <a:rPr lang="en-US" sz="2700" smtClean="0"/>
              <a:t>A. A warning sign</a:t>
            </a:r>
          </a:p>
          <a:p>
            <a:pPr lvl="1" eaLnBrk="1" hangingPunct="1"/>
            <a:r>
              <a:rPr lang="en-US" sz="2700" smtClean="0"/>
              <a:t>B. A delay</a:t>
            </a:r>
          </a:p>
          <a:p>
            <a:pPr lvl="1" eaLnBrk="1" hangingPunct="1"/>
            <a:r>
              <a:rPr lang="en-US" sz="2700" smtClean="0"/>
              <a:t>C. A cost increase</a:t>
            </a:r>
          </a:p>
          <a:p>
            <a:pPr lvl="1" eaLnBrk="1" hangingPunct="1"/>
            <a:r>
              <a:rPr lang="en-US" sz="2700" smtClean="0"/>
              <a:t>D. An incremental advancement of risk</a:t>
            </a:r>
          </a:p>
          <a:p>
            <a:pPr lvl="1" eaLnBrk="1" hangingPunct="1"/>
            <a:endParaRPr lang="en-US" sz="2700" smtClean="0"/>
          </a:p>
        </p:txBody>
      </p:sp>
    </p:spTree>
    <p:extLst>
      <p:ext uri="{BB962C8B-B14F-4D97-AF65-F5344CB8AC3E}">
        <p14:creationId xmlns:p14="http://schemas.microsoft.com/office/powerpoint/2010/main" val="385593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a:xfrm>
            <a:off x="457200" y="845840"/>
            <a:ext cx="8075240" cy="1575048"/>
          </a:xfrm>
        </p:spPr>
        <p:txBody>
          <a:bodyPr/>
          <a:lstStyle/>
          <a:p>
            <a:pPr eaLnBrk="1" hangingPunct="1"/>
            <a:r>
              <a:rPr lang="en-US" dirty="0" smtClean="0"/>
              <a:t>Risk tolerance</a:t>
            </a:r>
          </a:p>
        </p:txBody>
      </p:sp>
      <p:sp>
        <p:nvSpPr>
          <p:cNvPr id="50178" name="Content Placeholder 2"/>
          <p:cNvSpPr>
            <a:spLocks noGrp="1"/>
          </p:cNvSpPr>
          <p:nvPr>
            <p:ph idx="4294967295"/>
          </p:nvPr>
        </p:nvSpPr>
        <p:spPr/>
        <p:txBody>
          <a:bodyPr/>
          <a:lstStyle/>
          <a:p>
            <a:pPr eaLnBrk="1" hangingPunct="1"/>
            <a:r>
              <a:rPr lang="en-US" smtClean="0"/>
              <a:t>Areas of risk that are acceptable or unacceptable</a:t>
            </a:r>
          </a:p>
          <a:p>
            <a:pPr eaLnBrk="1" hangingPunct="1"/>
            <a:r>
              <a:rPr lang="en-US" smtClean="0"/>
              <a:t>Can include any project constraints as well as reputation and other intangibles that may affect the customer</a:t>
            </a:r>
          </a:p>
        </p:txBody>
      </p:sp>
    </p:spTree>
    <p:extLst>
      <p:ext uri="{BB962C8B-B14F-4D97-AF65-F5344CB8AC3E}">
        <p14:creationId xmlns:p14="http://schemas.microsoft.com/office/powerpoint/2010/main" val="20265132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Manny is a PM. Which of the following will he use to create a risk management plan:</a:t>
            </a:r>
          </a:p>
          <a:p>
            <a:pPr lvl="1" eaLnBrk="1" hangingPunct="1"/>
            <a:r>
              <a:rPr lang="en-US" sz="2700" smtClean="0"/>
              <a:t>A. Risk tolerance</a:t>
            </a:r>
          </a:p>
          <a:p>
            <a:pPr lvl="1" eaLnBrk="1" hangingPunct="1"/>
            <a:r>
              <a:rPr lang="en-US" sz="2700" smtClean="0"/>
              <a:t>B. Monitoring meetings</a:t>
            </a:r>
          </a:p>
          <a:p>
            <a:pPr lvl="1" eaLnBrk="1" hangingPunct="1"/>
            <a:r>
              <a:rPr lang="en-US" sz="2700" smtClean="0"/>
              <a:t>C. Planning meetings</a:t>
            </a:r>
          </a:p>
          <a:p>
            <a:pPr lvl="1" eaLnBrk="1" hangingPunct="1"/>
            <a:r>
              <a:rPr lang="en-US" sz="2700" smtClean="0"/>
              <a:t>D. Forecasting meetings</a:t>
            </a:r>
          </a:p>
          <a:p>
            <a:pPr lvl="1" eaLnBrk="1" hangingPunct="1"/>
            <a:endParaRPr lang="en-US" sz="2700" smtClean="0"/>
          </a:p>
        </p:txBody>
      </p:sp>
    </p:spTree>
    <p:extLst>
      <p:ext uri="{BB962C8B-B14F-4D97-AF65-F5344CB8AC3E}">
        <p14:creationId xmlns:p14="http://schemas.microsoft.com/office/powerpoint/2010/main" val="31982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a:xfrm>
            <a:off x="457200" y="845840"/>
            <a:ext cx="7931224" cy="1503040"/>
          </a:xfrm>
        </p:spPr>
        <p:txBody>
          <a:bodyPr/>
          <a:lstStyle/>
          <a:p>
            <a:pPr eaLnBrk="1" hangingPunct="1"/>
            <a:r>
              <a:rPr lang="en-US" dirty="0" smtClean="0"/>
              <a:t>Risk threshold</a:t>
            </a:r>
          </a:p>
        </p:txBody>
      </p:sp>
      <p:sp>
        <p:nvSpPr>
          <p:cNvPr id="51202" name="Content Placeholder 2"/>
          <p:cNvSpPr>
            <a:spLocks noGrp="1"/>
          </p:cNvSpPr>
          <p:nvPr>
            <p:ph idx="4294967295"/>
          </p:nvPr>
        </p:nvSpPr>
        <p:spPr/>
        <p:txBody>
          <a:bodyPr/>
          <a:lstStyle/>
          <a:p>
            <a:pPr eaLnBrk="1" hangingPunct="1"/>
            <a:r>
              <a:rPr lang="en-US" dirty="0" smtClean="0"/>
              <a:t>Indicates the point at which a risk becomes unacceptable</a:t>
            </a:r>
          </a:p>
          <a:p>
            <a:pPr eaLnBrk="1" hangingPunct="1"/>
            <a:r>
              <a:rPr lang="en-US" dirty="0" smtClean="0"/>
              <a:t>Related to risk tolerance</a:t>
            </a:r>
          </a:p>
          <a:p>
            <a:pPr eaLnBrk="1" hangingPunct="1"/>
            <a:endParaRPr lang="en-US" dirty="0" smtClean="0"/>
          </a:p>
        </p:txBody>
      </p:sp>
    </p:spTree>
    <p:extLst>
      <p:ext uri="{BB962C8B-B14F-4D97-AF65-F5344CB8AC3E}">
        <p14:creationId xmlns:p14="http://schemas.microsoft.com/office/powerpoint/2010/main" val="218357612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200" smtClean="0"/>
              <a:t>You are the project manager of the GHK Project. You and the manufacturer have agreed to substitute the type of plastic used in the product to a slightly thicker grade to prevent more than a seven-percent error in production. The thicker plastic will cost more and require the production to slow down, but the errors should diminish. This is an example of which of the following?</a:t>
            </a:r>
            <a:r>
              <a:rPr lang="en-US" smtClean="0"/>
              <a:t> </a:t>
            </a:r>
            <a:endParaRPr lang="en-US" sz="2700" smtClean="0"/>
          </a:p>
          <a:p>
            <a:pPr lvl="1" eaLnBrk="1" hangingPunct="1"/>
            <a:r>
              <a:rPr lang="en-US" sz="2400" smtClean="0"/>
              <a:t>A. Threshold</a:t>
            </a:r>
          </a:p>
          <a:p>
            <a:pPr lvl="1" eaLnBrk="1" hangingPunct="1"/>
            <a:r>
              <a:rPr lang="en-US" sz="2400" smtClean="0"/>
              <a:t>B. Tracking</a:t>
            </a:r>
          </a:p>
          <a:p>
            <a:pPr lvl="1" eaLnBrk="1" hangingPunct="1"/>
            <a:r>
              <a:rPr lang="en-US" sz="2400" smtClean="0"/>
              <a:t>C. Budgeting</a:t>
            </a:r>
          </a:p>
          <a:p>
            <a:pPr lvl="1" eaLnBrk="1" hangingPunct="1"/>
            <a:r>
              <a:rPr lang="en-US" sz="2400" smtClean="0"/>
              <a:t>D. JIT</a:t>
            </a:r>
          </a:p>
        </p:txBody>
      </p:sp>
    </p:spTree>
    <p:extLst>
      <p:ext uri="{BB962C8B-B14F-4D97-AF65-F5344CB8AC3E}">
        <p14:creationId xmlns:p14="http://schemas.microsoft.com/office/powerpoint/2010/main" val="3296759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a:xfrm>
            <a:off x="457200" y="845840"/>
            <a:ext cx="6562725" cy="1143000"/>
          </a:xfrm>
        </p:spPr>
        <p:txBody>
          <a:bodyPr/>
          <a:lstStyle/>
          <a:p>
            <a:pPr eaLnBrk="1" hangingPunct="1"/>
            <a:r>
              <a:rPr lang="en-US" smtClean="0"/>
              <a:t>Uncertainty</a:t>
            </a:r>
          </a:p>
        </p:txBody>
      </p:sp>
      <p:sp>
        <p:nvSpPr>
          <p:cNvPr id="52226" name="Content Placeholder 2"/>
          <p:cNvSpPr>
            <a:spLocks noGrp="1"/>
          </p:cNvSpPr>
          <p:nvPr>
            <p:ph idx="4294967295"/>
          </p:nvPr>
        </p:nvSpPr>
        <p:spPr/>
        <p:txBody>
          <a:bodyPr/>
          <a:lstStyle/>
          <a:p>
            <a:pPr eaLnBrk="1" hangingPunct="1"/>
            <a:r>
              <a:rPr lang="en-US" dirty="0" smtClean="0"/>
              <a:t>The lack of knowledge about an event that reduces confidence in conclusions drawn from data</a:t>
            </a:r>
          </a:p>
          <a:p>
            <a:pPr eaLnBrk="1" hangingPunct="1"/>
            <a:r>
              <a:rPr lang="en-US" dirty="0" smtClean="0"/>
              <a:t>The investigation of uncertainties may help identify risks</a:t>
            </a:r>
          </a:p>
        </p:txBody>
      </p:sp>
    </p:spTree>
    <p:extLst>
      <p:ext uri="{BB962C8B-B14F-4D97-AF65-F5344CB8AC3E}">
        <p14:creationId xmlns:p14="http://schemas.microsoft.com/office/powerpoint/2010/main" val="194800732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smtClean="0"/>
              <a:t>A project type that has been done repeatedly on the organization has ___________ uncertainty than a project that has never been done:</a:t>
            </a:r>
          </a:p>
          <a:p>
            <a:pPr lvl="1" eaLnBrk="1" hangingPunct="1"/>
            <a:r>
              <a:rPr lang="en-US" sz="2700" smtClean="0"/>
              <a:t>A. More</a:t>
            </a:r>
          </a:p>
          <a:p>
            <a:pPr lvl="1" eaLnBrk="1" hangingPunct="1"/>
            <a:r>
              <a:rPr lang="en-US" sz="2700" smtClean="0"/>
              <a:t>B. Equal</a:t>
            </a:r>
          </a:p>
          <a:p>
            <a:pPr lvl="1" eaLnBrk="1" hangingPunct="1"/>
            <a:r>
              <a:rPr lang="en-US" sz="2700" smtClean="0"/>
              <a:t>C. Less</a:t>
            </a:r>
          </a:p>
          <a:p>
            <a:pPr lvl="1" eaLnBrk="1" hangingPunct="1"/>
            <a:r>
              <a:rPr lang="en-US" sz="2700" smtClean="0"/>
              <a:t>D. None of the above</a:t>
            </a:r>
          </a:p>
          <a:p>
            <a:pPr lvl="1" eaLnBrk="1" hangingPunct="1"/>
            <a:endParaRPr lang="en-US" sz="2700" smtClean="0"/>
          </a:p>
        </p:txBody>
      </p:sp>
    </p:spTree>
    <p:extLst>
      <p:ext uri="{BB962C8B-B14F-4D97-AF65-F5344CB8AC3E}">
        <p14:creationId xmlns:p14="http://schemas.microsoft.com/office/powerpoint/2010/main" val="212219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a:xfrm>
            <a:off x="457200" y="845840"/>
            <a:ext cx="7643192" cy="1575048"/>
          </a:xfrm>
        </p:spPr>
        <p:txBody>
          <a:bodyPr/>
          <a:lstStyle/>
          <a:p>
            <a:pPr eaLnBrk="1" hangingPunct="1"/>
            <a:r>
              <a:rPr lang="en-US" dirty="0" smtClean="0"/>
              <a:t>Decision tree</a:t>
            </a:r>
          </a:p>
        </p:txBody>
      </p:sp>
      <p:sp>
        <p:nvSpPr>
          <p:cNvPr id="53250" name="Content Placeholder 2"/>
          <p:cNvSpPr>
            <a:spLocks noGrp="1"/>
          </p:cNvSpPr>
          <p:nvPr>
            <p:ph idx="4294967295"/>
          </p:nvPr>
        </p:nvSpPr>
        <p:spPr/>
        <p:txBody>
          <a:bodyPr/>
          <a:lstStyle/>
          <a:p>
            <a:pPr eaLnBrk="1" hangingPunct="1"/>
            <a:r>
              <a:rPr lang="en-US" dirty="0" smtClean="0"/>
              <a:t>Models of real situations used to make informed decisions about alternatives related to a project</a:t>
            </a:r>
          </a:p>
          <a:p>
            <a:pPr eaLnBrk="1" hangingPunct="1"/>
            <a:r>
              <a:rPr lang="en-US" dirty="0" smtClean="0"/>
              <a:t>Helps to choose between many alternatives, based on how each choice benefits or affects the project </a:t>
            </a:r>
          </a:p>
        </p:txBody>
      </p:sp>
    </p:spTree>
    <p:extLst>
      <p:ext uri="{BB962C8B-B14F-4D97-AF65-F5344CB8AC3E}">
        <p14:creationId xmlns:p14="http://schemas.microsoft.com/office/powerpoint/2010/main" val="57826435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normAutofit fontScale="92500" lnSpcReduction="20000"/>
          </a:bodyPr>
          <a:lstStyle/>
          <a:p>
            <a:r>
              <a:rPr lang="en-US" dirty="0" smtClean="0"/>
              <a:t>What can a project manager use to determine whether it is better to make or buy a product? </a:t>
            </a:r>
            <a:endParaRPr lang="en-US" sz="2700" dirty="0" smtClean="0"/>
          </a:p>
          <a:p>
            <a:pPr lvl="1"/>
            <a:r>
              <a:rPr lang="en-US" sz="2700" dirty="0" smtClean="0"/>
              <a:t>A. </a:t>
            </a:r>
            <a:r>
              <a:rPr lang="en-US" dirty="0" smtClean="0"/>
              <a:t>A decision tree analysis </a:t>
            </a:r>
          </a:p>
          <a:p>
            <a:pPr lvl="1"/>
            <a:endParaRPr lang="en-US" sz="2700" dirty="0" smtClean="0"/>
          </a:p>
          <a:p>
            <a:pPr lvl="1"/>
            <a:r>
              <a:rPr lang="en-US" sz="2700" dirty="0" smtClean="0"/>
              <a:t>B. </a:t>
            </a:r>
            <a:r>
              <a:rPr lang="en-US" dirty="0" smtClean="0"/>
              <a:t>A fishbone model </a:t>
            </a:r>
          </a:p>
          <a:p>
            <a:pPr lvl="1"/>
            <a:endParaRPr lang="en-US" sz="2700" dirty="0" smtClean="0"/>
          </a:p>
          <a:p>
            <a:pPr lvl="1" eaLnBrk="1" hangingPunct="1"/>
            <a:r>
              <a:rPr lang="en-US" sz="2700" dirty="0" smtClean="0"/>
              <a:t>C. An Ishikawa diagram</a:t>
            </a:r>
          </a:p>
          <a:p>
            <a:pPr lvl="1" eaLnBrk="1" hangingPunct="1"/>
            <a:endParaRPr lang="en-US" sz="2700" dirty="0" smtClean="0"/>
          </a:p>
          <a:p>
            <a:pPr lvl="1" eaLnBrk="1" hangingPunct="1"/>
            <a:r>
              <a:rPr lang="en-US" sz="2700" dirty="0" smtClean="0"/>
              <a:t>D. A ROI analysis</a:t>
            </a:r>
          </a:p>
        </p:txBody>
      </p:sp>
    </p:spTree>
    <p:extLst>
      <p:ext uri="{BB962C8B-B14F-4D97-AF65-F5344CB8AC3E}">
        <p14:creationId xmlns:p14="http://schemas.microsoft.com/office/powerpoint/2010/main" val="141023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a:xfrm>
            <a:off x="457200" y="845840"/>
            <a:ext cx="7715200" cy="1575048"/>
          </a:xfrm>
        </p:spPr>
        <p:txBody>
          <a:bodyPr/>
          <a:lstStyle/>
          <a:p>
            <a:pPr eaLnBrk="1" hangingPunct="1"/>
            <a:r>
              <a:rPr lang="en-US" dirty="0" smtClean="0"/>
              <a:t>Risk averse</a:t>
            </a:r>
          </a:p>
        </p:txBody>
      </p:sp>
      <p:sp>
        <p:nvSpPr>
          <p:cNvPr id="54274" name="Content Placeholder 2"/>
          <p:cNvSpPr>
            <a:spLocks noGrp="1"/>
          </p:cNvSpPr>
          <p:nvPr>
            <p:ph idx="4294967295"/>
          </p:nvPr>
        </p:nvSpPr>
        <p:spPr/>
        <p:txBody>
          <a:bodyPr/>
          <a:lstStyle/>
          <a:p>
            <a:pPr eaLnBrk="1" hangingPunct="1"/>
            <a:r>
              <a:rPr lang="en-US" smtClean="0"/>
              <a:t>Someone who does not want to take risks</a:t>
            </a:r>
          </a:p>
          <a:p>
            <a:pPr eaLnBrk="1" hangingPunct="1"/>
            <a:r>
              <a:rPr lang="en-US" smtClean="0"/>
              <a:t>Stakeholders must be analyzed in order to determine if they are risk averse</a:t>
            </a:r>
          </a:p>
        </p:txBody>
      </p:sp>
    </p:spTree>
    <p:extLst>
      <p:ext uri="{BB962C8B-B14F-4D97-AF65-F5344CB8AC3E}">
        <p14:creationId xmlns:p14="http://schemas.microsoft.com/office/powerpoint/2010/main" val="363422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pPr eaLnBrk="1" hangingPunct="1"/>
            <a:r>
              <a:rPr lang="en-US" sz="2600" smtClean="0"/>
              <a:t>Which of the following are not all inputs to risk management?:</a:t>
            </a:r>
          </a:p>
          <a:p>
            <a:pPr lvl="1" eaLnBrk="1" hangingPunct="1"/>
            <a:r>
              <a:rPr lang="en-US" sz="2600" smtClean="0"/>
              <a:t>A. Project background information, scope statement, network diagram.</a:t>
            </a:r>
          </a:p>
          <a:p>
            <a:pPr lvl="1" eaLnBrk="1" hangingPunct="1"/>
            <a:r>
              <a:rPr lang="en-US" sz="2600" smtClean="0"/>
              <a:t>B. WBS, communications management plan, scope management plan.</a:t>
            </a:r>
          </a:p>
          <a:p>
            <a:pPr lvl="1" eaLnBrk="1" hangingPunct="1"/>
            <a:r>
              <a:rPr lang="en-US" sz="2600" smtClean="0"/>
              <a:t>C. Communications management plan, procurement management plan, lessons learned from past projects.</a:t>
            </a:r>
          </a:p>
          <a:p>
            <a:pPr lvl="1" eaLnBrk="1" hangingPunct="1"/>
            <a:r>
              <a:rPr lang="en-US" sz="2600" smtClean="0"/>
              <a:t>D. Historical records from past projects, time estimates, risk related procedures.</a:t>
            </a:r>
          </a:p>
        </p:txBody>
      </p:sp>
    </p:spTree>
    <p:extLst>
      <p:ext uri="{BB962C8B-B14F-4D97-AF65-F5344CB8AC3E}">
        <p14:creationId xmlns:p14="http://schemas.microsoft.com/office/powerpoint/2010/main" val="414696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r>
              <a:rPr lang="en-US" sz="2700" dirty="0" smtClean="0"/>
              <a:t>A risk averse PM will be willing:</a:t>
            </a:r>
          </a:p>
          <a:p>
            <a:pPr lvl="1" eaLnBrk="1" hangingPunct="1"/>
            <a:r>
              <a:rPr lang="en-US" sz="2700" dirty="0" smtClean="0"/>
              <a:t>A. To take risks</a:t>
            </a:r>
          </a:p>
          <a:p>
            <a:pPr lvl="1" eaLnBrk="1" hangingPunct="1"/>
            <a:r>
              <a:rPr lang="en-US" sz="2700" dirty="0" smtClean="0"/>
              <a:t>B. To avoid risks</a:t>
            </a:r>
          </a:p>
          <a:p>
            <a:pPr lvl="1" eaLnBrk="1" hangingPunct="1"/>
            <a:r>
              <a:rPr lang="en-US" sz="2700" dirty="0" smtClean="0"/>
              <a:t>C. To exploit risks</a:t>
            </a:r>
          </a:p>
          <a:p>
            <a:pPr lvl="1" eaLnBrk="1" hangingPunct="1"/>
            <a:r>
              <a:rPr lang="en-US" sz="2700" dirty="0" smtClean="0"/>
              <a:t>D. None of the above</a:t>
            </a:r>
          </a:p>
          <a:p>
            <a:pPr lvl="1" eaLnBrk="1" hangingPunct="1"/>
            <a:endParaRPr lang="en-US" sz="2700" dirty="0" smtClean="0"/>
          </a:p>
        </p:txBody>
      </p:sp>
    </p:spTree>
    <p:extLst>
      <p:ext uri="{BB962C8B-B14F-4D97-AF65-F5344CB8AC3E}">
        <p14:creationId xmlns:p14="http://schemas.microsoft.com/office/powerpoint/2010/main" val="254131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a:xfrm>
            <a:off x="457200" y="845840"/>
            <a:ext cx="7787208" cy="1575048"/>
          </a:xfrm>
        </p:spPr>
        <p:txBody>
          <a:bodyPr/>
          <a:lstStyle/>
          <a:p>
            <a:pPr eaLnBrk="1" hangingPunct="1"/>
            <a:r>
              <a:rPr lang="en-US" dirty="0" smtClean="0"/>
              <a:t>Status meetings</a:t>
            </a:r>
          </a:p>
        </p:txBody>
      </p:sp>
      <p:sp>
        <p:nvSpPr>
          <p:cNvPr id="55298" name="Content Placeholder 2"/>
          <p:cNvSpPr>
            <a:spLocks noGrp="1"/>
          </p:cNvSpPr>
          <p:nvPr>
            <p:ph idx="4294967295"/>
          </p:nvPr>
        </p:nvSpPr>
        <p:spPr/>
        <p:txBody>
          <a:bodyPr/>
          <a:lstStyle/>
          <a:p>
            <a:pPr eaLnBrk="1" hangingPunct="1"/>
            <a:r>
              <a:rPr lang="en-US" dirty="0" smtClean="0"/>
              <a:t>Risk should be a major topic in these meetings, in order to keep focus on risks, to continue to identify new risks and to make sure plans remain appropriate</a:t>
            </a:r>
          </a:p>
          <a:p>
            <a:pPr eaLnBrk="1" hangingPunct="1"/>
            <a:endParaRPr lang="en-US" dirty="0" smtClean="0"/>
          </a:p>
          <a:p>
            <a:pPr eaLnBrk="1" hangingPunct="1"/>
            <a:r>
              <a:rPr lang="en-US" sz="2800" dirty="0" smtClean="0"/>
              <a:t>* These meeting shouldn’t be the “going around the room asking for status reports” meetings</a:t>
            </a:r>
          </a:p>
        </p:txBody>
      </p:sp>
    </p:spTree>
    <p:extLst>
      <p:ext uri="{BB962C8B-B14F-4D97-AF65-F5344CB8AC3E}">
        <p14:creationId xmlns:p14="http://schemas.microsoft.com/office/powerpoint/2010/main" val="400987675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a:xfrm>
            <a:off x="457200" y="845840"/>
            <a:ext cx="7715200" cy="1287016"/>
          </a:xfrm>
        </p:spPr>
        <p:txBody>
          <a:bodyPr/>
          <a:lstStyle/>
          <a:p>
            <a:pPr eaLnBrk="1" hangingPunct="1"/>
            <a:r>
              <a:rPr lang="en-US" dirty="0" smtClean="0"/>
              <a:t>Risk Closure</a:t>
            </a:r>
          </a:p>
        </p:txBody>
      </p:sp>
      <p:sp>
        <p:nvSpPr>
          <p:cNvPr id="56322" name="Content Placeholder 2"/>
          <p:cNvSpPr>
            <a:spLocks noGrp="1"/>
          </p:cNvSpPr>
          <p:nvPr>
            <p:ph idx="4294967295"/>
          </p:nvPr>
        </p:nvSpPr>
        <p:spPr/>
        <p:txBody>
          <a:bodyPr>
            <a:normAutofit lnSpcReduction="10000"/>
          </a:bodyPr>
          <a:lstStyle/>
          <a:p>
            <a:pPr eaLnBrk="1" hangingPunct="1"/>
            <a:r>
              <a:rPr lang="en-US" dirty="0" smtClean="0"/>
              <a:t>Based on the time when a given risk can not logically occur any more and therefore it is closed</a:t>
            </a:r>
          </a:p>
          <a:p>
            <a:pPr eaLnBrk="1" hangingPunct="1"/>
            <a:r>
              <a:rPr lang="en-US" dirty="0" smtClean="0"/>
              <a:t>Allows the team to focus on managing those risks that are still open</a:t>
            </a:r>
          </a:p>
          <a:p>
            <a:pPr eaLnBrk="1" hangingPunct="1"/>
            <a:r>
              <a:rPr lang="en-US" dirty="0" smtClean="0"/>
              <a:t>Risk </a:t>
            </a:r>
            <a:r>
              <a:rPr lang="en-US" smtClean="0"/>
              <a:t>closing will </a:t>
            </a:r>
            <a:r>
              <a:rPr lang="en-US" dirty="0" smtClean="0"/>
              <a:t>likely result in the corresponding risk reserve being returned to the company</a:t>
            </a:r>
          </a:p>
        </p:txBody>
      </p:sp>
    </p:spTree>
    <p:extLst>
      <p:ext uri="{BB962C8B-B14F-4D97-AF65-F5344CB8AC3E}">
        <p14:creationId xmlns:p14="http://schemas.microsoft.com/office/powerpoint/2010/main" val="318615727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1 Título"/>
          <p:cNvSpPr>
            <a:spLocks noGrp="1"/>
          </p:cNvSpPr>
          <p:nvPr>
            <p:ph type="title"/>
          </p:nvPr>
        </p:nvSpPr>
        <p:spPr>
          <a:xfrm>
            <a:off x="468313" y="1196975"/>
            <a:ext cx="8229600" cy="1143000"/>
          </a:xfrm>
        </p:spPr>
        <p:txBody>
          <a:bodyPr/>
          <a:lstStyle/>
          <a:p>
            <a:r>
              <a:rPr lang="es-CR">
                <a:latin typeface="Calibri" charset="0"/>
              </a:rPr>
              <a:t>Bibliography</a:t>
            </a:r>
          </a:p>
        </p:txBody>
      </p:sp>
      <p:sp>
        <p:nvSpPr>
          <p:cNvPr id="56322" name="2 Marcador de contenido"/>
          <p:cNvSpPr>
            <a:spLocks noGrp="1"/>
          </p:cNvSpPr>
          <p:nvPr>
            <p:ph idx="1"/>
          </p:nvPr>
        </p:nvSpPr>
        <p:spPr>
          <a:xfrm>
            <a:off x="250825" y="3141663"/>
            <a:ext cx="8229600" cy="2335212"/>
          </a:xfrm>
        </p:spPr>
        <p:txBody>
          <a:bodyPr/>
          <a:lstStyle/>
          <a:p>
            <a:r>
              <a:rPr lang="es-CR" sz="2400" dirty="0" smtClean="0">
                <a:latin typeface="Calibri" charset="0"/>
              </a:rPr>
              <a:t>Project </a:t>
            </a:r>
            <a:r>
              <a:rPr lang="es-CR" sz="2400" dirty="0">
                <a:latin typeface="Calibri" charset="0"/>
              </a:rPr>
              <a:t>Management Institute. (2013). </a:t>
            </a:r>
            <a:r>
              <a:rPr lang="es-CR" sz="2400" u="sng" dirty="0">
                <a:latin typeface="Calibri" charset="0"/>
              </a:rPr>
              <a:t>A Guide to the Project Management Body of Knowledge (PMBOK®)</a:t>
            </a:r>
            <a:r>
              <a:rPr lang="es-CR" sz="2400" dirty="0">
                <a:latin typeface="Calibri" charset="0"/>
              </a:rPr>
              <a:t> (5th Ed.). Pennsylvania, </a:t>
            </a:r>
            <a:r>
              <a:rPr lang="es-CR" sz="2400" dirty="0" err="1">
                <a:latin typeface="Calibri" charset="0"/>
              </a:rPr>
              <a:t>United</a:t>
            </a:r>
            <a:r>
              <a:rPr lang="es-CR" sz="2400" dirty="0">
                <a:latin typeface="Calibri" charset="0"/>
              </a:rPr>
              <a:t> </a:t>
            </a:r>
            <a:r>
              <a:rPr lang="es-CR" sz="2400" dirty="0" err="1" smtClean="0">
                <a:latin typeface="Calibri" charset="0"/>
              </a:rPr>
              <a:t>States</a:t>
            </a:r>
            <a:r>
              <a:rPr lang="es-CR" sz="2400" dirty="0" smtClean="0">
                <a:latin typeface="Calibri" charset="0"/>
              </a:rPr>
              <a:t> of </a:t>
            </a:r>
            <a:r>
              <a:rPr lang="es-CR" sz="2400" dirty="0" err="1" smtClean="0">
                <a:latin typeface="Calibri" charset="0"/>
              </a:rPr>
              <a:t>America</a:t>
            </a:r>
            <a:r>
              <a:rPr lang="es-CR" sz="2400" dirty="0" smtClean="0">
                <a:latin typeface="Calibri" charset="0"/>
              </a:rPr>
              <a:t>: </a:t>
            </a:r>
            <a:r>
              <a:rPr lang="es-CR" sz="2400" dirty="0">
                <a:latin typeface="Calibri" charset="0"/>
              </a:rPr>
              <a:t>Project Management Institute.</a:t>
            </a:r>
          </a:p>
          <a:p>
            <a:pPr marL="342900" lvl="2" indent="-342900"/>
            <a:r>
              <a:rPr lang="en-US" dirty="0" err="1">
                <a:latin typeface="Calibri" charset="0"/>
              </a:rPr>
              <a:t>Mulcahy</a:t>
            </a:r>
            <a:r>
              <a:rPr lang="en-US" dirty="0">
                <a:latin typeface="Calibri" charset="0"/>
              </a:rPr>
              <a:t>, R. (2013)( </a:t>
            </a:r>
            <a:r>
              <a:rPr lang="en-US" u="sng" dirty="0">
                <a:latin typeface="Calibri" charset="0"/>
              </a:rPr>
              <a:t>PMP Exam Prep.</a:t>
            </a:r>
            <a:r>
              <a:rPr lang="en-US" dirty="0">
                <a:latin typeface="Calibri" charset="0"/>
              </a:rPr>
              <a:t> (8th Ed). United States of America: McGraw-Hill.</a:t>
            </a:r>
          </a:p>
        </p:txBody>
      </p:sp>
    </p:spTree>
    <p:extLst>
      <p:ext uri="{BB962C8B-B14F-4D97-AF65-F5344CB8AC3E}">
        <p14:creationId xmlns:p14="http://schemas.microsoft.com/office/powerpoint/2010/main" val="466447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idx="4294967295"/>
          </p:nvPr>
        </p:nvSpPr>
        <p:spPr/>
        <p:txBody>
          <a:bodyPr/>
          <a:lstStyle/>
          <a:p>
            <a:pPr eaLnBrk="1" hangingPunct="1"/>
            <a:r>
              <a:rPr lang="en-US" smtClean="0"/>
              <a:t>Risk Register</a:t>
            </a:r>
          </a:p>
        </p:txBody>
      </p:sp>
      <p:sp>
        <p:nvSpPr>
          <p:cNvPr id="20482" name="Content Placeholder 2"/>
          <p:cNvSpPr>
            <a:spLocks noGrp="1"/>
          </p:cNvSpPr>
          <p:nvPr>
            <p:ph idx="4294967295"/>
          </p:nvPr>
        </p:nvSpPr>
        <p:spPr/>
        <p:txBody>
          <a:bodyPr/>
          <a:lstStyle/>
          <a:p>
            <a:pPr eaLnBrk="1" hangingPunct="1"/>
            <a:r>
              <a:rPr lang="en-US" dirty="0" smtClean="0"/>
              <a:t>A document covering the whole risk management process that is constantly updated</a:t>
            </a:r>
          </a:p>
          <a:p>
            <a:pPr eaLnBrk="1" hangingPunct="1"/>
            <a:r>
              <a:rPr lang="en-US" dirty="0" smtClean="0"/>
              <a:t>The place where most of the risk information is kept</a:t>
            </a:r>
          </a:p>
          <a:p>
            <a:pPr eaLnBrk="1" hangingPunct="1"/>
            <a:r>
              <a:rPr lang="en-US" dirty="0" smtClean="0"/>
              <a:t>Part of the project documents </a:t>
            </a:r>
          </a:p>
          <a:p>
            <a:pPr eaLnBrk="1" hangingPunct="1"/>
            <a:r>
              <a:rPr lang="en-US" dirty="0" smtClean="0"/>
              <a:t>An historical record that is used for future projects</a:t>
            </a:r>
          </a:p>
        </p:txBody>
      </p:sp>
    </p:spTree>
    <p:extLst>
      <p:ext uri="{BB962C8B-B14F-4D97-AF65-F5344CB8AC3E}">
        <p14:creationId xmlns:p14="http://schemas.microsoft.com/office/powerpoint/2010/main" val="417006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p:txBody>
          <a:bodyPr/>
          <a:lstStyle/>
          <a:p>
            <a:pPr eaLnBrk="1" hangingPunct="1"/>
            <a:r>
              <a:rPr lang="en-US" smtClean="0"/>
              <a:t>Sample Question</a:t>
            </a:r>
          </a:p>
        </p:txBody>
      </p:sp>
      <p:sp>
        <p:nvSpPr>
          <p:cNvPr id="62467" name="Content Placeholder 2"/>
          <p:cNvSpPr>
            <a:spLocks noGrp="1"/>
          </p:cNvSpPr>
          <p:nvPr>
            <p:ph idx="4294967295"/>
          </p:nvPr>
        </p:nvSpPr>
        <p:spPr/>
        <p:txBody>
          <a:bodyPr/>
          <a:lstStyle/>
          <a:p>
            <a:pPr eaLnBrk="1" hangingPunct="1"/>
            <a:r>
              <a:rPr lang="en-US" sz="2600" dirty="0" smtClean="0"/>
              <a:t>Which of the following best describes the risk register?:</a:t>
            </a:r>
          </a:p>
          <a:p>
            <a:pPr lvl="1" eaLnBrk="1" hangingPunct="1"/>
            <a:r>
              <a:rPr lang="en-US" sz="2600" dirty="0" smtClean="0"/>
              <a:t>A. It documents all of the outcomes of the other risk management processes.</a:t>
            </a:r>
          </a:p>
          <a:p>
            <a:pPr lvl="1" eaLnBrk="1" hangingPunct="1"/>
            <a:r>
              <a:rPr lang="en-US" sz="2600" dirty="0" smtClean="0"/>
              <a:t>B. It’s a document that contains the initial risk identification entries.</a:t>
            </a:r>
          </a:p>
          <a:p>
            <a:pPr lvl="1" eaLnBrk="1" hangingPunct="1"/>
            <a:r>
              <a:rPr lang="en-US" sz="2600" dirty="0" smtClean="0"/>
              <a:t>C. It’s a system that tracks all negative risks within a project.</a:t>
            </a:r>
          </a:p>
          <a:p>
            <a:pPr lvl="1" eaLnBrk="1" hangingPunct="1"/>
            <a:r>
              <a:rPr lang="en-US" sz="2600" dirty="0" smtClean="0"/>
              <a:t>D. It’s part of the project’s PMIS for integrated change control.</a:t>
            </a:r>
          </a:p>
        </p:txBody>
      </p:sp>
    </p:spTree>
    <p:extLst>
      <p:ext uri="{BB962C8B-B14F-4D97-AF65-F5344CB8AC3E}">
        <p14:creationId xmlns:p14="http://schemas.microsoft.com/office/powerpoint/2010/main" val="341196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1387</TotalTime>
  <Words>3238</Words>
  <Application>Microsoft Office PowerPoint</Application>
  <PresentationFormat>Presentación en pantalla (4:3)</PresentationFormat>
  <Paragraphs>378</Paragraphs>
  <Slides>73</Slides>
  <Notes>0</Notes>
  <HiddenSlides>0</HiddenSlides>
  <MMClips>0</MMClips>
  <ScaleCrop>false</ScaleCrop>
  <HeadingPairs>
    <vt:vector size="4" baseType="variant">
      <vt:variant>
        <vt:lpstr>Tema</vt:lpstr>
      </vt:variant>
      <vt:variant>
        <vt:i4>1</vt:i4>
      </vt:variant>
      <vt:variant>
        <vt:lpstr>Títulos de diapositiva</vt:lpstr>
      </vt:variant>
      <vt:variant>
        <vt:i4>73</vt:i4>
      </vt:variant>
    </vt:vector>
  </HeadingPairs>
  <TitlesOfParts>
    <vt:vector size="74" baseType="lpstr">
      <vt:lpstr>Tema de Office</vt:lpstr>
      <vt:lpstr>Degree and Graduation Seminar  Risk Management</vt:lpstr>
      <vt:lpstr>Risk Management Process</vt:lpstr>
      <vt:lpstr>Sample Question</vt:lpstr>
      <vt:lpstr>Definition of Risk Management</vt:lpstr>
      <vt:lpstr>Sample Question</vt:lpstr>
      <vt:lpstr>Inputs to risk Management</vt:lpstr>
      <vt:lpstr>Sample Question</vt:lpstr>
      <vt:lpstr>Risk Register</vt:lpstr>
      <vt:lpstr>Sample Question</vt:lpstr>
      <vt:lpstr>Risk Management Plan</vt:lpstr>
      <vt:lpstr>Risk Management Plan (cont.)</vt:lpstr>
      <vt:lpstr>Sample Question</vt:lpstr>
      <vt:lpstr>Risk response strategies</vt:lpstr>
      <vt:lpstr>Risk response strategies</vt:lpstr>
      <vt:lpstr>Sample Question</vt:lpstr>
      <vt:lpstr>Reserves</vt:lpstr>
      <vt:lpstr>Reserve analysis</vt:lpstr>
      <vt:lpstr>Sample Question</vt:lpstr>
      <vt:lpstr>Probability and impact matrix</vt:lpstr>
      <vt:lpstr>Sample Question</vt:lpstr>
      <vt:lpstr>Monte Carlo analysis</vt:lpstr>
      <vt:lpstr>Sample Question</vt:lpstr>
      <vt:lpstr>Expected Monetary Value (EMV)</vt:lpstr>
      <vt:lpstr>Sample Question</vt:lpstr>
      <vt:lpstr>Contingency plans</vt:lpstr>
      <vt:lpstr>Sample Question</vt:lpstr>
      <vt:lpstr>Fallback plans</vt:lpstr>
      <vt:lpstr>Sample Question</vt:lpstr>
      <vt:lpstr>Watchlist</vt:lpstr>
      <vt:lpstr>Sample Question</vt:lpstr>
      <vt:lpstr>Workarounds</vt:lpstr>
      <vt:lpstr>Sample Question</vt:lpstr>
      <vt:lpstr>Risk categories</vt:lpstr>
      <vt:lpstr>Sample Question</vt:lpstr>
      <vt:lpstr>Types of risk</vt:lpstr>
      <vt:lpstr>Sample Question</vt:lpstr>
      <vt:lpstr>Risk response owner</vt:lpstr>
      <vt:lpstr>Sample Question</vt:lpstr>
      <vt:lpstr>Residual risks</vt:lpstr>
      <vt:lpstr>Sample Question</vt:lpstr>
      <vt:lpstr>Secondary risks</vt:lpstr>
      <vt:lpstr>Sample Question</vt:lpstr>
      <vt:lpstr>Assumptions analysis</vt:lpstr>
      <vt:lpstr>Sample Question</vt:lpstr>
      <vt:lpstr>Information gathering techniques</vt:lpstr>
      <vt:lpstr>Sample Question</vt:lpstr>
      <vt:lpstr>SWOT Analysis</vt:lpstr>
      <vt:lpstr>Sample Question</vt:lpstr>
      <vt:lpstr>Checklist analysis</vt:lpstr>
      <vt:lpstr>Trend analysis</vt:lpstr>
      <vt:lpstr>Sample Question</vt:lpstr>
      <vt:lpstr>Diagramming techniques</vt:lpstr>
      <vt:lpstr>Sample Question</vt:lpstr>
      <vt:lpstr>Data quality assessment</vt:lpstr>
      <vt:lpstr>Risk audit</vt:lpstr>
      <vt:lpstr>Sample Question</vt:lpstr>
      <vt:lpstr>Risk reassessment</vt:lpstr>
      <vt:lpstr>Sample Question</vt:lpstr>
      <vt:lpstr>Risk triggers</vt:lpstr>
      <vt:lpstr>Sample Question</vt:lpstr>
      <vt:lpstr>Risk tolerance</vt:lpstr>
      <vt:lpstr>Sample Question</vt:lpstr>
      <vt:lpstr>Risk threshold</vt:lpstr>
      <vt:lpstr>Sample Question</vt:lpstr>
      <vt:lpstr>Uncertainty</vt:lpstr>
      <vt:lpstr>Sample Question</vt:lpstr>
      <vt:lpstr>Decision tree</vt:lpstr>
      <vt:lpstr>Sample Question</vt:lpstr>
      <vt:lpstr>Risk averse</vt:lpstr>
      <vt:lpstr>Sample Question</vt:lpstr>
      <vt:lpstr>Status meetings</vt:lpstr>
      <vt:lpstr>Risk Closure</vt:lpstr>
      <vt:lpstr>Bibliography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Donald Solano</dc:creator>
  <cp:lastModifiedBy>Angela Herrera</cp:lastModifiedBy>
  <cp:revision>109</cp:revision>
  <dcterms:created xsi:type="dcterms:W3CDTF">2010-10-20T21:55:38Z</dcterms:created>
  <dcterms:modified xsi:type="dcterms:W3CDTF">2014-02-18T16:48:07Z</dcterms:modified>
</cp:coreProperties>
</file>