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1"/>
  </p:notesMasterIdLst>
  <p:handoutMasterIdLst>
    <p:handoutMasterId r:id="rId92"/>
  </p:handoutMasterIdLst>
  <p:sldIdLst>
    <p:sldId id="546" r:id="rId2"/>
    <p:sldId id="549" r:id="rId3"/>
    <p:sldId id="551" r:id="rId4"/>
    <p:sldId id="552" r:id="rId5"/>
    <p:sldId id="553" r:id="rId6"/>
    <p:sldId id="554" r:id="rId7"/>
    <p:sldId id="555" r:id="rId8"/>
    <p:sldId id="558" r:id="rId9"/>
    <p:sldId id="560" r:id="rId10"/>
    <p:sldId id="562" r:id="rId11"/>
    <p:sldId id="564" r:id="rId12"/>
    <p:sldId id="566" r:id="rId13"/>
    <p:sldId id="568" r:id="rId14"/>
    <p:sldId id="570" r:id="rId15"/>
    <p:sldId id="572" r:id="rId16"/>
    <p:sldId id="573" r:id="rId17"/>
    <p:sldId id="575" r:id="rId18"/>
    <p:sldId id="577" r:id="rId19"/>
    <p:sldId id="578" r:id="rId20"/>
    <p:sldId id="580" r:id="rId21"/>
    <p:sldId id="582" r:id="rId22"/>
    <p:sldId id="584" r:id="rId23"/>
    <p:sldId id="586" r:id="rId24"/>
    <p:sldId id="588" r:id="rId25"/>
    <p:sldId id="589" r:id="rId26"/>
    <p:sldId id="590" r:id="rId27"/>
    <p:sldId id="592" r:id="rId28"/>
    <p:sldId id="593" r:id="rId29"/>
    <p:sldId id="595" r:id="rId30"/>
    <p:sldId id="596" r:id="rId31"/>
    <p:sldId id="598" r:id="rId32"/>
    <p:sldId id="600" r:id="rId33"/>
    <p:sldId id="601" r:id="rId34"/>
    <p:sldId id="603" r:id="rId35"/>
    <p:sldId id="604" r:id="rId36"/>
    <p:sldId id="605" r:id="rId37"/>
    <p:sldId id="606" r:id="rId38"/>
    <p:sldId id="608" r:id="rId39"/>
    <p:sldId id="610" r:id="rId40"/>
    <p:sldId id="611" r:id="rId41"/>
    <p:sldId id="612" r:id="rId42"/>
    <p:sldId id="614" r:id="rId43"/>
    <p:sldId id="615" r:id="rId44"/>
    <p:sldId id="616" r:id="rId45"/>
    <p:sldId id="618" r:id="rId46"/>
    <p:sldId id="619" r:id="rId47"/>
    <p:sldId id="620" r:id="rId48"/>
    <p:sldId id="622" r:id="rId49"/>
    <p:sldId id="623" r:id="rId50"/>
    <p:sldId id="625" r:id="rId51"/>
    <p:sldId id="627" r:id="rId52"/>
    <p:sldId id="628" r:id="rId53"/>
    <p:sldId id="629" r:id="rId54"/>
    <p:sldId id="630" r:id="rId55"/>
    <p:sldId id="631" r:id="rId56"/>
    <p:sldId id="632" r:id="rId57"/>
    <p:sldId id="633" r:id="rId58"/>
    <p:sldId id="634" r:id="rId59"/>
    <p:sldId id="635" r:id="rId60"/>
    <p:sldId id="636" r:id="rId61"/>
    <p:sldId id="637" r:id="rId62"/>
    <p:sldId id="638" r:id="rId63"/>
    <p:sldId id="639" r:id="rId64"/>
    <p:sldId id="640" r:id="rId65"/>
    <p:sldId id="641" r:id="rId66"/>
    <p:sldId id="642" r:id="rId67"/>
    <p:sldId id="643" r:id="rId68"/>
    <p:sldId id="644" r:id="rId69"/>
    <p:sldId id="645" r:id="rId70"/>
    <p:sldId id="646" r:id="rId71"/>
    <p:sldId id="647" r:id="rId72"/>
    <p:sldId id="648" r:id="rId73"/>
    <p:sldId id="649" r:id="rId74"/>
    <p:sldId id="650" r:id="rId75"/>
    <p:sldId id="651" r:id="rId76"/>
    <p:sldId id="652" r:id="rId77"/>
    <p:sldId id="653" r:id="rId78"/>
    <p:sldId id="654" r:id="rId79"/>
    <p:sldId id="655" r:id="rId80"/>
    <p:sldId id="656" r:id="rId81"/>
    <p:sldId id="657" r:id="rId82"/>
    <p:sldId id="658" r:id="rId83"/>
    <p:sldId id="659" r:id="rId84"/>
    <p:sldId id="660" r:id="rId85"/>
    <p:sldId id="661" r:id="rId86"/>
    <p:sldId id="662" r:id="rId87"/>
    <p:sldId id="663" r:id="rId88"/>
    <p:sldId id="664" r:id="rId89"/>
    <p:sldId id="547" r:id="rId90"/>
  </p:sldIdLst>
  <p:sldSz cx="9144000" cy="6858000" type="screen4x3"/>
  <p:notesSz cx="6858000" cy="9144000"/>
  <p:defaultTextStyle>
    <a:defPPr>
      <a:defRPr lang="es-CR"/>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164" y="-816"/>
      </p:cViewPr>
      <p:guideLst>
        <p:guide orient="horz" pos="2160"/>
        <p:guide pos="2880"/>
      </p:guideLst>
    </p:cSldViewPr>
  </p:slideViewPr>
  <p:notesTextViewPr>
    <p:cViewPr>
      <p:scale>
        <a:sx n="100" d="100"/>
        <a:sy n="100" d="100"/>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notesMaster" Target="notesMasters/notesMaster1.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0"/>
                <a:cs typeface="Arial"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cs typeface="Arial" pitchFamily="34" charset="0"/>
              </a:defRPr>
            </a:lvl1pPr>
          </a:lstStyle>
          <a:p>
            <a:pPr>
              <a:defRPr/>
            </a:pPr>
            <a:fld id="{379D2960-6D97-481D-A136-D68C4A9D5271}" type="datetimeFigureOut">
              <a:rPr lang="en-US"/>
              <a:pPr>
                <a:defRPr/>
              </a:pPr>
              <a:t>2/18/2014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0"/>
                <a:cs typeface="Arial"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cs typeface="Arial" pitchFamily="34" charset="0"/>
              </a:defRPr>
            </a:lvl1pPr>
          </a:lstStyle>
          <a:p>
            <a:pPr>
              <a:defRPr/>
            </a:pPr>
            <a:fld id="{B97DD642-EF3E-42A9-97B6-3C54B9431D96}" type="slidenum">
              <a:rPr lang="en-US"/>
              <a:pPr>
                <a:defRPr/>
              </a:pPr>
              <a:t>‹Nº›</a:t>
            </a:fld>
            <a:endParaRPr lang="en-US"/>
          </a:p>
        </p:txBody>
      </p:sp>
    </p:spTree>
    <p:extLst>
      <p:ext uri="{BB962C8B-B14F-4D97-AF65-F5344CB8AC3E}">
        <p14:creationId xmlns:p14="http://schemas.microsoft.com/office/powerpoint/2010/main" val="328235186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0"/>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cs typeface="Arial" pitchFamily="34" charset="0"/>
              </a:defRPr>
            </a:lvl1pPr>
          </a:lstStyle>
          <a:p>
            <a:pPr>
              <a:defRPr/>
            </a:pPr>
            <a:fld id="{52432740-0845-4941-8702-FBCE83CC5279}" type="datetimeFigureOut">
              <a:rPr lang="en-US"/>
              <a:pPr>
                <a:defRPr/>
              </a:pPr>
              <a:t>2/18/2014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noProof="0" smtClean="0"/>
              <a:t>Click to edit Master text styles</a:t>
            </a:r>
          </a:p>
          <a:p>
            <a:pPr lvl="1"/>
            <a:r>
              <a:rPr lang="es-ES_tradnl" noProof="0" smtClean="0"/>
              <a:t>Second level</a:t>
            </a:r>
          </a:p>
          <a:p>
            <a:pPr lvl="2"/>
            <a:r>
              <a:rPr lang="es-ES_tradnl" noProof="0" smtClean="0"/>
              <a:t>Third level</a:t>
            </a:r>
          </a:p>
          <a:p>
            <a:pPr lvl="3"/>
            <a:r>
              <a:rPr lang="es-ES_tradnl" noProof="0" smtClean="0"/>
              <a:t>Fourth level</a:t>
            </a:r>
          </a:p>
          <a:p>
            <a:pPr lvl="4"/>
            <a:r>
              <a:rPr lang="es-ES_tradnl" noProof="0" smtClean="0"/>
              <a:t>Fifth level</a:t>
            </a:r>
            <a:endParaRPr lang="en-US"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0"/>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cs typeface="Arial" pitchFamily="34" charset="0"/>
              </a:defRPr>
            </a:lvl1pPr>
          </a:lstStyle>
          <a:p>
            <a:pPr>
              <a:defRPr/>
            </a:pPr>
            <a:fld id="{1DC5298B-6F7D-4AFC-974F-7FFE5FD58015}" type="slidenum">
              <a:rPr lang="en-US"/>
              <a:pPr>
                <a:defRPr/>
              </a:pPr>
              <a:t>‹Nº›</a:t>
            </a:fld>
            <a:endParaRPr lang="en-US"/>
          </a:p>
        </p:txBody>
      </p:sp>
    </p:spTree>
    <p:extLst>
      <p:ext uri="{BB962C8B-B14F-4D97-AF65-F5344CB8AC3E}">
        <p14:creationId xmlns:p14="http://schemas.microsoft.com/office/powerpoint/2010/main" val="276744288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R" dirty="0"/>
          </a:p>
        </p:txBody>
      </p:sp>
      <p:sp>
        <p:nvSpPr>
          <p:cNvPr id="4" name="3 Marcador de número de diapositiva"/>
          <p:cNvSpPr>
            <a:spLocks noGrp="1"/>
          </p:cNvSpPr>
          <p:nvPr>
            <p:ph type="sldNum" sz="quarter" idx="10"/>
          </p:nvPr>
        </p:nvSpPr>
        <p:spPr/>
        <p:txBody>
          <a:bodyPr/>
          <a:lstStyle/>
          <a:p>
            <a:pPr>
              <a:defRPr/>
            </a:pPr>
            <a:fld id="{1DC5298B-6F7D-4AFC-974F-7FFE5FD58015}" type="slidenum">
              <a:rPr lang="en-US" smtClean="0"/>
              <a:pPr>
                <a:defRPr/>
              </a:pPr>
              <a:t>31</a:t>
            </a:fld>
            <a:endParaRPr lang="en-US"/>
          </a:p>
        </p:txBody>
      </p:sp>
    </p:spTree>
    <p:extLst>
      <p:ext uri="{BB962C8B-B14F-4D97-AF65-F5344CB8AC3E}">
        <p14:creationId xmlns:p14="http://schemas.microsoft.com/office/powerpoint/2010/main" val="34274495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R"/>
          </a:p>
        </p:txBody>
      </p:sp>
      <p:sp>
        <p:nvSpPr>
          <p:cNvPr id="4"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D561E331-FF94-4BA3-AEEB-F7255D867ACF}" type="datetime1">
              <a:rPr lang="es-CR"/>
              <a:pPr>
                <a:defRPr/>
              </a:pPr>
              <a:t>18/02/2014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8F404323-B35C-4B0A-9052-602CA443838C}" type="slidenum">
              <a:rPr lang="es-CR"/>
              <a:pPr>
                <a:defRPr/>
              </a:pPr>
              <a:t>‹Nº›</a:t>
            </a:fld>
            <a:endParaRPr lang="es-C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512097A1-2110-4CE5-AE3E-AA4BA514BE3E}" type="datetime1">
              <a:rPr lang="es-CR"/>
              <a:pPr>
                <a:defRPr/>
              </a:pPr>
              <a:t>18/02/2014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8C117E45-BD90-4CDF-B28A-CB2AD23DBED4}" type="slidenum">
              <a:rPr lang="es-CR"/>
              <a:pPr>
                <a:defRPr/>
              </a:pPr>
              <a:t>‹Nº›</a:t>
            </a:fld>
            <a:endParaRPr lang="es-C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2AC81FD2-97A2-4D5F-8C39-00C7BCCE0813}" type="datetime1">
              <a:rPr lang="es-CR"/>
              <a:pPr>
                <a:defRPr/>
              </a:pPr>
              <a:t>18/02/2014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D0D967FA-F397-4F65-B09B-84F159EA99AB}" type="slidenum">
              <a:rPr lang="es-CR"/>
              <a:pPr>
                <a:defRPr/>
              </a:pPr>
              <a:t>‹Nº›</a:t>
            </a:fld>
            <a:endParaRPr lang="es-C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8D86EEC0-780E-4952-80BD-2BE4EFA99F85}" type="datetime1">
              <a:rPr lang="es-CR"/>
              <a:pPr>
                <a:defRPr/>
              </a:pPr>
              <a:t>18/02/2014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2DCBC05E-9BA1-45F3-84A8-F710DC4039FC}" type="slidenum">
              <a:rPr lang="es-CR"/>
              <a:pPr>
                <a:defRPr/>
              </a:pPr>
              <a:t>‹Nº›</a:t>
            </a:fld>
            <a:endParaRPr lang="es-C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75F4CDEC-78AF-48C3-A531-208CBA1B909D}" type="datetime1">
              <a:rPr lang="es-CR"/>
              <a:pPr>
                <a:defRPr/>
              </a:pPr>
              <a:t>18/02/2014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FF3B2B27-546A-44A2-B435-948921483E00}" type="slidenum">
              <a:rPr lang="es-CR"/>
              <a:pPr>
                <a:defRPr/>
              </a:pPr>
              <a:t>‹Nº›</a:t>
            </a:fld>
            <a:endParaRPr lang="es-C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C1695C34-1F3E-4BD7-95DE-8F319B9428F9}" type="datetime1">
              <a:rPr lang="es-CR"/>
              <a:pPr>
                <a:defRPr/>
              </a:pPr>
              <a:t>18/02/2014</a:t>
            </a:fld>
            <a:endParaRPr lang="es-CR"/>
          </a:p>
        </p:txBody>
      </p:sp>
      <p:sp>
        <p:nvSpPr>
          <p:cNvPr id="6" name="4 Marcador de pie de página"/>
          <p:cNvSpPr>
            <a:spLocks noGrp="1"/>
          </p:cNvSpPr>
          <p:nvPr>
            <p:ph type="ftr" sz="quarter" idx="11"/>
          </p:nvPr>
        </p:nvSpPr>
        <p:spPr/>
        <p:txBody>
          <a:bodyPr/>
          <a:lstStyle>
            <a:lvl1pPr>
              <a:defRPr/>
            </a:lvl1pPr>
          </a:lstStyle>
          <a:p>
            <a:pPr>
              <a:defRPr/>
            </a:pPr>
            <a:endParaRPr lang="es-CR"/>
          </a:p>
        </p:txBody>
      </p:sp>
      <p:sp>
        <p:nvSpPr>
          <p:cNvPr id="7" name="5 Marcador de número de diapositiva"/>
          <p:cNvSpPr>
            <a:spLocks noGrp="1"/>
          </p:cNvSpPr>
          <p:nvPr>
            <p:ph type="sldNum" sz="quarter" idx="12"/>
          </p:nvPr>
        </p:nvSpPr>
        <p:spPr/>
        <p:txBody>
          <a:bodyPr/>
          <a:lstStyle>
            <a:lvl1pPr>
              <a:defRPr/>
            </a:lvl1pPr>
          </a:lstStyle>
          <a:p>
            <a:pPr>
              <a:defRPr/>
            </a:pPr>
            <a:fld id="{EB767B54-A871-4752-9AAB-5A39F565C16F}" type="slidenum">
              <a:rPr lang="es-CR"/>
              <a:pPr>
                <a:defRPr/>
              </a:pPr>
              <a:t>‹Nº›</a:t>
            </a:fld>
            <a:endParaRPr lang="es-C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7"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293BC97C-7CA8-4858-BA06-0CB173D2CA8A}" type="datetime1">
              <a:rPr lang="es-CR"/>
              <a:pPr>
                <a:defRPr/>
              </a:pPr>
              <a:t>18/02/2014</a:t>
            </a:fld>
            <a:endParaRPr lang="es-CR"/>
          </a:p>
        </p:txBody>
      </p:sp>
      <p:sp>
        <p:nvSpPr>
          <p:cNvPr id="8" name="4 Marcador de pie de página"/>
          <p:cNvSpPr>
            <a:spLocks noGrp="1"/>
          </p:cNvSpPr>
          <p:nvPr>
            <p:ph type="ftr" sz="quarter" idx="11"/>
          </p:nvPr>
        </p:nvSpPr>
        <p:spPr/>
        <p:txBody>
          <a:bodyPr/>
          <a:lstStyle>
            <a:lvl1pPr>
              <a:defRPr/>
            </a:lvl1pPr>
          </a:lstStyle>
          <a:p>
            <a:pPr>
              <a:defRPr/>
            </a:pPr>
            <a:endParaRPr lang="es-CR"/>
          </a:p>
        </p:txBody>
      </p:sp>
      <p:sp>
        <p:nvSpPr>
          <p:cNvPr id="9" name="5 Marcador de número de diapositiva"/>
          <p:cNvSpPr>
            <a:spLocks noGrp="1"/>
          </p:cNvSpPr>
          <p:nvPr>
            <p:ph type="sldNum" sz="quarter" idx="12"/>
          </p:nvPr>
        </p:nvSpPr>
        <p:spPr/>
        <p:txBody>
          <a:bodyPr/>
          <a:lstStyle>
            <a:lvl1pPr>
              <a:defRPr/>
            </a:lvl1pPr>
          </a:lstStyle>
          <a:p>
            <a:pPr>
              <a:defRPr/>
            </a:pPr>
            <a:fld id="{1810B958-8687-41B5-B033-103827ABDC20}" type="slidenum">
              <a:rPr lang="es-CR"/>
              <a:pPr>
                <a:defRPr/>
              </a:pPr>
              <a:t>‹Nº›</a:t>
            </a:fld>
            <a:endParaRPr lang="es-C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C2D71718-56F3-4DF4-90D6-CACCAC5464A2}" type="datetime1">
              <a:rPr lang="es-CR"/>
              <a:pPr>
                <a:defRPr/>
              </a:pPr>
              <a:t>18/02/2014</a:t>
            </a:fld>
            <a:endParaRPr lang="es-CR"/>
          </a:p>
        </p:txBody>
      </p:sp>
      <p:sp>
        <p:nvSpPr>
          <p:cNvPr id="4" name="4 Marcador de pie de página"/>
          <p:cNvSpPr>
            <a:spLocks noGrp="1"/>
          </p:cNvSpPr>
          <p:nvPr>
            <p:ph type="ftr" sz="quarter" idx="11"/>
          </p:nvPr>
        </p:nvSpPr>
        <p:spPr/>
        <p:txBody>
          <a:bodyPr/>
          <a:lstStyle>
            <a:lvl1pPr>
              <a:defRPr/>
            </a:lvl1pPr>
          </a:lstStyle>
          <a:p>
            <a:pPr>
              <a:defRPr/>
            </a:pPr>
            <a:endParaRPr lang="es-CR"/>
          </a:p>
        </p:txBody>
      </p:sp>
      <p:sp>
        <p:nvSpPr>
          <p:cNvPr id="5" name="5 Marcador de número de diapositiva"/>
          <p:cNvSpPr>
            <a:spLocks noGrp="1"/>
          </p:cNvSpPr>
          <p:nvPr>
            <p:ph type="sldNum" sz="quarter" idx="12"/>
          </p:nvPr>
        </p:nvSpPr>
        <p:spPr/>
        <p:txBody>
          <a:bodyPr/>
          <a:lstStyle>
            <a:lvl1pPr>
              <a:defRPr/>
            </a:lvl1pPr>
          </a:lstStyle>
          <a:p>
            <a:pPr>
              <a:defRPr/>
            </a:pPr>
            <a:fld id="{E3655779-5C48-47C9-9164-1DBADCDA514D}" type="slidenum">
              <a:rPr lang="es-CR"/>
              <a:pPr>
                <a:defRPr/>
              </a:pPr>
              <a:t>‹Nº›</a:t>
            </a:fld>
            <a:endParaRPr lang="es-C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5A3EE5FB-E04F-4E31-86FB-B26E301F6D64}" type="datetime1">
              <a:rPr lang="es-CR"/>
              <a:pPr>
                <a:defRPr/>
              </a:pPr>
              <a:t>18/02/2014</a:t>
            </a:fld>
            <a:endParaRPr lang="es-CR"/>
          </a:p>
        </p:txBody>
      </p:sp>
      <p:sp>
        <p:nvSpPr>
          <p:cNvPr id="3" name="4 Marcador de pie de página"/>
          <p:cNvSpPr>
            <a:spLocks noGrp="1"/>
          </p:cNvSpPr>
          <p:nvPr>
            <p:ph type="ftr" sz="quarter" idx="11"/>
          </p:nvPr>
        </p:nvSpPr>
        <p:spPr/>
        <p:txBody>
          <a:bodyPr/>
          <a:lstStyle>
            <a:lvl1pPr>
              <a:defRPr/>
            </a:lvl1pPr>
          </a:lstStyle>
          <a:p>
            <a:pPr>
              <a:defRPr/>
            </a:pPr>
            <a:endParaRPr lang="es-CR"/>
          </a:p>
        </p:txBody>
      </p:sp>
      <p:sp>
        <p:nvSpPr>
          <p:cNvPr id="4" name="5 Marcador de número de diapositiva"/>
          <p:cNvSpPr>
            <a:spLocks noGrp="1"/>
          </p:cNvSpPr>
          <p:nvPr>
            <p:ph type="sldNum" sz="quarter" idx="12"/>
          </p:nvPr>
        </p:nvSpPr>
        <p:spPr/>
        <p:txBody>
          <a:bodyPr/>
          <a:lstStyle>
            <a:lvl1pPr>
              <a:defRPr/>
            </a:lvl1pPr>
          </a:lstStyle>
          <a:p>
            <a:pPr>
              <a:defRPr/>
            </a:pPr>
            <a:fld id="{1F747846-25DC-4709-8FAA-0071637060F7}" type="slidenum">
              <a:rPr lang="es-CR"/>
              <a:pPr>
                <a:defRPr/>
              </a:pPr>
              <a:t>‹Nº›</a:t>
            </a:fld>
            <a:endParaRPr lang="es-C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1ED8B93A-FFDA-43B8-9962-326E42B544AE}" type="datetime1">
              <a:rPr lang="es-CR"/>
              <a:pPr>
                <a:defRPr/>
              </a:pPr>
              <a:t>18/02/2014</a:t>
            </a:fld>
            <a:endParaRPr lang="es-CR"/>
          </a:p>
        </p:txBody>
      </p:sp>
      <p:sp>
        <p:nvSpPr>
          <p:cNvPr id="6" name="4 Marcador de pie de página"/>
          <p:cNvSpPr>
            <a:spLocks noGrp="1"/>
          </p:cNvSpPr>
          <p:nvPr>
            <p:ph type="ftr" sz="quarter" idx="11"/>
          </p:nvPr>
        </p:nvSpPr>
        <p:spPr/>
        <p:txBody>
          <a:bodyPr/>
          <a:lstStyle>
            <a:lvl1pPr>
              <a:defRPr/>
            </a:lvl1pPr>
          </a:lstStyle>
          <a:p>
            <a:pPr>
              <a:defRPr/>
            </a:pPr>
            <a:endParaRPr lang="es-CR"/>
          </a:p>
        </p:txBody>
      </p:sp>
      <p:sp>
        <p:nvSpPr>
          <p:cNvPr id="7" name="5 Marcador de número de diapositiva"/>
          <p:cNvSpPr>
            <a:spLocks noGrp="1"/>
          </p:cNvSpPr>
          <p:nvPr>
            <p:ph type="sldNum" sz="quarter" idx="12"/>
          </p:nvPr>
        </p:nvSpPr>
        <p:spPr/>
        <p:txBody>
          <a:bodyPr/>
          <a:lstStyle>
            <a:lvl1pPr>
              <a:defRPr/>
            </a:lvl1pPr>
          </a:lstStyle>
          <a:p>
            <a:pPr>
              <a:defRPr/>
            </a:pPr>
            <a:fld id="{6CFBE22F-0E47-428D-9A5A-972DC87F8C47}" type="slidenum">
              <a:rPr lang="es-CR"/>
              <a:pPr>
                <a:defRPr/>
              </a:pPr>
              <a:t>‹Nº›</a:t>
            </a:fld>
            <a:endParaRPr lang="es-C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R"/>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CR"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CFCCE3E2-1285-43F7-8A91-AD918009E44F}" type="datetime1">
              <a:rPr lang="es-CR"/>
              <a:pPr>
                <a:defRPr/>
              </a:pPr>
              <a:t>18/02/2014</a:t>
            </a:fld>
            <a:endParaRPr lang="es-CR"/>
          </a:p>
        </p:txBody>
      </p:sp>
      <p:sp>
        <p:nvSpPr>
          <p:cNvPr id="6" name="4 Marcador de pie de página"/>
          <p:cNvSpPr>
            <a:spLocks noGrp="1"/>
          </p:cNvSpPr>
          <p:nvPr>
            <p:ph type="ftr" sz="quarter" idx="11"/>
          </p:nvPr>
        </p:nvSpPr>
        <p:spPr/>
        <p:txBody>
          <a:bodyPr/>
          <a:lstStyle>
            <a:lvl1pPr>
              <a:defRPr/>
            </a:lvl1pPr>
          </a:lstStyle>
          <a:p>
            <a:pPr>
              <a:defRPr/>
            </a:pPr>
            <a:endParaRPr lang="es-CR"/>
          </a:p>
        </p:txBody>
      </p:sp>
      <p:sp>
        <p:nvSpPr>
          <p:cNvPr id="7" name="5 Marcador de número de diapositiva"/>
          <p:cNvSpPr>
            <a:spLocks noGrp="1"/>
          </p:cNvSpPr>
          <p:nvPr>
            <p:ph type="sldNum" sz="quarter" idx="12"/>
          </p:nvPr>
        </p:nvSpPr>
        <p:spPr/>
        <p:txBody>
          <a:bodyPr/>
          <a:lstStyle>
            <a:lvl1pPr>
              <a:defRPr/>
            </a:lvl1pPr>
          </a:lstStyle>
          <a:p>
            <a:pPr>
              <a:defRPr/>
            </a:pPr>
            <a:fld id="{B74901EA-3D35-414F-80A5-4A245B13E564}" type="slidenum">
              <a:rPr lang="es-CR"/>
              <a:pPr>
                <a:defRPr/>
              </a:pPr>
              <a:t>‹Nº›</a:t>
            </a:fld>
            <a:endParaRPr lang="es-C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3000" b="-3000"/>
          </a:stretch>
        </a:blip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68313" y="1196752"/>
            <a:ext cx="8229600" cy="10080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dirty="0" smtClean="0"/>
              <a:t>Haga clic para modificar el estilo de título del patrón</a:t>
            </a:r>
            <a:endParaRPr lang="es-CR" dirty="0" smtClean="0"/>
          </a:p>
        </p:txBody>
      </p:sp>
      <p:sp>
        <p:nvSpPr>
          <p:cNvPr id="1027" name="2 Marcador de texto"/>
          <p:cNvSpPr>
            <a:spLocks noGrp="1"/>
          </p:cNvSpPr>
          <p:nvPr>
            <p:ph type="body" idx="1"/>
          </p:nvPr>
        </p:nvSpPr>
        <p:spPr bwMode="auto">
          <a:xfrm>
            <a:off x="457200" y="2348880"/>
            <a:ext cx="8229600" cy="395984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CR" dirty="0" smtClean="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s-C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cs typeface="Arial" pitchFamily="34" charset="0"/>
              </a:defRPr>
            </a:lvl1pPr>
          </a:lstStyle>
          <a:p>
            <a:pPr>
              <a:defRPr/>
            </a:pPr>
            <a:fld id="{3BD7B8F6-C5BF-4B4E-B9AC-DBCEA97AF87E}" type="slidenum">
              <a:rPr lang="es-CR"/>
              <a:pPr>
                <a:defRPr/>
              </a:pPr>
              <a:t>‹Nº›</a:t>
            </a:fld>
            <a:endParaRPr lang="es-CR"/>
          </a:p>
        </p:txBody>
      </p:sp>
    </p:spTree>
  </p:cSld>
  <p:clrMap bg1="lt1" tx1="dk1" bg2="lt2" tx2="dk2" accent1="accent1" accent2="accent2" accent3="accent3" accent4="accent4" accent5="accent5" accent6="accent6" hlink="hlink" folHlink="folHlink"/>
  <p:sldLayoutIdLst>
    <p:sldLayoutId id="2147484067" r:id="rId1"/>
    <p:sldLayoutId id="2147484068" r:id="rId2"/>
    <p:sldLayoutId id="2147484069" r:id="rId3"/>
    <p:sldLayoutId id="2147484070" r:id="rId4"/>
    <p:sldLayoutId id="2147484071" r:id="rId5"/>
    <p:sldLayoutId id="2147484072" r:id="rId6"/>
    <p:sldLayoutId id="2147484073" r:id="rId7"/>
    <p:sldLayoutId id="2147484074" r:id="rId8"/>
    <p:sldLayoutId id="2147484075" r:id="rId9"/>
    <p:sldLayoutId id="2147484076" r:id="rId10"/>
    <p:sldLayoutId id="2147484077" r:id="rId11"/>
  </p:sldLayoutIdLst>
  <p:hf sldNum="0" hdr="0" ftr="0" dt="0"/>
  <p:txStyles>
    <p:titleStyle>
      <a:lvl1pPr algn="ctr" rtl="0" eaLnBrk="0" fontAlgn="base" hangingPunct="0">
        <a:spcBef>
          <a:spcPct val="0"/>
        </a:spcBef>
        <a:spcAft>
          <a:spcPct val="0"/>
        </a:spcAft>
        <a:defRPr sz="40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000">
          <a:solidFill>
            <a:schemeClr val="tx1"/>
          </a:solidFill>
          <a:latin typeface="Calibri" charset="0"/>
          <a:ea typeface="ＭＳ Ｐゴシック" charset="0"/>
          <a:cs typeface="ＭＳ Ｐゴシック" charset="0"/>
        </a:defRPr>
      </a:lvl2pPr>
      <a:lvl3pPr algn="ctr" rtl="0" eaLnBrk="0" fontAlgn="base" hangingPunct="0">
        <a:spcBef>
          <a:spcPct val="0"/>
        </a:spcBef>
        <a:spcAft>
          <a:spcPct val="0"/>
        </a:spcAft>
        <a:defRPr sz="4000">
          <a:solidFill>
            <a:schemeClr val="tx1"/>
          </a:solidFill>
          <a:latin typeface="Calibri" charset="0"/>
          <a:ea typeface="ＭＳ Ｐゴシック" charset="0"/>
          <a:cs typeface="ＭＳ Ｐゴシック" charset="0"/>
        </a:defRPr>
      </a:lvl3pPr>
      <a:lvl4pPr algn="ctr" rtl="0" eaLnBrk="0" fontAlgn="base" hangingPunct="0">
        <a:spcBef>
          <a:spcPct val="0"/>
        </a:spcBef>
        <a:spcAft>
          <a:spcPct val="0"/>
        </a:spcAft>
        <a:defRPr sz="4000">
          <a:solidFill>
            <a:schemeClr val="tx1"/>
          </a:solidFill>
          <a:latin typeface="Calibri" charset="0"/>
          <a:ea typeface="ＭＳ Ｐゴシック" charset="0"/>
          <a:cs typeface="ＭＳ Ｐゴシック" charset="0"/>
        </a:defRPr>
      </a:lvl4pPr>
      <a:lvl5pPr algn="ctr" rtl="0" eaLnBrk="0" fontAlgn="base" hangingPunct="0">
        <a:spcBef>
          <a:spcPct val="0"/>
        </a:spcBef>
        <a:spcAft>
          <a:spcPct val="0"/>
        </a:spcAft>
        <a:defRPr sz="4000">
          <a:solidFill>
            <a:schemeClr val="tx1"/>
          </a:solidFill>
          <a:latin typeface="Calibri"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charset="0"/>
          <a:ea typeface="ＭＳ Ｐゴシック" charset="0"/>
        </a:defRPr>
      </a:lvl6pPr>
      <a:lvl7pPr marL="914400" algn="ctr" rtl="0" fontAlgn="base">
        <a:spcBef>
          <a:spcPct val="0"/>
        </a:spcBef>
        <a:spcAft>
          <a:spcPct val="0"/>
        </a:spcAft>
        <a:defRPr sz="4400">
          <a:solidFill>
            <a:schemeClr val="tx1"/>
          </a:solidFill>
          <a:latin typeface="Calibri" charset="0"/>
          <a:ea typeface="ＭＳ Ｐゴシック" charset="0"/>
        </a:defRPr>
      </a:lvl7pPr>
      <a:lvl8pPr marL="1371600" algn="ctr" rtl="0" fontAlgn="base">
        <a:spcBef>
          <a:spcPct val="0"/>
        </a:spcBef>
        <a:spcAft>
          <a:spcPct val="0"/>
        </a:spcAft>
        <a:defRPr sz="4400">
          <a:solidFill>
            <a:schemeClr val="tx1"/>
          </a:solidFill>
          <a:latin typeface="Calibri" charset="0"/>
          <a:ea typeface="ＭＳ Ｐゴシック" charset="0"/>
        </a:defRPr>
      </a:lvl8pPr>
      <a:lvl9pPr marL="1828800" algn="ctr" rtl="0" fontAlgn="base">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ctrTitle" idx="4294967295"/>
          </p:nvPr>
        </p:nvSpPr>
        <p:spPr>
          <a:xfrm>
            <a:off x="467544" y="1916832"/>
            <a:ext cx="8054975" cy="3622576"/>
          </a:xfrm>
        </p:spPr>
        <p:txBody>
          <a:bodyPr>
            <a:normAutofit/>
          </a:bodyPr>
          <a:lstStyle/>
          <a:p>
            <a:pPr eaLnBrk="1" hangingPunct="1">
              <a:defRPr/>
            </a:pPr>
            <a:r>
              <a:rPr lang="es-CR" sz="5100" dirty="0">
                <a:ea typeface="ＭＳ Ｐゴシック" pitchFamily="34" charset="-128"/>
              </a:rPr>
              <a:t>Degree and Grad</a:t>
            </a:r>
            <a:r>
              <a:rPr lang="es-CR" sz="5400" dirty="0"/>
              <a:t>uation Seminar</a:t>
            </a:r>
            <a:r>
              <a:rPr lang="es-CR" sz="5100" dirty="0">
                <a:ea typeface="ＭＳ Ｐゴシック" pitchFamily="34" charset="-128"/>
              </a:rPr>
              <a:t/>
            </a:r>
            <a:br>
              <a:rPr lang="es-CR" sz="5100" dirty="0">
                <a:ea typeface="ＭＳ Ｐゴシック" pitchFamily="34" charset="-128"/>
              </a:rPr>
            </a:br>
            <a:r>
              <a:rPr lang="es-CR" sz="5100" dirty="0">
                <a:ea typeface="ＭＳ Ｐゴシック" pitchFamily="34" charset="-128"/>
              </a:rPr>
              <a:t/>
            </a:r>
            <a:br>
              <a:rPr lang="es-CR" sz="5100" dirty="0">
                <a:ea typeface="ＭＳ Ｐゴシック" pitchFamily="34" charset="-128"/>
              </a:rPr>
            </a:br>
            <a:r>
              <a:rPr lang="es-ES_tradnl" sz="5100" dirty="0" err="1" smtClean="0">
                <a:ea typeface="ＭＳ Ｐゴシック" pitchFamily="34" charset="-128"/>
              </a:rPr>
              <a:t>Proc</a:t>
            </a:r>
            <a:r>
              <a:rPr lang="es-CR" sz="4800" dirty="0" smtClean="0"/>
              <a:t>urement</a:t>
            </a:r>
            <a:r>
              <a:rPr lang="en-US" sz="4800" dirty="0" smtClean="0">
                <a:ea typeface="ＭＳ Ｐゴシック" pitchFamily="34" charset="-128"/>
              </a:rPr>
              <a:t> </a:t>
            </a:r>
            <a:r>
              <a:rPr lang="es-CR" sz="5100" dirty="0" smtClean="0">
                <a:ea typeface="ＭＳ Ｐゴシック" pitchFamily="34" charset="-128"/>
              </a:rPr>
              <a:t>Management</a:t>
            </a:r>
            <a:endParaRPr lang="es-CR" dirty="0" smtClean="0">
              <a:ea typeface="ＭＳ Ｐゴシック" pitchFamily="34" charset="-128"/>
            </a:endParaRPr>
          </a:p>
        </p:txBody>
      </p:sp>
    </p:spTree>
    <p:extLst>
      <p:ext uri="{BB962C8B-B14F-4D97-AF65-F5344CB8AC3E}">
        <p14:creationId xmlns:p14="http://schemas.microsoft.com/office/powerpoint/2010/main" val="41796492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idx="4294967295"/>
          </p:nvPr>
        </p:nvSpPr>
        <p:spPr/>
        <p:txBody>
          <a:bodyPr/>
          <a:lstStyle/>
          <a:p>
            <a:pPr eaLnBrk="1" hangingPunct="1"/>
            <a:r>
              <a:rPr lang="en-US" smtClean="0"/>
              <a:t>Breach</a:t>
            </a:r>
          </a:p>
        </p:txBody>
      </p:sp>
      <p:sp>
        <p:nvSpPr>
          <p:cNvPr id="29698" name="Content Placeholder 2"/>
          <p:cNvSpPr>
            <a:spLocks noGrp="1"/>
          </p:cNvSpPr>
          <p:nvPr>
            <p:ph idx="4294967295"/>
          </p:nvPr>
        </p:nvSpPr>
        <p:spPr/>
        <p:txBody>
          <a:bodyPr/>
          <a:lstStyle/>
          <a:p>
            <a:pPr eaLnBrk="1" hangingPunct="1"/>
            <a:r>
              <a:rPr lang="en-US" sz="2800" dirty="0" smtClean="0"/>
              <a:t>Occurs when any obligation on the contract is not met</a:t>
            </a:r>
          </a:p>
          <a:p>
            <a:pPr eaLnBrk="1" hangingPunct="1"/>
            <a:r>
              <a:rPr lang="en-US" sz="2800" dirty="0" smtClean="0"/>
              <a:t>Is a serious event since it </a:t>
            </a:r>
            <a:r>
              <a:rPr lang="en-US" sz="2800" dirty="0"/>
              <a:t>typically has legal </a:t>
            </a:r>
            <a:r>
              <a:rPr lang="en-US" sz="2800" dirty="0" smtClean="0"/>
              <a:t>implications</a:t>
            </a:r>
          </a:p>
          <a:p>
            <a:pPr eaLnBrk="1" hangingPunct="1"/>
            <a:r>
              <a:rPr lang="en-US" sz="2800" dirty="0" smtClean="0"/>
              <a:t>Shouldn’t be dealt with by a breach of the other party</a:t>
            </a:r>
          </a:p>
          <a:p>
            <a:pPr eaLnBrk="1" hangingPunct="1"/>
            <a:r>
              <a:rPr lang="en-US" sz="2800" dirty="0" smtClean="0"/>
              <a:t>When there is a breach the immediate response should be to formally notify the other party that a breach has occurred</a:t>
            </a:r>
          </a:p>
        </p:txBody>
      </p:sp>
    </p:spTree>
    <p:extLst>
      <p:ext uri="{BB962C8B-B14F-4D97-AF65-F5344CB8AC3E}">
        <p14:creationId xmlns:p14="http://schemas.microsoft.com/office/powerpoint/2010/main" val="8328416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idx="4294967295"/>
          </p:nvPr>
        </p:nvSpPr>
        <p:spPr>
          <a:xfrm>
            <a:off x="457200" y="845840"/>
            <a:ext cx="8219256" cy="1431032"/>
          </a:xfrm>
        </p:spPr>
        <p:txBody>
          <a:bodyPr/>
          <a:lstStyle/>
          <a:p>
            <a:pPr eaLnBrk="1" hangingPunct="1"/>
            <a:r>
              <a:rPr lang="en-US" dirty="0" smtClean="0"/>
              <a:t>PM’s role in procurement</a:t>
            </a:r>
          </a:p>
        </p:txBody>
      </p:sp>
      <p:sp>
        <p:nvSpPr>
          <p:cNvPr id="31746" name="Content Placeholder 2"/>
          <p:cNvSpPr>
            <a:spLocks noGrp="1"/>
          </p:cNvSpPr>
          <p:nvPr>
            <p:ph idx="4294967295"/>
          </p:nvPr>
        </p:nvSpPr>
        <p:spPr/>
        <p:txBody>
          <a:bodyPr>
            <a:normAutofit fontScale="92500"/>
          </a:bodyPr>
          <a:lstStyle/>
          <a:p>
            <a:pPr eaLnBrk="1" hangingPunct="1"/>
            <a:r>
              <a:rPr lang="en-US" sz="2100" dirty="0" smtClean="0"/>
              <a:t>The PM is the person responsible for the project even if there is a procurement manager</a:t>
            </a:r>
          </a:p>
          <a:p>
            <a:pPr eaLnBrk="1" hangingPunct="1"/>
            <a:r>
              <a:rPr lang="en-US" sz="2100" dirty="0" smtClean="0"/>
              <a:t>PM should:</a:t>
            </a:r>
          </a:p>
          <a:p>
            <a:pPr lvl="1" eaLnBrk="1" hangingPunct="1"/>
            <a:r>
              <a:rPr lang="en-US" sz="2100" dirty="0" smtClean="0"/>
              <a:t>Know the procurement process </a:t>
            </a:r>
          </a:p>
          <a:p>
            <a:pPr lvl="1" eaLnBrk="1" hangingPunct="1"/>
            <a:r>
              <a:rPr lang="en-US" sz="2100" dirty="0" smtClean="0"/>
              <a:t>Understand contract terms and conditions</a:t>
            </a:r>
          </a:p>
          <a:p>
            <a:pPr lvl="1" eaLnBrk="1" hangingPunct="1"/>
            <a:r>
              <a:rPr lang="en-US" sz="2100" dirty="0" smtClean="0"/>
              <a:t>Make sure the contract contains all the scope of work and requirements</a:t>
            </a:r>
          </a:p>
          <a:p>
            <a:pPr lvl="1" eaLnBrk="1" hangingPunct="1"/>
            <a:r>
              <a:rPr lang="en-US" sz="2100" dirty="0" smtClean="0"/>
              <a:t>Identify risks and incorporate mitigation and allocation of risks into the contract</a:t>
            </a:r>
          </a:p>
          <a:p>
            <a:pPr lvl="1" eaLnBrk="1" hangingPunct="1"/>
            <a:r>
              <a:rPr lang="en-US" sz="2100" dirty="0" smtClean="0"/>
              <a:t>Help tailor the contract</a:t>
            </a:r>
          </a:p>
          <a:p>
            <a:pPr lvl="1" eaLnBrk="1" hangingPunct="1"/>
            <a:r>
              <a:rPr lang="en-US" sz="2100" dirty="0" smtClean="0"/>
              <a:t>Be involved during contract negotiations</a:t>
            </a:r>
          </a:p>
          <a:p>
            <a:pPr lvl="1" eaLnBrk="1" hangingPunct="1"/>
            <a:r>
              <a:rPr lang="en-US" sz="2100" dirty="0" smtClean="0"/>
              <a:t>Help make sure all the work in the contract is done</a:t>
            </a:r>
          </a:p>
        </p:txBody>
      </p:sp>
    </p:spTree>
    <p:extLst>
      <p:ext uri="{BB962C8B-B14F-4D97-AF65-F5344CB8AC3E}">
        <p14:creationId xmlns:p14="http://schemas.microsoft.com/office/powerpoint/2010/main" val="30489913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idx="4294967295"/>
          </p:nvPr>
        </p:nvSpPr>
        <p:spPr>
          <a:xfrm>
            <a:off x="457200" y="845840"/>
            <a:ext cx="8075240" cy="1143000"/>
          </a:xfrm>
        </p:spPr>
        <p:txBody>
          <a:bodyPr/>
          <a:lstStyle/>
          <a:p>
            <a:pPr eaLnBrk="1" hangingPunct="1"/>
            <a:r>
              <a:rPr lang="en-US" dirty="0" smtClean="0"/>
              <a:t>Procurement documents</a:t>
            </a:r>
          </a:p>
        </p:txBody>
      </p:sp>
      <p:sp>
        <p:nvSpPr>
          <p:cNvPr id="33794" name="Content Placeholder 2"/>
          <p:cNvSpPr>
            <a:spLocks noGrp="1"/>
          </p:cNvSpPr>
          <p:nvPr>
            <p:ph idx="4294967295"/>
          </p:nvPr>
        </p:nvSpPr>
        <p:spPr>
          <a:xfrm>
            <a:off x="457200" y="1955974"/>
            <a:ext cx="8229600" cy="4209330"/>
          </a:xfrm>
        </p:spPr>
        <p:txBody>
          <a:bodyPr/>
          <a:lstStyle/>
          <a:p>
            <a:pPr eaLnBrk="1" hangingPunct="1"/>
            <a:r>
              <a:rPr lang="en-US" sz="2000" dirty="0" smtClean="0"/>
              <a:t>Describes the buyer needs to the sellers</a:t>
            </a:r>
          </a:p>
          <a:p>
            <a:pPr eaLnBrk="1" hangingPunct="1"/>
            <a:r>
              <a:rPr lang="en-US" sz="2000" dirty="0" smtClean="0"/>
              <a:t>Request for proposal (RFP)</a:t>
            </a:r>
          </a:p>
          <a:p>
            <a:pPr eaLnBrk="1" hangingPunct="1"/>
            <a:r>
              <a:rPr lang="en-US" sz="2000" dirty="0" smtClean="0"/>
              <a:t>Invitation for Bid (IFB)</a:t>
            </a:r>
          </a:p>
          <a:p>
            <a:pPr eaLnBrk="1" hangingPunct="1"/>
            <a:r>
              <a:rPr lang="en-US" sz="2000" dirty="0" smtClean="0"/>
              <a:t>Request for Quotation (RFQ)</a:t>
            </a:r>
          </a:p>
          <a:p>
            <a:pPr eaLnBrk="1" hangingPunct="1"/>
            <a:r>
              <a:rPr lang="en-US" sz="2000" dirty="0" smtClean="0"/>
              <a:t>May include information for sellers such as:</a:t>
            </a:r>
          </a:p>
          <a:p>
            <a:pPr lvl="1" eaLnBrk="1" hangingPunct="1"/>
            <a:r>
              <a:rPr lang="en-US" sz="2000" dirty="0" smtClean="0"/>
              <a:t>Background information about why the buyer wants the work done</a:t>
            </a:r>
          </a:p>
          <a:p>
            <a:pPr lvl="1" eaLnBrk="1" hangingPunct="1"/>
            <a:r>
              <a:rPr lang="en-US" sz="2000" dirty="0" smtClean="0"/>
              <a:t>Procedures for bidding on the work</a:t>
            </a:r>
          </a:p>
          <a:p>
            <a:pPr lvl="1" eaLnBrk="1" hangingPunct="1"/>
            <a:r>
              <a:rPr lang="en-US" sz="2000" dirty="0" smtClean="0"/>
              <a:t>Guidelines for preparing the response</a:t>
            </a:r>
          </a:p>
          <a:p>
            <a:pPr lvl="1" eaLnBrk="1" hangingPunct="1"/>
            <a:r>
              <a:rPr lang="en-US" sz="2000" dirty="0" smtClean="0"/>
              <a:t>The exact form the response should take</a:t>
            </a:r>
          </a:p>
          <a:p>
            <a:pPr lvl="1" eaLnBrk="1" hangingPunct="1"/>
            <a:r>
              <a:rPr lang="en-US" sz="2000" dirty="0" smtClean="0"/>
              <a:t>Source selection criteria</a:t>
            </a:r>
          </a:p>
          <a:p>
            <a:pPr eaLnBrk="1" hangingPunct="1"/>
            <a:r>
              <a:rPr lang="en-US" sz="2000" dirty="0" smtClean="0"/>
              <a:t>Procurement statement of work</a:t>
            </a:r>
          </a:p>
          <a:p>
            <a:pPr eaLnBrk="1" hangingPunct="1"/>
            <a:r>
              <a:rPr lang="en-US" sz="2000" dirty="0" smtClean="0"/>
              <a:t>Proposed terms and conditions of the contract</a:t>
            </a:r>
          </a:p>
        </p:txBody>
      </p:sp>
    </p:spTree>
    <p:extLst>
      <p:ext uri="{BB962C8B-B14F-4D97-AF65-F5344CB8AC3E}">
        <p14:creationId xmlns:p14="http://schemas.microsoft.com/office/powerpoint/2010/main" val="27346431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idx="4294967295"/>
          </p:nvPr>
        </p:nvSpPr>
        <p:spPr>
          <a:xfrm>
            <a:off x="457200" y="1133872"/>
            <a:ext cx="8291264" cy="1287016"/>
          </a:xfrm>
        </p:spPr>
        <p:txBody>
          <a:bodyPr/>
          <a:lstStyle/>
          <a:p>
            <a:pPr eaLnBrk="1" hangingPunct="1"/>
            <a:r>
              <a:rPr lang="en-US" sz="4000" dirty="0" smtClean="0"/>
              <a:t>Non-competitive forms of procurement</a:t>
            </a:r>
          </a:p>
        </p:txBody>
      </p:sp>
      <p:sp>
        <p:nvSpPr>
          <p:cNvPr id="35842" name="Content Placeholder 2"/>
          <p:cNvSpPr>
            <a:spLocks noGrp="1"/>
          </p:cNvSpPr>
          <p:nvPr>
            <p:ph idx="4294967295"/>
          </p:nvPr>
        </p:nvSpPr>
        <p:spPr/>
        <p:txBody>
          <a:bodyPr/>
          <a:lstStyle/>
          <a:p>
            <a:pPr eaLnBrk="1" hangingPunct="1"/>
            <a:r>
              <a:rPr lang="en-US" sz="2600" smtClean="0"/>
              <a:t>Happens when there is only one seller to provide the work</a:t>
            </a:r>
          </a:p>
          <a:p>
            <a:pPr eaLnBrk="1" hangingPunct="1"/>
            <a:r>
              <a:rPr lang="en-US" sz="2600" smtClean="0"/>
              <a:t>Types of non-competitive procurements:</a:t>
            </a:r>
          </a:p>
          <a:p>
            <a:pPr lvl="1" eaLnBrk="1" hangingPunct="1"/>
            <a:r>
              <a:rPr lang="en-US" sz="2600" smtClean="0"/>
              <a:t>Single source: preferred seller is contracted without going through the procurement process</a:t>
            </a:r>
          </a:p>
          <a:p>
            <a:pPr lvl="1" eaLnBrk="1" hangingPunct="1"/>
            <a:r>
              <a:rPr lang="en-US" sz="2600" smtClean="0"/>
              <a:t>Sole source: there is only one seller</a:t>
            </a:r>
          </a:p>
          <a:p>
            <a:pPr lvl="1" eaLnBrk="1" hangingPunct="1"/>
            <a:endParaRPr lang="en-US" sz="2600" smtClean="0"/>
          </a:p>
        </p:txBody>
      </p:sp>
    </p:spTree>
    <p:extLst>
      <p:ext uri="{BB962C8B-B14F-4D97-AF65-F5344CB8AC3E}">
        <p14:creationId xmlns:p14="http://schemas.microsoft.com/office/powerpoint/2010/main" val="15709224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idx="4294967295"/>
          </p:nvPr>
        </p:nvSpPr>
        <p:spPr>
          <a:xfrm>
            <a:off x="457200" y="845840"/>
            <a:ext cx="8075240" cy="1359024"/>
          </a:xfrm>
        </p:spPr>
        <p:txBody>
          <a:bodyPr/>
          <a:lstStyle/>
          <a:p>
            <a:pPr eaLnBrk="1" hangingPunct="1"/>
            <a:r>
              <a:rPr lang="en-US" sz="4000" dirty="0" smtClean="0"/>
              <a:t>Types of procurement SOW</a:t>
            </a:r>
          </a:p>
        </p:txBody>
      </p:sp>
      <p:sp>
        <p:nvSpPr>
          <p:cNvPr id="37890" name="Content Placeholder 2"/>
          <p:cNvSpPr>
            <a:spLocks noGrp="1"/>
          </p:cNvSpPr>
          <p:nvPr>
            <p:ph idx="4294967295"/>
          </p:nvPr>
        </p:nvSpPr>
        <p:spPr/>
        <p:txBody>
          <a:bodyPr/>
          <a:lstStyle/>
          <a:p>
            <a:pPr eaLnBrk="1" hangingPunct="1"/>
            <a:r>
              <a:rPr lang="en-US" sz="2600" smtClean="0"/>
              <a:t>Scope of the work to be done on each procurement</a:t>
            </a:r>
          </a:p>
          <a:p>
            <a:pPr eaLnBrk="1" hangingPunct="1"/>
            <a:r>
              <a:rPr lang="en-US" sz="2600" smtClean="0"/>
              <a:t>Must be clear, complete and concise as possible</a:t>
            </a:r>
          </a:p>
          <a:p>
            <a:pPr eaLnBrk="1" hangingPunct="1"/>
            <a:r>
              <a:rPr lang="en-US" sz="2600" smtClean="0"/>
              <a:t>Must describe all the work and activities the seller is required to complete</a:t>
            </a:r>
          </a:p>
          <a:p>
            <a:pPr eaLnBrk="1" hangingPunct="1"/>
            <a:r>
              <a:rPr lang="en-US" sz="2600" smtClean="0"/>
              <a:t>There are several types:</a:t>
            </a:r>
          </a:p>
          <a:p>
            <a:pPr lvl="1" eaLnBrk="1" hangingPunct="1"/>
            <a:r>
              <a:rPr lang="en-US" sz="2600" smtClean="0"/>
              <a:t>Performance: conveys what the final product should be able to accomplish</a:t>
            </a:r>
          </a:p>
          <a:p>
            <a:pPr lvl="1" eaLnBrk="1" hangingPunct="1"/>
            <a:r>
              <a:rPr lang="en-US" sz="2600" smtClean="0"/>
              <a:t>Functional: conveys the end purpose or result </a:t>
            </a:r>
          </a:p>
          <a:p>
            <a:pPr lvl="1" eaLnBrk="1" hangingPunct="1"/>
            <a:r>
              <a:rPr lang="en-US" sz="2600" smtClean="0"/>
              <a:t>Design: conveys precisely what work is to be done</a:t>
            </a:r>
          </a:p>
        </p:txBody>
      </p:sp>
    </p:spTree>
    <p:extLst>
      <p:ext uri="{BB962C8B-B14F-4D97-AF65-F5344CB8AC3E}">
        <p14:creationId xmlns:p14="http://schemas.microsoft.com/office/powerpoint/2010/main" val="38811313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idx="4294967295"/>
          </p:nvPr>
        </p:nvSpPr>
        <p:spPr>
          <a:xfrm>
            <a:off x="457200" y="1133872"/>
            <a:ext cx="8147248" cy="1215008"/>
          </a:xfrm>
        </p:spPr>
        <p:txBody>
          <a:bodyPr/>
          <a:lstStyle/>
          <a:p>
            <a:pPr eaLnBrk="1" hangingPunct="1"/>
            <a:r>
              <a:rPr lang="en-US" sz="4000" dirty="0" smtClean="0"/>
              <a:t>Procurement performance review</a:t>
            </a:r>
          </a:p>
        </p:txBody>
      </p:sp>
      <p:sp>
        <p:nvSpPr>
          <p:cNvPr id="39938" name="Content Placeholder 2"/>
          <p:cNvSpPr>
            <a:spLocks noGrp="1"/>
          </p:cNvSpPr>
          <p:nvPr>
            <p:ph idx="4294967295"/>
          </p:nvPr>
        </p:nvSpPr>
        <p:spPr/>
        <p:txBody>
          <a:bodyPr/>
          <a:lstStyle/>
          <a:p>
            <a:pPr eaLnBrk="1" hangingPunct="1"/>
            <a:r>
              <a:rPr lang="en-US" sz="2800" dirty="0" smtClean="0"/>
              <a:t>Analysis performed by the PM to verify that the sellers are performing as they should</a:t>
            </a:r>
          </a:p>
          <a:p>
            <a:pPr eaLnBrk="1" hangingPunct="1"/>
            <a:r>
              <a:rPr lang="en-US" sz="2800" dirty="0" smtClean="0"/>
              <a:t>Done during the Control Procurements process</a:t>
            </a:r>
          </a:p>
          <a:p>
            <a:pPr eaLnBrk="1" hangingPunct="1"/>
            <a:r>
              <a:rPr lang="en-US" sz="2800" dirty="0" smtClean="0"/>
              <a:t>The purpose of the review is to determine if changes are needed to improve the buyer/seller relationship and the processes being used, also to determine how the work is progressing</a:t>
            </a:r>
          </a:p>
        </p:txBody>
      </p:sp>
    </p:spTree>
    <p:extLst>
      <p:ext uri="{BB962C8B-B14F-4D97-AF65-F5344CB8AC3E}">
        <p14:creationId xmlns:p14="http://schemas.microsoft.com/office/powerpoint/2010/main" val="31670931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idx="4294967295"/>
          </p:nvPr>
        </p:nvSpPr>
        <p:spPr>
          <a:xfrm>
            <a:off x="457200" y="845840"/>
            <a:ext cx="8003232" cy="1503040"/>
          </a:xfrm>
        </p:spPr>
        <p:txBody>
          <a:bodyPr/>
          <a:lstStyle/>
          <a:p>
            <a:pPr eaLnBrk="1" hangingPunct="1"/>
            <a:r>
              <a:rPr lang="en-US" dirty="0" smtClean="0"/>
              <a:t>Claims administration</a:t>
            </a:r>
          </a:p>
        </p:txBody>
      </p:sp>
      <p:sp>
        <p:nvSpPr>
          <p:cNvPr id="40962" name="Content Placeholder 2"/>
          <p:cNvSpPr>
            <a:spLocks noGrp="1"/>
          </p:cNvSpPr>
          <p:nvPr>
            <p:ph idx="4294967295"/>
          </p:nvPr>
        </p:nvSpPr>
        <p:spPr/>
        <p:txBody>
          <a:bodyPr/>
          <a:lstStyle/>
          <a:p>
            <a:pPr eaLnBrk="1" hangingPunct="1"/>
            <a:r>
              <a:rPr lang="en-US" dirty="0" smtClean="0"/>
              <a:t>The process for handling claims</a:t>
            </a:r>
          </a:p>
          <a:p>
            <a:pPr eaLnBrk="1" hangingPunct="1"/>
            <a:r>
              <a:rPr lang="en-US" dirty="0" smtClean="0"/>
              <a:t>A claim is an assertion that the buyer did something that has hurt the seller and the seller is asking for compensation</a:t>
            </a:r>
          </a:p>
          <a:p>
            <a:pPr eaLnBrk="1" hangingPunct="1"/>
            <a:endParaRPr lang="en-US" dirty="0" smtClean="0"/>
          </a:p>
        </p:txBody>
      </p:sp>
    </p:spTree>
    <p:extLst>
      <p:ext uri="{BB962C8B-B14F-4D97-AF65-F5344CB8AC3E}">
        <p14:creationId xmlns:p14="http://schemas.microsoft.com/office/powerpoint/2010/main" val="3264647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idx="4294967295"/>
          </p:nvPr>
        </p:nvSpPr>
        <p:spPr>
          <a:xfrm>
            <a:off x="457200" y="692696"/>
            <a:ext cx="8075240" cy="1575048"/>
          </a:xfrm>
        </p:spPr>
        <p:txBody>
          <a:bodyPr/>
          <a:lstStyle/>
          <a:p>
            <a:pPr eaLnBrk="1" hangingPunct="1"/>
            <a:r>
              <a:rPr lang="en-US" dirty="0" smtClean="0"/>
              <a:t>Make or buy analysis</a:t>
            </a:r>
          </a:p>
        </p:txBody>
      </p:sp>
      <p:sp>
        <p:nvSpPr>
          <p:cNvPr id="43010" name="Content Placeholder 2"/>
          <p:cNvSpPr>
            <a:spLocks noGrp="1"/>
          </p:cNvSpPr>
          <p:nvPr>
            <p:ph idx="4294967295"/>
          </p:nvPr>
        </p:nvSpPr>
        <p:spPr/>
        <p:txBody>
          <a:bodyPr/>
          <a:lstStyle/>
          <a:p>
            <a:pPr eaLnBrk="1" hangingPunct="1"/>
            <a:r>
              <a:rPr lang="en-US" dirty="0" smtClean="0"/>
              <a:t>The decision of making the work in the company or outsourcing it</a:t>
            </a:r>
          </a:p>
          <a:p>
            <a:pPr eaLnBrk="1" hangingPunct="1"/>
            <a:r>
              <a:rPr lang="en-US" dirty="0" smtClean="0"/>
              <a:t>The buy decision may decrease risk to the project constraints</a:t>
            </a:r>
          </a:p>
          <a:p>
            <a:pPr eaLnBrk="1" hangingPunct="1"/>
            <a:r>
              <a:rPr lang="en-US" dirty="0" smtClean="0"/>
              <a:t>It is better to make if:</a:t>
            </a:r>
          </a:p>
          <a:p>
            <a:pPr lvl="1" eaLnBrk="1" hangingPunct="1"/>
            <a:r>
              <a:rPr lang="en-US" sz="2400" dirty="0" smtClean="0"/>
              <a:t>You have idle plant or workforce</a:t>
            </a:r>
          </a:p>
          <a:p>
            <a:pPr lvl="1" eaLnBrk="1" hangingPunct="1"/>
            <a:r>
              <a:rPr lang="en-US" sz="2400" dirty="0" smtClean="0"/>
              <a:t>You want to retain control</a:t>
            </a:r>
          </a:p>
          <a:p>
            <a:pPr lvl="1" eaLnBrk="1" hangingPunct="1"/>
            <a:r>
              <a:rPr lang="en-US" sz="2400" dirty="0" smtClean="0"/>
              <a:t>The work involves proprietary information or procedures</a:t>
            </a:r>
          </a:p>
        </p:txBody>
      </p:sp>
    </p:spTree>
    <p:extLst>
      <p:ext uri="{BB962C8B-B14F-4D97-AF65-F5344CB8AC3E}">
        <p14:creationId xmlns:p14="http://schemas.microsoft.com/office/powerpoint/2010/main" val="22342575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idx="4294967295"/>
          </p:nvPr>
        </p:nvSpPr>
        <p:spPr>
          <a:xfrm>
            <a:off x="457200" y="845840"/>
            <a:ext cx="8075240" cy="1575048"/>
          </a:xfrm>
        </p:spPr>
        <p:txBody>
          <a:bodyPr/>
          <a:lstStyle/>
          <a:p>
            <a:pPr eaLnBrk="1" hangingPunct="1"/>
            <a:r>
              <a:rPr lang="en-US" sz="4000" dirty="0" smtClean="0"/>
              <a:t>Formal acceptance</a:t>
            </a:r>
          </a:p>
        </p:txBody>
      </p:sp>
      <p:sp>
        <p:nvSpPr>
          <p:cNvPr id="45058" name="Content Placeholder 2"/>
          <p:cNvSpPr>
            <a:spLocks noGrp="1"/>
          </p:cNvSpPr>
          <p:nvPr>
            <p:ph idx="4294967295"/>
          </p:nvPr>
        </p:nvSpPr>
        <p:spPr/>
        <p:txBody>
          <a:bodyPr/>
          <a:lstStyle/>
          <a:p>
            <a:pPr eaLnBrk="1" hangingPunct="1"/>
            <a:r>
              <a:rPr lang="en-US" dirty="0" smtClean="0"/>
              <a:t>The seller receives a formal sign off </a:t>
            </a:r>
            <a:r>
              <a:rPr lang="en-US" dirty="0"/>
              <a:t>from the </a:t>
            </a:r>
            <a:r>
              <a:rPr lang="en-US" dirty="0" smtClean="0"/>
              <a:t>buyer, indicating that the products of the procurement are acceptable.</a:t>
            </a:r>
          </a:p>
        </p:txBody>
      </p:sp>
    </p:spTree>
    <p:extLst>
      <p:ext uri="{BB962C8B-B14F-4D97-AF65-F5344CB8AC3E}">
        <p14:creationId xmlns:p14="http://schemas.microsoft.com/office/powerpoint/2010/main" val="18190059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idx="4294967295"/>
          </p:nvPr>
        </p:nvSpPr>
        <p:spPr>
          <a:xfrm>
            <a:off x="457200" y="845840"/>
            <a:ext cx="8219256" cy="1503040"/>
          </a:xfrm>
        </p:spPr>
        <p:txBody>
          <a:bodyPr/>
          <a:lstStyle/>
          <a:p>
            <a:pPr eaLnBrk="1" hangingPunct="1"/>
            <a:r>
              <a:rPr lang="en-US" sz="4000" dirty="0" smtClean="0"/>
              <a:t>Inputs to procurement management</a:t>
            </a:r>
          </a:p>
        </p:txBody>
      </p:sp>
      <p:sp>
        <p:nvSpPr>
          <p:cNvPr id="46082" name="Content Placeholder 2"/>
          <p:cNvSpPr>
            <a:spLocks noGrp="1"/>
          </p:cNvSpPr>
          <p:nvPr>
            <p:ph idx="4294967295"/>
          </p:nvPr>
        </p:nvSpPr>
        <p:spPr/>
        <p:txBody>
          <a:bodyPr>
            <a:normAutofit fontScale="92500" lnSpcReduction="10000"/>
          </a:bodyPr>
          <a:lstStyle/>
          <a:p>
            <a:pPr eaLnBrk="1" hangingPunct="1"/>
            <a:r>
              <a:rPr lang="en-US" sz="2100" dirty="0" smtClean="0"/>
              <a:t>The following list summarizes what is needed before the procurement process is begun</a:t>
            </a:r>
          </a:p>
          <a:p>
            <a:pPr lvl="1" eaLnBrk="1" hangingPunct="1"/>
            <a:r>
              <a:rPr lang="en-US" sz="2100" dirty="0" smtClean="0"/>
              <a:t>Company’s environmental factors</a:t>
            </a:r>
          </a:p>
          <a:p>
            <a:pPr lvl="1" eaLnBrk="1" hangingPunct="1"/>
            <a:r>
              <a:rPr lang="en-US" sz="2100" dirty="0" smtClean="0"/>
              <a:t>Organizational process assets</a:t>
            </a:r>
          </a:p>
          <a:p>
            <a:pPr lvl="1" eaLnBrk="1" hangingPunct="1"/>
            <a:r>
              <a:rPr lang="en-US" sz="2100" dirty="0" smtClean="0"/>
              <a:t>Procurement manager assigned</a:t>
            </a:r>
          </a:p>
          <a:p>
            <a:pPr lvl="1" eaLnBrk="1" hangingPunct="1"/>
            <a:r>
              <a:rPr lang="en-US" sz="2100" dirty="0" smtClean="0"/>
              <a:t>Scope baseline</a:t>
            </a:r>
          </a:p>
          <a:p>
            <a:pPr lvl="1" eaLnBrk="1" hangingPunct="1"/>
            <a:r>
              <a:rPr lang="en-US" sz="2100" dirty="0" smtClean="0"/>
              <a:t>Risk register</a:t>
            </a:r>
          </a:p>
          <a:p>
            <a:pPr lvl="1" eaLnBrk="1" hangingPunct="1"/>
            <a:r>
              <a:rPr lang="en-US" sz="2100" dirty="0" smtClean="0"/>
              <a:t>Identification of resources not available within the performing organization</a:t>
            </a:r>
          </a:p>
          <a:p>
            <a:pPr lvl="1" eaLnBrk="1" hangingPunct="1"/>
            <a:r>
              <a:rPr lang="en-US" sz="2100" dirty="0" smtClean="0"/>
              <a:t>Project schedule</a:t>
            </a:r>
          </a:p>
          <a:p>
            <a:pPr lvl="1" eaLnBrk="1" hangingPunct="1"/>
            <a:r>
              <a:rPr lang="en-US" sz="2100" dirty="0" smtClean="0"/>
              <a:t>Initial cost estimates of work to be procured</a:t>
            </a:r>
          </a:p>
          <a:p>
            <a:pPr lvl="1" eaLnBrk="1" hangingPunct="1"/>
            <a:r>
              <a:rPr lang="en-US" sz="2100" dirty="0" smtClean="0"/>
              <a:t>Cost baseline for the project</a:t>
            </a:r>
          </a:p>
        </p:txBody>
      </p:sp>
    </p:spTree>
    <p:extLst>
      <p:ext uri="{BB962C8B-B14F-4D97-AF65-F5344CB8AC3E}">
        <p14:creationId xmlns:p14="http://schemas.microsoft.com/office/powerpoint/2010/main" val="7394541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idx="4294967295"/>
          </p:nvPr>
        </p:nvSpPr>
        <p:spPr>
          <a:xfrm>
            <a:off x="1043608" y="1268760"/>
            <a:ext cx="7272808" cy="1224136"/>
          </a:xfrm>
        </p:spPr>
        <p:txBody>
          <a:bodyPr/>
          <a:lstStyle/>
          <a:p>
            <a:pPr eaLnBrk="1" hangingPunct="1"/>
            <a:r>
              <a:rPr lang="en-US" dirty="0" smtClean="0"/>
              <a:t>Procurement management plan</a:t>
            </a:r>
          </a:p>
        </p:txBody>
      </p:sp>
      <p:sp>
        <p:nvSpPr>
          <p:cNvPr id="16388" name="Rectangle 3"/>
          <p:cNvSpPr>
            <a:spLocks noGrp="1" noChangeArrowheads="1"/>
          </p:cNvSpPr>
          <p:nvPr>
            <p:ph type="body" idx="4294967295"/>
          </p:nvPr>
        </p:nvSpPr>
        <p:spPr>
          <a:xfrm>
            <a:off x="457200" y="2852936"/>
            <a:ext cx="8229600" cy="3455789"/>
          </a:xfrm>
        </p:spPr>
        <p:txBody>
          <a:bodyPr/>
          <a:lstStyle/>
          <a:p>
            <a:pPr eaLnBrk="1" hangingPunct="1"/>
            <a:r>
              <a:rPr lang="en-US" sz="2800" dirty="0" smtClean="0"/>
              <a:t>Document that describes how the procurement process will be planned, executed, controlled and closed</a:t>
            </a:r>
          </a:p>
          <a:p>
            <a:pPr eaLnBrk="1" hangingPunct="1"/>
            <a:r>
              <a:rPr lang="en-US" sz="2800" dirty="0" smtClean="0"/>
              <a:t>Includes all the items subject to procurement from outside sources</a:t>
            </a:r>
          </a:p>
        </p:txBody>
      </p:sp>
    </p:spTree>
    <p:extLst>
      <p:ext uri="{BB962C8B-B14F-4D97-AF65-F5344CB8AC3E}">
        <p14:creationId xmlns:p14="http://schemas.microsoft.com/office/powerpoint/2010/main" val="38978442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idx="4294967295"/>
          </p:nvPr>
        </p:nvSpPr>
        <p:spPr>
          <a:xfrm>
            <a:off x="457200" y="845840"/>
            <a:ext cx="8003232" cy="1431032"/>
          </a:xfrm>
        </p:spPr>
        <p:txBody>
          <a:bodyPr/>
          <a:lstStyle/>
          <a:p>
            <a:pPr eaLnBrk="1" hangingPunct="1"/>
            <a:r>
              <a:rPr lang="en-US" dirty="0" smtClean="0"/>
              <a:t>Records management system</a:t>
            </a:r>
          </a:p>
        </p:txBody>
      </p:sp>
      <p:sp>
        <p:nvSpPr>
          <p:cNvPr id="48130" name="Content Placeholder 2"/>
          <p:cNvSpPr>
            <a:spLocks noGrp="1"/>
          </p:cNvSpPr>
          <p:nvPr>
            <p:ph idx="4294967295"/>
          </p:nvPr>
        </p:nvSpPr>
        <p:spPr/>
        <p:txBody>
          <a:bodyPr/>
          <a:lstStyle/>
          <a:p>
            <a:pPr eaLnBrk="1" hangingPunct="1"/>
            <a:r>
              <a:rPr lang="en-US" sz="2800" dirty="0" smtClean="0"/>
              <a:t>Since a contract is a formal, legal document, records relating to the contract must be kept</a:t>
            </a:r>
          </a:p>
          <a:p>
            <a:pPr eaLnBrk="1" hangingPunct="1"/>
            <a:r>
              <a:rPr lang="en-US" sz="2800" dirty="0" smtClean="0"/>
              <a:t>Records are used in situations occurring after the work is completed, for example for insurance purposes</a:t>
            </a:r>
          </a:p>
          <a:p>
            <a:pPr eaLnBrk="1" hangingPunct="1"/>
            <a:r>
              <a:rPr lang="en-US" sz="2800" dirty="0" smtClean="0"/>
              <a:t>Emails, vouchers, written and verbal communications should be recorded, kept and stored</a:t>
            </a:r>
          </a:p>
          <a:p>
            <a:pPr eaLnBrk="1" hangingPunct="1"/>
            <a:r>
              <a:rPr lang="en-US" sz="2800" dirty="0" smtClean="0"/>
              <a:t>Should include indexing systems, archiving systems and information retrieval systems</a:t>
            </a:r>
          </a:p>
        </p:txBody>
      </p:sp>
    </p:spTree>
    <p:extLst>
      <p:ext uri="{BB962C8B-B14F-4D97-AF65-F5344CB8AC3E}">
        <p14:creationId xmlns:p14="http://schemas.microsoft.com/office/powerpoint/2010/main" val="34179217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idx="4294967295"/>
          </p:nvPr>
        </p:nvSpPr>
        <p:spPr>
          <a:xfrm>
            <a:off x="457200" y="845840"/>
            <a:ext cx="8147248" cy="1575048"/>
          </a:xfrm>
        </p:spPr>
        <p:txBody>
          <a:bodyPr/>
          <a:lstStyle/>
          <a:p>
            <a:pPr eaLnBrk="1" hangingPunct="1"/>
            <a:r>
              <a:rPr lang="en-US" dirty="0" smtClean="0"/>
              <a:t>Bidder conferences</a:t>
            </a:r>
          </a:p>
        </p:txBody>
      </p:sp>
      <p:sp>
        <p:nvSpPr>
          <p:cNvPr id="50178" name="Content Placeholder 2"/>
          <p:cNvSpPr>
            <a:spLocks noGrp="1"/>
          </p:cNvSpPr>
          <p:nvPr>
            <p:ph idx="4294967295"/>
          </p:nvPr>
        </p:nvSpPr>
        <p:spPr/>
        <p:txBody>
          <a:bodyPr>
            <a:normAutofit/>
          </a:bodyPr>
          <a:lstStyle/>
          <a:p>
            <a:pPr eaLnBrk="1" hangingPunct="1"/>
            <a:r>
              <a:rPr lang="en-US" sz="3000" dirty="0" smtClean="0"/>
              <a:t>Meetings held to clarify the scope of work of the procurement and the procurement process</a:t>
            </a:r>
          </a:p>
          <a:p>
            <a:pPr eaLnBrk="1" hangingPunct="1"/>
            <a:r>
              <a:rPr lang="en-US" sz="3000" dirty="0" smtClean="0"/>
              <a:t>All sellers’ questions are clarified, answered and documented and sent to all prospective bidders to make sure they all have the same information</a:t>
            </a:r>
          </a:p>
          <a:p>
            <a:pPr eaLnBrk="1" hangingPunct="1"/>
            <a:r>
              <a:rPr lang="en-US" sz="3000" dirty="0" smtClean="0"/>
              <a:t>Also called: Contractor conferences, Vendor conferences, Pre-Bid conferences</a:t>
            </a:r>
          </a:p>
        </p:txBody>
      </p:sp>
    </p:spTree>
    <p:extLst>
      <p:ext uri="{BB962C8B-B14F-4D97-AF65-F5344CB8AC3E}">
        <p14:creationId xmlns:p14="http://schemas.microsoft.com/office/powerpoint/2010/main" val="40097354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idx="4294967295"/>
          </p:nvPr>
        </p:nvSpPr>
        <p:spPr>
          <a:xfrm>
            <a:off x="457200" y="845840"/>
            <a:ext cx="6562725" cy="1143000"/>
          </a:xfrm>
        </p:spPr>
        <p:txBody>
          <a:bodyPr/>
          <a:lstStyle/>
          <a:p>
            <a:pPr eaLnBrk="1" hangingPunct="1"/>
            <a:r>
              <a:rPr lang="en-US" dirty="0" smtClean="0"/>
              <a:t>Risk and contract type</a:t>
            </a:r>
          </a:p>
        </p:txBody>
      </p:sp>
      <p:sp>
        <p:nvSpPr>
          <p:cNvPr id="52226" name="Content Placeholder 2"/>
          <p:cNvSpPr>
            <a:spLocks noGrp="1"/>
          </p:cNvSpPr>
          <p:nvPr>
            <p:ph idx="4294967295"/>
          </p:nvPr>
        </p:nvSpPr>
        <p:spPr/>
        <p:txBody>
          <a:bodyPr/>
          <a:lstStyle/>
          <a:p>
            <a:pPr eaLnBrk="1" hangingPunct="1"/>
            <a:r>
              <a:rPr lang="en-US" smtClean="0"/>
              <a:t>Depending on the contract, either the buyer or the seller assumes more risk</a:t>
            </a:r>
          </a:p>
          <a:p>
            <a:pPr eaLnBrk="1" hangingPunct="1"/>
            <a:endParaRPr lang="en-US" smtClean="0"/>
          </a:p>
        </p:txBody>
      </p:sp>
      <p:pic>
        <p:nvPicPr>
          <p:cNvPr id="52229" name="Picture 6"/>
          <p:cNvPicPr>
            <a:picLocks noChangeAspect="1" noChangeArrowheads="1"/>
          </p:cNvPicPr>
          <p:nvPr/>
        </p:nvPicPr>
        <p:blipFill>
          <a:blip r:embed="rId2"/>
          <a:srcRect/>
          <a:stretch>
            <a:fillRect/>
          </a:stretch>
        </p:blipFill>
        <p:spPr bwMode="auto">
          <a:xfrm>
            <a:off x="1907704" y="3376895"/>
            <a:ext cx="4751710" cy="3113698"/>
          </a:xfrm>
          <a:prstGeom prst="rect">
            <a:avLst/>
          </a:prstGeom>
          <a:noFill/>
          <a:ln w="9525">
            <a:noFill/>
            <a:miter lim="800000"/>
            <a:headEnd/>
            <a:tailEnd/>
          </a:ln>
        </p:spPr>
      </p:pic>
    </p:spTree>
    <p:extLst>
      <p:ext uri="{BB962C8B-B14F-4D97-AF65-F5344CB8AC3E}">
        <p14:creationId xmlns:p14="http://schemas.microsoft.com/office/powerpoint/2010/main" val="33718819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idx="4294967295"/>
          </p:nvPr>
        </p:nvSpPr>
        <p:spPr>
          <a:xfrm>
            <a:off x="457200" y="845840"/>
            <a:ext cx="8075240" cy="1431032"/>
          </a:xfrm>
        </p:spPr>
        <p:txBody>
          <a:bodyPr/>
          <a:lstStyle/>
          <a:p>
            <a:pPr eaLnBrk="1" hangingPunct="1"/>
            <a:r>
              <a:rPr lang="en-US" dirty="0" smtClean="0"/>
              <a:t>Waiver</a:t>
            </a:r>
          </a:p>
        </p:txBody>
      </p:sp>
      <p:sp>
        <p:nvSpPr>
          <p:cNvPr id="54274" name="Content Placeholder 2"/>
          <p:cNvSpPr>
            <a:spLocks noGrp="1"/>
          </p:cNvSpPr>
          <p:nvPr>
            <p:ph idx="4294967295"/>
          </p:nvPr>
        </p:nvSpPr>
        <p:spPr/>
        <p:txBody>
          <a:bodyPr/>
          <a:lstStyle/>
          <a:p>
            <a:pPr eaLnBrk="1" hangingPunct="1"/>
            <a:r>
              <a:rPr lang="en-US" sz="2800" dirty="0" smtClean="0"/>
              <a:t>Statements stating that rights under the contract may not be waived or modified other than by express agreement of the parties</a:t>
            </a:r>
          </a:p>
          <a:p>
            <a:pPr eaLnBrk="1" hangingPunct="1"/>
            <a:r>
              <a:rPr lang="en-US" sz="2800" dirty="0" smtClean="0"/>
              <a:t>A PM can intentionally or unintentionally give up a right in the contract through conduct, inadvertent failure to enforce, or lack of oversight</a:t>
            </a:r>
          </a:p>
        </p:txBody>
      </p:sp>
    </p:spTree>
    <p:extLst>
      <p:ext uri="{BB962C8B-B14F-4D97-AF65-F5344CB8AC3E}">
        <p14:creationId xmlns:p14="http://schemas.microsoft.com/office/powerpoint/2010/main" val="40486372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idx="4294967295"/>
          </p:nvPr>
        </p:nvSpPr>
        <p:spPr>
          <a:xfrm>
            <a:off x="457200" y="845840"/>
            <a:ext cx="8147248" cy="1575048"/>
          </a:xfrm>
        </p:spPr>
        <p:txBody>
          <a:bodyPr/>
          <a:lstStyle/>
          <a:p>
            <a:pPr eaLnBrk="1" hangingPunct="1"/>
            <a:r>
              <a:rPr lang="en-US" dirty="0" smtClean="0"/>
              <a:t>Financial closure</a:t>
            </a:r>
          </a:p>
        </p:txBody>
      </p:sp>
      <p:sp>
        <p:nvSpPr>
          <p:cNvPr id="56322" name="Content Placeholder 2"/>
          <p:cNvSpPr>
            <a:spLocks noGrp="1"/>
          </p:cNvSpPr>
          <p:nvPr>
            <p:ph idx="4294967295"/>
          </p:nvPr>
        </p:nvSpPr>
        <p:spPr/>
        <p:txBody>
          <a:bodyPr/>
          <a:lstStyle/>
          <a:p>
            <a:pPr eaLnBrk="1" hangingPunct="1"/>
            <a:r>
              <a:rPr lang="en-US" dirty="0" smtClean="0"/>
              <a:t>Making final payments and completing procurement cost records</a:t>
            </a:r>
          </a:p>
        </p:txBody>
      </p:sp>
    </p:spTree>
    <p:extLst>
      <p:ext uri="{BB962C8B-B14F-4D97-AF65-F5344CB8AC3E}">
        <p14:creationId xmlns:p14="http://schemas.microsoft.com/office/powerpoint/2010/main" val="5811349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idx="4294967295"/>
          </p:nvPr>
        </p:nvSpPr>
        <p:spPr>
          <a:xfrm>
            <a:off x="457200" y="1133872"/>
            <a:ext cx="8219256" cy="1215008"/>
          </a:xfrm>
        </p:spPr>
        <p:txBody>
          <a:bodyPr/>
          <a:lstStyle/>
          <a:p>
            <a:pPr eaLnBrk="1" hangingPunct="1"/>
            <a:r>
              <a:rPr lang="en-US" sz="4000" dirty="0" smtClean="0"/>
              <a:t>Final contract performance reporting</a:t>
            </a:r>
          </a:p>
        </p:txBody>
      </p:sp>
      <p:sp>
        <p:nvSpPr>
          <p:cNvPr id="57346" name="Content Placeholder 2"/>
          <p:cNvSpPr>
            <a:spLocks noGrp="1"/>
          </p:cNvSpPr>
          <p:nvPr>
            <p:ph idx="4294967295"/>
          </p:nvPr>
        </p:nvSpPr>
        <p:spPr/>
        <p:txBody>
          <a:bodyPr/>
          <a:lstStyle/>
          <a:p>
            <a:pPr eaLnBrk="1" hangingPunct="1"/>
            <a:r>
              <a:rPr lang="en-US" sz="2800" dirty="0" smtClean="0"/>
              <a:t>Creating a final report on procurement, where the success and effectiveness of the procurement and seller is analyzed</a:t>
            </a:r>
          </a:p>
          <a:p>
            <a:pPr eaLnBrk="1" hangingPunct="1"/>
            <a:endParaRPr lang="en-US" sz="2800" dirty="0" smtClean="0"/>
          </a:p>
        </p:txBody>
      </p:sp>
    </p:spTree>
    <p:extLst>
      <p:ext uri="{BB962C8B-B14F-4D97-AF65-F5344CB8AC3E}">
        <p14:creationId xmlns:p14="http://schemas.microsoft.com/office/powerpoint/2010/main" val="34534099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idx="4294967295"/>
          </p:nvPr>
        </p:nvSpPr>
        <p:spPr>
          <a:xfrm>
            <a:off x="457200" y="845840"/>
            <a:ext cx="7931224" cy="1359024"/>
          </a:xfrm>
        </p:spPr>
        <p:txBody>
          <a:bodyPr/>
          <a:lstStyle/>
          <a:p>
            <a:pPr eaLnBrk="1" hangingPunct="1"/>
            <a:r>
              <a:rPr lang="en-US" dirty="0" smtClean="0"/>
              <a:t>Procurement audit</a:t>
            </a:r>
          </a:p>
        </p:txBody>
      </p:sp>
      <p:sp>
        <p:nvSpPr>
          <p:cNvPr id="58370" name="Content Placeholder 2"/>
          <p:cNvSpPr>
            <a:spLocks noGrp="1"/>
          </p:cNvSpPr>
          <p:nvPr>
            <p:ph idx="4294967295"/>
          </p:nvPr>
        </p:nvSpPr>
        <p:spPr/>
        <p:txBody>
          <a:bodyPr/>
          <a:lstStyle/>
          <a:p>
            <a:pPr eaLnBrk="1" hangingPunct="1"/>
            <a:r>
              <a:rPr lang="en-US" dirty="0" smtClean="0"/>
              <a:t>A structured review of the procurement process only </a:t>
            </a:r>
          </a:p>
          <a:p>
            <a:pPr eaLnBrk="1" hangingPunct="1"/>
            <a:r>
              <a:rPr lang="en-US" dirty="0" smtClean="0"/>
              <a:t>Normally done by the procurement manager and project manager</a:t>
            </a:r>
          </a:p>
          <a:p>
            <a:pPr eaLnBrk="1" hangingPunct="1"/>
            <a:r>
              <a:rPr lang="en-US" dirty="0" smtClean="0"/>
              <a:t>Gathers lessons learned from the procurement process</a:t>
            </a:r>
          </a:p>
        </p:txBody>
      </p:sp>
    </p:spTree>
    <p:extLst>
      <p:ext uri="{BB962C8B-B14F-4D97-AF65-F5344CB8AC3E}">
        <p14:creationId xmlns:p14="http://schemas.microsoft.com/office/powerpoint/2010/main" val="165547662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idx="4294967295"/>
          </p:nvPr>
        </p:nvSpPr>
        <p:spPr>
          <a:xfrm>
            <a:off x="457200" y="917848"/>
            <a:ext cx="8507288" cy="1575048"/>
          </a:xfrm>
        </p:spPr>
        <p:txBody>
          <a:bodyPr/>
          <a:lstStyle/>
          <a:p>
            <a:pPr eaLnBrk="1" hangingPunct="1"/>
            <a:r>
              <a:rPr lang="en-US" dirty="0" smtClean="0"/>
              <a:t>Product verification</a:t>
            </a:r>
          </a:p>
        </p:txBody>
      </p:sp>
      <p:sp>
        <p:nvSpPr>
          <p:cNvPr id="60418" name="Content Placeholder 2"/>
          <p:cNvSpPr>
            <a:spLocks noGrp="1"/>
          </p:cNvSpPr>
          <p:nvPr>
            <p:ph idx="4294967295"/>
          </p:nvPr>
        </p:nvSpPr>
        <p:spPr/>
        <p:txBody>
          <a:bodyPr/>
          <a:lstStyle/>
          <a:p>
            <a:pPr eaLnBrk="1" hangingPunct="1"/>
            <a:r>
              <a:rPr lang="en-US" sz="2800" smtClean="0"/>
              <a:t>Involves checking to see if all the work was completed correctly and satisfactorily</a:t>
            </a:r>
          </a:p>
        </p:txBody>
      </p:sp>
    </p:spTree>
    <p:extLst>
      <p:ext uri="{BB962C8B-B14F-4D97-AF65-F5344CB8AC3E}">
        <p14:creationId xmlns:p14="http://schemas.microsoft.com/office/powerpoint/2010/main" val="19342038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idx="4294967295"/>
          </p:nvPr>
        </p:nvSpPr>
        <p:spPr>
          <a:xfrm>
            <a:off x="457200" y="845840"/>
            <a:ext cx="8003232" cy="1503040"/>
          </a:xfrm>
        </p:spPr>
        <p:txBody>
          <a:bodyPr/>
          <a:lstStyle/>
          <a:p>
            <a:pPr eaLnBrk="1" hangingPunct="1"/>
            <a:r>
              <a:rPr lang="en-US" dirty="0" smtClean="0"/>
              <a:t>Source selection criteria</a:t>
            </a:r>
          </a:p>
        </p:txBody>
      </p:sp>
      <p:sp>
        <p:nvSpPr>
          <p:cNvPr id="61442" name="Content Placeholder 2"/>
          <p:cNvSpPr>
            <a:spLocks noGrp="1"/>
          </p:cNvSpPr>
          <p:nvPr>
            <p:ph idx="4294967295"/>
          </p:nvPr>
        </p:nvSpPr>
        <p:spPr/>
        <p:txBody>
          <a:bodyPr/>
          <a:lstStyle/>
          <a:p>
            <a:r>
              <a:rPr lang="en-US" sz="2800" dirty="0" smtClean="0"/>
              <a:t>The basis by which the buyer evaluates bids or proposals</a:t>
            </a:r>
          </a:p>
          <a:p>
            <a:r>
              <a:rPr lang="en-US" sz="2800" dirty="0" smtClean="0"/>
              <a:t>Included in the procurement documents to give the seller an understanding of the buyer’s need and to help the seller decide whether to bid or make a proposal on the work</a:t>
            </a:r>
          </a:p>
        </p:txBody>
      </p:sp>
    </p:spTree>
    <p:extLst>
      <p:ext uri="{BB962C8B-B14F-4D97-AF65-F5344CB8AC3E}">
        <p14:creationId xmlns:p14="http://schemas.microsoft.com/office/powerpoint/2010/main" val="237830993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idx="4294967295"/>
          </p:nvPr>
        </p:nvSpPr>
        <p:spPr>
          <a:xfrm>
            <a:off x="457200" y="845840"/>
            <a:ext cx="8075240" cy="1503040"/>
          </a:xfrm>
        </p:spPr>
        <p:txBody>
          <a:bodyPr/>
          <a:lstStyle/>
          <a:p>
            <a:pPr eaLnBrk="1" hangingPunct="1"/>
            <a:r>
              <a:rPr lang="en-US" dirty="0" smtClean="0"/>
              <a:t>Weighting assignment system</a:t>
            </a:r>
          </a:p>
        </p:txBody>
      </p:sp>
      <p:sp>
        <p:nvSpPr>
          <p:cNvPr id="63490" name="Content Placeholder 2"/>
          <p:cNvSpPr>
            <a:spLocks noGrp="1"/>
          </p:cNvSpPr>
          <p:nvPr>
            <p:ph idx="4294967295"/>
          </p:nvPr>
        </p:nvSpPr>
        <p:spPr/>
        <p:txBody>
          <a:bodyPr/>
          <a:lstStyle/>
          <a:p>
            <a:pPr eaLnBrk="1" hangingPunct="1"/>
            <a:r>
              <a:rPr lang="en-US" sz="2800" dirty="0" smtClean="0"/>
              <a:t>Allows the buyer’s evaluation committee to select a seller by assigning weight to the source selection criteria according to the evaluation criteria</a:t>
            </a:r>
          </a:p>
          <a:p>
            <a:pPr eaLnBrk="1" hangingPunct="1"/>
            <a:endParaRPr lang="en-US" sz="2800" dirty="0" smtClean="0"/>
          </a:p>
        </p:txBody>
      </p:sp>
    </p:spTree>
    <p:extLst>
      <p:ext uri="{BB962C8B-B14F-4D97-AF65-F5344CB8AC3E}">
        <p14:creationId xmlns:p14="http://schemas.microsoft.com/office/powerpoint/2010/main" val="6035986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idx="4294967295"/>
          </p:nvPr>
        </p:nvSpPr>
        <p:spPr/>
        <p:txBody>
          <a:bodyPr/>
          <a:lstStyle/>
          <a:p>
            <a:pPr eaLnBrk="1" hangingPunct="1"/>
            <a:r>
              <a:rPr lang="en-US" sz="4000" smtClean="0"/>
              <a:t>Contract types</a:t>
            </a:r>
          </a:p>
        </p:txBody>
      </p:sp>
      <p:sp>
        <p:nvSpPr>
          <p:cNvPr id="18434" name="Content Placeholder 2"/>
          <p:cNvSpPr>
            <a:spLocks noGrp="1"/>
          </p:cNvSpPr>
          <p:nvPr>
            <p:ph idx="4294967295"/>
          </p:nvPr>
        </p:nvSpPr>
        <p:spPr>
          <a:xfrm>
            <a:off x="457200" y="2204864"/>
            <a:ext cx="8229600" cy="4032424"/>
          </a:xfrm>
        </p:spPr>
        <p:txBody>
          <a:bodyPr>
            <a:normAutofit fontScale="92500" lnSpcReduction="10000"/>
          </a:bodyPr>
          <a:lstStyle/>
          <a:p>
            <a:pPr eaLnBrk="1" hangingPunct="1"/>
            <a:r>
              <a:rPr lang="en-US" sz="2600" dirty="0" smtClean="0"/>
              <a:t>There are several contract types that can be chosen to acquire the goods and services needed for the project</a:t>
            </a:r>
          </a:p>
          <a:p>
            <a:pPr eaLnBrk="1" hangingPunct="1"/>
            <a:r>
              <a:rPr lang="en-US" sz="2600" dirty="0" smtClean="0"/>
              <a:t>The contract type is selected, based on the following considerations:</a:t>
            </a:r>
          </a:p>
          <a:p>
            <a:pPr lvl="1" eaLnBrk="1" hangingPunct="1"/>
            <a:r>
              <a:rPr lang="en-US" sz="2200" dirty="0" smtClean="0"/>
              <a:t>What is being purchased (good or service)</a:t>
            </a:r>
          </a:p>
          <a:p>
            <a:pPr lvl="1" eaLnBrk="1" hangingPunct="1"/>
            <a:r>
              <a:rPr lang="en-US" sz="2200" dirty="0" smtClean="0"/>
              <a:t>The completeness of the scope of work</a:t>
            </a:r>
          </a:p>
          <a:p>
            <a:pPr lvl="1" eaLnBrk="1" hangingPunct="1"/>
            <a:r>
              <a:rPr lang="en-US" sz="2200" dirty="0" smtClean="0"/>
              <a:t>The level of effort and expertise the buyer can devote to managing the seller</a:t>
            </a:r>
          </a:p>
          <a:p>
            <a:pPr lvl="1" eaLnBrk="1" hangingPunct="1"/>
            <a:r>
              <a:rPr lang="en-US" sz="2200" dirty="0" smtClean="0"/>
              <a:t>Whether the buyer wants to offer the seller incentives</a:t>
            </a:r>
          </a:p>
          <a:p>
            <a:pPr lvl="1" eaLnBrk="1" hangingPunct="1"/>
            <a:r>
              <a:rPr lang="en-US" sz="2200" dirty="0" smtClean="0"/>
              <a:t>The marketplace or economy</a:t>
            </a:r>
          </a:p>
          <a:p>
            <a:pPr lvl="1" eaLnBrk="1" hangingPunct="1"/>
            <a:r>
              <a:rPr lang="en-US" sz="2200" dirty="0" smtClean="0"/>
              <a:t>Industry standards defining the type of contract used</a:t>
            </a:r>
          </a:p>
        </p:txBody>
      </p:sp>
    </p:spTree>
    <p:extLst>
      <p:ext uri="{BB962C8B-B14F-4D97-AF65-F5344CB8AC3E}">
        <p14:creationId xmlns:p14="http://schemas.microsoft.com/office/powerpoint/2010/main" val="43751856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idx="4294967295"/>
          </p:nvPr>
        </p:nvSpPr>
        <p:spPr>
          <a:xfrm>
            <a:off x="457200" y="845840"/>
            <a:ext cx="7931224" cy="1575048"/>
          </a:xfrm>
        </p:spPr>
        <p:txBody>
          <a:bodyPr/>
          <a:lstStyle/>
          <a:p>
            <a:pPr eaLnBrk="1" hangingPunct="1"/>
            <a:r>
              <a:rPr lang="en-US" dirty="0" smtClean="0"/>
              <a:t>Screening systems</a:t>
            </a:r>
          </a:p>
        </p:txBody>
      </p:sp>
      <p:sp>
        <p:nvSpPr>
          <p:cNvPr id="64514" name="Content Placeholder 2"/>
          <p:cNvSpPr>
            <a:spLocks noGrp="1"/>
          </p:cNvSpPr>
          <p:nvPr>
            <p:ph idx="4294967295"/>
          </p:nvPr>
        </p:nvSpPr>
        <p:spPr/>
        <p:txBody>
          <a:bodyPr/>
          <a:lstStyle/>
          <a:p>
            <a:pPr eaLnBrk="1" hangingPunct="1"/>
            <a:r>
              <a:rPr lang="en-US" sz="3000" dirty="0" smtClean="0"/>
              <a:t>A system that eliminates sellers who do not meet the minimum requirements of the source selection criteria</a:t>
            </a:r>
          </a:p>
        </p:txBody>
      </p:sp>
    </p:spTree>
    <p:extLst>
      <p:ext uri="{BB962C8B-B14F-4D97-AF65-F5344CB8AC3E}">
        <p14:creationId xmlns:p14="http://schemas.microsoft.com/office/powerpoint/2010/main" val="173902990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p:cNvSpPr>
            <a:spLocks noGrp="1"/>
          </p:cNvSpPr>
          <p:nvPr>
            <p:ph type="title" idx="4294967295"/>
          </p:nvPr>
        </p:nvSpPr>
        <p:spPr>
          <a:xfrm>
            <a:off x="457200" y="845840"/>
            <a:ext cx="7859216" cy="1503040"/>
          </a:xfrm>
        </p:spPr>
        <p:txBody>
          <a:bodyPr/>
          <a:lstStyle/>
          <a:p>
            <a:pPr eaLnBrk="1" hangingPunct="1"/>
            <a:r>
              <a:rPr lang="en-US" dirty="0" smtClean="0"/>
              <a:t>Incentives</a:t>
            </a:r>
          </a:p>
        </p:txBody>
      </p:sp>
      <p:sp>
        <p:nvSpPr>
          <p:cNvPr id="66562" name="Content Placeholder 2"/>
          <p:cNvSpPr>
            <a:spLocks noGrp="1"/>
          </p:cNvSpPr>
          <p:nvPr>
            <p:ph idx="4294967295"/>
          </p:nvPr>
        </p:nvSpPr>
        <p:spPr/>
        <p:txBody>
          <a:bodyPr/>
          <a:lstStyle/>
          <a:p>
            <a:pPr eaLnBrk="1" hangingPunct="1"/>
            <a:r>
              <a:rPr lang="en-US" dirty="0" smtClean="0"/>
              <a:t>Used to bring the seller’s objectives in line with the buyer’s</a:t>
            </a:r>
          </a:p>
          <a:p>
            <a:pPr eaLnBrk="1" hangingPunct="1"/>
            <a:r>
              <a:rPr lang="en-US" dirty="0" smtClean="0"/>
              <a:t>The buyer will provide an additional fee if the seller meets some cost, performance, or schedule objectives  </a:t>
            </a:r>
          </a:p>
        </p:txBody>
      </p:sp>
    </p:spTree>
    <p:extLst>
      <p:ext uri="{BB962C8B-B14F-4D97-AF65-F5344CB8AC3E}">
        <p14:creationId xmlns:p14="http://schemas.microsoft.com/office/powerpoint/2010/main" val="219574292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idx="4294967295"/>
          </p:nvPr>
        </p:nvSpPr>
        <p:spPr>
          <a:xfrm>
            <a:off x="457200" y="845840"/>
            <a:ext cx="7787208" cy="1647056"/>
          </a:xfrm>
        </p:spPr>
        <p:txBody>
          <a:bodyPr/>
          <a:lstStyle/>
          <a:p>
            <a:pPr eaLnBrk="1" hangingPunct="1"/>
            <a:r>
              <a:rPr lang="en-US" sz="4000" dirty="0" smtClean="0"/>
              <a:t>Special provisions</a:t>
            </a:r>
          </a:p>
        </p:txBody>
      </p:sp>
      <p:sp>
        <p:nvSpPr>
          <p:cNvPr id="68610" name="Content Placeholder 2"/>
          <p:cNvSpPr>
            <a:spLocks noGrp="1"/>
          </p:cNvSpPr>
          <p:nvPr>
            <p:ph idx="4294967295"/>
          </p:nvPr>
        </p:nvSpPr>
        <p:spPr>
          <a:xfrm>
            <a:off x="323528" y="2348880"/>
            <a:ext cx="8363272" cy="3959845"/>
          </a:xfrm>
        </p:spPr>
        <p:txBody>
          <a:bodyPr/>
          <a:lstStyle/>
          <a:p>
            <a:pPr eaLnBrk="1" hangingPunct="1"/>
            <a:r>
              <a:rPr lang="en-US" dirty="0" smtClean="0"/>
              <a:t>Non standard provisions that must be included in the contracts to reflect the project’s specific requirements</a:t>
            </a:r>
          </a:p>
          <a:p>
            <a:pPr eaLnBrk="1" hangingPunct="1"/>
            <a:r>
              <a:rPr lang="en-US" dirty="0" smtClean="0"/>
              <a:t>Can be the result of:</a:t>
            </a:r>
          </a:p>
          <a:p>
            <a:pPr lvl="1" eaLnBrk="1" hangingPunct="1"/>
            <a:r>
              <a:rPr lang="en-US" dirty="0" smtClean="0"/>
              <a:t>Risk analysis</a:t>
            </a:r>
          </a:p>
          <a:p>
            <a:pPr lvl="1" eaLnBrk="1" hangingPunct="1"/>
            <a:r>
              <a:rPr lang="en-US" dirty="0" smtClean="0"/>
              <a:t>Project requirements</a:t>
            </a:r>
          </a:p>
          <a:p>
            <a:pPr lvl="1" eaLnBrk="1" hangingPunct="1"/>
            <a:r>
              <a:rPr lang="en-US" dirty="0" smtClean="0"/>
              <a:t>Type of project</a:t>
            </a:r>
          </a:p>
          <a:p>
            <a:pPr lvl="1" eaLnBrk="1" hangingPunct="1"/>
            <a:r>
              <a:rPr lang="en-US" dirty="0" smtClean="0"/>
              <a:t>Administrative, legal, or business requirements</a:t>
            </a:r>
          </a:p>
        </p:txBody>
      </p:sp>
    </p:spTree>
    <p:extLst>
      <p:ext uri="{BB962C8B-B14F-4D97-AF65-F5344CB8AC3E}">
        <p14:creationId xmlns:p14="http://schemas.microsoft.com/office/powerpoint/2010/main" val="52093790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itle 1"/>
          <p:cNvSpPr>
            <a:spLocks noGrp="1"/>
          </p:cNvSpPr>
          <p:nvPr>
            <p:ph type="title" idx="4294967295"/>
          </p:nvPr>
        </p:nvSpPr>
        <p:spPr>
          <a:xfrm>
            <a:off x="457200" y="845840"/>
            <a:ext cx="7715200" cy="1503040"/>
          </a:xfrm>
        </p:spPr>
        <p:txBody>
          <a:bodyPr/>
          <a:lstStyle/>
          <a:p>
            <a:pPr eaLnBrk="1" hangingPunct="1"/>
            <a:r>
              <a:rPr lang="en-US" dirty="0" smtClean="0"/>
              <a:t>Standard contract</a:t>
            </a:r>
          </a:p>
        </p:txBody>
      </p:sp>
      <p:sp>
        <p:nvSpPr>
          <p:cNvPr id="69634" name="Content Placeholder 2"/>
          <p:cNvSpPr>
            <a:spLocks noGrp="1"/>
          </p:cNvSpPr>
          <p:nvPr>
            <p:ph idx="4294967295"/>
          </p:nvPr>
        </p:nvSpPr>
        <p:spPr/>
        <p:txBody>
          <a:bodyPr/>
          <a:lstStyle/>
          <a:p>
            <a:pPr eaLnBrk="1" hangingPunct="1"/>
            <a:r>
              <a:rPr lang="en-US" dirty="0" smtClean="0"/>
              <a:t>Contract format that includes the standard terms and conditions, used over and over for similar procurements</a:t>
            </a:r>
          </a:p>
          <a:p>
            <a:pPr eaLnBrk="1" hangingPunct="1"/>
            <a:r>
              <a:rPr lang="en-US" dirty="0" smtClean="0"/>
              <a:t>Most commonly created by the buyer</a:t>
            </a:r>
          </a:p>
        </p:txBody>
      </p:sp>
    </p:spTree>
    <p:extLst>
      <p:ext uri="{BB962C8B-B14F-4D97-AF65-F5344CB8AC3E}">
        <p14:creationId xmlns:p14="http://schemas.microsoft.com/office/powerpoint/2010/main" val="326861502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idx="4294967295"/>
          </p:nvPr>
        </p:nvSpPr>
        <p:spPr>
          <a:xfrm>
            <a:off x="457200" y="845840"/>
            <a:ext cx="7931224" cy="1503040"/>
          </a:xfrm>
        </p:spPr>
        <p:txBody>
          <a:bodyPr/>
          <a:lstStyle/>
          <a:p>
            <a:pPr eaLnBrk="1" hangingPunct="1"/>
            <a:r>
              <a:rPr lang="en-US" dirty="0" smtClean="0"/>
              <a:t>Terms and conditions</a:t>
            </a:r>
          </a:p>
        </p:txBody>
      </p:sp>
      <p:sp>
        <p:nvSpPr>
          <p:cNvPr id="71682" name="Content Placeholder 2"/>
          <p:cNvSpPr>
            <a:spLocks noGrp="1"/>
          </p:cNvSpPr>
          <p:nvPr>
            <p:ph idx="4294967295"/>
          </p:nvPr>
        </p:nvSpPr>
        <p:spPr/>
        <p:txBody>
          <a:bodyPr>
            <a:normAutofit fontScale="92500" lnSpcReduction="10000"/>
          </a:bodyPr>
          <a:lstStyle/>
          <a:p>
            <a:pPr eaLnBrk="1" hangingPunct="1"/>
            <a:r>
              <a:rPr lang="en-US" sz="2000" dirty="0" smtClean="0"/>
              <a:t>Included in the contract (standard or special)</a:t>
            </a:r>
          </a:p>
          <a:p>
            <a:pPr lvl="1" eaLnBrk="1" hangingPunct="1"/>
            <a:r>
              <a:rPr lang="en-US" sz="2000" dirty="0" smtClean="0"/>
              <a:t>Acceptance</a:t>
            </a:r>
          </a:p>
          <a:p>
            <a:pPr lvl="1" eaLnBrk="1" hangingPunct="1"/>
            <a:r>
              <a:rPr lang="en-US" sz="2000" dirty="0" smtClean="0"/>
              <a:t>Agent</a:t>
            </a:r>
          </a:p>
          <a:p>
            <a:pPr lvl="1" eaLnBrk="1" hangingPunct="1"/>
            <a:r>
              <a:rPr lang="en-US" sz="2000" dirty="0" smtClean="0"/>
              <a:t>Arbitration</a:t>
            </a:r>
          </a:p>
          <a:p>
            <a:pPr lvl="1" eaLnBrk="1" hangingPunct="1"/>
            <a:r>
              <a:rPr lang="en-US" sz="2000" dirty="0" smtClean="0"/>
              <a:t>Assignment</a:t>
            </a:r>
          </a:p>
          <a:p>
            <a:pPr lvl="1" eaLnBrk="1" hangingPunct="1"/>
            <a:r>
              <a:rPr lang="en-US" sz="2000" dirty="0" smtClean="0"/>
              <a:t>Authority</a:t>
            </a:r>
          </a:p>
          <a:p>
            <a:pPr lvl="1" eaLnBrk="1" hangingPunct="1"/>
            <a:r>
              <a:rPr lang="en-US" sz="2000" dirty="0" smtClean="0"/>
              <a:t>Bonds</a:t>
            </a:r>
          </a:p>
          <a:p>
            <a:pPr lvl="1" eaLnBrk="1" hangingPunct="1"/>
            <a:r>
              <a:rPr lang="en-US" sz="2000" dirty="0" smtClean="0"/>
              <a:t>Breach/Default</a:t>
            </a:r>
          </a:p>
          <a:p>
            <a:pPr lvl="1" eaLnBrk="1" hangingPunct="1"/>
            <a:r>
              <a:rPr lang="en-US" sz="2000" dirty="0" smtClean="0"/>
              <a:t>Changes</a:t>
            </a:r>
          </a:p>
          <a:p>
            <a:pPr lvl="1" eaLnBrk="1" hangingPunct="1"/>
            <a:r>
              <a:rPr lang="en-US" sz="2000" dirty="0" smtClean="0"/>
              <a:t>Confidentiality</a:t>
            </a:r>
          </a:p>
          <a:p>
            <a:pPr lvl="1" eaLnBrk="1" hangingPunct="1"/>
            <a:r>
              <a:rPr lang="en-US" sz="2000" dirty="0" smtClean="0"/>
              <a:t>Dispute resolution</a:t>
            </a:r>
          </a:p>
          <a:p>
            <a:pPr lvl="1" eaLnBrk="1" hangingPunct="1"/>
            <a:r>
              <a:rPr lang="en-US" sz="2000" dirty="0" smtClean="0"/>
              <a:t>Force majeure</a:t>
            </a:r>
          </a:p>
        </p:txBody>
      </p:sp>
    </p:spTree>
    <p:extLst>
      <p:ext uri="{BB962C8B-B14F-4D97-AF65-F5344CB8AC3E}">
        <p14:creationId xmlns:p14="http://schemas.microsoft.com/office/powerpoint/2010/main" val="64189685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itle 1"/>
          <p:cNvSpPr>
            <a:spLocks noGrp="1"/>
          </p:cNvSpPr>
          <p:nvPr>
            <p:ph type="title" idx="4294967295"/>
          </p:nvPr>
        </p:nvSpPr>
        <p:spPr>
          <a:xfrm>
            <a:off x="539552" y="908720"/>
            <a:ext cx="7704856" cy="1440160"/>
          </a:xfrm>
        </p:spPr>
        <p:txBody>
          <a:bodyPr/>
          <a:lstStyle/>
          <a:p>
            <a:pPr eaLnBrk="1" hangingPunct="1"/>
            <a:r>
              <a:rPr lang="en-US" dirty="0" smtClean="0"/>
              <a:t>Terms and conditions (cont.)</a:t>
            </a:r>
          </a:p>
        </p:txBody>
      </p:sp>
      <p:sp>
        <p:nvSpPr>
          <p:cNvPr id="72706" name="Content Placeholder 2"/>
          <p:cNvSpPr>
            <a:spLocks noGrp="1"/>
          </p:cNvSpPr>
          <p:nvPr>
            <p:ph idx="4294967295"/>
          </p:nvPr>
        </p:nvSpPr>
        <p:spPr/>
        <p:txBody>
          <a:bodyPr>
            <a:normAutofit fontScale="92500" lnSpcReduction="10000"/>
          </a:bodyPr>
          <a:lstStyle/>
          <a:p>
            <a:pPr lvl="1" eaLnBrk="1" hangingPunct="1"/>
            <a:r>
              <a:rPr lang="en-US" sz="2000" dirty="0" smtClean="0"/>
              <a:t>Incentives</a:t>
            </a:r>
          </a:p>
          <a:p>
            <a:pPr lvl="1" eaLnBrk="1" hangingPunct="1"/>
            <a:r>
              <a:rPr lang="en-US" sz="2000" dirty="0" smtClean="0"/>
              <a:t>Indemnification (liability)</a:t>
            </a:r>
          </a:p>
          <a:p>
            <a:pPr lvl="1" eaLnBrk="1" hangingPunct="1"/>
            <a:r>
              <a:rPr lang="en-US" sz="2000" dirty="0" smtClean="0"/>
              <a:t>Independent contractor</a:t>
            </a:r>
          </a:p>
          <a:p>
            <a:pPr lvl="1" eaLnBrk="1" hangingPunct="1"/>
            <a:r>
              <a:rPr lang="en-US" sz="2000" dirty="0" smtClean="0"/>
              <a:t>Inspection</a:t>
            </a:r>
          </a:p>
          <a:p>
            <a:pPr lvl="1" eaLnBrk="1" hangingPunct="1"/>
            <a:r>
              <a:rPr lang="en-US" sz="2000" dirty="0" smtClean="0"/>
              <a:t>Intellectual property</a:t>
            </a:r>
          </a:p>
          <a:p>
            <a:pPr lvl="1" eaLnBrk="1" hangingPunct="1"/>
            <a:r>
              <a:rPr lang="en-US" sz="2000" dirty="0" smtClean="0"/>
              <a:t>Invoicing</a:t>
            </a:r>
          </a:p>
          <a:p>
            <a:pPr lvl="1" eaLnBrk="1" hangingPunct="1"/>
            <a:r>
              <a:rPr lang="en-US" sz="2000" dirty="0" smtClean="0"/>
              <a:t>Liquidated damages</a:t>
            </a:r>
          </a:p>
          <a:p>
            <a:pPr lvl="1" eaLnBrk="1" hangingPunct="1"/>
            <a:r>
              <a:rPr lang="en-US" sz="2000" dirty="0" smtClean="0"/>
              <a:t>Management requirements</a:t>
            </a:r>
          </a:p>
          <a:p>
            <a:pPr lvl="1" eaLnBrk="1" hangingPunct="1"/>
            <a:r>
              <a:rPr lang="en-US" sz="2000" dirty="0" smtClean="0"/>
              <a:t>Material breach</a:t>
            </a:r>
          </a:p>
          <a:p>
            <a:pPr lvl="1" eaLnBrk="1" hangingPunct="1"/>
            <a:r>
              <a:rPr lang="en-US" sz="2000" dirty="0" smtClean="0"/>
              <a:t>Notice</a:t>
            </a:r>
          </a:p>
          <a:p>
            <a:pPr lvl="1" eaLnBrk="1" hangingPunct="1"/>
            <a:r>
              <a:rPr lang="en-US" sz="2000" dirty="0" smtClean="0"/>
              <a:t>Ownership</a:t>
            </a:r>
          </a:p>
          <a:p>
            <a:pPr lvl="1" eaLnBrk="1" hangingPunct="1"/>
            <a:r>
              <a:rPr lang="en-US" sz="2000" dirty="0" smtClean="0"/>
              <a:t>Payments</a:t>
            </a:r>
          </a:p>
        </p:txBody>
      </p:sp>
    </p:spTree>
    <p:extLst>
      <p:ext uri="{BB962C8B-B14F-4D97-AF65-F5344CB8AC3E}">
        <p14:creationId xmlns:p14="http://schemas.microsoft.com/office/powerpoint/2010/main" val="74896200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Title 1"/>
          <p:cNvSpPr>
            <a:spLocks noGrp="1"/>
          </p:cNvSpPr>
          <p:nvPr>
            <p:ph type="title" idx="4294967295"/>
          </p:nvPr>
        </p:nvSpPr>
        <p:spPr>
          <a:xfrm>
            <a:off x="457200" y="845840"/>
            <a:ext cx="8147248" cy="1647056"/>
          </a:xfrm>
        </p:spPr>
        <p:txBody>
          <a:bodyPr/>
          <a:lstStyle/>
          <a:p>
            <a:pPr eaLnBrk="1" hangingPunct="1"/>
            <a:r>
              <a:rPr lang="en-US" dirty="0" smtClean="0"/>
              <a:t>Terms and conditions (cont.)</a:t>
            </a:r>
          </a:p>
        </p:txBody>
      </p:sp>
      <p:sp>
        <p:nvSpPr>
          <p:cNvPr id="73730" name="Content Placeholder 2"/>
          <p:cNvSpPr>
            <a:spLocks noGrp="1"/>
          </p:cNvSpPr>
          <p:nvPr>
            <p:ph idx="4294967295"/>
          </p:nvPr>
        </p:nvSpPr>
        <p:spPr/>
        <p:txBody>
          <a:bodyPr/>
          <a:lstStyle/>
          <a:p>
            <a:pPr lvl="1" eaLnBrk="1" hangingPunct="1"/>
            <a:r>
              <a:rPr lang="en-US" sz="2000" smtClean="0"/>
              <a:t>Procurement statement of work</a:t>
            </a:r>
          </a:p>
          <a:p>
            <a:pPr lvl="1" eaLnBrk="1" hangingPunct="1"/>
            <a:r>
              <a:rPr lang="en-US" sz="2000" smtClean="0"/>
              <a:t>Reporting</a:t>
            </a:r>
          </a:p>
          <a:p>
            <a:pPr lvl="1" eaLnBrk="1" hangingPunct="1"/>
            <a:r>
              <a:rPr lang="en-US" sz="2000" smtClean="0"/>
              <a:t>Retainage</a:t>
            </a:r>
          </a:p>
          <a:p>
            <a:pPr lvl="1" eaLnBrk="1" hangingPunct="1"/>
            <a:r>
              <a:rPr lang="en-US" sz="2000" smtClean="0"/>
              <a:t>Risk of loss</a:t>
            </a:r>
          </a:p>
          <a:p>
            <a:pPr lvl="1" eaLnBrk="1" hangingPunct="1"/>
            <a:r>
              <a:rPr lang="en-US" sz="2000" smtClean="0"/>
              <a:t>Site access</a:t>
            </a:r>
          </a:p>
          <a:p>
            <a:pPr lvl="1" eaLnBrk="1" hangingPunct="1"/>
            <a:r>
              <a:rPr lang="en-US" sz="2000" smtClean="0"/>
              <a:t>Termination</a:t>
            </a:r>
          </a:p>
          <a:p>
            <a:pPr lvl="1" eaLnBrk="1" hangingPunct="1"/>
            <a:r>
              <a:rPr lang="en-US" sz="2000" smtClean="0"/>
              <a:t>Time is of the essence</a:t>
            </a:r>
          </a:p>
          <a:p>
            <a:pPr lvl="1" eaLnBrk="1" hangingPunct="1"/>
            <a:r>
              <a:rPr lang="en-US" sz="2000" smtClean="0"/>
              <a:t>Waivers</a:t>
            </a:r>
          </a:p>
          <a:p>
            <a:pPr lvl="1" eaLnBrk="1" hangingPunct="1"/>
            <a:r>
              <a:rPr lang="en-US" sz="2000" smtClean="0"/>
              <a:t>Warranties</a:t>
            </a:r>
          </a:p>
          <a:p>
            <a:pPr lvl="1" eaLnBrk="1" hangingPunct="1"/>
            <a:r>
              <a:rPr lang="en-US" sz="2000" smtClean="0"/>
              <a:t>Work for hire</a:t>
            </a:r>
          </a:p>
        </p:txBody>
      </p:sp>
    </p:spTree>
    <p:extLst>
      <p:ext uri="{BB962C8B-B14F-4D97-AF65-F5344CB8AC3E}">
        <p14:creationId xmlns:p14="http://schemas.microsoft.com/office/powerpoint/2010/main" val="370631432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Title 1"/>
          <p:cNvSpPr>
            <a:spLocks noGrp="1"/>
          </p:cNvSpPr>
          <p:nvPr>
            <p:ph type="title" idx="4294967295"/>
          </p:nvPr>
        </p:nvSpPr>
        <p:spPr>
          <a:xfrm>
            <a:off x="457200" y="845840"/>
            <a:ext cx="7643192" cy="1575048"/>
          </a:xfrm>
        </p:spPr>
        <p:txBody>
          <a:bodyPr/>
          <a:lstStyle/>
          <a:p>
            <a:pPr eaLnBrk="1" hangingPunct="1"/>
            <a:r>
              <a:rPr lang="en-US" sz="4000" dirty="0" smtClean="0"/>
              <a:t>Negotiation objectives/tactics</a:t>
            </a:r>
          </a:p>
        </p:txBody>
      </p:sp>
      <p:sp>
        <p:nvSpPr>
          <p:cNvPr id="74754" name="Content Placeholder 2"/>
          <p:cNvSpPr>
            <a:spLocks noGrp="1"/>
          </p:cNvSpPr>
          <p:nvPr>
            <p:ph idx="4294967295"/>
          </p:nvPr>
        </p:nvSpPr>
        <p:spPr/>
        <p:txBody>
          <a:bodyPr>
            <a:normAutofit lnSpcReduction="10000"/>
          </a:bodyPr>
          <a:lstStyle/>
          <a:p>
            <a:pPr eaLnBrk="1" hangingPunct="1"/>
            <a:r>
              <a:rPr lang="en-US" sz="1800" dirty="0" smtClean="0"/>
              <a:t>The objectives of procurement negotiations are:</a:t>
            </a:r>
          </a:p>
          <a:p>
            <a:pPr lvl="1" eaLnBrk="1" hangingPunct="1"/>
            <a:r>
              <a:rPr lang="en-US" sz="1800" dirty="0" smtClean="0"/>
              <a:t>Obtain a fair and reasonable price</a:t>
            </a:r>
          </a:p>
          <a:p>
            <a:pPr lvl="1" eaLnBrk="1" hangingPunct="1"/>
            <a:r>
              <a:rPr lang="en-US" sz="1800" dirty="0" smtClean="0"/>
              <a:t>Develop a good relationship with the seller</a:t>
            </a:r>
          </a:p>
          <a:p>
            <a:pPr eaLnBrk="1" hangingPunct="1"/>
            <a:r>
              <a:rPr lang="en-US" sz="1800" dirty="0" smtClean="0"/>
              <a:t>There are several negotiation tactics:</a:t>
            </a:r>
          </a:p>
          <a:p>
            <a:pPr lvl="1" eaLnBrk="1" hangingPunct="1"/>
            <a:r>
              <a:rPr lang="en-US" sz="1800" dirty="0" smtClean="0"/>
              <a:t>Attacks</a:t>
            </a:r>
          </a:p>
          <a:p>
            <a:pPr lvl="1" eaLnBrk="1" hangingPunct="1"/>
            <a:r>
              <a:rPr lang="en-US" sz="1800" dirty="0" smtClean="0"/>
              <a:t>Personal insults</a:t>
            </a:r>
          </a:p>
          <a:p>
            <a:pPr lvl="1" eaLnBrk="1" hangingPunct="1"/>
            <a:r>
              <a:rPr lang="en-US" sz="1800" dirty="0" smtClean="0"/>
              <a:t>Good guy/bad guy</a:t>
            </a:r>
          </a:p>
          <a:p>
            <a:pPr lvl="1" eaLnBrk="1" hangingPunct="1"/>
            <a:r>
              <a:rPr lang="en-US" sz="1800" dirty="0" smtClean="0"/>
              <a:t>Deadline</a:t>
            </a:r>
          </a:p>
          <a:p>
            <a:pPr lvl="1" eaLnBrk="1" hangingPunct="1"/>
            <a:r>
              <a:rPr lang="en-US" sz="1800" dirty="0" smtClean="0"/>
              <a:t>Lying</a:t>
            </a:r>
          </a:p>
          <a:p>
            <a:pPr lvl="1" eaLnBrk="1" hangingPunct="1"/>
            <a:r>
              <a:rPr lang="en-US" sz="1800" dirty="0" smtClean="0"/>
              <a:t>Limited authority</a:t>
            </a:r>
          </a:p>
          <a:p>
            <a:pPr lvl="1" eaLnBrk="1" hangingPunct="1"/>
            <a:r>
              <a:rPr lang="en-US" sz="1800" dirty="0" smtClean="0"/>
              <a:t>Missing man</a:t>
            </a:r>
          </a:p>
          <a:p>
            <a:pPr lvl="1" eaLnBrk="1" hangingPunct="1"/>
            <a:r>
              <a:rPr lang="en-US" sz="1800" dirty="0" smtClean="0"/>
              <a:t>Fair and reasonable</a:t>
            </a:r>
          </a:p>
          <a:p>
            <a:pPr lvl="1" eaLnBrk="1" hangingPunct="1"/>
            <a:r>
              <a:rPr lang="en-US" sz="1800" dirty="0" smtClean="0"/>
              <a:t>Delay</a:t>
            </a:r>
          </a:p>
        </p:txBody>
      </p:sp>
    </p:spTree>
    <p:extLst>
      <p:ext uri="{BB962C8B-B14F-4D97-AF65-F5344CB8AC3E}">
        <p14:creationId xmlns:p14="http://schemas.microsoft.com/office/powerpoint/2010/main" val="11742777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itle 1"/>
          <p:cNvSpPr>
            <a:spLocks noGrp="1"/>
          </p:cNvSpPr>
          <p:nvPr>
            <p:ph type="title" idx="4294967295"/>
          </p:nvPr>
        </p:nvSpPr>
        <p:spPr>
          <a:xfrm>
            <a:off x="457200" y="845840"/>
            <a:ext cx="7499176" cy="1575048"/>
          </a:xfrm>
        </p:spPr>
        <p:txBody>
          <a:bodyPr/>
          <a:lstStyle/>
          <a:p>
            <a:pPr eaLnBrk="1" hangingPunct="1"/>
            <a:r>
              <a:rPr lang="en-US" dirty="0" err="1" smtClean="0"/>
              <a:t>Privity</a:t>
            </a:r>
            <a:endParaRPr lang="en-US" dirty="0" smtClean="0"/>
          </a:p>
        </p:txBody>
      </p:sp>
      <p:sp>
        <p:nvSpPr>
          <p:cNvPr id="76802" name="Content Placeholder 2"/>
          <p:cNvSpPr>
            <a:spLocks noGrp="1"/>
          </p:cNvSpPr>
          <p:nvPr>
            <p:ph idx="4294967295"/>
          </p:nvPr>
        </p:nvSpPr>
        <p:spPr/>
        <p:txBody>
          <a:bodyPr/>
          <a:lstStyle/>
          <a:p>
            <a:pPr eaLnBrk="1" hangingPunct="1"/>
            <a:r>
              <a:rPr lang="en-US" smtClean="0"/>
              <a:t>Is the same as contractual relationship</a:t>
            </a:r>
          </a:p>
        </p:txBody>
      </p:sp>
    </p:spTree>
    <p:extLst>
      <p:ext uri="{BB962C8B-B14F-4D97-AF65-F5344CB8AC3E}">
        <p14:creationId xmlns:p14="http://schemas.microsoft.com/office/powerpoint/2010/main" val="6407134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itle 1"/>
          <p:cNvSpPr>
            <a:spLocks noGrp="1"/>
          </p:cNvSpPr>
          <p:nvPr>
            <p:ph type="title" idx="4294967295"/>
          </p:nvPr>
        </p:nvSpPr>
        <p:spPr>
          <a:xfrm>
            <a:off x="457200" y="845840"/>
            <a:ext cx="8291264" cy="1575048"/>
          </a:xfrm>
        </p:spPr>
        <p:txBody>
          <a:bodyPr/>
          <a:lstStyle/>
          <a:p>
            <a:pPr eaLnBrk="1" hangingPunct="1"/>
            <a:r>
              <a:rPr lang="en-US" dirty="0" smtClean="0"/>
              <a:t>Qualified seller lists</a:t>
            </a:r>
          </a:p>
        </p:txBody>
      </p:sp>
      <p:sp>
        <p:nvSpPr>
          <p:cNvPr id="78850" name="Content Placeholder 2"/>
          <p:cNvSpPr>
            <a:spLocks noGrp="1"/>
          </p:cNvSpPr>
          <p:nvPr>
            <p:ph idx="4294967295"/>
          </p:nvPr>
        </p:nvSpPr>
        <p:spPr/>
        <p:txBody>
          <a:bodyPr/>
          <a:lstStyle/>
          <a:p>
            <a:pPr eaLnBrk="1" hangingPunct="1"/>
            <a:r>
              <a:rPr lang="en-US" sz="2800" dirty="0" smtClean="0"/>
              <a:t>Prospective sellers are investigated in advance in order to check credentials so that the purchase is expedited</a:t>
            </a:r>
          </a:p>
          <a:p>
            <a:pPr eaLnBrk="1" hangingPunct="1"/>
            <a:r>
              <a:rPr lang="en-US" sz="2800" dirty="0" smtClean="0"/>
              <a:t>It allows to make sure the seller’s qualifications are well researched before they are awarded</a:t>
            </a:r>
          </a:p>
        </p:txBody>
      </p:sp>
    </p:spTree>
    <p:extLst>
      <p:ext uri="{BB962C8B-B14F-4D97-AF65-F5344CB8AC3E}">
        <p14:creationId xmlns:p14="http://schemas.microsoft.com/office/powerpoint/2010/main" val="16134295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idx="4294967295"/>
          </p:nvPr>
        </p:nvSpPr>
        <p:spPr/>
        <p:txBody>
          <a:bodyPr/>
          <a:lstStyle/>
          <a:p>
            <a:pPr eaLnBrk="1" hangingPunct="1"/>
            <a:r>
              <a:rPr lang="en-US" sz="4000" smtClean="0"/>
              <a:t>Contract types</a:t>
            </a:r>
          </a:p>
        </p:txBody>
      </p:sp>
      <p:sp>
        <p:nvSpPr>
          <p:cNvPr id="19458" name="Content Placeholder 2"/>
          <p:cNvSpPr>
            <a:spLocks noGrp="1"/>
          </p:cNvSpPr>
          <p:nvPr>
            <p:ph idx="4294967295"/>
          </p:nvPr>
        </p:nvSpPr>
        <p:spPr>
          <a:xfrm>
            <a:off x="457200" y="2276872"/>
            <a:ext cx="8229600" cy="3960416"/>
          </a:xfrm>
        </p:spPr>
        <p:txBody>
          <a:bodyPr/>
          <a:lstStyle/>
          <a:p>
            <a:pPr marL="609600" indent="-609600" eaLnBrk="1" hangingPunct="1"/>
            <a:r>
              <a:rPr lang="en-US" sz="2800" dirty="0" smtClean="0"/>
              <a:t>There are three broad categories of contracts:</a:t>
            </a:r>
          </a:p>
          <a:p>
            <a:pPr marL="990600" lvl="1" indent="-533400" eaLnBrk="1" hangingPunct="1">
              <a:buFont typeface="Arial" charset="0"/>
              <a:buAutoNum type="arabicPeriod"/>
            </a:pPr>
            <a:r>
              <a:rPr lang="en-US" dirty="0" smtClean="0"/>
              <a:t>Fixed price (FP)</a:t>
            </a:r>
          </a:p>
          <a:p>
            <a:pPr marL="990600" lvl="1" indent="-533400" eaLnBrk="1" hangingPunct="1">
              <a:buFont typeface="Arial" charset="0"/>
              <a:buAutoNum type="arabicPeriod"/>
            </a:pPr>
            <a:r>
              <a:rPr lang="en-US" dirty="0" smtClean="0"/>
              <a:t>Time and material (T&amp;M)</a:t>
            </a:r>
          </a:p>
          <a:p>
            <a:pPr marL="990600" lvl="1" indent="-533400" eaLnBrk="1" hangingPunct="1">
              <a:buFont typeface="Arial" charset="0"/>
              <a:buAutoNum type="arabicPeriod"/>
            </a:pPr>
            <a:r>
              <a:rPr lang="en-US" dirty="0" smtClean="0"/>
              <a:t>Cost reimbursable (CR)</a:t>
            </a:r>
          </a:p>
        </p:txBody>
      </p:sp>
    </p:spTree>
    <p:extLst>
      <p:ext uri="{BB962C8B-B14F-4D97-AF65-F5344CB8AC3E}">
        <p14:creationId xmlns:p14="http://schemas.microsoft.com/office/powerpoint/2010/main" val="134071079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Title 1"/>
          <p:cNvSpPr>
            <a:spLocks noGrp="1"/>
          </p:cNvSpPr>
          <p:nvPr>
            <p:ph type="title" idx="4294967295"/>
          </p:nvPr>
        </p:nvSpPr>
        <p:spPr>
          <a:xfrm>
            <a:off x="457200" y="845840"/>
            <a:ext cx="8003232" cy="1575048"/>
          </a:xfrm>
        </p:spPr>
        <p:txBody>
          <a:bodyPr/>
          <a:lstStyle/>
          <a:p>
            <a:pPr eaLnBrk="1" hangingPunct="1"/>
            <a:r>
              <a:rPr lang="en-US" dirty="0" smtClean="0"/>
              <a:t>Advertising</a:t>
            </a:r>
          </a:p>
        </p:txBody>
      </p:sp>
      <p:sp>
        <p:nvSpPr>
          <p:cNvPr id="79874" name="Content Placeholder 2"/>
          <p:cNvSpPr>
            <a:spLocks noGrp="1"/>
          </p:cNvSpPr>
          <p:nvPr>
            <p:ph idx="4294967295"/>
          </p:nvPr>
        </p:nvSpPr>
        <p:spPr/>
        <p:txBody>
          <a:bodyPr/>
          <a:lstStyle/>
          <a:p>
            <a:pPr eaLnBrk="1" hangingPunct="1"/>
            <a:r>
              <a:rPr lang="en-US" sz="2800" dirty="0" smtClean="0"/>
              <a:t>In order to attract sellers, an advertisement can be placed in newspapers, magazines, on the internet or in other types of media</a:t>
            </a:r>
          </a:p>
        </p:txBody>
      </p:sp>
    </p:spTree>
    <p:extLst>
      <p:ext uri="{BB962C8B-B14F-4D97-AF65-F5344CB8AC3E}">
        <p14:creationId xmlns:p14="http://schemas.microsoft.com/office/powerpoint/2010/main" val="95264974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Title 1"/>
          <p:cNvSpPr>
            <a:spLocks noGrp="1"/>
          </p:cNvSpPr>
          <p:nvPr>
            <p:ph type="title" idx="4294967295"/>
          </p:nvPr>
        </p:nvSpPr>
        <p:spPr>
          <a:xfrm>
            <a:off x="457200" y="1133872"/>
            <a:ext cx="8147248" cy="1359024"/>
          </a:xfrm>
        </p:spPr>
        <p:txBody>
          <a:bodyPr/>
          <a:lstStyle/>
          <a:p>
            <a:pPr eaLnBrk="1" hangingPunct="1"/>
            <a:r>
              <a:rPr lang="en-US" sz="4000" dirty="0" smtClean="0"/>
              <a:t>Centralized/decentralized contracting</a:t>
            </a:r>
          </a:p>
        </p:txBody>
      </p:sp>
      <p:sp>
        <p:nvSpPr>
          <p:cNvPr id="80898" name="Content Placeholder 2"/>
          <p:cNvSpPr>
            <a:spLocks noGrp="1"/>
          </p:cNvSpPr>
          <p:nvPr>
            <p:ph idx="4294967295"/>
          </p:nvPr>
        </p:nvSpPr>
        <p:spPr/>
        <p:txBody>
          <a:bodyPr/>
          <a:lstStyle/>
          <a:p>
            <a:pPr eaLnBrk="1" hangingPunct="1"/>
            <a:r>
              <a:rPr lang="en-US" sz="2600" dirty="0" smtClean="0"/>
              <a:t>Centralized: there is one procurement department and a single procurement manager may handle procurements on many projects. The project manager contacts the department when he or she needs help</a:t>
            </a:r>
          </a:p>
          <a:p>
            <a:pPr eaLnBrk="1" hangingPunct="1"/>
            <a:r>
              <a:rPr lang="en-US" sz="2600" dirty="0" smtClean="0"/>
              <a:t>Decentralized: a procurement manager is assigned to one project full time and reports directly to the project manager</a:t>
            </a:r>
            <a:endParaRPr lang="en-US" sz="3000" dirty="0" smtClean="0"/>
          </a:p>
        </p:txBody>
      </p:sp>
    </p:spTree>
    <p:extLst>
      <p:ext uri="{BB962C8B-B14F-4D97-AF65-F5344CB8AC3E}">
        <p14:creationId xmlns:p14="http://schemas.microsoft.com/office/powerpoint/2010/main" val="381116122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Title 1"/>
          <p:cNvSpPr>
            <a:spLocks noGrp="1"/>
          </p:cNvSpPr>
          <p:nvPr>
            <p:ph type="title" idx="4294967295"/>
          </p:nvPr>
        </p:nvSpPr>
        <p:spPr>
          <a:xfrm>
            <a:off x="457200" y="845840"/>
            <a:ext cx="7931224" cy="1575048"/>
          </a:xfrm>
        </p:spPr>
        <p:txBody>
          <a:bodyPr/>
          <a:lstStyle/>
          <a:p>
            <a:pPr eaLnBrk="1" hangingPunct="1"/>
            <a:r>
              <a:rPr lang="en-US" dirty="0" smtClean="0"/>
              <a:t>Contract interpretation</a:t>
            </a:r>
          </a:p>
        </p:txBody>
      </p:sp>
      <p:sp>
        <p:nvSpPr>
          <p:cNvPr id="82946" name="Content Placeholder 2"/>
          <p:cNvSpPr>
            <a:spLocks noGrp="1"/>
          </p:cNvSpPr>
          <p:nvPr>
            <p:ph idx="4294967295"/>
          </p:nvPr>
        </p:nvSpPr>
        <p:spPr/>
        <p:txBody>
          <a:bodyPr/>
          <a:lstStyle/>
          <a:p>
            <a:pPr eaLnBrk="1" hangingPunct="1"/>
            <a:r>
              <a:rPr lang="en-US" sz="2800" dirty="0" smtClean="0"/>
              <a:t>Since there is usually legal and technical wording on contracts, </a:t>
            </a:r>
            <a:r>
              <a:rPr lang="en-US" sz="2800" dirty="0"/>
              <a:t>support </a:t>
            </a:r>
            <a:r>
              <a:rPr lang="en-US" sz="2800" dirty="0" smtClean="0"/>
              <a:t>is sometimes required to interpret what the contract really says</a:t>
            </a:r>
          </a:p>
          <a:p>
            <a:pPr eaLnBrk="1" hangingPunct="1"/>
            <a:r>
              <a:rPr lang="en-US" sz="2800" dirty="0" smtClean="0"/>
              <a:t>Usually requires a lawyer’s support </a:t>
            </a:r>
          </a:p>
          <a:p>
            <a:pPr eaLnBrk="1" hangingPunct="1"/>
            <a:r>
              <a:rPr lang="en-US" sz="2800" dirty="0" smtClean="0"/>
              <a:t>Based on an analysis of the intent of the parties to the contract an a few guidelines</a:t>
            </a:r>
          </a:p>
        </p:txBody>
      </p:sp>
    </p:spTree>
    <p:extLst>
      <p:ext uri="{BB962C8B-B14F-4D97-AF65-F5344CB8AC3E}">
        <p14:creationId xmlns:p14="http://schemas.microsoft.com/office/powerpoint/2010/main" val="177249261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Title 1"/>
          <p:cNvSpPr>
            <a:spLocks noGrp="1"/>
          </p:cNvSpPr>
          <p:nvPr>
            <p:ph type="title" idx="4294967295"/>
          </p:nvPr>
        </p:nvSpPr>
        <p:spPr/>
        <p:txBody>
          <a:bodyPr/>
          <a:lstStyle/>
          <a:p>
            <a:pPr eaLnBrk="1" hangingPunct="1"/>
            <a:r>
              <a:rPr lang="en-US" smtClean="0"/>
              <a:t>Price</a:t>
            </a:r>
          </a:p>
        </p:txBody>
      </p:sp>
      <p:sp>
        <p:nvSpPr>
          <p:cNvPr id="62467" name="Content Placeholder 2"/>
          <p:cNvSpPr>
            <a:spLocks noGrp="1"/>
          </p:cNvSpPr>
          <p:nvPr>
            <p:ph idx="4294967295"/>
          </p:nvPr>
        </p:nvSpPr>
        <p:spPr/>
        <p:txBody>
          <a:bodyPr/>
          <a:lstStyle/>
          <a:p>
            <a:r>
              <a:rPr lang="en-US" sz="2800" dirty="0" smtClean="0"/>
              <a:t>The amount the seller charges the buyer</a:t>
            </a:r>
            <a:r>
              <a:rPr lang="en-US" dirty="0" smtClean="0"/>
              <a:t> </a:t>
            </a:r>
          </a:p>
        </p:txBody>
      </p:sp>
    </p:spTree>
    <p:extLst>
      <p:ext uri="{BB962C8B-B14F-4D97-AF65-F5344CB8AC3E}">
        <p14:creationId xmlns:p14="http://schemas.microsoft.com/office/powerpoint/2010/main" val="2848732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0" end="0"/>
                                            </p:txEl>
                                          </p:spTgt>
                                        </p:tgtEl>
                                        <p:attrNameLst>
                                          <p:attrName>style.fontStyle</p:attrName>
                                        </p:attrNameLst>
                                      </p:cBhvr>
                                      <p:to>
                                        <p:strVal val="normal"/>
                                      </p:to>
                                    </p:set>
                                    <p:set>
                                      <p:cBhvr override="childStyle">
                                        <p:cTn id="7" dur="indefinite"/>
                                        <p:tgtEl>
                                          <p:spTgt spid="62467">
                                            <p:txEl>
                                              <p:pRg st="0" end="0"/>
                                            </p:txEl>
                                          </p:spTgt>
                                        </p:tgtEl>
                                        <p:attrNameLst>
                                          <p:attrName>style.fontWeight</p:attrName>
                                        </p:attrNameLst>
                                      </p:cBhvr>
                                      <p:to>
                                        <p:strVal val="bold"/>
                                      </p:to>
                                    </p:set>
                                    <p:set>
                                      <p:cBhvr override="childStyle">
                                        <p:cTn id="8" dur="indefinite"/>
                                        <p:tgtEl>
                                          <p:spTgt spid="62467">
                                            <p:txEl>
                                              <p:pRg st="0" end="0"/>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Title 1"/>
          <p:cNvSpPr>
            <a:spLocks noGrp="1"/>
          </p:cNvSpPr>
          <p:nvPr>
            <p:ph type="title" idx="4294967295"/>
          </p:nvPr>
        </p:nvSpPr>
        <p:spPr/>
        <p:txBody>
          <a:bodyPr/>
          <a:lstStyle/>
          <a:p>
            <a:pPr eaLnBrk="1" hangingPunct="1"/>
            <a:r>
              <a:rPr lang="en-US" smtClean="0"/>
              <a:t>Profit</a:t>
            </a:r>
          </a:p>
        </p:txBody>
      </p:sp>
      <p:sp>
        <p:nvSpPr>
          <p:cNvPr id="84994" name="Content Placeholder 2"/>
          <p:cNvSpPr>
            <a:spLocks noGrp="1"/>
          </p:cNvSpPr>
          <p:nvPr>
            <p:ph idx="4294967295"/>
          </p:nvPr>
        </p:nvSpPr>
        <p:spPr/>
        <p:txBody>
          <a:bodyPr/>
          <a:lstStyle/>
          <a:p>
            <a:r>
              <a:rPr lang="en-US" sz="2800" dirty="0" smtClean="0"/>
              <a:t>Planned into the price</a:t>
            </a:r>
          </a:p>
          <a:p>
            <a:r>
              <a:rPr lang="en-US" sz="2800" dirty="0" smtClean="0"/>
              <a:t>Typically sellers have an acceptable profit in mind, however, the actual profit is normally based on many factors, including the contract terms and the seller’s ability to manage the project</a:t>
            </a:r>
          </a:p>
        </p:txBody>
      </p:sp>
    </p:spTree>
    <p:extLst>
      <p:ext uri="{BB962C8B-B14F-4D97-AF65-F5344CB8AC3E}">
        <p14:creationId xmlns:p14="http://schemas.microsoft.com/office/powerpoint/2010/main" val="285878345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Title 1"/>
          <p:cNvSpPr>
            <a:spLocks noGrp="1"/>
          </p:cNvSpPr>
          <p:nvPr>
            <p:ph type="title" idx="4294967295"/>
          </p:nvPr>
        </p:nvSpPr>
        <p:spPr/>
        <p:txBody>
          <a:bodyPr/>
          <a:lstStyle/>
          <a:p>
            <a:pPr eaLnBrk="1" hangingPunct="1"/>
            <a:r>
              <a:rPr lang="en-US" smtClean="0"/>
              <a:t>Cost</a:t>
            </a:r>
          </a:p>
        </p:txBody>
      </p:sp>
      <p:sp>
        <p:nvSpPr>
          <p:cNvPr id="87042" name="Content Placeholder 2"/>
          <p:cNvSpPr>
            <a:spLocks noGrp="1"/>
          </p:cNvSpPr>
          <p:nvPr>
            <p:ph idx="4294967295"/>
          </p:nvPr>
        </p:nvSpPr>
        <p:spPr/>
        <p:txBody>
          <a:bodyPr/>
          <a:lstStyle/>
          <a:p>
            <a:r>
              <a:rPr lang="en-US" sz="2800" smtClean="0"/>
              <a:t>This is how much an item costs the seller to create, develop, or purchase</a:t>
            </a:r>
          </a:p>
          <a:p>
            <a:endParaRPr lang="en-US" smtClean="0"/>
          </a:p>
        </p:txBody>
      </p:sp>
    </p:spTree>
    <p:extLst>
      <p:ext uri="{BB962C8B-B14F-4D97-AF65-F5344CB8AC3E}">
        <p14:creationId xmlns:p14="http://schemas.microsoft.com/office/powerpoint/2010/main" val="371998789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Title 1"/>
          <p:cNvSpPr>
            <a:spLocks noGrp="1"/>
          </p:cNvSpPr>
          <p:nvPr>
            <p:ph type="title" idx="4294967295"/>
          </p:nvPr>
        </p:nvSpPr>
        <p:spPr/>
        <p:txBody>
          <a:bodyPr/>
          <a:lstStyle/>
          <a:p>
            <a:pPr eaLnBrk="1" hangingPunct="1"/>
            <a:r>
              <a:rPr lang="en-US" smtClean="0"/>
              <a:t>Target price</a:t>
            </a:r>
          </a:p>
        </p:txBody>
      </p:sp>
      <p:sp>
        <p:nvSpPr>
          <p:cNvPr id="88066" name="Content Placeholder 2"/>
          <p:cNvSpPr>
            <a:spLocks noGrp="1"/>
          </p:cNvSpPr>
          <p:nvPr>
            <p:ph idx="4294967295"/>
          </p:nvPr>
        </p:nvSpPr>
        <p:spPr/>
        <p:txBody>
          <a:bodyPr/>
          <a:lstStyle/>
          <a:p>
            <a:r>
              <a:rPr lang="en-US" sz="2800" dirty="0" smtClean="0"/>
              <a:t>Is a term often used to compare the actual end result of the project with what </a:t>
            </a:r>
            <a:r>
              <a:rPr lang="en-US" sz="2800" dirty="0"/>
              <a:t>was expected</a:t>
            </a:r>
            <a:endParaRPr lang="en-US" sz="2800" dirty="0" smtClean="0"/>
          </a:p>
        </p:txBody>
      </p:sp>
    </p:spTree>
    <p:extLst>
      <p:ext uri="{BB962C8B-B14F-4D97-AF65-F5344CB8AC3E}">
        <p14:creationId xmlns:p14="http://schemas.microsoft.com/office/powerpoint/2010/main" val="336681064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Title 1"/>
          <p:cNvSpPr>
            <a:spLocks noGrp="1"/>
          </p:cNvSpPr>
          <p:nvPr>
            <p:ph type="title" idx="4294967295"/>
          </p:nvPr>
        </p:nvSpPr>
        <p:spPr/>
        <p:txBody>
          <a:bodyPr/>
          <a:lstStyle/>
          <a:p>
            <a:pPr eaLnBrk="1" hangingPunct="1"/>
            <a:r>
              <a:rPr lang="en-US" smtClean="0"/>
              <a:t>Sharing ratio</a:t>
            </a:r>
          </a:p>
        </p:txBody>
      </p:sp>
      <p:sp>
        <p:nvSpPr>
          <p:cNvPr id="89090" name="Content Placeholder 2"/>
          <p:cNvSpPr>
            <a:spLocks noGrp="1"/>
          </p:cNvSpPr>
          <p:nvPr>
            <p:ph idx="4294967295"/>
          </p:nvPr>
        </p:nvSpPr>
        <p:spPr/>
        <p:txBody>
          <a:bodyPr/>
          <a:lstStyle/>
          <a:p>
            <a:r>
              <a:rPr lang="en-US" sz="2800" dirty="0" smtClean="0"/>
              <a:t>Represents how the cost savings or overrun will be shared between the buyer and seller</a:t>
            </a:r>
          </a:p>
          <a:p>
            <a:r>
              <a:rPr lang="en-US" sz="2800" dirty="0" smtClean="0"/>
              <a:t>Buyer/seller</a:t>
            </a:r>
          </a:p>
          <a:p>
            <a:pPr>
              <a:buFont typeface="Arial" charset="0"/>
              <a:buNone/>
            </a:pPr>
            <a:endParaRPr lang="en-US" dirty="0" smtClean="0"/>
          </a:p>
        </p:txBody>
      </p:sp>
    </p:spTree>
    <p:extLst>
      <p:ext uri="{BB962C8B-B14F-4D97-AF65-F5344CB8AC3E}">
        <p14:creationId xmlns:p14="http://schemas.microsoft.com/office/powerpoint/2010/main" val="14883774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Title 1"/>
          <p:cNvSpPr>
            <a:spLocks noGrp="1"/>
          </p:cNvSpPr>
          <p:nvPr>
            <p:ph type="title" idx="4294967295"/>
          </p:nvPr>
        </p:nvSpPr>
        <p:spPr/>
        <p:txBody>
          <a:bodyPr/>
          <a:lstStyle/>
          <a:p>
            <a:pPr eaLnBrk="1" hangingPunct="1"/>
            <a:r>
              <a:rPr lang="en-US" smtClean="0"/>
              <a:t>Ceiling price</a:t>
            </a:r>
          </a:p>
        </p:txBody>
      </p:sp>
      <p:sp>
        <p:nvSpPr>
          <p:cNvPr id="91138" name="Content Placeholder 2"/>
          <p:cNvSpPr>
            <a:spLocks noGrp="1"/>
          </p:cNvSpPr>
          <p:nvPr>
            <p:ph idx="4294967295"/>
          </p:nvPr>
        </p:nvSpPr>
        <p:spPr/>
        <p:txBody>
          <a:bodyPr/>
          <a:lstStyle/>
          <a:p>
            <a:r>
              <a:rPr lang="en-US" sz="2800" smtClean="0"/>
              <a:t>The highest price the buyer will pay</a:t>
            </a:r>
          </a:p>
          <a:p>
            <a:endParaRPr lang="en-US" smtClean="0"/>
          </a:p>
        </p:txBody>
      </p:sp>
    </p:spTree>
    <p:extLst>
      <p:ext uri="{BB962C8B-B14F-4D97-AF65-F5344CB8AC3E}">
        <p14:creationId xmlns:p14="http://schemas.microsoft.com/office/powerpoint/2010/main" val="234925059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Title 1"/>
          <p:cNvSpPr>
            <a:spLocks noGrp="1"/>
          </p:cNvSpPr>
          <p:nvPr>
            <p:ph type="title" idx="4294967295"/>
          </p:nvPr>
        </p:nvSpPr>
        <p:spPr>
          <a:xfrm>
            <a:off x="457200" y="845840"/>
            <a:ext cx="8075240" cy="1575048"/>
          </a:xfrm>
        </p:spPr>
        <p:txBody>
          <a:bodyPr/>
          <a:lstStyle/>
          <a:p>
            <a:pPr eaLnBrk="1" hangingPunct="1"/>
            <a:r>
              <a:rPr lang="en-US" dirty="0" smtClean="0"/>
              <a:t>Point of Total Assumption</a:t>
            </a:r>
          </a:p>
        </p:txBody>
      </p:sp>
      <p:sp>
        <p:nvSpPr>
          <p:cNvPr id="92162" name="Content Placeholder 2"/>
          <p:cNvSpPr>
            <a:spLocks noGrp="1"/>
          </p:cNvSpPr>
          <p:nvPr>
            <p:ph idx="4294967295"/>
          </p:nvPr>
        </p:nvSpPr>
        <p:spPr/>
        <p:txBody>
          <a:bodyPr/>
          <a:lstStyle/>
          <a:p>
            <a:r>
              <a:rPr lang="en-US" sz="2800" dirty="0" smtClean="0"/>
              <a:t>Only applies to fixed price incentive fee contracts</a:t>
            </a:r>
          </a:p>
          <a:p>
            <a:r>
              <a:rPr lang="en-US" sz="2800" dirty="0" smtClean="0"/>
              <a:t>Refers to the amount above which the seller bears all the loss of a cost overrun</a:t>
            </a:r>
          </a:p>
          <a:p>
            <a:r>
              <a:rPr lang="en-US" sz="2800" dirty="0" smtClean="0"/>
              <a:t>PTA = ((Ceiling price – Target price)/Buyer’s share ratio) + Target cost</a:t>
            </a:r>
            <a:endParaRPr lang="en-US" dirty="0" smtClean="0"/>
          </a:p>
        </p:txBody>
      </p:sp>
    </p:spTree>
    <p:extLst>
      <p:ext uri="{BB962C8B-B14F-4D97-AF65-F5344CB8AC3E}">
        <p14:creationId xmlns:p14="http://schemas.microsoft.com/office/powerpoint/2010/main" val="26800594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idx="4294967295"/>
          </p:nvPr>
        </p:nvSpPr>
        <p:spPr/>
        <p:txBody>
          <a:bodyPr/>
          <a:lstStyle/>
          <a:p>
            <a:pPr eaLnBrk="1" hangingPunct="1"/>
            <a:r>
              <a:rPr lang="en-US" sz="4000" smtClean="0"/>
              <a:t>Fixed Price contract</a:t>
            </a:r>
          </a:p>
        </p:txBody>
      </p:sp>
      <p:sp>
        <p:nvSpPr>
          <p:cNvPr id="20482" name="Content Placeholder 2"/>
          <p:cNvSpPr>
            <a:spLocks noGrp="1"/>
          </p:cNvSpPr>
          <p:nvPr>
            <p:ph idx="4294967295"/>
          </p:nvPr>
        </p:nvSpPr>
        <p:spPr>
          <a:xfrm>
            <a:off x="457200" y="2204864"/>
            <a:ext cx="8229600" cy="4032424"/>
          </a:xfrm>
        </p:spPr>
        <p:txBody>
          <a:bodyPr/>
          <a:lstStyle/>
          <a:p>
            <a:pPr eaLnBrk="1" hangingPunct="1"/>
            <a:r>
              <a:rPr lang="en-US" sz="2600" dirty="0" smtClean="0"/>
              <a:t>Used to acquire goods or services with well defined specifications or requirements and when there is enough competition to determine a fair and reasonable fixed price before the work begins</a:t>
            </a:r>
          </a:p>
          <a:p>
            <a:pPr eaLnBrk="1" hangingPunct="1"/>
            <a:r>
              <a:rPr lang="en-US" sz="2600" dirty="0" smtClean="0"/>
              <a:t>Most common type of contract</a:t>
            </a:r>
          </a:p>
          <a:p>
            <a:pPr eaLnBrk="1" hangingPunct="1"/>
            <a:r>
              <a:rPr lang="en-US" sz="2600" dirty="0" smtClean="0"/>
              <a:t>The buyer has the least cost risk in this type of contract</a:t>
            </a:r>
          </a:p>
          <a:p>
            <a:pPr eaLnBrk="1" hangingPunct="1"/>
            <a:r>
              <a:rPr lang="en-US" sz="2600" dirty="0" smtClean="0"/>
              <a:t>The procurement Statement Of Work (SOW) is key in this type of contract</a:t>
            </a:r>
          </a:p>
          <a:p>
            <a:pPr eaLnBrk="1" hangingPunct="1"/>
            <a:r>
              <a:rPr lang="en-US" sz="2600" dirty="0" smtClean="0"/>
              <a:t>Also known as Lump Sum, Firm Fixed Price</a:t>
            </a:r>
          </a:p>
        </p:txBody>
      </p:sp>
    </p:spTree>
    <p:extLst>
      <p:ext uri="{BB962C8B-B14F-4D97-AF65-F5344CB8AC3E}">
        <p14:creationId xmlns:p14="http://schemas.microsoft.com/office/powerpoint/2010/main" val="385442755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Title 1"/>
          <p:cNvSpPr>
            <a:spLocks noGrp="1"/>
          </p:cNvSpPr>
          <p:nvPr>
            <p:ph type="title" idx="4294967295"/>
          </p:nvPr>
        </p:nvSpPr>
        <p:spPr/>
        <p:txBody>
          <a:bodyPr/>
          <a:lstStyle/>
          <a:p>
            <a:pPr eaLnBrk="1" hangingPunct="1"/>
            <a:r>
              <a:rPr lang="en-US" smtClean="0"/>
              <a:t>Letter of intent</a:t>
            </a:r>
          </a:p>
        </p:txBody>
      </p:sp>
      <p:sp>
        <p:nvSpPr>
          <p:cNvPr id="94210" name="Content Placeholder 2"/>
          <p:cNvSpPr>
            <a:spLocks noGrp="1"/>
          </p:cNvSpPr>
          <p:nvPr>
            <p:ph idx="4294967295"/>
          </p:nvPr>
        </p:nvSpPr>
        <p:spPr/>
        <p:txBody>
          <a:bodyPr/>
          <a:lstStyle/>
          <a:p>
            <a:r>
              <a:rPr lang="en-US" sz="2800" dirty="0" smtClean="0"/>
              <a:t>A letter from the buyer that says the buyer intends to enter into a commercial relationship with the seller</a:t>
            </a:r>
          </a:p>
          <a:p>
            <a:r>
              <a:rPr lang="en-US" sz="2800" dirty="0" smtClean="0"/>
              <a:t>It is not a contract and is not legally binding</a:t>
            </a:r>
          </a:p>
          <a:p>
            <a:r>
              <a:rPr lang="en-US" sz="2800" dirty="0" smtClean="0"/>
              <a:t>It is used when there is a need to start the procurement before the contract is signed</a:t>
            </a:r>
          </a:p>
          <a:p>
            <a:r>
              <a:rPr lang="en-US" sz="2800" dirty="0" smtClean="0"/>
              <a:t>It is intended to give the seller confidence that the contract will be signed soon and to make him comfortable with taking the risk of starting the transaction</a:t>
            </a:r>
            <a:r>
              <a:rPr lang="en-US" dirty="0" smtClean="0"/>
              <a:t> </a:t>
            </a:r>
          </a:p>
        </p:txBody>
      </p:sp>
    </p:spTree>
    <p:extLst>
      <p:ext uri="{BB962C8B-B14F-4D97-AF65-F5344CB8AC3E}">
        <p14:creationId xmlns:p14="http://schemas.microsoft.com/office/powerpoint/2010/main" val="147652131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Title 1"/>
          <p:cNvSpPr>
            <a:spLocks noGrp="1"/>
          </p:cNvSpPr>
          <p:nvPr>
            <p:ph type="title" idx="4294967295"/>
          </p:nvPr>
        </p:nvSpPr>
        <p:spPr/>
        <p:txBody>
          <a:bodyPr/>
          <a:lstStyle/>
          <a:p>
            <a:pPr eaLnBrk="1" hangingPunct="1"/>
            <a:r>
              <a:rPr lang="en-US" smtClean="0"/>
              <a:t>Presentations</a:t>
            </a:r>
          </a:p>
        </p:txBody>
      </p:sp>
      <p:sp>
        <p:nvSpPr>
          <p:cNvPr id="96258" name="Content Placeholder 2"/>
          <p:cNvSpPr>
            <a:spLocks noGrp="1"/>
          </p:cNvSpPr>
          <p:nvPr>
            <p:ph idx="4294967295"/>
          </p:nvPr>
        </p:nvSpPr>
        <p:spPr/>
        <p:txBody>
          <a:bodyPr/>
          <a:lstStyle/>
          <a:p>
            <a:r>
              <a:rPr lang="en-US" sz="2800" dirty="0" smtClean="0"/>
              <a:t>Provides the seller with an opportunity to present his proposal, team, and approach to completing the work</a:t>
            </a:r>
            <a:r>
              <a:rPr lang="en-US" dirty="0" smtClean="0"/>
              <a:t> </a:t>
            </a:r>
          </a:p>
        </p:txBody>
      </p:sp>
    </p:spTree>
    <p:extLst>
      <p:ext uri="{BB962C8B-B14F-4D97-AF65-F5344CB8AC3E}">
        <p14:creationId xmlns:p14="http://schemas.microsoft.com/office/powerpoint/2010/main" val="153110367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Title 1"/>
          <p:cNvSpPr>
            <a:spLocks noGrp="1"/>
          </p:cNvSpPr>
          <p:nvPr>
            <p:ph type="title" idx="4294967295"/>
          </p:nvPr>
        </p:nvSpPr>
        <p:spPr/>
        <p:txBody>
          <a:bodyPr/>
          <a:lstStyle/>
          <a:p>
            <a:pPr eaLnBrk="1" hangingPunct="1"/>
            <a:r>
              <a:rPr lang="en-US" smtClean="0"/>
              <a:t>Lessons learned</a:t>
            </a:r>
          </a:p>
        </p:txBody>
      </p:sp>
      <p:sp>
        <p:nvSpPr>
          <p:cNvPr id="97282" name="Content Placeholder 2"/>
          <p:cNvSpPr>
            <a:spLocks noGrp="1"/>
          </p:cNvSpPr>
          <p:nvPr>
            <p:ph idx="4294967295"/>
          </p:nvPr>
        </p:nvSpPr>
        <p:spPr/>
        <p:txBody>
          <a:bodyPr/>
          <a:lstStyle/>
          <a:p>
            <a:r>
              <a:rPr lang="en-US" sz="2800" dirty="0" smtClean="0"/>
              <a:t>Procurement lessons learned are received from everyone involved in the project, even the seller, and become part of the project’s lessons learned</a:t>
            </a:r>
            <a:endParaRPr lang="en-US" dirty="0" smtClean="0"/>
          </a:p>
        </p:txBody>
      </p:sp>
    </p:spTree>
    <p:extLst>
      <p:ext uri="{BB962C8B-B14F-4D97-AF65-F5344CB8AC3E}">
        <p14:creationId xmlns:p14="http://schemas.microsoft.com/office/powerpoint/2010/main" val="404779773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Title 1"/>
          <p:cNvSpPr>
            <a:spLocks noGrp="1"/>
          </p:cNvSpPr>
          <p:nvPr>
            <p:ph type="title" idx="4294967295"/>
          </p:nvPr>
        </p:nvSpPr>
        <p:spPr/>
        <p:txBody>
          <a:bodyPr/>
          <a:lstStyle/>
          <a:p>
            <a:pPr eaLnBrk="1" hangingPunct="1"/>
            <a:r>
              <a:rPr lang="en-US" smtClean="0"/>
              <a:t>Procurement file</a:t>
            </a:r>
          </a:p>
        </p:txBody>
      </p:sp>
      <p:sp>
        <p:nvSpPr>
          <p:cNvPr id="98306" name="Content Placeholder 2"/>
          <p:cNvSpPr>
            <a:spLocks noGrp="1"/>
          </p:cNvSpPr>
          <p:nvPr>
            <p:ph idx="4294967295"/>
          </p:nvPr>
        </p:nvSpPr>
        <p:spPr/>
        <p:txBody>
          <a:bodyPr>
            <a:normAutofit lnSpcReduction="10000"/>
          </a:bodyPr>
          <a:lstStyle/>
          <a:p>
            <a:r>
              <a:rPr lang="en-US" sz="2000" dirty="0" smtClean="0"/>
              <a:t>Involves putting all emails, letters, conversation records, payment receipts, reports, etc., related to the procurement into an organized file</a:t>
            </a:r>
          </a:p>
          <a:p>
            <a:r>
              <a:rPr lang="en-US" sz="2000" dirty="0" smtClean="0"/>
              <a:t>The file will be stored for use as historical records and will help protect the project in case of arguments or legal action</a:t>
            </a:r>
          </a:p>
          <a:p>
            <a:r>
              <a:rPr lang="en-US" sz="2000" dirty="0" smtClean="0"/>
              <a:t>It can include:</a:t>
            </a:r>
          </a:p>
          <a:p>
            <a:pPr lvl="1"/>
            <a:r>
              <a:rPr lang="en-US" sz="2000" dirty="0" smtClean="0"/>
              <a:t>Contract</a:t>
            </a:r>
          </a:p>
          <a:p>
            <a:pPr lvl="1"/>
            <a:r>
              <a:rPr lang="en-US" sz="2000" dirty="0" smtClean="0"/>
              <a:t>Changes</a:t>
            </a:r>
          </a:p>
          <a:p>
            <a:pPr lvl="1"/>
            <a:r>
              <a:rPr lang="en-US" sz="2000" dirty="0" smtClean="0"/>
              <a:t>Submittals</a:t>
            </a:r>
          </a:p>
          <a:p>
            <a:pPr lvl="1"/>
            <a:r>
              <a:rPr lang="en-US" sz="2000" dirty="0" smtClean="0"/>
              <a:t>Seller performance reports</a:t>
            </a:r>
          </a:p>
          <a:p>
            <a:pPr lvl="1"/>
            <a:r>
              <a:rPr lang="en-US" sz="2000" dirty="0" smtClean="0"/>
              <a:t>Financial information</a:t>
            </a:r>
          </a:p>
          <a:p>
            <a:pPr lvl="1"/>
            <a:r>
              <a:rPr lang="en-US" sz="2000" dirty="0" smtClean="0"/>
              <a:t>Inspection results</a:t>
            </a:r>
          </a:p>
          <a:p>
            <a:pPr lvl="1"/>
            <a:r>
              <a:rPr lang="en-US" sz="2000" dirty="0" smtClean="0"/>
              <a:t>Lessons learned</a:t>
            </a:r>
          </a:p>
        </p:txBody>
      </p:sp>
    </p:spTree>
    <p:extLst>
      <p:ext uri="{BB962C8B-B14F-4D97-AF65-F5344CB8AC3E}">
        <p14:creationId xmlns:p14="http://schemas.microsoft.com/office/powerpoint/2010/main" val="297710302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Title 1"/>
          <p:cNvSpPr>
            <a:spLocks noGrp="1"/>
          </p:cNvSpPr>
          <p:nvPr>
            <p:ph type="title" idx="4294967295"/>
          </p:nvPr>
        </p:nvSpPr>
        <p:spPr>
          <a:xfrm>
            <a:off x="457200" y="845840"/>
            <a:ext cx="8003232" cy="1575048"/>
          </a:xfrm>
        </p:spPr>
        <p:txBody>
          <a:bodyPr/>
          <a:lstStyle/>
          <a:p>
            <a:pPr eaLnBrk="1" hangingPunct="1"/>
            <a:r>
              <a:rPr lang="en-US" dirty="0" smtClean="0"/>
              <a:t>Nondisclosure agreement</a:t>
            </a:r>
          </a:p>
        </p:txBody>
      </p:sp>
      <p:sp>
        <p:nvSpPr>
          <p:cNvPr id="99330" name="Content Placeholder 2"/>
          <p:cNvSpPr>
            <a:spLocks noGrp="1"/>
          </p:cNvSpPr>
          <p:nvPr>
            <p:ph idx="4294967295"/>
          </p:nvPr>
        </p:nvSpPr>
        <p:spPr/>
        <p:txBody>
          <a:bodyPr/>
          <a:lstStyle/>
          <a:p>
            <a:r>
              <a:rPr lang="en-US" sz="2800" dirty="0" smtClean="0"/>
              <a:t>Used when there is a need for confidentiality</a:t>
            </a:r>
          </a:p>
          <a:p>
            <a:r>
              <a:rPr lang="en-US" sz="2800" dirty="0" smtClean="0"/>
              <a:t>Signed before procurement information is released </a:t>
            </a:r>
          </a:p>
          <a:p>
            <a:r>
              <a:rPr lang="en-US" sz="2800" dirty="0" smtClean="0"/>
              <a:t>Agreement between the buyer and prospective sellers, stating the information or documents they will hold confidential and under control</a:t>
            </a:r>
            <a:r>
              <a:rPr lang="en-US" sz="2800" dirty="0"/>
              <a:t>;</a:t>
            </a:r>
            <a:r>
              <a:rPr lang="en-US" sz="2800" dirty="0" smtClean="0"/>
              <a:t> also defines who in the organization will have access to the confidential information</a:t>
            </a:r>
            <a:r>
              <a:rPr lang="en-US" dirty="0" smtClean="0"/>
              <a:t> </a:t>
            </a:r>
          </a:p>
        </p:txBody>
      </p:sp>
    </p:spTree>
    <p:extLst>
      <p:ext uri="{BB962C8B-B14F-4D97-AF65-F5344CB8AC3E}">
        <p14:creationId xmlns:p14="http://schemas.microsoft.com/office/powerpoint/2010/main" val="29260304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Title 1"/>
          <p:cNvSpPr>
            <a:spLocks noGrp="1"/>
          </p:cNvSpPr>
          <p:nvPr>
            <p:ph type="title" idx="4294967295"/>
          </p:nvPr>
        </p:nvSpPr>
        <p:spPr/>
        <p:txBody>
          <a:bodyPr/>
          <a:lstStyle/>
          <a:p>
            <a:pPr eaLnBrk="1" hangingPunct="1"/>
            <a:r>
              <a:rPr lang="en-US" smtClean="0"/>
              <a:t>Teaming agreement</a:t>
            </a:r>
          </a:p>
        </p:txBody>
      </p:sp>
      <p:sp>
        <p:nvSpPr>
          <p:cNvPr id="100354" name="Content Placeholder 2"/>
          <p:cNvSpPr>
            <a:spLocks noGrp="1"/>
          </p:cNvSpPr>
          <p:nvPr>
            <p:ph idx="4294967295"/>
          </p:nvPr>
        </p:nvSpPr>
        <p:spPr/>
        <p:txBody>
          <a:bodyPr/>
          <a:lstStyle/>
          <a:p>
            <a:r>
              <a:rPr lang="en-US" sz="2800" dirty="0" smtClean="0"/>
              <a:t>Happens when two or more sellers believe that their chance of winning work from a buyer will be enhanced if they join forces</a:t>
            </a:r>
          </a:p>
          <a:p>
            <a:r>
              <a:rPr lang="en-US" sz="2800" dirty="0" smtClean="0"/>
              <a:t>The agreement is signed and it states clearly what role each seller will be</a:t>
            </a:r>
            <a:endParaRPr lang="en-US" dirty="0" smtClean="0"/>
          </a:p>
        </p:txBody>
      </p:sp>
    </p:spTree>
    <p:extLst>
      <p:ext uri="{BB962C8B-B14F-4D97-AF65-F5344CB8AC3E}">
        <p14:creationId xmlns:p14="http://schemas.microsoft.com/office/powerpoint/2010/main" val="316169230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Title 1"/>
          <p:cNvSpPr>
            <a:spLocks noGrp="1"/>
          </p:cNvSpPr>
          <p:nvPr>
            <p:ph type="title" idx="4294967295"/>
          </p:nvPr>
        </p:nvSpPr>
        <p:spPr>
          <a:xfrm>
            <a:off x="457200" y="1133872"/>
            <a:ext cx="8147248" cy="1143000"/>
          </a:xfrm>
        </p:spPr>
        <p:txBody>
          <a:bodyPr/>
          <a:lstStyle/>
          <a:p>
            <a:pPr eaLnBrk="1" hangingPunct="1"/>
            <a:r>
              <a:rPr lang="en-US" sz="4000" dirty="0" smtClean="0"/>
              <a:t>What makes </a:t>
            </a:r>
            <a:br>
              <a:rPr lang="en-US" sz="4000" dirty="0" smtClean="0"/>
            </a:br>
            <a:r>
              <a:rPr lang="en-US" sz="4000" dirty="0" smtClean="0"/>
              <a:t>legal a contract</a:t>
            </a:r>
          </a:p>
        </p:txBody>
      </p:sp>
      <p:sp>
        <p:nvSpPr>
          <p:cNvPr id="101378" name="Content Placeholder 2"/>
          <p:cNvSpPr>
            <a:spLocks noGrp="1"/>
          </p:cNvSpPr>
          <p:nvPr>
            <p:ph idx="4294967295"/>
          </p:nvPr>
        </p:nvSpPr>
        <p:spPr/>
        <p:txBody>
          <a:bodyPr/>
          <a:lstStyle/>
          <a:p>
            <a:r>
              <a:rPr lang="en-US" sz="2800" smtClean="0"/>
              <a:t>An offer</a:t>
            </a:r>
          </a:p>
          <a:p>
            <a:r>
              <a:rPr lang="en-US" sz="2800" smtClean="0"/>
              <a:t>Acceptance</a:t>
            </a:r>
          </a:p>
          <a:p>
            <a:r>
              <a:rPr lang="en-US" sz="2800" smtClean="0"/>
              <a:t>Consideration</a:t>
            </a:r>
          </a:p>
          <a:p>
            <a:r>
              <a:rPr lang="en-US" sz="2800" smtClean="0"/>
              <a:t>Legal capacity</a:t>
            </a:r>
          </a:p>
          <a:p>
            <a:r>
              <a:rPr lang="en-US" sz="2800" smtClean="0"/>
              <a:t>Legal purpose</a:t>
            </a:r>
            <a:endParaRPr lang="en-US" smtClean="0"/>
          </a:p>
        </p:txBody>
      </p:sp>
    </p:spTree>
    <p:extLst>
      <p:ext uri="{BB962C8B-B14F-4D97-AF65-F5344CB8AC3E}">
        <p14:creationId xmlns:p14="http://schemas.microsoft.com/office/powerpoint/2010/main" val="89707502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Title 1"/>
          <p:cNvSpPr>
            <a:spLocks noGrp="1"/>
          </p:cNvSpPr>
          <p:nvPr>
            <p:ph type="title" idx="4294967295"/>
          </p:nvPr>
        </p:nvSpPr>
        <p:spPr>
          <a:xfrm>
            <a:off x="457200" y="845840"/>
            <a:ext cx="8075240" cy="1575048"/>
          </a:xfrm>
        </p:spPr>
        <p:txBody>
          <a:bodyPr/>
          <a:lstStyle/>
          <a:p>
            <a:pPr eaLnBrk="1" hangingPunct="1"/>
            <a:r>
              <a:rPr lang="en-US" dirty="0" smtClean="0"/>
              <a:t>Force majeure</a:t>
            </a:r>
          </a:p>
        </p:txBody>
      </p:sp>
      <p:sp>
        <p:nvSpPr>
          <p:cNvPr id="102402" name="Content Placeholder 2"/>
          <p:cNvSpPr>
            <a:spLocks noGrp="1"/>
          </p:cNvSpPr>
          <p:nvPr>
            <p:ph idx="4294967295"/>
          </p:nvPr>
        </p:nvSpPr>
        <p:spPr/>
        <p:txBody>
          <a:bodyPr/>
          <a:lstStyle/>
          <a:p>
            <a:r>
              <a:rPr lang="en-US" sz="2800" dirty="0" smtClean="0"/>
              <a:t>This is a situation that can be considered an “Act of God” that is an allowable excuse for either party’s not meeting contract requirements</a:t>
            </a:r>
          </a:p>
          <a:p>
            <a:r>
              <a:rPr lang="en-US" sz="2800" dirty="0" smtClean="0"/>
              <a:t>Might include:</a:t>
            </a:r>
          </a:p>
          <a:p>
            <a:pPr lvl="1"/>
            <a:r>
              <a:rPr lang="en-US" dirty="0" smtClean="0"/>
              <a:t>Fire</a:t>
            </a:r>
          </a:p>
          <a:p>
            <a:pPr lvl="1"/>
            <a:r>
              <a:rPr lang="en-US" dirty="0" smtClean="0"/>
              <a:t>Electrical storm</a:t>
            </a:r>
          </a:p>
          <a:p>
            <a:pPr lvl="1"/>
            <a:r>
              <a:rPr lang="en-US" dirty="0" smtClean="0"/>
              <a:t>Earthquake</a:t>
            </a:r>
          </a:p>
        </p:txBody>
      </p:sp>
    </p:spTree>
    <p:extLst>
      <p:ext uri="{BB962C8B-B14F-4D97-AF65-F5344CB8AC3E}">
        <p14:creationId xmlns:p14="http://schemas.microsoft.com/office/powerpoint/2010/main" val="200157174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idx="4294967295"/>
          </p:nvPr>
        </p:nvSpPr>
        <p:spPr>
          <a:xfrm>
            <a:off x="457200" y="773832"/>
            <a:ext cx="7931224" cy="1575048"/>
          </a:xfrm>
        </p:spPr>
        <p:txBody>
          <a:bodyPr/>
          <a:lstStyle/>
          <a:p>
            <a:pPr eaLnBrk="1" hangingPunct="1"/>
            <a:r>
              <a:rPr lang="en-US" sz="4000" dirty="0" smtClean="0"/>
              <a:t>Procurement Management Process</a:t>
            </a:r>
          </a:p>
        </p:txBody>
      </p:sp>
      <p:sp>
        <p:nvSpPr>
          <p:cNvPr id="15364" name="Rectangle 3"/>
          <p:cNvSpPr>
            <a:spLocks noGrp="1" noChangeArrowheads="1"/>
          </p:cNvSpPr>
          <p:nvPr>
            <p:ph type="body" idx="4294967295"/>
          </p:nvPr>
        </p:nvSpPr>
        <p:spPr/>
        <p:txBody>
          <a:bodyPr/>
          <a:lstStyle/>
          <a:p>
            <a:pPr eaLnBrk="1" hangingPunct="1">
              <a:lnSpc>
                <a:spcPct val="90000"/>
              </a:lnSpc>
            </a:pPr>
            <a:r>
              <a:rPr lang="en-US" dirty="0" smtClean="0"/>
              <a:t>Plan Procurements – Planning Process Group</a:t>
            </a:r>
          </a:p>
          <a:p>
            <a:pPr eaLnBrk="1" hangingPunct="1">
              <a:lnSpc>
                <a:spcPct val="90000"/>
              </a:lnSpc>
            </a:pPr>
            <a:r>
              <a:rPr lang="en-US" dirty="0" smtClean="0"/>
              <a:t>Conduct Procurements – Executing Process Group</a:t>
            </a:r>
          </a:p>
          <a:p>
            <a:pPr eaLnBrk="1" hangingPunct="1">
              <a:lnSpc>
                <a:spcPct val="90000"/>
              </a:lnSpc>
            </a:pPr>
            <a:r>
              <a:rPr lang="en-US" dirty="0" smtClean="0"/>
              <a:t>Control Procurements – Monitoring and Controlling Process Group</a:t>
            </a:r>
          </a:p>
          <a:p>
            <a:pPr eaLnBrk="1" hangingPunct="1">
              <a:lnSpc>
                <a:spcPct val="90000"/>
              </a:lnSpc>
            </a:pPr>
            <a:r>
              <a:rPr lang="en-US" dirty="0" smtClean="0"/>
              <a:t>Close Procurements – Closing Process Group</a:t>
            </a:r>
          </a:p>
        </p:txBody>
      </p:sp>
    </p:spTree>
    <p:extLst>
      <p:ext uri="{BB962C8B-B14F-4D97-AF65-F5344CB8AC3E}">
        <p14:creationId xmlns:p14="http://schemas.microsoft.com/office/powerpoint/2010/main" val="406910121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300" dirty="0" smtClean="0"/>
              <a:t>The team members are arguing about to whom a contract should be awarded; there are three sellers and all of them are “favored” by at least one team member. What is the best thing to do for the project manager under this situation?</a:t>
            </a:r>
          </a:p>
          <a:p>
            <a:pPr lvl="1"/>
            <a:r>
              <a:rPr lang="en-US" sz="2300" dirty="0" smtClean="0"/>
              <a:t>A. Use negotiation tactics </a:t>
            </a:r>
          </a:p>
          <a:p>
            <a:pPr lvl="1"/>
            <a:r>
              <a:rPr lang="en-US" sz="2300" dirty="0" smtClean="0"/>
              <a:t>B. Focus on the experience of the sellers</a:t>
            </a:r>
          </a:p>
          <a:p>
            <a:pPr lvl="1"/>
            <a:r>
              <a:rPr lang="en-US" sz="2300" dirty="0" smtClean="0"/>
              <a:t>C. Vote to determine whom to award the contract </a:t>
            </a:r>
          </a:p>
          <a:p>
            <a:pPr lvl="1"/>
            <a:r>
              <a:rPr lang="en-US" sz="2300" dirty="0" smtClean="0"/>
              <a:t>D. Follow the procurement management plan</a:t>
            </a:r>
          </a:p>
        </p:txBody>
      </p:sp>
    </p:spTree>
    <p:extLst>
      <p:ext uri="{BB962C8B-B14F-4D97-AF65-F5344CB8AC3E}">
        <p14:creationId xmlns:p14="http://schemas.microsoft.com/office/powerpoint/2010/main" val="2524684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4" end="4"/>
                                            </p:txEl>
                                          </p:spTgt>
                                        </p:tgtEl>
                                        <p:attrNameLst>
                                          <p:attrName>style.fontStyle</p:attrName>
                                        </p:attrNameLst>
                                      </p:cBhvr>
                                      <p:to>
                                        <p:strVal val="normal"/>
                                      </p:to>
                                    </p:set>
                                    <p:set>
                                      <p:cBhvr override="childStyle">
                                        <p:cTn id="7" dur="indefinite"/>
                                        <p:tgtEl>
                                          <p:spTgt spid="62467">
                                            <p:txEl>
                                              <p:pRg st="4" end="4"/>
                                            </p:txEl>
                                          </p:spTgt>
                                        </p:tgtEl>
                                        <p:attrNameLst>
                                          <p:attrName>style.fontWeight</p:attrName>
                                        </p:attrNameLst>
                                      </p:cBhvr>
                                      <p:to>
                                        <p:strVal val="bold"/>
                                      </p:to>
                                    </p:set>
                                    <p:set>
                                      <p:cBhvr override="childStyle">
                                        <p:cTn id="8" dur="indefinite"/>
                                        <p:tgtEl>
                                          <p:spTgt spid="62467">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idx="4294967295"/>
          </p:nvPr>
        </p:nvSpPr>
        <p:spPr>
          <a:xfrm>
            <a:off x="457200" y="764704"/>
            <a:ext cx="7931224" cy="1359024"/>
          </a:xfrm>
        </p:spPr>
        <p:txBody>
          <a:bodyPr/>
          <a:lstStyle/>
          <a:p>
            <a:pPr eaLnBrk="1" hangingPunct="1"/>
            <a:r>
              <a:rPr lang="en-US" sz="4000" dirty="0" smtClean="0"/>
              <a:t>Time and Material contract</a:t>
            </a:r>
          </a:p>
        </p:txBody>
      </p:sp>
      <p:sp>
        <p:nvSpPr>
          <p:cNvPr id="21506" name="Content Placeholder 2"/>
          <p:cNvSpPr>
            <a:spLocks noGrp="1"/>
          </p:cNvSpPr>
          <p:nvPr>
            <p:ph idx="4294967295"/>
          </p:nvPr>
        </p:nvSpPr>
        <p:spPr>
          <a:xfrm>
            <a:off x="457200" y="2060848"/>
            <a:ext cx="8229600" cy="4176440"/>
          </a:xfrm>
        </p:spPr>
        <p:txBody>
          <a:bodyPr>
            <a:normAutofit lnSpcReduction="10000"/>
          </a:bodyPr>
          <a:lstStyle/>
          <a:p>
            <a:pPr eaLnBrk="1" hangingPunct="1"/>
            <a:r>
              <a:rPr lang="en-US" sz="2600" dirty="0" smtClean="0"/>
              <a:t>The buyer pays on a per-hour or per-item basis</a:t>
            </a:r>
          </a:p>
          <a:p>
            <a:pPr eaLnBrk="1" hangingPunct="1"/>
            <a:r>
              <a:rPr lang="en-US" sz="2600" dirty="0" smtClean="0"/>
              <a:t>Frequently used for service efforts in which the level of effort cannot be defined at the time the contract is awarded</a:t>
            </a:r>
          </a:p>
          <a:p>
            <a:pPr eaLnBrk="1" hangingPunct="1"/>
            <a:r>
              <a:rPr lang="en-US" sz="2600" dirty="0" smtClean="0"/>
              <a:t>Has elements of a FP contract (the price per-item is fixed) and of a CR contract (in that the total cost is unknown)</a:t>
            </a:r>
          </a:p>
          <a:p>
            <a:pPr eaLnBrk="1" hangingPunct="1"/>
            <a:r>
              <a:rPr lang="en-US" sz="2600" dirty="0" smtClean="0"/>
              <a:t>Used on small dollar amounts or contracts lasting a short amount of time</a:t>
            </a:r>
          </a:p>
          <a:p>
            <a:pPr eaLnBrk="1" hangingPunct="1"/>
            <a:r>
              <a:rPr lang="en-US" sz="2600" dirty="0" smtClean="0"/>
              <a:t>There is no incentive for the seller to get the work done quickly or efficiently</a:t>
            </a:r>
          </a:p>
        </p:txBody>
      </p:sp>
    </p:spTree>
    <p:extLst>
      <p:ext uri="{BB962C8B-B14F-4D97-AF65-F5344CB8AC3E}">
        <p14:creationId xmlns:p14="http://schemas.microsoft.com/office/powerpoint/2010/main" val="386200988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400" smtClean="0"/>
              <a:t>Sammy is the project manager of the DSA Project. He is considering proposals and contracts presented by vendors for a portion of the project work. Of the following, which contract is least dangerous to the DSA Project? </a:t>
            </a:r>
          </a:p>
          <a:p>
            <a:pPr lvl="1"/>
            <a:r>
              <a:rPr lang="en-US" sz="2400" smtClean="0"/>
              <a:t>A. Cost plus fixed fee </a:t>
            </a:r>
          </a:p>
          <a:p>
            <a:pPr lvl="1"/>
            <a:r>
              <a:rPr lang="en-US" sz="2400" smtClean="0"/>
              <a:t>B. Cost plus percentage of cost </a:t>
            </a:r>
          </a:p>
          <a:p>
            <a:pPr lvl="1"/>
            <a:r>
              <a:rPr lang="en-US" sz="2400" smtClean="0"/>
              <a:t>C. Cost plus incentive fee </a:t>
            </a:r>
          </a:p>
          <a:p>
            <a:pPr lvl="1"/>
            <a:r>
              <a:rPr lang="en-US" sz="2400" smtClean="0"/>
              <a:t>D. Fixed-price </a:t>
            </a:r>
          </a:p>
        </p:txBody>
      </p:sp>
    </p:spTree>
    <p:extLst>
      <p:ext uri="{BB962C8B-B14F-4D97-AF65-F5344CB8AC3E}">
        <p14:creationId xmlns:p14="http://schemas.microsoft.com/office/powerpoint/2010/main" val="2644219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4" end="4"/>
                                            </p:txEl>
                                          </p:spTgt>
                                        </p:tgtEl>
                                        <p:attrNameLst>
                                          <p:attrName>style.fontStyle</p:attrName>
                                        </p:attrNameLst>
                                      </p:cBhvr>
                                      <p:to>
                                        <p:strVal val="normal"/>
                                      </p:to>
                                    </p:set>
                                    <p:set>
                                      <p:cBhvr override="childStyle">
                                        <p:cTn id="7" dur="indefinite"/>
                                        <p:tgtEl>
                                          <p:spTgt spid="62467">
                                            <p:txEl>
                                              <p:pRg st="4" end="4"/>
                                            </p:txEl>
                                          </p:spTgt>
                                        </p:tgtEl>
                                        <p:attrNameLst>
                                          <p:attrName>style.fontWeight</p:attrName>
                                        </p:attrNameLst>
                                      </p:cBhvr>
                                      <p:to>
                                        <p:strVal val="bold"/>
                                      </p:to>
                                    </p:set>
                                    <p:set>
                                      <p:cBhvr override="childStyle">
                                        <p:cTn id="8" dur="indefinite"/>
                                        <p:tgtEl>
                                          <p:spTgt spid="62467">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mtClean="0"/>
              <a:t>Of the following contract types, which one requires the seller to assume the risk of cost overruns? </a:t>
            </a:r>
          </a:p>
          <a:p>
            <a:pPr lvl="1"/>
            <a:r>
              <a:rPr lang="en-US" smtClean="0"/>
              <a:t>A. Cost plus fixed fee </a:t>
            </a:r>
          </a:p>
          <a:p>
            <a:pPr lvl="1"/>
            <a:r>
              <a:rPr lang="en-US" smtClean="0"/>
              <a:t>B. Cost plus incentive fee </a:t>
            </a:r>
          </a:p>
          <a:p>
            <a:pPr lvl="1"/>
            <a:r>
              <a:rPr lang="en-US" smtClean="0"/>
              <a:t>C. Lump sum </a:t>
            </a:r>
          </a:p>
          <a:p>
            <a:pPr lvl="1"/>
            <a:r>
              <a:rPr lang="en-US" smtClean="0"/>
              <a:t>D. Time and materials </a:t>
            </a:r>
          </a:p>
        </p:txBody>
      </p:sp>
    </p:spTree>
    <p:extLst>
      <p:ext uri="{BB962C8B-B14F-4D97-AF65-F5344CB8AC3E}">
        <p14:creationId xmlns:p14="http://schemas.microsoft.com/office/powerpoint/2010/main" val="645944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3" end="3"/>
                                            </p:txEl>
                                          </p:spTgt>
                                        </p:tgtEl>
                                        <p:attrNameLst>
                                          <p:attrName>style.fontStyle</p:attrName>
                                        </p:attrNameLst>
                                      </p:cBhvr>
                                      <p:to>
                                        <p:strVal val="normal"/>
                                      </p:to>
                                    </p:set>
                                    <p:set>
                                      <p:cBhvr override="childStyle">
                                        <p:cTn id="7" dur="indefinite"/>
                                        <p:tgtEl>
                                          <p:spTgt spid="62467">
                                            <p:txEl>
                                              <p:pRg st="3" end="3"/>
                                            </p:txEl>
                                          </p:spTgt>
                                        </p:tgtEl>
                                        <p:attrNameLst>
                                          <p:attrName>style.fontWeight</p:attrName>
                                        </p:attrNameLst>
                                      </p:cBhvr>
                                      <p:to>
                                        <p:strVal val="bold"/>
                                      </p:to>
                                    </p:set>
                                    <p:set>
                                      <p:cBhvr override="childStyle">
                                        <p:cTn id="8" dur="indefinite"/>
                                        <p:tgtEl>
                                          <p:spTgt spid="62467">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400" smtClean="0"/>
              <a:t>Yolanda has outsourced a portion of the project to a vendor. The vendor has discovered some issues that will influence the cost and schedule of its portion of the project. How must the vendor and Yolanda update the agreement?</a:t>
            </a:r>
            <a:r>
              <a:rPr lang="en-US" smtClean="0"/>
              <a:t> </a:t>
            </a:r>
          </a:p>
          <a:p>
            <a:pPr lvl="1"/>
            <a:r>
              <a:rPr lang="en-US" sz="2400" smtClean="0"/>
              <a:t>A. As a new contract signed by Yolanda and the vendor </a:t>
            </a:r>
          </a:p>
          <a:p>
            <a:pPr lvl="1"/>
            <a:r>
              <a:rPr lang="en-US" sz="2400" smtClean="0"/>
              <a:t>B. By submitting the change request to the contract change control system </a:t>
            </a:r>
          </a:p>
          <a:p>
            <a:pPr lvl="1"/>
            <a:r>
              <a:rPr lang="en-US" sz="2400" smtClean="0"/>
              <a:t>C. As a memo and SOW signed by Yolanda and the vendor </a:t>
            </a:r>
          </a:p>
          <a:p>
            <a:pPr lvl="1"/>
            <a:r>
              <a:rPr lang="en-US" sz="2400" smtClean="0"/>
              <a:t>D. By submitting the change request to the cost change control system </a:t>
            </a:r>
          </a:p>
        </p:txBody>
      </p:sp>
    </p:spTree>
    <p:extLst>
      <p:ext uri="{BB962C8B-B14F-4D97-AF65-F5344CB8AC3E}">
        <p14:creationId xmlns:p14="http://schemas.microsoft.com/office/powerpoint/2010/main" val="3695798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pPr eaLnBrk="1" hangingPunct="1"/>
            <a:r>
              <a:rPr lang="en-US" sz="2800" smtClean="0"/>
              <a:t>Because of a material breach the contract is ________?</a:t>
            </a:r>
          </a:p>
          <a:p>
            <a:pPr lvl="1" eaLnBrk="1" hangingPunct="1"/>
            <a:r>
              <a:rPr lang="en-US" smtClean="0"/>
              <a:t>A. Waived </a:t>
            </a:r>
          </a:p>
          <a:p>
            <a:pPr lvl="1" eaLnBrk="1" hangingPunct="1"/>
            <a:r>
              <a:rPr lang="en-US" smtClean="0"/>
              <a:t>B. In force majeure</a:t>
            </a:r>
          </a:p>
          <a:p>
            <a:pPr lvl="1" eaLnBrk="1" hangingPunct="1"/>
            <a:r>
              <a:rPr lang="en-US" smtClean="0"/>
              <a:t>C. Terminated</a:t>
            </a:r>
          </a:p>
          <a:p>
            <a:pPr lvl="1" eaLnBrk="1" hangingPunct="1"/>
            <a:r>
              <a:rPr lang="en-US" smtClean="0"/>
              <a:t>D. On privity </a:t>
            </a:r>
          </a:p>
          <a:p>
            <a:pPr eaLnBrk="1" hangingPunct="1">
              <a:buFont typeface="Arial" charset="0"/>
              <a:buChar char="–"/>
            </a:pPr>
            <a:endParaRPr lang="en-US" sz="2800" smtClean="0"/>
          </a:p>
          <a:p>
            <a:pPr eaLnBrk="1" hangingPunct="1">
              <a:buFont typeface="Arial" charset="0"/>
              <a:buChar char="–"/>
            </a:pPr>
            <a:endParaRPr lang="en-US" sz="2600" smtClean="0"/>
          </a:p>
        </p:txBody>
      </p:sp>
    </p:spTree>
    <p:extLst>
      <p:ext uri="{BB962C8B-B14F-4D97-AF65-F5344CB8AC3E}">
        <p14:creationId xmlns:p14="http://schemas.microsoft.com/office/powerpoint/2010/main" val="2255770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3" end="3"/>
                                            </p:txEl>
                                          </p:spTgt>
                                        </p:tgtEl>
                                        <p:attrNameLst>
                                          <p:attrName>style.fontStyle</p:attrName>
                                        </p:attrNameLst>
                                      </p:cBhvr>
                                      <p:to>
                                        <p:strVal val="normal"/>
                                      </p:to>
                                    </p:set>
                                    <p:set>
                                      <p:cBhvr override="childStyle">
                                        <p:cTn id="7" dur="indefinite"/>
                                        <p:tgtEl>
                                          <p:spTgt spid="62467">
                                            <p:txEl>
                                              <p:pRg st="3" end="3"/>
                                            </p:txEl>
                                          </p:spTgt>
                                        </p:tgtEl>
                                        <p:attrNameLst>
                                          <p:attrName>style.fontWeight</p:attrName>
                                        </p:attrNameLst>
                                      </p:cBhvr>
                                      <p:to>
                                        <p:strVal val="bold"/>
                                      </p:to>
                                    </p:set>
                                    <p:set>
                                      <p:cBhvr override="childStyle">
                                        <p:cTn id="8" dur="indefinite"/>
                                        <p:tgtEl>
                                          <p:spTgt spid="62467">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700" dirty="0" smtClean="0"/>
              <a:t>John is managing his first project. He is reviewing the contract and finds out that there are contractual obligations which have not been met by the seller. What is the best thing for him to do? </a:t>
            </a:r>
          </a:p>
          <a:p>
            <a:pPr lvl="1" eaLnBrk="1" hangingPunct="1"/>
            <a:r>
              <a:rPr lang="en-US" dirty="0" smtClean="0"/>
              <a:t>A. Immediately halt all payments</a:t>
            </a:r>
          </a:p>
          <a:p>
            <a:pPr lvl="1"/>
            <a:r>
              <a:rPr lang="en-US" dirty="0" smtClean="0"/>
              <a:t>B. Talk to the procurement manager</a:t>
            </a:r>
          </a:p>
          <a:p>
            <a:pPr lvl="1"/>
            <a:r>
              <a:rPr lang="en-US" dirty="0" smtClean="0"/>
              <a:t>C. Send a formal notification to the seller </a:t>
            </a:r>
          </a:p>
          <a:p>
            <a:pPr lvl="1"/>
            <a:r>
              <a:rPr lang="en-US" dirty="0" smtClean="0"/>
              <a:t>D. Do nothing, since everything is fine so far </a:t>
            </a:r>
          </a:p>
        </p:txBody>
      </p:sp>
    </p:spTree>
    <p:extLst>
      <p:ext uri="{BB962C8B-B14F-4D97-AF65-F5344CB8AC3E}">
        <p14:creationId xmlns:p14="http://schemas.microsoft.com/office/powerpoint/2010/main" val="4166631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3" end="3"/>
                                            </p:txEl>
                                          </p:spTgt>
                                        </p:tgtEl>
                                        <p:attrNameLst>
                                          <p:attrName>style.fontStyle</p:attrName>
                                        </p:attrNameLst>
                                      </p:cBhvr>
                                      <p:to>
                                        <p:strVal val="normal"/>
                                      </p:to>
                                    </p:set>
                                    <p:set>
                                      <p:cBhvr override="childStyle">
                                        <p:cTn id="7" dur="indefinite"/>
                                        <p:tgtEl>
                                          <p:spTgt spid="62467">
                                            <p:txEl>
                                              <p:pRg st="3" end="3"/>
                                            </p:txEl>
                                          </p:spTgt>
                                        </p:tgtEl>
                                        <p:attrNameLst>
                                          <p:attrName>style.fontWeight</p:attrName>
                                        </p:attrNameLst>
                                      </p:cBhvr>
                                      <p:to>
                                        <p:strVal val="bold"/>
                                      </p:to>
                                    </p:set>
                                    <p:set>
                                      <p:cBhvr override="childStyle">
                                        <p:cTn id="8" dur="indefinite"/>
                                        <p:tgtEl>
                                          <p:spTgt spid="62467">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400" dirty="0" smtClean="0"/>
              <a:t>The WBS and the WBS dictionary can help a project manager plan for purchases and acquisitions. Which of the following best describes this process? </a:t>
            </a:r>
          </a:p>
          <a:p>
            <a:pPr lvl="1"/>
            <a:r>
              <a:rPr lang="en-US" sz="2400" dirty="0" smtClean="0"/>
              <a:t>A. The WBS defines the specific contracted work </a:t>
            </a:r>
          </a:p>
          <a:p>
            <a:pPr lvl="1"/>
            <a:r>
              <a:rPr lang="en-US" sz="2400" dirty="0" smtClean="0"/>
              <a:t>B. The WBS defines the requirements for the specific contract work </a:t>
            </a:r>
          </a:p>
          <a:p>
            <a:pPr lvl="1"/>
            <a:r>
              <a:rPr lang="en-US" sz="2400" dirty="0" smtClean="0"/>
              <a:t>C. The WBS defines the specific contracted work, which must support the requirements of the project customer </a:t>
            </a:r>
          </a:p>
          <a:p>
            <a:pPr lvl="1"/>
            <a:r>
              <a:rPr lang="en-US" sz="2400" dirty="0" smtClean="0"/>
              <a:t>D. Both parties must have and retain their own copy of the WBS </a:t>
            </a:r>
          </a:p>
        </p:txBody>
      </p:sp>
    </p:spTree>
    <p:extLst>
      <p:ext uri="{BB962C8B-B14F-4D97-AF65-F5344CB8AC3E}">
        <p14:creationId xmlns:p14="http://schemas.microsoft.com/office/powerpoint/2010/main" val="4126575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600" dirty="0" smtClean="0"/>
              <a:t>Which of the following is true about procurement document packages? </a:t>
            </a:r>
          </a:p>
          <a:p>
            <a:pPr lvl="1"/>
            <a:r>
              <a:rPr lang="en-US" sz="2600" dirty="0" smtClean="0"/>
              <a:t>A. They offer no room for bidders to suggest changes </a:t>
            </a:r>
          </a:p>
          <a:p>
            <a:pPr lvl="1"/>
            <a:r>
              <a:rPr lang="en-US" sz="2600" dirty="0" smtClean="0"/>
              <a:t>B. They ensure the receipt of complete proposals </a:t>
            </a:r>
          </a:p>
          <a:p>
            <a:pPr lvl="1"/>
            <a:r>
              <a:rPr lang="en-US" sz="2600" dirty="0" smtClean="0"/>
              <a:t>C. They inform the performing organization why the bid is being created </a:t>
            </a:r>
          </a:p>
          <a:p>
            <a:pPr lvl="1"/>
            <a:r>
              <a:rPr lang="en-US" sz="2600" dirty="0" smtClean="0"/>
              <a:t>D. The project manager creates and selects the bid </a:t>
            </a:r>
          </a:p>
        </p:txBody>
      </p:sp>
    </p:spTree>
    <p:extLst>
      <p:ext uri="{BB962C8B-B14F-4D97-AF65-F5344CB8AC3E}">
        <p14:creationId xmlns:p14="http://schemas.microsoft.com/office/powerpoint/2010/main" val="1529913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600" dirty="0" smtClean="0"/>
              <a:t>A single-source seller means:? </a:t>
            </a:r>
          </a:p>
          <a:p>
            <a:pPr lvl="1"/>
            <a:r>
              <a:rPr lang="en-US" sz="2600" dirty="0" smtClean="0"/>
              <a:t>A. There is only one qualified seller </a:t>
            </a:r>
          </a:p>
          <a:p>
            <a:pPr lvl="1"/>
            <a:r>
              <a:rPr lang="en-US" sz="2600" dirty="0" smtClean="0"/>
              <a:t>B. There is only one seller the company wants to do business with </a:t>
            </a:r>
          </a:p>
          <a:p>
            <a:pPr lvl="1"/>
            <a:r>
              <a:rPr lang="en-US" sz="2600" dirty="0" smtClean="0"/>
              <a:t>C. There is a seller that can provide all aspects of the project procurement needs </a:t>
            </a:r>
          </a:p>
          <a:p>
            <a:pPr lvl="1"/>
            <a:r>
              <a:rPr lang="en-US" sz="2600" dirty="0" smtClean="0"/>
              <a:t>D. There is only one seller in the market </a:t>
            </a:r>
          </a:p>
        </p:txBody>
      </p:sp>
    </p:spTree>
    <p:extLst>
      <p:ext uri="{BB962C8B-B14F-4D97-AF65-F5344CB8AC3E}">
        <p14:creationId xmlns:p14="http://schemas.microsoft.com/office/powerpoint/2010/main" val="203512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400" dirty="0" smtClean="0"/>
              <a:t>Mary is the project manager of the JHG Project. She has created a contract statement of work (SOW) for a vendor. All of the following should be included in the contract SOW except:? </a:t>
            </a:r>
          </a:p>
          <a:p>
            <a:pPr lvl="1"/>
            <a:r>
              <a:rPr lang="en-US" sz="2400" dirty="0" smtClean="0"/>
              <a:t>A. The items being purchased </a:t>
            </a:r>
          </a:p>
          <a:p>
            <a:pPr lvl="1"/>
            <a:r>
              <a:rPr lang="en-US" sz="2400" dirty="0" smtClean="0"/>
              <a:t>B. The signatures of both parties agreeing to the SOW </a:t>
            </a:r>
          </a:p>
          <a:p>
            <a:pPr lvl="1"/>
            <a:r>
              <a:rPr lang="en-US" sz="2400" dirty="0" smtClean="0"/>
              <a:t>C. The expected quality levels </a:t>
            </a:r>
          </a:p>
          <a:p>
            <a:pPr lvl="1"/>
            <a:r>
              <a:rPr lang="en-US" sz="2400" dirty="0" smtClean="0"/>
              <a:t>D. A description of the collateral services required</a:t>
            </a:r>
            <a:r>
              <a:rPr lang="en-US" dirty="0" smtClean="0"/>
              <a:t> </a:t>
            </a:r>
          </a:p>
        </p:txBody>
      </p:sp>
    </p:spTree>
    <p:extLst>
      <p:ext uri="{BB962C8B-B14F-4D97-AF65-F5344CB8AC3E}">
        <p14:creationId xmlns:p14="http://schemas.microsoft.com/office/powerpoint/2010/main" val="2215737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400" smtClean="0"/>
              <a:t>The team is discussing a change request originated by the seller. They are actually talking about</a:t>
            </a:r>
          </a:p>
          <a:p>
            <a:pPr lvl="1"/>
            <a:r>
              <a:rPr lang="en-US" sz="2400" smtClean="0"/>
              <a:t>A. A breach</a:t>
            </a:r>
          </a:p>
          <a:p>
            <a:pPr lvl="1"/>
            <a:r>
              <a:rPr lang="en-US" sz="2400" smtClean="0"/>
              <a:t>B. A claim</a:t>
            </a:r>
          </a:p>
          <a:p>
            <a:pPr lvl="1"/>
            <a:r>
              <a:rPr lang="en-US" sz="2400" smtClean="0"/>
              <a:t>C. An order to change</a:t>
            </a:r>
          </a:p>
          <a:p>
            <a:pPr lvl="1"/>
            <a:r>
              <a:rPr lang="en-US" sz="2400" smtClean="0"/>
              <a:t>D. None of the above</a:t>
            </a:r>
            <a:endParaRPr lang="en-US" sz="1800" smtClean="0"/>
          </a:p>
        </p:txBody>
      </p:sp>
    </p:spTree>
    <p:extLst>
      <p:ext uri="{BB962C8B-B14F-4D97-AF65-F5344CB8AC3E}">
        <p14:creationId xmlns:p14="http://schemas.microsoft.com/office/powerpoint/2010/main" val="974774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idx="4294967295"/>
          </p:nvPr>
        </p:nvSpPr>
        <p:spPr>
          <a:xfrm>
            <a:off x="457200" y="845840"/>
            <a:ext cx="8075240" cy="1287016"/>
          </a:xfrm>
        </p:spPr>
        <p:txBody>
          <a:bodyPr/>
          <a:lstStyle/>
          <a:p>
            <a:pPr eaLnBrk="1" hangingPunct="1"/>
            <a:r>
              <a:rPr lang="en-US" sz="4000" dirty="0" smtClean="0"/>
              <a:t>Cost Reimbursable contract</a:t>
            </a:r>
          </a:p>
        </p:txBody>
      </p:sp>
      <p:sp>
        <p:nvSpPr>
          <p:cNvPr id="22530" name="Content Placeholder 2"/>
          <p:cNvSpPr>
            <a:spLocks noGrp="1"/>
          </p:cNvSpPr>
          <p:nvPr>
            <p:ph idx="4294967295"/>
          </p:nvPr>
        </p:nvSpPr>
        <p:spPr>
          <a:xfrm>
            <a:off x="457200" y="2204864"/>
            <a:ext cx="8229600" cy="3960416"/>
          </a:xfrm>
        </p:spPr>
        <p:txBody>
          <a:bodyPr/>
          <a:lstStyle/>
          <a:p>
            <a:pPr eaLnBrk="1" hangingPunct="1"/>
            <a:r>
              <a:rPr lang="en-US" sz="2600" dirty="0" smtClean="0"/>
              <a:t>Used when the exact scope of work is uncertain and therefore costs cannot be estimated accurately enough to effectively use a fixed price contract</a:t>
            </a:r>
          </a:p>
          <a:p>
            <a:pPr eaLnBrk="1" hangingPunct="1"/>
            <a:r>
              <a:rPr lang="en-US" sz="2600" dirty="0" smtClean="0"/>
              <a:t>Provides the buyer the ability to pay the seller allowable incurred costs, to the extent prescribed in the contract</a:t>
            </a:r>
          </a:p>
          <a:p>
            <a:pPr eaLnBrk="1" hangingPunct="1"/>
            <a:r>
              <a:rPr lang="en-US" sz="2600" dirty="0" smtClean="0"/>
              <a:t>Requires the seller to have an accounting system that can track costs by project</a:t>
            </a:r>
          </a:p>
          <a:p>
            <a:pPr eaLnBrk="1" hangingPunct="1"/>
            <a:r>
              <a:rPr lang="en-US" sz="2600" dirty="0" smtClean="0"/>
              <a:t>The buyer has the most cost risk because the total costs are unknown</a:t>
            </a:r>
          </a:p>
        </p:txBody>
      </p:sp>
    </p:spTree>
    <p:extLst>
      <p:ext uri="{BB962C8B-B14F-4D97-AF65-F5344CB8AC3E}">
        <p14:creationId xmlns:p14="http://schemas.microsoft.com/office/powerpoint/2010/main" val="238558563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400" smtClean="0"/>
              <a:t>The project manager is considering contracting some of the work of the project to a service bureau. The service bureau has been used in the past by this project manager. The manager has several choices of contracts that can be used to subcontract this work. Which of the following is </a:t>
            </a:r>
            <a:r>
              <a:rPr lang="en-US" sz="2400" i="1" smtClean="0"/>
              <a:t>not </a:t>
            </a:r>
            <a:r>
              <a:rPr lang="en-US" sz="2400" smtClean="0"/>
              <a:t>a type of contract that the project manager might choose?</a:t>
            </a:r>
          </a:p>
          <a:p>
            <a:pPr lvl="1"/>
            <a:r>
              <a:rPr lang="en-US" sz="2400" smtClean="0"/>
              <a:t>A. Firm fixed price</a:t>
            </a:r>
          </a:p>
          <a:p>
            <a:pPr lvl="1"/>
            <a:r>
              <a:rPr lang="en-US" sz="2400" smtClean="0"/>
              <a:t>B. Make or buy</a:t>
            </a:r>
          </a:p>
          <a:p>
            <a:pPr lvl="1"/>
            <a:r>
              <a:rPr lang="en-US" sz="2400" smtClean="0"/>
              <a:t>C. Cost plus incentive fee</a:t>
            </a:r>
          </a:p>
          <a:p>
            <a:pPr lvl="1"/>
            <a:r>
              <a:rPr lang="en-US" sz="2400" smtClean="0"/>
              <a:t>D. Unit price</a:t>
            </a:r>
          </a:p>
        </p:txBody>
      </p:sp>
    </p:spTree>
    <p:extLst>
      <p:ext uri="{BB962C8B-B14F-4D97-AF65-F5344CB8AC3E}">
        <p14:creationId xmlns:p14="http://schemas.microsoft.com/office/powerpoint/2010/main" val="1475610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800" dirty="0" smtClean="0"/>
              <a:t>Which of the following is NOT an input to procurement management?</a:t>
            </a:r>
            <a:r>
              <a:rPr lang="en-US" dirty="0" smtClean="0"/>
              <a:t> </a:t>
            </a:r>
          </a:p>
          <a:p>
            <a:pPr lvl="1"/>
            <a:r>
              <a:rPr lang="en-US" dirty="0" smtClean="0"/>
              <a:t>A. Risk register </a:t>
            </a:r>
          </a:p>
          <a:p>
            <a:pPr lvl="1"/>
            <a:r>
              <a:rPr lang="en-US" dirty="0" smtClean="0"/>
              <a:t>B. Project schedule </a:t>
            </a:r>
          </a:p>
          <a:p>
            <a:pPr lvl="1"/>
            <a:r>
              <a:rPr lang="en-US" dirty="0" smtClean="0"/>
              <a:t>C. Scope baseline </a:t>
            </a:r>
          </a:p>
          <a:p>
            <a:pPr lvl="1"/>
            <a:r>
              <a:rPr lang="en-US" dirty="0" smtClean="0"/>
              <a:t>D. Accepted goods </a:t>
            </a:r>
            <a:endParaRPr lang="en-US" sz="2700" dirty="0" smtClean="0"/>
          </a:p>
          <a:p>
            <a:pPr lvl="1" eaLnBrk="1" hangingPunct="1"/>
            <a:endParaRPr lang="en-US" sz="2700" dirty="0" smtClean="0"/>
          </a:p>
        </p:txBody>
      </p:sp>
    </p:spTree>
    <p:extLst>
      <p:ext uri="{BB962C8B-B14F-4D97-AF65-F5344CB8AC3E}">
        <p14:creationId xmlns:p14="http://schemas.microsoft.com/office/powerpoint/2010/main" val="3746233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4" end="4"/>
                                            </p:txEl>
                                          </p:spTgt>
                                        </p:tgtEl>
                                        <p:attrNameLst>
                                          <p:attrName>style.fontStyle</p:attrName>
                                        </p:attrNameLst>
                                      </p:cBhvr>
                                      <p:to>
                                        <p:strVal val="normal"/>
                                      </p:to>
                                    </p:set>
                                    <p:set>
                                      <p:cBhvr override="childStyle">
                                        <p:cTn id="7" dur="indefinite"/>
                                        <p:tgtEl>
                                          <p:spTgt spid="62467">
                                            <p:txEl>
                                              <p:pRg st="4" end="4"/>
                                            </p:txEl>
                                          </p:spTgt>
                                        </p:tgtEl>
                                        <p:attrNameLst>
                                          <p:attrName>style.fontWeight</p:attrName>
                                        </p:attrNameLst>
                                      </p:cBhvr>
                                      <p:to>
                                        <p:strVal val="bold"/>
                                      </p:to>
                                    </p:set>
                                    <p:set>
                                      <p:cBhvr override="childStyle">
                                        <p:cTn id="8" dur="indefinite"/>
                                        <p:tgtEl>
                                          <p:spTgt spid="62467">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600" smtClean="0"/>
              <a:t>As part of the records management system, you are trying to make sure that all records from the procurement are documented and indexed. Which of the following do you have to worry about the most?</a:t>
            </a:r>
          </a:p>
          <a:p>
            <a:pPr lvl="1"/>
            <a:r>
              <a:rPr lang="en-US" sz="2600" smtClean="0"/>
              <a:t>A. Negotiations</a:t>
            </a:r>
          </a:p>
          <a:p>
            <a:pPr lvl="1"/>
            <a:r>
              <a:rPr lang="en-US" sz="2600" smtClean="0"/>
              <a:t>B. Proposals </a:t>
            </a:r>
          </a:p>
          <a:p>
            <a:pPr lvl="1"/>
            <a:r>
              <a:rPr lang="en-US" sz="2600" smtClean="0"/>
              <a:t>C. Potential sellers </a:t>
            </a:r>
          </a:p>
          <a:p>
            <a:pPr lvl="1"/>
            <a:r>
              <a:rPr lang="en-US" sz="2600" smtClean="0"/>
              <a:t>D. Risk management</a:t>
            </a:r>
            <a:r>
              <a:rPr lang="en-US" smtClean="0"/>
              <a:t> </a:t>
            </a:r>
            <a:endParaRPr lang="en-US" sz="2700" smtClean="0"/>
          </a:p>
          <a:p>
            <a:pPr lvl="1" eaLnBrk="1" hangingPunct="1"/>
            <a:endParaRPr lang="en-US" sz="2700" smtClean="0"/>
          </a:p>
        </p:txBody>
      </p:sp>
    </p:spTree>
    <p:extLst>
      <p:ext uri="{BB962C8B-B14F-4D97-AF65-F5344CB8AC3E}">
        <p14:creationId xmlns:p14="http://schemas.microsoft.com/office/powerpoint/2010/main" val="1369821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800" dirty="0" smtClean="0"/>
              <a:t>The contractor conferences are part of which project management process?</a:t>
            </a:r>
            <a:r>
              <a:rPr lang="en-US" dirty="0" smtClean="0"/>
              <a:t> </a:t>
            </a:r>
          </a:p>
          <a:p>
            <a:pPr lvl="1"/>
            <a:r>
              <a:rPr lang="en-US" dirty="0" smtClean="0"/>
              <a:t>A. Plan Procurements.</a:t>
            </a:r>
          </a:p>
          <a:p>
            <a:pPr lvl="1"/>
            <a:r>
              <a:rPr lang="en-US" dirty="0" smtClean="0"/>
              <a:t>B. Control Procurements.</a:t>
            </a:r>
          </a:p>
          <a:p>
            <a:pPr lvl="1"/>
            <a:r>
              <a:rPr lang="en-US" dirty="0" smtClean="0"/>
              <a:t>C. Conduct Procurements.</a:t>
            </a:r>
          </a:p>
          <a:p>
            <a:pPr lvl="1"/>
            <a:r>
              <a:rPr lang="en-US" dirty="0" smtClean="0"/>
              <a:t>D. Communications Management.</a:t>
            </a:r>
          </a:p>
        </p:txBody>
      </p:sp>
    </p:spTree>
    <p:extLst>
      <p:ext uri="{BB962C8B-B14F-4D97-AF65-F5344CB8AC3E}">
        <p14:creationId xmlns:p14="http://schemas.microsoft.com/office/powerpoint/2010/main" val="2781891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3" end="3"/>
                                            </p:txEl>
                                          </p:spTgt>
                                        </p:tgtEl>
                                        <p:attrNameLst>
                                          <p:attrName>style.fontStyle</p:attrName>
                                        </p:attrNameLst>
                                      </p:cBhvr>
                                      <p:to>
                                        <p:strVal val="normal"/>
                                      </p:to>
                                    </p:set>
                                    <p:set>
                                      <p:cBhvr override="childStyle">
                                        <p:cTn id="7" dur="indefinite"/>
                                        <p:tgtEl>
                                          <p:spTgt spid="62467">
                                            <p:txEl>
                                              <p:pRg st="3" end="3"/>
                                            </p:txEl>
                                          </p:spTgt>
                                        </p:tgtEl>
                                        <p:attrNameLst>
                                          <p:attrName>style.fontWeight</p:attrName>
                                        </p:attrNameLst>
                                      </p:cBhvr>
                                      <p:to>
                                        <p:strVal val="bold"/>
                                      </p:to>
                                    </p:set>
                                    <p:set>
                                      <p:cBhvr override="childStyle">
                                        <p:cTn id="8" dur="indefinite"/>
                                        <p:tgtEl>
                                          <p:spTgt spid="62467">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700" dirty="0" smtClean="0"/>
              <a:t>Which of the following may be used as a risk mitigation tool?:</a:t>
            </a:r>
          </a:p>
          <a:p>
            <a:pPr lvl="1" eaLnBrk="1" hangingPunct="1"/>
            <a:r>
              <a:rPr lang="en-US" sz="2700" dirty="0" smtClean="0"/>
              <a:t>A. A vendor proposal</a:t>
            </a:r>
          </a:p>
          <a:p>
            <a:pPr lvl="1" eaLnBrk="1" hangingPunct="1"/>
            <a:r>
              <a:rPr lang="en-US" sz="2700" dirty="0" smtClean="0"/>
              <a:t>B. A contract</a:t>
            </a:r>
          </a:p>
          <a:p>
            <a:pPr lvl="1" eaLnBrk="1" hangingPunct="1"/>
            <a:r>
              <a:rPr lang="en-US" sz="2700" dirty="0" smtClean="0"/>
              <a:t>C. A quote</a:t>
            </a:r>
          </a:p>
          <a:p>
            <a:pPr lvl="1" eaLnBrk="1" hangingPunct="1"/>
            <a:r>
              <a:rPr lang="en-US" sz="2700" dirty="0" smtClean="0"/>
              <a:t>D. Project requirements</a:t>
            </a:r>
          </a:p>
          <a:p>
            <a:pPr lvl="1" eaLnBrk="1" hangingPunct="1"/>
            <a:endParaRPr lang="en-US" sz="2700" dirty="0" smtClean="0"/>
          </a:p>
        </p:txBody>
      </p:sp>
    </p:spTree>
    <p:extLst>
      <p:ext uri="{BB962C8B-B14F-4D97-AF65-F5344CB8AC3E}">
        <p14:creationId xmlns:p14="http://schemas.microsoft.com/office/powerpoint/2010/main" val="47462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400" dirty="0" smtClean="0"/>
              <a:t>A contract between an organization and a vendor may include a clause that penalizes the vendor if the project is late. The lateness of a project has a monetary penalty. Thus, the penalty should be enforced or waived based on which of the following? </a:t>
            </a:r>
          </a:p>
          <a:p>
            <a:pPr lvl="1"/>
            <a:r>
              <a:rPr lang="en-US" sz="2400" dirty="0" smtClean="0"/>
              <a:t>A. Whether the project manager could have anticipated the delay </a:t>
            </a:r>
          </a:p>
          <a:p>
            <a:pPr lvl="1"/>
            <a:r>
              <a:rPr lang="en-US" sz="2400" dirty="0" smtClean="0"/>
              <a:t>B. Whether the project manager knew the delay was likely </a:t>
            </a:r>
          </a:p>
          <a:p>
            <a:pPr lvl="1"/>
            <a:r>
              <a:rPr lang="en-US" sz="2400" dirty="0" smtClean="0"/>
              <a:t>C. Whether the delay was because of an unseen risk </a:t>
            </a:r>
          </a:p>
          <a:p>
            <a:pPr lvl="1"/>
            <a:r>
              <a:rPr lang="en-US" sz="2400" dirty="0" smtClean="0"/>
              <a:t>D. Who caused the delay and the reason why</a:t>
            </a:r>
            <a:r>
              <a:rPr lang="en-US" dirty="0" smtClean="0"/>
              <a:t> </a:t>
            </a:r>
          </a:p>
        </p:txBody>
      </p:sp>
    </p:spTree>
    <p:extLst>
      <p:ext uri="{BB962C8B-B14F-4D97-AF65-F5344CB8AC3E}">
        <p14:creationId xmlns:p14="http://schemas.microsoft.com/office/powerpoint/2010/main" val="2046359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4" end="4"/>
                                            </p:txEl>
                                          </p:spTgt>
                                        </p:tgtEl>
                                        <p:attrNameLst>
                                          <p:attrName>style.fontStyle</p:attrName>
                                        </p:attrNameLst>
                                      </p:cBhvr>
                                      <p:to>
                                        <p:strVal val="normal"/>
                                      </p:to>
                                    </p:set>
                                    <p:set>
                                      <p:cBhvr override="childStyle">
                                        <p:cTn id="7" dur="indefinite"/>
                                        <p:tgtEl>
                                          <p:spTgt spid="62467">
                                            <p:txEl>
                                              <p:pRg st="4" end="4"/>
                                            </p:txEl>
                                          </p:spTgt>
                                        </p:tgtEl>
                                        <p:attrNameLst>
                                          <p:attrName>style.fontWeight</p:attrName>
                                        </p:attrNameLst>
                                      </p:cBhvr>
                                      <p:to>
                                        <p:strVal val="bold"/>
                                      </p:to>
                                    </p:set>
                                    <p:set>
                                      <p:cBhvr override="childStyle">
                                        <p:cTn id="8" dur="indefinite"/>
                                        <p:tgtEl>
                                          <p:spTgt spid="62467">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800" dirty="0" smtClean="0"/>
              <a:t>The activity by which procurement lessons learned are gathered is? </a:t>
            </a:r>
          </a:p>
          <a:p>
            <a:pPr lvl="1"/>
            <a:r>
              <a:rPr lang="en-US" dirty="0" smtClean="0"/>
              <a:t>A. Close procurements </a:t>
            </a:r>
          </a:p>
          <a:p>
            <a:pPr lvl="1"/>
            <a:r>
              <a:rPr lang="en-US" dirty="0" smtClean="0"/>
              <a:t>B. Procurement audit</a:t>
            </a:r>
          </a:p>
          <a:p>
            <a:pPr lvl="1"/>
            <a:r>
              <a:rPr lang="en-US" dirty="0" smtClean="0"/>
              <a:t>C. Conduct procurements </a:t>
            </a:r>
          </a:p>
          <a:p>
            <a:pPr lvl="1"/>
            <a:r>
              <a:rPr lang="en-US" dirty="0" smtClean="0"/>
              <a:t>D. Control procurements</a:t>
            </a:r>
          </a:p>
        </p:txBody>
      </p:sp>
    </p:spTree>
    <p:extLst>
      <p:ext uri="{BB962C8B-B14F-4D97-AF65-F5344CB8AC3E}">
        <p14:creationId xmlns:p14="http://schemas.microsoft.com/office/powerpoint/2010/main" val="1111024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dirty="0" smtClean="0"/>
              <a:t>Which of the following is NOT a valid evaluation criterion for source selection criteria? </a:t>
            </a:r>
          </a:p>
          <a:p>
            <a:pPr lvl="1"/>
            <a:r>
              <a:rPr lang="en-US" dirty="0" smtClean="0"/>
              <a:t>A. The age of the contact person at the seller </a:t>
            </a:r>
          </a:p>
          <a:p>
            <a:pPr lvl="1"/>
            <a:r>
              <a:rPr lang="en-US" dirty="0" smtClean="0"/>
              <a:t>B. The technical capability of the seller </a:t>
            </a:r>
          </a:p>
          <a:p>
            <a:pPr lvl="1"/>
            <a:r>
              <a:rPr lang="en-US" dirty="0" smtClean="0"/>
              <a:t>C. Financial capacity </a:t>
            </a:r>
          </a:p>
          <a:p>
            <a:pPr lvl="1"/>
            <a:r>
              <a:rPr lang="en-US" dirty="0" smtClean="0"/>
              <a:t>D. Price </a:t>
            </a:r>
          </a:p>
        </p:txBody>
      </p:sp>
    </p:spTree>
    <p:extLst>
      <p:ext uri="{BB962C8B-B14F-4D97-AF65-F5344CB8AC3E}">
        <p14:creationId xmlns:p14="http://schemas.microsoft.com/office/powerpoint/2010/main" val="11020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1" end="1"/>
                                            </p:txEl>
                                          </p:spTgt>
                                        </p:tgtEl>
                                        <p:attrNameLst>
                                          <p:attrName>style.fontStyle</p:attrName>
                                        </p:attrNameLst>
                                      </p:cBhvr>
                                      <p:to>
                                        <p:strVal val="normal"/>
                                      </p:to>
                                    </p:set>
                                    <p:set>
                                      <p:cBhvr override="childStyle">
                                        <p:cTn id="7" dur="indefinite"/>
                                        <p:tgtEl>
                                          <p:spTgt spid="62467">
                                            <p:txEl>
                                              <p:pRg st="1" end="1"/>
                                            </p:txEl>
                                          </p:spTgt>
                                        </p:tgtEl>
                                        <p:attrNameLst>
                                          <p:attrName>style.fontWeight</p:attrName>
                                        </p:attrNameLst>
                                      </p:cBhvr>
                                      <p:to>
                                        <p:strVal val="bold"/>
                                      </p:to>
                                    </p:set>
                                    <p:set>
                                      <p:cBhvr override="childStyle">
                                        <p:cTn id="8" dur="indefinite"/>
                                        <p:tgtEl>
                                          <p:spTgt spid="62467">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300" smtClean="0"/>
              <a:t>The requirement that a seller must be certified by a specific organization is an example of_________? </a:t>
            </a:r>
          </a:p>
          <a:p>
            <a:pPr lvl="1"/>
            <a:r>
              <a:rPr lang="en-US" sz="2300" smtClean="0"/>
              <a:t>A. Breaching</a:t>
            </a:r>
          </a:p>
          <a:p>
            <a:pPr lvl="1"/>
            <a:r>
              <a:rPr lang="en-US" sz="2300" smtClean="0"/>
              <a:t>B. Waiving </a:t>
            </a:r>
          </a:p>
          <a:p>
            <a:pPr lvl="1"/>
            <a:r>
              <a:rPr lang="en-US" sz="2300" smtClean="0"/>
              <a:t>C. Contracting</a:t>
            </a:r>
          </a:p>
          <a:p>
            <a:pPr lvl="1"/>
            <a:r>
              <a:rPr lang="en-US" sz="2300" smtClean="0"/>
              <a:t>D. Screening</a:t>
            </a:r>
          </a:p>
        </p:txBody>
      </p:sp>
    </p:spTree>
    <p:extLst>
      <p:ext uri="{BB962C8B-B14F-4D97-AF65-F5344CB8AC3E}">
        <p14:creationId xmlns:p14="http://schemas.microsoft.com/office/powerpoint/2010/main" val="76142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4" end="4"/>
                                            </p:txEl>
                                          </p:spTgt>
                                        </p:tgtEl>
                                        <p:attrNameLst>
                                          <p:attrName>style.fontStyle</p:attrName>
                                        </p:attrNameLst>
                                      </p:cBhvr>
                                      <p:to>
                                        <p:strVal val="normal"/>
                                      </p:to>
                                    </p:set>
                                    <p:set>
                                      <p:cBhvr override="childStyle">
                                        <p:cTn id="7" dur="indefinite"/>
                                        <p:tgtEl>
                                          <p:spTgt spid="62467">
                                            <p:txEl>
                                              <p:pRg st="4" end="4"/>
                                            </p:txEl>
                                          </p:spTgt>
                                        </p:tgtEl>
                                        <p:attrNameLst>
                                          <p:attrName>style.fontWeight</p:attrName>
                                        </p:attrNameLst>
                                      </p:cBhvr>
                                      <p:to>
                                        <p:strVal val="bold"/>
                                      </p:to>
                                    </p:set>
                                    <p:set>
                                      <p:cBhvr override="childStyle">
                                        <p:cTn id="8" dur="indefinite"/>
                                        <p:tgtEl>
                                          <p:spTgt spid="62467">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400" smtClean="0"/>
              <a:t>Bonnie is the project manager for the HGH Construction Project. She has contracted a portion of the project to the ABC Construction Company and has offered a bonus to ABC if they complete their portion of the work by August 30. This is an example of which one of the following? </a:t>
            </a:r>
          </a:p>
          <a:p>
            <a:pPr lvl="1"/>
            <a:r>
              <a:rPr lang="en-US" sz="2400" smtClean="0"/>
              <a:t>A. A project requirement </a:t>
            </a:r>
          </a:p>
          <a:p>
            <a:pPr lvl="1"/>
            <a:r>
              <a:rPr lang="en-US" sz="2400" smtClean="0"/>
              <a:t>B. A project incentive </a:t>
            </a:r>
          </a:p>
          <a:p>
            <a:pPr lvl="1"/>
            <a:r>
              <a:rPr lang="en-US" sz="2400" smtClean="0"/>
              <a:t>C. A project goal </a:t>
            </a:r>
          </a:p>
          <a:p>
            <a:pPr lvl="1"/>
            <a:r>
              <a:rPr lang="en-US" sz="2400" smtClean="0"/>
              <a:t>D. A fixed-price contract </a:t>
            </a:r>
          </a:p>
        </p:txBody>
      </p:sp>
    </p:spTree>
    <p:extLst>
      <p:ext uri="{BB962C8B-B14F-4D97-AF65-F5344CB8AC3E}">
        <p14:creationId xmlns:p14="http://schemas.microsoft.com/office/powerpoint/2010/main" val="2893261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idx="4294967295"/>
          </p:nvPr>
        </p:nvSpPr>
        <p:spPr/>
        <p:txBody>
          <a:bodyPr/>
          <a:lstStyle/>
          <a:p>
            <a:pPr eaLnBrk="1" hangingPunct="1"/>
            <a:r>
              <a:rPr lang="en-US" sz="4000" dirty="0" smtClean="0"/>
              <a:t>Contract change </a:t>
            </a:r>
            <a:br>
              <a:rPr lang="en-US" sz="4000" dirty="0" smtClean="0"/>
            </a:br>
            <a:r>
              <a:rPr lang="en-US" sz="4000" dirty="0" smtClean="0"/>
              <a:t>control system</a:t>
            </a:r>
          </a:p>
        </p:txBody>
      </p:sp>
      <p:sp>
        <p:nvSpPr>
          <p:cNvPr id="25602" name="Content Placeholder 2"/>
          <p:cNvSpPr>
            <a:spLocks noGrp="1"/>
          </p:cNvSpPr>
          <p:nvPr>
            <p:ph idx="4294967295"/>
          </p:nvPr>
        </p:nvSpPr>
        <p:spPr>
          <a:xfrm>
            <a:off x="457200" y="2276872"/>
            <a:ext cx="8229600" cy="3960416"/>
          </a:xfrm>
        </p:spPr>
        <p:txBody>
          <a:bodyPr/>
          <a:lstStyle/>
          <a:p>
            <a:pPr eaLnBrk="1" hangingPunct="1"/>
            <a:r>
              <a:rPr lang="en-US" sz="2800" dirty="0" smtClean="0"/>
              <a:t>Established to control contract changes</a:t>
            </a:r>
          </a:p>
          <a:p>
            <a:pPr eaLnBrk="1" hangingPunct="1"/>
            <a:r>
              <a:rPr lang="en-US" sz="2800" dirty="0" smtClean="0"/>
              <a:t>All contract changes must be made formally</a:t>
            </a:r>
          </a:p>
          <a:p>
            <a:pPr eaLnBrk="1" hangingPunct="1"/>
            <a:r>
              <a:rPr lang="en-US" sz="2800" dirty="0" smtClean="0"/>
              <a:t>Includes:</a:t>
            </a:r>
          </a:p>
          <a:p>
            <a:pPr lvl="1" eaLnBrk="1" hangingPunct="1"/>
            <a:r>
              <a:rPr lang="en-US" sz="2400" dirty="0" smtClean="0"/>
              <a:t>Change procedures</a:t>
            </a:r>
          </a:p>
          <a:p>
            <a:pPr lvl="1" eaLnBrk="1" hangingPunct="1"/>
            <a:r>
              <a:rPr lang="en-US" sz="2400" dirty="0" smtClean="0"/>
              <a:t>Forms</a:t>
            </a:r>
          </a:p>
          <a:p>
            <a:pPr lvl="1" eaLnBrk="1" hangingPunct="1"/>
            <a:r>
              <a:rPr lang="en-US" sz="2400" dirty="0" smtClean="0"/>
              <a:t>Dispute resolution processes</a:t>
            </a:r>
          </a:p>
          <a:p>
            <a:pPr lvl="1" eaLnBrk="1" hangingPunct="1"/>
            <a:r>
              <a:rPr lang="en-US" sz="2400" dirty="0" smtClean="0"/>
              <a:t>Tracking systems</a:t>
            </a:r>
          </a:p>
        </p:txBody>
      </p:sp>
    </p:spTree>
    <p:extLst>
      <p:ext uri="{BB962C8B-B14F-4D97-AF65-F5344CB8AC3E}">
        <p14:creationId xmlns:p14="http://schemas.microsoft.com/office/powerpoint/2010/main" val="1723553590"/>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600" dirty="0" smtClean="0"/>
              <a:t>A contract cannot have provisions for which of the following? </a:t>
            </a:r>
          </a:p>
          <a:p>
            <a:pPr lvl="1"/>
            <a:r>
              <a:rPr lang="en-US" sz="2600" dirty="0" smtClean="0"/>
              <a:t>A. A deadline for the completion of the work </a:t>
            </a:r>
          </a:p>
          <a:p>
            <a:pPr lvl="1"/>
            <a:r>
              <a:rPr lang="en-US" sz="2600" dirty="0" smtClean="0"/>
              <a:t>B. Illegal activities </a:t>
            </a:r>
          </a:p>
          <a:p>
            <a:pPr lvl="1"/>
            <a:r>
              <a:rPr lang="en-US" sz="2600" dirty="0" smtClean="0"/>
              <a:t>C. Subcontracting the work </a:t>
            </a:r>
          </a:p>
          <a:p>
            <a:pPr lvl="1"/>
            <a:r>
              <a:rPr lang="en-US" sz="2600" dirty="0" smtClean="0"/>
              <a:t>D. Penalties and fines for disclosure of intellectual rights</a:t>
            </a:r>
            <a:r>
              <a:rPr lang="en-US" dirty="0" smtClean="0"/>
              <a:t> </a:t>
            </a:r>
          </a:p>
        </p:txBody>
      </p:sp>
    </p:spTree>
    <p:extLst>
      <p:ext uri="{BB962C8B-B14F-4D97-AF65-F5344CB8AC3E}">
        <p14:creationId xmlns:p14="http://schemas.microsoft.com/office/powerpoint/2010/main" val="406253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mtClean="0"/>
              <a:t>What is one of the objectives of contract negotiation? </a:t>
            </a:r>
            <a:endParaRPr lang="en-US" sz="2700" smtClean="0"/>
          </a:p>
          <a:p>
            <a:pPr lvl="1"/>
            <a:r>
              <a:rPr lang="en-US" smtClean="0"/>
              <a:t>A. To get to the minimum price </a:t>
            </a:r>
          </a:p>
          <a:p>
            <a:pPr lvl="1"/>
            <a:r>
              <a:rPr lang="en-US" smtClean="0"/>
              <a:t>B. To get to the minimum time period for delivery</a:t>
            </a:r>
          </a:p>
          <a:p>
            <a:pPr lvl="1"/>
            <a:r>
              <a:rPr lang="en-US" smtClean="0"/>
              <a:t>C. To maximize the scope for what you pay </a:t>
            </a:r>
          </a:p>
          <a:p>
            <a:pPr lvl="1"/>
            <a:r>
              <a:rPr lang="en-US" smtClean="0"/>
              <a:t>D. To obtain a fair deal for both parties </a:t>
            </a:r>
          </a:p>
        </p:txBody>
      </p:sp>
    </p:spTree>
    <p:extLst>
      <p:ext uri="{BB962C8B-B14F-4D97-AF65-F5344CB8AC3E}">
        <p14:creationId xmlns:p14="http://schemas.microsoft.com/office/powerpoint/2010/main" val="746192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4" end="4"/>
                                            </p:txEl>
                                          </p:spTgt>
                                        </p:tgtEl>
                                        <p:attrNameLst>
                                          <p:attrName>style.fontStyle</p:attrName>
                                        </p:attrNameLst>
                                      </p:cBhvr>
                                      <p:to>
                                        <p:strVal val="normal"/>
                                      </p:to>
                                    </p:set>
                                    <p:set>
                                      <p:cBhvr override="childStyle">
                                        <p:cTn id="7" dur="indefinite"/>
                                        <p:tgtEl>
                                          <p:spTgt spid="62467">
                                            <p:txEl>
                                              <p:pRg st="4" end="4"/>
                                            </p:txEl>
                                          </p:spTgt>
                                        </p:tgtEl>
                                        <p:attrNameLst>
                                          <p:attrName>style.fontWeight</p:attrName>
                                        </p:attrNameLst>
                                      </p:cBhvr>
                                      <p:to>
                                        <p:strVal val="bold"/>
                                      </p:to>
                                    </p:set>
                                    <p:set>
                                      <p:cBhvr override="childStyle">
                                        <p:cTn id="8" dur="indefinite"/>
                                        <p:tgtEl>
                                          <p:spTgt spid="62467">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600" smtClean="0"/>
              <a:t>Privity is what? </a:t>
            </a:r>
          </a:p>
          <a:p>
            <a:pPr lvl="1"/>
            <a:r>
              <a:rPr lang="en-US" sz="2600" smtClean="0"/>
              <a:t>A. The relationship between the buyer and seller</a:t>
            </a:r>
          </a:p>
          <a:p>
            <a:pPr lvl="1"/>
            <a:r>
              <a:rPr lang="en-US" sz="2600" smtClean="0"/>
              <a:t>B. The relationship between the project manager and an unknown vendor </a:t>
            </a:r>
          </a:p>
          <a:p>
            <a:pPr lvl="1"/>
            <a:r>
              <a:rPr lang="en-US" sz="2600" smtClean="0"/>
              <a:t>C. The contractual, confidential information between the customer and vendor </a:t>
            </a:r>
          </a:p>
          <a:p>
            <a:pPr lvl="1"/>
            <a:r>
              <a:rPr lang="en-US" sz="2600" smtClean="0"/>
              <a:t>D. The professional information regarding the sale between the customer and vendor </a:t>
            </a:r>
          </a:p>
        </p:txBody>
      </p:sp>
    </p:spTree>
    <p:extLst>
      <p:ext uri="{BB962C8B-B14F-4D97-AF65-F5344CB8AC3E}">
        <p14:creationId xmlns:p14="http://schemas.microsoft.com/office/powerpoint/2010/main" val="2548929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1" end="1"/>
                                            </p:txEl>
                                          </p:spTgt>
                                        </p:tgtEl>
                                        <p:attrNameLst>
                                          <p:attrName>style.fontStyle</p:attrName>
                                        </p:attrNameLst>
                                      </p:cBhvr>
                                      <p:to>
                                        <p:strVal val="normal"/>
                                      </p:to>
                                    </p:set>
                                    <p:set>
                                      <p:cBhvr override="childStyle">
                                        <p:cTn id="7" dur="indefinite"/>
                                        <p:tgtEl>
                                          <p:spTgt spid="62467">
                                            <p:txEl>
                                              <p:pRg st="1" end="1"/>
                                            </p:txEl>
                                          </p:spTgt>
                                        </p:tgtEl>
                                        <p:attrNameLst>
                                          <p:attrName>style.fontWeight</p:attrName>
                                        </p:attrNameLst>
                                      </p:cBhvr>
                                      <p:to>
                                        <p:strVal val="bold"/>
                                      </p:to>
                                    </p:set>
                                    <p:set>
                                      <p:cBhvr override="childStyle">
                                        <p:cTn id="8" dur="indefinite"/>
                                        <p:tgtEl>
                                          <p:spTgt spid="62467">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700" dirty="0" smtClean="0"/>
              <a:t>Which of the following is an advantage of decentralized contacting:</a:t>
            </a:r>
          </a:p>
          <a:p>
            <a:pPr lvl="1" eaLnBrk="1" hangingPunct="1"/>
            <a:r>
              <a:rPr lang="en-US" sz="2700" dirty="0" smtClean="0"/>
              <a:t>A. Redundancy</a:t>
            </a:r>
          </a:p>
          <a:p>
            <a:pPr lvl="1" eaLnBrk="1" hangingPunct="1"/>
            <a:r>
              <a:rPr lang="en-US" sz="2700" dirty="0" smtClean="0"/>
              <a:t>B. Full project attention from the procurement department</a:t>
            </a:r>
          </a:p>
          <a:p>
            <a:pPr lvl="1" eaLnBrk="1" hangingPunct="1"/>
            <a:r>
              <a:rPr lang="en-US" sz="2700" dirty="0" smtClean="0"/>
              <a:t>C. PM has more control of procurements</a:t>
            </a:r>
          </a:p>
          <a:p>
            <a:pPr lvl="1" eaLnBrk="1" hangingPunct="1"/>
            <a:r>
              <a:rPr lang="en-US" sz="2700" dirty="0" smtClean="0"/>
              <a:t>D. None of the above</a:t>
            </a:r>
          </a:p>
          <a:p>
            <a:pPr lvl="1" eaLnBrk="1" hangingPunct="1"/>
            <a:endParaRPr lang="en-US" sz="2700" dirty="0" smtClean="0"/>
          </a:p>
        </p:txBody>
      </p:sp>
    </p:spTree>
    <p:extLst>
      <p:ext uri="{BB962C8B-B14F-4D97-AF65-F5344CB8AC3E}">
        <p14:creationId xmlns:p14="http://schemas.microsoft.com/office/powerpoint/2010/main" val="3500831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3" end="3"/>
                                            </p:txEl>
                                          </p:spTgt>
                                        </p:tgtEl>
                                        <p:attrNameLst>
                                          <p:attrName>style.fontStyle</p:attrName>
                                        </p:attrNameLst>
                                      </p:cBhvr>
                                      <p:to>
                                        <p:strVal val="normal"/>
                                      </p:to>
                                    </p:set>
                                    <p:set>
                                      <p:cBhvr override="childStyle">
                                        <p:cTn id="7" dur="indefinite"/>
                                        <p:tgtEl>
                                          <p:spTgt spid="62467">
                                            <p:txEl>
                                              <p:pRg st="3" end="3"/>
                                            </p:txEl>
                                          </p:spTgt>
                                        </p:tgtEl>
                                        <p:attrNameLst>
                                          <p:attrName>style.fontWeight</p:attrName>
                                        </p:attrNameLst>
                                      </p:cBhvr>
                                      <p:to>
                                        <p:strVal val="bold"/>
                                      </p:to>
                                    </p:set>
                                    <p:set>
                                      <p:cBhvr override="childStyle">
                                        <p:cTn id="8" dur="indefinite"/>
                                        <p:tgtEl>
                                          <p:spTgt spid="62467">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800" smtClean="0"/>
              <a:t>In a lump sum contract the fee is? </a:t>
            </a:r>
          </a:p>
          <a:p>
            <a:pPr lvl="1"/>
            <a:r>
              <a:rPr lang="en-US" smtClean="0"/>
              <a:t>A. Known to the buyer</a:t>
            </a:r>
          </a:p>
          <a:p>
            <a:pPr lvl="1"/>
            <a:r>
              <a:rPr lang="en-US" smtClean="0"/>
              <a:t>B. Unknown to the buyer</a:t>
            </a:r>
          </a:p>
          <a:p>
            <a:pPr lvl="1"/>
            <a:r>
              <a:rPr lang="en-US" smtClean="0"/>
              <a:t>C. Fixed</a:t>
            </a:r>
          </a:p>
          <a:p>
            <a:pPr lvl="1"/>
            <a:r>
              <a:rPr lang="en-US" smtClean="0"/>
              <a:t>D. Prorated </a:t>
            </a:r>
          </a:p>
        </p:txBody>
      </p:sp>
    </p:spTree>
    <p:extLst>
      <p:ext uri="{BB962C8B-B14F-4D97-AF65-F5344CB8AC3E}">
        <p14:creationId xmlns:p14="http://schemas.microsoft.com/office/powerpoint/2010/main" val="3077724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800" smtClean="0"/>
              <a:t>On a contract for every $100 saved, $80 will go to the buyer. This is an example of what? </a:t>
            </a:r>
          </a:p>
          <a:p>
            <a:pPr lvl="1"/>
            <a:r>
              <a:rPr lang="en-US" smtClean="0"/>
              <a:t>A. Warranties </a:t>
            </a:r>
          </a:p>
          <a:p>
            <a:pPr lvl="1"/>
            <a:r>
              <a:rPr lang="en-US" smtClean="0"/>
              <a:t>B. Bonds</a:t>
            </a:r>
          </a:p>
          <a:p>
            <a:pPr lvl="1"/>
            <a:r>
              <a:rPr lang="en-US" smtClean="0"/>
              <a:t>C. Sharing ratio </a:t>
            </a:r>
          </a:p>
          <a:p>
            <a:pPr lvl="1"/>
            <a:r>
              <a:rPr lang="en-US" smtClean="0"/>
              <a:t>D. None of the above</a:t>
            </a:r>
          </a:p>
        </p:txBody>
      </p:sp>
    </p:spTree>
    <p:extLst>
      <p:ext uri="{BB962C8B-B14F-4D97-AF65-F5344CB8AC3E}">
        <p14:creationId xmlns:p14="http://schemas.microsoft.com/office/powerpoint/2010/main" val="242491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3" end="3"/>
                                            </p:txEl>
                                          </p:spTgt>
                                        </p:tgtEl>
                                        <p:attrNameLst>
                                          <p:attrName>style.fontStyle</p:attrName>
                                        </p:attrNameLst>
                                      </p:cBhvr>
                                      <p:to>
                                        <p:strVal val="normal"/>
                                      </p:to>
                                    </p:set>
                                    <p:set>
                                      <p:cBhvr override="childStyle">
                                        <p:cTn id="7" dur="indefinite"/>
                                        <p:tgtEl>
                                          <p:spTgt spid="62467">
                                            <p:txEl>
                                              <p:pRg st="3" end="3"/>
                                            </p:txEl>
                                          </p:spTgt>
                                        </p:tgtEl>
                                        <p:attrNameLst>
                                          <p:attrName>style.fontWeight</p:attrName>
                                        </p:attrNameLst>
                                      </p:cBhvr>
                                      <p:to>
                                        <p:strVal val="bold"/>
                                      </p:to>
                                    </p:set>
                                    <p:set>
                                      <p:cBhvr override="childStyle">
                                        <p:cTn id="8" dur="indefinite"/>
                                        <p:tgtEl>
                                          <p:spTgt spid="62467">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800" smtClean="0"/>
              <a:t>There is an agreement on a target price of $180K and a ceiling fixed price of  $200K. The target cost is $160K and the ratio is 80/20. What is the PTA?</a:t>
            </a:r>
          </a:p>
          <a:p>
            <a:pPr lvl="1"/>
            <a:r>
              <a:rPr lang="en-US" smtClean="0"/>
              <a:t>A. $190K </a:t>
            </a:r>
          </a:p>
          <a:p>
            <a:pPr lvl="1"/>
            <a:r>
              <a:rPr lang="en-US" smtClean="0"/>
              <a:t>B. $195K </a:t>
            </a:r>
          </a:p>
          <a:p>
            <a:pPr lvl="1"/>
            <a:r>
              <a:rPr lang="en-US" smtClean="0"/>
              <a:t>C. $187.5K </a:t>
            </a:r>
          </a:p>
          <a:p>
            <a:pPr lvl="1"/>
            <a:r>
              <a:rPr lang="en-US" smtClean="0"/>
              <a:t>D. None of the above</a:t>
            </a:r>
          </a:p>
        </p:txBody>
      </p:sp>
    </p:spTree>
    <p:extLst>
      <p:ext uri="{BB962C8B-B14F-4D97-AF65-F5344CB8AC3E}">
        <p14:creationId xmlns:p14="http://schemas.microsoft.com/office/powerpoint/2010/main" val="2924000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4" end="4"/>
                                            </p:txEl>
                                          </p:spTgt>
                                        </p:tgtEl>
                                        <p:attrNameLst>
                                          <p:attrName>style.fontStyle</p:attrName>
                                        </p:attrNameLst>
                                      </p:cBhvr>
                                      <p:to>
                                        <p:strVal val="normal"/>
                                      </p:to>
                                    </p:set>
                                    <p:set>
                                      <p:cBhvr override="childStyle">
                                        <p:cTn id="7" dur="indefinite"/>
                                        <p:tgtEl>
                                          <p:spTgt spid="62467">
                                            <p:txEl>
                                              <p:pRg st="4" end="4"/>
                                            </p:txEl>
                                          </p:spTgt>
                                        </p:tgtEl>
                                        <p:attrNameLst>
                                          <p:attrName>style.fontWeight</p:attrName>
                                        </p:attrNameLst>
                                      </p:cBhvr>
                                      <p:to>
                                        <p:strVal val="bold"/>
                                      </p:to>
                                    </p:set>
                                    <p:set>
                                      <p:cBhvr override="childStyle">
                                        <p:cTn id="8" dur="indefinite"/>
                                        <p:tgtEl>
                                          <p:spTgt spid="62467">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600" dirty="0" smtClean="0"/>
              <a:t>Henry has sent the ABN Contracting Company a letter of intent. This means which of the following? </a:t>
            </a:r>
          </a:p>
          <a:p>
            <a:pPr lvl="1"/>
            <a:r>
              <a:rPr lang="en-US" sz="2600" dirty="0" smtClean="0"/>
              <a:t>A. Henry intends to sue the ABN Contracting Company </a:t>
            </a:r>
          </a:p>
          <a:p>
            <a:pPr lvl="1"/>
            <a:r>
              <a:rPr lang="en-US" sz="2600" dirty="0" smtClean="0"/>
              <a:t>B. Henry intends to buy from the ABN Contracting Company </a:t>
            </a:r>
          </a:p>
          <a:p>
            <a:pPr lvl="1"/>
            <a:r>
              <a:rPr lang="en-US" sz="2600" dirty="0" smtClean="0"/>
              <a:t>C. Henry intends to bid on a job from the ABN Contracting Company </a:t>
            </a:r>
          </a:p>
          <a:p>
            <a:pPr lvl="1"/>
            <a:r>
              <a:rPr lang="en-US" sz="2600" dirty="0" smtClean="0"/>
              <a:t>D. Henry intends to fire the ABN Contracting Company </a:t>
            </a:r>
          </a:p>
        </p:txBody>
      </p:sp>
    </p:spTree>
    <p:extLst>
      <p:ext uri="{BB962C8B-B14F-4D97-AF65-F5344CB8AC3E}">
        <p14:creationId xmlns:p14="http://schemas.microsoft.com/office/powerpoint/2010/main" val="3791187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800" dirty="0" smtClean="0"/>
              <a:t>One of your vendors couldn’t deliver his package on time because of flooding. While </a:t>
            </a:r>
            <a:r>
              <a:rPr lang="en-US" sz="2800" smtClean="0"/>
              <a:t>analyzing whether </a:t>
            </a:r>
            <a:r>
              <a:rPr lang="en-US" sz="2800" dirty="0" smtClean="0"/>
              <a:t>or not to declare it a breach of the contract you must look onto the  ________ clause? </a:t>
            </a:r>
          </a:p>
          <a:p>
            <a:pPr lvl="1"/>
            <a:r>
              <a:rPr lang="en-US" dirty="0" smtClean="0"/>
              <a:t>A. Act of God</a:t>
            </a:r>
          </a:p>
          <a:p>
            <a:pPr lvl="1"/>
            <a:r>
              <a:rPr lang="en-US" dirty="0" smtClean="0"/>
              <a:t>B. Waiver</a:t>
            </a:r>
          </a:p>
          <a:p>
            <a:pPr lvl="1"/>
            <a:r>
              <a:rPr lang="en-US" dirty="0" smtClean="0"/>
              <a:t>C. Warranties</a:t>
            </a:r>
          </a:p>
          <a:p>
            <a:pPr lvl="1"/>
            <a:r>
              <a:rPr lang="en-US" dirty="0" smtClean="0"/>
              <a:t>D. None of the above</a:t>
            </a:r>
          </a:p>
        </p:txBody>
      </p:sp>
    </p:spTree>
    <p:extLst>
      <p:ext uri="{BB962C8B-B14F-4D97-AF65-F5344CB8AC3E}">
        <p14:creationId xmlns:p14="http://schemas.microsoft.com/office/powerpoint/2010/main" val="1205043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1" end="1"/>
                                            </p:txEl>
                                          </p:spTgt>
                                        </p:tgtEl>
                                        <p:attrNameLst>
                                          <p:attrName>style.fontStyle</p:attrName>
                                        </p:attrNameLst>
                                      </p:cBhvr>
                                      <p:to>
                                        <p:strVal val="normal"/>
                                      </p:to>
                                    </p:set>
                                    <p:set>
                                      <p:cBhvr override="childStyle">
                                        <p:cTn id="7" dur="indefinite"/>
                                        <p:tgtEl>
                                          <p:spTgt spid="62467">
                                            <p:txEl>
                                              <p:pRg st="1" end="1"/>
                                            </p:txEl>
                                          </p:spTgt>
                                        </p:tgtEl>
                                        <p:attrNameLst>
                                          <p:attrName>style.fontWeight</p:attrName>
                                        </p:attrNameLst>
                                      </p:cBhvr>
                                      <p:to>
                                        <p:strVal val="bold"/>
                                      </p:to>
                                    </p:set>
                                    <p:set>
                                      <p:cBhvr override="childStyle">
                                        <p:cTn id="8" dur="indefinite"/>
                                        <p:tgtEl>
                                          <p:spTgt spid="62467">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1 Título"/>
          <p:cNvSpPr>
            <a:spLocks noGrp="1"/>
          </p:cNvSpPr>
          <p:nvPr>
            <p:ph type="title"/>
          </p:nvPr>
        </p:nvSpPr>
        <p:spPr>
          <a:xfrm>
            <a:off x="468313" y="1196975"/>
            <a:ext cx="8229600" cy="1143000"/>
          </a:xfrm>
        </p:spPr>
        <p:txBody>
          <a:bodyPr/>
          <a:lstStyle/>
          <a:p>
            <a:r>
              <a:rPr lang="es-CR">
                <a:latin typeface="Calibri" charset="0"/>
              </a:rPr>
              <a:t>Bibliography</a:t>
            </a:r>
          </a:p>
        </p:txBody>
      </p:sp>
      <p:sp>
        <p:nvSpPr>
          <p:cNvPr id="56322" name="2 Marcador de contenido"/>
          <p:cNvSpPr>
            <a:spLocks noGrp="1"/>
          </p:cNvSpPr>
          <p:nvPr>
            <p:ph idx="1"/>
          </p:nvPr>
        </p:nvSpPr>
        <p:spPr>
          <a:xfrm>
            <a:off x="250825" y="3141663"/>
            <a:ext cx="8229600" cy="2335212"/>
          </a:xfrm>
        </p:spPr>
        <p:txBody>
          <a:bodyPr/>
          <a:lstStyle/>
          <a:p>
            <a:r>
              <a:rPr lang="es-CR" sz="2400" dirty="0" smtClean="0">
                <a:latin typeface="Calibri" charset="0"/>
              </a:rPr>
              <a:t>Project </a:t>
            </a:r>
            <a:r>
              <a:rPr lang="es-CR" sz="2400" dirty="0">
                <a:latin typeface="Calibri" charset="0"/>
              </a:rPr>
              <a:t>Management Institute. (2013). </a:t>
            </a:r>
            <a:r>
              <a:rPr lang="es-CR" sz="2400" u="sng" dirty="0">
                <a:latin typeface="Calibri" charset="0"/>
              </a:rPr>
              <a:t>A Guide to the Project Management Body of Knowledge (PMBOK®)</a:t>
            </a:r>
            <a:r>
              <a:rPr lang="es-CR" sz="2400" dirty="0">
                <a:latin typeface="Calibri" charset="0"/>
              </a:rPr>
              <a:t> (5th Ed.). Pennsylvania, </a:t>
            </a:r>
            <a:r>
              <a:rPr lang="es-CR" sz="2400" dirty="0" err="1">
                <a:latin typeface="Calibri" charset="0"/>
              </a:rPr>
              <a:t>United</a:t>
            </a:r>
            <a:r>
              <a:rPr lang="es-CR" sz="2400" dirty="0">
                <a:latin typeface="Calibri" charset="0"/>
              </a:rPr>
              <a:t> </a:t>
            </a:r>
            <a:r>
              <a:rPr lang="es-CR" sz="2400" dirty="0" err="1" smtClean="0">
                <a:latin typeface="Calibri" charset="0"/>
              </a:rPr>
              <a:t>States</a:t>
            </a:r>
            <a:r>
              <a:rPr lang="es-CR" sz="2400" dirty="0" smtClean="0">
                <a:latin typeface="Calibri" charset="0"/>
              </a:rPr>
              <a:t> of </a:t>
            </a:r>
            <a:r>
              <a:rPr lang="es-CR" sz="2400" dirty="0" err="1" smtClean="0">
                <a:latin typeface="Calibri" charset="0"/>
              </a:rPr>
              <a:t>America</a:t>
            </a:r>
            <a:r>
              <a:rPr lang="es-CR" sz="2400" dirty="0" smtClean="0">
                <a:latin typeface="Calibri" charset="0"/>
              </a:rPr>
              <a:t>: </a:t>
            </a:r>
            <a:r>
              <a:rPr lang="es-CR" sz="2400" dirty="0">
                <a:latin typeface="Calibri" charset="0"/>
              </a:rPr>
              <a:t>Project Management Institute.</a:t>
            </a:r>
          </a:p>
          <a:p>
            <a:pPr marL="342900" lvl="2" indent="-342900"/>
            <a:r>
              <a:rPr lang="en-US" dirty="0" err="1">
                <a:latin typeface="Calibri" charset="0"/>
              </a:rPr>
              <a:t>Mulcahy</a:t>
            </a:r>
            <a:r>
              <a:rPr lang="en-US" dirty="0">
                <a:latin typeface="Calibri" charset="0"/>
              </a:rPr>
              <a:t>, R. (2013)( </a:t>
            </a:r>
            <a:r>
              <a:rPr lang="en-US" u="sng" dirty="0">
                <a:latin typeface="Calibri" charset="0"/>
              </a:rPr>
              <a:t>PMP Exam Prep.</a:t>
            </a:r>
            <a:r>
              <a:rPr lang="en-US" dirty="0">
                <a:latin typeface="Calibri" charset="0"/>
              </a:rPr>
              <a:t> (8th Ed). United States of America: McGraw-Hill.</a:t>
            </a:r>
          </a:p>
        </p:txBody>
      </p:sp>
    </p:spTree>
    <p:extLst>
      <p:ext uri="{BB962C8B-B14F-4D97-AF65-F5344CB8AC3E}">
        <p14:creationId xmlns:p14="http://schemas.microsoft.com/office/powerpoint/2010/main" val="42146029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idx="4294967295"/>
          </p:nvPr>
        </p:nvSpPr>
        <p:spPr>
          <a:xfrm>
            <a:off x="250824" y="845840"/>
            <a:ext cx="8713663" cy="1503040"/>
          </a:xfrm>
        </p:spPr>
        <p:txBody>
          <a:bodyPr/>
          <a:lstStyle/>
          <a:p>
            <a:pPr eaLnBrk="1" hangingPunct="1"/>
            <a:r>
              <a:rPr lang="en-US" dirty="0" smtClean="0"/>
              <a:t>Termination</a:t>
            </a:r>
          </a:p>
        </p:txBody>
      </p:sp>
      <p:sp>
        <p:nvSpPr>
          <p:cNvPr id="27650" name="Content Placeholder 2"/>
          <p:cNvSpPr>
            <a:spLocks noGrp="1"/>
          </p:cNvSpPr>
          <p:nvPr>
            <p:ph idx="4294967295"/>
          </p:nvPr>
        </p:nvSpPr>
        <p:spPr/>
        <p:txBody>
          <a:bodyPr/>
          <a:lstStyle/>
          <a:p>
            <a:pPr eaLnBrk="1" hangingPunct="1"/>
            <a:r>
              <a:rPr lang="en-US" sz="2800" dirty="0" smtClean="0"/>
              <a:t>Contract is finished before the work is completed</a:t>
            </a:r>
          </a:p>
          <a:p>
            <a:pPr eaLnBrk="1" hangingPunct="1"/>
            <a:r>
              <a:rPr lang="en-US" sz="2800" dirty="0" smtClean="0"/>
              <a:t>Can be done for cause or for convenience</a:t>
            </a:r>
          </a:p>
          <a:p>
            <a:pPr lvl="1" eaLnBrk="1" hangingPunct="1"/>
            <a:r>
              <a:rPr lang="en-US" dirty="0" smtClean="0"/>
              <a:t>For cause: for example if the seller breaches the contract</a:t>
            </a:r>
          </a:p>
          <a:p>
            <a:pPr lvl="1" eaLnBrk="1" hangingPunct="1"/>
            <a:r>
              <a:rPr lang="en-US" dirty="0" smtClean="0"/>
              <a:t>For convenience: if the buyer no longer wants the work done</a:t>
            </a:r>
          </a:p>
          <a:p>
            <a:pPr eaLnBrk="1" hangingPunct="1"/>
            <a:endParaRPr lang="en-US" sz="2800" dirty="0" smtClean="0"/>
          </a:p>
          <a:p>
            <a:pPr eaLnBrk="1" hangingPunct="1"/>
            <a:endParaRPr lang="en-US" sz="2800" dirty="0" smtClean="0"/>
          </a:p>
        </p:txBody>
      </p:sp>
    </p:spTree>
    <p:extLst>
      <p:ext uri="{BB962C8B-B14F-4D97-AF65-F5344CB8AC3E}">
        <p14:creationId xmlns:p14="http://schemas.microsoft.com/office/powerpoint/2010/main" val="398786553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6756</TotalTime>
  <Words>3892</Words>
  <Application>Microsoft Office PowerPoint</Application>
  <PresentationFormat>Presentación en pantalla (4:3)</PresentationFormat>
  <Paragraphs>471</Paragraphs>
  <Slides>89</Slides>
  <Notes>1</Notes>
  <HiddenSlides>0</HiddenSlides>
  <MMClips>0</MMClips>
  <ScaleCrop>false</ScaleCrop>
  <HeadingPairs>
    <vt:vector size="4" baseType="variant">
      <vt:variant>
        <vt:lpstr>Tema</vt:lpstr>
      </vt:variant>
      <vt:variant>
        <vt:i4>1</vt:i4>
      </vt:variant>
      <vt:variant>
        <vt:lpstr>Títulos de diapositiva</vt:lpstr>
      </vt:variant>
      <vt:variant>
        <vt:i4>89</vt:i4>
      </vt:variant>
    </vt:vector>
  </HeadingPairs>
  <TitlesOfParts>
    <vt:vector size="90" baseType="lpstr">
      <vt:lpstr>Tema de Office</vt:lpstr>
      <vt:lpstr>Degree and Graduation Seminar  Procurement Management</vt:lpstr>
      <vt:lpstr>Procurement management plan</vt:lpstr>
      <vt:lpstr>Contract types</vt:lpstr>
      <vt:lpstr>Contract types</vt:lpstr>
      <vt:lpstr>Fixed Price contract</vt:lpstr>
      <vt:lpstr>Time and Material contract</vt:lpstr>
      <vt:lpstr>Cost Reimbursable contract</vt:lpstr>
      <vt:lpstr>Contract change  control system</vt:lpstr>
      <vt:lpstr>Termination</vt:lpstr>
      <vt:lpstr>Breach</vt:lpstr>
      <vt:lpstr>PM’s role in procurement</vt:lpstr>
      <vt:lpstr>Procurement documents</vt:lpstr>
      <vt:lpstr>Non-competitive forms of procurement</vt:lpstr>
      <vt:lpstr>Types of procurement SOW</vt:lpstr>
      <vt:lpstr>Procurement performance review</vt:lpstr>
      <vt:lpstr>Claims administration</vt:lpstr>
      <vt:lpstr>Make or buy analysis</vt:lpstr>
      <vt:lpstr>Formal acceptance</vt:lpstr>
      <vt:lpstr>Inputs to procurement management</vt:lpstr>
      <vt:lpstr>Records management system</vt:lpstr>
      <vt:lpstr>Bidder conferences</vt:lpstr>
      <vt:lpstr>Risk and contract type</vt:lpstr>
      <vt:lpstr>Waiver</vt:lpstr>
      <vt:lpstr>Financial closure</vt:lpstr>
      <vt:lpstr>Final contract performance reporting</vt:lpstr>
      <vt:lpstr>Procurement audit</vt:lpstr>
      <vt:lpstr>Product verification</vt:lpstr>
      <vt:lpstr>Source selection criteria</vt:lpstr>
      <vt:lpstr>Weighting assignment system</vt:lpstr>
      <vt:lpstr>Screening systems</vt:lpstr>
      <vt:lpstr>Incentives</vt:lpstr>
      <vt:lpstr>Special provisions</vt:lpstr>
      <vt:lpstr>Standard contract</vt:lpstr>
      <vt:lpstr>Terms and conditions</vt:lpstr>
      <vt:lpstr>Terms and conditions (cont.)</vt:lpstr>
      <vt:lpstr>Terms and conditions (cont.)</vt:lpstr>
      <vt:lpstr>Negotiation objectives/tactics</vt:lpstr>
      <vt:lpstr>Privity</vt:lpstr>
      <vt:lpstr>Qualified seller lists</vt:lpstr>
      <vt:lpstr>Advertising</vt:lpstr>
      <vt:lpstr>Centralized/decentralized contracting</vt:lpstr>
      <vt:lpstr>Contract interpretation</vt:lpstr>
      <vt:lpstr>Price</vt:lpstr>
      <vt:lpstr>Profit</vt:lpstr>
      <vt:lpstr>Cost</vt:lpstr>
      <vt:lpstr>Target price</vt:lpstr>
      <vt:lpstr>Sharing ratio</vt:lpstr>
      <vt:lpstr>Ceiling price</vt:lpstr>
      <vt:lpstr>Point of Total Assumption</vt:lpstr>
      <vt:lpstr>Letter of intent</vt:lpstr>
      <vt:lpstr>Presentations</vt:lpstr>
      <vt:lpstr>Lessons learned</vt:lpstr>
      <vt:lpstr>Procurement file</vt:lpstr>
      <vt:lpstr>Nondisclosure agreement</vt:lpstr>
      <vt:lpstr>Teaming agreement</vt:lpstr>
      <vt:lpstr>What makes  legal a contract</vt:lpstr>
      <vt:lpstr>Force majeure</vt:lpstr>
      <vt:lpstr>Procurement Management Process</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Bibliography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abustamante</dc:creator>
  <cp:lastModifiedBy>Angela Herrera</cp:lastModifiedBy>
  <cp:revision>234</cp:revision>
  <dcterms:created xsi:type="dcterms:W3CDTF">2012-05-28T23:03:22Z</dcterms:created>
  <dcterms:modified xsi:type="dcterms:W3CDTF">2014-02-18T16:48:40Z</dcterms:modified>
</cp:coreProperties>
</file>