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66" r:id="rId3"/>
    <p:sldId id="257" r:id="rId4"/>
    <p:sldId id="258" r:id="rId5"/>
    <p:sldId id="272" r:id="rId6"/>
    <p:sldId id="273" r:id="rId7"/>
    <p:sldId id="259" r:id="rId8"/>
    <p:sldId id="260" r:id="rId9"/>
    <p:sldId id="261" r:id="rId10"/>
    <p:sldId id="262" r:id="rId11"/>
    <p:sldId id="263" r:id="rId12"/>
    <p:sldId id="264" r:id="rId13"/>
    <p:sldId id="265" r:id="rId14"/>
    <p:sldId id="274" r:id="rId15"/>
    <p:sldId id="268" r:id="rId16"/>
    <p:sldId id="269" r:id="rId17"/>
    <p:sldId id="270" r:id="rId18"/>
    <p:sldId id="275"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99502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229114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315370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45878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76374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392072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181751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242421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147252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292187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D8750-6C82-4FE6-B726-02CF33114A0D}" type="datetimeFigureOut">
              <a:rPr lang="en-US" smtClean="0"/>
              <a:t>6/30/2016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5426D3-BEDA-4B6C-888E-85420C2F0479}" type="slidenum">
              <a:rPr lang="en-US" smtClean="0"/>
              <a:t>‹#›</a:t>
            </a:fld>
            <a:endParaRPr lang="en-US" dirty="0"/>
          </a:p>
        </p:txBody>
      </p:sp>
    </p:spTree>
    <p:extLst>
      <p:ext uri="{BB962C8B-B14F-4D97-AF65-F5344CB8AC3E}">
        <p14:creationId xmlns:p14="http://schemas.microsoft.com/office/powerpoint/2010/main" val="137996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D8750-6C82-4FE6-B726-02CF33114A0D}" type="datetimeFigureOut">
              <a:rPr lang="en-US" smtClean="0"/>
              <a:t>6/30/2016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426D3-BEDA-4B6C-888E-85420C2F0479}" type="slidenum">
              <a:rPr lang="en-US" smtClean="0"/>
              <a:t>‹#›</a:t>
            </a:fld>
            <a:endParaRPr lang="en-US" dirty="0"/>
          </a:p>
        </p:txBody>
      </p:sp>
    </p:spTree>
    <p:extLst>
      <p:ext uri="{BB962C8B-B14F-4D97-AF65-F5344CB8AC3E}">
        <p14:creationId xmlns:p14="http://schemas.microsoft.com/office/powerpoint/2010/main" val="42338590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962150"/>
            <a:ext cx="9144000" cy="781050"/>
          </a:xfrm>
        </p:spPr>
        <p:txBody>
          <a:bodyPr>
            <a:noAutofit/>
          </a:bodyPr>
          <a:lstStyle/>
          <a:p>
            <a:pPr algn="ctr"/>
            <a:r>
              <a:rPr lang="en-US" sz="2400" b="1" dirty="0" smtClean="0">
                <a:effectLst/>
              </a:rPr>
              <a:t>GLOBAL SCHOOL OF PROJECT MANAGEMENT</a:t>
            </a:r>
            <a:r>
              <a:rPr lang="en-US" sz="2400" dirty="0" smtClean="0">
                <a:effectLst/>
              </a:rPr>
              <a:t/>
            </a:r>
            <a:br>
              <a:rPr lang="en-US" sz="2400" dirty="0" smtClean="0">
                <a:effectLst/>
              </a:rPr>
            </a:br>
            <a:r>
              <a:rPr lang="en-US" sz="2400" b="1" dirty="0" smtClean="0">
                <a:effectLst/>
              </a:rPr>
              <a:t>UNIVERSITY FOR INTERNATIONAL COOPERATION</a:t>
            </a:r>
            <a:r>
              <a:rPr lang="en-US" sz="2800" dirty="0" smtClean="0">
                <a:effectLst/>
              </a:rPr>
              <a:t/>
            </a:r>
            <a:br>
              <a:rPr lang="en-US" sz="2800" dirty="0" smtClean="0">
                <a:effectLst/>
              </a:rPr>
            </a:br>
            <a:endParaRPr lang="es-CR" sz="2800" dirty="0" smtClean="0"/>
          </a:p>
        </p:txBody>
      </p:sp>
      <p:sp>
        <p:nvSpPr>
          <p:cNvPr id="3075" name="Rectangle 3"/>
          <p:cNvSpPr>
            <a:spLocks noGrp="1" noChangeArrowheads="1"/>
          </p:cNvSpPr>
          <p:nvPr>
            <p:ph type="subTitle" idx="1"/>
          </p:nvPr>
        </p:nvSpPr>
        <p:spPr>
          <a:xfrm>
            <a:off x="-609600" y="5461000"/>
            <a:ext cx="9144000" cy="787400"/>
          </a:xfrm>
        </p:spPr>
        <p:txBody>
          <a:bodyPr rtlCol="0">
            <a:normAutofit/>
          </a:bodyPr>
          <a:lstStyle/>
          <a:p>
            <a:pPr algn="r" eaLnBrk="1" fontAlgn="auto" hangingPunct="1">
              <a:spcAft>
                <a:spcPts val="0"/>
              </a:spcAft>
              <a:defRPr/>
            </a:pPr>
            <a:r>
              <a:rPr lang="es-CR" sz="2800" dirty="0" smtClean="0"/>
              <a:t>Ing. Osvaldo A. Martínez Gómez, MAP, MSc.</a:t>
            </a:r>
          </a:p>
          <a:p>
            <a:pPr algn="r" eaLnBrk="1" fontAlgn="auto" hangingPunct="1">
              <a:spcAft>
                <a:spcPts val="0"/>
              </a:spcAft>
              <a:defRPr/>
            </a:pPr>
            <a:endParaRPr lang="es-CR" dirty="0" smtClean="0"/>
          </a:p>
        </p:txBody>
      </p:sp>
      <p:sp>
        <p:nvSpPr>
          <p:cNvPr id="2" name="Rectangle 1"/>
          <p:cNvSpPr/>
          <p:nvPr/>
        </p:nvSpPr>
        <p:spPr>
          <a:xfrm>
            <a:off x="152400" y="3389293"/>
            <a:ext cx="8686800" cy="830997"/>
          </a:xfrm>
          <a:prstGeom prst="rect">
            <a:avLst/>
          </a:prstGeom>
        </p:spPr>
        <p:txBody>
          <a:bodyPr wrap="square">
            <a:spAutoFit/>
          </a:bodyPr>
          <a:lstStyle/>
          <a:p>
            <a:pPr algn="ctr"/>
            <a:r>
              <a:rPr lang="en-US" sz="2400" dirty="0" smtClean="0">
                <a:effectLst/>
              </a:rPr>
              <a:t>Essential Topics - Project Management I </a:t>
            </a:r>
          </a:p>
          <a:p>
            <a:pPr algn="ctr"/>
            <a:r>
              <a:rPr lang="en-US" sz="2400" dirty="0" smtClean="0">
                <a:effectLst/>
              </a:rPr>
              <a:t>(Stakeholders and Scope)</a:t>
            </a:r>
            <a:endParaRPr lang="en-US" sz="2400" dirty="0">
              <a:effectLst/>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908175" cy="126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9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2133600"/>
          </a:xfrm>
        </p:spPr>
        <p:txBody>
          <a:bodyPr>
            <a:normAutofit fontScale="25000" lnSpcReduction="20000"/>
          </a:bodyPr>
          <a:lstStyle/>
          <a:p>
            <a:r>
              <a:rPr lang="en-US" sz="12800" dirty="0" smtClean="0">
                <a:solidFill>
                  <a:schemeClr val="tx1"/>
                </a:solidFill>
                <a:effectLst>
                  <a:outerShdw blurRad="38100" dist="38100" dir="2700000" algn="tl">
                    <a:srgbClr val="000000">
                      <a:alpha val="43137"/>
                    </a:srgbClr>
                  </a:outerShdw>
                </a:effectLst>
              </a:rPr>
              <a:t>Work </a:t>
            </a:r>
            <a:r>
              <a:rPr lang="en-US" sz="12800" dirty="0">
                <a:solidFill>
                  <a:schemeClr val="tx1"/>
                </a:solidFill>
                <a:effectLst>
                  <a:outerShdw blurRad="38100" dist="38100" dir="2700000" algn="tl">
                    <a:srgbClr val="000000">
                      <a:alpha val="43137"/>
                    </a:srgbClr>
                  </a:outerShdw>
                </a:effectLst>
              </a:rPr>
              <a:t>Breakdown </a:t>
            </a:r>
            <a:r>
              <a:rPr lang="en-US" sz="12800" dirty="0" smtClean="0">
                <a:solidFill>
                  <a:schemeClr val="tx1"/>
                </a:solidFill>
                <a:effectLst>
                  <a:outerShdw blurRad="38100" dist="38100" dir="2700000" algn="tl">
                    <a:srgbClr val="000000">
                      <a:alpha val="43137"/>
                    </a:srgbClr>
                  </a:outerShdw>
                </a:effectLst>
              </a:rPr>
              <a:t>Structure (WBS)</a:t>
            </a:r>
            <a:endParaRPr lang="en-US" sz="12800" dirty="0">
              <a:solidFill>
                <a:schemeClr val="tx1"/>
              </a:solidFill>
              <a:effectLst>
                <a:outerShdw blurRad="38100" dist="38100" dir="2700000" algn="tl">
                  <a:srgbClr val="000000">
                    <a:alpha val="43137"/>
                  </a:srgbClr>
                </a:outerShdw>
              </a:effectLst>
            </a:endParaRPr>
          </a:p>
          <a:p>
            <a:pPr algn="l"/>
            <a:endParaRPr lang="en-US" sz="9300" dirty="0" smtClean="0">
              <a:solidFill>
                <a:schemeClr val="tx1"/>
              </a:solidFill>
            </a:endParaRPr>
          </a:p>
          <a:p>
            <a:pPr algn="l"/>
            <a:endParaRPr lang="en-US" sz="9300" dirty="0" smtClean="0">
              <a:solidFill>
                <a:schemeClr val="tx1"/>
              </a:solidFill>
            </a:endParaRPr>
          </a:p>
          <a:p>
            <a:pPr algn="l"/>
            <a:r>
              <a:rPr lang="en-US" sz="9300" dirty="0" smtClean="0">
                <a:solidFill>
                  <a:schemeClr val="tx1"/>
                </a:solidFill>
              </a:rPr>
              <a:t>Finally, there could be a component that needs more details for other reasons.  In our example, the team decides to </a:t>
            </a:r>
            <a:r>
              <a:rPr lang="en-US" sz="9300" dirty="0">
                <a:solidFill>
                  <a:schemeClr val="tx1"/>
                </a:solidFill>
              </a:rPr>
              <a:t>bring even </a:t>
            </a:r>
            <a:r>
              <a:rPr lang="en-US" sz="9300" dirty="0" smtClean="0">
                <a:solidFill>
                  <a:schemeClr val="tx1"/>
                </a:solidFill>
              </a:rPr>
              <a:t>more detail to the component called “Testing”.  Based on the project’s needs, there could be a reason to add three more work packages as you can see in the following figure:</a:t>
            </a: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sp>
        <p:nvSpPr>
          <p:cNvPr id="2" name="TextBox 1"/>
          <p:cNvSpPr txBox="1"/>
          <p:nvPr/>
        </p:nvSpPr>
        <p:spPr>
          <a:xfrm>
            <a:off x="7391400" y="5029200"/>
            <a:ext cx="836896" cy="369332"/>
          </a:xfrm>
          <a:prstGeom prst="rect">
            <a:avLst/>
          </a:prstGeom>
          <a:noFill/>
          <a:ln>
            <a:solidFill>
              <a:srgbClr val="FF0000"/>
            </a:solidFill>
          </a:ln>
        </p:spPr>
        <p:txBody>
          <a:bodyPr wrap="none" rtlCol="0">
            <a:spAutoFit/>
          </a:bodyPr>
          <a:lstStyle/>
          <a:p>
            <a:r>
              <a:rPr lang="en-US" dirty="0" smtClean="0"/>
              <a:t>Level 4</a:t>
            </a:r>
            <a:endParaRPr lang="en-US" dirty="0"/>
          </a:p>
        </p:txBody>
      </p:sp>
      <p:sp>
        <p:nvSpPr>
          <p:cNvPr id="4" name="Striped Right Arrow 3"/>
          <p:cNvSpPr/>
          <p:nvPr/>
        </p:nvSpPr>
        <p:spPr>
          <a:xfrm>
            <a:off x="6019800" y="4976812"/>
            <a:ext cx="838200" cy="4676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76625"/>
            <a:ext cx="25431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355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1600200"/>
          </a:xfrm>
        </p:spPr>
        <p:txBody>
          <a:bodyPr>
            <a:normAutofit fontScale="25000" lnSpcReduction="20000"/>
          </a:bodyPr>
          <a:lstStyle/>
          <a:p>
            <a:r>
              <a:rPr lang="en-US" sz="12800" dirty="0" smtClean="0">
                <a:solidFill>
                  <a:schemeClr val="tx1"/>
                </a:solidFill>
                <a:effectLst>
                  <a:outerShdw blurRad="38100" dist="38100" dir="2700000" algn="tl">
                    <a:srgbClr val="000000">
                      <a:alpha val="43137"/>
                    </a:srgbClr>
                  </a:outerShdw>
                </a:effectLst>
              </a:rPr>
              <a:t>Work </a:t>
            </a:r>
            <a:r>
              <a:rPr lang="en-US" sz="12800" dirty="0">
                <a:solidFill>
                  <a:schemeClr val="tx1"/>
                </a:solidFill>
                <a:effectLst>
                  <a:outerShdw blurRad="38100" dist="38100" dir="2700000" algn="tl">
                    <a:srgbClr val="000000">
                      <a:alpha val="43137"/>
                    </a:srgbClr>
                  </a:outerShdw>
                </a:effectLst>
              </a:rPr>
              <a:t>Breakdown </a:t>
            </a:r>
            <a:r>
              <a:rPr lang="en-US" sz="12800" dirty="0" smtClean="0">
                <a:solidFill>
                  <a:schemeClr val="tx1"/>
                </a:solidFill>
                <a:effectLst>
                  <a:outerShdw blurRad="38100" dist="38100" dir="2700000" algn="tl">
                    <a:srgbClr val="000000">
                      <a:alpha val="43137"/>
                    </a:srgbClr>
                  </a:outerShdw>
                </a:effectLst>
              </a:rPr>
              <a:t>Structure (WBS)</a:t>
            </a:r>
            <a:endParaRPr lang="en-US" sz="12800" dirty="0">
              <a:solidFill>
                <a:schemeClr val="tx1"/>
              </a:solidFill>
              <a:effectLst>
                <a:outerShdw blurRad="38100" dist="38100" dir="2700000" algn="tl">
                  <a:srgbClr val="000000">
                    <a:alpha val="43137"/>
                  </a:srgbClr>
                </a:outerShdw>
              </a:effectLst>
            </a:endParaRPr>
          </a:p>
          <a:p>
            <a:pPr algn="l"/>
            <a:endParaRPr lang="en-US" sz="9300" dirty="0" smtClean="0">
              <a:solidFill>
                <a:schemeClr val="tx1"/>
              </a:solidFill>
            </a:endParaRPr>
          </a:p>
          <a:p>
            <a:pPr algn="l"/>
            <a:r>
              <a:rPr lang="en-US" sz="9300" dirty="0" smtClean="0">
                <a:solidFill>
                  <a:schemeClr val="tx1"/>
                </a:solidFill>
              </a:rPr>
              <a:t>Very important key points to keep in mind while developing a WBS:</a:t>
            </a:r>
          </a:p>
          <a:p>
            <a:pPr algn="l"/>
            <a:endParaRPr lang="en-US" sz="9300" dirty="0">
              <a:solidFill>
                <a:schemeClr val="tx1"/>
              </a:solidFill>
            </a:endParaRPr>
          </a:p>
          <a:p>
            <a:pPr marL="1371600" indent="-1371600" algn="l">
              <a:buAutoNum type="arabicPeriod"/>
            </a:pPr>
            <a:r>
              <a:rPr lang="en-US" sz="9300" dirty="0" smtClean="0">
                <a:solidFill>
                  <a:schemeClr val="tx1"/>
                </a:solidFill>
              </a:rPr>
              <a:t>The WBS is created with the help of the team.</a:t>
            </a:r>
          </a:p>
          <a:p>
            <a:pPr marL="1371600" indent="-1371600" algn="l">
              <a:buAutoNum type="arabicPeriod"/>
            </a:pPr>
            <a:r>
              <a:rPr lang="en-US" sz="9300" dirty="0" smtClean="0">
                <a:solidFill>
                  <a:schemeClr val="tx1"/>
                </a:solidFill>
              </a:rPr>
              <a:t>The first level is completed before the project is broken down further.</a:t>
            </a:r>
          </a:p>
          <a:p>
            <a:pPr marL="1371600" indent="-1371600" algn="l">
              <a:buAutoNum type="arabicPeriod"/>
            </a:pPr>
            <a:r>
              <a:rPr lang="en-US" sz="9300" dirty="0" smtClean="0">
                <a:solidFill>
                  <a:schemeClr val="tx1"/>
                </a:solidFill>
              </a:rPr>
              <a:t>Each level of the WBS is a smaller piece of the level above.</a:t>
            </a:r>
          </a:p>
          <a:p>
            <a:pPr marL="1371600" indent="-1371600" algn="l">
              <a:buAutoNum type="arabicPeriod"/>
            </a:pPr>
            <a:r>
              <a:rPr lang="en-US" sz="9300" dirty="0" smtClean="0">
                <a:solidFill>
                  <a:schemeClr val="tx1"/>
                </a:solidFill>
              </a:rPr>
              <a:t>The WBS includes only deliverables that are really needed.</a:t>
            </a:r>
          </a:p>
          <a:p>
            <a:pPr marL="1371600" indent="-1371600" algn="l">
              <a:buAutoNum type="arabicPeriod"/>
            </a:pPr>
            <a:r>
              <a:rPr lang="en-US" sz="9300" dirty="0" smtClean="0">
                <a:solidFill>
                  <a:schemeClr val="tx1"/>
                </a:solidFill>
              </a:rPr>
              <a:t>Deliverables not included in the WBS are not part of the project.</a:t>
            </a:r>
          </a:p>
          <a:p>
            <a:pPr algn="l"/>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236775"/>
            <a:ext cx="4214813" cy="245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288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2133600"/>
          </a:xfrm>
        </p:spPr>
        <p:txBody>
          <a:bodyPr>
            <a:normAutofit fontScale="25000" lnSpcReduction="20000"/>
          </a:bodyPr>
          <a:lstStyle/>
          <a:p>
            <a:r>
              <a:rPr lang="en-US" sz="12800" dirty="0" smtClean="0">
                <a:solidFill>
                  <a:schemeClr val="tx1"/>
                </a:solidFill>
                <a:effectLst>
                  <a:outerShdw blurRad="38100" dist="38100" dir="2700000" algn="tl">
                    <a:srgbClr val="000000">
                      <a:alpha val="43137"/>
                    </a:srgbClr>
                  </a:outerShdw>
                </a:effectLst>
              </a:rPr>
              <a:t>Work </a:t>
            </a:r>
            <a:r>
              <a:rPr lang="en-US" sz="12800" dirty="0">
                <a:solidFill>
                  <a:schemeClr val="tx1"/>
                </a:solidFill>
                <a:effectLst>
                  <a:outerShdw blurRad="38100" dist="38100" dir="2700000" algn="tl">
                    <a:srgbClr val="000000">
                      <a:alpha val="43137"/>
                    </a:srgbClr>
                  </a:outerShdw>
                </a:effectLst>
              </a:rPr>
              <a:t>Breakdown </a:t>
            </a:r>
            <a:r>
              <a:rPr lang="en-US" sz="12800" dirty="0" smtClean="0">
                <a:solidFill>
                  <a:schemeClr val="tx1"/>
                </a:solidFill>
                <a:effectLst>
                  <a:outerShdw blurRad="38100" dist="38100" dir="2700000" algn="tl">
                    <a:srgbClr val="000000">
                      <a:alpha val="43137"/>
                    </a:srgbClr>
                  </a:outerShdw>
                </a:effectLst>
              </a:rPr>
              <a:t>Structure (WBS)</a:t>
            </a:r>
            <a:endParaRPr lang="en-US" sz="12800" dirty="0">
              <a:solidFill>
                <a:schemeClr val="tx1"/>
              </a:solidFill>
              <a:effectLst>
                <a:outerShdw blurRad="38100" dist="38100" dir="2700000" algn="tl">
                  <a:srgbClr val="000000">
                    <a:alpha val="43137"/>
                  </a:srgbClr>
                </a:outerShdw>
              </a:effectLst>
            </a:endParaRPr>
          </a:p>
          <a:p>
            <a:pPr algn="l"/>
            <a:endParaRPr lang="en-US" sz="9300" dirty="0" smtClean="0">
              <a:solidFill>
                <a:schemeClr val="tx1"/>
              </a:solidFill>
            </a:endParaRPr>
          </a:p>
          <a:p>
            <a:pPr algn="l"/>
            <a:endParaRPr lang="en-US" sz="9300" dirty="0" smtClean="0">
              <a:solidFill>
                <a:schemeClr val="tx1"/>
              </a:solidFill>
            </a:endParaRPr>
          </a:p>
          <a:p>
            <a:pPr algn="l"/>
            <a:r>
              <a:rPr lang="en-US" sz="9300" dirty="0" smtClean="0">
                <a:solidFill>
                  <a:schemeClr val="tx1"/>
                </a:solidFill>
              </a:rPr>
              <a:t>Very </a:t>
            </a:r>
            <a:r>
              <a:rPr lang="en-US" sz="9300" dirty="0">
                <a:solidFill>
                  <a:schemeClr val="tx1"/>
                </a:solidFill>
              </a:rPr>
              <a:t>i</a:t>
            </a:r>
            <a:r>
              <a:rPr lang="en-US" sz="9300" dirty="0" smtClean="0">
                <a:solidFill>
                  <a:schemeClr val="tx1"/>
                </a:solidFill>
              </a:rPr>
              <a:t>mportant…</a:t>
            </a:r>
          </a:p>
          <a:p>
            <a:pPr algn="l"/>
            <a:r>
              <a:rPr lang="en-US" sz="9300" dirty="0">
                <a:solidFill>
                  <a:schemeClr val="tx1"/>
                </a:solidFill>
              </a:rPr>
              <a:t>w</a:t>
            </a:r>
            <a:r>
              <a:rPr lang="en-US" sz="9300" dirty="0" smtClean="0">
                <a:solidFill>
                  <a:schemeClr val="tx1"/>
                </a:solidFill>
              </a:rPr>
              <a:t>ork packages are reached when they include deliverables that:</a:t>
            </a:r>
          </a:p>
          <a:p>
            <a:pPr algn="l"/>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marL="1371600" indent="-1371600" algn="l">
              <a:buAutoNum type="arabicPeriod"/>
            </a:pPr>
            <a:r>
              <a:rPr lang="en-US" sz="9600" dirty="0" smtClean="0">
                <a:solidFill>
                  <a:schemeClr val="tx1"/>
                </a:solidFill>
              </a:rPr>
              <a:t>Can be realistically and confidently estimated.</a:t>
            </a:r>
          </a:p>
          <a:p>
            <a:pPr marL="1371600" indent="-1371600" algn="l">
              <a:buAutoNum type="arabicPeriod"/>
            </a:pPr>
            <a:r>
              <a:rPr lang="en-US" sz="9600" dirty="0" smtClean="0">
                <a:solidFill>
                  <a:schemeClr val="tx1"/>
                </a:solidFill>
              </a:rPr>
              <a:t>Can be completed quickly.</a:t>
            </a:r>
          </a:p>
          <a:p>
            <a:pPr marL="1371600" indent="-1371600" algn="l">
              <a:buAutoNum type="arabicPeriod"/>
            </a:pPr>
            <a:r>
              <a:rPr lang="en-US" sz="9600" dirty="0" smtClean="0">
                <a:solidFill>
                  <a:schemeClr val="tx1"/>
                </a:solidFill>
              </a:rPr>
              <a:t>Can be completed without interruption (in other words, without the need of more information).</a:t>
            </a:r>
          </a:p>
          <a:p>
            <a:pPr marL="1371600" indent="-1371600" algn="l">
              <a:buAutoNum type="arabicPeriod"/>
            </a:pPr>
            <a:r>
              <a:rPr lang="en-US" sz="9600" dirty="0" smtClean="0">
                <a:solidFill>
                  <a:schemeClr val="tx1"/>
                </a:solidFill>
              </a:rPr>
              <a:t>May be outsourced or contracted out.</a:t>
            </a: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181600"/>
            <a:ext cx="17526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579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2133600"/>
          </a:xfrm>
        </p:spPr>
        <p:txBody>
          <a:bodyPr>
            <a:normAutofit fontScale="25000" lnSpcReduction="20000"/>
          </a:bodyPr>
          <a:lstStyle/>
          <a:p>
            <a:r>
              <a:rPr lang="en-US" sz="12800" dirty="0" smtClean="0">
                <a:solidFill>
                  <a:schemeClr val="tx1"/>
                </a:solidFill>
                <a:effectLst>
                  <a:outerShdw blurRad="38100" dist="38100" dir="2700000" algn="tl">
                    <a:srgbClr val="000000">
                      <a:alpha val="43137"/>
                    </a:srgbClr>
                  </a:outerShdw>
                </a:effectLst>
              </a:rPr>
              <a:t>Work </a:t>
            </a:r>
            <a:r>
              <a:rPr lang="en-US" sz="12800" dirty="0">
                <a:solidFill>
                  <a:schemeClr val="tx1"/>
                </a:solidFill>
                <a:effectLst>
                  <a:outerShdw blurRad="38100" dist="38100" dir="2700000" algn="tl">
                    <a:srgbClr val="000000">
                      <a:alpha val="43137"/>
                    </a:srgbClr>
                  </a:outerShdw>
                </a:effectLst>
              </a:rPr>
              <a:t>Breakdown </a:t>
            </a:r>
            <a:r>
              <a:rPr lang="en-US" sz="12800" dirty="0" smtClean="0">
                <a:solidFill>
                  <a:schemeClr val="tx1"/>
                </a:solidFill>
                <a:effectLst>
                  <a:outerShdw blurRad="38100" dist="38100" dir="2700000" algn="tl">
                    <a:srgbClr val="000000">
                      <a:alpha val="43137"/>
                    </a:srgbClr>
                  </a:outerShdw>
                </a:effectLst>
              </a:rPr>
              <a:t>Structure (WBS)</a:t>
            </a:r>
            <a:endParaRPr lang="en-US" sz="12800" dirty="0">
              <a:solidFill>
                <a:schemeClr val="tx1"/>
              </a:solidFill>
              <a:effectLst>
                <a:outerShdw blurRad="38100" dist="38100" dir="2700000" algn="tl">
                  <a:srgbClr val="000000">
                    <a:alpha val="43137"/>
                  </a:srgbClr>
                </a:outerShdw>
              </a:effectLst>
            </a:endParaRPr>
          </a:p>
          <a:p>
            <a:pPr algn="l"/>
            <a:endParaRPr lang="en-US" sz="9300" dirty="0" smtClean="0">
              <a:solidFill>
                <a:schemeClr val="tx1"/>
              </a:solidFill>
            </a:endParaRPr>
          </a:p>
          <a:p>
            <a:pPr algn="l"/>
            <a:endParaRPr lang="en-US" sz="9300" dirty="0" smtClean="0">
              <a:solidFill>
                <a:schemeClr val="tx1"/>
              </a:solidFill>
            </a:endParaRPr>
          </a:p>
          <a:p>
            <a:pPr algn="l"/>
            <a:r>
              <a:rPr lang="en-US" sz="11200" dirty="0" smtClean="0">
                <a:solidFill>
                  <a:srgbClr val="C00000"/>
                </a:solidFill>
                <a:effectLst>
                  <a:outerShdw blurRad="38100" dist="38100" dir="2700000" algn="tl">
                    <a:srgbClr val="000000">
                      <a:alpha val="43137"/>
                    </a:srgbClr>
                  </a:outerShdw>
                </a:effectLst>
              </a:rPr>
              <a:t>BENEFITS:</a:t>
            </a:r>
          </a:p>
          <a:p>
            <a:pPr algn="l"/>
            <a:endParaRPr lang="en-US" sz="9300" dirty="0">
              <a:solidFill>
                <a:schemeClr val="tx1"/>
              </a:solidFill>
            </a:endParaRPr>
          </a:p>
          <a:p>
            <a:pPr algn="l"/>
            <a:endParaRPr lang="en-US" sz="9300" dirty="0" smtClean="0">
              <a:solidFill>
                <a:schemeClr val="tx1"/>
              </a:solidFill>
            </a:endParaRPr>
          </a:p>
          <a:p>
            <a:pPr marL="1371600" indent="-1371600" algn="l">
              <a:buAutoNum type="arabicPeriod"/>
            </a:pPr>
            <a:r>
              <a:rPr lang="en-US" sz="9600" dirty="0" smtClean="0">
                <a:solidFill>
                  <a:schemeClr val="tx1"/>
                </a:solidFill>
              </a:rPr>
              <a:t>It helps prevent work from slipping through the cracks.</a:t>
            </a:r>
          </a:p>
          <a:p>
            <a:pPr marL="1371600" indent="-1371600" algn="l">
              <a:buAutoNum type="arabicPeriod"/>
            </a:pPr>
            <a:r>
              <a:rPr lang="en-US" sz="9600" dirty="0" smtClean="0">
                <a:solidFill>
                  <a:schemeClr val="tx1"/>
                </a:solidFill>
              </a:rPr>
              <a:t>It provides the project team members with an understanding of where their pieces fit into the overall project management plan.</a:t>
            </a:r>
          </a:p>
          <a:p>
            <a:pPr marL="1371600" indent="-1371600" algn="l">
              <a:buAutoNum type="arabicPeriod"/>
            </a:pPr>
            <a:r>
              <a:rPr lang="en-US" sz="9600" dirty="0" smtClean="0">
                <a:solidFill>
                  <a:schemeClr val="tx1"/>
                </a:solidFill>
              </a:rPr>
              <a:t>It facilitates communication and cooperation among team members.</a:t>
            </a:r>
          </a:p>
          <a:p>
            <a:pPr marL="1371600" indent="-1371600" algn="l">
              <a:buAutoNum type="arabicPeriod"/>
            </a:pPr>
            <a:r>
              <a:rPr lang="en-US" sz="9600" dirty="0" smtClean="0">
                <a:solidFill>
                  <a:schemeClr val="tx1"/>
                </a:solidFill>
              </a:rPr>
              <a:t>It helps prevent changes.</a:t>
            </a:r>
          </a:p>
          <a:p>
            <a:pPr marL="1371600" indent="-1371600" algn="l">
              <a:buAutoNum type="arabicPeriod"/>
            </a:pPr>
            <a:r>
              <a:rPr lang="en-US" sz="9600" dirty="0" smtClean="0">
                <a:solidFill>
                  <a:schemeClr val="tx1"/>
                </a:solidFill>
              </a:rPr>
              <a:t>It provides a basis for estimating staff, cost, and time.</a:t>
            </a:r>
          </a:p>
          <a:p>
            <a:pPr marL="1371600" indent="-1371600" algn="l">
              <a:buAutoNum type="arabicPeriod"/>
            </a:pPr>
            <a:r>
              <a:rPr lang="en-US" sz="9600" dirty="0" smtClean="0">
                <a:solidFill>
                  <a:schemeClr val="tx1"/>
                </a:solidFill>
              </a:rPr>
              <a:t>It gets team buy-in and builds the team.</a:t>
            </a:r>
          </a:p>
          <a:p>
            <a:pPr marL="1371600" indent="-1371600" algn="l">
              <a:buAutoNum type="arabicPeriod"/>
            </a:pPr>
            <a:r>
              <a:rPr lang="en-US" sz="9600" dirty="0" smtClean="0">
                <a:solidFill>
                  <a:schemeClr val="tx1"/>
                </a:solidFill>
              </a:rPr>
              <a:t>It helps people get their minds around the project.</a:t>
            </a:r>
          </a:p>
          <a:p>
            <a:pPr algn="l"/>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33400"/>
            <a:ext cx="16287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49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2133600"/>
          </a:xfrm>
        </p:spPr>
        <p:txBody>
          <a:bodyPr>
            <a:normAutofit fontScale="25000" lnSpcReduction="20000"/>
          </a:bodyPr>
          <a:lstStyle/>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a:p>
            <a:pPr algn="l"/>
            <a:endParaRPr lang="en-US" sz="9300" dirty="0" smtClean="0">
              <a:solidFill>
                <a:schemeClr val="tx1"/>
              </a:solidFill>
            </a:endParaRPr>
          </a:p>
          <a:p>
            <a:pPr algn="l"/>
            <a:r>
              <a:rPr lang="en-US" sz="11200" dirty="0" smtClean="0">
                <a:solidFill>
                  <a:srgbClr val="C00000"/>
                </a:solidFill>
                <a:effectLst>
                  <a:outerShdw blurRad="38100" dist="38100" dir="2700000" algn="tl">
                    <a:srgbClr val="000000">
                      <a:alpha val="43137"/>
                    </a:srgbClr>
                  </a:outerShdw>
                </a:effectLst>
              </a:rPr>
              <a:t>Make sure you read this information twice:</a:t>
            </a:r>
          </a:p>
          <a:p>
            <a:pPr algn="l"/>
            <a:endParaRPr lang="en-US" sz="9300" dirty="0">
              <a:solidFill>
                <a:schemeClr val="tx1"/>
              </a:solidFill>
            </a:endParaRPr>
          </a:p>
          <a:p>
            <a:pPr algn="l"/>
            <a:r>
              <a:rPr lang="en-US" sz="9300" dirty="0" smtClean="0">
                <a:solidFill>
                  <a:schemeClr val="tx1"/>
                </a:solidFill>
              </a:rPr>
              <a:t>Under a professional project management methodology,  every single project you manage must have a WBS.  </a:t>
            </a:r>
          </a:p>
          <a:p>
            <a:pPr algn="l"/>
            <a:endParaRPr lang="en-US" sz="9300" dirty="0">
              <a:solidFill>
                <a:schemeClr val="tx1"/>
              </a:solidFill>
            </a:endParaRPr>
          </a:p>
          <a:p>
            <a:pPr algn="l"/>
            <a:r>
              <a:rPr lang="en-US" sz="9300" dirty="0" smtClean="0">
                <a:solidFill>
                  <a:schemeClr val="tx1"/>
                </a:solidFill>
              </a:rPr>
              <a:t>You cannot afford to misunderstand this important project management tool.</a:t>
            </a:r>
          </a:p>
          <a:p>
            <a:pPr algn="l"/>
            <a:endParaRPr lang="en-US" sz="9300" dirty="0">
              <a:solidFill>
                <a:schemeClr val="tx1"/>
              </a:solidFill>
            </a:endParaRPr>
          </a:p>
          <a:p>
            <a:pPr algn="l"/>
            <a:r>
              <a:rPr lang="en-US" sz="11200" dirty="0">
                <a:solidFill>
                  <a:srgbClr val="C00000"/>
                </a:solidFill>
                <a:effectLst>
                  <a:outerShdw blurRad="38100" dist="38100" dir="2700000" algn="tl">
                    <a:srgbClr val="000000">
                      <a:alpha val="43137"/>
                    </a:srgbClr>
                  </a:outerShdw>
                </a:effectLst>
              </a:rPr>
              <a:t>Why?</a:t>
            </a:r>
          </a:p>
          <a:p>
            <a:pPr algn="l"/>
            <a:endParaRPr lang="en-US" sz="9300" dirty="0">
              <a:solidFill>
                <a:schemeClr val="tx1"/>
              </a:solidFill>
            </a:endParaRPr>
          </a:p>
          <a:p>
            <a:pPr algn="l"/>
            <a:r>
              <a:rPr lang="en-US" sz="9300" dirty="0" smtClean="0">
                <a:solidFill>
                  <a:schemeClr val="tx1"/>
                </a:solidFill>
              </a:rPr>
              <a:t>Without it, the project will take longer, elements will slip through the cracks, and the project will be negatively impacted.</a:t>
            </a:r>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3815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713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1"/>
            <a:ext cx="8686800" cy="914400"/>
          </a:xfrm>
        </p:spPr>
        <p:txBody>
          <a:bodyPr>
            <a:normAutofit fontScale="32500" lnSpcReduction="20000"/>
          </a:bodyPr>
          <a:lstStyle/>
          <a:p>
            <a:r>
              <a:rPr lang="en-US" sz="8400" dirty="0" smtClean="0">
                <a:solidFill>
                  <a:schemeClr val="tx1"/>
                </a:solidFill>
                <a:effectLst>
                  <a:outerShdw blurRad="38100" dist="38100" dir="2700000" algn="tl">
                    <a:srgbClr val="000000">
                      <a:alpha val="43137"/>
                    </a:srgbClr>
                  </a:outerShdw>
                </a:effectLst>
              </a:rPr>
              <a:t>Work </a:t>
            </a:r>
            <a:r>
              <a:rPr lang="en-US" sz="8400" dirty="0">
                <a:solidFill>
                  <a:schemeClr val="tx1"/>
                </a:solidFill>
                <a:effectLst>
                  <a:outerShdw blurRad="38100" dist="38100" dir="2700000" algn="tl">
                    <a:srgbClr val="000000">
                      <a:alpha val="43137"/>
                    </a:srgbClr>
                  </a:outerShdw>
                </a:effectLst>
              </a:rPr>
              <a:t>Breakdown </a:t>
            </a:r>
            <a:r>
              <a:rPr lang="en-US" sz="8400" dirty="0" smtClean="0">
                <a:solidFill>
                  <a:schemeClr val="tx1"/>
                </a:solidFill>
                <a:effectLst>
                  <a:outerShdw blurRad="38100" dist="38100" dir="2700000" algn="tl">
                    <a:srgbClr val="000000">
                      <a:alpha val="43137"/>
                    </a:srgbClr>
                  </a:outerShdw>
                </a:effectLst>
              </a:rPr>
              <a:t>Structure (WBS)</a:t>
            </a:r>
            <a:endParaRPr lang="en-US" sz="8400" dirty="0">
              <a:solidFill>
                <a:schemeClr val="tx1"/>
              </a:solidFill>
              <a:effectLst>
                <a:outerShdw blurRad="38100" dist="38100" dir="2700000" algn="tl">
                  <a:srgbClr val="000000">
                    <a:alpha val="43137"/>
                  </a:srgbClr>
                </a:outerShdw>
              </a:effectLst>
            </a:endParaRPr>
          </a:p>
          <a:p>
            <a:pPr algn="l"/>
            <a:r>
              <a:rPr lang="en-US" sz="7600" dirty="0" smtClean="0">
                <a:solidFill>
                  <a:srgbClr val="C00000"/>
                </a:solidFill>
                <a:effectLst>
                  <a:outerShdw blurRad="38100" dist="38100" dir="2700000" algn="tl">
                    <a:srgbClr val="000000">
                      <a:alpha val="43137"/>
                    </a:srgbClr>
                  </a:outerShdw>
                </a:effectLst>
              </a:rPr>
              <a:t>Example:</a:t>
            </a:r>
          </a:p>
          <a:p>
            <a:pPr algn="l"/>
            <a:endParaRPr lang="en-US" sz="9300" dirty="0">
              <a:solidFill>
                <a:schemeClr val="tx1"/>
              </a:solidFill>
            </a:endParaRPr>
          </a:p>
          <a:p>
            <a:pPr algn="l"/>
            <a:endParaRPr lang="en-US" sz="9300" dirty="0" smtClean="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22" y="959413"/>
            <a:ext cx="7855878" cy="582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466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1"/>
            <a:ext cx="8686800" cy="914400"/>
          </a:xfrm>
        </p:spPr>
        <p:txBody>
          <a:bodyPr>
            <a:normAutofit fontScale="32500" lnSpcReduction="20000"/>
          </a:bodyPr>
          <a:lstStyle/>
          <a:p>
            <a:r>
              <a:rPr lang="en-US" sz="8400" dirty="0" smtClean="0">
                <a:solidFill>
                  <a:schemeClr val="tx1"/>
                </a:solidFill>
                <a:effectLst>
                  <a:outerShdw blurRad="38100" dist="38100" dir="2700000" algn="tl">
                    <a:srgbClr val="000000">
                      <a:alpha val="43137"/>
                    </a:srgbClr>
                  </a:outerShdw>
                </a:effectLst>
              </a:rPr>
              <a:t>Work </a:t>
            </a:r>
            <a:r>
              <a:rPr lang="en-US" sz="8400" dirty="0">
                <a:solidFill>
                  <a:schemeClr val="tx1"/>
                </a:solidFill>
                <a:effectLst>
                  <a:outerShdw blurRad="38100" dist="38100" dir="2700000" algn="tl">
                    <a:srgbClr val="000000">
                      <a:alpha val="43137"/>
                    </a:srgbClr>
                  </a:outerShdw>
                </a:effectLst>
              </a:rPr>
              <a:t>Breakdown </a:t>
            </a:r>
            <a:r>
              <a:rPr lang="en-US" sz="8400" dirty="0" smtClean="0">
                <a:solidFill>
                  <a:schemeClr val="tx1"/>
                </a:solidFill>
                <a:effectLst>
                  <a:outerShdw blurRad="38100" dist="38100" dir="2700000" algn="tl">
                    <a:srgbClr val="000000">
                      <a:alpha val="43137"/>
                    </a:srgbClr>
                  </a:outerShdw>
                </a:effectLst>
              </a:rPr>
              <a:t>Structure (WBS)</a:t>
            </a:r>
            <a:endParaRPr lang="en-US" sz="8400" dirty="0">
              <a:solidFill>
                <a:schemeClr val="tx1"/>
              </a:solidFill>
              <a:effectLst>
                <a:outerShdw blurRad="38100" dist="38100" dir="2700000" algn="tl">
                  <a:srgbClr val="000000">
                    <a:alpha val="43137"/>
                  </a:srgbClr>
                </a:outerShdw>
              </a:effectLst>
            </a:endParaRPr>
          </a:p>
          <a:p>
            <a:pPr algn="l"/>
            <a:r>
              <a:rPr lang="en-US" sz="7600" dirty="0" smtClean="0">
                <a:solidFill>
                  <a:srgbClr val="C00000"/>
                </a:solidFill>
                <a:effectLst>
                  <a:outerShdw blurRad="38100" dist="38100" dir="2700000" algn="tl">
                    <a:srgbClr val="000000">
                      <a:alpha val="43137"/>
                    </a:srgbClr>
                  </a:outerShdw>
                </a:effectLst>
              </a:rPr>
              <a:t>Example:</a:t>
            </a:r>
          </a:p>
          <a:p>
            <a:pPr algn="l"/>
            <a:endParaRPr lang="en-US" sz="9300" dirty="0">
              <a:solidFill>
                <a:schemeClr val="tx1"/>
              </a:solidFill>
            </a:endParaRPr>
          </a:p>
          <a:p>
            <a:pPr algn="l"/>
            <a:endParaRPr lang="en-US" sz="9300" dirty="0" smtClean="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95425"/>
            <a:ext cx="77628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9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1"/>
            <a:ext cx="8686800" cy="914400"/>
          </a:xfrm>
        </p:spPr>
        <p:txBody>
          <a:bodyPr>
            <a:normAutofit fontScale="32500" lnSpcReduction="20000"/>
          </a:bodyPr>
          <a:lstStyle/>
          <a:p>
            <a:r>
              <a:rPr lang="en-US" sz="8400" dirty="0" smtClean="0">
                <a:solidFill>
                  <a:schemeClr val="tx1"/>
                </a:solidFill>
                <a:effectLst>
                  <a:outerShdw blurRad="38100" dist="38100" dir="2700000" algn="tl">
                    <a:srgbClr val="000000">
                      <a:alpha val="43137"/>
                    </a:srgbClr>
                  </a:outerShdw>
                </a:effectLst>
              </a:rPr>
              <a:t>Work </a:t>
            </a:r>
            <a:r>
              <a:rPr lang="en-US" sz="8400" dirty="0">
                <a:solidFill>
                  <a:schemeClr val="tx1"/>
                </a:solidFill>
                <a:effectLst>
                  <a:outerShdw blurRad="38100" dist="38100" dir="2700000" algn="tl">
                    <a:srgbClr val="000000">
                      <a:alpha val="43137"/>
                    </a:srgbClr>
                  </a:outerShdw>
                </a:effectLst>
              </a:rPr>
              <a:t>Breakdown </a:t>
            </a:r>
            <a:r>
              <a:rPr lang="en-US" sz="8400" dirty="0" smtClean="0">
                <a:solidFill>
                  <a:schemeClr val="tx1"/>
                </a:solidFill>
                <a:effectLst>
                  <a:outerShdw blurRad="38100" dist="38100" dir="2700000" algn="tl">
                    <a:srgbClr val="000000">
                      <a:alpha val="43137"/>
                    </a:srgbClr>
                  </a:outerShdw>
                </a:effectLst>
              </a:rPr>
              <a:t>Structure (WBS)</a:t>
            </a:r>
            <a:endParaRPr lang="en-US" sz="8400" dirty="0">
              <a:solidFill>
                <a:schemeClr val="tx1"/>
              </a:solidFill>
              <a:effectLst>
                <a:outerShdw blurRad="38100" dist="38100" dir="2700000" algn="tl">
                  <a:srgbClr val="000000">
                    <a:alpha val="43137"/>
                  </a:srgbClr>
                </a:outerShdw>
              </a:effectLst>
            </a:endParaRPr>
          </a:p>
          <a:p>
            <a:pPr algn="l"/>
            <a:r>
              <a:rPr lang="en-US" sz="7600" dirty="0" smtClean="0">
                <a:solidFill>
                  <a:srgbClr val="C00000"/>
                </a:solidFill>
                <a:effectLst>
                  <a:outerShdw blurRad="38100" dist="38100" dir="2700000" algn="tl">
                    <a:srgbClr val="000000">
                      <a:alpha val="43137"/>
                    </a:srgbClr>
                  </a:outerShdw>
                </a:effectLst>
              </a:rPr>
              <a:t>Example:</a:t>
            </a:r>
          </a:p>
          <a:p>
            <a:pPr algn="l"/>
            <a:endParaRPr lang="en-US" sz="9300" dirty="0">
              <a:solidFill>
                <a:schemeClr val="tx1"/>
              </a:solidFill>
            </a:endParaRPr>
          </a:p>
          <a:p>
            <a:pPr algn="l"/>
            <a:endParaRPr lang="en-US" sz="9300" dirty="0" smtClean="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19250"/>
            <a:ext cx="89916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50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1"/>
            <a:ext cx="8686800" cy="990599"/>
          </a:xfrm>
        </p:spPr>
        <p:txBody>
          <a:bodyPr>
            <a:normAutofit/>
          </a:bodyPr>
          <a:lstStyle/>
          <a:p>
            <a:pPr algn="l"/>
            <a:r>
              <a:rPr lang="en-US" sz="4000" dirty="0" smtClean="0">
                <a:solidFill>
                  <a:srgbClr val="C00000"/>
                </a:solidFill>
                <a:effectLst>
                  <a:outerShdw blurRad="38100" dist="38100" dir="2700000" algn="tl">
                    <a:srgbClr val="000000">
                      <a:alpha val="43137"/>
                    </a:srgbClr>
                  </a:outerShdw>
                </a:effectLst>
              </a:rPr>
              <a:t>In summary:</a:t>
            </a:r>
          </a:p>
          <a:p>
            <a:pPr algn="l"/>
            <a:endParaRPr lang="en-US" sz="7600" dirty="0" smtClean="0">
              <a:solidFill>
                <a:srgbClr val="C00000"/>
              </a:solidFill>
              <a:effectLst>
                <a:outerShdw blurRad="38100" dist="38100" dir="2700000" algn="tl">
                  <a:srgbClr val="000000">
                    <a:alpha val="43137"/>
                  </a:srgbClr>
                </a:outerShdw>
              </a:effectLst>
            </a:endParaRPr>
          </a:p>
          <a:p>
            <a:pPr algn="l"/>
            <a:endParaRPr lang="en-US" sz="7600" dirty="0">
              <a:solidFill>
                <a:srgbClr val="C00000"/>
              </a:solidFill>
              <a:effectLst>
                <a:outerShdw blurRad="38100" dist="38100" dir="2700000" algn="tl">
                  <a:srgbClr val="000000">
                    <a:alpha val="43137"/>
                  </a:srgbClr>
                </a:outerShdw>
              </a:effectLst>
            </a:endParaRPr>
          </a:p>
          <a:p>
            <a:pPr algn="l"/>
            <a:endParaRPr lang="en-US" sz="7600" dirty="0" smtClean="0">
              <a:solidFill>
                <a:srgbClr val="C00000"/>
              </a:solidFill>
              <a:effectLst>
                <a:outerShdw blurRad="38100" dist="38100" dir="2700000" algn="tl">
                  <a:srgbClr val="000000">
                    <a:alpha val="43137"/>
                  </a:srgbClr>
                </a:outerShdw>
              </a:effectLst>
            </a:endParaRPr>
          </a:p>
          <a:p>
            <a:pPr algn="l"/>
            <a:endParaRPr lang="en-US" sz="9300" dirty="0">
              <a:solidFill>
                <a:schemeClr val="tx1"/>
              </a:solidFill>
            </a:endParaRPr>
          </a:p>
          <a:p>
            <a:pPr algn="l"/>
            <a:endParaRPr lang="en-US" sz="9300" dirty="0" smtClean="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sp>
        <p:nvSpPr>
          <p:cNvPr id="2" name="TextBox 1"/>
          <p:cNvSpPr txBox="1"/>
          <p:nvPr/>
        </p:nvSpPr>
        <p:spPr>
          <a:xfrm>
            <a:off x="21771" y="1524000"/>
            <a:ext cx="8991600" cy="6001643"/>
          </a:xfrm>
          <a:prstGeom prst="rect">
            <a:avLst/>
          </a:prstGeom>
          <a:noFill/>
        </p:spPr>
        <p:txBody>
          <a:bodyPr wrap="square" rtlCol="0">
            <a:spAutoFit/>
          </a:bodyPr>
          <a:lstStyle/>
          <a:p>
            <a:r>
              <a:rPr lang="en-US" sz="2400" dirty="0" smtClean="0"/>
              <a:t>Most commonly, the project title goes at the top of the WBS.</a:t>
            </a:r>
          </a:p>
          <a:p>
            <a:endParaRPr lang="en-US" sz="2400" dirty="0"/>
          </a:p>
          <a:p>
            <a:r>
              <a:rPr lang="en-US" sz="2400" dirty="0" smtClean="0"/>
              <a:t>The first level is normally the same as the project life cycle.</a:t>
            </a:r>
          </a:p>
          <a:p>
            <a:endParaRPr lang="en-US" sz="2400" dirty="0"/>
          </a:p>
          <a:p>
            <a:r>
              <a:rPr lang="en-US" sz="2400" dirty="0" smtClean="0"/>
              <a:t>The following levels break the project into smaller pieces.</a:t>
            </a:r>
          </a:p>
          <a:p>
            <a:endParaRPr lang="en-US" sz="2400" dirty="0"/>
          </a:p>
          <a:p>
            <a:r>
              <a:rPr lang="en-US" sz="2400" dirty="0" smtClean="0"/>
              <a:t>This is a top – down effort to decompose the deliverables and </a:t>
            </a:r>
          </a:p>
          <a:p>
            <a:r>
              <a:rPr lang="en-US" sz="2400" dirty="0" smtClean="0"/>
              <a:t>the work required to produce them.</a:t>
            </a:r>
          </a:p>
          <a:p>
            <a:endParaRPr lang="en-US" sz="2400" dirty="0"/>
          </a:p>
          <a:p>
            <a:r>
              <a:rPr lang="en-US" sz="2400" dirty="0" smtClean="0"/>
              <a:t>The complete scope of the project (product, project, and management </a:t>
            </a:r>
          </a:p>
          <a:p>
            <a:r>
              <a:rPr lang="en-US" sz="2400" dirty="0" smtClean="0"/>
              <a:t>efforts) are included.</a:t>
            </a:r>
          </a:p>
          <a:p>
            <a:endParaRPr lang="en-US" sz="2400" dirty="0"/>
          </a:p>
          <a:p>
            <a:r>
              <a:rPr lang="en-US" sz="2400" dirty="0" smtClean="0"/>
              <a:t>Note that each work package consists of nouns (things) rather than actions. </a:t>
            </a:r>
          </a:p>
          <a:p>
            <a:endParaRPr lang="en-US" sz="2400" dirty="0"/>
          </a:p>
          <a:p>
            <a:endParaRPr lang="en-US"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28600"/>
            <a:ext cx="1214438" cy="109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972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6477000"/>
          </a:xfrm>
        </p:spPr>
        <p:txBody>
          <a:bodyPr>
            <a:normAutofit fontScale="77500" lnSpcReduction="20000"/>
          </a:bodyPr>
          <a:lstStyle/>
          <a:p>
            <a:endParaRPr lang="en-US" sz="8400" dirty="0" smtClean="0">
              <a:solidFill>
                <a:schemeClr val="tx1"/>
              </a:solidFill>
              <a:effectLst>
                <a:outerShdw blurRad="38100" dist="38100" dir="2700000" algn="tl">
                  <a:srgbClr val="000000">
                    <a:alpha val="43137"/>
                  </a:srgbClr>
                </a:outerShdw>
              </a:effectLst>
            </a:endParaRPr>
          </a:p>
          <a:p>
            <a:endParaRPr lang="en-US" sz="8400" dirty="0">
              <a:solidFill>
                <a:schemeClr val="tx1"/>
              </a:solidFill>
              <a:effectLst>
                <a:outerShdw blurRad="38100" dist="38100" dir="2700000" algn="tl">
                  <a:srgbClr val="000000">
                    <a:alpha val="43137"/>
                  </a:srgbClr>
                </a:outerShdw>
              </a:effectLst>
            </a:endParaRPr>
          </a:p>
          <a:p>
            <a:r>
              <a:rPr lang="en-US" sz="6200" dirty="0" smtClean="0">
                <a:solidFill>
                  <a:schemeClr val="tx1"/>
                </a:solidFill>
                <a:effectLst>
                  <a:outerShdw blurRad="38100" dist="38100" dir="2700000" algn="tl">
                    <a:srgbClr val="000000">
                      <a:alpha val="43137"/>
                    </a:srgbClr>
                  </a:outerShdw>
                </a:effectLst>
              </a:rPr>
              <a:t>THANK YOU</a:t>
            </a:r>
          </a:p>
          <a:p>
            <a:endParaRPr lang="en-US" sz="6200" dirty="0">
              <a:solidFill>
                <a:schemeClr val="tx1"/>
              </a:solidFill>
              <a:effectLst>
                <a:outerShdw blurRad="38100" dist="38100" dir="2700000" algn="tl">
                  <a:srgbClr val="000000">
                    <a:alpha val="43137"/>
                  </a:srgbClr>
                </a:outerShdw>
              </a:effectLst>
            </a:endParaRPr>
          </a:p>
          <a:p>
            <a:r>
              <a:rPr lang="en-US" sz="6200" dirty="0" smtClean="0">
                <a:solidFill>
                  <a:schemeClr val="tx1"/>
                </a:solidFill>
                <a:effectLst>
                  <a:outerShdw blurRad="38100" dist="38100" dir="2700000" algn="tl">
                    <a:srgbClr val="000000">
                      <a:alpha val="43137"/>
                    </a:srgbClr>
                  </a:outerShdw>
                </a:effectLst>
              </a:rPr>
              <a:t>Ing. Osvaldo Mart</a:t>
            </a:r>
            <a:r>
              <a:rPr lang="es-CR" sz="6200" dirty="0">
                <a:solidFill>
                  <a:schemeClr val="tx1"/>
                </a:solidFill>
                <a:effectLst>
                  <a:outerShdw blurRad="38100" dist="38100" dir="2700000" algn="tl">
                    <a:srgbClr val="000000">
                      <a:alpha val="43137"/>
                    </a:srgbClr>
                  </a:outerShdw>
                </a:effectLst>
              </a:rPr>
              <a:t>í</a:t>
            </a:r>
            <a:r>
              <a:rPr lang="en-US" sz="6200" dirty="0" smtClean="0">
                <a:solidFill>
                  <a:schemeClr val="tx1"/>
                </a:solidFill>
                <a:effectLst>
                  <a:outerShdw blurRad="38100" dist="38100" dir="2700000" algn="tl">
                    <a:srgbClr val="000000">
                      <a:alpha val="43137"/>
                    </a:srgbClr>
                  </a:outerShdw>
                </a:effectLst>
              </a:rPr>
              <a:t>nez MSc. MAP</a:t>
            </a:r>
          </a:p>
          <a:p>
            <a:endParaRPr lang="en-US" sz="6200" dirty="0">
              <a:solidFill>
                <a:schemeClr val="tx1"/>
              </a:solidFill>
              <a:effectLst>
                <a:outerShdw blurRad="38100" dist="38100" dir="2700000" algn="tl">
                  <a:srgbClr val="000000">
                    <a:alpha val="43137"/>
                  </a:srgbClr>
                </a:outerShdw>
              </a:effectLst>
            </a:endParaRPr>
          </a:p>
          <a:p>
            <a:r>
              <a:rPr lang="en-US" sz="6200" dirty="0" smtClean="0">
                <a:solidFill>
                  <a:schemeClr val="tx1"/>
                </a:solidFill>
                <a:effectLst>
                  <a:outerShdw blurRad="38100" dist="38100" dir="2700000" algn="tl">
                    <a:srgbClr val="000000">
                      <a:alpha val="43137"/>
                    </a:srgbClr>
                  </a:outerShdw>
                </a:effectLst>
              </a:rPr>
              <a:t>2016</a:t>
            </a:r>
            <a:endParaRPr lang="en-US" sz="6200" dirty="0">
              <a:solidFill>
                <a:schemeClr val="tx1"/>
              </a:solidFill>
              <a:effectLst>
                <a:outerShdw blurRad="38100" dist="38100" dir="2700000" algn="tl">
                  <a:srgbClr val="000000">
                    <a:alpha val="43137"/>
                  </a:srgbClr>
                </a:outerShdw>
              </a:effectLst>
            </a:endParaRPr>
          </a:p>
          <a:p>
            <a:endParaRPr lang="en-US" sz="7600" dirty="0" smtClean="0">
              <a:solidFill>
                <a:srgbClr val="C00000"/>
              </a:solidFill>
              <a:effectLst>
                <a:outerShdw blurRad="38100" dist="38100" dir="2700000" algn="tl">
                  <a:srgbClr val="000000">
                    <a:alpha val="43137"/>
                  </a:srgbClr>
                </a:outerShdw>
              </a:effectLst>
            </a:endParaRPr>
          </a:p>
          <a:p>
            <a:pPr algn="l"/>
            <a:endParaRPr lang="en-US" sz="9300" dirty="0">
              <a:solidFill>
                <a:schemeClr val="tx1"/>
              </a:solidFill>
            </a:endParaRPr>
          </a:p>
          <a:p>
            <a:pPr algn="l"/>
            <a:endParaRPr lang="en-US" sz="9300" dirty="0" smtClean="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908175" cy="126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5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153400" cy="4572000"/>
          </a:xfrm>
        </p:spPr>
        <p:txBody>
          <a:bodyPr>
            <a:normAutofit fontScale="62500" lnSpcReduction="20000"/>
          </a:bodyPr>
          <a:lstStyle/>
          <a:p>
            <a:r>
              <a:rPr lang="en-US" sz="4600" dirty="0" smtClean="0">
                <a:solidFill>
                  <a:schemeClr val="tx1"/>
                </a:solidFill>
                <a:effectLst>
                  <a:outerShdw blurRad="38100" dist="38100" dir="2700000" algn="tl">
                    <a:srgbClr val="000000">
                      <a:alpha val="43137"/>
                    </a:srgbClr>
                  </a:outerShdw>
                </a:effectLst>
              </a:rPr>
              <a:t>Work Breakdown Structure (WBS)</a:t>
            </a:r>
            <a:endParaRPr lang="en-US" dirty="0" smtClean="0">
              <a:solidFill>
                <a:schemeClr val="tx1"/>
              </a:solidFill>
              <a:effectLst>
                <a:outerShdw blurRad="38100" dist="38100" dir="2700000" algn="tl">
                  <a:srgbClr val="000000">
                    <a:alpha val="43137"/>
                  </a:srgbClr>
                </a:outerShdw>
              </a:effectLst>
            </a:endParaRPr>
          </a:p>
          <a:p>
            <a:pPr algn="l"/>
            <a:endParaRPr lang="en-US" dirty="0" smtClean="0">
              <a:solidFill>
                <a:schemeClr val="tx1"/>
              </a:solidFill>
            </a:endParaRPr>
          </a:p>
          <a:p>
            <a:pPr algn="l"/>
            <a:r>
              <a:rPr lang="en-US" sz="4400" dirty="0" smtClean="0">
                <a:solidFill>
                  <a:srgbClr val="C00000"/>
                </a:solidFill>
              </a:rPr>
              <a:t>Overview:</a:t>
            </a:r>
          </a:p>
          <a:p>
            <a:pPr algn="l"/>
            <a:endParaRPr lang="en-US" sz="4400" dirty="0" smtClean="0">
              <a:solidFill>
                <a:schemeClr val="tx1"/>
              </a:solidFill>
            </a:endParaRPr>
          </a:p>
          <a:p>
            <a:pPr algn="l"/>
            <a:r>
              <a:rPr lang="en-US" sz="4400" dirty="0" smtClean="0">
                <a:solidFill>
                  <a:schemeClr val="tx1"/>
                </a:solidFill>
              </a:rPr>
              <a:t>The WBS assists project leaders, participants, and stakeholders in the development of a clear vision of the end products or outcomes to be produced by the project.</a:t>
            </a:r>
          </a:p>
          <a:p>
            <a:pPr algn="l"/>
            <a:endParaRPr lang="en-US" sz="4400" dirty="0">
              <a:solidFill>
                <a:schemeClr val="tx1"/>
              </a:solidFill>
            </a:endParaRPr>
          </a:p>
          <a:p>
            <a:pPr algn="l"/>
            <a:r>
              <a:rPr lang="en-US" sz="4400" dirty="0" smtClean="0">
                <a:solidFill>
                  <a:schemeClr val="tx1"/>
                </a:solidFill>
              </a:rPr>
              <a:t>It provides the framework for all deliverables throughout the project life cycle.</a:t>
            </a:r>
          </a:p>
          <a:p>
            <a:pPr algn="l"/>
            <a:endParaRPr lang="en-US" dirty="0"/>
          </a:p>
          <a:p>
            <a:pPr algn="l"/>
            <a:endParaRPr lang="en-US" dirty="0" smtClean="0"/>
          </a:p>
          <a:p>
            <a:pPr algn="l"/>
            <a:endParaRPr lang="en-US" dirty="0"/>
          </a:p>
          <a:p>
            <a:pPr algn="l"/>
            <a:endParaRPr lang="en-US" dirty="0" smtClean="0"/>
          </a:p>
          <a:p>
            <a:pPr algn="l"/>
            <a:endParaRPr lang="en-US" dirty="0" smtClean="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029200"/>
            <a:ext cx="2133600" cy="168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617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85800"/>
            <a:ext cx="8686800" cy="6019800"/>
          </a:xfrm>
        </p:spPr>
        <p:txBody>
          <a:bodyPr>
            <a:normAutofit fontScale="25000" lnSpcReduction="20000"/>
          </a:bodyPr>
          <a:lstStyle/>
          <a:p>
            <a:r>
              <a:rPr lang="en-US" sz="12800" dirty="0" smtClean="0">
                <a:solidFill>
                  <a:schemeClr val="tx1"/>
                </a:solidFill>
                <a:effectLst>
                  <a:outerShdw blurRad="38100" dist="38100" dir="2700000" algn="tl">
                    <a:srgbClr val="000000">
                      <a:alpha val="43137"/>
                    </a:srgbClr>
                  </a:outerShdw>
                </a:effectLst>
              </a:rPr>
              <a:t>Work Breakdown Structure (WBS)</a:t>
            </a:r>
            <a:endParaRPr lang="en-US" sz="7200" dirty="0" smtClean="0">
              <a:solidFill>
                <a:schemeClr val="tx1"/>
              </a:solidFill>
              <a:effectLst>
                <a:outerShdw blurRad="38100" dist="38100" dir="2700000" algn="tl">
                  <a:srgbClr val="000000">
                    <a:alpha val="43137"/>
                  </a:srgbClr>
                </a:outerShdw>
              </a:effectLst>
            </a:endParaRPr>
          </a:p>
          <a:p>
            <a:pPr algn="l"/>
            <a:endParaRPr lang="en-US" sz="4000" dirty="0" smtClean="0">
              <a:solidFill>
                <a:schemeClr val="tx1"/>
              </a:solidFill>
            </a:endParaRPr>
          </a:p>
          <a:p>
            <a:pPr algn="l"/>
            <a:r>
              <a:rPr lang="en-US" sz="9600" dirty="0" smtClean="0">
                <a:solidFill>
                  <a:srgbClr val="C00000"/>
                </a:solidFill>
              </a:rPr>
              <a:t>Design:</a:t>
            </a:r>
          </a:p>
          <a:p>
            <a:pPr algn="l"/>
            <a:endParaRPr lang="en-US" sz="8000" dirty="0" smtClean="0">
              <a:solidFill>
                <a:schemeClr val="tx1"/>
              </a:solidFill>
            </a:endParaRPr>
          </a:p>
          <a:p>
            <a:pPr algn="l"/>
            <a:r>
              <a:rPr lang="en-US" sz="8000" dirty="0" smtClean="0">
                <a:solidFill>
                  <a:schemeClr val="tx1"/>
                </a:solidFill>
              </a:rPr>
              <a:t>The WBS provides a graphical representation or textual outline of the project scope.</a:t>
            </a:r>
          </a:p>
          <a:p>
            <a:pPr algn="l"/>
            <a:endParaRPr lang="en-US" sz="8000" dirty="0" smtClean="0">
              <a:solidFill>
                <a:schemeClr val="tx1"/>
              </a:solidFill>
            </a:endParaRPr>
          </a:p>
          <a:p>
            <a:pPr algn="l"/>
            <a:r>
              <a:rPr lang="en-US" sz="8000" dirty="0" smtClean="0">
                <a:solidFill>
                  <a:schemeClr val="tx1"/>
                </a:solidFill>
              </a:rPr>
              <a:t>Some of the main roles the WBS plays in supporting clarity for project definition are that it:</a:t>
            </a:r>
          </a:p>
          <a:p>
            <a:pPr algn="l"/>
            <a:endParaRPr lang="en-US" sz="8000" dirty="0">
              <a:solidFill>
                <a:schemeClr val="tx1"/>
              </a:solidFill>
            </a:endParaRPr>
          </a:p>
          <a:p>
            <a:pPr algn="l"/>
            <a:r>
              <a:rPr lang="en-US" sz="8000" dirty="0" smtClean="0">
                <a:solidFill>
                  <a:schemeClr val="accent5">
                    <a:lumMod val="75000"/>
                  </a:schemeClr>
                </a:solidFill>
              </a:rPr>
              <a:t>Decomposes</a:t>
            </a:r>
            <a:r>
              <a:rPr lang="en-US" sz="8000" dirty="0" smtClean="0">
                <a:solidFill>
                  <a:schemeClr val="tx1"/>
                </a:solidFill>
              </a:rPr>
              <a:t>:  	the overall project scope into clearly defined deliverables.</a:t>
            </a:r>
          </a:p>
          <a:p>
            <a:pPr algn="l"/>
            <a:endParaRPr lang="en-US" sz="8000" dirty="0" smtClean="0">
              <a:solidFill>
                <a:schemeClr val="tx1"/>
              </a:solidFill>
            </a:endParaRPr>
          </a:p>
          <a:p>
            <a:pPr algn="l"/>
            <a:r>
              <a:rPr lang="en-US" sz="8000" dirty="0" smtClean="0">
                <a:solidFill>
                  <a:schemeClr val="accent6">
                    <a:lumMod val="75000"/>
                  </a:schemeClr>
                </a:solidFill>
              </a:rPr>
              <a:t>Defines</a:t>
            </a:r>
            <a:r>
              <a:rPr lang="en-US" sz="8000" dirty="0" smtClean="0">
                <a:solidFill>
                  <a:schemeClr val="tx1"/>
                </a:solidFill>
              </a:rPr>
              <a:t>: 	           	the scope of the project in terms that the stakeholders can  </a:t>
            </a:r>
          </a:p>
          <a:p>
            <a:pPr algn="l"/>
            <a:r>
              <a:rPr lang="en-US" sz="8000" dirty="0">
                <a:solidFill>
                  <a:schemeClr val="tx1"/>
                </a:solidFill>
              </a:rPr>
              <a:t>	 </a:t>
            </a:r>
            <a:r>
              <a:rPr lang="en-US" sz="8000" dirty="0" smtClean="0">
                <a:solidFill>
                  <a:schemeClr val="tx1"/>
                </a:solidFill>
              </a:rPr>
              <a:t>          	understand.</a:t>
            </a:r>
          </a:p>
          <a:p>
            <a:pPr algn="l"/>
            <a:endParaRPr lang="en-US" sz="8000" dirty="0" smtClean="0">
              <a:solidFill>
                <a:schemeClr val="tx1"/>
              </a:solidFill>
            </a:endParaRPr>
          </a:p>
          <a:p>
            <a:pPr algn="l"/>
            <a:r>
              <a:rPr lang="en-US" sz="8000" dirty="0" smtClean="0">
                <a:solidFill>
                  <a:schemeClr val="accent5">
                    <a:lumMod val="75000"/>
                  </a:schemeClr>
                </a:solidFill>
              </a:rPr>
              <a:t>Provides</a:t>
            </a:r>
            <a:r>
              <a:rPr lang="en-US" sz="8000" dirty="0" smtClean="0">
                <a:solidFill>
                  <a:schemeClr val="tx1"/>
                </a:solidFill>
              </a:rPr>
              <a:t>: 	a structure for organizing information regarding the project’s </a:t>
            </a:r>
          </a:p>
          <a:p>
            <a:pPr algn="l"/>
            <a:r>
              <a:rPr lang="en-US" sz="8000" dirty="0">
                <a:solidFill>
                  <a:schemeClr val="tx1"/>
                </a:solidFill>
              </a:rPr>
              <a:t>	</a:t>
            </a:r>
            <a:r>
              <a:rPr lang="en-US" sz="8000" dirty="0" smtClean="0">
                <a:solidFill>
                  <a:schemeClr val="tx1"/>
                </a:solidFill>
              </a:rPr>
              <a:t>	progress, status, and performance.</a:t>
            </a:r>
          </a:p>
          <a:p>
            <a:pPr algn="l"/>
            <a:endParaRPr lang="en-US" sz="8000" dirty="0" smtClean="0">
              <a:solidFill>
                <a:schemeClr val="tx1"/>
              </a:solidFill>
            </a:endParaRPr>
          </a:p>
          <a:p>
            <a:pPr algn="l"/>
            <a:r>
              <a:rPr lang="en-US" sz="8000" dirty="0" smtClean="0">
                <a:solidFill>
                  <a:schemeClr val="accent6">
                    <a:lumMod val="75000"/>
                  </a:schemeClr>
                </a:solidFill>
              </a:rPr>
              <a:t>Supports</a:t>
            </a:r>
            <a:r>
              <a:rPr lang="en-US" sz="8000" dirty="0" smtClean="0">
                <a:solidFill>
                  <a:schemeClr val="tx1"/>
                </a:solidFill>
              </a:rPr>
              <a:t>: 	tracking of risks to assist the project </a:t>
            </a:r>
            <a:r>
              <a:rPr lang="en-US" sz="8000" dirty="0">
                <a:solidFill>
                  <a:schemeClr val="tx1"/>
                </a:solidFill>
              </a:rPr>
              <a:t>m</a:t>
            </a:r>
            <a:r>
              <a:rPr lang="en-US" sz="8000" dirty="0" smtClean="0">
                <a:solidFill>
                  <a:schemeClr val="tx1"/>
                </a:solidFill>
              </a:rPr>
              <a:t>anager in identifying and  </a:t>
            </a:r>
          </a:p>
          <a:p>
            <a:pPr algn="l"/>
            <a:r>
              <a:rPr lang="en-US" sz="8000" dirty="0">
                <a:solidFill>
                  <a:schemeClr val="tx1"/>
                </a:solidFill>
              </a:rPr>
              <a:t> </a:t>
            </a:r>
            <a:r>
              <a:rPr lang="en-US" sz="8000" dirty="0" smtClean="0">
                <a:solidFill>
                  <a:schemeClr val="tx1"/>
                </a:solidFill>
              </a:rPr>
              <a:t>                 	implementing necessary responses.</a:t>
            </a:r>
          </a:p>
          <a:p>
            <a:pPr algn="l"/>
            <a:r>
              <a:rPr lang="en-US" sz="9600" dirty="0" smtClean="0">
                <a:solidFill>
                  <a:schemeClr val="tx1"/>
                </a:solidFill>
              </a:rPr>
              <a:t> </a:t>
            </a:r>
          </a:p>
          <a:p>
            <a:pPr algn="l"/>
            <a:endParaRPr lang="en-US" sz="4400" dirty="0">
              <a:solidFill>
                <a:schemeClr val="tx1"/>
              </a:solidFill>
            </a:endParaRPr>
          </a:p>
          <a:p>
            <a:pPr algn="l"/>
            <a:r>
              <a:rPr lang="en-US" sz="4400" dirty="0" smtClean="0">
                <a:solidFill>
                  <a:schemeClr val="tx1"/>
                </a:solidFill>
              </a:rPr>
              <a:t> </a:t>
            </a:r>
          </a:p>
          <a:p>
            <a:pPr algn="l"/>
            <a:endParaRPr lang="en-US" dirty="0"/>
          </a:p>
          <a:p>
            <a:pPr algn="l"/>
            <a:endParaRPr lang="en-US" dirty="0" smtClean="0"/>
          </a:p>
          <a:p>
            <a:pPr algn="l"/>
            <a:endParaRPr lang="en-US" dirty="0"/>
          </a:p>
          <a:p>
            <a:pPr algn="l"/>
            <a:endParaRPr lang="en-US" dirty="0" smtClean="0"/>
          </a:p>
          <a:p>
            <a:pPr algn="l"/>
            <a:endParaRPr lang="en-US" dirty="0" smtClean="0"/>
          </a:p>
          <a:p>
            <a:endParaRPr lang="en-US" dirty="0"/>
          </a:p>
        </p:txBody>
      </p:sp>
    </p:spTree>
    <p:extLst>
      <p:ext uri="{BB962C8B-B14F-4D97-AF65-F5344CB8AC3E}">
        <p14:creationId xmlns:p14="http://schemas.microsoft.com/office/powerpoint/2010/main" val="320890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85800"/>
            <a:ext cx="8686800" cy="6019800"/>
          </a:xfrm>
        </p:spPr>
        <p:txBody>
          <a:bodyPr>
            <a:normAutofit fontScale="25000" lnSpcReduction="20000"/>
          </a:bodyPr>
          <a:lstStyle/>
          <a:p>
            <a:r>
              <a:rPr lang="en-US" sz="12800" dirty="0" smtClean="0">
                <a:solidFill>
                  <a:schemeClr val="tx1"/>
                </a:solidFill>
                <a:effectLst>
                  <a:outerShdw blurRad="38100" dist="38100" dir="2700000" algn="tl">
                    <a:srgbClr val="000000">
                      <a:alpha val="43137"/>
                    </a:srgbClr>
                  </a:outerShdw>
                </a:effectLst>
              </a:rPr>
              <a:t>Work Breakdown Structure (WBS)</a:t>
            </a:r>
            <a:endParaRPr lang="en-US" sz="7200" dirty="0" smtClean="0">
              <a:solidFill>
                <a:schemeClr val="tx1"/>
              </a:solidFill>
              <a:effectLst>
                <a:outerShdw blurRad="38100" dist="38100" dir="2700000" algn="tl">
                  <a:srgbClr val="000000">
                    <a:alpha val="43137"/>
                  </a:srgbClr>
                </a:outerShdw>
              </a:effectLst>
            </a:endParaRPr>
          </a:p>
          <a:p>
            <a:pPr algn="l"/>
            <a:endParaRPr lang="en-US" sz="4000" dirty="0" smtClean="0">
              <a:solidFill>
                <a:schemeClr val="tx1"/>
              </a:solidFill>
            </a:endParaRPr>
          </a:p>
          <a:p>
            <a:pPr algn="l"/>
            <a:r>
              <a:rPr lang="en-US" sz="9600" dirty="0">
                <a:solidFill>
                  <a:srgbClr val="C00000"/>
                </a:solidFill>
              </a:rPr>
              <a:t>Levels:</a:t>
            </a:r>
          </a:p>
          <a:p>
            <a:pPr algn="l"/>
            <a:endParaRPr lang="en-US" sz="9600" dirty="0" smtClean="0">
              <a:solidFill>
                <a:schemeClr val="tx1"/>
              </a:solidFill>
            </a:endParaRPr>
          </a:p>
          <a:p>
            <a:pPr algn="l"/>
            <a:r>
              <a:rPr lang="en-US" sz="9600" dirty="0" smtClean="0">
                <a:solidFill>
                  <a:schemeClr val="tx1"/>
                </a:solidFill>
              </a:rPr>
              <a:t>The depth of the WBS is dependent upon the size and complexity of the project and the level of detail needed to plan and manage it.</a:t>
            </a:r>
          </a:p>
          <a:p>
            <a:pPr algn="l"/>
            <a:endParaRPr lang="en-US" sz="9600" dirty="0">
              <a:solidFill>
                <a:schemeClr val="tx1"/>
              </a:solidFill>
            </a:endParaRPr>
          </a:p>
          <a:p>
            <a:pPr algn="l"/>
            <a:r>
              <a:rPr lang="en-US" sz="9600" dirty="0">
                <a:solidFill>
                  <a:srgbClr val="C00000"/>
                </a:solidFill>
              </a:rPr>
              <a:t>The 100% Rule:</a:t>
            </a:r>
          </a:p>
          <a:p>
            <a:pPr algn="l"/>
            <a:endParaRPr lang="en-US" sz="9600" dirty="0" smtClean="0">
              <a:solidFill>
                <a:schemeClr val="tx1"/>
              </a:solidFill>
            </a:endParaRPr>
          </a:p>
          <a:p>
            <a:pPr algn="l"/>
            <a:r>
              <a:rPr lang="en-US" sz="9600" dirty="0" smtClean="0">
                <a:solidFill>
                  <a:schemeClr val="tx1"/>
                </a:solidFill>
              </a:rPr>
              <a:t>This rule states that the WBS includes 100% of the work defined by the project scope and captures all work deliverables to be completed, including project management.</a:t>
            </a:r>
          </a:p>
          <a:p>
            <a:pPr algn="l"/>
            <a:endParaRPr lang="en-US" sz="9600" dirty="0" smtClean="0">
              <a:solidFill>
                <a:schemeClr val="tx1"/>
              </a:solidFill>
            </a:endParaRPr>
          </a:p>
          <a:p>
            <a:pPr algn="l"/>
            <a:r>
              <a:rPr lang="en-US" sz="9600" dirty="0" smtClean="0">
                <a:solidFill>
                  <a:schemeClr val="tx1"/>
                </a:solidFill>
              </a:rPr>
              <a:t>The rule applies to all levels within the hierarchy.</a:t>
            </a:r>
          </a:p>
          <a:p>
            <a:pPr algn="l"/>
            <a:endParaRPr lang="en-US" sz="9600" dirty="0" smtClean="0">
              <a:solidFill>
                <a:schemeClr val="tx1"/>
              </a:solidFill>
            </a:endParaRPr>
          </a:p>
          <a:p>
            <a:pPr algn="l"/>
            <a:r>
              <a:rPr lang="en-US" sz="9600" dirty="0" smtClean="0">
                <a:solidFill>
                  <a:schemeClr val="tx1"/>
                </a:solidFill>
              </a:rPr>
              <a:t> </a:t>
            </a:r>
          </a:p>
          <a:p>
            <a:pPr algn="l"/>
            <a:endParaRPr lang="en-US" sz="4400" dirty="0">
              <a:solidFill>
                <a:schemeClr val="tx1"/>
              </a:solidFill>
            </a:endParaRPr>
          </a:p>
          <a:p>
            <a:pPr algn="l"/>
            <a:r>
              <a:rPr lang="en-US" sz="4400" dirty="0" smtClean="0">
                <a:solidFill>
                  <a:schemeClr val="tx1"/>
                </a:solidFill>
              </a:rPr>
              <a:t> </a:t>
            </a:r>
          </a:p>
          <a:p>
            <a:pPr algn="l"/>
            <a:endParaRPr lang="en-US" dirty="0"/>
          </a:p>
          <a:p>
            <a:pPr algn="l"/>
            <a:endParaRPr lang="en-US" dirty="0" smtClean="0"/>
          </a:p>
          <a:p>
            <a:pPr algn="l"/>
            <a:endParaRPr lang="en-US" dirty="0"/>
          </a:p>
          <a:p>
            <a:pPr algn="l"/>
            <a:endParaRPr lang="en-US" dirty="0" smtClean="0"/>
          </a:p>
          <a:p>
            <a:pPr algn="l"/>
            <a:endParaRPr lang="en-US" dirty="0" smtClean="0"/>
          </a:p>
          <a:p>
            <a:endParaRPr lang="en-US" dirty="0"/>
          </a:p>
        </p:txBody>
      </p:sp>
    </p:spTree>
    <p:extLst>
      <p:ext uri="{BB962C8B-B14F-4D97-AF65-F5344CB8AC3E}">
        <p14:creationId xmlns:p14="http://schemas.microsoft.com/office/powerpoint/2010/main" val="2853460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686800" cy="6324600"/>
          </a:xfrm>
        </p:spPr>
        <p:txBody>
          <a:bodyPr>
            <a:normAutofit fontScale="25000" lnSpcReduction="20000"/>
          </a:bodyPr>
          <a:lstStyle/>
          <a:p>
            <a:pPr algn="l"/>
            <a:endParaRPr lang="en-US" sz="4000" dirty="0" smtClean="0">
              <a:solidFill>
                <a:schemeClr val="tx1"/>
              </a:solidFill>
            </a:endParaRPr>
          </a:p>
          <a:p>
            <a:pPr algn="l"/>
            <a:r>
              <a:rPr lang="en-US" sz="9600" dirty="0" smtClean="0">
                <a:solidFill>
                  <a:schemeClr val="tx1"/>
                </a:solidFill>
              </a:rPr>
              <a:t>Wait for a minute…did you clearly understand what you just read on the slide before?</a:t>
            </a:r>
          </a:p>
          <a:p>
            <a:pPr algn="l"/>
            <a:endParaRPr lang="en-US" sz="9600" dirty="0">
              <a:solidFill>
                <a:schemeClr val="tx1"/>
              </a:solidFill>
            </a:endParaRPr>
          </a:p>
          <a:p>
            <a:pPr algn="l"/>
            <a:endParaRPr lang="en-US" sz="9600" dirty="0" smtClean="0">
              <a:solidFill>
                <a:schemeClr val="tx1"/>
              </a:solidFill>
            </a:endParaRPr>
          </a:p>
          <a:p>
            <a:pPr algn="l"/>
            <a:endParaRPr lang="en-US" sz="9600" dirty="0">
              <a:solidFill>
                <a:schemeClr val="tx1"/>
              </a:solidFill>
            </a:endParaRPr>
          </a:p>
          <a:p>
            <a:pPr algn="l"/>
            <a:endParaRPr lang="en-US" sz="9600" dirty="0">
              <a:solidFill>
                <a:schemeClr val="tx1"/>
              </a:solidFill>
            </a:endParaRPr>
          </a:p>
          <a:p>
            <a:pPr algn="l"/>
            <a:endParaRPr lang="en-US" sz="9600" dirty="0" smtClean="0">
              <a:solidFill>
                <a:schemeClr val="tx1"/>
              </a:solidFill>
            </a:endParaRPr>
          </a:p>
          <a:p>
            <a:pPr algn="l"/>
            <a:r>
              <a:rPr lang="en-US" sz="9600" dirty="0" smtClean="0">
                <a:solidFill>
                  <a:schemeClr val="tx1"/>
                </a:solidFill>
              </a:rPr>
              <a:t>This is quite important…as a project </a:t>
            </a:r>
            <a:r>
              <a:rPr lang="en-US" sz="9600" dirty="0">
                <a:solidFill>
                  <a:schemeClr val="tx1"/>
                </a:solidFill>
              </a:rPr>
              <a:t>m</a:t>
            </a:r>
            <a:r>
              <a:rPr lang="en-US" sz="9600" dirty="0" smtClean="0">
                <a:solidFill>
                  <a:schemeClr val="tx1"/>
                </a:solidFill>
              </a:rPr>
              <a:t>anager your role is to achieve the project’s objectives.  Therefore, the deliverables must be captured effectively by the project team as part of the WBS.  If it is not part of the WBS, it is not part of the project.  Very simple, right? </a:t>
            </a:r>
          </a:p>
          <a:p>
            <a:pPr algn="l"/>
            <a:endParaRPr lang="en-US" sz="9600" dirty="0">
              <a:solidFill>
                <a:schemeClr val="tx1"/>
              </a:solidFill>
            </a:endParaRPr>
          </a:p>
          <a:p>
            <a:pPr algn="l"/>
            <a:r>
              <a:rPr lang="en-US" sz="9600" dirty="0" smtClean="0">
                <a:solidFill>
                  <a:schemeClr val="tx1"/>
                </a:solidFill>
              </a:rPr>
              <a:t>Unfortunately, it is not that easy and a lot of projects have what is called “scope creep” resulting in projects that are over budget and behind schedule.    </a:t>
            </a:r>
          </a:p>
          <a:p>
            <a:pPr algn="l"/>
            <a:r>
              <a:rPr lang="en-US" sz="11200" dirty="0" smtClean="0">
                <a:solidFill>
                  <a:schemeClr val="tx1"/>
                </a:solidFill>
              </a:rPr>
              <a:t> </a:t>
            </a:r>
          </a:p>
          <a:p>
            <a:pPr algn="l"/>
            <a:endParaRPr lang="en-US" sz="4800" dirty="0">
              <a:solidFill>
                <a:schemeClr val="tx1"/>
              </a:solidFill>
            </a:endParaRPr>
          </a:p>
          <a:p>
            <a:pPr algn="l"/>
            <a:r>
              <a:rPr lang="en-US" sz="4800" dirty="0" smtClean="0">
                <a:solidFill>
                  <a:schemeClr val="tx1"/>
                </a:solidFill>
              </a:rPr>
              <a:t> </a:t>
            </a:r>
          </a:p>
          <a:p>
            <a:pPr algn="l"/>
            <a:endParaRPr lang="en-US" dirty="0"/>
          </a:p>
          <a:p>
            <a:pPr algn="l"/>
            <a:endParaRPr lang="en-US" dirty="0" smtClean="0"/>
          </a:p>
          <a:p>
            <a:pPr algn="l"/>
            <a:endParaRPr lang="en-US" dirty="0"/>
          </a:p>
          <a:p>
            <a:pPr algn="l"/>
            <a:endParaRPr lang="en-US" dirty="0" smtClean="0"/>
          </a:p>
          <a:p>
            <a:pPr algn="l"/>
            <a:endParaRPr lang="en-US" dirty="0" smtClean="0"/>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9537" y="5638800"/>
            <a:ext cx="1262063" cy="113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943" y="1447800"/>
            <a:ext cx="43053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074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686800" cy="4267200"/>
          </a:xfrm>
        </p:spPr>
        <p:txBody>
          <a:bodyPr>
            <a:normAutofit fontScale="85000" lnSpcReduction="20000"/>
          </a:bodyPr>
          <a:lstStyle/>
          <a:p>
            <a:r>
              <a:rPr lang="en-US" sz="4600" dirty="0" smtClean="0">
                <a:solidFill>
                  <a:schemeClr val="tx1"/>
                </a:solidFill>
                <a:effectLst>
                  <a:outerShdw blurRad="38100" dist="38100" dir="2700000" algn="tl">
                    <a:srgbClr val="000000">
                      <a:alpha val="43137"/>
                    </a:srgbClr>
                  </a:outerShdw>
                </a:effectLst>
              </a:rPr>
              <a:t>Work </a:t>
            </a:r>
            <a:r>
              <a:rPr lang="en-US" sz="4600" dirty="0">
                <a:solidFill>
                  <a:schemeClr val="tx1"/>
                </a:solidFill>
                <a:effectLst>
                  <a:outerShdw blurRad="38100" dist="38100" dir="2700000" algn="tl">
                    <a:srgbClr val="000000">
                      <a:alpha val="43137"/>
                    </a:srgbClr>
                  </a:outerShdw>
                </a:effectLst>
              </a:rPr>
              <a:t>Breakdown </a:t>
            </a:r>
            <a:r>
              <a:rPr lang="en-US" sz="4600" dirty="0" smtClean="0">
                <a:solidFill>
                  <a:schemeClr val="tx1"/>
                </a:solidFill>
                <a:effectLst>
                  <a:outerShdw blurRad="38100" dist="38100" dir="2700000" algn="tl">
                    <a:srgbClr val="000000">
                      <a:alpha val="43137"/>
                    </a:srgbClr>
                  </a:outerShdw>
                </a:effectLst>
              </a:rPr>
              <a:t>Structure (WBS)</a:t>
            </a:r>
            <a:endParaRPr lang="en-US" sz="4600" dirty="0">
              <a:solidFill>
                <a:schemeClr val="tx1"/>
              </a:solidFill>
              <a:effectLst>
                <a:outerShdw blurRad="38100" dist="38100" dir="2700000" algn="tl">
                  <a:srgbClr val="000000">
                    <a:alpha val="43137"/>
                  </a:srgbClr>
                </a:outerShdw>
              </a:effectLst>
            </a:endParaRPr>
          </a:p>
          <a:p>
            <a:pPr algn="l"/>
            <a:endParaRPr lang="en-US" sz="4000" dirty="0" smtClean="0">
              <a:solidFill>
                <a:schemeClr val="accent5">
                  <a:lumMod val="50000"/>
                </a:schemeClr>
              </a:solidFill>
            </a:endParaRPr>
          </a:p>
          <a:p>
            <a:r>
              <a:rPr lang="en-US" sz="6500" dirty="0" smtClean="0">
                <a:solidFill>
                  <a:schemeClr val="accent5">
                    <a:lumMod val="50000"/>
                  </a:schemeClr>
                </a:solidFill>
              </a:rPr>
              <a:t>Let us continue with some critical data you must understand as a good </a:t>
            </a:r>
          </a:p>
          <a:p>
            <a:r>
              <a:rPr lang="en-US" sz="6500" dirty="0">
                <a:solidFill>
                  <a:schemeClr val="accent5">
                    <a:lumMod val="50000"/>
                  </a:schemeClr>
                </a:solidFill>
              </a:rPr>
              <a:t>p</a:t>
            </a:r>
            <a:r>
              <a:rPr lang="en-US" sz="6500" dirty="0" smtClean="0">
                <a:solidFill>
                  <a:schemeClr val="accent5">
                    <a:lumMod val="50000"/>
                  </a:schemeClr>
                </a:solidFill>
              </a:rPr>
              <a:t>roject </a:t>
            </a:r>
            <a:r>
              <a:rPr lang="en-US" sz="6500" dirty="0">
                <a:solidFill>
                  <a:schemeClr val="accent5">
                    <a:lumMod val="50000"/>
                  </a:schemeClr>
                </a:solidFill>
              </a:rPr>
              <a:t>m</a:t>
            </a:r>
            <a:r>
              <a:rPr lang="en-US" sz="6500" dirty="0" smtClean="0">
                <a:solidFill>
                  <a:schemeClr val="accent5">
                    <a:lumMod val="50000"/>
                  </a:schemeClr>
                </a:solidFill>
              </a:rPr>
              <a:t>anager.</a:t>
            </a:r>
            <a:endParaRPr lang="en-US" sz="1900" dirty="0" smtClean="0">
              <a:solidFill>
                <a:schemeClr val="accent5">
                  <a:lumMod val="50000"/>
                </a:schemeClr>
              </a:solidFill>
            </a:endParaRPr>
          </a:p>
          <a:p>
            <a:pPr algn="l"/>
            <a:endParaRPr lang="en-US" sz="2100" dirty="0">
              <a:solidFill>
                <a:schemeClr val="accent5">
                  <a:lumMod val="50000"/>
                </a:schemeClr>
              </a:solidFill>
            </a:endParaRPr>
          </a:p>
          <a:p>
            <a:pPr algn="l"/>
            <a:endParaRPr lang="en-US" sz="2300" dirty="0" smtClean="0">
              <a:solidFill>
                <a:schemeClr val="accent5">
                  <a:lumMod val="50000"/>
                </a:schemeClr>
              </a:solidFill>
            </a:endParaRPr>
          </a:p>
          <a:p>
            <a:pPr algn="l"/>
            <a:endParaRPr lang="en-US" sz="2300" dirty="0">
              <a:solidFill>
                <a:schemeClr val="accent5">
                  <a:lumMod val="50000"/>
                </a:schemeClr>
              </a:solidFill>
            </a:endParaRPr>
          </a:p>
          <a:p>
            <a:pPr algn="l"/>
            <a:endParaRPr lang="en-US" sz="2300" dirty="0" smtClean="0">
              <a:solidFill>
                <a:schemeClr val="accent5">
                  <a:lumMod val="50000"/>
                </a:schemeClr>
              </a:solidFill>
            </a:endParaRPr>
          </a:p>
          <a:p>
            <a:pPr algn="l"/>
            <a:endParaRPr lang="en-US" sz="2300" dirty="0" smtClean="0">
              <a:solidFill>
                <a:schemeClr val="accent5">
                  <a:lumMod val="50000"/>
                </a:schemeClr>
              </a:solidFill>
            </a:endParaRPr>
          </a:p>
          <a:p>
            <a:endParaRPr lang="en-US" dirty="0">
              <a:solidFill>
                <a:schemeClr val="accent5">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48200"/>
            <a:ext cx="2586038"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309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762000"/>
          </a:xfrm>
        </p:spPr>
        <p:txBody>
          <a:bodyPr>
            <a:normAutofit fontScale="25000" lnSpcReduction="20000"/>
          </a:bodyPr>
          <a:lstStyle/>
          <a:p>
            <a:r>
              <a:rPr lang="en-US" sz="12800" dirty="0" smtClean="0">
                <a:solidFill>
                  <a:schemeClr val="tx1"/>
                </a:solidFill>
                <a:effectLst>
                  <a:outerShdw blurRad="38100" dist="38100" dir="2700000" algn="tl">
                    <a:srgbClr val="000000">
                      <a:alpha val="43137"/>
                    </a:srgbClr>
                  </a:outerShdw>
                </a:effectLst>
              </a:rPr>
              <a:t>Work Breakdown Structure (WBS)</a:t>
            </a:r>
            <a:endParaRPr lang="en-US" sz="7200" dirty="0" smtClean="0">
              <a:solidFill>
                <a:schemeClr val="tx1"/>
              </a:solidFill>
              <a:effectLst>
                <a:outerShdw blurRad="38100" dist="38100" dir="2700000" algn="tl">
                  <a:srgbClr val="000000">
                    <a:alpha val="43137"/>
                  </a:srgbClr>
                </a:outerShdw>
              </a:effectLst>
            </a:endParaRPr>
          </a:p>
          <a:p>
            <a:pPr algn="l"/>
            <a:endParaRPr lang="en-US" sz="4000" dirty="0" smtClean="0">
              <a:solidFill>
                <a:schemeClr val="tx1"/>
              </a:solidFill>
            </a:endParaRPr>
          </a:p>
          <a:p>
            <a:pPr algn="l"/>
            <a:r>
              <a:rPr lang="en-US" sz="9600" dirty="0" smtClean="0">
                <a:solidFill>
                  <a:srgbClr val="00B0F0"/>
                </a:solidFill>
              </a:rPr>
              <a:t>Example:</a:t>
            </a:r>
          </a:p>
          <a:p>
            <a:pPr algn="l"/>
            <a:r>
              <a:rPr lang="en-US" sz="9600" dirty="0" smtClean="0">
                <a:solidFill>
                  <a:schemeClr val="tx1"/>
                </a:solidFill>
              </a:rPr>
              <a:t> </a:t>
            </a:r>
          </a:p>
          <a:p>
            <a:pPr algn="l"/>
            <a:endParaRPr lang="en-US" sz="4400" dirty="0">
              <a:solidFill>
                <a:schemeClr val="tx1"/>
              </a:solidFill>
            </a:endParaRPr>
          </a:p>
          <a:p>
            <a:pPr algn="l"/>
            <a:r>
              <a:rPr lang="en-US" sz="4400" dirty="0" smtClean="0">
                <a:solidFill>
                  <a:schemeClr val="tx1"/>
                </a:solidFill>
              </a:rPr>
              <a:t> </a:t>
            </a:r>
          </a:p>
          <a:p>
            <a:pPr algn="l"/>
            <a:endParaRPr lang="en-US" dirty="0"/>
          </a:p>
          <a:p>
            <a:pPr algn="l"/>
            <a:endParaRPr lang="en-US" dirty="0" smtClean="0"/>
          </a:p>
          <a:p>
            <a:pPr algn="l"/>
            <a:endParaRPr lang="en-US" dirty="0"/>
          </a:p>
          <a:p>
            <a:pPr algn="l"/>
            <a:endParaRPr lang="en-US" dirty="0" smtClean="0"/>
          </a:p>
          <a:p>
            <a:pPr algn="l"/>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9" y="1219200"/>
            <a:ext cx="7170737"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96200" y="1273629"/>
            <a:ext cx="836896" cy="369332"/>
          </a:xfrm>
          <a:prstGeom prst="rect">
            <a:avLst/>
          </a:prstGeom>
          <a:noFill/>
          <a:ln>
            <a:solidFill>
              <a:schemeClr val="accent1"/>
            </a:solidFill>
          </a:ln>
        </p:spPr>
        <p:txBody>
          <a:bodyPr wrap="none" rtlCol="0">
            <a:spAutoFit/>
          </a:bodyPr>
          <a:lstStyle/>
          <a:p>
            <a:r>
              <a:rPr lang="en-US" dirty="0" smtClean="0"/>
              <a:t>Level 1</a:t>
            </a:r>
            <a:endParaRPr lang="en-US" dirty="0"/>
          </a:p>
        </p:txBody>
      </p:sp>
      <p:sp>
        <p:nvSpPr>
          <p:cNvPr id="7" name="TextBox 6"/>
          <p:cNvSpPr txBox="1"/>
          <p:nvPr/>
        </p:nvSpPr>
        <p:spPr>
          <a:xfrm>
            <a:off x="7696200" y="1828800"/>
            <a:ext cx="836896" cy="369332"/>
          </a:xfrm>
          <a:prstGeom prst="rect">
            <a:avLst/>
          </a:prstGeom>
          <a:noFill/>
          <a:ln>
            <a:solidFill>
              <a:schemeClr val="accent1"/>
            </a:solidFill>
          </a:ln>
        </p:spPr>
        <p:txBody>
          <a:bodyPr wrap="none" rtlCol="0">
            <a:spAutoFit/>
          </a:bodyPr>
          <a:lstStyle/>
          <a:p>
            <a:r>
              <a:rPr lang="en-US" dirty="0" smtClean="0"/>
              <a:t>Level 2</a:t>
            </a:r>
            <a:endParaRPr lang="en-US" dirty="0"/>
          </a:p>
        </p:txBody>
      </p:sp>
      <p:sp>
        <p:nvSpPr>
          <p:cNvPr id="8" name="TextBox 7"/>
          <p:cNvSpPr txBox="1"/>
          <p:nvPr/>
        </p:nvSpPr>
        <p:spPr>
          <a:xfrm>
            <a:off x="7696200" y="3253343"/>
            <a:ext cx="836896" cy="369332"/>
          </a:xfrm>
          <a:prstGeom prst="rect">
            <a:avLst/>
          </a:prstGeom>
          <a:noFill/>
          <a:ln>
            <a:solidFill>
              <a:schemeClr val="accent1"/>
            </a:solidFill>
          </a:ln>
        </p:spPr>
        <p:txBody>
          <a:bodyPr wrap="none" rtlCol="0">
            <a:spAutoFit/>
          </a:bodyPr>
          <a:lstStyle/>
          <a:p>
            <a:r>
              <a:rPr lang="en-US" dirty="0" smtClean="0"/>
              <a:t>Level 3</a:t>
            </a:r>
            <a:endParaRPr lang="en-US" dirty="0"/>
          </a:p>
        </p:txBody>
      </p:sp>
      <p:sp>
        <p:nvSpPr>
          <p:cNvPr id="9" name="TextBox 8"/>
          <p:cNvSpPr txBox="1"/>
          <p:nvPr/>
        </p:nvSpPr>
        <p:spPr>
          <a:xfrm>
            <a:off x="7696200" y="5105400"/>
            <a:ext cx="836896" cy="369332"/>
          </a:xfrm>
          <a:prstGeom prst="rect">
            <a:avLst/>
          </a:prstGeom>
          <a:noFill/>
          <a:ln>
            <a:solidFill>
              <a:schemeClr val="accent1"/>
            </a:solidFill>
          </a:ln>
        </p:spPr>
        <p:txBody>
          <a:bodyPr wrap="none" rtlCol="0">
            <a:spAutoFit/>
          </a:bodyPr>
          <a:lstStyle/>
          <a:p>
            <a:r>
              <a:rPr lang="en-US" dirty="0" smtClean="0"/>
              <a:t>Level 4</a:t>
            </a:r>
            <a:endParaRPr lang="en-US" dirty="0"/>
          </a:p>
        </p:txBody>
      </p:sp>
      <p:sp>
        <p:nvSpPr>
          <p:cNvPr id="6" name="Right Arrow 5"/>
          <p:cNvSpPr/>
          <p:nvPr/>
        </p:nvSpPr>
        <p:spPr>
          <a:xfrm>
            <a:off x="4724400" y="1273630"/>
            <a:ext cx="2819400" cy="184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6679909" y="2013466"/>
            <a:ext cx="791610" cy="1100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6708647" y="3438009"/>
            <a:ext cx="791610" cy="1100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6752190" y="5235039"/>
            <a:ext cx="791610" cy="1100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Brace 9"/>
          <p:cNvSpPr/>
          <p:nvPr/>
        </p:nvSpPr>
        <p:spPr>
          <a:xfrm>
            <a:off x="6248400" y="2590800"/>
            <a:ext cx="1524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ight Brace 14"/>
          <p:cNvSpPr/>
          <p:nvPr/>
        </p:nvSpPr>
        <p:spPr>
          <a:xfrm>
            <a:off x="6477000" y="4343400"/>
            <a:ext cx="1524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90688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2133600"/>
          </a:xfrm>
        </p:spPr>
        <p:txBody>
          <a:bodyPr>
            <a:normAutofit fontScale="25000" lnSpcReduction="20000"/>
          </a:bodyPr>
          <a:lstStyle/>
          <a:p>
            <a:r>
              <a:rPr lang="en-US" sz="12800" dirty="0" smtClean="0">
                <a:solidFill>
                  <a:schemeClr val="tx1"/>
                </a:solidFill>
                <a:effectLst>
                  <a:outerShdw blurRad="38100" dist="38100" dir="2700000" algn="tl">
                    <a:srgbClr val="000000">
                      <a:alpha val="43137"/>
                    </a:srgbClr>
                  </a:outerShdw>
                </a:effectLst>
              </a:rPr>
              <a:t>Work </a:t>
            </a:r>
            <a:r>
              <a:rPr lang="en-US" sz="12800" dirty="0">
                <a:solidFill>
                  <a:schemeClr val="tx1"/>
                </a:solidFill>
                <a:effectLst>
                  <a:outerShdw blurRad="38100" dist="38100" dir="2700000" algn="tl">
                    <a:srgbClr val="000000">
                      <a:alpha val="43137"/>
                    </a:srgbClr>
                  </a:outerShdw>
                </a:effectLst>
              </a:rPr>
              <a:t>Breakdown </a:t>
            </a:r>
            <a:r>
              <a:rPr lang="en-US" sz="12800" dirty="0" smtClean="0">
                <a:solidFill>
                  <a:schemeClr val="tx1"/>
                </a:solidFill>
                <a:effectLst>
                  <a:outerShdw blurRad="38100" dist="38100" dir="2700000" algn="tl">
                    <a:srgbClr val="000000">
                      <a:alpha val="43137"/>
                    </a:srgbClr>
                  </a:outerShdw>
                </a:effectLst>
              </a:rPr>
              <a:t>Structure (WBS)</a:t>
            </a:r>
            <a:endParaRPr lang="en-US" sz="12800" dirty="0">
              <a:solidFill>
                <a:schemeClr val="tx1"/>
              </a:solidFill>
              <a:effectLst>
                <a:outerShdw blurRad="38100" dist="38100" dir="2700000" algn="tl">
                  <a:srgbClr val="000000">
                    <a:alpha val="43137"/>
                  </a:srgbClr>
                </a:outerShdw>
              </a:effectLst>
            </a:endParaRPr>
          </a:p>
          <a:p>
            <a:pPr algn="l"/>
            <a:endParaRPr lang="en-US" sz="9300" dirty="0" smtClean="0">
              <a:solidFill>
                <a:schemeClr val="tx1"/>
              </a:solidFill>
            </a:endParaRPr>
          </a:p>
          <a:p>
            <a:pPr algn="l"/>
            <a:endParaRPr lang="en-US" sz="9300" dirty="0" smtClean="0">
              <a:solidFill>
                <a:schemeClr val="tx1"/>
              </a:solidFill>
            </a:endParaRPr>
          </a:p>
          <a:p>
            <a:pPr algn="l"/>
            <a:r>
              <a:rPr lang="en-US" sz="9300" dirty="0" smtClean="0">
                <a:solidFill>
                  <a:schemeClr val="tx1"/>
                </a:solidFill>
              </a:rPr>
              <a:t>This example is quite simple and the whole purpose is to bring the students’ attention to focus on the WBS itself.</a:t>
            </a:r>
          </a:p>
          <a:p>
            <a:pPr algn="l"/>
            <a:r>
              <a:rPr lang="en-US" sz="9300" dirty="0" smtClean="0">
                <a:solidFill>
                  <a:schemeClr val="tx1"/>
                </a:solidFill>
              </a:rPr>
              <a:t>As you can see, the first level describes the product we want to achieve once the project is complete.</a:t>
            </a:r>
          </a:p>
          <a:p>
            <a:pPr algn="l"/>
            <a:endParaRPr lang="en-US" sz="9300" dirty="0">
              <a:solidFill>
                <a:schemeClr val="tx1"/>
              </a:solidFill>
            </a:endParaRPr>
          </a:p>
          <a:p>
            <a:pPr algn="l"/>
            <a:r>
              <a:rPr lang="en-US" sz="9300" dirty="0" smtClean="0">
                <a:solidFill>
                  <a:schemeClr val="tx1"/>
                </a:solidFill>
              </a:rPr>
              <a:t>By meeting with the stakeholders, the team can start decomposing the product into smaller, more manageable components.  </a:t>
            </a:r>
          </a:p>
          <a:p>
            <a:pPr algn="l"/>
            <a:endParaRPr lang="en-US" sz="9300" dirty="0" smtClean="0">
              <a:solidFill>
                <a:schemeClr val="tx1"/>
              </a:solidFill>
            </a:endParaRPr>
          </a:p>
          <a:p>
            <a:pPr algn="l"/>
            <a:r>
              <a:rPr lang="en-US" sz="9300" dirty="0" smtClean="0">
                <a:solidFill>
                  <a:schemeClr val="tx1"/>
                </a:solidFill>
              </a:rPr>
              <a:t>This is what the level 2 is showing below:</a:t>
            </a: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a:solidFill>
                <a:schemeClr val="tx1"/>
              </a:solidFill>
            </a:endParaRPr>
          </a:p>
          <a:p>
            <a:endParaRPr lang="en-US" sz="4200" dirty="0" smtClean="0">
              <a:solidFill>
                <a:schemeClr val="tx1"/>
              </a:solidFill>
              <a:effectLst>
                <a:outerShdw blurRad="38100" dist="38100" dir="2700000" algn="tl">
                  <a:srgbClr val="000000">
                    <a:alpha val="43137"/>
                  </a:srgbClr>
                </a:outerShdw>
              </a:effectLst>
            </a:endParaRPr>
          </a:p>
          <a:p>
            <a:pPr algn="l"/>
            <a:endParaRPr lang="en-US" sz="4000" dirty="0" smtClean="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91" y="4838700"/>
            <a:ext cx="7610475" cy="1028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2157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2133600"/>
          </a:xfrm>
        </p:spPr>
        <p:txBody>
          <a:bodyPr>
            <a:normAutofit fontScale="25000" lnSpcReduction="20000"/>
          </a:bodyPr>
          <a:lstStyle/>
          <a:p>
            <a:r>
              <a:rPr lang="en-US" sz="12800" dirty="0" smtClean="0">
                <a:solidFill>
                  <a:schemeClr val="tx1"/>
                </a:solidFill>
                <a:effectLst>
                  <a:outerShdw blurRad="38100" dist="38100" dir="2700000" algn="tl">
                    <a:srgbClr val="000000">
                      <a:alpha val="43137"/>
                    </a:srgbClr>
                  </a:outerShdw>
                </a:effectLst>
              </a:rPr>
              <a:t>Work </a:t>
            </a:r>
            <a:r>
              <a:rPr lang="en-US" sz="12800" dirty="0">
                <a:solidFill>
                  <a:schemeClr val="tx1"/>
                </a:solidFill>
                <a:effectLst>
                  <a:outerShdw blurRad="38100" dist="38100" dir="2700000" algn="tl">
                    <a:srgbClr val="000000">
                      <a:alpha val="43137"/>
                    </a:srgbClr>
                  </a:outerShdw>
                </a:effectLst>
              </a:rPr>
              <a:t>Breakdown </a:t>
            </a:r>
            <a:r>
              <a:rPr lang="en-US" sz="12800" dirty="0" smtClean="0">
                <a:solidFill>
                  <a:schemeClr val="tx1"/>
                </a:solidFill>
                <a:effectLst>
                  <a:outerShdw blurRad="38100" dist="38100" dir="2700000" algn="tl">
                    <a:srgbClr val="000000">
                      <a:alpha val="43137"/>
                    </a:srgbClr>
                  </a:outerShdw>
                </a:effectLst>
              </a:rPr>
              <a:t>Structure (WBS)</a:t>
            </a:r>
            <a:endParaRPr lang="en-US" sz="12800" dirty="0">
              <a:solidFill>
                <a:schemeClr val="tx1"/>
              </a:solidFill>
              <a:effectLst>
                <a:outerShdw blurRad="38100" dist="38100" dir="2700000" algn="tl">
                  <a:srgbClr val="000000">
                    <a:alpha val="43137"/>
                  </a:srgbClr>
                </a:outerShdw>
              </a:effectLst>
            </a:endParaRPr>
          </a:p>
          <a:p>
            <a:pPr algn="l"/>
            <a:endParaRPr lang="en-US" sz="9300" dirty="0" smtClean="0">
              <a:solidFill>
                <a:schemeClr val="tx1"/>
              </a:solidFill>
            </a:endParaRPr>
          </a:p>
          <a:p>
            <a:pPr algn="l"/>
            <a:endParaRPr lang="en-US" sz="9300" dirty="0" smtClean="0">
              <a:solidFill>
                <a:schemeClr val="tx1"/>
              </a:solidFill>
            </a:endParaRPr>
          </a:p>
          <a:p>
            <a:pPr algn="l"/>
            <a:r>
              <a:rPr lang="en-US" sz="9300" dirty="0" smtClean="0">
                <a:solidFill>
                  <a:schemeClr val="tx1"/>
                </a:solidFill>
              </a:rPr>
              <a:t>If we take the component called “Wheels” for example, we may want to break it down into several pieces.  However, the team has to decide how much detail the work really requires.</a:t>
            </a:r>
          </a:p>
          <a:p>
            <a:pPr algn="l"/>
            <a:endParaRPr lang="en-US" sz="9300" dirty="0">
              <a:solidFill>
                <a:schemeClr val="tx1"/>
              </a:solidFill>
            </a:endParaRPr>
          </a:p>
          <a:p>
            <a:pPr algn="l"/>
            <a:r>
              <a:rPr lang="en-US" sz="9300" dirty="0" smtClean="0">
                <a:solidFill>
                  <a:schemeClr val="tx1"/>
                </a:solidFill>
              </a:rPr>
              <a:t>For this example, we </a:t>
            </a:r>
            <a:r>
              <a:rPr lang="en-US" sz="9300" dirty="0">
                <a:solidFill>
                  <a:schemeClr val="tx1"/>
                </a:solidFill>
              </a:rPr>
              <a:t>can </a:t>
            </a:r>
            <a:r>
              <a:rPr lang="en-US" sz="9300" dirty="0" smtClean="0">
                <a:solidFill>
                  <a:schemeClr val="tx1"/>
                </a:solidFill>
              </a:rPr>
              <a:t>just break this level into two pieces:</a:t>
            </a:r>
          </a:p>
          <a:p>
            <a:pPr algn="l"/>
            <a:endParaRPr lang="en-US" sz="9300" dirty="0" smtClean="0">
              <a:solidFill>
                <a:schemeClr val="tx1"/>
              </a:solidFill>
            </a:endParaRPr>
          </a:p>
          <a:p>
            <a:pPr algn="l"/>
            <a:endParaRPr lang="en-US" sz="9300" dirty="0" smtClean="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a:p>
            <a:pPr algn="l"/>
            <a:endParaRPr lang="en-US" sz="9300" dirty="0">
              <a:solidFill>
                <a:schemeClr val="tx1"/>
              </a:solidFill>
            </a:endParaRPr>
          </a:p>
          <a:p>
            <a:pPr algn="l"/>
            <a:endParaRPr lang="en-US" sz="9300" dirty="0" smtClean="0">
              <a:solidFill>
                <a:schemeClr val="tx1"/>
              </a:solidFill>
            </a:endParaRPr>
          </a:p>
          <a:p>
            <a:pPr algn="l"/>
            <a:r>
              <a:rPr lang="en-US" sz="9300" dirty="0" smtClean="0">
                <a:solidFill>
                  <a:schemeClr val="tx1"/>
                </a:solidFill>
              </a:rPr>
              <a:t>The bicycle as a product has only two wheels and from </a:t>
            </a:r>
            <a:r>
              <a:rPr lang="en-US" sz="9300" dirty="0">
                <a:solidFill>
                  <a:schemeClr val="tx1"/>
                </a:solidFill>
              </a:rPr>
              <a:t>a project management </a:t>
            </a:r>
            <a:r>
              <a:rPr lang="en-US" sz="9300" dirty="0" smtClean="0">
                <a:solidFill>
                  <a:schemeClr val="tx1"/>
                </a:solidFill>
              </a:rPr>
              <a:t>standpoint, </a:t>
            </a:r>
            <a:r>
              <a:rPr lang="en-US" sz="9300" dirty="0">
                <a:solidFill>
                  <a:schemeClr val="tx1"/>
                </a:solidFill>
              </a:rPr>
              <a:t>this is </a:t>
            </a:r>
            <a:r>
              <a:rPr lang="en-US" sz="9300" dirty="0" smtClean="0">
                <a:solidFill>
                  <a:schemeClr val="tx1"/>
                </a:solidFill>
              </a:rPr>
              <a:t>enough for the team.</a:t>
            </a:r>
            <a:endParaRPr lang="en-US" sz="9300" dirty="0">
              <a:solidFill>
                <a:schemeClr val="tx1"/>
              </a:solidFill>
            </a:endParaRPr>
          </a:p>
          <a:p>
            <a:endParaRPr lang="en-US" sz="4200" dirty="0" smtClean="0">
              <a:solidFill>
                <a:schemeClr val="tx1"/>
              </a:solidFill>
              <a:effectLst>
                <a:outerShdw blurRad="38100" dist="38100" dir="2700000" algn="tl">
                  <a:srgbClr val="000000">
                    <a:alpha val="43137"/>
                  </a:srgbClr>
                </a:outerShdw>
              </a:effectLst>
            </a:endParaRPr>
          </a:p>
          <a:p>
            <a:pPr algn="l"/>
            <a:endParaRPr lang="en-US" sz="4000" dirty="0" smtClean="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505200"/>
            <a:ext cx="135255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172200" y="4038600"/>
            <a:ext cx="836896" cy="369332"/>
          </a:xfrm>
          <a:prstGeom prst="rect">
            <a:avLst/>
          </a:prstGeom>
          <a:noFill/>
          <a:ln>
            <a:solidFill>
              <a:srgbClr val="FF0000"/>
            </a:solidFill>
          </a:ln>
        </p:spPr>
        <p:txBody>
          <a:bodyPr wrap="none" rtlCol="0">
            <a:spAutoFit/>
          </a:bodyPr>
          <a:lstStyle/>
          <a:p>
            <a:r>
              <a:rPr lang="en-US" dirty="0" smtClean="0"/>
              <a:t>Level 3</a:t>
            </a:r>
            <a:endParaRPr lang="en-US" dirty="0"/>
          </a:p>
        </p:txBody>
      </p:sp>
      <p:sp>
        <p:nvSpPr>
          <p:cNvPr id="4" name="Striped Right Arrow 3"/>
          <p:cNvSpPr/>
          <p:nvPr/>
        </p:nvSpPr>
        <p:spPr>
          <a:xfrm>
            <a:off x="4876800" y="3951905"/>
            <a:ext cx="838200" cy="4676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4627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TotalTime>
  <Words>989</Words>
  <Application>Microsoft Office PowerPoint</Application>
  <PresentationFormat>On-screen Show (4:3)</PresentationFormat>
  <Paragraphs>240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GLOBAL SCHOOL OF PROJECT MANAGEMENT UNIVERSITY FOR INTERNATIONAL COOPERATION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603213 - Osvaldo Martinez Gomez</dc:creator>
  <cp:lastModifiedBy>Osvaldo Martinez</cp:lastModifiedBy>
  <cp:revision>47</cp:revision>
  <dcterms:created xsi:type="dcterms:W3CDTF">2013-04-03T19:25:56Z</dcterms:created>
  <dcterms:modified xsi:type="dcterms:W3CDTF">2016-06-30T20:53:07Z</dcterms:modified>
</cp:coreProperties>
</file>