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2"/>
  </p:sldMasterIdLst>
  <p:notesMasterIdLst>
    <p:notesMasterId r:id="rId11"/>
  </p:notesMasterIdLst>
  <p:sldIdLst>
    <p:sldId id="256" r:id="rId3"/>
    <p:sldId id="263" r:id="rId4"/>
    <p:sldId id="257" r:id="rId5"/>
    <p:sldId id="258" r:id="rId6"/>
    <p:sldId id="259" r:id="rId7"/>
    <p:sldId id="261" r:id="rId8"/>
    <p:sldId id="262" r:id="rId9"/>
    <p:sldId id="264" r:id="rId10"/>
  </p:sldIdLst>
  <p:sldSz cx="9144000" cy="6858000" type="screen4x3"/>
  <p:notesSz cx="6946900" cy="9283700"/>
  <p:custDataLst>
    <p:tags r:id="rId12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00"/>
    <a:srgbClr val="CC6600"/>
    <a:srgbClr val="996633"/>
    <a:srgbClr val="993300"/>
    <a:srgbClr val="FFCC99"/>
    <a:srgbClr val="CC9900"/>
    <a:srgbClr val="FFCC66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9" autoAdjust="0"/>
    <p:restoredTop sz="94624" autoAdjust="0"/>
  </p:normalViewPr>
  <p:slideViewPr>
    <p:cSldViewPr>
      <p:cViewPr varScale="1">
        <p:scale>
          <a:sx n="83" d="100"/>
          <a:sy n="83" d="100"/>
        </p:scale>
        <p:origin x="1077" y="35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gs" Target="tags/tag1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6" name="Rectangle 8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57" name="Rectangle 9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8" name="Rectangle 10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9" name="Rectangle 11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t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0" name="Rectangle 12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defTabSz="927100" eaLnBrk="0" hangingPunct="0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061" name="Rectangle 13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738" tIns="46369" rIns="92738" bIns="46369" numCol="1" anchor="b" anchorCtr="0" compatLnSpc="1">
            <a:prstTxWarp prst="textNoShape">
              <a:avLst/>
            </a:prstTxWarp>
          </a:bodyPr>
          <a:lstStyle>
            <a:lvl1pPr algn="r" defTabSz="927100" eaLnBrk="0" hangingPunct="0">
              <a:defRPr sz="1200">
                <a:latin typeface="Times New Roman" pitchFamily="18" charset="0"/>
              </a:defRPr>
            </a:lvl1pPr>
          </a:lstStyle>
          <a:p>
            <a:fld id="{C5AD84BD-B57F-44ED-B432-012949432F91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0493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438400" y="3352800"/>
            <a:ext cx="6324600" cy="1371600"/>
          </a:xfrm>
        </p:spPr>
        <p:txBody>
          <a:bodyPr/>
          <a:lstStyle>
            <a:lvl1pPr>
              <a:lnSpc>
                <a:spcPct val="90000"/>
              </a:lnSpc>
              <a:defRPr sz="4800"/>
            </a:lvl1pPr>
          </a:lstStyle>
          <a:p>
            <a:pPr lvl="0"/>
            <a:r>
              <a:rPr lang="en-US" noProof="0"/>
              <a:t>Click to edit Master title style</a:t>
            </a:r>
            <a:endParaRPr lang="en-US" noProof="0" dirty="0"/>
          </a:p>
        </p:txBody>
      </p:sp>
      <p:sp>
        <p:nvSpPr>
          <p:cNvPr id="307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2438400" y="4724400"/>
            <a:ext cx="6324600" cy="685800"/>
          </a:xfrm>
        </p:spPr>
        <p:txBody>
          <a:bodyPr/>
          <a:lstStyle>
            <a:lvl1pPr marL="0" indent="0">
              <a:lnSpc>
                <a:spcPct val="80000"/>
              </a:lnSpc>
              <a:buFont typeface="Wingdings" pitchFamily="2" charset="2"/>
              <a:buNone/>
              <a:defRPr sz="3200"/>
            </a:lvl1pPr>
          </a:lstStyle>
          <a:p>
            <a:pPr lvl="0"/>
            <a:r>
              <a:rPr lang="en-US" noProof="0"/>
              <a:t>Click to edit Master subtitle style</a:t>
            </a:r>
            <a:endParaRPr lang="en-US" noProof="0" dirty="0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146822018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38950" y="685800"/>
            <a:ext cx="1771650" cy="4876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524000" y="685800"/>
            <a:ext cx="5162550" cy="4876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479062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98924260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31113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240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0" y="2057400"/>
            <a:ext cx="3467100" cy="3505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762452031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7173938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2759809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17090836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6490057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2970899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2057400"/>
            <a:ext cx="7086600" cy="3505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9713" name="Rectangle 17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685800"/>
            <a:ext cx="7086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/>
  <p:txStyles>
    <p:titleStyle>
      <a:lvl1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chemeClr val="accent1">
              <a:lumMod val="50000"/>
            </a:schemeClr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 b="1">
          <a:solidFill>
            <a:srgbClr val="000000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800">
          <a:solidFill>
            <a:schemeClr val="accent1">
              <a:lumMod val="50000"/>
            </a:schemeClr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400">
          <a:solidFill>
            <a:schemeClr val="accent1">
              <a:lumMod val="50000"/>
            </a:schemeClr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 sz="2000">
          <a:solidFill>
            <a:schemeClr val="accent1">
              <a:lumMod val="50000"/>
            </a:schemeClr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>
            <a:lumMod val="50000"/>
          </a:schemeClr>
        </a:buClr>
        <a:buSzPct val="50000"/>
        <a:buFont typeface="Wingdings" pitchFamily="2" charset="2"/>
        <a:buChar char="n"/>
        <a:defRPr>
          <a:solidFill>
            <a:schemeClr val="accent1">
              <a:lumMod val="50000"/>
            </a:schemeClr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SzPct val="50000"/>
        <a:buFont typeface="Wingdings" pitchFamily="2" charset="2"/>
        <a:buChar char="n"/>
        <a:defRPr>
          <a:solidFill>
            <a:srgbClr val="000000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2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905000" y="3352800"/>
            <a:ext cx="6858000" cy="1371600"/>
          </a:xfrm>
        </p:spPr>
        <p:txBody>
          <a:bodyPr/>
          <a:lstStyle/>
          <a:p>
            <a:r>
              <a:rPr lang="en-US" sz="4400" dirty="0"/>
              <a:t>[Your team name] Organizational Strategic Plan</a:t>
            </a: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[Presenter(s) name]</a:t>
            </a: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Executive Summary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What this presentation is all about?</a:t>
            </a:r>
          </a:p>
          <a:p>
            <a:r>
              <a:rPr lang="en-US" dirty="0"/>
              <a:t>This is a company wide presentation (town hall meeting style), please take that into consideration. 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3768976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6" name="Rectangle 6"/>
          <p:cNvSpPr>
            <a:spLocks noGrp="1" noChangeArrowheads="1"/>
          </p:cNvSpPr>
          <p:nvPr>
            <p:ph type="title"/>
          </p:nvPr>
        </p:nvSpPr>
        <p:spPr>
          <a:xfrm>
            <a:off x="533400" y="685800"/>
            <a:ext cx="8077200" cy="1371600"/>
          </a:xfrm>
        </p:spPr>
        <p:txBody>
          <a:bodyPr/>
          <a:lstStyle/>
          <a:p>
            <a:r>
              <a:rPr lang="en-US" dirty="0"/>
              <a:t>Vision, Mission Statements and Values</a:t>
            </a:r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the vision, mission and their values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50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Goal and Objective</a:t>
            </a:r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the desired goal</a:t>
            </a:r>
          </a:p>
          <a:p>
            <a:r>
              <a:rPr lang="en-US" dirty="0"/>
              <a:t>State the desired objective</a:t>
            </a:r>
          </a:p>
          <a:p>
            <a:r>
              <a:rPr lang="en-US" dirty="0"/>
              <a:t>Use multiple points if necessary</a:t>
            </a:r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Situation</a:t>
            </a:r>
          </a:p>
        </p:txBody>
      </p:sp>
      <p:sp>
        <p:nvSpPr>
          <p:cNvPr id="7175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Summary of the current situation</a:t>
            </a:r>
          </a:p>
          <a:p>
            <a:r>
              <a:rPr lang="en-US" dirty="0"/>
              <a:t>Use brief bullets, discuss details verbally</a:t>
            </a:r>
          </a:p>
          <a:p>
            <a:r>
              <a:rPr lang="en-US" dirty="0"/>
              <a:t>How did we get here?</a:t>
            </a:r>
          </a:p>
          <a:p>
            <a:r>
              <a:rPr lang="en-US" dirty="0"/>
              <a:t>Any relevant historical information</a:t>
            </a:r>
          </a:p>
          <a:p>
            <a:r>
              <a:rPr lang="en-US" dirty="0"/>
              <a:t>Original assumptions that are no longer valid</a:t>
            </a:r>
          </a:p>
          <a:p>
            <a:r>
              <a:rPr lang="en-US" dirty="0"/>
              <a:t>Success criteria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2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Available Options</a:t>
            </a:r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State the alternative strategies</a:t>
            </a:r>
          </a:p>
          <a:p>
            <a:r>
              <a:rPr lang="en-US" dirty="0"/>
              <a:t>List advantages &amp; disadvantages of each</a:t>
            </a:r>
          </a:p>
          <a:p>
            <a:r>
              <a:rPr lang="en-US" dirty="0"/>
              <a:t>State cost of each option</a:t>
            </a:r>
          </a:p>
          <a:p>
            <a:r>
              <a:rPr lang="en-US" dirty="0"/>
              <a:t>Internal &amp; External analysis summary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Recommendation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Strategic Analysis &amp; Choices</a:t>
            </a:r>
            <a:endParaRPr lang="en-US" dirty="0"/>
          </a:p>
          <a:p>
            <a:r>
              <a:rPr lang="en-US" dirty="0"/>
              <a:t>Long and Short Term Objectives</a:t>
            </a:r>
          </a:p>
          <a:p>
            <a:r>
              <a:rPr lang="en-US" dirty="0"/>
              <a:t>Recommend one or more of the strategies</a:t>
            </a:r>
          </a:p>
          <a:p>
            <a:r>
              <a:rPr lang="en-US" dirty="0"/>
              <a:t>Action Plans or Roadmap	</a:t>
            </a:r>
          </a:p>
          <a:p>
            <a:endParaRPr lang="en-US" dirty="0"/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6" name="Rectangle 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 up</a:t>
            </a:r>
          </a:p>
        </p:txBody>
      </p:sp>
      <p:sp>
        <p:nvSpPr>
          <p:cNvPr id="10247" name="Rectangle 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Strategic Control	</a:t>
            </a:r>
          </a:p>
          <a:p>
            <a:r>
              <a:rPr lang="en-US" dirty="0"/>
              <a:t>Organizational Strategy Tracking &amp; Oversight	</a:t>
            </a:r>
          </a:p>
          <a:p>
            <a:r>
              <a:rPr lang="en-US" dirty="0"/>
              <a:t>What to do next</a:t>
            </a:r>
          </a:p>
          <a:p>
            <a:r>
              <a:rPr lang="en-US" dirty="0"/>
              <a:t>Final thoughts 	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54731"/>
      </p:ext>
    </p:extLst>
  </p:cSld>
  <p:clrMapOvr>
    <a:masterClrMapping/>
  </p:clrMapOvr>
  <p:transition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BRANCHTO" val="262"/>
  <p:tag name="HOTSPOTTYPE" val="DefinedInNavigator"/>
  <p:tag name="DEFINEDINNAVIGATOR" val="True"/>
</p:tagLst>
</file>

<file path=ppt/theme/theme1.xml><?xml version="1.0" encoding="utf-8"?>
<a:theme xmlns:a="http://schemas.openxmlformats.org/drawingml/2006/main" name="01018438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Arial Narrow"/>
        <a:ea typeface=""/>
        <a:cs typeface=""/>
      </a:majorFont>
      <a:minorFont>
        <a:latin typeface="Arial Narrow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9999"/>
        </a:dk1>
        <a:lt1>
          <a:srgbClr val="FFFFFF"/>
        </a:lt1>
        <a:dk2>
          <a:srgbClr val="000066"/>
        </a:dk2>
        <a:lt2>
          <a:srgbClr val="339966"/>
        </a:lt2>
        <a:accent1>
          <a:srgbClr val="00CC99"/>
        </a:accent1>
        <a:accent2>
          <a:srgbClr val="0099CC"/>
        </a:accent2>
        <a:accent3>
          <a:srgbClr val="AAAAB8"/>
        </a:accent3>
        <a:accent4>
          <a:srgbClr val="DADADA"/>
        </a:accent4>
        <a:accent5>
          <a:srgbClr val="AAE2CA"/>
        </a:accent5>
        <a:accent6>
          <a:srgbClr val="008AB9"/>
        </a:accent6>
        <a:hlink>
          <a:srgbClr val="33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9900"/>
        </a:dk2>
        <a:lt2>
          <a:srgbClr val="CC0000"/>
        </a:lt2>
        <a:accent1>
          <a:srgbClr val="CCCC00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E2E2AA"/>
        </a:accent5>
        <a:accent6>
          <a:srgbClr val="2D2DB9"/>
        </a:accent6>
        <a:hlink>
          <a:srgbClr val="0000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99"/>
        </a:dk1>
        <a:lt1>
          <a:srgbClr val="FFFFCC"/>
        </a:lt1>
        <a:dk2>
          <a:srgbClr val="000000"/>
        </a:dk2>
        <a:lt2>
          <a:srgbClr val="0000FF"/>
        </a:lt2>
        <a:accent1>
          <a:srgbClr val="800000"/>
        </a:accent1>
        <a:accent2>
          <a:srgbClr val="3366CC"/>
        </a:accent2>
        <a:accent3>
          <a:srgbClr val="AAAAAA"/>
        </a:accent3>
        <a:accent4>
          <a:srgbClr val="DADAAE"/>
        </a:accent4>
        <a:accent5>
          <a:srgbClr val="C0AAAA"/>
        </a:accent5>
        <a:accent6>
          <a:srgbClr val="2D5CB9"/>
        </a:accent6>
        <a:hlink>
          <a:srgbClr val="FF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CC3300"/>
        </a:dk1>
        <a:lt1>
          <a:srgbClr val="FFFFCC"/>
        </a:lt1>
        <a:dk2>
          <a:srgbClr val="000000"/>
        </a:dk2>
        <a:lt2>
          <a:srgbClr val="CC6600"/>
        </a:lt2>
        <a:accent1>
          <a:srgbClr val="993300"/>
        </a:accent1>
        <a:accent2>
          <a:srgbClr val="808000"/>
        </a:accent2>
        <a:accent3>
          <a:srgbClr val="AAAAAA"/>
        </a:accent3>
        <a:accent4>
          <a:srgbClr val="DADAAE"/>
        </a:accent4>
        <a:accent5>
          <a:srgbClr val="CAADAA"/>
        </a:accent5>
        <a:accent6>
          <a:srgbClr val="7373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6">
        <a:dk1>
          <a:srgbClr val="66CCFF"/>
        </a:dk1>
        <a:lt1>
          <a:srgbClr val="CCECFF"/>
        </a:lt1>
        <a:dk2>
          <a:srgbClr val="000000"/>
        </a:dk2>
        <a:lt2>
          <a:srgbClr val="9999FF"/>
        </a:lt2>
        <a:accent1>
          <a:srgbClr val="FFFFFF"/>
        </a:accent1>
        <a:accent2>
          <a:srgbClr val="99CCFF"/>
        </a:accent2>
        <a:accent3>
          <a:srgbClr val="AAAAAA"/>
        </a:accent3>
        <a:accent4>
          <a:srgbClr val="AEC9DA"/>
        </a:accent4>
        <a:accent5>
          <a:srgbClr val="FFFFFF"/>
        </a:accent5>
        <a:accent6>
          <a:srgbClr val="8AB9E7"/>
        </a:accent6>
        <a:hlink>
          <a:srgbClr val="CCEC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7">
        <a:dk1>
          <a:srgbClr val="993366"/>
        </a:dk1>
        <a:lt1>
          <a:srgbClr val="FFFFCC"/>
        </a:lt1>
        <a:dk2>
          <a:srgbClr val="333399"/>
        </a:dk2>
        <a:lt2>
          <a:srgbClr val="0066FF"/>
        </a:lt2>
        <a:accent1>
          <a:srgbClr val="6600FF"/>
        </a:accent1>
        <a:accent2>
          <a:srgbClr val="0099CC"/>
        </a:accent2>
        <a:accent3>
          <a:srgbClr val="ADADCA"/>
        </a:accent3>
        <a:accent4>
          <a:srgbClr val="DADAAE"/>
        </a:accent4>
        <a:accent5>
          <a:srgbClr val="B8AAFF"/>
        </a:accent5>
        <a:accent6>
          <a:srgbClr val="008AB9"/>
        </a:accent6>
        <a:hlink>
          <a:srgbClr val="66FFFF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8">
        <a:dk1>
          <a:srgbClr val="993366"/>
        </a:dk1>
        <a:lt1>
          <a:srgbClr val="EAEAEA"/>
        </a:lt1>
        <a:dk2>
          <a:srgbClr val="660066"/>
        </a:dk2>
        <a:lt2>
          <a:srgbClr val="CC0000"/>
        </a:lt2>
        <a:accent1>
          <a:srgbClr val="A50021"/>
        </a:accent1>
        <a:accent2>
          <a:srgbClr val="660033"/>
        </a:accent2>
        <a:accent3>
          <a:srgbClr val="B8AAB8"/>
        </a:accent3>
        <a:accent4>
          <a:srgbClr val="C8C8C8"/>
        </a:accent4>
        <a:accent5>
          <a:srgbClr val="CFAAAB"/>
        </a:accent5>
        <a:accent6>
          <a:srgbClr val="5C00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759EEC4-39D7-42D0-88BB-59F0EA08493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Business strategy presentation</Template>
  <TotalTime>18</TotalTime>
  <Words>150</Words>
  <Application>Microsoft Office PowerPoint</Application>
  <PresentationFormat>On-screen Show (4:3)</PresentationFormat>
  <Paragraphs>34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Arial Narrow</vt:lpstr>
      <vt:lpstr>Times New Roman</vt:lpstr>
      <vt:lpstr>Wingdings</vt:lpstr>
      <vt:lpstr>01018438</vt:lpstr>
      <vt:lpstr>[Your team name] Organizational Strategic Plan</vt:lpstr>
      <vt:lpstr>Executive Summary</vt:lpstr>
      <vt:lpstr>Vision, Mission Statements and Values</vt:lpstr>
      <vt:lpstr>Goal and Objective</vt:lpstr>
      <vt:lpstr>Today’s Situation</vt:lpstr>
      <vt:lpstr>Available Options</vt:lpstr>
      <vt:lpstr>Recommendation</vt:lpstr>
      <vt:lpstr>Wrap up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[Your team name] Organizational Strategic Plan</dc:title>
  <dc:creator>Carlos Colon Riollano</dc:creator>
  <cp:keywords/>
  <cp:lastModifiedBy>Carlos Colon Riollano</cp:lastModifiedBy>
  <cp:revision>2</cp:revision>
  <cp:lastPrinted>1601-01-01T00:00:00Z</cp:lastPrinted>
  <dcterms:created xsi:type="dcterms:W3CDTF">2016-11-09T15:28:45Z</dcterms:created>
  <dcterms:modified xsi:type="dcterms:W3CDTF">2016-11-09T15:46:48Z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TC010184381033</vt:lpwstr>
  </property>
</Properties>
</file>