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7" r:id="rId4"/>
    <p:sldId id="256" r:id="rId5"/>
    <p:sldId id="258" r:id="rId6"/>
    <p:sldId id="260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>
        <p:scale>
          <a:sx n="66" d="100"/>
          <a:sy n="66" d="100"/>
        </p:scale>
        <p:origin x="4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BD74E-AFA0-41F0-8452-252BB16991CC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5B3E18F4-DEF5-43B8-BCB4-D42D385CA55C}">
      <dgm:prSet phldrT="[Texto]"/>
      <dgm:spPr/>
      <dgm:t>
        <a:bodyPr/>
        <a:lstStyle/>
        <a:p>
          <a:r>
            <a:rPr lang="es-CR" dirty="0" smtClean="0"/>
            <a:t>Definición usabilidad</a:t>
          </a:r>
          <a:endParaRPr lang="es-CR" dirty="0"/>
        </a:p>
      </dgm:t>
    </dgm:pt>
    <dgm:pt modelId="{554021C9-E5B3-45D6-9DAD-EDA451C581AC}" type="parTrans" cxnId="{5CD873E6-0B26-4734-94D1-77A5C6A8E423}">
      <dgm:prSet/>
      <dgm:spPr/>
      <dgm:t>
        <a:bodyPr/>
        <a:lstStyle/>
        <a:p>
          <a:endParaRPr lang="es-CR"/>
        </a:p>
      </dgm:t>
    </dgm:pt>
    <dgm:pt modelId="{4E094A46-9EEF-413E-9D78-AB02FB731315}" type="sibTrans" cxnId="{5CD873E6-0B26-4734-94D1-77A5C6A8E423}">
      <dgm:prSet/>
      <dgm:spPr/>
      <dgm:t>
        <a:bodyPr/>
        <a:lstStyle/>
        <a:p>
          <a:endParaRPr lang="es-CR"/>
        </a:p>
      </dgm:t>
    </dgm:pt>
    <dgm:pt modelId="{39ED2094-33A7-422D-938E-F0D2178366D3}">
      <dgm:prSet phldrT="[Texto]"/>
      <dgm:spPr/>
      <dgm:t>
        <a:bodyPr/>
        <a:lstStyle/>
        <a:p>
          <a:r>
            <a:rPr lang="es-CR" dirty="0" smtClean="0"/>
            <a:t>benchmarking</a:t>
          </a:r>
          <a:endParaRPr lang="es-CR" dirty="0"/>
        </a:p>
      </dgm:t>
    </dgm:pt>
    <dgm:pt modelId="{8D566F98-1AA7-4899-B954-AFA41CCFEA57}" type="parTrans" cxnId="{33AB1A5A-3081-46CA-8E79-FCF734D0196D}">
      <dgm:prSet/>
      <dgm:spPr/>
      <dgm:t>
        <a:bodyPr/>
        <a:lstStyle/>
        <a:p>
          <a:endParaRPr lang="es-CR"/>
        </a:p>
      </dgm:t>
    </dgm:pt>
    <dgm:pt modelId="{C3C4BA8E-8BA7-4228-9057-5A61189348C8}" type="sibTrans" cxnId="{33AB1A5A-3081-46CA-8E79-FCF734D0196D}">
      <dgm:prSet/>
      <dgm:spPr/>
      <dgm:t>
        <a:bodyPr/>
        <a:lstStyle/>
        <a:p>
          <a:endParaRPr lang="es-CR"/>
        </a:p>
      </dgm:t>
    </dgm:pt>
    <dgm:pt modelId="{8EC21169-1108-47F7-A79F-8E7EAC50B1A2}">
      <dgm:prSet phldrT="[Texto]"/>
      <dgm:spPr/>
      <dgm:t>
        <a:bodyPr/>
        <a:lstStyle/>
        <a:p>
          <a:r>
            <a:rPr lang="es-CR" dirty="0" smtClean="0"/>
            <a:t>Lluvia de ideas</a:t>
          </a:r>
        </a:p>
      </dgm:t>
    </dgm:pt>
    <dgm:pt modelId="{6390032E-BF84-4CDA-8859-BEC0659903B3}" type="parTrans" cxnId="{B66ECF7F-3E17-4A1C-B183-2B2CBADD40D9}">
      <dgm:prSet/>
      <dgm:spPr/>
      <dgm:t>
        <a:bodyPr/>
        <a:lstStyle/>
        <a:p>
          <a:endParaRPr lang="es-CR"/>
        </a:p>
      </dgm:t>
    </dgm:pt>
    <dgm:pt modelId="{A1604518-8CFA-4E5E-BB64-68ACF74C2A0C}" type="sibTrans" cxnId="{B66ECF7F-3E17-4A1C-B183-2B2CBADD40D9}">
      <dgm:prSet/>
      <dgm:spPr/>
      <dgm:t>
        <a:bodyPr/>
        <a:lstStyle/>
        <a:p>
          <a:endParaRPr lang="es-CR"/>
        </a:p>
      </dgm:t>
    </dgm:pt>
    <dgm:pt modelId="{DBE03A92-2865-4E6C-830C-D1106EAB4C64}">
      <dgm:prSet phldrT="[Texto]"/>
      <dgm:spPr/>
      <dgm:t>
        <a:bodyPr/>
        <a:lstStyle/>
        <a:p>
          <a:r>
            <a:rPr lang="es-CR" dirty="0" smtClean="0"/>
            <a:t>Propuestas</a:t>
          </a:r>
        </a:p>
      </dgm:t>
    </dgm:pt>
    <dgm:pt modelId="{BC9EB395-9A77-493F-B3F2-6773F5FA2BFC}" type="parTrans" cxnId="{99AB7811-EE39-4D92-ADDE-4078590C613D}">
      <dgm:prSet/>
      <dgm:spPr/>
      <dgm:t>
        <a:bodyPr/>
        <a:lstStyle/>
        <a:p>
          <a:endParaRPr lang="es-CR"/>
        </a:p>
      </dgm:t>
    </dgm:pt>
    <dgm:pt modelId="{88DF39AF-80F2-464D-BDA5-F5364C2A8B4D}" type="sibTrans" cxnId="{99AB7811-EE39-4D92-ADDE-4078590C613D}">
      <dgm:prSet/>
      <dgm:spPr/>
      <dgm:t>
        <a:bodyPr/>
        <a:lstStyle/>
        <a:p>
          <a:endParaRPr lang="es-CR"/>
        </a:p>
      </dgm:t>
    </dgm:pt>
    <dgm:pt modelId="{BE966856-96CF-456D-8C78-5706813EDDB0}">
      <dgm:prSet phldrT="[Texto]"/>
      <dgm:spPr/>
      <dgm:t>
        <a:bodyPr/>
        <a:lstStyle/>
        <a:p>
          <a:r>
            <a:rPr lang="es-CR" dirty="0" smtClean="0"/>
            <a:t>Selección y puesta en marcha</a:t>
          </a:r>
        </a:p>
      </dgm:t>
    </dgm:pt>
    <dgm:pt modelId="{EC8F8E34-CD40-4824-AE36-73018371D2BE}" type="parTrans" cxnId="{921AA087-1E51-4EC1-9A37-0C38F0CC36EF}">
      <dgm:prSet/>
      <dgm:spPr/>
      <dgm:t>
        <a:bodyPr/>
        <a:lstStyle/>
        <a:p>
          <a:endParaRPr lang="es-CR"/>
        </a:p>
      </dgm:t>
    </dgm:pt>
    <dgm:pt modelId="{62C7D09C-EFCD-492F-A985-866FE5A7B405}" type="sibTrans" cxnId="{921AA087-1E51-4EC1-9A37-0C38F0CC36EF}">
      <dgm:prSet/>
      <dgm:spPr/>
      <dgm:t>
        <a:bodyPr/>
        <a:lstStyle/>
        <a:p>
          <a:endParaRPr lang="es-CR"/>
        </a:p>
      </dgm:t>
    </dgm:pt>
    <dgm:pt modelId="{BBEECD34-6BFB-41EF-ABEC-847604FE1383}" type="pres">
      <dgm:prSet presAssocID="{597BD74E-AFA0-41F0-8452-252BB16991CC}" presName="Name0" presStyleCnt="0">
        <dgm:presLayoutVars>
          <dgm:dir/>
          <dgm:animLvl val="lvl"/>
          <dgm:resizeHandles val="exact"/>
        </dgm:presLayoutVars>
      </dgm:prSet>
      <dgm:spPr/>
    </dgm:pt>
    <dgm:pt modelId="{851E8C6D-2830-4F17-A889-BF9839627069}" type="pres">
      <dgm:prSet presAssocID="{5B3E18F4-DEF5-43B8-BCB4-D42D385CA55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ED3093F1-9C43-462C-A254-488029B7F156}" type="pres">
      <dgm:prSet presAssocID="{4E094A46-9EEF-413E-9D78-AB02FB731315}" presName="parTxOnlySpace" presStyleCnt="0"/>
      <dgm:spPr/>
    </dgm:pt>
    <dgm:pt modelId="{01AE3743-1390-4B44-A26B-95A4DDED6752}" type="pres">
      <dgm:prSet presAssocID="{39ED2094-33A7-422D-938E-F0D2178366D3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1E850E28-274C-4FC2-8CF1-C695AD395FEA}" type="pres">
      <dgm:prSet presAssocID="{C3C4BA8E-8BA7-4228-9057-5A61189348C8}" presName="parTxOnlySpace" presStyleCnt="0"/>
      <dgm:spPr/>
    </dgm:pt>
    <dgm:pt modelId="{C567CF66-CB81-4F2A-AE46-23C5F6707510}" type="pres">
      <dgm:prSet presAssocID="{8EC21169-1108-47F7-A79F-8E7EAC50B1A2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AE78B97-C1A2-42A7-B0D5-180945EE2539}" type="pres">
      <dgm:prSet presAssocID="{A1604518-8CFA-4E5E-BB64-68ACF74C2A0C}" presName="parTxOnlySpace" presStyleCnt="0"/>
      <dgm:spPr/>
    </dgm:pt>
    <dgm:pt modelId="{9247593B-5112-4F11-9262-411048384370}" type="pres">
      <dgm:prSet presAssocID="{DBE03A92-2865-4E6C-830C-D1106EAB4C6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A29085F2-1930-43D1-963C-D27252E63E19}" type="pres">
      <dgm:prSet presAssocID="{88DF39AF-80F2-464D-BDA5-F5364C2A8B4D}" presName="parTxOnlySpace" presStyleCnt="0"/>
      <dgm:spPr/>
    </dgm:pt>
    <dgm:pt modelId="{B0609517-5C04-451F-873A-2414680C34AF}" type="pres">
      <dgm:prSet presAssocID="{BE966856-96CF-456D-8C78-5706813EDDB0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D32A2F44-2082-4902-940D-D2B8C1C6E38F}" type="presOf" srcId="{DBE03A92-2865-4E6C-830C-D1106EAB4C64}" destId="{9247593B-5112-4F11-9262-411048384370}" srcOrd="0" destOrd="0" presId="urn:microsoft.com/office/officeart/2005/8/layout/chevron1"/>
    <dgm:cxn modelId="{40E344D8-B94B-4313-BDAE-60E08E9C4E7E}" type="presOf" srcId="{8EC21169-1108-47F7-A79F-8E7EAC50B1A2}" destId="{C567CF66-CB81-4F2A-AE46-23C5F6707510}" srcOrd="0" destOrd="0" presId="urn:microsoft.com/office/officeart/2005/8/layout/chevron1"/>
    <dgm:cxn modelId="{99AB7811-EE39-4D92-ADDE-4078590C613D}" srcId="{597BD74E-AFA0-41F0-8452-252BB16991CC}" destId="{DBE03A92-2865-4E6C-830C-D1106EAB4C64}" srcOrd="3" destOrd="0" parTransId="{BC9EB395-9A77-493F-B3F2-6773F5FA2BFC}" sibTransId="{88DF39AF-80F2-464D-BDA5-F5364C2A8B4D}"/>
    <dgm:cxn modelId="{33AB1A5A-3081-46CA-8E79-FCF734D0196D}" srcId="{597BD74E-AFA0-41F0-8452-252BB16991CC}" destId="{39ED2094-33A7-422D-938E-F0D2178366D3}" srcOrd="1" destOrd="0" parTransId="{8D566F98-1AA7-4899-B954-AFA41CCFEA57}" sibTransId="{C3C4BA8E-8BA7-4228-9057-5A61189348C8}"/>
    <dgm:cxn modelId="{6CB53964-5B96-496E-BEAB-843AAD3E2472}" type="presOf" srcId="{39ED2094-33A7-422D-938E-F0D2178366D3}" destId="{01AE3743-1390-4B44-A26B-95A4DDED6752}" srcOrd="0" destOrd="0" presId="urn:microsoft.com/office/officeart/2005/8/layout/chevron1"/>
    <dgm:cxn modelId="{D937D87F-A8B1-4051-B37A-E2C8CEA64CCF}" type="presOf" srcId="{BE966856-96CF-456D-8C78-5706813EDDB0}" destId="{B0609517-5C04-451F-873A-2414680C34AF}" srcOrd="0" destOrd="0" presId="urn:microsoft.com/office/officeart/2005/8/layout/chevron1"/>
    <dgm:cxn modelId="{B66ECF7F-3E17-4A1C-B183-2B2CBADD40D9}" srcId="{597BD74E-AFA0-41F0-8452-252BB16991CC}" destId="{8EC21169-1108-47F7-A79F-8E7EAC50B1A2}" srcOrd="2" destOrd="0" parTransId="{6390032E-BF84-4CDA-8859-BEC0659903B3}" sibTransId="{A1604518-8CFA-4E5E-BB64-68ACF74C2A0C}"/>
    <dgm:cxn modelId="{28FA0D9B-5764-48B1-B20E-55D9CBC42ED8}" type="presOf" srcId="{597BD74E-AFA0-41F0-8452-252BB16991CC}" destId="{BBEECD34-6BFB-41EF-ABEC-847604FE1383}" srcOrd="0" destOrd="0" presId="urn:microsoft.com/office/officeart/2005/8/layout/chevron1"/>
    <dgm:cxn modelId="{2DB59CA0-F6A5-4DF0-8B93-71F93B125CF1}" type="presOf" srcId="{5B3E18F4-DEF5-43B8-BCB4-D42D385CA55C}" destId="{851E8C6D-2830-4F17-A889-BF9839627069}" srcOrd="0" destOrd="0" presId="urn:microsoft.com/office/officeart/2005/8/layout/chevron1"/>
    <dgm:cxn modelId="{921AA087-1E51-4EC1-9A37-0C38F0CC36EF}" srcId="{597BD74E-AFA0-41F0-8452-252BB16991CC}" destId="{BE966856-96CF-456D-8C78-5706813EDDB0}" srcOrd="4" destOrd="0" parTransId="{EC8F8E34-CD40-4824-AE36-73018371D2BE}" sibTransId="{62C7D09C-EFCD-492F-A985-866FE5A7B405}"/>
    <dgm:cxn modelId="{5CD873E6-0B26-4734-94D1-77A5C6A8E423}" srcId="{597BD74E-AFA0-41F0-8452-252BB16991CC}" destId="{5B3E18F4-DEF5-43B8-BCB4-D42D385CA55C}" srcOrd="0" destOrd="0" parTransId="{554021C9-E5B3-45D6-9DAD-EDA451C581AC}" sibTransId="{4E094A46-9EEF-413E-9D78-AB02FB731315}"/>
    <dgm:cxn modelId="{5ADB9AAC-F0CF-43F4-ABA6-3AB388DE01C7}" type="presParOf" srcId="{BBEECD34-6BFB-41EF-ABEC-847604FE1383}" destId="{851E8C6D-2830-4F17-A889-BF9839627069}" srcOrd="0" destOrd="0" presId="urn:microsoft.com/office/officeart/2005/8/layout/chevron1"/>
    <dgm:cxn modelId="{4C5AFEE0-363C-4EF3-9DA6-2B4B3391A3EB}" type="presParOf" srcId="{BBEECD34-6BFB-41EF-ABEC-847604FE1383}" destId="{ED3093F1-9C43-462C-A254-488029B7F156}" srcOrd="1" destOrd="0" presId="urn:microsoft.com/office/officeart/2005/8/layout/chevron1"/>
    <dgm:cxn modelId="{3B3A3E91-8953-4BC8-B42D-282586AD8007}" type="presParOf" srcId="{BBEECD34-6BFB-41EF-ABEC-847604FE1383}" destId="{01AE3743-1390-4B44-A26B-95A4DDED6752}" srcOrd="2" destOrd="0" presId="urn:microsoft.com/office/officeart/2005/8/layout/chevron1"/>
    <dgm:cxn modelId="{C0F169D4-6EB0-4ED1-B6DB-14E51A8E7BFF}" type="presParOf" srcId="{BBEECD34-6BFB-41EF-ABEC-847604FE1383}" destId="{1E850E28-274C-4FC2-8CF1-C695AD395FEA}" srcOrd="3" destOrd="0" presId="urn:microsoft.com/office/officeart/2005/8/layout/chevron1"/>
    <dgm:cxn modelId="{CCFFC048-EABC-4B56-B157-DCE190576895}" type="presParOf" srcId="{BBEECD34-6BFB-41EF-ABEC-847604FE1383}" destId="{C567CF66-CB81-4F2A-AE46-23C5F6707510}" srcOrd="4" destOrd="0" presId="urn:microsoft.com/office/officeart/2005/8/layout/chevron1"/>
    <dgm:cxn modelId="{C7A0C903-DEEF-4224-91D5-9544AE86388F}" type="presParOf" srcId="{BBEECD34-6BFB-41EF-ABEC-847604FE1383}" destId="{CAE78B97-C1A2-42A7-B0D5-180945EE2539}" srcOrd="5" destOrd="0" presId="urn:microsoft.com/office/officeart/2005/8/layout/chevron1"/>
    <dgm:cxn modelId="{72434302-D7D2-43D6-A73F-11F6EC8A33F8}" type="presParOf" srcId="{BBEECD34-6BFB-41EF-ABEC-847604FE1383}" destId="{9247593B-5112-4F11-9262-411048384370}" srcOrd="6" destOrd="0" presId="urn:microsoft.com/office/officeart/2005/8/layout/chevron1"/>
    <dgm:cxn modelId="{F7A32C4E-CDA6-465D-BC7B-85B8DDFD1A47}" type="presParOf" srcId="{BBEECD34-6BFB-41EF-ABEC-847604FE1383}" destId="{A29085F2-1930-43D1-963C-D27252E63E19}" srcOrd="7" destOrd="0" presId="urn:microsoft.com/office/officeart/2005/8/layout/chevron1"/>
    <dgm:cxn modelId="{1E76158E-067F-4F2C-8CFF-BE78A882B28E}" type="presParOf" srcId="{BBEECD34-6BFB-41EF-ABEC-847604FE1383}" destId="{B0609517-5C04-451F-873A-2414680C34A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E8C6D-2830-4F17-A889-BF9839627069}">
      <dsp:nvSpPr>
        <dsp:cNvPr id="0" name=""/>
        <dsp:cNvSpPr/>
      </dsp:nvSpPr>
      <dsp:spPr>
        <a:xfrm>
          <a:off x="2663" y="1701625"/>
          <a:ext cx="2370216" cy="94808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Definición usabilidad</a:t>
          </a:r>
          <a:endParaRPr lang="es-CR" sz="1700" kern="1200" dirty="0"/>
        </a:p>
      </dsp:txBody>
      <dsp:txXfrm>
        <a:off x="476706" y="1701625"/>
        <a:ext cx="1422130" cy="948086"/>
      </dsp:txXfrm>
    </dsp:sp>
    <dsp:sp modelId="{01AE3743-1390-4B44-A26B-95A4DDED6752}">
      <dsp:nvSpPr>
        <dsp:cNvPr id="0" name=""/>
        <dsp:cNvSpPr/>
      </dsp:nvSpPr>
      <dsp:spPr>
        <a:xfrm>
          <a:off x="2135858" y="1701625"/>
          <a:ext cx="2370216" cy="94808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benchmarking</a:t>
          </a:r>
          <a:endParaRPr lang="es-CR" sz="1700" kern="1200" dirty="0"/>
        </a:p>
      </dsp:txBody>
      <dsp:txXfrm>
        <a:off x="2609901" y="1701625"/>
        <a:ext cx="1422130" cy="948086"/>
      </dsp:txXfrm>
    </dsp:sp>
    <dsp:sp modelId="{C567CF66-CB81-4F2A-AE46-23C5F6707510}">
      <dsp:nvSpPr>
        <dsp:cNvPr id="0" name=""/>
        <dsp:cNvSpPr/>
      </dsp:nvSpPr>
      <dsp:spPr>
        <a:xfrm>
          <a:off x="4269053" y="1701625"/>
          <a:ext cx="2370216" cy="94808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Lluvia de ideas</a:t>
          </a:r>
        </a:p>
      </dsp:txBody>
      <dsp:txXfrm>
        <a:off x="4743096" y="1701625"/>
        <a:ext cx="1422130" cy="948086"/>
      </dsp:txXfrm>
    </dsp:sp>
    <dsp:sp modelId="{9247593B-5112-4F11-9262-411048384370}">
      <dsp:nvSpPr>
        <dsp:cNvPr id="0" name=""/>
        <dsp:cNvSpPr/>
      </dsp:nvSpPr>
      <dsp:spPr>
        <a:xfrm>
          <a:off x="6402248" y="1701625"/>
          <a:ext cx="2370216" cy="94808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Propuestas</a:t>
          </a:r>
        </a:p>
      </dsp:txBody>
      <dsp:txXfrm>
        <a:off x="6876291" y="1701625"/>
        <a:ext cx="1422130" cy="948086"/>
      </dsp:txXfrm>
    </dsp:sp>
    <dsp:sp modelId="{B0609517-5C04-451F-873A-2414680C34AF}">
      <dsp:nvSpPr>
        <dsp:cNvPr id="0" name=""/>
        <dsp:cNvSpPr/>
      </dsp:nvSpPr>
      <dsp:spPr>
        <a:xfrm>
          <a:off x="8535443" y="1701625"/>
          <a:ext cx="2370216" cy="948086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700" kern="1200" dirty="0" smtClean="0"/>
            <a:t>Selección y puesta en marcha</a:t>
          </a:r>
        </a:p>
      </dsp:txBody>
      <dsp:txXfrm>
        <a:off x="9009486" y="1701625"/>
        <a:ext cx="1422130" cy="948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7432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225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7548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071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355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7955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63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243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3306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938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6557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C3AFC-27D5-4964-814D-49B5763149AE}" type="datetimeFigureOut">
              <a:rPr lang="es-CR" smtClean="0"/>
              <a:t>20/9/2017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8780-D4BE-4004-AE35-56280C49822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80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dar.org/recur/desdi/traduc/es/visitable/Herramientas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Selección y Definición de plantillas para campus </a:t>
            </a:r>
            <a:endParaRPr lang="es-C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739525"/>
              </p:ext>
            </p:extLst>
          </p:nvPr>
        </p:nvGraphicFramePr>
        <p:xfrm>
          <a:off x="838199" y="1825625"/>
          <a:ext cx="1090832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79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err="1" smtClean="0"/>
              <a:t>Analisar</a:t>
            </a:r>
            <a:r>
              <a:rPr lang="es-CR" dirty="0" smtClean="0"/>
              <a:t> elementos de plataformas</a:t>
            </a:r>
          </a:p>
          <a:p>
            <a:endParaRPr lang="es-CR" dirty="0" smtClean="0"/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" name="Picture 2" descr="benchmarking_etapas_tipos_ejemp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5" t="-18937" r="37642" b="18937"/>
          <a:stretch/>
        </p:blipFill>
        <p:spPr bwMode="auto">
          <a:xfrm>
            <a:off x="4599039" y="442656"/>
            <a:ext cx="2258961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7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Lluvia de ideas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Propósito:</a:t>
            </a:r>
          </a:p>
          <a:p>
            <a:r>
              <a:rPr lang="es-CR" dirty="0" smtClean="0"/>
              <a:t>Identidad propia al curso.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6745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Selección de propuestas</a:t>
            </a:r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" name="Picture 2" descr="benchmarking_etapas_tipos_ejemp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7" t="-1114" r="17830" b="1114"/>
          <a:stretch/>
        </p:blipFill>
        <p:spPr bwMode="auto">
          <a:xfrm>
            <a:off x="6531078" y="486902"/>
            <a:ext cx="2258961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5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Enlistar plataformas</a:t>
            </a:r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" name="Picture 2" descr="benchmarking_etapas_tipos_ejemp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78" t="-15595" r="-1221" b="15595"/>
          <a:stretch/>
        </p:blipFill>
        <p:spPr bwMode="auto">
          <a:xfrm>
            <a:off x="8389374" y="354166"/>
            <a:ext cx="2258961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8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3 de octubre: - revisión de plataformas</a:t>
            </a:r>
          </a:p>
          <a:p>
            <a:r>
              <a:rPr lang="es-CR" dirty="0"/>
              <a:t>3</a:t>
            </a:r>
            <a:r>
              <a:rPr lang="es-CR" dirty="0" smtClean="0"/>
              <a:t> de octubre:  - datos de </a:t>
            </a:r>
            <a:r>
              <a:rPr lang="es-CR" dirty="0" err="1" smtClean="0"/>
              <a:t>user</a:t>
            </a:r>
            <a:r>
              <a:rPr lang="es-CR" dirty="0" smtClean="0"/>
              <a:t> </a:t>
            </a:r>
            <a:r>
              <a:rPr lang="es-CR" dirty="0" err="1" smtClean="0"/>
              <a:t>experience</a:t>
            </a:r>
            <a:r>
              <a:rPr lang="es-CR" dirty="0"/>
              <a:t> </a:t>
            </a:r>
            <a:r>
              <a:rPr lang="es-CR" dirty="0" smtClean="0"/>
              <a:t> - comentarios de usabilidad y sugerencias de plantillas </a:t>
            </a:r>
          </a:p>
          <a:p>
            <a:r>
              <a:rPr lang="es-CR" dirty="0" smtClean="0"/>
              <a:t>3 de octubre: lluvia de ideas para nueva propuesta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86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Algunas ideas…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CR" b="1" dirty="0"/>
              <a:t>Aclarar el </a:t>
            </a:r>
            <a:r>
              <a:rPr lang="es-CR" b="1" dirty="0" smtClean="0"/>
              <a:t>propósito </a:t>
            </a:r>
            <a:r>
              <a:rPr lang="es-CR" b="1" dirty="0"/>
              <a:t>del sitio</a:t>
            </a:r>
            <a:r>
              <a:rPr lang="es-CR" dirty="0"/>
              <a:t>: se refiere a que desde la primera mirada, el usuario tenga claro quién hace el sitio y cuál es el alcance del mismo.</a:t>
            </a:r>
          </a:p>
          <a:p>
            <a:pPr fontAlgn="base"/>
            <a:r>
              <a:rPr lang="es-CR" b="1" dirty="0"/>
              <a:t>Ayudar a los usuarios a encontrar lo que buscan</a:t>
            </a:r>
            <a:r>
              <a:rPr lang="es-CR" dirty="0"/>
              <a:t>: ofrecer una buena organización de información con énfasis en los mensajes principales y sistemas de búsqueda adecuados.</a:t>
            </a:r>
          </a:p>
          <a:p>
            <a:pPr fontAlgn="base"/>
            <a:r>
              <a:rPr lang="es-CR" b="1" dirty="0"/>
              <a:t>Mostrar el contenido del sitio</a:t>
            </a:r>
            <a:r>
              <a:rPr lang="es-CR" dirty="0"/>
              <a:t>: consiste en mostrar los contenidos de manera clara para evitar </a:t>
            </a:r>
            <a:r>
              <a:rPr lang="es-CR" dirty="0" err="1"/>
              <a:t>clicks</a:t>
            </a:r>
            <a:r>
              <a:rPr lang="es-CR" dirty="0"/>
              <a:t> innecesarios, mostrando temas anteriores que hayan sido destacados.</a:t>
            </a:r>
          </a:p>
          <a:p>
            <a:pPr fontAlgn="base"/>
            <a:r>
              <a:rPr lang="es-CR" b="1" dirty="0"/>
              <a:t>Diseño para mejorar Interacción, no para definirla</a:t>
            </a:r>
            <a:r>
              <a:rPr lang="es-CR" dirty="0"/>
              <a:t>: tener como meta que el diseño coopere con la información, más que competir con ella.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614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s-CR" b="1" dirty="0"/>
              <a:t>Útil</a:t>
            </a:r>
            <a:r>
              <a:rPr lang="es-CR" dirty="0"/>
              <a:t>: es necesario preguntarnos si nuestros productos y sistemas son útiles, y aplicar nuestro conocimiento para definir soluciones innovadoras que apoyan la utilidad.</a:t>
            </a:r>
          </a:p>
          <a:p>
            <a:pPr fontAlgn="base"/>
            <a:r>
              <a:rPr lang="es-CR" b="1" dirty="0"/>
              <a:t>Usable</a:t>
            </a:r>
            <a:r>
              <a:rPr lang="es-CR" dirty="0"/>
              <a:t>: corresponde a la facilidad de uso o Usabilidad sigue siendo un aspecto fundamental, necesario pero no suficiente, por lo que se debe complementar con las demás facetas.</a:t>
            </a:r>
          </a:p>
          <a:p>
            <a:pPr fontAlgn="base"/>
            <a:r>
              <a:rPr lang="es-CR" b="1" dirty="0"/>
              <a:t>Deseable</a:t>
            </a:r>
            <a:r>
              <a:rPr lang="es-CR" dirty="0"/>
              <a:t>: si bien los sitios deben ser eficientes, en particular con el uso de medios ms complejos (imágenes, sonidos, animaciones), esto se debe equilibrar con los demás valores del </a:t>
            </a:r>
            <a:r>
              <a:rPr lang="es-CR" dirty="0">
                <a:solidFill>
                  <a:srgbClr val="FF0000"/>
                </a:solidFill>
              </a:rPr>
              <a:t>diseño emocional.</a:t>
            </a:r>
          </a:p>
          <a:p>
            <a:pPr fontAlgn="base"/>
            <a:r>
              <a:rPr lang="es-CR" b="1" dirty="0" err="1"/>
              <a:t>Encontrable</a:t>
            </a:r>
            <a:r>
              <a:rPr lang="es-CR" dirty="0"/>
              <a:t>: los Sitios Web deben ser navegables y permitir que los usuarios puedan encontrar lo que necesitan.</a:t>
            </a:r>
          </a:p>
          <a:p>
            <a:pPr fontAlgn="base"/>
            <a:r>
              <a:rPr lang="es-CR" b="1" dirty="0"/>
              <a:t>Accesible</a:t>
            </a:r>
            <a:r>
              <a:rPr lang="es-CR" dirty="0"/>
              <a:t>: los sitios Web deben ser accesibles a las personas con discapacidades (más de 10% de la población). Para los Sitios Web de Gobierno ya es un requisito normativo.</a:t>
            </a:r>
          </a:p>
          <a:p>
            <a:pPr fontAlgn="base"/>
            <a:r>
              <a:rPr lang="es-CR" b="1" dirty="0"/>
              <a:t>Creíble</a:t>
            </a:r>
            <a:r>
              <a:rPr lang="es-CR" dirty="0"/>
              <a:t>: la credibilidad es uno de los factores más importantes de tener en cuenta y por ello se deben revisar los elementos de diseño que afectan la confianza que nos tienen los usuarios.</a:t>
            </a:r>
          </a:p>
          <a:p>
            <a:pPr fontAlgn="base"/>
            <a:r>
              <a:rPr lang="es-CR" b="1" dirty="0"/>
              <a:t>Valioso</a:t>
            </a:r>
            <a:r>
              <a:rPr lang="es-CR" dirty="0"/>
              <a:t>: las facetas ayudan a determinar los aspectos que llevan a que nuestros sitios ofrezcan valor para nuestros usuarios.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9097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90918" y="1028343"/>
            <a:ext cx="93114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s-CR" b="1" i="0" dirty="0" smtClean="0">
                <a:solidFill>
                  <a:srgbClr val="6F6F6F"/>
                </a:solidFill>
                <a:effectLst/>
                <a:latin typeface="inherit"/>
              </a:rPr>
              <a:t>Facilidad de aprendizaje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: define en cuánto tiempo un usuario, que nunca ha visto una interfaz, puede aprender a usarla bien y realizar operaciones básicas.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b="1" i="0" dirty="0" smtClean="0">
                <a:solidFill>
                  <a:srgbClr val="6F6F6F"/>
                </a:solidFill>
                <a:effectLst/>
                <a:latin typeface="inherit"/>
              </a:rPr>
              <a:t>Facilidad y Eficiencia de uso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: determina la rapidez con que se pueden desarrollar las tareas, una vez que se ha aprendido a usar el sistema.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b="1" i="0" dirty="0" smtClean="0">
                <a:solidFill>
                  <a:srgbClr val="6F6F6F"/>
                </a:solidFill>
                <a:effectLst/>
                <a:latin typeface="inherit"/>
              </a:rPr>
              <a:t>Facilidad de recordar cómo funciona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: se refiere a la capacidad de recordar las </a:t>
            </a:r>
            <a:r>
              <a:rPr lang="es-CR" b="0" i="0" dirty="0" err="1" smtClean="0">
                <a:solidFill>
                  <a:srgbClr val="6F6F6F"/>
                </a:solidFill>
                <a:effectLst/>
                <a:latin typeface="inherit"/>
              </a:rPr>
              <a:t>caractersticas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 y forma de uso de un sistema para volver a utilizarlo a futuro.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b="1" i="0" dirty="0" smtClean="0">
                <a:solidFill>
                  <a:srgbClr val="6F6F6F"/>
                </a:solidFill>
                <a:effectLst/>
                <a:latin typeface="inherit"/>
              </a:rPr>
              <a:t>Frecuencia y gravedad de errores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: plantea la ayuda que se le entrega a los usuarios para apoyarlos cuando deban enfrentar los errores que cometen al usar el sistema.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CR" b="1" i="0" dirty="0" smtClean="0">
                <a:solidFill>
                  <a:srgbClr val="6F6F6F"/>
                </a:solidFill>
                <a:effectLst/>
                <a:latin typeface="inherit"/>
              </a:rPr>
              <a:t>Satisfacción subjetiva</a:t>
            </a:r>
            <a:r>
              <a:rPr lang="es-CR" b="0" i="0" dirty="0" smtClean="0">
                <a:solidFill>
                  <a:srgbClr val="6F6F6F"/>
                </a:solidFill>
                <a:effectLst/>
                <a:latin typeface="inherit"/>
              </a:rPr>
              <a:t>: indica lo satisfechos que quedan los usuarios cuando han empleado el sistema, gracias a la facilidad y simplicidad de uso de sus pantallas.</a:t>
            </a:r>
            <a:endParaRPr lang="es-CR" b="0" i="0" dirty="0">
              <a:solidFill>
                <a:srgbClr val="6F6F6F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86935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s-CR" dirty="0"/>
              <a:t>Diseñar un sitio es siempre un acto de balance: priorizar el uso del espacio ayuda a la audiencia y a quien publica, a alcanzar sus metas;</a:t>
            </a:r>
          </a:p>
          <a:p>
            <a:pPr fontAlgn="base"/>
            <a:r>
              <a:rPr lang="es-CR" dirty="0"/>
              <a:t>Balancear el diseño y el formato, para que las cosas tengan un énfasis adecuado en cuanto a uso y espacio.</a:t>
            </a:r>
          </a:p>
          <a:p>
            <a:pPr fontAlgn="base"/>
            <a:r>
              <a:rPr lang="es-CR" dirty="0"/>
              <a:t>Siempre se deben optimizar muchas variables al mismo tiempo, mostrando suficiente de una sin ocupar mucho con otra.</a:t>
            </a:r>
          </a:p>
          <a:p>
            <a:pPr fontAlgn="base"/>
            <a:r>
              <a:rPr lang="es-CR" dirty="0"/>
              <a:t>No hay reglas universales porque la solución que funciona en un caso, no funciona en otro contexto.</a:t>
            </a:r>
          </a:p>
          <a:p>
            <a:pPr fontAlgn="base"/>
            <a:r>
              <a:rPr lang="es-CR" dirty="0">
                <a:solidFill>
                  <a:srgbClr val="FF0000"/>
                </a:solidFill>
              </a:rPr>
              <a:t>Adicionalmente se debe diseñar pensando que los usuarios no leen los textos sino que van saltando por el contenido; que los contenidos serán accedidos de mejor forma si se crean jerarquías visuales; que la navegación debe utilizar signos visibles y métodos convencionales para que sea entendida en todos los contextos, entre otros aspectos.</a:t>
            </a:r>
          </a:p>
          <a:p>
            <a:r>
              <a:rPr lang="es-CR" dirty="0" smtClean="0"/>
              <a:t>http://www.guiadigital.gob.cl/articulo/que-es-la-usabilidad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731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>
                <a:hlinkClick r:id="rId2"/>
              </a:rPr>
              <a:t>http://www.sidar.org/recur/desdi/traduc/es/visitable/Herramientas.htm</a:t>
            </a:r>
            <a:endParaRPr lang="es-CR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7607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Benchmarking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CR" b="1" dirty="0"/>
              <a:t>-Funcional</a:t>
            </a:r>
            <a:endParaRPr lang="es-CR" dirty="0"/>
          </a:p>
          <a:p>
            <a:pPr fontAlgn="base"/>
            <a:r>
              <a:rPr lang="es-CR" dirty="0"/>
              <a:t>El benchmarking funcional identifica las mejores prácticas de una empresa que sea excelente en el área que se quiere mejorar. No es necesario que esta empresa sea competidora o incluso que pertenezca al mismo sector</a:t>
            </a:r>
            <a:r>
              <a:rPr lang="es-CR" dirty="0" smtClean="0"/>
              <a:t>.</a:t>
            </a:r>
          </a:p>
          <a:p>
            <a:pPr marL="0" indent="0" fontAlgn="base">
              <a:buNone/>
            </a:pPr>
            <a:endParaRPr lang="es-CR" dirty="0"/>
          </a:p>
          <a:p>
            <a:endParaRPr lang="es-CR" dirty="0"/>
          </a:p>
        </p:txBody>
      </p:sp>
      <p:pic>
        <p:nvPicPr>
          <p:cNvPr id="1026" name="Picture 2" descr="benchmarking_etapas_tipos_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84" y="4353130"/>
            <a:ext cx="9753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639084" y="58537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dirty="0" smtClean="0"/>
              <a:t>http://robertoespinosa.es/2017/05/13/benchmarking-que-es-tipos-ejemplos/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91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dirty="0" smtClean="0"/>
              <a:t>Enlistar sitios:</a:t>
            </a:r>
          </a:p>
          <a:p>
            <a:pPr marL="457200" lvl="1" indent="0">
              <a:buNone/>
            </a:pPr>
            <a:r>
              <a:rPr lang="es-CR" dirty="0" err="1" smtClean="0"/>
              <a:t>Edx</a:t>
            </a:r>
            <a:r>
              <a:rPr lang="es-CR" dirty="0" smtClean="0"/>
              <a:t>, </a:t>
            </a:r>
            <a:r>
              <a:rPr lang="es-CR" dirty="0" err="1" smtClean="0"/>
              <a:t>coursera</a:t>
            </a:r>
            <a:r>
              <a:rPr lang="es-CR" dirty="0" smtClean="0"/>
              <a:t>, REDIES, pensamiento ciclo de vida, FATLA, ILUMINO, </a:t>
            </a:r>
          </a:p>
          <a:p>
            <a:pPr marL="457200" lvl="1" indent="0">
              <a:buNone/>
            </a:pPr>
            <a:r>
              <a:rPr lang="es-CR" dirty="0" smtClean="0"/>
              <a:t>UNED, UCR, UNA, </a:t>
            </a:r>
          </a:p>
          <a:p>
            <a:pPr marL="0" indent="0">
              <a:buNone/>
            </a:pPr>
            <a:r>
              <a:rPr lang="es-CR" dirty="0" smtClean="0"/>
              <a:t>Cronograma de etapas</a:t>
            </a:r>
          </a:p>
          <a:p>
            <a:pPr marL="0" indent="0">
              <a:buNone/>
            </a:pPr>
            <a:r>
              <a:rPr lang="es-CR" dirty="0" smtClean="0"/>
              <a:t>Verificar datos</a:t>
            </a:r>
          </a:p>
          <a:p>
            <a:pPr marL="0" indent="0">
              <a:buNone/>
            </a:pPr>
            <a:r>
              <a:rPr lang="es-CR" dirty="0" smtClean="0"/>
              <a:t>Analizar datos</a:t>
            </a:r>
          </a:p>
          <a:p>
            <a:pPr marL="0" indent="0">
              <a:buNone/>
            </a:pPr>
            <a:r>
              <a:rPr lang="es-CR" dirty="0" smtClean="0"/>
              <a:t>Propuestas</a:t>
            </a:r>
          </a:p>
          <a:p>
            <a:pPr marL="0" indent="0">
              <a:buNone/>
            </a:pPr>
            <a:r>
              <a:rPr lang="es-CR" dirty="0" smtClean="0"/>
              <a:t>Seleccionar propuesta</a:t>
            </a:r>
          </a:p>
          <a:p>
            <a:pPr marL="0" indent="0">
              <a:buNone/>
            </a:pPr>
            <a:r>
              <a:rPr lang="es-CR" dirty="0" smtClean="0"/>
              <a:t>Ejecutar propuesta</a:t>
            </a:r>
            <a:endParaRPr lang="es-CR" dirty="0"/>
          </a:p>
        </p:txBody>
      </p:sp>
      <p:pic>
        <p:nvPicPr>
          <p:cNvPr id="4" name="Picture 2" descr="benchmarking_etapas_tipos_ejemp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57"/>
          <a:stretch/>
        </p:blipFill>
        <p:spPr bwMode="auto">
          <a:xfrm>
            <a:off x="838200" y="501650"/>
            <a:ext cx="2258961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5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Recopilar datos de plataformas en:</a:t>
            </a:r>
          </a:p>
          <a:p>
            <a:pPr lvl="1"/>
            <a:endParaRPr lang="es-CR" dirty="0" smtClean="0"/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" name="Picture 2" descr="benchmarking_etapas_tipos_ejempl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6" t="-17823" r="57911" b="17823"/>
          <a:stretch/>
        </p:blipFill>
        <p:spPr bwMode="auto">
          <a:xfrm>
            <a:off x="2667000" y="324670"/>
            <a:ext cx="2258961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9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7180</TotalTime>
  <Words>775</Words>
  <Application>Microsoft Office PowerPoint</Application>
  <PresentationFormat>Panorámica</PresentationFormat>
  <Paragraphs>53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inherit</vt:lpstr>
      <vt:lpstr>Tema de Office</vt:lpstr>
      <vt:lpstr>Selección y Definición de plantillas para campus </vt:lpstr>
      <vt:lpstr>Algunas ideas…</vt:lpstr>
      <vt:lpstr>Presentación de PowerPoint</vt:lpstr>
      <vt:lpstr>Presentación de PowerPoint</vt:lpstr>
      <vt:lpstr>Presentación de PowerPoint</vt:lpstr>
      <vt:lpstr>Presentación de PowerPoint</vt:lpstr>
      <vt:lpstr>Benchmarking</vt:lpstr>
      <vt:lpstr>Presentación de PowerPoint</vt:lpstr>
      <vt:lpstr>Presentación de PowerPoint</vt:lpstr>
      <vt:lpstr>Presentación de PowerPoint</vt:lpstr>
      <vt:lpstr>Lluvia de ideas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Vega</dc:creator>
  <cp:lastModifiedBy>Patricia Vega</cp:lastModifiedBy>
  <cp:revision>7</cp:revision>
  <dcterms:created xsi:type="dcterms:W3CDTF">2017-09-20T18:57:56Z</dcterms:created>
  <dcterms:modified xsi:type="dcterms:W3CDTF">2017-09-25T18:38:14Z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55077247-BFE2-476C-9033-BB2F669D32BB</vt:lpwstr>
  </property>
  <property fmtid="{D5CDD505-2E9C-101B-9397-08002B2CF9AE}" pid="3" name="ArticulatePath">
    <vt:lpwstr>Presentación1</vt:lpwstr>
  </property>
</Properties>
</file>