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7315200" cy="9601200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760" autoAdjust="0"/>
    <p:restoredTop sz="94660"/>
  </p:normalViewPr>
  <p:slideViewPr>
    <p:cSldViewPr>
      <p:cViewPr>
        <p:scale>
          <a:sx n="70" d="100"/>
          <a:sy n="70" d="100"/>
        </p:scale>
        <p:origin x="-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062"/>
    </p:cViewPr>
  </p:sorterViewPr>
  <p:notesViewPr>
    <p:cSldViewPr>
      <p:cViewPr>
        <p:scale>
          <a:sx n="100" d="100"/>
          <a:sy n="100" d="100"/>
        </p:scale>
        <p:origin x="-780" y="-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r>
              <a:rPr lang="es-CR"/>
              <a:t>Sesión No.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71FA92AD-053F-4B85-B06C-142B66D1AB1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36269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r>
              <a:rPr lang="es-CR"/>
              <a:t>Sesión No.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R" noProof="0" smtClean="0"/>
              <a:t>Haga clic para modificar el estilo de texto del patrón</a:t>
            </a:r>
          </a:p>
          <a:p>
            <a:pPr lvl="1"/>
            <a:r>
              <a:rPr lang="es-CR" noProof="0" smtClean="0"/>
              <a:t>Segundo nivel</a:t>
            </a:r>
          </a:p>
          <a:p>
            <a:pPr lvl="2"/>
            <a:r>
              <a:rPr lang="es-CR" noProof="0" smtClean="0"/>
              <a:t>Tercer nivel</a:t>
            </a:r>
          </a:p>
          <a:p>
            <a:pPr lvl="3"/>
            <a:r>
              <a:rPr lang="es-CR" noProof="0" smtClean="0"/>
              <a:t>Cuarto nivel</a:t>
            </a:r>
          </a:p>
          <a:p>
            <a:pPr lvl="4"/>
            <a:r>
              <a:rPr lang="es-CR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4935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4E4D51CE-D616-431F-9B86-F661B5104C8D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181563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B3F4D-1875-474D-95B8-79C01ADA4A61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16610519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71FA6-3F5B-4A71-8E6D-3C380D287D9B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94810989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A708-329B-49D5-BD86-D12DC08D30C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1850637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0147D-DF3A-4925-8BF1-77DB09C08C2A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6511159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FDAA4-3D0A-4927-81F6-4971044BAD90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725698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AE54-1E85-47F1-8235-1BFFB97E0B2D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9912757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E61E0-E301-4636-AB93-246053FEB29B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28441387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80360-3829-4703-BCFA-C911B31A51F3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610485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14C0-39DB-4C42-AD3F-28855E7DBDE6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8491805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D0096-2B1D-43D6-A456-E626FF58AB38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6972682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E651B-9A08-496A-8E53-ED53BD569CD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74063648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CR"/>
              <a:t>Oct.-Nov. 2006            Ramiro Fonseca UCI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CR"/>
              <a:t>MAP 47: Análisis estratégico y planeamiento de la empresa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E34D46-E176-4620-B58E-4047F85F8179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2492896"/>
            <a:ext cx="38884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4400" b="1" dirty="0">
                <a:solidFill>
                  <a:schemeClr val="bg1"/>
                </a:solidFill>
                <a:latin typeface="Arial"/>
                <a:cs typeface="Arial"/>
              </a:rPr>
              <a:t>Curso </a:t>
            </a:r>
            <a:r>
              <a:rPr lang="es-CR" sz="4400" b="1" dirty="0" smtClean="0">
                <a:solidFill>
                  <a:schemeClr val="bg1"/>
                </a:solidFill>
                <a:latin typeface="Arial"/>
                <a:cs typeface="Arial"/>
              </a:rPr>
              <a:t>Básico</a:t>
            </a:r>
            <a:endParaRPr lang="es-CR"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6669" y="3933056"/>
            <a:ext cx="7772400" cy="19020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sz="5400" b="1" dirty="0" smtClean="0">
                <a:solidFill>
                  <a:srgbClr val="005828"/>
                </a:solidFill>
              </a:rPr>
              <a:t>Informes</a:t>
            </a:r>
            <a:endParaRPr lang="en-US" sz="6600" b="1" dirty="0">
              <a:solidFill>
                <a:srgbClr val="0058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Nuevo informe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980728"/>
            <a:ext cx="1728192" cy="5763436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9330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1100" b="1" dirty="0" smtClean="0">
                <a:solidFill>
                  <a:prstClr val="black"/>
                </a:solidFill>
              </a:rPr>
              <a:t>Panel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9800" dirty="0" smtClean="0">
                <a:solidFill>
                  <a:prstClr val="black"/>
                </a:solidFill>
              </a:rPr>
              <a:t>Incluye informes genéricos que dan una visión general de la marcha del proyecto.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1988840"/>
            <a:ext cx="504056" cy="994670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4005064"/>
            <a:ext cx="2880320" cy="2676523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27924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Panel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9600" b="1" dirty="0" smtClean="0">
                <a:solidFill>
                  <a:prstClr val="black"/>
                </a:solidFill>
              </a:rPr>
              <a:t>Evolución: </a:t>
            </a:r>
            <a:r>
              <a:rPr lang="es-CR" sz="9600" dirty="0" smtClean="0">
                <a:solidFill>
                  <a:prstClr val="black"/>
                </a:solidFill>
              </a:rPr>
              <a:t>muestra dos gráficos de evolución del trabajo y de las tareas.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9600" b="1" dirty="0" smtClean="0">
                <a:solidFill>
                  <a:prstClr val="black"/>
                </a:solidFill>
              </a:rPr>
              <a:t>Información general de costos: </a:t>
            </a:r>
            <a:r>
              <a:rPr lang="es-CR" sz="9600" dirty="0" smtClean="0">
                <a:solidFill>
                  <a:prstClr val="black"/>
                </a:solidFill>
              </a:rPr>
              <a:t>presenta un resumen.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9600" b="1" dirty="0">
                <a:solidFill>
                  <a:prstClr val="black"/>
                </a:solidFill>
              </a:rPr>
              <a:t>Información general </a:t>
            </a:r>
            <a:r>
              <a:rPr lang="es-CR" sz="9600" b="1" dirty="0" smtClean="0">
                <a:solidFill>
                  <a:prstClr val="black"/>
                </a:solidFill>
              </a:rPr>
              <a:t>del trabajo: </a:t>
            </a:r>
            <a:r>
              <a:rPr lang="es-CR" sz="9600" dirty="0" smtClean="0">
                <a:solidFill>
                  <a:prstClr val="black"/>
                </a:solidFill>
              </a:rPr>
              <a:t>muestra la relación entre el trabajo y los recursos.</a:t>
            </a:r>
          </a:p>
          <a:p>
            <a:pPr marL="34290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9600" b="1" dirty="0" smtClean="0">
                <a:solidFill>
                  <a:prstClr val="black"/>
                </a:solidFill>
              </a:rPr>
              <a:t>Próximas tareas: </a:t>
            </a:r>
            <a:r>
              <a:rPr lang="es-CR" sz="9600" dirty="0" smtClean="0">
                <a:solidFill>
                  <a:prstClr val="black"/>
                </a:solidFill>
              </a:rPr>
              <a:t>muestra el estado de las tareas próximas a iniciar.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458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Recursos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La sección “Recursos” incluye los informes “Informe de sobreasignaciones” y “Visión general de los recursos”.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988841"/>
            <a:ext cx="720080" cy="964768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4437112"/>
            <a:ext cx="3168352" cy="2171206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234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Costes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La siguiente figura muestra los informes incluidos en la sección “Costes”.</a:t>
            </a:r>
            <a:r>
              <a:rPr lang="es-CR" sz="3600" b="1" dirty="0" smtClean="0">
                <a:solidFill>
                  <a:prstClr val="black"/>
                </a:solidFill>
              </a:rPr>
              <a:t> </a:t>
            </a:r>
            <a:endParaRPr lang="es-CR" sz="36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988840"/>
            <a:ext cx="576064" cy="995019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4005064"/>
            <a:ext cx="3384376" cy="2611566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428681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Costes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1200" b="1" dirty="0" smtClean="0">
                <a:solidFill>
                  <a:prstClr val="black"/>
                </a:solidFill>
              </a:rPr>
              <a:t>Flujo de Caja: </a:t>
            </a:r>
            <a:r>
              <a:rPr lang="es-CR" sz="11200" dirty="0" smtClean="0">
                <a:solidFill>
                  <a:prstClr val="black"/>
                </a:solidFill>
              </a:rPr>
              <a:t>O situación del proyecto, muestra los costos en un momento dado.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1200" b="1" dirty="0" smtClean="0">
                <a:solidFill>
                  <a:prstClr val="black"/>
                </a:solidFill>
              </a:rPr>
              <a:t>Información general de costos de la tarea: </a:t>
            </a:r>
            <a:r>
              <a:rPr lang="es-CR" sz="11200" dirty="0" smtClean="0">
                <a:solidFill>
                  <a:prstClr val="black"/>
                </a:solidFill>
              </a:rPr>
              <a:t>presenta el valor ganado de las tareas.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1200" b="1" dirty="0">
                <a:solidFill>
                  <a:prstClr val="black"/>
                </a:solidFill>
              </a:rPr>
              <a:t>Información </a:t>
            </a:r>
            <a:r>
              <a:rPr lang="es-CR" sz="11200" b="1" dirty="0" smtClean="0">
                <a:solidFill>
                  <a:prstClr val="black"/>
                </a:solidFill>
              </a:rPr>
              <a:t>de valor acumulado: </a:t>
            </a:r>
            <a:r>
              <a:rPr lang="es-CR" sz="11200" dirty="0" smtClean="0">
                <a:solidFill>
                  <a:prstClr val="black"/>
                </a:solidFill>
              </a:rPr>
              <a:t>muestra el valor ganado para todo el proyecto.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67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Costes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1200" b="1" dirty="0" smtClean="0">
                <a:solidFill>
                  <a:prstClr val="black"/>
                </a:solidFill>
              </a:rPr>
              <a:t>Sobrecostos y Visión general de costos de recursos: </a:t>
            </a:r>
            <a:r>
              <a:rPr lang="es-CR" sz="11200" dirty="0" smtClean="0">
                <a:solidFill>
                  <a:prstClr val="black"/>
                </a:solidFill>
              </a:rPr>
              <a:t>Muestran una visión general del proyecto, similares a los reportes anteriores.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05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En curso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La sección “En curso” muestra informes relacionados con tareas y su rendimiento.</a:t>
            </a:r>
            <a:endParaRPr lang="es-CR" sz="3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1988840"/>
            <a:ext cx="576064" cy="1039908"/>
          </a:xfrm>
          <a:prstGeom prst="rect">
            <a:avLst/>
          </a:prstGeom>
          <a:ln>
            <a:solidFill>
              <a:srgbClr val="4F81BD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896" y="4005064"/>
            <a:ext cx="1872208" cy="2534682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297499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En curso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1200" b="1" dirty="0" smtClean="0">
                <a:solidFill>
                  <a:prstClr val="black"/>
                </a:solidFill>
              </a:rPr>
              <a:t>Informe de hito: </a:t>
            </a:r>
            <a:r>
              <a:rPr lang="es-CR" sz="11200" dirty="0" smtClean="0">
                <a:solidFill>
                  <a:prstClr val="black"/>
                </a:solidFill>
              </a:rPr>
              <a:t>Muestra un detalle de los hitos del proyecto.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1200" b="1" dirty="0" smtClean="0">
                <a:solidFill>
                  <a:prstClr val="black"/>
                </a:solidFill>
              </a:rPr>
              <a:t>Tareas críticas: </a:t>
            </a:r>
            <a:r>
              <a:rPr lang="es-CR" sz="11200" dirty="0" smtClean="0">
                <a:solidFill>
                  <a:prstClr val="black"/>
                </a:solidFill>
              </a:rPr>
              <a:t>presenta las tareas críticas e información relevante acerca de ellas.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1200" b="1" dirty="0" smtClean="0">
                <a:solidFill>
                  <a:prstClr val="black"/>
                </a:solidFill>
              </a:rPr>
              <a:t>Tareas pospuestas y retrasadas: </a:t>
            </a:r>
            <a:r>
              <a:rPr lang="es-CR" sz="11200" dirty="0" smtClean="0">
                <a:solidFill>
                  <a:prstClr val="black"/>
                </a:solidFill>
              </a:rPr>
              <a:t>El análisis de estos reportes permitirá tomar acciones para ajustar el desarrollo del proyecto al objetivo inicial.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777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424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Otros Informes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b="1" dirty="0" smtClean="0">
                <a:solidFill>
                  <a:prstClr val="black"/>
                </a:solidFill>
              </a:rPr>
              <a:t>Introducción:</a:t>
            </a:r>
            <a:r>
              <a:rPr lang="es-CR" sz="12800" dirty="0" smtClean="0">
                <a:solidFill>
                  <a:prstClr val="black"/>
                </a:solidFill>
              </a:rPr>
              <a:t> Incluye manuales de ayuda de Project 2013 y de su integración con Project Server 2013 y SharePoint 2013.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b="1" dirty="0" smtClean="0">
                <a:solidFill>
                  <a:prstClr val="black"/>
                </a:solidFill>
              </a:rPr>
              <a:t>Personalizar y Recientes: </a:t>
            </a:r>
            <a:r>
              <a:rPr lang="es-CR" sz="12800" dirty="0" smtClean="0">
                <a:solidFill>
                  <a:prstClr val="black"/>
                </a:solidFill>
              </a:rPr>
              <a:t>Otra forma de accesar los reportes de Project y los reportes personalizados.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988841"/>
            <a:ext cx="2592288" cy="967878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33496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728192" cy="172819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11560" y="3933056"/>
            <a:ext cx="81369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es-CR" sz="4000" b="1" dirty="0" smtClean="0">
                <a:solidFill>
                  <a:srgbClr val="FFC000"/>
                </a:solidFill>
              </a:rPr>
              <a:t>Visualización de Proyectos: Informes</a:t>
            </a: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Microsoft Office </a:t>
            </a: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Project</a:t>
            </a:r>
            <a: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s-C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463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424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Informes Visuales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En el grupo lógico de opciones “Exportar” se incluye la opción “Informes  visuales”.   Están en “Exportar” pues la información generada es exportada a Excel y\o Visio, por lo que se requiere tener instalada la aplicación que se seleccione.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88840"/>
            <a:ext cx="792088" cy="1045864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4326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2204864"/>
            <a:ext cx="7857009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Informes Visuales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1700808"/>
            <a:ext cx="4752528" cy="4943545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73388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2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996952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2204864"/>
            <a:ext cx="8305800" cy="1142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      Informes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14400" dirty="0" smtClean="0">
                <a:solidFill>
                  <a:prstClr val="black"/>
                </a:solidFill>
              </a:rPr>
              <a:t>Project 2013 introduce un menú específico para informes, llamado “Crear un informe”.</a:t>
            </a:r>
          </a:p>
          <a:p>
            <a:pPr marL="342900" lvl="0" indent="-342900" algn="just">
              <a:spcAft>
                <a:spcPts val="1200"/>
              </a:spcAft>
            </a:pPr>
            <a:r>
              <a:rPr lang="es-CR" sz="14400" dirty="0" smtClean="0">
                <a:solidFill>
                  <a:prstClr val="black"/>
                </a:solidFill>
              </a:rPr>
              <a:t>En esta ficha se encuentran diferentes opciones para diferentes tipos de informes.</a:t>
            </a:r>
          </a:p>
          <a:p>
            <a:pPr marL="342900" lvl="0" indent="-342900" algn="just">
              <a:spcAft>
                <a:spcPts val="1200"/>
              </a:spcAft>
            </a:pPr>
            <a:endParaRPr lang="es-CR" sz="3600" b="1" dirty="0">
              <a:solidFill>
                <a:prstClr val="black"/>
              </a:solidFill>
            </a:endParaRPr>
          </a:p>
        </p:txBody>
      </p:sp>
      <p:sp>
        <p:nvSpPr>
          <p:cNvPr id="5" name="Action Button: Custom 4"/>
          <p:cNvSpPr>
            <a:spLocks/>
          </p:cNvSpPr>
          <p:nvPr/>
        </p:nvSpPr>
        <p:spPr>
          <a:xfrm rot="20815224">
            <a:off x="431728" y="2384581"/>
            <a:ext cx="356863" cy="360752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60000"/>
                <a:lumOff val="40000"/>
                <a:alpha val="75000"/>
              </a:schemeClr>
            </a:glow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7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2204864"/>
            <a:ext cx="8305800" cy="1142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3600" b="1" dirty="0" smtClean="0">
                <a:solidFill>
                  <a:prstClr val="black"/>
                </a:solidFill>
              </a:rPr>
              <a:t>      Informes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dirty="0" smtClean="0">
                <a:solidFill>
                  <a:prstClr val="black"/>
                </a:solidFill>
              </a:rPr>
              <a:t>	Ficha ‘CREAR UN INFORME’</a:t>
            </a:r>
          </a:p>
          <a:p>
            <a:pPr marL="342900" lvl="0" indent="-342900" algn="just">
              <a:spcAft>
                <a:spcPts val="1200"/>
              </a:spcAft>
            </a:pPr>
            <a:endParaRPr lang="es-CR" sz="9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861048"/>
            <a:ext cx="7559824" cy="1574372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264499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Comparar proyectos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Permite comparar el archivo actual con una versión anterior del mismo (o proyecto similar).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Identifica diferencias en información de tareas y recursos, seleccionando la tabla deseada de cada uno.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1556792"/>
            <a:ext cx="944105" cy="1152128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70686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Comparar proyectos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924944"/>
            <a:ext cx="5472608" cy="3640370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42736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Nuevo informe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Permite crear un informe desde cero. 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En la figura siguiente se muestran los tipos de reportes que pueden ser creados.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1556792"/>
            <a:ext cx="881494" cy="1152128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150407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Nuevo informe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2204865"/>
            <a:ext cx="3384376" cy="4438334"/>
          </a:xfrm>
          <a:prstGeom prst="rect">
            <a:avLst/>
          </a:prstGeom>
          <a:ln>
            <a:solidFill>
              <a:srgbClr val="4F81BD"/>
            </a:solidFill>
          </a:ln>
        </p:spPr>
      </p:pic>
    </p:spTree>
    <p:extLst>
      <p:ext uri="{BB962C8B-B14F-4D97-AF65-F5344CB8AC3E}">
        <p14:creationId xmlns:p14="http://schemas.microsoft.com/office/powerpoint/2010/main" val="37270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29791" y="2204864"/>
            <a:ext cx="7857009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>
              <a:spcAft>
                <a:spcPts val="1200"/>
              </a:spcAft>
            </a:pPr>
            <a:r>
              <a:rPr lang="es-CR" sz="14400" b="1" dirty="0" smtClean="0">
                <a:solidFill>
                  <a:prstClr val="black"/>
                </a:solidFill>
              </a:rPr>
              <a:t>Nuevo informe</a:t>
            </a:r>
          </a:p>
          <a:p>
            <a:pPr marL="342900" lvl="0" indent="-342900" algn="just">
              <a:lnSpc>
                <a:spcPct val="120000"/>
              </a:lnSpc>
              <a:spcAft>
                <a:spcPts val="1200"/>
              </a:spcAft>
            </a:pPr>
            <a:r>
              <a:rPr lang="es-CR" sz="12800" dirty="0" smtClean="0">
                <a:solidFill>
                  <a:prstClr val="black"/>
                </a:solidFill>
              </a:rPr>
              <a:t>Del menú presentado a continuación se eligen los elementos a incluir tanto de tareas como recursos.   Se pueden establecer filtros, agrupación, el nivel de desglose de trabajo y el ordenamiento.</a:t>
            </a:r>
          </a:p>
          <a:p>
            <a:pPr marL="342900" lvl="0" indent="-342900">
              <a:lnSpc>
                <a:spcPct val="120000"/>
              </a:lnSpc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	</a:t>
            </a:r>
          </a:p>
          <a:p>
            <a:pPr marL="342900" lvl="0" indent="-342900" algn="l">
              <a:spcAft>
                <a:spcPts val="1200"/>
              </a:spcAft>
            </a:pPr>
            <a:r>
              <a:rPr lang="es-CR" sz="36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31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2848</TotalTime>
  <Words>488</Words>
  <Application>Microsoft Office PowerPoint</Application>
  <PresentationFormat>Presentación en pantalla (4:3)</PresentationFormat>
  <Paragraphs>91</Paragraphs>
  <Slides>22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1 CURSO PLANEACION ESTRATÉGICA</dc:title>
  <dc:creator>RAMIRO FONSECA MACRINI</dc:creator>
  <dc:description>Uso y reproducción sólo bajo permiso escrito del autor.</dc:description>
  <cp:lastModifiedBy>Salas Ceciliano Xavier</cp:lastModifiedBy>
  <cp:revision>142</cp:revision>
  <dcterms:created xsi:type="dcterms:W3CDTF">2005-05-25T03:07:22Z</dcterms:created>
  <dcterms:modified xsi:type="dcterms:W3CDTF">2016-12-08T12:19:37Z</dcterms:modified>
</cp:coreProperties>
</file>