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4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7315200" cy="9601200"/>
  <p:defaultTextStyle>
    <a:defPPr>
      <a:defRPr lang="es-CR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760" autoAdjust="0"/>
    <p:restoredTop sz="94660"/>
  </p:normalViewPr>
  <p:slideViewPr>
    <p:cSldViewPr>
      <p:cViewPr>
        <p:scale>
          <a:sx n="70" d="100"/>
          <a:sy n="70" d="100"/>
        </p:scale>
        <p:origin x="-7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062"/>
    </p:cViewPr>
  </p:sorterViewPr>
  <p:notesViewPr>
    <p:cSldViewPr>
      <p:cViewPr>
        <p:scale>
          <a:sx n="100" d="100"/>
          <a:sy n="100" d="100"/>
        </p:scale>
        <p:origin x="-780" y="-7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r>
              <a:rPr lang="es-CR"/>
              <a:t>Sesión No.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71FA92AD-053F-4B85-B06C-142B66D1AB19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36269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r>
              <a:rPr lang="es-CR"/>
              <a:t>Sesión No.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R" noProof="0" smtClean="0"/>
              <a:t>Haga clic para modificar el estilo de texto del patrón</a:t>
            </a:r>
          </a:p>
          <a:p>
            <a:pPr lvl="1"/>
            <a:r>
              <a:rPr lang="es-CR" noProof="0" smtClean="0"/>
              <a:t>Segundo nivel</a:t>
            </a:r>
          </a:p>
          <a:p>
            <a:pPr lvl="2"/>
            <a:r>
              <a:rPr lang="es-CR" noProof="0" smtClean="0"/>
              <a:t>Tercer nivel</a:t>
            </a:r>
          </a:p>
          <a:p>
            <a:pPr lvl="3"/>
            <a:r>
              <a:rPr lang="es-CR" noProof="0" smtClean="0"/>
              <a:t>Cuarto nivel</a:t>
            </a:r>
          </a:p>
          <a:p>
            <a:pPr lvl="4"/>
            <a:r>
              <a:rPr lang="es-CR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4E4D51CE-D616-431F-9B86-F661B5104C8D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181563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B3F4D-1875-474D-95B8-79C01ADA4A61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16610519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71FA6-3F5B-4A71-8E6D-3C380D287D9B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94810989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A708-329B-49D5-BD86-D12DC08D30CA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18506374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50825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14400" y="1573213"/>
            <a:ext cx="7772400" cy="4530725"/>
          </a:xfrm>
        </p:spPr>
        <p:txBody>
          <a:bodyPr/>
          <a:lstStyle/>
          <a:p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914400" y="6224588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52800" y="6221413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372225" y="62103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B612513-570B-4397-941F-61E67C069ED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185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0147D-DF3A-4925-8BF1-77DB09C08C2A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65111590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FDAA4-3D0A-4927-81F6-4971044BAD90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47256986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AE54-1E85-47F1-8235-1BFFB97E0B2D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9912757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E61E0-E301-4636-AB93-246053FEB29B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28441387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80360-3829-4703-BCFA-C911B31A51F3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6104854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114C0-39DB-4C42-AD3F-28855E7DBDE6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8491805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0096-2B1D-43D6-A456-E626FF58AB38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6972682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E651B-9A08-496A-8E53-ED53BD569CD9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74063648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E34D46-E176-4620-B58E-4047F85F8179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4437112"/>
            <a:ext cx="7772400" cy="190207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5400" b="1" dirty="0" smtClean="0">
                <a:solidFill>
                  <a:srgbClr val="005828"/>
                </a:solidFill>
              </a:rPr>
              <a:t>Tablas y Linea Base</a:t>
            </a:r>
            <a:endParaRPr lang="en-US" sz="66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58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F7E-AED3-491E-95A8-05912A312BCB}" type="slidenum">
              <a:rPr lang="es-ES"/>
              <a:pPr/>
              <a:t>10</a:t>
            </a:fld>
            <a:endParaRPr lang="es-ES"/>
          </a:p>
        </p:txBody>
      </p:sp>
      <p:graphicFrame>
        <p:nvGraphicFramePr>
          <p:cNvPr id="172060" name="Group 28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710113"/>
        </p:xfrm>
        <a:graphic>
          <a:graphicData uri="http://schemas.openxmlformats.org/drawingml/2006/table">
            <a:tbl>
              <a:tblPr/>
              <a:tblGrid>
                <a:gridCol w="2174875"/>
                <a:gridCol w="5597525"/>
              </a:tblGrid>
              <a:tr h="197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Trabajo</a:t>
                      </a:r>
                      <a:endParaRPr kumimoji="0" lang="es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Trabajo para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tareas o recursos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muestra información sobre el trabajo, incluido el trabajo previsto, la variación de trabajo, el trabajo real, el trabajo de horas extra y el trabajo restante.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Para que esta tabla le resulte útil, </a:t>
                      </a: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 necesario que haya guardado el proyecto con una línea de base.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Uso</a:t>
                      </a:r>
                      <a:endParaRPr kumimoji="0" lang="es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de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tareas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muestra las tareas del proyecto y su trabajo, duración y fechas de comienzo y de fin.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de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recursos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muestra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los recursos del proyecto y el trabajo asignado a cada uno de ellos.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Variación</a:t>
                      </a:r>
                      <a:endParaRPr kumimoji="0" lang="es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Variación enfatiza las variaciones entre las fechas de comienzo y fin actuales y las fechas de comienzo y fin previstas. Para que esta tabla le resulte útil, es necesario que haya guardado el proyecto con una línea de base.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7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99592" y="2204864"/>
            <a:ext cx="7857009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4400" dirty="0" smtClean="0">
                <a:solidFill>
                  <a:prstClr val="black"/>
                </a:solidFill>
              </a:rPr>
              <a:t>Las tablas de Project pueden modificarse y, además, pueden crearse tablas personalizadas utilizando cualquier columna (dato) almacenada por Project.</a:t>
            </a:r>
            <a:endParaRPr lang="es-CR" sz="144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5" name="Action Button: Custom 4"/>
          <p:cNvSpPr>
            <a:spLocks/>
          </p:cNvSpPr>
          <p:nvPr/>
        </p:nvSpPr>
        <p:spPr>
          <a:xfrm rot="20815224">
            <a:off x="431728" y="2384581"/>
            <a:ext cx="356863" cy="360752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60000"/>
                <a:lumOff val="40000"/>
                <a:alpha val="75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0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grpSp>
        <p:nvGrpSpPr>
          <p:cNvPr id="17" name="Group 5"/>
          <p:cNvGrpSpPr/>
          <p:nvPr/>
        </p:nvGrpSpPr>
        <p:grpSpPr>
          <a:xfrm>
            <a:off x="1002034" y="2327548"/>
            <a:ext cx="7170365" cy="4343400"/>
            <a:chOff x="990600" y="2286000"/>
            <a:chExt cx="6858000" cy="4343400"/>
          </a:xfrm>
        </p:grpSpPr>
        <p:sp>
          <p:nvSpPr>
            <p:cNvPr id="18" name="Rounded Rectangle 7"/>
            <p:cNvSpPr/>
            <p:nvPr/>
          </p:nvSpPr>
          <p:spPr>
            <a:xfrm>
              <a:off x="990600" y="2590800"/>
              <a:ext cx="6858000" cy="4038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14350" indent="-514350" algn="just">
                <a:buFont typeface="+mj-lt"/>
                <a:buAutoNum type="arabicPeriod"/>
              </a:pPr>
              <a:r>
                <a:rPr lang="es-CR" sz="2800" dirty="0" smtClean="0">
                  <a:solidFill>
                    <a:schemeClr val="tx1"/>
                  </a:solidFill>
                </a:rPr>
                <a:t>Seleccione VISTA | Datos </a:t>
              </a:r>
              <a:r>
                <a:rPr lang="en-US" sz="2800" dirty="0" smtClean="0">
                  <a:solidFill>
                    <a:schemeClr val="tx1"/>
                  </a:solidFill>
                </a:rPr>
                <a:t>| </a:t>
              </a:r>
              <a:r>
                <a:rPr lang="es-CR" sz="2800" dirty="0" smtClean="0">
                  <a:solidFill>
                    <a:schemeClr val="tx1"/>
                  </a:solidFill>
                </a:rPr>
                <a:t>Tablas | Más Tablas…</a:t>
              </a:r>
            </a:p>
            <a:p>
              <a:pPr marL="514350" indent="-514350" algn="just">
                <a:buFont typeface="+mj-lt"/>
                <a:buAutoNum type="arabicPeriod"/>
              </a:pPr>
              <a:endParaRPr lang="es-CR" sz="2800" dirty="0" smtClean="0">
                <a:solidFill>
                  <a:schemeClr val="tx1"/>
                </a:solidFill>
              </a:endParaRPr>
            </a:p>
            <a:p>
              <a:pPr marL="514350" indent="-514350" algn="just"/>
              <a:endParaRPr lang="es-CR" sz="2800" dirty="0" smtClean="0">
                <a:solidFill>
                  <a:schemeClr val="tx1"/>
                </a:solidFill>
              </a:endParaRPr>
            </a:p>
            <a:p>
              <a:pPr marL="514350" indent="-514350" algn="just"/>
              <a:endParaRPr lang="es-CR" sz="2800" dirty="0" smtClean="0">
                <a:solidFill>
                  <a:schemeClr val="tx1"/>
                </a:solidFill>
              </a:endParaRPr>
            </a:p>
            <a:p>
              <a:pPr marL="514350" indent="-514350" algn="just"/>
              <a:endParaRPr lang="es-CR" sz="2800" dirty="0" smtClean="0">
                <a:solidFill>
                  <a:schemeClr val="tx1"/>
                </a:solidFill>
              </a:endParaRPr>
            </a:p>
            <a:p>
              <a:pPr marL="514350" indent="-514350" algn="just"/>
              <a:endParaRPr lang="es-CR" sz="2800" dirty="0" smtClean="0">
                <a:solidFill>
                  <a:schemeClr val="tx1"/>
                </a:solidFill>
              </a:endParaRPr>
            </a:p>
            <a:p>
              <a:pPr marL="514350" indent="-514350" algn="just"/>
              <a:endParaRPr lang="es-CR" sz="2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9"/>
            <p:cNvSpPr/>
            <p:nvPr/>
          </p:nvSpPr>
          <p:spPr>
            <a:xfrm>
              <a:off x="3505200" y="22860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3501008"/>
            <a:ext cx="4055243" cy="3052219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256138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90600" y="2678658"/>
            <a:ext cx="7325816" cy="4038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R" sz="2800" dirty="0" smtClean="0">
                <a:solidFill>
                  <a:schemeClr val="tx1"/>
                </a:solidFill>
              </a:rPr>
              <a:t>2. Seleccione el tipo de tabla (Tarea o Recurso) y seleccione </a:t>
            </a:r>
            <a:r>
              <a:rPr lang="es-CR" sz="2800" dirty="0">
                <a:solidFill>
                  <a:schemeClr val="tx1"/>
                </a:solidFill>
              </a:rPr>
              <a:t>“</a:t>
            </a:r>
            <a:r>
              <a:rPr lang="es-CR" sz="2800" dirty="0" smtClean="0">
                <a:solidFill>
                  <a:schemeClr val="tx1"/>
                </a:solidFill>
              </a:rPr>
              <a:t>Nueva…”, “Modificar…” (si </a:t>
            </a:r>
            <a:r>
              <a:rPr lang="es-CR" sz="2800" dirty="0">
                <a:solidFill>
                  <a:schemeClr val="tx1"/>
                </a:solidFill>
              </a:rPr>
              <a:t>desea cambiar una </a:t>
            </a:r>
            <a:r>
              <a:rPr lang="es-CR" sz="2800" dirty="0" smtClean="0">
                <a:solidFill>
                  <a:schemeClr val="tx1"/>
                </a:solidFill>
              </a:rPr>
              <a:t>existente) o </a:t>
            </a:r>
            <a:r>
              <a:rPr lang="en-US" sz="2800" dirty="0" smtClean="0">
                <a:solidFill>
                  <a:schemeClr val="tx1"/>
                </a:solidFill>
              </a:rPr>
              <a:t>“</a:t>
            </a:r>
            <a:r>
              <a:rPr lang="en-US" sz="2800" dirty="0" err="1" smtClean="0">
                <a:solidFill>
                  <a:schemeClr val="tx1"/>
                </a:solidFill>
              </a:rPr>
              <a:t>Copiar</a:t>
            </a:r>
            <a:r>
              <a:rPr lang="en-US" sz="2800" dirty="0" smtClean="0">
                <a:solidFill>
                  <a:schemeClr val="tx1"/>
                </a:solidFill>
              </a:rPr>
              <a:t>…”.</a:t>
            </a:r>
            <a:endParaRPr lang="es-CR" sz="2800" dirty="0" smtClean="0">
              <a:solidFill>
                <a:schemeClr val="tx1"/>
              </a:solidFill>
            </a:endParaRPr>
          </a:p>
          <a:p>
            <a:pPr marL="514350" indent="-514350" algn="just"/>
            <a:endParaRPr lang="es-CR" sz="2800" dirty="0" smtClean="0">
              <a:solidFill>
                <a:schemeClr val="tx1"/>
              </a:solidFill>
            </a:endParaRPr>
          </a:p>
          <a:p>
            <a:pPr marL="514350" indent="-514350" algn="just"/>
            <a:endParaRPr lang="es-CR" sz="2800" dirty="0" smtClean="0">
              <a:solidFill>
                <a:schemeClr val="tx1"/>
              </a:solidFill>
            </a:endParaRPr>
          </a:p>
          <a:p>
            <a:pPr marL="514350" indent="-514350" algn="just"/>
            <a:endParaRPr lang="es-CR" sz="2800" dirty="0" smtClean="0">
              <a:solidFill>
                <a:schemeClr val="tx1"/>
              </a:solidFill>
            </a:endParaRPr>
          </a:p>
          <a:p>
            <a:pPr marL="514350" indent="-514350" algn="just"/>
            <a:endParaRPr lang="es-CR" sz="2800" dirty="0" smtClean="0">
              <a:solidFill>
                <a:schemeClr val="tx1"/>
              </a:solidFill>
            </a:endParaRPr>
          </a:p>
          <a:p>
            <a:pPr marL="514350" indent="-514350" algn="just"/>
            <a:endParaRPr lang="es-CR" sz="2800" dirty="0" smtClean="0">
              <a:solidFill>
                <a:schemeClr val="tx1"/>
              </a:solidFill>
            </a:endParaRPr>
          </a:p>
        </p:txBody>
      </p:sp>
      <p:sp>
        <p:nvSpPr>
          <p:cNvPr id="12" name="Rounded Rectangle 9"/>
          <p:cNvSpPr/>
          <p:nvPr/>
        </p:nvSpPr>
        <p:spPr>
          <a:xfrm>
            <a:off x="3505200" y="2373858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r>
              <a:rPr lang="es-CR" sz="2800" dirty="0" smtClean="0"/>
              <a:t>ómo …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4365104"/>
            <a:ext cx="3024336" cy="2276296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82033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2800" dirty="0">
                <a:solidFill>
                  <a:prstClr val="black"/>
                </a:solidFill>
              </a:rPr>
              <a:t>Ejemplo: Copiar Tabla </a:t>
            </a:r>
            <a:r>
              <a:rPr lang="en-US" sz="12800" dirty="0">
                <a:solidFill>
                  <a:prstClr val="black"/>
                </a:solidFill>
              </a:rPr>
              <a:t>“</a:t>
            </a:r>
            <a:r>
              <a:rPr lang="es-CR" sz="12800" dirty="0">
                <a:solidFill>
                  <a:prstClr val="black"/>
                </a:solidFill>
              </a:rPr>
              <a:t>Entrada</a:t>
            </a:r>
            <a:r>
              <a:rPr lang="en-US" sz="12800" dirty="0">
                <a:solidFill>
                  <a:prstClr val="black"/>
                </a:solidFill>
              </a:rPr>
              <a:t>”</a:t>
            </a:r>
            <a:endParaRPr lang="es-CR" sz="128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708920"/>
            <a:ext cx="5832648" cy="4060704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49735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9" name="Rounded Rectangle 7"/>
          <p:cNvSpPr/>
          <p:nvPr/>
        </p:nvSpPr>
        <p:spPr>
          <a:xfrm>
            <a:off x="990600" y="2647181"/>
            <a:ext cx="7325816" cy="4038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Font typeface="+mj-lt"/>
              <a:buAutoNum type="arabicPeriod" startAt="3"/>
            </a:pPr>
            <a:r>
              <a:rPr lang="es-CR" sz="2800" dirty="0">
                <a:solidFill>
                  <a:schemeClr val="tx1"/>
                </a:solidFill>
              </a:rPr>
              <a:t>En el cuadro “Nombre” digite el nombre de la nueva tabla.</a:t>
            </a:r>
          </a:p>
          <a:p>
            <a:pPr marL="514350" indent="-514350" algn="just">
              <a:buAutoNum type="arabicPeriod" startAt="3"/>
            </a:pPr>
            <a:r>
              <a:rPr lang="es-CR" sz="2800" dirty="0">
                <a:solidFill>
                  <a:schemeClr val="tx1"/>
                </a:solidFill>
              </a:rPr>
              <a:t>Si desea que la tabla aparezca en el menú principal, seleccione la casilla de verificación </a:t>
            </a:r>
            <a:r>
              <a:rPr lang="en-US" sz="2800" dirty="0">
                <a:solidFill>
                  <a:schemeClr val="tx1"/>
                </a:solidFill>
              </a:rPr>
              <a:t>“Visible en el men</a:t>
            </a:r>
            <a:r>
              <a:rPr lang="es-CR" sz="2800" dirty="0">
                <a:solidFill>
                  <a:schemeClr val="tx1"/>
                </a:solidFill>
              </a:rPr>
              <a:t>ú</a:t>
            </a:r>
            <a:r>
              <a:rPr lang="en-US" sz="2800" dirty="0">
                <a:solidFill>
                  <a:schemeClr val="tx1"/>
                </a:solidFill>
              </a:rPr>
              <a:t>”.</a:t>
            </a:r>
            <a:endParaRPr lang="es-CR" sz="2800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 startAt="3"/>
            </a:pPr>
            <a:r>
              <a:rPr lang="es-CR" sz="2800" dirty="0">
                <a:solidFill>
                  <a:schemeClr val="tx1"/>
                </a:solidFill>
              </a:rPr>
              <a:t>En cada fila de la ventana, seleccione un nombre de campo, la alineación de los datos y el ancho de la columna</a:t>
            </a:r>
            <a:r>
              <a:rPr lang="es-CR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505200" y="2342381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r>
              <a:rPr lang="es-CR" sz="2800" dirty="0" smtClean="0"/>
              <a:t>ómo 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742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6" name="Rounded Rectangle 7"/>
          <p:cNvSpPr/>
          <p:nvPr/>
        </p:nvSpPr>
        <p:spPr>
          <a:xfrm>
            <a:off x="990600" y="2643733"/>
            <a:ext cx="7325816" cy="4038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AutoNum type="arabicPeriod" startAt="3"/>
            </a:pPr>
            <a:endParaRPr lang="es-CR" sz="2800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 startAt="3"/>
            </a:pPr>
            <a:endParaRPr lang="es-CR" sz="2800" dirty="0">
              <a:solidFill>
                <a:schemeClr val="tx1"/>
              </a:solidFill>
            </a:endParaRPr>
          </a:p>
          <a:p>
            <a:pPr algn="just"/>
            <a:endParaRPr lang="es-CR" sz="2800" dirty="0" smtClean="0">
              <a:solidFill>
                <a:schemeClr val="tx1"/>
              </a:solidFill>
            </a:endParaRPr>
          </a:p>
          <a:p>
            <a:pPr algn="just"/>
            <a:endParaRPr lang="es-CR" sz="2800" dirty="0" smtClean="0">
              <a:solidFill>
                <a:schemeClr val="tx1"/>
              </a:solidFill>
            </a:endParaRPr>
          </a:p>
          <a:p>
            <a:pPr algn="just"/>
            <a:r>
              <a:rPr lang="es-CR" sz="2800" dirty="0" smtClean="0">
                <a:solidFill>
                  <a:schemeClr val="tx1"/>
                </a:solidFill>
              </a:rPr>
              <a:t>Utilice los botones para cortar, copiar, pegar, insertar y eliminar fila para editar y ordenar la lista de columnas.</a:t>
            </a:r>
          </a:p>
        </p:txBody>
      </p:sp>
      <p:sp>
        <p:nvSpPr>
          <p:cNvPr id="8" name="Rounded Rectangle 9"/>
          <p:cNvSpPr/>
          <p:nvPr/>
        </p:nvSpPr>
        <p:spPr>
          <a:xfrm>
            <a:off x="3505200" y="2338933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r>
              <a:rPr lang="es-CR" sz="2800" dirty="0" smtClean="0"/>
              <a:t>ómo …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39" y="2996952"/>
            <a:ext cx="6687215" cy="180020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3117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9" name="Rounded Rectangle 7"/>
          <p:cNvSpPr/>
          <p:nvPr/>
        </p:nvSpPr>
        <p:spPr>
          <a:xfrm>
            <a:off x="990600" y="2635796"/>
            <a:ext cx="7325816" cy="4038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Font typeface="+mj-lt"/>
              <a:buAutoNum type="arabicPeriod" startAt="6"/>
            </a:pPr>
            <a:r>
              <a:rPr lang="es-CR" sz="2800" dirty="0">
                <a:solidFill>
                  <a:schemeClr val="tx1"/>
                </a:solidFill>
              </a:rPr>
              <a:t>Para sustituir el nombre de la columna, digite el nuevo título en el campo “Título” y alinéelo en el campo “Alinear título”.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es-CR" sz="2800" dirty="0">
                <a:solidFill>
                  <a:schemeClr val="tx1"/>
                </a:solidFill>
              </a:rPr>
              <a:t>En el cuadro “Formato de fecha”, seleccione un formato para los valores tipo fecha</a:t>
            </a:r>
            <a:r>
              <a:rPr lang="es-CR" sz="28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es-CR" sz="2800" dirty="0">
                <a:solidFill>
                  <a:schemeClr val="tx1"/>
                </a:solidFill>
              </a:rPr>
              <a:t>En el cuadro “Alto de fila”, seleccione el valor deseado para el alto de la misma</a:t>
            </a:r>
            <a:r>
              <a:rPr lang="es-CR" sz="2800" dirty="0" smtClean="0">
                <a:solidFill>
                  <a:schemeClr val="tx1"/>
                </a:solidFill>
              </a:rPr>
              <a:t>.</a:t>
            </a:r>
            <a:endParaRPr lang="es-CR" sz="32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505200" y="2330996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r>
              <a:rPr lang="es-CR" sz="2800" dirty="0" smtClean="0"/>
              <a:t>ómo 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387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6" name="Rounded Rectangle 7"/>
          <p:cNvSpPr/>
          <p:nvPr/>
        </p:nvSpPr>
        <p:spPr>
          <a:xfrm>
            <a:off x="990600" y="2899048"/>
            <a:ext cx="7325816" cy="30795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Font typeface="+mj-lt"/>
              <a:buAutoNum type="arabicPeriod" startAt="9"/>
            </a:pPr>
            <a:r>
              <a:rPr lang="es-CR" sz="2800" dirty="0">
                <a:solidFill>
                  <a:schemeClr val="tx1"/>
                </a:solidFill>
              </a:rPr>
              <a:t>Para evitar que la primera columna se desplace fuera de la vista, seleccione la casilla de verificación “Bloquear la primera columna”.  La columna bloqueada no puede ser modificada.</a:t>
            </a:r>
          </a:p>
        </p:txBody>
      </p:sp>
      <p:sp>
        <p:nvSpPr>
          <p:cNvPr id="8" name="Rounded Rectangle 9"/>
          <p:cNvSpPr/>
          <p:nvPr/>
        </p:nvSpPr>
        <p:spPr>
          <a:xfrm>
            <a:off x="3505200" y="2594248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r>
              <a:rPr lang="es-CR" sz="2800" dirty="0" smtClean="0"/>
              <a:t>ómo 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99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grpSp>
        <p:nvGrpSpPr>
          <p:cNvPr id="9" name="8 Grupo"/>
          <p:cNvGrpSpPr/>
          <p:nvPr/>
        </p:nvGrpSpPr>
        <p:grpSpPr>
          <a:xfrm>
            <a:off x="990600" y="2327548"/>
            <a:ext cx="7325816" cy="4392488"/>
            <a:chOff x="990600" y="2060848"/>
            <a:chExt cx="7325816" cy="4392488"/>
          </a:xfrm>
        </p:grpSpPr>
        <p:sp>
          <p:nvSpPr>
            <p:cNvPr id="10" name="Rounded Rectangle 7"/>
            <p:cNvSpPr/>
            <p:nvPr/>
          </p:nvSpPr>
          <p:spPr>
            <a:xfrm>
              <a:off x="990600" y="2365648"/>
              <a:ext cx="7325816" cy="40876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14350" indent="-514350" algn="just">
                <a:spcAft>
                  <a:spcPts val="600"/>
                </a:spcAft>
                <a:buFont typeface="+mj-lt"/>
                <a:buAutoNum type="arabicPeriod" startAt="10"/>
              </a:pPr>
              <a:r>
                <a:rPr lang="es-CR" sz="2800" dirty="0">
                  <a:solidFill>
                    <a:schemeClr val="tx1"/>
                  </a:solidFill>
                </a:rPr>
                <a:t>Para ajustar automáticamente el alto de la fila a todo el texto, seleccione la casilla de verificación “Ajustar automáticamente el alto de las filas de encabezado”.</a:t>
              </a:r>
            </a:p>
            <a:p>
              <a:pPr marL="514350" indent="-514350" algn="just">
                <a:spcAft>
                  <a:spcPts val="600"/>
                </a:spcAft>
                <a:buFont typeface="+mj-lt"/>
                <a:buAutoNum type="arabicPeriod" startAt="10"/>
              </a:pPr>
              <a:r>
                <a:rPr lang="es-CR" sz="2800" dirty="0" smtClean="0">
                  <a:solidFill>
                    <a:schemeClr val="tx1"/>
                  </a:solidFill>
                </a:rPr>
                <a:t>Para que la tabla muestre la columna </a:t>
              </a:r>
              <a:r>
                <a:rPr lang="en-US" sz="2800" dirty="0" smtClean="0">
                  <a:solidFill>
                    <a:schemeClr val="tx1"/>
                  </a:solidFill>
                </a:rPr>
                <a:t>“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Agregar</a:t>
              </a:r>
              <a:r>
                <a:rPr lang="en-US" sz="2800" dirty="0" smtClean="0">
                  <a:solidFill>
                    <a:schemeClr val="tx1"/>
                  </a:solidFill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nueva</a:t>
              </a:r>
              <a:r>
                <a:rPr lang="en-US" sz="2800" dirty="0" smtClean="0">
                  <a:solidFill>
                    <a:schemeClr val="tx1"/>
                  </a:solidFill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columna</a:t>
              </a:r>
              <a:r>
                <a:rPr lang="en-US" sz="2800" dirty="0" smtClean="0">
                  <a:solidFill>
                    <a:schemeClr val="tx1"/>
                  </a:solidFill>
                </a:rPr>
                <a:t>”, 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seleccione</a:t>
              </a:r>
              <a:r>
                <a:rPr lang="en-US" sz="2800" dirty="0" smtClean="0">
                  <a:solidFill>
                    <a:schemeClr val="tx1"/>
                  </a:solidFill>
                </a:rPr>
                <a:t> la 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casilla</a:t>
              </a:r>
              <a:r>
                <a:rPr lang="en-US" sz="2800" dirty="0" smtClean="0">
                  <a:solidFill>
                    <a:schemeClr val="tx1"/>
                  </a:solidFill>
                </a:rPr>
                <a:t> de 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verificaci</a:t>
              </a:r>
              <a:r>
                <a:rPr lang="es-CR" sz="2800" dirty="0" err="1" smtClean="0">
                  <a:solidFill>
                    <a:schemeClr val="tx1"/>
                  </a:solidFill>
                </a:rPr>
                <a:t>ón</a:t>
              </a:r>
              <a:r>
                <a:rPr lang="es-CR" sz="2800" dirty="0" smtClean="0">
                  <a:solidFill>
                    <a:schemeClr val="tx1"/>
                  </a:solidFill>
                </a:rPr>
                <a:t> </a:t>
              </a:r>
              <a:r>
                <a:rPr lang="en-US" sz="2800" dirty="0" smtClean="0">
                  <a:solidFill>
                    <a:schemeClr val="tx1"/>
                  </a:solidFill>
                </a:rPr>
                <a:t>“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Mostrar</a:t>
              </a:r>
              <a:r>
                <a:rPr lang="en-US" sz="2800" dirty="0" smtClean="0">
                  <a:solidFill>
                    <a:schemeClr val="tx1"/>
                  </a:solidFill>
                </a:rPr>
                <a:t> la 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interfaz</a:t>
              </a:r>
              <a:r>
                <a:rPr lang="en-US" sz="2800" dirty="0" smtClean="0">
                  <a:solidFill>
                    <a:schemeClr val="tx1"/>
                  </a:solidFill>
                </a:rPr>
                <a:t> ‘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Agregar</a:t>
              </a:r>
              <a:r>
                <a:rPr lang="en-US" sz="2800" dirty="0" smtClean="0">
                  <a:solidFill>
                    <a:schemeClr val="tx1"/>
                  </a:solidFill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nueva</a:t>
              </a:r>
              <a:r>
                <a:rPr lang="en-US" sz="2800" dirty="0" smtClean="0">
                  <a:solidFill>
                    <a:schemeClr val="tx1"/>
                  </a:solidFill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</a:rPr>
                <a:t>columna</a:t>
              </a:r>
              <a:r>
                <a:rPr lang="en-US" sz="2800" dirty="0" smtClean="0">
                  <a:solidFill>
                    <a:schemeClr val="tx1"/>
                  </a:solidFill>
                </a:rPr>
                <a:t>’”.</a:t>
              </a:r>
            </a:p>
          </p:txBody>
        </p:sp>
        <p:sp>
          <p:nvSpPr>
            <p:cNvPr id="11" name="Rounded Rectangle 9"/>
            <p:cNvSpPr/>
            <p:nvPr/>
          </p:nvSpPr>
          <p:spPr>
            <a:xfrm>
              <a:off x="3505200" y="2060848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241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1560" y="39330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lang="es-CR" sz="4000" b="1" dirty="0" smtClean="0">
                <a:solidFill>
                  <a:srgbClr val="FFC000"/>
                </a:solidFill>
              </a:rPr>
              <a:t>Visualización de Proyectos: Tablas</a:t>
            </a: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Microsoft Office </a:t>
            </a:r>
            <a:r>
              <a:rPr kumimoji="0" lang="es-C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</a:t>
            </a:r>
            <a: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4" name="Picture 3" descr="P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47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grpSp>
        <p:nvGrpSpPr>
          <p:cNvPr id="15" name="14 Grupo"/>
          <p:cNvGrpSpPr/>
          <p:nvPr/>
        </p:nvGrpSpPr>
        <p:grpSpPr>
          <a:xfrm>
            <a:off x="1475656" y="2594248"/>
            <a:ext cx="6048672" cy="2016224"/>
            <a:chOff x="1475656" y="2060848"/>
            <a:chExt cx="6048672" cy="2016224"/>
          </a:xfrm>
        </p:grpSpPr>
        <p:sp>
          <p:nvSpPr>
            <p:cNvPr id="16" name="Rounded Rectangle 7"/>
            <p:cNvSpPr/>
            <p:nvPr/>
          </p:nvSpPr>
          <p:spPr>
            <a:xfrm>
              <a:off x="1475656" y="2365648"/>
              <a:ext cx="6048672" cy="171142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71550" lvl="1" indent="-514350" algn="just">
                <a:spcAft>
                  <a:spcPts val="600"/>
                </a:spcAft>
                <a:buFont typeface="+mj-lt"/>
                <a:buAutoNum type="arabicPeriod" startAt="12"/>
              </a:pPr>
              <a:r>
                <a:rPr lang="es-CR" sz="2800" dirty="0" smtClean="0">
                  <a:solidFill>
                    <a:schemeClr val="tx1"/>
                  </a:solidFill>
                </a:rPr>
                <a:t>Seleccione </a:t>
              </a:r>
              <a:r>
                <a:rPr lang="es-CR" sz="2800" dirty="0">
                  <a:solidFill>
                    <a:schemeClr val="tx1"/>
                  </a:solidFill>
                </a:rPr>
                <a:t>el botón “Aceptar”.</a:t>
              </a:r>
            </a:p>
            <a:p>
              <a:pPr marL="971550" lvl="1" indent="-514350" algn="just">
                <a:buFont typeface="+mj-lt"/>
                <a:buAutoNum type="arabicPeriod" startAt="12"/>
              </a:pPr>
              <a:r>
                <a:rPr lang="es-CR" sz="2800" dirty="0">
                  <a:solidFill>
                    <a:schemeClr val="tx1"/>
                  </a:solidFill>
                </a:rPr>
                <a:t>Seleccione el botón “Aplicar”.</a:t>
              </a:r>
            </a:p>
          </p:txBody>
        </p:sp>
        <p:sp>
          <p:nvSpPr>
            <p:cNvPr id="17" name="Rounded Rectangle 9"/>
            <p:cNvSpPr/>
            <p:nvPr/>
          </p:nvSpPr>
          <p:spPr>
            <a:xfrm>
              <a:off x="3505200" y="2060848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9304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2800" dirty="0">
                <a:solidFill>
                  <a:prstClr val="black"/>
                </a:solidFill>
              </a:rPr>
              <a:t>Ejemplo: Tabla de Entrada Resumen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</a:t>
            </a:r>
            <a:r>
              <a:rPr lang="es-CR" sz="14400" b="1" dirty="0">
                <a:solidFill>
                  <a:prstClr val="black"/>
                </a:solidFill>
              </a:rPr>
              <a:t>o </a:t>
            </a:r>
            <a:r>
              <a:rPr lang="es-CR" sz="14400" b="1" dirty="0" smtClean="0">
                <a:solidFill>
                  <a:prstClr val="black"/>
                </a:solidFill>
              </a:rPr>
              <a:t>Modificar </a:t>
            </a:r>
            <a:r>
              <a:rPr lang="es-CR" sz="14400" b="1" dirty="0">
                <a:solidFill>
                  <a:prstClr val="black"/>
                </a:solidFill>
              </a:rPr>
              <a:t>una </a:t>
            </a:r>
            <a:r>
              <a:rPr lang="es-CR" sz="14400" b="1" dirty="0" smtClean="0">
                <a:solidFill>
                  <a:prstClr val="black"/>
                </a:solidFill>
              </a:rPr>
              <a:t>Tabla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784840"/>
            <a:ext cx="5688632" cy="3960441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66049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3E45-9F90-4670-8E5D-05768013C963}" type="slidenum">
              <a:rPr lang="es-ES"/>
              <a:pPr/>
              <a:t>22</a:t>
            </a:fld>
            <a:endParaRPr lang="es-E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40370"/>
            <a:ext cx="2771775" cy="1143000"/>
          </a:xfrm>
          <a:noFill/>
        </p:spPr>
        <p:txBody>
          <a:bodyPr/>
          <a:lstStyle/>
          <a:p>
            <a:r>
              <a:rPr lang="es-ES" sz="2400" b="1" dirty="0"/>
              <a:t>Pasos para crear o modificar una tabla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4" y="1484313"/>
            <a:ext cx="5611813" cy="67627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/>
          <a:p>
            <a:pPr marL="266700" indent="-2667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es-ES" sz="1800" dirty="0"/>
              <a:t>Para ver las distintas tablas definidas en Project de clic en el menú de </a:t>
            </a:r>
            <a:r>
              <a:rPr lang="es-ES" sz="1800" b="1" dirty="0">
                <a:solidFill>
                  <a:schemeClr val="hlink"/>
                </a:solidFill>
              </a:rPr>
              <a:t>Ver</a:t>
            </a:r>
            <a:r>
              <a:rPr lang="es-ES" sz="1800" dirty="0"/>
              <a:t>, seleccione el </a:t>
            </a:r>
            <a:r>
              <a:rPr lang="es-ES" sz="1800" b="1" dirty="0">
                <a:solidFill>
                  <a:schemeClr val="hlink"/>
                </a:solidFill>
              </a:rPr>
              <a:t>submenú Tabla</a:t>
            </a:r>
            <a:r>
              <a:rPr lang="es-ES" sz="1800" dirty="0"/>
              <a:t> y haga clic en </a:t>
            </a:r>
            <a:r>
              <a:rPr lang="es-ES" sz="1800" b="1" dirty="0">
                <a:solidFill>
                  <a:schemeClr val="hlink"/>
                </a:solidFill>
              </a:rPr>
              <a:t>Más tablas</a:t>
            </a:r>
            <a:r>
              <a:rPr lang="es-ES" sz="1800" dirty="0"/>
              <a:t> :</a:t>
            </a:r>
          </a:p>
          <a:p>
            <a:pPr marL="266700" indent="-266700">
              <a:lnSpc>
                <a:spcPct val="110000"/>
              </a:lnSpc>
              <a:buFont typeface="Wingdings" pitchFamily="2" charset="2"/>
              <a:buNone/>
            </a:pPr>
            <a:endParaRPr lang="es-ES" sz="1800" dirty="0"/>
          </a:p>
          <a:p>
            <a:pPr marL="266700" indent="-266700">
              <a:lnSpc>
                <a:spcPct val="110000"/>
              </a:lnSpc>
              <a:buFont typeface="Wingdings" pitchFamily="2" charset="2"/>
              <a:buNone/>
            </a:pPr>
            <a:endParaRPr lang="es-ES" sz="1800" dirty="0"/>
          </a:p>
          <a:p>
            <a:pPr marL="266700" indent="-266700">
              <a:lnSpc>
                <a:spcPct val="110000"/>
              </a:lnSpc>
              <a:buFont typeface="Wingdings" pitchFamily="2" charset="2"/>
              <a:buNone/>
            </a:pPr>
            <a:endParaRPr lang="es-ES" sz="1800" dirty="0"/>
          </a:p>
          <a:p>
            <a:pPr marL="266700" indent="-266700">
              <a:lnSpc>
                <a:spcPct val="110000"/>
              </a:lnSpc>
              <a:buFont typeface="Wingdings" pitchFamily="2" charset="2"/>
              <a:buNone/>
            </a:pPr>
            <a:endParaRPr lang="es-ES" sz="1800" dirty="0"/>
          </a:p>
          <a:p>
            <a:pPr marL="266700" indent="-266700">
              <a:lnSpc>
                <a:spcPct val="110000"/>
              </a:lnSpc>
              <a:buFont typeface="Wingdings" pitchFamily="2" charset="2"/>
              <a:buNone/>
            </a:pPr>
            <a:endParaRPr lang="es-ES" sz="1800" dirty="0"/>
          </a:p>
          <a:p>
            <a:pPr marL="266700" indent="-266700">
              <a:lnSpc>
                <a:spcPct val="110000"/>
              </a:lnSpc>
              <a:buFont typeface="Wingdings" pitchFamily="2" charset="2"/>
              <a:buNone/>
            </a:pPr>
            <a:endParaRPr lang="es-ES" sz="1800" dirty="0"/>
          </a:p>
        </p:txBody>
      </p:sp>
      <p:pic>
        <p:nvPicPr>
          <p:cNvPr id="155652" name="Picture 4" descr="mastabl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205038"/>
            <a:ext cx="33845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4" name="Oval 6"/>
          <p:cNvSpPr>
            <a:spLocks noChangeArrowheads="1"/>
          </p:cNvSpPr>
          <p:nvPr/>
        </p:nvSpPr>
        <p:spPr bwMode="auto">
          <a:xfrm>
            <a:off x="5580063" y="2565400"/>
            <a:ext cx="1079500" cy="13684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pic>
        <p:nvPicPr>
          <p:cNvPr id="155653" name="Picture 5" descr="modificar tabl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727450"/>
            <a:ext cx="5724525" cy="313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684213" y="3573463"/>
            <a:ext cx="223202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Seleccionar cual tabla va a modificar: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FF0000"/>
                </a:solidFill>
              </a:rPr>
              <a:t>Tarea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FF0000"/>
                </a:solidFill>
              </a:rPr>
              <a:t>Recursos</a:t>
            </a:r>
          </a:p>
        </p:txBody>
      </p:sp>
      <p:sp>
        <p:nvSpPr>
          <p:cNvPr id="155657" name="Line 9"/>
          <p:cNvSpPr>
            <a:spLocks noChangeShapeType="1"/>
          </p:cNvSpPr>
          <p:nvPr/>
        </p:nvSpPr>
        <p:spPr bwMode="auto">
          <a:xfrm flipV="1">
            <a:off x="1331913" y="2636838"/>
            <a:ext cx="1655762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R"/>
          </a:p>
        </p:txBody>
      </p:sp>
      <p:sp>
        <p:nvSpPr>
          <p:cNvPr id="155658" name="Rectangle 10"/>
          <p:cNvSpPr>
            <a:spLocks noChangeArrowheads="1"/>
          </p:cNvSpPr>
          <p:nvPr/>
        </p:nvSpPr>
        <p:spPr bwMode="auto">
          <a:xfrm>
            <a:off x="2987675" y="2420938"/>
            <a:ext cx="2016125" cy="3603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55659" name="Oval 11"/>
          <p:cNvSpPr>
            <a:spLocks noChangeArrowheads="1"/>
          </p:cNvSpPr>
          <p:nvPr/>
        </p:nvSpPr>
        <p:spPr bwMode="auto">
          <a:xfrm>
            <a:off x="2627313" y="2276475"/>
            <a:ext cx="288925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/>
              <a:t>1</a:t>
            </a:r>
          </a:p>
        </p:txBody>
      </p:sp>
      <p:sp>
        <p:nvSpPr>
          <p:cNvPr id="155660" name="Oval 12"/>
          <p:cNvSpPr>
            <a:spLocks noChangeArrowheads="1"/>
          </p:cNvSpPr>
          <p:nvPr/>
        </p:nvSpPr>
        <p:spPr bwMode="auto">
          <a:xfrm>
            <a:off x="6804025" y="2924175"/>
            <a:ext cx="288925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/>
              <a:t>2</a:t>
            </a:r>
          </a:p>
        </p:txBody>
      </p:sp>
      <p:sp>
        <p:nvSpPr>
          <p:cNvPr id="155661" name="Oval 13"/>
          <p:cNvSpPr>
            <a:spLocks noChangeArrowheads="1"/>
          </p:cNvSpPr>
          <p:nvPr/>
        </p:nvSpPr>
        <p:spPr bwMode="auto">
          <a:xfrm>
            <a:off x="5219700" y="4365625"/>
            <a:ext cx="288925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7092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71600" y="4437112"/>
            <a:ext cx="7200800" cy="190207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5400" b="1" dirty="0">
                <a:solidFill>
                  <a:srgbClr val="005828"/>
                </a:solidFill>
              </a:rPr>
              <a:t>Establecimiento de Líneas Base</a:t>
            </a:r>
            <a:endParaRPr lang="en-US" sz="66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8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1560" y="4005064"/>
            <a:ext cx="792088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lang="es-CR" sz="4000" b="1" dirty="0" smtClean="0">
                <a:solidFill>
                  <a:srgbClr val="FFC000"/>
                </a:solidFill>
              </a:rPr>
              <a:t>Línea Base</a:t>
            </a:r>
            <a:r>
              <a:rPr lang="en-US" sz="4000" b="1" dirty="0" smtClean="0">
                <a:solidFill>
                  <a:srgbClr val="FFC000"/>
                </a:solidFill>
              </a:rPr>
              <a:t>: </a:t>
            </a:r>
            <a:r>
              <a:rPr lang="en-US" sz="4000" b="1" dirty="0" err="1" smtClean="0">
                <a:solidFill>
                  <a:srgbClr val="FFC000"/>
                </a:solidFill>
              </a:rPr>
              <a:t>Creaci</a:t>
            </a:r>
            <a:r>
              <a:rPr lang="es-CR" sz="4000" b="1" dirty="0" smtClean="0">
                <a:solidFill>
                  <a:srgbClr val="FFC000"/>
                </a:solidFill>
              </a:rPr>
              <a:t>ón </a:t>
            </a:r>
            <a:r>
              <a:rPr lang="es-CR" sz="4000" b="1" dirty="0">
                <a:solidFill>
                  <a:srgbClr val="FFC000"/>
                </a:solidFill>
              </a:rPr>
              <a:t>y </a:t>
            </a:r>
            <a:r>
              <a:rPr lang="es-CR" sz="4000" b="1" dirty="0" smtClean="0">
                <a:solidFill>
                  <a:srgbClr val="FFC000"/>
                </a:solidFill>
              </a:rPr>
              <a:t>Actualización</a:t>
            </a: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Microsoft Office </a:t>
            </a:r>
            <a:r>
              <a:rPr kumimoji="0" lang="es-C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</a:t>
            </a: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4" name="Picture 3" descr="P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36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29790" y="2185766"/>
            <a:ext cx="7857009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Línea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>
                <a:solidFill>
                  <a:prstClr val="black"/>
                </a:solidFill>
              </a:rPr>
              <a:t>Base del </a:t>
            </a:r>
            <a:r>
              <a:rPr lang="en-US" sz="3600" b="1" dirty="0" err="1">
                <a:solidFill>
                  <a:prstClr val="black"/>
                </a:solidFill>
              </a:rPr>
              <a:t>Proyecto</a:t>
            </a:r>
            <a:r>
              <a:rPr lang="en-US" sz="3600" b="1" dirty="0">
                <a:solidFill>
                  <a:prstClr val="black"/>
                </a:solidFill>
              </a:rPr>
              <a:t> (LB)</a:t>
            </a: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prstClr val="black"/>
                </a:solidFill>
              </a:rPr>
              <a:t>Representa</a:t>
            </a:r>
            <a:r>
              <a:rPr lang="en-US" sz="2800" dirty="0">
                <a:solidFill>
                  <a:prstClr val="black"/>
                </a:solidFill>
              </a:rPr>
              <a:t> el plan de </a:t>
            </a:r>
            <a:r>
              <a:rPr lang="en-US" sz="2800" dirty="0" err="1">
                <a:solidFill>
                  <a:prstClr val="black"/>
                </a:solidFill>
              </a:rPr>
              <a:t>referencia</a:t>
            </a:r>
            <a:r>
              <a:rPr lang="en-US" sz="2800" dirty="0">
                <a:solidFill>
                  <a:prstClr val="black"/>
                </a:solidFill>
              </a:rPr>
              <a:t> de la </a:t>
            </a:r>
            <a:r>
              <a:rPr lang="en-US" sz="2800" dirty="0" err="1">
                <a:solidFill>
                  <a:prstClr val="black"/>
                </a:solidFill>
              </a:rPr>
              <a:t>etapa</a:t>
            </a:r>
            <a:r>
              <a:rPr lang="en-US" sz="2800" dirty="0">
                <a:solidFill>
                  <a:prstClr val="black"/>
                </a:solidFill>
              </a:rPr>
              <a:t> de </a:t>
            </a:r>
            <a:r>
              <a:rPr lang="en-US" sz="2800" dirty="0" err="1">
                <a:solidFill>
                  <a:prstClr val="black"/>
                </a:solidFill>
              </a:rPr>
              <a:t>planeación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r>
              <a:rPr lang="en-US" sz="2800" dirty="0" err="1">
                <a:solidFill>
                  <a:prstClr val="black"/>
                </a:solidFill>
              </a:rPr>
              <a:t>una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vez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finalizado</a:t>
            </a:r>
            <a:r>
              <a:rPr lang="en-US" sz="2800" dirty="0">
                <a:solidFill>
                  <a:prstClr val="black"/>
                </a:solidFill>
              </a:rPr>
              <a:t> y </a:t>
            </a:r>
            <a:r>
              <a:rPr lang="en-US" sz="2800" dirty="0" err="1">
                <a:solidFill>
                  <a:prstClr val="black"/>
                </a:solidFill>
              </a:rPr>
              <a:t>depurado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Proporciona</a:t>
            </a:r>
            <a:r>
              <a:rPr lang="en-US" sz="2800" dirty="0">
                <a:solidFill>
                  <a:schemeClr val="tx1"/>
                </a:solidFill>
              </a:rPr>
              <a:t> los </a:t>
            </a:r>
            <a:r>
              <a:rPr lang="en-US" sz="2800" dirty="0" err="1">
                <a:solidFill>
                  <a:schemeClr val="tx1"/>
                </a:solidFill>
              </a:rPr>
              <a:t>puntos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referencia</a:t>
            </a:r>
            <a:r>
              <a:rPr lang="en-US" sz="2800" dirty="0">
                <a:solidFill>
                  <a:schemeClr val="tx1"/>
                </a:solidFill>
              </a:rPr>
              <a:t> con los </a:t>
            </a:r>
            <a:r>
              <a:rPr lang="en-US" sz="2800" dirty="0" err="1">
                <a:solidFill>
                  <a:schemeClr val="tx1"/>
                </a:solidFill>
              </a:rPr>
              <a:t>que</a:t>
            </a:r>
            <a:r>
              <a:rPr lang="en-US" sz="2800" dirty="0">
                <a:solidFill>
                  <a:schemeClr val="tx1"/>
                </a:solidFill>
              </a:rPr>
              <a:t> se </a:t>
            </a:r>
            <a:r>
              <a:rPr lang="en-US" sz="2800" dirty="0" err="1">
                <a:solidFill>
                  <a:schemeClr val="tx1"/>
                </a:solidFill>
              </a:rPr>
              <a:t>compara</a:t>
            </a:r>
            <a:r>
              <a:rPr lang="en-US" sz="2800" dirty="0">
                <a:solidFill>
                  <a:schemeClr val="tx1"/>
                </a:solidFill>
              </a:rPr>
              <a:t> el </a:t>
            </a:r>
            <a:r>
              <a:rPr lang="en-US" sz="2800" dirty="0" err="1">
                <a:solidFill>
                  <a:schemeClr val="tx1"/>
                </a:solidFill>
              </a:rPr>
              <a:t>avance</a:t>
            </a:r>
            <a:r>
              <a:rPr lang="en-US" sz="2800" dirty="0">
                <a:solidFill>
                  <a:schemeClr val="tx1"/>
                </a:solidFill>
              </a:rPr>
              <a:t> real del </a:t>
            </a:r>
            <a:r>
              <a:rPr lang="en-US" sz="2800" dirty="0" err="1">
                <a:solidFill>
                  <a:schemeClr val="tx1"/>
                </a:solidFill>
              </a:rPr>
              <a:t>proyecto</a:t>
            </a:r>
            <a:r>
              <a:rPr lang="en-US" sz="2800" dirty="0">
                <a:solidFill>
                  <a:schemeClr val="tx1"/>
                </a:solidFill>
              </a:rPr>
              <a:t>.   </a:t>
            </a: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Debe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incluir</a:t>
            </a:r>
            <a:r>
              <a:rPr lang="en-US" sz="2800" dirty="0">
                <a:solidFill>
                  <a:schemeClr val="tx1"/>
                </a:solidFill>
              </a:rPr>
              <a:t> los </a:t>
            </a:r>
            <a:r>
              <a:rPr lang="en-US" sz="2800" dirty="0" err="1">
                <a:solidFill>
                  <a:schemeClr val="tx1"/>
                </a:solidFill>
              </a:rPr>
              <a:t>cálculos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necesarios</a:t>
            </a:r>
            <a:r>
              <a:rPr lang="en-US" sz="2800" dirty="0">
                <a:solidFill>
                  <a:schemeClr val="tx1"/>
                </a:solidFill>
              </a:rPr>
              <a:t> para la </a:t>
            </a:r>
            <a:r>
              <a:rPr lang="en-US" sz="2800" dirty="0" err="1">
                <a:solidFill>
                  <a:schemeClr val="tx1"/>
                </a:solidFill>
              </a:rPr>
              <a:t>duración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las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tareas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fecha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inicio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finalización</a:t>
            </a:r>
            <a:r>
              <a:rPr lang="en-US" sz="2800" dirty="0">
                <a:solidFill>
                  <a:schemeClr val="tx1"/>
                </a:solidFill>
              </a:rPr>
              <a:t>, los </a:t>
            </a:r>
            <a:r>
              <a:rPr lang="en-US" sz="2800" dirty="0" err="1">
                <a:solidFill>
                  <a:schemeClr val="tx1"/>
                </a:solidFill>
              </a:rPr>
              <a:t>costos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recursos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otras</a:t>
            </a:r>
            <a:r>
              <a:rPr lang="en-US" sz="2800" dirty="0">
                <a:solidFill>
                  <a:schemeClr val="tx1"/>
                </a:solidFill>
              </a:rPr>
              <a:t> variables </a:t>
            </a:r>
            <a:r>
              <a:rPr lang="en-US" sz="2800" dirty="0" err="1">
                <a:solidFill>
                  <a:schemeClr val="tx1"/>
                </a:solidFill>
              </a:rPr>
              <a:t>que</a:t>
            </a:r>
            <a:r>
              <a:rPr lang="en-US" sz="2800" dirty="0">
                <a:solidFill>
                  <a:schemeClr val="tx1"/>
                </a:solidFill>
              </a:rPr>
              <a:t> se </a:t>
            </a:r>
            <a:r>
              <a:rPr lang="en-US" sz="2800" dirty="0" err="1">
                <a:solidFill>
                  <a:schemeClr val="tx1"/>
                </a:solidFill>
              </a:rPr>
              <a:t>desee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supervisar</a:t>
            </a:r>
            <a:r>
              <a:rPr lang="en-US" sz="2800" dirty="0">
                <a:solidFill>
                  <a:schemeClr val="tx1"/>
                </a:solidFill>
              </a:rPr>
              <a:t>.   </a:t>
            </a:r>
            <a:r>
              <a:rPr lang="en-US" sz="2800" dirty="0" err="1">
                <a:solidFill>
                  <a:schemeClr val="tx1"/>
                </a:solidFill>
              </a:rPr>
              <a:t>Puede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llegar</a:t>
            </a:r>
            <a:r>
              <a:rPr lang="en-US" sz="2800" dirty="0">
                <a:solidFill>
                  <a:schemeClr val="tx1"/>
                </a:solidFill>
              </a:rPr>
              <a:t> a </a:t>
            </a:r>
            <a:r>
              <a:rPr lang="en-US" sz="2800" dirty="0" err="1">
                <a:solidFill>
                  <a:schemeClr val="tx1"/>
                </a:solidFill>
              </a:rPr>
              <a:t>tener</a:t>
            </a:r>
            <a:r>
              <a:rPr lang="en-US" sz="2800" dirty="0">
                <a:solidFill>
                  <a:schemeClr val="tx1"/>
                </a:solidFill>
              </a:rPr>
              <a:t> un </a:t>
            </a:r>
            <a:r>
              <a:rPr lang="en-US" sz="2800" dirty="0" err="1">
                <a:solidFill>
                  <a:schemeClr val="tx1"/>
                </a:solidFill>
              </a:rPr>
              <a:t>carácter</a:t>
            </a:r>
            <a:r>
              <a:rPr lang="en-US" sz="2800" dirty="0">
                <a:solidFill>
                  <a:schemeClr val="tx1"/>
                </a:solidFill>
              </a:rPr>
              <a:t> contractual del </a:t>
            </a:r>
            <a:r>
              <a:rPr lang="en-US" sz="2800" dirty="0" err="1">
                <a:solidFill>
                  <a:schemeClr val="tx1"/>
                </a:solidFill>
              </a:rPr>
              <a:t>proyecto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Puede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modificar</a:t>
            </a:r>
            <a:r>
              <a:rPr lang="en-US" sz="2800" dirty="0">
                <a:solidFill>
                  <a:schemeClr val="tx1"/>
                </a:solidFill>
              </a:rPr>
              <a:t> o </a:t>
            </a:r>
            <a:r>
              <a:rPr lang="en-US" sz="2800" dirty="0" err="1">
                <a:solidFill>
                  <a:schemeClr val="tx1"/>
                </a:solidFill>
              </a:rPr>
              <a:t>rediseñar</a:t>
            </a:r>
            <a:r>
              <a:rPr lang="en-US" sz="2800" dirty="0">
                <a:solidFill>
                  <a:schemeClr val="tx1"/>
                </a:solidFill>
              </a:rPr>
              <a:t> la LB </a:t>
            </a:r>
            <a:r>
              <a:rPr lang="en-US" sz="2800" dirty="0" err="1">
                <a:solidFill>
                  <a:schemeClr val="tx1"/>
                </a:solidFill>
              </a:rPr>
              <a:t>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cualquier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momento</a:t>
            </a:r>
            <a:r>
              <a:rPr lang="en-US" sz="2800" dirty="0">
                <a:solidFill>
                  <a:schemeClr val="tx1"/>
                </a:solidFill>
              </a:rPr>
              <a:t> del </a:t>
            </a:r>
            <a:r>
              <a:rPr lang="en-US" sz="2800" dirty="0" err="1">
                <a:solidFill>
                  <a:schemeClr val="tx1"/>
                </a:solidFill>
              </a:rPr>
              <a:t>proyecto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si</a:t>
            </a:r>
            <a:r>
              <a:rPr lang="en-US" sz="2800" dirty="0">
                <a:solidFill>
                  <a:schemeClr val="tx1"/>
                </a:solidFill>
              </a:rPr>
              <a:t> los </a:t>
            </a:r>
            <a:r>
              <a:rPr lang="en-US" sz="2800" dirty="0" err="1">
                <a:solidFill>
                  <a:schemeClr val="tx1"/>
                </a:solidFill>
              </a:rPr>
              <a:t>involucrados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están</a:t>
            </a:r>
            <a:r>
              <a:rPr lang="en-US" sz="2800" dirty="0">
                <a:solidFill>
                  <a:schemeClr val="tx1"/>
                </a:solidFill>
              </a:rPr>
              <a:t> de </a:t>
            </a:r>
            <a:r>
              <a:rPr lang="en-US" sz="2800" dirty="0" err="1">
                <a:solidFill>
                  <a:schemeClr val="tx1"/>
                </a:solidFill>
              </a:rPr>
              <a:t>acuerdo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en</a:t>
            </a:r>
            <a:r>
              <a:rPr lang="en-US" sz="2800" dirty="0">
                <a:solidFill>
                  <a:schemeClr val="tx1"/>
                </a:solidFill>
              </a:rPr>
              <a:t> la </a:t>
            </a:r>
            <a:r>
              <a:rPr lang="en-US" sz="2800" dirty="0" err="1">
                <a:solidFill>
                  <a:schemeClr val="tx1"/>
                </a:solidFill>
              </a:rPr>
              <a:t>justificación</a:t>
            </a:r>
            <a:r>
              <a:rPr lang="en-US" sz="2800" dirty="0">
                <a:solidFill>
                  <a:schemeClr val="tx1"/>
                </a:solidFill>
              </a:rPr>
              <a:t> del </a:t>
            </a:r>
            <a:r>
              <a:rPr lang="en-US" sz="2800" dirty="0" err="1">
                <a:solidFill>
                  <a:schemeClr val="tx1"/>
                </a:solidFill>
              </a:rPr>
              <a:t>cambio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8" name="Action Button: Custom 7"/>
          <p:cNvSpPr>
            <a:spLocks/>
          </p:cNvSpPr>
          <p:nvPr/>
        </p:nvSpPr>
        <p:spPr>
          <a:xfrm rot="20815224">
            <a:off x="431727" y="2384580"/>
            <a:ext cx="356863" cy="360752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60000"/>
                <a:lumOff val="40000"/>
                <a:alpha val="75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1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29790" y="2185767"/>
            <a:ext cx="7857009" cy="700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Crear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una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Línea</a:t>
            </a:r>
            <a:r>
              <a:rPr lang="en-US" sz="3600" b="1" dirty="0" smtClean="0">
                <a:solidFill>
                  <a:prstClr val="black"/>
                </a:solidFill>
              </a:rPr>
              <a:t> Base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8558" y="2901709"/>
            <a:ext cx="8439472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Aft>
                <a:spcPts val="1200"/>
              </a:spcAft>
            </a:pPr>
            <a:r>
              <a:rPr lang="es-CR" sz="3500" dirty="0" smtClean="0">
                <a:solidFill>
                  <a:schemeClr val="tx1"/>
                </a:solidFill>
              </a:rPr>
              <a:t>CONSIDERACIONES</a:t>
            </a:r>
          </a:p>
          <a:p>
            <a:pPr marL="457200" lvl="0" indent="-457200" algn="just">
              <a:spcAft>
                <a:spcPts val="1200"/>
              </a:spcAft>
              <a:buFont typeface="Wingdings" charset="2"/>
              <a:buChar char="²"/>
            </a:pPr>
            <a:r>
              <a:rPr lang="es-CR" sz="3000" dirty="0" smtClean="0">
                <a:solidFill>
                  <a:schemeClr val="tx1"/>
                </a:solidFill>
              </a:rPr>
              <a:t>Las LB de un proyecto se almacenan en el mismo archivo junto con los datos de la programación del proyectos y los datos reales.</a:t>
            </a:r>
          </a:p>
          <a:p>
            <a:pPr marL="457200" lvl="0" indent="-457200" algn="just">
              <a:spcAft>
                <a:spcPts val="1200"/>
              </a:spcAft>
              <a:buFont typeface="Wingdings" charset="2"/>
              <a:buChar char="²"/>
            </a:pPr>
            <a:r>
              <a:rPr lang="es-CR" sz="3000" dirty="0" smtClean="0">
                <a:solidFill>
                  <a:schemeClr val="tx1"/>
                </a:solidFill>
              </a:rPr>
              <a:t>Es responsabilidad del usuario llevar control de la información almacenada en cada línea base.</a:t>
            </a:r>
          </a:p>
          <a:p>
            <a:pPr lvl="0" algn="just">
              <a:spcAft>
                <a:spcPts val="1200"/>
              </a:spcAft>
            </a:pPr>
            <a:endParaRPr lang="es-CR" dirty="0" smtClean="0">
              <a:solidFill>
                <a:schemeClr val="tx1"/>
              </a:solidFill>
            </a:endParaRPr>
          </a:p>
          <a:p>
            <a:pPr marL="342900" lvl="0" indent="-342900" algn="just">
              <a:spcAft>
                <a:spcPts val="1200"/>
              </a:spcAft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" name="Action Button: Custom 4"/>
          <p:cNvSpPr>
            <a:spLocks/>
          </p:cNvSpPr>
          <p:nvPr/>
        </p:nvSpPr>
        <p:spPr>
          <a:xfrm rot="20815224">
            <a:off x="431727" y="2384580"/>
            <a:ext cx="356863" cy="360752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60000"/>
                <a:lumOff val="40000"/>
                <a:alpha val="75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29790" y="2185767"/>
            <a:ext cx="7857009" cy="700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  <a:spcAft>
                <a:spcPts val="1200"/>
              </a:spcAft>
            </a:pPr>
            <a:r>
              <a:rPr lang="en-US" sz="3600" b="1" dirty="0" err="1" smtClean="0">
                <a:solidFill>
                  <a:prstClr val="black"/>
                </a:solidFill>
              </a:rPr>
              <a:t>Crear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una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Línea</a:t>
            </a:r>
            <a:r>
              <a:rPr lang="en-US" sz="3600" b="1" dirty="0" smtClean="0">
                <a:solidFill>
                  <a:prstClr val="black"/>
                </a:solidFill>
              </a:rPr>
              <a:t> Base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8558" y="2901709"/>
            <a:ext cx="8439472" cy="38164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Aft>
                <a:spcPts val="1200"/>
              </a:spcAft>
            </a:pPr>
            <a:r>
              <a:rPr lang="es-CR" sz="3500" dirty="0" smtClean="0">
                <a:solidFill>
                  <a:schemeClr val="tx1"/>
                </a:solidFill>
              </a:rPr>
              <a:t>CONSIDERACIONES</a:t>
            </a:r>
          </a:p>
          <a:p>
            <a:pPr marL="457200" lvl="0" indent="-457200" algn="just">
              <a:spcAft>
                <a:spcPts val="1200"/>
              </a:spcAft>
              <a:buFont typeface="Wingdings" charset="2"/>
              <a:buChar char="²"/>
            </a:pPr>
            <a:r>
              <a:rPr lang="es-CR" sz="3000" dirty="0">
                <a:solidFill>
                  <a:schemeClr val="tx1"/>
                </a:solidFill>
              </a:rPr>
              <a:t>Las LB son de fácil mantenimiento (creación, actualización y borrado), por lo que se advierte un especial cuidado.</a:t>
            </a:r>
          </a:p>
          <a:p>
            <a:pPr marL="457200" lvl="0" indent="-457200" algn="just">
              <a:spcAft>
                <a:spcPts val="1200"/>
              </a:spcAft>
              <a:buFont typeface="Wingdings" charset="2"/>
              <a:buChar char="²"/>
            </a:pPr>
            <a:r>
              <a:rPr lang="es-CR" sz="3000" dirty="0">
                <a:solidFill>
                  <a:schemeClr val="tx1"/>
                </a:solidFill>
              </a:rPr>
              <a:t>Al momento de crear\actualizar una LB, solo queda como referencia la fecha y hora de la última actualización</a:t>
            </a:r>
            <a:r>
              <a:rPr lang="es-CR" sz="3000" dirty="0" smtClean="0">
                <a:solidFill>
                  <a:schemeClr val="tx1"/>
                </a:solidFill>
              </a:rPr>
              <a:t>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4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339D-B286-4D3A-9CC8-2664DBFBD8DB}" type="slidenum">
              <a:rPr lang="es-ES"/>
              <a:pPr/>
              <a:t>28</a:t>
            </a:fld>
            <a:endParaRPr lang="es-E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764704"/>
            <a:ext cx="6979816" cy="1143000"/>
          </a:xfrm>
          <a:noFill/>
        </p:spPr>
        <p:txBody>
          <a:bodyPr>
            <a:normAutofit fontScale="90000"/>
          </a:bodyPr>
          <a:lstStyle/>
          <a:p>
            <a:r>
              <a:rPr lang="es-ES" sz="3800"/>
              <a:t>Administración de la Línea Base (LB)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2816"/>
            <a:ext cx="8209036" cy="4320009"/>
          </a:xfrm>
        </p:spPr>
        <p:txBody>
          <a:bodyPr>
            <a:normAutofit lnSpcReduction="10000"/>
          </a:bodyPr>
          <a:lstStyle/>
          <a:p>
            <a:pPr lvl="1" algn="just"/>
            <a:endParaRPr lang="es-ES" sz="2200" dirty="0" smtClean="0"/>
          </a:p>
          <a:p>
            <a:pPr lvl="1" algn="just"/>
            <a:r>
              <a:rPr lang="es-ES" sz="2200" dirty="0" smtClean="0"/>
              <a:t>Creada </a:t>
            </a:r>
            <a:r>
              <a:rPr lang="es-ES" sz="2200" dirty="0"/>
              <a:t>la programación y </a:t>
            </a:r>
            <a:r>
              <a:rPr lang="es-ES" sz="2200" u="sng" dirty="0"/>
              <a:t>resueltos los conflictos</a:t>
            </a:r>
            <a:r>
              <a:rPr lang="es-ES" sz="2200" dirty="0"/>
              <a:t> (</a:t>
            </a:r>
            <a:r>
              <a:rPr lang="es-ES" sz="2200" dirty="0">
                <a:solidFill>
                  <a:srgbClr val="0000CC"/>
                </a:solidFill>
              </a:rPr>
              <a:t>recursos y tareas</a:t>
            </a:r>
            <a:r>
              <a:rPr lang="es-ES" sz="2200" dirty="0"/>
              <a:t>) se tiene una mejor estimación.</a:t>
            </a:r>
          </a:p>
          <a:p>
            <a:pPr lvl="1" algn="just"/>
            <a:r>
              <a:rPr lang="es-ES" sz="2200" dirty="0"/>
              <a:t>Antes de que comience la 1era tarea del proyecto es necesario definir una línea base:</a:t>
            </a:r>
          </a:p>
          <a:p>
            <a:pPr lvl="2" algn="just"/>
            <a:r>
              <a:rPr lang="es-ES" sz="2100" dirty="0"/>
              <a:t>Instantánea tomada en un momento concreto para ver los cambios obtenidos.</a:t>
            </a:r>
          </a:p>
          <a:p>
            <a:pPr lvl="2" algn="just"/>
            <a:r>
              <a:rPr lang="es-ES" sz="2100" dirty="0"/>
              <a:t>Para llevar a cabo un seguimiento del progreso.</a:t>
            </a:r>
          </a:p>
          <a:p>
            <a:pPr lvl="1" algn="just"/>
            <a:endParaRPr lang="es-ES" sz="2200" dirty="0"/>
          </a:p>
          <a:p>
            <a:pPr lvl="1" algn="just"/>
            <a:r>
              <a:rPr lang="es-ES" sz="2200" dirty="0"/>
              <a:t>Si crea una línea base, controla el progreso viendo las </a:t>
            </a:r>
            <a:r>
              <a:rPr lang="es-ES" sz="2200" u="sng" dirty="0"/>
              <a:t>variaciones entre las estimaciones</a:t>
            </a:r>
            <a:r>
              <a:rPr lang="es-ES" sz="2200" dirty="0"/>
              <a:t> de la línea de base y los datos programados.</a:t>
            </a:r>
          </a:p>
        </p:txBody>
      </p:sp>
    </p:spTree>
    <p:extLst>
      <p:ext uri="{BB962C8B-B14F-4D97-AF65-F5344CB8AC3E}">
        <p14:creationId xmlns:p14="http://schemas.microsoft.com/office/powerpoint/2010/main" val="359911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001A-50FA-4BFA-A0B8-4E6C9DF8B73F}" type="slidenum">
              <a:rPr lang="es-ES"/>
              <a:pPr/>
              <a:t>29</a:t>
            </a:fld>
            <a:endParaRPr lang="es-ES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348334"/>
            <a:ext cx="8208962" cy="417701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s-ES" b="1" dirty="0"/>
              <a:t>Información guardada en LB</a:t>
            </a:r>
            <a:r>
              <a:rPr lang="es-ES" dirty="0"/>
              <a:t>: </a:t>
            </a:r>
          </a:p>
          <a:p>
            <a:pPr>
              <a:lnSpc>
                <a:spcPct val="80000"/>
              </a:lnSpc>
            </a:pPr>
            <a:r>
              <a:rPr lang="es-ES" sz="2400" dirty="0"/>
              <a:t>De las tareas: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Nombres de las tareas 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Fechas de comienzo y fin 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Duraciones 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Trabajo 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Costos 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Tareas divididas </a:t>
            </a:r>
          </a:p>
          <a:p>
            <a:pPr>
              <a:lnSpc>
                <a:spcPct val="80000"/>
              </a:lnSpc>
            </a:pPr>
            <a:r>
              <a:rPr lang="es-ES" sz="2400" dirty="0"/>
              <a:t>De los recursos: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Nombres de los recursos 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Trabajo 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Costos </a:t>
            </a:r>
          </a:p>
          <a:p>
            <a:pPr>
              <a:lnSpc>
                <a:spcPct val="80000"/>
              </a:lnSpc>
            </a:pPr>
            <a:r>
              <a:rPr lang="es-ES" sz="2400" dirty="0"/>
              <a:t>De las asignaciones: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Fechas de comienzo y fin 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Trabajo </a:t>
            </a:r>
          </a:p>
          <a:p>
            <a:pPr lvl="1">
              <a:lnSpc>
                <a:spcPct val="80000"/>
              </a:lnSpc>
            </a:pPr>
            <a:r>
              <a:rPr lang="es-ES" sz="2000" dirty="0"/>
              <a:t>Costos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052736"/>
            <a:ext cx="6979816" cy="1143000"/>
          </a:xfrm>
          <a:noFill/>
        </p:spPr>
        <p:txBody>
          <a:bodyPr>
            <a:normAutofit fontScale="90000"/>
          </a:bodyPr>
          <a:lstStyle/>
          <a:p>
            <a:r>
              <a:rPr lang="es-ES" sz="3800" dirty="0"/>
              <a:t>Administración de la Línea Base (LB)</a:t>
            </a:r>
          </a:p>
        </p:txBody>
      </p:sp>
    </p:spTree>
    <p:extLst>
      <p:ext uri="{BB962C8B-B14F-4D97-AF65-F5344CB8AC3E}">
        <p14:creationId xmlns:p14="http://schemas.microsoft.com/office/powerpoint/2010/main" val="71254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2204864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600"/>
              </a:spcAft>
            </a:pPr>
            <a:r>
              <a:rPr lang="es-C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Tablas en Project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s-CR" sz="3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 tablas son los diferentes conjuntos de columnas creados en Project y que podemos visualizar en las vistas correspondientes.</a:t>
            </a:r>
          </a:p>
        </p:txBody>
      </p:sp>
      <p:sp>
        <p:nvSpPr>
          <p:cNvPr id="9" name="Action Button: Custom 8"/>
          <p:cNvSpPr>
            <a:spLocks/>
          </p:cNvSpPr>
          <p:nvPr/>
        </p:nvSpPr>
        <p:spPr>
          <a:xfrm rot="20815224">
            <a:off x="431727" y="2384580"/>
            <a:ext cx="356863" cy="360752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60000"/>
                <a:lumOff val="40000"/>
                <a:alpha val="75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5085184"/>
            <a:ext cx="7776864" cy="1092903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2" y="5589240"/>
            <a:ext cx="864096" cy="1010553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71377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8722-275D-43B8-80F9-00D1B9C33D0E}" type="slidenum">
              <a:rPr lang="es-ES"/>
              <a:pPr/>
              <a:t>30</a:t>
            </a:fld>
            <a:endParaRPr lang="es-ES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848"/>
            <a:ext cx="8748713" cy="1512168"/>
          </a:xfrm>
        </p:spPr>
        <p:txBody>
          <a:bodyPr/>
          <a:lstStyle/>
          <a:p>
            <a:pPr lvl="1"/>
            <a:r>
              <a:rPr lang="es-ES" sz="1800" dirty="0" smtClean="0"/>
              <a:t>Incluye </a:t>
            </a:r>
            <a:r>
              <a:rPr lang="es-ES" sz="1800" dirty="0"/>
              <a:t>información sobre </a:t>
            </a:r>
            <a:r>
              <a:rPr lang="es-ES" sz="1800" u="sng" dirty="0">
                <a:solidFill>
                  <a:srgbClr val="FF0000"/>
                </a:solidFill>
              </a:rPr>
              <a:t>tareas, duraciones, trabajo, recursos y costos estimados</a:t>
            </a:r>
          </a:p>
          <a:p>
            <a:pPr lvl="1"/>
            <a:r>
              <a:rPr lang="es-ES" sz="1800" dirty="0"/>
              <a:t>Compara el progreso real</a:t>
            </a:r>
          </a:p>
          <a:p>
            <a:pPr lvl="1"/>
            <a:r>
              <a:rPr lang="es-ES" sz="1800" dirty="0"/>
              <a:t>Puede guardar varias hasta </a:t>
            </a:r>
            <a:r>
              <a:rPr lang="es-CR" sz="2000" dirty="0">
                <a:solidFill>
                  <a:srgbClr val="FF0000"/>
                </a:solidFill>
              </a:rPr>
              <a:t>*11</a:t>
            </a:r>
            <a:r>
              <a:rPr lang="es-CR" sz="2000" dirty="0"/>
              <a:t> </a:t>
            </a:r>
            <a:r>
              <a:rPr lang="es-ES" sz="1800" dirty="0"/>
              <a:t>LB en el caso de:</a:t>
            </a:r>
          </a:p>
          <a:p>
            <a:pPr lvl="2"/>
            <a:r>
              <a:rPr lang="es-ES" sz="1700" dirty="0"/>
              <a:t>proyectos que han variado o datos de la LB inicial no son válidos </a:t>
            </a:r>
          </a:p>
        </p:txBody>
      </p:sp>
      <p:pic>
        <p:nvPicPr>
          <p:cNvPr id="264196" name="Picture 4" descr="L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3573463"/>
            <a:ext cx="3362325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4197" name="Oval 5"/>
          <p:cNvSpPr>
            <a:spLocks noChangeArrowheads="1"/>
          </p:cNvSpPr>
          <p:nvPr/>
        </p:nvSpPr>
        <p:spPr bwMode="auto">
          <a:xfrm>
            <a:off x="5148263" y="3789363"/>
            <a:ext cx="288925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/>
              <a:t>1</a:t>
            </a:r>
          </a:p>
        </p:txBody>
      </p:sp>
      <p:sp>
        <p:nvSpPr>
          <p:cNvPr id="264198" name="Oval 6"/>
          <p:cNvSpPr>
            <a:spLocks noChangeArrowheads="1"/>
          </p:cNvSpPr>
          <p:nvPr/>
        </p:nvSpPr>
        <p:spPr bwMode="auto">
          <a:xfrm>
            <a:off x="5146675" y="4292600"/>
            <a:ext cx="288925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/>
              <a:t>2</a:t>
            </a:r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6084888" y="4005263"/>
            <a:ext cx="935037" cy="2159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264200" name="Rectangle 8"/>
          <p:cNvSpPr>
            <a:spLocks noChangeArrowheads="1"/>
          </p:cNvSpPr>
          <p:nvPr/>
        </p:nvSpPr>
        <p:spPr bwMode="auto">
          <a:xfrm>
            <a:off x="6084888" y="4508500"/>
            <a:ext cx="935037" cy="504825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264201" name="Rectangle 9"/>
          <p:cNvSpPr>
            <a:spLocks noChangeArrowheads="1"/>
          </p:cNvSpPr>
          <p:nvPr/>
        </p:nvSpPr>
        <p:spPr bwMode="auto">
          <a:xfrm>
            <a:off x="250825" y="3455988"/>
            <a:ext cx="4897438" cy="3357562"/>
          </a:xfrm>
          <a:prstGeom prst="rect">
            <a:avLst/>
          </a:prstGeom>
          <a:solidFill>
            <a:srgbClr val="CCCC99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s-ES" sz="1600"/>
              <a:t>En el </a:t>
            </a:r>
            <a:r>
              <a:rPr lang="es-ES" sz="1600" b="1">
                <a:solidFill>
                  <a:srgbClr val="0000CC"/>
                </a:solidFill>
              </a:rPr>
              <a:t>menú Herramientas</a:t>
            </a:r>
            <a:r>
              <a:rPr lang="es-ES" sz="1600"/>
              <a:t>, elija </a:t>
            </a:r>
            <a:r>
              <a:rPr lang="es-ES" sz="1600" b="1">
                <a:solidFill>
                  <a:srgbClr val="0000CC"/>
                </a:solidFill>
              </a:rPr>
              <a:t>Seguimiento</a:t>
            </a:r>
            <a:r>
              <a:rPr lang="es-ES" sz="1600"/>
              <a:t> y haga clic en </a:t>
            </a:r>
            <a:r>
              <a:rPr lang="es-ES" sz="1600" b="1">
                <a:solidFill>
                  <a:srgbClr val="0000CC"/>
                </a:solidFill>
              </a:rPr>
              <a:t>Guardar línea de base</a:t>
            </a:r>
            <a:r>
              <a:rPr lang="es-ES" sz="1600"/>
              <a:t>. </a:t>
            </a:r>
          </a:p>
          <a:p>
            <a:pPr marL="533400" indent="-5334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s-ES" sz="1600"/>
              <a:t>Haga clic en </a:t>
            </a:r>
            <a:r>
              <a:rPr lang="es-ES" sz="1600" b="1">
                <a:solidFill>
                  <a:srgbClr val="339933"/>
                </a:solidFill>
              </a:rPr>
              <a:t>Guardar línea de base</a:t>
            </a:r>
            <a:r>
              <a:rPr lang="es-ES" sz="1600"/>
              <a:t> y, a continuación, en la línea de base que desee guardar. </a:t>
            </a:r>
          </a:p>
          <a:p>
            <a:pPr marL="533400" indent="-5334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s-ES" sz="1600"/>
              <a:t>Haga clic en </a:t>
            </a:r>
            <a:r>
              <a:rPr lang="es-ES" sz="1600" b="1">
                <a:solidFill>
                  <a:srgbClr val="0000CC"/>
                </a:solidFill>
              </a:rPr>
              <a:t>Proyecto completo</a:t>
            </a:r>
            <a:r>
              <a:rPr lang="es-ES" sz="1600"/>
              <a:t>. </a:t>
            </a:r>
          </a:p>
          <a:p>
            <a:pPr marL="533400" indent="-5334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s-ES" sz="1600"/>
              <a:t>Luego </a:t>
            </a:r>
            <a:r>
              <a:rPr lang="es-ES" sz="1600" b="1"/>
              <a:t>Aceptar</a:t>
            </a:r>
            <a:r>
              <a:rPr lang="es-ES" sz="1600"/>
              <a:t> </a:t>
            </a:r>
          </a:p>
          <a:p>
            <a:pPr marL="533400" indent="-5334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s-ES" sz="1600" u="sng">
                <a:solidFill>
                  <a:srgbClr val="FF0000"/>
                </a:solidFill>
              </a:rPr>
              <a:t>Para comparar la Línea Base</a:t>
            </a:r>
            <a:r>
              <a:rPr lang="es-ES" sz="1600"/>
              <a:t>, debe </a:t>
            </a:r>
            <a:r>
              <a:rPr lang="es-ES" sz="1600" b="1" u="sng"/>
              <a:t>repetir</a:t>
            </a:r>
            <a:r>
              <a:rPr lang="es-ES" sz="1600"/>
              <a:t> </a:t>
            </a:r>
            <a:r>
              <a:rPr lang="es-ES" sz="1600" b="1">
                <a:solidFill>
                  <a:srgbClr val="0000CC"/>
                </a:solidFill>
              </a:rPr>
              <a:t>menú Herramientas</a:t>
            </a:r>
            <a:r>
              <a:rPr lang="es-ES" sz="1600"/>
              <a:t>, elija </a:t>
            </a:r>
            <a:r>
              <a:rPr lang="es-ES" sz="1600" b="1">
                <a:solidFill>
                  <a:srgbClr val="0000CC"/>
                </a:solidFill>
              </a:rPr>
              <a:t>Seguimiento</a:t>
            </a:r>
            <a:r>
              <a:rPr lang="es-ES" sz="1600"/>
              <a:t> y haga clic en </a:t>
            </a:r>
            <a:r>
              <a:rPr lang="es-ES" sz="1600" b="1">
                <a:solidFill>
                  <a:srgbClr val="339933"/>
                </a:solidFill>
              </a:rPr>
              <a:t>Guardar PLAN PROVISIONAL</a:t>
            </a:r>
            <a:r>
              <a:rPr lang="es-ES" sz="1600"/>
              <a:t>. </a:t>
            </a:r>
          </a:p>
          <a:p>
            <a:pPr marL="533400" indent="-5334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s-ES" sz="1600"/>
              <a:t>Por último,</a:t>
            </a:r>
            <a:r>
              <a:rPr lang="es-ES" sz="1600" b="1">
                <a:solidFill>
                  <a:srgbClr val="FF0000"/>
                </a:solidFill>
              </a:rPr>
              <a:t> Comparar</a:t>
            </a:r>
            <a:r>
              <a:rPr lang="es-ES" sz="1600"/>
              <a:t> la </a:t>
            </a:r>
            <a:r>
              <a:rPr lang="es-ES" sz="1600" i="1" u="sng"/>
              <a:t>línea base creada</a:t>
            </a:r>
            <a:r>
              <a:rPr lang="es-ES" sz="1600" i="1"/>
              <a:t> sobre una </a:t>
            </a:r>
            <a:r>
              <a:rPr lang="es-ES" sz="1600" i="1" u="sng"/>
              <a:t>línea base anterior a la creada</a:t>
            </a:r>
          </a:p>
        </p:txBody>
      </p:sp>
      <p:sp>
        <p:nvSpPr>
          <p:cNvPr id="264202" name="Oval 10"/>
          <p:cNvSpPr>
            <a:spLocks noChangeArrowheads="1"/>
          </p:cNvSpPr>
          <p:nvPr/>
        </p:nvSpPr>
        <p:spPr bwMode="auto">
          <a:xfrm>
            <a:off x="323850" y="3573463"/>
            <a:ext cx="288925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/>
              <a:t>1</a:t>
            </a:r>
          </a:p>
        </p:txBody>
      </p:sp>
      <p:sp>
        <p:nvSpPr>
          <p:cNvPr id="264203" name="Oval 11"/>
          <p:cNvSpPr>
            <a:spLocks noChangeArrowheads="1"/>
          </p:cNvSpPr>
          <p:nvPr/>
        </p:nvSpPr>
        <p:spPr bwMode="auto">
          <a:xfrm>
            <a:off x="323850" y="5445125"/>
            <a:ext cx="288925" cy="288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/>
              <a:t>2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980728"/>
            <a:ext cx="6979816" cy="1143000"/>
          </a:xfrm>
          <a:noFill/>
        </p:spPr>
        <p:txBody>
          <a:bodyPr>
            <a:normAutofit fontScale="90000"/>
          </a:bodyPr>
          <a:lstStyle/>
          <a:p>
            <a:r>
              <a:rPr lang="es-ES" sz="3800" dirty="0"/>
              <a:t>Administración de la Línea Base (LB)</a:t>
            </a:r>
          </a:p>
        </p:txBody>
      </p:sp>
    </p:spTree>
    <p:extLst>
      <p:ext uri="{BB962C8B-B14F-4D97-AF65-F5344CB8AC3E}">
        <p14:creationId xmlns:p14="http://schemas.microsoft.com/office/powerpoint/2010/main" val="152338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3320287" y="1690861"/>
            <a:ext cx="5726553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Crear una Línea Base</a:t>
            </a:r>
            <a:endParaRPr lang="es-CR" sz="14400" dirty="0" smtClean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	</a:t>
            </a:r>
            <a:endParaRPr lang="es-CR" sz="3600" dirty="0">
              <a:solidFill>
                <a:prstClr val="black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2360091"/>
            <a:ext cx="8439472" cy="42484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Aft>
                <a:spcPts val="1200"/>
              </a:spcAft>
            </a:pPr>
            <a:r>
              <a:rPr lang="es-CR" dirty="0" smtClean="0">
                <a:solidFill>
                  <a:schemeClr val="tx1"/>
                </a:solidFill>
              </a:rPr>
              <a:t>RECOMENDACIONES</a:t>
            </a:r>
          </a:p>
          <a:p>
            <a:pPr marL="457200" lvl="0" indent="-457200" algn="just">
              <a:spcAft>
                <a:spcPts val="1200"/>
              </a:spcAft>
              <a:buFont typeface="Wingdings" charset="2"/>
              <a:buChar char="²"/>
            </a:pPr>
            <a:r>
              <a:rPr lang="es-CR" dirty="0" smtClean="0">
                <a:solidFill>
                  <a:schemeClr val="tx1"/>
                </a:solidFill>
              </a:rPr>
              <a:t>Se recomienda usar la LB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err="1" smtClean="0">
                <a:solidFill>
                  <a:schemeClr val="tx1"/>
                </a:solidFill>
              </a:rPr>
              <a:t>Línea</a:t>
            </a:r>
            <a:r>
              <a:rPr lang="en-US" dirty="0" smtClean="0">
                <a:solidFill>
                  <a:schemeClr val="tx1"/>
                </a:solidFill>
              </a:rPr>
              <a:t> base” </a:t>
            </a:r>
            <a:r>
              <a:rPr lang="en-US" dirty="0" err="1" smtClean="0">
                <a:solidFill>
                  <a:schemeClr val="tx1"/>
                </a:solidFill>
              </a:rPr>
              <a:t>como</a:t>
            </a:r>
            <a:r>
              <a:rPr lang="en-US" dirty="0" smtClean="0">
                <a:solidFill>
                  <a:schemeClr val="tx1"/>
                </a:solidFill>
              </a:rPr>
              <a:t> LB de </a:t>
            </a:r>
            <a:r>
              <a:rPr lang="en-US" dirty="0" err="1" smtClean="0">
                <a:solidFill>
                  <a:schemeClr val="tx1"/>
                </a:solidFill>
              </a:rPr>
              <a:t>trabajo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que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usa</a:t>
            </a:r>
            <a:r>
              <a:rPr lang="en-US" dirty="0" smtClean="0">
                <a:solidFill>
                  <a:schemeClr val="tx1"/>
                </a:solidFill>
              </a:rPr>
              <a:t> Project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realizar</a:t>
            </a:r>
            <a:r>
              <a:rPr lang="en-US" dirty="0" smtClean="0">
                <a:solidFill>
                  <a:schemeClr val="tx1"/>
                </a:solidFill>
              </a:rPr>
              <a:t> los </a:t>
            </a:r>
            <a:r>
              <a:rPr lang="en-US" dirty="0" err="1" smtClean="0">
                <a:solidFill>
                  <a:schemeClr val="tx1"/>
                </a:solidFill>
              </a:rPr>
              <a:t>principales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comparativos</a:t>
            </a:r>
            <a:r>
              <a:rPr lang="en-US" dirty="0" smtClean="0">
                <a:solidFill>
                  <a:schemeClr val="tx1"/>
                </a:solidFill>
              </a:rPr>
              <a:t> de la LB con los </a:t>
            </a:r>
            <a:r>
              <a:rPr lang="en-US" dirty="0" err="1" smtClean="0">
                <a:solidFill>
                  <a:schemeClr val="tx1"/>
                </a:solidFill>
              </a:rPr>
              <a:t>datos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reales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spcAft>
                <a:spcPts val="1200"/>
              </a:spcAft>
              <a:buFont typeface="Wingdings" charset="2"/>
              <a:buChar char="²"/>
            </a:pPr>
            <a:r>
              <a:rPr lang="es-CR" dirty="0" smtClean="0">
                <a:solidFill>
                  <a:schemeClr val="tx1"/>
                </a:solidFill>
              </a:rPr>
              <a:t>Guarde las LB siguiendo un orden, iniciando en la </a:t>
            </a:r>
            <a:r>
              <a:rPr lang="en-US" dirty="0" smtClean="0">
                <a:solidFill>
                  <a:schemeClr val="tx1"/>
                </a:solidFill>
              </a:rPr>
              <a:t>“L</a:t>
            </a:r>
            <a:r>
              <a:rPr lang="es-CR" dirty="0" err="1" smtClean="0">
                <a:solidFill>
                  <a:schemeClr val="tx1"/>
                </a:solidFill>
              </a:rPr>
              <a:t>ínea</a:t>
            </a:r>
            <a:r>
              <a:rPr lang="es-CR" dirty="0" smtClean="0">
                <a:solidFill>
                  <a:schemeClr val="tx1"/>
                </a:solidFill>
              </a:rPr>
              <a:t> base 1</a:t>
            </a:r>
            <a:r>
              <a:rPr lang="en-US" dirty="0" smtClean="0">
                <a:solidFill>
                  <a:schemeClr val="tx1"/>
                </a:solidFill>
              </a:rPr>
              <a:t>” y </a:t>
            </a:r>
            <a:r>
              <a:rPr lang="en-US" dirty="0" err="1" smtClean="0">
                <a:solidFill>
                  <a:schemeClr val="tx1"/>
                </a:solidFill>
              </a:rPr>
              <a:t>copiando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inmediatamente</a:t>
            </a:r>
            <a:r>
              <a:rPr lang="en-US" dirty="0" smtClean="0">
                <a:solidFill>
                  <a:schemeClr val="tx1"/>
                </a:solidFill>
              </a:rPr>
              <a:t> la LB a la “</a:t>
            </a:r>
            <a:r>
              <a:rPr lang="en-US" dirty="0" err="1" smtClean="0">
                <a:solidFill>
                  <a:schemeClr val="tx1"/>
                </a:solidFill>
              </a:rPr>
              <a:t>Línea</a:t>
            </a:r>
            <a:r>
              <a:rPr lang="en-US" dirty="0" smtClean="0">
                <a:solidFill>
                  <a:schemeClr val="tx1"/>
                </a:solidFill>
              </a:rPr>
              <a:t> base”.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48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29790" y="2185767"/>
            <a:ext cx="7857009" cy="700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Borrar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una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Línea</a:t>
            </a:r>
            <a:r>
              <a:rPr lang="en-US" sz="3600" b="1" dirty="0" smtClean="0">
                <a:solidFill>
                  <a:prstClr val="black"/>
                </a:solidFill>
              </a:rPr>
              <a:t> Base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76609" y="2887422"/>
            <a:ext cx="8223448" cy="3977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spcAft>
                <a:spcPts val="1200"/>
              </a:spcAft>
            </a:pPr>
            <a:r>
              <a:rPr lang="es-CR" dirty="0" smtClean="0">
                <a:solidFill>
                  <a:schemeClr val="tx1"/>
                </a:solidFill>
              </a:rPr>
              <a:t>Para borrar una LB vaya a PROYECTO </a:t>
            </a:r>
            <a:r>
              <a:rPr lang="en-US" dirty="0" smtClean="0">
                <a:solidFill>
                  <a:schemeClr val="tx1"/>
                </a:solidFill>
              </a:rPr>
              <a:t>| </a:t>
            </a:r>
            <a:r>
              <a:rPr lang="en-US" dirty="0" err="1" smtClean="0">
                <a:solidFill>
                  <a:schemeClr val="tx1"/>
                </a:solidFill>
              </a:rPr>
              <a:t>Programación</a:t>
            </a:r>
            <a:r>
              <a:rPr lang="en-US" dirty="0" smtClean="0">
                <a:solidFill>
                  <a:schemeClr val="tx1"/>
                </a:solidFill>
              </a:rPr>
              <a:t> | </a:t>
            </a:r>
            <a:r>
              <a:rPr lang="en-US" dirty="0" err="1" smtClean="0">
                <a:solidFill>
                  <a:schemeClr val="tx1"/>
                </a:solidFill>
              </a:rPr>
              <a:t>Establecer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línea</a:t>
            </a:r>
            <a:r>
              <a:rPr lang="en-US" dirty="0" smtClean="0">
                <a:solidFill>
                  <a:schemeClr val="tx1"/>
                </a:solidFill>
              </a:rPr>
              <a:t> base | </a:t>
            </a:r>
            <a:r>
              <a:rPr lang="en-US" dirty="0" err="1" smtClean="0">
                <a:solidFill>
                  <a:schemeClr val="tx1"/>
                </a:solidFill>
              </a:rPr>
              <a:t>Borrar</a:t>
            </a:r>
            <a:r>
              <a:rPr lang="en-US" dirty="0" smtClean="0">
                <a:solidFill>
                  <a:schemeClr val="tx1"/>
                </a:solidFill>
              </a:rPr>
              <a:t> l</a:t>
            </a:r>
            <a:r>
              <a:rPr lang="es-CR" dirty="0" err="1" smtClean="0">
                <a:solidFill>
                  <a:schemeClr val="tx1"/>
                </a:solidFill>
              </a:rPr>
              <a:t>ínea</a:t>
            </a:r>
            <a:r>
              <a:rPr lang="es-CR" dirty="0" smtClean="0">
                <a:solidFill>
                  <a:schemeClr val="tx1"/>
                </a:solidFill>
              </a:rPr>
              <a:t> base y seleccione la LB a borrar en el parámetro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err="1" smtClean="0">
                <a:solidFill>
                  <a:schemeClr val="tx1"/>
                </a:solidFill>
              </a:rPr>
              <a:t>Borrar</a:t>
            </a:r>
            <a:r>
              <a:rPr lang="en-US" dirty="0" smtClean="0">
                <a:solidFill>
                  <a:schemeClr val="tx1"/>
                </a:solidFill>
              </a:rPr>
              <a:t> plan de l</a:t>
            </a:r>
            <a:r>
              <a:rPr lang="es-CR" dirty="0" err="1" smtClean="0">
                <a:solidFill>
                  <a:schemeClr val="tx1"/>
                </a:solidFill>
              </a:rPr>
              <a:t>ínea</a:t>
            </a:r>
            <a:r>
              <a:rPr lang="es-CR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base”.</a:t>
            </a:r>
            <a:endParaRPr lang="es-CR" dirty="0" smtClean="0">
              <a:solidFill>
                <a:schemeClr val="tx1"/>
              </a:solidFill>
            </a:endParaRPr>
          </a:p>
          <a:p>
            <a:pPr marL="342900" lvl="0" indent="-342900" algn="just">
              <a:spcAft>
                <a:spcPts val="1200"/>
              </a:spcAft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8" name="Action Button: Custom 7"/>
          <p:cNvSpPr>
            <a:spLocks/>
          </p:cNvSpPr>
          <p:nvPr/>
        </p:nvSpPr>
        <p:spPr>
          <a:xfrm rot="20815224">
            <a:off x="431727" y="2456587"/>
            <a:ext cx="356863" cy="360752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60000"/>
                <a:lumOff val="40000"/>
                <a:alpha val="75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29790" y="2185767"/>
            <a:ext cx="7857009" cy="700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  <a:spcAft>
                <a:spcPts val="1200"/>
              </a:spcAft>
            </a:pPr>
            <a:r>
              <a:rPr lang="en-US" sz="3600" b="1" dirty="0" err="1" smtClean="0">
                <a:solidFill>
                  <a:prstClr val="black"/>
                </a:solidFill>
              </a:rPr>
              <a:t>Borrar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una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Línea</a:t>
            </a:r>
            <a:r>
              <a:rPr lang="en-US" sz="3600" b="1" dirty="0" smtClean="0">
                <a:solidFill>
                  <a:prstClr val="black"/>
                </a:solidFill>
              </a:rPr>
              <a:t> Base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9746" y="2923906"/>
            <a:ext cx="8223448" cy="180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spcAft>
                <a:spcPts val="1200"/>
              </a:spcAft>
            </a:pPr>
            <a:r>
              <a:rPr lang="es-CR" b="1" dirty="0" smtClean="0">
                <a:solidFill>
                  <a:srgbClr val="FF0000"/>
                </a:solidFill>
              </a:rPr>
              <a:t>PRECAUCION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es-CR" dirty="0" smtClean="0">
                <a:solidFill>
                  <a:schemeClr val="tx1"/>
                </a:solidFill>
              </a:rPr>
              <a:t> al dar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err="1" smtClean="0">
                <a:solidFill>
                  <a:schemeClr val="tx1"/>
                </a:solidFill>
              </a:rPr>
              <a:t>Aceptar</a:t>
            </a:r>
            <a:r>
              <a:rPr lang="en-US" dirty="0" smtClean="0">
                <a:solidFill>
                  <a:schemeClr val="tx1"/>
                </a:solidFill>
              </a:rPr>
              <a:t>” no hay </a:t>
            </a:r>
            <a:r>
              <a:rPr lang="en-US" dirty="0" err="1" smtClean="0">
                <a:solidFill>
                  <a:schemeClr val="tx1"/>
                </a:solidFill>
              </a:rPr>
              <a:t>pregunta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verificaci</a:t>
            </a:r>
            <a:r>
              <a:rPr lang="es-CR" dirty="0" err="1" smtClean="0">
                <a:solidFill>
                  <a:schemeClr val="tx1"/>
                </a:solidFill>
              </a:rPr>
              <a:t>ón</a:t>
            </a:r>
            <a:r>
              <a:rPr lang="es-CR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lvl="0" indent="-342900" algn="l">
              <a:spcAft>
                <a:spcPts val="1200"/>
              </a:spcAft>
            </a:pPr>
            <a:endParaRPr lang="en-US" sz="3600" b="1" dirty="0" smtClean="0">
              <a:solidFill>
                <a:schemeClr val="tx1"/>
              </a:solidFill>
            </a:endParaRPr>
          </a:p>
          <a:p>
            <a:pPr marL="342900" lvl="0" indent="-342900" algn="just">
              <a:spcAft>
                <a:spcPts val="1200"/>
              </a:spcAft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4149080"/>
            <a:ext cx="5940924" cy="2205856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341779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29790" y="2185767"/>
            <a:ext cx="7857009" cy="700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Actualizar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una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Línea</a:t>
            </a:r>
            <a:r>
              <a:rPr lang="en-US" sz="3600" b="1" dirty="0" smtClean="0">
                <a:solidFill>
                  <a:prstClr val="black"/>
                </a:solidFill>
              </a:rPr>
              <a:t> Base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76609" y="2887422"/>
            <a:ext cx="8223448" cy="2917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R" dirty="0">
                <a:solidFill>
                  <a:schemeClr val="tx1"/>
                </a:solidFill>
              </a:rPr>
              <a:t>Si desea actualizar una LB, siga el mismo procedimiento de crear una</a:t>
            </a:r>
            <a:r>
              <a:rPr lang="es-CR" dirty="0" smtClean="0">
                <a:solidFill>
                  <a:schemeClr val="tx1"/>
                </a:solidFill>
              </a:rPr>
              <a:t>.</a:t>
            </a:r>
            <a:endParaRPr lang="es-CR" dirty="0">
              <a:solidFill>
                <a:schemeClr val="tx1"/>
              </a:solidFill>
            </a:endParaRPr>
          </a:p>
        </p:txBody>
      </p:sp>
      <p:sp>
        <p:nvSpPr>
          <p:cNvPr id="8" name="Action Button: Custom 7"/>
          <p:cNvSpPr>
            <a:spLocks/>
          </p:cNvSpPr>
          <p:nvPr/>
        </p:nvSpPr>
        <p:spPr>
          <a:xfrm rot="20815224">
            <a:off x="431727" y="2384580"/>
            <a:ext cx="356863" cy="360752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60000"/>
                <a:lumOff val="40000"/>
                <a:alpha val="75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3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780928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65832" y="1700808"/>
            <a:ext cx="7922592" cy="45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Aft>
                <a:spcPts val="1200"/>
              </a:spcAft>
            </a:pP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solidFill>
                  <a:schemeClr val="tx1"/>
                </a:solidFill>
              </a:rPr>
              <a:t>Las </a:t>
            </a:r>
            <a:r>
              <a:rPr lang="es-ES" sz="2000" dirty="0">
                <a:solidFill>
                  <a:schemeClr val="tx1"/>
                </a:solidFill>
              </a:rPr>
              <a:t>tablas son las diferentes vistas que se tienen disponibles en el </a:t>
            </a:r>
            <a:r>
              <a:rPr lang="es-ES" sz="2000" b="1" dirty="0">
                <a:solidFill>
                  <a:schemeClr val="tx1"/>
                </a:solidFill>
              </a:rPr>
              <a:t>Panel de la Vista de Hoja. 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chemeClr val="tx1"/>
                </a:solidFill>
              </a:rPr>
              <a:t>Si una tabla de Microsoft Project no responde a sus necesidades,</a:t>
            </a:r>
            <a:r>
              <a:rPr lang="es-ES" sz="2000" dirty="0"/>
              <a:t> </a:t>
            </a:r>
            <a:r>
              <a:rPr lang="es-ES" sz="2400" b="1" dirty="0">
                <a:solidFill>
                  <a:srgbClr val="339933"/>
                </a:solidFill>
              </a:rPr>
              <a:t>puede crear una nueva o modificar otra ya existente</a:t>
            </a:r>
            <a:r>
              <a:rPr lang="es-ES" sz="2000" b="1" dirty="0"/>
              <a:t>. </a:t>
            </a:r>
          </a:p>
          <a:p>
            <a:pPr algn="just">
              <a:lnSpc>
                <a:spcPct val="150000"/>
              </a:lnSpc>
            </a:pPr>
            <a:endParaRPr lang="es-ES" sz="2000" dirty="0"/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chemeClr val="tx1"/>
                </a:solidFill>
              </a:rPr>
              <a:t>Hay 2 tipos de tablas: </a:t>
            </a:r>
          </a:p>
          <a:p>
            <a:pPr marL="1246188" lvl="1" indent="-533400" algn="just">
              <a:lnSpc>
                <a:spcPct val="150000"/>
              </a:lnSpc>
            </a:pPr>
            <a:r>
              <a:rPr lang="es-ES" sz="2000" dirty="0">
                <a:solidFill>
                  <a:schemeClr val="tx1"/>
                </a:solidFill>
              </a:rPr>
              <a:t>tablas de </a:t>
            </a:r>
            <a:r>
              <a:rPr lang="es-ES" sz="2000" b="1" dirty="0">
                <a:solidFill>
                  <a:srgbClr val="0070C0"/>
                </a:solidFill>
              </a:rPr>
              <a:t>tareas</a:t>
            </a:r>
            <a:r>
              <a:rPr lang="es-ES" sz="2000" dirty="0">
                <a:solidFill>
                  <a:srgbClr val="0070C0"/>
                </a:solidFill>
              </a:rPr>
              <a:t> </a:t>
            </a:r>
            <a:r>
              <a:rPr lang="es-ES" sz="1800" b="1" dirty="0">
                <a:solidFill>
                  <a:schemeClr val="tx1"/>
                </a:solidFill>
              </a:rPr>
              <a:t>(se pueden aplicar a vistas de tareas)</a:t>
            </a:r>
            <a:r>
              <a:rPr lang="es-ES" sz="1800" dirty="0">
                <a:solidFill>
                  <a:schemeClr val="tx1"/>
                </a:solidFill>
              </a:rPr>
              <a:t> </a:t>
            </a:r>
          </a:p>
          <a:p>
            <a:pPr marL="1246188" lvl="1" indent="-533400" algn="just">
              <a:lnSpc>
                <a:spcPct val="150000"/>
              </a:lnSpc>
            </a:pPr>
            <a:r>
              <a:rPr lang="es-ES" sz="2000" dirty="0">
                <a:solidFill>
                  <a:schemeClr val="tx1"/>
                </a:solidFill>
              </a:rPr>
              <a:t>tablas de </a:t>
            </a:r>
            <a:r>
              <a:rPr lang="es-ES" sz="2000" b="1" dirty="0">
                <a:solidFill>
                  <a:srgbClr val="0070C0"/>
                </a:solidFill>
              </a:rPr>
              <a:t>recursos</a:t>
            </a:r>
            <a:r>
              <a:rPr lang="es-ES" sz="2000" dirty="0">
                <a:solidFill>
                  <a:srgbClr val="0070C0"/>
                </a:solidFill>
              </a:rPr>
              <a:t> </a:t>
            </a:r>
            <a:r>
              <a:rPr lang="es-ES" sz="1800" b="1" dirty="0">
                <a:solidFill>
                  <a:schemeClr val="tx1"/>
                </a:solidFill>
              </a:rPr>
              <a:t>(se pueden aplicar a vistas de recursos).</a:t>
            </a:r>
            <a:r>
              <a:rPr lang="es-E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131840" y="1558533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Aft>
                <a:spcPts val="1200"/>
              </a:spcAft>
            </a:pPr>
            <a:r>
              <a:rPr lang="es-CR" sz="3600" b="1" dirty="0"/>
              <a:t>Tablas en </a:t>
            </a:r>
            <a:r>
              <a:rPr lang="es-CR" sz="3600" b="1" dirty="0" smtClean="0"/>
              <a:t>Project</a:t>
            </a:r>
            <a:endParaRPr lang="es-CR" sz="3600" b="1" dirty="0"/>
          </a:p>
        </p:txBody>
      </p:sp>
    </p:spTree>
    <p:extLst>
      <p:ext uri="{BB962C8B-B14F-4D97-AF65-F5344CB8AC3E}">
        <p14:creationId xmlns:p14="http://schemas.microsoft.com/office/powerpoint/2010/main" val="59822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99592" y="2132856"/>
            <a:ext cx="8763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6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Selección de una </a:t>
            </a:r>
            <a:r>
              <a:rPr lang="es-CR" sz="3600" b="1" dirty="0">
                <a:solidFill>
                  <a:prstClr val="black"/>
                </a:solidFill>
              </a:rPr>
              <a:t>T</a:t>
            </a:r>
            <a:r>
              <a:rPr lang="es-CR" sz="3600" b="1" dirty="0" smtClean="0">
                <a:solidFill>
                  <a:prstClr val="black"/>
                </a:solidFill>
              </a:rPr>
              <a:t>abla</a:t>
            </a:r>
            <a:endParaRPr lang="es-CR" sz="3600" b="1" dirty="0">
              <a:solidFill>
                <a:prstClr val="black"/>
              </a:solidFill>
            </a:endParaRPr>
          </a:p>
        </p:txBody>
      </p:sp>
      <p:grpSp>
        <p:nvGrpSpPr>
          <p:cNvPr id="7" name="Group 5"/>
          <p:cNvGrpSpPr/>
          <p:nvPr/>
        </p:nvGrpSpPr>
        <p:grpSpPr>
          <a:xfrm>
            <a:off x="1295400" y="2865441"/>
            <a:ext cx="6781800" cy="3731911"/>
            <a:chOff x="1295400" y="1981200"/>
            <a:chExt cx="6781800" cy="3731911"/>
          </a:xfrm>
        </p:grpSpPr>
        <p:sp>
          <p:nvSpPr>
            <p:cNvPr id="8" name="Rounded Rectangle 7"/>
            <p:cNvSpPr/>
            <p:nvPr/>
          </p:nvSpPr>
          <p:spPr>
            <a:xfrm>
              <a:off x="1295400" y="2286000"/>
              <a:ext cx="6781800" cy="342711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71550" lvl="1" indent="-514350"/>
              <a:r>
                <a:rPr lang="es-CR" sz="2400" b="1" dirty="0" smtClean="0">
                  <a:solidFill>
                    <a:schemeClr val="tx1"/>
                  </a:solidFill>
                </a:rPr>
                <a:t>Tablas de Tareas</a:t>
              </a:r>
            </a:p>
            <a:p>
              <a:pPr marL="971550" lvl="1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Seleccione la vista “Diagrama de Gantt”.</a:t>
              </a:r>
            </a:p>
            <a:p>
              <a:pPr marL="971550" lvl="1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Seleccione  VISTA | Datos | Tablas y en el submenú seleccione la tabla deseada.</a:t>
              </a:r>
            </a:p>
            <a:p>
              <a:pPr marL="971550" lvl="1" indent="-514350"/>
              <a:r>
                <a:rPr lang="es-CR" sz="2400" b="1" dirty="0" smtClean="0">
                  <a:solidFill>
                    <a:schemeClr val="tx1"/>
                  </a:solidFill>
                </a:rPr>
                <a:t>Tablas de Recursos</a:t>
              </a:r>
            </a:p>
            <a:p>
              <a:pPr marL="971550" lvl="1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Seleccione la vista “Hoja de Recursos”.</a:t>
              </a:r>
            </a:p>
            <a:p>
              <a:pPr marL="971550" lvl="1" indent="-514350">
                <a:buAutoNum type="arabicPeriod"/>
              </a:pPr>
              <a:r>
                <a:rPr lang="es-CR" sz="2400" dirty="0">
                  <a:solidFill>
                    <a:schemeClr val="tx1"/>
                  </a:solidFill>
                </a:rPr>
                <a:t>Seleccione  </a:t>
              </a:r>
              <a:r>
                <a:rPr lang="es-CR" sz="2400" dirty="0" smtClean="0">
                  <a:solidFill>
                    <a:schemeClr val="tx1"/>
                  </a:solidFill>
                </a:rPr>
                <a:t>VISTA </a:t>
              </a:r>
              <a:r>
                <a:rPr lang="es-CR" sz="2400" dirty="0">
                  <a:solidFill>
                    <a:schemeClr val="tx1"/>
                  </a:solidFill>
                </a:rPr>
                <a:t>| Datos | Tablas y en el submenú seleccione la tabla </a:t>
              </a:r>
              <a:r>
                <a:rPr lang="es-CR" sz="2400" dirty="0" smtClean="0">
                  <a:solidFill>
                    <a:schemeClr val="tx1"/>
                  </a:solidFill>
                </a:rPr>
                <a:t>deseada.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810000" y="19812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  <p:sp>
        <p:nvSpPr>
          <p:cNvPr id="12" name="Action Button: Custom 11"/>
          <p:cNvSpPr>
            <a:spLocks/>
          </p:cNvSpPr>
          <p:nvPr/>
        </p:nvSpPr>
        <p:spPr>
          <a:xfrm rot="20815224">
            <a:off x="431727" y="2384581"/>
            <a:ext cx="356863" cy="360752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60000"/>
                <a:lumOff val="40000"/>
                <a:alpha val="75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539552" y="2132856"/>
            <a:ext cx="849694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600"/>
              </a:spcAft>
            </a:pPr>
            <a:r>
              <a:rPr lang="es-CR" sz="3600" b="1" dirty="0">
                <a:solidFill>
                  <a:prstClr val="black"/>
                </a:solidFill>
              </a:rPr>
              <a:t>	Descripción de Tablas de </a:t>
            </a:r>
            <a:r>
              <a:rPr lang="es-CR" sz="3600" b="1" dirty="0" smtClean="0">
                <a:solidFill>
                  <a:prstClr val="black"/>
                </a:solidFill>
              </a:rPr>
              <a:t>Tareas</a:t>
            </a:r>
          </a:p>
          <a:p>
            <a:pPr marL="342900" lvl="0" indent="-342900" algn="l">
              <a:spcAft>
                <a:spcPts val="600"/>
              </a:spcAft>
            </a:pPr>
            <a:r>
              <a:rPr lang="es-CR" dirty="0">
                <a:solidFill>
                  <a:prstClr val="black"/>
                </a:solidFill>
              </a:rPr>
              <a:t>	</a:t>
            </a:r>
            <a:r>
              <a:rPr lang="es-CR" dirty="0" smtClean="0">
                <a:solidFill>
                  <a:prstClr val="black"/>
                </a:solidFill>
              </a:rPr>
              <a:t>A continuación se describen las principales tablas de tareas.</a:t>
            </a:r>
            <a:endParaRPr lang="es-CR" dirty="0">
              <a:solidFill>
                <a:prstClr val="black"/>
              </a:solidFill>
            </a:endParaRPr>
          </a:p>
        </p:txBody>
      </p:sp>
      <p:sp>
        <p:nvSpPr>
          <p:cNvPr id="7" name="Action Button: Custom 6"/>
          <p:cNvSpPr>
            <a:spLocks/>
          </p:cNvSpPr>
          <p:nvPr/>
        </p:nvSpPr>
        <p:spPr>
          <a:xfrm rot="20815224">
            <a:off x="431727" y="2384580"/>
            <a:ext cx="356863" cy="360752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60000"/>
                <a:lumOff val="40000"/>
                <a:alpha val="75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C185-BE49-4487-B86D-27837F411408}" type="slidenum">
              <a:rPr lang="es-ES"/>
              <a:pPr/>
              <a:t>7</a:t>
            </a:fld>
            <a:endParaRPr lang="es-ES"/>
          </a:p>
        </p:txBody>
      </p:sp>
      <p:graphicFrame>
        <p:nvGraphicFramePr>
          <p:cNvPr id="168984" name="Group 2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84439"/>
              </p:ext>
            </p:extLst>
          </p:nvPr>
        </p:nvGraphicFramePr>
        <p:xfrm>
          <a:off x="755650" y="1953344"/>
          <a:ext cx="7772400" cy="4572000"/>
        </p:xfrm>
        <a:graphic>
          <a:graphicData uri="http://schemas.openxmlformats.org/drawingml/2006/table">
            <a:tbl>
              <a:tblPr/>
              <a:tblGrid>
                <a:gridCol w="2174875"/>
                <a:gridCol w="5597525"/>
              </a:tblGrid>
              <a:tr h="8191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Costo</a:t>
                      </a:r>
                      <a:endParaRPr kumimoji="0" lang="es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Costo de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tareas o Recursos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muestra la información del costo de las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tareas o recursos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del proyecto (incluidos costo, costo previsto, variación, costo real y costo restante).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Entrada</a:t>
                      </a:r>
                      <a:endParaRPr kumimoji="0" lang="es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Entrada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muestra información relativa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Tareas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para: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742950" marR="0" lvl="1" indent="-2857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Especificar y ver tareas del proyecto. 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742950" marR="0" lvl="1" indent="-2857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Editar duraciones y fechas de las tareas. 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742950" marR="0" lvl="1" indent="-2857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Vincular tareas entre sí. 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742950" marR="0" lvl="1" indent="-2857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Ver las dependencias entre las tareas. 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742950" marR="0" lvl="1" indent="-2857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Asignar recursos a las tareas.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Recursos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para: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742950" marR="0" lvl="1" indent="-2857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Especificar y ver recursos en el proyecto </a:t>
                      </a:r>
                    </a:p>
                    <a:p>
                      <a:pPr marL="742950" marR="0" lvl="1" indent="-2857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Establecer la tasa de pago y las características de los recursos </a:t>
                      </a:r>
                    </a:p>
                    <a:p>
                      <a:pPr marL="742950" marR="0" lvl="1" indent="-2857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Agrupar recursos relacionados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5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2098-23CE-454B-A27E-25CEE1F44128}" type="slidenum">
              <a:rPr lang="es-ES"/>
              <a:pPr/>
              <a:t>8</a:t>
            </a:fld>
            <a:endParaRPr lang="es-ES"/>
          </a:p>
        </p:txBody>
      </p:sp>
      <p:graphicFrame>
        <p:nvGraphicFramePr>
          <p:cNvPr id="170005" name="Group 21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852988"/>
        </p:xfrm>
        <a:graphic>
          <a:graphicData uri="http://schemas.openxmlformats.org/drawingml/2006/table">
            <a:tbl>
              <a:tblPr/>
              <a:tblGrid>
                <a:gridCol w="2174875"/>
                <a:gridCol w="5597525"/>
              </a:tblGrid>
              <a:tr h="1963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Hipervínculo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Hipervínculo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para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tareas o Recursos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se utiliza para crear accesos directos y asociarlos con una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tarea o recursos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Podrá </a:t>
                      </a:r>
                      <a:r>
                        <a:rPr kumimoji="0" lang="es-E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dirigirse a archivos de su PC, de una red, de la Intranet de su organización y del World Wide Web.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Después de crear un hipervínculo, podrá llegar hasta ese archivo si hace clic en el hipervínculo.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66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Programación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Programación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muestra la información de programación, incluidas </a:t>
                      </a:r>
                      <a:r>
                        <a:rPr kumimoji="0" lang="es-E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las fechas de comienzo y fin programadas, las fechas límite de comienzo y finalización, el margen de demora permisible y el margen de demora total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Podrá ver cuándo tiene que comenzar y finalizar una tarea y cuánto se puede retrasar el comienzo o fin sin que afecte a la fecha de fin del proyecto. 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09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3983-F1EC-4531-A4D5-CDB12E8DF0C8}" type="slidenum">
              <a:rPr lang="es-ES"/>
              <a:pPr/>
              <a:t>9</a:t>
            </a:fld>
            <a:endParaRPr lang="es-ES"/>
          </a:p>
        </p:txBody>
      </p:sp>
      <p:graphicFrame>
        <p:nvGraphicFramePr>
          <p:cNvPr id="171028" name="Group 20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674553"/>
        </p:xfrm>
        <a:graphic>
          <a:graphicData uri="http://schemas.openxmlformats.org/drawingml/2006/table">
            <a:tbl>
              <a:tblPr/>
              <a:tblGrid>
                <a:gridCol w="2174875"/>
                <a:gridCol w="5597525"/>
              </a:tblGrid>
              <a:tr h="269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Resumen</a:t>
                      </a:r>
                      <a:endParaRPr kumimoji="0" lang="es-E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Resumen de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tareas o Recursos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proporciona una descripción general de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tareas o recursos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del proyecto.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Incluye en la tabla de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tareas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s-E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duración de la tarea, comienzo programado y fechas de fin, porcentaje de trabajo completado, costo y trabajo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 bien en la tabla de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recursos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 </a:t>
                      </a:r>
                      <a:r>
                        <a:rPr kumimoji="0" lang="es-E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nombre, el grupo, la tasa estándar y de horas extra, la capacidad máxima y las unidades de recursos asignadas del recurso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3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Seguimiento</a:t>
                      </a:r>
                      <a:endParaRPr kumimoji="0" lang="es-E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 tabla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Seguimiento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muestra información real sobre el proyecto, a diferencia de la información programada. Puede ver cuándo comenzó y finalizó realmente una tarea, en qué punto está, cuánto tiempo ha utilizado, cuánto tiempo queda para que se complete, cuánto dinero se ha invertido.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8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</TotalTime>
  <Words>1777</Words>
  <Application>Microsoft Office PowerPoint</Application>
  <PresentationFormat>Presentación en pantalla (4:3)</PresentationFormat>
  <Paragraphs>256</Paragraphs>
  <Slides>35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Pasos para crear o modificar una tabla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Administración de la Línea Base (LB)</vt:lpstr>
      <vt:lpstr>Administración de la Línea Base (LB)</vt:lpstr>
      <vt:lpstr>Administración de la Línea Base (LB)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1 CURSO PLANEACION ESTRATÉGICA</dc:title>
  <dc:creator>RAMIRO FONSECA MACRINI</dc:creator>
  <dc:description>Uso y reproducción sólo bajo permiso escrito del autor.</dc:description>
  <cp:lastModifiedBy>Salas Ceciliano Xavier</cp:lastModifiedBy>
  <cp:revision>140</cp:revision>
  <dcterms:created xsi:type="dcterms:W3CDTF">2005-05-25T03:07:22Z</dcterms:created>
  <dcterms:modified xsi:type="dcterms:W3CDTF">2016-12-08T12:18:46Z</dcterms:modified>
</cp:coreProperties>
</file>