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diagrams/drawing3.xml" ContentType="application/vnd.ms-office.drawingml.diagramDrawing+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diagrams/quickStyle5.xml" ContentType="application/vnd.openxmlformats-officedocument.drawingml.diagramStyl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Default Extension="tiff" ContentType="image/tiff"/>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docx" ContentType="application/vnd.openxmlformats-officedocument.wordprocessingml.document"/>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diagrams/layout4.xml" ContentType="application/vnd.openxmlformats-officedocument.drawingml.diagramLayout+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04"/>
  </p:notesMasterIdLst>
  <p:handoutMasterIdLst>
    <p:handoutMasterId r:id="rId205"/>
  </p:handoutMasterIdLst>
  <p:sldIdLst>
    <p:sldId id="675" r:id="rId2"/>
    <p:sldId id="920" r:id="rId3"/>
    <p:sldId id="921" r:id="rId4"/>
    <p:sldId id="922" r:id="rId5"/>
    <p:sldId id="923" r:id="rId6"/>
    <p:sldId id="924" r:id="rId7"/>
    <p:sldId id="925" r:id="rId8"/>
    <p:sldId id="926" r:id="rId9"/>
    <p:sldId id="927" r:id="rId10"/>
    <p:sldId id="928" r:id="rId11"/>
    <p:sldId id="929" r:id="rId12"/>
    <p:sldId id="930" r:id="rId13"/>
    <p:sldId id="931" r:id="rId14"/>
    <p:sldId id="932" r:id="rId15"/>
    <p:sldId id="933" r:id="rId16"/>
    <p:sldId id="934" r:id="rId17"/>
    <p:sldId id="935" r:id="rId18"/>
    <p:sldId id="936" r:id="rId19"/>
    <p:sldId id="937" r:id="rId20"/>
    <p:sldId id="938" r:id="rId21"/>
    <p:sldId id="939" r:id="rId22"/>
    <p:sldId id="940" r:id="rId23"/>
    <p:sldId id="941" r:id="rId24"/>
    <p:sldId id="942" r:id="rId25"/>
    <p:sldId id="943" r:id="rId26"/>
    <p:sldId id="944" r:id="rId27"/>
    <p:sldId id="945" r:id="rId28"/>
    <p:sldId id="946" r:id="rId29"/>
    <p:sldId id="947" r:id="rId30"/>
    <p:sldId id="948" r:id="rId31"/>
    <p:sldId id="949" r:id="rId32"/>
    <p:sldId id="950" r:id="rId33"/>
    <p:sldId id="951" r:id="rId34"/>
    <p:sldId id="952" r:id="rId35"/>
    <p:sldId id="953" r:id="rId36"/>
    <p:sldId id="954" r:id="rId37"/>
    <p:sldId id="955" r:id="rId38"/>
    <p:sldId id="956" r:id="rId39"/>
    <p:sldId id="957" r:id="rId40"/>
    <p:sldId id="971" r:id="rId41"/>
    <p:sldId id="958" r:id="rId42"/>
    <p:sldId id="959" r:id="rId43"/>
    <p:sldId id="960" r:id="rId44"/>
    <p:sldId id="961" r:id="rId45"/>
    <p:sldId id="962" r:id="rId46"/>
    <p:sldId id="963" r:id="rId47"/>
    <p:sldId id="964" r:id="rId48"/>
    <p:sldId id="965" r:id="rId49"/>
    <p:sldId id="966" r:id="rId50"/>
    <p:sldId id="967" r:id="rId51"/>
    <p:sldId id="968" r:id="rId52"/>
    <p:sldId id="969" r:id="rId53"/>
    <p:sldId id="970" r:id="rId54"/>
    <p:sldId id="972" r:id="rId55"/>
    <p:sldId id="973" r:id="rId56"/>
    <p:sldId id="974" r:id="rId57"/>
    <p:sldId id="975" r:id="rId58"/>
    <p:sldId id="976" r:id="rId59"/>
    <p:sldId id="977" r:id="rId60"/>
    <p:sldId id="978" r:id="rId61"/>
    <p:sldId id="979" r:id="rId62"/>
    <p:sldId id="980" r:id="rId63"/>
    <p:sldId id="981" r:id="rId64"/>
    <p:sldId id="982" r:id="rId65"/>
    <p:sldId id="983" r:id="rId66"/>
    <p:sldId id="984" r:id="rId67"/>
    <p:sldId id="985" r:id="rId68"/>
    <p:sldId id="986" r:id="rId69"/>
    <p:sldId id="987" r:id="rId70"/>
    <p:sldId id="988" r:id="rId71"/>
    <p:sldId id="989" r:id="rId72"/>
    <p:sldId id="990" r:id="rId73"/>
    <p:sldId id="991" r:id="rId74"/>
    <p:sldId id="992" r:id="rId75"/>
    <p:sldId id="993" r:id="rId76"/>
    <p:sldId id="994" r:id="rId77"/>
    <p:sldId id="995" r:id="rId78"/>
    <p:sldId id="996" r:id="rId79"/>
    <p:sldId id="997" r:id="rId80"/>
    <p:sldId id="998" r:id="rId81"/>
    <p:sldId id="999" r:id="rId82"/>
    <p:sldId id="1000" r:id="rId83"/>
    <p:sldId id="1001" r:id="rId84"/>
    <p:sldId id="1002" r:id="rId85"/>
    <p:sldId id="1003" r:id="rId86"/>
    <p:sldId id="1021" r:id="rId87"/>
    <p:sldId id="1004" r:id="rId88"/>
    <p:sldId id="1005" r:id="rId89"/>
    <p:sldId id="1006" r:id="rId90"/>
    <p:sldId id="1007" r:id="rId91"/>
    <p:sldId id="1008" r:id="rId92"/>
    <p:sldId id="1009" r:id="rId93"/>
    <p:sldId id="1010" r:id="rId94"/>
    <p:sldId id="1011" r:id="rId95"/>
    <p:sldId id="1012" r:id="rId96"/>
    <p:sldId id="1013" r:id="rId97"/>
    <p:sldId id="1014" r:id="rId98"/>
    <p:sldId id="1015" r:id="rId99"/>
    <p:sldId id="1016" r:id="rId100"/>
    <p:sldId id="1017" r:id="rId101"/>
    <p:sldId id="1018" r:id="rId102"/>
    <p:sldId id="1019" r:id="rId103"/>
    <p:sldId id="1020" r:id="rId104"/>
    <p:sldId id="1022" r:id="rId105"/>
    <p:sldId id="1023" r:id="rId106"/>
    <p:sldId id="1024" r:id="rId107"/>
    <p:sldId id="1025" r:id="rId108"/>
    <p:sldId id="1026" r:id="rId109"/>
    <p:sldId id="1027" r:id="rId110"/>
    <p:sldId id="1028" r:id="rId111"/>
    <p:sldId id="1029" r:id="rId112"/>
    <p:sldId id="1030" r:id="rId113"/>
    <p:sldId id="1031" r:id="rId114"/>
    <p:sldId id="1032" r:id="rId115"/>
    <p:sldId id="1033" r:id="rId116"/>
    <p:sldId id="1034" r:id="rId117"/>
    <p:sldId id="1035" r:id="rId118"/>
    <p:sldId id="1036" r:id="rId119"/>
    <p:sldId id="1037" r:id="rId120"/>
    <p:sldId id="1038" r:id="rId121"/>
    <p:sldId id="1039" r:id="rId122"/>
    <p:sldId id="1040" r:id="rId123"/>
    <p:sldId id="1041" r:id="rId124"/>
    <p:sldId id="1042" r:id="rId125"/>
    <p:sldId id="1043" r:id="rId126"/>
    <p:sldId id="1044" r:id="rId127"/>
    <p:sldId id="1045" r:id="rId128"/>
    <p:sldId id="1046" r:id="rId129"/>
    <p:sldId id="1047" r:id="rId130"/>
    <p:sldId id="1048" r:id="rId131"/>
    <p:sldId id="1049" r:id="rId132"/>
    <p:sldId id="1050" r:id="rId133"/>
    <p:sldId id="1051" r:id="rId134"/>
    <p:sldId id="1052" r:id="rId135"/>
    <p:sldId id="1053" r:id="rId136"/>
    <p:sldId id="1054" r:id="rId137"/>
    <p:sldId id="1055" r:id="rId138"/>
    <p:sldId id="1056" r:id="rId139"/>
    <p:sldId id="1057" r:id="rId140"/>
    <p:sldId id="1058" r:id="rId141"/>
    <p:sldId id="1059" r:id="rId142"/>
    <p:sldId id="1060" r:id="rId143"/>
    <p:sldId id="1061" r:id="rId144"/>
    <p:sldId id="1062" r:id="rId145"/>
    <p:sldId id="1063" r:id="rId146"/>
    <p:sldId id="1064" r:id="rId147"/>
    <p:sldId id="1065" r:id="rId148"/>
    <p:sldId id="1066" r:id="rId149"/>
    <p:sldId id="1067" r:id="rId150"/>
    <p:sldId id="1068" r:id="rId151"/>
    <p:sldId id="1069" r:id="rId152"/>
    <p:sldId id="1070" r:id="rId153"/>
    <p:sldId id="1071" r:id="rId154"/>
    <p:sldId id="1072" r:id="rId155"/>
    <p:sldId id="1073" r:id="rId156"/>
    <p:sldId id="1074" r:id="rId157"/>
    <p:sldId id="1075" r:id="rId158"/>
    <p:sldId id="1076" r:id="rId159"/>
    <p:sldId id="1077" r:id="rId160"/>
    <p:sldId id="1078" r:id="rId161"/>
    <p:sldId id="1079" r:id="rId162"/>
    <p:sldId id="1080" r:id="rId163"/>
    <p:sldId id="1081" r:id="rId164"/>
    <p:sldId id="1082" r:id="rId165"/>
    <p:sldId id="1083" r:id="rId166"/>
    <p:sldId id="1084" r:id="rId167"/>
    <p:sldId id="1085" r:id="rId168"/>
    <p:sldId id="1086" r:id="rId169"/>
    <p:sldId id="1087" r:id="rId170"/>
    <p:sldId id="1088" r:id="rId171"/>
    <p:sldId id="1089" r:id="rId172"/>
    <p:sldId id="1090" r:id="rId173"/>
    <p:sldId id="1091" r:id="rId174"/>
    <p:sldId id="1092" r:id="rId175"/>
    <p:sldId id="1093" r:id="rId176"/>
    <p:sldId id="1094" r:id="rId177"/>
    <p:sldId id="1095" r:id="rId178"/>
    <p:sldId id="1096" r:id="rId179"/>
    <p:sldId id="1097" r:id="rId180"/>
    <p:sldId id="1098" r:id="rId181"/>
    <p:sldId id="1099" r:id="rId182"/>
    <p:sldId id="1100" r:id="rId183"/>
    <p:sldId id="1101" r:id="rId184"/>
    <p:sldId id="1102" r:id="rId185"/>
    <p:sldId id="1103" r:id="rId186"/>
    <p:sldId id="1104" r:id="rId187"/>
    <p:sldId id="1105" r:id="rId188"/>
    <p:sldId id="1106" r:id="rId189"/>
    <p:sldId id="1107" r:id="rId190"/>
    <p:sldId id="1108" r:id="rId191"/>
    <p:sldId id="1109" r:id="rId192"/>
    <p:sldId id="1110" r:id="rId193"/>
    <p:sldId id="1111" r:id="rId194"/>
    <p:sldId id="1112" r:id="rId195"/>
    <p:sldId id="1113" r:id="rId196"/>
    <p:sldId id="1114" r:id="rId197"/>
    <p:sldId id="1115" r:id="rId198"/>
    <p:sldId id="1116" r:id="rId199"/>
    <p:sldId id="1117" r:id="rId200"/>
    <p:sldId id="1118" r:id="rId201"/>
    <p:sldId id="1119" r:id="rId202"/>
    <p:sldId id="1120" r:id="rId20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ay1" id="{96FFEE8D-3682-4153-AB8D-18830B82171D}">
          <p14:sldIdLst>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46C"/>
    <a:srgbClr val="00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4" autoAdjust="0"/>
    <p:restoredTop sz="91366" autoAdjust="0"/>
  </p:normalViewPr>
  <p:slideViewPr>
    <p:cSldViewPr>
      <p:cViewPr>
        <p:scale>
          <a:sx n="120" d="100"/>
          <a:sy n="120" d="100"/>
        </p:scale>
        <p:origin x="3852" y="1020"/>
      </p:cViewPr>
      <p:guideLst>
        <p:guide orient="horz" pos="2160"/>
        <p:guide pos="2880"/>
      </p:guideLst>
    </p:cSldViewPr>
  </p:slideViewPr>
  <p:outlineViewPr>
    <p:cViewPr>
      <p:scale>
        <a:sx n="33" d="100"/>
        <a:sy n="33" d="100"/>
      </p:scale>
      <p:origin x="0" y="-40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Lst>
  </p:outlineViewPr>
  <p:notesTextViewPr>
    <p:cViewPr>
      <p:scale>
        <a:sx n="1" d="1"/>
        <a:sy n="1" d="1"/>
      </p:scale>
      <p:origin x="0" y="0"/>
    </p:cViewPr>
  </p:notesTextViewPr>
  <p:sorterViewPr>
    <p:cViewPr>
      <p:scale>
        <a:sx n="70" d="100"/>
        <a:sy n="70" d="100"/>
      </p:scale>
      <p:origin x="0" y="252"/>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commentAuthors" Target="commentAuthor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_rels/viewProps.xml.rels><?xml version="1.0" encoding="UTF-8" standalone="yes"?>
<Relationships xmlns="http://schemas.openxmlformats.org/package/2006/relationships"><Relationship Id="rId13" Type="http://schemas.openxmlformats.org/officeDocument/2006/relationships/slide" Target="slides/slide48.xml"/><Relationship Id="rId18" Type="http://schemas.openxmlformats.org/officeDocument/2006/relationships/slide" Target="slides/slide53.xml"/><Relationship Id="rId26" Type="http://schemas.openxmlformats.org/officeDocument/2006/relationships/slide" Target="slides/slide75.xml"/><Relationship Id="rId39" Type="http://schemas.openxmlformats.org/officeDocument/2006/relationships/slide" Target="slides/slide88.xml"/><Relationship Id="rId21" Type="http://schemas.openxmlformats.org/officeDocument/2006/relationships/slide" Target="slides/slide66.xml"/><Relationship Id="rId34" Type="http://schemas.openxmlformats.org/officeDocument/2006/relationships/slide" Target="slides/slide83.xml"/><Relationship Id="rId42" Type="http://schemas.openxmlformats.org/officeDocument/2006/relationships/slide" Target="slides/slide91.xml"/><Relationship Id="rId47" Type="http://schemas.openxmlformats.org/officeDocument/2006/relationships/slide" Target="slides/slide111.xml"/><Relationship Id="rId50" Type="http://schemas.openxmlformats.org/officeDocument/2006/relationships/slide" Target="slides/slide114.xml"/><Relationship Id="rId55" Type="http://schemas.openxmlformats.org/officeDocument/2006/relationships/slide" Target="slides/slide123.xml"/><Relationship Id="rId63" Type="http://schemas.openxmlformats.org/officeDocument/2006/relationships/slide" Target="slides/slide133.xml"/><Relationship Id="rId68" Type="http://schemas.openxmlformats.org/officeDocument/2006/relationships/slide" Target="slides/slide140.xml"/><Relationship Id="rId76" Type="http://schemas.openxmlformats.org/officeDocument/2006/relationships/slide" Target="slides/slide196.xml"/><Relationship Id="rId7" Type="http://schemas.openxmlformats.org/officeDocument/2006/relationships/slide" Target="slides/slide39.xml"/><Relationship Id="rId71" Type="http://schemas.openxmlformats.org/officeDocument/2006/relationships/slide" Target="slides/slide152.xml"/><Relationship Id="rId2" Type="http://schemas.openxmlformats.org/officeDocument/2006/relationships/slide" Target="slides/slide6.xml"/><Relationship Id="rId16" Type="http://schemas.openxmlformats.org/officeDocument/2006/relationships/slide" Target="slides/slide51.xml"/><Relationship Id="rId29" Type="http://schemas.openxmlformats.org/officeDocument/2006/relationships/slide" Target="slides/slide78.xml"/><Relationship Id="rId11" Type="http://schemas.openxmlformats.org/officeDocument/2006/relationships/slide" Target="slides/slide46.xml"/><Relationship Id="rId24" Type="http://schemas.openxmlformats.org/officeDocument/2006/relationships/slide" Target="slides/slide73.xml"/><Relationship Id="rId32" Type="http://schemas.openxmlformats.org/officeDocument/2006/relationships/slide" Target="slides/slide81.xml"/><Relationship Id="rId37" Type="http://schemas.openxmlformats.org/officeDocument/2006/relationships/slide" Target="slides/slide86.xml"/><Relationship Id="rId40" Type="http://schemas.openxmlformats.org/officeDocument/2006/relationships/slide" Target="slides/slide89.xml"/><Relationship Id="rId45" Type="http://schemas.openxmlformats.org/officeDocument/2006/relationships/slide" Target="slides/slide109.xml"/><Relationship Id="rId53" Type="http://schemas.openxmlformats.org/officeDocument/2006/relationships/slide" Target="slides/slide118.xml"/><Relationship Id="rId58" Type="http://schemas.openxmlformats.org/officeDocument/2006/relationships/slide" Target="slides/slide127.xml"/><Relationship Id="rId66" Type="http://schemas.openxmlformats.org/officeDocument/2006/relationships/slide" Target="slides/slide138.xml"/><Relationship Id="rId74" Type="http://schemas.openxmlformats.org/officeDocument/2006/relationships/slide" Target="slides/slide167.xml"/><Relationship Id="rId79" Type="http://schemas.openxmlformats.org/officeDocument/2006/relationships/slide" Target="slides/slide199.xml"/><Relationship Id="rId5" Type="http://schemas.openxmlformats.org/officeDocument/2006/relationships/slide" Target="slides/slide16.xml"/><Relationship Id="rId61" Type="http://schemas.openxmlformats.org/officeDocument/2006/relationships/slide" Target="slides/slide130.xml"/><Relationship Id="rId10" Type="http://schemas.openxmlformats.org/officeDocument/2006/relationships/slide" Target="slides/slide45.xml"/><Relationship Id="rId19" Type="http://schemas.openxmlformats.org/officeDocument/2006/relationships/slide" Target="slides/slide64.xml"/><Relationship Id="rId31" Type="http://schemas.openxmlformats.org/officeDocument/2006/relationships/slide" Target="slides/slide80.xml"/><Relationship Id="rId44" Type="http://schemas.openxmlformats.org/officeDocument/2006/relationships/slide" Target="slides/slide108.xml"/><Relationship Id="rId52" Type="http://schemas.openxmlformats.org/officeDocument/2006/relationships/slide" Target="slides/slide116.xml"/><Relationship Id="rId60" Type="http://schemas.openxmlformats.org/officeDocument/2006/relationships/slide" Target="slides/slide129.xml"/><Relationship Id="rId65" Type="http://schemas.openxmlformats.org/officeDocument/2006/relationships/slide" Target="slides/slide135.xml"/><Relationship Id="rId73" Type="http://schemas.openxmlformats.org/officeDocument/2006/relationships/slide" Target="slides/slide161.xml"/><Relationship Id="rId78" Type="http://schemas.openxmlformats.org/officeDocument/2006/relationships/slide" Target="slides/slide198.xml"/><Relationship Id="rId81" Type="http://schemas.openxmlformats.org/officeDocument/2006/relationships/slide" Target="slides/slide201.xml"/><Relationship Id="rId4" Type="http://schemas.openxmlformats.org/officeDocument/2006/relationships/slide" Target="slides/slide13.xml"/><Relationship Id="rId9" Type="http://schemas.openxmlformats.org/officeDocument/2006/relationships/slide" Target="slides/slide44.xml"/><Relationship Id="rId14" Type="http://schemas.openxmlformats.org/officeDocument/2006/relationships/slide" Target="slides/slide49.xml"/><Relationship Id="rId22" Type="http://schemas.openxmlformats.org/officeDocument/2006/relationships/slide" Target="slides/slide71.xml"/><Relationship Id="rId27" Type="http://schemas.openxmlformats.org/officeDocument/2006/relationships/slide" Target="slides/slide76.xml"/><Relationship Id="rId30" Type="http://schemas.openxmlformats.org/officeDocument/2006/relationships/slide" Target="slides/slide79.xml"/><Relationship Id="rId35" Type="http://schemas.openxmlformats.org/officeDocument/2006/relationships/slide" Target="slides/slide84.xml"/><Relationship Id="rId43" Type="http://schemas.openxmlformats.org/officeDocument/2006/relationships/slide" Target="slides/slide105.xml"/><Relationship Id="rId48" Type="http://schemas.openxmlformats.org/officeDocument/2006/relationships/slide" Target="slides/slide112.xml"/><Relationship Id="rId56" Type="http://schemas.openxmlformats.org/officeDocument/2006/relationships/slide" Target="slides/slide125.xml"/><Relationship Id="rId64" Type="http://schemas.openxmlformats.org/officeDocument/2006/relationships/slide" Target="slides/slide134.xml"/><Relationship Id="rId69" Type="http://schemas.openxmlformats.org/officeDocument/2006/relationships/slide" Target="slides/slide141.xml"/><Relationship Id="rId77" Type="http://schemas.openxmlformats.org/officeDocument/2006/relationships/slide" Target="slides/slide197.xml"/><Relationship Id="rId8" Type="http://schemas.openxmlformats.org/officeDocument/2006/relationships/slide" Target="slides/slide43.xml"/><Relationship Id="rId51" Type="http://schemas.openxmlformats.org/officeDocument/2006/relationships/slide" Target="slides/slide115.xml"/><Relationship Id="rId72" Type="http://schemas.openxmlformats.org/officeDocument/2006/relationships/slide" Target="slides/slide159.xml"/><Relationship Id="rId80" Type="http://schemas.openxmlformats.org/officeDocument/2006/relationships/slide" Target="slides/slide200.xml"/><Relationship Id="rId3" Type="http://schemas.openxmlformats.org/officeDocument/2006/relationships/slide" Target="slides/slide7.xml"/><Relationship Id="rId12" Type="http://schemas.openxmlformats.org/officeDocument/2006/relationships/slide" Target="slides/slide47.xml"/><Relationship Id="rId17" Type="http://schemas.openxmlformats.org/officeDocument/2006/relationships/slide" Target="slides/slide52.xml"/><Relationship Id="rId25" Type="http://schemas.openxmlformats.org/officeDocument/2006/relationships/slide" Target="slides/slide74.xml"/><Relationship Id="rId33" Type="http://schemas.openxmlformats.org/officeDocument/2006/relationships/slide" Target="slides/slide82.xml"/><Relationship Id="rId38" Type="http://schemas.openxmlformats.org/officeDocument/2006/relationships/slide" Target="slides/slide87.xml"/><Relationship Id="rId46" Type="http://schemas.openxmlformats.org/officeDocument/2006/relationships/slide" Target="slides/slide110.xml"/><Relationship Id="rId59" Type="http://schemas.openxmlformats.org/officeDocument/2006/relationships/slide" Target="slides/slide128.xml"/><Relationship Id="rId67" Type="http://schemas.openxmlformats.org/officeDocument/2006/relationships/slide" Target="slides/slide139.xml"/><Relationship Id="rId20" Type="http://schemas.openxmlformats.org/officeDocument/2006/relationships/slide" Target="slides/slide65.xml"/><Relationship Id="rId41" Type="http://schemas.openxmlformats.org/officeDocument/2006/relationships/slide" Target="slides/slide90.xml"/><Relationship Id="rId54" Type="http://schemas.openxmlformats.org/officeDocument/2006/relationships/slide" Target="slides/slide122.xml"/><Relationship Id="rId62" Type="http://schemas.openxmlformats.org/officeDocument/2006/relationships/slide" Target="slides/slide132.xml"/><Relationship Id="rId70" Type="http://schemas.openxmlformats.org/officeDocument/2006/relationships/slide" Target="slides/slide143.xml"/><Relationship Id="rId75" Type="http://schemas.openxmlformats.org/officeDocument/2006/relationships/slide" Target="slides/slide182.xml"/><Relationship Id="rId1" Type="http://schemas.openxmlformats.org/officeDocument/2006/relationships/slide" Target="slides/slide1.xml"/><Relationship Id="rId6" Type="http://schemas.openxmlformats.org/officeDocument/2006/relationships/slide" Target="slides/slide33.xml"/><Relationship Id="rId15" Type="http://schemas.openxmlformats.org/officeDocument/2006/relationships/slide" Target="slides/slide50.xml"/><Relationship Id="rId23" Type="http://schemas.openxmlformats.org/officeDocument/2006/relationships/slide" Target="slides/slide72.xml"/><Relationship Id="rId28" Type="http://schemas.openxmlformats.org/officeDocument/2006/relationships/slide" Target="slides/slide77.xml"/><Relationship Id="rId36" Type="http://schemas.openxmlformats.org/officeDocument/2006/relationships/slide" Target="slides/slide85.xml"/><Relationship Id="rId49" Type="http://schemas.openxmlformats.org/officeDocument/2006/relationships/slide" Target="slides/slide113.xml"/><Relationship Id="rId57" Type="http://schemas.openxmlformats.org/officeDocument/2006/relationships/slide" Target="slides/slide126.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a:pPr>
            <a:r>
              <a:rPr lang="en-GB" dirty="0" err="1" smtClean="0"/>
              <a:t>Distribución</a:t>
            </a:r>
            <a:r>
              <a:rPr lang="en-GB" dirty="0" smtClean="0"/>
              <a:t> de Pesos</a:t>
            </a:r>
            <a:endParaRPr lang="en-GB" dirty="0"/>
          </a:p>
        </c:rich>
      </c:tx>
    </c:title>
    <c:plotArea>
      <c:layout/>
      <c:pieChart>
        <c:varyColors val="1"/>
        <c:ser>
          <c:idx val="0"/>
          <c:order val="0"/>
          <c:tx>
            <c:strRef>
              <c:f>Sheet1!$B$1</c:f>
              <c:strCache>
                <c:ptCount val="1"/>
                <c:pt idx="0">
                  <c:v>Weight</c:v>
                </c:pt>
              </c:strCache>
            </c:strRef>
          </c:tx>
          <c:explosion val="25"/>
          <c:cat>
            <c:strRef>
              <c:f>Sheet1!$A$2:$A$8</c:f>
              <c:strCache>
                <c:ptCount val="7"/>
                <c:pt idx="0">
                  <c:v>Financial Risk v Return</c:v>
                </c:pt>
                <c:pt idx="1">
                  <c:v>Strategic Fit</c:v>
                </c:pt>
                <c:pt idx="2">
                  <c:v>Product</c:v>
                </c:pt>
                <c:pt idx="3">
                  <c:v>Market  Attractiveness</c:v>
                </c:pt>
                <c:pt idx="4">
                  <c:v>Technology Adoption Life Cycle</c:v>
                </c:pt>
                <c:pt idx="5">
                  <c:v>Synergies</c:v>
                </c:pt>
                <c:pt idx="6">
                  <c:v>Technical Feasibility</c:v>
                </c:pt>
              </c:strCache>
            </c:strRef>
          </c:cat>
          <c:val>
            <c:numRef>
              <c:f>Sheet1!$B$2:$B$8</c:f>
              <c:numCache>
                <c:formatCode>General</c:formatCode>
                <c:ptCount val="7"/>
                <c:pt idx="0">
                  <c:v>0.2</c:v>
                </c:pt>
                <c:pt idx="1">
                  <c:v>0.2</c:v>
                </c:pt>
                <c:pt idx="2">
                  <c:v>0.1</c:v>
                </c:pt>
                <c:pt idx="3">
                  <c:v>0.2</c:v>
                </c:pt>
                <c:pt idx="4">
                  <c:v>0.1</c:v>
                </c:pt>
                <c:pt idx="5">
                  <c:v>0.1</c:v>
                </c:pt>
                <c:pt idx="6">
                  <c:v>0.1</c:v>
                </c:pt>
              </c:numCache>
            </c:numRef>
          </c:val>
        </c:ser>
        <c:firstSliceAng val="0"/>
      </c:pieChart>
    </c:plotArea>
    <c:legend>
      <c:legendPos val="r"/>
      <c:txPr>
        <a:bodyPr/>
        <a:lstStyle/>
        <a:p>
          <a:pPr>
            <a:defRPr sz="1400"/>
          </a:pPr>
          <a:endParaRPr lang="es-ES"/>
        </a:p>
      </c:txPr>
    </c:legend>
    <c:plotVisOnly val="1"/>
    <c:dispBlanksAs val="zero"/>
  </c:chart>
  <c:txPr>
    <a:bodyPr/>
    <a:lstStyle/>
    <a:p>
      <a:pPr>
        <a:defRPr sz="1800"/>
      </a:pPr>
      <a:endParaRPr lang="es-E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7C062-A5F1-5B40-B2B8-F75821CA4658}" type="doc">
      <dgm:prSet loTypeId="urn:microsoft.com/office/officeart/2005/8/layout/arrow2" loCatId="" qsTypeId="urn:microsoft.com/office/officeart/2005/8/quickstyle/simple4" qsCatId="simple" csTypeId="urn:microsoft.com/office/officeart/2005/8/colors/accent1_2" csCatId="accent1" phldr="1"/>
      <dgm:spPr/>
    </dgm:pt>
    <dgm:pt modelId="{38F0BC89-B350-8744-B976-98DDF2FDAD9D}">
      <dgm:prSet phldrT="[Text]"/>
      <dgm:spPr/>
      <dgm:t>
        <a:bodyPr/>
        <a:lstStyle/>
        <a:p>
          <a:r>
            <a:rPr lang="en-US" dirty="0" err="1" smtClean="0"/>
            <a:t>Foundacional</a:t>
          </a:r>
          <a:endParaRPr lang="en-US" dirty="0"/>
        </a:p>
      </dgm:t>
    </dgm:pt>
    <dgm:pt modelId="{648B2D29-7628-B741-8F0A-BE04660E87B7}" type="parTrans" cxnId="{A39DDAB2-C26B-DB49-9C12-F7A6A1490A02}">
      <dgm:prSet/>
      <dgm:spPr/>
      <dgm:t>
        <a:bodyPr/>
        <a:lstStyle/>
        <a:p>
          <a:endParaRPr lang="en-US"/>
        </a:p>
      </dgm:t>
    </dgm:pt>
    <dgm:pt modelId="{5C773151-ADF3-5D49-AEE8-D23D48959290}" type="sibTrans" cxnId="{A39DDAB2-C26B-DB49-9C12-F7A6A1490A02}">
      <dgm:prSet/>
      <dgm:spPr/>
      <dgm:t>
        <a:bodyPr/>
        <a:lstStyle/>
        <a:p>
          <a:endParaRPr lang="en-US"/>
        </a:p>
      </dgm:t>
    </dgm:pt>
    <dgm:pt modelId="{523B3FAC-12F0-5A48-BB8B-7D11BAC45384}">
      <dgm:prSet phldrT="[Text]"/>
      <dgm:spPr/>
      <dgm:t>
        <a:bodyPr/>
        <a:lstStyle/>
        <a:p>
          <a:r>
            <a:rPr lang="en-US" dirty="0" err="1" smtClean="0"/>
            <a:t>Embebido</a:t>
          </a:r>
          <a:endParaRPr lang="en-US" dirty="0"/>
        </a:p>
      </dgm:t>
    </dgm:pt>
    <dgm:pt modelId="{E4EEAC4A-BB0D-2247-A7AF-FEE2CA692165}" type="parTrans" cxnId="{A88D6B0F-177C-0241-A56C-C7B56DE32FEB}">
      <dgm:prSet/>
      <dgm:spPr/>
      <dgm:t>
        <a:bodyPr/>
        <a:lstStyle/>
        <a:p>
          <a:endParaRPr lang="en-US"/>
        </a:p>
      </dgm:t>
    </dgm:pt>
    <dgm:pt modelId="{D629A501-2AFB-FF48-9A6D-2E5405D347C1}" type="sibTrans" cxnId="{A88D6B0F-177C-0241-A56C-C7B56DE32FEB}">
      <dgm:prSet/>
      <dgm:spPr/>
      <dgm:t>
        <a:bodyPr/>
        <a:lstStyle/>
        <a:p>
          <a:endParaRPr lang="en-US"/>
        </a:p>
      </dgm:t>
    </dgm:pt>
    <dgm:pt modelId="{264DA4D4-70E8-D44A-9CCA-C3BFEA9D46EA}">
      <dgm:prSet phldrT="[Text]"/>
      <dgm:spPr/>
      <dgm:t>
        <a:bodyPr/>
        <a:lstStyle/>
        <a:p>
          <a:r>
            <a:rPr lang="en-US" dirty="0" smtClean="0"/>
            <a:t>En </a:t>
          </a:r>
          <a:r>
            <a:rPr lang="en-US" dirty="0" err="1" smtClean="0"/>
            <a:t>Práctica</a:t>
          </a:r>
          <a:endParaRPr lang="en-US" dirty="0"/>
        </a:p>
      </dgm:t>
    </dgm:pt>
    <dgm:pt modelId="{B60205C2-5127-7741-A7CA-13725C527419}" type="parTrans" cxnId="{E411CD99-6AC3-B045-A13F-B3239C43FCEB}">
      <dgm:prSet/>
      <dgm:spPr/>
      <dgm:t>
        <a:bodyPr/>
        <a:lstStyle/>
        <a:p>
          <a:endParaRPr lang="en-US"/>
        </a:p>
      </dgm:t>
    </dgm:pt>
    <dgm:pt modelId="{09B83395-0EA7-EC42-9F24-E49AA5C0DF55}" type="sibTrans" cxnId="{E411CD99-6AC3-B045-A13F-B3239C43FCEB}">
      <dgm:prSet/>
      <dgm:spPr/>
      <dgm:t>
        <a:bodyPr/>
        <a:lstStyle/>
        <a:p>
          <a:endParaRPr lang="en-US"/>
        </a:p>
      </dgm:t>
    </dgm:pt>
    <dgm:pt modelId="{62239961-5A40-9441-AE24-AC60D27AAA24}">
      <dgm:prSet phldrT="[Text]"/>
      <dgm:spPr/>
      <dgm:t>
        <a:bodyPr/>
        <a:lstStyle/>
        <a:p>
          <a:r>
            <a:rPr lang="en-US" dirty="0" err="1" smtClean="0"/>
            <a:t>Mejora</a:t>
          </a:r>
          <a:endParaRPr lang="en-US" dirty="0"/>
        </a:p>
      </dgm:t>
    </dgm:pt>
    <dgm:pt modelId="{23D9D589-78B9-734D-A296-5DE2FC23EF76}" type="parTrans" cxnId="{1A2EE16C-688E-0D4F-9E4A-6880F11B3EBC}">
      <dgm:prSet/>
      <dgm:spPr/>
      <dgm:t>
        <a:bodyPr/>
        <a:lstStyle/>
        <a:p>
          <a:endParaRPr lang="en-US"/>
        </a:p>
      </dgm:t>
    </dgm:pt>
    <dgm:pt modelId="{7FC760F5-2699-FD4A-9D7F-CB6193192BDB}" type="sibTrans" cxnId="{1A2EE16C-688E-0D4F-9E4A-6880F11B3EBC}">
      <dgm:prSet/>
      <dgm:spPr/>
      <dgm:t>
        <a:bodyPr/>
        <a:lstStyle/>
        <a:p>
          <a:endParaRPr lang="en-US"/>
        </a:p>
      </dgm:t>
    </dgm:pt>
    <dgm:pt modelId="{CEAFA468-25C7-6B43-99EF-2E1B41B43742}">
      <dgm:prSet phldrT="[Text]"/>
      <dgm:spPr/>
      <dgm:t>
        <a:bodyPr/>
        <a:lstStyle/>
        <a:p>
          <a:r>
            <a:rPr lang="en-US" dirty="0" err="1" smtClean="0"/>
            <a:t>Líder</a:t>
          </a:r>
          <a:endParaRPr lang="en-US" dirty="0"/>
        </a:p>
      </dgm:t>
    </dgm:pt>
    <dgm:pt modelId="{7FAF4657-9A27-A242-B2A2-EADDCAD27128}" type="parTrans" cxnId="{DE8CF866-1B87-4E4F-810F-B57FFFAF6406}">
      <dgm:prSet/>
      <dgm:spPr/>
      <dgm:t>
        <a:bodyPr/>
        <a:lstStyle/>
        <a:p>
          <a:endParaRPr lang="en-US"/>
        </a:p>
      </dgm:t>
    </dgm:pt>
    <dgm:pt modelId="{F8A390D7-C995-1F4E-9E6B-ACB68AAC518D}" type="sibTrans" cxnId="{DE8CF866-1B87-4E4F-810F-B57FFFAF6406}">
      <dgm:prSet/>
      <dgm:spPr/>
      <dgm:t>
        <a:bodyPr/>
        <a:lstStyle/>
        <a:p>
          <a:endParaRPr lang="en-US"/>
        </a:p>
      </dgm:t>
    </dgm:pt>
    <dgm:pt modelId="{C8A6E1BB-D52F-4847-A56E-966C83DC01E6}" type="pres">
      <dgm:prSet presAssocID="{52B7C062-A5F1-5B40-B2B8-F75821CA4658}" presName="arrowDiagram" presStyleCnt="0">
        <dgm:presLayoutVars>
          <dgm:chMax val="5"/>
          <dgm:dir/>
          <dgm:resizeHandles val="exact"/>
        </dgm:presLayoutVars>
      </dgm:prSet>
      <dgm:spPr/>
    </dgm:pt>
    <dgm:pt modelId="{827A5382-99A5-E24D-9D69-4483B9F7727C}" type="pres">
      <dgm:prSet presAssocID="{52B7C062-A5F1-5B40-B2B8-F75821CA4658}" presName="arrow" presStyleLbl="bgShp" presStyleIdx="0" presStyleCnt="1"/>
      <dgm:spPr/>
    </dgm:pt>
    <dgm:pt modelId="{C6D9E664-118C-824D-A9C2-7D98553E3807}" type="pres">
      <dgm:prSet presAssocID="{52B7C062-A5F1-5B40-B2B8-F75821CA4658}" presName="arrowDiagram5" presStyleCnt="0"/>
      <dgm:spPr/>
    </dgm:pt>
    <dgm:pt modelId="{C82366C7-C7A6-B54A-80CF-A598E7BBAEE3}" type="pres">
      <dgm:prSet presAssocID="{38F0BC89-B350-8744-B976-98DDF2FDAD9D}" presName="bullet5a" presStyleLbl="node1" presStyleIdx="0" presStyleCnt="5"/>
      <dgm:spPr/>
    </dgm:pt>
    <dgm:pt modelId="{A36E1125-8C88-4C4A-A422-30EC197B392A}" type="pres">
      <dgm:prSet presAssocID="{38F0BC89-B350-8744-B976-98DDF2FDAD9D}" presName="textBox5a" presStyleLbl="revTx" presStyleIdx="0" presStyleCnt="5">
        <dgm:presLayoutVars>
          <dgm:bulletEnabled val="1"/>
        </dgm:presLayoutVars>
      </dgm:prSet>
      <dgm:spPr/>
      <dgm:t>
        <a:bodyPr/>
        <a:lstStyle/>
        <a:p>
          <a:endParaRPr lang="en-US"/>
        </a:p>
      </dgm:t>
    </dgm:pt>
    <dgm:pt modelId="{AABCE73C-66E2-CB49-88D1-B3465AA1E62C}" type="pres">
      <dgm:prSet presAssocID="{523B3FAC-12F0-5A48-BB8B-7D11BAC45384}" presName="bullet5b" presStyleLbl="node1" presStyleIdx="1" presStyleCnt="5"/>
      <dgm:spPr/>
    </dgm:pt>
    <dgm:pt modelId="{5821EFA8-6C26-D043-AADF-EB1B4CCA2E59}" type="pres">
      <dgm:prSet presAssocID="{523B3FAC-12F0-5A48-BB8B-7D11BAC45384}" presName="textBox5b" presStyleLbl="revTx" presStyleIdx="1" presStyleCnt="5">
        <dgm:presLayoutVars>
          <dgm:bulletEnabled val="1"/>
        </dgm:presLayoutVars>
      </dgm:prSet>
      <dgm:spPr/>
      <dgm:t>
        <a:bodyPr/>
        <a:lstStyle/>
        <a:p>
          <a:endParaRPr lang="en-US"/>
        </a:p>
      </dgm:t>
    </dgm:pt>
    <dgm:pt modelId="{2FB51D23-E7E5-8147-99BB-4E0162CD2B4F}" type="pres">
      <dgm:prSet presAssocID="{264DA4D4-70E8-D44A-9CCA-C3BFEA9D46EA}" presName="bullet5c" presStyleLbl="node1" presStyleIdx="2" presStyleCnt="5"/>
      <dgm:spPr/>
    </dgm:pt>
    <dgm:pt modelId="{96B4CD6D-E9BF-2B40-9C3A-C3B7E288895A}" type="pres">
      <dgm:prSet presAssocID="{264DA4D4-70E8-D44A-9CCA-C3BFEA9D46EA}" presName="textBox5c" presStyleLbl="revTx" presStyleIdx="2" presStyleCnt="5">
        <dgm:presLayoutVars>
          <dgm:bulletEnabled val="1"/>
        </dgm:presLayoutVars>
      </dgm:prSet>
      <dgm:spPr/>
      <dgm:t>
        <a:bodyPr/>
        <a:lstStyle/>
        <a:p>
          <a:endParaRPr lang="en-US"/>
        </a:p>
      </dgm:t>
    </dgm:pt>
    <dgm:pt modelId="{E84F2797-50D4-B246-82C7-0F1437FD5BB9}" type="pres">
      <dgm:prSet presAssocID="{62239961-5A40-9441-AE24-AC60D27AAA24}" presName="bullet5d" presStyleLbl="node1" presStyleIdx="3" presStyleCnt="5"/>
      <dgm:spPr/>
    </dgm:pt>
    <dgm:pt modelId="{32D4FC2E-17B4-864E-A865-3D928A8A805F}" type="pres">
      <dgm:prSet presAssocID="{62239961-5A40-9441-AE24-AC60D27AAA24}" presName="textBox5d" presStyleLbl="revTx" presStyleIdx="3" presStyleCnt="5">
        <dgm:presLayoutVars>
          <dgm:bulletEnabled val="1"/>
        </dgm:presLayoutVars>
      </dgm:prSet>
      <dgm:spPr/>
      <dgm:t>
        <a:bodyPr/>
        <a:lstStyle/>
        <a:p>
          <a:endParaRPr lang="en-US"/>
        </a:p>
      </dgm:t>
    </dgm:pt>
    <dgm:pt modelId="{A1DD1932-3B2F-2645-AE6A-4FF679B89B88}" type="pres">
      <dgm:prSet presAssocID="{CEAFA468-25C7-6B43-99EF-2E1B41B43742}" presName="bullet5e" presStyleLbl="node1" presStyleIdx="4" presStyleCnt="5"/>
      <dgm:spPr/>
    </dgm:pt>
    <dgm:pt modelId="{DBAA4B82-323A-754A-BF5F-42F931D0CB3F}" type="pres">
      <dgm:prSet presAssocID="{CEAFA468-25C7-6B43-99EF-2E1B41B43742}" presName="textBox5e" presStyleLbl="revTx" presStyleIdx="4" presStyleCnt="5">
        <dgm:presLayoutVars>
          <dgm:bulletEnabled val="1"/>
        </dgm:presLayoutVars>
      </dgm:prSet>
      <dgm:spPr/>
      <dgm:t>
        <a:bodyPr/>
        <a:lstStyle/>
        <a:p>
          <a:endParaRPr lang="en-US"/>
        </a:p>
      </dgm:t>
    </dgm:pt>
  </dgm:ptLst>
  <dgm:cxnLst>
    <dgm:cxn modelId="{A88D6B0F-177C-0241-A56C-C7B56DE32FEB}" srcId="{52B7C062-A5F1-5B40-B2B8-F75821CA4658}" destId="{523B3FAC-12F0-5A48-BB8B-7D11BAC45384}" srcOrd="1" destOrd="0" parTransId="{E4EEAC4A-BB0D-2247-A7AF-FEE2CA692165}" sibTransId="{D629A501-2AFB-FF48-9A6D-2E5405D347C1}"/>
    <dgm:cxn modelId="{76CF08F3-9A51-4ED6-BC19-A130629E2505}" type="presOf" srcId="{CEAFA468-25C7-6B43-99EF-2E1B41B43742}" destId="{DBAA4B82-323A-754A-BF5F-42F931D0CB3F}" srcOrd="0" destOrd="0" presId="urn:microsoft.com/office/officeart/2005/8/layout/arrow2"/>
    <dgm:cxn modelId="{DE8CF866-1B87-4E4F-810F-B57FFFAF6406}" srcId="{52B7C062-A5F1-5B40-B2B8-F75821CA4658}" destId="{CEAFA468-25C7-6B43-99EF-2E1B41B43742}" srcOrd="4" destOrd="0" parTransId="{7FAF4657-9A27-A242-B2A2-EADDCAD27128}" sibTransId="{F8A390D7-C995-1F4E-9E6B-ACB68AAC518D}"/>
    <dgm:cxn modelId="{F5A101DC-D30A-476F-9946-2B4FCB60F789}" type="presOf" srcId="{62239961-5A40-9441-AE24-AC60D27AAA24}" destId="{32D4FC2E-17B4-864E-A865-3D928A8A805F}" srcOrd="0" destOrd="0" presId="urn:microsoft.com/office/officeart/2005/8/layout/arrow2"/>
    <dgm:cxn modelId="{050DA4FC-96DF-49C5-8DE8-22F507649CE3}" type="presOf" srcId="{38F0BC89-B350-8744-B976-98DDF2FDAD9D}" destId="{A36E1125-8C88-4C4A-A422-30EC197B392A}" srcOrd="0" destOrd="0" presId="urn:microsoft.com/office/officeart/2005/8/layout/arrow2"/>
    <dgm:cxn modelId="{8842379C-A014-4E20-8D79-2E53138DF94C}" type="presOf" srcId="{523B3FAC-12F0-5A48-BB8B-7D11BAC45384}" destId="{5821EFA8-6C26-D043-AADF-EB1B4CCA2E59}" srcOrd="0" destOrd="0" presId="urn:microsoft.com/office/officeart/2005/8/layout/arrow2"/>
    <dgm:cxn modelId="{2E1F72DA-C524-431C-BDBF-B2D599D5B55E}" type="presOf" srcId="{52B7C062-A5F1-5B40-B2B8-F75821CA4658}" destId="{C8A6E1BB-D52F-4847-A56E-966C83DC01E6}" srcOrd="0" destOrd="0" presId="urn:microsoft.com/office/officeart/2005/8/layout/arrow2"/>
    <dgm:cxn modelId="{1A2EE16C-688E-0D4F-9E4A-6880F11B3EBC}" srcId="{52B7C062-A5F1-5B40-B2B8-F75821CA4658}" destId="{62239961-5A40-9441-AE24-AC60D27AAA24}" srcOrd="3" destOrd="0" parTransId="{23D9D589-78B9-734D-A296-5DE2FC23EF76}" sibTransId="{7FC760F5-2699-FD4A-9D7F-CB6193192BDB}"/>
    <dgm:cxn modelId="{E411CD99-6AC3-B045-A13F-B3239C43FCEB}" srcId="{52B7C062-A5F1-5B40-B2B8-F75821CA4658}" destId="{264DA4D4-70E8-D44A-9CCA-C3BFEA9D46EA}" srcOrd="2" destOrd="0" parTransId="{B60205C2-5127-7741-A7CA-13725C527419}" sibTransId="{09B83395-0EA7-EC42-9F24-E49AA5C0DF55}"/>
    <dgm:cxn modelId="{F716BD6A-C348-41E4-8C27-19DB52CF06EA}" type="presOf" srcId="{264DA4D4-70E8-D44A-9CCA-C3BFEA9D46EA}" destId="{96B4CD6D-E9BF-2B40-9C3A-C3B7E288895A}" srcOrd="0" destOrd="0" presId="urn:microsoft.com/office/officeart/2005/8/layout/arrow2"/>
    <dgm:cxn modelId="{A39DDAB2-C26B-DB49-9C12-F7A6A1490A02}" srcId="{52B7C062-A5F1-5B40-B2B8-F75821CA4658}" destId="{38F0BC89-B350-8744-B976-98DDF2FDAD9D}" srcOrd="0" destOrd="0" parTransId="{648B2D29-7628-B741-8F0A-BE04660E87B7}" sibTransId="{5C773151-ADF3-5D49-AEE8-D23D48959290}"/>
    <dgm:cxn modelId="{91150352-7834-4A7F-8251-6B2261DBFECB}" type="presParOf" srcId="{C8A6E1BB-D52F-4847-A56E-966C83DC01E6}" destId="{827A5382-99A5-E24D-9D69-4483B9F7727C}" srcOrd="0" destOrd="0" presId="urn:microsoft.com/office/officeart/2005/8/layout/arrow2"/>
    <dgm:cxn modelId="{FC77A9F6-372E-45C5-B936-871A7B565262}" type="presParOf" srcId="{C8A6E1BB-D52F-4847-A56E-966C83DC01E6}" destId="{C6D9E664-118C-824D-A9C2-7D98553E3807}" srcOrd="1" destOrd="0" presId="urn:microsoft.com/office/officeart/2005/8/layout/arrow2"/>
    <dgm:cxn modelId="{B812DC73-69AF-4DCF-94E5-80F97EEE67ED}" type="presParOf" srcId="{C6D9E664-118C-824D-A9C2-7D98553E3807}" destId="{C82366C7-C7A6-B54A-80CF-A598E7BBAEE3}" srcOrd="0" destOrd="0" presId="urn:microsoft.com/office/officeart/2005/8/layout/arrow2"/>
    <dgm:cxn modelId="{C57362F7-EBED-41E3-A083-0DA153F5A42C}" type="presParOf" srcId="{C6D9E664-118C-824D-A9C2-7D98553E3807}" destId="{A36E1125-8C88-4C4A-A422-30EC197B392A}" srcOrd="1" destOrd="0" presId="urn:microsoft.com/office/officeart/2005/8/layout/arrow2"/>
    <dgm:cxn modelId="{DE9441C7-9EBE-47F6-A839-7528DAB33847}" type="presParOf" srcId="{C6D9E664-118C-824D-A9C2-7D98553E3807}" destId="{AABCE73C-66E2-CB49-88D1-B3465AA1E62C}" srcOrd="2" destOrd="0" presId="urn:microsoft.com/office/officeart/2005/8/layout/arrow2"/>
    <dgm:cxn modelId="{4A5A68A3-9E8B-4F9E-A5F6-75176604EE08}" type="presParOf" srcId="{C6D9E664-118C-824D-A9C2-7D98553E3807}" destId="{5821EFA8-6C26-D043-AADF-EB1B4CCA2E59}" srcOrd="3" destOrd="0" presId="urn:microsoft.com/office/officeart/2005/8/layout/arrow2"/>
    <dgm:cxn modelId="{DDFEAAB2-756F-4F48-B934-0412DC1A2B08}" type="presParOf" srcId="{C6D9E664-118C-824D-A9C2-7D98553E3807}" destId="{2FB51D23-E7E5-8147-99BB-4E0162CD2B4F}" srcOrd="4" destOrd="0" presId="urn:microsoft.com/office/officeart/2005/8/layout/arrow2"/>
    <dgm:cxn modelId="{2F20F4F5-11CC-40CD-AF93-BF3AF651FD2D}" type="presParOf" srcId="{C6D9E664-118C-824D-A9C2-7D98553E3807}" destId="{96B4CD6D-E9BF-2B40-9C3A-C3B7E288895A}" srcOrd="5" destOrd="0" presId="urn:microsoft.com/office/officeart/2005/8/layout/arrow2"/>
    <dgm:cxn modelId="{AF1C9400-C97E-4728-9B59-423EFCA96B0D}" type="presParOf" srcId="{C6D9E664-118C-824D-A9C2-7D98553E3807}" destId="{E84F2797-50D4-B246-82C7-0F1437FD5BB9}" srcOrd="6" destOrd="0" presId="urn:microsoft.com/office/officeart/2005/8/layout/arrow2"/>
    <dgm:cxn modelId="{F196401C-1C5B-43AC-A83E-DAEC70FE6701}" type="presParOf" srcId="{C6D9E664-118C-824D-A9C2-7D98553E3807}" destId="{32D4FC2E-17B4-864E-A865-3D928A8A805F}" srcOrd="7" destOrd="0" presId="urn:microsoft.com/office/officeart/2005/8/layout/arrow2"/>
    <dgm:cxn modelId="{57BBE236-78B2-4ACC-806A-D9BDEB682D9E}" type="presParOf" srcId="{C6D9E664-118C-824D-A9C2-7D98553E3807}" destId="{A1DD1932-3B2F-2645-AE6A-4FF679B89B88}" srcOrd="8" destOrd="0" presId="urn:microsoft.com/office/officeart/2005/8/layout/arrow2"/>
    <dgm:cxn modelId="{47EC443C-9AF5-4965-8A47-727362CFAD0E}" type="presParOf" srcId="{C6D9E664-118C-824D-A9C2-7D98553E3807}" destId="{DBAA4B82-323A-754A-BF5F-42F931D0CB3F}" srcOrd="9"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9D1DE6-559B-4438-997C-60E324945B18}" type="doc">
      <dgm:prSet loTypeId="urn:microsoft.com/office/officeart/2005/8/layout/orgChart1" loCatId="hierarchy" qsTypeId="urn:microsoft.com/office/officeart/2005/8/quickstyle/simple4" qsCatId="simple" csTypeId="urn:microsoft.com/office/officeart/2005/8/colors/colorful3" csCatId="colorful" phldr="1"/>
      <dgm:spPr/>
      <dgm:t>
        <a:bodyPr/>
        <a:lstStyle/>
        <a:p>
          <a:endParaRPr lang="en-GB"/>
        </a:p>
      </dgm:t>
    </dgm:pt>
    <dgm:pt modelId="{727A8708-0AFF-4F82-A00E-85CB58D45AD9}">
      <dgm:prSet phldrT="[Text]"/>
      <dgm:spPr/>
      <dgm:t>
        <a:bodyPr/>
        <a:lstStyle/>
        <a:p>
          <a:r>
            <a:rPr lang="en-US" dirty="0" err="1" smtClean="0"/>
            <a:t>Puntaje</a:t>
          </a:r>
          <a:r>
            <a:rPr lang="en-US" dirty="0" smtClean="0"/>
            <a:t> Total del </a:t>
          </a:r>
          <a:r>
            <a:rPr lang="en-US" dirty="0" err="1" smtClean="0"/>
            <a:t>Proyecto</a:t>
          </a:r>
          <a:endParaRPr lang="en-GB" dirty="0"/>
        </a:p>
      </dgm:t>
    </dgm:pt>
    <dgm:pt modelId="{BB285FB0-A97D-439F-B81F-A67CCA2501F1}" type="parTrans" cxnId="{C6B5EA43-7E07-4B3C-90E3-9C202D9D2784}">
      <dgm:prSet/>
      <dgm:spPr/>
      <dgm:t>
        <a:bodyPr/>
        <a:lstStyle/>
        <a:p>
          <a:endParaRPr lang="en-GB"/>
        </a:p>
      </dgm:t>
    </dgm:pt>
    <dgm:pt modelId="{B82EBF4D-8C88-43EA-851A-C0583C57A3EA}" type="sibTrans" cxnId="{C6B5EA43-7E07-4B3C-90E3-9C202D9D2784}">
      <dgm:prSet/>
      <dgm:spPr/>
      <dgm:t>
        <a:bodyPr/>
        <a:lstStyle/>
        <a:p>
          <a:endParaRPr lang="en-GB"/>
        </a:p>
      </dgm:t>
    </dgm:pt>
    <dgm:pt modelId="{6808AE37-E19D-4EE6-9C17-8F723D8E9356}">
      <dgm:prSet phldrT="[Text]"/>
      <dgm:spPr/>
      <dgm:t>
        <a:bodyPr/>
        <a:lstStyle/>
        <a:p>
          <a:r>
            <a:rPr lang="en-US" dirty="0" smtClean="0"/>
            <a:t>Valor </a:t>
          </a:r>
          <a:r>
            <a:rPr lang="en-US" dirty="0" err="1" smtClean="0"/>
            <a:t>para</a:t>
          </a:r>
          <a:r>
            <a:rPr lang="en-US" dirty="0" smtClean="0"/>
            <a:t> la  </a:t>
          </a:r>
          <a:r>
            <a:rPr lang="en-US" dirty="0" err="1" smtClean="0"/>
            <a:t>Organización</a:t>
          </a:r>
          <a:endParaRPr lang="en-GB" dirty="0"/>
        </a:p>
      </dgm:t>
    </dgm:pt>
    <dgm:pt modelId="{F838DD0D-BAE7-4FD3-93B9-A51D9434E9FA}" type="parTrans" cxnId="{25D9DFE0-E9E3-4EDC-A3D5-CF4471733724}">
      <dgm:prSet/>
      <dgm:spPr/>
      <dgm:t>
        <a:bodyPr/>
        <a:lstStyle/>
        <a:p>
          <a:endParaRPr lang="en-GB"/>
        </a:p>
      </dgm:t>
    </dgm:pt>
    <dgm:pt modelId="{DEEEDC98-BB51-4BF2-9770-FEC78DCDF68B}" type="sibTrans" cxnId="{25D9DFE0-E9E3-4EDC-A3D5-CF4471733724}">
      <dgm:prSet/>
      <dgm:spPr/>
      <dgm:t>
        <a:bodyPr/>
        <a:lstStyle/>
        <a:p>
          <a:endParaRPr lang="en-GB"/>
        </a:p>
      </dgm:t>
    </dgm:pt>
    <dgm:pt modelId="{1528AF30-815C-4A15-896A-581B368A12BA}">
      <dgm:prSet phldrT="[Text]"/>
      <dgm:spPr/>
      <dgm:t>
        <a:bodyPr/>
        <a:lstStyle/>
        <a:p>
          <a:r>
            <a:rPr lang="en-US" dirty="0" smtClean="0"/>
            <a:t>Valor </a:t>
          </a:r>
          <a:r>
            <a:rPr lang="en-US" dirty="0" err="1" smtClean="0"/>
            <a:t>para</a:t>
          </a:r>
          <a:r>
            <a:rPr lang="en-US" dirty="0" smtClean="0"/>
            <a:t> </a:t>
          </a:r>
          <a:r>
            <a:rPr lang="en-US" dirty="0" err="1" smtClean="0"/>
            <a:t>Otros</a:t>
          </a:r>
          <a:endParaRPr lang="en-GB" dirty="0"/>
        </a:p>
      </dgm:t>
    </dgm:pt>
    <dgm:pt modelId="{F95506E4-C6D8-4003-A3F9-DB0740E2897F}" type="parTrans" cxnId="{C56FFA74-5B9A-4FE8-97E8-3F75BA16B6D2}">
      <dgm:prSet/>
      <dgm:spPr/>
      <dgm:t>
        <a:bodyPr/>
        <a:lstStyle/>
        <a:p>
          <a:endParaRPr lang="en-GB"/>
        </a:p>
      </dgm:t>
    </dgm:pt>
    <dgm:pt modelId="{BDE65BD3-D340-4B7A-A64B-22A688878A5C}" type="sibTrans" cxnId="{C56FFA74-5B9A-4FE8-97E8-3F75BA16B6D2}">
      <dgm:prSet/>
      <dgm:spPr/>
      <dgm:t>
        <a:bodyPr/>
        <a:lstStyle/>
        <a:p>
          <a:endParaRPr lang="en-GB"/>
        </a:p>
      </dgm:t>
    </dgm:pt>
    <dgm:pt modelId="{26B93AD6-EBD2-4F09-8222-3171F0BF0AA7}">
      <dgm:prSet phldrT="[Text]"/>
      <dgm:spPr/>
      <dgm:t>
        <a:bodyPr/>
        <a:lstStyle/>
        <a:p>
          <a:r>
            <a:rPr lang="en-US" dirty="0" err="1" smtClean="0"/>
            <a:t>Financiero</a:t>
          </a:r>
          <a:endParaRPr lang="en-GB" dirty="0"/>
        </a:p>
      </dgm:t>
    </dgm:pt>
    <dgm:pt modelId="{2EBA09C9-6418-4AD1-B87D-69F49902F9E6}" type="parTrans" cxnId="{15769F20-65ED-4F3C-BDA9-D28476F9DC39}">
      <dgm:prSet/>
      <dgm:spPr/>
      <dgm:t>
        <a:bodyPr/>
        <a:lstStyle/>
        <a:p>
          <a:endParaRPr lang="en-GB"/>
        </a:p>
      </dgm:t>
    </dgm:pt>
    <dgm:pt modelId="{FC0A18BD-2670-456C-8A6D-96CAD4B7E070}" type="sibTrans" cxnId="{15769F20-65ED-4F3C-BDA9-D28476F9DC39}">
      <dgm:prSet/>
      <dgm:spPr/>
      <dgm:t>
        <a:bodyPr/>
        <a:lstStyle/>
        <a:p>
          <a:endParaRPr lang="en-GB"/>
        </a:p>
      </dgm:t>
    </dgm:pt>
    <dgm:pt modelId="{30AF1D2C-B59F-438B-8673-E3A91803AE7F}">
      <dgm:prSet phldrT="[Text]"/>
      <dgm:spPr/>
      <dgm:t>
        <a:bodyPr/>
        <a:lstStyle/>
        <a:p>
          <a:r>
            <a:rPr lang="en-US" dirty="0" err="1" smtClean="0"/>
            <a:t>Estratégico</a:t>
          </a:r>
          <a:endParaRPr lang="en-GB" dirty="0"/>
        </a:p>
      </dgm:t>
    </dgm:pt>
    <dgm:pt modelId="{F1F64F9A-50D3-4A56-A21D-6CB90D9B0119}" type="parTrans" cxnId="{1B3C76CF-4C69-4071-A45F-ADF92A80D974}">
      <dgm:prSet/>
      <dgm:spPr/>
      <dgm:t>
        <a:bodyPr/>
        <a:lstStyle/>
        <a:p>
          <a:endParaRPr lang="en-GB"/>
        </a:p>
      </dgm:t>
    </dgm:pt>
    <dgm:pt modelId="{283B6EFE-94E4-482B-811A-2EF6D7039EC6}" type="sibTrans" cxnId="{1B3C76CF-4C69-4071-A45F-ADF92A80D974}">
      <dgm:prSet/>
      <dgm:spPr/>
      <dgm:t>
        <a:bodyPr/>
        <a:lstStyle/>
        <a:p>
          <a:endParaRPr lang="en-GB"/>
        </a:p>
      </dgm:t>
    </dgm:pt>
    <dgm:pt modelId="{B73365A5-44CD-4111-8E85-70A9B7DC2DF0}">
      <dgm:prSet phldrT="[Text]"/>
      <dgm:spPr/>
      <dgm:t>
        <a:bodyPr/>
        <a:lstStyle/>
        <a:p>
          <a:r>
            <a:rPr lang="en-US" dirty="0" smtClean="0"/>
            <a:t>Socio-</a:t>
          </a:r>
          <a:r>
            <a:rPr lang="en-US" dirty="0" err="1" smtClean="0"/>
            <a:t>Económico</a:t>
          </a:r>
          <a:endParaRPr lang="en-GB" dirty="0"/>
        </a:p>
      </dgm:t>
    </dgm:pt>
    <dgm:pt modelId="{DD1DD757-0BCB-4068-8C97-F12A5AC15CFC}" type="parTrans" cxnId="{DE4FE0BC-74C3-421E-8FF8-3DF2A4E3D66F}">
      <dgm:prSet/>
      <dgm:spPr/>
      <dgm:t>
        <a:bodyPr/>
        <a:lstStyle/>
        <a:p>
          <a:endParaRPr lang="en-GB"/>
        </a:p>
      </dgm:t>
    </dgm:pt>
    <dgm:pt modelId="{5FEC9DB4-2263-4CE1-AA78-561001108BCB}" type="sibTrans" cxnId="{DE4FE0BC-74C3-421E-8FF8-3DF2A4E3D66F}">
      <dgm:prSet/>
      <dgm:spPr/>
      <dgm:t>
        <a:bodyPr/>
        <a:lstStyle/>
        <a:p>
          <a:endParaRPr lang="en-GB"/>
        </a:p>
      </dgm:t>
    </dgm:pt>
    <dgm:pt modelId="{F0146B13-E584-4E78-A9B0-57963B45CA3B}">
      <dgm:prSet phldrT="[Text]"/>
      <dgm:spPr/>
      <dgm:t>
        <a:bodyPr/>
        <a:lstStyle/>
        <a:p>
          <a:r>
            <a:rPr lang="en-US" dirty="0" err="1" smtClean="0"/>
            <a:t>Medio</a:t>
          </a:r>
          <a:r>
            <a:rPr lang="en-US" dirty="0" smtClean="0"/>
            <a:t> </a:t>
          </a:r>
          <a:r>
            <a:rPr lang="en-US" dirty="0" err="1" smtClean="0"/>
            <a:t>Ambiente</a:t>
          </a:r>
          <a:endParaRPr lang="en-GB" dirty="0"/>
        </a:p>
      </dgm:t>
    </dgm:pt>
    <dgm:pt modelId="{7803E2FA-27D8-4983-83F7-11E13CC97FDB}" type="parTrans" cxnId="{BB30CE08-34DC-486A-96A7-A8DD38842E7F}">
      <dgm:prSet/>
      <dgm:spPr/>
      <dgm:t>
        <a:bodyPr/>
        <a:lstStyle/>
        <a:p>
          <a:endParaRPr lang="en-GB"/>
        </a:p>
      </dgm:t>
    </dgm:pt>
    <dgm:pt modelId="{69F1985D-7784-44A1-BA30-8DAAAAC2D19D}" type="sibTrans" cxnId="{BB30CE08-34DC-486A-96A7-A8DD38842E7F}">
      <dgm:prSet/>
      <dgm:spPr/>
      <dgm:t>
        <a:bodyPr/>
        <a:lstStyle/>
        <a:p>
          <a:endParaRPr lang="en-GB"/>
        </a:p>
      </dgm:t>
    </dgm:pt>
    <dgm:pt modelId="{161BB95C-6294-4B55-988E-F71B73C8CB86}">
      <dgm:prSet phldrT="[Text]"/>
      <dgm:spPr/>
      <dgm:t>
        <a:bodyPr/>
        <a:lstStyle/>
        <a:p>
          <a:r>
            <a:rPr lang="en-US" dirty="0" err="1" smtClean="0"/>
            <a:t>Contaminación</a:t>
          </a:r>
          <a:endParaRPr lang="en-GB" dirty="0"/>
        </a:p>
      </dgm:t>
    </dgm:pt>
    <dgm:pt modelId="{CC07396C-428B-4EE2-9E28-EDC34C490D11}" type="parTrans" cxnId="{B53A25B8-3C11-41FE-BCC5-39608D4AC589}">
      <dgm:prSet/>
      <dgm:spPr/>
      <dgm:t>
        <a:bodyPr/>
        <a:lstStyle/>
        <a:p>
          <a:endParaRPr lang="en-GB"/>
        </a:p>
      </dgm:t>
    </dgm:pt>
    <dgm:pt modelId="{082EDC8B-4190-4DEB-BED3-9BD4A257EDBF}" type="sibTrans" cxnId="{B53A25B8-3C11-41FE-BCC5-39608D4AC589}">
      <dgm:prSet/>
      <dgm:spPr/>
      <dgm:t>
        <a:bodyPr/>
        <a:lstStyle/>
        <a:p>
          <a:endParaRPr lang="en-GB"/>
        </a:p>
      </dgm:t>
    </dgm:pt>
    <dgm:pt modelId="{E36014E0-4091-4A76-9600-0B738DB1FE0B}">
      <dgm:prSet phldrT="[Text]"/>
      <dgm:spPr/>
      <dgm:t>
        <a:bodyPr/>
        <a:lstStyle/>
        <a:p>
          <a:r>
            <a:rPr lang="en-US" dirty="0" err="1" smtClean="0"/>
            <a:t>Emisiones</a:t>
          </a:r>
          <a:r>
            <a:rPr lang="en-US" dirty="0" smtClean="0"/>
            <a:t> de CO2 </a:t>
          </a:r>
          <a:endParaRPr lang="en-GB" dirty="0"/>
        </a:p>
      </dgm:t>
    </dgm:pt>
    <dgm:pt modelId="{E4625531-4033-4FC0-B348-7D946B5CAFBD}" type="parTrans" cxnId="{D8F29DF9-E776-4C67-8A11-65844BAB611B}">
      <dgm:prSet/>
      <dgm:spPr/>
      <dgm:t>
        <a:bodyPr/>
        <a:lstStyle/>
        <a:p>
          <a:endParaRPr lang="en-GB"/>
        </a:p>
      </dgm:t>
    </dgm:pt>
    <dgm:pt modelId="{3BD7FD4A-9CD5-4DED-9B6F-8FCF05FA9125}" type="sibTrans" cxnId="{D8F29DF9-E776-4C67-8A11-65844BAB611B}">
      <dgm:prSet/>
      <dgm:spPr/>
      <dgm:t>
        <a:bodyPr/>
        <a:lstStyle/>
        <a:p>
          <a:endParaRPr lang="en-GB"/>
        </a:p>
      </dgm:t>
    </dgm:pt>
    <dgm:pt modelId="{E97768CB-B0FC-4C95-982D-9C7C40142E3E}">
      <dgm:prSet phldrT="[Text]"/>
      <dgm:spPr/>
      <dgm:t>
        <a:bodyPr/>
        <a:lstStyle/>
        <a:p>
          <a:r>
            <a:rPr lang="en-US" dirty="0" smtClean="0"/>
            <a:t>ROI</a:t>
          </a:r>
          <a:endParaRPr lang="en-GB" dirty="0"/>
        </a:p>
      </dgm:t>
    </dgm:pt>
    <dgm:pt modelId="{58C4DCB1-E17F-491C-BAA2-5D99BFA2309D}" type="parTrans" cxnId="{1042CE9C-3E44-46D6-BECD-77057F87FB5B}">
      <dgm:prSet/>
      <dgm:spPr/>
      <dgm:t>
        <a:bodyPr/>
        <a:lstStyle/>
        <a:p>
          <a:endParaRPr lang="en-GB"/>
        </a:p>
      </dgm:t>
    </dgm:pt>
    <dgm:pt modelId="{0CC62101-5337-40E9-ADB1-7F7EBB32B2E5}" type="sibTrans" cxnId="{1042CE9C-3E44-46D6-BECD-77057F87FB5B}">
      <dgm:prSet/>
      <dgm:spPr/>
      <dgm:t>
        <a:bodyPr/>
        <a:lstStyle/>
        <a:p>
          <a:endParaRPr lang="en-GB"/>
        </a:p>
      </dgm:t>
    </dgm:pt>
    <dgm:pt modelId="{C76A53C7-5F01-4B64-99D3-0862A2431ABB}">
      <dgm:prSet phldrT="[Text]"/>
      <dgm:spPr/>
      <dgm:t>
        <a:bodyPr/>
        <a:lstStyle/>
        <a:p>
          <a:r>
            <a:rPr lang="en-US" dirty="0" err="1" smtClean="0"/>
            <a:t>Período</a:t>
          </a:r>
          <a:r>
            <a:rPr lang="en-US" dirty="0" smtClean="0"/>
            <a:t> de </a:t>
          </a:r>
          <a:r>
            <a:rPr lang="en-US" dirty="0" err="1" smtClean="0"/>
            <a:t>Recupero</a:t>
          </a:r>
          <a:endParaRPr lang="en-GB" dirty="0"/>
        </a:p>
      </dgm:t>
    </dgm:pt>
    <dgm:pt modelId="{A2E53F6C-3972-4B6E-910A-C213A4E4BFC0}" type="parTrans" cxnId="{6DFF24FC-D33B-4EC6-B4EA-4AC366171963}">
      <dgm:prSet/>
      <dgm:spPr/>
      <dgm:t>
        <a:bodyPr/>
        <a:lstStyle/>
        <a:p>
          <a:endParaRPr lang="en-GB"/>
        </a:p>
      </dgm:t>
    </dgm:pt>
    <dgm:pt modelId="{080AF7E4-2B60-4D5B-A539-2E597C49F317}" type="sibTrans" cxnId="{6DFF24FC-D33B-4EC6-B4EA-4AC366171963}">
      <dgm:prSet/>
      <dgm:spPr/>
      <dgm:t>
        <a:bodyPr/>
        <a:lstStyle/>
        <a:p>
          <a:endParaRPr lang="en-GB"/>
        </a:p>
      </dgm:t>
    </dgm:pt>
    <dgm:pt modelId="{95FA9E38-F5D2-4547-97EB-4902F9B590B2}">
      <dgm:prSet phldrT="[Text]"/>
      <dgm:spPr/>
      <dgm:t>
        <a:bodyPr/>
        <a:lstStyle/>
        <a:p>
          <a:r>
            <a:rPr lang="en-US" dirty="0" smtClean="0"/>
            <a:t>Valor </a:t>
          </a:r>
          <a:r>
            <a:rPr lang="en-US" dirty="0" err="1" smtClean="0"/>
            <a:t>Presente</a:t>
          </a:r>
          <a:r>
            <a:rPr lang="en-US" dirty="0" smtClean="0"/>
            <a:t> </a:t>
          </a:r>
          <a:r>
            <a:rPr lang="en-US" dirty="0" err="1" smtClean="0"/>
            <a:t>Neto</a:t>
          </a:r>
          <a:endParaRPr lang="en-GB" dirty="0"/>
        </a:p>
      </dgm:t>
    </dgm:pt>
    <dgm:pt modelId="{75CF1188-785D-4F6D-BC45-34F6E9228D9F}" type="parTrans" cxnId="{F12E85D2-82CC-43FF-9773-8F86C0B0A66F}">
      <dgm:prSet/>
      <dgm:spPr/>
      <dgm:t>
        <a:bodyPr/>
        <a:lstStyle/>
        <a:p>
          <a:endParaRPr lang="en-GB"/>
        </a:p>
      </dgm:t>
    </dgm:pt>
    <dgm:pt modelId="{204E8428-31FC-4AD4-8A9F-73D8F5A6F42D}" type="sibTrans" cxnId="{F12E85D2-82CC-43FF-9773-8F86C0B0A66F}">
      <dgm:prSet/>
      <dgm:spPr/>
      <dgm:t>
        <a:bodyPr/>
        <a:lstStyle/>
        <a:p>
          <a:endParaRPr lang="en-GB"/>
        </a:p>
      </dgm:t>
    </dgm:pt>
    <dgm:pt modelId="{331C9CAA-1F12-4A52-BDA2-BF2306AA3B59}">
      <dgm:prSet phldrT="[Text]"/>
      <dgm:spPr/>
      <dgm:t>
        <a:bodyPr/>
        <a:lstStyle/>
        <a:p>
          <a:r>
            <a:rPr lang="en-US" dirty="0" err="1" smtClean="0"/>
            <a:t>Cuestiones</a:t>
          </a:r>
          <a:r>
            <a:rPr lang="en-US" dirty="0" smtClean="0"/>
            <a:t> de </a:t>
          </a:r>
          <a:r>
            <a:rPr lang="en-US" dirty="0" err="1" smtClean="0"/>
            <a:t>Competencia</a:t>
          </a:r>
          <a:endParaRPr lang="en-GB" dirty="0"/>
        </a:p>
      </dgm:t>
    </dgm:pt>
    <dgm:pt modelId="{3C07AC58-77B4-46CB-9DF9-F8D305D65314}" type="parTrans" cxnId="{5EFB3777-AB7A-4591-88D9-BAB346B6481C}">
      <dgm:prSet/>
      <dgm:spPr/>
      <dgm:t>
        <a:bodyPr/>
        <a:lstStyle/>
        <a:p>
          <a:endParaRPr lang="en-GB"/>
        </a:p>
      </dgm:t>
    </dgm:pt>
    <dgm:pt modelId="{2B23720F-AD80-4754-B448-C7142E7E3C4A}" type="sibTrans" cxnId="{5EFB3777-AB7A-4591-88D9-BAB346B6481C}">
      <dgm:prSet/>
      <dgm:spPr/>
      <dgm:t>
        <a:bodyPr/>
        <a:lstStyle/>
        <a:p>
          <a:endParaRPr lang="en-GB"/>
        </a:p>
      </dgm:t>
    </dgm:pt>
    <dgm:pt modelId="{FD06A58D-11CE-4DCB-BCA2-5A485BB560DB}">
      <dgm:prSet phldrT="[Text]"/>
      <dgm:spPr/>
      <dgm:t>
        <a:bodyPr/>
        <a:lstStyle/>
        <a:p>
          <a:r>
            <a:rPr lang="en-US" dirty="0" err="1" smtClean="0"/>
            <a:t>Nuevas</a:t>
          </a:r>
          <a:r>
            <a:rPr lang="en-US" dirty="0" smtClean="0"/>
            <a:t> </a:t>
          </a:r>
          <a:r>
            <a:rPr lang="en-US" dirty="0" err="1" smtClean="0"/>
            <a:t>Cuestiones</a:t>
          </a:r>
          <a:r>
            <a:rPr lang="en-US" dirty="0" smtClean="0"/>
            <a:t> del </a:t>
          </a:r>
          <a:r>
            <a:rPr lang="en-US" dirty="0" err="1" smtClean="0"/>
            <a:t>Negocio</a:t>
          </a:r>
          <a:endParaRPr lang="en-GB" dirty="0"/>
        </a:p>
      </dgm:t>
    </dgm:pt>
    <dgm:pt modelId="{E00FB794-4EAC-4642-8CDC-670E86783D23}" type="parTrans" cxnId="{1ED1D7CA-F044-4FB6-AD70-B4625F0DDE07}">
      <dgm:prSet/>
      <dgm:spPr/>
      <dgm:t>
        <a:bodyPr/>
        <a:lstStyle/>
        <a:p>
          <a:endParaRPr lang="en-GB"/>
        </a:p>
      </dgm:t>
    </dgm:pt>
    <dgm:pt modelId="{7C9A480D-2890-4B4E-9B2E-6B8391029197}" type="sibTrans" cxnId="{1ED1D7CA-F044-4FB6-AD70-B4625F0DDE07}">
      <dgm:prSet/>
      <dgm:spPr/>
      <dgm:t>
        <a:bodyPr/>
        <a:lstStyle/>
        <a:p>
          <a:endParaRPr lang="en-GB"/>
        </a:p>
      </dgm:t>
    </dgm:pt>
    <dgm:pt modelId="{3E62D098-AB92-4BCD-B25F-BAF508B71534}">
      <dgm:prSet phldrT="[Text]"/>
      <dgm:spPr/>
      <dgm:t>
        <a:bodyPr/>
        <a:lstStyle/>
        <a:p>
          <a:r>
            <a:rPr lang="en-US" dirty="0" err="1" smtClean="0"/>
            <a:t>Mejora</a:t>
          </a:r>
          <a:r>
            <a:rPr lang="en-US" dirty="0" smtClean="0"/>
            <a:t> de la </a:t>
          </a:r>
          <a:r>
            <a:rPr lang="en-US" dirty="0" err="1" smtClean="0"/>
            <a:t>Capacidad</a:t>
          </a:r>
          <a:endParaRPr lang="en-GB" dirty="0"/>
        </a:p>
      </dgm:t>
    </dgm:pt>
    <dgm:pt modelId="{E73E4D20-3B5D-44B2-BF7F-75F9FBA65F90}" type="parTrans" cxnId="{48D64005-F05C-4274-A507-7BDCA3ECF541}">
      <dgm:prSet/>
      <dgm:spPr/>
      <dgm:t>
        <a:bodyPr/>
        <a:lstStyle/>
        <a:p>
          <a:endParaRPr lang="en-GB"/>
        </a:p>
      </dgm:t>
    </dgm:pt>
    <dgm:pt modelId="{CA66A8B2-3155-4F1E-A323-7A8B3B1D7F8F}" type="sibTrans" cxnId="{48D64005-F05C-4274-A507-7BDCA3ECF541}">
      <dgm:prSet/>
      <dgm:spPr/>
      <dgm:t>
        <a:bodyPr/>
        <a:lstStyle/>
        <a:p>
          <a:endParaRPr lang="en-GB"/>
        </a:p>
      </dgm:t>
    </dgm:pt>
    <dgm:pt modelId="{7EDCA13F-1164-4B55-AB24-899525CEB967}">
      <dgm:prSet phldrT="[Text]"/>
      <dgm:spPr/>
      <dgm:t>
        <a:bodyPr/>
        <a:lstStyle/>
        <a:p>
          <a:r>
            <a:rPr lang="en-US" dirty="0" err="1" smtClean="0"/>
            <a:t>Creación</a:t>
          </a:r>
          <a:r>
            <a:rPr lang="en-US" dirty="0" smtClean="0"/>
            <a:t> de </a:t>
          </a:r>
          <a:r>
            <a:rPr lang="en-US" dirty="0" err="1" smtClean="0"/>
            <a:t>Empleos</a:t>
          </a:r>
          <a:endParaRPr lang="en-GB" dirty="0"/>
        </a:p>
      </dgm:t>
    </dgm:pt>
    <dgm:pt modelId="{39F6BAF6-F1FB-4EBB-B450-E9530E1308BB}" type="parTrans" cxnId="{CEC14895-6F07-438B-9EEC-31B69843CF3B}">
      <dgm:prSet/>
      <dgm:spPr/>
      <dgm:t>
        <a:bodyPr/>
        <a:lstStyle/>
        <a:p>
          <a:endParaRPr lang="en-GB"/>
        </a:p>
      </dgm:t>
    </dgm:pt>
    <dgm:pt modelId="{E741CBAE-5928-4F03-B9C0-333E0D1D35C6}" type="sibTrans" cxnId="{CEC14895-6F07-438B-9EEC-31B69843CF3B}">
      <dgm:prSet/>
      <dgm:spPr/>
      <dgm:t>
        <a:bodyPr/>
        <a:lstStyle/>
        <a:p>
          <a:endParaRPr lang="en-GB"/>
        </a:p>
      </dgm:t>
    </dgm:pt>
    <dgm:pt modelId="{08F20A67-62BC-4B78-A98B-984ACB2E6BE0}">
      <dgm:prSet phldrT="[Text]"/>
      <dgm:spPr/>
      <dgm:t>
        <a:bodyPr/>
        <a:lstStyle/>
        <a:p>
          <a:r>
            <a:rPr lang="en-US" dirty="0" err="1" smtClean="0"/>
            <a:t>Reducción</a:t>
          </a:r>
          <a:r>
            <a:rPr lang="en-US" dirty="0" smtClean="0"/>
            <a:t> de la </a:t>
          </a:r>
          <a:r>
            <a:rPr lang="en-US" dirty="0" err="1" smtClean="0"/>
            <a:t>Pobreza</a:t>
          </a:r>
          <a:endParaRPr lang="en-GB" dirty="0"/>
        </a:p>
      </dgm:t>
    </dgm:pt>
    <dgm:pt modelId="{A6B5E6B5-881F-4BAD-8697-4DC2F89D421C}" type="parTrans" cxnId="{BC25B1B5-4120-4A09-8E0D-57FF7D22BE09}">
      <dgm:prSet/>
      <dgm:spPr/>
      <dgm:t>
        <a:bodyPr/>
        <a:lstStyle/>
        <a:p>
          <a:endParaRPr lang="en-GB"/>
        </a:p>
      </dgm:t>
    </dgm:pt>
    <dgm:pt modelId="{DA8676E4-DECC-435B-8C98-351154B34242}" type="sibTrans" cxnId="{BC25B1B5-4120-4A09-8E0D-57FF7D22BE09}">
      <dgm:prSet/>
      <dgm:spPr/>
      <dgm:t>
        <a:bodyPr/>
        <a:lstStyle/>
        <a:p>
          <a:endParaRPr lang="en-GB"/>
        </a:p>
      </dgm:t>
    </dgm:pt>
    <dgm:pt modelId="{C35DE037-56BC-4214-8BB1-B30E4A058F56}">
      <dgm:prSet phldrT="[Text]"/>
      <dgm:spPr/>
      <dgm:t>
        <a:bodyPr/>
        <a:lstStyle/>
        <a:p>
          <a:r>
            <a:rPr lang="en-US" dirty="0" err="1" smtClean="0"/>
            <a:t>Exposición</a:t>
          </a:r>
          <a:r>
            <a:rPr lang="en-US" dirty="0" smtClean="0"/>
            <a:t> al </a:t>
          </a:r>
          <a:r>
            <a:rPr lang="en-US" dirty="0" err="1" smtClean="0"/>
            <a:t>Riesgo</a:t>
          </a:r>
          <a:endParaRPr lang="en-GB" dirty="0"/>
        </a:p>
      </dgm:t>
    </dgm:pt>
    <dgm:pt modelId="{E62B6344-2B2B-4268-A324-CFDD7350B585}" type="parTrans" cxnId="{678AE39D-8C19-4669-83FD-440EAB952F73}">
      <dgm:prSet/>
      <dgm:spPr/>
      <dgm:t>
        <a:bodyPr/>
        <a:lstStyle/>
        <a:p>
          <a:endParaRPr lang="en-US"/>
        </a:p>
      </dgm:t>
    </dgm:pt>
    <dgm:pt modelId="{27EF67E4-08F3-4A13-BB93-49E601B27925}" type="sibTrans" cxnId="{678AE39D-8C19-4669-83FD-440EAB952F73}">
      <dgm:prSet/>
      <dgm:spPr/>
      <dgm:t>
        <a:bodyPr/>
        <a:lstStyle/>
        <a:p>
          <a:endParaRPr lang="en-US"/>
        </a:p>
      </dgm:t>
    </dgm:pt>
    <dgm:pt modelId="{5889C33E-F0E3-4424-90EA-91BB50F0F137}">
      <dgm:prSet phldrT="[Text]"/>
      <dgm:spPr/>
      <dgm:t>
        <a:bodyPr/>
        <a:lstStyle/>
        <a:p>
          <a:r>
            <a:rPr lang="en-US" dirty="0" err="1" smtClean="0"/>
            <a:t>Cronograma</a:t>
          </a:r>
          <a:r>
            <a:rPr lang="en-US" dirty="0" smtClean="0"/>
            <a:t> </a:t>
          </a:r>
          <a:endParaRPr lang="en-GB" dirty="0"/>
        </a:p>
      </dgm:t>
    </dgm:pt>
    <dgm:pt modelId="{FE97754B-FD0F-41FA-BCF0-762357A68829}" type="parTrans" cxnId="{D79B2868-A8AA-4B70-9030-9A6D871F2237}">
      <dgm:prSet/>
      <dgm:spPr/>
      <dgm:t>
        <a:bodyPr/>
        <a:lstStyle/>
        <a:p>
          <a:endParaRPr lang="en-US"/>
        </a:p>
      </dgm:t>
    </dgm:pt>
    <dgm:pt modelId="{BB789D9A-D300-4FAD-9BA5-BC283E35C949}" type="sibTrans" cxnId="{D79B2868-A8AA-4B70-9030-9A6D871F2237}">
      <dgm:prSet/>
      <dgm:spPr/>
      <dgm:t>
        <a:bodyPr/>
        <a:lstStyle/>
        <a:p>
          <a:endParaRPr lang="en-US"/>
        </a:p>
      </dgm:t>
    </dgm:pt>
    <dgm:pt modelId="{F973F57B-7AE6-4E0D-BBB1-E1BD262135FD}">
      <dgm:prSet phldrT="[Text]"/>
      <dgm:spPr/>
      <dgm:t>
        <a:bodyPr/>
        <a:lstStyle/>
        <a:p>
          <a:r>
            <a:rPr lang="en-US" dirty="0" err="1" smtClean="0"/>
            <a:t>Presupuesto</a:t>
          </a:r>
          <a:endParaRPr lang="en-GB" dirty="0"/>
        </a:p>
      </dgm:t>
    </dgm:pt>
    <dgm:pt modelId="{5C66723F-061D-40E1-8781-10D52D878A1D}" type="parTrans" cxnId="{3FFED264-FC90-47A8-9D4D-9113C347DFCD}">
      <dgm:prSet/>
      <dgm:spPr/>
      <dgm:t>
        <a:bodyPr/>
        <a:lstStyle/>
        <a:p>
          <a:endParaRPr lang="en-US"/>
        </a:p>
      </dgm:t>
    </dgm:pt>
    <dgm:pt modelId="{C0997801-402B-43D1-A3F7-353EBA31C58C}" type="sibTrans" cxnId="{3FFED264-FC90-47A8-9D4D-9113C347DFCD}">
      <dgm:prSet/>
      <dgm:spPr/>
      <dgm:t>
        <a:bodyPr/>
        <a:lstStyle/>
        <a:p>
          <a:endParaRPr lang="en-US"/>
        </a:p>
      </dgm:t>
    </dgm:pt>
    <dgm:pt modelId="{834A4143-0FB2-45E1-8F90-168E5CF5DCB0}">
      <dgm:prSet phldrT="[Text]"/>
      <dgm:spPr/>
      <dgm:t>
        <a:bodyPr/>
        <a:lstStyle/>
        <a:p>
          <a:r>
            <a:rPr lang="en-US" dirty="0" err="1" smtClean="0"/>
            <a:t>Técnico</a:t>
          </a:r>
          <a:endParaRPr lang="en-GB" dirty="0"/>
        </a:p>
      </dgm:t>
    </dgm:pt>
    <dgm:pt modelId="{837EB5ED-2D7F-43E9-8B4B-51AA51B71009}" type="parTrans" cxnId="{497B892A-2E4D-424C-A1CF-07D55847C876}">
      <dgm:prSet/>
      <dgm:spPr/>
      <dgm:t>
        <a:bodyPr/>
        <a:lstStyle/>
        <a:p>
          <a:endParaRPr lang="en-US"/>
        </a:p>
      </dgm:t>
    </dgm:pt>
    <dgm:pt modelId="{6209272B-5E97-4A61-8824-BF173D307F8F}" type="sibTrans" cxnId="{497B892A-2E4D-424C-A1CF-07D55847C876}">
      <dgm:prSet/>
      <dgm:spPr/>
      <dgm:t>
        <a:bodyPr/>
        <a:lstStyle/>
        <a:p>
          <a:endParaRPr lang="en-US"/>
        </a:p>
      </dgm:t>
    </dgm:pt>
    <dgm:pt modelId="{03AFD70F-683F-49FE-AB3A-8A7B131D1B68}" type="pres">
      <dgm:prSet presAssocID="{859D1DE6-559B-4438-997C-60E324945B18}" presName="hierChild1" presStyleCnt="0">
        <dgm:presLayoutVars>
          <dgm:orgChart val="1"/>
          <dgm:chPref val="1"/>
          <dgm:dir/>
          <dgm:animOne val="branch"/>
          <dgm:animLvl val="lvl"/>
          <dgm:resizeHandles/>
        </dgm:presLayoutVars>
      </dgm:prSet>
      <dgm:spPr/>
      <dgm:t>
        <a:bodyPr/>
        <a:lstStyle/>
        <a:p>
          <a:endParaRPr lang="en-GB"/>
        </a:p>
      </dgm:t>
    </dgm:pt>
    <dgm:pt modelId="{8FA97E29-BB74-4F27-BC23-204F279BF2C3}" type="pres">
      <dgm:prSet presAssocID="{727A8708-0AFF-4F82-A00E-85CB58D45AD9}" presName="hierRoot1" presStyleCnt="0">
        <dgm:presLayoutVars>
          <dgm:hierBranch val="init"/>
        </dgm:presLayoutVars>
      </dgm:prSet>
      <dgm:spPr/>
      <dgm:t>
        <a:bodyPr/>
        <a:lstStyle/>
        <a:p>
          <a:endParaRPr lang="en-US"/>
        </a:p>
      </dgm:t>
    </dgm:pt>
    <dgm:pt modelId="{1F00144D-5FD1-42DF-A13F-F69180D2FEB6}" type="pres">
      <dgm:prSet presAssocID="{727A8708-0AFF-4F82-A00E-85CB58D45AD9}" presName="rootComposite1" presStyleCnt="0"/>
      <dgm:spPr/>
      <dgm:t>
        <a:bodyPr/>
        <a:lstStyle/>
        <a:p>
          <a:endParaRPr lang="en-US"/>
        </a:p>
      </dgm:t>
    </dgm:pt>
    <dgm:pt modelId="{667379A8-41C4-4FD7-9859-8C254391543C}" type="pres">
      <dgm:prSet presAssocID="{727A8708-0AFF-4F82-A00E-85CB58D45AD9}" presName="rootText1" presStyleLbl="node0" presStyleIdx="0" presStyleCnt="1">
        <dgm:presLayoutVars>
          <dgm:chPref val="3"/>
        </dgm:presLayoutVars>
      </dgm:prSet>
      <dgm:spPr/>
      <dgm:t>
        <a:bodyPr/>
        <a:lstStyle/>
        <a:p>
          <a:endParaRPr lang="en-GB"/>
        </a:p>
      </dgm:t>
    </dgm:pt>
    <dgm:pt modelId="{06DBC3DD-AEB5-4E78-9BE3-F9C7EE18BBE2}" type="pres">
      <dgm:prSet presAssocID="{727A8708-0AFF-4F82-A00E-85CB58D45AD9}" presName="rootConnector1" presStyleLbl="node1" presStyleIdx="0" presStyleCnt="0"/>
      <dgm:spPr/>
      <dgm:t>
        <a:bodyPr/>
        <a:lstStyle/>
        <a:p>
          <a:endParaRPr lang="en-GB"/>
        </a:p>
      </dgm:t>
    </dgm:pt>
    <dgm:pt modelId="{AAF0D0BB-A6B5-464E-8AD2-B30AB9B9A5D8}" type="pres">
      <dgm:prSet presAssocID="{727A8708-0AFF-4F82-A00E-85CB58D45AD9}" presName="hierChild2" presStyleCnt="0"/>
      <dgm:spPr/>
      <dgm:t>
        <a:bodyPr/>
        <a:lstStyle/>
        <a:p>
          <a:endParaRPr lang="en-US"/>
        </a:p>
      </dgm:t>
    </dgm:pt>
    <dgm:pt modelId="{45A60BBF-B1D1-49B5-A25D-0B7FB5145BED}" type="pres">
      <dgm:prSet presAssocID="{F838DD0D-BAE7-4FD3-93B9-A51D9434E9FA}" presName="Name37" presStyleLbl="parChTrans1D2" presStyleIdx="0" presStyleCnt="3"/>
      <dgm:spPr/>
      <dgm:t>
        <a:bodyPr/>
        <a:lstStyle/>
        <a:p>
          <a:endParaRPr lang="en-GB"/>
        </a:p>
      </dgm:t>
    </dgm:pt>
    <dgm:pt modelId="{D6A5A224-0DBF-4328-9B1A-8B57A24FCA1B}" type="pres">
      <dgm:prSet presAssocID="{6808AE37-E19D-4EE6-9C17-8F723D8E9356}" presName="hierRoot2" presStyleCnt="0">
        <dgm:presLayoutVars>
          <dgm:hierBranch val="init"/>
        </dgm:presLayoutVars>
      </dgm:prSet>
      <dgm:spPr/>
      <dgm:t>
        <a:bodyPr/>
        <a:lstStyle/>
        <a:p>
          <a:endParaRPr lang="en-US"/>
        </a:p>
      </dgm:t>
    </dgm:pt>
    <dgm:pt modelId="{679F535F-F66D-402A-9130-5E0EEF71333B}" type="pres">
      <dgm:prSet presAssocID="{6808AE37-E19D-4EE6-9C17-8F723D8E9356}" presName="rootComposite" presStyleCnt="0"/>
      <dgm:spPr/>
      <dgm:t>
        <a:bodyPr/>
        <a:lstStyle/>
        <a:p>
          <a:endParaRPr lang="en-US"/>
        </a:p>
      </dgm:t>
    </dgm:pt>
    <dgm:pt modelId="{839EC777-CCAF-4E11-A176-FE36436DA159}" type="pres">
      <dgm:prSet presAssocID="{6808AE37-E19D-4EE6-9C17-8F723D8E9356}" presName="rootText" presStyleLbl="node2" presStyleIdx="0" presStyleCnt="3">
        <dgm:presLayoutVars>
          <dgm:chPref val="3"/>
        </dgm:presLayoutVars>
      </dgm:prSet>
      <dgm:spPr/>
      <dgm:t>
        <a:bodyPr/>
        <a:lstStyle/>
        <a:p>
          <a:endParaRPr lang="en-GB"/>
        </a:p>
      </dgm:t>
    </dgm:pt>
    <dgm:pt modelId="{55EDE4D1-0C13-420F-BFA3-CC9035726C01}" type="pres">
      <dgm:prSet presAssocID="{6808AE37-E19D-4EE6-9C17-8F723D8E9356}" presName="rootConnector" presStyleLbl="node2" presStyleIdx="0" presStyleCnt="3"/>
      <dgm:spPr/>
      <dgm:t>
        <a:bodyPr/>
        <a:lstStyle/>
        <a:p>
          <a:endParaRPr lang="en-GB"/>
        </a:p>
      </dgm:t>
    </dgm:pt>
    <dgm:pt modelId="{458FDCFA-CCAF-44AD-B1DC-965BF23850B8}" type="pres">
      <dgm:prSet presAssocID="{6808AE37-E19D-4EE6-9C17-8F723D8E9356}" presName="hierChild4" presStyleCnt="0"/>
      <dgm:spPr/>
      <dgm:t>
        <a:bodyPr/>
        <a:lstStyle/>
        <a:p>
          <a:endParaRPr lang="en-US"/>
        </a:p>
      </dgm:t>
    </dgm:pt>
    <dgm:pt modelId="{D5C73F05-BC1B-475F-8ED0-C50ACED677BE}" type="pres">
      <dgm:prSet presAssocID="{2EBA09C9-6418-4AD1-B87D-69F49902F9E6}" presName="Name37" presStyleLbl="parChTrans1D3" presStyleIdx="0" presStyleCnt="7"/>
      <dgm:spPr/>
      <dgm:t>
        <a:bodyPr/>
        <a:lstStyle/>
        <a:p>
          <a:endParaRPr lang="en-GB"/>
        </a:p>
      </dgm:t>
    </dgm:pt>
    <dgm:pt modelId="{CA50E309-ECDC-4EDA-99D5-26CEBA0CA5AF}" type="pres">
      <dgm:prSet presAssocID="{26B93AD6-EBD2-4F09-8222-3171F0BF0AA7}" presName="hierRoot2" presStyleCnt="0">
        <dgm:presLayoutVars>
          <dgm:hierBranch val="init"/>
        </dgm:presLayoutVars>
      </dgm:prSet>
      <dgm:spPr/>
      <dgm:t>
        <a:bodyPr/>
        <a:lstStyle/>
        <a:p>
          <a:endParaRPr lang="en-US"/>
        </a:p>
      </dgm:t>
    </dgm:pt>
    <dgm:pt modelId="{2954894B-D53C-460E-B733-2AA93BF00873}" type="pres">
      <dgm:prSet presAssocID="{26B93AD6-EBD2-4F09-8222-3171F0BF0AA7}" presName="rootComposite" presStyleCnt="0"/>
      <dgm:spPr/>
      <dgm:t>
        <a:bodyPr/>
        <a:lstStyle/>
        <a:p>
          <a:endParaRPr lang="en-US"/>
        </a:p>
      </dgm:t>
    </dgm:pt>
    <dgm:pt modelId="{46F58884-8B1D-4525-AAAC-9130549B0257}" type="pres">
      <dgm:prSet presAssocID="{26B93AD6-EBD2-4F09-8222-3171F0BF0AA7}" presName="rootText" presStyleLbl="node3" presStyleIdx="0" presStyleCnt="7">
        <dgm:presLayoutVars>
          <dgm:chPref val="3"/>
        </dgm:presLayoutVars>
      </dgm:prSet>
      <dgm:spPr/>
      <dgm:t>
        <a:bodyPr/>
        <a:lstStyle/>
        <a:p>
          <a:endParaRPr lang="en-GB"/>
        </a:p>
      </dgm:t>
    </dgm:pt>
    <dgm:pt modelId="{8E4A511F-230A-4FF5-8E2E-DC966CA249D5}" type="pres">
      <dgm:prSet presAssocID="{26B93AD6-EBD2-4F09-8222-3171F0BF0AA7}" presName="rootConnector" presStyleLbl="node3" presStyleIdx="0" presStyleCnt="7"/>
      <dgm:spPr/>
      <dgm:t>
        <a:bodyPr/>
        <a:lstStyle/>
        <a:p>
          <a:endParaRPr lang="en-GB"/>
        </a:p>
      </dgm:t>
    </dgm:pt>
    <dgm:pt modelId="{42B24C80-DEA5-495E-B969-0336F27A8D1C}" type="pres">
      <dgm:prSet presAssocID="{26B93AD6-EBD2-4F09-8222-3171F0BF0AA7}" presName="hierChild4" presStyleCnt="0"/>
      <dgm:spPr/>
      <dgm:t>
        <a:bodyPr/>
        <a:lstStyle/>
        <a:p>
          <a:endParaRPr lang="en-US"/>
        </a:p>
      </dgm:t>
    </dgm:pt>
    <dgm:pt modelId="{DA228114-8A3A-4403-A095-238E8024DBA0}" type="pres">
      <dgm:prSet presAssocID="{58C4DCB1-E17F-491C-BAA2-5D99BFA2309D}" presName="Name37" presStyleLbl="parChTrans1D4" presStyleIdx="0" presStyleCnt="10"/>
      <dgm:spPr/>
      <dgm:t>
        <a:bodyPr/>
        <a:lstStyle/>
        <a:p>
          <a:endParaRPr lang="en-GB"/>
        </a:p>
      </dgm:t>
    </dgm:pt>
    <dgm:pt modelId="{570E8F8D-99E3-4CA2-BF39-962A4CBBEE09}" type="pres">
      <dgm:prSet presAssocID="{E97768CB-B0FC-4C95-982D-9C7C40142E3E}" presName="hierRoot2" presStyleCnt="0">
        <dgm:presLayoutVars>
          <dgm:hierBranch val="init"/>
        </dgm:presLayoutVars>
      </dgm:prSet>
      <dgm:spPr/>
      <dgm:t>
        <a:bodyPr/>
        <a:lstStyle/>
        <a:p>
          <a:endParaRPr lang="en-US"/>
        </a:p>
      </dgm:t>
    </dgm:pt>
    <dgm:pt modelId="{120F2517-A80F-47D1-9EAF-90FD87AA801B}" type="pres">
      <dgm:prSet presAssocID="{E97768CB-B0FC-4C95-982D-9C7C40142E3E}" presName="rootComposite" presStyleCnt="0"/>
      <dgm:spPr/>
      <dgm:t>
        <a:bodyPr/>
        <a:lstStyle/>
        <a:p>
          <a:endParaRPr lang="en-US"/>
        </a:p>
      </dgm:t>
    </dgm:pt>
    <dgm:pt modelId="{E9077B75-9766-43CF-BB15-9B0DC8BCADED}" type="pres">
      <dgm:prSet presAssocID="{E97768CB-B0FC-4C95-982D-9C7C40142E3E}" presName="rootText" presStyleLbl="node4" presStyleIdx="0" presStyleCnt="10">
        <dgm:presLayoutVars>
          <dgm:chPref val="3"/>
        </dgm:presLayoutVars>
      </dgm:prSet>
      <dgm:spPr/>
      <dgm:t>
        <a:bodyPr/>
        <a:lstStyle/>
        <a:p>
          <a:endParaRPr lang="en-GB"/>
        </a:p>
      </dgm:t>
    </dgm:pt>
    <dgm:pt modelId="{4CDEF811-7BFE-4B94-82B4-828A5E270A69}" type="pres">
      <dgm:prSet presAssocID="{E97768CB-B0FC-4C95-982D-9C7C40142E3E}" presName="rootConnector" presStyleLbl="node4" presStyleIdx="0" presStyleCnt="10"/>
      <dgm:spPr/>
      <dgm:t>
        <a:bodyPr/>
        <a:lstStyle/>
        <a:p>
          <a:endParaRPr lang="en-GB"/>
        </a:p>
      </dgm:t>
    </dgm:pt>
    <dgm:pt modelId="{3E538565-CE8A-4800-AF90-4B83E042F3EA}" type="pres">
      <dgm:prSet presAssocID="{E97768CB-B0FC-4C95-982D-9C7C40142E3E}" presName="hierChild4" presStyleCnt="0"/>
      <dgm:spPr/>
      <dgm:t>
        <a:bodyPr/>
        <a:lstStyle/>
        <a:p>
          <a:endParaRPr lang="en-US"/>
        </a:p>
      </dgm:t>
    </dgm:pt>
    <dgm:pt modelId="{032298E2-74C0-4992-AC6F-10EC91244A70}" type="pres">
      <dgm:prSet presAssocID="{E97768CB-B0FC-4C95-982D-9C7C40142E3E}" presName="hierChild5" presStyleCnt="0"/>
      <dgm:spPr/>
      <dgm:t>
        <a:bodyPr/>
        <a:lstStyle/>
        <a:p>
          <a:endParaRPr lang="en-US"/>
        </a:p>
      </dgm:t>
    </dgm:pt>
    <dgm:pt modelId="{5FB808EC-DCDC-41AC-8302-B6EE74BB9F1C}" type="pres">
      <dgm:prSet presAssocID="{A2E53F6C-3972-4B6E-910A-C213A4E4BFC0}" presName="Name37" presStyleLbl="parChTrans1D4" presStyleIdx="1" presStyleCnt="10"/>
      <dgm:spPr/>
      <dgm:t>
        <a:bodyPr/>
        <a:lstStyle/>
        <a:p>
          <a:endParaRPr lang="en-GB"/>
        </a:p>
      </dgm:t>
    </dgm:pt>
    <dgm:pt modelId="{FF384387-B42D-45DB-8D74-9C627AA4E570}" type="pres">
      <dgm:prSet presAssocID="{C76A53C7-5F01-4B64-99D3-0862A2431ABB}" presName="hierRoot2" presStyleCnt="0">
        <dgm:presLayoutVars>
          <dgm:hierBranch val="init"/>
        </dgm:presLayoutVars>
      </dgm:prSet>
      <dgm:spPr/>
      <dgm:t>
        <a:bodyPr/>
        <a:lstStyle/>
        <a:p>
          <a:endParaRPr lang="en-US"/>
        </a:p>
      </dgm:t>
    </dgm:pt>
    <dgm:pt modelId="{9DADB8F6-BC3B-4220-B7AF-90432F282888}" type="pres">
      <dgm:prSet presAssocID="{C76A53C7-5F01-4B64-99D3-0862A2431ABB}" presName="rootComposite" presStyleCnt="0"/>
      <dgm:spPr/>
      <dgm:t>
        <a:bodyPr/>
        <a:lstStyle/>
        <a:p>
          <a:endParaRPr lang="en-US"/>
        </a:p>
      </dgm:t>
    </dgm:pt>
    <dgm:pt modelId="{484653B0-EA38-4060-BF54-440C7A661A69}" type="pres">
      <dgm:prSet presAssocID="{C76A53C7-5F01-4B64-99D3-0862A2431ABB}" presName="rootText" presStyleLbl="node4" presStyleIdx="1" presStyleCnt="10">
        <dgm:presLayoutVars>
          <dgm:chPref val="3"/>
        </dgm:presLayoutVars>
      </dgm:prSet>
      <dgm:spPr/>
      <dgm:t>
        <a:bodyPr/>
        <a:lstStyle/>
        <a:p>
          <a:endParaRPr lang="en-GB"/>
        </a:p>
      </dgm:t>
    </dgm:pt>
    <dgm:pt modelId="{4D2BA588-2AC8-41E5-A47E-8171F686E7E3}" type="pres">
      <dgm:prSet presAssocID="{C76A53C7-5F01-4B64-99D3-0862A2431ABB}" presName="rootConnector" presStyleLbl="node4" presStyleIdx="1" presStyleCnt="10"/>
      <dgm:spPr/>
      <dgm:t>
        <a:bodyPr/>
        <a:lstStyle/>
        <a:p>
          <a:endParaRPr lang="en-GB"/>
        </a:p>
      </dgm:t>
    </dgm:pt>
    <dgm:pt modelId="{942BC14B-D5BE-49C6-A915-2ED4991B6E98}" type="pres">
      <dgm:prSet presAssocID="{C76A53C7-5F01-4B64-99D3-0862A2431ABB}" presName="hierChild4" presStyleCnt="0"/>
      <dgm:spPr/>
      <dgm:t>
        <a:bodyPr/>
        <a:lstStyle/>
        <a:p>
          <a:endParaRPr lang="en-US"/>
        </a:p>
      </dgm:t>
    </dgm:pt>
    <dgm:pt modelId="{9E1D1F40-0B32-44B4-8663-4749F3E336BC}" type="pres">
      <dgm:prSet presAssocID="{C76A53C7-5F01-4B64-99D3-0862A2431ABB}" presName="hierChild5" presStyleCnt="0"/>
      <dgm:spPr/>
      <dgm:t>
        <a:bodyPr/>
        <a:lstStyle/>
        <a:p>
          <a:endParaRPr lang="en-US"/>
        </a:p>
      </dgm:t>
    </dgm:pt>
    <dgm:pt modelId="{043AB99D-E117-4E80-B6F4-E6BF204C719B}" type="pres">
      <dgm:prSet presAssocID="{75CF1188-785D-4F6D-BC45-34F6E9228D9F}" presName="Name37" presStyleLbl="parChTrans1D4" presStyleIdx="2" presStyleCnt="10"/>
      <dgm:spPr/>
      <dgm:t>
        <a:bodyPr/>
        <a:lstStyle/>
        <a:p>
          <a:endParaRPr lang="en-GB"/>
        </a:p>
      </dgm:t>
    </dgm:pt>
    <dgm:pt modelId="{AC8658E8-1463-4FFC-8F1C-F5C768998460}" type="pres">
      <dgm:prSet presAssocID="{95FA9E38-F5D2-4547-97EB-4902F9B590B2}" presName="hierRoot2" presStyleCnt="0">
        <dgm:presLayoutVars>
          <dgm:hierBranch val="init"/>
        </dgm:presLayoutVars>
      </dgm:prSet>
      <dgm:spPr/>
      <dgm:t>
        <a:bodyPr/>
        <a:lstStyle/>
        <a:p>
          <a:endParaRPr lang="en-US"/>
        </a:p>
      </dgm:t>
    </dgm:pt>
    <dgm:pt modelId="{BB987A2B-254E-4E6B-BA8A-2DC6F6DC387F}" type="pres">
      <dgm:prSet presAssocID="{95FA9E38-F5D2-4547-97EB-4902F9B590B2}" presName="rootComposite" presStyleCnt="0"/>
      <dgm:spPr/>
      <dgm:t>
        <a:bodyPr/>
        <a:lstStyle/>
        <a:p>
          <a:endParaRPr lang="en-US"/>
        </a:p>
      </dgm:t>
    </dgm:pt>
    <dgm:pt modelId="{BE064B50-930B-4F6B-BE31-0DAF06F1084F}" type="pres">
      <dgm:prSet presAssocID="{95FA9E38-F5D2-4547-97EB-4902F9B590B2}" presName="rootText" presStyleLbl="node4" presStyleIdx="2" presStyleCnt="10">
        <dgm:presLayoutVars>
          <dgm:chPref val="3"/>
        </dgm:presLayoutVars>
      </dgm:prSet>
      <dgm:spPr/>
      <dgm:t>
        <a:bodyPr/>
        <a:lstStyle/>
        <a:p>
          <a:endParaRPr lang="en-GB"/>
        </a:p>
      </dgm:t>
    </dgm:pt>
    <dgm:pt modelId="{2AFC687E-B172-4F8D-BB61-E048A176D365}" type="pres">
      <dgm:prSet presAssocID="{95FA9E38-F5D2-4547-97EB-4902F9B590B2}" presName="rootConnector" presStyleLbl="node4" presStyleIdx="2" presStyleCnt="10"/>
      <dgm:spPr/>
      <dgm:t>
        <a:bodyPr/>
        <a:lstStyle/>
        <a:p>
          <a:endParaRPr lang="en-GB"/>
        </a:p>
      </dgm:t>
    </dgm:pt>
    <dgm:pt modelId="{EA60AD3A-0C5D-4AD2-A6CC-14A6318BFCE3}" type="pres">
      <dgm:prSet presAssocID="{95FA9E38-F5D2-4547-97EB-4902F9B590B2}" presName="hierChild4" presStyleCnt="0"/>
      <dgm:spPr/>
      <dgm:t>
        <a:bodyPr/>
        <a:lstStyle/>
        <a:p>
          <a:endParaRPr lang="en-US"/>
        </a:p>
      </dgm:t>
    </dgm:pt>
    <dgm:pt modelId="{1EF4BE6C-EE85-4B21-8F88-C4D3F32906AA}" type="pres">
      <dgm:prSet presAssocID="{95FA9E38-F5D2-4547-97EB-4902F9B590B2}" presName="hierChild5" presStyleCnt="0"/>
      <dgm:spPr/>
      <dgm:t>
        <a:bodyPr/>
        <a:lstStyle/>
        <a:p>
          <a:endParaRPr lang="en-US"/>
        </a:p>
      </dgm:t>
    </dgm:pt>
    <dgm:pt modelId="{E5A98A11-D1D7-4AEA-89F9-2BB55E07441C}" type="pres">
      <dgm:prSet presAssocID="{26B93AD6-EBD2-4F09-8222-3171F0BF0AA7}" presName="hierChild5" presStyleCnt="0"/>
      <dgm:spPr/>
      <dgm:t>
        <a:bodyPr/>
        <a:lstStyle/>
        <a:p>
          <a:endParaRPr lang="en-US"/>
        </a:p>
      </dgm:t>
    </dgm:pt>
    <dgm:pt modelId="{7857B783-F7E2-4734-B556-971DFB252C0A}" type="pres">
      <dgm:prSet presAssocID="{F1F64F9A-50D3-4A56-A21D-6CB90D9B0119}" presName="Name37" presStyleLbl="parChTrans1D3" presStyleIdx="1" presStyleCnt="7"/>
      <dgm:spPr/>
      <dgm:t>
        <a:bodyPr/>
        <a:lstStyle/>
        <a:p>
          <a:endParaRPr lang="en-GB"/>
        </a:p>
      </dgm:t>
    </dgm:pt>
    <dgm:pt modelId="{22089414-2F6B-47A2-8117-DEFCB691F836}" type="pres">
      <dgm:prSet presAssocID="{30AF1D2C-B59F-438B-8673-E3A91803AE7F}" presName="hierRoot2" presStyleCnt="0">
        <dgm:presLayoutVars>
          <dgm:hierBranch val="init"/>
        </dgm:presLayoutVars>
      </dgm:prSet>
      <dgm:spPr/>
      <dgm:t>
        <a:bodyPr/>
        <a:lstStyle/>
        <a:p>
          <a:endParaRPr lang="en-US"/>
        </a:p>
      </dgm:t>
    </dgm:pt>
    <dgm:pt modelId="{24ADBFEE-963D-4C8D-AEF4-B827B99B1C6C}" type="pres">
      <dgm:prSet presAssocID="{30AF1D2C-B59F-438B-8673-E3A91803AE7F}" presName="rootComposite" presStyleCnt="0"/>
      <dgm:spPr/>
      <dgm:t>
        <a:bodyPr/>
        <a:lstStyle/>
        <a:p>
          <a:endParaRPr lang="en-US"/>
        </a:p>
      </dgm:t>
    </dgm:pt>
    <dgm:pt modelId="{C03EC9D4-F809-4201-A722-0DF783E9CF39}" type="pres">
      <dgm:prSet presAssocID="{30AF1D2C-B59F-438B-8673-E3A91803AE7F}" presName="rootText" presStyleLbl="node3" presStyleIdx="1" presStyleCnt="7">
        <dgm:presLayoutVars>
          <dgm:chPref val="3"/>
        </dgm:presLayoutVars>
      </dgm:prSet>
      <dgm:spPr/>
      <dgm:t>
        <a:bodyPr/>
        <a:lstStyle/>
        <a:p>
          <a:endParaRPr lang="en-GB"/>
        </a:p>
      </dgm:t>
    </dgm:pt>
    <dgm:pt modelId="{CBB7925B-7E93-4510-8B9F-A4879563373F}" type="pres">
      <dgm:prSet presAssocID="{30AF1D2C-B59F-438B-8673-E3A91803AE7F}" presName="rootConnector" presStyleLbl="node3" presStyleIdx="1" presStyleCnt="7"/>
      <dgm:spPr/>
      <dgm:t>
        <a:bodyPr/>
        <a:lstStyle/>
        <a:p>
          <a:endParaRPr lang="en-GB"/>
        </a:p>
      </dgm:t>
    </dgm:pt>
    <dgm:pt modelId="{85D1577E-2C8F-4480-8289-014815F98D72}" type="pres">
      <dgm:prSet presAssocID="{30AF1D2C-B59F-438B-8673-E3A91803AE7F}" presName="hierChild4" presStyleCnt="0"/>
      <dgm:spPr/>
      <dgm:t>
        <a:bodyPr/>
        <a:lstStyle/>
        <a:p>
          <a:endParaRPr lang="en-US"/>
        </a:p>
      </dgm:t>
    </dgm:pt>
    <dgm:pt modelId="{62948A76-CCD6-4B2E-B57C-C1F228B14F89}" type="pres">
      <dgm:prSet presAssocID="{3C07AC58-77B4-46CB-9DF9-F8D305D65314}" presName="Name37" presStyleLbl="parChTrans1D4" presStyleIdx="3" presStyleCnt="10"/>
      <dgm:spPr/>
      <dgm:t>
        <a:bodyPr/>
        <a:lstStyle/>
        <a:p>
          <a:endParaRPr lang="en-GB"/>
        </a:p>
      </dgm:t>
    </dgm:pt>
    <dgm:pt modelId="{B7060B5B-FDC9-4ABA-BD79-47EDB059F4BA}" type="pres">
      <dgm:prSet presAssocID="{331C9CAA-1F12-4A52-BDA2-BF2306AA3B59}" presName="hierRoot2" presStyleCnt="0">
        <dgm:presLayoutVars>
          <dgm:hierBranch val="init"/>
        </dgm:presLayoutVars>
      </dgm:prSet>
      <dgm:spPr/>
      <dgm:t>
        <a:bodyPr/>
        <a:lstStyle/>
        <a:p>
          <a:endParaRPr lang="en-US"/>
        </a:p>
      </dgm:t>
    </dgm:pt>
    <dgm:pt modelId="{57D2F321-DF84-458D-BC0B-5D52A2BF8876}" type="pres">
      <dgm:prSet presAssocID="{331C9CAA-1F12-4A52-BDA2-BF2306AA3B59}" presName="rootComposite" presStyleCnt="0"/>
      <dgm:spPr/>
      <dgm:t>
        <a:bodyPr/>
        <a:lstStyle/>
        <a:p>
          <a:endParaRPr lang="en-US"/>
        </a:p>
      </dgm:t>
    </dgm:pt>
    <dgm:pt modelId="{02591BCA-E394-4D2F-B305-E41A272FDCDF}" type="pres">
      <dgm:prSet presAssocID="{331C9CAA-1F12-4A52-BDA2-BF2306AA3B59}" presName="rootText" presStyleLbl="node4" presStyleIdx="3" presStyleCnt="10">
        <dgm:presLayoutVars>
          <dgm:chPref val="3"/>
        </dgm:presLayoutVars>
      </dgm:prSet>
      <dgm:spPr/>
      <dgm:t>
        <a:bodyPr/>
        <a:lstStyle/>
        <a:p>
          <a:endParaRPr lang="en-GB"/>
        </a:p>
      </dgm:t>
    </dgm:pt>
    <dgm:pt modelId="{FB6755AC-D6AC-47B7-92C8-C2C0DF01C944}" type="pres">
      <dgm:prSet presAssocID="{331C9CAA-1F12-4A52-BDA2-BF2306AA3B59}" presName="rootConnector" presStyleLbl="node4" presStyleIdx="3" presStyleCnt="10"/>
      <dgm:spPr/>
      <dgm:t>
        <a:bodyPr/>
        <a:lstStyle/>
        <a:p>
          <a:endParaRPr lang="en-GB"/>
        </a:p>
      </dgm:t>
    </dgm:pt>
    <dgm:pt modelId="{7D33D854-C118-4015-AF0E-CF7011700EA8}" type="pres">
      <dgm:prSet presAssocID="{331C9CAA-1F12-4A52-BDA2-BF2306AA3B59}" presName="hierChild4" presStyleCnt="0"/>
      <dgm:spPr/>
      <dgm:t>
        <a:bodyPr/>
        <a:lstStyle/>
        <a:p>
          <a:endParaRPr lang="en-US"/>
        </a:p>
      </dgm:t>
    </dgm:pt>
    <dgm:pt modelId="{11EB23DB-C2DD-4BE8-8D5E-5F6B7EC74E4B}" type="pres">
      <dgm:prSet presAssocID="{331C9CAA-1F12-4A52-BDA2-BF2306AA3B59}" presName="hierChild5" presStyleCnt="0"/>
      <dgm:spPr/>
      <dgm:t>
        <a:bodyPr/>
        <a:lstStyle/>
        <a:p>
          <a:endParaRPr lang="en-US"/>
        </a:p>
      </dgm:t>
    </dgm:pt>
    <dgm:pt modelId="{477BFADC-27C8-41AE-9EEE-648942AFFD48}" type="pres">
      <dgm:prSet presAssocID="{E00FB794-4EAC-4642-8CDC-670E86783D23}" presName="Name37" presStyleLbl="parChTrans1D4" presStyleIdx="4" presStyleCnt="10"/>
      <dgm:spPr/>
      <dgm:t>
        <a:bodyPr/>
        <a:lstStyle/>
        <a:p>
          <a:endParaRPr lang="en-GB"/>
        </a:p>
      </dgm:t>
    </dgm:pt>
    <dgm:pt modelId="{C9673C2A-5870-4E22-9E35-41309A0E5071}" type="pres">
      <dgm:prSet presAssocID="{FD06A58D-11CE-4DCB-BCA2-5A485BB560DB}" presName="hierRoot2" presStyleCnt="0">
        <dgm:presLayoutVars>
          <dgm:hierBranch val="init"/>
        </dgm:presLayoutVars>
      </dgm:prSet>
      <dgm:spPr/>
      <dgm:t>
        <a:bodyPr/>
        <a:lstStyle/>
        <a:p>
          <a:endParaRPr lang="en-US"/>
        </a:p>
      </dgm:t>
    </dgm:pt>
    <dgm:pt modelId="{AE05B1B7-9FAE-4D07-959D-B5783F03B1CA}" type="pres">
      <dgm:prSet presAssocID="{FD06A58D-11CE-4DCB-BCA2-5A485BB560DB}" presName="rootComposite" presStyleCnt="0"/>
      <dgm:spPr/>
      <dgm:t>
        <a:bodyPr/>
        <a:lstStyle/>
        <a:p>
          <a:endParaRPr lang="en-US"/>
        </a:p>
      </dgm:t>
    </dgm:pt>
    <dgm:pt modelId="{C0811978-5866-4E43-A19D-CBCF0F1B0D1E}" type="pres">
      <dgm:prSet presAssocID="{FD06A58D-11CE-4DCB-BCA2-5A485BB560DB}" presName="rootText" presStyleLbl="node4" presStyleIdx="4" presStyleCnt="10">
        <dgm:presLayoutVars>
          <dgm:chPref val="3"/>
        </dgm:presLayoutVars>
      </dgm:prSet>
      <dgm:spPr/>
      <dgm:t>
        <a:bodyPr/>
        <a:lstStyle/>
        <a:p>
          <a:endParaRPr lang="en-GB"/>
        </a:p>
      </dgm:t>
    </dgm:pt>
    <dgm:pt modelId="{CD7EEFAC-892D-47DE-9C12-50E312367463}" type="pres">
      <dgm:prSet presAssocID="{FD06A58D-11CE-4DCB-BCA2-5A485BB560DB}" presName="rootConnector" presStyleLbl="node4" presStyleIdx="4" presStyleCnt="10"/>
      <dgm:spPr/>
      <dgm:t>
        <a:bodyPr/>
        <a:lstStyle/>
        <a:p>
          <a:endParaRPr lang="en-GB"/>
        </a:p>
      </dgm:t>
    </dgm:pt>
    <dgm:pt modelId="{FC112599-2478-4186-922A-489BA6CB29F8}" type="pres">
      <dgm:prSet presAssocID="{FD06A58D-11CE-4DCB-BCA2-5A485BB560DB}" presName="hierChild4" presStyleCnt="0"/>
      <dgm:spPr/>
      <dgm:t>
        <a:bodyPr/>
        <a:lstStyle/>
        <a:p>
          <a:endParaRPr lang="en-US"/>
        </a:p>
      </dgm:t>
    </dgm:pt>
    <dgm:pt modelId="{65EDF11B-5F3A-4A19-9C45-5DD041A9CA57}" type="pres">
      <dgm:prSet presAssocID="{FD06A58D-11CE-4DCB-BCA2-5A485BB560DB}" presName="hierChild5" presStyleCnt="0"/>
      <dgm:spPr/>
      <dgm:t>
        <a:bodyPr/>
        <a:lstStyle/>
        <a:p>
          <a:endParaRPr lang="en-US"/>
        </a:p>
      </dgm:t>
    </dgm:pt>
    <dgm:pt modelId="{92C4133D-D0A3-47C0-8A19-99748F896FED}" type="pres">
      <dgm:prSet presAssocID="{E73E4D20-3B5D-44B2-BF7F-75F9FBA65F90}" presName="Name37" presStyleLbl="parChTrans1D4" presStyleIdx="5" presStyleCnt="10"/>
      <dgm:spPr/>
      <dgm:t>
        <a:bodyPr/>
        <a:lstStyle/>
        <a:p>
          <a:endParaRPr lang="en-GB"/>
        </a:p>
      </dgm:t>
    </dgm:pt>
    <dgm:pt modelId="{741AF41A-4D14-4CBF-891A-7E3ECB9E6AD8}" type="pres">
      <dgm:prSet presAssocID="{3E62D098-AB92-4BCD-B25F-BAF508B71534}" presName="hierRoot2" presStyleCnt="0">
        <dgm:presLayoutVars>
          <dgm:hierBranch val="init"/>
        </dgm:presLayoutVars>
      </dgm:prSet>
      <dgm:spPr/>
      <dgm:t>
        <a:bodyPr/>
        <a:lstStyle/>
        <a:p>
          <a:endParaRPr lang="en-US"/>
        </a:p>
      </dgm:t>
    </dgm:pt>
    <dgm:pt modelId="{FA6E3BDB-46F7-422A-94D9-F7F539F94912}" type="pres">
      <dgm:prSet presAssocID="{3E62D098-AB92-4BCD-B25F-BAF508B71534}" presName="rootComposite" presStyleCnt="0"/>
      <dgm:spPr/>
      <dgm:t>
        <a:bodyPr/>
        <a:lstStyle/>
        <a:p>
          <a:endParaRPr lang="en-US"/>
        </a:p>
      </dgm:t>
    </dgm:pt>
    <dgm:pt modelId="{AD1AA9FA-E35A-4366-9316-1297D8D3CDF3}" type="pres">
      <dgm:prSet presAssocID="{3E62D098-AB92-4BCD-B25F-BAF508B71534}" presName="rootText" presStyleLbl="node4" presStyleIdx="5" presStyleCnt="10">
        <dgm:presLayoutVars>
          <dgm:chPref val="3"/>
        </dgm:presLayoutVars>
      </dgm:prSet>
      <dgm:spPr/>
      <dgm:t>
        <a:bodyPr/>
        <a:lstStyle/>
        <a:p>
          <a:endParaRPr lang="en-GB"/>
        </a:p>
      </dgm:t>
    </dgm:pt>
    <dgm:pt modelId="{BBF74C11-54DE-4525-BC38-4D9FA4AC1C88}" type="pres">
      <dgm:prSet presAssocID="{3E62D098-AB92-4BCD-B25F-BAF508B71534}" presName="rootConnector" presStyleLbl="node4" presStyleIdx="5" presStyleCnt="10"/>
      <dgm:spPr/>
      <dgm:t>
        <a:bodyPr/>
        <a:lstStyle/>
        <a:p>
          <a:endParaRPr lang="en-GB"/>
        </a:p>
      </dgm:t>
    </dgm:pt>
    <dgm:pt modelId="{28E02D4D-5363-4BA6-BFAB-79E6B3E2A90A}" type="pres">
      <dgm:prSet presAssocID="{3E62D098-AB92-4BCD-B25F-BAF508B71534}" presName="hierChild4" presStyleCnt="0"/>
      <dgm:spPr/>
      <dgm:t>
        <a:bodyPr/>
        <a:lstStyle/>
        <a:p>
          <a:endParaRPr lang="en-US"/>
        </a:p>
      </dgm:t>
    </dgm:pt>
    <dgm:pt modelId="{BE99F8AF-9C6E-4BF2-883C-716AF68C2E1F}" type="pres">
      <dgm:prSet presAssocID="{3E62D098-AB92-4BCD-B25F-BAF508B71534}" presName="hierChild5" presStyleCnt="0"/>
      <dgm:spPr/>
      <dgm:t>
        <a:bodyPr/>
        <a:lstStyle/>
        <a:p>
          <a:endParaRPr lang="en-US"/>
        </a:p>
      </dgm:t>
    </dgm:pt>
    <dgm:pt modelId="{1A69F708-6406-4248-918A-0FDCB0B69559}" type="pres">
      <dgm:prSet presAssocID="{30AF1D2C-B59F-438B-8673-E3A91803AE7F}" presName="hierChild5" presStyleCnt="0"/>
      <dgm:spPr/>
      <dgm:t>
        <a:bodyPr/>
        <a:lstStyle/>
        <a:p>
          <a:endParaRPr lang="en-US"/>
        </a:p>
      </dgm:t>
    </dgm:pt>
    <dgm:pt modelId="{96D1BE35-7C2E-42C1-B5CF-CD1817FD7EF7}" type="pres">
      <dgm:prSet presAssocID="{6808AE37-E19D-4EE6-9C17-8F723D8E9356}" presName="hierChild5" presStyleCnt="0"/>
      <dgm:spPr/>
      <dgm:t>
        <a:bodyPr/>
        <a:lstStyle/>
        <a:p>
          <a:endParaRPr lang="en-US"/>
        </a:p>
      </dgm:t>
    </dgm:pt>
    <dgm:pt modelId="{8C9CBC05-66D2-4FCF-958F-AC91E9B5FB6B}" type="pres">
      <dgm:prSet presAssocID="{E62B6344-2B2B-4268-A324-CFDD7350B585}" presName="Name37" presStyleLbl="parChTrans1D2" presStyleIdx="1" presStyleCnt="3"/>
      <dgm:spPr/>
      <dgm:t>
        <a:bodyPr/>
        <a:lstStyle/>
        <a:p>
          <a:endParaRPr lang="en-US"/>
        </a:p>
      </dgm:t>
    </dgm:pt>
    <dgm:pt modelId="{711211D8-F533-4B4A-83C7-DF2FDFDA68FA}" type="pres">
      <dgm:prSet presAssocID="{C35DE037-56BC-4214-8BB1-B30E4A058F56}" presName="hierRoot2" presStyleCnt="0">
        <dgm:presLayoutVars>
          <dgm:hierBranch val="init"/>
        </dgm:presLayoutVars>
      </dgm:prSet>
      <dgm:spPr/>
      <dgm:t>
        <a:bodyPr/>
        <a:lstStyle/>
        <a:p>
          <a:endParaRPr lang="en-US"/>
        </a:p>
      </dgm:t>
    </dgm:pt>
    <dgm:pt modelId="{4DD8E926-BC27-4C1C-BD1D-0136FFD43026}" type="pres">
      <dgm:prSet presAssocID="{C35DE037-56BC-4214-8BB1-B30E4A058F56}" presName="rootComposite" presStyleCnt="0"/>
      <dgm:spPr/>
      <dgm:t>
        <a:bodyPr/>
        <a:lstStyle/>
        <a:p>
          <a:endParaRPr lang="en-US"/>
        </a:p>
      </dgm:t>
    </dgm:pt>
    <dgm:pt modelId="{5CF74FE0-73F9-4A3D-AB6D-D399D7064A29}" type="pres">
      <dgm:prSet presAssocID="{C35DE037-56BC-4214-8BB1-B30E4A058F56}" presName="rootText" presStyleLbl="node2" presStyleIdx="1" presStyleCnt="3">
        <dgm:presLayoutVars>
          <dgm:chPref val="3"/>
        </dgm:presLayoutVars>
      </dgm:prSet>
      <dgm:spPr/>
      <dgm:t>
        <a:bodyPr/>
        <a:lstStyle/>
        <a:p>
          <a:endParaRPr lang="en-GB"/>
        </a:p>
      </dgm:t>
    </dgm:pt>
    <dgm:pt modelId="{E84976E9-65A7-46D8-A791-759026CC9EDD}" type="pres">
      <dgm:prSet presAssocID="{C35DE037-56BC-4214-8BB1-B30E4A058F56}" presName="rootConnector" presStyleLbl="node2" presStyleIdx="1" presStyleCnt="3"/>
      <dgm:spPr/>
      <dgm:t>
        <a:bodyPr/>
        <a:lstStyle/>
        <a:p>
          <a:endParaRPr lang="en-GB"/>
        </a:p>
      </dgm:t>
    </dgm:pt>
    <dgm:pt modelId="{94EB11F0-DCE0-4D10-8846-34D81500FB6C}" type="pres">
      <dgm:prSet presAssocID="{C35DE037-56BC-4214-8BB1-B30E4A058F56}" presName="hierChild4" presStyleCnt="0"/>
      <dgm:spPr/>
      <dgm:t>
        <a:bodyPr/>
        <a:lstStyle/>
        <a:p>
          <a:endParaRPr lang="en-US"/>
        </a:p>
      </dgm:t>
    </dgm:pt>
    <dgm:pt modelId="{95FEABD4-99D2-4121-81E7-04282BCF1E81}" type="pres">
      <dgm:prSet presAssocID="{FE97754B-FD0F-41FA-BCF0-762357A68829}" presName="Name37" presStyleLbl="parChTrans1D3" presStyleIdx="2" presStyleCnt="7"/>
      <dgm:spPr/>
      <dgm:t>
        <a:bodyPr/>
        <a:lstStyle/>
        <a:p>
          <a:endParaRPr lang="en-US"/>
        </a:p>
      </dgm:t>
    </dgm:pt>
    <dgm:pt modelId="{67B376E6-52B0-45F1-82D7-2948CA84A0C5}" type="pres">
      <dgm:prSet presAssocID="{5889C33E-F0E3-4424-90EA-91BB50F0F137}" presName="hierRoot2" presStyleCnt="0">
        <dgm:presLayoutVars>
          <dgm:hierBranch val="init"/>
        </dgm:presLayoutVars>
      </dgm:prSet>
      <dgm:spPr/>
      <dgm:t>
        <a:bodyPr/>
        <a:lstStyle/>
        <a:p>
          <a:endParaRPr lang="en-US"/>
        </a:p>
      </dgm:t>
    </dgm:pt>
    <dgm:pt modelId="{181CE5D1-420B-429F-A6F6-D071F701B6F2}" type="pres">
      <dgm:prSet presAssocID="{5889C33E-F0E3-4424-90EA-91BB50F0F137}" presName="rootComposite" presStyleCnt="0"/>
      <dgm:spPr/>
      <dgm:t>
        <a:bodyPr/>
        <a:lstStyle/>
        <a:p>
          <a:endParaRPr lang="en-US"/>
        </a:p>
      </dgm:t>
    </dgm:pt>
    <dgm:pt modelId="{DE8872BB-F30E-4322-9CA8-A9F18C0352FA}" type="pres">
      <dgm:prSet presAssocID="{5889C33E-F0E3-4424-90EA-91BB50F0F137}" presName="rootText" presStyleLbl="node3" presStyleIdx="2" presStyleCnt="7">
        <dgm:presLayoutVars>
          <dgm:chPref val="3"/>
        </dgm:presLayoutVars>
      </dgm:prSet>
      <dgm:spPr/>
      <dgm:t>
        <a:bodyPr/>
        <a:lstStyle/>
        <a:p>
          <a:endParaRPr lang="en-GB"/>
        </a:p>
      </dgm:t>
    </dgm:pt>
    <dgm:pt modelId="{C45FDC70-8115-474A-AB92-2777B15CEE0C}" type="pres">
      <dgm:prSet presAssocID="{5889C33E-F0E3-4424-90EA-91BB50F0F137}" presName="rootConnector" presStyleLbl="node3" presStyleIdx="2" presStyleCnt="7"/>
      <dgm:spPr/>
      <dgm:t>
        <a:bodyPr/>
        <a:lstStyle/>
        <a:p>
          <a:endParaRPr lang="en-GB"/>
        </a:p>
      </dgm:t>
    </dgm:pt>
    <dgm:pt modelId="{6507B237-5511-4DC3-A8BF-16E51309B237}" type="pres">
      <dgm:prSet presAssocID="{5889C33E-F0E3-4424-90EA-91BB50F0F137}" presName="hierChild4" presStyleCnt="0"/>
      <dgm:spPr/>
      <dgm:t>
        <a:bodyPr/>
        <a:lstStyle/>
        <a:p>
          <a:endParaRPr lang="en-US"/>
        </a:p>
      </dgm:t>
    </dgm:pt>
    <dgm:pt modelId="{0E2B4CAC-FAA2-4ADE-A1DA-F3287763AD8B}" type="pres">
      <dgm:prSet presAssocID="{5889C33E-F0E3-4424-90EA-91BB50F0F137}" presName="hierChild5" presStyleCnt="0"/>
      <dgm:spPr/>
      <dgm:t>
        <a:bodyPr/>
        <a:lstStyle/>
        <a:p>
          <a:endParaRPr lang="en-US"/>
        </a:p>
      </dgm:t>
    </dgm:pt>
    <dgm:pt modelId="{C2D69486-C7C3-4D9D-8FC5-B15F2ECD0560}" type="pres">
      <dgm:prSet presAssocID="{5C66723F-061D-40E1-8781-10D52D878A1D}" presName="Name37" presStyleLbl="parChTrans1D3" presStyleIdx="3" presStyleCnt="7"/>
      <dgm:spPr/>
      <dgm:t>
        <a:bodyPr/>
        <a:lstStyle/>
        <a:p>
          <a:endParaRPr lang="en-US"/>
        </a:p>
      </dgm:t>
    </dgm:pt>
    <dgm:pt modelId="{AC457E2A-D3D3-4947-973F-F6A3385C453B}" type="pres">
      <dgm:prSet presAssocID="{F973F57B-7AE6-4E0D-BBB1-E1BD262135FD}" presName="hierRoot2" presStyleCnt="0">
        <dgm:presLayoutVars>
          <dgm:hierBranch val="init"/>
        </dgm:presLayoutVars>
      </dgm:prSet>
      <dgm:spPr/>
      <dgm:t>
        <a:bodyPr/>
        <a:lstStyle/>
        <a:p>
          <a:endParaRPr lang="en-US"/>
        </a:p>
      </dgm:t>
    </dgm:pt>
    <dgm:pt modelId="{04C11D80-4A28-4007-B50D-0BE012804C3B}" type="pres">
      <dgm:prSet presAssocID="{F973F57B-7AE6-4E0D-BBB1-E1BD262135FD}" presName="rootComposite" presStyleCnt="0"/>
      <dgm:spPr/>
      <dgm:t>
        <a:bodyPr/>
        <a:lstStyle/>
        <a:p>
          <a:endParaRPr lang="en-US"/>
        </a:p>
      </dgm:t>
    </dgm:pt>
    <dgm:pt modelId="{D52FC375-4D5C-4808-AE3F-375CBB285ED0}" type="pres">
      <dgm:prSet presAssocID="{F973F57B-7AE6-4E0D-BBB1-E1BD262135FD}" presName="rootText" presStyleLbl="node3" presStyleIdx="3" presStyleCnt="7">
        <dgm:presLayoutVars>
          <dgm:chPref val="3"/>
        </dgm:presLayoutVars>
      </dgm:prSet>
      <dgm:spPr/>
      <dgm:t>
        <a:bodyPr/>
        <a:lstStyle/>
        <a:p>
          <a:endParaRPr lang="en-GB"/>
        </a:p>
      </dgm:t>
    </dgm:pt>
    <dgm:pt modelId="{8E17391A-5BDD-4302-A1E5-24156B8B192F}" type="pres">
      <dgm:prSet presAssocID="{F973F57B-7AE6-4E0D-BBB1-E1BD262135FD}" presName="rootConnector" presStyleLbl="node3" presStyleIdx="3" presStyleCnt="7"/>
      <dgm:spPr/>
      <dgm:t>
        <a:bodyPr/>
        <a:lstStyle/>
        <a:p>
          <a:endParaRPr lang="en-GB"/>
        </a:p>
      </dgm:t>
    </dgm:pt>
    <dgm:pt modelId="{6B2226AF-9765-4767-8C28-41D48CC7AAF5}" type="pres">
      <dgm:prSet presAssocID="{F973F57B-7AE6-4E0D-BBB1-E1BD262135FD}" presName="hierChild4" presStyleCnt="0"/>
      <dgm:spPr/>
      <dgm:t>
        <a:bodyPr/>
        <a:lstStyle/>
        <a:p>
          <a:endParaRPr lang="en-US"/>
        </a:p>
      </dgm:t>
    </dgm:pt>
    <dgm:pt modelId="{E905B2E7-5326-4A96-B4CB-F916D594E0B1}" type="pres">
      <dgm:prSet presAssocID="{F973F57B-7AE6-4E0D-BBB1-E1BD262135FD}" presName="hierChild5" presStyleCnt="0"/>
      <dgm:spPr/>
      <dgm:t>
        <a:bodyPr/>
        <a:lstStyle/>
        <a:p>
          <a:endParaRPr lang="en-US"/>
        </a:p>
      </dgm:t>
    </dgm:pt>
    <dgm:pt modelId="{81A6AC38-0788-4230-9EE8-C78E7773D989}" type="pres">
      <dgm:prSet presAssocID="{837EB5ED-2D7F-43E9-8B4B-51AA51B71009}" presName="Name37" presStyleLbl="parChTrans1D3" presStyleIdx="4" presStyleCnt="7"/>
      <dgm:spPr/>
      <dgm:t>
        <a:bodyPr/>
        <a:lstStyle/>
        <a:p>
          <a:endParaRPr lang="en-US"/>
        </a:p>
      </dgm:t>
    </dgm:pt>
    <dgm:pt modelId="{1A724F51-5734-4B12-8755-CECE9F7B1D1D}" type="pres">
      <dgm:prSet presAssocID="{834A4143-0FB2-45E1-8F90-168E5CF5DCB0}" presName="hierRoot2" presStyleCnt="0">
        <dgm:presLayoutVars>
          <dgm:hierBranch val="init"/>
        </dgm:presLayoutVars>
      </dgm:prSet>
      <dgm:spPr/>
      <dgm:t>
        <a:bodyPr/>
        <a:lstStyle/>
        <a:p>
          <a:endParaRPr lang="en-US"/>
        </a:p>
      </dgm:t>
    </dgm:pt>
    <dgm:pt modelId="{0B1F2C4A-B601-4401-BF16-70C2A5B15E87}" type="pres">
      <dgm:prSet presAssocID="{834A4143-0FB2-45E1-8F90-168E5CF5DCB0}" presName="rootComposite" presStyleCnt="0"/>
      <dgm:spPr/>
      <dgm:t>
        <a:bodyPr/>
        <a:lstStyle/>
        <a:p>
          <a:endParaRPr lang="en-US"/>
        </a:p>
      </dgm:t>
    </dgm:pt>
    <dgm:pt modelId="{5DBDBB36-BC01-45D6-9DE9-FA9476ECDB3F}" type="pres">
      <dgm:prSet presAssocID="{834A4143-0FB2-45E1-8F90-168E5CF5DCB0}" presName="rootText" presStyleLbl="node3" presStyleIdx="4" presStyleCnt="7">
        <dgm:presLayoutVars>
          <dgm:chPref val="3"/>
        </dgm:presLayoutVars>
      </dgm:prSet>
      <dgm:spPr/>
      <dgm:t>
        <a:bodyPr/>
        <a:lstStyle/>
        <a:p>
          <a:endParaRPr lang="en-GB"/>
        </a:p>
      </dgm:t>
    </dgm:pt>
    <dgm:pt modelId="{B399ABFC-17AE-435C-9791-D58D3BAD6328}" type="pres">
      <dgm:prSet presAssocID="{834A4143-0FB2-45E1-8F90-168E5CF5DCB0}" presName="rootConnector" presStyleLbl="node3" presStyleIdx="4" presStyleCnt="7"/>
      <dgm:spPr/>
      <dgm:t>
        <a:bodyPr/>
        <a:lstStyle/>
        <a:p>
          <a:endParaRPr lang="en-GB"/>
        </a:p>
      </dgm:t>
    </dgm:pt>
    <dgm:pt modelId="{AC5742A8-9A61-4798-92BD-D6A9CC28FD1A}" type="pres">
      <dgm:prSet presAssocID="{834A4143-0FB2-45E1-8F90-168E5CF5DCB0}" presName="hierChild4" presStyleCnt="0"/>
      <dgm:spPr/>
      <dgm:t>
        <a:bodyPr/>
        <a:lstStyle/>
        <a:p>
          <a:endParaRPr lang="en-US"/>
        </a:p>
      </dgm:t>
    </dgm:pt>
    <dgm:pt modelId="{E4C25A6F-D2E6-425F-B314-D3C28E2F261B}" type="pres">
      <dgm:prSet presAssocID="{834A4143-0FB2-45E1-8F90-168E5CF5DCB0}" presName="hierChild5" presStyleCnt="0"/>
      <dgm:spPr/>
      <dgm:t>
        <a:bodyPr/>
        <a:lstStyle/>
        <a:p>
          <a:endParaRPr lang="en-US"/>
        </a:p>
      </dgm:t>
    </dgm:pt>
    <dgm:pt modelId="{C58E9A55-83C2-4433-8712-0C3A22940AED}" type="pres">
      <dgm:prSet presAssocID="{C35DE037-56BC-4214-8BB1-B30E4A058F56}" presName="hierChild5" presStyleCnt="0"/>
      <dgm:spPr/>
      <dgm:t>
        <a:bodyPr/>
        <a:lstStyle/>
        <a:p>
          <a:endParaRPr lang="en-US"/>
        </a:p>
      </dgm:t>
    </dgm:pt>
    <dgm:pt modelId="{5479D77F-434F-47C1-A77D-20C1C9CF0D68}" type="pres">
      <dgm:prSet presAssocID="{F95506E4-C6D8-4003-A3F9-DB0740E2897F}" presName="Name37" presStyleLbl="parChTrans1D2" presStyleIdx="2" presStyleCnt="3"/>
      <dgm:spPr/>
      <dgm:t>
        <a:bodyPr/>
        <a:lstStyle/>
        <a:p>
          <a:endParaRPr lang="en-GB"/>
        </a:p>
      </dgm:t>
    </dgm:pt>
    <dgm:pt modelId="{6FB9B8CE-FC8C-41E1-B2DE-443F0966F689}" type="pres">
      <dgm:prSet presAssocID="{1528AF30-815C-4A15-896A-581B368A12BA}" presName="hierRoot2" presStyleCnt="0">
        <dgm:presLayoutVars>
          <dgm:hierBranch val="init"/>
        </dgm:presLayoutVars>
      </dgm:prSet>
      <dgm:spPr/>
      <dgm:t>
        <a:bodyPr/>
        <a:lstStyle/>
        <a:p>
          <a:endParaRPr lang="en-US"/>
        </a:p>
      </dgm:t>
    </dgm:pt>
    <dgm:pt modelId="{D9D67A2A-EB6D-40A0-9529-445D2BC8012E}" type="pres">
      <dgm:prSet presAssocID="{1528AF30-815C-4A15-896A-581B368A12BA}" presName="rootComposite" presStyleCnt="0"/>
      <dgm:spPr/>
      <dgm:t>
        <a:bodyPr/>
        <a:lstStyle/>
        <a:p>
          <a:endParaRPr lang="en-US"/>
        </a:p>
      </dgm:t>
    </dgm:pt>
    <dgm:pt modelId="{54B088D5-DFAA-42EE-AD3E-7FDC69CCF428}" type="pres">
      <dgm:prSet presAssocID="{1528AF30-815C-4A15-896A-581B368A12BA}" presName="rootText" presStyleLbl="node2" presStyleIdx="2" presStyleCnt="3">
        <dgm:presLayoutVars>
          <dgm:chPref val="3"/>
        </dgm:presLayoutVars>
      </dgm:prSet>
      <dgm:spPr/>
      <dgm:t>
        <a:bodyPr/>
        <a:lstStyle/>
        <a:p>
          <a:endParaRPr lang="en-GB"/>
        </a:p>
      </dgm:t>
    </dgm:pt>
    <dgm:pt modelId="{71DDD152-526F-48C8-A1B7-BF96FAF4B5F5}" type="pres">
      <dgm:prSet presAssocID="{1528AF30-815C-4A15-896A-581B368A12BA}" presName="rootConnector" presStyleLbl="node2" presStyleIdx="2" presStyleCnt="3"/>
      <dgm:spPr/>
      <dgm:t>
        <a:bodyPr/>
        <a:lstStyle/>
        <a:p>
          <a:endParaRPr lang="en-GB"/>
        </a:p>
      </dgm:t>
    </dgm:pt>
    <dgm:pt modelId="{4B400DC0-1915-4168-A2C1-369E151A27E7}" type="pres">
      <dgm:prSet presAssocID="{1528AF30-815C-4A15-896A-581B368A12BA}" presName="hierChild4" presStyleCnt="0"/>
      <dgm:spPr/>
      <dgm:t>
        <a:bodyPr/>
        <a:lstStyle/>
        <a:p>
          <a:endParaRPr lang="en-US"/>
        </a:p>
      </dgm:t>
    </dgm:pt>
    <dgm:pt modelId="{1D59D021-B414-4DB4-B587-46FF579AF18F}" type="pres">
      <dgm:prSet presAssocID="{DD1DD757-0BCB-4068-8C97-F12A5AC15CFC}" presName="Name37" presStyleLbl="parChTrans1D3" presStyleIdx="5" presStyleCnt="7"/>
      <dgm:spPr/>
      <dgm:t>
        <a:bodyPr/>
        <a:lstStyle/>
        <a:p>
          <a:endParaRPr lang="en-GB"/>
        </a:p>
      </dgm:t>
    </dgm:pt>
    <dgm:pt modelId="{A65E95FE-037D-49D3-9A44-A571D8CD7BDB}" type="pres">
      <dgm:prSet presAssocID="{B73365A5-44CD-4111-8E85-70A9B7DC2DF0}" presName="hierRoot2" presStyleCnt="0">
        <dgm:presLayoutVars>
          <dgm:hierBranch val="init"/>
        </dgm:presLayoutVars>
      </dgm:prSet>
      <dgm:spPr/>
      <dgm:t>
        <a:bodyPr/>
        <a:lstStyle/>
        <a:p>
          <a:endParaRPr lang="en-US"/>
        </a:p>
      </dgm:t>
    </dgm:pt>
    <dgm:pt modelId="{E871CCF2-68F0-45F7-B01D-B059AF25ED7D}" type="pres">
      <dgm:prSet presAssocID="{B73365A5-44CD-4111-8E85-70A9B7DC2DF0}" presName="rootComposite" presStyleCnt="0"/>
      <dgm:spPr/>
      <dgm:t>
        <a:bodyPr/>
        <a:lstStyle/>
        <a:p>
          <a:endParaRPr lang="en-US"/>
        </a:p>
      </dgm:t>
    </dgm:pt>
    <dgm:pt modelId="{F72CA017-5AAA-4B7D-B849-40D0ADEF2660}" type="pres">
      <dgm:prSet presAssocID="{B73365A5-44CD-4111-8E85-70A9B7DC2DF0}" presName="rootText" presStyleLbl="node3" presStyleIdx="5" presStyleCnt="7">
        <dgm:presLayoutVars>
          <dgm:chPref val="3"/>
        </dgm:presLayoutVars>
      </dgm:prSet>
      <dgm:spPr/>
      <dgm:t>
        <a:bodyPr/>
        <a:lstStyle/>
        <a:p>
          <a:endParaRPr lang="en-GB"/>
        </a:p>
      </dgm:t>
    </dgm:pt>
    <dgm:pt modelId="{9AFAFEB7-1AB1-4CFC-A9CC-DE6625B13011}" type="pres">
      <dgm:prSet presAssocID="{B73365A5-44CD-4111-8E85-70A9B7DC2DF0}" presName="rootConnector" presStyleLbl="node3" presStyleIdx="5" presStyleCnt="7"/>
      <dgm:spPr/>
      <dgm:t>
        <a:bodyPr/>
        <a:lstStyle/>
        <a:p>
          <a:endParaRPr lang="en-GB"/>
        </a:p>
      </dgm:t>
    </dgm:pt>
    <dgm:pt modelId="{33528B4B-E776-4F15-8325-1F31B7E9D2F6}" type="pres">
      <dgm:prSet presAssocID="{B73365A5-44CD-4111-8E85-70A9B7DC2DF0}" presName="hierChild4" presStyleCnt="0"/>
      <dgm:spPr/>
      <dgm:t>
        <a:bodyPr/>
        <a:lstStyle/>
        <a:p>
          <a:endParaRPr lang="en-US"/>
        </a:p>
      </dgm:t>
    </dgm:pt>
    <dgm:pt modelId="{48C6088D-72C1-47AD-BEA3-6A417D9DC693}" type="pres">
      <dgm:prSet presAssocID="{39F6BAF6-F1FB-4EBB-B450-E9530E1308BB}" presName="Name37" presStyleLbl="parChTrans1D4" presStyleIdx="6" presStyleCnt="10"/>
      <dgm:spPr/>
      <dgm:t>
        <a:bodyPr/>
        <a:lstStyle/>
        <a:p>
          <a:endParaRPr lang="en-GB"/>
        </a:p>
      </dgm:t>
    </dgm:pt>
    <dgm:pt modelId="{BFE5D94F-AC41-42EE-8526-DD17F4987BA9}" type="pres">
      <dgm:prSet presAssocID="{7EDCA13F-1164-4B55-AB24-899525CEB967}" presName="hierRoot2" presStyleCnt="0">
        <dgm:presLayoutVars>
          <dgm:hierBranch val="init"/>
        </dgm:presLayoutVars>
      </dgm:prSet>
      <dgm:spPr/>
      <dgm:t>
        <a:bodyPr/>
        <a:lstStyle/>
        <a:p>
          <a:endParaRPr lang="en-US"/>
        </a:p>
      </dgm:t>
    </dgm:pt>
    <dgm:pt modelId="{BDFE8D6D-DACF-43B0-A847-DE91A804F734}" type="pres">
      <dgm:prSet presAssocID="{7EDCA13F-1164-4B55-AB24-899525CEB967}" presName="rootComposite" presStyleCnt="0"/>
      <dgm:spPr/>
      <dgm:t>
        <a:bodyPr/>
        <a:lstStyle/>
        <a:p>
          <a:endParaRPr lang="en-US"/>
        </a:p>
      </dgm:t>
    </dgm:pt>
    <dgm:pt modelId="{175948D5-8653-445B-A733-8A6FC0B2F403}" type="pres">
      <dgm:prSet presAssocID="{7EDCA13F-1164-4B55-AB24-899525CEB967}" presName="rootText" presStyleLbl="node4" presStyleIdx="6" presStyleCnt="10">
        <dgm:presLayoutVars>
          <dgm:chPref val="3"/>
        </dgm:presLayoutVars>
      </dgm:prSet>
      <dgm:spPr/>
      <dgm:t>
        <a:bodyPr/>
        <a:lstStyle/>
        <a:p>
          <a:endParaRPr lang="en-GB"/>
        </a:p>
      </dgm:t>
    </dgm:pt>
    <dgm:pt modelId="{49ABE297-8810-4054-9044-549C1F52EA16}" type="pres">
      <dgm:prSet presAssocID="{7EDCA13F-1164-4B55-AB24-899525CEB967}" presName="rootConnector" presStyleLbl="node4" presStyleIdx="6" presStyleCnt="10"/>
      <dgm:spPr/>
      <dgm:t>
        <a:bodyPr/>
        <a:lstStyle/>
        <a:p>
          <a:endParaRPr lang="en-GB"/>
        </a:p>
      </dgm:t>
    </dgm:pt>
    <dgm:pt modelId="{BD0C0B5C-52B3-4BD7-9A55-A37DF492E69F}" type="pres">
      <dgm:prSet presAssocID="{7EDCA13F-1164-4B55-AB24-899525CEB967}" presName="hierChild4" presStyleCnt="0"/>
      <dgm:spPr/>
      <dgm:t>
        <a:bodyPr/>
        <a:lstStyle/>
        <a:p>
          <a:endParaRPr lang="en-US"/>
        </a:p>
      </dgm:t>
    </dgm:pt>
    <dgm:pt modelId="{567C6AB6-B8EC-4E8D-AE6E-51F2DE232E1F}" type="pres">
      <dgm:prSet presAssocID="{7EDCA13F-1164-4B55-AB24-899525CEB967}" presName="hierChild5" presStyleCnt="0"/>
      <dgm:spPr/>
      <dgm:t>
        <a:bodyPr/>
        <a:lstStyle/>
        <a:p>
          <a:endParaRPr lang="en-US"/>
        </a:p>
      </dgm:t>
    </dgm:pt>
    <dgm:pt modelId="{2BE6A5FE-D20D-404E-BA30-524528432997}" type="pres">
      <dgm:prSet presAssocID="{A6B5E6B5-881F-4BAD-8697-4DC2F89D421C}" presName="Name37" presStyleLbl="parChTrans1D4" presStyleIdx="7" presStyleCnt="10"/>
      <dgm:spPr/>
      <dgm:t>
        <a:bodyPr/>
        <a:lstStyle/>
        <a:p>
          <a:endParaRPr lang="en-GB"/>
        </a:p>
      </dgm:t>
    </dgm:pt>
    <dgm:pt modelId="{2E4D72FB-16FA-4157-8D66-E6F2FDD48542}" type="pres">
      <dgm:prSet presAssocID="{08F20A67-62BC-4B78-A98B-984ACB2E6BE0}" presName="hierRoot2" presStyleCnt="0">
        <dgm:presLayoutVars>
          <dgm:hierBranch val="init"/>
        </dgm:presLayoutVars>
      </dgm:prSet>
      <dgm:spPr/>
      <dgm:t>
        <a:bodyPr/>
        <a:lstStyle/>
        <a:p>
          <a:endParaRPr lang="en-US"/>
        </a:p>
      </dgm:t>
    </dgm:pt>
    <dgm:pt modelId="{1A9BB4AE-43AE-4532-91B4-1F8788C08FEB}" type="pres">
      <dgm:prSet presAssocID="{08F20A67-62BC-4B78-A98B-984ACB2E6BE0}" presName="rootComposite" presStyleCnt="0"/>
      <dgm:spPr/>
      <dgm:t>
        <a:bodyPr/>
        <a:lstStyle/>
        <a:p>
          <a:endParaRPr lang="en-US"/>
        </a:p>
      </dgm:t>
    </dgm:pt>
    <dgm:pt modelId="{E1E0D5A2-CF6A-4366-8023-230C379160A1}" type="pres">
      <dgm:prSet presAssocID="{08F20A67-62BC-4B78-A98B-984ACB2E6BE0}" presName="rootText" presStyleLbl="node4" presStyleIdx="7" presStyleCnt="10">
        <dgm:presLayoutVars>
          <dgm:chPref val="3"/>
        </dgm:presLayoutVars>
      </dgm:prSet>
      <dgm:spPr/>
      <dgm:t>
        <a:bodyPr/>
        <a:lstStyle/>
        <a:p>
          <a:endParaRPr lang="en-GB"/>
        </a:p>
      </dgm:t>
    </dgm:pt>
    <dgm:pt modelId="{20906B70-5A68-4BC8-BD37-2E725BBB7111}" type="pres">
      <dgm:prSet presAssocID="{08F20A67-62BC-4B78-A98B-984ACB2E6BE0}" presName="rootConnector" presStyleLbl="node4" presStyleIdx="7" presStyleCnt="10"/>
      <dgm:spPr/>
      <dgm:t>
        <a:bodyPr/>
        <a:lstStyle/>
        <a:p>
          <a:endParaRPr lang="en-GB"/>
        </a:p>
      </dgm:t>
    </dgm:pt>
    <dgm:pt modelId="{222CDABB-267B-48F8-9F29-51D86951C530}" type="pres">
      <dgm:prSet presAssocID="{08F20A67-62BC-4B78-A98B-984ACB2E6BE0}" presName="hierChild4" presStyleCnt="0"/>
      <dgm:spPr/>
      <dgm:t>
        <a:bodyPr/>
        <a:lstStyle/>
        <a:p>
          <a:endParaRPr lang="en-US"/>
        </a:p>
      </dgm:t>
    </dgm:pt>
    <dgm:pt modelId="{19645D47-CC9B-4607-9050-10A7FCB82858}" type="pres">
      <dgm:prSet presAssocID="{08F20A67-62BC-4B78-A98B-984ACB2E6BE0}" presName="hierChild5" presStyleCnt="0"/>
      <dgm:spPr/>
      <dgm:t>
        <a:bodyPr/>
        <a:lstStyle/>
        <a:p>
          <a:endParaRPr lang="en-US"/>
        </a:p>
      </dgm:t>
    </dgm:pt>
    <dgm:pt modelId="{3444700A-962D-49AA-A643-0E8AF4BA3A45}" type="pres">
      <dgm:prSet presAssocID="{B73365A5-44CD-4111-8E85-70A9B7DC2DF0}" presName="hierChild5" presStyleCnt="0"/>
      <dgm:spPr/>
      <dgm:t>
        <a:bodyPr/>
        <a:lstStyle/>
        <a:p>
          <a:endParaRPr lang="en-US"/>
        </a:p>
      </dgm:t>
    </dgm:pt>
    <dgm:pt modelId="{C0752C51-D4DC-456A-80CA-0C4F64016814}" type="pres">
      <dgm:prSet presAssocID="{7803E2FA-27D8-4983-83F7-11E13CC97FDB}" presName="Name37" presStyleLbl="parChTrans1D3" presStyleIdx="6" presStyleCnt="7"/>
      <dgm:spPr/>
      <dgm:t>
        <a:bodyPr/>
        <a:lstStyle/>
        <a:p>
          <a:endParaRPr lang="en-GB"/>
        </a:p>
      </dgm:t>
    </dgm:pt>
    <dgm:pt modelId="{275A17D6-7809-41FA-A6CB-59070105B2B5}" type="pres">
      <dgm:prSet presAssocID="{F0146B13-E584-4E78-A9B0-57963B45CA3B}" presName="hierRoot2" presStyleCnt="0">
        <dgm:presLayoutVars>
          <dgm:hierBranch val="init"/>
        </dgm:presLayoutVars>
      </dgm:prSet>
      <dgm:spPr/>
      <dgm:t>
        <a:bodyPr/>
        <a:lstStyle/>
        <a:p>
          <a:endParaRPr lang="en-US"/>
        </a:p>
      </dgm:t>
    </dgm:pt>
    <dgm:pt modelId="{25A00A10-796D-4308-B152-8F1672F3988C}" type="pres">
      <dgm:prSet presAssocID="{F0146B13-E584-4E78-A9B0-57963B45CA3B}" presName="rootComposite" presStyleCnt="0"/>
      <dgm:spPr/>
      <dgm:t>
        <a:bodyPr/>
        <a:lstStyle/>
        <a:p>
          <a:endParaRPr lang="en-US"/>
        </a:p>
      </dgm:t>
    </dgm:pt>
    <dgm:pt modelId="{78617443-A3C2-402A-94D3-19BCF9914E4C}" type="pres">
      <dgm:prSet presAssocID="{F0146B13-E584-4E78-A9B0-57963B45CA3B}" presName="rootText" presStyleLbl="node3" presStyleIdx="6" presStyleCnt="7">
        <dgm:presLayoutVars>
          <dgm:chPref val="3"/>
        </dgm:presLayoutVars>
      </dgm:prSet>
      <dgm:spPr/>
      <dgm:t>
        <a:bodyPr/>
        <a:lstStyle/>
        <a:p>
          <a:endParaRPr lang="en-GB"/>
        </a:p>
      </dgm:t>
    </dgm:pt>
    <dgm:pt modelId="{0353B2EC-3846-4520-9D05-5160D45362A2}" type="pres">
      <dgm:prSet presAssocID="{F0146B13-E584-4E78-A9B0-57963B45CA3B}" presName="rootConnector" presStyleLbl="node3" presStyleIdx="6" presStyleCnt="7"/>
      <dgm:spPr/>
      <dgm:t>
        <a:bodyPr/>
        <a:lstStyle/>
        <a:p>
          <a:endParaRPr lang="en-GB"/>
        </a:p>
      </dgm:t>
    </dgm:pt>
    <dgm:pt modelId="{3FA1E16F-9242-4DCB-B0DD-67008FCCEB0A}" type="pres">
      <dgm:prSet presAssocID="{F0146B13-E584-4E78-A9B0-57963B45CA3B}" presName="hierChild4" presStyleCnt="0"/>
      <dgm:spPr/>
      <dgm:t>
        <a:bodyPr/>
        <a:lstStyle/>
        <a:p>
          <a:endParaRPr lang="en-US"/>
        </a:p>
      </dgm:t>
    </dgm:pt>
    <dgm:pt modelId="{5291B409-5012-4457-B13C-C7A62FB87F0C}" type="pres">
      <dgm:prSet presAssocID="{CC07396C-428B-4EE2-9E28-EDC34C490D11}" presName="Name37" presStyleLbl="parChTrans1D4" presStyleIdx="8" presStyleCnt="10"/>
      <dgm:spPr/>
      <dgm:t>
        <a:bodyPr/>
        <a:lstStyle/>
        <a:p>
          <a:endParaRPr lang="en-GB"/>
        </a:p>
      </dgm:t>
    </dgm:pt>
    <dgm:pt modelId="{563CBFD6-AB41-499B-9C01-23CBF2C0E270}" type="pres">
      <dgm:prSet presAssocID="{161BB95C-6294-4B55-988E-F71B73C8CB86}" presName="hierRoot2" presStyleCnt="0">
        <dgm:presLayoutVars>
          <dgm:hierBranch val="init"/>
        </dgm:presLayoutVars>
      </dgm:prSet>
      <dgm:spPr/>
      <dgm:t>
        <a:bodyPr/>
        <a:lstStyle/>
        <a:p>
          <a:endParaRPr lang="en-US"/>
        </a:p>
      </dgm:t>
    </dgm:pt>
    <dgm:pt modelId="{C93FDA60-3EF2-4371-BDC8-28E1A6C5211C}" type="pres">
      <dgm:prSet presAssocID="{161BB95C-6294-4B55-988E-F71B73C8CB86}" presName="rootComposite" presStyleCnt="0"/>
      <dgm:spPr/>
      <dgm:t>
        <a:bodyPr/>
        <a:lstStyle/>
        <a:p>
          <a:endParaRPr lang="en-US"/>
        </a:p>
      </dgm:t>
    </dgm:pt>
    <dgm:pt modelId="{23CD9098-0422-44AA-9D85-FF8304D26C46}" type="pres">
      <dgm:prSet presAssocID="{161BB95C-6294-4B55-988E-F71B73C8CB86}" presName="rootText" presStyleLbl="node4" presStyleIdx="8" presStyleCnt="10">
        <dgm:presLayoutVars>
          <dgm:chPref val="3"/>
        </dgm:presLayoutVars>
      </dgm:prSet>
      <dgm:spPr/>
      <dgm:t>
        <a:bodyPr/>
        <a:lstStyle/>
        <a:p>
          <a:endParaRPr lang="en-GB"/>
        </a:p>
      </dgm:t>
    </dgm:pt>
    <dgm:pt modelId="{12E0F192-0A2A-4721-8F02-BAC78B875816}" type="pres">
      <dgm:prSet presAssocID="{161BB95C-6294-4B55-988E-F71B73C8CB86}" presName="rootConnector" presStyleLbl="node4" presStyleIdx="8" presStyleCnt="10"/>
      <dgm:spPr/>
      <dgm:t>
        <a:bodyPr/>
        <a:lstStyle/>
        <a:p>
          <a:endParaRPr lang="en-GB"/>
        </a:p>
      </dgm:t>
    </dgm:pt>
    <dgm:pt modelId="{25B7402B-DD2A-41CB-8617-B74BAC31A1DE}" type="pres">
      <dgm:prSet presAssocID="{161BB95C-6294-4B55-988E-F71B73C8CB86}" presName="hierChild4" presStyleCnt="0"/>
      <dgm:spPr/>
      <dgm:t>
        <a:bodyPr/>
        <a:lstStyle/>
        <a:p>
          <a:endParaRPr lang="en-US"/>
        </a:p>
      </dgm:t>
    </dgm:pt>
    <dgm:pt modelId="{9647E0B2-2875-4D8F-B557-59132DF01A89}" type="pres">
      <dgm:prSet presAssocID="{161BB95C-6294-4B55-988E-F71B73C8CB86}" presName="hierChild5" presStyleCnt="0"/>
      <dgm:spPr/>
      <dgm:t>
        <a:bodyPr/>
        <a:lstStyle/>
        <a:p>
          <a:endParaRPr lang="en-US"/>
        </a:p>
      </dgm:t>
    </dgm:pt>
    <dgm:pt modelId="{7E461DAC-17C7-4CB5-91E1-ED1BBB2E7A5D}" type="pres">
      <dgm:prSet presAssocID="{E4625531-4033-4FC0-B348-7D946B5CAFBD}" presName="Name37" presStyleLbl="parChTrans1D4" presStyleIdx="9" presStyleCnt="10"/>
      <dgm:spPr/>
      <dgm:t>
        <a:bodyPr/>
        <a:lstStyle/>
        <a:p>
          <a:endParaRPr lang="en-GB"/>
        </a:p>
      </dgm:t>
    </dgm:pt>
    <dgm:pt modelId="{CD1E9447-6DEA-48B3-BBFC-69508FD32931}" type="pres">
      <dgm:prSet presAssocID="{E36014E0-4091-4A76-9600-0B738DB1FE0B}" presName="hierRoot2" presStyleCnt="0">
        <dgm:presLayoutVars>
          <dgm:hierBranch val="init"/>
        </dgm:presLayoutVars>
      </dgm:prSet>
      <dgm:spPr/>
      <dgm:t>
        <a:bodyPr/>
        <a:lstStyle/>
        <a:p>
          <a:endParaRPr lang="en-US"/>
        </a:p>
      </dgm:t>
    </dgm:pt>
    <dgm:pt modelId="{6FA83835-200F-4385-A3BF-3F957001B2FD}" type="pres">
      <dgm:prSet presAssocID="{E36014E0-4091-4A76-9600-0B738DB1FE0B}" presName="rootComposite" presStyleCnt="0"/>
      <dgm:spPr/>
      <dgm:t>
        <a:bodyPr/>
        <a:lstStyle/>
        <a:p>
          <a:endParaRPr lang="en-US"/>
        </a:p>
      </dgm:t>
    </dgm:pt>
    <dgm:pt modelId="{0D61C818-49FE-4DBB-A5E7-D861D3E1B561}" type="pres">
      <dgm:prSet presAssocID="{E36014E0-4091-4A76-9600-0B738DB1FE0B}" presName="rootText" presStyleLbl="node4" presStyleIdx="9" presStyleCnt="10">
        <dgm:presLayoutVars>
          <dgm:chPref val="3"/>
        </dgm:presLayoutVars>
      </dgm:prSet>
      <dgm:spPr/>
      <dgm:t>
        <a:bodyPr/>
        <a:lstStyle/>
        <a:p>
          <a:endParaRPr lang="en-GB"/>
        </a:p>
      </dgm:t>
    </dgm:pt>
    <dgm:pt modelId="{3C56A8C7-3711-4CF1-A5D5-40043022F473}" type="pres">
      <dgm:prSet presAssocID="{E36014E0-4091-4A76-9600-0B738DB1FE0B}" presName="rootConnector" presStyleLbl="node4" presStyleIdx="9" presStyleCnt="10"/>
      <dgm:spPr/>
      <dgm:t>
        <a:bodyPr/>
        <a:lstStyle/>
        <a:p>
          <a:endParaRPr lang="en-GB"/>
        </a:p>
      </dgm:t>
    </dgm:pt>
    <dgm:pt modelId="{C8477559-B103-4A6C-9917-25AA0625517A}" type="pres">
      <dgm:prSet presAssocID="{E36014E0-4091-4A76-9600-0B738DB1FE0B}" presName="hierChild4" presStyleCnt="0"/>
      <dgm:spPr/>
      <dgm:t>
        <a:bodyPr/>
        <a:lstStyle/>
        <a:p>
          <a:endParaRPr lang="en-US"/>
        </a:p>
      </dgm:t>
    </dgm:pt>
    <dgm:pt modelId="{D092434A-8EBA-49B2-B50A-517A53BCB8C8}" type="pres">
      <dgm:prSet presAssocID="{E36014E0-4091-4A76-9600-0B738DB1FE0B}" presName="hierChild5" presStyleCnt="0"/>
      <dgm:spPr/>
      <dgm:t>
        <a:bodyPr/>
        <a:lstStyle/>
        <a:p>
          <a:endParaRPr lang="en-US"/>
        </a:p>
      </dgm:t>
    </dgm:pt>
    <dgm:pt modelId="{8E277540-D889-46CB-89EE-67022C9B3119}" type="pres">
      <dgm:prSet presAssocID="{F0146B13-E584-4E78-A9B0-57963B45CA3B}" presName="hierChild5" presStyleCnt="0"/>
      <dgm:spPr/>
      <dgm:t>
        <a:bodyPr/>
        <a:lstStyle/>
        <a:p>
          <a:endParaRPr lang="en-US"/>
        </a:p>
      </dgm:t>
    </dgm:pt>
    <dgm:pt modelId="{9690CC32-986E-4611-91D1-D528D7F776CF}" type="pres">
      <dgm:prSet presAssocID="{1528AF30-815C-4A15-896A-581B368A12BA}" presName="hierChild5" presStyleCnt="0"/>
      <dgm:spPr/>
      <dgm:t>
        <a:bodyPr/>
        <a:lstStyle/>
        <a:p>
          <a:endParaRPr lang="en-US"/>
        </a:p>
      </dgm:t>
    </dgm:pt>
    <dgm:pt modelId="{AC65490A-A34E-40C4-B5FF-A8B6AF56ABAC}" type="pres">
      <dgm:prSet presAssocID="{727A8708-0AFF-4F82-A00E-85CB58D45AD9}" presName="hierChild3" presStyleCnt="0"/>
      <dgm:spPr/>
      <dgm:t>
        <a:bodyPr/>
        <a:lstStyle/>
        <a:p>
          <a:endParaRPr lang="en-US"/>
        </a:p>
      </dgm:t>
    </dgm:pt>
  </dgm:ptLst>
  <dgm:cxnLst>
    <dgm:cxn modelId="{12DDAC7C-9C69-43D4-B4A9-D87E9B42DCDC}" type="presOf" srcId="{2EBA09C9-6418-4AD1-B87D-69F49902F9E6}" destId="{D5C73F05-BC1B-475F-8ED0-C50ACED677BE}" srcOrd="0" destOrd="0" presId="urn:microsoft.com/office/officeart/2005/8/layout/orgChart1"/>
    <dgm:cxn modelId="{4DC50FD2-9778-405D-B6AB-7B583ED29F10}" type="presOf" srcId="{6808AE37-E19D-4EE6-9C17-8F723D8E9356}" destId="{55EDE4D1-0C13-420F-BFA3-CC9035726C01}" srcOrd="1" destOrd="0" presId="urn:microsoft.com/office/officeart/2005/8/layout/orgChart1"/>
    <dgm:cxn modelId="{E5780AB6-B946-4B8E-AFBB-FF170B010885}" type="presOf" srcId="{727A8708-0AFF-4F82-A00E-85CB58D45AD9}" destId="{06DBC3DD-AEB5-4E78-9BE3-F9C7EE18BBE2}" srcOrd="1" destOrd="0" presId="urn:microsoft.com/office/officeart/2005/8/layout/orgChart1"/>
    <dgm:cxn modelId="{1042CE9C-3E44-46D6-BECD-77057F87FB5B}" srcId="{26B93AD6-EBD2-4F09-8222-3171F0BF0AA7}" destId="{E97768CB-B0FC-4C95-982D-9C7C40142E3E}" srcOrd="0" destOrd="0" parTransId="{58C4DCB1-E17F-491C-BAA2-5D99BFA2309D}" sibTransId="{0CC62101-5337-40E9-ADB1-7F7EBB32B2E5}"/>
    <dgm:cxn modelId="{8908C15B-B102-4368-9D69-3212A4CDF5C5}" type="presOf" srcId="{7803E2FA-27D8-4983-83F7-11E13CC97FDB}" destId="{C0752C51-D4DC-456A-80CA-0C4F64016814}" srcOrd="0" destOrd="0" presId="urn:microsoft.com/office/officeart/2005/8/layout/orgChart1"/>
    <dgm:cxn modelId="{D8F29DF9-E776-4C67-8A11-65844BAB611B}" srcId="{F0146B13-E584-4E78-A9B0-57963B45CA3B}" destId="{E36014E0-4091-4A76-9600-0B738DB1FE0B}" srcOrd="1" destOrd="0" parTransId="{E4625531-4033-4FC0-B348-7D946B5CAFBD}" sibTransId="{3BD7FD4A-9CD5-4DED-9B6F-8FCF05FA9125}"/>
    <dgm:cxn modelId="{06D53A06-FD7A-4C63-9571-19B1FC23DC7C}" type="presOf" srcId="{E36014E0-4091-4A76-9600-0B738DB1FE0B}" destId="{0D61C818-49FE-4DBB-A5E7-D861D3E1B561}" srcOrd="0" destOrd="0" presId="urn:microsoft.com/office/officeart/2005/8/layout/orgChart1"/>
    <dgm:cxn modelId="{F12E85D2-82CC-43FF-9773-8F86C0B0A66F}" srcId="{26B93AD6-EBD2-4F09-8222-3171F0BF0AA7}" destId="{95FA9E38-F5D2-4547-97EB-4902F9B590B2}" srcOrd="2" destOrd="0" parTransId="{75CF1188-785D-4F6D-BC45-34F6E9228D9F}" sibTransId="{204E8428-31FC-4AD4-8A9F-73D8F5A6F42D}"/>
    <dgm:cxn modelId="{59F88531-5334-49EE-B821-474502909B5A}" type="presOf" srcId="{08F20A67-62BC-4B78-A98B-984ACB2E6BE0}" destId="{E1E0D5A2-CF6A-4366-8023-230C379160A1}" srcOrd="0" destOrd="0" presId="urn:microsoft.com/office/officeart/2005/8/layout/orgChart1"/>
    <dgm:cxn modelId="{F100C6D7-7B03-4A26-BC05-DF001D991016}" type="presOf" srcId="{FD06A58D-11CE-4DCB-BCA2-5A485BB560DB}" destId="{CD7EEFAC-892D-47DE-9C12-50E312367463}" srcOrd="1" destOrd="0" presId="urn:microsoft.com/office/officeart/2005/8/layout/orgChart1"/>
    <dgm:cxn modelId="{56951C12-0FA0-4655-891D-48BB4CB93990}" type="presOf" srcId="{95FA9E38-F5D2-4547-97EB-4902F9B590B2}" destId="{2AFC687E-B172-4F8D-BB61-E048A176D365}" srcOrd="1" destOrd="0" presId="urn:microsoft.com/office/officeart/2005/8/layout/orgChart1"/>
    <dgm:cxn modelId="{C56FFA74-5B9A-4FE8-97E8-3F75BA16B6D2}" srcId="{727A8708-0AFF-4F82-A00E-85CB58D45AD9}" destId="{1528AF30-815C-4A15-896A-581B368A12BA}" srcOrd="2" destOrd="0" parTransId="{F95506E4-C6D8-4003-A3F9-DB0740E2897F}" sibTransId="{BDE65BD3-D340-4B7A-A64B-22A688878A5C}"/>
    <dgm:cxn modelId="{14CB09D2-F100-49FA-9336-A182AA3886CA}" type="presOf" srcId="{F95506E4-C6D8-4003-A3F9-DB0740E2897F}" destId="{5479D77F-434F-47C1-A77D-20C1C9CF0D68}" srcOrd="0" destOrd="0" presId="urn:microsoft.com/office/officeart/2005/8/layout/orgChart1"/>
    <dgm:cxn modelId="{376B20CC-2FBC-4E77-93C3-7BA7D232334E}" type="presOf" srcId="{E97768CB-B0FC-4C95-982D-9C7C40142E3E}" destId="{4CDEF811-7BFE-4B94-82B4-828A5E270A69}" srcOrd="1" destOrd="0" presId="urn:microsoft.com/office/officeart/2005/8/layout/orgChart1"/>
    <dgm:cxn modelId="{921A9D41-969B-42C8-8BE4-C22B35E14AEA}" type="presOf" srcId="{DD1DD757-0BCB-4068-8C97-F12A5AC15CFC}" destId="{1D59D021-B414-4DB4-B587-46FF579AF18F}" srcOrd="0" destOrd="0" presId="urn:microsoft.com/office/officeart/2005/8/layout/orgChart1"/>
    <dgm:cxn modelId="{BACAD9F3-3BB7-4018-B422-12FBEE4352BB}" type="presOf" srcId="{E97768CB-B0FC-4C95-982D-9C7C40142E3E}" destId="{E9077B75-9766-43CF-BB15-9B0DC8BCADED}" srcOrd="0" destOrd="0" presId="urn:microsoft.com/office/officeart/2005/8/layout/orgChart1"/>
    <dgm:cxn modelId="{CC2647A7-1776-488B-9C80-E29B543BB387}" type="presOf" srcId="{837EB5ED-2D7F-43E9-8B4B-51AA51B71009}" destId="{81A6AC38-0788-4230-9EE8-C78E7773D989}" srcOrd="0" destOrd="0" presId="urn:microsoft.com/office/officeart/2005/8/layout/orgChart1"/>
    <dgm:cxn modelId="{5EFB3777-AB7A-4591-88D9-BAB346B6481C}" srcId="{30AF1D2C-B59F-438B-8673-E3A91803AE7F}" destId="{331C9CAA-1F12-4A52-BDA2-BF2306AA3B59}" srcOrd="0" destOrd="0" parTransId="{3C07AC58-77B4-46CB-9DF9-F8D305D65314}" sibTransId="{2B23720F-AD80-4754-B448-C7142E7E3C4A}"/>
    <dgm:cxn modelId="{2EDF7781-398C-4F38-9397-93ADAB67306E}" type="presOf" srcId="{C35DE037-56BC-4214-8BB1-B30E4A058F56}" destId="{5CF74FE0-73F9-4A3D-AB6D-D399D7064A29}" srcOrd="0" destOrd="0" presId="urn:microsoft.com/office/officeart/2005/8/layout/orgChart1"/>
    <dgm:cxn modelId="{0A5BC0EF-D5B8-45DF-88A3-2A6F4B351D4A}" type="presOf" srcId="{834A4143-0FB2-45E1-8F90-168E5CF5DCB0}" destId="{B399ABFC-17AE-435C-9791-D58D3BAD6328}" srcOrd="1" destOrd="0" presId="urn:microsoft.com/office/officeart/2005/8/layout/orgChart1"/>
    <dgm:cxn modelId="{B53A25B8-3C11-41FE-BCC5-39608D4AC589}" srcId="{F0146B13-E584-4E78-A9B0-57963B45CA3B}" destId="{161BB95C-6294-4B55-988E-F71B73C8CB86}" srcOrd="0" destOrd="0" parTransId="{CC07396C-428B-4EE2-9E28-EDC34C490D11}" sibTransId="{082EDC8B-4190-4DEB-BED3-9BD4A257EDBF}"/>
    <dgm:cxn modelId="{A698F5A1-4E0A-46E8-9F5A-B4AEAC9156C8}" type="presOf" srcId="{E62B6344-2B2B-4268-A324-CFDD7350B585}" destId="{8C9CBC05-66D2-4FCF-958F-AC91E9B5FB6B}" srcOrd="0" destOrd="0" presId="urn:microsoft.com/office/officeart/2005/8/layout/orgChart1"/>
    <dgm:cxn modelId="{497B892A-2E4D-424C-A1CF-07D55847C876}" srcId="{C35DE037-56BC-4214-8BB1-B30E4A058F56}" destId="{834A4143-0FB2-45E1-8F90-168E5CF5DCB0}" srcOrd="2" destOrd="0" parTransId="{837EB5ED-2D7F-43E9-8B4B-51AA51B71009}" sibTransId="{6209272B-5E97-4A61-8824-BF173D307F8F}"/>
    <dgm:cxn modelId="{31CC23CB-8103-4F5D-AAB5-EC5847325574}" type="presOf" srcId="{CC07396C-428B-4EE2-9E28-EDC34C490D11}" destId="{5291B409-5012-4457-B13C-C7A62FB87F0C}" srcOrd="0" destOrd="0" presId="urn:microsoft.com/office/officeart/2005/8/layout/orgChart1"/>
    <dgm:cxn modelId="{F6E20799-CC14-4FA7-8892-3AEC453D32DB}" type="presOf" srcId="{7EDCA13F-1164-4B55-AB24-899525CEB967}" destId="{175948D5-8653-445B-A733-8A6FC0B2F403}" srcOrd="0" destOrd="0" presId="urn:microsoft.com/office/officeart/2005/8/layout/orgChart1"/>
    <dgm:cxn modelId="{2C34290A-295D-4B6B-92CA-2A00128CD92D}" type="presOf" srcId="{7EDCA13F-1164-4B55-AB24-899525CEB967}" destId="{49ABE297-8810-4054-9044-549C1F52EA16}" srcOrd="1" destOrd="0" presId="urn:microsoft.com/office/officeart/2005/8/layout/orgChart1"/>
    <dgm:cxn modelId="{E52319BD-C7AD-4913-89EE-CD9CBDAEB2B7}" type="presOf" srcId="{30AF1D2C-B59F-438B-8673-E3A91803AE7F}" destId="{C03EC9D4-F809-4201-A722-0DF783E9CF39}" srcOrd="0" destOrd="0" presId="urn:microsoft.com/office/officeart/2005/8/layout/orgChart1"/>
    <dgm:cxn modelId="{97B8DEF2-7703-4FB4-94E9-6F8DBBBE2578}" type="presOf" srcId="{E00FB794-4EAC-4642-8CDC-670E86783D23}" destId="{477BFADC-27C8-41AE-9EEE-648942AFFD48}" srcOrd="0" destOrd="0" presId="urn:microsoft.com/office/officeart/2005/8/layout/orgChart1"/>
    <dgm:cxn modelId="{380A443D-793C-4F93-91AF-11E0C82A1299}" type="presOf" srcId="{3C07AC58-77B4-46CB-9DF9-F8D305D65314}" destId="{62948A76-CCD6-4B2E-B57C-C1F228B14F89}" srcOrd="0" destOrd="0" presId="urn:microsoft.com/office/officeart/2005/8/layout/orgChart1"/>
    <dgm:cxn modelId="{D79B2868-A8AA-4B70-9030-9A6D871F2237}" srcId="{C35DE037-56BC-4214-8BB1-B30E4A058F56}" destId="{5889C33E-F0E3-4424-90EA-91BB50F0F137}" srcOrd="0" destOrd="0" parTransId="{FE97754B-FD0F-41FA-BCF0-762357A68829}" sibTransId="{BB789D9A-D300-4FAD-9BA5-BC283E35C949}"/>
    <dgm:cxn modelId="{5F22AFDF-54A7-4807-AC81-BF3D25B202E3}" type="presOf" srcId="{E36014E0-4091-4A76-9600-0B738DB1FE0B}" destId="{3C56A8C7-3711-4CF1-A5D5-40043022F473}" srcOrd="1" destOrd="0" presId="urn:microsoft.com/office/officeart/2005/8/layout/orgChart1"/>
    <dgm:cxn modelId="{1180CE70-FEBA-45AF-AECA-42C021D8168E}" type="presOf" srcId="{26B93AD6-EBD2-4F09-8222-3171F0BF0AA7}" destId="{46F58884-8B1D-4525-AAAC-9130549B0257}" srcOrd="0" destOrd="0" presId="urn:microsoft.com/office/officeart/2005/8/layout/orgChart1"/>
    <dgm:cxn modelId="{99D94A8B-D65B-428F-BB18-CEC8F208F2E4}" type="presOf" srcId="{C76A53C7-5F01-4B64-99D3-0862A2431ABB}" destId="{4D2BA588-2AC8-41E5-A47E-8171F686E7E3}" srcOrd="1" destOrd="0" presId="urn:microsoft.com/office/officeart/2005/8/layout/orgChart1"/>
    <dgm:cxn modelId="{8304BD33-A99D-4E00-B7B7-A23404B903E9}" type="presOf" srcId="{FE97754B-FD0F-41FA-BCF0-762357A68829}" destId="{95FEABD4-99D2-4121-81E7-04282BCF1E81}" srcOrd="0" destOrd="0" presId="urn:microsoft.com/office/officeart/2005/8/layout/orgChart1"/>
    <dgm:cxn modelId="{48D64005-F05C-4274-A507-7BDCA3ECF541}" srcId="{30AF1D2C-B59F-438B-8673-E3A91803AE7F}" destId="{3E62D098-AB92-4BCD-B25F-BAF508B71534}" srcOrd="2" destOrd="0" parTransId="{E73E4D20-3B5D-44B2-BF7F-75F9FBA65F90}" sibTransId="{CA66A8B2-3155-4F1E-A323-7A8B3B1D7F8F}"/>
    <dgm:cxn modelId="{909D34B0-1E57-442F-A5B7-FD0BB1F4B4DB}" type="presOf" srcId="{1528AF30-815C-4A15-896A-581B368A12BA}" destId="{54B088D5-DFAA-42EE-AD3E-7FDC69CCF428}" srcOrd="0" destOrd="0" presId="urn:microsoft.com/office/officeart/2005/8/layout/orgChart1"/>
    <dgm:cxn modelId="{DFACF3FB-E810-4C8D-92FD-14F48F7079B3}" type="presOf" srcId="{F838DD0D-BAE7-4FD3-93B9-A51D9434E9FA}" destId="{45A60BBF-B1D1-49B5-A25D-0B7FB5145BED}" srcOrd="0" destOrd="0" presId="urn:microsoft.com/office/officeart/2005/8/layout/orgChart1"/>
    <dgm:cxn modelId="{0BE6B646-9D88-4981-95F6-C2D1701343E5}" type="presOf" srcId="{FD06A58D-11CE-4DCB-BCA2-5A485BB560DB}" destId="{C0811978-5866-4E43-A19D-CBCF0F1B0D1E}" srcOrd="0" destOrd="0" presId="urn:microsoft.com/office/officeart/2005/8/layout/orgChart1"/>
    <dgm:cxn modelId="{0B19355B-C64F-4054-825A-1AE0B754C2FD}" type="presOf" srcId="{A2E53F6C-3972-4B6E-910A-C213A4E4BFC0}" destId="{5FB808EC-DCDC-41AC-8302-B6EE74BB9F1C}" srcOrd="0" destOrd="0" presId="urn:microsoft.com/office/officeart/2005/8/layout/orgChart1"/>
    <dgm:cxn modelId="{91033A0F-494A-43DE-9C0C-551873F0F683}" type="presOf" srcId="{3E62D098-AB92-4BCD-B25F-BAF508B71534}" destId="{BBF74C11-54DE-4525-BC38-4D9FA4AC1C88}" srcOrd="1" destOrd="0" presId="urn:microsoft.com/office/officeart/2005/8/layout/orgChart1"/>
    <dgm:cxn modelId="{A025D0E5-F4A9-4C55-A9E3-66C48F08DBB2}" type="presOf" srcId="{859D1DE6-559B-4438-997C-60E324945B18}" destId="{03AFD70F-683F-49FE-AB3A-8A7B131D1B68}" srcOrd="0" destOrd="0" presId="urn:microsoft.com/office/officeart/2005/8/layout/orgChart1"/>
    <dgm:cxn modelId="{D708CE89-A4AD-4626-A7D0-A4189A3E6B49}" type="presOf" srcId="{B73365A5-44CD-4111-8E85-70A9B7DC2DF0}" destId="{9AFAFEB7-1AB1-4CFC-A9CC-DE6625B13011}" srcOrd="1" destOrd="0" presId="urn:microsoft.com/office/officeart/2005/8/layout/orgChart1"/>
    <dgm:cxn modelId="{D4FC0FBC-7534-41D4-9559-DCC9CCA183CA}" type="presOf" srcId="{B73365A5-44CD-4111-8E85-70A9B7DC2DF0}" destId="{F72CA017-5AAA-4B7D-B849-40D0ADEF2660}" srcOrd="0" destOrd="0" presId="urn:microsoft.com/office/officeart/2005/8/layout/orgChart1"/>
    <dgm:cxn modelId="{50A7ED39-AC1D-465E-ADD7-82B8FC7A2C51}" type="presOf" srcId="{26B93AD6-EBD2-4F09-8222-3171F0BF0AA7}" destId="{8E4A511F-230A-4FF5-8E2E-DC966CA249D5}" srcOrd="1" destOrd="0" presId="urn:microsoft.com/office/officeart/2005/8/layout/orgChart1"/>
    <dgm:cxn modelId="{3FFED264-FC90-47A8-9D4D-9113C347DFCD}" srcId="{C35DE037-56BC-4214-8BB1-B30E4A058F56}" destId="{F973F57B-7AE6-4E0D-BBB1-E1BD262135FD}" srcOrd="1" destOrd="0" parTransId="{5C66723F-061D-40E1-8781-10D52D878A1D}" sibTransId="{C0997801-402B-43D1-A3F7-353EBA31C58C}"/>
    <dgm:cxn modelId="{1ED1D7CA-F044-4FB6-AD70-B4625F0DDE07}" srcId="{30AF1D2C-B59F-438B-8673-E3A91803AE7F}" destId="{FD06A58D-11CE-4DCB-BCA2-5A485BB560DB}" srcOrd="1" destOrd="0" parTransId="{E00FB794-4EAC-4642-8CDC-670E86783D23}" sibTransId="{7C9A480D-2890-4B4E-9B2E-6B8391029197}"/>
    <dgm:cxn modelId="{DC9BA7C5-5054-4A1C-8695-6B0AD33979E0}" type="presOf" srcId="{331C9CAA-1F12-4A52-BDA2-BF2306AA3B59}" destId="{FB6755AC-D6AC-47B7-92C8-C2C0DF01C944}" srcOrd="1" destOrd="0" presId="urn:microsoft.com/office/officeart/2005/8/layout/orgChart1"/>
    <dgm:cxn modelId="{6EEE94FC-C0B9-42A0-9D3D-BCE2E0B9B27E}" type="presOf" srcId="{F973F57B-7AE6-4E0D-BBB1-E1BD262135FD}" destId="{8E17391A-5BDD-4302-A1E5-24156B8B192F}" srcOrd="1" destOrd="0" presId="urn:microsoft.com/office/officeart/2005/8/layout/orgChart1"/>
    <dgm:cxn modelId="{6507B064-2A31-4196-B86D-110DA469D56E}" type="presOf" srcId="{5C66723F-061D-40E1-8781-10D52D878A1D}" destId="{C2D69486-C7C3-4D9D-8FC5-B15F2ECD0560}" srcOrd="0" destOrd="0" presId="urn:microsoft.com/office/officeart/2005/8/layout/orgChart1"/>
    <dgm:cxn modelId="{6DFF24FC-D33B-4EC6-B4EA-4AC366171963}" srcId="{26B93AD6-EBD2-4F09-8222-3171F0BF0AA7}" destId="{C76A53C7-5F01-4B64-99D3-0862A2431ABB}" srcOrd="1" destOrd="0" parTransId="{A2E53F6C-3972-4B6E-910A-C213A4E4BFC0}" sibTransId="{080AF7E4-2B60-4D5B-A539-2E597C49F317}"/>
    <dgm:cxn modelId="{91958CC4-BD87-4273-9FFF-97187E9293BB}" type="presOf" srcId="{08F20A67-62BC-4B78-A98B-984ACB2E6BE0}" destId="{20906B70-5A68-4BC8-BD37-2E725BBB7111}" srcOrd="1" destOrd="0" presId="urn:microsoft.com/office/officeart/2005/8/layout/orgChart1"/>
    <dgm:cxn modelId="{8D2523E3-6F01-4ABF-B5EE-C18F32DB775A}" type="presOf" srcId="{5889C33E-F0E3-4424-90EA-91BB50F0F137}" destId="{DE8872BB-F30E-4322-9CA8-A9F18C0352FA}" srcOrd="0" destOrd="0" presId="urn:microsoft.com/office/officeart/2005/8/layout/orgChart1"/>
    <dgm:cxn modelId="{2BFF09B4-BABA-4E23-87CD-0D88DD40A50B}" type="presOf" srcId="{161BB95C-6294-4B55-988E-F71B73C8CB86}" destId="{12E0F192-0A2A-4721-8F02-BAC78B875816}" srcOrd="1" destOrd="0" presId="urn:microsoft.com/office/officeart/2005/8/layout/orgChart1"/>
    <dgm:cxn modelId="{21D7E32D-3C11-4CDA-9839-ADED0086F2CB}" type="presOf" srcId="{39F6BAF6-F1FB-4EBB-B450-E9530E1308BB}" destId="{48C6088D-72C1-47AD-BEA3-6A417D9DC693}" srcOrd="0" destOrd="0" presId="urn:microsoft.com/office/officeart/2005/8/layout/orgChart1"/>
    <dgm:cxn modelId="{BD7B774C-C3C2-4175-BA23-3854EF4684F5}" type="presOf" srcId="{58C4DCB1-E17F-491C-BAA2-5D99BFA2309D}" destId="{DA228114-8A3A-4403-A095-238E8024DBA0}" srcOrd="0" destOrd="0" presId="urn:microsoft.com/office/officeart/2005/8/layout/orgChart1"/>
    <dgm:cxn modelId="{BC25B1B5-4120-4A09-8E0D-57FF7D22BE09}" srcId="{B73365A5-44CD-4111-8E85-70A9B7DC2DF0}" destId="{08F20A67-62BC-4B78-A98B-984ACB2E6BE0}" srcOrd="1" destOrd="0" parTransId="{A6B5E6B5-881F-4BAD-8697-4DC2F89D421C}" sibTransId="{DA8676E4-DECC-435B-8C98-351154B34242}"/>
    <dgm:cxn modelId="{BBB27337-79E9-4589-A1D8-37068DEECBCF}" type="presOf" srcId="{E73E4D20-3B5D-44B2-BF7F-75F9FBA65F90}" destId="{92C4133D-D0A3-47C0-8A19-99748F896FED}" srcOrd="0" destOrd="0" presId="urn:microsoft.com/office/officeart/2005/8/layout/orgChart1"/>
    <dgm:cxn modelId="{DBA94B2F-6ABA-4739-83D7-ECF4F14B94E0}" type="presOf" srcId="{E4625531-4033-4FC0-B348-7D946B5CAFBD}" destId="{7E461DAC-17C7-4CB5-91E1-ED1BBB2E7A5D}" srcOrd="0" destOrd="0" presId="urn:microsoft.com/office/officeart/2005/8/layout/orgChart1"/>
    <dgm:cxn modelId="{CEC14895-6F07-438B-9EEC-31B69843CF3B}" srcId="{B73365A5-44CD-4111-8E85-70A9B7DC2DF0}" destId="{7EDCA13F-1164-4B55-AB24-899525CEB967}" srcOrd="0" destOrd="0" parTransId="{39F6BAF6-F1FB-4EBB-B450-E9530E1308BB}" sibTransId="{E741CBAE-5928-4F03-B9C0-333E0D1D35C6}"/>
    <dgm:cxn modelId="{8EBA98F4-570A-4A05-B150-B181FB2AAB9F}" type="presOf" srcId="{6808AE37-E19D-4EE6-9C17-8F723D8E9356}" destId="{839EC777-CCAF-4E11-A176-FE36436DA159}" srcOrd="0" destOrd="0" presId="urn:microsoft.com/office/officeart/2005/8/layout/orgChart1"/>
    <dgm:cxn modelId="{12FE79F3-95C2-4432-A8BF-4F673F23CAF6}" type="presOf" srcId="{727A8708-0AFF-4F82-A00E-85CB58D45AD9}" destId="{667379A8-41C4-4FD7-9859-8C254391543C}" srcOrd="0" destOrd="0" presId="urn:microsoft.com/office/officeart/2005/8/layout/orgChart1"/>
    <dgm:cxn modelId="{DE4FE0BC-74C3-421E-8FF8-3DF2A4E3D66F}" srcId="{1528AF30-815C-4A15-896A-581B368A12BA}" destId="{B73365A5-44CD-4111-8E85-70A9B7DC2DF0}" srcOrd="0" destOrd="0" parTransId="{DD1DD757-0BCB-4068-8C97-F12A5AC15CFC}" sibTransId="{5FEC9DB4-2263-4CE1-AA78-561001108BCB}"/>
    <dgm:cxn modelId="{25D9DFE0-E9E3-4EDC-A3D5-CF4471733724}" srcId="{727A8708-0AFF-4F82-A00E-85CB58D45AD9}" destId="{6808AE37-E19D-4EE6-9C17-8F723D8E9356}" srcOrd="0" destOrd="0" parTransId="{F838DD0D-BAE7-4FD3-93B9-A51D9434E9FA}" sibTransId="{DEEEDC98-BB51-4BF2-9770-FEC78DCDF68B}"/>
    <dgm:cxn modelId="{BB30CE08-34DC-486A-96A7-A8DD38842E7F}" srcId="{1528AF30-815C-4A15-896A-581B368A12BA}" destId="{F0146B13-E584-4E78-A9B0-57963B45CA3B}" srcOrd="1" destOrd="0" parTransId="{7803E2FA-27D8-4983-83F7-11E13CC97FDB}" sibTransId="{69F1985D-7784-44A1-BA30-8DAAAAC2D19D}"/>
    <dgm:cxn modelId="{73E482D0-36A8-420D-8184-499480B0DB8D}" type="presOf" srcId="{834A4143-0FB2-45E1-8F90-168E5CF5DCB0}" destId="{5DBDBB36-BC01-45D6-9DE9-FA9476ECDB3F}" srcOrd="0" destOrd="0" presId="urn:microsoft.com/office/officeart/2005/8/layout/orgChart1"/>
    <dgm:cxn modelId="{15769F20-65ED-4F3C-BDA9-D28476F9DC39}" srcId="{6808AE37-E19D-4EE6-9C17-8F723D8E9356}" destId="{26B93AD6-EBD2-4F09-8222-3171F0BF0AA7}" srcOrd="0" destOrd="0" parTransId="{2EBA09C9-6418-4AD1-B87D-69F49902F9E6}" sibTransId="{FC0A18BD-2670-456C-8A6D-96CAD4B7E070}"/>
    <dgm:cxn modelId="{9648428C-5055-44B4-943A-009B3CBD3B38}" type="presOf" srcId="{C76A53C7-5F01-4B64-99D3-0862A2431ABB}" destId="{484653B0-EA38-4060-BF54-440C7A661A69}" srcOrd="0" destOrd="0" presId="urn:microsoft.com/office/officeart/2005/8/layout/orgChart1"/>
    <dgm:cxn modelId="{824D93DA-6876-4ADF-8C20-FE388E1789C2}" type="presOf" srcId="{F0146B13-E584-4E78-A9B0-57963B45CA3B}" destId="{78617443-A3C2-402A-94D3-19BCF9914E4C}" srcOrd="0" destOrd="0" presId="urn:microsoft.com/office/officeart/2005/8/layout/orgChart1"/>
    <dgm:cxn modelId="{C9BC2D6B-259A-48B6-B444-0482E16CF32D}" type="presOf" srcId="{A6B5E6B5-881F-4BAD-8697-4DC2F89D421C}" destId="{2BE6A5FE-D20D-404E-BA30-524528432997}" srcOrd="0" destOrd="0" presId="urn:microsoft.com/office/officeart/2005/8/layout/orgChart1"/>
    <dgm:cxn modelId="{793F7F45-CF2B-44AB-8674-0E7DA1238E5C}" type="presOf" srcId="{F0146B13-E584-4E78-A9B0-57963B45CA3B}" destId="{0353B2EC-3846-4520-9D05-5160D45362A2}" srcOrd="1" destOrd="0" presId="urn:microsoft.com/office/officeart/2005/8/layout/orgChart1"/>
    <dgm:cxn modelId="{1B3C76CF-4C69-4071-A45F-ADF92A80D974}" srcId="{6808AE37-E19D-4EE6-9C17-8F723D8E9356}" destId="{30AF1D2C-B59F-438B-8673-E3A91803AE7F}" srcOrd="1" destOrd="0" parTransId="{F1F64F9A-50D3-4A56-A21D-6CB90D9B0119}" sibTransId="{283B6EFE-94E4-482B-811A-2EF6D7039EC6}"/>
    <dgm:cxn modelId="{29D58149-3FB3-4C25-ACE3-462D6F71ACE4}" type="presOf" srcId="{F973F57B-7AE6-4E0D-BBB1-E1BD262135FD}" destId="{D52FC375-4D5C-4808-AE3F-375CBB285ED0}" srcOrd="0" destOrd="0" presId="urn:microsoft.com/office/officeart/2005/8/layout/orgChart1"/>
    <dgm:cxn modelId="{4EFD1C80-B47F-4CFF-B3A6-30943A782FF7}" type="presOf" srcId="{95FA9E38-F5D2-4547-97EB-4902F9B590B2}" destId="{BE064B50-930B-4F6B-BE31-0DAF06F1084F}" srcOrd="0" destOrd="0" presId="urn:microsoft.com/office/officeart/2005/8/layout/orgChart1"/>
    <dgm:cxn modelId="{B1D141F5-C402-43A1-B63B-A6F7C6E88802}" type="presOf" srcId="{3E62D098-AB92-4BCD-B25F-BAF508B71534}" destId="{AD1AA9FA-E35A-4366-9316-1297D8D3CDF3}" srcOrd="0" destOrd="0" presId="urn:microsoft.com/office/officeart/2005/8/layout/orgChart1"/>
    <dgm:cxn modelId="{8EEBB7A3-EA48-4D3C-B5E6-6F9EB8957F5B}" type="presOf" srcId="{331C9CAA-1F12-4A52-BDA2-BF2306AA3B59}" destId="{02591BCA-E394-4D2F-B305-E41A272FDCDF}" srcOrd="0" destOrd="0" presId="urn:microsoft.com/office/officeart/2005/8/layout/orgChart1"/>
    <dgm:cxn modelId="{09944422-DCDC-4133-87BA-ADC32D55006C}" type="presOf" srcId="{1528AF30-815C-4A15-896A-581B368A12BA}" destId="{71DDD152-526F-48C8-A1B7-BF96FAF4B5F5}" srcOrd="1" destOrd="0" presId="urn:microsoft.com/office/officeart/2005/8/layout/orgChart1"/>
    <dgm:cxn modelId="{FD99ABEC-6E9B-4AD8-B3B7-41A7C18454EF}" type="presOf" srcId="{30AF1D2C-B59F-438B-8673-E3A91803AE7F}" destId="{CBB7925B-7E93-4510-8B9F-A4879563373F}" srcOrd="1" destOrd="0" presId="urn:microsoft.com/office/officeart/2005/8/layout/orgChart1"/>
    <dgm:cxn modelId="{A618EADD-2904-4BB1-862C-D2F1725C22DE}" type="presOf" srcId="{161BB95C-6294-4B55-988E-F71B73C8CB86}" destId="{23CD9098-0422-44AA-9D85-FF8304D26C46}" srcOrd="0" destOrd="0" presId="urn:microsoft.com/office/officeart/2005/8/layout/orgChart1"/>
    <dgm:cxn modelId="{E1A2E76A-F91C-44B7-B8A1-2EAC331F7B46}" type="presOf" srcId="{75CF1188-785D-4F6D-BC45-34F6E9228D9F}" destId="{043AB99D-E117-4E80-B6F4-E6BF204C719B}" srcOrd="0" destOrd="0" presId="urn:microsoft.com/office/officeart/2005/8/layout/orgChart1"/>
    <dgm:cxn modelId="{C6B5EA43-7E07-4B3C-90E3-9C202D9D2784}" srcId="{859D1DE6-559B-4438-997C-60E324945B18}" destId="{727A8708-0AFF-4F82-A00E-85CB58D45AD9}" srcOrd="0" destOrd="0" parTransId="{BB285FB0-A97D-439F-B81F-A67CCA2501F1}" sibTransId="{B82EBF4D-8C88-43EA-851A-C0583C57A3EA}"/>
    <dgm:cxn modelId="{F1BF883A-4B13-4D9A-A8BA-55A01A853BCC}" type="presOf" srcId="{5889C33E-F0E3-4424-90EA-91BB50F0F137}" destId="{C45FDC70-8115-474A-AB92-2777B15CEE0C}" srcOrd="1" destOrd="0" presId="urn:microsoft.com/office/officeart/2005/8/layout/orgChart1"/>
    <dgm:cxn modelId="{89E877B4-9FBE-4436-A360-C5F95BCB516F}" type="presOf" srcId="{C35DE037-56BC-4214-8BB1-B30E4A058F56}" destId="{E84976E9-65A7-46D8-A791-759026CC9EDD}" srcOrd="1" destOrd="0" presId="urn:microsoft.com/office/officeart/2005/8/layout/orgChart1"/>
    <dgm:cxn modelId="{678AE39D-8C19-4669-83FD-440EAB952F73}" srcId="{727A8708-0AFF-4F82-A00E-85CB58D45AD9}" destId="{C35DE037-56BC-4214-8BB1-B30E4A058F56}" srcOrd="1" destOrd="0" parTransId="{E62B6344-2B2B-4268-A324-CFDD7350B585}" sibTransId="{27EF67E4-08F3-4A13-BB93-49E601B27925}"/>
    <dgm:cxn modelId="{70C290C9-2E66-4EFA-AF3E-A4B8E891F75B}" type="presOf" srcId="{F1F64F9A-50D3-4A56-A21D-6CB90D9B0119}" destId="{7857B783-F7E2-4734-B556-971DFB252C0A}" srcOrd="0" destOrd="0" presId="urn:microsoft.com/office/officeart/2005/8/layout/orgChart1"/>
    <dgm:cxn modelId="{4B4B4750-821C-4F81-95DF-A11120D863C1}" type="presParOf" srcId="{03AFD70F-683F-49FE-AB3A-8A7B131D1B68}" destId="{8FA97E29-BB74-4F27-BC23-204F279BF2C3}" srcOrd="0" destOrd="0" presId="urn:microsoft.com/office/officeart/2005/8/layout/orgChart1"/>
    <dgm:cxn modelId="{72573718-D5F0-40C9-AC8A-F4497BAAB463}" type="presParOf" srcId="{8FA97E29-BB74-4F27-BC23-204F279BF2C3}" destId="{1F00144D-5FD1-42DF-A13F-F69180D2FEB6}" srcOrd="0" destOrd="0" presId="urn:microsoft.com/office/officeart/2005/8/layout/orgChart1"/>
    <dgm:cxn modelId="{787C878B-2F64-4030-AE69-81C6E8D02C60}" type="presParOf" srcId="{1F00144D-5FD1-42DF-A13F-F69180D2FEB6}" destId="{667379A8-41C4-4FD7-9859-8C254391543C}" srcOrd="0" destOrd="0" presId="urn:microsoft.com/office/officeart/2005/8/layout/orgChart1"/>
    <dgm:cxn modelId="{7D6D72A8-FB82-48DF-8967-A45ED10AB762}" type="presParOf" srcId="{1F00144D-5FD1-42DF-A13F-F69180D2FEB6}" destId="{06DBC3DD-AEB5-4E78-9BE3-F9C7EE18BBE2}" srcOrd="1" destOrd="0" presId="urn:microsoft.com/office/officeart/2005/8/layout/orgChart1"/>
    <dgm:cxn modelId="{BD61F6E0-C115-4B46-B26F-59DB2C26E720}" type="presParOf" srcId="{8FA97E29-BB74-4F27-BC23-204F279BF2C3}" destId="{AAF0D0BB-A6B5-464E-8AD2-B30AB9B9A5D8}" srcOrd="1" destOrd="0" presId="urn:microsoft.com/office/officeart/2005/8/layout/orgChart1"/>
    <dgm:cxn modelId="{92FFE857-3B0F-40C6-89F3-F2AC76593778}" type="presParOf" srcId="{AAF0D0BB-A6B5-464E-8AD2-B30AB9B9A5D8}" destId="{45A60BBF-B1D1-49B5-A25D-0B7FB5145BED}" srcOrd="0" destOrd="0" presId="urn:microsoft.com/office/officeart/2005/8/layout/orgChart1"/>
    <dgm:cxn modelId="{1716A367-E3C1-4CED-923C-A427D44873E2}" type="presParOf" srcId="{AAF0D0BB-A6B5-464E-8AD2-B30AB9B9A5D8}" destId="{D6A5A224-0DBF-4328-9B1A-8B57A24FCA1B}" srcOrd="1" destOrd="0" presId="urn:microsoft.com/office/officeart/2005/8/layout/orgChart1"/>
    <dgm:cxn modelId="{061D7F71-A5F8-4797-83C8-3086F56F6CF3}" type="presParOf" srcId="{D6A5A224-0DBF-4328-9B1A-8B57A24FCA1B}" destId="{679F535F-F66D-402A-9130-5E0EEF71333B}" srcOrd="0" destOrd="0" presId="urn:microsoft.com/office/officeart/2005/8/layout/orgChart1"/>
    <dgm:cxn modelId="{94AD3EF4-E01D-43ED-B152-34240B65CB02}" type="presParOf" srcId="{679F535F-F66D-402A-9130-5E0EEF71333B}" destId="{839EC777-CCAF-4E11-A176-FE36436DA159}" srcOrd="0" destOrd="0" presId="urn:microsoft.com/office/officeart/2005/8/layout/orgChart1"/>
    <dgm:cxn modelId="{524F896D-385E-4FC0-B87D-55A0C4275740}" type="presParOf" srcId="{679F535F-F66D-402A-9130-5E0EEF71333B}" destId="{55EDE4D1-0C13-420F-BFA3-CC9035726C01}" srcOrd="1" destOrd="0" presId="urn:microsoft.com/office/officeart/2005/8/layout/orgChart1"/>
    <dgm:cxn modelId="{248D7CED-4A68-4DFA-9BD4-15D65C7B248F}" type="presParOf" srcId="{D6A5A224-0DBF-4328-9B1A-8B57A24FCA1B}" destId="{458FDCFA-CCAF-44AD-B1DC-965BF23850B8}" srcOrd="1" destOrd="0" presId="urn:microsoft.com/office/officeart/2005/8/layout/orgChart1"/>
    <dgm:cxn modelId="{5A9E7935-5BA6-48AA-AFF3-1A7AEEB10622}" type="presParOf" srcId="{458FDCFA-CCAF-44AD-B1DC-965BF23850B8}" destId="{D5C73F05-BC1B-475F-8ED0-C50ACED677BE}" srcOrd="0" destOrd="0" presId="urn:microsoft.com/office/officeart/2005/8/layout/orgChart1"/>
    <dgm:cxn modelId="{68922B9C-55AB-49F9-A4C0-C2B5F2D0E690}" type="presParOf" srcId="{458FDCFA-CCAF-44AD-B1DC-965BF23850B8}" destId="{CA50E309-ECDC-4EDA-99D5-26CEBA0CA5AF}" srcOrd="1" destOrd="0" presId="urn:microsoft.com/office/officeart/2005/8/layout/orgChart1"/>
    <dgm:cxn modelId="{4CA3FE2D-0E2B-4C30-BDB0-11B7624F24F8}" type="presParOf" srcId="{CA50E309-ECDC-4EDA-99D5-26CEBA0CA5AF}" destId="{2954894B-D53C-460E-B733-2AA93BF00873}" srcOrd="0" destOrd="0" presId="urn:microsoft.com/office/officeart/2005/8/layout/orgChart1"/>
    <dgm:cxn modelId="{4739B636-132C-4F39-8C95-F79F4A0A47B2}" type="presParOf" srcId="{2954894B-D53C-460E-B733-2AA93BF00873}" destId="{46F58884-8B1D-4525-AAAC-9130549B0257}" srcOrd="0" destOrd="0" presId="urn:microsoft.com/office/officeart/2005/8/layout/orgChart1"/>
    <dgm:cxn modelId="{7CB71E5A-DC53-48CE-8EAD-362B78917E8B}" type="presParOf" srcId="{2954894B-D53C-460E-B733-2AA93BF00873}" destId="{8E4A511F-230A-4FF5-8E2E-DC966CA249D5}" srcOrd="1" destOrd="0" presId="urn:microsoft.com/office/officeart/2005/8/layout/orgChart1"/>
    <dgm:cxn modelId="{B90FBCD2-F059-4B2C-B29B-822BB50B8451}" type="presParOf" srcId="{CA50E309-ECDC-4EDA-99D5-26CEBA0CA5AF}" destId="{42B24C80-DEA5-495E-B969-0336F27A8D1C}" srcOrd="1" destOrd="0" presId="urn:microsoft.com/office/officeart/2005/8/layout/orgChart1"/>
    <dgm:cxn modelId="{9209DC6D-3469-4DA4-90F7-28DC279CC27C}" type="presParOf" srcId="{42B24C80-DEA5-495E-B969-0336F27A8D1C}" destId="{DA228114-8A3A-4403-A095-238E8024DBA0}" srcOrd="0" destOrd="0" presId="urn:microsoft.com/office/officeart/2005/8/layout/orgChart1"/>
    <dgm:cxn modelId="{006EB872-2B3A-48EC-99F0-145FEAD878B6}" type="presParOf" srcId="{42B24C80-DEA5-495E-B969-0336F27A8D1C}" destId="{570E8F8D-99E3-4CA2-BF39-962A4CBBEE09}" srcOrd="1" destOrd="0" presId="urn:microsoft.com/office/officeart/2005/8/layout/orgChart1"/>
    <dgm:cxn modelId="{30E837EB-42A4-4CA3-829B-E875FAA34E11}" type="presParOf" srcId="{570E8F8D-99E3-4CA2-BF39-962A4CBBEE09}" destId="{120F2517-A80F-47D1-9EAF-90FD87AA801B}" srcOrd="0" destOrd="0" presId="urn:microsoft.com/office/officeart/2005/8/layout/orgChart1"/>
    <dgm:cxn modelId="{8346DAD7-580F-4B9D-B417-9CA17270AAB2}" type="presParOf" srcId="{120F2517-A80F-47D1-9EAF-90FD87AA801B}" destId="{E9077B75-9766-43CF-BB15-9B0DC8BCADED}" srcOrd="0" destOrd="0" presId="urn:microsoft.com/office/officeart/2005/8/layout/orgChart1"/>
    <dgm:cxn modelId="{0E65C3FA-DA23-4A77-A52C-5E54E3F67981}" type="presParOf" srcId="{120F2517-A80F-47D1-9EAF-90FD87AA801B}" destId="{4CDEF811-7BFE-4B94-82B4-828A5E270A69}" srcOrd="1" destOrd="0" presId="urn:microsoft.com/office/officeart/2005/8/layout/orgChart1"/>
    <dgm:cxn modelId="{E1BC153A-80A4-4CCE-9709-476D69548410}" type="presParOf" srcId="{570E8F8D-99E3-4CA2-BF39-962A4CBBEE09}" destId="{3E538565-CE8A-4800-AF90-4B83E042F3EA}" srcOrd="1" destOrd="0" presId="urn:microsoft.com/office/officeart/2005/8/layout/orgChart1"/>
    <dgm:cxn modelId="{1368733B-91E9-487E-8827-FB091E4A3124}" type="presParOf" srcId="{570E8F8D-99E3-4CA2-BF39-962A4CBBEE09}" destId="{032298E2-74C0-4992-AC6F-10EC91244A70}" srcOrd="2" destOrd="0" presId="urn:microsoft.com/office/officeart/2005/8/layout/orgChart1"/>
    <dgm:cxn modelId="{87F6F961-5188-47DD-9B1B-C1B3944B7D47}" type="presParOf" srcId="{42B24C80-DEA5-495E-B969-0336F27A8D1C}" destId="{5FB808EC-DCDC-41AC-8302-B6EE74BB9F1C}" srcOrd="2" destOrd="0" presId="urn:microsoft.com/office/officeart/2005/8/layout/orgChart1"/>
    <dgm:cxn modelId="{E2087562-46EF-440A-A330-97EEA102CEC3}" type="presParOf" srcId="{42B24C80-DEA5-495E-B969-0336F27A8D1C}" destId="{FF384387-B42D-45DB-8D74-9C627AA4E570}" srcOrd="3" destOrd="0" presId="urn:microsoft.com/office/officeart/2005/8/layout/orgChart1"/>
    <dgm:cxn modelId="{20ADC30E-0258-4411-9A3D-2065B29C98C8}" type="presParOf" srcId="{FF384387-B42D-45DB-8D74-9C627AA4E570}" destId="{9DADB8F6-BC3B-4220-B7AF-90432F282888}" srcOrd="0" destOrd="0" presId="urn:microsoft.com/office/officeart/2005/8/layout/orgChart1"/>
    <dgm:cxn modelId="{9EE64E58-7732-4B54-A6F5-34D26B20A912}" type="presParOf" srcId="{9DADB8F6-BC3B-4220-B7AF-90432F282888}" destId="{484653B0-EA38-4060-BF54-440C7A661A69}" srcOrd="0" destOrd="0" presId="urn:microsoft.com/office/officeart/2005/8/layout/orgChart1"/>
    <dgm:cxn modelId="{7815E30D-945B-48A8-8820-D1EA40F3B25B}" type="presParOf" srcId="{9DADB8F6-BC3B-4220-B7AF-90432F282888}" destId="{4D2BA588-2AC8-41E5-A47E-8171F686E7E3}" srcOrd="1" destOrd="0" presId="urn:microsoft.com/office/officeart/2005/8/layout/orgChart1"/>
    <dgm:cxn modelId="{853D2650-D847-498C-BB21-2FFBC89F7C51}" type="presParOf" srcId="{FF384387-B42D-45DB-8D74-9C627AA4E570}" destId="{942BC14B-D5BE-49C6-A915-2ED4991B6E98}" srcOrd="1" destOrd="0" presId="urn:microsoft.com/office/officeart/2005/8/layout/orgChart1"/>
    <dgm:cxn modelId="{1A49BE14-8253-41E9-844B-AF50E4245C5F}" type="presParOf" srcId="{FF384387-B42D-45DB-8D74-9C627AA4E570}" destId="{9E1D1F40-0B32-44B4-8663-4749F3E336BC}" srcOrd="2" destOrd="0" presId="urn:microsoft.com/office/officeart/2005/8/layout/orgChart1"/>
    <dgm:cxn modelId="{7D91AB41-80E2-413E-8CFB-79BF92A29861}" type="presParOf" srcId="{42B24C80-DEA5-495E-B969-0336F27A8D1C}" destId="{043AB99D-E117-4E80-B6F4-E6BF204C719B}" srcOrd="4" destOrd="0" presId="urn:microsoft.com/office/officeart/2005/8/layout/orgChart1"/>
    <dgm:cxn modelId="{4D8641E6-CE4F-44EC-B43D-307CCD894BB9}" type="presParOf" srcId="{42B24C80-DEA5-495E-B969-0336F27A8D1C}" destId="{AC8658E8-1463-4FFC-8F1C-F5C768998460}" srcOrd="5" destOrd="0" presId="urn:microsoft.com/office/officeart/2005/8/layout/orgChart1"/>
    <dgm:cxn modelId="{6A61554B-145C-4D28-90BA-C2F068FE67B0}" type="presParOf" srcId="{AC8658E8-1463-4FFC-8F1C-F5C768998460}" destId="{BB987A2B-254E-4E6B-BA8A-2DC6F6DC387F}" srcOrd="0" destOrd="0" presId="urn:microsoft.com/office/officeart/2005/8/layout/orgChart1"/>
    <dgm:cxn modelId="{01AB96E5-6861-410F-8532-3BD7FCE00130}" type="presParOf" srcId="{BB987A2B-254E-4E6B-BA8A-2DC6F6DC387F}" destId="{BE064B50-930B-4F6B-BE31-0DAF06F1084F}" srcOrd="0" destOrd="0" presId="urn:microsoft.com/office/officeart/2005/8/layout/orgChart1"/>
    <dgm:cxn modelId="{423C2409-350F-4F82-99FC-E79EA10F532C}" type="presParOf" srcId="{BB987A2B-254E-4E6B-BA8A-2DC6F6DC387F}" destId="{2AFC687E-B172-4F8D-BB61-E048A176D365}" srcOrd="1" destOrd="0" presId="urn:microsoft.com/office/officeart/2005/8/layout/orgChart1"/>
    <dgm:cxn modelId="{3C19FD95-E3B3-4973-9E37-9BD96D3F4E31}" type="presParOf" srcId="{AC8658E8-1463-4FFC-8F1C-F5C768998460}" destId="{EA60AD3A-0C5D-4AD2-A6CC-14A6318BFCE3}" srcOrd="1" destOrd="0" presId="urn:microsoft.com/office/officeart/2005/8/layout/orgChart1"/>
    <dgm:cxn modelId="{75E38565-9DB9-4F83-AB66-53B9EE6784C0}" type="presParOf" srcId="{AC8658E8-1463-4FFC-8F1C-F5C768998460}" destId="{1EF4BE6C-EE85-4B21-8F88-C4D3F32906AA}" srcOrd="2" destOrd="0" presId="urn:microsoft.com/office/officeart/2005/8/layout/orgChart1"/>
    <dgm:cxn modelId="{A2B9C8BD-1CCF-42FE-A297-BD780E2C6757}" type="presParOf" srcId="{CA50E309-ECDC-4EDA-99D5-26CEBA0CA5AF}" destId="{E5A98A11-D1D7-4AEA-89F9-2BB55E07441C}" srcOrd="2" destOrd="0" presId="urn:microsoft.com/office/officeart/2005/8/layout/orgChart1"/>
    <dgm:cxn modelId="{FF5A8A5B-5525-4412-B216-D2627B020A8A}" type="presParOf" srcId="{458FDCFA-CCAF-44AD-B1DC-965BF23850B8}" destId="{7857B783-F7E2-4734-B556-971DFB252C0A}" srcOrd="2" destOrd="0" presId="urn:microsoft.com/office/officeart/2005/8/layout/orgChart1"/>
    <dgm:cxn modelId="{75D7FAA8-572C-4C67-8C98-8CDAA80B45D3}" type="presParOf" srcId="{458FDCFA-CCAF-44AD-B1DC-965BF23850B8}" destId="{22089414-2F6B-47A2-8117-DEFCB691F836}" srcOrd="3" destOrd="0" presId="urn:microsoft.com/office/officeart/2005/8/layout/orgChart1"/>
    <dgm:cxn modelId="{E7B37936-D2AE-4984-9253-C3D529D5B977}" type="presParOf" srcId="{22089414-2F6B-47A2-8117-DEFCB691F836}" destId="{24ADBFEE-963D-4C8D-AEF4-B827B99B1C6C}" srcOrd="0" destOrd="0" presId="urn:microsoft.com/office/officeart/2005/8/layout/orgChart1"/>
    <dgm:cxn modelId="{4275C5B7-C4F9-48C3-99FD-E79AF856A658}" type="presParOf" srcId="{24ADBFEE-963D-4C8D-AEF4-B827B99B1C6C}" destId="{C03EC9D4-F809-4201-A722-0DF783E9CF39}" srcOrd="0" destOrd="0" presId="urn:microsoft.com/office/officeart/2005/8/layout/orgChart1"/>
    <dgm:cxn modelId="{37EA90BE-44D6-4A0E-BD59-883FC421ABE9}" type="presParOf" srcId="{24ADBFEE-963D-4C8D-AEF4-B827B99B1C6C}" destId="{CBB7925B-7E93-4510-8B9F-A4879563373F}" srcOrd="1" destOrd="0" presId="urn:microsoft.com/office/officeart/2005/8/layout/orgChart1"/>
    <dgm:cxn modelId="{F27DFF62-1D8B-4782-9CBF-1CA69A77A87D}" type="presParOf" srcId="{22089414-2F6B-47A2-8117-DEFCB691F836}" destId="{85D1577E-2C8F-4480-8289-014815F98D72}" srcOrd="1" destOrd="0" presId="urn:microsoft.com/office/officeart/2005/8/layout/orgChart1"/>
    <dgm:cxn modelId="{525ED98F-B7AC-4EFE-A218-3EE5F4005945}" type="presParOf" srcId="{85D1577E-2C8F-4480-8289-014815F98D72}" destId="{62948A76-CCD6-4B2E-B57C-C1F228B14F89}" srcOrd="0" destOrd="0" presId="urn:microsoft.com/office/officeart/2005/8/layout/orgChart1"/>
    <dgm:cxn modelId="{521E4E1A-9431-48EA-8AAE-5EC5D3F1569C}" type="presParOf" srcId="{85D1577E-2C8F-4480-8289-014815F98D72}" destId="{B7060B5B-FDC9-4ABA-BD79-47EDB059F4BA}" srcOrd="1" destOrd="0" presId="urn:microsoft.com/office/officeart/2005/8/layout/orgChart1"/>
    <dgm:cxn modelId="{B3BC52FC-8817-473E-B9FE-ED0BD9C60315}" type="presParOf" srcId="{B7060B5B-FDC9-4ABA-BD79-47EDB059F4BA}" destId="{57D2F321-DF84-458D-BC0B-5D52A2BF8876}" srcOrd="0" destOrd="0" presId="urn:microsoft.com/office/officeart/2005/8/layout/orgChart1"/>
    <dgm:cxn modelId="{026BE0F0-697F-4352-8368-4797C831FEDC}" type="presParOf" srcId="{57D2F321-DF84-458D-BC0B-5D52A2BF8876}" destId="{02591BCA-E394-4D2F-B305-E41A272FDCDF}" srcOrd="0" destOrd="0" presId="urn:microsoft.com/office/officeart/2005/8/layout/orgChart1"/>
    <dgm:cxn modelId="{E149BC0D-BC44-4669-9C6A-61B63B3BA94C}" type="presParOf" srcId="{57D2F321-DF84-458D-BC0B-5D52A2BF8876}" destId="{FB6755AC-D6AC-47B7-92C8-C2C0DF01C944}" srcOrd="1" destOrd="0" presId="urn:microsoft.com/office/officeart/2005/8/layout/orgChart1"/>
    <dgm:cxn modelId="{FC8D5B01-EC4C-4F7C-8418-17E7F02E1C96}" type="presParOf" srcId="{B7060B5B-FDC9-4ABA-BD79-47EDB059F4BA}" destId="{7D33D854-C118-4015-AF0E-CF7011700EA8}" srcOrd="1" destOrd="0" presId="urn:microsoft.com/office/officeart/2005/8/layout/orgChart1"/>
    <dgm:cxn modelId="{11288470-DCD5-4725-BA98-000640BEE130}" type="presParOf" srcId="{B7060B5B-FDC9-4ABA-BD79-47EDB059F4BA}" destId="{11EB23DB-C2DD-4BE8-8D5E-5F6B7EC74E4B}" srcOrd="2" destOrd="0" presId="urn:microsoft.com/office/officeart/2005/8/layout/orgChart1"/>
    <dgm:cxn modelId="{F4E4FBE0-AFDF-4889-A364-2F06A25B5B91}" type="presParOf" srcId="{85D1577E-2C8F-4480-8289-014815F98D72}" destId="{477BFADC-27C8-41AE-9EEE-648942AFFD48}" srcOrd="2" destOrd="0" presId="urn:microsoft.com/office/officeart/2005/8/layout/orgChart1"/>
    <dgm:cxn modelId="{EFD59451-E0B3-445E-9D91-DB88D066278D}" type="presParOf" srcId="{85D1577E-2C8F-4480-8289-014815F98D72}" destId="{C9673C2A-5870-4E22-9E35-41309A0E5071}" srcOrd="3" destOrd="0" presId="urn:microsoft.com/office/officeart/2005/8/layout/orgChart1"/>
    <dgm:cxn modelId="{F0B595A8-FE4F-4846-BE24-77D3A0387B87}" type="presParOf" srcId="{C9673C2A-5870-4E22-9E35-41309A0E5071}" destId="{AE05B1B7-9FAE-4D07-959D-B5783F03B1CA}" srcOrd="0" destOrd="0" presId="urn:microsoft.com/office/officeart/2005/8/layout/orgChart1"/>
    <dgm:cxn modelId="{80102E8A-5EEE-447E-9273-4B28400D11F4}" type="presParOf" srcId="{AE05B1B7-9FAE-4D07-959D-B5783F03B1CA}" destId="{C0811978-5866-4E43-A19D-CBCF0F1B0D1E}" srcOrd="0" destOrd="0" presId="urn:microsoft.com/office/officeart/2005/8/layout/orgChart1"/>
    <dgm:cxn modelId="{BC58C4EE-2459-4285-AEBF-B503D5CE2DE0}" type="presParOf" srcId="{AE05B1B7-9FAE-4D07-959D-B5783F03B1CA}" destId="{CD7EEFAC-892D-47DE-9C12-50E312367463}" srcOrd="1" destOrd="0" presId="urn:microsoft.com/office/officeart/2005/8/layout/orgChart1"/>
    <dgm:cxn modelId="{AD874032-E699-444F-A76F-C4D1C5965E40}" type="presParOf" srcId="{C9673C2A-5870-4E22-9E35-41309A0E5071}" destId="{FC112599-2478-4186-922A-489BA6CB29F8}" srcOrd="1" destOrd="0" presId="urn:microsoft.com/office/officeart/2005/8/layout/orgChart1"/>
    <dgm:cxn modelId="{9C380C48-8E97-4A03-9E0D-B9EF603B5127}" type="presParOf" srcId="{C9673C2A-5870-4E22-9E35-41309A0E5071}" destId="{65EDF11B-5F3A-4A19-9C45-5DD041A9CA57}" srcOrd="2" destOrd="0" presId="urn:microsoft.com/office/officeart/2005/8/layout/orgChart1"/>
    <dgm:cxn modelId="{EBE73F51-80FF-4515-84FF-F5B4FF5165D0}" type="presParOf" srcId="{85D1577E-2C8F-4480-8289-014815F98D72}" destId="{92C4133D-D0A3-47C0-8A19-99748F896FED}" srcOrd="4" destOrd="0" presId="urn:microsoft.com/office/officeart/2005/8/layout/orgChart1"/>
    <dgm:cxn modelId="{FA2F27B1-E324-432E-BB77-0BA89062E2D6}" type="presParOf" srcId="{85D1577E-2C8F-4480-8289-014815F98D72}" destId="{741AF41A-4D14-4CBF-891A-7E3ECB9E6AD8}" srcOrd="5" destOrd="0" presId="urn:microsoft.com/office/officeart/2005/8/layout/orgChart1"/>
    <dgm:cxn modelId="{E4F9AADF-78E2-4DB9-A797-6BF33E589783}" type="presParOf" srcId="{741AF41A-4D14-4CBF-891A-7E3ECB9E6AD8}" destId="{FA6E3BDB-46F7-422A-94D9-F7F539F94912}" srcOrd="0" destOrd="0" presId="urn:microsoft.com/office/officeart/2005/8/layout/orgChart1"/>
    <dgm:cxn modelId="{B5CBCD94-C11D-4E36-910E-2535C5B8F6FD}" type="presParOf" srcId="{FA6E3BDB-46F7-422A-94D9-F7F539F94912}" destId="{AD1AA9FA-E35A-4366-9316-1297D8D3CDF3}" srcOrd="0" destOrd="0" presId="urn:microsoft.com/office/officeart/2005/8/layout/orgChart1"/>
    <dgm:cxn modelId="{DD14BFCB-401D-4386-9641-1088640BA25F}" type="presParOf" srcId="{FA6E3BDB-46F7-422A-94D9-F7F539F94912}" destId="{BBF74C11-54DE-4525-BC38-4D9FA4AC1C88}" srcOrd="1" destOrd="0" presId="urn:microsoft.com/office/officeart/2005/8/layout/orgChart1"/>
    <dgm:cxn modelId="{C313A09F-EFEB-452B-BF3B-490BF2AD7B93}" type="presParOf" srcId="{741AF41A-4D14-4CBF-891A-7E3ECB9E6AD8}" destId="{28E02D4D-5363-4BA6-BFAB-79E6B3E2A90A}" srcOrd="1" destOrd="0" presId="urn:microsoft.com/office/officeart/2005/8/layout/orgChart1"/>
    <dgm:cxn modelId="{E65433A6-BE3E-4523-846C-F03BE32E64C3}" type="presParOf" srcId="{741AF41A-4D14-4CBF-891A-7E3ECB9E6AD8}" destId="{BE99F8AF-9C6E-4BF2-883C-716AF68C2E1F}" srcOrd="2" destOrd="0" presId="urn:microsoft.com/office/officeart/2005/8/layout/orgChart1"/>
    <dgm:cxn modelId="{5C52113A-9AD7-4058-B6D3-4F6F0C7E4B1E}" type="presParOf" srcId="{22089414-2F6B-47A2-8117-DEFCB691F836}" destId="{1A69F708-6406-4248-918A-0FDCB0B69559}" srcOrd="2" destOrd="0" presId="urn:microsoft.com/office/officeart/2005/8/layout/orgChart1"/>
    <dgm:cxn modelId="{204FCE65-CAD1-486D-A64A-7A6AAC3B6494}" type="presParOf" srcId="{D6A5A224-0DBF-4328-9B1A-8B57A24FCA1B}" destId="{96D1BE35-7C2E-42C1-B5CF-CD1817FD7EF7}" srcOrd="2" destOrd="0" presId="urn:microsoft.com/office/officeart/2005/8/layout/orgChart1"/>
    <dgm:cxn modelId="{A21E216C-2546-4552-871C-4F68B6B589AA}" type="presParOf" srcId="{AAF0D0BB-A6B5-464E-8AD2-B30AB9B9A5D8}" destId="{8C9CBC05-66D2-4FCF-958F-AC91E9B5FB6B}" srcOrd="2" destOrd="0" presId="urn:microsoft.com/office/officeart/2005/8/layout/orgChart1"/>
    <dgm:cxn modelId="{0D400429-1D2F-4FD3-98E8-D02EEDB750BC}" type="presParOf" srcId="{AAF0D0BB-A6B5-464E-8AD2-B30AB9B9A5D8}" destId="{711211D8-F533-4B4A-83C7-DF2FDFDA68FA}" srcOrd="3" destOrd="0" presId="urn:microsoft.com/office/officeart/2005/8/layout/orgChart1"/>
    <dgm:cxn modelId="{29F2285C-0E36-4B4B-B3D4-BDD927122691}" type="presParOf" srcId="{711211D8-F533-4B4A-83C7-DF2FDFDA68FA}" destId="{4DD8E926-BC27-4C1C-BD1D-0136FFD43026}" srcOrd="0" destOrd="0" presId="urn:microsoft.com/office/officeart/2005/8/layout/orgChart1"/>
    <dgm:cxn modelId="{6A1FF51E-40A5-472A-886E-9F9E2810D440}" type="presParOf" srcId="{4DD8E926-BC27-4C1C-BD1D-0136FFD43026}" destId="{5CF74FE0-73F9-4A3D-AB6D-D399D7064A29}" srcOrd="0" destOrd="0" presId="urn:microsoft.com/office/officeart/2005/8/layout/orgChart1"/>
    <dgm:cxn modelId="{EA201663-6B8F-416A-BD46-7788D29395D7}" type="presParOf" srcId="{4DD8E926-BC27-4C1C-BD1D-0136FFD43026}" destId="{E84976E9-65A7-46D8-A791-759026CC9EDD}" srcOrd="1" destOrd="0" presId="urn:microsoft.com/office/officeart/2005/8/layout/orgChart1"/>
    <dgm:cxn modelId="{D2B548D5-4113-479F-A168-86CD8AA383F8}" type="presParOf" srcId="{711211D8-F533-4B4A-83C7-DF2FDFDA68FA}" destId="{94EB11F0-DCE0-4D10-8846-34D81500FB6C}" srcOrd="1" destOrd="0" presId="urn:microsoft.com/office/officeart/2005/8/layout/orgChart1"/>
    <dgm:cxn modelId="{53D43A21-D6B2-44BD-BA52-1FE45413FBAE}" type="presParOf" srcId="{94EB11F0-DCE0-4D10-8846-34D81500FB6C}" destId="{95FEABD4-99D2-4121-81E7-04282BCF1E81}" srcOrd="0" destOrd="0" presId="urn:microsoft.com/office/officeart/2005/8/layout/orgChart1"/>
    <dgm:cxn modelId="{CB4EBCFA-1EED-4DD7-B3EB-A19925601915}" type="presParOf" srcId="{94EB11F0-DCE0-4D10-8846-34D81500FB6C}" destId="{67B376E6-52B0-45F1-82D7-2948CA84A0C5}" srcOrd="1" destOrd="0" presId="urn:microsoft.com/office/officeart/2005/8/layout/orgChart1"/>
    <dgm:cxn modelId="{E57483F1-1632-4062-B827-1DA5D5425F09}" type="presParOf" srcId="{67B376E6-52B0-45F1-82D7-2948CA84A0C5}" destId="{181CE5D1-420B-429F-A6F6-D071F701B6F2}" srcOrd="0" destOrd="0" presId="urn:microsoft.com/office/officeart/2005/8/layout/orgChart1"/>
    <dgm:cxn modelId="{BE389738-5D38-4CB3-A770-534C2C8BD922}" type="presParOf" srcId="{181CE5D1-420B-429F-A6F6-D071F701B6F2}" destId="{DE8872BB-F30E-4322-9CA8-A9F18C0352FA}" srcOrd="0" destOrd="0" presId="urn:microsoft.com/office/officeart/2005/8/layout/orgChart1"/>
    <dgm:cxn modelId="{41AA88C9-36C6-4026-9069-A368905EF417}" type="presParOf" srcId="{181CE5D1-420B-429F-A6F6-D071F701B6F2}" destId="{C45FDC70-8115-474A-AB92-2777B15CEE0C}" srcOrd="1" destOrd="0" presId="urn:microsoft.com/office/officeart/2005/8/layout/orgChart1"/>
    <dgm:cxn modelId="{5B2DD952-9F49-46F9-8C63-494476182853}" type="presParOf" srcId="{67B376E6-52B0-45F1-82D7-2948CA84A0C5}" destId="{6507B237-5511-4DC3-A8BF-16E51309B237}" srcOrd="1" destOrd="0" presId="urn:microsoft.com/office/officeart/2005/8/layout/orgChart1"/>
    <dgm:cxn modelId="{28967448-9C47-4482-A1A8-86A6A9B99CBB}" type="presParOf" srcId="{67B376E6-52B0-45F1-82D7-2948CA84A0C5}" destId="{0E2B4CAC-FAA2-4ADE-A1DA-F3287763AD8B}" srcOrd="2" destOrd="0" presId="urn:microsoft.com/office/officeart/2005/8/layout/orgChart1"/>
    <dgm:cxn modelId="{66FE65EA-3950-4443-91F5-34631505BC4C}" type="presParOf" srcId="{94EB11F0-DCE0-4D10-8846-34D81500FB6C}" destId="{C2D69486-C7C3-4D9D-8FC5-B15F2ECD0560}" srcOrd="2" destOrd="0" presId="urn:microsoft.com/office/officeart/2005/8/layout/orgChart1"/>
    <dgm:cxn modelId="{03CDD582-2B35-42A3-B2C7-2AD766748B48}" type="presParOf" srcId="{94EB11F0-DCE0-4D10-8846-34D81500FB6C}" destId="{AC457E2A-D3D3-4947-973F-F6A3385C453B}" srcOrd="3" destOrd="0" presId="urn:microsoft.com/office/officeart/2005/8/layout/orgChart1"/>
    <dgm:cxn modelId="{0BAB14E1-3FBD-4BCA-BB14-B0E2F230CC3C}" type="presParOf" srcId="{AC457E2A-D3D3-4947-973F-F6A3385C453B}" destId="{04C11D80-4A28-4007-B50D-0BE012804C3B}" srcOrd="0" destOrd="0" presId="urn:microsoft.com/office/officeart/2005/8/layout/orgChart1"/>
    <dgm:cxn modelId="{15EEA3A9-0667-41D7-BEF6-201E2FA4B759}" type="presParOf" srcId="{04C11D80-4A28-4007-B50D-0BE012804C3B}" destId="{D52FC375-4D5C-4808-AE3F-375CBB285ED0}" srcOrd="0" destOrd="0" presId="urn:microsoft.com/office/officeart/2005/8/layout/orgChart1"/>
    <dgm:cxn modelId="{AC3C663C-983F-446A-BDCE-D5D3E74B1BD7}" type="presParOf" srcId="{04C11D80-4A28-4007-B50D-0BE012804C3B}" destId="{8E17391A-5BDD-4302-A1E5-24156B8B192F}" srcOrd="1" destOrd="0" presId="urn:microsoft.com/office/officeart/2005/8/layout/orgChart1"/>
    <dgm:cxn modelId="{C1973D55-077C-4A43-AADC-40A8EC85A20D}" type="presParOf" srcId="{AC457E2A-D3D3-4947-973F-F6A3385C453B}" destId="{6B2226AF-9765-4767-8C28-41D48CC7AAF5}" srcOrd="1" destOrd="0" presId="urn:microsoft.com/office/officeart/2005/8/layout/orgChart1"/>
    <dgm:cxn modelId="{12967085-3562-4655-83F2-39B0E159964E}" type="presParOf" srcId="{AC457E2A-D3D3-4947-973F-F6A3385C453B}" destId="{E905B2E7-5326-4A96-B4CB-F916D594E0B1}" srcOrd="2" destOrd="0" presId="urn:microsoft.com/office/officeart/2005/8/layout/orgChart1"/>
    <dgm:cxn modelId="{A043C6AF-795C-4CDA-AE3C-3F3FB67A11ED}" type="presParOf" srcId="{94EB11F0-DCE0-4D10-8846-34D81500FB6C}" destId="{81A6AC38-0788-4230-9EE8-C78E7773D989}" srcOrd="4" destOrd="0" presId="urn:microsoft.com/office/officeart/2005/8/layout/orgChart1"/>
    <dgm:cxn modelId="{57D04E27-9CD9-455F-8942-F7B0B52EDD36}" type="presParOf" srcId="{94EB11F0-DCE0-4D10-8846-34D81500FB6C}" destId="{1A724F51-5734-4B12-8755-CECE9F7B1D1D}" srcOrd="5" destOrd="0" presId="urn:microsoft.com/office/officeart/2005/8/layout/orgChart1"/>
    <dgm:cxn modelId="{082F48C9-03CD-4A3E-A92F-9F138B64013F}" type="presParOf" srcId="{1A724F51-5734-4B12-8755-CECE9F7B1D1D}" destId="{0B1F2C4A-B601-4401-BF16-70C2A5B15E87}" srcOrd="0" destOrd="0" presId="urn:microsoft.com/office/officeart/2005/8/layout/orgChart1"/>
    <dgm:cxn modelId="{7DE5A8C8-AC4A-476E-9C7D-D0862445A1EC}" type="presParOf" srcId="{0B1F2C4A-B601-4401-BF16-70C2A5B15E87}" destId="{5DBDBB36-BC01-45D6-9DE9-FA9476ECDB3F}" srcOrd="0" destOrd="0" presId="urn:microsoft.com/office/officeart/2005/8/layout/orgChart1"/>
    <dgm:cxn modelId="{F72FD21C-D625-4013-90FD-D16324F5176D}" type="presParOf" srcId="{0B1F2C4A-B601-4401-BF16-70C2A5B15E87}" destId="{B399ABFC-17AE-435C-9791-D58D3BAD6328}" srcOrd="1" destOrd="0" presId="urn:microsoft.com/office/officeart/2005/8/layout/orgChart1"/>
    <dgm:cxn modelId="{AFFAB07C-F31A-4839-AC0A-D0D8A5B0F385}" type="presParOf" srcId="{1A724F51-5734-4B12-8755-CECE9F7B1D1D}" destId="{AC5742A8-9A61-4798-92BD-D6A9CC28FD1A}" srcOrd="1" destOrd="0" presId="urn:microsoft.com/office/officeart/2005/8/layout/orgChart1"/>
    <dgm:cxn modelId="{BB4A16B3-46F1-4764-BCFF-5DDFB5A0911E}" type="presParOf" srcId="{1A724F51-5734-4B12-8755-CECE9F7B1D1D}" destId="{E4C25A6F-D2E6-425F-B314-D3C28E2F261B}" srcOrd="2" destOrd="0" presId="urn:microsoft.com/office/officeart/2005/8/layout/orgChart1"/>
    <dgm:cxn modelId="{9BFA93E2-C21D-4E1A-8D74-E8167E74CEFC}" type="presParOf" srcId="{711211D8-F533-4B4A-83C7-DF2FDFDA68FA}" destId="{C58E9A55-83C2-4433-8712-0C3A22940AED}" srcOrd="2" destOrd="0" presId="urn:microsoft.com/office/officeart/2005/8/layout/orgChart1"/>
    <dgm:cxn modelId="{67BC555C-B42F-4970-8088-4578D3B70FEA}" type="presParOf" srcId="{AAF0D0BB-A6B5-464E-8AD2-B30AB9B9A5D8}" destId="{5479D77F-434F-47C1-A77D-20C1C9CF0D68}" srcOrd="4" destOrd="0" presId="urn:microsoft.com/office/officeart/2005/8/layout/orgChart1"/>
    <dgm:cxn modelId="{D4BD8334-4108-45BC-8B1B-F54611B76811}" type="presParOf" srcId="{AAF0D0BB-A6B5-464E-8AD2-B30AB9B9A5D8}" destId="{6FB9B8CE-FC8C-41E1-B2DE-443F0966F689}" srcOrd="5" destOrd="0" presId="urn:microsoft.com/office/officeart/2005/8/layout/orgChart1"/>
    <dgm:cxn modelId="{F2991177-D332-4ACC-98A3-77C09221E112}" type="presParOf" srcId="{6FB9B8CE-FC8C-41E1-B2DE-443F0966F689}" destId="{D9D67A2A-EB6D-40A0-9529-445D2BC8012E}" srcOrd="0" destOrd="0" presId="urn:microsoft.com/office/officeart/2005/8/layout/orgChart1"/>
    <dgm:cxn modelId="{58A09536-22EA-4B04-8E84-B1420F555F20}" type="presParOf" srcId="{D9D67A2A-EB6D-40A0-9529-445D2BC8012E}" destId="{54B088D5-DFAA-42EE-AD3E-7FDC69CCF428}" srcOrd="0" destOrd="0" presId="urn:microsoft.com/office/officeart/2005/8/layout/orgChart1"/>
    <dgm:cxn modelId="{79465C97-5B93-46A7-A1D8-FE91ECC5E0B1}" type="presParOf" srcId="{D9D67A2A-EB6D-40A0-9529-445D2BC8012E}" destId="{71DDD152-526F-48C8-A1B7-BF96FAF4B5F5}" srcOrd="1" destOrd="0" presId="urn:microsoft.com/office/officeart/2005/8/layout/orgChart1"/>
    <dgm:cxn modelId="{B7F6E008-5732-494A-AA72-123F362E862F}" type="presParOf" srcId="{6FB9B8CE-FC8C-41E1-B2DE-443F0966F689}" destId="{4B400DC0-1915-4168-A2C1-369E151A27E7}" srcOrd="1" destOrd="0" presId="urn:microsoft.com/office/officeart/2005/8/layout/orgChart1"/>
    <dgm:cxn modelId="{7E2AA729-0A9F-47D8-94DB-2EAD3420D0EE}" type="presParOf" srcId="{4B400DC0-1915-4168-A2C1-369E151A27E7}" destId="{1D59D021-B414-4DB4-B587-46FF579AF18F}" srcOrd="0" destOrd="0" presId="urn:microsoft.com/office/officeart/2005/8/layout/orgChart1"/>
    <dgm:cxn modelId="{FEBA7CEB-4BFC-40DD-9D23-981E101A9D88}" type="presParOf" srcId="{4B400DC0-1915-4168-A2C1-369E151A27E7}" destId="{A65E95FE-037D-49D3-9A44-A571D8CD7BDB}" srcOrd="1" destOrd="0" presId="urn:microsoft.com/office/officeart/2005/8/layout/orgChart1"/>
    <dgm:cxn modelId="{DE8C508D-D006-4323-9553-EDD53CD394B2}" type="presParOf" srcId="{A65E95FE-037D-49D3-9A44-A571D8CD7BDB}" destId="{E871CCF2-68F0-45F7-B01D-B059AF25ED7D}" srcOrd="0" destOrd="0" presId="urn:microsoft.com/office/officeart/2005/8/layout/orgChart1"/>
    <dgm:cxn modelId="{1BE1C0F3-0420-41C0-A51A-3213542D6518}" type="presParOf" srcId="{E871CCF2-68F0-45F7-B01D-B059AF25ED7D}" destId="{F72CA017-5AAA-4B7D-B849-40D0ADEF2660}" srcOrd="0" destOrd="0" presId="urn:microsoft.com/office/officeart/2005/8/layout/orgChart1"/>
    <dgm:cxn modelId="{436A0A10-C657-42B8-8346-CC3B2AA030A6}" type="presParOf" srcId="{E871CCF2-68F0-45F7-B01D-B059AF25ED7D}" destId="{9AFAFEB7-1AB1-4CFC-A9CC-DE6625B13011}" srcOrd="1" destOrd="0" presId="urn:microsoft.com/office/officeart/2005/8/layout/orgChart1"/>
    <dgm:cxn modelId="{F3DF60AC-12EC-4ED6-8FF3-7A6D4CD1D4AC}" type="presParOf" srcId="{A65E95FE-037D-49D3-9A44-A571D8CD7BDB}" destId="{33528B4B-E776-4F15-8325-1F31B7E9D2F6}" srcOrd="1" destOrd="0" presId="urn:microsoft.com/office/officeart/2005/8/layout/orgChart1"/>
    <dgm:cxn modelId="{63BF7E9A-7921-4F30-8E83-90548E7395A8}" type="presParOf" srcId="{33528B4B-E776-4F15-8325-1F31B7E9D2F6}" destId="{48C6088D-72C1-47AD-BEA3-6A417D9DC693}" srcOrd="0" destOrd="0" presId="urn:microsoft.com/office/officeart/2005/8/layout/orgChart1"/>
    <dgm:cxn modelId="{192367FC-0488-4B82-A808-56224EBF0775}" type="presParOf" srcId="{33528B4B-E776-4F15-8325-1F31B7E9D2F6}" destId="{BFE5D94F-AC41-42EE-8526-DD17F4987BA9}" srcOrd="1" destOrd="0" presId="urn:microsoft.com/office/officeart/2005/8/layout/orgChart1"/>
    <dgm:cxn modelId="{BB4EEC75-2ABB-4F65-8AA5-C9928E44BF25}" type="presParOf" srcId="{BFE5D94F-AC41-42EE-8526-DD17F4987BA9}" destId="{BDFE8D6D-DACF-43B0-A847-DE91A804F734}" srcOrd="0" destOrd="0" presId="urn:microsoft.com/office/officeart/2005/8/layout/orgChart1"/>
    <dgm:cxn modelId="{411940FA-9DBE-4449-AC5B-B23B01A19C10}" type="presParOf" srcId="{BDFE8D6D-DACF-43B0-A847-DE91A804F734}" destId="{175948D5-8653-445B-A733-8A6FC0B2F403}" srcOrd="0" destOrd="0" presId="urn:microsoft.com/office/officeart/2005/8/layout/orgChart1"/>
    <dgm:cxn modelId="{8AEEEEF0-DA73-44B5-A591-29F8427EA18B}" type="presParOf" srcId="{BDFE8D6D-DACF-43B0-A847-DE91A804F734}" destId="{49ABE297-8810-4054-9044-549C1F52EA16}" srcOrd="1" destOrd="0" presId="urn:microsoft.com/office/officeart/2005/8/layout/orgChart1"/>
    <dgm:cxn modelId="{4CBB5864-49AE-4A45-A843-DC0E3A9BE8D9}" type="presParOf" srcId="{BFE5D94F-AC41-42EE-8526-DD17F4987BA9}" destId="{BD0C0B5C-52B3-4BD7-9A55-A37DF492E69F}" srcOrd="1" destOrd="0" presId="urn:microsoft.com/office/officeart/2005/8/layout/orgChart1"/>
    <dgm:cxn modelId="{6F59950B-F7D7-40DB-926D-BA95AD8781E4}" type="presParOf" srcId="{BFE5D94F-AC41-42EE-8526-DD17F4987BA9}" destId="{567C6AB6-B8EC-4E8D-AE6E-51F2DE232E1F}" srcOrd="2" destOrd="0" presId="urn:microsoft.com/office/officeart/2005/8/layout/orgChart1"/>
    <dgm:cxn modelId="{E1D24BA1-0E72-4557-A22C-23929D6CA727}" type="presParOf" srcId="{33528B4B-E776-4F15-8325-1F31B7E9D2F6}" destId="{2BE6A5FE-D20D-404E-BA30-524528432997}" srcOrd="2" destOrd="0" presId="urn:microsoft.com/office/officeart/2005/8/layout/orgChart1"/>
    <dgm:cxn modelId="{0F5742FD-FA17-439D-92FD-BB229C17CFEC}" type="presParOf" srcId="{33528B4B-E776-4F15-8325-1F31B7E9D2F6}" destId="{2E4D72FB-16FA-4157-8D66-E6F2FDD48542}" srcOrd="3" destOrd="0" presId="urn:microsoft.com/office/officeart/2005/8/layout/orgChart1"/>
    <dgm:cxn modelId="{FE0D8ACE-2E12-4306-A1DC-4CDCD222FCE2}" type="presParOf" srcId="{2E4D72FB-16FA-4157-8D66-E6F2FDD48542}" destId="{1A9BB4AE-43AE-4532-91B4-1F8788C08FEB}" srcOrd="0" destOrd="0" presId="urn:microsoft.com/office/officeart/2005/8/layout/orgChart1"/>
    <dgm:cxn modelId="{16460F4E-0E68-4154-A2D0-FA6E125EC678}" type="presParOf" srcId="{1A9BB4AE-43AE-4532-91B4-1F8788C08FEB}" destId="{E1E0D5A2-CF6A-4366-8023-230C379160A1}" srcOrd="0" destOrd="0" presId="urn:microsoft.com/office/officeart/2005/8/layout/orgChart1"/>
    <dgm:cxn modelId="{1C7C197D-454F-4B87-82A7-9DAC14C200AF}" type="presParOf" srcId="{1A9BB4AE-43AE-4532-91B4-1F8788C08FEB}" destId="{20906B70-5A68-4BC8-BD37-2E725BBB7111}" srcOrd="1" destOrd="0" presId="urn:microsoft.com/office/officeart/2005/8/layout/orgChart1"/>
    <dgm:cxn modelId="{26C90D3D-4824-4CAE-811B-47C70D02CAEF}" type="presParOf" srcId="{2E4D72FB-16FA-4157-8D66-E6F2FDD48542}" destId="{222CDABB-267B-48F8-9F29-51D86951C530}" srcOrd="1" destOrd="0" presId="urn:microsoft.com/office/officeart/2005/8/layout/orgChart1"/>
    <dgm:cxn modelId="{5B801D6E-19F5-4A0F-B079-692C6917239A}" type="presParOf" srcId="{2E4D72FB-16FA-4157-8D66-E6F2FDD48542}" destId="{19645D47-CC9B-4607-9050-10A7FCB82858}" srcOrd="2" destOrd="0" presId="urn:microsoft.com/office/officeart/2005/8/layout/orgChart1"/>
    <dgm:cxn modelId="{2A9010BC-2B64-43AD-9A8E-30D9339742EE}" type="presParOf" srcId="{A65E95FE-037D-49D3-9A44-A571D8CD7BDB}" destId="{3444700A-962D-49AA-A643-0E8AF4BA3A45}" srcOrd="2" destOrd="0" presId="urn:microsoft.com/office/officeart/2005/8/layout/orgChart1"/>
    <dgm:cxn modelId="{6F0982E8-251F-425F-834F-513F1C1D1A2F}" type="presParOf" srcId="{4B400DC0-1915-4168-A2C1-369E151A27E7}" destId="{C0752C51-D4DC-456A-80CA-0C4F64016814}" srcOrd="2" destOrd="0" presId="urn:microsoft.com/office/officeart/2005/8/layout/orgChart1"/>
    <dgm:cxn modelId="{DDA6AD95-28B8-450F-ADF4-55C60CC7C587}" type="presParOf" srcId="{4B400DC0-1915-4168-A2C1-369E151A27E7}" destId="{275A17D6-7809-41FA-A6CB-59070105B2B5}" srcOrd="3" destOrd="0" presId="urn:microsoft.com/office/officeart/2005/8/layout/orgChart1"/>
    <dgm:cxn modelId="{0D57C6B4-DF56-48BC-9DDC-51556DEE05BC}" type="presParOf" srcId="{275A17D6-7809-41FA-A6CB-59070105B2B5}" destId="{25A00A10-796D-4308-B152-8F1672F3988C}" srcOrd="0" destOrd="0" presId="urn:microsoft.com/office/officeart/2005/8/layout/orgChart1"/>
    <dgm:cxn modelId="{8A0D2773-AAC3-4FB9-8D94-0C8F8E4E9D81}" type="presParOf" srcId="{25A00A10-796D-4308-B152-8F1672F3988C}" destId="{78617443-A3C2-402A-94D3-19BCF9914E4C}" srcOrd="0" destOrd="0" presId="urn:microsoft.com/office/officeart/2005/8/layout/orgChart1"/>
    <dgm:cxn modelId="{F5A9026B-48DE-4E3F-9F77-4FB80C288E28}" type="presParOf" srcId="{25A00A10-796D-4308-B152-8F1672F3988C}" destId="{0353B2EC-3846-4520-9D05-5160D45362A2}" srcOrd="1" destOrd="0" presId="urn:microsoft.com/office/officeart/2005/8/layout/orgChart1"/>
    <dgm:cxn modelId="{BB2F2FCA-D07E-4211-A246-A8CD08347A85}" type="presParOf" srcId="{275A17D6-7809-41FA-A6CB-59070105B2B5}" destId="{3FA1E16F-9242-4DCB-B0DD-67008FCCEB0A}" srcOrd="1" destOrd="0" presId="urn:microsoft.com/office/officeart/2005/8/layout/orgChart1"/>
    <dgm:cxn modelId="{9BC14BCB-0C44-4A47-8F3D-F53EC41D89E8}" type="presParOf" srcId="{3FA1E16F-9242-4DCB-B0DD-67008FCCEB0A}" destId="{5291B409-5012-4457-B13C-C7A62FB87F0C}" srcOrd="0" destOrd="0" presId="urn:microsoft.com/office/officeart/2005/8/layout/orgChart1"/>
    <dgm:cxn modelId="{1CA5216C-1214-4A75-A7C7-434659856B5B}" type="presParOf" srcId="{3FA1E16F-9242-4DCB-B0DD-67008FCCEB0A}" destId="{563CBFD6-AB41-499B-9C01-23CBF2C0E270}" srcOrd="1" destOrd="0" presId="urn:microsoft.com/office/officeart/2005/8/layout/orgChart1"/>
    <dgm:cxn modelId="{6A7D05DA-AD5B-4A79-9A4D-127F829FC381}" type="presParOf" srcId="{563CBFD6-AB41-499B-9C01-23CBF2C0E270}" destId="{C93FDA60-3EF2-4371-BDC8-28E1A6C5211C}" srcOrd="0" destOrd="0" presId="urn:microsoft.com/office/officeart/2005/8/layout/orgChart1"/>
    <dgm:cxn modelId="{BB83EF9D-9379-404E-938A-0074CEE1312F}" type="presParOf" srcId="{C93FDA60-3EF2-4371-BDC8-28E1A6C5211C}" destId="{23CD9098-0422-44AA-9D85-FF8304D26C46}" srcOrd="0" destOrd="0" presId="urn:microsoft.com/office/officeart/2005/8/layout/orgChart1"/>
    <dgm:cxn modelId="{0BEC655B-CEB8-4037-90D3-4E2A0CFFED34}" type="presParOf" srcId="{C93FDA60-3EF2-4371-BDC8-28E1A6C5211C}" destId="{12E0F192-0A2A-4721-8F02-BAC78B875816}" srcOrd="1" destOrd="0" presId="urn:microsoft.com/office/officeart/2005/8/layout/orgChart1"/>
    <dgm:cxn modelId="{D3A3910D-9215-4A9C-8876-1E028393393C}" type="presParOf" srcId="{563CBFD6-AB41-499B-9C01-23CBF2C0E270}" destId="{25B7402B-DD2A-41CB-8617-B74BAC31A1DE}" srcOrd="1" destOrd="0" presId="urn:microsoft.com/office/officeart/2005/8/layout/orgChart1"/>
    <dgm:cxn modelId="{09DD23EE-DE42-4D53-968D-992CF028E3FF}" type="presParOf" srcId="{563CBFD6-AB41-499B-9C01-23CBF2C0E270}" destId="{9647E0B2-2875-4D8F-B557-59132DF01A89}" srcOrd="2" destOrd="0" presId="urn:microsoft.com/office/officeart/2005/8/layout/orgChart1"/>
    <dgm:cxn modelId="{BCA08A99-8AB1-404D-80D7-28DFD41C221E}" type="presParOf" srcId="{3FA1E16F-9242-4DCB-B0DD-67008FCCEB0A}" destId="{7E461DAC-17C7-4CB5-91E1-ED1BBB2E7A5D}" srcOrd="2" destOrd="0" presId="urn:microsoft.com/office/officeart/2005/8/layout/orgChart1"/>
    <dgm:cxn modelId="{0A09FD96-9280-4CD7-BF7F-8EC84D5711DE}" type="presParOf" srcId="{3FA1E16F-9242-4DCB-B0DD-67008FCCEB0A}" destId="{CD1E9447-6DEA-48B3-BBFC-69508FD32931}" srcOrd="3" destOrd="0" presId="urn:microsoft.com/office/officeart/2005/8/layout/orgChart1"/>
    <dgm:cxn modelId="{52A47094-F819-40E5-885A-403113296F6A}" type="presParOf" srcId="{CD1E9447-6DEA-48B3-BBFC-69508FD32931}" destId="{6FA83835-200F-4385-A3BF-3F957001B2FD}" srcOrd="0" destOrd="0" presId="urn:microsoft.com/office/officeart/2005/8/layout/orgChart1"/>
    <dgm:cxn modelId="{4A7C0DB6-3E96-4391-ABE4-3FEA354AE2D1}" type="presParOf" srcId="{6FA83835-200F-4385-A3BF-3F957001B2FD}" destId="{0D61C818-49FE-4DBB-A5E7-D861D3E1B561}" srcOrd="0" destOrd="0" presId="urn:microsoft.com/office/officeart/2005/8/layout/orgChart1"/>
    <dgm:cxn modelId="{82BDBC12-BACB-4423-8DBA-31F997276080}" type="presParOf" srcId="{6FA83835-200F-4385-A3BF-3F957001B2FD}" destId="{3C56A8C7-3711-4CF1-A5D5-40043022F473}" srcOrd="1" destOrd="0" presId="urn:microsoft.com/office/officeart/2005/8/layout/orgChart1"/>
    <dgm:cxn modelId="{32034C28-55AE-4CA9-9625-43854ACF66EA}" type="presParOf" srcId="{CD1E9447-6DEA-48B3-BBFC-69508FD32931}" destId="{C8477559-B103-4A6C-9917-25AA0625517A}" srcOrd="1" destOrd="0" presId="urn:microsoft.com/office/officeart/2005/8/layout/orgChart1"/>
    <dgm:cxn modelId="{E5D2E91B-F77C-4FEA-8D50-0689CAE7A66F}" type="presParOf" srcId="{CD1E9447-6DEA-48B3-BBFC-69508FD32931}" destId="{D092434A-8EBA-49B2-B50A-517A53BCB8C8}" srcOrd="2" destOrd="0" presId="urn:microsoft.com/office/officeart/2005/8/layout/orgChart1"/>
    <dgm:cxn modelId="{21908A87-1DFC-443C-905C-682F9EEC8AB1}" type="presParOf" srcId="{275A17D6-7809-41FA-A6CB-59070105B2B5}" destId="{8E277540-D889-46CB-89EE-67022C9B3119}" srcOrd="2" destOrd="0" presId="urn:microsoft.com/office/officeart/2005/8/layout/orgChart1"/>
    <dgm:cxn modelId="{86960F50-17A7-4454-A2FB-4D6839061823}" type="presParOf" srcId="{6FB9B8CE-FC8C-41E1-B2DE-443F0966F689}" destId="{9690CC32-986E-4611-91D1-D528D7F776CF}" srcOrd="2" destOrd="0" presId="urn:microsoft.com/office/officeart/2005/8/layout/orgChart1"/>
    <dgm:cxn modelId="{32D354FF-00E5-45F6-80B4-8101BEDCA6A7}" type="presParOf" srcId="{8FA97E29-BB74-4F27-BC23-204F279BF2C3}" destId="{AC65490A-A34E-40C4-B5FF-A8B6AF56ABAC}"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6ED575-FECD-694B-AC7D-1ED874939C4D}" type="doc">
      <dgm:prSet loTypeId="urn:microsoft.com/office/officeart/2005/8/layout/pyramid2" loCatId="" qsTypeId="urn:microsoft.com/office/officeart/2005/8/quickstyle/simple4" qsCatId="simple" csTypeId="urn:microsoft.com/office/officeart/2005/8/colors/colorful4" csCatId="colorful" phldr="1"/>
      <dgm:spPr/>
    </dgm:pt>
    <dgm:pt modelId="{3C37C771-0E1D-0045-A4B5-7145EDE91544}">
      <dgm:prSet phldrT="[Text]"/>
      <dgm:spPr/>
      <dgm:t>
        <a:bodyPr/>
        <a:lstStyle/>
        <a:p>
          <a:r>
            <a:rPr lang="en-US" dirty="0" err="1" smtClean="0"/>
            <a:t>Estratégico</a:t>
          </a:r>
          <a:endParaRPr lang="en-US" dirty="0"/>
        </a:p>
      </dgm:t>
    </dgm:pt>
    <dgm:pt modelId="{F056F9A8-B916-544B-B941-0E1A1D6AAEC5}" type="parTrans" cxnId="{AD41AC5F-B82C-EE4A-A4B2-749E7216869F}">
      <dgm:prSet/>
      <dgm:spPr/>
      <dgm:t>
        <a:bodyPr/>
        <a:lstStyle/>
        <a:p>
          <a:endParaRPr lang="en-US"/>
        </a:p>
      </dgm:t>
    </dgm:pt>
    <dgm:pt modelId="{EC26E555-ED01-E446-AC93-D1E10D635FE6}" type="sibTrans" cxnId="{AD41AC5F-B82C-EE4A-A4B2-749E7216869F}">
      <dgm:prSet/>
      <dgm:spPr/>
      <dgm:t>
        <a:bodyPr/>
        <a:lstStyle/>
        <a:p>
          <a:endParaRPr lang="en-US"/>
        </a:p>
      </dgm:t>
    </dgm:pt>
    <dgm:pt modelId="{DE4BE2AC-A425-2943-9B0E-D8FB9CC3F07B}">
      <dgm:prSet phldrT="[Text]"/>
      <dgm:spPr/>
      <dgm:t>
        <a:bodyPr/>
        <a:lstStyle/>
        <a:p>
          <a:r>
            <a:rPr lang="en-US" dirty="0" err="1" smtClean="0"/>
            <a:t>Portafolio</a:t>
          </a:r>
          <a:endParaRPr lang="en-US" dirty="0"/>
        </a:p>
      </dgm:t>
    </dgm:pt>
    <dgm:pt modelId="{77641A18-6E39-DD45-BC12-657F36917D55}" type="parTrans" cxnId="{4DBDE1C9-E9C4-F543-B8BA-E0238DA5B271}">
      <dgm:prSet/>
      <dgm:spPr/>
      <dgm:t>
        <a:bodyPr/>
        <a:lstStyle/>
        <a:p>
          <a:endParaRPr lang="en-US"/>
        </a:p>
      </dgm:t>
    </dgm:pt>
    <dgm:pt modelId="{94F969BD-9BAE-EC40-BF74-DAFEF409AA83}" type="sibTrans" cxnId="{4DBDE1C9-E9C4-F543-B8BA-E0238DA5B271}">
      <dgm:prSet/>
      <dgm:spPr/>
      <dgm:t>
        <a:bodyPr/>
        <a:lstStyle/>
        <a:p>
          <a:endParaRPr lang="en-US"/>
        </a:p>
      </dgm:t>
    </dgm:pt>
    <dgm:pt modelId="{3EE67BDD-1DCC-634B-B1E5-3B36A2CA2691}">
      <dgm:prSet phldrT="[Text]"/>
      <dgm:spPr/>
      <dgm:t>
        <a:bodyPr/>
        <a:lstStyle/>
        <a:p>
          <a:r>
            <a:rPr lang="en-US" dirty="0" err="1" smtClean="0"/>
            <a:t>Proyecto</a:t>
          </a:r>
          <a:endParaRPr lang="en-US" dirty="0"/>
        </a:p>
      </dgm:t>
    </dgm:pt>
    <dgm:pt modelId="{46773FB4-279E-0440-8A5F-1AA5A1D6B8C5}" type="parTrans" cxnId="{830888A3-F5C1-834B-AFE3-9C4C9DA80351}">
      <dgm:prSet/>
      <dgm:spPr/>
      <dgm:t>
        <a:bodyPr/>
        <a:lstStyle/>
        <a:p>
          <a:endParaRPr lang="en-US"/>
        </a:p>
      </dgm:t>
    </dgm:pt>
    <dgm:pt modelId="{D75DF33F-66DE-5344-8434-2E5B74BF9AC6}" type="sibTrans" cxnId="{830888A3-F5C1-834B-AFE3-9C4C9DA80351}">
      <dgm:prSet/>
      <dgm:spPr/>
      <dgm:t>
        <a:bodyPr/>
        <a:lstStyle/>
        <a:p>
          <a:endParaRPr lang="en-US"/>
        </a:p>
      </dgm:t>
    </dgm:pt>
    <dgm:pt modelId="{E6D0B9B2-477B-FA42-8321-1E6EE2B67647}">
      <dgm:prSet phldrT="[Text]"/>
      <dgm:spPr/>
      <dgm:t>
        <a:bodyPr/>
        <a:lstStyle/>
        <a:p>
          <a:r>
            <a:rPr lang="en-US" dirty="0" err="1" smtClean="0"/>
            <a:t>Operacional</a:t>
          </a:r>
          <a:endParaRPr lang="en-US" dirty="0"/>
        </a:p>
      </dgm:t>
    </dgm:pt>
    <dgm:pt modelId="{11F82D7F-BA6E-0F48-B08F-CDE70A04232B}" type="parTrans" cxnId="{84DDE190-6FF8-8E48-8A94-E07CFC75804A}">
      <dgm:prSet/>
      <dgm:spPr/>
      <dgm:t>
        <a:bodyPr/>
        <a:lstStyle/>
        <a:p>
          <a:endParaRPr lang="en-US"/>
        </a:p>
      </dgm:t>
    </dgm:pt>
    <dgm:pt modelId="{A4CAFEC8-C10B-644C-AFAD-E484095ED064}" type="sibTrans" cxnId="{84DDE190-6FF8-8E48-8A94-E07CFC75804A}">
      <dgm:prSet/>
      <dgm:spPr/>
      <dgm:t>
        <a:bodyPr/>
        <a:lstStyle/>
        <a:p>
          <a:endParaRPr lang="en-US"/>
        </a:p>
      </dgm:t>
    </dgm:pt>
    <dgm:pt modelId="{C6CCD1D3-A2BE-6B4E-A6A7-168ACDB02567}" type="pres">
      <dgm:prSet presAssocID="{696ED575-FECD-694B-AC7D-1ED874939C4D}" presName="compositeShape" presStyleCnt="0">
        <dgm:presLayoutVars>
          <dgm:dir/>
          <dgm:resizeHandles/>
        </dgm:presLayoutVars>
      </dgm:prSet>
      <dgm:spPr/>
    </dgm:pt>
    <dgm:pt modelId="{25B24C79-DF77-884C-A85C-2195F40076E5}" type="pres">
      <dgm:prSet presAssocID="{696ED575-FECD-694B-AC7D-1ED874939C4D}" presName="pyramid" presStyleLbl="node1" presStyleIdx="0" presStyleCnt="1"/>
      <dgm:spPr/>
    </dgm:pt>
    <dgm:pt modelId="{A6AAA837-7947-B744-8CDC-40718A7F235B}" type="pres">
      <dgm:prSet presAssocID="{696ED575-FECD-694B-AC7D-1ED874939C4D}" presName="theList" presStyleCnt="0"/>
      <dgm:spPr/>
    </dgm:pt>
    <dgm:pt modelId="{2A39A80D-2FC9-6F4E-87C9-26E3397715D5}" type="pres">
      <dgm:prSet presAssocID="{3C37C771-0E1D-0045-A4B5-7145EDE91544}" presName="aNode" presStyleLbl="fgAcc1" presStyleIdx="0" presStyleCnt="4">
        <dgm:presLayoutVars>
          <dgm:bulletEnabled val="1"/>
        </dgm:presLayoutVars>
      </dgm:prSet>
      <dgm:spPr/>
      <dgm:t>
        <a:bodyPr/>
        <a:lstStyle/>
        <a:p>
          <a:endParaRPr lang="en-US"/>
        </a:p>
      </dgm:t>
    </dgm:pt>
    <dgm:pt modelId="{FB28635E-B732-0C46-9C7E-3711079DB6F8}" type="pres">
      <dgm:prSet presAssocID="{3C37C771-0E1D-0045-A4B5-7145EDE91544}" presName="aSpace" presStyleCnt="0"/>
      <dgm:spPr/>
    </dgm:pt>
    <dgm:pt modelId="{9F9DBE93-AB30-994C-BF02-DABDE3EE36F4}" type="pres">
      <dgm:prSet presAssocID="{DE4BE2AC-A425-2943-9B0E-D8FB9CC3F07B}" presName="aNode" presStyleLbl="fgAcc1" presStyleIdx="1" presStyleCnt="4">
        <dgm:presLayoutVars>
          <dgm:bulletEnabled val="1"/>
        </dgm:presLayoutVars>
      </dgm:prSet>
      <dgm:spPr/>
      <dgm:t>
        <a:bodyPr/>
        <a:lstStyle/>
        <a:p>
          <a:endParaRPr lang="en-US"/>
        </a:p>
      </dgm:t>
    </dgm:pt>
    <dgm:pt modelId="{38D2C2A6-9826-2E48-8712-8C6503B36CA8}" type="pres">
      <dgm:prSet presAssocID="{DE4BE2AC-A425-2943-9B0E-D8FB9CC3F07B}" presName="aSpace" presStyleCnt="0"/>
      <dgm:spPr/>
    </dgm:pt>
    <dgm:pt modelId="{DF7FDF9D-5068-B142-9C5C-AE1078D911F5}" type="pres">
      <dgm:prSet presAssocID="{3EE67BDD-1DCC-634B-B1E5-3B36A2CA2691}" presName="aNode" presStyleLbl="fgAcc1" presStyleIdx="2" presStyleCnt="4">
        <dgm:presLayoutVars>
          <dgm:bulletEnabled val="1"/>
        </dgm:presLayoutVars>
      </dgm:prSet>
      <dgm:spPr/>
      <dgm:t>
        <a:bodyPr/>
        <a:lstStyle/>
        <a:p>
          <a:endParaRPr lang="en-US"/>
        </a:p>
      </dgm:t>
    </dgm:pt>
    <dgm:pt modelId="{D1EDB576-58F3-FA49-961B-A28F8FA1C660}" type="pres">
      <dgm:prSet presAssocID="{3EE67BDD-1DCC-634B-B1E5-3B36A2CA2691}" presName="aSpace" presStyleCnt="0"/>
      <dgm:spPr/>
    </dgm:pt>
    <dgm:pt modelId="{E62D91A3-1C3E-CE48-9857-CC7323E0934D}" type="pres">
      <dgm:prSet presAssocID="{E6D0B9B2-477B-FA42-8321-1E6EE2B67647}" presName="aNode" presStyleLbl="fgAcc1" presStyleIdx="3" presStyleCnt="4">
        <dgm:presLayoutVars>
          <dgm:bulletEnabled val="1"/>
        </dgm:presLayoutVars>
      </dgm:prSet>
      <dgm:spPr/>
      <dgm:t>
        <a:bodyPr/>
        <a:lstStyle/>
        <a:p>
          <a:endParaRPr lang="en-US"/>
        </a:p>
      </dgm:t>
    </dgm:pt>
    <dgm:pt modelId="{C266D03F-FB13-1847-B05C-0A716B58FF08}" type="pres">
      <dgm:prSet presAssocID="{E6D0B9B2-477B-FA42-8321-1E6EE2B67647}" presName="aSpace" presStyleCnt="0"/>
      <dgm:spPr/>
    </dgm:pt>
  </dgm:ptLst>
  <dgm:cxnLst>
    <dgm:cxn modelId="{84DDE190-6FF8-8E48-8A94-E07CFC75804A}" srcId="{696ED575-FECD-694B-AC7D-1ED874939C4D}" destId="{E6D0B9B2-477B-FA42-8321-1E6EE2B67647}" srcOrd="3" destOrd="0" parTransId="{11F82D7F-BA6E-0F48-B08F-CDE70A04232B}" sibTransId="{A4CAFEC8-C10B-644C-AFAD-E484095ED064}"/>
    <dgm:cxn modelId="{AD41AC5F-B82C-EE4A-A4B2-749E7216869F}" srcId="{696ED575-FECD-694B-AC7D-1ED874939C4D}" destId="{3C37C771-0E1D-0045-A4B5-7145EDE91544}" srcOrd="0" destOrd="0" parTransId="{F056F9A8-B916-544B-B941-0E1A1D6AAEC5}" sibTransId="{EC26E555-ED01-E446-AC93-D1E10D635FE6}"/>
    <dgm:cxn modelId="{4DBDE1C9-E9C4-F543-B8BA-E0238DA5B271}" srcId="{696ED575-FECD-694B-AC7D-1ED874939C4D}" destId="{DE4BE2AC-A425-2943-9B0E-D8FB9CC3F07B}" srcOrd="1" destOrd="0" parTransId="{77641A18-6E39-DD45-BC12-657F36917D55}" sibTransId="{94F969BD-9BAE-EC40-BF74-DAFEF409AA83}"/>
    <dgm:cxn modelId="{B2C704A4-3C32-455F-9CFF-09C27214B78C}" type="presOf" srcId="{DE4BE2AC-A425-2943-9B0E-D8FB9CC3F07B}" destId="{9F9DBE93-AB30-994C-BF02-DABDE3EE36F4}" srcOrd="0" destOrd="0" presId="urn:microsoft.com/office/officeart/2005/8/layout/pyramid2"/>
    <dgm:cxn modelId="{51E19A07-D059-4C61-9A4D-AA7AA919595A}" type="presOf" srcId="{696ED575-FECD-694B-AC7D-1ED874939C4D}" destId="{C6CCD1D3-A2BE-6B4E-A6A7-168ACDB02567}" srcOrd="0" destOrd="0" presId="urn:microsoft.com/office/officeart/2005/8/layout/pyramid2"/>
    <dgm:cxn modelId="{99ED1BDF-794A-4C9B-9570-E93C1D970AAA}" type="presOf" srcId="{3C37C771-0E1D-0045-A4B5-7145EDE91544}" destId="{2A39A80D-2FC9-6F4E-87C9-26E3397715D5}" srcOrd="0" destOrd="0" presId="urn:microsoft.com/office/officeart/2005/8/layout/pyramid2"/>
    <dgm:cxn modelId="{830888A3-F5C1-834B-AFE3-9C4C9DA80351}" srcId="{696ED575-FECD-694B-AC7D-1ED874939C4D}" destId="{3EE67BDD-1DCC-634B-B1E5-3B36A2CA2691}" srcOrd="2" destOrd="0" parTransId="{46773FB4-279E-0440-8A5F-1AA5A1D6B8C5}" sibTransId="{D75DF33F-66DE-5344-8434-2E5B74BF9AC6}"/>
    <dgm:cxn modelId="{2F9A76FB-8D9B-4246-AC0A-812714A60261}" type="presOf" srcId="{E6D0B9B2-477B-FA42-8321-1E6EE2B67647}" destId="{E62D91A3-1C3E-CE48-9857-CC7323E0934D}" srcOrd="0" destOrd="0" presId="urn:microsoft.com/office/officeart/2005/8/layout/pyramid2"/>
    <dgm:cxn modelId="{3164D0D3-D6BB-4BE6-A053-421E7CA20156}" type="presOf" srcId="{3EE67BDD-1DCC-634B-B1E5-3B36A2CA2691}" destId="{DF7FDF9D-5068-B142-9C5C-AE1078D911F5}" srcOrd="0" destOrd="0" presId="urn:microsoft.com/office/officeart/2005/8/layout/pyramid2"/>
    <dgm:cxn modelId="{8D460A10-D718-438F-9DB9-93BFAC7F391F}" type="presParOf" srcId="{C6CCD1D3-A2BE-6B4E-A6A7-168ACDB02567}" destId="{25B24C79-DF77-884C-A85C-2195F40076E5}" srcOrd="0" destOrd="0" presId="urn:microsoft.com/office/officeart/2005/8/layout/pyramid2"/>
    <dgm:cxn modelId="{EA8C344E-BFBC-4EB8-88B6-6F92D37D4293}" type="presParOf" srcId="{C6CCD1D3-A2BE-6B4E-A6A7-168ACDB02567}" destId="{A6AAA837-7947-B744-8CDC-40718A7F235B}" srcOrd="1" destOrd="0" presId="urn:microsoft.com/office/officeart/2005/8/layout/pyramid2"/>
    <dgm:cxn modelId="{F044EFF6-4E9D-476F-B660-5FF5728840A9}" type="presParOf" srcId="{A6AAA837-7947-B744-8CDC-40718A7F235B}" destId="{2A39A80D-2FC9-6F4E-87C9-26E3397715D5}" srcOrd="0" destOrd="0" presId="urn:microsoft.com/office/officeart/2005/8/layout/pyramid2"/>
    <dgm:cxn modelId="{63F39C64-600D-41F1-9BEC-541890658DFB}" type="presParOf" srcId="{A6AAA837-7947-B744-8CDC-40718A7F235B}" destId="{FB28635E-B732-0C46-9C7E-3711079DB6F8}" srcOrd="1" destOrd="0" presId="urn:microsoft.com/office/officeart/2005/8/layout/pyramid2"/>
    <dgm:cxn modelId="{6E163110-CA7B-4CBD-9887-52AA303DDEA8}" type="presParOf" srcId="{A6AAA837-7947-B744-8CDC-40718A7F235B}" destId="{9F9DBE93-AB30-994C-BF02-DABDE3EE36F4}" srcOrd="2" destOrd="0" presId="urn:microsoft.com/office/officeart/2005/8/layout/pyramid2"/>
    <dgm:cxn modelId="{6C3F5C87-F57C-4560-B58E-51A309850883}" type="presParOf" srcId="{A6AAA837-7947-B744-8CDC-40718A7F235B}" destId="{38D2C2A6-9826-2E48-8712-8C6503B36CA8}" srcOrd="3" destOrd="0" presId="urn:microsoft.com/office/officeart/2005/8/layout/pyramid2"/>
    <dgm:cxn modelId="{4602B860-9878-4063-86E8-762A2E610022}" type="presParOf" srcId="{A6AAA837-7947-B744-8CDC-40718A7F235B}" destId="{DF7FDF9D-5068-B142-9C5C-AE1078D911F5}" srcOrd="4" destOrd="0" presId="urn:microsoft.com/office/officeart/2005/8/layout/pyramid2"/>
    <dgm:cxn modelId="{70417710-6A8D-40B4-BF14-FAFA51969B92}" type="presParOf" srcId="{A6AAA837-7947-B744-8CDC-40718A7F235B}" destId="{D1EDB576-58F3-FA49-961B-A28F8FA1C660}" srcOrd="5" destOrd="0" presId="urn:microsoft.com/office/officeart/2005/8/layout/pyramid2"/>
    <dgm:cxn modelId="{821EC053-385B-42AA-8727-42B7936B1D9C}" type="presParOf" srcId="{A6AAA837-7947-B744-8CDC-40718A7F235B}" destId="{E62D91A3-1C3E-CE48-9857-CC7323E0934D}" srcOrd="6" destOrd="0" presId="urn:microsoft.com/office/officeart/2005/8/layout/pyramid2"/>
    <dgm:cxn modelId="{22590CEE-D8D5-4C11-B6FD-DBB109691836}" type="presParOf" srcId="{A6AAA837-7947-B744-8CDC-40718A7F235B}" destId="{C266D03F-FB13-1847-B05C-0A716B58FF08}" srcOrd="7"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70F948-4132-0C4E-AD44-45513FD32DA2}" type="doc">
      <dgm:prSet loTypeId="urn:microsoft.com/office/officeart/2005/8/layout/matrix1" loCatId="" qsTypeId="urn:microsoft.com/office/officeart/2005/8/quickstyle/simple4" qsCatId="simple" csTypeId="urn:microsoft.com/office/officeart/2005/8/colors/colorful1#1" csCatId="colorful" phldr="1"/>
      <dgm:spPr/>
      <dgm:t>
        <a:bodyPr/>
        <a:lstStyle/>
        <a:p>
          <a:endParaRPr lang="en-US"/>
        </a:p>
      </dgm:t>
    </dgm:pt>
    <dgm:pt modelId="{519D0E72-3B0F-2D41-BB11-A163EDE95FF5}">
      <dgm:prSet phldrT="[Text]"/>
      <dgm:spPr/>
      <dgm:t>
        <a:bodyPr/>
        <a:lstStyle/>
        <a:p>
          <a:r>
            <a:rPr lang="en-US" dirty="0" smtClean="0"/>
            <a:t>SWOT</a:t>
          </a:r>
          <a:endParaRPr lang="en-US" dirty="0"/>
        </a:p>
      </dgm:t>
    </dgm:pt>
    <dgm:pt modelId="{CFE2833D-E986-4340-A23A-35A328E1F9EA}" type="parTrans" cxnId="{C7A37844-E787-5045-8298-9A14C79348E7}">
      <dgm:prSet/>
      <dgm:spPr/>
      <dgm:t>
        <a:bodyPr/>
        <a:lstStyle/>
        <a:p>
          <a:endParaRPr lang="en-US"/>
        </a:p>
      </dgm:t>
    </dgm:pt>
    <dgm:pt modelId="{42386E7E-0915-CC41-A670-27F02FB97CAF}" type="sibTrans" cxnId="{C7A37844-E787-5045-8298-9A14C79348E7}">
      <dgm:prSet/>
      <dgm:spPr/>
      <dgm:t>
        <a:bodyPr/>
        <a:lstStyle/>
        <a:p>
          <a:endParaRPr lang="en-US"/>
        </a:p>
      </dgm:t>
    </dgm:pt>
    <dgm:pt modelId="{4609C86A-4C50-6942-B9D0-ADB9FADF2DA3}">
      <dgm:prSet phldrT="[Text]"/>
      <dgm:spPr/>
      <dgm:t>
        <a:bodyPr/>
        <a:lstStyle/>
        <a:p>
          <a:r>
            <a:rPr lang="en-US" dirty="0" err="1" smtClean="0"/>
            <a:t>Fortalezas</a:t>
          </a:r>
          <a:endParaRPr lang="en-US" dirty="0"/>
        </a:p>
      </dgm:t>
    </dgm:pt>
    <dgm:pt modelId="{43479AD2-EFD8-874D-A190-C388CC2D715C}" type="parTrans" cxnId="{BAC19CFA-BCA9-1D44-9C72-599A922E5722}">
      <dgm:prSet/>
      <dgm:spPr/>
      <dgm:t>
        <a:bodyPr/>
        <a:lstStyle/>
        <a:p>
          <a:endParaRPr lang="en-US"/>
        </a:p>
      </dgm:t>
    </dgm:pt>
    <dgm:pt modelId="{BD32A4A9-5F8C-4A4A-AB19-BED17230471B}" type="sibTrans" cxnId="{BAC19CFA-BCA9-1D44-9C72-599A922E5722}">
      <dgm:prSet/>
      <dgm:spPr/>
      <dgm:t>
        <a:bodyPr/>
        <a:lstStyle/>
        <a:p>
          <a:endParaRPr lang="en-US"/>
        </a:p>
      </dgm:t>
    </dgm:pt>
    <dgm:pt modelId="{185B087E-2C54-364B-AF38-3CD0C01F28CE}">
      <dgm:prSet phldrT="[Text]"/>
      <dgm:spPr/>
      <dgm:t>
        <a:bodyPr/>
        <a:lstStyle/>
        <a:p>
          <a:r>
            <a:rPr lang="en-US" dirty="0" err="1" smtClean="0"/>
            <a:t>Debilidades</a:t>
          </a:r>
          <a:endParaRPr lang="en-US" dirty="0"/>
        </a:p>
      </dgm:t>
    </dgm:pt>
    <dgm:pt modelId="{9775386B-7BB7-F640-9645-42F069330F30}" type="parTrans" cxnId="{AF91D5CF-7B34-7D46-8321-E16A3100C506}">
      <dgm:prSet/>
      <dgm:spPr/>
      <dgm:t>
        <a:bodyPr/>
        <a:lstStyle/>
        <a:p>
          <a:endParaRPr lang="en-US"/>
        </a:p>
      </dgm:t>
    </dgm:pt>
    <dgm:pt modelId="{1B225E43-0B51-354A-B591-570D8C8C12B7}" type="sibTrans" cxnId="{AF91D5CF-7B34-7D46-8321-E16A3100C506}">
      <dgm:prSet/>
      <dgm:spPr/>
      <dgm:t>
        <a:bodyPr/>
        <a:lstStyle/>
        <a:p>
          <a:endParaRPr lang="en-US"/>
        </a:p>
      </dgm:t>
    </dgm:pt>
    <dgm:pt modelId="{FE31204B-118E-D440-BB02-0DB1AEF43857}">
      <dgm:prSet phldrT="[Text]"/>
      <dgm:spPr/>
      <dgm:t>
        <a:bodyPr/>
        <a:lstStyle/>
        <a:p>
          <a:r>
            <a:rPr lang="en-US" dirty="0" err="1" smtClean="0"/>
            <a:t>Amenazas</a:t>
          </a:r>
          <a:endParaRPr lang="en-US" dirty="0"/>
        </a:p>
      </dgm:t>
    </dgm:pt>
    <dgm:pt modelId="{37E5FBFB-0555-9B42-ACD9-4D9AE2D5FECB}" type="parTrans" cxnId="{588C7F90-2500-614E-A55E-52870EF43800}">
      <dgm:prSet/>
      <dgm:spPr/>
      <dgm:t>
        <a:bodyPr/>
        <a:lstStyle/>
        <a:p>
          <a:endParaRPr lang="en-US"/>
        </a:p>
      </dgm:t>
    </dgm:pt>
    <dgm:pt modelId="{655C0B44-39CD-EC4A-9084-97C48963CC95}" type="sibTrans" cxnId="{588C7F90-2500-614E-A55E-52870EF43800}">
      <dgm:prSet/>
      <dgm:spPr/>
      <dgm:t>
        <a:bodyPr/>
        <a:lstStyle/>
        <a:p>
          <a:endParaRPr lang="en-US"/>
        </a:p>
      </dgm:t>
    </dgm:pt>
    <dgm:pt modelId="{B5E09DF8-4FCF-C442-B639-07EF6CC67EF1}">
      <dgm:prSet phldrT="[Text]"/>
      <dgm:spPr/>
      <dgm:t>
        <a:bodyPr/>
        <a:lstStyle/>
        <a:p>
          <a:r>
            <a:rPr lang="en-US" dirty="0" err="1" smtClean="0"/>
            <a:t>Oportunidades</a:t>
          </a:r>
          <a:endParaRPr lang="en-US" dirty="0"/>
        </a:p>
      </dgm:t>
    </dgm:pt>
    <dgm:pt modelId="{3DC5E9B6-35E1-B047-AAFF-48DEA953648E}" type="parTrans" cxnId="{92B3A208-3783-BA46-8030-67A4F7CFE556}">
      <dgm:prSet/>
      <dgm:spPr/>
      <dgm:t>
        <a:bodyPr/>
        <a:lstStyle/>
        <a:p>
          <a:endParaRPr lang="en-US"/>
        </a:p>
      </dgm:t>
    </dgm:pt>
    <dgm:pt modelId="{64401632-5038-F645-B6F1-A60279A4C39B}" type="sibTrans" cxnId="{92B3A208-3783-BA46-8030-67A4F7CFE556}">
      <dgm:prSet/>
      <dgm:spPr/>
      <dgm:t>
        <a:bodyPr/>
        <a:lstStyle/>
        <a:p>
          <a:endParaRPr lang="en-US"/>
        </a:p>
      </dgm:t>
    </dgm:pt>
    <dgm:pt modelId="{6D09EC9D-7334-3541-A953-5D50A103E9FB}" type="pres">
      <dgm:prSet presAssocID="{8770F948-4132-0C4E-AD44-45513FD32DA2}" presName="diagram" presStyleCnt="0">
        <dgm:presLayoutVars>
          <dgm:chMax val="1"/>
          <dgm:dir/>
          <dgm:animLvl val="ctr"/>
          <dgm:resizeHandles val="exact"/>
        </dgm:presLayoutVars>
      </dgm:prSet>
      <dgm:spPr/>
      <dgm:t>
        <a:bodyPr/>
        <a:lstStyle/>
        <a:p>
          <a:endParaRPr lang="en-US"/>
        </a:p>
      </dgm:t>
    </dgm:pt>
    <dgm:pt modelId="{D34D3E44-FC86-1B4A-B5C6-CCF00A5EE344}" type="pres">
      <dgm:prSet presAssocID="{8770F948-4132-0C4E-AD44-45513FD32DA2}" presName="matrix" presStyleCnt="0"/>
      <dgm:spPr/>
    </dgm:pt>
    <dgm:pt modelId="{3C1F428D-8F3D-644A-BB75-ECCC00D207E6}" type="pres">
      <dgm:prSet presAssocID="{8770F948-4132-0C4E-AD44-45513FD32DA2}" presName="tile1" presStyleLbl="node1" presStyleIdx="0" presStyleCnt="4"/>
      <dgm:spPr/>
      <dgm:t>
        <a:bodyPr/>
        <a:lstStyle/>
        <a:p>
          <a:endParaRPr lang="en-US"/>
        </a:p>
      </dgm:t>
    </dgm:pt>
    <dgm:pt modelId="{B732B04B-81DF-5048-AE47-C7DA3F51920B}" type="pres">
      <dgm:prSet presAssocID="{8770F948-4132-0C4E-AD44-45513FD32DA2}" presName="tile1text" presStyleLbl="node1" presStyleIdx="0" presStyleCnt="4">
        <dgm:presLayoutVars>
          <dgm:chMax val="0"/>
          <dgm:chPref val="0"/>
          <dgm:bulletEnabled val="1"/>
        </dgm:presLayoutVars>
      </dgm:prSet>
      <dgm:spPr/>
      <dgm:t>
        <a:bodyPr/>
        <a:lstStyle/>
        <a:p>
          <a:endParaRPr lang="en-US"/>
        </a:p>
      </dgm:t>
    </dgm:pt>
    <dgm:pt modelId="{A5996384-32B0-AA43-ADA0-2E7AAF1247E6}" type="pres">
      <dgm:prSet presAssocID="{8770F948-4132-0C4E-AD44-45513FD32DA2}" presName="tile2" presStyleLbl="node1" presStyleIdx="1" presStyleCnt="4"/>
      <dgm:spPr/>
      <dgm:t>
        <a:bodyPr/>
        <a:lstStyle/>
        <a:p>
          <a:endParaRPr lang="en-US"/>
        </a:p>
      </dgm:t>
    </dgm:pt>
    <dgm:pt modelId="{FE55E985-BDAF-934E-8438-141C4A9C4CE2}" type="pres">
      <dgm:prSet presAssocID="{8770F948-4132-0C4E-AD44-45513FD32DA2}" presName="tile2text" presStyleLbl="node1" presStyleIdx="1" presStyleCnt="4">
        <dgm:presLayoutVars>
          <dgm:chMax val="0"/>
          <dgm:chPref val="0"/>
          <dgm:bulletEnabled val="1"/>
        </dgm:presLayoutVars>
      </dgm:prSet>
      <dgm:spPr/>
      <dgm:t>
        <a:bodyPr/>
        <a:lstStyle/>
        <a:p>
          <a:endParaRPr lang="en-US"/>
        </a:p>
      </dgm:t>
    </dgm:pt>
    <dgm:pt modelId="{35C617ED-66B6-AF48-9C0F-6B321CB6CCE1}" type="pres">
      <dgm:prSet presAssocID="{8770F948-4132-0C4E-AD44-45513FD32DA2}" presName="tile3" presStyleLbl="node1" presStyleIdx="2" presStyleCnt="4"/>
      <dgm:spPr/>
      <dgm:t>
        <a:bodyPr/>
        <a:lstStyle/>
        <a:p>
          <a:endParaRPr lang="en-US"/>
        </a:p>
      </dgm:t>
    </dgm:pt>
    <dgm:pt modelId="{ABB6EEE3-0F9A-B244-A44D-D9FB6541CD71}" type="pres">
      <dgm:prSet presAssocID="{8770F948-4132-0C4E-AD44-45513FD32DA2}" presName="tile3text" presStyleLbl="node1" presStyleIdx="2" presStyleCnt="4">
        <dgm:presLayoutVars>
          <dgm:chMax val="0"/>
          <dgm:chPref val="0"/>
          <dgm:bulletEnabled val="1"/>
        </dgm:presLayoutVars>
      </dgm:prSet>
      <dgm:spPr/>
      <dgm:t>
        <a:bodyPr/>
        <a:lstStyle/>
        <a:p>
          <a:endParaRPr lang="en-US"/>
        </a:p>
      </dgm:t>
    </dgm:pt>
    <dgm:pt modelId="{BA87003D-62FB-7143-AFED-227BADB4767B}" type="pres">
      <dgm:prSet presAssocID="{8770F948-4132-0C4E-AD44-45513FD32DA2}" presName="tile4" presStyleLbl="node1" presStyleIdx="3" presStyleCnt="4"/>
      <dgm:spPr/>
      <dgm:t>
        <a:bodyPr/>
        <a:lstStyle/>
        <a:p>
          <a:endParaRPr lang="en-US"/>
        </a:p>
      </dgm:t>
    </dgm:pt>
    <dgm:pt modelId="{93B5CFFA-4057-AA4C-A647-E9F5ECB89CEB}" type="pres">
      <dgm:prSet presAssocID="{8770F948-4132-0C4E-AD44-45513FD32DA2}" presName="tile4text" presStyleLbl="node1" presStyleIdx="3" presStyleCnt="4">
        <dgm:presLayoutVars>
          <dgm:chMax val="0"/>
          <dgm:chPref val="0"/>
          <dgm:bulletEnabled val="1"/>
        </dgm:presLayoutVars>
      </dgm:prSet>
      <dgm:spPr/>
      <dgm:t>
        <a:bodyPr/>
        <a:lstStyle/>
        <a:p>
          <a:endParaRPr lang="en-US"/>
        </a:p>
      </dgm:t>
    </dgm:pt>
    <dgm:pt modelId="{AB060404-D67F-D745-8756-069F04E18BBB}" type="pres">
      <dgm:prSet presAssocID="{8770F948-4132-0C4E-AD44-45513FD32DA2}" presName="centerTile" presStyleLbl="fgShp" presStyleIdx="0" presStyleCnt="1">
        <dgm:presLayoutVars>
          <dgm:chMax val="0"/>
          <dgm:chPref val="0"/>
        </dgm:presLayoutVars>
      </dgm:prSet>
      <dgm:spPr/>
      <dgm:t>
        <a:bodyPr/>
        <a:lstStyle/>
        <a:p>
          <a:endParaRPr lang="en-US"/>
        </a:p>
      </dgm:t>
    </dgm:pt>
  </dgm:ptLst>
  <dgm:cxnLst>
    <dgm:cxn modelId="{C7A37844-E787-5045-8298-9A14C79348E7}" srcId="{8770F948-4132-0C4E-AD44-45513FD32DA2}" destId="{519D0E72-3B0F-2D41-BB11-A163EDE95FF5}" srcOrd="0" destOrd="0" parTransId="{CFE2833D-E986-4340-A23A-35A328E1F9EA}" sibTransId="{42386E7E-0915-CC41-A670-27F02FB97CAF}"/>
    <dgm:cxn modelId="{A0E522BC-3037-4966-8C1A-1D24F04F7326}" type="presOf" srcId="{8770F948-4132-0C4E-AD44-45513FD32DA2}" destId="{6D09EC9D-7334-3541-A953-5D50A103E9FB}" srcOrd="0" destOrd="0" presId="urn:microsoft.com/office/officeart/2005/8/layout/matrix1"/>
    <dgm:cxn modelId="{BAC19CFA-BCA9-1D44-9C72-599A922E5722}" srcId="{519D0E72-3B0F-2D41-BB11-A163EDE95FF5}" destId="{4609C86A-4C50-6942-B9D0-ADB9FADF2DA3}" srcOrd="0" destOrd="0" parTransId="{43479AD2-EFD8-874D-A190-C388CC2D715C}" sibTransId="{BD32A4A9-5F8C-4A4A-AB19-BED17230471B}"/>
    <dgm:cxn modelId="{0F01EC36-C6DA-4A8B-ABCB-C7E3C45C00C3}" type="presOf" srcId="{185B087E-2C54-364B-AF38-3CD0C01F28CE}" destId="{35C617ED-66B6-AF48-9C0F-6B321CB6CCE1}" srcOrd="0" destOrd="0" presId="urn:microsoft.com/office/officeart/2005/8/layout/matrix1"/>
    <dgm:cxn modelId="{4DB3D21F-20D7-4411-AD01-E7139F529133}" type="presOf" srcId="{185B087E-2C54-364B-AF38-3CD0C01F28CE}" destId="{ABB6EEE3-0F9A-B244-A44D-D9FB6541CD71}" srcOrd="1" destOrd="0" presId="urn:microsoft.com/office/officeart/2005/8/layout/matrix1"/>
    <dgm:cxn modelId="{80ABEBEF-8204-42DF-9CFB-ED68593F3ED7}" type="presOf" srcId="{B5E09DF8-4FCF-C442-B639-07EF6CC67EF1}" destId="{FE55E985-BDAF-934E-8438-141C4A9C4CE2}" srcOrd="1" destOrd="0" presId="urn:microsoft.com/office/officeart/2005/8/layout/matrix1"/>
    <dgm:cxn modelId="{1820993F-D7FA-4D24-ADB5-19E27138CA0A}" type="presOf" srcId="{B5E09DF8-4FCF-C442-B639-07EF6CC67EF1}" destId="{A5996384-32B0-AA43-ADA0-2E7AAF1247E6}" srcOrd="0" destOrd="0" presId="urn:microsoft.com/office/officeart/2005/8/layout/matrix1"/>
    <dgm:cxn modelId="{3B6B3B3C-9EA0-4D3A-999A-7A56A477B887}" type="presOf" srcId="{FE31204B-118E-D440-BB02-0DB1AEF43857}" destId="{BA87003D-62FB-7143-AFED-227BADB4767B}" srcOrd="0" destOrd="0" presId="urn:microsoft.com/office/officeart/2005/8/layout/matrix1"/>
    <dgm:cxn modelId="{DA163B90-4C70-40B5-A9D2-58A475F6B7FE}" type="presOf" srcId="{4609C86A-4C50-6942-B9D0-ADB9FADF2DA3}" destId="{3C1F428D-8F3D-644A-BB75-ECCC00D207E6}" srcOrd="0" destOrd="0" presId="urn:microsoft.com/office/officeart/2005/8/layout/matrix1"/>
    <dgm:cxn modelId="{16AA9FAB-FA44-4318-8EBD-34F85F87F88B}" type="presOf" srcId="{FE31204B-118E-D440-BB02-0DB1AEF43857}" destId="{93B5CFFA-4057-AA4C-A647-E9F5ECB89CEB}" srcOrd="1" destOrd="0" presId="urn:microsoft.com/office/officeart/2005/8/layout/matrix1"/>
    <dgm:cxn modelId="{77B505EE-98F0-474C-ABC6-F66FF9435A3F}" type="presOf" srcId="{4609C86A-4C50-6942-B9D0-ADB9FADF2DA3}" destId="{B732B04B-81DF-5048-AE47-C7DA3F51920B}" srcOrd="1" destOrd="0" presId="urn:microsoft.com/office/officeart/2005/8/layout/matrix1"/>
    <dgm:cxn modelId="{5321796B-7543-40F4-AAA8-85133E039D19}" type="presOf" srcId="{519D0E72-3B0F-2D41-BB11-A163EDE95FF5}" destId="{AB060404-D67F-D745-8756-069F04E18BBB}" srcOrd="0" destOrd="0" presId="urn:microsoft.com/office/officeart/2005/8/layout/matrix1"/>
    <dgm:cxn modelId="{92B3A208-3783-BA46-8030-67A4F7CFE556}" srcId="{519D0E72-3B0F-2D41-BB11-A163EDE95FF5}" destId="{B5E09DF8-4FCF-C442-B639-07EF6CC67EF1}" srcOrd="1" destOrd="0" parTransId="{3DC5E9B6-35E1-B047-AAFF-48DEA953648E}" sibTransId="{64401632-5038-F645-B6F1-A60279A4C39B}"/>
    <dgm:cxn modelId="{588C7F90-2500-614E-A55E-52870EF43800}" srcId="{519D0E72-3B0F-2D41-BB11-A163EDE95FF5}" destId="{FE31204B-118E-D440-BB02-0DB1AEF43857}" srcOrd="3" destOrd="0" parTransId="{37E5FBFB-0555-9B42-ACD9-4D9AE2D5FECB}" sibTransId="{655C0B44-39CD-EC4A-9084-97C48963CC95}"/>
    <dgm:cxn modelId="{AF91D5CF-7B34-7D46-8321-E16A3100C506}" srcId="{519D0E72-3B0F-2D41-BB11-A163EDE95FF5}" destId="{185B087E-2C54-364B-AF38-3CD0C01F28CE}" srcOrd="2" destOrd="0" parTransId="{9775386B-7BB7-F640-9645-42F069330F30}" sibTransId="{1B225E43-0B51-354A-B591-570D8C8C12B7}"/>
    <dgm:cxn modelId="{04C1AEF4-7A8A-4D5A-9383-CBF637D9AE67}" type="presParOf" srcId="{6D09EC9D-7334-3541-A953-5D50A103E9FB}" destId="{D34D3E44-FC86-1B4A-B5C6-CCF00A5EE344}" srcOrd="0" destOrd="0" presId="urn:microsoft.com/office/officeart/2005/8/layout/matrix1"/>
    <dgm:cxn modelId="{2BA72A72-45B7-490B-ACE6-E39F631F3E8D}" type="presParOf" srcId="{D34D3E44-FC86-1B4A-B5C6-CCF00A5EE344}" destId="{3C1F428D-8F3D-644A-BB75-ECCC00D207E6}" srcOrd="0" destOrd="0" presId="urn:microsoft.com/office/officeart/2005/8/layout/matrix1"/>
    <dgm:cxn modelId="{7393896C-C4C0-4F77-87C8-1D3C36EFCA5E}" type="presParOf" srcId="{D34D3E44-FC86-1B4A-B5C6-CCF00A5EE344}" destId="{B732B04B-81DF-5048-AE47-C7DA3F51920B}" srcOrd="1" destOrd="0" presId="urn:microsoft.com/office/officeart/2005/8/layout/matrix1"/>
    <dgm:cxn modelId="{910FCCEF-CE00-45D6-83C8-3C1D1C1AB391}" type="presParOf" srcId="{D34D3E44-FC86-1B4A-B5C6-CCF00A5EE344}" destId="{A5996384-32B0-AA43-ADA0-2E7AAF1247E6}" srcOrd="2" destOrd="0" presId="urn:microsoft.com/office/officeart/2005/8/layout/matrix1"/>
    <dgm:cxn modelId="{86973AD2-49CC-448F-83F5-A1145238D1FF}" type="presParOf" srcId="{D34D3E44-FC86-1B4A-B5C6-CCF00A5EE344}" destId="{FE55E985-BDAF-934E-8438-141C4A9C4CE2}" srcOrd="3" destOrd="0" presId="urn:microsoft.com/office/officeart/2005/8/layout/matrix1"/>
    <dgm:cxn modelId="{7EC31C61-12DD-47B8-8AE8-49B5B3199C82}" type="presParOf" srcId="{D34D3E44-FC86-1B4A-B5C6-CCF00A5EE344}" destId="{35C617ED-66B6-AF48-9C0F-6B321CB6CCE1}" srcOrd="4" destOrd="0" presId="urn:microsoft.com/office/officeart/2005/8/layout/matrix1"/>
    <dgm:cxn modelId="{4F5CB083-6BA1-4EDF-9EE1-7DF0A0152770}" type="presParOf" srcId="{D34D3E44-FC86-1B4A-B5C6-CCF00A5EE344}" destId="{ABB6EEE3-0F9A-B244-A44D-D9FB6541CD71}" srcOrd="5" destOrd="0" presId="urn:microsoft.com/office/officeart/2005/8/layout/matrix1"/>
    <dgm:cxn modelId="{BE3DF64C-E24E-4ED7-AA53-E6FE9ABE335F}" type="presParOf" srcId="{D34D3E44-FC86-1B4A-B5C6-CCF00A5EE344}" destId="{BA87003D-62FB-7143-AFED-227BADB4767B}" srcOrd="6" destOrd="0" presId="urn:microsoft.com/office/officeart/2005/8/layout/matrix1"/>
    <dgm:cxn modelId="{2129B778-D880-4EF1-9C0B-FC702B1DF8CF}" type="presParOf" srcId="{D34D3E44-FC86-1B4A-B5C6-CCF00A5EE344}" destId="{93B5CFFA-4057-AA4C-A647-E9F5ECB89CEB}" srcOrd="7" destOrd="0" presId="urn:microsoft.com/office/officeart/2005/8/layout/matrix1"/>
    <dgm:cxn modelId="{4C97A0B4-9D49-43AE-B317-59BA3DDCCEE6}" type="presParOf" srcId="{6D09EC9D-7334-3541-A953-5D50A103E9FB}" destId="{AB060404-D67F-D745-8756-069F04E18BBB}"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6E7949-A606-4A4D-883B-3C0AE60B0A3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00D7F224-B9E6-4904-9A45-EFCBF06EDCF1}">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en-GB" dirty="0" err="1" smtClean="0">
              <a:solidFill>
                <a:srgbClr val="004594"/>
              </a:solidFill>
            </a:rPr>
            <a:t>Identificar</a:t>
          </a:r>
          <a:r>
            <a:rPr lang="en-GB" dirty="0" smtClean="0">
              <a:solidFill>
                <a:srgbClr val="004594"/>
              </a:solidFill>
            </a:rPr>
            <a:t> a los </a:t>
          </a:r>
          <a:r>
            <a:rPr lang="en-GB" dirty="0" err="1" smtClean="0">
              <a:solidFill>
                <a:srgbClr val="004594"/>
              </a:solidFill>
            </a:rPr>
            <a:t>Interesados</a:t>
          </a:r>
          <a:endParaRPr lang="en-GB" dirty="0">
            <a:solidFill>
              <a:srgbClr val="004594"/>
            </a:solidFill>
          </a:endParaRPr>
        </a:p>
      </dgm:t>
    </dgm:pt>
    <dgm:pt modelId="{649F10C0-756D-44F2-B60A-2157B8B0FB8F}" type="parTrans" cxnId="{7D2783B5-06E4-4278-8AB4-6DDC7A018DBE}">
      <dgm:prSet/>
      <dgm:spPr/>
      <dgm:t>
        <a:bodyPr/>
        <a:lstStyle/>
        <a:p>
          <a:endParaRPr lang="en-GB"/>
        </a:p>
      </dgm:t>
    </dgm:pt>
    <dgm:pt modelId="{047FDE45-FD08-4EBD-A573-38DA41FD18BD}" type="sibTrans" cxnId="{7D2783B5-06E4-4278-8AB4-6DDC7A018DBE}">
      <dgm:prSet/>
      <dgm:spPr/>
      <dgm:t>
        <a:bodyPr/>
        <a:lstStyle/>
        <a:p>
          <a:endParaRPr lang="en-GB" dirty="0"/>
        </a:p>
      </dgm:t>
    </dgm:pt>
    <dgm:pt modelId="{C78F37C4-3541-41F8-8449-377084F4F090}">
      <dgm:prSet phldrT="[Text]">
        <dgm:style>
          <a:lnRef idx="0">
            <a:schemeClr val="accent5"/>
          </a:lnRef>
          <a:fillRef idx="3">
            <a:schemeClr val="accent5"/>
          </a:fillRef>
          <a:effectRef idx="3">
            <a:schemeClr val="accent5"/>
          </a:effectRef>
          <a:fontRef idx="minor">
            <a:schemeClr val="lt1"/>
          </a:fontRef>
        </dgm:style>
      </dgm:prSet>
      <dgm:spPr/>
      <dgm:t>
        <a:bodyPr/>
        <a:lstStyle/>
        <a:p>
          <a:r>
            <a:rPr lang="en-US" noProof="0" dirty="0" err="1" smtClean="0">
              <a:solidFill>
                <a:srgbClr val="004594"/>
              </a:solidFill>
            </a:rPr>
            <a:t>Analizar</a:t>
          </a:r>
          <a:endParaRPr lang="en-US" noProof="0" dirty="0">
            <a:solidFill>
              <a:srgbClr val="004594"/>
            </a:solidFill>
          </a:endParaRPr>
        </a:p>
      </dgm:t>
    </dgm:pt>
    <dgm:pt modelId="{C1077CC8-CAD0-49AF-ACE1-7965564AC9C1}" type="parTrans" cxnId="{30986CE7-AA63-44B8-9DFF-F35D71FA38CD}">
      <dgm:prSet/>
      <dgm:spPr/>
      <dgm:t>
        <a:bodyPr/>
        <a:lstStyle/>
        <a:p>
          <a:endParaRPr lang="en-GB"/>
        </a:p>
      </dgm:t>
    </dgm:pt>
    <dgm:pt modelId="{931CE5B4-8D2C-4753-A6A4-CE200469A985}" type="sibTrans" cxnId="{30986CE7-AA63-44B8-9DFF-F35D71FA38CD}">
      <dgm:prSet/>
      <dgm:spPr/>
      <dgm:t>
        <a:bodyPr/>
        <a:lstStyle/>
        <a:p>
          <a:endParaRPr lang="en-GB" dirty="0"/>
        </a:p>
      </dgm:t>
    </dgm:pt>
    <dgm:pt modelId="{617152F0-9C67-4571-ABC0-4C06D73CCB27}">
      <dgm:prSet phldrT="[Text]">
        <dgm:style>
          <a:lnRef idx="0">
            <a:schemeClr val="accent6"/>
          </a:lnRef>
          <a:fillRef idx="3">
            <a:schemeClr val="accent6"/>
          </a:fillRef>
          <a:effectRef idx="3">
            <a:schemeClr val="accent6"/>
          </a:effectRef>
          <a:fontRef idx="minor">
            <a:schemeClr val="lt1"/>
          </a:fontRef>
        </dgm:style>
      </dgm:prSet>
      <dgm:spPr/>
      <dgm:t>
        <a:bodyPr/>
        <a:lstStyle/>
        <a:p>
          <a:r>
            <a:rPr lang="en-GB" dirty="0" err="1" smtClean="0">
              <a:solidFill>
                <a:srgbClr val="004594"/>
              </a:solidFill>
            </a:rPr>
            <a:t>Mapear</a:t>
          </a:r>
          <a:r>
            <a:rPr lang="en-GB" dirty="0" smtClean="0">
              <a:solidFill>
                <a:srgbClr val="004594"/>
              </a:solidFill>
            </a:rPr>
            <a:t> a los </a:t>
          </a:r>
          <a:r>
            <a:rPr lang="en-GB" dirty="0" err="1" smtClean="0">
              <a:solidFill>
                <a:srgbClr val="004594"/>
              </a:solidFill>
            </a:rPr>
            <a:t>Interesados</a:t>
          </a:r>
          <a:endParaRPr lang="en-GB" dirty="0">
            <a:solidFill>
              <a:srgbClr val="004594"/>
            </a:solidFill>
          </a:endParaRPr>
        </a:p>
      </dgm:t>
    </dgm:pt>
    <dgm:pt modelId="{E953EC18-363F-4FF7-8EB8-E0DE9D2BED41}" type="parTrans" cxnId="{16E922FA-F537-4A96-BC25-A727DD8A211D}">
      <dgm:prSet/>
      <dgm:spPr/>
      <dgm:t>
        <a:bodyPr/>
        <a:lstStyle/>
        <a:p>
          <a:endParaRPr lang="en-GB"/>
        </a:p>
      </dgm:t>
    </dgm:pt>
    <dgm:pt modelId="{C133F075-736E-446A-AE7A-E7A6A5C7E373}" type="sibTrans" cxnId="{16E922FA-F537-4A96-BC25-A727DD8A211D}">
      <dgm:prSet/>
      <dgm:spPr/>
      <dgm:t>
        <a:bodyPr/>
        <a:lstStyle/>
        <a:p>
          <a:endParaRPr lang="en-GB" dirty="0"/>
        </a:p>
      </dgm:t>
    </dgm:pt>
    <dgm:pt modelId="{913BD659-6555-4433-BE9D-A0430EABC97A}">
      <dgm:prSet phldrT="[Text]">
        <dgm:style>
          <a:lnRef idx="0">
            <a:schemeClr val="accent1"/>
          </a:lnRef>
          <a:fillRef idx="3">
            <a:schemeClr val="accent1"/>
          </a:fillRef>
          <a:effectRef idx="3">
            <a:schemeClr val="accent1"/>
          </a:effectRef>
          <a:fontRef idx="minor">
            <a:schemeClr val="lt1"/>
          </a:fontRef>
        </dgm:style>
      </dgm:prSet>
      <dgm:spPr/>
      <dgm:t>
        <a:bodyPr/>
        <a:lstStyle/>
        <a:p>
          <a:r>
            <a:rPr lang="en-GB" dirty="0" err="1" smtClean="0">
              <a:solidFill>
                <a:srgbClr val="004594"/>
              </a:solidFill>
            </a:rPr>
            <a:t>Desarrollar</a:t>
          </a:r>
          <a:r>
            <a:rPr lang="en-GB" dirty="0" smtClean="0">
              <a:solidFill>
                <a:srgbClr val="004594"/>
              </a:solidFill>
            </a:rPr>
            <a:t> </a:t>
          </a:r>
          <a:r>
            <a:rPr lang="en-GB" dirty="0" err="1" smtClean="0">
              <a:solidFill>
                <a:srgbClr val="004594"/>
              </a:solidFill>
            </a:rPr>
            <a:t>una</a:t>
          </a:r>
          <a:r>
            <a:rPr lang="en-GB" dirty="0" smtClean="0">
              <a:solidFill>
                <a:srgbClr val="004594"/>
              </a:solidFill>
            </a:rPr>
            <a:t> </a:t>
          </a:r>
          <a:r>
            <a:rPr lang="en-GB" dirty="0" err="1" smtClean="0">
              <a:solidFill>
                <a:srgbClr val="004594"/>
              </a:solidFill>
            </a:rPr>
            <a:t>estrategia</a:t>
          </a:r>
          <a:endParaRPr lang="en-GB" dirty="0">
            <a:solidFill>
              <a:srgbClr val="004594"/>
            </a:solidFill>
          </a:endParaRPr>
        </a:p>
      </dgm:t>
    </dgm:pt>
    <dgm:pt modelId="{93E1BFD4-40AF-43FA-97E9-8289A00EE8CC}" type="parTrans" cxnId="{86D3D401-70E0-46D3-BCD5-D2000CB05C3A}">
      <dgm:prSet/>
      <dgm:spPr/>
      <dgm:t>
        <a:bodyPr/>
        <a:lstStyle/>
        <a:p>
          <a:endParaRPr lang="en-GB"/>
        </a:p>
      </dgm:t>
    </dgm:pt>
    <dgm:pt modelId="{9A321998-8F3C-4DA6-8C8C-138F36A5E176}" type="sibTrans" cxnId="{86D3D401-70E0-46D3-BCD5-D2000CB05C3A}">
      <dgm:prSet/>
      <dgm:spPr/>
      <dgm:t>
        <a:bodyPr/>
        <a:lstStyle/>
        <a:p>
          <a:endParaRPr lang="en-GB" dirty="0"/>
        </a:p>
      </dgm:t>
    </dgm:pt>
    <dgm:pt modelId="{F1FBBA1A-0DCC-4E67-B87D-EE296D89A7C3}">
      <dgm:prSet phldrT="[Text]">
        <dgm:style>
          <a:lnRef idx="0">
            <a:schemeClr val="accent2"/>
          </a:lnRef>
          <a:fillRef idx="3">
            <a:schemeClr val="accent2"/>
          </a:fillRef>
          <a:effectRef idx="3">
            <a:schemeClr val="accent2"/>
          </a:effectRef>
          <a:fontRef idx="minor">
            <a:schemeClr val="lt1"/>
          </a:fontRef>
        </dgm:style>
      </dgm:prSet>
      <dgm:spPr>
        <a:solidFill>
          <a:schemeClr val="bg2">
            <a:lumMod val="50000"/>
          </a:schemeClr>
        </a:solidFill>
      </dgm:spPr>
      <dgm:t>
        <a:bodyPr/>
        <a:lstStyle/>
        <a:p>
          <a:r>
            <a:rPr lang="en-GB" dirty="0" smtClean="0">
              <a:solidFill>
                <a:srgbClr val="004594"/>
              </a:solidFill>
            </a:rPr>
            <a:t>Plan de </a:t>
          </a:r>
          <a:r>
            <a:rPr lang="en-GB" dirty="0" err="1" smtClean="0">
              <a:solidFill>
                <a:srgbClr val="004594"/>
              </a:solidFill>
            </a:rPr>
            <a:t>Comunicaciones</a:t>
          </a:r>
          <a:endParaRPr lang="en-GB" dirty="0">
            <a:solidFill>
              <a:srgbClr val="004594"/>
            </a:solidFill>
          </a:endParaRPr>
        </a:p>
      </dgm:t>
    </dgm:pt>
    <dgm:pt modelId="{C79956B8-7A11-4AC3-8623-79C7ADC395A9}" type="parTrans" cxnId="{03D0C95A-0DD7-48B6-BA7A-5F41856A32E4}">
      <dgm:prSet/>
      <dgm:spPr/>
      <dgm:t>
        <a:bodyPr/>
        <a:lstStyle/>
        <a:p>
          <a:endParaRPr lang="en-GB"/>
        </a:p>
      </dgm:t>
    </dgm:pt>
    <dgm:pt modelId="{55D4DCBD-BA89-47A4-9CE5-5904C9779334}" type="sibTrans" cxnId="{03D0C95A-0DD7-48B6-BA7A-5F41856A32E4}">
      <dgm:prSet/>
      <dgm:spPr/>
      <dgm:t>
        <a:bodyPr/>
        <a:lstStyle/>
        <a:p>
          <a:endParaRPr lang="en-GB" dirty="0"/>
        </a:p>
      </dgm:t>
    </dgm:pt>
    <dgm:pt modelId="{79311D0F-317C-4474-AA51-7FD61514C3CA}">
      <dgm:prSet>
        <dgm:style>
          <a:lnRef idx="0">
            <a:schemeClr val="accent3"/>
          </a:lnRef>
          <a:fillRef idx="3">
            <a:schemeClr val="accent3"/>
          </a:fillRef>
          <a:effectRef idx="3">
            <a:schemeClr val="accent3"/>
          </a:effectRef>
          <a:fontRef idx="minor">
            <a:schemeClr val="lt1"/>
          </a:fontRef>
        </dgm:style>
      </dgm:prSet>
      <dgm:spPr>
        <a:ln/>
      </dgm:spPr>
      <dgm:t>
        <a:bodyPr/>
        <a:lstStyle/>
        <a:p>
          <a:r>
            <a:rPr lang="en-GB" dirty="0" err="1" smtClean="0">
              <a:solidFill>
                <a:srgbClr val="004594"/>
              </a:solidFill>
            </a:rPr>
            <a:t>Reunir</a:t>
          </a:r>
          <a:r>
            <a:rPr lang="en-GB" dirty="0" smtClean="0">
              <a:solidFill>
                <a:srgbClr val="004594"/>
              </a:solidFill>
            </a:rPr>
            <a:t>  information</a:t>
          </a:r>
          <a:endParaRPr lang="en-GB" dirty="0">
            <a:solidFill>
              <a:srgbClr val="004594"/>
            </a:solidFill>
          </a:endParaRPr>
        </a:p>
      </dgm:t>
    </dgm:pt>
    <dgm:pt modelId="{CF6B6CE2-7D50-4629-A50C-27C6BCF1ABB9}" type="parTrans" cxnId="{3FCC8A80-C7B0-419F-8E4D-0153136CBD57}">
      <dgm:prSet/>
      <dgm:spPr/>
      <dgm:t>
        <a:bodyPr/>
        <a:lstStyle/>
        <a:p>
          <a:endParaRPr lang="en-GB"/>
        </a:p>
      </dgm:t>
    </dgm:pt>
    <dgm:pt modelId="{0E7F1D8A-4987-469F-AD35-6305254309F3}" type="sibTrans" cxnId="{3FCC8A80-C7B0-419F-8E4D-0153136CBD57}">
      <dgm:prSet/>
      <dgm:spPr/>
      <dgm:t>
        <a:bodyPr/>
        <a:lstStyle/>
        <a:p>
          <a:endParaRPr lang="en-GB" dirty="0"/>
        </a:p>
      </dgm:t>
    </dgm:pt>
    <dgm:pt modelId="{AA3B4974-7CE5-4A3B-B633-9993CE19424D}">
      <dgm:prSet>
        <dgm:style>
          <a:lnRef idx="0">
            <a:schemeClr val="accent4"/>
          </a:lnRef>
          <a:fillRef idx="3">
            <a:schemeClr val="accent4"/>
          </a:fillRef>
          <a:effectRef idx="3">
            <a:schemeClr val="accent4"/>
          </a:effectRef>
          <a:fontRef idx="minor">
            <a:schemeClr val="lt1"/>
          </a:fontRef>
        </dgm:style>
      </dgm:prSet>
      <dgm:spPr/>
      <dgm:t>
        <a:bodyPr/>
        <a:lstStyle/>
        <a:p>
          <a:r>
            <a:rPr lang="en-GB" dirty="0" err="1" smtClean="0">
              <a:solidFill>
                <a:srgbClr val="004594"/>
              </a:solidFill>
            </a:rPr>
            <a:t>Revisar</a:t>
          </a:r>
          <a:r>
            <a:rPr lang="en-GB" dirty="0" smtClean="0">
              <a:solidFill>
                <a:srgbClr val="004594"/>
              </a:solidFill>
            </a:rPr>
            <a:t> </a:t>
          </a:r>
          <a:r>
            <a:rPr lang="en-GB" dirty="0" err="1" smtClean="0">
              <a:solidFill>
                <a:srgbClr val="004594"/>
              </a:solidFill>
            </a:rPr>
            <a:t>su</a:t>
          </a:r>
          <a:r>
            <a:rPr lang="en-GB" dirty="0" smtClean="0">
              <a:solidFill>
                <a:srgbClr val="004594"/>
              </a:solidFill>
            </a:rPr>
            <a:t> </a:t>
          </a:r>
          <a:r>
            <a:rPr lang="en-GB" dirty="0" err="1" smtClean="0">
              <a:solidFill>
                <a:srgbClr val="004594"/>
              </a:solidFill>
            </a:rPr>
            <a:t>influencia</a:t>
          </a:r>
          <a:endParaRPr lang="en-GB" dirty="0">
            <a:solidFill>
              <a:srgbClr val="004594"/>
            </a:solidFill>
          </a:endParaRPr>
        </a:p>
      </dgm:t>
    </dgm:pt>
    <dgm:pt modelId="{7D780FD1-071A-49A6-A598-321226BAA6ED}" type="parTrans" cxnId="{67CB6A44-06D2-47AC-B1C6-09B43182DFD0}">
      <dgm:prSet/>
      <dgm:spPr/>
      <dgm:t>
        <a:bodyPr/>
        <a:lstStyle/>
        <a:p>
          <a:endParaRPr lang="en-GB"/>
        </a:p>
      </dgm:t>
    </dgm:pt>
    <dgm:pt modelId="{DCA7E51B-4C79-4248-895D-15430023055C}" type="sibTrans" cxnId="{67CB6A44-06D2-47AC-B1C6-09B43182DFD0}">
      <dgm:prSet/>
      <dgm:spPr/>
      <dgm:t>
        <a:bodyPr/>
        <a:lstStyle/>
        <a:p>
          <a:endParaRPr lang="en-GB" dirty="0"/>
        </a:p>
      </dgm:t>
    </dgm:pt>
    <dgm:pt modelId="{7852ECE4-DDA0-4A4A-9EDA-3AA9B659C5AC}" type="pres">
      <dgm:prSet presAssocID="{B46E7949-A606-4A4D-883B-3C0AE60B0A3C}" presName="cycle" presStyleCnt="0">
        <dgm:presLayoutVars>
          <dgm:dir/>
          <dgm:resizeHandles val="exact"/>
        </dgm:presLayoutVars>
      </dgm:prSet>
      <dgm:spPr/>
      <dgm:t>
        <a:bodyPr/>
        <a:lstStyle/>
        <a:p>
          <a:endParaRPr lang="en-GB"/>
        </a:p>
      </dgm:t>
    </dgm:pt>
    <dgm:pt modelId="{2E0DFC66-93CD-4827-917D-AE8DCDA493EF}" type="pres">
      <dgm:prSet presAssocID="{00D7F224-B9E6-4904-9A45-EFCBF06EDCF1}" presName="node" presStyleLbl="node1" presStyleIdx="0" presStyleCnt="7" custScaleX="133100" custScaleY="133100" custRadScaleRad="102484">
        <dgm:presLayoutVars>
          <dgm:bulletEnabled val="1"/>
        </dgm:presLayoutVars>
      </dgm:prSet>
      <dgm:spPr/>
      <dgm:t>
        <a:bodyPr/>
        <a:lstStyle/>
        <a:p>
          <a:endParaRPr lang="en-GB"/>
        </a:p>
      </dgm:t>
    </dgm:pt>
    <dgm:pt modelId="{79827F4F-56BC-41BA-A9E4-1D2D1F831E23}" type="pres">
      <dgm:prSet presAssocID="{00D7F224-B9E6-4904-9A45-EFCBF06EDCF1}" presName="spNode" presStyleCnt="0"/>
      <dgm:spPr/>
    </dgm:pt>
    <dgm:pt modelId="{CA695AE5-2452-49FF-8E78-AD8143A5982A}" type="pres">
      <dgm:prSet presAssocID="{047FDE45-FD08-4EBD-A573-38DA41FD18BD}" presName="sibTrans" presStyleLbl="sibTrans1D1" presStyleIdx="0" presStyleCnt="7"/>
      <dgm:spPr/>
      <dgm:t>
        <a:bodyPr/>
        <a:lstStyle/>
        <a:p>
          <a:endParaRPr lang="en-GB"/>
        </a:p>
      </dgm:t>
    </dgm:pt>
    <dgm:pt modelId="{2AFAA667-4990-4D38-AB9A-BCFC40035E59}" type="pres">
      <dgm:prSet presAssocID="{79311D0F-317C-4474-AA51-7FD61514C3CA}" presName="node" presStyleLbl="node1" presStyleIdx="1" presStyleCnt="7" custScaleX="133100" custScaleY="133100" custRadScaleRad="97481" custRadScaleInc="45645">
        <dgm:presLayoutVars>
          <dgm:bulletEnabled val="1"/>
        </dgm:presLayoutVars>
      </dgm:prSet>
      <dgm:spPr/>
      <dgm:t>
        <a:bodyPr/>
        <a:lstStyle/>
        <a:p>
          <a:endParaRPr lang="en-GB"/>
        </a:p>
      </dgm:t>
    </dgm:pt>
    <dgm:pt modelId="{D0E60D73-EDCE-4385-85CE-377F9E87D7E0}" type="pres">
      <dgm:prSet presAssocID="{79311D0F-317C-4474-AA51-7FD61514C3CA}" presName="spNode" presStyleCnt="0"/>
      <dgm:spPr/>
    </dgm:pt>
    <dgm:pt modelId="{F527899C-E965-4E3A-946F-303DCF52C45E}" type="pres">
      <dgm:prSet presAssocID="{0E7F1D8A-4987-469F-AD35-6305254309F3}" presName="sibTrans" presStyleLbl="sibTrans1D1" presStyleIdx="1" presStyleCnt="7"/>
      <dgm:spPr/>
      <dgm:t>
        <a:bodyPr/>
        <a:lstStyle/>
        <a:p>
          <a:endParaRPr lang="en-GB"/>
        </a:p>
      </dgm:t>
    </dgm:pt>
    <dgm:pt modelId="{67834EEB-C271-4345-91B2-0489EE0A2E1B}" type="pres">
      <dgm:prSet presAssocID="{AA3B4974-7CE5-4A3B-B633-9993CE19424D}" presName="node" presStyleLbl="node1" presStyleIdx="2" presStyleCnt="7" custScaleX="133100" custScaleY="133100" custRadScaleRad="101885" custRadScaleInc="-6472">
        <dgm:presLayoutVars>
          <dgm:bulletEnabled val="1"/>
        </dgm:presLayoutVars>
      </dgm:prSet>
      <dgm:spPr/>
      <dgm:t>
        <a:bodyPr/>
        <a:lstStyle/>
        <a:p>
          <a:endParaRPr lang="en-GB"/>
        </a:p>
      </dgm:t>
    </dgm:pt>
    <dgm:pt modelId="{8C01F56A-7D8E-4D98-B0A5-B975718C29EB}" type="pres">
      <dgm:prSet presAssocID="{AA3B4974-7CE5-4A3B-B633-9993CE19424D}" presName="spNode" presStyleCnt="0"/>
      <dgm:spPr/>
    </dgm:pt>
    <dgm:pt modelId="{9A86E8FF-353F-4E02-9EE8-5DD69ABCE34D}" type="pres">
      <dgm:prSet presAssocID="{DCA7E51B-4C79-4248-895D-15430023055C}" presName="sibTrans" presStyleLbl="sibTrans1D1" presStyleIdx="2" presStyleCnt="7"/>
      <dgm:spPr/>
      <dgm:t>
        <a:bodyPr/>
        <a:lstStyle/>
        <a:p>
          <a:endParaRPr lang="en-GB"/>
        </a:p>
      </dgm:t>
    </dgm:pt>
    <dgm:pt modelId="{C442E897-2606-427A-A5CB-5427466D2677}" type="pres">
      <dgm:prSet presAssocID="{C78F37C4-3541-41F8-8449-377084F4F090}" presName="node" presStyleLbl="node1" presStyleIdx="3" presStyleCnt="7" custScaleX="133100" custScaleY="133100" custRadScaleRad="97768" custRadScaleInc="-3684">
        <dgm:presLayoutVars>
          <dgm:bulletEnabled val="1"/>
        </dgm:presLayoutVars>
      </dgm:prSet>
      <dgm:spPr/>
      <dgm:t>
        <a:bodyPr/>
        <a:lstStyle/>
        <a:p>
          <a:endParaRPr lang="en-GB"/>
        </a:p>
      </dgm:t>
    </dgm:pt>
    <dgm:pt modelId="{C8204D34-A3D0-4A3E-A026-152B477469D3}" type="pres">
      <dgm:prSet presAssocID="{C78F37C4-3541-41F8-8449-377084F4F090}" presName="spNode" presStyleCnt="0"/>
      <dgm:spPr/>
    </dgm:pt>
    <dgm:pt modelId="{C29E5381-9B3D-4B42-AA18-88288D7C6904}" type="pres">
      <dgm:prSet presAssocID="{931CE5B4-8D2C-4753-A6A4-CE200469A985}" presName="sibTrans" presStyleLbl="sibTrans1D1" presStyleIdx="3" presStyleCnt="7"/>
      <dgm:spPr/>
      <dgm:t>
        <a:bodyPr/>
        <a:lstStyle/>
        <a:p>
          <a:endParaRPr lang="en-GB"/>
        </a:p>
      </dgm:t>
    </dgm:pt>
    <dgm:pt modelId="{BE675F2D-35AA-41D6-A390-876196FE4472}" type="pres">
      <dgm:prSet presAssocID="{617152F0-9C67-4571-ABC0-4C06D73CCB27}" presName="node" presStyleLbl="node1" presStyleIdx="4" presStyleCnt="7" custScaleX="133100" custScaleY="133100" custRadScaleRad="97768" custRadScaleInc="3684">
        <dgm:presLayoutVars>
          <dgm:bulletEnabled val="1"/>
        </dgm:presLayoutVars>
      </dgm:prSet>
      <dgm:spPr/>
      <dgm:t>
        <a:bodyPr/>
        <a:lstStyle/>
        <a:p>
          <a:endParaRPr lang="en-GB"/>
        </a:p>
      </dgm:t>
    </dgm:pt>
    <dgm:pt modelId="{C80C98FA-2F10-467E-885E-DB828744C774}" type="pres">
      <dgm:prSet presAssocID="{617152F0-9C67-4571-ABC0-4C06D73CCB27}" presName="spNode" presStyleCnt="0"/>
      <dgm:spPr/>
    </dgm:pt>
    <dgm:pt modelId="{0E0D64D3-A0D9-4DE8-8690-7B5A3809A050}" type="pres">
      <dgm:prSet presAssocID="{C133F075-736E-446A-AE7A-E7A6A5C7E373}" presName="sibTrans" presStyleLbl="sibTrans1D1" presStyleIdx="4" presStyleCnt="7"/>
      <dgm:spPr/>
      <dgm:t>
        <a:bodyPr/>
        <a:lstStyle/>
        <a:p>
          <a:endParaRPr lang="en-GB"/>
        </a:p>
      </dgm:t>
    </dgm:pt>
    <dgm:pt modelId="{14BC2EEF-517F-4569-9D09-0D3AC49BE0BB}" type="pres">
      <dgm:prSet presAssocID="{913BD659-6555-4433-BE9D-A0430EABC97A}" presName="node" presStyleLbl="node1" presStyleIdx="5" presStyleCnt="7" custScaleX="133100" custScaleY="133100" custRadScaleRad="99477" custRadScaleInc="8136">
        <dgm:presLayoutVars>
          <dgm:bulletEnabled val="1"/>
        </dgm:presLayoutVars>
      </dgm:prSet>
      <dgm:spPr/>
      <dgm:t>
        <a:bodyPr/>
        <a:lstStyle/>
        <a:p>
          <a:endParaRPr lang="en-GB"/>
        </a:p>
      </dgm:t>
    </dgm:pt>
    <dgm:pt modelId="{59315CC8-C9E2-4603-A9BB-8F6BBBBF5A06}" type="pres">
      <dgm:prSet presAssocID="{913BD659-6555-4433-BE9D-A0430EABC97A}" presName="spNode" presStyleCnt="0"/>
      <dgm:spPr/>
    </dgm:pt>
    <dgm:pt modelId="{CDDE4C24-12BF-4F6F-9D37-1DD7AE091FAE}" type="pres">
      <dgm:prSet presAssocID="{9A321998-8F3C-4DA6-8C8C-138F36A5E176}" presName="sibTrans" presStyleLbl="sibTrans1D1" presStyleIdx="5" presStyleCnt="7"/>
      <dgm:spPr/>
      <dgm:t>
        <a:bodyPr/>
        <a:lstStyle/>
        <a:p>
          <a:endParaRPr lang="en-GB"/>
        </a:p>
      </dgm:t>
    </dgm:pt>
    <dgm:pt modelId="{14062304-19E9-468F-AA3D-80068EB4E670}" type="pres">
      <dgm:prSet presAssocID="{F1FBBA1A-0DCC-4E67-B87D-EE296D89A7C3}" presName="node" presStyleLbl="node1" presStyleIdx="6" presStyleCnt="7" custScaleX="133100" custScaleY="133100" custRadScaleRad="100478" custRadScaleInc="-56091">
        <dgm:presLayoutVars>
          <dgm:bulletEnabled val="1"/>
        </dgm:presLayoutVars>
      </dgm:prSet>
      <dgm:spPr/>
      <dgm:t>
        <a:bodyPr/>
        <a:lstStyle/>
        <a:p>
          <a:endParaRPr lang="en-GB"/>
        </a:p>
      </dgm:t>
    </dgm:pt>
    <dgm:pt modelId="{12E3B859-E75C-4A87-B608-7383444B954E}" type="pres">
      <dgm:prSet presAssocID="{F1FBBA1A-0DCC-4E67-B87D-EE296D89A7C3}" presName="spNode" presStyleCnt="0"/>
      <dgm:spPr/>
    </dgm:pt>
    <dgm:pt modelId="{276B8047-D188-48D0-A17E-41F108FD4185}" type="pres">
      <dgm:prSet presAssocID="{55D4DCBD-BA89-47A4-9CE5-5904C9779334}" presName="sibTrans" presStyleLbl="sibTrans1D1" presStyleIdx="6" presStyleCnt="7"/>
      <dgm:spPr/>
      <dgm:t>
        <a:bodyPr/>
        <a:lstStyle/>
        <a:p>
          <a:endParaRPr lang="en-GB"/>
        </a:p>
      </dgm:t>
    </dgm:pt>
  </dgm:ptLst>
  <dgm:cxnLst>
    <dgm:cxn modelId="{043237D0-0140-463C-A565-13E9377B7DD7}" type="presOf" srcId="{C133F075-736E-446A-AE7A-E7A6A5C7E373}" destId="{0E0D64D3-A0D9-4DE8-8690-7B5A3809A050}" srcOrd="0" destOrd="0" presId="urn:microsoft.com/office/officeart/2005/8/layout/cycle5"/>
    <dgm:cxn modelId="{1DE83DFC-66AE-40E0-BEE6-9A71044E0D59}" type="presOf" srcId="{617152F0-9C67-4571-ABC0-4C06D73CCB27}" destId="{BE675F2D-35AA-41D6-A390-876196FE4472}" srcOrd="0" destOrd="0" presId="urn:microsoft.com/office/officeart/2005/8/layout/cycle5"/>
    <dgm:cxn modelId="{C1A85C6F-D75D-43F0-8914-3A637DD4EDBA}" type="presOf" srcId="{AA3B4974-7CE5-4A3B-B633-9993CE19424D}" destId="{67834EEB-C271-4345-91B2-0489EE0A2E1B}" srcOrd="0" destOrd="0" presId="urn:microsoft.com/office/officeart/2005/8/layout/cycle5"/>
    <dgm:cxn modelId="{16E922FA-F537-4A96-BC25-A727DD8A211D}" srcId="{B46E7949-A606-4A4D-883B-3C0AE60B0A3C}" destId="{617152F0-9C67-4571-ABC0-4C06D73CCB27}" srcOrd="4" destOrd="0" parTransId="{E953EC18-363F-4FF7-8EB8-E0DE9D2BED41}" sibTransId="{C133F075-736E-446A-AE7A-E7A6A5C7E373}"/>
    <dgm:cxn modelId="{7D2783B5-06E4-4278-8AB4-6DDC7A018DBE}" srcId="{B46E7949-A606-4A4D-883B-3C0AE60B0A3C}" destId="{00D7F224-B9E6-4904-9A45-EFCBF06EDCF1}" srcOrd="0" destOrd="0" parTransId="{649F10C0-756D-44F2-B60A-2157B8B0FB8F}" sibTransId="{047FDE45-FD08-4EBD-A573-38DA41FD18BD}"/>
    <dgm:cxn modelId="{C5158AB9-6A9B-489F-A09B-04732D0A63DC}" type="presOf" srcId="{55D4DCBD-BA89-47A4-9CE5-5904C9779334}" destId="{276B8047-D188-48D0-A17E-41F108FD4185}" srcOrd="0" destOrd="0" presId="urn:microsoft.com/office/officeart/2005/8/layout/cycle5"/>
    <dgm:cxn modelId="{F04CA836-B88E-4575-A336-B5EB2AB8C205}" type="presOf" srcId="{9A321998-8F3C-4DA6-8C8C-138F36A5E176}" destId="{CDDE4C24-12BF-4F6F-9D37-1DD7AE091FAE}" srcOrd="0" destOrd="0" presId="urn:microsoft.com/office/officeart/2005/8/layout/cycle5"/>
    <dgm:cxn modelId="{449CCC92-0A2E-4105-BC6D-9F090DDF2CB3}" type="presOf" srcId="{F1FBBA1A-0DCC-4E67-B87D-EE296D89A7C3}" destId="{14062304-19E9-468F-AA3D-80068EB4E670}" srcOrd="0" destOrd="0" presId="urn:microsoft.com/office/officeart/2005/8/layout/cycle5"/>
    <dgm:cxn modelId="{686822F1-4CBF-4DFE-9CA9-A506AB4BF712}" type="presOf" srcId="{DCA7E51B-4C79-4248-895D-15430023055C}" destId="{9A86E8FF-353F-4E02-9EE8-5DD69ABCE34D}" srcOrd="0" destOrd="0" presId="urn:microsoft.com/office/officeart/2005/8/layout/cycle5"/>
    <dgm:cxn modelId="{30986CE7-AA63-44B8-9DFF-F35D71FA38CD}" srcId="{B46E7949-A606-4A4D-883B-3C0AE60B0A3C}" destId="{C78F37C4-3541-41F8-8449-377084F4F090}" srcOrd="3" destOrd="0" parTransId="{C1077CC8-CAD0-49AF-ACE1-7965564AC9C1}" sibTransId="{931CE5B4-8D2C-4753-A6A4-CE200469A985}"/>
    <dgm:cxn modelId="{D0765576-1BA1-4415-8933-B58BF42CE200}" type="presOf" srcId="{913BD659-6555-4433-BE9D-A0430EABC97A}" destId="{14BC2EEF-517F-4569-9D09-0D3AC49BE0BB}" srcOrd="0" destOrd="0" presId="urn:microsoft.com/office/officeart/2005/8/layout/cycle5"/>
    <dgm:cxn modelId="{A22F09BC-473B-46B5-BB32-89FFBEA4B33A}" type="presOf" srcId="{00D7F224-B9E6-4904-9A45-EFCBF06EDCF1}" destId="{2E0DFC66-93CD-4827-917D-AE8DCDA493EF}" srcOrd="0" destOrd="0" presId="urn:microsoft.com/office/officeart/2005/8/layout/cycle5"/>
    <dgm:cxn modelId="{86D3D401-70E0-46D3-BCD5-D2000CB05C3A}" srcId="{B46E7949-A606-4A4D-883B-3C0AE60B0A3C}" destId="{913BD659-6555-4433-BE9D-A0430EABC97A}" srcOrd="5" destOrd="0" parTransId="{93E1BFD4-40AF-43FA-97E9-8289A00EE8CC}" sibTransId="{9A321998-8F3C-4DA6-8C8C-138F36A5E176}"/>
    <dgm:cxn modelId="{03D0C95A-0DD7-48B6-BA7A-5F41856A32E4}" srcId="{B46E7949-A606-4A4D-883B-3C0AE60B0A3C}" destId="{F1FBBA1A-0DCC-4E67-B87D-EE296D89A7C3}" srcOrd="6" destOrd="0" parTransId="{C79956B8-7A11-4AC3-8623-79C7ADC395A9}" sibTransId="{55D4DCBD-BA89-47A4-9CE5-5904C9779334}"/>
    <dgm:cxn modelId="{EAFCE45A-C7D7-437C-8992-81DBBB3F0C64}" type="presOf" srcId="{79311D0F-317C-4474-AA51-7FD61514C3CA}" destId="{2AFAA667-4990-4D38-AB9A-BCFC40035E59}" srcOrd="0" destOrd="0" presId="urn:microsoft.com/office/officeart/2005/8/layout/cycle5"/>
    <dgm:cxn modelId="{67CB6A44-06D2-47AC-B1C6-09B43182DFD0}" srcId="{B46E7949-A606-4A4D-883B-3C0AE60B0A3C}" destId="{AA3B4974-7CE5-4A3B-B633-9993CE19424D}" srcOrd="2" destOrd="0" parTransId="{7D780FD1-071A-49A6-A598-321226BAA6ED}" sibTransId="{DCA7E51B-4C79-4248-895D-15430023055C}"/>
    <dgm:cxn modelId="{F6F04A3A-EE51-4020-B3EF-87FDCC3D0FE3}" type="presOf" srcId="{047FDE45-FD08-4EBD-A573-38DA41FD18BD}" destId="{CA695AE5-2452-49FF-8E78-AD8143A5982A}" srcOrd="0" destOrd="0" presId="urn:microsoft.com/office/officeart/2005/8/layout/cycle5"/>
    <dgm:cxn modelId="{67B49133-630E-4E45-8C72-DBE13B008758}" type="presOf" srcId="{931CE5B4-8D2C-4753-A6A4-CE200469A985}" destId="{C29E5381-9B3D-4B42-AA18-88288D7C6904}" srcOrd="0" destOrd="0" presId="urn:microsoft.com/office/officeart/2005/8/layout/cycle5"/>
    <dgm:cxn modelId="{0B343456-22B3-414B-96E7-5CC112B9BA2B}" type="presOf" srcId="{0E7F1D8A-4987-469F-AD35-6305254309F3}" destId="{F527899C-E965-4E3A-946F-303DCF52C45E}" srcOrd="0" destOrd="0" presId="urn:microsoft.com/office/officeart/2005/8/layout/cycle5"/>
    <dgm:cxn modelId="{3FCC8A80-C7B0-419F-8E4D-0153136CBD57}" srcId="{B46E7949-A606-4A4D-883B-3C0AE60B0A3C}" destId="{79311D0F-317C-4474-AA51-7FD61514C3CA}" srcOrd="1" destOrd="0" parTransId="{CF6B6CE2-7D50-4629-A50C-27C6BCF1ABB9}" sibTransId="{0E7F1D8A-4987-469F-AD35-6305254309F3}"/>
    <dgm:cxn modelId="{AD6381B8-A917-412D-B4F0-B76C6232BDEA}" type="presOf" srcId="{C78F37C4-3541-41F8-8449-377084F4F090}" destId="{C442E897-2606-427A-A5CB-5427466D2677}" srcOrd="0" destOrd="0" presId="urn:microsoft.com/office/officeart/2005/8/layout/cycle5"/>
    <dgm:cxn modelId="{A8C6F28E-FF72-47A1-BD58-6811DEF9A3CD}" type="presOf" srcId="{B46E7949-A606-4A4D-883B-3C0AE60B0A3C}" destId="{7852ECE4-DDA0-4A4A-9EDA-3AA9B659C5AC}" srcOrd="0" destOrd="0" presId="urn:microsoft.com/office/officeart/2005/8/layout/cycle5"/>
    <dgm:cxn modelId="{99CD5459-30C5-47E5-B129-171705D2D602}" type="presParOf" srcId="{7852ECE4-DDA0-4A4A-9EDA-3AA9B659C5AC}" destId="{2E0DFC66-93CD-4827-917D-AE8DCDA493EF}" srcOrd="0" destOrd="0" presId="urn:microsoft.com/office/officeart/2005/8/layout/cycle5"/>
    <dgm:cxn modelId="{3AC3939E-EDDC-4C2E-A6A2-CCBCD432A059}" type="presParOf" srcId="{7852ECE4-DDA0-4A4A-9EDA-3AA9B659C5AC}" destId="{79827F4F-56BC-41BA-A9E4-1D2D1F831E23}" srcOrd="1" destOrd="0" presId="urn:microsoft.com/office/officeart/2005/8/layout/cycle5"/>
    <dgm:cxn modelId="{AF960C7E-0E71-4F8D-88AD-BDF959564152}" type="presParOf" srcId="{7852ECE4-DDA0-4A4A-9EDA-3AA9B659C5AC}" destId="{CA695AE5-2452-49FF-8E78-AD8143A5982A}" srcOrd="2" destOrd="0" presId="urn:microsoft.com/office/officeart/2005/8/layout/cycle5"/>
    <dgm:cxn modelId="{3E5406BA-12D2-4AC9-BE1F-043273B5CC93}" type="presParOf" srcId="{7852ECE4-DDA0-4A4A-9EDA-3AA9B659C5AC}" destId="{2AFAA667-4990-4D38-AB9A-BCFC40035E59}" srcOrd="3" destOrd="0" presId="urn:microsoft.com/office/officeart/2005/8/layout/cycle5"/>
    <dgm:cxn modelId="{092E6D44-A696-4D64-9534-49FEC67F2D5B}" type="presParOf" srcId="{7852ECE4-DDA0-4A4A-9EDA-3AA9B659C5AC}" destId="{D0E60D73-EDCE-4385-85CE-377F9E87D7E0}" srcOrd="4" destOrd="0" presId="urn:microsoft.com/office/officeart/2005/8/layout/cycle5"/>
    <dgm:cxn modelId="{7D0C9876-3A8E-48F8-B7A2-B5616D5CEFF8}" type="presParOf" srcId="{7852ECE4-DDA0-4A4A-9EDA-3AA9B659C5AC}" destId="{F527899C-E965-4E3A-946F-303DCF52C45E}" srcOrd="5" destOrd="0" presId="urn:microsoft.com/office/officeart/2005/8/layout/cycle5"/>
    <dgm:cxn modelId="{ECFC055F-81A4-4036-9561-90D5B5490FD0}" type="presParOf" srcId="{7852ECE4-DDA0-4A4A-9EDA-3AA9B659C5AC}" destId="{67834EEB-C271-4345-91B2-0489EE0A2E1B}" srcOrd="6" destOrd="0" presId="urn:microsoft.com/office/officeart/2005/8/layout/cycle5"/>
    <dgm:cxn modelId="{54CF4F55-D249-4ED8-84E1-4D2CF9F29B64}" type="presParOf" srcId="{7852ECE4-DDA0-4A4A-9EDA-3AA9B659C5AC}" destId="{8C01F56A-7D8E-4D98-B0A5-B975718C29EB}" srcOrd="7" destOrd="0" presId="urn:microsoft.com/office/officeart/2005/8/layout/cycle5"/>
    <dgm:cxn modelId="{E746DBFF-7AA4-4CD1-A7A1-234A36A1257B}" type="presParOf" srcId="{7852ECE4-DDA0-4A4A-9EDA-3AA9B659C5AC}" destId="{9A86E8FF-353F-4E02-9EE8-5DD69ABCE34D}" srcOrd="8" destOrd="0" presId="urn:microsoft.com/office/officeart/2005/8/layout/cycle5"/>
    <dgm:cxn modelId="{35922CED-A50A-47B0-B968-729CD9E27FAF}" type="presParOf" srcId="{7852ECE4-DDA0-4A4A-9EDA-3AA9B659C5AC}" destId="{C442E897-2606-427A-A5CB-5427466D2677}" srcOrd="9" destOrd="0" presId="urn:microsoft.com/office/officeart/2005/8/layout/cycle5"/>
    <dgm:cxn modelId="{50A339AB-04FC-44FC-9429-DFB2F39C39CA}" type="presParOf" srcId="{7852ECE4-DDA0-4A4A-9EDA-3AA9B659C5AC}" destId="{C8204D34-A3D0-4A3E-A026-152B477469D3}" srcOrd="10" destOrd="0" presId="urn:microsoft.com/office/officeart/2005/8/layout/cycle5"/>
    <dgm:cxn modelId="{EC06B44D-5EDE-4900-BBAE-6E70D6533D4E}" type="presParOf" srcId="{7852ECE4-DDA0-4A4A-9EDA-3AA9B659C5AC}" destId="{C29E5381-9B3D-4B42-AA18-88288D7C6904}" srcOrd="11" destOrd="0" presId="urn:microsoft.com/office/officeart/2005/8/layout/cycle5"/>
    <dgm:cxn modelId="{CB044984-267D-4DFE-9CA8-A00219350E6D}" type="presParOf" srcId="{7852ECE4-DDA0-4A4A-9EDA-3AA9B659C5AC}" destId="{BE675F2D-35AA-41D6-A390-876196FE4472}" srcOrd="12" destOrd="0" presId="urn:microsoft.com/office/officeart/2005/8/layout/cycle5"/>
    <dgm:cxn modelId="{161F01F7-0A9F-4C96-8100-D9FC00E22D43}" type="presParOf" srcId="{7852ECE4-DDA0-4A4A-9EDA-3AA9B659C5AC}" destId="{C80C98FA-2F10-467E-885E-DB828744C774}" srcOrd="13" destOrd="0" presId="urn:microsoft.com/office/officeart/2005/8/layout/cycle5"/>
    <dgm:cxn modelId="{B4000249-0D55-43CF-B6A7-2BCE8E8942A8}" type="presParOf" srcId="{7852ECE4-DDA0-4A4A-9EDA-3AA9B659C5AC}" destId="{0E0D64D3-A0D9-4DE8-8690-7B5A3809A050}" srcOrd="14" destOrd="0" presId="urn:microsoft.com/office/officeart/2005/8/layout/cycle5"/>
    <dgm:cxn modelId="{E18EDBE8-8A92-424E-AC8B-A1E98B8C0050}" type="presParOf" srcId="{7852ECE4-DDA0-4A4A-9EDA-3AA9B659C5AC}" destId="{14BC2EEF-517F-4569-9D09-0D3AC49BE0BB}" srcOrd="15" destOrd="0" presId="urn:microsoft.com/office/officeart/2005/8/layout/cycle5"/>
    <dgm:cxn modelId="{4275C19E-D9D2-4DA7-BC87-17E1C6E60D58}" type="presParOf" srcId="{7852ECE4-DDA0-4A4A-9EDA-3AA9B659C5AC}" destId="{59315CC8-C9E2-4603-A9BB-8F6BBBBF5A06}" srcOrd="16" destOrd="0" presId="urn:microsoft.com/office/officeart/2005/8/layout/cycle5"/>
    <dgm:cxn modelId="{5AEFEB82-F98E-4199-A888-F7C7C5FD2B4F}" type="presParOf" srcId="{7852ECE4-DDA0-4A4A-9EDA-3AA9B659C5AC}" destId="{CDDE4C24-12BF-4F6F-9D37-1DD7AE091FAE}" srcOrd="17" destOrd="0" presId="urn:microsoft.com/office/officeart/2005/8/layout/cycle5"/>
    <dgm:cxn modelId="{3A7A525E-CC33-4F46-8323-4450B030F232}" type="presParOf" srcId="{7852ECE4-DDA0-4A4A-9EDA-3AA9B659C5AC}" destId="{14062304-19E9-468F-AA3D-80068EB4E670}" srcOrd="18" destOrd="0" presId="urn:microsoft.com/office/officeart/2005/8/layout/cycle5"/>
    <dgm:cxn modelId="{BEDCEFAA-8120-41C3-853E-95D27C3B57D1}" type="presParOf" srcId="{7852ECE4-DDA0-4A4A-9EDA-3AA9B659C5AC}" destId="{12E3B859-E75C-4A87-B608-7383444B954E}" srcOrd="19" destOrd="0" presId="urn:microsoft.com/office/officeart/2005/8/layout/cycle5"/>
    <dgm:cxn modelId="{F2E7FEC7-849A-4A6C-BF5D-F4F9C6615C76}" type="presParOf" srcId="{7852ECE4-DDA0-4A4A-9EDA-3AA9B659C5AC}" destId="{276B8047-D188-48D0-A17E-41F108FD4185}" srcOrd="20"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9/24/2016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9/24/2016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www.investopedia.com/terms/c/ceo.asp" TargetMode="External"/><Relationship Id="rId2" Type="http://schemas.openxmlformats.org/officeDocument/2006/relationships/slide" Target="../slides/slide171.xml"/><Relationship Id="rId1" Type="http://schemas.openxmlformats.org/officeDocument/2006/relationships/notesMaster" Target="../notesMasters/notesMaster1.xml"/><Relationship Id="rId5" Type="http://schemas.openxmlformats.org/officeDocument/2006/relationships/hyperlink" Target="http://www.investopedia.com/terms/c/cio.asp" TargetMode="External"/><Relationship Id="rId4" Type="http://schemas.openxmlformats.org/officeDocument/2006/relationships/hyperlink" Target="http://www.investopedia.com/terms/c/coo.asp"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implementation phase is where all</a:t>
            </a:r>
            <a:r>
              <a:rPr lang="en-US" baseline="0" dirty="0" smtClean="0"/>
              <a:t> the work that went into planning is p</a:t>
            </a:r>
            <a:r>
              <a:rPr lang="en-US" dirty="0" smtClean="0"/>
              <a:t>ut into action. The purpose of project implementation is to produce the</a:t>
            </a:r>
            <a:r>
              <a:rPr lang="en-US" baseline="0" dirty="0" smtClean="0"/>
              <a:t> deliverables with a benefits focus</a:t>
            </a:r>
            <a:r>
              <a:rPr lang="en-US" dirty="0" smtClean="0"/>
              <a:t>. </a:t>
            </a:r>
          </a:p>
          <a:p>
            <a:r>
              <a:rPr lang="en-US" dirty="0" smtClean="0"/>
              <a:t>During implementation the project team utilizes all the schedules ,controls</a:t>
            </a:r>
            <a:r>
              <a:rPr lang="en-US" baseline="0" dirty="0" smtClean="0"/>
              <a:t> and measures</a:t>
            </a:r>
            <a:r>
              <a:rPr lang="en-US" dirty="0" smtClean="0"/>
              <a:t> that were prepared during</a:t>
            </a:r>
            <a:r>
              <a:rPr lang="en-US" baseline="0" dirty="0" smtClean="0"/>
              <a:t> the planning </a:t>
            </a:r>
            <a:r>
              <a:rPr lang="en-US" dirty="0" smtClean="0"/>
              <a:t>phase. </a:t>
            </a:r>
          </a:p>
          <a:p>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a:t>
            </a:fld>
            <a:endParaRPr lang="en-US" dirty="0"/>
          </a:p>
        </p:txBody>
      </p:sp>
    </p:spTree>
    <p:extLst>
      <p:ext uri="{BB962C8B-B14F-4D97-AF65-F5344CB8AC3E}">
        <p14:creationId xmlns="" xmlns:p14="http://schemas.microsoft.com/office/powerpoint/2010/main" val="107227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a:t>
            </a:r>
            <a:r>
              <a:rPr lang="en-US" baseline="0" dirty="0" smtClean="0"/>
              <a:t>, which is free and being redeveloped in 2016 but in it’s present form maps to the SDGs and has had over 20,000 downloads.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a:t>
            </a:fld>
            <a:endParaRPr lang="en-US" dirty="0"/>
          </a:p>
        </p:txBody>
      </p:sp>
    </p:spTree>
    <p:extLst>
      <p:ext uri="{BB962C8B-B14F-4D97-AF65-F5344CB8AC3E}">
        <p14:creationId xmlns:p14="http://schemas.microsoft.com/office/powerpoint/2010/main" xmlns="" val="10161756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146</a:t>
            </a:fld>
            <a:endParaRPr lang="en-US" dirty="0"/>
          </a:p>
        </p:txBody>
      </p:sp>
    </p:spTree>
    <p:extLst>
      <p:ext uri="{BB962C8B-B14F-4D97-AF65-F5344CB8AC3E}">
        <p14:creationId xmlns:p14="http://schemas.microsoft.com/office/powerpoint/2010/main" xmlns="" val="17639373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148</a:t>
            </a:fld>
            <a:endParaRPr lang="en-US" dirty="0"/>
          </a:p>
        </p:txBody>
      </p:sp>
    </p:spTree>
    <p:extLst>
      <p:ext uri="{BB962C8B-B14F-4D97-AF65-F5344CB8AC3E}">
        <p14:creationId xmlns:p14="http://schemas.microsoft.com/office/powerpoint/2010/main" xmlns="" val="4832946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31586" name="Rectangle 2"/>
          <p:cNvSpPr>
            <a:spLocks noGrp="1" noRot="1" noChangeAspect="1" noChangeArrowheads="1" noTextEdit="1"/>
          </p:cNvSpPr>
          <p:nvPr>
            <p:ph type="sldImg"/>
          </p:nvPr>
        </p:nvSpPr>
        <p:spPr>
          <a:xfrm>
            <a:off x="1216025" y="719138"/>
            <a:ext cx="4802188" cy="3602037"/>
          </a:xfrm>
          <a:ln/>
        </p:spPr>
      </p:sp>
      <p:sp>
        <p:nvSpPr>
          <p:cNvPr id="1731587" name="Rectangle 3"/>
          <p:cNvSpPr>
            <a:spLocks noGrp="1" noChangeArrowheads="1"/>
          </p:cNvSpPr>
          <p:nvPr>
            <p:ph type="body" idx="1"/>
          </p:nvPr>
        </p:nvSpPr>
        <p:spPr>
          <a:xfrm>
            <a:off x="974582" y="4563007"/>
            <a:ext cx="5366039" cy="4319322"/>
          </a:xfrm>
        </p:spPr>
        <p:txBody>
          <a:bodyPr/>
          <a:lstStyle/>
          <a:p>
            <a:r>
              <a:rPr lang="en-GB" dirty="0"/>
              <a:t>Between these extremes the relative level of influence changes from strong functional on the left to strong project on the right.  Traditionally, </a:t>
            </a:r>
            <a:r>
              <a:rPr lang="en-GB" dirty="0" smtClean="0"/>
              <a:t>organizations </a:t>
            </a:r>
            <a:r>
              <a:rPr lang="en-GB" dirty="0"/>
              <a:t>were either functional or project orientated.</a:t>
            </a:r>
            <a:endParaRPr lang="en-US" dirty="0"/>
          </a:p>
          <a:p>
            <a:endParaRPr lang="en-US" dirty="0"/>
          </a:p>
          <a:p>
            <a:r>
              <a:rPr lang="en-US" dirty="0"/>
              <a:t>Each of them have their own strengths and weaknesses.  Certain types of structure suit certain types of industry.  The Project Manager must gain a clear understanding of what environment they are in before any real control of the project can be attained.</a:t>
            </a:r>
            <a:endParaRPr lang="en-GB" dirty="0"/>
          </a:p>
        </p:txBody>
      </p:sp>
    </p:spTree>
    <p:extLst>
      <p:ext uri="{BB962C8B-B14F-4D97-AF65-F5344CB8AC3E}">
        <p14:creationId xmlns:p14="http://schemas.microsoft.com/office/powerpoint/2010/main" xmlns="" val="15737764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158</a:t>
            </a:fld>
            <a:endParaRPr lang="en-US" dirty="0"/>
          </a:p>
        </p:txBody>
      </p:sp>
    </p:spTree>
    <p:extLst>
      <p:ext uri="{BB962C8B-B14F-4D97-AF65-F5344CB8AC3E}">
        <p14:creationId xmlns:p14="http://schemas.microsoft.com/office/powerpoint/2010/main" xmlns="" val="14479298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160</a:t>
            </a:fld>
            <a:endParaRPr lang="en-GB" dirty="0"/>
          </a:p>
        </p:txBody>
      </p:sp>
    </p:spTree>
    <p:extLst>
      <p:ext uri="{BB962C8B-B14F-4D97-AF65-F5344CB8AC3E}">
        <p14:creationId xmlns:p14="http://schemas.microsoft.com/office/powerpoint/2010/main" xmlns="" val="16216950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xmlns="" val="1679167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166</a:t>
            </a:fld>
            <a:endParaRPr lang="en-US" dirty="0"/>
          </a:p>
        </p:txBody>
      </p:sp>
    </p:spTree>
    <p:extLst>
      <p:ext uri="{BB962C8B-B14F-4D97-AF65-F5344CB8AC3E}">
        <p14:creationId xmlns:p14="http://schemas.microsoft.com/office/powerpoint/2010/main" xmlns="" val="9897715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168</a:t>
            </a:fld>
            <a:endParaRPr lang="en-US" dirty="0"/>
          </a:p>
        </p:txBody>
      </p:sp>
    </p:spTree>
    <p:extLst>
      <p:ext uri="{BB962C8B-B14F-4D97-AF65-F5344CB8AC3E}">
        <p14:creationId xmlns="" xmlns:p14="http://schemas.microsoft.com/office/powerpoint/2010/main" val="8682032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Stakeholder person, group or organization that has interests in, or can affect, be affected by, or perceive itself to be affected</a:t>
            </a:r>
          </a:p>
          <a:p>
            <a:r>
              <a:rPr lang="en-US" sz="1200" b="0" i="0" u="none" strike="noStrike" kern="1200" baseline="0" dirty="0" smtClean="0">
                <a:solidFill>
                  <a:schemeClr val="tx1"/>
                </a:solidFill>
                <a:latin typeface="+mn-lt"/>
                <a:ea typeface="+mn-ea"/>
                <a:cs typeface="+mn-cs"/>
              </a:rPr>
              <a:t>by, any aspect of the project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169</a:t>
            </a:fld>
            <a:endParaRPr lang="en-US"/>
          </a:p>
        </p:txBody>
      </p:sp>
    </p:spTree>
    <p:extLst>
      <p:ext uri="{BB962C8B-B14F-4D97-AF65-F5344CB8AC3E}">
        <p14:creationId xmlns="" xmlns:p14="http://schemas.microsoft.com/office/powerpoint/2010/main" val="10716071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What is 'C-Suite'</a:t>
            </a:r>
          </a:p>
          <a:p>
            <a:r>
              <a:rPr lang="en-US" sz="1200" b="0" i="0" kern="1200" dirty="0" smtClean="0">
                <a:solidFill>
                  <a:schemeClr val="tx1"/>
                </a:solidFill>
                <a:latin typeface="+mn-lt"/>
                <a:ea typeface="+mn-ea"/>
                <a:cs typeface="+mn-cs"/>
              </a:rPr>
              <a:t>C-suite is a widely-used slang term used to collectively refer to a corporation's most important senior executives. C-Suite gets its name because top senior executives' titles tend to start with the letter </a:t>
            </a:r>
            <a:r>
              <a:rPr lang="en-US" sz="1200" b="0" i="1" kern="1200" dirty="0" smtClean="0">
                <a:solidFill>
                  <a:schemeClr val="tx1"/>
                </a:solidFill>
                <a:latin typeface="+mn-lt"/>
                <a:ea typeface="+mn-ea"/>
                <a:cs typeface="+mn-cs"/>
              </a:rPr>
              <a:t>C</a:t>
            </a:r>
            <a:r>
              <a:rPr lang="en-US" sz="1200" b="0" i="0" kern="1200" dirty="0" smtClean="0">
                <a:solidFill>
                  <a:schemeClr val="tx1"/>
                </a:solidFill>
                <a:latin typeface="+mn-lt"/>
                <a:ea typeface="+mn-ea"/>
                <a:cs typeface="+mn-cs"/>
              </a:rPr>
              <a:t>, for chief, as in </a:t>
            </a:r>
            <a:r>
              <a:rPr lang="en-US" sz="1200" b="0" i="0" u="none" strike="noStrike" kern="1200" dirty="0" smtClean="0">
                <a:solidFill>
                  <a:schemeClr val="tx1"/>
                </a:solidFill>
                <a:latin typeface="+mn-lt"/>
                <a:ea typeface="+mn-ea"/>
                <a:cs typeface="+mn-cs"/>
                <a:hlinkClick r:id="rId3"/>
              </a:rPr>
              <a:t>chief executive officer</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4"/>
              </a:rPr>
              <a:t>chief operating officer</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5"/>
              </a:rPr>
              <a:t>chief information officer</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Also called "C-level executives."</a:t>
            </a:r>
          </a:p>
          <a:p>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171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xmlns="" val="8631129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173</a:t>
            </a:fld>
            <a:endParaRPr lang="en-US" dirty="0"/>
          </a:p>
        </p:txBody>
      </p:sp>
    </p:spTree>
    <p:extLst>
      <p:ext uri="{BB962C8B-B14F-4D97-AF65-F5344CB8AC3E}">
        <p14:creationId xmlns="" xmlns:p14="http://schemas.microsoft.com/office/powerpoint/2010/main" val="18394655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Start the process with </a:t>
            </a:r>
            <a:r>
              <a:rPr lang="en-GB" b="1" dirty="0" smtClean="0"/>
              <a:t>Identify stakeholders</a:t>
            </a:r>
            <a:r>
              <a:rPr lang="en-GB" dirty="0" smtClean="0"/>
              <a:t>. Mention brainstorming. Mention asking the initial set of stakeholders</a:t>
            </a:r>
            <a:r>
              <a:rPr lang="en-GB" baseline="0" dirty="0" smtClean="0"/>
              <a:t> who else they think should be involved.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smtClean="0"/>
              <a:t>Gather information </a:t>
            </a:r>
            <a:r>
              <a:rPr lang="en-GB" baseline="0" dirty="0" smtClean="0"/>
              <a:t>is about finding out how interested they are in the project as it is currently defined. What financial or political interest do they have in the outcome of your work? Is it positive or negative? It is worth also finding out what motivates each stakeholder, so you know what to include to bring them on board. What is their current opinion of your work? Is it based on good information? </a:t>
            </a:r>
          </a:p>
          <a:p>
            <a:r>
              <a:rPr lang="en-GB" b="1" baseline="0" dirty="0" smtClean="0"/>
              <a:t>Review influence </a:t>
            </a:r>
            <a:r>
              <a:rPr lang="en-GB" baseline="0" dirty="0" smtClean="0"/>
              <a:t>is primarily about how much power and influence each stakeholder wields. However, it is also worth considering who influences their opinions generally, and who influences their opinion of you? Should some of these influencers therefore become important stakeholders in their own right? Who else might be influenced by their opinions? Should these people become stakeholders in their own right? </a:t>
            </a:r>
          </a:p>
          <a:p>
            <a:r>
              <a:rPr lang="en-GB" b="1" baseline="0" dirty="0" err="1" smtClean="0"/>
              <a:t>Analyze</a:t>
            </a:r>
            <a:r>
              <a:rPr lang="en-GB" baseline="0" dirty="0" smtClean="0"/>
              <a:t> is covered on subsequent slides.</a:t>
            </a:r>
          </a:p>
          <a:p>
            <a:r>
              <a:rPr lang="en-GB" b="1" baseline="0" dirty="0" smtClean="0"/>
              <a:t>Stakeholder mapping </a:t>
            </a:r>
            <a:r>
              <a:rPr lang="en-GB" baseline="0" dirty="0" smtClean="0"/>
              <a:t>allows stakeholders to be grouped together so they can be managed as just a few groups rather than having to manage each individually.</a:t>
            </a:r>
          </a:p>
          <a:p>
            <a:r>
              <a:rPr lang="en-GB" b="1" baseline="0" dirty="0" smtClean="0"/>
              <a:t>Develop strategy </a:t>
            </a:r>
            <a:r>
              <a:rPr lang="en-GB" baseline="0" dirty="0" smtClean="0"/>
              <a:t>has to answer questions such as: If they are not likely to be positive, what will win them around to support your project? If you don't think you will be able to win them around, how will you manage their opposition? </a:t>
            </a:r>
          </a:p>
          <a:p>
            <a:r>
              <a:rPr lang="en-GB" b="1" baseline="0" dirty="0" smtClean="0"/>
              <a:t>Communication plan </a:t>
            </a:r>
            <a:r>
              <a:rPr lang="en-GB" baseline="0" dirty="0" smtClean="0"/>
              <a:t>is about developing a communication plan to help you manage the stakeholders. What information do they want from you? How do they want to receive information from you? What is the best way of communicating your message to them? </a:t>
            </a:r>
            <a:r>
              <a:rPr lang="en-GB" dirty="0" smtClean="0"/>
              <a:t>The plan then needs to be continuously monitored and reviewed in light of changing situations.</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174</a:t>
            </a:fld>
            <a:endParaRPr lang="en-GB" dirty="0"/>
          </a:p>
        </p:txBody>
      </p:sp>
    </p:spTree>
    <p:extLst>
      <p:ext uri="{BB962C8B-B14F-4D97-AF65-F5344CB8AC3E}">
        <p14:creationId xmlns="" xmlns:p14="http://schemas.microsoft.com/office/powerpoint/2010/main" val="19184594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Champions (high power, highly interested people): these are the people you must fully engage and make the greatest efforts to satisfy. </a:t>
            </a:r>
          </a:p>
          <a:p>
            <a:r>
              <a:rPr lang="en-GB" dirty="0" smtClean="0"/>
              <a:t>Blockers</a:t>
            </a:r>
            <a:r>
              <a:rPr lang="en-GB" baseline="0" dirty="0" smtClean="0"/>
              <a:t> (h</a:t>
            </a:r>
            <a:r>
              <a:rPr lang="en-GB" dirty="0" smtClean="0"/>
              <a:t>igh power, less interested or negative people): put enough work in with these people to keep them satisfied, but not so much that they become bored with your message. </a:t>
            </a:r>
          </a:p>
          <a:p>
            <a:r>
              <a:rPr lang="en-GB" dirty="0" smtClean="0"/>
              <a:t>Supporters (low power, highly interested people): keep these people adequately informed, and talk to them to ensure that no major issues are arising. These people can often be very helpful with the detail of your project. </a:t>
            </a:r>
          </a:p>
          <a:p>
            <a:r>
              <a:rPr lang="en-GB" dirty="0" smtClean="0"/>
              <a:t>Detractors (low power, less interested or negative</a:t>
            </a:r>
            <a:r>
              <a:rPr lang="en-GB" baseline="0" dirty="0" smtClean="0"/>
              <a:t> </a:t>
            </a:r>
            <a:r>
              <a:rPr lang="en-GB" dirty="0" smtClean="0"/>
              <a:t>people): again, monitor these people, but do not bore them with excessive communication. </a:t>
            </a:r>
          </a:p>
          <a:p>
            <a:r>
              <a:rPr lang="en-GB" dirty="0" smtClean="0"/>
              <a:t>. </a:t>
            </a:r>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177</a:t>
            </a:fld>
            <a:endParaRPr lang="en-GB" dirty="0"/>
          </a:p>
        </p:txBody>
      </p:sp>
    </p:spTree>
    <p:extLst>
      <p:ext uri="{BB962C8B-B14F-4D97-AF65-F5344CB8AC3E}">
        <p14:creationId xmlns="" xmlns:p14="http://schemas.microsoft.com/office/powerpoint/2010/main" val="5441504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aim of this document is to list the stakeholders, identify what role they play in the organization and assess how they are involved in the project.  This document may need to be revised as new stakeholders may be identified or existing stakeholders may change in terms of their involvement, influence, etc. </a:t>
            </a:r>
          </a:p>
          <a:p>
            <a:endParaRPr lang="en-US"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179</a:t>
            </a:fld>
            <a:endParaRPr lang="en-US" dirty="0"/>
          </a:p>
        </p:txBody>
      </p:sp>
    </p:spTree>
    <p:extLst>
      <p:ext uri="{BB962C8B-B14F-4D97-AF65-F5344CB8AC3E}">
        <p14:creationId xmlns="" xmlns:p14="http://schemas.microsoft.com/office/powerpoint/2010/main" val="5172522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181</a:t>
            </a:fld>
            <a:endParaRPr lang="en-US" dirty="0"/>
          </a:p>
        </p:txBody>
      </p:sp>
    </p:spTree>
    <p:extLst>
      <p:ext uri="{BB962C8B-B14F-4D97-AF65-F5344CB8AC3E}">
        <p14:creationId xmlns="" xmlns:p14="http://schemas.microsoft.com/office/powerpoint/2010/main" val="13710254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183</a:t>
            </a:fld>
            <a:endParaRPr lang="en-US" dirty="0"/>
          </a:p>
        </p:txBody>
      </p:sp>
    </p:spTree>
    <p:extLst>
      <p:ext uri="{BB962C8B-B14F-4D97-AF65-F5344CB8AC3E}">
        <p14:creationId xmlns="" xmlns:p14="http://schemas.microsoft.com/office/powerpoint/2010/main" val="8682032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Quality Management</a:t>
            </a:r>
          </a:p>
          <a:p>
            <a:r>
              <a:rPr lang="en-US" sz="1000" dirty="0"/>
              <a:t>In Quality Management, Project Managers utilize constraints that will deliver the intended result. Quality Management “involves determining quality policies, objectives, and responsibilities so that the project will satisfy the need for which it was undertaken”.  In a simpler description, Quality Management is accountable for making sure that any work performed is done so correctly to first time to avoid rework and wasted energy or resource. </a:t>
            </a:r>
            <a:endParaRPr lang="en-US" sz="1000" dirty="0" smtClean="0"/>
          </a:p>
          <a:p>
            <a:endParaRPr lang="en-US" sz="1000" dirty="0"/>
          </a:p>
          <a:p>
            <a:r>
              <a:rPr lang="en-US" sz="1000" dirty="0"/>
              <a:t>Quality Management has a direct relationship with </a:t>
            </a:r>
            <a:r>
              <a:rPr lang="en-US" sz="1000" dirty="0" smtClean="0"/>
              <a:t>sustainable project</a:t>
            </a:r>
            <a:r>
              <a:rPr lang="en-US" sz="1000" baseline="0" dirty="0" smtClean="0"/>
              <a:t> practices</a:t>
            </a:r>
            <a:r>
              <a:rPr lang="en-US" sz="1000" dirty="0" smtClean="0"/>
              <a:t>.  </a:t>
            </a:r>
            <a:r>
              <a:rPr lang="en-US" sz="1000" dirty="0"/>
              <a:t>Ensuring that the right standard or specification to a product or a piece of work is carried, first time all of the time, means that your </a:t>
            </a:r>
            <a:r>
              <a:rPr lang="en-US" sz="1000" dirty="0" smtClean="0"/>
              <a:t>waste </a:t>
            </a:r>
            <a:r>
              <a:rPr lang="en-US" sz="1000" dirty="0"/>
              <a:t>costs are minimized.  Quality typical falls into three costs brackets; the first of these is the cost of prevention.  Preventing failure or reducing the number of quality review failures means that by prior planning and a strong control regime, all project work is given greater confidence in its ability to be delivered to the needs of the client in the most cost efficient manner.  The second of the cost elements is that of quality appraisal, or the checking of the products or procedures as the project progresses through its full lifecycle.  By ensuring the right checks are done by the right people when it is most beneficial to carry out the checks, means that the organization will keep strong supervision and accountancy for the delivery without having excess resource wasted.  The third and final cost for quality is that of the cost of failure, both internally and externally.  What is the cost to a company if it has products being returned or being subjected to enquiries?  Cost of failure goes beyond the wasted material and the time needed for re-work, all the way to the cost of reputation and therefore future contracts and repeat work.</a:t>
            </a:r>
          </a:p>
        </p:txBody>
      </p:sp>
    </p:spTree>
    <p:extLst>
      <p:ext uri="{BB962C8B-B14F-4D97-AF65-F5344CB8AC3E}">
        <p14:creationId xmlns="" xmlns:p14="http://schemas.microsoft.com/office/powerpoint/2010/main" val="14154439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06306" name="Rectangle 2"/>
          <p:cNvSpPr>
            <a:spLocks noGrp="1" noRot="1" noChangeAspect="1" noChangeArrowheads="1" noTextEdit="1"/>
          </p:cNvSpPr>
          <p:nvPr>
            <p:ph type="sldImg"/>
          </p:nvPr>
        </p:nvSpPr>
        <p:spPr>
          <a:xfrm>
            <a:off x="1260475" y="722313"/>
            <a:ext cx="4795838" cy="3597275"/>
          </a:xfrm>
          <a:ln/>
        </p:spPr>
      </p:sp>
      <p:sp>
        <p:nvSpPr>
          <p:cNvPr id="1506307" name="Rectangle 3"/>
          <p:cNvSpPr>
            <a:spLocks noGrp="1" noChangeArrowheads="1"/>
          </p:cNvSpPr>
          <p:nvPr>
            <p:ph type="body" idx="1"/>
          </p:nvPr>
        </p:nvSpPr>
        <p:spPr>
          <a:xfrm>
            <a:off x="976252" y="4559961"/>
            <a:ext cx="5362697" cy="4319322"/>
          </a:xfrm>
          <a:noFill/>
          <a:ln/>
        </p:spPr>
        <p:txBody>
          <a:bodyPr lIns="96655" tIns="48327" rIns="96655" bIns="48327"/>
          <a:lstStyle/>
          <a:p>
            <a:r>
              <a:rPr lang="en-GB" b="1" dirty="0"/>
              <a:t>Key points:</a:t>
            </a:r>
          </a:p>
          <a:p>
            <a:pPr lvl="1" algn="just"/>
            <a:r>
              <a:rPr lang="en-GB" dirty="0">
                <a:latin typeface="ZapfCalligr BT" pitchFamily="18" charset="0"/>
              </a:rPr>
              <a:t>the requirements for quality are defined in measureable terms as acceptance criteria.  </a:t>
            </a:r>
          </a:p>
          <a:p>
            <a:pPr lvl="1" algn="just"/>
            <a:r>
              <a:rPr lang="en-GB" dirty="0">
                <a:latin typeface="ZapfCalligr BT" pitchFamily="18" charset="0"/>
              </a:rPr>
              <a:t>outputs and processes can only be fit for purpose if the purpose is understood.</a:t>
            </a:r>
          </a:p>
          <a:p>
            <a:pPr lvl="1" algn="just"/>
            <a:r>
              <a:rPr lang="en-GB" dirty="0">
                <a:latin typeface="ZapfCalligr BT" pitchFamily="18" charset="0"/>
              </a:rPr>
              <a:t>definition of requirements enables the project manager to trade off between scope, time, cost and quality.</a:t>
            </a:r>
          </a:p>
          <a:p>
            <a:r>
              <a:rPr lang="en-US" sz="1300" dirty="0"/>
              <a:t/>
            </a:r>
            <a:br>
              <a:rPr lang="en-US" sz="1300" dirty="0"/>
            </a:br>
            <a:r>
              <a:rPr lang="en-US" sz="1300" b="1" dirty="0"/>
              <a:t>Also from ISO </a:t>
            </a:r>
            <a:r>
              <a:rPr lang="en-US" sz="1300" b="1" dirty="0" smtClean="0"/>
              <a:t>9001 </a:t>
            </a:r>
            <a:r>
              <a:rPr lang="en-US" sz="1300" b="1" dirty="0"/>
              <a:t>on Quality Management (page 37)</a:t>
            </a:r>
          </a:p>
          <a:p>
            <a:pPr marL="181240" indent="-181240">
              <a:buFont typeface="Arial" pitchFamily="34" charset="0"/>
              <a:buChar char="•"/>
            </a:pPr>
            <a:r>
              <a:rPr lang="en-US" sz="1300" dirty="0"/>
              <a:t>Customer Focus</a:t>
            </a:r>
          </a:p>
          <a:p>
            <a:pPr marL="181240" indent="-181240">
              <a:buFont typeface="Arial" pitchFamily="34" charset="0"/>
              <a:buChar char="•"/>
            </a:pPr>
            <a:r>
              <a:rPr lang="en-US" sz="1300" dirty="0"/>
              <a:t>Leadership</a:t>
            </a:r>
          </a:p>
          <a:p>
            <a:pPr marL="181240" indent="-181240">
              <a:buFont typeface="Arial" pitchFamily="34" charset="0"/>
              <a:buChar char="•"/>
            </a:pPr>
            <a:r>
              <a:rPr lang="en-US" sz="1300" dirty="0"/>
              <a:t>Involvement of people</a:t>
            </a:r>
          </a:p>
          <a:p>
            <a:pPr marL="181240" indent="-181240">
              <a:buFont typeface="Arial" pitchFamily="34" charset="0"/>
              <a:buChar char="•"/>
            </a:pPr>
            <a:r>
              <a:rPr lang="en-US" sz="1300" dirty="0"/>
              <a:t>Process Approach</a:t>
            </a:r>
          </a:p>
          <a:p>
            <a:pPr marL="181240" indent="-181240">
              <a:buFont typeface="Arial" pitchFamily="34" charset="0"/>
              <a:buChar char="•"/>
            </a:pPr>
            <a:r>
              <a:rPr lang="en-US" sz="1300" dirty="0"/>
              <a:t>System approach to management</a:t>
            </a:r>
          </a:p>
          <a:p>
            <a:pPr marL="181240" indent="-181240">
              <a:buFont typeface="Arial" pitchFamily="34" charset="0"/>
              <a:buChar char="•"/>
            </a:pPr>
            <a:r>
              <a:rPr lang="en-US" sz="1300" dirty="0"/>
              <a:t>Continuous Improvement</a:t>
            </a:r>
          </a:p>
          <a:p>
            <a:pPr marL="181240" indent="-181240">
              <a:buFont typeface="Arial" pitchFamily="34" charset="0"/>
              <a:buChar char="•"/>
            </a:pPr>
            <a:r>
              <a:rPr lang="en-US" sz="1300" dirty="0"/>
              <a:t>Factual approach to decision making</a:t>
            </a:r>
          </a:p>
          <a:p>
            <a:pPr marL="181240" indent="-181240">
              <a:buFont typeface="Arial" pitchFamily="34" charset="0"/>
              <a:buChar char="•"/>
            </a:pPr>
            <a:r>
              <a:rPr lang="en-US" sz="1300" dirty="0"/>
              <a:t>Mutually beneficial supplier</a:t>
            </a:r>
          </a:p>
          <a:p>
            <a:endParaRPr lang="en-GB" dirty="0"/>
          </a:p>
        </p:txBody>
      </p:sp>
    </p:spTree>
    <p:extLst>
      <p:ext uri="{BB962C8B-B14F-4D97-AF65-F5344CB8AC3E}">
        <p14:creationId xmlns="" xmlns:p14="http://schemas.microsoft.com/office/powerpoint/2010/main" val="2053883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08354" name="Rectangle 2"/>
          <p:cNvSpPr>
            <a:spLocks noGrp="1" noRot="1" noChangeAspect="1" noChangeArrowheads="1" noTextEdit="1"/>
          </p:cNvSpPr>
          <p:nvPr>
            <p:ph type="sldImg"/>
          </p:nvPr>
        </p:nvSpPr>
        <p:spPr>
          <a:xfrm>
            <a:off x="1262063" y="722313"/>
            <a:ext cx="4795837" cy="3597275"/>
          </a:xfrm>
          <a:ln/>
        </p:spPr>
      </p:sp>
      <p:sp>
        <p:nvSpPr>
          <p:cNvPr id="1508355" name="Rectangle 3"/>
          <p:cNvSpPr>
            <a:spLocks noGrp="1" noChangeArrowheads="1"/>
          </p:cNvSpPr>
          <p:nvPr>
            <p:ph type="body" idx="1"/>
          </p:nvPr>
        </p:nvSpPr>
        <p:spPr>
          <a:xfrm>
            <a:off x="976252" y="4559961"/>
            <a:ext cx="5362697" cy="4319322"/>
          </a:xfrm>
        </p:spPr>
        <p:txBody>
          <a:bodyPr/>
          <a:lstStyle/>
          <a:p>
            <a:r>
              <a:rPr lang="en-GB" dirty="0"/>
              <a:t>Management is responsible for creating an environment for quality for the project.  This is shared by the </a:t>
            </a:r>
            <a:r>
              <a:rPr lang="en-GB" dirty="0" smtClean="0"/>
              <a:t>organization </a:t>
            </a:r>
            <a:r>
              <a:rPr lang="en-GB" dirty="0"/>
              <a:t>and project (ISO 10006, Section 5, Quality in project management processes).</a:t>
            </a:r>
          </a:p>
          <a:p>
            <a:r>
              <a:rPr lang="en-GB" dirty="0"/>
              <a:t>The objectives, responsibilities, processes and methods for achieving quality at an </a:t>
            </a:r>
            <a:r>
              <a:rPr lang="en-GB" dirty="0" smtClean="0"/>
              <a:t>organizational </a:t>
            </a:r>
            <a:r>
              <a:rPr lang="en-GB" dirty="0"/>
              <a:t>level are typically defined in the </a:t>
            </a:r>
            <a:r>
              <a:rPr lang="en-GB" dirty="0" smtClean="0"/>
              <a:t>organization’s </a:t>
            </a:r>
            <a:r>
              <a:rPr lang="en-GB" dirty="0"/>
              <a:t>Quality Management System.  The Project Manager is responsible for creating and implementing a quality management system for the project.  This is defined in a Project Quality Management Plan.</a:t>
            </a:r>
          </a:p>
          <a:p>
            <a:r>
              <a:rPr lang="en-GB" dirty="0"/>
              <a:t>The Plan sets out specific quality practices, resources and the sequence of quality management activities required to achieve the project objectives.  It will also refer to processes and requirements defined in the </a:t>
            </a:r>
            <a:r>
              <a:rPr lang="en-GB" dirty="0" smtClean="0"/>
              <a:t>organization’s </a:t>
            </a:r>
            <a:r>
              <a:rPr lang="en-GB" dirty="0"/>
              <a:t>quality management system. </a:t>
            </a:r>
          </a:p>
          <a:p>
            <a:endParaRPr lang="en-GB" dirty="0"/>
          </a:p>
        </p:txBody>
      </p:sp>
    </p:spTree>
    <p:extLst>
      <p:ext uri="{BB962C8B-B14F-4D97-AF65-F5344CB8AC3E}">
        <p14:creationId xmlns="" xmlns:p14="http://schemas.microsoft.com/office/powerpoint/2010/main" val="1224863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0402" name="Rectangle 2"/>
          <p:cNvSpPr>
            <a:spLocks noGrp="1" noRot="1" noChangeAspect="1" noChangeArrowheads="1" noTextEdit="1"/>
          </p:cNvSpPr>
          <p:nvPr>
            <p:ph type="sldImg"/>
          </p:nvPr>
        </p:nvSpPr>
        <p:spPr>
          <a:xfrm>
            <a:off x="1262063" y="722313"/>
            <a:ext cx="4795837" cy="3597275"/>
          </a:xfrm>
          <a:ln/>
        </p:spPr>
      </p:sp>
      <p:sp>
        <p:nvSpPr>
          <p:cNvPr id="1510403" name="Rectangle 3"/>
          <p:cNvSpPr>
            <a:spLocks noGrp="1" noChangeArrowheads="1"/>
          </p:cNvSpPr>
          <p:nvPr>
            <p:ph type="body" idx="1"/>
          </p:nvPr>
        </p:nvSpPr>
        <p:spPr>
          <a:xfrm>
            <a:off x="976252" y="4559961"/>
            <a:ext cx="5362697" cy="4319322"/>
          </a:xfrm>
        </p:spPr>
        <p:txBody>
          <a:bodyPr/>
          <a:lstStyle/>
          <a:p>
            <a:pPr>
              <a:spcAft>
                <a:spcPct val="30000"/>
              </a:spcAft>
            </a:pPr>
            <a:r>
              <a:rPr lang="en-GB" dirty="0"/>
              <a:t>The Quality Environment essentially covers four processes:</a:t>
            </a:r>
          </a:p>
          <a:p>
            <a:pPr>
              <a:spcAft>
                <a:spcPct val="30000"/>
              </a:spcAft>
            </a:pPr>
            <a:r>
              <a:rPr lang="en-US" b="1" dirty="0"/>
              <a:t>Quality Planning</a:t>
            </a:r>
            <a:r>
              <a:rPr lang="en-US" dirty="0"/>
              <a:t> – </a:t>
            </a:r>
            <a:r>
              <a:rPr lang="en-GB" dirty="0"/>
              <a:t>defining standards, criteria to be achieved, appropriate actions to ensure the required quality is achieved.   The Quality </a:t>
            </a:r>
            <a:r>
              <a:rPr lang="en-US" dirty="0"/>
              <a:t>Plan provides guidance to project stakeholders on how quality management will be performed on the project.  It includes a statement on stakeholder expectations, success criteria, standards applicable, how they will be applied and how quality will be assured through specific actions, e.g. auditing.</a:t>
            </a:r>
          </a:p>
          <a:p>
            <a:pPr>
              <a:spcAft>
                <a:spcPct val="30000"/>
              </a:spcAft>
            </a:pPr>
            <a:r>
              <a:rPr lang="en-US" b="1" dirty="0"/>
              <a:t>Quality Assurance</a:t>
            </a:r>
            <a:r>
              <a:rPr lang="en-US" dirty="0"/>
              <a:t> – this </a:t>
            </a:r>
            <a:r>
              <a:rPr lang="en-GB" dirty="0"/>
              <a:t>involves pre-planned, regular reviews &amp; independent audits to verify that work is being carried out consistently in accordance with defined procedures, and to provide confidence to stakeholders that the project will satisfy relevant quality requirements and standards.  </a:t>
            </a:r>
          </a:p>
          <a:p>
            <a:pPr>
              <a:spcAft>
                <a:spcPct val="30000"/>
              </a:spcAft>
            </a:pPr>
            <a:r>
              <a:rPr lang="en-US" b="1" dirty="0"/>
              <a:t>Quality Control</a:t>
            </a:r>
            <a:r>
              <a:rPr lang="en-US" dirty="0"/>
              <a:t> – the process of monitoring project results, evaluation to verify results are compliant with relevant standards and taking corrective action to eliminate causes or address unsatisfactory performance.  Typically includes visual inspection, testing or trials to verify that the project deliverables conform to specification, that they are fit for purpose and meet stakeholder’s expectations.</a:t>
            </a:r>
          </a:p>
          <a:p>
            <a:pPr>
              <a:spcAft>
                <a:spcPct val="30000"/>
              </a:spcAft>
            </a:pPr>
            <a:r>
              <a:rPr lang="en-US" b="1" dirty="0">
                <a:cs typeface="Times New Roman" pitchFamily="18" charset="0"/>
              </a:rPr>
              <a:t>Continuous improvement</a:t>
            </a:r>
            <a:r>
              <a:rPr lang="en-US" dirty="0">
                <a:cs typeface="Times New Roman" pitchFamily="18" charset="0"/>
              </a:rPr>
              <a:t> – continual systematic approaches to quality improvement such as TQM, ‘six sigma’, Kaizen.  The focus is on specifying requirements tightly and meeting them as effectively and efficiently as possible.  In order to measure success </a:t>
            </a:r>
            <a:r>
              <a:rPr lang="en-US" dirty="0" smtClean="0">
                <a:cs typeface="Times New Roman" pitchFamily="18" charset="0"/>
              </a:rPr>
              <a:t>organizations </a:t>
            </a:r>
            <a:r>
              <a:rPr lang="en-US" dirty="0">
                <a:cs typeface="Times New Roman" pitchFamily="18" charset="0"/>
              </a:rPr>
              <a:t>use maturity models (e.g. the EFQM excellence model) which provide focus, motivation and mechanisms for objectively improving performance in every aspect of the business.      </a:t>
            </a:r>
          </a:p>
        </p:txBody>
      </p:sp>
    </p:spTree>
    <p:extLst>
      <p:ext uri="{BB962C8B-B14F-4D97-AF65-F5344CB8AC3E}">
        <p14:creationId xmlns="" xmlns:p14="http://schemas.microsoft.com/office/powerpoint/2010/main" val="782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a:t>
            </a:fld>
            <a:endParaRPr lang="en-US" dirty="0"/>
          </a:p>
        </p:txBody>
      </p:sp>
    </p:spTree>
    <p:extLst>
      <p:ext uri="{BB962C8B-B14F-4D97-AF65-F5344CB8AC3E}">
        <p14:creationId xmlns:p14="http://schemas.microsoft.com/office/powerpoint/2010/main" xmlns="" val="9986598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6546" name="Rectangle 2"/>
          <p:cNvSpPr>
            <a:spLocks noGrp="1" noRot="1" noChangeAspect="1" noChangeArrowheads="1" noTextEdit="1"/>
          </p:cNvSpPr>
          <p:nvPr>
            <p:ph type="sldImg"/>
          </p:nvPr>
        </p:nvSpPr>
        <p:spPr>
          <a:xfrm>
            <a:off x="1262063" y="722313"/>
            <a:ext cx="4795837" cy="3597275"/>
          </a:xfrm>
          <a:ln/>
        </p:spPr>
      </p:sp>
      <p:sp>
        <p:nvSpPr>
          <p:cNvPr id="1516547" name="Rectangle 3"/>
          <p:cNvSpPr>
            <a:spLocks noGrp="1" noChangeArrowheads="1"/>
          </p:cNvSpPr>
          <p:nvPr>
            <p:ph type="body" idx="1"/>
          </p:nvPr>
        </p:nvSpPr>
        <p:spPr>
          <a:xfrm>
            <a:off x="976252" y="4559961"/>
            <a:ext cx="5362697" cy="4319322"/>
          </a:xfrm>
        </p:spPr>
        <p:txBody>
          <a:bodyPr/>
          <a:lstStyle/>
          <a:p>
            <a:pPr>
              <a:lnSpc>
                <a:spcPct val="90000"/>
              </a:lnSpc>
              <a:spcAft>
                <a:spcPct val="40000"/>
              </a:spcAft>
            </a:pPr>
            <a:r>
              <a:rPr lang="en-GB" b="1" dirty="0"/>
              <a:t>Cause &amp; Effect</a:t>
            </a:r>
            <a:r>
              <a:rPr lang="en-GB" dirty="0"/>
              <a:t> (Ishikawa) – is simply a graphical technique to help develop an understanding of how certain causes may lead to a particular effect. </a:t>
            </a:r>
          </a:p>
          <a:p>
            <a:pPr>
              <a:lnSpc>
                <a:spcPct val="90000"/>
              </a:lnSpc>
              <a:spcAft>
                <a:spcPct val="40000"/>
              </a:spcAft>
            </a:pPr>
            <a:r>
              <a:rPr lang="en-GB" b="1" dirty="0"/>
              <a:t>Pareto</a:t>
            </a:r>
            <a:r>
              <a:rPr lang="en-GB" dirty="0"/>
              <a:t> – a type of histogram that orders the information in a particular way.  This gives rise to the Pareto principle that 80% of the problems are the result of 20% of the causes.  This enables us to direct problem solving where it will be most effective. </a:t>
            </a:r>
          </a:p>
          <a:p>
            <a:pPr>
              <a:lnSpc>
                <a:spcPct val="90000"/>
              </a:lnSpc>
              <a:spcAft>
                <a:spcPct val="40000"/>
              </a:spcAft>
            </a:pPr>
            <a:r>
              <a:rPr lang="en-GB" b="1" dirty="0"/>
              <a:t>Run Chart</a:t>
            </a:r>
            <a:r>
              <a:rPr lang="en-GB" dirty="0"/>
              <a:t> – plots the history of a single variable.  For example if a key performance criteria for a project was the variance between actual cost and budget cost, this variable could be plotted over time to track its variation and identify trends.</a:t>
            </a:r>
          </a:p>
          <a:p>
            <a:pPr>
              <a:lnSpc>
                <a:spcPct val="90000"/>
              </a:lnSpc>
              <a:spcAft>
                <a:spcPct val="40000"/>
              </a:spcAft>
            </a:pPr>
            <a:r>
              <a:rPr lang="en-GB" b="1" dirty="0"/>
              <a:t>Control Chart</a:t>
            </a:r>
            <a:r>
              <a:rPr lang="en-GB" dirty="0"/>
              <a:t> – plots value for each of a number of outputs of the same process.  It also sets tolerances for the values measured.  This allows us to identify if the process is in or out of control.  For example plotting the results of a test on each weld on the ship to ensure our welding process was within acceptable control limits.  </a:t>
            </a:r>
          </a:p>
          <a:p>
            <a:pPr>
              <a:lnSpc>
                <a:spcPct val="90000"/>
              </a:lnSpc>
              <a:spcAft>
                <a:spcPct val="40000"/>
              </a:spcAft>
            </a:pPr>
            <a:r>
              <a:rPr lang="en-GB" b="1" dirty="0"/>
              <a:t>Scatter</a:t>
            </a:r>
            <a:r>
              <a:rPr lang="en-GB" dirty="0"/>
              <a:t> – used where there are two variable and we want to see if there is a relationship between them.  e.g. the strength of a number of cubes against recorded outside temperatures may show relationship between strength and temperature.</a:t>
            </a:r>
          </a:p>
          <a:p>
            <a:pPr>
              <a:lnSpc>
                <a:spcPct val="90000"/>
              </a:lnSpc>
              <a:spcAft>
                <a:spcPct val="40000"/>
              </a:spcAft>
            </a:pPr>
            <a:r>
              <a:rPr lang="en-GB" b="1" dirty="0"/>
              <a:t>Histogram</a:t>
            </a:r>
            <a:r>
              <a:rPr lang="en-GB" dirty="0"/>
              <a:t> – plots frequency of variables.  The height of the bar shows how often a particular result occurs and the number of bars indicates the range of results.</a:t>
            </a:r>
          </a:p>
          <a:p>
            <a:pPr>
              <a:lnSpc>
                <a:spcPct val="90000"/>
              </a:lnSpc>
              <a:spcAft>
                <a:spcPct val="40000"/>
              </a:spcAft>
            </a:pPr>
            <a:r>
              <a:rPr lang="en-GB" b="1" dirty="0"/>
              <a:t>Flowchart </a:t>
            </a:r>
            <a:r>
              <a:rPr lang="en-GB" dirty="0"/>
              <a:t>– a graphical representation of a process showing activities and decision points.  A flow chart is used to show how different parts of a system interrelate.  It can help the project team identify where quality problems may occur or redesign a process to correct problems.</a:t>
            </a:r>
            <a:endParaRPr lang="en-US" b="1" dirty="0"/>
          </a:p>
        </p:txBody>
      </p:sp>
    </p:spTree>
    <p:extLst>
      <p:ext uri="{BB962C8B-B14F-4D97-AF65-F5344CB8AC3E}">
        <p14:creationId xmlns="" xmlns:p14="http://schemas.microsoft.com/office/powerpoint/2010/main" val="13560784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8" y="9119474"/>
            <a:ext cx="3169920" cy="480060"/>
          </a:xfrm>
          <a:prstGeom prst="rect">
            <a:avLst/>
          </a:prstGeom>
          <a:ln/>
        </p:spPr>
        <p:txBody>
          <a:bodyPr/>
          <a:lstStyle/>
          <a:p>
            <a:fld id="{29020E0D-3D45-4197-BA22-2947DA20355F}" type="slidenum">
              <a:rPr lang="en-GB"/>
              <a:pPr/>
              <a:t>201</a:t>
            </a:fld>
            <a:endParaRPr lang="en-GB" dirty="0"/>
          </a:p>
        </p:txBody>
      </p:sp>
      <p:sp>
        <p:nvSpPr>
          <p:cNvPr id="561154" name="Rectangle 2"/>
          <p:cNvSpPr>
            <a:spLocks noGrp="1" noRot="1" noChangeAspect="1" noChangeArrowheads="1" noTextEdit="1"/>
          </p:cNvSpPr>
          <p:nvPr>
            <p:ph type="sldImg"/>
          </p:nvPr>
        </p:nvSpPr>
        <p:spPr>
          <a:xfrm>
            <a:off x="938213" y="698500"/>
            <a:ext cx="5710237" cy="4283075"/>
          </a:xfrm>
          <a:ln/>
        </p:spPr>
      </p:sp>
      <p:sp>
        <p:nvSpPr>
          <p:cNvPr id="561155" name="Rectangle 3"/>
          <p:cNvSpPr>
            <a:spLocks noGrp="1" noChangeArrowheads="1"/>
          </p:cNvSpPr>
          <p:nvPr>
            <p:ph type="body" idx="1"/>
          </p:nvPr>
        </p:nvSpPr>
        <p:spPr/>
        <p:txBody>
          <a:bodyPr/>
          <a:lstStyle/>
          <a:p>
            <a:r>
              <a:rPr lang="en-GB" dirty="0"/>
              <a:t>Whether it be technical excellence or customer satisfaction there must be some cost </a:t>
            </a:r>
            <a:r>
              <a:rPr lang="en-GB" dirty="0" smtClean="0"/>
              <a:t>in </a:t>
            </a:r>
            <a:r>
              <a:rPr lang="en-GB" dirty="0"/>
              <a:t>achieving high standards.</a:t>
            </a:r>
          </a:p>
          <a:p>
            <a:r>
              <a:rPr lang="en-GB" dirty="0"/>
              <a:t>The often heard slogan “quality is free” goes back to the book written by </a:t>
            </a:r>
            <a:r>
              <a:rPr lang="en-GB" dirty="0" smtClean="0"/>
              <a:t>Crosby </a:t>
            </a:r>
            <a:r>
              <a:rPr lang="en-GB" dirty="0"/>
              <a:t>in the late seventies. The principle is that money invested in quality up front will produce a reduction in costs longer term.</a:t>
            </a:r>
          </a:p>
          <a:p>
            <a:r>
              <a:rPr lang="en-GB" dirty="0"/>
              <a:t>Quality costs are broken down into </a:t>
            </a:r>
            <a:r>
              <a:rPr lang="en-GB" dirty="0" smtClean="0"/>
              <a:t>the three following categories, prevention</a:t>
            </a:r>
            <a:r>
              <a:rPr lang="en-GB" dirty="0"/>
              <a:t>, failure and appraisal.</a:t>
            </a:r>
          </a:p>
          <a:p>
            <a:r>
              <a:rPr lang="en-GB" b="1" dirty="0"/>
              <a:t>Prevention</a:t>
            </a:r>
            <a:endParaRPr lang="en-GB" dirty="0"/>
          </a:p>
          <a:p>
            <a:r>
              <a:rPr lang="en-GB" dirty="0"/>
              <a:t>These are the costs associated with any action designed to reduce the incidence of defects and failures</a:t>
            </a:r>
            <a:r>
              <a:rPr lang="en-GB" dirty="0" smtClean="0"/>
              <a:t>.  The correct training of an individual and the use of suitable</a:t>
            </a:r>
            <a:r>
              <a:rPr lang="en-GB" baseline="0" dirty="0" smtClean="0"/>
              <a:t> and well maintained equipment helps with this.</a:t>
            </a:r>
            <a:endParaRPr lang="en-GB" b="1" dirty="0"/>
          </a:p>
          <a:p>
            <a:r>
              <a:rPr lang="en-GB" b="1" dirty="0"/>
              <a:t>Failure</a:t>
            </a:r>
            <a:endParaRPr lang="en-GB" dirty="0"/>
          </a:p>
          <a:p>
            <a:r>
              <a:rPr lang="en-GB" dirty="0"/>
              <a:t>This can be further broken down into internal failure and external failure. Internal failure costs are those of investigating the cause, wasted materials, repairs and </a:t>
            </a:r>
            <a:r>
              <a:rPr lang="en-GB" dirty="0" smtClean="0"/>
              <a:t>rework. </a:t>
            </a:r>
            <a:r>
              <a:rPr lang="en-GB" dirty="0"/>
              <a:t>External failure costs relate </a:t>
            </a:r>
            <a:r>
              <a:rPr lang="en-GB" dirty="0" smtClean="0"/>
              <a:t>for example to the damage </a:t>
            </a:r>
            <a:r>
              <a:rPr lang="en-GB" dirty="0"/>
              <a:t>to reputation, </a:t>
            </a:r>
            <a:r>
              <a:rPr lang="en-GB" dirty="0" smtClean="0"/>
              <a:t>your customer relationships</a:t>
            </a:r>
            <a:r>
              <a:rPr lang="en-GB" baseline="0" dirty="0" smtClean="0"/>
              <a:t> and</a:t>
            </a:r>
            <a:r>
              <a:rPr lang="en-GB" dirty="0" smtClean="0"/>
              <a:t> </a:t>
            </a:r>
            <a:r>
              <a:rPr lang="en-GB" dirty="0"/>
              <a:t>liability </a:t>
            </a:r>
            <a:r>
              <a:rPr lang="en-GB" dirty="0" smtClean="0"/>
              <a:t>costs.</a:t>
            </a:r>
            <a:endParaRPr lang="en-GB" b="1" dirty="0"/>
          </a:p>
          <a:p>
            <a:r>
              <a:rPr lang="en-GB" b="1" dirty="0"/>
              <a:t>Appraisal</a:t>
            </a:r>
            <a:endParaRPr lang="en-GB" dirty="0"/>
          </a:p>
          <a:p>
            <a:r>
              <a:rPr lang="en-GB" dirty="0" smtClean="0"/>
              <a:t>This is also called </a:t>
            </a:r>
            <a:r>
              <a:rPr lang="en-GB" dirty="0"/>
              <a:t>inspection costs, these relate to the costs of sampling and testing products, checking </a:t>
            </a:r>
            <a:r>
              <a:rPr lang="en-GB" dirty="0" smtClean="0"/>
              <a:t>specifications</a:t>
            </a:r>
            <a:r>
              <a:rPr lang="en-GB" baseline="0" dirty="0" smtClean="0"/>
              <a:t> and supervising staff</a:t>
            </a:r>
            <a:r>
              <a:rPr lang="en-GB" dirty="0" smtClean="0"/>
              <a:t>.</a:t>
            </a:r>
            <a:endParaRPr lang="en-GB" dirty="0"/>
          </a:p>
        </p:txBody>
      </p:sp>
    </p:spTree>
    <p:extLst>
      <p:ext uri="{BB962C8B-B14F-4D97-AF65-F5344CB8AC3E}">
        <p14:creationId xmlns="" xmlns:p14="http://schemas.microsoft.com/office/powerpoint/2010/main" val="20204572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202</a:t>
            </a:fld>
            <a:endParaRPr lang="en-US" dirty="0"/>
          </a:p>
        </p:txBody>
      </p:sp>
    </p:spTree>
    <p:extLst>
      <p:ext uri="{BB962C8B-B14F-4D97-AF65-F5344CB8AC3E}">
        <p14:creationId xmlns="" xmlns:p14="http://schemas.microsoft.com/office/powerpoint/2010/main" val="167610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project governance policies as they pertain to labor practices, the relationship to policy set forth in organizational strategy, and operations, its hiring and staffing policies and procedures, treatment of employees, and their well-being.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20</a:t>
            </a:fld>
            <a:endParaRPr lang="en-US" dirty="0"/>
          </a:p>
        </p:txBody>
      </p:sp>
    </p:spTree>
    <p:extLst>
      <p:ext uri="{BB962C8B-B14F-4D97-AF65-F5344CB8AC3E}">
        <p14:creationId xmlns:p14="http://schemas.microsoft.com/office/powerpoint/2010/main" xmlns="" val="834112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the impacts of a portfolio, program, or project on the society in which the project’s product will impact the end users or customers that will make use of it.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a:t>
            </a:fld>
            <a:endParaRPr lang="en-US" dirty="0"/>
          </a:p>
        </p:txBody>
      </p:sp>
    </p:spTree>
    <p:extLst>
      <p:ext uri="{BB962C8B-B14F-4D97-AF65-F5344CB8AC3E}">
        <p14:creationId xmlns:p14="http://schemas.microsoft.com/office/powerpoint/2010/main" xmlns="" val="874976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sub-category covers project process and product impacts as they pertain to human rights. </a:t>
            </a:r>
          </a:p>
          <a:p>
            <a:r>
              <a:rPr lang="en-US" dirty="0" smtClean="0"/>
              <a:t>Among the human rights issues included are non-discrimination, gender equality, freedom of association, collective bargaining, child labor, forced or compulsory labor. </a:t>
            </a:r>
          </a:p>
          <a:p>
            <a:r>
              <a:rPr lang="en-US" dirty="0" smtClean="0"/>
              <a:t> The international legal framework for human rights is comprised of a body of law made up of treaties, conventions, declarations and other instruments. The corner stone of human rights is the United Nations (UN) International Bill of Rights, which is formed by three instruments: </a:t>
            </a:r>
          </a:p>
          <a:p>
            <a:r>
              <a:rPr lang="en-US" dirty="0" smtClean="0"/>
              <a:t>•	United Nations (UN) Declaration, ‘Universal Declaration of Human Rights’, 1948 </a:t>
            </a:r>
          </a:p>
          <a:p>
            <a:r>
              <a:rPr lang="en-US" dirty="0" smtClean="0"/>
              <a:t>•	United Nations (UN) Convention, ‘International Covenant on Civil and Political Rights’, 1966 </a:t>
            </a:r>
          </a:p>
          <a:p>
            <a:r>
              <a:rPr lang="en-US" dirty="0" smtClean="0"/>
              <a:t>•	United Nations (UN) Convention, ‘International Covenant on Economic, Social, and Cultural Rights’, 1966 </a:t>
            </a:r>
          </a:p>
          <a:p>
            <a:endParaRPr lang="en-US" dirty="0" smtClean="0"/>
          </a:p>
          <a:p>
            <a:r>
              <a:rPr lang="en-US" dirty="0" smtClean="0"/>
              <a:t>These are the first reference points for any organization reporting on human rights.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a:t>
            </a:fld>
            <a:endParaRPr lang="en-US" dirty="0"/>
          </a:p>
        </p:txBody>
      </p:sp>
    </p:spTree>
    <p:extLst>
      <p:ext uri="{BB962C8B-B14F-4D97-AF65-F5344CB8AC3E}">
        <p14:creationId xmlns:p14="http://schemas.microsoft.com/office/powerpoint/2010/main" xmlns="" val="1431076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This sub-category covers project process and product impacts as they pertain to ethical behavior and focuses on three areas: Investment and Procurement, Bribery and Corruption, and Anti-Competition.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Each element in this sub-category extends beyond a behavioral competence to organizational culture in how conscious leadership and higher purpose are cornerstones to successful projects and ultimately stronger business.</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xmlns="" val="1221669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environmental aspect of sustainability concerns portfolio, program, or project’s impact on living and non-living natural systems, including land, air, water and ecosystems.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24</a:t>
            </a:fld>
            <a:endParaRPr lang="en-US" dirty="0"/>
          </a:p>
        </p:txBody>
      </p:sp>
    </p:spTree>
    <p:extLst>
      <p:ext uri="{BB962C8B-B14F-4D97-AF65-F5344CB8AC3E}">
        <p14:creationId xmlns:p14="http://schemas.microsoft.com/office/powerpoint/2010/main" xmlns="" val="91951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energy resources and focuses on three primary areas: Energy used, Emissions/Co2, and Clean Energy Return.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25</a:t>
            </a:fld>
            <a:endParaRPr lang="en-US" dirty="0"/>
          </a:p>
        </p:txBody>
      </p:sp>
    </p:spTree>
    <p:extLst>
      <p:ext uri="{BB962C8B-B14F-4D97-AF65-F5344CB8AC3E}">
        <p14:creationId xmlns:p14="http://schemas.microsoft.com/office/powerpoint/2010/main" xmlns="" val="943374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water resources and focuses on three primary areas: Water Quality, Water Consumption, and Water Displacement. 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26</a:t>
            </a:fld>
            <a:endParaRPr lang="en-US" dirty="0"/>
          </a:p>
        </p:txBody>
      </p:sp>
    </p:spTree>
    <p:extLst>
      <p:ext uri="{BB962C8B-B14F-4D97-AF65-F5344CB8AC3E}">
        <p14:creationId xmlns:p14="http://schemas.microsoft.com/office/powerpoint/2010/main" xmlns="" val="1358059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a:t>
            </a:r>
            <a:r>
              <a:rPr lang="en-US" baseline="0" dirty="0" smtClean="0"/>
              <a:t> them through the steps.</a:t>
            </a:r>
          </a:p>
          <a:p>
            <a:endParaRPr lang="en-US" dirty="0" smtClean="0"/>
          </a:p>
          <a:p>
            <a:r>
              <a:rPr lang="en-US" dirty="0" smtClean="0"/>
              <a:t>The final phase of the project is the closure phase.  The project manager has many activities to deliver in this phase and must ensure that they have planned the closure in a structured and organized manner to make sure that everything is truly accounted for within the project.</a:t>
            </a:r>
          </a:p>
          <a:p>
            <a:endParaRPr lang="en-US" dirty="0" smtClean="0"/>
          </a:p>
          <a:p>
            <a:r>
              <a:rPr lang="en-US" dirty="0" smtClean="0"/>
              <a:t>Carrying out a review of the project once it has been delivered is essential for learning for future development.  The green matters of the project should be included as part of the project review, however early maturity or highly mature organizations may choose to hold the sustainability element of the review separately from the remainder of the post project review.  This is a personal choice, however the most important thing is that a review is carried out, the lessons are captured and that the organization then use these lessons to develop in the future.</a:t>
            </a:r>
          </a:p>
          <a:p>
            <a:endParaRPr lang="en-US" dirty="0" smtClean="0"/>
          </a:p>
          <a:p>
            <a:r>
              <a:rPr lang="en-US" dirty="0" smtClean="0"/>
              <a:t>Ensuring that the product or service is used in a sustainable</a:t>
            </a:r>
            <a:r>
              <a:rPr lang="en-US" baseline="0" dirty="0" smtClean="0"/>
              <a:t> manner throughout its full life allows the continuance of sustainability into operations and then through to its demise and disposal in a sustainable way.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a:t>
            </a:fld>
            <a:endParaRPr lang="en-US" dirty="0"/>
          </a:p>
        </p:txBody>
      </p:sp>
    </p:spTree>
    <p:extLst>
      <p:ext uri="{BB962C8B-B14F-4D97-AF65-F5344CB8AC3E}">
        <p14:creationId xmlns="" xmlns:p14="http://schemas.microsoft.com/office/powerpoint/2010/main" val="132087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a:t>
            </a:fld>
            <a:endParaRPr lang="en-US" dirty="0"/>
          </a:p>
        </p:txBody>
      </p:sp>
    </p:spTree>
    <p:extLst>
      <p:ext uri="{BB962C8B-B14F-4D97-AF65-F5344CB8AC3E}">
        <p14:creationId xmlns:p14="http://schemas.microsoft.com/office/powerpoint/2010/main" xmlns="" val="349890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a:t>
            </a:fld>
            <a:endParaRPr lang="en-US" dirty="0"/>
          </a:p>
        </p:txBody>
      </p:sp>
    </p:spTree>
    <p:extLst>
      <p:ext uri="{BB962C8B-B14F-4D97-AF65-F5344CB8AC3E}">
        <p14:creationId xmlns:p14="http://schemas.microsoft.com/office/powerpoint/2010/main" xmlns="" val="1115190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29</a:t>
            </a:fld>
            <a:endParaRPr lang="en-US" dirty="0"/>
          </a:p>
        </p:txBody>
      </p:sp>
    </p:spTree>
    <p:extLst>
      <p:ext uri="{BB962C8B-B14F-4D97-AF65-F5344CB8AC3E}">
        <p14:creationId xmlns:p14="http://schemas.microsoft.com/office/powerpoint/2010/main" xmlns="" val="78779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33</a:t>
            </a:fld>
            <a:endParaRPr lang="en-US" dirty="0" smtClean="0">
              <a:latin typeface="Calibri" pitchFamily="34" charset="0"/>
            </a:endParaRPr>
          </a:p>
        </p:txBody>
      </p:sp>
    </p:spTree>
    <p:extLst>
      <p:ext uri="{BB962C8B-B14F-4D97-AF65-F5344CB8AC3E}">
        <p14:creationId xmlns:p14="http://schemas.microsoft.com/office/powerpoint/2010/main" xmlns="" val="17385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the mapping between</a:t>
            </a:r>
            <a:r>
              <a:rPr lang="en-US" baseline="0" dirty="0" smtClean="0"/>
              <a:t> P5 the GRI and UNGC</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a:t>
            </a:fld>
            <a:endParaRPr lang="en-US" dirty="0"/>
          </a:p>
        </p:txBody>
      </p:sp>
    </p:spTree>
    <p:extLst>
      <p:ext uri="{BB962C8B-B14F-4D97-AF65-F5344CB8AC3E}">
        <p14:creationId xmlns:p14="http://schemas.microsoft.com/office/powerpoint/2010/main" xmlns="" val="2067896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35</a:t>
            </a:fld>
            <a:endParaRPr lang="en-US" dirty="0"/>
          </a:p>
        </p:txBody>
      </p:sp>
    </p:spTree>
    <p:extLst>
      <p:ext uri="{BB962C8B-B14F-4D97-AF65-F5344CB8AC3E}">
        <p14:creationId xmlns:p14="http://schemas.microsoft.com/office/powerpoint/2010/main" xmlns="" val="156567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36</a:t>
            </a:fld>
            <a:endParaRPr lang="en-US" dirty="0"/>
          </a:p>
        </p:txBody>
      </p:sp>
    </p:spTree>
    <p:extLst>
      <p:ext uri="{BB962C8B-B14F-4D97-AF65-F5344CB8AC3E}">
        <p14:creationId xmlns:p14="http://schemas.microsoft.com/office/powerpoint/2010/main" xmlns="" val="802869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to facilitate a dialogue</a:t>
            </a:r>
            <a:r>
              <a:rPr lang="en-US" baseline="0" dirty="0" smtClean="0"/>
              <a:t> in class.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37</a:t>
            </a:fld>
            <a:endParaRPr lang="en-US" dirty="0"/>
          </a:p>
        </p:txBody>
      </p:sp>
    </p:spTree>
    <p:extLst>
      <p:ext uri="{BB962C8B-B14F-4D97-AF65-F5344CB8AC3E}">
        <p14:creationId xmlns:p14="http://schemas.microsoft.com/office/powerpoint/2010/main" xmlns="" val="747144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38</a:t>
            </a:fld>
            <a:endParaRPr lang="en-US" dirty="0"/>
          </a:p>
        </p:txBody>
      </p:sp>
    </p:spTree>
    <p:extLst>
      <p:ext uri="{BB962C8B-B14F-4D97-AF65-F5344CB8AC3E}">
        <p14:creationId xmlns:p14="http://schemas.microsoft.com/office/powerpoint/2010/main" xmlns="" val="872960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42</a:t>
            </a:fld>
            <a:endParaRPr lang="en-US"/>
          </a:p>
        </p:txBody>
      </p:sp>
    </p:spTree>
    <p:extLst>
      <p:ext uri="{BB962C8B-B14F-4D97-AF65-F5344CB8AC3E}">
        <p14:creationId xmlns:p14="http://schemas.microsoft.com/office/powerpoint/2010/main" xmlns="" val="84287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that by using the sustainability management plan you can contribute to your organization’s GRI Report which key stakeholders are using to make business decisions.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a:t>
            </a:fld>
            <a:endParaRPr lang="en-US" dirty="0"/>
          </a:p>
        </p:txBody>
      </p:sp>
    </p:spTree>
    <p:extLst>
      <p:ext uri="{BB962C8B-B14F-4D97-AF65-F5344CB8AC3E}">
        <p14:creationId xmlns="" xmlns:p14="http://schemas.microsoft.com/office/powerpoint/2010/main" val="521225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extLst>
      <p:ext uri="{BB962C8B-B14F-4D97-AF65-F5344CB8AC3E}">
        <p14:creationId xmlns:p14="http://schemas.microsoft.com/office/powerpoint/2010/main" xmlns="" val="556164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extLst>
      <p:ext uri="{BB962C8B-B14F-4D97-AF65-F5344CB8AC3E}">
        <p14:creationId xmlns:p14="http://schemas.microsoft.com/office/powerpoint/2010/main" xmlns="" val="638067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1058" name="Rectangle 2"/>
          <p:cNvSpPr>
            <a:spLocks noGrp="1" noRot="1" noChangeAspect="1" noChangeArrowheads="1" noTextEdit="1"/>
          </p:cNvSpPr>
          <p:nvPr>
            <p:ph type="sldImg"/>
          </p:nvPr>
        </p:nvSpPr>
        <p:spPr>
          <a:xfrm>
            <a:off x="1258888" y="720725"/>
            <a:ext cx="4799012" cy="3598863"/>
          </a:xfrm>
          <a:ln/>
        </p:spPr>
      </p:sp>
      <p:sp>
        <p:nvSpPr>
          <p:cNvPr id="941059" name="Rectangle 3"/>
          <p:cNvSpPr>
            <a:spLocks noGrp="1" noChangeArrowheads="1"/>
          </p:cNvSpPr>
          <p:nvPr>
            <p:ph type="body" idx="1"/>
          </p:nvPr>
        </p:nvSpPr>
        <p:spPr>
          <a:xfrm>
            <a:off x="974581" y="4561485"/>
            <a:ext cx="5361024" cy="4317798"/>
          </a:xfrm>
          <a:noFill/>
          <a:ln/>
        </p:spPr>
        <p:txBody>
          <a:bodyPr lIns="96503" tIns="48251" rIns="96503" bIns="48251"/>
          <a:lstStyle/>
          <a:p>
            <a:r>
              <a:rPr lang="en-GB" dirty="0"/>
              <a:t>Variances are useful in showing where the project is at any point in time and how far away the project is from the baseline plan.  Variances alone will not show how well the project will meet its objectives.  </a:t>
            </a:r>
          </a:p>
          <a:p>
            <a:r>
              <a:rPr lang="en-GB" dirty="0"/>
              <a:t>By comparing the current variance with the plan the pro rata effect on the overall parameters can be assessed allowing the completion dates, costs and quality to be forecasted.  However, this assumes that the past performance will continue.  Also the simple analysis may be misleading if the intervals between measurements are too large.</a:t>
            </a:r>
          </a:p>
          <a:p>
            <a:r>
              <a:rPr lang="en-GB" dirty="0"/>
              <a:t>By tracking performance more frequently, trends can be developed and these may give a more realistic view of performance, allowing the development of corrective action plans.</a:t>
            </a:r>
          </a:p>
          <a:p>
            <a:r>
              <a:rPr lang="en-GB" dirty="0"/>
              <a:t>Earned Value Analysis to be discussed later,  is a particularly useful method since it provides variances, trends and allows the development of what if scenarios.</a:t>
            </a:r>
          </a:p>
        </p:txBody>
      </p:sp>
    </p:spTree>
    <p:extLst>
      <p:ext uri="{BB962C8B-B14F-4D97-AF65-F5344CB8AC3E}">
        <p14:creationId xmlns:p14="http://schemas.microsoft.com/office/powerpoint/2010/main" xmlns="" val="1052441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3106" name="Rectangle 2"/>
          <p:cNvSpPr>
            <a:spLocks noGrp="1" noRot="1" noChangeAspect="1" noChangeArrowheads="1" noTextEdit="1"/>
          </p:cNvSpPr>
          <p:nvPr>
            <p:ph type="sldImg"/>
          </p:nvPr>
        </p:nvSpPr>
        <p:spPr>
          <a:xfrm>
            <a:off x="1258888" y="720725"/>
            <a:ext cx="4799012" cy="3598863"/>
          </a:xfrm>
          <a:ln/>
        </p:spPr>
      </p:sp>
      <p:sp>
        <p:nvSpPr>
          <p:cNvPr id="943107" name="Rectangle 3"/>
          <p:cNvSpPr>
            <a:spLocks noGrp="1" noChangeArrowheads="1"/>
          </p:cNvSpPr>
          <p:nvPr>
            <p:ph type="body" idx="1"/>
          </p:nvPr>
        </p:nvSpPr>
        <p:spPr>
          <a:xfrm>
            <a:off x="976252" y="4561485"/>
            <a:ext cx="5362697" cy="4319322"/>
          </a:xfrm>
        </p:spPr>
        <p:txBody>
          <a:bodyPr/>
          <a:lstStyle/>
          <a:p>
            <a:r>
              <a:rPr lang="en-GB" dirty="0"/>
              <a:t>A simple control process is shown above.</a:t>
            </a:r>
          </a:p>
          <a:p>
            <a:r>
              <a:rPr lang="en-GB" dirty="0"/>
              <a:t>Effective control involves the comparison between actual performance and the baseline plan.  Changes to baseline plans must therefore be controlled. </a:t>
            </a:r>
          </a:p>
          <a:p>
            <a:r>
              <a:rPr lang="en-GB" dirty="0"/>
              <a:t>The purpose of monitoring is to establish deviations and evaluate their impact.  Tolerances may be set to enable work to continue with minor deviations.</a:t>
            </a:r>
          </a:p>
          <a:p>
            <a:r>
              <a:rPr lang="en-GB" dirty="0"/>
              <a:t>Control and co-ordination involves the planning and implementation of corrective actions to address adverse situations.  Alternatively, it may involve re-planning if the original plans appear to be unworkable or unrealistic.</a:t>
            </a:r>
          </a:p>
          <a:p>
            <a:r>
              <a:rPr lang="en-GB" dirty="0"/>
              <a:t>On completion of all project work, the project is formally accepted</a:t>
            </a:r>
            <a:r>
              <a:rPr lang="en-GB" dirty="0" smtClean="0"/>
              <a:t>.</a:t>
            </a:r>
          </a:p>
          <a:p>
            <a:endParaRPr lang="en-GB" dirty="0" smtClean="0"/>
          </a:p>
          <a:p>
            <a:pPr>
              <a:spcAft>
                <a:spcPct val="30000"/>
              </a:spcAft>
            </a:pPr>
            <a:r>
              <a:rPr lang="en-GB" dirty="0" smtClean="0"/>
              <a:t>The key control and co-ordination cycle and associated processes are shown in more detail above.</a:t>
            </a:r>
          </a:p>
          <a:p>
            <a:pPr>
              <a:spcAft>
                <a:spcPct val="30000"/>
              </a:spcAft>
            </a:pPr>
            <a:r>
              <a:rPr lang="en-GB" b="1" dirty="0" smtClean="0"/>
              <a:t>Reporting</a:t>
            </a:r>
            <a:r>
              <a:rPr lang="en-GB" dirty="0" smtClean="0"/>
              <a:t>  – the status of the project is reported in accordance with requirements defined in the project management plan and agreed between the project sponsor and project manager. </a:t>
            </a:r>
          </a:p>
          <a:p>
            <a:pPr>
              <a:spcAft>
                <a:spcPct val="30000"/>
              </a:spcAft>
            </a:pPr>
            <a:r>
              <a:rPr lang="en-GB" b="1" dirty="0" smtClean="0"/>
              <a:t>Monitoring and Evaluation </a:t>
            </a:r>
            <a:r>
              <a:rPr lang="en-GB" dirty="0" smtClean="0"/>
              <a:t>– measuring achievement, identifying variances between the CSCs, problems and establishing the current position.  This will enable further analysis to determine trends and predict the final result based on current performance.  It is therefore important to establish the root causes of problems and variances to enable appropriate corrective action to be taken.  Such analysis can be done by specific techniques such as Critical Path Analysis (time) and Earned Value Analysis.</a:t>
            </a:r>
          </a:p>
          <a:p>
            <a:pPr>
              <a:spcAft>
                <a:spcPct val="30000"/>
              </a:spcAft>
            </a:pPr>
            <a:r>
              <a:rPr lang="en-GB" b="1" dirty="0" smtClean="0"/>
              <a:t>Corrective action</a:t>
            </a:r>
            <a:r>
              <a:rPr lang="en-GB" dirty="0" smtClean="0"/>
              <a:t>  - there are typically four options depending on the situation:</a:t>
            </a:r>
          </a:p>
          <a:p>
            <a:pPr lvl="1">
              <a:spcAft>
                <a:spcPct val="30000"/>
              </a:spcAft>
            </a:pPr>
            <a:r>
              <a:rPr lang="en-GB" dirty="0" smtClean="0"/>
              <a:t>if performance is outside the specification but within agreed tolerances, corrective action is taken to improve performance</a:t>
            </a:r>
          </a:p>
          <a:p>
            <a:pPr lvl="1">
              <a:spcAft>
                <a:spcPct val="30000"/>
              </a:spcAft>
            </a:pPr>
            <a:r>
              <a:rPr lang="en-GB" dirty="0" smtClean="0"/>
              <a:t>if the original plan is no longer representative, the baseline plan may be changed</a:t>
            </a:r>
          </a:p>
          <a:p>
            <a:pPr lvl="1">
              <a:spcAft>
                <a:spcPct val="30000"/>
              </a:spcAft>
            </a:pPr>
            <a:r>
              <a:rPr lang="en-GB" dirty="0" smtClean="0"/>
              <a:t>if performance is outside the specification (off spec), the variance is </a:t>
            </a:r>
            <a:r>
              <a:rPr lang="en-GB" b="1" dirty="0" smtClean="0"/>
              <a:t>escalated</a:t>
            </a:r>
            <a:r>
              <a:rPr lang="en-GB" dirty="0" smtClean="0"/>
              <a:t> to a higher authority   </a:t>
            </a:r>
          </a:p>
          <a:p>
            <a:pPr lvl="1">
              <a:spcAft>
                <a:spcPct val="30000"/>
              </a:spcAft>
            </a:pPr>
            <a:r>
              <a:rPr lang="en-GB" dirty="0" smtClean="0"/>
              <a:t>if the variance is due to unauthorised scope changes, the change process is invoked retrospectively. </a:t>
            </a:r>
            <a:endParaRPr lang="en-US" dirty="0" smtClean="0"/>
          </a:p>
        </p:txBody>
      </p:sp>
    </p:spTree>
    <p:extLst>
      <p:ext uri="{BB962C8B-B14F-4D97-AF65-F5344CB8AC3E}">
        <p14:creationId xmlns:p14="http://schemas.microsoft.com/office/powerpoint/2010/main" xmlns="" val="91326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extLst>
      <p:ext uri="{BB962C8B-B14F-4D97-AF65-F5344CB8AC3E}">
        <p14:creationId xmlns:p14="http://schemas.microsoft.com/office/powerpoint/2010/main" xmlns="" val="266792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extLst>
      <p:ext uri="{BB962C8B-B14F-4D97-AF65-F5344CB8AC3E}">
        <p14:creationId xmlns:p14="http://schemas.microsoft.com/office/powerpoint/2010/main" xmlns="" val="1845994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extLst>
      <p:ext uri="{BB962C8B-B14F-4D97-AF65-F5344CB8AC3E}">
        <p14:creationId xmlns:p14="http://schemas.microsoft.com/office/powerpoint/2010/main" xmlns="" val="686731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9986" name="Rectangle 2"/>
          <p:cNvSpPr>
            <a:spLocks noGrp="1" noRot="1" noChangeAspect="1" noChangeArrowheads="1" noTextEdit="1"/>
          </p:cNvSpPr>
          <p:nvPr>
            <p:ph type="sldImg"/>
          </p:nvPr>
        </p:nvSpPr>
        <p:spPr>
          <a:xfrm>
            <a:off x="1262063" y="722313"/>
            <a:ext cx="4795837" cy="3597275"/>
          </a:xfrm>
          <a:ln/>
        </p:spPr>
      </p:sp>
      <p:sp>
        <p:nvSpPr>
          <p:cNvPr id="809987" name="Rectangle 3"/>
          <p:cNvSpPr>
            <a:spLocks noGrp="1" noChangeArrowheads="1"/>
          </p:cNvSpPr>
          <p:nvPr>
            <p:ph type="body" idx="1"/>
          </p:nvPr>
        </p:nvSpPr>
        <p:spPr>
          <a:xfrm>
            <a:off x="976252" y="4559961"/>
            <a:ext cx="5362697" cy="4319322"/>
          </a:xfrm>
        </p:spPr>
        <p:txBody>
          <a:bodyPr/>
          <a:lstStyle/>
          <a:p>
            <a:r>
              <a:rPr lang="en-GB" dirty="0"/>
              <a:t>One structure derived from the WBS is the </a:t>
            </a:r>
            <a:r>
              <a:rPr lang="en-GB" dirty="0" smtClean="0"/>
              <a:t>Organization </a:t>
            </a:r>
            <a:r>
              <a:rPr lang="en-GB" dirty="0"/>
              <a:t>Breakdown Structure.  This is regularly seen as an </a:t>
            </a:r>
            <a:r>
              <a:rPr lang="en-GB" dirty="0" smtClean="0"/>
              <a:t>Organization </a:t>
            </a:r>
            <a:r>
              <a:rPr lang="en-GB" dirty="0"/>
              <a:t>Chart in most industries, as shown above.  It shows the roles and titles of the team members (related to the work they are managing), their span of control and the approved reporting structure.</a:t>
            </a:r>
          </a:p>
          <a:p>
            <a:r>
              <a:rPr lang="en-GB" dirty="0"/>
              <a:t>The project OBS is used with the WBS to form the Responsibility Assignment Matrix.</a:t>
            </a:r>
          </a:p>
          <a:p>
            <a:r>
              <a:rPr lang="en-GB" dirty="0"/>
              <a:t>To produce the </a:t>
            </a:r>
            <a:r>
              <a:rPr lang="en-GB" dirty="0" smtClean="0"/>
              <a:t>Organization </a:t>
            </a:r>
            <a:r>
              <a:rPr lang="en-GB" dirty="0"/>
              <a:t>Breakdown Structure, the work breakdown and tasks are analysed.  Typically, team leaders or co-ordination roles are assigned to individuals in order to manage groups of tasks.  The criteria used to decide on management levels for groups may be:</a:t>
            </a:r>
          </a:p>
          <a:p>
            <a:pPr marL="645606" lvl="1" indent="-176075" algn="just">
              <a:buFontTx/>
              <a:buChar char="•"/>
            </a:pPr>
            <a:r>
              <a:rPr lang="en-GB" dirty="0">
                <a:latin typeface="ZapfCalligr BT" pitchFamily="18" charset="0"/>
              </a:rPr>
              <a:t>size and nature of the tasks</a:t>
            </a:r>
          </a:p>
          <a:p>
            <a:pPr marL="645606" lvl="1" indent="-176075" algn="just">
              <a:buFontTx/>
              <a:buChar char="•"/>
            </a:pPr>
            <a:r>
              <a:rPr lang="en-GB" dirty="0">
                <a:latin typeface="ZapfCalligr BT" pitchFamily="18" charset="0"/>
              </a:rPr>
              <a:t>complexity in terms of interdependencies </a:t>
            </a:r>
          </a:p>
          <a:p>
            <a:pPr marL="645606" lvl="1" indent="-176075" algn="just">
              <a:buFontTx/>
              <a:buChar char="•"/>
            </a:pPr>
            <a:r>
              <a:rPr lang="en-GB" dirty="0">
                <a:latin typeface="ZapfCalligr BT" pitchFamily="18" charset="0"/>
              </a:rPr>
              <a:t>criticality and risks</a:t>
            </a:r>
          </a:p>
          <a:p>
            <a:pPr marL="645606" lvl="1" indent="-176075" algn="just">
              <a:buFontTx/>
              <a:buChar char="•"/>
            </a:pPr>
            <a:endParaRPr lang="en-GB" dirty="0">
              <a:latin typeface="ZapfCalligr BT" pitchFamily="18" charset="0"/>
            </a:endParaRPr>
          </a:p>
          <a:p>
            <a:r>
              <a:rPr lang="en-GB" dirty="0"/>
              <a:t>The Project OBS identifies key decision making authorities and ownership of work areas.  It therefore supports communications, performance monitoring, control, and reporting.  </a:t>
            </a:r>
          </a:p>
          <a:p>
            <a:endParaRPr lang="en-US" dirty="0"/>
          </a:p>
        </p:txBody>
      </p:sp>
    </p:spTree>
    <p:extLst>
      <p:ext uri="{BB962C8B-B14F-4D97-AF65-F5344CB8AC3E}">
        <p14:creationId xmlns:p14="http://schemas.microsoft.com/office/powerpoint/2010/main" xmlns="" val="759611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extLst>
      <p:ext uri="{BB962C8B-B14F-4D97-AF65-F5344CB8AC3E}">
        <p14:creationId xmlns:p14="http://schemas.microsoft.com/office/powerpoint/2010/main" xmlns="" val="232076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4082" name="Rectangle 2"/>
          <p:cNvSpPr>
            <a:spLocks noGrp="1" noRot="1" noChangeAspect="1" noChangeArrowheads="1" noTextEdit="1"/>
          </p:cNvSpPr>
          <p:nvPr>
            <p:ph type="sldImg"/>
          </p:nvPr>
        </p:nvSpPr>
        <p:spPr>
          <a:xfrm>
            <a:off x="1262063" y="722313"/>
            <a:ext cx="4795837" cy="3597275"/>
          </a:xfrm>
          <a:ln/>
        </p:spPr>
      </p:sp>
      <p:sp>
        <p:nvSpPr>
          <p:cNvPr id="814083" name="Rectangle 3"/>
          <p:cNvSpPr>
            <a:spLocks noGrp="1" noChangeArrowheads="1"/>
          </p:cNvSpPr>
          <p:nvPr>
            <p:ph type="body" idx="1"/>
          </p:nvPr>
        </p:nvSpPr>
        <p:spPr bwMode="gray">
          <a:xfrm>
            <a:off x="976252" y="4559961"/>
            <a:ext cx="5362697" cy="4319322"/>
          </a:xfrm>
          <a:noFill/>
          <a:ln/>
        </p:spPr>
        <p:txBody>
          <a:bodyPr lIns="96655" tIns="48327" rIns="96655" bIns="48327"/>
          <a:lstStyle/>
          <a:p>
            <a:r>
              <a:rPr lang="en-GB" dirty="0"/>
              <a:t>Another useful breakdown that can be derived from the WBS is the Cost Breakdown Structure (CBS).  It important that costs for each work package are broken into elements since different types require different monitoring and control processes.  For example, in-house labour may be controlled through time sheets, materials through purchase orders and contracts used to control sub-contracted work.  Some cost categories will need to be isolated if earned value is to be used for cost control.</a:t>
            </a:r>
          </a:p>
          <a:p>
            <a:r>
              <a:rPr lang="en-GB" dirty="0"/>
              <a:t>The Cost Breakdown Structure is derived from the company system of allocating costs and the WBS.  Typically, budgets (estimates) for each work package are broken down into cost elements corresponding to the company system of accounts.  Actual costs charged to each work package are detailed at cost element level.  This enables work package managers to compare actual costs with baseline work package budgets to pinpoint variances and problem areas, allowing them to take any corrective action.</a:t>
            </a:r>
          </a:p>
          <a:p>
            <a:endParaRPr lang="en-GB" dirty="0"/>
          </a:p>
        </p:txBody>
      </p:sp>
    </p:spTree>
    <p:extLst>
      <p:ext uri="{BB962C8B-B14F-4D97-AF65-F5344CB8AC3E}">
        <p14:creationId xmlns:p14="http://schemas.microsoft.com/office/powerpoint/2010/main" xmlns="" val="106907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pPr>
              <a:spcAft>
                <a:spcPct val="30000"/>
              </a:spcAft>
            </a:pPr>
            <a:r>
              <a:rPr lang="en-GB" dirty="0"/>
              <a:t>The Handover milestone is a significant point in the project life cycle since it allows the project to enter into an operational environment.  At this point the ownership of all project deliverables is transferred from the project manager to the sponsor and user.   </a:t>
            </a:r>
            <a:endParaRPr lang="en-GB" dirty="0" smtClean="0"/>
          </a:p>
          <a:p>
            <a:pPr>
              <a:spcAft>
                <a:spcPct val="30000"/>
              </a:spcAft>
            </a:pPr>
            <a:endParaRPr lang="en-GB" dirty="0" smtClean="0"/>
          </a:p>
          <a:p>
            <a:pPr>
              <a:spcAft>
                <a:spcPct val="30000"/>
              </a:spcAft>
            </a:pPr>
            <a:r>
              <a:rPr lang="en-GB" dirty="0" smtClean="0"/>
              <a:t>The </a:t>
            </a:r>
            <a:r>
              <a:rPr lang="en-GB" dirty="0"/>
              <a:t>decision will depend on the product achieving the acceptance criteria.</a:t>
            </a:r>
          </a:p>
          <a:p>
            <a:pPr>
              <a:spcAft>
                <a:spcPct val="30000"/>
              </a:spcAft>
            </a:pPr>
            <a:endParaRPr lang="en-GB" dirty="0" smtClean="0"/>
          </a:p>
          <a:p>
            <a:pPr>
              <a:spcAft>
                <a:spcPct val="30000"/>
              </a:spcAft>
            </a:pPr>
            <a:r>
              <a:rPr lang="en-GB" dirty="0" smtClean="0"/>
              <a:t>A </a:t>
            </a:r>
            <a:r>
              <a:rPr lang="en-GB" dirty="0"/>
              <a:t>snagging list is generated during handover to list any minor shortcomings identified during acceptance.  Typically rectification actions will be agreed between the sponsor, project manager and operators as appropriate. </a:t>
            </a:r>
            <a:endParaRPr lang="en-GB" dirty="0" smtClean="0"/>
          </a:p>
          <a:p>
            <a:pPr>
              <a:spcAft>
                <a:spcPct val="30000"/>
              </a:spcAft>
            </a:pPr>
            <a:endParaRPr lang="en-GB" dirty="0" smtClean="0"/>
          </a:p>
          <a:p>
            <a:pPr>
              <a:spcAft>
                <a:spcPct val="30000"/>
              </a:spcAft>
            </a:pPr>
            <a:r>
              <a:rPr lang="en-GB" dirty="0" smtClean="0"/>
              <a:t>It defines handover objectives, identifies the stakeholders involved, and explains how acceptance and handover will be achieved for each deliverable.</a:t>
            </a:r>
          </a:p>
          <a:p>
            <a:pPr>
              <a:spcAft>
                <a:spcPct val="30000"/>
              </a:spcAft>
            </a:pPr>
            <a:r>
              <a:rPr lang="en-GB" dirty="0" smtClean="0"/>
              <a:t>Key stakeholders likely to be involved include:</a:t>
            </a:r>
          </a:p>
          <a:p>
            <a:pPr lvl="1">
              <a:spcBef>
                <a:spcPct val="0"/>
              </a:spcBef>
              <a:spcAft>
                <a:spcPct val="20000"/>
              </a:spcAft>
            </a:pPr>
            <a:endParaRPr lang="en-GB" b="1" dirty="0">
              <a:latin typeface="ZapfCalligr BT" pitchFamily="18" charset="0"/>
            </a:endParaRPr>
          </a:p>
          <a:p>
            <a:pPr lvl="1">
              <a:spcBef>
                <a:spcPct val="0"/>
              </a:spcBef>
              <a:spcAft>
                <a:spcPct val="20000"/>
              </a:spcAft>
            </a:pPr>
            <a:r>
              <a:rPr lang="en-GB" b="1" dirty="0">
                <a:latin typeface="ZapfCalligr BT" pitchFamily="18" charset="0"/>
              </a:rPr>
              <a:t>project manager</a:t>
            </a:r>
            <a:r>
              <a:rPr lang="en-GB" dirty="0">
                <a:latin typeface="ZapfCalligr BT" pitchFamily="18" charset="0"/>
              </a:rPr>
              <a:t> – achievement of acceptance and delivering products</a:t>
            </a:r>
          </a:p>
          <a:p>
            <a:pPr lvl="1">
              <a:spcBef>
                <a:spcPct val="0"/>
              </a:spcBef>
              <a:spcAft>
                <a:spcPct val="20000"/>
              </a:spcAft>
            </a:pPr>
            <a:r>
              <a:rPr lang="en-GB" b="1" dirty="0">
                <a:latin typeface="ZapfCalligr BT" pitchFamily="18" charset="0"/>
              </a:rPr>
              <a:t>project sponsor</a:t>
            </a:r>
            <a:r>
              <a:rPr lang="en-GB" dirty="0">
                <a:latin typeface="ZapfCalligr BT" pitchFamily="18" charset="0"/>
              </a:rPr>
              <a:t> – formal acceptance of product and handover to operators/users</a:t>
            </a:r>
          </a:p>
          <a:p>
            <a:pPr lvl="1">
              <a:spcBef>
                <a:spcPct val="0"/>
              </a:spcBef>
              <a:spcAft>
                <a:spcPct val="20000"/>
              </a:spcAft>
            </a:pPr>
            <a:r>
              <a:rPr lang="en-GB" b="1" dirty="0">
                <a:latin typeface="ZapfCalligr BT" pitchFamily="18" charset="0"/>
              </a:rPr>
              <a:t>project team</a:t>
            </a:r>
            <a:r>
              <a:rPr lang="en-GB" dirty="0">
                <a:latin typeface="ZapfCalligr BT" pitchFamily="18" charset="0"/>
              </a:rPr>
              <a:t> – conducting acceptance testing and handover activities</a:t>
            </a:r>
          </a:p>
          <a:p>
            <a:pPr lvl="1">
              <a:spcBef>
                <a:spcPct val="0"/>
              </a:spcBef>
              <a:spcAft>
                <a:spcPct val="20000"/>
              </a:spcAft>
            </a:pPr>
            <a:r>
              <a:rPr lang="en-GB" b="1" dirty="0">
                <a:latin typeface="ZapfCalligr BT" pitchFamily="18" charset="0"/>
              </a:rPr>
              <a:t>quality assurance</a:t>
            </a:r>
            <a:r>
              <a:rPr lang="en-GB" dirty="0">
                <a:latin typeface="ZapfCalligr BT" pitchFamily="18" charset="0"/>
              </a:rPr>
              <a:t> – monitoring and auditing acceptance and certifying results</a:t>
            </a:r>
          </a:p>
          <a:p>
            <a:pPr lvl="1">
              <a:spcBef>
                <a:spcPct val="0"/>
              </a:spcBef>
              <a:spcAft>
                <a:spcPct val="20000"/>
              </a:spcAft>
            </a:pPr>
            <a:r>
              <a:rPr lang="en-GB" b="1" dirty="0">
                <a:latin typeface="ZapfCalligr BT" pitchFamily="18" charset="0"/>
              </a:rPr>
              <a:t>users</a:t>
            </a:r>
            <a:r>
              <a:rPr lang="en-GB" dirty="0">
                <a:latin typeface="ZapfCalligr BT" pitchFamily="18" charset="0"/>
              </a:rPr>
              <a:t> – (including those people involved in the business as usual activities) witness acceptance testing, taking delivery and starting up product operation</a:t>
            </a:r>
          </a:p>
          <a:p>
            <a:pPr>
              <a:spcAft>
                <a:spcPct val="30000"/>
              </a:spcAft>
            </a:pPr>
            <a:r>
              <a:rPr lang="en-GB" dirty="0" smtClean="0"/>
              <a:t>The handover plan will include tasks to be undertaken by the project implementation team to complete acceptance and delivery of the products, and tasks that need to be carried out by the sponsor and stakeholders (most likely operators and users), to receive, start up and operate the deliverables safely in their final operation mode.  Handover may be an instantaneous, gradual or phased process.</a:t>
            </a:r>
          </a:p>
          <a:p>
            <a:pPr>
              <a:spcAft>
                <a:spcPct val="30000"/>
              </a:spcAft>
            </a:pPr>
            <a:endParaRPr lang="en-GB" dirty="0" smtClean="0"/>
          </a:p>
          <a:p>
            <a:pPr>
              <a:spcAft>
                <a:spcPct val="30000"/>
              </a:spcAft>
            </a:pPr>
            <a:r>
              <a:rPr lang="en-GB" dirty="0" smtClean="0"/>
              <a:t>The handover stage also includes the transfer of any live risks, actions or issues associated with the product.  This allows the customer or the Project Sponsor to have a defined and precise view of potential problems that may exist</a:t>
            </a:r>
            <a:r>
              <a:rPr lang="en-GB" baseline="0" dirty="0" smtClean="0"/>
              <a:t> with the product throughout its whole life cycle.</a:t>
            </a:r>
            <a:endParaRPr lang="en-GB" dirty="0" smtClean="0"/>
          </a:p>
          <a:p>
            <a:pPr>
              <a:spcAft>
                <a:spcPct val="30000"/>
              </a:spcAft>
            </a:pPr>
            <a:endParaRPr lang="en-GB" dirty="0" smtClean="0"/>
          </a:p>
          <a:p>
            <a:pPr>
              <a:spcAft>
                <a:spcPct val="30000"/>
              </a:spcAft>
            </a:pPr>
            <a:endParaRPr lang="en-GB" dirty="0"/>
          </a:p>
        </p:txBody>
      </p:sp>
    </p:spTree>
    <p:extLst>
      <p:ext uri="{BB962C8B-B14F-4D97-AF65-F5344CB8AC3E}">
        <p14:creationId xmlns="" xmlns:p14="http://schemas.microsoft.com/office/powerpoint/2010/main" val="1421525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smtClean="0">
                <a:solidFill>
                  <a:schemeClr val="bg1"/>
                </a:solidFill>
              </a:rPr>
              <a:t>For fairly simple projects, the critical path is usually the </a:t>
            </a:r>
            <a:r>
              <a:rPr lang="en-CA" sz="1200" b="0" u="sng" dirty="0" smtClean="0">
                <a:solidFill>
                  <a:schemeClr val="bg1"/>
                </a:solidFill>
              </a:rPr>
              <a:t>longest</a:t>
            </a:r>
            <a:r>
              <a:rPr lang="en-CA" sz="1200" b="0" dirty="0" smtClean="0">
                <a:solidFill>
                  <a:schemeClr val="bg1"/>
                </a:solidFill>
              </a:rPr>
              <a:t> path through the project.</a:t>
            </a:r>
          </a:p>
          <a:p>
            <a:pPr>
              <a:buFont typeface="Wingdings" charset="0"/>
              <a:buNone/>
            </a:pPr>
            <a:endParaRPr lang="en-CA" sz="800" b="0" dirty="0" smtClean="0">
              <a:solidFill>
                <a:schemeClr val="bg1"/>
              </a:solidFill>
            </a:endParaRPr>
          </a:p>
          <a:p>
            <a:r>
              <a:rPr lang="en-CA" sz="1200" b="0" dirty="0" smtClean="0">
                <a:solidFill>
                  <a:schemeClr val="bg1"/>
                </a:solidFill>
              </a:rPr>
              <a:t>For projects with several parallel and interlinked activities, this may not always be the case.</a:t>
            </a:r>
          </a:p>
          <a:p>
            <a:pPr>
              <a:buFont typeface="Wingdings" charset="0"/>
              <a:buNone/>
            </a:pPr>
            <a:endParaRPr lang="en-CA" sz="800" b="0" dirty="0" smtClean="0">
              <a:solidFill>
                <a:schemeClr val="bg1"/>
              </a:solidFill>
            </a:endParaRPr>
          </a:p>
          <a:p>
            <a:r>
              <a:rPr lang="en-CA" sz="1200" b="0" dirty="0" smtClean="0">
                <a:solidFill>
                  <a:schemeClr val="bg1"/>
                </a:solidFill>
              </a:rPr>
              <a:t>For more complicated projects, the critical path can be determined with an ‘earliest time’ forward pass through the diagram followed by a ‘latest time’ reverse pass.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55</a:t>
            </a:fld>
            <a:endParaRPr lang="en-US" dirty="0"/>
          </a:p>
        </p:txBody>
      </p:sp>
    </p:spTree>
    <p:extLst>
      <p:ext uri="{BB962C8B-B14F-4D97-AF65-F5344CB8AC3E}">
        <p14:creationId xmlns:p14="http://schemas.microsoft.com/office/powerpoint/2010/main" xmlns="" val="1175769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smtClean="0">
                <a:solidFill>
                  <a:schemeClr val="bg1"/>
                </a:solidFill>
              </a:rPr>
              <a:t>For fairly simple projects, the critical path is usually the </a:t>
            </a:r>
            <a:r>
              <a:rPr lang="en-CA" sz="1200" b="0" u="sng" dirty="0" smtClean="0">
                <a:solidFill>
                  <a:schemeClr val="bg1"/>
                </a:solidFill>
              </a:rPr>
              <a:t>longest</a:t>
            </a:r>
            <a:r>
              <a:rPr lang="en-CA" sz="1200" b="0" dirty="0" smtClean="0">
                <a:solidFill>
                  <a:schemeClr val="bg1"/>
                </a:solidFill>
              </a:rPr>
              <a:t> path through the project.</a:t>
            </a:r>
          </a:p>
          <a:p>
            <a:pPr>
              <a:buFont typeface="Wingdings" charset="0"/>
              <a:buNone/>
            </a:pPr>
            <a:endParaRPr lang="en-CA" sz="800" b="0" dirty="0" smtClean="0">
              <a:solidFill>
                <a:schemeClr val="bg1"/>
              </a:solidFill>
            </a:endParaRPr>
          </a:p>
          <a:p>
            <a:r>
              <a:rPr lang="en-CA" sz="1200" b="0" dirty="0" smtClean="0">
                <a:solidFill>
                  <a:schemeClr val="bg1"/>
                </a:solidFill>
              </a:rPr>
              <a:t>For projects with several parallel and interlinked activities, this may not always be the case.</a:t>
            </a:r>
          </a:p>
          <a:p>
            <a:pPr>
              <a:buFont typeface="Wingdings" charset="0"/>
              <a:buNone/>
            </a:pPr>
            <a:endParaRPr lang="en-CA" sz="800" b="0" dirty="0" smtClean="0">
              <a:solidFill>
                <a:schemeClr val="bg1"/>
              </a:solidFill>
            </a:endParaRPr>
          </a:p>
          <a:p>
            <a:r>
              <a:rPr lang="en-CA" sz="1200" b="0" dirty="0" smtClean="0">
                <a:solidFill>
                  <a:schemeClr val="bg1"/>
                </a:solidFill>
              </a:rPr>
              <a:t>For more complicated projects, the critical path can be determined with an ‘earliest time’ forward pass through the diagram followed by a ‘latest time’ reverse pass.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56</a:t>
            </a:fld>
            <a:endParaRPr lang="en-US" dirty="0"/>
          </a:p>
        </p:txBody>
      </p:sp>
    </p:spTree>
    <p:extLst>
      <p:ext uri="{BB962C8B-B14F-4D97-AF65-F5344CB8AC3E}">
        <p14:creationId xmlns:p14="http://schemas.microsoft.com/office/powerpoint/2010/main" xmlns="" val="2010955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None/>
            </a:pPr>
            <a:r>
              <a:rPr lang="en-CA" dirty="0" smtClean="0"/>
              <a:t>The CRITICAL PATH is the path through the project on which any delay will cause the completion of the entire project to be delayed:</a:t>
            </a:r>
          </a:p>
          <a:p>
            <a:pPr>
              <a:lnSpc>
                <a:spcPct val="90000"/>
              </a:lnSpc>
              <a:buFont typeface="Wingdings" charset="0"/>
              <a:buNone/>
            </a:pPr>
            <a:endParaRPr lang="en-CA"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xmlns="" val="2121069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27810" name="Rectangle 2"/>
          <p:cNvSpPr>
            <a:spLocks noGrp="1" noRot="1" noChangeAspect="1" noChangeArrowheads="1" noTextEdit="1"/>
          </p:cNvSpPr>
          <p:nvPr>
            <p:ph type="sldImg"/>
          </p:nvPr>
        </p:nvSpPr>
        <p:spPr>
          <a:xfrm>
            <a:off x="1262063" y="722313"/>
            <a:ext cx="4795837" cy="3597275"/>
          </a:xfrm>
          <a:ln/>
        </p:spPr>
      </p:sp>
      <p:sp>
        <p:nvSpPr>
          <p:cNvPr id="1527811" name="Rectangle 3"/>
          <p:cNvSpPr>
            <a:spLocks noGrp="1" noChangeArrowheads="1"/>
          </p:cNvSpPr>
          <p:nvPr>
            <p:ph type="body" idx="1"/>
          </p:nvPr>
        </p:nvSpPr>
        <p:spPr>
          <a:xfrm>
            <a:off x="976252" y="4559961"/>
            <a:ext cx="5382757" cy="4319322"/>
          </a:xfrm>
        </p:spPr>
        <p:txBody>
          <a:bodyPr/>
          <a:lstStyle/>
          <a:p>
            <a:pPr>
              <a:spcAft>
                <a:spcPct val="30000"/>
              </a:spcAft>
            </a:pPr>
            <a:r>
              <a:rPr lang="en-GB" dirty="0"/>
              <a:t>Estimates in projects are quantified assessments of resources and time required to complete part or all of a project.  They are used to support Investment Appraisal and support project Go/No Go decisions.  They are also used throughout the project to support performance assessments and predictions.</a:t>
            </a:r>
          </a:p>
          <a:p>
            <a:pPr>
              <a:spcAft>
                <a:spcPct val="30000"/>
              </a:spcAft>
            </a:pPr>
            <a:r>
              <a:rPr lang="en-GB" dirty="0"/>
              <a:t>Estimating accuracy will vary through the project lifecycle depending on the level of uncertainty and the quality and availability of information.  Generally, information during the concept stage is likely to include only high level designs and strategies, consequently its accuracy is likely to be in a ‘rough order of magnitude’ due to the uncertainties and lack of defined information.  As more data becomes available during definition, estimating accuracy should be sufficient for the approval of the business case.  Accuracy will continue to improve at the beginning of implementation as detailed designs, scope of work and detailed plans are produced.  This is necessary to control cost, time and performance during implementation since unreliable estimates could cause management problems and reduce team morale.  Estimating accuracy should improve throughout implementation sub stages as more details and results of work are defined and recorded.  At the end of each sub stage, information and lessons learned will help to improve estimating accuracy by the use of these actual costs and tasks being completed.  </a:t>
            </a:r>
          </a:p>
          <a:p>
            <a:pPr>
              <a:spcAft>
                <a:spcPct val="30000"/>
              </a:spcAft>
            </a:pPr>
            <a:r>
              <a:rPr lang="en-GB" dirty="0"/>
              <a:t>The reliability of estimates is likely to influence decisions to continue or terminate the project at the end of each project stage and sub stage.</a:t>
            </a:r>
          </a:p>
          <a:p>
            <a:pPr>
              <a:spcAft>
                <a:spcPct val="30000"/>
              </a:spcAft>
            </a:pPr>
            <a:r>
              <a:rPr lang="en-GB" dirty="0"/>
              <a:t>Remember, cost and time always remains an estimate up until the final day of the project when it is closed.  At no time should a Project Manager guarantee what their costs or timescales are going to be. </a:t>
            </a:r>
          </a:p>
        </p:txBody>
      </p:sp>
      <p:sp>
        <p:nvSpPr>
          <p:cNvPr id="1527812" name="Text Box 4"/>
          <p:cNvSpPr txBox="1">
            <a:spLocks noChangeArrowheads="1"/>
          </p:cNvSpPr>
          <p:nvPr/>
        </p:nvSpPr>
        <p:spPr bwMode="auto">
          <a:xfrm>
            <a:off x="1688381" y="4514271"/>
            <a:ext cx="193439" cy="382564"/>
          </a:xfrm>
          <a:prstGeom prst="rect">
            <a:avLst/>
          </a:prstGeom>
          <a:noFill/>
          <a:ln w="12700" cap="sq">
            <a:noFill/>
            <a:miter lim="800000"/>
            <a:headEnd type="none" w="sm" len="sm"/>
            <a:tailEnd type="none" w="lg" len="med"/>
          </a:ln>
          <a:effectLst/>
        </p:spPr>
        <p:txBody>
          <a:bodyPr wrap="none" lIns="95133" tIns="49468" rIns="95133" bIns="49468">
            <a:spAutoFit/>
          </a:bodyPr>
          <a:lstStyle/>
          <a:p>
            <a:pPr defTabSz="965149"/>
            <a:endParaRPr lang="en-US" dirty="0"/>
          </a:p>
        </p:txBody>
      </p:sp>
    </p:spTree>
    <p:extLst>
      <p:ext uri="{BB962C8B-B14F-4D97-AF65-F5344CB8AC3E}">
        <p14:creationId xmlns:p14="http://schemas.microsoft.com/office/powerpoint/2010/main" xmlns="" val="1106854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Procurement Management</a:t>
            </a:r>
          </a:p>
          <a:p>
            <a:r>
              <a:rPr lang="en-US" sz="1300" dirty="0"/>
              <a:t>According to the PMBOK</a:t>
            </a:r>
            <a:r>
              <a:rPr lang="en-US" sz="1300" i="1" dirty="0"/>
              <a:t>® </a:t>
            </a:r>
            <a:r>
              <a:rPr lang="en-US" sz="1300" dirty="0"/>
              <a:t>Guide, Procurement Management includes “the processes to purchase or acquire the products, services, or results to complete the work associated with the project” (PMI, 2004, p. 269).  In essence, Procurement Management serves as the mechanism to manage external relationships and access specialized support for skill areas.  The convergence of ISO 14000, which shapes your Environmental Management System (EMS) and Procurement Management are contained within the Purchase and Acquisition Plan and Contract Administration process areas. </a:t>
            </a:r>
            <a:br>
              <a:rPr lang="en-US" sz="1300" dirty="0"/>
            </a:br>
            <a:r>
              <a:rPr lang="en-US" sz="1300" dirty="0"/>
              <a:t/>
            </a:r>
            <a:br>
              <a:rPr lang="en-US" sz="1300" dirty="0"/>
            </a:br>
            <a:r>
              <a:rPr lang="en-US" sz="1300" dirty="0"/>
              <a:t>The Purchases and Acquisitions Plan process looks at developing or acquiring products or services to accomplish the project objectives.  The rules of procurement are established and documented in the procurement management plan.  ISO 14000 inputs as well as your Environmental Management System can be used to influence the development and interpretation of requirements as well as influence the selection of vendors and products.  The inputs that are molded by ISO 14000 policies should be utilized to create assumptions, constraints, measurement metrics and other criteria for making decisions and that will be incorporated into the plan.</a:t>
            </a:r>
          </a:p>
          <a:p>
            <a:r>
              <a:rPr lang="en-US" sz="1300" dirty="0"/>
              <a:t>The Contract Administration process monitors performance of any contracts that correlate to the project and its overall completion.  The ISO 14000 EMS can be used to monitor vendor performance against the environmental standards that you decreed in the original procurement or contractual document. </a:t>
            </a:r>
          </a:p>
          <a:p>
            <a:r>
              <a:rPr lang="en-US" sz="1300" dirty="0"/>
              <a:t>The results of the measurements can also be used to in change management to keep the project within the guidelines set forth in the project charter.  In addition, the project team would use these outputs to conduct audits and inspection to verify that project work is not only meeting requirements, but also meeting ISO 14000 requirements and are in line with your organization’s EMS.</a:t>
            </a:r>
          </a:p>
          <a:p>
            <a:r>
              <a:rPr lang="en-US" sz="1300" dirty="0"/>
              <a:t> </a:t>
            </a:r>
          </a:p>
          <a:p>
            <a:r>
              <a:rPr lang="en-US" sz="1300" dirty="0"/>
              <a:t>So when it comes to Green Project Management, you can see, it is not to replace standard project management nor is it a new process that will solve all your problems and green issues alone.  Green Project Management is not simply just a badge to be held or achieved, so what is it?  What Green Project Management gives you, a new way of looking at delivering projects, in alignment with those tools and techniques that best practice project management gives you; by thinking through the project, by planning it, by delivering and controlling it, whilst thinking about how you can improve the environment, but without stopping a project or spending a fortune to alter your deliverables, you can be a part of the changing evolution in the project management industry, the change that is a Green Project Manager.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65</a:t>
            </a:fld>
            <a:endParaRPr lang="en-US" dirty="0"/>
          </a:p>
        </p:txBody>
      </p:sp>
    </p:spTree>
    <p:extLst>
      <p:ext uri="{BB962C8B-B14F-4D97-AF65-F5344CB8AC3E}">
        <p14:creationId xmlns:p14="http://schemas.microsoft.com/office/powerpoint/2010/main" xmlns="" val="9093406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endParaRPr lang="en-GB" dirty="0"/>
          </a:p>
          <a:p>
            <a:pPr>
              <a:spcAft>
                <a:spcPct val="30000"/>
              </a:spcAft>
            </a:pPr>
            <a:endParaRPr lang="en-GB" dirty="0"/>
          </a:p>
        </p:txBody>
      </p:sp>
    </p:spTree>
    <p:extLst>
      <p:ext uri="{BB962C8B-B14F-4D97-AF65-F5344CB8AC3E}">
        <p14:creationId xmlns:p14="http://schemas.microsoft.com/office/powerpoint/2010/main" xmlns="" val="921103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E3F672-A660-AA4C-BD16-F08DB47105DD}" type="slidenum">
              <a:rPr lang="en-GB"/>
              <a:pPr/>
              <a:t>67</a:t>
            </a:fld>
            <a:endParaRPr lang="en-GB"/>
          </a:p>
        </p:txBody>
      </p:sp>
      <p:sp>
        <p:nvSpPr>
          <p:cNvPr id="28877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xmlns="" val="1"/>
            </a:ext>
          </a:extLst>
        </p:spPr>
      </p:sp>
      <p:sp>
        <p:nvSpPr>
          <p:cNvPr id="2887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xmlns="" val="2040970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r>
              <a:rPr lang="en-GB" dirty="0"/>
              <a:t>Procurement is the process of acquiring new services or products.  It covers the financial appraisal of the options available, development of the procurement or acquisition strategy, preparation of contract documentation, selection and acquisition of suppliers, pricing, purchasing, and administration of contracts.  It may also extend to storage, logistics, inspection, expediting, transportation, and handling of materials and supplies.  It may cover all members of the supply chain.  Operations and maintenance, for example, often need to be supported by a ‘supply chain’ management process.</a:t>
            </a:r>
          </a:p>
          <a:p>
            <a:pPr>
              <a:spcAft>
                <a:spcPct val="30000"/>
              </a:spcAft>
            </a:pPr>
            <a:r>
              <a:rPr lang="en-GB" dirty="0"/>
              <a:t>The are a number of general types of contract and payment structures:</a:t>
            </a:r>
          </a:p>
          <a:p>
            <a:pPr>
              <a:spcAft>
                <a:spcPct val="30000"/>
              </a:spcAft>
            </a:pPr>
            <a:endParaRPr lang="en-GB" dirty="0"/>
          </a:p>
          <a:p>
            <a:pPr lvl="1" indent="-273894" algn="just">
              <a:spcAft>
                <a:spcPct val="30000"/>
              </a:spcAft>
            </a:pPr>
            <a:r>
              <a:rPr lang="en-GB" b="1" dirty="0">
                <a:latin typeface="ZapfCalligr BT" pitchFamily="18" charset="0"/>
              </a:rPr>
              <a:t>Firm fixed price</a:t>
            </a:r>
            <a:r>
              <a:rPr lang="en-GB" dirty="0">
                <a:latin typeface="ZapfCalligr BT" pitchFamily="18" charset="0"/>
              </a:rPr>
              <a:t> </a:t>
            </a:r>
          </a:p>
          <a:p>
            <a:pPr lvl="1" indent="-273894" algn="just">
              <a:spcAft>
                <a:spcPct val="30000"/>
              </a:spcAft>
            </a:pPr>
            <a:r>
              <a:rPr lang="en-GB" b="1" dirty="0">
                <a:latin typeface="ZapfCalligr BT" pitchFamily="18" charset="0"/>
              </a:rPr>
              <a:t>Fixed price</a:t>
            </a:r>
            <a:r>
              <a:rPr lang="en-GB" dirty="0">
                <a:latin typeface="ZapfCalligr BT" pitchFamily="18" charset="0"/>
              </a:rPr>
              <a:t>     </a:t>
            </a:r>
          </a:p>
          <a:p>
            <a:pPr lvl="1" indent="-273894" algn="just">
              <a:spcAft>
                <a:spcPct val="30000"/>
              </a:spcAft>
            </a:pPr>
            <a:r>
              <a:rPr lang="en-GB" b="1" dirty="0">
                <a:latin typeface="ZapfCalligr BT" pitchFamily="18" charset="0"/>
              </a:rPr>
              <a:t>Cost plus incentive fee</a:t>
            </a:r>
          </a:p>
          <a:p>
            <a:pPr lvl="1" indent="-273894" algn="just">
              <a:spcAft>
                <a:spcPct val="30000"/>
              </a:spcAft>
            </a:pPr>
            <a:r>
              <a:rPr lang="en-GB" b="1" dirty="0">
                <a:latin typeface="ZapfCalligr BT" pitchFamily="18" charset="0"/>
              </a:rPr>
              <a:t>Cost plus fixed fee</a:t>
            </a:r>
            <a:r>
              <a:rPr lang="en-GB" dirty="0">
                <a:latin typeface="ZapfCalligr BT" pitchFamily="18" charset="0"/>
              </a:rPr>
              <a:t> </a:t>
            </a:r>
          </a:p>
          <a:p>
            <a:pPr lvl="1" indent="-273894" algn="just">
              <a:spcAft>
                <a:spcPct val="30000"/>
              </a:spcAft>
            </a:pPr>
            <a:r>
              <a:rPr lang="en-GB" b="1" dirty="0">
                <a:latin typeface="ZapfCalligr BT" pitchFamily="18" charset="0"/>
              </a:rPr>
              <a:t>Cost-reimbursement</a:t>
            </a:r>
          </a:p>
          <a:p>
            <a:pPr lvl="1" indent="-273894" algn="just">
              <a:spcAft>
                <a:spcPct val="30000"/>
              </a:spcAft>
            </a:pPr>
            <a:endParaRPr lang="en-GB" b="1" dirty="0">
              <a:latin typeface="ZapfCalligr BT" pitchFamily="18" charset="0"/>
            </a:endParaRPr>
          </a:p>
          <a:p>
            <a:pPr>
              <a:spcAft>
                <a:spcPct val="30000"/>
              </a:spcAft>
            </a:pPr>
            <a:r>
              <a:rPr lang="en-GB" dirty="0"/>
              <a:t>Although these are general definitions, most contracts include specific clauses defining cost and profit/fee payment terms.</a:t>
            </a:r>
          </a:p>
          <a:p>
            <a:pPr>
              <a:spcAft>
                <a:spcPct val="30000"/>
              </a:spcAft>
            </a:pPr>
            <a:endParaRPr lang="en-GB" dirty="0"/>
          </a:p>
          <a:p>
            <a:pPr>
              <a:spcAft>
                <a:spcPct val="30000"/>
              </a:spcAft>
            </a:pPr>
            <a:endParaRPr lang="en-GB" dirty="0"/>
          </a:p>
        </p:txBody>
      </p:sp>
    </p:spTree>
    <p:extLst>
      <p:ext uri="{BB962C8B-B14F-4D97-AF65-F5344CB8AC3E}">
        <p14:creationId xmlns:p14="http://schemas.microsoft.com/office/powerpoint/2010/main" xmlns="" val="1738060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8818" name="Rectangle 2"/>
          <p:cNvSpPr>
            <a:spLocks noGrp="1" noRot="1" noChangeAspect="1" noChangeArrowheads="1" noTextEdit="1"/>
          </p:cNvSpPr>
          <p:nvPr>
            <p:ph type="sldImg"/>
          </p:nvPr>
        </p:nvSpPr>
        <p:spPr>
          <a:xfrm>
            <a:off x="1258888" y="720725"/>
            <a:ext cx="4799012" cy="3598863"/>
          </a:xfrm>
          <a:ln/>
        </p:spPr>
      </p:sp>
      <p:sp>
        <p:nvSpPr>
          <p:cNvPr id="1698819" name="Rectangle 3"/>
          <p:cNvSpPr>
            <a:spLocks noGrp="1" noChangeArrowheads="1"/>
          </p:cNvSpPr>
          <p:nvPr>
            <p:ph type="body" idx="1"/>
          </p:nvPr>
        </p:nvSpPr>
        <p:spPr>
          <a:xfrm>
            <a:off x="976252" y="4561485"/>
            <a:ext cx="5362697" cy="4319322"/>
          </a:xfrm>
        </p:spPr>
        <p:txBody>
          <a:bodyPr/>
          <a:lstStyle/>
          <a:p>
            <a:r>
              <a:rPr lang="en-GB" dirty="0"/>
              <a:t>The trade-off between contract pricing terms and their associated risks are shown in the diagram.</a:t>
            </a:r>
          </a:p>
          <a:p>
            <a:r>
              <a:rPr lang="en-GB" dirty="0"/>
              <a:t>Firm and fixed price terms will minimise the risk of price changes.  However, technical and schedule performance are at greater risk since a contractor is likely to de-scope work or change delivery schedules to minimise the impact of overspends.  Additional contract terms may be needed to prevent changes to scope and timescales.</a:t>
            </a:r>
          </a:p>
          <a:p>
            <a:r>
              <a:rPr lang="en-GB" dirty="0"/>
              <a:t>Cost plus and Cost reimbursable contract terms allow price changes to accommodate variations due to technical and schedule factors.  For example, additional work to ensure that a product achieves a certain specification, additional costs such as premiums to ensure materials are delivered by a certain date.  Contracting </a:t>
            </a:r>
            <a:r>
              <a:rPr lang="en-GB" dirty="0" smtClean="0"/>
              <a:t>organizations </a:t>
            </a:r>
            <a:r>
              <a:rPr lang="en-GB" dirty="0"/>
              <a:t>using these contract terms generally need visibility of the contractor’s detailed costs, changes and methods used to ensure an appropriate level of control. </a:t>
            </a:r>
          </a:p>
          <a:p>
            <a:r>
              <a:rPr lang="en-GB" dirty="0"/>
              <a:t>The type of contract used should be selected on the basis of the risk to project critical success criteria and their relative importance.  For example, Firm and Fixed Price contracts work best for off-the-shelf products where the technical risk is low.  Cost Plus contracts are useful where the technical scope is uncertain and risks unknown.  Cost are typically controlled within spend limits and by using stage gates to authorise release of funds progressively to the project.  </a:t>
            </a:r>
          </a:p>
        </p:txBody>
      </p:sp>
    </p:spTree>
    <p:extLst>
      <p:ext uri="{BB962C8B-B14F-4D97-AF65-F5344CB8AC3E}">
        <p14:creationId xmlns:p14="http://schemas.microsoft.com/office/powerpoint/2010/main" xmlns="" val="1643706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0866" name="Rectangle 2"/>
          <p:cNvSpPr>
            <a:spLocks noGrp="1" noRot="1" noChangeAspect="1" noChangeArrowheads="1" noTextEdit="1"/>
          </p:cNvSpPr>
          <p:nvPr>
            <p:ph type="sldImg"/>
          </p:nvPr>
        </p:nvSpPr>
        <p:spPr>
          <a:xfrm>
            <a:off x="1258888" y="720725"/>
            <a:ext cx="4799012" cy="3598863"/>
          </a:xfrm>
          <a:ln/>
        </p:spPr>
      </p:sp>
      <p:sp>
        <p:nvSpPr>
          <p:cNvPr id="1700867" name="Rectangle 3"/>
          <p:cNvSpPr>
            <a:spLocks noGrp="1" noChangeArrowheads="1"/>
          </p:cNvSpPr>
          <p:nvPr>
            <p:ph type="body" idx="1"/>
          </p:nvPr>
        </p:nvSpPr>
        <p:spPr>
          <a:xfrm>
            <a:off x="976252" y="4561485"/>
            <a:ext cx="5394459" cy="4319322"/>
          </a:xfrm>
        </p:spPr>
        <p:txBody>
          <a:bodyPr/>
          <a:lstStyle/>
          <a:p>
            <a:pPr>
              <a:spcAft>
                <a:spcPct val="40000"/>
              </a:spcAft>
            </a:pPr>
            <a:r>
              <a:rPr lang="en-GB" dirty="0"/>
              <a:t>Procurement Management Plan (or Acquisition Plan) shows how acquisitions, materials and services will be managed during the project life cycle.</a:t>
            </a:r>
          </a:p>
          <a:p>
            <a:pPr>
              <a:spcAft>
                <a:spcPct val="40000"/>
              </a:spcAft>
            </a:pPr>
            <a:r>
              <a:rPr lang="en-GB" dirty="0"/>
              <a:t>The project manager owns the procurement management plan, which typically forms part of the project management plan.</a:t>
            </a:r>
          </a:p>
          <a:p>
            <a:pPr>
              <a:spcAft>
                <a:spcPct val="40000"/>
              </a:spcAft>
            </a:pPr>
            <a:r>
              <a:rPr lang="en-GB" dirty="0"/>
              <a:t>It should indicate:</a:t>
            </a:r>
          </a:p>
          <a:p>
            <a:pPr>
              <a:spcAft>
                <a:spcPct val="40000"/>
              </a:spcAft>
            </a:pPr>
            <a:r>
              <a:rPr lang="en-GB" dirty="0"/>
              <a:t> a) the overall procurement strategy: make/buy; competitive tendering; supply chains and relationships; etc. </a:t>
            </a:r>
          </a:p>
          <a:p>
            <a:pPr>
              <a:spcAft>
                <a:spcPct val="40000"/>
              </a:spcAft>
            </a:pPr>
            <a:r>
              <a:rPr lang="en-GB" dirty="0"/>
              <a:t>b) key products to be purchased, their source; acceptance criteria and relevant quality assurance requirements</a:t>
            </a:r>
          </a:p>
          <a:p>
            <a:pPr>
              <a:spcAft>
                <a:spcPct val="40000"/>
              </a:spcAft>
            </a:pPr>
            <a:r>
              <a:rPr lang="en-GB" dirty="0"/>
              <a:t>c) methods used to evaluate, select and control suppliers and sub contractors</a:t>
            </a:r>
          </a:p>
          <a:p>
            <a:pPr>
              <a:spcAft>
                <a:spcPct val="40000"/>
              </a:spcAft>
            </a:pPr>
            <a:r>
              <a:rPr lang="en-GB" dirty="0"/>
              <a:t>d) contractual terms and conditions including typical clauses such as: product acceptance and delivery terms; payment terms; compensation terms e.g. liquidated damages; intellectual property rights (IPR); change control; indemnity; dispute and termination  </a:t>
            </a:r>
          </a:p>
          <a:p>
            <a:pPr>
              <a:spcAft>
                <a:spcPct val="40000"/>
              </a:spcAft>
            </a:pPr>
            <a:r>
              <a:rPr lang="en-GB" dirty="0"/>
              <a:t>e) requirements for and reference to supplier and sub contractor quality plans where appropriate</a:t>
            </a:r>
          </a:p>
          <a:p>
            <a:pPr>
              <a:spcAft>
                <a:spcPct val="40000"/>
              </a:spcAft>
            </a:pPr>
            <a:r>
              <a:rPr lang="en-GB" dirty="0"/>
              <a:t>f) types of pricing and methods of reimbursement </a:t>
            </a:r>
          </a:p>
          <a:p>
            <a:pPr>
              <a:spcAft>
                <a:spcPct val="40000"/>
              </a:spcAft>
            </a:pPr>
            <a:r>
              <a:rPr lang="en-GB" dirty="0"/>
              <a:t>g) methods to be used to satisfy legal and regulatory requirements which apply to purchased goods</a:t>
            </a:r>
            <a:endParaRPr lang="en-US" dirty="0"/>
          </a:p>
        </p:txBody>
      </p:sp>
    </p:spTree>
    <p:extLst>
      <p:ext uri="{BB962C8B-B14F-4D97-AF65-F5344CB8AC3E}">
        <p14:creationId xmlns:p14="http://schemas.microsoft.com/office/powerpoint/2010/main" xmlns="" val="115843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pPr>
              <a:spcAft>
                <a:spcPct val="30000"/>
              </a:spcAft>
            </a:pPr>
            <a:r>
              <a:rPr lang="en-US" dirty="0"/>
              <a:t>Project </a:t>
            </a:r>
            <a:r>
              <a:rPr lang="en-GB" dirty="0">
                <a:cs typeface="Times New Roman" pitchFamily="18" charset="0"/>
              </a:rPr>
              <a:t>closeout will normally occur when all of the products have been delivered and the implementation stage is complete.  In certain circumstances such as changes in viability or requirements, projects may be closed before planned completion. </a:t>
            </a:r>
          </a:p>
          <a:p>
            <a:pPr>
              <a:spcAft>
                <a:spcPct val="30000"/>
              </a:spcAft>
            </a:pPr>
            <a:r>
              <a:rPr lang="en-GB" dirty="0"/>
              <a:t>Project closeout involves completion of all product and project handover activities in a controlled manner.  Product handover activities are included in the previous discussion covering product handover. </a:t>
            </a:r>
            <a:endParaRPr lang="en-GB" dirty="0">
              <a:latin typeface="ZapfCalligr BT" pitchFamily="18" charset="0"/>
            </a:endParaRPr>
          </a:p>
          <a:p>
            <a:pPr>
              <a:spcAft>
                <a:spcPct val="30000"/>
              </a:spcAft>
            </a:pPr>
            <a:r>
              <a:rPr lang="en-GB" dirty="0"/>
              <a:t>A closure report is produced by the project manager to record the final outcome of the project against the </a:t>
            </a:r>
            <a:r>
              <a:rPr lang="en-GB" dirty="0" smtClean="0"/>
              <a:t>Success </a:t>
            </a:r>
            <a:r>
              <a:rPr lang="en-GB" dirty="0"/>
              <a:t>Criteria, any issues outstanding and actions arising from closure. </a:t>
            </a:r>
            <a:endParaRPr lang="en-GB" dirty="0" smtClean="0"/>
          </a:p>
          <a:p>
            <a:pPr>
              <a:spcAft>
                <a:spcPct val="30000"/>
              </a:spcAft>
            </a:pPr>
            <a:endParaRPr lang="en-GB" dirty="0" smtClean="0"/>
          </a:p>
          <a:p>
            <a:pPr>
              <a:spcAft>
                <a:spcPct val="30000"/>
              </a:spcAft>
            </a:pPr>
            <a:r>
              <a:rPr lang="en-GB" dirty="0" smtClean="0"/>
              <a:t>Actions specific to project closure include:</a:t>
            </a:r>
          </a:p>
          <a:p>
            <a:pPr>
              <a:spcAft>
                <a:spcPct val="30000"/>
              </a:spcAft>
            </a:pPr>
            <a:endParaRPr lang="en-GB" dirty="0" smtClean="0"/>
          </a:p>
          <a:p>
            <a:pPr lvl="1" algn="just">
              <a:spcBef>
                <a:spcPct val="0"/>
              </a:spcBef>
              <a:spcAft>
                <a:spcPct val="30000"/>
              </a:spcAft>
              <a:buFontTx/>
              <a:buChar char="•"/>
            </a:pPr>
            <a:r>
              <a:rPr lang="en-GB" dirty="0">
                <a:latin typeface="ZapfCalligr BT" pitchFamily="18" charset="0"/>
              </a:rPr>
              <a:t>identification and disposal of non deliverable materials and documents.  For example, product design data may need to be archived to enable retrieval at a later date.</a:t>
            </a:r>
          </a:p>
          <a:p>
            <a:pPr lvl="1" algn="just">
              <a:spcBef>
                <a:spcPct val="0"/>
              </a:spcBef>
              <a:spcAft>
                <a:spcPct val="30000"/>
              </a:spcAft>
              <a:buFontTx/>
              <a:buChar char="•"/>
            </a:pPr>
            <a:r>
              <a:rPr lang="en-GB" dirty="0">
                <a:latin typeface="ZapfCalligr BT" pitchFamily="18" charset="0"/>
              </a:rPr>
              <a:t>demobilisation, including arrangements for disbanding the project team and supporting infrastructure; conducting performance appraisals; completion of technical and quality audits.</a:t>
            </a:r>
          </a:p>
          <a:p>
            <a:pPr lvl="1" algn="just">
              <a:spcBef>
                <a:spcPct val="0"/>
              </a:spcBef>
              <a:spcAft>
                <a:spcPct val="30000"/>
              </a:spcAft>
              <a:buFontTx/>
              <a:buChar char="•"/>
            </a:pPr>
            <a:r>
              <a:rPr lang="en-GB" dirty="0">
                <a:latin typeface="ZapfCalligr BT" pitchFamily="18" charset="0"/>
              </a:rPr>
              <a:t>contract and purchase order closure and arrangements for any continuing contractual obligations such as technical support during operation. </a:t>
            </a:r>
          </a:p>
          <a:p>
            <a:pPr lvl="1" algn="just">
              <a:spcBef>
                <a:spcPct val="0"/>
              </a:spcBef>
              <a:spcAft>
                <a:spcPct val="30000"/>
              </a:spcAft>
              <a:buFontTx/>
              <a:buChar char="•"/>
            </a:pPr>
            <a:r>
              <a:rPr lang="en-GB" dirty="0">
                <a:latin typeface="ZapfCalligr BT" pitchFamily="18" charset="0"/>
              </a:rPr>
              <a:t>all project accounts are finalised  </a:t>
            </a:r>
          </a:p>
          <a:p>
            <a:pPr>
              <a:spcAft>
                <a:spcPct val="30000"/>
              </a:spcAft>
            </a:pPr>
            <a:endParaRPr lang="en-GB" dirty="0" smtClean="0"/>
          </a:p>
          <a:p>
            <a:pPr>
              <a:spcAft>
                <a:spcPct val="30000"/>
              </a:spcAft>
            </a:pPr>
            <a:r>
              <a:rPr lang="en-GB" dirty="0" smtClean="0"/>
              <a:t>Before project closure, the project manager should conduct the Post-Project  Review, record lessons and recommend improvements. </a:t>
            </a:r>
          </a:p>
          <a:p>
            <a:pPr>
              <a:spcAft>
                <a:spcPct val="30000"/>
              </a:spcAft>
            </a:pPr>
            <a:endParaRPr lang="en-GB" dirty="0" smtClean="0"/>
          </a:p>
          <a:p>
            <a:pPr>
              <a:spcAft>
                <a:spcPct val="30000"/>
              </a:spcAft>
            </a:pPr>
            <a:r>
              <a:rPr lang="en-GB" dirty="0" smtClean="0"/>
              <a:t>Finally, when all closure tasks have been completed, the sponsor will formally sign off the project to release the project manager.</a:t>
            </a:r>
          </a:p>
        </p:txBody>
      </p:sp>
    </p:spTree>
    <p:extLst>
      <p:ext uri="{BB962C8B-B14F-4D97-AF65-F5344CB8AC3E}">
        <p14:creationId xmlns="" xmlns:p14="http://schemas.microsoft.com/office/powerpoint/2010/main" val="297091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2914" name="Rectangle 2"/>
          <p:cNvSpPr>
            <a:spLocks noGrp="1" noRot="1" noChangeAspect="1" noChangeArrowheads="1" noTextEdit="1"/>
          </p:cNvSpPr>
          <p:nvPr>
            <p:ph type="sldImg"/>
          </p:nvPr>
        </p:nvSpPr>
        <p:spPr>
          <a:xfrm>
            <a:off x="1258888" y="720725"/>
            <a:ext cx="4799012" cy="3598863"/>
          </a:xfrm>
          <a:ln/>
        </p:spPr>
      </p:sp>
      <p:sp>
        <p:nvSpPr>
          <p:cNvPr id="1702915" name="Rectangle 3"/>
          <p:cNvSpPr>
            <a:spLocks noGrp="1" noChangeArrowheads="1"/>
          </p:cNvSpPr>
          <p:nvPr>
            <p:ph type="body" idx="1"/>
          </p:nvPr>
        </p:nvSpPr>
        <p:spPr>
          <a:xfrm>
            <a:off x="976252" y="4561485"/>
            <a:ext cx="5362697" cy="4319322"/>
          </a:xfrm>
        </p:spPr>
        <p:txBody>
          <a:bodyPr/>
          <a:lstStyle/>
          <a:p>
            <a:pPr>
              <a:spcAft>
                <a:spcPct val="30000"/>
              </a:spcAft>
            </a:pPr>
            <a:r>
              <a:rPr lang="en-GB" b="1" dirty="0"/>
              <a:t>Procurement Strategy</a:t>
            </a:r>
            <a:r>
              <a:rPr lang="en-GB" dirty="0"/>
              <a:t> and Requirements – decide an appropriate strategy, such as competitive tendering, partnering, collaboration, etc.  Define requirements including quality, time and price parameters. </a:t>
            </a:r>
          </a:p>
          <a:p>
            <a:pPr>
              <a:spcAft>
                <a:spcPct val="30000"/>
              </a:spcAft>
            </a:pPr>
            <a:r>
              <a:rPr lang="en-GB" b="1" dirty="0"/>
              <a:t>Research market</a:t>
            </a:r>
            <a:r>
              <a:rPr lang="en-GB" dirty="0"/>
              <a:t> </a:t>
            </a:r>
            <a:r>
              <a:rPr lang="en-GB" b="1" dirty="0"/>
              <a:t>&amp;</a:t>
            </a:r>
            <a:r>
              <a:rPr lang="en-GB" dirty="0"/>
              <a:t> </a:t>
            </a:r>
            <a:r>
              <a:rPr lang="en-GB" b="1" dirty="0"/>
              <a:t>Identify Potential Suppliers</a:t>
            </a:r>
            <a:r>
              <a:rPr lang="en-GB" dirty="0"/>
              <a:t> – identify potential suppliers.  Research methods: mail-shots, business directories, industrial libraries, trade journals, networking. </a:t>
            </a:r>
          </a:p>
          <a:p>
            <a:pPr>
              <a:spcAft>
                <a:spcPct val="30000"/>
              </a:spcAft>
            </a:pPr>
            <a:r>
              <a:rPr lang="en-GB" b="1" dirty="0"/>
              <a:t>Check track record/capability</a:t>
            </a:r>
            <a:r>
              <a:rPr lang="en-GB" dirty="0"/>
              <a:t> </a:t>
            </a:r>
            <a:r>
              <a:rPr lang="en-GB" b="1" dirty="0"/>
              <a:t>&amp; shortlist </a:t>
            </a:r>
            <a:r>
              <a:rPr lang="en-GB" dirty="0"/>
              <a:t>– investigate suppliers ability to achieve the procurement requirements.  Shortlist to reduce tender evaluation effort and costs, using criteria such as price, quality, delivery time scales, support capability, contractual terms and arrangements, and risks</a:t>
            </a:r>
            <a:r>
              <a:rPr lang="en-GB" dirty="0" smtClean="0"/>
              <a:t>.</a:t>
            </a:r>
          </a:p>
          <a:p>
            <a:pPr>
              <a:spcAft>
                <a:spcPct val="30000"/>
              </a:spcAft>
            </a:pPr>
            <a:r>
              <a:rPr lang="en-GB" b="1" dirty="0" smtClean="0"/>
              <a:t>Invite Tenders</a:t>
            </a:r>
            <a:r>
              <a:rPr lang="en-GB" dirty="0" smtClean="0"/>
              <a:t> – request suppliers submit proposals and tenders.  Any subsequent technical or contractual questions from suppliers will be answered.  The tender evaluation team is likely to decide the final criteria for selection.</a:t>
            </a:r>
          </a:p>
          <a:p>
            <a:pPr>
              <a:spcAft>
                <a:spcPct val="30000"/>
              </a:spcAft>
            </a:pPr>
            <a:r>
              <a:rPr lang="en-GB" b="1" dirty="0" smtClean="0"/>
              <a:t>Evaluate Tenders</a:t>
            </a:r>
            <a:r>
              <a:rPr lang="en-GB" dirty="0" smtClean="0"/>
              <a:t> – against the pre-defined criteria.  It may be necessary to ask suppliers follow up questions to validate or cover missing information, understand risks, etc. </a:t>
            </a:r>
          </a:p>
          <a:p>
            <a:pPr>
              <a:spcAft>
                <a:spcPct val="30000"/>
              </a:spcAft>
            </a:pPr>
            <a:r>
              <a:rPr lang="en-GB" b="1" dirty="0" smtClean="0"/>
              <a:t>Select and Negotiate Contract Terms</a:t>
            </a:r>
            <a:r>
              <a:rPr lang="en-GB" dirty="0" smtClean="0"/>
              <a:t> – selected supplier(s) will be invited to negotiate a contract.  A final decision on the supplier will be taken and the contract agreed and signed.</a:t>
            </a:r>
          </a:p>
        </p:txBody>
      </p:sp>
    </p:spTree>
    <p:extLst>
      <p:ext uri="{BB962C8B-B14F-4D97-AF65-F5344CB8AC3E}">
        <p14:creationId xmlns:p14="http://schemas.microsoft.com/office/powerpoint/2010/main" xmlns="" val="423521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4962" name="Rectangle 2"/>
          <p:cNvSpPr>
            <a:spLocks noGrp="1" noRot="1" noChangeAspect="1" noChangeArrowheads="1" noTextEdit="1"/>
          </p:cNvSpPr>
          <p:nvPr>
            <p:ph type="sldImg"/>
          </p:nvPr>
        </p:nvSpPr>
        <p:spPr>
          <a:xfrm>
            <a:off x="1258888" y="720725"/>
            <a:ext cx="4799012" cy="3598863"/>
          </a:xfrm>
          <a:ln/>
        </p:spPr>
      </p:sp>
      <p:sp>
        <p:nvSpPr>
          <p:cNvPr id="1704963" name="Rectangle 3"/>
          <p:cNvSpPr>
            <a:spLocks noGrp="1" noChangeArrowheads="1"/>
          </p:cNvSpPr>
          <p:nvPr>
            <p:ph type="body" idx="1"/>
          </p:nvPr>
        </p:nvSpPr>
        <p:spPr>
          <a:xfrm>
            <a:off x="976252" y="4561485"/>
            <a:ext cx="5362697" cy="4319322"/>
          </a:xfrm>
        </p:spPr>
        <p:txBody>
          <a:bodyPr/>
          <a:lstStyle/>
          <a:p>
            <a:r>
              <a:rPr lang="en-GB" dirty="0"/>
              <a:t>The main criteria for evaluating bids would be drawn from the project Critical Success Criteria, Specific Procurement Requirements and Performance required from the supplier.  Examples are given below:</a:t>
            </a:r>
          </a:p>
          <a:p>
            <a:pPr lvl="1"/>
            <a:r>
              <a:rPr lang="en-GB" dirty="0">
                <a:latin typeface="ZapfCalligr BT" pitchFamily="18" charset="0"/>
              </a:rPr>
              <a:t>Price – linked to the overall project cost budgets</a:t>
            </a:r>
          </a:p>
          <a:p>
            <a:pPr lvl="1"/>
            <a:r>
              <a:rPr lang="en-GB" dirty="0">
                <a:latin typeface="ZapfCalligr BT" pitchFamily="18" charset="0"/>
              </a:rPr>
              <a:t>Quality – requirements of project deliverables</a:t>
            </a:r>
          </a:p>
          <a:p>
            <a:pPr lvl="1"/>
            <a:r>
              <a:rPr lang="en-GB" dirty="0">
                <a:latin typeface="ZapfCalligr BT" pitchFamily="18" charset="0"/>
              </a:rPr>
              <a:t>Timescales – linked to overall project timescales</a:t>
            </a:r>
          </a:p>
          <a:p>
            <a:pPr lvl="1"/>
            <a:r>
              <a:rPr lang="en-GB" dirty="0">
                <a:latin typeface="ZapfCalligr BT" pitchFamily="18" charset="0"/>
              </a:rPr>
              <a:t>Supplier delivery dates</a:t>
            </a:r>
          </a:p>
          <a:p>
            <a:pPr lvl="1"/>
            <a:r>
              <a:rPr lang="en-GB" dirty="0">
                <a:latin typeface="ZapfCalligr BT" pitchFamily="18" charset="0"/>
              </a:rPr>
              <a:t>Contractual Terms -including payment arrangements</a:t>
            </a:r>
          </a:p>
          <a:p>
            <a:pPr lvl="1"/>
            <a:r>
              <a:rPr lang="en-GB" dirty="0">
                <a:latin typeface="ZapfCalligr BT" pitchFamily="18" charset="0"/>
              </a:rPr>
              <a:t>Incentives and Guarantees</a:t>
            </a:r>
          </a:p>
          <a:p>
            <a:pPr lvl="1"/>
            <a:r>
              <a:rPr lang="en-GB" dirty="0">
                <a:latin typeface="ZapfCalligr BT" pitchFamily="18" charset="0"/>
              </a:rPr>
              <a:t>Cost of in service support - such as spares and maintenance</a:t>
            </a:r>
          </a:p>
          <a:p>
            <a:pPr lvl="1"/>
            <a:r>
              <a:rPr lang="en-GB" dirty="0">
                <a:latin typeface="ZapfCalligr BT" pitchFamily="18" charset="0"/>
              </a:rPr>
              <a:t>Risk Management capability</a:t>
            </a:r>
          </a:p>
          <a:p>
            <a:pPr lvl="1"/>
            <a:r>
              <a:rPr lang="en-GB" dirty="0">
                <a:latin typeface="ZapfCalligr BT" pitchFamily="18" charset="0"/>
              </a:rPr>
              <a:t>Resource and mobilisation capability</a:t>
            </a:r>
          </a:p>
          <a:p>
            <a:pPr lvl="1"/>
            <a:r>
              <a:rPr lang="en-GB" dirty="0">
                <a:latin typeface="ZapfCalligr BT" pitchFamily="18" charset="0"/>
              </a:rPr>
              <a:t>Quality Management capability</a:t>
            </a:r>
          </a:p>
          <a:p>
            <a:pPr lvl="1"/>
            <a:r>
              <a:rPr lang="en-GB" dirty="0">
                <a:latin typeface="ZapfCalligr BT" pitchFamily="18" charset="0"/>
              </a:rPr>
              <a:t>Responsiveness to changes</a:t>
            </a:r>
          </a:p>
          <a:p>
            <a:pPr lvl="1"/>
            <a:r>
              <a:rPr lang="en-GB" dirty="0">
                <a:latin typeface="ZapfCalligr BT" pitchFamily="18" charset="0"/>
              </a:rPr>
              <a:t>Sustainability Factor</a:t>
            </a:r>
            <a:endParaRPr lang="en-US" dirty="0">
              <a:latin typeface="ZapfCalligr BT" pitchFamily="18" charset="0"/>
            </a:endParaRPr>
          </a:p>
          <a:p>
            <a:endParaRPr lang="en-US" dirty="0"/>
          </a:p>
        </p:txBody>
      </p:sp>
    </p:spTree>
    <p:extLst>
      <p:ext uri="{BB962C8B-B14F-4D97-AF65-F5344CB8AC3E}">
        <p14:creationId xmlns:p14="http://schemas.microsoft.com/office/powerpoint/2010/main" xmlns="" val="34294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sz="1300" dirty="0"/>
              <a:t>Green supplier selection criteria may be developed with intent of focusing on meeting government regulations, focusing on process improvement, and focusing on buying company’s environmental policy. P.K Humphreys, et al (2003) categorize the green criteria into two groups of Qualitative and Quantitative Criteria. Depending on whether an organization is using a reactive or proactive environmental management strategy, one or both groups of criteria may be used at the same time.</a:t>
            </a:r>
          </a:p>
          <a:p>
            <a:r>
              <a:rPr lang="en-US" sz="1300" dirty="0"/>
              <a:t/>
            </a:r>
            <a:br>
              <a:rPr lang="en-US" sz="1300" dirty="0"/>
            </a:br>
            <a:r>
              <a:rPr lang="en-US" sz="1300" b="1" dirty="0"/>
              <a:t>Quantitative environmental criteria:</a:t>
            </a:r>
            <a:endParaRPr lang="en-US" sz="1300" dirty="0"/>
          </a:p>
          <a:p>
            <a:r>
              <a:rPr lang="en-US" sz="1300" dirty="0"/>
              <a:t>These criteria are based on the cost in monetary terms. A potential supplier may incur costs investing in environmental management of its processes or it may be a source of environmental costs because of its destructive processes.</a:t>
            </a:r>
          </a:p>
          <a:p>
            <a:pPr lvl="0"/>
            <a:r>
              <a:rPr lang="en-US" sz="1300" dirty="0"/>
              <a:t>Pollutant costs/effects: Representing environmental costs caused by a potential supplier.</a:t>
            </a:r>
          </a:p>
          <a:p>
            <a:pPr lvl="0"/>
            <a:r>
              <a:rPr lang="en-US" sz="1300" dirty="0"/>
              <a:t>Improvement cost: Represent the degree of commitment the supplier has in environmental management.</a:t>
            </a:r>
          </a:p>
          <a:p>
            <a:r>
              <a:rPr lang="en-US" sz="1300" dirty="0"/>
              <a:t> </a:t>
            </a:r>
          </a:p>
          <a:p>
            <a:r>
              <a:rPr lang="en-US" sz="1300" dirty="0"/>
              <a:t/>
            </a:r>
            <a:br>
              <a:rPr lang="en-US" sz="1300" dirty="0"/>
            </a:br>
            <a:r>
              <a:rPr lang="en-US" sz="1300" dirty="0"/>
              <a:t> </a:t>
            </a:r>
          </a:p>
          <a:p>
            <a:r>
              <a:rPr lang="en-US" sz="1300" b="1" dirty="0"/>
              <a:t>Qualitative environmental criteria:</a:t>
            </a:r>
            <a:endParaRPr lang="en-US" sz="1300" dirty="0"/>
          </a:p>
          <a:p>
            <a:r>
              <a:rPr lang="en-US" sz="1300" dirty="0"/>
              <a:t>These are more subjective criteria and their application depends on the weight given to each one depending on its importance to the organization or industry and total points score obtained on the bases of the measured parameters.</a:t>
            </a:r>
          </a:p>
          <a:p>
            <a:pPr lvl="0"/>
            <a:r>
              <a:rPr lang="en-US" sz="1300" dirty="0"/>
              <a:t>Management competences</a:t>
            </a:r>
          </a:p>
          <a:p>
            <a:pPr lvl="0"/>
            <a:r>
              <a:rPr lang="en-US" sz="1300" dirty="0"/>
              <a:t>Green image</a:t>
            </a:r>
          </a:p>
          <a:p>
            <a:pPr lvl="0"/>
            <a:r>
              <a:rPr lang="en-US" sz="1300" dirty="0"/>
              <a:t>Design for Environment (DFE)</a:t>
            </a:r>
          </a:p>
          <a:p>
            <a:pPr lvl="0"/>
            <a:r>
              <a:rPr lang="en-US" sz="1300" dirty="0"/>
              <a:t>Environment Management Systems</a:t>
            </a:r>
          </a:p>
          <a:p>
            <a:pPr lvl="0"/>
            <a:r>
              <a:rPr lang="en-US" sz="1300" dirty="0"/>
              <a:t>Environment competencies</a:t>
            </a:r>
          </a:p>
        </p:txBody>
      </p:sp>
    </p:spTree>
    <p:extLst>
      <p:ext uri="{BB962C8B-B14F-4D97-AF65-F5344CB8AC3E}">
        <p14:creationId xmlns:p14="http://schemas.microsoft.com/office/powerpoint/2010/main" xmlns="" val="912492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7010" name="Rectangle 2"/>
          <p:cNvSpPr>
            <a:spLocks noGrp="1" noRot="1" noChangeAspect="1" noChangeArrowheads="1" noTextEdit="1"/>
          </p:cNvSpPr>
          <p:nvPr>
            <p:ph type="sldImg"/>
          </p:nvPr>
        </p:nvSpPr>
        <p:spPr>
          <a:xfrm>
            <a:off x="1258888" y="720725"/>
            <a:ext cx="4799012" cy="3598863"/>
          </a:xfrm>
          <a:ln/>
        </p:spPr>
      </p:sp>
      <p:sp>
        <p:nvSpPr>
          <p:cNvPr id="1707011" name="Rectangle 3"/>
          <p:cNvSpPr>
            <a:spLocks noGrp="1" noChangeArrowheads="1"/>
          </p:cNvSpPr>
          <p:nvPr>
            <p:ph type="body" idx="1"/>
          </p:nvPr>
        </p:nvSpPr>
        <p:spPr>
          <a:xfrm>
            <a:off x="976252" y="4561485"/>
            <a:ext cx="5362697" cy="4319322"/>
          </a:xfrm>
        </p:spPr>
        <p:txBody>
          <a:bodyPr/>
          <a:lstStyle/>
          <a:p>
            <a:r>
              <a:rPr lang="en-GB" dirty="0" smtClean="0"/>
              <a:t>Organization </a:t>
            </a:r>
            <a:r>
              <a:rPr lang="en-GB" dirty="0"/>
              <a:t>may have long standing supplier relationships both informal and formal that may need to be taken into account by the project.</a:t>
            </a:r>
          </a:p>
          <a:p>
            <a:r>
              <a:rPr lang="en-GB" dirty="0"/>
              <a:t>The project may introduce the </a:t>
            </a:r>
            <a:r>
              <a:rPr lang="en-GB" dirty="0" smtClean="0"/>
              <a:t>organization </a:t>
            </a:r>
            <a:r>
              <a:rPr lang="en-GB" dirty="0"/>
              <a:t>to new procurement relationships and constraints.</a:t>
            </a:r>
          </a:p>
          <a:p>
            <a:r>
              <a:rPr lang="en-GB" dirty="0" smtClean="0"/>
              <a:t>Terms:</a:t>
            </a:r>
            <a:endParaRPr lang="en-GB" dirty="0"/>
          </a:p>
          <a:p>
            <a:pPr lvl="1"/>
            <a:r>
              <a:rPr lang="en-GB" dirty="0">
                <a:latin typeface="ZapfCalligr BT" pitchFamily="18" charset="0"/>
              </a:rPr>
              <a:t>Alliancing</a:t>
            </a:r>
          </a:p>
          <a:p>
            <a:pPr lvl="1"/>
            <a:r>
              <a:rPr lang="en-GB" dirty="0">
                <a:latin typeface="ZapfCalligr BT" pitchFamily="18" charset="0"/>
              </a:rPr>
              <a:t>Partnering</a:t>
            </a:r>
          </a:p>
          <a:p>
            <a:pPr lvl="1"/>
            <a:r>
              <a:rPr lang="en-GB" dirty="0">
                <a:latin typeface="ZapfCalligr BT" pitchFamily="18" charset="0"/>
              </a:rPr>
              <a:t>Prime or lead contractor</a:t>
            </a:r>
          </a:p>
          <a:p>
            <a:pPr lvl="1"/>
            <a:r>
              <a:rPr lang="en-GB" dirty="0">
                <a:latin typeface="ZapfCalligr BT" pitchFamily="18" charset="0"/>
              </a:rPr>
              <a:t>Private Finance Initiative</a:t>
            </a:r>
          </a:p>
          <a:p>
            <a:pPr lvl="1"/>
            <a:r>
              <a:rPr lang="en-GB" dirty="0">
                <a:latin typeface="ZapfCalligr BT" pitchFamily="18" charset="0"/>
              </a:rPr>
              <a:t>Public Private Partnership</a:t>
            </a:r>
          </a:p>
          <a:p>
            <a:pPr lvl="1"/>
            <a:r>
              <a:rPr lang="en-GB" dirty="0">
                <a:latin typeface="ZapfCalligr BT" pitchFamily="18" charset="0"/>
              </a:rPr>
              <a:t>Sub contract</a:t>
            </a:r>
          </a:p>
          <a:p>
            <a:pPr lvl="1"/>
            <a:r>
              <a:rPr lang="en-GB" dirty="0">
                <a:latin typeface="ZapfCalligr BT" pitchFamily="18" charset="0"/>
              </a:rPr>
              <a:t>Supply chain management</a:t>
            </a:r>
          </a:p>
          <a:p>
            <a:pPr lvl="1"/>
            <a:r>
              <a:rPr lang="en-GB" dirty="0">
                <a:latin typeface="ZapfCalligr BT" pitchFamily="18" charset="0"/>
              </a:rPr>
              <a:t>Turnkey contract</a:t>
            </a:r>
            <a:endParaRPr lang="en-US" dirty="0">
              <a:latin typeface="ZapfCalligr BT" pitchFamily="18" charset="0"/>
            </a:endParaRPr>
          </a:p>
        </p:txBody>
      </p:sp>
    </p:spTree>
    <p:extLst>
      <p:ext uri="{BB962C8B-B14F-4D97-AF65-F5344CB8AC3E}">
        <p14:creationId xmlns:p14="http://schemas.microsoft.com/office/powerpoint/2010/main" xmlns="" val="1293447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5634" name="Rectangle 2"/>
          <p:cNvSpPr>
            <a:spLocks noGrp="1" noRot="1" noChangeAspect="1" noChangeArrowheads="1" noTextEdit="1"/>
          </p:cNvSpPr>
          <p:nvPr>
            <p:ph type="sldImg"/>
          </p:nvPr>
        </p:nvSpPr>
        <p:spPr>
          <a:xfrm>
            <a:off x="1258888" y="720725"/>
            <a:ext cx="4799012" cy="3598863"/>
          </a:xfrm>
          <a:ln/>
        </p:spPr>
      </p:sp>
      <p:sp>
        <p:nvSpPr>
          <p:cNvPr id="965635" name="Rectangle 3"/>
          <p:cNvSpPr>
            <a:spLocks noGrp="1" noChangeArrowheads="1"/>
          </p:cNvSpPr>
          <p:nvPr>
            <p:ph type="body" idx="1"/>
          </p:nvPr>
        </p:nvSpPr>
        <p:spPr>
          <a:xfrm>
            <a:off x="976252" y="4561485"/>
            <a:ext cx="5362697" cy="4319322"/>
          </a:xfrm>
        </p:spPr>
        <p:txBody>
          <a:bodyPr/>
          <a:lstStyle/>
          <a:p>
            <a:r>
              <a:rPr lang="en-GB" dirty="0"/>
              <a:t>The diagram shows an overview of the process for developing budget from estimates and monitoring costs.</a:t>
            </a:r>
          </a:p>
          <a:p>
            <a:r>
              <a:rPr lang="en-GB" dirty="0"/>
              <a:t>Initial estimates are used to support investment appraisal during the Concept phase.  These are refined during definition as more detailed information becomes available.  This is typically an iterative process which is done alongside the development of baseline plans.</a:t>
            </a:r>
          </a:p>
          <a:p>
            <a:r>
              <a:rPr lang="en-GB" dirty="0"/>
              <a:t>When the estimates have been accepted by the sponsor, they become the budget.  This budget is allocated to the work packages in a project inline with estimates.  During implementation costs are monitored against the budgets and controlled. </a:t>
            </a:r>
            <a:endParaRPr lang="en-GB" dirty="0" smtClean="0"/>
          </a:p>
          <a:p>
            <a:endParaRPr lang="en-GB" dirty="0" smtClean="0"/>
          </a:p>
          <a:p>
            <a:r>
              <a:rPr lang="en-GB" dirty="0" smtClean="0"/>
              <a:t>The cost breakdown structure is a hierarchy typically derived by mapping the work breakdown structure against the organization’s system of cost accounting.</a:t>
            </a:r>
          </a:p>
          <a:p>
            <a:r>
              <a:rPr lang="en-GB" dirty="0" smtClean="0"/>
              <a:t>The integrated structure allows costs budgets to be allocated to each work package in line with the work to be undertaken and the time and quality objectives to be achieved.</a:t>
            </a:r>
          </a:p>
          <a:p>
            <a:r>
              <a:rPr lang="en-GB" dirty="0" smtClean="0"/>
              <a:t>Summary levels are produced to show the overall project spend profile corresponding to the cost breakdown structure.</a:t>
            </a:r>
          </a:p>
          <a:p>
            <a:r>
              <a:rPr lang="en-GB" dirty="0" smtClean="0"/>
              <a:t>The system enables costs for each work package to be broken down into each cost type to provide greater visibility and control, such as labour types, materials and expenses.</a:t>
            </a:r>
          </a:p>
          <a:p>
            <a:r>
              <a:rPr lang="en-GB" dirty="0" smtClean="0"/>
              <a:t>An effective cost breakdown structure is essential for earned value analysis and will be discussed later. </a:t>
            </a:r>
            <a:endParaRPr lang="en-GB" dirty="0"/>
          </a:p>
          <a:p>
            <a:endParaRPr lang="en-US" dirty="0"/>
          </a:p>
        </p:txBody>
      </p:sp>
    </p:spTree>
    <p:extLst>
      <p:ext uri="{BB962C8B-B14F-4D97-AF65-F5344CB8AC3E}">
        <p14:creationId xmlns:p14="http://schemas.microsoft.com/office/powerpoint/2010/main" xmlns="" val="419006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9730" name="Rectangle 2"/>
          <p:cNvSpPr>
            <a:spLocks noGrp="1" noRot="1" noChangeAspect="1" noChangeArrowheads="1" noTextEdit="1"/>
          </p:cNvSpPr>
          <p:nvPr>
            <p:ph type="sldImg"/>
          </p:nvPr>
        </p:nvSpPr>
        <p:spPr>
          <a:xfrm>
            <a:off x="1258888" y="720725"/>
            <a:ext cx="4799012" cy="3598863"/>
          </a:xfrm>
          <a:ln/>
        </p:spPr>
      </p:sp>
      <p:sp>
        <p:nvSpPr>
          <p:cNvPr id="969731" name="Rectangle 3"/>
          <p:cNvSpPr>
            <a:spLocks noGrp="1" noChangeArrowheads="1"/>
          </p:cNvSpPr>
          <p:nvPr>
            <p:ph type="body" idx="1"/>
          </p:nvPr>
        </p:nvSpPr>
        <p:spPr>
          <a:xfrm>
            <a:off x="976252" y="4561485"/>
            <a:ext cx="5362697" cy="4319322"/>
          </a:xfrm>
        </p:spPr>
        <p:txBody>
          <a:bodyPr/>
          <a:lstStyle/>
          <a:p>
            <a:r>
              <a:rPr lang="en-GB" dirty="0"/>
              <a:t>A project cost plan (or phased cost plan) shows planned spend against time, usually based on a fully resourced bar chart which includes material purchases, sub contract and labour expenditure.</a:t>
            </a:r>
          </a:p>
          <a:p>
            <a:r>
              <a:rPr lang="en-GB" b="1" dirty="0"/>
              <a:t>Spend Profile</a:t>
            </a:r>
            <a:r>
              <a:rPr lang="en-GB" dirty="0"/>
              <a:t> – the project timescale is divided into financial periods (typically months).  Estimates for different cost categories are spread against each project activity.  The values of each cost category are summed for each financial period (Period Costs).  The period costs are accumulated for each financial period to produce a spend profile (‘S’ curve).  </a:t>
            </a:r>
          </a:p>
          <a:p>
            <a:r>
              <a:rPr lang="en-GB" dirty="0"/>
              <a:t>The plan is typically produced at work package level.  Summary levels are produced to show the overall project spend profile corresponding to the cost breakdown structure.</a:t>
            </a:r>
          </a:p>
          <a:p>
            <a:r>
              <a:rPr lang="en-GB" b="1" dirty="0"/>
              <a:t>Planned Committed Costs</a:t>
            </a:r>
            <a:r>
              <a:rPr lang="en-GB" dirty="0"/>
              <a:t> – are costs that have been formally committed and which will eventually be included in the final project cost.  For example, orders placed for which goods have not yet been received or invoiced.  A cost plan may also show the planned commitments based on the expected dates that orders will be placed.  This can help to determine the level of financial exposure at any time and is useful in risk analysis and decisions.  </a:t>
            </a:r>
          </a:p>
          <a:p>
            <a:r>
              <a:rPr lang="en-GB" dirty="0"/>
              <a:t>The spend profile (S curve) is used to monitor cash flow and expenditure</a:t>
            </a:r>
            <a:r>
              <a:rPr lang="en-GB" dirty="0" smtClean="0"/>
              <a:t>.</a:t>
            </a:r>
          </a:p>
          <a:p>
            <a:endParaRPr lang="en-GB" dirty="0" smtClean="0"/>
          </a:p>
          <a:p>
            <a:pPr>
              <a:spcBef>
                <a:spcPct val="25000"/>
              </a:spcBef>
              <a:spcAft>
                <a:spcPct val="25000"/>
              </a:spcAft>
            </a:pPr>
            <a:r>
              <a:rPr lang="en-GB" b="1" dirty="0" smtClean="0"/>
              <a:t>The S curve </a:t>
            </a:r>
            <a:r>
              <a:rPr lang="en-GB" dirty="0" smtClean="0"/>
              <a:t>- shows</a:t>
            </a:r>
            <a:r>
              <a:rPr lang="en-GB" b="1" dirty="0" smtClean="0"/>
              <a:t> </a:t>
            </a:r>
            <a:r>
              <a:rPr lang="en-GB" dirty="0" smtClean="0"/>
              <a:t>the amount of spend up to the total budget against the project timescales.   Thus the planned spend at any time in the project can be determined by reading the appropriate cost value at the corresponding time.</a:t>
            </a:r>
          </a:p>
          <a:p>
            <a:pPr>
              <a:spcBef>
                <a:spcPct val="25000"/>
              </a:spcBef>
              <a:spcAft>
                <a:spcPct val="25000"/>
              </a:spcAft>
            </a:pPr>
            <a:r>
              <a:rPr lang="en-GB" b="1" dirty="0" smtClean="0"/>
              <a:t>Actual Costs</a:t>
            </a:r>
            <a:r>
              <a:rPr lang="en-GB" dirty="0" smtClean="0"/>
              <a:t> – are costs that have been charged to the project.  For example, invoices paid to contractors, bills paid for materials purchased; charges for labour.  Actual costs are monitored and compared to the S curve.</a:t>
            </a:r>
          </a:p>
          <a:p>
            <a:pPr>
              <a:spcBef>
                <a:spcPct val="25000"/>
              </a:spcBef>
              <a:spcAft>
                <a:spcPct val="25000"/>
              </a:spcAft>
            </a:pPr>
            <a:r>
              <a:rPr lang="en-GB" dirty="0" smtClean="0"/>
              <a:t>On the above example, actual costs exceed the spend profile at time now ( the reference date for the analysis, e.g. end of financial period).  This may indicate that the project is overspending.  However, it could also indicate that work is being done more quickly than planned.  To understand the current status and predict the outcome requires an understanding of the useful work being accomplished for the costs incurred, which can be done effectively through Earned Value Analysis.     </a:t>
            </a:r>
            <a:endParaRPr lang="en-US" dirty="0"/>
          </a:p>
        </p:txBody>
      </p:sp>
    </p:spTree>
    <p:extLst>
      <p:ext uri="{BB962C8B-B14F-4D97-AF65-F5344CB8AC3E}">
        <p14:creationId xmlns:p14="http://schemas.microsoft.com/office/powerpoint/2010/main" xmlns="" val="1557491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3826" name="Rectangle 2"/>
          <p:cNvSpPr>
            <a:spLocks noGrp="1" noRot="1" noChangeAspect="1" noChangeArrowheads="1" noTextEdit="1"/>
          </p:cNvSpPr>
          <p:nvPr>
            <p:ph type="sldImg"/>
          </p:nvPr>
        </p:nvSpPr>
        <p:spPr>
          <a:xfrm>
            <a:off x="1258888" y="720725"/>
            <a:ext cx="4799012" cy="3598863"/>
          </a:xfrm>
          <a:ln/>
        </p:spPr>
      </p:sp>
      <p:sp>
        <p:nvSpPr>
          <p:cNvPr id="973827" name="Rectangle 3"/>
          <p:cNvSpPr>
            <a:spLocks noGrp="1" noChangeArrowheads="1"/>
          </p:cNvSpPr>
          <p:nvPr>
            <p:ph type="body" idx="1"/>
          </p:nvPr>
        </p:nvSpPr>
        <p:spPr>
          <a:xfrm>
            <a:off x="976252" y="4561485"/>
            <a:ext cx="5362697" cy="4319322"/>
          </a:xfrm>
        </p:spPr>
        <p:txBody>
          <a:bodyPr/>
          <a:lstStyle/>
          <a:p>
            <a:r>
              <a:rPr lang="en-GB" dirty="0"/>
              <a:t>Some benefits from cost management are shown above.</a:t>
            </a:r>
          </a:p>
          <a:p>
            <a:endParaRPr lang="en-GB" dirty="0"/>
          </a:p>
          <a:p>
            <a:pPr>
              <a:buFontTx/>
              <a:buChar char="•"/>
            </a:pPr>
            <a:r>
              <a:rPr lang="en-GB" dirty="0"/>
              <a:t>The Project Manager is more likely to achieve their planned budget</a:t>
            </a:r>
          </a:p>
          <a:p>
            <a:pPr>
              <a:buFontTx/>
              <a:buChar char="•"/>
            </a:pPr>
            <a:r>
              <a:rPr lang="en-GB" dirty="0"/>
              <a:t>Having a controlled expenditure within an ability to pay as and when invoices are charged within each phase or stage</a:t>
            </a:r>
          </a:p>
          <a:p>
            <a:pPr>
              <a:buFontTx/>
              <a:buChar char="•"/>
            </a:pPr>
            <a:r>
              <a:rPr lang="en-GB" dirty="0"/>
              <a:t>Knowing what funds are available throughout the life cycle with a control on cash flow</a:t>
            </a:r>
          </a:p>
          <a:p>
            <a:pPr>
              <a:buFontTx/>
              <a:buChar char="•"/>
            </a:pPr>
            <a:r>
              <a:rPr lang="en-GB" dirty="0"/>
              <a:t>learn lessons from previous work to ensure that the costs of materials and tasks is better understood for the future</a:t>
            </a:r>
          </a:p>
          <a:p>
            <a:pPr>
              <a:buFontTx/>
              <a:buChar char="•"/>
            </a:pPr>
            <a:r>
              <a:rPr lang="en-GB" dirty="0"/>
              <a:t>improve estimating accuracy on the work packages by feeding back the information to assist future projects  </a:t>
            </a:r>
            <a:endParaRPr lang="en-US" dirty="0"/>
          </a:p>
          <a:p>
            <a:endParaRPr lang="en-GB" dirty="0"/>
          </a:p>
          <a:p>
            <a:r>
              <a:rPr lang="en-GB" dirty="0"/>
              <a:t> </a:t>
            </a:r>
            <a:endParaRPr lang="en-US" dirty="0"/>
          </a:p>
        </p:txBody>
      </p:sp>
    </p:spTree>
    <p:extLst>
      <p:ext uri="{BB962C8B-B14F-4D97-AF65-F5344CB8AC3E}">
        <p14:creationId xmlns:p14="http://schemas.microsoft.com/office/powerpoint/2010/main" xmlns="" val="13847839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209346" name="Rectangle 2"/>
          <p:cNvSpPr>
            <a:spLocks noGrp="1" noRot="1" noChangeAspect="1" noChangeArrowheads="1" noTextEdit="1"/>
          </p:cNvSpPr>
          <p:nvPr>
            <p:ph type="sldImg"/>
          </p:nvPr>
        </p:nvSpPr>
        <p:spPr>
          <a:xfrm>
            <a:off x="1258888" y="720725"/>
            <a:ext cx="4799012" cy="3598863"/>
          </a:xfrm>
          <a:ln/>
        </p:spPr>
      </p:sp>
      <p:sp>
        <p:nvSpPr>
          <p:cNvPr id="1209347" name="Rectangle 3"/>
          <p:cNvSpPr>
            <a:spLocks noGrp="1" noChangeArrowheads="1"/>
          </p:cNvSpPr>
          <p:nvPr>
            <p:ph type="body" idx="1"/>
          </p:nvPr>
        </p:nvSpPr>
        <p:spPr>
          <a:xfrm>
            <a:off x="976252" y="4561485"/>
            <a:ext cx="5362697" cy="4319322"/>
          </a:xfrm>
        </p:spPr>
        <p:txBody>
          <a:bodyPr/>
          <a:lstStyle/>
          <a:p>
            <a:r>
              <a:rPr lang="en-GB" dirty="0"/>
              <a:t>There are typically four types of costs that will be incurred by a Project Manager as they work through the logical network of work packages.</a:t>
            </a:r>
          </a:p>
          <a:p>
            <a:endParaRPr lang="en-GB" dirty="0"/>
          </a:p>
          <a:p>
            <a:r>
              <a:rPr lang="en-GB" dirty="0"/>
              <a:t>These are:</a:t>
            </a:r>
          </a:p>
          <a:p>
            <a:endParaRPr lang="en-GB" dirty="0"/>
          </a:p>
          <a:p>
            <a:pPr>
              <a:buFontTx/>
              <a:buChar char="•"/>
            </a:pPr>
            <a:r>
              <a:rPr lang="en-GB" dirty="0"/>
              <a:t>Committed Costs – Where a placement for an order for work to be done has been made, but the work is yet to be started.  This money has already therefore been allocated to the resource and cannot be used by the project for anything other than that payment</a:t>
            </a:r>
            <a:r>
              <a:rPr lang="en-GB" dirty="0" smtClean="0"/>
              <a:t>.</a:t>
            </a:r>
          </a:p>
          <a:p>
            <a:pPr>
              <a:buFontTx/>
              <a:buNone/>
            </a:pPr>
            <a:endParaRPr lang="en-GB" dirty="0"/>
          </a:p>
          <a:p>
            <a:pPr>
              <a:buFontTx/>
              <a:buChar char="•"/>
            </a:pPr>
            <a:r>
              <a:rPr lang="en-GB" dirty="0"/>
              <a:t>Accrual – Work that has been done by the contractor, but for which the project has not yet paid but will be doing in the near future</a:t>
            </a:r>
            <a:r>
              <a:rPr lang="en-GB" dirty="0" smtClean="0"/>
              <a:t>.</a:t>
            </a:r>
          </a:p>
          <a:p>
            <a:pPr>
              <a:buFontTx/>
              <a:buChar char="•"/>
            </a:pPr>
            <a:endParaRPr lang="en-GB" dirty="0" smtClean="0"/>
          </a:p>
          <a:p>
            <a:pPr>
              <a:buFontTx/>
              <a:buChar char="•"/>
            </a:pPr>
            <a:r>
              <a:rPr lang="en-GB" dirty="0" smtClean="0"/>
              <a:t>Actual – Real expenditure that has left the budget and has already been spent.</a:t>
            </a:r>
          </a:p>
          <a:p>
            <a:pPr>
              <a:buFontTx/>
              <a:buNone/>
            </a:pPr>
            <a:endParaRPr lang="en-GB" dirty="0" smtClean="0"/>
          </a:p>
          <a:p>
            <a:pPr>
              <a:buFontTx/>
              <a:buChar char="•"/>
            </a:pPr>
            <a:r>
              <a:rPr lang="en-GB" dirty="0" smtClean="0"/>
              <a:t>Forecast Out-turn – The total of Committed Costs, Accruals and Actual costs plus the estimate of the costs remaining in the work packages left to complete the project. </a:t>
            </a:r>
            <a:endParaRPr lang="en-US" dirty="0"/>
          </a:p>
          <a:p>
            <a:r>
              <a:rPr lang="en-GB" dirty="0"/>
              <a:t> </a:t>
            </a:r>
          </a:p>
          <a:p>
            <a:r>
              <a:rPr lang="en-GB" dirty="0"/>
              <a:t> </a:t>
            </a:r>
            <a:endParaRPr lang="en-US" dirty="0"/>
          </a:p>
        </p:txBody>
      </p:sp>
    </p:spTree>
    <p:extLst>
      <p:ext uri="{BB962C8B-B14F-4D97-AF65-F5344CB8AC3E}">
        <p14:creationId xmlns:p14="http://schemas.microsoft.com/office/powerpoint/2010/main" xmlns="" val="1689757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83</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7922" name="Rectangle 2"/>
          <p:cNvSpPr>
            <a:spLocks noGrp="1" noRot="1" noChangeAspect="1" noChangeArrowheads="1" noTextEdit="1"/>
          </p:cNvSpPr>
          <p:nvPr>
            <p:ph type="sldImg"/>
          </p:nvPr>
        </p:nvSpPr>
        <p:spPr>
          <a:xfrm>
            <a:off x="1258888" y="720725"/>
            <a:ext cx="4799012" cy="3598863"/>
          </a:xfrm>
          <a:ln/>
        </p:spPr>
      </p:sp>
      <p:sp>
        <p:nvSpPr>
          <p:cNvPr id="977923" name="Rectangle 3"/>
          <p:cNvSpPr>
            <a:spLocks noGrp="1" noChangeArrowheads="1"/>
          </p:cNvSpPr>
          <p:nvPr>
            <p:ph type="body" idx="1"/>
          </p:nvPr>
        </p:nvSpPr>
        <p:spPr>
          <a:xfrm>
            <a:off x="976252" y="4561485"/>
            <a:ext cx="5362697" cy="4319322"/>
          </a:xfrm>
        </p:spPr>
        <p:txBody>
          <a:bodyPr/>
          <a:lstStyle/>
          <a:p>
            <a:r>
              <a:rPr lang="en-GB" dirty="0"/>
              <a:t>For Earned Value Management to be carried out most effectively, many pre-requisites must be in place before attempting to carry out the calculations, measurements or reports.</a:t>
            </a:r>
          </a:p>
          <a:p>
            <a:r>
              <a:rPr lang="en-GB" dirty="0"/>
              <a:t>These include:  </a:t>
            </a:r>
          </a:p>
          <a:p>
            <a:endParaRPr lang="en-GB" dirty="0"/>
          </a:p>
          <a:p>
            <a:pPr>
              <a:buFontTx/>
              <a:buChar char="•"/>
            </a:pPr>
            <a:r>
              <a:rPr lang="en-GB" dirty="0"/>
              <a:t>A detailed and robust WBS where the budgets have been distributed correctly </a:t>
            </a:r>
          </a:p>
          <a:p>
            <a:pPr>
              <a:buFontTx/>
              <a:buChar char="•"/>
            </a:pPr>
            <a:r>
              <a:rPr lang="en-GB" dirty="0"/>
              <a:t>Defined responsibilities for all the team members involved within the EVM activity</a:t>
            </a:r>
          </a:p>
          <a:p>
            <a:pPr>
              <a:buFontTx/>
              <a:buChar char="•"/>
            </a:pPr>
            <a:r>
              <a:rPr lang="en-GB" dirty="0"/>
              <a:t>A baseline plan with a fully authorised work schedule</a:t>
            </a:r>
          </a:p>
          <a:p>
            <a:pPr>
              <a:buFontTx/>
              <a:buChar char="•"/>
            </a:pPr>
            <a:r>
              <a:rPr lang="en-GB" dirty="0"/>
              <a:t>A recognised method for measuring achievement of the task being carried out for EVM</a:t>
            </a:r>
          </a:p>
          <a:p>
            <a:pPr>
              <a:buFontTx/>
              <a:buChar char="•"/>
            </a:pPr>
            <a:r>
              <a:rPr lang="en-GB" dirty="0"/>
              <a:t>A budget phased over time within the work </a:t>
            </a:r>
            <a:r>
              <a:rPr lang="en-GB" dirty="0" smtClean="0"/>
              <a:t>packages</a:t>
            </a:r>
          </a:p>
          <a:p>
            <a:pPr>
              <a:buFont typeface="Arial" pitchFamily="34" charset="0"/>
              <a:buChar char="•"/>
            </a:pPr>
            <a:r>
              <a:rPr lang="en-GB" dirty="0" smtClean="0"/>
              <a:t>Baseline Plans fully authorised</a:t>
            </a:r>
          </a:p>
          <a:p>
            <a:pPr>
              <a:buFontTx/>
              <a:buChar char="•"/>
            </a:pPr>
            <a:r>
              <a:rPr lang="en-GB" dirty="0" smtClean="0"/>
              <a:t>A cost recording mechanism in place</a:t>
            </a:r>
          </a:p>
          <a:p>
            <a:pPr>
              <a:buFontTx/>
              <a:buChar char="•"/>
            </a:pPr>
            <a:r>
              <a:rPr lang="en-GB" dirty="0" smtClean="0"/>
              <a:t>Performance data collection and analysis methods</a:t>
            </a:r>
          </a:p>
          <a:p>
            <a:pPr>
              <a:buFontTx/>
              <a:buChar char="•"/>
            </a:pPr>
            <a:r>
              <a:rPr lang="en-GB" dirty="0" smtClean="0"/>
              <a:t>Forecasts for remaining work must be in place and methods to do so</a:t>
            </a:r>
            <a:endParaRPr lang="en-US" dirty="0" smtClean="0"/>
          </a:p>
        </p:txBody>
      </p:sp>
    </p:spTree>
    <p:extLst>
      <p:ext uri="{BB962C8B-B14F-4D97-AF65-F5344CB8AC3E}">
        <p14:creationId xmlns:p14="http://schemas.microsoft.com/office/powerpoint/2010/main" xmlns="" val="41247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mn-lt"/>
                <a:ea typeface="+mn-ea"/>
                <a:cs typeface="+mn-cs"/>
              </a:rPr>
              <a:t>The Product Life Cycle (PLC)</a:t>
            </a:r>
            <a:r>
              <a:rPr lang="en-US" sz="1200" kern="1200" dirty="0" smtClean="0">
                <a:solidFill>
                  <a:schemeClr val="tx1"/>
                </a:solidFill>
                <a:effectLst/>
                <a:latin typeface="+mn-lt"/>
                <a:ea typeface="+mn-ea"/>
                <a:cs typeface="+mn-cs"/>
              </a:rPr>
              <a:t> is based upon the biological life cycle. For example, a seed is planted (introduction); it begins to sprout (growth); it shoots out leaves and puts down roots as it becomes an adult (maturity); after a long period as an adult the plant begins to shrink and die out (decline).</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In theory it’s the same for a product. After a period of development it is introduced or launched into the market; it gains more and more customers as it grows; eventually the market stabilizes and the product becomes mature; then after a period of time the product is overtaken by development (extensions/new releases/models) and the introduction of superior competitors, it goes into decline and is eventually withdrawn.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 xmlns:p14="http://schemas.microsoft.com/office/powerpoint/2010/main" val="1753596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2258" name="Rectangle 2"/>
          <p:cNvSpPr>
            <a:spLocks noGrp="1" noRot="1" noChangeAspect="1" noChangeArrowheads="1" noTextEdit="1"/>
          </p:cNvSpPr>
          <p:nvPr>
            <p:ph type="sldImg"/>
          </p:nvPr>
        </p:nvSpPr>
        <p:spPr>
          <a:xfrm>
            <a:off x="1258888" y="720725"/>
            <a:ext cx="4799012" cy="3598863"/>
          </a:xfrm>
          <a:ln/>
        </p:spPr>
      </p:sp>
      <p:sp>
        <p:nvSpPr>
          <p:cNvPr id="992259" name="Rectangle 3"/>
          <p:cNvSpPr>
            <a:spLocks noGrp="1" noChangeArrowheads="1"/>
          </p:cNvSpPr>
          <p:nvPr>
            <p:ph type="body" idx="1"/>
          </p:nvPr>
        </p:nvSpPr>
        <p:spPr>
          <a:xfrm>
            <a:off x="976252" y="4561485"/>
            <a:ext cx="5382757" cy="4319322"/>
          </a:xfrm>
        </p:spPr>
        <p:txBody>
          <a:bodyPr/>
          <a:lstStyle/>
          <a:p>
            <a:r>
              <a:rPr lang="en-US" dirty="0"/>
              <a:t>Earned Value Analysis uses the measurement of useful work (earned value) that has been accomplished to enable comparison with the planned value and actual costs at any time in the project.  This provides an instant health view of the project and enables variances to be established showing areas that are under achieving in terms of cost and schedule.  It also enables schedule and cost efficiency to be calculated in terms of useful work as a ratio of planned work and actual costs incurred.  Performance Indices can be used for trend analysis and prediction of forecast completion dates and costs. </a:t>
            </a:r>
          </a:p>
          <a:p>
            <a:r>
              <a:rPr lang="en-GB" dirty="0"/>
              <a:t>There are three key parameters in Earned Value Analysis:</a:t>
            </a:r>
          </a:p>
          <a:p>
            <a:r>
              <a:rPr lang="en-GB" b="1" dirty="0"/>
              <a:t>Planned Value</a:t>
            </a:r>
            <a:r>
              <a:rPr lang="en-GB" dirty="0"/>
              <a:t> – this is developed by scheduling activities and their budgets against project timescales.  The Planned Spend is typically represented by a spend profile or ‘S’ curve that shows the planned spend against time.</a:t>
            </a:r>
          </a:p>
          <a:p>
            <a:r>
              <a:rPr lang="en-GB" b="1" dirty="0"/>
              <a:t>Actual Cost</a:t>
            </a:r>
            <a:r>
              <a:rPr lang="en-GB" dirty="0"/>
              <a:t> – the actual costs charged for the work accomplished.  Actual costs are taken from bills, labour booking and invoices for materials, sub contract work etc., as recorded in operating accounts.</a:t>
            </a:r>
          </a:p>
          <a:p>
            <a:r>
              <a:rPr lang="en-GB" b="1" dirty="0"/>
              <a:t>Earned Value</a:t>
            </a:r>
            <a:r>
              <a:rPr lang="en-GB" dirty="0"/>
              <a:t> – a measured value of the work completed (or performed) based on the percentage progress and the budget for the completed activity.</a:t>
            </a:r>
          </a:p>
          <a:p>
            <a:r>
              <a:rPr lang="en-GB" dirty="0"/>
              <a:t>All three parameters must be </a:t>
            </a:r>
            <a:r>
              <a:rPr lang="en-GB" b="1" dirty="0"/>
              <a:t>synchronised to the ‘Time Now’ date</a:t>
            </a:r>
            <a:r>
              <a:rPr lang="en-GB" dirty="0"/>
              <a:t> to prevent inaccuracies. </a:t>
            </a:r>
            <a:endParaRPr lang="en-US" dirty="0"/>
          </a:p>
        </p:txBody>
      </p:sp>
    </p:spTree>
    <p:extLst>
      <p:ext uri="{BB962C8B-B14F-4D97-AF65-F5344CB8AC3E}">
        <p14:creationId xmlns:p14="http://schemas.microsoft.com/office/powerpoint/2010/main" xmlns="" val="196222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9970" name="Rectangle 2"/>
          <p:cNvSpPr>
            <a:spLocks noGrp="1" noRot="1" noChangeAspect="1" noChangeArrowheads="1" noTextEdit="1"/>
          </p:cNvSpPr>
          <p:nvPr>
            <p:ph type="sldImg"/>
          </p:nvPr>
        </p:nvSpPr>
        <p:spPr>
          <a:xfrm>
            <a:off x="1258888" y="720725"/>
            <a:ext cx="4799012" cy="3598863"/>
          </a:xfrm>
          <a:ln/>
        </p:spPr>
      </p:sp>
      <p:sp>
        <p:nvSpPr>
          <p:cNvPr id="979971" name="Rectangle 3"/>
          <p:cNvSpPr>
            <a:spLocks noGrp="1" noChangeArrowheads="1"/>
          </p:cNvSpPr>
          <p:nvPr>
            <p:ph type="body" idx="1"/>
          </p:nvPr>
        </p:nvSpPr>
        <p:spPr>
          <a:xfrm>
            <a:off x="976252" y="4561485"/>
            <a:ext cx="5362697" cy="4319322"/>
          </a:xfrm>
        </p:spPr>
        <p:txBody>
          <a:bodyPr/>
          <a:lstStyle/>
          <a:p>
            <a:r>
              <a:rPr lang="en-GB" dirty="0"/>
              <a:t>The principles of Earned Value Analysis can be illustrated through a simple example as shown.</a:t>
            </a:r>
          </a:p>
          <a:p>
            <a:r>
              <a:rPr lang="en-GB" dirty="0"/>
              <a:t>The project objectives are to lay a new pipeline.  The work has been broken down into two areas: Ground Works and Pipe Works.  Ground works has been completed.  There are two work packages in the Pipe Works.  The first, ‘Buy Pipe’ has been completed and the pipe has been delivered to site.  The other work package ‘Lay Pipe’ has been in progress for two weeks.   </a:t>
            </a:r>
          </a:p>
          <a:p>
            <a:r>
              <a:rPr lang="en-GB" dirty="0"/>
              <a:t>Here are the key objectives and parameters for the ‘lay pipe’ work package:</a:t>
            </a:r>
          </a:p>
          <a:p>
            <a:pPr lvl="1"/>
            <a:r>
              <a:rPr lang="en-GB" b="1" dirty="0"/>
              <a:t>Estimated cost for laying pipe	= </a:t>
            </a:r>
            <a:r>
              <a:rPr lang="en-GB" b="1" dirty="0" smtClean="0"/>
              <a:t>$100 </a:t>
            </a:r>
            <a:r>
              <a:rPr lang="en-GB" b="1" dirty="0"/>
              <a:t>per </a:t>
            </a:r>
            <a:r>
              <a:rPr lang="en-GB" b="1" dirty="0" smtClean="0"/>
              <a:t>meter</a:t>
            </a:r>
            <a:endParaRPr lang="en-GB" b="1" dirty="0"/>
          </a:p>
          <a:p>
            <a:pPr lvl="1"/>
            <a:r>
              <a:rPr lang="en-GB" b="1" dirty="0"/>
              <a:t>Length to be laid 		= 1000 </a:t>
            </a:r>
            <a:r>
              <a:rPr lang="en-GB" b="1" dirty="0" smtClean="0"/>
              <a:t>meter</a:t>
            </a:r>
            <a:endParaRPr lang="en-GB" b="1" dirty="0"/>
          </a:p>
          <a:p>
            <a:pPr lvl="1"/>
            <a:r>
              <a:rPr lang="en-GB" b="1" dirty="0"/>
              <a:t>Thus total budget allocated 	= </a:t>
            </a:r>
            <a:r>
              <a:rPr lang="en-GB" b="1" dirty="0" smtClean="0"/>
              <a:t>$100K</a:t>
            </a:r>
            <a:endParaRPr lang="en-GB" b="1" dirty="0"/>
          </a:p>
          <a:p>
            <a:pPr lvl="1"/>
            <a:endParaRPr lang="en-GB" b="1" dirty="0"/>
          </a:p>
          <a:p>
            <a:pPr lvl="1"/>
            <a:r>
              <a:rPr lang="en-GB" b="1" dirty="0"/>
              <a:t>Duration for WP 		= 8 weeks</a:t>
            </a:r>
          </a:p>
          <a:p>
            <a:pPr lvl="1"/>
            <a:r>
              <a:rPr lang="en-GB" b="1" dirty="0"/>
              <a:t>Quality		= no leaks</a:t>
            </a:r>
            <a:endParaRPr lang="en-US" b="1" dirty="0"/>
          </a:p>
          <a:p>
            <a:endParaRPr lang="en-US" dirty="0"/>
          </a:p>
        </p:txBody>
      </p:sp>
    </p:spTree>
    <p:extLst>
      <p:ext uri="{BB962C8B-B14F-4D97-AF65-F5344CB8AC3E}">
        <p14:creationId xmlns:p14="http://schemas.microsoft.com/office/powerpoint/2010/main" xmlns="" val="1419176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82018" name="Rectangle 2"/>
          <p:cNvSpPr>
            <a:spLocks noGrp="1" noRot="1" noChangeAspect="1" noChangeArrowheads="1" noTextEdit="1"/>
          </p:cNvSpPr>
          <p:nvPr>
            <p:ph type="sldImg"/>
          </p:nvPr>
        </p:nvSpPr>
        <p:spPr>
          <a:xfrm>
            <a:off x="1258888" y="720725"/>
            <a:ext cx="4799012" cy="3598863"/>
          </a:xfrm>
          <a:ln/>
        </p:spPr>
      </p:sp>
      <p:sp>
        <p:nvSpPr>
          <p:cNvPr id="982019" name="Rectangle 3"/>
          <p:cNvSpPr>
            <a:spLocks noGrp="1" noChangeArrowheads="1"/>
          </p:cNvSpPr>
          <p:nvPr>
            <p:ph type="body" idx="1"/>
          </p:nvPr>
        </p:nvSpPr>
        <p:spPr>
          <a:xfrm>
            <a:off x="976252" y="4561485"/>
            <a:ext cx="5362697" cy="4319322"/>
          </a:xfrm>
        </p:spPr>
        <p:txBody>
          <a:bodyPr/>
          <a:lstStyle/>
          <a:p>
            <a:r>
              <a:rPr lang="en-GB" dirty="0"/>
              <a:t>After two weeks (Time Now) the work package manager reviews progress.</a:t>
            </a:r>
          </a:p>
          <a:p>
            <a:r>
              <a:rPr lang="en-GB" dirty="0"/>
              <a:t>The manager is expecting 25% of the work to be completed at Time Now.  This is based on the estimated spend over two weeks.  Since the budget for all of the work is </a:t>
            </a:r>
            <a:r>
              <a:rPr lang="en-GB" dirty="0" smtClean="0"/>
              <a:t>$100K</a:t>
            </a:r>
            <a:r>
              <a:rPr lang="en-GB" dirty="0"/>
              <a:t>, the value for 25% of the work is </a:t>
            </a:r>
            <a:r>
              <a:rPr lang="en-GB" dirty="0" smtClean="0"/>
              <a:t>$25K </a:t>
            </a:r>
            <a:r>
              <a:rPr lang="en-GB" dirty="0"/>
              <a:t>assuming a linear rate of spend.</a:t>
            </a:r>
          </a:p>
          <a:p>
            <a:r>
              <a:rPr lang="en-GB" dirty="0"/>
              <a:t>At Time Now the manager also checks the accounts and finds that </a:t>
            </a:r>
            <a:r>
              <a:rPr lang="en-GB" dirty="0" smtClean="0"/>
              <a:t>$30K </a:t>
            </a:r>
            <a:r>
              <a:rPr lang="en-GB" dirty="0"/>
              <a:t>has been charged to the work package.  However, also at Time Now, the manager checks the surveyor’s report which shows that 20% progress has been achieved.</a:t>
            </a:r>
          </a:p>
          <a:p>
            <a:r>
              <a:rPr lang="en-GB" dirty="0"/>
              <a:t>From this initial inspection and measurement we can now identify several key pieces of information that are needed for our EVM calculations.</a:t>
            </a:r>
          </a:p>
          <a:p>
            <a:endParaRPr lang="en-GB" dirty="0"/>
          </a:p>
          <a:p>
            <a:r>
              <a:rPr lang="en-GB" dirty="0"/>
              <a:t>Total Budget: </a:t>
            </a:r>
            <a:r>
              <a:rPr lang="en-GB" dirty="0" smtClean="0"/>
              <a:t>$100k</a:t>
            </a:r>
            <a:endParaRPr lang="en-GB" dirty="0"/>
          </a:p>
          <a:p>
            <a:r>
              <a:rPr lang="en-GB" dirty="0"/>
              <a:t>Total Duration: 8 weeks</a:t>
            </a:r>
          </a:p>
          <a:p>
            <a:r>
              <a:rPr lang="en-GB" dirty="0"/>
              <a:t>EV: </a:t>
            </a:r>
            <a:r>
              <a:rPr lang="en-GB" dirty="0" smtClean="0"/>
              <a:t>$20k</a:t>
            </a:r>
            <a:endParaRPr lang="en-GB" dirty="0"/>
          </a:p>
          <a:p>
            <a:r>
              <a:rPr lang="en-GB" dirty="0"/>
              <a:t>PV: </a:t>
            </a:r>
            <a:r>
              <a:rPr lang="en-GB" dirty="0" smtClean="0"/>
              <a:t>$25k</a:t>
            </a:r>
            <a:endParaRPr lang="en-GB" dirty="0"/>
          </a:p>
          <a:p>
            <a:r>
              <a:rPr lang="en-GB" dirty="0"/>
              <a:t>AC: </a:t>
            </a:r>
            <a:r>
              <a:rPr lang="en-GB" dirty="0" smtClean="0"/>
              <a:t>$30k</a:t>
            </a:r>
          </a:p>
          <a:p>
            <a:endParaRPr lang="en-GB" dirty="0" smtClean="0"/>
          </a:p>
          <a:p>
            <a:pPr>
              <a:lnSpc>
                <a:spcPct val="90000"/>
              </a:lnSpc>
            </a:pPr>
            <a:r>
              <a:rPr lang="en-GB" dirty="0" smtClean="0"/>
              <a:t>The manager can now complete the analysis.</a:t>
            </a:r>
          </a:p>
          <a:p>
            <a:pPr>
              <a:lnSpc>
                <a:spcPct val="90000"/>
              </a:lnSpc>
            </a:pPr>
            <a:r>
              <a:rPr lang="en-GB" dirty="0" smtClean="0"/>
              <a:t>The first task is to calculate schedule variance.  This will indicate how much the project is off-spec in terms of time.</a:t>
            </a:r>
          </a:p>
          <a:p>
            <a:pPr>
              <a:lnSpc>
                <a:spcPct val="90000"/>
              </a:lnSpc>
            </a:pPr>
            <a:r>
              <a:rPr lang="en-GB" dirty="0" smtClean="0"/>
              <a:t>Schedule Variance 	= Earned Value – Planned Value (SV = EV – PV)</a:t>
            </a:r>
          </a:p>
          <a:p>
            <a:pPr>
              <a:lnSpc>
                <a:spcPct val="90000"/>
              </a:lnSpc>
            </a:pPr>
            <a:r>
              <a:rPr lang="en-GB" dirty="0" smtClean="0"/>
              <a:t>		= $20K - $25K</a:t>
            </a:r>
          </a:p>
          <a:p>
            <a:pPr>
              <a:lnSpc>
                <a:spcPct val="90000"/>
              </a:lnSpc>
            </a:pPr>
            <a:r>
              <a:rPr lang="en-GB" dirty="0" smtClean="0"/>
              <a:t>		= </a:t>
            </a:r>
            <a:r>
              <a:rPr lang="en-GB" u="sng" dirty="0" smtClean="0"/>
              <a:t>- $5K</a:t>
            </a:r>
            <a:r>
              <a:rPr lang="en-GB" dirty="0" smtClean="0"/>
              <a:t>  </a:t>
            </a:r>
          </a:p>
          <a:p>
            <a:pPr>
              <a:lnSpc>
                <a:spcPct val="90000"/>
              </a:lnSpc>
            </a:pPr>
            <a:r>
              <a:rPr lang="en-GB" dirty="0" smtClean="0"/>
              <a:t>The next task is to calculate the cost variance.  This will show how much the project is off-spec in terms of cost.</a:t>
            </a:r>
          </a:p>
          <a:p>
            <a:pPr>
              <a:lnSpc>
                <a:spcPct val="90000"/>
              </a:lnSpc>
            </a:pPr>
            <a:r>
              <a:rPr lang="en-GB" dirty="0" smtClean="0"/>
              <a:t>Cost Variance		= Earned Value – Actual Cost (CV = EV – AC)</a:t>
            </a:r>
          </a:p>
          <a:p>
            <a:pPr>
              <a:lnSpc>
                <a:spcPct val="90000"/>
              </a:lnSpc>
            </a:pPr>
            <a:r>
              <a:rPr lang="en-GB" dirty="0" smtClean="0"/>
              <a:t>		= $20K - $30K</a:t>
            </a:r>
          </a:p>
          <a:p>
            <a:pPr>
              <a:lnSpc>
                <a:spcPct val="90000"/>
              </a:lnSpc>
            </a:pPr>
            <a:r>
              <a:rPr lang="en-GB" dirty="0" smtClean="0"/>
              <a:t>		= </a:t>
            </a:r>
            <a:r>
              <a:rPr lang="en-GB" u="sng" dirty="0" smtClean="0"/>
              <a:t>- $10K</a:t>
            </a:r>
            <a:r>
              <a:rPr lang="en-GB" dirty="0" smtClean="0"/>
              <a:t>	</a:t>
            </a:r>
          </a:p>
          <a:p>
            <a:pPr>
              <a:lnSpc>
                <a:spcPct val="90000"/>
              </a:lnSpc>
            </a:pPr>
            <a:r>
              <a:rPr lang="en-GB" dirty="0" smtClean="0"/>
              <a:t>Note that the formula in both cases begins with Earned Value and that negative values reflect under achievement.</a:t>
            </a:r>
          </a:p>
          <a:p>
            <a:pPr>
              <a:lnSpc>
                <a:spcPct val="90000"/>
              </a:lnSpc>
            </a:pPr>
            <a:r>
              <a:rPr lang="en-GB" dirty="0" smtClean="0"/>
              <a:t>From the above we can see that the project is behind schedule and overspending.  Further analysis will provide predictions of the time and cost at completion. </a:t>
            </a:r>
          </a:p>
          <a:p>
            <a:pPr>
              <a:lnSpc>
                <a:spcPct val="90000"/>
              </a:lnSpc>
            </a:pPr>
            <a:endParaRPr lang="en-GB" dirty="0" smtClean="0"/>
          </a:p>
          <a:p>
            <a:r>
              <a:rPr lang="en-GB" dirty="0" smtClean="0"/>
              <a:t>The variance calculation will have given the Project Manager a good idea of what state his work package is in, but it is restricted to that work package and cannot be used to compare across other work.  An alternative and more acceptable method of measurement is based on performance indices.  In this case the likely outturn in time and cost terms may be calculated by applying the ratios of useful work done to planned values and actual costs, to the original planned duration and overall budget.  These ratios are called the schedule and cost performance indices (or indicators).</a:t>
            </a:r>
          </a:p>
          <a:p>
            <a:r>
              <a:rPr lang="en-GB" dirty="0" smtClean="0"/>
              <a:t>The performance indices are calculated as shown above.  Note that in each case Earned Value is the quotient (on top).</a:t>
            </a:r>
          </a:p>
          <a:p>
            <a:r>
              <a:rPr lang="en-GB" dirty="0" smtClean="0"/>
              <a:t>The following formula will enable the forecast duration to be determined, based on current performance:</a:t>
            </a:r>
          </a:p>
          <a:p>
            <a:pPr marL="273894" lvl="1"/>
            <a:r>
              <a:rPr lang="en-GB" dirty="0" smtClean="0"/>
              <a:t>Forecast duration 	= Total Duration / SPI </a:t>
            </a:r>
          </a:p>
          <a:p>
            <a:pPr marL="273894" lvl="1"/>
            <a:r>
              <a:rPr lang="en-GB" dirty="0" smtClean="0"/>
              <a:t>		= 8 weeks/0.8</a:t>
            </a:r>
          </a:p>
          <a:p>
            <a:pPr marL="273894" lvl="1"/>
            <a:r>
              <a:rPr lang="en-GB" b="1" dirty="0" smtClean="0"/>
              <a:t>		</a:t>
            </a:r>
            <a:r>
              <a:rPr lang="en-GB" dirty="0" smtClean="0"/>
              <a:t>=</a:t>
            </a:r>
            <a:r>
              <a:rPr lang="en-GB" b="1" dirty="0" smtClean="0"/>
              <a:t> </a:t>
            </a:r>
            <a:r>
              <a:rPr lang="en-GB" b="1" u="sng" dirty="0" smtClean="0"/>
              <a:t>10 weeks</a:t>
            </a:r>
            <a:r>
              <a:rPr lang="en-GB" b="1" dirty="0" smtClean="0"/>
              <a:t>	 </a:t>
            </a:r>
          </a:p>
          <a:p>
            <a:pPr marL="273894" lvl="1"/>
            <a:endParaRPr lang="en-GB" dirty="0" smtClean="0"/>
          </a:p>
          <a:p>
            <a:r>
              <a:rPr lang="en-GB" dirty="0" smtClean="0"/>
              <a:t>Similarly, the estimated cost at completion may be derived from:</a:t>
            </a:r>
          </a:p>
          <a:p>
            <a:pPr marL="273894" lvl="1"/>
            <a:r>
              <a:rPr lang="en-GB" dirty="0" smtClean="0"/>
              <a:t>Forecast Cost 	= Total Budget / CPI</a:t>
            </a:r>
          </a:p>
          <a:p>
            <a:pPr marL="273894" lvl="1"/>
            <a:r>
              <a:rPr lang="en-GB" dirty="0" smtClean="0"/>
              <a:t>		= $100K/0.67</a:t>
            </a:r>
          </a:p>
          <a:p>
            <a:pPr marL="273894" lvl="1"/>
            <a:r>
              <a:rPr lang="en-GB" dirty="0" smtClean="0"/>
              <a:t>		= </a:t>
            </a:r>
            <a:r>
              <a:rPr lang="en-GB" b="1" u="sng" dirty="0" smtClean="0"/>
              <a:t>$150K</a:t>
            </a:r>
            <a:r>
              <a:rPr lang="en-GB" dirty="0" smtClean="0"/>
              <a:t>      </a:t>
            </a:r>
            <a:endParaRPr lang="en-US" dirty="0" smtClean="0"/>
          </a:p>
          <a:p>
            <a:endParaRPr lang="en-US" dirty="0" smtClean="0"/>
          </a:p>
          <a:p>
            <a:endParaRPr lang="en-US" dirty="0"/>
          </a:p>
        </p:txBody>
      </p:sp>
    </p:spTree>
    <p:extLst>
      <p:ext uri="{BB962C8B-B14F-4D97-AF65-F5344CB8AC3E}">
        <p14:creationId xmlns:p14="http://schemas.microsoft.com/office/powerpoint/2010/main" xmlns="" val="1356344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0210" name="Rectangle 2"/>
          <p:cNvSpPr>
            <a:spLocks noGrp="1" noRot="1" noChangeAspect="1" noChangeArrowheads="1" noTextEdit="1"/>
          </p:cNvSpPr>
          <p:nvPr>
            <p:ph type="sldImg"/>
          </p:nvPr>
        </p:nvSpPr>
        <p:spPr>
          <a:xfrm>
            <a:off x="1258888" y="720725"/>
            <a:ext cx="4799012" cy="3598863"/>
          </a:xfrm>
          <a:ln/>
        </p:spPr>
      </p:sp>
      <p:sp>
        <p:nvSpPr>
          <p:cNvPr id="990211" name="Rectangle 3"/>
          <p:cNvSpPr>
            <a:spLocks noGrp="1" noChangeArrowheads="1"/>
          </p:cNvSpPr>
          <p:nvPr>
            <p:ph type="body" idx="1"/>
          </p:nvPr>
        </p:nvSpPr>
        <p:spPr>
          <a:xfrm>
            <a:off x="976252" y="4561485"/>
            <a:ext cx="5362697" cy="4319322"/>
          </a:xfrm>
          <a:ln/>
        </p:spPr>
        <p:txBody>
          <a:bodyPr/>
          <a:lstStyle/>
          <a:p>
            <a:pPr>
              <a:spcAft>
                <a:spcPct val="30000"/>
              </a:spcAft>
            </a:pPr>
            <a:r>
              <a:rPr lang="en-GB" dirty="0"/>
              <a:t>Past performance may in some cases be an appropriate indicator of future performance.  However, this is not always the case as the nature of the work may have changed or you may have completed the more difficult tasks in the early stages.  In these cases it will be necessary to use a different Performance Index for future work compared to that derived from completed work.</a:t>
            </a:r>
          </a:p>
          <a:p>
            <a:pPr>
              <a:spcAft>
                <a:spcPct val="30000"/>
              </a:spcAft>
            </a:pPr>
            <a:endParaRPr lang="en-GB" dirty="0"/>
          </a:p>
          <a:p>
            <a:pPr>
              <a:spcAft>
                <a:spcPct val="30000"/>
              </a:spcAft>
            </a:pPr>
            <a:r>
              <a:rPr lang="en-GB" dirty="0"/>
              <a:t>For example, the Estimated Cost at Completion can be calculated as follows:</a:t>
            </a:r>
          </a:p>
          <a:p>
            <a:pPr marL="645606" lvl="1" indent="-176075"/>
            <a:r>
              <a:rPr lang="en-GB" b="1" dirty="0"/>
              <a:t>EAC = Actual Cost + Estimated Cost to Go / CPI</a:t>
            </a:r>
          </a:p>
          <a:p>
            <a:endParaRPr lang="en-GB" b="1" dirty="0"/>
          </a:p>
          <a:p>
            <a:r>
              <a:rPr lang="en-GB" dirty="0"/>
              <a:t>In these examples you can either be given the CPI as a guide to see how this could effect the outcome of the project, or alternatively you could be asked to calculate the cost efficiency needed to come back on budget.</a:t>
            </a:r>
          </a:p>
          <a:p>
            <a:endParaRPr lang="en-GB" b="1" dirty="0"/>
          </a:p>
        </p:txBody>
      </p:sp>
    </p:spTree>
    <p:extLst>
      <p:ext uri="{BB962C8B-B14F-4D97-AF65-F5344CB8AC3E}">
        <p14:creationId xmlns:p14="http://schemas.microsoft.com/office/powerpoint/2010/main" xmlns="" val="14063353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a:t>There are a number of advantages that can be gained by the correct use of EVM.</a:t>
            </a:r>
          </a:p>
          <a:p>
            <a:endParaRPr lang="en-GB" dirty="0"/>
          </a:p>
          <a:p>
            <a:r>
              <a:rPr lang="en-GB" dirty="0"/>
              <a:t>It provides an application to measure the efficiency of work in progress</a:t>
            </a:r>
          </a:p>
          <a:p>
            <a:r>
              <a:rPr lang="en-GB" dirty="0"/>
              <a:t>It provides an auditable and repeatable answers to:</a:t>
            </a:r>
          </a:p>
          <a:p>
            <a:pPr lvl="1"/>
            <a:r>
              <a:rPr lang="en-GB" dirty="0"/>
              <a:t>The project’s current performance </a:t>
            </a:r>
          </a:p>
          <a:p>
            <a:pPr lvl="1"/>
            <a:r>
              <a:rPr lang="en-GB" dirty="0"/>
              <a:t>How the project is predicting to be completed (Future out-turn)</a:t>
            </a:r>
          </a:p>
          <a:p>
            <a:pPr lvl="1"/>
            <a:r>
              <a:rPr lang="en-GB" dirty="0"/>
              <a:t>A guide to the Project Manager as to the future performance improvement </a:t>
            </a:r>
            <a:r>
              <a:rPr lang="en-GB" dirty="0" smtClean="0"/>
              <a:t>needs</a:t>
            </a:r>
            <a:endParaRPr lang="en-GB" dirty="0"/>
          </a:p>
          <a:p>
            <a:pPr lvl="1"/>
            <a:endParaRPr lang="en-GB" dirty="0" smtClean="0"/>
          </a:p>
          <a:p>
            <a:r>
              <a:rPr lang="en-GB" dirty="0" smtClean="0"/>
              <a:t>Quality EVM provides reliable information to aid with decision making</a:t>
            </a:r>
          </a:p>
          <a:p>
            <a:endParaRPr lang="en-GB" dirty="0" smtClean="0"/>
          </a:p>
          <a:p>
            <a:r>
              <a:rPr lang="en-GB" dirty="0" smtClean="0"/>
              <a:t>It facilitates trend analysis to see how things are starting to change and how this may change the end result</a:t>
            </a:r>
          </a:p>
          <a:p>
            <a:endParaRPr lang="en-GB" dirty="0" smtClean="0"/>
          </a:p>
          <a:p>
            <a:r>
              <a:rPr lang="en-GB" dirty="0" smtClean="0"/>
              <a:t>Provides data for future estimates of similar work so therefore helping with lessons learned and continuous improvement</a:t>
            </a:r>
          </a:p>
          <a:p>
            <a:endParaRPr lang="en-GB" dirty="0" smtClean="0"/>
          </a:p>
          <a:p>
            <a:pPr lvl="1"/>
            <a:endParaRPr lang="en-GB" dirty="0"/>
          </a:p>
        </p:txBody>
      </p:sp>
    </p:spTree>
    <p:extLst>
      <p:ext uri="{BB962C8B-B14F-4D97-AF65-F5344CB8AC3E}">
        <p14:creationId xmlns:p14="http://schemas.microsoft.com/office/powerpoint/2010/main" xmlns="" val="15520357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smtClean="0"/>
              <a:t>Although</a:t>
            </a:r>
            <a:r>
              <a:rPr lang="en-GB" baseline="0" dirty="0" smtClean="0"/>
              <a:t> Earned Value can be used as a very powerful tool in Project Management, it must be reminded that no method is completely full proof and that EVM or EVA should be carried out in a disciplined manner to ensure that the right message is passed over and that one area of over performance is not allowed to mask the inadequacies of another area as this will now allow the true development of the project team or the organization.</a:t>
            </a:r>
          </a:p>
          <a:p>
            <a:endParaRPr lang="en-GB" baseline="0" dirty="0" smtClean="0"/>
          </a:p>
          <a:p>
            <a:r>
              <a:rPr lang="en-GB" baseline="0" dirty="0" smtClean="0"/>
              <a:t>All this work and analysis takes a great deal of time and commitment and so this can also been seen as a distinct drain on your project resources through all the administrative effort that is required to manage this discipline correctly.</a:t>
            </a:r>
            <a:endParaRPr lang="en-GB" dirty="0"/>
          </a:p>
        </p:txBody>
      </p:sp>
    </p:spTree>
    <p:extLst>
      <p:ext uri="{BB962C8B-B14F-4D97-AF65-F5344CB8AC3E}">
        <p14:creationId xmlns:p14="http://schemas.microsoft.com/office/powerpoint/2010/main" xmlns="" val="16178188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7202" name="Rectangle 2"/>
          <p:cNvSpPr>
            <a:spLocks noGrp="1" noRot="1" noChangeAspect="1" noChangeArrowheads="1" noTextEdit="1"/>
          </p:cNvSpPr>
          <p:nvPr>
            <p:ph type="sldImg"/>
          </p:nvPr>
        </p:nvSpPr>
        <p:spPr>
          <a:xfrm>
            <a:off x="1258888" y="720725"/>
            <a:ext cx="4799012" cy="3598863"/>
          </a:xfrm>
          <a:ln/>
        </p:spPr>
      </p:sp>
      <p:sp>
        <p:nvSpPr>
          <p:cNvPr id="947203" name="Rectangle 3"/>
          <p:cNvSpPr>
            <a:spLocks noGrp="1" noChangeArrowheads="1"/>
          </p:cNvSpPr>
          <p:nvPr>
            <p:ph type="body" idx="1"/>
          </p:nvPr>
        </p:nvSpPr>
        <p:spPr>
          <a:xfrm>
            <a:off x="996313" y="4561485"/>
            <a:ext cx="5374399" cy="4319322"/>
          </a:xfrm>
        </p:spPr>
        <p:txBody>
          <a:bodyPr/>
          <a:lstStyle/>
          <a:p>
            <a:r>
              <a:rPr lang="en-GB" dirty="0">
                <a:cs typeface="Times New Roman" pitchFamily="18" charset="0"/>
              </a:rPr>
              <a:t>From the previous page, it can be seen that control will be virtually impossible unless objectives are clearly defined and cover all Critical Success Criteria (CSC) including time, cost and quality.  For each CSC, Key Performance Indicators (KPI) based on measurable parameters, are defined to support monitoring and reporting.  For example, the ratio of the planned completion and forecast completion dates will indicate the health of the project in achieving the time CSC.  Tolerances or control limits are defined for each CSC and KPI to provide triggers for escalating off specification situations to higher authorities.</a:t>
            </a:r>
          </a:p>
          <a:p>
            <a:r>
              <a:rPr lang="en-GB" dirty="0">
                <a:cs typeface="Times New Roman" pitchFamily="18" charset="0"/>
              </a:rPr>
              <a:t>These methods enable work to be delegated to the project team within certain limits.  This allows a work package manager to make decisions locally and raise ‘off-specification’ reports by exception.  For example, the project sponsor is chiefly concerned with the business case, benefits and overall CSCs.  Outside of regular, scheduled meetings the project sponsor would not be involved in day to day control decisions unless the business case is threatened.  By establishing tolerances at the beginning of the project, the project sponsor can leave day to day operations to the project manager, whilst being assured that important issues will be escalated to enable intervention as appropriate.   </a:t>
            </a:r>
          </a:p>
          <a:p>
            <a:r>
              <a:rPr lang="en-GB" dirty="0">
                <a:cs typeface="Times New Roman" pitchFamily="18" charset="0"/>
              </a:rPr>
              <a:t>Likewise, the project manager can define CSCs and tolerances when delegating responsibilities to work package managers.  This will enable a work package manager to take decisions locally and to escalate off-specifications to the project manager as soon as they arise.</a:t>
            </a:r>
            <a:endParaRPr lang="en-US" dirty="0">
              <a:cs typeface="Times New Roman" pitchFamily="18" charset="0"/>
            </a:endParaRPr>
          </a:p>
        </p:txBody>
      </p:sp>
    </p:spTree>
    <p:extLst>
      <p:ext uri="{BB962C8B-B14F-4D97-AF65-F5344CB8AC3E}">
        <p14:creationId xmlns:p14="http://schemas.microsoft.com/office/powerpoint/2010/main" xmlns="" val="8529844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9250" name="Rectangle 2"/>
          <p:cNvSpPr>
            <a:spLocks noGrp="1" noRot="1" noChangeAspect="1" noChangeArrowheads="1" noTextEdit="1"/>
          </p:cNvSpPr>
          <p:nvPr>
            <p:ph type="sldImg"/>
          </p:nvPr>
        </p:nvSpPr>
        <p:spPr>
          <a:xfrm>
            <a:off x="1258888" y="720725"/>
            <a:ext cx="4799012" cy="3598863"/>
          </a:xfrm>
          <a:ln/>
        </p:spPr>
      </p:sp>
      <p:sp>
        <p:nvSpPr>
          <p:cNvPr id="949251" name="Rectangle 3"/>
          <p:cNvSpPr>
            <a:spLocks noGrp="1" noChangeArrowheads="1"/>
          </p:cNvSpPr>
          <p:nvPr>
            <p:ph type="body" idx="1"/>
          </p:nvPr>
        </p:nvSpPr>
        <p:spPr>
          <a:xfrm>
            <a:off x="976252" y="4561485"/>
            <a:ext cx="5362697" cy="4319322"/>
          </a:xfrm>
        </p:spPr>
        <p:txBody>
          <a:bodyPr/>
          <a:lstStyle/>
          <a:p>
            <a:r>
              <a:rPr lang="en-GB" dirty="0"/>
              <a:t>The Key Performance Indicator and tolerances may also be used to indicate appropriate action as shown above.</a:t>
            </a:r>
          </a:p>
          <a:p>
            <a:r>
              <a:rPr lang="en-GB" dirty="0"/>
              <a:t>In this case tolerance zones have been defined and identified through a colour coding system.  This is sometimes referred to as RAG reporting after the colours of traffic lights.   Within certain limits the status is green. Greater movement away from the original plan gives a status of amber and high deviation shows red. </a:t>
            </a:r>
          </a:p>
          <a:p>
            <a:endParaRPr lang="en-US" dirty="0"/>
          </a:p>
        </p:txBody>
      </p:sp>
    </p:spTree>
    <p:extLst>
      <p:ext uri="{BB962C8B-B14F-4D97-AF65-F5344CB8AC3E}">
        <p14:creationId xmlns:p14="http://schemas.microsoft.com/office/powerpoint/2010/main" xmlns="" val="10865075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2434" name="Rectangle 2"/>
          <p:cNvSpPr>
            <a:spLocks noGrp="1" noRot="1" noChangeAspect="1" noChangeArrowheads="1" noTextEdit="1"/>
          </p:cNvSpPr>
          <p:nvPr>
            <p:ph type="sldImg"/>
          </p:nvPr>
        </p:nvSpPr>
        <p:spPr>
          <a:xfrm>
            <a:off x="1216025" y="719138"/>
            <a:ext cx="4802188" cy="3602037"/>
          </a:xfrm>
          <a:ln/>
        </p:spPr>
      </p:sp>
      <p:sp>
        <p:nvSpPr>
          <p:cNvPr id="1682435" name="Rectangle 3"/>
          <p:cNvSpPr>
            <a:spLocks noGrp="1" noChangeArrowheads="1"/>
          </p:cNvSpPr>
          <p:nvPr>
            <p:ph type="body" idx="1"/>
          </p:nvPr>
        </p:nvSpPr>
        <p:spPr>
          <a:xfrm>
            <a:off x="974582" y="4563007"/>
            <a:ext cx="5366039" cy="4319322"/>
          </a:xfrm>
        </p:spPr>
        <p:txBody>
          <a:bodyPr/>
          <a:lstStyle/>
          <a:p>
            <a:r>
              <a:rPr lang="en-GB" dirty="0"/>
              <a:t>A method may be based around a Project Life Cycle and includes:</a:t>
            </a:r>
          </a:p>
          <a:p>
            <a:endParaRPr lang="en-GB" dirty="0"/>
          </a:p>
          <a:p>
            <a:r>
              <a:rPr lang="en-GB" dirty="0"/>
              <a:t>Process descriptions for each phase of a Project Life Cycle</a:t>
            </a:r>
          </a:p>
          <a:p>
            <a:r>
              <a:rPr lang="en-GB" dirty="0"/>
              <a:t>Inputs and Outputs for each process</a:t>
            </a:r>
          </a:p>
          <a:p>
            <a:r>
              <a:rPr lang="en-GB" dirty="0"/>
              <a:t>Documentation guidelines and templates</a:t>
            </a:r>
          </a:p>
          <a:p>
            <a:r>
              <a:rPr lang="en-GB" dirty="0"/>
              <a:t>Guidelines for </a:t>
            </a:r>
            <a:r>
              <a:rPr lang="en-GB" dirty="0" smtClean="0"/>
              <a:t>organization </a:t>
            </a:r>
            <a:r>
              <a:rPr lang="en-GB" dirty="0"/>
              <a:t>design, accountability, responsibility and communication</a:t>
            </a:r>
          </a:p>
          <a:p>
            <a:r>
              <a:rPr lang="en-GB" dirty="0"/>
              <a:t>Role definitions for all those involved in the Project, including the Project Team</a:t>
            </a:r>
          </a:p>
          <a:p>
            <a:r>
              <a:rPr lang="en-GB" dirty="0"/>
              <a:t>Procedures to be used throughout the Life Cycle, for example Value Management, Risk Management, Quality Management, Issue Management, Change Control and Configuration Management </a:t>
            </a:r>
          </a:p>
        </p:txBody>
      </p:sp>
    </p:spTree>
    <p:extLst>
      <p:ext uri="{BB962C8B-B14F-4D97-AF65-F5344CB8AC3E}">
        <p14:creationId xmlns:p14="http://schemas.microsoft.com/office/powerpoint/2010/main" xmlns="" val="13152751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4482" name="Rectangle 2"/>
          <p:cNvSpPr>
            <a:spLocks noGrp="1" noRot="1" noChangeAspect="1" noChangeArrowheads="1" noTextEdit="1"/>
          </p:cNvSpPr>
          <p:nvPr>
            <p:ph type="sldImg"/>
          </p:nvPr>
        </p:nvSpPr>
        <p:spPr>
          <a:xfrm>
            <a:off x="1216025" y="719138"/>
            <a:ext cx="4802188" cy="3602037"/>
          </a:xfrm>
          <a:ln/>
        </p:spPr>
      </p:sp>
      <p:sp>
        <p:nvSpPr>
          <p:cNvPr id="1684483" name="Rectangle 3"/>
          <p:cNvSpPr>
            <a:spLocks noGrp="1" noChangeArrowheads="1"/>
          </p:cNvSpPr>
          <p:nvPr>
            <p:ph type="body" idx="1"/>
          </p:nvPr>
        </p:nvSpPr>
        <p:spPr>
          <a:xfrm>
            <a:off x="974582" y="4563007"/>
            <a:ext cx="5366039" cy="4319322"/>
          </a:xfrm>
        </p:spPr>
        <p:txBody>
          <a:bodyPr/>
          <a:lstStyle/>
          <a:p>
            <a:r>
              <a:rPr lang="en-GB" dirty="0"/>
              <a:t>The use of a Standard Method or Procedure has a variety of Benefits:</a:t>
            </a:r>
          </a:p>
          <a:p>
            <a:endParaRPr lang="en-GB" dirty="0"/>
          </a:p>
          <a:p>
            <a:r>
              <a:rPr lang="en-GB" dirty="0"/>
              <a:t>Providing a consistent approach to all projects within the </a:t>
            </a:r>
            <a:r>
              <a:rPr lang="en-GB" dirty="0" smtClean="0"/>
              <a:t>organization, </a:t>
            </a:r>
            <a:r>
              <a:rPr lang="en-GB" dirty="0"/>
              <a:t>leading to a better development of projects and governance of Project Management</a:t>
            </a:r>
          </a:p>
          <a:p>
            <a:endParaRPr lang="en-GB" dirty="0"/>
          </a:p>
          <a:p>
            <a:r>
              <a:rPr lang="en-GB" dirty="0"/>
              <a:t>Creates an environment for developing Continuous Improvement in Project Management processes</a:t>
            </a:r>
          </a:p>
          <a:p>
            <a:endParaRPr lang="en-GB" dirty="0"/>
          </a:p>
          <a:p>
            <a:r>
              <a:rPr lang="en-GB" dirty="0"/>
              <a:t>Gives common understanding of roles within the Project Team and Stakeholders</a:t>
            </a:r>
          </a:p>
        </p:txBody>
      </p:sp>
    </p:spTree>
    <p:extLst>
      <p:ext uri="{BB962C8B-B14F-4D97-AF65-F5344CB8AC3E}">
        <p14:creationId xmlns:p14="http://schemas.microsoft.com/office/powerpoint/2010/main" xmlns="" val="119576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Cradle to cradle production all material inputs and outputs are seen either as technical or biological nutrients. Technical nutrients can be recycled or reused with no loss of quality and biological nutrients composted or consumed. By contrast cradle to grave refers to a company taking responsibility for the disposal of goods it has produced, but not necessarily putting products’ </a:t>
            </a:r>
            <a:r>
              <a:rPr lang="en-US" sz="1200" kern="1200" dirty="0" err="1" smtClean="0">
                <a:solidFill>
                  <a:schemeClr val="tx1"/>
                </a:solidFill>
                <a:effectLst/>
                <a:latin typeface="+mn-lt"/>
                <a:ea typeface="+mn-ea"/>
                <a:cs typeface="+mn-cs"/>
              </a:rPr>
              <a:t>constiuent</a:t>
            </a:r>
            <a:r>
              <a:rPr lang="en-US" sz="1200" kern="1200" dirty="0" smtClean="0">
                <a:solidFill>
                  <a:schemeClr val="tx1"/>
                </a:solidFill>
                <a:effectLst/>
                <a:latin typeface="+mn-lt"/>
                <a:ea typeface="+mn-ea"/>
                <a:cs typeface="+mn-cs"/>
              </a:rPr>
              <a:t> components back into service.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 xmlns:p14="http://schemas.microsoft.com/office/powerpoint/2010/main" val="7012447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2498" name="Rectangle 2"/>
          <p:cNvSpPr>
            <a:spLocks noGrp="1" noRot="1" noChangeAspect="1" noChangeArrowheads="1" noTextEdit="1"/>
          </p:cNvSpPr>
          <p:nvPr>
            <p:ph type="sldImg"/>
          </p:nvPr>
        </p:nvSpPr>
        <p:spPr>
          <a:xfrm>
            <a:off x="1258888" y="720725"/>
            <a:ext cx="4799012" cy="3598863"/>
          </a:xfrm>
          <a:ln/>
        </p:spPr>
      </p:sp>
      <p:sp>
        <p:nvSpPr>
          <p:cNvPr id="1002499" name="Rectangle 3"/>
          <p:cNvSpPr>
            <a:spLocks noGrp="1" noChangeArrowheads="1"/>
          </p:cNvSpPr>
          <p:nvPr>
            <p:ph type="body" idx="1"/>
          </p:nvPr>
        </p:nvSpPr>
        <p:spPr>
          <a:xfrm>
            <a:off x="976252" y="4561485"/>
            <a:ext cx="5362697" cy="4319322"/>
          </a:xfrm>
        </p:spPr>
        <p:txBody>
          <a:bodyPr/>
          <a:lstStyle/>
          <a:p>
            <a:r>
              <a:rPr lang="en-GB" dirty="0"/>
              <a:t>Uncontrolled change is seen as one of the major causes of project failure.  It is inevitable that changes to the project will be required because the environment has changed or that a better solution to the original problem has been identified.  Change should not be stifled but it should be controlled.  Uncontrolled changes will undermine the validity of baseline plans and forecasting. Any proposed and authorised changes should be clearly and swiftly communicated to the stakeholders to ensure that there is no misunderstanding on what versions or what specifications the project is working to.  This is why Change Control is so closely linked with Configuration Management.</a:t>
            </a:r>
          </a:p>
          <a:p>
            <a:endParaRPr lang="en-US" dirty="0"/>
          </a:p>
        </p:txBody>
      </p:sp>
    </p:spTree>
    <p:extLst>
      <p:ext uri="{BB962C8B-B14F-4D97-AF65-F5344CB8AC3E}">
        <p14:creationId xmlns:p14="http://schemas.microsoft.com/office/powerpoint/2010/main" xmlns="" val="5013202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xmlns="" val="17961105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6594" name="Rectangle 2"/>
          <p:cNvSpPr>
            <a:spLocks noGrp="1" noRot="1" noChangeAspect="1" noChangeArrowheads="1" noTextEdit="1"/>
          </p:cNvSpPr>
          <p:nvPr>
            <p:ph type="sldImg"/>
          </p:nvPr>
        </p:nvSpPr>
        <p:spPr>
          <a:xfrm>
            <a:off x="1258888" y="720725"/>
            <a:ext cx="4799012" cy="3598863"/>
          </a:xfrm>
          <a:ln/>
        </p:spPr>
      </p:sp>
      <p:sp>
        <p:nvSpPr>
          <p:cNvPr id="1006595"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50000"/>
              </a:spcAft>
            </a:pPr>
            <a:r>
              <a:rPr lang="en-GB" dirty="0"/>
              <a:t>A simple change control process is shown in the diagram above.</a:t>
            </a:r>
          </a:p>
          <a:p>
            <a:pPr>
              <a:spcAft>
                <a:spcPct val="50000"/>
              </a:spcAft>
            </a:pPr>
            <a:r>
              <a:rPr lang="en-GB" b="1" dirty="0"/>
              <a:t>Request</a:t>
            </a:r>
            <a:r>
              <a:rPr lang="en-GB" dirty="0"/>
              <a:t> may come from any project stakeholder.  Changes requested by external stakeholders may be subject to contract conditions or agreements.</a:t>
            </a:r>
          </a:p>
          <a:p>
            <a:pPr>
              <a:spcAft>
                <a:spcPct val="50000"/>
              </a:spcAft>
            </a:pPr>
            <a:r>
              <a:rPr lang="en-GB" b="1" dirty="0"/>
              <a:t>Registration</a:t>
            </a:r>
            <a:r>
              <a:rPr lang="en-GB" dirty="0"/>
              <a:t> - requests are usually formally made on a change request form and recorded in a change register (log).  This records key information such as requestor, date, description of change and priority. </a:t>
            </a:r>
          </a:p>
          <a:p>
            <a:pPr>
              <a:spcAft>
                <a:spcPct val="50000"/>
              </a:spcAft>
            </a:pPr>
            <a:r>
              <a:rPr lang="en-GB" b="1" dirty="0"/>
              <a:t>Assessment</a:t>
            </a:r>
            <a:r>
              <a:rPr lang="en-GB" dirty="0"/>
              <a:t> – changes are assessed for impact on project objectives using the Project Management Plan and the Business Case as a baseline, and effects on configuration items (through the Configuration Management Process).  The costs of processing the change itself should be taken into account.  This stage will produce an estimate of cost, time and quality impacts.</a:t>
            </a:r>
          </a:p>
          <a:p>
            <a:pPr>
              <a:spcAft>
                <a:spcPct val="50000"/>
              </a:spcAft>
            </a:pPr>
            <a:r>
              <a:rPr lang="en-GB" b="1" dirty="0"/>
              <a:t>Acceptance </a:t>
            </a:r>
            <a:r>
              <a:rPr lang="en-GB" dirty="0"/>
              <a:t>– the change is evaluated, accepted, rejected or deferred.  The authority for this decision may rest with a special group called the Change Control Board – a group of stakeholders that may be given responsible for approving, rejecting or recommending changes.  The terms of reference for this group should be defined in the Change Management Plan.  Changes may be authorised by the Project Sponsor, the Project Manager or others as defined in the terms of reference and depending on the nature, priority and impact of a change.</a:t>
            </a:r>
          </a:p>
          <a:p>
            <a:pPr>
              <a:spcAft>
                <a:spcPct val="50000"/>
              </a:spcAft>
            </a:pPr>
            <a:r>
              <a:rPr lang="en-GB" b="1" dirty="0"/>
              <a:t>Updating Plans &amp; Implementation</a:t>
            </a:r>
            <a:r>
              <a:rPr lang="en-GB" dirty="0"/>
              <a:t> – baseline plans are updated to record changes to management and implementation documents, and the approved change is implemented.</a:t>
            </a:r>
          </a:p>
        </p:txBody>
      </p:sp>
    </p:spTree>
    <p:extLst>
      <p:ext uri="{BB962C8B-B14F-4D97-AF65-F5344CB8AC3E}">
        <p14:creationId xmlns:p14="http://schemas.microsoft.com/office/powerpoint/2010/main" xmlns="" val="17145435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8642" name="Rectangle 2"/>
          <p:cNvSpPr>
            <a:spLocks noGrp="1" noRot="1" noChangeAspect="1" noChangeArrowheads="1" noTextEdit="1"/>
          </p:cNvSpPr>
          <p:nvPr>
            <p:ph type="sldImg"/>
          </p:nvPr>
        </p:nvSpPr>
        <p:spPr>
          <a:xfrm>
            <a:off x="1258888" y="720725"/>
            <a:ext cx="4799012" cy="3598863"/>
          </a:xfrm>
          <a:ln/>
        </p:spPr>
      </p:sp>
      <p:sp>
        <p:nvSpPr>
          <p:cNvPr id="1008643" name="Rectangle 3"/>
          <p:cNvSpPr>
            <a:spLocks noGrp="1" noChangeArrowheads="1"/>
          </p:cNvSpPr>
          <p:nvPr>
            <p:ph type="body" idx="1"/>
          </p:nvPr>
        </p:nvSpPr>
        <p:spPr>
          <a:xfrm>
            <a:off x="976252" y="4561485"/>
            <a:ext cx="5362697" cy="4319322"/>
          </a:xfrm>
        </p:spPr>
        <p:txBody>
          <a:bodyPr/>
          <a:lstStyle/>
          <a:p>
            <a:pPr>
              <a:spcAft>
                <a:spcPct val="30000"/>
              </a:spcAft>
            </a:pPr>
            <a:r>
              <a:rPr lang="en-GB" dirty="0"/>
              <a:t>The two main forms used are the Change Request Form that documents the history of a change from origination to conclusion, and the Change Register or Log that records summary details of all project changes in order to communicate their current status to stakeholders. </a:t>
            </a:r>
          </a:p>
          <a:p>
            <a:pPr>
              <a:spcAft>
                <a:spcPct val="30000"/>
              </a:spcAft>
            </a:pPr>
            <a:r>
              <a:rPr lang="en-GB" dirty="0"/>
              <a:t>The Change Form is typically completed in four stages. </a:t>
            </a:r>
          </a:p>
          <a:p>
            <a:pPr>
              <a:spcAft>
                <a:spcPct val="30000"/>
              </a:spcAft>
            </a:pPr>
            <a:r>
              <a:rPr lang="en-GB" b="1" dirty="0" smtClean="0"/>
              <a:t>Change </a:t>
            </a:r>
            <a:r>
              <a:rPr lang="en-GB" b="1" dirty="0"/>
              <a:t>Description - </a:t>
            </a:r>
            <a:r>
              <a:rPr lang="en-GB" dirty="0"/>
              <a:t>is completed by the originator and contains title information, description of the change, originator details, the date raised, priority.  The benefits and reason for the change are also included in this part.  </a:t>
            </a:r>
          </a:p>
          <a:p>
            <a:pPr>
              <a:spcAft>
                <a:spcPct val="30000"/>
              </a:spcAft>
            </a:pPr>
            <a:r>
              <a:rPr lang="en-GB" b="1" dirty="0" smtClean="0"/>
              <a:t>Impact </a:t>
            </a:r>
            <a:r>
              <a:rPr lang="en-GB" b="1" dirty="0"/>
              <a:t>Assessment</a:t>
            </a:r>
            <a:r>
              <a:rPr lang="en-GB" dirty="0"/>
              <a:t> -is completed by change assessors to detail the impact of the change in terms of cost, time and quality, and propose recommended actions to implement the change.  Further information may include any consequential risks arising, implications for project stakeholders, or any effects on delivered items.  </a:t>
            </a:r>
          </a:p>
          <a:p>
            <a:pPr>
              <a:spcAft>
                <a:spcPct val="30000"/>
              </a:spcAft>
            </a:pPr>
            <a:r>
              <a:rPr lang="en-GB" b="1" dirty="0" smtClean="0"/>
              <a:t>Authorization</a:t>
            </a:r>
            <a:r>
              <a:rPr lang="en-GB" dirty="0" smtClean="0"/>
              <a:t> </a:t>
            </a:r>
            <a:r>
              <a:rPr lang="en-GB" dirty="0"/>
              <a:t>-records the approval including </a:t>
            </a:r>
            <a:r>
              <a:rPr lang="en-GB" dirty="0" smtClean="0"/>
              <a:t>authorization </a:t>
            </a:r>
            <a:r>
              <a:rPr lang="en-GB" dirty="0"/>
              <a:t>signatures and any conditions or additional comments on the change.</a:t>
            </a:r>
          </a:p>
          <a:p>
            <a:pPr>
              <a:spcAft>
                <a:spcPct val="30000"/>
              </a:spcAft>
            </a:pPr>
            <a:r>
              <a:rPr lang="en-GB" dirty="0"/>
              <a:t>Summary information entered in the change form is read across to the risk register to inform project stakeholders of progress.</a:t>
            </a:r>
          </a:p>
        </p:txBody>
      </p:sp>
    </p:spTree>
    <p:extLst>
      <p:ext uri="{BB962C8B-B14F-4D97-AF65-F5344CB8AC3E}">
        <p14:creationId xmlns:p14="http://schemas.microsoft.com/office/powerpoint/2010/main" xmlns="" val="639839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50000"/>
              </a:spcAft>
            </a:pP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xmlns="" val="12382495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117</a:t>
            </a:fld>
            <a:endParaRPr lang="en-US" dirty="0"/>
          </a:p>
        </p:txBody>
      </p:sp>
    </p:spTree>
    <p:extLst>
      <p:ext uri="{BB962C8B-B14F-4D97-AF65-F5344CB8AC3E}">
        <p14:creationId xmlns:p14="http://schemas.microsoft.com/office/powerpoint/2010/main" xmlns="" val="5718312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118</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121</a:t>
            </a:fld>
            <a:endParaRPr lang="en-US"/>
          </a:p>
        </p:txBody>
      </p:sp>
    </p:spTree>
    <p:extLst>
      <p:ext uri="{BB962C8B-B14F-4D97-AF65-F5344CB8AC3E}">
        <p14:creationId xmlns="" xmlns:p14="http://schemas.microsoft.com/office/powerpoint/2010/main" val="3011644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0754" name="Rectangle 2"/>
          <p:cNvSpPr>
            <a:spLocks noGrp="1" noRot="1" noChangeAspect="1" noChangeArrowheads="1" noTextEdit="1"/>
          </p:cNvSpPr>
          <p:nvPr>
            <p:ph type="sldImg"/>
          </p:nvPr>
        </p:nvSpPr>
        <p:spPr>
          <a:xfrm>
            <a:off x="1257300" y="720725"/>
            <a:ext cx="4800600" cy="3600450"/>
          </a:xfrm>
          <a:ln/>
        </p:spPr>
      </p:sp>
      <p:sp>
        <p:nvSpPr>
          <p:cNvPr id="1610755" name="Rectangle 3"/>
          <p:cNvSpPr>
            <a:spLocks noGrp="1" noChangeArrowheads="1"/>
          </p:cNvSpPr>
          <p:nvPr>
            <p:ph type="body" idx="1"/>
          </p:nvPr>
        </p:nvSpPr>
        <p:spPr>
          <a:xfrm>
            <a:off x="974582" y="4559961"/>
            <a:ext cx="5366039" cy="4320846"/>
          </a:xfrm>
        </p:spPr>
        <p:txBody>
          <a:bodyPr/>
          <a:lstStyle/>
          <a:p>
            <a:pPr>
              <a:lnSpc>
                <a:spcPct val="90000"/>
              </a:lnSpc>
            </a:pPr>
            <a:r>
              <a:rPr lang="en-US" sz="1000" dirty="0"/>
              <a:t>Risk occurs at every level and in all aspects of any organization.</a:t>
            </a:r>
          </a:p>
          <a:p>
            <a:pPr>
              <a:lnSpc>
                <a:spcPct val="90000"/>
              </a:lnSpc>
            </a:pPr>
            <a:r>
              <a:rPr lang="en-US" sz="1000" dirty="0"/>
              <a:t>Risks from one level can</a:t>
            </a:r>
            <a:r>
              <a:rPr lang="en-GB" sz="1000" dirty="0"/>
              <a:t> affect other levels and it can be difficult to identify precisely at what level a risk should be managed.  The reason for allocating different levels of risk is to clearly assign who is best placed to take responsibility for its management.</a:t>
            </a:r>
          </a:p>
          <a:p>
            <a:pPr>
              <a:lnSpc>
                <a:spcPct val="90000"/>
              </a:lnSpc>
            </a:pPr>
            <a:r>
              <a:rPr lang="en-GB" sz="1000" b="1" dirty="0"/>
              <a:t>Strategic</a:t>
            </a:r>
            <a:endParaRPr lang="en-GB" sz="1000" dirty="0"/>
          </a:p>
          <a:p>
            <a:pPr>
              <a:lnSpc>
                <a:spcPct val="90000"/>
              </a:lnSpc>
            </a:pPr>
            <a:r>
              <a:rPr lang="en-GB" sz="1000" dirty="0"/>
              <a:t>All companies face risks to their business strategy.  This can range from currency fluctuations to threat or opportunity of takeovers.  Risks of this level are typically handled by the Board of Directors</a:t>
            </a:r>
            <a:r>
              <a:rPr lang="en-GB" sz="1000" dirty="0" smtClean="0"/>
              <a:t>.</a:t>
            </a:r>
          </a:p>
          <a:p>
            <a:pPr>
              <a:lnSpc>
                <a:spcPct val="90000"/>
              </a:lnSpc>
            </a:pPr>
            <a:endParaRPr lang="en-GB" sz="1000" dirty="0"/>
          </a:p>
          <a:p>
            <a:pPr>
              <a:lnSpc>
                <a:spcPct val="90000"/>
              </a:lnSpc>
            </a:pPr>
            <a:r>
              <a:rPr lang="en-GB" sz="1000" b="1" dirty="0"/>
              <a:t>Program</a:t>
            </a:r>
            <a:endParaRPr lang="en-GB" sz="1000" dirty="0"/>
          </a:p>
          <a:p>
            <a:pPr>
              <a:lnSpc>
                <a:spcPct val="90000"/>
              </a:lnSpc>
            </a:pPr>
            <a:r>
              <a:rPr lang="en-GB" sz="1000" dirty="0"/>
              <a:t>Major changes that are required to realise the business strategy are often achieved through the management of many diverse </a:t>
            </a:r>
            <a:r>
              <a:rPr lang="en-GB" sz="1000" dirty="0" smtClean="0"/>
              <a:t>projects.  </a:t>
            </a:r>
            <a:r>
              <a:rPr lang="en-GB" sz="1000" dirty="0"/>
              <a:t>Risks that occur at this level can be due to factors such as the interdependencies of component projects, resource conflicts or project priorities.  These risks are managed by the Program Management Team</a:t>
            </a:r>
            <a:r>
              <a:rPr lang="en-GB" sz="1000" dirty="0" smtClean="0"/>
              <a:t>.</a:t>
            </a:r>
          </a:p>
          <a:p>
            <a:pPr>
              <a:lnSpc>
                <a:spcPct val="90000"/>
              </a:lnSpc>
            </a:pPr>
            <a:endParaRPr lang="en-GB" sz="1000" b="1" dirty="0"/>
          </a:p>
          <a:p>
            <a:pPr>
              <a:lnSpc>
                <a:spcPct val="90000"/>
              </a:lnSpc>
            </a:pPr>
            <a:r>
              <a:rPr lang="en-GB" sz="1000" b="1" dirty="0"/>
              <a:t>Project</a:t>
            </a:r>
            <a:endParaRPr lang="en-GB" sz="1000" dirty="0"/>
          </a:p>
          <a:p>
            <a:pPr>
              <a:lnSpc>
                <a:spcPct val="90000"/>
              </a:lnSpc>
            </a:pPr>
            <a:r>
              <a:rPr lang="en-GB" sz="1000" dirty="0"/>
              <a:t>Risks at this level are threats to the achievement of the objectives agreed for time, cost and quality.  These may well arise from threats or opportunities at another level, but must be placed at this level so that they can be managed by the Project Management Team</a:t>
            </a:r>
            <a:r>
              <a:rPr lang="en-GB" sz="1000" dirty="0" smtClean="0"/>
              <a:t>.</a:t>
            </a:r>
          </a:p>
          <a:p>
            <a:pPr>
              <a:lnSpc>
                <a:spcPct val="90000"/>
              </a:lnSpc>
            </a:pPr>
            <a:endParaRPr lang="en-GB" sz="1000" dirty="0"/>
          </a:p>
          <a:p>
            <a:pPr>
              <a:lnSpc>
                <a:spcPct val="90000"/>
              </a:lnSpc>
            </a:pPr>
            <a:r>
              <a:rPr lang="en-US" sz="1000" b="1" dirty="0"/>
              <a:t>Operational</a:t>
            </a:r>
          </a:p>
          <a:p>
            <a:pPr>
              <a:lnSpc>
                <a:spcPct val="90000"/>
              </a:lnSpc>
            </a:pPr>
            <a:r>
              <a:rPr lang="en-US" sz="1000" dirty="0"/>
              <a:t>Day to day activities have their own risks such a Health and Safety or Industrial relations.  The whole emphasis of projects and programs is to bring about change and so this may introduce new or eliminate existing risks from the work place.  The operational readiness to change will affect the project or program risks.  Pure operational risk must be managed by the operational managers but they should always be working closely with the relevant project and program management teams. </a:t>
            </a:r>
          </a:p>
        </p:txBody>
      </p:sp>
    </p:spTree>
    <p:extLst>
      <p:ext uri="{BB962C8B-B14F-4D97-AF65-F5344CB8AC3E}">
        <p14:creationId xmlns="" xmlns:p14="http://schemas.microsoft.com/office/powerpoint/2010/main" val="14445166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Risk Management</a:t>
            </a:r>
          </a:p>
          <a:p>
            <a:r>
              <a:rPr lang="en-US" dirty="0" smtClean="0"/>
              <a:t>Sustainability should be top-of-mind when considering risk identification as a whole, but particularly when comparing sustainability risks and opportunities against a change initiative such as a project. At this level, sustainability can pose a higher-level impact, which subsequently defines how the organization evaluates the risks and opportunities. </a:t>
            </a:r>
          </a:p>
          <a:p>
            <a:r>
              <a:rPr lang="en-US" dirty="0"/>
              <a:t/>
            </a:r>
            <a:br>
              <a:rPr lang="en-US" dirty="0"/>
            </a:br>
            <a:r>
              <a:rPr lang="en-US"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The risk data captured within the Risk Identification process can also be used to estimate the project’s impact and likelihood of risk occurrence.  ISO 14000 and EMS will guide the Project Manager through identifying environmental issues that can be affected by the risks in the complete life cycle.</a:t>
            </a:r>
          </a:p>
          <a:p>
            <a:r>
              <a:rPr lang="en-US" b="1" dirty="0"/>
              <a:t>Practical Application</a:t>
            </a:r>
            <a:r>
              <a:rPr lang="en-US" dirty="0"/>
              <a:t/>
            </a:r>
            <a:br>
              <a:rPr lang="en-US" dirty="0"/>
            </a:br>
            <a:r>
              <a:rPr lang="en-US" dirty="0"/>
              <a:t/>
            </a:r>
            <a:br>
              <a:rPr lang="en-US" dirty="0"/>
            </a:br>
            <a:r>
              <a:rPr lang="en-US" dirty="0"/>
              <a:t>Include in your requests for quotations or proposals that vendors and suppliers include with their response how they might meet your green criteria.</a:t>
            </a:r>
            <a:br>
              <a:rPr lang="en-US" dirty="0"/>
            </a:br>
            <a:r>
              <a:rPr lang="en-US" dirty="0"/>
              <a:t/>
            </a:r>
            <a:br>
              <a:rPr lang="en-US" dirty="0"/>
            </a:br>
            <a:r>
              <a:rPr lang="en-US" b="1" dirty="0"/>
              <a:t>Examples</a:t>
            </a:r>
            <a:r>
              <a:rPr lang="en-US" dirty="0"/>
              <a:t/>
            </a:r>
            <a:br>
              <a:rPr lang="en-US" dirty="0"/>
            </a:br>
            <a:r>
              <a:rPr lang="en-US" dirty="0"/>
              <a:t/>
            </a:r>
            <a:br>
              <a:rPr lang="en-US" dirty="0"/>
            </a:br>
            <a:r>
              <a:rPr lang="en-US" b="1" dirty="0"/>
              <a:t>Quantitative criteria:</a:t>
            </a:r>
            <a:br>
              <a:rPr lang="en-US" b="1" dirty="0"/>
            </a:br>
            <a:r>
              <a:rPr lang="en-US" dirty="0"/>
              <a:t/>
            </a:r>
            <a:br>
              <a:rPr lang="en-US" dirty="0"/>
            </a:br>
            <a:r>
              <a:rPr lang="en-US"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b="1" dirty="0"/>
              <a:t>Pollution Case/Effect:</a:t>
            </a:r>
            <a:r>
              <a:rPr lang="en-US" dirty="0"/>
              <a:t>  Representing environmental costs caused by a potential supplier</a:t>
            </a:r>
          </a:p>
          <a:p>
            <a:pPr lvl="0"/>
            <a:r>
              <a:rPr lang="en-US" b="1" dirty="0"/>
              <a:t>Environmental Commitment:</a:t>
            </a:r>
            <a:r>
              <a:rPr lang="en-US" dirty="0"/>
              <a:t>  Represents the degree of commitment the supplier has in environmental management.</a:t>
            </a:r>
          </a:p>
          <a:p>
            <a:r>
              <a:rPr lang="en-US" b="1" dirty="0"/>
              <a:t>Qualitative criteria</a:t>
            </a:r>
            <a:r>
              <a:rPr lang="en-US" dirty="0"/>
              <a:t/>
            </a:r>
            <a:br>
              <a:rPr lang="en-US" dirty="0"/>
            </a:br>
            <a:r>
              <a:rPr lang="en-US" dirty="0"/>
              <a:t/>
            </a:r>
            <a:br>
              <a:rPr lang="en-US" dirty="0"/>
            </a:br>
            <a:r>
              <a:rPr lang="en-US" dirty="0"/>
              <a:t>Scoring on qualitative criteria will depend on the weight that is applied to each item on a pre-assigned scorecard based on the importance that your organization or you as the Project Manager place on each category.</a:t>
            </a:r>
          </a:p>
          <a:p>
            <a:pPr lvl="0"/>
            <a:r>
              <a:rPr lang="en-US" b="1" dirty="0"/>
              <a:t>Environmental Commitment:  </a:t>
            </a:r>
            <a:r>
              <a:rPr lang="en-US" dirty="0"/>
              <a:t>Their overall corporate goals to decrease their carbon footprint</a:t>
            </a:r>
            <a:r>
              <a:rPr lang="en-US" b="1" dirty="0"/>
              <a:t> </a:t>
            </a:r>
            <a:endParaRPr lang="en-US" dirty="0"/>
          </a:p>
          <a:p>
            <a:pPr lvl="0"/>
            <a:r>
              <a:rPr lang="en-US" b="1" dirty="0"/>
              <a:t>Logistics:  </a:t>
            </a:r>
            <a:r>
              <a:rPr lang="en-US" dirty="0"/>
              <a:t>How streamlined are their logistics</a:t>
            </a:r>
          </a:p>
          <a:p>
            <a:pPr lvl="0"/>
            <a:r>
              <a:rPr lang="en-US" b="1" dirty="0"/>
              <a:t>Strength of their SMP:  </a:t>
            </a:r>
            <a:r>
              <a:rPr lang="en-US" dirty="0"/>
              <a:t>How their action and results measure up to their goals</a:t>
            </a:r>
          </a:p>
        </p:txBody>
      </p:sp>
    </p:spTree>
    <p:extLst>
      <p:ext uri="{BB962C8B-B14F-4D97-AF65-F5344CB8AC3E}">
        <p14:creationId xmlns="" xmlns:p14="http://schemas.microsoft.com/office/powerpoint/2010/main" val="842574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graphic is from ISO 21500 Guidance on Project Management, Page 3. and shows how project management concepts relate to each other. The organizational strategy identifies opportunities. The opportunities are evaluated and should be documented. Selected opportunities are further developed in a business case or other similar document, and can result in one or more projects that provide deliverables. Those deliverables can be used to realize benefits. The benefits can be an input to realizing and further developing the organizational strategy.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 xmlns:p14="http://schemas.microsoft.com/office/powerpoint/2010/main" val="15158715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124</a:t>
            </a:fld>
            <a:endParaRPr lang="en-US"/>
          </a:p>
        </p:txBody>
      </p:sp>
    </p:spTree>
    <p:extLst>
      <p:ext uri="{BB962C8B-B14F-4D97-AF65-F5344CB8AC3E}">
        <p14:creationId xmlns="" xmlns:p14="http://schemas.microsoft.com/office/powerpoint/2010/main" val="1448736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2802" name="Rectangle 2"/>
          <p:cNvSpPr>
            <a:spLocks noGrp="1" noRot="1" noChangeAspect="1" noChangeArrowheads="1" noTextEdit="1"/>
          </p:cNvSpPr>
          <p:nvPr>
            <p:ph type="sldImg"/>
          </p:nvPr>
        </p:nvSpPr>
        <p:spPr>
          <a:xfrm>
            <a:off x="1257300" y="720725"/>
            <a:ext cx="4800600" cy="3600450"/>
          </a:xfrm>
          <a:ln/>
        </p:spPr>
      </p:sp>
      <p:sp>
        <p:nvSpPr>
          <p:cNvPr id="1612803" name="Rectangle 3"/>
          <p:cNvSpPr>
            <a:spLocks noGrp="1" noChangeArrowheads="1"/>
          </p:cNvSpPr>
          <p:nvPr>
            <p:ph type="body" idx="1"/>
          </p:nvPr>
        </p:nvSpPr>
        <p:spPr>
          <a:xfrm>
            <a:off x="974582" y="4559961"/>
            <a:ext cx="5366039" cy="4320846"/>
          </a:xfrm>
        </p:spPr>
        <p:txBody>
          <a:bodyPr/>
          <a:lstStyle/>
          <a:p>
            <a:r>
              <a:rPr lang="en-US" dirty="0"/>
              <a:t>The benefits of Risk Management are significant, but it is often the case that it is the drawbacks that people focus on.</a:t>
            </a:r>
          </a:p>
          <a:p>
            <a:r>
              <a:rPr lang="en-US" dirty="0"/>
              <a:t>Benefits can be broken down into two styles.</a:t>
            </a:r>
          </a:p>
          <a:p>
            <a:r>
              <a:rPr lang="en-US" b="1" dirty="0"/>
              <a:t>Hard</a:t>
            </a:r>
            <a:endParaRPr lang="en-US" dirty="0"/>
          </a:p>
          <a:p>
            <a:r>
              <a:rPr lang="en-US" dirty="0"/>
              <a:t>These comprise direct benefits to the project plan such as having the ability to make better more informed decision making, being less likely of accepting unsound projects, increased likelihood of project adherence to its plan and provision of data that assists with future lessons learned.</a:t>
            </a:r>
          </a:p>
          <a:p>
            <a:r>
              <a:rPr lang="en-US" b="1" dirty="0"/>
              <a:t>Soft</a:t>
            </a:r>
            <a:endParaRPr lang="en-US" dirty="0"/>
          </a:p>
          <a:p>
            <a:r>
              <a:rPr lang="en-US" dirty="0"/>
              <a:t>The softer benefits are less tangible but include a better understanding of the project by the stakeholders, being able to have the management team focus on the most significant risks and to assist in the distinction between being a good manager and a lucky </a:t>
            </a:r>
            <a:r>
              <a:rPr lang="en-US" dirty="0" err="1" smtClean="0"/>
              <a:t>one.The</a:t>
            </a:r>
            <a:r>
              <a:rPr lang="en-US" dirty="0" smtClean="0"/>
              <a:t> </a:t>
            </a:r>
            <a:r>
              <a:rPr lang="en-US" dirty="0"/>
              <a:t>drawbacks of Risk Management are also broken down into two specific aspects.</a:t>
            </a:r>
          </a:p>
        </p:txBody>
      </p:sp>
    </p:spTree>
    <p:extLst>
      <p:ext uri="{BB962C8B-B14F-4D97-AF65-F5344CB8AC3E}">
        <p14:creationId xmlns="" xmlns:p14="http://schemas.microsoft.com/office/powerpoint/2010/main" val="10973012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16482" name="Rectangle 2"/>
          <p:cNvSpPr>
            <a:spLocks noGrp="1" noRot="1" noChangeAspect="1" noChangeArrowheads="1" noTextEdit="1"/>
          </p:cNvSpPr>
          <p:nvPr>
            <p:ph type="sldImg"/>
          </p:nvPr>
        </p:nvSpPr>
        <p:spPr>
          <a:xfrm>
            <a:off x="1262063" y="722313"/>
            <a:ext cx="4795837" cy="3597275"/>
          </a:xfrm>
          <a:ln/>
        </p:spPr>
      </p:sp>
      <p:sp>
        <p:nvSpPr>
          <p:cNvPr id="916483" name="Rectangle 3"/>
          <p:cNvSpPr>
            <a:spLocks noGrp="1" noChangeArrowheads="1"/>
          </p:cNvSpPr>
          <p:nvPr>
            <p:ph type="body" idx="1"/>
          </p:nvPr>
        </p:nvSpPr>
        <p:spPr>
          <a:xfrm>
            <a:off x="976252" y="4559961"/>
            <a:ext cx="5362697" cy="4319322"/>
          </a:xfrm>
          <a:noFill/>
          <a:ln/>
        </p:spPr>
        <p:txBody>
          <a:bodyPr lIns="96655" tIns="48327" rIns="96655" bIns="48327"/>
          <a:lstStyle/>
          <a:p>
            <a:pPr>
              <a:lnSpc>
                <a:spcPct val="90000"/>
              </a:lnSpc>
            </a:pPr>
            <a:r>
              <a:rPr lang="en-GB" dirty="0"/>
              <a:t>Project risk management recognises a formal approach to the process as opposed to an intuitive approach.  Risks, once identified and assessed, should be managed in order to minimise or completely mitigate their effect on a project. </a:t>
            </a:r>
          </a:p>
          <a:p>
            <a:pPr>
              <a:lnSpc>
                <a:spcPct val="90000"/>
              </a:lnSpc>
            </a:pPr>
            <a:r>
              <a:rPr lang="en-GB" dirty="0"/>
              <a:t>Key steps in the risk management process shown above are as follows:</a:t>
            </a:r>
          </a:p>
          <a:p>
            <a:pPr>
              <a:lnSpc>
                <a:spcPct val="90000"/>
              </a:lnSpc>
            </a:pPr>
            <a:r>
              <a:rPr lang="en-GB" b="1" dirty="0"/>
              <a:t>Plan</a:t>
            </a:r>
            <a:r>
              <a:rPr lang="en-GB" dirty="0"/>
              <a:t> – a Risk Management Plan is developed to provide guidance on how risk management will be carried on the project. </a:t>
            </a:r>
          </a:p>
          <a:p>
            <a:pPr>
              <a:lnSpc>
                <a:spcPct val="90000"/>
              </a:lnSpc>
            </a:pPr>
            <a:r>
              <a:rPr lang="en-GB" b="1" dirty="0"/>
              <a:t>Identification</a:t>
            </a:r>
            <a:r>
              <a:rPr lang="en-GB" dirty="0"/>
              <a:t> – aims to identify all significant risks that may impact on project objectives, and gather all relevant information for analysis.  The possibility of new risks are investigated throughout the life of the project.</a:t>
            </a:r>
          </a:p>
          <a:p>
            <a:pPr>
              <a:lnSpc>
                <a:spcPct val="90000"/>
              </a:lnSpc>
            </a:pPr>
            <a:r>
              <a:rPr lang="en-GB" b="1" dirty="0"/>
              <a:t>Analysis</a:t>
            </a:r>
            <a:r>
              <a:rPr lang="en-GB" dirty="0"/>
              <a:t> – qualitative methods are typically used to determine the probability and impact of each risk.  The information is used to prioritise risks and decide appropriate responses.  Quantitative methods are used to determine the effects of uncertainties and risks on project objectives. </a:t>
            </a:r>
          </a:p>
          <a:p>
            <a:pPr>
              <a:lnSpc>
                <a:spcPct val="90000"/>
              </a:lnSpc>
            </a:pPr>
            <a:r>
              <a:rPr lang="en-GB" b="1" dirty="0"/>
              <a:t>Responses</a:t>
            </a:r>
            <a:r>
              <a:rPr lang="en-GB" dirty="0"/>
              <a:t> – appropriate responses are considered, selected on the basis of overall benefit, authorised and implemented. </a:t>
            </a:r>
          </a:p>
          <a:p>
            <a:pPr>
              <a:lnSpc>
                <a:spcPct val="90000"/>
              </a:lnSpc>
            </a:pPr>
            <a:r>
              <a:rPr lang="en-GB" b="1" dirty="0"/>
              <a:t>Monitor &amp; Control</a:t>
            </a:r>
            <a:r>
              <a:rPr lang="en-GB" dirty="0"/>
              <a:t> – current risks are monitored and corrective action taken for adverse trends.  Action Plans are monitored to ensure progress and effectiveness.  The overall process is audited and reviewed typically at end of phases to ensure effectiveness.</a:t>
            </a:r>
          </a:p>
          <a:p>
            <a:pPr>
              <a:lnSpc>
                <a:spcPct val="90000"/>
              </a:lnSpc>
            </a:pPr>
            <a:endParaRPr lang="en-GB" dirty="0"/>
          </a:p>
        </p:txBody>
      </p:sp>
    </p:spTree>
    <p:extLst>
      <p:ext uri="{BB962C8B-B14F-4D97-AF65-F5344CB8AC3E}">
        <p14:creationId xmlns="" xmlns:p14="http://schemas.microsoft.com/office/powerpoint/2010/main" val="8642972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0578" name="Rectangle 2"/>
          <p:cNvSpPr>
            <a:spLocks noGrp="1" noRot="1" noChangeAspect="1" noChangeArrowheads="1" noTextEdit="1"/>
          </p:cNvSpPr>
          <p:nvPr>
            <p:ph type="sldImg"/>
          </p:nvPr>
        </p:nvSpPr>
        <p:spPr>
          <a:xfrm>
            <a:off x="1262063" y="722313"/>
            <a:ext cx="4795837" cy="3597275"/>
          </a:xfrm>
          <a:ln/>
        </p:spPr>
      </p:sp>
      <p:sp>
        <p:nvSpPr>
          <p:cNvPr id="920579" name="Rectangle 3"/>
          <p:cNvSpPr>
            <a:spLocks noGrp="1" noChangeArrowheads="1"/>
          </p:cNvSpPr>
          <p:nvPr>
            <p:ph type="body" idx="1"/>
          </p:nvPr>
        </p:nvSpPr>
        <p:spPr>
          <a:xfrm>
            <a:off x="976252" y="4559961"/>
            <a:ext cx="5362697" cy="4319322"/>
          </a:xfrm>
        </p:spPr>
        <p:txBody>
          <a:bodyPr/>
          <a:lstStyle/>
          <a:p>
            <a:pPr>
              <a:spcAft>
                <a:spcPct val="30000"/>
              </a:spcAft>
            </a:pPr>
            <a:r>
              <a:rPr lang="en-GB" sz="1100" b="1" dirty="0"/>
              <a:t>Brainstorming</a:t>
            </a:r>
            <a:r>
              <a:rPr lang="en-GB" sz="1100" dirty="0"/>
              <a:t> - interactive, open format group method to identify and rank risks.  Strengths: quick and inexpensive; easy to use.  Useful as start up activity and for team building.  Weaknesses:  requires expert involvement for reliable inputs; unreliable for identifying high level risks in complex scenarios. </a:t>
            </a:r>
          </a:p>
          <a:p>
            <a:pPr>
              <a:spcAft>
                <a:spcPct val="30000"/>
              </a:spcAft>
            </a:pPr>
            <a:r>
              <a:rPr lang="en-GB" sz="1100" b="1" dirty="0"/>
              <a:t>SWOT Analysis</a:t>
            </a:r>
            <a:r>
              <a:rPr lang="en-GB" sz="1100" dirty="0"/>
              <a:t> - A specific brainstorming technique using Strengths, Weaknesses, Opportunities and Threats as main focal points.  Threats and Weaknesses indicate risks, Opportunities and Strengths support definition of responses.  Strengths: encourages 'big picture' view; can stimulate thinking; others as for brainstorming.  Weaknesses: may miss important areas of uncertainty; others as for brainstorming.  </a:t>
            </a:r>
          </a:p>
          <a:p>
            <a:pPr>
              <a:spcAft>
                <a:spcPct val="30000"/>
              </a:spcAft>
            </a:pPr>
            <a:r>
              <a:rPr lang="en-GB" sz="1100" b="1" dirty="0"/>
              <a:t>Assumption Analysis</a:t>
            </a:r>
            <a:r>
              <a:rPr lang="en-GB" sz="1100" dirty="0"/>
              <a:t> - check assumptions in project documents for validity.  If invalid, check significance in terms of impact on project success criteria.  If significant determine nature of risk and decide appropriate response.  Strengths: helps to reduce uncertainty; can be easily integrated into routine everyday procedures.  Weaknesses: time consuming; requires disciplined and consistent action.</a:t>
            </a:r>
          </a:p>
          <a:p>
            <a:pPr>
              <a:spcAft>
                <a:spcPct val="30000"/>
              </a:spcAft>
            </a:pPr>
            <a:r>
              <a:rPr lang="en-GB" sz="1100" b="1" dirty="0"/>
              <a:t>Delphi Technique</a:t>
            </a:r>
            <a:r>
              <a:rPr lang="en-GB" sz="1100" dirty="0"/>
              <a:t>  </a:t>
            </a:r>
            <a:r>
              <a:rPr lang="en-GB" sz="1100" b="1" dirty="0"/>
              <a:t>- </a:t>
            </a:r>
            <a:r>
              <a:rPr lang="en-GB" sz="1100" dirty="0"/>
              <a:t>For use where you have a number of experts with differing opinions.  This technique uses a facilitator to gather opinions, summarise them and then redistribute for further consideration.  The range of opinions gradually narrows until an agreed consensus is arrived at.</a:t>
            </a:r>
          </a:p>
          <a:p>
            <a:pPr>
              <a:spcAft>
                <a:spcPct val="30000"/>
              </a:spcAft>
            </a:pPr>
            <a:r>
              <a:rPr lang="en-GB" sz="1100" b="1" dirty="0"/>
              <a:t>Interviews</a:t>
            </a:r>
            <a:r>
              <a:rPr lang="en-GB" sz="1100" dirty="0"/>
              <a:t> - Interviews with stakeholders and experts to identify risks and possible responses.  Strengths: relatively quick and inexpensive; often provides information on preventive actions.  Weaknesses: may not be relevant to current situation; requires good interviewing technique.  </a:t>
            </a:r>
          </a:p>
          <a:p>
            <a:pPr>
              <a:spcAft>
                <a:spcPct val="30000"/>
              </a:spcAft>
            </a:pPr>
            <a:r>
              <a:rPr lang="en-GB" sz="1100" b="1" dirty="0"/>
              <a:t>Prompt and Check Lists</a:t>
            </a:r>
            <a:r>
              <a:rPr lang="en-GB" sz="1100" dirty="0"/>
              <a:t> - Open and specific structured questions to identify risks.  Strengths: useful for gathering information; reduces need for expert involvement; easy to use.  Weaknesses: may not include new risks; may not be relevant (therefore unproductive).</a:t>
            </a:r>
          </a:p>
          <a:p>
            <a:pPr>
              <a:spcAft>
                <a:spcPct val="30000"/>
              </a:spcAft>
            </a:pPr>
            <a:r>
              <a:rPr lang="en-GB" sz="1100" b="1" dirty="0"/>
              <a:t>Post Project Reviews – </a:t>
            </a:r>
            <a:r>
              <a:rPr lang="en-GB" sz="1100" dirty="0"/>
              <a:t>Use of historical records that describe how a risk has been handled previously.  This can be beneficial if the risk is similar again although the context of the project must be taken into consideration before the response is selected.</a:t>
            </a:r>
            <a:endParaRPr lang="en-GB" sz="1100" b="1" dirty="0"/>
          </a:p>
        </p:txBody>
      </p:sp>
    </p:spTree>
    <p:extLst>
      <p:ext uri="{BB962C8B-B14F-4D97-AF65-F5344CB8AC3E}">
        <p14:creationId xmlns="" xmlns:p14="http://schemas.microsoft.com/office/powerpoint/2010/main" val="3654413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3042" name="Rectangle 2"/>
          <p:cNvSpPr>
            <a:spLocks noGrp="1" noRot="1" noChangeAspect="1" noChangeArrowheads="1" noTextEdit="1"/>
          </p:cNvSpPr>
          <p:nvPr>
            <p:ph type="sldImg"/>
          </p:nvPr>
        </p:nvSpPr>
        <p:spPr>
          <a:xfrm>
            <a:off x="1257300" y="720725"/>
            <a:ext cx="4800600" cy="3600450"/>
          </a:xfrm>
          <a:ln/>
        </p:spPr>
      </p:sp>
      <p:sp>
        <p:nvSpPr>
          <p:cNvPr id="1623043" name="Rectangle 3"/>
          <p:cNvSpPr>
            <a:spLocks noGrp="1" noChangeArrowheads="1"/>
          </p:cNvSpPr>
          <p:nvPr>
            <p:ph type="body" idx="1"/>
          </p:nvPr>
        </p:nvSpPr>
        <p:spPr>
          <a:xfrm>
            <a:off x="974582" y="4559961"/>
            <a:ext cx="5366039" cy="4320846"/>
          </a:xfrm>
        </p:spPr>
        <p:txBody>
          <a:bodyPr/>
          <a:lstStyle/>
          <a:p>
            <a:r>
              <a:rPr lang="en-GB" b="1" dirty="0"/>
              <a:t>The Risk Register</a:t>
            </a:r>
            <a:r>
              <a:rPr lang="en-GB" dirty="0"/>
              <a:t> - is a key document that is used to record, communicate and track risks.</a:t>
            </a:r>
          </a:p>
          <a:p>
            <a:r>
              <a:rPr lang="en-GB" dirty="0"/>
              <a:t>The simple register above contains the minimum set of information that is required.  Most registers contain more detail on the nature of the risk such as who may be affected, changes in risk status and the status of the risk. </a:t>
            </a:r>
          </a:p>
          <a:p>
            <a:r>
              <a:rPr lang="en-GB" dirty="0"/>
              <a:t>It is important to record ownership of risks, where a risk owner is generally considered to be the person best placed to manage a particular risk through the process.  Other people may also be responsible for undertaking specific actions and responses.</a:t>
            </a:r>
          </a:p>
          <a:p>
            <a:r>
              <a:rPr lang="en-GB" dirty="0"/>
              <a:t>It is a live document used to communicate risks and their status to stakeholders.  A data entry form is typically used to gather detailed information on each risk.</a:t>
            </a:r>
          </a:p>
          <a:p>
            <a:pPr>
              <a:spcBef>
                <a:spcPct val="25000"/>
              </a:spcBef>
              <a:spcAft>
                <a:spcPct val="25000"/>
              </a:spcAft>
            </a:pPr>
            <a:r>
              <a:rPr lang="en-GB" dirty="0"/>
              <a:t>A risk register should be opened as soon the first risks are identified and updated as new information emerges or on a regular basis if the current risks are the only records.  This is essential even though it may be earlier than implementation (e.g. during Feasibility) and before a full risk management plan has been developed.  New risks will arise throughout the life of the project and the risk register is used to capture these, show ownership and ensure they are communicated and tracked through the whole process.  It is therefore applied as soon as possible and for the duration of the project.</a:t>
            </a:r>
            <a:endParaRPr lang="en-US" dirty="0"/>
          </a:p>
        </p:txBody>
      </p:sp>
    </p:spTree>
    <p:extLst>
      <p:ext uri="{BB962C8B-B14F-4D97-AF65-F5344CB8AC3E}">
        <p14:creationId xmlns="" xmlns:p14="http://schemas.microsoft.com/office/powerpoint/2010/main" val="19948384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4674" name="Rectangle 2"/>
          <p:cNvSpPr>
            <a:spLocks noGrp="1" noRot="1" noChangeAspect="1" noChangeArrowheads="1" noTextEdit="1"/>
          </p:cNvSpPr>
          <p:nvPr>
            <p:ph type="sldImg"/>
          </p:nvPr>
        </p:nvSpPr>
        <p:spPr>
          <a:xfrm>
            <a:off x="1262063" y="722313"/>
            <a:ext cx="4795837" cy="3597275"/>
          </a:xfrm>
          <a:ln/>
        </p:spPr>
      </p:sp>
      <p:sp>
        <p:nvSpPr>
          <p:cNvPr id="924675" name="Rectangle 3"/>
          <p:cNvSpPr>
            <a:spLocks noGrp="1" noChangeArrowheads="1"/>
          </p:cNvSpPr>
          <p:nvPr>
            <p:ph type="body" idx="1"/>
          </p:nvPr>
        </p:nvSpPr>
        <p:spPr>
          <a:xfrm>
            <a:off x="976252" y="4559961"/>
            <a:ext cx="5392786" cy="4319322"/>
          </a:xfrm>
          <a:noFill/>
          <a:ln/>
        </p:spPr>
        <p:txBody>
          <a:bodyPr lIns="96655" tIns="48327" rIns="96655" bIns="48327"/>
          <a:lstStyle/>
          <a:p>
            <a:r>
              <a:rPr lang="en-GB" b="1" dirty="0"/>
              <a:t>Qualitative –</a:t>
            </a:r>
            <a:r>
              <a:rPr lang="en-GB" dirty="0"/>
              <a:t> These techniques will be used for the majority of risks identified.  They involve subjective assessments of the probability and impacts of risks.  The key element to this style of risk assessment is that it involves the need for judgement.</a:t>
            </a:r>
          </a:p>
          <a:p>
            <a:r>
              <a:rPr lang="en-GB" b="1" dirty="0"/>
              <a:t>Quantitative – </a:t>
            </a:r>
            <a:r>
              <a:rPr lang="en-GB" dirty="0"/>
              <a:t>These focus on the numerical analysis of risk and range from statistical assessment of variations in activity duration or cost, to decision making tools.   Examples include Monte Carlo techniques.  (NB: these are not included in the APMP syllabus.)</a:t>
            </a:r>
            <a:endParaRPr lang="en-GB" b="1" dirty="0"/>
          </a:p>
        </p:txBody>
      </p:sp>
    </p:spTree>
    <p:extLst>
      <p:ext uri="{BB962C8B-B14F-4D97-AF65-F5344CB8AC3E}">
        <p14:creationId xmlns="" xmlns:p14="http://schemas.microsoft.com/office/powerpoint/2010/main" val="1349219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6722" name="Rectangle 2"/>
          <p:cNvSpPr>
            <a:spLocks noGrp="1" noRot="1" noChangeAspect="1" noChangeArrowheads="1" noTextEdit="1"/>
          </p:cNvSpPr>
          <p:nvPr>
            <p:ph type="sldImg"/>
          </p:nvPr>
        </p:nvSpPr>
        <p:spPr>
          <a:xfrm>
            <a:off x="1262063" y="722313"/>
            <a:ext cx="4795837" cy="3597275"/>
          </a:xfrm>
          <a:ln/>
        </p:spPr>
      </p:sp>
      <p:sp>
        <p:nvSpPr>
          <p:cNvPr id="926723" name="Rectangle 3"/>
          <p:cNvSpPr>
            <a:spLocks noGrp="1" noChangeArrowheads="1"/>
          </p:cNvSpPr>
          <p:nvPr>
            <p:ph type="body" idx="1"/>
          </p:nvPr>
        </p:nvSpPr>
        <p:spPr>
          <a:xfrm>
            <a:off x="976252" y="4559961"/>
            <a:ext cx="5362697" cy="4319322"/>
          </a:xfrm>
        </p:spPr>
        <p:txBody>
          <a:bodyPr/>
          <a:lstStyle/>
          <a:p>
            <a:r>
              <a:rPr lang="en-GB" dirty="0"/>
              <a:t>Risks may be plotted on probability-impact charts for analysis, as shown above.  Categories such as High, Medium and Low Values are typically used for probability and impact scales.</a:t>
            </a:r>
          </a:p>
          <a:p>
            <a:r>
              <a:rPr lang="en-GB" dirty="0"/>
              <a:t>These categories represent ranges.  For example, a high cost impact may be greater than </a:t>
            </a:r>
            <a:r>
              <a:rPr lang="en-GB" dirty="0" smtClean="0"/>
              <a:t>$100K</a:t>
            </a:r>
            <a:r>
              <a:rPr lang="en-GB" dirty="0"/>
              <a:t>, a medium between </a:t>
            </a:r>
            <a:r>
              <a:rPr lang="en-GB" dirty="0" smtClean="0"/>
              <a:t>$50 </a:t>
            </a:r>
            <a:r>
              <a:rPr lang="en-GB" dirty="0"/>
              <a:t>- 100K, and a low impact less than </a:t>
            </a:r>
            <a:r>
              <a:rPr lang="en-GB" dirty="0" smtClean="0"/>
              <a:t>$50K</a:t>
            </a:r>
            <a:r>
              <a:rPr lang="en-GB" dirty="0"/>
              <a:t>.  The purpose of these definitions is to ensure consistency throughout project teams in risk estimates.</a:t>
            </a:r>
          </a:p>
          <a:p>
            <a:pPr>
              <a:spcAft>
                <a:spcPct val="50000"/>
              </a:spcAft>
            </a:pPr>
            <a:r>
              <a:rPr lang="en-GB" dirty="0"/>
              <a:t>The benefits of probability impact charts are:</a:t>
            </a:r>
          </a:p>
          <a:p>
            <a:pPr marL="645606" lvl="1" indent="-176075" algn="just">
              <a:spcBef>
                <a:spcPct val="0"/>
              </a:spcBef>
              <a:spcAft>
                <a:spcPct val="40000"/>
              </a:spcAft>
              <a:buFontTx/>
              <a:buChar char="•"/>
            </a:pPr>
            <a:r>
              <a:rPr lang="en-GB" dirty="0"/>
              <a:t>useful for plotting &amp; comparing risks in order to decide priorities</a:t>
            </a:r>
          </a:p>
          <a:p>
            <a:pPr marL="645606" lvl="1" indent="-176075" algn="just">
              <a:spcBef>
                <a:spcPct val="0"/>
              </a:spcBef>
              <a:spcAft>
                <a:spcPct val="40000"/>
              </a:spcAft>
              <a:buFontTx/>
              <a:buChar char="•"/>
            </a:pPr>
            <a:r>
              <a:rPr lang="en-GB" dirty="0"/>
              <a:t>can show cost, time and quality factors</a:t>
            </a:r>
          </a:p>
          <a:p>
            <a:pPr marL="645606" lvl="1" indent="-176075" algn="just">
              <a:spcBef>
                <a:spcPct val="0"/>
              </a:spcBef>
              <a:spcAft>
                <a:spcPct val="40000"/>
              </a:spcAft>
              <a:buFontTx/>
              <a:buChar char="•"/>
            </a:pPr>
            <a:r>
              <a:rPr lang="en-GB" dirty="0"/>
              <a:t>provides bands for escalation</a:t>
            </a:r>
          </a:p>
          <a:p>
            <a:pPr marL="645606" lvl="1" indent="-176075" algn="just">
              <a:spcBef>
                <a:spcPct val="0"/>
              </a:spcBef>
              <a:spcAft>
                <a:spcPct val="40000"/>
              </a:spcAft>
              <a:buFontTx/>
              <a:buChar char="•"/>
            </a:pPr>
            <a:r>
              <a:rPr lang="en-GB" dirty="0"/>
              <a:t>provides bands for RAG reporting </a:t>
            </a:r>
          </a:p>
          <a:p>
            <a:pPr marL="645606" lvl="1" indent="-176075" algn="just">
              <a:spcBef>
                <a:spcPct val="0"/>
              </a:spcBef>
              <a:spcAft>
                <a:spcPct val="40000"/>
              </a:spcAft>
              <a:buFontTx/>
              <a:buChar char="•"/>
            </a:pPr>
            <a:r>
              <a:rPr lang="en-GB" dirty="0"/>
              <a:t>scales are directly related to project critical success criteria</a:t>
            </a:r>
          </a:p>
          <a:p>
            <a:pPr marL="645606" lvl="1" indent="-176075" algn="just">
              <a:spcBef>
                <a:spcPct val="0"/>
              </a:spcBef>
              <a:spcAft>
                <a:spcPct val="40000"/>
              </a:spcAft>
              <a:buFontTx/>
              <a:buChar char="•"/>
            </a:pPr>
            <a:r>
              <a:rPr lang="en-GB" dirty="0"/>
              <a:t>highlights the difference between Low Impact- High Probability and High Impact - Low Probability risks</a:t>
            </a:r>
          </a:p>
          <a:p>
            <a:pPr marL="645606" lvl="1" indent="-176075" algn="just">
              <a:spcBef>
                <a:spcPct val="0"/>
              </a:spcBef>
              <a:spcAft>
                <a:spcPct val="40000"/>
              </a:spcAft>
              <a:buFontTx/>
              <a:buChar char="•"/>
            </a:pPr>
            <a:r>
              <a:rPr lang="en-GB" dirty="0"/>
              <a:t>visual easy to understand</a:t>
            </a:r>
          </a:p>
          <a:p>
            <a:pPr marL="645606" lvl="1" indent="-176075" algn="just">
              <a:spcBef>
                <a:spcPct val="0"/>
              </a:spcBef>
              <a:spcAft>
                <a:spcPct val="40000"/>
              </a:spcAft>
              <a:buFontTx/>
              <a:buChar char="•"/>
            </a:pPr>
            <a:r>
              <a:rPr lang="en-GB" dirty="0"/>
              <a:t>ensures consistency </a:t>
            </a:r>
          </a:p>
          <a:p>
            <a:r>
              <a:rPr lang="en-GB" dirty="0"/>
              <a:t>Whilst probability-impact charts are an ideal way to show risk priorities, there may be other considerations that affect priority decision such as when the risk is likely to occur, or the cost of risk reduction.</a:t>
            </a:r>
            <a:endParaRPr lang="en-US" dirty="0"/>
          </a:p>
        </p:txBody>
      </p:sp>
    </p:spTree>
    <p:extLst>
      <p:ext uri="{BB962C8B-B14F-4D97-AF65-F5344CB8AC3E}">
        <p14:creationId xmlns="" xmlns:p14="http://schemas.microsoft.com/office/powerpoint/2010/main" val="1672101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131</a:t>
            </a:fld>
            <a:endParaRPr lang="en-US" dirty="0"/>
          </a:p>
        </p:txBody>
      </p:sp>
    </p:spTree>
    <p:extLst>
      <p:ext uri="{BB962C8B-B14F-4D97-AF65-F5344CB8AC3E}">
        <p14:creationId xmlns="" xmlns:p14="http://schemas.microsoft.com/office/powerpoint/2010/main" val="502048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dirty="0"/>
              <a:t>Response plans can be developed and implemented once the risks have been assessed and </a:t>
            </a:r>
            <a:r>
              <a:rPr lang="en-GB" sz="1100" dirty="0" smtClean="0"/>
              <a:t>prioritized</a:t>
            </a:r>
            <a:r>
              <a:rPr lang="en-GB" sz="1100" dirty="0"/>
              <a:t>.  There are a number of generic response strategies. </a:t>
            </a:r>
          </a:p>
          <a:p>
            <a:r>
              <a:rPr lang="en-GB" sz="1100" b="1" dirty="0"/>
              <a:t>Avoidance</a:t>
            </a:r>
            <a:r>
              <a:rPr lang="en-GB" sz="1100" dirty="0"/>
              <a:t> - an alternative approach is taken to avoid the risk. </a:t>
            </a:r>
          </a:p>
          <a:p>
            <a:r>
              <a:rPr lang="en-GB" sz="1100" b="1" dirty="0"/>
              <a:t>Transfer</a:t>
            </a:r>
            <a:r>
              <a:rPr lang="en-GB" sz="1100" dirty="0"/>
              <a:t> - assign contractual responsibility to for example, a sub contractor better placed to manage the risk. Another example of this is insurance where another party provides compensation in event of risk impact</a:t>
            </a:r>
          </a:p>
          <a:p>
            <a:r>
              <a:rPr lang="en-GB" sz="1100" b="1" dirty="0"/>
              <a:t>Reduction</a:t>
            </a:r>
            <a:r>
              <a:rPr lang="en-GB" sz="1100" dirty="0"/>
              <a:t> - proactive measures to reduce likelihood, impact or both Ideally reduction measures should be taken for high level risks.</a:t>
            </a:r>
          </a:p>
          <a:p>
            <a:r>
              <a:rPr lang="en-GB" sz="1100" b="1" dirty="0"/>
              <a:t>Acceptance</a:t>
            </a:r>
            <a:r>
              <a:rPr lang="en-GB" sz="1100" dirty="0"/>
              <a:t> - where the risk impact is low or cost of mitigation too high. This is sometimes known as absorption.</a:t>
            </a:r>
          </a:p>
        </p:txBody>
      </p:sp>
    </p:spTree>
    <p:extLst>
      <p:ext uri="{BB962C8B-B14F-4D97-AF65-F5344CB8AC3E}">
        <p14:creationId xmlns="" xmlns:p14="http://schemas.microsoft.com/office/powerpoint/2010/main" val="14758338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b="1" dirty="0"/>
              <a:t>Exploit – </a:t>
            </a:r>
            <a:r>
              <a:rPr lang="en-GB" sz="1100" dirty="0"/>
              <a:t>This method is carried out when an opportunity materialises that allows you to truly gain from it in the fullest way.</a:t>
            </a:r>
          </a:p>
          <a:p>
            <a:r>
              <a:rPr lang="en-GB" sz="1100" b="1" dirty="0"/>
              <a:t>Enhance –</a:t>
            </a:r>
            <a:r>
              <a:rPr lang="en-GB" sz="1100" dirty="0"/>
              <a:t> This is where the project team put in place pro-active measures to maximise the likelihood of a situation occurring.  Opposite to the reduce response.</a:t>
            </a:r>
          </a:p>
          <a:p>
            <a:r>
              <a:rPr lang="en-GB" sz="1100" b="1" dirty="0"/>
              <a:t>Share – </a:t>
            </a:r>
            <a:r>
              <a:rPr lang="en-GB" sz="1100" dirty="0"/>
              <a:t>This is a chance where not only your project but any other relevant projects that can use the situation make sure that the opportunity is fully communicated to gain the most company wide.</a:t>
            </a:r>
          </a:p>
          <a:p>
            <a:r>
              <a:rPr lang="en-GB" sz="1100" b="1" dirty="0"/>
              <a:t>Reject –</a:t>
            </a:r>
            <a:r>
              <a:rPr lang="en-GB" sz="1100" dirty="0"/>
              <a:t> This is a response that can be chosen should the situation not be right for the project at the time for financial or perhaps storage reasons and so no matter the fact that a saving could be made it is passed over on this occasion.</a:t>
            </a:r>
          </a:p>
          <a:p>
            <a:endParaRPr lang="en-GB" sz="1100" b="1" dirty="0"/>
          </a:p>
          <a:p>
            <a:pPr algn="just" defTabSz="939064" fontAlgn="base">
              <a:spcBef>
                <a:spcPct val="0"/>
              </a:spcBef>
              <a:spcAft>
                <a:spcPct val="100000"/>
              </a:spcAft>
              <a:defRPr/>
            </a:pPr>
            <a:r>
              <a:rPr lang="en-GB" sz="1100" b="1" dirty="0"/>
              <a:t>Contingency</a:t>
            </a:r>
            <a:r>
              <a:rPr lang="en-GB" sz="1100" dirty="0"/>
              <a:t> - A fallback plan that will be implemented if the risk occurs. Additionally we can add an allowance included in estimates for events that cannot be predicted with any degree of reliability.</a:t>
            </a:r>
          </a:p>
        </p:txBody>
      </p:sp>
    </p:spTree>
    <p:extLst>
      <p:ext uri="{BB962C8B-B14F-4D97-AF65-F5344CB8AC3E}">
        <p14:creationId xmlns="" xmlns:p14="http://schemas.microsoft.com/office/powerpoint/2010/main" val="137036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a:t>
            </a:fld>
            <a:endParaRPr lang="en-US" dirty="0"/>
          </a:p>
        </p:txBody>
      </p:sp>
    </p:spTree>
    <p:extLst>
      <p:ext uri="{BB962C8B-B14F-4D97-AF65-F5344CB8AC3E}">
        <p14:creationId xmlns="" xmlns:p14="http://schemas.microsoft.com/office/powerpoint/2010/main" val="8078200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5090" name="Rectangle 2"/>
          <p:cNvSpPr>
            <a:spLocks noGrp="1" noRot="1" noChangeAspect="1" noChangeArrowheads="1" noTextEdit="1"/>
          </p:cNvSpPr>
          <p:nvPr>
            <p:ph type="sldImg"/>
          </p:nvPr>
        </p:nvSpPr>
        <p:spPr>
          <a:xfrm>
            <a:off x="1257300" y="720725"/>
            <a:ext cx="4800600" cy="3600450"/>
          </a:xfrm>
          <a:ln/>
        </p:spPr>
      </p:sp>
      <p:sp>
        <p:nvSpPr>
          <p:cNvPr id="1625091" name="Rectangle 3"/>
          <p:cNvSpPr>
            <a:spLocks noGrp="1" noChangeArrowheads="1"/>
          </p:cNvSpPr>
          <p:nvPr>
            <p:ph type="body" idx="1"/>
          </p:nvPr>
        </p:nvSpPr>
        <p:spPr>
          <a:xfrm>
            <a:off x="974582" y="4559961"/>
            <a:ext cx="5366039" cy="4320846"/>
          </a:xfrm>
        </p:spPr>
        <p:txBody>
          <a:bodyPr/>
          <a:lstStyle/>
          <a:p>
            <a:r>
              <a:rPr lang="en-US" b="1" dirty="0"/>
              <a:t>Monitor and Control</a:t>
            </a:r>
            <a:endParaRPr lang="en-US" dirty="0"/>
          </a:p>
          <a:p>
            <a:r>
              <a:rPr lang="en-US" dirty="0"/>
              <a:t>We should periodically review the Risk Response Plan to identify changes in status of any of the existing risks or to review and identify new risks.  This will link closely to other forms of control such as Change Control where the assessment of change requests will naturally include a review of risk from identification through to planning responses.</a:t>
            </a:r>
          </a:p>
          <a:p>
            <a:r>
              <a:rPr lang="en-US" b="1" dirty="0"/>
              <a:t>Risk Happens</a:t>
            </a:r>
            <a:endParaRPr lang="en-US" dirty="0"/>
          </a:p>
          <a:p>
            <a:r>
              <a:rPr lang="en-US" dirty="0"/>
              <a:t>Hopefully, our threat avoidance or reduction measures will prevent the threats from occurring but inevitably some will still happen.  Conversely, we hope that enhancement actions will cause opportunities to occur.</a:t>
            </a:r>
          </a:p>
          <a:p>
            <a:r>
              <a:rPr lang="en-US" b="1" dirty="0"/>
              <a:t>Implement Planned Response</a:t>
            </a:r>
            <a:endParaRPr lang="en-US" dirty="0"/>
          </a:p>
          <a:p>
            <a:r>
              <a:rPr lang="en-US" dirty="0"/>
              <a:t>If the risk had been identified, we should implement our planned response.  This may be as simple as claiming on the insurance we took out to transfer the risk or as complex as implementing an extensive contingency plan.  However, if we had accepted the risk, or a risk arises that we had not identified we need to take immediate action.  Because the risk has now happened there is no element of uncertainty so strictly speaking it is not a risk.  The next two steps are therefore often referred to as Issue Management.  An issue is something that has no uncertainty and must be dealt with by a higher authority than the Project Manager.</a:t>
            </a:r>
          </a:p>
          <a:p>
            <a:endParaRPr lang="en-US" dirty="0"/>
          </a:p>
        </p:txBody>
      </p:sp>
    </p:spTree>
    <p:extLst>
      <p:ext uri="{BB962C8B-B14F-4D97-AF65-F5344CB8AC3E}">
        <p14:creationId xmlns="" xmlns:p14="http://schemas.microsoft.com/office/powerpoint/2010/main" val="15168566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 xmlns:p14="http://schemas.microsoft.com/office/powerpoint/2010/main" val="18396569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useful for understanding the “big picture” of the environment in which you are operating.</a:t>
            </a:r>
            <a:r>
              <a:rPr lang="en-US" baseline="0" dirty="0" smtClean="0"/>
              <a:t> </a:t>
            </a:r>
            <a:r>
              <a:rPr lang="en-US" dirty="0" smtClean="0"/>
              <a:t>By understanding your environment, you can take advantage of the opportunities and minimize the threats. </a:t>
            </a:r>
          </a:p>
          <a:p>
            <a:r>
              <a:rPr lang="en-US" dirty="0" smtClean="0"/>
              <a:t>Provides the context within which more detailed planning can take place to take full advantage of the opportunities that present themselves. </a:t>
            </a:r>
          </a:p>
          <a:p>
            <a:pPr marL="0" inden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136</a:t>
            </a:fld>
            <a:endParaRPr lang="en-US" dirty="0"/>
          </a:p>
        </p:txBody>
      </p:sp>
    </p:spTree>
    <p:extLst>
      <p:ext uri="{BB962C8B-B14F-4D97-AF65-F5344CB8AC3E}">
        <p14:creationId xmlns="" xmlns:p14="http://schemas.microsoft.com/office/powerpoint/2010/main" val="7099742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Possible Questions.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Strengths</a:t>
            </a:r>
          </a:p>
          <a:p>
            <a:r>
              <a:rPr lang="en-US" sz="1200" kern="1200" dirty="0" smtClean="0">
                <a:solidFill>
                  <a:schemeClr val="tx1"/>
                </a:solidFill>
                <a:latin typeface="+mn-lt"/>
                <a:ea typeface="+mn-ea"/>
                <a:cs typeface="+mn-cs"/>
              </a:rPr>
              <a:t>-What advantages does your organization have?</a:t>
            </a:r>
          </a:p>
          <a:p>
            <a:r>
              <a:rPr lang="en-US" sz="1200" kern="1200" dirty="0" smtClean="0">
                <a:solidFill>
                  <a:schemeClr val="tx1"/>
                </a:solidFill>
                <a:latin typeface="+mn-lt"/>
                <a:ea typeface="+mn-ea"/>
                <a:cs typeface="+mn-cs"/>
              </a:rPr>
              <a:t>-What do you do better than anyone else?</a:t>
            </a:r>
          </a:p>
          <a:p>
            <a:r>
              <a:rPr lang="en-US" sz="1200" kern="1200" dirty="0" smtClean="0">
                <a:solidFill>
                  <a:schemeClr val="tx1"/>
                </a:solidFill>
                <a:latin typeface="+mn-lt"/>
                <a:ea typeface="+mn-ea"/>
                <a:cs typeface="+mn-cs"/>
              </a:rPr>
              <a:t>-What unique or lowest-cost resources can you draw upon that others can't?</a:t>
            </a:r>
          </a:p>
          <a:p>
            <a:r>
              <a:rPr lang="en-US" sz="1200" kern="1200" dirty="0" smtClean="0">
                <a:solidFill>
                  <a:schemeClr val="tx1"/>
                </a:solidFill>
                <a:latin typeface="+mn-lt"/>
                <a:ea typeface="+mn-ea"/>
                <a:cs typeface="+mn-cs"/>
              </a:rPr>
              <a:t>-What do people in your market see as your strengths?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Weaknesses</a:t>
            </a:r>
          </a:p>
          <a:p>
            <a:r>
              <a:rPr lang="en-US" sz="1200" kern="1200" dirty="0" smtClean="0">
                <a:solidFill>
                  <a:schemeClr val="tx1"/>
                </a:solidFill>
                <a:latin typeface="+mn-lt"/>
                <a:ea typeface="+mn-ea"/>
                <a:cs typeface="+mn-cs"/>
              </a:rPr>
              <a:t>-What could you improve?</a:t>
            </a:r>
          </a:p>
          <a:p>
            <a:r>
              <a:rPr lang="en-US" sz="1200" kern="1200" dirty="0" smtClean="0">
                <a:solidFill>
                  <a:schemeClr val="tx1"/>
                </a:solidFill>
                <a:latin typeface="+mn-lt"/>
                <a:ea typeface="+mn-ea"/>
                <a:cs typeface="+mn-cs"/>
              </a:rPr>
              <a:t>-What should you avoid?</a:t>
            </a:r>
          </a:p>
          <a:p>
            <a:r>
              <a:rPr lang="en-US" sz="1200" kern="1200" dirty="0" smtClean="0">
                <a:solidFill>
                  <a:schemeClr val="tx1"/>
                </a:solidFill>
                <a:latin typeface="+mn-lt"/>
                <a:ea typeface="+mn-ea"/>
                <a:cs typeface="+mn-cs"/>
              </a:rPr>
              <a:t>-What are people in your market likely to see as weaknesses?</a:t>
            </a:r>
          </a:p>
          <a:p>
            <a:r>
              <a:rPr lang="en-US" sz="1200" kern="1200" dirty="0" smtClean="0">
                <a:solidFill>
                  <a:schemeClr val="tx1"/>
                </a:solidFill>
                <a:latin typeface="+mn-lt"/>
                <a:ea typeface="+mn-ea"/>
                <a:cs typeface="+mn-cs"/>
              </a:rPr>
              <a:t>-What factors lose you sales?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Opportunities</a:t>
            </a:r>
          </a:p>
          <a:p>
            <a:r>
              <a:rPr lang="en-US" sz="1200" kern="1200" dirty="0" smtClean="0">
                <a:solidFill>
                  <a:schemeClr val="tx1"/>
                </a:solidFill>
                <a:latin typeface="+mn-lt"/>
                <a:ea typeface="+mn-ea"/>
                <a:cs typeface="+mn-cs"/>
              </a:rPr>
              <a:t>-What good opportunities can you spot?</a:t>
            </a:r>
          </a:p>
          <a:p>
            <a:r>
              <a:rPr lang="en-US" sz="1200" kern="1200" dirty="0" smtClean="0">
                <a:solidFill>
                  <a:schemeClr val="tx1"/>
                </a:solidFill>
                <a:latin typeface="+mn-lt"/>
                <a:ea typeface="+mn-ea"/>
                <a:cs typeface="+mn-cs"/>
              </a:rPr>
              <a:t>-What interesting trends are you aware of?</a:t>
            </a:r>
          </a:p>
          <a:p>
            <a:r>
              <a:rPr lang="en-US" sz="1200" kern="1200" dirty="0" smtClean="0">
                <a:solidFill>
                  <a:schemeClr val="tx1"/>
                </a:solidFill>
                <a:latin typeface="+mn-lt"/>
                <a:ea typeface="+mn-ea"/>
                <a:cs typeface="+mn-cs"/>
              </a:rPr>
              <a:t>-Useful opportunities can come from such things as:</a:t>
            </a:r>
          </a:p>
          <a:p>
            <a:r>
              <a:rPr lang="en-US" sz="1200" kern="1200" dirty="0" smtClean="0">
                <a:solidFill>
                  <a:schemeClr val="tx1"/>
                </a:solidFill>
                <a:latin typeface="+mn-lt"/>
                <a:ea typeface="+mn-ea"/>
                <a:cs typeface="+mn-cs"/>
              </a:rPr>
              <a:t>-Changes in technology and markets on both a broad and narrow scale.</a:t>
            </a:r>
          </a:p>
          <a:p>
            <a:r>
              <a:rPr lang="en-US" sz="1200" kern="1200" dirty="0" smtClean="0">
                <a:solidFill>
                  <a:schemeClr val="tx1"/>
                </a:solidFill>
                <a:latin typeface="+mn-lt"/>
                <a:ea typeface="+mn-ea"/>
                <a:cs typeface="+mn-cs"/>
              </a:rPr>
              <a:t>-Changes in government policy related to your field.</a:t>
            </a:r>
          </a:p>
          <a:p>
            <a:r>
              <a:rPr lang="en-US" sz="1200" kern="1200" dirty="0" smtClean="0">
                <a:solidFill>
                  <a:schemeClr val="tx1"/>
                </a:solidFill>
                <a:latin typeface="+mn-lt"/>
                <a:ea typeface="+mn-ea"/>
                <a:cs typeface="+mn-cs"/>
              </a:rPr>
              <a:t>-Changes in social patterns, population profiles, lifestyle changes, and so on.</a:t>
            </a:r>
          </a:p>
          <a:p>
            <a:r>
              <a:rPr lang="en-US" sz="1200" kern="1200" dirty="0" smtClean="0">
                <a:solidFill>
                  <a:schemeClr val="tx1"/>
                </a:solidFill>
                <a:latin typeface="+mn-lt"/>
                <a:ea typeface="+mn-ea"/>
                <a:cs typeface="+mn-cs"/>
              </a:rPr>
              <a:t>-Local events.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Threats</a:t>
            </a:r>
          </a:p>
          <a:p>
            <a:r>
              <a:rPr lang="en-US" sz="1200" kern="1200" dirty="0" smtClean="0">
                <a:solidFill>
                  <a:schemeClr val="tx1"/>
                </a:solidFill>
                <a:latin typeface="+mn-lt"/>
                <a:ea typeface="+mn-ea"/>
                <a:cs typeface="+mn-cs"/>
              </a:rPr>
              <a:t>-What obstacles do you face?</a:t>
            </a:r>
          </a:p>
          <a:p>
            <a:r>
              <a:rPr lang="en-US" sz="1200" kern="1200" dirty="0" smtClean="0">
                <a:solidFill>
                  <a:schemeClr val="tx1"/>
                </a:solidFill>
                <a:latin typeface="+mn-lt"/>
                <a:ea typeface="+mn-ea"/>
                <a:cs typeface="+mn-cs"/>
              </a:rPr>
              <a:t>-What are your competitors doing?</a:t>
            </a:r>
          </a:p>
          <a:p>
            <a:r>
              <a:rPr lang="en-US" sz="1200" kern="1200" dirty="0" smtClean="0">
                <a:solidFill>
                  <a:schemeClr val="tx1"/>
                </a:solidFill>
                <a:latin typeface="+mn-lt"/>
                <a:ea typeface="+mn-ea"/>
                <a:cs typeface="+mn-cs"/>
              </a:rPr>
              <a:t>-Are quality standards or specifications for your job, products or services changing?</a:t>
            </a:r>
          </a:p>
          <a:p>
            <a:r>
              <a:rPr lang="en-US" sz="1200" kern="1200" dirty="0" smtClean="0">
                <a:solidFill>
                  <a:schemeClr val="tx1"/>
                </a:solidFill>
                <a:latin typeface="+mn-lt"/>
                <a:ea typeface="+mn-ea"/>
                <a:cs typeface="+mn-cs"/>
              </a:rPr>
              <a:t>-Is changing technology threatening your position?</a:t>
            </a:r>
          </a:p>
          <a:p>
            <a:r>
              <a:rPr lang="en-US" sz="1200" kern="1200" dirty="0" smtClean="0">
                <a:solidFill>
                  <a:schemeClr val="tx1"/>
                </a:solidFill>
                <a:latin typeface="+mn-lt"/>
                <a:ea typeface="+mn-ea"/>
                <a:cs typeface="+mn-cs"/>
              </a:rPr>
              <a:t>-Do you have bad debt or cash-flow problems?</a:t>
            </a:r>
          </a:p>
          <a:p>
            <a:r>
              <a:rPr lang="en-US" sz="1200" kern="1200" dirty="0" smtClean="0">
                <a:solidFill>
                  <a:schemeClr val="tx1"/>
                </a:solidFill>
                <a:latin typeface="+mn-lt"/>
                <a:ea typeface="+mn-ea"/>
                <a:cs typeface="+mn-cs"/>
              </a:rPr>
              <a:t>-Could any of your weaknesses seriously threaten your business?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137</a:t>
            </a:fld>
            <a:endParaRPr lang="en-US" dirty="0"/>
          </a:p>
        </p:txBody>
      </p:sp>
    </p:spTree>
    <p:extLst>
      <p:ext uri="{BB962C8B-B14F-4D97-AF65-F5344CB8AC3E}">
        <p14:creationId xmlns="" xmlns:p14="http://schemas.microsoft.com/office/powerpoint/2010/main" val="10963688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9186" name="Rectangle 2"/>
          <p:cNvSpPr>
            <a:spLocks noGrp="1" noRot="1" noChangeAspect="1" noChangeArrowheads="1" noTextEdit="1"/>
          </p:cNvSpPr>
          <p:nvPr>
            <p:ph type="sldImg"/>
          </p:nvPr>
        </p:nvSpPr>
        <p:spPr>
          <a:xfrm>
            <a:off x="1258888" y="720725"/>
            <a:ext cx="4799012" cy="3598863"/>
          </a:xfrm>
          <a:ln/>
        </p:spPr>
      </p:sp>
      <p:sp>
        <p:nvSpPr>
          <p:cNvPr id="1629187" name="Rectangle 3"/>
          <p:cNvSpPr>
            <a:spLocks noGrp="1" noChangeArrowheads="1"/>
          </p:cNvSpPr>
          <p:nvPr>
            <p:ph type="body" idx="1"/>
          </p:nvPr>
        </p:nvSpPr>
        <p:spPr>
          <a:xfrm>
            <a:off x="976252" y="4561485"/>
            <a:ext cx="5362697" cy="4319322"/>
          </a:xfrm>
        </p:spPr>
        <p:txBody>
          <a:bodyPr/>
          <a:lstStyle/>
          <a:p>
            <a:r>
              <a:rPr lang="en-GB" dirty="0"/>
              <a:t>An issue is defined as a threat to the project objectives that cannot be resolved by the Project Manager.</a:t>
            </a:r>
          </a:p>
          <a:p>
            <a:r>
              <a:rPr lang="en-GB" dirty="0"/>
              <a:t>Issues should be differentiated from problems, which are the day to day concerns that a Project Manager has to deal with case by case.</a:t>
            </a:r>
          </a:p>
          <a:p>
            <a:r>
              <a:rPr lang="en-GB" dirty="0"/>
              <a:t>In addition, risks should not be confused with issues.  Risks are uncertain in that an event may not occur, whereas issues have already occurred and are therefore not uncertain.</a:t>
            </a:r>
          </a:p>
          <a:p>
            <a:r>
              <a:rPr lang="en-GB" dirty="0"/>
              <a:t>The importance of Issue Management in projects is that issues are outside the direct control of the Project Manager.</a:t>
            </a:r>
          </a:p>
          <a:p>
            <a:r>
              <a:rPr lang="en-GB" dirty="0"/>
              <a:t>It is the Project Manager’s responsibility to ensure that all issues are escalated to the Project Sponsor, who can then assess and decide on the next course of action.  If the Project Sponsor deems that it requires further escalation then they can further escalate the issue to the Project Steering Group.</a:t>
            </a:r>
          </a:p>
          <a:p>
            <a:r>
              <a:rPr lang="en-GB" dirty="0"/>
              <a:t>Issues that remain unaddressed or unresolved are the cause of many project failures.  Therefore, it is the Project Manager’s responsibility to ensure all issues are correctly identified, registered, appropriately escalated and then resolved.</a:t>
            </a:r>
            <a:endParaRPr lang="en-US" dirty="0"/>
          </a:p>
        </p:txBody>
      </p:sp>
    </p:spTree>
    <p:extLst>
      <p:ext uri="{BB962C8B-B14F-4D97-AF65-F5344CB8AC3E}">
        <p14:creationId xmlns="" xmlns:p14="http://schemas.microsoft.com/office/powerpoint/2010/main" val="17497014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1234" name="Rectangle 2"/>
          <p:cNvSpPr>
            <a:spLocks noGrp="1" noRot="1" noChangeAspect="1" noChangeArrowheads="1" noTextEdit="1"/>
          </p:cNvSpPr>
          <p:nvPr>
            <p:ph type="sldImg"/>
          </p:nvPr>
        </p:nvSpPr>
        <p:spPr>
          <a:xfrm>
            <a:off x="1257300" y="719138"/>
            <a:ext cx="4802188" cy="3602037"/>
          </a:xfrm>
          <a:ln/>
        </p:spPr>
      </p:sp>
      <p:sp>
        <p:nvSpPr>
          <p:cNvPr id="1631235" name="Rectangle 3"/>
          <p:cNvSpPr>
            <a:spLocks noGrp="1" noChangeArrowheads="1"/>
          </p:cNvSpPr>
          <p:nvPr>
            <p:ph type="body" idx="1"/>
          </p:nvPr>
        </p:nvSpPr>
        <p:spPr>
          <a:xfrm>
            <a:off x="1056492" y="4578238"/>
            <a:ext cx="5210576" cy="4322367"/>
          </a:xfrm>
        </p:spPr>
        <p:txBody>
          <a:bodyPr/>
          <a:lstStyle/>
          <a:p>
            <a:r>
              <a:rPr lang="en-GB" dirty="0"/>
              <a:t>Problems and risks are managed on a day to day basis by the project team.</a:t>
            </a:r>
          </a:p>
          <a:p>
            <a:r>
              <a:rPr lang="en-GB" dirty="0"/>
              <a:t>A concern that threatens the project objectives becomes an issue when it cannot be controlled by the project manager.  In such situations, the project manager must escalate the issue to the project sponsor.  The sponsor will then seek a resolution by engaging the stakeholders as appropriate and/or involvement of the project steering group.</a:t>
            </a:r>
          </a:p>
          <a:p>
            <a:r>
              <a:rPr lang="en-GB" dirty="0"/>
              <a:t>Issue management is a fundamental purpose of the steering group and the appropriate membership of the group will impact on their ability to resolve issues.</a:t>
            </a:r>
          </a:p>
          <a:p>
            <a:r>
              <a:rPr lang="en-GB" dirty="0"/>
              <a:t>Reporting on the development or progress of an issue is performed by the project manager until it has been successful concluded.</a:t>
            </a:r>
          </a:p>
          <a:p>
            <a:r>
              <a:rPr lang="en-GB" dirty="0"/>
              <a:t>Common problems in issue management are:</a:t>
            </a:r>
          </a:p>
          <a:p>
            <a:pPr lvl="1"/>
            <a:r>
              <a:rPr lang="en-GB" dirty="0"/>
              <a:t>The Project Manager incorrectly identifying problems as issues and therefore diverting senior management’s attention away from other important tasks.</a:t>
            </a:r>
          </a:p>
          <a:p>
            <a:pPr lvl="1"/>
            <a:r>
              <a:rPr lang="en-GB" dirty="0"/>
              <a:t>Failing to escalate issues in a timely manner when the resolution owner has been unable to resolve the issue.  </a:t>
            </a:r>
          </a:p>
          <a:p>
            <a:endParaRPr lang="en-GB" dirty="0"/>
          </a:p>
          <a:p>
            <a:endParaRPr lang="en-GB" dirty="0"/>
          </a:p>
        </p:txBody>
      </p:sp>
    </p:spTree>
    <p:extLst>
      <p:ext uri="{BB962C8B-B14F-4D97-AF65-F5344CB8AC3E}">
        <p14:creationId xmlns="" xmlns:p14="http://schemas.microsoft.com/office/powerpoint/2010/main" val="8756329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3282" name="Rectangle 2"/>
          <p:cNvSpPr>
            <a:spLocks noGrp="1" noRot="1" noChangeAspect="1" noChangeArrowheads="1" noTextEdit="1"/>
          </p:cNvSpPr>
          <p:nvPr>
            <p:ph type="sldImg"/>
          </p:nvPr>
        </p:nvSpPr>
        <p:spPr>
          <a:xfrm>
            <a:off x="1258888" y="720725"/>
            <a:ext cx="4799012" cy="3598863"/>
          </a:xfrm>
          <a:ln/>
        </p:spPr>
      </p:sp>
      <p:sp>
        <p:nvSpPr>
          <p:cNvPr id="1633283" name="Text Box 3"/>
          <p:cNvSpPr txBox="1">
            <a:spLocks noGrp="1" noChangeArrowheads="1"/>
          </p:cNvSpPr>
          <p:nvPr>
            <p:ph type="body" idx="1"/>
          </p:nvPr>
        </p:nvSpPr>
        <p:spPr>
          <a:xfrm>
            <a:off x="976252" y="4561485"/>
            <a:ext cx="5362697" cy="4319322"/>
          </a:xfrm>
          <a:noFill/>
          <a:ln/>
        </p:spPr>
        <p:txBody>
          <a:bodyPr lIns="96503" tIns="48251" rIns="96503" bIns="48251"/>
          <a:lstStyle/>
          <a:p>
            <a:pPr>
              <a:spcAft>
                <a:spcPct val="0"/>
              </a:spcAft>
            </a:pPr>
            <a:r>
              <a:rPr lang="en-GB" dirty="0"/>
              <a:t>The issue log is used to communicate and track progress through life, support project reviews and lessons learned exercises. </a:t>
            </a:r>
          </a:p>
          <a:p>
            <a:pPr>
              <a:spcAft>
                <a:spcPct val="0"/>
              </a:spcAft>
            </a:pPr>
            <a:endParaRPr lang="en-GB" dirty="0"/>
          </a:p>
          <a:p>
            <a:pPr>
              <a:spcAft>
                <a:spcPct val="0"/>
              </a:spcAft>
            </a:pPr>
            <a:r>
              <a:rPr lang="en-GB" dirty="0"/>
              <a:t>It should be maintained throughout the whole of the Project Life Cycle and then should be closed off formally by the Project Manager as part of the closure of the project and any outstanding actions or issues transferred to the product owner within the Operations phase.</a:t>
            </a:r>
            <a:endParaRPr lang="en-US" dirty="0"/>
          </a:p>
        </p:txBody>
      </p:sp>
    </p:spTree>
    <p:extLst>
      <p:ext uri="{BB962C8B-B14F-4D97-AF65-F5344CB8AC3E}">
        <p14:creationId xmlns="" xmlns:p14="http://schemas.microsoft.com/office/powerpoint/2010/main" val="1548298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142</a:t>
            </a:fld>
            <a:endParaRPr lang="en-US" dirty="0"/>
          </a:p>
        </p:txBody>
      </p:sp>
    </p:spTree>
    <p:extLst>
      <p:ext uri="{BB962C8B-B14F-4D97-AF65-F5344CB8AC3E}">
        <p14:creationId xmlns="" xmlns:p14="http://schemas.microsoft.com/office/powerpoint/2010/main" val="1863450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144</a:t>
            </a:fld>
            <a:endParaRPr lang="en-US" dirty="0"/>
          </a:p>
        </p:txBody>
      </p:sp>
    </p:spTree>
    <p:extLst>
      <p:ext uri="{BB962C8B-B14F-4D97-AF65-F5344CB8AC3E}">
        <p14:creationId xmlns:p14="http://schemas.microsoft.com/office/powerpoint/2010/main" xmlns="" val="8682032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GB" sz="1200" dirty="0" smtClean="0"/>
              <a:t>The organisation structure is the organisational environment within which the project takes place</a:t>
            </a:r>
            <a:r>
              <a:rPr lang="en-GB" sz="1200" baseline="0" dirty="0" smtClean="0"/>
              <a:t> and </a:t>
            </a:r>
            <a:r>
              <a:rPr lang="en-GB" sz="1200" dirty="0" smtClean="0"/>
              <a:t>defines the reporting and decision making hierarchy of an organisation and how project management operates within it. </a:t>
            </a:r>
            <a:r>
              <a:rPr lang="en-GB" sz="1050" dirty="0" smtClean="0"/>
              <a:t>APM BoK, 5</a:t>
            </a:r>
            <a:r>
              <a:rPr lang="en-GB" sz="1050" baseline="30000" dirty="0" smtClean="0"/>
              <a:t>th</a:t>
            </a:r>
            <a:r>
              <a:rPr lang="en-GB" sz="1050" dirty="0" smtClean="0"/>
              <a:t> edition</a:t>
            </a:r>
          </a:p>
          <a:p>
            <a:pPr>
              <a:buNone/>
            </a:pPr>
            <a:endParaRPr lang="en-GB"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145</a:t>
            </a:fld>
            <a:endParaRPr lang="en-US" dirty="0"/>
          </a:p>
        </p:txBody>
      </p:sp>
    </p:spTree>
    <p:extLst>
      <p:ext uri="{BB962C8B-B14F-4D97-AF65-F5344CB8AC3E}">
        <p14:creationId xmlns:p14="http://schemas.microsoft.com/office/powerpoint/2010/main" xmlns="" val="545214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0" name="Picture 9"/>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Tree>
    <p:extLst>
      <p:ext uri="{BB962C8B-B14F-4D97-AF65-F5344CB8AC3E}">
        <p14:creationId xmlns="" xmlns:p14="http://schemas.microsoft.com/office/powerpoint/2010/main" val="17203464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6800313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3781738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9"/>
          <p:cNvSpPr>
            <a:spLocks noGrp="1"/>
          </p:cNvSpPr>
          <p:nvPr>
            <p:ph type="sldNum" sz="quarter" idx="12"/>
          </p:nvPr>
        </p:nvSpPr>
        <p:spPr>
          <a:xfrm>
            <a:off x="8305800" y="6490280"/>
            <a:ext cx="8382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a:xfrm>
            <a:off x="152400" y="363140"/>
            <a:ext cx="6400800" cy="838200"/>
          </a:xfrm>
        </p:spPr>
        <p:txBody>
          <a:bodyPr/>
          <a:lstStyle/>
          <a:p>
            <a:r>
              <a:rPr lang="en-US" smtClean="0"/>
              <a:t>Click to edit Master title style</a:t>
            </a:r>
            <a:endParaRPr lang="en-US"/>
          </a:p>
        </p:txBody>
      </p:sp>
      <p:pic>
        <p:nvPicPr>
          <p:cNvPr id="13" name="Picture 12"/>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4"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20837480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95E7BF0-5245-FE40-893F-5C3A941301ED}" type="slidenum">
              <a:rPr lang="en-US"/>
              <a:pPr/>
              <a:t>‹Nº›</a:t>
            </a:fld>
            <a:endParaRPr lang="en-US"/>
          </a:p>
        </p:txBody>
      </p:sp>
    </p:spTree>
    <p:extLst>
      <p:ext uri="{BB962C8B-B14F-4D97-AF65-F5344CB8AC3E}">
        <p14:creationId xmlns="" xmlns:p14="http://schemas.microsoft.com/office/powerpoint/2010/main" val="62688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sp>
        <p:nvSpPr>
          <p:cNvPr id="8"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pic>
        <p:nvPicPr>
          <p:cNvPr id="10" name="Picture 9"/>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grpSp>
        <p:nvGrpSpPr>
          <p:cNvPr id="13" name="Group 12"/>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143012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5745839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19459371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365125"/>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FC8685-D7AD-AA46-B3B5-335FB992E59A}" type="slidenum">
              <a:rPr lang="en-US" smtClean="0"/>
              <a:pPr/>
              <a:t>‹Nº›</a:t>
            </a:fld>
            <a:endParaRPr lang="en-US"/>
          </a:p>
        </p:txBody>
      </p:sp>
      <p:pic>
        <p:nvPicPr>
          <p:cNvPr id="13" name="Picture 12"/>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4" name="Footer Placeholder 4"/>
          <p:cNvSpPr>
            <a:spLocks noGrp="1"/>
          </p:cNvSpPr>
          <p:nvPr>
            <p:ph type="ftr" sz="quarter" idx="1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13367829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FC8685-D7AD-AA46-B3B5-335FB992E59A}" type="slidenum">
              <a:rPr lang="en-US" smtClean="0"/>
              <a:pPr/>
              <a:t>‹Nº›</a:t>
            </a:fld>
            <a:endParaRPr lang="en-US"/>
          </a:p>
        </p:txBody>
      </p:sp>
      <p:pic>
        <p:nvPicPr>
          <p:cNvPr id="9" name="Picture 8"/>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0"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1" name="Group 10"/>
          <p:cNvGrpSpPr/>
          <p:nvPr userDrawn="1"/>
        </p:nvGrpSpPr>
        <p:grpSpPr>
          <a:xfrm>
            <a:off x="152400" y="6490747"/>
            <a:ext cx="863600" cy="356457"/>
            <a:chOff x="3048000" y="2133600"/>
            <a:chExt cx="4814577" cy="1925549"/>
          </a:xfrm>
        </p:grpSpPr>
        <p:pic>
          <p:nvPicPr>
            <p:cNvPr id="12" name="Picture 11"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3" name="Picture 12"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3363694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1AFC8685-D7AD-AA46-B3B5-335FB992E59A}" type="slidenum">
              <a:rPr lang="en-US" smtClean="0"/>
              <a:pPr/>
              <a:t>‹Nº›</a:t>
            </a:fld>
            <a:endParaRPr lang="en-US"/>
          </a:p>
        </p:txBody>
      </p:sp>
      <p:pic>
        <p:nvPicPr>
          <p:cNvPr id="8" name="Picture 7"/>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9"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0" name="Group 9"/>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11838998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13686718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screen">
            <a:alphaModFix amt="22000"/>
            <a:extLst>
              <a:ext uri="{28A0092B-C50C-407E-A947-70E740481C1C}">
                <a14:useLocalDpi xmlns="" xmlns:a14="http://schemas.microsoft.com/office/drawing/2010/main"/>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 xmlns:p14="http://schemas.microsoft.com/office/powerpoint/2010/main" val="15703727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5486400" cy="8540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447800"/>
            <a:ext cx="7886700" cy="4729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sp>
        <p:nvSpPr>
          <p:cNvPr id="6" name="Slide Number Placeholder 5"/>
          <p:cNvSpPr>
            <a:spLocks noGrp="1"/>
          </p:cNvSpPr>
          <p:nvPr>
            <p:ph type="sldNum" sz="quarter" idx="4"/>
          </p:nvPr>
        </p:nvSpPr>
        <p:spPr>
          <a:xfrm>
            <a:off x="8305800" y="6492875"/>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C8685-D7AD-AA46-B3B5-335FB992E59A}" type="slidenum">
              <a:rPr lang="en-US" smtClean="0"/>
              <a:pPr/>
              <a:t>‹Nº›</a:t>
            </a:fld>
            <a:endParaRPr lang="en-US"/>
          </a:p>
        </p:txBody>
      </p:sp>
    </p:spTree>
    <p:extLst>
      <p:ext uri="{BB962C8B-B14F-4D97-AF65-F5344CB8AC3E}">
        <p14:creationId xmlns="" xmlns:p14="http://schemas.microsoft.com/office/powerpoint/2010/main" val="1485747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3" r:id="rId12"/>
    <p:sldLayoutId id="2147483696"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package" Target="../embeddings/Documento_de_Microsoft_Office_Word3.docx"/></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package" Target="../embeddings/Documento_de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39.png"/><Relationship Id="rId5" Type="http://schemas.openxmlformats.org/officeDocument/2006/relationships/hyperlink" Target="http://www.youtube.com/watch?v=Se12y9hSOM0" TargetMode="Externa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microsoft.com/office/2007/relationships/hdphoto" Target="../media/hdphoto3.wdp"/></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57.tif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smtClean="0">
                <a:solidFill>
                  <a:schemeClr val="bg1">
                    <a:lumMod val="65000"/>
                  </a:schemeClr>
                </a:solidFill>
              </a:rPr>
              <a:t>Parte </a:t>
            </a:r>
            <a:r>
              <a:rPr lang="en-US" dirty="0" smtClean="0">
                <a:solidFill>
                  <a:schemeClr val="bg1">
                    <a:lumMod val="65000"/>
                  </a:schemeClr>
                </a:solidFill>
              </a:rPr>
              <a:t>2</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 xmlns:p14="http://schemas.microsoft.com/office/powerpoint/2010/main"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err="1" smtClean="0"/>
              <a:t>Conceptos</a:t>
            </a:r>
            <a:r>
              <a:rPr lang="en-US" dirty="0" smtClean="0"/>
              <a:t> </a:t>
            </a:r>
            <a:r>
              <a:rPr lang="en-US" dirty="0" err="1" smtClean="0"/>
              <a:t>Sostenibles</a:t>
            </a:r>
            <a:endParaRPr lang="en-US" dirty="0"/>
          </a:p>
        </p:txBody>
      </p:sp>
      <p:sp>
        <p:nvSpPr>
          <p:cNvPr id="4" name="Text Placeholder 3"/>
          <p:cNvSpPr>
            <a:spLocks noGrp="1"/>
          </p:cNvSpPr>
          <p:nvPr>
            <p:ph type="body" sz="half" idx="1"/>
          </p:nvPr>
        </p:nvSpPr>
        <p:spPr>
          <a:xfrm>
            <a:off x="228600" y="1371600"/>
            <a:ext cx="3581400" cy="761999"/>
          </a:xfrm>
        </p:spPr>
        <p:txBody>
          <a:bodyPr>
            <a:normAutofit/>
          </a:bodyPr>
          <a:lstStyle/>
          <a:p>
            <a:pPr marL="0" indent="0" algn="ctr">
              <a:buNone/>
            </a:pPr>
            <a:r>
              <a:rPr lang="en-US" dirty="0" err="1" smtClean="0"/>
              <a:t>Cuna</a:t>
            </a:r>
            <a:r>
              <a:rPr lang="en-US" dirty="0" smtClean="0"/>
              <a:t> a la </a:t>
            </a:r>
            <a:r>
              <a:rPr lang="en-US" dirty="0" err="1" smtClean="0"/>
              <a:t>Cuna</a:t>
            </a:r>
            <a:endParaRPr lang="en-US" dirty="0" smtClean="0"/>
          </a:p>
        </p:txBody>
      </p:sp>
      <p:sp>
        <p:nvSpPr>
          <p:cNvPr id="6" name="Rectangle 5"/>
          <p:cNvSpPr/>
          <p:nvPr/>
        </p:nvSpPr>
        <p:spPr>
          <a:xfrm>
            <a:off x="4419600" y="1295400"/>
            <a:ext cx="12141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sz="1600" dirty="0" err="1" smtClean="0"/>
              <a:t>Explotación</a:t>
            </a:r>
            <a:r>
              <a:rPr lang="en-US" sz="1600" dirty="0" smtClean="0"/>
              <a:t> </a:t>
            </a:r>
            <a:r>
              <a:rPr lang="en-US" sz="1600" dirty="0" err="1" smtClean="0"/>
              <a:t>minera</a:t>
            </a:r>
            <a:r>
              <a:rPr lang="en-US" sz="1600" dirty="0" smtClean="0"/>
              <a:t> de los </a:t>
            </a:r>
            <a:r>
              <a:rPr lang="en-US" sz="1600" dirty="0" err="1" smtClean="0"/>
              <a:t>recursos</a:t>
            </a:r>
            <a:endParaRPr lang="en-US" sz="1600" dirty="0"/>
          </a:p>
        </p:txBody>
      </p:sp>
      <p:sp>
        <p:nvSpPr>
          <p:cNvPr id="7" name="Rectangle 6"/>
          <p:cNvSpPr/>
          <p:nvPr/>
        </p:nvSpPr>
        <p:spPr>
          <a:xfrm>
            <a:off x="5943600" y="12954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err="1" smtClean="0"/>
              <a:t>Producción</a:t>
            </a:r>
            <a:endParaRPr lang="en-US" dirty="0"/>
          </a:p>
        </p:txBody>
      </p:sp>
      <p:sp>
        <p:nvSpPr>
          <p:cNvPr id="8" name="Rectangle 7"/>
          <p:cNvSpPr/>
          <p:nvPr/>
        </p:nvSpPr>
        <p:spPr>
          <a:xfrm>
            <a:off x="7467600" y="12954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err="1" smtClean="0"/>
              <a:t>Uso</a:t>
            </a:r>
            <a:endParaRPr lang="en-US" dirty="0"/>
          </a:p>
        </p:txBody>
      </p:sp>
      <p:sp>
        <p:nvSpPr>
          <p:cNvPr id="9" name="Rectangle 8"/>
          <p:cNvSpPr/>
          <p:nvPr/>
        </p:nvSpPr>
        <p:spPr>
          <a:xfrm>
            <a:off x="6781800" y="26670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a:t>
            </a:r>
            <a:r>
              <a:rPr lang="en-US" dirty="0" err="1" smtClean="0"/>
              <a:t>Reciclado</a:t>
            </a:r>
            <a:endParaRPr lang="en-US" dirty="0"/>
          </a:p>
        </p:txBody>
      </p:sp>
      <p:cxnSp>
        <p:nvCxnSpPr>
          <p:cNvPr id="10" name="Straight Connector 9"/>
          <p:cNvCxnSpPr>
            <a:stCxn id="6" idx="3"/>
            <a:endCxn id="7" idx="1"/>
          </p:cNvCxnSpPr>
          <p:nvPr/>
        </p:nvCxnSpPr>
        <p:spPr>
          <a:xfrm>
            <a:off x="5633720" y="17068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3"/>
            <a:endCxn id="8" idx="1"/>
          </p:cNvCxnSpPr>
          <p:nvPr/>
        </p:nvCxnSpPr>
        <p:spPr>
          <a:xfrm>
            <a:off x="7172960" y="17068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2"/>
            <a:endCxn id="9" idx="3"/>
          </p:cNvCxnSpPr>
          <p:nvPr/>
        </p:nvCxnSpPr>
        <p:spPr>
          <a:xfrm flipH="1">
            <a:off x="7868920" y="21183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1"/>
            <a:endCxn id="7" idx="2"/>
          </p:cNvCxnSpPr>
          <p:nvPr/>
        </p:nvCxnSpPr>
        <p:spPr>
          <a:xfrm flipH="1" flipV="1">
            <a:off x="6558280" y="2118360"/>
            <a:ext cx="22352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648200" y="2743200"/>
            <a:ext cx="2041008" cy="646331"/>
          </a:xfrm>
          <a:prstGeom prst="rect">
            <a:avLst/>
          </a:prstGeom>
          <a:noFill/>
        </p:spPr>
        <p:txBody>
          <a:bodyPr wrap="none" rtlCol="0">
            <a:spAutoFit/>
          </a:bodyPr>
          <a:lstStyle/>
          <a:p>
            <a:r>
              <a:rPr lang="en-US" dirty="0" err="1" smtClean="0"/>
              <a:t>Diagrama</a:t>
            </a:r>
            <a:r>
              <a:rPr lang="en-US" dirty="0" smtClean="0"/>
              <a:t> simple de</a:t>
            </a:r>
          </a:p>
          <a:p>
            <a:r>
              <a:rPr lang="en-US" dirty="0" smtClean="0"/>
              <a:t>la </a:t>
            </a:r>
            <a:r>
              <a:rPr lang="en-US" dirty="0" err="1" smtClean="0"/>
              <a:t>Cuna</a:t>
            </a:r>
            <a:r>
              <a:rPr lang="en-US" dirty="0" smtClean="0"/>
              <a:t> a la </a:t>
            </a:r>
            <a:r>
              <a:rPr lang="en-US" dirty="0" err="1" smtClean="0"/>
              <a:t>Cuna</a:t>
            </a:r>
            <a:endParaRPr lang="en-US" dirty="0"/>
          </a:p>
        </p:txBody>
      </p:sp>
      <p:sp>
        <p:nvSpPr>
          <p:cNvPr id="23" name="Rectangle 22"/>
          <p:cNvSpPr/>
          <p:nvPr/>
        </p:nvSpPr>
        <p:spPr>
          <a:xfrm>
            <a:off x="4572000" y="3657600"/>
            <a:ext cx="12141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sz="1600" dirty="0" err="1" smtClean="0"/>
              <a:t>Explotación</a:t>
            </a:r>
            <a:r>
              <a:rPr lang="en-US" sz="1600" dirty="0" smtClean="0"/>
              <a:t> </a:t>
            </a:r>
            <a:r>
              <a:rPr lang="en-US" sz="1600" dirty="0" err="1" smtClean="0"/>
              <a:t>minera</a:t>
            </a:r>
            <a:r>
              <a:rPr lang="en-US" sz="1600" dirty="0" smtClean="0"/>
              <a:t> de los </a:t>
            </a:r>
            <a:r>
              <a:rPr lang="en-US" sz="1600" dirty="0" err="1" smtClean="0"/>
              <a:t>recursos</a:t>
            </a:r>
            <a:endParaRPr lang="en-US" sz="1600" dirty="0"/>
          </a:p>
        </p:txBody>
      </p:sp>
      <p:sp>
        <p:nvSpPr>
          <p:cNvPr id="24" name="Rectangle 23"/>
          <p:cNvSpPr/>
          <p:nvPr/>
        </p:nvSpPr>
        <p:spPr>
          <a:xfrm>
            <a:off x="6096000" y="36576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err="1" smtClean="0"/>
              <a:t>Producción</a:t>
            </a:r>
            <a:endParaRPr lang="en-US" dirty="0"/>
          </a:p>
        </p:txBody>
      </p:sp>
      <p:sp>
        <p:nvSpPr>
          <p:cNvPr id="25" name="Rectangle 24"/>
          <p:cNvSpPr/>
          <p:nvPr/>
        </p:nvSpPr>
        <p:spPr>
          <a:xfrm>
            <a:off x="7620000" y="36576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err="1" smtClean="0"/>
              <a:t>Uso</a:t>
            </a:r>
            <a:endParaRPr lang="en-US" dirty="0"/>
          </a:p>
        </p:txBody>
      </p:sp>
      <p:sp>
        <p:nvSpPr>
          <p:cNvPr id="26" name="Rectangle 25"/>
          <p:cNvSpPr/>
          <p:nvPr/>
        </p:nvSpPr>
        <p:spPr>
          <a:xfrm>
            <a:off x="6781800" y="5029200"/>
            <a:ext cx="12395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a:t>
            </a:r>
            <a:r>
              <a:rPr lang="en-US" dirty="0" err="1" smtClean="0"/>
              <a:t>Disposición</a:t>
            </a:r>
            <a:endParaRPr lang="en-US" dirty="0"/>
          </a:p>
        </p:txBody>
      </p:sp>
      <p:cxnSp>
        <p:nvCxnSpPr>
          <p:cNvPr id="27" name="Straight Connector 26"/>
          <p:cNvCxnSpPr>
            <a:stCxn id="23" idx="3"/>
            <a:endCxn id="24" idx="1"/>
          </p:cNvCxnSpPr>
          <p:nvPr/>
        </p:nvCxnSpPr>
        <p:spPr>
          <a:xfrm>
            <a:off x="5786120" y="40690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4" idx="3"/>
            <a:endCxn id="25" idx="1"/>
          </p:cNvCxnSpPr>
          <p:nvPr/>
        </p:nvCxnSpPr>
        <p:spPr>
          <a:xfrm>
            <a:off x="7325360" y="40690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2"/>
            <a:endCxn id="26" idx="3"/>
          </p:cNvCxnSpPr>
          <p:nvPr/>
        </p:nvCxnSpPr>
        <p:spPr>
          <a:xfrm flipH="1">
            <a:off x="8021320" y="44805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5029200"/>
            <a:ext cx="2041008" cy="646331"/>
          </a:xfrm>
          <a:prstGeom prst="rect">
            <a:avLst/>
          </a:prstGeom>
          <a:noFill/>
        </p:spPr>
        <p:txBody>
          <a:bodyPr wrap="none" rtlCol="0">
            <a:spAutoFit/>
          </a:bodyPr>
          <a:lstStyle/>
          <a:p>
            <a:r>
              <a:rPr lang="en-US" dirty="0" err="1" smtClean="0"/>
              <a:t>Diagrama</a:t>
            </a:r>
            <a:r>
              <a:rPr lang="en-US" dirty="0" smtClean="0"/>
              <a:t> simple de</a:t>
            </a:r>
          </a:p>
          <a:p>
            <a:r>
              <a:rPr lang="en-US" dirty="0" smtClean="0"/>
              <a:t> la </a:t>
            </a:r>
            <a:r>
              <a:rPr lang="en-US" dirty="0" err="1" smtClean="0"/>
              <a:t>Cuna</a:t>
            </a:r>
            <a:r>
              <a:rPr lang="en-US" dirty="0" smtClean="0"/>
              <a:t> a la </a:t>
            </a:r>
            <a:r>
              <a:rPr lang="en-US" dirty="0" err="1" smtClean="0"/>
              <a:t>Tumba</a:t>
            </a:r>
            <a:endParaRPr lang="en-US" dirty="0"/>
          </a:p>
        </p:txBody>
      </p:sp>
      <p:sp>
        <p:nvSpPr>
          <p:cNvPr id="22" name="Rectangle 21"/>
          <p:cNvSpPr/>
          <p:nvPr/>
        </p:nvSpPr>
        <p:spPr>
          <a:xfrm>
            <a:off x="506594" y="3657600"/>
            <a:ext cx="2925224" cy="523220"/>
          </a:xfrm>
          <a:prstGeom prst="rect">
            <a:avLst/>
          </a:prstGeom>
        </p:spPr>
        <p:txBody>
          <a:bodyPr wrap="none">
            <a:spAutoFit/>
          </a:bodyPr>
          <a:lstStyle/>
          <a:p>
            <a:pPr algn="ctr"/>
            <a:r>
              <a:rPr lang="en-US" sz="2800" dirty="0" err="1" smtClean="0">
                <a:latin typeface="Helvetica"/>
                <a:cs typeface="Helvetica"/>
              </a:rPr>
              <a:t>Cuna</a:t>
            </a:r>
            <a:r>
              <a:rPr lang="en-US" sz="2800" dirty="0" smtClean="0">
                <a:latin typeface="Helvetica"/>
                <a:cs typeface="Helvetica"/>
              </a:rPr>
              <a:t> a la </a:t>
            </a:r>
            <a:r>
              <a:rPr lang="en-US" sz="2800" dirty="0" err="1" smtClean="0">
                <a:latin typeface="Helvetica"/>
                <a:cs typeface="Helvetica"/>
              </a:rPr>
              <a:t>Tumba</a:t>
            </a:r>
            <a:endParaRPr lang="en-US" sz="2800" dirty="0">
              <a:latin typeface="Helvetica"/>
              <a:cs typeface="Helvetica"/>
            </a:endParaRPr>
          </a:p>
        </p:txBody>
      </p:sp>
    </p:spTree>
    <p:extLst>
      <p:ext uri="{BB962C8B-B14F-4D97-AF65-F5344CB8AC3E}">
        <p14:creationId xmlns="" xmlns:p14="http://schemas.microsoft.com/office/powerpoint/2010/main" val="552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1" grpId="0"/>
      <p:bldP spid="2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1855631"/>
            <a:ext cx="5486400" cy="854075"/>
          </a:xfrm>
        </p:spPr>
        <p:txBody>
          <a:bodyPr>
            <a:normAutofit/>
          </a:bodyPr>
          <a:lstStyle/>
          <a:p>
            <a:r>
              <a:rPr lang="en-US" dirty="0" err="1" smtClean="0"/>
              <a:t>Tipos</a:t>
            </a:r>
            <a:r>
              <a:rPr lang="en-US" dirty="0" smtClean="0"/>
              <a:t> de </a:t>
            </a:r>
            <a:r>
              <a:rPr lang="en-US" dirty="0" err="1" smtClean="0"/>
              <a:t>Reportes</a:t>
            </a:r>
            <a:r>
              <a:rPr lang="en-US" dirty="0" smtClean="0"/>
              <a:t> - 3</a:t>
            </a:r>
            <a:endParaRPr lang="en-US" dirty="0"/>
          </a:p>
        </p:txBody>
      </p:sp>
      <p:sp>
        <p:nvSpPr>
          <p:cNvPr id="29699" name="Rectangle 3"/>
          <p:cNvSpPr>
            <a:spLocks noGrp="1" noChangeArrowheads="1"/>
          </p:cNvSpPr>
          <p:nvPr>
            <p:ph type="body" idx="1"/>
          </p:nvPr>
        </p:nvSpPr>
        <p:spPr>
          <a:xfrm>
            <a:off x="457200" y="2667000"/>
            <a:ext cx="8077200" cy="3657600"/>
          </a:xfrm>
        </p:spPr>
        <p:txBody>
          <a:bodyPr>
            <a:normAutofit fontScale="92500"/>
          </a:bodyPr>
          <a:lstStyle/>
          <a:p>
            <a:r>
              <a:rPr lang="en-US" dirty="0" smtClean="0"/>
              <a:t>Los </a:t>
            </a:r>
            <a:r>
              <a:rPr lang="en-US" dirty="0" err="1" smtClean="0"/>
              <a:t>Informes</a:t>
            </a:r>
            <a:r>
              <a:rPr lang="en-US" dirty="0" smtClean="0"/>
              <a:t> de </a:t>
            </a:r>
            <a:r>
              <a:rPr lang="en-US" dirty="0" err="1" smtClean="0"/>
              <a:t>exepción</a:t>
            </a:r>
            <a:r>
              <a:rPr lang="en-US" dirty="0" smtClean="0"/>
              <a:t> son </a:t>
            </a:r>
            <a:r>
              <a:rPr lang="en-US" dirty="0" err="1" smtClean="0"/>
              <a:t>útiles</a:t>
            </a:r>
            <a:r>
              <a:rPr lang="en-US" dirty="0" smtClean="0"/>
              <a:t> en dos </a:t>
            </a:r>
            <a:r>
              <a:rPr lang="en-US" dirty="0" err="1" smtClean="0"/>
              <a:t>casos</a:t>
            </a:r>
            <a:r>
              <a:rPr lang="en-US" dirty="0" smtClean="0"/>
              <a:t>:</a:t>
            </a:r>
            <a:endParaRPr lang="en-US" dirty="0"/>
          </a:p>
          <a:p>
            <a:pPr lvl="1">
              <a:lnSpc>
                <a:spcPct val="110000"/>
              </a:lnSpc>
            </a:pPr>
            <a:r>
              <a:rPr lang="es-ES" dirty="0" smtClean="0"/>
              <a:t>En primer lugar, se orientan directamente a la toma de decisiones de la gestión de proyectos y deben ser distribuidos a los miembros del equipo que tienen la responsabilidad principal en las decisiones. </a:t>
            </a:r>
            <a:endParaRPr lang="en-US" dirty="0"/>
          </a:p>
          <a:p>
            <a:pPr lvl="1">
              <a:lnSpc>
                <a:spcPct val="110000"/>
              </a:lnSpc>
            </a:pPr>
            <a:r>
              <a:rPr lang="es-ES" dirty="0" smtClean="0"/>
              <a:t>En segundo lugar, se pueden utilizar cuando se toma una decisión sobre una base de excepción y es deseable  informar a otros directores, así como para documentar la decisión</a:t>
            </a:r>
            <a:endParaRPr lang="en-US" dirty="0"/>
          </a:p>
        </p:txBody>
      </p:sp>
      <p:sp>
        <p:nvSpPr>
          <p:cNvPr id="5" name="Rectangle 2"/>
          <p:cNvSpPr txBox="1">
            <a:spLocks noChangeArrowheads="1"/>
          </p:cNvSpPr>
          <p:nvPr/>
        </p:nvSpPr>
        <p:spPr>
          <a:xfrm>
            <a:off x="628650" y="365125"/>
            <a:ext cx="5486400"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r>
              <a:rPr lang="en-US" dirty="0" err="1" smtClean="0"/>
              <a:t>Tipos</a:t>
            </a:r>
            <a:r>
              <a:rPr lang="en-US" dirty="0" smtClean="0"/>
              <a:t> de </a:t>
            </a:r>
            <a:r>
              <a:rPr lang="en-US" dirty="0" err="1" smtClean="0"/>
              <a:t>Reportes</a:t>
            </a:r>
            <a:r>
              <a:rPr lang="en-US" dirty="0" smtClean="0"/>
              <a:t> - 2</a:t>
            </a:r>
            <a:endParaRPr lang="en-US" dirty="0"/>
          </a:p>
        </p:txBody>
      </p:sp>
      <p:sp>
        <p:nvSpPr>
          <p:cNvPr id="6" name="Rectangle 3"/>
          <p:cNvSpPr txBox="1">
            <a:spLocks noChangeArrowheads="1"/>
          </p:cNvSpPr>
          <p:nvPr/>
        </p:nvSpPr>
        <p:spPr>
          <a:xfrm>
            <a:off x="533400" y="1295400"/>
            <a:ext cx="8077200" cy="7620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smtClean="0"/>
              <a:t>Informes</a:t>
            </a:r>
            <a:r>
              <a:rPr lang="en-US" dirty="0" smtClean="0"/>
              <a:t> </a:t>
            </a:r>
            <a:r>
              <a:rPr lang="en-US" dirty="0" err="1" smtClean="0"/>
              <a:t>generales</a:t>
            </a:r>
            <a:endParaRPr lang="en-US" dirty="0" smtClean="0"/>
          </a:p>
          <a:p>
            <a:pPr lvl="1"/>
            <a:endParaRPr lang="en-US" dirty="0"/>
          </a:p>
        </p:txBody>
      </p:sp>
    </p:spTree>
    <p:extLst>
      <p:ext uri="{BB962C8B-B14F-4D97-AF65-F5344CB8AC3E}">
        <p14:creationId xmlns:p14="http://schemas.microsoft.com/office/powerpoint/2010/main" xmlns="" val="774720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r>
              <a:rPr lang="en-US" dirty="0" err="1" smtClean="0"/>
              <a:t>Tipos</a:t>
            </a:r>
            <a:r>
              <a:rPr lang="en-US" dirty="0" smtClean="0"/>
              <a:t> de </a:t>
            </a:r>
            <a:r>
              <a:rPr lang="en-US" dirty="0" err="1" smtClean="0"/>
              <a:t>Reportes</a:t>
            </a:r>
            <a:r>
              <a:rPr lang="en-US" dirty="0" smtClean="0"/>
              <a:t> - 4</a:t>
            </a:r>
            <a:endParaRPr lang="en-US" dirty="0"/>
          </a:p>
        </p:txBody>
      </p:sp>
      <p:sp>
        <p:nvSpPr>
          <p:cNvPr id="30723" name="Rectangle 3"/>
          <p:cNvSpPr>
            <a:spLocks noGrp="1" noChangeArrowheads="1"/>
          </p:cNvSpPr>
          <p:nvPr>
            <p:ph type="body" idx="1"/>
          </p:nvPr>
        </p:nvSpPr>
        <p:spPr>
          <a:xfrm>
            <a:off x="304800" y="1371600"/>
            <a:ext cx="8382000" cy="4876800"/>
          </a:xfrm>
        </p:spPr>
        <p:txBody>
          <a:bodyPr/>
          <a:lstStyle/>
          <a:p>
            <a:r>
              <a:rPr lang="es-ES" dirty="0" smtClean="0"/>
              <a:t>Informes especiales de análisis se utilizan para difundir los resultados de estudios especiales llevados a cabo como parte del proyecto</a:t>
            </a:r>
            <a:endParaRPr lang="en-US" dirty="0"/>
          </a:p>
          <a:p>
            <a:pPr lvl="1"/>
            <a:r>
              <a:rPr lang="es-ES" dirty="0" smtClean="0"/>
              <a:t>Estos informes también pueden ser utilizados en respuesta a problemas y riesgos que surgen durante el proyecto</a:t>
            </a:r>
            <a:endParaRPr lang="en-US" dirty="0"/>
          </a:p>
          <a:p>
            <a:pPr lvl="1"/>
            <a:r>
              <a:rPr lang="es-ES" dirty="0" smtClean="0"/>
              <a:t>Deberán tratar asuntos de interés para otros directores de proyecto, o hacer uso de métodos analíticos que podría ser útiles en otros proyectos a través de lecciones aprendidas.</a:t>
            </a:r>
            <a:endParaRPr lang="en-US" dirty="0"/>
          </a:p>
        </p:txBody>
      </p:sp>
    </p:spTree>
    <p:extLst>
      <p:ext uri="{BB962C8B-B14F-4D97-AF65-F5344CB8AC3E}">
        <p14:creationId xmlns:p14="http://schemas.microsoft.com/office/powerpoint/2010/main" xmlns="" val="5359405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err="1" smtClean="0"/>
              <a:t>Reuniones</a:t>
            </a:r>
            <a:r>
              <a:rPr lang="en-US" dirty="0" smtClean="0"/>
              <a:t> - 1</a:t>
            </a:r>
            <a:endParaRPr lang="en-US" dirty="0"/>
          </a:p>
        </p:txBody>
      </p:sp>
      <p:sp>
        <p:nvSpPr>
          <p:cNvPr id="31747" name="Rectangle 3"/>
          <p:cNvSpPr>
            <a:spLocks noGrp="1" noChangeArrowheads="1"/>
          </p:cNvSpPr>
          <p:nvPr>
            <p:ph type="body" idx="1"/>
          </p:nvPr>
        </p:nvSpPr>
        <p:spPr>
          <a:xfrm>
            <a:off x="533400" y="1524000"/>
            <a:ext cx="8610600" cy="4648200"/>
          </a:xfrm>
        </p:spPr>
        <p:txBody>
          <a:bodyPr/>
          <a:lstStyle/>
          <a:p>
            <a:r>
              <a:rPr lang="es-ES" dirty="0" smtClean="0"/>
              <a:t>Muy a menudo, los informes se entregan en  reuniones cara a cara, y en la conferencias</a:t>
            </a:r>
            <a:endParaRPr lang="en-US" dirty="0"/>
          </a:p>
          <a:p>
            <a:r>
              <a:rPr lang="es-ES" dirty="0" smtClean="0"/>
              <a:t>Algunas reglas simples pueden dar lugar a reuniones más productivas:</a:t>
            </a:r>
            <a:endParaRPr lang="en-US" dirty="0"/>
          </a:p>
          <a:p>
            <a:pPr lvl="1"/>
            <a:r>
              <a:rPr lang="es-ES" dirty="0" smtClean="0"/>
              <a:t>Utilice las reuniones para la toma de decisiones en grupo</a:t>
            </a:r>
            <a:endParaRPr lang="en-US" dirty="0"/>
          </a:p>
          <a:p>
            <a:pPr lvl="1"/>
            <a:r>
              <a:rPr lang="en-US" dirty="0" err="1" smtClean="0"/>
              <a:t>Tiene</a:t>
            </a:r>
            <a:r>
              <a:rPr lang="en-US" dirty="0" smtClean="0"/>
              <a:t> </a:t>
            </a:r>
            <a:r>
              <a:rPr lang="en-US" dirty="0" err="1" smtClean="0"/>
              <a:t>preestablecido</a:t>
            </a:r>
            <a:r>
              <a:rPr lang="en-US" dirty="0" smtClean="0"/>
              <a:t> un </a:t>
            </a:r>
            <a:r>
              <a:rPr lang="en-US" dirty="0" err="1" smtClean="0"/>
              <a:t>horario</a:t>
            </a:r>
            <a:r>
              <a:rPr lang="en-US" dirty="0" smtClean="0"/>
              <a:t> de </a:t>
            </a:r>
            <a:r>
              <a:rPr lang="en-US" dirty="0" err="1" smtClean="0"/>
              <a:t>inicio</a:t>
            </a:r>
            <a:r>
              <a:rPr lang="en-US" dirty="0" smtClean="0"/>
              <a:t> y de </a:t>
            </a:r>
            <a:r>
              <a:rPr lang="en-US" dirty="0" err="1" smtClean="0"/>
              <a:t>finalización</a:t>
            </a:r>
            <a:endParaRPr lang="en-US" dirty="0"/>
          </a:p>
          <a:p>
            <a:pPr lvl="1"/>
            <a:r>
              <a:rPr lang="en-US" dirty="0" err="1" smtClean="0"/>
              <a:t>Asegúrese</a:t>
            </a:r>
            <a:r>
              <a:rPr lang="en-US" dirty="0" smtClean="0"/>
              <a:t> antes de la </a:t>
            </a:r>
            <a:r>
              <a:rPr lang="en-US" dirty="0" err="1" smtClean="0"/>
              <a:t>reunión</a:t>
            </a:r>
            <a:r>
              <a:rPr lang="en-US" dirty="0" smtClean="0"/>
              <a:t> </a:t>
            </a:r>
            <a:r>
              <a:rPr lang="en-US" dirty="0" err="1" smtClean="0"/>
              <a:t>que</a:t>
            </a:r>
            <a:r>
              <a:rPr lang="en-US" dirty="0" smtClean="0"/>
              <a:t> la </a:t>
            </a:r>
            <a:r>
              <a:rPr lang="en-US" dirty="0" err="1" smtClean="0"/>
              <a:t>tarea</a:t>
            </a:r>
            <a:r>
              <a:rPr lang="en-US" dirty="0" smtClean="0"/>
              <a:t> </a:t>
            </a:r>
            <a:r>
              <a:rPr lang="en-US" dirty="0" err="1" smtClean="0"/>
              <a:t>está</a:t>
            </a:r>
            <a:r>
              <a:rPr lang="en-US" dirty="0" smtClean="0"/>
              <a:t> </a:t>
            </a:r>
            <a:r>
              <a:rPr lang="en-US" dirty="0" err="1" smtClean="0"/>
              <a:t>hecha</a:t>
            </a:r>
            <a:endParaRPr lang="en-US" dirty="0"/>
          </a:p>
        </p:txBody>
      </p:sp>
    </p:spTree>
    <p:extLst>
      <p:ext uri="{BB962C8B-B14F-4D97-AF65-F5344CB8AC3E}">
        <p14:creationId xmlns:p14="http://schemas.microsoft.com/office/powerpoint/2010/main" xmlns="" val="10057192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err="1" smtClean="0"/>
              <a:t>Reuniones</a:t>
            </a:r>
            <a:r>
              <a:rPr lang="en-US" dirty="0" smtClean="0"/>
              <a:t> - 2</a:t>
            </a:r>
            <a:endParaRPr lang="en-US" dirty="0"/>
          </a:p>
        </p:txBody>
      </p:sp>
      <p:sp>
        <p:nvSpPr>
          <p:cNvPr id="32771" name="Rectangle 3"/>
          <p:cNvSpPr>
            <a:spLocks noGrp="1" noChangeArrowheads="1"/>
          </p:cNvSpPr>
          <p:nvPr>
            <p:ph type="body" idx="1"/>
          </p:nvPr>
        </p:nvSpPr>
        <p:spPr>
          <a:xfrm>
            <a:off x="533400" y="1752600"/>
            <a:ext cx="8610600" cy="4648200"/>
          </a:xfrm>
        </p:spPr>
        <p:txBody>
          <a:bodyPr/>
          <a:lstStyle/>
          <a:p>
            <a:r>
              <a:rPr lang="en-US" dirty="0" err="1" smtClean="0"/>
              <a:t>Algunas</a:t>
            </a:r>
            <a:r>
              <a:rPr lang="en-US" dirty="0" smtClean="0"/>
              <a:t> </a:t>
            </a:r>
            <a:r>
              <a:rPr lang="en-US" dirty="0" err="1" smtClean="0"/>
              <a:t>reglas</a:t>
            </a:r>
            <a:r>
              <a:rPr lang="en-US" dirty="0" smtClean="0"/>
              <a:t> simples </a:t>
            </a:r>
            <a:r>
              <a:rPr lang="en-US" dirty="0" err="1" smtClean="0"/>
              <a:t>para</a:t>
            </a:r>
            <a:r>
              <a:rPr lang="en-US" dirty="0" smtClean="0"/>
              <a:t> </a:t>
            </a:r>
            <a:r>
              <a:rPr lang="en-US" dirty="0" err="1" smtClean="0"/>
              <a:t>reuniones</a:t>
            </a:r>
            <a:r>
              <a:rPr lang="en-US" dirty="0" smtClean="0"/>
              <a:t> </a:t>
            </a:r>
            <a:r>
              <a:rPr lang="en-US" dirty="0" err="1" smtClean="0"/>
              <a:t>más</a:t>
            </a:r>
            <a:r>
              <a:rPr lang="en-US" dirty="0" smtClean="0"/>
              <a:t> </a:t>
            </a:r>
            <a:r>
              <a:rPr lang="en-US" dirty="0" err="1" smtClean="0"/>
              <a:t>productivas</a:t>
            </a:r>
            <a:r>
              <a:rPr lang="en-US" dirty="0" smtClean="0"/>
              <a:t> (cont</a:t>
            </a:r>
            <a:r>
              <a:rPr lang="en-US" dirty="0"/>
              <a:t>.):</a:t>
            </a:r>
          </a:p>
          <a:p>
            <a:pPr lvl="1">
              <a:lnSpc>
                <a:spcPct val="110000"/>
              </a:lnSpc>
            </a:pPr>
            <a:r>
              <a:rPr lang="es-ES" dirty="0" smtClean="0"/>
              <a:t>Evitar atribuir observaciones o puntos de vista hacia las personas en las actas de las reuniones</a:t>
            </a:r>
            <a:endParaRPr lang="en-US" dirty="0"/>
          </a:p>
          <a:p>
            <a:pPr lvl="1">
              <a:lnSpc>
                <a:spcPct val="110000"/>
              </a:lnSpc>
            </a:pPr>
            <a:r>
              <a:rPr lang="en-US" dirty="0" err="1" smtClean="0"/>
              <a:t>Evitar</a:t>
            </a:r>
            <a:r>
              <a:rPr lang="en-US" dirty="0" smtClean="0"/>
              <a:t> </a:t>
            </a:r>
            <a:r>
              <a:rPr lang="en-US" dirty="0" err="1" smtClean="0"/>
              <a:t>reglas</a:t>
            </a:r>
            <a:r>
              <a:rPr lang="en-US" dirty="0" smtClean="0"/>
              <a:t> de </a:t>
            </a:r>
            <a:r>
              <a:rPr lang="en-US" dirty="0" err="1" smtClean="0"/>
              <a:t>procedimiento</a:t>
            </a:r>
            <a:r>
              <a:rPr lang="en-US" dirty="0" smtClean="0"/>
              <a:t> </a:t>
            </a:r>
            <a:r>
              <a:rPr lang="en-US" dirty="0" err="1" smtClean="0"/>
              <a:t>excesivamente</a:t>
            </a:r>
            <a:r>
              <a:rPr lang="en-US" dirty="0" smtClean="0"/>
              <a:t> </a:t>
            </a:r>
            <a:r>
              <a:rPr lang="en-US" dirty="0" err="1" smtClean="0"/>
              <a:t>formales</a:t>
            </a:r>
            <a:endParaRPr lang="en-US" dirty="0" smtClean="0"/>
          </a:p>
          <a:p>
            <a:pPr lvl="1">
              <a:lnSpc>
                <a:spcPct val="110000"/>
              </a:lnSpc>
            </a:pPr>
            <a:r>
              <a:rPr lang="es-ES" dirty="0" smtClean="0"/>
              <a:t>Si surge un problema grave o crisis, llamar a una reunión con el propósito de hacer frente a ese problema solamente.</a:t>
            </a:r>
            <a:endParaRPr lang="en-US" dirty="0"/>
          </a:p>
        </p:txBody>
      </p:sp>
    </p:spTree>
    <p:extLst>
      <p:ext uri="{BB962C8B-B14F-4D97-AF65-F5344CB8AC3E}">
        <p14:creationId xmlns:p14="http://schemas.microsoft.com/office/powerpoint/2010/main" xmlns="" val="2795651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06400" y="228600"/>
            <a:ext cx="8356600" cy="1143000"/>
          </a:xfrm>
        </p:spPr>
        <p:txBody>
          <a:bodyPr/>
          <a:lstStyle/>
          <a:p>
            <a:r>
              <a:rPr lang="en-US" dirty="0" err="1" smtClean="0"/>
              <a:t>Problemas</a:t>
            </a:r>
            <a:r>
              <a:rPr lang="en-US" dirty="0" smtClean="0"/>
              <a:t> </a:t>
            </a:r>
            <a:r>
              <a:rPr lang="en-US" dirty="0" err="1" smtClean="0"/>
              <a:t>Comunes</a:t>
            </a:r>
            <a:r>
              <a:rPr lang="en-US" dirty="0" smtClean="0"/>
              <a:t> de los </a:t>
            </a:r>
            <a:r>
              <a:rPr lang="en-US" dirty="0" err="1" smtClean="0"/>
              <a:t>Reportes</a:t>
            </a:r>
            <a:endParaRPr lang="en-US" dirty="0"/>
          </a:p>
        </p:txBody>
      </p:sp>
      <p:sp>
        <p:nvSpPr>
          <p:cNvPr id="33795" name="Rectangle 3"/>
          <p:cNvSpPr>
            <a:spLocks noGrp="1" noChangeArrowheads="1"/>
          </p:cNvSpPr>
          <p:nvPr>
            <p:ph type="body" idx="1"/>
          </p:nvPr>
        </p:nvSpPr>
        <p:spPr>
          <a:xfrm>
            <a:off x="533400" y="1752600"/>
            <a:ext cx="8229600" cy="4724400"/>
          </a:xfrm>
        </p:spPr>
        <p:txBody>
          <a:bodyPr>
            <a:normAutofit/>
          </a:bodyPr>
          <a:lstStyle/>
          <a:p>
            <a:r>
              <a:rPr lang="es-ES" dirty="0" smtClean="0"/>
              <a:t>Hay tres dificultades comunes en el diseño de los informes de proyectos:</a:t>
            </a:r>
            <a:endParaRPr lang="en-US" sz="2800" dirty="0"/>
          </a:p>
          <a:p>
            <a:pPr lvl="1"/>
            <a:endParaRPr lang="en-US" dirty="0"/>
          </a:p>
          <a:p>
            <a:pPr lvl="1"/>
            <a:r>
              <a:rPr lang="es-ES" dirty="0" smtClean="0"/>
              <a:t>Por lo general hay demasiados detalles, tanto en los propios informes como en la entrada que se solicitó a los trabajadores</a:t>
            </a:r>
            <a:endParaRPr lang="en-US" sz="2400" dirty="0"/>
          </a:p>
          <a:p>
            <a:pPr lvl="1"/>
            <a:r>
              <a:rPr lang="es-ES" dirty="0" smtClean="0"/>
              <a:t>Interfaz pobre entre el sistema de información del proyecto y el sistema de información de la empresa matriz</a:t>
            </a:r>
            <a:endParaRPr lang="en-US" sz="2400" dirty="0"/>
          </a:p>
          <a:p>
            <a:pPr lvl="1"/>
            <a:r>
              <a:rPr lang="en-US" sz="2400" dirty="0" smtClean="0"/>
              <a:t>Mala </a:t>
            </a:r>
            <a:r>
              <a:rPr lang="en-US" sz="2400" dirty="0" err="1" smtClean="0"/>
              <a:t>correspondencia</a:t>
            </a:r>
            <a:r>
              <a:rPr lang="en-US" sz="2400" dirty="0" smtClean="0"/>
              <a:t> entre los </a:t>
            </a:r>
            <a:r>
              <a:rPr lang="en-US" sz="2400" dirty="0" err="1" smtClean="0"/>
              <a:t>sistemas</a:t>
            </a:r>
            <a:r>
              <a:rPr lang="en-US" sz="2400" dirty="0" smtClean="0"/>
              <a:t> de </a:t>
            </a:r>
            <a:r>
              <a:rPr lang="en-US" sz="2400" dirty="0" err="1" smtClean="0"/>
              <a:t>planificación</a:t>
            </a:r>
            <a:r>
              <a:rPr lang="en-US" sz="2400" dirty="0" smtClean="0"/>
              <a:t> y de </a:t>
            </a:r>
            <a:r>
              <a:rPr lang="en-US" sz="2400" dirty="0" err="1" smtClean="0"/>
              <a:t>monitoreo</a:t>
            </a:r>
            <a:endParaRPr lang="en-US" dirty="0"/>
          </a:p>
        </p:txBody>
      </p:sp>
    </p:spTree>
    <p:extLst>
      <p:ext uri="{BB962C8B-B14F-4D97-AF65-F5344CB8AC3E}">
        <p14:creationId xmlns:p14="http://schemas.microsoft.com/office/powerpoint/2010/main" xmlns="" val="21052106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80" name="Rectangle 4"/>
          <p:cNvSpPr>
            <a:spLocks noGrp="1" noChangeArrowheads="1"/>
          </p:cNvSpPr>
          <p:nvPr>
            <p:ph type="title"/>
          </p:nvPr>
        </p:nvSpPr>
        <p:spPr/>
        <p:txBody>
          <a:bodyPr>
            <a:normAutofit/>
          </a:bodyPr>
          <a:lstStyle/>
          <a:p>
            <a:r>
              <a:rPr lang="en-GB" dirty="0" err="1" smtClean="0"/>
              <a:t>Tolerancias</a:t>
            </a:r>
            <a:r>
              <a:rPr lang="en-GB" dirty="0" smtClean="0"/>
              <a:t> y </a:t>
            </a:r>
            <a:r>
              <a:rPr lang="en-GB" dirty="0" err="1" smtClean="0"/>
              <a:t>Disparadores</a:t>
            </a:r>
            <a:endParaRPr lang="en-GB" dirty="0"/>
          </a:p>
        </p:txBody>
      </p:sp>
      <p:grpSp>
        <p:nvGrpSpPr>
          <p:cNvPr id="2" name="Group 46"/>
          <p:cNvGrpSpPr/>
          <p:nvPr/>
        </p:nvGrpSpPr>
        <p:grpSpPr>
          <a:xfrm>
            <a:off x="862138" y="1508581"/>
            <a:ext cx="7419726" cy="4556899"/>
            <a:chOff x="1620838" y="1581150"/>
            <a:chExt cx="8038035" cy="4556899"/>
          </a:xfrm>
        </p:grpSpPr>
        <p:sp>
          <p:nvSpPr>
            <p:cNvPr id="946178" name="AutoShape 2"/>
            <p:cNvSpPr>
              <a:spLocks noChangeArrowheads="1"/>
            </p:cNvSpPr>
            <p:nvPr/>
          </p:nvSpPr>
          <p:spPr bwMode="auto">
            <a:xfrm>
              <a:off x="3013075" y="38989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79" name="AutoShape 3"/>
            <p:cNvSpPr>
              <a:spLocks noChangeArrowheads="1"/>
            </p:cNvSpPr>
            <p:nvPr/>
          </p:nvSpPr>
          <p:spPr bwMode="auto">
            <a:xfrm>
              <a:off x="3013075" y="21971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81" name="Rectangle 5"/>
            <p:cNvSpPr>
              <a:spLocks noChangeArrowheads="1"/>
            </p:cNvSpPr>
            <p:nvPr/>
          </p:nvSpPr>
          <p:spPr bwMode="auto">
            <a:xfrm>
              <a:off x="2201863" y="16637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err="1" smtClean="0"/>
                <a:t>Patrocinador</a:t>
              </a:r>
              <a:r>
                <a:rPr lang="en-GB" sz="1200" b="1" dirty="0" smtClean="0"/>
                <a:t> del </a:t>
              </a:r>
              <a:r>
                <a:rPr lang="en-GB" sz="1200" b="1" dirty="0" err="1" smtClean="0"/>
                <a:t>Proyecto</a:t>
              </a:r>
              <a:endParaRPr lang="en-GB" sz="1200" b="1" dirty="0"/>
            </a:p>
          </p:txBody>
        </p:sp>
        <p:sp>
          <p:nvSpPr>
            <p:cNvPr id="946182" name="Rectangle 6"/>
            <p:cNvSpPr>
              <a:spLocks noChangeArrowheads="1"/>
            </p:cNvSpPr>
            <p:nvPr/>
          </p:nvSpPr>
          <p:spPr bwMode="auto">
            <a:xfrm>
              <a:off x="2228850" y="33909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smtClean="0"/>
                <a:t>Director del </a:t>
              </a:r>
              <a:r>
                <a:rPr lang="en-GB" sz="1200" b="1" dirty="0" err="1" smtClean="0"/>
                <a:t>Proyecto</a:t>
              </a:r>
              <a:endParaRPr lang="en-GB" sz="1200" b="1" dirty="0"/>
            </a:p>
          </p:txBody>
        </p:sp>
        <p:sp>
          <p:nvSpPr>
            <p:cNvPr id="946183" name="Rectangle 7"/>
            <p:cNvSpPr>
              <a:spLocks noChangeArrowheads="1"/>
            </p:cNvSpPr>
            <p:nvPr/>
          </p:nvSpPr>
          <p:spPr bwMode="auto">
            <a:xfrm>
              <a:off x="2270125" y="5102077"/>
              <a:ext cx="2146300" cy="463846"/>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lIns="90000" tIns="46800" rIns="90000" bIns="46800" anchor="ctr">
              <a:spAutoFit/>
            </a:bodyPr>
            <a:lstStyle/>
            <a:p>
              <a:pPr eaLnBrk="1" hangingPunct="1"/>
              <a:r>
                <a:rPr lang="en-GB" sz="1200" b="1" dirty="0" err="1" smtClean="0"/>
                <a:t>Gestor</a:t>
              </a:r>
              <a:r>
                <a:rPr lang="en-GB" sz="1200" b="1" dirty="0" smtClean="0"/>
                <a:t> del </a:t>
              </a:r>
              <a:r>
                <a:rPr lang="en-GB" sz="1200" b="1" dirty="0" err="1" smtClean="0"/>
                <a:t>Paquete</a:t>
              </a:r>
              <a:r>
                <a:rPr lang="en-GB" sz="1200" b="1" dirty="0" smtClean="0"/>
                <a:t> de Trabajo</a:t>
              </a:r>
              <a:endParaRPr lang="en-GB" sz="1200" b="1" dirty="0"/>
            </a:p>
          </p:txBody>
        </p:sp>
        <p:sp>
          <p:nvSpPr>
            <p:cNvPr id="946184" name="Rectangle 8"/>
            <p:cNvSpPr>
              <a:spLocks noChangeArrowheads="1"/>
            </p:cNvSpPr>
            <p:nvPr/>
          </p:nvSpPr>
          <p:spPr bwMode="auto">
            <a:xfrm>
              <a:off x="2214563" y="2489200"/>
              <a:ext cx="2146300" cy="5207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err="1" smtClean="0"/>
                <a:t>Criterios</a:t>
              </a:r>
              <a:r>
                <a:rPr lang="en-GB" sz="1200" b="1" dirty="0" smtClean="0"/>
                <a:t> y </a:t>
              </a:r>
              <a:r>
                <a:rPr lang="en-GB" sz="1200" b="1" dirty="0" err="1" smtClean="0"/>
                <a:t>Tolerancias</a:t>
              </a:r>
              <a:r>
                <a:rPr lang="en-GB" sz="1200" b="1" dirty="0" smtClean="0"/>
                <a:t> del </a:t>
              </a:r>
              <a:r>
                <a:rPr lang="en-GB" sz="1200" b="1" dirty="0" err="1" smtClean="0"/>
                <a:t>Proyecto</a:t>
              </a:r>
              <a:endParaRPr lang="en-GB" sz="1200" b="1" dirty="0"/>
            </a:p>
          </p:txBody>
        </p:sp>
        <p:sp>
          <p:nvSpPr>
            <p:cNvPr id="946185" name="Rectangle 9"/>
            <p:cNvSpPr>
              <a:spLocks noChangeArrowheads="1"/>
            </p:cNvSpPr>
            <p:nvPr/>
          </p:nvSpPr>
          <p:spPr bwMode="auto">
            <a:xfrm>
              <a:off x="2243138" y="4191000"/>
              <a:ext cx="2146300" cy="5334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err="1" smtClean="0"/>
                <a:t>Criterios</a:t>
              </a:r>
              <a:r>
                <a:rPr lang="en-GB" sz="1200" b="1" dirty="0" smtClean="0"/>
                <a:t> y </a:t>
              </a:r>
              <a:r>
                <a:rPr lang="en-GB" sz="1200" b="1" dirty="0" err="1" smtClean="0"/>
                <a:t>Tolerancias</a:t>
              </a:r>
              <a:r>
                <a:rPr lang="en-GB" sz="1200" b="1" dirty="0" smtClean="0"/>
                <a:t> del  </a:t>
              </a:r>
              <a:r>
                <a:rPr lang="en-GB" sz="1200" b="1" dirty="0" err="1" smtClean="0"/>
                <a:t>Paquete</a:t>
              </a:r>
              <a:r>
                <a:rPr lang="en-GB" sz="1200" b="1" dirty="0" smtClean="0"/>
                <a:t> de Trabajo</a:t>
              </a:r>
              <a:endParaRPr lang="en-GB" sz="1200" b="1" dirty="0"/>
            </a:p>
          </p:txBody>
        </p:sp>
        <p:grpSp>
          <p:nvGrpSpPr>
            <p:cNvPr id="4" name="Group 10"/>
            <p:cNvGrpSpPr>
              <a:grpSpLocks/>
            </p:cNvGrpSpPr>
            <p:nvPr/>
          </p:nvGrpSpPr>
          <p:grpSpPr bwMode="auto">
            <a:xfrm>
              <a:off x="4481513" y="2933701"/>
              <a:ext cx="527050" cy="2019301"/>
              <a:chOff x="2734" y="1848"/>
              <a:chExt cx="306" cy="1272"/>
            </a:xfrm>
          </p:grpSpPr>
          <p:sp>
            <p:nvSpPr>
              <p:cNvPr id="946187" name="Text Box 11"/>
              <p:cNvSpPr txBox="1">
                <a:spLocks noChangeArrowheads="1"/>
              </p:cNvSpPr>
              <p:nvPr/>
            </p:nvSpPr>
            <p:spPr bwMode="gray">
              <a:xfrm rot="16200000">
                <a:off x="2630" y="2785"/>
                <a:ext cx="495"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err="1" smtClean="0">
                    <a:solidFill>
                      <a:schemeClr val="tx2"/>
                    </a:solidFill>
                  </a:rPr>
                  <a:t>Elevación</a:t>
                </a:r>
                <a:endParaRPr lang="en-GB" sz="1200" b="1" dirty="0">
                  <a:solidFill>
                    <a:schemeClr val="tx2"/>
                  </a:solidFill>
                </a:endParaRPr>
              </a:p>
            </p:txBody>
          </p:sp>
          <p:sp>
            <p:nvSpPr>
              <p:cNvPr id="946188" name="AutoShape 12"/>
              <p:cNvSpPr>
                <a:spLocks noChangeArrowheads="1"/>
              </p:cNvSpPr>
              <p:nvPr/>
            </p:nvSpPr>
            <p:spPr bwMode="auto">
              <a:xfrm>
                <a:off x="2734" y="1848"/>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grpSp>
          <p:nvGrpSpPr>
            <p:cNvPr id="5" name="Group 13"/>
            <p:cNvGrpSpPr>
              <a:grpSpLocks/>
            </p:cNvGrpSpPr>
            <p:nvPr/>
          </p:nvGrpSpPr>
          <p:grpSpPr bwMode="auto">
            <a:xfrm>
              <a:off x="1620838" y="2506663"/>
              <a:ext cx="525462" cy="2141538"/>
              <a:chOff x="942" y="2155"/>
              <a:chExt cx="306" cy="1349"/>
            </a:xfrm>
          </p:grpSpPr>
          <p:sp>
            <p:nvSpPr>
              <p:cNvPr id="946190" name="Text Box 14"/>
              <p:cNvSpPr txBox="1">
                <a:spLocks noChangeArrowheads="1"/>
              </p:cNvSpPr>
              <p:nvPr/>
            </p:nvSpPr>
            <p:spPr bwMode="auto">
              <a:xfrm rot="16200000">
                <a:off x="796" y="2347"/>
                <a:ext cx="559"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err="1" smtClean="0">
                    <a:solidFill>
                      <a:schemeClr val="tx2"/>
                    </a:solidFill>
                  </a:rPr>
                  <a:t>Delegacion</a:t>
                </a:r>
                <a:endParaRPr lang="en-GB" sz="1200" b="1" dirty="0">
                  <a:solidFill>
                    <a:schemeClr val="tx2"/>
                  </a:solidFill>
                </a:endParaRPr>
              </a:p>
            </p:txBody>
          </p:sp>
          <p:sp>
            <p:nvSpPr>
              <p:cNvPr id="946191" name="AutoShape 15"/>
              <p:cNvSpPr>
                <a:spLocks noChangeArrowheads="1"/>
              </p:cNvSpPr>
              <p:nvPr/>
            </p:nvSpPr>
            <p:spPr bwMode="auto">
              <a:xfrm flipV="1">
                <a:off x="942" y="2889"/>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sp>
          <p:nvSpPr>
            <p:cNvPr id="946192" name="Text Box 16"/>
            <p:cNvSpPr txBox="1">
              <a:spLocks noChangeArrowheads="1"/>
            </p:cNvSpPr>
            <p:nvPr/>
          </p:nvSpPr>
          <p:spPr bwMode="auto">
            <a:xfrm>
              <a:off x="2473325" y="5861050"/>
              <a:ext cx="2434070" cy="276999"/>
            </a:xfrm>
            <a:prstGeom prst="rect">
              <a:avLst/>
            </a:prstGeom>
            <a:noFill/>
            <a:ln w="12700" algn="ctr">
              <a:noFill/>
              <a:miter lim="800000"/>
              <a:headEnd/>
              <a:tailEnd/>
            </a:ln>
            <a:effectLst/>
          </p:spPr>
          <p:txBody>
            <a:bodyPr wrap="none">
              <a:spAutoFit/>
            </a:bodyPr>
            <a:lstStyle/>
            <a:p>
              <a:pPr algn="l" eaLnBrk="1" hangingPunct="1"/>
              <a:r>
                <a:rPr lang="en-GB" sz="1200" b="1" dirty="0" err="1" smtClean="0"/>
                <a:t>Planificación</a:t>
              </a:r>
              <a:r>
                <a:rPr lang="en-GB" sz="1200" b="1" dirty="0" smtClean="0"/>
                <a:t> de la Linea de Base</a:t>
              </a:r>
              <a:endParaRPr lang="en-US" sz="1200" b="1" dirty="0"/>
            </a:p>
          </p:txBody>
        </p:sp>
        <p:grpSp>
          <p:nvGrpSpPr>
            <p:cNvPr id="6" name="Group 17"/>
            <p:cNvGrpSpPr>
              <a:grpSpLocks/>
            </p:cNvGrpSpPr>
            <p:nvPr/>
          </p:nvGrpSpPr>
          <p:grpSpPr bwMode="auto">
            <a:xfrm>
              <a:off x="6421432" y="3098801"/>
              <a:ext cx="1424133" cy="1527176"/>
              <a:chOff x="3734" y="1952"/>
              <a:chExt cx="828" cy="962"/>
            </a:xfrm>
          </p:grpSpPr>
          <p:sp>
            <p:nvSpPr>
              <p:cNvPr id="946194" name="Oval 18"/>
              <p:cNvSpPr>
                <a:spLocks noChangeArrowheads="1"/>
              </p:cNvSpPr>
              <p:nvPr/>
            </p:nvSpPr>
            <p:spPr bwMode="auto">
              <a:xfrm>
                <a:off x="4056"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5" name="Oval 19"/>
              <p:cNvSpPr>
                <a:spLocks noChangeArrowheads="1"/>
              </p:cNvSpPr>
              <p:nvPr/>
            </p:nvSpPr>
            <p:spPr bwMode="auto">
              <a:xfrm>
                <a:off x="4208" y="212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6" name="Oval 20"/>
              <p:cNvSpPr>
                <a:spLocks noChangeArrowheads="1"/>
              </p:cNvSpPr>
              <p:nvPr/>
            </p:nvSpPr>
            <p:spPr bwMode="auto">
              <a:xfrm>
                <a:off x="4368" y="1952"/>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7" name="Line 21"/>
              <p:cNvSpPr>
                <a:spLocks noChangeShapeType="1"/>
              </p:cNvSpPr>
              <p:nvPr/>
            </p:nvSpPr>
            <p:spPr bwMode="auto">
              <a:xfrm flipV="1">
                <a:off x="4104" y="2184"/>
                <a:ext cx="0" cy="496"/>
              </a:xfrm>
              <a:prstGeom prst="line">
                <a:avLst/>
              </a:prstGeom>
              <a:noFill/>
              <a:ln w="12700">
                <a:solidFill>
                  <a:schemeClr val="tx1"/>
                </a:solidFill>
                <a:round/>
                <a:headEnd/>
                <a:tailEnd type="triangle" w="med" len="med"/>
              </a:ln>
              <a:effectLst/>
            </p:spPr>
            <p:txBody>
              <a:bodyPr wrap="none"/>
              <a:lstStyle/>
              <a:p>
                <a:endParaRPr lang="en-US" sz="1200" b="1" dirty="0"/>
              </a:p>
            </p:txBody>
          </p:sp>
          <p:sp>
            <p:nvSpPr>
              <p:cNvPr id="946198" name="Text Box 22"/>
              <p:cNvSpPr txBox="1">
                <a:spLocks noChangeArrowheads="1"/>
              </p:cNvSpPr>
              <p:nvPr/>
            </p:nvSpPr>
            <p:spPr bwMode="auto">
              <a:xfrm>
                <a:off x="3734" y="2740"/>
                <a:ext cx="828" cy="174"/>
              </a:xfrm>
              <a:prstGeom prst="rect">
                <a:avLst/>
              </a:prstGeom>
              <a:noFill/>
              <a:ln w="12700" algn="ctr">
                <a:noFill/>
                <a:miter lim="800000"/>
                <a:headEnd/>
                <a:tailEnd/>
              </a:ln>
              <a:effectLst/>
            </p:spPr>
            <p:txBody>
              <a:bodyPr wrap="none">
                <a:spAutoFit/>
              </a:bodyPr>
              <a:lstStyle/>
              <a:p>
                <a:pPr algn="l" eaLnBrk="1" hangingPunct="1"/>
                <a:r>
                  <a:rPr lang="en-GB" sz="1200" b="1" dirty="0" err="1" smtClean="0"/>
                  <a:t>Puntos</a:t>
                </a:r>
                <a:r>
                  <a:rPr lang="en-GB" sz="1200" b="1" dirty="0" smtClean="0"/>
                  <a:t> de control</a:t>
                </a:r>
                <a:endParaRPr lang="en-US" sz="1200" b="1" dirty="0"/>
              </a:p>
            </p:txBody>
          </p:sp>
        </p:grpSp>
        <p:grpSp>
          <p:nvGrpSpPr>
            <p:cNvPr id="7" name="Group 23"/>
            <p:cNvGrpSpPr>
              <a:grpSpLocks/>
            </p:cNvGrpSpPr>
            <p:nvPr/>
          </p:nvGrpSpPr>
          <p:grpSpPr bwMode="auto">
            <a:xfrm>
              <a:off x="7783513" y="2292350"/>
              <a:ext cx="1190625" cy="603250"/>
              <a:chOff x="4526" y="1444"/>
              <a:chExt cx="692" cy="380"/>
            </a:xfrm>
          </p:grpSpPr>
          <p:sp>
            <p:nvSpPr>
              <p:cNvPr id="946200" name="Oval 24"/>
              <p:cNvSpPr>
                <a:spLocks noChangeArrowheads="1"/>
              </p:cNvSpPr>
              <p:nvPr/>
            </p:nvSpPr>
            <p:spPr bwMode="auto">
              <a:xfrm>
                <a:off x="4536" y="1736"/>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1" name="Text Box 25"/>
              <p:cNvSpPr txBox="1">
                <a:spLocks noChangeArrowheads="1"/>
              </p:cNvSpPr>
              <p:nvPr/>
            </p:nvSpPr>
            <p:spPr bwMode="auto">
              <a:xfrm>
                <a:off x="4526" y="1444"/>
                <a:ext cx="692" cy="291"/>
              </a:xfrm>
              <a:prstGeom prst="rect">
                <a:avLst/>
              </a:prstGeom>
              <a:noFill/>
              <a:ln w="12700" algn="ctr">
                <a:noFill/>
                <a:miter lim="800000"/>
                <a:headEnd/>
                <a:tailEnd/>
              </a:ln>
              <a:effectLst/>
            </p:spPr>
            <p:txBody>
              <a:bodyPr>
                <a:spAutoFit/>
              </a:bodyPr>
              <a:lstStyle/>
              <a:p>
                <a:pPr algn="l" eaLnBrk="1" hangingPunct="1"/>
                <a:r>
                  <a:rPr lang="en-GB" sz="1200" b="1" dirty="0" err="1" smtClean="0"/>
                  <a:t>Disparador</a:t>
                </a:r>
                <a:r>
                  <a:rPr lang="en-GB" sz="1200" b="1" dirty="0" smtClean="0"/>
                  <a:t> de </a:t>
                </a:r>
                <a:r>
                  <a:rPr lang="en-GB" sz="1200" b="1" dirty="0" err="1" smtClean="0"/>
                  <a:t>Escalada</a:t>
                </a:r>
                <a:endParaRPr lang="en-US" sz="1200" b="1" dirty="0"/>
              </a:p>
            </p:txBody>
          </p:sp>
        </p:grpSp>
        <p:grpSp>
          <p:nvGrpSpPr>
            <p:cNvPr id="8" name="Group 26"/>
            <p:cNvGrpSpPr>
              <a:grpSpLocks/>
            </p:cNvGrpSpPr>
            <p:nvPr/>
          </p:nvGrpSpPr>
          <p:grpSpPr bwMode="auto">
            <a:xfrm>
              <a:off x="8007350" y="3022601"/>
              <a:ext cx="1558925" cy="1509713"/>
              <a:chOff x="4656" y="1904"/>
              <a:chExt cx="906" cy="951"/>
            </a:xfrm>
          </p:grpSpPr>
          <p:sp>
            <p:nvSpPr>
              <p:cNvPr id="946203" name="Oval 27"/>
              <p:cNvSpPr>
                <a:spLocks noChangeArrowheads="1"/>
              </p:cNvSpPr>
              <p:nvPr/>
            </p:nvSpPr>
            <p:spPr bwMode="auto">
              <a:xfrm>
                <a:off x="4656" y="1904"/>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4" name="Oval 28"/>
              <p:cNvSpPr>
                <a:spLocks noChangeArrowheads="1"/>
              </p:cNvSpPr>
              <p:nvPr/>
            </p:nvSpPr>
            <p:spPr bwMode="auto">
              <a:xfrm>
                <a:off x="4792"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5" name="Oval 29"/>
              <p:cNvSpPr>
                <a:spLocks noChangeArrowheads="1"/>
              </p:cNvSpPr>
              <p:nvPr/>
            </p:nvSpPr>
            <p:spPr bwMode="auto">
              <a:xfrm>
                <a:off x="4928" y="2176"/>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6" name="Oval 30"/>
              <p:cNvSpPr>
                <a:spLocks noChangeArrowheads="1"/>
              </p:cNvSpPr>
              <p:nvPr/>
            </p:nvSpPr>
            <p:spPr bwMode="auto">
              <a:xfrm>
                <a:off x="5040" y="228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7" name="Oval 31"/>
              <p:cNvSpPr>
                <a:spLocks noChangeArrowheads="1"/>
              </p:cNvSpPr>
              <p:nvPr/>
            </p:nvSpPr>
            <p:spPr bwMode="auto">
              <a:xfrm>
                <a:off x="5176" y="2424"/>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8" name="Text Box 32"/>
              <p:cNvSpPr txBox="1">
                <a:spLocks noChangeArrowheads="1"/>
              </p:cNvSpPr>
              <p:nvPr/>
            </p:nvSpPr>
            <p:spPr bwMode="auto">
              <a:xfrm>
                <a:off x="4870" y="2564"/>
                <a:ext cx="692" cy="291"/>
              </a:xfrm>
              <a:prstGeom prst="rect">
                <a:avLst/>
              </a:prstGeom>
              <a:noFill/>
              <a:ln w="12700" algn="ctr">
                <a:noFill/>
                <a:miter lim="800000"/>
                <a:headEnd/>
                <a:tailEnd/>
              </a:ln>
              <a:effectLst/>
            </p:spPr>
            <p:txBody>
              <a:bodyPr>
                <a:spAutoFit/>
              </a:bodyPr>
              <a:lstStyle/>
              <a:p>
                <a:pPr algn="l" eaLnBrk="1" hangingPunct="1"/>
                <a:r>
                  <a:rPr lang="en-GB" sz="1200" b="1" dirty="0" err="1" smtClean="0"/>
                  <a:t>Disparador</a:t>
                </a:r>
                <a:r>
                  <a:rPr lang="en-GB" sz="1200" b="1" dirty="0" smtClean="0"/>
                  <a:t> de </a:t>
                </a:r>
                <a:r>
                  <a:rPr lang="en-GB" sz="1200" b="1" dirty="0" err="1" smtClean="0"/>
                  <a:t>Escalada</a:t>
                </a:r>
                <a:endParaRPr lang="en-US" sz="1200" b="1" dirty="0"/>
              </a:p>
            </p:txBody>
          </p:sp>
        </p:grpSp>
        <p:grpSp>
          <p:nvGrpSpPr>
            <p:cNvPr id="9" name="Group 47"/>
            <p:cNvGrpSpPr/>
            <p:nvPr/>
          </p:nvGrpSpPr>
          <p:grpSpPr>
            <a:xfrm>
              <a:off x="5241925" y="1581150"/>
              <a:ext cx="4416948" cy="4098926"/>
              <a:chOff x="5241925" y="1581150"/>
              <a:chExt cx="4416948" cy="4098926"/>
            </a:xfrm>
          </p:grpSpPr>
          <p:grpSp>
            <p:nvGrpSpPr>
              <p:cNvPr id="10" name="Group 33"/>
              <p:cNvGrpSpPr>
                <a:grpSpLocks/>
              </p:cNvGrpSpPr>
              <p:nvPr/>
            </p:nvGrpSpPr>
            <p:grpSpPr bwMode="auto">
              <a:xfrm>
                <a:off x="5241925" y="1581150"/>
                <a:ext cx="4416948" cy="4098926"/>
                <a:chOff x="3048" y="996"/>
                <a:chExt cx="2568" cy="2582"/>
              </a:xfrm>
            </p:grpSpPr>
            <p:sp>
              <p:nvSpPr>
                <p:cNvPr id="946210" name="Line 34"/>
                <p:cNvSpPr>
                  <a:spLocks noChangeShapeType="1"/>
                </p:cNvSpPr>
                <p:nvPr/>
              </p:nvSpPr>
              <p:spPr bwMode="auto">
                <a:xfrm>
                  <a:off x="3736" y="1824"/>
                  <a:ext cx="1832"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1" name="Line 35"/>
                <p:cNvSpPr>
                  <a:spLocks noChangeShapeType="1"/>
                </p:cNvSpPr>
                <p:nvPr/>
              </p:nvSpPr>
              <p:spPr bwMode="auto">
                <a:xfrm>
                  <a:off x="3768" y="2432"/>
                  <a:ext cx="1848"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2" name="Text Box 36"/>
                <p:cNvSpPr txBox="1">
                  <a:spLocks noChangeArrowheads="1"/>
                </p:cNvSpPr>
                <p:nvPr/>
              </p:nvSpPr>
              <p:spPr bwMode="auto">
                <a:xfrm>
                  <a:off x="3048" y="1728"/>
                  <a:ext cx="723"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err="1" smtClean="0"/>
                    <a:t>Limite</a:t>
                  </a:r>
                  <a:r>
                    <a:rPr lang="en-GB" sz="1200" b="1" dirty="0" smtClean="0"/>
                    <a:t> superior</a:t>
                  </a:r>
                  <a:endParaRPr lang="en-GB" sz="1200" b="1" dirty="0"/>
                </a:p>
              </p:txBody>
            </p:sp>
            <p:sp>
              <p:nvSpPr>
                <p:cNvPr id="946213" name="Line 37"/>
                <p:cNvSpPr>
                  <a:spLocks noChangeShapeType="1"/>
                </p:cNvSpPr>
                <p:nvPr/>
              </p:nvSpPr>
              <p:spPr bwMode="auto">
                <a:xfrm flipV="1">
                  <a:off x="3720" y="2136"/>
                  <a:ext cx="1856" cy="0"/>
                </a:xfrm>
                <a:prstGeom prst="line">
                  <a:avLst/>
                </a:prstGeom>
                <a:noFill/>
                <a:ln w="19050">
                  <a:solidFill>
                    <a:schemeClr val="tx1"/>
                  </a:solidFill>
                  <a:round/>
                  <a:headEnd/>
                  <a:tailEnd/>
                </a:ln>
                <a:effectLst/>
              </p:spPr>
              <p:txBody>
                <a:bodyPr wrap="none"/>
                <a:lstStyle/>
                <a:p>
                  <a:endParaRPr lang="en-US" sz="1200" b="1" dirty="0"/>
                </a:p>
              </p:txBody>
            </p:sp>
            <p:sp>
              <p:nvSpPr>
                <p:cNvPr id="946214" name="Text Box 38"/>
                <p:cNvSpPr txBox="1">
                  <a:spLocks noChangeArrowheads="1"/>
                </p:cNvSpPr>
                <p:nvPr/>
              </p:nvSpPr>
              <p:spPr bwMode="auto">
                <a:xfrm>
                  <a:off x="3382" y="2044"/>
                  <a:ext cx="292" cy="174"/>
                </a:xfrm>
                <a:prstGeom prst="rect">
                  <a:avLst/>
                </a:prstGeom>
                <a:noFill/>
                <a:ln w="12700" algn="ctr">
                  <a:noFill/>
                  <a:miter lim="800000"/>
                  <a:headEnd/>
                  <a:tailEnd/>
                </a:ln>
                <a:effectLst/>
              </p:spPr>
              <p:txBody>
                <a:bodyPr wrap="none">
                  <a:spAutoFit/>
                </a:bodyPr>
                <a:lstStyle/>
                <a:p>
                  <a:pPr algn="l" eaLnBrk="1" hangingPunct="1"/>
                  <a:r>
                    <a:rPr lang="en-GB" sz="1200" b="1" dirty="0"/>
                    <a:t>Plan</a:t>
                  </a:r>
                  <a:endParaRPr lang="en-US" sz="1200" b="1" dirty="0"/>
                </a:p>
              </p:txBody>
            </p:sp>
            <p:sp>
              <p:nvSpPr>
                <p:cNvPr id="946215" name="Text Box 39"/>
                <p:cNvSpPr txBox="1">
                  <a:spLocks noChangeArrowheads="1"/>
                </p:cNvSpPr>
                <p:nvPr/>
              </p:nvSpPr>
              <p:spPr bwMode="auto">
                <a:xfrm>
                  <a:off x="3088" y="2352"/>
                  <a:ext cx="685"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err="1" smtClean="0"/>
                    <a:t>Limite</a:t>
                  </a:r>
                  <a:r>
                    <a:rPr lang="en-GB" sz="1200" b="1" dirty="0" smtClean="0"/>
                    <a:t> inferior</a:t>
                  </a:r>
                  <a:endParaRPr lang="en-GB" sz="1200" b="1" dirty="0"/>
                </a:p>
              </p:txBody>
            </p:sp>
            <p:sp>
              <p:nvSpPr>
                <p:cNvPr id="946217" name="Text Box 41"/>
                <p:cNvSpPr txBox="1">
                  <a:spLocks noChangeArrowheads="1"/>
                </p:cNvSpPr>
                <p:nvPr/>
              </p:nvSpPr>
              <p:spPr bwMode="auto">
                <a:xfrm>
                  <a:off x="4310" y="3404"/>
                  <a:ext cx="948" cy="174"/>
                </a:xfrm>
                <a:prstGeom prst="rect">
                  <a:avLst/>
                </a:prstGeom>
                <a:noFill/>
                <a:ln w="12700" algn="ctr">
                  <a:noFill/>
                  <a:miter lim="800000"/>
                  <a:headEnd/>
                  <a:tailEnd/>
                </a:ln>
                <a:effectLst/>
              </p:spPr>
              <p:txBody>
                <a:bodyPr wrap="none">
                  <a:spAutoFit/>
                </a:bodyPr>
                <a:lstStyle/>
                <a:p>
                  <a:pPr algn="l" eaLnBrk="1" hangingPunct="1"/>
                  <a:r>
                    <a:rPr lang="en-GB" sz="1200" b="1" dirty="0" err="1" smtClean="0"/>
                    <a:t>Tiempo</a:t>
                  </a:r>
                  <a:r>
                    <a:rPr lang="en-GB" sz="1200" b="1" dirty="0" smtClean="0"/>
                    <a:t> </a:t>
                  </a:r>
                  <a:r>
                    <a:rPr lang="en-GB" sz="1200" b="1" dirty="0" err="1" smtClean="0"/>
                    <a:t>Transcurrido</a:t>
                  </a:r>
                  <a:endParaRPr lang="en-US" sz="1200" b="1" dirty="0"/>
                </a:p>
              </p:txBody>
            </p:sp>
            <p:sp>
              <p:nvSpPr>
                <p:cNvPr id="946218" name="Line 42"/>
                <p:cNvSpPr>
                  <a:spLocks noChangeShapeType="1"/>
                </p:cNvSpPr>
                <p:nvPr/>
              </p:nvSpPr>
              <p:spPr bwMode="auto">
                <a:xfrm>
                  <a:off x="3808" y="1488"/>
                  <a:ext cx="0" cy="1200"/>
                </a:xfrm>
                <a:prstGeom prst="line">
                  <a:avLst/>
                </a:prstGeom>
                <a:noFill/>
                <a:ln w="28575">
                  <a:solidFill>
                    <a:schemeClr val="tx1"/>
                  </a:solidFill>
                  <a:round/>
                  <a:headEnd/>
                  <a:tailEnd/>
                </a:ln>
                <a:effectLst/>
              </p:spPr>
              <p:txBody>
                <a:bodyPr wrap="none"/>
                <a:lstStyle/>
                <a:p>
                  <a:endParaRPr lang="en-US" sz="1200" b="1" dirty="0"/>
                </a:p>
              </p:txBody>
            </p:sp>
            <p:sp>
              <p:nvSpPr>
                <p:cNvPr id="946219" name="Text Box 43"/>
                <p:cNvSpPr txBox="1">
                  <a:spLocks noChangeArrowheads="1"/>
                </p:cNvSpPr>
                <p:nvPr/>
              </p:nvSpPr>
              <p:spPr bwMode="auto">
                <a:xfrm>
                  <a:off x="3382" y="996"/>
                  <a:ext cx="827" cy="291"/>
                </a:xfrm>
                <a:prstGeom prst="rect">
                  <a:avLst/>
                </a:prstGeom>
                <a:noFill/>
                <a:ln w="12700" algn="ctr">
                  <a:noFill/>
                  <a:miter lim="800000"/>
                  <a:headEnd/>
                  <a:tailEnd/>
                </a:ln>
                <a:effectLst/>
              </p:spPr>
              <p:txBody>
                <a:bodyPr>
                  <a:spAutoFit/>
                </a:bodyPr>
                <a:lstStyle/>
                <a:p>
                  <a:pPr eaLnBrk="1" hangingPunct="1"/>
                  <a:r>
                    <a:rPr lang="en-GB" sz="1200" b="1" dirty="0" err="1" smtClean="0"/>
                    <a:t>Indicador</a:t>
                  </a:r>
                  <a:r>
                    <a:rPr lang="en-GB" sz="1200" b="1" dirty="0" smtClean="0"/>
                    <a:t> Clave de </a:t>
                  </a:r>
                  <a:r>
                    <a:rPr lang="en-GB" sz="1200" b="1" dirty="0" err="1" smtClean="0"/>
                    <a:t>Desempeño</a:t>
                  </a:r>
                  <a:endParaRPr lang="en-US" sz="1200" b="1" dirty="0"/>
                </a:p>
              </p:txBody>
            </p:sp>
          </p:grpSp>
          <p:cxnSp>
            <p:nvCxnSpPr>
              <p:cNvPr id="46" name="Straight Arrow Connector 45"/>
              <p:cNvCxnSpPr/>
              <p:nvPr/>
            </p:nvCxnSpPr>
            <p:spPr bwMode="auto">
              <a:xfrm>
                <a:off x="6531429" y="5007429"/>
                <a:ext cx="2989942" cy="1"/>
              </a:xfrm>
              <a:prstGeom prst="straightConnector1">
                <a:avLst/>
              </a:prstGeom>
              <a:noFill/>
              <a:ln w="9525" cap="flat" cmpd="sng" algn="ctr">
                <a:solidFill>
                  <a:schemeClr val="accent6">
                    <a:lumMod val="10000"/>
                  </a:schemeClr>
                </a:solidFill>
                <a:prstDash val="solid"/>
                <a:round/>
                <a:headEnd type="none" w="med" len="med"/>
                <a:tailEnd type="arrow"/>
              </a:ln>
              <a:effectLst/>
            </p:spPr>
          </p:cxnSp>
        </p:grpSp>
      </p:grpSp>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Tree>
    <p:extLst>
      <p:ext uri="{BB962C8B-B14F-4D97-AF65-F5344CB8AC3E}">
        <p14:creationId xmlns:p14="http://schemas.microsoft.com/office/powerpoint/2010/main" xmlns="" val="33494422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305550" cy="854075"/>
          </a:xfrm>
        </p:spPr>
        <p:txBody>
          <a:bodyPr>
            <a:normAutofit fontScale="90000"/>
          </a:bodyPr>
          <a:lstStyle/>
          <a:p>
            <a:r>
              <a:rPr lang="en-US" dirty="0" err="1" smtClean="0"/>
              <a:t>Modelo</a:t>
            </a:r>
            <a:r>
              <a:rPr lang="en-US" dirty="0" smtClean="0"/>
              <a:t> de </a:t>
            </a:r>
            <a:r>
              <a:rPr lang="en-US" dirty="0" err="1" smtClean="0"/>
              <a:t>Puntaje</a:t>
            </a:r>
            <a:r>
              <a:rPr lang="en-US" dirty="0" smtClean="0"/>
              <a:t> de los </a:t>
            </a:r>
            <a:r>
              <a:rPr lang="en-US" dirty="0" err="1" smtClean="0"/>
              <a:t>Proyectos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335607134"/>
              </p:ext>
            </p:extLst>
          </p:nvPr>
        </p:nvGraphicFramePr>
        <p:xfrm>
          <a:off x="189035" y="1476376"/>
          <a:ext cx="8680938" cy="461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p14="http://schemas.microsoft.com/office/powerpoint/2010/main" xmlns="" val="1655500689"/>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448550" cy="854075"/>
          </a:xfrm>
        </p:spPr>
        <p:txBody>
          <a:bodyPr>
            <a:normAutofit fontScale="90000"/>
          </a:bodyPr>
          <a:lstStyle/>
          <a:p>
            <a:r>
              <a:rPr lang="en-US" dirty="0" err="1" smtClean="0"/>
              <a:t>Desarrollo</a:t>
            </a:r>
            <a:r>
              <a:rPr lang="en-US" dirty="0" smtClean="0"/>
              <a:t> de la </a:t>
            </a:r>
            <a:r>
              <a:rPr lang="en-US" dirty="0" err="1" smtClean="0"/>
              <a:t>Fórmula</a:t>
            </a:r>
            <a:r>
              <a:rPr lang="en-US" dirty="0" smtClean="0"/>
              <a:t> de </a:t>
            </a:r>
            <a:r>
              <a:rPr lang="en-US" dirty="0" err="1" smtClean="0"/>
              <a:t>Puntaje</a:t>
            </a:r>
            <a:r>
              <a:rPr lang="en-US" dirty="0" smtClean="0"/>
              <a:t> del </a:t>
            </a:r>
            <a:r>
              <a:rPr lang="en-US" dirty="0" err="1" smtClean="0"/>
              <a:t>Proyecto</a:t>
            </a:r>
            <a:r>
              <a:rPr lang="en-US" dirty="0" smtClean="0"/>
              <a:t> con Pesos </a:t>
            </a:r>
            <a:r>
              <a:rPr lang="en-US" dirty="0" err="1" smtClean="0"/>
              <a:t>Ponderados</a:t>
            </a:r>
            <a:r>
              <a:rPr lang="en-US" dirty="0" smtClean="0"/>
              <a:t> </a:t>
            </a:r>
            <a:endParaRPr lang="en-GB" dirty="0"/>
          </a:p>
        </p:txBody>
      </p:sp>
      <p:sp>
        <p:nvSpPr>
          <p:cNvPr id="3" name="Content Placeholder 2"/>
          <p:cNvSpPr>
            <a:spLocks noGrp="1"/>
          </p:cNvSpPr>
          <p:nvPr>
            <p:ph sz="half" idx="1"/>
          </p:nvPr>
        </p:nvSpPr>
        <p:spPr>
          <a:xfrm>
            <a:off x="152400" y="1825625"/>
            <a:ext cx="4800600" cy="3127375"/>
          </a:xfrm>
        </p:spPr>
        <p:txBody>
          <a:bodyPr>
            <a:normAutofit lnSpcReduction="10000"/>
          </a:bodyPr>
          <a:lstStyle/>
          <a:p>
            <a:r>
              <a:rPr lang="en-GB" sz="1800" dirty="0" err="1" smtClean="0"/>
              <a:t>Puntaje</a:t>
            </a:r>
            <a:r>
              <a:rPr lang="en-GB" sz="1800" dirty="0" smtClean="0"/>
              <a:t> del </a:t>
            </a:r>
            <a:r>
              <a:rPr lang="en-GB" sz="1800" dirty="0" err="1" smtClean="0"/>
              <a:t>Proyecto</a:t>
            </a:r>
            <a:r>
              <a:rPr lang="en-GB" sz="1800" dirty="0" smtClean="0"/>
              <a:t> = 	</a:t>
            </a:r>
          </a:p>
          <a:p>
            <a:r>
              <a:rPr lang="en-GB" sz="1800" dirty="0" err="1" smtClean="0"/>
              <a:t>Riesgo</a:t>
            </a:r>
            <a:r>
              <a:rPr lang="en-GB" sz="1800" dirty="0" smtClean="0"/>
              <a:t> </a:t>
            </a:r>
            <a:r>
              <a:rPr lang="en-GB" sz="1800" dirty="0" err="1" smtClean="0"/>
              <a:t>Financiero</a:t>
            </a:r>
            <a:r>
              <a:rPr lang="en-GB" sz="1800" dirty="0" smtClean="0"/>
              <a:t> versus </a:t>
            </a:r>
            <a:r>
              <a:rPr lang="en-GB" sz="1800" dirty="0" err="1" smtClean="0"/>
              <a:t>Retorno</a:t>
            </a:r>
            <a:r>
              <a:rPr lang="en-GB" sz="1800" dirty="0" smtClean="0"/>
              <a:t> * 20% + </a:t>
            </a:r>
          </a:p>
          <a:p>
            <a:r>
              <a:rPr lang="en-GB" sz="1800" dirty="0" err="1" smtClean="0"/>
              <a:t>Ajuste</a:t>
            </a:r>
            <a:r>
              <a:rPr lang="en-GB" sz="1800" dirty="0" smtClean="0"/>
              <a:t> </a:t>
            </a:r>
            <a:r>
              <a:rPr lang="en-GB" sz="1800" dirty="0" err="1" smtClean="0"/>
              <a:t>Estratégico</a:t>
            </a:r>
            <a:r>
              <a:rPr lang="en-GB" sz="1800" dirty="0" smtClean="0"/>
              <a:t> * 20% + </a:t>
            </a:r>
          </a:p>
          <a:p>
            <a:r>
              <a:rPr lang="en-GB" sz="1800" dirty="0" err="1" smtClean="0"/>
              <a:t>Producto</a:t>
            </a:r>
            <a:r>
              <a:rPr lang="en-GB" sz="1800" dirty="0" smtClean="0"/>
              <a:t> * 10% + </a:t>
            </a:r>
          </a:p>
          <a:p>
            <a:r>
              <a:rPr lang="en-GB" sz="1800" dirty="0" err="1" smtClean="0"/>
              <a:t>Atractividad</a:t>
            </a:r>
            <a:r>
              <a:rPr lang="en-GB" sz="1800" dirty="0" smtClean="0"/>
              <a:t> del Mercado * 20% + </a:t>
            </a:r>
          </a:p>
          <a:p>
            <a:r>
              <a:rPr lang="en-GB" sz="1800" dirty="0" err="1" smtClean="0"/>
              <a:t>Ciclo</a:t>
            </a:r>
            <a:r>
              <a:rPr lang="en-GB" sz="1800" dirty="0" smtClean="0"/>
              <a:t> de Vida </a:t>
            </a:r>
            <a:r>
              <a:rPr lang="en-GB" sz="1800" dirty="0" err="1" smtClean="0"/>
              <a:t>adaptado</a:t>
            </a:r>
            <a:r>
              <a:rPr lang="en-GB" sz="1800" dirty="0" smtClean="0"/>
              <a:t> a la </a:t>
            </a:r>
            <a:r>
              <a:rPr lang="en-GB" sz="1800" dirty="0" err="1" smtClean="0"/>
              <a:t>Tecnología</a:t>
            </a:r>
            <a:r>
              <a:rPr lang="en-GB" sz="1800" dirty="0" smtClean="0"/>
              <a:t> * 10% + </a:t>
            </a:r>
          </a:p>
          <a:p>
            <a:r>
              <a:rPr lang="en-GB" sz="1800" dirty="0" err="1" smtClean="0"/>
              <a:t>Sinergias</a:t>
            </a:r>
            <a:r>
              <a:rPr lang="en-GB" sz="1800" dirty="0" smtClean="0"/>
              <a:t>* 10% +</a:t>
            </a:r>
          </a:p>
          <a:p>
            <a:r>
              <a:rPr lang="en-GB" sz="1800" dirty="0" err="1" smtClean="0"/>
              <a:t>Viabilidad</a:t>
            </a:r>
            <a:r>
              <a:rPr lang="en-GB" sz="1800" dirty="0" smtClean="0"/>
              <a:t> </a:t>
            </a:r>
            <a:r>
              <a:rPr lang="en-GB" sz="1800" dirty="0" err="1" smtClean="0"/>
              <a:t>Técnica</a:t>
            </a:r>
            <a:r>
              <a:rPr lang="en-GB" sz="1800" dirty="0" smtClean="0"/>
              <a:t> * 10%</a:t>
            </a:r>
            <a:endParaRPr lang="en-GB" sz="2000" dirty="0" smtClean="0"/>
          </a:p>
          <a:p>
            <a:endParaRPr lang="en-GB"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xmlns="" val="140034148"/>
              </p:ext>
            </p:extLst>
          </p:nvPr>
        </p:nvGraphicFramePr>
        <p:xfrm>
          <a:off x="4724400" y="1371600"/>
          <a:ext cx="3858357" cy="4086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201949491"/>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228600" y="1"/>
            <a:ext cx="8774723" cy="1108075"/>
          </a:xfrm>
        </p:spPr>
        <p:txBody>
          <a:bodyPr/>
          <a:lstStyle/>
          <a:p>
            <a:r>
              <a:rPr lang="en-GB" sz="2800" dirty="0" err="1" smtClean="0"/>
              <a:t>Disparadores</a:t>
            </a:r>
            <a:r>
              <a:rPr lang="en-GB" sz="2800" dirty="0" smtClean="0"/>
              <a:t> &amp; </a:t>
            </a:r>
            <a:r>
              <a:rPr lang="en-GB" sz="2800" dirty="0" err="1" smtClean="0"/>
              <a:t>Indicadores</a:t>
            </a:r>
            <a:r>
              <a:rPr lang="en-GB" sz="2800" dirty="0" smtClean="0"/>
              <a:t> Claves de </a:t>
            </a:r>
            <a:r>
              <a:rPr lang="en-GB" sz="2800" dirty="0" err="1" smtClean="0"/>
              <a:t>Desempeño</a:t>
            </a:r>
            <a:endParaRPr lang="en-GB" sz="2800" dirty="0"/>
          </a:p>
        </p:txBody>
      </p:sp>
      <p:grpSp>
        <p:nvGrpSpPr>
          <p:cNvPr id="2" name="Group 33"/>
          <p:cNvGrpSpPr/>
          <p:nvPr/>
        </p:nvGrpSpPr>
        <p:grpSpPr>
          <a:xfrm>
            <a:off x="1510079" y="1303566"/>
            <a:ext cx="6123842" cy="4781550"/>
            <a:chOff x="2198688" y="1390650"/>
            <a:chExt cx="6634162" cy="4781550"/>
          </a:xfrm>
        </p:grpSpPr>
        <p:sp>
          <p:nvSpPr>
            <p:cNvPr id="948227" name="Text Box 3"/>
            <p:cNvSpPr txBox="1">
              <a:spLocks noChangeArrowheads="1"/>
            </p:cNvSpPr>
            <p:nvPr/>
          </p:nvSpPr>
          <p:spPr bwMode="auto">
            <a:xfrm>
              <a:off x="2368105" y="507365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0.85</a:t>
              </a:r>
            </a:p>
          </p:txBody>
        </p:sp>
        <p:sp>
          <p:nvSpPr>
            <p:cNvPr id="948228" name="Text Box 4"/>
            <p:cNvSpPr txBox="1">
              <a:spLocks noChangeArrowheads="1"/>
            </p:cNvSpPr>
            <p:nvPr/>
          </p:nvSpPr>
          <p:spPr bwMode="auto">
            <a:xfrm>
              <a:off x="2368105" y="459898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0.90</a:t>
              </a:r>
            </a:p>
          </p:txBody>
        </p:sp>
        <p:sp>
          <p:nvSpPr>
            <p:cNvPr id="948229" name="Text Box 5"/>
            <p:cNvSpPr txBox="1">
              <a:spLocks noChangeArrowheads="1"/>
            </p:cNvSpPr>
            <p:nvPr/>
          </p:nvSpPr>
          <p:spPr bwMode="auto">
            <a:xfrm>
              <a:off x="2368105" y="412432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1.00</a:t>
              </a:r>
            </a:p>
          </p:txBody>
        </p:sp>
        <p:sp>
          <p:nvSpPr>
            <p:cNvPr id="948230" name="Text Box 6"/>
            <p:cNvSpPr txBox="1">
              <a:spLocks noChangeArrowheads="1"/>
            </p:cNvSpPr>
            <p:nvPr/>
          </p:nvSpPr>
          <p:spPr bwMode="auto">
            <a:xfrm>
              <a:off x="2368105" y="3649663"/>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1.05</a:t>
              </a:r>
            </a:p>
          </p:txBody>
        </p:sp>
        <p:sp>
          <p:nvSpPr>
            <p:cNvPr id="948231" name="Text Box 7"/>
            <p:cNvSpPr txBox="1">
              <a:spLocks noChangeArrowheads="1"/>
            </p:cNvSpPr>
            <p:nvPr/>
          </p:nvSpPr>
          <p:spPr bwMode="auto">
            <a:xfrm>
              <a:off x="2368105" y="317500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1.10</a:t>
              </a:r>
            </a:p>
          </p:txBody>
        </p:sp>
        <p:sp>
          <p:nvSpPr>
            <p:cNvPr id="948232" name="Text Box 8"/>
            <p:cNvSpPr txBox="1">
              <a:spLocks noChangeArrowheads="1"/>
            </p:cNvSpPr>
            <p:nvPr/>
          </p:nvSpPr>
          <p:spPr bwMode="auto">
            <a:xfrm>
              <a:off x="2368105" y="270033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1.15</a:t>
              </a:r>
            </a:p>
          </p:txBody>
        </p:sp>
        <p:sp>
          <p:nvSpPr>
            <p:cNvPr id="948233" name="Text Box 9"/>
            <p:cNvSpPr txBox="1">
              <a:spLocks noChangeArrowheads="1"/>
            </p:cNvSpPr>
            <p:nvPr/>
          </p:nvSpPr>
          <p:spPr bwMode="auto">
            <a:xfrm>
              <a:off x="2368105" y="222567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1.20</a:t>
              </a:r>
            </a:p>
          </p:txBody>
        </p:sp>
        <p:sp>
          <p:nvSpPr>
            <p:cNvPr id="948234" name="Line 10"/>
            <p:cNvSpPr>
              <a:spLocks noChangeShapeType="1"/>
            </p:cNvSpPr>
            <p:nvPr/>
          </p:nvSpPr>
          <p:spPr bwMode="auto">
            <a:xfrm>
              <a:off x="2921000" y="2120900"/>
              <a:ext cx="0" cy="342900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5" name="Line 11"/>
            <p:cNvSpPr>
              <a:spLocks noChangeShapeType="1"/>
            </p:cNvSpPr>
            <p:nvPr/>
          </p:nvSpPr>
          <p:spPr bwMode="auto">
            <a:xfrm>
              <a:off x="2962275" y="4267200"/>
              <a:ext cx="5118100" cy="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6" name="Freeform 12"/>
            <p:cNvSpPr>
              <a:spLocks/>
            </p:cNvSpPr>
            <p:nvPr/>
          </p:nvSpPr>
          <p:spPr bwMode="auto">
            <a:xfrm>
              <a:off x="3044825" y="3632199"/>
              <a:ext cx="4647746" cy="2013857"/>
            </a:xfrm>
            <a:custGeom>
              <a:avLst/>
              <a:gdLst/>
              <a:ahLst/>
              <a:cxnLst>
                <a:cxn ang="0">
                  <a:pos x="0" y="400"/>
                </a:cxn>
                <a:cxn ang="0">
                  <a:pos x="480" y="784"/>
                </a:cxn>
                <a:cxn ang="0">
                  <a:pos x="1488" y="736"/>
                </a:cxn>
                <a:cxn ang="0">
                  <a:pos x="1968" y="256"/>
                </a:cxn>
                <a:cxn ang="0">
                  <a:pos x="2352" y="16"/>
                </a:cxn>
                <a:cxn ang="0">
                  <a:pos x="2784" y="160"/>
                </a:cxn>
                <a:cxn ang="0">
                  <a:pos x="3072" y="208"/>
                </a:cxn>
              </a:cxnLst>
              <a:rect l="0" t="0" r="r" b="b"/>
              <a:pathLst>
                <a:path w="3072" h="840">
                  <a:moveTo>
                    <a:pt x="0" y="400"/>
                  </a:moveTo>
                  <a:cubicBezTo>
                    <a:pt x="116" y="564"/>
                    <a:pt x="232" y="728"/>
                    <a:pt x="480" y="784"/>
                  </a:cubicBezTo>
                  <a:cubicBezTo>
                    <a:pt x="728" y="840"/>
                    <a:pt x="1240" y="824"/>
                    <a:pt x="1488" y="736"/>
                  </a:cubicBezTo>
                  <a:cubicBezTo>
                    <a:pt x="1736" y="648"/>
                    <a:pt x="1824" y="376"/>
                    <a:pt x="1968" y="256"/>
                  </a:cubicBezTo>
                  <a:cubicBezTo>
                    <a:pt x="2112" y="136"/>
                    <a:pt x="2216" y="32"/>
                    <a:pt x="2352" y="16"/>
                  </a:cubicBezTo>
                  <a:cubicBezTo>
                    <a:pt x="2488" y="0"/>
                    <a:pt x="2664" y="128"/>
                    <a:pt x="2784" y="160"/>
                  </a:cubicBezTo>
                  <a:cubicBezTo>
                    <a:pt x="2904" y="192"/>
                    <a:pt x="2988" y="200"/>
                    <a:pt x="3072" y="208"/>
                  </a:cubicBezTo>
                </a:path>
              </a:pathLst>
            </a:custGeom>
            <a:noFill/>
            <a:ln w="9525" cap="flat" cmpd="sng">
              <a:solidFill>
                <a:schemeClr val="tx2"/>
              </a:solidFill>
              <a:prstDash val="solid"/>
              <a:round/>
              <a:headEnd type="none" w="sm" len="sm"/>
              <a:tailEnd type="none" w="sm" len="sm"/>
            </a:ln>
            <a:effectLst/>
          </p:spPr>
          <p:txBody>
            <a:bodyPr lIns="90000" tIns="46800" rIns="90000" bIns="46800"/>
            <a:lstStyle/>
            <a:p>
              <a:endParaRPr lang="en-US" sz="1200" b="1" dirty="0"/>
            </a:p>
          </p:txBody>
        </p:sp>
        <p:sp>
          <p:nvSpPr>
            <p:cNvPr id="948237" name="Line 13"/>
            <p:cNvSpPr>
              <a:spLocks noChangeShapeType="1"/>
            </p:cNvSpPr>
            <p:nvPr/>
          </p:nvSpPr>
          <p:spPr bwMode="auto">
            <a:xfrm>
              <a:off x="3054350" y="33528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8" name="Line 14"/>
            <p:cNvSpPr>
              <a:spLocks noChangeShapeType="1"/>
            </p:cNvSpPr>
            <p:nvPr/>
          </p:nvSpPr>
          <p:spPr bwMode="auto">
            <a:xfrm>
              <a:off x="3054350" y="22860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9" name="Line 15"/>
            <p:cNvSpPr>
              <a:spLocks noChangeShapeType="1"/>
            </p:cNvSpPr>
            <p:nvPr/>
          </p:nvSpPr>
          <p:spPr bwMode="auto">
            <a:xfrm>
              <a:off x="3054350" y="48006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0" name="Line 16"/>
            <p:cNvSpPr>
              <a:spLocks noChangeShapeType="1"/>
            </p:cNvSpPr>
            <p:nvPr/>
          </p:nvSpPr>
          <p:spPr bwMode="auto">
            <a:xfrm>
              <a:off x="3054350" y="54864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1" name="Oval 17"/>
            <p:cNvSpPr>
              <a:spLocks noChangeArrowheads="1"/>
            </p:cNvSpPr>
            <p:nvPr/>
          </p:nvSpPr>
          <p:spPr bwMode="auto">
            <a:xfrm>
              <a:off x="8337550" y="2590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2" name="Oval 18"/>
            <p:cNvSpPr>
              <a:spLocks noChangeArrowheads="1"/>
            </p:cNvSpPr>
            <p:nvPr/>
          </p:nvSpPr>
          <p:spPr bwMode="auto">
            <a:xfrm>
              <a:off x="8337550" y="3886200"/>
              <a:ext cx="495300" cy="457200"/>
            </a:xfrm>
            <a:prstGeom prst="ellipse">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pPr eaLnBrk="1" hangingPunct="1"/>
              <a:r>
                <a:rPr lang="en-GB" sz="1200" b="1" dirty="0"/>
                <a:t>G</a:t>
              </a:r>
            </a:p>
          </p:txBody>
        </p:sp>
        <p:sp>
          <p:nvSpPr>
            <p:cNvPr id="948243" name="Oval 19"/>
            <p:cNvSpPr>
              <a:spLocks noChangeArrowheads="1"/>
            </p:cNvSpPr>
            <p:nvPr/>
          </p:nvSpPr>
          <p:spPr bwMode="auto">
            <a:xfrm>
              <a:off x="8337550" y="4876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4" name="Oval 20"/>
            <p:cNvSpPr>
              <a:spLocks noChangeArrowheads="1"/>
            </p:cNvSpPr>
            <p:nvPr/>
          </p:nvSpPr>
          <p:spPr bwMode="auto">
            <a:xfrm>
              <a:off x="8337550" y="5715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5" name="Oval 21"/>
            <p:cNvSpPr>
              <a:spLocks noChangeArrowheads="1"/>
            </p:cNvSpPr>
            <p:nvPr/>
          </p:nvSpPr>
          <p:spPr bwMode="auto">
            <a:xfrm>
              <a:off x="8337550" y="1524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6" name="Line 22"/>
            <p:cNvSpPr>
              <a:spLocks noChangeShapeType="1"/>
            </p:cNvSpPr>
            <p:nvPr/>
          </p:nvSpPr>
          <p:spPr bwMode="auto">
            <a:xfrm>
              <a:off x="8007350" y="3505200"/>
              <a:ext cx="0" cy="12192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7" name="Line 23"/>
            <p:cNvSpPr>
              <a:spLocks noChangeShapeType="1"/>
            </p:cNvSpPr>
            <p:nvPr/>
          </p:nvSpPr>
          <p:spPr bwMode="auto">
            <a:xfrm>
              <a:off x="8007350" y="4876800"/>
              <a:ext cx="0" cy="5334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8" name="Line 24"/>
            <p:cNvSpPr>
              <a:spLocks noChangeShapeType="1"/>
            </p:cNvSpPr>
            <p:nvPr/>
          </p:nvSpPr>
          <p:spPr bwMode="auto">
            <a:xfrm>
              <a:off x="8007350" y="5562600"/>
              <a:ext cx="0" cy="609600"/>
            </a:xfrm>
            <a:prstGeom prst="line">
              <a:avLst/>
            </a:prstGeom>
            <a:noFill/>
            <a:ln w="9525">
              <a:solidFill>
                <a:schemeClr val="tx1"/>
              </a:solidFill>
              <a:round/>
              <a:headEnd type="triangle" w="med" len="med"/>
              <a:tailEnd/>
            </a:ln>
            <a:effectLst/>
          </p:spPr>
          <p:txBody>
            <a:bodyPr lIns="90000" tIns="46800" rIns="90000" bIns="46800"/>
            <a:lstStyle/>
            <a:p>
              <a:endParaRPr lang="en-US" sz="1200" b="1" dirty="0"/>
            </a:p>
          </p:txBody>
        </p:sp>
        <p:sp>
          <p:nvSpPr>
            <p:cNvPr id="948249" name="Line 25"/>
            <p:cNvSpPr>
              <a:spLocks noChangeShapeType="1"/>
            </p:cNvSpPr>
            <p:nvPr/>
          </p:nvSpPr>
          <p:spPr bwMode="auto">
            <a:xfrm>
              <a:off x="8007350" y="2438400"/>
              <a:ext cx="0" cy="7620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50" name="Line 26"/>
            <p:cNvSpPr>
              <a:spLocks noChangeShapeType="1"/>
            </p:cNvSpPr>
            <p:nvPr/>
          </p:nvSpPr>
          <p:spPr bwMode="auto">
            <a:xfrm>
              <a:off x="8007350" y="1524000"/>
              <a:ext cx="0" cy="685800"/>
            </a:xfrm>
            <a:prstGeom prst="line">
              <a:avLst/>
            </a:prstGeom>
            <a:noFill/>
            <a:ln w="9525">
              <a:solidFill>
                <a:schemeClr val="tx1"/>
              </a:solidFill>
              <a:round/>
              <a:headEnd/>
              <a:tailEnd type="triangle" w="med" len="med"/>
            </a:ln>
            <a:effectLst/>
          </p:spPr>
          <p:txBody>
            <a:bodyPr lIns="90000" tIns="46800" rIns="90000" bIns="46800"/>
            <a:lstStyle/>
            <a:p>
              <a:endParaRPr lang="en-US" sz="1200" b="1" dirty="0"/>
            </a:p>
          </p:txBody>
        </p:sp>
        <p:sp>
          <p:nvSpPr>
            <p:cNvPr id="948251" name="Text Box 27"/>
            <p:cNvSpPr txBox="1">
              <a:spLocks noChangeArrowheads="1"/>
            </p:cNvSpPr>
            <p:nvPr/>
          </p:nvSpPr>
          <p:spPr bwMode="gray">
            <a:xfrm>
              <a:off x="5345113" y="3937000"/>
              <a:ext cx="1690091" cy="279180"/>
            </a:xfrm>
            <a:prstGeom prst="rect">
              <a:avLst/>
            </a:prstGeom>
            <a:solidFill>
              <a:schemeClr val="bg1"/>
            </a:solid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smtClean="0"/>
                <a:t>No se </a:t>
              </a:r>
              <a:r>
                <a:rPr lang="en-GB" sz="1200" b="1" dirty="0" err="1" smtClean="0"/>
                <a:t>requiere</a:t>
              </a:r>
              <a:r>
                <a:rPr lang="en-GB" sz="1200" b="1" dirty="0" smtClean="0"/>
                <a:t> </a:t>
              </a:r>
              <a:r>
                <a:rPr lang="en-GB" sz="1200" b="1" dirty="0" err="1" smtClean="0"/>
                <a:t>acción</a:t>
              </a:r>
              <a:endParaRPr lang="en-GB" sz="1200" b="1" dirty="0"/>
            </a:p>
          </p:txBody>
        </p:sp>
        <p:sp>
          <p:nvSpPr>
            <p:cNvPr id="948252" name="Rectangle 28"/>
            <p:cNvSpPr>
              <a:spLocks noChangeArrowheads="1"/>
            </p:cNvSpPr>
            <p:nvPr/>
          </p:nvSpPr>
          <p:spPr bwMode="auto">
            <a:xfrm>
              <a:off x="5329239" y="2717800"/>
              <a:ext cx="870770"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err="1" smtClean="0"/>
                <a:t>Investigar</a:t>
              </a:r>
              <a:endParaRPr lang="en-GB" sz="1200" b="1" dirty="0"/>
            </a:p>
          </p:txBody>
        </p:sp>
        <p:sp>
          <p:nvSpPr>
            <p:cNvPr id="948253" name="Rectangle 29"/>
            <p:cNvSpPr>
              <a:spLocks noChangeArrowheads="1"/>
            </p:cNvSpPr>
            <p:nvPr/>
          </p:nvSpPr>
          <p:spPr bwMode="auto">
            <a:xfrm>
              <a:off x="5338763" y="1651000"/>
              <a:ext cx="1397232"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err="1" smtClean="0"/>
                <a:t>Acción</a:t>
              </a:r>
              <a:r>
                <a:rPr lang="en-GB" sz="1200" b="1" dirty="0" smtClean="0"/>
                <a:t> </a:t>
              </a:r>
              <a:r>
                <a:rPr lang="en-GB" sz="1200" b="1" dirty="0" err="1" smtClean="0"/>
                <a:t>inmediata</a:t>
              </a:r>
              <a:endParaRPr lang="en-GB" sz="1200" b="1" dirty="0"/>
            </a:p>
          </p:txBody>
        </p:sp>
        <p:sp>
          <p:nvSpPr>
            <p:cNvPr id="948254" name="Rectangle 30"/>
            <p:cNvSpPr>
              <a:spLocks noChangeArrowheads="1"/>
            </p:cNvSpPr>
            <p:nvPr/>
          </p:nvSpPr>
          <p:spPr bwMode="auto">
            <a:xfrm>
              <a:off x="5346700" y="5018088"/>
              <a:ext cx="870770"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err="1" smtClean="0"/>
                <a:t>Investigar</a:t>
              </a:r>
              <a:endParaRPr lang="en-GB" sz="1200" b="1" dirty="0"/>
            </a:p>
          </p:txBody>
        </p:sp>
        <p:sp>
          <p:nvSpPr>
            <p:cNvPr id="948255" name="Rectangle 31"/>
            <p:cNvSpPr>
              <a:spLocks noChangeArrowheads="1"/>
            </p:cNvSpPr>
            <p:nvPr/>
          </p:nvSpPr>
          <p:spPr bwMode="auto">
            <a:xfrm>
              <a:off x="5356225" y="5780088"/>
              <a:ext cx="1400706"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err="1" smtClean="0"/>
                <a:t>Acción</a:t>
              </a:r>
              <a:r>
                <a:rPr lang="en-GB" sz="1200" b="1" dirty="0" smtClean="0"/>
                <a:t> </a:t>
              </a:r>
              <a:r>
                <a:rPr lang="en-GB" sz="1200" b="1" dirty="0" err="1" smtClean="0"/>
                <a:t>Inmediata</a:t>
              </a:r>
              <a:endParaRPr lang="en-GB" sz="1200" b="1" dirty="0"/>
            </a:p>
          </p:txBody>
        </p:sp>
        <p:sp>
          <p:nvSpPr>
            <p:cNvPr id="948256" name="Text Box 32"/>
            <p:cNvSpPr txBox="1">
              <a:spLocks noChangeArrowheads="1"/>
            </p:cNvSpPr>
            <p:nvPr/>
          </p:nvSpPr>
          <p:spPr bwMode="auto">
            <a:xfrm>
              <a:off x="2198688" y="1390650"/>
              <a:ext cx="1449387" cy="646331"/>
            </a:xfrm>
            <a:prstGeom prst="rect">
              <a:avLst/>
            </a:prstGeom>
            <a:noFill/>
            <a:ln w="12700" algn="ctr">
              <a:noFill/>
              <a:miter lim="800000"/>
              <a:headEnd/>
              <a:tailEnd/>
            </a:ln>
            <a:effectLst/>
          </p:spPr>
          <p:txBody>
            <a:bodyPr>
              <a:spAutoFit/>
            </a:bodyPr>
            <a:lstStyle/>
            <a:p>
              <a:pPr eaLnBrk="1" hangingPunct="1"/>
              <a:r>
                <a:rPr lang="en-GB" sz="1200" b="1" dirty="0" err="1" smtClean="0"/>
                <a:t>Indicadores</a:t>
              </a:r>
              <a:r>
                <a:rPr lang="en-GB" sz="1200" b="1" dirty="0" smtClean="0"/>
                <a:t> Claves de </a:t>
              </a:r>
              <a:r>
                <a:rPr lang="en-GB" sz="1200" b="1" dirty="0" err="1" smtClean="0"/>
                <a:t>Desempeño</a:t>
              </a:r>
              <a:endParaRPr lang="en-US" sz="1200"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108</a:t>
            </a:fld>
            <a:endParaRPr lang="en-US" dirty="0"/>
          </a:p>
        </p:txBody>
      </p:sp>
    </p:spTree>
    <p:extLst>
      <p:ext uri="{BB962C8B-B14F-4D97-AF65-F5344CB8AC3E}">
        <p14:creationId xmlns:p14="http://schemas.microsoft.com/office/powerpoint/2010/main" xmlns="" val="1933911555"/>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1410" name="Rectangle 2"/>
          <p:cNvSpPr>
            <a:spLocks noGrp="1" noChangeArrowheads="1"/>
          </p:cNvSpPr>
          <p:nvPr>
            <p:ph type="title"/>
          </p:nvPr>
        </p:nvSpPr>
        <p:spPr/>
        <p:txBody>
          <a:bodyPr>
            <a:normAutofit fontScale="90000"/>
          </a:bodyPr>
          <a:lstStyle/>
          <a:p>
            <a:r>
              <a:rPr lang="en-GB" dirty="0" smtClean="0"/>
              <a:t>Los </a:t>
            </a:r>
            <a:r>
              <a:rPr lang="en-GB" dirty="0" err="1" smtClean="0"/>
              <a:t>Métodos</a:t>
            </a:r>
            <a:r>
              <a:rPr lang="en-GB" dirty="0" smtClean="0"/>
              <a:t> y el </a:t>
            </a:r>
            <a:r>
              <a:rPr lang="en-GB" dirty="0" err="1" smtClean="0"/>
              <a:t>Ciclo</a:t>
            </a:r>
            <a:r>
              <a:rPr lang="en-GB" dirty="0" smtClean="0"/>
              <a:t> de Vida</a:t>
            </a:r>
            <a:endParaRPr lang="en-US" dirty="0"/>
          </a:p>
        </p:txBody>
      </p:sp>
      <p:sp>
        <p:nvSpPr>
          <p:cNvPr id="1681411" name="Rectangle 3"/>
          <p:cNvSpPr>
            <a:spLocks noGrp="1" noChangeArrowheads="1"/>
          </p:cNvSpPr>
          <p:nvPr>
            <p:ph type="body" idx="1"/>
          </p:nvPr>
        </p:nvSpPr>
        <p:spPr/>
        <p:txBody>
          <a:bodyPr/>
          <a:lstStyle/>
          <a:p>
            <a:r>
              <a:rPr lang="es-ES" dirty="0" smtClean="0"/>
              <a:t>Descripciones de procesos para cada fase</a:t>
            </a:r>
            <a:endParaRPr lang="en-US" dirty="0"/>
          </a:p>
          <a:p>
            <a:r>
              <a:rPr lang="en-US" dirty="0" err="1" smtClean="0"/>
              <a:t>Entradas</a:t>
            </a:r>
            <a:r>
              <a:rPr lang="en-US" dirty="0" smtClean="0"/>
              <a:t> y </a:t>
            </a:r>
            <a:r>
              <a:rPr lang="en-US" dirty="0" err="1" smtClean="0"/>
              <a:t>Salidas</a:t>
            </a:r>
            <a:r>
              <a:rPr lang="en-US" dirty="0" smtClean="0"/>
              <a:t> de los </a:t>
            </a:r>
            <a:r>
              <a:rPr lang="en-US" dirty="0" err="1" smtClean="0"/>
              <a:t>procesos</a:t>
            </a:r>
            <a:endParaRPr lang="en-US" dirty="0"/>
          </a:p>
          <a:p>
            <a:r>
              <a:rPr lang="en-US" dirty="0" err="1" smtClean="0"/>
              <a:t>Documentación</a:t>
            </a:r>
            <a:r>
              <a:rPr lang="en-US" dirty="0" smtClean="0"/>
              <a:t> y </a:t>
            </a:r>
            <a:r>
              <a:rPr lang="en-US" dirty="0" err="1" smtClean="0"/>
              <a:t>Plantillas</a:t>
            </a:r>
            <a:endParaRPr lang="en-US" dirty="0"/>
          </a:p>
          <a:p>
            <a:r>
              <a:rPr lang="en-GB" dirty="0" err="1" smtClean="0"/>
              <a:t>Directrices</a:t>
            </a:r>
            <a:r>
              <a:rPr lang="en-GB" dirty="0" smtClean="0"/>
              <a:t> de la </a:t>
            </a:r>
            <a:r>
              <a:rPr lang="en-GB" dirty="0" err="1" smtClean="0"/>
              <a:t>organización</a:t>
            </a:r>
            <a:endParaRPr lang="en-US" dirty="0"/>
          </a:p>
          <a:p>
            <a:r>
              <a:rPr lang="en-US" dirty="0" smtClean="0"/>
              <a:t>Roles and </a:t>
            </a:r>
            <a:r>
              <a:rPr lang="en-US" dirty="0" err="1" smtClean="0"/>
              <a:t>Responsabilidades</a:t>
            </a:r>
            <a:r>
              <a:rPr lang="en-US" dirty="0" smtClean="0"/>
              <a:t> </a:t>
            </a:r>
            <a:r>
              <a:rPr lang="en-US" dirty="0" err="1" smtClean="0"/>
              <a:t>claros</a:t>
            </a:r>
            <a:endParaRPr lang="en-US" dirty="0"/>
          </a:p>
          <a:p>
            <a:r>
              <a:rPr lang="es-ES" dirty="0" smtClean="0"/>
              <a:t>Procedimientos más claros para competencias específicas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109</a:t>
            </a:fld>
            <a:endParaRPr lang="en-US" dirty="0"/>
          </a:p>
        </p:txBody>
      </p:sp>
    </p:spTree>
    <p:extLst>
      <p:ext uri="{BB962C8B-B14F-4D97-AF65-F5344CB8AC3E}">
        <p14:creationId xmlns:p14="http://schemas.microsoft.com/office/powerpoint/2010/main" xmlns="" val="878774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1411">
                                            <p:txEl>
                                              <p:pRg st="0" end="0"/>
                                            </p:txEl>
                                          </p:spTgt>
                                        </p:tgtEl>
                                        <p:attrNameLst>
                                          <p:attrName>style.visibility</p:attrName>
                                        </p:attrNameLst>
                                      </p:cBhvr>
                                      <p:to>
                                        <p:strVal val="visible"/>
                                      </p:to>
                                    </p:set>
                                    <p:animEffect transition="in" filter="wipe(left)">
                                      <p:cBhvr>
                                        <p:cTn id="7" dur="500"/>
                                        <p:tgtEl>
                                          <p:spTgt spid="1681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1411">
                                            <p:txEl>
                                              <p:pRg st="1" end="1"/>
                                            </p:txEl>
                                          </p:spTgt>
                                        </p:tgtEl>
                                        <p:attrNameLst>
                                          <p:attrName>style.visibility</p:attrName>
                                        </p:attrNameLst>
                                      </p:cBhvr>
                                      <p:to>
                                        <p:strVal val="visible"/>
                                      </p:to>
                                    </p:set>
                                    <p:animEffect transition="in" filter="wipe(left)">
                                      <p:cBhvr>
                                        <p:cTn id="12" dur="500"/>
                                        <p:tgtEl>
                                          <p:spTgt spid="1681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1411">
                                            <p:txEl>
                                              <p:pRg st="2" end="2"/>
                                            </p:txEl>
                                          </p:spTgt>
                                        </p:tgtEl>
                                        <p:attrNameLst>
                                          <p:attrName>style.visibility</p:attrName>
                                        </p:attrNameLst>
                                      </p:cBhvr>
                                      <p:to>
                                        <p:strVal val="visible"/>
                                      </p:to>
                                    </p:set>
                                    <p:animEffect transition="in" filter="wipe(left)">
                                      <p:cBhvr>
                                        <p:cTn id="17" dur="500"/>
                                        <p:tgtEl>
                                          <p:spTgt spid="1681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81411">
                                            <p:txEl>
                                              <p:pRg st="3" end="3"/>
                                            </p:txEl>
                                          </p:spTgt>
                                        </p:tgtEl>
                                        <p:attrNameLst>
                                          <p:attrName>style.visibility</p:attrName>
                                        </p:attrNameLst>
                                      </p:cBhvr>
                                      <p:to>
                                        <p:strVal val="visible"/>
                                      </p:to>
                                    </p:set>
                                    <p:animEffect transition="in" filter="wipe(left)">
                                      <p:cBhvr>
                                        <p:cTn id="22" dur="500"/>
                                        <p:tgtEl>
                                          <p:spTgt spid="1681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1411">
                                            <p:txEl>
                                              <p:pRg st="4" end="4"/>
                                            </p:txEl>
                                          </p:spTgt>
                                        </p:tgtEl>
                                        <p:attrNameLst>
                                          <p:attrName>style.visibility</p:attrName>
                                        </p:attrNameLst>
                                      </p:cBhvr>
                                      <p:to>
                                        <p:strVal val="visible"/>
                                      </p:to>
                                    </p:set>
                                    <p:animEffect transition="in" filter="wipe(left)">
                                      <p:cBhvr>
                                        <p:cTn id="27" dur="500"/>
                                        <p:tgtEl>
                                          <p:spTgt spid="1681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81411">
                                            <p:txEl>
                                              <p:pRg st="5" end="5"/>
                                            </p:txEl>
                                          </p:spTgt>
                                        </p:tgtEl>
                                        <p:attrNameLst>
                                          <p:attrName>style.visibility</p:attrName>
                                        </p:attrNameLst>
                                      </p:cBhvr>
                                      <p:to>
                                        <p:strVal val="visible"/>
                                      </p:to>
                                    </p:set>
                                    <p:animEffect transition="in" filter="wipe(left)">
                                      <p:cBhvr>
                                        <p:cTn id="32" dur="500"/>
                                        <p:tgtEl>
                                          <p:spTgt spid="1681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41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11</a:t>
            </a:fld>
            <a:endParaRPr lang="en-US" dirty="0"/>
          </a:p>
        </p:txBody>
      </p:sp>
      <p:sp>
        <p:nvSpPr>
          <p:cNvPr id="4" name="Title 3"/>
          <p:cNvSpPr>
            <a:spLocks noGrp="1"/>
          </p:cNvSpPr>
          <p:nvPr>
            <p:ph type="title"/>
          </p:nvPr>
        </p:nvSpPr>
        <p:spPr>
          <a:xfrm>
            <a:off x="381000" y="228600"/>
            <a:ext cx="7620000" cy="838200"/>
          </a:xfrm>
        </p:spPr>
        <p:txBody>
          <a:bodyPr>
            <a:normAutofit fontScale="90000"/>
          </a:bodyPr>
          <a:lstStyle/>
          <a:p>
            <a:r>
              <a:rPr lang="en-US" sz="2800" dirty="0" err="1" smtClean="0">
                <a:solidFill>
                  <a:schemeClr val="tx1"/>
                </a:solidFill>
              </a:rPr>
              <a:t>Entregables</a:t>
            </a:r>
            <a:r>
              <a:rPr lang="en-US" sz="2800" dirty="0" smtClean="0">
                <a:solidFill>
                  <a:schemeClr val="tx1"/>
                </a:solidFill>
              </a:rPr>
              <a:t> </a:t>
            </a:r>
            <a:r>
              <a:rPr lang="en-US" sz="2800" dirty="0" err="1" smtClean="0">
                <a:solidFill>
                  <a:schemeClr val="tx1"/>
                </a:solidFill>
              </a:rPr>
              <a:t>desde</a:t>
            </a:r>
            <a:r>
              <a:rPr lang="en-US" sz="2800" dirty="0" smtClean="0">
                <a:solidFill>
                  <a:schemeClr val="tx1"/>
                </a:solidFill>
              </a:rPr>
              <a:t> la </a:t>
            </a:r>
            <a:r>
              <a:rPr lang="en-US" sz="2800" dirty="0" err="1" smtClean="0">
                <a:solidFill>
                  <a:schemeClr val="tx1"/>
                </a:solidFill>
              </a:rPr>
              <a:t>perspectiva</a:t>
            </a:r>
            <a:r>
              <a:rPr lang="en-US" sz="2800" dirty="0" smtClean="0">
                <a:solidFill>
                  <a:schemeClr val="tx1"/>
                </a:solidFill>
              </a:rPr>
              <a:t> de </a:t>
            </a:r>
            <a:r>
              <a:rPr lang="en-US" sz="2800" dirty="0" err="1" smtClean="0">
                <a:solidFill>
                  <a:schemeClr val="tx1"/>
                </a:solidFill>
              </a:rPr>
              <a:t>concepto</a:t>
            </a:r>
            <a:r>
              <a:rPr lang="en-US" sz="2800" dirty="0" smtClean="0">
                <a:solidFill>
                  <a:schemeClr val="tx1"/>
                </a:solidFill>
              </a:rPr>
              <a:t> a </a:t>
            </a:r>
            <a:r>
              <a:rPr lang="en-US" sz="2800" dirty="0" err="1" smtClean="0">
                <a:solidFill>
                  <a:schemeClr val="tx1"/>
                </a:solidFill>
              </a:rPr>
              <a:t>las</a:t>
            </a:r>
            <a:r>
              <a:rPr lang="en-US" sz="2800" dirty="0" smtClean="0">
                <a:solidFill>
                  <a:schemeClr val="tx1"/>
                </a:solidFill>
              </a:rPr>
              <a:t> </a:t>
            </a:r>
            <a:r>
              <a:rPr lang="en-US" sz="2800" dirty="0" err="1" smtClean="0">
                <a:solidFill>
                  <a:schemeClr val="tx1"/>
                </a:solidFill>
              </a:rPr>
              <a:t>relaciones</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362200" y="4622800"/>
            <a:ext cx="1447800" cy="304800"/>
          </a:xfrm>
          <a:prstGeom prst="rect">
            <a:avLst/>
          </a:prstGeom>
          <a:solidFill>
            <a:schemeClr val="accent2">
              <a:lumMod val="40000"/>
              <a:lumOff val="6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Deliverables</a:t>
            </a:r>
            <a:endParaRPr lang="en-US" sz="1200" dirty="0">
              <a:solidFill>
                <a:schemeClr val="tx1"/>
              </a:solidFill>
            </a:endParaRPr>
          </a:p>
        </p:txBody>
      </p:sp>
    </p:spTree>
    <p:extLst>
      <p:ext uri="{BB962C8B-B14F-4D97-AF65-F5344CB8AC3E}">
        <p14:creationId xmlns="" xmlns:p14="http://schemas.microsoft.com/office/powerpoint/2010/main" val="4295358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p:txBody>
          <a:bodyPr>
            <a:normAutofit/>
          </a:bodyPr>
          <a:lstStyle/>
          <a:p>
            <a:r>
              <a:rPr lang="en-GB" dirty="0" err="1" smtClean="0"/>
              <a:t>Beneficios</a:t>
            </a:r>
            <a:r>
              <a:rPr lang="en-GB" dirty="0" smtClean="0"/>
              <a:t> de los </a:t>
            </a:r>
            <a:r>
              <a:rPr lang="en-GB" dirty="0" err="1" smtClean="0"/>
              <a:t>Métodos</a:t>
            </a:r>
            <a:endParaRPr lang="en-US" dirty="0"/>
          </a:p>
        </p:txBody>
      </p:sp>
      <p:sp>
        <p:nvSpPr>
          <p:cNvPr id="1683459" name="Rectangle 3"/>
          <p:cNvSpPr>
            <a:spLocks noGrp="1" noChangeArrowheads="1"/>
          </p:cNvSpPr>
          <p:nvPr>
            <p:ph type="body" idx="1"/>
          </p:nvPr>
        </p:nvSpPr>
        <p:spPr/>
        <p:txBody>
          <a:bodyPr/>
          <a:lstStyle/>
          <a:p>
            <a:r>
              <a:rPr lang="en-US" dirty="0" err="1" smtClean="0"/>
              <a:t>Consistencia</a:t>
            </a:r>
            <a:endParaRPr lang="en-US" dirty="0"/>
          </a:p>
          <a:p>
            <a:r>
              <a:rPr lang="en-US" dirty="0" err="1" smtClean="0"/>
              <a:t>Mejora</a:t>
            </a:r>
            <a:r>
              <a:rPr lang="en-US" dirty="0" smtClean="0"/>
              <a:t> Continua</a:t>
            </a:r>
            <a:endParaRPr lang="en-US" dirty="0"/>
          </a:p>
          <a:p>
            <a:r>
              <a:rPr lang="es-ES" dirty="0" smtClean="0"/>
              <a:t>Entendimiento común entre el Equipo de Proyectos y las Partes Interesadas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110</a:t>
            </a:fld>
            <a:endParaRPr lang="en-US" dirty="0"/>
          </a:p>
        </p:txBody>
      </p:sp>
    </p:spTree>
    <p:extLst>
      <p:ext uri="{BB962C8B-B14F-4D97-AF65-F5344CB8AC3E}">
        <p14:creationId xmlns:p14="http://schemas.microsoft.com/office/powerpoint/2010/main" xmlns="" val="1780334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3459">
                                            <p:txEl>
                                              <p:pRg st="0" end="0"/>
                                            </p:txEl>
                                          </p:spTgt>
                                        </p:tgtEl>
                                        <p:attrNameLst>
                                          <p:attrName>style.visibility</p:attrName>
                                        </p:attrNameLst>
                                      </p:cBhvr>
                                      <p:to>
                                        <p:strVal val="visible"/>
                                      </p:to>
                                    </p:set>
                                    <p:animEffect transition="in" filter="wipe(left)">
                                      <p:cBhvr>
                                        <p:cTn id="7" dur="500"/>
                                        <p:tgtEl>
                                          <p:spTgt spid="1683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3459">
                                            <p:txEl>
                                              <p:pRg st="1" end="1"/>
                                            </p:txEl>
                                          </p:spTgt>
                                        </p:tgtEl>
                                        <p:attrNameLst>
                                          <p:attrName>style.visibility</p:attrName>
                                        </p:attrNameLst>
                                      </p:cBhvr>
                                      <p:to>
                                        <p:strVal val="visible"/>
                                      </p:to>
                                    </p:set>
                                    <p:animEffect transition="in" filter="wipe(left)">
                                      <p:cBhvr>
                                        <p:cTn id="12" dur="500"/>
                                        <p:tgtEl>
                                          <p:spTgt spid="1683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3459">
                                            <p:txEl>
                                              <p:pRg st="2" end="2"/>
                                            </p:txEl>
                                          </p:spTgt>
                                        </p:tgtEl>
                                        <p:attrNameLst>
                                          <p:attrName>style.visibility</p:attrName>
                                        </p:attrNameLst>
                                      </p:cBhvr>
                                      <p:to>
                                        <p:strVal val="visible"/>
                                      </p:to>
                                    </p:set>
                                    <p:animEffect transition="in" filter="wipe(left)">
                                      <p:cBhvr>
                                        <p:cTn id="17" dur="500"/>
                                        <p:tgtEl>
                                          <p:spTgt spid="1683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45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75" y="2809875"/>
            <a:ext cx="7886700" cy="2852737"/>
          </a:xfrm>
        </p:spPr>
        <p:txBody>
          <a:bodyPr/>
          <a:lstStyle/>
          <a:p>
            <a:r>
              <a:rPr lang="en-US" dirty="0" smtClean="0"/>
              <a:t>Control de </a:t>
            </a:r>
            <a:r>
              <a:rPr lang="en-US" dirty="0" err="1" smtClean="0"/>
              <a:t>Cambios</a:t>
            </a:r>
            <a:endParaRPr lang="en-US" dirty="0"/>
          </a:p>
        </p:txBody>
      </p:sp>
      <p:sp>
        <p:nvSpPr>
          <p:cNvPr id="3" name="Text Placeholder 2"/>
          <p:cNvSpPr>
            <a:spLocks noGrp="1"/>
          </p:cNvSpPr>
          <p:nvPr>
            <p:ph type="body" idx="1"/>
          </p:nvPr>
        </p:nvSpPr>
        <p:spPr>
          <a:xfrm>
            <a:off x="560768" y="5672271"/>
            <a:ext cx="8583232" cy="576129"/>
          </a:xfrm>
        </p:spPr>
        <p:txBody>
          <a:bodyPr/>
          <a:lstStyle/>
          <a:p>
            <a:r>
              <a:rPr lang="es-ES" dirty="0" smtClean="0"/>
              <a:t>Lo único constante que puede contar siempre es el cambio.</a:t>
            </a:r>
            <a:endParaRPr lang="en-US" dirty="0"/>
          </a:p>
        </p:txBody>
      </p:sp>
      <p:pic>
        <p:nvPicPr>
          <p:cNvPr id="26626" name="Picture 2" descr="http://1.bp.blogspot.com/-2y6HO_qKRBA/T1wKWUBnEvI/AAAAAAAAAJY/j2ETxjMvwLc/s1600/change-architect-sign1.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8200" y="685800"/>
            <a:ext cx="4419600"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111</a:t>
            </a:fld>
            <a:endParaRPr lang="en-US" dirty="0"/>
          </a:p>
        </p:txBody>
      </p:sp>
    </p:spTree>
    <p:extLst>
      <p:ext uri="{BB962C8B-B14F-4D97-AF65-F5344CB8AC3E}">
        <p14:creationId xmlns:p14="http://schemas.microsoft.com/office/powerpoint/2010/main" xmlns="" val="11022860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628650" y="365125"/>
            <a:ext cx="6610350" cy="854075"/>
          </a:xfrm>
        </p:spPr>
        <p:txBody>
          <a:bodyPr>
            <a:normAutofit/>
          </a:bodyPr>
          <a:lstStyle/>
          <a:p>
            <a:r>
              <a:rPr lang="en-GB" dirty="0" err="1" smtClean="0"/>
              <a:t>Necesidad</a:t>
            </a:r>
            <a:r>
              <a:rPr lang="en-GB" dirty="0" smtClean="0"/>
              <a:t> del Control de </a:t>
            </a:r>
            <a:r>
              <a:rPr lang="en-GB" dirty="0" err="1" smtClean="0"/>
              <a:t>Cambios</a:t>
            </a:r>
            <a:endParaRPr lang="en-US" dirty="0"/>
          </a:p>
        </p:txBody>
      </p:sp>
      <p:sp>
        <p:nvSpPr>
          <p:cNvPr id="1001475" name="Rectangle 3"/>
          <p:cNvSpPr>
            <a:spLocks noGrp="1" noChangeArrowheads="1"/>
          </p:cNvSpPr>
          <p:nvPr>
            <p:ph type="body" idx="1"/>
          </p:nvPr>
        </p:nvSpPr>
        <p:spPr/>
        <p:txBody>
          <a:bodyPr/>
          <a:lstStyle/>
          <a:p>
            <a:r>
              <a:rPr lang="en-GB" dirty="0" smtClean="0"/>
              <a:t>Para </a:t>
            </a:r>
            <a:r>
              <a:rPr lang="en-GB" dirty="0" err="1" smtClean="0"/>
              <a:t>controlar</a:t>
            </a:r>
            <a:r>
              <a:rPr lang="en-GB" dirty="0" smtClean="0"/>
              <a:t> </a:t>
            </a:r>
            <a:r>
              <a:rPr lang="en-GB" dirty="0" err="1" smtClean="0"/>
              <a:t>impactos</a:t>
            </a:r>
            <a:r>
              <a:rPr lang="en-GB" dirty="0" smtClean="0"/>
              <a:t> </a:t>
            </a:r>
            <a:r>
              <a:rPr lang="en-GB" dirty="0" err="1" smtClean="0"/>
              <a:t>adversos</a:t>
            </a:r>
            <a:r>
              <a:rPr lang="en-GB" dirty="0" smtClean="0"/>
              <a:t> de </a:t>
            </a:r>
            <a:r>
              <a:rPr lang="en-GB" dirty="0" err="1" smtClean="0"/>
              <a:t>cambios</a:t>
            </a:r>
            <a:r>
              <a:rPr lang="en-GB" dirty="0" smtClean="0"/>
              <a:t> no </a:t>
            </a:r>
            <a:r>
              <a:rPr lang="en-GB" dirty="0" err="1" smtClean="0"/>
              <a:t>controlados</a:t>
            </a:r>
            <a:endParaRPr lang="en-GB" dirty="0"/>
          </a:p>
          <a:p>
            <a:r>
              <a:rPr lang="es-ES" dirty="0" smtClean="0"/>
              <a:t>Para activar cambios beneficiosos</a:t>
            </a:r>
            <a:endParaRPr lang="en-GB" dirty="0"/>
          </a:p>
          <a:p>
            <a:r>
              <a:rPr lang="es-ES" dirty="0" smtClean="0"/>
              <a:t>Para comunicar los cambios a las partes interesadas</a:t>
            </a:r>
            <a:endParaRPr lang="en-GB" dirty="0"/>
          </a:p>
          <a:p>
            <a:r>
              <a:rPr lang="es-ES" dirty="0" smtClean="0"/>
              <a:t>Para mantener un control efectivo de las líneas de base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112</a:t>
            </a:fld>
            <a:endParaRPr lang="en-US" dirty="0"/>
          </a:p>
        </p:txBody>
      </p:sp>
    </p:spTree>
    <p:extLst>
      <p:ext uri="{BB962C8B-B14F-4D97-AF65-F5344CB8AC3E}">
        <p14:creationId xmlns:p14="http://schemas.microsoft.com/office/powerpoint/2010/main" xmlns="" val="1927871398"/>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2"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40"/>
            </a:xfrm>
            <a:prstGeom prst="rect">
              <a:avLst/>
            </a:prstGeom>
            <a:solidFill>
              <a:schemeClr val="accent6">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err="1" smtClean="0">
                  <a:solidFill>
                    <a:schemeClr val="tx1"/>
                  </a:solidFill>
                </a:rPr>
                <a:t>Interesados</a:t>
              </a:r>
              <a:r>
                <a:rPr lang="en-GB" sz="1200" b="1" dirty="0" smtClean="0">
                  <a:solidFill>
                    <a:schemeClr val="tx1"/>
                  </a:solidFill>
                </a:rPr>
                <a:t> </a:t>
              </a:r>
              <a:r>
                <a:rPr lang="en-GB" sz="1200" b="1" dirty="0" err="1" smtClean="0">
                  <a:solidFill>
                    <a:schemeClr val="tx1"/>
                  </a:solidFill>
                </a:rPr>
                <a:t>Externos</a:t>
              </a:r>
              <a:endParaRPr lang="en-GB" sz="1200" b="1" dirty="0">
                <a:solidFill>
                  <a:schemeClr val="tx1"/>
                </a:solidFill>
              </a:endParaRPr>
            </a:p>
            <a:p>
              <a:pPr marL="622300" lvl="1" indent="-165100" algn="l" eaLnBrk="1" hangingPunct="1">
                <a:buFontTx/>
                <a:buChar char="•"/>
              </a:pPr>
              <a:r>
                <a:rPr lang="en-GB" sz="1200" b="1" dirty="0" err="1" smtClean="0">
                  <a:solidFill>
                    <a:schemeClr val="tx1"/>
                  </a:solidFill>
                </a:rPr>
                <a:t>Clientes</a:t>
              </a:r>
              <a:endParaRPr lang="en-GB" sz="1200" b="1" dirty="0">
                <a:solidFill>
                  <a:schemeClr val="tx1"/>
                </a:solidFill>
              </a:endParaRPr>
            </a:p>
            <a:p>
              <a:pPr marL="622300" lvl="1" indent="-165100" algn="l" eaLnBrk="1" hangingPunct="1">
                <a:buFontTx/>
                <a:buChar char="•"/>
              </a:pPr>
              <a:r>
                <a:rPr lang="en-GB" sz="1200" b="1" dirty="0" err="1" smtClean="0">
                  <a:solidFill>
                    <a:schemeClr val="tx1"/>
                  </a:solidFill>
                </a:rPr>
                <a:t>Usuarios</a:t>
              </a:r>
              <a:endParaRPr lang="en-GB" sz="1200" b="1" dirty="0">
                <a:solidFill>
                  <a:schemeClr val="tx1"/>
                </a:solidFill>
              </a:endParaRPr>
            </a:p>
            <a:p>
              <a:pPr marL="622300" lvl="1" indent="-165100" algn="l" eaLnBrk="1" hangingPunct="1">
                <a:buFontTx/>
                <a:buChar char="•"/>
              </a:pPr>
              <a:r>
                <a:rPr lang="en-GB" sz="1200" b="1" dirty="0" err="1" smtClean="0">
                  <a:solidFill>
                    <a:schemeClr val="tx1"/>
                  </a:solidFill>
                </a:rPr>
                <a:t>Expertos</a:t>
              </a:r>
              <a:endParaRPr lang="en-GB" sz="1200" b="1" dirty="0">
                <a:solidFill>
                  <a:schemeClr val="tx1"/>
                </a:solidFill>
              </a:endParaRPr>
            </a:p>
            <a:p>
              <a:pPr marL="622300" lvl="1" indent="-165100" algn="l" eaLnBrk="1" hangingPunct="1">
                <a:buFontTx/>
                <a:buChar char="•"/>
              </a:pPr>
              <a:r>
                <a:rPr lang="en-GB" sz="1200" b="1" dirty="0" err="1" smtClean="0">
                  <a:solidFill>
                    <a:schemeClr val="tx1"/>
                  </a:solidFill>
                </a:rPr>
                <a:t>Reguladores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1"/>
            </a:xfrm>
            <a:prstGeom prst="rect">
              <a:avLst/>
            </a:prstGeom>
            <a:solidFill>
              <a:schemeClr val="accent6">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err="1" smtClean="0">
                  <a:solidFill>
                    <a:schemeClr val="tx1"/>
                  </a:solidFill>
                </a:rPr>
                <a:t>Gestión</a:t>
              </a:r>
              <a:r>
                <a:rPr lang="en-GB" sz="1200" b="1" dirty="0" smtClean="0">
                  <a:solidFill>
                    <a:schemeClr val="tx1"/>
                  </a:solidFill>
                </a:rPr>
                <a:t> </a:t>
              </a:r>
              <a:r>
                <a:rPr lang="en-GB" sz="1200" b="1" dirty="0" err="1" smtClean="0">
                  <a:solidFill>
                    <a:schemeClr val="tx1"/>
                  </a:solidFill>
                </a:rPr>
                <a:t>Corporativa</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6"/>
              <a:ext cx="852" cy="672"/>
            </a:xfrm>
            <a:prstGeom prst="bentConnector3">
              <a:avLst>
                <a:gd name="adj1" fmla="val 50000"/>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29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r>
                <a:rPr lang="en-GB" sz="1200" b="1" dirty="0" err="1" smtClean="0"/>
                <a:t>Patrocinador</a:t>
              </a:r>
              <a:r>
                <a:rPr lang="en-GB" sz="1200" b="1" dirty="0" smtClean="0"/>
                <a:t> del </a:t>
              </a:r>
              <a:r>
                <a:rPr lang="en-GB" sz="1200" b="1" dirty="0" err="1" smtClean="0"/>
                <a:t>Proyecto</a:t>
              </a:r>
              <a:endParaRPr lang="en-US" sz="1200" b="1" dirty="0"/>
            </a:p>
          </p:txBody>
        </p:sp>
        <p:sp>
          <p:nvSpPr>
            <p:cNvPr id="1003528" name="Text Box 8"/>
            <p:cNvSpPr txBox="1">
              <a:spLocks noChangeArrowheads="1"/>
            </p:cNvSpPr>
            <p:nvPr/>
          </p:nvSpPr>
          <p:spPr bwMode="auto">
            <a:xfrm>
              <a:off x="2833" y="2780"/>
              <a:ext cx="1059"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smtClean="0"/>
                <a:t>Director de </a:t>
              </a:r>
              <a:r>
                <a:rPr lang="en-GB" sz="1200" b="1" dirty="0" err="1" smtClean="0"/>
                <a:t>Proyecto</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4" name="Group 10"/>
            <p:cNvGrpSpPr>
              <a:grpSpLocks/>
            </p:cNvGrpSpPr>
            <p:nvPr/>
          </p:nvGrpSpPr>
          <p:grpSpPr bwMode="auto">
            <a:xfrm>
              <a:off x="1906" y="2954"/>
              <a:ext cx="2878" cy="752"/>
              <a:chOff x="1310" y="2954"/>
              <a:chExt cx="2657" cy="752"/>
            </a:xfrm>
          </p:grpSpPr>
          <p:sp>
            <p:nvSpPr>
              <p:cNvPr id="1003531" name="Text Box 11"/>
              <p:cNvSpPr txBox="1">
                <a:spLocks noChangeArrowheads="1"/>
              </p:cNvSpPr>
              <p:nvPr/>
            </p:nvSpPr>
            <p:spPr bwMode="auto">
              <a:xfrm>
                <a:off x="1310" y="3532"/>
                <a:ext cx="770"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err="1" smtClean="0"/>
                  <a:t>Líder</a:t>
                </a:r>
                <a:r>
                  <a:rPr lang="en-GB" sz="1200" b="1" dirty="0" smtClean="0"/>
                  <a:t> del </a:t>
                </a:r>
                <a:r>
                  <a:rPr lang="en-GB" sz="1200" b="1" dirty="0" err="1" smtClean="0"/>
                  <a:t>equipo</a:t>
                </a:r>
                <a:endParaRPr lang="en-US" sz="1200" b="1" dirty="0"/>
              </a:p>
            </p:txBody>
          </p:sp>
          <p:sp>
            <p:nvSpPr>
              <p:cNvPr id="1003532" name="Text Box 12"/>
              <p:cNvSpPr txBox="1">
                <a:spLocks noChangeArrowheads="1"/>
              </p:cNvSpPr>
              <p:nvPr/>
            </p:nvSpPr>
            <p:spPr bwMode="auto">
              <a:xfrm>
                <a:off x="2256" y="3526"/>
                <a:ext cx="770"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err="1" smtClean="0"/>
                  <a:t>Líder</a:t>
                </a:r>
                <a:r>
                  <a:rPr lang="en-GB" sz="1200" b="1" dirty="0" smtClean="0"/>
                  <a:t> del </a:t>
                </a:r>
                <a:r>
                  <a:rPr lang="en-GB" sz="1200" b="1" dirty="0" err="1" smtClean="0"/>
                  <a:t>equipo</a:t>
                </a:r>
                <a:endParaRPr lang="en-US" sz="1200" b="1" dirty="0"/>
              </a:p>
            </p:txBody>
          </p:sp>
          <p:sp>
            <p:nvSpPr>
              <p:cNvPr id="1003533" name="Text Box 13"/>
              <p:cNvSpPr txBox="1">
                <a:spLocks noChangeArrowheads="1"/>
              </p:cNvSpPr>
              <p:nvPr/>
            </p:nvSpPr>
            <p:spPr bwMode="auto">
              <a:xfrm>
                <a:off x="3200" y="3526"/>
                <a:ext cx="767"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err="1" smtClean="0"/>
                  <a:t>Líder</a:t>
                </a:r>
                <a:r>
                  <a:rPr lang="en-GB" sz="1200" b="1" dirty="0" smtClean="0"/>
                  <a:t> del </a:t>
                </a:r>
                <a:r>
                  <a:rPr lang="en-GB" sz="1200" b="1" dirty="0" err="1" smtClean="0"/>
                  <a:t>Equipo</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86" y="2763"/>
                <a:ext cx="578" cy="960"/>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flipH="1">
                <a:off x="2641" y="2954"/>
                <a:ext cx="14"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834" y="2776"/>
                <a:ext cx="572" cy="929"/>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r>
                <a:rPr lang="en-GB" sz="1200" b="1" dirty="0" err="1" smtClean="0"/>
                <a:t>Oficina</a:t>
              </a:r>
              <a:r>
                <a:rPr lang="en-GB" sz="1200" b="1" dirty="0" smtClean="0"/>
                <a:t> de </a:t>
              </a:r>
              <a:r>
                <a:rPr lang="en-GB" sz="1200" b="1" dirty="0" err="1" smtClean="0"/>
                <a:t>Soporte</a:t>
              </a:r>
              <a:r>
                <a:rPr lang="en-GB" sz="1200" b="1" dirty="0" smtClean="0"/>
                <a:t> de </a:t>
              </a:r>
              <a:r>
                <a:rPr lang="en-GB" sz="1200" b="1" dirty="0" err="1" smtClean="0"/>
                <a:t>Proyectos</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5"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err="1" smtClean="0"/>
                  <a:t>Comité</a:t>
                </a:r>
                <a:r>
                  <a:rPr lang="en-GB" sz="1200" b="1" dirty="0" smtClean="0"/>
                  <a:t> de Control de </a:t>
                </a:r>
                <a:r>
                  <a:rPr lang="en-GB" sz="1200" b="1" dirty="0" err="1" smtClean="0"/>
                  <a:t>Cambios</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872"/>
            </a:xfrm>
            <a:prstGeom prst="rect">
              <a:avLst/>
            </a:prstGeom>
            <a:solidFill>
              <a:schemeClr val="accent6">
                <a:lumMod val="75000"/>
              </a:schemeClr>
            </a:solidFill>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Director de </a:t>
              </a:r>
              <a:r>
                <a:rPr lang="en-GB" sz="1200" b="1" dirty="0" err="1" smtClean="0">
                  <a:solidFill>
                    <a:schemeClr val="tx1"/>
                  </a:solidFill>
                </a:rPr>
                <a:t>Sostenibilidad</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smtClean="0">
                  <a:solidFill>
                    <a:schemeClr val="tx1"/>
                  </a:solidFill>
                </a:rPr>
                <a:t>Director </a:t>
              </a:r>
              <a:r>
                <a:rPr lang="en-GB" sz="1200" b="1" dirty="0" err="1" smtClean="0">
                  <a:solidFill>
                    <a:schemeClr val="tx1"/>
                  </a:solidFill>
                </a:rPr>
                <a:t>Funcional</a:t>
              </a:r>
              <a:endParaRPr lang="en-GB" sz="1200" b="1" dirty="0" smtClean="0">
                <a:solidFill>
                  <a:schemeClr val="tx1"/>
                </a:solidFill>
              </a:endParaRPr>
            </a:p>
            <a:p>
              <a:pPr eaLnBrk="1" hangingPunct="1"/>
              <a:endParaRPr lang="en-GB" sz="1200" b="1" dirty="0" smtClean="0">
                <a:solidFill>
                  <a:schemeClr val="tx1"/>
                </a:solidFill>
              </a:endParaRPr>
            </a:p>
            <a:p>
              <a:pPr eaLnBrk="1" hangingPunct="1"/>
              <a:r>
                <a:rPr lang="en-GB" sz="1200" b="1" dirty="0" err="1" smtClean="0">
                  <a:solidFill>
                    <a:schemeClr val="tx1"/>
                  </a:solidFill>
                </a:rPr>
                <a:t>Aseguramiento</a:t>
              </a:r>
              <a:r>
                <a:rPr lang="en-GB" sz="1200" b="1" dirty="0" smtClean="0">
                  <a:solidFill>
                    <a:schemeClr val="tx1"/>
                  </a:solidFill>
                </a:rPr>
                <a:t> de la </a:t>
              </a:r>
              <a:r>
                <a:rPr lang="en-GB" sz="1200" b="1" dirty="0" err="1" smtClean="0">
                  <a:solidFill>
                    <a:schemeClr val="tx1"/>
                  </a:solidFill>
                </a:rPr>
                <a:t>Calidad</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942" y="2446"/>
              <a:ext cx="1092" cy="424"/>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3" name="Slide Number Placeholder 2"/>
          <p:cNvSpPr>
            <a:spLocks noGrp="1"/>
          </p:cNvSpPr>
          <p:nvPr>
            <p:ph type="sldNum" sz="quarter" idx="12"/>
          </p:nvPr>
        </p:nvSpPr>
        <p:spPr/>
        <p:txBody>
          <a:bodyPr/>
          <a:lstStyle/>
          <a:p>
            <a:fld id="{4BE819A1-3DD8-4179-BFD0-BF7D359F8DBD}" type="slidenum">
              <a:rPr lang="en-US" smtClean="0"/>
              <a:pPr/>
              <a:t>113</a:t>
            </a:fld>
            <a:endParaRPr lang="en-US" dirty="0"/>
          </a:p>
        </p:txBody>
      </p:sp>
    </p:spTree>
    <p:extLst>
      <p:ext uri="{BB962C8B-B14F-4D97-AF65-F5344CB8AC3E}">
        <p14:creationId xmlns:p14="http://schemas.microsoft.com/office/powerpoint/2010/main" xmlns="" val="11110945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1" name="Rectangle 3"/>
          <p:cNvSpPr>
            <a:spLocks noGrp="1" noChangeArrowheads="1"/>
          </p:cNvSpPr>
          <p:nvPr>
            <p:ph type="title"/>
          </p:nvPr>
        </p:nvSpPr>
        <p:spPr/>
        <p:txBody>
          <a:bodyPr>
            <a:normAutofit fontScale="90000"/>
          </a:bodyPr>
          <a:lstStyle/>
          <a:p>
            <a:r>
              <a:rPr lang="en-GB" dirty="0" err="1" smtClean="0"/>
              <a:t>Proceso</a:t>
            </a:r>
            <a:r>
              <a:rPr lang="en-GB" dirty="0" smtClean="0"/>
              <a:t> de Control de </a:t>
            </a:r>
            <a:r>
              <a:rPr lang="en-GB" dirty="0" err="1" smtClean="0"/>
              <a:t>Cambios</a:t>
            </a:r>
            <a:endParaRPr lang="en-GB" dirty="0"/>
          </a:p>
        </p:txBody>
      </p:sp>
      <p:grpSp>
        <p:nvGrpSpPr>
          <p:cNvPr id="2" name="Group 27"/>
          <p:cNvGrpSpPr/>
          <p:nvPr/>
        </p:nvGrpSpPr>
        <p:grpSpPr>
          <a:xfrm>
            <a:off x="1336431" y="1363667"/>
            <a:ext cx="6471138" cy="4724400"/>
            <a:chOff x="1835150" y="1566863"/>
            <a:chExt cx="7010400" cy="4724400"/>
          </a:xfrm>
        </p:grpSpPr>
        <p:sp>
          <p:nvSpPr>
            <p:cNvPr id="1005570" name="Rectangle 2"/>
            <p:cNvSpPr>
              <a:spLocks noChangeArrowheads="1"/>
            </p:cNvSpPr>
            <p:nvPr/>
          </p:nvSpPr>
          <p:spPr bwMode="auto">
            <a:xfrm>
              <a:off x="1855788" y="2627313"/>
              <a:ext cx="1681162" cy="2989262"/>
            </a:xfrm>
            <a:prstGeom prst="rec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p>
          </p:txBody>
        </p:sp>
        <p:sp>
          <p:nvSpPr>
            <p:cNvPr id="1005572" name="Rectangle 4"/>
            <p:cNvSpPr>
              <a:spLocks noChangeArrowheads="1"/>
            </p:cNvSpPr>
            <p:nvPr/>
          </p:nvSpPr>
          <p:spPr bwMode="auto">
            <a:xfrm>
              <a:off x="4567238" y="1566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algn="ctr" eaLnBrk="1" hangingPunct="1"/>
              <a:r>
                <a:rPr lang="en-GB" b="1" dirty="0" err="1" smtClean="0"/>
                <a:t>Solicitud</a:t>
              </a:r>
              <a:endParaRPr lang="en-GB" b="1" dirty="0"/>
            </a:p>
          </p:txBody>
        </p:sp>
        <p:sp>
          <p:nvSpPr>
            <p:cNvPr id="1005573" name="Rectangle 5"/>
            <p:cNvSpPr>
              <a:spLocks noChangeArrowheads="1"/>
            </p:cNvSpPr>
            <p:nvPr/>
          </p:nvSpPr>
          <p:spPr bwMode="auto">
            <a:xfrm>
              <a:off x="4567238" y="24050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algn="ctr" eaLnBrk="1" hangingPunct="1"/>
              <a:r>
                <a:rPr lang="en-GB" b="1" dirty="0" smtClean="0"/>
                <a:t>Registrar</a:t>
              </a:r>
              <a:endParaRPr lang="en-GB" b="1" dirty="0"/>
            </a:p>
          </p:txBody>
        </p:sp>
        <p:sp>
          <p:nvSpPr>
            <p:cNvPr id="1005574" name="Rectangle 6"/>
            <p:cNvSpPr>
              <a:spLocks noChangeArrowheads="1"/>
            </p:cNvSpPr>
            <p:nvPr/>
          </p:nvSpPr>
          <p:spPr bwMode="auto">
            <a:xfrm>
              <a:off x="4567238" y="32432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algn="ctr" eaLnBrk="1" hangingPunct="1"/>
              <a:r>
                <a:rPr lang="en-GB" b="1" dirty="0" err="1" smtClean="0"/>
                <a:t>Evaluar</a:t>
              </a:r>
              <a:endParaRPr lang="en-GB" b="1" dirty="0"/>
            </a:p>
          </p:txBody>
        </p:sp>
        <p:sp>
          <p:nvSpPr>
            <p:cNvPr id="1005575" name="Rectangle 7"/>
            <p:cNvSpPr>
              <a:spLocks noChangeArrowheads="1"/>
            </p:cNvSpPr>
            <p:nvPr/>
          </p:nvSpPr>
          <p:spPr bwMode="auto">
            <a:xfrm>
              <a:off x="4567238"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err="1" smtClean="0"/>
                <a:t>Actualizar</a:t>
              </a:r>
              <a:r>
                <a:rPr lang="en-GB" b="1" dirty="0" smtClean="0"/>
                <a:t> el </a:t>
              </a:r>
            </a:p>
            <a:p>
              <a:pPr eaLnBrk="1" hangingPunct="1"/>
              <a:r>
                <a:rPr lang="en-GB" b="1" dirty="0" smtClean="0"/>
                <a:t>Plan</a:t>
              </a:r>
              <a:endParaRPr lang="en-GB" b="1" dirty="0"/>
            </a:p>
          </p:txBody>
        </p:sp>
        <p:sp>
          <p:nvSpPr>
            <p:cNvPr id="1005576" name="Rectangle 8"/>
            <p:cNvSpPr>
              <a:spLocks noChangeArrowheads="1"/>
            </p:cNvSpPr>
            <p:nvPr/>
          </p:nvSpPr>
          <p:spPr bwMode="auto">
            <a:xfrm>
              <a:off x="4567238" y="5757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err="1" smtClean="0"/>
                <a:t>Implementar</a:t>
              </a:r>
              <a:endParaRPr lang="en-GB" b="1" dirty="0"/>
            </a:p>
          </p:txBody>
        </p:sp>
        <p:cxnSp>
          <p:nvCxnSpPr>
            <p:cNvPr id="1005577" name="AutoShape 9"/>
            <p:cNvCxnSpPr>
              <a:cxnSpLocks noChangeShapeType="1"/>
            </p:cNvCxnSpPr>
            <p:nvPr/>
          </p:nvCxnSpPr>
          <p:spPr bwMode="auto">
            <a:xfrm>
              <a:off x="5308600" y="2100263"/>
              <a:ext cx="0" cy="304800"/>
            </a:xfrm>
            <a:prstGeom prst="straightConnector1">
              <a:avLst/>
            </a:prstGeom>
            <a:noFill/>
            <a:ln w="9525">
              <a:solidFill>
                <a:schemeClr val="tx1"/>
              </a:solidFill>
              <a:round/>
              <a:headEnd type="none" w="sm" len="sm"/>
              <a:tailEnd type="triangle" w="lg" len="med"/>
            </a:ln>
            <a:effectLst/>
          </p:spPr>
        </p:cxnSp>
        <p:cxnSp>
          <p:nvCxnSpPr>
            <p:cNvPr id="1005578" name="AutoShape 10"/>
            <p:cNvCxnSpPr>
              <a:cxnSpLocks noChangeShapeType="1"/>
            </p:cNvCxnSpPr>
            <p:nvPr/>
          </p:nvCxnSpPr>
          <p:spPr bwMode="auto">
            <a:xfrm>
              <a:off x="5308600" y="2938463"/>
              <a:ext cx="0" cy="304800"/>
            </a:xfrm>
            <a:prstGeom prst="straightConnector1">
              <a:avLst/>
            </a:prstGeom>
            <a:noFill/>
            <a:ln w="9525">
              <a:solidFill>
                <a:schemeClr val="tx1"/>
              </a:solidFill>
              <a:round/>
              <a:headEnd type="none" w="sm" len="sm"/>
              <a:tailEnd type="triangle" w="lg" len="med"/>
            </a:ln>
            <a:effectLst/>
          </p:spPr>
        </p:cxnSp>
        <p:cxnSp>
          <p:nvCxnSpPr>
            <p:cNvPr id="1005579" name="AutoShape 11"/>
            <p:cNvCxnSpPr>
              <a:cxnSpLocks noChangeShapeType="1"/>
            </p:cNvCxnSpPr>
            <p:nvPr/>
          </p:nvCxnSpPr>
          <p:spPr bwMode="auto">
            <a:xfrm>
              <a:off x="5308600" y="3776663"/>
              <a:ext cx="0" cy="228600"/>
            </a:xfrm>
            <a:prstGeom prst="straightConnector1">
              <a:avLst/>
            </a:prstGeom>
            <a:noFill/>
            <a:ln w="9525">
              <a:solidFill>
                <a:schemeClr val="tx1"/>
              </a:solidFill>
              <a:round/>
              <a:headEnd type="none" w="sm" len="sm"/>
              <a:tailEnd type="triangle" w="lg" len="med"/>
            </a:ln>
            <a:effectLst/>
          </p:spPr>
        </p:cxnSp>
        <p:cxnSp>
          <p:nvCxnSpPr>
            <p:cNvPr id="1005580" name="AutoShape 12"/>
            <p:cNvCxnSpPr>
              <a:cxnSpLocks noChangeShapeType="1"/>
            </p:cNvCxnSpPr>
            <p:nvPr/>
          </p:nvCxnSpPr>
          <p:spPr bwMode="auto">
            <a:xfrm>
              <a:off x="5308600" y="5376863"/>
              <a:ext cx="0" cy="381000"/>
            </a:xfrm>
            <a:prstGeom prst="straightConnector1">
              <a:avLst/>
            </a:prstGeom>
            <a:noFill/>
            <a:ln w="9525">
              <a:solidFill>
                <a:schemeClr val="tx1"/>
              </a:solidFill>
              <a:round/>
              <a:headEnd type="none" w="sm" len="sm"/>
              <a:tailEnd type="triangle" w="lg" len="med"/>
            </a:ln>
            <a:effectLst/>
          </p:spPr>
        </p:cxnSp>
        <p:cxnSp>
          <p:nvCxnSpPr>
            <p:cNvPr id="1005581" name="AutoShape 13"/>
            <p:cNvCxnSpPr>
              <a:cxnSpLocks noChangeShapeType="1"/>
            </p:cNvCxnSpPr>
            <p:nvPr/>
          </p:nvCxnSpPr>
          <p:spPr bwMode="auto">
            <a:xfrm>
              <a:off x="5308600" y="4614863"/>
              <a:ext cx="0" cy="228600"/>
            </a:xfrm>
            <a:prstGeom prst="straightConnector1">
              <a:avLst/>
            </a:prstGeom>
            <a:noFill/>
            <a:ln w="9525">
              <a:solidFill>
                <a:schemeClr val="tx1"/>
              </a:solidFill>
              <a:round/>
              <a:headEnd type="none" w="sm" len="sm"/>
              <a:tailEnd type="triangle" w="lg" len="med"/>
            </a:ln>
            <a:effectLst/>
          </p:spPr>
        </p:cxnSp>
        <p:sp>
          <p:nvSpPr>
            <p:cNvPr id="1005582" name="AutoShape 14"/>
            <p:cNvSpPr>
              <a:spLocks noChangeArrowheads="1"/>
            </p:cNvSpPr>
            <p:nvPr/>
          </p:nvSpPr>
          <p:spPr bwMode="auto">
            <a:xfrm>
              <a:off x="4184650" y="4005263"/>
              <a:ext cx="2063750" cy="609600"/>
            </a:xfrm>
            <a:prstGeom prst="diamond">
              <a:avLst/>
            </a:prstGeom>
            <a:ln>
              <a:headEnd type="none" w="sm" len="sm"/>
              <a:tailEnd type="none" w="lg" len="me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algn="ctr" eaLnBrk="1" hangingPunct="1"/>
              <a:r>
                <a:rPr lang="en-GB" sz="1400" b="1" dirty="0" err="1" smtClean="0"/>
                <a:t>Aceptar</a:t>
              </a:r>
              <a:r>
                <a:rPr lang="en-GB" sz="1400" b="1" dirty="0" smtClean="0"/>
                <a:t> o </a:t>
              </a:r>
              <a:r>
                <a:rPr lang="en-GB" sz="1400" b="1" dirty="0" err="1" smtClean="0"/>
                <a:t>Rechazar</a:t>
              </a:r>
              <a:endParaRPr lang="en-GB" sz="1400" b="1" dirty="0"/>
            </a:p>
          </p:txBody>
        </p:sp>
        <p:sp>
          <p:nvSpPr>
            <p:cNvPr id="1005583" name="Rectangle 15"/>
            <p:cNvSpPr>
              <a:spLocks noChangeArrowheads="1"/>
            </p:cNvSpPr>
            <p:nvPr/>
          </p:nvSpPr>
          <p:spPr bwMode="auto">
            <a:xfrm>
              <a:off x="7277100"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err="1" smtClean="0"/>
                <a:t>Informar</a:t>
              </a:r>
              <a:r>
                <a:rPr lang="en-GB" b="1" dirty="0" smtClean="0"/>
                <a:t> al </a:t>
              </a:r>
              <a:r>
                <a:rPr lang="en-GB" b="1" dirty="0"/>
                <a:t/>
              </a:r>
              <a:br>
                <a:rPr lang="en-GB" b="1" dirty="0"/>
              </a:br>
              <a:r>
                <a:rPr lang="en-GB" b="1" dirty="0" err="1" smtClean="0"/>
                <a:t>Solicitante</a:t>
              </a:r>
              <a:endParaRPr lang="en-GB" b="1" dirty="0"/>
            </a:p>
          </p:txBody>
        </p:sp>
        <p:cxnSp>
          <p:nvCxnSpPr>
            <p:cNvPr id="1005584" name="AutoShape 16"/>
            <p:cNvCxnSpPr>
              <a:cxnSpLocks noChangeShapeType="1"/>
            </p:cNvCxnSpPr>
            <p:nvPr/>
          </p:nvCxnSpPr>
          <p:spPr bwMode="auto">
            <a:xfrm>
              <a:off x="6400800" y="4310063"/>
              <a:ext cx="1547813" cy="533400"/>
            </a:xfrm>
            <a:prstGeom prst="bentConnector2">
              <a:avLst/>
            </a:prstGeom>
            <a:noFill/>
            <a:ln w="9525">
              <a:solidFill>
                <a:schemeClr val="tx1"/>
              </a:solidFill>
              <a:miter lim="800000"/>
              <a:headEnd type="none" w="sm" len="sm"/>
              <a:tailEnd type="triangle" w="lg" len="med"/>
            </a:ln>
            <a:effectLst/>
          </p:spPr>
        </p:cxnSp>
        <p:cxnSp>
          <p:nvCxnSpPr>
            <p:cNvPr id="1005585" name="AutoShape 17"/>
            <p:cNvCxnSpPr>
              <a:cxnSpLocks noChangeShapeType="1"/>
            </p:cNvCxnSpPr>
            <p:nvPr/>
          </p:nvCxnSpPr>
          <p:spPr bwMode="auto">
            <a:xfrm>
              <a:off x="6172200" y="5110163"/>
              <a:ext cx="1052513" cy="0"/>
            </a:xfrm>
            <a:prstGeom prst="straightConnector1">
              <a:avLst/>
            </a:prstGeom>
            <a:noFill/>
            <a:ln w="9525">
              <a:solidFill>
                <a:schemeClr val="tx1"/>
              </a:solidFill>
              <a:round/>
              <a:headEnd type="none" w="sm" len="sm"/>
              <a:tailEnd type="triangle" w="lg" len="med"/>
            </a:ln>
            <a:effectLst/>
          </p:spPr>
        </p:cxnSp>
        <p:sp>
          <p:nvSpPr>
            <p:cNvPr id="1005586" name="Text Box 18"/>
            <p:cNvSpPr txBox="1">
              <a:spLocks noChangeArrowheads="1"/>
            </p:cNvSpPr>
            <p:nvPr/>
          </p:nvSpPr>
          <p:spPr bwMode="auto">
            <a:xfrm>
              <a:off x="4712970" y="4527550"/>
              <a:ext cx="531163"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Yes</a:t>
              </a:r>
            </a:p>
          </p:txBody>
        </p:sp>
        <p:sp>
          <p:nvSpPr>
            <p:cNvPr id="1005587" name="Text Box 19"/>
            <p:cNvSpPr txBox="1">
              <a:spLocks noChangeArrowheads="1"/>
            </p:cNvSpPr>
            <p:nvPr/>
          </p:nvSpPr>
          <p:spPr bwMode="auto">
            <a:xfrm>
              <a:off x="6761163" y="3994150"/>
              <a:ext cx="495597"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No</a:t>
              </a:r>
            </a:p>
          </p:txBody>
        </p:sp>
        <p:sp>
          <p:nvSpPr>
            <p:cNvPr id="1005588" name="AutoShape 20"/>
            <p:cNvSpPr>
              <a:spLocks noChangeArrowheads="1"/>
            </p:cNvSpPr>
            <p:nvPr/>
          </p:nvSpPr>
          <p:spPr bwMode="auto">
            <a:xfrm>
              <a:off x="7635875" y="2049463"/>
              <a:ext cx="1093788" cy="1143000"/>
            </a:xfrm>
            <a:prstGeom prst="flowChartDocumen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anchor="ctr"/>
            <a:lstStyle/>
            <a:p>
              <a:pPr eaLnBrk="1" hangingPunct="1"/>
              <a:r>
                <a:rPr lang="en-GB" b="1" dirty="0" err="1" smtClean="0"/>
                <a:t>Listado</a:t>
              </a:r>
              <a:r>
                <a:rPr lang="en-GB" b="1" dirty="0" smtClean="0"/>
                <a:t> de </a:t>
              </a:r>
              <a:r>
                <a:rPr lang="en-GB" b="1" dirty="0" err="1" smtClean="0"/>
                <a:t>Cambios</a:t>
              </a:r>
              <a:endParaRPr lang="en-US" b="1" dirty="0"/>
            </a:p>
          </p:txBody>
        </p:sp>
        <p:sp>
          <p:nvSpPr>
            <p:cNvPr id="1005589" name="Line 21"/>
            <p:cNvSpPr>
              <a:spLocks noChangeShapeType="1"/>
            </p:cNvSpPr>
            <p:nvPr/>
          </p:nvSpPr>
          <p:spPr bwMode="auto">
            <a:xfrm>
              <a:off x="6373813" y="2616200"/>
              <a:ext cx="1160462" cy="0"/>
            </a:xfrm>
            <a:prstGeom prst="line">
              <a:avLst/>
            </a:prstGeom>
            <a:noFill/>
            <a:ln w="12700" cap="sq">
              <a:solidFill>
                <a:schemeClr val="tx1"/>
              </a:solidFill>
              <a:round/>
              <a:headEnd type="none" w="sm" len="sm"/>
              <a:tailEnd type="triangle" w="lg" len="med"/>
            </a:ln>
            <a:effectLst/>
          </p:spPr>
          <p:txBody>
            <a:bodyPr wrap="none"/>
            <a:lstStyle/>
            <a:p>
              <a:endParaRPr lang="en-US" b="1" dirty="0"/>
            </a:p>
          </p:txBody>
        </p:sp>
        <p:sp>
          <p:nvSpPr>
            <p:cNvPr id="1005590" name="AutoShape 22"/>
            <p:cNvSpPr>
              <a:spLocks noChangeArrowheads="1"/>
            </p:cNvSpPr>
            <p:nvPr/>
          </p:nvSpPr>
          <p:spPr bwMode="auto">
            <a:xfrm flipH="1">
              <a:off x="1936750" y="3497263"/>
              <a:ext cx="1057275" cy="976312"/>
            </a:xfrm>
            <a:custGeom>
              <a:avLst/>
              <a:gdLst>
                <a:gd name="G0" fmla="+- 5982799 0 0"/>
                <a:gd name="G1" fmla="+- -6379292 0 0"/>
                <a:gd name="G2" fmla="+- 5982799 0 -6379292"/>
                <a:gd name="G3" fmla="+- 10800 0 0"/>
                <a:gd name="G4" fmla="+- 0 0 5982799"/>
                <a:gd name="T0" fmla="*/ 360 256 1"/>
                <a:gd name="T1" fmla="*/ 0 256 1"/>
                <a:gd name="G5" fmla="+- G2 T0 T1"/>
                <a:gd name="G6" fmla="?: G2 G2 G5"/>
                <a:gd name="G7" fmla="+- 0 0 G6"/>
                <a:gd name="G8" fmla="+- 5462 0 0"/>
                <a:gd name="G9" fmla="+- 0 0 -6379292"/>
                <a:gd name="G10" fmla="+- 5462 0 2700"/>
                <a:gd name="G11" fmla="cos G10 5982799"/>
                <a:gd name="G12" fmla="sin G10 5982799"/>
                <a:gd name="G13" fmla="cos 13500 5982799"/>
                <a:gd name="G14" fmla="sin 13500 5982799"/>
                <a:gd name="G15" fmla="+- G11 10800 0"/>
                <a:gd name="G16" fmla="+- G12 10800 0"/>
                <a:gd name="G17" fmla="+- G13 10800 0"/>
                <a:gd name="G18" fmla="+- G14 10800 0"/>
                <a:gd name="G19" fmla="*/ 5462 1 2"/>
                <a:gd name="G20" fmla="+- G19 5400 0"/>
                <a:gd name="G21" fmla="cos G20 5982799"/>
                <a:gd name="G22" fmla="sin G20 5982799"/>
                <a:gd name="G23" fmla="+- G21 10800 0"/>
                <a:gd name="G24" fmla="+- G12 G23 G22"/>
                <a:gd name="G25" fmla="+- G22 G23 G11"/>
                <a:gd name="G26" fmla="cos 10800 5982799"/>
                <a:gd name="G27" fmla="sin 10800 5982799"/>
                <a:gd name="G28" fmla="cos 5462 5982799"/>
                <a:gd name="G29" fmla="sin 5462 5982799"/>
                <a:gd name="G30" fmla="+- G26 10800 0"/>
                <a:gd name="G31" fmla="+- G27 10800 0"/>
                <a:gd name="G32" fmla="+- G28 10800 0"/>
                <a:gd name="G33" fmla="+- G29 10800 0"/>
                <a:gd name="G34" fmla="+- G19 5400 0"/>
                <a:gd name="G35" fmla="cos G34 -6379292"/>
                <a:gd name="G36" fmla="sin G34 -6379292"/>
                <a:gd name="G37" fmla="+/ -6379292 5982799 2"/>
                <a:gd name="T2" fmla="*/ 180 256 1"/>
                <a:gd name="T3" fmla="*/ 0 256 1"/>
                <a:gd name="G38" fmla="+- G37 T2 T3"/>
                <a:gd name="G39" fmla="?: G2 G37 G38"/>
                <a:gd name="G40" fmla="cos 10800 G39"/>
                <a:gd name="G41" fmla="sin 10800 G39"/>
                <a:gd name="G42" fmla="cos 5462 G39"/>
                <a:gd name="G43" fmla="sin 5462 G39"/>
                <a:gd name="G44" fmla="+- G40 10800 0"/>
                <a:gd name="G45" fmla="+- G41 10800 0"/>
                <a:gd name="G46" fmla="+- G42 10800 0"/>
                <a:gd name="G47" fmla="+- G43 10800 0"/>
                <a:gd name="G48" fmla="+- G35 10800 0"/>
                <a:gd name="G49" fmla="+- G36 10800 0"/>
                <a:gd name="T4" fmla="*/ 21584 w 21600"/>
                <a:gd name="T5" fmla="*/ 10230 h 21600"/>
                <a:gd name="T6" fmla="*/ 9761 w 21600"/>
                <a:gd name="T7" fmla="*/ 2735 h 21600"/>
                <a:gd name="T8" fmla="*/ 16254 w 21600"/>
                <a:gd name="T9" fmla="*/ 10511 h 21600"/>
                <a:gd name="T10" fmla="*/ 10496 w 21600"/>
                <a:gd name="T11" fmla="*/ 24296 h 21600"/>
                <a:gd name="T12" fmla="*/ 5249 w 21600"/>
                <a:gd name="T13" fmla="*/ 18807 h 21600"/>
                <a:gd name="T14" fmla="*/ 10737 w 21600"/>
                <a:gd name="T15" fmla="*/ 135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77" y="16260"/>
                  </a:moveTo>
                  <a:cubicBezTo>
                    <a:pt x="10717" y="16261"/>
                    <a:pt x="10758" y="16262"/>
                    <a:pt x="10800" y="16262"/>
                  </a:cubicBezTo>
                  <a:cubicBezTo>
                    <a:pt x="13816" y="16262"/>
                    <a:pt x="16262" y="13816"/>
                    <a:pt x="16262" y="10800"/>
                  </a:cubicBezTo>
                  <a:cubicBezTo>
                    <a:pt x="16262" y="7783"/>
                    <a:pt x="13816" y="5338"/>
                    <a:pt x="10800" y="5338"/>
                  </a:cubicBezTo>
                  <a:cubicBezTo>
                    <a:pt x="10566" y="5337"/>
                    <a:pt x="10333" y="5352"/>
                    <a:pt x="10102" y="5382"/>
                  </a:cubicBezTo>
                  <a:lnTo>
                    <a:pt x="9420" y="88"/>
                  </a:lnTo>
                  <a:cubicBezTo>
                    <a:pt x="9877" y="29"/>
                    <a:pt x="10338" y="-1"/>
                    <a:pt x="10800" y="0"/>
                  </a:cubicBezTo>
                  <a:cubicBezTo>
                    <a:pt x="16764" y="0"/>
                    <a:pt x="21600" y="4835"/>
                    <a:pt x="21600" y="10800"/>
                  </a:cubicBezTo>
                  <a:cubicBezTo>
                    <a:pt x="21600" y="16764"/>
                    <a:pt x="16764" y="21600"/>
                    <a:pt x="10800" y="21600"/>
                  </a:cubicBezTo>
                  <a:cubicBezTo>
                    <a:pt x="10718" y="21600"/>
                    <a:pt x="10637" y="21599"/>
                    <a:pt x="10556" y="21597"/>
                  </a:cubicBezTo>
                  <a:lnTo>
                    <a:pt x="10496" y="24296"/>
                  </a:lnTo>
                  <a:lnTo>
                    <a:pt x="5249" y="18807"/>
                  </a:lnTo>
                  <a:lnTo>
                    <a:pt x="10737" y="13561"/>
                  </a:lnTo>
                  <a:lnTo>
                    <a:pt x="10677" y="16260"/>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1" name="AutoShape 23"/>
            <p:cNvSpPr>
              <a:spLocks noChangeArrowheads="1"/>
            </p:cNvSpPr>
            <p:nvPr/>
          </p:nvSpPr>
          <p:spPr bwMode="auto">
            <a:xfrm rot="10800000">
              <a:off x="2262188" y="4206875"/>
              <a:ext cx="1057275" cy="976313"/>
            </a:xfrm>
            <a:custGeom>
              <a:avLst/>
              <a:gdLst>
                <a:gd name="G0" fmla="+- -5770812 0 0"/>
                <a:gd name="G1" fmla="+- 5843126 0 0"/>
                <a:gd name="G2" fmla="+- -5770812 0 5843126"/>
                <a:gd name="G3" fmla="+- 10800 0 0"/>
                <a:gd name="G4" fmla="+- 0 0 -5770812"/>
                <a:gd name="T0" fmla="*/ 360 256 1"/>
                <a:gd name="T1" fmla="*/ 0 256 1"/>
                <a:gd name="G5" fmla="+- G2 T0 T1"/>
                <a:gd name="G6" fmla="?: G2 G2 G5"/>
                <a:gd name="G7" fmla="+- 0 0 G6"/>
                <a:gd name="G8" fmla="+- 4656 0 0"/>
                <a:gd name="G9" fmla="+- 0 0 5843126"/>
                <a:gd name="G10" fmla="+- 4656 0 2700"/>
                <a:gd name="G11" fmla="cos G10 -5770812"/>
                <a:gd name="G12" fmla="sin G10 -5770812"/>
                <a:gd name="G13" fmla="cos 13500 -5770812"/>
                <a:gd name="G14" fmla="sin 13500 -5770812"/>
                <a:gd name="G15" fmla="+- G11 10800 0"/>
                <a:gd name="G16" fmla="+- G12 10800 0"/>
                <a:gd name="G17" fmla="+- G13 10800 0"/>
                <a:gd name="G18" fmla="+- G14 10800 0"/>
                <a:gd name="G19" fmla="*/ 4656 1 2"/>
                <a:gd name="G20" fmla="+- G19 5400 0"/>
                <a:gd name="G21" fmla="cos G20 -5770812"/>
                <a:gd name="G22" fmla="sin G20 -5770812"/>
                <a:gd name="G23" fmla="+- G21 10800 0"/>
                <a:gd name="G24" fmla="+- G12 G23 G22"/>
                <a:gd name="G25" fmla="+- G22 G23 G11"/>
                <a:gd name="G26" fmla="cos 10800 -5770812"/>
                <a:gd name="G27" fmla="sin 10800 -5770812"/>
                <a:gd name="G28" fmla="cos 4656 -5770812"/>
                <a:gd name="G29" fmla="sin 4656 -5770812"/>
                <a:gd name="G30" fmla="+- G26 10800 0"/>
                <a:gd name="G31" fmla="+- G27 10800 0"/>
                <a:gd name="G32" fmla="+- G28 10800 0"/>
                <a:gd name="G33" fmla="+- G29 10800 0"/>
                <a:gd name="G34" fmla="+- G19 5400 0"/>
                <a:gd name="G35" fmla="cos G34 5843126"/>
                <a:gd name="G36" fmla="sin G34 5843126"/>
                <a:gd name="G37" fmla="+/ 5843126 -5770812 2"/>
                <a:gd name="T2" fmla="*/ 180 256 1"/>
                <a:gd name="T3" fmla="*/ 0 256 1"/>
                <a:gd name="G38" fmla="+- G37 T2 T3"/>
                <a:gd name="G39" fmla="?: G2 G37 G38"/>
                <a:gd name="G40" fmla="cos 10800 G39"/>
                <a:gd name="G41" fmla="sin 10800 G39"/>
                <a:gd name="G42" fmla="cos 4656 G39"/>
                <a:gd name="G43" fmla="sin 4656 G39"/>
                <a:gd name="G44" fmla="+- G40 10800 0"/>
                <a:gd name="G45" fmla="+- G41 10800 0"/>
                <a:gd name="G46" fmla="+- G42 10800 0"/>
                <a:gd name="G47" fmla="+- G43 10800 0"/>
                <a:gd name="G48" fmla="+- G35 10800 0"/>
                <a:gd name="G49" fmla="+- G36 10800 0"/>
                <a:gd name="T4" fmla="*/ 0 w 21600"/>
                <a:gd name="T5" fmla="*/ 10696 h 21600"/>
                <a:gd name="T6" fmla="*/ 10913 w 21600"/>
                <a:gd name="T7" fmla="*/ 18527 h 21600"/>
                <a:gd name="T8" fmla="*/ 6144 w 21600"/>
                <a:gd name="T9" fmla="*/ 10755 h 21600"/>
                <a:gd name="T10" fmla="*/ 11258 w 21600"/>
                <a:gd name="T11" fmla="*/ -2693 h 21600"/>
                <a:gd name="T12" fmla="*/ 16831 w 21600"/>
                <a:gd name="T13" fmla="*/ 3272 h 21600"/>
                <a:gd name="T14" fmla="*/ 10866 w 21600"/>
                <a:gd name="T15" fmla="*/ 884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957" y="6146"/>
                  </a:moveTo>
                  <a:cubicBezTo>
                    <a:pt x="10905" y="6144"/>
                    <a:pt x="10852" y="6144"/>
                    <a:pt x="10800" y="6144"/>
                  </a:cubicBezTo>
                  <a:cubicBezTo>
                    <a:pt x="8228" y="6144"/>
                    <a:pt x="6144" y="8228"/>
                    <a:pt x="6144" y="10800"/>
                  </a:cubicBezTo>
                  <a:cubicBezTo>
                    <a:pt x="6144" y="13371"/>
                    <a:pt x="8228" y="15456"/>
                    <a:pt x="10800" y="15456"/>
                  </a:cubicBezTo>
                  <a:cubicBezTo>
                    <a:pt x="10822" y="15456"/>
                    <a:pt x="10845" y="15455"/>
                    <a:pt x="10868" y="15455"/>
                  </a:cubicBezTo>
                  <a:lnTo>
                    <a:pt x="10958" y="21598"/>
                  </a:lnTo>
                  <a:cubicBezTo>
                    <a:pt x="10905" y="21599"/>
                    <a:pt x="10852" y="21599"/>
                    <a:pt x="10800" y="21600"/>
                  </a:cubicBezTo>
                  <a:cubicBezTo>
                    <a:pt x="4835" y="21600"/>
                    <a:pt x="0" y="16764"/>
                    <a:pt x="0" y="10800"/>
                  </a:cubicBezTo>
                  <a:cubicBezTo>
                    <a:pt x="0" y="4835"/>
                    <a:pt x="4835" y="0"/>
                    <a:pt x="10800" y="0"/>
                  </a:cubicBezTo>
                  <a:cubicBezTo>
                    <a:pt x="10922" y="-1"/>
                    <a:pt x="11044" y="2"/>
                    <a:pt x="11166" y="6"/>
                  </a:cubicBezTo>
                  <a:lnTo>
                    <a:pt x="11258" y="-2693"/>
                  </a:lnTo>
                  <a:lnTo>
                    <a:pt x="16831" y="3272"/>
                  </a:lnTo>
                  <a:lnTo>
                    <a:pt x="10866" y="8845"/>
                  </a:lnTo>
                  <a:lnTo>
                    <a:pt x="10957" y="6146"/>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2" name="Line 24"/>
            <p:cNvSpPr>
              <a:spLocks noChangeShapeType="1"/>
            </p:cNvSpPr>
            <p:nvPr/>
          </p:nvSpPr>
          <p:spPr bwMode="auto">
            <a:xfrm flipH="1">
              <a:off x="3614738" y="3497263"/>
              <a:ext cx="850900"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sp>
          <p:nvSpPr>
            <p:cNvPr id="1005593" name="Text Box 25"/>
            <p:cNvSpPr txBox="1">
              <a:spLocks noChangeArrowheads="1"/>
            </p:cNvSpPr>
            <p:nvPr/>
          </p:nvSpPr>
          <p:spPr bwMode="auto">
            <a:xfrm>
              <a:off x="1835150" y="2681288"/>
              <a:ext cx="1689100" cy="923330"/>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err="1" smtClean="0">
                  <a:solidFill>
                    <a:schemeClr val="bg1"/>
                  </a:solidFill>
                </a:rPr>
                <a:t>Proceso</a:t>
              </a:r>
              <a:r>
                <a:rPr lang="en-GB" b="1" dirty="0" smtClean="0">
                  <a:solidFill>
                    <a:schemeClr val="bg1"/>
                  </a:solidFill>
                </a:rPr>
                <a:t> de </a:t>
              </a:r>
              <a:r>
                <a:rPr lang="en-GB" b="1" dirty="0" err="1" smtClean="0">
                  <a:solidFill>
                    <a:schemeClr val="bg1"/>
                  </a:solidFill>
                </a:rPr>
                <a:t>Gestión</a:t>
              </a:r>
              <a:r>
                <a:rPr lang="en-GB" b="1" dirty="0" smtClean="0">
                  <a:solidFill>
                    <a:schemeClr val="bg1"/>
                  </a:solidFill>
                </a:rPr>
                <a:t> de la </a:t>
              </a:r>
              <a:r>
                <a:rPr lang="en-GB" b="1" dirty="0" err="1" smtClean="0">
                  <a:solidFill>
                    <a:schemeClr val="bg1"/>
                  </a:solidFill>
                </a:rPr>
                <a:t>Configuración</a:t>
              </a:r>
              <a:endParaRPr lang="en-US" b="1" dirty="0">
                <a:solidFill>
                  <a:schemeClr val="bg1"/>
                </a:solidFill>
              </a:endParaRPr>
            </a:p>
          </p:txBody>
        </p:sp>
        <p:sp>
          <p:nvSpPr>
            <p:cNvPr id="1005594" name="Line 26"/>
            <p:cNvSpPr>
              <a:spLocks noChangeShapeType="1"/>
            </p:cNvSpPr>
            <p:nvPr/>
          </p:nvSpPr>
          <p:spPr bwMode="auto">
            <a:xfrm flipH="1">
              <a:off x="3625850" y="5145088"/>
              <a:ext cx="815975"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114</a:t>
            </a:fld>
            <a:endParaRPr lang="en-US" dirty="0"/>
          </a:p>
        </p:txBody>
      </p:sp>
    </p:spTree>
    <p:extLst>
      <p:ext uri="{BB962C8B-B14F-4D97-AF65-F5344CB8AC3E}">
        <p14:creationId xmlns:p14="http://schemas.microsoft.com/office/powerpoint/2010/main" xmlns="" val="5185014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31" name="Rectangle 15"/>
          <p:cNvSpPr>
            <a:spLocks noGrp="1" noChangeArrowheads="1"/>
          </p:cNvSpPr>
          <p:nvPr>
            <p:ph type="title"/>
          </p:nvPr>
        </p:nvSpPr>
        <p:spPr>
          <a:xfrm>
            <a:off x="381001" y="1"/>
            <a:ext cx="8622324" cy="761999"/>
          </a:xfrm>
        </p:spPr>
        <p:txBody>
          <a:bodyPr>
            <a:normAutofit/>
          </a:bodyPr>
          <a:lstStyle/>
          <a:p>
            <a:r>
              <a:rPr lang="en-GB" dirty="0" err="1" smtClean="0"/>
              <a:t>Documentos</a:t>
            </a:r>
            <a:r>
              <a:rPr lang="en-GB" dirty="0" smtClean="0"/>
              <a:t> Claves – </a:t>
            </a:r>
            <a:r>
              <a:rPr lang="en-GB" dirty="0" err="1" smtClean="0"/>
              <a:t>Solicitud</a:t>
            </a:r>
            <a:r>
              <a:rPr lang="en-GB" dirty="0" smtClean="0"/>
              <a:t> del </a:t>
            </a:r>
            <a:r>
              <a:rPr lang="en-GB" dirty="0" err="1" smtClean="0"/>
              <a:t>Cambios</a:t>
            </a:r>
            <a:endParaRPr lang="en-US" dirty="0"/>
          </a:p>
        </p:txBody>
      </p:sp>
      <p:graphicFrame>
        <p:nvGraphicFramePr>
          <p:cNvPr id="2" name="Table 1"/>
          <p:cNvGraphicFramePr>
            <a:graphicFrameLocks noGrp="1"/>
          </p:cNvGraphicFramePr>
          <p:nvPr>
            <p:extLst/>
          </p:nvPr>
        </p:nvGraphicFramePr>
        <p:xfrm>
          <a:off x="228600" y="838200"/>
          <a:ext cx="6400800" cy="5552684"/>
        </p:xfrm>
        <a:graphic>
          <a:graphicData uri="http://schemas.openxmlformats.org/drawingml/2006/table">
            <a:tbl>
              <a:tblPr firstRow="1" firstCol="1" bandRow="1">
                <a:tableStyleId>{9D7B26C5-4107-4FEC-AEDC-1716B250A1EF}</a:tableStyleId>
              </a:tblPr>
              <a:tblGrid>
                <a:gridCol w="2466307"/>
                <a:gridCol w="155406"/>
                <a:gridCol w="3779087"/>
              </a:tblGrid>
              <a:tr h="252988">
                <a:tc>
                  <a:txBody>
                    <a:bodyPr/>
                    <a:lstStyle/>
                    <a:p>
                      <a:pPr marL="0" marR="0" algn="l">
                        <a:spcBef>
                          <a:spcPts val="0"/>
                        </a:spcBef>
                        <a:spcAft>
                          <a:spcPts val="0"/>
                        </a:spcAft>
                        <a:tabLst>
                          <a:tab pos="2637155" algn="ctr"/>
                          <a:tab pos="5274310" algn="r"/>
                        </a:tabLst>
                      </a:pPr>
                      <a:r>
                        <a:rPr lang="en-GB" sz="1050" dirty="0" err="1" smtClean="0">
                          <a:effectLst/>
                        </a:rPr>
                        <a:t>Solicitud</a:t>
                      </a:r>
                      <a:r>
                        <a:rPr lang="en-GB" sz="1050" dirty="0" smtClean="0">
                          <a:effectLst/>
                        </a:rPr>
                        <a:t> de </a:t>
                      </a:r>
                      <a:r>
                        <a:rPr lang="en-GB" sz="1050" dirty="0" err="1" smtClean="0">
                          <a:effectLst/>
                        </a:rPr>
                        <a:t>Cambio</a:t>
                      </a:r>
                      <a:r>
                        <a:rPr lang="en-GB" sz="1050" dirty="0" smtClean="0">
                          <a:effectLst/>
                        </a:rPr>
                        <a:t>: </a:t>
                      </a:r>
                      <a:endParaRPr lang="en-US" sz="1000" dirty="0">
                        <a:effectLst/>
                      </a:endParaRPr>
                    </a:p>
                    <a:p>
                      <a:pPr marL="45720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52988">
                <a:tc>
                  <a:txBody>
                    <a:bodyPr/>
                    <a:lstStyle/>
                    <a:p>
                      <a:pPr marL="0" marR="0" algn="l">
                        <a:spcBef>
                          <a:spcPts val="0"/>
                        </a:spcBef>
                        <a:spcAft>
                          <a:spcPts val="0"/>
                        </a:spcAft>
                        <a:tabLst>
                          <a:tab pos="2637155" algn="ctr"/>
                          <a:tab pos="5274310" algn="r"/>
                        </a:tabLst>
                      </a:pPr>
                      <a:r>
                        <a:rPr lang="en-GB" sz="1050" dirty="0" err="1" smtClean="0">
                          <a:effectLst/>
                        </a:rPr>
                        <a:t>Descripción</a:t>
                      </a:r>
                      <a:r>
                        <a:rPr lang="en-GB" sz="1050" dirty="0" smtClean="0">
                          <a:effectLst/>
                        </a:rPr>
                        <a:t> de la </a:t>
                      </a:r>
                      <a:r>
                        <a:rPr lang="en-GB" sz="1050" dirty="0" err="1" smtClean="0">
                          <a:effectLst/>
                        </a:rPr>
                        <a:t>Actividad</a:t>
                      </a:r>
                      <a:r>
                        <a:rPr lang="en-GB" sz="1050" dirty="0" smtClean="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84542">
                <a:tc>
                  <a:txBody>
                    <a:bodyPr/>
                    <a:lstStyle/>
                    <a:p>
                      <a:pPr marL="0" marR="0" algn="l">
                        <a:spcBef>
                          <a:spcPts val="0"/>
                        </a:spcBef>
                        <a:spcAft>
                          <a:spcPts val="0"/>
                        </a:spcAft>
                        <a:tabLst>
                          <a:tab pos="2637155" algn="ctr"/>
                          <a:tab pos="5274310" algn="r"/>
                        </a:tabLst>
                      </a:pPr>
                      <a:r>
                        <a:rPr lang="en-GB" sz="1050" dirty="0" err="1" smtClean="0">
                          <a:effectLst/>
                        </a:rPr>
                        <a:t>Descripción</a:t>
                      </a:r>
                      <a:r>
                        <a:rPr lang="en-GB" sz="1050" dirty="0" smtClean="0">
                          <a:effectLst/>
                        </a:rPr>
                        <a:t> de la </a:t>
                      </a:r>
                      <a:r>
                        <a:rPr lang="en-GB" sz="1050" dirty="0" err="1" smtClean="0">
                          <a:effectLst/>
                        </a:rPr>
                        <a:t>Solicitud</a:t>
                      </a:r>
                      <a:r>
                        <a:rPr lang="en-GB" sz="1050" dirty="0" smtClean="0">
                          <a:effectLst/>
                        </a:rPr>
                        <a:t> de </a:t>
                      </a:r>
                      <a:r>
                        <a:rPr lang="en-GB" sz="1050" dirty="0" err="1" smtClean="0">
                          <a:effectLst/>
                        </a:rPr>
                        <a:t>Cambio</a:t>
                      </a:r>
                      <a:r>
                        <a:rPr lang="en-GB" sz="1050" dirty="0" smtClean="0">
                          <a:effectLst/>
                        </a:rPr>
                        <a: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hMerge="1">
                  <a:txBody>
                    <a:bodyPr/>
                    <a:lstStyle/>
                    <a:p>
                      <a:endParaRPr lang="en-US"/>
                    </a:p>
                  </a:txBody>
                  <a:tcPr/>
                </a:tc>
              </a:tr>
              <a:tr h="364303">
                <a:tc>
                  <a:txBody>
                    <a:bodyPr/>
                    <a:lstStyle/>
                    <a:p>
                      <a:pPr marL="0" marR="0" algn="l">
                        <a:spcBef>
                          <a:spcPts val="0"/>
                        </a:spcBef>
                        <a:spcAft>
                          <a:spcPts val="0"/>
                        </a:spcAft>
                      </a:pPr>
                      <a:r>
                        <a:rPr lang="en-GB" sz="1050" b="1" kern="1200" dirty="0" err="1" smtClean="0">
                          <a:solidFill>
                            <a:schemeClr val="tx1"/>
                          </a:solidFill>
                          <a:effectLst/>
                          <a:latin typeface="+mn-lt"/>
                          <a:ea typeface="+mn-ea"/>
                          <a:cs typeface="+mn-cs"/>
                        </a:rPr>
                        <a:t>Razón</a:t>
                      </a:r>
                      <a:r>
                        <a:rPr lang="en-GB" sz="1050" b="1" kern="1200" dirty="0" smtClean="0">
                          <a:solidFill>
                            <a:schemeClr val="tx1"/>
                          </a:solidFill>
                          <a:effectLst/>
                          <a:latin typeface="+mn-lt"/>
                          <a:ea typeface="+mn-ea"/>
                          <a:cs typeface="+mn-cs"/>
                        </a:rPr>
                        <a:t> </a:t>
                      </a:r>
                      <a:r>
                        <a:rPr lang="en-GB" sz="1050" b="1" kern="1200" dirty="0" err="1" smtClean="0">
                          <a:solidFill>
                            <a:schemeClr val="tx1"/>
                          </a:solidFill>
                          <a:effectLst/>
                          <a:latin typeface="+mn-lt"/>
                          <a:ea typeface="+mn-ea"/>
                          <a:cs typeface="+mn-cs"/>
                        </a:rPr>
                        <a:t>para</a:t>
                      </a:r>
                      <a:r>
                        <a:rPr lang="en-GB" sz="1050" b="1" kern="1200" dirty="0" smtClean="0">
                          <a:solidFill>
                            <a:schemeClr val="tx1"/>
                          </a:solidFill>
                          <a:effectLst/>
                          <a:latin typeface="+mn-lt"/>
                          <a:ea typeface="+mn-ea"/>
                          <a:cs typeface="+mn-cs"/>
                        </a:rPr>
                        <a:t> el </a:t>
                      </a:r>
                      <a:r>
                        <a:rPr lang="en-GB" sz="1050" b="1" kern="1200" dirty="0" err="1" smtClean="0">
                          <a:solidFill>
                            <a:schemeClr val="tx1"/>
                          </a:solidFill>
                          <a:effectLst/>
                          <a:latin typeface="+mn-lt"/>
                          <a:ea typeface="+mn-ea"/>
                          <a:cs typeface="+mn-cs"/>
                        </a:rPr>
                        <a:t>Cambio</a:t>
                      </a:r>
                      <a:r>
                        <a:rPr lang="en-GB" sz="1000" dirty="0" smtClean="0">
                          <a:effectLst/>
                        </a:rPr>
                        <a:t>: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600" dirty="0">
                          <a:effectLst/>
                        </a:rPr>
                        <a:t>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1913">
                <a:tc gridSpan="3">
                  <a:txBody>
                    <a:bodyPr/>
                    <a:lstStyle/>
                    <a:p>
                      <a:pPr marL="0" marR="0" algn="ctr">
                        <a:spcBef>
                          <a:spcPts val="0"/>
                        </a:spcBef>
                        <a:spcAft>
                          <a:spcPts val="0"/>
                        </a:spcAft>
                        <a:tabLst>
                          <a:tab pos="2637155" algn="ctr"/>
                          <a:tab pos="5274310" algn="r"/>
                        </a:tabLst>
                      </a:pPr>
                      <a:r>
                        <a:rPr lang="en-GB" sz="1400" dirty="0" smtClean="0">
                          <a:effectLst/>
                        </a:rPr>
                        <a:t>IMPACTO</a:t>
                      </a:r>
                      <a:r>
                        <a:rPr lang="en-GB" sz="1400" baseline="0" dirty="0" smtClean="0">
                          <a:effectLst/>
                        </a:rPr>
                        <a:t> DEL CAMBIO</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19257">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err="1" smtClean="0">
                          <a:solidFill>
                            <a:schemeClr val="tx1"/>
                          </a:solidFill>
                          <a:effectLst>
                            <a:outerShdw blurRad="38100" dist="38100" dir="2700000" algn="tl">
                              <a:srgbClr val="000000">
                                <a:alpha val="43137"/>
                              </a:srgbClr>
                            </a:outerShdw>
                          </a:effectLst>
                          <a:latin typeface="+mn-lt"/>
                          <a:ea typeface="+mn-ea"/>
                          <a:cs typeface="+mn-cs"/>
                        </a:rPr>
                        <a:t>Impacto</a:t>
                      </a:r>
                      <a:r>
                        <a:rPr lang="en-GB" sz="1600" b="1" kern="1200" baseline="0" dirty="0" smtClean="0">
                          <a:solidFill>
                            <a:schemeClr val="tx1"/>
                          </a:solidFill>
                          <a:effectLst>
                            <a:outerShdw blurRad="38100" dist="38100" dir="2700000" algn="tl">
                              <a:srgbClr val="000000">
                                <a:alpha val="43137"/>
                              </a:srgbClr>
                            </a:outerShdw>
                          </a:effectLst>
                          <a:latin typeface="+mn-lt"/>
                          <a:ea typeface="+mn-ea"/>
                          <a:cs typeface="+mn-cs"/>
                        </a:rPr>
                        <a:t> en el </a:t>
                      </a:r>
                      <a:r>
                        <a:rPr lang="en-GB" sz="1600" b="1" kern="1200" baseline="0" dirty="0" err="1" smtClean="0">
                          <a:solidFill>
                            <a:schemeClr val="tx1"/>
                          </a:solidFill>
                          <a:effectLst>
                            <a:outerShdw blurRad="38100" dist="38100" dir="2700000" algn="tl">
                              <a:srgbClr val="000000">
                                <a:alpha val="43137"/>
                              </a:srgbClr>
                            </a:outerShdw>
                          </a:effectLst>
                          <a:latin typeface="+mn-lt"/>
                          <a:ea typeface="+mn-ea"/>
                          <a:cs typeface="+mn-cs"/>
                        </a:rPr>
                        <a:t>Cronograma</a:t>
                      </a:r>
                      <a:r>
                        <a:rPr lang="en-GB" sz="1600" b="1" kern="1200" dirty="0" smtClean="0">
                          <a:solidFill>
                            <a:schemeClr val="tx1"/>
                          </a:solidFill>
                          <a:effectLst>
                            <a:outerShdw blurRad="38100" dist="38100" dir="2700000" algn="tl">
                              <a:srgbClr val="000000">
                                <a:alpha val="43137"/>
                              </a:srgbClr>
                            </a:outerShdw>
                          </a:effectLst>
                          <a:latin typeface="+mn-lt"/>
                          <a:ea typeface="+mn-ea"/>
                          <a:cs typeface="+mn-cs"/>
                        </a:rPr>
                        <a:t>: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82152">
                <a:tc>
                  <a:txBody>
                    <a:bodyPr/>
                    <a:lstStyle/>
                    <a:p>
                      <a:pPr marL="0" marR="0" algn="l">
                        <a:spcBef>
                          <a:spcPts val="0"/>
                        </a:spcBef>
                        <a:spcAft>
                          <a:spcPts val="0"/>
                        </a:spcAft>
                        <a:tabLst>
                          <a:tab pos="2637155" algn="ctr"/>
                          <a:tab pos="5274310" algn="r"/>
                        </a:tabLst>
                      </a:pPr>
                      <a:r>
                        <a:rPr lang="en-GB" sz="1600" dirty="0" err="1" smtClean="0">
                          <a:effectLst>
                            <a:outerShdw blurRad="38100" dist="38100" dir="2700000" algn="tl">
                              <a:srgbClr val="000000">
                                <a:alpha val="43137"/>
                              </a:srgbClr>
                            </a:outerShdw>
                          </a:effectLst>
                        </a:rPr>
                        <a:t>Impacto</a:t>
                      </a:r>
                      <a:r>
                        <a:rPr lang="en-GB" sz="1600" dirty="0" smtClean="0">
                          <a:effectLst>
                            <a:outerShdw blurRad="38100" dist="38100" dir="2700000" algn="tl">
                              <a:srgbClr val="000000">
                                <a:alpha val="43137"/>
                              </a:srgbClr>
                            </a:outerShdw>
                          </a:effectLst>
                        </a:rPr>
                        <a:t> en el </a:t>
                      </a:r>
                      <a:r>
                        <a:rPr lang="en-GB" sz="1600" dirty="0" err="1" smtClean="0">
                          <a:effectLst>
                            <a:outerShdw blurRad="38100" dist="38100" dir="2700000" algn="tl">
                              <a:srgbClr val="000000">
                                <a:alpha val="43137"/>
                              </a:srgbClr>
                            </a:outerShdw>
                          </a:effectLst>
                        </a:rPr>
                        <a:t>Costo</a:t>
                      </a:r>
                      <a:r>
                        <a:rPr lang="en-GB" sz="1600" dirty="0" smtClean="0">
                          <a:effectLst>
                            <a:outerShdw blurRad="38100" dist="38100" dir="2700000" algn="tl">
                              <a:srgbClr val="000000">
                                <a:alpha val="43137"/>
                              </a:srgbClr>
                            </a:outerShdw>
                          </a:effectLst>
                        </a:rPr>
                        <a:t>: </a:t>
                      </a:r>
                      <a:endParaRPr lang="en-US" sz="16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21434">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err="1" smtClean="0">
                          <a:solidFill>
                            <a:schemeClr val="tx1"/>
                          </a:solidFill>
                          <a:effectLst>
                            <a:outerShdw blurRad="38100" dist="38100" dir="2700000" algn="tl">
                              <a:srgbClr val="000000">
                                <a:alpha val="43137"/>
                              </a:srgbClr>
                            </a:outerShdw>
                          </a:effectLst>
                          <a:latin typeface="+mn-lt"/>
                          <a:ea typeface="+mn-ea"/>
                          <a:cs typeface="+mn-cs"/>
                        </a:rPr>
                        <a:t>Impacto</a:t>
                      </a:r>
                      <a:r>
                        <a:rPr lang="en-GB" sz="1600" b="1" kern="1200" dirty="0" smtClean="0">
                          <a:solidFill>
                            <a:schemeClr val="tx1"/>
                          </a:solidFill>
                          <a:effectLst>
                            <a:outerShdw blurRad="38100" dist="38100" dir="2700000" algn="tl">
                              <a:srgbClr val="000000">
                                <a:alpha val="43137"/>
                              </a:srgbClr>
                            </a:outerShdw>
                          </a:effectLst>
                          <a:latin typeface="+mn-lt"/>
                          <a:ea typeface="+mn-ea"/>
                          <a:cs typeface="+mn-cs"/>
                        </a:rPr>
                        <a:t> en el </a:t>
                      </a:r>
                      <a:r>
                        <a:rPr lang="en-GB" sz="1600" b="1" kern="1200" dirty="0" err="1" smtClean="0">
                          <a:solidFill>
                            <a:schemeClr val="tx1"/>
                          </a:solidFill>
                          <a:effectLst>
                            <a:outerShdw blurRad="38100" dist="38100" dir="2700000" algn="tl">
                              <a:srgbClr val="000000">
                                <a:alpha val="43137"/>
                              </a:srgbClr>
                            </a:outerShdw>
                          </a:effectLst>
                          <a:latin typeface="+mn-lt"/>
                          <a:ea typeface="+mn-ea"/>
                          <a:cs typeface="+mn-cs"/>
                        </a:rPr>
                        <a:t>Alcance</a:t>
                      </a:r>
                      <a:r>
                        <a:rPr lang="en-GB" sz="1600" b="1" kern="1200" dirty="0" smtClean="0">
                          <a:solidFill>
                            <a:schemeClr val="tx1"/>
                          </a:solidFill>
                          <a:effectLst>
                            <a:outerShdw blurRad="38100" dist="38100" dir="2700000" algn="tl">
                              <a:srgbClr val="000000">
                                <a:alpha val="43137"/>
                              </a:srgbClr>
                            </a:outerShdw>
                          </a:effectLst>
                          <a:latin typeface="+mn-lt"/>
                          <a:ea typeface="+mn-ea"/>
                          <a:cs typeface="+mn-cs"/>
                        </a:rPr>
                        <a:t>: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23473">
                <a:tc>
                  <a:txBody>
                    <a:bodyPr/>
                    <a:lstStyle/>
                    <a:p>
                      <a:pPr marL="0" marR="0" algn="l">
                        <a:spcBef>
                          <a:spcPts val="0"/>
                        </a:spcBef>
                        <a:spcAft>
                          <a:spcPts val="0"/>
                        </a:spcAft>
                        <a:tabLst>
                          <a:tab pos="2637155" algn="ctr"/>
                          <a:tab pos="5274310" algn="r"/>
                        </a:tabLst>
                      </a:pPr>
                      <a:r>
                        <a:rPr lang="en-GB" sz="1400" dirty="0" err="1" smtClean="0">
                          <a:effectLst>
                            <a:outerShdw blurRad="38100" dist="38100" dir="2700000" algn="tl">
                              <a:srgbClr val="000000">
                                <a:alpha val="43137"/>
                              </a:srgbClr>
                            </a:outerShdw>
                          </a:effectLst>
                        </a:rPr>
                        <a:t>Impacto</a:t>
                      </a:r>
                      <a:r>
                        <a:rPr lang="en-GB" sz="1400" dirty="0" smtClean="0">
                          <a:effectLst>
                            <a:outerShdw blurRad="38100" dist="38100" dir="2700000" algn="tl">
                              <a:srgbClr val="000000">
                                <a:alpha val="43137"/>
                              </a:srgbClr>
                            </a:outerShdw>
                          </a:effectLst>
                        </a:rPr>
                        <a:t> en el </a:t>
                      </a:r>
                      <a:r>
                        <a:rPr lang="en-GB" sz="1400" dirty="0" err="1" smtClean="0">
                          <a:effectLst>
                            <a:outerShdw blurRad="38100" dist="38100" dir="2700000" algn="tl">
                              <a:srgbClr val="000000">
                                <a:alpha val="43137"/>
                              </a:srgbClr>
                            </a:outerShdw>
                          </a:effectLst>
                        </a:rPr>
                        <a:t>Medio</a:t>
                      </a:r>
                      <a:r>
                        <a:rPr lang="en-GB" sz="1400" dirty="0" smtClean="0">
                          <a:effectLst>
                            <a:outerShdw blurRad="38100" dist="38100" dir="2700000" algn="tl">
                              <a:srgbClr val="000000">
                                <a:alpha val="43137"/>
                              </a:srgbClr>
                            </a:outerShdw>
                          </a:effectLst>
                        </a:rPr>
                        <a:t> </a:t>
                      </a:r>
                      <a:r>
                        <a:rPr lang="en-GB" sz="1400" dirty="0" err="1" smtClean="0">
                          <a:effectLst>
                            <a:outerShdw blurRad="38100" dist="38100" dir="2700000" algn="tl">
                              <a:srgbClr val="000000">
                                <a:alpha val="43137"/>
                              </a:srgbClr>
                            </a:outerShdw>
                          </a:effectLst>
                        </a:rPr>
                        <a:t>Ambiente</a:t>
                      </a:r>
                      <a:r>
                        <a:rPr lang="en-GB" sz="1400" dirty="0" smtClean="0">
                          <a:effectLst>
                            <a:outerShdw blurRad="38100" dist="38100" dir="2700000" algn="tl">
                              <a:srgbClr val="000000">
                                <a:alpha val="43137"/>
                              </a:srgbClr>
                            </a:outerShdw>
                          </a:effectLst>
                        </a:rPr>
                        <a:t>:</a:t>
                      </a:r>
                      <a:endParaRPr lang="en-US" sz="14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err="1" smtClean="0">
                          <a:solidFill>
                            <a:schemeClr val="tx1"/>
                          </a:solidFill>
                          <a:effectLst>
                            <a:outerShdw blurRad="38100" dist="38100" dir="2700000" algn="tl">
                              <a:srgbClr val="000000">
                                <a:alpha val="43137"/>
                              </a:srgbClr>
                            </a:outerShdw>
                          </a:effectLst>
                          <a:latin typeface="+mn-lt"/>
                          <a:ea typeface="+mn-ea"/>
                          <a:cs typeface="+mn-cs"/>
                        </a:rPr>
                        <a:t>Impacto</a:t>
                      </a:r>
                      <a:r>
                        <a:rPr lang="en-GB" sz="1600" b="1" kern="1200" dirty="0" smtClean="0">
                          <a:solidFill>
                            <a:schemeClr val="tx1"/>
                          </a:solidFill>
                          <a:effectLst>
                            <a:outerShdw blurRad="38100" dist="38100" dir="2700000" algn="tl">
                              <a:srgbClr val="000000">
                                <a:alpha val="43137"/>
                              </a:srgbClr>
                            </a:outerShdw>
                          </a:effectLst>
                          <a:latin typeface="+mn-lt"/>
                          <a:ea typeface="+mn-ea"/>
                          <a:cs typeface="+mn-cs"/>
                        </a:rPr>
                        <a:t> en el </a:t>
                      </a:r>
                      <a:r>
                        <a:rPr lang="en-GB" sz="1600" b="1" kern="1200" dirty="0" err="1" smtClean="0">
                          <a:solidFill>
                            <a:schemeClr val="tx1"/>
                          </a:solidFill>
                          <a:effectLst>
                            <a:outerShdw blurRad="38100" dist="38100" dir="2700000" algn="tl">
                              <a:srgbClr val="000000">
                                <a:alpha val="43137"/>
                              </a:srgbClr>
                            </a:outerShdw>
                          </a:effectLst>
                          <a:latin typeface="+mn-lt"/>
                          <a:ea typeface="+mn-ea"/>
                          <a:cs typeface="+mn-cs"/>
                        </a:rPr>
                        <a:t>Proceso</a:t>
                      </a:r>
                      <a:r>
                        <a:rPr lang="en-GB" sz="1600" b="1" kern="1200" dirty="0" smtClean="0">
                          <a:solidFill>
                            <a:schemeClr val="tx1"/>
                          </a:solidFill>
                          <a:effectLst>
                            <a:outerShdw blurRad="38100" dist="38100" dir="2700000" algn="tl">
                              <a:srgbClr val="000000">
                                <a:alpha val="43137"/>
                              </a:srgbClr>
                            </a:outerShdw>
                          </a:effectLst>
                          <a:latin typeface="+mn-lt"/>
                          <a:ea typeface="+mn-ea"/>
                          <a:cs typeface="+mn-cs"/>
                        </a:rPr>
                        <a:t>: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17079">
                <a:tc>
                  <a:txBody>
                    <a:bodyPr/>
                    <a:lstStyle/>
                    <a:p>
                      <a:pPr marL="0" marR="0" algn="l">
                        <a:spcBef>
                          <a:spcPts val="0"/>
                        </a:spcBef>
                        <a:spcAft>
                          <a:spcPts val="1000"/>
                        </a:spcAft>
                      </a:pPr>
                      <a:r>
                        <a:rPr lang="en-GB" sz="1400" dirty="0" err="1" smtClean="0">
                          <a:effectLst>
                            <a:outerShdw blurRad="38100" dist="38100" dir="2700000" algn="tl">
                              <a:srgbClr val="000000">
                                <a:alpha val="43137"/>
                              </a:srgbClr>
                            </a:outerShdw>
                          </a:effectLst>
                        </a:rPr>
                        <a:t>Impacto</a:t>
                      </a:r>
                      <a:r>
                        <a:rPr lang="en-GB" sz="1400" dirty="0" smtClean="0">
                          <a:effectLst>
                            <a:outerShdw blurRad="38100" dist="38100" dir="2700000" algn="tl">
                              <a:srgbClr val="000000">
                                <a:alpha val="43137"/>
                              </a:srgbClr>
                            </a:outerShdw>
                          </a:effectLst>
                        </a:rPr>
                        <a:t> en el </a:t>
                      </a:r>
                      <a:r>
                        <a:rPr lang="en-GB" sz="1400" dirty="0" err="1" smtClean="0">
                          <a:effectLst>
                            <a:outerShdw blurRad="38100" dist="38100" dir="2700000" algn="tl">
                              <a:srgbClr val="000000">
                                <a:alpha val="43137"/>
                              </a:srgbClr>
                            </a:outerShdw>
                          </a:effectLst>
                        </a:rPr>
                        <a:t>Producto</a:t>
                      </a:r>
                      <a:r>
                        <a:rPr lang="en-GB" sz="1400" dirty="0" smtClean="0">
                          <a:effectLst>
                            <a:outerShdw blurRad="38100" dist="38100" dir="2700000" algn="tl">
                              <a:srgbClr val="000000">
                                <a:alpha val="43137"/>
                              </a:srgbClr>
                            </a:outerShdw>
                          </a:effectLst>
                        </a:rPr>
                        <a:t>: </a:t>
                      </a:r>
                      <a:endParaRPr lang="en-US" sz="1400" dirty="0">
                        <a:effectLst>
                          <a:outerShdw blurRad="38100" dist="38100" dir="2700000" algn="tl">
                            <a:srgbClr val="000000">
                              <a:alpha val="43137"/>
                            </a:srgbClr>
                          </a:outerShdw>
                        </a:effectLst>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1000"/>
                        </a:spcAf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a:spcBef>
                          <a:spcPts val="0"/>
                        </a:spcBef>
                        <a:spcAft>
                          <a:spcPts val="0"/>
                        </a:spcAft>
                        <a:tabLst>
                          <a:tab pos="2637155" algn="ctr"/>
                          <a:tab pos="5274310" algn="r"/>
                        </a:tabLst>
                      </a:pPr>
                      <a:r>
                        <a:rPr lang="en-GB" sz="1400" dirty="0" err="1" smtClean="0">
                          <a:effectLst>
                            <a:outerShdw blurRad="38100" dist="38100" dir="2700000" algn="tl">
                              <a:srgbClr val="000000">
                                <a:alpha val="43137"/>
                              </a:srgbClr>
                            </a:outerShdw>
                          </a:effectLst>
                        </a:rPr>
                        <a:t>Impacto</a:t>
                      </a:r>
                      <a:r>
                        <a:rPr lang="en-GB" sz="1400" dirty="0" smtClean="0">
                          <a:effectLst>
                            <a:outerShdw blurRad="38100" dist="38100" dir="2700000" algn="tl">
                              <a:srgbClr val="000000">
                                <a:alpha val="43137"/>
                              </a:srgbClr>
                            </a:outerShdw>
                          </a:effectLst>
                        </a:rPr>
                        <a:t> en el  Personal:</a:t>
                      </a:r>
                      <a:endParaRPr lang="en-US" sz="1400" dirty="0">
                        <a:effectLst>
                          <a:outerShdw blurRad="38100" dist="38100" dir="2700000" algn="tl">
                            <a:srgbClr val="000000">
                              <a:alpha val="43137"/>
                            </a:srgbClr>
                          </a:outerShdw>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2756">
                <a:tc gridSpan="3">
                  <a:txBody>
                    <a:bodyPr/>
                    <a:lstStyle/>
                    <a:p>
                      <a:pPr marL="0" marR="0" algn="ctr">
                        <a:spcBef>
                          <a:spcPts val="0"/>
                        </a:spcBef>
                        <a:spcAft>
                          <a:spcPts val="0"/>
                        </a:spcAft>
                        <a:tabLst>
                          <a:tab pos="2637155" algn="ctr"/>
                          <a:tab pos="5274310" algn="r"/>
                        </a:tabLst>
                      </a:pPr>
                      <a:r>
                        <a:rPr lang="en-GB" sz="1400" dirty="0" smtClean="0">
                          <a:effectLst/>
                        </a:rPr>
                        <a:t>REQUERIMIENTOS DE APROBACIÓN</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84190">
                <a:tc gridSpan="2">
                  <a:txBody>
                    <a:bodyPr/>
                    <a:lstStyle/>
                    <a:p>
                      <a:pPr marL="0" marR="0" algn="l">
                        <a:spcBef>
                          <a:spcPts val="0"/>
                        </a:spcBef>
                        <a:spcAft>
                          <a:spcPts val="0"/>
                        </a:spcAft>
                        <a:tabLst>
                          <a:tab pos="2637155" algn="ctr"/>
                          <a:tab pos="5274310" algn="r"/>
                        </a:tabLst>
                      </a:pPr>
                      <a:r>
                        <a:rPr lang="en-GB" sz="1050" dirty="0" smtClean="0">
                          <a:effectLst/>
                        </a:rPr>
                        <a:t>Director</a:t>
                      </a:r>
                      <a:r>
                        <a:rPr lang="en-GB" sz="1050" baseline="0" dirty="0" smtClean="0">
                          <a:effectLst/>
                        </a:rPr>
                        <a:t> del </a:t>
                      </a:r>
                      <a:r>
                        <a:rPr lang="en-GB" sz="1050" dirty="0" err="1" smtClean="0">
                          <a:effectLst/>
                        </a:rPr>
                        <a:t>Proyecto</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74295" marR="0" algn="l">
                        <a:spcBef>
                          <a:spcPts val="0"/>
                        </a:spcBef>
                        <a:spcAft>
                          <a:spcPts val="0"/>
                        </a:spcAft>
                        <a:tabLst>
                          <a:tab pos="2637155" algn="ctr"/>
                          <a:tab pos="5274310" algn="r"/>
                        </a:tabLst>
                      </a:pPr>
                      <a:r>
                        <a:rPr lang="en-GB" sz="1050" dirty="0" err="1" smtClean="0">
                          <a:effectLst/>
                        </a:rPr>
                        <a:t>Fecha</a:t>
                      </a:r>
                      <a:r>
                        <a:rPr lang="en-GB" sz="1050" dirty="0" smtClean="0">
                          <a:effectLst/>
                        </a:rPr>
                        <a:t>: </a:t>
                      </a:r>
                      <a:endParaRPr lang="en-US" sz="1000" dirty="0">
                        <a:effectLst/>
                        <a:latin typeface="Arial"/>
                        <a:ea typeface="Times New Roman"/>
                        <a:cs typeface="Times New Roman"/>
                      </a:endParaRPr>
                    </a:p>
                  </a:txBody>
                  <a:tcPr marL="45538" marR="45538" marT="0" marB="0"/>
                </a:tc>
              </a:tr>
              <a:tr h="293467">
                <a:tc gridSpan="2">
                  <a:txBody>
                    <a:bodyPr/>
                    <a:lstStyle/>
                    <a:p>
                      <a:pPr marL="0" marR="0" algn="l">
                        <a:spcBef>
                          <a:spcPts val="0"/>
                        </a:spcBef>
                        <a:spcAft>
                          <a:spcPts val="0"/>
                        </a:spcAft>
                        <a:tabLst>
                          <a:tab pos="2637155" algn="ctr"/>
                          <a:tab pos="5274310" algn="r"/>
                        </a:tabLst>
                      </a:pPr>
                      <a:r>
                        <a:rPr lang="en-GB" sz="1050" dirty="0" err="1" smtClean="0">
                          <a:effectLst/>
                        </a:rPr>
                        <a:t>Propietario</a:t>
                      </a:r>
                      <a:r>
                        <a:rPr lang="en-GB" sz="1050" dirty="0" smtClean="0">
                          <a:effectLst/>
                        </a:rPr>
                        <a:t> de la </a:t>
                      </a:r>
                      <a:r>
                        <a:rPr lang="en-GB" sz="1050" dirty="0" err="1" smtClean="0">
                          <a:effectLst/>
                        </a:rPr>
                        <a:t>Actividad</a:t>
                      </a:r>
                      <a:r>
                        <a:rPr lang="en-GB" sz="1050" dirty="0" smtClean="0">
                          <a:effectLst/>
                        </a:rPr>
                        <a:t>:</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45720" marR="0" algn="l">
                        <a:spcBef>
                          <a:spcPts val="0"/>
                        </a:spcBef>
                        <a:spcAft>
                          <a:spcPts val="0"/>
                        </a:spcAft>
                        <a:tabLst>
                          <a:tab pos="2637155" algn="ctr"/>
                          <a:tab pos="5274310" algn="r"/>
                        </a:tabLst>
                      </a:pPr>
                      <a:r>
                        <a:rPr lang="en-GB" sz="1050" dirty="0" smtClean="0">
                          <a:effectLst/>
                        </a:rPr>
                        <a:t> </a:t>
                      </a:r>
                      <a:r>
                        <a:rPr lang="en-GB" sz="1050" dirty="0" err="1" smtClean="0">
                          <a:effectLst/>
                        </a:rPr>
                        <a:t>Fecha</a:t>
                      </a:r>
                      <a:r>
                        <a:rPr lang="en-GB" sz="1050" dirty="0" smtClean="0">
                          <a:effectLst/>
                        </a:rPr>
                        <a:t>:</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r>
              <a:tr h="263108">
                <a:tc gridSpan="2">
                  <a:txBody>
                    <a:bodyPr/>
                    <a:lstStyle/>
                    <a:p>
                      <a:pPr marL="0" marR="0" algn="l">
                        <a:spcBef>
                          <a:spcPts val="0"/>
                        </a:spcBef>
                        <a:spcAft>
                          <a:spcPts val="0"/>
                        </a:spcAft>
                        <a:tabLst>
                          <a:tab pos="2637155" algn="ctr"/>
                          <a:tab pos="5274310" algn="r"/>
                        </a:tabLst>
                      </a:pPr>
                      <a:r>
                        <a:rPr lang="en-GB" sz="1050" dirty="0" err="1" smtClean="0">
                          <a:effectLst/>
                        </a:rPr>
                        <a:t>Patrocinador</a:t>
                      </a:r>
                      <a:r>
                        <a:rPr lang="en-GB" sz="1050" dirty="0" smtClean="0">
                          <a:effectLst/>
                        </a:rPr>
                        <a:t> del </a:t>
                      </a:r>
                      <a:r>
                        <a:rPr lang="en-GB" sz="1050" dirty="0" err="1" smtClean="0">
                          <a:effectLst/>
                        </a:rPr>
                        <a:t>Proyecto</a:t>
                      </a:r>
                      <a:r>
                        <a:rPr lang="en-GB" sz="1050" dirty="0" smtClean="0">
                          <a:effectLst/>
                        </a:rPr>
                        <a:t>:</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26670" marR="0" algn="l">
                        <a:spcBef>
                          <a:spcPts val="0"/>
                        </a:spcBef>
                        <a:spcAft>
                          <a:spcPts val="0"/>
                        </a:spcAft>
                        <a:tabLst>
                          <a:tab pos="2637155" algn="ctr"/>
                          <a:tab pos="5274310" algn="r"/>
                        </a:tabLst>
                      </a:pPr>
                      <a:r>
                        <a:rPr lang="en-GB" sz="1050" dirty="0" smtClean="0">
                          <a:effectLst/>
                        </a:rPr>
                        <a:t>  </a:t>
                      </a:r>
                      <a:r>
                        <a:rPr lang="en-GB" sz="1050" dirty="0" err="1" smtClean="0">
                          <a:effectLst/>
                        </a:rPr>
                        <a:t>Fecha</a:t>
                      </a:r>
                      <a:r>
                        <a:rPr lang="en-GB" sz="1050" dirty="0" smtClean="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r>
              <a:tr h="576814">
                <a:tc gridSpan="3">
                  <a:txBody>
                    <a:bodyPr/>
                    <a:lstStyle/>
                    <a:p>
                      <a:pPr marL="0" marR="0" algn="l">
                        <a:spcBef>
                          <a:spcPts val="0"/>
                        </a:spcBef>
                        <a:spcAft>
                          <a:spcPts val="0"/>
                        </a:spcAft>
                        <a:tabLst>
                          <a:tab pos="2637155" algn="ctr"/>
                          <a:tab pos="5274310" algn="r"/>
                        </a:tabLst>
                      </a:pPr>
                      <a:r>
                        <a:rPr lang="es-ES" sz="900" dirty="0" smtClean="0">
                          <a:effectLst/>
                        </a:rPr>
                        <a:t>Cualesquiera otras personas que necesitan aprobar la solicitud de cambio. Esto se basa en sus procedimientos de control de cambios. </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28600" y="2590800"/>
            <a:ext cx="24384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781800" y="2133600"/>
            <a:ext cx="1676400" cy="1200329"/>
          </a:xfrm>
          <a:prstGeom prst="rect">
            <a:avLst/>
          </a:prstGeom>
          <a:noFill/>
        </p:spPr>
        <p:txBody>
          <a:bodyPr wrap="square" rtlCol="0">
            <a:spAutoFit/>
          </a:bodyPr>
          <a:lstStyle/>
          <a:p>
            <a:r>
              <a:rPr lang="en-US" dirty="0" err="1" smtClean="0"/>
              <a:t>Mediciones</a:t>
            </a:r>
            <a:r>
              <a:rPr lang="en-US" dirty="0" smtClean="0"/>
              <a:t> en </a:t>
            </a:r>
            <a:r>
              <a:rPr lang="en-US" dirty="0" err="1" smtClean="0"/>
              <a:t>las</a:t>
            </a:r>
            <a:r>
              <a:rPr lang="en-US" dirty="0" smtClean="0"/>
              <a:t> Personas,  el </a:t>
            </a:r>
            <a:r>
              <a:rPr lang="en-US" dirty="0" err="1" smtClean="0"/>
              <a:t>Planeta</a:t>
            </a:r>
            <a:r>
              <a:rPr lang="en-US" dirty="0" smtClean="0"/>
              <a:t> y el </a:t>
            </a:r>
            <a:r>
              <a:rPr lang="en-US" dirty="0" err="1" smtClean="0"/>
              <a:t>Beneficio</a:t>
            </a:r>
            <a:endParaRPr lang="en-US" dirty="0"/>
          </a:p>
        </p:txBody>
      </p:sp>
      <p:cxnSp>
        <p:nvCxnSpPr>
          <p:cNvPr id="6" name="Curved Connector 5"/>
          <p:cNvCxnSpPr/>
          <p:nvPr/>
        </p:nvCxnSpPr>
        <p:spPr>
          <a:xfrm rot="10800000" flipV="1">
            <a:off x="2667000" y="2743200"/>
            <a:ext cx="4114800" cy="914400"/>
          </a:xfrm>
          <a:prstGeom prst="curved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115</a:t>
            </a:fld>
            <a:endParaRPr lang="en-US" dirty="0"/>
          </a:p>
        </p:txBody>
      </p:sp>
    </p:spTree>
    <p:extLst>
      <p:ext uri="{BB962C8B-B14F-4D97-AF65-F5344CB8AC3E}">
        <p14:creationId xmlns:p14="http://schemas.microsoft.com/office/powerpoint/2010/main" xmlns="" val="1398608912"/>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Mejores</a:t>
            </a:r>
            <a:r>
              <a:rPr lang="en-US" sz="2800" dirty="0" smtClean="0"/>
              <a:t> </a:t>
            </a:r>
            <a:r>
              <a:rPr lang="en-US" sz="2800" dirty="0" err="1" smtClean="0"/>
              <a:t>Prácticas</a:t>
            </a:r>
            <a:endParaRPr lang="en-US" sz="2800" dirty="0"/>
          </a:p>
        </p:txBody>
      </p:sp>
      <p:sp>
        <p:nvSpPr>
          <p:cNvPr id="4" name="Content Placeholder 3"/>
          <p:cNvSpPr>
            <a:spLocks noGrp="1"/>
          </p:cNvSpPr>
          <p:nvPr>
            <p:ph idx="1"/>
          </p:nvPr>
        </p:nvSpPr>
        <p:spPr/>
        <p:txBody>
          <a:bodyPr/>
          <a:lstStyle/>
          <a:p>
            <a:r>
              <a:rPr lang="es-ES" dirty="0" smtClean="0"/>
              <a:t>Revise cuál era el requisito original</a:t>
            </a:r>
            <a:endParaRPr lang="en-GB" dirty="0" smtClean="0"/>
          </a:p>
          <a:p>
            <a:r>
              <a:rPr lang="en-GB" dirty="0" err="1" smtClean="0"/>
              <a:t>Evalúe</a:t>
            </a:r>
            <a:r>
              <a:rPr lang="en-GB" dirty="0" smtClean="0"/>
              <a:t> el </a:t>
            </a:r>
            <a:r>
              <a:rPr lang="en-GB" dirty="0" err="1" smtClean="0"/>
              <a:t>impacto</a:t>
            </a:r>
            <a:r>
              <a:rPr lang="en-GB" dirty="0" smtClean="0"/>
              <a:t> </a:t>
            </a:r>
            <a:r>
              <a:rPr lang="en-GB" dirty="0" err="1" smtClean="0"/>
              <a:t>sobre</a:t>
            </a:r>
            <a:r>
              <a:rPr lang="en-GB" dirty="0" smtClean="0"/>
              <a:t> </a:t>
            </a:r>
            <a:r>
              <a:rPr lang="en-GB" dirty="0" err="1" smtClean="0"/>
              <a:t>las</a:t>
            </a:r>
            <a:r>
              <a:rPr lang="en-GB" dirty="0" smtClean="0"/>
              <a:t> </a:t>
            </a:r>
            <a:r>
              <a:rPr lang="en-GB" dirty="0" err="1" smtClean="0"/>
              <a:t>Mediciones</a:t>
            </a:r>
            <a:r>
              <a:rPr lang="en-GB" dirty="0" smtClean="0"/>
              <a:t> de </a:t>
            </a:r>
            <a:r>
              <a:rPr lang="en-GB" dirty="0" err="1" smtClean="0"/>
              <a:t>Sostenibilidad</a:t>
            </a:r>
            <a:endParaRPr lang="en-GB" dirty="0" smtClean="0"/>
          </a:p>
          <a:p>
            <a:r>
              <a:rPr lang="es-ES" dirty="0" smtClean="0"/>
              <a:t>Busque beneficios adicionales dentro de la solicitud de cambio</a:t>
            </a:r>
            <a:endParaRPr lang="en-GB" dirty="0" smtClean="0"/>
          </a:p>
          <a:p>
            <a:r>
              <a:rPr lang="es-ES" dirty="0" smtClean="0"/>
              <a:t>Recomiende una acción o acciones a tomar con un impacto resumido</a:t>
            </a:r>
            <a:endParaRPr lang="en-GB" dirty="0" smtClean="0"/>
          </a:p>
          <a:p>
            <a:r>
              <a:rPr lang="en-GB" dirty="0" err="1" smtClean="0"/>
              <a:t>Espere</a:t>
            </a:r>
            <a:r>
              <a:rPr lang="en-GB" dirty="0" smtClean="0"/>
              <a:t> </a:t>
            </a:r>
            <a:r>
              <a:rPr lang="en-GB" dirty="0" err="1" smtClean="0"/>
              <a:t>Autorización</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8395" y="4788976"/>
            <a:ext cx="1257524" cy="1362318"/>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116</a:t>
            </a:fld>
            <a:endParaRPr lang="en-US" dirty="0"/>
          </a:p>
        </p:txBody>
      </p:sp>
    </p:spTree>
    <p:extLst>
      <p:ext uri="{BB962C8B-B14F-4D97-AF65-F5344CB8AC3E}">
        <p14:creationId xmlns:p14="http://schemas.microsoft.com/office/powerpoint/2010/main" xmlns="" val="16359535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117</a:t>
            </a:fld>
            <a:endParaRPr lang="en-US" dirty="0"/>
          </a:p>
        </p:txBody>
      </p:sp>
      <p:sp>
        <p:nvSpPr>
          <p:cNvPr id="6" name="Content Placeholder 5"/>
          <p:cNvSpPr>
            <a:spLocks noGrp="1"/>
          </p:cNvSpPr>
          <p:nvPr>
            <p:ph idx="1"/>
          </p:nvPr>
        </p:nvSpPr>
        <p:spPr/>
        <p:txBody>
          <a:bodyPr>
            <a:normAutofit/>
          </a:bodyPr>
          <a:lstStyle/>
          <a:p>
            <a:pPr>
              <a:lnSpc>
                <a:spcPct val="115000"/>
              </a:lnSpc>
            </a:pPr>
            <a:r>
              <a:rPr lang="en-GB" sz="2000" dirty="0" smtClean="0">
                <a:ea typeface="Calibri"/>
              </a:rPr>
              <a:t>¿</a:t>
            </a:r>
            <a:r>
              <a:rPr lang="en-GB" sz="2000" dirty="0" err="1" smtClean="0">
                <a:ea typeface="Calibri"/>
              </a:rPr>
              <a:t>Qué</a:t>
            </a:r>
            <a:r>
              <a:rPr lang="en-GB" sz="2000" dirty="0" smtClean="0">
                <a:ea typeface="Calibri"/>
              </a:rPr>
              <a:t> </a:t>
            </a:r>
            <a:r>
              <a:rPr lang="en-GB" sz="2000" dirty="0" err="1" smtClean="0">
                <a:ea typeface="Calibri"/>
              </a:rPr>
              <a:t>es</a:t>
            </a:r>
            <a:r>
              <a:rPr lang="en-GB" sz="2000" dirty="0" smtClean="0">
                <a:ea typeface="Calibri"/>
              </a:rPr>
              <a:t> el Control de </a:t>
            </a:r>
            <a:r>
              <a:rPr lang="en-GB" sz="2000" dirty="0" err="1" smtClean="0">
                <a:ea typeface="Calibri"/>
              </a:rPr>
              <a:t>Proyectos</a:t>
            </a:r>
            <a:r>
              <a:rPr lang="en-GB" sz="2000" dirty="0" smtClean="0">
                <a:ea typeface="Calibri"/>
              </a:rPr>
              <a:t>?</a:t>
            </a:r>
            <a:endParaRPr lang="en-GB" sz="2000" dirty="0">
              <a:ea typeface="Calibri"/>
            </a:endParaRPr>
          </a:p>
          <a:p>
            <a:pPr>
              <a:lnSpc>
                <a:spcPct val="115000"/>
              </a:lnSpc>
            </a:pPr>
            <a:r>
              <a:rPr lang="en-GB" sz="2000" dirty="0" err="1" smtClean="0">
                <a:ea typeface="Calibri"/>
              </a:rPr>
              <a:t>Gestión</a:t>
            </a:r>
            <a:r>
              <a:rPr lang="en-GB" sz="2000" dirty="0" smtClean="0">
                <a:ea typeface="Calibri"/>
              </a:rPr>
              <a:t> de Control de </a:t>
            </a:r>
            <a:r>
              <a:rPr lang="en-GB" sz="2000" dirty="0" err="1" smtClean="0">
                <a:ea typeface="Calibri"/>
              </a:rPr>
              <a:t>Proyectos</a:t>
            </a:r>
            <a:endParaRPr lang="en-GB" sz="2000" dirty="0">
              <a:ea typeface="Calibri"/>
            </a:endParaRPr>
          </a:p>
          <a:p>
            <a:pPr>
              <a:lnSpc>
                <a:spcPct val="115000"/>
              </a:lnSpc>
            </a:pPr>
            <a:r>
              <a:rPr lang="en-GB" sz="2000" dirty="0">
                <a:ea typeface="Calibri"/>
              </a:rPr>
              <a:t>PBS/WBS/OBS</a:t>
            </a:r>
          </a:p>
          <a:p>
            <a:pPr>
              <a:lnSpc>
                <a:spcPct val="115000"/>
              </a:lnSpc>
            </a:pPr>
            <a:r>
              <a:rPr lang="en-GB" sz="2000" dirty="0" err="1" smtClean="0">
                <a:ea typeface="Calibri"/>
              </a:rPr>
              <a:t>Precisión</a:t>
            </a:r>
            <a:r>
              <a:rPr lang="en-GB" sz="2000" dirty="0" smtClean="0">
                <a:ea typeface="Calibri"/>
              </a:rPr>
              <a:t> de </a:t>
            </a:r>
            <a:r>
              <a:rPr lang="en-GB" sz="2000" dirty="0" err="1" smtClean="0">
                <a:ea typeface="Calibri"/>
              </a:rPr>
              <a:t>las</a:t>
            </a:r>
            <a:r>
              <a:rPr lang="en-GB" sz="2000" dirty="0" smtClean="0">
                <a:ea typeface="Calibri"/>
              </a:rPr>
              <a:t> </a:t>
            </a:r>
            <a:r>
              <a:rPr lang="en-GB" sz="2000" dirty="0" err="1" smtClean="0">
                <a:ea typeface="Calibri"/>
              </a:rPr>
              <a:t>Mediciones</a:t>
            </a:r>
            <a:endParaRPr lang="en-GB" sz="2000" dirty="0">
              <a:ea typeface="Calibri"/>
            </a:endParaRPr>
          </a:p>
          <a:p>
            <a:pPr>
              <a:lnSpc>
                <a:spcPct val="115000"/>
              </a:lnSpc>
            </a:pPr>
            <a:r>
              <a:rPr lang="en-GB" sz="2000" dirty="0" err="1" smtClean="0">
                <a:ea typeface="Calibri"/>
              </a:rPr>
              <a:t>Adquisiciones</a:t>
            </a:r>
            <a:endParaRPr lang="en-GB" sz="2000" dirty="0">
              <a:ea typeface="Calibri"/>
            </a:endParaRPr>
          </a:p>
          <a:p>
            <a:pPr>
              <a:lnSpc>
                <a:spcPct val="115000"/>
              </a:lnSpc>
            </a:pPr>
            <a:r>
              <a:rPr lang="en-GB" sz="2000" dirty="0" smtClean="0">
                <a:ea typeface="Calibri"/>
              </a:rPr>
              <a:t>E</a:t>
            </a:r>
            <a:r>
              <a:rPr lang="es-ES" sz="2000" dirty="0" err="1" smtClean="0">
                <a:ea typeface="Calibri"/>
              </a:rPr>
              <a:t>stimación</a:t>
            </a:r>
            <a:r>
              <a:rPr lang="es-ES" sz="2000" dirty="0" smtClean="0">
                <a:ea typeface="Calibri"/>
              </a:rPr>
              <a:t> / Presupuesto / Cálculo del costo</a:t>
            </a:r>
            <a:endParaRPr lang="en-GB" sz="2000" dirty="0">
              <a:ea typeface="Calibri"/>
            </a:endParaRPr>
          </a:p>
          <a:p>
            <a:pPr>
              <a:lnSpc>
                <a:spcPct val="115000"/>
              </a:lnSpc>
            </a:pPr>
            <a:r>
              <a:rPr lang="en-GB" sz="2000" dirty="0" err="1" smtClean="0">
                <a:ea typeface="Calibri"/>
              </a:rPr>
              <a:t>Gestión</a:t>
            </a:r>
            <a:r>
              <a:rPr lang="en-GB" sz="2000" dirty="0" smtClean="0">
                <a:ea typeface="Calibri"/>
              </a:rPr>
              <a:t> del </a:t>
            </a:r>
            <a:r>
              <a:rPr lang="en-GB" sz="2000" dirty="0" err="1" smtClean="0">
                <a:ea typeface="Calibri"/>
              </a:rPr>
              <a:t>Valor</a:t>
            </a:r>
            <a:r>
              <a:rPr lang="en-GB" sz="2000" dirty="0" smtClean="0">
                <a:ea typeface="Calibri"/>
              </a:rPr>
              <a:t> Ganado</a:t>
            </a:r>
            <a:endParaRPr lang="en-GB" sz="2000" dirty="0">
              <a:ea typeface="Calibri"/>
            </a:endParaRPr>
          </a:p>
          <a:p>
            <a:pPr>
              <a:lnSpc>
                <a:spcPct val="115000"/>
              </a:lnSpc>
            </a:pPr>
            <a:r>
              <a:rPr lang="en-GB" sz="2000" dirty="0" err="1" smtClean="0">
                <a:ea typeface="Calibri"/>
              </a:rPr>
              <a:t>Análisis</a:t>
            </a:r>
            <a:r>
              <a:rPr lang="en-GB" sz="2000" dirty="0" smtClean="0">
                <a:ea typeface="Calibri"/>
              </a:rPr>
              <a:t> y </a:t>
            </a:r>
            <a:r>
              <a:rPr lang="en-GB" sz="2000" dirty="0" err="1" smtClean="0">
                <a:ea typeface="Calibri"/>
              </a:rPr>
              <a:t>Presentación</a:t>
            </a:r>
            <a:r>
              <a:rPr lang="en-GB" sz="2000" dirty="0" smtClean="0">
                <a:ea typeface="Calibri"/>
              </a:rPr>
              <a:t> de </a:t>
            </a:r>
            <a:r>
              <a:rPr lang="en-GB" sz="2000" dirty="0" err="1" smtClean="0">
                <a:ea typeface="Calibri"/>
              </a:rPr>
              <a:t>Informes</a:t>
            </a:r>
            <a:endParaRPr lang="en-GB" sz="2000" dirty="0" smtClean="0">
              <a:ea typeface="Calibri"/>
            </a:endParaRPr>
          </a:p>
          <a:p>
            <a:pPr>
              <a:lnSpc>
                <a:spcPct val="115000"/>
              </a:lnSpc>
            </a:pPr>
            <a:r>
              <a:rPr lang="en-GB" sz="2000" dirty="0" smtClean="0">
                <a:ea typeface="Calibri"/>
              </a:rPr>
              <a:t>Control de </a:t>
            </a:r>
            <a:r>
              <a:rPr lang="en-GB" sz="2000" dirty="0" err="1" smtClean="0">
                <a:ea typeface="Calibri"/>
              </a:rPr>
              <a:t>Cambios</a:t>
            </a:r>
            <a:endParaRPr lang="en-GB" sz="2000"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smtClean="0"/>
              <a:t>Hemos</a:t>
            </a:r>
            <a:r>
              <a:rPr lang="en-US" dirty="0" smtClean="0"/>
              <a:t> </a:t>
            </a:r>
            <a:r>
              <a:rPr lang="en-US" dirty="0" err="1" smtClean="0"/>
              <a:t>cubierto</a:t>
            </a:r>
            <a:endParaRPr lang="en-US" dirty="0"/>
          </a:p>
        </p:txBody>
      </p:sp>
    </p:spTree>
    <p:extLst>
      <p:ext uri="{BB962C8B-B14F-4D97-AF65-F5344CB8AC3E}">
        <p14:creationId xmlns:p14="http://schemas.microsoft.com/office/powerpoint/2010/main" xmlns="" val="2143428929"/>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smtClean="0">
                <a:solidFill>
                  <a:schemeClr val="bg1">
                    <a:lumMod val="65000"/>
                  </a:schemeClr>
                </a:solidFill>
              </a:rPr>
              <a:t>Gestión</a:t>
            </a:r>
            <a:r>
              <a:rPr lang="en-US" dirty="0" smtClean="0">
                <a:solidFill>
                  <a:schemeClr val="bg1">
                    <a:lumMod val="65000"/>
                  </a:schemeClr>
                </a:solidFill>
              </a:rPr>
              <a:t> de </a:t>
            </a:r>
            <a:r>
              <a:rPr lang="en-US" dirty="0" err="1" smtClean="0">
                <a:solidFill>
                  <a:schemeClr val="bg1">
                    <a:lumMod val="65000"/>
                  </a:schemeClr>
                </a:solidFill>
              </a:rPr>
              <a:t>Riesgos</a:t>
            </a:r>
            <a:r>
              <a:rPr lang="en-US" dirty="0" smtClean="0">
                <a:solidFill>
                  <a:schemeClr val="bg1">
                    <a:lumMod val="65000"/>
                  </a:schemeClr>
                </a:solidFill>
              </a:rPr>
              <a:t> e </a:t>
            </a:r>
            <a:r>
              <a:rPr lang="en-US" dirty="0" err="1" smtClean="0">
                <a:solidFill>
                  <a:schemeClr val="bg1">
                    <a:lumMod val="65000"/>
                  </a:schemeClr>
                </a:solidFill>
              </a:rPr>
              <a:t>Incidencias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6" cstate="print">
            <a:extLst>
              <a:ext uri="{28A0092B-C50C-407E-A947-70E740481C1C}">
                <a14:useLocalDpi xmlns=""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 xmlns:p14="http://schemas.microsoft.com/office/powerpoint/2010/main" val="36514163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119</a:t>
            </a:fld>
            <a:endParaRPr lang="en-US" dirty="0"/>
          </a:p>
        </p:txBody>
      </p:sp>
      <p:sp>
        <p:nvSpPr>
          <p:cNvPr id="2" name="Title 1"/>
          <p:cNvSpPr>
            <a:spLocks noGrp="1"/>
          </p:cNvSpPr>
          <p:nvPr>
            <p:ph type="title"/>
          </p:nvPr>
        </p:nvSpPr>
        <p:spPr>
          <a:xfrm>
            <a:off x="381000" y="0"/>
            <a:ext cx="8458200" cy="1143000"/>
          </a:xfrm>
        </p:spPr>
        <p:txBody>
          <a:bodyPr/>
          <a:lstStyle/>
          <a:p>
            <a:r>
              <a:rPr lang="en-US" dirty="0" err="1" smtClean="0">
                <a:solidFill>
                  <a:schemeClr val="bg1">
                    <a:lumMod val="65000"/>
                  </a:schemeClr>
                </a:solidFill>
              </a:rPr>
              <a:t>Gestión</a:t>
            </a:r>
            <a:r>
              <a:rPr lang="en-US" dirty="0" smtClean="0">
                <a:solidFill>
                  <a:schemeClr val="bg1">
                    <a:lumMod val="65000"/>
                  </a:schemeClr>
                </a:solidFill>
              </a:rPr>
              <a:t> de </a:t>
            </a:r>
            <a:r>
              <a:rPr lang="en-US" dirty="0" err="1" smtClean="0">
                <a:solidFill>
                  <a:schemeClr val="bg1">
                    <a:lumMod val="65000"/>
                  </a:schemeClr>
                </a:solidFill>
              </a:rPr>
              <a:t>Riesgos</a:t>
            </a:r>
            <a:r>
              <a:rPr lang="en-US" dirty="0" smtClean="0">
                <a:solidFill>
                  <a:schemeClr val="bg1">
                    <a:lumMod val="65000"/>
                  </a:schemeClr>
                </a:solidFill>
              </a:rPr>
              <a:t> y </a:t>
            </a:r>
            <a:r>
              <a:rPr lang="en-US" dirty="0" err="1" smtClean="0">
                <a:solidFill>
                  <a:schemeClr val="bg1">
                    <a:lumMod val="65000"/>
                  </a:schemeClr>
                </a:solidFill>
              </a:rPr>
              <a:t>Incidencias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 xmlns:p14="http://schemas.microsoft.com/office/powerpoint/2010/main" val="382442055"/>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12</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El </a:t>
                      </a:r>
                      <a:r>
                        <a:rPr lang="en-GB" sz="1600" b="1" dirty="0" err="1" smtClean="0">
                          <a:solidFill>
                            <a:schemeClr val="bg1"/>
                          </a:solidFill>
                          <a:latin typeface="Helvetica"/>
                          <a:ea typeface="Calibri"/>
                          <a:cs typeface="Helvetica"/>
                        </a:rPr>
                        <a:t>Módulo</a:t>
                      </a:r>
                      <a:r>
                        <a:rPr lang="en-GB" sz="1600" b="1" baseline="0" dirty="0" smtClean="0">
                          <a:solidFill>
                            <a:schemeClr val="bg1"/>
                          </a:solidFill>
                          <a:latin typeface="Helvetica"/>
                          <a:ea typeface="Calibri"/>
                          <a:cs typeface="Helvetica"/>
                        </a:rPr>
                        <a:t> </a:t>
                      </a:r>
                      <a:r>
                        <a:rPr lang="en-GB" sz="1600" b="1" baseline="0" dirty="0" err="1" smtClean="0">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smtClean="0">
                          <a:solidFill>
                            <a:schemeClr val="bg1"/>
                          </a:solidFill>
                          <a:latin typeface="Helvetica"/>
                          <a:ea typeface="Calibri"/>
                          <a:cs typeface="Helvetica"/>
                        </a:rPr>
                        <a:t>Resultados</a:t>
                      </a:r>
                      <a:r>
                        <a:rPr lang="en-GB" sz="1600" b="1" dirty="0" smtClean="0">
                          <a:solidFill>
                            <a:schemeClr val="bg1"/>
                          </a:solidFill>
                          <a:latin typeface="Helvetica"/>
                          <a:ea typeface="Calibri"/>
                          <a:cs typeface="Helvetica"/>
                        </a:rPr>
                        <a:t> del </a:t>
                      </a:r>
                      <a:r>
                        <a:rPr lang="en-GB" sz="1600" b="1" dirty="0" err="1" smtClean="0">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err="1" smtClean="0">
                          <a:solidFill>
                            <a:schemeClr val="bg1">
                              <a:lumMod val="65000"/>
                            </a:schemeClr>
                          </a:solidFill>
                        </a:rPr>
                        <a:t>Gestión</a:t>
                      </a:r>
                      <a:r>
                        <a:rPr lang="en-US" sz="1600" dirty="0" smtClean="0">
                          <a:solidFill>
                            <a:schemeClr val="bg1">
                              <a:lumMod val="65000"/>
                            </a:schemeClr>
                          </a:solidFill>
                        </a:rPr>
                        <a:t> de </a:t>
                      </a:r>
                      <a:r>
                        <a:rPr lang="en-US" sz="1600" dirty="0" err="1" smtClean="0">
                          <a:solidFill>
                            <a:schemeClr val="bg1">
                              <a:lumMod val="65000"/>
                            </a:schemeClr>
                          </a:solidFill>
                        </a:rPr>
                        <a:t>Riesgos</a:t>
                      </a:r>
                      <a:r>
                        <a:rPr lang="en-US" sz="1600" dirty="0" smtClean="0">
                          <a:solidFill>
                            <a:schemeClr val="bg1">
                              <a:lumMod val="65000"/>
                            </a:schemeClr>
                          </a:solidFill>
                        </a:rPr>
                        <a:t> e </a:t>
                      </a:r>
                      <a:r>
                        <a:rPr lang="en-US" sz="1600" dirty="0" err="1" smtClean="0">
                          <a:solidFill>
                            <a:schemeClr val="bg1">
                              <a:lumMod val="65000"/>
                            </a:schemeClr>
                          </a:solidFill>
                        </a:rPr>
                        <a:t>Incidencias</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55600" indent="-355600">
                        <a:buFont typeface="Arial"/>
                        <a:buChar char="•"/>
                      </a:pPr>
                      <a:r>
                        <a:rPr lang="en-GB" sz="1600" dirty="0" smtClean="0"/>
                        <a:t>¿</a:t>
                      </a:r>
                      <a:r>
                        <a:rPr lang="en-GB" sz="1600" dirty="0" err="1" smtClean="0"/>
                        <a:t>Cuál</a:t>
                      </a:r>
                      <a:r>
                        <a:rPr lang="en-GB" sz="1600" dirty="0" smtClean="0"/>
                        <a:t> </a:t>
                      </a:r>
                      <a:r>
                        <a:rPr lang="en-GB" sz="1600" dirty="0" err="1" smtClean="0"/>
                        <a:t>es</a:t>
                      </a:r>
                      <a:r>
                        <a:rPr lang="en-GB" sz="1600" dirty="0" smtClean="0"/>
                        <a:t> la </a:t>
                      </a:r>
                      <a:r>
                        <a:rPr lang="en-GB" sz="1600" dirty="0" err="1" smtClean="0"/>
                        <a:t>definición</a:t>
                      </a:r>
                      <a:r>
                        <a:rPr lang="en-GB" sz="1600" baseline="0" dirty="0" smtClean="0"/>
                        <a:t> de </a:t>
                      </a:r>
                      <a:r>
                        <a:rPr lang="en-GB" sz="1600" baseline="0" dirty="0" err="1" smtClean="0"/>
                        <a:t>riesgo</a:t>
                      </a:r>
                      <a:r>
                        <a:rPr lang="en-GB" sz="1600" baseline="0" dirty="0" smtClean="0"/>
                        <a:t>?</a:t>
                      </a:r>
                      <a:endParaRPr lang="en-GB" sz="1600" dirty="0" smtClean="0"/>
                    </a:p>
                    <a:p>
                      <a:pPr marL="355600" indent="-355600">
                        <a:buFont typeface="Arial"/>
                        <a:buChar char="•"/>
                      </a:pPr>
                      <a:r>
                        <a:rPr lang="en-GB" sz="1600" dirty="0" err="1" smtClean="0"/>
                        <a:t>Efectos</a:t>
                      </a:r>
                      <a:r>
                        <a:rPr lang="en-GB" sz="1600" dirty="0" smtClean="0"/>
                        <a:t> </a:t>
                      </a:r>
                      <a:r>
                        <a:rPr lang="en-GB" sz="1600" dirty="0" err="1" smtClean="0"/>
                        <a:t>positivos</a:t>
                      </a:r>
                      <a:r>
                        <a:rPr lang="en-GB" sz="1600" dirty="0" smtClean="0"/>
                        <a:t> y </a:t>
                      </a:r>
                      <a:r>
                        <a:rPr lang="en-GB" sz="1600" dirty="0" err="1" smtClean="0"/>
                        <a:t>negativos</a:t>
                      </a:r>
                      <a:r>
                        <a:rPr lang="en-GB" sz="1600" dirty="0" smtClean="0"/>
                        <a:t> </a:t>
                      </a:r>
                      <a:r>
                        <a:rPr lang="en-GB" sz="1600" dirty="0" err="1" smtClean="0"/>
                        <a:t>sobre</a:t>
                      </a:r>
                      <a:r>
                        <a:rPr lang="en-GB" sz="1600" dirty="0" smtClean="0"/>
                        <a:t> los </a:t>
                      </a:r>
                      <a:r>
                        <a:rPr lang="en-GB" sz="1600" dirty="0" err="1" smtClean="0"/>
                        <a:t>objetivos</a:t>
                      </a:r>
                      <a:r>
                        <a:rPr lang="en-GB" sz="1600" dirty="0" smtClean="0"/>
                        <a:t> del</a:t>
                      </a:r>
                      <a:r>
                        <a:rPr lang="en-GB" sz="1600" baseline="0" dirty="0" smtClean="0"/>
                        <a:t> </a:t>
                      </a:r>
                      <a:r>
                        <a:rPr lang="en-GB" sz="1600" baseline="0" dirty="0" err="1" smtClean="0"/>
                        <a:t>proyecto</a:t>
                      </a:r>
                      <a:endParaRPr lang="en-GB" sz="1600" dirty="0" smtClean="0"/>
                    </a:p>
                    <a:p>
                      <a:pPr marL="355600" indent="-355600">
                        <a:buFont typeface="Arial"/>
                        <a:buChar char="•"/>
                      </a:pPr>
                      <a:r>
                        <a:rPr lang="en-GB" sz="1600" dirty="0" err="1" smtClean="0"/>
                        <a:t>Amenazas</a:t>
                      </a:r>
                      <a:r>
                        <a:rPr lang="en-GB" sz="1600" dirty="0" smtClean="0"/>
                        <a:t> y </a:t>
                      </a:r>
                      <a:r>
                        <a:rPr lang="en-GB" sz="1600" dirty="0" err="1" smtClean="0"/>
                        <a:t>Oportunidades</a:t>
                      </a:r>
                      <a:endParaRPr lang="en-GB" sz="1600" dirty="0" smtClean="0"/>
                    </a:p>
                    <a:p>
                      <a:pPr marL="355600" indent="-355600">
                        <a:buFont typeface="Arial"/>
                        <a:buChar char="•"/>
                      </a:pPr>
                      <a:r>
                        <a:rPr lang="en-GB" sz="1600" dirty="0" smtClean="0"/>
                        <a:t>¿</a:t>
                      </a:r>
                      <a:r>
                        <a:rPr lang="en-GB" sz="1600" dirty="0" err="1" smtClean="0"/>
                        <a:t>Qué</a:t>
                      </a:r>
                      <a:r>
                        <a:rPr lang="en-GB" sz="1600" baseline="0" dirty="0" smtClean="0"/>
                        <a:t> son </a:t>
                      </a:r>
                      <a:r>
                        <a:rPr lang="en-GB" sz="1600" baseline="0" dirty="0" err="1" smtClean="0"/>
                        <a:t>las</a:t>
                      </a:r>
                      <a:r>
                        <a:rPr lang="en-GB" sz="1600" baseline="0" dirty="0" smtClean="0"/>
                        <a:t> </a:t>
                      </a:r>
                      <a:r>
                        <a:rPr lang="en-GB" sz="1600" baseline="0" dirty="0" err="1" smtClean="0"/>
                        <a:t>incidencias</a:t>
                      </a:r>
                      <a:r>
                        <a:rPr lang="en-GB" sz="1600" baseline="0" dirty="0" smtClean="0"/>
                        <a:t>?</a:t>
                      </a:r>
                      <a:endParaRPr lang="en-GB" sz="1600" dirty="0" smtClean="0"/>
                    </a:p>
                    <a:p>
                      <a:pPr marL="355600" indent="-355600">
                        <a:buFont typeface="Arial"/>
                        <a:buChar char="•"/>
                      </a:pPr>
                      <a:r>
                        <a:rPr lang="en-GB" sz="1600" dirty="0" smtClean="0"/>
                        <a:t>¿</a:t>
                      </a:r>
                      <a:r>
                        <a:rPr lang="en-GB" sz="1600" dirty="0" err="1" smtClean="0"/>
                        <a:t>Cómo</a:t>
                      </a:r>
                      <a:r>
                        <a:rPr lang="en-GB" sz="1600" dirty="0" smtClean="0"/>
                        <a:t> </a:t>
                      </a:r>
                      <a:r>
                        <a:rPr lang="en-GB" sz="1600" dirty="0" err="1" smtClean="0"/>
                        <a:t>gestionar</a:t>
                      </a:r>
                      <a:r>
                        <a:rPr lang="en-GB" sz="1600" dirty="0" smtClean="0"/>
                        <a:t> los</a:t>
                      </a:r>
                      <a:r>
                        <a:rPr lang="en-GB" sz="1600" baseline="0" dirty="0" smtClean="0"/>
                        <a:t> </a:t>
                      </a:r>
                      <a:r>
                        <a:rPr lang="en-GB" sz="1600" baseline="0" dirty="0" err="1" smtClean="0"/>
                        <a:t>Riesgos</a:t>
                      </a:r>
                      <a:r>
                        <a:rPr lang="en-GB" sz="1600" baseline="0" dirty="0" smtClean="0"/>
                        <a:t> y </a:t>
                      </a:r>
                      <a:r>
                        <a:rPr lang="en-GB" sz="1600" baseline="0" dirty="0" err="1" smtClean="0"/>
                        <a:t>las</a:t>
                      </a:r>
                      <a:r>
                        <a:rPr lang="en-GB" sz="1600" baseline="0" dirty="0" smtClean="0"/>
                        <a:t> </a:t>
                      </a:r>
                      <a:r>
                        <a:rPr lang="en-GB" sz="1600" baseline="0" dirty="0" err="1" smtClean="0"/>
                        <a:t>Incidencias</a:t>
                      </a:r>
                      <a:endParaRPr lang="en-GB" sz="1600" dirty="0" smtClean="0"/>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err="1" smtClean="0">
                          <a:solidFill>
                            <a:schemeClr val="tx2"/>
                          </a:solidFill>
                          <a:latin typeface="Helvetica"/>
                          <a:ea typeface="Calibri"/>
                          <a:cs typeface="Helvetica"/>
                        </a:rPr>
                        <a:t>Ganar</a:t>
                      </a:r>
                      <a:r>
                        <a:rPr lang="en-GB" sz="1600" dirty="0" smtClean="0">
                          <a:solidFill>
                            <a:schemeClr val="tx2"/>
                          </a:solidFill>
                          <a:latin typeface="Helvetica"/>
                          <a:ea typeface="Calibri"/>
                          <a:cs typeface="Helvetica"/>
                        </a:rPr>
                        <a:t> </a:t>
                      </a:r>
                      <a:r>
                        <a:rPr lang="en-GB" sz="1600" dirty="0" err="1" smtClean="0">
                          <a:solidFill>
                            <a:schemeClr val="tx2"/>
                          </a:solidFill>
                          <a:latin typeface="Helvetica"/>
                          <a:ea typeface="Calibri"/>
                          <a:cs typeface="Helvetica"/>
                        </a:rPr>
                        <a:t>entendimiento</a:t>
                      </a:r>
                      <a:r>
                        <a:rPr lang="en-GB" sz="1600" dirty="0" smtClean="0">
                          <a:solidFill>
                            <a:schemeClr val="tx2"/>
                          </a:solidFill>
                          <a:latin typeface="Helvetica"/>
                          <a:ea typeface="Calibri"/>
                          <a:cs typeface="Helvetica"/>
                        </a:rPr>
                        <a:t> de los </a:t>
                      </a:r>
                      <a:r>
                        <a:rPr lang="en-GB" sz="1600" dirty="0" err="1" smtClean="0">
                          <a:solidFill>
                            <a:schemeClr val="tx2"/>
                          </a:solidFill>
                          <a:latin typeface="Helvetica"/>
                          <a:ea typeface="Calibri"/>
                          <a:cs typeface="Helvetica"/>
                        </a:rPr>
                        <a:t>riesgos</a:t>
                      </a:r>
                      <a:r>
                        <a:rPr lang="en-GB" sz="1600" dirty="0" smtClean="0">
                          <a:solidFill>
                            <a:schemeClr val="tx2"/>
                          </a:solidFill>
                          <a:latin typeface="Helvetica"/>
                          <a:ea typeface="Calibri"/>
                          <a:cs typeface="Helvetica"/>
                        </a:rPr>
                        <a:t>, de </a:t>
                      </a:r>
                      <a:r>
                        <a:rPr lang="en-GB" sz="1600" dirty="0" err="1" smtClean="0">
                          <a:solidFill>
                            <a:schemeClr val="tx2"/>
                          </a:solidFill>
                          <a:latin typeface="Helvetica"/>
                          <a:ea typeface="Calibri"/>
                          <a:cs typeface="Helvetica"/>
                        </a:rPr>
                        <a:t>las</a:t>
                      </a:r>
                      <a:r>
                        <a:rPr lang="en-GB" sz="1600" dirty="0" smtClean="0">
                          <a:solidFill>
                            <a:schemeClr val="tx2"/>
                          </a:solidFill>
                          <a:latin typeface="Helvetica"/>
                          <a:ea typeface="Calibri"/>
                          <a:cs typeface="Helvetica"/>
                        </a:rPr>
                        <a:t> </a:t>
                      </a:r>
                      <a:r>
                        <a:rPr lang="en-GB" sz="1600" dirty="0" err="1" smtClean="0">
                          <a:solidFill>
                            <a:schemeClr val="tx2"/>
                          </a:solidFill>
                          <a:latin typeface="Helvetica"/>
                          <a:ea typeface="Calibri"/>
                          <a:cs typeface="Helvetica"/>
                        </a:rPr>
                        <a:t>incidencias</a:t>
                      </a:r>
                      <a:r>
                        <a:rPr lang="en-GB" sz="1600" dirty="0" smtClean="0">
                          <a:solidFill>
                            <a:schemeClr val="tx2"/>
                          </a:solidFill>
                          <a:latin typeface="Helvetica"/>
                          <a:ea typeface="Calibri"/>
                          <a:cs typeface="Helvetica"/>
                        </a:rPr>
                        <a:t> y </a:t>
                      </a:r>
                      <a:r>
                        <a:rPr lang="en-GB" sz="1600" dirty="0" err="1" smtClean="0">
                          <a:solidFill>
                            <a:schemeClr val="tx2"/>
                          </a:solidFill>
                          <a:latin typeface="Helvetica"/>
                          <a:ea typeface="Calibri"/>
                          <a:cs typeface="Helvetica"/>
                        </a:rPr>
                        <a:t>cómo</a:t>
                      </a:r>
                      <a:r>
                        <a:rPr lang="en-GB" sz="1600" dirty="0" smtClean="0">
                          <a:solidFill>
                            <a:schemeClr val="tx2"/>
                          </a:solidFill>
                          <a:latin typeface="Helvetica"/>
                          <a:ea typeface="Calibri"/>
                          <a:cs typeface="Helvetica"/>
                        </a:rPr>
                        <a:t> </a:t>
                      </a:r>
                      <a:r>
                        <a:rPr lang="en-GB" sz="1600" dirty="0" err="1" smtClean="0">
                          <a:solidFill>
                            <a:schemeClr val="tx2"/>
                          </a:solidFill>
                          <a:latin typeface="Helvetica"/>
                          <a:ea typeface="Calibri"/>
                          <a:cs typeface="Helvetica"/>
                        </a:rPr>
                        <a:t>gestionarlos</a:t>
                      </a:r>
                      <a:r>
                        <a:rPr lang="en-GB" sz="1600" dirty="0" smtClean="0">
                          <a:solidFill>
                            <a:schemeClr val="tx2"/>
                          </a:solidFill>
                          <a:latin typeface="Helvetica"/>
                          <a:ea typeface="Calibri"/>
                          <a:cs typeface="Helvetica"/>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err="1" smtClean="0">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813405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a:t>
            </a:fld>
            <a:endParaRPr lang="en-US" dirty="0"/>
          </a:p>
        </p:txBody>
      </p:sp>
      <p:sp>
        <p:nvSpPr>
          <p:cNvPr id="6" name="Content Placeholder 5"/>
          <p:cNvSpPr>
            <a:spLocks noGrp="1"/>
          </p:cNvSpPr>
          <p:nvPr>
            <p:ph idx="1"/>
          </p:nvPr>
        </p:nvSpPr>
        <p:spPr>
          <a:xfrm>
            <a:off x="628650" y="1447801"/>
            <a:ext cx="7886700" cy="4114799"/>
          </a:xfrm>
        </p:spPr>
        <p:txBody>
          <a:bodyPr>
            <a:normAutofit fontScale="55000" lnSpcReduction="20000"/>
          </a:bodyPr>
          <a:lstStyle/>
          <a:p>
            <a:pPr>
              <a:lnSpc>
                <a:spcPct val="114000"/>
              </a:lnSpc>
              <a:spcBef>
                <a:spcPts val="1200"/>
              </a:spcBef>
            </a:pPr>
            <a:r>
              <a:rPr lang="en-GB" sz="5100" dirty="0" err="1" smtClean="0">
                <a:solidFill>
                  <a:srgbClr val="000000"/>
                </a:solidFill>
                <a:ea typeface="Calibri"/>
              </a:rPr>
              <a:t>Ciclos</a:t>
            </a:r>
            <a:r>
              <a:rPr lang="en-GB" sz="5100" dirty="0" smtClean="0">
                <a:solidFill>
                  <a:srgbClr val="000000"/>
                </a:solidFill>
                <a:ea typeface="Calibri"/>
              </a:rPr>
              <a:t> de Vida del </a:t>
            </a:r>
            <a:r>
              <a:rPr lang="en-GB" sz="5100" dirty="0" err="1" smtClean="0">
                <a:solidFill>
                  <a:srgbClr val="000000"/>
                </a:solidFill>
                <a:ea typeface="Calibri"/>
              </a:rPr>
              <a:t>Producto</a:t>
            </a:r>
            <a:r>
              <a:rPr lang="en-GB" sz="5100" dirty="0" smtClean="0">
                <a:solidFill>
                  <a:srgbClr val="000000"/>
                </a:solidFill>
                <a:ea typeface="Calibri"/>
              </a:rPr>
              <a:t> y del </a:t>
            </a:r>
            <a:r>
              <a:rPr lang="en-GB" sz="5100" dirty="0" err="1" smtClean="0">
                <a:solidFill>
                  <a:srgbClr val="000000"/>
                </a:solidFill>
                <a:ea typeface="Calibri"/>
              </a:rPr>
              <a:t>Proyecto</a:t>
            </a:r>
            <a:r>
              <a:rPr lang="en-GB" sz="5100" dirty="0" smtClean="0">
                <a:solidFill>
                  <a:srgbClr val="000000"/>
                </a:solidFill>
                <a:ea typeface="Calibri"/>
              </a:rPr>
              <a:t>.</a:t>
            </a:r>
            <a:endParaRPr lang="en-GB" sz="5100" dirty="0">
              <a:solidFill>
                <a:srgbClr val="000000"/>
              </a:solidFill>
              <a:ea typeface="Calibri"/>
            </a:endParaRPr>
          </a:p>
          <a:p>
            <a:pPr>
              <a:lnSpc>
                <a:spcPct val="114000"/>
              </a:lnSpc>
              <a:spcBef>
                <a:spcPts val="1200"/>
              </a:spcBef>
            </a:pPr>
            <a:r>
              <a:rPr lang="es-ES" sz="5100" dirty="0" smtClean="0">
                <a:solidFill>
                  <a:srgbClr val="000000"/>
                </a:solidFill>
                <a:ea typeface="Calibri"/>
              </a:rPr>
              <a:t>Vida de los Productos que abarca de la Cuna a la Cuna y de la Cuna a la Tumba</a:t>
            </a:r>
            <a:endParaRPr lang="en-GB" sz="5100" dirty="0" smtClean="0">
              <a:solidFill>
                <a:srgbClr val="000000"/>
              </a:solidFill>
              <a:ea typeface="Calibri"/>
            </a:endParaRPr>
          </a:p>
          <a:p>
            <a:pPr>
              <a:lnSpc>
                <a:spcPct val="114000"/>
              </a:lnSpc>
              <a:spcBef>
                <a:spcPts val="1200"/>
              </a:spcBef>
              <a:spcAft>
                <a:spcPts val="0"/>
              </a:spcAft>
            </a:pPr>
            <a:r>
              <a:rPr lang="es-ES" sz="5100" dirty="0" smtClean="0">
                <a:solidFill>
                  <a:srgbClr val="000000"/>
                </a:solidFill>
                <a:ea typeface="Calibri"/>
              </a:rPr>
              <a:t>Fases del proyecto, tales como Iniciar, Planificar, Implementar y Cerrar.</a:t>
            </a:r>
            <a:endParaRPr lang="en-GB" sz="5100" dirty="0" smtClean="0">
              <a:solidFill>
                <a:srgbClr val="000000"/>
              </a:solidFill>
              <a:ea typeface="Calibri"/>
            </a:endParaRPr>
          </a:p>
          <a:p>
            <a:pPr>
              <a:lnSpc>
                <a:spcPct val="114000"/>
              </a:lnSpc>
              <a:spcBef>
                <a:spcPts val="1200"/>
              </a:spcBef>
              <a:spcAft>
                <a:spcPts val="0"/>
              </a:spcAft>
            </a:pPr>
            <a:r>
              <a:rPr lang="en-GB" sz="5100" dirty="0" smtClean="0">
                <a:solidFill>
                  <a:srgbClr val="000000"/>
                </a:solidFill>
                <a:ea typeface="Calibri"/>
              </a:rPr>
              <a:t>La </a:t>
            </a:r>
            <a:r>
              <a:rPr lang="en-GB" sz="5100" dirty="0" err="1" smtClean="0">
                <a:solidFill>
                  <a:srgbClr val="000000"/>
                </a:solidFill>
                <a:ea typeface="Calibri"/>
              </a:rPr>
              <a:t>relación</a:t>
            </a:r>
            <a:r>
              <a:rPr lang="en-GB" sz="5100" dirty="0" smtClean="0">
                <a:solidFill>
                  <a:srgbClr val="000000"/>
                </a:solidFill>
                <a:ea typeface="Calibri"/>
              </a:rPr>
              <a:t> entre </a:t>
            </a:r>
            <a:r>
              <a:rPr lang="en-GB" sz="5100" dirty="0" err="1" smtClean="0">
                <a:solidFill>
                  <a:srgbClr val="000000"/>
                </a:solidFill>
                <a:ea typeface="Calibri"/>
              </a:rPr>
              <a:t>fases</a:t>
            </a:r>
            <a:r>
              <a:rPr lang="en-GB" sz="5100" dirty="0" smtClean="0">
                <a:solidFill>
                  <a:srgbClr val="000000"/>
                </a:solidFill>
                <a:ea typeface="Calibri"/>
              </a:rPr>
              <a:t> y </a:t>
            </a:r>
            <a:r>
              <a:rPr lang="en-GB" sz="5100" dirty="0" err="1" smtClean="0">
                <a:solidFill>
                  <a:srgbClr val="000000"/>
                </a:solidFill>
                <a:ea typeface="Calibri"/>
              </a:rPr>
              <a:t>etapas</a:t>
            </a:r>
            <a:r>
              <a:rPr lang="en-GB" sz="5100" dirty="0" smtClean="0">
                <a:solidFill>
                  <a:srgbClr val="000000"/>
                </a:solidFill>
                <a:ea typeface="Calibri"/>
              </a:rPr>
              <a:t>.</a:t>
            </a:r>
          </a:p>
          <a:p>
            <a:pPr>
              <a:lnSpc>
                <a:spcPct val="114000"/>
              </a:lnSpc>
              <a:spcBef>
                <a:spcPts val="1200"/>
              </a:spcBef>
              <a:spcAft>
                <a:spcPts val="0"/>
              </a:spcAft>
            </a:pPr>
            <a:r>
              <a:rPr lang="en-GB" sz="5100" dirty="0" smtClean="0">
                <a:solidFill>
                  <a:srgbClr val="000000"/>
                </a:solidFill>
                <a:ea typeface="Calibri"/>
              </a:rPr>
              <a:t>El </a:t>
            </a:r>
            <a:r>
              <a:rPr lang="en-GB" sz="5100" dirty="0" err="1" smtClean="0">
                <a:solidFill>
                  <a:srgbClr val="000000"/>
                </a:solidFill>
                <a:ea typeface="Calibri"/>
              </a:rPr>
              <a:t>Diagrama</a:t>
            </a:r>
            <a:r>
              <a:rPr lang="en-GB" sz="5100" dirty="0" smtClean="0">
                <a:solidFill>
                  <a:srgbClr val="000000"/>
                </a:solidFill>
                <a:ea typeface="Calibri"/>
              </a:rPr>
              <a:t> de </a:t>
            </a:r>
            <a:r>
              <a:rPr lang="en-GB" sz="5100" dirty="0" err="1" smtClean="0">
                <a:solidFill>
                  <a:srgbClr val="000000"/>
                </a:solidFill>
                <a:ea typeface="Calibri"/>
              </a:rPr>
              <a:t>Flujo</a:t>
            </a:r>
            <a:r>
              <a:rPr lang="en-GB" sz="5100" dirty="0" smtClean="0">
                <a:solidFill>
                  <a:srgbClr val="000000"/>
                </a:solidFill>
                <a:ea typeface="Calibri"/>
              </a:rPr>
              <a:t> </a:t>
            </a:r>
            <a:r>
              <a:rPr lang="en-GB" sz="5100" dirty="0" err="1" smtClean="0">
                <a:solidFill>
                  <a:srgbClr val="000000"/>
                </a:solidFill>
                <a:ea typeface="Calibri"/>
              </a:rPr>
              <a:t>PRiSM</a:t>
            </a:r>
            <a:r>
              <a:rPr lang="en-GB" sz="5100" dirty="0" smtClean="0">
                <a:solidFill>
                  <a:srgbClr val="000000"/>
                </a:solidFill>
                <a:ea typeface="Calibri"/>
              </a:rPr>
              <a:t> </a:t>
            </a:r>
          </a:p>
          <a:p>
            <a:pPr>
              <a:lnSpc>
                <a:spcPct val="114000"/>
              </a:lnSpc>
              <a:spcBef>
                <a:spcPts val="1200"/>
              </a:spcBef>
              <a:spcAft>
                <a:spcPts val="0"/>
              </a:spcAft>
            </a:pPr>
            <a:r>
              <a:rPr lang="en-GB" sz="5100" dirty="0" smtClean="0">
                <a:solidFill>
                  <a:srgbClr val="000000"/>
                </a:solidFill>
                <a:ea typeface="Calibri"/>
              </a:rPr>
              <a:t>El </a:t>
            </a:r>
            <a:r>
              <a:rPr lang="en-GB" sz="5100" dirty="0" err="1" smtClean="0">
                <a:solidFill>
                  <a:srgbClr val="000000"/>
                </a:solidFill>
                <a:ea typeface="Calibri"/>
              </a:rPr>
              <a:t>Ciclo</a:t>
            </a:r>
            <a:r>
              <a:rPr lang="en-GB" sz="5100" dirty="0" smtClean="0">
                <a:solidFill>
                  <a:srgbClr val="000000"/>
                </a:solidFill>
                <a:ea typeface="Calibri"/>
              </a:rPr>
              <a:t> de Vida del </a:t>
            </a:r>
            <a:r>
              <a:rPr lang="en-GB" sz="5100" dirty="0" err="1" smtClean="0">
                <a:solidFill>
                  <a:srgbClr val="000000"/>
                </a:solidFill>
                <a:ea typeface="Calibri"/>
              </a:rPr>
              <a:t>Producto</a:t>
            </a:r>
            <a:endParaRPr lang="en-GB" sz="5100" dirty="0" smtClean="0">
              <a:solidFill>
                <a:srgbClr val="000000"/>
              </a:solidFill>
              <a:ea typeface="Calibri"/>
            </a:endParaRPr>
          </a:p>
          <a:p>
            <a:pPr marL="342900" indent="-342900">
              <a:lnSpc>
                <a:spcPct val="115000"/>
              </a:lnSpc>
              <a:spcAft>
                <a:spcPts val="0"/>
              </a:spcAft>
              <a:buFont typeface="+mj-lt"/>
              <a:buAutoNum type="arabicPeriod"/>
            </a:pPr>
            <a:endParaRPr lang="en-GB" dirty="0">
              <a:solidFill>
                <a:srgbClr val="000000"/>
              </a:solidFill>
              <a:ea typeface="Calibri"/>
            </a:endParaRPr>
          </a:p>
          <a:p>
            <a:endParaRPr lang="en-US" dirty="0"/>
          </a:p>
        </p:txBody>
      </p:sp>
      <p:sp>
        <p:nvSpPr>
          <p:cNvPr id="7" name="Title 6"/>
          <p:cNvSpPr>
            <a:spLocks noGrp="1"/>
          </p:cNvSpPr>
          <p:nvPr>
            <p:ph type="title"/>
          </p:nvPr>
        </p:nvSpPr>
        <p:spPr>
          <a:xfrm>
            <a:off x="381000" y="0"/>
            <a:ext cx="6172200" cy="1143000"/>
          </a:xfrm>
        </p:spPr>
        <p:txBody>
          <a:bodyPr/>
          <a:lstStyle/>
          <a:p>
            <a:r>
              <a:rPr lang="en-US" dirty="0" err="1" smtClean="0"/>
              <a:t>Hemos</a:t>
            </a:r>
            <a:r>
              <a:rPr lang="en-US" dirty="0" smtClean="0"/>
              <a:t> </a:t>
            </a:r>
            <a:r>
              <a:rPr lang="en-US" dirty="0" err="1" smtClean="0"/>
              <a:t>cubierto</a:t>
            </a:r>
            <a:endParaRPr lang="en-US" dirty="0"/>
          </a:p>
        </p:txBody>
      </p:sp>
    </p:spTree>
    <p:extLst>
      <p:ext uri="{BB962C8B-B14F-4D97-AF65-F5344CB8AC3E}">
        <p14:creationId xmlns="" xmlns:p14="http://schemas.microsoft.com/office/powerpoint/2010/main" val="1654199507"/>
      </p:ext>
    </p:extLst>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Contexto</a:t>
            </a:r>
            <a:endParaRPr lang="en-GB" dirty="0"/>
          </a:p>
        </p:txBody>
      </p:sp>
      <p:sp>
        <p:nvSpPr>
          <p:cNvPr id="3" name="Content Placeholder 2"/>
          <p:cNvSpPr>
            <a:spLocks noGrp="1"/>
          </p:cNvSpPr>
          <p:nvPr>
            <p:ph idx="1"/>
          </p:nvPr>
        </p:nvSpPr>
        <p:spPr>
          <a:xfrm>
            <a:off x="457200" y="1219200"/>
            <a:ext cx="8229600" cy="4343400"/>
          </a:xfrm>
        </p:spPr>
        <p:txBody>
          <a:bodyPr>
            <a:normAutofit/>
          </a:bodyPr>
          <a:lstStyle/>
          <a:p>
            <a:r>
              <a:rPr lang="en-GB" sz="2000" dirty="0" smtClean="0"/>
              <a:t>El </a:t>
            </a:r>
            <a:r>
              <a:rPr lang="en-GB" sz="2000" dirty="0" err="1" smtClean="0"/>
              <a:t>contexto</a:t>
            </a:r>
            <a:r>
              <a:rPr lang="en-GB" sz="2000" dirty="0" smtClean="0"/>
              <a:t> </a:t>
            </a:r>
            <a:r>
              <a:rPr lang="en-GB" sz="2000" dirty="0" err="1" smtClean="0"/>
              <a:t>externo</a:t>
            </a:r>
            <a:r>
              <a:rPr lang="en-GB" sz="2000" dirty="0" smtClean="0"/>
              <a:t> </a:t>
            </a:r>
            <a:r>
              <a:rPr lang="en-GB" sz="2000" dirty="0" err="1" smtClean="0"/>
              <a:t>puede</a:t>
            </a:r>
            <a:r>
              <a:rPr lang="en-GB" sz="2000" dirty="0" smtClean="0"/>
              <a:t> </a:t>
            </a:r>
            <a:r>
              <a:rPr lang="en-GB" sz="2000" dirty="0" err="1" smtClean="0"/>
              <a:t>incluir</a:t>
            </a:r>
            <a:r>
              <a:rPr lang="en-GB" sz="2000" dirty="0" smtClean="0"/>
              <a:t>:</a:t>
            </a:r>
          </a:p>
          <a:p>
            <a:pPr lvl="1"/>
            <a:r>
              <a:rPr lang="en-GB" sz="1600" dirty="0" smtClean="0"/>
              <a:t>El </a:t>
            </a:r>
            <a:r>
              <a:rPr lang="en-GB" sz="1600" dirty="0" err="1" smtClean="0"/>
              <a:t>ambiente</a:t>
            </a:r>
            <a:r>
              <a:rPr lang="en-GB" sz="1600" dirty="0" smtClean="0"/>
              <a:t> social y cultural, </a:t>
            </a:r>
            <a:r>
              <a:rPr lang="en-GB" sz="1600" dirty="0" err="1" smtClean="0"/>
              <a:t>político</a:t>
            </a:r>
            <a:r>
              <a:rPr lang="en-GB" sz="1600" dirty="0" smtClean="0"/>
              <a:t>, legal, </a:t>
            </a:r>
            <a:r>
              <a:rPr lang="en-GB" sz="1600" dirty="0" err="1" smtClean="0"/>
              <a:t>regulatorio</a:t>
            </a:r>
            <a:r>
              <a:rPr lang="en-GB" sz="1600" dirty="0" smtClean="0"/>
              <a:t>, </a:t>
            </a:r>
            <a:r>
              <a:rPr lang="en-GB" sz="1600" dirty="0" err="1" smtClean="0"/>
              <a:t>financiero</a:t>
            </a:r>
            <a:r>
              <a:rPr lang="en-GB" sz="1600" dirty="0" smtClean="0"/>
              <a:t>, </a:t>
            </a:r>
            <a:r>
              <a:rPr lang="en-GB" sz="1600" dirty="0" err="1" smtClean="0"/>
              <a:t>tecnológico</a:t>
            </a:r>
            <a:r>
              <a:rPr lang="en-GB" sz="1600" dirty="0" smtClean="0"/>
              <a:t>, </a:t>
            </a:r>
            <a:r>
              <a:rPr lang="en-GB" sz="1600" dirty="0" err="1" smtClean="0"/>
              <a:t>economico</a:t>
            </a:r>
            <a:r>
              <a:rPr lang="en-GB" sz="1600" dirty="0" smtClean="0"/>
              <a:t>, natural y </a:t>
            </a:r>
            <a:r>
              <a:rPr lang="en-GB" sz="1600" dirty="0" err="1" smtClean="0"/>
              <a:t>competitivo</a:t>
            </a:r>
            <a:r>
              <a:rPr lang="en-GB" sz="1600" dirty="0" smtClean="0"/>
              <a:t> </a:t>
            </a:r>
            <a:r>
              <a:rPr lang="en-GB" sz="1600" dirty="0" err="1" smtClean="0"/>
              <a:t>ya</a:t>
            </a:r>
            <a:r>
              <a:rPr lang="en-GB" sz="1600" dirty="0" smtClean="0"/>
              <a:t> sea </a:t>
            </a:r>
            <a:r>
              <a:rPr lang="en-GB" sz="1600" dirty="0" err="1" smtClean="0"/>
              <a:t>internacional</a:t>
            </a:r>
            <a:r>
              <a:rPr lang="en-GB" sz="1600" dirty="0" smtClean="0"/>
              <a:t>, </a:t>
            </a:r>
            <a:r>
              <a:rPr lang="en-GB" sz="1600" dirty="0" err="1" smtClean="0"/>
              <a:t>nacional</a:t>
            </a:r>
            <a:r>
              <a:rPr lang="en-GB" sz="1600" dirty="0" smtClean="0"/>
              <a:t>, regional o local</a:t>
            </a:r>
          </a:p>
          <a:p>
            <a:pPr lvl="1"/>
            <a:r>
              <a:rPr lang="en-GB" sz="1600" dirty="0" err="1" smtClean="0"/>
              <a:t>Impulsores</a:t>
            </a:r>
            <a:r>
              <a:rPr lang="en-GB" sz="1600" dirty="0" smtClean="0"/>
              <a:t> y </a:t>
            </a:r>
            <a:r>
              <a:rPr lang="en-GB" sz="1600" dirty="0" err="1" smtClean="0"/>
              <a:t>tendencias</a:t>
            </a:r>
            <a:r>
              <a:rPr lang="en-GB" sz="1600" dirty="0" smtClean="0"/>
              <a:t> claves</a:t>
            </a:r>
          </a:p>
          <a:p>
            <a:pPr lvl="1"/>
            <a:r>
              <a:rPr lang="en-GB" sz="1600" dirty="0" err="1" smtClean="0"/>
              <a:t>Relaciones</a:t>
            </a:r>
            <a:r>
              <a:rPr lang="en-GB" sz="1600" dirty="0" smtClean="0"/>
              <a:t> con </a:t>
            </a:r>
            <a:r>
              <a:rPr lang="en-GB" sz="1600" dirty="0" err="1" smtClean="0"/>
              <a:t>las</a:t>
            </a:r>
            <a:r>
              <a:rPr lang="en-GB" sz="1600" dirty="0" smtClean="0"/>
              <a:t> </a:t>
            </a:r>
            <a:r>
              <a:rPr lang="en-GB" sz="1600" dirty="0" err="1" smtClean="0"/>
              <a:t>percepciones</a:t>
            </a:r>
            <a:r>
              <a:rPr lang="en-GB" sz="1600" dirty="0" smtClean="0"/>
              <a:t> y </a:t>
            </a:r>
            <a:r>
              <a:rPr lang="en-GB" sz="1600" dirty="0" err="1" smtClean="0"/>
              <a:t>valores</a:t>
            </a:r>
            <a:r>
              <a:rPr lang="en-GB" sz="1600" dirty="0" smtClean="0"/>
              <a:t> de </a:t>
            </a:r>
            <a:r>
              <a:rPr lang="en-GB" sz="1600" dirty="0" err="1" smtClean="0"/>
              <a:t>las</a:t>
            </a:r>
            <a:r>
              <a:rPr lang="en-GB" sz="1600" dirty="0" smtClean="0"/>
              <a:t> </a:t>
            </a:r>
            <a:r>
              <a:rPr lang="en-GB" sz="1600" dirty="0" err="1" smtClean="0"/>
              <a:t>partes</a:t>
            </a:r>
            <a:r>
              <a:rPr lang="en-GB" sz="1600" dirty="0" smtClean="0"/>
              <a:t> </a:t>
            </a:r>
            <a:r>
              <a:rPr lang="en-GB" sz="1600" dirty="0" err="1" smtClean="0"/>
              <a:t>interesadas</a:t>
            </a:r>
            <a:r>
              <a:rPr lang="en-GB" sz="1600" dirty="0" smtClean="0"/>
              <a:t> </a:t>
            </a:r>
            <a:r>
              <a:rPr lang="en-GB" sz="1600" dirty="0" err="1" smtClean="0"/>
              <a:t>externas</a:t>
            </a:r>
            <a:endParaRPr lang="en-GB" sz="1600" dirty="0" smtClean="0"/>
          </a:p>
          <a:p>
            <a:r>
              <a:rPr lang="en-GB" sz="2000" dirty="0" smtClean="0"/>
              <a:t>El </a:t>
            </a:r>
            <a:r>
              <a:rPr lang="en-GB" sz="2000" dirty="0" err="1" smtClean="0"/>
              <a:t>contexto</a:t>
            </a:r>
            <a:r>
              <a:rPr lang="en-GB" sz="2000" dirty="0" smtClean="0"/>
              <a:t> </a:t>
            </a:r>
            <a:r>
              <a:rPr lang="en-GB" sz="2000" dirty="0" err="1" smtClean="0"/>
              <a:t>interno</a:t>
            </a:r>
            <a:r>
              <a:rPr lang="en-GB" sz="2000" dirty="0" smtClean="0"/>
              <a:t> </a:t>
            </a:r>
            <a:r>
              <a:rPr lang="en-GB" sz="2000" dirty="0" err="1" smtClean="0"/>
              <a:t>puede</a:t>
            </a:r>
            <a:r>
              <a:rPr lang="en-GB" sz="2000" dirty="0" smtClean="0"/>
              <a:t> </a:t>
            </a:r>
            <a:r>
              <a:rPr lang="en-GB" sz="2000" dirty="0" err="1" smtClean="0"/>
              <a:t>incluir</a:t>
            </a:r>
            <a:r>
              <a:rPr lang="en-GB" sz="2000" dirty="0" smtClean="0"/>
              <a:t>:</a:t>
            </a:r>
          </a:p>
          <a:p>
            <a:pPr lvl="1"/>
            <a:r>
              <a:rPr lang="en-GB" sz="1600" dirty="0" err="1" smtClean="0"/>
              <a:t>Governanza</a:t>
            </a:r>
            <a:r>
              <a:rPr lang="en-GB" sz="1600" dirty="0" smtClean="0"/>
              <a:t>, </a:t>
            </a:r>
            <a:r>
              <a:rPr lang="en-GB" sz="1600" dirty="0" err="1" smtClean="0"/>
              <a:t>estructuras</a:t>
            </a:r>
            <a:r>
              <a:rPr lang="en-GB" sz="1600" dirty="0" smtClean="0"/>
              <a:t>, roles y </a:t>
            </a:r>
            <a:r>
              <a:rPr lang="en-GB" sz="1600" dirty="0" err="1" smtClean="0"/>
              <a:t>responsabilidades</a:t>
            </a:r>
            <a:r>
              <a:rPr lang="en-GB" sz="1600" dirty="0" smtClean="0"/>
              <a:t> </a:t>
            </a:r>
            <a:r>
              <a:rPr lang="en-GB" sz="1600" dirty="0" err="1" smtClean="0"/>
              <a:t>organizacionales</a:t>
            </a:r>
            <a:endParaRPr lang="en-GB" sz="1600" dirty="0" smtClean="0"/>
          </a:p>
          <a:p>
            <a:pPr lvl="1"/>
            <a:r>
              <a:rPr lang="en-GB" sz="1600" dirty="0" err="1" smtClean="0"/>
              <a:t>Políticas</a:t>
            </a:r>
            <a:r>
              <a:rPr lang="en-GB" sz="1600" dirty="0" smtClean="0"/>
              <a:t>, </a:t>
            </a:r>
            <a:r>
              <a:rPr lang="en-GB" sz="1600" dirty="0" err="1" smtClean="0"/>
              <a:t>objectivos</a:t>
            </a:r>
            <a:r>
              <a:rPr lang="en-GB" sz="1600" dirty="0" smtClean="0"/>
              <a:t> y </a:t>
            </a:r>
            <a:r>
              <a:rPr lang="en-GB" sz="1600" dirty="0" err="1" smtClean="0"/>
              <a:t>estrategias</a:t>
            </a:r>
            <a:endParaRPr lang="en-GB" sz="1600" dirty="0" smtClean="0"/>
          </a:p>
          <a:p>
            <a:pPr lvl="1"/>
            <a:r>
              <a:rPr lang="en-GB" sz="1600" dirty="0" err="1" smtClean="0"/>
              <a:t>Capacidades</a:t>
            </a:r>
            <a:endParaRPr lang="en-GB" dirty="0" smtClean="0"/>
          </a:p>
          <a:p>
            <a:pPr lvl="1"/>
            <a:r>
              <a:rPr lang="en-GB" sz="1600" dirty="0" err="1" smtClean="0"/>
              <a:t>Relaciones</a:t>
            </a:r>
            <a:r>
              <a:rPr lang="en-GB" sz="1600" dirty="0" smtClean="0"/>
              <a:t> con </a:t>
            </a:r>
            <a:r>
              <a:rPr lang="en-GB" sz="1600" dirty="0" err="1" smtClean="0"/>
              <a:t>las</a:t>
            </a:r>
            <a:r>
              <a:rPr lang="en-GB" sz="1600" dirty="0" smtClean="0"/>
              <a:t> </a:t>
            </a:r>
            <a:r>
              <a:rPr lang="en-GB" sz="1600" dirty="0" err="1" smtClean="0"/>
              <a:t>percepciones</a:t>
            </a:r>
            <a:r>
              <a:rPr lang="en-GB" sz="1600" dirty="0" smtClean="0"/>
              <a:t> y </a:t>
            </a:r>
            <a:r>
              <a:rPr lang="en-GB" sz="1600" dirty="0" err="1" smtClean="0"/>
              <a:t>valores</a:t>
            </a:r>
            <a:r>
              <a:rPr lang="en-GB" sz="1600" dirty="0" smtClean="0"/>
              <a:t> de </a:t>
            </a:r>
            <a:r>
              <a:rPr lang="en-GB" sz="1600" dirty="0" err="1" smtClean="0"/>
              <a:t>las</a:t>
            </a:r>
            <a:r>
              <a:rPr lang="en-GB" sz="1600" dirty="0" smtClean="0"/>
              <a:t> </a:t>
            </a:r>
            <a:r>
              <a:rPr lang="en-GB" sz="1600" dirty="0" err="1" smtClean="0"/>
              <a:t>partes</a:t>
            </a:r>
            <a:r>
              <a:rPr lang="en-GB" sz="1600" dirty="0" smtClean="0"/>
              <a:t> </a:t>
            </a:r>
            <a:r>
              <a:rPr lang="en-GB" sz="1600" dirty="0" err="1" smtClean="0"/>
              <a:t>interesadas</a:t>
            </a:r>
            <a:r>
              <a:rPr lang="en-GB" sz="1600" dirty="0" smtClean="0"/>
              <a:t> </a:t>
            </a:r>
            <a:r>
              <a:rPr lang="en-GB" sz="1600" dirty="0" err="1" smtClean="0"/>
              <a:t>internas</a:t>
            </a:r>
            <a:endParaRPr lang="en-GB" sz="1600" dirty="0" smtClean="0"/>
          </a:p>
          <a:p>
            <a:pPr lvl="1"/>
            <a:r>
              <a:rPr lang="en-GB" sz="1600" dirty="0" smtClean="0"/>
              <a:t>La </a:t>
            </a:r>
            <a:r>
              <a:rPr lang="en-GB" sz="1600" dirty="0" err="1" smtClean="0"/>
              <a:t>cultura</a:t>
            </a:r>
            <a:r>
              <a:rPr lang="en-GB" sz="1600" dirty="0" smtClean="0"/>
              <a:t> de la </a:t>
            </a:r>
            <a:r>
              <a:rPr lang="en-GB" sz="1600" dirty="0" err="1" smtClean="0"/>
              <a:t>organización</a:t>
            </a:r>
            <a:endParaRPr lang="en-GB" sz="1600" dirty="0" smtClean="0"/>
          </a:p>
          <a:p>
            <a:pPr lvl="1"/>
            <a:r>
              <a:rPr lang="en-GB" sz="1600" dirty="0" smtClean="0"/>
              <a:t>Los </a:t>
            </a:r>
            <a:r>
              <a:rPr lang="en-GB" sz="1600" dirty="0" err="1" smtClean="0"/>
              <a:t>procesos</a:t>
            </a:r>
            <a:r>
              <a:rPr lang="en-GB" sz="1600" dirty="0" smtClean="0"/>
              <a:t> de los </a:t>
            </a:r>
            <a:r>
              <a:rPr lang="en-GB" sz="1600" dirty="0" err="1" smtClean="0"/>
              <a:t>sistemas</a:t>
            </a:r>
            <a:r>
              <a:rPr lang="en-GB" sz="1600" dirty="0" smtClean="0"/>
              <a:t> de </a:t>
            </a:r>
            <a:r>
              <a:rPr lang="en-GB" sz="1600" dirty="0" err="1" smtClean="0"/>
              <a:t>información</a:t>
            </a:r>
            <a:r>
              <a:rPr lang="en-GB" sz="1600" dirty="0" smtClean="0"/>
              <a:t>, los </a:t>
            </a:r>
            <a:r>
              <a:rPr lang="en-GB" sz="1600" dirty="0" err="1" smtClean="0"/>
              <a:t>flujos</a:t>
            </a:r>
            <a:r>
              <a:rPr lang="en-GB" sz="1600" dirty="0" smtClean="0"/>
              <a:t> de </a:t>
            </a:r>
            <a:r>
              <a:rPr lang="en-GB" sz="1600" dirty="0" err="1" smtClean="0"/>
              <a:t>información</a:t>
            </a:r>
            <a:r>
              <a:rPr lang="en-GB" sz="1600" dirty="0" smtClean="0"/>
              <a:t> y </a:t>
            </a:r>
            <a:r>
              <a:rPr lang="en-GB" sz="1600" dirty="0" err="1" smtClean="0"/>
              <a:t>toma</a:t>
            </a:r>
            <a:r>
              <a:rPr lang="en-GB" sz="1600" dirty="0" smtClean="0"/>
              <a:t> de </a:t>
            </a:r>
            <a:r>
              <a:rPr lang="en-GB" sz="1600" dirty="0" err="1" smtClean="0"/>
              <a:t>decisiones</a:t>
            </a:r>
            <a:endParaRPr lang="en-GB" sz="1600" dirty="0" smtClean="0"/>
          </a:p>
          <a:p>
            <a:pPr lvl="1"/>
            <a:r>
              <a:rPr lang="en-GB" sz="1600" dirty="0" err="1" smtClean="0"/>
              <a:t>Estándares</a:t>
            </a:r>
            <a:r>
              <a:rPr lang="en-GB" sz="1600" dirty="0" smtClean="0"/>
              <a:t>, </a:t>
            </a:r>
            <a:r>
              <a:rPr lang="en-GB" sz="1600" dirty="0" err="1" smtClean="0"/>
              <a:t>guías</a:t>
            </a:r>
            <a:r>
              <a:rPr lang="en-GB" sz="1600" dirty="0" smtClean="0"/>
              <a:t> y </a:t>
            </a:r>
            <a:r>
              <a:rPr lang="en-GB" sz="1600" dirty="0" err="1" smtClean="0"/>
              <a:t>modelos</a:t>
            </a:r>
            <a:endParaRPr lang="en-GB" sz="1600" dirty="0" smtClean="0"/>
          </a:p>
          <a:p>
            <a:pPr lvl="1"/>
            <a:r>
              <a:rPr lang="en-GB" sz="1600" dirty="0" err="1" smtClean="0"/>
              <a:t>Relaciones</a:t>
            </a:r>
            <a:r>
              <a:rPr lang="en-GB" sz="1600" dirty="0" smtClean="0"/>
              <a:t> </a:t>
            </a:r>
            <a:r>
              <a:rPr lang="en-GB" sz="1600" dirty="0" err="1" smtClean="0"/>
              <a:t>contractuales</a:t>
            </a:r>
            <a:endParaRPr lang="en-GB" sz="1600" dirty="0" smtClean="0"/>
          </a:p>
        </p:txBody>
      </p:sp>
    </p:spTree>
    <p:extLst>
      <p:ext uri="{BB962C8B-B14F-4D97-AF65-F5344CB8AC3E}">
        <p14:creationId xmlns="" xmlns:p14="http://schemas.microsoft.com/office/powerpoint/2010/main" val="143531272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err="1" smtClean="0"/>
              <a:t>Terminología</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121</a:t>
            </a:fld>
            <a:endParaRPr lang="en-US" dirty="0"/>
          </a:p>
        </p:txBody>
      </p:sp>
      <p:sp>
        <p:nvSpPr>
          <p:cNvPr id="6" name="Content Placeholder 2"/>
          <p:cNvSpPr>
            <a:spLocks noGrp="1"/>
          </p:cNvSpPr>
          <p:nvPr>
            <p:ph idx="1"/>
          </p:nvPr>
        </p:nvSpPr>
        <p:spPr>
          <a:xfrm>
            <a:off x="381000" y="1295400"/>
            <a:ext cx="8229600" cy="4343400"/>
          </a:xfrm>
        </p:spPr>
        <p:txBody>
          <a:bodyPr>
            <a:normAutofit fontScale="77500" lnSpcReduction="20000"/>
          </a:bodyPr>
          <a:lstStyle/>
          <a:p>
            <a:r>
              <a:rPr lang="en-GB" sz="1800" dirty="0" err="1" smtClean="0"/>
              <a:t>Evento</a:t>
            </a:r>
            <a:r>
              <a:rPr lang="en-GB" sz="1800" dirty="0" smtClean="0"/>
              <a:t> de </a:t>
            </a:r>
            <a:r>
              <a:rPr lang="en-GB" sz="1800" dirty="0" err="1" smtClean="0"/>
              <a:t>Riesgo</a:t>
            </a:r>
            <a:endParaRPr lang="en-GB" sz="1800" dirty="0" smtClean="0"/>
          </a:p>
          <a:p>
            <a:pPr lvl="1"/>
            <a:r>
              <a:rPr lang="en-GB" sz="1400" dirty="0" smtClean="0"/>
              <a:t>Lo </a:t>
            </a:r>
            <a:r>
              <a:rPr lang="en-GB" sz="1400" dirty="0" err="1" smtClean="0"/>
              <a:t>que</a:t>
            </a:r>
            <a:r>
              <a:rPr lang="en-GB" sz="1400" dirty="0" smtClean="0"/>
              <a:t> </a:t>
            </a:r>
            <a:r>
              <a:rPr lang="en-GB" sz="1400" dirty="0" err="1" smtClean="0"/>
              <a:t>podría</a:t>
            </a:r>
            <a:r>
              <a:rPr lang="en-GB" sz="1400" dirty="0" smtClean="0"/>
              <a:t> </a:t>
            </a:r>
            <a:r>
              <a:rPr lang="en-GB" sz="1400" dirty="0" err="1" smtClean="0"/>
              <a:t>ocurir</a:t>
            </a:r>
            <a:r>
              <a:rPr lang="en-GB" sz="1400" dirty="0" smtClean="0"/>
              <a:t> – </a:t>
            </a:r>
            <a:r>
              <a:rPr lang="en-GB" sz="1400" dirty="0" err="1" smtClean="0"/>
              <a:t>Oportunidad</a:t>
            </a:r>
            <a:r>
              <a:rPr lang="en-GB" sz="1400" dirty="0" smtClean="0"/>
              <a:t> o  </a:t>
            </a:r>
            <a:br>
              <a:rPr lang="en-GB" sz="1400" dirty="0" smtClean="0"/>
            </a:br>
            <a:r>
              <a:rPr lang="en-GB" sz="1400" dirty="0" err="1" smtClean="0"/>
              <a:t>Amenaza</a:t>
            </a:r>
            <a:endParaRPr lang="en-GB" sz="1400" dirty="0" smtClean="0"/>
          </a:p>
          <a:p>
            <a:r>
              <a:rPr lang="en-GB" sz="1800" dirty="0" err="1" smtClean="0"/>
              <a:t>Probabilidad</a:t>
            </a:r>
            <a:r>
              <a:rPr lang="en-GB" sz="1800" dirty="0" smtClean="0"/>
              <a:t> del </a:t>
            </a:r>
            <a:r>
              <a:rPr lang="en-GB" sz="1800" dirty="0" err="1" smtClean="0"/>
              <a:t>Riesgo</a:t>
            </a:r>
            <a:endParaRPr lang="en-GB" sz="1800" dirty="0" smtClean="0"/>
          </a:p>
          <a:p>
            <a:pPr lvl="1"/>
            <a:r>
              <a:rPr lang="en-GB" sz="1400" dirty="0" err="1" smtClean="0"/>
              <a:t>Cuál</a:t>
            </a:r>
            <a:r>
              <a:rPr lang="en-GB" sz="1400" dirty="0" smtClean="0"/>
              <a:t> </a:t>
            </a:r>
            <a:r>
              <a:rPr lang="en-GB" sz="1400" dirty="0" err="1" smtClean="0"/>
              <a:t>es</a:t>
            </a:r>
            <a:r>
              <a:rPr lang="en-GB" sz="1400" dirty="0" smtClean="0"/>
              <a:t> la </a:t>
            </a:r>
            <a:r>
              <a:rPr lang="en-GB" sz="1400" dirty="0" err="1" smtClean="0"/>
              <a:t>probabilidad</a:t>
            </a:r>
            <a:r>
              <a:rPr lang="en-GB" sz="1400" dirty="0" smtClean="0"/>
              <a:t> de </a:t>
            </a:r>
            <a:r>
              <a:rPr lang="en-GB" sz="1400" dirty="0" err="1" smtClean="0"/>
              <a:t>que</a:t>
            </a:r>
            <a:r>
              <a:rPr lang="en-GB" sz="1400" dirty="0" smtClean="0"/>
              <a:t> </a:t>
            </a:r>
            <a:r>
              <a:rPr lang="en-GB" sz="1400" dirty="0" err="1" smtClean="0"/>
              <a:t>ésto</a:t>
            </a:r>
            <a:r>
              <a:rPr lang="en-GB" sz="1400" dirty="0" smtClean="0"/>
              <a:t> </a:t>
            </a:r>
            <a:r>
              <a:rPr lang="en-GB" sz="1400" dirty="0" err="1" smtClean="0"/>
              <a:t>ocurra</a:t>
            </a:r>
            <a:endParaRPr lang="en-GB" sz="1400" dirty="0" smtClean="0"/>
          </a:p>
          <a:p>
            <a:r>
              <a:rPr lang="en-GB" sz="1800" dirty="0" err="1" smtClean="0"/>
              <a:t>Impacto</a:t>
            </a:r>
            <a:r>
              <a:rPr lang="en-GB" sz="1800" dirty="0" smtClean="0"/>
              <a:t> del </a:t>
            </a:r>
            <a:r>
              <a:rPr lang="en-GB" sz="1800" dirty="0" err="1" smtClean="0"/>
              <a:t>Riesgo</a:t>
            </a:r>
            <a:endParaRPr lang="en-GB" sz="1800" dirty="0" smtClean="0"/>
          </a:p>
          <a:p>
            <a:pPr lvl="1"/>
            <a:r>
              <a:rPr lang="en-GB" sz="1400" dirty="0" smtClean="0"/>
              <a:t>Si </a:t>
            </a:r>
            <a:r>
              <a:rPr lang="en-GB" sz="1400" dirty="0" err="1" smtClean="0"/>
              <a:t>éste</a:t>
            </a:r>
            <a:r>
              <a:rPr lang="en-GB" sz="1400" dirty="0" smtClean="0"/>
              <a:t> </a:t>
            </a:r>
            <a:r>
              <a:rPr lang="en-GB" sz="1400" dirty="0" err="1" smtClean="0"/>
              <a:t>sucede</a:t>
            </a:r>
            <a:r>
              <a:rPr lang="en-GB" sz="1400" dirty="0" smtClean="0"/>
              <a:t>, </a:t>
            </a:r>
            <a:r>
              <a:rPr lang="en-GB" sz="1400" dirty="0" err="1" smtClean="0"/>
              <a:t>cuáles</a:t>
            </a:r>
            <a:r>
              <a:rPr lang="en-GB" sz="1400" dirty="0" smtClean="0"/>
              <a:t> son </a:t>
            </a:r>
            <a:r>
              <a:rPr lang="en-GB" sz="1400" dirty="0" err="1" smtClean="0"/>
              <a:t>las</a:t>
            </a:r>
            <a:r>
              <a:rPr lang="en-GB" sz="1400" dirty="0" smtClean="0"/>
              <a:t> </a:t>
            </a:r>
            <a:r>
              <a:rPr lang="en-GB" sz="1400" dirty="0" err="1" smtClean="0"/>
              <a:t>consecuencias</a:t>
            </a:r>
            <a:endParaRPr lang="en-GB" sz="1400" dirty="0" smtClean="0"/>
          </a:p>
          <a:p>
            <a:r>
              <a:rPr lang="en-GB" sz="1800" dirty="0" err="1" smtClean="0"/>
              <a:t>Planificación</a:t>
            </a:r>
            <a:r>
              <a:rPr lang="en-GB" sz="1800" dirty="0" smtClean="0"/>
              <a:t> del </a:t>
            </a:r>
            <a:r>
              <a:rPr lang="en-GB" sz="1800" dirty="0" err="1" smtClean="0"/>
              <a:t>Riesgo</a:t>
            </a:r>
            <a:endParaRPr lang="en-GB" sz="1800" dirty="0" smtClean="0"/>
          </a:p>
          <a:p>
            <a:pPr lvl="1"/>
            <a:r>
              <a:rPr lang="en-GB" sz="1400" dirty="0" err="1" smtClean="0"/>
              <a:t>Qué</a:t>
            </a:r>
            <a:r>
              <a:rPr lang="en-GB" sz="1400" dirty="0" smtClean="0"/>
              <a:t> </a:t>
            </a:r>
            <a:r>
              <a:rPr lang="en-GB" sz="1400" dirty="0" err="1" smtClean="0"/>
              <a:t>podemos</a:t>
            </a:r>
            <a:r>
              <a:rPr lang="en-GB" sz="1400" dirty="0" smtClean="0"/>
              <a:t> </a:t>
            </a:r>
            <a:r>
              <a:rPr lang="en-GB" sz="1400" dirty="0" err="1" smtClean="0"/>
              <a:t>hacer</a:t>
            </a:r>
            <a:r>
              <a:rPr lang="en-GB" sz="1400" dirty="0" smtClean="0"/>
              <a:t> al </a:t>
            </a:r>
            <a:r>
              <a:rPr lang="en-GB" sz="1400" dirty="0" err="1" smtClean="0"/>
              <a:t>respecto</a:t>
            </a:r>
            <a:endParaRPr lang="en-GB" sz="1400" dirty="0" smtClean="0"/>
          </a:p>
          <a:p>
            <a:r>
              <a:rPr lang="en-GB" sz="1800" dirty="0" err="1" smtClean="0"/>
              <a:t>Mitigación</a:t>
            </a:r>
            <a:r>
              <a:rPr lang="en-GB" sz="1800" dirty="0" smtClean="0"/>
              <a:t> del </a:t>
            </a:r>
            <a:r>
              <a:rPr lang="en-GB" sz="1800" dirty="0" err="1" smtClean="0"/>
              <a:t>Riesgo</a:t>
            </a:r>
            <a:endParaRPr lang="en-GB" sz="1800" dirty="0" smtClean="0"/>
          </a:p>
          <a:p>
            <a:pPr lvl="1"/>
            <a:r>
              <a:rPr lang="en-GB" sz="1400" dirty="0" err="1" smtClean="0"/>
              <a:t>Cómo</a:t>
            </a:r>
            <a:r>
              <a:rPr lang="en-GB" sz="1400" dirty="0" smtClean="0"/>
              <a:t> </a:t>
            </a:r>
            <a:r>
              <a:rPr lang="en-GB" sz="1400" dirty="0" err="1" smtClean="0"/>
              <a:t>podemos</a:t>
            </a:r>
            <a:r>
              <a:rPr lang="en-GB" sz="1400" dirty="0" smtClean="0"/>
              <a:t> </a:t>
            </a:r>
            <a:r>
              <a:rPr lang="en-GB" sz="1400" dirty="0" err="1" smtClean="0"/>
              <a:t>reducir</a:t>
            </a:r>
            <a:r>
              <a:rPr lang="en-GB" sz="1400" dirty="0" smtClean="0"/>
              <a:t> la </a:t>
            </a:r>
            <a:r>
              <a:rPr lang="en-GB" sz="1400" dirty="0" err="1" smtClean="0"/>
              <a:t>probabilidad</a:t>
            </a:r>
            <a:r>
              <a:rPr lang="en-GB" sz="1400" dirty="0" smtClean="0"/>
              <a:t> de </a:t>
            </a:r>
            <a:r>
              <a:rPr lang="en-GB" sz="1400" dirty="0" err="1" smtClean="0"/>
              <a:t>que</a:t>
            </a:r>
            <a:r>
              <a:rPr lang="en-GB" sz="1400" dirty="0" smtClean="0"/>
              <a:t> </a:t>
            </a:r>
            <a:r>
              <a:rPr lang="en-GB" sz="1400" dirty="0" err="1" smtClean="0"/>
              <a:t>ésto</a:t>
            </a:r>
            <a:r>
              <a:rPr lang="en-GB" sz="1400" dirty="0" smtClean="0"/>
              <a:t> </a:t>
            </a:r>
            <a:r>
              <a:rPr lang="en-GB" sz="1400" dirty="0" err="1" smtClean="0"/>
              <a:t>ocurra</a:t>
            </a:r>
            <a:endParaRPr lang="en-GB" sz="1400" dirty="0" smtClean="0"/>
          </a:p>
          <a:p>
            <a:r>
              <a:rPr lang="en-GB" sz="1800" dirty="0" err="1" smtClean="0"/>
              <a:t>Gestión</a:t>
            </a:r>
            <a:r>
              <a:rPr lang="en-GB" sz="1800" dirty="0" smtClean="0"/>
              <a:t> del </a:t>
            </a:r>
            <a:r>
              <a:rPr lang="en-GB" sz="1800" dirty="0" err="1" smtClean="0"/>
              <a:t>Riesgo</a:t>
            </a:r>
            <a:endParaRPr lang="en-GB" sz="1800" dirty="0" smtClean="0"/>
          </a:p>
          <a:p>
            <a:pPr lvl="1"/>
            <a:r>
              <a:rPr lang="en-GB" sz="1400" dirty="0" err="1" smtClean="0"/>
              <a:t>Cómo</a:t>
            </a:r>
            <a:r>
              <a:rPr lang="en-GB" sz="1400" dirty="0" smtClean="0"/>
              <a:t> </a:t>
            </a:r>
            <a:r>
              <a:rPr lang="en-GB" sz="1400" dirty="0" err="1" smtClean="0"/>
              <a:t>estar</a:t>
            </a:r>
            <a:r>
              <a:rPr lang="en-GB" sz="1400" dirty="0" smtClean="0"/>
              <a:t> al </a:t>
            </a:r>
            <a:r>
              <a:rPr lang="en-GB" sz="1400" dirty="0" err="1" smtClean="0"/>
              <a:t>tanto</a:t>
            </a:r>
            <a:r>
              <a:rPr lang="en-GB" sz="1400" dirty="0" smtClean="0"/>
              <a:t> de </a:t>
            </a:r>
            <a:r>
              <a:rPr lang="en-GB" sz="1400" dirty="0" err="1" smtClean="0"/>
              <a:t>ello</a:t>
            </a:r>
            <a:endParaRPr lang="en-GB" sz="1400" dirty="0" smtClean="0"/>
          </a:p>
          <a:p>
            <a:r>
              <a:rPr lang="en-GB" sz="1800" dirty="0" err="1" smtClean="0"/>
              <a:t>Riesgo</a:t>
            </a:r>
            <a:r>
              <a:rPr lang="en-GB" sz="1800" dirty="0" smtClean="0"/>
              <a:t> </a:t>
            </a:r>
            <a:r>
              <a:rPr lang="en-GB" sz="1800" dirty="0" err="1" smtClean="0"/>
              <a:t>Inherente</a:t>
            </a:r>
            <a:endParaRPr lang="en-GB" sz="1800" dirty="0" smtClean="0"/>
          </a:p>
          <a:p>
            <a:pPr lvl="1"/>
            <a:r>
              <a:rPr lang="es-ES" sz="1400" dirty="0" smtClean="0"/>
              <a:t>La exposición derivada de un riesgo específico antes de cualquier acción se haya tomado para su gestión</a:t>
            </a:r>
            <a:endParaRPr lang="en-GB" sz="1400" dirty="0" smtClean="0"/>
          </a:p>
          <a:p>
            <a:r>
              <a:rPr lang="en-GB" sz="1800" dirty="0" err="1" smtClean="0"/>
              <a:t>Riesgo</a:t>
            </a:r>
            <a:r>
              <a:rPr lang="en-GB" sz="1800" dirty="0" smtClean="0"/>
              <a:t> Residual</a:t>
            </a:r>
          </a:p>
          <a:p>
            <a:pPr lvl="1"/>
            <a:r>
              <a:rPr lang="es-ES" sz="1400" dirty="0" smtClean="0"/>
              <a:t>El riesgo queda después de la respuesta al riesgo que se ha aplicado</a:t>
            </a:r>
            <a:endParaRPr lang="en-GB" sz="1400" dirty="0" smtClean="0"/>
          </a:p>
          <a:p>
            <a:r>
              <a:rPr lang="en-GB" sz="1800" dirty="0" err="1" smtClean="0"/>
              <a:t>Riesgo</a:t>
            </a:r>
            <a:r>
              <a:rPr lang="en-GB" sz="1800" dirty="0" smtClean="0"/>
              <a:t> </a:t>
            </a:r>
            <a:r>
              <a:rPr lang="en-GB" sz="1800" dirty="0" err="1" smtClean="0"/>
              <a:t>Secundario</a:t>
            </a:r>
            <a:endParaRPr lang="en-GB" sz="1800" dirty="0" smtClean="0"/>
          </a:p>
          <a:p>
            <a:pPr lvl="1"/>
            <a:r>
              <a:rPr lang="es-ES" sz="1400" dirty="0" smtClean="0"/>
              <a:t>Un evento de riesgo que puede ocurrir como resultado de la invocación de una respuesta a los riesgos o plan alternativo</a:t>
            </a:r>
            <a:endParaRPr lang="en-GB" sz="1400" dirty="0"/>
          </a:p>
        </p:txBody>
      </p:sp>
      <p:pic>
        <p:nvPicPr>
          <p:cNvPr id="3" name="Picture 2"/>
          <p:cNvPicPr>
            <a:picLocks noChangeAspect="1"/>
          </p:cNvPicPr>
          <p:nvPr/>
        </p:nvPicPr>
        <p:blipFill>
          <a:blip r:embed="rId3" cstate="print"/>
          <a:stretch>
            <a:fillRect/>
          </a:stretch>
        </p:blipFill>
        <p:spPr>
          <a:xfrm>
            <a:off x="4343400" y="1371600"/>
            <a:ext cx="4582160" cy="1388394"/>
          </a:xfrm>
          <a:prstGeom prst="rect">
            <a:avLst/>
          </a:prstGeom>
        </p:spPr>
      </p:pic>
      <p:sp>
        <p:nvSpPr>
          <p:cNvPr id="7" name="TextBox 6"/>
          <p:cNvSpPr txBox="1"/>
          <p:nvPr/>
        </p:nvSpPr>
        <p:spPr>
          <a:xfrm>
            <a:off x="4343400" y="5867400"/>
            <a:ext cx="4493538"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stancarey.files.wordpress.com</a:t>
            </a:r>
            <a:r>
              <a:rPr lang="en-US" sz="1100" dirty="0">
                <a:solidFill>
                  <a:schemeClr val="bg1">
                    <a:lumMod val="50000"/>
                  </a:schemeClr>
                </a:solidFill>
              </a:rPr>
              <a:t>/2013/01/</a:t>
            </a:r>
            <a:r>
              <a:rPr lang="en-US" sz="1100" dirty="0" err="1">
                <a:solidFill>
                  <a:schemeClr val="bg1">
                    <a:lumMod val="50000"/>
                  </a:schemeClr>
                </a:solidFill>
              </a:rPr>
              <a:t>dilbert</a:t>
            </a:r>
            <a:r>
              <a:rPr lang="en-US" sz="1100" dirty="0">
                <a:solidFill>
                  <a:schemeClr val="bg1">
                    <a:lumMod val="50000"/>
                  </a:schemeClr>
                </a:solidFill>
              </a:rPr>
              <a:t>-buzzword-</a:t>
            </a:r>
            <a:r>
              <a:rPr lang="en-US" sz="1100" dirty="0" err="1">
                <a:solidFill>
                  <a:schemeClr val="bg1">
                    <a:lumMod val="50000"/>
                  </a:schemeClr>
                </a:solidFill>
              </a:rPr>
              <a:t>bingo.gif</a:t>
            </a:r>
            <a:endParaRPr lang="en-US" sz="1100" dirty="0">
              <a:solidFill>
                <a:schemeClr val="bg1">
                  <a:lumMod val="50000"/>
                </a:schemeClr>
              </a:solidFill>
            </a:endParaRPr>
          </a:p>
        </p:txBody>
      </p:sp>
    </p:spTree>
    <p:extLst>
      <p:ext uri="{BB962C8B-B14F-4D97-AF65-F5344CB8AC3E}">
        <p14:creationId xmlns="" xmlns:p14="http://schemas.microsoft.com/office/powerpoint/2010/main" val="6171623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normAutofit/>
          </a:bodyPr>
          <a:lstStyle/>
          <a:p>
            <a:r>
              <a:rPr lang="en-GB" dirty="0" err="1" smtClean="0"/>
              <a:t>Niveles</a:t>
            </a:r>
            <a:r>
              <a:rPr lang="en-GB" dirty="0" smtClean="0"/>
              <a:t> de </a:t>
            </a:r>
            <a:r>
              <a:rPr lang="en-GB" dirty="0" err="1" smtClean="0"/>
              <a:t>Riesgo</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122</a:t>
            </a:fld>
            <a:endParaRPr lang="en-US" dirty="0"/>
          </a:p>
        </p:txBody>
      </p:sp>
      <p:graphicFrame>
        <p:nvGraphicFramePr>
          <p:cNvPr id="4" name="Diagram 3"/>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22"/>
          <p:cNvGrpSpPr/>
          <p:nvPr/>
        </p:nvGrpSpPr>
        <p:grpSpPr>
          <a:xfrm rot="17823419">
            <a:off x="816582" y="3128269"/>
            <a:ext cx="4532456" cy="369501"/>
            <a:chOff x="2743199" y="406796"/>
            <a:chExt cx="2641600" cy="722312"/>
          </a:xfrm>
        </p:grpSpPr>
        <p:sp>
          <p:nvSpPr>
            <p:cNvPr id="24" name="Rounded Rectangle 23"/>
            <p:cNvSpPr/>
            <p:nvPr/>
          </p:nvSpPr>
          <p:spPr>
            <a:xfrm>
              <a:off x="2743199" y="406796"/>
              <a:ext cx="2641600" cy="722312"/>
            </a:xfrm>
            <a:prstGeom prst="round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p:cNvSpPr/>
            <p:nvPr/>
          </p:nvSpPr>
          <p:spPr>
            <a:xfrm>
              <a:off x="2778459" y="442056"/>
              <a:ext cx="2571080" cy="65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smtClean="0"/>
                <a:t>Social | </a:t>
              </a:r>
              <a:r>
                <a:rPr lang="en-US" sz="2000" kern="1200" dirty="0" err="1" smtClean="0"/>
                <a:t>Medio</a:t>
              </a:r>
              <a:r>
                <a:rPr lang="en-US" sz="2000" kern="1200" dirty="0" smtClean="0"/>
                <a:t> </a:t>
              </a:r>
              <a:r>
                <a:rPr lang="en-US" sz="2000" kern="1200" dirty="0" err="1" smtClean="0"/>
                <a:t>Ambiente</a:t>
              </a:r>
              <a:r>
                <a:rPr lang="en-US" sz="2000" kern="1200" dirty="0" smtClean="0"/>
                <a:t> | </a:t>
              </a:r>
              <a:r>
                <a:rPr lang="en-US" sz="2000" kern="1200" dirty="0" err="1" smtClean="0"/>
                <a:t>Econmico</a:t>
              </a:r>
              <a:endParaRPr lang="en-US" sz="2000" kern="1200" dirty="0"/>
            </a:p>
          </p:txBody>
        </p:sp>
      </p:grpSp>
    </p:spTree>
    <p:extLst>
      <p:ext uri="{BB962C8B-B14F-4D97-AF65-F5344CB8AC3E}">
        <p14:creationId xmlns="" xmlns:p14="http://schemas.microsoft.com/office/powerpoint/2010/main" val="5208962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838950" cy="854075"/>
          </a:xfrm>
        </p:spPr>
        <p:txBody>
          <a:bodyPr>
            <a:normAutofit fontScale="90000"/>
          </a:bodyPr>
          <a:lstStyle/>
          <a:p>
            <a:r>
              <a:rPr lang="en-US" sz="3200" dirty="0" err="1" smtClean="0"/>
              <a:t>Sostenibilidad</a:t>
            </a:r>
            <a:r>
              <a:rPr lang="en-US" sz="3200" dirty="0" smtClean="0"/>
              <a:t> en la </a:t>
            </a:r>
            <a:r>
              <a:rPr lang="en-US" sz="3200" dirty="0" err="1" smtClean="0"/>
              <a:t>Gestión</a:t>
            </a:r>
            <a:r>
              <a:rPr lang="en-US" sz="3200" dirty="0" smtClean="0"/>
              <a:t> de </a:t>
            </a:r>
            <a:r>
              <a:rPr lang="en-US" sz="3200" dirty="0" err="1" smtClean="0"/>
              <a:t>Riesgos</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85800" y="1905000"/>
            <a:ext cx="4932040" cy="369903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123</a:t>
            </a:fld>
            <a:endParaRPr lang="en-US" dirty="0"/>
          </a:p>
        </p:txBody>
      </p:sp>
      <p:sp>
        <p:nvSpPr>
          <p:cNvPr id="5" name="TextBox 4"/>
          <p:cNvSpPr txBox="1"/>
          <p:nvPr/>
        </p:nvSpPr>
        <p:spPr>
          <a:xfrm>
            <a:off x="3048000" y="1981200"/>
            <a:ext cx="5410200" cy="4154984"/>
          </a:xfrm>
          <a:prstGeom prst="rect">
            <a:avLst/>
          </a:prstGeom>
          <a:noFill/>
        </p:spPr>
        <p:txBody>
          <a:bodyPr wrap="square" rtlCol="0">
            <a:spAutoFit/>
          </a:bodyPr>
          <a:lstStyle/>
          <a:p>
            <a:r>
              <a:rPr lang="es-ES" sz="2400" dirty="0" smtClean="0"/>
              <a:t>"Los directores de proyectos deben evaluar todas las exposiciones a riesgos relativos a potenciales problemas de sostenibilidad, así como la forma en que esos problemas de sostenibilidad pueden afectar a otros riesgos presentes dentro de la organización. Las organizaciones luego pueden priorizar a estos problemas de sostenibilidad dentro de las consideraciones tradicionales de impacto y probabilidad “.</a:t>
            </a:r>
            <a:endParaRPr lang="en-US" sz="2400" dirty="0"/>
          </a:p>
        </p:txBody>
      </p:sp>
    </p:spTree>
    <p:extLst>
      <p:ext uri="{BB962C8B-B14F-4D97-AF65-F5344CB8AC3E}">
        <p14:creationId xmlns="" xmlns:p14="http://schemas.microsoft.com/office/powerpoint/2010/main" val="68887528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76400"/>
            <a:ext cx="2971800" cy="3539430"/>
          </a:xfrm>
          <a:prstGeom prst="rect">
            <a:avLst/>
          </a:prstGeom>
          <a:noFill/>
        </p:spPr>
        <p:txBody>
          <a:bodyPr wrap="square" rtlCol="0">
            <a:spAutoFit/>
          </a:bodyPr>
          <a:lstStyle/>
          <a:p>
            <a:r>
              <a:rPr lang="es-ES" sz="3200" dirty="0" smtClean="0"/>
              <a:t>El proyecto para implementar la </a:t>
            </a:r>
            <a:r>
              <a:rPr lang="es-ES" sz="3200" dirty="0" err="1" smtClean="0"/>
              <a:t>Deepwater</a:t>
            </a:r>
            <a:r>
              <a:rPr lang="es-ES" sz="3200" dirty="0" smtClean="0"/>
              <a:t> </a:t>
            </a:r>
            <a:r>
              <a:rPr lang="es-ES" sz="3200" dirty="0" err="1" smtClean="0"/>
              <a:t>Horizon</a:t>
            </a:r>
            <a:r>
              <a:rPr lang="es-ES" sz="3200" dirty="0" smtClean="0"/>
              <a:t> </a:t>
            </a:r>
            <a:r>
              <a:rPr lang="es-ES" sz="3200" u="sng" dirty="0" smtClean="0"/>
              <a:t>no </a:t>
            </a:r>
            <a:r>
              <a:rPr lang="es-ES" sz="3200" dirty="0" smtClean="0"/>
              <a:t>incluía un PGS o Registro de Riesgos.</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3899"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381000"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chemeClr val="accent1">
                    <a:lumMod val="50000"/>
                  </a:schemeClr>
                </a:solidFill>
              </a:rPr>
              <a:t>Petróleo</a:t>
            </a:r>
            <a:r>
              <a:rPr lang="en-US" b="1" dirty="0" smtClean="0">
                <a:solidFill>
                  <a:schemeClr val="accent1">
                    <a:lumMod val="50000"/>
                  </a:schemeClr>
                </a:solidFill>
              </a:rPr>
              <a:t> y Agua</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0400"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63435220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1"/>
            <a:ext cx="8541727" cy="1108075"/>
          </a:xfrm>
        </p:spPr>
        <p:txBody>
          <a:bodyPr/>
          <a:lstStyle/>
          <a:p>
            <a:r>
              <a:rPr lang="en-GB" dirty="0" smtClean="0"/>
              <a:t>Balance de los </a:t>
            </a:r>
            <a:r>
              <a:rPr lang="en-GB" dirty="0" err="1" smtClean="0"/>
              <a:t>Riesgos</a:t>
            </a:r>
            <a:r>
              <a:rPr lang="en-GB" dirty="0" smtClean="0"/>
              <a:t> </a:t>
            </a:r>
            <a:endParaRPr lang="en-GB" sz="2400" dirty="0"/>
          </a:p>
        </p:txBody>
      </p:sp>
      <p:grpSp>
        <p:nvGrpSpPr>
          <p:cNvPr id="2" name="Group 3"/>
          <p:cNvGrpSpPr>
            <a:grpSpLocks/>
          </p:cNvGrpSpPr>
          <p:nvPr/>
        </p:nvGrpSpPr>
        <p:grpSpPr bwMode="auto">
          <a:xfrm>
            <a:off x="1724991" y="1866904"/>
            <a:ext cx="5605125" cy="3727450"/>
            <a:chOff x="1393" y="1304"/>
            <a:chExt cx="3531" cy="2348"/>
          </a:xfrm>
        </p:grpSpPr>
        <p:sp>
          <p:nvSpPr>
            <p:cNvPr id="1611780" name="Freeform 4"/>
            <p:cNvSpPr>
              <a:spLocks/>
            </p:cNvSpPr>
            <p:nvPr/>
          </p:nvSpPr>
          <p:spPr bwMode="auto">
            <a:xfrm rot="-1016066">
              <a:off x="2092" y="1395"/>
              <a:ext cx="2118" cy="303"/>
            </a:xfrm>
            <a:custGeom>
              <a:avLst/>
              <a:gdLst/>
              <a:ahLst/>
              <a:cxnLst>
                <a:cxn ang="0">
                  <a:pos x="0" y="303"/>
                </a:cxn>
                <a:cxn ang="0">
                  <a:pos x="2118" y="303"/>
                </a:cxn>
                <a:cxn ang="0">
                  <a:pos x="2118" y="196"/>
                </a:cxn>
                <a:cxn ang="0">
                  <a:pos x="1155" y="0"/>
                </a:cxn>
                <a:cxn ang="0">
                  <a:pos x="998" y="0"/>
                </a:cxn>
                <a:cxn ang="0">
                  <a:pos x="0" y="178"/>
                </a:cxn>
                <a:cxn ang="0">
                  <a:pos x="0" y="303"/>
                </a:cxn>
              </a:cxnLst>
              <a:rect l="0" t="0" r="r" b="b"/>
              <a:pathLst>
                <a:path w="2118" h="303">
                  <a:moveTo>
                    <a:pt x="0" y="303"/>
                  </a:moveTo>
                  <a:lnTo>
                    <a:pt x="2118" y="303"/>
                  </a:lnTo>
                  <a:lnTo>
                    <a:pt x="2118" y="196"/>
                  </a:lnTo>
                  <a:lnTo>
                    <a:pt x="1155" y="0"/>
                  </a:lnTo>
                  <a:lnTo>
                    <a:pt x="998" y="0"/>
                  </a:lnTo>
                  <a:lnTo>
                    <a:pt x="0" y="178"/>
                  </a:lnTo>
                  <a:lnTo>
                    <a:pt x="0" y="303"/>
                  </a:lnTo>
                  <a:close/>
                </a:path>
              </a:pathLst>
            </a:custGeom>
            <a:gradFill rotWithShape="1">
              <a:gsLst>
                <a:gs pos="0">
                  <a:schemeClr val="accent1"/>
                </a:gs>
                <a:gs pos="100000">
                  <a:schemeClr val="accent1">
                    <a:gamma/>
                    <a:shade val="76471"/>
                    <a:invGamma/>
                  </a:schemeClr>
                </a:gs>
              </a:gsLst>
              <a:lin ang="0" scaled="1"/>
            </a:gradFill>
            <a:ln w="9525">
              <a:solidFill>
                <a:srgbClr val="777777"/>
              </a:solidFill>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81" name="Freeform 5"/>
            <p:cNvSpPr>
              <a:spLocks/>
            </p:cNvSpPr>
            <p:nvPr/>
          </p:nvSpPr>
          <p:spPr bwMode="auto">
            <a:xfrm>
              <a:off x="3523" y="2632"/>
              <a:ext cx="1214" cy="422"/>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611782" name="Rectangle 6"/>
            <p:cNvSpPr>
              <a:spLocks noChangeArrowheads="1"/>
            </p:cNvSpPr>
            <p:nvPr/>
          </p:nvSpPr>
          <p:spPr bwMode="auto">
            <a:xfrm>
              <a:off x="3533" y="2610"/>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83" name="Line 7"/>
            <p:cNvSpPr>
              <a:spLocks noChangeShapeType="1"/>
            </p:cNvSpPr>
            <p:nvPr/>
          </p:nvSpPr>
          <p:spPr bwMode="auto">
            <a:xfrm>
              <a:off x="4137" y="1351"/>
              <a:ext cx="587" cy="1296"/>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4" name="Line 8"/>
            <p:cNvSpPr>
              <a:spLocks noChangeShapeType="1"/>
            </p:cNvSpPr>
            <p:nvPr/>
          </p:nvSpPr>
          <p:spPr bwMode="auto">
            <a:xfrm flipH="1">
              <a:off x="3531" y="1351"/>
              <a:ext cx="606" cy="1314"/>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5" name="Text Box 9"/>
            <p:cNvSpPr txBox="1">
              <a:spLocks noChangeArrowheads="1"/>
            </p:cNvSpPr>
            <p:nvPr/>
          </p:nvSpPr>
          <p:spPr bwMode="auto">
            <a:xfrm>
              <a:off x="1393" y="1874"/>
              <a:ext cx="733" cy="233"/>
            </a:xfrm>
            <a:prstGeom prst="rect">
              <a:avLst/>
            </a:prstGeom>
            <a:noFill/>
            <a:ln w="9525">
              <a:noFill/>
              <a:miter lim="800000"/>
              <a:headEnd/>
              <a:tailEnd/>
            </a:ln>
            <a:effectLst/>
          </p:spPr>
          <p:txBody>
            <a:bodyPr wrap="none">
              <a:spAutoFit/>
            </a:bodyPr>
            <a:lstStyle/>
            <a:p>
              <a:pPr algn="l"/>
              <a:r>
                <a:rPr lang="en-GB" b="1" dirty="0" err="1" smtClean="0">
                  <a:latin typeface="+mn-lt"/>
                </a:rPr>
                <a:t>Beneficios</a:t>
              </a:r>
              <a:endParaRPr lang="en-GB" b="1" dirty="0">
                <a:latin typeface="+mn-lt"/>
              </a:endParaRPr>
            </a:p>
          </p:txBody>
        </p:sp>
        <p:sp>
          <p:nvSpPr>
            <p:cNvPr id="1611786" name="Text Box 10"/>
            <p:cNvSpPr txBox="1">
              <a:spLocks noChangeArrowheads="1"/>
            </p:cNvSpPr>
            <p:nvPr/>
          </p:nvSpPr>
          <p:spPr bwMode="auto">
            <a:xfrm>
              <a:off x="4226" y="1330"/>
              <a:ext cx="698" cy="233"/>
            </a:xfrm>
            <a:prstGeom prst="rect">
              <a:avLst/>
            </a:prstGeom>
            <a:noFill/>
            <a:ln w="9525">
              <a:noFill/>
              <a:miter lim="800000"/>
              <a:headEnd/>
              <a:tailEnd/>
            </a:ln>
            <a:effectLst/>
          </p:spPr>
          <p:txBody>
            <a:bodyPr wrap="none">
              <a:spAutoFit/>
            </a:bodyPr>
            <a:lstStyle/>
            <a:p>
              <a:pPr algn="l"/>
              <a:r>
                <a:rPr lang="en-GB" b="1" dirty="0" err="1" smtClean="0">
                  <a:latin typeface="+mn-lt"/>
                </a:rPr>
                <a:t>Perjuicios</a:t>
              </a:r>
              <a:endParaRPr lang="en-GB" b="1" dirty="0">
                <a:latin typeface="+mn-lt"/>
              </a:endParaRPr>
            </a:p>
          </p:txBody>
        </p:sp>
        <p:sp>
          <p:nvSpPr>
            <p:cNvPr id="1611787" name="Text Box 11"/>
            <p:cNvSpPr txBox="1">
              <a:spLocks noChangeArrowheads="1"/>
            </p:cNvSpPr>
            <p:nvPr/>
          </p:nvSpPr>
          <p:spPr bwMode="auto">
            <a:xfrm>
              <a:off x="3807" y="2813"/>
              <a:ext cx="521" cy="233"/>
            </a:xfrm>
            <a:prstGeom prst="rect">
              <a:avLst/>
            </a:prstGeom>
            <a:noFill/>
            <a:ln w="9525">
              <a:noFill/>
              <a:miter lim="800000"/>
              <a:headEnd/>
              <a:tailEnd/>
            </a:ln>
            <a:effectLst/>
          </p:spPr>
          <p:txBody>
            <a:bodyPr wrap="none">
              <a:spAutoFit/>
            </a:bodyPr>
            <a:lstStyle/>
            <a:p>
              <a:pPr algn="l"/>
              <a:r>
                <a:rPr lang="en-GB" b="1" dirty="0" err="1" smtClean="0">
                  <a:latin typeface="+mn-lt"/>
                </a:rPr>
                <a:t>Gastos</a:t>
              </a:r>
              <a:endParaRPr lang="en-GB" b="1" dirty="0">
                <a:latin typeface="+mn-lt"/>
              </a:endParaRPr>
            </a:p>
          </p:txBody>
        </p:sp>
        <p:sp>
          <p:nvSpPr>
            <p:cNvPr id="1611788" name="Text Box 12"/>
            <p:cNvSpPr txBox="1">
              <a:spLocks noChangeArrowheads="1"/>
            </p:cNvSpPr>
            <p:nvPr/>
          </p:nvSpPr>
          <p:spPr bwMode="auto">
            <a:xfrm>
              <a:off x="3770" y="2638"/>
              <a:ext cx="775" cy="233"/>
            </a:xfrm>
            <a:prstGeom prst="rect">
              <a:avLst/>
            </a:prstGeom>
            <a:noFill/>
            <a:ln w="9525">
              <a:noFill/>
              <a:miter lim="800000"/>
              <a:headEnd/>
              <a:tailEnd/>
            </a:ln>
            <a:effectLst/>
          </p:spPr>
          <p:txBody>
            <a:bodyPr wrap="none">
              <a:spAutoFit/>
            </a:bodyPr>
            <a:lstStyle/>
            <a:p>
              <a:pPr algn="l"/>
              <a:r>
                <a:rPr lang="en-GB" b="1" dirty="0" err="1" smtClean="0">
                  <a:latin typeface="+mn-lt"/>
                </a:rPr>
                <a:t>Visibilidad</a:t>
              </a:r>
              <a:r>
                <a:rPr lang="en-GB" b="1" dirty="0" smtClean="0">
                  <a:latin typeface="+mn-lt"/>
                </a:rPr>
                <a:t> </a:t>
              </a:r>
              <a:endParaRPr lang="en-GB" b="1" dirty="0">
                <a:latin typeface="+mn-lt"/>
              </a:endParaRPr>
            </a:p>
          </p:txBody>
        </p:sp>
        <p:sp>
          <p:nvSpPr>
            <p:cNvPr id="1611789" name="Line 13"/>
            <p:cNvSpPr>
              <a:spLocks noChangeShapeType="1"/>
            </p:cNvSpPr>
            <p:nvPr/>
          </p:nvSpPr>
          <p:spPr bwMode="auto">
            <a:xfrm>
              <a:off x="4137" y="1351"/>
              <a:ext cx="1" cy="1316"/>
            </a:xfrm>
            <a:prstGeom prst="line">
              <a:avLst/>
            </a:prstGeom>
            <a:noFill/>
            <a:ln w="38100" cmpd="dbl">
              <a:solidFill>
                <a:srgbClr val="000000"/>
              </a:solidFill>
              <a:round/>
              <a:headEnd/>
              <a:tailEnd/>
            </a:ln>
          </p:spPr>
          <p:txBody>
            <a:bodyPr/>
            <a:lstStyle/>
            <a:p>
              <a:endParaRPr lang="en-US" b="1" dirty="0">
                <a:latin typeface="+mn-lt"/>
              </a:endParaRPr>
            </a:p>
          </p:txBody>
        </p:sp>
        <p:grpSp>
          <p:nvGrpSpPr>
            <p:cNvPr id="4" name="Group 14"/>
            <p:cNvGrpSpPr>
              <a:grpSpLocks/>
            </p:cNvGrpSpPr>
            <p:nvPr/>
          </p:nvGrpSpPr>
          <p:grpSpPr bwMode="auto">
            <a:xfrm>
              <a:off x="2653" y="1615"/>
              <a:ext cx="1045" cy="2037"/>
              <a:chOff x="2653" y="1615"/>
              <a:chExt cx="1045" cy="2005"/>
            </a:xfrm>
          </p:grpSpPr>
          <p:sp>
            <p:nvSpPr>
              <p:cNvPr id="1611791" name="Freeform 15"/>
              <p:cNvSpPr>
                <a:spLocks/>
              </p:cNvSpPr>
              <p:nvPr/>
            </p:nvSpPr>
            <p:spPr bwMode="auto">
              <a:xfrm>
                <a:off x="2653" y="1615"/>
                <a:ext cx="1045" cy="2005"/>
              </a:xfrm>
              <a:custGeom>
                <a:avLst/>
                <a:gdLst/>
                <a:ahLst/>
                <a:cxnLst>
                  <a:cxn ang="0">
                    <a:pos x="507" y="0"/>
                  </a:cxn>
                  <a:cxn ang="0">
                    <a:pos x="679" y="876"/>
                  </a:cxn>
                  <a:cxn ang="0">
                    <a:pos x="682" y="1641"/>
                  </a:cxn>
                  <a:cxn ang="0">
                    <a:pos x="821" y="1641"/>
                  </a:cxn>
                  <a:cxn ang="0">
                    <a:pos x="1045" y="1749"/>
                  </a:cxn>
                  <a:cxn ang="0">
                    <a:pos x="1045" y="1927"/>
                  </a:cxn>
                  <a:cxn ang="0">
                    <a:pos x="0" y="1927"/>
                  </a:cxn>
                  <a:cxn ang="0">
                    <a:pos x="0" y="1767"/>
                  </a:cxn>
                  <a:cxn ang="0">
                    <a:pos x="209" y="1642"/>
                  </a:cxn>
                  <a:cxn ang="0">
                    <a:pos x="331" y="1642"/>
                  </a:cxn>
                  <a:cxn ang="0">
                    <a:pos x="331" y="876"/>
                  </a:cxn>
                  <a:cxn ang="0">
                    <a:pos x="507" y="0"/>
                  </a:cxn>
                </a:cxnLst>
                <a:rect l="0" t="0" r="r" b="b"/>
                <a:pathLst>
                  <a:path w="1045" h="1927">
                    <a:moveTo>
                      <a:pt x="507" y="0"/>
                    </a:moveTo>
                    <a:lnTo>
                      <a:pt x="679" y="876"/>
                    </a:lnTo>
                    <a:lnTo>
                      <a:pt x="682" y="1641"/>
                    </a:lnTo>
                    <a:lnTo>
                      <a:pt x="821" y="1641"/>
                    </a:lnTo>
                    <a:lnTo>
                      <a:pt x="1045" y="1749"/>
                    </a:lnTo>
                    <a:lnTo>
                      <a:pt x="1045" y="1927"/>
                    </a:lnTo>
                    <a:lnTo>
                      <a:pt x="0" y="1927"/>
                    </a:lnTo>
                    <a:lnTo>
                      <a:pt x="0" y="1767"/>
                    </a:lnTo>
                    <a:lnTo>
                      <a:pt x="209" y="1642"/>
                    </a:lnTo>
                    <a:lnTo>
                      <a:pt x="331" y="1642"/>
                    </a:lnTo>
                    <a:lnTo>
                      <a:pt x="331" y="876"/>
                    </a:lnTo>
                    <a:lnTo>
                      <a:pt x="507" y="0"/>
                    </a:lnTo>
                    <a:close/>
                  </a:path>
                </a:pathLst>
              </a:custGeom>
              <a:solidFill>
                <a:schemeClr val="accent1"/>
              </a:solidFill>
              <a:ln w="12700">
                <a:solidFill>
                  <a:srgbClr val="777777"/>
                </a:solidFill>
                <a:prstDash val="solid"/>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92" name="Freeform 16"/>
              <p:cNvSpPr>
                <a:spLocks/>
              </p:cNvSpPr>
              <p:nvPr/>
            </p:nvSpPr>
            <p:spPr bwMode="auto">
              <a:xfrm>
                <a:off x="3142" y="1676"/>
                <a:ext cx="551" cy="1938"/>
              </a:xfrm>
              <a:custGeom>
                <a:avLst/>
                <a:gdLst/>
                <a:ahLst/>
                <a:cxnLst>
                  <a:cxn ang="0">
                    <a:pos x="13" y="0"/>
                  </a:cxn>
                  <a:cxn ang="0">
                    <a:pos x="185" y="911"/>
                  </a:cxn>
                  <a:cxn ang="0">
                    <a:pos x="188" y="1707"/>
                  </a:cxn>
                  <a:cxn ang="0">
                    <a:pos x="327" y="1707"/>
                  </a:cxn>
                  <a:cxn ang="0">
                    <a:pos x="551" y="1820"/>
                  </a:cxn>
                  <a:cxn ang="0">
                    <a:pos x="551" y="2005"/>
                  </a:cxn>
                  <a:cxn ang="0">
                    <a:pos x="0" y="2002"/>
                  </a:cxn>
                  <a:cxn ang="0">
                    <a:pos x="10" y="1896"/>
                  </a:cxn>
                  <a:cxn ang="0">
                    <a:pos x="10" y="1800"/>
                  </a:cxn>
                  <a:cxn ang="0">
                    <a:pos x="10" y="1695"/>
                  </a:cxn>
                  <a:cxn ang="0">
                    <a:pos x="10" y="927"/>
                  </a:cxn>
                  <a:cxn ang="0">
                    <a:pos x="13" y="0"/>
                  </a:cxn>
                </a:cxnLst>
                <a:rect l="0" t="0" r="r" b="b"/>
                <a:pathLst>
                  <a:path w="551" h="2005">
                    <a:moveTo>
                      <a:pt x="13" y="0"/>
                    </a:moveTo>
                    <a:lnTo>
                      <a:pt x="185" y="911"/>
                    </a:lnTo>
                    <a:lnTo>
                      <a:pt x="188" y="1707"/>
                    </a:lnTo>
                    <a:lnTo>
                      <a:pt x="327" y="1707"/>
                    </a:lnTo>
                    <a:lnTo>
                      <a:pt x="551" y="1820"/>
                    </a:lnTo>
                    <a:lnTo>
                      <a:pt x="551" y="2005"/>
                    </a:lnTo>
                    <a:lnTo>
                      <a:pt x="0" y="2002"/>
                    </a:lnTo>
                    <a:lnTo>
                      <a:pt x="10" y="1896"/>
                    </a:lnTo>
                    <a:lnTo>
                      <a:pt x="10" y="1800"/>
                    </a:lnTo>
                    <a:lnTo>
                      <a:pt x="10" y="1695"/>
                    </a:lnTo>
                    <a:lnTo>
                      <a:pt x="10" y="927"/>
                    </a:lnTo>
                    <a:lnTo>
                      <a:pt x="13" y="0"/>
                    </a:lnTo>
                    <a:close/>
                  </a:path>
                </a:pathLst>
              </a:custGeom>
              <a:gradFill rotWithShape="1">
                <a:gsLst>
                  <a:gs pos="0">
                    <a:schemeClr val="accent1"/>
                  </a:gs>
                  <a:gs pos="100000">
                    <a:schemeClr val="accent1">
                      <a:gamma/>
                      <a:shade val="49020"/>
                      <a:invGamma/>
                    </a:schemeClr>
                  </a:gs>
                </a:gsLst>
                <a:lin ang="0" scaled="1"/>
              </a:gradFill>
              <a:ln w="12700">
                <a:noFill/>
                <a:prstDash val="solid"/>
                <a:round/>
                <a:headEnd/>
                <a:tailEnd/>
              </a:ln>
              <a:effectLst/>
            </p:spPr>
            <p:txBody>
              <a:bodyPr/>
              <a:lstStyle/>
              <a:p>
                <a:endParaRPr lang="en-US" b="1" dirty="0">
                  <a:latin typeface="+mn-lt"/>
                </a:endParaRPr>
              </a:p>
            </p:txBody>
          </p:sp>
        </p:grpSp>
        <p:sp>
          <p:nvSpPr>
            <p:cNvPr id="1611793" name="Oval 17"/>
            <p:cNvSpPr>
              <a:spLocks noChangeArrowheads="1"/>
            </p:cNvSpPr>
            <p:nvPr/>
          </p:nvSpPr>
          <p:spPr bwMode="auto">
            <a:xfrm>
              <a:off x="4095" y="1304"/>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4" name="Oval 18"/>
            <p:cNvSpPr>
              <a:spLocks noChangeArrowheads="1"/>
            </p:cNvSpPr>
            <p:nvPr/>
          </p:nvSpPr>
          <p:spPr bwMode="auto">
            <a:xfrm>
              <a:off x="3091" y="1492"/>
              <a:ext cx="141" cy="14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5" name="Rectangle 19"/>
            <p:cNvSpPr>
              <a:spLocks noChangeArrowheads="1"/>
            </p:cNvSpPr>
            <p:nvPr/>
          </p:nvSpPr>
          <p:spPr bwMode="auto">
            <a:xfrm>
              <a:off x="1624" y="3147"/>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96" name="Freeform 20"/>
            <p:cNvSpPr>
              <a:spLocks/>
            </p:cNvSpPr>
            <p:nvPr/>
          </p:nvSpPr>
          <p:spPr bwMode="auto">
            <a:xfrm>
              <a:off x="1614" y="3157"/>
              <a:ext cx="1214" cy="410"/>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US" b="1" dirty="0">
                <a:latin typeface="+mn-lt"/>
              </a:endParaRPr>
            </a:p>
          </p:txBody>
        </p:sp>
        <p:sp>
          <p:nvSpPr>
            <p:cNvPr id="1611797" name="Text Box 21"/>
            <p:cNvSpPr txBox="1">
              <a:spLocks noChangeArrowheads="1"/>
            </p:cNvSpPr>
            <p:nvPr/>
          </p:nvSpPr>
          <p:spPr bwMode="auto">
            <a:xfrm>
              <a:off x="1747" y="3232"/>
              <a:ext cx="471" cy="233"/>
            </a:xfrm>
            <a:prstGeom prst="rect">
              <a:avLst/>
            </a:prstGeom>
            <a:noFill/>
            <a:ln w="9525">
              <a:noFill/>
              <a:miter lim="800000"/>
              <a:headEnd/>
              <a:tailEnd/>
            </a:ln>
            <a:effectLst/>
          </p:spPr>
          <p:txBody>
            <a:bodyPr wrap="none">
              <a:spAutoFit/>
            </a:bodyPr>
            <a:lstStyle/>
            <a:p>
              <a:pPr algn="l"/>
              <a:r>
                <a:rPr lang="en-GB" b="1" dirty="0" err="1" smtClean="0">
                  <a:latin typeface="+mn-lt"/>
                </a:rPr>
                <a:t>Duros</a:t>
              </a:r>
              <a:endParaRPr lang="en-GB" b="1" dirty="0">
                <a:latin typeface="+mn-lt"/>
              </a:endParaRPr>
            </a:p>
          </p:txBody>
        </p:sp>
        <p:sp>
          <p:nvSpPr>
            <p:cNvPr id="1611798" name="Text Box 22"/>
            <p:cNvSpPr txBox="1">
              <a:spLocks noChangeArrowheads="1"/>
            </p:cNvSpPr>
            <p:nvPr/>
          </p:nvSpPr>
          <p:spPr bwMode="auto">
            <a:xfrm>
              <a:off x="2313" y="3200"/>
              <a:ext cx="596" cy="233"/>
            </a:xfrm>
            <a:prstGeom prst="rect">
              <a:avLst/>
            </a:prstGeom>
            <a:noFill/>
            <a:ln w="9525">
              <a:noFill/>
              <a:miter lim="800000"/>
              <a:headEnd/>
              <a:tailEnd/>
            </a:ln>
            <a:effectLst/>
          </p:spPr>
          <p:txBody>
            <a:bodyPr wrap="none">
              <a:spAutoFit/>
            </a:bodyPr>
            <a:lstStyle/>
            <a:p>
              <a:pPr algn="l"/>
              <a:r>
                <a:rPr lang="en-GB" b="1" dirty="0" err="1" smtClean="0">
                  <a:latin typeface="+mn-lt"/>
                </a:rPr>
                <a:t>Blandos</a:t>
              </a:r>
              <a:endParaRPr lang="en-GB" b="1" dirty="0">
                <a:latin typeface="+mn-lt"/>
              </a:endParaRPr>
            </a:p>
          </p:txBody>
        </p:sp>
        <p:sp>
          <p:nvSpPr>
            <p:cNvPr id="1611799" name="Rectangle 23"/>
            <p:cNvSpPr>
              <a:spLocks noChangeArrowheads="1"/>
            </p:cNvSpPr>
            <p:nvPr/>
          </p:nvSpPr>
          <p:spPr bwMode="auto">
            <a:xfrm>
              <a:off x="1622" y="3138"/>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800" name="Line 24"/>
            <p:cNvSpPr>
              <a:spLocks noChangeShapeType="1"/>
            </p:cNvSpPr>
            <p:nvPr/>
          </p:nvSpPr>
          <p:spPr bwMode="auto">
            <a:xfrm flipH="1">
              <a:off x="1623" y="1879"/>
              <a:ext cx="614" cy="1323"/>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1" name="Line 25"/>
            <p:cNvSpPr>
              <a:spLocks noChangeShapeType="1"/>
            </p:cNvSpPr>
            <p:nvPr/>
          </p:nvSpPr>
          <p:spPr bwMode="auto">
            <a:xfrm flipH="1">
              <a:off x="2221" y="1900"/>
              <a:ext cx="7" cy="1299"/>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2" name="Line 26"/>
            <p:cNvSpPr>
              <a:spLocks noChangeShapeType="1"/>
            </p:cNvSpPr>
            <p:nvPr/>
          </p:nvSpPr>
          <p:spPr bwMode="auto">
            <a:xfrm>
              <a:off x="2228" y="1888"/>
              <a:ext cx="587" cy="1300"/>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3" name="Oval 27"/>
            <p:cNvSpPr>
              <a:spLocks noChangeArrowheads="1"/>
            </p:cNvSpPr>
            <p:nvPr/>
          </p:nvSpPr>
          <p:spPr bwMode="auto">
            <a:xfrm>
              <a:off x="2190" y="1875"/>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125</a:t>
            </a:fld>
            <a:endParaRPr lang="en-US" dirty="0"/>
          </a:p>
        </p:txBody>
      </p:sp>
    </p:spTree>
    <p:extLst>
      <p:ext uri="{BB962C8B-B14F-4D97-AF65-F5344CB8AC3E}">
        <p14:creationId xmlns="" xmlns:p14="http://schemas.microsoft.com/office/powerpoint/2010/main" val="73884975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Grp="1" noChangeArrowheads="1"/>
          </p:cNvSpPr>
          <p:nvPr>
            <p:ph type="title"/>
          </p:nvPr>
        </p:nvSpPr>
        <p:spPr/>
        <p:txBody>
          <a:bodyPr>
            <a:normAutofit fontScale="90000"/>
          </a:bodyPr>
          <a:lstStyle/>
          <a:p>
            <a:r>
              <a:rPr lang="en-GB" dirty="0" err="1" smtClean="0"/>
              <a:t>Proceso</a:t>
            </a:r>
            <a:r>
              <a:rPr lang="en-GB" dirty="0" smtClean="0"/>
              <a:t> de </a:t>
            </a:r>
            <a:r>
              <a:rPr lang="en-GB" dirty="0" err="1" smtClean="0"/>
              <a:t>Gestión</a:t>
            </a:r>
            <a:r>
              <a:rPr lang="en-GB" dirty="0" smtClean="0"/>
              <a:t> del </a:t>
            </a:r>
            <a:r>
              <a:rPr lang="en-GB" dirty="0" err="1" smtClean="0"/>
              <a:t>Riesgo</a:t>
            </a:r>
            <a:endParaRPr lang="en-GB" dirty="0"/>
          </a:p>
        </p:txBody>
      </p:sp>
      <p:sp>
        <p:nvSpPr>
          <p:cNvPr id="21" name="Freeform 2"/>
          <p:cNvSpPr>
            <a:spLocks/>
          </p:cNvSpPr>
          <p:nvPr/>
        </p:nvSpPr>
        <p:spPr bwMode="auto">
          <a:xfrm>
            <a:off x="2133600" y="1317526"/>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2"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2" y="45"/>
                </a:lnTo>
                <a:lnTo>
                  <a:pt x="1845" y="52"/>
                </a:lnTo>
                <a:lnTo>
                  <a:pt x="1846" y="60"/>
                </a:lnTo>
                <a:lnTo>
                  <a:pt x="1848" y="67"/>
                </a:lnTo>
                <a:lnTo>
                  <a:pt x="1849" y="74"/>
                </a:lnTo>
                <a:lnTo>
                  <a:pt x="1849" y="412"/>
                </a:lnTo>
                <a:lnTo>
                  <a:pt x="1848" y="419"/>
                </a:lnTo>
                <a:lnTo>
                  <a:pt x="1846" y="427"/>
                </a:lnTo>
                <a:lnTo>
                  <a:pt x="1845" y="434"/>
                </a:lnTo>
                <a:lnTo>
                  <a:pt x="1842"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close/>
              </a:path>
            </a:pathLst>
          </a:custGeom>
          <a:solidFill>
            <a:schemeClr val="accent5">
              <a:lumMod val="20000"/>
              <a:lumOff val="80000"/>
            </a:schemeClr>
          </a:solidFill>
          <a:ln w="9525">
            <a:noFill/>
            <a:round/>
            <a:headEnd/>
            <a:tailEnd/>
          </a:ln>
        </p:spPr>
        <p:txBody>
          <a:bodyPr/>
          <a:lstStyle/>
          <a:p>
            <a:endParaRPr lang="en-GB" dirty="0"/>
          </a:p>
        </p:txBody>
      </p:sp>
      <p:sp>
        <p:nvSpPr>
          <p:cNvPr id="22" name="Freeform 3"/>
          <p:cNvSpPr>
            <a:spLocks/>
          </p:cNvSpPr>
          <p:nvPr/>
        </p:nvSpPr>
        <p:spPr bwMode="auto">
          <a:xfrm>
            <a:off x="2133600" y="1317526"/>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3"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3" y="45"/>
                </a:lnTo>
                <a:lnTo>
                  <a:pt x="1845" y="52"/>
                </a:lnTo>
                <a:lnTo>
                  <a:pt x="1846" y="60"/>
                </a:lnTo>
                <a:lnTo>
                  <a:pt x="1848" y="67"/>
                </a:lnTo>
                <a:lnTo>
                  <a:pt x="1849" y="74"/>
                </a:lnTo>
                <a:lnTo>
                  <a:pt x="1849" y="412"/>
                </a:lnTo>
                <a:lnTo>
                  <a:pt x="1848" y="419"/>
                </a:lnTo>
                <a:lnTo>
                  <a:pt x="1846" y="427"/>
                </a:lnTo>
                <a:lnTo>
                  <a:pt x="1845" y="434"/>
                </a:lnTo>
                <a:lnTo>
                  <a:pt x="1843"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3" name="Rectangle 4"/>
          <p:cNvSpPr>
            <a:spLocks noChangeArrowheads="1"/>
          </p:cNvSpPr>
          <p:nvPr/>
        </p:nvSpPr>
        <p:spPr bwMode="auto">
          <a:xfrm>
            <a:off x="3110107" y="1384049"/>
            <a:ext cx="487313" cy="184666"/>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smtClean="0"/>
              <a:t>INICIAR</a:t>
            </a:r>
            <a:endParaRPr lang="en-GB" sz="1800" dirty="0">
              <a:solidFill>
                <a:schemeClr val="tx1"/>
              </a:solidFill>
            </a:endParaRPr>
          </a:p>
        </p:txBody>
      </p:sp>
      <p:sp>
        <p:nvSpPr>
          <p:cNvPr id="24" name="Rectangle 5"/>
          <p:cNvSpPr>
            <a:spLocks noChangeArrowheads="1"/>
          </p:cNvSpPr>
          <p:nvPr/>
        </p:nvSpPr>
        <p:spPr bwMode="auto">
          <a:xfrm>
            <a:off x="2406638" y="1601761"/>
            <a:ext cx="1884042" cy="369332"/>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err="1" smtClean="0"/>
              <a:t>Definición</a:t>
            </a:r>
            <a:r>
              <a:rPr lang="en-GB" sz="1200" b="1" dirty="0" smtClean="0"/>
              <a:t> del </a:t>
            </a:r>
            <a:r>
              <a:rPr lang="en-GB" sz="1200" b="1" dirty="0" err="1" smtClean="0"/>
              <a:t>Proyecto</a:t>
            </a:r>
            <a:endParaRPr lang="en-GB" sz="1200" b="1" dirty="0"/>
          </a:p>
          <a:p>
            <a:pPr algn="ctr" eaLnBrk="0" hangingPunct="0">
              <a:spcAft>
                <a:spcPct val="0"/>
              </a:spcAft>
              <a:buClrTx/>
              <a:buSzTx/>
              <a:buFontTx/>
              <a:buNone/>
            </a:pPr>
            <a:r>
              <a:rPr lang="en-GB" sz="1200" b="1" dirty="0" err="1" smtClean="0"/>
              <a:t>Foco</a:t>
            </a:r>
            <a:r>
              <a:rPr lang="en-GB" sz="1200" b="1" dirty="0" smtClean="0"/>
              <a:t> en la </a:t>
            </a:r>
            <a:r>
              <a:rPr lang="en-GB" sz="1200" b="1" dirty="0" err="1" smtClean="0"/>
              <a:t>gestión</a:t>
            </a:r>
            <a:r>
              <a:rPr lang="en-GB" sz="1200" b="1" dirty="0" smtClean="0"/>
              <a:t> de </a:t>
            </a:r>
            <a:r>
              <a:rPr lang="en-GB" sz="1200" b="1" dirty="0" err="1" smtClean="0"/>
              <a:t>riesgos</a:t>
            </a:r>
            <a:endParaRPr lang="en-GB" sz="1800" dirty="0">
              <a:solidFill>
                <a:schemeClr val="tx1"/>
              </a:solidFill>
            </a:endParaRPr>
          </a:p>
        </p:txBody>
      </p:sp>
      <p:sp>
        <p:nvSpPr>
          <p:cNvPr id="25" name="Freeform 6"/>
          <p:cNvSpPr>
            <a:spLocks/>
          </p:cNvSpPr>
          <p:nvPr/>
        </p:nvSpPr>
        <p:spPr bwMode="auto">
          <a:xfrm>
            <a:off x="2133600" y="2347122"/>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2"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2" y="47"/>
                </a:lnTo>
                <a:lnTo>
                  <a:pt x="1845" y="53"/>
                </a:lnTo>
                <a:lnTo>
                  <a:pt x="1846" y="60"/>
                </a:lnTo>
                <a:lnTo>
                  <a:pt x="1848" y="67"/>
                </a:lnTo>
                <a:lnTo>
                  <a:pt x="1849" y="76"/>
                </a:lnTo>
                <a:lnTo>
                  <a:pt x="1849" y="412"/>
                </a:lnTo>
                <a:lnTo>
                  <a:pt x="1848" y="419"/>
                </a:lnTo>
                <a:lnTo>
                  <a:pt x="1846" y="427"/>
                </a:lnTo>
                <a:lnTo>
                  <a:pt x="1845" y="434"/>
                </a:lnTo>
                <a:lnTo>
                  <a:pt x="1842"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close/>
              </a:path>
            </a:pathLst>
          </a:custGeom>
          <a:solidFill>
            <a:srgbClr val="FFFF5B"/>
          </a:solidFill>
          <a:ln w="9525">
            <a:noFill/>
            <a:round/>
            <a:headEnd/>
            <a:tailEnd/>
          </a:ln>
        </p:spPr>
        <p:txBody>
          <a:bodyPr/>
          <a:lstStyle/>
          <a:p>
            <a:endParaRPr lang="en-GB" dirty="0"/>
          </a:p>
        </p:txBody>
      </p:sp>
      <p:sp>
        <p:nvSpPr>
          <p:cNvPr id="26" name="Freeform 7"/>
          <p:cNvSpPr>
            <a:spLocks/>
          </p:cNvSpPr>
          <p:nvPr/>
        </p:nvSpPr>
        <p:spPr bwMode="auto">
          <a:xfrm>
            <a:off x="2133600" y="2347122"/>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3"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3" y="47"/>
                </a:lnTo>
                <a:lnTo>
                  <a:pt x="1845" y="53"/>
                </a:lnTo>
                <a:lnTo>
                  <a:pt x="1846" y="60"/>
                </a:lnTo>
                <a:lnTo>
                  <a:pt x="1848" y="67"/>
                </a:lnTo>
                <a:lnTo>
                  <a:pt x="1849" y="76"/>
                </a:lnTo>
                <a:lnTo>
                  <a:pt x="1849" y="412"/>
                </a:lnTo>
                <a:lnTo>
                  <a:pt x="1848" y="419"/>
                </a:lnTo>
                <a:lnTo>
                  <a:pt x="1846" y="427"/>
                </a:lnTo>
                <a:lnTo>
                  <a:pt x="1845" y="434"/>
                </a:lnTo>
                <a:lnTo>
                  <a:pt x="1843"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path>
            </a:pathLst>
          </a:custGeom>
          <a:solidFill>
            <a:schemeClr val="accent5">
              <a:lumMod val="40000"/>
              <a:lumOff val="60000"/>
            </a:schemeClr>
          </a:solidFill>
          <a:ln w="28575">
            <a:solidFill>
              <a:srgbClr val="000000"/>
            </a:solidFill>
            <a:prstDash val="solid"/>
            <a:round/>
            <a:headEnd/>
            <a:tailEnd/>
          </a:ln>
        </p:spPr>
        <p:txBody>
          <a:bodyPr/>
          <a:lstStyle/>
          <a:p>
            <a:endParaRPr lang="en-GB" dirty="0"/>
          </a:p>
        </p:txBody>
      </p:sp>
      <p:sp>
        <p:nvSpPr>
          <p:cNvPr id="27" name="Freeform 8"/>
          <p:cNvSpPr>
            <a:spLocks/>
          </p:cNvSpPr>
          <p:nvPr/>
        </p:nvSpPr>
        <p:spPr bwMode="auto">
          <a:xfrm>
            <a:off x="2133600" y="3376718"/>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7"/>
              </a:cxn>
              <a:cxn ang="0">
                <a:pos x="1849" y="412"/>
              </a:cxn>
              <a:cxn ang="0">
                <a:pos x="1846" y="427"/>
              </a:cxn>
              <a:cxn ang="0">
                <a:pos x="1842"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7"/>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2" y="47"/>
                </a:lnTo>
                <a:lnTo>
                  <a:pt x="1845" y="53"/>
                </a:lnTo>
                <a:lnTo>
                  <a:pt x="1846" y="60"/>
                </a:lnTo>
                <a:lnTo>
                  <a:pt x="1848" y="67"/>
                </a:lnTo>
                <a:lnTo>
                  <a:pt x="1849" y="76"/>
                </a:lnTo>
                <a:lnTo>
                  <a:pt x="1849" y="412"/>
                </a:lnTo>
                <a:lnTo>
                  <a:pt x="1848" y="420"/>
                </a:lnTo>
                <a:lnTo>
                  <a:pt x="1846" y="427"/>
                </a:lnTo>
                <a:lnTo>
                  <a:pt x="1845" y="434"/>
                </a:lnTo>
                <a:lnTo>
                  <a:pt x="1842"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close/>
              </a:path>
            </a:pathLst>
          </a:custGeom>
          <a:solidFill>
            <a:schemeClr val="accent5">
              <a:lumMod val="60000"/>
              <a:lumOff val="40000"/>
            </a:schemeClr>
          </a:solidFill>
          <a:ln w="9525">
            <a:noFill/>
            <a:round/>
            <a:headEnd/>
            <a:tailEnd/>
          </a:ln>
        </p:spPr>
        <p:txBody>
          <a:bodyPr/>
          <a:lstStyle/>
          <a:p>
            <a:endParaRPr lang="en-GB" dirty="0"/>
          </a:p>
        </p:txBody>
      </p:sp>
      <p:sp>
        <p:nvSpPr>
          <p:cNvPr id="28" name="Freeform 9"/>
          <p:cNvSpPr>
            <a:spLocks/>
          </p:cNvSpPr>
          <p:nvPr/>
        </p:nvSpPr>
        <p:spPr bwMode="auto">
          <a:xfrm>
            <a:off x="2133600" y="3376718"/>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9"/>
              </a:cxn>
              <a:cxn ang="0">
                <a:pos x="1849" y="412"/>
              </a:cxn>
              <a:cxn ang="0">
                <a:pos x="1846" y="427"/>
              </a:cxn>
              <a:cxn ang="0">
                <a:pos x="1843"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9"/>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3" y="47"/>
                </a:lnTo>
                <a:lnTo>
                  <a:pt x="1845" y="53"/>
                </a:lnTo>
                <a:lnTo>
                  <a:pt x="1846" y="60"/>
                </a:lnTo>
                <a:lnTo>
                  <a:pt x="1848" y="69"/>
                </a:lnTo>
                <a:lnTo>
                  <a:pt x="1849" y="76"/>
                </a:lnTo>
                <a:lnTo>
                  <a:pt x="1849" y="412"/>
                </a:lnTo>
                <a:lnTo>
                  <a:pt x="1848" y="420"/>
                </a:lnTo>
                <a:lnTo>
                  <a:pt x="1846" y="427"/>
                </a:lnTo>
                <a:lnTo>
                  <a:pt x="1845" y="434"/>
                </a:lnTo>
                <a:lnTo>
                  <a:pt x="1843"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9" name="Freeform 10"/>
          <p:cNvSpPr>
            <a:spLocks/>
          </p:cNvSpPr>
          <p:nvPr/>
        </p:nvSpPr>
        <p:spPr bwMode="auto">
          <a:xfrm>
            <a:off x="2133600" y="4409338"/>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close/>
              </a:path>
            </a:pathLst>
          </a:custGeom>
          <a:solidFill>
            <a:srgbClr val="FFCC00"/>
          </a:solidFill>
          <a:ln w="9525">
            <a:noFill/>
            <a:round/>
            <a:headEnd/>
            <a:tailEnd/>
          </a:ln>
        </p:spPr>
        <p:txBody>
          <a:bodyPr/>
          <a:lstStyle/>
          <a:p>
            <a:endParaRPr lang="en-GB" dirty="0"/>
          </a:p>
        </p:txBody>
      </p:sp>
      <p:sp>
        <p:nvSpPr>
          <p:cNvPr id="30" name="Freeform 11"/>
          <p:cNvSpPr>
            <a:spLocks/>
          </p:cNvSpPr>
          <p:nvPr/>
        </p:nvSpPr>
        <p:spPr bwMode="auto">
          <a:xfrm>
            <a:off x="2133600" y="4409338"/>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path>
            </a:pathLst>
          </a:custGeom>
          <a:solidFill>
            <a:schemeClr val="accent5">
              <a:lumMod val="75000"/>
            </a:schemeClr>
          </a:solidFill>
          <a:ln w="28575">
            <a:solidFill>
              <a:srgbClr val="000000"/>
            </a:solidFill>
            <a:prstDash val="solid"/>
            <a:round/>
            <a:headEnd/>
            <a:tailEnd/>
          </a:ln>
        </p:spPr>
        <p:txBody>
          <a:bodyPr/>
          <a:lstStyle/>
          <a:p>
            <a:endParaRPr lang="en-GB" dirty="0"/>
          </a:p>
        </p:txBody>
      </p:sp>
      <p:sp>
        <p:nvSpPr>
          <p:cNvPr id="31" name="Freeform 12"/>
          <p:cNvSpPr>
            <a:spLocks/>
          </p:cNvSpPr>
          <p:nvPr/>
        </p:nvSpPr>
        <p:spPr bwMode="auto">
          <a:xfrm>
            <a:off x="2133600" y="5435911"/>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close/>
              </a:path>
            </a:pathLst>
          </a:custGeom>
          <a:solidFill>
            <a:schemeClr val="accent5">
              <a:lumMod val="50000"/>
            </a:schemeClr>
          </a:solidFill>
          <a:ln w="9525">
            <a:noFill/>
            <a:round/>
            <a:headEnd/>
            <a:tailEnd/>
          </a:ln>
        </p:spPr>
        <p:txBody>
          <a:bodyPr/>
          <a:lstStyle/>
          <a:p>
            <a:endParaRPr lang="en-GB" dirty="0"/>
          </a:p>
        </p:txBody>
      </p:sp>
      <p:sp>
        <p:nvSpPr>
          <p:cNvPr id="32" name="Freeform 13"/>
          <p:cNvSpPr>
            <a:spLocks/>
          </p:cNvSpPr>
          <p:nvPr/>
        </p:nvSpPr>
        <p:spPr bwMode="auto">
          <a:xfrm>
            <a:off x="2133600" y="5435911"/>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33" name="Rectangle 14"/>
          <p:cNvSpPr>
            <a:spLocks noChangeArrowheads="1"/>
          </p:cNvSpPr>
          <p:nvPr/>
        </p:nvSpPr>
        <p:spPr bwMode="auto">
          <a:xfrm>
            <a:off x="2954278" y="2419692"/>
            <a:ext cx="807913" cy="184666"/>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smtClean="0"/>
              <a:t>IDENTIFICAR</a:t>
            </a:r>
            <a:endParaRPr lang="en-GB" sz="1800" b="1" dirty="0">
              <a:solidFill>
                <a:schemeClr val="tx1"/>
              </a:solidFill>
            </a:endParaRPr>
          </a:p>
        </p:txBody>
      </p:sp>
      <p:sp>
        <p:nvSpPr>
          <p:cNvPr id="34" name="Rectangle 15"/>
          <p:cNvSpPr>
            <a:spLocks noChangeArrowheads="1"/>
          </p:cNvSpPr>
          <p:nvPr/>
        </p:nvSpPr>
        <p:spPr bwMode="auto">
          <a:xfrm>
            <a:off x="2825729" y="2619262"/>
            <a:ext cx="1380314" cy="184666"/>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err="1" smtClean="0"/>
              <a:t>Cuáles</a:t>
            </a:r>
            <a:r>
              <a:rPr lang="en-GB" sz="1200" b="1" dirty="0" smtClean="0"/>
              <a:t> son los </a:t>
            </a:r>
            <a:r>
              <a:rPr lang="en-GB" sz="1200" b="1" dirty="0" err="1" smtClean="0"/>
              <a:t>riesgos</a:t>
            </a:r>
            <a:endParaRPr lang="en-GB" sz="1800" dirty="0">
              <a:solidFill>
                <a:schemeClr val="tx1"/>
              </a:solidFill>
            </a:endParaRPr>
          </a:p>
        </p:txBody>
      </p:sp>
      <p:sp>
        <p:nvSpPr>
          <p:cNvPr id="35" name="Rectangle 16"/>
          <p:cNvSpPr>
            <a:spLocks noChangeArrowheads="1"/>
          </p:cNvSpPr>
          <p:nvPr/>
        </p:nvSpPr>
        <p:spPr bwMode="auto">
          <a:xfrm>
            <a:off x="2910011" y="2791617"/>
            <a:ext cx="1179875" cy="184666"/>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smtClean="0"/>
              <a:t>Fuentes de </a:t>
            </a:r>
            <a:r>
              <a:rPr lang="en-GB" sz="1200" b="1" dirty="0" err="1" smtClean="0"/>
              <a:t>riesgos</a:t>
            </a:r>
            <a:endParaRPr lang="en-GB" sz="1800" dirty="0">
              <a:solidFill>
                <a:schemeClr val="tx1"/>
              </a:solidFill>
            </a:endParaRPr>
          </a:p>
        </p:txBody>
      </p:sp>
      <p:sp>
        <p:nvSpPr>
          <p:cNvPr id="36" name="Rectangle 17"/>
          <p:cNvSpPr>
            <a:spLocks noChangeArrowheads="1"/>
          </p:cNvSpPr>
          <p:nvPr/>
        </p:nvSpPr>
        <p:spPr bwMode="auto">
          <a:xfrm>
            <a:off x="2937439" y="3459872"/>
            <a:ext cx="830099" cy="184666"/>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smtClean="0"/>
              <a:t>EVALUACION</a:t>
            </a:r>
            <a:endParaRPr lang="en-GB" sz="1800" dirty="0">
              <a:solidFill>
                <a:schemeClr val="tx1"/>
              </a:solidFill>
            </a:endParaRPr>
          </a:p>
        </p:txBody>
      </p:sp>
      <p:sp>
        <p:nvSpPr>
          <p:cNvPr id="37" name="Rectangle 18"/>
          <p:cNvSpPr>
            <a:spLocks noChangeArrowheads="1"/>
          </p:cNvSpPr>
          <p:nvPr/>
        </p:nvSpPr>
        <p:spPr bwMode="auto">
          <a:xfrm>
            <a:off x="2611885" y="3660953"/>
            <a:ext cx="1488869" cy="369332"/>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err="1" smtClean="0"/>
              <a:t>Probabilidad</a:t>
            </a:r>
            <a:r>
              <a:rPr lang="en-GB" sz="1200" b="1" dirty="0" smtClean="0"/>
              <a:t> </a:t>
            </a:r>
            <a:r>
              <a:rPr lang="en-GB" sz="1200" b="1" dirty="0"/>
              <a:t>/ </a:t>
            </a:r>
            <a:r>
              <a:rPr lang="en-GB" sz="1200" b="1" dirty="0" err="1" smtClean="0"/>
              <a:t>Impacto</a:t>
            </a:r>
            <a:endParaRPr lang="en-GB" sz="1200" b="1" dirty="0"/>
          </a:p>
          <a:p>
            <a:pPr algn="ctr" eaLnBrk="0" hangingPunct="0">
              <a:spcAft>
                <a:spcPct val="0"/>
              </a:spcAft>
              <a:buClrTx/>
              <a:buSzTx/>
              <a:buFontTx/>
              <a:buNone/>
            </a:pPr>
            <a:r>
              <a:rPr lang="en-GB" sz="1200" b="1" dirty="0"/>
              <a:t>Ranking / </a:t>
            </a:r>
            <a:r>
              <a:rPr lang="en-GB" sz="1200" b="1" dirty="0" err="1" smtClean="0"/>
              <a:t>Priorización</a:t>
            </a:r>
            <a:endParaRPr lang="en-GB" sz="1800" dirty="0">
              <a:solidFill>
                <a:schemeClr val="tx1"/>
              </a:solidFill>
            </a:endParaRPr>
          </a:p>
        </p:txBody>
      </p:sp>
      <p:sp>
        <p:nvSpPr>
          <p:cNvPr id="38" name="Rectangle 19"/>
          <p:cNvSpPr>
            <a:spLocks noChangeArrowheads="1"/>
          </p:cNvSpPr>
          <p:nvPr/>
        </p:nvSpPr>
        <p:spPr bwMode="auto">
          <a:xfrm>
            <a:off x="2463365" y="5525112"/>
            <a:ext cx="1779526" cy="184666"/>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smtClean="0"/>
              <a:t>IMPLEMENTAR RESPUESTAS</a:t>
            </a:r>
            <a:endParaRPr lang="en-GB" sz="1800" dirty="0">
              <a:solidFill>
                <a:schemeClr val="tx1"/>
              </a:solidFill>
            </a:endParaRPr>
          </a:p>
        </p:txBody>
      </p:sp>
      <p:sp>
        <p:nvSpPr>
          <p:cNvPr id="39" name="Rectangle 20"/>
          <p:cNvSpPr>
            <a:spLocks noChangeArrowheads="1"/>
          </p:cNvSpPr>
          <p:nvPr/>
        </p:nvSpPr>
        <p:spPr bwMode="auto">
          <a:xfrm>
            <a:off x="2495285" y="5730729"/>
            <a:ext cx="1751442" cy="369332"/>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err="1" smtClean="0"/>
              <a:t>Responsabilides</a:t>
            </a:r>
            <a:r>
              <a:rPr lang="en-GB" sz="1200" b="1" dirty="0" smtClean="0"/>
              <a:t> </a:t>
            </a:r>
            <a:r>
              <a:rPr lang="en-GB" sz="1200" b="1" dirty="0" err="1" smtClean="0"/>
              <a:t>asignadas</a:t>
            </a:r>
            <a:endParaRPr lang="en-GB" sz="1200" b="1" dirty="0"/>
          </a:p>
          <a:p>
            <a:pPr algn="ctr" eaLnBrk="0" hangingPunct="0">
              <a:spcAft>
                <a:spcPct val="0"/>
              </a:spcAft>
              <a:buClrTx/>
              <a:buSzTx/>
              <a:buFontTx/>
              <a:buNone/>
            </a:pPr>
            <a:r>
              <a:rPr lang="en-GB" sz="1200" b="1" dirty="0" err="1" smtClean="0"/>
              <a:t>Monitoreo</a:t>
            </a:r>
            <a:r>
              <a:rPr lang="en-GB" sz="1200" b="1" dirty="0" smtClean="0"/>
              <a:t> y </a:t>
            </a:r>
            <a:r>
              <a:rPr lang="en-GB" sz="1200" b="1" dirty="0" err="1" smtClean="0"/>
              <a:t>revisión</a:t>
            </a:r>
            <a:endParaRPr lang="en-GB" sz="1800" dirty="0">
              <a:solidFill>
                <a:schemeClr val="tx1"/>
              </a:solidFill>
            </a:endParaRPr>
          </a:p>
        </p:txBody>
      </p:sp>
      <p:sp>
        <p:nvSpPr>
          <p:cNvPr id="40" name="Freeform 21"/>
          <p:cNvSpPr>
            <a:spLocks noEditPoints="1"/>
          </p:cNvSpPr>
          <p:nvPr/>
        </p:nvSpPr>
        <p:spPr bwMode="auto">
          <a:xfrm>
            <a:off x="3296938" y="2091613"/>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1" name="Freeform 22"/>
          <p:cNvSpPr>
            <a:spLocks noEditPoints="1"/>
          </p:cNvSpPr>
          <p:nvPr/>
        </p:nvSpPr>
        <p:spPr bwMode="auto">
          <a:xfrm>
            <a:off x="3296938" y="3131792"/>
            <a:ext cx="130253" cy="225271"/>
          </a:xfrm>
          <a:custGeom>
            <a:avLst/>
            <a:gdLst/>
            <a:ahLst/>
            <a:cxnLst>
              <a:cxn ang="0">
                <a:pos x="36" y="0"/>
              </a:cxn>
              <a:cxn ang="0">
                <a:pos x="36" y="104"/>
              </a:cxn>
              <a:cxn ang="0">
                <a:pos x="17" y="104"/>
              </a:cxn>
              <a:cxn ang="0">
                <a:pos x="17" y="0"/>
              </a:cxn>
              <a:cxn ang="0">
                <a:pos x="36" y="0"/>
              </a:cxn>
              <a:cxn ang="0">
                <a:pos x="54" y="95"/>
              </a:cxn>
              <a:cxn ang="0">
                <a:pos x="26" y="149"/>
              </a:cxn>
              <a:cxn ang="0">
                <a:pos x="0" y="95"/>
              </a:cxn>
              <a:cxn ang="0">
                <a:pos x="54" y="95"/>
              </a:cxn>
            </a:cxnLst>
            <a:rect l="0" t="0" r="r" b="b"/>
            <a:pathLst>
              <a:path w="54" h="149">
                <a:moveTo>
                  <a:pt x="36" y="0"/>
                </a:moveTo>
                <a:lnTo>
                  <a:pt x="36" y="104"/>
                </a:lnTo>
                <a:lnTo>
                  <a:pt x="17" y="104"/>
                </a:lnTo>
                <a:lnTo>
                  <a:pt x="17" y="0"/>
                </a:lnTo>
                <a:lnTo>
                  <a:pt x="36" y="0"/>
                </a:lnTo>
                <a:close/>
                <a:moveTo>
                  <a:pt x="54" y="95"/>
                </a:moveTo>
                <a:lnTo>
                  <a:pt x="26" y="149"/>
                </a:lnTo>
                <a:lnTo>
                  <a:pt x="0" y="95"/>
                </a:lnTo>
                <a:lnTo>
                  <a:pt x="54" y="95"/>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2" name="Freeform 23"/>
          <p:cNvSpPr>
            <a:spLocks noEditPoints="1"/>
          </p:cNvSpPr>
          <p:nvPr/>
        </p:nvSpPr>
        <p:spPr bwMode="auto">
          <a:xfrm>
            <a:off x="3296938" y="4155341"/>
            <a:ext cx="130253" cy="222248"/>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3" name="Freeform 24"/>
          <p:cNvSpPr>
            <a:spLocks noEditPoints="1"/>
          </p:cNvSpPr>
          <p:nvPr/>
        </p:nvSpPr>
        <p:spPr bwMode="auto">
          <a:xfrm>
            <a:off x="3296938" y="5194009"/>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4" name="Freeform 25"/>
          <p:cNvSpPr>
            <a:spLocks/>
          </p:cNvSpPr>
          <p:nvPr/>
        </p:nvSpPr>
        <p:spPr bwMode="auto">
          <a:xfrm>
            <a:off x="6221246" y="1334156"/>
            <a:ext cx="501858" cy="4827461"/>
          </a:xfrm>
          <a:custGeom>
            <a:avLst/>
            <a:gdLst/>
            <a:ahLst/>
            <a:cxnLst>
              <a:cxn ang="0">
                <a:pos x="122" y="1657"/>
              </a:cxn>
              <a:cxn ang="0">
                <a:pos x="95" y="1653"/>
              </a:cxn>
              <a:cxn ang="0">
                <a:pos x="72" y="1643"/>
              </a:cxn>
              <a:cxn ang="0">
                <a:pos x="50" y="1628"/>
              </a:cxn>
              <a:cxn ang="0">
                <a:pos x="31" y="1609"/>
              </a:cxn>
              <a:cxn ang="0">
                <a:pos x="16" y="1587"/>
              </a:cxn>
              <a:cxn ang="0">
                <a:pos x="6" y="1562"/>
              </a:cxn>
              <a:cxn ang="0">
                <a:pos x="0" y="1536"/>
              </a:cxn>
              <a:cxn ang="0">
                <a:pos x="0" y="137"/>
              </a:cxn>
              <a:cxn ang="0">
                <a:pos x="3" y="109"/>
              </a:cxn>
              <a:cxn ang="0">
                <a:pos x="11" y="83"/>
              </a:cxn>
              <a:cxn ang="0">
                <a:pos x="24" y="61"/>
              </a:cxn>
              <a:cxn ang="0">
                <a:pos x="40" y="41"/>
              </a:cxn>
              <a:cxn ang="0">
                <a:pos x="60" y="23"/>
              </a:cxn>
              <a:cxn ang="0">
                <a:pos x="84" y="11"/>
              </a:cxn>
              <a:cxn ang="0">
                <a:pos x="108" y="3"/>
              </a:cxn>
              <a:cxn ang="0">
                <a:pos x="136" y="0"/>
              </a:cxn>
              <a:cxn ang="0">
                <a:pos x="1041" y="1"/>
              </a:cxn>
              <a:cxn ang="0">
                <a:pos x="1069" y="7"/>
              </a:cxn>
              <a:cxn ang="0">
                <a:pos x="1092" y="17"/>
              </a:cxn>
              <a:cxn ang="0">
                <a:pos x="1114" y="32"/>
              </a:cxn>
              <a:cxn ang="0">
                <a:pos x="1133" y="49"/>
              </a:cxn>
              <a:cxn ang="0">
                <a:pos x="1148" y="71"/>
              </a:cxn>
              <a:cxn ang="0">
                <a:pos x="1158" y="96"/>
              </a:cxn>
              <a:cxn ang="0">
                <a:pos x="1164" y="122"/>
              </a:cxn>
              <a:cxn ang="0">
                <a:pos x="1164" y="1523"/>
              </a:cxn>
              <a:cxn ang="0">
                <a:pos x="1161" y="1549"/>
              </a:cxn>
              <a:cxn ang="0">
                <a:pos x="1154" y="1575"/>
              </a:cxn>
              <a:cxn ang="0">
                <a:pos x="1141" y="1599"/>
              </a:cxn>
              <a:cxn ang="0">
                <a:pos x="1125" y="1619"/>
              </a:cxn>
              <a:cxn ang="0">
                <a:pos x="1104" y="1635"/>
              </a:cxn>
              <a:cxn ang="0">
                <a:pos x="1081" y="1647"/>
              </a:cxn>
              <a:cxn ang="0">
                <a:pos x="1056" y="1656"/>
              </a:cxn>
              <a:cxn ang="0">
                <a:pos x="1028" y="1659"/>
              </a:cxn>
            </a:cxnLst>
            <a:rect l="0" t="0" r="r" b="b"/>
            <a:pathLst>
              <a:path w="1164" h="1659">
                <a:moveTo>
                  <a:pt x="136" y="1659"/>
                </a:moveTo>
                <a:lnTo>
                  <a:pt x="122" y="1657"/>
                </a:lnTo>
                <a:lnTo>
                  <a:pt x="108" y="1656"/>
                </a:lnTo>
                <a:lnTo>
                  <a:pt x="95" y="1653"/>
                </a:lnTo>
                <a:lnTo>
                  <a:pt x="84" y="1647"/>
                </a:lnTo>
                <a:lnTo>
                  <a:pt x="72" y="1643"/>
                </a:lnTo>
                <a:lnTo>
                  <a:pt x="60" y="1635"/>
                </a:lnTo>
                <a:lnTo>
                  <a:pt x="50" y="1628"/>
                </a:lnTo>
                <a:lnTo>
                  <a:pt x="40" y="1619"/>
                </a:lnTo>
                <a:lnTo>
                  <a:pt x="31" y="1609"/>
                </a:lnTo>
                <a:lnTo>
                  <a:pt x="24" y="1599"/>
                </a:lnTo>
                <a:lnTo>
                  <a:pt x="16" y="1587"/>
                </a:lnTo>
                <a:lnTo>
                  <a:pt x="11" y="1575"/>
                </a:lnTo>
                <a:lnTo>
                  <a:pt x="6" y="1562"/>
                </a:lnTo>
                <a:lnTo>
                  <a:pt x="3" y="1549"/>
                </a:lnTo>
                <a:lnTo>
                  <a:pt x="0" y="1536"/>
                </a:lnTo>
                <a:lnTo>
                  <a:pt x="0" y="1523"/>
                </a:lnTo>
                <a:lnTo>
                  <a:pt x="0" y="137"/>
                </a:lnTo>
                <a:lnTo>
                  <a:pt x="0" y="122"/>
                </a:lnTo>
                <a:lnTo>
                  <a:pt x="3" y="109"/>
                </a:lnTo>
                <a:lnTo>
                  <a:pt x="6" y="96"/>
                </a:lnTo>
                <a:lnTo>
                  <a:pt x="11" y="83"/>
                </a:lnTo>
                <a:lnTo>
                  <a:pt x="16" y="71"/>
                </a:lnTo>
                <a:lnTo>
                  <a:pt x="24" y="61"/>
                </a:lnTo>
                <a:lnTo>
                  <a:pt x="31" y="49"/>
                </a:lnTo>
                <a:lnTo>
                  <a:pt x="40" y="41"/>
                </a:lnTo>
                <a:lnTo>
                  <a:pt x="50" y="32"/>
                </a:lnTo>
                <a:lnTo>
                  <a:pt x="60" y="23"/>
                </a:lnTo>
                <a:lnTo>
                  <a:pt x="72" y="17"/>
                </a:lnTo>
                <a:lnTo>
                  <a:pt x="84" y="11"/>
                </a:lnTo>
                <a:lnTo>
                  <a:pt x="95" y="7"/>
                </a:lnTo>
                <a:lnTo>
                  <a:pt x="108" y="3"/>
                </a:lnTo>
                <a:lnTo>
                  <a:pt x="122" y="1"/>
                </a:lnTo>
                <a:lnTo>
                  <a:pt x="136" y="0"/>
                </a:lnTo>
                <a:lnTo>
                  <a:pt x="1028" y="0"/>
                </a:lnTo>
                <a:lnTo>
                  <a:pt x="1041" y="1"/>
                </a:lnTo>
                <a:lnTo>
                  <a:pt x="1056" y="3"/>
                </a:lnTo>
                <a:lnTo>
                  <a:pt x="1069" y="7"/>
                </a:lnTo>
                <a:lnTo>
                  <a:pt x="1081" y="11"/>
                </a:lnTo>
                <a:lnTo>
                  <a:pt x="1092" y="17"/>
                </a:lnTo>
                <a:lnTo>
                  <a:pt x="1104" y="23"/>
                </a:lnTo>
                <a:lnTo>
                  <a:pt x="1114" y="32"/>
                </a:lnTo>
                <a:lnTo>
                  <a:pt x="1125" y="41"/>
                </a:lnTo>
                <a:lnTo>
                  <a:pt x="1133" y="49"/>
                </a:lnTo>
                <a:lnTo>
                  <a:pt x="1141" y="61"/>
                </a:lnTo>
                <a:lnTo>
                  <a:pt x="1148" y="71"/>
                </a:lnTo>
                <a:lnTo>
                  <a:pt x="1154" y="83"/>
                </a:lnTo>
                <a:lnTo>
                  <a:pt x="1158" y="96"/>
                </a:lnTo>
                <a:lnTo>
                  <a:pt x="1161" y="109"/>
                </a:lnTo>
                <a:lnTo>
                  <a:pt x="1164" y="122"/>
                </a:lnTo>
                <a:lnTo>
                  <a:pt x="1164" y="137"/>
                </a:lnTo>
                <a:lnTo>
                  <a:pt x="1164" y="1523"/>
                </a:lnTo>
                <a:lnTo>
                  <a:pt x="1164" y="1536"/>
                </a:lnTo>
                <a:lnTo>
                  <a:pt x="1161" y="1549"/>
                </a:lnTo>
                <a:lnTo>
                  <a:pt x="1158" y="1562"/>
                </a:lnTo>
                <a:lnTo>
                  <a:pt x="1154" y="1575"/>
                </a:lnTo>
                <a:lnTo>
                  <a:pt x="1148" y="1587"/>
                </a:lnTo>
                <a:lnTo>
                  <a:pt x="1141" y="1599"/>
                </a:lnTo>
                <a:lnTo>
                  <a:pt x="1133" y="1609"/>
                </a:lnTo>
                <a:lnTo>
                  <a:pt x="1125" y="1619"/>
                </a:lnTo>
                <a:lnTo>
                  <a:pt x="1114" y="1628"/>
                </a:lnTo>
                <a:lnTo>
                  <a:pt x="1104" y="1635"/>
                </a:lnTo>
                <a:lnTo>
                  <a:pt x="1092" y="1643"/>
                </a:lnTo>
                <a:lnTo>
                  <a:pt x="1081" y="1647"/>
                </a:lnTo>
                <a:lnTo>
                  <a:pt x="1069" y="1653"/>
                </a:lnTo>
                <a:lnTo>
                  <a:pt x="1056" y="1656"/>
                </a:lnTo>
                <a:lnTo>
                  <a:pt x="1041" y="1657"/>
                </a:lnTo>
                <a:lnTo>
                  <a:pt x="1028" y="1659"/>
                </a:lnTo>
                <a:lnTo>
                  <a:pt x="136" y="1659"/>
                </a:lnTo>
              </a:path>
            </a:pathLst>
          </a:custGeom>
          <a:solidFill>
            <a:schemeClr val="accent2"/>
          </a:solidFill>
          <a:ln w="28575">
            <a:solidFill>
              <a:srgbClr val="000000"/>
            </a:solidFill>
            <a:prstDash val="solid"/>
            <a:round/>
            <a:headEnd/>
            <a:tailEnd/>
          </a:ln>
        </p:spPr>
        <p:txBody>
          <a:bodyPr/>
          <a:lstStyle/>
          <a:p>
            <a:endParaRPr lang="en-GB" dirty="0"/>
          </a:p>
        </p:txBody>
      </p:sp>
      <p:sp>
        <p:nvSpPr>
          <p:cNvPr id="45" name="Rectangle 26"/>
          <p:cNvSpPr>
            <a:spLocks noChangeArrowheads="1"/>
          </p:cNvSpPr>
          <p:nvPr/>
        </p:nvSpPr>
        <p:spPr bwMode="auto">
          <a:xfrm rot="5400000">
            <a:off x="5761966" y="3725100"/>
            <a:ext cx="1412758" cy="184666"/>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smtClean="0"/>
              <a:t>PROCESO DE GESTION</a:t>
            </a:r>
            <a:endParaRPr lang="en-GB" sz="1800" dirty="0">
              <a:solidFill>
                <a:schemeClr val="tx1"/>
              </a:solidFill>
            </a:endParaRPr>
          </a:p>
        </p:txBody>
      </p:sp>
      <p:sp>
        <p:nvSpPr>
          <p:cNvPr id="46" name="Rectangle 27"/>
          <p:cNvSpPr>
            <a:spLocks noChangeArrowheads="1"/>
          </p:cNvSpPr>
          <p:nvPr/>
        </p:nvSpPr>
        <p:spPr bwMode="auto">
          <a:xfrm>
            <a:off x="2676550" y="4509122"/>
            <a:ext cx="1374864" cy="184666"/>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PLAN </a:t>
            </a:r>
            <a:r>
              <a:rPr lang="en-GB" sz="1200" b="1" dirty="0" smtClean="0"/>
              <a:t>DE RESPUESTAS</a:t>
            </a:r>
            <a:endParaRPr lang="en-GB" sz="1800" dirty="0">
              <a:solidFill>
                <a:schemeClr val="tx1"/>
              </a:solidFill>
            </a:endParaRPr>
          </a:p>
        </p:txBody>
      </p:sp>
      <p:sp>
        <p:nvSpPr>
          <p:cNvPr id="47" name="Rectangle 28"/>
          <p:cNvSpPr>
            <a:spLocks noChangeArrowheads="1"/>
          </p:cNvSpPr>
          <p:nvPr/>
        </p:nvSpPr>
        <p:spPr bwMode="auto">
          <a:xfrm>
            <a:off x="2316951" y="4702644"/>
            <a:ext cx="2101729" cy="369332"/>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err="1" smtClean="0"/>
              <a:t>Identificar</a:t>
            </a:r>
            <a:r>
              <a:rPr lang="en-GB" sz="1200" b="1" dirty="0" smtClean="0"/>
              <a:t> y </a:t>
            </a:r>
            <a:r>
              <a:rPr lang="en-GB" sz="1200" b="1" dirty="0" err="1" smtClean="0"/>
              <a:t>evaluar</a:t>
            </a:r>
            <a:r>
              <a:rPr lang="en-GB" sz="1200" b="1" dirty="0" smtClean="0"/>
              <a:t> </a:t>
            </a:r>
            <a:r>
              <a:rPr lang="en-GB" sz="1200" b="1" dirty="0" err="1" smtClean="0"/>
              <a:t>opciones</a:t>
            </a:r>
            <a:endParaRPr lang="en-GB" sz="1200" b="1" dirty="0"/>
          </a:p>
          <a:p>
            <a:pPr algn="ctr" eaLnBrk="0" hangingPunct="0">
              <a:spcAft>
                <a:spcPct val="0"/>
              </a:spcAft>
              <a:buClrTx/>
              <a:buSzTx/>
              <a:buFontTx/>
              <a:buNone/>
            </a:pPr>
            <a:r>
              <a:rPr lang="en-GB" sz="1200" b="1" dirty="0"/>
              <a:t>Plan </a:t>
            </a:r>
            <a:r>
              <a:rPr lang="en-GB" sz="1200" b="1" dirty="0" smtClean="0"/>
              <a:t>de </a:t>
            </a:r>
            <a:r>
              <a:rPr lang="en-GB" sz="1200" b="1" dirty="0" err="1" smtClean="0"/>
              <a:t>estrategias</a:t>
            </a:r>
            <a:r>
              <a:rPr lang="en-GB" sz="1200" b="1" dirty="0" smtClean="0"/>
              <a:t> de </a:t>
            </a:r>
            <a:r>
              <a:rPr lang="en-GB" sz="1200" b="1" dirty="0" err="1" smtClean="0"/>
              <a:t>mitigación</a:t>
            </a:r>
            <a:endParaRPr lang="en-GB" sz="1800" dirty="0">
              <a:solidFill>
                <a:schemeClr val="tx1"/>
              </a:solidFill>
            </a:endParaRPr>
          </a:p>
        </p:txBody>
      </p:sp>
      <p:sp>
        <p:nvSpPr>
          <p:cNvPr id="48" name="Line 30"/>
          <p:cNvSpPr>
            <a:spLocks noChangeShapeType="1"/>
          </p:cNvSpPr>
          <p:nvPr/>
        </p:nvSpPr>
        <p:spPr bwMode="auto">
          <a:xfrm flipH="1">
            <a:off x="4511357" y="1660724"/>
            <a:ext cx="1704782" cy="0"/>
          </a:xfrm>
          <a:prstGeom prst="line">
            <a:avLst/>
          </a:prstGeom>
          <a:noFill/>
          <a:ln w="31750">
            <a:solidFill>
              <a:srgbClr val="808080"/>
            </a:solidFill>
            <a:prstDash val="dash"/>
            <a:round/>
            <a:headEnd/>
            <a:tailEnd type="triangle" w="lg" len="med"/>
          </a:ln>
          <a:effectLst/>
        </p:spPr>
        <p:txBody>
          <a:bodyPr lIns="0" tIns="0" rIns="0" bIns="0"/>
          <a:lstStyle/>
          <a:p>
            <a:endParaRPr lang="en-GB" dirty="0"/>
          </a:p>
        </p:txBody>
      </p:sp>
      <p:cxnSp>
        <p:nvCxnSpPr>
          <p:cNvPr id="49" name="AutoShape 31"/>
          <p:cNvCxnSpPr>
            <a:cxnSpLocks noChangeShapeType="1"/>
            <a:stCxn id="30" idx="24"/>
            <a:endCxn id="28" idx="25"/>
          </p:cNvCxnSpPr>
          <p:nvPr/>
        </p:nvCxnSpPr>
        <p:spPr bwMode="auto">
          <a:xfrm flipV="1">
            <a:off x="4504971" y="3999616"/>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0" name="AutoShape 32"/>
          <p:cNvCxnSpPr>
            <a:cxnSpLocks noChangeShapeType="1"/>
            <a:stCxn id="28" idx="24"/>
            <a:endCxn id="26" idx="25"/>
          </p:cNvCxnSpPr>
          <p:nvPr/>
        </p:nvCxnSpPr>
        <p:spPr bwMode="auto">
          <a:xfrm flipV="1">
            <a:off x="4504971" y="2970020"/>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1" name="AutoShape 33"/>
          <p:cNvCxnSpPr>
            <a:cxnSpLocks noChangeShapeType="1"/>
            <a:stCxn id="30" idx="24"/>
          </p:cNvCxnSpPr>
          <p:nvPr/>
        </p:nvCxnSpPr>
        <p:spPr bwMode="auto">
          <a:xfrm flipV="1">
            <a:off x="4504971" y="2824879"/>
            <a:ext cx="360111" cy="1685756"/>
          </a:xfrm>
          <a:prstGeom prst="bentConnector2">
            <a:avLst/>
          </a:prstGeom>
          <a:noFill/>
          <a:ln w="9525">
            <a:noFill/>
            <a:miter lim="800000"/>
            <a:headEnd/>
            <a:tailEnd type="triangle" w="med" len="med"/>
          </a:ln>
          <a:effectLst/>
        </p:spPr>
      </p:cxnSp>
      <p:cxnSp>
        <p:nvCxnSpPr>
          <p:cNvPr id="52" name="AutoShape 34"/>
          <p:cNvCxnSpPr>
            <a:cxnSpLocks noChangeShapeType="1"/>
            <a:stCxn id="30" idx="26"/>
            <a:endCxn id="26" idx="24"/>
          </p:cNvCxnSpPr>
          <p:nvPr/>
        </p:nvCxnSpPr>
        <p:spPr bwMode="auto">
          <a:xfrm flipV="1">
            <a:off x="4502417" y="2448419"/>
            <a:ext cx="2554" cy="2603472"/>
          </a:xfrm>
          <a:prstGeom prst="bentConnector3">
            <a:avLst>
              <a:gd name="adj1" fmla="val 19200000"/>
            </a:avLst>
          </a:prstGeom>
          <a:noFill/>
          <a:ln w="31750">
            <a:solidFill>
              <a:srgbClr val="5F5F5F"/>
            </a:solidFill>
            <a:miter lim="800000"/>
            <a:headEnd/>
            <a:tailEnd type="triangle" w="med" len="med"/>
          </a:ln>
          <a:effectLst/>
        </p:spPr>
      </p:cxnSp>
      <p:sp>
        <p:nvSpPr>
          <p:cNvPr id="53" name="Line 35"/>
          <p:cNvSpPr>
            <a:spLocks noChangeShapeType="1"/>
          </p:cNvSpPr>
          <p:nvPr/>
        </p:nvSpPr>
        <p:spPr bwMode="auto">
          <a:xfrm flipH="1">
            <a:off x="4510079" y="2720559"/>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4" name="Line 36"/>
          <p:cNvSpPr>
            <a:spLocks noChangeShapeType="1"/>
          </p:cNvSpPr>
          <p:nvPr/>
        </p:nvSpPr>
        <p:spPr bwMode="auto">
          <a:xfrm flipH="1">
            <a:off x="4510079" y="373654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5" name="Line 37"/>
          <p:cNvSpPr>
            <a:spLocks noChangeShapeType="1"/>
          </p:cNvSpPr>
          <p:nvPr/>
        </p:nvSpPr>
        <p:spPr bwMode="auto">
          <a:xfrm flipH="1">
            <a:off x="4510079" y="476160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6" name="Line 38"/>
          <p:cNvSpPr>
            <a:spLocks noChangeShapeType="1"/>
          </p:cNvSpPr>
          <p:nvPr/>
        </p:nvSpPr>
        <p:spPr bwMode="auto">
          <a:xfrm flipH="1">
            <a:off x="4510079" y="5822954"/>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cxnSp>
        <p:nvCxnSpPr>
          <p:cNvPr id="57" name="AutoShape 39"/>
          <p:cNvCxnSpPr>
            <a:cxnSpLocks noChangeShapeType="1"/>
            <a:stCxn id="32" idx="7"/>
            <a:endCxn id="26" idx="7"/>
          </p:cNvCxnSpPr>
          <p:nvPr/>
        </p:nvCxnSpPr>
        <p:spPr bwMode="auto">
          <a:xfrm rot="10800000" flipH="1">
            <a:off x="2122107" y="2980604"/>
            <a:ext cx="1277" cy="3090300"/>
          </a:xfrm>
          <a:prstGeom prst="bentConnector3">
            <a:avLst>
              <a:gd name="adj1" fmla="val -13500000"/>
            </a:avLst>
          </a:prstGeom>
          <a:noFill/>
          <a:ln w="9525">
            <a:noFill/>
            <a:miter lim="800000"/>
            <a:headEnd/>
            <a:tailEnd type="triangle" w="med" len="med"/>
          </a:ln>
          <a:effectLst/>
        </p:spPr>
      </p:cxnSp>
      <p:cxnSp>
        <p:nvCxnSpPr>
          <p:cNvPr id="58" name="AutoShape 40"/>
          <p:cNvCxnSpPr>
            <a:cxnSpLocks noChangeShapeType="1"/>
            <a:stCxn id="32" idx="8"/>
            <a:endCxn id="26" idx="7"/>
          </p:cNvCxnSpPr>
          <p:nvPr/>
        </p:nvCxnSpPr>
        <p:spPr bwMode="auto">
          <a:xfrm rot="10800000" flipH="1">
            <a:off x="2122107" y="2980604"/>
            <a:ext cx="1277" cy="2570211"/>
          </a:xfrm>
          <a:prstGeom prst="bentConnector3">
            <a:avLst>
              <a:gd name="adj1" fmla="val -33500000"/>
            </a:avLst>
          </a:prstGeom>
          <a:noFill/>
          <a:ln w="31750">
            <a:solidFill>
              <a:srgbClr val="5F5F5F"/>
            </a:solidFill>
            <a:miter lim="800000"/>
            <a:headEnd/>
            <a:tailEnd type="triangle" w="lg" len="med"/>
          </a:ln>
          <a:effectLst/>
        </p:spPr>
      </p:cxnSp>
      <p:cxnSp>
        <p:nvCxnSpPr>
          <p:cNvPr id="59" name="AutoShape 41"/>
          <p:cNvCxnSpPr>
            <a:cxnSpLocks noChangeShapeType="1"/>
            <a:stCxn id="32" idx="8"/>
            <a:endCxn id="28" idx="7"/>
          </p:cNvCxnSpPr>
          <p:nvPr/>
        </p:nvCxnSpPr>
        <p:spPr bwMode="auto">
          <a:xfrm rot="10800000" flipH="1">
            <a:off x="2122107" y="4011712"/>
            <a:ext cx="1277" cy="1539103"/>
          </a:xfrm>
          <a:prstGeom prst="bentConnector3">
            <a:avLst>
              <a:gd name="adj1" fmla="val -21700000"/>
            </a:avLst>
          </a:prstGeom>
          <a:noFill/>
          <a:ln w="31750">
            <a:solidFill>
              <a:srgbClr val="5F5F5F"/>
            </a:solidFill>
            <a:miter lim="800000"/>
            <a:headEnd/>
            <a:tailEnd type="triangle" w="lg" len="med"/>
          </a:ln>
          <a:effectLst/>
        </p:spPr>
      </p:cxnSp>
      <p:cxnSp>
        <p:nvCxnSpPr>
          <p:cNvPr id="60" name="AutoShape 42"/>
          <p:cNvCxnSpPr>
            <a:cxnSpLocks noChangeShapeType="1"/>
            <a:stCxn id="32" idx="8"/>
            <a:endCxn id="22" idx="7"/>
          </p:cNvCxnSpPr>
          <p:nvPr/>
        </p:nvCxnSpPr>
        <p:spPr bwMode="auto">
          <a:xfrm rot="10800000" flipH="1">
            <a:off x="2122107" y="1951007"/>
            <a:ext cx="1277" cy="3599807"/>
          </a:xfrm>
          <a:prstGeom prst="bentConnector3">
            <a:avLst>
              <a:gd name="adj1" fmla="val -46700000"/>
            </a:avLst>
          </a:prstGeom>
          <a:noFill/>
          <a:ln w="31750">
            <a:solidFill>
              <a:srgbClr val="5F5F5F"/>
            </a:solidFill>
            <a:miter lim="800000"/>
            <a:headEnd/>
            <a:tailEnd type="triangle" w="lg" len="med"/>
          </a:ln>
          <a:effectLst/>
        </p:spPr>
      </p:cxnSp>
    </p:spTree>
    <p:extLst>
      <p:ext uri="{BB962C8B-B14F-4D97-AF65-F5344CB8AC3E}">
        <p14:creationId xmlns="" xmlns:p14="http://schemas.microsoft.com/office/powerpoint/2010/main" val="1900805083"/>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628650" y="365125"/>
            <a:ext cx="8058150" cy="854075"/>
          </a:xfrm>
        </p:spPr>
        <p:txBody>
          <a:bodyPr>
            <a:normAutofit/>
          </a:bodyPr>
          <a:lstStyle/>
          <a:p>
            <a:r>
              <a:rPr lang="en-GB" dirty="0" err="1" smtClean="0"/>
              <a:t>Métodos</a:t>
            </a:r>
            <a:r>
              <a:rPr lang="en-GB" dirty="0" smtClean="0"/>
              <a:t> de </a:t>
            </a:r>
            <a:r>
              <a:rPr lang="en-GB" dirty="0" err="1" smtClean="0"/>
              <a:t>Identificación</a:t>
            </a:r>
            <a:r>
              <a:rPr lang="en-GB" dirty="0" smtClean="0"/>
              <a:t> de </a:t>
            </a:r>
            <a:r>
              <a:rPr lang="en-GB" dirty="0" err="1" smtClean="0"/>
              <a:t>Riesgos</a:t>
            </a:r>
            <a:endParaRPr lang="en-GB" dirty="0"/>
          </a:p>
        </p:txBody>
      </p:sp>
      <p:sp>
        <p:nvSpPr>
          <p:cNvPr id="919555" name="Rectangle 3"/>
          <p:cNvSpPr>
            <a:spLocks noGrp="1" noChangeArrowheads="1"/>
          </p:cNvSpPr>
          <p:nvPr>
            <p:ph type="body" idx="1"/>
          </p:nvPr>
        </p:nvSpPr>
        <p:spPr>
          <a:xfrm>
            <a:off x="644374" y="1411518"/>
            <a:ext cx="7195038" cy="4495800"/>
          </a:xfrm>
        </p:spPr>
        <p:txBody>
          <a:bodyPr>
            <a:normAutofit fontScale="92500" lnSpcReduction="20000"/>
          </a:bodyPr>
          <a:lstStyle/>
          <a:p>
            <a:r>
              <a:rPr lang="en-GB" dirty="0" err="1" smtClean="0"/>
              <a:t>Análisis</a:t>
            </a:r>
            <a:r>
              <a:rPr lang="en-GB" dirty="0" smtClean="0"/>
              <a:t> de </a:t>
            </a:r>
            <a:r>
              <a:rPr lang="en-GB" dirty="0" err="1" smtClean="0"/>
              <a:t>Impacto</a:t>
            </a:r>
            <a:r>
              <a:rPr lang="en-GB" dirty="0" smtClean="0"/>
              <a:t> P5</a:t>
            </a:r>
          </a:p>
          <a:p>
            <a:r>
              <a:rPr lang="en-GB" dirty="0" err="1" smtClean="0"/>
              <a:t>Tormenta</a:t>
            </a:r>
            <a:r>
              <a:rPr lang="en-GB" dirty="0" smtClean="0"/>
              <a:t> de Ideas </a:t>
            </a:r>
            <a:endParaRPr lang="en-GB" dirty="0"/>
          </a:p>
          <a:p>
            <a:r>
              <a:rPr lang="en-GB" dirty="0" err="1" smtClean="0"/>
              <a:t>Entrevistas</a:t>
            </a:r>
            <a:endParaRPr lang="en-GB" dirty="0"/>
          </a:p>
          <a:p>
            <a:r>
              <a:rPr lang="en-GB" dirty="0" err="1" smtClean="0"/>
              <a:t>Talleres</a:t>
            </a:r>
            <a:r>
              <a:rPr lang="en-GB" dirty="0" smtClean="0"/>
              <a:t>/workshops de </a:t>
            </a:r>
            <a:r>
              <a:rPr lang="en-GB" dirty="0" err="1" smtClean="0"/>
              <a:t>Identificación</a:t>
            </a:r>
            <a:r>
              <a:rPr lang="en-GB" dirty="0" smtClean="0"/>
              <a:t> de </a:t>
            </a:r>
            <a:r>
              <a:rPr lang="en-GB" dirty="0" err="1" smtClean="0"/>
              <a:t>Riesgos</a:t>
            </a:r>
            <a:endParaRPr lang="en-GB" dirty="0"/>
          </a:p>
          <a:p>
            <a:r>
              <a:rPr lang="en-GB" dirty="0" err="1" smtClean="0"/>
              <a:t>Listas</a:t>
            </a:r>
            <a:r>
              <a:rPr lang="en-GB" dirty="0" smtClean="0"/>
              <a:t> de </a:t>
            </a:r>
            <a:r>
              <a:rPr lang="en-GB" dirty="0" err="1" smtClean="0"/>
              <a:t>Verificación</a:t>
            </a:r>
            <a:endParaRPr lang="en-GB" dirty="0"/>
          </a:p>
          <a:p>
            <a:r>
              <a:rPr lang="en-GB" dirty="0" err="1" smtClean="0"/>
              <a:t>Cuestionarios</a:t>
            </a:r>
            <a:endParaRPr lang="en-GB" dirty="0"/>
          </a:p>
          <a:p>
            <a:r>
              <a:rPr lang="en-GB" dirty="0" err="1" smtClean="0"/>
              <a:t>Facilitación</a:t>
            </a:r>
            <a:r>
              <a:rPr lang="en-GB" dirty="0" smtClean="0"/>
              <a:t> de </a:t>
            </a:r>
            <a:r>
              <a:rPr lang="en-GB" dirty="0" err="1" smtClean="0"/>
              <a:t>Expertos</a:t>
            </a:r>
            <a:endParaRPr lang="en-GB" dirty="0"/>
          </a:p>
          <a:p>
            <a:r>
              <a:rPr lang="en-GB" dirty="0" err="1" smtClean="0"/>
              <a:t>Lecciones</a:t>
            </a:r>
            <a:r>
              <a:rPr lang="en-GB" dirty="0" smtClean="0"/>
              <a:t> </a:t>
            </a:r>
            <a:r>
              <a:rPr lang="en-GB" dirty="0" err="1" smtClean="0"/>
              <a:t>Arendidas</a:t>
            </a:r>
            <a:r>
              <a:rPr lang="en-GB" dirty="0" smtClean="0"/>
              <a:t> (</a:t>
            </a:r>
            <a:r>
              <a:rPr lang="en-GB" dirty="0" err="1" smtClean="0"/>
              <a:t>Proyectos</a:t>
            </a:r>
            <a:r>
              <a:rPr lang="en-GB" dirty="0" smtClean="0"/>
              <a:t> </a:t>
            </a:r>
            <a:r>
              <a:rPr lang="en-GB" dirty="0" err="1" smtClean="0"/>
              <a:t>Anteriores</a:t>
            </a:r>
            <a:r>
              <a:rPr lang="en-GB" dirty="0" smtClean="0"/>
              <a:t>)</a:t>
            </a:r>
            <a:endParaRPr lang="en-GB" dirty="0"/>
          </a:p>
          <a:p>
            <a:r>
              <a:rPr lang="en-GB" dirty="0" err="1" smtClean="0"/>
              <a:t>Análisis</a:t>
            </a:r>
            <a:r>
              <a:rPr lang="en-GB" dirty="0" smtClean="0"/>
              <a:t> de </a:t>
            </a:r>
            <a:r>
              <a:rPr lang="en-GB" dirty="0" err="1" smtClean="0"/>
              <a:t>Supuestos</a:t>
            </a:r>
            <a:endParaRPr lang="en-GB" dirty="0"/>
          </a:p>
          <a:p>
            <a:r>
              <a:rPr lang="en-GB" dirty="0" err="1" smtClean="0"/>
              <a:t>Análisis</a:t>
            </a:r>
            <a:r>
              <a:rPr lang="en-GB" dirty="0" smtClean="0"/>
              <a:t> FODA</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127</a:t>
            </a:fld>
            <a:endParaRPr lang="en-US" dirty="0"/>
          </a:p>
        </p:txBody>
      </p:sp>
    </p:spTree>
    <p:extLst>
      <p:ext uri="{BB962C8B-B14F-4D97-AF65-F5344CB8AC3E}">
        <p14:creationId xmlns="" xmlns:p14="http://schemas.microsoft.com/office/powerpoint/2010/main" val="66380335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normAutofit/>
          </a:bodyPr>
          <a:lstStyle/>
          <a:p>
            <a:r>
              <a:rPr lang="en-GB" dirty="0" err="1" smtClean="0"/>
              <a:t>Registro</a:t>
            </a:r>
            <a:r>
              <a:rPr lang="en-GB" dirty="0" smtClean="0"/>
              <a:t> de </a:t>
            </a:r>
            <a:r>
              <a:rPr lang="en-GB" dirty="0" err="1" smtClean="0"/>
              <a:t>Riesgos</a:t>
            </a:r>
            <a:endParaRPr lang="en-GB" sz="2400" dirty="0"/>
          </a:p>
        </p:txBody>
      </p:sp>
      <p:grpSp>
        <p:nvGrpSpPr>
          <p:cNvPr id="2" name="Group 3"/>
          <p:cNvGrpSpPr>
            <a:grpSpLocks/>
          </p:cNvGrpSpPr>
          <p:nvPr/>
        </p:nvGrpSpPr>
        <p:grpSpPr bwMode="auto">
          <a:xfrm>
            <a:off x="919160" y="1361981"/>
            <a:ext cx="6968886" cy="3808413"/>
            <a:chOff x="1086" y="1194"/>
            <a:chExt cx="4390" cy="2399"/>
          </a:xfrm>
        </p:grpSpPr>
        <p:sp>
          <p:nvSpPr>
            <p:cNvPr id="1622025" name="Rectangle 9"/>
            <p:cNvSpPr>
              <a:spLocks noChangeArrowheads="1"/>
            </p:cNvSpPr>
            <p:nvPr/>
          </p:nvSpPr>
          <p:spPr bwMode="auto">
            <a:xfrm>
              <a:off x="3156" y="1346"/>
              <a:ext cx="3" cy="3"/>
            </a:xfrm>
            <a:prstGeom prst="rect">
              <a:avLst/>
            </a:prstGeom>
            <a:solidFill>
              <a:srgbClr val="000000"/>
            </a:solidFill>
            <a:ln w="9525">
              <a:noFill/>
              <a:miter lim="800000"/>
              <a:headEnd/>
              <a:tailEnd/>
            </a:ln>
          </p:spPr>
          <p:txBody>
            <a:bodyPr/>
            <a:lstStyle/>
            <a:p>
              <a:endParaRPr lang="en-US" dirty="0"/>
            </a:p>
          </p:txBody>
        </p:sp>
        <p:sp>
          <p:nvSpPr>
            <p:cNvPr id="1622026" name="Rectangle 10"/>
            <p:cNvSpPr>
              <a:spLocks noChangeArrowheads="1"/>
            </p:cNvSpPr>
            <p:nvPr/>
          </p:nvSpPr>
          <p:spPr bwMode="auto">
            <a:xfrm>
              <a:off x="3156" y="1480"/>
              <a:ext cx="3" cy="3"/>
            </a:xfrm>
            <a:prstGeom prst="rect">
              <a:avLst/>
            </a:prstGeom>
            <a:solidFill>
              <a:srgbClr val="000000"/>
            </a:solidFill>
            <a:ln w="9525">
              <a:noFill/>
              <a:miter lim="800000"/>
              <a:headEnd/>
              <a:tailEnd/>
            </a:ln>
          </p:spPr>
          <p:txBody>
            <a:bodyPr/>
            <a:lstStyle/>
            <a:p>
              <a:endParaRPr lang="en-US" dirty="0"/>
            </a:p>
          </p:txBody>
        </p:sp>
        <p:sp>
          <p:nvSpPr>
            <p:cNvPr id="1622027" name="Rectangle 11"/>
            <p:cNvSpPr>
              <a:spLocks noChangeArrowheads="1"/>
            </p:cNvSpPr>
            <p:nvPr/>
          </p:nvSpPr>
          <p:spPr bwMode="auto">
            <a:xfrm>
              <a:off x="4332" y="1364"/>
              <a:ext cx="3" cy="131"/>
            </a:xfrm>
            <a:prstGeom prst="rect">
              <a:avLst/>
            </a:prstGeom>
            <a:solidFill>
              <a:srgbClr val="000000"/>
            </a:solidFill>
            <a:ln w="9525">
              <a:noFill/>
              <a:miter lim="800000"/>
              <a:headEnd/>
              <a:tailEnd/>
            </a:ln>
          </p:spPr>
          <p:txBody>
            <a:bodyPr/>
            <a:lstStyle/>
            <a:p>
              <a:endParaRPr lang="en-US" dirty="0"/>
            </a:p>
          </p:txBody>
        </p:sp>
        <p:sp>
          <p:nvSpPr>
            <p:cNvPr id="1622028" name="Rectangle 12"/>
            <p:cNvSpPr>
              <a:spLocks noChangeArrowheads="1"/>
            </p:cNvSpPr>
            <p:nvPr/>
          </p:nvSpPr>
          <p:spPr bwMode="auto">
            <a:xfrm>
              <a:off x="1096" y="1203"/>
              <a:ext cx="4378" cy="2385"/>
            </a:xfrm>
            <a:prstGeom prst="rect">
              <a:avLst/>
            </a:prstGeom>
            <a:solidFill>
              <a:schemeClr val="bg1"/>
            </a:solidFill>
            <a:ln w="9525">
              <a:noFill/>
              <a:miter lim="800000"/>
              <a:headEnd/>
              <a:tailEnd/>
            </a:ln>
            <a:effectLst/>
          </p:spPr>
          <p:txBody>
            <a:bodyPr wrap="none" anchor="ctr"/>
            <a:lstStyle/>
            <a:p>
              <a:endParaRPr lang="en-US" dirty="0"/>
            </a:p>
          </p:txBody>
        </p:sp>
        <p:sp>
          <p:nvSpPr>
            <p:cNvPr id="1622029" name="Rectangle 13"/>
            <p:cNvSpPr>
              <a:spLocks noChangeArrowheads="1"/>
            </p:cNvSpPr>
            <p:nvPr/>
          </p:nvSpPr>
          <p:spPr bwMode="auto">
            <a:xfrm>
              <a:off x="3059" y="1228"/>
              <a:ext cx="568" cy="107"/>
            </a:xfrm>
            <a:prstGeom prst="rect">
              <a:avLst/>
            </a:prstGeom>
            <a:noFill/>
            <a:ln w="9525">
              <a:noFill/>
              <a:miter lim="800000"/>
              <a:headEnd/>
              <a:tailEnd/>
            </a:ln>
          </p:spPr>
          <p:txBody>
            <a:bodyPr wrap="none" lIns="0" tIns="0" rIns="0" bIns="0">
              <a:spAutoFit/>
            </a:bodyPr>
            <a:lstStyle/>
            <a:p>
              <a:pPr algn="l"/>
              <a:r>
                <a:rPr lang="en-GB" sz="1100" b="1" i="1" dirty="0">
                  <a:solidFill>
                    <a:srgbClr val="000000"/>
                  </a:solidFill>
                  <a:latin typeface="Arial" pitchFamily="34" charset="0"/>
                </a:rPr>
                <a:t>Risk Register</a:t>
              </a:r>
              <a:endParaRPr lang="en-GB" sz="2000" dirty="0">
                <a:latin typeface="Arial" pitchFamily="34" charset="0"/>
              </a:endParaRPr>
            </a:p>
          </p:txBody>
        </p:sp>
        <p:sp>
          <p:nvSpPr>
            <p:cNvPr id="1622030" name="Rectangle 14"/>
            <p:cNvSpPr>
              <a:spLocks noChangeArrowheads="1"/>
            </p:cNvSpPr>
            <p:nvPr/>
          </p:nvSpPr>
          <p:spPr bwMode="auto">
            <a:xfrm>
              <a:off x="1134" y="1382"/>
              <a:ext cx="246"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a:t>
              </a:r>
              <a:endParaRPr lang="en-GB" sz="2000" dirty="0">
                <a:latin typeface="Arial" pitchFamily="34" charset="0"/>
              </a:endParaRPr>
            </a:p>
          </p:txBody>
        </p:sp>
        <p:sp>
          <p:nvSpPr>
            <p:cNvPr id="1622031" name="Rectangle 15"/>
            <p:cNvSpPr>
              <a:spLocks noChangeArrowheads="1"/>
            </p:cNvSpPr>
            <p:nvPr/>
          </p:nvSpPr>
          <p:spPr bwMode="auto">
            <a:xfrm>
              <a:off x="2841" y="1382"/>
              <a:ext cx="493"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 number</a:t>
              </a:r>
              <a:endParaRPr lang="en-GB" sz="2000" dirty="0">
                <a:latin typeface="Arial" pitchFamily="34" charset="0"/>
              </a:endParaRPr>
            </a:p>
          </p:txBody>
        </p:sp>
        <p:sp>
          <p:nvSpPr>
            <p:cNvPr id="1622032" name="Rectangle 16"/>
            <p:cNvSpPr>
              <a:spLocks noChangeArrowheads="1"/>
            </p:cNvSpPr>
            <p:nvPr/>
          </p:nvSpPr>
          <p:spPr bwMode="auto">
            <a:xfrm>
              <a:off x="4368" y="1382"/>
              <a:ext cx="642"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Page ……. of ……..</a:t>
              </a:r>
              <a:endParaRPr lang="en-GB" sz="2000" dirty="0">
                <a:latin typeface="Arial" pitchFamily="34" charset="0"/>
              </a:endParaRPr>
            </a:p>
          </p:txBody>
        </p:sp>
        <p:sp>
          <p:nvSpPr>
            <p:cNvPr id="1622033" name="Rectangle 17"/>
            <p:cNvSpPr>
              <a:spLocks noChangeArrowheads="1"/>
            </p:cNvSpPr>
            <p:nvPr/>
          </p:nvSpPr>
          <p:spPr bwMode="auto">
            <a:xfrm>
              <a:off x="1099" y="1496"/>
              <a:ext cx="273" cy="131"/>
            </a:xfrm>
            <a:prstGeom prst="rect">
              <a:avLst/>
            </a:prstGeom>
            <a:solidFill>
              <a:srgbClr val="E5E5E5"/>
            </a:solidFill>
            <a:ln w="9525">
              <a:noFill/>
              <a:miter lim="800000"/>
              <a:headEnd/>
              <a:tailEnd/>
            </a:ln>
          </p:spPr>
          <p:txBody>
            <a:bodyPr/>
            <a:lstStyle/>
            <a:p>
              <a:endParaRPr lang="en-US" dirty="0"/>
            </a:p>
          </p:txBody>
        </p:sp>
        <p:sp>
          <p:nvSpPr>
            <p:cNvPr id="1622034" name="Rectangle 18"/>
            <p:cNvSpPr>
              <a:spLocks noChangeArrowheads="1"/>
            </p:cNvSpPr>
            <p:nvPr/>
          </p:nvSpPr>
          <p:spPr bwMode="auto">
            <a:xfrm>
              <a:off x="1138" y="1513"/>
              <a:ext cx="1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a:t>
              </a:r>
              <a:endParaRPr lang="en-GB" sz="2000" dirty="0">
                <a:latin typeface="Arial" pitchFamily="34" charset="0"/>
              </a:endParaRPr>
            </a:p>
          </p:txBody>
        </p:sp>
        <p:sp>
          <p:nvSpPr>
            <p:cNvPr id="1622035" name="Rectangle 19"/>
            <p:cNvSpPr>
              <a:spLocks noChangeArrowheads="1"/>
            </p:cNvSpPr>
            <p:nvPr/>
          </p:nvSpPr>
          <p:spPr bwMode="auto">
            <a:xfrm>
              <a:off x="1376" y="1496"/>
              <a:ext cx="1428" cy="131"/>
            </a:xfrm>
            <a:prstGeom prst="rect">
              <a:avLst/>
            </a:prstGeom>
            <a:solidFill>
              <a:srgbClr val="E5E5E5"/>
            </a:solidFill>
            <a:ln w="9525">
              <a:noFill/>
              <a:miter lim="800000"/>
              <a:headEnd/>
              <a:tailEnd/>
            </a:ln>
          </p:spPr>
          <p:txBody>
            <a:bodyPr/>
            <a:lstStyle/>
            <a:p>
              <a:endParaRPr lang="en-US" dirty="0"/>
            </a:p>
          </p:txBody>
        </p:sp>
        <p:sp>
          <p:nvSpPr>
            <p:cNvPr id="1622036" name="Rectangle 20"/>
            <p:cNvSpPr>
              <a:spLocks noChangeArrowheads="1"/>
            </p:cNvSpPr>
            <p:nvPr/>
          </p:nvSpPr>
          <p:spPr bwMode="auto">
            <a:xfrm>
              <a:off x="1413" y="1513"/>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Description</a:t>
              </a:r>
              <a:endParaRPr lang="en-GB" sz="2000" dirty="0">
                <a:latin typeface="Arial" pitchFamily="34" charset="0"/>
              </a:endParaRPr>
            </a:p>
          </p:txBody>
        </p:sp>
        <p:sp>
          <p:nvSpPr>
            <p:cNvPr id="1622037" name="Rectangle 21"/>
            <p:cNvSpPr>
              <a:spLocks noChangeArrowheads="1"/>
            </p:cNvSpPr>
            <p:nvPr/>
          </p:nvSpPr>
          <p:spPr bwMode="auto">
            <a:xfrm>
              <a:off x="2807" y="1496"/>
              <a:ext cx="462" cy="131"/>
            </a:xfrm>
            <a:prstGeom prst="rect">
              <a:avLst/>
            </a:prstGeom>
            <a:solidFill>
              <a:srgbClr val="E5E5E5"/>
            </a:solidFill>
            <a:ln w="9525">
              <a:noFill/>
              <a:miter lim="800000"/>
              <a:headEnd/>
              <a:tailEnd/>
            </a:ln>
          </p:spPr>
          <p:txBody>
            <a:bodyPr/>
            <a:lstStyle/>
            <a:p>
              <a:endParaRPr lang="en-US" dirty="0"/>
            </a:p>
          </p:txBody>
        </p:sp>
        <p:sp>
          <p:nvSpPr>
            <p:cNvPr id="1622038" name="Rectangle 22"/>
            <p:cNvSpPr>
              <a:spLocks noChangeArrowheads="1"/>
            </p:cNvSpPr>
            <p:nvPr/>
          </p:nvSpPr>
          <p:spPr bwMode="auto">
            <a:xfrm>
              <a:off x="2858" y="1514"/>
              <a:ext cx="33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Probability</a:t>
              </a:r>
              <a:endParaRPr lang="en-GB" sz="2000" dirty="0">
                <a:latin typeface="Arial" pitchFamily="34" charset="0"/>
              </a:endParaRPr>
            </a:p>
          </p:txBody>
        </p:sp>
        <p:sp>
          <p:nvSpPr>
            <p:cNvPr id="1622039" name="Rectangle 23"/>
            <p:cNvSpPr>
              <a:spLocks noChangeArrowheads="1"/>
            </p:cNvSpPr>
            <p:nvPr/>
          </p:nvSpPr>
          <p:spPr bwMode="auto">
            <a:xfrm>
              <a:off x="3272" y="1496"/>
              <a:ext cx="332" cy="131"/>
            </a:xfrm>
            <a:prstGeom prst="rect">
              <a:avLst/>
            </a:prstGeom>
            <a:solidFill>
              <a:srgbClr val="E5E5E5"/>
            </a:solidFill>
            <a:ln w="9525">
              <a:noFill/>
              <a:miter lim="800000"/>
              <a:headEnd/>
              <a:tailEnd/>
            </a:ln>
          </p:spPr>
          <p:txBody>
            <a:bodyPr/>
            <a:lstStyle/>
            <a:p>
              <a:endParaRPr lang="en-US" dirty="0"/>
            </a:p>
          </p:txBody>
        </p:sp>
        <p:sp>
          <p:nvSpPr>
            <p:cNvPr id="1622040" name="Rectangle 24"/>
            <p:cNvSpPr>
              <a:spLocks noChangeArrowheads="1"/>
            </p:cNvSpPr>
            <p:nvPr/>
          </p:nvSpPr>
          <p:spPr bwMode="auto">
            <a:xfrm>
              <a:off x="3327" y="1514"/>
              <a:ext cx="21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Impact</a:t>
              </a:r>
              <a:endParaRPr lang="en-GB" sz="2000" dirty="0">
                <a:latin typeface="Arial" pitchFamily="34" charset="0"/>
              </a:endParaRPr>
            </a:p>
          </p:txBody>
        </p:sp>
        <p:sp>
          <p:nvSpPr>
            <p:cNvPr id="1622041" name="Rectangle 25"/>
            <p:cNvSpPr>
              <a:spLocks noChangeArrowheads="1"/>
            </p:cNvSpPr>
            <p:nvPr/>
          </p:nvSpPr>
          <p:spPr bwMode="auto">
            <a:xfrm>
              <a:off x="3607" y="1496"/>
              <a:ext cx="1391" cy="131"/>
            </a:xfrm>
            <a:prstGeom prst="rect">
              <a:avLst/>
            </a:prstGeom>
            <a:solidFill>
              <a:srgbClr val="E5E5E5"/>
            </a:solidFill>
            <a:ln w="9525">
              <a:noFill/>
              <a:miter lim="800000"/>
              <a:headEnd/>
              <a:tailEnd/>
            </a:ln>
          </p:spPr>
          <p:txBody>
            <a:bodyPr/>
            <a:lstStyle/>
            <a:p>
              <a:endParaRPr lang="en-US" dirty="0"/>
            </a:p>
          </p:txBody>
        </p:sp>
        <p:sp>
          <p:nvSpPr>
            <p:cNvPr id="1622042" name="Rectangle 26"/>
            <p:cNvSpPr>
              <a:spLocks noChangeArrowheads="1"/>
            </p:cNvSpPr>
            <p:nvPr/>
          </p:nvSpPr>
          <p:spPr bwMode="auto">
            <a:xfrm>
              <a:off x="3644" y="1514"/>
              <a:ext cx="20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Action</a:t>
              </a:r>
              <a:endParaRPr lang="en-GB" sz="2000" dirty="0">
                <a:latin typeface="Arial" pitchFamily="34" charset="0"/>
              </a:endParaRPr>
            </a:p>
          </p:txBody>
        </p:sp>
        <p:sp>
          <p:nvSpPr>
            <p:cNvPr id="1622043" name="Rectangle 27"/>
            <p:cNvSpPr>
              <a:spLocks noChangeArrowheads="1"/>
            </p:cNvSpPr>
            <p:nvPr/>
          </p:nvSpPr>
          <p:spPr bwMode="auto">
            <a:xfrm>
              <a:off x="5002" y="1496"/>
              <a:ext cx="474" cy="131"/>
            </a:xfrm>
            <a:prstGeom prst="rect">
              <a:avLst/>
            </a:prstGeom>
            <a:solidFill>
              <a:srgbClr val="E5E5E5"/>
            </a:solidFill>
            <a:ln w="9525">
              <a:noFill/>
              <a:miter lim="800000"/>
              <a:headEnd/>
              <a:tailEnd/>
            </a:ln>
          </p:spPr>
          <p:txBody>
            <a:bodyPr/>
            <a:lstStyle/>
            <a:p>
              <a:endParaRPr lang="en-US" dirty="0"/>
            </a:p>
          </p:txBody>
        </p:sp>
        <p:sp>
          <p:nvSpPr>
            <p:cNvPr id="1622044" name="Rectangle 28"/>
            <p:cNvSpPr>
              <a:spLocks noChangeArrowheads="1"/>
            </p:cNvSpPr>
            <p:nvPr/>
          </p:nvSpPr>
          <p:spPr bwMode="auto">
            <a:xfrm>
              <a:off x="5131" y="1514"/>
              <a:ext cx="21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Owner</a:t>
              </a:r>
              <a:endParaRPr lang="en-GB" sz="2000" dirty="0">
                <a:latin typeface="Arial" pitchFamily="34" charset="0"/>
              </a:endParaRPr>
            </a:p>
          </p:txBody>
        </p:sp>
        <p:sp>
          <p:nvSpPr>
            <p:cNvPr id="1622045" name="Rectangle 29"/>
            <p:cNvSpPr>
              <a:spLocks noChangeArrowheads="1"/>
            </p:cNvSpPr>
            <p:nvPr/>
          </p:nvSpPr>
          <p:spPr bwMode="auto">
            <a:xfrm>
              <a:off x="1134" y="1649"/>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1273</a:t>
              </a:r>
              <a:endParaRPr lang="en-GB" sz="2000" dirty="0">
                <a:latin typeface="Arial" pitchFamily="34" charset="0"/>
              </a:endParaRPr>
            </a:p>
          </p:txBody>
        </p:sp>
        <p:sp>
          <p:nvSpPr>
            <p:cNvPr id="1622046" name="Rectangle 30"/>
            <p:cNvSpPr>
              <a:spLocks noChangeArrowheads="1"/>
            </p:cNvSpPr>
            <p:nvPr/>
          </p:nvSpPr>
          <p:spPr bwMode="auto">
            <a:xfrm>
              <a:off x="1413" y="1647"/>
              <a:ext cx="129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Residents object to planning submission</a:t>
              </a:r>
              <a:endParaRPr lang="en-GB" sz="2000" dirty="0">
                <a:latin typeface="Arial" pitchFamily="34" charset="0"/>
              </a:endParaRPr>
            </a:p>
          </p:txBody>
        </p:sp>
        <p:sp>
          <p:nvSpPr>
            <p:cNvPr id="1622047" name="Rectangle 31"/>
            <p:cNvSpPr>
              <a:spLocks noChangeArrowheads="1"/>
            </p:cNvSpPr>
            <p:nvPr/>
          </p:nvSpPr>
          <p:spPr bwMode="auto">
            <a:xfrm>
              <a:off x="3006" y="1649"/>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48" name="Rectangle 32"/>
            <p:cNvSpPr>
              <a:spLocks noChangeArrowheads="1"/>
            </p:cNvSpPr>
            <p:nvPr/>
          </p:nvSpPr>
          <p:spPr bwMode="auto">
            <a:xfrm>
              <a:off x="3385" y="1657"/>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49" name="Rectangle 33"/>
            <p:cNvSpPr>
              <a:spLocks noChangeArrowheads="1"/>
            </p:cNvSpPr>
            <p:nvPr/>
          </p:nvSpPr>
          <p:spPr bwMode="auto">
            <a:xfrm>
              <a:off x="3644" y="1648"/>
              <a:ext cx="123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Agree to develop garden amenity area</a:t>
              </a:r>
              <a:endParaRPr lang="en-GB" sz="2000" dirty="0">
                <a:latin typeface="Arial" pitchFamily="34" charset="0"/>
              </a:endParaRPr>
            </a:p>
          </p:txBody>
        </p:sp>
        <p:sp>
          <p:nvSpPr>
            <p:cNvPr id="1622050" name="Rectangle 34"/>
            <p:cNvSpPr>
              <a:spLocks noChangeArrowheads="1"/>
            </p:cNvSpPr>
            <p:nvPr/>
          </p:nvSpPr>
          <p:spPr bwMode="auto">
            <a:xfrm>
              <a:off x="5174" y="1649"/>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DPJ</a:t>
              </a:r>
              <a:endParaRPr lang="en-GB" sz="2000" dirty="0">
                <a:latin typeface="Arial" pitchFamily="34" charset="0"/>
              </a:endParaRPr>
            </a:p>
          </p:txBody>
        </p:sp>
        <p:sp>
          <p:nvSpPr>
            <p:cNvPr id="1622051" name="Rectangle 35"/>
            <p:cNvSpPr>
              <a:spLocks noChangeArrowheads="1"/>
            </p:cNvSpPr>
            <p:nvPr/>
          </p:nvSpPr>
          <p:spPr bwMode="auto">
            <a:xfrm>
              <a:off x="1134" y="18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1274</a:t>
              </a:r>
              <a:endParaRPr lang="en-GB" sz="2000" dirty="0">
                <a:latin typeface="Arial" pitchFamily="34" charset="0"/>
              </a:endParaRPr>
            </a:p>
          </p:txBody>
        </p:sp>
        <p:sp>
          <p:nvSpPr>
            <p:cNvPr id="1622052" name="Rectangle 36"/>
            <p:cNvSpPr>
              <a:spLocks noChangeArrowheads="1"/>
            </p:cNvSpPr>
            <p:nvPr/>
          </p:nvSpPr>
          <p:spPr bwMode="auto">
            <a:xfrm>
              <a:off x="1413" y="1826"/>
              <a:ext cx="9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damaged en route</a:t>
              </a:r>
              <a:endParaRPr lang="en-GB" sz="2000" dirty="0">
                <a:latin typeface="Arial" pitchFamily="34" charset="0"/>
              </a:endParaRPr>
            </a:p>
          </p:txBody>
        </p:sp>
        <p:sp>
          <p:nvSpPr>
            <p:cNvPr id="1622053" name="Rectangle 37"/>
            <p:cNvSpPr>
              <a:spLocks noChangeArrowheads="1"/>
            </p:cNvSpPr>
            <p:nvPr/>
          </p:nvSpPr>
          <p:spPr bwMode="auto">
            <a:xfrm>
              <a:off x="3001" y="1828"/>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4" name="Rectangle 38"/>
            <p:cNvSpPr>
              <a:spLocks noChangeArrowheads="1"/>
            </p:cNvSpPr>
            <p:nvPr/>
          </p:nvSpPr>
          <p:spPr bwMode="auto">
            <a:xfrm>
              <a:off x="3406" y="1827"/>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5" name="Rectangle 39"/>
            <p:cNvSpPr>
              <a:spLocks noChangeArrowheads="1"/>
            </p:cNvSpPr>
            <p:nvPr/>
          </p:nvSpPr>
          <p:spPr bwMode="auto">
            <a:xfrm>
              <a:off x="3644" y="1781"/>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56" name="Rectangle 40"/>
            <p:cNvSpPr>
              <a:spLocks noChangeArrowheads="1"/>
            </p:cNvSpPr>
            <p:nvPr/>
          </p:nvSpPr>
          <p:spPr bwMode="auto">
            <a:xfrm>
              <a:off x="3646" y="1870"/>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57" name="Rectangle 41"/>
            <p:cNvSpPr>
              <a:spLocks noChangeArrowheads="1"/>
            </p:cNvSpPr>
            <p:nvPr/>
          </p:nvSpPr>
          <p:spPr bwMode="auto">
            <a:xfrm>
              <a:off x="5168" y="1782"/>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58" name="Rectangle 42"/>
            <p:cNvSpPr>
              <a:spLocks noChangeArrowheads="1"/>
            </p:cNvSpPr>
            <p:nvPr/>
          </p:nvSpPr>
          <p:spPr bwMode="auto">
            <a:xfrm>
              <a:off x="1134" y="20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1275</a:t>
              </a:r>
              <a:endParaRPr lang="en-GB" sz="2000" dirty="0">
                <a:latin typeface="Arial" pitchFamily="34" charset="0"/>
              </a:endParaRPr>
            </a:p>
          </p:txBody>
        </p:sp>
        <p:sp>
          <p:nvSpPr>
            <p:cNvPr id="1622059" name="Rectangle 43"/>
            <p:cNvSpPr>
              <a:spLocks noChangeArrowheads="1"/>
            </p:cNvSpPr>
            <p:nvPr/>
          </p:nvSpPr>
          <p:spPr bwMode="auto">
            <a:xfrm>
              <a:off x="1413" y="2003"/>
              <a:ext cx="12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Production line equipment damaged en</a:t>
              </a:r>
              <a:endParaRPr lang="en-GB" sz="2000" dirty="0">
                <a:latin typeface="Arial" pitchFamily="34" charset="0"/>
              </a:endParaRPr>
            </a:p>
          </p:txBody>
        </p:sp>
        <p:sp>
          <p:nvSpPr>
            <p:cNvPr id="1622060" name="Rectangle 44"/>
            <p:cNvSpPr>
              <a:spLocks noChangeArrowheads="1"/>
            </p:cNvSpPr>
            <p:nvPr/>
          </p:nvSpPr>
          <p:spPr bwMode="auto">
            <a:xfrm>
              <a:off x="1410" y="2095"/>
              <a:ext cx="1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route</a:t>
              </a:r>
              <a:endParaRPr lang="en-GB" sz="2000" dirty="0">
                <a:latin typeface="Arial" pitchFamily="34" charset="0"/>
              </a:endParaRPr>
            </a:p>
          </p:txBody>
        </p:sp>
        <p:sp>
          <p:nvSpPr>
            <p:cNvPr id="1622061" name="Rectangle 45"/>
            <p:cNvSpPr>
              <a:spLocks noChangeArrowheads="1"/>
            </p:cNvSpPr>
            <p:nvPr/>
          </p:nvSpPr>
          <p:spPr bwMode="auto">
            <a:xfrm>
              <a:off x="3006" y="2051"/>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62" name="Rectangle 46"/>
            <p:cNvSpPr>
              <a:spLocks noChangeArrowheads="1"/>
            </p:cNvSpPr>
            <p:nvPr/>
          </p:nvSpPr>
          <p:spPr bwMode="auto">
            <a:xfrm>
              <a:off x="3404" y="2051"/>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63" name="Rectangle 47"/>
            <p:cNvSpPr>
              <a:spLocks noChangeArrowheads="1"/>
            </p:cNvSpPr>
            <p:nvPr/>
          </p:nvSpPr>
          <p:spPr bwMode="auto">
            <a:xfrm>
              <a:off x="3646" y="2003"/>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64" name="Rectangle 48"/>
            <p:cNvSpPr>
              <a:spLocks noChangeArrowheads="1"/>
            </p:cNvSpPr>
            <p:nvPr/>
          </p:nvSpPr>
          <p:spPr bwMode="auto">
            <a:xfrm>
              <a:off x="3644" y="2094"/>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65" name="Rectangle 49"/>
            <p:cNvSpPr>
              <a:spLocks noChangeArrowheads="1"/>
            </p:cNvSpPr>
            <p:nvPr/>
          </p:nvSpPr>
          <p:spPr bwMode="auto">
            <a:xfrm>
              <a:off x="5168" y="2005"/>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66" name="Rectangle 50"/>
            <p:cNvSpPr>
              <a:spLocks noChangeArrowheads="1"/>
            </p:cNvSpPr>
            <p:nvPr/>
          </p:nvSpPr>
          <p:spPr bwMode="auto">
            <a:xfrm>
              <a:off x="1134" y="2274"/>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1276</a:t>
              </a:r>
              <a:endParaRPr lang="en-GB" sz="2000" dirty="0">
                <a:latin typeface="Arial" pitchFamily="34" charset="0"/>
              </a:endParaRPr>
            </a:p>
          </p:txBody>
        </p:sp>
        <p:sp>
          <p:nvSpPr>
            <p:cNvPr id="1622067" name="Rectangle 51"/>
            <p:cNvSpPr>
              <a:spLocks noChangeArrowheads="1"/>
            </p:cNvSpPr>
            <p:nvPr/>
          </p:nvSpPr>
          <p:spPr bwMode="auto">
            <a:xfrm>
              <a:off x="1410" y="2228"/>
              <a:ext cx="124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supplier fails to meet delivery</a:t>
              </a:r>
              <a:endParaRPr lang="en-GB" sz="2000" dirty="0">
                <a:latin typeface="Arial" pitchFamily="34" charset="0"/>
              </a:endParaRPr>
            </a:p>
          </p:txBody>
        </p:sp>
        <p:sp>
          <p:nvSpPr>
            <p:cNvPr id="1622068" name="Rectangle 52"/>
            <p:cNvSpPr>
              <a:spLocks noChangeArrowheads="1"/>
            </p:cNvSpPr>
            <p:nvPr/>
          </p:nvSpPr>
          <p:spPr bwMode="auto">
            <a:xfrm>
              <a:off x="1410" y="2318"/>
              <a:ext cx="27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deadline</a:t>
              </a:r>
              <a:endParaRPr lang="en-GB" sz="2000" dirty="0">
                <a:latin typeface="Arial" pitchFamily="34" charset="0"/>
              </a:endParaRPr>
            </a:p>
          </p:txBody>
        </p:sp>
        <p:sp>
          <p:nvSpPr>
            <p:cNvPr id="1622069" name="Rectangle 53"/>
            <p:cNvSpPr>
              <a:spLocks noChangeArrowheads="1"/>
            </p:cNvSpPr>
            <p:nvPr/>
          </p:nvSpPr>
          <p:spPr bwMode="auto">
            <a:xfrm>
              <a:off x="3006"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0" name="Rectangle 54"/>
            <p:cNvSpPr>
              <a:spLocks noChangeArrowheads="1"/>
            </p:cNvSpPr>
            <p:nvPr/>
          </p:nvSpPr>
          <p:spPr bwMode="auto">
            <a:xfrm>
              <a:off x="3409"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1" name="Rectangle 55"/>
            <p:cNvSpPr>
              <a:spLocks noChangeArrowheads="1"/>
            </p:cNvSpPr>
            <p:nvPr/>
          </p:nvSpPr>
          <p:spPr bwMode="auto">
            <a:xfrm>
              <a:off x="3644" y="2273"/>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072" name="Rectangle 56"/>
            <p:cNvSpPr>
              <a:spLocks noChangeArrowheads="1"/>
            </p:cNvSpPr>
            <p:nvPr/>
          </p:nvSpPr>
          <p:spPr bwMode="auto">
            <a:xfrm>
              <a:off x="5202" y="2227"/>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073" name="Rectangle 57"/>
            <p:cNvSpPr>
              <a:spLocks noChangeArrowheads="1"/>
            </p:cNvSpPr>
            <p:nvPr/>
          </p:nvSpPr>
          <p:spPr bwMode="auto">
            <a:xfrm>
              <a:off x="1134" y="24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1277</a:t>
              </a:r>
              <a:endParaRPr lang="en-GB" sz="2000" dirty="0">
                <a:latin typeface="Arial" pitchFamily="34" charset="0"/>
              </a:endParaRPr>
            </a:p>
          </p:txBody>
        </p:sp>
        <p:sp>
          <p:nvSpPr>
            <p:cNvPr id="1622074" name="Rectangle 58"/>
            <p:cNvSpPr>
              <a:spLocks noChangeArrowheads="1"/>
            </p:cNvSpPr>
            <p:nvPr/>
          </p:nvSpPr>
          <p:spPr bwMode="auto">
            <a:xfrm>
              <a:off x="1410" y="2451"/>
              <a:ext cx="90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Building company goes bust</a:t>
              </a:r>
              <a:endParaRPr lang="en-GB" sz="2000" dirty="0">
                <a:latin typeface="Arial" pitchFamily="34" charset="0"/>
              </a:endParaRPr>
            </a:p>
          </p:txBody>
        </p:sp>
        <p:sp>
          <p:nvSpPr>
            <p:cNvPr id="1622075" name="Rectangle 59"/>
            <p:cNvSpPr>
              <a:spLocks noChangeArrowheads="1"/>
            </p:cNvSpPr>
            <p:nvPr/>
          </p:nvSpPr>
          <p:spPr bwMode="auto">
            <a:xfrm>
              <a:off x="2998" y="2459"/>
              <a:ext cx="8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VL</a:t>
              </a:r>
              <a:endParaRPr lang="en-GB" sz="2000" dirty="0">
                <a:latin typeface="Arial" pitchFamily="34" charset="0"/>
              </a:endParaRPr>
            </a:p>
          </p:txBody>
        </p:sp>
        <p:sp>
          <p:nvSpPr>
            <p:cNvPr id="1622076" name="Rectangle 60"/>
            <p:cNvSpPr>
              <a:spLocks noChangeArrowheads="1"/>
            </p:cNvSpPr>
            <p:nvPr/>
          </p:nvSpPr>
          <p:spPr bwMode="auto">
            <a:xfrm>
              <a:off x="3392" y="2459"/>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77" name="Rectangle 61"/>
            <p:cNvSpPr>
              <a:spLocks noChangeArrowheads="1"/>
            </p:cNvSpPr>
            <p:nvPr/>
          </p:nvSpPr>
          <p:spPr bwMode="auto">
            <a:xfrm>
              <a:off x="3644" y="2450"/>
              <a:ext cx="103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Perform detailed financial check</a:t>
              </a:r>
              <a:endParaRPr lang="en-GB" sz="2000" dirty="0">
                <a:latin typeface="Arial" pitchFamily="34" charset="0"/>
              </a:endParaRPr>
            </a:p>
          </p:txBody>
        </p:sp>
        <p:sp>
          <p:nvSpPr>
            <p:cNvPr id="1622078" name="Rectangle 62"/>
            <p:cNvSpPr>
              <a:spLocks noChangeArrowheads="1"/>
            </p:cNvSpPr>
            <p:nvPr/>
          </p:nvSpPr>
          <p:spPr bwMode="auto">
            <a:xfrm>
              <a:off x="5154" y="2451"/>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79" name="Rectangle 63"/>
            <p:cNvSpPr>
              <a:spLocks noChangeArrowheads="1"/>
            </p:cNvSpPr>
            <p:nvPr/>
          </p:nvSpPr>
          <p:spPr bwMode="auto">
            <a:xfrm>
              <a:off x="1134" y="267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1278</a:t>
              </a:r>
              <a:endParaRPr lang="en-GB" sz="2000" dirty="0">
                <a:latin typeface="Arial" pitchFamily="34" charset="0"/>
              </a:endParaRPr>
            </a:p>
          </p:txBody>
        </p:sp>
        <p:sp>
          <p:nvSpPr>
            <p:cNvPr id="1622080" name="Rectangle 64"/>
            <p:cNvSpPr>
              <a:spLocks noChangeArrowheads="1"/>
            </p:cNvSpPr>
            <p:nvPr/>
          </p:nvSpPr>
          <p:spPr bwMode="auto">
            <a:xfrm>
              <a:off x="1410" y="2629"/>
              <a:ext cx="9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Poor weather during external</a:t>
              </a:r>
              <a:endParaRPr lang="en-GB" sz="2000" dirty="0">
                <a:latin typeface="Arial" pitchFamily="34" charset="0"/>
              </a:endParaRPr>
            </a:p>
          </p:txBody>
        </p:sp>
        <p:sp>
          <p:nvSpPr>
            <p:cNvPr id="1622081" name="Rectangle 65"/>
            <p:cNvSpPr>
              <a:spLocks noChangeArrowheads="1"/>
            </p:cNvSpPr>
            <p:nvPr/>
          </p:nvSpPr>
          <p:spPr bwMode="auto">
            <a:xfrm>
              <a:off x="1410" y="2718"/>
              <a:ext cx="4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refurbishment</a:t>
              </a:r>
              <a:endParaRPr lang="en-GB" sz="2000" dirty="0">
                <a:latin typeface="Arial" pitchFamily="34" charset="0"/>
              </a:endParaRPr>
            </a:p>
          </p:txBody>
        </p:sp>
        <p:sp>
          <p:nvSpPr>
            <p:cNvPr id="1622082" name="Rectangle 66"/>
            <p:cNvSpPr>
              <a:spLocks noChangeArrowheads="1"/>
            </p:cNvSpPr>
            <p:nvPr/>
          </p:nvSpPr>
          <p:spPr bwMode="auto">
            <a:xfrm>
              <a:off x="3014" y="2673"/>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83" name="Rectangle 67"/>
            <p:cNvSpPr>
              <a:spLocks noChangeArrowheads="1"/>
            </p:cNvSpPr>
            <p:nvPr/>
          </p:nvSpPr>
          <p:spPr bwMode="auto">
            <a:xfrm>
              <a:off x="3404" y="2673"/>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84" name="Rectangle 68"/>
            <p:cNvSpPr>
              <a:spLocks noChangeArrowheads="1"/>
            </p:cNvSpPr>
            <p:nvPr/>
          </p:nvSpPr>
          <p:spPr bwMode="auto">
            <a:xfrm>
              <a:off x="3644" y="2584"/>
              <a:ext cx="114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Plan external work when weather is</a:t>
              </a:r>
              <a:endParaRPr lang="en-GB" sz="2000" dirty="0">
                <a:latin typeface="Arial" pitchFamily="34" charset="0"/>
              </a:endParaRPr>
            </a:p>
          </p:txBody>
        </p:sp>
        <p:sp>
          <p:nvSpPr>
            <p:cNvPr id="1622085" name="Rectangle 69"/>
            <p:cNvSpPr>
              <a:spLocks noChangeArrowheads="1"/>
            </p:cNvSpPr>
            <p:nvPr/>
          </p:nvSpPr>
          <p:spPr bwMode="auto">
            <a:xfrm>
              <a:off x="3644" y="2673"/>
              <a:ext cx="111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favourable. May require short term</a:t>
              </a:r>
              <a:endParaRPr lang="en-GB" sz="2000" dirty="0">
                <a:latin typeface="Arial" pitchFamily="34" charset="0"/>
              </a:endParaRPr>
            </a:p>
          </p:txBody>
        </p:sp>
        <p:sp>
          <p:nvSpPr>
            <p:cNvPr id="1622086" name="Rectangle 70"/>
            <p:cNvSpPr>
              <a:spLocks noChangeArrowheads="1"/>
            </p:cNvSpPr>
            <p:nvPr/>
          </p:nvSpPr>
          <p:spPr bwMode="auto">
            <a:xfrm>
              <a:off x="3641" y="2764"/>
              <a:ext cx="6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changes to schedule</a:t>
              </a:r>
              <a:endParaRPr lang="en-GB" sz="2000" dirty="0">
                <a:latin typeface="Arial" pitchFamily="34" charset="0"/>
              </a:endParaRPr>
            </a:p>
          </p:txBody>
        </p:sp>
        <p:sp>
          <p:nvSpPr>
            <p:cNvPr id="1622087" name="Rectangle 71"/>
            <p:cNvSpPr>
              <a:spLocks noChangeArrowheads="1"/>
            </p:cNvSpPr>
            <p:nvPr/>
          </p:nvSpPr>
          <p:spPr bwMode="auto">
            <a:xfrm>
              <a:off x="5187" y="2584"/>
              <a:ext cx="9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LD</a:t>
              </a:r>
              <a:endParaRPr lang="en-GB" sz="2000" dirty="0">
                <a:latin typeface="Arial" pitchFamily="34" charset="0"/>
              </a:endParaRPr>
            </a:p>
          </p:txBody>
        </p:sp>
        <p:sp>
          <p:nvSpPr>
            <p:cNvPr id="1622088" name="Rectangle 72"/>
            <p:cNvSpPr>
              <a:spLocks noChangeArrowheads="1"/>
            </p:cNvSpPr>
            <p:nvPr/>
          </p:nvSpPr>
          <p:spPr bwMode="auto">
            <a:xfrm>
              <a:off x="1134" y="294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1279</a:t>
              </a:r>
              <a:endParaRPr lang="en-GB" sz="2000" dirty="0">
                <a:latin typeface="Arial" pitchFamily="34" charset="0"/>
              </a:endParaRPr>
            </a:p>
          </p:txBody>
        </p:sp>
        <p:sp>
          <p:nvSpPr>
            <p:cNvPr id="1622089" name="Rectangle 73"/>
            <p:cNvSpPr>
              <a:spLocks noChangeArrowheads="1"/>
            </p:cNvSpPr>
            <p:nvPr/>
          </p:nvSpPr>
          <p:spPr bwMode="auto">
            <a:xfrm>
              <a:off x="1410" y="2943"/>
              <a:ext cx="12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Scope of refurbishment work extended</a:t>
              </a:r>
              <a:endParaRPr lang="en-GB" sz="2000" dirty="0">
                <a:latin typeface="Arial" pitchFamily="34" charset="0"/>
              </a:endParaRPr>
            </a:p>
          </p:txBody>
        </p:sp>
        <p:sp>
          <p:nvSpPr>
            <p:cNvPr id="1622090" name="Rectangle 74"/>
            <p:cNvSpPr>
              <a:spLocks noChangeArrowheads="1"/>
            </p:cNvSpPr>
            <p:nvPr/>
          </p:nvSpPr>
          <p:spPr bwMode="auto">
            <a:xfrm>
              <a:off x="3006"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1" name="Rectangle 75"/>
            <p:cNvSpPr>
              <a:spLocks noChangeArrowheads="1"/>
            </p:cNvSpPr>
            <p:nvPr/>
          </p:nvSpPr>
          <p:spPr bwMode="auto">
            <a:xfrm>
              <a:off x="3409"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2" name="Rectangle 76"/>
            <p:cNvSpPr>
              <a:spLocks noChangeArrowheads="1"/>
            </p:cNvSpPr>
            <p:nvPr/>
          </p:nvSpPr>
          <p:spPr bwMode="auto">
            <a:xfrm>
              <a:off x="3644" y="2896"/>
              <a:ext cx="97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Maintain strict Change Control</a:t>
              </a:r>
              <a:endParaRPr lang="en-GB" sz="2000" dirty="0">
                <a:latin typeface="Arial" pitchFamily="34" charset="0"/>
              </a:endParaRPr>
            </a:p>
          </p:txBody>
        </p:sp>
        <p:sp>
          <p:nvSpPr>
            <p:cNvPr id="1622093" name="Rectangle 77"/>
            <p:cNvSpPr>
              <a:spLocks noChangeArrowheads="1"/>
            </p:cNvSpPr>
            <p:nvPr/>
          </p:nvSpPr>
          <p:spPr bwMode="auto">
            <a:xfrm>
              <a:off x="3641" y="2987"/>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procedures</a:t>
              </a:r>
              <a:endParaRPr lang="en-GB" sz="2000" dirty="0">
                <a:latin typeface="Arial" pitchFamily="34" charset="0"/>
              </a:endParaRPr>
            </a:p>
          </p:txBody>
        </p:sp>
        <p:sp>
          <p:nvSpPr>
            <p:cNvPr id="1622094" name="Rectangle 78"/>
            <p:cNvSpPr>
              <a:spLocks noChangeArrowheads="1"/>
            </p:cNvSpPr>
            <p:nvPr/>
          </p:nvSpPr>
          <p:spPr bwMode="auto">
            <a:xfrm>
              <a:off x="5154" y="2897"/>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95" name="Rectangle 79"/>
            <p:cNvSpPr>
              <a:spLocks noChangeArrowheads="1"/>
            </p:cNvSpPr>
            <p:nvPr/>
          </p:nvSpPr>
          <p:spPr bwMode="auto">
            <a:xfrm>
              <a:off x="1134" y="3142"/>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1280</a:t>
              </a:r>
              <a:endParaRPr lang="en-GB" sz="2000" dirty="0">
                <a:latin typeface="Arial" pitchFamily="34" charset="0"/>
              </a:endParaRPr>
            </a:p>
          </p:txBody>
        </p:sp>
        <p:sp>
          <p:nvSpPr>
            <p:cNvPr id="1622096" name="Rectangle 80"/>
            <p:cNvSpPr>
              <a:spLocks noChangeArrowheads="1"/>
            </p:cNvSpPr>
            <p:nvPr/>
          </p:nvSpPr>
          <p:spPr bwMode="auto">
            <a:xfrm>
              <a:off x="1410" y="3142"/>
              <a:ext cx="98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Injury during decommissioning</a:t>
              </a:r>
              <a:endParaRPr lang="en-GB" sz="2000" dirty="0">
                <a:latin typeface="Arial" pitchFamily="34" charset="0"/>
              </a:endParaRPr>
            </a:p>
          </p:txBody>
        </p:sp>
        <p:sp>
          <p:nvSpPr>
            <p:cNvPr id="1622097" name="Rectangle 81"/>
            <p:cNvSpPr>
              <a:spLocks noChangeArrowheads="1"/>
            </p:cNvSpPr>
            <p:nvPr/>
          </p:nvSpPr>
          <p:spPr bwMode="auto">
            <a:xfrm>
              <a:off x="3001" y="316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98" name="Rectangle 82"/>
            <p:cNvSpPr>
              <a:spLocks noChangeArrowheads="1"/>
            </p:cNvSpPr>
            <p:nvPr/>
          </p:nvSpPr>
          <p:spPr bwMode="auto">
            <a:xfrm>
              <a:off x="3416" y="3166"/>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99" name="Rectangle 83"/>
            <p:cNvSpPr>
              <a:spLocks noChangeArrowheads="1"/>
            </p:cNvSpPr>
            <p:nvPr/>
          </p:nvSpPr>
          <p:spPr bwMode="auto">
            <a:xfrm>
              <a:off x="3641" y="3105"/>
              <a:ext cx="117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Ensure safety regulations are strictly</a:t>
              </a:r>
              <a:endParaRPr lang="en-GB" sz="2000" dirty="0">
                <a:latin typeface="Arial" pitchFamily="34" charset="0"/>
              </a:endParaRPr>
            </a:p>
          </p:txBody>
        </p:sp>
        <p:sp>
          <p:nvSpPr>
            <p:cNvPr id="1622100" name="Rectangle 84"/>
            <p:cNvSpPr>
              <a:spLocks noChangeArrowheads="1"/>
            </p:cNvSpPr>
            <p:nvPr/>
          </p:nvSpPr>
          <p:spPr bwMode="auto">
            <a:xfrm>
              <a:off x="3641" y="3186"/>
              <a:ext cx="28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enforced</a:t>
              </a:r>
              <a:endParaRPr lang="en-GB" sz="2000" dirty="0">
                <a:latin typeface="Arial" pitchFamily="34" charset="0"/>
              </a:endParaRPr>
            </a:p>
          </p:txBody>
        </p:sp>
        <p:sp>
          <p:nvSpPr>
            <p:cNvPr id="1622101" name="Rectangle 85"/>
            <p:cNvSpPr>
              <a:spLocks noChangeArrowheads="1"/>
            </p:cNvSpPr>
            <p:nvPr/>
          </p:nvSpPr>
          <p:spPr bwMode="auto">
            <a:xfrm>
              <a:off x="5186" y="3121"/>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PH</a:t>
              </a:r>
              <a:endParaRPr lang="en-GB" sz="2000" dirty="0">
                <a:latin typeface="Arial" pitchFamily="34" charset="0"/>
              </a:endParaRPr>
            </a:p>
          </p:txBody>
        </p:sp>
        <p:sp>
          <p:nvSpPr>
            <p:cNvPr id="1622102" name="Rectangle 86"/>
            <p:cNvSpPr>
              <a:spLocks noChangeArrowheads="1"/>
            </p:cNvSpPr>
            <p:nvPr/>
          </p:nvSpPr>
          <p:spPr bwMode="auto">
            <a:xfrm>
              <a:off x="1134" y="33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1281</a:t>
              </a:r>
              <a:endParaRPr lang="en-GB" sz="2000" dirty="0">
                <a:latin typeface="Arial" pitchFamily="34" charset="0"/>
              </a:endParaRPr>
            </a:p>
          </p:txBody>
        </p:sp>
        <p:sp>
          <p:nvSpPr>
            <p:cNvPr id="1622103" name="Rectangle 87"/>
            <p:cNvSpPr>
              <a:spLocks noChangeArrowheads="1"/>
            </p:cNvSpPr>
            <p:nvPr/>
          </p:nvSpPr>
          <p:spPr bwMode="auto">
            <a:xfrm>
              <a:off x="1410" y="3328"/>
              <a:ext cx="51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Petty vandalism</a:t>
              </a:r>
              <a:endParaRPr lang="en-GB" sz="2000" dirty="0">
                <a:latin typeface="Arial" pitchFamily="34" charset="0"/>
              </a:endParaRPr>
            </a:p>
          </p:txBody>
        </p:sp>
        <p:sp>
          <p:nvSpPr>
            <p:cNvPr id="1622104" name="Rectangle 88"/>
            <p:cNvSpPr>
              <a:spLocks noChangeArrowheads="1"/>
            </p:cNvSpPr>
            <p:nvPr/>
          </p:nvSpPr>
          <p:spPr bwMode="auto">
            <a:xfrm>
              <a:off x="3014" y="3328"/>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105" name="Rectangle 89"/>
            <p:cNvSpPr>
              <a:spLocks noChangeArrowheads="1"/>
            </p:cNvSpPr>
            <p:nvPr/>
          </p:nvSpPr>
          <p:spPr bwMode="auto">
            <a:xfrm>
              <a:off x="3409" y="3328"/>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106" name="Rectangle 90"/>
            <p:cNvSpPr>
              <a:spLocks noChangeArrowheads="1"/>
            </p:cNvSpPr>
            <p:nvPr/>
          </p:nvSpPr>
          <p:spPr bwMode="auto">
            <a:xfrm>
              <a:off x="3641" y="3328"/>
              <a:ext cx="67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Cover with insurance</a:t>
              </a:r>
              <a:endParaRPr lang="en-GB" sz="2000" dirty="0">
                <a:latin typeface="Arial" pitchFamily="34" charset="0"/>
              </a:endParaRPr>
            </a:p>
          </p:txBody>
        </p:sp>
        <p:sp>
          <p:nvSpPr>
            <p:cNvPr id="1622107" name="Rectangle 91"/>
            <p:cNvSpPr>
              <a:spLocks noChangeArrowheads="1"/>
            </p:cNvSpPr>
            <p:nvPr/>
          </p:nvSpPr>
          <p:spPr bwMode="auto">
            <a:xfrm>
              <a:off x="5154" y="3328"/>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108" name="Rectangle 92"/>
            <p:cNvSpPr>
              <a:spLocks noChangeArrowheads="1"/>
            </p:cNvSpPr>
            <p:nvPr/>
          </p:nvSpPr>
          <p:spPr bwMode="auto">
            <a:xfrm>
              <a:off x="1134" y="3476"/>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1282</a:t>
              </a:r>
              <a:endParaRPr lang="en-GB" sz="2000" dirty="0">
                <a:latin typeface="Arial" pitchFamily="34" charset="0"/>
              </a:endParaRPr>
            </a:p>
          </p:txBody>
        </p:sp>
        <p:sp>
          <p:nvSpPr>
            <p:cNvPr id="1622109" name="Rectangle 93"/>
            <p:cNvSpPr>
              <a:spLocks noChangeArrowheads="1"/>
            </p:cNvSpPr>
            <p:nvPr/>
          </p:nvSpPr>
          <p:spPr bwMode="auto">
            <a:xfrm>
              <a:off x="1410" y="3476"/>
              <a:ext cx="62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New furniture faulty</a:t>
              </a:r>
              <a:endParaRPr lang="en-GB" sz="2000" dirty="0">
                <a:latin typeface="Arial" pitchFamily="34" charset="0"/>
              </a:endParaRPr>
            </a:p>
          </p:txBody>
        </p:sp>
        <p:sp>
          <p:nvSpPr>
            <p:cNvPr id="1622110" name="Rectangle 94"/>
            <p:cNvSpPr>
              <a:spLocks noChangeArrowheads="1"/>
            </p:cNvSpPr>
            <p:nvPr/>
          </p:nvSpPr>
          <p:spPr bwMode="auto">
            <a:xfrm>
              <a:off x="3001"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1" name="Rectangle 95"/>
            <p:cNvSpPr>
              <a:spLocks noChangeArrowheads="1"/>
            </p:cNvSpPr>
            <p:nvPr/>
          </p:nvSpPr>
          <p:spPr bwMode="auto">
            <a:xfrm>
              <a:off x="3404"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2" name="Rectangle 96"/>
            <p:cNvSpPr>
              <a:spLocks noChangeArrowheads="1"/>
            </p:cNvSpPr>
            <p:nvPr/>
          </p:nvSpPr>
          <p:spPr bwMode="auto">
            <a:xfrm>
              <a:off x="3644" y="3475"/>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113" name="Rectangle 97"/>
            <p:cNvSpPr>
              <a:spLocks noChangeArrowheads="1"/>
            </p:cNvSpPr>
            <p:nvPr/>
          </p:nvSpPr>
          <p:spPr bwMode="auto">
            <a:xfrm>
              <a:off x="5200" y="3476"/>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114" name="Line 98"/>
            <p:cNvSpPr>
              <a:spLocks noChangeShapeType="1"/>
            </p:cNvSpPr>
            <p:nvPr/>
          </p:nvSpPr>
          <p:spPr bwMode="auto">
            <a:xfrm>
              <a:off x="1096" y="28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5" name="Line 99"/>
            <p:cNvSpPr>
              <a:spLocks noChangeShapeType="1"/>
            </p:cNvSpPr>
            <p:nvPr/>
          </p:nvSpPr>
          <p:spPr bwMode="auto">
            <a:xfrm>
              <a:off x="1088" y="1960"/>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6" name="Line 100"/>
            <p:cNvSpPr>
              <a:spLocks noChangeShapeType="1"/>
            </p:cNvSpPr>
            <p:nvPr/>
          </p:nvSpPr>
          <p:spPr bwMode="auto">
            <a:xfrm>
              <a:off x="4329" y="1359"/>
              <a:ext cx="0" cy="134"/>
            </a:xfrm>
            <a:prstGeom prst="line">
              <a:avLst/>
            </a:prstGeom>
            <a:noFill/>
            <a:ln w="9525">
              <a:solidFill>
                <a:schemeClr val="tx1"/>
              </a:solidFill>
              <a:round/>
              <a:headEnd/>
              <a:tailEnd/>
            </a:ln>
            <a:effectLst/>
          </p:spPr>
          <p:txBody>
            <a:bodyPr wrap="none" anchor="ctr"/>
            <a:lstStyle/>
            <a:p>
              <a:endParaRPr lang="en-US" dirty="0"/>
            </a:p>
          </p:txBody>
        </p:sp>
        <p:sp>
          <p:nvSpPr>
            <p:cNvPr id="1622117" name="Rectangle 101"/>
            <p:cNvSpPr>
              <a:spLocks noChangeArrowheads="1"/>
            </p:cNvSpPr>
            <p:nvPr/>
          </p:nvSpPr>
          <p:spPr bwMode="auto">
            <a:xfrm>
              <a:off x="4538" y="1254"/>
              <a:ext cx="618" cy="97"/>
            </a:xfrm>
            <a:prstGeom prst="rect">
              <a:avLst/>
            </a:prstGeom>
            <a:noFill/>
            <a:ln w="9525">
              <a:noFill/>
              <a:miter lim="800000"/>
              <a:headEnd/>
              <a:tailEnd/>
            </a:ln>
          </p:spPr>
          <p:txBody>
            <a:bodyPr wrap="none" lIns="0" tIns="0" rIns="0" bIns="0">
              <a:spAutoFit/>
            </a:bodyPr>
            <a:lstStyle/>
            <a:p>
              <a:pPr algn="l"/>
              <a:r>
                <a:rPr lang="en-GB" sz="1000" dirty="0">
                  <a:solidFill>
                    <a:srgbClr val="000000"/>
                  </a:solidFill>
                  <a:latin typeface="Arial" pitchFamily="34" charset="0"/>
                </a:rPr>
                <a:t>Version………….</a:t>
              </a:r>
              <a:endParaRPr lang="en-GB" sz="1800" dirty="0">
                <a:latin typeface="Arial" pitchFamily="34" charset="0"/>
              </a:endParaRPr>
            </a:p>
          </p:txBody>
        </p:sp>
        <p:sp>
          <p:nvSpPr>
            <p:cNvPr id="1622118" name="Line 102"/>
            <p:cNvSpPr>
              <a:spLocks noChangeShapeType="1"/>
            </p:cNvSpPr>
            <p:nvPr/>
          </p:nvSpPr>
          <p:spPr bwMode="auto">
            <a:xfrm>
              <a:off x="1091" y="1770"/>
              <a:ext cx="4381" cy="0"/>
            </a:xfrm>
            <a:prstGeom prst="line">
              <a:avLst/>
            </a:prstGeom>
            <a:noFill/>
            <a:ln w="9525">
              <a:solidFill>
                <a:srgbClr val="969696"/>
              </a:solidFill>
              <a:round/>
              <a:headEnd/>
              <a:tailEnd/>
            </a:ln>
            <a:effectLst/>
          </p:spPr>
          <p:txBody>
            <a:bodyPr wrap="none" anchor="ctr"/>
            <a:lstStyle/>
            <a:p>
              <a:endParaRPr lang="en-US" dirty="0"/>
            </a:p>
          </p:txBody>
        </p:sp>
        <p:sp>
          <p:nvSpPr>
            <p:cNvPr id="1622119" name="Line 103"/>
            <p:cNvSpPr>
              <a:spLocks noChangeShapeType="1"/>
            </p:cNvSpPr>
            <p:nvPr/>
          </p:nvSpPr>
          <p:spPr bwMode="auto">
            <a:xfrm>
              <a:off x="1086" y="2197"/>
              <a:ext cx="4379" cy="0"/>
            </a:xfrm>
            <a:prstGeom prst="line">
              <a:avLst/>
            </a:prstGeom>
            <a:noFill/>
            <a:ln w="9525">
              <a:solidFill>
                <a:srgbClr val="969696"/>
              </a:solidFill>
              <a:round/>
              <a:headEnd/>
              <a:tailEnd/>
            </a:ln>
            <a:effectLst/>
          </p:spPr>
          <p:txBody>
            <a:bodyPr wrap="none" anchor="ctr"/>
            <a:lstStyle/>
            <a:p>
              <a:endParaRPr lang="en-US" dirty="0"/>
            </a:p>
          </p:txBody>
        </p:sp>
        <p:sp>
          <p:nvSpPr>
            <p:cNvPr id="1622120" name="Line 104"/>
            <p:cNvSpPr>
              <a:spLocks noChangeShapeType="1"/>
            </p:cNvSpPr>
            <p:nvPr/>
          </p:nvSpPr>
          <p:spPr bwMode="auto">
            <a:xfrm>
              <a:off x="1097" y="25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1" name="Line 105"/>
            <p:cNvSpPr>
              <a:spLocks noChangeShapeType="1"/>
            </p:cNvSpPr>
            <p:nvPr/>
          </p:nvSpPr>
          <p:spPr bwMode="auto">
            <a:xfrm>
              <a:off x="1088" y="3087"/>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2" name="Rectangle 106"/>
            <p:cNvSpPr>
              <a:spLocks noChangeArrowheads="1"/>
            </p:cNvSpPr>
            <p:nvPr/>
          </p:nvSpPr>
          <p:spPr bwMode="auto">
            <a:xfrm>
              <a:off x="1090" y="1194"/>
              <a:ext cx="4380" cy="2396"/>
            </a:xfrm>
            <a:prstGeom prst="rect">
              <a:avLst/>
            </a:prstGeom>
            <a:noFill/>
            <a:ln w="9525">
              <a:solidFill>
                <a:srgbClr val="969696"/>
              </a:solidFill>
              <a:miter lim="800000"/>
              <a:headEnd/>
              <a:tailEnd/>
            </a:ln>
            <a:effectLst/>
          </p:spPr>
          <p:txBody>
            <a:bodyPr wrap="none" anchor="ctr"/>
            <a:lstStyle/>
            <a:p>
              <a:endParaRPr lang="en-US" dirty="0"/>
            </a:p>
          </p:txBody>
        </p:sp>
        <p:sp>
          <p:nvSpPr>
            <p:cNvPr id="1622123" name="Line 107"/>
            <p:cNvSpPr>
              <a:spLocks noChangeShapeType="1"/>
            </p:cNvSpPr>
            <p:nvPr/>
          </p:nvSpPr>
          <p:spPr bwMode="auto">
            <a:xfrm>
              <a:off x="1090" y="1360"/>
              <a:ext cx="4374" cy="0"/>
            </a:xfrm>
            <a:prstGeom prst="line">
              <a:avLst/>
            </a:prstGeom>
            <a:noFill/>
            <a:ln w="9525">
              <a:solidFill>
                <a:srgbClr val="969696"/>
              </a:solidFill>
              <a:round/>
              <a:headEnd/>
              <a:tailEnd/>
            </a:ln>
            <a:effectLst/>
          </p:spPr>
          <p:txBody>
            <a:bodyPr wrap="none" anchor="ctr"/>
            <a:lstStyle/>
            <a:p>
              <a:endParaRPr lang="en-US" dirty="0"/>
            </a:p>
          </p:txBody>
        </p:sp>
        <p:sp>
          <p:nvSpPr>
            <p:cNvPr id="1622124" name="Line 108"/>
            <p:cNvSpPr>
              <a:spLocks noChangeShapeType="1"/>
            </p:cNvSpPr>
            <p:nvPr/>
          </p:nvSpPr>
          <p:spPr bwMode="auto">
            <a:xfrm>
              <a:off x="1349" y="1489"/>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5" name="Line 109"/>
            <p:cNvSpPr>
              <a:spLocks noChangeShapeType="1"/>
            </p:cNvSpPr>
            <p:nvPr/>
          </p:nvSpPr>
          <p:spPr bwMode="auto">
            <a:xfrm>
              <a:off x="3592" y="1493"/>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6" name="Line 110"/>
            <p:cNvSpPr>
              <a:spLocks noChangeShapeType="1"/>
            </p:cNvSpPr>
            <p:nvPr/>
          </p:nvSpPr>
          <p:spPr bwMode="auto">
            <a:xfrm>
              <a:off x="2798" y="1490"/>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7" name="Line 111"/>
            <p:cNvSpPr>
              <a:spLocks noChangeShapeType="1"/>
            </p:cNvSpPr>
            <p:nvPr/>
          </p:nvSpPr>
          <p:spPr bwMode="auto">
            <a:xfrm>
              <a:off x="3271" y="1494"/>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8" name="Line 112"/>
            <p:cNvSpPr>
              <a:spLocks noChangeShapeType="1"/>
            </p:cNvSpPr>
            <p:nvPr/>
          </p:nvSpPr>
          <p:spPr bwMode="auto">
            <a:xfrm>
              <a:off x="4995" y="1491"/>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9" name="Line 113"/>
            <p:cNvSpPr>
              <a:spLocks noChangeShapeType="1"/>
            </p:cNvSpPr>
            <p:nvPr/>
          </p:nvSpPr>
          <p:spPr bwMode="auto">
            <a:xfrm>
              <a:off x="1086" y="3456"/>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0" name="Line 114"/>
            <p:cNvSpPr>
              <a:spLocks noChangeShapeType="1"/>
            </p:cNvSpPr>
            <p:nvPr/>
          </p:nvSpPr>
          <p:spPr bwMode="auto">
            <a:xfrm>
              <a:off x="1090" y="3287"/>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1" name="Line 115"/>
            <p:cNvSpPr>
              <a:spLocks noChangeShapeType="1"/>
            </p:cNvSpPr>
            <p:nvPr/>
          </p:nvSpPr>
          <p:spPr bwMode="auto">
            <a:xfrm>
              <a:off x="1090" y="2415"/>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2" name="Line 116"/>
            <p:cNvSpPr>
              <a:spLocks noChangeShapeType="1"/>
            </p:cNvSpPr>
            <p:nvPr/>
          </p:nvSpPr>
          <p:spPr bwMode="auto">
            <a:xfrm>
              <a:off x="1094" y="1621"/>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3" name="Line 117"/>
            <p:cNvSpPr>
              <a:spLocks noChangeShapeType="1"/>
            </p:cNvSpPr>
            <p:nvPr/>
          </p:nvSpPr>
          <p:spPr bwMode="auto">
            <a:xfrm>
              <a:off x="1099" y="1493"/>
              <a:ext cx="4370" cy="0"/>
            </a:xfrm>
            <a:prstGeom prst="line">
              <a:avLst/>
            </a:prstGeom>
            <a:noFill/>
            <a:ln w="9525">
              <a:solidFill>
                <a:srgbClr val="969696"/>
              </a:solidFill>
              <a:round/>
              <a:headEnd/>
              <a:tailEnd/>
            </a:ln>
            <a:effectLst/>
          </p:spPr>
          <p:txBody>
            <a:bodyPr wrap="none">
              <a:spAutoFit/>
            </a:bodyPr>
            <a:lstStyle/>
            <a:p>
              <a:endParaRPr lang="en-US" dirty="0"/>
            </a:p>
          </p:txBody>
        </p:sp>
      </p:grpSp>
      <p:sp>
        <p:nvSpPr>
          <p:cNvPr id="1622134" name="Text Box 118"/>
          <p:cNvSpPr txBox="1">
            <a:spLocks noChangeArrowheads="1"/>
          </p:cNvSpPr>
          <p:nvPr/>
        </p:nvSpPr>
        <p:spPr bwMode="auto">
          <a:xfrm>
            <a:off x="1495307" y="5895201"/>
            <a:ext cx="6948890" cy="276999"/>
          </a:xfrm>
          <a:prstGeom prst="rect">
            <a:avLst/>
          </a:prstGeom>
          <a:noFill/>
          <a:ln w="9525" algn="ctr">
            <a:noFill/>
            <a:miter lim="800000"/>
            <a:headEnd/>
            <a:tailEnd/>
          </a:ln>
          <a:effectLst/>
        </p:spPr>
        <p:txBody>
          <a:bodyPr wrap="none">
            <a:spAutoFit/>
          </a:bodyPr>
          <a:lstStyle/>
          <a:p>
            <a:pPr algn="l" eaLnBrk="1" hangingPunct="1"/>
            <a:r>
              <a:rPr lang="en-GB" sz="1200" dirty="0" smtClean="0">
                <a:latin typeface="Arial" pitchFamily="34" charset="0"/>
              </a:rPr>
              <a:t>Se </a:t>
            </a:r>
            <a:r>
              <a:rPr lang="en-GB" sz="1200" dirty="0" err="1" smtClean="0">
                <a:latin typeface="Arial" pitchFamily="34" charset="0"/>
              </a:rPr>
              <a:t>pueden</a:t>
            </a:r>
            <a:r>
              <a:rPr lang="en-GB" sz="1200" dirty="0" smtClean="0">
                <a:latin typeface="Arial" pitchFamily="34" charset="0"/>
              </a:rPr>
              <a:t> </a:t>
            </a:r>
            <a:r>
              <a:rPr lang="en-GB" sz="1200" dirty="0" err="1" smtClean="0">
                <a:latin typeface="Arial" pitchFamily="34" charset="0"/>
              </a:rPr>
              <a:t>incluir</a:t>
            </a:r>
            <a:r>
              <a:rPr lang="en-GB" sz="1200" dirty="0" smtClean="0">
                <a:latin typeface="Arial" pitchFamily="34" charset="0"/>
              </a:rPr>
              <a:t> </a:t>
            </a:r>
            <a:r>
              <a:rPr lang="en-GB" sz="1200" dirty="0" err="1" smtClean="0">
                <a:latin typeface="Arial" pitchFamily="34" charset="0"/>
              </a:rPr>
              <a:t>otros</a:t>
            </a:r>
            <a:r>
              <a:rPr lang="en-GB" sz="1200" dirty="0" smtClean="0">
                <a:latin typeface="Arial" pitchFamily="34" charset="0"/>
              </a:rPr>
              <a:t> </a:t>
            </a:r>
            <a:r>
              <a:rPr lang="en-GB" sz="1200" dirty="0" err="1" smtClean="0">
                <a:latin typeface="Arial" pitchFamily="34" charset="0"/>
              </a:rPr>
              <a:t>campos</a:t>
            </a:r>
            <a:r>
              <a:rPr lang="en-GB" sz="1200" dirty="0" smtClean="0">
                <a:latin typeface="Arial" pitchFamily="34" charset="0"/>
              </a:rPr>
              <a:t>:  </a:t>
            </a:r>
            <a:r>
              <a:rPr lang="en-GB" sz="1200" dirty="0" err="1" smtClean="0">
                <a:latin typeface="Arial" pitchFamily="34" charset="0"/>
              </a:rPr>
              <a:t>Proximidad</a:t>
            </a:r>
            <a:r>
              <a:rPr lang="en-GB" sz="1200" dirty="0" smtClean="0">
                <a:latin typeface="Arial" pitchFamily="34" charset="0"/>
              </a:rPr>
              <a:t>/Estado/</a:t>
            </a:r>
            <a:r>
              <a:rPr lang="en-GB" sz="1200" dirty="0" err="1" smtClean="0">
                <a:latin typeface="Arial" pitchFamily="34" charset="0"/>
              </a:rPr>
              <a:t>Título</a:t>
            </a:r>
            <a:r>
              <a:rPr lang="en-GB" sz="1200" dirty="0" smtClean="0">
                <a:latin typeface="Arial" pitchFamily="34" charset="0"/>
              </a:rPr>
              <a:t>/</a:t>
            </a:r>
            <a:r>
              <a:rPr lang="en-GB" sz="1200" dirty="0" err="1" smtClean="0">
                <a:latin typeface="Arial" pitchFamily="34" charset="0"/>
              </a:rPr>
              <a:t>Riesgos</a:t>
            </a:r>
            <a:r>
              <a:rPr lang="en-GB" sz="1200" dirty="0" smtClean="0">
                <a:latin typeface="Arial" pitchFamily="34" charset="0"/>
              </a:rPr>
              <a:t> </a:t>
            </a:r>
            <a:r>
              <a:rPr lang="en-GB" sz="1200" dirty="0" err="1" smtClean="0">
                <a:latin typeface="Arial" pitchFamily="34" charset="0"/>
              </a:rPr>
              <a:t>Asociados</a:t>
            </a:r>
            <a:r>
              <a:rPr lang="en-GB" sz="1200" dirty="0" smtClean="0">
                <a:latin typeface="Arial" pitchFamily="34" charset="0"/>
              </a:rPr>
              <a:t>/Area del </a:t>
            </a:r>
            <a:r>
              <a:rPr lang="en-GB" sz="1200" dirty="0" err="1" smtClean="0">
                <a:latin typeface="Arial" pitchFamily="34" charset="0"/>
              </a:rPr>
              <a:t>Proyecto</a:t>
            </a:r>
            <a:endParaRPr lang="en-GB" sz="1200" dirty="0">
              <a:latin typeface="Arial" pitchFamily="34" charset="0"/>
            </a:endParaRPr>
          </a:p>
        </p:txBody>
      </p:sp>
      <p:grpSp>
        <p:nvGrpSpPr>
          <p:cNvPr id="4" name="Group 119"/>
          <p:cNvGrpSpPr>
            <a:grpSpLocks/>
          </p:cNvGrpSpPr>
          <p:nvPr/>
        </p:nvGrpSpPr>
        <p:grpSpPr bwMode="auto">
          <a:xfrm>
            <a:off x="948104" y="5272222"/>
            <a:ext cx="2669931" cy="681038"/>
            <a:chOff x="720" y="3576"/>
            <a:chExt cx="1792" cy="429"/>
          </a:xfrm>
        </p:grpSpPr>
        <p:sp>
          <p:nvSpPr>
            <p:cNvPr id="1622136" name="AutoShape 120"/>
            <p:cNvSpPr>
              <a:spLocks/>
            </p:cNvSpPr>
            <p:nvPr/>
          </p:nvSpPr>
          <p:spPr bwMode="auto">
            <a:xfrm rot="5400000">
              <a:off x="1520" y="2776"/>
              <a:ext cx="192" cy="1792"/>
            </a:xfrm>
            <a:prstGeom prst="rightBrace">
              <a:avLst>
                <a:gd name="adj1" fmla="val 77778"/>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37" name="Text Box 121"/>
            <p:cNvSpPr txBox="1">
              <a:spLocks noChangeArrowheads="1"/>
            </p:cNvSpPr>
            <p:nvPr/>
          </p:nvSpPr>
          <p:spPr bwMode="auto">
            <a:xfrm>
              <a:off x="1142" y="3772"/>
              <a:ext cx="993"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err="1" smtClean="0"/>
                <a:t>Identificación</a:t>
              </a:r>
              <a:endParaRPr lang="en-US" b="1" dirty="0"/>
            </a:p>
          </p:txBody>
        </p:sp>
      </p:grpSp>
      <p:grpSp>
        <p:nvGrpSpPr>
          <p:cNvPr id="5" name="Group 122"/>
          <p:cNvGrpSpPr>
            <a:grpSpLocks/>
          </p:cNvGrpSpPr>
          <p:nvPr/>
        </p:nvGrpSpPr>
        <p:grpSpPr bwMode="auto">
          <a:xfrm>
            <a:off x="3623893" y="5259522"/>
            <a:ext cx="1360578" cy="693738"/>
            <a:chOff x="2536" y="3568"/>
            <a:chExt cx="1147" cy="437"/>
          </a:xfrm>
        </p:grpSpPr>
        <p:sp>
          <p:nvSpPr>
            <p:cNvPr id="1622139" name="AutoShape 123"/>
            <p:cNvSpPr>
              <a:spLocks/>
            </p:cNvSpPr>
            <p:nvPr/>
          </p:nvSpPr>
          <p:spPr bwMode="auto">
            <a:xfrm rot="5400000">
              <a:off x="2988" y="3116"/>
              <a:ext cx="192" cy="1096"/>
            </a:xfrm>
            <a:prstGeom prst="rightBrace">
              <a:avLst>
                <a:gd name="adj1" fmla="val 47569"/>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0" name="Text Box 124"/>
            <p:cNvSpPr txBox="1">
              <a:spLocks noChangeArrowheads="1"/>
            </p:cNvSpPr>
            <p:nvPr/>
          </p:nvSpPr>
          <p:spPr bwMode="auto">
            <a:xfrm>
              <a:off x="2669" y="3772"/>
              <a:ext cx="1014"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err="1" smtClean="0"/>
                <a:t>Evaluación</a:t>
              </a:r>
              <a:endParaRPr lang="en-US" b="1" dirty="0"/>
            </a:p>
          </p:txBody>
        </p:sp>
      </p:grpSp>
      <p:grpSp>
        <p:nvGrpSpPr>
          <p:cNvPr id="6" name="Group 125"/>
          <p:cNvGrpSpPr>
            <a:grpSpLocks/>
          </p:cNvGrpSpPr>
          <p:nvPr/>
        </p:nvGrpSpPr>
        <p:grpSpPr bwMode="auto">
          <a:xfrm>
            <a:off x="4947140" y="5283335"/>
            <a:ext cx="2902926" cy="655638"/>
            <a:chOff x="3648" y="3568"/>
            <a:chExt cx="1584" cy="413"/>
          </a:xfrm>
        </p:grpSpPr>
        <p:sp>
          <p:nvSpPr>
            <p:cNvPr id="1622142" name="AutoShape 126"/>
            <p:cNvSpPr>
              <a:spLocks/>
            </p:cNvSpPr>
            <p:nvPr/>
          </p:nvSpPr>
          <p:spPr bwMode="auto">
            <a:xfrm rot="5400000">
              <a:off x="4344" y="2872"/>
              <a:ext cx="192" cy="1584"/>
            </a:xfrm>
            <a:prstGeom prst="rightBrace">
              <a:avLst>
                <a:gd name="adj1" fmla="val 68750"/>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3" name="Text Box 127"/>
            <p:cNvSpPr txBox="1">
              <a:spLocks noChangeArrowheads="1"/>
            </p:cNvSpPr>
            <p:nvPr/>
          </p:nvSpPr>
          <p:spPr bwMode="auto">
            <a:xfrm>
              <a:off x="4102" y="3748"/>
              <a:ext cx="633"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err="1" smtClean="0"/>
                <a:t>Respuesta</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Tree>
    <p:extLst>
      <p:ext uri="{BB962C8B-B14F-4D97-AF65-F5344CB8AC3E}">
        <p14:creationId xmlns="" xmlns:p14="http://schemas.microsoft.com/office/powerpoint/2010/main" val="1690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622134"/>
                                        </p:tgtEl>
                                        <p:attrNameLst>
                                          <p:attrName>style.visibility</p:attrName>
                                        </p:attrNameLst>
                                      </p:cBhvr>
                                      <p:to>
                                        <p:strVal val="visible"/>
                                      </p:to>
                                    </p:set>
                                    <p:animEffect transition="in" filter="diamond(in)">
                                      <p:cBhvr>
                                        <p:cTn id="24" dur="2000"/>
                                        <p:tgtEl>
                                          <p:spTgt spid="162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3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normAutofit/>
          </a:bodyPr>
          <a:lstStyle/>
          <a:p>
            <a:r>
              <a:rPr lang="en-GB" dirty="0" err="1" smtClean="0"/>
              <a:t>Análisis</a:t>
            </a:r>
            <a:r>
              <a:rPr lang="en-GB" dirty="0" smtClean="0"/>
              <a:t> (</a:t>
            </a:r>
            <a:r>
              <a:rPr lang="en-GB" dirty="0" err="1" smtClean="0"/>
              <a:t>Evaluación</a:t>
            </a:r>
            <a:r>
              <a:rPr lang="en-GB" dirty="0" smtClean="0"/>
              <a:t>)</a:t>
            </a:r>
            <a:endParaRPr lang="en-GB" dirty="0"/>
          </a:p>
        </p:txBody>
      </p:sp>
      <p:sp>
        <p:nvSpPr>
          <p:cNvPr id="923651" name="Rectangle 3"/>
          <p:cNvSpPr>
            <a:spLocks noGrp="1" noChangeArrowheads="1"/>
          </p:cNvSpPr>
          <p:nvPr>
            <p:ph type="body" idx="1"/>
          </p:nvPr>
        </p:nvSpPr>
        <p:spPr>
          <a:xfrm>
            <a:off x="671168" y="1411518"/>
            <a:ext cx="8015632" cy="4495800"/>
          </a:xfrm>
        </p:spPr>
        <p:txBody>
          <a:bodyPr>
            <a:normAutofit/>
          </a:bodyPr>
          <a:lstStyle/>
          <a:p>
            <a:r>
              <a:rPr lang="en-GB" dirty="0" smtClean="0"/>
              <a:t>Dos </a:t>
            </a:r>
            <a:r>
              <a:rPr lang="en-GB" dirty="0" err="1" smtClean="0"/>
              <a:t>Técnicas</a:t>
            </a:r>
            <a:endParaRPr lang="en-GB" dirty="0"/>
          </a:p>
          <a:p>
            <a:pPr lvl="1"/>
            <a:r>
              <a:rPr lang="en-GB" dirty="0" err="1" smtClean="0"/>
              <a:t>Cualitativa</a:t>
            </a:r>
            <a:endParaRPr lang="en-GB" dirty="0"/>
          </a:p>
          <a:p>
            <a:pPr lvl="2"/>
            <a:r>
              <a:rPr lang="es-ES" sz="1800" dirty="0" smtClean="0"/>
              <a:t>Juicio subjetivo de la probabilidad e impacto.</a:t>
            </a:r>
            <a:endParaRPr lang="en-GB" sz="1800" dirty="0" smtClean="0"/>
          </a:p>
          <a:p>
            <a:pPr lvl="2"/>
            <a:r>
              <a:rPr lang="es-ES" sz="1800" dirty="0" smtClean="0"/>
              <a:t>Estas técnicas se utilizan para la mayoría de los riesgos identificados. Implican la evaluación subjetiva de la probabilidad y el impacto de los riesgos. El elemento clave de este estilo de evaluación de riesgos es que implica la necesidad de juicio.</a:t>
            </a:r>
            <a:endParaRPr lang="en-GB" sz="1800" dirty="0"/>
          </a:p>
          <a:p>
            <a:pPr lvl="1"/>
            <a:r>
              <a:rPr lang="en-GB" dirty="0" err="1" smtClean="0"/>
              <a:t>Cuantitativa</a:t>
            </a:r>
            <a:endParaRPr lang="en-GB" dirty="0"/>
          </a:p>
          <a:p>
            <a:pPr lvl="2"/>
            <a:r>
              <a:rPr lang="es-ES" sz="1800" dirty="0" smtClean="0"/>
              <a:t>Evaluación estadística de variaciones. Éstos se centran en el análisis numérico de riesgo y van desde la evaluación estadística de las variaciones en la duración de la actividad o el costo, a las herramientas de toma de decisiones.</a:t>
            </a:r>
            <a:endParaRPr lang="en-GB" sz="1800" dirty="0" smtClean="0"/>
          </a:p>
          <a:p>
            <a:pPr lvl="2"/>
            <a:r>
              <a:rPr lang="es-ES" sz="1800" dirty="0" smtClean="0"/>
              <a:t>Los ejemplos incluyen la técnica de Monte Carlo</a:t>
            </a:r>
            <a:endParaRPr lang="en-GB" sz="18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129</a:t>
            </a:fld>
            <a:endParaRPr lang="en-US" dirty="0"/>
          </a:p>
        </p:txBody>
      </p:sp>
    </p:spTree>
    <p:extLst>
      <p:ext uri="{BB962C8B-B14F-4D97-AF65-F5344CB8AC3E}">
        <p14:creationId xmlns="" xmlns:p14="http://schemas.microsoft.com/office/powerpoint/2010/main" val="73439267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740034"/>
          </a:xfrm>
        </p:spPr>
        <p:txBody>
          <a:bodyPr>
            <a:normAutofit lnSpcReduction="10000"/>
          </a:bodyPr>
          <a:lstStyle/>
          <a:p>
            <a:r>
              <a:rPr lang="en-US" dirty="0" smtClean="0">
                <a:solidFill>
                  <a:schemeClr val="bg1">
                    <a:lumMod val="65000"/>
                  </a:schemeClr>
                </a:solidFill>
              </a:rPr>
              <a:t>El </a:t>
            </a:r>
            <a:r>
              <a:rPr lang="en-US" dirty="0" err="1" smtClean="0">
                <a:solidFill>
                  <a:schemeClr val="bg1">
                    <a:lumMod val="65000"/>
                  </a:schemeClr>
                </a:solidFill>
              </a:rPr>
              <a:t>Estándar</a:t>
            </a:r>
            <a:r>
              <a:rPr lang="en-US" dirty="0" smtClean="0">
                <a:solidFill>
                  <a:schemeClr val="bg1">
                    <a:lumMod val="65000"/>
                  </a:schemeClr>
                </a:solidFill>
              </a:rPr>
              <a:t> P5 de GPM </a:t>
            </a:r>
            <a:r>
              <a:rPr lang="en-US" dirty="0" err="1" smtClean="0">
                <a:solidFill>
                  <a:schemeClr val="bg1">
                    <a:lumMod val="65000"/>
                  </a:schemeClr>
                </a:solidFill>
              </a:rPr>
              <a:t>para</a:t>
            </a:r>
            <a:r>
              <a:rPr lang="en-US" dirty="0" smtClean="0">
                <a:solidFill>
                  <a:schemeClr val="bg1">
                    <a:lumMod val="65000"/>
                  </a:schemeClr>
                </a:solidFill>
              </a:rPr>
              <a:t> la </a:t>
            </a:r>
            <a:r>
              <a:rPr lang="en-US" dirty="0" err="1" smtClean="0">
                <a:solidFill>
                  <a:schemeClr val="bg1">
                    <a:lumMod val="65000"/>
                  </a:schemeClr>
                </a:solidFill>
              </a:rPr>
              <a:t>Sostenibilidad</a:t>
            </a:r>
            <a:r>
              <a:rPr lang="en-US" dirty="0" smtClean="0">
                <a:solidFill>
                  <a:schemeClr val="bg1">
                    <a:lumMod val="65000"/>
                  </a:schemeClr>
                </a:solidFill>
              </a:rPr>
              <a:t> en la </a:t>
            </a:r>
            <a:r>
              <a:rPr lang="en-US" dirty="0" err="1" smtClean="0">
                <a:solidFill>
                  <a:schemeClr val="bg1">
                    <a:lumMod val="65000"/>
                  </a:schemeClr>
                </a:solidFill>
              </a:rPr>
              <a:t>Dirección</a:t>
            </a:r>
            <a:r>
              <a:rPr lang="en-US" dirty="0" smtClean="0">
                <a:solidFill>
                  <a:schemeClr val="bg1">
                    <a:lumMod val="65000"/>
                  </a:schemeClr>
                </a:solidFill>
              </a:rPr>
              <a:t> de </a:t>
            </a:r>
            <a:r>
              <a:rPr lang="en-US" dirty="0" err="1" smtClean="0">
                <a:solidFill>
                  <a:schemeClr val="bg1">
                    <a:lumMod val="65000"/>
                  </a:schemeClr>
                </a:solidFill>
              </a:rPr>
              <a:t>Proyectos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628650" y="365125"/>
            <a:ext cx="7600950" cy="854075"/>
          </a:xfrm>
        </p:spPr>
        <p:txBody>
          <a:bodyPr>
            <a:normAutofit/>
          </a:bodyPr>
          <a:lstStyle/>
          <a:p>
            <a:r>
              <a:rPr lang="en-GB" sz="4000" dirty="0" err="1" smtClean="0"/>
              <a:t>Grilla</a:t>
            </a:r>
            <a:r>
              <a:rPr lang="en-GB" sz="4000" dirty="0" smtClean="0"/>
              <a:t> de </a:t>
            </a:r>
            <a:r>
              <a:rPr lang="en-GB" sz="4000" dirty="0" err="1" smtClean="0"/>
              <a:t>Probabilidad</a:t>
            </a:r>
            <a:r>
              <a:rPr lang="en-GB" sz="4000" dirty="0" smtClean="0"/>
              <a:t> e </a:t>
            </a:r>
            <a:r>
              <a:rPr lang="en-GB" sz="4000" dirty="0" err="1" smtClean="0"/>
              <a:t>Impacto</a:t>
            </a:r>
            <a:endParaRPr lang="en-GB" sz="4000" dirty="0"/>
          </a:p>
        </p:txBody>
      </p:sp>
      <p:grpSp>
        <p:nvGrpSpPr>
          <p:cNvPr id="2" name="Group 28"/>
          <p:cNvGrpSpPr>
            <a:grpSpLocks/>
          </p:cNvGrpSpPr>
          <p:nvPr/>
        </p:nvGrpSpPr>
        <p:grpSpPr bwMode="auto">
          <a:xfrm>
            <a:off x="1748205" y="1143000"/>
            <a:ext cx="5647592" cy="4789487"/>
            <a:chOff x="1008" y="720"/>
            <a:chExt cx="2688" cy="2688"/>
          </a:xfrm>
        </p:grpSpPr>
        <p:sp>
          <p:nvSpPr>
            <p:cNvPr id="925725" name="Rectangle 29"/>
            <p:cNvSpPr>
              <a:spLocks noChangeArrowheads="1"/>
            </p:cNvSpPr>
            <p:nvPr/>
          </p:nvSpPr>
          <p:spPr bwMode="auto">
            <a:xfrm>
              <a:off x="1392"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smtClean="0"/>
                <a:t>Baja</a:t>
              </a:r>
              <a:endParaRPr lang="en-GB" b="1" dirty="0"/>
            </a:p>
          </p:txBody>
        </p:sp>
        <p:sp>
          <p:nvSpPr>
            <p:cNvPr id="925726" name="Rectangle 30"/>
            <p:cNvSpPr>
              <a:spLocks noChangeArrowheads="1"/>
            </p:cNvSpPr>
            <p:nvPr/>
          </p:nvSpPr>
          <p:spPr bwMode="auto">
            <a:xfrm>
              <a:off x="2160"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err="1" smtClean="0"/>
                <a:t>Mediana</a:t>
              </a:r>
              <a:endParaRPr lang="en-GB" b="1" dirty="0"/>
            </a:p>
          </p:txBody>
        </p:sp>
        <p:sp>
          <p:nvSpPr>
            <p:cNvPr id="925727" name="Rectangle 31"/>
            <p:cNvSpPr>
              <a:spLocks noChangeArrowheads="1"/>
            </p:cNvSpPr>
            <p:nvPr/>
          </p:nvSpPr>
          <p:spPr bwMode="auto">
            <a:xfrm>
              <a:off x="2928"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smtClean="0"/>
                <a:t>Alta</a:t>
              </a:r>
              <a:endParaRPr lang="en-GB" b="1" dirty="0"/>
            </a:p>
          </p:txBody>
        </p:sp>
        <p:sp>
          <p:nvSpPr>
            <p:cNvPr id="925728" name="Rectangle 32"/>
            <p:cNvSpPr>
              <a:spLocks noChangeArrowheads="1"/>
            </p:cNvSpPr>
            <p:nvPr/>
          </p:nvSpPr>
          <p:spPr bwMode="auto">
            <a:xfrm>
              <a:off x="1392" y="3216"/>
              <a:ext cx="2304" cy="192"/>
            </a:xfrm>
            <a:prstGeom prst="rect">
              <a:avLst/>
            </a:prstGeom>
            <a:solidFill>
              <a:srgbClr val="E7ECED"/>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err="1" smtClean="0"/>
                <a:t>Impacto</a:t>
              </a:r>
              <a:endParaRPr lang="en-GB" b="1" dirty="0"/>
            </a:p>
          </p:txBody>
        </p:sp>
        <p:sp>
          <p:nvSpPr>
            <p:cNvPr id="925729" name="Rectangle 33"/>
            <p:cNvSpPr>
              <a:spLocks noChangeArrowheads="1"/>
            </p:cNvSpPr>
            <p:nvPr/>
          </p:nvSpPr>
          <p:spPr bwMode="auto">
            <a:xfrm rot="-5400000">
              <a:off x="912" y="254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smtClean="0"/>
                <a:t>Baja</a:t>
              </a:r>
              <a:endParaRPr lang="en-GB" b="1" dirty="0"/>
            </a:p>
          </p:txBody>
        </p:sp>
        <p:sp>
          <p:nvSpPr>
            <p:cNvPr id="925730" name="Rectangle 34"/>
            <p:cNvSpPr>
              <a:spLocks noChangeArrowheads="1"/>
            </p:cNvSpPr>
            <p:nvPr/>
          </p:nvSpPr>
          <p:spPr bwMode="auto">
            <a:xfrm rot="-5400000">
              <a:off x="912" y="1776"/>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err="1" smtClean="0"/>
                <a:t>Mediana</a:t>
              </a:r>
              <a:endParaRPr lang="en-GB" b="1" dirty="0"/>
            </a:p>
          </p:txBody>
        </p:sp>
        <p:sp>
          <p:nvSpPr>
            <p:cNvPr id="925731" name="Rectangle 35"/>
            <p:cNvSpPr>
              <a:spLocks noChangeArrowheads="1"/>
            </p:cNvSpPr>
            <p:nvPr/>
          </p:nvSpPr>
          <p:spPr bwMode="auto">
            <a:xfrm rot="-5400000">
              <a:off x="912" y="1008"/>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smtClean="0"/>
                <a:t>Alta</a:t>
              </a:r>
              <a:endParaRPr lang="en-GB" b="1" dirty="0"/>
            </a:p>
          </p:txBody>
        </p:sp>
        <p:sp>
          <p:nvSpPr>
            <p:cNvPr id="925732" name="Rectangle 36"/>
            <p:cNvSpPr>
              <a:spLocks noChangeArrowheads="1"/>
            </p:cNvSpPr>
            <p:nvPr/>
          </p:nvSpPr>
          <p:spPr bwMode="auto">
            <a:xfrm rot="-5400000">
              <a:off x="-48" y="1776"/>
              <a:ext cx="2304" cy="192"/>
            </a:xfrm>
            <a:prstGeom prst="rect">
              <a:avLst/>
            </a:prstGeom>
            <a:solidFill>
              <a:schemeClr val="bg2"/>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err="1" smtClean="0"/>
                <a:t>Probabilidad</a:t>
              </a:r>
              <a:endParaRPr lang="en-GB" b="1" dirty="0"/>
            </a:p>
          </p:txBody>
        </p:sp>
        <p:sp>
          <p:nvSpPr>
            <p:cNvPr id="925733" name="Rectangle 37"/>
            <p:cNvSpPr>
              <a:spLocks noChangeArrowheads="1"/>
            </p:cNvSpPr>
            <p:nvPr/>
          </p:nvSpPr>
          <p:spPr bwMode="auto">
            <a:xfrm>
              <a:off x="1392" y="2256"/>
              <a:ext cx="768" cy="768"/>
            </a:xfrm>
            <a:prstGeom prst="rect">
              <a:avLst/>
            </a:prstGeom>
            <a:solidFill>
              <a:schemeClr val="accent2">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4" name="Rectangle 38"/>
            <p:cNvSpPr>
              <a:spLocks noChangeArrowheads="1"/>
            </p:cNvSpPr>
            <p:nvPr/>
          </p:nvSpPr>
          <p:spPr bwMode="auto">
            <a:xfrm>
              <a:off x="1392" y="1488"/>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5" name="Rectangle 39"/>
            <p:cNvSpPr>
              <a:spLocks noChangeArrowheads="1"/>
            </p:cNvSpPr>
            <p:nvPr/>
          </p:nvSpPr>
          <p:spPr bwMode="auto">
            <a:xfrm>
              <a:off x="1392" y="720"/>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6" name="Rectangle 40"/>
            <p:cNvSpPr>
              <a:spLocks noChangeArrowheads="1"/>
            </p:cNvSpPr>
            <p:nvPr/>
          </p:nvSpPr>
          <p:spPr bwMode="auto">
            <a:xfrm>
              <a:off x="2160" y="2256"/>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7" name="Rectangle 41"/>
            <p:cNvSpPr>
              <a:spLocks noChangeArrowheads="1"/>
            </p:cNvSpPr>
            <p:nvPr/>
          </p:nvSpPr>
          <p:spPr bwMode="auto">
            <a:xfrm>
              <a:off x="2160" y="1488"/>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8" name="Rectangle 42"/>
            <p:cNvSpPr>
              <a:spLocks noChangeArrowheads="1"/>
            </p:cNvSpPr>
            <p:nvPr/>
          </p:nvSpPr>
          <p:spPr bwMode="auto">
            <a:xfrm>
              <a:off x="2160" y="720"/>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9" name="Rectangle 43"/>
            <p:cNvSpPr>
              <a:spLocks noChangeArrowheads="1"/>
            </p:cNvSpPr>
            <p:nvPr/>
          </p:nvSpPr>
          <p:spPr bwMode="auto">
            <a:xfrm>
              <a:off x="2928" y="2256"/>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0" name="Rectangle 44"/>
            <p:cNvSpPr>
              <a:spLocks noChangeArrowheads="1"/>
            </p:cNvSpPr>
            <p:nvPr/>
          </p:nvSpPr>
          <p:spPr bwMode="auto">
            <a:xfrm>
              <a:off x="2928" y="1488"/>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1" name="Rectangle 45"/>
            <p:cNvSpPr>
              <a:spLocks noChangeArrowheads="1"/>
            </p:cNvSpPr>
            <p:nvPr/>
          </p:nvSpPr>
          <p:spPr bwMode="auto">
            <a:xfrm>
              <a:off x="2928" y="720"/>
              <a:ext cx="768" cy="768"/>
            </a:xfrm>
            <a:prstGeom prst="rect">
              <a:avLst/>
            </a:prstGeom>
            <a:solidFill>
              <a:srgbClr val="FF666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130</a:t>
            </a:fld>
            <a:endParaRPr lang="en-US" dirty="0"/>
          </a:p>
        </p:txBody>
      </p:sp>
    </p:spTree>
    <p:extLst>
      <p:ext uri="{BB962C8B-B14F-4D97-AF65-F5344CB8AC3E}">
        <p14:creationId xmlns="" xmlns:p14="http://schemas.microsoft.com/office/powerpoint/2010/main" val="1057971786"/>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Respuesta</a:t>
            </a:r>
            <a:r>
              <a:rPr lang="en-US" dirty="0" smtClean="0"/>
              <a:t> a los </a:t>
            </a:r>
            <a:r>
              <a:rPr lang="en-US" dirty="0" err="1" smtClean="0"/>
              <a:t>Riesgos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131</a:t>
            </a:fld>
            <a:endParaRPr lang="en-US" dirty="0"/>
          </a:p>
        </p:txBody>
      </p:sp>
      <p:sp>
        <p:nvSpPr>
          <p:cNvPr id="7" name="TextBox 6"/>
          <p:cNvSpPr txBox="1"/>
          <p:nvPr/>
        </p:nvSpPr>
        <p:spPr>
          <a:xfrm>
            <a:off x="609600" y="1143000"/>
            <a:ext cx="8305800" cy="1477328"/>
          </a:xfrm>
          <a:prstGeom prst="rect">
            <a:avLst/>
          </a:prstGeom>
          <a:noFill/>
        </p:spPr>
        <p:txBody>
          <a:bodyPr wrap="square" rtlCol="0">
            <a:spAutoFit/>
          </a:bodyPr>
          <a:lstStyle/>
          <a:p>
            <a:r>
              <a:rPr lang="es-ES" dirty="0" smtClean="0"/>
              <a:t>Las respuestas a los riesgos deben estar vinculados a los conductores del riesgo y anclados en lo que es un rango aceptable de soluciones. Los factores de sostenibilidad que forman el núcleo de los valores de una organización pueden ayudar a enmarcar lo que va o no va a servir como una respuesta aceptable de riesgo, y por qué. </a:t>
            </a:r>
            <a:endParaRPr lang="en-US" dirty="0"/>
          </a:p>
          <a:p>
            <a:endParaRPr lang="en-US" dirty="0"/>
          </a:p>
        </p:txBody>
      </p:sp>
      <p:graphicFrame>
        <p:nvGraphicFramePr>
          <p:cNvPr id="8" name="Table 7"/>
          <p:cNvGraphicFramePr>
            <a:graphicFrameLocks noGrp="1"/>
          </p:cNvGraphicFramePr>
          <p:nvPr>
            <p:extLst/>
          </p:nvPr>
        </p:nvGraphicFramePr>
        <p:xfrm>
          <a:off x="838200" y="2362200"/>
          <a:ext cx="7848600" cy="4301170"/>
        </p:xfrm>
        <a:graphic>
          <a:graphicData uri="http://schemas.openxmlformats.org/drawingml/2006/table">
            <a:tbl>
              <a:tblPr firstRow="1" bandRow="1">
                <a:tableStyleId>{5C22544A-7EE6-4342-B048-85BDC9FD1C3A}</a:tableStyleId>
              </a:tblPr>
              <a:tblGrid>
                <a:gridCol w="3924300"/>
                <a:gridCol w="3924300"/>
              </a:tblGrid>
              <a:tr h="597988">
                <a:tc gridSpan="2">
                  <a:txBody>
                    <a:bodyPr/>
                    <a:lstStyle/>
                    <a:p>
                      <a:r>
                        <a:rPr lang="en-US" dirty="0" err="1" smtClean="0"/>
                        <a:t>Ejemplo</a:t>
                      </a:r>
                      <a:r>
                        <a:rPr lang="en-US" dirty="0" smtClean="0"/>
                        <a:t> de </a:t>
                      </a:r>
                      <a:r>
                        <a:rPr lang="en-US" dirty="0" err="1" smtClean="0"/>
                        <a:t>Cuadro</a:t>
                      </a:r>
                      <a:r>
                        <a:rPr lang="en-US" dirty="0" smtClean="0"/>
                        <a:t> de </a:t>
                      </a:r>
                      <a:r>
                        <a:rPr lang="en-US" dirty="0" err="1" smtClean="0"/>
                        <a:t>Mando</a:t>
                      </a:r>
                      <a:r>
                        <a:rPr lang="en-US" dirty="0" smtClean="0"/>
                        <a:t> Integral</a:t>
                      </a:r>
                      <a:r>
                        <a:rPr lang="en-US" baseline="0" dirty="0" smtClean="0"/>
                        <a:t> de </a:t>
                      </a:r>
                      <a:r>
                        <a:rPr lang="en-US" baseline="0" dirty="0" err="1" smtClean="0"/>
                        <a:t>Sostenibilidad</a:t>
                      </a:r>
                      <a:r>
                        <a:rPr lang="en-US" baseline="0" dirty="0" smtClean="0"/>
                        <a:t> de </a:t>
                      </a:r>
                      <a:r>
                        <a:rPr lang="en-US" baseline="0" dirty="0" err="1" smtClean="0"/>
                        <a:t>Riesgos</a:t>
                      </a:r>
                      <a:r>
                        <a:rPr lang="en-US" baseline="0" dirty="0" smtClean="0"/>
                        <a:t> de </a:t>
                      </a:r>
                      <a:r>
                        <a:rPr lang="en-US" baseline="0" dirty="0" err="1" smtClean="0"/>
                        <a:t>Sostenibilidad</a:t>
                      </a:r>
                      <a:endParaRPr lang="en-US" dirty="0"/>
                    </a:p>
                  </a:txBody>
                  <a:tcPr/>
                </a:tc>
                <a:tc hMerge="1">
                  <a:txBody>
                    <a:bodyPr/>
                    <a:lstStyle/>
                    <a:p>
                      <a:endParaRPr lang="en-US" dirty="0"/>
                    </a:p>
                  </a:txBody>
                  <a:tcPr/>
                </a:tc>
              </a:tr>
              <a:tr h="308290">
                <a:tc>
                  <a:txBody>
                    <a:bodyPr/>
                    <a:lstStyle/>
                    <a:p>
                      <a:r>
                        <a:rPr lang="en-US" sz="1400" b="1" i="1" dirty="0" err="1" smtClean="0"/>
                        <a:t>Desempeño</a:t>
                      </a:r>
                      <a:r>
                        <a:rPr lang="en-US" sz="1400" b="1" i="1" dirty="0" smtClean="0"/>
                        <a:t> de </a:t>
                      </a:r>
                      <a:r>
                        <a:rPr lang="en-US" sz="1400" b="1" i="1" dirty="0" err="1" smtClean="0"/>
                        <a:t>Sostenibilidad</a:t>
                      </a:r>
                      <a:endParaRPr lang="en-US" sz="1400" b="1" i="1" dirty="0"/>
                    </a:p>
                  </a:txBody>
                  <a:tcPr/>
                </a:tc>
                <a:tc>
                  <a:txBody>
                    <a:bodyPr/>
                    <a:lstStyle/>
                    <a:p>
                      <a:r>
                        <a:rPr lang="en-US" sz="1400" b="1" i="1" dirty="0" err="1" smtClean="0"/>
                        <a:t>Riesgo</a:t>
                      </a:r>
                      <a:r>
                        <a:rPr lang="en-US" sz="1400" b="1" i="1" dirty="0" smtClean="0"/>
                        <a:t> de </a:t>
                      </a:r>
                      <a:r>
                        <a:rPr lang="en-US" sz="1400" b="1" i="1" dirty="0" err="1" smtClean="0"/>
                        <a:t>Sostenibilidad</a:t>
                      </a:r>
                      <a:endParaRPr lang="en-US" sz="1400" b="1" i="1" dirty="0"/>
                    </a:p>
                  </a:txBody>
                  <a:tcPr/>
                </a:tc>
              </a:tr>
              <a:tr h="882745">
                <a:tc>
                  <a:txBody>
                    <a:bodyPr/>
                    <a:lstStyle/>
                    <a:p>
                      <a:r>
                        <a:rPr lang="en-US" sz="1400" dirty="0" err="1" smtClean="0"/>
                        <a:t>Desarrollo</a:t>
                      </a:r>
                      <a:r>
                        <a:rPr lang="en-US" sz="1400" dirty="0" smtClean="0"/>
                        <a:t> de  un </a:t>
                      </a:r>
                      <a:r>
                        <a:rPr lang="en-US" sz="1400" dirty="0" err="1" smtClean="0"/>
                        <a:t>nuevo</a:t>
                      </a:r>
                      <a:r>
                        <a:rPr lang="en-US" sz="1400" dirty="0" smtClean="0"/>
                        <a:t> </a:t>
                      </a:r>
                      <a:r>
                        <a:rPr lang="en-US" sz="1400" dirty="0" err="1" smtClean="0"/>
                        <a:t>producto</a:t>
                      </a:r>
                      <a:r>
                        <a:rPr lang="en-US" sz="1400" dirty="0" smtClean="0"/>
                        <a:t> o </a:t>
                      </a:r>
                      <a:r>
                        <a:rPr lang="en-US" sz="1400" dirty="0" err="1" smtClean="0"/>
                        <a:t>servicio</a:t>
                      </a:r>
                      <a:r>
                        <a:rPr lang="en-US" sz="1400" dirty="0" smtClean="0"/>
                        <a:t> “</a:t>
                      </a:r>
                      <a:r>
                        <a:rPr lang="en-US" sz="1400" dirty="0" err="1" smtClean="0"/>
                        <a:t>verde</a:t>
                      </a:r>
                      <a:r>
                        <a:rPr lang="en-US" sz="1400" dirty="0" smtClean="0"/>
                        <a:t>”</a:t>
                      </a:r>
                      <a:endParaRPr lang="en-US" sz="1400" dirty="0"/>
                    </a:p>
                  </a:txBody>
                  <a:tcPr/>
                </a:tc>
                <a:tc>
                  <a:txBody>
                    <a:bodyPr/>
                    <a:lstStyle/>
                    <a:p>
                      <a:r>
                        <a:rPr lang="es-ES" sz="1400" dirty="0" smtClean="0"/>
                        <a:t>Reacción o acusaciones de los interesados de "lavado verde“ (</a:t>
                      </a:r>
                      <a:r>
                        <a:rPr lang="en-US" sz="1400" dirty="0" smtClean="0"/>
                        <a:t>“green washing” )</a:t>
                      </a:r>
                      <a:r>
                        <a:rPr lang="es-ES" sz="1400" dirty="0" smtClean="0"/>
                        <a:t> si el producto o servicio en realidad no es lo suficientemente verde o sostenible</a:t>
                      </a:r>
                      <a:endParaRPr lang="en-US" sz="1400" dirty="0"/>
                    </a:p>
                  </a:txBody>
                  <a:tcPr/>
                </a:tc>
              </a:tr>
              <a:tr h="882745">
                <a:tc>
                  <a:txBody>
                    <a:bodyPr/>
                    <a:lstStyle/>
                    <a:p>
                      <a:r>
                        <a:rPr lang="es-ES" sz="1400" dirty="0" smtClean="0"/>
                        <a:t>El traslado de  las operaciones a otro lugar geográfico de bajo costo</a:t>
                      </a:r>
                      <a:endParaRPr lang="en-US" sz="1400" dirty="0"/>
                    </a:p>
                  </a:txBody>
                  <a:tcPr/>
                </a:tc>
                <a:tc>
                  <a:txBody>
                    <a:bodyPr/>
                    <a:lstStyle/>
                    <a:p>
                      <a:r>
                        <a:rPr lang="es-ES" sz="1400" dirty="0" smtClean="0"/>
                        <a:t>Aumento de la exposición a la inestabilidad política, la insatisfacción de los empleados, el impacto negativo de la marca de exportar puestos de trabajo.</a:t>
                      </a:r>
                      <a:endParaRPr lang="en-US" sz="1400" dirty="0"/>
                    </a:p>
                  </a:txBody>
                  <a:tcPr/>
                </a:tc>
              </a:tr>
              <a:tr h="683415">
                <a:tc>
                  <a:txBody>
                    <a:bodyPr/>
                    <a:lstStyle/>
                    <a:p>
                      <a:r>
                        <a:rPr lang="es-ES" sz="1400" dirty="0" smtClean="0"/>
                        <a:t>El uso de productos químicos/ materiales nocivos</a:t>
                      </a:r>
                      <a:endParaRPr lang="en-US" sz="1400" dirty="0"/>
                    </a:p>
                  </a:txBody>
                  <a:tcPr/>
                </a:tc>
                <a:tc>
                  <a:txBody>
                    <a:bodyPr/>
                    <a:lstStyle/>
                    <a:p>
                      <a:r>
                        <a:rPr lang="es-ES" sz="1400" dirty="0" smtClean="0"/>
                        <a:t>El riesgo de cumplimiento de no divulgación, reacciones negativas de los consumidores y los inversores</a:t>
                      </a:r>
                      <a:endParaRPr lang="en-US" sz="1400" dirty="0"/>
                    </a:p>
                  </a:txBody>
                  <a:tcPr/>
                </a:tc>
              </a:tr>
              <a:tr h="683415">
                <a:tc>
                  <a:txBody>
                    <a:bodyPr/>
                    <a:lstStyle/>
                    <a:p>
                      <a:r>
                        <a:rPr lang="es-ES" sz="1400" dirty="0" smtClean="0"/>
                        <a:t>Informes de sostenibilidad inexistentes o debajo de la media</a:t>
                      </a:r>
                      <a:endParaRPr lang="en-US" sz="1400" dirty="0"/>
                    </a:p>
                  </a:txBody>
                  <a:tcPr/>
                </a:tc>
                <a:tc>
                  <a:txBody>
                    <a:bodyPr/>
                    <a:lstStyle/>
                    <a:p>
                      <a:r>
                        <a:rPr lang="es-ES" sz="1400" dirty="0" smtClean="0"/>
                        <a:t>La disminución de la confianza del consumidor, disminución de la ventaja competitiva y cuota de mercado.</a:t>
                      </a:r>
                      <a:endParaRPr lang="en-US" sz="1400" dirty="0"/>
                    </a:p>
                  </a:txBody>
                  <a:tcPr/>
                </a:tc>
              </a:tr>
            </a:tbl>
          </a:graphicData>
        </a:graphic>
      </p:graphicFrame>
    </p:spTree>
    <p:extLst>
      <p:ext uri="{BB962C8B-B14F-4D97-AF65-F5344CB8AC3E}">
        <p14:creationId xmlns="" xmlns:p14="http://schemas.microsoft.com/office/powerpoint/2010/main" val="13922463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a:xfrm>
            <a:off x="628650" y="365125"/>
            <a:ext cx="7448550" cy="854075"/>
          </a:xfrm>
        </p:spPr>
        <p:txBody>
          <a:bodyPr>
            <a:normAutofit/>
          </a:bodyPr>
          <a:lstStyle/>
          <a:p>
            <a:r>
              <a:rPr lang="en-GB" dirty="0" err="1" smtClean="0"/>
              <a:t>Respuestas</a:t>
            </a:r>
            <a:r>
              <a:rPr lang="en-GB" dirty="0" smtClean="0"/>
              <a:t> a los </a:t>
            </a:r>
            <a:r>
              <a:rPr lang="en-GB" dirty="0" err="1" smtClean="0"/>
              <a:t>Riesgos</a:t>
            </a:r>
            <a:r>
              <a:rPr lang="en-GB" dirty="0" smtClean="0"/>
              <a:t> de </a:t>
            </a:r>
            <a:r>
              <a:rPr lang="en-GB" dirty="0" err="1" smtClean="0"/>
              <a:t>Amenazas</a:t>
            </a:r>
            <a:endParaRPr lang="en-GB" dirty="0"/>
          </a:p>
        </p:txBody>
      </p:sp>
      <p:sp>
        <p:nvSpPr>
          <p:cNvPr id="931843" name="Rectangle 3"/>
          <p:cNvSpPr>
            <a:spLocks noGrp="1" noChangeArrowheads="1"/>
          </p:cNvSpPr>
          <p:nvPr>
            <p:ph type="body" idx="1"/>
          </p:nvPr>
        </p:nvSpPr>
        <p:spPr>
          <a:xfrm>
            <a:off x="457200" y="1295400"/>
            <a:ext cx="8001000" cy="4648200"/>
          </a:xfrm>
        </p:spPr>
        <p:txBody>
          <a:bodyPr vert="horz" lIns="91440" tIns="45720" rIns="91440" bIns="45720" rtlCol="0">
            <a:normAutofit fontScale="85000" lnSpcReduction="10000"/>
          </a:bodyPr>
          <a:lstStyle/>
          <a:p>
            <a:pPr marL="0" indent="0">
              <a:buNone/>
            </a:pPr>
            <a:r>
              <a:rPr lang="es-ES" sz="2400" b="1" dirty="0" smtClean="0"/>
              <a:t>Los planes de respuesta pueden ser desarrollados e implementados una vez que los riesgos han sido evaluados y priorizados. Hay un número de estrategias de respuesta genéricas.</a:t>
            </a:r>
            <a:endParaRPr lang="en-GB" sz="2400" b="1" dirty="0"/>
          </a:p>
          <a:p>
            <a:endParaRPr lang="en-GB" sz="2400" b="1" dirty="0"/>
          </a:p>
          <a:p>
            <a:r>
              <a:rPr lang="es-ES" sz="2400" b="1" dirty="0" smtClean="0"/>
              <a:t>Evitación - </a:t>
            </a:r>
            <a:r>
              <a:rPr lang="es-ES" sz="2400" dirty="0" smtClean="0"/>
              <a:t>un enfoque alternativo se toma para evitar el riesgo.</a:t>
            </a:r>
            <a:r>
              <a:rPr lang="en-GB" sz="2400" dirty="0" smtClean="0"/>
              <a:t> </a:t>
            </a:r>
            <a:endParaRPr lang="en-GB" sz="2400" dirty="0"/>
          </a:p>
          <a:p>
            <a:r>
              <a:rPr lang="es-ES" sz="2400" b="1" dirty="0" smtClean="0"/>
              <a:t>Transferencia - </a:t>
            </a:r>
            <a:r>
              <a:rPr lang="es-ES" sz="2400" dirty="0" smtClean="0"/>
              <a:t>asignar la responsabilidad contractual a, por ejemplo, un sub contratista en mejores condiciones para gestionar el riesgo. Otro ejemplo de esto es el seguro donde la otra parte ofrece una compensación en caso de impacto del riesgo</a:t>
            </a:r>
            <a:endParaRPr lang="en-GB" sz="2400" dirty="0"/>
          </a:p>
          <a:p>
            <a:r>
              <a:rPr lang="es-ES" sz="2400" b="1" dirty="0" smtClean="0"/>
              <a:t>Reducción - </a:t>
            </a:r>
            <a:r>
              <a:rPr lang="es-ES" sz="2400" dirty="0" smtClean="0"/>
              <a:t>medidas proactivas para reducir la probabilidad, el impacto o las dos medidas de reducción que se deben tomar para riesgos de alto nivel</a:t>
            </a:r>
            <a:r>
              <a:rPr lang="es-ES" sz="2400" b="1" dirty="0" smtClean="0"/>
              <a:t>.</a:t>
            </a:r>
            <a:endParaRPr lang="en-GB" sz="2400" dirty="0"/>
          </a:p>
          <a:p>
            <a:r>
              <a:rPr lang="es-ES" sz="2400" b="1" dirty="0" smtClean="0"/>
              <a:t>Aceptación - </a:t>
            </a:r>
            <a:r>
              <a:rPr lang="es-ES" sz="2400" dirty="0" smtClean="0"/>
              <a:t>donde el impacto del riesgo es bajo o el costo de mitigación es demasiado alto. Esto a veces se conoce como absorción.</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132</a:t>
            </a:fld>
            <a:endParaRPr lang="en-US" dirty="0"/>
          </a:p>
        </p:txBody>
      </p:sp>
    </p:spTree>
    <p:extLst>
      <p:ext uri="{BB962C8B-B14F-4D97-AF65-F5344CB8AC3E}">
        <p14:creationId xmlns="" xmlns:p14="http://schemas.microsoft.com/office/powerpoint/2010/main" val="472848535"/>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a:xfrm>
            <a:off x="628650" y="365125"/>
            <a:ext cx="7905750" cy="854075"/>
          </a:xfrm>
        </p:spPr>
        <p:txBody>
          <a:bodyPr>
            <a:normAutofit fontScale="90000"/>
          </a:bodyPr>
          <a:lstStyle/>
          <a:p>
            <a:r>
              <a:rPr lang="es-ES" dirty="0" smtClean="0"/>
              <a:t>Respuestas a los Riesgos de Oportunidades</a:t>
            </a:r>
            <a:endParaRPr lang="en-GB" dirty="0"/>
          </a:p>
        </p:txBody>
      </p:sp>
      <p:sp>
        <p:nvSpPr>
          <p:cNvPr id="931843" name="Rectangle 3"/>
          <p:cNvSpPr>
            <a:spLocks noGrp="1" noChangeArrowheads="1"/>
          </p:cNvSpPr>
          <p:nvPr>
            <p:ph type="body" idx="1"/>
          </p:nvPr>
        </p:nvSpPr>
        <p:spPr>
          <a:xfrm>
            <a:off x="457200" y="1600201"/>
            <a:ext cx="8229600" cy="3886200"/>
          </a:xfrm>
        </p:spPr>
        <p:txBody>
          <a:bodyPr>
            <a:normAutofit fontScale="85000" lnSpcReduction="20000"/>
          </a:bodyPr>
          <a:lstStyle/>
          <a:p>
            <a:r>
              <a:rPr lang="es-ES" sz="2400" b="1" dirty="0" smtClean="0"/>
              <a:t>Explotar - </a:t>
            </a:r>
            <a:r>
              <a:rPr lang="es-ES" sz="2500" dirty="0" smtClean="0"/>
              <a:t>Este método se lleva a cabo cuando una oportunidad que se materializa le permite ganar realmente de ella</a:t>
            </a:r>
            <a:endParaRPr lang="en-GB" sz="2500" dirty="0"/>
          </a:p>
          <a:p>
            <a:r>
              <a:rPr lang="es-ES" sz="2400" b="1" dirty="0" smtClean="0"/>
              <a:t>Mejorar - </a:t>
            </a:r>
            <a:r>
              <a:rPr lang="es-ES" sz="2400" dirty="0" smtClean="0"/>
              <a:t>Aquí es donde el equipo del proyecto pone en marcha medidas proactivas para maximizar la probabilidad de ocurrencia de una situación. Es opuesto a la respuesta de reducir</a:t>
            </a:r>
            <a:r>
              <a:rPr lang="en-GB" sz="2400" dirty="0" smtClean="0"/>
              <a:t>.</a:t>
            </a:r>
            <a:br>
              <a:rPr lang="en-GB" sz="2400" dirty="0" smtClean="0"/>
            </a:br>
            <a:endParaRPr lang="en-GB" sz="2400" dirty="0"/>
          </a:p>
          <a:p>
            <a:r>
              <a:rPr lang="es-ES" sz="2400" b="1" dirty="0" smtClean="0"/>
              <a:t>Compartir - </a:t>
            </a:r>
            <a:r>
              <a:rPr lang="es-ES" sz="2400" dirty="0" smtClean="0"/>
              <a:t>Esta es una oportunidad donde no sólo su proyecto, sino otros proyectos relevantes que pueden utilizar la situación se aseguran de que la oportunidad está plenamente comunicada para sacar el mayor provecho en toda la compañía</a:t>
            </a:r>
            <a:r>
              <a:rPr lang="en-GB" sz="2400" dirty="0" smtClean="0"/>
              <a:t/>
            </a:r>
            <a:br>
              <a:rPr lang="en-GB" sz="2400" dirty="0" smtClean="0"/>
            </a:br>
            <a:endParaRPr lang="en-GB" sz="2400" dirty="0"/>
          </a:p>
          <a:p>
            <a:r>
              <a:rPr lang="es-ES" sz="2400" b="1" dirty="0" smtClean="0"/>
              <a:t>Rechazar - </a:t>
            </a:r>
            <a:r>
              <a:rPr lang="es-ES" sz="2400" dirty="0" smtClean="0"/>
              <a:t>Esta es una respuesta que se puede elegir si la situación no es adecuada para el proyecto en el momento por razones financieras o de otro tipo</a:t>
            </a:r>
            <a:r>
              <a:rPr lang="en-GB" sz="2400" dirty="0" smtClean="0"/>
              <a:t/>
            </a:r>
            <a:br>
              <a:rPr lang="en-GB" sz="2400" dirty="0" smtClean="0"/>
            </a:br>
            <a:endParaRPr lang="en-GB" sz="2400" b="1" dirty="0" smtClean="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133</a:t>
            </a:fld>
            <a:endParaRPr lang="en-US" dirty="0"/>
          </a:p>
        </p:txBody>
      </p:sp>
    </p:spTree>
    <p:extLst>
      <p:ext uri="{BB962C8B-B14F-4D97-AF65-F5344CB8AC3E}">
        <p14:creationId xmlns="" xmlns:p14="http://schemas.microsoft.com/office/powerpoint/2010/main" val="903310065"/>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2"/>
          <p:cNvSpPr>
            <a:spLocks noGrp="1" noChangeArrowheads="1"/>
          </p:cNvSpPr>
          <p:nvPr>
            <p:ph type="title"/>
          </p:nvPr>
        </p:nvSpPr>
        <p:spPr/>
        <p:txBody>
          <a:bodyPr/>
          <a:lstStyle/>
          <a:p>
            <a:r>
              <a:rPr lang="en-GB" dirty="0" err="1" smtClean="0"/>
              <a:t>Monitorear</a:t>
            </a:r>
            <a:r>
              <a:rPr lang="en-GB" dirty="0" smtClean="0"/>
              <a:t> y </a:t>
            </a:r>
            <a:r>
              <a:rPr lang="en-GB" dirty="0" err="1" smtClean="0"/>
              <a:t>Controlar</a:t>
            </a:r>
            <a:endParaRPr lang="en-GB" sz="2400" dirty="0"/>
          </a:p>
        </p:txBody>
      </p:sp>
      <p:grpSp>
        <p:nvGrpSpPr>
          <p:cNvPr id="2" name="Group 3"/>
          <p:cNvGrpSpPr>
            <a:grpSpLocks/>
          </p:cNvGrpSpPr>
          <p:nvPr/>
        </p:nvGrpSpPr>
        <p:grpSpPr bwMode="auto">
          <a:xfrm>
            <a:off x="1661746" y="1067162"/>
            <a:ext cx="6491923" cy="4408809"/>
            <a:chOff x="1413" y="1090"/>
            <a:chExt cx="4090" cy="2699"/>
          </a:xfrm>
        </p:grpSpPr>
        <p:sp>
          <p:nvSpPr>
            <p:cNvPr id="1624068" name="Text Box 4"/>
            <p:cNvSpPr txBox="1">
              <a:spLocks noChangeArrowheads="1"/>
            </p:cNvSpPr>
            <p:nvPr/>
          </p:nvSpPr>
          <p:spPr bwMode="auto">
            <a:xfrm>
              <a:off x="4301" y="2897"/>
              <a:ext cx="1202" cy="735"/>
            </a:xfrm>
            <a:prstGeom prst="rect">
              <a:avLst/>
            </a:prstGeom>
            <a:noFill/>
            <a:ln w="9525">
              <a:noFill/>
              <a:miter lim="800000"/>
              <a:headEnd/>
              <a:tailEnd/>
            </a:ln>
            <a:effectLst/>
          </p:spPr>
          <p:txBody>
            <a:bodyPr>
              <a:spAutoFit/>
            </a:bodyPr>
            <a:lstStyle/>
            <a:p>
              <a:r>
                <a:rPr lang="es-ES" b="1" dirty="0" smtClean="0"/>
                <a:t>Vincular con el </a:t>
              </a:r>
            </a:p>
            <a:p>
              <a:r>
                <a:rPr lang="es-ES" b="1" dirty="0" smtClean="0"/>
                <a:t>desempeño, el costo y con el control cambios</a:t>
              </a:r>
              <a:endParaRPr lang="en-GB" b="1" dirty="0">
                <a:latin typeface="+mn-lt"/>
              </a:endParaRPr>
            </a:p>
          </p:txBody>
        </p:sp>
        <p:sp>
          <p:nvSpPr>
            <p:cNvPr id="1624069" name="AutoShape 5"/>
            <p:cNvSpPr>
              <a:spLocks noChangeArrowheads="1"/>
            </p:cNvSpPr>
            <p:nvPr/>
          </p:nvSpPr>
          <p:spPr bwMode="auto">
            <a:xfrm>
              <a:off x="1776" y="1597"/>
              <a:ext cx="2099" cy="317"/>
            </a:xfrm>
            <a:prstGeom prst="star16">
              <a:avLst>
                <a:gd name="adj" fmla="val 37500"/>
              </a:avLst>
            </a:prstGeom>
            <a:ln>
              <a:headEnd/>
              <a:tailEnd/>
            </a:ln>
          </p:spPr>
          <p:style>
            <a:lnRef idx="1">
              <a:schemeClr val="accent5"/>
            </a:lnRef>
            <a:fillRef idx="3">
              <a:schemeClr val="accent5"/>
            </a:fillRef>
            <a:effectRef idx="2">
              <a:schemeClr val="accent5"/>
            </a:effectRef>
            <a:fontRef idx="minor">
              <a:schemeClr val="lt1"/>
            </a:fontRef>
          </p:style>
          <p:txBody>
            <a:bodyPr wrap="none" lIns="90488" tIns="44450" rIns="90488" bIns="44450" anchor="ctr"/>
            <a:lstStyle/>
            <a:p>
              <a:endParaRPr lang="en-US" b="1" dirty="0">
                <a:solidFill>
                  <a:schemeClr val="bg1"/>
                </a:solidFill>
                <a:latin typeface="+mn-lt"/>
              </a:endParaRPr>
            </a:p>
          </p:txBody>
        </p:sp>
        <p:sp>
          <p:nvSpPr>
            <p:cNvPr id="1624070" name="Rectangle 6"/>
            <p:cNvSpPr>
              <a:spLocks noChangeArrowheads="1"/>
            </p:cNvSpPr>
            <p:nvPr/>
          </p:nvSpPr>
          <p:spPr bwMode="auto">
            <a:xfrm>
              <a:off x="1420" y="2073"/>
              <a:ext cx="1250" cy="39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s-ES" b="1" dirty="0" smtClean="0">
                  <a:solidFill>
                    <a:srgbClr val="000000"/>
                  </a:solidFill>
                </a:rPr>
                <a:t>Riesgo no identifica-</a:t>
              </a:r>
            </a:p>
            <a:p>
              <a:r>
                <a:rPr lang="es-ES" b="1" dirty="0" smtClean="0">
                  <a:solidFill>
                    <a:srgbClr val="000000"/>
                  </a:solidFill>
                </a:rPr>
                <a:t>do o asumido</a:t>
              </a:r>
              <a:endParaRPr lang="en-GB" b="1" dirty="0">
                <a:solidFill>
                  <a:srgbClr val="000000"/>
                </a:solidFill>
                <a:latin typeface="+mn-lt"/>
              </a:endParaRPr>
            </a:p>
          </p:txBody>
        </p:sp>
        <p:sp>
          <p:nvSpPr>
            <p:cNvPr id="1624071" name="Rectangle 7"/>
            <p:cNvSpPr>
              <a:spLocks noChangeArrowheads="1"/>
            </p:cNvSpPr>
            <p:nvPr/>
          </p:nvSpPr>
          <p:spPr bwMode="auto">
            <a:xfrm>
              <a:off x="2905" y="2072"/>
              <a:ext cx="1163" cy="20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err="1" smtClean="0">
                  <a:solidFill>
                    <a:srgbClr val="000000"/>
                  </a:solidFill>
                  <a:latin typeface="+mn-lt"/>
                </a:rPr>
                <a:t>Riesgo</a:t>
              </a:r>
              <a:r>
                <a:rPr lang="en-GB" b="1" dirty="0" smtClean="0">
                  <a:solidFill>
                    <a:srgbClr val="000000"/>
                  </a:solidFill>
                  <a:latin typeface="+mn-lt"/>
                </a:rPr>
                <a:t> </a:t>
              </a:r>
              <a:r>
                <a:rPr lang="en-GB" b="1" dirty="0" err="1" smtClean="0">
                  <a:solidFill>
                    <a:srgbClr val="000000"/>
                  </a:solidFill>
                  <a:latin typeface="+mn-lt"/>
                </a:rPr>
                <a:t>Identificado</a:t>
              </a:r>
              <a:endParaRPr lang="en-GB" b="1" dirty="0">
                <a:solidFill>
                  <a:srgbClr val="000000"/>
                </a:solidFill>
                <a:latin typeface="+mn-lt"/>
              </a:endParaRPr>
            </a:p>
          </p:txBody>
        </p:sp>
        <p:sp>
          <p:nvSpPr>
            <p:cNvPr id="1624072" name="Rectangle 8"/>
            <p:cNvSpPr>
              <a:spLocks noChangeArrowheads="1"/>
            </p:cNvSpPr>
            <p:nvPr/>
          </p:nvSpPr>
          <p:spPr bwMode="auto">
            <a:xfrm>
              <a:off x="1413" y="2602"/>
              <a:ext cx="1257"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err="1" smtClean="0">
                  <a:solidFill>
                    <a:srgbClr val="000000"/>
                  </a:solidFill>
                  <a:latin typeface="+mn-lt"/>
                </a:rPr>
                <a:t>Afecta</a:t>
              </a:r>
              <a:r>
                <a:rPr lang="en-GB" b="1" dirty="0" smtClean="0">
                  <a:solidFill>
                    <a:srgbClr val="000000"/>
                  </a:solidFill>
                  <a:latin typeface="+mn-lt"/>
                </a:rPr>
                <a:t> </a:t>
              </a:r>
              <a:r>
                <a:rPr lang="en-GB" b="1" dirty="0" err="1" smtClean="0">
                  <a:solidFill>
                    <a:srgbClr val="000000"/>
                  </a:solidFill>
                  <a:latin typeface="+mn-lt"/>
                </a:rPr>
                <a:t>Cuantitativa</a:t>
              </a:r>
              <a:r>
                <a:rPr lang="en-GB" b="1" dirty="0" smtClean="0">
                  <a:solidFill>
                    <a:srgbClr val="000000"/>
                  </a:solidFill>
                  <a:latin typeface="+mn-lt"/>
                </a:rPr>
                <a:t>-</a:t>
              </a:r>
            </a:p>
            <a:p>
              <a:r>
                <a:rPr lang="en-GB" b="1" dirty="0" err="1" smtClean="0">
                  <a:solidFill>
                    <a:srgbClr val="000000"/>
                  </a:solidFill>
                  <a:latin typeface="+mn-lt"/>
                </a:rPr>
                <a:t>mente</a:t>
              </a:r>
              <a:r>
                <a:rPr lang="en-GB" b="1" dirty="0" smtClean="0">
                  <a:solidFill>
                    <a:srgbClr val="000000"/>
                  </a:solidFill>
                  <a:latin typeface="+mn-lt"/>
                </a:rPr>
                <a:t> al </a:t>
              </a:r>
              <a:r>
                <a:rPr lang="en-GB" b="1" dirty="0" err="1" smtClean="0">
                  <a:solidFill>
                    <a:srgbClr val="000000"/>
                  </a:solidFill>
                  <a:latin typeface="+mn-lt"/>
                </a:rPr>
                <a:t>proyecto</a:t>
              </a:r>
              <a:endParaRPr lang="en-GB" b="1" dirty="0">
                <a:solidFill>
                  <a:srgbClr val="000000"/>
                </a:solidFill>
                <a:latin typeface="+mn-lt"/>
              </a:endParaRPr>
            </a:p>
          </p:txBody>
        </p:sp>
        <p:sp>
          <p:nvSpPr>
            <p:cNvPr id="1624073" name="Rectangle 9"/>
            <p:cNvSpPr>
              <a:spLocks noChangeArrowheads="1"/>
            </p:cNvSpPr>
            <p:nvPr/>
          </p:nvSpPr>
          <p:spPr bwMode="auto">
            <a:xfrm>
              <a:off x="1413" y="3035"/>
              <a:ext cx="1257"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err="1" smtClean="0">
                  <a:solidFill>
                    <a:srgbClr val="000000"/>
                  </a:solidFill>
                  <a:latin typeface="+mn-lt"/>
                </a:rPr>
                <a:t>Desarrollar</a:t>
              </a:r>
              <a:r>
                <a:rPr lang="en-GB" b="1" dirty="0" smtClean="0">
                  <a:solidFill>
                    <a:srgbClr val="000000"/>
                  </a:solidFill>
                  <a:latin typeface="+mn-lt"/>
                </a:rPr>
                <a:t> </a:t>
              </a:r>
              <a:r>
                <a:rPr lang="en-GB" b="1" dirty="0" err="1" smtClean="0">
                  <a:solidFill>
                    <a:srgbClr val="000000"/>
                  </a:solidFill>
                  <a:latin typeface="+mn-lt"/>
                </a:rPr>
                <a:t>respues</a:t>
              </a:r>
              <a:r>
                <a:rPr lang="en-GB" b="1" dirty="0" smtClean="0">
                  <a:solidFill>
                    <a:srgbClr val="000000"/>
                  </a:solidFill>
                  <a:latin typeface="+mn-lt"/>
                </a:rPr>
                <a:t>-</a:t>
              </a:r>
            </a:p>
            <a:p>
              <a:r>
                <a:rPr lang="en-GB" b="1" dirty="0" err="1" smtClean="0">
                  <a:solidFill>
                    <a:srgbClr val="000000"/>
                  </a:solidFill>
                  <a:latin typeface="+mn-lt"/>
                </a:rPr>
                <a:t>tas</a:t>
              </a:r>
              <a:r>
                <a:rPr lang="en-GB" b="1" dirty="0" smtClean="0">
                  <a:solidFill>
                    <a:srgbClr val="000000"/>
                  </a:solidFill>
                  <a:latin typeface="+mn-lt"/>
                </a:rPr>
                <a:t> e </a:t>
              </a:r>
              <a:r>
                <a:rPr lang="en-GB" b="1" dirty="0" err="1" smtClean="0">
                  <a:solidFill>
                    <a:srgbClr val="000000"/>
                  </a:solidFill>
                  <a:latin typeface="+mn-lt"/>
                </a:rPr>
                <a:t>implementar</a:t>
              </a:r>
              <a:endParaRPr lang="en-GB" b="1" dirty="0">
                <a:solidFill>
                  <a:srgbClr val="000000"/>
                </a:solidFill>
                <a:latin typeface="+mn-lt"/>
              </a:endParaRPr>
            </a:p>
          </p:txBody>
        </p:sp>
        <p:sp>
          <p:nvSpPr>
            <p:cNvPr id="1624074" name="Rectangle 10"/>
            <p:cNvSpPr>
              <a:spLocks noChangeArrowheads="1"/>
            </p:cNvSpPr>
            <p:nvPr/>
          </p:nvSpPr>
          <p:spPr bwMode="auto">
            <a:xfrm>
              <a:off x="2903" y="2396"/>
              <a:ext cx="1496" cy="373"/>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err="1" smtClean="0">
                  <a:solidFill>
                    <a:srgbClr val="000000"/>
                  </a:solidFill>
                  <a:latin typeface="+mn-lt"/>
                </a:rPr>
                <a:t>Implementar</a:t>
              </a:r>
              <a:r>
                <a:rPr lang="en-GB" b="1" dirty="0" smtClean="0">
                  <a:solidFill>
                    <a:srgbClr val="000000"/>
                  </a:solidFill>
                  <a:latin typeface="+mn-lt"/>
                </a:rPr>
                <a:t> </a:t>
              </a:r>
              <a:r>
                <a:rPr lang="en-GB" b="1" dirty="0" err="1" smtClean="0">
                  <a:solidFill>
                    <a:srgbClr val="000000"/>
                  </a:solidFill>
                  <a:latin typeface="+mn-lt"/>
                </a:rPr>
                <a:t>las</a:t>
              </a:r>
              <a:endParaRPr lang="en-GB" b="1" dirty="0" smtClean="0">
                <a:solidFill>
                  <a:srgbClr val="000000"/>
                </a:solidFill>
              </a:endParaRPr>
            </a:p>
            <a:p>
              <a:r>
                <a:rPr lang="en-GB" b="1" dirty="0" err="1" smtClean="0">
                  <a:solidFill>
                    <a:srgbClr val="000000"/>
                  </a:solidFill>
                </a:rPr>
                <a:t>Respuestas</a:t>
              </a:r>
              <a:r>
                <a:rPr lang="en-GB" b="1" dirty="0" smtClean="0">
                  <a:solidFill>
                    <a:srgbClr val="000000"/>
                  </a:solidFill>
                </a:rPr>
                <a:t> </a:t>
              </a:r>
              <a:r>
                <a:rPr lang="en-GB" b="1" dirty="0" err="1" smtClean="0">
                  <a:solidFill>
                    <a:srgbClr val="000000"/>
                  </a:solidFill>
                  <a:latin typeface="+mn-lt"/>
                </a:rPr>
                <a:t>planificadas</a:t>
              </a:r>
              <a:endParaRPr lang="en-GB" b="1" dirty="0">
                <a:solidFill>
                  <a:srgbClr val="000000"/>
                </a:solidFill>
                <a:latin typeface="+mn-lt"/>
              </a:endParaRPr>
            </a:p>
          </p:txBody>
        </p:sp>
        <p:sp>
          <p:nvSpPr>
            <p:cNvPr id="1624075" name="Rectangle 11"/>
            <p:cNvSpPr>
              <a:spLocks noChangeArrowheads="1"/>
            </p:cNvSpPr>
            <p:nvPr/>
          </p:nvSpPr>
          <p:spPr bwMode="auto">
            <a:xfrm>
              <a:off x="2997" y="3533"/>
              <a:ext cx="1162" cy="25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err="1" smtClean="0">
                  <a:solidFill>
                    <a:srgbClr val="000000"/>
                  </a:solidFill>
                  <a:latin typeface="+mn-lt"/>
                </a:rPr>
                <a:t>Revisar</a:t>
              </a:r>
              <a:r>
                <a:rPr lang="en-GB" b="1" dirty="0" smtClean="0">
                  <a:solidFill>
                    <a:srgbClr val="000000"/>
                  </a:solidFill>
                  <a:latin typeface="+mn-lt"/>
                </a:rPr>
                <a:t> los planes</a:t>
              </a:r>
              <a:endParaRPr lang="en-GB" b="1" dirty="0">
                <a:solidFill>
                  <a:srgbClr val="000000"/>
                </a:solidFill>
                <a:latin typeface="+mn-lt"/>
              </a:endParaRPr>
            </a:p>
          </p:txBody>
        </p:sp>
        <p:sp>
          <p:nvSpPr>
            <p:cNvPr id="1624076" name="Rectangle 12"/>
            <p:cNvSpPr>
              <a:spLocks noChangeArrowheads="1"/>
            </p:cNvSpPr>
            <p:nvPr/>
          </p:nvSpPr>
          <p:spPr bwMode="auto">
            <a:xfrm>
              <a:off x="2124" y="1097"/>
              <a:ext cx="1397" cy="3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latin typeface="+mn-lt"/>
              </a:endParaRPr>
            </a:p>
          </p:txBody>
        </p:sp>
        <p:sp>
          <p:nvSpPr>
            <p:cNvPr id="1624077" name="Rectangle 13"/>
            <p:cNvSpPr>
              <a:spLocks noChangeArrowheads="1"/>
            </p:cNvSpPr>
            <p:nvPr/>
          </p:nvSpPr>
          <p:spPr bwMode="auto">
            <a:xfrm>
              <a:off x="2330" y="1090"/>
              <a:ext cx="945" cy="394"/>
            </a:xfrm>
            <a:prstGeom prst="rect">
              <a:avLst/>
            </a:prstGeom>
            <a:noFill/>
            <a:ln w="12700">
              <a:noFill/>
              <a:miter lim="800000"/>
              <a:headEnd/>
              <a:tailEnd/>
            </a:ln>
            <a:effectLst/>
          </p:spPr>
          <p:txBody>
            <a:bodyPr lIns="90488" tIns="44450" rIns="90488" bIns="44450">
              <a:spAutoFit/>
            </a:bodyPr>
            <a:lstStyle/>
            <a:p>
              <a:pPr>
                <a:spcBef>
                  <a:spcPct val="50000"/>
                </a:spcBef>
              </a:pPr>
              <a:r>
                <a:rPr lang="en-GB" b="1" dirty="0" err="1" smtClean="0">
                  <a:solidFill>
                    <a:srgbClr val="000000"/>
                  </a:solidFill>
                  <a:latin typeface="+mn-lt"/>
                </a:rPr>
                <a:t>Monitorear</a:t>
              </a:r>
              <a:r>
                <a:rPr lang="en-GB" b="1" dirty="0" smtClean="0">
                  <a:solidFill>
                    <a:srgbClr val="000000"/>
                  </a:solidFill>
                  <a:latin typeface="+mn-lt"/>
                </a:rPr>
                <a:t> y </a:t>
              </a:r>
              <a:r>
                <a:rPr lang="en-GB" b="1" dirty="0" err="1" smtClean="0">
                  <a:solidFill>
                    <a:srgbClr val="000000"/>
                  </a:solidFill>
                  <a:latin typeface="+mn-lt"/>
                </a:rPr>
                <a:t>Controlar</a:t>
              </a:r>
              <a:endParaRPr lang="en-GB" b="1" dirty="0">
                <a:solidFill>
                  <a:srgbClr val="000000"/>
                </a:solidFill>
                <a:latin typeface="+mn-lt"/>
              </a:endParaRPr>
            </a:p>
          </p:txBody>
        </p:sp>
        <p:cxnSp>
          <p:nvCxnSpPr>
            <p:cNvPr id="1624078" name="AutoShape 14"/>
            <p:cNvCxnSpPr>
              <a:cxnSpLocks noChangeShapeType="1"/>
              <a:stCxn id="1624076" idx="3"/>
              <a:endCxn id="1624068" idx="0"/>
            </p:cNvCxnSpPr>
            <p:nvPr/>
          </p:nvCxnSpPr>
          <p:spPr bwMode="auto">
            <a:xfrm>
              <a:off x="3521" y="1279"/>
              <a:ext cx="1381" cy="1618"/>
            </a:xfrm>
            <a:prstGeom prst="bentConnector2">
              <a:avLst/>
            </a:prstGeom>
            <a:noFill/>
            <a:ln w="9525">
              <a:solidFill>
                <a:schemeClr val="tx1"/>
              </a:solidFill>
              <a:miter lim="800000"/>
              <a:headEnd type="triangle" w="med" len="med"/>
              <a:tailEnd type="triangle" w="med" len="med"/>
            </a:ln>
            <a:effectLst/>
          </p:spPr>
        </p:cxnSp>
        <p:cxnSp>
          <p:nvCxnSpPr>
            <p:cNvPr id="1624079" name="AutoShape 15"/>
            <p:cNvCxnSpPr>
              <a:cxnSpLocks noChangeShapeType="1"/>
              <a:stCxn id="1624076" idx="2"/>
              <a:endCxn id="1624069" idx="0"/>
            </p:cNvCxnSpPr>
            <p:nvPr/>
          </p:nvCxnSpPr>
          <p:spPr bwMode="auto">
            <a:xfrm>
              <a:off x="2823" y="1462"/>
              <a:ext cx="3" cy="135"/>
            </a:xfrm>
            <a:prstGeom prst="straightConnector1">
              <a:avLst/>
            </a:prstGeom>
            <a:noFill/>
            <a:ln w="9525">
              <a:solidFill>
                <a:schemeClr val="tx1"/>
              </a:solidFill>
              <a:round/>
              <a:headEnd/>
              <a:tailEnd type="triangle" w="med" len="med"/>
            </a:ln>
            <a:effectLst/>
          </p:spPr>
        </p:cxnSp>
        <p:cxnSp>
          <p:nvCxnSpPr>
            <p:cNvPr id="1624080" name="AutoShape 16"/>
            <p:cNvCxnSpPr>
              <a:cxnSpLocks noChangeShapeType="1"/>
              <a:stCxn id="1624069" idx="2"/>
              <a:endCxn id="1624070" idx="0"/>
            </p:cNvCxnSpPr>
            <p:nvPr/>
          </p:nvCxnSpPr>
          <p:spPr bwMode="auto">
            <a:xfrm flipH="1">
              <a:off x="2045" y="1756"/>
              <a:ext cx="1830" cy="317"/>
            </a:xfrm>
            <a:prstGeom prst="bentConnector4">
              <a:avLst>
                <a:gd name="adj1" fmla="val -7871"/>
                <a:gd name="adj2" fmla="val 74961"/>
              </a:avLst>
            </a:prstGeom>
            <a:noFill/>
            <a:ln w="9525">
              <a:solidFill>
                <a:schemeClr val="tx1"/>
              </a:solidFill>
              <a:miter lim="800000"/>
              <a:headEnd/>
              <a:tailEnd type="triangle" w="med" len="med"/>
            </a:ln>
            <a:effectLst/>
          </p:spPr>
        </p:cxnSp>
        <p:cxnSp>
          <p:nvCxnSpPr>
            <p:cNvPr id="1624081" name="AutoShape 17"/>
            <p:cNvCxnSpPr>
              <a:cxnSpLocks noChangeShapeType="1"/>
              <a:stCxn id="1624069" idx="2"/>
              <a:endCxn id="1624071" idx="0"/>
            </p:cNvCxnSpPr>
            <p:nvPr/>
          </p:nvCxnSpPr>
          <p:spPr bwMode="auto">
            <a:xfrm rot="16200000" flipH="1">
              <a:off x="3078" y="1662"/>
              <a:ext cx="158" cy="661"/>
            </a:xfrm>
            <a:prstGeom prst="bentConnector3">
              <a:avLst>
                <a:gd name="adj1" fmla="val 49366"/>
              </a:avLst>
            </a:prstGeom>
            <a:noFill/>
            <a:ln w="9525">
              <a:solidFill>
                <a:schemeClr val="tx1"/>
              </a:solidFill>
              <a:miter lim="800000"/>
              <a:headEnd/>
              <a:tailEnd type="triangle" w="med" len="med"/>
            </a:ln>
            <a:effectLst/>
          </p:spPr>
        </p:cxnSp>
        <p:cxnSp>
          <p:nvCxnSpPr>
            <p:cNvPr id="1624082" name="AutoShape 18"/>
            <p:cNvCxnSpPr>
              <a:cxnSpLocks noChangeShapeType="1"/>
              <a:stCxn id="1624071" idx="2"/>
              <a:endCxn id="1624074" idx="0"/>
            </p:cNvCxnSpPr>
            <p:nvPr/>
          </p:nvCxnSpPr>
          <p:spPr bwMode="auto">
            <a:xfrm>
              <a:off x="3487" y="2273"/>
              <a:ext cx="164" cy="123"/>
            </a:xfrm>
            <a:prstGeom prst="straightConnector1">
              <a:avLst/>
            </a:prstGeom>
            <a:noFill/>
            <a:ln w="9525">
              <a:solidFill>
                <a:schemeClr val="tx1"/>
              </a:solidFill>
              <a:round/>
              <a:headEnd/>
              <a:tailEnd type="triangle" w="med" len="med"/>
            </a:ln>
            <a:effectLst/>
          </p:spPr>
        </p:cxnSp>
        <p:cxnSp>
          <p:nvCxnSpPr>
            <p:cNvPr id="1624083" name="AutoShape 19"/>
            <p:cNvCxnSpPr>
              <a:cxnSpLocks noChangeShapeType="1"/>
              <a:stCxn id="1624070" idx="2"/>
              <a:endCxn id="1624072" idx="0"/>
            </p:cNvCxnSpPr>
            <p:nvPr/>
          </p:nvCxnSpPr>
          <p:spPr bwMode="auto">
            <a:xfrm flipH="1">
              <a:off x="2042" y="2463"/>
              <a:ext cx="4" cy="139"/>
            </a:xfrm>
            <a:prstGeom prst="straightConnector1">
              <a:avLst/>
            </a:prstGeom>
            <a:noFill/>
            <a:ln w="9525">
              <a:solidFill>
                <a:schemeClr val="tx1"/>
              </a:solidFill>
              <a:round/>
              <a:headEnd/>
              <a:tailEnd type="triangle" w="med" len="med"/>
            </a:ln>
            <a:effectLst/>
          </p:spPr>
        </p:cxnSp>
        <p:cxnSp>
          <p:nvCxnSpPr>
            <p:cNvPr id="1624084" name="AutoShape 20"/>
            <p:cNvCxnSpPr>
              <a:cxnSpLocks noChangeShapeType="1"/>
              <a:stCxn id="1624072" idx="2"/>
              <a:endCxn id="1624073" idx="0"/>
            </p:cNvCxnSpPr>
            <p:nvPr/>
          </p:nvCxnSpPr>
          <p:spPr bwMode="auto">
            <a:xfrm flipH="1">
              <a:off x="2042" y="2928"/>
              <a:ext cx="0" cy="107"/>
            </a:xfrm>
            <a:prstGeom prst="straightConnector1">
              <a:avLst/>
            </a:prstGeom>
            <a:noFill/>
            <a:ln w="9525">
              <a:solidFill>
                <a:schemeClr val="tx1"/>
              </a:solidFill>
              <a:round/>
              <a:headEnd/>
              <a:tailEnd type="triangle" w="med" len="med"/>
            </a:ln>
            <a:effectLst/>
          </p:spPr>
        </p:cxnSp>
        <p:cxnSp>
          <p:nvCxnSpPr>
            <p:cNvPr id="1624085" name="AutoShape 21"/>
            <p:cNvCxnSpPr>
              <a:cxnSpLocks noChangeShapeType="1"/>
              <a:stCxn id="1624074" idx="2"/>
              <a:endCxn id="1624075" idx="0"/>
            </p:cNvCxnSpPr>
            <p:nvPr/>
          </p:nvCxnSpPr>
          <p:spPr bwMode="auto">
            <a:xfrm rot="5400000">
              <a:off x="3232" y="3115"/>
              <a:ext cx="764" cy="73"/>
            </a:xfrm>
            <a:prstGeom prst="bentConnector3">
              <a:avLst>
                <a:gd name="adj1" fmla="val 50000"/>
              </a:avLst>
            </a:prstGeom>
            <a:noFill/>
            <a:ln w="9525">
              <a:solidFill>
                <a:schemeClr val="tx1"/>
              </a:solidFill>
              <a:miter lim="800000"/>
              <a:headEnd/>
              <a:tailEnd type="triangle" w="med" len="med"/>
            </a:ln>
            <a:effectLst/>
          </p:spPr>
        </p:cxnSp>
        <p:cxnSp>
          <p:nvCxnSpPr>
            <p:cNvPr id="1624086" name="AutoShape 22"/>
            <p:cNvCxnSpPr>
              <a:cxnSpLocks noChangeShapeType="1"/>
              <a:stCxn id="1624073" idx="2"/>
              <a:endCxn id="1624075" idx="1"/>
            </p:cNvCxnSpPr>
            <p:nvPr/>
          </p:nvCxnSpPr>
          <p:spPr bwMode="auto">
            <a:xfrm rot="16200000" flipH="1">
              <a:off x="2369" y="3033"/>
              <a:ext cx="300" cy="955"/>
            </a:xfrm>
            <a:prstGeom prst="bentConnector2">
              <a:avLst/>
            </a:prstGeom>
            <a:noFill/>
            <a:ln w="9525">
              <a:solidFill>
                <a:schemeClr val="tx1"/>
              </a:solidFill>
              <a:miter lim="800000"/>
              <a:headEnd/>
              <a:tailEnd type="triangle" w="med" len="med"/>
            </a:ln>
            <a:effectLst/>
          </p:spPr>
        </p:cxnSp>
        <p:cxnSp>
          <p:nvCxnSpPr>
            <p:cNvPr id="1624087" name="AutoShape 23"/>
            <p:cNvCxnSpPr>
              <a:cxnSpLocks noChangeShapeType="1"/>
              <a:stCxn id="1624075" idx="3"/>
              <a:endCxn id="1624068" idx="2"/>
            </p:cNvCxnSpPr>
            <p:nvPr/>
          </p:nvCxnSpPr>
          <p:spPr bwMode="auto">
            <a:xfrm flipV="1">
              <a:off x="4159" y="3632"/>
              <a:ext cx="743" cy="29"/>
            </a:xfrm>
            <a:prstGeom prst="bentConnector2">
              <a:avLst/>
            </a:prstGeom>
            <a:noFill/>
            <a:ln w="9525">
              <a:solidFill>
                <a:schemeClr val="tx1"/>
              </a:solidFill>
              <a:miter lim="800000"/>
              <a:headEnd type="triangle" w="med" len="med"/>
              <a:tailEnd type="triangle" w="med" len="med"/>
            </a:ln>
            <a:effectLst/>
          </p:spPr>
        </p:cxnSp>
        <p:sp>
          <p:nvSpPr>
            <p:cNvPr id="1624088" name="Rectangle 24"/>
            <p:cNvSpPr>
              <a:spLocks noChangeArrowheads="1"/>
            </p:cNvSpPr>
            <p:nvPr/>
          </p:nvSpPr>
          <p:spPr bwMode="auto">
            <a:xfrm>
              <a:off x="2379" y="1622"/>
              <a:ext cx="1072" cy="226"/>
            </a:xfrm>
            <a:prstGeom prst="rect">
              <a:avLst/>
            </a:prstGeom>
            <a:noFill/>
            <a:ln w="9525" algn="ctr">
              <a:noFill/>
              <a:miter lim="800000"/>
              <a:headEnd/>
              <a:tailEnd/>
            </a:ln>
            <a:effectLst/>
          </p:spPr>
          <p:txBody>
            <a:bodyPr wrap="none">
              <a:spAutoFit/>
            </a:bodyPr>
            <a:lstStyle/>
            <a:p>
              <a:r>
                <a:rPr lang="en-GB" b="1" dirty="0" smtClean="0">
                  <a:solidFill>
                    <a:schemeClr val="bg1"/>
                  </a:solidFill>
                  <a:latin typeface="+mn-lt"/>
                </a:rPr>
                <a:t>El </a:t>
              </a:r>
              <a:r>
                <a:rPr lang="en-GB" b="1" dirty="0" err="1" smtClean="0">
                  <a:solidFill>
                    <a:schemeClr val="bg1"/>
                  </a:solidFill>
                  <a:latin typeface="+mn-lt"/>
                </a:rPr>
                <a:t>Riesgo</a:t>
              </a:r>
              <a:r>
                <a:rPr lang="en-GB" b="1" dirty="0" smtClean="0">
                  <a:solidFill>
                    <a:schemeClr val="bg1"/>
                  </a:solidFill>
                  <a:latin typeface="+mn-lt"/>
                </a:rPr>
                <a:t> </a:t>
              </a:r>
              <a:r>
                <a:rPr lang="en-GB" b="1" dirty="0" err="1" smtClean="0">
                  <a:solidFill>
                    <a:schemeClr val="bg1"/>
                  </a:solidFill>
                  <a:latin typeface="+mn-lt"/>
                </a:rPr>
                <a:t>ocurre</a:t>
              </a:r>
              <a:endParaRPr lang="en-GB" b="1" dirty="0">
                <a:solidFill>
                  <a:schemeClr val="bg1"/>
                </a:solidFill>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134</a:t>
            </a:fld>
            <a:endParaRPr lang="en-US" dirty="0"/>
          </a:p>
        </p:txBody>
      </p:sp>
    </p:spTree>
    <p:extLst>
      <p:ext uri="{BB962C8B-B14F-4D97-AF65-F5344CB8AC3E}">
        <p14:creationId xmlns="" xmlns:p14="http://schemas.microsoft.com/office/powerpoint/2010/main" val="205634385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Las </a:t>
            </a:r>
            <a:r>
              <a:rPr lang="en-US" dirty="0" err="1" smtClean="0"/>
              <a:t>Mejores</a:t>
            </a:r>
            <a:r>
              <a:rPr lang="en-US" dirty="0" smtClean="0"/>
              <a:t> </a:t>
            </a:r>
            <a:r>
              <a:rPr lang="en-US" dirty="0" err="1" smtClean="0"/>
              <a:t>Prácticas</a:t>
            </a:r>
            <a:r>
              <a:rPr lang="en-US" dirty="0" smtClean="0"/>
              <a:t> de GPM</a:t>
            </a:r>
            <a:endParaRPr lang="en-US" dirty="0"/>
          </a:p>
        </p:txBody>
      </p:sp>
      <p:sp>
        <p:nvSpPr>
          <p:cNvPr id="6" name="Content Placeholder 5"/>
          <p:cNvSpPr>
            <a:spLocks noGrp="1"/>
          </p:cNvSpPr>
          <p:nvPr>
            <p:ph idx="1"/>
          </p:nvPr>
        </p:nvSpPr>
        <p:spPr>
          <a:xfrm>
            <a:off x="457200" y="1295400"/>
            <a:ext cx="8229600" cy="4648201"/>
          </a:xfrm>
        </p:spPr>
        <p:txBody>
          <a:bodyPr/>
          <a:lstStyle/>
          <a:p>
            <a:r>
              <a:rPr lang="en-GB" dirty="0" err="1" smtClean="0"/>
              <a:t>Entender</a:t>
            </a:r>
            <a:r>
              <a:rPr lang="en-GB" dirty="0" smtClean="0"/>
              <a:t> los </a:t>
            </a:r>
            <a:r>
              <a:rPr lang="en-GB" dirty="0" err="1" smtClean="0"/>
              <a:t>tres</a:t>
            </a:r>
            <a:r>
              <a:rPr lang="en-GB" dirty="0" smtClean="0"/>
              <a:t> </a:t>
            </a:r>
            <a:r>
              <a:rPr lang="en-GB" dirty="0" err="1" smtClean="0"/>
              <a:t>elementos</a:t>
            </a:r>
            <a:endParaRPr lang="en-GB" dirty="0" smtClean="0"/>
          </a:p>
          <a:p>
            <a:pPr lvl="1"/>
            <a:r>
              <a:rPr lang="en-GB" sz="1800" dirty="0" err="1" smtClean="0"/>
              <a:t>Causa</a:t>
            </a:r>
            <a:r>
              <a:rPr lang="en-GB" sz="1800" dirty="0" smtClean="0"/>
              <a:t>, </a:t>
            </a:r>
            <a:r>
              <a:rPr lang="en-GB" sz="1800" dirty="0" err="1" smtClean="0"/>
              <a:t>Evento</a:t>
            </a:r>
            <a:r>
              <a:rPr lang="en-GB" sz="1800" dirty="0" smtClean="0"/>
              <a:t> e </a:t>
            </a:r>
            <a:r>
              <a:rPr lang="en-GB" sz="1800" dirty="0" err="1" smtClean="0"/>
              <a:t>Impacto</a:t>
            </a:r>
            <a:endParaRPr lang="en-GB" sz="1800" dirty="0" smtClean="0"/>
          </a:p>
          <a:p>
            <a:r>
              <a:rPr lang="en-GB" dirty="0" err="1" smtClean="0"/>
              <a:t>Buscar</a:t>
            </a:r>
            <a:r>
              <a:rPr lang="en-GB" dirty="0" smtClean="0"/>
              <a:t> </a:t>
            </a:r>
            <a:r>
              <a:rPr lang="en-GB" dirty="0" err="1" smtClean="0"/>
              <a:t>las</a:t>
            </a:r>
            <a:r>
              <a:rPr lang="en-GB" dirty="0" smtClean="0"/>
              <a:t> </a:t>
            </a:r>
            <a:r>
              <a:rPr lang="en-GB" dirty="0" err="1" smtClean="0"/>
              <a:t>oportunidades</a:t>
            </a:r>
            <a:endParaRPr lang="en-GB" dirty="0" smtClean="0"/>
          </a:p>
          <a:p>
            <a:r>
              <a:rPr lang="es-ES" dirty="0" smtClean="0"/>
              <a:t>¿El riesgo puede proporcionar un beneficio sostenible?</a:t>
            </a:r>
            <a:endParaRPr lang="en-GB" dirty="0" smtClean="0"/>
          </a:p>
          <a:p>
            <a:r>
              <a:rPr lang="es-ES" dirty="0" smtClean="0"/>
              <a:t>Planificar la respuesta al riesgo en detalle</a:t>
            </a:r>
            <a:endParaRPr lang="en-GB" dirty="0" smtClean="0"/>
          </a:p>
          <a:p>
            <a:r>
              <a:rPr lang="en-GB" dirty="0" err="1" smtClean="0"/>
              <a:t>Observar</a:t>
            </a:r>
            <a:r>
              <a:rPr lang="en-GB" dirty="0" smtClean="0"/>
              <a:t> y </a:t>
            </a:r>
            <a:r>
              <a:rPr lang="en-GB" dirty="0" err="1" smtClean="0"/>
              <a:t>reaccionar</a:t>
            </a:r>
            <a:endParaRPr lang="en-GB" dirty="0"/>
          </a:p>
        </p:txBody>
      </p:sp>
      <p:pic>
        <p:nvPicPr>
          <p:cNvPr id="37" name="Picture 3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101072" y="4022360"/>
            <a:ext cx="1776910" cy="192498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135</a:t>
            </a:fld>
            <a:endParaRPr lang="en-US" dirty="0"/>
          </a:p>
        </p:txBody>
      </p:sp>
    </p:spTree>
    <p:extLst>
      <p:ext uri="{BB962C8B-B14F-4D97-AF65-F5344CB8AC3E}">
        <p14:creationId xmlns="" xmlns:p14="http://schemas.microsoft.com/office/powerpoint/2010/main" val="10308556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1295400"/>
            <a:ext cx="4953000" cy="4343400"/>
          </a:xfrm>
        </p:spPr>
        <p:txBody>
          <a:bodyPr>
            <a:normAutofit fontScale="62500" lnSpcReduction="20000"/>
          </a:bodyPr>
          <a:lstStyle/>
          <a:p>
            <a:pPr marL="0" indent="0">
              <a:buNone/>
            </a:pPr>
            <a:r>
              <a:rPr lang="en-US" sz="3600" dirty="0" err="1" smtClean="0"/>
              <a:t>Factores</a:t>
            </a:r>
            <a:r>
              <a:rPr lang="en-US" sz="3600" dirty="0" smtClean="0"/>
              <a:t> en un </a:t>
            </a:r>
            <a:r>
              <a:rPr lang="en-US" sz="3600" dirty="0" err="1" smtClean="0"/>
              <a:t>Análisis</a:t>
            </a:r>
            <a:r>
              <a:rPr lang="en-US" sz="3600" dirty="0" smtClean="0"/>
              <a:t> PESTLE  </a:t>
            </a:r>
            <a:endParaRPr lang="en-US" sz="3600" dirty="0"/>
          </a:p>
          <a:p>
            <a:pPr marL="0" indent="0">
              <a:buNone/>
            </a:pPr>
            <a:endParaRPr lang="en-US" dirty="0"/>
          </a:p>
          <a:p>
            <a:r>
              <a:rPr lang="en-US" b="1" dirty="0" err="1" smtClean="0"/>
              <a:t>Político</a:t>
            </a:r>
            <a:r>
              <a:rPr lang="en-US" b="1" dirty="0" smtClean="0"/>
              <a:t>:</a:t>
            </a:r>
            <a:r>
              <a:rPr lang="en-US" dirty="0" smtClean="0"/>
              <a:t> Las </a:t>
            </a:r>
            <a:r>
              <a:rPr lang="en-US" dirty="0" err="1" smtClean="0"/>
              <a:t>influencias</a:t>
            </a:r>
            <a:r>
              <a:rPr lang="en-US" dirty="0" smtClean="0"/>
              <a:t> </a:t>
            </a:r>
            <a:r>
              <a:rPr lang="en-US" dirty="0" err="1" smtClean="0"/>
              <a:t>actuales</a:t>
            </a:r>
            <a:r>
              <a:rPr lang="en-US" dirty="0" smtClean="0"/>
              <a:t> y </a:t>
            </a:r>
            <a:r>
              <a:rPr lang="en-US" dirty="0" err="1" smtClean="0"/>
              <a:t>potenciales</a:t>
            </a:r>
            <a:r>
              <a:rPr lang="en-US" dirty="0" smtClean="0"/>
              <a:t> </a:t>
            </a:r>
            <a:r>
              <a:rPr lang="en-US" dirty="0" err="1" smtClean="0"/>
              <a:t>desde</a:t>
            </a:r>
            <a:r>
              <a:rPr lang="en-US" dirty="0" smtClean="0"/>
              <a:t> </a:t>
            </a:r>
            <a:r>
              <a:rPr lang="en-US" dirty="0" err="1" smtClean="0"/>
              <a:t>las</a:t>
            </a:r>
            <a:r>
              <a:rPr lang="en-US" dirty="0" smtClean="0"/>
              <a:t> </a:t>
            </a:r>
            <a:r>
              <a:rPr lang="en-US" dirty="0" err="1" smtClean="0"/>
              <a:t>presiones</a:t>
            </a:r>
            <a:r>
              <a:rPr lang="en-US" dirty="0" smtClean="0"/>
              <a:t> </a:t>
            </a:r>
            <a:r>
              <a:rPr lang="en-US" dirty="0" err="1" smtClean="0"/>
              <a:t>políticas</a:t>
            </a:r>
            <a:r>
              <a:rPr lang="en-US" dirty="0" smtClean="0"/>
              <a:t> </a:t>
            </a:r>
            <a:endParaRPr lang="en-US" dirty="0"/>
          </a:p>
          <a:p>
            <a:r>
              <a:rPr lang="en-US" b="1" dirty="0" err="1" smtClean="0"/>
              <a:t>Económico</a:t>
            </a:r>
            <a:r>
              <a:rPr lang="en-US" b="1" dirty="0" smtClean="0"/>
              <a:t>:</a:t>
            </a:r>
            <a:r>
              <a:rPr lang="en-US" dirty="0" smtClean="0"/>
              <a:t> El </a:t>
            </a:r>
            <a:r>
              <a:rPr lang="en-US" dirty="0" err="1" smtClean="0"/>
              <a:t>impacto</a:t>
            </a:r>
            <a:r>
              <a:rPr lang="en-US" dirty="0" smtClean="0"/>
              <a:t> </a:t>
            </a:r>
            <a:r>
              <a:rPr lang="en-US" dirty="0" err="1" smtClean="0"/>
              <a:t>económico</a:t>
            </a:r>
            <a:r>
              <a:rPr lang="en-US" dirty="0" smtClean="0"/>
              <a:t> </a:t>
            </a:r>
            <a:r>
              <a:rPr lang="en-US" dirty="0" err="1" smtClean="0"/>
              <a:t>mundial</a:t>
            </a:r>
            <a:r>
              <a:rPr lang="en-US" dirty="0" smtClean="0"/>
              <a:t>, </a:t>
            </a:r>
            <a:r>
              <a:rPr lang="en-US" dirty="0" err="1" smtClean="0"/>
              <a:t>nacional</a:t>
            </a:r>
            <a:r>
              <a:rPr lang="en-US" dirty="0" smtClean="0"/>
              <a:t> y local </a:t>
            </a:r>
            <a:endParaRPr lang="en-US" dirty="0"/>
          </a:p>
          <a:p>
            <a:r>
              <a:rPr lang="en-US" b="1" dirty="0" err="1" smtClean="0"/>
              <a:t>Sociológico</a:t>
            </a:r>
            <a:r>
              <a:rPr lang="en-US" b="1" dirty="0" smtClean="0"/>
              <a:t>:</a:t>
            </a:r>
            <a:r>
              <a:rPr lang="en-US" dirty="0" smtClean="0"/>
              <a:t> </a:t>
            </a:r>
            <a:r>
              <a:rPr lang="es-ES" dirty="0" smtClean="0"/>
              <a:t>Las formas en las que los cambios en la sociedad afectan el proyecto</a:t>
            </a:r>
            <a:r>
              <a:rPr lang="en-US" dirty="0" smtClean="0"/>
              <a:t> </a:t>
            </a:r>
            <a:endParaRPr lang="en-US" dirty="0"/>
          </a:p>
          <a:p>
            <a:r>
              <a:rPr lang="en-US" b="1" dirty="0" err="1" smtClean="0"/>
              <a:t>Tecnológico</a:t>
            </a:r>
            <a:r>
              <a:rPr lang="en-US" b="1" dirty="0" smtClean="0"/>
              <a:t>:</a:t>
            </a:r>
            <a:r>
              <a:rPr lang="en-US" dirty="0" smtClean="0"/>
              <a:t> </a:t>
            </a:r>
            <a:r>
              <a:rPr lang="es-ES" dirty="0" smtClean="0"/>
              <a:t>Cómo la nueva y emergente tecnología afecta a nuestro proyecto / organización</a:t>
            </a:r>
            <a:endParaRPr lang="en-US" dirty="0"/>
          </a:p>
          <a:p>
            <a:r>
              <a:rPr lang="en-US" b="1" dirty="0" smtClean="0"/>
              <a:t>Legal: </a:t>
            </a:r>
            <a:r>
              <a:rPr lang="es-ES" sz="2900" dirty="0" smtClean="0"/>
              <a:t>cómo la legislación local, nacional y global afecta el proyecto</a:t>
            </a:r>
            <a:r>
              <a:rPr lang="en-US" dirty="0" smtClean="0"/>
              <a:t> </a:t>
            </a:r>
            <a:endParaRPr lang="en-US" dirty="0"/>
          </a:p>
          <a:p>
            <a:r>
              <a:rPr lang="en-US" b="1" dirty="0" err="1" smtClean="0"/>
              <a:t>Ambiental</a:t>
            </a:r>
            <a:r>
              <a:rPr lang="en-US" b="1" dirty="0" smtClean="0"/>
              <a:t>:</a:t>
            </a:r>
            <a:r>
              <a:rPr lang="en-US" dirty="0" smtClean="0"/>
              <a:t> </a:t>
            </a:r>
            <a:r>
              <a:rPr lang="en-US" dirty="0" err="1" smtClean="0"/>
              <a:t>las</a:t>
            </a:r>
            <a:r>
              <a:rPr lang="en-US" dirty="0" smtClean="0"/>
              <a:t> </a:t>
            </a:r>
            <a:r>
              <a:rPr lang="en-US" dirty="0" err="1" smtClean="0"/>
              <a:t>cuestiones</a:t>
            </a:r>
            <a:r>
              <a:rPr lang="en-US" dirty="0" smtClean="0"/>
              <a:t> </a:t>
            </a:r>
            <a:r>
              <a:rPr lang="en-US" dirty="0" err="1" smtClean="0"/>
              <a:t>ambientales</a:t>
            </a:r>
            <a:r>
              <a:rPr lang="en-US" dirty="0" smtClean="0"/>
              <a:t> </a:t>
            </a:r>
            <a:r>
              <a:rPr lang="en-US" dirty="0" err="1" smtClean="0"/>
              <a:t>globales</a:t>
            </a:r>
            <a:r>
              <a:rPr lang="en-US" dirty="0" smtClean="0"/>
              <a:t>, </a:t>
            </a:r>
            <a:r>
              <a:rPr lang="en-US" dirty="0" err="1" smtClean="0"/>
              <a:t>nacionales</a:t>
            </a:r>
            <a:r>
              <a:rPr lang="en-US" dirty="0" smtClean="0"/>
              <a:t> y locales </a:t>
            </a:r>
            <a:endParaRPr lang="en-US" dirty="0"/>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136</a:t>
            </a:fld>
            <a:endParaRPr lang="en-US" dirty="0"/>
          </a:p>
        </p:txBody>
      </p:sp>
      <p:sp>
        <p:nvSpPr>
          <p:cNvPr id="4" name="Title 3"/>
          <p:cNvSpPr>
            <a:spLocks noGrp="1"/>
          </p:cNvSpPr>
          <p:nvPr>
            <p:ph type="title"/>
          </p:nvPr>
        </p:nvSpPr>
        <p:spPr/>
        <p:txBody>
          <a:bodyPr/>
          <a:lstStyle/>
          <a:p>
            <a:r>
              <a:rPr lang="en-US" dirty="0" smtClean="0"/>
              <a:t>PESTLE</a:t>
            </a:r>
            <a:endParaRPr lang="en-US" dirty="0"/>
          </a:p>
        </p:txBody>
      </p:sp>
      <p:sp>
        <p:nvSpPr>
          <p:cNvPr id="5" name="TextBox 4"/>
          <p:cNvSpPr txBox="1"/>
          <p:nvPr/>
        </p:nvSpPr>
        <p:spPr>
          <a:xfrm>
            <a:off x="381000" y="1905000"/>
            <a:ext cx="2895600" cy="3539430"/>
          </a:xfrm>
          <a:prstGeom prst="rect">
            <a:avLst/>
          </a:prstGeom>
          <a:noFill/>
        </p:spPr>
        <p:txBody>
          <a:bodyPr wrap="square" rtlCol="0">
            <a:spAutoFit/>
          </a:bodyPr>
          <a:lstStyle/>
          <a:p>
            <a:r>
              <a:rPr lang="en-US" sz="2800" dirty="0" smtClean="0"/>
              <a:t>PESTLE </a:t>
            </a:r>
            <a:r>
              <a:rPr lang="es-ES" sz="2800" dirty="0" smtClean="0"/>
              <a:t>es una herramienta analítica que considera factores externos y que ayuda en la determinación de impactos.</a:t>
            </a:r>
            <a:endParaRPr lang="en-US" dirty="0"/>
          </a:p>
        </p:txBody>
      </p:sp>
    </p:spTree>
    <p:extLst>
      <p:ext uri="{BB962C8B-B14F-4D97-AF65-F5344CB8AC3E}">
        <p14:creationId xmlns="" xmlns:p14="http://schemas.microsoft.com/office/powerpoint/2010/main" val="17918053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3352800" cy="2438399"/>
          </a:xfrm>
        </p:spPr>
        <p:txBody>
          <a:bodyPr>
            <a:normAutofit fontScale="92500" lnSpcReduction="20000"/>
          </a:bodyPr>
          <a:lstStyle/>
          <a:p>
            <a:pPr marL="0" indent="0">
              <a:buNone/>
            </a:pPr>
            <a:r>
              <a:rPr lang="es-ES" dirty="0" smtClean="0"/>
              <a:t>FODA es una herramienta analítica para identificar oportunidades. Similar a </a:t>
            </a:r>
            <a:r>
              <a:rPr lang="en-US" dirty="0" smtClean="0"/>
              <a:t>PESTLE</a:t>
            </a:r>
            <a:r>
              <a:rPr lang="es-ES" dirty="0" smtClean="0"/>
              <a:t>, que se utiliza para ayudar en la toma de decisiones.</a:t>
            </a:r>
            <a:r>
              <a:rPr lang="en-US" dirty="0" smtClean="0"/>
              <a:t> </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137</a:t>
            </a:fld>
            <a:endParaRPr lang="en-US" dirty="0"/>
          </a:p>
        </p:txBody>
      </p:sp>
      <p:sp>
        <p:nvSpPr>
          <p:cNvPr id="4" name="Title 3"/>
          <p:cNvSpPr>
            <a:spLocks noGrp="1"/>
          </p:cNvSpPr>
          <p:nvPr>
            <p:ph type="title"/>
          </p:nvPr>
        </p:nvSpPr>
        <p:spPr/>
        <p:txBody>
          <a:bodyPr/>
          <a:lstStyle/>
          <a:p>
            <a:r>
              <a:rPr lang="en-US" dirty="0" smtClean="0"/>
              <a:t>FODA</a:t>
            </a:r>
            <a:endParaRPr lang="en-US" dirty="0"/>
          </a:p>
        </p:txBody>
      </p:sp>
      <p:graphicFrame>
        <p:nvGraphicFramePr>
          <p:cNvPr id="6" name="Diagram 5"/>
          <p:cNvGraphicFramePr/>
          <p:nvPr>
            <p:extLst/>
          </p:nvPr>
        </p:nvGraphicFramePr>
        <p:xfrm>
          <a:off x="3901440" y="1386840"/>
          <a:ext cx="48006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1178249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8062912" cy="2852737"/>
          </a:xfrm>
        </p:spPr>
        <p:txBody>
          <a:bodyPr/>
          <a:lstStyle/>
          <a:p>
            <a:r>
              <a:rPr lang="en-US" dirty="0" err="1" smtClean="0"/>
              <a:t>Gestión</a:t>
            </a:r>
            <a:r>
              <a:rPr lang="en-US" dirty="0" smtClean="0"/>
              <a:t> de </a:t>
            </a:r>
            <a:r>
              <a:rPr lang="en-US" dirty="0" err="1" smtClean="0"/>
              <a:t>Incidencias</a:t>
            </a:r>
            <a:endParaRPr lang="en-US" dirty="0"/>
          </a:p>
        </p:txBody>
      </p:sp>
      <p:pic>
        <p:nvPicPr>
          <p:cNvPr id="8194" name="Picture 2" descr="http://www.massyn.net/wp-content/uploads/massyn.net/rubix-problem.pn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val="0"/>
              </a:ext>
            </a:extLst>
          </a:blip>
          <a:srcRect/>
          <a:stretch/>
        </p:blipFill>
        <p:spPr bwMode="auto">
          <a:xfrm>
            <a:off x="685800" y="533400"/>
            <a:ext cx="3048000" cy="231146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138</a:t>
            </a:fld>
            <a:endParaRPr lang="en-US" dirty="0"/>
          </a:p>
        </p:txBody>
      </p:sp>
    </p:spTree>
    <p:extLst>
      <p:ext uri="{BB962C8B-B14F-4D97-AF65-F5344CB8AC3E}">
        <p14:creationId xmlns="" xmlns:p14="http://schemas.microsoft.com/office/powerpoint/2010/main" val="126131858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p:txBody>
          <a:bodyPr/>
          <a:lstStyle/>
          <a:p>
            <a:r>
              <a:rPr lang="en-GB" dirty="0" err="1" smtClean="0"/>
              <a:t>Definición</a:t>
            </a:r>
            <a:r>
              <a:rPr lang="en-GB" dirty="0" smtClean="0"/>
              <a:t> de </a:t>
            </a:r>
            <a:r>
              <a:rPr lang="en-GB" dirty="0" err="1" smtClean="0"/>
              <a:t>Incidencia</a:t>
            </a:r>
            <a:endParaRPr lang="en-US" dirty="0"/>
          </a:p>
        </p:txBody>
      </p:sp>
      <p:sp>
        <p:nvSpPr>
          <p:cNvPr id="1628163" name="Rectangle 3"/>
          <p:cNvSpPr>
            <a:spLocks noGrp="1" noChangeArrowheads="1"/>
          </p:cNvSpPr>
          <p:nvPr>
            <p:ph type="body" idx="1"/>
          </p:nvPr>
        </p:nvSpPr>
        <p:spPr>
          <a:xfrm>
            <a:off x="644374" y="1266378"/>
            <a:ext cx="7195038" cy="4495800"/>
          </a:xfrm>
        </p:spPr>
        <p:txBody>
          <a:bodyPr>
            <a:noAutofit/>
          </a:bodyPr>
          <a:lstStyle/>
          <a:p>
            <a:r>
              <a:rPr lang="es-ES" sz="2400" dirty="0" smtClean="0"/>
              <a:t>Amenaza para los objetivos del proyecto que no puede ser resuelto por el Director de Proyectos</a:t>
            </a:r>
            <a:endParaRPr lang="en-GB" sz="2400" dirty="0"/>
          </a:p>
          <a:p>
            <a:r>
              <a:rPr lang="es-ES" sz="2400" dirty="0" smtClean="0"/>
              <a:t>Los problemas son las preocupaciones del día a día</a:t>
            </a:r>
            <a:endParaRPr lang="en-GB" sz="2400" dirty="0"/>
          </a:p>
          <a:p>
            <a:r>
              <a:rPr lang="en-GB" sz="2400" dirty="0" smtClean="0"/>
              <a:t>Los </a:t>
            </a:r>
            <a:r>
              <a:rPr lang="en-GB" sz="2400" dirty="0" err="1" smtClean="0"/>
              <a:t>riesgos</a:t>
            </a:r>
            <a:r>
              <a:rPr lang="en-GB" sz="2400" dirty="0" smtClean="0"/>
              <a:t> </a:t>
            </a:r>
            <a:r>
              <a:rPr lang="en-GB" sz="2400" dirty="0" err="1" smtClean="0"/>
              <a:t>pueden</a:t>
            </a:r>
            <a:r>
              <a:rPr lang="en-GB" sz="2400" dirty="0" smtClean="0"/>
              <a:t> no </a:t>
            </a:r>
            <a:r>
              <a:rPr lang="en-GB" sz="2400" dirty="0" err="1" smtClean="0"/>
              <a:t>ocurrir</a:t>
            </a:r>
            <a:endParaRPr lang="en-GB" sz="2400" dirty="0"/>
          </a:p>
          <a:p>
            <a:r>
              <a:rPr lang="es-ES" sz="2400" dirty="0" smtClean="0"/>
              <a:t>Las incidencias ya han ocurrido y deben ser escaladas</a:t>
            </a:r>
            <a:endParaRPr lang="en-GB" sz="2400" dirty="0" smtClean="0"/>
          </a:p>
          <a:p>
            <a:r>
              <a:rPr lang="es-ES" sz="2400" dirty="0" smtClean="0"/>
              <a:t>Fuera del control directo del Director de Proyectos</a:t>
            </a:r>
            <a:endParaRPr lang="en-GB" sz="2400" dirty="0" smtClean="0"/>
          </a:p>
          <a:p>
            <a:r>
              <a:rPr lang="es-ES" sz="2400" dirty="0" smtClean="0"/>
              <a:t>El patrocinador cuenta con la opción de una posterior escalada</a:t>
            </a:r>
            <a:endParaRPr lang="en-GB" sz="2400" dirty="0" smtClean="0"/>
          </a:p>
          <a:p>
            <a:r>
              <a:rPr lang="es-ES" sz="2400" dirty="0" smtClean="0"/>
              <a:t>La mala gestión de incidencias es una fuente importante de fracaso del proyecto</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139</a:t>
            </a:fld>
            <a:endParaRPr lang="en-US" dirty="0"/>
          </a:p>
        </p:txBody>
      </p:sp>
    </p:spTree>
    <p:extLst>
      <p:ext uri="{BB962C8B-B14F-4D97-AF65-F5344CB8AC3E}">
        <p14:creationId xmlns="" xmlns:p14="http://schemas.microsoft.com/office/powerpoint/2010/main" val="11703785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14</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El </a:t>
            </a:r>
            <a:r>
              <a:rPr lang="en-US" dirty="0" err="1" smtClean="0">
                <a:solidFill>
                  <a:schemeClr val="bg1">
                    <a:lumMod val="65000"/>
                  </a:schemeClr>
                </a:solidFill>
              </a:rPr>
              <a:t>Estándar</a:t>
            </a:r>
            <a:r>
              <a:rPr lang="en-US" dirty="0" smtClean="0">
                <a:solidFill>
                  <a:schemeClr val="bg1">
                    <a:lumMod val="65000"/>
                  </a:schemeClr>
                </a:solidFill>
              </a:rPr>
              <a:t> P5</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15824362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11</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El </a:t>
                      </a: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a:t>
                      </a:r>
                      <a:r>
                        <a:rPr lang="en-GB" sz="1600" b="1" dirty="0" err="1" smtClean="0">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smtClean="0">
                          <a:solidFill>
                            <a:schemeClr val="bg1"/>
                          </a:solidFill>
                          <a:latin typeface="Helvetica"/>
                          <a:ea typeface="Calibri"/>
                          <a:cs typeface="Helvetica"/>
                        </a:rPr>
                        <a:t>Resultados</a:t>
                      </a:r>
                      <a:r>
                        <a:rPr lang="en-GB" sz="1600" b="1" dirty="0" smtClean="0">
                          <a:solidFill>
                            <a:schemeClr val="bg1"/>
                          </a:solidFill>
                          <a:latin typeface="Helvetica"/>
                          <a:ea typeface="Calibri"/>
                          <a:cs typeface="Helvetica"/>
                        </a:rPr>
                        <a:t> del </a:t>
                      </a:r>
                      <a:r>
                        <a:rPr lang="en-GB" sz="1600" b="1" dirty="0" err="1" smtClean="0">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El </a:t>
                      </a:r>
                      <a:r>
                        <a:rPr lang="en-US" sz="1600" dirty="0" err="1" smtClean="0">
                          <a:solidFill>
                            <a:schemeClr val="bg1">
                              <a:lumMod val="65000"/>
                            </a:schemeClr>
                          </a:solidFill>
                        </a:rPr>
                        <a:t>Estándar</a:t>
                      </a:r>
                      <a:r>
                        <a:rPr lang="en-US" sz="1600" dirty="0" smtClean="0">
                          <a:solidFill>
                            <a:schemeClr val="bg1">
                              <a:lumMod val="65000"/>
                            </a:schemeClr>
                          </a:solidFill>
                        </a:rPr>
                        <a:t> P5</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El </a:t>
                      </a:r>
                      <a:r>
                        <a:rPr lang="en-GB" sz="1600" b="0" dirty="0" err="1" smtClean="0">
                          <a:solidFill>
                            <a:schemeClr val="tx1"/>
                          </a:solidFill>
                          <a:latin typeface="Helvetica"/>
                          <a:ea typeface="Calibri"/>
                          <a:cs typeface="Helvetica"/>
                        </a:rPr>
                        <a:t>Estándar</a:t>
                      </a:r>
                      <a:r>
                        <a:rPr lang="en-GB" sz="1600" b="0" dirty="0" smtClean="0">
                          <a:solidFill>
                            <a:schemeClr val="tx1"/>
                          </a:solidFill>
                          <a:latin typeface="Helvetica"/>
                          <a:ea typeface="Calibri"/>
                          <a:cs typeface="Helvetica"/>
                        </a:rPr>
                        <a:t> P5 de GPM </a:t>
                      </a:r>
                      <a:r>
                        <a:rPr lang="en-GB" sz="1600" b="0" dirty="0" err="1" smtClean="0">
                          <a:solidFill>
                            <a:schemeClr val="tx1"/>
                          </a:solidFill>
                          <a:latin typeface="Helvetica"/>
                          <a:ea typeface="Calibri"/>
                          <a:cs typeface="Helvetica"/>
                        </a:rPr>
                        <a:t>para</a:t>
                      </a:r>
                      <a:r>
                        <a:rPr lang="en-GB" sz="1600" b="0" dirty="0" smtClean="0">
                          <a:solidFill>
                            <a:schemeClr val="tx1"/>
                          </a:solidFill>
                          <a:latin typeface="Helvetica"/>
                          <a:ea typeface="Calibri"/>
                          <a:cs typeface="Helvetica"/>
                        </a:rPr>
                        <a:t> la </a:t>
                      </a:r>
                      <a:r>
                        <a:rPr lang="en-GB" sz="1600" b="0" dirty="0" err="1" smtClean="0">
                          <a:solidFill>
                            <a:schemeClr val="tx1"/>
                          </a:solidFill>
                          <a:latin typeface="Helvetica"/>
                          <a:ea typeface="Calibri"/>
                          <a:cs typeface="Helvetica"/>
                        </a:rPr>
                        <a:t>Sostenibilidad</a:t>
                      </a:r>
                      <a:r>
                        <a:rPr lang="en-GB" sz="1600" b="0" dirty="0" smtClean="0">
                          <a:solidFill>
                            <a:schemeClr val="tx1"/>
                          </a:solidFill>
                          <a:latin typeface="Helvetica"/>
                          <a:ea typeface="Calibri"/>
                          <a:cs typeface="Helvetica"/>
                        </a:rPr>
                        <a:t> en la </a:t>
                      </a:r>
                      <a:r>
                        <a:rPr lang="en-GB" sz="1600" b="0" dirty="0" err="1" smtClean="0">
                          <a:solidFill>
                            <a:schemeClr val="tx1"/>
                          </a:solidFill>
                          <a:latin typeface="Helvetica"/>
                          <a:ea typeface="Calibri"/>
                          <a:cs typeface="Helvetica"/>
                        </a:rPr>
                        <a:t>Dirección</a:t>
                      </a:r>
                      <a:r>
                        <a:rPr lang="en-GB" sz="1600" b="0" dirty="0" smtClean="0">
                          <a:solidFill>
                            <a:schemeClr val="tx1"/>
                          </a:solidFill>
                          <a:latin typeface="Helvetica"/>
                          <a:ea typeface="Calibri"/>
                          <a:cs typeface="Helvetica"/>
                        </a:rPr>
                        <a:t> de </a:t>
                      </a:r>
                      <a:r>
                        <a:rPr lang="en-GB" sz="1600" b="0" dirty="0" err="1" smtClean="0">
                          <a:solidFill>
                            <a:schemeClr val="tx1"/>
                          </a:solidFill>
                          <a:latin typeface="Helvetica"/>
                          <a:ea typeface="Calibri"/>
                          <a:cs typeface="Helvetica"/>
                        </a:rPr>
                        <a:t>Proyectos</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Ser </a:t>
                      </a:r>
                      <a:r>
                        <a:rPr lang="en-GB" sz="1600" dirty="0" err="1" smtClean="0">
                          <a:solidFill>
                            <a:schemeClr val="tx2"/>
                          </a:solidFill>
                          <a:latin typeface="Helvetica"/>
                          <a:ea typeface="Calibri"/>
                          <a:cs typeface="Helvetica"/>
                        </a:rPr>
                        <a:t>capaz</a:t>
                      </a:r>
                      <a:r>
                        <a:rPr lang="en-GB" sz="1600" dirty="0" smtClean="0">
                          <a:solidFill>
                            <a:schemeClr val="tx2"/>
                          </a:solidFill>
                          <a:latin typeface="Helvetica"/>
                          <a:ea typeface="Calibri"/>
                          <a:cs typeface="Helvetica"/>
                        </a:rPr>
                        <a:t> de </a:t>
                      </a:r>
                      <a:r>
                        <a:rPr lang="en-GB" sz="1600" dirty="0" err="1" smtClean="0">
                          <a:solidFill>
                            <a:schemeClr val="tx2"/>
                          </a:solidFill>
                          <a:latin typeface="Helvetica"/>
                          <a:ea typeface="Calibri"/>
                          <a:cs typeface="Helvetica"/>
                        </a:rPr>
                        <a:t>utilizar</a:t>
                      </a:r>
                      <a:r>
                        <a:rPr lang="en-GB" sz="1600" dirty="0" smtClean="0">
                          <a:solidFill>
                            <a:schemeClr val="tx2"/>
                          </a:solidFill>
                          <a:latin typeface="Helvetica"/>
                          <a:ea typeface="Calibri"/>
                          <a:cs typeface="Helvetica"/>
                        </a:rPr>
                        <a:t> el </a:t>
                      </a:r>
                      <a:r>
                        <a:rPr lang="en-GB" sz="1600" dirty="0" err="1" smtClean="0">
                          <a:solidFill>
                            <a:schemeClr val="tx2"/>
                          </a:solidFill>
                          <a:latin typeface="Helvetica"/>
                          <a:ea typeface="Calibri"/>
                          <a:cs typeface="Helvetica"/>
                        </a:rPr>
                        <a:t>Estándar</a:t>
                      </a:r>
                      <a:r>
                        <a:rPr lang="en-GB" sz="1600" dirty="0" smtClean="0">
                          <a:solidFill>
                            <a:schemeClr val="tx2"/>
                          </a:solidFill>
                          <a:latin typeface="Helvetica"/>
                          <a:ea typeface="Calibri"/>
                          <a:cs typeface="Helvetica"/>
                        </a:rPr>
                        <a:t> P5 </a:t>
                      </a:r>
                      <a:r>
                        <a:rPr lang="en-GB" sz="1600" dirty="0" err="1" smtClean="0">
                          <a:solidFill>
                            <a:schemeClr val="tx2"/>
                          </a:solidFill>
                          <a:latin typeface="Helvetica"/>
                          <a:ea typeface="Calibri"/>
                          <a:cs typeface="Helvetica"/>
                        </a:rPr>
                        <a:t>para</a:t>
                      </a:r>
                      <a:r>
                        <a:rPr lang="en-GB" sz="1600" dirty="0" smtClean="0">
                          <a:solidFill>
                            <a:schemeClr val="tx2"/>
                          </a:solidFill>
                          <a:latin typeface="Helvetica"/>
                          <a:ea typeface="Calibri"/>
                          <a:cs typeface="Helvetica"/>
                        </a:rPr>
                        <a:t> la </a:t>
                      </a:r>
                      <a:r>
                        <a:rPr lang="en-GB" sz="1600" dirty="0" err="1" smtClean="0">
                          <a:solidFill>
                            <a:schemeClr val="tx2"/>
                          </a:solidFill>
                          <a:latin typeface="Helvetica"/>
                          <a:ea typeface="Calibri"/>
                          <a:cs typeface="Helvetica"/>
                        </a:rPr>
                        <a:t>selección</a:t>
                      </a:r>
                      <a:r>
                        <a:rPr lang="en-GB" sz="1600" dirty="0" smtClean="0">
                          <a:solidFill>
                            <a:schemeClr val="tx2"/>
                          </a:solidFill>
                          <a:latin typeface="Helvetica"/>
                          <a:ea typeface="Calibri"/>
                          <a:cs typeface="Helvetica"/>
                        </a:rPr>
                        <a:t> de </a:t>
                      </a:r>
                      <a:r>
                        <a:rPr lang="en-GB" sz="1600" dirty="0" err="1" smtClean="0">
                          <a:solidFill>
                            <a:schemeClr val="tx2"/>
                          </a:solidFill>
                          <a:latin typeface="Helvetica"/>
                          <a:ea typeface="Calibri"/>
                          <a:cs typeface="Helvetica"/>
                        </a:rPr>
                        <a:t>proyectos</a:t>
                      </a:r>
                      <a:r>
                        <a:rPr lang="en-GB" sz="1600" dirty="0" smtClean="0">
                          <a:solidFill>
                            <a:schemeClr val="tx2"/>
                          </a:solidFill>
                          <a:latin typeface="Helvetica"/>
                          <a:ea typeface="Calibri"/>
                          <a:cs typeface="Helvetica"/>
                        </a:rPr>
                        <a:t>, la </a:t>
                      </a:r>
                      <a:r>
                        <a:rPr lang="en-GB" sz="1600" dirty="0" err="1" smtClean="0">
                          <a:solidFill>
                            <a:schemeClr val="tx2"/>
                          </a:solidFill>
                          <a:latin typeface="Helvetica"/>
                          <a:ea typeface="Calibri"/>
                          <a:cs typeface="Helvetica"/>
                        </a:rPr>
                        <a:t>gestión</a:t>
                      </a:r>
                      <a:r>
                        <a:rPr lang="en-GB" sz="1600" dirty="0" smtClean="0">
                          <a:solidFill>
                            <a:schemeClr val="tx2"/>
                          </a:solidFill>
                          <a:latin typeface="Helvetica"/>
                          <a:ea typeface="Calibri"/>
                          <a:cs typeface="Helvetica"/>
                        </a:rPr>
                        <a:t> de </a:t>
                      </a:r>
                      <a:r>
                        <a:rPr lang="en-GB" sz="1600" dirty="0" err="1" smtClean="0">
                          <a:solidFill>
                            <a:schemeClr val="tx2"/>
                          </a:solidFill>
                          <a:latin typeface="Helvetica"/>
                          <a:ea typeface="Calibri"/>
                          <a:cs typeface="Helvetica"/>
                        </a:rPr>
                        <a:t>riesgos</a:t>
                      </a:r>
                      <a:r>
                        <a:rPr lang="en-GB" sz="1600" dirty="0" smtClean="0">
                          <a:solidFill>
                            <a:schemeClr val="tx2"/>
                          </a:solidFill>
                          <a:latin typeface="Helvetica"/>
                          <a:ea typeface="Calibri"/>
                          <a:cs typeface="Helvetica"/>
                        </a:rPr>
                        <a:t> y </a:t>
                      </a:r>
                      <a:r>
                        <a:rPr lang="en-GB" sz="1600" dirty="0" err="1" smtClean="0">
                          <a:solidFill>
                            <a:schemeClr val="tx2"/>
                          </a:solidFill>
                          <a:latin typeface="Helvetica"/>
                          <a:ea typeface="Calibri"/>
                          <a:cs typeface="Helvetica"/>
                        </a:rPr>
                        <a:t>gobernanza</a:t>
                      </a:r>
                      <a:r>
                        <a:rPr lang="en-GB" sz="1600" dirty="0" smtClean="0">
                          <a:solidFill>
                            <a:schemeClr val="tx2"/>
                          </a:solidFill>
                          <a:latin typeface="Helvetica"/>
                          <a:ea typeface="Calibri"/>
                          <a:cs typeface="Helvetica"/>
                        </a:rPr>
                        <a:t> de la </a:t>
                      </a:r>
                      <a:r>
                        <a:rPr lang="en-GB" sz="1600" dirty="0" err="1" smtClean="0">
                          <a:solidFill>
                            <a:schemeClr val="tx2"/>
                          </a:solidFill>
                          <a:latin typeface="Helvetica"/>
                          <a:ea typeface="Calibri"/>
                          <a:cs typeface="Helvetica"/>
                        </a:rPr>
                        <a:t>sostenibilidad</a:t>
                      </a:r>
                      <a:r>
                        <a:rPr lang="en-GB" sz="1600" baseline="0" dirty="0" smtClean="0">
                          <a:solidFill>
                            <a:schemeClr val="tx2"/>
                          </a:solidFill>
                          <a:latin typeface="Helvetica"/>
                          <a:ea typeface="Calibri"/>
                          <a:cs typeface="Helvetica"/>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err="1" smtClean="0">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title"/>
          </p:nvPr>
        </p:nvSpPr>
        <p:spPr>
          <a:xfrm>
            <a:off x="628650" y="365125"/>
            <a:ext cx="6457950" cy="854075"/>
          </a:xfrm>
        </p:spPr>
        <p:txBody>
          <a:bodyPr>
            <a:normAutofit fontScale="90000"/>
          </a:bodyPr>
          <a:lstStyle/>
          <a:p>
            <a:r>
              <a:rPr lang="en-GB" dirty="0" err="1" smtClean="0"/>
              <a:t>Ruta</a:t>
            </a:r>
            <a:r>
              <a:rPr lang="en-GB" dirty="0" smtClean="0"/>
              <a:t> de </a:t>
            </a:r>
            <a:r>
              <a:rPr lang="en-GB" dirty="0" err="1" smtClean="0"/>
              <a:t>Escalado</a:t>
            </a:r>
            <a:r>
              <a:rPr lang="en-GB" dirty="0" smtClean="0"/>
              <a:t> de </a:t>
            </a:r>
            <a:r>
              <a:rPr lang="en-GB" dirty="0" err="1" smtClean="0"/>
              <a:t>las</a:t>
            </a:r>
            <a:r>
              <a:rPr lang="en-GB" dirty="0" smtClean="0"/>
              <a:t> </a:t>
            </a:r>
            <a:r>
              <a:rPr lang="en-GB" dirty="0" err="1" smtClean="0"/>
              <a:t>Incidencias</a:t>
            </a:r>
            <a:endParaRPr lang="en-GB" dirty="0"/>
          </a:p>
        </p:txBody>
      </p:sp>
      <p:grpSp>
        <p:nvGrpSpPr>
          <p:cNvPr id="2" name="Group 19"/>
          <p:cNvGrpSpPr/>
          <p:nvPr/>
        </p:nvGrpSpPr>
        <p:grpSpPr>
          <a:xfrm>
            <a:off x="1600200" y="1117600"/>
            <a:ext cx="6047398" cy="4787900"/>
            <a:chOff x="3078163" y="1695450"/>
            <a:chExt cx="5465760" cy="4210050"/>
          </a:xfrm>
        </p:grpSpPr>
        <p:sp>
          <p:nvSpPr>
            <p:cNvPr id="1630210" name="AutoShape 2"/>
            <p:cNvSpPr>
              <a:spLocks noChangeArrowheads="1"/>
            </p:cNvSpPr>
            <p:nvPr/>
          </p:nvSpPr>
          <p:spPr bwMode="auto">
            <a:xfrm>
              <a:off x="5062538" y="3124200"/>
              <a:ext cx="688975" cy="977900"/>
            </a:xfrm>
            <a:prstGeom prst="upDownArrow">
              <a:avLst>
                <a:gd name="adj1" fmla="val 62000"/>
                <a:gd name="adj2" fmla="val 28328"/>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12" name="Text Box 4"/>
            <p:cNvSpPr txBox="1">
              <a:spLocks noChangeArrowheads="1"/>
            </p:cNvSpPr>
            <p:nvPr/>
          </p:nvSpPr>
          <p:spPr bwMode="auto">
            <a:xfrm>
              <a:off x="4656944" y="2741613"/>
              <a:ext cx="2478536"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err="1" smtClean="0"/>
                <a:t>Patrocinador</a:t>
              </a:r>
              <a:r>
                <a:rPr lang="en-GB" b="1" dirty="0" smtClean="0"/>
                <a:t> del </a:t>
              </a:r>
              <a:r>
                <a:rPr lang="en-GB" b="1" dirty="0" err="1" smtClean="0"/>
                <a:t>Proyecto</a:t>
              </a:r>
              <a:endParaRPr lang="en-GB" b="1" dirty="0"/>
            </a:p>
          </p:txBody>
        </p:sp>
        <p:sp>
          <p:nvSpPr>
            <p:cNvPr id="1630213" name="Text Box 5"/>
            <p:cNvSpPr txBox="1">
              <a:spLocks noChangeArrowheads="1"/>
            </p:cNvSpPr>
            <p:nvPr/>
          </p:nvSpPr>
          <p:spPr bwMode="auto">
            <a:xfrm>
              <a:off x="4502351" y="4178300"/>
              <a:ext cx="2016187"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smtClean="0"/>
                <a:t>Director de </a:t>
              </a:r>
              <a:r>
                <a:rPr lang="en-GB" b="1" dirty="0" err="1" smtClean="0"/>
                <a:t>Proyecto</a:t>
              </a:r>
              <a:endParaRPr lang="en-GB" b="1" dirty="0"/>
            </a:p>
          </p:txBody>
        </p:sp>
        <p:sp>
          <p:nvSpPr>
            <p:cNvPr id="1630214" name="Text Box 6"/>
            <p:cNvSpPr txBox="1">
              <a:spLocks noChangeArrowheads="1"/>
            </p:cNvSpPr>
            <p:nvPr/>
          </p:nvSpPr>
          <p:spPr bwMode="auto">
            <a:xfrm>
              <a:off x="4669482" y="5575300"/>
              <a:ext cx="2008537"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err="1" smtClean="0"/>
                <a:t>Miembros</a:t>
              </a:r>
              <a:r>
                <a:rPr lang="en-GB" b="1" dirty="0" smtClean="0"/>
                <a:t> del </a:t>
              </a:r>
              <a:r>
                <a:rPr lang="en-GB" b="1" dirty="0" err="1" smtClean="0"/>
                <a:t>Equipo</a:t>
              </a:r>
              <a:endParaRPr lang="en-GB" b="1" dirty="0"/>
            </a:p>
          </p:txBody>
        </p:sp>
        <p:sp>
          <p:nvSpPr>
            <p:cNvPr id="1630215" name="AutoShape 7"/>
            <p:cNvSpPr>
              <a:spLocks/>
            </p:cNvSpPr>
            <p:nvPr/>
          </p:nvSpPr>
          <p:spPr bwMode="auto">
            <a:xfrm>
              <a:off x="6824663" y="4152900"/>
              <a:ext cx="330200" cy="1752600"/>
            </a:xfrm>
            <a:prstGeom prst="rightBrace">
              <a:avLst>
                <a:gd name="adj1" fmla="val 44231"/>
                <a:gd name="adj2" fmla="val 50000"/>
              </a:avLst>
            </a:prstGeom>
            <a:noFill/>
            <a:ln w="12700">
              <a:solidFill>
                <a:schemeClr val="tx1"/>
              </a:solidFill>
              <a:round/>
              <a:headEnd/>
              <a:tailEnd/>
            </a:ln>
            <a:effectLst/>
          </p:spPr>
          <p:txBody>
            <a:bodyPr wrap="none" anchor="ctr"/>
            <a:lstStyle/>
            <a:p>
              <a:endParaRPr lang="en-US" b="1" dirty="0"/>
            </a:p>
          </p:txBody>
        </p:sp>
        <p:sp>
          <p:nvSpPr>
            <p:cNvPr id="1630216" name="Text Box 8"/>
            <p:cNvSpPr txBox="1">
              <a:spLocks noChangeArrowheads="1"/>
            </p:cNvSpPr>
            <p:nvPr/>
          </p:nvSpPr>
          <p:spPr bwMode="auto">
            <a:xfrm>
              <a:off x="7246937" y="4591050"/>
              <a:ext cx="1296986" cy="568326"/>
            </a:xfrm>
            <a:prstGeom prst="rect">
              <a:avLst/>
            </a:prstGeom>
            <a:noFill/>
            <a:ln w="12700" algn="ctr">
              <a:noFill/>
              <a:miter lim="800000"/>
              <a:headEnd/>
              <a:tailEnd/>
            </a:ln>
            <a:effectLst/>
          </p:spPr>
          <p:txBody>
            <a:bodyPr>
              <a:spAutoFit/>
            </a:bodyPr>
            <a:lstStyle/>
            <a:p>
              <a:pPr algn="l" eaLnBrk="1" hangingPunct="1"/>
              <a:r>
                <a:rPr lang="en-GB" b="1" dirty="0" err="1" smtClean="0"/>
                <a:t>Actividad</a:t>
              </a:r>
              <a:r>
                <a:rPr lang="en-GB" b="1" dirty="0" smtClean="0"/>
                <a:t> del </a:t>
              </a:r>
              <a:r>
                <a:rPr lang="en-GB" b="1" dirty="0" err="1" smtClean="0"/>
                <a:t>día</a:t>
              </a:r>
              <a:r>
                <a:rPr lang="en-GB" b="1" dirty="0" smtClean="0"/>
                <a:t> a </a:t>
              </a:r>
              <a:r>
                <a:rPr lang="en-GB" b="1" dirty="0" err="1" smtClean="0"/>
                <a:t>día</a:t>
              </a:r>
              <a:endParaRPr lang="en-US" b="1" dirty="0"/>
            </a:p>
          </p:txBody>
        </p:sp>
        <p:sp>
          <p:nvSpPr>
            <p:cNvPr id="1630217" name="AutoShape 9"/>
            <p:cNvSpPr>
              <a:spLocks noChangeArrowheads="1"/>
            </p:cNvSpPr>
            <p:nvPr/>
          </p:nvSpPr>
          <p:spPr bwMode="auto">
            <a:xfrm>
              <a:off x="5032431" y="4533900"/>
              <a:ext cx="687387" cy="977900"/>
            </a:xfrm>
            <a:prstGeom prst="upDownArrow">
              <a:avLst>
                <a:gd name="adj1" fmla="val 62000"/>
                <a:gd name="adj2" fmla="val 2839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0" name="Text Box 12"/>
            <p:cNvSpPr txBox="1">
              <a:spLocks noChangeArrowheads="1"/>
            </p:cNvSpPr>
            <p:nvPr/>
          </p:nvSpPr>
          <p:spPr bwMode="auto">
            <a:xfrm>
              <a:off x="5013838" y="3459168"/>
              <a:ext cx="1121681" cy="324757"/>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en-GB" b="1" dirty="0" err="1" smtClean="0"/>
                <a:t>Incidencias</a:t>
              </a:r>
              <a:endParaRPr lang="en-GB" b="1" dirty="0"/>
            </a:p>
          </p:txBody>
        </p:sp>
        <p:sp>
          <p:nvSpPr>
            <p:cNvPr id="1630221" name="Oval 13"/>
            <p:cNvSpPr>
              <a:spLocks noChangeArrowheads="1"/>
            </p:cNvSpPr>
            <p:nvPr/>
          </p:nvSpPr>
          <p:spPr bwMode="auto">
            <a:xfrm>
              <a:off x="4622800" y="4826000"/>
              <a:ext cx="1624013" cy="4191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b="1" dirty="0"/>
            </a:p>
          </p:txBody>
        </p:sp>
        <p:sp>
          <p:nvSpPr>
            <p:cNvPr id="1630222" name="Text Box 14"/>
            <p:cNvSpPr txBox="1">
              <a:spLocks noChangeArrowheads="1"/>
            </p:cNvSpPr>
            <p:nvPr/>
          </p:nvSpPr>
          <p:spPr bwMode="auto">
            <a:xfrm>
              <a:off x="4822810" y="4875213"/>
              <a:ext cx="1082911" cy="324757"/>
            </a:xfrm>
            <a:prstGeom prst="rect">
              <a:avLst/>
            </a:prstGeom>
            <a:noFill/>
            <a:ln w="9525">
              <a:noFill/>
              <a:miter lim="800000"/>
              <a:headEnd/>
              <a:tailEnd/>
            </a:ln>
            <a:effectLst/>
          </p:spPr>
          <p:txBody>
            <a:bodyPr wrap="none">
              <a:spAutoFit/>
            </a:bodyPr>
            <a:lstStyle/>
            <a:p>
              <a:r>
                <a:rPr lang="en-GB" b="1" dirty="0" err="1" smtClean="0">
                  <a:solidFill>
                    <a:schemeClr val="bg1"/>
                  </a:solidFill>
                </a:rPr>
                <a:t>Problemas</a:t>
              </a:r>
              <a:endParaRPr lang="en-GB" b="1" dirty="0">
                <a:solidFill>
                  <a:schemeClr val="bg1"/>
                </a:solidFill>
              </a:endParaRPr>
            </a:p>
          </p:txBody>
        </p:sp>
        <p:sp>
          <p:nvSpPr>
            <p:cNvPr id="1630223" name="Text Box 15"/>
            <p:cNvSpPr txBox="1">
              <a:spLocks noChangeArrowheads="1"/>
            </p:cNvSpPr>
            <p:nvPr/>
          </p:nvSpPr>
          <p:spPr bwMode="auto">
            <a:xfrm>
              <a:off x="3078163" y="1695450"/>
              <a:ext cx="1753023" cy="324757"/>
            </a:xfrm>
            <a:prstGeom prst="rect">
              <a:avLst/>
            </a:prstGeom>
            <a:noFill/>
            <a:ln w="12700" algn="ctr">
              <a:noFill/>
              <a:miter lim="800000"/>
              <a:headEnd/>
              <a:tailEnd/>
            </a:ln>
            <a:effectLst/>
          </p:spPr>
          <p:txBody>
            <a:bodyPr wrap="none">
              <a:spAutoFit/>
            </a:bodyPr>
            <a:lstStyle/>
            <a:p>
              <a:pPr algn="l" eaLnBrk="1" hangingPunct="1"/>
              <a:r>
                <a:rPr lang="en-GB" b="1" dirty="0" err="1" smtClean="0"/>
                <a:t>Partes</a:t>
              </a:r>
              <a:r>
                <a:rPr lang="en-GB" b="1" dirty="0" smtClean="0"/>
                <a:t> </a:t>
              </a:r>
              <a:r>
                <a:rPr lang="en-GB" b="1" dirty="0" err="1" smtClean="0"/>
                <a:t>Interesadas</a:t>
              </a:r>
              <a:endParaRPr lang="en-US" b="1" dirty="0"/>
            </a:p>
          </p:txBody>
        </p:sp>
        <p:sp>
          <p:nvSpPr>
            <p:cNvPr id="1630224" name="AutoShape 16"/>
            <p:cNvSpPr>
              <a:spLocks noChangeArrowheads="1"/>
            </p:cNvSpPr>
            <p:nvPr/>
          </p:nvSpPr>
          <p:spPr bwMode="auto">
            <a:xfrm rot="-2192323">
              <a:off x="3989388" y="1993900"/>
              <a:ext cx="344487" cy="546100"/>
            </a:xfrm>
            <a:prstGeom prst="upDownArrow">
              <a:avLst>
                <a:gd name="adj1" fmla="val 50000"/>
                <a:gd name="adj2" fmla="val 31705"/>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5" name="Text Box 17"/>
            <p:cNvSpPr txBox="1">
              <a:spLocks noChangeArrowheads="1"/>
            </p:cNvSpPr>
            <p:nvPr/>
          </p:nvSpPr>
          <p:spPr bwMode="auto">
            <a:xfrm>
              <a:off x="6326187" y="1695450"/>
              <a:ext cx="1826391" cy="324757"/>
            </a:xfrm>
            <a:prstGeom prst="rect">
              <a:avLst/>
            </a:prstGeom>
            <a:noFill/>
            <a:ln w="12700" algn="ctr">
              <a:noFill/>
              <a:miter lim="800000"/>
              <a:headEnd/>
              <a:tailEnd/>
            </a:ln>
            <a:effectLst/>
          </p:spPr>
          <p:txBody>
            <a:bodyPr wrap="none">
              <a:spAutoFit/>
            </a:bodyPr>
            <a:lstStyle/>
            <a:p>
              <a:pPr algn="l" eaLnBrk="1" hangingPunct="1"/>
              <a:r>
                <a:rPr lang="en-GB" b="1" dirty="0" err="1" smtClean="0"/>
                <a:t>Grupo</a:t>
              </a:r>
              <a:r>
                <a:rPr lang="en-GB" b="1" dirty="0" smtClean="0"/>
                <a:t> de </a:t>
              </a:r>
              <a:r>
                <a:rPr lang="en-GB" b="1" dirty="0" err="1" smtClean="0"/>
                <a:t>Dirección</a:t>
              </a:r>
              <a:endParaRPr lang="en-US" b="1" dirty="0"/>
            </a:p>
          </p:txBody>
        </p:sp>
        <p:sp>
          <p:nvSpPr>
            <p:cNvPr id="1630226" name="AutoShape 18"/>
            <p:cNvSpPr>
              <a:spLocks noChangeArrowheads="1"/>
            </p:cNvSpPr>
            <p:nvPr/>
          </p:nvSpPr>
          <p:spPr bwMode="auto">
            <a:xfrm rot="1627473">
              <a:off x="6494463" y="2019300"/>
              <a:ext cx="342900" cy="546100"/>
            </a:xfrm>
            <a:prstGeom prst="upDownArrow">
              <a:avLst>
                <a:gd name="adj1" fmla="val 50000"/>
                <a:gd name="adj2" fmla="val 31852"/>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140</a:t>
            </a:fld>
            <a:endParaRPr lang="en-US" dirty="0"/>
          </a:p>
        </p:txBody>
      </p:sp>
    </p:spTree>
    <p:extLst>
      <p:ext uri="{BB962C8B-B14F-4D97-AF65-F5344CB8AC3E}">
        <p14:creationId xmlns="" xmlns:p14="http://schemas.microsoft.com/office/powerpoint/2010/main" val="173840606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2"/>
          <p:cNvSpPr>
            <a:spLocks noGrp="1" noChangeArrowheads="1"/>
          </p:cNvSpPr>
          <p:nvPr>
            <p:ph type="title"/>
          </p:nvPr>
        </p:nvSpPr>
        <p:spPr/>
        <p:txBody>
          <a:bodyPr>
            <a:normAutofit/>
          </a:bodyPr>
          <a:lstStyle/>
          <a:p>
            <a:r>
              <a:rPr lang="en-GB" dirty="0" err="1" smtClean="0"/>
              <a:t>Registro</a:t>
            </a:r>
            <a:r>
              <a:rPr lang="en-GB" dirty="0" smtClean="0"/>
              <a:t> de </a:t>
            </a:r>
            <a:r>
              <a:rPr lang="en-GB" dirty="0" err="1" smtClean="0"/>
              <a:t>incidencias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141</a:t>
            </a:fld>
            <a:endParaRPr lang="en-US" dirty="0"/>
          </a:p>
        </p:txBody>
      </p:sp>
      <p:graphicFrame>
        <p:nvGraphicFramePr>
          <p:cNvPr id="4" name="Table 3"/>
          <p:cNvGraphicFramePr>
            <a:graphicFrameLocks noGrp="1"/>
          </p:cNvGraphicFramePr>
          <p:nvPr>
            <p:extLst/>
          </p:nvPr>
        </p:nvGraphicFramePr>
        <p:xfrm>
          <a:off x="381000" y="1397000"/>
          <a:ext cx="8458200" cy="3662680"/>
        </p:xfrm>
        <a:graphic>
          <a:graphicData uri="http://schemas.openxmlformats.org/drawingml/2006/table">
            <a:tbl>
              <a:tblPr firstRow="1" bandRow="1">
                <a:tableStyleId>{5C22544A-7EE6-4342-B048-85BDC9FD1C3A}</a:tableStyleId>
              </a:tblPr>
              <a:tblGrid>
                <a:gridCol w="228600"/>
                <a:gridCol w="1066800"/>
                <a:gridCol w="1066800"/>
                <a:gridCol w="1066800"/>
                <a:gridCol w="990600"/>
                <a:gridCol w="1066800"/>
                <a:gridCol w="685800"/>
                <a:gridCol w="1143000"/>
                <a:gridCol w="1143000"/>
              </a:tblGrid>
              <a:tr h="584200">
                <a:tc>
                  <a:txBody>
                    <a:bodyPr/>
                    <a:lstStyle/>
                    <a:p>
                      <a:r>
                        <a:rPr lang="en-US" sz="1200" dirty="0" smtClean="0"/>
                        <a:t>#</a:t>
                      </a:r>
                      <a:endParaRPr lang="en-US" sz="1200" dirty="0"/>
                    </a:p>
                  </a:txBody>
                  <a:tcPr/>
                </a:tc>
                <a:tc>
                  <a:txBody>
                    <a:bodyPr/>
                    <a:lstStyle/>
                    <a:p>
                      <a:r>
                        <a:rPr lang="en-US" sz="1200" dirty="0" err="1" smtClean="0"/>
                        <a:t>Descripción</a:t>
                      </a:r>
                      <a:r>
                        <a:rPr lang="en-US" sz="1200" dirty="0" smtClean="0"/>
                        <a:t>:</a:t>
                      </a:r>
                      <a:endParaRPr lang="en-US" sz="1200" dirty="0"/>
                    </a:p>
                  </a:txBody>
                  <a:tcPr/>
                </a:tc>
                <a:tc>
                  <a:txBody>
                    <a:bodyPr/>
                    <a:lstStyle/>
                    <a:p>
                      <a:r>
                        <a:rPr lang="en-US" sz="1200" dirty="0" err="1" smtClean="0"/>
                        <a:t>Reportado</a:t>
                      </a:r>
                      <a:r>
                        <a:rPr lang="en-US" sz="1200" dirty="0" smtClean="0"/>
                        <a:t> </a:t>
                      </a:r>
                      <a:r>
                        <a:rPr lang="en-US" sz="1200" dirty="0" err="1" smtClean="0"/>
                        <a:t>por</a:t>
                      </a:r>
                      <a:r>
                        <a:rPr lang="en-US" sz="1200" dirty="0" smtClean="0"/>
                        <a:t>:</a:t>
                      </a:r>
                      <a:endParaRPr lang="en-US" sz="1200" dirty="0"/>
                    </a:p>
                  </a:txBody>
                  <a:tcPr/>
                </a:tc>
                <a:tc>
                  <a:txBody>
                    <a:bodyPr/>
                    <a:lstStyle/>
                    <a:p>
                      <a:r>
                        <a:rPr lang="en-US" sz="1200" dirty="0" err="1" smtClean="0"/>
                        <a:t>Fecha</a:t>
                      </a:r>
                      <a:r>
                        <a:rPr lang="en-US" sz="1200" dirty="0" smtClean="0"/>
                        <a:t> de la </a:t>
                      </a:r>
                      <a:r>
                        <a:rPr lang="en-US" sz="1200" dirty="0" err="1" smtClean="0"/>
                        <a:t>incidencia</a:t>
                      </a:r>
                      <a:endParaRPr lang="en-US" sz="1200" dirty="0"/>
                    </a:p>
                  </a:txBody>
                  <a:tcPr/>
                </a:tc>
                <a:tc>
                  <a:txBody>
                    <a:bodyPr/>
                    <a:lstStyle/>
                    <a:p>
                      <a:r>
                        <a:rPr lang="en-US" sz="1200" dirty="0" err="1" smtClean="0"/>
                        <a:t>Impactos</a:t>
                      </a:r>
                      <a:endParaRPr lang="en-US" sz="1200" dirty="0"/>
                    </a:p>
                  </a:txBody>
                  <a:tcPr/>
                </a:tc>
                <a:tc>
                  <a:txBody>
                    <a:bodyPr/>
                    <a:lstStyle/>
                    <a:p>
                      <a:r>
                        <a:rPr lang="en-US" sz="1200" dirty="0" err="1" smtClean="0"/>
                        <a:t>Solución</a:t>
                      </a:r>
                      <a:r>
                        <a:rPr lang="en-US" sz="1200" dirty="0" smtClean="0"/>
                        <a:t> </a:t>
                      </a:r>
                      <a:r>
                        <a:rPr lang="en-US" sz="1200" dirty="0" err="1" smtClean="0"/>
                        <a:t>posible</a:t>
                      </a:r>
                      <a:endParaRPr lang="en-US" sz="1200" dirty="0"/>
                    </a:p>
                  </a:txBody>
                  <a:tcPr/>
                </a:tc>
                <a:tc>
                  <a:txBody>
                    <a:bodyPr/>
                    <a:lstStyle/>
                    <a:p>
                      <a:r>
                        <a:rPr lang="en-US" sz="1200" dirty="0" smtClean="0"/>
                        <a:t>Owner</a:t>
                      </a:r>
                      <a:endParaRPr lang="en-US" sz="1200" dirty="0"/>
                    </a:p>
                  </a:txBody>
                  <a:tcPr/>
                </a:tc>
                <a:tc>
                  <a:txBody>
                    <a:bodyPr/>
                    <a:lstStyle/>
                    <a:p>
                      <a:r>
                        <a:rPr lang="en-US" sz="1200" dirty="0" err="1" smtClean="0"/>
                        <a:t>Resultado</a:t>
                      </a:r>
                      <a:r>
                        <a:rPr lang="en-US" sz="1200" dirty="0" smtClean="0"/>
                        <a:t> Final</a:t>
                      </a:r>
                      <a:endParaRPr lang="en-US" sz="1200" dirty="0"/>
                    </a:p>
                  </a:txBody>
                  <a:tcPr/>
                </a:tc>
                <a:tc>
                  <a:txBody>
                    <a:bodyPr/>
                    <a:lstStyle/>
                    <a:p>
                      <a:r>
                        <a:rPr lang="en-US" sz="1200" dirty="0" err="1" smtClean="0"/>
                        <a:t>Fecha</a:t>
                      </a:r>
                      <a:r>
                        <a:rPr lang="en-US" sz="1200" dirty="0" smtClean="0"/>
                        <a:t> de </a:t>
                      </a:r>
                      <a:r>
                        <a:rPr lang="en-US" sz="1200" dirty="0" err="1" smtClean="0"/>
                        <a:t>Cierre</a:t>
                      </a:r>
                      <a:endParaRPr lang="en-US" sz="1200" dirty="0"/>
                    </a:p>
                  </a:txBody>
                  <a:tcPr/>
                </a:tc>
              </a:tr>
              <a:tr h="2142079">
                <a:tc>
                  <a:txBody>
                    <a:bodyPr/>
                    <a:lstStyle/>
                    <a:p>
                      <a:r>
                        <a:rPr lang="en-US" sz="1400" dirty="0" smtClean="0"/>
                        <a:t>1</a:t>
                      </a:r>
                      <a:endParaRPr lang="en-US" sz="1400" dirty="0"/>
                    </a:p>
                  </a:txBody>
                  <a:tcPr/>
                </a:tc>
                <a:tc>
                  <a:txBody>
                    <a:bodyPr/>
                    <a:lstStyle/>
                    <a:p>
                      <a:r>
                        <a:rPr lang="es-ES" sz="1400" dirty="0" smtClean="0"/>
                        <a:t>Hormigón entregado no es del grado </a:t>
                      </a:r>
                      <a:r>
                        <a:rPr lang="es-ES" sz="1400" baseline="0" dirty="0" smtClean="0"/>
                        <a:t> que ordenamos</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1 de </a:t>
                      </a:r>
                      <a:r>
                        <a:rPr lang="en-US" sz="1400" dirty="0" err="1" smtClean="0"/>
                        <a:t>Enero</a:t>
                      </a:r>
                      <a:r>
                        <a:rPr lang="en-US" sz="1400" baseline="30000" dirty="0" smtClean="0"/>
                        <a:t> </a:t>
                      </a:r>
                      <a:endParaRPr lang="en-US" sz="1400" dirty="0"/>
                    </a:p>
                  </a:txBody>
                  <a:tcPr/>
                </a:tc>
                <a:tc>
                  <a:txBody>
                    <a:bodyPr/>
                    <a:lstStyle/>
                    <a:p>
                      <a:r>
                        <a:rPr lang="en-US" sz="1400" dirty="0" smtClean="0"/>
                        <a:t>La </a:t>
                      </a:r>
                      <a:r>
                        <a:rPr lang="en-US" sz="1400" dirty="0" err="1" smtClean="0"/>
                        <a:t>estructura</a:t>
                      </a:r>
                      <a:r>
                        <a:rPr lang="en-US" sz="1400" dirty="0" smtClean="0"/>
                        <a:t> </a:t>
                      </a:r>
                      <a:r>
                        <a:rPr lang="en-US" sz="1400" dirty="0" err="1" smtClean="0"/>
                        <a:t>podría</a:t>
                      </a:r>
                      <a:r>
                        <a:rPr lang="en-US" sz="1400" dirty="0" smtClean="0"/>
                        <a:t> ser </a:t>
                      </a:r>
                      <a:r>
                        <a:rPr lang="en-US" sz="1400" dirty="0" err="1" smtClean="0"/>
                        <a:t>inestable</a:t>
                      </a:r>
                      <a:endParaRPr lang="en-US" sz="1400" dirty="0"/>
                    </a:p>
                  </a:txBody>
                  <a:tcPr/>
                </a:tc>
                <a:tc>
                  <a:txBody>
                    <a:bodyPr/>
                    <a:lstStyle/>
                    <a:p>
                      <a:r>
                        <a:rPr lang="en-US" sz="1400" dirty="0" smtClean="0"/>
                        <a:t>1. </a:t>
                      </a:r>
                      <a:r>
                        <a:rPr lang="es-ES" sz="1400" dirty="0" smtClean="0"/>
                        <a:t>Realizar prueba de  tensión y utilizar el concreto</a:t>
                      </a:r>
                      <a:endParaRPr lang="en-US" sz="1400" baseline="0" dirty="0" smtClean="0"/>
                    </a:p>
                    <a:p>
                      <a:endParaRPr lang="en-US" sz="1400" dirty="0" smtClean="0"/>
                    </a:p>
                    <a:p>
                      <a:r>
                        <a:rPr lang="es-ES" sz="1400" dirty="0" smtClean="0"/>
                        <a:t>2. La actividad se pone en espera y se solicita un concreto de mayor grado</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Se </a:t>
                      </a:r>
                      <a:r>
                        <a:rPr lang="en-US" sz="1400" dirty="0" err="1" smtClean="0"/>
                        <a:t>realizó</a:t>
                      </a:r>
                      <a:r>
                        <a:rPr lang="en-US" sz="1400" dirty="0" smtClean="0"/>
                        <a:t> la </a:t>
                      </a:r>
                      <a:r>
                        <a:rPr lang="en-US" sz="1400" dirty="0" err="1" smtClean="0"/>
                        <a:t>prueba</a:t>
                      </a:r>
                      <a:r>
                        <a:rPr lang="en-US" sz="1400" dirty="0" smtClean="0"/>
                        <a:t> de </a:t>
                      </a:r>
                      <a:r>
                        <a:rPr lang="en-US" sz="1400" dirty="0" err="1" smtClean="0"/>
                        <a:t>Tensión</a:t>
                      </a:r>
                      <a:endParaRPr lang="en-US" sz="1400" baseline="0" dirty="0" smtClean="0"/>
                    </a:p>
                    <a:p>
                      <a:endParaRPr lang="en-US" sz="1400" baseline="0" dirty="0" smtClean="0"/>
                    </a:p>
                    <a:p>
                      <a:r>
                        <a:rPr lang="en-US" sz="1400" baseline="0" dirty="0" smtClean="0"/>
                        <a:t>Se </a:t>
                      </a:r>
                      <a:r>
                        <a:rPr lang="en-US" sz="1400" baseline="0" dirty="0" err="1" smtClean="0"/>
                        <a:t>ordenó</a:t>
                      </a:r>
                      <a:r>
                        <a:rPr lang="en-US" sz="1400" baseline="0" dirty="0" smtClean="0"/>
                        <a:t> </a:t>
                      </a:r>
                      <a:r>
                        <a:rPr lang="en-US" sz="1400" baseline="0" dirty="0" err="1" smtClean="0"/>
                        <a:t>nuevo</a:t>
                      </a:r>
                      <a:r>
                        <a:rPr lang="en-US" sz="1400" baseline="0" dirty="0" smtClean="0"/>
                        <a:t> </a:t>
                      </a:r>
                      <a:r>
                        <a:rPr lang="en-US" sz="1400" baseline="0" dirty="0" err="1" smtClean="0"/>
                        <a:t>cemento</a:t>
                      </a:r>
                      <a:endParaRPr lang="en-US" sz="1400" dirty="0"/>
                    </a:p>
                  </a:txBody>
                  <a:tcPr/>
                </a:tc>
                <a:tc>
                  <a:txBody>
                    <a:bodyPr/>
                    <a:lstStyle/>
                    <a:p>
                      <a:r>
                        <a:rPr lang="en-US" sz="1400" dirty="0" smtClean="0"/>
                        <a:t>7 de </a:t>
                      </a:r>
                      <a:r>
                        <a:rPr lang="en-US" sz="1400" dirty="0" err="1" smtClean="0"/>
                        <a:t>Enero</a:t>
                      </a:r>
                      <a:endParaRPr lang="en-US" sz="1400" dirty="0"/>
                    </a:p>
                  </a:txBody>
                  <a:tcPr/>
                </a:tc>
              </a:tr>
            </a:tbl>
          </a:graphicData>
        </a:graphic>
      </p:graphicFrame>
    </p:spTree>
    <p:extLst>
      <p:ext uri="{BB962C8B-B14F-4D97-AF65-F5344CB8AC3E}">
        <p14:creationId xmlns="" xmlns:p14="http://schemas.microsoft.com/office/powerpoint/2010/main" val="58146004"/>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142</a:t>
            </a:fld>
            <a:endParaRPr lang="en-US" dirty="0"/>
          </a:p>
        </p:txBody>
      </p:sp>
      <p:sp>
        <p:nvSpPr>
          <p:cNvPr id="6" name="Content Placeholder 5"/>
          <p:cNvSpPr>
            <a:spLocks noGrp="1"/>
          </p:cNvSpPr>
          <p:nvPr>
            <p:ph idx="1"/>
          </p:nvPr>
        </p:nvSpPr>
        <p:spPr/>
        <p:txBody>
          <a:bodyPr/>
          <a:lstStyle/>
          <a:p>
            <a:pPr marL="355600" indent="-355600">
              <a:buFont typeface="Arial"/>
              <a:buChar char="•"/>
            </a:pPr>
            <a:r>
              <a:rPr lang="en-GB" dirty="0" err="1" smtClean="0"/>
              <a:t>Qué</a:t>
            </a:r>
            <a:r>
              <a:rPr lang="en-GB" dirty="0" smtClean="0"/>
              <a:t> </a:t>
            </a:r>
            <a:r>
              <a:rPr lang="en-GB" dirty="0" err="1" smtClean="0"/>
              <a:t>es</a:t>
            </a:r>
            <a:r>
              <a:rPr lang="en-GB" dirty="0" smtClean="0"/>
              <a:t> el </a:t>
            </a:r>
            <a:r>
              <a:rPr lang="en-GB" dirty="0" err="1" smtClean="0"/>
              <a:t>riesgos</a:t>
            </a:r>
            <a:endParaRPr lang="en-GB" dirty="0"/>
          </a:p>
          <a:p>
            <a:pPr marL="355600" indent="-355600">
              <a:buFont typeface="Arial"/>
              <a:buChar char="•"/>
            </a:pPr>
            <a:r>
              <a:rPr lang="en-GB" dirty="0" smtClean="0"/>
              <a:t>Los </a:t>
            </a:r>
            <a:r>
              <a:rPr lang="en-GB" dirty="0" err="1" smtClean="0"/>
              <a:t>efectos</a:t>
            </a:r>
            <a:r>
              <a:rPr lang="en-GB" dirty="0" smtClean="0"/>
              <a:t> </a:t>
            </a:r>
            <a:r>
              <a:rPr lang="en-GB" dirty="0" err="1" smtClean="0"/>
              <a:t>positivos</a:t>
            </a:r>
            <a:r>
              <a:rPr lang="en-GB" dirty="0" smtClean="0"/>
              <a:t> y </a:t>
            </a:r>
            <a:r>
              <a:rPr lang="en-GB" dirty="0" err="1" smtClean="0"/>
              <a:t>negativos</a:t>
            </a:r>
            <a:r>
              <a:rPr lang="en-GB" dirty="0" smtClean="0"/>
              <a:t> </a:t>
            </a:r>
            <a:r>
              <a:rPr lang="en-GB" dirty="0" err="1" smtClean="0"/>
              <a:t>sobre</a:t>
            </a:r>
            <a:r>
              <a:rPr lang="en-GB" dirty="0" smtClean="0"/>
              <a:t> los </a:t>
            </a:r>
            <a:r>
              <a:rPr lang="en-GB" dirty="0" err="1" smtClean="0"/>
              <a:t>objetivos</a:t>
            </a:r>
            <a:r>
              <a:rPr lang="en-GB" dirty="0" smtClean="0"/>
              <a:t> de un </a:t>
            </a:r>
            <a:r>
              <a:rPr lang="en-GB" dirty="0" err="1" smtClean="0"/>
              <a:t>proyecto</a:t>
            </a:r>
            <a:endParaRPr lang="en-GB" dirty="0"/>
          </a:p>
          <a:p>
            <a:pPr marL="355600" indent="-355600">
              <a:buFont typeface="Arial"/>
              <a:buChar char="•"/>
            </a:pPr>
            <a:r>
              <a:rPr lang="en-GB" dirty="0" err="1" smtClean="0"/>
              <a:t>Amenazas</a:t>
            </a:r>
            <a:r>
              <a:rPr lang="en-GB" dirty="0" smtClean="0"/>
              <a:t> y </a:t>
            </a:r>
            <a:r>
              <a:rPr lang="en-GB" dirty="0" err="1" smtClean="0"/>
              <a:t>Oportunidades</a:t>
            </a:r>
            <a:endParaRPr lang="en-GB" dirty="0"/>
          </a:p>
          <a:p>
            <a:pPr marL="355600" indent="-355600">
              <a:buFont typeface="Arial"/>
              <a:buChar char="•"/>
            </a:pPr>
            <a:r>
              <a:rPr lang="en-GB" dirty="0" err="1" smtClean="0"/>
              <a:t>Qué</a:t>
            </a:r>
            <a:r>
              <a:rPr lang="en-GB" dirty="0" smtClean="0"/>
              <a:t> son </a:t>
            </a:r>
            <a:r>
              <a:rPr lang="en-GB" dirty="0" err="1" smtClean="0"/>
              <a:t>las</a:t>
            </a:r>
            <a:r>
              <a:rPr lang="en-GB" dirty="0" smtClean="0"/>
              <a:t> </a:t>
            </a:r>
            <a:r>
              <a:rPr lang="en-GB" dirty="0" err="1" smtClean="0"/>
              <a:t>incidencias</a:t>
            </a:r>
            <a:r>
              <a:rPr lang="en-GB" dirty="0" smtClean="0"/>
              <a:t>?</a:t>
            </a:r>
            <a:endParaRPr lang="en-GB" dirty="0"/>
          </a:p>
          <a:p>
            <a:pPr marL="355600" indent="-355600">
              <a:buFont typeface="Arial"/>
              <a:buChar char="•"/>
            </a:pPr>
            <a:r>
              <a:rPr lang="en-GB" dirty="0" err="1" smtClean="0"/>
              <a:t>Cómo</a:t>
            </a:r>
            <a:r>
              <a:rPr lang="en-GB" dirty="0" smtClean="0"/>
              <a:t> </a:t>
            </a:r>
            <a:r>
              <a:rPr lang="en-GB" dirty="0" err="1" smtClean="0"/>
              <a:t>manejar</a:t>
            </a:r>
            <a:r>
              <a:rPr lang="en-GB" dirty="0" smtClean="0"/>
              <a:t> los </a:t>
            </a:r>
            <a:r>
              <a:rPr lang="en-GB" dirty="0" err="1" smtClean="0"/>
              <a:t>Riesgos</a:t>
            </a:r>
            <a:r>
              <a:rPr lang="en-GB" dirty="0" smtClean="0"/>
              <a:t> y </a:t>
            </a:r>
            <a:r>
              <a:rPr lang="en-GB" dirty="0" err="1" smtClean="0"/>
              <a:t>las</a:t>
            </a:r>
            <a:r>
              <a:rPr lang="en-GB" dirty="0" smtClean="0"/>
              <a:t> </a:t>
            </a:r>
            <a:r>
              <a:rPr lang="en-GB" dirty="0" err="1" smtClean="0"/>
              <a:t>Incidencias</a:t>
            </a:r>
            <a:endParaRPr lang="en-US" dirty="0"/>
          </a:p>
        </p:txBody>
      </p:sp>
      <p:sp>
        <p:nvSpPr>
          <p:cNvPr id="7" name="Title 6"/>
          <p:cNvSpPr>
            <a:spLocks noGrp="1"/>
          </p:cNvSpPr>
          <p:nvPr>
            <p:ph type="title"/>
          </p:nvPr>
        </p:nvSpPr>
        <p:spPr>
          <a:xfrm>
            <a:off x="381000" y="0"/>
            <a:ext cx="6172200" cy="1143000"/>
          </a:xfrm>
        </p:spPr>
        <p:txBody>
          <a:bodyPr/>
          <a:lstStyle/>
          <a:p>
            <a:r>
              <a:rPr lang="en-US" dirty="0" err="1" smtClean="0"/>
              <a:t>Hemos</a:t>
            </a:r>
            <a:r>
              <a:rPr lang="en-US" dirty="0" smtClean="0"/>
              <a:t> </a:t>
            </a:r>
            <a:r>
              <a:rPr lang="en-US" dirty="0" err="1" smtClean="0"/>
              <a:t>cubierto</a:t>
            </a:r>
            <a:endParaRPr lang="en-US" dirty="0"/>
          </a:p>
        </p:txBody>
      </p:sp>
    </p:spTree>
    <p:extLst>
      <p:ext uri="{BB962C8B-B14F-4D97-AF65-F5344CB8AC3E}">
        <p14:creationId xmlns="" xmlns:p14="http://schemas.microsoft.com/office/powerpoint/2010/main" val="1622474784"/>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Roles Organizacionales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144</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Roles y </a:t>
            </a:r>
            <a:r>
              <a:rPr lang="en-US" dirty="0" err="1" smtClean="0">
                <a:solidFill>
                  <a:schemeClr val="bg1">
                    <a:lumMod val="65000"/>
                  </a:schemeClr>
                </a:solidFill>
              </a:rPr>
              <a:t>Estructuras</a:t>
            </a:r>
            <a:r>
              <a:rPr lang="en-US" dirty="0" smtClean="0">
                <a:solidFill>
                  <a:schemeClr val="bg1">
                    <a:lumMod val="65000"/>
                  </a:schemeClr>
                </a:solidFill>
              </a:rPr>
              <a:t> Organizacionales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089892334"/>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err="1" smtClean="0">
                          <a:solidFill>
                            <a:schemeClr val="bg1"/>
                          </a:solidFill>
                          <a:latin typeface="Helvetica"/>
                          <a:ea typeface="Calibri"/>
                          <a:cs typeface="Helvetica"/>
                        </a:rPr>
                        <a:t>Moóulo</a:t>
                      </a:r>
                      <a:r>
                        <a:rPr lang="en-GB" sz="1600" b="1" dirty="0" smtClean="0">
                          <a:solidFill>
                            <a:schemeClr val="bg1"/>
                          </a:solidFill>
                          <a:latin typeface="Helvetica"/>
                          <a:ea typeface="Calibri"/>
                          <a:cs typeface="Helvetica"/>
                        </a:rPr>
                        <a:t> 15</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El </a:t>
                      </a:r>
                      <a:r>
                        <a:rPr lang="en-GB" sz="1600" b="1" dirty="0" err="1" smtClean="0">
                          <a:solidFill>
                            <a:schemeClr val="bg1"/>
                          </a:solidFill>
                          <a:latin typeface="Helvetica"/>
                          <a:ea typeface="Calibri"/>
                          <a:cs typeface="Helvetica"/>
                        </a:rPr>
                        <a:t>Módulo</a:t>
                      </a:r>
                      <a:r>
                        <a:rPr lang="en-GB" sz="1600" b="1" baseline="0" dirty="0" smtClean="0">
                          <a:solidFill>
                            <a:schemeClr val="bg1"/>
                          </a:solidFill>
                          <a:latin typeface="Helvetica"/>
                          <a:ea typeface="Calibri"/>
                          <a:cs typeface="Helvetica"/>
                        </a:rPr>
                        <a:t> </a:t>
                      </a:r>
                      <a:r>
                        <a:rPr lang="en-GB" sz="1600" b="1" baseline="0" dirty="0" err="1" smtClean="0">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smtClean="0">
                          <a:solidFill>
                            <a:schemeClr val="bg1"/>
                          </a:solidFill>
                          <a:latin typeface="Helvetica"/>
                          <a:ea typeface="Calibri"/>
                          <a:cs typeface="Helvetica"/>
                        </a:rPr>
                        <a:t>Resultados</a:t>
                      </a:r>
                      <a:r>
                        <a:rPr lang="en-GB" sz="1600" b="1" dirty="0" smtClean="0">
                          <a:solidFill>
                            <a:schemeClr val="bg1"/>
                          </a:solidFill>
                          <a:latin typeface="Helvetica"/>
                          <a:ea typeface="Calibri"/>
                          <a:cs typeface="Helvetica"/>
                        </a:rPr>
                        <a:t> del </a:t>
                      </a:r>
                      <a:r>
                        <a:rPr lang="en-GB" sz="1600" b="1" dirty="0" err="1" smtClean="0">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baseline="0" dirty="0" smtClean="0">
                          <a:solidFill>
                            <a:schemeClr val="tx1"/>
                          </a:solidFill>
                          <a:latin typeface="Helvetica"/>
                          <a:ea typeface="Calibri"/>
                          <a:cs typeface="Helvetica"/>
                        </a:rPr>
                        <a:t>Roles y </a:t>
                      </a:r>
                      <a:r>
                        <a:rPr lang="en-GB" sz="1600" baseline="0" dirty="0" err="1" smtClean="0">
                          <a:solidFill>
                            <a:schemeClr val="tx1"/>
                          </a:solidFill>
                          <a:latin typeface="Helvetica"/>
                          <a:ea typeface="Calibri"/>
                          <a:cs typeface="Helvetica"/>
                        </a:rPr>
                        <a:t>Estructuras</a:t>
                      </a:r>
                      <a:r>
                        <a:rPr lang="en-GB" sz="1600" baseline="0" dirty="0" smtClean="0">
                          <a:solidFill>
                            <a:schemeClr val="tx1"/>
                          </a:solidFill>
                          <a:latin typeface="Helvetica"/>
                          <a:ea typeface="Calibri"/>
                          <a:cs typeface="Helvetica"/>
                        </a:rPr>
                        <a:t> </a:t>
                      </a:r>
                      <a:r>
                        <a:rPr lang="en-GB" sz="1600" dirty="0" err="1" smtClean="0">
                          <a:solidFill>
                            <a:schemeClr val="tx1"/>
                          </a:solidFill>
                          <a:latin typeface="Helvetica"/>
                          <a:ea typeface="Calibri"/>
                          <a:cs typeface="Helvetica"/>
                        </a:rPr>
                        <a:t>Organizationales</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nSpc>
                          <a:spcPct val="115000"/>
                        </a:lnSpc>
                        <a:spcAft>
                          <a:spcPts val="0"/>
                        </a:spcAft>
                        <a:buFont typeface="Arial" pitchFamily="34" charset="0"/>
                        <a:buNone/>
                      </a:pPr>
                      <a:r>
                        <a:rPr lang="en-GB" sz="1600" b="0" dirty="0" err="1" smtClean="0">
                          <a:solidFill>
                            <a:schemeClr val="tx1"/>
                          </a:solidFill>
                          <a:latin typeface="Helvetica"/>
                          <a:ea typeface="Calibri"/>
                          <a:cs typeface="Helvetica"/>
                        </a:rPr>
                        <a:t>Diferentes</a:t>
                      </a:r>
                      <a:r>
                        <a:rPr lang="en-GB" sz="1600" b="0" dirty="0" smtClean="0">
                          <a:solidFill>
                            <a:schemeClr val="tx1"/>
                          </a:solidFill>
                          <a:latin typeface="Helvetica"/>
                          <a:ea typeface="Calibri"/>
                          <a:cs typeface="Helvetica"/>
                        </a:rPr>
                        <a:t> </a:t>
                      </a:r>
                      <a:r>
                        <a:rPr lang="en-GB" sz="1600" b="0" dirty="0" err="1" smtClean="0">
                          <a:solidFill>
                            <a:schemeClr val="tx1"/>
                          </a:solidFill>
                          <a:latin typeface="Helvetica"/>
                          <a:ea typeface="Calibri"/>
                          <a:cs typeface="Helvetica"/>
                        </a:rPr>
                        <a:t>tipos</a:t>
                      </a:r>
                      <a:r>
                        <a:rPr lang="en-GB" sz="1600" b="0" dirty="0" smtClean="0">
                          <a:solidFill>
                            <a:schemeClr val="tx1"/>
                          </a:solidFill>
                          <a:latin typeface="Helvetica"/>
                          <a:ea typeface="Calibri"/>
                          <a:cs typeface="Helvetica"/>
                        </a:rPr>
                        <a:t> de </a:t>
                      </a:r>
                      <a:r>
                        <a:rPr lang="en-GB" sz="1600" b="0" dirty="0" err="1" smtClean="0">
                          <a:solidFill>
                            <a:schemeClr val="tx1"/>
                          </a:solidFill>
                          <a:latin typeface="Helvetica"/>
                          <a:ea typeface="Calibri"/>
                          <a:cs typeface="Helvetica"/>
                        </a:rPr>
                        <a:t>estructuras</a:t>
                      </a:r>
                      <a:r>
                        <a:rPr lang="en-GB" sz="1600" b="0" dirty="0" smtClean="0">
                          <a:solidFill>
                            <a:schemeClr val="tx1"/>
                          </a:solidFill>
                          <a:latin typeface="Helvetica"/>
                          <a:ea typeface="Calibri"/>
                          <a:cs typeface="Helvetica"/>
                        </a:rPr>
                        <a:t> </a:t>
                      </a:r>
                      <a:r>
                        <a:rPr lang="en-GB" sz="1600" b="0" dirty="0" err="1" smtClean="0">
                          <a:solidFill>
                            <a:schemeClr val="tx1"/>
                          </a:solidFill>
                          <a:latin typeface="Helvetica"/>
                          <a:ea typeface="Calibri"/>
                          <a:cs typeface="Helvetica"/>
                        </a:rPr>
                        <a:t>organizacionales</a:t>
                      </a:r>
                      <a:r>
                        <a:rPr lang="en-GB" sz="1600" b="0" dirty="0" smtClean="0">
                          <a:solidFill>
                            <a:schemeClr val="tx1"/>
                          </a:solidFill>
                          <a:latin typeface="Helvetica"/>
                          <a:ea typeface="Calibri"/>
                          <a:cs typeface="Helvetica"/>
                        </a:rPr>
                        <a:t>:</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0" baseline="0" dirty="0" err="1" smtClean="0">
                          <a:solidFill>
                            <a:schemeClr val="tx1"/>
                          </a:solidFill>
                          <a:latin typeface="Helvetica"/>
                          <a:ea typeface="Calibri"/>
                          <a:cs typeface="Helvetica"/>
                        </a:rPr>
                        <a:t>Funcionales</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0" baseline="0" dirty="0" err="1" smtClean="0">
                          <a:solidFill>
                            <a:schemeClr val="tx1"/>
                          </a:solidFill>
                          <a:latin typeface="Helvetica"/>
                          <a:ea typeface="Calibri"/>
                          <a:cs typeface="Helvetica"/>
                        </a:rPr>
                        <a:t>Basada</a:t>
                      </a:r>
                      <a:r>
                        <a:rPr lang="en-GB" sz="1600" b="0" baseline="0" dirty="0" smtClean="0">
                          <a:solidFill>
                            <a:schemeClr val="tx1"/>
                          </a:solidFill>
                          <a:latin typeface="Helvetica"/>
                          <a:ea typeface="Calibri"/>
                          <a:cs typeface="Helvetica"/>
                        </a:rPr>
                        <a:t> en </a:t>
                      </a:r>
                      <a:r>
                        <a:rPr lang="en-GB" sz="1600" b="0" baseline="0" dirty="0" err="1" smtClean="0">
                          <a:solidFill>
                            <a:schemeClr val="tx1"/>
                          </a:solidFill>
                          <a:latin typeface="Helvetica"/>
                          <a:ea typeface="Calibri"/>
                          <a:cs typeface="Helvetica"/>
                        </a:rPr>
                        <a:t>Proyectos</a:t>
                      </a:r>
                      <a:r>
                        <a:rPr lang="en-GB" sz="1600" b="0" baseline="0" dirty="0" smtClean="0">
                          <a:solidFill>
                            <a:schemeClr val="tx1"/>
                          </a:solidFill>
                          <a:latin typeface="Helvetica"/>
                          <a:ea typeface="Calibri"/>
                          <a:cs typeface="Helvetica"/>
                        </a:rPr>
                        <a:t> (</a:t>
                      </a:r>
                      <a:r>
                        <a:rPr lang="en-GB" sz="1600" b="0" baseline="0" dirty="0" err="1" smtClean="0">
                          <a:solidFill>
                            <a:schemeClr val="tx1"/>
                          </a:solidFill>
                          <a:latin typeface="Helvetica"/>
                          <a:ea typeface="Calibri"/>
                          <a:cs typeface="Helvetica"/>
                        </a:rPr>
                        <a:t>Proyectizada</a:t>
                      </a:r>
                      <a:r>
                        <a:rPr lang="en-GB" sz="1600" b="0" baseline="0" dirty="0" smtClean="0">
                          <a:solidFill>
                            <a:schemeClr val="tx1"/>
                          </a:solidFill>
                          <a:latin typeface="Helvetica"/>
                          <a:ea typeface="Calibri"/>
                          <a:cs typeface="Helvetica"/>
                        </a:rPr>
                        <a:t>)</a:t>
                      </a:r>
                    </a:p>
                    <a:p>
                      <a:pPr marL="285750" indent="-285750">
                        <a:lnSpc>
                          <a:spcPct val="115000"/>
                        </a:lnSpc>
                        <a:spcAft>
                          <a:spcPts val="0"/>
                        </a:spcAft>
                        <a:buFont typeface="Arial"/>
                        <a:buChar char="•"/>
                      </a:pPr>
                      <a:r>
                        <a:rPr lang="en-GB" sz="1600" b="0" baseline="0" dirty="0" err="1" smtClean="0">
                          <a:solidFill>
                            <a:schemeClr val="tx1"/>
                          </a:solidFill>
                          <a:latin typeface="Helvetica"/>
                          <a:ea typeface="Calibri"/>
                          <a:cs typeface="Helvetica"/>
                        </a:rPr>
                        <a:t>Matriicial</a:t>
                      </a:r>
                      <a:r>
                        <a:rPr lang="en-GB" sz="1600" b="0" baseline="0" dirty="0" smtClean="0">
                          <a:solidFill>
                            <a:schemeClr val="tx1"/>
                          </a:solidFill>
                          <a:latin typeface="Helvetica"/>
                          <a:ea typeface="Calibri"/>
                          <a:cs typeface="Helvetica"/>
                        </a:rPr>
                        <a:t> </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err="1" smtClean="0">
                          <a:solidFill>
                            <a:schemeClr val="tx2"/>
                          </a:solidFill>
                          <a:latin typeface="Helvetica"/>
                          <a:ea typeface="Calibri"/>
                          <a:cs typeface="Helvetica"/>
                        </a:rPr>
                        <a:t>Comprender</a:t>
                      </a:r>
                      <a:r>
                        <a:rPr lang="en-GB" sz="1600" dirty="0" smtClean="0">
                          <a:solidFill>
                            <a:schemeClr val="tx2"/>
                          </a:solidFill>
                          <a:latin typeface="Helvetica"/>
                          <a:ea typeface="Calibri"/>
                          <a:cs typeface="Helvetica"/>
                        </a:rPr>
                        <a:t> los </a:t>
                      </a:r>
                      <a:r>
                        <a:rPr lang="en-GB" sz="1600" dirty="0" err="1" smtClean="0">
                          <a:solidFill>
                            <a:schemeClr val="tx2"/>
                          </a:solidFill>
                          <a:latin typeface="Helvetica"/>
                          <a:ea typeface="Calibri"/>
                          <a:cs typeface="Helvetica"/>
                        </a:rPr>
                        <a:t>diferentes</a:t>
                      </a:r>
                      <a:r>
                        <a:rPr lang="en-GB" sz="1600" dirty="0" smtClean="0">
                          <a:solidFill>
                            <a:schemeClr val="tx2"/>
                          </a:solidFill>
                          <a:latin typeface="Helvetica"/>
                          <a:ea typeface="Calibri"/>
                          <a:cs typeface="Helvetica"/>
                        </a:rPr>
                        <a:t> </a:t>
                      </a:r>
                      <a:r>
                        <a:rPr lang="en-GB" sz="1600" dirty="0" err="1" smtClean="0">
                          <a:solidFill>
                            <a:schemeClr val="tx2"/>
                          </a:solidFill>
                          <a:latin typeface="Helvetica"/>
                          <a:ea typeface="Calibri"/>
                          <a:cs typeface="Helvetica"/>
                        </a:rPr>
                        <a:t>tipos</a:t>
                      </a:r>
                      <a:r>
                        <a:rPr lang="en-GB" sz="1600" dirty="0" smtClean="0">
                          <a:solidFill>
                            <a:schemeClr val="tx2"/>
                          </a:solidFill>
                          <a:latin typeface="Helvetica"/>
                          <a:ea typeface="Calibri"/>
                          <a:cs typeface="Helvetica"/>
                        </a:rPr>
                        <a:t> de </a:t>
                      </a:r>
                      <a:r>
                        <a:rPr lang="en-GB" sz="1600" dirty="0" err="1" smtClean="0">
                          <a:solidFill>
                            <a:schemeClr val="tx2"/>
                          </a:solidFill>
                          <a:latin typeface="Helvetica"/>
                          <a:ea typeface="Calibri"/>
                          <a:cs typeface="Helvetica"/>
                        </a:rPr>
                        <a:t>organizaciones</a:t>
                      </a:r>
                      <a:r>
                        <a:rPr lang="en-GB" sz="1600" dirty="0" smtClean="0">
                          <a:solidFill>
                            <a:schemeClr val="tx2"/>
                          </a:solidFill>
                          <a:latin typeface="Helvetica"/>
                          <a:ea typeface="Calibri"/>
                          <a:cs typeface="Helvetica"/>
                        </a:rPr>
                        <a:t> y roles en </a:t>
                      </a:r>
                      <a:r>
                        <a:rPr lang="en-GB" sz="1600" dirty="0" err="1" smtClean="0">
                          <a:solidFill>
                            <a:schemeClr val="tx2"/>
                          </a:solidFill>
                          <a:latin typeface="Helvetica"/>
                          <a:ea typeface="Calibri"/>
                          <a:cs typeface="Helvetica"/>
                        </a:rPr>
                        <a:t>cada</a:t>
                      </a:r>
                      <a:r>
                        <a:rPr lang="en-GB" sz="1600" dirty="0" smtClean="0">
                          <a:solidFill>
                            <a:schemeClr val="tx2"/>
                          </a:solidFill>
                          <a:latin typeface="Helvetica"/>
                          <a:ea typeface="Calibri"/>
                          <a:cs typeface="Helvetica"/>
                        </a:rPr>
                        <a:t> </a:t>
                      </a:r>
                      <a:r>
                        <a:rPr lang="en-GB" sz="1600" dirty="0" err="1" smtClean="0">
                          <a:solidFill>
                            <a:schemeClr val="tx2"/>
                          </a:solidFill>
                          <a:latin typeface="Helvetica"/>
                          <a:ea typeface="Calibri"/>
                          <a:cs typeface="Helvetica"/>
                        </a:rPr>
                        <a:t>una</a:t>
                      </a:r>
                      <a:r>
                        <a:rPr lang="en-GB" sz="1600" dirty="0" smtClean="0">
                          <a:solidFill>
                            <a:schemeClr val="tx2"/>
                          </a:solidFill>
                          <a:latin typeface="Helvetica"/>
                          <a:ea typeface="Calibri"/>
                          <a:cs typeface="Helvetica"/>
                        </a:rPr>
                        <a:t>.</a:t>
                      </a:r>
                      <a:r>
                        <a:rPr lang="en-GB" sz="1600" baseline="0" dirty="0" smtClean="0">
                          <a:solidFill>
                            <a:schemeClr val="tx2"/>
                          </a:solidFill>
                          <a:latin typeface="Helvetica"/>
                          <a:ea typeface="Calibri"/>
                          <a:cs typeface="Helvetica"/>
                        </a:rPr>
                        <a:t>.</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err="1" smtClean="0">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normAutofit fontScale="90000"/>
          </a:bodyPr>
          <a:lstStyle/>
          <a:p>
            <a:r>
              <a:rPr lang="en-US" dirty="0" smtClean="0">
                <a:solidFill>
                  <a:srgbClr val="000000"/>
                </a:solidFill>
              </a:rPr>
              <a:t>¿</a:t>
            </a:r>
            <a:r>
              <a:rPr lang="en-US" dirty="0" err="1" smtClean="0">
                <a:solidFill>
                  <a:srgbClr val="000000"/>
                </a:solidFill>
              </a:rPr>
              <a:t>Qué</a:t>
            </a:r>
            <a:r>
              <a:rPr lang="en-US" dirty="0" smtClean="0">
                <a:solidFill>
                  <a:srgbClr val="000000"/>
                </a:solidFill>
              </a:rPr>
              <a:t> </a:t>
            </a:r>
            <a:r>
              <a:rPr lang="en-US" dirty="0" err="1" smtClean="0">
                <a:solidFill>
                  <a:srgbClr val="000000"/>
                </a:solidFill>
              </a:rPr>
              <a:t>es</a:t>
            </a:r>
            <a:r>
              <a:rPr lang="en-US" dirty="0" smtClean="0">
                <a:solidFill>
                  <a:srgbClr val="000000"/>
                </a:solidFill>
              </a:rPr>
              <a:t> la </a:t>
            </a:r>
            <a:r>
              <a:rPr lang="en-US" dirty="0" err="1" smtClean="0">
                <a:solidFill>
                  <a:srgbClr val="000000"/>
                </a:solidFill>
              </a:rPr>
              <a:t>estructura</a:t>
            </a:r>
            <a:r>
              <a:rPr lang="en-US" dirty="0" smtClean="0">
                <a:solidFill>
                  <a:srgbClr val="000000"/>
                </a:solidFill>
              </a:rPr>
              <a:t> de </a:t>
            </a:r>
            <a:r>
              <a:rPr lang="en-US" dirty="0" err="1" smtClean="0">
                <a:solidFill>
                  <a:srgbClr val="000000"/>
                </a:solidFill>
              </a:rPr>
              <a:t>una</a:t>
            </a:r>
            <a:r>
              <a:rPr lang="en-US" dirty="0" smtClean="0">
                <a:solidFill>
                  <a:srgbClr val="000000"/>
                </a:solidFill>
              </a:rPr>
              <a:t> </a:t>
            </a:r>
            <a:r>
              <a:rPr lang="en-US" dirty="0" err="1" smtClean="0">
                <a:solidFill>
                  <a:srgbClr val="000000"/>
                </a:solidFill>
              </a:rPr>
              <a:t>organización</a:t>
            </a:r>
            <a:r>
              <a:rPr lang="en-US" dirty="0" smtClean="0">
                <a:solidFill>
                  <a:srgbClr val="000000"/>
                </a:solidFill>
              </a:rPr>
              <a: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145</a:t>
            </a:fld>
            <a:endParaRPr lang="en-US"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24200" y="1447799"/>
            <a:ext cx="5759574" cy="43399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1447800"/>
            <a:ext cx="2438400" cy="3416320"/>
          </a:xfrm>
          <a:prstGeom prst="rect">
            <a:avLst/>
          </a:prstGeom>
          <a:noFill/>
        </p:spPr>
        <p:txBody>
          <a:bodyPr wrap="square" rtlCol="0">
            <a:spAutoFit/>
          </a:bodyPr>
          <a:lstStyle/>
          <a:p>
            <a:r>
              <a:rPr lang="es-ES" dirty="0" smtClean="0"/>
              <a:t>La estructura de la organización es el entorno  organizacional</a:t>
            </a:r>
          </a:p>
          <a:p>
            <a:r>
              <a:rPr lang="es-ES" dirty="0" smtClean="0"/>
              <a:t>en el que el proyecto se lleva a cabo</a:t>
            </a:r>
          </a:p>
          <a:p>
            <a:r>
              <a:rPr lang="es-ES" dirty="0" smtClean="0"/>
              <a:t>y define la jerarquía de reporte y de toma de decisiones de una organización y cómo funciona la dirección de proyectos dentro de ella.</a:t>
            </a:r>
            <a:r>
              <a:rPr lang="en-GB" dirty="0" smtClean="0"/>
              <a:t> </a:t>
            </a:r>
            <a:endParaRPr lang="en-US" dirty="0"/>
          </a:p>
        </p:txBody>
      </p:sp>
    </p:spTree>
    <p:extLst>
      <p:ext uri="{BB962C8B-B14F-4D97-AF65-F5344CB8AC3E}">
        <p14:creationId xmlns:p14="http://schemas.microsoft.com/office/powerpoint/2010/main" xmlns="" val="195764515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Funcional</a:t>
            </a:r>
            <a:endParaRPr lang="en-GB" dirty="0"/>
          </a:p>
        </p:txBody>
      </p:sp>
      <p:sp>
        <p:nvSpPr>
          <p:cNvPr id="3" name="Content Placeholder 2"/>
          <p:cNvSpPr>
            <a:spLocks noGrp="1"/>
          </p:cNvSpPr>
          <p:nvPr>
            <p:ph idx="1"/>
          </p:nvPr>
        </p:nvSpPr>
        <p:spPr>
          <a:xfrm>
            <a:off x="4067944" y="1600200"/>
            <a:ext cx="4618856" cy="4525963"/>
          </a:xfrm>
        </p:spPr>
        <p:txBody>
          <a:bodyPr>
            <a:normAutofit/>
          </a:bodyPr>
          <a:lstStyle/>
          <a:p>
            <a:r>
              <a:rPr lang="es-ES" sz="2400" dirty="0" smtClean="0"/>
              <a:t>Funciona bien para los proyectos contenidos en una sola función / departamento</a:t>
            </a:r>
            <a:endParaRPr lang="en-GB" sz="2400" dirty="0" smtClean="0"/>
          </a:p>
          <a:p>
            <a:r>
              <a:rPr lang="es-ES" sz="2400" dirty="0" smtClean="0"/>
              <a:t>Los proyectos más grandes tienden a ser pasados de una función a otra </a:t>
            </a:r>
            <a:endParaRPr lang="en-GB" sz="2400" dirty="0" smtClean="0"/>
          </a:p>
          <a:p>
            <a:r>
              <a:rPr lang="es-ES" sz="2400" dirty="0" smtClean="0"/>
              <a:t>El gerente funcional o de línea es responsable de los proyectos, así como del </a:t>
            </a:r>
            <a:r>
              <a:rPr lang="es-ES" sz="2400" dirty="0" err="1" smtClean="0"/>
              <a:t>business</a:t>
            </a:r>
            <a:r>
              <a:rPr lang="es-ES" sz="2400" dirty="0" smtClean="0"/>
              <a:t>-as-usual</a:t>
            </a:r>
            <a:endParaRPr lang="en-GB" sz="2400" dirty="0" smtClean="0"/>
          </a:p>
          <a:p>
            <a:endParaRPr lang="en-GB" dirty="0"/>
          </a:p>
        </p:txBody>
      </p:sp>
      <p:grpSp>
        <p:nvGrpSpPr>
          <p:cNvPr id="8" name="Group 21"/>
          <p:cNvGrpSpPr/>
          <p:nvPr/>
        </p:nvGrpSpPr>
        <p:grpSpPr>
          <a:xfrm>
            <a:off x="755576" y="1628800"/>
            <a:ext cx="2808311" cy="4176464"/>
            <a:chOff x="1259632" y="1628800"/>
            <a:chExt cx="2808311" cy="4176464"/>
          </a:xfrm>
        </p:grpSpPr>
        <p:cxnSp>
          <p:nvCxnSpPr>
            <p:cNvPr id="12" name="Straight Connector 11"/>
            <p:cNvCxnSpPr/>
            <p:nvPr/>
          </p:nvCxnSpPr>
          <p:spPr>
            <a:xfrm rot="5400000">
              <a:off x="3527884"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1977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39652"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5400000">
              <a:off x="215516" y="4041068"/>
              <a:ext cx="2808312" cy="720080"/>
            </a:xfrm>
            <a:prstGeom prst="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#1 (</a:t>
              </a:r>
              <a:r>
                <a:rPr lang="en-GB" dirty="0" err="1" smtClean="0">
                  <a:solidFill>
                    <a:srgbClr val="FFFFFF"/>
                  </a:solidFill>
                </a:rPr>
                <a:t>Ventas</a:t>
              </a:r>
              <a:r>
                <a:rPr lang="en-GB" dirty="0" smtClean="0">
                  <a:solidFill>
                    <a:srgbClr val="FFFFFF"/>
                  </a:solidFill>
                </a:rPr>
                <a:t>)</a:t>
              </a:r>
            </a:p>
          </p:txBody>
        </p:sp>
        <p:sp>
          <p:nvSpPr>
            <p:cNvPr id="6" name="Rectangle 5"/>
            <p:cNvSpPr/>
            <p:nvPr/>
          </p:nvSpPr>
          <p:spPr>
            <a:xfrm rot="5400000">
              <a:off x="1295635" y="4041068"/>
              <a:ext cx="2808312" cy="720080"/>
            </a:xfrm>
            <a:prstGeom prst="rect">
              <a:avLst/>
            </a:prstGeom>
            <a:solidFill>
              <a:srgbClr val="C00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#2 (</a:t>
              </a:r>
              <a:r>
                <a:rPr lang="en-GB" dirty="0" err="1" smtClean="0">
                  <a:solidFill>
                    <a:srgbClr val="FFFFFF"/>
                  </a:solidFill>
                </a:rPr>
                <a:t>Producción</a:t>
              </a:r>
              <a:r>
                <a:rPr lang="en-GB" dirty="0" smtClean="0">
                  <a:solidFill>
                    <a:srgbClr val="FFFFFF"/>
                  </a:solidFill>
                </a:rPr>
                <a:t>)</a:t>
              </a:r>
            </a:p>
          </p:txBody>
        </p:sp>
        <p:sp>
          <p:nvSpPr>
            <p:cNvPr id="7" name="Rectangle 6"/>
            <p:cNvSpPr/>
            <p:nvPr/>
          </p:nvSpPr>
          <p:spPr>
            <a:xfrm rot="5400000">
              <a:off x="2303747" y="4041068"/>
              <a:ext cx="2808312" cy="720080"/>
            </a:xfrm>
            <a:prstGeom prst="rect">
              <a:avLst/>
            </a:prstGeom>
            <a:solidFill>
              <a:srgbClr val="FFC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#3 (</a:t>
              </a:r>
              <a:r>
                <a:rPr lang="en-GB" dirty="0" err="1" smtClean="0">
                  <a:solidFill>
                    <a:srgbClr val="FFFFFF"/>
                  </a:solidFill>
                </a:rPr>
                <a:t>Contabilidad</a:t>
              </a:r>
              <a:r>
                <a:rPr lang="en-GB" dirty="0" smtClean="0">
                  <a:solidFill>
                    <a:srgbClr val="FFFFFF"/>
                  </a:solidFill>
                </a:rPr>
                <a:t>)</a:t>
              </a:r>
            </a:p>
          </p:txBody>
        </p:sp>
        <p:cxnSp>
          <p:nvCxnSpPr>
            <p:cNvPr id="9" name="Straight Connector 8"/>
            <p:cNvCxnSpPr/>
            <p:nvPr/>
          </p:nvCxnSpPr>
          <p:spPr>
            <a:xfrm>
              <a:off x="1619672" y="2636912"/>
              <a:ext cx="20882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555776" y="2492896"/>
              <a:ext cx="288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691680"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err="1" smtClean="0">
                  <a:solidFill>
                    <a:schemeClr val="bg1"/>
                  </a:solidFill>
                </a:rPr>
                <a:t>Organización</a:t>
              </a:r>
              <a:endParaRPr lang="en-GB" dirty="0">
                <a:solidFill>
                  <a:schemeClr val="bg1"/>
                </a:solidFill>
              </a:endParaRPr>
            </a:p>
          </p:txBody>
        </p:sp>
      </p:grpSp>
    </p:spTree>
    <p:extLst>
      <p:ext uri="{BB962C8B-B14F-4D97-AF65-F5344CB8AC3E}">
        <p14:creationId xmlns:p14="http://schemas.microsoft.com/office/powerpoint/2010/main" xmlns="" val="1127411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3810000" cy="4495800"/>
          </a:xfrm>
        </p:spPr>
        <p:txBody>
          <a:bodyPr>
            <a:noAutofit/>
          </a:bodyPr>
          <a:lstStyle/>
          <a:p>
            <a:r>
              <a:rPr lang="es-ES" sz="2000" dirty="0" smtClean="0"/>
              <a:t>Control total sobre los recursos para los proyectos funcionales</a:t>
            </a:r>
            <a:endParaRPr lang="en-GB" sz="2000" dirty="0"/>
          </a:p>
          <a:p>
            <a:r>
              <a:rPr lang="es-ES" sz="2000" dirty="0" smtClean="0"/>
              <a:t>Fácil acceso a la experiencia</a:t>
            </a:r>
            <a:endParaRPr lang="en-GB" sz="2000" dirty="0"/>
          </a:p>
          <a:p>
            <a:r>
              <a:rPr lang="es-ES" sz="2000" dirty="0" smtClean="0"/>
              <a:t>Facilidad para resolver los problemas funcionales</a:t>
            </a:r>
            <a:endParaRPr lang="en-GB" sz="2000" dirty="0"/>
          </a:p>
          <a:p>
            <a:r>
              <a:rPr lang="en-GB" sz="2000" dirty="0" err="1" smtClean="0"/>
              <a:t>Estructura</a:t>
            </a:r>
            <a:r>
              <a:rPr lang="en-GB" sz="2000" dirty="0" smtClean="0"/>
              <a:t> de </a:t>
            </a:r>
            <a:r>
              <a:rPr lang="en-GB" sz="2000" dirty="0" err="1" smtClean="0"/>
              <a:t>comunicación</a:t>
            </a:r>
            <a:r>
              <a:rPr lang="en-GB" sz="2000" dirty="0" smtClean="0"/>
              <a:t> simple</a:t>
            </a:r>
            <a:endParaRPr lang="en-GB" sz="2000" dirty="0"/>
          </a:p>
          <a:p>
            <a:r>
              <a:rPr lang="es-ES" sz="2000" dirty="0" smtClean="0"/>
              <a:t>Bueno para el desarrollo personal dentro de la función</a:t>
            </a:r>
            <a:endParaRPr lang="en-GB" sz="2000" dirty="0"/>
          </a:p>
          <a:p>
            <a:r>
              <a:rPr lang="es-ES" sz="2000" dirty="0" smtClean="0"/>
              <a:t>Los proyectos son oportunidades de aprendizaje</a:t>
            </a:r>
            <a:endParaRPr lang="en-GB" sz="2000" dirty="0"/>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147</a:t>
            </a:fld>
            <a:endParaRPr lang="en-US" dirty="0"/>
          </a:p>
        </p:txBody>
      </p:sp>
      <p:sp>
        <p:nvSpPr>
          <p:cNvPr id="4" name="Title 3"/>
          <p:cNvSpPr>
            <a:spLocks noGrp="1"/>
          </p:cNvSpPr>
          <p:nvPr>
            <p:ph type="title"/>
          </p:nvPr>
        </p:nvSpPr>
        <p:spPr/>
        <p:txBody>
          <a:bodyPr>
            <a:normAutofit/>
          </a:bodyPr>
          <a:lstStyle/>
          <a:p>
            <a:r>
              <a:rPr lang="en-US" dirty="0" err="1" smtClean="0"/>
              <a:t>Ventaja</a:t>
            </a:r>
            <a:r>
              <a:rPr lang="en-US" dirty="0" smtClean="0"/>
              <a:t> / </a:t>
            </a:r>
            <a:r>
              <a:rPr lang="en-US" dirty="0" err="1" smtClean="0"/>
              <a:t>Desventaja</a:t>
            </a:r>
            <a:endParaRPr lang="en-US" dirty="0"/>
          </a:p>
        </p:txBody>
      </p:sp>
      <p:sp>
        <p:nvSpPr>
          <p:cNvPr id="5" name="TextBox 4"/>
          <p:cNvSpPr txBox="1"/>
          <p:nvPr/>
        </p:nvSpPr>
        <p:spPr>
          <a:xfrm>
            <a:off x="4419600" y="1828800"/>
            <a:ext cx="4267200" cy="4678204"/>
          </a:xfrm>
          <a:prstGeom prst="rect">
            <a:avLst/>
          </a:prstGeom>
          <a:noFill/>
        </p:spPr>
        <p:txBody>
          <a:bodyPr wrap="square" rtlCol="0">
            <a:spAutoFit/>
          </a:bodyPr>
          <a:lstStyle/>
          <a:p>
            <a:pPr marL="342900" indent="-342900">
              <a:buFont typeface="Courier New"/>
              <a:buChar char="o"/>
            </a:pPr>
            <a:r>
              <a:rPr lang="es-ES" sz="2000" dirty="0" smtClean="0">
                <a:latin typeface="Helvetica"/>
                <a:cs typeface="Helvetica"/>
              </a:rPr>
              <a:t>Los recursos son más leales a su función / departamento que para proyectos</a:t>
            </a:r>
            <a:endParaRPr lang="en-GB" sz="2000" dirty="0">
              <a:latin typeface="Helvetica"/>
              <a:cs typeface="Helvetica"/>
            </a:endParaRPr>
          </a:p>
          <a:p>
            <a:pPr marL="342900" indent="-342900">
              <a:buFont typeface="Courier New"/>
              <a:buChar char="o"/>
            </a:pPr>
            <a:r>
              <a:rPr lang="es-ES" sz="2000" dirty="0" smtClean="0">
                <a:latin typeface="Helvetica"/>
                <a:cs typeface="Helvetica"/>
              </a:rPr>
              <a:t>Tiende a mirar hacia adentro</a:t>
            </a:r>
            <a:endParaRPr lang="en-GB" sz="2000" dirty="0">
              <a:latin typeface="Helvetica"/>
              <a:cs typeface="Helvetica"/>
            </a:endParaRPr>
          </a:p>
          <a:p>
            <a:pPr marL="342900" indent="-342900">
              <a:buFont typeface="Courier New"/>
              <a:buChar char="o"/>
            </a:pPr>
            <a:r>
              <a:rPr lang="en-GB" sz="2000" dirty="0" err="1" smtClean="0">
                <a:latin typeface="Helvetica"/>
                <a:cs typeface="Helvetica"/>
              </a:rPr>
              <a:t>Puede</a:t>
            </a:r>
            <a:r>
              <a:rPr lang="en-GB" sz="2000" dirty="0" smtClean="0">
                <a:latin typeface="Helvetica"/>
                <a:cs typeface="Helvetica"/>
              </a:rPr>
              <a:t> ser/</a:t>
            </a:r>
            <a:r>
              <a:rPr lang="en-GB" sz="2000" dirty="0" err="1" smtClean="0">
                <a:latin typeface="Helvetica"/>
                <a:cs typeface="Helvetica"/>
              </a:rPr>
              <a:t>estar</a:t>
            </a:r>
            <a:r>
              <a:rPr lang="en-GB" sz="2000" dirty="0" smtClean="0">
                <a:latin typeface="Helvetica"/>
                <a:cs typeface="Helvetica"/>
              </a:rPr>
              <a:t> </a:t>
            </a:r>
            <a:r>
              <a:rPr lang="en-GB" sz="2000" dirty="0" err="1" smtClean="0">
                <a:latin typeface="Helvetica"/>
                <a:cs typeface="Helvetica"/>
              </a:rPr>
              <a:t>aislados</a:t>
            </a:r>
            <a:endParaRPr lang="en-GB" sz="2000" dirty="0">
              <a:latin typeface="Helvetica"/>
              <a:cs typeface="Helvetica"/>
            </a:endParaRPr>
          </a:p>
          <a:p>
            <a:pPr marL="342900" indent="-342900">
              <a:buFont typeface="Courier New"/>
              <a:buChar char="o"/>
            </a:pPr>
            <a:r>
              <a:rPr lang="es-ES" sz="2000" dirty="0" smtClean="0">
                <a:latin typeface="Helvetica"/>
                <a:cs typeface="Helvetica"/>
              </a:rPr>
              <a:t>Los proyectos más grandes van pasando de una función a otra</a:t>
            </a:r>
            <a:endParaRPr lang="en-GB" sz="2000" dirty="0">
              <a:latin typeface="Helvetica"/>
              <a:cs typeface="Helvetica"/>
            </a:endParaRPr>
          </a:p>
          <a:p>
            <a:pPr marL="342900" indent="-342900">
              <a:buFont typeface="Courier New"/>
              <a:buChar char="o"/>
            </a:pPr>
            <a:r>
              <a:rPr lang="es-ES" sz="2000" dirty="0" smtClean="0">
                <a:latin typeface="Helvetica"/>
                <a:cs typeface="Helvetica"/>
              </a:rPr>
              <a:t>Los proyectos más grandes tienen muchos </a:t>
            </a:r>
            <a:r>
              <a:rPr lang="es-ES" sz="2000" dirty="0" err="1" smtClean="0">
                <a:latin typeface="Helvetica"/>
                <a:cs typeface="Helvetica"/>
              </a:rPr>
              <a:t>PMs</a:t>
            </a:r>
            <a:endParaRPr lang="en-GB" sz="2000" dirty="0">
              <a:latin typeface="Helvetica"/>
              <a:cs typeface="Helvetica"/>
            </a:endParaRPr>
          </a:p>
          <a:p>
            <a:pPr marL="342900" indent="-342900">
              <a:buFont typeface="Courier New"/>
              <a:buChar char="o"/>
            </a:pPr>
            <a:r>
              <a:rPr lang="es-ES" sz="2000" dirty="0" smtClean="0">
                <a:latin typeface="Helvetica"/>
                <a:cs typeface="Helvetica"/>
              </a:rPr>
              <a:t>No hay una única autoridad / responsabilidad para proyectos más grandes</a:t>
            </a:r>
            <a:endParaRPr lang="en-GB" sz="2000" dirty="0" smtClean="0">
              <a:latin typeface="Helvetica"/>
              <a:cs typeface="Helvetica"/>
            </a:endParaRPr>
          </a:p>
          <a:p>
            <a:pPr marL="342900" indent="-342900">
              <a:buFont typeface="Courier New"/>
              <a:buChar char="o"/>
            </a:pPr>
            <a:r>
              <a:rPr lang="es-ES" sz="2000" dirty="0" smtClean="0">
                <a:latin typeface="Helvetica"/>
                <a:cs typeface="Helvetica"/>
              </a:rPr>
              <a:t>Disminución de la flexibilidad y la capacidad de cambio </a:t>
            </a:r>
            <a:endParaRPr lang="en-GB" sz="2000" dirty="0" smtClean="0">
              <a:latin typeface="Helvetica"/>
              <a:cs typeface="Helvetica"/>
            </a:endParaRPr>
          </a:p>
          <a:p>
            <a:endParaRPr lang="en-US" dirty="0"/>
          </a:p>
        </p:txBody>
      </p:sp>
      <p:sp>
        <p:nvSpPr>
          <p:cNvPr id="6" name="TextBox 5"/>
          <p:cNvSpPr txBox="1"/>
          <p:nvPr/>
        </p:nvSpPr>
        <p:spPr>
          <a:xfrm>
            <a:off x="1981200" y="9906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6019800" y="10668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7605028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Proyectizada</a:t>
            </a:r>
            <a:endParaRPr lang="en-GB" dirty="0"/>
          </a:p>
        </p:txBody>
      </p:sp>
      <p:sp>
        <p:nvSpPr>
          <p:cNvPr id="3" name="Content Placeholder 2"/>
          <p:cNvSpPr>
            <a:spLocks noGrp="1"/>
          </p:cNvSpPr>
          <p:nvPr>
            <p:ph idx="1"/>
          </p:nvPr>
        </p:nvSpPr>
        <p:spPr>
          <a:xfrm>
            <a:off x="4067944" y="1600200"/>
            <a:ext cx="4618856" cy="4525963"/>
          </a:xfrm>
        </p:spPr>
        <p:txBody>
          <a:bodyPr/>
          <a:lstStyle/>
          <a:p>
            <a:r>
              <a:rPr lang="es-ES" sz="2400" dirty="0" smtClean="0"/>
              <a:t>Funciona bien para proyectos grandes, de largo plazo</a:t>
            </a:r>
            <a:endParaRPr lang="en-GB" dirty="0" smtClean="0"/>
          </a:p>
          <a:p>
            <a:r>
              <a:rPr lang="es-ES" sz="2400" dirty="0" smtClean="0"/>
              <a:t>El director del proyecto tiene el control total del trabajo y de la gestión de la línea</a:t>
            </a:r>
            <a:endParaRPr lang="en-GB" sz="2400" dirty="0" smtClean="0"/>
          </a:p>
          <a:p>
            <a:r>
              <a:rPr lang="en-GB" sz="2400" dirty="0" err="1" smtClean="0"/>
              <a:t>Utiliza</a:t>
            </a:r>
            <a:r>
              <a:rPr lang="en-GB" sz="2400" dirty="0" smtClean="0"/>
              <a:t> un </a:t>
            </a:r>
            <a:r>
              <a:rPr lang="en-GB" sz="2400" dirty="0" err="1" smtClean="0"/>
              <a:t>equipo</a:t>
            </a:r>
            <a:r>
              <a:rPr lang="en-GB" sz="2400" dirty="0" smtClean="0"/>
              <a:t> </a:t>
            </a:r>
            <a:r>
              <a:rPr lang="en-GB" sz="2400" dirty="0" err="1" smtClean="0"/>
              <a:t>dedicado</a:t>
            </a:r>
            <a:endParaRPr lang="en-GB" sz="2400" dirty="0" smtClean="0"/>
          </a:p>
        </p:txBody>
      </p:sp>
      <p:grpSp>
        <p:nvGrpSpPr>
          <p:cNvPr id="8" name="Group 55"/>
          <p:cNvGrpSpPr/>
          <p:nvPr/>
        </p:nvGrpSpPr>
        <p:grpSpPr>
          <a:xfrm>
            <a:off x="539552" y="1628800"/>
            <a:ext cx="3024336" cy="4176464"/>
            <a:chOff x="539552" y="1628800"/>
            <a:chExt cx="3024336" cy="4176464"/>
          </a:xfrm>
        </p:grpSpPr>
        <p:cxnSp>
          <p:nvCxnSpPr>
            <p:cNvPr id="12" name="Straight Connector 11"/>
            <p:cNvCxnSpPr/>
            <p:nvPr/>
          </p:nvCxnSpPr>
          <p:spPr>
            <a:xfrm rot="5400000">
              <a:off x="2663788"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15162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31640" y="2636912"/>
              <a:ext cx="15121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err="1" smtClean="0">
                  <a:solidFill>
                    <a:srgbClr val="FFFFFF"/>
                  </a:solidFill>
                </a:rPr>
                <a:t>Organización</a:t>
              </a:r>
              <a:endParaRPr lang="en-GB" dirty="0">
                <a:solidFill>
                  <a:srgbClr val="FFFFFF"/>
                </a:solidFill>
              </a:endParaRPr>
            </a:p>
          </p:txBody>
        </p:sp>
        <p:grpSp>
          <p:nvGrpSpPr>
            <p:cNvPr id="10" name="Group 44"/>
            <p:cNvGrpSpPr/>
            <p:nvPr/>
          </p:nvGrpSpPr>
          <p:grpSpPr>
            <a:xfrm>
              <a:off x="539552" y="2996952"/>
              <a:ext cx="1368152" cy="2808312"/>
              <a:chOff x="395536" y="2996952"/>
              <a:chExt cx="1368152" cy="2808312"/>
            </a:xfrm>
          </p:grpSpPr>
          <p:cxnSp>
            <p:nvCxnSpPr>
              <p:cNvPr id="29" name="Straight Connector 28"/>
              <p:cNvCxnSpPr>
                <a:stCxn id="27" idx="2"/>
                <a:endCxn id="6"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a:spLocks noChangeAspect="1"/>
              </p:cNvSpPr>
              <p:nvPr/>
            </p:nvSpPr>
            <p:spPr>
              <a:xfrm rot="5400000">
                <a:off x="-126522"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#1</a:t>
                </a:r>
              </a:p>
            </p:txBody>
          </p:sp>
          <p:sp>
            <p:nvSpPr>
              <p:cNvPr id="6" name="Rectangle 5"/>
              <p:cNvSpPr>
                <a:spLocks noChangeAspect="1"/>
              </p:cNvSpPr>
              <p:nvPr/>
            </p:nvSpPr>
            <p:spPr>
              <a:xfrm rot="5400000">
                <a:off x="377534"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#2</a:t>
                </a:r>
              </a:p>
            </p:txBody>
          </p:sp>
          <p:sp>
            <p:nvSpPr>
              <p:cNvPr id="7" name="Rectangle 6"/>
              <p:cNvSpPr>
                <a:spLocks noChangeAspect="1"/>
              </p:cNvSpPr>
              <p:nvPr/>
            </p:nvSpPr>
            <p:spPr>
              <a:xfrm rot="5400000">
                <a:off x="881590"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#3</a:t>
                </a:r>
              </a:p>
            </p:txBody>
          </p:sp>
          <p:sp>
            <p:nvSpPr>
              <p:cNvPr id="27" name="Rectangle 26"/>
              <p:cNvSpPr/>
              <p:nvPr/>
            </p:nvSpPr>
            <p:spPr>
              <a:xfrm>
                <a:off x="395536" y="2996952"/>
                <a:ext cx="1368152" cy="79208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2000" dirty="0" err="1" smtClean="0">
                    <a:solidFill>
                      <a:srgbClr val="FFFFFF"/>
                    </a:solidFill>
                  </a:rPr>
                  <a:t>Proyecto</a:t>
                </a:r>
                <a:r>
                  <a:rPr lang="en-GB" sz="2000" dirty="0" smtClean="0">
                    <a:solidFill>
                      <a:srgbClr val="FFFFFF"/>
                    </a:solidFill>
                  </a:rPr>
                  <a:t> #1</a:t>
                </a:r>
                <a:endParaRPr lang="en-GB" sz="2000" dirty="0">
                  <a:solidFill>
                    <a:srgbClr val="FFFFFF"/>
                  </a:solidFill>
                </a:endParaRPr>
              </a:p>
            </p:txBody>
          </p:sp>
        </p:grpSp>
        <p:grpSp>
          <p:nvGrpSpPr>
            <p:cNvPr id="11" name="Group 45"/>
            <p:cNvGrpSpPr/>
            <p:nvPr/>
          </p:nvGrpSpPr>
          <p:grpSpPr>
            <a:xfrm>
              <a:off x="2195736" y="2996952"/>
              <a:ext cx="1368152" cy="2808312"/>
              <a:chOff x="395536" y="2996952"/>
              <a:chExt cx="1368152" cy="2808312"/>
            </a:xfrm>
          </p:grpSpPr>
          <p:cxnSp>
            <p:nvCxnSpPr>
              <p:cNvPr id="47" name="Straight Connector 46"/>
              <p:cNvCxnSpPr>
                <a:stCxn id="53" idx="2"/>
                <a:endCxn id="51"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noChangeAspect="1"/>
              </p:cNvSpPr>
              <p:nvPr/>
            </p:nvSpPr>
            <p:spPr>
              <a:xfrm rot="5400000">
                <a:off x="-126522"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#1</a:t>
                </a:r>
              </a:p>
            </p:txBody>
          </p:sp>
          <p:sp>
            <p:nvSpPr>
              <p:cNvPr id="51" name="Rectangle 50"/>
              <p:cNvSpPr>
                <a:spLocks noChangeAspect="1"/>
              </p:cNvSpPr>
              <p:nvPr/>
            </p:nvSpPr>
            <p:spPr>
              <a:xfrm rot="5400000">
                <a:off x="377534"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#2</a:t>
                </a:r>
              </a:p>
            </p:txBody>
          </p:sp>
          <p:sp>
            <p:nvSpPr>
              <p:cNvPr id="52" name="Rectangle 51"/>
              <p:cNvSpPr>
                <a:spLocks noChangeAspect="1"/>
              </p:cNvSpPr>
              <p:nvPr/>
            </p:nvSpPr>
            <p:spPr>
              <a:xfrm rot="5400000">
                <a:off x="881590"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#3</a:t>
                </a:r>
              </a:p>
            </p:txBody>
          </p:sp>
          <p:sp>
            <p:nvSpPr>
              <p:cNvPr id="53" name="Rectangle 52"/>
              <p:cNvSpPr/>
              <p:nvPr/>
            </p:nvSpPr>
            <p:spPr>
              <a:xfrm>
                <a:off x="395536" y="2996952"/>
                <a:ext cx="1368152" cy="792088"/>
              </a:xfrm>
              <a:prstGeom prst="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err="1" smtClean="0">
                    <a:solidFill>
                      <a:srgbClr val="FFFFFF"/>
                    </a:solidFill>
                  </a:rPr>
                  <a:t>Proyecto</a:t>
                </a:r>
                <a:r>
                  <a:rPr lang="en-GB" sz="2000" dirty="0" smtClean="0">
                    <a:solidFill>
                      <a:srgbClr val="FFFFFF"/>
                    </a:solidFill>
                  </a:rPr>
                  <a:t> #2</a:t>
                </a:r>
                <a:endParaRPr lang="en-GB" sz="2000" dirty="0">
                  <a:solidFill>
                    <a:srgbClr val="FFFFFF"/>
                  </a:solidFill>
                </a:endParaRPr>
              </a:p>
            </p:txBody>
          </p:sp>
        </p:grpSp>
      </p:grpSp>
    </p:spTree>
    <p:extLst>
      <p:ext uri="{BB962C8B-B14F-4D97-AF65-F5344CB8AC3E}">
        <p14:creationId xmlns:p14="http://schemas.microsoft.com/office/powerpoint/2010/main" xmlns="" val="209594774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smtClean="0"/>
              <a:t>El Director de </a:t>
            </a:r>
            <a:r>
              <a:rPr lang="en-GB" sz="2000" dirty="0" err="1" smtClean="0"/>
              <a:t>Proyecto</a:t>
            </a:r>
            <a:r>
              <a:rPr lang="en-GB" sz="2000" dirty="0" smtClean="0"/>
              <a:t> </a:t>
            </a:r>
            <a:r>
              <a:rPr lang="en-GB" sz="2000" dirty="0" err="1" smtClean="0"/>
              <a:t>tiene</a:t>
            </a:r>
            <a:r>
              <a:rPr lang="en-GB" sz="2000" dirty="0" smtClean="0"/>
              <a:t> total </a:t>
            </a:r>
            <a:r>
              <a:rPr lang="en-GB" sz="2000" dirty="0" err="1" smtClean="0"/>
              <a:t>autoridad</a:t>
            </a:r>
            <a:endParaRPr lang="en-GB" sz="2000" dirty="0"/>
          </a:p>
          <a:p>
            <a:r>
              <a:rPr lang="en-GB" sz="2000" dirty="0" err="1" smtClean="0"/>
              <a:t>Fuerte</a:t>
            </a:r>
            <a:r>
              <a:rPr lang="en-GB" sz="2000" dirty="0" smtClean="0"/>
              <a:t> </a:t>
            </a:r>
            <a:r>
              <a:rPr lang="en-GB" sz="2000" dirty="0" err="1" smtClean="0"/>
              <a:t>sentido</a:t>
            </a:r>
            <a:r>
              <a:rPr lang="en-GB" sz="2000" dirty="0" smtClean="0"/>
              <a:t> de </a:t>
            </a:r>
            <a:r>
              <a:rPr lang="en-GB" sz="2000" dirty="0" err="1" smtClean="0"/>
              <a:t>identidad</a:t>
            </a:r>
            <a:r>
              <a:rPr lang="en-GB" sz="2000" dirty="0" smtClean="0"/>
              <a:t> con el </a:t>
            </a:r>
            <a:r>
              <a:rPr lang="en-GB" sz="2000" dirty="0" err="1" smtClean="0"/>
              <a:t>proyecto</a:t>
            </a:r>
            <a:r>
              <a:rPr lang="en-GB" sz="2000" dirty="0" smtClean="0"/>
              <a:t> y el </a:t>
            </a:r>
            <a:r>
              <a:rPr lang="en-GB" sz="2000" dirty="0" err="1" smtClean="0"/>
              <a:t>equipo</a:t>
            </a:r>
            <a:endParaRPr lang="en-GB" sz="2000" dirty="0"/>
          </a:p>
          <a:p>
            <a:r>
              <a:rPr lang="en-GB" sz="2000" dirty="0" err="1" smtClean="0"/>
              <a:t>Focalizada</a:t>
            </a:r>
            <a:r>
              <a:rPr lang="en-GB" sz="2000" dirty="0" smtClean="0"/>
              <a:t> en los </a:t>
            </a:r>
            <a:r>
              <a:rPr lang="en-GB" sz="2000" dirty="0" err="1" smtClean="0"/>
              <a:t>objetivos</a:t>
            </a:r>
            <a:r>
              <a:rPr lang="en-GB" sz="2000" dirty="0" smtClean="0"/>
              <a:t> del </a:t>
            </a:r>
            <a:r>
              <a:rPr lang="en-GB" sz="2000" dirty="0" err="1" smtClean="0"/>
              <a:t>proyecto</a:t>
            </a:r>
            <a:endParaRPr lang="en-GB" sz="2000" dirty="0"/>
          </a:p>
          <a:p>
            <a:r>
              <a:rPr lang="en-GB" sz="2000" dirty="0" err="1" smtClean="0"/>
              <a:t>Recursos</a:t>
            </a:r>
            <a:r>
              <a:rPr lang="en-GB" sz="2000" dirty="0" smtClean="0"/>
              <a:t> </a:t>
            </a:r>
            <a:r>
              <a:rPr lang="en-GB" sz="2000" dirty="0" err="1" smtClean="0"/>
              <a:t>dedicados</a:t>
            </a:r>
            <a:endParaRPr lang="en-GB" sz="2000" dirty="0"/>
          </a:p>
          <a:p>
            <a:r>
              <a:rPr lang="en-GB" sz="2000" dirty="0" err="1" smtClean="0"/>
              <a:t>Buen</a:t>
            </a:r>
            <a:r>
              <a:rPr lang="en-GB" sz="2000" dirty="0" smtClean="0"/>
              <a:t> </a:t>
            </a:r>
            <a:r>
              <a:rPr lang="en-GB" sz="2000" dirty="0" err="1" smtClean="0"/>
              <a:t>contexto</a:t>
            </a:r>
            <a:r>
              <a:rPr lang="en-GB" sz="2000" dirty="0" smtClean="0"/>
              <a:t> </a:t>
            </a:r>
            <a:r>
              <a:rPr lang="en-GB" sz="2000" dirty="0" err="1" smtClean="0"/>
              <a:t>para</a:t>
            </a:r>
            <a:r>
              <a:rPr lang="en-GB" sz="2000" dirty="0" smtClean="0"/>
              <a:t> de </a:t>
            </a:r>
            <a:r>
              <a:rPr lang="en-GB" sz="2000" dirty="0" err="1" smtClean="0"/>
              <a:t>desarrollo</a:t>
            </a:r>
            <a:r>
              <a:rPr lang="en-GB" sz="2000" dirty="0" smtClean="0"/>
              <a:t> de </a:t>
            </a:r>
            <a:r>
              <a:rPr lang="en-GB" sz="2000" dirty="0" err="1" smtClean="0"/>
              <a:t>habilidades</a:t>
            </a:r>
            <a:r>
              <a:rPr lang="en-GB" sz="2000" dirty="0" smtClean="0"/>
              <a:t> de </a:t>
            </a:r>
            <a:r>
              <a:rPr lang="en-GB" sz="2000" dirty="0" err="1" smtClean="0"/>
              <a:t>proyectos</a:t>
            </a:r>
            <a:endParaRPr lang="en-GB" sz="2000" dirty="0"/>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149</a:t>
            </a:fld>
            <a:endParaRPr lang="en-US" dirty="0"/>
          </a:p>
        </p:txBody>
      </p:sp>
      <p:sp>
        <p:nvSpPr>
          <p:cNvPr id="4" name="Title 3"/>
          <p:cNvSpPr>
            <a:spLocks noGrp="1"/>
          </p:cNvSpPr>
          <p:nvPr>
            <p:ph type="title"/>
          </p:nvPr>
        </p:nvSpPr>
        <p:spPr/>
        <p:txBody>
          <a:bodyPr>
            <a:normAutofit/>
          </a:bodyPr>
          <a:lstStyle/>
          <a:p>
            <a:r>
              <a:rPr lang="en-US" dirty="0" err="1" smtClean="0"/>
              <a:t>Ventaja</a:t>
            </a:r>
            <a:r>
              <a:rPr lang="en-US" dirty="0" smtClean="0"/>
              <a:t> / </a:t>
            </a:r>
            <a:r>
              <a:rPr lang="en-US" dirty="0" err="1" smtClean="0"/>
              <a:t>Desventaja</a:t>
            </a:r>
            <a:endParaRPr lang="en-US" dirty="0"/>
          </a:p>
        </p:txBody>
      </p:sp>
      <p:sp>
        <p:nvSpPr>
          <p:cNvPr id="5" name="TextBox 4"/>
          <p:cNvSpPr txBox="1"/>
          <p:nvPr/>
        </p:nvSpPr>
        <p:spPr>
          <a:xfrm>
            <a:off x="4191000" y="1524000"/>
            <a:ext cx="4267200" cy="3754874"/>
          </a:xfrm>
          <a:prstGeom prst="rect">
            <a:avLst/>
          </a:prstGeom>
          <a:noFill/>
        </p:spPr>
        <p:txBody>
          <a:bodyPr wrap="square" rtlCol="0">
            <a:spAutoFit/>
          </a:bodyPr>
          <a:lstStyle/>
          <a:p>
            <a:pPr marL="342900" indent="-342900">
              <a:buFont typeface="Courier New"/>
              <a:buChar char="o"/>
            </a:pPr>
            <a:r>
              <a:rPr lang="en-GB" sz="2000" dirty="0" smtClean="0"/>
              <a:t>Un </a:t>
            </a:r>
            <a:r>
              <a:rPr lang="en-GB" sz="2000" dirty="0" err="1" smtClean="0"/>
              <a:t>equipo</a:t>
            </a:r>
            <a:r>
              <a:rPr lang="en-GB" sz="2000" dirty="0" smtClean="0"/>
              <a:t> </a:t>
            </a:r>
            <a:r>
              <a:rPr lang="en-GB" sz="2000" dirty="0" err="1" smtClean="0"/>
              <a:t>dedicado</a:t>
            </a:r>
            <a:r>
              <a:rPr lang="en-GB" sz="2000" dirty="0" smtClean="0"/>
              <a:t> </a:t>
            </a:r>
            <a:r>
              <a:rPr lang="en-GB" sz="2000" dirty="0" err="1" smtClean="0"/>
              <a:t>puede</a:t>
            </a:r>
            <a:r>
              <a:rPr lang="en-GB" sz="2000" dirty="0" smtClean="0"/>
              <a:t> ser </a:t>
            </a:r>
            <a:r>
              <a:rPr lang="en-GB" sz="2000" dirty="0" err="1" smtClean="0"/>
              <a:t>caro</a:t>
            </a:r>
            <a:r>
              <a:rPr lang="en-GB" sz="2000" dirty="0" smtClean="0"/>
              <a:t>, y </a:t>
            </a:r>
            <a:r>
              <a:rPr lang="en-GB" sz="2000" dirty="0" err="1" smtClean="0"/>
              <a:t>una</a:t>
            </a:r>
            <a:r>
              <a:rPr lang="en-GB" sz="2000" dirty="0" smtClean="0"/>
              <a:t> </a:t>
            </a:r>
            <a:r>
              <a:rPr lang="en-GB" sz="2000" dirty="0" err="1" smtClean="0"/>
              <a:t>inficiente</a:t>
            </a:r>
            <a:r>
              <a:rPr lang="en-GB" sz="2000" dirty="0" smtClean="0"/>
              <a:t> </a:t>
            </a:r>
            <a:r>
              <a:rPr lang="en-GB" sz="2000" dirty="0" err="1" smtClean="0"/>
              <a:t>utilización</a:t>
            </a:r>
            <a:r>
              <a:rPr lang="en-GB" sz="2000" dirty="0" smtClean="0"/>
              <a:t> de </a:t>
            </a:r>
            <a:r>
              <a:rPr lang="en-GB" sz="2000" dirty="0" err="1" smtClean="0"/>
              <a:t>recursos</a:t>
            </a:r>
            <a:r>
              <a:rPr lang="en-GB" sz="2000" dirty="0" smtClean="0"/>
              <a:t> </a:t>
            </a:r>
            <a:r>
              <a:rPr lang="en-GB" sz="2000" dirty="0" err="1" smtClean="0"/>
              <a:t>presupuestados</a:t>
            </a:r>
            <a:endParaRPr lang="en-GB" sz="2000" dirty="0"/>
          </a:p>
          <a:p>
            <a:pPr marL="342900" indent="-342900">
              <a:buFont typeface="Courier New"/>
              <a:buChar char="o"/>
            </a:pPr>
            <a:r>
              <a:rPr lang="es-ES" sz="2000" dirty="0" smtClean="0"/>
              <a:t>Los miembros del equipo pueden atrasarse en sus habilidades funcionales</a:t>
            </a:r>
            <a:endParaRPr lang="en-GB" sz="2000" dirty="0"/>
          </a:p>
          <a:p>
            <a:pPr marL="342900" indent="-342900">
              <a:buFont typeface="Courier New"/>
              <a:buChar char="o"/>
            </a:pPr>
            <a:r>
              <a:rPr lang="en-GB" sz="2000" dirty="0" err="1" smtClean="0"/>
              <a:t>Equipo</a:t>
            </a:r>
            <a:r>
              <a:rPr lang="en-GB" sz="2000" dirty="0" smtClean="0"/>
              <a:t> </a:t>
            </a:r>
            <a:r>
              <a:rPr lang="en-GB" sz="2000" dirty="0" err="1" smtClean="0"/>
              <a:t>puede</a:t>
            </a:r>
            <a:r>
              <a:rPr lang="en-GB" sz="2000" dirty="0" smtClean="0"/>
              <a:t> </a:t>
            </a:r>
            <a:r>
              <a:rPr lang="en-GB" sz="2000" dirty="0" err="1" smtClean="0"/>
              <a:t>aislarse</a:t>
            </a:r>
            <a:endParaRPr lang="en-GB" sz="2000" dirty="0" smtClean="0"/>
          </a:p>
          <a:p>
            <a:pPr marL="342900" indent="-342900">
              <a:buFont typeface="Courier New"/>
              <a:buChar char="o"/>
            </a:pPr>
            <a:r>
              <a:rPr lang="es-ES" sz="2000" dirty="0" smtClean="0"/>
              <a:t>Limita el número de proyectos que se pueden tomar por vez</a:t>
            </a:r>
            <a:endParaRPr lang="en-GB" sz="2000" dirty="0" smtClean="0"/>
          </a:p>
          <a:p>
            <a:pPr marL="342900" indent="-342900">
              <a:buFont typeface="Courier New"/>
              <a:buChar char="o"/>
            </a:pPr>
            <a:r>
              <a:rPr lang="es-ES" sz="2000" dirty="0" smtClean="0"/>
              <a:t>El fin del proyecto puede significar fin del empleo</a:t>
            </a:r>
            <a:endParaRPr lang="en-GB" sz="2000" dirty="0"/>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1419421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91350" cy="854075"/>
          </a:xfrm>
        </p:spPr>
        <p:txBody>
          <a:bodyPr>
            <a:normAutofit fontScale="90000"/>
          </a:bodyPr>
          <a:lstStyle/>
          <a:p>
            <a:r>
              <a:rPr lang="en-US" dirty="0" smtClean="0"/>
              <a:t>El </a:t>
            </a:r>
            <a:r>
              <a:rPr lang="en-US" dirty="0" err="1" smtClean="0"/>
              <a:t>Estándar</a:t>
            </a:r>
            <a:r>
              <a:rPr lang="en-US" dirty="0" smtClean="0"/>
              <a:t> P5</a:t>
            </a:r>
            <a:r>
              <a:rPr lang="en-US" dirty="0"/>
              <a:t>™ </a:t>
            </a:r>
            <a:r>
              <a:rPr lang="en-US" dirty="0" err="1" smtClean="0"/>
              <a:t>para</a:t>
            </a:r>
            <a:r>
              <a:rPr lang="en-US" dirty="0" smtClean="0"/>
              <a:t> la </a:t>
            </a:r>
            <a:r>
              <a:rPr lang="en-US" dirty="0" err="1" smtClean="0"/>
              <a:t>Sostenibilidad</a:t>
            </a:r>
            <a:r>
              <a:rPr lang="en-US" dirty="0" smtClean="0"/>
              <a:t> en la </a:t>
            </a:r>
            <a:r>
              <a:rPr lang="en-US" dirty="0" err="1" smtClean="0"/>
              <a:t>Dirección</a:t>
            </a:r>
            <a:r>
              <a:rPr lang="en-US" dirty="0" smtClean="0"/>
              <a:t> de </a:t>
            </a:r>
            <a:r>
              <a:rPr lang="en-US" dirty="0" err="1" smtClean="0"/>
              <a:t>Proyectos</a:t>
            </a:r>
            <a:r>
              <a:rPr lang="en-US" dirty="0"/>
              <a:t/>
            </a:r>
            <a:br>
              <a:rPr lang="en-US" dirty="0"/>
            </a:br>
            <a:endParaRPr lang="en-US" dirty="0"/>
          </a:p>
        </p:txBody>
      </p:sp>
      <p:sp>
        <p:nvSpPr>
          <p:cNvPr id="3" name="Title 1"/>
          <p:cNvSpPr txBox="1">
            <a:spLocks/>
          </p:cNvSpPr>
          <p:nvPr/>
        </p:nvSpPr>
        <p:spPr>
          <a:xfrm>
            <a:off x="2627784" y="260648"/>
            <a:ext cx="6347048"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endParaRPr lang="en-US" sz="2800" dirty="0"/>
          </a:p>
        </p:txBody>
      </p:sp>
      <p:pic>
        <p:nvPicPr>
          <p:cNvPr id="4" name="Picture 3" descr="http://www.jatrgovac.com/usdocs/global-compact-logo.jpg"/>
          <p:cNvPicPr>
            <a:picLocks noChangeAspect="1" noChangeArrowheads="1"/>
          </p:cNvPicPr>
          <p:nvPr/>
        </p:nvPicPr>
        <p:blipFill rotWithShape="1">
          <a:blip r:embed="rId3" cstate="screen">
            <a:clrChange>
              <a:clrFrom>
                <a:srgbClr val="FFFFFC"/>
              </a:clrFrom>
              <a:clrTo>
                <a:srgbClr val="FFFFFC">
                  <a:alpha val="0"/>
                </a:srgbClr>
              </a:clrTo>
            </a:clrChange>
            <a:extLst>
              <a:ext uri="{28A0092B-C50C-407E-A947-70E740481C1C}">
                <a14:useLocalDpi xmlns:a14="http://schemas.microsoft.com/office/drawing/2010/main" xmlns=""/>
              </a:ext>
            </a:extLst>
          </a:blip>
          <a:srcRect/>
          <a:stretch/>
        </p:blipFill>
        <p:spPr bwMode="auto">
          <a:xfrm>
            <a:off x="914400" y="2438400"/>
            <a:ext cx="1167054" cy="122642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8172400" y="1700808"/>
            <a:ext cx="562708" cy="609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732240" y="1700808"/>
            <a:ext cx="1254369" cy="547208"/>
          </a:xfrm>
          <a:prstGeom prst="rect">
            <a:avLst/>
          </a:prstGeom>
        </p:spPr>
      </p:pic>
      <p:cxnSp>
        <p:nvCxnSpPr>
          <p:cNvPr id="7" name="Straight Arrow Connector 6"/>
          <p:cNvCxnSpPr/>
          <p:nvPr/>
        </p:nvCxnSpPr>
        <p:spPr bwMode="auto">
          <a:xfrm>
            <a:off x="4419600" y="2399461"/>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8" name="Straight Arrow Connector 7"/>
          <p:cNvCxnSpPr/>
          <p:nvPr/>
        </p:nvCxnSpPr>
        <p:spPr bwMode="auto">
          <a:xfrm flipH="1">
            <a:off x="5220072" y="2132856"/>
            <a:ext cx="1440162" cy="936104"/>
          </a:xfrm>
          <a:prstGeom prst="straightConnector1">
            <a:avLst/>
          </a:prstGeom>
          <a:noFill/>
          <a:ln w="9525" cap="flat" cmpd="sng" algn="ctr">
            <a:solidFill>
              <a:schemeClr val="folHlink"/>
            </a:solidFill>
            <a:prstDash val="solid"/>
            <a:round/>
            <a:headEnd type="none" w="med" len="med"/>
            <a:tailEnd type="arrow"/>
          </a:ln>
          <a:effectLst/>
        </p:spPr>
      </p:cxnSp>
      <p:cxnSp>
        <p:nvCxnSpPr>
          <p:cNvPr id="9" name="Straight Arrow Connector 8"/>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0" name="Straight Arrow Connector 9"/>
          <p:cNvCxnSpPr/>
          <p:nvPr/>
        </p:nvCxnSpPr>
        <p:spPr bwMode="auto">
          <a:xfrm flipV="1">
            <a:off x="4355976" y="4365104"/>
            <a:ext cx="13032" cy="609600"/>
          </a:xfrm>
          <a:prstGeom prst="straightConnector1">
            <a:avLst/>
          </a:prstGeom>
          <a:noFill/>
          <a:ln w="9525" cap="flat" cmpd="sng" algn="ctr">
            <a:solidFill>
              <a:schemeClr val="folHlink"/>
            </a:solidFill>
            <a:prstDash val="solid"/>
            <a:round/>
            <a:headEnd type="none" w="med" len="med"/>
            <a:tailEnd type="arrow"/>
          </a:ln>
          <a:effectLst/>
        </p:spPr>
      </p:cxnSp>
      <p:pic>
        <p:nvPicPr>
          <p:cNvPr id="11" name="Picture 10"/>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635896" y="5013176"/>
            <a:ext cx="1600200" cy="1383957"/>
          </a:xfrm>
          <a:prstGeom prst="rect">
            <a:avLst/>
          </a:prstGeom>
        </p:spPr>
      </p:pic>
      <p:pic>
        <p:nvPicPr>
          <p:cNvPr id="12" name="Picture 11" descr="P5-Logo.png"/>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3563888" y="2924944"/>
            <a:ext cx="1600200" cy="1276406"/>
          </a:xfrm>
          <a:prstGeom prst="rect">
            <a:avLst/>
          </a:prstGeom>
        </p:spPr>
      </p:pic>
      <p:pic>
        <p:nvPicPr>
          <p:cNvPr id="13" name="Picture 12" descr="lifecycle.jpg"/>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3520076" y="1345580"/>
            <a:ext cx="1701800" cy="100330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6876256" y="3573016"/>
            <a:ext cx="1547812" cy="1210805"/>
          </a:xfrm>
          <a:prstGeom prst="rect">
            <a:avLst/>
          </a:prstGeom>
        </p:spPr>
      </p:pic>
      <p:cxnSp>
        <p:nvCxnSpPr>
          <p:cNvPr id="15" name="Straight Arrow Connector 14"/>
          <p:cNvCxnSpPr/>
          <p:nvPr/>
        </p:nvCxnSpPr>
        <p:spPr bwMode="auto">
          <a:xfrm flipH="1" flipV="1">
            <a:off x="5292080" y="3717032"/>
            <a:ext cx="1584176" cy="461387"/>
          </a:xfrm>
          <a:prstGeom prst="straightConnector1">
            <a:avLst/>
          </a:prstGeom>
          <a:noFill/>
          <a:ln w="9525" cap="flat" cmpd="sng" algn="ctr">
            <a:solidFill>
              <a:schemeClr val="folHlink"/>
            </a:solidFill>
            <a:prstDash val="solid"/>
            <a:round/>
            <a:headEnd type="none" w="med" len="med"/>
            <a:tailEnd type="arrow"/>
          </a:ln>
          <a:effectLst/>
        </p:spPr>
      </p:cxnSp>
      <p:pic>
        <p:nvPicPr>
          <p:cNvPr id="16" name="Picture 15" descr="P5 Front Page Graphic.jpg"/>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722317" y="4059447"/>
            <a:ext cx="1734238" cy="22443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80115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Matricial</a:t>
            </a:r>
            <a:endParaRPr lang="en-GB" dirty="0"/>
          </a:p>
        </p:txBody>
      </p:sp>
      <p:sp>
        <p:nvSpPr>
          <p:cNvPr id="3" name="Content Placeholder 2"/>
          <p:cNvSpPr>
            <a:spLocks noGrp="1"/>
          </p:cNvSpPr>
          <p:nvPr>
            <p:ph idx="1"/>
          </p:nvPr>
        </p:nvSpPr>
        <p:spPr>
          <a:xfrm>
            <a:off x="4067944" y="1600200"/>
            <a:ext cx="4618856" cy="4525963"/>
          </a:xfrm>
        </p:spPr>
        <p:txBody>
          <a:bodyPr>
            <a:normAutofit/>
          </a:bodyPr>
          <a:lstStyle/>
          <a:p>
            <a:r>
              <a:rPr lang="es-ES" sz="2400" dirty="0" smtClean="0"/>
              <a:t>La responsabilidad se divide entre el director del proyecto y gerente de línea</a:t>
            </a:r>
            <a:endParaRPr lang="en-GB" sz="2400" dirty="0" smtClean="0"/>
          </a:p>
          <a:p>
            <a:r>
              <a:rPr lang="es-ES" sz="2400" dirty="0" smtClean="0"/>
              <a:t>Los miembros del equipo tienen responsabilidades para ambos: proyecto(s) y para el </a:t>
            </a:r>
            <a:r>
              <a:rPr lang="en-GB" sz="2400" dirty="0" smtClean="0"/>
              <a:t>business-as-usual </a:t>
            </a:r>
          </a:p>
          <a:p>
            <a:r>
              <a:rPr lang="es-ES" sz="2400" dirty="0" smtClean="0"/>
              <a:t>La oficina de proyectos puede ayudar con la comunicación, el establecimiento de prioridades y la integración</a:t>
            </a:r>
            <a:endParaRPr lang="en-GB" sz="2400" dirty="0" smtClean="0"/>
          </a:p>
        </p:txBody>
      </p:sp>
      <p:grpSp>
        <p:nvGrpSpPr>
          <p:cNvPr id="8" name="Group 43"/>
          <p:cNvGrpSpPr/>
          <p:nvPr/>
        </p:nvGrpSpPr>
        <p:grpSpPr>
          <a:xfrm>
            <a:off x="251520" y="1628800"/>
            <a:ext cx="3456384" cy="3456384"/>
            <a:chOff x="251520" y="1628800"/>
            <a:chExt cx="3456384" cy="3456384"/>
          </a:xfrm>
        </p:grpSpPr>
        <p:cxnSp>
          <p:nvCxnSpPr>
            <p:cNvPr id="40" name="Straight Connector 39"/>
            <p:cNvCxnSpPr/>
            <p:nvPr/>
          </p:nvCxnSpPr>
          <p:spPr>
            <a:xfrm>
              <a:off x="251520" y="3501008"/>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35796"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23985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3174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79969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56592" y="3645024"/>
              <a:ext cx="2016224"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1520" y="2636912"/>
              <a:ext cx="316835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err="1" smtClean="0">
                  <a:solidFill>
                    <a:srgbClr val="FFFFFF"/>
                  </a:solidFill>
                </a:rPr>
                <a:t>Organización</a:t>
              </a:r>
              <a:endParaRPr lang="en-GB" dirty="0">
                <a:solidFill>
                  <a:srgbClr val="FFFFFF"/>
                </a:solidFill>
              </a:endParaRPr>
            </a:p>
          </p:txBody>
        </p:sp>
        <p:sp>
          <p:nvSpPr>
            <p:cNvPr id="27" name="Rectangle 26"/>
            <p:cNvSpPr/>
            <p:nvPr/>
          </p:nvSpPr>
          <p:spPr>
            <a:xfrm>
              <a:off x="539552" y="3284984"/>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err="1" smtClean="0">
                  <a:solidFill>
                    <a:srgbClr val="FFFFFF"/>
                  </a:solidFill>
                </a:rPr>
                <a:t>Proyecto</a:t>
              </a:r>
              <a:r>
                <a:rPr lang="en-GB" dirty="0" smtClean="0">
                  <a:solidFill>
                    <a:srgbClr val="FFFFFF"/>
                  </a:solidFill>
                </a:rPr>
                <a:t> #1</a:t>
              </a:r>
              <a:endParaRPr lang="en-GB" dirty="0">
                <a:solidFill>
                  <a:srgbClr val="FFFFFF"/>
                </a:solidFill>
              </a:endParaRPr>
            </a:p>
          </p:txBody>
        </p:sp>
        <p:sp>
          <p:nvSpPr>
            <p:cNvPr id="28" name="Rectangle 27"/>
            <p:cNvSpPr/>
            <p:nvPr/>
          </p:nvSpPr>
          <p:spPr>
            <a:xfrm>
              <a:off x="539552" y="3861048"/>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err="1" smtClean="0">
                  <a:solidFill>
                    <a:srgbClr val="FFFFFF"/>
                  </a:solidFill>
                </a:rPr>
                <a:t>Proyecto</a:t>
              </a:r>
              <a:r>
                <a:rPr lang="en-GB" dirty="0" smtClean="0">
                  <a:solidFill>
                    <a:srgbClr val="FFFFFF"/>
                  </a:solidFill>
                </a:rPr>
                <a:t> #2</a:t>
              </a:r>
              <a:endParaRPr lang="en-GB" dirty="0">
                <a:solidFill>
                  <a:srgbClr val="FFFFFF"/>
                </a:solidFill>
              </a:endParaRPr>
            </a:p>
          </p:txBody>
        </p:sp>
        <p:sp>
          <p:nvSpPr>
            <p:cNvPr id="31" name="Rectangle 30"/>
            <p:cNvSpPr/>
            <p:nvPr/>
          </p:nvSpPr>
          <p:spPr>
            <a:xfrm>
              <a:off x="539552" y="4437112"/>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err="1" smtClean="0">
                  <a:solidFill>
                    <a:srgbClr val="FFFFFF"/>
                  </a:solidFill>
                </a:rPr>
                <a:t>Proyecto</a:t>
              </a:r>
              <a:r>
                <a:rPr lang="en-GB" dirty="0" smtClean="0">
                  <a:solidFill>
                    <a:srgbClr val="FFFFFF"/>
                  </a:solidFill>
                </a:rPr>
                <a:t> #3</a:t>
              </a:r>
              <a:endParaRPr lang="en-GB" dirty="0">
                <a:solidFill>
                  <a:srgbClr val="FFFFFF"/>
                </a:solidFill>
              </a:endParaRPr>
            </a:p>
          </p:txBody>
        </p:sp>
        <p:grpSp>
          <p:nvGrpSpPr>
            <p:cNvPr id="10" name="Group 31"/>
            <p:cNvGrpSpPr/>
            <p:nvPr/>
          </p:nvGrpSpPr>
          <p:grpSpPr>
            <a:xfrm>
              <a:off x="1763688" y="2996952"/>
              <a:ext cx="1872208" cy="2088232"/>
              <a:chOff x="539552" y="4401108"/>
              <a:chExt cx="1872208" cy="1404156"/>
            </a:xfrm>
          </p:grpSpPr>
          <p:sp>
            <p:nvSpPr>
              <p:cNvPr id="5" name="Rectangle 4"/>
              <p:cNvSpPr>
                <a:spLocks noChangeAspect="1"/>
              </p:cNvSpPr>
              <p:nvPr/>
            </p:nvSpPr>
            <p:spPr>
              <a:xfrm rot="5400000">
                <a:off x="17494"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#1</a:t>
                </a:r>
              </a:p>
            </p:txBody>
          </p:sp>
          <p:sp>
            <p:nvSpPr>
              <p:cNvPr id="6" name="Rectangle 5"/>
              <p:cNvSpPr>
                <a:spLocks noChangeAspect="1"/>
              </p:cNvSpPr>
              <p:nvPr/>
            </p:nvSpPr>
            <p:spPr>
              <a:xfrm rot="5400000">
                <a:off x="521550"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#2</a:t>
                </a:r>
              </a:p>
            </p:txBody>
          </p:sp>
          <p:sp>
            <p:nvSpPr>
              <p:cNvPr id="7" name="Rectangle 6"/>
              <p:cNvSpPr>
                <a:spLocks noChangeAspect="1"/>
              </p:cNvSpPr>
              <p:nvPr/>
            </p:nvSpPr>
            <p:spPr>
              <a:xfrm rot="5400000">
                <a:off x="1025606"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#3</a:t>
                </a:r>
              </a:p>
            </p:txBody>
          </p:sp>
          <p:sp>
            <p:nvSpPr>
              <p:cNvPr id="50" name="Rectangle 49"/>
              <p:cNvSpPr>
                <a:spLocks noChangeAspect="1"/>
              </p:cNvSpPr>
              <p:nvPr/>
            </p:nvSpPr>
            <p:spPr>
              <a:xfrm rot="5400000">
                <a:off x="1529662"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err="1" smtClean="0">
                    <a:solidFill>
                      <a:srgbClr val="FFFFFF"/>
                    </a:solidFill>
                  </a:rPr>
                  <a:t>Función</a:t>
                </a:r>
                <a:r>
                  <a:rPr lang="en-GB" dirty="0" smtClean="0">
                    <a:solidFill>
                      <a:srgbClr val="FFFFFF"/>
                    </a:solidFill>
                  </a:rPr>
                  <a:t> #4</a:t>
                </a:r>
              </a:p>
            </p:txBody>
          </p:sp>
        </p:grpSp>
        <p:cxnSp>
          <p:nvCxnSpPr>
            <p:cNvPr id="42" name="Straight Connector 41"/>
            <p:cNvCxnSpPr/>
            <p:nvPr/>
          </p:nvCxnSpPr>
          <p:spPr>
            <a:xfrm>
              <a:off x="251520" y="4077072"/>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1520" y="465313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96453064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s-ES" sz="2000" dirty="0" smtClean="0"/>
              <a:t>Utilización eficiente de los recursos</a:t>
            </a:r>
            <a:endParaRPr lang="en-GB" sz="2000" dirty="0"/>
          </a:p>
          <a:p>
            <a:r>
              <a:rPr lang="es-ES" sz="2000" dirty="0" smtClean="0"/>
              <a:t>Toda la organización es un único pool de recursos</a:t>
            </a:r>
            <a:endParaRPr lang="en-GB" sz="2000" dirty="0"/>
          </a:p>
          <a:p>
            <a:r>
              <a:rPr lang="en-GB" sz="2000" dirty="0" err="1" smtClean="0"/>
              <a:t>Métodos</a:t>
            </a:r>
            <a:r>
              <a:rPr lang="en-GB" sz="2000" dirty="0" smtClean="0"/>
              <a:t> </a:t>
            </a:r>
            <a:r>
              <a:rPr lang="en-GB" sz="2000" dirty="0" err="1" smtClean="0"/>
              <a:t>consistentes</a:t>
            </a:r>
            <a:r>
              <a:rPr lang="en-GB" sz="2000" dirty="0" smtClean="0"/>
              <a:t> a </a:t>
            </a:r>
            <a:r>
              <a:rPr lang="en-GB" sz="2000" dirty="0" err="1" smtClean="0"/>
              <a:t>través</a:t>
            </a:r>
            <a:r>
              <a:rPr lang="en-GB" sz="2000" dirty="0" smtClean="0"/>
              <a:t> de </a:t>
            </a:r>
            <a:r>
              <a:rPr lang="en-GB" sz="2000" dirty="0" err="1" smtClean="0"/>
              <a:t>proyectos</a:t>
            </a:r>
            <a:endParaRPr lang="en-GB" sz="2000" dirty="0"/>
          </a:p>
          <a:p>
            <a:r>
              <a:rPr lang="es-ES" sz="2000" dirty="0" smtClean="0"/>
              <a:t>Facilidad de responder a los cambios</a:t>
            </a:r>
            <a:endParaRPr lang="en-GB" sz="2000" dirty="0"/>
          </a:p>
          <a:p>
            <a:r>
              <a:rPr lang="en-GB" sz="2000" dirty="0" err="1" smtClean="0"/>
              <a:t>Enfoque</a:t>
            </a:r>
            <a:r>
              <a:rPr lang="en-GB" sz="2000" dirty="0" smtClean="0"/>
              <a:t> flexible </a:t>
            </a:r>
            <a:endParaRPr lang="en-GB" sz="2000" dirty="0"/>
          </a:p>
          <a:p>
            <a:r>
              <a:rPr lang="es-ES" sz="2000" dirty="0" smtClean="0"/>
              <a:t>Puede manejar diferentes tipos de proyectos</a:t>
            </a:r>
            <a:endParaRPr lang="en-GB"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151</a:t>
            </a:fld>
            <a:endParaRPr lang="en-US" dirty="0"/>
          </a:p>
        </p:txBody>
      </p:sp>
      <p:sp>
        <p:nvSpPr>
          <p:cNvPr id="4" name="Title 3"/>
          <p:cNvSpPr>
            <a:spLocks noGrp="1"/>
          </p:cNvSpPr>
          <p:nvPr>
            <p:ph type="title"/>
          </p:nvPr>
        </p:nvSpPr>
        <p:spPr/>
        <p:txBody>
          <a:bodyPr>
            <a:normAutofit/>
          </a:bodyPr>
          <a:lstStyle/>
          <a:p>
            <a:r>
              <a:rPr lang="en-US" dirty="0" err="1" smtClean="0"/>
              <a:t>Ventaja</a:t>
            </a:r>
            <a:r>
              <a:rPr lang="en-US" dirty="0" smtClean="0"/>
              <a:t> / </a:t>
            </a:r>
            <a:r>
              <a:rPr lang="en-US" dirty="0" err="1" smtClean="0"/>
              <a:t>Desventaja</a:t>
            </a:r>
            <a:endParaRPr lang="en-US" dirty="0"/>
          </a:p>
        </p:txBody>
      </p:sp>
      <p:sp>
        <p:nvSpPr>
          <p:cNvPr id="5" name="TextBox 4"/>
          <p:cNvSpPr txBox="1"/>
          <p:nvPr/>
        </p:nvSpPr>
        <p:spPr>
          <a:xfrm>
            <a:off x="4191000" y="1524000"/>
            <a:ext cx="4267200" cy="4616648"/>
          </a:xfrm>
          <a:prstGeom prst="rect">
            <a:avLst/>
          </a:prstGeom>
          <a:noFill/>
        </p:spPr>
        <p:txBody>
          <a:bodyPr wrap="square" rtlCol="0">
            <a:spAutoFit/>
          </a:bodyPr>
          <a:lstStyle/>
          <a:p>
            <a:pPr marL="342900" indent="-342900">
              <a:buFont typeface="Courier New"/>
              <a:buChar char="o"/>
            </a:pPr>
            <a:r>
              <a:rPr lang="es-ES" sz="2400" dirty="0" smtClean="0"/>
              <a:t>El conflicto de recursos es común</a:t>
            </a:r>
            <a:endParaRPr lang="en-GB" sz="2400" dirty="0"/>
          </a:p>
          <a:p>
            <a:pPr marL="800100" lvl="1" indent="-342900">
              <a:buFont typeface="Courier New"/>
              <a:buChar char="o"/>
            </a:pPr>
            <a:r>
              <a:rPr lang="en-GB" sz="2000" dirty="0" smtClean="0"/>
              <a:t>entre </a:t>
            </a:r>
            <a:r>
              <a:rPr lang="en-GB" sz="2000" dirty="0" err="1" smtClean="0"/>
              <a:t>proyectos</a:t>
            </a:r>
            <a:endParaRPr lang="en-GB" sz="2000" dirty="0"/>
          </a:p>
          <a:p>
            <a:pPr marL="800100" lvl="1" indent="-342900">
              <a:buFont typeface="Courier New"/>
              <a:buChar char="o"/>
            </a:pPr>
            <a:r>
              <a:rPr lang="en-GB" sz="2000" dirty="0" smtClean="0"/>
              <a:t>Entre </a:t>
            </a:r>
            <a:r>
              <a:rPr lang="en-GB" sz="2000" dirty="0" err="1" smtClean="0"/>
              <a:t>proyectos</a:t>
            </a:r>
            <a:r>
              <a:rPr lang="en-GB" sz="2000" dirty="0" smtClean="0"/>
              <a:t> y business-as-usual</a:t>
            </a:r>
            <a:endParaRPr lang="en-GB" sz="2000" dirty="0"/>
          </a:p>
          <a:p>
            <a:pPr marL="342900" indent="-342900">
              <a:buFont typeface="Courier New"/>
              <a:buChar char="o"/>
            </a:pPr>
            <a:r>
              <a:rPr lang="es-ES" sz="2400" dirty="0" smtClean="0"/>
              <a:t>Facilidad de sobrecargar los recursos</a:t>
            </a:r>
            <a:endParaRPr lang="en-GB" sz="2400" dirty="0"/>
          </a:p>
          <a:p>
            <a:pPr marL="342900" indent="-342900">
              <a:buFont typeface="Courier New"/>
              <a:buChar char="o"/>
            </a:pPr>
            <a:r>
              <a:rPr lang="en-GB" sz="2400" dirty="0" err="1" smtClean="0"/>
              <a:t>Conflicto</a:t>
            </a:r>
            <a:r>
              <a:rPr lang="en-GB" sz="2400" dirty="0" smtClean="0"/>
              <a:t> de </a:t>
            </a:r>
            <a:r>
              <a:rPr lang="en-GB" sz="2400" dirty="0" err="1" smtClean="0"/>
              <a:t>lealtades</a:t>
            </a:r>
            <a:endParaRPr lang="en-GB" sz="2400" dirty="0"/>
          </a:p>
          <a:p>
            <a:pPr marL="342900" indent="-342900">
              <a:buFont typeface="Courier New"/>
              <a:buChar char="o"/>
            </a:pPr>
            <a:r>
              <a:rPr lang="en-GB" sz="2400" dirty="0" err="1" smtClean="0"/>
              <a:t>Conflicto</a:t>
            </a:r>
            <a:r>
              <a:rPr lang="en-GB" sz="2400" dirty="0" smtClean="0"/>
              <a:t> de </a:t>
            </a:r>
            <a:r>
              <a:rPr lang="en-GB" sz="2400" dirty="0" err="1" smtClean="0"/>
              <a:t>instrucciones</a:t>
            </a:r>
            <a:endParaRPr lang="en-GB" sz="2400" dirty="0"/>
          </a:p>
          <a:p>
            <a:pPr marL="342900" indent="-342900">
              <a:buFont typeface="Courier New"/>
              <a:buChar char="o"/>
            </a:pPr>
            <a:r>
              <a:rPr lang="es-ES" sz="2400" dirty="0" smtClean="0"/>
              <a:t>Conflicto por la vía de desarrollo: funcional o proyecto</a:t>
            </a:r>
            <a:endParaRPr lang="en-GB" sz="2400" dirty="0"/>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3054946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p:cNvSpPr>
            <a:spLocks noGrp="1" noChangeArrowheads="1"/>
          </p:cNvSpPr>
          <p:nvPr>
            <p:ph type="title"/>
          </p:nvPr>
        </p:nvSpPr>
        <p:spPr/>
        <p:txBody>
          <a:bodyPr>
            <a:normAutofit/>
          </a:bodyPr>
          <a:lstStyle/>
          <a:p>
            <a:r>
              <a:rPr lang="en-GB" dirty="0" err="1" smtClean="0"/>
              <a:t>Influencias</a:t>
            </a:r>
            <a:r>
              <a:rPr lang="en-GB" dirty="0" smtClean="0"/>
              <a:t> </a:t>
            </a:r>
            <a:r>
              <a:rPr lang="en-GB" dirty="0" err="1" smtClean="0"/>
              <a:t>Organizacionales</a:t>
            </a:r>
            <a:endParaRPr lang="en-US" dirty="0"/>
          </a:p>
        </p:txBody>
      </p:sp>
      <p:grpSp>
        <p:nvGrpSpPr>
          <p:cNvPr id="2" name="Group 14"/>
          <p:cNvGrpSpPr/>
          <p:nvPr/>
        </p:nvGrpSpPr>
        <p:grpSpPr>
          <a:xfrm>
            <a:off x="232634" y="987339"/>
            <a:ext cx="8911366" cy="5172383"/>
            <a:chOff x="1784350" y="1627188"/>
            <a:chExt cx="7934325" cy="5172383"/>
          </a:xfrm>
        </p:grpSpPr>
        <p:sp>
          <p:nvSpPr>
            <p:cNvPr id="1730563" name="Text Box 3"/>
            <p:cNvSpPr txBox="1">
              <a:spLocks noChangeArrowheads="1"/>
            </p:cNvSpPr>
            <p:nvPr/>
          </p:nvSpPr>
          <p:spPr bwMode="auto">
            <a:xfrm>
              <a:off x="1784350" y="1627188"/>
              <a:ext cx="2736850" cy="369332"/>
            </a:xfrm>
            <a:prstGeom prst="rect">
              <a:avLst/>
            </a:prstGeom>
            <a:noFill/>
            <a:ln w="9525" algn="ctr">
              <a:noFill/>
              <a:miter lim="800000"/>
              <a:headEnd/>
              <a:tailEnd/>
            </a:ln>
            <a:effectLst/>
          </p:spPr>
          <p:txBody>
            <a:bodyPr>
              <a:spAutoFit/>
            </a:bodyPr>
            <a:lstStyle/>
            <a:p>
              <a:r>
                <a:rPr lang="en-GB" b="1" dirty="0" err="1" smtClean="0">
                  <a:latin typeface="Arial" pitchFamily="34" charset="0"/>
                </a:rPr>
                <a:t>OrientaciónFunctional</a:t>
              </a:r>
              <a:endParaRPr lang="en-US" b="1" dirty="0">
                <a:latin typeface="Arial" pitchFamily="34" charset="0"/>
              </a:endParaRPr>
            </a:p>
          </p:txBody>
        </p:sp>
        <p:sp>
          <p:nvSpPr>
            <p:cNvPr id="1730564" name="Text Box 4"/>
            <p:cNvSpPr txBox="1">
              <a:spLocks noChangeArrowheads="1"/>
            </p:cNvSpPr>
            <p:nvPr/>
          </p:nvSpPr>
          <p:spPr bwMode="auto">
            <a:xfrm>
              <a:off x="6937012" y="1627188"/>
              <a:ext cx="2781663" cy="369332"/>
            </a:xfrm>
            <a:prstGeom prst="rect">
              <a:avLst/>
            </a:prstGeom>
            <a:noFill/>
            <a:ln w="9525" algn="ctr">
              <a:noFill/>
              <a:miter lim="800000"/>
              <a:headEnd/>
              <a:tailEnd/>
            </a:ln>
            <a:effectLst/>
          </p:spPr>
          <p:txBody>
            <a:bodyPr wrap="square">
              <a:spAutoFit/>
            </a:bodyPr>
            <a:lstStyle/>
            <a:p>
              <a:r>
                <a:rPr lang="en-GB" b="1" dirty="0" err="1" smtClean="0">
                  <a:latin typeface="Arial" pitchFamily="34" charset="0"/>
                </a:rPr>
                <a:t>Orientación</a:t>
              </a:r>
              <a:r>
                <a:rPr lang="en-GB" b="1" dirty="0" smtClean="0">
                  <a:latin typeface="Arial" pitchFamily="34" charset="0"/>
                </a:rPr>
                <a:t> </a:t>
              </a:r>
              <a:r>
                <a:rPr lang="en-GB" b="1" dirty="0" err="1" smtClean="0">
                  <a:latin typeface="Arial" pitchFamily="34" charset="0"/>
                </a:rPr>
                <a:t>Proyectizada</a:t>
              </a:r>
              <a:endParaRPr lang="en-US" b="1" dirty="0">
                <a:latin typeface="Arial" pitchFamily="34" charset="0"/>
              </a:endParaRPr>
            </a:p>
          </p:txBody>
        </p:sp>
        <p:grpSp>
          <p:nvGrpSpPr>
            <p:cNvPr id="3" name="Group 5"/>
            <p:cNvGrpSpPr>
              <a:grpSpLocks/>
            </p:cNvGrpSpPr>
            <p:nvPr/>
          </p:nvGrpSpPr>
          <p:grpSpPr bwMode="auto">
            <a:xfrm>
              <a:off x="3368675" y="2060575"/>
              <a:ext cx="4681538" cy="1751013"/>
              <a:chOff x="1895" y="1480"/>
              <a:chExt cx="3295" cy="1103"/>
            </a:xfrm>
          </p:grpSpPr>
          <p:sp>
            <p:nvSpPr>
              <p:cNvPr id="1730566" name="Rectangle 6"/>
              <p:cNvSpPr>
                <a:spLocks noChangeArrowheads="1"/>
              </p:cNvSpPr>
              <p:nvPr/>
            </p:nvSpPr>
            <p:spPr bwMode="auto">
              <a:xfrm>
                <a:off x="1895" y="1480"/>
                <a:ext cx="3295" cy="108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dirty="0"/>
              </a:p>
            </p:txBody>
          </p:sp>
          <p:sp>
            <p:nvSpPr>
              <p:cNvPr id="1730567" name="AutoShape 7"/>
              <p:cNvSpPr>
                <a:spLocks noChangeArrowheads="1"/>
              </p:cNvSpPr>
              <p:nvPr/>
            </p:nvSpPr>
            <p:spPr bwMode="auto">
              <a:xfrm>
                <a:off x="1895" y="1480"/>
                <a:ext cx="3295" cy="1079"/>
              </a:xfrm>
              <a:prstGeom prst="rtTriangl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eaLnBrk="1" hangingPunct="1"/>
                <a:endParaRPr lang="en-US" dirty="0">
                  <a:latin typeface="Arial" pitchFamily="34" charset="0"/>
                </a:endParaRPr>
              </a:p>
            </p:txBody>
          </p:sp>
          <p:sp>
            <p:nvSpPr>
              <p:cNvPr id="1730568" name="Text Box 8"/>
              <p:cNvSpPr txBox="1">
                <a:spLocks noChangeArrowheads="1"/>
              </p:cNvSpPr>
              <p:nvPr/>
            </p:nvSpPr>
            <p:spPr bwMode="auto">
              <a:xfrm>
                <a:off x="1935" y="2350"/>
                <a:ext cx="1803" cy="233"/>
              </a:xfrm>
              <a:prstGeom prst="rect">
                <a:avLst/>
              </a:prstGeom>
              <a:noFill/>
              <a:ln w="9525" algn="ctr">
                <a:noFill/>
                <a:miter lim="800000"/>
                <a:headEnd/>
                <a:tailEnd/>
              </a:ln>
              <a:effectLst/>
            </p:spPr>
            <p:txBody>
              <a:bodyPr wrap="square">
                <a:spAutoFit/>
              </a:bodyPr>
              <a:lstStyle/>
              <a:p>
                <a:r>
                  <a:rPr lang="en-GB" b="1" dirty="0" err="1" smtClean="0">
                    <a:solidFill>
                      <a:schemeClr val="bg1"/>
                    </a:solidFill>
                    <a:latin typeface="Arial" pitchFamily="34" charset="0"/>
                  </a:rPr>
                  <a:t>Funcional</a:t>
                </a:r>
                <a:r>
                  <a:rPr lang="en-GB" b="1" dirty="0" smtClean="0">
                    <a:solidFill>
                      <a:schemeClr val="bg1"/>
                    </a:solidFill>
                    <a:latin typeface="Arial" pitchFamily="34" charset="0"/>
                  </a:rPr>
                  <a:t> </a:t>
                </a:r>
                <a:r>
                  <a:rPr lang="en-GB" b="1" dirty="0" err="1" smtClean="0">
                    <a:solidFill>
                      <a:schemeClr val="bg1"/>
                    </a:solidFill>
                    <a:latin typeface="Arial" pitchFamily="34" charset="0"/>
                  </a:rPr>
                  <a:t>Fuerte</a:t>
                </a:r>
                <a:endParaRPr lang="en-US" b="1" dirty="0">
                  <a:solidFill>
                    <a:schemeClr val="bg1"/>
                  </a:solidFill>
                  <a:latin typeface="Arial" pitchFamily="34" charset="0"/>
                </a:endParaRPr>
              </a:p>
            </p:txBody>
          </p:sp>
          <p:sp>
            <p:nvSpPr>
              <p:cNvPr id="1730569" name="Text Box 9"/>
              <p:cNvSpPr txBox="1">
                <a:spLocks noChangeArrowheads="1"/>
              </p:cNvSpPr>
              <p:nvPr/>
            </p:nvSpPr>
            <p:spPr bwMode="auto">
              <a:xfrm>
                <a:off x="3936" y="1480"/>
                <a:ext cx="1230" cy="407"/>
              </a:xfrm>
              <a:prstGeom prst="rect">
                <a:avLst/>
              </a:prstGeom>
              <a:noFill/>
              <a:ln w="9525" algn="ctr">
                <a:noFill/>
                <a:miter lim="800000"/>
                <a:headEnd/>
                <a:tailEnd/>
              </a:ln>
              <a:effectLst/>
            </p:spPr>
            <p:txBody>
              <a:bodyPr>
                <a:spAutoFit/>
              </a:bodyPr>
              <a:lstStyle/>
              <a:p>
                <a:pPr algn="r" eaLnBrk="1" hangingPunct="1"/>
                <a:r>
                  <a:rPr lang="en-GB" b="1" dirty="0" err="1" smtClean="0">
                    <a:solidFill>
                      <a:schemeClr val="bg1"/>
                    </a:solidFill>
                    <a:latin typeface="Arial" pitchFamily="34" charset="0"/>
                  </a:rPr>
                  <a:t>Proyectizada</a:t>
                </a:r>
                <a:r>
                  <a:rPr lang="en-GB" b="1" dirty="0" smtClean="0">
                    <a:solidFill>
                      <a:schemeClr val="bg1"/>
                    </a:solidFill>
                    <a:latin typeface="Arial" pitchFamily="34" charset="0"/>
                  </a:rPr>
                  <a:t> </a:t>
                </a:r>
                <a:r>
                  <a:rPr lang="en-GB" b="1" dirty="0" err="1" smtClean="0">
                    <a:solidFill>
                      <a:schemeClr val="bg1"/>
                    </a:solidFill>
                    <a:latin typeface="Arial" pitchFamily="34" charset="0"/>
                  </a:rPr>
                  <a:t>Fuerte</a:t>
                </a:r>
                <a:endParaRPr lang="en-US" b="1" dirty="0">
                  <a:solidFill>
                    <a:schemeClr val="bg1"/>
                  </a:solidFill>
                  <a:latin typeface="Arial" pitchFamily="34" charset="0"/>
                </a:endParaRPr>
              </a:p>
            </p:txBody>
          </p:sp>
        </p:grpSp>
        <p:sp>
          <p:nvSpPr>
            <p:cNvPr id="1730570" name="Line 10"/>
            <p:cNvSpPr>
              <a:spLocks noChangeShapeType="1"/>
            </p:cNvSpPr>
            <p:nvPr/>
          </p:nvSpPr>
          <p:spPr bwMode="auto">
            <a:xfrm>
              <a:off x="3081338" y="2132013"/>
              <a:ext cx="0" cy="1584325"/>
            </a:xfrm>
            <a:prstGeom prst="line">
              <a:avLst/>
            </a:prstGeom>
            <a:noFill/>
            <a:ln w="9525">
              <a:solidFill>
                <a:srgbClr val="6699FF"/>
              </a:solidFill>
              <a:round/>
              <a:headEnd type="triangle" w="med" len="med"/>
              <a:tailEnd type="triangle" w="med" len="med"/>
            </a:ln>
            <a:effectLst/>
          </p:spPr>
          <p:txBody>
            <a:bodyPr wrap="none" anchor="ctr"/>
            <a:lstStyle/>
            <a:p>
              <a:endParaRPr lang="en-US" dirty="0"/>
            </a:p>
          </p:txBody>
        </p:sp>
        <p:sp>
          <p:nvSpPr>
            <p:cNvPr id="1730571" name="Text Box 11"/>
            <p:cNvSpPr txBox="1">
              <a:spLocks noChangeArrowheads="1"/>
            </p:cNvSpPr>
            <p:nvPr/>
          </p:nvSpPr>
          <p:spPr bwMode="auto">
            <a:xfrm>
              <a:off x="1833778" y="3992649"/>
              <a:ext cx="3679824" cy="2806922"/>
            </a:xfrm>
            <a:prstGeom prst="rect">
              <a:avLst/>
            </a:prstGeom>
            <a:noFill/>
            <a:ln w="9525" algn="ctr">
              <a:noFill/>
              <a:miter lim="800000"/>
              <a:headEnd/>
              <a:tailEnd/>
            </a:ln>
            <a:effectLst/>
          </p:spPr>
          <p:txBody>
            <a:bodyPr>
              <a:spAutoFit/>
            </a:bodyPr>
            <a:lstStyle/>
            <a:p>
              <a:pPr marL="177800" indent="-177800">
                <a:spcBef>
                  <a:spcPct val="30000"/>
                </a:spcBef>
                <a:spcAft>
                  <a:spcPct val="30000"/>
                </a:spcAft>
                <a:buFontTx/>
                <a:buChar char="•"/>
              </a:pPr>
              <a:r>
                <a:rPr lang="es-ES" dirty="0" smtClean="0">
                  <a:latin typeface="Arial" pitchFamily="34" charset="0"/>
                </a:rPr>
                <a:t>Fuertes centros de excelencia  tecnológicos y de procesos</a:t>
              </a:r>
              <a:endParaRPr lang="en-GB" dirty="0">
                <a:latin typeface="Arial" pitchFamily="34" charset="0"/>
              </a:endParaRPr>
            </a:p>
            <a:p>
              <a:pPr marL="177800" indent="-177800">
                <a:spcBef>
                  <a:spcPct val="30000"/>
                </a:spcBef>
                <a:spcAft>
                  <a:spcPct val="30000"/>
                </a:spcAft>
                <a:buFontTx/>
                <a:buChar char="•"/>
              </a:pPr>
              <a:r>
                <a:rPr lang="en-GB" dirty="0" err="1" smtClean="0">
                  <a:latin typeface="Arial" pitchFamily="34" charset="0"/>
                </a:rPr>
                <a:t>Estable</a:t>
              </a:r>
              <a:r>
                <a:rPr lang="en-GB" dirty="0" smtClean="0">
                  <a:latin typeface="Arial" pitchFamily="34" charset="0"/>
                </a:rPr>
                <a:t>, </a:t>
              </a:r>
              <a:r>
                <a:rPr lang="en-GB" dirty="0" err="1" smtClean="0">
                  <a:latin typeface="Arial" pitchFamily="34" charset="0"/>
                </a:rPr>
                <a:t>coherente</a:t>
              </a:r>
              <a:r>
                <a:rPr lang="en-GB" dirty="0" smtClean="0">
                  <a:latin typeface="Arial" pitchFamily="34" charset="0"/>
                </a:rPr>
                <a:t>, </a:t>
              </a:r>
              <a:r>
                <a:rPr lang="en-GB" dirty="0" err="1" smtClean="0">
                  <a:latin typeface="Arial" pitchFamily="34" charset="0"/>
                </a:rPr>
                <a:t>eficiente</a:t>
              </a:r>
              <a:endParaRPr lang="en-GB" dirty="0">
                <a:latin typeface="Arial" pitchFamily="34" charset="0"/>
              </a:endParaRPr>
            </a:p>
            <a:p>
              <a:pPr marL="177800" indent="-177800">
                <a:spcBef>
                  <a:spcPct val="30000"/>
                </a:spcBef>
                <a:spcAft>
                  <a:spcPct val="30000"/>
                </a:spcAft>
                <a:buFontTx/>
                <a:buChar char="•"/>
              </a:pPr>
              <a:r>
                <a:rPr lang="es-ES" dirty="0" smtClean="0">
                  <a:latin typeface="Arial" pitchFamily="34" charset="0"/>
                </a:rPr>
                <a:t>Buena integración vertical a través de la función - líneas de comunicación claras</a:t>
              </a:r>
              <a:endParaRPr lang="en-GB" dirty="0">
                <a:latin typeface="Arial" pitchFamily="34" charset="0"/>
              </a:endParaRPr>
            </a:p>
            <a:p>
              <a:pPr marL="177800" indent="-177800">
                <a:spcBef>
                  <a:spcPct val="30000"/>
                </a:spcBef>
                <a:spcAft>
                  <a:spcPct val="30000"/>
                </a:spcAft>
                <a:buFontTx/>
                <a:buChar char="•"/>
              </a:pPr>
              <a:r>
                <a:rPr lang="es-ES" dirty="0" smtClean="0">
                  <a:latin typeface="Arial" pitchFamily="34" charset="0"/>
                </a:rPr>
                <a:t>Pobre integración horizontal con otras funciones </a:t>
              </a:r>
              <a:endParaRPr lang="en-US" dirty="0">
                <a:latin typeface="Arial" pitchFamily="34" charset="0"/>
              </a:endParaRPr>
            </a:p>
          </p:txBody>
        </p:sp>
        <p:sp>
          <p:nvSpPr>
            <p:cNvPr id="1730572" name="Text Box 12"/>
            <p:cNvSpPr txBox="1">
              <a:spLocks noChangeArrowheads="1"/>
            </p:cNvSpPr>
            <p:nvPr/>
          </p:nvSpPr>
          <p:spPr bwMode="auto">
            <a:xfrm>
              <a:off x="6248400" y="3916449"/>
              <a:ext cx="3470275" cy="2806922"/>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err="1" smtClean="0">
                  <a:latin typeface="Arial" pitchFamily="34" charset="0"/>
                </a:rPr>
                <a:t>Fuerte</a:t>
              </a:r>
              <a:r>
                <a:rPr lang="en-GB" dirty="0" smtClean="0">
                  <a:latin typeface="Arial" pitchFamily="34" charset="0"/>
                </a:rPr>
                <a:t> </a:t>
              </a:r>
              <a:r>
                <a:rPr lang="en-GB" dirty="0" err="1" smtClean="0">
                  <a:latin typeface="Arial" pitchFamily="34" charset="0"/>
                </a:rPr>
                <a:t>foco</a:t>
              </a:r>
              <a:r>
                <a:rPr lang="en-GB" dirty="0" smtClean="0">
                  <a:latin typeface="Arial" pitchFamily="34" charset="0"/>
                </a:rPr>
                <a:t> en el </a:t>
              </a:r>
              <a:r>
                <a:rPr lang="en-GB" dirty="0" err="1" smtClean="0">
                  <a:latin typeface="Arial" pitchFamily="34" charset="0"/>
                </a:rPr>
                <a:t>producto</a:t>
              </a:r>
              <a:r>
                <a:rPr lang="en-GB" dirty="0" smtClean="0">
                  <a:latin typeface="Arial" pitchFamily="34" charset="0"/>
                </a:rPr>
                <a:t> y en el </a:t>
              </a:r>
              <a:r>
                <a:rPr lang="en-GB" dirty="0" err="1" smtClean="0">
                  <a:latin typeface="Arial" pitchFamily="34" charset="0"/>
                </a:rPr>
                <a:t>negocio</a:t>
              </a:r>
              <a:endParaRPr lang="en-GB" dirty="0">
                <a:latin typeface="Arial" pitchFamily="34" charset="0"/>
              </a:endParaRPr>
            </a:p>
            <a:p>
              <a:pPr marL="177800" indent="-177800" algn="l" eaLnBrk="1" hangingPunct="1">
                <a:spcBef>
                  <a:spcPct val="30000"/>
                </a:spcBef>
                <a:spcAft>
                  <a:spcPct val="30000"/>
                </a:spcAft>
                <a:buFontTx/>
                <a:buChar char="•"/>
              </a:pPr>
              <a:r>
                <a:rPr lang="en-GB" dirty="0">
                  <a:latin typeface="Arial" pitchFamily="34" charset="0"/>
                </a:rPr>
                <a:t>Flexible, </a:t>
              </a:r>
              <a:r>
                <a:rPr lang="en-GB" dirty="0" err="1" smtClean="0">
                  <a:latin typeface="Arial" pitchFamily="34" charset="0"/>
                </a:rPr>
                <a:t>inconsistente</a:t>
              </a:r>
              <a:r>
                <a:rPr lang="en-GB" dirty="0" smtClean="0">
                  <a:latin typeface="Arial" pitchFamily="34" charset="0"/>
                </a:rPr>
                <a:t>, </a:t>
              </a:r>
              <a:r>
                <a:rPr lang="en-GB" dirty="0" err="1" smtClean="0">
                  <a:latin typeface="Arial" pitchFamily="34" charset="0"/>
                </a:rPr>
                <a:t>efectiva</a:t>
              </a:r>
              <a:endParaRPr lang="en-GB" dirty="0">
                <a:latin typeface="Arial" pitchFamily="34" charset="0"/>
              </a:endParaRPr>
            </a:p>
            <a:p>
              <a:pPr marL="177800" indent="-177800">
                <a:spcBef>
                  <a:spcPct val="30000"/>
                </a:spcBef>
                <a:spcAft>
                  <a:spcPct val="30000"/>
                </a:spcAft>
                <a:buFontTx/>
                <a:buChar char="•"/>
              </a:pPr>
              <a:r>
                <a:rPr lang="es-ES" dirty="0" smtClean="0">
                  <a:latin typeface="Arial" pitchFamily="34" charset="0"/>
                </a:rPr>
                <a:t>Buena integración vertical a través del proyecto - líneas de comunicación claras</a:t>
              </a:r>
              <a:endParaRPr lang="en-GB" dirty="0">
                <a:latin typeface="Arial" pitchFamily="34" charset="0"/>
              </a:endParaRPr>
            </a:p>
            <a:p>
              <a:pPr marL="177800" indent="-177800" algn="l" eaLnBrk="1" hangingPunct="1">
                <a:spcBef>
                  <a:spcPct val="30000"/>
                </a:spcBef>
                <a:spcAft>
                  <a:spcPct val="30000"/>
                </a:spcAft>
                <a:buFontTx/>
                <a:buChar char="•"/>
              </a:pPr>
              <a:r>
                <a:rPr lang="en-GB" dirty="0" err="1" smtClean="0">
                  <a:latin typeface="Arial" pitchFamily="34" charset="0"/>
                </a:rPr>
                <a:t>Pobre</a:t>
              </a:r>
              <a:r>
                <a:rPr lang="en-GB" dirty="0" smtClean="0">
                  <a:latin typeface="Arial" pitchFamily="34" charset="0"/>
                </a:rPr>
                <a:t> </a:t>
              </a:r>
              <a:r>
                <a:rPr lang="en-GB" dirty="0" err="1" smtClean="0">
                  <a:latin typeface="Arial" pitchFamily="34" charset="0"/>
                </a:rPr>
                <a:t>integración</a:t>
              </a:r>
              <a:r>
                <a:rPr lang="en-GB" dirty="0" smtClean="0">
                  <a:latin typeface="Arial" pitchFamily="34" charset="0"/>
                </a:rPr>
                <a:t> horizontal con </a:t>
              </a:r>
              <a:r>
                <a:rPr lang="en-GB" dirty="0" err="1" smtClean="0">
                  <a:latin typeface="Arial" pitchFamily="34" charset="0"/>
                </a:rPr>
                <a:t>otros</a:t>
              </a:r>
              <a:r>
                <a:rPr lang="en-GB" dirty="0" smtClean="0">
                  <a:latin typeface="Arial" pitchFamily="34" charset="0"/>
                </a:rPr>
                <a:t> </a:t>
              </a:r>
              <a:r>
                <a:rPr lang="en-GB" dirty="0" err="1" smtClean="0">
                  <a:latin typeface="Arial" pitchFamily="34" charset="0"/>
                </a:rPr>
                <a:t>proyectos</a:t>
              </a:r>
              <a:endParaRPr lang="en-US" dirty="0">
                <a:latin typeface="Arial" pitchFamily="34" charset="0"/>
              </a:endParaRPr>
            </a:p>
          </p:txBody>
        </p:sp>
        <p:sp>
          <p:nvSpPr>
            <p:cNvPr id="1730573" name="Text Box 13"/>
            <p:cNvSpPr txBox="1">
              <a:spLocks noChangeArrowheads="1"/>
            </p:cNvSpPr>
            <p:nvPr/>
          </p:nvSpPr>
          <p:spPr bwMode="auto">
            <a:xfrm>
              <a:off x="1857376" y="2492375"/>
              <a:ext cx="1231900" cy="1200329"/>
            </a:xfrm>
            <a:prstGeom prst="rect">
              <a:avLst/>
            </a:prstGeom>
            <a:noFill/>
            <a:ln w="9525" algn="ctr">
              <a:noFill/>
              <a:miter lim="800000"/>
              <a:headEnd/>
              <a:tailEnd/>
            </a:ln>
            <a:effectLst/>
          </p:spPr>
          <p:txBody>
            <a:bodyPr>
              <a:spAutoFit/>
            </a:bodyPr>
            <a:lstStyle/>
            <a:p>
              <a:pPr eaLnBrk="1" hangingPunct="1"/>
              <a:r>
                <a:rPr lang="en-GB" b="1" dirty="0" err="1" smtClean="0">
                  <a:latin typeface="Arial" pitchFamily="34" charset="0"/>
                </a:rPr>
                <a:t>Nivel</a:t>
              </a:r>
              <a:r>
                <a:rPr lang="en-GB" b="1" dirty="0" smtClean="0">
                  <a:latin typeface="Arial" pitchFamily="34" charset="0"/>
                </a:rPr>
                <a:t> </a:t>
              </a:r>
              <a:r>
                <a:rPr lang="en-GB" b="1" dirty="0" err="1" smtClean="0">
                  <a:latin typeface="Arial" pitchFamily="34" charset="0"/>
                </a:rPr>
                <a:t>Relativo</a:t>
              </a:r>
              <a:r>
                <a:rPr lang="en-GB" b="1" dirty="0" smtClean="0">
                  <a:latin typeface="Arial" pitchFamily="34" charset="0"/>
                </a:rPr>
                <a:t> de </a:t>
              </a:r>
              <a:r>
                <a:rPr lang="en-GB" b="1" dirty="0" err="1" smtClean="0">
                  <a:latin typeface="Arial" pitchFamily="34" charset="0"/>
                </a:rPr>
                <a:t>Influencia</a:t>
              </a:r>
              <a:endParaRPr lang="en-US" b="1" dirty="0">
                <a:latin typeface="Arial" pitchFamily="34" charset="0"/>
              </a:endParaRPr>
            </a:p>
          </p:txBody>
        </p:sp>
      </p:gr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152</a:t>
            </a:fld>
            <a:endParaRPr lang="en-US" dirty="0"/>
          </a:p>
        </p:txBody>
      </p:sp>
    </p:spTree>
    <p:extLst>
      <p:ext uri="{BB962C8B-B14F-4D97-AF65-F5344CB8AC3E}">
        <p14:creationId xmlns:p14="http://schemas.microsoft.com/office/powerpoint/2010/main" xmlns="" val="1963456149"/>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indent="0">
              <a:buNone/>
            </a:pPr>
            <a:r>
              <a:rPr lang="es-ES" dirty="0" smtClean="0"/>
              <a:t>Los roles organizacionales son las funciones llevadas a cabo por individuos o grupos en un proyecto</a:t>
            </a:r>
          </a:p>
          <a:p>
            <a:pPr indent="0">
              <a:buNone/>
            </a:pPr>
            <a:r>
              <a:rPr lang="es-ES" dirty="0" smtClean="0"/>
              <a:t>Las funciones y responsabilidades dentro de los proyectos deben ser definidas para hacer frente a la naturaleza transitoria y única de los proyectos y para asegurar que las responsabilidades puedan  ser asignadas en forma clara</a:t>
            </a:r>
          </a:p>
          <a:p>
            <a:pPr indent="0">
              <a:buNone/>
            </a:pPr>
            <a:endParaRPr lang="en-GB" sz="2400" dirty="0"/>
          </a:p>
          <a:p>
            <a:pPr indent="0" algn="r">
              <a:buNone/>
            </a:pPr>
            <a:r>
              <a:rPr lang="en-GB" sz="2400" dirty="0"/>
              <a:t>APM BoK, 5</a:t>
            </a:r>
            <a:r>
              <a:rPr lang="en-GB" sz="2400" baseline="30000" dirty="0"/>
              <a:t>th</a:t>
            </a:r>
            <a:r>
              <a:rPr lang="en-GB" sz="2400" dirty="0"/>
              <a:t> </a:t>
            </a:r>
            <a:r>
              <a:rPr lang="en-GB" sz="2400" dirty="0" err="1" smtClean="0"/>
              <a:t>edición</a:t>
            </a:r>
            <a:endParaRPr lang="en-GB" sz="2400" dirty="0"/>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153</a:t>
            </a:fld>
            <a:endParaRPr lang="en-US" dirty="0"/>
          </a:p>
        </p:txBody>
      </p:sp>
      <p:sp>
        <p:nvSpPr>
          <p:cNvPr id="4" name="Title 3"/>
          <p:cNvSpPr>
            <a:spLocks noGrp="1"/>
          </p:cNvSpPr>
          <p:nvPr>
            <p:ph type="title"/>
          </p:nvPr>
        </p:nvSpPr>
        <p:spPr/>
        <p:txBody>
          <a:bodyPr>
            <a:normAutofit/>
          </a:bodyPr>
          <a:lstStyle/>
          <a:p>
            <a:r>
              <a:rPr lang="en-US" dirty="0" smtClean="0"/>
              <a:t>Roles Organizacionales</a:t>
            </a:r>
            <a:endParaRPr lang="en-US" dirty="0"/>
          </a:p>
        </p:txBody>
      </p:sp>
    </p:spTree>
    <p:extLst>
      <p:ext uri="{BB962C8B-B14F-4D97-AF65-F5344CB8AC3E}">
        <p14:creationId xmlns:p14="http://schemas.microsoft.com/office/powerpoint/2010/main" xmlns="" val="20520474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flipH="1" flipV="1">
            <a:off x="4355976" y="1727448"/>
            <a:ext cx="0" cy="2880320"/>
          </a:xfrm>
          <a:prstGeom prst="line">
            <a:avLst/>
          </a:prstGeom>
          <a:noFill/>
          <a:ln w="25400">
            <a:solidFill>
              <a:srgbClr val="B6A4A7"/>
            </a:solidFill>
            <a:round/>
            <a:headEnd type="none" w="sm" len="sm"/>
            <a:tailEnd type="none" w="sm" len="sm"/>
          </a:ln>
          <a:effectLst/>
        </p:spPr>
        <p:txBody>
          <a:bodyPr wrap="none" anchor="ctr"/>
          <a:lstStyle/>
          <a:p>
            <a:endParaRPr lang="en-GB" dirty="0">
              <a:latin typeface="Helvetica"/>
              <a:cs typeface="Helvetica"/>
            </a:endParaRPr>
          </a:p>
        </p:txBody>
      </p:sp>
      <p:sp>
        <p:nvSpPr>
          <p:cNvPr id="14" name="Rectangle 11"/>
          <p:cNvSpPr>
            <a:spLocks noChangeArrowheads="1"/>
          </p:cNvSpPr>
          <p:nvPr/>
        </p:nvSpPr>
        <p:spPr bwMode="auto">
          <a:xfrm>
            <a:off x="1835994" y="2821210"/>
            <a:ext cx="3600102" cy="648071"/>
          </a:xfrm>
          <a:prstGeom prst="rect">
            <a:avLst/>
          </a:prstGeom>
          <a:ln>
            <a:solidFill>
              <a:srgbClr val="000000"/>
            </a:solidFill>
            <a:prstDash val="sysDash"/>
            <a:headEnd/>
            <a:tailEnd/>
          </a:ln>
        </p:spPr>
        <p:style>
          <a:lnRef idx="1">
            <a:schemeClr val="accent1"/>
          </a:lnRef>
          <a:fillRef idx="3">
            <a:schemeClr val="accent1"/>
          </a:fillRef>
          <a:effectRef idx="2">
            <a:schemeClr val="accent1"/>
          </a:effectRef>
          <a:fontRef idx="minor">
            <a:schemeClr val="lt1"/>
          </a:fontRef>
        </p:style>
        <p:txBody>
          <a:bodyPr anchor="ctr"/>
          <a:lstStyle/>
          <a:p>
            <a:pPr eaLnBrk="0" hangingPunct="0">
              <a:spcAft>
                <a:spcPct val="0"/>
              </a:spcAft>
              <a:buClrTx/>
              <a:buSzTx/>
              <a:buFontTx/>
              <a:buNone/>
            </a:pPr>
            <a:r>
              <a:rPr lang="en-GB" sz="1200" b="1" dirty="0" smtClean="0">
                <a:solidFill>
                  <a:srgbClr val="FFFFFF"/>
                </a:solidFill>
                <a:latin typeface="Helvetica"/>
                <a:cs typeface="Helvetica"/>
              </a:rPr>
              <a:t>Junta </a:t>
            </a:r>
            <a:r>
              <a:rPr lang="en-GB" sz="1200" b="1" dirty="0" err="1" smtClean="0">
                <a:solidFill>
                  <a:srgbClr val="FFFFFF"/>
                </a:solidFill>
                <a:latin typeface="Helvetica"/>
                <a:cs typeface="Helvetica"/>
              </a:rPr>
              <a:t>Directiva</a:t>
            </a:r>
            <a:endParaRPr lang="en-GB" sz="1200" b="1" dirty="0" smtClean="0">
              <a:solidFill>
                <a:srgbClr val="FFFFFF"/>
              </a:solidFill>
              <a:latin typeface="Helvetica"/>
              <a:cs typeface="Helvetica"/>
            </a:endParaRPr>
          </a:p>
          <a:p>
            <a:pPr eaLnBrk="0" hangingPunct="0">
              <a:spcAft>
                <a:spcPct val="0"/>
              </a:spcAft>
              <a:buClrTx/>
              <a:buSzTx/>
              <a:buFontTx/>
              <a:buNone/>
            </a:pPr>
            <a:r>
              <a:rPr lang="en-GB" sz="1200" b="1" dirty="0" smtClean="0">
                <a:solidFill>
                  <a:srgbClr val="FFFFFF"/>
                </a:solidFill>
                <a:latin typeface="Helvetica"/>
                <a:cs typeface="Helvetica"/>
              </a:rPr>
              <a:t>de </a:t>
            </a:r>
            <a:r>
              <a:rPr lang="en-GB" sz="1200" b="1" dirty="0" err="1" smtClean="0">
                <a:solidFill>
                  <a:srgbClr val="FFFFFF"/>
                </a:solidFill>
                <a:latin typeface="Helvetica"/>
                <a:cs typeface="Helvetica"/>
              </a:rPr>
              <a:t>Proyectos</a:t>
            </a:r>
            <a:endParaRPr lang="en-GB" sz="1200" b="1" dirty="0">
              <a:solidFill>
                <a:srgbClr val="FFFFFF"/>
              </a:solidFill>
              <a:latin typeface="Helvetica"/>
              <a:cs typeface="Helvetica"/>
            </a:endParaRPr>
          </a:p>
        </p:txBody>
      </p:sp>
      <p:sp>
        <p:nvSpPr>
          <p:cNvPr id="18" name="Line 15"/>
          <p:cNvSpPr>
            <a:spLocks noChangeShapeType="1"/>
          </p:cNvSpPr>
          <p:nvPr/>
        </p:nvSpPr>
        <p:spPr bwMode="auto">
          <a:xfrm>
            <a:off x="4355976" y="1863279"/>
            <a:ext cx="1512168" cy="0"/>
          </a:xfrm>
          <a:prstGeom prst="line">
            <a:avLst/>
          </a:prstGeom>
          <a:noFill/>
          <a:ln w="25400">
            <a:solidFill>
              <a:srgbClr val="B6A4A7"/>
            </a:solidFill>
            <a:round/>
            <a:headEnd/>
            <a:tailEnd/>
          </a:ln>
          <a:effectLst/>
        </p:spPr>
        <p:txBody>
          <a:bodyPr wrap="none" anchor="ctr"/>
          <a:lstStyle/>
          <a:p>
            <a:endParaRPr lang="en-GB" dirty="0">
              <a:latin typeface="Helvetica"/>
              <a:cs typeface="Helvetica"/>
            </a:endParaRPr>
          </a:p>
        </p:txBody>
      </p:sp>
      <p:sp>
        <p:nvSpPr>
          <p:cNvPr id="4" name="Title 3"/>
          <p:cNvSpPr>
            <a:spLocks noGrp="1"/>
          </p:cNvSpPr>
          <p:nvPr>
            <p:ph type="title"/>
          </p:nvPr>
        </p:nvSpPr>
        <p:spPr/>
        <p:txBody>
          <a:bodyPr>
            <a:normAutofit fontScale="90000"/>
          </a:bodyPr>
          <a:lstStyle/>
          <a:p>
            <a:r>
              <a:rPr lang="en-GB" dirty="0" err="1" smtClean="0"/>
              <a:t>Ejemplo</a:t>
            </a:r>
            <a:r>
              <a:rPr lang="en-GB" dirty="0" smtClean="0"/>
              <a:t> de </a:t>
            </a:r>
            <a:r>
              <a:rPr lang="en-GB" dirty="0" err="1" smtClean="0"/>
              <a:t>estructura</a:t>
            </a:r>
            <a:r>
              <a:rPr lang="en-GB" dirty="0" smtClean="0"/>
              <a:t> de </a:t>
            </a:r>
            <a:r>
              <a:rPr lang="en-GB" dirty="0" err="1" smtClean="0"/>
              <a:t>equipo</a:t>
            </a:r>
            <a:r>
              <a:rPr lang="en-GB" dirty="0" smtClean="0"/>
              <a:t> de </a:t>
            </a:r>
            <a:r>
              <a:rPr lang="en-GB" dirty="0" err="1" smtClean="0"/>
              <a:t>proyecto</a:t>
            </a:r>
            <a:endParaRPr lang="en-GB" dirty="0"/>
          </a:p>
        </p:txBody>
      </p:sp>
      <p:sp>
        <p:nvSpPr>
          <p:cNvPr id="7" name="Rectangle 4"/>
          <p:cNvSpPr>
            <a:spLocks noChangeArrowheads="1"/>
          </p:cNvSpPr>
          <p:nvPr/>
        </p:nvSpPr>
        <p:spPr bwMode="auto">
          <a:xfrm>
            <a:off x="3432175" y="1295400"/>
            <a:ext cx="1930400" cy="4238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err="1" smtClean="0">
                <a:solidFill>
                  <a:srgbClr val="FFFFFF"/>
                </a:solidFill>
                <a:latin typeface="Helvetica"/>
                <a:cs typeface="Helvetica"/>
              </a:rPr>
              <a:t>Estrategia</a:t>
            </a:r>
            <a:r>
              <a:rPr lang="en-GB" sz="1200" b="1" dirty="0" smtClean="0">
                <a:solidFill>
                  <a:srgbClr val="FFFFFF"/>
                </a:solidFill>
                <a:latin typeface="Helvetica"/>
                <a:cs typeface="Helvetica"/>
              </a:rPr>
              <a:t> </a:t>
            </a:r>
            <a:r>
              <a:rPr lang="en-GB" sz="1200" b="1" dirty="0" err="1" smtClean="0">
                <a:solidFill>
                  <a:srgbClr val="FFFFFF"/>
                </a:solidFill>
                <a:latin typeface="Helvetica"/>
                <a:cs typeface="Helvetica"/>
              </a:rPr>
              <a:t>Organizacional</a:t>
            </a:r>
            <a:endParaRPr lang="en-GB" sz="1200" b="1" dirty="0">
              <a:solidFill>
                <a:srgbClr val="FFFFFF"/>
              </a:solidFill>
              <a:latin typeface="Helvetica"/>
              <a:cs typeface="Helvetica"/>
            </a:endParaRPr>
          </a:p>
        </p:txBody>
      </p:sp>
      <p:sp>
        <p:nvSpPr>
          <p:cNvPr id="9" name="Rectangle 6"/>
          <p:cNvSpPr>
            <a:spLocks noChangeArrowheads="1"/>
          </p:cNvSpPr>
          <p:nvPr/>
        </p:nvSpPr>
        <p:spPr bwMode="auto">
          <a:xfrm>
            <a:off x="2563813" y="4853309"/>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err="1" smtClean="0">
                <a:solidFill>
                  <a:srgbClr val="FFFFFF"/>
                </a:solidFill>
                <a:latin typeface="Helvetica"/>
                <a:cs typeface="Helvetica"/>
              </a:rPr>
              <a:t>Líder</a:t>
            </a:r>
            <a:r>
              <a:rPr lang="en-GB" sz="1200" b="1" dirty="0" smtClean="0">
                <a:solidFill>
                  <a:srgbClr val="FFFFFF"/>
                </a:solidFill>
                <a:latin typeface="Helvetica"/>
                <a:cs typeface="Helvetica"/>
              </a:rPr>
              <a:t> de </a:t>
            </a:r>
            <a:r>
              <a:rPr lang="en-GB" sz="1200" b="1" dirty="0" err="1" smtClean="0">
                <a:solidFill>
                  <a:srgbClr val="FFFFFF"/>
                </a:solidFill>
                <a:latin typeface="Helvetica"/>
                <a:cs typeface="Helvetica"/>
              </a:rPr>
              <a:t>Equipo</a:t>
            </a:r>
            <a:endParaRPr lang="en-GB" sz="1200" b="1" dirty="0">
              <a:solidFill>
                <a:srgbClr val="FFFFFF"/>
              </a:solidFill>
              <a:latin typeface="Helvetica"/>
              <a:cs typeface="Helvetica"/>
            </a:endParaRPr>
          </a:p>
          <a:p>
            <a:pPr algn="ctr" eaLnBrk="0" hangingPunct="0">
              <a:spcAft>
                <a:spcPct val="0"/>
              </a:spcAft>
              <a:buClrTx/>
              <a:buSzTx/>
              <a:buFontTx/>
              <a:buNone/>
            </a:pPr>
            <a:r>
              <a:rPr lang="en-GB" sz="1200" b="1" dirty="0" smtClean="0">
                <a:solidFill>
                  <a:srgbClr val="FFFFFF"/>
                </a:solidFill>
                <a:latin typeface="Helvetica"/>
                <a:cs typeface="Helvetica"/>
              </a:rPr>
              <a:t>(</a:t>
            </a:r>
            <a:r>
              <a:rPr lang="en-GB" sz="1200" b="1" dirty="0" err="1" smtClean="0">
                <a:solidFill>
                  <a:srgbClr val="FFFFFF"/>
                </a:solidFill>
                <a:latin typeface="Helvetica"/>
                <a:cs typeface="Helvetica"/>
              </a:rPr>
              <a:t>interno</a:t>
            </a:r>
            <a:r>
              <a:rPr lang="en-GB" sz="1200" b="1" dirty="0" smtClean="0">
                <a:solidFill>
                  <a:srgbClr val="FFFFFF"/>
                </a:solidFill>
                <a:latin typeface="Helvetica"/>
                <a:cs typeface="Helvetica"/>
              </a:rPr>
              <a:t>/</a:t>
            </a:r>
            <a:r>
              <a:rPr lang="en-GB" sz="1200" b="1" dirty="0" err="1" smtClean="0">
                <a:solidFill>
                  <a:srgbClr val="FFFFFF"/>
                </a:solidFill>
                <a:latin typeface="Helvetica"/>
                <a:cs typeface="Helvetica"/>
              </a:rPr>
              <a:t>externo</a:t>
            </a:r>
            <a:r>
              <a:rPr lang="en-GB" sz="1200" b="1" dirty="0" smtClean="0">
                <a:solidFill>
                  <a:srgbClr val="FFFFFF"/>
                </a:solidFill>
                <a:latin typeface="Helvetica"/>
                <a:cs typeface="Helvetica"/>
              </a:rPr>
              <a:t>)</a:t>
            </a:r>
            <a:endParaRPr lang="en-GB" sz="1200" b="1" dirty="0">
              <a:solidFill>
                <a:srgbClr val="FFFFFF"/>
              </a:solidFill>
              <a:latin typeface="Helvetica"/>
              <a:cs typeface="Helvetica"/>
            </a:endParaRPr>
          </a:p>
        </p:txBody>
      </p:sp>
      <p:sp>
        <p:nvSpPr>
          <p:cNvPr id="10" name="Rectangle 7"/>
          <p:cNvSpPr>
            <a:spLocks noChangeArrowheads="1"/>
          </p:cNvSpPr>
          <p:nvPr/>
        </p:nvSpPr>
        <p:spPr bwMode="auto">
          <a:xfrm>
            <a:off x="3468688" y="2918444"/>
            <a:ext cx="1941512" cy="423862"/>
          </a:xfrm>
          <a:prstGeom prst="rect">
            <a:avLst/>
          </a:prstGeom>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spcAft>
                <a:spcPct val="0"/>
              </a:spcAft>
              <a:buClrTx/>
              <a:buSzTx/>
              <a:buFontTx/>
              <a:buNone/>
            </a:pPr>
            <a:r>
              <a:rPr lang="en-GB" sz="1200" b="1" dirty="0" err="1" smtClean="0">
                <a:solidFill>
                  <a:srgbClr val="FFFFFF"/>
                </a:solidFill>
                <a:latin typeface="Helvetica"/>
                <a:cs typeface="Helvetica"/>
              </a:rPr>
              <a:t>Ejecutivo</a:t>
            </a:r>
            <a:r>
              <a:rPr lang="en-GB" sz="1200" b="1" dirty="0" smtClean="0">
                <a:solidFill>
                  <a:srgbClr val="FFFFFF"/>
                </a:solidFill>
                <a:latin typeface="Helvetica"/>
                <a:cs typeface="Helvetica"/>
              </a:rPr>
              <a:t>/</a:t>
            </a:r>
            <a:r>
              <a:rPr lang="en-GB" sz="1200" b="1" dirty="0" err="1" smtClean="0">
                <a:solidFill>
                  <a:srgbClr val="FFFFFF"/>
                </a:solidFill>
                <a:latin typeface="Helvetica"/>
                <a:cs typeface="Helvetica"/>
              </a:rPr>
              <a:t>PatrocinadorProyecto</a:t>
            </a:r>
            <a:endParaRPr lang="en-GB" sz="1200" b="1" dirty="0">
              <a:solidFill>
                <a:srgbClr val="FFFFFF"/>
              </a:solidFill>
              <a:latin typeface="Helvetica"/>
              <a:cs typeface="Helvetica"/>
            </a:endParaRPr>
          </a:p>
        </p:txBody>
      </p:sp>
      <p:cxnSp>
        <p:nvCxnSpPr>
          <p:cNvPr id="11" name="AutoShape 8"/>
          <p:cNvCxnSpPr>
            <a:cxnSpLocks noChangeShapeType="1"/>
            <a:stCxn id="9" idx="0"/>
          </p:cNvCxnSpPr>
          <p:nvPr/>
        </p:nvCxnSpPr>
        <p:spPr bwMode="auto">
          <a:xfrm rot="5400000" flipV="1">
            <a:off x="4403725" y="3676972"/>
            <a:ext cx="1588" cy="2322512"/>
          </a:xfrm>
          <a:prstGeom prst="bentConnector3">
            <a:avLst>
              <a:gd name="adj1" fmla="val -13400000"/>
            </a:avLst>
          </a:prstGeom>
          <a:noFill/>
          <a:ln w="25400">
            <a:solidFill>
              <a:srgbClr val="B6A4A7"/>
            </a:solidFill>
            <a:miter lim="800000"/>
            <a:headEnd type="none" w="sm" len="sm"/>
            <a:tailEnd type="none" w="sm" len="sm"/>
          </a:ln>
          <a:effectLst/>
        </p:spPr>
      </p:cxnSp>
      <p:sp>
        <p:nvSpPr>
          <p:cNvPr id="12" name="Rectangle 9"/>
          <p:cNvSpPr>
            <a:spLocks noChangeArrowheads="1"/>
          </p:cNvSpPr>
          <p:nvPr/>
        </p:nvSpPr>
        <p:spPr bwMode="auto">
          <a:xfrm>
            <a:off x="3706813" y="3663900"/>
            <a:ext cx="1338262" cy="525462"/>
          </a:xfrm>
          <a:prstGeom prst="rect">
            <a:avLst/>
          </a:prstGeom>
          <a:solidFill>
            <a:srgbClr val="3366FF"/>
          </a:solidFill>
          <a:ln>
            <a:headEnd/>
            <a:tailEnd/>
          </a:ln>
        </p:spPr>
        <p:style>
          <a:lnRef idx="1">
            <a:schemeClr val="accent2"/>
          </a:lnRef>
          <a:fillRef idx="3">
            <a:schemeClr val="accent2"/>
          </a:fillRef>
          <a:effectRef idx="2">
            <a:schemeClr val="accent2"/>
          </a:effectRef>
          <a:fontRef idx="minor">
            <a:schemeClr val="lt1"/>
          </a:fontRef>
        </p:style>
        <p:txBody>
          <a:bodyPr lIns="18000" rIns="18000" anchor="ctr"/>
          <a:lstStyle/>
          <a:p>
            <a:pPr algn="ctr" eaLnBrk="0" hangingPunct="0">
              <a:spcAft>
                <a:spcPct val="0"/>
              </a:spcAft>
              <a:buClrTx/>
              <a:buSzTx/>
              <a:buFontTx/>
              <a:buNone/>
            </a:pPr>
            <a:r>
              <a:rPr lang="en-GB" sz="1200" b="1" dirty="0" smtClean="0">
                <a:solidFill>
                  <a:srgbClr val="FFFFFF"/>
                </a:solidFill>
                <a:latin typeface="Helvetica"/>
                <a:cs typeface="Helvetica"/>
              </a:rPr>
              <a:t>Director de </a:t>
            </a:r>
            <a:r>
              <a:rPr lang="en-GB" sz="1200" b="1" dirty="0" err="1" smtClean="0">
                <a:solidFill>
                  <a:srgbClr val="FFFFFF"/>
                </a:solidFill>
                <a:latin typeface="Helvetica"/>
                <a:cs typeface="Helvetica"/>
              </a:rPr>
              <a:t>Proyecto</a:t>
            </a:r>
            <a:endParaRPr lang="en-GB" sz="1200" b="1" dirty="0">
              <a:solidFill>
                <a:srgbClr val="FFFFFF"/>
              </a:solidFill>
              <a:latin typeface="Helvetica"/>
              <a:cs typeface="Helvetica"/>
            </a:endParaRPr>
          </a:p>
        </p:txBody>
      </p:sp>
      <p:sp>
        <p:nvSpPr>
          <p:cNvPr id="13" name="Rectangle 10"/>
          <p:cNvSpPr>
            <a:spLocks noChangeArrowheads="1"/>
          </p:cNvSpPr>
          <p:nvPr/>
        </p:nvSpPr>
        <p:spPr bwMode="auto">
          <a:xfrm>
            <a:off x="5830888" y="1575247"/>
            <a:ext cx="1439862" cy="5127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err="1" smtClean="0">
                <a:solidFill>
                  <a:srgbClr val="FFFFFF"/>
                </a:solidFill>
                <a:latin typeface="Helvetica"/>
                <a:cs typeface="Helvetica"/>
              </a:rPr>
              <a:t>Función</a:t>
            </a:r>
            <a:r>
              <a:rPr lang="en-GB" sz="1200" b="1" dirty="0" smtClean="0">
                <a:solidFill>
                  <a:srgbClr val="FFFFFF"/>
                </a:solidFill>
                <a:latin typeface="Helvetica"/>
                <a:cs typeface="Helvetica"/>
              </a:rPr>
              <a:t> PMO</a:t>
            </a:r>
            <a:endParaRPr lang="en-GB" sz="1200" b="1" dirty="0">
              <a:solidFill>
                <a:srgbClr val="FFFFFF"/>
              </a:solidFill>
              <a:latin typeface="Helvetica"/>
              <a:cs typeface="Helvetica"/>
            </a:endParaRPr>
          </a:p>
        </p:txBody>
      </p:sp>
      <p:sp>
        <p:nvSpPr>
          <p:cNvPr id="16" name="Rectangle 13"/>
          <p:cNvSpPr>
            <a:spLocks noChangeArrowheads="1"/>
          </p:cNvSpPr>
          <p:nvPr/>
        </p:nvSpPr>
        <p:spPr bwMode="auto">
          <a:xfrm>
            <a:off x="5749925" y="4117354"/>
            <a:ext cx="1665288" cy="423863"/>
          </a:xfrm>
          <a:prstGeom prst="rect">
            <a:avLst/>
          </a:prstGeom>
          <a:solidFill>
            <a:srgbClr val="92D050"/>
          </a:solidFill>
          <a:ln w="31750">
            <a:solidFill>
              <a:srgbClr val="89A4A7"/>
            </a:solidFill>
            <a:miter lim="800000"/>
            <a:headEnd/>
            <a:tailEnd/>
          </a:ln>
          <a:effectLst/>
        </p:spPr>
        <p:txBody>
          <a:bodyPr anchor="ctr"/>
          <a:lstStyle/>
          <a:p>
            <a:pPr algn="ctr" eaLnBrk="0" hangingPunct="0">
              <a:spcAft>
                <a:spcPct val="0"/>
              </a:spcAft>
              <a:buClrTx/>
              <a:buSzTx/>
              <a:buFontTx/>
              <a:buNone/>
            </a:pPr>
            <a:r>
              <a:rPr lang="en-GB" sz="1200" b="1" dirty="0" err="1" smtClean="0">
                <a:solidFill>
                  <a:srgbClr val="FFFFFF"/>
                </a:solidFill>
                <a:latin typeface="Helvetica"/>
                <a:cs typeface="Helvetica"/>
              </a:rPr>
              <a:t>Apoyo</a:t>
            </a:r>
            <a:r>
              <a:rPr lang="en-GB" sz="1200" b="1" dirty="0" smtClean="0">
                <a:solidFill>
                  <a:srgbClr val="FFFFFF"/>
                </a:solidFill>
                <a:latin typeface="Helvetica"/>
                <a:cs typeface="Helvetica"/>
              </a:rPr>
              <a:t> a </a:t>
            </a:r>
            <a:r>
              <a:rPr lang="en-GB" sz="1200" b="1" dirty="0" err="1" smtClean="0">
                <a:solidFill>
                  <a:srgbClr val="FFFFFF"/>
                </a:solidFill>
                <a:latin typeface="Helvetica"/>
                <a:cs typeface="Helvetica"/>
              </a:rPr>
              <a:t>Proyectos</a:t>
            </a:r>
            <a:endParaRPr lang="en-GB" sz="1200" b="1" dirty="0">
              <a:solidFill>
                <a:srgbClr val="FFFFFF"/>
              </a:solidFill>
              <a:latin typeface="Helvetica"/>
              <a:cs typeface="Helvetica"/>
            </a:endParaRPr>
          </a:p>
        </p:txBody>
      </p:sp>
      <p:sp>
        <p:nvSpPr>
          <p:cNvPr id="17" name="Line 14"/>
          <p:cNvSpPr>
            <a:spLocks noChangeShapeType="1"/>
          </p:cNvSpPr>
          <p:nvPr/>
        </p:nvSpPr>
        <p:spPr bwMode="auto">
          <a:xfrm flipV="1">
            <a:off x="4392613" y="4333254"/>
            <a:ext cx="1366837" cy="15875"/>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19" name="Line 16"/>
          <p:cNvSpPr>
            <a:spLocks noChangeShapeType="1"/>
          </p:cNvSpPr>
          <p:nvPr/>
        </p:nvSpPr>
        <p:spPr bwMode="auto">
          <a:xfrm flipH="1" flipV="1">
            <a:off x="6516216" y="2087488"/>
            <a:ext cx="0" cy="2016223"/>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20" name="Rectangle 6"/>
          <p:cNvSpPr>
            <a:spLocks noChangeArrowheads="1"/>
          </p:cNvSpPr>
          <p:nvPr/>
        </p:nvSpPr>
        <p:spPr bwMode="auto">
          <a:xfrm>
            <a:off x="4860032" y="4837434"/>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err="1" smtClean="0">
                <a:solidFill>
                  <a:srgbClr val="FFFFFF"/>
                </a:solidFill>
                <a:latin typeface="Helvetica"/>
                <a:cs typeface="Helvetica"/>
              </a:rPr>
              <a:t>Líder</a:t>
            </a:r>
            <a:r>
              <a:rPr lang="en-GB" sz="1200" b="1" dirty="0" smtClean="0">
                <a:solidFill>
                  <a:srgbClr val="FFFFFF"/>
                </a:solidFill>
                <a:latin typeface="Helvetica"/>
                <a:cs typeface="Helvetica"/>
              </a:rPr>
              <a:t> de </a:t>
            </a:r>
            <a:r>
              <a:rPr lang="en-GB" sz="1200" b="1" dirty="0" err="1" smtClean="0">
                <a:solidFill>
                  <a:srgbClr val="FFFFFF"/>
                </a:solidFill>
                <a:latin typeface="Helvetica"/>
                <a:cs typeface="Helvetica"/>
              </a:rPr>
              <a:t>Equipo</a:t>
            </a:r>
            <a:endParaRPr lang="en-GB" sz="1200" b="1" dirty="0">
              <a:solidFill>
                <a:srgbClr val="FFFFFF"/>
              </a:solidFill>
              <a:latin typeface="Helvetica"/>
              <a:cs typeface="Helvetica"/>
            </a:endParaRPr>
          </a:p>
          <a:p>
            <a:pPr algn="ctr" eaLnBrk="0" hangingPunct="0">
              <a:spcAft>
                <a:spcPct val="0"/>
              </a:spcAft>
              <a:buClrTx/>
              <a:buSzTx/>
              <a:buFontTx/>
              <a:buNone/>
            </a:pPr>
            <a:r>
              <a:rPr lang="en-GB" sz="1200" b="1" dirty="0" smtClean="0">
                <a:solidFill>
                  <a:srgbClr val="FFFFFF"/>
                </a:solidFill>
                <a:latin typeface="Helvetica"/>
                <a:cs typeface="Helvetica"/>
              </a:rPr>
              <a:t>(</a:t>
            </a:r>
            <a:r>
              <a:rPr lang="en-GB" sz="1200" b="1" dirty="0" err="1" smtClean="0">
                <a:solidFill>
                  <a:srgbClr val="FFFFFF"/>
                </a:solidFill>
                <a:latin typeface="Helvetica"/>
                <a:cs typeface="Helvetica"/>
              </a:rPr>
              <a:t>interno</a:t>
            </a:r>
            <a:r>
              <a:rPr lang="en-GB" sz="1200" b="1" dirty="0" smtClean="0">
                <a:solidFill>
                  <a:srgbClr val="FFFFFF"/>
                </a:solidFill>
                <a:latin typeface="Helvetica"/>
                <a:cs typeface="Helvetica"/>
              </a:rPr>
              <a:t>/</a:t>
            </a:r>
            <a:r>
              <a:rPr lang="en-GB" sz="1200" b="1" dirty="0" err="1" smtClean="0">
                <a:solidFill>
                  <a:srgbClr val="FFFFFF"/>
                </a:solidFill>
                <a:latin typeface="Helvetica"/>
                <a:cs typeface="Helvetica"/>
              </a:rPr>
              <a:t>externo</a:t>
            </a:r>
            <a:r>
              <a:rPr lang="en-GB" sz="1200" b="1" dirty="0" smtClean="0">
                <a:solidFill>
                  <a:srgbClr val="FFFFFF"/>
                </a:solidFill>
                <a:latin typeface="Helvetica"/>
                <a:cs typeface="Helvetica"/>
              </a:rPr>
              <a:t>)</a:t>
            </a:r>
            <a:endParaRPr lang="en-GB" sz="1200" b="1" dirty="0">
              <a:solidFill>
                <a:srgbClr val="FFFFFF"/>
              </a:solidFill>
              <a:latin typeface="Helvetica"/>
              <a:cs typeface="Helvetica"/>
            </a:endParaRPr>
          </a:p>
        </p:txBody>
      </p:sp>
      <p:sp>
        <p:nvSpPr>
          <p:cNvPr id="21" name="Rectangle 20"/>
          <p:cNvSpPr/>
          <p:nvPr/>
        </p:nvSpPr>
        <p:spPr>
          <a:xfrm>
            <a:off x="1043608" y="2303512"/>
            <a:ext cx="6624736" cy="3456384"/>
          </a:xfrm>
          <a:prstGeom prst="rect">
            <a:avLst/>
          </a:prstGeom>
          <a:no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err="1" smtClean="0">
                <a:solidFill>
                  <a:schemeClr val="tx1"/>
                </a:solidFill>
                <a:latin typeface="Helvetica"/>
                <a:cs typeface="Helvetica"/>
              </a:rPr>
              <a:t>Proyecto</a:t>
            </a:r>
            <a:endParaRPr lang="en-GB" dirty="0">
              <a:solidFill>
                <a:schemeClr val="tx1"/>
              </a:solidFill>
              <a:latin typeface="Helvetica"/>
              <a:cs typeface="Helvetica"/>
            </a:endParaRPr>
          </a:p>
        </p:txBody>
      </p:sp>
    </p:spTree>
    <p:extLst>
      <p:ext uri="{BB962C8B-B14F-4D97-AF65-F5344CB8AC3E}">
        <p14:creationId xmlns:p14="http://schemas.microsoft.com/office/powerpoint/2010/main" xmlns="" val="17386922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Patrocinador</a:t>
            </a:r>
            <a:r>
              <a:rPr lang="en-GB" dirty="0" smtClean="0"/>
              <a:t>/</a:t>
            </a:r>
            <a:r>
              <a:rPr lang="en-GB" dirty="0" err="1" smtClean="0"/>
              <a:t>Ejecutivo</a:t>
            </a:r>
            <a:r>
              <a:rPr lang="en-GB" dirty="0" smtClean="0"/>
              <a:t> de </a:t>
            </a:r>
            <a:r>
              <a:rPr lang="en-GB" dirty="0" err="1" smtClean="0"/>
              <a:t>Proyectos</a:t>
            </a:r>
            <a:endParaRPr lang="en-GB" dirty="0"/>
          </a:p>
        </p:txBody>
      </p:sp>
      <p:sp>
        <p:nvSpPr>
          <p:cNvPr id="10" name="Text Placeholder 9"/>
          <p:cNvSpPr>
            <a:spLocks noGrp="1"/>
          </p:cNvSpPr>
          <p:nvPr>
            <p:ph type="body" idx="1"/>
          </p:nvPr>
        </p:nvSpPr>
        <p:spPr>
          <a:noFill/>
        </p:spPr>
        <p:txBody>
          <a:bodyPr/>
          <a:lstStyle/>
          <a:p>
            <a:pPr algn="ctr"/>
            <a:r>
              <a:rPr lang="en-GB" dirty="0" smtClean="0"/>
              <a:t>Responsibilities </a:t>
            </a:r>
          </a:p>
        </p:txBody>
      </p:sp>
      <p:sp>
        <p:nvSpPr>
          <p:cNvPr id="11" name="Content Placeholder 10"/>
          <p:cNvSpPr>
            <a:spLocks noGrp="1"/>
          </p:cNvSpPr>
          <p:nvPr>
            <p:ph sz="half" idx="2"/>
          </p:nvPr>
        </p:nvSpPr>
        <p:spPr>
          <a:xfrm>
            <a:off x="457200" y="2174875"/>
            <a:ext cx="4040188" cy="3387725"/>
          </a:xfrm>
          <a:solidFill>
            <a:schemeClr val="accent5">
              <a:lumMod val="40000"/>
              <a:lumOff val="60000"/>
            </a:schemeClr>
          </a:solidFill>
        </p:spPr>
        <p:txBody>
          <a:bodyPr>
            <a:normAutofit/>
          </a:bodyPr>
          <a:lstStyle/>
          <a:p>
            <a:r>
              <a:rPr lang="es-ES" sz="1600" b="1" dirty="0" smtClean="0"/>
              <a:t>Propietario principal del proyecto en nombre de la empresa (debe tener un nivel importante de autoridad en la empresa).</a:t>
            </a:r>
            <a:endParaRPr lang="en-GB" sz="1600" b="1" dirty="0" smtClean="0"/>
          </a:p>
          <a:p>
            <a:pPr lvl="1"/>
            <a:r>
              <a:rPr lang="es-ES" sz="1400" dirty="0" smtClean="0"/>
              <a:t>Responsable de la inversión en el proyecto y de la entrega de beneficios resultantes .</a:t>
            </a:r>
            <a:endParaRPr lang="en-GB" sz="1400" dirty="0" smtClean="0"/>
          </a:p>
          <a:p>
            <a:pPr lvl="1"/>
            <a:r>
              <a:rPr lang="es-ES" sz="1400" dirty="0" smtClean="0"/>
              <a:t>Produce y "posee" el Caso del Negocio.</a:t>
            </a:r>
            <a:endParaRPr lang="en-GB" sz="1400" dirty="0" smtClean="0"/>
          </a:p>
          <a:p>
            <a:pPr lvl="1"/>
            <a:r>
              <a:rPr lang="es-ES" sz="1400" dirty="0" smtClean="0"/>
              <a:t>Obtiene la aprobación de los gastos.</a:t>
            </a:r>
            <a:endParaRPr lang="en-GB" sz="1400" dirty="0" smtClean="0"/>
          </a:p>
          <a:p>
            <a:pPr lvl="1"/>
            <a:r>
              <a:rPr lang="es-ES" sz="1400" dirty="0" smtClean="0"/>
              <a:t>Autoriza las transiciones de fase y los productos claves de gestión.</a:t>
            </a:r>
            <a:endParaRPr lang="en-GB" sz="1400" dirty="0" smtClean="0"/>
          </a:p>
          <a:p>
            <a:pPr lvl="1"/>
            <a:r>
              <a:rPr lang="es-ES" sz="1400" dirty="0" smtClean="0"/>
              <a:t>Finaliza el proyecto si es necesario.</a:t>
            </a:r>
            <a:endParaRPr lang="en-GB" sz="1400" dirty="0"/>
          </a:p>
        </p:txBody>
      </p:sp>
      <p:sp>
        <p:nvSpPr>
          <p:cNvPr id="12" name="Text Placeholder 11"/>
          <p:cNvSpPr>
            <a:spLocks noGrp="1"/>
          </p:cNvSpPr>
          <p:nvPr>
            <p:ph type="body" sz="quarter" idx="3"/>
          </p:nvPr>
        </p:nvSpPr>
        <p:spPr/>
        <p:txBody>
          <a:bodyPr/>
          <a:lstStyle/>
          <a:p>
            <a:pPr algn="ctr"/>
            <a:r>
              <a:rPr lang="en-GB" dirty="0" smtClean="0"/>
              <a:t>Activities</a:t>
            </a:r>
            <a:endParaRPr lang="en-GB" dirty="0"/>
          </a:p>
        </p:txBody>
      </p:sp>
      <p:sp>
        <p:nvSpPr>
          <p:cNvPr id="13" name="Content Placeholder 12"/>
          <p:cNvSpPr>
            <a:spLocks noGrp="1"/>
          </p:cNvSpPr>
          <p:nvPr>
            <p:ph sz="quarter" idx="4"/>
          </p:nvPr>
        </p:nvSpPr>
        <p:spPr>
          <a:xfrm>
            <a:off x="4645025" y="2174875"/>
            <a:ext cx="4041775" cy="3387725"/>
          </a:xfrm>
          <a:solidFill>
            <a:schemeClr val="accent6">
              <a:lumMod val="60000"/>
              <a:lumOff val="40000"/>
            </a:schemeClr>
          </a:solidFill>
        </p:spPr>
        <p:txBody>
          <a:bodyPr>
            <a:normAutofit lnSpcReduction="10000"/>
          </a:bodyPr>
          <a:lstStyle/>
          <a:p>
            <a:r>
              <a:rPr lang="es-ES" sz="1600" b="1" dirty="0" smtClean="0"/>
              <a:t>Define los objetivos y las prioridades de inversión empresariales</a:t>
            </a:r>
            <a:endParaRPr lang="en-GB" sz="1600" b="1" dirty="0" smtClean="0"/>
          </a:p>
          <a:p>
            <a:pPr lvl="1"/>
            <a:r>
              <a:rPr lang="en-GB" sz="1400" dirty="0" err="1" smtClean="0"/>
              <a:t>Inicia</a:t>
            </a:r>
            <a:r>
              <a:rPr lang="en-GB" sz="1400" dirty="0" smtClean="0"/>
              <a:t> el </a:t>
            </a:r>
            <a:r>
              <a:rPr lang="en-GB" sz="1400" dirty="0" err="1" smtClean="0"/>
              <a:t>proyecto</a:t>
            </a:r>
            <a:r>
              <a:rPr lang="en-GB" sz="1400" dirty="0" smtClean="0"/>
              <a:t> y </a:t>
            </a:r>
            <a:r>
              <a:rPr lang="en-GB" sz="1400" dirty="0" err="1" smtClean="0"/>
              <a:t>asegura</a:t>
            </a:r>
            <a:r>
              <a:rPr lang="en-GB" sz="1400" dirty="0" smtClean="0"/>
              <a:t> </a:t>
            </a:r>
            <a:r>
              <a:rPr lang="en-GB" sz="1400" dirty="0" err="1" smtClean="0"/>
              <a:t>que</a:t>
            </a:r>
            <a:r>
              <a:rPr lang="en-GB" sz="1400" dirty="0" smtClean="0"/>
              <a:t> se </a:t>
            </a:r>
            <a:r>
              <a:rPr lang="en-GB" sz="1400" dirty="0" err="1" smtClean="0"/>
              <a:t>seleccione</a:t>
            </a:r>
            <a:r>
              <a:rPr lang="en-GB" sz="1400" dirty="0" smtClean="0"/>
              <a:t> un director de </a:t>
            </a:r>
            <a:r>
              <a:rPr lang="en-GB" sz="1400" dirty="0" err="1" smtClean="0"/>
              <a:t>proyecto</a:t>
            </a:r>
            <a:r>
              <a:rPr lang="en-GB" sz="1400" dirty="0" smtClean="0"/>
              <a:t>  </a:t>
            </a:r>
            <a:r>
              <a:rPr lang="en-GB" sz="1400" dirty="0" err="1" smtClean="0"/>
              <a:t>competente</a:t>
            </a:r>
            <a:r>
              <a:rPr lang="en-GB" sz="1400" dirty="0" smtClean="0"/>
              <a:t> </a:t>
            </a:r>
          </a:p>
          <a:p>
            <a:pPr lvl="1"/>
            <a:r>
              <a:rPr lang="es-ES" sz="1400" dirty="0" smtClean="0"/>
              <a:t>Acuerda los criterios de éxito del proyecto. </a:t>
            </a:r>
            <a:endParaRPr lang="en-GB" sz="1400" dirty="0" smtClean="0"/>
          </a:p>
          <a:p>
            <a:pPr lvl="1"/>
            <a:r>
              <a:rPr lang="es-ES" sz="1400" dirty="0" smtClean="0"/>
              <a:t>Apoya al director del proyecto durante el ciclo de vida del proyecto</a:t>
            </a:r>
            <a:endParaRPr lang="en-GB" sz="1400" dirty="0" smtClean="0"/>
          </a:p>
          <a:p>
            <a:pPr lvl="1"/>
            <a:r>
              <a:rPr lang="en-GB" sz="1400" dirty="0" err="1" smtClean="0"/>
              <a:t>Monitorea</a:t>
            </a:r>
            <a:r>
              <a:rPr lang="en-GB" sz="1400" dirty="0" smtClean="0"/>
              <a:t> el </a:t>
            </a:r>
            <a:r>
              <a:rPr lang="en-GB" sz="1400" dirty="0" err="1" smtClean="0"/>
              <a:t>progreso</a:t>
            </a:r>
            <a:r>
              <a:rPr lang="en-GB" sz="1400" dirty="0" smtClean="0"/>
              <a:t> del </a:t>
            </a:r>
            <a:r>
              <a:rPr lang="en-GB" sz="1400" dirty="0" err="1" smtClean="0"/>
              <a:t>proyecto</a:t>
            </a:r>
            <a:r>
              <a:rPr lang="en-GB" sz="1400" dirty="0" smtClean="0"/>
              <a:t> y </a:t>
            </a:r>
            <a:r>
              <a:rPr lang="en-GB" sz="1400" dirty="0" err="1" smtClean="0"/>
              <a:t>toma</a:t>
            </a:r>
            <a:r>
              <a:rPr lang="en-GB" sz="1400" dirty="0" smtClean="0"/>
              <a:t> </a:t>
            </a:r>
            <a:r>
              <a:rPr lang="en-GB" sz="1400" dirty="0" err="1" smtClean="0"/>
              <a:t>las</a:t>
            </a:r>
            <a:r>
              <a:rPr lang="en-GB" sz="1400" dirty="0" smtClean="0"/>
              <a:t> </a:t>
            </a:r>
            <a:r>
              <a:rPr lang="en-GB" sz="1400" dirty="0" err="1" smtClean="0"/>
              <a:t>decisiones</a:t>
            </a:r>
            <a:r>
              <a:rPr lang="en-GB" sz="1400" dirty="0" smtClean="0"/>
              <a:t> de control </a:t>
            </a:r>
            <a:r>
              <a:rPr lang="en-GB" sz="1400" dirty="0" err="1" smtClean="0"/>
              <a:t>cuando</a:t>
            </a:r>
            <a:r>
              <a:rPr lang="en-GB" sz="1400" dirty="0" smtClean="0"/>
              <a:t> </a:t>
            </a:r>
            <a:r>
              <a:rPr lang="en-GB" sz="1400" dirty="0" err="1" smtClean="0"/>
              <a:t>es</a:t>
            </a:r>
            <a:r>
              <a:rPr lang="en-GB" sz="1400" dirty="0" smtClean="0"/>
              <a:t> </a:t>
            </a:r>
            <a:r>
              <a:rPr lang="en-GB" sz="1400" dirty="0" err="1" smtClean="0"/>
              <a:t>necesario</a:t>
            </a:r>
            <a:r>
              <a:rPr lang="en-GB" sz="1400" dirty="0" smtClean="0"/>
              <a:t>. </a:t>
            </a:r>
          </a:p>
          <a:p>
            <a:pPr lvl="1"/>
            <a:r>
              <a:rPr lang="en-GB" sz="1400" dirty="0" err="1" smtClean="0"/>
              <a:t>Monitorea</a:t>
            </a:r>
            <a:r>
              <a:rPr lang="en-GB" sz="1400" dirty="0" smtClean="0"/>
              <a:t> el </a:t>
            </a:r>
            <a:r>
              <a:rPr lang="en-GB" sz="1400" dirty="0" err="1" smtClean="0"/>
              <a:t>contexto</a:t>
            </a:r>
            <a:r>
              <a:rPr lang="en-GB" sz="1400" dirty="0" smtClean="0"/>
              <a:t> </a:t>
            </a:r>
            <a:r>
              <a:rPr lang="en-GB" sz="1400" dirty="0" err="1" smtClean="0"/>
              <a:t>externo</a:t>
            </a:r>
            <a:r>
              <a:rPr lang="en-GB" sz="1400" dirty="0" smtClean="0"/>
              <a:t> del </a:t>
            </a:r>
            <a:r>
              <a:rPr lang="en-GB" sz="1400" dirty="0" err="1" smtClean="0"/>
              <a:t>proyecto</a:t>
            </a:r>
            <a:r>
              <a:rPr lang="en-GB" sz="1400" dirty="0" smtClean="0"/>
              <a:t> y los </a:t>
            </a:r>
            <a:r>
              <a:rPr lang="en-GB" sz="1400" dirty="0" err="1" smtClean="0"/>
              <a:t>riesgos</a:t>
            </a:r>
            <a:r>
              <a:rPr lang="en-GB" sz="1400" dirty="0" smtClean="0"/>
              <a:t> del </a:t>
            </a:r>
            <a:r>
              <a:rPr lang="en-GB" sz="1400" dirty="0" err="1" smtClean="0"/>
              <a:t>negocio</a:t>
            </a:r>
            <a:r>
              <a:rPr lang="en-GB" sz="1400" dirty="0" smtClean="0"/>
              <a:t>.</a:t>
            </a:r>
          </a:p>
          <a:p>
            <a:pPr lvl="1"/>
            <a:r>
              <a:rPr lang="es-ES" sz="1400" dirty="0" smtClean="0"/>
              <a:t>Mantiene informados y comprometidos a los interesados ejecutivos</a:t>
            </a:r>
            <a:endParaRPr lang="en-GB" sz="1400" dirty="0"/>
          </a:p>
        </p:txBody>
      </p:sp>
    </p:spTree>
    <p:extLst>
      <p:ext uri="{BB962C8B-B14F-4D97-AF65-F5344CB8AC3E}">
        <p14:creationId xmlns:p14="http://schemas.microsoft.com/office/powerpoint/2010/main" xmlns="" val="16423046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smtClean="0"/>
              <a:t>Director de </a:t>
            </a:r>
            <a:r>
              <a:rPr lang="en-GB" dirty="0" err="1" smtClean="0"/>
              <a:t>Proyecto</a:t>
            </a:r>
            <a:endParaRPr lang="en-GB" dirty="0"/>
          </a:p>
        </p:txBody>
      </p:sp>
      <p:sp>
        <p:nvSpPr>
          <p:cNvPr id="8" name="Content Placeholder 7"/>
          <p:cNvSpPr>
            <a:spLocks noGrp="1"/>
          </p:cNvSpPr>
          <p:nvPr>
            <p:ph idx="1"/>
          </p:nvPr>
        </p:nvSpPr>
        <p:spPr>
          <a:xfrm>
            <a:off x="457200" y="1600201"/>
            <a:ext cx="8229600" cy="2057399"/>
          </a:xfrm>
        </p:spPr>
        <p:txBody>
          <a:bodyPr>
            <a:normAutofit/>
          </a:bodyPr>
          <a:lstStyle/>
          <a:p>
            <a:pPr marL="0" indent="0">
              <a:buNone/>
            </a:pPr>
            <a:r>
              <a:rPr lang="es-ES" sz="1800" dirty="0" smtClean="0"/>
              <a:t>El </a:t>
            </a:r>
            <a:r>
              <a:rPr lang="es-ES" sz="1800" b="1" dirty="0" smtClean="0"/>
              <a:t>director de proyecto </a:t>
            </a:r>
            <a:r>
              <a:rPr lang="es-ES" sz="1800" dirty="0" smtClean="0"/>
              <a:t>es la persona responsable de llevar a cabo los objetivos establecidos del proyecto.</a:t>
            </a:r>
            <a:r>
              <a:rPr lang="en-US" sz="1800" dirty="0" smtClean="0"/>
              <a:t> </a:t>
            </a:r>
          </a:p>
          <a:p>
            <a:pPr marL="0" indent="0">
              <a:buNone/>
            </a:pPr>
            <a:r>
              <a:rPr lang="es-ES" sz="1800" dirty="0" smtClean="0"/>
              <a:t>Las responsabilidades principales de dirección de proyectos incluyen el desarrollo de objetivos claros y alcanzables, la documentación de los requisitos del proyecto, y la gestión de las limitaciones de los recursos finitos del proyecto hasta su finalización con éxito.</a:t>
            </a:r>
            <a:r>
              <a:rPr lang="en-US" sz="1800" dirty="0" smtClean="0"/>
              <a:t> </a:t>
            </a:r>
          </a:p>
          <a:p>
            <a:endParaRPr lang="en-GB" sz="1600" dirty="0"/>
          </a:p>
        </p:txBody>
      </p:sp>
      <p:pic>
        <p:nvPicPr>
          <p:cNvPr id="2" name="Picture 1" descr="GPM Shirt.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09800" y="3200400"/>
            <a:ext cx="4274830" cy="2703830"/>
          </a:xfrm>
          <a:prstGeom prst="rect">
            <a:avLst/>
          </a:prstGeom>
        </p:spPr>
      </p:pic>
    </p:spTree>
    <p:extLst>
      <p:ext uri="{BB962C8B-B14F-4D97-AF65-F5344CB8AC3E}">
        <p14:creationId xmlns:p14="http://schemas.microsoft.com/office/powerpoint/2010/main" xmlns="" val="60702169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10350" cy="854075"/>
          </a:xfrm>
        </p:spPr>
        <p:txBody>
          <a:bodyPr>
            <a:normAutofit/>
          </a:bodyPr>
          <a:lstStyle/>
          <a:p>
            <a:r>
              <a:rPr lang="en-GB" dirty="0" smtClean="0"/>
              <a:t>Junta </a:t>
            </a:r>
            <a:r>
              <a:rPr lang="en-GB" dirty="0" err="1" smtClean="0"/>
              <a:t>Directiva</a:t>
            </a:r>
            <a:r>
              <a:rPr lang="en-GB" dirty="0" smtClean="0"/>
              <a:t>/Board de </a:t>
            </a:r>
            <a:r>
              <a:rPr lang="en-GB" dirty="0" err="1" smtClean="0"/>
              <a:t>Proyectos</a:t>
            </a:r>
            <a:endParaRPr lang="en-GB" dirty="0"/>
          </a:p>
        </p:txBody>
      </p:sp>
      <p:sp>
        <p:nvSpPr>
          <p:cNvPr id="3" name="Content Placeholder 2"/>
          <p:cNvSpPr>
            <a:spLocks noGrp="1"/>
          </p:cNvSpPr>
          <p:nvPr>
            <p:ph idx="1"/>
          </p:nvPr>
        </p:nvSpPr>
        <p:spPr/>
        <p:txBody>
          <a:bodyPr>
            <a:normAutofit/>
          </a:bodyPr>
          <a:lstStyle/>
          <a:p>
            <a:r>
              <a:rPr lang="es-ES" sz="2000" dirty="0" smtClean="0"/>
              <a:t>Proporciona dirección y orientación estratégicas (incluidas las aportaciones/inputs al contexto más allá del proyecto)</a:t>
            </a:r>
            <a:endParaRPr lang="en-GB" sz="2000" dirty="0" smtClean="0"/>
          </a:p>
          <a:p>
            <a:r>
              <a:rPr lang="es-ES" sz="2000" dirty="0" smtClean="0"/>
              <a:t>Asegura la representación funcional a lo largo de la compañía</a:t>
            </a:r>
            <a:endParaRPr lang="en-GB" sz="2000" dirty="0" smtClean="0"/>
          </a:p>
          <a:p>
            <a:r>
              <a:rPr lang="en-GB" sz="2000" dirty="0" err="1" smtClean="0"/>
              <a:t>Presidida</a:t>
            </a:r>
            <a:r>
              <a:rPr lang="en-GB" sz="2000" dirty="0" smtClean="0"/>
              <a:t> </a:t>
            </a:r>
            <a:r>
              <a:rPr lang="en-GB" sz="2000" dirty="0" err="1" smtClean="0"/>
              <a:t>por</a:t>
            </a:r>
            <a:r>
              <a:rPr lang="en-GB" sz="2000" dirty="0" smtClean="0"/>
              <a:t> el </a:t>
            </a:r>
            <a:r>
              <a:rPr lang="en-GB" sz="2000" dirty="0" err="1" smtClean="0"/>
              <a:t>patrocinador</a:t>
            </a:r>
            <a:endParaRPr lang="en-GB" sz="2000" dirty="0" smtClean="0"/>
          </a:p>
          <a:p>
            <a:r>
              <a:rPr lang="en-GB" sz="2000" dirty="0" smtClean="0"/>
              <a:t>Include </a:t>
            </a:r>
            <a:r>
              <a:rPr lang="en-GB" sz="2000" dirty="0" err="1" smtClean="0"/>
              <a:t>representantes</a:t>
            </a:r>
            <a:r>
              <a:rPr lang="en-GB" sz="2000" dirty="0" smtClean="0"/>
              <a:t> de</a:t>
            </a:r>
          </a:p>
          <a:p>
            <a:pPr lvl="1"/>
            <a:r>
              <a:rPr lang="en-GB" sz="1600" dirty="0" smtClean="0"/>
              <a:t>Los </a:t>
            </a:r>
            <a:r>
              <a:rPr lang="en-GB" sz="1600" dirty="0" err="1" smtClean="0"/>
              <a:t>usuarios</a:t>
            </a:r>
            <a:endParaRPr lang="en-GB" sz="1600" dirty="0" smtClean="0"/>
          </a:p>
          <a:p>
            <a:pPr lvl="1"/>
            <a:r>
              <a:rPr lang="en-GB" sz="1600" dirty="0" smtClean="0"/>
              <a:t>Los </a:t>
            </a:r>
            <a:r>
              <a:rPr lang="en-GB" sz="1600" dirty="0" err="1" smtClean="0"/>
              <a:t>proveedores</a:t>
            </a:r>
            <a:endParaRPr lang="en-GB" sz="1600" dirty="0" smtClean="0"/>
          </a:p>
          <a:p>
            <a:pPr lvl="1"/>
            <a:r>
              <a:rPr lang="en-GB" sz="1600" dirty="0" smtClean="0"/>
              <a:t>Los </a:t>
            </a:r>
            <a:r>
              <a:rPr lang="en-GB" sz="1600" dirty="0" err="1" smtClean="0"/>
              <a:t>grupos</a:t>
            </a:r>
            <a:r>
              <a:rPr lang="en-GB" sz="1600" dirty="0" smtClean="0"/>
              <a:t> de </a:t>
            </a:r>
            <a:r>
              <a:rPr lang="en-GB" sz="1600" dirty="0" err="1" smtClean="0"/>
              <a:t>interés</a:t>
            </a:r>
            <a:r>
              <a:rPr lang="en-GB" sz="1600" dirty="0" smtClean="0"/>
              <a:t> claves </a:t>
            </a:r>
          </a:p>
          <a:p>
            <a:r>
              <a:rPr lang="en-GB" sz="2000" dirty="0" smtClean="0"/>
              <a:t>Los </a:t>
            </a:r>
            <a:r>
              <a:rPr lang="en-GB" sz="2000" dirty="0" err="1" smtClean="0"/>
              <a:t>Directores</a:t>
            </a:r>
            <a:r>
              <a:rPr lang="en-GB" sz="2000" dirty="0" smtClean="0"/>
              <a:t> de </a:t>
            </a:r>
            <a:r>
              <a:rPr lang="en-GB" sz="2000" dirty="0" err="1" smtClean="0"/>
              <a:t>Proyecto</a:t>
            </a:r>
            <a:r>
              <a:rPr lang="en-GB" sz="2000" dirty="0" smtClean="0"/>
              <a:t> </a:t>
            </a:r>
            <a:r>
              <a:rPr lang="en-GB" sz="2000" dirty="0" err="1" smtClean="0"/>
              <a:t>pueden</a:t>
            </a:r>
            <a:r>
              <a:rPr lang="en-GB" sz="2000" dirty="0" smtClean="0"/>
              <a:t> </a:t>
            </a:r>
            <a:r>
              <a:rPr lang="en-GB" sz="2000" dirty="0" err="1" smtClean="0"/>
              <a:t>asistir</a:t>
            </a:r>
            <a:r>
              <a:rPr lang="en-GB" sz="2000" dirty="0" smtClean="0"/>
              <a:t> a </a:t>
            </a:r>
            <a:r>
              <a:rPr lang="en-GB" sz="2000" dirty="0" err="1" smtClean="0"/>
              <a:t>las</a:t>
            </a:r>
            <a:r>
              <a:rPr lang="en-GB" sz="2000" dirty="0" smtClean="0"/>
              <a:t> </a:t>
            </a:r>
            <a:r>
              <a:rPr lang="en-GB" sz="2000" dirty="0" err="1" smtClean="0"/>
              <a:t>reuniones</a:t>
            </a:r>
            <a:r>
              <a:rPr lang="en-GB" sz="2000" dirty="0" smtClean="0"/>
              <a:t> del board</a:t>
            </a:r>
          </a:p>
          <a:p>
            <a:r>
              <a:rPr lang="es-ES" sz="2000" dirty="0" smtClean="0"/>
              <a:t>Resuelve los riesgos e incidencias que el Director de Proyecto y el Patrocinador no pueden resolver. </a:t>
            </a:r>
            <a:endParaRPr lang="en-GB" sz="2000" dirty="0" smtClean="0"/>
          </a:p>
          <a:p>
            <a:r>
              <a:rPr lang="es-ES" sz="2000" dirty="0" smtClean="0"/>
              <a:t>Puede cumplir la tarea de decidir "pasa / no pasa 'al final de cada fase del ciclo de vida del proyecto en nombre de la empresa</a:t>
            </a:r>
            <a:endParaRPr lang="en-GB" sz="2000" dirty="0" smtClean="0"/>
          </a:p>
          <a:p>
            <a:endParaRPr lang="en-GB" dirty="0"/>
          </a:p>
        </p:txBody>
      </p:sp>
    </p:spTree>
    <p:extLst>
      <p:ext uri="{BB962C8B-B14F-4D97-AF65-F5344CB8AC3E}">
        <p14:creationId xmlns:p14="http://schemas.microsoft.com/office/powerpoint/2010/main" xmlns="" val="16662878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158</a:t>
            </a:fld>
            <a:endParaRPr lang="en-US" dirty="0"/>
          </a:p>
        </p:txBody>
      </p:sp>
      <p:sp>
        <p:nvSpPr>
          <p:cNvPr id="6" name="Content Placeholder 5"/>
          <p:cNvSpPr>
            <a:spLocks noGrp="1"/>
          </p:cNvSpPr>
          <p:nvPr>
            <p:ph idx="1"/>
          </p:nvPr>
        </p:nvSpPr>
        <p:spPr/>
        <p:txBody>
          <a:bodyPr/>
          <a:lstStyle/>
          <a:p>
            <a:pPr marL="285750" indent="-285750">
              <a:lnSpc>
                <a:spcPct val="115000"/>
              </a:lnSpc>
              <a:spcAft>
                <a:spcPts val="0"/>
              </a:spcAft>
              <a:buFont typeface="Arial"/>
              <a:buChar char="•"/>
            </a:pPr>
            <a:r>
              <a:rPr lang="en-GB" dirty="0" err="1" smtClean="0">
                <a:ea typeface="Calibri"/>
              </a:rPr>
              <a:t>Organizaciones</a:t>
            </a:r>
            <a:r>
              <a:rPr lang="en-GB" dirty="0" smtClean="0">
                <a:ea typeface="Calibri"/>
              </a:rPr>
              <a:t> </a:t>
            </a:r>
            <a:r>
              <a:rPr lang="en-GB" dirty="0" err="1" smtClean="0">
                <a:ea typeface="Calibri"/>
              </a:rPr>
              <a:t>funcionales</a:t>
            </a:r>
            <a:endParaRPr lang="en-GB" dirty="0">
              <a:ea typeface="Calibri"/>
            </a:endParaRPr>
          </a:p>
          <a:p>
            <a:pPr marL="285750" indent="-285750">
              <a:lnSpc>
                <a:spcPct val="115000"/>
              </a:lnSpc>
              <a:spcAft>
                <a:spcPts val="0"/>
              </a:spcAft>
              <a:buFont typeface="Arial"/>
              <a:buChar char="•"/>
            </a:pPr>
            <a:r>
              <a:rPr lang="en-GB" dirty="0" err="1" smtClean="0">
                <a:ea typeface="Calibri"/>
              </a:rPr>
              <a:t>Organizaciones</a:t>
            </a:r>
            <a:r>
              <a:rPr lang="en-GB" dirty="0" smtClean="0">
                <a:ea typeface="Calibri"/>
              </a:rPr>
              <a:t> </a:t>
            </a:r>
            <a:r>
              <a:rPr lang="en-GB" dirty="0" err="1" smtClean="0">
                <a:ea typeface="Calibri"/>
              </a:rPr>
              <a:t>basadas</a:t>
            </a:r>
            <a:r>
              <a:rPr lang="en-GB" dirty="0" smtClean="0">
                <a:ea typeface="Calibri"/>
              </a:rPr>
              <a:t> en </a:t>
            </a:r>
            <a:r>
              <a:rPr lang="en-GB" dirty="0" err="1" smtClean="0">
                <a:ea typeface="Calibri"/>
              </a:rPr>
              <a:t>Proyectos</a:t>
            </a:r>
            <a:r>
              <a:rPr lang="en-GB" dirty="0" smtClean="0">
                <a:ea typeface="Calibri"/>
              </a:rPr>
              <a:t> (</a:t>
            </a:r>
            <a:r>
              <a:rPr lang="en-GB" dirty="0" err="1" smtClean="0">
                <a:ea typeface="Calibri"/>
              </a:rPr>
              <a:t>Proyectizada</a:t>
            </a:r>
            <a:r>
              <a:rPr lang="en-GB" dirty="0" smtClean="0">
                <a:ea typeface="Calibri"/>
              </a:rPr>
              <a:t>)</a:t>
            </a:r>
            <a:endParaRPr lang="en-GB" dirty="0">
              <a:ea typeface="Calibri"/>
            </a:endParaRPr>
          </a:p>
          <a:p>
            <a:pPr marL="285750" indent="-285750">
              <a:lnSpc>
                <a:spcPct val="115000"/>
              </a:lnSpc>
              <a:spcAft>
                <a:spcPts val="0"/>
              </a:spcAft>
              <a:buFont typeface="Arial"/>
              <a:buChar char="•"/>
            </a:pPr>
            <a:r>
              <a:rPr lang="en-GB" dirty="0" err="1" smtClean="0">
                <a:ea typeface="Calibri"/>
              </a:rPr>
              <a:t>Organizaciones</a:t>
            </a:r>
            <a:r>
              <a:rPr lang="en-GB" dirty="0" smtClean="0">
                <a:ea typeface="Calibri"/>
              </a:rPr>
              <a:t> </a:t>
            </a:r>
            <a:r>
              <a:rPr lang="en-GB" dirty="0" err="1" smtClean="0">
                <a:ea typeface="Calibri"/>
              </a:rPr>
              <a:t>Matriciales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smtClean="0"/>
              <a:t>Hemos</a:t>
            </a:r>
            <a:r>
              <a:rPr lang="en-US" dirty="0" smtClean="0"/>
              <a:t> </a:t>
            </a:r>
            <a:r>
              <a:rPr lang="en-US" dirty="0" err="1" smtClean="0"/>
              <a:t>cubierto</a:t>
            </a:r>
            <a:endParaRPr lang="en-US" dirty="0"/>
          </a:p>
        </p:txBody>
      </p:sp>
    </p:spTree>
    <p:extLst>
      <p:ext uri="{BB962C8B-B14F-4D97-AF65-F5344CB8AC3E}">
        <p14:creationId xmlns:p14="http://schemas.microsoft.com/office/powerpoint/2010/main" xmlns="" val="2112432176"/>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smtClean="0">
                <a:solidFill>
                  <a:schemeClr val="bg1">
                    <a:lumMod val="65000"/>
                  </a:schemeClr>
                </a:solidFill>
              </a:rPr>
              <a:t>Patrocinio</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lnSpcReduction="10000"/>
          </a:bodyPr>
          <a:lstStyle/>
          <a:p>
            <a:r>
              <a:rPr lang="en-GB" dirty="0" err="1" smtClean="0"/>
              <a:t>Cinco</a:t>
            </a:r>
            <a:r>
              <a:rPr lang="en-GB" dirty="0" smtClean="0"/>
              <a:t> </a:t>
            </a:r>
            <a:r>
              <a:rPr lang="en-GB" dirty="0" err="1" smtClean="0"/>
              <a:t>elementos</a:t>
            </a:r>
            <a:r>
              <a:rPr lang="en-GB" dirty="0" smtClean="0"/>
              <a:t> </a:t>
            </a:r>
            <a:r>
              <a:rPr lang="en-GB" dirty="0" err="1" smtClean="0"/>
              <a:t>medibles</a:t>
            </a:r>
            <a:r>
              <a:rPr lang="en-GB" dirty="0" smtClean="0"/>
              <a:t> </a:t>
            </a:r>
            <a:r>
              <a:rPr lang="en-GB" dirty="0" err="1" smtClean="0"/>
              <a:t>para</a:t>
            </a:r>
            <a:r>
              <a:rPr lang="en-GB" dirty="0" smtClean="0"/>
              <a:t> la </a:t>
            </a:r>
            <a:r>
              <a:rPr lang="en-GB" dirty="0" err="1" smtClean="0"/>
              <a:t>Sostenibilidad</a:t>
            </a:r>
            <a:endParaRPr lang="en-GB" dirty="0" smtClean="0"/>
          </a:p>
          <a:p>
            <a:r>
              <a:rPr lang="en-GB" dirty="0" err="1" smtClean="0"/>
              <a:t>Cada</a:t>
            </a:r>
            <a:r>
              <a:rPr lang="en-GB" dirty="0" smtClean="0"/>
              <a:t> </a:t>
            </a:r>
            <a:r>
              <a:rPr lang="en-GB" dirty="0" err="1" smtClean="0"/>
              <a:t>elemento</a:t>
            </a:r>
            <a:r>
              <a:rPr lang="en-GB" dirty="0" smtClean="0"/>
              <a:t> </a:t>
            </a:r>
            <a:r>
              <a:rPr lang="en-GB" dirty="0" err="1" smtClean="0"/>
              <a:t>medido</a:t>
            </a:r>
            <a:r>
              <a:rPr lang="en-GB" dirty="0" smtClean="0"/>
              <a:t> </a:t>
            </a:r>
            <a:r>
              <a:rPr lang="en-GB" dirty="0" err="1" smtClean="0"/>
              <a:t>individualmente</a:t>
            </a:r>
            <a:r>
              <a:rPr lang="en-GB" dirty="0" smtClean="0"/>
              <a:t> y a </a:t>
            </a:r>
            <a:r>
              <a:rPr lang="en-GB" dirty="0" err="1" smtClean="0"/>
              <a:t>través</a:t>
            </a:r>
            <a:r>
              <a:rPr lang="en-GB" dirty="0" smtClean="0"/>
              <a:t> de </a:t>
            </a:r>
            <a:r>
              <a:rPr lang="en-GB" dirty="0" err="1" smtClean="0"/>
              <a:t>su</a:t>
            </a:r>
            <a:r>
              <a:rPr lang="en-GB" dirty="0" smtClean="0"/>
              <a:t> </a:t>
            </a:r>
            <a:r>
              <a:rPr lang="en-GB" dirty="0" err="1" smtClean="0"/>
              <a:t>Posesión</a:t>
            </a:r>
            <a:r>
              <a:rPr lang="en-GB" dirty="0" smtClean="0"/>
              <a:t> </a:t>
            </a:r>
            <a:r>
              <a:rPr lang="en-GB" dirty="0" err="1" smtClean="0"/>
              <a:t>Mutua</a:t>
            </a:r>
            <a:endParaRPr lang="en-GB" sz="2000" dirty="0" smtClean="0"/>
          </a:p>
          <a:p>
            <a:pPr lvl="1"/>
            <a:r>
              <a:rPr lang="en-GB" dirty="0" err="1" smtClean="0"/>
              <a:t>Planeta</a:t>
            </a:r>
            <a:r>
              <a:rPr lang="en-GB" dirty="0" smtClean="0"/>
              <a:t> (</a:t>
            </a:r>
            <a:r>
              <a:rPr lang="en-GB" dirty="0" err="1" smtClean="0"/>
              <a:t>Aspecto</a:t>
            </a:r>
            <a:r>
              <a:rPr lang="en-GB" dirty="0" smtClean="0"/>
              <a:t> de </a:t>
            </a:r>
            <a:r>
              <a:rPr lang="en-GB" dirty="0" err="1" smtClean="0"/>
              <a:t>Medio</a:t>
            </a:r>
            <a:r>
              <a:rPr lang="en-GB" dirty="0" smtClean="0"/>
              <a:t> </a:t>
            </a:r>
            <a:r>
              <a:rPr lang="en-GB" dirty="0" err="1" smtClean="0"/>
              <a:t>Ambiente</a:t>
            </a:r>
            <a:r>
              <a:rPr lang="en-GB" dirty="0" smtClean="0"/>
              <a:t>)</a:t>
            </a:r>
          </a:p>
          <a:p>
            <a:pPr lvl="1"/>
            <a:r>
              <a:rPr lang="en-GB" dirty="0" smtClean="0"/>
              <a:t>Personas (</a:t>
            </a:r>
            <a:r>
              <a:rPr lang="en-GB" dirty="0" err="1" smtClean="0"/>
              <a:t>Aspecto</a:t>
            </a:r>
            <a:r>
              <a:rPr lang="en-GB" dirty="0" smtClean="0"/>
              <a:t> Social)</a:t>
            </a:r>
          </a:p>
          <a:p>
            <a:pPr lvl="1"/>
            <a:r>
              <a:rPr lang="en-GB" dirty="0" smtClean="0"/>
              <a:t>Profit/</a:t>
            </a:r>
            <a:r>
              <a:rPr lang="en-GB" dirty="0" err="1" smtClean="0"/>
              <a:t>Beneficio</a:t>
            </a:r>
            <a:r>
              <a:rPr lang="en-GB" dirty="0" smtClean="0"/>
              <a:t> (</a:t>
            </a:r>
            <a:r>
              <a:rPr lang="en-GB" dirty="0" err="1" smtClean="0"/>
              <a:t>Aspecto</a:t>
            </a:r>
            <a:r>
              <a:rPr lang="en-GB" dirty="0" smtClean="0"/>
              <a:t> </a:t>
            </a:r>
            <a:r>
              <a:rPr lang="en-GB" dirty="0" err="1" smtClean="0"/>
              <a:t>Financiero</a:t>
            </a:r>
            <a:r>
              <a:rPr lang="en-GB" dirty="0" smtClean="0"/>
              <a:t>)</a:t>
            </a:r>
          </a:p>
          <a:p>
            <a:pPr lvl="1"/>
            <a:r>
              <a:rPr lang="en-GB" dirty="0" err="1" smtClean="0"/>
              <a:t>Proceso</a:t>
            </a:r>
            <a:r>
              <a:rPr lang="en-GB" dirty="0" smtClean="0"/>
              <a:t> (</a:t>
            </a:r>
            <a:r>
              <a:rPr lang="en-GB" dirty="0" err="1" smtClean="0"/>
              <a:t>Aspecto</a:t>
            </a:r>
            <a:r>
              <a:rPr lang="en-GB" dirty="0" smtClean="0"/>
              <a:t> de </a:t>
            </a:r>
            <a:r>
              <a:rPr lang="en-GB" dirty="0" err="1" smtClean="0"/>
              <a:t>Gobernanza</a:t>
            </a:r>
            <a:r>
              <a:rPr lang="en-GB" dirty="0" smtClean="0"/>
              <a:t>)</a:t>
            </a:r>
          </a:p>
          <a:p>
            <a:pPr lvl="1"/>
            <a:r>
              <a:rPr lang="en-GB" dirty="0" err="1" smtClean="0"/>
              <a:t>Producto</a:t>
            </a:r>
            <a:r>
              <a:rPr lang="en-GB" dirty="0" smtClean="0"/>
              <a:t> (</a:t>
            </a:r>
            <a:r>
              <a:rPr lang="en-GB" dirty="0" err="1" smtClean="0"/>
              <a:t>Aspecto</a:t>
            </a:r>
            <a:r>
              <a:rPr lang="en-GB" dirty="0" smtClean="0"/>
              <a:t> </a:t>
            </a:r>
            <a:r>
              <a:rPr lang="en-GB" dirty="0" err="1" smtClean="0"/>
              <a:t>Técnico</a:t>
            </a:r>
            <a:r>
              <a:rPr lang="en-GB" dirty="0" smtClean="0"/>
              <a:t>)</a:t>
            </a:r>
          </a:p>
        </p:txBody>
      </p:sp>
      <p:sp>
        <p:nvSpPr>
          <p:cNvPr id="5" name="Title 4"/>
          <p:cNvSpPr>
            <a:spLocks noGrp="1"/>
          </p:cNvSpPr>
          <p:nvPr>
            <p:ph type="title"/>
          </p:nvPr>
        </p:nvSpPr>
        <p:spPr/>
        <p:txBody>
          <a:bodyPr>
            <a:normAutofit/>
          </a:bodyPr>
          <a:lstStyle/>
          <a:p>
            <a:r>
              <a:rPr lang="en-US" dirty="0" err="1" smtClean="0"/>
              <a:t>Descripción</a:t>
            </a:r>
            <a:r>
              <a:rPr lang="en-US" dirty="0" smtClean="0"/>
              <a:t> general de P5</a:t>
            </a:r>
            <a:endParaRPr lang="en-US" dirty="0"/>
          </a:p>
        </p:txBody>
      </p:sp>
      <p:pic>
        <p:nvPicPr>
          <p:cNvPr id="7" name="Picture 6" descr="P5-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xmlns="" val="212453583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477000" cy="838200"/>
          </a:xfrm>
        </p:spPr>
        <p:txBody>
          <a:bodyPr>
            <a:normAutofit/>
          </a:bodyPr>
          <a:lstStyle/>
          <a:p>
            <a:r>
              <a:rPr lang="en-GB" sz="4000" dirty="0" err="1" smtClean="0"/>
              <a:t>Patrocinio</a:t>
            </a:r>
            <a:r>
              <a:rPr lang="en-GB" sz="4000" dirty="0" smtClean="0"/>
              <a:t> del </a:t>
            </a:r>
            <a:r>
              <a:rPr lang="en-GB" sz="4000" dirty="0" err="1" smtClean="0"/>
              <a:t>Proyecto</a:t>
            </a:r>
            <a:endParaRPr lang="en-GB" sz="4000" dirty="0"/>
          </a:p>
        </p:txBody>
      </p:sp>
      <p:sp>
        <p:nvSpPr>
          <p:cNvPr id="3" name="Content Placeholder 2"/>
          <p:cNvSpPr>
            <a:spLocks noGrp="1"/>
          </p:cNvSpPr>
          <p:nvPr>
            <p:ph idx="1"/>
          </p:nvPr>
        </p:nvSpPr>
        <p:spPr>
          <a:xfrm>
            <a:off x="381000" y="1447800"/>
            <a:ext cx="8229600" cy="3276600"/>
          </a:xfrm>
        </p:spPr>
        <p:txBody>
          <a:bodyPr>
            <a:normAutofit/>
          </a:bodyPr>
          <a:lstStyle/>
          <a:p>
            <a:pPr indent="0">
              <a:buNone/>
            </a:pPr>
            <a:r>
              <a:rPr lang="es-ES" sz="2600" dirty="0" smtClean="0"/>
              <a:t>El patrocinio de proyectos es un rol activo de la alta dirección, responsable de la identificación de las necesidades, problemas u oportunidades del negocio.</a:t>
            </a:r>
            <a:endParaRPr lang="en-GB" sz="2600" dirty="0" smtClean="0"/>
          </a:p>
          <a:p>
            <a:pPr indent="0">
              <a:buNone/>
            </a:pPr>
            <a:r>
              <a:rPr lang="es-ES" sz="2600" dirty="0" smtClean="0"/>
              <a:t>El patrocinador asegura que el proyecto sigue siendo una propuesta viable y que los beneficios sean obtenidos, resolviendo toda incidencia que escapan al control del director del proyecto.</a:t>
            </a:r>
          </a:p>
          <a:p>
            <a:pPr>
              <a:buNone/>
            </a:pPr>
            <a:endParaRPr lang="en-GB" dirty="0"/>
          </a:p>
        </p:txBody>
      </p:sp>
      <p:sp>
        <p:nvSpPr>
          <p:cNvPr id="5" name="Rectangle 4"/>
          <p:cNvSpPr/>
          <p:nvPr/>
        </p:nvSpPr>
        <p:spPr>
          <a:xfrm>
            <a:off x="7200412" y="5562600"/>
            <a:ext cx="1479091" cy="276999"/>
          </a:xfrm>
          <a:prstGeom prst="rect">
            <a:avLst/>
          </a:prstGeom>
        </p:spPr>
        <p:txBody>
          <a:bodyPr wrap="none">
            <a:spAutoFit/>
          </a:bodyPr>
          <a:lstStyle/>
          <a:p>
            <a:pPr indent="0" algn="r">
              <a:buNone/>
            </a:pPr>
            <a:r>
              <a:rPr lang="en-GB" sz="1200" dirty="0">
                <a:solidFill>
                  <a:schemeClr val="bg1">
                    <a:lumMod val="50000"/>
                  </a:schemeClr>
                </a:solidFill>
              </a:rPr>
              <a:t>APM </a:t>
            </a:r>
            <a:r>
              <a:rPr lang="en-GB" sz="1200" dirty="0" err="1">
                <a:solidFill>
                  <a:schemeClr val="bg1">
                    <a:lumMod val="50000"/>
                  </a:schemeClr>
                </a:solidFill>
              </a:rPr>
              <a:t>BoK</a:t>
            </a:r>
            <a:r>
              <a:rPr lang="en-GB" sz="1200" dirty="0">
                <a:solidFill>
                  <a:schemeClr val="bg1">
                    <a:lumMod val="50000"/>
                  </a:schemeClr>
                </a:solidFill>
              </a:rPr>
              <a:t>, 5</a:t>
            </a:r>
            <a:r>
              <a:rPr lang="en-GB" sz="1200" baseline="30000" dirty="0">
                <a:solidFill>
                  <a:schemeClr val="bg1">
                    <a:lumMod val="50000"/>
                  </a:schemeClr>
                </a:solidFill>
              </a:rPr>
              <a:t>th</a:t>
            </a:r>
            <a:r>
              <a:rPr lang="en-GB" sz="1200" dirty="0">
                <a:solidFill>
                  <a:schemeClr val="bg1">
                    <a:lumMod val="50000"/>
                  </a:schemeClr>
                </a:solidFill>
              </a:rPr>
              <a:t> edition</a:t>
            </a:r>
          </a:p>
        </p:txBody>
      </p:sp>
    </p:spTree>
    <p:extLst>
      <p:ext uri="{BB962C8B-B14F-4D97-AF65-F5344CB8AC3E}">
        <p14:creationId xmlns:p14="http://schemas.microsoft.com/office/powerpoint/2010/main" xmlns="" val="155599036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r>
              <a:rPr lang="en-GB" dirty="0"/>
              <a:t>Roles</a:t>
            </a:r>
          </a:p>
        </p:txBody>
      </p:sp>
      <p:grpSp>
        <p:nvGrpSpPr>
          <p:cNvPr id="2" name="Group 27"/>
          <p:cNvGrpSpPr>
            <a:grpSpLocks/>
          </p:cNvGrpSpPr>
          <p:nvPr/>
        </p:nvGrpSpPr>
        <p:grpSpPr bwMode="auto">
          <a:xfrm>
            <a:off x="1066800" y="1447800"/>
            <a:ext cx="7085134" cy="4433888"/>
            <a:chOff x="1187" y="913"/>
            <a:chExt cx="4835" cy="2793"/>
          </a:xfrm>
        </p:grpSpPr>
        <p:sp>
          <p:nvSpPr>
            <p:cNvPr id="1003523" name="Text Box 3"/>
            <p:cNvSpPr txBox="1">
              <a:spLocks noChangeArrowheads="1"/>
            </p:cNvSpPr>
            <p:nvPr/>
          </p:nvSpPr>
          <p:spPr bwMode="auto">
            <a:xfrm>
              <a:off x="1187" y="913"/>
              <a:ext cx="1552" cy="64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marL="266700" indent="-266700" algn="l" eaLnBrk="1" hangingPunct="1"/>
              <a:r>
                <a:rPr lang="en-GB" sz="1200" b="1" dirty="0" err="1" smtClean="0">
                  <a:solidFill>
                    <a:schemeClr val="tx1"/>
                  </a:solidFill>
                </a:rPr>
                <a:t>Interesados</a:t>
              </a:r>
              <a:r>
                <a:rPr lang="en-GB" sz="1200" b="1" dirty="0" smtClean="0">
                  <a:solidFill>
                    <a:schemeClr val="tx1"/>
                  </a:solidFill>
                </a:rPr>
                <a:t> </a:t>
              </a:r>
              <a:r>
                <a:rPr lang="en-GB" sz="1200" b="1" dirty="0" err="1" smtClean="0">
                  <a:solidFill>
                    <a:schemeClr val="tx1"/>
                  </a:solidFill>
                </a:rPr>
                <a:t>Externos</a:t>
              </a:r>
              <a:endParaRPr lang="en-GB" sz="1200" b="1" dirty="0">
                <a:solidFill>
                  <a:schemeClr val="tx1"/>
                </a:solidFill>
              </a:endParaRPr>
            </a:p>
            <a:p>
              <a:pPr marL="622300" lvl="1" indent="-165100" algn="l" eaLnBrk="1" hangingPunct="1">
                <a:buFontTx/>
                <a:buChar char="•"/>
              </a:pPr>
              <a:r>
                <a:rPr lang="en-GB" sz="1200" b="1" dirty="0" err="1" smtClean="0">
                  <a:solidFill>
                    <a:schemeClr val="tx1"/>
                  </a:solidFill>
                </a:rPr>
                <a:t>Clientes</a:t>
              </a:r>
              <a:endParaRPr lang="en-GB" sz="1200" b="1" dirty="0">
                <a:solidFill>
                  <a:schemeClr val="tx1"/>
                </a:solidFill>
              </a:endParaRPr>
            </a:p>
            <a:p>
              <a:pPr marL="622300" lvl="1" indent="-165100" algn="l" eaLnBrk="1" hangingPunct="1">
                <a:buFontTx/>
                <a:buChar char="•"/>
              </a:pPr>
              <a:r>
                <a:rPr lang="en-GB" sz="1200" b="1" dirty="0" err="1" smtClean="0">
                  <a:solidFill>
                    <a:schemeClr val="tx1"/>
                  </a:solidFill>
                </a:rPr>
                <a:t>Usuarios</a:t>
              </a:r>
              <a:endParaRPr lang="en-GB" sz="1200" b="1" dirty="0">
                <a:solidFill>
                  <a:schemeClr val="tx1"/>
                </a:solidFill>
              </a:endParaRPr>
            </a:p>
            <a:p>
              <a:pPr marL="622300" lvl="1" indent="-165100" algn="l" eaLnBrk="1" hangingPunct="1">
                <a:buFontTx/>
                <a:buChar char="•"/>
              </a:pPr>
              <a:r>
                <a:rPr lang="en-GB" sz="1200" b="1" dirty="0" err="1" smtClean="0">
                  <a:solidFill>
                    <a:schemeClr val="tx1"/>
                  </a:solidFill>
                </a:rPr>
                <a:t>Expertos</a:t>
              </a:r>
              <a:endParaRPr lang="en-GB" sz="1200" b="1" dirty="0">
                <a:solidFill>
                  <a:schemeClr val="tx1"/>
                </a:solidFill>
              </a:endParaRPr>
            </a:p>
            <a:p>
              <a:pPr marL="622300" lvl="1" indent="-165100" algn="l" eaLnBrk="1" hangingPunct="1">
                <a:buFontTx/>
                <a:buChar char="•"/>
              </a:pPr>
              <a:r>
                <a:rPr lang="en-GB" sz="1200" b="1" dirty="0" err="1" smtClean="0">
                  <a:solidFill>
                    <a:schemeClr val="tx1"/>
                  </a:solidFill>
                </a:rPr>
                <a:t>Reguladores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eaLnBrk="1" hangingPunct="1"/>
              <a:r>
                <a:rPr lang="en-GB" sz="1200" b="1" dirty="0" err="1" smtClean="0">
                  <a:solidFill>
                    <a:schemeClr val="tx1"/>
                  </a:solidFill>
                </a:rPr>
                <a:t>Gestión</a:t>
              </a:r>
              <a:r>
                <a:rPr lang="en-GB" sz="1200" b="1" dirty="0" smtClean="0">
                  <a:solidFill>
                    <a:schemeClr val="tx1"/>
                  </a:solidFill>
                </a:rPr>
                <a:t> </a:t>
              </a:r>
              <a:r>
                <a:rPr lang="en-GB" sz="1200" b="1" dirty="0" err="1" smtClean="0">
                  <a:solidFill>
                    <a:schemeClr val="tx1"/>
                  </a:solidFill>
                </a:rPr>
                <a:t>Corporativa</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6"/>
              <a:ext cx="852" cy="672"/>
            </a:xfrm>
            <a:prstGeom prst="bentConnector3">
              <a:avLst>
                <a:gd name="adj1" fmla="val 50000"/>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291"/>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lgn="l" eaLnBrk="1" hangingPunct="1"/>
              <a:r>
                <a:rPr lang="en-GB" sz="1200" b="1" dirty="0" err="1" smtClean="0"/>
                <a:t>Patrocinador</a:t>
              </a:r>
              <a:r>
                <a:rPr lang="en-GB" sz="1200" b="1" dirty="0" smtClean="0"/>
                <a:t> del </a:t>
              </a:r>
              <a:r>
                <a:rPr lang="en-GB" sz="1200" b="1" dirty="0" err="1" smtClean="0"/>
                <a:t>Proyecto</a:t>
              </a:r>
              <a:endParaRPr lang="en-US" sz="1200" b="1" dirty="0"/>
            </a:p>
          </p:txBody>
        </p:sp>
        <p:sp>
          <p:nvSpPr>
            <p:cNvPr id="1003528" name="Text Box 8"/>
            <p:cNvSpPr txBox="1">
              <a:spLocks noChangeArrowheads="1"/>
            </p:cNvSpPr>
            <p:nvPr/>
          </p:nvSpPr>
          <p:spPr bwMode="auto">
            <a:xfrm>
              <a:off x="2833" y="2780"/>
              <a:ext cx="1022" cy="174"/>
            </a:xfrm>
            <a:prstGeom prst="rect">
              <a:avLst/>
            </a:prstGeom>
            <a:solidFill>
              <a:srgbClr val="C00000"/>
            </a:solidFill>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lgn="l" eaLnBrk="1" hangingPunct="1"/>
              <a:r>
                <a:rPr lang="en-GB" sz="1200" b="1" dirty="0" smtClean="0">
                  <a:solidFill>
                    <a:schemeClr val="bg1"/>
                  </a:solidFill>
                </a:rPr>
                <a:t>Director de </a:t>
              </a:r>
              <a:r>
                <a:rPr lang="en-GB" sz="1200" b="1" dirty="0" err="1" smtClean="0">
                  <a:solidFill>
                    <a:schemeClr val="bg1"/>
                  </a:solidFill>
                </a:rPr>
                <a:t>Proyecto</a:t>
              </a:r>
              <a:endParaRPr lang="en-US" sz="1200" b="1" dirty="0">
                <a:solidFill>
                  <a:schemeClr val="bg1"/>
                </a:solidFill>
              </a:endParaRPr>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3" name="Group 10"/>
            <p:cNvGrpSpPr>
              <a:grpSpLocks/>
            </p:cNvGrpSpPr>
            <p:nvPr/>
          </p:nvGrpSpPr>
          <p:grpSpPr bwMode="auto">
            <a:xfrm>
              <a:off x="1906" y="2954"/>
              <a:ext cx="2876" cy="752"/>
              <a:chOff x="1310" y="2954"/>
              <a:chExt cx="2655" cy="752"/>
            </a:xfrm>
          </p:grpSpPr>
          <p:sp>
            <p:nvSpPr>
              <p:cNvPr id="1003531" name="Text Box 11"/>
              <p:cNvSpPr txBox="1">
                <a:spLocks noChangeArrowheads="1"/>
              </p:cNvSpPr>
              <p:nvPr/>
            </p:nvSpPr>
            <p:spPr bwMode="auto">
              <a:xfrm>
                <a:off x="1310" y="3532"/>
                <a:ext cx="743"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err="1" smtClean="0">
                    <a:solidFill>
                      <a:schemeClr val="tx1"/>
                    </a:solidFill>
                  </a:rPr>
                  <a:t>Líder</a:t>
                </a:r>
                <a:r>
                  <a:rPr lang="en-GB" sz="1200" b="1" dirty="0" smtClean="0">
                    <a:solidFill>
                      <a:schemeClr val="tx1"/>
                    </a:solidFill>
                  </a:rPr>
                  <a:t> de </a:t>
                </a:r>
                <a:r>
                  <a:rPr lang="en-GB" sz="1200" b="1" dirty="0" err="1" smtClean="0">
                    <a:solidFill>
                      <a:schemeClr val="tx1"/>
                    </a:solidFill>
                  </a:rPr>
                  <a:t>Equipo</a:t>
                </a:r>
                <a:endParaRPr lang="en-US" sz="1200" b="1" dirty="0">
                  <a:solidFill>
                    <a:schemeClr val="tx1"/>
                  </a:solidFill>
                </a:endParaRPr>
              </a:p>
            </p:txBody>
          </p:sp>
          <p:sp>
            <p:nvSpPr>
              <p:cNvPr id="1003532" name="Text Box 12"/>
              <p:cNvSpPr txBox="1">
                <a:spLocks noChangeArrowheads="1"/>
              </p:cNvSpPr>
              <p:nvPr/>
            </p:nvSpPr>
            <p:spPr bwMode="auto">
              <a:xfrm>
                <a:off x="2256" y="3526"/>
                <a:ext cx="743"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err="1" smtClean="0">
                    <a:solidFill>
                      <a:schemeClr val="tx1"/>
                    </a:solidFill>
                  </a:rPr>
                  <a:t>Líder</a:t>
                </a:r>
                <a:r>
                  <a:rPr lang="en-GB" sz="1200" b="1" dirty="0" smtClean="0">
                    <a:solidFill>
                      <a:schemeClr val="tx1"/>
                    </a:solidFill>
                  </a:rPr>
                  <a:t> de </a:t>
                </a:r>
                <a:r>
                  <a:rPr lang="en-GB" sz="1200" b="1" dirty="0" err="1" smtClean="0">
                    <a:solidFill>
                      <a:schemeClr val="tx1"/>
                    </a:solidFill>
                  </a:rPr>
                  <a:t>Equipo</a:t>
                </a:r>
                <a:endParaRPr lang="en-US" sz="1200" b="1" dirty="0">
                  <a:solidFill>
                    <a:schemeClr val="tx1"/>
                  </a:solidFill>
                </a:endParaRPr>
              </a:p>
            </p:txBody>
          </p:sp>
          <p:sp>
            <p:nvSpPr>
              <p:cNvPr id="1003533" name="Text Box 13"/>
              <p:cNvSpPr txBox="1">
                <a:spLocks noChangeArrowheads="1"/>
              </p:cNvSpPr>
              <p:nvPr/>
            </p:nvSpPr>
            <p:spPr bwMode="auto">
              <a:xfrm>
                <a:off x="3200" y="3526"/>
                <a:ext cx="765"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err="1" smtClean="0">
                    <a:solidFill>
                      <a:schemeClr val="tx1"/>
                    </a:solidFill>
                  </a:rPr>
                  <a:t>Líder</a:t>
                </a:r>
                <a:r>
                  <a:rPr lang="en-GB" sz="1200" b="1" dirty="0" smtClean="0">
                    <a:solidFill>
                      <a:schemeClr val="tx1"/>
                    </a:solidFill>
                  </a:rPr>
                  <a:t> de  </a:t>
                </a:r>
                <a:r>
                  <a:rPr lang="en-GB" sz="1200" b="1" dirty="0" err="1" smtClean="0">
                    <a:solidFill>
                      <a:schemeClr val="tx1"/>
                    </a:solidFill>
                  </a:rPr>
                  <a:t>Equipo</a:t>
                </a:r>
                <a:endParaRPr lang="en-US" sz="1200" b="1" dirty="0">
                  <a:solidFill>
                    <a:schemeClr val="tx1"/>
                  </a:solidFill>
                </a:endParaRPr>
              </a:p>
            </p:txBody>
          </p:sp>
          <p:cxnSp>
            <p:nvCxnSpPr>
              <p:cNvPr id="1003534" name="AutoShape 14"/>
              <p:cNvCxnSpPr>
                <a:cxnSpLocks noChangeShapeType="1"/>
                <a:stCxn id="1003531" idx="0"/>
                <a:endCxn id="1003528" idx="2"/>
              </p:cNvCxnSpPr>
              <p:nvPr/>
            </p:nvCxnSpPr>
            <p:spPr bwMode="auto">
              <a:xfrm rot="5400000" flipH="1" flipV="1">
                <a:off x="1870" y="2765"/>
                <a:ext cx="578" cy="956"/>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flipH="1">
                <a:off x="2627" y="2954"/>
                <a:ext cx="10"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824" y="2767"/>
                <a:ext cx="572" cy="94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523"/>
            </a:xfrm>
            <a:prstGeom prst="rect">
              <a:avLst/>
            </a:prstGeom>
            <a:solidFill>
              <a:srgbClr val="78ADFF"/>
            </a:solidFill>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eaLnBrk="1" hangingPunct="1"/>
              <a:r>
                <a:rPr lang="en-GB" sz="1200" b="1" dirty="0" err="1" smtClean="0">
                  <a:solidFill>
                    <a:schemeClr val="tx1"/>
                  </a:solidFill>
                </a:rPr>
                <a:t>Oficina</a:t>
              </a:r>
              <a:r>
                <a:rPr lang="en-GB" sz="1200" b="1" dirty="0" smtClean="0">
                  <a:solidFill>
                    <a:schemeClr val="tx1"/>
                  </a:solidFill>
                </a:rPr>
                <a:t> de </a:t>
              </a:r>
              <a:r>
                <a:rPr lang="en-GB" sz="1200" b="1" dirty="0" err="1" smtClean="0">
                  <a:solidFill>
                    <a:schemeClr val="tx1"/>
                  </a:solidFill>
                </a:rPr>
                <a:t>Apoyo</a:t>
              </a:r>
              <a:r>
                <a:rPr lang="en-GB" sz="1200" b="1" dirty="0" smtClean="0">
                  <a:solidFill>
                    <a:schemeClr val="tx1"/>
                  </a:solidFill>
                </a:rPr>
                <a:t> de los </a:t>
              </a:r>
              <a:r>
                <a:rPr lang="en-GB" sz="1200" b="1" dirty="0" err="1" smtClean="0">
                  <a:solidFill>
                    <a:schemeClr val="tx1"/>
                  </a:solidFill>
                </a:rPr>
                <a:t>Proyectos</a:t>
              </a:r>
              <a:endParaRPr lang="en-US" sz="1200" b="1" dirty="0">
                <a:solidFill>
                  <a:schemeClr val="tx1"/>
                </a:solidFill>
              </a:endParaRPr>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5"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smtClean="0"/>
                  <a:t>Board de Control de </a:t>
                </a:r>
                <a:r>
                  <a:rPr lang="en-GB" sz="1200" b="1" dirty="0" err="1" smtClean="0"/>
                  <a:t>Cambios</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872"/>
            </a:xfrm>
            <a:prstGeom prst="rect">
              <a:avLst/>
            </a:prstGeom>
            <a:ln>
              <a:headEnd type="none" w="lg" len="med"/>
              <a:tailEnd type="none" w="lg" len="med"/>
            </a:ln>
          </p:spPr>
          <p:style>
            <a:lnRef idx="1">
              <a:schemeClr val="accent5"/>
            </a:lnRef>
            <a:fillRef idx="2">
              <a:schemeClr val="accent5"/>
            </a:fillRef>
            <a:effectRef idx="1">
              <a:schemeClr val="accent5"/>
            </a:effectRef>
            <a:fontRef idx="minor">
              <a:schemeClr val="dk1"/>
            </a:fontRef>
          </p:style>
          <p:txBody>
            <a:bodyPr>
              <a:spAutoFit/>
            </a:bodyPr>
            <a:lstStyle/>
            <a:p>
              <a:pPr eaLnBrk="1" hangingPunct="1"/>
              <a:r>
                <a:rPr lang="en-GB" sz="1200" b="1" dirty="0" smtClean="0">
                  <a:solidFill>
                    <a:schemeClr val="tx1"/>
                  </a:solidFill>
                </a:rPr>
                <a:t>Director de </a:t>
              </a:r>
              <a:r>
                <a:rPr lang="en-GB" sz="1200" b="1" dirty="0" err="1" smtClean="0">
                  <a:solidFill>
                    <a:schemeClr val="tx1"/>
                  </a:solidFill>
                </a:rPr>
                <a:t>Sostenibilidad</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err="1" smtClean="0">
                  <a:solidFill>
                    <a:schemeClr val="tx1"/>
                  </a:solidFill>
                </a:rPr>
                <a:t>Funciones</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err="1" smtClean="0">
                  <a:solidFill>
                    <a:schemeClr val="tx1"/>
                  </a:solidFill>
                </a:rPr>
                <a:t>Aseguramiento</a:t>
              </a:r>
              <a:r>
                <a:rPr lang="en-GB" sz="1200" b="1" dirty="0" smtClean="0">
                  <a:solidFill>
                    <a:schemeClr val="tx1"/>
                  </a:solidFill>
                </a:rPr>
                <a:t> de </a:t>
              </a:r>
              <a:r>
                <a:rPr lang="en-GB" sz="1200" b="1" dirty="0" err="1" smtClean="0">
                  <a:solidFill>
                    <a:schemeClr val="tx1"/>
                  </a:solidFill>
                </a:rPr>
                <a:t>Calidad</a:t>
              </a:r>
              <a:endParaRPr lang="en-US" sz="1200" b="1" dirty="0">
                <a:solidFill>
                  <a:schemeClr val="tx1"/>
                </a:solidFill>
              </a:endParaRPr>
            </a:p>
          </p:txBody>
        </p:sp>
        <p:cxnSp>
          <p:nvCxnSpPr>
            <p:cNvPr id="1003546" name="AutoShape 26"/>
            <p:cNvCxnSpPr>
              <a:cxnSpLocks noChangeShapeType="1"/>
              <a:endCxn id="1003528" idx="3"/>
            </p:cNvCxnSpPr>
            <p:nvPr/>
          </p:nvCxnSpPr>
          <p:spPr bwMode="auto">
            <a:xfrm rot="10800000" flipV="1">
              <a:off x="3855" y="2446"/>
              <a:ext cx="1179" cy="421"/>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161</a:t>
            </a:fld>
            <a:endParaRPr lang="en-US" dirty="0"/>
          </a:p>
        </p:txBody>
      </p:sp>
    </p:spTree>
    <p:extLst>
      <p:ext uri="{BB962C8B-B14F-4D97-AF65-F5344CB8AC3E}">
        <p14:creationId xmlns:p14="http://schemas.microsoft.com/office/powerpoint/2010/main" xmlns="" val="211350597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El </a:t>
            </a:r>
            <a:r>
              <a:rPr lang="en-GB" dirty="0" err="1" smtClean="0"/>
              <a:t>rol</a:t>
            </a:r>
            <a:r>
              <a:rPr lang="en-GB" dirty="0" smtClean="0"/>
              <a:t> del </a:t>
            </a:r>
            <a:r>
              <a:rPr lang="en-GB" dirty="0" err="1" smtClean="0"/>
              <a:t>patrocinador</a:t>
            </a:r>
            <a:endParaRPr lang="en-GB" dirty="0"/>
          </a:p>
        </p:txBody>
      </p:sp>
      <p:sp>
        <p:nvSpPr>
          <p:cNvPr id="3" name="Content Placeholder 2"/>
          <p:cNvSpPr>
            <a:spLocks noGrp="1"/>
          </p:cNvSpPr>
          <p:nvPr>
            <p:ph idx="1"/>
          </p:nvPr>
        </p:nvSpPr>
        <p:spPr/>
        <p:txBody>
          <a:bodyPr/>
          <a:lstStyle/>
          <a:p>
            <a:r>
              <a:rPr lang="en-GB" sz="2400" dirty="0" err="1" smtClean="0"/>
              <a:t>Representa</a:t>
            </a:r>
            <a:r>
              <a:rPr lang="en-GB" sz="2400" dirty="0" smtClean="0"/>
              <a:t> al </a:t>
            </a:r>
            <a:r>
              <a:rPr lang="en-GB" sz="2400" dirty="0" err="1" smtClean="0"/>
              <a:t>negocio</a:t>
            </a:r>
            <a:endParaRPr lang="en-GB" sz="2400" dirty="0" smtClean="0"/>
          </a:p>
          <a:p>
            <a:r>
              <a:rPr lang="en-GB" sz="2400" dirty="0" err="1" smtClean="0"/>
              <a:t>Proporciona</a:t>
            </a:r>
            <a:r>
              <a:rPr lang="en-GB" sz="2400" dirty="0" smtClean="0"/>
              <a:t> </a:t>
            </a:r>
            <a:r>
              <a:rPr lang="en-GB" sz="2400" dirty="0" err="1" smtClean="0"/>
              <a:t>liderazgo</a:t>
            </a:r>
            <a:r>
              <a:rPr lang="en-GB" sz="2400" dirty="0" smtClean="0"/>
              <a:t> </a:t>
            </a:r>
            <a:r>
              <a:rPr lang="en-GB" sz="2400" dirty="0" err="1" smtClean="0"/>
              <a:t>desde</a:t>
            </a:r>
            <a:r>
              <a:rPr lang="en-GB" sz="2400" dirty="0" smtClean="0"/>
              <a:t> </a:t>
            </a:r>
            <a:r>
              <a:rPr lang="en-GB" sz="2400" dirty="0" err="1" smtClean="0"/>
              <a:t>una</a:t>
            </a:r>
            <a:r>
              <a:rPr lang="en-GB" sz="2400" dirty="0" smtClean="0"/>
              <a:t> </a:t>
            </a:r>
            <a:r>
              <a:rPr lang="en-GB" sz="2400" dirty="0" err="1" smtClean="0"/>
              <a:t>perspectiva</a:t>
            </a:r>
            <a:r>
              <a:rPr lang="en-GB" sz="2400" dirty="0" smtClean="0"/>
              <a:t> </a:t>
            </a:r>
            <a:r>
              <a:rPr lang="en-GB" sz="2400" dirty="0" err="1" smtClean="0"/>
              <a:t>empresarial</a:t>
            </a:r>
            <a:endParaRPr lang="en-GB" sz="2400" dirty="0" smtClean="0"/>
          </a:p>
          <a:p>
            <a:r>
              <a:rPr lang="es-ES" sz="2400" dirty="0" smtClean="0"/>
              <a:t>Establece objetivos y dirección</a:t>
            </a:r>
            <a:endParaRPr lang="en-GB" sz="2400" dirty="0" smtClean="0"/>
          </a:p>
          <a:p>
            <a:r>
              <a:rPr lang="en-GB" sz="2400" dirty="0" err="1" smtClean="0"/>
              <a:t>Toma</a:t>
            </a:r>
            <a:r>
              <a:rPr lang="en-GB" sz="2400" dirty="0" smtClean="0"/>
              <a:t> </a:t>
            </a:r>
            <a:r>
              <a:rPr lang="en-GB" sz="2400" dirty="0" err="1" smtClean="0"/>
              <a:t>decisiones</a:t>
            </a:r>
            <a:r>
              <a:rPr lang="en-GB" sz="2400" dirty="0" smtClean="0"/>
              <a:t> </a:t>
            </a:r>
            <a:r>
              <a:rPr lang="en-GB" sz="2400" dirty="0" err="1" smtClean="0"/>
              <a:t>oportunas</a:t>
            </a:r>
            <a:endParaRPr lang="en-GB" sz="2400" dirty="0" smtClean="0"/>
          </a:p>
          <a:p>
            <a:r>
              <a:rPr lang="en-GB" sz="2400" dirty="0" smtClean="0"/>
              <a:t>Es </a:t>
            </a:r>
            <a:r>
              <a:rPr lang="en-GB" sz="2400" dirty="0" err="1" smtClean="0"/>
              <a:t>tomador</a:t>
            </a:r>
            <a:r>
              <a:rPr lang="en-GB" sz="2400" dirty="0" smtClean="0"/>
              <a:t> </a:t>
            </a:r>
            <a:r>
              <a:rPr lang="en-GB" sz="2400" dirty="0" err="1" smtClean="0"/>
              <a:t>primario</a:t>
            </a:r>
            <a:r>
              <a:rPr lang="en-GB" sz="2400" dirty="0" smtClean="0"/>
              <a:t> de </a:t>
            </a:r>
            <a:r>
              <a:rPr lang="en-GB" sz="2400" dirty="0" err="1" smtClean="0"/>
              <a:t>riesgos</a:t>
            </a:r>
            <a:endParaRPr lang="en-GB" sz="2400" dirty="0" smtClean="0"/>
          </a:p>
          <a:p>
            <a:r>
              <a:rPr lang="es-ES" sz="2400" dirty="0" smtClean="0"/>
              <a:t>Es el dueño del caso de negocio</a:t>
            </a:r>
            <a:endParaRPr lang="en-GB" sz="2400" dirty="0" smtClean="0"/>
          </a:p>
          <a:p>
            <a:r>
              <a:rPr lang="es-ES" sz="2400" dirty="0" smtClean="0"/>
              <a:t>Proporciona un enlace con la alta dirección</a:t>
            </a:r>
            <a:endParaRPr lang="en-GB" sz="2400" dirty="0" smtClean="0"/>
          </a:p>
          <a:p>
            <a:r>
              <a:rPr lang="en-GB" sz="2400" dirty="0" err="1" smtClean="0"/>
              <a:t>Brinda</a:t>
            </a:r>
            <a:r>
              <a:rPr lang="en-GB" sz="2400" dirty="0" smtClean="0"/>
              <a:t> </a:t>
            </a:r>
            <a:r>
              <a:rPr lang="en-GB" sz="2400" dirty="0" err="1" smtClean="0"/>
              <a:t>apoyo</a:t>
            </a:r>
            <a:r>
              <a:rPr lang="en-GB" sz="2400" dirty="0" smtClean="0"/>
              <a:t> al director de </a:t>
            </a:r>
            <a:r>
              <a:rPr lang="en-GB" sz="2400" dirty="0" err="1" smtClean="0"/>
              <a:t>proyecto</a:t>
            </a:r>
            <a:endParaRPr lang="en-GB" sz="2400" dirty="0" smtClean="0"/>
          </a:p>
          <a:p>
            <a:endParaRPr lang="en-GB" sz="2400" dirty="0" smtClean="0"/>
          </a:p>
          <a:p>
            <a:endParaRPr lang="en-GB" dirty="0" smtClean="0"/>
          </a:p>
          <a:p>
            <a:endParaRPr lang="en-GB" dirty="0"/>
          </a:p>
        </p:txBody>
      </p:sp>
    </p:spTree>
    <p:extLst>
      <p:ext uri="{BB962C8B-B14F-4D97-AF65-F5344CB8AC3E}">
        <p14:creationId xmlns:p14="http://schemas.microsoft.com/office/powerpoint/2010/main" xmlns="" val="38411182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10350" cy="854075"/>
          </a:xfrm>
        </p:spPr>
        <p:txBody>
          <a:bodyPr>
            <a:normAutofit fontScale="90000"/>
          </a:bodyPr>
          <a:lstStyle/>
          <a:p>
            <a:r>
              <a:rPr lang="en-GB" dirty="0" err="1" smtClean="0"/>
              <a:t>Responsabilidades</a:t>
            </a:r>
            <a:r>
              <a:rPr lang="en-GB" dirty="0" smtClean="0"/>
              <a:t> del </a:t>
            </a:r>
            <a:r>
              <a:rPr lang="en-GB" dirty="0" err="1" smtClean="0"/>
              <a:t>patrocinador</a:t>
            </a:r>
            <a:endParaRPr lang="en-GB" dirty="0"/>
          </a:p>
        </p:txBody>
      </p:sp>
      <p:sp>
        <p:nvSpPr>
          <p:cNvPr id="3" name="Content Placeholder 2"/>
          <p:cNvSpPr>
            <a:spLocks noGrp="1"/>
          </p:cNvSpPr>
          <p:nvPr>
            <p:ph idx="1"/>
          </p:nvPr>
        </p:nvSpPr>
        <p:spPr/>
        <p:txBody>
          <a:bodyPr/>
          <a:lstStyle/>
          <a:p>
            <a:r>
              <a:rPr lang="es-ES" sz="2400" dirty="0" smtClean="0"/>
              <a:t>Responsable de la realización de los beneficios</a:t>
            </a:r>
            <a:endParaRPr lang="en-GB" sz="2400" dirty="0" smtClean="0"/>
          </a:p>
          <a:p>
            <a:r>
              <a:rPr lang="es-ES" sz="2400" dirty="0" smtClean="0"/>
              <a:t>Obtiene la aprobación para el gasto / inversión general</a:t>
            </a:r>
            <a:endParaRPr lang="en-GB" sz="2400" dirty="0" smtClean="0"/>
          </a:p>
          <a:p>
            <a:r>
              <a:rPr lang="en-GB" sz="2400" dirty="0" smtClean="0"/>
              <a:t>Se </a:t>
            </a:r>
            <a:r>
              <a:rPr lang="en-GB" sz="2400" dirty="0" err="1" smtClean="0"/>
              <a:t>ocupa</a:t>
            </a:r>
            <a:r>
              <a:rPr lang="en-GB" sz="2400" dirty="0" smtClean="0"/>
              <a:t> de los </a:t>
            </a:r>
            <a:r>
              <a:rPr lang="en-GB" sz="2400" dirty="0" err="1" smtClean="0"/>
              <a:t>obstáculos</a:t>
            </a:r>
            <a:r>
              <a:rPr lang="en-GB" sz="2400" dirty="0" smtClean="0"/>
              <a:t> </a:t>
            </a:r>
          </a:p>
          <a:p>
            <a:r>
              <a:rPr lang="en-GB" sz="2400" dirty="0" smtClean="0"/>
              <a:t>Preside el </a:t>
            </a:r>
            <a:r>
              <a:rPr lang="en-GB" sz="2400" dirty="0" err="1" smtClean="0"/>
              <a:t>grupo</a:t>
            </a:r>
            <a:r>
              <a:rPr lang="en-GB" sz="2400" dirty="0" smtClean="0"/>
              <a:t> </a:t>
            </a:r>
            <a:r>
              <a:rPr lang="en-GB" sz="2400" dirty="0" err="1" smtClean="0"/>
              <a:t>directivo</a:t>
            </a:r>
            <a:r>
              <a:rPr lang="en-GB" sz="2400" dirty="0" smtClean="0"/>
              <a:t> </a:t>
            </a:r>
          </a:p>
          <a:p>
            <a:r>
              <a:rPr lang="es-ES" sz="2400" dirty="0" smtClean="0"/>
              <a:t>Autoriza las transiciones de fase y los productos claves de gestión (por ejemplo, el </a:t>
            </a:r>
            <a:r>
              <a:rPr lang="es-ES" sz="2400" dirty="0" err="1" smtClean="0"/>
              <a:t>Plas</a:t>
            </a:r>
            <a:r>
              <a:rPr lang="es-ES" sz="2400" dirty="0" smtClean="0"/>
              <a:t> de Gestión del Proyecto)</a:t>
            </a:r>
            <a:endParaRPr lang="en-GB" sz="2400" dirty="0" smtClean="0"/>
          </a:p>
          <a:p>
            <a:r>
              <a:rPr lang="es-ES" sz="2400" dirty="0" smtClean="0"/>
              <a:t>Finaliza el proyecto si es necesario </a:t>
            </a:r>
            <a:endParaRPr lang="en-GB" sz="2400" dirty="0" smtClean="0"/>
          </a:p>
          <a:p>
            <a:endParaRPr lang="en-GB" dirty="0"/>
          </a:p>
        </p:txBody>
      </p:sp>
    </p:spTree>
    <p:extLst>
      <p:ext uri="{BB962C8B-B14F-4D97-AF65-F5344CB8AC3E}">
        <p14:creationId xmlns:p14="http://schemas.microsoft.com/office/powerpoint/2010/main" xmlns="" val="43165031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Características</a:t>
            </a:r>
            <a:r>
              <a:rPr lang="en-GB" dirty="0" smtClean="0"/>
              <a:t> del </a:t>
            </a:r>
            <a:r>
              <a:rPr lang="en-GB" dirty="0" err="1" smtClean="0"/>
              <a:t>patrocinador</a:t>
            </a:r>
            <a:endParaRPr lang="en-GB" dirty="0"/>
          </a:p>
        </p:txBody>
      </p:sp>
      <p:sp>
        <p:nvSpPr>
          <p:cNvPr id="3" name="Content Placeholder 2"/>
          <p:cNvSpPr>
            <a:spLocks noGrp="1"/>
          </p:cNvSpPr>
          <p:nvPr>
            <p:ph idx="1"/>
          </p:nvPr>
        </p:nvSpPr>
        <p:spPr/>
        <p:txBody>
          <a:bodyPr/>
          <a:lstStyle/>
          <a:p>
            <a:r>
              <a:rPr lang="es-ES" dirty="0" smtClean="0"/>
              <a:t>Líder de negocios y tomador de decisiones</a:t>
            </a:r>
            <a:endParaRPr lang="en-GB" dirty="0" smtClean="0"/>
          </a:p>
          <a:p>
            <a:r>
              <a:rPr lang="es-ES" dirty="0" smtClean="0"/>
              <a:t>Puede trabajar a través de las fronteras funcionales</a:t>
            </a:r>
            <a:endParaRPr lang="en-GB" dirty="0" smtClean="0"/>
          </a:p>
          <a:p>
            <a:r>
              <a:rPr lang="es-ES" dirty="0" smtClean="0"/>
              <a:t>Puede dedicar tiempo y brindar apoyo</a:t>
            </a:r>
            <a:endParaRPr lang="en-GB" dirty="0" smtClean="0"/>
          </a:p>
          <a:p>
            <a:r>
              <a:rPr lang="es-ES" dirty="0" smtClean="0"/>
              <a:t>Con suficiente experiencia en proyectos para juzgar la eficacia</a:t>
            </a:r>
            <a:endParaRPr lang="en-GB" dirty="0" smtClean="0"/>
          </a:p>
          <a:p>
            <a:r>
              <a:rPr lang="es-ES" dirty="0" smtClean="0"/>
              <a:t>Necesita comprender a las partes interesadas</a:t>
            </a:r>
            <a:endParaRPr lang="en-GB" dirty="0" smtClean="0"/>
          </a:p>
          <a:p>
            <a:r>
              <a:rPr lang="en-GB" dirty="0" err="1" smtClean="0"/>
              <a:t>Necesita</a:t>
            </a:r>
            <a:r>
              <a:rPr lang="en-GB" dirty="0" smtClean="0"/>
              <a:t> </a:t>
            </a:r>
            <a:r>
              <a:rPr lang="en-GB" dirty="0" err="1" smtClean="0"/>
              <a:t>buenas</a:t>
            </a:r>
            <a:r>
              <a:rPr lang="en-GB" dirty="0" smtClean="0"/>
              <a:t> </a:t>
            </a:r>
            <a:r>
              <a:rPr lang="en-GB" dirty="0" err="1" smtClean="0"/>
              <a:t>habilidades</a:t>
            </a:r>
            <a:r>
              <a:rPr lang="en-GB" dirty="0" smtClean="0"/>
              <a:t> de </a:t>
            </a:r>
            <a:r>
              <a:rPr lang="en-GB" dirty="0" err="1" smtClean="0"/>
              <a:t>influencia</a:t>
            </a:r>
            <a:endParaRPr lang="en-GB" dirty="0"/>
          </a:p>
        </p:txBody>
      </p:sp>
    </p:spTree>
    <p:extLst>
      <p:ext uri="{BB962C8B-B14F-4D97-AF65-F5344CB8AC3E}">
        <p14:creationId xmlns:p14="http://schemas.microsoft.com/office/powerpoint/2010/main" xmlns="" val="54706783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006475"/>
          </a:xfrm>
        </p:spPr>
        <p:txBody>
          <a:bodyPr/>
          <a:lstStyle/>
          <a:p>
            <a:r>
              <a:rPr lang="en-GB" dirty="0" smtClean="0"/>
              <a:t>La </a:t>
            </a:r>
            <a:r>
              <a:rPr lang="en-GB" dirty="0" err="1" smtClean="0"/>
              <a:t>realción</a:t>
            </a:r>
            <a:r>
              <a:rPr lang="en-GB" dirty="0" smtClean="0"/>
              <a:t> entre el </a:t>
            </a:r>
            <a:r>
              <a:rPr lang="en-GB" dirty="0" err="1" smtClean="0"/>
              <a:t>Patrocinador</a:t>
            </a:r>
            <a:r>
              <a:rPr lang="en-GB" dirty="0" smtClean="0"/>
              <a:t> y el DP</a:t>
            </a:r>
            <a:endParaRPr lang="en-GB" dirty="0"/>
          </a:p>
        </p:txBody>
      </p:sp>
      <p:sp>
        <p:nvSpPr>
          <p:cNvPr id="4" name="Text Placeholder 3"/>
          <p:cNvSpPr>
            <a:spLocks noGrp="1"/>
          </p:cNvSpPr>
          <p:nvPr>
            <p:ph type="body" idx="1"/>
          </p:nvPr>
        </p:nvSpPr>
        <p:spPr>
          <a:xfrm>
            <a:off x="533400" y="1447800"/>
            <a:ext cx="4040188" cy="639762"/>
          </a:xfrm>
        </p:spPr>
        <p:txBody>
          <a:bodyPr>
            <a:normAutofit/>
          </a:bodyPr>
          <a:lstStyle/>
          <a:p>
            <a:r>
              <a:rPr lang="en-GB" sz="3200" dirty="0" err="1" smtClean="0"/>
              <a:t>Patrocinador</a:t>
            </a:r>
            <a:endParaRPr lang="en-GB" sz="3200" dirty="0"/>
          </a:p>
        </p:txBody>
      </p:sp>
      <p:sp>
        <p:nvSpPr>
          <p:cNvPr id="5" name="Content Placeholder 4"/>
          <p:cNvSpPr>
            <a:spLocks noGrp="1"/>
          </p:cNvSpPr>
          <p:nvPr>
            <p:ph sz="half" idx="2"/>
          </p:nvPr>
        </p:nvSpPr>
        <p:spPr>
          <a:xfrm>
            <a:off x="457200" y="2133600"/>
            <a:ext cx="4040188" cy="3951288"/>
          </a:xfrm>
        </p:spPr>
        <p:txBody>
          <a:bodyPr>
            <a:normAutofit/>
          </a:bodyPr>
          <a:lstStyle/>
          <a:p>
            <a:r>
              <a:rPr lang="en-GB" dirty="0" err="1" smtClean="0"/>
              <a:t>Beneficios</a:t>
            </a:r>
            <a:r>
              <a:rPr lang="en-GB" dirty="0" smtClean="0"/>
              <a:t> en </a:t>
            </a:r>
            <a:r>
              <a:rPr lang="en-GB" dirty="0" err="1" smtClean="0"/>
              <a:t>mente</a:t>
            </a:r>
            <a:endParaRPr lang="en-GB" dirty="0" smtClean="0"/>
          </a:p>
          <a:p>
            <a:r>
              <a:rPr lang="en-GB" dirty="0" err="1" smtClean="0"/>
              <a:t>Preocupado</a:t>
            </a:r>
            <a:r>
              <a:rPr lang="en-GB" dirty="0" smtClean="0"/>
              <a:t> </a:t>
            </a:r>
            <a:r>
              <a:rPr lang="en-GB" dirty="0" err="1" smtClean="0"/>
              <a:t>por</a:t>
            </a:r>
            <a:r>
              <a:rPr lang="en-GB" dirty="0" smtClean="0"/>
              <a:t> la  </a:t>
            </a:r>
            <a:r>
              <a:rPr lang="en-GB" dirty="0" err="1" smtClean="0"/>
              <a:t>eficacia</a:t>
            </a:r>
            <a:endParaRPr lang="en-GB" dirty="0" smtClean="0"/>
          </a:p>
          <a:p>
            <a:r>
              <a:rPr lang="en-GB" dirty="0" err="1" smtClean="0"/>
              <a:t>Proporciona</a:t>
            </a:r>
            <a:r>
              <a:rPr lang="en-GB" dirty="0" smtClean="0"/>
              <a:t> </a:t>
            </a:r>
            <a:r>
              <a:rPr lang="en-GB" dirty="0" err="1" smtClean="0"/>
              <a:t>dirección</a:t>
            </a:r>
            <a:endParaRPr lang="en-GB" dirty="0" smtClean="0"/>
          </a:p>
          <a:p>
            <a:r>
              <a:rPr lang="en-GB" dirty="0" err="1" smtClean="0"/>
              <a:t>Dispone</a:t>
            </a:r>
            <a:r>
              <a:rPr lang="en-GB" dirty="0" smtClean="0"/>
              <a:t> </a:t>
            </a:r>
            <a:r>
              <a:rPr lang="en-GB" dirty="0" err="1" smtClean="0"/>
              <a:t>sobre</a:t>
            </a:r>
            <a:r>
              <a:rPr lang="en-GB" dirty="0" smtClean="0"/>
              <a:t> la </a:t>
            </a:r>
            <a:r>
              <a:rPr lang="en-GB" dirty="0" err="1" smtClean="0"/>
              <a:t>inversión</a:t>
            </a:r>
            <a:endParaRPr lang="en-GB" dirty="0"/>
          </a:p>
        </p:txBody>
      </p:sp>
      <p:sp>
        <p:nvSpPr>
          <p:cNvPr id="6" name="Text Placeholder 5"/>
          <p:cNvSpPr>
            <a:spLocks noGrp="1"/>
          </p:cNvSpPr>
          <p:nvPr>
            <p:ph type="body" sz="quarter" idx="3"/>
          </p:nvPr>
        </p:nvSpPr>
        <p:spPr>
          <a:xfrm>
            <a:off x="4648200" y="1447800"/>
            <a:ext cx="4041775" cy="639762"/>
          </a:xfrm>
        </p:spPr>
        <p:txBody>
          <a:bodyPr>
            <a:normAutofit fontScale="92500"/>
          </a:bodyPr>
          <a:lstStyle/>
          <a:p>
            <a:r>
              <a:rPr lang="en-GB" sz="3200" dirty="0" smtClean="0"/>
              <a:t>Director de </a:t>
            </a:r>
            <a:r>
              <a:rPr lang="en-GB" sz="3200" dirty="0" err="1" smtClean="0"/>
              <a:t>proyecto</a:t>
            </a:r>
            <a:endParaRPr lang="en-GB" sz="3200" dirty="0"/>
          </a:p>
        </p:txBody>
      </p:sp>
      <p:sp>
        <p:nvSpPr>
          <p:cNvPr id="7" name="Content Placeholder 6"/>
          <p:cNvSpPr>
            <a:spLocks noGrp="1"/>
          </p:cNvSpPr>
          <p:nvPr>
            <p:ph sz="quarter" idx="4"/>
          </p:nvPr>
        </p:nvSpPr>
        <p:spPr>
          <a:xfrm>
            <a:off x="4648200" y="2133600"/>
            <a:ext cx="4191000" cy="3951288"/>
          </a:xfrm>
        </p:spPr>
        <p:txBody>
          <a:bodyPr>
            <a:normAutofit/>
          </a:bodyPr>
          <a:lstStyle/>
          <a:p>
            <a:r>
              <a:rPr lang="es-ES" dirty="0" smtClean="0"/>
              <a:t>Entrega y beneficios en mente </a:t>
            </a:r>
            <a:endParaRPr lang="en-GB" dirty="0" smtClean="0"/>
          </a:p>
          <a:p>
            <a:r>
              <a:rPr lang="es-ES" dirty="0" smtClean="0"/>
              <a:t>Preocupado por la  eficacia y la eficiencia</a:t>
            </a:r>
            <a:endParaRPr lang="en-GB" dirty="0" smtClean="0"/>
          </a:p>
          <a:p>
            <a:r>
              <a:rPr lang="en-GB" dirty="0" err="1" smtClean="0"/>
              <a:t>Proporciona</a:t>
            </a:r>
            <a:r>
              <a:rPr lang="en-GB" dirty="0" smtClean="0"/>
              <a:t> </a:t>
            </a:r>
            <a:r>
              <a:rPr lang="en-GB" dirty="0" err="1" smtClean="0"/>
              <a:t>gestión</a:t>
            </a:r>
            <a:endParaRPr lang="en-GB" dirty="0" smtClean="0"/>
          </a:p>
          <a:p>
            <a:r>
              <a:rPr lang="en-GB" dirty="0" err="1" smtClean="0"/>
              <a:t>Dispone</a:t>
            </a:r>
            <a:r>
              <a:rPr lang="en-GB" dirty="0" smtClean="0"/>
              <a:t> </a:t>
            </a:r>
            <a:r>
              <a:rPr lang="en-GB" dirty="0" err="1" smtClean="0"/>
              <a:t>sobre</a:t>
            </a:r>
            <a:r>
              <a:rPr lang="en-GB" dirty="0" smtClean="0"/>
              <a:t> el </a:t>
            </a:r>
            <a:r>
              <a:rPr lang="en-GB" dirty="0" err="1" smtClean="0"/>
              <a:t>presupuesto</a:t>
            </a:r>
            <a:endParaRPr lang="en-GB" dirty="0"/>
          </a:p>
        </p:txBody>
      </p:sp>
    </p:spTree>
    <p:extLst>
      <p:ext uri="{BB962C8B-B14F-4D97-AF65-F5344CB8AC3E}">
        <p14:creationId xmlns:p14="http://schemas.microsoft.com/office/powerpoint/2010/main" xmlns="" val="119155961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166</a:t>
            </a:fld>
            <a:endParaRPr lang="en-US" dirty="0"/>
          </a:p>
        </p:txBody>
      </p:sp>
      <p:sp>
        <p:nvSpPr>
          <p:cNvPr id="7" name="Title 6"/>
          <p:cNvSpPr>
            <a:spLocks noGrp="1"/>
          </p:cNvSpPr>
          <p:nvPr>
            <p:ph type="title"/>
          </p:nvPr>
        </p:nvSpPr>
        <p:spPr>
          <a:xfrm>
            <a:off x="381000" y="0"/>
            <a:ext cx="6172200" cy="1143000"/>
          </a:xfrm>
        </p:spPr>
        <p:txBody>
          <a:bodyPr/>
          <a:lstStyle/>
          <a:p>
            <a:r>
              <a:rPr lang="en-US" dirty="0" err="1" smtClean="0"/>
              <a:t>Hemos</a:t>
            </a:r>
            <a:r>
              <a:rPr lang="en-US" dirty="0" smtClean="0"/>
              <a:t> </a:t>
            </a:r>
            <a:r>
              <a:rPr lang="en-US" dirty="0" err="1" smtClean="0"/>
              <a:t>cubierto</a:t>
            </a:r>
            <a:endParaRPr lang="en-US" dirty="0"/>
          </a:p>
        </p:txBody>
      </p:sp>
      <p:sp>
        <p:nvSpPr>
          <p:cNvPr id="2" name="TextBox 1"/>
          <p:cNvSpPr txBox="1"/>
          <p:nvPr/>
        </p:nvSpPr>
        <p:spPr>
          <a:xfrm>
            <a:off x="457200" y="1447800"/>
            <a:ext cx="6537960" cy="1200329"/>
          </a:xfrm>
          <a:prstGeom prst="rect">
            <a:avLst/>
          </a:prstGeom>
          <a:noFill/>
        </p:spPr>
        <p:txBody>
          <a:bodyPr wrap="square" rtlCol="0">
            <a:spAutoFit/>
          </a:bodyPr>
          <a:lstStyle/>
          <a:p>
            <a:pPr marL="342900" indent="-342900">
              <a:buFont typeface="Arial"/>
              <a:buChar char="•"/>
            </a:pPr>
            <a:r>
              <a:rPr lang="es-ES" sz="2400" dirty="0" smtClean="0"/>
              <a:t>El rol y las responsabilidades del patrocinador del proyecto y cómo afecta al ciclo de vida del proyecto</a:t>
            </a:r>
            <a:r>
              <a:rPr lang="es-ES" sz="2400" smtClean="0"/>
              <a:t>.  </a:t>
            </a:r>
            <a:endParaRPr lang="en-GB" sz="2400" dirty="0"/>
          </a:p>
        </p:txBody>
      </p:sp>
    </p:spTree>
    <p:extLst>
      <p:ext uri="{BB962C8B-B14F-4D97-AF65-F5344CB8AC3E}">
        <p14:creationId xmlns:p14="http://schemas.microsoft.com/office/powerpoint/2010/main" xmlns="" val="1257474644"/>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smtClean="0">
                <a:solidFill>
                  <a:schemeClr val="bg1">
                    <a:lumMod val="65000"/>
                  </a:schemeClr>
                </a:solidFill>
              </a:rPr>
              <a:t>Participación</a:t>
            </a:r>
            <a:r>
              <a:rPr lang="en-US" dirty="0" smtClean="0">
                <a:solidFill>
                  <a:schemeClr val="bg1">
                    <a:lumMod val="65000"/>
                  </a:schemeClr>
                </a:solidFill>
              </a:rPr>
              <a:t> de los </a:t>
            </a:r>
            <a:r>
              <a:rPr lang="en-US" dirty="0" err="1" smtClean="0">
                <a:solidFill>
                  <a:schemeClr val="bg1">
                    <a:lumMod val="65000"/>
                  </a:schemeClr>
                </a:solidFill>
              </a:rPr>
              <a:t>Interesados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 xmlns:p14="http://schemas.microsoft.com/office/powerpoint/2010/main" val="365141633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168</a:t>
            </a:fld>
            <a:endParaRPr lang="en-US" dirty="0"/>
          </a:p>
        </p:txBody>
      </p:sp>
      <p:sp>
        <p:nvSpPr>
          <p:cNvPr id="2" name="Title 1"/>
          <p:cNvSpPr>
            <a:spLocks noGrp="1"/>
          </p:cNvSpPr>
          <p:nvPr>
            <p:ph type="title"/>
          </p:nvPr>
        </p:nvSpPr>
        <p:spPr>
          <a:xfrm>
            <a:off x="381000" y="0"/>
            <a:ext cx="8458200" cy="1143000"/>
          </a:xfrm>
        </p:spPr>
        <p:txBody>
          <a:bodyPr/>
          <a:lstStyle/>
          <a:p>
            <a:r>
              <a:rPr lang="en-US" dirty="0" err="1" smtClean="0">
                <a:solidFill>
                  <a:schemeClr val="bg1">
                    <a:lumMod val="65000"/>
                  </a:schemeClr>
                </a:solidFill>
              </a:rPr>
              <a:t>Participación</a:t>
            </a:r>
            <a:r>
              <a:rPr lang="en-US" dirty="0" smtClean="0">
                <a:solidFill>
                  <a:schemeClr val="bg1">
                    <a:lumMod val="65000"/>
                  </a:schemeClr>
                </a:solidFill>
              </a:rPr>
              <a:t> de los </a:t>
            </a:r>
            <a:r>
              <a:rPr lang="en-US" dirty="0" err="1" smtClean="0">
                <a:solidFill>
                  <a:schemeClr val="bg1">
                    <a:lumMod val="65000"/>
                  </a:schemeClr>
                </a:solidFill>
              </a:rPr>
              <a:t>Interesados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 xmlns:p14="http://schemas.microsoft.com/office/powerpoint/2010/main" val="10511350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16</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El </a:t>
                      </a: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a:t>
                      </a:r>
                      <a:r>
                        <a:rPr lang="en-GB" sz="1600" b="1" dirty="0" err="1" smtClean="0">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smtClean="0">
                          <a:solidFill>
                            <a:schemeClr val="bg1"/>
                          </a:solidFill>
                          <a:latin typeface="Helvetica"/>
                          <a:ea typeface="Calibri"/>
                          <a:cs typeface="Helvetica"/>
                        </a:rPr>
                        <a:t>Resultados</a:t>
                      </a:r>
                      <a:r>
                        <a:rPr lang="en-GB" sz="1600" b="1" dirty="0" smtClean="0">
                          <a:solidFill>
                            <a:schemeClr val="bg1"/>
                          </a:solidFill>
                          <a:latin typeface="Helvetica"/>
                          <a:ea typeface="Calibri"/>
                          <a:cs typeface="Helvetica"/>
                        </a:rPr>
                        <a:t> del </a:t>
                      </a:r>
                      <a:r>
                        <a:rPr lang="en-GB" sz="1600" b="1" dirty="0" err="1" smtClean="0">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err="1" smtClean="0">
                          <a:solidFill>
                            <a:schemeClr val="tx1"/>
                          </a:solidFill>
                          <a:latin typeface="Helvetica"/>
                          <a:ea typeface="Calibri"/>
                          <a:cs typeface="Helvetica"/>
                        </a:rPr>
                        <a:t>Participación</a:t>
                      </a:r>
                      <a:r>
                        <a:rPr lang="en-GB" sz="1600" dirty="0" smtClean="0">
                          <a:solidFill>
                            <a:schemeClr val="tx1"/>
                          </a:solidFill>
                          <a:latin typeface="Helvetica"/>
                          <a:ea typeface="Calibri"/>
                          <a:cs typeface="Helvetica"/>
                        </a:rPr>
                        <a:t> de los </a:t>
                      </a:r>
                      <a:r>
                        <a:rPr lang="en-GB" sz="1600" dirty="0" err="1" smtClean="0">
                          <a:solidFill>
                            <a:schemeClr val="tx1"/>
                          </a:solidFill>
                          <a:latin typeface="Helvetica"/>
                          <a:ea typeface="Calibri"/>
                          <a:cs typeface="Helvetica"/>
                        </a:rPr>
                        <a:t>Interesados</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0" indent="0">
                        <a:lnSpc>
                          <a:spcPct val="115000"/>
                        </a:lnSpc>
                        <a:spcAft>
                          <a:spcPts val="0"/>
                        </a:spcAft>
                        <a:buFont typeface="+mj-lt"/>
                        <a:buNone/>
                      </a:pPr>
                      <a:r>
                        <a:rPr lang="es-ES" sz="1600" b="1" baseline="0" dirty="0" smtClean="0">
                          <a:solidFill>
                            <a:schemeClr val="tx1"/>
                          </a:solidFill>
                          <a:latin typeface="Helvetica"/>
                          <a:ea typeface="Calibri"/>
                          <a:cs typeface="Helvetica"/>
                        </a:rPr>
                        <a:t>¿Qué / Cuáles son las partes interesadas?</a:t>
                      </a:r>
                    </a:p>
                    <a:p>
                      <a:pPr marL="0" indent="0">
                        <a:lnSpc>
                          <a:spcPct val="115000"/>
                        </a:lnSpc>
                        <a:spcAft>
                          <a:spcPts val="0"/>
                        </a:spcAft>
                        <a:buFont typeface="+mj-lt"/>
                        <a:buNone/>
                      </a:pPr>
                      <a:r>
                        <a:rPr lang="es-ES" sz="1600" b="1" baseline="0" dirty="0" smtClean="0">
                          <a:solidFill>
                            <a:schemeClr val="tx1"/>
                          </a:solidFill>
                          <a:latin typeface="Helvetica"/>
                          <a:ea typeface="Calibri"/>
                          <a:cs typeface="Helvetica"/>
                        </a:rPr>
                        <a:t>Gestión o Participación</a:t>
                      </a:r>
                    </a:p>
                    <a:p>
                      <a:pPr marL="0" indent="0">
                        <a:lnSpc>
                          <a:spcPct val="115000"/>
                        </a:lnSpc>
                        <a:spcAft>
                          <a:spcPts val="0"/>
                        </a:spcAft>
                        <a:buFont typeface="+mj-lt"/>
                        <a:buNone/>
                      </a:pPr>
                      <a:r>
                        <a:rPr lang="es-ES" sz="1600" b="1" baseline="0" dirty="0" smtClean="0">
                          <a:solidFill>
                            <a:schemeClr val="tx1"/>
                          </a:solidFill>
                          <a:latin typeface="Helvetica"/>
                          <a:ea typeface="Calibri"/>
                          <a:cs typeface="Helvetica"/>
                        </a:rPr>
                        <a:t>Análisis, Métodos, Técnicas y Competencia</a:t>
                      </a: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s-ES" sz="1600" dirty="0" smtClean="0">
                          <a:solidFill>
                            <a:schemeClr val="tx2"/>
                          </a:solidFill>
                          <a:latin typeface="Helvetica"/>
                          <a:ea typeface="Calibri"/>
                          <a:cs typeface="Helvetica"/>
                        </a:rPr>
                        <a:t>Este módulo abarca los grupos de interés y las habilidades necesarias que un director de proyecto necesita tener con el fin de gestionar el cambio con el apoyo de las partes interesadas</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81340541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8.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78898" y="1524000"/>
            <a:ext cx="7265102" cy="4124980"/>
          </a:xfrm>
          <a:prstGeom prst="rect">
            <a:avLst/>
          </a:prstGeom>
        </p:spPr>
      </p:pic>
      <p:sp>
        <p:nvSpPr>
          <p:cNvPr id="2" name="Title 1"/>
          <p:cNvSpPr>
            <a:spLocks noGrp="1"/>
          </p:cNvSpPr>
          <p:nvPr>
            <p:ph type="title"/>
          </p:nvPr>
        </p:nvSpPr>
        <p:spPr>
          <a:xfrm>
            <a:off x="281354" y="228600"/>
            <a:ext cx="7024744" cy="722864"/>
          </a:xfrm>
        </p:spPr>
        <p:txBody>
          <a:bodyPr>
            <a:normAutofit/>
          </a:bodyPr>
          <a:lstStyle/>
          <a:p>
            <a:r>
              <a:rPr lang="en-US" dirty="0" smtClean="0">
                <a:solidFill>
                  <a:srgbClr val="000000"/>
                </a:solidFill>
              </a:rPr>
              <a:t>¿</a:t>
            </a:r>
            <a:r>
              <a:rPr lang="en-US" dirty="0" err="1" smtClean="0">
                <a:solidFill>
                  <a:srgbClr val="000000"/>
                </a:solidFill>
              </a:rPr>
              <a:t>Qué</a:t>
            </a:r>
            <a:r>
              <a:rPr lang="en-US" dirty="0" smtClean="0">
                <a:solidFill>
                  <a:srgbClr val="000000"/>
                </a:solidFill>
              </a:rPr>
              <a:t> son </a:t>
            </a:r>
            <a:r>
              <a:rPr lang="en-US" dirty="0" err="1" smtClean="0">
                <a:solidFill>
                  <a:srgbClr val="000000"/>
                </a:solidFill>
              </a:rPr>
              <a:t>las</a:t>
            </a:r>
            <a:r>
              <a:rPr lang="en-US" dirty="0" smtClean="0">
                <a:solidFill>
                  <a:srgbClr val="000000"/>
                </a:solidFill>
              </a:rPr>
              <a:t> </a:t>
            </a:r>
            <a:r>
              <a:rPr lang="en-US" dirty="0" err="1" smtClean="0">
                <a:solidFill>
                  <a:srgbClr val="000000"/>
                </a:solidFill>
              </a:rPr>
              <a:t>Partes</a:t>
            </a:r>
            <a:r>
              <a:rPr lang="en-US" dirty="0" smtClean="0">
                <a:solidFill>
                  <a:srgbClr val="000000"/>
                </a:solidFill>
              </a:rPr>
              <a:t> </a:t>
            </a:r>
            <a:r>
              <a:rPr lang="en-US" dirty="0" err="1" smtClean="0">
                <a:solidFill>
                  <a:srgbClr val="000000"/>
                </a:solidFill>
              </a:rPr>
              <a:t>Interesadas</a:t>
            </a:r>
            <a:r>
              <a:rPr lang="en-US" dirty="0" smtClean="0">
                <a:solidFill>
                  <a:srgbClr val="000000"/>
                </a:solidFill>
              </a:rPr>
              <a: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169</a:t>
            </a:fld>
            <a:endParaRPr lang="en-US" dirty="0"/>
          </a:p>
        </p:txBody>
      </p:sp>
      <p:grpSp>
        <p:nvGrpSpPr>
          <p:cNvPr id="5" name="Group 44"/>
          <p:cNvGrpSpPr/>
          <p:nvPr/>
        </p:nvGrpSpPr>
        <p:grpSpPr>
          <a:xfrm>
            <a:off x="2869498" y="2219980"/>
            <a:ext cx="5181600" cy="3276600"/>
            <a:chOff x="990600" y="1752600"/>
            <a:chExt cx="6781800" cy="4343400"/>
          </a:xfrm>
        </p:grpSpPr>
        <p:cxnSp>
          <p:nvCxnSpPr>
            <p:cNvPr id="6" name="Straight Connector 5"/>
            <p:cNvCxnSpPr/>
            <p:nvPr/>
          </p:nvCxnSpPr>
          <p:spPr>
            <a:xfrm flipH="1" flipV="1">
              <a:off x="990600" y="4191000"/>
              <a:ext cx="619760" cy="1879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600200" y="3200400"/>
              <a:ext cx="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600200" y="2362200"/>
              <a:ext cx="533400" cy="3708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600200" y="2895600"/>
              <a:ext cx="16002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600200" y="1752600"/>
              <a:ext cx="1295400" cy="4318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00200" y="2590800"/>
              <a:ext cx="2667000" cy="3479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00200" y="3429000"/>
              <a:ext cx="2590800" cy="2641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3962400"/>
              <a:ext cx="2743200" cy="21082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600200" y="4953000"/>
              <a:ext cx="2362200" cy="1066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600200" y="2895600"/>
              <a:ext cx="44196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600200" y="3124200"/>
              <a:ext cx="525780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600200" y="2438400"/>
              <a:ext cx="5410200" cy="3581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00200" y="3581400"/>
              <a:ext cx="5715000" cy="2413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00200" y="4114800"/>
              <a:ext cx="6172200" cy="190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2590800" y="5562600"/>
            <a:ext cx="1904047" cy="369332"/>
          </a:xfrm>
          <a:prstGeom prst="rect">
            <a:avLst/>
          </a:prstGeom>
          <a:noFill/>
        </p:spPr>
        <p:txBody>
          <a:bodyPr wrap="none" rtlCol="0">
            <a:spAutoFit/>
          </a:bodyPr>
          <a:lstStyle/>
          <a:p>
            <a:r>
              <a:rPr lang="en-US" dirty="0" err="1" smtClean="0"/>
              <a:t>Partes</a:t>
            </a:r>
            <a:r>
              <a:rPr lang="en-US" dirty="0" smtClean="0"/>
              <a:t> </a:t>
            </a:r>
            <a:r>
              <a:rPr lang="en-US" dirty="0" err="1" smtClean="0"/>
              <a:t>Interesadas</a:t>
            </a:r>
            <a:endParaRPr lang="en-US" dirty="0"/>
          </a:p>
        </p:txBody>
      </p:sp>
      <p:sp>
        <p:nvSpPr>
          <p:cNvPr id="44" name="TextBox 43"/>
          <p:cNvSpPr txBox="1"/>
          <p:nvPr/>
        </p:nvSpPr>
        <p:spPr>
          <a:xfrm>
            <a:off x="7086600" y="5715000"/>
            <a:ext cx="1813317" cy="307777"/>
          </a:xfrm>
          <a:prstGeom prst="rect">
            <a:avLst/>
          </a:prstGeom>
          <a:noFill/>
        </p:spPr>
        <p:txBody>
          <a:bodyPr wrap="none" rtlCol="0">
            <a:spAutoFit/>
          </a:bodyPr>
          <a:lstStyle/>
          <a:p>
            <a:r>
              <a:rPr lang="en-US" sz="1400" dirty="0" smtClean="0">
                <a:solidFill>
                  <a:schemeClr val="bg1">
                    <a:lumMod val="65000"/>
                  </a:schemeClr>
                </a:solidFill>
              </a:rPr>
              <a:t>ISO 21500 Pg. 2 and  7</a:t>
            </a:r>
            <a:endParaRPr lang="en-US" sz="1400" dirty="0">
              <a:solidFill>
                <a:schemeClr val="bg1">
                  <a:lumMod val="65000"/>
                </a:schemeClr>
              </a:solidFill>
            </a:endParaRPr>
          </a:p>
        </p:txBody>
      </p:sp>
      <p:sp>
        <p:nvSpPr>
          <p:cNvPr id="46" name="TextBox 45"/>
          <p:cNvSpPr txBox="1"/>
          <p:nvPr/>
        </p:nvSpPr>
        <p:spPr>
          <a:xfrm>
            <a:off x="152400" y="1828800"/>
            <a:ext cx="2199640" cy="3693319"/>
          </a:xfrm>
          <a:prstGeom prst="rect">
            <a:avLst/>
          </a:prstGeom>
          <a:noFill/>
        </p:spPr>
        <p:txBody>
          <a:bodyPr wrap="square" rtlCol="0">
            <a:spAutoFit/>
          </a:bodyPr>
          <a:lstStyle/>
          <a:p>
            <a:r>
              <a:rPr lang="en-US" b="1" dirty="0" err="1" smtClean="0"/>
              <a:t>Definición</a:t>
            </a:r>
            <a:r>
              <a:rPr lang="en-US" b="1" dirty="0" smtClean="0"/>
              <a:t>:</a:t>
            </a:r>
            <a:br>
              <a:rPr lang="en-US" b="1" dirty="0" smtClean="0"/>
            </a:br>
            <a:r>
              <a:rPr lang="es-ES" b="1" dirty="0" smtClean="0"/>
              <a:t> </a:t>
            </a:r>
            <a:r>
              <a:rPr lang="es-ES" dirty="0" smtClean="0"/>
              <a:t>Una</a:t>
            </a:r>
            <a:r>
              <a:rPr lang="es-ES" b="1" dirty="0" smtClean="0"/>
              <a:t> </a:t>
            </a:r>
            <a:r>
              <a:rPr lang="es-ES" b="1" i="1" dirty="0" smtClean="0"/>
              <a:t>Parte Interesada </a:t>
            </a:r>
            <a:r>
              <a:rPr lang="es-ES" dirty="0" smtClean="0"/>
              <a:t>es una persona, grupo u organización que tiene interés en, o puede afectar, o ser afectado por, o percibirse a sí mismo a ser afectados por cualquier aspecto del proyecto.</a:t>
            </a:r>
            <a:endParaRPr lang="en-US" dirty="0"/>
          </a:p>
          <a:p>
            <a:endParaRPr lang="en-US" dirty="0"/>
          </a:p>
        </p:txBody>
      </p:sp>
    </p:spTree>
    <p:extLst>
      <p:ext uri="{BB962C8B-B14F-4D97-AF65-F5344CB8AC3E}">
        <p14:creationId xmlns="" xmlns:p14="http://schemas.microsoft.com/office/powerpoint/2010/main" val="540288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8512" y="911310"/>
            <a:ext cx="2597293"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err="1" smtClean="0">
                <a:ln w="0"/>
                <a:solidFill>
                  <a:schemeClr val="tx1"/>
                </a:solidFill>
                <a:effectLst>
                  <a:outerShdw blurRad="38100" dist="19050" dir="2700000" algn="tl" rotWithShape="0">
                    <a:schemeClr val="dk1">
                      <a:alpha val="40000"/>
                    </a:schemeClr>
                  </a:outerShdw>
                </a:effectLst>
              </a:rPr>
              <a:t>Proyecto</a:t>
            </a:r>
            <a:endParaRPr lang="en-US" sz="135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693895" y="1123265"/>
            <a:ext cx="2196023"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err="1" smtClean="0">
                <a:ln w="0"/>
                <a:solidFill>
                  <a:schemeClr val="tx1"/>
                </a:solidFill>
                <a:effectLst>
                  <a:outerShdw blurRad="38100" dist="19050" dir="2700000" algn="tl" rotWithShape="0">
                    <a:schemeClr val="dk1">
                      <a:alpha val="40000"/>
                    </a:schemeClr>
                  </a:outerShdw>
                </a:effectLst>
              </a:rPr>
              <a:t>Impactos</a:t>
            </a:r>
            <a:r>
              <a:rPr lang="en-US" sz="1200" dirty="0" smtClean="0">
                <a:ln w="0"/>
                <a:solidFill>
                  <a:schemeClr val="tx1"/>
                </a:solidFill>
                <a:effectLst>
                  <a:outerShdw blurRad="38100" dist="19050" dir="2700000" algn="tl" rotWithShape="0">
                    <a:schemeClr val="dk1">
                      <a:alpha val="40000"/>
                    </a:schemeClr>
                  </a:outerShdw>
                </a:effectLst>
              </a:rPr>
              <a:t> del </a:t>
            </a:r>
            <a:r>
              <a:rPr lang="en-US" sz="1200" dirty="0" err="1" smtClean="0">
                <a:ln w="0"/>
                <a:solidFill>
                  <a:schemeClr val="tx1"/>
                </a:solidFill>
                <a:effectLst>
                  <a:outerShdw blurRad="38100" dist="19050" dir="2700000" algn="tl" rotWithShape="0">
                    <a:schemeClr val="dk1">
                      <a:alpha val="40000"/>
                    </a:schemeClr>
                  </a:outerShdw>
                </a:effectLst>
              </a:rPr>
              <a:t>Producto</a:t>
            </a:r>
            <a:endParaRPr lang="en-US" sz="1200" dirty="0">
              <a:ln w="0"/>
              <a:solidFill>
                <a:schemeClr val="tx1"/>
              </a:solidFill>
              <a:effectLst>
                <a:outerShdw blurRad="38100" dist="19050" dir="2700000" algn="tl" rotWithShape="0">
                  <a:schemeClr val="dk1">
                    <a:alpha val="40000"/>
                  </a:schemeClr>
                </a:outerShdw>
              </a:effectLst>
            </a:endParaRPr>
          </a:p>
          <a:p>
            <a:pPr algn="ctr"/>
            <a:r>
              <a:rPr lang="en-US" sz="788" dirty="0" err="1" smtClean="0">
                <a:ln w="0"/>
                <a:solidFill>
                  <a:schemeClr val="tx1"/>
                </a:solidFill>
                <a:effectLst>
                  <a:outerShdw blurRad="38100" dist="19050" dir="2700000" algn="tl" rotWithShape="0">
                    <a:schemeClr val="dk1">
                      <a:alpha val="40000"/>
                    </a:schemeClr>
                  </a:outerShdw>
                </a:effectLst>
              </a:rPr>
              <a:t>Objetivos</a:t>
            </a:r>
            <a:r>
              <a:rPr lang="en-US" sz="788" dirty="0" smtClean="0">
                <a:ln w="0"/>
                <a:solidFill>
                  <a:schemeClr val="tx1"/>
                </a:solidFill>
                <a:effectLst>
                  <a:outerShdw blurRad="38100" dist="19050" dir="2700000" algn="tl" rotWithShape="0">
                    <a:schemeClr val="dk1">
                      <a:alpha val="40000"/>
                    </a:schemeClr>
                  </a:outerShdw>
                </a:effectLst>
              </a:rPr>
              <a:t>  y </a:t>
            </a:r>
            <a:r>
              <a:rPr lang="en-US" sz="788" dirty="0" err="1" smtClean="0">
                <a:ln w="0"/>
                <a:solidFill>
                  <a:schemeClr val="tx1"/>
                </a:solidFill>
                <a:effectLst>
                  <a:outerShdw blurRad="38100" dist="19050" dir="2700000" algn="tl" rotWithShape="0">
                    <a:schemeClr val="dk1">
                      <a:alpha val="40000"/>
                    </a:schemeClr>
                  </a:outerShdw>
                </a:effectLst>
              </a:rPr>
              <a:t>Esfuerzos</a:t>
            </a:r>
            <a:r>
              <a:rPr lang="en-US" sz="788" dirty="0">
                <a:ln w="0"/>
                <a:solidFill>
                  <a:schemeClr val="tx1"/>
                </a:solidFill>
                <a:effectLst>
                  <a:outerShdw blurRad="38100" dist="19050" dir="2700000" algn="tl" rotWithShape="0">
                    <a:schemeClr val="dk1">
                      <a:alpha val="40000"/>
                    </a:schemeClr>
                  </a:outerShdw>
                </a:effectLst>
              </a:rPr>
              <a:t/>
            </a:r>
            <a:br>
              <a:rPr lang="en-US" sz="788" dirty="0">
                <a:ln w="0"/>
                <a:solidFill>
                  <a:schemeClr val="tx1"/>
                </a:solidFill>
                <a:effectLst>
                  <a:outerShdw blurRad="38100" dist="19050" dir="2700000" algn="tl" rotWithShape="0">
                    <a:schemeClr val="dk1">
                      <a:alpha val="40000"/>
                    </a:schemeClr>
                  </a:outerShdw>
                </a:effectLst>
              </a:rPr>
            </a:br>
            <a:r>
              <a:rPr lang="en-US" sz="788" dirty="0" smtClean="0">
                <a:ln w="0"/>
                <a:solidFill>
                  <a:schemeClr val="tx1"/>
                </a:solidFill>
                <a:effectLst>
                  <a:outerShdw blurRad="38100" dist="19050" dir="2700000" algn="tl" rotWithShape="0">
                    <a:schemeClr val="dk1">
                      <a:alpha val="40000"/>
                    </a:schemeClr>
                  </a:outerShdw>
                </a:effectLst>
              </a:rPr>
              <a:t>Vida </a:t>
            </a:r>
            <a:r>
              <a:rPr lang="en-US" sz="788" dirty="0" err="1" smtClean="0">
                <a:ln w="0"/>
                <a:solidFill>
                  <a:schemeClr val="tx1"/>
                </a:solidFill>
                <a:effectLst>
                  <a:outerShdw blurRad="38100" dist="19050" dir="2700000" algn="tl" rotWithShape="0">
                    <a:schemeClr val="dk1">
                      <a:alpha val="40000"/>
                    </a:schemeClr>
                  </a:outerShdw>
                </a:effectLst>
              </a:rPr>
              <a:t>útil</a:t>
            </a:r>
            <a:r>
              <a:rPr lang="en-US" sz="788" dirty="0" smtClean="0">
                <a:ln w="0"/>
                <a:solidFill>
                  <a:schemeClr val="tx1"/>
                </a:solidFill>
                <a:effectLst>
                  <a:outerShdw blurRad="38100" dist="19050" dir="2700000" algn="tl" rotWithShape="0">
                    <a:schemeClr val="dk1">
                      <a:alpha val="40000"/>
                    </a:schemeClr>
                  </a:outerShdw>
                </a:effectLst>
              </a:rPr>
              <a:t> y </a:t>
            </a:r>
            <a:r>
              <a:rPr lang="en-US" sz="788" dirty="0" err="1" smtClean="0">
                <a:ln w="0"/>
                <a:solidFill>
                  <a:schemeClr val="tx1"/>
                </a:solidFill>
                <a:effectLst>
                  <a:outerShdw blurRad="38100" dist="19050" dir="2700000" algn="tl" rotWithShape="0">
                    <a:schemeClr val="dk1">
                      <a:alpha val="40000"/>
                    </a:schemeClr>
                  </a:outerShdw>
                </a:effectLst>
              </a:rPr>
              <a:t>Servicio</a:t>
            </a:r>
            <a:endParaRPr lang="en-US" sz="788"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6331164" y="1117744"/>
            <a:ext cx="2188730"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err="1" smtClean="0">
                <a:ln w="0"/>
                <a:solidFill>
                  <a:schemeClr val="tx1"/>
                </a:solidFill>
                <a:effectLst>
                  <a:outerShdw blurRad="38100" dist="19050" dir="2700000" algn="tl" rotWithShape="0">
                    <a:schemeClr val="dk1">
                      <a:alpha val="40000"/>
                    </a:schemeClr>
                  </a:outerShdw>
                </a:effectLst>
              </a:rPr>
              <a:t>Impacto</a:t>
            </a:r>
            <a:r>
              <a:rPr lang="en-US" sz="1200" dirty="0" smtClean="0">
                <a:ln w="0"/>
                <a:solidFill>
                  <a:schemeClr val="tx1"/>
                </a:solidFill>
                <a:effectLst>
                  <a:outerShdw blurRad="38100" dist="19050" dir="2700000" algn="tl" rotWithShape="0">
                    <a:schemeClr val="dk1">
                      <a:alpha val="40000"/>
                    </a:schemeClr>
                  </a:outerShdw>
                </a:effectLst>
              </a:rPr>
              <a:t> de los </a:t>
            </a:r>
            <a:r>
              <a:rPr lang="en-US" sz="1200" dirty="0" err="1" smtClean="0">
                <a:ln w="0"/>
                <a:solidFill>
                  <a:schemeClr val="tx1"/>
                </a:solidFill>
                <a:effectLst>
                  <a:outerShdw blurRad="38100" dist="19050" dir="2700000" algn="tl" rotWithShape="0">
                    <a:schemeClr val="dk1">
                      <a:alpha val="40000"/>
                    </a:schemeClr>
                  </a:outerShdw>
                </a:effectLst>
              </a:rPr>
              <a:t>Procesos</a:t>
            </a:r>
            <a:r>
              <a:rPr lang="en-US" sz="1200" dirty="0" smtClean="0">
                <a:ln w="0"/>
                <a:solidFill>
                  <a:schemeClr val="tx1"/>
                </a:solidFill>
                <a:effectLst>
                  <a:outerShdw blurRad="38100" dist="19050" dir="2700000" algn="tl" rotWithShape="0">
                    <a:schemeClr val="dk1">
                      <a:alpha val="40000"/>
                    </a:schemeClr>
                  </a:outerShdw>
                </a:effectLst>
              </a:rPr>
              <a:t> </a:t>
            </a:r>
          </a:p>
          <a:p>
            <a:pPr algn="ctr"/>
            <a:r>
              <a:rPr lang="en-US" sz="788" dirty="0" err="1" smtClean="0">
                <a:ln w="0"/>
                <a:solidFill>
                  <a:schemeClr val="tx1"/>
                </a:solidFill>
                <a:effectLst>
                  <a:outerShdw blurRad="38100" dist="19050" dir="2700000" algn="tl" rotWithShape="0">
                    <a:schemeClr val="dk1">
                      <a:alpha val="40000"/>
                    </a:schemeClr>
                  </a:outerShdw>
                </a:effectLst>
              </a:rPr>
              <a:t>Madurez</a:t>
            </a:r>
            <a:r>
              <a:rPr lang="en-US" sz="788" dirty="0" smtClean="0">
                <a:ln w="0"/>
                <a:solidFill>
                  <a:schemeClr val="tx1"/>
                </a:solidFill>
                <a:effectLst>
                  <a:outerShdw blurRad="38100" dist="19050" dir="2700000" algn="tl" rotWithShape="0">
                    <a:schemeClr val="dk1">
                      <a:alpha val="40000"/>
                    </a:schemeClr>
                  </a:outerShdw>
                </a:effectLst>
              </a:rPr>
              <a:t> y </a:t>
            </a:r>
            <a:r>
              <a:rPr lang="en-US" sz="788" dirty="0" err="1" smtClean="0">
                <a:ln w="0"/>
                <a:solidFill>
                  <a:schemeClr val="tx1"/>
                </a:solidFill>
                <a:effectLst>
                  <a:outerShdw blurRad="38100" dist="19050" dir="2700000" algn="tl" rotWithShape="0">
                    <a:schemeClr val="dk1">
                      <a:alpha val="40000"/>
                    </a:schemeClr>
                  </a:outerShdw>
                </a:effectLst>
              </a:rPr>
              <a:t>Eficiencia</a:t>
            </a:r>
            <a:endParaRPr lang="en-US" sz="788"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305676" y="2130450"/>
            <a:ext cx="3028199"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err="1" smtClean="0">
                <a:ln w="0"/>
                <a:solidFill>
                  <a:schemeClr val="tx1"/>
                </a:solidFill>
                <a:effectLst>
                  <a:outerShdw blurRad="38100" dist="19050" dir="2700000" algn="tl" rotWithShape="0">
                    <a:schemeClr val="dk1">
                      <a:alpha val="40000"/>
                    </a:schemeClr>
                  </a:outerShdw>
                </a:effectLst>
              </a:rPr>
              <a:t>Sociedad</a:t>
            </a:r>
            <a:endParaRPr lang="en-US" sz="1200" dirty="0">
              <a:ln w="0"/>
              <a:solidFill>
                <a:schemeClr val="tx1"/>
              </a:solidFill>
              <a:effectLst>
                <a:outerShdw blurRad="38100" dist="19050" dir="2700000" algn="tl" rotWithShape="0">
                  <a:schemeClr val="dk1">
                    <a:alpha val="40000"/>
                  </a:schemeClr>
                </a:outerShdw>
              </a:effectLst>
            </a:endParaRPr>
          </a:p>
          <a:p>
            <a:pPr algn="ctr"/>
            <a:r>
              <a:rPr lang="en-US" sz="1200" dirty="0" smtClean="0">
                <a:ln w="0"/>
                <a:solidFill>
                  <a:schemeClr val="tx1"/>
                </a:solidFill>
                <a:effectLst>
                  <a:outerShdw blurRad="38100" dist="19050" dir="2700000" algn="tl" rotWithShape="0">
                    <a:schemeClr val="dk1">
                      <a:alpha val="40000"/>
                    </a:schemeClr>
                  </a:outerShdw>
                </a:effectLst>
              </a:rPr>
              <a:t>(Personas)</a:t>
            </a:r>
            <a:endParaRPr lang="en-US" sz="788"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3468845" y="2125588"/>
            <a:ext cx="2933087"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err="1" smtClean="0">
                <a:ln w="0"/>
                <a:solidFill>
                  <a:schemeClr val="tx1"/>
                </a:solidFill>
                <a:effectLst>
                  <a:outerShdw blurRad="38100" dist="19050" dir="2700000" algn="tl" rotWithShape="0">
                    <a:schemeClr val="dk1">
                      <a:alpha val="40000"/>
                    </a:schemeClr>
                  </a:outerShdw>
                </a:effectLst>
              </a:rPr>
              <a:t>Medio</a:t>
            </a:r>
            <a:r>
              <a:rPr lang="en-US" sz="1200" dirty="0" smtClean="0">
                <a:ln w="0"/>
                <a:solidFill>
                  <a:schemeClr val="tx1"/>
                </a:solidFill>
                <a:effectLst>
                  <a:outerShdw blurRad="38100" dist="19050" dir="2700000" algn="tl" rotWithShape="0">
                    <a:schemeClr val="dk1">
                      <a:alpha val="40000"/>
                    </a:schemeClr>
                  </a:outerShdw>
                </a:effectLst>
              </a:rPr>
              <a:t> </a:t>
            </a:r>
            <a:r>
              <a:rPr lang="en-US" sz="1200" dirty="0" err="1" smtClean="0">
                <a:ln w="0"/>
                <a:solidFill>
                  <a:schemeClr val="tx1"/>
                </a:solidFill>
                <a:effectLst>
                  <a:outerShdw blurRad="38100" dist="19050" dir="2700000" algn="tl" rotWithShape="0">
                    <a:schemeClr val="dk1">
                      <a:alpha val="40000"/>
                    </a:schemeClr>
                  </a:outerShdw>
                </a:effectLst>
              </a:rPr>
              <a:t>Ambiente</a:t>
            </a:r>
            <a:r>
              <a:rPr lang="en-US" sz="1200" dirty="0">
                <a:ln w="0"/>
                <a:solidFill>
                  <a:schemeClr val="tx1"/>
                </a:solidFill>
                <a:effectLst>
                  <a:outerShdw blurRad="38100" dist="19050" dir="2700000" algn="tl" rotWithShape="0">
                    <a:schemeClr val="dk1">
                      <a:alpha val="40000"/>
                    </a:schemeClr>
                  </a:outerShdw>
                </a:effectLst>
              </a:rPr>
              <a:t/>
            </a:r>
            <a:br>
              <a:rPr lang="en-US" sz="1200" dirty="0">
                <a:ln w="0"/>
                <a:solidFill>
                  <a:schemeClr val="tx1"/>
                </a:solidFill>
                <a:effectLst>
                  <a:outerShdw blurRad="38100" dist="19050" dir="2700000" algn="tl" rotWithShape="0">
                    <a:schemeClr val="dk1">
                      <a:alpha val="40000"/>
                    </a:schemeClr>
                  </a:outerShdw>
                </a:effectLst>
              </a:rPr>
            </a:br>
            <a:r>
              <a:rPr lang="en-US" sz="1200" dirty="0">
                <a:ln w="0"/>
                <a:solidFill>
                  <a:schemeClr val="tx1"/>
                </a:solidFill>
                <a:effectLst>
                  <a:outerShdw blurRad="38100" dist="19050" dir="2700000" algn="tl" rotWithShape="0">
                    <a:schemeClr val="dk1">
                      <a:alpha val="40000"/>
                    </a:schemeClr>
                  </a:outerShdw>
                </a:effectLst>
              </a:rPr>
              <a:t>(</a:t>
            </a:r>
            <a:r>
              <a:rPr lang="en-US" sz="1200" dirty="0" err="1" smtClean="0">
                <a:ln w="0"/>
                <a:solidFill>
                  <a:schemeClr val="tx1"/>
                </a:solidFill>
                <a:effectLst>
                  <a:outerShdw blurRad="38100" dist="19050" dir="2700000" algn="tl" rotWithShape="0">
                    <a:schemeClr val="dk1">
                      <a:alpha val="40000"/>
                    </a:schemeClr>
                  </a:outerShdw>
                </a:effectLst>
              </a:rPr>
              <a:t>Planeta</a:t>
            </a:r>
            <a:r>
              <a:rPr lang="en-US" sz="1200" dirty="0" smtClean="0">
                <a:ln w="0"/>
                <a:solidFill>
                  <a:schemeClr val="tx1"/>
                </a:solidFill>
                <a:effectLst>
                  <a:outerShdw blurRad="38100" dist="19050" dir="2700000" algn="tl" rotWithShape="0">
                    <a:schemeClr val="dk1">
                      <a:alpha val="40000"/>
                    </a:schemeClr>
                  </a:outerShdw>
                </a:effectLst>
              </a:rPr>
              <a:t>)</a:t>
            </a:r>
            <a:endParaRPr lang="en-US" sz="788"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6589556" y="2125588"/>
            <a:ext cx="2179938"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err="1" smtClean="0">
                <a:ln w="0"/>
                <a:solidFill>
                  <a:schemeClr val="tx1"/>
                </a:solidFill>
                <a:effectLst>
                  <a:outerShdw blurRad="38100" dist="19050" dir="2700000" algn="tl" rotWithShape="0">
                    <a:schemeClr val="dk1">
                      <a:alpha val="40000"/>
                    </a:schemeClr>
                  </a:outerShdw>
                </a:effectLst>
              </a:rPr>
              <a:t>Finanzas</a:t>
            </a:r>
            <a:r>
              <a:rPr lang="en-US" sz="1200" dirty="0">
                <a:ln w="0"/>
                <a:solidFill>
                  <a:schemeClr val="tx1"/>
                </a:solidFill>
                <a:effectLst>
                  <a:outerShdw blurRad="38100" dist="19050" dir="2700000" algn="tl" rotWithShape="0">
                    <a:schemeClr val="dk1">
                      <a:alpha val="40000"/>
                    </a:schemeClr>
                  </a:outerShdw>
                </a:effectLst>
              </a:rPr>
              <a:t/>
            </a:r>
            <a:br>
              <a:rPr lang="en-US" sz="1200" dirty="0">
                <a:ln w="0"/>
                <a:solidFill>
                  <a:schemeClr val="tx1"/>
                </a:solidFill>
                <a:effectLst>
                  <a:outerShdw blurRad="38100" dist="19050" dir="2700000" algn="tl" rotWithShape="0">
                    <a:schemeClr val="dk1">
                      <a:alpha val="40000"/>
                    </a:schemeClr>
                  </a:outerShdw>
                </a:effectLst>
              </a:rPr>
            </a:br>
            <a:r>
              <a:rPr lang="en-US" sz="1200" dirty="0">
                <a:ln w="0"/>
                <a:solidFill>
                  <a:schemeClr val="tx1"/>
                </a:solidFill>
                <a:effectLst>
                  <a:outerShdw blurRad="38100" dist="19050" dir="2700000" algn="tl" rotWithShape="0">
                    <a:schemeClr val="dk1">
                      <a:alpha val="40000"/>
                    </a:schemeClr>
                  </a:outerShdw>
                </a:effectLst>
              </a:rPr>
              <a:t>(</a:t>
            </a:r>
            <a:r>
              <a:rPr lang="en-US" sz="1200" dirty="0" err="1" smtClean="0">
                <a:ln w="0"/>
                <a:solidFill>
                  <a:schemeClr val="tx1"/>
                </a:solidFill>
                <a:effectLst>
                  <a:outerShdw blurRad="38100" dist="19050" dir="2700000" algn="tl" rotWithShape="0">
                    <a:schemeClr val="dk1">
                      <a:alpha val="40000"/>
                    </a:schemeClr>
                  </a:outerShdw>
                </a:effectLst>
              </a:rPr>
              <a:t>Prosperidad</a:t>
            </a:r>
            <a:r>
              <a:rPr lang="en-US" sz="1200" dirty="0" smtClean="0">
                <a:ln w="0"/>
                <a:solidFill>
                  <a:schemeClr val="tx1"/>
                </a:solidFill>
                <a:effectLst>
                  <a:outerShdw blurRad="38100" dist="19050" dir="2700000" algn="tl" rotWithShape="0">
                    <a:schemeClr val="dk1">
                      <a:alpha val="40000"/>
                    </a:schemeClr>
                  </a:outerShdw>
                </a:effectLst>
              </a:rPr>
              <a:t>)</a:t>
            </a:r>
            <a:endParaRPr lang="en-US" sz="788"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305675"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Prácticas</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Laborales</a:t>
            </a:r>
            <a:r>
              <a:rPr lang="en-US" sz="675" dirty="0" smtClean="0">
                <a:ln w="0"/>
                <a:solidFill>
                  <a:schemeClr val="tx1"/>
                </a:solidFill>
                <a:effectLst>
                  <a:outerShdw blurRad="38100" dist="19050" dir="2700000" algn="tl" rotWithShape="0">
                    <a:schemeClr val="dk1">
                      <a:alpha val="40000"/>
                    </a:schemeClr>
                  </a:outerShdw>
                </a:effectLst>
              </a:rPr>
              <a:t> y Trabajo </a:t>
            </a:r>
            <a:r>
              <a:rPr lang="en-US" sz="675" dirty="0" err="1" smtClean="0">
                <a:ln w="0"/>
                <a:solidFill>
                  <a:schemeClr val="tx1"/>
                </a:solidFill>
                <a:effectLst>
                  <a:outerShdw blurRad="38100" dist="19050" dir="2700000" algn="tl" rotWithShape="0">
                    <a:schemeClr val="dk1">
                      <a:alpha val="40000"/>
                    </a:schemeClr>
                  </a:outerShdw>
                </a:effectLst>
              </a:rPr>
              <a:t>Decente</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1035627" y="2696712"/>
            <a:ext cx="73163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Sociedad</a:t>
            </a:r>
            <a:r>
              <a:rPr lang="en-US" sz="675" dirty="0" smtClean="0">
                <a:ln w="0"/>
                <a:solidFill>
                  <a:schemeClr val="tx1"/>
                </a:solidFill>
                <a:effectLst>
                  <a:outerShdw blurRad="38100" dist="19050" dir="2700000" algn="tl" rotWithShape="0">
                    <a:schemeClr val="dk1">
                      <a:alpha val="40000"/>
                    </a:schemeClr>
                  </a:outerShdw>
                </a:effectLst>
              </a:rPr>
              <a:t> y  </a:t>
            </a:r>
            <a:r>
              <a:rPr lang="en-US" sz="675" dirty="0" err="1" smtClean="0">
                <a:ln w="0"/>
                <a:solidFill>
                  <a:schemeClr val="tx1"/>
                </a:solidFill>
                <a:effectLst>
                  <a:outerShdw blurRad="38100" dist="19050" dir="2700000" algn="tl" rotWithShape="0">
                    <a:schemeClr val="dk1">
                      <a:alpha val="40000"/>
                    </a:schemeClr>
                  </a:outerShdw>
                </a:effectLst>
              </a:rPr>
              <a:t>Consumidores</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3" name="Rectangle 22"/>
          <p:cNvSpPr/>
          <p:nvPr/>
        </p:nvSpPr>
        <p:spPr>
          <a:xfrm>
            <a:off x="1803737"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Derechos</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Humanos</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4" name="Rectangle 23"/>
          <p:cNvSpPr/>
          <p:nvPr/>
        </p:nvSpPr>
        <p:spPr>
          <a:xfrm>
            <a:off x="2560064"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Comportamien</a:t>
            </a:r>
            <a:r>
              <a:rPr lang="en-US" sz="675" dirty="0" smtClean="0">
                <a:ln w="0"/>
                <a:solidFill>
                  <a:schemeClr val="tx1"/>
                </a:solidFill>
                <a:effectLst>
                  <a:outerShdw blurRad="38100" dist="19050" dir="2700000" algn="tl" rotWithShape="0">
                    <a:schemeClr val="dk1">
                      <a:alpha val="40000"/>
                    </a:schemeClr>
                  </a:outerShdw>
                </a:effectLst>
              </a:rPr>
              <a:t>-to </a:t>
            </a:r>
            <a:r>
              <a:rPr lang="en-US" sz="675" dirty="0" err="1" smtClean="0">
                <a:ln w="0"/>
                <a:solidFill>
                  <a:schemeClr val="tx1"/>
                </a:solidFill>
                <a:effectLst>
                  <a:outerShdw blurRad="38100" dist="19050" dir="2700000" algn="tl" rotWithShape="0">
                    <a:schemeClr val="dk1">
                      <a:alpha val="40000"/>
                    </a:schemeClr>
                  </a:outerShdw>
                </a:effectLst>
              </a:rPr>
              <a:t>Ético</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5" name="Rectangle 24"/>
          <p:cNvSpPr/>
          <p:nvPr/>
        </p:nvSpPr>
        <p:spPr>
          <a:xfrm>
            <a:off x="3440789"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Transporte</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6" name="Rectangle 25"/>
          <p:cNvSpPr/>
          <p:nvPr/>
        </p:nvSpPr>
        <p:spPr>
          <a:xfrm>
            <a:off x="4204410"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Energía</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4956435"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smtClean="0">
                <a:ln w="0"/>
                <a:solidFill>
                  <a:schemeClr val="tx1"/>
                </a:solidFill>
                <a:effectLst>
                  <a:outerShdw blurRad="38100" dist="19050" dir="2700000" algn="tl" rotWithShape="0">
                    <a:schemeClr val="dk1">
                      <a:alpha val="40000"/>
                    </a:schemeClr>
                  </a:outerShdw>
                </a:effectLst>
              </a:rPr>
              <a:t>Agua</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8" name="Rectangle 27"/>
          <p:cNvSpPr/>
          <p:nvPr/>
        </p:nvSpPr>
        <p:spPr>
          <a:xfrm>
            <a:off x="5703971"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Consumo</a:t>
            </a:r>
            <a:endParaRPr lang="en-US" sz="675" dirty="0">
              <a:ln w="0"/>
              <a:solidFill>
                <a:schemeClr val="tx1"/>
              </a:solidFill>
              <a:effectLst>
                <a:outerShdw blurRad="38100" dist="19050" dir="2700000" algn="tl" rotWithShape="0">
                  <a:schemeClr val="dk1">
                    <a:alpha val="40000"/>
                  </a:schemeClr>
                </a:outerShdw>
              </a:effectLst>
            </a:endParaRPr>
          </a:p>
        </p:txBody>
      </p:sp>
      <p:sp>
        <p:nvSpPr>
          <p:cNvPr id="30" name="Rectangle 29"/>
          <p:cNvSpPr/>
          <p:nvPr/>
        </p:nvSpPr>
        <p:spPr>
          <a:xfrm>
            <a:off x="6589556"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Retorno</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sobre</a:t>
            </a:r>
            <a:r>
              <a:rPr lang="en-US" sz="675" dirty="0" smtClean="0">
                <a:ln w="0"/>
                <a:solidFill>
                  <a:schemeClr val="tx1"/>
                </a:solidFill>
                <a:effectLst>
                  <a:outerShdw blurRad="38100" dist="19050" dir="2700000" algn="tl" rotWithShape="0">
                    <a:schemeClr val="dk1">
                      <a:alpha val="40000"/>
                    </a:schemeClr>
                  </a:outerShdw>
                </a:effectLst>
              </a:rPr>
              <a:t> la </a:t>
            </a:r>
            <a:r>
              <a:rPr lang="en-US" sz="675" dirty="0" err="1" smtClean="0">
                <a:ln w="0"/>
                <a:solidFill>
                  <a:schemeClr val="tx1"/>
                </a:solidFill>
                <a:effectLst>
                  <a:outerShdw blurRad="38100" dist="19050" dir="2700000" algn="tl" rotWithShape="0">
                    <a:schemeClr val="dk1">
                      <a:alpha val="40000"/>
                    </a:schemeClr>
                  </a:outerShdw>
                </a:effectLst>
              </a:rPr>
              <a:t>inversión</a:t>
            </a:r>
            <a:endParaRPr lang="en-US" sz="675" dirty="0">
              <a:ln w="0"/>
              <a:solidFill>
                <a:schemeClr val="tx1"/>
              </a:solidFill>
              <a:effectLst>
                <a:outerShdw blurRad="38100" dist="19050" dir="2700000" algn="tl" rotWithShape="0">
                  <a:schemeClr val="dk1">
                    <a:alpha val="40000"/>
                  </a:schemeClr>
                </a:outerShdw>
              </a:effectLst>
            </a:endParaRPr>
          </a:p>
        </p:txBody>
      </p:sp>
      <p:sp>
        <p:nvSpPr>
          <p:cNvPr id="31" name="Rectangle 30"/>
          <p:cNvSpPr/>
          <p:nvPr/>
        </p:nvSpPr>
        <p:spPr>
          <a:xfrm>
            <a:off x="7332789"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Agilidad</a:t>
            </a:r>
            <a:r>
              <a:rPr lang="en-US" sz="675" dirty="0" smtClean="0">
                <a:ln w="0"/>
                <a:solidFill>
                  <a:schemeClr val="tx1"/>
                </a:solidFill>
                <a:effectLst>
                  <a:outerShdw blurRad="38100" dist="19050" dir="2700000" algn="tl" rotWithShape="0">
                    <a:schemeClr val="dk1">
                      <a:alpha val="40000"/>
                    </a:schemeClr>
                  </a:outerShdw>
                </a:effectLst>
              </a:rPr>
              <a:t> del </a:t>
            </a:r>
            <a:r>
              <a:rPr lang="en-US" sz="675" dirty="0" err="1" smtClean="0">
                <a:ln w="0"/>
                <a:solidFill>
                  <a:schemeClr val="tx1"/>
                </a:solidFill>
                <a:effectLst>
                  <a:outerShdw blurRad="38100" dist="19050" dir="2700000" algn="tl" rotWithShape="0">
                    <a:schemeClr val="dk1">
                      <a:alpha val="40000"/>
                    </a:schemeClr>
                  </a:outerShdw>
                </a:effectLst>
              </a:rPr>
              <a:t>Negocio</a:t>
            </a:r>
            <a:endParaRPr lang="en-US" sz="675" dirty="0">
              <a:ln w="0"/>
              <a:solidFill>
                <a:schemeClr val="tx1"/>
              </a:solidFill>
              <a:effectLst>
                <a:outerShdw blurRad="38100" dist="19050" dir="2700000" algn="tl" rotWithShape="0">
                  <a:schemeClr val="dk1">
                    <a:alpha val="40000"/>
                  </a:schemeClr>
                </a:outerShdw>
              </a:effectLst>
            </a:endParaRPr>
          </a:p>
        </p:txBody>
      </p:sp>
      <p:sp>
        <p:nvSpPr>
          <p:cNvPr id="32" name="Rectangle 31"/>
          <p:cNvSpPr/>
          <p:nvPr/>
        </p:nvSpPr>
        <p:spPr>
          <a:xfrm>
            <a:off x="8071532"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Estimulación</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Económica</a:t>
            </a:r>
            <a:endParaRPr lang="en-US" sz="675" dirty="0">
              <a:ln w="0"/>
              <a:solidFill>
                <a:schemeClr val="tx1"/>
              </a:solidFill>
              <a:effectLst>
                <a:outerShdw blurRad="38100" dist="19050" dir="2700000" algn="tl" rotWithShape="0">
                  <a:schemeClr val="dk1">
                    <a:alpha val="40000"/>
                  </a:schemeClr>
                </a:outerShdw>
              </a:effectLst>
            </a:endParaRPr>
          </a:p>
        </p:txBody>
      </p:sp>
      <p:sp>
        <p:nvSpPr>
          <p:cNvPr id="37" name="Rectangle 36"/>
          <p:cNvSpPr/>
          <p:nvPr/>
        </p:nvSpPr>
        <p:spPr>
          <a:xfrm>
            <a:off x="305675" y="3236597"/>
            <a:ext cx="697962" cy="2350913"/>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Empleo</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Relaciones</a:t>
            </a:r>
            <a:r>
              <a:rPr lang="en-US" sz="675" dirty="0" smtClean="0">
                <a:ln w="0"/>
                <a:solidFill>
                  <a:schemeClr val="tx1"/>
                </a:solidFill>
                <a:effectLst>
                  <a:outerShdw blurRad="38100" dist="19050" dir="2700000" algn="tl" rotWithShape="0">
                    <a:schemeClr val="dk1">
                      <a:alpha val="40000"/>
                    </a:schemeClr>
                  </a:outerShdw>
                </a:effectLst>
              </a:rPr>
              <a:t> de </a:t>
            </a:r>
            <a:r>
              <a:rPr lang="en-US" sz="675" dirty="0" err="1" smtClean="0">
                <a:ln w="0"/>
                <a:solidFill>
                  <a:schemeClr val="tx1"/>
                </a:solidFill>
                <a:effectLst>
                  <a:outerShdw blurRad="38100" dist="19050" dir="2700000" algn="tl" rotWithShape="0">
                    <a:schemeClr val="dk1">
                      <a:alpha val="40000"/>
                    </a:schemeClr>
                  </a:outerShdw>
                </a:effectLst>
              </a:rPr>
              <a:t>Gestión</a:t>
            </a:r>
            <a:r>
              <a:rPr lang="en-US" sz="675" dirty="0" smtClean="0">
                <a:ln w="0"/>
                <a:solidFill>
                  <a:schemeClr val="tx1"/>
                </a:solidFill>
                <a:effectLst>
                  <a:outerShdw blurRad="38100" dist="19050" dir="2700000" algn="tl" rotWithShape="0">
                    <a:schemeClr val="dk1">
                      <a:alpha val="40000"/>
                    </a:schemeClr>
                  </a:outerShdw>
                </a:effectLst>
              </a:rPr>
              <a:t>/</a:t>
            </a:r>
          </a:p>
          <a:p>
            <a:pPr algn="ctr"/>
            <a:r>
              <a:rPr lang="en-US" sz="675" dirty="0" err="1" smtClean="0">
                <a:ln w="0"/>
                <a:solidFill>
                  <a:schemeClr val="tx1"/>
                </a:solidFill>
                <a:effectLst>
                  <a:outerShdw blurRad="38100" dist="19050" dir="2700000" algn="tl" rotWithShape="0">
                    <a:schemeClr val="dk1">
                      <a:alpha val="40000"/>
                    </a:schemeClr>
                  </a:outerShdw>
                </a:effectLst>
              </a:rPr>
              <a:t>Laborales</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Salud</a:t>
            </a:r>
            <a:r>
              <a:rPr lang="en-US" sz="675" dirty="0" smtClean="0">
                <a:ln w="0"/>
                <a:solidFill>
                  <a:schemeClr val="tx1"/>
                </a:solidFill>
                <a:effectLst>
                  <a:outerShdw blurRad="38100" dist="19050" dir="2700000" algn="tl" rotWithShape="0">
                    <a:schemeClr val="dk1">
                      <a:alpha val="40000"/>
                    </a:schemeClr>
                  </a:outerShdw>
                </a:effectLst>
              </a:rPr>
              <a:t> y </a:t>
            </a:r>
            <a:r>
              <a:rPr lang="en-US" sz="675" dirty="0" err="1" smtClean="0">
                <a:ln w="0"/>
                <a:solidFill>
                  <a:schemeClr val="tx1"/>
                </a:solidFill>
                <a:effectLst>
                  <a:outerShdw blurRad="38100" dist="19050" dir="2700000" algn="tl" rotWithShape="0">
                    <a:schemeClr val="dk1">
                      <a:alpha val="40000"/>
                    </a:schemeClr>
                  </a:outerShdw>
                </a:effectLst>
              </a:rPr>
              <a:t>Seguridad</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Capacitación</a:t>
            </a:r>
            <a:r>
              <a:rPr lang="en-US" sz="675" dirty="0" smtClean="0">
                <a:ln w="0"/>
                <a:solidFill>
                  <a:schemeClr val="tx1"/>
                </a:solidFill>
                <a:effectLst>
                  <a:outerShdw blurRad="38100" dist="19050" dir="2700000" algn="tl" rotWithShape="0">
                    <a:schemeClr val="dk1">
                      <a:alpha val="40000"/>
                    </a:schemeClr>
                  </a:outerShdw>
                </a:effectLst>
              </a:rPr>
              <a:t> y </a:t>
            </a:r>
            <a:r>
              <a:rPr lang="en-US" sz="675" dirty="0" err="1" smtClean="0">
                <a:ln w="0"/>
                <a:solidFill>
                  <a:schemeClr val="tx1"/>
                </a:solidFill>
                <a:effectLst>
                  <a:outerShdw blurRad="38100" dist="19050" dir="2700000" algn="tl" rotWithShape="0">
                    <a:schemeClr val="dk1">
                      <a:alpha val="40000"/>
                    </a:schemeClr>
                  </a:outerShdw>
                </a:effectLst>
              </a:rPr>
              <a:t>Educación</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Aprendizaje</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Organizacional</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Diversidad</a:t>
            </a:r>
            <a:r>
              <a:rPr lang="en-US" sz="675" dirty="0" smtClean="0">
                <a:ln w="0"/>
                <a:solidFill>
                  <a:schemeClr val="tx1"/>
                </a:solidFill>
                <a:effectLst>
                  <a:outerShdw blurRad="38100" dist="19050" dir="2700000" algn="tl" rotWithShape="0">
                    <a:schemeClr val="dk1">
                      <a:alpha val="40000"/>
                    </a:schemeClr>
                  </a:outerShdw>
                </a:effectLst>
              </a:rPr>
              <a:t> e </a:t>
            </a:r>
            <a:r>
              <a:rPr lang="en-US" sz="675" dirty="0" err="1" smtClean="0">
                <a:ln w="0"/>
                <a:solidFill>
                  <a:schemeClr val="tx1"/>
                </a:solidFill>
                <a:effectLst>
                  <a:outerShdw blurRad="38100" dist="19050" dir="2700000" algn="tl" rotWithShape="0">
                    <a:schemeClr val="dk1">
                      <a:alpha val="40000"/>
                    </a:schemeClr>
                  </a:outerShdw>
                </a:effectLst>
              </a:rPr>
              <a:t>Igualdad</a:t>
            </a:r>
            <a:r>
              <a:rPr lang="en-US" sz="675" dirty="0" smtClean="0">
                <a:ln w="0"/>
                <a:solidFill>
                  <a:schemeClr val="tx1"/>
                </a:solidFill>
                <a:effectLst>
                  <a:outerShdw blurRad="38100" dist="19050" dir="2700000" algn="tl" rotWithShape="0">
                    <a:schemeClr val="dk1">
                      <a:alpha val="40000"/>
                    </a:schemeClr>
                  </a:outerShdw>
                </a:effectLst>
              </a:rPr>
              <a:t> de </a:t>
            </a:r>
            <a:r>
              <a:rPr lang="en-US" sz="675" dirty="0" err="1" smtClean="0">
                <a:ln w="0"/>
                <a:solidFill>
                  <a:schemeClr val="tx1"/>
                </a:solidFill>
                <a:effectLst>
                  <a:outerShdw blurRad="38100" dist="19050" dir="2700000" algn="tl" rotWithShape="0">
                    <a:schemeClr val="dk1">
                      <a:alpha val="40000"/>
                    </a:schemeClr>
                  </a:outerShdw>
                </a:effectLst>
              </a:rPr>
              <a:t>Oportunidades</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Desarrollo</a:t>
            </a:r>
            <a:r>
              <a:rPr lang="en-US" sz="675" dirty="0" smtClean="0">
                <a:ln w="0"/>
                <a:solidFill>
                  <a:schemeClr val="tx1"/>
                </a:solidFill>
                <a:effectLst>
                  <a:outerShdw blurRad="38100" dist="19050" dir="2700000" algn="tl" rotWithShape="0">
                    <a:schemeClr val="dk1">
                      <a:alpha val="40000"/>
                    </a:schemeClr>
                  </a:outerShdw>
                </a:effectLst>
              </a:rPr>
              <a:t>  de </a:t>
            </a:r>
            <a:r>
              <a:rPr lang="en-US" sz="675" dirty="0" err="1" smtClean="0">
                <a:ln w="0"/>
                <a:solidFill>
                  <a:schemeClr val="tx1"/>
                </a:solidFill>
                <a:effectLst>
                  <a:outerShdw blurRad="38100" dist="19050" dir="2700000" algn="tl" rotWithShape="0">
                    <a:schemeClr val="dk1">
                      <a:alpha val="40000"/>
                    </a:schemeClr>
                  </a:outerShdw>
                </a:effectLst>
              </a:rPr>
              <a:t>Competencia</a:t>
            </a:r>
            <a:r>
              <a:rPr lang="en-US" sz="675" dirty="0" smtClean="0">
                <a:ln w="0"/>
                <a:solidFill>
                  <a:schemeClr val="tx1"/>
                </a:solidFill>
                <a:effectLst>
                  <a:outerShdw blurRad="38100" dist="19050" dir="2700000" algn="tl" rotWithShape="0">
                    <a:schemeClr val="dk1">
                      <a:alpha val="40000"/>
                    </a:schemeClr>
                  </a:outerShdw>
                </a:effectLst>
              </a:rPr>
              <a:t> Local </a:t>
            </a:r>
            <a:r>
              <a:rPr lang="en-US" sz="675" dirty="0" err="1" smtClean="0">
                <a:ln w="0"/>
                <a:solidFill>
                  <a:schemeClr val="tx1"/>
                </a:solidFill>
                <a:effectLst>
                  <a:outerShdw blurRad="38100" dist="19050" dir="2700000" algn="tl" rotWithShape="0">
                    <a:schemeClr val="dk1">
                      <a:alpha val="40000"/>
                    </a:schemeClr>
                  </a:outerShdw>
                </a:effectLst>
              </a:rPr>
              <a:t>Capacitados</a:t>
            </a:r>
            <a:endParaRPr lang="en-US" sz="675"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56935" y="3236597"/>
            <a:ext cx="725922" cy="2350913"/>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Apoyo</a:t>
            </a:r>
            <a:r>
              <a:rPr lang="en-US" sz="675" dirty="0" smtClean="0">
                <a:ln w="0"/>
                <a:solidFill>
                  <a:schemeClr val="tx1"/>
                </a:solidFill>
                <a:effectLst>
                  <a:outerShdw blurRad="38100" dist="19050" dir="2700000" algn="tl" rotWithShape="0">
                    <a:schemeClr val="dk1">
                      <a:alpha val="40000"/>
                    </a:schemeClr>
                  </a:outerShdw>
                </a:effectLst>
              </a:rPr>
              <a:t> a la </a:t>
            </a:r>
            <a:r>
              <a:rPr lang="en-US" sz="675" dirty="0" err="1" smtClean="0">
                <a:ln w="0"/>
                <a:solidFill>
                  <a:schemeClr val="tx1"/>
                </a:solidFill>
                <a:effectLst>
                  <a:outerShdw blurRad="38100" dist="19050" dir="2700000" algn="tl" rotWithShape="0">
                    <a:schemeClr val="dk1">
                      <a:alpha val="40000"/>
                    </a:schemeClr>
                  </a:outerShdw>
                </a:effectLst>
              </a:rPr>
              <a:t>Communidad</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smtClean="0">
                <a:ln w="0"/>
                <a:solidFill>
                  <a:schemeClr val="tx1"/>
                </a:solidFill>
                <a:effectLst>
                  <a:outerShdw blurRad="38100" dist="19050" dir="2700000" algn="tl" rotWithShape="0">
                    <a:schemeClr val="dk1">
                      <a:alpha val="40000"/>
                    </a:schemeClr>
                  </a:outerShdw>
                </a:effectLst>
              </a:rPr>
              <a:t>Trabajo/</a:t>
            </a:r>
          </a:p>
          <a:p>
            <a:pPr algn="ctr"/>
            <a:r>
              <a:rPr lang="en-US" sz="675" dirty="0" err="1" smtClean="0">
                <a:ln w="0"/>
                <a:solidFill>
                  <a:schemeClr val="tx1"/>
                </a:solidFill>
                <a:effectLst>
                  <a:outerShdw blurRad="38100" dist="19050" dir="2700000" algn="tl" rotWithShape="0">
                    <a:schemeClr val="dk1">
                      <a:alpha val="40000"/>
                    </a:schemeClr>
                  </a:outerShdw>
                </a:effectLst>
              </a:rPr>
              <a:t>Desempleo</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Política</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Pública</a:t>
            </a:r>
            <a:r>
              <a:rPr lang="en-US" sz="675" dirty="0" smtClean="0">
                <a:ln w="0"/>
                <a:solidFill>
                  <a:schemeClr val="tx1"/>
                </a:solidFill>
                <a:effectLst>
                  <a:outerShdw blurRad="38100" dist="19050" dir="2700000" algn="tl" rotWithShape="0">
                    <a:schemeClr val="dk1">
                      <a:alpha val="40000"/>
                    </a:schemeClr>
                  </a:outerShdw>
                </a:effectLst>
              </a:rPr>
              <a:t>/</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Complimiento</a:t>
            </a:r>
            <a:endParaRPr lang="en-US" sz="675" dirty="0" smtClean="0">
              <a:ln w="0"/>
              <a:solidFill>
                <a:schemeClr val="tx1"/>
              </a:solidFill>
              <a:effectLst>
                <a:outerShdw blurRad="38100" dist="19050" dir="2700000" algn="tl" rotWithShape="0">
                  <a:schemeClr val="dk1">
                    <a:alpha val="40000"/>
                  </a:schemeClr>
                </a:outerShdw>
              </a:effectLst>
            </a:endParaRPr>
          </a:p>
          <a:p>
            <a:pPr algn="ctr"/>
            <a:endParaRPr lang="en-US" sz="675" dirty="0" smtClean="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Salud</a:t>
            </a:r>
            <a:r>
              <a:rPr lang="en-US" sz="675" dirty="0" smtClean="0">
                <a:ln w="0"/>
                <a:solidFill>
                  <a:schemeClr val="tx1"/>
                </a:solidFill>
                <a:effectLst>
                  <a:outerShdw blurRad="38100" dist="19050" dir="2700000" algn="tl" rotWithShape="0">
                    <a:schemeClr val="dk1">
                      <a:alpha val="40000"/>
                    </a:schemeClr>
                  </a:outerShdw>
                </a:effectLst>
              </a:rPr>
              <a:t> y </a:t>
            </a:r>
            <a:r>
              <a:rPr lang="en-US" sz="675" dirty="0" err="1" smtClean="0">
                <a:ln w="0"/>
                <a:solidFill>
                  <a:schemeClr val="tx1"/>
                </a:solidFill>
                <a:effectLst>
                  <a:outerShdw blurRad="38100" dist="19050" dir="2700000" algn="tl" rotWithShape="0">
                    <a:schemeClr val="dk1">
                      <a:alpha val="40000"/>
                    </a:schemeClr>
                  </a:outerShdw>
                </a:effectLst>
              </a:rPr>
              <a:t>Seguridad</a:t>
            </a:r>
            <a:r>
              <a:rPr lang="en-US" sz="675" dirty="0" smtClean="0">
                <a:ln w="0"/>
                <a:solidFill>
                  <a:schemeClr val="tx1"/>
                </a:solidFill>
                <a:effectLst>
                  <a:outerShdw blurRad="38100" dist="19050" dir="2700000" algn="tl" rotWithShape="0">
                    <a:schemeClr val="dk1">
                      <a:alpha val="40000"/>
                    </a:schemeClr>
                  </a:outerShdw>
                </a:effectLst>
              </a:rPr>
              <a:t> del </a:t>
            </a:r>
            <a:r>
              <a:rPr lang="en-US" sz="675" dirty="0" err="1" smtClean="0">
                <a:ln w="0"/>
                <a:solidFill>
                  <a:schemeClr val="tx1"/>
                </a:solidFill>
                <a:effectLst>
                  <a:outerShdw blurRad="38100" dist="19050" dir="2700000" algn="tl" rotWithShape="0">
                    <a:schemeClr val="dk1">
                      <a:alpha val="40000"/>
                    </a:schemeClr>
                  </a:outerShdw>
                </a:effectLst>
              </a:rPr>
              <a:t>Consumidor</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err="1" smtClean="0">
                <a:ln w="0"/>
                <a:solidFill>
                  <a:schemeClr val="tx1"/>
                </a:solidFill>
                <a:effectLst>
                  <a:outerShdw blurRad="38100" dist="19050" dir="2700000" algn="tl" rotWithShape="0">
                    <a:schemeClr val="dk1">
                      <a:alpha val="40000"/>
                    </a:schemeClr>
                  </a:outerShdw>
                </a:effectLst>
              </a:rPr>
              <a:t>Comunicación</a:t>
            </a:r>
            <a:r>
              <a:rPr lang="en-US" sz="675" dirty="0" smtClean="0">
                <a:ln w="0"/>
                <a:solidFill>
                  <a:schemeClr val="tx1"/>
                </a:solidFill>
                <a:effectLst>
                  <a:outerShdw blurRad="38100" dist="19050" dir="2700000" algn="tl" rotWithShape="0">
                    <a:schemeClr val="dk1">
                      <a:alpha val="40000"/>
                    </a:schemeClr>
                  </a:outerShdw>
                </a:effectLst>
              </a:rPr>
              <a:t> de Mercado y </a:t>
            </a:r>
            <a:r>
              <a:rPr lang="en-US" sz="675" dirty="0" err="1" smtClean="0">
                <a:ln w="0"/>
                <a:solidFill>
                  <a:schemeClr val="tx1"/>
                </a:solidFill>
                <a:effectLst>
                  <a:outerShdw blurRad="38100" dist="19050" dir="2700000" algn="tl" rotWithShape="0">
                    <a:schemeClr val="dk1">
                      <a:alpha val="40000"/>
                    </a:schemeClr>
                  </a:outerShdw>
                </a:effectLst>
              </a:rPr>
              <a:t>Publicidad</a:t>
            </a:r>
            <a:r>
              <a:rPr lang="en-US" sz="675" dirty="0" smtClean="0">
                <a:ln w="0"/>
                <a:solidFill>
                  <a:schemeClr val="tx1"/>
                </a:solidFill>
                <a:effectLst>
                  <a:outerShdw blurRad="38100" dist="19050" dir="2700000" algn="tl" rotWithShape="0">
                    <a:schemeClr val="dk1">
                      <a:alpha val="40000"/>
                    </a:schemeClr>
                  </a:outerShdw>
                </a:effectLst>
              </a:rPr>
              <a:t> </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Privacidad</a:t>
            </a:r>
            <a:r>
              <a:rPr lang="en-US" sz="675" dirty="0" smtClean="0">
                <a:ln w="0"/>
                <a:solidFill>
                  <a:schemeClr val="tx1"/>
                </a:solidFill>
                <a:effectLst>
                  <a:outerShdw blurRad="38100" dist="19050" dir="2700000" algn="tl" rotWithShape="0">
                    <a:schemeClr val="dk1">
                      <a:alpha val="40000"/>
                    </a:schemeClr>
                  </a:outerShdw>
                </a:effectLst>
              </a:rPr>
              <a:t> del </a:t>
            </a:r>
            <a:r>
              <a:rPr lang="en-US" sz="675" dirty="0" err="1" smtClean="0">
                <a:ln w="0"/>
                <a:solidFill>
                  <a:schemeClr val="tx1"/>
                </a:solidFill>
                <a:effectLst>
                  <a:outerShdw blurRad="38100" dist="19050" dir="2700000" algn="tl" rotWithShape="0">
                    <a:schemeClr val="dk1">
                      <a:alpha val="40000"/>
                    </a:schemeClr>
                  </a:outerShdw>
                </a:effectLst>
              </a:rPr>
              <a:t>Consumidor</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p:txBody>
      </p:sp>
      <p:sp>
        <p:nvSpPr>
          <p:cNvPr id="39" name="Rectangle 38"/>
          <p:cNvSpPr/>
          <p:nvPr/>
        </p:nvSpPr>
        <p:spPr>
          <a:xfrm>
            <a:off x="1821869" y="3236598"/>
            <a:ext cx="697962" cy="1374967"/>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a:t>
            </a:r>
            <a:r>
              <a:rPr lang="en-US" sz="675" dirty="0" smtClean="0">
                <a:ln w="0"/>
                <a:solidFill>
                  <a:schemeClr val="tx1"/>
                </a:solidFill>
                <a:effectLst>
                  <a:outerShdw blurRad="38100" dist="19050" dir="2700000" algn="tl" rotWithShape="0">
                    <a:schemeClr val="dk1">
                      <a:alpha val="40000"/>
                    </a:schemeClr>
                  </a:outerShdw>
                </a:effectLst>
              </a:rPr>
              <a:t>No</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Discriminación</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smtClean="0">
                <a:ln w="0"/>
                <a:solidFill>
                  <a:schemeClr val="tx1"/>
                </a:solidFill>
                <a:effectLst>
                  <a:outerShdw blurRad="38100" dist="19050" dir="2700000" algn="tl" rotWithShape="0">
                    <a:schemeClr val="dk1">
                      <a:alpha val="40000"/>
                    </a:schemeClr>
                  </a:outerShdw>
                </a:effectLst>
              </a:rPr>
              <a:t>Trabajo </a:t>
            </a:r>
            <a:r>
              <a:rPr lang="en-US" sz="675" dirty="0" err="1" smtClean="0">
                <a:ln w="0"/>
                <a:solidFill>
                  <a:schemeClr val="tx1"/>
                </a:solidFill>
                <a:effectLst>
                  <a:outerShdw blurRad="38100" dist="19050" dir="2700000" algn="tl" rotWithShape="0">
                    <a:schemeClr val="dk1">
                      <a:alpha val="40000"/>
                    </a:schemeClr>
                  </a:outerShdw>
                </a:effectLst>
              </a:rPr>
              <a:t>Infantil</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smtClean="0">
                <a:ln w="0"/>
                <a:solidFill>
                  <a:schemeClr val="tx1"/>
                </a:solidFill>
                <a:effectLst>
                  <a:outerShdw blurRad="38100" dist="19050" dir="2700000" algn="tl" rotWithShape="0">
                    <a:schemeClr val="dk1">
                      <a:alpha val="40000"/>
                    </a:schemeClr>
                  </a:outerShdw>
                </a:effectLst>
              </a:rPr>
              <a:t>Trabajo </a:t>
            </a:r>
            <a:r>
              <a:rPr lang="en-US" sz="675" dirty="0" err="1" smtClean="0">
                <a:ln w="0"/>
                <a:solidFill>
                  <a:schemeClr val="tx1"/>
                </a:solidFill>
                <a:effectLst>
                  <a:outerShdw blurRad="38100" dist="19050" dir="2700000" algn="tl" rotWithShape="0">
                    <a:schemeClr val="dk1">
                      <a:alpha val="40000"/>
                    </a:schemeClr>
                  </a:outerShdw>
                </a:effectLst>
              </a:rPr>
              <a:t>Forzado</a:t>
            </a:r>
            <a:r>
              <a:rPr lang="en-US" sz="675" dirty="0" smtClean="0">
                <a:ln w="0"/>
                <a:solidFill>
                  <a:schemeClr val="tx1"/>
                </a:solidFill>
                <a:effectLst>
                  <a:outerShdw blurRad="38100" dist="19050" dir="2700000" algn="tl" rotWithShape="0">
                    <a:schemeClr val="dk1">
                      <a:alpha val="40000"/>
                    </a:schemeClr>
                  </a:outerShdw>
                </a:effectLst>
              </a:rPr>
              <a:t> u </a:t>
            </a:r>
            <a:r>
              <a:rPr lang="en-US" sz="675" dirty="0" err="1" smtClean="0">
                <a:ln w="0"/>
                <a:solidFill>
                  <a:schemeClr val="tx1"/>
                </a:solidFill>
                <a:effectLst>
                  <a:outerShdw blurRad="38100" dist="19050" dir="2700000" algn="tl" rotWithShape="0">
                    <a:schemeClr val="dk1">
                      <a:alpha val="40000"/>
                    </a:schemeClr>
                  </a:outerShdw>
                </a:effectLst>
              </a:rPr>
              <a:t>Obligado</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0" name="Rectangle 39"/>
          <p:cNvSpPr/>
          <p:nvPr/>
        </p:nvSpPr>
        <p:spPr>
          <a:xfrm>
            <a:off x="2558844" y="3226875"/>
            <a:ext cx="697962" cy="1384690"/>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Prácticas</a:t>
            </a:r>
            <a:r>
              <a:rPr lang="en-US" sz="675" dirty="0" smtClean="0">
                <a:ln w="0"/>
                <a:solidFill>
                  <a:schemeClr val="tx1"/>
                </a:solidFill>
                <a:effectLst>
                  <a:outerShdw blurRad="38100" dist="19050" dir="2700000" algn="tl" rotWithShape="0">
                    <a:schemeClr val="dk1">
                      <a:alpha val="40000"/>
                    </a:schemeClr>
                  </a:outerShdw>
                </a:effectLst>
              </a:rPr>
              <a:t> de  </a:t>
            </a:r>
            <a:r>
              <a:rPr lang="en-US" sz="675" dirty="0" err="1" smtClean="0">
                <a:ln w="0"/>
                <a:solidFill>
                  <a:schemeClr val="tx1"/>
                </a:solidFill>
                <a:effectLst>
                  <a:outerShdw blurRad="38100" dist="19050" dir="2700000" algn="tl" rotWithShape="0">
                    <a:schemeClr val="dk1">
                      <a:alpha val="40000"/>
                    </a:schemeClr>
                  </a:outerShdw>
                </a:effectLst>
              </a:rPr>
              <a:t>Inversiones</a:t>
            </a:r>
            <a:r>
              <a:rPr lang="en-US" sz="675" dirty="0" smtClean="0">
                <a:ln w="0"/>
                <a:solidFill>
                  <a:schemeClr val="tx1"/>
                </a:solidFill>
                <a:effectLst>
                  <a:outerShdw blurRad="38100" dist="19050" dir="2700000" algn="tl" rotWithShape="0">
                    <a:schemeClr val="dk1">
                      <a:alpha val="40000"/>
                    </a:schemeClr>
                  </a:outerShdw>
                </a:effectLst>
              </a:rPr>
              <a:t> y </a:t>
            </a:r>
            <a:r>
              <a:rPr lang="en-US" sz="675" dirty="0" err="1" smtClean="0">
                <a:ln w="0"/>
                <a:solidFill>
                  <a:schemeClr val="tx1"/>
                </a:solidFill>
                <a:effectLst>
                  <a:outerShdw blurRad="38100" dist="19050" dir="2700000" algn="tl" rotWithShape="0">
                    <a:schemeClr val="dk1">
                      <a:alpha val="40000"/>
                    </a:schemeClr>
                  </a:outerShdw>
                </a:effectLst>
              </a:rPr>
              <a:t>Adqiuisiciones</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Soborno</a:t>
            </a:r>
            <a:r>
              <a:rPr lang="en-US" sz="675" dirty="0" smtClean="0">
                <a:ln w="0"/>
                <a:solidFill>
                  <a:schemeClr val="tx1"/>
                </a:solidFill>
                <a:effectLst>
                  <a:outerShdw blurRad="38100" dist="19050" dir="2700000" algn="tl" rotWithShape="0">
                    <a:schemeClr val="dk1">
                      <a:alpha val="40000"/>
                    </a:schemeClr>
                  </a:outerShdw>
                </a:effectLst>
              </a:rPr>
              <a:t> y </a:t>
            </a:r>
            <a:r>
              <a:rPr lang="en-US" sz="675" dirty="0" err="1" smtClean="0">
                <a:ln w="0"/>
                <a:solidFill>
                  <a:schemeClr val="tx1"/>
                </a:solidFill>
                <a:effectLst>
                  <a:outerShdw blurRad="38100" dist="19050" dir="2700000" algn="tl" rotWithShape="0">
                    <a:schemeClr val="dk1">
                      <a:alpha val="40000"/>
                    </a:schemeClr>
                  </a:outerShdw>
                </a:effectLst>
              </a:rPr>
              <a:t>Corrupción</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Comportamien</a:t>
            </a:r>
            <a:r>
              <a:rPr lang="en-US" sz="675" dirty="0" smtClean="0">
                <a:ln w="0"/>
                <a:solidFill>
                  <a:schemeClr val="tx1"/>
                </a:solidFill>
                <a:effectLst>
                  <a:outerShdw blurRad="38100" dist="19050" dir="2700000" algn="tl" rotWithShape="0">
                    <a:schemeClr val="dk1">
                      <a:alpha val="40000"/>
                    </a:schemeClr>
                  </a:outerShdw>
                </a:effectLst>
              </a:rPr>
              <a:t>-to </a:t>
            </a:r>
            <a:r>
              <a:rPr lang="en-US" sz="675" dirty="0" err="1" smtClean="0">
                <a:ln w="0"/>
                <a:solidFill>
                  <a:schemeClr val="tx1"/>
                </a:solidFill>
                <a:effectLst>
                  <a:outerShdw blurRad="38100" dist="19050" dir="2700000" algn="tl" rotWithShape="0">
                    <a:schemeClr val="dk1">
                      <a:alpha val="40000"/>
                    </a:schemeClr>
                  </a:outerShdw>
                </a:effectLst>
              </a:rPr>
              <a:t>desleal</a:t>
            </a:r>
            <a:r>
              <a:rPr lang="en-US" sz="675" dirty="0" smtClean="0">
                <a:ln w="0"/>
                <a:solidFill>
                  <a:schemeClr val="tx1"/>
                </a:solidFill>
                <a:effectLst>
                  <a:outerShdw blurRad="38100" dist="19050" dir="2700000" algn="tl" rotWithShape="0">
                    <a:schemeClr val="dk1">
                      <a:alpha val="40000"/>
                    </a:schemeClr>
                  </a:outerShdw>
                </a:effectLst>
              </a:rPr>
              <a:t> de la </a:t>
            </a:r>
            <a:r>
              <a:rPr lang="en-US" sz="675" dirty="0" err="1" smtClean="0">
                <a:ln w="0"/>
                <a:solidFill>
                  <a:schemeClr val="tx1"/>
                </a:solidFill>
                <a:effectLst>
                  <a:outerShdw blurRad="38100" dist="19050" dir="2700000" algn="tl" rotWithShape="0">
                    <a:schemeClr val="dk1">
                      <a:alpha val="40000"/>
                    </a:schemeClr>
                  </a:outerShdw>
                </a:effectLst>
              </a:rPr>
              <a:t>Competencia</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1" name="Rectangle 40"/>
          <p:cNvSpPr/>
          <p:nvPr/>
        </p:nvSpPr>
        <p:spPr>
          <a:xfrm>
            <a:off x="3441338" y="3241459"/>
            <a:ext cx="697962" cy="13701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Compras</a:t>
            </a:r>
            <a:r>
              <a:rPr lang="en-US" sz="675" dirty="0" smtClean="0">
                <a:ln w="0"/>
                <a:solidFill>
                  <a:schemeClr val="tx1"/>
                </a:solidFill>
                <a:effectLst>
                  <a:outerShdw blurRad="38100" dist="19050" dir="2700000" algn="tl" rotWithShape="0">
                    <a:schemeClr val="dk1">
                      <a:alpha val="40000"/>
                    </a:schemeClr>
                  </a:outerShdw>
                </a:effectLst>
              </a:rPr>
              <a:t> Locales</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Comunicación</a:t>
            </a:r>
            <a:r>
              <a:rPr lang="en-US" sz="675" dirty="0" smtClean="0">
                <a:ln w="0"/>
                <a:solidFill>
                  <a:schemeClr val="tx1"/>
                </a:solidFill>
                <a:effectLst>
                  <a:outerShdw blurRad="38100" dist="19050" dir="2700000" algn="tl" rotWithShape="0">
                    <a:schemeClr val="dk1">
                      <a:alpha val="40000"/>
                    </a:schemeClr>
                  </a:outerShdw>
                </a:effectLst>
              </a:rPr>
              <a:t> Digital</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err="1" smtClean="0">
                <a:ln w="0"/>
                <a:solidFill>
                  <a:schemeClr val="tx1"/>
                </a:solidFill>
                <a:effectLst>
                  <a:outerShdw blurRad="38100" dist="19050" dir="2700000" algn="tl" rotWithShape="0">
                    <a:schemeClr val="dk1">
                      <a:alpha val="40000"/>
                    </a:schemeClr>
                  </a:outerShdw>
                </a:effectLst>
              </a:rPr>
              <a:t>Viajes</a:t>
            </a:r>
            <a:r>
              <a:rPr lang="en-US" sz="675" dirty="0" smtClean="0">
                <a:ln w="0"/>
                <a:solidFill>
                  <a:schemeClr val="tx1"/>
                </a:solidFill>
                <a:effectLst>
                  <a:outerShdw blurRad="38100" dist="19050" dir="2700000" algn="tl" rotWithShape="0">
                    <a:schemeClr val="dk1">
                      <a:alpha val="40000"/>
                    </a:schemeClr>
                  </a:outerShdw>
                </a:effectLst>
              </a:rPr>
              <a:t> y </a:t>
            </a:r>
            <a:r>
              <a:rPr lang="en-US" sz="675" dirty="0" err="1" smtClean="0">
                <a:ln w="0"/>
                <a:solidFill>
                  <a:schemeClr val="tx1"/>
                </a:solidFill>
                <a:effectLst>
                  <a:outerShdw blurRad="38100" dist="19050" dir="2700000" algn="tl" rotWithShape="0">
                    <a:schemeClr val="dk1">
                      <a:alpha val="40000"/>
                    </a:schemeClr>
                  </a:outerShdw>
                </a:effectLst>
              </a:rPr>
              <a:t>desplaza-mientos</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err="1" smtClean="0">
                <a:ln w="0"/>
                <a:solidFill>
                  <a:schemeClr val="tx1"/>
                </a:solidFill>
                <a:effectLst>
                  <a:outerShdw blurRad="38100" dist="19050" dir="2700000" algn="tl" rotWithShape="0">
                    <a:schemeClr val="dk1">
                      <a:alpha val="40000"/>
                    </a:schemeClr>
                  </a:outerShdw>
                </a:effectLst>
              </a:rPr>
              <a:t>Logística</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2" name="Rectangle 41"/>
          <p:cNvSpPr/>
          <p:nvPr/>
        </p:nvSpPr>
        <p:spPr>
          <a:xfrm>
            <a:off x="4214408" y="3241459"/>
            <a:ext cx="697962" cy="13701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Consumo</a:t>
            </a:r>
            <a:r>
              <a:rPr lang="en-US" sz="675" dirty="0" smtClean="0">
                <a:ln w="0"/>
                <a:solidFill>
                  <a:schemeClr val="tx1"/>
                </a:solidFill>
                <a:effectLst>
                  <a:outerShdw blurRad="38100" dist="19050" dir="2700000" algn="tl" rotWithShape="0">
                    <a:schemeClr val="dk1">
                      <a:alpha val="40000"/>
                    </a:schemeClr>
                  </a:outerShdw>
                </a:effectLst>
              </a:rPr>
              <a:t> de </a:t>
            </a:r>
            <a:r>
              <a:rPr lang="en-US" sz="675" dirty="0" err="1" smtClean="0">
                <a:ln w="0"/>
                <a:solidFill>
                  <a:schemeClr val="tx1"/>
                </a:solidFill>
                <a:effectLst>
                  <a:outerShdw blurRad="38100" dist="19050" dir="2700000" algn="tl" rotWithShape="0">
                    <a:schemeClr val="dk1">
                      <a:alpha val="40000"/>
                    </a:schemeClr>
                  </a:outerShdw>
                </a:effectLst>
              </a:rPr>
              <a:t>Energía</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Emisiones</a:t>
            </a:r>
            <a:r>
              <a:rPr lang="en-US" sz="675" dirty="0" smtClean="0">
                <a:ln w="0"/>
                <a:solidFill>
                  <a:schemeClr val="tx1"/>
                </a:solidFill>
                <a:effectLst>
                  <a:outerShdw blurRad="38100" dist="19050" dir="2700000" algn="tl" rotWithShape="0">
                    <a:schemeClr val="dk1">
                      <a:alpha val="40000"/>
                    </a:schemeClr>
                  </a:outerShdw>
                </a:effectLst>
              </a:rPr>
              <a:t>  de CO2</a:t>
            </a:r>
            <a:endParaRPr lang="en-US" sz="675" dirty="0">
              <a:ln w="0"/>
              <a:solidFill>
                <a:schemeClr val="tx1"/>
              </a:solidFill>
              <a:effectLst>
                <a:outerShdw blurRad="38100" dist="19050" dir="2700000" algn="tl" rotWithShape="0">
                  <a:schemeClr val="dk1">
                    <a:alpha val="40000"/>
                  </a:schemeClr>
                </a:outerShdw>
              </a:effectLst>
            </a:endParaRP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Enegía</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Renovable</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3" name="Rectangle 42"/>
          <p:cNvSpPr/>
          <p:nvPr/>
        </p:nvSpPr>
        <p:spPr>
          <a:xfrm>
            <a:off x="4965667" y="3226875"/>
            <a:ext cx="697962" cy="138469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Calidad</a:t>
            </a:r>
            <a:r>
              <a:rPr lang="en-US" sz="675" dirty="0" smtClean="0">
                <a:ln w="0"/>
                <a:solidFill>
                  <a:schemeClr val="tx1"/>
                </a:solidFill>
                <a:effectLst>
                  <a:outerShdw blurRad="38100" dist="19050" dir="2700000" algn="tl" rotWithShape="0">
                    <a:schemeClr val="dk1">
                      <a:alpha val="40000"/>
                    </a:schemeClr>
                  </a:outerShdw>
                </a:effectLst>
              </a:rPr>
              <a:t> del Agua</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Consumo</a:t>
            </a:r>
            <a:r>
              <a:rPr lang="en-US" sz="675" dirty="0" smtClean="0">
                <a:ln w="0"/>
                <a:solidFill>
                  <a:schemeClr val="tx1"/>
                </a:solidFill>
                <a:effectLst>
                  <a:outerShdw blurRad="38100" dist="19050" dir="2700000" algn="tl" rotWithShape="0">
                    <a:schemeClr val="dk1">
                      <a:alpha val="40000"/>
                    </a:schemeClr>
                  </a:outerShdw>
                </a:effectLst>
              </a:rPr>
              <a:t> de Agua</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Desplazamiento</a:t>
            </a:r>
            <a:r>
              <a:rPr lang="en-US" sz="675" dirty="0" smtClean="0">
                <a:ln w="0"/>
                <a:solidFill>
                  <a:schemeClr val="tx1"/>
                </a:solidFill>
                <a:effectLst>
                  <a:outerShdw blurRad="38100" dist="19050" dir="2700000" algn="tl" rotWithShape="0">
                    <a:schemeClr val="dk1">
                      <a:alpha val="40000"/>
                    </a:schemeClr>
                  </a:outerShdw>
                </a:effectLst>
              </a:rPr>
              <a:t>/</a:t>
            </a:r>
            <a:r>
              <a:rPr lang="en-US" sz="675" dirty="0" err="1" smtClean="0">
                <a:ln w="0"/>
                <a:solidFill>
                  <a:schemeClr val="tx1"/>
                </a:solidFill>
                <a:effectLst>
                  <a:outerShdw blurRad="38100" dist="19050" dir="2700000" algn="tl" rotWithShape="0">
                    <a:schemeClr val="dk1">
                      <a:alpha val="40000"/>
                    </a:schemeClr>
                  </a:outerShdw>
                </a:effectLst>
              </a:rPr>
              <a:t>Disposición</a:t>
            </a:r>
            <a:r>
              <a:rPr lang="en-US" sz="675" dirty="0" smtClean="0">
                <a:ln w="0"/>
                <a:solidFill>
                  <a:schemeClr val="tx1"/>
                </a:solidFill>
                <a:effectLst>
                  <a:outerShdw blurRad="38100" dist="19050" dir="2700000" algn="tl" rotWithShape="0">
                    <a:schemeClr val="dk1">
                      <a:alpha val="40000"/>
                    </a:schemeClr>
                  </a:outerShdw>
                </a:effectLst>
              </a:rPr>
              <a:t> del Agua </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4" name="Rectangle 43"/>
          <p:cNvSpPr/>
          <p:nvPr/>
        </p:nvSpPr>
        <p:spPr>
          <a:xfrm>
            <a:off x="5708134" y="3226875"/>
            <a:ext cx="697962" cy="138469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solidFill>
                  <a:schemeClr val="tx1"/>
                </a:solidFill>
              </a:rPr>
              <a:t> </a:t>
            </a:r>
            <a:r>
              <a:rPr lang="en-US" sz="675" dirty="0" err="1" smtClean="0">
                <a:ln w="0"/>
                <a:solidFill>
                  <a:schemeClr val="tx1"/>
                </a:solidFill>
                <a:effectLst>
                  <a:outerShdw blurRad="38100" dist="19050" dir="2700000" algn="tl" rotWithShape="0">
                    <a:schemeClr val="dk1">
                      <a:alpha val="40000"/>
                    </a:schemeClr>
                  </a:outerShdw>
                </a:effectLst>
              </a:rPr>
              <a:t>Reciclado</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Disposición</a:t>
            </a:r>
            <a:r>
              <a:rPr lang="en-US" sz="675" dirty="0" smtClean="0">
                <a:ln w="0"/>
                <a:solidFill>
                  <a:schemeClr val="tx1"/>
                </a:solidFill>
                <a:effectLst>
                  <a:outerShdw blurRad="38100" dist="19050" dir="2700000" algn="tl" rotWithShape="0">
                    <a:schemeClr val="dk1">
                      <a:alpha val="40000"/>
                    </a:schemeClr>
                  </a:outerShdw>
                </a:effectLst>
              </a:rPr>
              <a:t/>
            </a:r>
            <a:br>
              <a:rPr lang="en-US" sz="675" dirty="0" smtClean="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Contaminación</a:t>
            </a:r>
            <a:r>
              <a:rPr lang="en-US" sz="675" dirty="0" smtClean="0">
                <a:ln w="0"/>
                <a:solidFill>
                  <a:schemeClr val="tx1"/>
                </a:solidFill>
                <a:effectLst>
                  <a:outerShdw blurRad="38100" dist="19050" dir="2700000" algn="tl" rotWithShape="0">
                    <a:schemeClr val="dk1">
                      <a:alpha val="40000"/>
                    </a:schemeClr>
                  </a:outerShdw>
                </a:effectLst>
              </a:rPr>
              <a:t> y </a:t>
            </a:r>
            <a:r>
              <a:rPr lang="en-US" sz="675" dirty="0" err="1" smtClean="0">
                <a:ln w="0"/>
                <a:solidFill>
                  <a:schemeClr val="tx1"/>
                </a:solidFill>
                <a:effectLst>
                  <a:outerShdw blurRad="38100" dist="19050" dir="2700000" algn="tl" rotWithShape="0">
                    <a:schemeClr val="dk1">
                      <a:alpha val="40000"/>
                    </a:schemeClr>
                  </a:outerShdw>
                </a:effectLst>
              </a:rPr>
              <a:t>Polusión</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err="1" smtClean="0">
                <a:ln w="0"/>
                <a:solidFill>
                  <a:schemeClr val="tx1"/>
                </a:solidFill>
                <a:effectLst>
                  <a:outerShdw blurRad="38100" dist="19050" dir="2700000" algn="tl" rotWithShape="0">
                    <a:schemeClr val="dk1">
                      <a:alpha val="40000"/>
                    </a:schemeClr>
                  </a:outerShdw>
                </a:effectLst>
              </a:rPr>
              <a:t>Residuos</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5" name="Rectangle 44"/>
          <p:cNvSpPr/>
          <p:nvPr/>
        </p:nvSpPr>
        <p:spPr>
          <a:xfrm>
            <a:off x="6593174" y="3226874"/>
            <a:ext cx="697962" cy="180232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dirty="0" smtClean="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Relación</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Costo</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Beneficio</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Beneficios</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Financieros</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Directos</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err="1" smtClean="0">
                <a:ln w="0"/>
                <a:solidFill>
                  <a:schemeClr val="tx1"/>
                </a:solidFill>
                <a:effectLst>
                  <a:outerShdw blurRad="38100" dist="19050" dir="2700000" algn="tl" rotWithShape="0">
                    <a:schemeClr val="dk1">
                      <a:alpha val="40000"/>
                    </a:schemeClr>
                  </a:outerShdw>
                </a:effectLst>
              </a:rPr>
              <a:t>Tasa</a:t>
            </a:r>
            <a:r>
              <a:rPr lang="en-US" sz="675" dirty="0" smtClean="0">
                <a:ln w="0"/>
                <a:solidFill>
                  <a:schemeClr val="tx1"/>
                </a:solidFill>
                <a:effectLst>
                  <a:outerShdw blurRad="38100" dist="19050" dir="2700000" algn="tl" rotWithShape="0">
                    <a:schemeClr val="dk1">
                      <a:alpha val="40000"/>
                    </a:schemeClr>
                  </a:outerShdw>
                </a:effectLst>
              </a:rPr>
              <a:t> de </a:t>
            </a:r>
            <a:r>
              <a:rPr lang="en-US" sz="675" dirty="0" err="1" smtClean="0">
                <a:ln w="0"/>
                <a:solidFill>
                  <a:schemeClr val="tx1"/>
                </a:solidFill>
                <a:effectLst>
                  <a:outerShdw blurRad="38100" dist="19050" dir="2700000" algn="tl" rotWithShape="0">
                    <a:schemeClr val="dk1">
                      <a:alpha val="40000"/>
                    </a:schemeClr>
                  </a:outerShdw>
                </a:effectLst>
              </a:rPr>
              <a:t>Retorno</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Externa</a:t>
            </a:r>
            <a:endParaRPr lang="en-US" sz="675" dirty="0" smtClean="0">
              <a:ln w="0"/>
              <a:solidFill>
                <a:schemeClr val="tx1"/>
              </a:solidFill>
              <a:effectLst>
                <a:outerShdw blurRad="38100" dist="19050" dir="2700000" algn="tl" rotWithShape="0">
                  <a:schemeClr val="dk1">
                    <a:alpha val="40000"/>
                  </a:schemeClr>
                </a:outerShdw>
              </a:effectLst>
            </a:endParaRPr>
          </a:p>
          <a:p>
            <a:pPr algn="ctr"/>
            <a:r>
              <a:rPr lang="en-US" sz="675" dirty="0" smtClean="0">
                <a:ln w="0"/>
                <a:solidFill>
                  <a:schemeClr val="tx1"/>
                </a:solidFill>
                <a:effectLst>
                  <a:outerShdw blurRad="38100" dist="19050" dir="2700000" algn="tl" rotWithShape="0">
                    <a:schemeClr val="dk1">
                      <a:alpha val="40000"/>
                    </a:schemeClr>
                  </a:outerShdw>
                </a:effectLst>
              </a:rPr>
              <a:t/>
            </a:r>
            <a:br>
              <a:rPr lang="en-US" sz="675" dirty="0" smtClean="0">
                <a:ln w="0"/>
                <a:solidFill>
                  <a:schemeClr val="tx1"/>
                </a:solidFill>
                <a:effectLst>
                  <a:outerShdw blurRad="38100" dist="19050" dir="2700000" algn="tl" rotWithShape="0">
                    <a:schemeClr val="dk1">
                      <a:alpha val="40000"/>
                    </a:schemeClr>
                  </a:outerShdw>
                </a:effectLst>
              </a:rPr>
            </a:br>
            <a:r>
              <a:rPr lang="en-US" sz="675" dirty="0" err="1" smtClean="0">
                <a:ln w="0"/>
                <a:solidFill>
                  <a:schemeClr val="tx1"/>
                </a:solidFill>
                <a:effectLst>
                  <a:outerShdw blurRad="38100" dist="19050" dir="2700000" algn="tl" rotWithShape="0">
                    <a:schemeClr val="dk1">
                      <a:alpha val="40000"/>
                    </a:schemeClr>
                  </a:outerShdw>
                </a:effectLst>
              </a:rPr>
              <a:t>Tasa</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Interna</a:t>
            </a:r>
            <a:r>
              <a:rPr lang="en-US" sz="675" dirty="0" smtClean="0">
                <a:ln w="0"/>
                <a:solidFill>
                  <a:schemeClr val="tx1"/>
                </a:solidFill>
                <a:effectLst>
                  <a:outerShdw blurRad="38100" dist="19050" dir="2700000" algn="tl" rotWithShape="0">
                    <a:schemeClr val="dk1">
                      <a:alpha val="40000"/>
                    </a:schemeClr>
                  </a:outerShdw>
                </a:effectLst>
              </a:rPr>
              <a:t> de </a:t>
            </a:r>
            <a:r>
              <a:rPr lang="en-US" sz="675" dirty="0" err="1" smtClean="0">
                <a:ln w="0"/>
                <a:solidFill>
                  <a:schemeClr val="tx1"/>
                </a:solidFill>
                <a:effectLst>
                  <a:outerShdw blurRad="38100" dist="19050" dir="2700000" algn="tl" rotWithShape="0">
                    <a:schemeClr val="dk1">
                      <a:alpha val="40000"/>
                    </a:schemeClr>
                  </a:outerShdw>
                </a:effectLst>
              </a:rPr>
              <a:t>Retorno</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smtClean="0">
                <a:ln w="0"/>
                <a:solidFill>
                  <a:schemeClr val="tx1"/>
                </a:solidFill>
                <a:effectLst>
                  <a:outerShdw blurRad="38100" dist="19050" dir="2700000" algn="tl" rotWithShape="0">
                    <a:schemeClr val="dk1">
                      <a:alpha val="40000"/>
                    </a:schemeClr>
                  </a:outerShdw>
                </a:effectLst>
              </a:rPr>
              <a:t>Valor </a:t>
            </a:r>
            <a:r>
              <a:rPr lang="en-US" sz="675" dirty="0" err="1" smtClean="0">
                <a:ln w="0"/>
                <a:solidFill>
                  <a:schemeClr val="tx1"/>
                </a:solidFill>
                <a:effectLst>
                  <a:outerShdw blurRad="38100" dist="19050" dir="2700000" algn="tl" rotWithShape="0">
                    <a:schemeClr val="dk1">
                      <a:alpha val="40000"/>
                    </a:schemeClr>
                  </a:outerShdw>
                </a:effectLst>
              </a:rPr>
              <a:t>Presente</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Neto</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6" name="Rectangle 45"/>
          <p:cNvSpPr/>
          <p:nvPr/>
        </p:nvSpPr>
        <p:spPr>
          <a:xfrm>
            <a:off x="7332789" y="3226875"/>
            <a:ext cx="697962" cy="100662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Flexibilidad</a:t>
            </a:r>
            <a:r>
              <a:rPr lang="en-US" sz="675" dirty="0" smtClean="0">
                <a:ln w="0"/>
                <a:solidFill>
                  <a:schemeClr val="tx1"/>
                </a:solidFill>
                <a:effectLst>
                  <a:outerShdw blurRad="38100" dist="19050" dir="2700000" algn="tl" rotWithShape="0">
                    <a:schemeClr val="dk1">
                      <a:alpha val="40000"/>
                    </a:schemeClr>
                  </a:outerShdw>
                </a:effectLst>
              </a:rPr>
              <a:t>/</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err="1" smtClean="0">
                <a:ln w="0"/>
                <a:solidFill>
                  <a:schemeClr val="tx1"/>
                </a:solidFill>
                <a:effectLst>
                  <a:outerShdw blurRad="38100" dist="19050" dir="2700000" algn="tl" rotWithShape="0">
                    <a:schemeClr val="dk1">
                      <a:alpha val="40000"/>
                    </a:schemeClr>
                  </a:outerShdw>
                </a:effectLst>
              </a:rPr>
              <a:t>Opcionalidad</a:t>
            </a:r>
            <a:r>
              <a:rPr lang="en-US" sz="675" dirty="0" smtClean="0">
                <a:ln w="0"/>
                <a:solidFill>
                  <a:schemeClr val="tx1"/>
                </a:solidFill>
                <a:effectLst>
                  <a:outerShdw blurRad="38100" dist="19050" dir="2700000" algn="tl" rotWithShape="0">
                    <a:schemeClr val="dk1">
                      <a:alpha val="40000"/>
                    </a:schemeClr>
                  </a:outerShdw>
                </a:effectLst>
              </a:rPr>
              <a:t> en el </a:t>
            </a:r>
            <a:r>
              <a:rPr lang="en-US" sz="675" dirty="0" err="1" smtClean="0">
                <a:ln w="0"/>
                <a:solidFill>
                  <a:schemeClr val="tx1"/>
                </a:solidFill>
                <a:effectLst>
                  <a:outerShdw blurRad="38100" dist="19050" dir="2700000" algn="tl" rotWithShape="0">
                    <a:schemeClr val="dk1">
                      <a:alpha val="40000"/>
                    </a:schemeClr>
                  </a:outerShdw>
                </a:effectLst>
              </a:rPr>
              <a:t>proyecto</a:t>
            </a: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err="1" smtClean="0">
                <a:ln w="0"/>
                <a:solidFill>
                  <a:schemeClr val="tx1"/>
                </a:solidFill>
                <a:effectLst>
                  <a:outerShdw blurRad="38100" dist="19050" dir="2700000" algn="tl" rotWithShape="0">
                    <a:schemeClr val="dk1">
                      <a:alpha val="40000"/>
                    </a:schemeClr>
                  </a:outerShdw>
                </a:effectLst>
              </a:rPr>
              <a:t>Flexibilidad</a:t>
            </a:r>
            <a:r>
              <a:rPr lang="en-US" sz="675" dirty="0" smtClean="0">
                <a:ln w="0"/>
                <a:solidFill>
                  <a:schemeClr val="tx1"/>
                </a:solidFill>
                <a:effectLst>
                  <a:outerShdw blurRad="38100" dist="19050" dir="2700000" algn="tl" rotWithShape="0">
                    <a:schemeClr val="dk1">
                      <a:alpha val="40000"/>
                    </a:schemeClr>
                  </a:outerShdw>
                </a:effectLst>
              </a:rPr>
              <a:t> en el </a:t>
            </a:r>
            <a:r>
              <a:rPr lang="en-US" sz="675" dirty="0" err="1" smtClean="0">
                <a:ln w="0"/>
                <a:solidFill>
                  <a:schemeClr val="tx1"/>
                </a:solidFill>
                <a:effectLst>
                  <a:outerShdw blurRad="38100" dist="19050" dir="2700000" algn="tl" rotWithShape="0">
                    <a:schemeClr val="dk1">
                      <a:alpha val="40000"/>
                    </a:schemeClr>
                  </a:outerShdw>
                </a:effectLst>
              </a:rPr>
              <a:t>Negocio</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Incrementada</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7" name="Rectangle 46"/>
          <p:cNvSpPr/>
          <p:nvPr/>
        </p:nvSpPr>
        <p:spPr>
          <a:xfrm>
            <a:off x="8072952" y="3226874"/>
            <a:ext cx="697962" cy="83956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err="1" smtClean="0">
                <a:ln w="0"/>
                <a:solidFill>
                  <a:schemeClr val="tx1"/>
                </a:solidFill>
                <a:effectLst>
                  <a:outerShdw blurRad="38100" dist="19050" dir="2700000" algn="tl" rotWithShape="0">
                    <a:schemeClr val="dk1">
                      <a:alpha val="40000"/>
                    </a:schemeClr>
                  </a:outerShdw>
                </a:effectLst>
              </a:rPr>
              <a:t>Impacto</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Económico</a:t>
            </a:r>
            <a:r>
              <a:rPr lang="en-US" sz="675" dirty="0" smtClean="0">
                <a:ln w="0"/>
                <a:solidFill>
                  <a:schemeClr val="tx1"/>
                </a:solidFill>
                <a:effectLst>
                  <a:outerShdw blurRad="38100" dist="19050" dir="2700000" algn="tl" rotWithShape="0">
                    <a:schemeClr val="dk1">
                      <a:alpha val="40000"/>
                    </a:schemeClr>
                  </a:outerShdw>
                </a:effectLst>
              </a:rPr>
              <a:t> Local</a:t>
            </a: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err="1" smtClean="0">
                <a:ln w="0"/>
                <a:solidFill>
                  <a:schemeClr val="tx1"/>
                </a:solidFill>
                <a:effectLst>
                  <a:outerShdw blurRad="38100" dist="19050" dir="2700000" algn="tl" rotWithShape="0">
                    <a:schemeClr val="dk1">
                      <a:alpha val="40000"/>
                    </a:schemeClr>
                  </a:outerShdw>
                </a:effectLst>
              </a:rPr>
              <a:t>Beneficios</a:t>
            </a:r>
            <a:r>
              <a:rPr lang="en-US" sz="675" dirty="0" smtClean="0">
                <a:ln w="0"/>
                <a:solidFill>
                  <a:schemeClr val="tx1"/>
                </a:solidFill>
                <a:effectLst>
                  <a:outerShdw blurRad="38100" dist="19050" dir="2700000" algn="tl" rotWithShape="0">
                    <a:schemeClr val="dk1">
                      <a:alpha val="40000"/>
                    </a:schemeClr>
                  </a:outerShdw>
                </a:effectLst>
              </a:rPr>
              <a:t> </a:t>
            </a:r>
            <a:r>
              <a:rPr lang="en-US" sz="675" dirty="0" err="1" smtClean="0">
                <a:ln w="0"/>
                <a:solidFill>
                  <a:schemeClr val="tx1"/>
                </a:solidFill>
                <a:effectLst>
                  <a:outerShdw blurRad="38100" dist="19050" dir="2700000" algn="tl" rotWithShape="0">
                    <a:schemeClr val="dk1">
                      <a:alpha val="40000"/>
                    </a:schemeClr>
                  </a:outerShdw>
                </a:effectLst>
              </a:rPr>
              <a:t>Indirectos</a:t>
            </a:r>
            <a:endParaRPr lang="en-US" sz="675" dirty="0">
              <a:ln w="0"/>
              <a:solidFill>
                <a:schemeClr val="tx1"/>
              </a:solidFill>
              <a:effectLst>
                <a:outerShdw blurRad="38100" dist="19050" dir="2700000" algn="tl" rotWithShape="0">
                  <a:schemeClr val="dk1">
                    <a:alpha val="40000"/>
                  </a:schemeClr>
                </a:outerShdw>
              </a:effectLst>
            </a:endParaRPr>
          </a:p>
        </p:txBody>
      </p:sp>
      <p:cxnSp>
        <p:nvCxnSpPr>
          <p:cNvPr id="49" name="Straight Connector 48"/>
          <p:cNvCxnSpPr>
            <a:stCxn id="4" idx="1"/>
            <a:endCxn id="5" idx="3"/>
          </p:cNvCxnSpPr>
          <p:nvPr/>
        </p:nvCxnSpPr>
        <p:spPr>
          <a:xfrm flipH="1">
            <a:off x="2889917" y="1144774"/>
            <a:ext cx="628595" cy="2119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6" idx="1"/>
            <a:endCxn id="4" idx="3"/>
          </p:cNvCxnSpPr>
          <p:nvPr/>
        </p:nvCxnSpPr>
        <p:spPr>
          <a:xfrm flipH="1" flipV="1">
            <a:off x="6115805" y="1144774"/>
            <a:ext cx="215359" cy="206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7" idx="0"/>
            <a:endCxn id="5" idx="2"/>
          </p:cNvCxnSpPr>
          <p:nvPr/>
        </p:nvCxnSpPr>
        <p:spPr>
          <a:xfrm flipH="1" flipV="1">
            <a:off x="1791907" y="1590193"/>
            <a:ext cx="27869" cy="5402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9" idx="0"/>
            <a:endCxn id="6" idx="2"/>
          </p:cNvCxnSpPr>
          <p:nvPr/>
        </p:nvCxnSpPr>
        <p:spPr>
          <a:xfrm flipH="1" flipV="1">
            <a:off x="7425529" y="1584672"/>
            <a:ext cx="253997" cy="540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8" idx="0"/>
          </p:cNvCxnSpPr>
          <p:nvPr/>
        </p:nvCxnSpPr>
        <p:spPr>
          <a:xfrm flipV="1">
            <a:off x="4935388" y="1584672"/>
            <a:ext cx="2700935" cy="540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7" idx="0"/>
            <a:endCxn id="6" idx="2"/>
          </p:cNvCxnSpPr>
          <p:nvPr/>
        </p:nvCxnSpPr>
        <p:spPr>
          <a:xfrm flipV="1">
            <a:off x="1819775" y="1584672"/>
            <a:ext cx="5605754" cy="54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8" idx="0"/>
            <a:endCxn id="5" idx="2"/>
          </p:cNvCxnSpPr>
          <p:nvPr/>
        </p:nvCxnSpPr>
        <p:spPr>
          <a:xfrm flipH="1" flipV="1">
            <a:off x="1791906" y="1590193"/>
            <a:ext cx="3143483" cy="535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9" idx="0"/>
            <a:endCxn id="5" idx="2"/>
          </p:cNvCxnSpPr>
          <p:nvPr/>
        </p:nvCxnSpPr>
        <p:spPr>
          <a:xfrm flipH="1" flipV="1">
            <a:off x="1791907" y="1590193"/>
            <a:ext cx="5887619" cy="535396"/>
          </a:xfrm>
          <a:prstGeom prst="line">
            <a:avLst/>
          </a:prstGeom>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25529" y="5440196"/>
            <a:ext cx="1628666" cy="1007482"/>
          </a:xfrm>
          <a:prstGeom prst="rect">
            <a:avLst/>
          </a:prstGeom>
        </p:spPr>
      </p:pic>
      <p:sp>
        <p:nvSpPr>
          <p:cNvPr id="83" name="TextBox 82"/>
          <p:cNvSpPr txBox="1"/>
          <p:nvPr/>
        </p:nvSpPr>
        <p:spPr>
          <a:xfrm>
            <a:off x="4156919" y="5790574"/>
            <a:ext cx="3287247" cy="507831"/>
          </a:xfrm>
          <a:prstGeom prst="rect">
            <a:avLst/>
          </a:prstGeom>
          <a:noFill/>
        </p:spPr>
        <p:txBody>
          <a:bodyPr wrap="none" rtlCol="0">
            <a:spAutoFit/>
          </a:bodyPr>
          <a:lstStyle/>
          <a:p>
            <a:pPr algn="r"/>
            <a:r>
              <a:rPr lang="en-US" sz="1350" dirty="0" smtClean="0"/>
              <a:t>El  </a:t>
            </a:r>
            <a:r>
              <a:rPr lang="en-US" sz="1350" dirty="0" err="1" smtClean="0"/>
              <a:t>Estándar</a:t>
            </a:r>
            <a:r>
              <a:rPr lang="en-US" sz="1350" dirty="0" smtClean="0"/>
              <a:t> P5™ de GPM® </a:t>
            </a:r>
            <a:r>
              <a:rPr lang="en-US" sz="1350" dirty="0" err="1" smtClean="0"/>
              <a:t>para</a:t>
            </a:r>
            <a:r>
              <a:rPr lang="en-US" sz="1350" dirty="0" smtClean="0"/>
              <a:t> la</a:t>
            </a:r>
            <a:endParaRPr lang="en-US" sz="1350" dirty="0"/>
          </a:p>
          <a:p>
            <a:pPr algn="r"/>
            <a:r>
              <a:rPr lang="en-US" sz="1350" dirty="0" err="1" smtClean="0"/>
              <a:t>Sostenibilidad</a:t>
            </a:r>
            <a:r>
              <a:rPr lang="en-US" sz="1350" dirty="0" smtClean="0"/>
              <a:t> en la </a:t>
            </a:r>
            <a:r>
              <a:rPr lang="en-US" sz="1350" dirty="0" err="1" smtClean="0"/>
              <a:t>Dirección</a:t>
            </a:r>
            <a:r>
              <a:rPr lang="en-US" sz="1350" dirty="0" smtClean="0"/>
              <a:t> de </a:t>
            </a:r>
            <a:r>
              <a:rPr lang="en-US" sz="1350" dirty="0" err="1" smtClean="0"/>
              <a:t>Proyectos</a:t>
            </a:r>
            <a:endParaRPr lang="en-US" sz="1350" dirty="0"/>
          </a:p>
        </p:txBody>
      </p:sp>
      <p:sp>
        <p:nvSpPr>
          <p:cNvPr id="48" name="Title 4"/>
          <p:cNvSpPr txBox="1">
            <a:spLocks/>
          </p:cNvSpPr>
          <p:nvPr/>
        </p:nvSpPr>
        <p:spPr>
          <a:xfrm>
            <a:off x="628650" y="365125"/>
            <a:ext cx="5486400" cy="854075"/>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r>
              <a:rPr lang="en-US" dirty="0" smtClean="0"/>
              <a:t>La </a:t>
            </a:r>
            <a:r>
              <a:rPr lang="en-US" dirty="0" err="1" smtClean="0"/>
              <a:t>Matriz</a:t>
            </a:r>
            <a:r>
              <a:rPr lang="en-US" dirty="0" smtClean="0"/>
              <a:t> P5 </a:t>
            </a:r>
            <a:endParaRPr lang="en-US" dirty="0"/>
          </a:p>
        </p:txBody>
      </p:sp>
    </p:spTree>
    <p:extLst>
      <p:ext uri="{BB962C8B-B14F-4D97-AF65-F5344CB8AC3E}">
        <p14:creationId xmlns:p14="http://schemas.microsoft.com/office/powerpoint/2010/main" xmlns="" val="1262343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s-ES" sz="1600" dirty="0" smtClean="0"/>
              <a:t>La mayor parte de las Asociaciones y Organizaciones de Dirección de Proyecto se refieren a lo que se denomina "Gestión de las Partes Interesadas”</a:t>
            </a:r>
            <a:r>
              <a:rPr lang="en-US" sz="1600" dirty="0" smtClean="0"/>
              <a:t/>
            </a:r>
            <a:br>
              <a:rPr lang="en-US" sz="1600" dirty="0" smtClean="0"/>
            </a:br>
            <a:endParaRPr lang="en-US" sz="1600" dirty="0" smtClean="0"/>
          </a:p>
          <a:p>
            <a:r>
              <a:rPr lang="es-ES" sz="1600" dirty="0" smtClean="0"/>
              <a:t>La ISO 21500, Guía sobre Dirección y Gestión de Proyectos afirma en la página 18 que el propósito de "Gestionar a los Interesados" es:</a:t>
            </a:r>
            <a:endParaRPr lang="en-US" sz="1600" dirty="0" smtClean="0"/>
          </a:p>
          <a:p>
            <a:pPr marL="971550" lvl="1" indent="-514350">
              <a:buFont typeface="+mj-lt"/>
              <a:buAutoNum type="arabicPeriod"/>
            </a:pPr>
            <a:r>
              <a:rPr lang="es-ES" sz="1600" dirty="0" smtClean="0"/>
              <a:t>Prestar la debida comprensión y atención a las necesidades y expectativas de los interesados. Este proceso incluye actividades tales como la identificación de preocupaciones de los interesados y la resolución de problemas</a:t>
            </a:r>
            <a:endParaRPr lang="en-US" sz="1600" dirty="0"/>
          </a:p>
          <a:p>
            <a:pPr marL="971550" lvl="1" indent="-514350">
              <a:buFont typeface="+mj-lt"/>
              <a:buAutoNum type="arabicPeriod"/>
            </a:pPr>
            <a:r>
              <a:rPr lang="es-ES" sz="1600" dirty="0" smtClean="0"/>
              <a:t>La diplomacia y el tacto son esenciales en la negociación con las partes interesadas. Cuando no es posible que el director del proyecto resuelva las incidencias de los interesados, puede ser necesario escalar las incidencias a una autoridad superior, de acuerdo con la organización del proyecto, o para suscitar la asistencia de personas externas.</a:t>
            </a:r>
            <a:endParaRPr lang="en-US" sz="1600" dirty="0" smtClean="0"/>
          </a:p>
          <a:p>
            <a:pPr marL="971550" lvl="1" indent="-514350">
              <a:buFont typeface="+mj-lt"/>
              <a:buAutoNum type="arabicPeriod"/>
            </a:pPr>
            <a:r>
              <a:rPr lang="es-ES" sz="1600" dirty="0" smtClean="0"/>
              <a:t>Se debe realizar un análisis detallado de las partes interesadas y de los impactos que podría tener en el proyecto, de modo que director de proyecto puede aprovechar al máximo sus contribuciones al proyecto. A partir de este proceso, se pueden desarrollar planes priorizados de gestión de los interesados.</a:t>
            </a:r>
            <a:r>
              <a:rPr lang="en-US" sz="1600" dirty="0" smtClean="0"/>
              <a:t>  </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170</a:t>
            </a:fld>
            <a:endParaRPr lang="en-US" dirty="0"/>
          </a:p>
        </p:txBody>
      </p:sp>
      <p:sp>
        <p:nvSpPr>
          <p:cNvPr id="4" name="Title 3"/>
          <p:cNvSpPr>
            <a:spLocks noGrp="1"/>
          </p:cNvSpPr>
          <p:nvPr>
            <p:ph type="title"/>
          </p:nvPr>
        </p:nvSpPr>
        <p:spPr>
          <a:xfrm>
            <a:off x="399434" y="266700"/>
            <a:ext cx="8668365" cy="838200"/>
          </a:xfrm>
        </p:spPr>
        <p:txBody>
          <a:bodyPr>
            <a:normAutofit fontScale="90000"/>
          </a:bodyPr>
          <a:lstStyle/>
          <a:p>
            <a:r>
              <a:rPr lang="en-US" strike="sngStrike" dirty="0" err="1" smtClean="0"/>
              <a:t>Gestión</a:t>
            </a:r>
            <a:r>
              <a:rPr lang="en-US" strike="sngStrike" dirty="0" smtClean="0"/>
              <a:t> </a:t>
            </a:r>
            <a:r>
              <a:rPr lang="en-US" dirty="0" smtClean="0"/>
              <a:t>de </a:t>
            </a:r>
            <a:r>
              <a:rPr lang="en-US" dirty="0" err="1" smtClean="0"/>
              <a:t>las</a:t>
            </a:r>
            <a:r>
              <a:rPr lang="en-US" dirty="0" smtClean="0"/>
              <a:t> </a:t>
            </a:r>
            <a:r>
              <a:rPr lang="en-US" dirty="0" err="1" smtClean="0"/>
              <a:t>Partes</a:t>
            </a:r>
            <a:r>
              <a:rPr lang="en-US" dirty="0" smtClean="0"/>
              <a:t> </a:t>
            </a:r>
            <a:r>
              <a:rPr lang="en-US" dirty="0" err="1" smtClean="0"/>
              <a:t>Interesadas</a:t>
            </a:r>
            <a:r>
              <a:rPr lang="en-US" dirty="0" smtClean="0"/>
              <a:t/>
            </a:r>
            <a:br>
              <a:rPr lang="en-US" dirty="0" smtClean="0"/>
            </a:br>
            <a:r>
              <a:rPr lang="en-US" dirty="0" err="1" smtClean="0"/>
              <a:t>Participación</a:t>
            </a:r>
            <a:endParaRPr lang="en-US" dirty="0"/>
          </a:p>
        </p:txBody>
      </p:sp>
      <p:sp>
        <p:nvSpPr>
          <p:cNvPr id="5" name="TextBox 4"/>
          <p:cNvSpPr txBox="1"/>
          <p:nvPr/>
        </p:nvSpPr>
        <p:spPr>
          <a:xfrm>
            <a:off x="228600" y="5811699"/>
            <a:ext cx="8839200" cy="954107"/>
          </a:xfrm>
          <a:prstGeom prst="rect">
            <a:avLst/>
          </a:prstGeom>
          <a:noFill/>
        </p:spPr>
        <p:txBody>
          <a:bodyPr wrap="square" rtlCol="0">
            <a:spAutoFit/>
          </a:bodyPr>
          <a:lstStyle/>
          <a:p>
            <a:pPr algn="ctr"/>
            <a:r>
              <a:rPr lang="en-US" sz="2800" b="1" dirty="0" smtClean="0">
                <a:solidFill>
                  <a:srgbClr val="FF0000"/>
                </a:solidFill>
              </a:rPr>
              <a:t>IMPORTANTE:</a:t>
            </a:r>
            <a:r>
              <a:rPr lang="en-US" sz="2800" b="1" dirty="0" smtClean="0"/>
              <a:t> </a:t>
            </a:r>
            <a:r>
              <a:rPr lang="en-US" sz="2800" b="1" u="sng" dirty="0" smtClean="0"/>
              <a:t>NO</a:t>
            </a:r>
            <a:r>
              <a:rPr lang="en-US" sz="2800" dirty="0" smtClean="0"/>
              <a:t> </a:t>
            </a:r>
            <a:r>
              <a:rPr lang="en-US" sz="2800" dirty="0" err="1" smtClean="0"/>
              <a:t>Gestione</a:t>
            </a:r>
            <a:r>
              <a:rPr lang="en-US" sz="2800" dirty="0" smtClean="0"/>
              <a:t> a los </a:t>
            </a:r>
            <a:r>
              <a:rPr lang="en-US" sz="2800" dirty="0" err="1" smtClean="0"/>
              <a:t>Interesados</a:t>
            </a:r>
            <a:r>
              <a:rPr lang="en-US" sz="2800" dirty="0" smtClean="0"/>
              <a:t>, </a:t>
            </a:r>
            <a:r>
              <a:rPr lang="en-US" sz="2800" dirty="0" err="1" smtClean="0"/>
              <a:t>Hágalos</a:t>
            </a:r>
            <a:r>
              <a:rPr lang="en-US" sz="2800" dirty="0" smtClean="0"/>
              <a:t> </a:t>
            </a:r>
            <a:r>
              <a:rPr lang="en-US" sz="2800" i="1" dirty="0" err="1" smtClean="0"/>
              <a:t>Partícipes</a:t>
            </a:r>
            <a:r>
              <a:rPr lang="en-US" sz="2800" i="1" dirty="0" smtClean="0"/>
              <a:t>!</a:t>
            </a:r>
            <a:endParaRPr lang="en-US" sz="2800" i="1" dirty="0"/>
          </a:p>
        </p:txBody>
      </p:sp>
      <p:sp>
        <p:nvSpPr>
          <p:cNvPr id="7" name="Right Arrow 6"/>
          <p:cNvSpPr/>
          <p:nvPr/>
        </p:nvSpPr>
        <p:spPr>
          <a:xfrm rot="15890307">
            <a:off x="1667936" y="560144"/>
            <a:ext cx="231245" cy="194300"/>
          </a:xfrm>
          <a:prstGeom prst="right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 xmlns:p14="http://schemas.microsoft.com/office/powerpoint/2010/main" val="17027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s-ES" dirty="0" smtClean="0"/>
              <a:t>Los directores de proyecto deben estar cómodos con la participación de ejecutivos de </a:t>
            </a:r>
            <a:r>
              <a:rPr lang="es-ES" dirty="0" err="1" smtClean="0"/>
              <a:t>nive</a:t>
            </a:r>
            <a:r>
              <a:rPr lang="es-ES" dirty="0" smtClean="0"/>
              <a:t> C (conocidos como "c“ suite. Por </a:t>
            </a:r>
            <a:r>
              <a:rPr lang="es-ES" dirty="0" err="1" smtClean="0"/>
              <a:t>ej</a:t>
            </a:r>
            <a:r>
              <a:rPr lang="es-ES" dirty="0" smtClean="0"/>
              <a:t>:  CEO, CFO, CTO, CST, etc.)</a:t>
            </a:r>
            <a:endParaRPr lang="en-US" dirty="0" smtClean="0"/>
          </a:p>
          <a:p>
            <a:r>
              <a:rPr lang="es-ES" dirty="0" smtClean="0"/>
              <a:t>Los Directores de Proyecto son considerados como estrategas y deben tomar decisiones que afectan el negocio</a:t>
            </a:r>
            <a:endParaRPr lang="en-US" dirty="0" smtClean="0"/>
          </a:p>
          <a:p>
            <a:r>
              <a:rPr lang="es-ES" dirty="0" smtClean="0"/>
              <a:t>Las personas que confían mandatos a los Directores de Proyectos para hacer estas actividades están más altos en la escala corporativa.</a:t>
            </a:r>
            <a:r>
              <a:rPr lang="en-US" dirty="0" smtClean="0"/>
              <a:t>  </a:t>
            </a:r>
            <a:r>
              <a:rPr lang="en-US" dirty="0" err="1" smtClean="0">
                <a:solidFill>
                  <a:srgbClr val="FF0000"/>
                </a:solidFill>
              </a:rPr>
              <a:t>Ud</a:t>
            </a:r>
            <a:r>
              <a:rPr lang="en-US" dirty="0" smtClean="0">
                <a:solidFill>
                  <a:srgbClr val="FF0000"/>
                </a:solidFill>
              </a:rPr>
              <a:t>. no </a:t>
            </a:r>
            <a:r>
              <a:rPr lang="en-US" dirty="0" err="1" smtClean="0">
                <a:solidFill>
                  <a:srgbClr val="FF0000"/>
                </a:solidFill>
              </a:rPr>
              <a:t>puede</a:t>
            </a:r>
            <a:r>
              <a:rPr lang="en-US" dirty="0" smtClean="0">
                <a:solidFill>
                  <a:srgbClr val="FF0000"/>
                </a:solidFill>
              </a:rPr>
              <a:t> </a:t>
            </a:r>
            <a:r>
              <a:rPr lang="en-US" dirty="0" err="1" smtClean="0">
                <a:solidFill>
                  <a:srgbClr val="FF0000"/>
                </a:solidFill>
              </a:rPr>
              <a:t>gestionar</a:t>
            </a:r>
            <a:r>
              <a:rPr lang="en-US" dirty="0" smtClean="0">
                <a:solidFill>
                  <a:srgbClr val="FF0000"/>
                </a:solidFill>
              </a:rPr>
              <a:t> a </a:t>
            </a:r>
            <a:r>
              <a:rPr lang="en-US" dirty="0" err="1" smtClean="0">
                <a:solidFill>
                  <a:srgbClr val="FF0000"/>
                </a:solidFill>
              </a:rPr>
              <a:t>su</a:t>
            </a:r>
            <a:r>
              <a:rPr lang="en-US" dirty="0" smtClean="0">
                <a:solidFill>
                  <a:srgbClr val="FF0000"/>
                </a:solidFill>
              </a:rPr>
              <a:t> </a:t>
            </a:r>
            <a:r>
              <a:rPr lang="en-US" dirty="0" err="1" smtClean="0">
                <a:solidFill>
                  <a:srgbClr val="FF0000"/>
                </a:solidFill>
              </a:rPr>
              <a:t>jefe</a:t>
            </a:r>
            <a:r>
              <a:rPr lang="en-US" dirty="0" smtClean="0">
                <a:solidFill>
                  <a:srgbClr val="FF0000"/>
                </a:solidFill>
              </a:rPr>
              <a:t>.</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171</a:t>
            </a:fld>
            <a:endParaRPr lang="en-US" dirty="0"/>
          </a:p>
        </p:txBody>
      </p:sp>
      <p:sp>
        <p:nvSpPr>
          <p:cNvPr id="4" name="Title 3"/>
          <p:cNvSpPr>
            <a:spLocks noGrp="1"/>
          </p:cNvSpPr>
          <p:nvPr>
            <p:ph type="title"/>
          </p:nvPr>
        </p:nvSpPr>
        <p:spPr/>
        <p:txBody>
          <a:bodyPr/>
          <a:lstStyle/>
          <a:p>
            <a:r>
              <a:rPr lang="en-US" dirty="0" smtClean="0"/>
              <a:t>¿</a:t>
            </a:r>
            <a:r>
              <a:rPr lang="en-US" dirty="0" err="1" smtClean="0"/>
              <a:t>Por</a:t>
            </a:r>
            <a:r>
              <a:rPr lang="en-US" dirty="0" smtClean="0"/>
              <a:t> </a:t>
            </a:r>
            <a:r>
              <a:rPr lang="en-US" dirty="0" err="1" smtClean="0"/>
              <a:t>qué</a:t>
            </a:r>
            <a:r>
              <a:rPr lang="en-US" dirty="0" smtClean="0"/>
              <a:t>?</a:t>
            </a:r>
            <a:endParaRPr lang="en-US" dirty="0"/>
          </a:p>
        </p:txBody>
      </p:sp>
    </p:spTree>
    <p:extLst>
      <p:ext uri="{BB962C8B-B14F-4D97-AF65-F5344CB8AC3E}">
        <p14:creationId xmlns="" xmlns:p14="http://schemas.microsoft.com/office/powerpoint/2010/main" val="1871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en-US" dirty="0" err="1" smtClean="0"/>
              <a:t>Conózcalos</a:t>
            </a:r>
            <a:r>
              <a:rPr lang="en-US" dirty="0" smtClean="0"/>
              <a:t>.</a:t>
            </a:r>
          </a:p>
          <a:p>
            <a:pPr marL="914400" lvl="1" indent="-514350"/>
            <a:r>
              <a:rPr lang="es-ES" dirty="0" smtClean="0"/>
              <a:t>¿Quienes son? ¿Qué es lo que les importa? ¿Cómo se relacionan con la iniciativa que está tratando de poner en marcha?</a:t>
            </a:r>
            <a:endParaRPr lang="en-US" dirty="0" smtClean="0"/>
          </a:p>
          <a:p>
            <a:pPr marL="514350" indent="-514350">
              <a:buFont typeface="+mj-lt"/>
              <a:buAutoNum type="arabicPeriod"/>
            </a:pPr>
            <a:r>
              <a:rPr lang="es-ES" dirty="0" smtClean="0"/>
              <a:t>Que participen tan pronto como sea posible.</a:t>
            </a:r>
            <a:endParaRPr lang="en-US" dirty="0" smtClean="0"/>
          </a:p>
          <a:p>
            <a:pPr marL="914400" lvl="1" indent="-514350"/>
            <a:r>
              <a:rPr lang="es-ES" dirty="0" smtClean="0"/>
              <a:t>A nadie le gusta ser sorprendido por el cambio.</a:t>
            </a:r>
            <a:endParaRPr lang="en-US" dirty="0" smtClean="0"/>
          </a:p>
          <a:p>
            <a:pPr marL="514350" indent="-514350">
              <a:buFont typeface="+mj-lt"/>
              <a:buAutoNum type="arabicPeriod"/>
            </a:pPr>
            <a:r>
              <a:rPr lang="en-US" dirty="0" err="1" smtClean="0"/>
              <a:t>Escuche</a:t>
            </a:r>
            <a:r>
              <a:rPr lang="en-US" dirty="0" smtClean="0"/>
              <a:t> con Ambos </a:t>
            </a:r>
            <a:r>
              <a:rPr lang="en-US" dirty="0" err="1" smtClean="0"/>
              <a:t>Oídos</a:t>
            </a:r>
            <a:endParaRPr lang="en-US" dirty="0" smtClean="0"/>
          </a:p>
          <a:p>
            <a:pPr marL="914400" lvl="1" indent="-514350"/>
            <a:r>
              <a:rPr lang="es-ES" dirty="0" smtClean="0"/>
              <a:t>Tómese el tiempo para pedir a las partes interesadas sus opiniones o para abrir las puertas a la participación y asegúrese de considerarlas. Usted debe estar abierto a recibir e incorporar los aportes de las partes interesadas, incluso si no se alinea con la visión o los objetivos del proyecto.</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172</a:t>
            </a:fld>
            <a:endParaRPr lang="en-US" dirty="0"/>
          </a:p>
        </p:txBody>
      </p:sp>
      <p:sp>
        <p:nvSpPr>
          <p:cNvPr id="4" name="Title 3"/>
          <p:cNvSpPr>
            <a:spLocks noGrp="1"/>
          </p:cNvSpPr>
          <p:nvPr>
            <p:ph type="title"/>
          </p:nvPr>
        </p:nvSpPr>
        <p:spPr>
          <a:xfrm>
            <a:off x="628650" y="365125"/>
            <a:ext cx="7886700" cy="854075"/>
          </a:xfrm>
        </p:spPr>
        <p:txBody>
          <a:bodyPr>
            <a:normAutofit fontScale="90000"/>
          </a:bodyPr>
          <a:lstStyle/>
          <a:p>
            <a:r>
              <a:rPr lang="en-US" dirty="0" smtClean="0"/>
              <a:t>Claves </a:t>
            </a:r>
            <a:r>
              <a:rPr lang="en-US" dirty="0" err="1" smtClean="0"/>
              <a:t>para</a:t>
            </a:r>
            <a:r>
              <a:rPr lang="en-US" dirty="0" smtClean="0"/>
              <a:t> la </a:t>
            </a:r>
            <a:r>
              <a:rPr lang="en-US" dirty="0" err="1" smtClean="0"/>
              <a:t>Participación</a:t>
            </a:r>
            <a:r>
              <a:rPr lang="en-US" dirty="0" smtClean="0"/>
              <a:t> de los </a:t>
            </a:r>
            <a:r>
              <a:rPr lang="en-US" dirty="0" err="1" smtClean="0"/>
              <a:t>Interesados</a:t>
            </a:r>
            <a:endParaRPr lang="en-US" dirty="0"/>
          </a:p>
        </p:txBody>
      </p:sp>
    </p:spTree>
    <p:extLst>
      <p:ext uri="{BB962C8B-B14F-4D97-AF65-F5344CB8AC3E}">
        <p14:creationId xmlns="" xmlns:p14="http://schemas.microsoft.com/office/powerpoint/2010/main" val="7060951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4038599"/>
          </a:xfrm>
        </p:spPr>
        <p:txBody>
          <a:bodyPr>
            <a:normAutofit fontScale="92500" lnSpcReduction="10000"/>
          </a:bodyPr>
          <a:lstStyle/>
          <a:p>
            <a:pPr marL="514350" indent="-514350">
              <a:buFont typeface="+mj-lt"/>
              <a:buAutoNum type="arabicPeriod" startAt="4"/>
            </a:pPr>
            <a:r>
              <a:rPr lang="en-US" dirty="0" err="1" smtClean="0"/>
              <a:t>Comunicar</a:t>
            </a:r>
            <a:r>
              <a:rPr lang="en-US" dirty="0" smtClean="0"/>
              <a:t>, </a:t>
            </a:r>
            <a:r>
              <a:rPr lang="en-US" dirty="0" err="1" smtClean="0"/>
              <a:t>Comunicar</a:t>
            </a:r>
            <a:r>
              <a:rPr lang="en-US" dirty="0" smtClean="0"/>
              <a:t>, </a:t>
            </a:r>
            <a:r>
              <a:rPr lang="en-US" dirty="0" err="1" smtClean="0"/>
              <a:t>Comunicar</a:t>
            </a:r>
            <a:endParaRPr lang="en-US" dirty="0" smtClean="0"/>
          </a:p>
          <a:p>
            <a:pPr marL="914400" lvl="1" indent="-514350"/>
            <a:r>
              <a:rPr lang="es-ES" dirty="0" smtClean="0"/>
              <a:t>Las partes interesadas deben estar al tanto del estado del proyecto, pero también tener una clara comprensión de los objetivos y beneficios y un fuerte sentido de cómo los afectará.  </a:t>
            </a:r>
            <a:endParaRPr lang="en-US" dirty="0" smtClean="0"/>
          </a:p>
          <a:p>
            <a:pPr marL="514350" indent="-514350">
              <a:buFont typeface="+mj-lt"/>
              <a:buAutoNum type="arabicPeriod" startAt="4"/>
            </a:pPr>
            <a:r>
              <a:rPr lang="es-ES" dirty="0" smtClean="0"/>
              <a:t>Utilice la política como una zanahoria, no como un bate de béisbol.</a:t>
            </a:r>
            <a:endParaRPr lang="en-US" dirty="0" smtClean="0"/>
          </a:p>
          <a:p>
            <a:pPr marL="914400" lvl="1" indent="-514350"/>
            <a:r>
              <a:rPr lang="es-ES" dirty="0" smtClean="0"/>
              <a:t>Es en la política en lo que un DP vuelve a caer cuando fallan en asegurar la aceptación por parte de los interesados. En esencia, la tendencia es hacia el mandato de cambio a través de reglas y regulaciones sin mayores esfuerzos de gestión de cambios para alentar y apoyar a los nuevos comportamientos</a:t>
            </a:r>
            <a:endParaRPr lang="en-US" dirty="0" smtClean="0"/>
          </a:p>
          <a:p>
            <a:pPr marL="914400" lvl="1" indent="-514350">
              <a:buFont typeface="+mj-lt"/>
              <a:buAutoNum type="arabicPeriod" startAt="4"/>
            </a:pPr>
            <a:endParaRPr lang="en-US" dirty="0" smtClean="0"/>
          </a:p>
          <a:p>
            <a:pPr marL="914400" lvl="1" indent="-514350">
              <a:buFont typeface="+mj-lt"/>
              <a:buAutoNum type="arabicPeriod" startAt="4"/>
            </a:pP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173</a:t>
            </a:fld>
            <a:endParaRPr lang="en-US" dirty="0"/>
          </a:p>
        </p:txBody>
      </p:sp>
      <p:sp>
        <p:nvSpPr>
          <p:cNvPr id="4" name="Title 3"/>
          <p:cNvSpPr>
            <a:spLocks noGrp="1"/>
          </p:cNvSpPr>
          <p:nvPr>
            <p:ph type="title"/>
          </p:nvPr>
        </p:nvSpPr>
        <p:spPr>
          <a:xfrm>
            <a:off x="628650" y="365125"/>
            <a:ext cx="8362950" cy="854075"/>
          </a:xfrm>
        </p:spPr>
        <p:txBody>
          <a:bodyPr>
            <a:normAutofit fontScale="90000"/>
          </a:bodyPr>
          <a:lstStyle/>
          <a:p>
            <a:r>
              <a:rPr lang="en-US" dirty="0" smtClean="0"/>
              <a:t>Claves </a:t>
            </a:r>
            <a:r>
              <a:rPr lang="en-US" dirty="0" err="1" smtClean="0"/>
              <a:t>para</a:t>
            </a:r>
            <a:r>
              <a:rPr lang="en-US" dirty="0" smtClean="0"/>
              <a:t> la </a:t>
            </a:r>
            <a:r>
              <a:rPr lang="en-US" dirty="0" err="1" smtClean="0"/>
              <a:t>Participación</a:t>
            </a:r>
            <a:r>
              <a:rPr lang="en-US" dirty="0" smtClean="0"/>
              <a:t> de los </a:t>
            </a:r>
            <a:r>
              <a:rPr lang="en-US" dirty="0" err="1" smtClean="0"/>
              <a:t>Interesados</a:t>
            </a:r>
            <a:endParaRPr lang="en-US" dirty="0"/>
          </a:p>
        </p:txBody>
      </p:sp>
    </p:spTree>
    <p:extLst>
      <p:ext uri="{BB962C8B-B14F-4D97-AF65-F5344CB8AC3E}">
        <p14:creationId xmlns="" xmlns:p14="http://schemas.microsoft.com/office/powerpoint/2010/main" val="34586364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00950" cy="854075"/>
          </a:xfrm>
        </p:spPr>
        <p:txBody>
          <a:bodyPr>
            <a:normAutofit fontScale="90000"/>
          </a:bodyPr>
          <a:lstStyle/>
          <a:p>
            <a:r>
              <a:rPr lang="en-GB" dirty="0" err="1" smtClean="0"/>
              <a:t>Proceso</a:t>
            </a:r>
            <a:r>
              <a:rPr lang="en-GB" dirty="0" smtClean="0"/>
              <a:t> de </a:t>
            </a:r>
            <a:r>
              <a:rPr lang="en-GB" dirty="0" err="1" smtClean="0"/>
              <a:t>Participación</a:t>
            </a:r>
            <a:r>
              <a:rPr lang="en-GB" dirty="0" smtClean="0"/>
              <a:t> de los </a:t>
            </a:r>
            <a:r>
              <a:rPr lang="en-GB" dirty="0" err="1" smtClean="0"/>
              <a:t>Interesados</a:t>
            </a:r>
            <a:endParaRPr lang="en-GB" dirty="0"/>
          </a:p>
        </p:txBody>
      </p:sp>
      <p:graphicFrame>
        <p:nvGraphicFramePr>
          <p:cNvPr id="3" name="Diagram 2"/>
          <p:cNvGraphicFramePr/>
          <p:nvPr>
            <p:extLst/>
          </p:nvPr>
        </p:nvGraphicFramePr>
        <p:xfrm>
          <a:off x="1524000"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7221603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err="1" smtClean="0"/>
              <a:t>Identificar</a:t>
            </a:r>
            <a:r>
              <a:rPr lang="en-GB" dirty="0" smtClean="0"/>
              <a:t> a los </a:t>
            </a:r>
            <a:r>
              <a:rPr lang="en-GB" dirty="0" err="1" smtClean="0"/>
              <a:t>interesados</a:t>
            </a:r>
            <a:endParaRPr lang="en-GB" dirty="0"/>
          </a:p>
        </p:txBody>
      </p:sp>
      <p:sp>
        <p:nvSpPr>
          <p:cNvPr id="4" name="Content Placeholder 3"/>
          <p:cNvSpPr>
            <a:spLocks noGrp="1"/>
          </p:cNvSpPr>
          <p:nvPr>
            <p:ph idx="1"/>
          </p:nvPr>
        </p:nvSpPr>
        <p:spPr/>
        <p:txBody>
          <a:bodyPr/>
          <a:lstStyle/>
          <a:p>
            <a:r>
              <a:rPr lang="es-ES" dirty="0" smtClean="0"/>
              <a:t>¿Quién está involucrado en, o afectados por, o puede afectar al proyecto?</a:t>
            </a:r>
            <a:endParaRPr lang="en-GB" dirty="0" smtClean="0"/>
          </a:p>
          <a:p>
            <a:r>
              <a:rPr lang="es-ES" dirty="0" smtClean="0"/>
              <a:t>La identificación de las partes interesadas pueden ayudar a identificar:</a:t>
            </a:r>
            <a:endParaRPr lang="en-GB" dirty="0" smtClean="0"/>
          </a:p>
          <a:p>
            <a:pPr lvl="1"/>
            <a:r>
              <a:rPr lang="en-GB" dirty="0" err="1" smtClean="0"/>
              <a:t>Recursos</a:t>
            </a:r>
            <a:r>
              <a:rPr lang="en-GB" dirty="0" smtClean="0"/>
              <a:t> </a:t>
            </a:r>
            <a:r>
              <a:rPr lang="en-GB" dirty="0" err="1" smtClean="0"/>
              <a:t>necesarios</a:t>
            </a:r>
            <a:endParaRPr lang="en-GB" dirty="0" smtClean="0"/>
          </a:p>
          <a:p>
            <a:pPr lvl="1"/>
            <a:r>
              <a:rPr lang="en-GB" dirty="0" err="1" smtClean="0"/>
              <a:t>Organizaciones</a:t>
            </a:r>
            <a:r>
              <a:rPr lang="en-GB" dirty="0" smtClean="0"/>
              <a:t>/</a:t>
            </a:r>
            <a:r>
              <a:rPr lang="en-GB" dirty="0" err="1" smtClean="0"/>
              <a:t>gente</a:t>
            </a:r>
            <a:r>
              <a:rPr lang="en-GB" dirty="0" smtClean="0"/>
              <a:t> </a:t>
            </a:r>
            <a:r>
              <a:rPr lang="en-GB" dirty="0" err="1" smtClean="0"/>
              <a:t>afectada</a:t>
            </a:r>
            <a:endParaRPr lang="en-GB" dirty="0" smtClean="0"/>
          </a:p>
          <a:p>
            <a:pPr lvl="1"/>
            <a:r>
              <a:rPr lang="en-GB" dirty="0" err="1" smtClean="0"/>
              <a:t>Organizaciones</a:t>
            </a:r>
            <a:r>
              <a:rPr lang="en-GB" dirty="0" smtClean="0"/>
              <a:t>/</a:t>
            </a:r>
            <a:r>
              <a:rPr lang="en-GB" dirty="0" err="1" smtClean="0"/>
              <a:t>gente</a:t>
            </a:r>
            <a:r>
              <a:rPr lang="en-GB" dirty="0" smtClean="0"/>
              <a:t> con </a:t>
            </a:r>
            <a:r>
              <a:rPr lang="en-GB" dirty="0" err="1" smtClean="0"/>
              <a:t>influencia</a:t>
            </a:r>
            <a:endParaRPr lang="en-GB" dirty="0" smtClean="0"/>
          </a:p>
          <a:p>
            <a:pPr lvl="1"/>
            <a:r>
              <a:rPr lang="en-GB" dirty="0" err="1" smtClean="0"/>
              <a:t>Cuerpos</a:t>
            </a:r>
            <a:r>
              <a:rPr lang="en-GB" dirty="0" smtClean="0"/>
              <a:t> </a:t>
            </a:r>
            <a:r>
              <a:rPr lang="en-GB" dirty="0" err="1" smtClean="0"/>
              <a:t>Estatutarios</a:t>
            </a:r>
            <a:r>
              <a:rPr lang="en-GB" dirty="0" smtClean="0"/>
              <a:t> y </a:t>
            </a:r>
            <a:r>
              <a:rPr lang="en-GB" dirty="0" err="1" smtClean="0"/>
              <a:t>Regulatorios</a:t>
            </a:r>
            <a:endParaRPr lang="en-GB" dirty="0"/>
          </a:p>
        </p:txBody>
      </p:sp>
    </p:spTree>
    <p:extLst>
      <p:ext uri="{BB962C8B-B14F-4D97-AF65-F5344CB8AC3E}">
        <p14:creationId xmlns="" xmlns:p14="http://schemas.microsoft.com/office/powerpoint/2010/main" val="12287353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Análisis</a:t>
            </a:r>
            <a:r>
              <a:rPr lang="en-GB" dirty="0" smtClean="0"/>
              <a:t> de los </a:t>
            </a:r>
            <a:r>
              <a:rPr lang="en-GB" dirty="0" err="1" smtClean="0"/>
              <a:t>Interesados</a:t>
            </a:r>
            <a:endParaRPr lang="en-GB" dirty="0"/>
          </a:p>
        </p:txBody>
      </p:sp>
      <p:sp>
        <p:nvSpPr>
          <p:cNvPr id="3" name="Content Placeholder 2"/>
          <p:cNvSpPr>
            <a:spLocks noGrp="1"/>
          </p:cNvSpPr>
          <p:nvPr>
            <p:ph idx="1"/>
          </p:nvPr>
        </p:nvSpPr>
        <p:spPr/>
        <p:txBody>
          <a:bodyPr/>
          <a:lstStyle/>
          <a:p>
            <a:r>
              <a:rPr lang="es-ES" dirty="0" smtClean="0"/>
              <a:t>Están interesados en el éxito del proyecto</a:t>
            </a:r>
            <a:r>
              <a:rPr lang="en-GB" dirty="0" smtClean="0"/>
              <a:t>?</a:t>
            </a:r>
          </a:p>
          <a:p>
            <a:r>
              <a:rPr lang="en-GB" dirty="0" smtClean="0"/>
              <a:t>Lo </a:t>
            </a:r>
            <a:r>
              <a:rPr lang="en-GB" dirty="0" err="1" smtClean="0"/>
              <a:t>apoyarán</a:t>
            </a:r>
            <a:r>
              <a:rPr lang="en-GB" dirty="0" smtClean="0"/>
              <a:t> </a:t>
            </a:r>
            <a:r>
              <a:rPr lang="en-GB" dirty="0" err="1" smtClean="0"/>
              <a:t>abiertamente</a:t>
            </a:r>
            <a:r>
              <a:rPr lang="en-GB" dirty="0" smtClean="0"/>
              <a:t>? </a:t>
            </a:r>
          </a:p>
          <a:p>
            <a:r>
              <a:rPr lang="en-GB" dirty="0" smtClean="0"/>
              <a:t>Son </a:t>
            </a:r>
            <a:r>
              <a:rPr lang="en-GB" dirty="0" err="1" smtClean="0"/>
              <a:t>ambivalentes</a:t>
            </a:r>
            <a:r>
              <a:rPr lang="en-GB" dirty="0" smtClean="0"/>
              <a:t>?</a:t>
            </a:r>
          </a:p>
          <a:p>
            <a:r>
              <a:rPr lang="en-GB" dirty="0" smtClean="0"/>
              <a:t>Son </a:t>
            </a:r>
            <a:r>
              <a:rPr lang="en-GB" dirty="0" err="1" smtClean="0"/>
              <a:t>negativos</a:t>
            </a:r>
            <a:r>
              <a:rPr lang="en-GB" dirty="0" smtClean="0"/>
              <a:t>?</a:t>
            </a:r>
          </a:p>
          <a:p>
            <a:r>
              <a:rPr lang="es-ES" dirty="0" smtClean="0"/>
              <a:t>¿Cuáles son sus expectativas y cómo pueden ser gestionados</a:t>
            </a:r>
            <a:r>
              <a:rPr lang="en-GB" dirty="0" smtClean="0"/>
              <a:t>?</a:t>
            </a:r>
            <a:endParaRPr lang="en-GB" dirty="0"/>
          </a:p>
        </p:txBody>
      </p:sp>
    </p:spTree>
    <p:extLst>
      <p:ext uri="{BB962C8B-B14F-4D97-AF65-F5344CB8AC3E}">
        <p14:creationId xmlns="" xmlns:p14="http://schemas.microsoft.com/office/powerpoint/2010/main" val="11529501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err="1" smtClean="0"/>
              <a:t>Herramientas</a:t>
            </a:r>
            <a:r>
              <a:rPr lang="en-GB" dirty="0" smtClean="0"/>
              <a:t> de </a:t>
            </a:r>
            <a:r>
              <a:rPr lang="en-GB" dirty="0" err="1" smtClean="0"/>
              <a:t>análisis</a:t>
            </a:r>
            <a:r>
              <a:rPr lang="en-GB" dirty="0" smtClean="0"/>
              <a:t> – </a:t>
            </a:r>
            <a:r>
              <a:rPr lang="en-GB" dirty="0" err="1" smtClean="0"/>
              <a:t>grilla</a:t>
            </a:r>
            <a:r>
              <a:rPr lang="en-GB" dirty="0" smtClean="0"/>
              <a:t> 2x2</a:t>
            </a:r>
            <a:endParaRPr lang="en-GB" dirty="0"/>
          </a:p>
        </p:txBody>
      </p:sp>
      <p:sp>
        <p:nvSpPr>
          <p:cNvPr id="5" name="Rectangle 4"/>
          <p:cNvSpPr/>
          <p:nvPr/>
        </p:nvSpPr>
        <p:spPr>
          <a:xfrm>
            <a:off x="2411761" y="1484784"/>
            <a:ext cx="1800000" cy="180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200" dirty="0" err="1" smtClean="0">
                <a:solidFill>
                  <a:schemeClr val="bg1"/>
                </a:solidFill>
              </a:rPr>
              <a:t>Bloqueadores</a:t>
            </a:r>
            <a:endParaRPr lang="en-GB" sz="2200" dirty="0">
              <a:solidFill>
                <a:schemeClr val="bg1"/>
              </a:solidFill>
            </a:endParaRPr>
          </a:p>
        </p:txBody>
      </p:sp>
      <p:sp>
        <p:nvSpPr>
          <p:cNvPr id="9" name="Rectangle 8"/>
          <p:cNvSpPr/>
          <p:nvPr/>
        </p:nvSpPr>
        <p:spPr>
          <a:xfrm>
            <a:off x="4211961" y="1484784"/>
            <a:ext cx="1800000" cy="1800000"/>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400" dirty="0" err="1" smtClean="0">
                <a:solidFill>
                  <a:schemeClr val="bg1"/>
                </a:solidFill>
              </a:rPr>
              <a:t>Defensores</a:t>
            </a:r>
            <a:endParaRPr lang="en-GB" sz="2400" dirty="0">
              <a:solidFill>
                <a:schemeClr val="bg1"/>
              </a:solidFill>
            </a:endParaRPr>
          </a:p>
        </p:txBody>
      </p:sp>
      <p:sp>
        <p:nvSpPr>
          <p:cNvPr id="10" name="Rectangle 9"/>
          <p:cNvSpPr/>
          <p:nvPr/>
        </p:nvSpPr>
        <p:spPr>
          <a:xfrm>
            <a:off x="2411761" y="3284984"/>
            <a:ext cx="1800000" cy="1800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err="1" smtClean="0">
                <a:solidFill>
                  <a:schemeClr val="bg1"/>
                </a:solidFill>
              </a:rPr>
              <a:t>Detractores</a:t>
            </a:r>
            <a:endParaRPr lang="en-GB" sz="2400" dirty="0">
              <a:solidFill>
                <a:schemeClr val="bg1"/>
              </a:solidFill>
            </a:endParaRPr>
          </a:p>
        </p:txBody>
      </p:sp>
      <p:sp>
        <p:nvSpPr>
          <p:cNvPr id="11" name="Rectangle 10"/>
          <p:cNvSpPr/>
          <p:nvPr/>
        </p:nvSpPr>
        <p:spPr>
          <a:xfrm>
            <a:off x="4211961" y="3285184"/>
            <a:ext cx="1800000" cy="180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400" dirty="0" err="1" smtClean="0">
                <a:solidFill>
                  <a:schemeClr val="bg1"/>
                </a:solidFill>
              </a:rPr>
              <a:t>Partidarios</a:t>
            </a:r>
            <a:endParaRPr lang="en-GB" sz="2400" dirty="0">
              <a:solidFill>
                <a:schemeClr val="bg1"/>
              </a:solidFill>
            </a:endParaRPr>
          </a:p>
        </p:txBody>
      </p:sp>
      <p:sp>
        <p:nvSpPr>
          <p:cNvPr id="12" name="Rectangle 11"/>
          <p:cNvSpPr/>
          <p:nvPr/>
        </p:nvSpPr>
        <p:spPr>
          <a:xfrm>
            <a:off x="2412161" y="1484784"/>
            <a:ext cx="3600000" cy="3600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4211960" y="5085184"/>
            <a:ext cx="1800200" cy="400110"/>
          </a:xfrm>
          <a:prstGeom prst="rect">
            <a:avLst/>
          </a:prstGeom>
          <a:noFill/>
        </p:spPr>
        <p:txBody>
          <a:bodyPr wrap="square" rtlCol="0">
            <a:spAutoFit/>
          </a:bodyPr>
          <a:lstStyle/>
          <a:p>
            <a:pPr algn="ctr"/>
            <a:r>
              <a:rPr lang="en-GB" sz="2000" dirty="0" err="1" smtClean="0">
                <a:solidFill>
                  <a:srgbClr val="000000"/>
                </a:solidFill>
              </a:rPr>
              <a:t>Positivo</a:t>
            </a:r>
            <a:endParaRPr lang="en-GB" sz="2000" dirty="0">
              <a:solidFill>
                <a:srgbClr val="000000"/>
              </a:solidFill>
            </a:endParaRPr>
          </a:p>
        </p:txBody>
      </p:sp>
      <p:sp>
        <p:nvSpPr>
          <p:cNvPr id="14" name="TextBox 13"/>
          <p:cNvSpPr txBox="1"/>
          <p:nvPr/>
        </p:nvSpPr>
        <p:spPr>
          <a:xfrm>
            <a:off x="2411760" y="5085184"/>
            <a:ext cx="1800199" cy="400110"/>
          </a:xfrm>
          <a:prstGeom prst="rect">
            <a:avLst/>
          </a:prstGeom>
          <a:noFill/>
        </p:spPr>
        <p:txBody>
          <a:bodyPr wrap="square" rtlCol="0">
            <a:spAutoFit/>
          </a:bodyPr>
          <a:lstStyle/>
          <a:p>
            <a:pPr algn="ctr"/>
            <a:r>
              <a:rPr lang="en-GB" sz="2000" dirty="0" err="1" smtClean="0">
                <a:solidFill>
                  <a:srgbClr val="000000"/>
                </a:solidFill>
              </a:rPr>
              <a:t>Negativo</a:t>
            </a:r>
            <a:endParaRPr lang="en-GB" sz="2000" dirty="0">
              <a:solidFill>
                <a:srgbClr val="000000"/>
              </a:solidFill>
            </a:endParaRPr>
          </a:p>
        </p:txBody>
      </p:sp>
      <p:sp>
        <p:nvSpPr>
          <p:cNvPr id="15" name="TextBox 14"/>
          <p:cNvSpPr txBox="1"/>
          <p:nvPr/>
        </p:nvSpPr>
        <p:spPr>
          <a:xfrm>
            <a:off x="1547665" y="2204864"/>
            <a:ext cx="864096" cy="400110"/>
          </a:xfrm>
          <a:prstGeom prst="rect">
            <a:avLst/>
          </a:prstGeom>
          <a:noFill/>
        </p:spPr>
        <p:txBody>
          <a:bodyPr wrap="square" rtlCol="0">
            <a:spAutoFit/>
          </a:bodyPr>
          <a:lstStyle/>
          <a:p>
            <a:pPr algn="r"/>
            <a:r>
              <a:rPr lang="en-GB" sz="2000" dirty="0" smtClean="0">
                <a:solidFill>
                  <a:srgbClr val="000000"/>
                </a:solidFill>
              </a:rPr>
              <a:t>Alto</a:t>
            </a:r>
            <a:endParaRPr lang="en-GB" sz="2000" dirty="0">
              <a:solidFill>
                <a:srgbClr val="000000"/>
              </a:solidFill>
            </a:endParaRPr>
          </a:p>
        </p:txBody>
      </p:sp>
      <p:sp>
        <p:nvSpPr>
          <p:cNvPr id="16" name="TextBox 15"/>
          <p:cNvSpPr txBox="1"/>
          <p:nvPr/>
        </p:nvSpPr>
        <p:spPr>
          <a:xfrm>
            <a:off x="1547665" y="3990256"/>
            <a:ext cx="864096" cy="400110"/>
          </a:xfrm>
          <a:prstGeom prst="rect">
            <a:avLst/>
          </a:prstGeom>
          <a:noFill/>
        </p:spPr>
        <p:txBody>
          <a:bodyPr wrap="square" rtlCol="0">
            <a:spAutoFit/>
          </a:bodyPr>
          <a:lstStyle/>
          <a:p>
            <a:pPr algn="r"/>
            <a:r>
              <a:rPr lang="en-GB" sz="2000" dirty="0" err="1" smtClean="0">
                <a:solidFill>
                  <a:srgbClr val="000000"/>
                </a:solidFill>
              </a:rPr>
              <a:t>Bajo</a:t>
            </a:r>
            <a:endParaRPr lang="en-GB" sz="2000" dirty="0">
              <a:solidFill>
                <a:srgbClr val="000000"/>
              </a:solidFill>
            </a:endParaRPr>
          </a:p>
        </p:txBody>
      </p:sp>
      <p:sp>
        <p:nvSpPr>
          <p:cNvPr id="22" name="TextBox 21"/>
          <p:cNvSpPr txBox="1"/>
          <p:nvPr/>
        </p:nvSpPr>
        <p:spPr>
          <a:xfrm>
            <a:off x="107504" y="2660719"/>
            <a:ext cx="1656184" cy="1200329"/>
          </a:xfrm>
          <a:prstGeom prst="rect">
            <a:avLst/>
          </a:prstGeom>
          <a:noFill/>
        </p:spPr>
        <p:txBody>
          <a:bodyPr wrap="square" rtlCol="0">
            <a:spAutoFit/>
          </a:bodyPr>
          <a:lstStyle/>
          <a:p>
            <a:pPr algn="r"/>
            <a:r>
              <a:rPr lang="en-GB" sz="2400" dirty="0" err="1" smtClean="0"/>
              <a:t>Nivel</a:t>
            </a:r>
            <a:r>
              <a:rPr lang="en-GB" sz="2400" dirty="0" smtClean="0"/>
              <a:t> de </a:t>
            </a:r>
            <a:r>
              <a:rPr lang="en-GB" sz="2400" dirty="0" err="1" smtClean="0"/>
              <a:t>Poder</a:t>
            </a:r>
            <a:r>
              <a:rPr lang="en-GB" sz="2400" dirty="0" smtClean="0"/>
              <a:t> e </a:t>
            </a:r>
            <a:r>
              <a:rPr lang="en-GB" sz="2400" dirty="0" err="1" smtClean="0"/>
              <a:t>Influencia</a:t>
            </a:r>
            <a:endParaRPr lang="en-GB" sz="2400" dirty="0"/>
          </a:p>
        </p:txBody>
      </p:sp>
      <p:sp>
        <p:nvSpPr>
          <p:cNvPr id="23" name="TextBox 22"/>
          <p:cNvSpPr txBox="1"/>
          <p:nvPr/>
        </p:nvSpPr>
        <p:spPr>
          <a:xfrm>
            <a:off x="3059832" y="5631631"/>
            <a:ext cx="2376264" cy="461665"/>
          </a:xfrm>
          <a:prstGeom prst="rect">
            <a:avLst/>
          </a:prstGeom>
          <a:noFill/>
        </p:spPr>
        <p:txBody>
          <a:bodyPr wrap="square" rtlCol="0">
            <a:spAutoFit/>
          </a:bodyPr>
          <a:lstStyle/>
          <a:p>
            <a:pPr algn="ctr"/>
            <a:r>
              <a:rPr lang="en-GB" sz="2400" dirty="0" err="1" smtClean="0">
                <a:solidFill>
                  <a:srgbClr val="000000"/>
                </a:solidFill>
              </a:rPr>
              <a:t>Nivel</a:t>
            </a:r>
            <a:r>
              <a:rPr lang="en-GB" sz="2400" dirty="0" smtClean="0">
                <a:solidFill>
                  <a:srgbClr val="000000"/>
                </a:solidFill>
              </a:rPr>
              <a:t> de </a:t>
            </a:r>
            <a:r>
              <a:rPr lang="en-GB" sz="2400" dirty="0" err="1" smtClean="0">
                <a:solidFill>
                  <a:srgbClr val="000000"/>
                </a:solidFill>
              </a:rPr>
              <a:t>Interés</a:t>
            </a:r>
            <a:endParaRPr lang="en-GB" sz="2400" dirty="0">
              <a:solidFill>
                <a:srgbClr val="000000"/>
              </a:solidFill>
            </a:endParaRPr>
          </a:p>
        </p:txBody>
      </p:sp>
    </p:spTree>
    <p:extLst>
      <p:ext uri="{BB962C8B-B14F-4D97-AF65-F5344CB8AC3E}">
        <p14:creationId xmlns="" xmlns:p14="http://schemas.microsoft.com/office/powerpoint/2010/main" val="88869476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296150" cy="854075"/>
          </a:xfrm>
        </p:spPr>
        <p:txBody>
          <a:bodyPr>
            <a:normAutofit/>
          </a:bodyPr>
          <a:lstStyle/>
          <a:p>
            <a:r>
              <a:rPr lang="en-US" dirty="0" err="1" smtClean="0"/>
              <a:t>Registro</a:t>
            </a:r>
            <a:r>
              <a:rPr lang="en-US" dirty="0" smtClean="0"/>
              <a:t> de </a:t>
            </a:r>
            <a:r>
              <a:rPr lang="en-US" dirty="0" err="1" smtClean="0"/>
              <a:t>Interesados</a:t>
            </a:r>
            <a:endParaRPr lang="en-US" dirty="0"/>
          </a:p>
        </p:txBody>
      </p:sp>
      <p:sp>
        <p:nvSpPr>
          <p:cNvPr id="4" name="Rectangle 3"/>
          <p:cNvSpPr txBox="1">
            <a:spLocks noChangeArrowheads="1"/>
          </p:cNvSpPr>
          <p:nvPr/>
        </p:nvSpPr>
        <p:spPr bwMode="auto">
          <a:xfrm>
            <a:off x="304800" y="1219200"/>
            <a:ext cx="8686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lvl="0" indent="0">
              <a:buClr>
                <a:srgbClr val="2DA2BF"/>
              </a:buClr>
              <a:buNone/>
              <a:defRPr/>
            </a:pPr>
            <a:r>
              <a:rPr lang="es-ES" dirty="0" smtClean="0">
                <a:latin typeface="Helvetica" charset="0"/>
                <a:ea typeface="Helvetica" charset="0"/>
                <a:cs typeface="Helvetica" charset="0"/>
              </a:rPr>
              <a:t>El registro de interesados incluye información básica sobre las partes interesadas:</a:t>
            </a:r>
            <a:endParaRPr lang="en-US" dirty="0">
              <a:latin typeface="Helvetica" charset="0"/>
              <a:ea typeface="Helvetica" charset="0"/>
              <a:cs typeface="Helvetica" charset="0"/>
            </a:endParaRPr>
          </a:p>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endParaRPr kumimoji="0" lang="en-US" sz="8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endParaRPr>
          </a:p>
          <a:p>
            <a:pPr lvl="1">
              <a:buClr>
                <a:schemeClr val="tx1"/>
              </a:buClr>
              <a:buFont typeface="Wingdings" charset="2"/>
              <a:buChar char="§"/>
              <a:defRPr/>
            </a:pPr>
            <a:r>
              <a:rPr lang="es-ES" sz="2400" b="1" dirty="0" smtClean="0">
                <a:latin typeface="Helvetica" charset="0"/>
                <a:ea typeface="Helvetica" charset="0"/>
                <a:cs typeface="Helvetica" charset="0"/>
              </a:rPr>
              <a:t>Información de identificación: </a:t>
            </a:r>
            <a:r>
              <a:rPr lang="es-ES" sz="2400" dirty="0" smtClean="0">
                <a:latin typeface="Helvetica" charset="0"/>
                <a:ea typeface="Helvetica" charset="0"/>
                <a:cs typeface="Helvetica" charset="0"/>
              </a:rPr>
              <a:t>Los nombres, cargos, direcciones, roles en el proyecto, e información de contacto de los interesados</a:t>
            </a:r>
            <a:endParaRPr kumimoji="0" lang="en-US" sz="24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endParaRPr>
          </a:p>
          <a:p>
            <a:pPr lvl="1">
              <a:buClr>
                <a:schemeClr val="tx1"/>
              </a:buClr>
              <a:buFont typeface="Wingdings" charset="2"/>
              <a:buChar char="§"/>
              <a:defRPr/>
            </a:pPr>
            <a:r>
              <a:rPr lang="es-ES" sz="2400" b="1" dirty="0" smtClean="0">
                <a:latin typeface="Helvetica" charset="0"/>
                <a:ea typeface="Helvetica" charset="0"/>
                <a:cs typeface="Helvetica" charset="0"/>
              </a:rPr>
              <a:t>Información de la evaluación: </a:t>
            </a:r>
            <a:r>
              <a:rPr lang="es-ES" sz="2400" dirty="0" smtClean="0">
                <a:latin typeface="Helvetica" charset="0"/>
                <a:ea typeface="Helvetica" charset="0"/>
                <a:cs typeface="Helvetica" charset="0"/>
              </a:rPr>
              <a:t>Los principales requisitos y expectativas de los interesados, las influencias potenciales, y las fases del proyecto en el que los interesados tienen mayor interés</a:t>
            </a:r>
            <a:endParaRPr kumimoji="0" lang="en-US" sz="24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endParaRPr>
          </a:p>
          <a:p>
            <a:pPr lvl="1">
              <a:buClr>
                <a:schemeClr val="tx1"/>
              </a:buClr>
              <a:buFont typeface="Wingdings" charset="2"/>
              <a:buChar char="§"/>
              <a:defRPr/>
            </a:pPr>
            <a:r>
              <a:rPr lang="es-ES" sz="2400" b="1" dirty="0" smtClean="0">
                <a:latin typeface="Helvetica" charset="0"/>
                <a:ea typeface="Helvetica" charset="0"/>
                <a:cs typeface="Helvetica" charset="0"/>
              </a:rPr>
              <a:t>Clasificación de interesados: </a:t>
            </a:r>
            <a:r>
              <a:rPr lang="es-ES" sz="2400" dirty="0" smtClean="0">
                <a:latin typeface="Helvetica" charset="0"/>
                <a:ea typeface="Helvetica" charset="0"/>
                <a:cs typeface="Helvetica" charset="0"/>
              </a:rPr>
              <a:t>El interesado es interno o externo a la organización? Es partidario del proyecto o resistente a él</a:t>
            </a:r>
            <a:r>
              <a:rPr kumimoji="0" lang="en-US" sz="240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rPr>
              <a:t>?</a:t>
            </a:r>
            <a:endParaRPr kumimoji="0" lang="en-US" sz="230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endParaRPr>
          </a:p>
        </p:txBody>
      </p:sp>
    </p:spTree>
    <p:extLst>
      <p:ext uri="{BB962C8B-B14F-4D97-AF65-F5344CB8AC3E}">
        <p14:creationId xmlns="" xmlns:p14="http://schemas.microsoft.com/office/powerpoint/2010/main" val="16243221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753350" cy="854075"/>
          </a:xfrm>
        </p:spPr>
        <p:txBody>
          <a:bodyPr>
            <a:normAutofit/>
          </a:bodyPr>
          <a:lstStyle/>
          <a:p>
            <a:r>
              <a:rPr lang="en-US" dirty="0" err="1" smtClean="0"/>
              <a:t>Registro</a:t>
            </a:r>
            <a:r>
              <a:rPr lang="en-US" dirty="0" smtClean="0"/>
              <a:t> de </a:t>
            </a:r>
            <a:r>
              <a:rPr lang="en-US" dirty="0" err="1" smtClean="0"/>
              <a:t>las</a:t>
            </a:r>
            <a:r>
              <a:rPr lang="en-US" dirty="0" smtClean="0"/>
              <a:t> </a:t>
            </a:r>
            <a:r>
              <a:rPr lang="en-US" dirty="0" err="1" smtClean="0"/>
              <a:t>Partes</a:t>
            </a:r>
            <a:r>
              <a:rPr lang="en-US" dirty="0" smtClean="0"/>
              <a:t> </a:t>
            </a:r>
            <a:r>
              <a:rPr lang="en-US" dirty="0" err="1" smtClean="0"/>
              <a:t>Interesadas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179</a:t>
            </a:fld>
            <a:endParaRPr lang="en-US" dirty="0"/>
          </a:p>
        </p:txBody>
      </p:sp>
      <p:sp>
        <p:nvSpPr>
          <p:cNvPr id="5" name="TextBox 4"/>
          <p:cNvSpPr txBox="1"/>
          <p:nvPr/>
        </p:nvSpPr>
        <p:spPr>
          <a:xfrm>
            <a:off x="375920" y="1696720"/>
            <a:ext cx="184666" cy="369332"/>
          </a:xfrm>
          <a:prstGeom prst="rect">
            <a:avLst/>
          </a:prstGeom>
          <a:noFill/>
        </p:spPr>
        <p:txBody>
          <a:bodyPr wrap="none" rtlCol="0">
            <a:spAutoFit/>
          </a:bodyPr>
          <a:lstStyle/>
          <a:p>
            <a:endParaRPr lang="en-US" dirty="0"/>
          </a:p>
        </p:txBody>
      </p:sp>
      <p:graphicFrame>
        <p:nvGraphicFramePr>
          <p:cNvPr id="7" name="Object 6"/>
          <p:cNvGraphicFramePr>
            <a:graphicFrameLocks noChangeAspect="1"/>
          </p:cNvGraphicFramePr>
          <p:nvPr>
            <p:extLst/>
          </p:nvPr>
        </p:nvGraphicFramePr>
        <p:xfrm>
          <a:off x="457200" y="1752600"/>
          <a:ext cx="8345512" cy="2057400"/>
        </p:xfrm>
        <a:graphic>
          <a:graphicData uri="http://schemas.openxmlformats.org/presentationml/2006/ole">
            <p:oleObj spid="_x0000_s366594" name="Document" r:id="rId4" imgW="10029600" imgH="2468520" progId="Word.Document.12">
              <p:embed/>
            </p:oleObj>
          </a:graphicData>
        </a:graphic>
      </p:graphicFrame>
      <p:sp>
        <p:nvSpPr>
          <p:cNvPr id="8" name="TextBox 7"/>
          <p:cNvSpPr txBox="1"/>
          <p:nvPr/>
        </p:nvSpPr>
        <p:spPr>
          <a:xfrm>
            <a:off x="533400" y="3962400"/>
            <a:ext cx="8219439" cy="923330"/>
          </a:xfrm>
          <a:prstGeom prst="rect">
            <a:avLst/>
          </a:prstGeom>
          <a:noFill/>
        </p:spPr>
        <p:txBody>
          <a:bodyPr wrap="square" rtlCol="0">
            <a:spAutoFit/>
          </a:bodyPr>
          <a:lstStyle/>
          <a:p>
            <a:r>
              <a:rPr lang="es-ES" dirty="0" smtClean="0"/>
              <a:t>Dependiendo de la calificación “influencia e impacto” de cada parte interesada, el director de proyecto puede desarrollar una estrategia para evaluar el nivel y el momento de involucramiento de cada una de las partes interesadas. </a:t>
            </a:r>
            <a:endParaRPr lang="en-US" dirty="0"/>
          </a:p>
        </p:txBody>
      </p:sp>
    </p:spTree>
    <p:extLst>
      <p:ext uri="{BB962C8B-B14F-4D97-AF65-F5344CB8AC3E}">
        <p14:creationId xmlns="" xmlns:p14="http://schemas.microsoft.com/office/powerpoint/2010/main" val="155158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r>
              <a:rPr lang="en-US" dirty="0" err="1" smtClean="0"/>
              <a:t>Qué</a:t>
            </a:r>
            <a:r>
              <a:rPr lang="en-US" dirty="0" smtClean="0"/>
              <a:t> </a:t>
            </a:r>
            <a:r>
              <a:rPr lang="en-US" dirty="0" err="1" smtClean="0"/>
              <a:t>es</a:t>
            </a:r>
            <a:r>
              <a:rPr lang="en-US" dirty="0" smtClean="0"/>
              <a:t> un </a:t>
            </a:r>
            <a:r>
              <a:rPr lang="en-US" dirty="0" err="1" smtClean="0"/>
              <a:t>producto</a:t>
            </a:r>
            <a:r>
              <a:rPr lang="en-US" dirty="0" smtClean="0"/>
              <a:t>?</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18</a:t>
            </a:fld>
            <a:endParaRPr lang="en-US" dirty="0"/>
          </a:p>
        </p:txBody>
      </p:sp>
      <p:sp>
        <p:nvSpPr>
          <p:cNvPr id="6" name="Rectangle 5"/>
          <p:cNvSpPr/>
          <p:nvPr/>
        </p:nvSpPr>
        <p:spPr>
          <a:xfrm>
            <a:off x="1905000" y="1295400"/>
            <a:ext cx="5715000" cy="2308324"/>
          </a:xfrm>
          <a:prstGeom prst="rect">
            <a:avLst/>
          </a:prstGeom>
        </p:spPr>
        <p:txBody>
          <a:bodyPr wrap="square">
            <a:spAutoFit/>
          </a:bodyPr>
          <a:lstStyle/>
          <a:p>
            <a:r>
              <a:rPr lang="es-ES" dirty="0" smtClean="0"/>
              <a:t>Un "producto" se define como cualquier servicio tangible o intangible, bien (es), cambio, recurso, resultado de negocio o resultado llevado a cabo por una organización que utiliza los procesos de gestión de proyectos como  método para crear, actualizar, ampliar, mantener y eventualmente disponer de los productos, con el objetivo de utilizar el "producto" para proporcionar un beneficio futuro para la organización. </a:t>
            </a:r>
            <a:endParaRPr lang="en-US" dirty="0"/>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3046988"/>
          </a:xfrm>
          <a:prstGeom prst="rect">
            <a:avLst/>
          </a:prstGeom>
          <a:noFill/>
        </p:spPr>
        <p:txBody>
          <a:bodyPr wrap="square" rtlCol="0">
            <a:spAutoFit/>
          </a:bodyPr>
          <a:lstStyle/>
          <a:p>
            <a:r>
              <a:rPr lang="en-US" sz="2400" dirty="0" smtClean="0"/>
              <a:t>Los </a:t>
            </a:r>
            <a:r>
              <a:rPr lang="en-US" sz="2400" dirty="0" err="1" smtClean="0"/>
              <a:t>Productos</a:t>
            </a:r>
            <a:r>
              <a:rPr lang="en-US" sz="2400" dirty="0" smtClean="0"/>
              <a:t> </a:t>
            </a:r>
            <a:r>
              <a:rPr lang="en-US" sz="2400" dirty="0" err="1" smtClean="0"/>
              <a:t>siguen</a:t>
            </a:r>
            <a:r>
              <a:rPr lang="en-US" sz="2400" dirty="0" smtClean="0"/>
              <a:t> </a:t>
            </a:r>
            <a:r>
              <a:rPr lang="en-US" sz="2400" dirty="0" err="1" smtClean="0"/>
              <a:t>comúmente</a:t>
            </a:r>
            <a:r>
              <a:rPr lang="en-US" sz="2400" dirty="0" smtClean="0"/>
              <a:t> </a:t>
            </a:r>
            <a:r>
              <a:rPr lang="en-US" sz="2400" dirty="0" err="1" smtClean="0"/>
              <a:t>las</a:t>
            </a:r>
            <a:r>
              <a:rPr lang="en-US" sz="2400" dirty="0" smtClean="0"/>
              <a:t> </a:t>
            </a:r>
            <a:r>
              <a:rPr lang="en-US" sz="2400" dirty="0" err="1" smtClean="0"/>
              <a:t>siguientes</a:t>
            </a:r>
            <a:r>
              <a:rPr lang="en-US" sz="2400" dirty="0" smtClean="0"/>
              <a:t> </a:t>
            </a:r>
            <a:r>
              <a:rPr lang="en-US" sz="2400" dirty="0" err="1" smtClean="0"/>
              <a:t>cuatro</a:t>
            </a:r>
            <a:r>
              <a:rPr lang="en-US" sz="2400" dirty="0" smtClean="0"/>
              <a:t> </a:t>
            </a:r>
            <a:r>
              <a:rPr lang="en-US" sz="2400" dirty="0" err="1" smtClean="0"/>
              <a:t>etapas</a:t>
            </a:r>
            <a:r>
              <a:rPr lang="en-US" sz="2400" dirty="0" smtClean="0"/>
              <a:t> </a:t>
            </a:r>
          </a:p>
          <a:p>
            <a:endParaRPr lang="en-US" sz="2400" dirty="0"/>
          </a:p>
          <a:p>
            <a:pPr marL="342900" indent="-342900">
              <a:buFont typeface="Arial"/>
              <a:buChar char="•"/>
            </a:pPr>
            <a:r>
              <a:rPr lang="en-US" sz="2400" b="1" baseline="30000" dirty="0" err="1" smtClean="0"/>
              <a:t>Introducción</a:t>
            </a:r>
            <a:r>
              <a:rPr lang="en-US" sz="2400" baseline="30000" dirty="0" smtClean="0"/>
              <a:t> </a:t>
            </a:r>
            <a:r>
              <a:rPr lang="en-US" sz="2400" baseline="30000" dirty="0"/>
              <a:t>– </a:t>
            </a:r>
            <a:r>
              <a:rPr lang="en-US" sz="2400" baseline="30000" dirty="0" smtClean="0"/>
              <a:t>El </a:t>
            </a:r>
            <a:r>
              <a:rPr lang="en-US" sz="2400" baseline="30000" dirty="0" err="1" smtClean="0"/>
              <a:t>producto</a:t>
            </a:r>
            <a:r>
              <a:rPr lang="en-US" sz="2400" baseline="30000" dirty="0" smtClean="0"/>
              <a:t> </a:t>
            </a:r>
            <a:r>
              <a:rPr lang="en-US" sz="2400" baseline="30000" dirty="0" err="1" smtClean="0"/>
              <a:t>es</a:t>
            </a:r>
            <a:r>
              <a:rPr lang="en-US" sz="2400" baseline="30000" dirty="0" smtClean="0"/>
              <a:t> </a:t>
            </a:r>
            <a:r>
              <a:rPr lang="en-US" sz="2400" baseline="30000" dirty="0" err="1" smtClean="0"/>
              <a:t>introducido</a:t>
            </a:r>
            <a:r>
              <a:rPr lang="en-US" sz="2400" baseline="30000" dirty="0" smtClean="0"/>
              <a:t> en el </a:t>
            </a:r>
            <a:r>
              <a:rPr lang="en-US" sz="2400" baseline="30000" dirty="0" err="1" smtClean="0"/>
              <a:t>mercado</a:t>
            </a:r>
            <a:endParaRPr lang="en-US" sz="2400" baseline="30000" dirty="0"/>
          </a:p>
          <a:p>
            <a:pPr marL="342900" indent="-342900">
              <a:buFont typeface="Arial"/>
              <a:buChar char="•"/>
            </a:pPr>
            <a:r>
              <a:rPr lang="en-US" sz="2400" b="1" baseline="30000" dirty="0" err="1" smtClean="0"/>
              <a:t>Crecimiento</a:t>
            </a:r>
            <a:r>
              <a:rPr lang="en-US" sz="2400" baseline="30000" dirty="0" smtClean="0"/>
              <a:t> </a:t>
            </a:r>
            <a:r>
              <a:rPr lang="en-US" sz="2400" baseline="30000" dirty="0"/>
              <a:t>– </a:t>
            </a:r>
            <a:r>
              <a:rPr lang="en-US" sz="2400" baseline="30000" dirty="0" smtClean="0"/>
              <a:t>El </a:t>
            </a:r>
            <a:r>
              <a:rPr lang="en-US" sz="2400" baseline="30000" dirty="0" err="1" smtClean="0"/>
              <a:t>producto</a:t>
            </a:r>
            <a:r>
              <a:rPr lang="en-US" sz="2400" baseline="30000" dirty="0" smtClean="0"/>
              <a:t> </a:t>
            </a:r>
            <a:r>
              <a:rPr lang="en-US" sz="2400" baseline="30000" dirty="0" err="1" smtClean="0"/>
              <a:t>comienza</a:t>
            </a:r>
            <a:r>
              <a:rPr lang="en-US" sz="2400" baseline="30000" dirty="0" smtClean="0"/>
              <a:t> a </a:t>
            </a:r>
            <a:r>
              <a:rPr lang="en-US" sz="2400" baseline="30000" dirty="0" err="1" smtClean="0"/>
              <a:t>crecer</a:t>
            </a:r>
            <a:r>
              <a:rPr lang="en-US" sz="2400" dirty="0" smtClean="0"/>
              <a:t> </a:t>
            </a:r>
            <a:r>
              <a:rPr lang="en-US" sz="2400" baseline="30000" dirty="0" smtClean="0"/>
              <a:t>en el </a:t>
            </a:r>
            <a:r>
              <a:rPr lang="en-US" sz="2400" baseline="30000" dirty="0" err="1" smtClean="0"/>
              <a:t>mercado</a:t>
            </a:r>
            <a:endParaRPr lang="en-US" sz="2400" baseline="30000" dirty="0"/>
          </a:p>
          <a:p>
            <a:pPr marL="342900" indent="-342900">
              <a:buFont typeface="Arial"/>
              <a:buChar char="•"/>
            </a:pPr>
            <a:r>
              <a:rPr lang="en-US" sz="2400" b="1" baseline="30000" dirty="0" err="1" smtClean="0"/>
              <a:t>Madurez</a:t>
            </a:r>
            <a:r>
              <a:rPr lang="en-US" sz="2400" baseline="30000" dirty="0" smtClean="0"/>
              <a:t> </a:t>
            </a:r>
            <a:r>
              <a:rPr lang="en-US" sz="2400" baseline="30000" dirty="0"/>
              <a:t>– </a:t>
            </a:r>
            <a:r>
              <a:rPr lang="en-US" sz="2400" baseline="30000" dirty="0" smtClean="0"/>
              <a:t>El </a:t>
            </a:r>
            <a:r>
              <a:rPr lang="en-US" sz="2400" baseline="30000" dirty="0" err="1" smtClean="0"/>
              <a:t>producto</a:t>
            </a:r>
            <a:r>
              <a:rPr lang="en-US" sz="2400" baseline="30000" dirty="0" smtClean="0"/>
              <a:t> se </a:t>
            </a:r>
            <a:r>
              <a:rPr lang="en-US" sz="2400" baseline="30000" dirty="0" err="1" smtClean="0"/>
              <a:t>estabiliza</a:t>
            </a:r>
            <a:r>
              <a:rPr lang="en-US" sz="2400" baseline="30000" dirty="0" smtClean="0"/>
              <a:t>, </a:t>
            </a:r>
            <a:r>
              <a:rPr lang="en-US" sz="2400" baseline="30000" dirty="0" err="1" smtClean="0"/>
              <a:t>las</a:t>
            </a:r>
            <a:r>
              <a:rPr lang="en-US" sz="2400" baseline="30000" dirty="0" smtClean="0"/>
              <a:t> </a:t>
            </a:r>
            <a:r>
              <a:rPr lang="en-US" sz="2400" baseline="30000" dirty="0" err="1" smtClean="0"/>
              <a:t>ventas</a:t>
            </a:r>
            <a:r>
              <a:rPr lang="en-US" sz="2400" baseline="30000" dirty="0" smtClean="0"/>
              <a:t> </a:t>
            </a:r>
            <a:r>
              <a:rPr lang="en-US" sz="2400" baseline="30000" dirty="0" err="1" smtClean="0"/>
              <a:t>crecen</a:t>
            </a:r>
            <a:r>
              <a:rPr lang="en-US" sz="2400" baseline="30000" dirty="0" smtClean="0"/>
              <a:t> y </a:t>
            </a:r>
            <a:r>
              <a:rPr lang="en-US" sz="2400" baseline="30000" dirty="0" err="1" smtClean="0"/>
              <a:t>eventualmente</a:t>
            </a:r>
            <a:r>
              <a:rPr lang="en-US" sz="2400" baseline="30000" dirty="0" smtClean="0"/>
              <a:t> se </a:t>
            </a:r>
            <a:r>
              <a:rPr lang="en-US" sz="2400" baseline="30000" dirty="0" err="1" smtClean="0"/>
              <a:t>estabilizan</a:t>
            </a:r>
            <a:endParaRPr lang="en-US" sz="2400" baseline="30000" dirty="0"/>
          </a:p>
          <a:p>
            <a:pPr marL="342900" indent="-342900">
              <a:buFont typeface="Arial"/>
              <a:buChar char="•"/>
            </a:pPr>
            <a:r>
              <a:rPr lang="en-US" sz="2400" b="1" baseline="30000" dirty="0" err="1" smtClean="0"/>
              <a:t>Declinación</a:t>
            </a:r>
            <a:r>
              <a:rPr lang="en-US" sz="2400" baseline="30000" dirty="0" smtClean="0"/>
              <a:t> </a:t>
            </a:r>
            <a:r>
              <a:rPr lang="en-US" sz="2400" baseline="30000" dirty="0"/>
              <a:t>– </a:t>
            </a:r>
            <a:r>
              <a:rPr lang="en-US" sz="2400" baseline="30000" dirty="0" smtClean="0"/>
              <a:t>La</a:t>
            </a:r>
            <a:r>
              <a:rPr lang="en-US" sz="2400" dirty="0" smtClean="0"/>
              <a:t> </a:t>
            </a:r>
            <a:r>
              <a:rPr lang="en-US" sz="2400" baseline="30000" dirty="0" err="1" smtClean="0"/>
              <a:t>etapa</a:t>
            </a:r>
            <a:r>
              <a:rPr lang="en-US" sz="2400" baseline="30000" dirty="0" smtClean="0"/>
              <a:t> en la </a:t>
            </a:r>
            <a:r>
              <a:rPr lang="en-US" sz="2400" baseline="30000" dirty="0" err="1" smtClean="0"/>
              <a:t>que</a:t>
            </a:r>
            <a:r>
              <a:rPr lang="en-US" sz="2400" baseline="30000" dirty="0" smtClean="0"/>
              <a:t> el </a:t>
            </a:r>
            <a:r>
              <a:rPr lang="en-US" sz="2400" baseline="30000" dirty="0" err="1" smtClean="0"/>
              <a:t>producto</a:t>
            </a:r>
            <a:r>
              <a:rPr lang="en-US" sz="2400" baseline="30000" dirty="0" smtClean="0"/>
              <a:t> </a:t>
            </a:r>
            <a:r>
              <a:rPr lang="en-US" sz="2400" baseline="30000" dirty="0" err="1" smtClean="0"/>
              <a:t>comienza</a:t>
            </a:r>
            <a:r>
              <a:rPr lang="en-US" sz="2400" baseline="30000" dirty="0" smtClean="0"/>
              <a:t> a </a:t>
            </a:r>
            <a:r>
              <a:rPr lang="en-US" sz="2400" baseline="30000" dirty="0" err="1" smtClean="0"/>
              <a:t>declinar</a:t>
            </a:r>
            <a:r>
              <a:rPr lang="en-US" sz="2400" baseline="30000" dirty="0" smtClean="0"/>
              <a:t> y/o</a:t>
            </a:r>
            <a:r>
              <a:rPr lang="en-US" sz="2400" dirty="0" smtClean="0"/>
              <a:t> </a:t>
            </a:r>
            <a:r>
              <a:rPr lang="en-US" sz="2400" baseline="30000" dirty="0" smtClean="0"/>
              <a:t>el </a:t>
            </a:r>
            <a:r>
              <a:rPr lang="en-US" sz="2400" baseline="30000" dirty="0" err="1" smtClean="0"/>
              <a:t>mercado</a:t>
            </a:r>
            <a:r>
              <a:rPr lang="en-US" sz="2400" baseline="30000" dirty="0" smtClean="0"/>
              <a:t> </a:t>
            </a:r>
            <a:r>
              <a:rPr lang="en-US" sz="2400" baseline="30000" dirty="0" err="1" smtClean="0"/>
              <a:t>para</a:t>
            </a:r>
            <a:r>
              <a:rPr lang="en-US" sz="2400" baseline="30000" dirty="0" smtClean="0"/>
              <a:t> el </a:t>
            </a:r>
            <a:r>
              <a:rPr lang="en-US" sz="2400" baseline="30000" dirty="0" err="1" smtClean="0"/>
              <a:t>producto</a:t>
            </a:r>
            <a:r>
              <a:rPr lang="en-US" sz="2400" baseline="30000" dirty="0" smtClean="0"/>
              <a:t> </a:t>
            </a:r>
            <a:r>
              <a:rPr lang="en-US" sz="2400" baseline="30000" dirty="0" err="1" smtClean="0"/>
              <a:t>ya</a:t>
            </a:r>
            <a:r>
              <a:rPr lang="en-US" sz="2400" baseline="30000" dirty="0" smtClean="0"/>
              <a:t> no </a:t>
            </a:r>
            <a:r>
              <a:rPr lang="en-US" sz="2400" baseline="30000" dirty="0" err="1" smtClean="0"/>
              <a:t>está</a:t>
            </a:r>
            <a:r>
              <a:rPr lang="en-US" sz="2400" baseline="30000" dirty="0" smtClean="0"/>
              <a:t> </a:t>
            </a:r>
            <a:r>
              <a:rPr lang="en-US" sz="2400" baseline="30000" dirty="0" err="1" smtClean="0"/>
              <a:t>más</a:t>
            </a:r>
            <a:r>
              <a:rPr lang="en-US" sz="2400" baseline="30000" dirty="0" smtClean="0"/>
              <a:t> </a:t>
            </a:r>
            <a:r>
              <a:rPr lang="en-US" sz="2400" baseline="30000" dirty="0" err="1" smtClean="0"/>
              <a:t>allí</a:t>
            </a:r>
            <a:r>
              <a:rPr lang="en-US" sz="2400" baseline="30000" dirty="0" smtClean="0"/>
              <a:t>.</a:t>
            </a:r>
            <a:endParaRPr lang="en-US" sz="2400" dirty="0"/>
          </a:p>
        </p:txBody>
      </p:sp>
      <p:pic>
        <p:nvPicPr>
          <p:cNvPr id="9" name="Picture 8"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527133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4419600" cy="4724399"/>
          </a:xfrm>
        </p:spPr>
        <p:txBody>
          <a:bodyPr/>
          <a:lstStyle/>
          <a:p>
            <a:pPr marL="0" indent="0">
              <a:buNone/>
            </a:pPr>
            <a:r>
              <a:rPr lang="en-US" dirty="0" err="1" smtClean="0"/>
              <a:t>Competencia</a:t>
            </a:r>
            <a:r>
              <a:rPr lang="en-US" dirty="0" smtClean="0"/>
              <a:t> </a:t>
            </a:r>
            <a:r>
              <a:rPr lang="en-US" dirty="0" err="1" smtClean="0"/>
              <a:t>conductual</a:t>
            </a:r>
            <a:r>
              <a:rPr lang="en-US" dirty="0" smtClean="0"/>
              <a:t> </a:t>
            </a:r>
          </a:p>
          <a:p>
            <a:r>
              <a:rPr lang="en-US" sz="2400" dirty="0" err="1" smtClean="0"/>
              <a:t>Fuerte</a:t>
            </a:r>
            <a:r>
              <a:rPr lang="en-US" sz="2400" dirty="0" smtClean="0"/>
              <a:t> </a:t>
            </a:r>
            <a:r>
              <a:rPr lang="en-US" sz="2400" dirty="0" err="1" smtClean="0"/>
              <a:t>Liderazgo</a:t>
            </a:r>
            <a:endParaRPr lang="en-US" sz="2400" dirty="0" smtClean="0"/>
          </a:p>
          <a:p>
            <a:r>
              <a:rPr lang="en-US" sz="2400" dirty="0" err="1" smtClean="0"/>
              <a:t>Habilidad</a:t>
            </a:r>
            <a:r>
              <a:rPr lang="en-US" sz="2400" dirty="0" smtClean="0"/>
              <a:t> </a:t>
            </a:r>
            <a:r>
              <a:rPr lang="en-US" sz="2400" dirty="0" err="1" smtClean="0"/>
              <a:t>para</a:t>
            </a:r>
            <a:r>
              <a:rPr lang="en-US" sz="2400" dirty="0" smtClean="0"/>
              <a:t> </a:t>
            </a:r>
            <a:r>
              <a:rPr lang="en-US" sz="2400" dirty="0" err="1" smtClean="0"/>
              <a:t>hacer</a:t>
            </a:r>
            <a:r>
              <a:rPr lang="en-US" sz="2400" dirty="0" smtClean="0"/>
              <a:t> </a:t>
            </a:r>
            <a:r>
              <a:rPr lang="en-US" sz="2400" dirty="0" err="1" smtClean="0"/>
              <a:t>participar</a:t>
            </a:r>
            <a:r>
              <a:rPr lang="en-US" sz="2400" dirty="0" smtClean="0"/>
              <a:t> a los </a:t>
            </a:r>
            <a:r>
              <a:rPr lang="en-US" sz="2400" dirty="0" err="1" smtClean="0"/>
              <a:t>Ejecutivos</a:t>
            </a:r>
            <a:endParaRPr lang="en-US" sz="2400" dirty="0" smtClean="0"/>
          </a:p>
          <a:p>
            <a:r>
              <a:rPr lang="en-US" sz="2400" dirty="0" smtClean="0"/>
              <a:t>Auto control</a:t>
            </a:r>
          </a:p>
          <a:p>
            <a:r>
              <a:rPr lang="en-US" sz="2400" dirty="0" err="1" smtClean="0"/>
              <a:t>Asertividad</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180</a:t>
            </a:fld>
            <a:endParaRPr lang="en-US" dirty="0"/>
          </a:p>
        </p:txBody>
      </p:sp>
      <p:sp>
        <p:nvSpPr>
          <p:cNvPr id="4" name="Title 3"/>
          <p:cNvSpPr>
            <a:spLocks noGrp="1"/>
          </p:cNvSpPr>
          <p:nvPr>
            <p:ph type="title"/>
          </p:nvPr>
        </p:nvSpPr>
        <p:spPr>
          <a:xfrm>
            <a:off x="76200" y="156191"/>
            <a:ext cx="9067800" cy="838200"/>
          </a:xfrm>
        </p:spPr>
        <p:txBody>
          <a:bodyPr>
            <a:normAutofit fontScale="90000"/>
          </a:bodyPr>
          <a:lstStyle/>
          <a:p>
            <a:r>
              <a:rPr lang="es-ES" dirty="0" smtClean="0"/>
              <a:t>Habilidades esenciales para una Eficaz Participación de las Partes Interesadas</a:t>
            </a:r>
            <a:endParaRPr lang="en-US" dirty="0"/>
          </a:p>
        </p:txBody>
      </p:sp>
      <p:sp>
        <p:nvSpPr>
          <p:cNvPr id="5" name="Content Placeholder 1"/>
          <p:cNvSpPr txBox="1">
            <a:spLocks/>
          </p:cNvSpPr>
          <p:nvPr/>
        </p:nvSpPr>
        <p:spPr>
          <a:xfrm>
            <a:off x="5181600" y="1981200"/>
            <a:ext cx="3733800" cy="38862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400" dirty="0" smtClean="0"/>
              <a:t>Depende de:</a:t>
            </a:r>
          </a:p>
          <a:p>
            <a:r>
              <a:rPr lang="es-ES" sz="2400" dirty="0" smtClean="0"/>
              <a:t>Capacidad para relajarse bajo estrés</a:t>
            </a:r>
            <a:endParaRPr lang="en-US" sz="2400" dirty="0" smtClean="0"/>
          </a:p>
          <a:p>
            <a:r>
              <a:rPr lang="es-ES" sz="2400" dirty="0" smtClean="0"/>
              <a:t>Apertura a nuevas ideas</a:t>
            </a:r>
          </a:p>
          <a:p>
            <a:r>
              <a:rPr lang="es-ES" sz="2400" dirty="0" smtClean="0"/>
              <a:t>Creatividad para probar algo nuevo</a:t>
            </a:r>
          </a:p>
          <a:p>
            <a:r>
              <a:rPr lang="es-ES" sz="2400" dirty="0" smtClean="0"/>
              <a:t>Centrado en los resultados</a:t>
            </a:r>
          </a:p>
          <a:p>
            <a:r>
              <a:rPr lang="es-ES" sz="2400" dirty="0" smtClean="0"/>
              <a:t>Eficiencia</a:t>
            </a:r>
          </a:p>
          <a:p>
            <a:r>
              <a:rPr lang="es-ES" sz="2400" dirty="0" smtClean="0"/>
              <a:t>Eficaz durante una crisis o conflicto</a:t>
            </a:r>
          </a:p>
          <a:p>
            <a:r>
              <a:rPr lang="es-ES" sz="2400" dirty="0" smtClean="0"/>
              <a:t>Fiabilidad y Paciente</a:t>
            </a:r>
          </a:p>
          <a:p>
            <a:r>
              <a:rPr lang="es-ES" sz="2400" dirty="0" smtClean="0"/>
              <a:t>Fuerte apreciación por los valores, principios y la ética</a:t>
            </a:r>
          </a:p>
        </p:txBody>
      </p:sp>
      <p:pic>
        <p:nvPicPr>
          <p:cNvPr id="6" name="Picture 5"/>
          <p:cNvPicPr>
            <a:picLocks noChangeAspect="1"/>
          </p:cNvPicPr>
          <p:nvPr/>
        </p:nvPicPr>
        <p:blipFill>
          <a:blip r:embed="rId2" cstate="print"/>
          <a:stretch>
            <a:fillRect/>
          </a:stretch>
        </p:blipFill>
        <p:spPr>
          <a:xfrm>
            <a:off x="1066800" y="4800600"/>
            <a:ext cx="2667000" cy="1744767"/>
          </a:xfrm>
          <a:prstGeom prst="rect">
            <a:avLst/>
          </a:prstGeom>
        </p:spPr>
      </p:pic>
    </p:spTree>
    <p:extLst>
      <p:ext uri="{BB962C8B-B14F-4D97-AF65-F5344CB8AC3E}">
        <p14:creationId xmlns="" xmlns:p14="http://schemas.microsoft.com/office/powerpoint/2010/main" val="44437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181</a:t>
            </a:fld>
            <a:endParaRPr lang="en-US" dirty="0"/>
          </a:p>
        </p:txBody>
      </p:sp>
      <p:sp>
        <p:nvSpPr>
          <p:cNvPr id="7" name="Title 6"/>
          <p:cNvSpPr>
            <a:spLocks noGrp="1"/>
          </p:cNvSpPr>
          <p:nvPr>
            <p:ph type="title"/>
          </p:nvPr>
        </p:nvSpPr>
        <p:spPr>
          <a:xfrm>
            <a:off x="381000" y="0"/>
            <a:ext cx="6172200" cy="1143000"/>
          </a:xfrm>
        </p:spPr>
        <p:txBody>
          <a:bodyPr/>
          <a:lstStyle/>
          <a:p>
            <a:r>
              <a:rPr lang="en-US" dirty="0" err="1" smtClean="0"/>
              <a:t>Hemos</a:t>
            </a:r>
            <a:r>
              <a:rPr lang="en-US" dirty="0" smtClean="0"/>
              <a:t> </a:t>
            </a:r>
            <a:r>
              <a:rPr lang="en-US" dirty="0" err="1" smtClean="0"/>
              <a:t>cubierto</a:t>
            </a:r>
            <a:endParaRPr lang="en-US" dirty="0"/>
          </a:p>
        </p:txBody>
      </p:sp>
      <p:sp>
        <p:nvSpPr>
          <p:cNvPr id="2" name="TextBox 1"/>
          <p:cNvSpPr txBox="1"/>
          <p:nvPr/>
        </p:nvSpPr>
        <p:spPr>
          <a:xfrm>
            <a:off x="381000" y="1676400"/>
            <a:ext cx="5959773" cy="1643527"/>
          </a:xfrm>
          <a:prstGeom prst="rect">
            <a:avLst/>
          </a:prstGeom>
          <a:noFill/>
        </p:spPr>
        <p:txBody>
          <a:bodyPr wrap="none" rtlCol="0">
            <a:spAutoFit/>
          </a:bodyPr>
          <a:lstStyle/>
          <a:p>
            <a:pPr marL="342900" indent="-342900">
              <a:lnSpc>
                <a:spcPct val="115000"/>
              </a:lnSpc>
              <a:spcAft>
                <a:spcPts val="0"/>
              </a:spcAft>
              <a:buFont typeface="Arial"/>
              <a:buChar char="•"/>
            </a:pPr>
            <a:r>
              <a:rPr lang="en-GB" sz="2400" dirty="0" err="1" smtClean="0">
                <a:ea typeface="Calibri"/>
              </a:rPr>
              <a:t>Qué</a:t>
            </a:r>
            <a:r>
              <a:rPr lang="en-GB" sz="2400" dirty="0" smtClean="0">
                <a:ea typeface="Calibri"/>
              </a:rPr>
              <a:t>/</a:t>
            </a:r>
            <a:r>
              <a:rPr lang="en-GB" sz="2400" dirty="0" err="1" smtClean="0">
                <a:ea typeface="Calibri"/>
              </a:rPr>
              <a:t>quiénes</a:t>
            </a:r>
            <a:r>
              <a:rPr lang="en-GB" sz="2400" dirty="0" smtClean="0">
                <a:ea typeface="Calibri"/>
              </a:rPr>
              <a:t> son </a:t>
            </a:r>
            <a:r>
              <a:rPr lang="en-GB" sz="2400" dirty="0" err="1" smtClean="0">
                <a:ea typeface="Calibri"/>
              </a:rPr>
              <a:t>las</a:t>
            </a:r>
            <a:r>
              <a:rPr lang="en-GB" sz="2400" dirty="0" smtClean="0">
                <a:ea typeface="Calibri"/>
              </a:rPr>
              <a:t> </a:t>
            </a:r>
            <a:r>
              <a:rPr lang="en-GB" sz="2400" dirty="0" err="1" smtClean="0">
                <a:ea typeface="Calibri"/>
              </a:rPr>
              <a:t>Partes</a:t>
            </a:r>
            <a:r>
              <a:rPr lang="en-GB" sz="2400" dirty="0" smtClean="0">
                <a:ea typeface="Calibri"/>
              </a:rPr>
              <a:t> </a:t>
            </a:r>
            <a:r>
              <a:rPr lang="en-GB" sz="2400" dirty="0" err="1" smtClean="0">
                <a:ea typeface="Calibri"/>
              </a:rPr>
              <a:t>Interesadas</a:t>
            </a:r>
            <a:endParaRPr lang="en-GB" sz="2400" dirty="0">
              <a:ea typeface="Calibri"/>
            </a:endParaRPr>
          </a:p>
          <a:p>
            <a:pPr marL="342900" indent="-342900">
              <a:lnSpc>
                <a:spcPct val="115000"/>
              </a:lnSpc>
              <a:spcAft>
                <a:spcPts val="0"/>
              </a:spcAft>
              <a:buFont typeface="Arial"/>
              <a:buChar char="•"/>
            </a:pPr>
            <a:r>
              <a:rPr lang="en-GB" sz="2400" dirty="0" err="1" smtClean="0">
                <a:ea typeface="Calibri"/>
              </a:rPr>
              <a:t>Gestión</a:t>
            </a:r>
            <a:r>
              <a:rPr lang="en-GB" sz="2400" dirty="0" smtClean="0">
                <a:ea typeface="Calibri"/>
              </a:rPr>
              <a:t> </a:t>
            </a:r>
            <a:r>
              <a:rPr lang="en-GB" sz="2400" smtClean="0">
                <a:ea typeface="Calibri"/>
              </a:rPr>
              <a:t>o Participación</a:t>
            </a:r>
            <a:endParaRPr lang="en-GB" sz="2400" dirty="0">
              <a:ea typeface="Calibri"/>
            </a:endParaRPr>
          </a:p>
          <a:p>
            <a:pPr marL="342900" indent="-342900">
              <a:lnSpc>
                <a:spcPct val="115000"/>
              </a:lnSpc>
              <a:spcAft>
                <a:spcPts val="0"/>
              </a:spcAft>
              <a:buFont typeface="Arial"/>
              <a:buChar char="•"/>
            </a:pPr>
            <a:r>
              <a:rPr lang="en-GB" sz="2400" dirty="0" err="1" smtClean="0">
                <a:ea typeface="Calibri"/>
              </a:rPr>
              <a:t>Análisis</a:t>
            </a:r>
            <a:r>
              <a:rPr lang="en-GB" sz="2400" dirty="0" smtClean="0">
                <a:ea typeface="Calibri"/>
              </a:rPr>
              <a:t>, </a:t>
            </a:r>
            <a:r>
              <a:rPr lang="en-GB" sz="2400" dirty="0" err="1" smtClean="0">
                <a:ea typeface="Calibri"/>
              </a:rPr>
              <a:t>Métodos</a:t>
            </a:r>
            <a:r>
              <a:rPr lang="en-GB" sz="2400" dirty="0" smtClean="0">
                <a:ea typeface="Calibri"/>
              </a:rPr>
              <a:t>, </a:t>
            </a:r>
            <a:r>
              <a:rPr lang="en-GB" sz="2400" dirty="0" err="1" smtClean="0">
                <a:ea typeface="Calibri"/>
              </a:rPr>
              <a:t>Técnicas</a:t>
            </a:r>
            <a:r>
              <a:rPr lang="en-GB" sz="2400" dirty="0" smtClean="0">
                <a:ea typeface="Calibri"/>
              </a:rPr>
              <a:t> y </a:t>
            </a:r>
            <a:r>
              <a:rPr lang="en-GB" sz="2400" dirty="0" err="1" smtClean="0">
                <a:ea typeface="Calibri"/>
              </a:rPr>
              <a:t>competencia</a:t>
            </a:r>
            <a:endParaRPr lang="en-GB" sz="2400" dirty="0">
              <a:ea typeface="Calibri"/>
            </a:endParaRPr>
          </a:p>
          <a:p>
            <a:pPr marL="285750" indent="-285750">
              <a:buFont typeface="Arial"/>
              <a:buChar char="•"/>
            </a:pPr>
            <a:endParaRPr lang="en-US" dirty="0"/>
          </a:p>
        </p:txBody>
      </p:sp>
    </p:spTree>
    <p:extLst>
      <p:ext uri="{BB962C8B-B14F-4D97-AF65-F5344CB8AC3E}">
        <p14:creationId xmlns="" xmlns:p14="http://schemas.microsoft.com/office/powerpoint/2010/main" val="1829026712"/>
      </p:ext>
    </p:extLst>
  </p:cSld>
  <p:clrMapOvr>
    <a:masterClrMapping/>
  </p:clrMapOvr>
  <p:transition spd="slow"/>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smtClean="0">
                <a:solidFill>
                  <a:schemeClr val="bg1">
                    <a:lumMod val="65000"/>
                  </a:schemeClr>
                </a:solidFill>
              </a:rPr>
              <a:t>Desempeño</a:t>
            </a:r>
            <a:r>
              <a:rPr lang="en-US" dirty="0" smtClean="0">
                <a:solidFill>
                  <a:schemeClr val="bg1">
                    <a:lumMod val="65000"/>
                  </a:schemeClr>
                </a:solidFill>
              </a:rPr>
              <a:t> y </a:t>
            </a:r>
            <a:r>
              <a:rPr lang="en-US" dirty="0" err="1" smtClean="0">
                <a:solidFill>
                  <a:schemeClr val="bg1">
                    <a:lumMod val="65000"/>
                  </a:schemeClr>
                </a:solidFill>
              </a:rPr>
              <a:t>Calidad</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 xmlns:p14="http://schemas.microsoft.com/office/powerpoint/2010/main" val="365141633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183</a:t>
            </a:fld>
            <a:endParaRPr lang="en-US" dirty="0"/>
          </a:p>
        </p:txBody>
      </p:sp>
      <p:sp>
        <p:nvSpPr>
          <p:cNvPr id="2" name="Title 1"/>
          <p:cNvSpPr>
            <a:spLocks noGrp="1"/>
          </p:cNvSpPr>
          <p:nvPr>
            <p:ph type="title"/>
          </p:nvPr>
        </p:nvSpPr>
        <p:spPr>
          <a:xfrm>
            <a:off x="381000" y="0"/>
            <a:ext cx="8458200" cy="1143000"/>
          </a:xfrm>
        </p:spPr>
        <p:txBody>
          <a:bodyPr/>
          <a:lstStyle/>
          <a:p>
            <a:r>
              <a:rPr lang="en-US" dirty="0" err="1" smtClean="0">
                <a:solidFill>
                  <a:schemeClr val="bg1">
                    <a:lumMod val="65000"/>
                  </a:schemeClr>
                </a:solidFill>
              </a:rPr>
              <a:t>Desempeño</a:t>
            </a:r>
            <a:r>
              <a:rPr lang="en-US" dirty="0" smtClean="0">
                <a:solidFill>
                  <a:schemeClr val="bg1">
                    <a:lumMod val="65000"/>
                  </a:schemeClr>
                </a:solidFill>
              </a:rPr>
              <a:t> y </a:t>
            </a:r>
            <a:r>
              <a:rPr lang="en-US" dirty="0" err="1" smtClean="0">
                <a:solidFill>
                  <a:schemeClr val="bg1">
                    <a:lumMod val="65000"/>
                  </a:schemeClr>
                </a:solidFill>
              </a:rPr>
              <a:t>Calidad</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 xmlns:p14="http://schemas.microsoft.com/office/powerpoint/2010/main" val="270355225"/>
              </p:ext>
            </p:extLst>
          </p:nvPr>
        </p:nvGraphicFramePr>
        <p:xfrm>
          <a:off x="179512" y="1268760"/>
          <a:ext cx="8784976" cy="5396487"/>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17</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El </a:t>
                      </a: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a:t>
                      </a:r>
                      <a:r>
                        <a:rPr lang="en-GB" sz="1600" b="1" dirty="0" err="1" smtClean="0">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smtClean="0">
                          <a:solidFill>
                            <a:schemeClr val="bg1"/>
                          </a:solidFill>
                          <a:latin typeface="Helvetica"/>
                          <a:ea typeface="Calibri"/>
                          <a:cs typeface="Helvetica"/>
                        </a:rPr>
                        <a:t>Resultados</a:t>
                      </a:r>
                      <a:r>
                        <a:rPr lang="en-GB" sz="1600" b="1" dirty="0" smtClean="0">
                          <a:solidFill>
                            <a:schemeClr val="bg1"/>
                          </a:solidFill>
                          <a:latin typeface="Helvetica"/>
                          <a:ea typeface="Calibri"/>
                          <a:cs typeface="Helvetica"/>
                        </a:rPr>
                        <a:t> del </a:t>
                      </a:r>
                      <a:r>
                        <a:rPr lang="en-GB" sz="1600" b="1" dirty="0" err="1" smtClean="0">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err="1" smtClean="0">
                          <a:solidFill>
                            <a:schemeClr val="tx1"/>
                          </a:solidFill>
                          <a:latin typeface="Helvetica"/>
                          <a:ea typeface="Calibri"/>
                          <a:cs typeface="Helvetica"/>
                        </a:rPr>
                        <a:t>Desempeño</a:t>
                      </a:r>
                      <a:r>
                        <a:rPr lang="en-GB" sz="1600" dirty="0" smtClean="0">
                          <a:solidFill>
                            <a:schemeClr val="tx1"/>
                          </a:solidFill>
                          <a:latin typeface="Helvetica"/>
                          <a:ea typeface="Calibri"/>
                          <a:cs typeface="Helvetica"/>
                        </a:rPr>
                        <a:t> y </a:t>
                      </a:r>
                      <a:r>
                        <a:rPr lang="en-GB" sz="1600" dirty="0" err="1" smtClean="0">
                          <a:solidFill>
                            <a:schemeClr val="tx1"/>
                          </a:solidFill>
                          <a:latin typeface="Helvetica"/>
                          <a:ea typeface="Calibri"/>
                          <a:cs typeface="Helvetica"/>
                        </a:rPr>
                        <a:t>Calidad</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4000"/>
                        </a:lnSpc>
                        <a:spcBef>
                          <a:spcPts val="0"/>
                        </a:spcBef>
                        <a:spcAft>
                          <a:spcPts val="0"/>
                        </a:spcAft>
                        <a:buFont typeface="Arial"/>
                        <a:buChar char="•"/>
                      </a:pPr>
                      <a:r>
                        <a:rPr lang="en-GB" sz="1400" dirty="0" err="1" smtClean="0"/>
                        <a:t>Planificación</a:t>
                      </a:r>
                      <a:r>
                        <a:rPr lang="en-GB" sz="1400" dirty="0" smtClean="0"/>
                        <a:t> de la </a:t>
                      </a:r>
                      <a:r>
                        <a:rPr lang="en-GB" sz="1400" dirty="0" err="1" smtClean="0"/>
                        <a:t>calidad</a:t>
                      </a:r>
                      <a:r>
                        <a:rPr lang="en-GB" sz="1400" dirty="0" smtClean="0"/>
                        <a:t>, </a:t>
                      </a:r>
                      <a:r>
                        <a:rPr lang="en-GB" sz="1400" dirty="0" err="1" smtClean="0"/>
                        <a:t>aseguramiento</a:t>
                      </a:r>
                      <a:r>
                        <a:rPr lang="en-GB" sz="1400" dirty="0" smtClean="0"/>
                        <a:t> de la </a:t>
                      </a:r>
                      <a:r>
                        <a:rPr lang="en-GB" sz="1400" dirty="0" err="1" smtClean="0"/>
                        <a:t>calidad</a:t>
                      </a:r>
                      <a:r>
                        <a:rPr lang="en-GB" sz="1400" dirty="0" smtClean="0"/>
                        <a:t>, control de la </a:t>
                      </a:r>
                      <a:r>
                        <a:rPr lang="en-GB" sz="1400" dirty="0" err="1" smtClean="0"/>
                        <a:t>calidad</a:t>
                      </a:r>
                      <a:r>
                        <a:rPr lang="en-GB" sz="1400" dirty="0" smtClean="0"/>
                        <a:t> y </a:t>
                      </a:r>
                      <a:r>
                        <a:rPr lang="en-GB" sz="1400" dirty="0" err="1" smtClean="0"/>
                        <a:t>mejora</a:t>
                      </a:r>
                      <a:r>
                        <a:rPr lang="en-GB" sz="1400" dirty="0" smtClean="0"/>
                        <a:t> continua.</a:t>
                      </a:r>
                    </a:p>
                    <a:p>
                      <a:pPr marL="285750" indent="-285750">
                        <a:lnSpc>
                          <a:spcPct val="114000"/>
                        </a:lnSpc>
                        <a:spcBef>
                          <a:spcPts val="0"/>
                        </a:spcBef>
                        <a:spcAft>
                          <a:spcPts val="0"/>
                        </a:spcAft>
                        <a:buFont typeface="Arial"/>
                        <a:buChar char="•"/>
                      </a:pPr>
                      <a:r>
                        <a:rPr lang="en-GB" sz="1400" dirty="0" smtClean="0"/>
                        <a:t>La </a:t>
                      </a:r>
                      <a:r>
                        <a:rPr lang="en-GB" sz="1400" dirty="0" err="1" smtClean="0"/>
                        <a:t>necesidad</a:t>
                      </a:r>
                      <a:r>
                        <a:rPr lang="en-GB" sz="1400" dirty="0" smtClean="0"/>
                        <a:t> de </a:t>
                      </a:r>
                      <a:r>
                        <a:rPr lang="en-GB" sz="1400" dirty="0" err="1" smtClean="0"/>
                        <a:t>gestionar</a:t>
                      </a:r>
                      <a:r>
                        <a:rPr lang="en-GB" sz="1400" dirty="0" smtClean="0"/>
                        <a:t> la </a:t>
                      </a:r>
                      <a:r>
                        <a:rPr lang="en-GB" sz="1400" dirty="0" err="1" smtClean="0"/>
                        <a:t>calidad</a:t>
                      </a:r>
                      <a:r>
                        <a:rPr lang="en-GB" sz="1400" dirty="0" smtClean="0"/>
                        <a:t> de los </a:t>
                      </a:r>
                      <a:r>
                        <a:rPr lang="en-GB" sz="1400" dirty="0" err="1" smtClean="0"/>
                        <a:t>entregables</a:t>
                      </a:r>
                      <a:r>
                        <a:rPr lang="en-GB" sz="1400" dirty="0" smtClean="0"/>
                        <a:t> (</a:t>
                      </a:r>
                      <a:r>
                        <a:rPr lang="en-GB" sz="1400" dirty="0" err="1" smtClean="0"/>
                        <a:t>productos</a:t>
                      </a:r>
                      <a:r>
                        <a:rPr lang="en-GB" sz="1400" dirty="0" smtClean="0"/>
                        <a:t> o </a:t>
                      </a:r>
                      <a:r>
                        <a:rPr lang="en-GB" sz="1400" dirty="0" err="1" smtClean="0"/>
                        <a:t>servicio</a:t>
                      </a:r>
                      <a:r>
                        <a:rPr lang="en-GB" sz="1400" baseline="0" dirty="0" smtClean="0"/>
                        <a:t> </a:t>
                      </a:r>
                      <a:r>
                        <a:rPr lang="en-GB" sz="1400" baseline="0" dirty="0" err="1" smtClean="0"/>
                        <a:t>que</a:t>
                      </a:r>
                      <a:r>
                        <a:rPr lang="en-GB" sz="1400" baseline="0" dirty="0" smtClean="0"/>
                        <a:t> un </a:t>
                      </a:r>
                      <a:r>
                        <a:rPr lang="en-GB" sz="1400" baseline="0" dirty="0" err="1" smtClean="0"/>
                        <a:t>proyecto</a:t>
                      </a:r>
                      <a:r>
                        <a:rPr lang="en-GB" sz="1400" baseline="0" dirty="0" smtClean="0"/>
                        <a:t> </a:t>
                      </a:r>
                      <a:r>
                        <a:rPr lang="en-GB" sz="1400" baseline="0" dirty="0" err="1" smtClean="0"/>
                        <a:t>entrega</a:t>
                      </a:r>
                      <a:r>
                        <a:rPr lang="en-GB" sz="1400" baseline="0" dirty="0" smtClean="0"/>
                        <a:t>)</a:t>
                      </a:r>
                      <a:endParaRPr lang="en-GB" sz="1400" dirty="0" smtClean="0"/>
                    </a:p>
                    <a:p>
                      <a:pPr marL="285750" indent="-285750">
                        <a:lnSpc>
                          <a:spcPct val="114000"/>
                        </a:lnSpc>
                        <a:spcBef>
                          <a:spcPts val="0"/>
                        </a:spcBef>
                        <a:spcAft>
                          <a:spcPts val="0"/>
                        </a:spcAft>
                        <a:buFont typeface="Arial"/>
                        <a:buChar char="•"/>
                      </a:pPr>
                      <a:r>
                        <a:rPr lang="en-GB" sz="1400" dirty="0" smtClean="0"/>
                        <a:t>La </a:t>
                      </a:r>
                      <a:r>
                        <a:rPr lang="en-GB" sz="1400" dirty="0" err="1" smtClean="0"/>
                        <a:t>necesidad</a:t>
                      </a:r>
                      <a:r>
                        <a:rPr lang="en-GB" sz="1400" dirty="0" smtClean="0"/>
                        <a:t> de </a:t>
                      </a:r>
                      <a:r>
                        <a:rPr lang="en-GB" sz="1400" dirty="0" err="1" smtClean="0"/>
                        <a:t>gestionar</a:t>
                      </a:r>
                      <a:r>
                        <a:rPr lang="en-GB" sz="1400" dirty="0" smtClean="0"/>
                        <a:t> la </a:t>
                      </a:r>
                      <a:r>
                        <a:rPr lang="en-GB" sz="1400" dirty="0" err="1" smtClean="0"/>
                        <a:t>calidad</a:t>
                      </a:r>
                      <a:r>
                        <a:rPr lang="en-GB" sz="1400" dirty="0" smtClean="0"/>
                        <a:t> de los </a:t>
                      </a:r>
                      <a:r>
                        <a:rPr lang="en-GB" sz="1400" dirty="0" err="1" smtClean="0"/>
                        <a:t>procesos</a:t>
                      </a:r>
                      <a:r>
                        <a:rPr lang="en-GB" sz="1400" dirty="0" smtClean="0"/>
                        <a:t> de </a:t>
                      </a:r>
                      <a:r>
                        <a:rPr lang="en-GB" sz="1400" dirty="0" err="1" smtClean="0"/>
                        <a:t>gestión</a:t>
                      </a:r>
                      <a:r>
                        <a:rPr lang="en-GB" sz="1400" dirty="0" smtClean="0"/>
                        <a:t> de los</a:t>
                      </a:r>
                      <a:r>
                        <a:rPr lang="en-GB" sz="1400" baseline="0" dirty="0" smtClean="0"/>
                        <a:t> </a:t>
                      </a:r>
                      <a:r>
                        <a:rPr lang="en-GB" sz="1400" baseline="0" dirty="0" err="1" smtClean="0"/>
                        <a:t>proyectos</a:t>
                      </a:r>
                      <a:r>
                        <a:rPr lang="en-GB" sz="1400" dirty="0" smtClean="0"/>
                        <a:t>.</a:t>
                      </a:r>
                    </a:p>
                    <a:p>
                      <a:pPr marL="285750" indent="-285750">
                        <a:lnSpc>
                          <a:spcPct val="114000"/>
                        </a:lnSpc>
                        <a:spcBef>
                          <a:spcPts val="0"/>
                        </a:spcBef>
                        <a:spcAft>
                          <a:spcPts val="0"/>
                        </a:spcAft>
                        <a:buFont typeface="Arial"/>
                        <a:buChar char="•"/>
                      </a:pPr>
                      <a:r>
                        <a:rPr lang="en-GB" sz="1400" dirty="0" err="1" smtClean="0"/>
                        <a:t>Técnicas</a:t>
                      </a:r>
                      <a:r>
                        <a:rPr lang="en-GB" sz="1400" baseline="0" dirty="0" smtClean="0"/>
                        <a:t> </a:t>
                      </a:r>
                      <a:r>
                        <a:rPr lang="en-GB" sz="1400" baseline="0" dirty="0" err="1" smtClean="0"/>
                        <a:t>utilizadas</a:t>
                      </a:r>
                      <a:r>
                        <a:rPr lang="en-GB" sz="1400" baseline="0" dirty="0" smtClean="0"/>
                        <a:t> en la </a:t>
                      </a:r>
                      <a:r>
                        <a:rPr lang="en-GB" sz="1400" baseline="0" dirty="0" err="1" smtClean="0"/>
                        <a:t>planificación</a:t>
                      </a:r>
                      <a:r>
                        <a:rPr lang="en-GB" sz="1400" baseline="0" dirty="0" smtClean="0"/>
                        <a:t> y </a:t>
                      </a:r>
                      <a:r>
                        <a:rPr lang="en-GB" sz="1400" baseline="0" dirty="0" err="1" smtClean="0"/>
                        <a:t>aseguramiento</a:t>
                      </a:r>
                      <a:r>
                        <a:rPr lang="en-GB" sz="1400" baseline="0" dirty="0" smtClean="0"/>
                        <a:t> de la </a:t>
                      </a:r>
                      <a:r>
                        <a:rPr lang="en-GB" sz="1400" baseline="0" dirty="0" err="1" smtClean="0"/>
                        <a:t>calidad</a:t>
                      </a:r>
                      <a:r>
                        <a:rPr lang="en-GB" sz="1400" baseline="0" dirty="0" smtClean="0"/>
                        <a:t>, tales </a:t>
                      </a:r>
                      <a:r>
                        <a:rPr lang="en-GB" sz="1400" baseline="0" dirty="0" err="1" smtClean="0"/>
                        <a:t>como</a:t>
                      </a:r>
                      <a:r>
                        <a:rPr lang="en-GB" sz="1400" baseline="0" dirty="0" smtClean="0"/>
                        <a:t> planes de </a:t>
                      </a:r>
                      <a:r>
                        <a:rPr lang="en-GB" sz="1400" baseline="0" dirty="0" err="1" smtClean="0"/>
                        <a:t>calidad</a:t>
                      </a:r>
                      <a:r>
                        <a:rPr lang="en-GB" sz="1400" baseline="0" dirty="0" smtClean="0"/>
                        <a:t>, </a:t>
                      </a:r>
                      <a:r>
                        <a:rPr lang="en-GB" sz="1400" baseline="0" dirty="0" err="1" smtClean="0"/>
                        <a:t>auiditoría</a:t>
                      </a:r>
                      <a:r>
                        <a:rPr lang="en-GB" sz="1400" baseline="0" dirty="0" smtClean="0"/>
                        <a:t>, </a:t>
                      </a:r>
                      <a:r>
                        <a:rPr lang="en-GB" sz="1400" baseline="0" dirty="0" err="1" smtClean="0"/>
                        <a:t>procedimientos</a:t>
                      </a:r>
                      <a:r>
                        <a:rPr lang="en-GB" sz="1400" baseline="0" dirty="0" smtClean="0"/>
                        <a:t>/</a:t>
                      </a:r>
                      <a:r>
                        <a:rPr lang="en-GB" sz="1400" baseline="0" dirty="0" err="1" smtClean="0"/>
                        <a:t>listas</a:t>
                      </a:r>
                      <a:r>
                        <a:rPr lang="en-GB" sz="1400" baseline="0" dirty="0" smtClean="0"/>
                        <a:t> de </a:t>
                      </a:r>
                      <a:r>
                        <a:rPr lang="en-GB" sz="1400" baseline="0" dirty="0" err="1" smtClean="0"/>
                        <a:t>verificación</a:t>
                      </a:r>
                      <a:r>
                        <a:rPr lang="en-GB" sz="1400" baseline="0" dirty="0" smtClean="0"/>
                        <a:t>.</a:t>
                      </a:r>
                      <a:endParaRPr lang="en-GB" sz="1400" dirty="0" smtClean="0"/>
                    </a:p>
                    <a:p>
                      <a:pPr marL="285750" indent="-285750">
                        <a:lnSpc>
                          <a:spcPct val="114000"/>
                        </a:lnSpc>
                        <a:spcBef>
                          <a:spcPts val="0"/>
                        </a:spcBef>
                        <a:spcAft>
                          <a:spcPts val="0"/>
                        </a:spcAft>
                        <a:buFont typeface="Arial"/>
                        <a:buChar char="•"/>
                      </a:pPr>
                      <a:r>
                        <a:rPr lang="en-GB" sz="1400" dirty="0" err="1" smtClean="0"/>
                        <a:t>Técincas</a:t>
                      </a:r>
                      <a:r>
                        <a:rPr lang="en-GB" sz="1400" dirty="0" smtClean="0"/>
                        <a:t> </a:t>
                      </a:r>
                      <a:r>
                        <a:rPr lang="en-GB" sz="1400" dirty="0" err="1" smtClean="0"/>
                        <a:t>utilizadas</a:t>
                      </a:r>
                      <a:r>
                        <a:rPr lang="en-GB" sz="1400" dirty="0" smtClean="0"/>
                        <a:t> en el control y </a:t>
                      </a:r>
                      <a:r>
                        <a:rPr lang="en-GB" sz="1400" dirty="0" err="1" smtClean="0"/>
                        <a:t>mejora</a:t>
                      </a:r>
                      <a:r>
                        <a:rPr lang="en-GB" sz="1400" dirty="0" smtClean="0"/>
                        <a:t> de la </a:t>
                      </a:r>
                      <a:r>
                        <a:rPr lang="en-GB" sz="1400" dirty="0" err="1" smtClean="0"/>
                        <a:t>calidad</a:t>
                      </a:r>
                      <a:r>
                        <a:rPr lang="en-GB" sz="1400" dirty="0" smtClean="0"/>
                        <a:t> tales </a:t>
                      </a:r>
                      <a:r>
                        <a:rPr lang="en-GB" sz="1400" dirty="0" err="1" smtClean="0"/>
                        <a:t>como</a:t>
                      </a:r>
                      <a:r>
                        <a:rPr lang="en-GB" sz="1400" dirty="0" smtClean="0"/>
                        <a:t> </a:t>
                      </a:r>
                      <a:r>
                        <a:rPr lang="en-GB" sz="1400" dirty="0" err="1" smtClean="0"/>
                        <a:t>inspección</a:t>
                      </a:r>
                      <a:r>
                        <a:rPr lang="en-GB" sz="1400" dirty="0" smtClean="0"/>
                        <a:t>, </a:t>
                      </a:r>
                      <a:r>
                        <a:rPr lang="en-GB" sz="1400" dirty="0" err="1" smtClean="0"/>
                        <a:t>diagramas</a:t>
                      </a:r>
                      <a:r>
                        <a:rPr lang="en-GB" sz="1400" dirty="0" smtClean="0"/>
                        <a:t> de Ishikawa, </a:t>
                      </a:r>
                      <a:r>
                        <a:rPr lang="en-GB" sz="1400" dirty="0" err="1" smtClean="0"/>
                        <a:t>análisis</a:t>
                      </a:r>
                      <a:r>
                        <a:rPr lang="en-GB" sz="1400" dirty="0" smtClean="0"/>
                        <a:t> de Pareto, </a:t>
                      </a:r>
                      <a:r>
                        <a:rPr lang="en-GB" sz="1400" dirty="0" err="1" smtClean="0"/>
                        <a:t>diagramas</a:t>
                      </a:r>
                      <a:r>
                        <a:rPr lang="en-GB" sz="1400" dirty="0" smtClean="0"/>
                        <a:t> de control.</a:t>
                      </a:r>
                    </a:p>
                    <a:p>
                      <a:pPr marL="285750" indent="-285750">
                        <a:lnSpc>
                          <a:spcPct val="114000"/>
                        </a:lnSpc>
                        <a:spcBef>
                          <a:spcPts val="0"/>
                        </a:spcBef>
                        <a:spcAft>
                          <a:spcPts val="0"/>
                        </a:spcAft>
                        <a:buFont typeface="Arial"/>
                        <a:buChar char="•"/>
                      </a:pPr>
                      <a:r>
                        <a:rPr lang="en-GB" sz="1400" dirty="0" smtClean="0"/>
                        <a:t>La </a:t>
                      </a:r>
                      <a:r>
                        <a:rPr lang="en-GB" sz="1400" dirty="0" err="1" smtClean="0"/>
                        <a:t>importancia</a:t>
                      </a:r>
                      <a:r>
                        <a:rPr lang="en-GB" sz="1400" dirty="0" smtClean="0"/>
                        <a:t> de los </a:t>
                      </a:r>
                      <a:r>
                        <a:rPr lang="en-GB" sz="1400" dirty="0" err="1" smtClean="0"/>
                        <a:t>criterior</a:t>
                      </a:r>
                      <a:r>
                        <a:rPr lang="en-GB" sz="1400" dirty="0" smtClean="0"/>
                        <a:t> de </a:t>
                      </a:r>
                      <a:r>
                        <a:rPr lang="en-GB" sz="1400" dirty="0" err="1" smtClean="0"/>
                        <a:t>aceptación</a:t>
                      </a:r>
                      <a:r>
                        <a:rPr lang="en-GB" sz="1400" dirty="0" smtClean="0"/>
                        <a:t> </a:t>
                      </a:r>
                      <a:r>
                        <a:rPr lang="en-GB" sz="1400" dirty="0" err="1" smtClean="0"/>
                        <a:t>para</a:t>
                      </a:r>
                      <a:r>
                        <a:rPr lang="en-GB" sz="1400" dirty="0" smtClean="0"/>
                        <a:t> </a:t>
                      </a:r>
                      <a:r>
                        <a:rPr lang="en-GB" sz="1400" dirty="0" err="1" smtClean="0"/>
                        <a:t>cada</a:t>
                      </a:r>
                      <a:r>
                        <a:rPr lang="en-GB" sz="1400" dirty="0" smtClean="0"/>
                        <a:t> </a:t>
                      </a:r>
                      <a:r>
                        <a:rPr lang="en-GB" sz="1400" dirty="0" err="1" smtClean="0"/>
                        <a:t>paquete</a:t>
                      </a:r>
                      <a:r>
                        <a:rPr lang="en-GB" sz="1400" dirty="0" smtClean="0"/>
                        <a:t> de </a:t>
                      </a:r>
                      <a:r>
                        <a:rPr lang="en-GB" sz="1400" dirty="0" err="1" smtClean="0"/>
                        <a:t>trabajo</a:t>
                      </a:r>
                      <a:r>
                        <a:rPr lang="en-GB" sz="1400" dirty="0" smtClean="0"/>
                        <a:t>.</a:t>
                      </a:r>
                    </a:p>
                    <a:p>
                      <a:pPr marL="285750" indent="-285750">
                        <a:lnSpc>
                          <a:spcPct val="100000"/>
                        </a:lnSpc>
                        <a:spcBef>
                          <a:spcPts val="0"/>
                        </a:spcBef>
                        <a:spcAft>
                          <a:spcPts val="0"/>
                        </a:spcAft>
                        <a:buFont typeface="Arial"/>
                        <a:buChar char="•"/>
                      </a:pPr>
                      <a:r>
                        <a:rPr lang="en-GB" sz="1400" dirty="0" err="1" smtClean="0"/>
                        <a:t>Beneficios</a:t>
                      </a:r>
                      <a:r>
                        <a:rPr lang="en-GB" sz="1400" dirty="0" smtClean="0"/>
                        <a:t> y </a:t>
                      </a:r>
                      <a:r>
                        <a:rPr lang="en-GB" sz="1400" dirty="0" err="1" smtClean="0"/>
                        <a:t>costos</a:t>
                      </a:r>
                      <a:r>
                        <a:rPr lang="en-GB" sz="1400" dirty="0" smtClean="0"/>
                        <a:t> de la </a:t>
                      </a:r>
                      <a:r>
                        <a:rPr lang="en-GB" sz="1400" dirty="0" err="1" smtClean="0"/>
                        <a:t>gestión</a:t>
                      </a:r>
                      <a:r>
                        <a:rPr lang="en-GB" sz="1400" dirty="0" smtClean="0"/>
                        <a:t> de </a:t>
                      </a:r>
                      <a:r>
                        <a:rPr lang="en-GB" sz="1400" dirty="0" err="1" smtClean="0"/>
                        <a:t>calidad</a:t>
                      </a:r>
                      <a:r>
                        <a:rPr lang="en-GB" sz="1400" dirty="0" smtClean="0"/>
                        <a:t> de los </a:t>
                      </a:r>
                      <a:r>
                        <a:rPr lang="en-GB" sz="1400" dirty="0" err="1" smtClean="0"/>
                        <a:t>proyectos</a:t>
                      </a:r>
                      <a:r>
                        <a:rPr lang="en-GB" sz="1400" dirty="0" smtClean="0"/>
                        <a:t>.</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14000"/>
                        </a:lnSpc>
                        <a:spcBef>
                          <a:spcPts val="600"/>
                        </a:spcBef>
                        <a:spcAft>
                          <a:spcPts val="0"/>
                        </a:spcAft>
                      </a:pPr>
                      <a:r>
                        <a:rPr lang="en-GB" dirty="0" err="1" smtClean="0"/>
                        <a:t>Describir</a:t>
                      </a:r>
                      <a:r>
                        <a:rPr lang="en-GB" dirty="0" smtClean="0"/>
                        <a:t> la </a:t>
                      </a:r>
                      <a:r>
                        <a:rPr lang="en-GB" dirty="0" err="1" smtClean="0"/>
                        <a:t>gestión</a:t>
                      </a:r>
                      <a:r>
                        <a:rPr lang="en-GB" dirty="0" smtClean="0"/>
                        <a:t> de la </a:t>
                      </a:r>
                      <a:r>
                        <a:rPr lang="en-GB" dirty="0" err="1" smtClean="0"/>
                        <a:t>calidad</a:t>
                      </a:r>
                      <a:r>
                        <a:rPr lang="en-GB" dirty="0" smtClean="0"/>
                        <a:t> de los </a:t>
                      </a:r>
                      <a:r>
                        <a:rPr lang="en-GB" dirty="0" err="1" smtClean="0"/>
                        <a:t>proyectos</a:t>
                      </a:r>
                      <a:r>
                        <a:rPr lang="en-GB" dirty="0" smtClean="0"/>
                        <a:t>.</a:t>
                      </a:r>
                    </a:p>
                    <a:p>
                      <a:pPr>
                        <a:lnSpc>
                          <a:spcPct val="114000"/>
                        </a:lnSpc>
                        <a:spcBef>
                          <a:spcPts val="600"/>
                        </a:spcBef>
                        <a:spcAft>
                          <a:spcPts val="0"/>
                        </a:spcAft>
                      </a:pPr>
                      <a:r>
                        <a:rPr lang="en-GB" dirty="0" err="1" smtClean="0"/>
                        <a:t>Explicar</a:t>
                      </a:r>
                      <a:r>
                        <a:rPr lang="en-GB" dirty="0" smtClean="0"/>
                        <a:t> </a:t>
                      </a:r>
                      <a:r>
                        <a:rPr lang="en-GB" dirty="0" err="1" smtClean="0"/>
                        <a:t>las</a:t>
                      </a:r>
                      <a:r>
                        <a:rPr lang="en-GB" dirty="0" smtClean="0"/>
                        <a:t> </a:t>
                      </a:r>
                      <a:r>
                        <a:rPr lang="en-GB" dirty="0" err="1" smtClean="0"/>
                        <a:t>diferencias</a:t>
                      </a:r>
                      <a:r>
                        <a:rPr lang="en-GB" dirty="0" smtClean="0"/>
                        <a:t> entre </a:t>
                      </a:r>
                      <a:r>
                        <a:rPr lang="en-GB" dirty="0" err="1" smtClean="0"/>
                        <a:t>planificación</a:t>
                      </a:r>
                      <a:r>
                        <a:rPr lang="en-GB" dirty="0" smtClean="0"/>
                        <a:t> de la </a:t>
                      </a:r>
                      <a:r>
                        <a:rPr lang="en-GB" dirty="0" err="1" smtClean="0"/>
                        <a:t>calidad</a:t>
                      </a:r>
                      <a:r>
                        <a:rPr lang="en-GB" dirty="0" smtClean="0"/>
                        <a:t>, </a:t>
                      </a:r>
                      <a:r>
                        <a:rPr lang="en-GB" dirty="0" err="1" smtClean="0"/>
                        <a:t>aseguramiento</a:t>
                      </a:r>
                      <a:r>
                        <a:rPr lang="en-GB" baseline="0" dirty="0" smtClean="0"/>
                        <a:t> de la </a:t>
                      </a:r>
                      <a:r>
                        <a:rPr lang="en-GB" baseline="0" dirty="0" err="1" smtClean="0"/>
                        <a:t>calidad</a:t>
                      </a:r>
                      <a:r>
                        <a:rPr lang="en-GB" baseline="0" dirty="0" smtClean="0"/>
                        <a:t>, control de </a:t>
                      </a:r>
                      <a:r>
                        <a:rPr lang="en-GB" baseline="0" dirty="0" err="1" smtClean="0"/>
                        <a:t>calidad</a:t>
                      </a:r>
                      <a:r>
                        <a:rPr lang="en-GB" baseline="0" dirty="0" smtClean="0"/>
                        <a:t> y </a:t>
                      </a:r>
                      <a:r>
                        <a:rPr lang="en-GB" baseline="0" dirty="0" err="1" smtClean="0"/>
                        <a:t>mejora</a:t>
                      </a:r>
                      <a:r>
                        <a:rPr lang="en-GB" baseline="0" dirty="0" smtClean="0"/>
                        <a:t> continua</a:t>
                      </a:r>
                      <a:r>
                        <a:rPr lang="en-GB" dirty="0" smtClean="0"/>
                        <a:t>.</a:t>
                      </a:r>
                    </a:p>
                    <a:p>
                      <a:pPr>
                        <a:lnSpc>
                          <a:spcPct val="114000"/>
                        </a:lnSpc>
                        <a:spcBef>
                          <a:spcPts val="600"/>
                        </a:spcBef>
                        <a:spcAft>
                          <a:spcPts val="0"/>
                        </a:spcAft>
                      </a:pPr>
                      <a:r>
                        <a:rPr lang="en-GB" dirty="0" err="1" smtClean="0"/>
                        <a:t>Explicar</a:t>
                      </a:r>
                      <a:r>
                        <a:rPr lang="en-GB" dirty="0" smtClean="0"/>
                        <a:t> los </a:t>
                      </a:r>
                      <a:r>
                        <a:rPr lang="en-GB" dirty="0" err="1" smtClean="0"/>
                        <a:t>beneficios</a:t>
                      </a:r>
                      <a:r>
                        <a:rPr lang="en-GB" dirty="0" smtClean="0"/>
                        <a:t> de la </a:t>
                      </a:r>
                      <a:r>
                        <a:rPr lang="en-GB" dirty="0" err="1" smtClean="0"/>
                        <a:t>gestión</a:t>
                      </a:r>
                      <a:r>
                        <a:rPr lang="en-GB" dirty="0" smtClean="0"/>
                        <a:t> de la </a:t>
                      </a:r>
                      <a:r>
                        <a:rPr lang="en-GB" dirty="0" err="1" smtClean="0"/>
                        <a:t>calidad</a:t>
                      </a:r>
                      <a:r>
                        <a:rPr lang="en-GB"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err="1" smtClean="0">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81340541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229600" cy="685800"/>
          </a:xfrm>
        </p:spPr>
        <p:txBody>
          <a:bodyPr>
            <a:normAutofit fontScale="92500" lnSpcReduction="20000"/>
          </a:bodyPr>
          <a:lstStyle/>
          <a:p>
            <a:pPr marL="0" indent="0">
              <a:buNone/>
            </a:pPr>
            <a:r>
              <a:rPr lang="en-US" dirty="0" err="1" smtClean="0"/>
              <a:t>Calidad</a:t>
            </a:r>
            <a:r>
              <a:rPr lang="en-US" dirty="0" smtClean="0"/>
              <a:t> </a:t>
            </a:r>
            <a:r>
              <a:rPr lang="en-US" dirty="0" err="1" smtClean="0"/>
              <a:t>significa</a:t>
            </a:r>
            <a:r>
              <a:rPr lang="en-US" dirty="0" smtClean="0"/>
              <a:t> </a:t>
            </a:r>
            <a:r>
              <a:rPr lang="en-US" dirty="0" err="1" smtClean="0"/>
              <a:t>que</a:t>
            </a:r>
            <a:r>
              <a:rPr lang="en-US" dirty="0" smtClean="0"/>
              <a:t> el </a:t>
            </a:r>
            <a:r>
              <a:rPr lang="en-US" dirty="0" err="1" smtClean="0"/>
              <a:t>resultado</a:t>
            </a:r>
            <a:r>
              <a:rPr lang="en-US" dirty="0" smtClean="0"/>
              <a:t> final produce los </a:t>
            </a:r>
            <a:r>
              <a:rPr lang="en-US" dirty="0" err="1" smtClean="0"/>
              <a:t>beneficios</a:t>
            </a:r>
            <a:r>
              <a:rPr lang="en-US" dirty="0" smtClean="0"/>
              <a:t> </a:t>
            </a:r>
            <a:r>
              <a:rPr lang="en-US" dirty="0" err="1" smtClean="0"/>
              <a:t>esperados</a:t>
            </a:r>
            <a:r>
              <a:rPr lang="en-US" dirty="0" smtClean="0"/>
              <a: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
        <p:nvSpPr>
          <p:cNvPr id="4" name="Title 3"/>
          <p:cNvSpPr>
            <a:spLocks noGrp="1"/>
          </p:cNvSpPr>
          <p:nvPr>
            <p:ph type="title"/>
          </p:nvPr>
        </p:nvSpPr>
        <p:spPr/>
        <p:txBody>
          <a:bodyPr>
            <a:normAutofit/>
          </a:bodyPr>
          <a:lstStyle/>
          <a:p>
            <a:r>
              <a:rPr lang="en-US" dirty="0" smtClean="0"/>
              <a:t>La </a:t>
            </a:r>
            <a:r>
              <a:rPr lang="en-US" dirty="0" err="1" smtClean="0"/>
              <a:t>Evolución</a:t>
            </a:r>
            <a:r>
              <a:rPr lang="en-US" dirty="0" smtClean="0"/>
              <a:t> de la </a:t>
            </a:r>
            <a:r>
              <a:rPr lang="en-US" dirty="0" err="1" smtClean="0"/>
              <a:t>Calidad</a:t>
            </a:r>
            <a:endParaRPr lang="en-US" dirty="0"/>
          </a:p>
        </p:txBody>
      </p:sp>
      <p:pic>
        <p:nvPicPr>
          <p:cNvPr id="8" name="Picture 7"/>
          <p:cNvPicPr>
            <a:picLocks noChangeAspect="1"/>
          </p:cNvPicPr>
          <p:nvPr/>
        </p:nvPicPr>
        <p:blipFill>
          <a:blip r:embed="rId2" cstate="print"/>
          <a:stretch>
            <a:fillRect/>
          </a:stretch>
        </p:blipFill>
        <p:spPr>
          <a:xfrm>
            <a:off x="685801" y="2209800"/>
            <a:ext cx="4267200" cy="3681364"/>
          </a:xfrm>
          <a:prstGeom prst="rect">
            <a:avLst/>
          </a:prstGeom>
        </p:spPr>
      </p:pic>
      <p:sp>
        <p:nvSpPr>
          <p:cNvPr id="9" name="TextBox 8"/>
          <p:cNvSpPr txBox="1"/>
          <p:nvPr/>
        </p:nvSpPr>
        <p:spPr>
          <a:xfrm>
            <a:off x="5105400" y="2667000"/>
            <a:ext cx="3817584" cy="646331"/>
          </a:xfrm>
          <a:prstGeom prst="rect">
            <a:avLst/>
          </a:prstGeom>
          <a:noFill/>
        </p:spPr>
        <p:txBody>
          <a:bodyPr wrap="none" rtlCol="0">
            <a:spAutoFit/>
          </a:bodyPr>
          <a:lstStyle/>
          <a:p>
            <a:r>
              <a:rPr lang="en-US" dirty="0" err="1" smtClean="0"/>
              <a:t>Diseñado</a:t>
            </a:r>
            <a:r>
              <a:rPr lang="en-US" dirty="0" smtClean="0"/>
              <a:t> </a:t>
            </a:r>
            <a:r>
              <a:rPr lang="en-US" dirty="0" err="1" smtClean="0"/>
              <a:t>por</a:t>
            </a:r>
            <a:r>
              <a:rPr lang="en-US" dirty="0" smtClean="0"/>
              <a:t> Martin Barnes en 1978 </a:t>
            </a:r>
          </a:p>
          <a:p>
            <a:r>
              <a:rPr lang="en-US" dirty="0" smtClean="0"/>
              <a:t>“El </a:t>
            </a:r>
            <a:r>
              <a:rPr lang="en-US" dirty="0" err="1" smtClean="0"/>
              <a:t>Triángulo</a:t>
            </a:r>
            <a:r>
              <a:rPr lang="en-US" dirty="0" smtClean="0"/>
              <a:t> de </a:t>
            </a:r>
            <a:r>
              <a:rPr lang="en-US" dirty="0" err="1" smtClean="0"/>
              <a:t>Hierro</a:t>
            </a:r>
            <a:r>
              <a:rPr lang="en-US" dirty="0" smtClean="0"/>
              <a:t>”</a:t>
            </a:r>
            <a:endParaRPr lang="en-US" dirty="0"/>
          </a:p>
        </p:txBody>
      </p:sp>
      <p:pic>
        <p:nvPicPr>
          <p:cNvPr id="10" name="Picture 9"/>
          <p:cNvPicPr>
            <a:picLocks noChangeAspect="1"/>
          </p:cNvPicPr>
          <p:nvPr/>
        </p:nvPicPr>
        <p:blipFill>
          <a:blip r:embed="rId3" cstate="print"/>
          <a:stretch>
            <a:fillRect/>
          </a:stretch>
        </p:blipFill>
        <p:spPr>
          <a:xfrm>
            <a:off x="685800" y="2133600"/>
            <a:ext cx="4395522" cy="3886200"/>
          </a:xfrm>
          <a:prstGeom prst="rect">
            <a:avLst/>
          </a:prstGeom>
        </p:spPr>
      </p:pic>
      <p:sp>
        <p:nvSpPr>
          <p:cNvPr id="13" name="TextBox 12"/>
          <p:cNvSpPr txBox="1"/>
          <p:nvPr/>
        </p:nvSpPr>
        <p:spPr>
          <a:xfrm>
            <a:off x="5181600" y="3429000"/>
            <a:ext cx="3810000" cy="1200329"/>
          </a:xfrm>
          <a:prstGeom prst="rect">
            <a:avLst/>
          </a:prstGeom>
          <a:noFill/>
        </p:spPr>
        <p:txBody>
          <a:bodyPr wrap="square" rtlCol="0">
            <a:spAutoFit/>
          </a:bodyPr>
          <a:lstStyle/>
          <a:p>
            <a:r>
              <a:rPr lang="en-US" dirty="0" err="1" smtClean="0"/>
              <a:t>Evolución</a:t>
            </a:r>
            <a:r>
              <a:rPr lang="en-US" dirty="0" smtClean="0"/>
              <a:t> </a:t>
            </a:r>
            <a:r>
              <a:rPr lang="en-US" dirty="0" err="1" smtClean="0"/>
              <a:t>hacia</a:t>
            </a:r>
            <a:r>
              <a:rPr lang="en-US" dirty="0" smtClean="0"/>
              <a:t> el </a:t>
            </a:r>
            <a:r>
              <a:rPr lang="en-US" dirty="0" err="1" smtClean="0"/>
              <a:t>foco</a:t>
            </a:r>
            <a:r>
              <a:rPr lang="en-US" dirty="0" smtClean="0"/>
              <a:t> en los </a:t>
            </a:r>
            <a:r>
              <a:rPr lang="en-US" dirty="0" err="1" smtClean="0"/>
              <a:t>beneficios</a:t>
            </a:r>
            <a:r>
              <a:rPr lang="en-US" dirty="0" smtClean="0"/>
              <a:t> </a:t>
            </a:r>
            <a:r>
              <a:rPr lang="en-US" dirty="0" err="1" smtClean="0"/>
              <a:t>para</a:t>
            </a:r>
            <a:r>
              <a:rPr lang="en-US" dirty="0" smtClean="0"/>
              <a:t> </a:t>
            </a:r>
            <a:r>
              <a:rPr lang="en-US" dirty="0" err="1" smtClean="0"/>
              <a:t>incluir</a:t>
            </a:r>
            <a:r>
              <a:rPr lang="en-US" dirty="0" smtClean="0"/>
              <a:t> </a:t>
            </a:r>
            <a:r>
              <a:rPr lang="en-US" dirty="0" err="1" smtClean="0"/>
              <a:t>Riegos</a:t>
            </a:r>
            <a:r>
              <a:rPr lang="en-US" dirty="0" smtClean="0"/>
              <a:t> y </a:t>
            </a:r>
            <a:r>
              <a:rPr lang="en-US" dirty="0" err="1" smtClean="0"/>
              <a:t>Beneficios</a:t>
            </a:r>
            <a:r>
              <a:rPr lang="en-US" dirty="0" smtClean="0"/>
              <a:t> </a:t>
            </a:r>
            <a:r>
              <a:rPr lang="en-US" dirty="0" err="1" smtClean="0"/>
              <a:t>para</a:t>
            </a:r>
            <a:r>
              <a:rPr lang="en-US" dirty="0" smtClean="0"/>
              <a:t> </a:t>
            </a:r>
            <a:r>
              <a:rPr lang="en-US" dirty="0" err="1" smtClean="0"/>
              <a:t>enfatizar</a:t>
            </a:r>
            <a:r>
              <a:rPr lang="en-US" dirty="0" smtClean="0"/>
              <a:t> el </a:t>
            </a:r>
            <a:r>
              <a:rPr lang="en-US" dirty="0" err="1" smtClean="0"/>
              <a:t>desempeño</a:t>
            </a:r>
            <a:endParaRPr lang="en-US" dirty="0"/>
          </a:p>
        </p:txBody>
      </p:sp>
      <p:pic>
        <p:nvPicPr>
          <p:cNvPr id="14" name="Picture 13"/>
          <p:cNvPicPr>
            <a:picLocks noChangeAspect="1"/>
          </p:cNvPicPr>
          <p:nvPr/>
        </p:nvPicPr>
        <p:blipFill>
          <a:blip r:embed="rId4" cstate="print"/>
          <a:stretch>
            <a:fillRect/>
          </a:stretch>
        </p:blipFill>
        <p:spPr>
          <a:xfrm>
            <a:off x="609600" y="1905000"/>
            <a:ext cx="4495800" cy="4265009"/>
          </a:xfrm>
          <a:prstGeom prst="rect">
            <a:avLst/>
          </a:prstGeom>
        </p:spPr>
      </p:pic>
      <p:sp>
        <p:nvSpPr>
          <p:cNvPr id="15" name="TextBox 14"/>
          <p:cNvSpPr txBox="1"/>
          <p:nvPr/>
        </p:nvSpPr>
        <p:spPr>
          <a:xfrm>
            <a:off x="5257800" y="4572000"/>
            <a:ext cx="3571240" cy="1477328"/>
          </a:xfrm>
          <a:prstGeom prst="rect">
            <a:avLst/>
          </a:prstGeom>
          <a:noFill/>
        </p:spPr>
        <p:txBody>
          <a:bodyPr wrap="square" rtlCol="0">
            <a:spAutoFit/>
          </a:bodyPr>
          <a:lstStyle/>
          <a:p>
            <a:r>
              <a:rPr lang="en-US" dirty="0" smtClean="0"/>
              <a:t>El </a:t>
            </a:r>
            <a:r>
              <a:rPr lang="en-US" dirty="0" err="1" smtClean="0"/>
              <a:t>Estándar</a:t>
            </a:r>
            <a:r>
              <a:rPr lang="en-US" dirty="0" smtClean="0"/>
              <a:t> de GPM </a:t>
            </a:r>
            <a:r>
              <a:rPr lang="en-US" dirty="0" err="1" smtClean="0"/>
              <a:t>incluye</a:t>
            </a:r>
            <a:r>
              <a:rPr lang="en-US" dirty="0" smtClean="0"/>
              <a:t> lo Social, el </a:t>
            </a:r>
            <a:r>
              <a:rPr lang="en-US" dirty="0" err="1" smtClean="0"/>
              <a:t>Medio</a:t>
            </a:r>
            <a:r>
              <a:rPr lang="en-US" dirty="0" smtClean="0"/>
              <a:t> </a:t>
            </a:r>
            <a:r>
              <a:rPr lang="en-US" dirty="0" err="1" smtClean="0"/>
              <a:t>Ambiente</a:t>
            </a:r>
            <a:r>
              <a:rPr lang="en-US" dirty="0" smtClean="0"/>
              <a:t> y lo </a:t>
            </a:r>
            <a:r>
              <a:rPr lang="en-US" dirty="0" err="1" smtClean="0"/>
              <a:t>Económico</a:t>
            </a:r>
            <a:r>
              <a:rPr lang="en-US" dirty="0" smtClean="0"/>
              <a:t>/</a:t>
            </a:r>
            <a:r>
              <a:rPr lang="en-US" dirty="0" err="1" smtClean="0"/>
              <a:t>Gobernanza</a:t>
            </a:r>
            <a:r>
              <a:rPr lang="en-US" dirty="0" smtClean="0"/>
              <a:t> dado </a:t>
            </a:r>
            <a:r>
              <a:rPr lang="en-US" dirty="0" err="1" smtClean="0"/>
              <a:t>que</a:t>
            </a:r>
            <a:r>
              <a:rPr lang="en-US" dirty="0" smtClean="0"/>
              <a:t> se </a:t>
            </a:r>
            <a:r>
              <a:rPr lang="en-US" dirty="0" err="1" smtClean="0"/>
              <a:t>relacionan</a:t>
            </a:r>
            <a:r>
              <a:rPr lang="en-US" dirty="0" smtClean="0"/>
              <a:t> con el </a:t>
            </a:r>
            <a:r>
              <a:rPr lang="en-US" dirty="0" err="1" smtClean="0"/>
              <a:t>proceso</a:t>
            </a:r>
            <a:r>
              <a:rPr lang="en-US" dirty="0" smtClean="0"/>
              <a:t> de </a:t>
            </a:r>
            <a:r>
              <a:rPr lang="en-US" dirty="0" err="1" smtClean="0"/>
              <a:t>entrega</a:t>
            </a:r>
            <a:r>
              <a:rPr lang="en-US" dirty="0" smtClean="0"/>
              <a:t> y el </a:t>
            </a:r>
            <a:r>
              <a:rPr lang="en-US" dirty="0" err="1" smtClean="0"/>
              <a:t>ciclo</a:t>
            </a:r>
            <a:r>
              <a:rPr lang="en-US" dirty="0" smtClean="0"/>
              <a:t> de </a:t>
            </a:r>
            <a:r>
              <a:rPr lang="en-US" dirty="0" err="1" smtClean="0"/>
              <a:t>vida</a:t>
            </a:r>
            <a:r>
              <a:rPr lang="en-US" dirty="0" smtClean="0"/>
              <a:t> del </a:t>
            </a:r>
            <a:r>
              <a:rPr lang="en-US" dirty="0" err="1" smtClean="0"/>
              <a:t>activo</a:t>
            </a:r>
            <a:r>
              <a:rPr lang="en-US" dirty="0" smtClean="0"/>
              <a:t>.</a:t>
            </a:r>
            <a:endParaRPr lang="en-US" dirty="0"/>
          </a:p>
        </p:txBody>
      </p:sp>
    </p:spTree>
    <p:extLst>
      <p:ext uri="{BB962C8B-B14F-4D97-AF65-F5344CB8AC3E}">
        <p14:creationId xmlns="" xmlns:p14="http://schemas.microsoft.com/office/powerpoint/2010/main" val="10639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5697" y="2348880"/>
            <a:ext cx="3663903"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la </a:t>
            </a:r>
            <a:r>
              <a:rPr lang="en-US" sz="3600" dirty="0" err="1" smtClean="0"/>
              <a:t>Calidad</a:t>
            </a:r>
            <a:endParaRPr lang="en-US" dirty="0"/>
          </a:p>
        </p:txBody>
      </p:sp>
      <p:pic>
        <p:nvPicPr>
          <p:cNvPr id="4098" name="Picture 2" descr="http://www.rallydev.com/agileblog/wp-content/uploads/2011/11/quality-contro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79447" y="1493096"/>
            <a:ext cx="4286250" cy="37814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Areas de </a:t>
            </a:r>
            <a:r>
              <a:rPr lang="en-US" dirty="0" err="1" smtClean="0"/>
              <a:t>Materias</a:t>
            </a:r>
            <a:endParaRPr lang="en-US" dirty="0"/>
          </a:p>
        </p:txBody>
      </p:sp>
      <p:sp>
        <p:nvSpPr>
          <p:cNvPr id="4" name="TextBox 3"/>
          <p:cNvSpPr txBox="1"/>
          <p:nvPr/>
        </p:nvSpPr>
        <p:spPr>
          <a:xfrm>
            <a:off x="422031" y="5334000"/>
            <a:ext cx="7807569" cy="646331"/>
          </a:xfrm>
          <a:prstGeom prst="rect">
            <a:avLst/>
          </a:prstGeom>
          <a:noFill/>
        </p:spPr>
        <p:txBody>
          <a:bodyPr wrap="square" rtlCol="0">
            <a:spAutoFit/>
          </a:bodyPr>
          <a:lstStyle/>
          <a:p>
            <a:r>
              <a:rPr lang="en-US" b="1" dirty="0" err="1" smtClean="0"/>
              <a:t>Gestión</a:t>
            </a:r>
            <a:r>
              <a:rPr lang="en-US" b="1" dirty="0" smtClean="0"/>
              <a:t> de la </a:t>
            </a:r>
            <a:r>
              <a:rPr lang="en-US" b="1" dirty="0" err="1" smtClean="0"/>
              <a:t>Calidad</a:t>
            </a:r>
            <a:r>
              <a:rPr lang="en-US" b="1" dirty="0" smtClean="0"/>
              <a:t>: </a:t>
            </a:r>
            <a:r>
              <a:rPr lang="en-US" dirty="0" smtClean="0"/>
              <a:t>los </a:t>
            </a:r>
            <a:r>
              <a:rPr lang="en-US" dirty="0" err="1" smtClean="0"/>
              <a:t>procesos</a:t>
            </a:r>
            <a:r>
              <a:rPr lang="en-US" dirty="0" smtClean="0"/>
              <a:t> </a:t>
            </a:r>
            <a:r>
              <a:rPr lang="en-US" dirty="0" err="1" smtClean="0"/>
              <a:t>requeridos</a:t>
            </a:r>
            <a:r>
              <a:rPr lang="en-US" dirty="0" smtClean="0"/>
              <a:t> </a:t>
            </a:r>
            <a:r>
              <a:rPr lang="en-US" dirty="0" err="1" smtClean="0"/>
              <a:t>para</a:t>
            </a:r>
            <a:r>
              <a:rPr lang="en-US" dirty="0" smtClean="0"/>
              <a:t> </a:t>
            </a:r>
            <a:r>
              <a:rPr lang="en-US" dirty="0" err="1" smtClean="0"/>
              <a:t>planificar</a:t>
            </a:r>
            <a:r>
              <a:rPr lang="en-US" dirty="0" smtClean="0"/>
              <a:t> y </a:t>
            </a:r>
            <a:r>
              <a:rPr lang="en-US" dirty="0" err="1" smtClean="0"/>
              <a:t>establecer</a:t>
            </a:r>
            <a:r>
              <a:rPr lang="en-US" dirty="0" smtClean="0"/>
              <a:t> el </a:t>
            </a:r>
            <a:r>
              <a:rPr lang="en-US" dirty="0" err="1" smtClean="0"/>
              <a:t>aseguramiento</a:t>
            </a:r>
            <a:r>
              <a:rPr lang="en-US" dirty="0" smtClean="0"/>
              <a:t> y control de la </a:t>
            </a:r>
            <a:r>
              <a:rPr lang="en-US" dirty="0" err="1" smtClean="0"/>
              <a:t>calidad</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185</a:t>
            </a:fld>
            <a:endParaRPr lang="en-US" dirty="0"/>
          </a:p>
        </p:txBody>
      </p:sp>
    </p:spTree>
    <p:extLst>
      <p:ext uri="{BB962C8B-B14F-4D97-AF65-F5344CB8AC3E}">
        <p14:creationId xmlns="" xmlns:p14="http://schemas.microsoft.com/office/powerpoint/2010/main" val="31696167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GB" dirty="0" err="1" smtClean="0"/>
              <a:t>Preámbulo</a:t>
            </a:r>
            <a:endParaRPr lang="en-GB" dirty="0"/>
          </a:p>
        </p:txBody>
      </p:sp>
      <p:sp>
        <p:nvSpPr>
          <p:cNvPr id="3" name="Content Placeholder 2"/>
          <p:cNvSpPr>
            <a:spLocks noGrp="1"/>
          </p:cNvSpPr>
          <p:nvPr>
            <p:ph idx="1"/>
          </p:nvPr>
        </p:nvSpPr>
        <p:spPr>
          <a:xfrm>
            <a:off x="457200" y="1528192"/>
            <a:ext cx="8229600" cy="4709120"/>
          </a:xfrm>
        </p:spPr>
        <p:txBody>
          <a:bodyPr/>
          <a:lstStyle/>
          <a:p>
            <a:r>
              <a:rPr lang="en-GB" sz="2800" dirty="0" smtClean="0"/>
              <a:t>El </a:t>
            </a:r>
            <a:r>
              <a:rPr lang="en-GB" sz="2800" dirty="0" err="1" smtClean="0"/>
              <a:t>cliente</a:t>
            </a:r>
            <a:r>
              <a:rPr lang="en-GB" sz="2800" dirty="0" smtClean="0"/>
              <a:t> </a:t>
            </a:r>
            <a:r>
              <a:rPr lang="en-GB" sz="2800" dirty="0" err="1" smtClean="0"/>
              <a:t>tendrá</a:t>
            </a:r>
            <a:r>
              <a:rPr lang="en-GB" sz="2800" dirty="0" smtClean="0"/>
              <a:t> los </a:t>
            </a:r>
            <a:r>
              <a:rPr lang="en-GB" sz="2800" dirty="0" err="1" smtClean="0"/>
              <a:t>requerimientos</a:t>
            </a:r>
            <a:r>
              <a:rPr lang="en-GB" sz="2800" dirty="0" smtClean="0"/>
              <a:t> de </a:t>
            </a:r>
            <a:r>
              <a:rPr lang="en-GB" sz="2800" dirty="0" err="1" smtClean="0"/>
              <a:t>calidad</a:t>
            </a:r>
            <a:endParaRPr lang="en-GB" sz="2800" dirty="0" smtClean="0"/>
          </a:p>
          <a:p>
            <a:r>
              <a:rPr lang="en-GB" sz="2800" dirty="0" err="1" smtClean="0"/>
              <a:t>Estos</a:t>
            </a:r>
            <a:r>
              <a:rPr lang="en-GB" sz="2800" dirty="0" smtClean="0"/>
              <a:t> </a:t>
            </a:r>
            <a:r>
              <a:rPr lang="en-GB" sz="2800" dirty="0" err="1" smtClean="0"/>
              <a:t>necesitan</a:t>
            </a:r>
            <a:r>
              <a:rPr lang="en-GB" sz="2800" dirty="0" smtClean="0"/>
              <a:t> ser </a:t>
            </a:r>
            <a:r>
              <a:rPr lang="en-GB" sz="2800" dirty="0" err="1" smtClean="0"/>
              <a:t>expresados</a:t>
            </a:r>
            <a:r>
              <a:rPr lang="en-GB" sz="2800" dirty="0" smtClean="0"/>
              <a:t> en </a:t>
            </a:r>
            <a:r>
              <a:rPr lang="en-GB" sz="2800" dirty="0" err="1" smtClean="0"/>
              <a:t>términos</a:t>
            </a:r>
            <a:r>
              <a:rPr lang="en-GB" sz="2800" dirty="0" smtClean="0"/>
              <a:t> </a:t>
            </a:r>
            <a:r>
              <a:rPr lang="en-GB" sz="2800" dirty="0" err="1" smtClean="0"/>
              <a:t>medibles</a:t>
            </a:r>
            <a:endParaRPr lang="en-GB" sz="2800" dirty="0" smtClean="0"/>
          </a:p>
          <a:p>
            <a:r>
              <a:rPr lang="en-GB" sz="2800" dirty="0" smtClean="0"/>
              <a:t>¿</a:t>
            </a:r>
            <a:r>
              <a:rPr lang="en-GB" sz="2800" dirty="0" err="1" smtClean="0"/>
              <a:t>Cuál</a:t>
            </a:r>
            <a:r>
              <a:rPr lang="en-GB" sz="2800" dirty="0" smtClean="0"/>
              <a:t> de </a:t>
            </a:r>
            <a:r>
              <a:rPr lang="en-GB" sz="2800" dirty="0" err="1" smtClean="0"/>
              <a:t>estos</a:t>
            </a:r>
            <a:r>
              <a:rPr lang="en-GB" sz="2800" dirty="0" smtClean="0"/>
              <a:t> </a:t>
            </a:r>
            <a:r>
              <a:rPr lang="en-GB" sz="2800" dirty="0" err="1" smtClean="0"/>
              <a:t>ejemplos</a:t>
            </a:r>
            <a:r>
              <a:rPr lang="en-GB" sz="2800" dirty="0" smtClean="0"/>
              <a:t> son </a:t>
            </a:r>
            <a:r>
              <a:rPr lang="en-GB" sz="2800" dirty="0" err="1" smtClean="0"/>
              <a:t>medibles</a:t>
            </a:r>
            <a:r>
              <a:rPr lang="en-GB" sz="2800" dirty="0" smtClean="0"/>
              <a:t>?</a:t>
            </a:r>
          </a:p>
          <a:p>
            <a:pPr lvl="1"/>
            <a:r>
              <a:rPr lang="en-GB" sz="2400" dirty="0" smtClean="0"/>
              <a:t>El pastel </a:t>
            </a:r>
            <a:r>
              <a:rPr lang="en-GB" sz="2400" dirty="0" err="1" smtClean="0"/>
              <a:t>debe</a:t>
            </a:r>
            <a:r>
              <a:rPr lang="en-GB" sz="2400" dirty="0" smtClean="0"/>
              <a:t> ser </a:t>
            </a:r>
            <a:r>
              <a:rPr lang="en-GB" sz="2400" dirty="0" err="1" smtClean="0"/>
              <a:t>sabroso</a:t>
            </a:r>
            <a:endParaRPr lang="en-GB" sz="2400" dirty="0" smtClean="0"/>
          </a:p>
          <a:p>
            <a:pPr lvl="1"/>
            <a:r>
              <a:rPr lang="en-GB" sz="2400" dirty="0" smtClean="0"/>
              <a:t>La casa </a:t>
            </a:r>
            <a:r>
              <a:rPr lang="en-GB" sz="2400" dirty="0" err="1" smtClean="0"/>
              <a:t>debe</a:t>
            </a:r>
            <a:r>
              <a:rPr lang="en-GB" sz="2400" dirty="0" smtClean="0"/>
              <a:t> </a:t>
            </a:r>
            <a:r>
              <a:rPr lang="en-GB" sz="2400" dirty="0" err="1" smtClean="0"/>
              <a:t>tener</a:t>
            </a:r>
            <a:r>
              <a:rPr lang="en-GB" sz="2400" dirty="0" smtClean="0"/>
              <a:t> </a:t>
            </a:r>
            <a:r>
              <a:rPr lang="en-GB" sz="2400" dirty="0" err="1" smtClean="0"/>
              <a:t>una</a:t>
            </a:r>
            <a:r>
              <a:rPr lang="en-GB" sz="2400" dirty="0" smtClean="0"/>
              <a:t> </a:t>
            </a:r>
            <a:r>
              <a:rPr lang="en-GB" sz="2400" dirty="0" err="1" smtClean="0"/>
              <a:t>puerta</a:t>
            </a:r>
            <a:r>
              <a:rPr lang="en-GB" sz="2400" dirty="0" smtClean="0"/>
              <a:t> frontal</a:t>
            </a:r>
          </a:p>
          <a:p>
            <a:pPr lvl="1"/>
            <a:r>
              <a:rPr lang="en-GB" sz="2400" dirty="0" smtClean="0"/>
              <a:t>El auto </a:t>
            </a:r>
            <a:r>
              <a:rPr lang="en-GB" sz="2400" dirty="0" err="1" smtClean="0"/>
              <a:t>debe</a:t>
            </a:r>
            <a:r>
              <a:rPr lang="en-GB" sz="2400" dirty="0" smtClean="0"/>
              <a:t> ser </a:t>
            </a:r>
            <a:r>
              <a:rPr lang="en-GB" sz="2400" dirty="0" err="1" smtClean="0"/>
              <a:t>capaz</a:t>
            </a:r>
            <a:r>
              <a:rPr lang="en-GB" sz="2400" dirty="0" smtClean="0"/>
              <a:t> de </a:t>
            </a:r>
            <a:r>
              <a:rPr lang="en-GB" sz="2400" dirty="0" err="1" smtClean="0"/>
              <a:t>acelerar</a:t>
            </a:r>
            <a:r>
              <a:rPr lang="en-GB" sz="2400" dirty="0" smtClean="0"/>
              <a:t> a 80 </a:t>
            </a:r>
            <a:r>
              <a:rPr lang="en-GB" sz="2400" dirty="0" err="1" smtClean="0"/>
              <a:t>MpH</a:t>
            </a:r>
            <a:endParaRPr lang="en-GB" sz="2400" dirty="0" smtClean="0"/>
          </a:p>
        </p:txBody>
      </p:sp>
    </p:spTree>
    <p:extLst>
      <p:ext uri="{BB962C8B-B14F-4D97-AF65-F5344CB8AC3E}">
        <p14:creationId xmlns="" xmlns:p14="http://schemas.microsoft.com/office/powerpoint/2010/main" val="16904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153150" cy="854075"/>
          </a:xfrm>
        </p:spPr>
        <p:txBody>
          <a:bodyPr>
            <a:normAutofit fontScale="90000"/>
          </a:bodyPr>
          <a:lstStyle/>
          <a:p>
            <a:r>
              <a:rPr lang="en-GB" dirty="0" err="1" smtClean="0"/>
              <a:t>Aseguramiento</a:t>
            </a:r>
            <a:r>
              <a:rPr lang="en-GB" dirty="0" smtClean="0"/>
              <a:t> de la </a:t>
            </a:r>
            <a:r>
              <a:rPr lang="en-GB" dirty="0" err="1" smtClean="0"/>
              <a:t>Calidad</a:t>
            </a:r>
            <a:r>
              <a:rPr lang="en-GB" dirty="0" smtClean="0"/>
              <a:t> versus Control de la </a:t>
            </a:r>
            <a:r>
              <a:rPr lang="en-GB" dirty="0" err="1" smtClean="0"/>
              <a:t>Calidad</a:t>
            </a:r>
            <a:endParaRPr lang="en-GB" dirty="0"/>
          </a:p>
        </p:txBody>
      </p:sp>
      <p:sp>
        <p:nvSpPr>
          <p:cNvPr id="3" name="Content Placeholder 2"/>
          <p:cNvSpPr>
            <a:spLocks noGrp="1"/>
          </p:cNvSpPr>
          <p:nvPr>
            <p:ph idx="1"/>
          </p:nvPr>
        </p:nvSpPr>
        <p:spPr>
          <a:xfrm>
            <a:off x="457200" y="2276872"/>
            <a:ext cx="8229600" cy="1324744"/>
          </a:xfrm>
        </p:spPr>
        <p:txBody>
          <a:bodyPr/>
          <a:lstStyle/>
          <a:p>
            <a:pPr>
              <a:buNone/>
            </a:pPr>
            <a:r>
              <a:rPr lang="en-GB" dirty="0" smtClean="0"/>
              <a:t>Hay </a:t>
            </a:r>
            <a:r>
              <a:rPr lang="en-GB" dirty="0" err="1" smtClean="0"/>
              <a:t>diferencia</a:t>
            </a:r>
            <a:r>
              <a:rPr lang="en-GB" dirty="0" smtClean="0"/>
              <a:t> entre los dos?</a:t>
            </a:r>
          </a:p>
          <a:p>
            <a:endParaRPr lang="en-GB" dirty="0"/>
          </a:p>
        </p:txBody>
      </p:sp>
    </p:spTree>
    <p:extLst>
      <p:ext uri="{BB962C8B-B14F-4D97-AF65-F5344CB8AC3E}">
        <p14:creationId xmlns="" xmlns:p14="http://schemas.microsoft.com/office/powerpoint/2010/main" val="68173528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smtClean="0"/>
              <a:t>Los </a:t>
            </a:r>
            <a:r>
              <a:rPr lang="en-GB" dirty="0" err="1" smtClean="0"/>
              <a:t>cuatro</a:t>
            </a:r>
            <a:r>
              <a:rPr lang="en-GB" dirty="0" smtClean="0"/>
              <a:t> </a:t>
            </a:r>
            <a:r>
              <a:rPr lang="en-GB" dirty="0" err="1" smtClean="0"/>
              <a:t>procesos</a:t>
            </a:r>
            <a:r>
              <a:rPr lang="en-GB" dirty="0" smtClean="0"/>
              <a:t> de la </a:t>
            </a:r>
            <a:r>
              <a:rPr lang="en-GB" dirty="0" err="1" smtClean="0"/>
              <a:t>Calidad</a:t>
            </a:r>
            <a:endParaRPr lang="en-GB" dirty="0"/>
          </a:p>
        </p:txBody>
      </p:sp>
      <p:sp>
        <p:nvSpPr>
          <p:cNvPr id="3" name="Content Placeholder 2"/>
          <p:cNvSpPr>
            <a:spLocks noGrp="1"/>
          </p:cNvSpPr>
          <p:nvPr>
            <p:ph idx="1"/>
          </p:nvPr>
        </p:nvSpPr>
        <p:spPr>
          <a:xfrm>
            <a:off x="381000" y="1052736"/>
            <a:ext cx="8655496" cy="5256584"/>
          </a:xfrm>
        </p:spPr>
        <p:txBody>
          <a:bodyPr>
            <a:normAutofit fontScale="92500" lnSpcReduction="10000"/>
          </a:bodyPr>
          <a:lstStyle/>
          <a:p>
            <a:r>
              <a:rPr lang="en-GB" sz="2400" dirty="0" err="1" smtClean="0"/>
              <a:t>Planificación</a:t>
            </a:r>
            <a:r>
              <a:rPr lang="en-GB" sz="2400" dirty="0" smtClean="0"/>
              <a:t> de la </a:t>
            </a:r>
            <a:r>
              <a:rPr lang="en-GB" sz="2400" dirty="0" err="1" smtClean="0"/>
              <a:t>Calidad</a:t>
            </a:r>
            <a:endParaRPr lang="en-GB" sz="2400" dirty="0" smtClean="0"/>
          </a:p>
          <a:p>
            <a:pPr lvl="1"/>
            <a:r>
              <a:rPr lang="es-ES" sz="2000" dirty="0" smtClean="0"/>
              <a:t>Se prepara para cumplir con los requisitos de calidad de las partes interesadas</a:t>
            </a:r>
            <a:endParaRPr lang="en-GB" sz="2000" dirty="0" smtClean="0"/>
          </a:p>
          <a:p>
            <a:pPr lvl="1"/>
            <a:r>
              <a:rPr lang="es-ES" sz="2000" dirty="0" smtClean="0"/>
              <a:t>Permite el equilibrio entre alcance, tiempo, costo y calidad</a:t>
            </a:r>
            <a:endParaRPr lang="en-GB" sz="2000" dirty="0" smtClean="0"/>
          </a:p>
          <a:p>
            <a:r>
              <a:rPr lang="en-GB" sz="2400" dirty="0" err="1" smtClean="0"/>
              <a:t>Aseguramiento</a:t>
            </a:r>
            <a:r>
              <a:rPr lang="en-GB" sz="2400" dirty="0" smtClean="0"/>
              <a:t> de la </a:t>
            </a:r>
            <a:r>
              <a:rPr lang="en-GB" sz="2400" dirty="0" err="1" smtClean="0"/>
              <a:t>Calidad</a:t>
            </a:r>
            <a:endParaRPr lang="en-GB" sz="2400" dirty="0" smtClean="0"/>
          </a:p>
          <a:p>
            <a:pPr lvl="1"/>
            <a:r>
              <a:rPr lang="es-ES" sz="2000" dirty="0" smtClean="0"/>
              <a:t>Proporciona confianza en que se logrará la calidad</a:t>
            </a:r>
            <a:endParaRPr lang="en-GB" sz="2000" dirty="0" smtClean="0"/>
          </a:p>
          <a:p>
            <a:pPr lvl="1"/>
            <a:r>
              <a:rPr lang="es-ES" sz="2000" dirty="0" smtClean="0"/>
              <a:t>Valida el </a:t>
            </a:r>
            <a:r>
              <a:rPr lang="es-ES" sz="2000" dirty="0" err="1" smtClean="0"/>
              <a:t>el</a:t>
            </a:r>
            <a:r>
              <a:rPr lang="es-ES" sz="2000" dirty="0" smtClean="0"/>
              <a:t> uso consistente de procedimientos y normas</a:t>
            </a:r>
            <a:endParaRPr lang="en-GB" sz="2000" dirty="0" smtClean="0"/>
          </a:p>
          <a:p>
            <a:pPr lvl="1"/>
            <a:r>
              <a:rPr lang="es-ES" sz="2000" dirty="0" smtClean="0"/>
              <a:t>Utiliza revisiones independientes y auditorías de calidad</a:t>
            </a:r>
            <a:endParaRPr lang="en-GB" sz="2000" dirty="0" smtClean="0"/>
          </a:p>
          <a:p>
            <a:pPr lvl="1"/>
            <a:r>
              <a:rPr lang="es-ES" sz="2000" dirty="0" smtClean="0"/>
              <a:t>Una fuente de lecciones e ideas</a:t>
            </a:r>
            <a:endParaRPr lang="en-GB" sz="2000" dirty="0" smtClean="0"/>
          </a:p>
          <a:p>
            <a:r>
              <a:rPr lang="en-GB" sz="2400" dirty="0" smtClean="0"/>
              <a:t>Control de la </a:t>
            </a:r>
            <a:r>
              <a:rPr lang="en-GB" sz="2400" dirty="0" err="1" smtClean="0"/>
              <a:t>Calidad</a:t>
            </a:r>
            <a:endParaRPr lang="en-GB" sz="2400" dirty="0" smtClean="0"/>
          </a:p>
          <a:p>
            <a:pPr lvl="1"/>
            <a:r>
              <a:rPr lang="es-ES" sz="2000" dirty="0" smtClean="0"/>
              <a:t>Inspección, prueba y medición de la calidad</a:t>
            </a:r>
            <a:endParaRPr lang="en-GB" sz="2000" dirty="0" smtClean="0"/>
          </a:p>
          <a:p>
            <a:pPr lvl="1"/>
            <a:r>
              <a:rPr lang="es-ES" sz="2000" dirty="0" smtClean="0"/>
              <a:t>Verifica que los entregables cumplan con la especificación, son adecuados a los objetivos y cumplan con las expectativas de las partes interesadas</a:t>
            </a:r>
            <a:endParaRPr lang="en-GB" sz="2000" dirty="0" smtClean="0"/>
          </a:p>
          <a:p>
            <a:r>
              <a:rPr lang="en-GB" sz="2400" dirty="0" err="1" smtClean="0"/>
              <a:t>Mejora</a:t>
            </a:r>
            <a:r>
              <a:rPr lang="en-GB" sz="2400" dirty="0" smtClean="0"/>
              <a:t> Continua</a:t>
            </a:r>
          </a:p>
          <a:p>
            <a:pPr lvl="1"/>
            <a:r>
              <a:rPr lang="es-ES" sz="2000" dirty="0" smtClean="0"/>
              <a:t>requisitos de reuniones sin perder tiempo ni recursos</a:t>
            </a:r>
            <a:endParaRPr lang="en-GB" sz="2000" dirty="0" smtClean="0"/>
          </a:p>
        </p:txBody>
      </p:sp>
    </p:spTree>
    <p:extLst>
      <p:ext uri="{BB962C8B-B14F-4D97-AF65-F5344CB8AC3E}">
        <p14:creationId xmlns="" xmlns:p14="http://schemas.microsoft.com/office/powerpoint/2010/main" val="10996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Calidad</a:t>
            </a:r>
            <a:r>
              <a:rPr lang="en-GB" dirty="0" smtClean="0"/>
              <a:t> de los </a:t>
            </a:r>
            <a:r>
              <a:rPr lang="en-GB" dirty="0" err="1" smtClean="0"/>
              <a:t>entregables</a:t>
            </a:r>
            <a:endParaRPr lang="en-GB" dirty="0"/>
          </a:p>
        </p:txBody>
      </p:sp>
      <p:sp>
        <p:nvSpPr>
          <p:cNvPr id="3" name="Content Placeholder 2"/>
          <p:cNvSpPr>
            <a:spLocks noGrp="1"/>
          </p:cNvSpPr>
          <p:nvPr>
            <p:ph idx="1"/>
          </p:nvPr>
        </p:nvSpPr>
        <p:spPr/>
        <p:txBody>
          <a:bodyPr>
            <a:normAutofit/>
          </a:bodyPr>
          <a:lstStyle/>
          <a:p>
            <a:r>
              <a:rPr lang="es-ES" dirty="0" smtClean="0"/>
              <a:t>Los requisitos y las expectativas de los Interesados tienen que ser capturados</a:t>
            </a:r>
            <a:endParaRPr lang="en-GB" dirty="0" smtClean="0"/>
          </a:p>
          <a:p>
            <a:r>
              <a:rPr lang="es-ES" dirty="0" smtClean="0"/>
              <a:t>Tienen que ser expresados en términos demostrables de modo que el equipo de proyecto sepa cuándo se ha alcanzado la calidad </a:t>
            </a:r>
            <a:r>
              <a:rPr lang="es-ES" i="1" dirty="0" smtClean="0"/>
              <a:t>correcta</a:t>
            </a:r>
            <a:endParaRPr lang="en-GB" dirty="0" smtClean="0"/>
          </a:p>
          <a:p>
            <a:r>
              <a:rPr lang="es-ES" dirty="0" smtClean="0"/>
              <a:t>Cada entregable necesita un conjunto de criterios de aceptación para especificar sus requisitos de calidad / expectativas</a:t>
            </a:r>
            <a:endParaRPr lang="en-GB" dirty="0"/>
          </a:p>
        </p:txBody>
      </p:sp>
    </p:spTree>
    <p:extLst>
      <p:ext uri="{BB962C8B-B14F-4D97-AF65-F5344CB8AC3E}">
        <p14:creationId xmlns="" xmlns:p14="http://schemas.microsoft.com/office/powerpoint/2010/main" val="1048081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15150" cy="854075"/>
          </a:xfrm>
        </p:spPr>
        <p:txBody>
          <a:bodyPr>
            <a:normAutofit fontScale="90000"/>
          </a:bodyPr>
          <a:lstStyle/>
          <a:p>
            <a:r>
              <a:rPr lang="en-US" dirty="0" smtClean="0"/>
              <a:t>¿</a:t>
            </a:r>
            <a:r>
              <a:rPr lang="en-US" dirty="0" err="1" smtClean="0"/>
              <a:t>Qué</a:t>
            </a:r>
            <a:r>
              <a:rPr lang="en-US" dirty="0" smtClean="0"/>
              <a:t> </a:t>
            </a:r>
            <a:r>
              <a:rPr lang="en-US" dirty="0" err="1" smtClean="0"/>
              <a:t>es</a:t>
            </a:r>
            <a:r>
              <a:rPr lang="en-US" dirty="0" smtClean="0"/>
              <a:t> un </a:t>
            </a:r>
            <a:r>
              <a:rPr lang="en-US" dirty="0" err="1" smtClean="0"/>
              <a:t>Proceso</a:t>
            </a:r>
            <a:r>
              <a:rPr lang="en-US" dirty="0" smtClean="0"/>
              <a:t> de un </a:t>
            </a:r>
            <a:r>
              <a:rPr lang="en-US" dirty="0" err="1" smtClean="0"/>
              <a:t>Proyecto</a:t>
            </a:r>
            <a:r>
              <a:rPr lang="en-US" dirty="0" smtClean="0"/>
              <a:t>? </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3231654"/>
          </a:xfrm>
          <a:prstGeom prst="rect">
            <a:avLst/>
          </a:prstGeom>
          <a:noFill/>
        </p:spPr>
        <p:txBody>
          <a:bodyPr wrap="square" rtlCol="0">
            <a:spAutoFit/>
          </a:bodyPr>
          <a:lstStyle/>
          <a:p>
            <a:r>
              <a:rPr lang="es-ES" dirty="0" smtClean="0"/>
              <a:t>De acuerdo con la norma ISO 21500, un proceso es un conjunto de actividades interrelacionadas. Los procesos utilizados en los proyectos generalmente se clasifican en tres tipos principales:</a:t>
            </a:r>
            <a:endParaRPr lang="en-US" dirty="0"/>
          </a:p>
          <a:p>
            <a:endParaRPr lang="en-US" baseline="30000" dirty="0" smtClean="0"/>
          </a:p>
          <a:p>
            <a:pPr marL="285750" indent="-285750">
              <a:buFont typeface="Arial"/>
              <a:buChar char="•"/>
            </a:pPr>
            <a:r>
              <a:rPr lang="es-ES" baseline="30000" dirty="0" smtClean="0"/>
              <a:t>Los procesos de gestión de proyectos, que son específicos para la gestión de proyectos y determinan cómo se gestionan las actividades seleccionadas para el proyecto; </a:t>
            </a:r>
            <a:endParaRPr lang="en-US" baseline="30000" dirty="0"/>
          </a:p>
          <a:p>
            <a:pPr marL="285750" indent="-285750">
              <a:buFont typeface="Arial"/>
              <a:buChar char="•"/>
            </a:pPr>
            <a:endParaRPr lang="en-US" baseline="30000" dirty="0" smtClean="0"/>
          </a:p>
          <a:p>
            <a:pPr marL="285750" indent="-285750">
              <a:buFont typeface="Arial"/>
              <a:buChar char="•"/>
            </a:pPr>
            <a:r>
              <a:rPr lang="es-ES" baseline="30000" dirty="0" smtClean="0"/>
              <a:t>Los procesos de entrega, que no son exclusivos de la gestión de proyectos, resultan de la especificación y el suministro de un producto, servicio o resultado particular del proyecto, y que varían en función del entregable del proyecto en particular; </a:t>
            </a:r>
            <a:endParaRPr lang="en-US" baseline="30000" dirty="0"/>
          </a:p>
          <a:p>
            <a:pPr marL="285750" indent="-285750">
              <a:buFont typeface="Arial"/>
              <a:buChar char="•"/>
            </a:pPr>
            <a:endParaRPr lang="en-US" baseline="30000" dirty="0"/>
          </a:p>
          <a:p>
            <a:pPr marL="285750" indent="-285750">
              <a:buFont typeface="Arial"/>
              <a:buChar char="•"/>
            </a:pPr>
            <a:r>
              <a:rPr lang="es-ES" baseline="30000" dirty="0" smtClean="0"/>
              <a:t>Los procesos de apoyo, los cuales no son exclusivos de la gestión de proyectos y proporcionan apoyo relevante y valioso a los procesos de producción y gestión de proyectos en disciplinas tales como la logística, las finanzas, la contabilidad y la seguridad.</a:t>
            </a:r>
            <a:endParaRPr lang="en-US" baseline="30000" dirty="0"/>
          </a:p>
          <a:p>
            <a:endParaRPr lang="en-US" dirty="0"/>
          </a:p>
        </p:txBody>
      </p:sp>
      <p:pic>
        <p:nvPicPr>
          <p:cNvPr id="9" name="Picture 8" descr="P5-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8911455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Criterios</a:t>
            </a:r>
            <a:r>
              <a:rPr lang="en-GB" dirty="0" smtClean="0"/>
              <a:t> de </a:t>
            </a:r>
            <a:r>
              <a:rPr lang="en-GB" dirty="0" err="1" smtClean="0"/>
              <a:t>aceptación</a:t>
            </a:r>
            <a:endParaRPr lang="en-GB" dirty="0"/>
          </a:p>
        </p:txBody>
      </p:sp>
      <p:sp>
        <p:nvSpPr>
          <p:cNvPr id="3" name="Content Placeholder 2"/>
          <p:cNvSpPr>
            <a:spLocks noGrp="1"/>
          </p:cNvSpPr>
          <p:nvPr>
            <p:ph idx="1"/>
          </p:nvPr>
        </p:nvSpPr>
        <p:spPr>
          <a:xfrm>
            <a:off x="76200" y="1600201"/>
            <a:ext cx="8991600" cy="4343400"/>
          </a:xfrm>
        </p:spPr>
        <p:txBody>
          <a:bodyPr/>
          <a:lstStyle/>
          <a:p>
            <a:r>
              <a:rPr lang="es-ES" dirty="0" smtClean="0"/>
              <a:t>Responder a la pregunta "¿Qué tan bueno tiene que ser?”</a:t>
            </a:r>
            <a:endParaRPr lang="en-GB" dirty="0" smtClean="0"/>
          </a:p>
          <a:p>
            <a:r>
              <a:rPr lang="en-GB" dirty="0" err="1" smtClean="0"/>
              <a:t>Debe</a:t>
            </a:r>
            <a:r>
              <a:rPr lang="en-GB" dirty="0" smtClean="0"/>
              <a:t> ser </a:t>
            </a:r>
            <a:r>
              <a:rPr lang="en-GB" dirty="0" err="1" smtClean="0"/>
              <a:t>medible</a:t>
            </a:r>
            <a:r>
              <a:rPr lang="en-GB" dirty="0" smtClean="0"/>
              <a:t> </a:t>
            </a:r>
          </a:p>
          <a:p>
            <a:r>
              <a:rPr lang="es-ES" dirty="0" smtClean="0"/>
              <a:t>Debe referirse a los productos / entregables (EDT / Paquetes de trabajo)</a:t>
            </a:r>
            <a:endParaRPr lang="en-GB" dirty="0" smtClean="0"/>
          </a:p>
          <a:p>
            <a:r>
              <a:rPr lang="en-GB" dirty="0" err="1" smtClean="0"/>
              <a:t>Podría</a:t>
            </a:r>
            <a:r>
              <a:rPr lang="en-GB" dirty="0" smtClean="0"/>
              <a:t> </a:t>
            </a:r>
            <a:r>
              <a:rPr lang="en-GB" dirty="0" err="1" smtClean="0"/>
              <a:t>tener</a:t>
            </a:r>
            <a:r>
              <a:rPr lang="en-GB" dirty="0" smtClean="0"/>
              <a:t> </a:t>
            </a:r>
            <a:r>
              <a:rPr lang="en-GB" dirty="0" err="1" smtClean="0"/>
              <a:t>una</a:t>
            </a:r>
            <a:r>
              <a:rPr lang="en-GB" dirty="0" smtClean="0"/>
              <a:t> </a:t>
            </a:r>
            <a:r>
              <a:rPr lang="en-GB" dirty="0" err="1" smtClean="0"/>
              <a:t>tolerancia</a:t>
            </a:r>
            <a:endParaRPr lang="en-GB" dirty="0" smtClean="0"/>
          </a:p>
          <a:p>
            <a:endParaRPr lang="en-GB" dirty="0"/>
          </a:p>
        </p:txBody>
      </p:sp>
    </p:spTree>
    <p:extLst>
      <p:ext uri="{BB962C8B-B14F-4D97-AF65-F5344CB8AC3E}">
        <p14:creationId xmlns="" xmlns:p14="http://schemas.microsoft.com/office/powerpoint/2010/main" val="144772138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t>
            </a:r>
            <a:r>
              <a:rPr lang="en-GB" dirty="0" err="1" smtClean="0"/>
              <a:t>Por</a:t>
            </a:r>
            <a:r>
              <a:rPr lang="en-GB" dirty="0" smtClean="0"/>
              <a:t> </a:t>
            </a:r>
            <a:r>
              <a:rPr lang="en-GB" dirty="0" err="1" smtClean="0"/>
              <a:t>qué</a:t>
            </a:r>
            <a:r>
              <a:rPr lang="en-GB" dirty="0" smtClean="0"/>
              <a:t> </a:t>
            </a:r>
            <a:r>
              <a:rPr lang="en-GB" dirty="0" err="1" smtClean="0"/>
              <a:t>gestionar</a:t>
            </a:r>
            <a:r>
              <a:rPr lang="en-GB" dirty="0" smtClean="0"/>
              <a:t> la </a:t>
            </a:r>
            <a:r>
              <a:rPr lang="en-GB" dirty="0" err="1" smtClean="0"/>
              <a:t>calidad</a:t>
            </a:r>
            <a:r>
              <a:rPr lang="en-GB" dirty="0" smtClean="0"/>
              <a:t>?</a:t>
            </a:r>
            <a:endParaRPr lang="en-GB" dirty="0"/>
          </a:p>
        </p:txBody>
      </p:sp>
      <p:sp>
        <p:nvSpPr>
          <p:cNvPr id="3" name="Content Placeholder 2"/>
          <p:cNvSpPr>
            <a:spLocks noGrp="1"/>
          </p:cNvSpPr>
          <p:nvPr>
            <p:ph idx="1"/>
          </p:nvPr>
        </p:nvSpPr>
        <p:spPr/>
        <p:txBody>
          <a:bodyPr/>
          <a:lstStyle/>
          <a:p>
            <a:r>
              <a:rPr lang="es-ES" dirty="0" smtClean="0"/>
              <a:t>La calidad no ocurre por sí sola tiene que ser planificada y gestionada</a:t>
            </a:r>
            <a:endParaRPr lang="en-GB" dirty="0" smtClean="0"/>
          </a:p>
          <a:p>
            <a:r>
              <a:rPr lang="es-ES" dirty="0" smtClean="0"/>
              <a:t>Más probabilidades de satisfacer las expectativas de las partes interesadas</a:t>
            </a:r>
            <a:endParaRPr lang="en-GB" dirty="0" smtClean="0"/>
          </a:p>
          <a:p>
            <a:r>
              <a:rPr lang="es-ES" dirty="0" smtClean="0"/>
              <a:t>La falta de gestión de la calidad puede significar:</a:t>
            </a:r>
            <a:endParaRPr lang="en-GB" dirty="0" smtClean="0"/>
          </a:p>
          <a:p>
            <a:pPr lvl="1"/>
            <a:r>
              <a:rPr lang="es-ES" dirty="0" smtClean="0"/>
              <a:t>Producir lo que el cliente no quiere</a:t>
            </a:r>
            <a:endParaRPr lang="en-GB" dirty="0" smtClean="0"/>
          </a:p>
          <a:p>
            <a:pPr lvl="1"/>
            <a:r>
              <a:rPr lang="es-ES" dirty="0" smtClean="0"/>
              <a:t>No producir lo que el cliente realmente quiere</a:t>
            </a:r>
            <a:endParaRPr lang="en-GB" dirty="0" smtClean="0"/>
          </a:p>
          <a:p>
            <a:pPr lvl="1"/>
            <a:r>
              <a:rPr lang="en-GB" dirty="0" err="1" smtClean="0"/>
              <a:t>Desperdiciar</a:t>
            </a:r>
            <a:r>
              <a:rPr lang="en-GB" dirty="0" smtClean="0"/>
              <a:t> </a:t>
            </a:r>
            <a:r>
              <a:rPr lang="en-GB" dirty="0" err="1" smtClean="0"/>
              <a:t>tiempo</a:t>
            </a:r>
            <a:r>
              <a:rPr lang="en-GB" dirty="0" smtClean="0"/>
              <a:t> y </a:t>
            </a:r>
            <a:r>
              <a:rPr lang="en-GB" dirty="0" err="1" smtClean="0"/>
              <a:t>recursos</a:t>
            </a:r>
            <a:endParaRPr lang="en-GB" dirty="0" smtClean="0"/>
          </a:p>
        </p:txBody>
      </p:sp>
    </p:spTree>
    <p:extLst>
      <p:ext uri="{BB962C8B-B14F-4D97-AF65-F5344CB8AC3E}">
        <p14:creationId xmlns="" xmlns:p14="http://schemas.microsoft.com/office/powerpoint/2010/main" val="8635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058150" cy="854075"/>
          </a:xfrm>
        </p:spPr>
        <p:txBody>
          <a:bodyPr>
            <a:normAutofit fontScale="90000"/>
          </a:bodyPr>
          <a:lstStyle/>
          <a:p>
            <a:r>
              <a:rPr lang="en-GB" dirty="0" err="1" smtClean="0"/>
              <a:t>Técnicas</a:t>
            </a:r>
            <a:r>
              <a:rPr lang="en-GB" dirty="0" smtClean="0"/>
              <a:t> en </a:t>
            </a:r>
            <a:r>
              <a:rPr lang="en-GB" dirty="0" err="1" smtClean="0"/>
              <a:t>planificación</a:t>
            </a:r>
            <a:r>
              <a:rPr lang="en-GB" dirty="0" smtClean="0"/>
              <a:t> y </a:t>
            </a:r>
            <a:r>
              <a:rPr lang="en-GB" dirty="0" err="1" smtClean="0"/>
              <a:t>aseguramiento</a:t>
            </a:r>
            <a:r>
              <a:rPr lang="en-GB" dirty="0" smtClean="0"/>
              <a:t> de la </a:t>
            </a:r>
            <a:r>
              <a:rPr lang="en-GB" dirty="0" err="1" smtClean="0"/>
              <a:t>calidad</a:t>
            </a:r>
            <a:endParaRPr lang="en-GB" dirty="0"/>
          </a:p>
        </p:txBody>
      </p:sp>
      <p:sp>
        <p:nvSpPr>
          <p:cNvPr id="3" name="Content Placeholder 2"/>
          <p:cNvSpPr>
            <a:spLocks noGrp="1"/>
          </p:cNvSpPr>
          <p:nvPr>
            <p:ph idx="1"/>
          </p:nvPr>
        </p:nvSpPr>
        <p:spPr/>
        <p:txBody>
          <a:bodyPr>
            <a:normAutofit/>
          </a:bodyPr>
          <a:lstStyle/>
          <a:p>
            <a:r>
              <a:rPr lang="en-GB" dirty="0" err="1" smtClean="0"/>
              <a:t>Planificación</a:t>
            </a:r>
            <a:endParaRPr lang="en-GB" dirty="0" smtClean="0"/>
          </a:p>
          <a:p>
            <a:pPr lvl="1"/>
            <a:r>
              <a:rPr lang="es-ES" dirty="0" smtClean="0"/>
              <a:t>Definición de un plan de calidad del proyecto</a:t>
            </a:r>
            <a:endParaRPr lang="en-GB" dirty="0" smtClean="0"/>
          </a:p>
          <a:p>
            <a:pPr lvl="1"/>
            <a:r>
              <a:rPr lang="es-ES" dirty="0" smtClean="0"/>
              <a:t>La creación de un registro/log de calidad</a:t>
            </a:r>
            <a:endParaRPr lang="en-GB" dirty="0" smtClean="0"/>
          </a:p>
          <a:p>
            <a:pPr lvl="1"/>
            <a:r>
              <a:rPr lang="en-GB" dirty="0" err="1" smtClean="0"/>
              <a:t>Capacitación</a:t>
            </a:r>
            <a:r>
              <a:rPr lang="en-GB" dirty="0" smtClean="0"/>
              <a:t> del personal</a:t>
            </a:r>
          </a:p>
          <a:p>
            <a:r>
              <a:rPr lang="en-GB" dirty="0" err="1" smtClean="0"/>
              <a:t>Aseguramiento</a:t>
            </a:r>
            <a:endParaRPr lang="en-GB" dirty="0" smtClean="0"/>
          </a:p>
          <a:p>
            <a:pPr lvl="1"/>
            <a:r>
              <a:rPr lang="es-ES" dirty="0" smtClean="0"/>
              <a:t>La definición de un sistema de gestión de calidad (SGC)</a:t>
            </a:r>
            <a:endParaRPr lang="en-GB" dirty="0" smtClean="0"/>
          </a:p>
          <a:p>
            <a:pPr lvl="1"/>
            <a:r>
              <a:rPr lang="en-GB" dirty="0" smtClean="0"/>
              <a:t>El </a:t>
            </a:r>
            <a:r>
              <a:rPr lang="en-GB" dirty="0" err="1" smtClean="0"/>
              <a:t>establecimiento</a:t>
            </a:r>
            <a:r>
              <a:rPr lang="en-GB" dirty="0" smtClean="0"/>
              <a:t> de </a:t>
            </a:r>
            <a:r>
              <a:rPr lang="en-GB" dirty="0" err="1" smtClean="0"/>
              <a:t>Estándars</a:t>
            </a:r>
            <a:endParaRPr lang="en-GB" dirty="0" smtClean="0"/>
          </a:p>
          <a:p>
            <a:pPr lvl="1"/>
            <a:r>
              <a:rPr lang="es-ES" dirty="0" smtClean="0"/>
              <a:t>La realización de revisiones y auditorías</a:t>
            </a:r>
            <a:endParaRPr lang="en-GB" dirty="0" smtClean="0"/>
          </a:p>
          <a:p>
            <a:pPr lvl="1"/>
            <a:r>
              <a:rPr lang="es-ES" dirty="0" smtClean="0"/>
              <a:t>El asegurar que el personal está calificado</a:t>
            </a:r>
            <a:endParaRPr lang="en-GB" dirty="0" smtClean="0"/>
          </a:p>
        </p:txBody>
      </p:sp>
    </p:spTree>
    <p:extLst>
      <p:ext uri="{BB962C8B-B14F-4D97-AF65-F5344CB8AC3E}">
        <p14:creationId xmlns="" xmlns:p14="http://schemas.microsoft.com/office/powerpoint/2010/main" val="9359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00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100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100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Técnicas</a:t>
            </a:r>
            <a:r>
              <a:rPr lang="en-GB" dirty="0" smtClean="0"/>
              <a:t> de control de </a:t>
            </a:r>
            <a:r>
              <a:rPr lang="en-GB" dirty="0" err="1" smtClean="0"/>
              <a:t>calidad</a:t>
            </a:r>
            <a:endParaRPr lang="en-GB" dirty="0"/>
          </a:p>
        </p:txBody>
      </p:sp>
      <p:sp>
        <p:nvSpPr>
          <p:cNvPr id="3" name="Content Placeholder 2"/>
          <p:cNvSpPr>
            <a:spLocks noGrp="1"/>
          </p:cNvSpPr>
          <p:nvPr>
            <p:ph idx="1"/>
          </p:nvPr>
        </p:nvSpPr>
        <p:spPr>
          <a:xfrm>
            <a:off x="628650" y="1447800"/>
            <a:ext cx="8058150" cy="4729163"/>
          </a:xfrm>
        </p:spPr>
        <p:txBody>
          <a:bodyPr/>
          <a:lstStyle/>
          <a:p>
            <a:r>
              <a:rPr lang="en-GB" dirty="0" err="1" smtClean="0"/>
              <a:t>Inspección</a:t>
            </a:r>
            <a:endParaRPr lang="en-GB" dirty="0" smtClean="0"/>
          </a:p>
          <a:p>
            <a:r>
              <a:rPr lang="en-GB" dirty="0" err="1" smtClean="0"/>
              <a:t>Testeo</a:t>
            </a:r>
            <a:r>
              <a:rPr lang="en-GB" dirty="0" smtClean="0"/>
              <a:t>/</a:t>
            </a:r>
            <a:r>
              <a:rPr lang="en-GB" dirty="0" err="1" smtClean="0"/>
              <a:t>Prueba</a:t>
            </a:r>
            <a:endParaRPr lang="en-GB" dirty="0" smtClean="0"/>
          </a:p>
          <a:p>
            <a:r>
              <a:rPr lang="en-GB" dirty="0" err="1" smtClean="0"/>
              <a:t>Tutoriales</a:t>
            </a:r>
            <a:endParaRPr lang="en-GB" dirty="0" smtClean="0"/>
          </a:p>
          <a:p>
            <a:r>
              <a:rPr lang="en-GB" dirty="0" err="1" smtClean="0"/>
              <a:t>Mediciones</a:t>
            </a:r>
            <a:endParaRPr lang="en-GB" dirty="0" smtClean="0"/>
          </a:p>
          <a:p>
            <a:r>
              <a:rPr lang="en-GB" dirty="0" smtClean="0"/>
              <a:t>Ishikawa (</a:t>
            </a:r>
            <a:r>
              <a:rPr lang="es-ES" dirty="0" smtClean="0"/>
              <a:t>Causa y Efecto / Espina de Pescado</a:t>
            </a:r>
            <a:r>
              <a:rPr lang="en-GB" dirty="0" smtClean="0"/>
              <a:t>) </a:t>
            </a:r>
          </a:p>
          <a:p>
            <a:r>
              <a:rPr lang="en-GB" dirty="0" err="1" smtClean="0"/>
              <a:t>Diagramas</a:t>
            </a:r>
            <a:endParaRPr lang="en-GB" dirty="0" smtClean="0"/>
          </a:p>
          <a:p>
            <a:r>
              <a:rPr lang="en-GB" dirty="0" err="1" smtClean="0"/>
              <a:t>Análisis</a:t>
            </a:r>
            <a:r>
              <a:rPr lang="en-GB" dirty="0" smtClean="0"/>
              <a:t> de Pareto </a:t>
            </a:r>
          </a:p>
          <a:p>
            <a:endParaRPr lang="en-GB" dirty="0"/>
          </a:p>
        </p:txBody>
      </p:sp>
    </p:spTree>
    <p:extLst>
      <p:ext uri="{BB962C8B-B14F-4D97-AF65-F5344CB8AC3E}">
        <p14:creationId xmlns="" xmlns:p14="http://schemas.microsoft.com/office/powerpoint/2010/main" val="63296817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448550" cy="854075"/>
          </a:xfrm>
        </p:spPr>
        <p:txBody>
          <a:bodyPr>
            <a:normAutofit/>
          </a:bodyPr>
          <a:lstStyle/>
          <a:p>
            <a:r>
              <a:rPr lang="en-GB" dirty="0" err="1" smtClean="0"/>
              <a:t>Calidad</a:t>
            </a:r>
            <a:r>
              <a:rPr lang="en-GB" dirty="0" smtClean="0"/>
              <a:t> en los </a:t>
            </a:r>
            <a:r>
              <a:rPr lang="en-GB" dirty="0" err="1" smtClean="0"/>
              <a:t>paquetes</a:t>
            </a:r>
            <a:r>
              <a:rPr lang="en-GB" dirty="0" smtClean="0"/>
              <a:t> de </a:t>
            </a:r>
            <a:r>
              <a:rPr lang="en-GB" dirty="0" err="1" smtClean="0"/>
              <a:t>trabajo</a:t>
            </a:r>
            <a:endParaRPr lang="en-GB" dirty="0"/>
          </a:p>
        </p:txBody>
      </p:sp>
      <p:sp>
        <p:nvSpPr>
          <p:cNvPr id="3" name="Content Placeholder 2"/>
          <p:cNvSpPr>
            <a:spLocks noGrp="1"/>
          </p:cNvSpPr>
          <p:nvPr>
            <p:ph idx="1"/>
          </p:nvPr>
        </p:nvSpPr>
        <p:spPr>
          <a:xfrm>
            <a:off x="457200" y="1855365"/>
            <a:ext cx="8229600" cy="4525963"/>
          </a:xfrm>
        </p:spPr>
        <p:txBody>
          <a:bodyPr>
            <a:normAutofit lnSpcReduction="10000"/>
          </a:bodyPr>
          <a:lstStyle/>
          <a:p>
            <a:r>
              <a:rPr lang="en-GB" sz="2400" dirty="0" smtClean="0"/>
              <a:t>Los DP </a:t>
            </a:r>
            <a:r>
              <a:rPr lang="en-GB" sz="2400" dirty="0" err="1" smtClean="0"/>
              <a:t>delegan</a:t>
            </a:r>
            <a:r>
              <a:rPr lang="en-GB" sz="2400" dirty="0" smtClean="0"/>
              <a:t> </a:t>
            </a:r>
            <a:r>
              <a:rPr lang="en-GB" sz="2400" dirty="0" err="1" smtClean="0"/>
              <a:t>su</a:t>
            </a:r>
            <a:r>
              <a:rPr lang="en-GB" sz="2400" dirty="0" smtClean="0"/>
              <a:t> </a:t>
            </a:r>
            <a:r>
              <a:rPr lang="en-GB" sz="2400" dirty="0" err="1" smtClean="0"/>
              <a:t>trabajo</a:t>
            </a:r>
            <a:r>
              <a:rPr lang="en-GB" sz="2400" dirty="0" smtClean="0"/>
              <a:t>/</a:t>
            </a:r>
            <a:r>
              <a:rPr lang="en-GB" sz="2400" dirty="0" err="1" smtClean="0"/>
              <a:t>productos</a:t>
            </a:r>
            <a:r>
              <a:rPr lang="en-GB" sz="2400" dirty="0" smtClean="0"/>
              <a:t> a los </a:t>
            </a:r>
            <a:r>
              <a:rPr lang="en-GB" sz="2400" dirty="0" err="1" smtClean="0"/>
              <a:t>equipos</a:t>
            </a:r>
            <a:r>
              <a:rPr lang="en-GB" sz="2400" dirty="0" smtClean="0"/>
              <a:t> de </a:t>
            </a:r>
            <a:r>
              <a:rPr lang="en-GB" sz="2400" dirty="0" err="1" smtClean="0"/>
              <a:t>especialistas</a:t>
            </a:r>
            <a:endParaRPr lang="en-GB" sz="2400" dirty="0" smtClean="0"/>
          </a:p>
          <a:p>
            <a:r>
              <a:rPr lang="en-GB" sz="2400" dirty="0" smtClean="0"/>
              <a:t>El </a:t>
            </a:r>
            <a:r>
              <a:rPr lang="en-GB" sz="2400" dirty="0" err="1" smtClean="0"/>
              <a:t>Paquete</a:t>
            </a:r>
            <a:r>
              <a:rPr lang="en-GB" sz="2400" dirty="0" smtClean="0"/>
              <a:t> de Trabajo </a:t>
            </a:r>
            <a:r>
              <a:rPr lang="en-GB" sz="2400" dirty="0" err="1" smtClean="0"/>
              <a:t>es</a:t>
            </a:r>
            <a:r>
              <a:rPr lang="en-GB" sz="2400" dirty="0" smtClean="0"/>
              <a:t> el </a:t>
            </a:r>
            <a:r>
              <a:rPr lang="en-GB" sz="2400" dirty="0" err="1" smtClean="0"/>
              <a:t>método</a:t>
            </a:r>
            <a:r>
              <a:rPr lang="en-GB" sz="2400" dirty="0" smtClean="0"/>
              <a:t> formal de </a:t>
            </a:r>
            <a:r>
              <a:rPr lang="en-GB" sz="2400" dirty="0" err="1" smtClean="0"/>
              <a:t>comunicación</a:t>
            </a:r>
            <a:r>
              <a:rPr lang="en-GB" sz="2400" dirty="0" smtClean="0"/>
              <a:t> del </a:t>
            </a:r>
            <a:r>
              <a:rPr lang="en-GB" sz="2400" dirty="0" err="1" smtClean="0"/>
              <a:t>alcance</a:t>
            </a:r>
            <a:r>
              <a:rPr lang="en-GB" sz="2400" dirty="0" smtClean="0"/>
              <a:t> y la </a:t>
            </a:r>
            <a:r>
              <a:rPr lang="en-GB" sz="2400" dirty="0" err="1" smtClean="0"/>
              <a:t>calidad</a:t>
            </a:r>
            <a:r>
              <a:rPr lang="en-GB" sz="2400" dirty="0" smtClean="0"/>
              <a:t> de </a:t>
            </a:r>
            <a:r>
              <a:rPr lang="en-GB" sz="2400" dirty="0" err="1" smtClean="0"/>
              <a:t>este</a:t>
            </a:r>
            <a:r>
              <a:rPr lang="en-GB" sz="2400" dirty="0" smtClean="0"/>
              <a:t> </a:t>
            </a:r>
            <a:r>
              <a:rPr lang="en-GB" sz="2400" dirty="0" err="1" smtClean="0"/>
              <a:t>trabajo</a:t>
            </a:r>
            <a:r>
              <a:rPr lang="en-GB" sz="2400" dirty="0" smtClean="0"/>
              <a:t> </a:t>
            </a:r>
            <a:r>
              <a:rPr lang="en-GB" sz="2400" dirty="0" err="1" smtClean="0"/>
              <a:t>delegado</a:t>
            </a:r>
            <a:endParaRPr lang="en-GB" sz="2400" dirty="0" smtClean="0"/>
          </a:p>
          <a:p>
            <a:r>
              <a:rPr lang="es-ES" sz="2400" dirty="0" smtClean="0"/>
              <a:t>Entre otra información, el paquete de trabajo incluye aspectos pertinentes a la calidad, tales como:</a:t>
            </a:r>
            <a:endParaRPr lang="en-GB" sz="2400" dirty="0" smtClean="0"/>
          </a:p>
          <a:p>
            <a:pPr lvl="1"/>
            <a:r>
              <a:rPr lang="en-GB" sz="2000" dirty="0" err="1" smtClean="0"/>
              <a:t>Estándares</a:t>
            </a:r>
            <a:endParaRPr lang="en-GB" sz="2000" dirty="0" smtClean="0"/>
          </a:p>
          <a:p>
            <a:pPr lvl="1"/>
            <a:r>
              <a:rPr lang="es-ES" sz="2000" dirty="0" smtClean="0"/>
              <a:t>Procesos específicos para ser utilizados (especializados y de gestión)</a:t>
            </a:r>
            <a:endParaRPr lang="en-GB" sz="2000" dirty="0" smtClean="0"/>
          </a:p>
          <a:p>
            <a:pPr lvl="1"/>
            <a:r>
              <a:rPr lang="en-GB" sz="2000" dirty="0" err="1" smtClean="0"/>
              <a:t>Procedimientos</a:t>
            </a:r>
            <a:r>
              <a:rPr lang="en-GB" sz="2000" dirty="0" smtClean="0"/>
              <a:t> de control de </a:t>
            </a:r>
            <a:r>
              <a:rPr lang="en-GB" sz="2000" dirty="0" err="1" smtClean="0"/>
              <a:t>cambios</a:t>
            </a:r>
            <a:endParaRPr lang="en-GB" sz="2000" dirty="0" smtClean="0"/>
          </a:p>
          <a:p>
            <a:pPr lvl="1"/>
            <a:r>
              <a:rPr lang="en-GB" sz="2000" dirty="0" err="1" smtClean="0"/>
              <a:t>Procedimientos</a:t>
            </a:r>
            <a:r>
              <a:rPr lang="en-GB" sz="2000" dirty="0" smtClean="0"/>
              <a:t> de </a:t>
            </a:r>
            <a:r>
              <a:rPr lang="en-GB" sz="2000" dirty="0" err="1" smtClean="0"/>
              <a:t>Gestión</a:t>
            </a:r>
            <a:r>
              <a:rPr lang="en-GB" sz="2000" dirty="0" smtClean="0"/>
              <a:t> de la </a:t>
            </a:r>
            <a:r>
              <a:rPr lang="en-GB" sz="2000" dirty="0" err="1" smtClean="0"/>
              <a:t>Configuración</a:t>
            </a:r>
            <a:r>
              <a:rPr lang="en-GB" sz="2000" dirty="0" smtClean="0"/>
              <a:t> (e.g. Control de </a:t>
            </a:r>
            <a:r>
              <a:rPr lang="en-GB" sz="2000" dirty="0" err="1" smtClean="0"/>
              <a:t>versiones</a:t>
            </a:r>
            <a:r>
              <a:rPr lang="en-GB" sz="2000" dirty="0" smtClean="0"/>
              <a:t>)</a:t>
            </a:r>
          </a:p>
          <a:p>
            <a:pPr lvl="1"/>
            <a:r>
              <a:rPr lang="es-ES" sz="2000" dirty="0" smtClean="0"/>
              <a:t>Criterios  y requisitos de aceptación para la firma</a:t>
            </a:r>
            <a:endParaRPr lang="en-GB" sz="2000" dirty="0" smtClean="0"/>
          </a:p>
          <a:p>
            <a:endParaRPr lang="en-GB" sz="2000" dirty="0"/>
          </a:p>
        </p:txBody>
      </p:sp>
    </p:spTree>
    <p:extLst>
      <p:ext uri="{BB962C8B-B14F-4D97-AF65-F5344CB8AC3E}">
        <p14:creationId xmlns="" xmlns:p14="http://schemas.microsoft.com/office/powerpoint/2010/main" val="180968086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457950" cy="854075"/>
          </a:xfrm>
        </p:spPr>
        <p:txBody>
          <a:bodyPr>
            <a:normAutofit fontScale="90000"/>
          </a:bodyPr>
          <a:lstStyle/>
          <a:p>
            <a:r>
              <a:rPr lang="en-GB" dirty="0" err="1" smtClean="0"/>
              <a:t>Beneficios</a:t>
            </a:r>
            <a:r>
              <a:rPr lang="en-GB" dirty="0" smtClean="0"/>
              <a:t> de la </a:t>
            </a:r>
            <a:r>
              <a:rPr lang="en-GB" dirty="0" err="1" smtClean="0"/>
              <a:t>gestión</a:t>
            </a:r>
            <a:r>
              <a:rPr lang="en-GB" dirty="0" smtClean="0"/>
              <a:t> de la </a:t>
            </a:r>
            <a:r>
              <a:rPr lang="en-GB" dirty="0" err="1" smtClean="0"/>
              <a:t>calidad</a:t>
            </a:r>
            <a:endParaRPr lang="en-GB" dirty="0"/>
          </a:p>
        </p:txBody>
      </p:sp>
      <p:sp>
        <p:nvSpPr>
          <p:cNvPr id="3" name="Content Placeholder 2"/>
          <p:cNvSpPr>
            <a:spLocks noGrp="1"/>
          </p:cNvSpPr>
          <p:nvPr>
            <p:ph idx="1"/>
          </p:nvPr>
        </p:nvSpPr>
        <p:spPr>
          <a:xfrm>
            <a:off x="457200" y="1855365"/>
            <a:ext cx="8229600" cy="4525963"/>
          </a:xfrm>
        </p:spPr>
        <p:txBody>
          <a:bodyPr/>
          <a:lstStyle/>
          <a:p>
            <a:r>
              <a:rPr lang="en-GB" dirty="0" err="1" smtClean="0"/>
              <a:t>Correcto</a:t>
            </a:r>
            <a:r>
              <a:rPr lang="en-GB" dirty="0" smtClean="0"/>
              <a:t> la </a:t>
            </a:r>
            <a:r>
              <a:rPr lang="en-GB" dirty="0" err="1" smtClean="0"/>
              <a:t>primera</a:t>
            </a:r>
            <a:r>
              <a:rPr lang="en-GB" dirty="0" smtClean="0"/>
              <a:t> </a:t>
            </a:r>
            <a:r>
              <a:rPr lang="en-GB" dirty="0" err="1" smtClean="0"/>
              <a:t>vez</a:t>
            </a:r>
            <a:endParaRPr lang="en-GB" dirty="0" smtClean="0"/>
          </a:p>
          <a:p>
            <a:r>
              <a:rPr lang="en-GB" dirty="0" smtClean="0"/>
              <a:t>Reduce </a:t>
            </a:r>
            <a:r>
              <a:rPr lang="en-GB" dirty="0" err="1" smtClean="0"/>
              <a:t>costos</a:t>
            </a:r>
            <a:endParaRPr lang="en-GB" dirty="0" smtClean="0"/>
          </a:p>
          <a:p>
            <a:r>
              <a:rPr lang="es-ES" dirty="0" smtClean="0"/>
              <a:t>Mejora la moral del equipo</a:t>
            </a:r>
            <a:endParaRPr lang="en-GB" dirty="0" smtClean="0"/>
          </a:p>
          <a:p>
            <a:r>
              <a:rPr lang="en-GB" dirty="0" err="1" smtClean="0"/>
              <a:t>Construye</a:t>
            </a:r>
            <a:r>
              <a:rPr lang="en-GB" dirty="0" smtClean="0"/>
              <a:t> </a:t>
            </a:r>
            <a:r>
              <a:rPr lang="en-GB" dirty="0" err="1" smtClean="0"/>
              <a:t>reputación</a:t>
            </a:r>
            <a:endParaRPr lang="en-GB" dirty="0" smtClean="0"/>
          </a:p>
          <a:p>
            <a:r>
              <a:rPr lang="es-ES" dirty="0" smtClean="0"/>
              <a:t>Fomenta el pensamiento estructurado y objetivo</a:t>
            </a:r>
            <a:endParaRPr lang="en-GB" dirty="0" smtClean="0"/>
          </a:p>
          <a:p>
            <a:r>
              <a:rPr lang="es-ES" dirty="0" smtClean="0"/>
              <a:t>Reduce el riesgo y la incertidumbre</a:t>
            </a:r>
            <a:endParaRPr lang="en-GB" dirty="0" smtClean="0"/>
          </a:p>
        </p:txBody>
      </p:sp>
    </p:spTree>
    <p:extLst>
      <p:ext uri="{BB962C8B-B14F-4D97-AF65-F5344CB8AC3E}">
        <p14:creationId xmlns="" xmlns:p14="http://schemas.microsoft.com/office/powerpoint/2010/main" val="49535517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2000" dirty="0" smtClean="0">
                <a:latin typeface="+mj-lt"/>
              </a:rPr>
              <a:t>Estos principios contenidos en la norma ISO 9001 se han desarrollado con la intención de que la Dirección puede conducir a la organización hacia una mejora en el desempeño</a:t>
            </a:r>
            <a:r>
              <a:rPr lang="en-US" sz="2000" dirty="0" smtClean="0">
                <a:latin typeface="+mj-lt"/>
              </a:rPr>
              <a:t>.</a:t>
            </a:r>
            <a:endParaRPr lang="es-ES" sz="2000" b="1" i="1" dirty="0">
              <a:solidFill>
                <a:schemeClr val="bg2"/>
              </a:solidFill>
              <a:latin typeface="+mj-lt"/>
            </a:endParaRPr>
          </a:p>
        </p:txBody>
      </p:sp>
      <p:sp>
        <p:nvSpPr>
          <p:cNvPr id="2" name="Title 1"/>
          <p:cNvSpPr>
            <a:spLocks noGrp="1"/>
          </p:cNvSpPr>
          <p:nvPr>
            <p:ph type="title"/>
          </p:nvPr>
        </p:nvSpPr>
        <p:spPr>
          <a:xfrm>
            <a:off x="228600" y="-152400"/>
            <a:ext cx="7696200" cy="1143000"/>
          </a:xfrm>
        </p:spPr>
        <p:txBody>
          <a:bodyPr/>
          <a:lstStyle/>
          <a:p>
            <a:r>
              <a:rPr lang="en-US" sz="2800" dirty="0" err="1" smtClean="0"/>
              <a:t>Principios</a:t>
            </a:r>
            <a:r>
              <a:rPr lang="en-US" sz="2800" dirty="0" smtClean="0"/>
              <a:t> de la </a:t>
            </a:r>
            <a:r>
              <a:rPr lang="en-US" sz="2800" dirty="0" err="1" smtClean="0"/>
              <a:t>Calidad</a:t>
            </a:r>
            <a:r>
              <a:rPr lang="en-US" sz="2800" dirty="0" smtClean="0"/>
              <a:t> </a:t>
            </a:r>
            <a:r>
              <a:rPr lang="en-US" sz="2800" dirty="0" err="1" smtClean="0"/>
              <a:t>desde</a:t>
            </a:r>
            <a:r>
              <a:rPr lang="en-US" sz="2800" dirty="0" smtClean="0"/>
              <a:t> la ISO 9001</a:t>
            </a:r>
            <a:endParaRPr lang="en-US" sz="2800" dirty="0"/>
          </a:p>
        </p:txBody>
      </p:sp>
      <p:sp>
        <p:nvSpPr>
          <p:cNvPr id="3" name="Content Placeholder 2"/>
          <p:cNvSpPr>
            <a:spLocks noGrp="1"/>
          </p:cNvSpPr>
          <p:nvPr>
            <p:ph idx="1"/>
          </p:nvPr>
        </p:nvSpPr>
        <p:spPr>
          <a:xfrm>
            <a:off x="457200" y="2209800"/>
            <a:ext cx="8229600" cy="3733800"/>
          </a:xfrm>
        </p:spPr>
        <p:txBody>
          <a:bodyPr>
            <a:normAutofit fontScale="85000" lnSpcReduction="10000"/>
          </a:bodyPr>
          <a:lstStyle/>
          <a:p>
            <a:r>
              <a:rPr lang="en-US" dirty="0" err="1" smtClean="0"/>
              <a:t>Enfoque</a:t>
            </a:r>
            <a:r>
              <a:rPr lang="en-US" dirty="0" smtClean="0"/>
              <a:t> en el </a:t>
            </a:r>
            <a:r>
              <a:rPr lang="en-US" dirty="0" err="1" smtClean="0"/>
              <a:t>Cliente</a:t>
            </a:r>
            <a:endParaRPr lang="en-US" b="0" dirty="0"/>
          </a:p>
          <a:p>
            <a:r>
              <a:rPr lang="en-US" b="0" dirty="0" err="1" smtClean="0"/>
              <a:t>Liderazgo</a:t>
            </a:r>
            <a:endParaRPr lang="en-US" b="0" dirty="0"/>
          </a:p>
          <a:p>
            <a:r>
              <a:rPr lang="en-US" b="0" dirty="0" err="1" smtClean="0"/>
              <a:t>Involucramiento</a:t>
            </a:r>
            <a:r>
              <a:rPr lang="en-US" b="0" dirty="0" smtClean="0"/>
              <a:t> de </a:t>
            </a:r>
            <a:r>
              <a:rPr lang="en-US" b="0" dirty="0" err="1" smtClean="0"/>
              <a:t>las</a:t>
            </a:r>
            <a:r>
              <a:rPr lang="en-US" b="0" dirty="0" smtClean="0"/>
              <a:t> Personas</a:t>
            </a:r>
            <a:endParaRPr lang="en-US" b="0" dirty="0"/>
          </a:p>
          <a:p>
            <a:r>
              <a:rPr lang="en-US" dirty="0" err="1" smtClean="0"/>
              <a:t>Enfoque</a:t>
            </a:r>
            <a:r>
              <a:rPr lang="en-US" dirty="0" smtClean="0"/>
              <a:t> </a:t>
            </a:r>
            <a:r>
              <a:rPr lang="en-US" dirty="0" err="1" smtClean="0"/>
              <a:t>Basado</a:t>
            </a:r>
            <a:r>
              <a:rPr lang="en-US" dirty="0" smtClean="0"/>
              <a:t> en </a:t>
            </a:r>
            <a:r>
              <a:rPr lang="en-US" dirty="0" err="1" smtClean="0"/>
              <a:t>Procesos</a:t>
            </a:r>
            <a:endParaRPr lang="en-US" b="0" dirty="0"/>
          </a:p>
          <a:p>
            <a:r>
              <a:rPr lang="es-ES" dirty="0" smtClean="0"/>
              <a:t>Enfoque de Sistema para la Gestión</a:t>
            </a:r>
            <a:endParaRPr lang="en-US" b="0" dirty="0"/>
          </a:p>
          <a:p>
            <a:r>
              <a:rPr lang="en-US" dirty="0" err="1" smtClean="0"/>
              <a:t>Mejora</a:t>
            </a:r>
            <a:r>
              <a:rPr lang="en-US" dirty="0" smtClean="0"/>
              <a:t> Continua</a:t>
            </a:r>
            <a:endParaRPr lang="en-US" b="0" dirty="0" smtClean="0"/>
          </a:p>
          <a:p>
            <a:r>
              <a:rPr lang="es-ES" dirty="0" smtClean="0"/>
              <a:t>Enfoque basado en hechos para la toma de decisiones </a:t>
            </a:r>
            <a:endParaRPr lang="en-US" b="0" dirty="0" smtClean="0"/>
          </a:p>
          <a:p>
            <a:r>
              <a:rPr lang="en-US" b="0" dirty="0" err="1" smtClean="0"/>
              <a:t>Relaciones</a:t>
            </a:r>
            <a:r>
              <a:rPr lang="en-US" dirty="0" smtClean="0"/>
              <a:t> </a:t>
            </a:r>
            <a:r>
              <a:rPr lang="en-US" dirty="0" err="1" smtClean="0"/>
              <a:t>mutuamente</a:t>
            </a:r>
            <a:r>
              <a:rPr lang="en-US" dirty="0" smtClean="0"/>
              <a:t> </a:t>
            </a:r>
            <a:r>
              <a:rPr lang="en-US" dirty="0" err="1" smtClean="0"/>
              <a:t>beneficiosas</a:t>
            </a:r>
            <a:r>
              <a:rPr lang="en-US" dirty="0" smtClean="0"/>
              <a:t> con los </a:t>
            </a:r>
            <a:r>
              <a:rPr lang="en-US" dirty="0" err="1" smtClean="0"/>
              <a:t>proveedores</a:t>
            </a:r>
            <a:endParaRPr lang="en-US" b="0" dirty="0"/>
          </a:p>
        </p:txBody>
      </p:sp>
      <p:pic>
        <p:nvPicPr>
          <p:cNvPr id="14" name="Picture 13"/>
          <p:cNvPicPr>
            <a:picLocks noChangeAspect="1"/>
          </p:cNvPicPr>
          <p:nvPr/>
        </p:nvPicPr>
        <p:blipFill>
          <a:blip r:embed="rId2" cstate="print"/>
          <a:stretch>
            <a:fillRect/>
          </a:stretch>
        </p:blipFill>
        <p:spPr>
          <a:xfrm>
            <a:off x="6553200" y="2286000"/>
            <a:ext cx="1617785" cy="17526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196</a:t>
            </a:fld>
            <a:endParaRPr lang="en-US" dirty="0"/>
          </a:p>
        </p:txBody>
      </p:sp>
    </p:spTree>
    <p:extLst>
      <p:ext uri="{BB962C8B-B14F-4D97-AF65-F5344CB8AC3E}">
        <p14:creationId xmlns="" xmlns:p14="http://schemas.microsoft.com/office/powerpoint/2010/main" val="178777683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normAutofit fontScale="90000"/>
          </a:bodyPr>
          <a:lstStyle/>
          <a:p>
            <a:r>
              <a:rPr lang="en-GB" sz="4000" dirty="0" smtClean="0"/>
              <a:t>¿</a:t>
            </a:r>
            <a:r>
              <a:rPr lang="en-GB" sz="4000" dirty="0" err="1" smtClean="0"/>
              <a:t>Qué</a:t>
            </a:r>
            <a:r>
              <a:rPr lang="en-GB" sz="4000" dirty="0" smtClean="0"/>
              <a:t> </a:t>
            </a:r>
            <a:r>
              <a:rPr lang="en-GB" sz="4000" dirty="0" err="1" smtClean="0"/>
              <a:t>Significa</a:t>
            </a:r>
            <a:r>
              <a:rPr lang="en-GB" sz="4000" dirty="0" smtClean="0"/>
              <a:t> </a:t>
            </a:r>
            <a:r>
              <a:rPr lang="en-GB" sz="4000" dirty="0" err="1" smtClean="0"/>
              <a:t>Calidad</a:t>
            </a:r>
            <a:r>
              <a:rPr lang="en-GB" sz="4000" dirty="0" smtClean="0"/>
              <a:t>? </a:t>
            </a:r>
            <a:endParaRPr lang="en-GB" sz="4000" dirty="0"/>
          </a:p>
        </p:txBody>
      </p:sp>
      <p:sp>
        <p:nvSpPr>
          <p:cNvPr id="1505283" name="Rectangle 3"/>
          <p:cNvSpPr>
            <a:spLocks noGrp="1" noChangeArrowheads="1"/>
          </p:cNvSpPr>
          <p:nvPr>
            <p:ph type="body" idx="1"/>
          </p:nvPr>
        </p:nvSpPr>
        <p:spPr/>
        <p:txBody>
          <a:bodyPr/>
          <a:lstStyle/>
          <a:p>
            <a:r>
              <a:rPr lang="es-ES" dirty="0" smtClean="0"/>
              <a:t>Los productos y procesos del proyecto satisfacen las necesidades de los interesados</a:t>
            </a:r>
            <a:endParaRPr lang="en-GB" dirty="0"/>
          </a:p>
          <a:p>
            <a:pPr lvl="1"/>
            <a:r>
              <a:rPr lang="en-GB" dirty="0" err="1" smtClean="0"/>
              <a:t>Apto</a:t>
            </a:r>
            <a:r>
              <a:rPr lang="en-GB" dirty="0" smtClean="0"/>
              <a:t> </a:t>
            </a:r>
            <a:r>
              <a:rPr lang="en-GB" dirty="0" err="1" smtClean="0"/>
              <a:t>para</a:t>
            </a:r>
            <a:r>
              <a:rPr lang="en-GB" dirty="0" smtClean="0"/>
              <a:t> el </a:t>
            </a:r>
            <a:r>
              <a:rPr lang="en-GB" dirty="0" err="1" smtClean="0"/>
              <a:t>propósito</a:t>
            </a:r>
            <a:endParaRPr lang="en-GB" dirty="0"/>
          </a:p>
          <a:p>
            <a:pPr lvl="1"/>
            <a:r>
              <a:rPr lang="en-GB" dirty="0" err="1" smtClean="0"/>
              <a:t>Grado</a:t>
            </a:r>
            <a:r>
              <a:rPr lang="en-GB" dirty="0" smtClean="0"/>
              <a:t> de </a:t>
            </a:r>
            <a:r>
              <a:rPr lang="en-GB" dirty="0" err="1" smtClean="0"/>
              <a:t>conformidad</a:t>
            </a:r>
            <a:endParaRPr lang="en-GB"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197</a:t>
            </a:fld>
            <a:endParaRPr lang="en-US" dirty="0"/>
          </a:p>
        </p:txBody>
      </p:sp>
    </p:spTree>
    <p:extLst>
      <p:ext uri="{BB962C8B-B14F-4D97-AF65-F5344CB8AC3E}">
        <p14:creationId xmlns="" xmlns:p14="http://schemas.microsoft.com/office/powerpoint/2010/main" val="172162789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p:cNvSpPr>
            <a:spLocks noGrp="1" noChangeArrowheads="1"/>
          </p:cNvSpPr>
          <p:nvPr>
            <p:ph type="title"/>
          </p:nvPr>
        </p:nvSpPr>
        <p:spPr>
          <a:xfrm>
            <a:off x="381000" y="45720"/>
            <a:ext cx="7161963" cy="1108075"/>
          </a:xfrm>
        </p:spPr>
        <p:txBody>
          <a:bodyPr/>
          <a:lstStyle/>
          <a:p>
            <a:r>
              <a:rPr lang="en-GB" dirty="0" err="1" smtClean="0"/>
              <a:t>Responsabilidades</a:t>
            </a:r>
            <a:r>
              <a:rPr lang="en-GB" dirty="0" smtClean="0"/>
              <a:t> de la </a:t>
            </a:r>
            <a:r>
              <a:rPr lang="en-GB" dirty="0" err="1" smtClean="0"/>
              <a:t>Calidad</a:t>
            </a:r>
            <a:endParaRPr lang="en-US" dirty="0"/>
          </a:p>
        </p:txBody>
      </p:sp>
      <p:sp>
        <p:nvSpPr>
          <p:cNvPr id="1507331" name="Rectangle 3"/>
          <p:cNvSpPr>
            <a:spLocks noGrp="1" noChangeArrowheads="1"/>
          </p:cNvSpPr>
          <p:nvPr>
            <p:ph type="body" idx="1"/>
          </p:nvPr>
        </p:nvSpPr>
        <p:spPr>
          <a:xfrm>
            <a:off x="652742" y="1600200"/>
            <a:ext cx="7441223" cy="4495800"/>
          </a:xfrm>
        </p:spPr>
        <p:txBody>
          <a:bodyPr>
            <a:normAutofit/>
          </a:bodyPr>
          <a:lstStyle/>
          <a:p>
            <a:r>
              <a:rPr lang="es-ES" dirty="0" smtClean="0"/>
              <a:t>La Dirección es responsable de la creación de un entorno para la consecución de la calidad del proyecto (organización y proyecto)</a:t>
            </a:r>
            <a:endParaRPr lang="en-GB" dirty="0"/>
          </a:p>
          <a:p>
            <a:r>
              <a:rPr lang="es-ES" dirty="0" smtClean="0"/>
              <a:t>La Organización es responsable de la mejora de los procesos del proyecto - aprendizaje de la experiencia (mejora continua)</a:t>
            </a:r>
            <a:endParaRPr lang="en-GB" dirty="0"/>
          </a:p>
          <a:p>
            <a:r>
              <a:rPr lang="es-ES" dirty="0" smtClean="0"/>
              <a:t>La Calidad abarca los productos y procesos de gestión</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198</a:t>
            </a:fld>
            <a:endParaRPr lang="en-US" dirty="0"/>
          </a:p>
        </p:txBody>
      </p:sp>
    </p:spTree>
    <p:extLst>
      <p:ext uri="{BB962C8B-B14F-4D97-AF65-F5344CB8AC3E}">
        <p14:creationId xmlns="" xmlns:p14="http://schemas.microsoft.com/office/powerpoint/2010/main" val="956517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7331">
                                            <p:txEl>
                                              <p:pRg st="0" end="0"/>
                                            </p:txEl>
                                          </p:spTgt>
                                        </p:tgtEl>
                                        <p:attrNameLst>
                                          <p:attrName>style.visibility</p:attrName>
                                        </p:attrNameLst>
                                      </p:cBhvr>
                                      <p:to>
                                        <p:strVal val="visible"/>
                                      </p:to>
                                    </p:set>
                                    <p:animEffect transition="in" filter="wipe(left)">
                                      <p:cBhvr>
                                        <p:cTn id="7" dur="500"/>
                                        <p:tgtEl>
                                          <p:spTgt spid="1507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07331">
                                            <p:txEl>
                                              <p:pRg st="1" end="1"/>
                                            </p:txEl>
                                          </p:spTgt>
                                        </p:tgtEl>
                                        <p:attrNameLst>
                                          <p:attrName>style.visibility</p:attrName>
                                        </p:attrNameLst>
                                      </p:cBhvr>
                                      <p:to>
                                        <p:strVal val="visible"/>
                                      </p:to>
                                    </p:set>
                                    <p:animEffect transition="in" filter="wipe(left)">
                                      <p:cBhvr>
                                        <p:cTn id="12" dur="500"/>
                                        <p:tgtEl>
                                          <p:spTgt spid="1507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07331">
                                            <p:txEl>
                                              <p:pRg st="2" end="2"/>
                                            </p:txEl>
                                          </p:spTgt>
                                        </p:tgtEl>
                                        <p:attrNameLst>
                                          <p:attrName>style.visibility</p:attrName>
                                        </p:attrNameLst>
                                      </p:cBhvr>
                                      <p:to>
                                        <p:strVal val="visible"/>
                                      </p:to>
                                    </p:set>
                                    <p:animEffect transition="in" filter="wipe(left)">
                                      <p:cBhvr>
                                        <p:cTn id="17" dur="500"/>
                                        <p:tgtEl>
                                          <p:spTgt spid="1507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1"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a:bodyPr>
          <a:lstStyle/>
          <a:p>
            <a:r>
              <a:rPr lang="en-GB" dirty="0" err="1" smtClean="0"/>
              <a:t>Entorno</a:t>
            </a:r>
            <a:r>
              <a:rPr lang="en-GB" dirty="0" smtClean="0"/>
              <a:t> de la </a:t>
            </a:r>
            <a:r>
              <a:rPr lang="en-GB" dirty="0" err="1" smtClean="0"/>
              <a:t>Calidad</a:t>
            </a:r>
            <a:endParaRPr lang="en-US" dirty="0"/>
          </a:p>
        </p:txBody>
      </p:sp>
      <p:grpSp>
        <p:nvGrpSpPr>
          <p:cNvPr id="2" name="Group 11"/>
          <p:cNvGrpSpPr/>
          <p:nvPr/>
        </p:nvGrpSpPr>
        <p:grpSpPr>
          <a:xfrm>
            <a:off x="1878622" y="1143000"/>
            <a:ext cx="6046177" cy="4383087"/>
            <a:chOff x="2593974" y="1700213"/>
            <a:chExt cx="6550025" cy="4383087"/>
          </a:xfrm>
        </p:grpSpPr>
        <p:sp>
          <p:nvSpPr>
            <p:cNvPr id="1509385" name="Oval 9"/>
            <p:cNvSpPr>
              <a:spLocks noChangeArrowheads="1"/>
            </p:cNvSpPr>
            <p:nvPr/>
          </p:nvSpPr>
          <p:spPr bwMode="auto">
            <a:xfrm>
              <a:off x="2593974" y="1700213"/>
              <a:ext cx="6550025" cy="4383087"/>
            </a:xfrm>
            <a:prstGeom prst="ellipse">
              <a:avLst/>
            </a:prstGeom>
            <a:solidFill>
              <a:srgbClr val="FFCC00"/>
            </a:solidFill>
            <a:ln w="38100" cap="sq">
              <a:solidFill>
                <a:schemeClr val="bg1"/>
              </a:solidFill>
              <a:round/>
              <a:headEnd type="none" w="sm" len="sm"/>
              <a:tailEnd type="none" w="sm" len="sm"/>
            </a:ln>
            <a:effectLst/>
          </p:spPr>
          <p:txBody>
            <a:bodyPr wrap="none" anchor="ctr"/>
            <a:lstStyle/>
            <a:p>
              <a:endParaRPr lang="en-US" dirty="0"/>
            </a:p>
          </p:txBody>
        </p:sp>
        <p:sp>
          <p:nvSpPr>
            <p:cNvPr id="1509379" name="Oval 3"/>
            <p:cNvSpPr>
              <a:spLocks noChangeArrowheads="1"/>
            </p:cNvSpPr>
            <p:nvPr/>
          </p:nvSpPr>
          <p:spPr bwMode="auto">
            <a:xfrm>
              <a:off x="3805238" y="1784350"/>
              <a:ext cx="3095625" cy="2713038"/>
            </a:xfrm>
            <a:prstGeom prst="ellipse">
              <a:avLst/>
            </a:prstGeom>
            <a:solidFill>
              <a:srgbClr val="FF99CC">
                <a:alpha val="63000"/>
              </a:srgbClr>
            </a:solidFill>
            <a:ln w="57150" cap="sq">
              <a:solidFill>
                <a:schemeClr val="bg1"/>
              </a:solidFill>
              <a:round/>
              <a:headEnd type="none" w="sm" len="sm"/>
              <a:tailEnd type="none" w="sm" len="sm"/>
            </a:ln>
            <a:effectLst/>
          </p:spPr>
          <p:txBody>
            <a:bodyPr wrap="none" anchor="ctr"/>
            <a:lstStyle/>
            <a:p>
              <a:pPr eaLnBrk="1" hangingPunct="1"/>
              <a:endParaRPr lang="en-US" sz="1200" dirty="0">
                <a:latin typeface="Arial" pitchFamily="34" charset="0"/>
              </a:endParaRPr>
            </a:p>
          </p:txBody>
        </p:sp>
        <p:sp>
          <p:nvSpPr>
            <p:cNvPr id="1509380" name="Oval 4"/>
            <p:cNvSpPr>
              <a:spLocks noChangeArrowheads="1"/>
            </p:cNvSpPr>
            <p:nvPr/>
          </p:nvSpPr>
          <p:spPr bwMode="auto">
            <a:xfrm>
              <a:off x="2955925" y="3000375"/>
              <a:ext cx="3095625" cy="2713038"/>
            </a:xfrm>
            <a:prstGeom prst="ellipse">
              <a:avLst/>
            </a:prstGeom>
            <a:solidFill>
              <a:srgbClr val="FFFF99">
                <a:alpha val="63000"/>
              </a:srgbClr>
            </a:solidFill>
            <a:ln w="57150" cap="sq">
              <a:solidFill>
                <a:schemeClr val="bg1"/>
              </a:solidFill>
              <a:round/>
              <a:headEnd type="none" w="sm" len="sm"/>
              <a:tailEnd type="none" w="sm" len="sm"/>
            </a:ln>
            <a:effectLst/>
          </p:spPr>
          <p:txBody>
            <a:bodyPr wrap="none" anchor="ctr"/>
            <a:lstStyle/>
            <a:p>
              <a:endParaRPr lang="en-US" dirty="0"/>
            </a:p>
          </p:txBody>
        </p:sp>
        <p:sp>
          <p:nvSpPr>
            <p:cNvPr id="1509381" name="Oval 5"/>
            <p:cNvSpPr>
              <a:spLocks noChangeArrowheads="1"/>
            </p:cNvSpPr>
            <p:nvPr/>
          </p:nvSpPr>
          <p:spPr bwMode="auto">
            <a:xfrm>
              <a:off x="4541838" y="3030538"/>
              <a:ext cx="3095625" cy="2713037"/>
            </a:xfrm>
            <a:prstGeom prst="ellipse">
              <a:avLst/>
            </a:prstGeom>
            <a:solidFill>
              <a:srgbClr val="99CCFF">
                <a:alpha val="63000"/>
              </a:srgbClr>
            </a:solidFill>
            <a:ln w="57150" cap="sq">
              <a:solidFill>
                <a:schemeClr val="bg1"/>
              </a:solidFill>
              <a:round/>
              <a:headEnd type="none" w="sm" len="sm"/>
              <a:tailEnd type="none" w="sm" len="sm"/>
            </a:ln>
            <a:effectLst/>
          </p:spPr>
          <p:txBody>
            <a:bodyPr wrap="none" anchor="ctr"/>
            <a:lstStyle/>
            <a:p>
              <a:endParaRPr lang="en-US" dirty="0"/>
            </a:p>
          </p:txBody>
        </p:sp>
        <p:sp>
          <p:nvSpPr>
            <p:cNvPr id="1509382" name="Text Box 6"/>
            <p:cNvSpPr txBox="1">
              <a:spLocks noChangeArrowheads="1"/>
            </p:cNvSpPr>
            <p:nvPr/>
          </p:nvSpPr>
          <p:spPr bwMode="auto">
            <a:xfrm>
              <a:off x="4851400" y="2301812"/>
              <a:ext cx="1816100" cy="646331"/>
            </a:xfrm>
            <a:prstGeom prst="rect">
              <a:avLst/>
            </a:prstGeom>
            <a:noFill/>
            <a:ln w="57150" cap="sq">
              <a:noFill/>
              <a:miter lim="800000"/>
              <a:headEnd type="none" w="sm" len="sm"/>
              <a:tailEnd type="none" w="sm" len="sm"/>
            </a:ln>
            <a:effectLst/>
          </p:spPr>
          <p:txBody>
            <a:bodyPr wrap="square">
              <a:spAutoFit/>
            </a:bodyPr>
            <a:lstStyle/>
            <a:p>
              <a:pPr algn="l" eaLnBrk="1" hangingPunct="1"/>
              <a:r>
                <a:rPr lang="en-GB" b="1" dirty="0" err="1" smtClean="0">
                  <a:latin typeface="Arial" pitchFamily="34" charset="0"/>
                </a:rPr>
                <a:t>Planificación</a:t>
              </a:r>
              <a:r>
                <a:rPr lang="en-GB" b="1" dirty="0" smtClean="0">
                  <a:latin typeface="Arial" pitchFamily="34" charset="0"/>
                </a:rPr>
                <a:t> de la </a:t>
              </a:r>
              <a:r>
                <a:rPr lang="en-GB" b="1" dirty="0" err="1" smtClean="0">
                  <a:latin typeface="Arial" pitchFamily="34" charset="0"/>
                </a:rPr>
                <a:t>Calidad</a:t>
              </a:r>
              <a:endParaRPr lang="en-US" b="1" dirty="0">
                <a:latin typeface="Arial" pitchFamily="34" charset="0"/>
              </a:endParaRPr>
            </a:p>
          </p:txBody>
        </p:sp>
        <p:sp>
          <p:nvSpPr>
            <p:cNvPr id="1509383" name="Text Box 7"/>
            <p:cNvSpPr txBox="1">
              <a:spLocks noChangeArrowheads="1"/>
            </p:cNvSpPr>
            <p:nvPr/>
          </p:nvSpPr>
          <p:spPr bwMode="auto">
            <a:xfrm>
              <a:off x="2870200" y="4254500"/>
              <a:ext cx="2063750" cy="646331"/>
            </a:xfrm>
            <a:prstGeom prst="rect">
              <a:avLst/>
            </a:prstGeom>
            <a:noFill/>
            <a:ln w="57150" cap="sq">
              <a:noFill/>
              <a:miter lim="800000"/>
              <a:headEnd type="none" w="sm" len="sm"/>
              <a:tailEnd type="none" w="sm" len="sm"/>
            </a:ln>
            <a:effectLst/>
          </p:spPr>
          <p:txBody>
            <a:bodyPr wrap="square">
              <a:spAutoFit/>
            </a:bodyPr>
            <a:lstStyle/>
            <a:p>
              <a:pPr eaLnBrk="1" hangingPunct="1"/>
              <a:r>
                <a:rPr lang="en-GB" b="1" dirty="0" err="1" smtClean="0">
                  <a:latin typeface="Arial" pitchFamily="34" charset="0"/>
                </a:rPr>
                <a:t>Aseguramiento</a:t>
              </a:r>
              <a:r>
                <a:rPr lang="en-GB" b="1" dirty="0" smtClean="0">
                  <a:latin typeface="Arial" pitchFamily="34" charset="0"/>
                </a:rPr>
                <a:t> de la </a:t>
              </a:r>
              <a:r>
                <a:rPr lang="en-GB" b="1" dirty="0" err="1" smtClean="0">
                  <a:latin typeface="Arial" pitchFamily="34" charset="0"/>
                </a:rPr>
                <a:t>Calidad</a:t>
              </a:r>
              <a:endParaRPr lang="en-US" b="1" dirty="0">
                <a:latin typeface="Arial" pitchFamily="34" charset="0"/>
              </a:endParaRPr>
            </a:p>
          </p:txBody>
        </p:sp>
        <p:sp>
          <p:nvSpPr>
            <p:cNvPr id="1509384" name="Text Box 8"/>
            <p:cNvSpPr txBox="1">
              <a:spLocks noChangeArrowheads="1"/>
            </p:cNvSpPr>
            <p:nvPr/>
          </p:nvSpPr>
          <p:spPr bwMode="auto">
            <a:xfrm>
              <a:off x="6223318" y="4250500"/>
              <a:ext cx="1204404" cy="923330"/>
            </a:xfrm>
            <a:prstGeom prst="rect">
              <a:avLst/>
            </a:prstGeom>
            <a:noFill/>
            <a:ln w="57150" cap="sq">
              <a:noFill/>
              <a:miter lim="800000"/>
              <a:headEnd type="none" w="sm" len="sm"/>
              <a:tailEnd type="none" w="sm" len="sm"/>
            </a:ln>
            <a:effectLst/>
          </p:spPr>
          <p:txBody>
            <a:bodyPr wrap="square">
              <a:spAutoFit/>
            </a:bodyPr>
            <a:lstStyle/>
            <a:p>
              <a:pPr eaLnBrk="1" hangingPunct="1"/>
              <a:r>
                <a:rPr lang="en-GB" b="1" dirty="0" smtClean="0">
                  <a:latin typeface="Arial" pitchFamily="34" charset="0"/>
                </a:rPr>
                <a:t>Control de la </a:t>
              </a:r>
              <a:r>
                <a:rPr lang="en-GB" b="1" dirty="0" err="1" smtClean="0">
                  <a:latin typeface="Arial" pitchFamily="34" charset="0"/>
                </a:rPr>
                <a:t>Calidad</a:t>
              </a:r>
              <a:endParaRPr lang="en-US" b="1" dirty="0">
                <a:latin typeface="Arial" pitchFamily="34" charset="0"/>
              </a:endParaRPr>
            </a:p>
          </p:txBody>
        </p:sp>
        <p:sp>
          <p:nvSpPr>
            <p:cNvPr id="1509386" name="Text Box 10"/>
            <p:cNvSpPr txBox="1">
              <a:spLocks noChangeArrowheads="1"/>
            </p:cNvSpPr>
            <p:nvPr/>
          </p:nvSpPr>
          <p:spPr bwMode="auto">
            <a:xfrm>
              <a:off x="7127843" y="2568873"/>
              <a:ext cx="1933607" cy="646331"/>
            </a:xfrm>
            <a:prstGeom prst="rect">
              <a:avLst/>
            </a:prstGeom>
            <a:noFill/>
            <a:ln w="57150" cap="sq">
              <a:noFill/>
              <a:miter lim="800000"/>
              <a:headEnd type="none" w="sm" len="sm"/>
              <a:tailEnd type="none" w="sm" len="sm"/>
            </a:ln>
            <a:effectLst/>
          </p:spPr>
          <p:txBody>
            <a:bodyPr wrap="square">
              <a:spAutoFit/>
            </a:bodyPr>
            <a:lstStyle/>
            <a:p>
              <a:pPr algn="l" eaLnBrk="1" hangingPunct="1"/>
              <a:r>
                <a:rPr lang="en-GB" b="1" dirty="0" err="1" smtClean="0">
                  <a:latin typeface="Arial" pitchFamily="34" charset="0"/>
                </a:rPr>
                <a:t>Mejora</a:t>
              </a:r>
              <a:r>
                <a:rPr lang="en-GB" b="1" dirty="0" smtClean="0">
                  <a:latin typeface="Arial" pitchFamily="34" charset="0"/>
                </a:rPr>
                <a:t> de la </a:t>
              </a:r>
              <a:r>
                <a:rPr lang="en-GB" b="1" dirty="0" err="1" smtClean="0">
                  <a:latin typeface="Arial" pitchFamily="34" charset="0"/>
                </a:rPr>
                <a:t>Calidad</a:t>
              </a:r>
              <a:endParaRPr lang="en-US" b="1" dirty="0">
                <a:latin typeface="Arial" pitchFamily="34" charset="0"/>
              </a:endParaRP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199</a:t>
            </a:fld>
            <a:endParaRPr lang="en-US" dirty="0"/>
          </a:p>
        </p:txBody>
      </p:sp>
    </p:spTree>
    <p:extLst>
      <p:ext uri="{BB962C8B-B14F-4D97-AF65-F5344CB8AC3E}">
        <p14:creationId xmlns="" xmlns:p14="http://schemas.microsoft.com/office/powerpoint/2010/main" val="133893550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a:t>
            </a:fld>
            <a:endParaRPr lang="en-US" dirty="0"/>
          </a:p>
        </p:txBody>
      </p:sp>
      <p:sp>
        <p:nvSpPr>
          <p:cNvPr id="4" name="Title 3"/>
          <p:cNvSpPr>
            <a:spLocks noGrp="1"/>
          </p:cNvSpPr>
          <p:nvPr>
            <p:ph type="title"/>
          </p:nvPr>
        </p:nvSpPr>
        <p:spPr>
          <a:xfrm>
            <a:off x="628650" y="365125"/>
            <a:ext cx="6838950" cy="854075"/>
          </a:xfrm>
        </p:spPr>
        <p:txBody>
          <a:bodyPr>
            <a:noAutofit/>
          </a:bodyPr>
          <a:lstStyle/>
          <a:p>
            <a:r>
              <a:rPr lang="en-US" dirty="0" err="1" smtClean="0"/>
              <a:t>Implementación</a:t>
            </a:r>
            <a:r>
              <a:rPr lang="en-US" dirty="0" smtClean="0"/>
              <a:t> </a:t>
            </a:r>
            <a:r>
              <a:rPr lang="en-US" dirty="0" err="1" smtClean="0"/>
              <a:t>PRiSM</a:t>
            </a:r>
            <a:r>
              <a:rPr lang="en-US" dirty="0" smtClean="0"/>
              <a:t> del </a:t>
            </a:r>
            <a:r>
              <a:rPr lang="en-US" dirty="0" err="1" smtClean="0"/>
              <a:t>Proyecto</a:t>
            </a:r>
            <a:endParaRPr lang="en-US" dirty="0"/>
          </a:p>
        </p:txBody>
      </p:sp>
      <p:pic>
        <p:nvPicPr>
          <p:cNvPr id="2" name="Picture 1"/>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1" y="1676400"/>
            <a:ext cx="9601201" cy="3291664"/>
          </a:xfrm>
          <a:prstGeom prst="rect">
            <a:avLst/>
          </a:prstGeom>
        </p:spPr>
      </p:pic>
    </p:spTree>
    <p:extLst>
      <p:ext uri="{BB962C8B-B14F-4D97-AF65-F5344CB8AC3E}">
        <p14:creationId xmlns="" xmlns:p14="http://schemas.microsoft.com/office/powerpoint/2010/main" val="199268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P5 y la </a:t>
            </a:r>
            <a:r>
              <a:rPr lang="en-US" dirty="0" err="1" smtClean="0"/>
              <a:t>Línea</a:t>
            </a:r>
            <a:r>
              <a:rPr lang="en-US" dirty="0" smtClean="0"/>
              <a:t> Base Social</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20</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4247317"/>
          </a:xfrm>
          <a:prstGeom prst="rect">
            <a:avLst/>
          </a:prstGeom>
          <a:noFill/>
        </p:spPr>
        <p:txBody>
          <a:bodyPr wrap="square" rtlCol="0">
            <a:spAutoFit/>
          </a:bodyPr>
          <a:lstStyle/>
          <a:p>
            <a:r>
              <a:rPr lang="en-US" b="1" dirty="0" err="1" smtClean="0"/>
              <a:t>Prácticas</a:t>
            </a:r>
            <a:r>
              <a:rPr lang="en-US" b="1" dirty="0" smtClean="0"/>
              <a:t> </a:t>
            </a:r>
            <a:r>
              <a:rPr lang="en-US" b="1" dirty="0" err="1" smtClean="0"/>
              <a:t>Laborales</a:t>
            </a:r>
            <a:r>
              <a:rPr lang="en-US" b="1" dirty="0" smtClean="0"/>
              <a:t> y Trabajo </a:t>
            </a:r>
            <a:r>
              <a:rPr lang="en-US" b="1" dirty="0" err="1" smtClean="0"/>
              <a:t>Decente</a:t>
            </a:r>
            <a:r>
              <a:rPr lang="en-US" b="1" dirty="0" smtClean="0"/>
              <a:t/>
            </a:r>
            <a:br>
              <a:rPr lang="en-US" b="1" dirty="0" smtClean="0"/>
            </a:br>
            <a:endParaRPr lang="en-US" b="1" dirty="0" smtClean="0"/>
          </a:p>
          <a:p>
            <a:pPr marL="285750" indent="-285750">
              <a:buFont typeface="Arial"/>
              <a:buChar char="•"/>
            </a:pPr>
            <a:r>
              <a:rPr lang="en-US" dirty="0" err="1" smtClean="0"/>
              <a:t>Empleo</a:t>
            </a:r>
            <a:r>
              <a:rPr lang="en-US" dirty="0" smtClean="0"/>
              <a:t/>
            </a:r>
            <a:br>
              <a:rPr lang="en-US" dirty="0" smtClean="0"/>
            </a:br>
            <a:endParaRPr lang="en-US" dirty="0" smtClean="0"/>
          </a:p>
          <a:p>
            <a:pPr marL="285750" indent="-285750">
              <a:buFont typeface="Arial"/>
              <a:buChar char="•"/>
            </a:pPr>
            <a:r>
              <a:rPr lang="en-US" dirty="0" err="1" smtClean="0"/>
              <a:t>Relaciones</a:t>
            </a:r>
            <a:r>
              <a:rPr lang="en-US" dirty="0" smtClean="0"/>
              <a:t> de </a:t>
            </a:r>
            <a:r>
              <a:rPr lang="en-US" dirty="0" err="1" smtClean="0"/>
              <a:t>Gestión</a:t>
            </a:r>
            <a:r>
              <a:rPr lang="en-US" dirty="0" smtClean="0"/>
              <a:t>/</a:t>
            </a:r>
            <a:r>
              <a:rPr lang="en-US" dirty="0" err="1" smtClean="0"/>
              <a:t>Laborales</a:t>
            </a:r>
            <a:r>
              <a:rPr lang="en-US" dirty="0" smtClean="0"/>
              <a:t/>
            </a:r>
            <a:br>
              <a:rPr lang="en-US" dirty="0" smtClean="0"/>
            </a:br>
            <a:endParaRPr lang="en-US" dirty="0" smtClean="0"/>
          </a:p>
          <a:p>
            <a:pPr marL="285750" indent="-285750">
              <a:buFont typeface="Arial"/>
              <a:buChar char="•"/>
            </a:pPr>
            <a:r>
              <a:rPr lang="en-US" dirty="0" err="1" smtClean="0"/>
              <a:t>Salud</a:t>
            </a:r>
            <a:r>
              <a:rPr lang="en-US" dirty="0" smtClean="0"/>
              <a:t> y </a:t>
            </a:r>
            <a:r>
              <a:rPr lang="en-US" dirty="0" err="1" smtClean="0"/>
              <a:t>Seguridad</a:t>
            </a:r>
            <a:r>
              <a:rPr lang="en-US" dirty="0" smtClean="0"/>
              <a:t/>
            </a:r>
            <a:br>
              <a:rPr lang="en-US" dirty="0" smtClean="0"/>
            </a:br>
            <a:endParaRPr lang="en-US" dirty="0" smtClean="0"/>
          </a:p>
          <a:p>
            <a:pPr marL="285750" indent="-285750">
              <a:buFont typeface="Arial"/>
              <a:buChar char="•"/>
            </a:pPr>
            <a:r>
              <a:rPr lang="en-US" dirty="0" err="1" smtClean="0"/>
              <a:t>Capacitación</a:t>
            </a:r>
            <a:r>
              <a:rPr lang="en-US" dirty="0" smtClean="0"/>
              <a:t> y </a:t>
            </a:r>
            <a:r>
              <a:rPr lang="en-US" dirty="0" err="1" smtClean="0"/>
              <a:t>Educación</a:t>
            </a:r>
            <a:r>
              <a:rPr lang="en-US" dirty="0" smtClean="0"/>
              <a:t/>
            </a:r>
            <a:br>
              <a:rPr lang="en-US" dirty="0" smtClean="0"/>
            </a:br>
            <a:endParaRPr lang="en-US" dirty="0" smtClean="0"/>
          </a:p>
          <a:p>
            <a:pPr marL="285750" indent="-285750">
              <a:buFont typeface="Arial"/>
              <a:buChar char="•"/>
            </a:pPr>
            <a:r>
              <a:rPr lang="en-US" dirty="0" err="1" smtClean="0"/>
              <a:t>Aprendizaje</a:t>
            </a:r>
            <a:r>
              <a:rPr lang="en-US" dirty="0" smtClean="0"/>
              <a:t> </a:t>
            </a:r>
            <a:r>
              <a:rPr lang="en-US" dirty="0" err="1" smtClean="0"/>
              <a:t>Organizacional</a:t>
            </a:r>
            <a:r>
              <a:rPr lang="en-US" dirty="0" smtClean="0"/>
              <a:t/>
            </a:r>
            <a:br>
              <a:rPr lang="en-US" dirty="0" smtClean="0"/>
            </a:br>
            <a:endParaRPr lang="en-US" dirty="0" smtClean="0"/>
          </a:p>
          <a:p>
            <a:pPr marL="285750" indent="-285750">
              <a:buFont typeface="Arial"/>
              <a:buChar char="•"/>
            </a:pPr>
            <a:r>
              <a:rPr lang="en-US" dirty="0" err="1" smtClean="0"/>
              <a:t>Diversidad</a:t>
            </a:r>
            <a:r>
              <a:rPr lang="en-US" dirty="0" smtClean="0"/>
              <a:t> e </a:t>
            </a:r>
            <a:r>
              <a:rPr lang="en-US" dirty="0" err="1" smtClean="0"/>
              <a:t>Igualdad</a:t>
            </a:r>
            <a:r>
              <a:rPr lang="en-US" dirty="0" smtClean="0"/>
              <a:t> de </a:t>
            </a:r>
            <a:r>
              <a:rPr lang="en-US" dirty="0" err="1" smtClean="0"/>
              <a:t>Oportunidades</a:t>
            </a:r>
            <a:r>
              <a:rPr lang="en-US" dirty="0" smtClean="0"/>
              <a:t/>
            </a:r>
            <a:br>
              <a:rPr lang="en-US" dirty="0" smtClean="0"/>
            </a:br>
            <a:endParaRPr lang="en-US" dirty="0" smtClean="0"/>
          </a:p>
          <a:p>
            <a:pPr marL="285750" indent="-285750">
              <a:buFont typeface="Arial"/>
              <a:buChar char="•"/>
            </a:pPr>
            <a:r>
              <a:rPr lang="en-US" dirty="0" err="1" smtClean="0"/>
              <a:t>Desarrollo</a:t>
            </a:r>
            <a:r>
              <a:rPr lang="en-US" dirty="0" smtClean="0"/>
              <a:t>  de </a:t>
            </a:r>
            <a:r>
              <a:rPr lang="en-US" dirty="0" err="1" smtClean="0"/>
              <a:t>Competencia</a:t>
            </a:r>
            <a:r>
              <a:rPr lang="en-US" dirty="0" smtClean="0"/>
              <a:t>  Local</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7251151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idx="4294967295"/>
          </p:nvPr>
        </p:nvSpPr>
        <p:spPr>
          <a:xfrm>
            <a:off x="381000" y="374354"/>
            <a:ext cx="7239000" cy="733722"/>
          </a:xfrm>
        </p:spPr>
        <p:txBody>
          <a:bodyPr>
            <a:normAutofit/>
          </a:bodyPr>
          <a:lstStyle/>
          <a:p>
            <a:r>
              <a:rPr lang="en-GB" dirty="0" err="1" smtClean="0"/>
              <a:t>Herramientas</a:t>
            </a:r>
            <a:r>
              <a:rPr lang="en-GB" dirty="0" smtClean="0"/>
              <a:t> de Control de la </a:t>
            </a:r>
            <a:r>
              <a:rPr lang="en-GB" dirty="0" err="1" smtClean="0"/>
              <a:t>Calidad</a:t>
            </a:r>
            <a:endParaRPr lang="en-US" dirty="0"/>
          </a:p>
        </p:txBody>
      </p:sp>
      <p:grpSp>
        <p:nvGrpSpPr>
          <p:cNvPr id="2" name="Group 84"/>
          <p:cNvGrpSpPr/>
          <p:nvPr/>
        </p:nvGrpSpPr>
        <p:grpSpPr>
          <a:xfrm>
            <a:off x="1143000" y="1295400"/>
            <a:ext cx="6513635" cy="4281487"/>
            <a:chOff x="2368783" y="1553251"/>
            <a:chExt cx="7056438" cy="4281487"/>
          </a:xfrm>
        </p:grpSpPr>
        <p:sp>
          <p:nvSpPr>
            <p:cNvPr id="1515523" name="Oval 3"/>
            <p:cNvSpPr>
              <a:spLocks noChangeArrowheads="1"/>
            </p:cNvSpPr>
            <p:nvPr/>
          </p:nvSpPr>
          <p:spPr bwMode="auto">
            <a:xfrm>
              <a:off x="3937233" y="3151863"/>
              <a:ext cx="2724150" cy="854075"/>
            </a:xfrm>
            <a:prstGeom prst="ellipse">
              <a:avLst/>
            </a:prstGeom>
            <a:solidFill>
              <a:srgbClr val="0070C0"/>
            </a:solidFill>
            <a:ln>
              <a:headEnd type="none" w="sm" len="sm"/>
              <a:tailEnd type="none" w="sm" len="sm"/>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600" b="1" dirty="0" err="1" smtClean="0"/>
                <a:t>Siete</a:t>
              </a:r>
              <a:r>
                <a:rPr lang="en-GB" sz="1600" b="1" dirty="0" smtClean="0"/>
                <a:t> </a:t>
              </a:r>
              <a:r>
                <a:rPr lang="en-GB" sz="1600" b="1" dirty="0" err="1" smtClean="0"/>
                <a:t>herramientas</a:t>
              </a:r>
              <a:r>
                <a:rPr lang="en-GB" sz="1600" b="1" dirty="0" smtClean="0"/>
                <a:t> de Control de </a:t>
              </a:r>
              <a:r>
                <a:rPr lang="en-GB" sz="1600" b="1" dirty="0" err="1" smtClean="0"/>
                <a:t>Calidad</a:t>
              </a:r>
              <a:endParaRPr lang="en-US" sz="1600" b="1" dirty="0"/>
            </a:p>
          </p:txBody>
        </p:sp>
        <p:sp>
          <p:nvSpPr>
            <p:cNvPr id="1515524" name="Text Box 4"/>
            <p:cNvSpPr txBox="1">
              <a:spLocks noChangeArrowheads="1"/>
            </p:cNvSpPr>
            <p:nvPr/>
          </p:nvSpPr>
          <p:spPr bwMode="auto">
            <a:xfrm>
              <a:off x="4595094" y="2423328"/>
              <a:ext cx="1847850"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err="1" smtClean="0"/>
                <a:t>Causa</a:t>
              </a:r>
              <a:r>
                <a:rPr lang="en-GB" b="1" dirty="0" smtClean="0"/>
                <a:t> y </a:t>
              </a:r>
              <a:r>
                <a:rPr lang="en-GB" b="1" dirty="0" err="1" smtClean="0"/>
                <a:t>efecto</a:t>
              </a:r>
              <a:endParaRPr lang="en-US" b="1" dirty="0"/>
            </a:p>
          </p:txBody>
        </p:sp>
        <p:sp>
          <p:nvSpPr>
            <p:cNvPr id="1515525" name="Text Box 5"/>
            <p:cNvSpPr txBox="1">
              <a:spLocks noChangeArrowheads="1"/>
            </p:cNvSpPr>
            <p:nvPr/>
          </p:nvSpPr>
          <p:spPr bwMode="auto">
            <a:xfrm>
              <a:off x="6814861" y="2742288"/>
              <a:ext cx="2570672"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err="1" smtClean="0"/>
                <a:t>Diagrama</a:t>
              </a:r>
              <a:r>
                <a:rPr lang="en-GB" b="1" dirty="0" smtClean="0"/>
                <a:t> de Pareto</a:t>
              </a:r>
              <a:endParaRPr lang="en-US" b="1" dirty="0"/>
            </a:p>
          </p:txBody>
        </p:sp>
        <p:sp>
          <p:nvSpPr>
            <p:cNvPr id="1515526" name="Text Box 6"/>
            <p:cNvSpPr txBox="1">
              <a:spLocks noChangeArrowheads="1"/>
            </p:cNvSpPr>
            <p:nvPr/>
          </p:nvSpPr>
          <p:spPr bwMode="auto">
            <a:xfrm>
              <a:off x="2986320" y="2886751"/>
              <a:ext cx="1416050" cy="646331"/>
            </a:xfrm>
            <a:prstGeom prst="rect">
              <a:avLst/>
            </a:prstGeom>
            <a:noFill/>
            <a:ln w="12700" cap="sq">
              <a:noFill/>
              <a:miter lim="800000"/>
              <a:headEnd type="none" w="sm" len="sm"/>
              <a:tailEnd type="none" w="sm" len="sm"/>
            </a:ln>
            <a:effectLst/>
          </p:spPr>
          <p:txBody>
            <a:bodyPr>
              <a:spAutoFit/>
            </a:bodyPr>
            <a:lstStyle/>
            <a:p>
              <a:pPr eaLnBrk="1" hangingPunct="1"/>
              <a:r>
                <a:rPr lang="en-GB" b="1" dirty="0" err="1" smtClean="0"/>
                <a:t>Diagrama</a:t>
              </a:r>
              <a:r>
                <a:rPr lang="en-GB" b="1" dirty="0" smtClean="0"/>
                <a:t> de </a:t>
              </a:r>
              <a:r>
                <a:rPr lang="en-GB" b="1" dirty="0" err="1" smtClean="0"/>
                <a:t>Flujo</a:t>
              </a:r>
              <a:endParaRPr lang="en-US" b="1" dirty="0"/>
            </a:p>
          </p:txBody>
        </p:sp>
        <p:sp>
          <p:nvSpPr>
            <p:cNvPr id="1515527" name="Text Box 7"/>
            <p:cNvSpPr txBox="1">
              <a:spLocks noChangeArrowheads="1"/>
            </p:cNvSpPr>
            <p:nvPr/>
          </p:nvSpPr>
          <p:spPr bwMode="auto">
            <a:xfrm>
              <a:off x="2470383" y="3901163"/>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err="1" smtClean="0"/>
                <a:t>Histograma</a:t>
              </a:r>
              <a:endParaRPr lang="en-US" b="1" dirty="0"/>
            </a:p>
          </p:txBody>
        </p:sp>
        <p:sp>
          <p:nvSpPr>
            <p:cNvPr id="1515528" name="Text Box 8"/>
            <p:cNvSpPr txBox="1">
              <a:spLocks noChangeArrowheads="1"/>
            </p:cNvSpPr>
            <p:nvPr/>
          </p:nvSpPr>
          <p:spPr bwMode="auto">
            <a:xfrm>
              <a:off x="4378876" y="4445739"/>
              <a:ext cx="1539558"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err="1" smtClean="0"/>
                <a:t>Dispersión</a:t>
              </a:r>
              <a:endParaRPr lang="en-US" b="1" dirty="0"/>
            </a:p>
          </p:txBody>
        </p:sp>
        <p:sp>
          <p:nvSpPr>
            <p:cNvPr id="1515529" name="Text Box 9"/>
            <p:cNvSpPr txBox="1">
              <a:spLocks noChangeArrowheads="1"/>
            </p:cNvSpPr>
            <p:nvPr/>
          </p:nvSpPr>
          <p:spPr bwMode="auto">
            <a:xfrm>
              <a:off x="6248633" y="4067851"/>
              <a:ext cx="1841500" cy="646331"/>
            </a:xfrm>
            <a:prstGeom prst="rect">
              <a:avLst/>
            </a:prstGeom>
            <a:noFill/>
            <a:ln w="12700" cap="sq">
              <a:noFill/>
              <a:miter lim="800000"/>
              <a:headEnd type="none" w="sm" len="sm"/>
              <a:tailEnd type="none" w="sm" len="sm"/>
            </a:ln>
            <a:effectLst/>
          </p:spPr>
          <p:txBody>
            <a:bodyPr>
              <a:spAutoFit/>
            </a:bodyPr>
            <a:lstStyle/>
            <a:p>
              <a:pPr eaLnBrk="1" hangingPunct="1"/>
              <a:r>
                <a:rPr lang="en-GB" b="1" dirty="0" err="1" smtClean="0"/>
                <a:t>Diagrama</a:t>
              </a:r>
              <a:r>
                <a:rPr lang="en-GB" b="1" dirty="0" smtClean="0"/>
                <a:t> de Control</a:t>
              </a:r>
              <a:endParaRPr lang="en-US" b="1" dirty="0"/>
            </a:p>
          </p:txBody>
        </p:sp>
        <p:sp>
          <p:nvSpPr>
            <p:cNvPr id="1515530" name="Text Box 10"/>
            <p:cNvSpPr txBox="1">
              <a:spLocks noChangeArrowheads="1"/>
            </p:cNvSpPr>
            <p:nvPr/>
          </p:nvSpPr>
          <p:spPr bwMode="auto">
            <a:xfrm>
              <a:off x="6991583" y="3229651"/>
              <a:ext cx="2433638" cy="646331"/>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err="1" smtClean="0"/>
                <a:t>Diagrama</a:t>
              </a:r>
              <a:r>
                <a:rPr lang="en-GB" b="1" dirty="0" smtClean="0"/>
                <a:t> de </a:t>
              </a:r>
              <a:r>
                <a:rPr lang="en-GB" b="1" dirty="0" err="1" smtClean="0"/>
                <a:t>comportamiento</a:t>
              </a:r>
              <a:endParaRPr lang="en-US" b="1" dirty="0"/>
            </a:p>
          </p:txBody>
        </p:sp>
        <p:grpSp>
          <p:nvGrpSpPr>
            <p:cNvPr id="4" name="Group 11"/>
            <p:cNvGrpSpPr>
              <a:grpSpLocks/>
            </p:cNvGrpSpPr>
            <p:nvPr/>
          </p:nvGrpSpPr>
          <p:grpSpPr bwMode="auto">
            <a:xfrm>
              <a:off x="2368783" y="4202788"/>
              <a:ext cx="1582737" cy="774700"/>
              <a:chOff x="1509" y="2556"/>
              <a:chExt cx="1039" cy="735"/>
            </a:xfrm>
          </p:grpSpPr>
          <p:sp>
            <p:nvSpPr>
              <p:cNvPr id="1515532" name="Rectangle 12"/>
              <p:cNvSpPr>
                <a:spLocks noChangeArrowheads="1"/>
              </p:cNvSpPr>
              <p:nvPr/>
            </p:nvSpPr>
            <p:spPr bwMode="auto">
              <a:xfrm>
                <a:off x="1509" y="3154"/>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3" name="Rectangle 13"/>
              <p:cNvSpPr>
                <a:spLocks noChangeArrowheads="1"/>
              </p:cNvSpPr>
              <p:nvPr/>
            </p:nvSpPr>
            <p:spPr bwMode="auto">
              <a:xfrm>
                <a:off x="1627" y="3071"/>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4" name="Rectangle 14"/>
              <p:cNvSpPr>
                <a:spLocks noChangeArrowheads="1"/>
              </p:cNvSpPr>
              <p:nvPr/>
            </p:nvSpPr>
            <p:spPr bwMode="auto">
              <a:xfrm>
                <a:off x="1744" y="2896"/>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5" name="Rectangle 15"/>
              <p:cNvSpPr>
                <a:spLocks noChangeArrowheads="1"/>
              </p:cNvSpPr>
              <p:nvPr/>
            </p:nvSpPr>
            <p:spPr bwMode="auto">
              <a:xfrm>
                <a:off x="1862" y="2714"/>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6" name="Rectangle 16"/>
              <p:cNvSpPr>
                <a:spLocks noChangeArrowheads="1"/>
              </p:cNvSpPr>
              <p:nvPr/>
            </p:nvSpPr>
            <p:spPr bwMode="auto">
              <a:xfrm>
                <a:off x="1979" y="2556"/>
                <a:ext cx="92" cy="73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5" name="Group 17"/>
              <p:cNvGrpSpPr>
                <a:grpSpLocks/>
              </p:cNvGrpSpPr>
              <p:nvPr/>
            </p:nvGrpSpPr>
            <p:grpSpPr bwMode="auto">
              <a:xfrm flipH="1">
                <a:off x="2103" y="2712"/>
                <a:ext cx="445" cy="577"/>
                <a:chOff x="2450" y="2941"/>
                <a:chExt cx="445" cy="577"/>
              </a:xfrm>
            </p:grpSpPr>
            <p:sp>
              <p:nvSpPr>
                <p:cNvPr id="1515538" name="Rectangle 18"/>
                <p:cNvSpPr>
                  <a:spLocks noChangeArrowheads="1"/>
                </p:cNvSpPr>
                <p:nvPr/>
              </p:nvSpPr>
              <p:spPr bwMode="auto">
                <a:xfrm flipH="1">
                  <a:off x="2450" y="3381"/>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9" name="Rectangle 19"/>
                <p:cNvSpPr>
                  <a:spLocks noChangeArrowheads="1"/>
                </p:cNvSpPr>
                <p:nvPr/>
              </p:nvSpPr>
              <p:spPr bwMode="auto">
                <a:xfrm flipH="1">
                  <a:off x="2568" y="3298"/>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0" name="Rectangle 20"/>
                <p:cNvSpPr>
                  <a:spLocks noChangeArrowheads="1"/>
                </p:cNvSpPr>
                <p:nvPr/>
              </p:nvSpPr>
              <p:spPr bwMode="auto">
                <a:xfrm flipH="1">
                  <a:off x="2685" y="3123"/>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1" name="Rectangle 21"/>
                <p:cNvSpPr>
                  <a:spLocks noChangeArrowheads="1"/>
                </p:cNvSpPr>
                <p:nvPr/>
              </p:nvSpPr>
              <p:spPr bwMode="auto">
                <a:xfrm flipH="1">
                  <a:off x="2803" y="2941"/>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1515542" name="Rectangle 22"/>
            <p:cNvSpPr>
              <a:spLocks noChangeArrowheads="1"/>
            </p:cNvSpPr>
            <p:nvPr/>
          </p:nvSpPr>
          <p:spPr bwMode="auto">
            <a:xfrm>
              <a:off x="4473808" y="5021938"/>
              <a:ext cx="1038225" cy="812800"/>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6" name="Group 23"/>
            <p:cNvGrpSpPr>
              <a:grpSpLocks/>
            </p:cNvGrpSpPr>
            <p:nvPr/>
          </p:nvGrpSpPr>
          <p:grpSpPr bwMode="auto">
            <a:xfrm flipH="1">
              <a:off x="4583345" y="5094963"/>
              <a:ext cx="719138" cy="669925"/>
              <a:chOff x="2011" y="3392"/>
              <a:chExt cx="564" cy="614"/>
            </a:xfrm>
          </p:grpSpPr>
          <p:sp>
            <p:nvSpPr>
              <p:cNvPr id="1515544" name="Oval 24"/>
              <p:cNvSpPr>
                <a:spLocks noChangeArrowheads="1"/>
              </p:cNvSpPr>
              <p:nvPr/>
            </p:nvSpPr>
            <p:spPr bwMode="auto">
              <a:xfrm flipV="1">
                <a:off x="2012" y="33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5" name="Oval 25"/>
              <p:cNvSpPr>
                <a:spLocks noChangeArrowheads="1"/>
              </p:cNvSpPr>
              <p:nvPr/>
            </p:nvSpPr>
            <p:spPr bwMode="auto">
              <a:xfrm flipV="1">
                <a:off x="2011" y="34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6" name="Oval 26"/>
              <p:cNvSpPr>
                <a:spLocks noChangeArrowheads="1"/>
              </p:cNvSpPr>
              <p:nvPr/>
            </p:nvSpPr>
            <p:spPr bwMode="auto">
              <a:xfrm flipV="1">
                <a:off x="2128" y="341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7" name="Oval 27"/>
              <p:cNvSpPr>
                <a:spLocks noChangeArrowheads="1"/>
              </p:cNvSpPr>
              <p:nvPr/>
            </p:nvSpPr>
            <p:spPr bwMode="auto">
              <a:xfrm flipV="1">
                <a:off x="2091" y="34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8" name="Oval 28"/>
              <p:cNvSpPr>
                <a:spLocks noChangeArrowheads="1"/>
              </p:cNvSpPr>
              <p:nvPr/>
            </p:nvSpPr>
            <p:spPr bwMode="auto">
              <a:xfrm flipV="1">
                <a:off x="2044" y="357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9" name="Oval 29"/>
              <p:cNvSpPr>
                <a:spLocks noChangeArrowheads="1"/>
              </p:cNvSpPr>
              <p:nvPr/>
            </p:nvSpPr>
            <p:spPr bwMode="auto">
              <a:xfrm flipV="1">
                <a:off x="2148" y="35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0" name="Oval 30"/>
              <p:cNvSpPr>
                <a:spLocks noChangeArrowheads="1"/>
              </p:cNvSpPr>
              <p:nvPr/>
            </p:nvSpPr>
            <p:spPr bwMode="auto">
              <a:xfrm flipV="1">
                <a:off x="2147" y="36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1" name="Oval 31"/>
              <p:cNvSpPr>
                <a:spLocks noChangeArrowheads="1"/>
              </p:cNvSpPr>
              <p:nvPr/>
            </p:nvSpPr>
            <p:spPr bwMode="auto">
              <a:xfrm flipV="1">
                <a:off x="2264" y="3553"/>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2" name="Oval 32"/>
              <p:cNvSpPr>
                <a:spLocks noChangeArrowheads="1"/>
              </p:cNvSpPr>
              <p:nvPr/>
            </p:nvSpPr>
            <p:spPr bwMode="auto">
              <a:xfrm flipV="1">
                <a:off x="2227" y="36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3" name="Oval 33"/>
              <p:cNvSpPr>
                <a:spLocks noChangeArrowheads="1"/>
              </p:cNvSpPr>
              <p:nvPr/>
            </p:nvSpPr>
            <p:spPr bwMode="auto">
              <a:xfrm flipV="1">
                <a:off x="2180" y="3706"/>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4" name="Oval 34"/>
              <p:cNvSpPr>
                <a:spLocks noChangeArrowheads="1"/>
              </p:cNvSpPr>
              <p:nvPr/>
            </p:nvSpPr>
            <p:spPr bwMode="auto">
              <a:xfrm flipV="1">
                <a:off x="2284" y="36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5" name="Oval 35"/>
              <p:cNvSpPr>
                <a:spLocks noChangeArrowheads="1"/>
              </p:cNvSpPr>
              <p:nvPr/>
            </p:nvSpPr>
            <p:spPr bwMode="auto">
              <a:xfrm flipV="1">
                <a:off x="2283" y="37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6" name="Oval 36"/>
              <p:cNvSpPr>
                <a:spLocks noChangeArrowheads="1"/>
              </p:cNvSpPr>
              <p:nvPr/>
            </p:nvSpPr>
            <p:spPr bwMode="auto">
              <a:xfrm flipV="1">
                <a:off x="2400" y="36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7" name="Oval 37"/>
              <p:cNvSpPr>
                <a:spLocks noChangeArrowheads="1"/>
              </p:cNvSpPr>
              <p:nvPr/>
            </p:nvSpPr>
            <p:spPr bwMode="auto">
              <a:xfrm flipV="1">
                <a:off x="2363" y="3761"/>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8" name="Oval 38"/>
              <p:cNvSpPr>
                <a:spLocks noChangeArrowheads="1"/>
              </p:cNvSpPr>
              <p:nvPr/>
            </p:nvSpPr>
            <p:spPr bwMode="auto">
              <a:xfrm flipV="1">
                <a:off x="2316" y="384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9" name="Oval 39"/>
              <p:cNvSpPr>
                <a:spLocks noChangeArrowheads="1"/>
              </p:cNvSpPr>
              <p:nvPr/>
            </p:nvSpPr>
            <p:spPr bwMode="auto">
              <a:xfrm flipV="1">
                <a:off x="2420" y="38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0" name="Oval 40"/>
              <p:cNvSpPr>
                <a:spLocks noChangeArrowheads="1"/>
              </p:cNvSpPr>
              <p:nvPr/>
            </p:nvSpPr>
            <p:spPr bwMode="auto">
              <a:xfrm flipV="1">
                <a:off x="2419" y="39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1" name="Oval 41"/>
              <p:cNvSpPr>
                <a:spLocks noChangeArrowheads="1"/>
              </p:cNvSpPr>
              <p:nvPr/>
            </p:nvSpPr>
            <p:spPr bwMode="auto">
              <a:xfrm flipV="1">
                <a:off x="2536" y="38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2" name="Oval 42"/>
              <p:cNvSpPr>
                <a:spLocks noChangeArrowheads="1"/>
              </p:cNvSpPr>
              <p:nvPr/>
            </p:nvSpPr>
            <p:spPr bwMode="auto">
              <a:xfrm flipV="1">
                <a:off x="2499" y="389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3" name="Oval 43"/>
              <p:cNvSpPr>
                <a:spLocks noChangeArrowheads="1"/>
              </p:cNvSpPr>
              <p:nvPr/>
            </p:nvSpPr>
            <p:spPr bwMode="auto">
              <a:xfrm flipV="1">
                <a:off x="2452" y="397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4" name="Oval 44"/>
              <p:cNvSpPr>
                <a:spLocks noChangeArrowheads="1"/>
              </p:cNvSpPr>
              <p:nvPr/>
            </p:nvSpPr>
            <p:spPr bwMode="auto">
              <a:xfrm flipV="1">
                <a:off x="2334" y="345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grpSp>
        <p:sp>
          <p:nvSpPr>
            <p:cNvPr id="1515565" name="Rectangle 45"/>
            <p:cNvSpPr>
              <a:spLocks noChangeArrowheads="1"/>
            </p:cNvSpPr>
            <p:nvPr/>
          </p:nvSpPr>
          <p:spPr bwMode="auto">
            <a:xfrm>
              <a:off x="6374998" y="4735426"/>
              <a:ext cx="1460500" cy="90011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66" name="Line 46"/>
            <p:cNvSpPr>
              <a:spLocks noChangeShapeType="1"/>
            </p:cNvSpPr>
            <p:nvPr/>
          </p:nvSpPr>
          <p:spPr bwMode="auto">
            <a:xfrm>
              <a:off x="6172433" y="4906051"/>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7" name="Line 47"/>
            <p:cNvSpPr>
              <a:spLocks noChangeShapeType="1"/>
            </p:cNvSpPr>
            <p:nvPr/>
          </p:nvSpPr>
          <p:spPr bwMode="auto">
            <a:xfrm>
              <a:off x="6186720" y="5383888"/>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8" name="Freeform 48"/>
            <p:cNvSpPr>
              <a:spLocks/>
            </p:cNvSpPr>
            <p:nvPr/>
          </p:nvSpPr>
          <p:spPr bwMode="auto">
            <a:xfrm>
              <a:off x="6377220" y="4833026"/>
              <a:ext cx="1320800" cy="536575"/>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69" name="Freeform 49"/>
            <p:cNvSpPr>
              <a:spLocks/>
            </p:cNvSpPr>
            <p:nvPr/>
          </p:nvSpPr>
          <p:spPr bwMode="auto">
            <a:xfrm>
              <a:off x="7615470" y="3801151"/>
              <a:ext cx="1320800" cy="290512"/>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70" name="Line 50"/>
            <p:cNvSpPr>
              <a:spLocks noChangeShapeType="1"/>
            </p:cNvSpPr>
            <p:nvPr/>
          </p:nvSpPr>
          <p:spPr bwMode="auto">
            <a:xfrm>
              <a:off x="7367820" y="3963076"/>
              <a:ext cx="1997075" cy="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7" name="Group 51"/>
            <p:cNvGrpSpPr>
              <a:grpSpLocks/>
            </p:cNvGrpSpPr>
            <p:nvPr/>
          </p:nvGrpSpPr>
          <p:grpSpPr bwMode="auto">
            <a:xfrm>
              <a:off x="2375133" y="2320013"/>
              <a:ext cx="760412" cy="1271588"/>
              <a:chOff x="1139" y="1535"/>
              <a:chExt cx="442" cy="718"/>
            </a:xfrm>
          </p:grpSpPr>
          <p:sp>
            <p:nvSpPr>
              <p:cNvPr id="1515572" name="Rectangle 52"/>
              <p:cNvSpPr>
                <a:spLocks noChangeArrowheads="1"/>
              </p:cNvSpPr>
              <p:nvPr/>
            </p:nvSpPr>
            <p:spPr bwMode="auto">
              <a:xfrm>
                <a:off x="1390" y="1728"/>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3" name="Rectangle 53"/>
              <p:cNvSpPr>
                <a:spLocks noChangeArrowheads="1"/>
              </p:cNvSpPr>
              <p:nvPr/>
            </p:nvSpPr>
            <p:spPr bwMode="auto">
              <a:xfrm>
                <a:off x="1139" y="1727"/>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4" name="Rectangle 54"/>
              <p:cNvSpPr>
                <a:spLocks noChangeArrowheads="1"/>
              </p:cNvSpPr>
              <p:nvPr/>
            </p:nvSpPr>
            <p:spPr bwMode="auto">
              <a:xfrm>
                <a:off x="1387" y="15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5" name="Rectangle 55"/>
              <p:cNvSpPr>
                <a:spLocks noChangeArrowheads="1"/>
              </p:cNvSpPr>
              <p:nvPr/>
            </p:nvSpPr>
            <p:spPr bwMode="auto">
              <a:xfrm>
                <a:off x="1395" y="21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6" name="AutoShape 56"/>
              <p:cNvSpPr>
                <a:spLocks noChangeArrowheads="1"/>
              </p:cNvSpPr>
              <p:nvPr/>
            </p:nvSpPr>
            <p:spPr bwMode="auto">
              <a:xfrm>
                <a:off x="1381" y="1905"/>
                <a:ext cx="200" cy="133"/>
              </a:xfrm>
              <a:prstGeom prst="flowChartDecision">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cxnSp>
            <p:nvCxnSpPr>
              <p:cNvPr id="1515577" name="AutoShape 57"/>
              <p:cNvCxnSpPr>
                <a:cxnSpLocks noChangeShapeType="1"/>
                <a:stCxn id="1515576" idx="1"/>
                <a:endCxn id="1515573" idx="2"/>
              </p:cNvCxnSpPr>
              <p:nvPr/>
            </p:nvCxnSpPr>
            <p:spPr bwMode="auto">
              <a:xfrm rot="10800000">
                <a:off x="1226" y="1845"/>
                <a:ext cx="155" cy="127"/>
              </a:xfrm>
              <a:prstGeom prst="bentConnector2">
                <a:avLst/>
              </a:prstGeom>
              <a:noFill/>
              <a:ln w="12700" cap="sq">
                <a:solidFill>
                  <a:schemeClr val="tx1"/>
                </a:solidFill>
                <a:miter lim="800000"/>
                <a:headEnd type="none" w="sm" len="sm"/>
                <a:tailEnd type="triangle" w="sm" len="sm"/>
              </a:ln>
              <a:effectLst/>
            </p:spPr>
          </p:cxnSp>
          <p:cxnSp>
            <p:nvCxnSpPr>
              <p:cNvPr id="1515578" name="AutoShape 58"/>
              <p:cNvCxnSpPr>
                <a:cxnSpLocks noChangeShapeType="1"/>
                <a:stCxn id="1515573" idx="0"/>
                <a:endCxn id="1515574" idx="1"/>
              </p:cNvCxnSpPr>
              <p:nvPr/>
            </p:nvCxnSpPr>
            <p:spPr bwMode="auto">
              <a:xfrm rot="16200000">
                <a:off x="1240" y="1580"/>
                <a:ext cx="133" cy="161"/>
              </a:xfrm>
              <a:prstGeom prst="bentConnector2">
                <a:avLst/>
              </a:prstGeom>
              <a:noFill/>
              <a:ln w="12700" cap="sq">
                <a:solidFill>
                  <a:schemeClr val="tx1"/>
                </a:solidFill>
                <a:miter lim="800000"/>
                <a:headEnd type="none" w="sm" len="sm"/>
                <a:tailEnd type="triangle" w="sm" len="sm"/>
              </a:ln>
              <a:effectLst/>
            </p:spPr>
          </p:cxnSp>
          <p:cxnSp>
            <p:nvCxnSpPr>
              <p:cNvPr id="1515579" name="AutoShape 59"/>
              <p:cNvCxnSpPr>
                <a:cxnSpLocks noChangeShapeType="1"/>
                <a:stCxn id="1515576" idx="2"/>
                <a:endCxn id="1515575" idx="0"/>
              </p:cNvCxnSpPr>
              <p:nvPr/>
            </p:nvCxnSpPr>
            <p:spPr bwMode="auto">
              <a:xfrm>
                <a:off x="1481" y="2038"/>
                <a:ext cx="1" cy="97"/>
              </a:xfrm>
              <a:prstGeom prst="straightConnector1">
                <a:avLst/>
              </a:prstGeom>
              <a:noFill/>
              <a:ln w="12700" cap="sq">
                <a:solidFill>
                  <a:schemeClr val="tx1"/>
                </a:solidFill>
                <a:round/>
                <a:headEnd type="none" w="sm" len="sm"/>
                <a:tailEnd type="triangle" w="sm" len="sm"/>
              </a:ln>
              <a:effectLst/>
            </p:spPr>
          </p:cxnSp>
          <p:cxnSp>
            <p:nvCxnSpPr>
              <p:cNvPr id="1515580" name="AutoShape 60"/>
              <p:cNvCxnSpPr>
                <a:cxnSpLocks noChangeShapeType="1"/>
                <a:stCxn id="1515574" idx="2"/>
                <a:endCxn id="1515572" idx="0"/>
              </p:cNvCxnSpPr>
              <p:nvPr/>
            </p:nvCxnSpPr>
            <p:spPr bwMode="auto">
              <a:xfrm>
                <a:off x="1474" y="1653"/>
                <a:ext cx="3" cy="75"/>
              </a:xfrm>
              <a:prstGeom prst="straightConnector1">
                <a:avLst/>
              </a:prstGeom>
              <a:noFill/>
              <a:ln w="12700" cap="sq">
                <a:solidFill>
                  <a:schemeClr val="tx1"/>
                </a:solidFill>
                <a:round/>
                <a:headEnd type="none" w="sm" len="sm"/>
                <a:tailEnd type="triangle" w="sm" len="sm"/>
              </a:ln>
              <a:effectLst/>
            </p:spPr>
          </p:cxnSp>
          <p:cxnSp>
            <p:nvCxnSpPr>
              <p:cNvPr id="1515581" name="AutoShape 61"/>
              <p:cNvCxnSpPr>
                <a:cxnSpLocks noChangeShapeType="1"/>
                <a:stCxn id="1515572" idx="2"/>
                <a:endCxn id="1515576" idx="0"/>
              </p:cNvCxnSpPr>
              <p:nvPr/>
            </p:nvCxnSpPr>
            <p:spPr bwMode="auto">
              <a:xfrm>
                <a:off x="1477" y="1846"/>
                <a:ext cx="4" cy="59"/>
              </a:xfrm>
              <a:prstGeom prst="straightConnector1">
                <a:avLst/>
              </a:prstGeom>
              <a:noFill/>
              <a:ln w="12700" cap="sq">
                <a:solidFill>
                  <a:schemeClr val="tx1"/>
                </a:solidFill>
                <a:round/>
                <a:headEnd type="none" w="sm" len="sm"/>
                <a:tailEnd type="triangle" w="sm" len="sm"/>
              </a:ln>
              <a:effectLst/>
            </p:spPr>
          </p:cxnSp>
        </p:grpSp>
        <p:grpSp>
          <p:nvGrpSpPr>
            <p:cNvPr id="8" name="Group 62"/>
            <p:cNvGrpSpPr>
              <a:grpSpLocks/>
            </p:cNvGrpSpPr>
            <p:nvPr/>
          </p:nvGrpSpPr>
          <p:grpSpPr bwMode="auto">
            <a:xfrm>
              <a:off x="4708758" y="1553251"/>
              <a:ext cx="1509712" cy="784225"/>
              <a:chOff x="2907" y="823"/>
              <a:chExt cx="878" cy="494"/>
            </a:xfrm>
          </p:grpSpPr>
          <p:grpSp>
            <p:nvGrpSpPr>
              <p:cNvPr id="9" name="Group 63"/>
              <p:cNvGrpSpPr>
                <a:grpSpLocks/>
              </p:cNvGrpSpPr>
              <p:nvPr/>
            </p:nvGrpSpPr>
            <p:grpSpPr bwMode="auto">
              <a:xfrm>
                <a:off x="2907" y="823"/>
                <a:ext cx="777" cy="494"/>
                <a:chOff x="3282" y="759"/>
                <a:chExt cx="969" cy="713"/>
              </a:xfrm>
            </p:grpSpPr>
            <p:sp>
              <p:nvSpPr>
                <p:cNvPr id="1515584" name="Line 64"/>
                <p:cNvSpPr>
                  <a:spLocks noChangeShapeType="1"/>
                </p:cNvSpPr>
                <p:nvPr/>
              </p:nvSpPr>
              <p:spPr bwMode="auto">
                <a:xfrm flipH="1">
                  <a:off x="3337" y="1216"/>
                  <a:ext cx="914" cy="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5" name="Line 65"/>
                <p:cNvSpPr>
                  <a:spLocks noChangeShapeType="1"/>
                </p:cNvSpPr>
                <p:nvPr/>
              </p:nvSpPr>
              <p:spPr bwMode="auto">
                <a:xfrm flipH="1" flipV="1">
                  <a:off x="3446" y="860"/>
                  <a:ext cx="192" cy="347"/>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6" name="Line 66"/>
                <p:cNvSpPr>
                  <a:spLocks noChangeShapeType="1"/>
                </p:cNvSpPr>
                <p:nvPr/>
              </p:nvSpPr>
              <p:spPr bwMode="auto">
                <a:xfrm flipH="1">
                  <a:off x="3474" y="1216"/>
                  <a:ext cx="292" cy="256"/>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7" name="Line 67"/>
                <p:cNvSpPr>
                  <a:spLocks noChangeShapeType="1"/>
                </p:cNvSpPr>
                <p:nvPr/>
              </p:nvSpPr>
              <p:spPr bwMode="auto">
                <a:xfrm flipH="1">
                  <a:off x="3410" y="1363"/>
                  <a:ext cx="192" cy="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8" name="Line 68"/>
                <p:cNvSpPr>
                  <a:spLocks noChangeShapeType="1"/>
                </p:cNvSpPr>
                <p:nvPr/>
              </p:nvSpPr>
              <p:spPr bwMode="auto">
                <a:xfrm flipH="1" flipV="1">
                  <a:off x="3438" y="988"/>
                  <a:ext cx="155" cy="119"/>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9" name="Line 69"/>
                <p:cNvSpPr>
                  <a:spLocks noChangeShapeType="1"/>
                </p:cNvSpPr>
                <p:nvPr/>
              </p:nvSpPr>
              <p:spPr bwMode="auto">
                <a:xfrm flipV="1">
                  <a:off x="3483" y="759"/>
                  <a:ext cx="128" cy="183"/>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0" name="Line 70"/>
                <p:cNvSpPr>
                  <a:spLocks noChangeShapeType="1"/>
                </p:cNvSpPr>
                <p:nvPr/>
              </p:nvSpPr>
              <p:spPr bwMode="auto">
                <a:xfrm flipH="1" flipV="1">
                  <a:off x="3282" y="786"/>
                  <a:ext cx="164" cy="82"/>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1" name="Line 71"/>
                <p:cNvSpPr>
                  <a:spLocks noChangeShapeType="1"/>
                </p:cNvSpPr>
                <p:nvPr/>
              </p:nvSpPr>
              <p:spPr bwMode="auto">
                <a:xfrm flipH="1" flipV="1">
                  <a:off x="3867" y="979"/>
                  <a:ext cx="128" cy="2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2" name="Line 72"/>
                <p:cNvSpPr>
                  <a:spLocks noChangeShapeType="1"/>
                </p:cNvSpPr>
                <p:nvPr/>
              </p:nvSpPr>
              <p:spPr bwMode="auto">
                <a:xfrm flipH="1" flipV="1">
                  <a:off x="3739" y="1016"/>
                  <a:ext cx="183" cy="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3" name="Line 73"/>
                <p:cNvSpPr>
                  <a:spLocks noChangeShapeType="1"/>
                </p:cNvSpPr>
                <p:nvPr/>
              </p:nvSpPr>
              <p:spPr bwMode="auto">
                <a:xfrm flipH="1">
                  <a:off x="3940" y="1225"/>
                  <a:ext cx="183" cy="229"/>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sp>
            <p:nvSpPr>
              <p:cNvPr id="1515594" name="Rectangle 74"/>
              <p:cNvSpPr>
                <a:spLocks noChangeArrowheads="1"/>
              </p:cNvSpPr>
              <p:nvPr/>
            </p:nvSpPr>
            <p:spPr bwMode="auto">
              <a:xfrm>
                <a:off x="3666" y="1079"/>
                <a:ext cx="119" cy="1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nvGrpSpPr>
            <p:cNvPr id="10" name="Group 75"/>
            <p:cNvGrpSpPr>
              <a:grpSpLocks/>
            </p:cNvGrpSpPr>
            <p:nvPr/>
          </p:nvGrpSpPr>
          <p:grpSpPr bwMode="auto">
            <a:xfrm flipH="1">
              <a:off x="7391633" y="2039026"/>
              <a:ext cx="1066800" cy="600075"/>
              <a:chOff x="873" y="3332"/>
              <a:chExt cx="840" cy="488"/>
            </a:xfrm>
          </p:grpSpPr>
          <p:sp>
            <p:nvSpPr>
              <p:cNvPr id="1515596" name="Rectangle 76"/>
              <p:cNvSpPr>
                <a:spLocks noChangeArrowheads="1"/>
              </p:cNvSpPr>
              <p:nvPr/>
            </p:nvSpPr>
            <p:spPr bwMode="auto">
              <a:xfrm>
                <a:off x="1215" y="3729"/>
                <a:ext cx="81" cy="9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7" name="Rectangle 77"/>
              <p:cNvSpPr>
                <a:spLocks noChangeArrowheads="1"/>
              </p:cNvSpPr>
              <p:nvPr/>
            </p:nvSpPr>
            <p:spPr bwMode="auto">
              <a:xfrm>
                <a:off x="1319" y="3674"/>
                <a:ext cx="82" cy="1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8" name="Rectangle 78"/>
              <p:cNvSpPr>
                <a:spLocks noChangeArrowheads="1"/>
              </p:cNvSpPr>
              <p:nvPr/>
            </p:nvSpPr>
            <p:spPr bwMode="auto">
              <a:xfrm>
                <a:off x="1423" y="3558"/>
                <a:ext cx="82" cy="26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9" name="Rectangle 79"/>
              <p:cNvSpPr>
                <a:spLocks noChangeArrowheads="1"/>
              </p:cNvSpPr>
              <p:nvPr/>
            </p:nvSpPr>
            <p:spPr bwMode="auto">
              <a:xfrm>
                <a:off x="1528" y="3437"/>
                <a:ext cx="81" cy="38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0" name="Rectangle 80"/>
              <p:cNvSpPr>
                <a:spLocks noChangeArrowheads="1"/>
              </p:cNvSpPr>
              <p:nvPr/>
            </p:nvSpPr>
            <p:spPr bwMode="auto">
              <a:xfrm>
                <a:off x="1631" y="3332"/>
                <a:ext cx="82" cy="48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1" name="Rectangle 81"/>
              <p:cNvSpPr>
                <a:spLocks noChangeArrowheads="1"/>
              </p:cNvSpPr>
              <p:nvPr/>
            </p:nvSpPr>
            <p:spPr bwMode="auto">
              <a:xfrm>
                <a:off x="1104" y="3764"/>
                <a:ext cx="81" cy="5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2" name="Rectangle 82"/>
              <p:cNvSpPr>
                <a:spLocks noChangeArrowheads="1"/>
              </p:cNvSpPr>
              <p:nvPr/>
            </p:nvSpPr>
            <p:spPr bwMode="auto">
              <a:xfrm>
                <a:off x="984" y="3772"/>
                <a:ext cx="81" cy="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3" name="Rectangle 83"/>
              <p:cNvSpPr>
                <a:spLocks noChangeArrowheads="1"/>
              </p:cNvSpPr>
              <p:nvPr/>
            </p:nvSpPr>
            <p:spPr bwMode="auto">
              <a:xfrm>
                <a:off x="873" y="3790"/>
                <a:ext cx="81" cy="2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87" name="Rectangular Callout 86"/>
          <p:cNvSpPr/>
          <p:nvPr/>
        </p:nvSpPr>
        <p:spPr>
          <a:xfrm>
            <a:off x="7131783" y="4276048"/>
            <a:ext cx="1414780" cy="1028700"/>
          </a:xfrm>
          <a:prstGeom prst="wedgeRectCallout">
            <a:avLst>
              <a:gd name="adj1" fmla="val -121014"/>
              <a:gd name="adj2" fmla="val 1080"/>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lstStyle/>
          <a:p>
            <a:r>
              <a:rPr lang="en-US" sz="1600" dirty="0" smtClean="0"/>
              <a:t>La Madriz P5 </a:t>
            </a:r>
            <a:r>
              <a:rPr lang="en-US" sz="1600" dirty="0" err="1" smtClean="0"/>
              <a:t>es</a:t>
            </a:r>
            <a:r>
              <a:rPr lang="en-US" sz="1600" dirty="0" smtClean="0"/>
              <a:t> un </a:t>
            </a:r>
            <a:r>
              <a:rPr lang="en-US" sz="1600" dirty="0" err="1" smtClean="0"/>
              <a:t>Diagrama</a:t>
            </a:r>
            <a:r>
              <a:rPr lang="en-US" sz="1600" dirty="0" smtClean="0"/>
              <a:t> de control</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200</a:t>
            </a:fld>
            <a:endParaRPr lang="en-US" dirty="0"/>
          </a:p>
        </p:txBody>
      </p:sp>
    </p:spTree>
    <p:extLst>
      <p:ext uri="{BB962C8B-B14F-4D97-AF65-F5344CB8AC3E}">
        <p14:creationId xmlns="" xmlns:p14="http://schemas.microsoft.com/office/powerpoint/2010/main" val="575315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normAutofit/>
          </a:bodyPr>
          <a:lstStyle/>
          <a:p>
            <a:r>
              <a:rPr lang="en-GB" dirty="0" err="1" smtClean="0"/>
              <a:t>Costo</a:t>
            </a:r>
            <a:r>
              <a:rPr lang="en-GB" dirty="0" smtClean="0"/>
              <a:t> de la </a:t>
            </a:r>
            <a:r>
              <a:rPr lang="en-GB" dirty="0" err="1" smtClean="0"/>
              <a:t>Calidad</a:t>
            </a:r>
            <a:endParaRPr lang="en-GB" sz="2400" dirty="0"/>
          </a:p>
        </p:txBody>
      </p:sp>
      <p:grpSp>
        <p:nvGrpSpPr>
          <p:cNvPr id="2" name="Group 3"/>
          <p:cNvGrpSpPr>
            <a:grpSpLocks/>
          </p:cNvGrpSpPr>
          <p:nvPr/>
        </p:nvGrpSpPr>
        <p:grpSpPr bwMode="auto">
          <a:xfrm>
            <a:off x="1535114" y="1905001"/>
            <a:ext cx="6073775" cy="3509963"/>
            <a:chOff x="1359" y="1200"/>
            <a:chExt cx="3826" cy="2211"/>
          </a:xfrm>
        </p:grpSpPr>
        <p:sp>
          <p:nvSpPr>
            <p:cNvPr id="281604" name="Freeform 4"/>
            <p:cNvSpPr>
              <a:spLocks/>
            </p:cNvSpPr>
            <p:nvPr/>
          </p:nvSpPr>
          <p:spPr bwMode="auto">
            <a:xfrm>
              <a:off x="1864" y="1337"/>
              <a:ext cx="3208" cy="1310"/>
            </a:xfrm>
            <a:custGeom>
              <a:avLst/>
              <a:gdLst/>
              <a:ahLst/>
              <a:cxnLst>
                <a:cxn ang="0">
                  <a:pos x="0" y="222"/>
                </a:cxn>
                <a:cxn ang="0">
                  <a:pos x="711" y="0"/>
                </a:cxn>
                <a:cxn ang="0">
                  <a:pos x="1456" y="122"/>
                </a:cxn>
                <a:cxn ang="0">
                  <a:pos x="2189" y="322"/>
                </a:cxn>
                <a:cxn ang="0">
                  <a:pos x="2922" y="822"/>
                </a:cxn>
                <a:cxn ang="0">
                  <a:pos x="3645" y="1122"/>
                </a:cxn>
                <a:cxn ang="0">
                  <a:pos x="3645" y="1488"/>
                </a:cxn>
                <a:cxn ang="0">
                  <a:pos x="0" y="1222"/>
                </a:cxn>
                <a:cxn ang="0">
                  <a:pos x="0" y="222"/>
                </a:cxn>
              </a:cxnLst>
              <a:rect l="0" t="0" r="r" b="b"/>
              <a:pathLst>
                <a:path w="3645" h="1488">
                  <a:moveTo>
                    <a:pt x="0" y="222"/>
                  </a:moveTo>
                  <a:lnTo>
                    <a:pt x="711" y="0"/>
                  </a:lnTo>
                  <a:lnTo>
                    <a:pt x="1456" y="122"/>
                  </a:lnTo>
                  <a:lnTo>
                    <a:pt x="2189" y="322"/>
                  </a:lnTo>
                  <a:lnTo>
                    <a:pt x="2922" y="822"/>
                  </a:lnTo>
                  <a:lnTo>
                    <a:pt x="3645" y="1122"/>
                  </a:lnTo>
                  <a:lnTo>
                    <a:pt x="3645" y="1488"/>
                  </a:lnTo>
                  <a:lnTo>
                    <a:pt x="0" y="1222"/>
                  </a:lnTo>
                  <a:lnTo>
                    <a:pt x="0" y="222"/>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en-GB" dirty="0"/>
            </a:p>
          </p:txBody>
        </p:sp>
        <p:sp>
          <p:nvSpPr>
            <p:cNvPr id="281605" name="Freeform 5"/>
            <p:cNvSpPr>
              <a:spLocks/>
            </p:cNvSpPr>
            <p:nvPr/>
          </p:nvSpPr>
          <p:spPr bwMode="auto">
            <a:xfrm>
              <a:off x="1864" y="2031"/>
              <a:ext cx="3208" cy="968"/>
            </a:xfrm>
            <a:custGeom>
              <a:avLst/>
              <a:gdLst/>
              <a:ahLst/>
              <a:cxnLst>
                <a:cxn ang="0">
                  <a:pos x="0" y="0"/>
                </a:cxn>
                <a:cxn ang="0">
                  <a:pos x="722" y="0"/>
                </a:cxn>
                <a:cxn ang="0">
                  <a:pos x="1456" y="134"/>
                </a:cxn>
                <a:cxn ang="0">
                  <a:pos x="2189" y="400"/>
                </a:cxn>
                <a:cxn ang="0">
                  <a:pos x="2922" y="589"/>
                </a:cxn>
                <a:cxn ang="0">
                  <a:pos x="3645" y="700"/>
                </a:cxn>
                <a:cxn ang="0">
                  <a:pos x="3645" y="1100"/>
                </a:cxn>
                <a:cxn ang="0">
                  <a:pos x="0" y="989"/>
                </a:cxn>
                <a:cxn ang="0">
                  <a:pos x="0" y="0"/>
                </a:cxn>
              </a:cxnLst>
              <a:rect l="0" t="0" r="r" b="b"/>
              <a:pathLst>
                <a:path w="3645" h="1100">
                  <a:moveTo>
                    <a:pt x="0" y="0"/>
                  </a:moveTo>
                  <a:lnTo>
                    <a:pt x="722" y="0"/>
                  </a:lnTo>
                  <a:lnTo>
                    <a:pt x="1456" y="134"/>
                  </a:lnTo>
                  <a:lnTo>
                    <a:pt x="2189" y="400"/>
                  </a:lnTo>
                  <a:lnTo>
                    <a:pt x="2922" y="589"/>
                  </a:lnTo>
                  <a:lnTo>
                    <a:pt x="3645" y="700"/>
                  </a:lnTo>
                  <a:lnTo>
                    <a:pt x="3645" y="1100"/>
                  </a:lnTo>
                  <a:lnTo>
                    <a:pt x="0" y="989"/>
                  </a:lnTo>
                  <a:lnTo>
                    <a:pt x="0" y="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281606" name="Freeform 6"/>
            <p:cNvSpPr>
              <a:spLocks/>
            </p:cNvSpPr>
            <p:nvPr/>
          </p:nvSpPr>
          <p:spPr bwMode="auto">
            <a:xfrm>
              <a:off x="1864" y="2559"/>
              <a:ext cx="3208" cy="548"/>
            </a:xfrm>
            <a:custGeom>
              <a:avLst/>
              <a:gdLst/>
              <a:ahLst/>
              <a:cxnLst>
                <a:cxn ang="0">
                  <a:pos x="0" y="0"/>
                </a:cxn>
                <a:cxn ang="0">
                  <a:pos x="1456" y="0"/>
                </a:cxn>
                <a:cxn ang="0">
                  <a:pos x="2189" y="267"/>
                </a:cxn>
                <a:cxn ang="0">
                  <a:pos x="2911" y="378"/>
                </a:cxn>
                <a:cxn ang="0">
                  <a:pos x="3645" y="445"/>
                </a:cxn>
                <a:cxn ang="0">
                  <a:pos x="3645" y="623"/>
                </a:cxn>
                <a:cxn ang="0">
                  <a:pos x="0" y="623"/>
                </a:cxn>
                <a:cxn ang="0">
                  <a:pos x="0" y="0"/>
                </a:cxn>
              </a:cxnLst>
              <a:rect l="0" t="0" r="r" b="b"/>
              <a:pathLst>
                <a:path w="3645" h="623">
                  <a:moveTo>
                    <a:pt x="0" y="0"/>
                  </a:moveTo>
                  <a:lnTo>
                    <a:pt x="1456" y="0"/>
                  </a:lnTo>
                  <a:lnTo>
                    <a:pt x="2189" y="267"/>
                  </a:lnTo>
                  <a:lnTo>
                    <a:pt x="2911" y="378"/>
                  </a:lnTo>
                  <a:lnTo>
                    <a:pt x="3645" y="445"/>
                  </a:lnTo>
                  <a:lnTo>
                    <a:pt x="3645" y="623"/>
                  </a:lnTo>
                  <a:lnTo>
                    <a:pt x="0" y="623"/>
                  </a:lnTo>
                  <a:lnTo>
                    <a:pt x="0" y="0"/>
                  </a:lnTo>
                  <a:close/>
                </a:path>
              </a:pathLst>
            </a:custGeom>
            <a:solidFill>
              <a:schemeClr val="accent4">
                <a:lumMod val="60000"/>
                <a:lumOff val="40000"/>
              </a:schemeClr>
            </a:solidFill>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GB" dirty="0"/>
            </a:p>
          </p:txBody>
        </p:sp>
        <p:grpSp>
          <p:nvGrpSpPr>
            <p:cNvPr id="3" name="Group 7"/>
            <p:cNvGrpSpPr>
              <a:grpSpLocks/>
            </p:cNvGrpSpPr>
            <p:nvPr/>
          </p:nvGrpSpPr>
          <p:grpSpPr bwMode="auto">
            <a:xfrm>
              <a:off x="1855" y="1200"/>
              <a:ext cx="3325" cy="1911"/>
              <a:chOff x="1367" y="1144"/>
              <a:chExt cx="3778" cy="2549"/>
            </a:xfrm>
          </p:grpSpPr>
          <p:sp>
            <p:nvSpPr>
              <p:cNvPr id="281608" name="Freeform 8"/>
              <p:cNvSpPr>
                <a:spLocks/>
              </p:cNvSpPr>
              <p:nvPr/>
            </p:nvSpPr>
            <p:spPr bwMode="auto">
              <a:xfrm>
                <a:off x="1367" y="1144"/>
                <a:ext cx="3778" cy="2545"/>
              </a:xfrm>
              <a:custGeom>
                <a:avLst/>
                <a:gdLst/>
                <a:ahLst/>
                <a:cxnLst>
                  <a:cxn ang="0">
                    <a:pos x="0" y="0"/>
                  </a:cxn>
                  <a:cxn ang="0">
                    <a:pos x="0" y="2545"/>
                  </a:cxn>
                  <a:cxn ang="0">
                    <a:pos x="3778" y="2545"/>
                  </a:cxn>
                </a:cxnLst>
                <a:rect l="0" t="0" r="r" b="b"/>
                <a:pathLst>
                  <a:path w="3778" h="2545">
                    <a:moveTo>
                      <a:pt x="0" y="0"/>
                    </a:moveTo>
                    <a:lnTo>
                      <a:pt x="0" y="2545"/>
                    </a:lnTo>
                    <a:lnTo>
                      <a:pt x="3778" y="2545"/>
                    </a:lnTo>
                  </a:path>
                </a:pathLst>
              </a:custGeom>
              <a:noFill/>
              <a:ln w="9525">
                <a:solidFill>
                  <a:schemeClr val="tx1"/>
                </a:solidFill>
                <a:round/>
                <a:headEnd/>
                <a:tailEnd/>
              </a:ln>
              <a:effectLst/>
            </p:spPr>
            <p:txBody>
              <a:bodyPr wrap="none" anchor="ctr"/>
              <a:lstStyle/>
              <a:p>
                <a:endParaRPr lang="en-GB" dirty="0"/>
              </a:p>
            </p:txBody>
          </p:sp>
          <p:sp>
            <p:nvSpPr>
              <p:cNvPr id="281609" name="Line 9"/>
              <p:cNvSpPr>
                <a:spLocks noChangeShapeType="1"/>
              </p:cNvSpPr>
              <p:nvPr/>
            </p:nvSpPr>
            <p:spPr bwMode="auto">
              <a:xfrm>
                <a:off x="2088"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0" name="Line 10"/>
              <p:cNvSpPr>
                <a:spLocks noChangeShapeType="1"/>
              </p:cNvSpPr>
              <p:nvPr/>
            </p:nvSpPr>
            <p:spPr bwMode="auto">
              <a:xfrm>
                <a:off x="2820"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1" name="Line 11"/>
              <p:cNvSpPr>
                <a:spLocks noChangeShapeType="1"/>
              </p:cNvSpPr>
              <p:nvPr/>
            </p:nvSpPr>
            <p:spPr bwMode="auto">
              <a:xfrm>
                <a:off x="3552"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2" name="Line 12"/>
              <p:cNvSpPr>
                <a:spLocks noChangeShapeType="1"/>
              </p:cNvSpPr>
              <p:nvPr/>
            </p:nvSpPr>
            <p:spPr bwMode="auto">
              <a:xfrm>
                <a:off x="4284"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3" name="Line 13"/>
              <p:cNvSpPr>
                <a:spLocks noChangeShapeType="1"/>
              </p:cNvSpPr>
              <p:nvPr/>
            </p:nvSpPr>
            <p:spPr bwMode="auto">
              <a:xfrm>
                <a:off x="5017"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grpSp>
        <p:sp>
          <p:nvSpPr>
            <p:cNvPr id="281614" name="Text Box 14"/>
            <p:cNvSpPr txBox="1">
              <a:spLocks noChangeArrowheads="1"/>
            </p:cNvSpPr>
            <p:nvPr/>
          </p:nvSpPr>
          <p:spPr bwMode="auto">
            <a:xfrm>
              <a:off x="1898" y="3178"/>
              <a:ext cx="520" cy="233"/>
            </a:xfrm>
            <a:prstGeom prst="rect">
              <a:avLst/>
            </a:prstGeom>
            <a:noFill/>
            <a:ln w="9525">
              <a:noFill/>
              <a:miter lim="800000"/>
              <a:headEnd/>
              <a:tailEnd/>
            </a:ln>
            <a:effectLst/>
          </p:spPr>
          <p:txBody>
            <a:bodyPr wrap="none">
              <a:spAutoFit/>
            </a:bodyPr>
            <a:lstStyle/>
            <a:p>
              <a:pPr algn="l"/>
              <a:r>
                <a:rPr lang="en-GB" sz="1800" dirty="0" err="1" smtClean="0">
                  <a:latin typeface="Arial Rounded MT Bold" pitchFamily="34" charset="0"/>
                </a:rPr>
                <a:t>Año</a:t>
              </a:r>
              <a:r>
                <a:rPr lang="en-GB" sz="1800" dirty="0" smtClean="0">
                  <a:latin typeface="Arial Rounded MT Bold" pitchFamily="34" charset="0"/>
                </a:rPr>
                <a:t> </a:t>
              </a:r>
              <a:r>
                <a:rPr lang="en-GB" sz="1800" dirty="0">
                  <a:latin typeface="Arial Rounded MT Bold" pitchFamily="34" charset="0"/>
                </a:rPr>
                <a:t>1</a:t>
              </a:r>
            </a:p>
          </p:txBody>
        </p:sp>
        <p:sp>
          <p:nvSpPr>
            <p:cNvPr id="281615" name="Text Box 15"/>
            <p:cNvSpPr txBox="1">
              <a:spLocks noChangeArrowheads="1"/>
            </p:cNvSpPr>
            <p:nvPr/>
          </p:nvSpPr>
          <p:spPr bwMode="auto">
            <a:xfrm>
              <a:off x="3147" y="3178"/>
              <a:ext cx="520" cy="233"/>
            </a:xfrm>
            <a:prstGeom prst="rect">
              <a:avLst/>
            </a:prstGeom>
            <a:noFill/>
            <a:ln w="9525">
              <a:noFill/>
              <a:miter lim="800000"/>
              <a:headEnd/>
              <a:tailEnd/>
            </a:ln>
            <a:effectLst/>
          </p:spPr>
          <p:txBody>
            <a:bodyPr wrap="none">
              <a:spAutoFit/>
            </a:bodyPr>
            <a:lstStyle/>
            <a:p>
              <a:pPr algn="l"/>
              <a:r>
                <a:rPr lang="en-GB" sz="1800" dirty="0" err="1" smtClean="0">
                  <a:latin typeface="Arial Rounded MT Bold" pitchFamily="34" charset="0"/>
                </a:rPr>
                <a:t>Año</a:t>
              </a:r>
              <a:r>
                <a:rPr lang="en-GB" sz="1800" dirty="0" smtClean="0">
                  <a:latin typeface="Arial Rounded MT Bold" pitchFamily="34" charset="0"/>
                </a:rPr>
                <a:t> 3</a:t>
              </a:r>
              <a:endParaRPr lang="en-GB" sz="1800" dirty="0">
                <a:latin typeface="Arial Rounded MT Bold" pitchFamily="34" charset="0"/>
              </a:endParaRPr>
            </a:p>
          </p:txBody>
        </p:sp>
        <p:sp>
          <p:nvSpPr>
            <p:cNvPr id="281616" name="Text Box 16"/>
            <p:cNvSpPr txBox="1">
              <a:spLocks noChangeArrowheads="1"/>
            </p:cNvSpPr>
            <p:nvPr/>
          </p:nvSpPr>
          <p:spPr bwMode="auto">
            <a:xfrm>
              <a:off x="3818" y="3178"/>
              <a:ext cx="520" cy="233"/>
            </a:xfrm>
            <a:prstGeom prst="rect">
              <a:avLst/>
            </a:prstGeom>
            <a:noFill/>
            <a:ln w="9525">
              <a:noFill/>
              <a:miter lim="800000"/>
              <a:headEnd/>
              <a:tailEnd/>
            </a:ln>
            <a:effectLst/>
          </p:spPr>
          <p:txBody>
            <a:bodyPr wrap="none">
              <a:spAutoFit/>
            </a:bodyPr>
            <a:lstStyle/>
            <a:p>
              <a:pPr algn="l"/>
              <a:r>
                <a:rPr lang="en-GB" sz="1800" dirty="0" err="1" smtClean="0">
                  <a:latin typeface="Arial Rounded MT Bold" pitchFamily="34" charset="0"/>
                </a:rPr>
                <a:t>Año</a:t>
              </a:r>
              <a:r>
                <a:rPr lang="en-GB" sz="1800" dirty="0" smtClean="0">
                  <a:latin typeface="Arial Rounded MT Bold" pitchFamily="34" charset="0"/>
                </a:rPr>
                <a:t> 4</a:t>
              </a:r>
              <a:endParaRPr lang="en-GB" sz="1800" dirty="0">
                <a:latin typeface="Arial Rounded MT Bold" pitchFamily="34" charset="0"/>
              </a:endParaRPr>
            </a:p>
          </p:txBody>
        </p:sp>
        <p:sp>
          <p:nvSpPr>
            <p:cNvPr id="281617" name="Text Box 17"/>
            <p:cNvSpPr txBox="1">
              <a:spLocks noChangeArrowheads="1"/>
            </p:cNvSpPr>
            <p:nvPr/>
          </p:nvSpPr>
          <p:spPr bwMode="auto">
            <a:xfrm>
              <a:off x="4470" y="3178"/>
              <a:ext cx="520" cy="233"/>
            </a:xfrm>
            <a:prstGeom prst="rect">
              <a:avLst/>
            </a:prstGeom>
            <a:noFill/>
            <a:ln w="9525">
              <a:noFill/>
              <a:miter lim="800000"/>
              <a:headEnd/>
              <a:tailEnd/>
            </a:ln>
            <a:effectLst/>
          </p:spPr>
          <p:txBody>
            <a:bodyPr wrap="none">
              <a:spAutoFit/>
            </a:bodyPr>
            <a:lstStyle/>
            <a:p>
              <a:pPr algn="l"/>
              <a:r>
                <a:rPr lang="en-GB" sz="1800" dirty="0" err="1" smtClean="0">
                  <a:latin typeface="Arial Rounded MT Bold" pitchFamily="34" charset="0"/>
                </a:rPr>
                <a:t>Año</a:t>
              </a:r>
              <a:r>
                <a:rPr lang="en-GB" sz="1800" dirty="0" smtClean="0">
                  <a:latin typeface="Arial Rounded MT Bold" pitchFamily="34" charset="0"/>
                </a:rPr>
                <a:t> 5</a:t>
              </a:r>
              <a:endParaRPr lang="en-GB" sz="1800" dirty="0">
                <a:latin typeface="Arial Rounded MT Bold" pitchFamily="34" charset="0"/>
              </a:endParaRPr>
            </a:p>
          </p:txBody>
        </p:sp>
        <p:sp>
          <p:nvSpPr>
            <p:cNvPr id="281618" name="Text Box 18"/>
            <p:cNvSpPr txBox="1">
              <a:spLocks noChangeArrowheads="1"/>
            </p:cNvSpPr>
            <p:nvPr/>
          </p:nvSpPr>
          <p:spPr bwMode="auto">
            <a:xfrm>
              <a:off x="2520" y="3178"/>
              <a:ext cx="520" cy="233"/>
            </a:xfrm>
            <a:prstGeom prst="rect">
              <a:avLst/>
            </a:prstGeom>
            <a:noFill/>
            <a:ln w="9525">
              <a:noFill/>
              <a:miter lim="800000"/>
              <a:headEnd/>
              <a:tailEnd/>
            </a:ln>
            <a:effectLst/>
          </p:spPr>
          <p:txBody>
            <a:bodyPr wrap="none">
              <a:spAutoFit/>
            </a:bodyPr>
            <a:lstStyle/>
            <a:p>
              <a:pPr algn="l"/>
              <a:r>
                <a:rPr lang="en-GB" sz="1800" dirty="0" err="1" smtClean="0">
                  <a:latin typeface="Arial Rounded MT Bold" pitchFamily="34" charset="0"/>
                </a:rPr>
                <a:t>Año</a:t>
              </a:r>
              <a:r>
                <a:rPr lang="en-GB" sz="1800" dirty="0" smtClean="0">
                  <a:latin typeface="Arial Rounded MT Bold" pitchFamily="34" charset="0"/>
                </a:rPr>
                <a:t> </a:t>
              </a:r>
              <a:r>
                <a:rPr lang="en-GB" sz="1800" dirty="0">
                  <a:latin typeface="Arial Rounded MT Bold" pitchFamily="34" charset="0"/>
                </a:rPr>
                <a:t>2</a:t>
              </a:r>
            </a:p>
          </p:txBody>
        </p:sp>
        <p:sp>
          <p:nvSpPr>
            <p:cNvPr id="281619" name="Text Box 19"/>
            <p:cNvSpPr txBox="1">
              <a:spLocks noChangeArrowheads="1"/>
            </p:cNvSpPr>
            <p:nvPr/>
          </p:nvSpPr>
          <p:spPr bwMode="auto">
            <a:xfrm>
              <a:off x="1868" y="1656"/>
              <a:ext cx="785" cy="233"/>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lgn="l"/>
              <a:r>
                <a:rPr lang="en-GB" b="1" dirty="0" err="1" smtClean="0"/>
                <a:t>Prevención</a:t>
              </a:r>
              <a:endParaRPr lang="en-GB" b="1" dirty="0"/>
            </a:p>
          </p:txBody>
        </p:sp>
        <p:sp>
          <p:nvSpPr>
            <p:cNvPr id="281620" name="Text Box 20"/>
            <p:cNvSpPr txBox="1">
              <a:spLocks noChangeArrowheads="1"/>
            </p:cNvSpPr>
            <p:nvPr/>
          </p:nvSpPr>
          <p:spPr bwMode="auto">
            <a:xfrm>
              <a:off x="1868" y="2205"/>
              <a:ext cx="453" cy="233"/>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lgn="l"/>
              <a:r>
                <a:rPr lang="en-GB" sz="1800" dirty="0" err="1" smtClean="0">
                  <a:latin typeface="Arial Rounded MT Bold" pitchFamily="34" charset="0"/>
                </a:rPr>
                <a:t>Falla</a:t>
              </a:r>
              <a:endParaRPr lang="en-GB" sz="1800" dirty="0">
                <a:latin typeface="Arial Rounded MT Bold" pitchFamily="34" charset="0"/>
              </a:endParaRPr>
            </a:p>
          </p:txBody>
        </p:sp>
        <p:sp>
          <p:nvSpPr>
            <p:cNvPr id="281621" name="Text Box 21"/>
            <p:cNvSpPr txBox="1">
              <a:spLocks noChangeArrowheads="1"/>
            </p:cNvSpPr>
            <p:nvPr/>
          </p:nvSpPr>
          <p:spPr bwMode="auto">
            <a:xfrm>
              <a:off x="1868" y="2754"/>
              <a:ext cx="1824" cy="233"/>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wrap="none">
              <a:spAutoFit/>
            </a:bodyPr>
            <a:lstStyle/>
            <a:p>
              <a:r>
                <a:rPr lang="en-GB" dirty="0" err="1" smtClean="0">
                  <a:latin typeface="Arial Rounded MT Bold" pitchFamily="34" charset="0"/>
                </a:rPr>
                <a:t>Inspección</a:t>
              </a:r>
              <a:r>
                <a:rPr lang="en-GB" dirty="0" smtClean="0">
                  <a:latin typeface="Arial Rounded MT Bold" pitchFamily="34" charset="0"/>
                </a:rPr>
                <a:t> / </a:t>
              </a:r>
              <a:r>
                <a:rPr lang="en-GB" dirty="0" err="1" smtClean="0">
                  <a:latin typeface="Arial Rounded MT Bold" pitchFamily="34" charset="0"/>
                </a:rPr>
                <a:t>Evaluación</a:t>
              </a:r>
              <a:endParaRPr lang="en-GB" sz="1800" dirty="0">
                <a:latin typeface="Arial Rounded MT Bold" pitchFamily="34" charset="0"/>
              </a:endParaRPr>
            </a:p>
          </p:txBody>
        </p:sp>
        <p:sp>
          <p:nvSpPr>
            <p:cNvPr id="281622" name="Line 22"/>
            <p:cNvSpPr>
              <a:spLocks noChangeShapeType="1"/>
            </p:cNvSpPr>
            <p:nvPr/>
          </p:nvSpPr>
          <p:spPr bwMode="auto">
            <a:xfrm>
              <a:off x="4964" y="2285"/>
              <a:ext cx="209" cy="62"/>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3" name="Line 23"/>
            <p:cNvSpPr>
              <a:spLocks noChangeShapeType="1"/>
            </p:cNvSpPr>
            <p:nvPr/>
          </p:nvSpPr>
          <p:spPr bwMode="auto">
            <a:xfrm>
              <a:off x="4981" y="2634"/>
              <a:ext cx="187" cy="33"/>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4" name="Line 24"/>
            <p:cNvSpPr>
              <a:spLocks noChangeShapeType="1"/>
            </p:cNvSpPr>
            <p:nvPr/>
          </p:nvSpPr>
          <p:spPr bwMode="auto">
            <a:xfrm>
              <a:off x="4996" y="2943"/>
              <a:ext cx="189" cy="26"/>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5" name="Line 25"/>
            <p:cNvSpPr>
              <a:spLocks noChangeShapeType="1"/>
            </p:cNvSpPr>
            <p:nvPr/>
          </p:nvSpPr>
          <p:spPr bwMode="auto">
            <a:xfrm flipV="1">
              <a:off x="1798" y="1896"/>
              <a:ext cx="0" cy="927"/>
            </a:xfrm>
            <a:prstGeom prst="line">
              <a:avLst/>
            </a:prstGeom>
            <a:noFill/>
            <a:ln w="9525">
              <a:solidFill>
                <a:schemeClr val="tx1"/>
              </a:solidFill>
              <a:round/>
              <a:headEnd/>
              <a:tailEnd type="triangle" w="med" len="med"/>
            </a:ln>
            <a:effectLst/>
          </p:spPr>
          <p:txBody>
            <a:bodyPr wrap="none">
              <a:spAutoFit/>
            </a:bodyPr>
            <a:lstStyle/>
            <a:p>
              <a:endParaRPr lang="en-GB" dirty="0"/>
            </a:p>
          </p:txBody>
        </p:sp>
        <p:sp>
          <p:nvSpPr>
            <p:cNvPr id="281626" name="Text Box 26"/>
            <p:cNvSpPr txBox="1">
              <a:spLocks noChangeArrowheads="1"/>
            </p:cNvSpPr>
            <p:nvPr/>
          </p:nvSpPr>
          <p:spPr bwMode="auto">
            <a:xfrm>
              <a:off x="1359" y="2225"/>
              <a:ext cx="530" cy="233"/>
            </a:xfrm>
            <a:prstGeom prst="rect">
              <a:avLst/>
            </a:prstGeom>
            <a:noFill/>
            <a:ln w="9525">
              <a:noFill/>
              <a:miter lim="800000"/>
              <a:headEnd/>
              <a:tailEnd/>
            </a:ln>
            <a:effectLst/>
          </p:spPr>
          <p:txBody>
            <a:bodyPr wrap="none">
              <a:spAutoFit/>
            </a:bodyPr>
            <a:lstStyle/>
            <a:p>
              <a:pPr algn="l"/>
              <a:r>
                <a:rPr lang="en-GB" sz="1800" dirty="0" err="1" smtClean="0">
                  <a:latin typeface="Arial Rounded MT Bold" pitchFamily="34" charset="0"/>
                </a:rPr>
                <a:t>Costo</a:t>
              </a:r>
              <a:endParaRPr lang="en-GB" sz="1800" dirty="0">
                <a:latin typeface="Arial Rounded MT Bold" pitchFamily="34" charset="0"/>
              </a:endParaRPr>
            </a:p>
          </p:txBody>
        </p:sp>
      </p:grpSp>
      <p:sp>
        <p:nvSpPr>
          <p:cNvPr id="6" name="Slide Number Placeholder 5"/>
          <p:cNvSpPr>
            <a:spLocks noGrp="1"/>
          </p:cNvSpPr>
          <p:nvPr>
            <p:ph type="sldNum" sz="quarter" idx="12"/>
          </p:nvPr>
        </p:nvSpPr>
        <p:spPr/>
        <p:txBody>
          <a:bodyPr/>
          <a:lstStyle/>
          <a:p>
            <a:fld id="{4BE819A1-3DD8-4179-BFD0-BF7D359F8DBD}" type="slidenum">
              <a:rPr lang="en-US" smtClean="0"/>
              <a:pPr/>
              <a:t>201</a:t>
            </a:fld>
            <a:endParaRPr lang="en-US" dirty="0"/>
          </a:p>
        </p:txBody>
      </p:sp>
    </p:spTree>
    <p:extLst>
      <p:ext uri="{BB962C8B-B14F-4D97-AF65-F5344CB8AC3E}">
        <p14:creationId xmlns="" xmlns:p14="http://schemas.microsoft.com/office/powerpoint/2010/main" val="36644589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202</a:t>
            </a:fld>
            <a:endParaRPr lang="en-US" dirty="0"/>
          </a:p>
        </p:txBody>
      </p:sp>
      <p:sp>
        <p:nvSpPr>
          <p:cNvPr id="6" name="Content Placeholder 5"/>
          <p:cNvSpPr>
            <a:spLocks noGrp="1"/>
          </p:cNvSpPr>
          <p:nvPr>
            <p:ph idx="1"/>
          </p:nvPr>
        </p:nvSpPr>
        <p:spPr>
          <a:xfrm>
            <a:off x="609600" y="914400"/>
            <a:ext cx="8305800" cy="4724400"/>
          </a:xfrm>
        </p:spPr>
        <p:txBody>
          <a:bodyPr>
            <a:noAutofit/>
          </a:bodyPr>
          <a:lstStyle/>
          <a:p>
            <a:pPr marL="285750" indent="-285750">
              <a:lnSpc>
                <a:spcPct val="114000"/>
              </a:lnSpc>
              <a:spcBef>
                <a:spcPts val="0"/>
              </a:spcBef>
            </a:pPr>
            <a:r>
              <a:rPr lang="en-GB" sz="1700" dirty="0" err="1" smtClean="0"/>
              <a:t>Planificación</a:t>
            </a:r>
            <a:r>
              <a:rPr lang="en-GB" sz="1700" dirty="0" smtClean="0"/>
              <a:t> de la </a:t>
            </a:r>
            <a:r>
              <a:rPr lang="en-GB" sz="1700" dirty="0" err="1" smtClean="0"/>
              <a:t>calidad</a:t>
            </a:r>
            <a:r>
              <a:rPr lang="en-GB" sz="1700" dirty="0" smtClean="0"/>
              <a:t>, </a:t>
            </a:r>
            <a:r>
              <a:rPr lang="en-GB" sz="1700" dirty="0" err="1" smtClean="0"/>
              <a:t>aseguramiento</a:t>
            </a:r>
            <a:r>
              <a:rPr lang="en-GB" sz="1700" dirty="0" smtClean="0"/>
              <a:t> de la </a:t>
            </a:r>
            <a:r>
              <a:rPr lang="en-GB" sz="1700" dirty="0" err="1" smtClean="0"/>
              <a:t>calidad</a:t>
            </a:r>
            <a:r>
              <a:rPr lang="en-GB" sz="1700" dirty="0" smtClean="0"/>
              <a:t>, control de la </a:t>
            </a:r>
            <a:r>
              <a:rPr lang="en-GB" sz="1700" dirty="0" err="1" smtClean="0"/>
              <a:t>calidad</a:t>
            </a:r>
            <a:r>
              <a:rPr lang="en-GB" sz="1700" dirty="0" smtClean="0"/>
              <a:t> y </a:t>
            </a:r>
            <a:r>
              <a:rPr lang="en-GB" sz="1700" dirty="0" err="1" smtClean="0"/>
              <a:t>mejora</a:t>
            </a:r>
            <a:r>
              <a:rPr lang="en-GB" sz="1700" dirty="0" smtClean="0"/>
              <a:t> continua.</a:t>
            </a:r>
          </a:p>
          <a:p>
            <a:pPr marL="285750" indent="-285750">
              <a:lnSpc>
                <a:spcPct val="114000"/>
              </a:lnSpc>
              <a:spcBef>
                <a:spcPts val="0"/>
              </a:spcBef>
            </a:pPr>
            <a:r>
              <a:rPr lang="en-GB" sz="1700" dirty="0" smtClean="0"/>
              <a:t>La </a:t>
            </a:r>
            <a:r>
              <a:rPr lang="en-GB" sz="1700" dirty="0" err="1" smtClean="0"/>
              <a:t>necesidad</a:t>
            </a:r>
            <a:r>
              <a:rPr lang="en-GB" sz="1700" dirty="0" smtClean="0"/>
              <a:t> de </a:t>
            </a:r>
            <a:r>
              <a:rPr lang="en-GB" sz="1700" dirty="0" err="1" smtClean="0"/>
              <a:t>gestionar</a:t>
            </a:r>
            <a:r>
              <a:rPr lang="en-GB" sz="1700" dirty="0" smtClean="0"/>
              <a:t> la </a:t>
            </a:r>
            <a:r>
              <a:rPr lang="en-GB" sz="1700" dirty="0" err="1" smtClean="0"/>
              <a:t>calidad</a:t>
            </a:r>
            <a:r>
              <a:rPr lang="en-GB" sz="1700" dirty="0" smtClean="0"/>
              <a:t> de los </a:t>
            </a:r>
            <a:r>
              <a:rPr lang="en-GB" sz="1700" dirty="0" err="1" smtClean="0"/>
              <a:t>entregables</a:t>
            </a:r>
            <a:r>
              <a:rPr lang="en-GB" sz="1700" dirty="0" smtClean="0"/>
              <a:t> (</a:t>
            </a:r>
            <a:r>
              <a:rPr lang="en-GB" sz="1700" dirty="0" err="1" smtClean="0"/>
              <a:t>productos</a:t>
            </a:r>
            <a:r>
              <a:rPr lang="en-GB" sz="1700" dirty="0" smtClean="0"/>
              <a:t> o </a:t>
            </a:r>
            <a:r>
              <a:rPr lang="en-GB" sz="1700" dirty="0" err="1" smtClean="0"/>
              <a:t>servicio</a:t>
            </a:r>
            <a:r>
              <a:rPr lang="en-GB" sz="1700" dirty="0" smtClean="0"/>
              <a:t> </a:t>
            </a:r>
            <a:r>
              <a:rPr lang="en-GB" sz="1700" dirty="0" err="1" smtClean="0"/>
              <a:t>que</a:t>
            </a:r>
            <a:r>
              <a:rPr lang="en-GB" sz="1700" dirty="0" smtClean="0"/>
              <a:t> un </a:t>
            </a:r>
            <a:r>
              <a:rPr lang="en-GB" sz="1700" dirty="0" err="1" smtClean="0"/>
              <a:t>proyecto</a:t>
            </a:r>
            <a:r>
              <a:rPr lang="en-GB" sz="1700" dirty="0" smtClean="0"/>
              <a:t> </a:t>
            </a:r>
            <a:r>
              <a:rPr lang="en-GB" sz="1700" dirty="0" err="1" smtClean="0"/>
              <a:t>entrega</a:t>
            </a:r>
            <a:r>
              <a:rPr lang="en-GB" sz="1700" dirty="0" smtClean="0"/>
              <a:t>)</a:t>
            </a:r>
          </a:p>
          <a:p>
            <a:pPr marL="285750" indent="-285750">
              <a:lnSpc>
                <a:spcPct val="114000"/>
              </a:lnSpc>
              <a:spcBef>
                <a:spcPts val="0"/>
              </a:spcBef>
            </a:pPr>
            <a:r>
              <a:rPr lang="en-GB" sz="1700" dirty="0" smtClean="0"/>
              <a:t>La </a:t>
            </a:r>
            <a:r>
              <a:rPr lang="en-GB" sz="1700" dirty="0" err="1" smtClean="0"/>
              <a:t>necesidad</a:t>
            </a:r>
            <a:r>
              <a:rPr lang="en-GB" sz="1700" dirty="0" smtClean="0"/>
              <a:t> de </a:t>
            </a:r>
            <a:r>
              <a:rPr lang="en-GB" sz="1700" dirty="0" err="1" smtClean="0"/>
              <a:t>gestionar</a:t>
            </a:r>
            <a:r>
              <a:rPr lang="en-GB" sz="1700" dirty="0" smtClean="0"/>
              <a:t> la </a:t>
            </a:r>
            <a:r>
              <a:rPr lang="en-GB" sz="1700" dirty="0" err="1" smtClean="0"/>
              <a:t>calidad</a:t>
            </a:r>
            <a:r>
              <a:rPr lang="en-GB" sz="1700" dirty="0" smtClean="0"/>
              <a:t> de los </a:t>
            </a:r>
            <a:r>
              <a:rPr lang="en-GB" sz="1700" dirty="0" err="1" smtClean="0"/>
              <a:t>procesos</a:t>
            </a:r>
            <a:r>
              <a:rPr lang="en-GB" sz="1700" dirty="0" smtClean="0"/>
              <a:t> de </a:t>
            </a:r>
            <a:r>
              <a:rPr lang="en-GB" sz="1700" dirty="0" err="1" smtClean="0"/>
              <a:t>gestión</a:t>
            </a:r>
            <a:r>
              <a:rPr lang="en-GB" sz="1700" dirty="0" smtClean="0"/>
              <a:t> de los </a:t>
            </a:r>
            <a:r>
              <a:rPr lang="en-GB" sz="1700" dirty="0" err="1" smtClean="0"/>
              <a:t>proyectos</a:t>
            </a:r>
            <a:r>
              <a:rPr lang="en-GB" sz="1700" dirty="0" smtClean="0"/>
              <a:t>.</a:t>
            </a:r>
          </a:p>
          <a:p>
            <a:pPr marL="285750" indent="-285750">
              <a:lnSpc>
                <a:spcPct val="114000"/>
              </a:lnSpc>
              <a:spcBef>
                <a:spcPts val="0"/>
              </a:spcBef>
            </a:pPr>
            <a:r>
              <a:rPr lang="en-GB" sz="1700" dirty="0" err="1" smtClean="0"/>
              <a:t>Planificación</a:t>
            </a:r>
            <a:r>
              <a:rPr lang="en-GB" sz="1700" dirty="0" smtClean="0"/>
              <a:t> de la </a:t>
            </a:r>
            <a:r>
              <a:rPr lang="en-GB" sz="1700" dirty="0" err="1" smtClean="0"/>
              <a:t>calidad</a:t>
            </a:r>
            <a:r>
              <a:rPr lang="en-GB" sz="1700" dirty="0" smtClean="0"/>
              <a:t>, </a:t>
            </a:r>
            <a:r>
              <a:rPr lang="en-GB" sz="1700" dirty="0" err="1" smtClean="0"/>
              <a:t>aseguramiento</a:t>
            </a:r>
            <a:r>
              <a:rPr lang="en-GB" sz="1700" dirty="0" smtClean="0"/>
              <a:t> de la </a:t>
            </a:r>
            <a:r>
              <a:rPr lang="en-GB" sz="1700" dirty="0" err="1" smtClean="0"/>
              <a:t>calidad</a:t>
            </a:r>
            <a:r>
              <a:rPr lang="en-GB" sz="1700" dirty="0" smtClean="0"/>
              <a:t>, control de la </a:t>
            </a:r>
            <a:r>
              <a:rPr lang="en-GB" sz="1700" dirty="0" err="1" smtClean="0"/>
              <a:t>calidad</a:t>
            </a:r>
            <a:r>
              <a:rPr lang="en-GB" sz="1700" dirty="0" smtClean="0"/>
              <a:t> y </a:t>
            </a:r>
            <a:r>
              <a:rPr lang="en-GB" sz="1700" dirty="0" err="1" smtClean="0"/>
              <a:t>mejora</a:t>
            </a:r>
            <a:r>
              <a:rPr lang="en-GB" sz="1700" dirty="0" smtClean="0"/>
              <a:t> continua.</a:t>
            </a:r>
          </a:p>
          <a:p>
            <a:pPr marL="285750" indent="-285750">
              <a:lnSpc>
                <a:spcPct val="114000"/>
              </a:lnSpc>
              <a:spcBef>
                <a:spcPts val="0"/>
              </a:spcBef>
            </a:pPr>
            <a:r>
              <a:rPr lang="en-GB" sz="1700" dirty="0" smtClean="0"/>
              <a:t>La </a:t>
            </a:r>
            <a:r>
              <a:rPr lang="en-GB" sz="1700" dirty="0" err="1" smtClean="0"/>
              <a:t>necesidad</a:t>
            </a:r>
            <a:r>
              <a:rPr lang="en-GB" sz="1700" dirty="0" smtClean="0"/>
              <a:t> de </a:t>
            </a:r>
            <a:r>
              <a:rPr lang="en-GB" sz="1700" dirty="0" err="1" smtClean="0"/>
              <a:t>gestionar</a:t>
            </a:r>
            <a:r>
              <a:rPr lang="en-GB" sz="1700" dirty="0" smtClean="0"/>
              <a:t> la </a:t>
            </a:r>
            <a:r>
              <a:rPr lang="en-GB" sz="1700" dirty="0" err="1" smtClean="0"/>
              <a:t>calidad</a:t>
            </a:r>
            <a:r>
              <a:rPr lang="en-GB" sz="1700" dirty="0" smtClean="0"/>
              <a:t> de los </a:t>
            </a:r>
            <a:r>
              <a:rPr lang="en-GB" sz="1700" dirty="0" err="1" smtClean="0"/>
              <a:t>entregables</a:t>
            </a:r>
            <a:r>
              <a:rPr lang="en-GB" sz="1700" dirty="0" smtClean="0"/>
              <a:t> (</a:t>
            </a:r>
            <a:r>
              <a:rPr lang="en-GB" sz="1700" dirty="0" err="1" smtClean="0"/>
              <a:t>productos</a:t>
            </a:r>
            <a:r>
              <a:rPr lang="en-GB" sz="1700" dirty="0" smtClean="0"/>
              <a:t> o </a:t>
            </a:r>
            <a:r>
              <a:rPr lang="en-GB" sz="1700" dirty="0" err="1" smtClean="0"/>
              <a:t>servicio</a:t>
            </a:r>
            <a:r>
              <a:rPr lang="en-GB" sz="1700" dirty="0" smtClean="0"/>
              <a:t> </a:t>
            </a:r>
            <a:r>
              <a:rPr lang="en-GB" sz="1700" dirty="0" err="1" smtClean="0"/>
              <a:t>que</a:t>
            </a:r>
            <a:r>
              <a:rPr lang="en-GB" sz="1700" dirty="0" smtClean="0"/>
              <a:t> un </a:t>
            </a:r>
            <a:r>
              <a:rPr lang="en-GB" sz="1700" dirty="0" err="1" smtClean="0"/>
              <a:t>proyecto</a:t>
            </a:r>
            <a:r>
              <a:rPr lang="en-GB" sz="1700" dirty="0" smtClean="0"/>
              <a:t> </a:t>
            </a:r>
            <a:r>
              <a:rPr lang="en-GB" sz="1700" dirty="0" err="1" smtClean="0"/>
              <a:t>entrega</a:t>
            </a:r>
            <a:r>
              <a:rPr lang="en-GB" sz="1700" dirty="0" smtClean="0"/>
              <a:t>)</a:t>
            </a:r>
          </a:p>
          <a:p>
            <a:pPr marL="285750" indent="-285750">
              <a:lnSpc>
                <a:spcPct val="114000"/>
              </a:lnSpc>
              <a:spcBef>
                <a:spcPts val="0"/>
              </a:spcBef>
            </a:pPr>
            <a:r>
              <a:rPr lang="en-GB" sz="1700" dirty="0" smtClean="0"/>
              <a:t>La </a:t>
            </a:r>
            <a:r>
              <a:rPr lang="en-GB" sz="1700" dirty="0" err="1" smtClean="0"/>
              <a:t>necesidad</a:t>
            </a:r>
            <a:r>
              <a:rPr lang="en-GB" sz="1700" dirty="0" smtClean="0"/>
              <a:t> de </a:t>
            </a:r>
            <a:r>
              <a:rPr lang="en-GB" sz="1700" dirty="0" err="1" smtClean="0"/>
              <a:t>gestionar</a:t>
            </a:r>
            <a:r>
              <a:rPr lang="en-GB" sz="1700" dirty="0" smtClean="0"/>
              <a:t> la </a:t>
            </a:r>
            <a:r>
              <a:rPr lang="en-GB" sz="1700" dirty="0" err="1" smtClean="0"/>
              <a:t>calidad</a:t>
            </a:r>
            <a:r>
              <a:rPr lang="en-GB" sz="1700" dirty="0" smtClean="0"/>
              <a:t> de los </a:t>
            </a:r>
            <a:r>
              <a:rPr lang="en-GB" sz="1700" dirty="0" err="1" smtClean="0"/>
              <a:t>procesos</a:t>
            </a:r>
            <a:r>
              <a:rPr lang="en-GB" sz="1700" dirty="0" smtClean="0"/>
              <a:t> de </a:t>
            </a:r>
            <a:r>
              <a:rPr lang="en-GB" sz="1700" dirty="0" err="1" smtClean="0"/>
              <a:t>gestión</a:t>
            </a:r>
            <a:r>
              <a:rPr lang="en-GB" sz="1700" dirty="0" smtClean="0"/>
              <a:t> de los </a:t>
            </a:r>
            <a:r>
              <a:rPr lang="en-GB" sz="1700" dirty="0" err="1" smtClean="0"/>
              <a:t>proyectos</a:t>
            </a:r>
            <a:r>
              <a:rPr lang="en-GB" sz="1700" dirty="0" smtClean="0"/>
              <a:t>.</a:t>
            </a:r>
          </a:p>
          <a:p>
            <a:pPr marL="285750" indent="-285750">
              <a:lnSpc>
                <a:spcPct val="114000"/>
              </a:lnSpc>
              <a:spcBef>
                <a:spcPts val="0"/>
              </a:spcBef>
            </a:pPr>
            <a:r>
              <a:rPr lang="en-GB" sz="1700" dirty="0" err="1" smtClean="0"/>
              <a:t>Técnicas</a:t>
            </a:r>
            <a:r>
              <a:rPr lang="en-GB" sz="1700" dirty="0" smtClean="0"/>
              <a:t> </a:t>
            </a:r>
            <a:r>
              <a:rPr lang="en-GB" sz="1700" dirty="0" err="1" smtClean="0"/>
              <a:t>utilizadas</a:t>
            </a:r>
            <a:r>
              <a:rPr lang="en-GB" sz="1700" dirty="0" smtClean="0"/>
              <a:t> en la </a:t>
            </a:r>
            <a:r>
              <a:rPr lang="en-GB" sz="1700" dirty="0" err="1" smtClean="0"/>
              <a:t>planificación</a:t>
            </a:r>
            <a:r>
              <a:rPr lang="en-GB" sz="1700" dirty="0" smtClean="0"/>
              <a:t> y </a:t>
            </a:r>
            <a:r>
              <a:rPr lang="en-GB" sz="1700" dirty="0" err="1" smtClean="0"/>
              <a:t>aseguramiento</a:t>
            </a:r>
            <a:r>
              <a:rPr lang="en-GB" sz="1700" dirty="0" smtClean="0"/>
              <a:t> de la </a:t>
            </a:r>
            <a:r>
              <a:rPr lang="en-GB" sz="1700" dirty="0" err="1" smtClean="0"/>
              <a:t>calidad</a:t>
            </a:r>
            <a:r>
              <a:rPr lang="en-GB" sz="1700" dirty="0" smtClean="0"/>
              <a:t>, tales </a:t>
            </a:r>
            <a:r>
              <a:rPr lang="en-GB" sz="1700" dirty="0" err="1" smtClean="0"/>
              <a:t>como</a:t>
            </a:r>
            <a:r>
              <a:rPr lang="en-GB" sz="1700" dirty="0" smtClean="0"/>
              <a:t> planes de </a:t>
            </a:r>
            <a:r>
              <a:rPr lang="en-GB" sz="1700" dirty="0" err="1" smtClean="0"/>
              <a:t>calidad</a:t>
            </a:r>
            <a:r>
              <a:rPr lang="en-GB" sz="1700" dirty="0" smtClean="0"/>
              <a:t>, </a:t>
            </a:r>
            <a:r>
              <a:rPr lang="en-GB" sz="1700" dirty="0" err="1" smtClean="0"/>
              <a:t>auiditoría</a:t>
            </a:r>
            <a:r>
              <a:rPr lang="en-GB" sz="1700" dirty="0" smtClean="0"/>
              <a:t>, </a:t>
            </a:r>
            <a:r>
              <a:rPr lang="en-GB" sz="1700" dirty="0" err="1" smtClean="0"/>
              <a:t>procedimientos</a:t>
            </a:r>
            <a:r>
              <a:rPr lang="en-GB" sz="1700" dirty="0" smtClean="0"/>
              <a:t>/</a:t>
            </a:r>
            <a:r>
              <a:rPr lang="en-GB" sz="1700" dirty="0" err="1" smtClean="0"/>
              <a:t>listas</a:t>
            </a:r>
            <a:r>
              <a:rPr lang="en-GB" sz="1700" dirty="0" smtClean="0"/>
              <a:t> de </a:t>
            </a:r>
            <a:r>
              <a:rPr lang="en-GB" sz="1700" dirty="0" err="1" smtClean="0"/>
              <a:t>verificación</a:t>
            </a:r>
            <a:r>
              <a:rPr lang="en-GB" sz="1700" dirty="0" smtClean="0"/>
              <a:t>.</a:t>
            </a:r>
          </a:p>
          <a:p>
            <a:pPr marL="285750" indent="-285750">
              <a:lnSpc>
                <a:spcPct val="114000"/>
              </a:lnSpc>
              <a:spcBef>
                <a:spcPts val="0"/>
              </a:spcBef>
            </a:pPr>
            <a:r>
              <a:rPr lang="en-GB" sz="1700" dirty="0" err="1" smtClean="0"/>
              <a:t>Técincas</a:t>
            </a:r>
            <a:r>
              <a:rPr lang="en-GB" sz="1700" dirty="0" smtClean="0"/>
              <a:t> </a:t>
            </a:r>
            <a:r>
              <a:rPr lang="en-GB" sz="1700" dirty="0" err="1" smtClean="0"/>
              <a:t>utilizadas</a:t>
            </a:r>
            <a:r>
              <a:rPr lang="en-GB" sz="1700" dirty="0" smtClean="0"/>
              <a:t> en el control y </a:t>
            </a:r>
            <a:r>
              <a:rPr lang="en-GB" sz="1700" dirty="0" err="1" smtClean="0"/>
              <a:t>mejora</a:t>
            </a:r>
            <a:r>
              <a:rPr lang="en-GB" sz="1700" dirty="0" smtClean="0"/>
              <a:t> de la </a:t>
            </a:r>
            <a:r>
              <a:rPr lang="en-GB" sz="1700" dirty="0" err="1" smtClean="0"/>
              <a:t>calidad</a:t>
            </a:r>
            <a:r>
              <a:rPr lang="en-GB" sz="1700" dirty="0" smtClean="0"/>
              <a:t> tales </a:t>
            </a:r>
            <a:r>
              <a:rPr lang="en-GB" sz="1700" dirty="0" err="1" smtClean="0"/>
              <a:t>como</a:t>
            </a:r>
            <a:r>
              <a:rPr lang="en-GB" sz="1700" dirty="0" smtClean="0"/>
              <a:t> </a:t>
            </a:r>
            <a:r>
              <a:rPr lang="en-GB" sz="1700" dirty="0" err="1" smtClean="0"/>
              <a:t>inspección</a:t>
            </a:r>
            <a:r>
              <a:rPr lang="en-GB" sz="1700" dirty="0" smtClean="0"/>
              <a:t>, </a:t>
            </a:r>
            <a:r>
              <a:rPr lang="en-GB" sz="1700" dirty="0" err="1" smtClean="0"/>
              <a:t>diagramas</a:t>
            </a:r>
            <a:r>
              <a:rPr lang="en-GB" sz="1700" dirty="0" smtClean="0"/>
              <a:t> de Ishikawa, </a:t>
            </a:r>
            <a:r>
              <a:rPr lang="en-GB" sz="1700" dirty="0" err="1" smtClean="0"/>
              <a:t>análisis</a:t>
            </a:r>
            <a:r>
              <a:rPr lang="en-GB" sz="1700" dirty="0" smtClean="0"/>
              <a:t> de Pareto, </a:t>
            </a:r>
            <a:r>
              <a:rPr lang="en-GB" sz="1700" dirty="0" err="1" smtClean="0"/>
              <a:t>diagramas</a:t>
            </a:r>
            <a:r>
              <a:rPr lang="en-GB" sz="1700" dirty="0" smtClean="0"/>
              <a:t> de control.</a:t>
            </a:r>
          </a:p>
          <a:p>
            <a:pPr marL="285750" indent="-285750">
              <a:lnSpc>
                <a:spcPct val="114000"/>
              </a:lnSpc>
              <a:spcBef>
                <a:spcPts val="0"/>
              </a:spcBef>
            </a:pPr>
            <a:r>
              <a:rPr lang="en-GB" sz="1700" dirty="0" smtClean="0"/>
              <a:t>La </a:t>
            </a:r>
            <a:r>
              <a:rPr lang="en-GB" sz="1700" dirty="0" err="1" smtClean="0"/>
              <a:t>importancia</a:t>
            </a:r>
            <a:r>
              <a:rPr lang="en-GB" sz="1700" dirty="0" smtClean="0"/>
              <a:t> de los </a:t>
            </a:r>
            <a:r>
              <a:rPr lang="en-GB" sz="1700" dirty="0" err="1" smtClean="0"/>
              <a:t>criterior</a:t>
            </a:r>
            <a:r>
              <a:rPr lang="en-GB" sz="1700" dirty="0" smtClean="0"/>
              <a:t> de </a:t>
            </a:r>
            <a:r>
              <a:rPr lang="en-GB" sz="1700" dirty="0" err="1" smtClean="0"/>
              <a:t>aceptación</a:t>
            </a:r>
            <a:r>
              <a:rPr lang="en-GB" sz="1700" dirty="0" smtClean="0"/>
              <a:t> </a:t>
            </a:r>
            <a:r>
              <a:rPr lang="en-GB" sz="1700" dirty="0" err="1" smtClean="0"/>
              <a:t>para</a:t>
            </a:r>
            <a:r>
              <a:rPr lang="en-GB" sz="1700" dirty="0" smtClean="0"/>
              <a:t> </a:t>
            </a:r>
            <a:r>
              <a:rPr lang="en-GB" sz="1700" dirty="0" err="1" smtClean="0"/>
              <a:t>cada</a:t>
            </a:r>
            <a:r>
              <a:rPr lang="en-GB" sz="1700" dirty="0" smtClean="0"/>
              <a:t> </a:t>
            </a:r>
            <a:r>
              <a:rPr lang="en-GB" sz="1700" dirty="0" err="1" smtClean="0"/>
              <a:t>paquete</a:t>
            </a:r>
            <a:r>
              <a:rPr lang="en-GB" sz="1700" dirty="0" smtClean="0"/>
              <a:t> de </a:t>
            </a:r>
            <a:r>
              <a:rPr lang="en-GB" sz="1700" dirty="0" err="1" smtClean="0"/>
              <a:t>trabajo</a:t>
            </a:r>
            <a:r>
              <a:rPr lang="en-GB" sz="1700" dirty="0" smtClean="0"/>
              <a:t>.</a:t>
            </a:r>
          </a:p>
          <a:p>
            <a:pPr marL="285750" indent="-285750">
              <a:lnSpc>
                <a:spcPct val="100000"/>
              </a:lnSpc>
              <a:spcBef>
                <a:spcPts val="0"/>
              </a:spcBef>
            </a:pPr>
            <a:r>
              <a:rPr lang="en-GB" sz="1700" dirty="0" err="1" smtClean="0"/>
              <a:t>Beneficios</a:t>
            </a:r>
            <a:r>
              <a:rPr lang="en-GB" sz="1700" dirty="0" smtClean="0"/>
              <a:t> y </a:t>
            </a:r>
            <a:r>
              <a:rPr lang="en-GB" sz="1700" dirty="0" err="1" smtClean="0"/>
              <a:t>costos</a:t>
            </a:r>
            <a:r>
              <a:rPr lang="en-GB" sz="1700" dirty="0" smtClean="0"/>
              <a:t> de la </a:t>
            </a:r>
            <a:r>
              <a:rPr lang="en-GB" sz="1700" dirty="0" err="1" smtClean="0"/>
              <a:t>gestión</a:t>
            </a:r>
            <a:r>
              <a:rPr lang="en-GB" sz="1700" dirty="0" smtClean="0"/>
              <a:t> de </a:t>
            </a:r>
            <a:r>
              <a:rPr lang="en-GB" sz="1700" dirty="0" err="1" smtClean="0"/>
              <a:t>calidad</a:t>
            </a:r>
            <a:r>
              <a:rPr lang="en-GB" sz="1700" dirty="0" smtClean="0"/>
              <a:t> de los </a:t>
            </a:r>
            <a:r>
              <a:rPr lang="en-GB" sz="1700" dirty="0" err="1" smtClean="0"/>
              <a:t>proyectos</a:t>
            </a:r>
            <a:r>
              <a:rPr lang="en-GB" sz="1700" dirty="0" smtClean="0"/>
              <a:t>.</a:t>
            </a:r>
            <a:endParaRPr lang="en-US" sz="1700" dirty="0"/>
          </a:p>
        </p:txBody>
      </p:sp>
      <p:sp>
        <p:nvSpPr>
          <p:cNvPr id="7" name="Title 6"/>
          <p:cNvSpPr>
            <a:spLocks noGrp="1"/>
          </p:cNvSpPr>
          <p:nvPr>
            <p:ph type="title"/>
          </p:nvPr>
        </p:nvSpPr>
        <p:spPr>
          <a:xfrm>
            <a:off x="381000" y="0"/>
            <a:ext cx="6172200" cy="1143000"/>
          </a:xfrm>
        </p:spPr>
        <p:txBody>
          <a:bodyPr/>
          <a:lstStyle/>
          <a:p>
            <a:r>
              <a:rPr lang="en-US" dirty="0" err="1" smtClean="0"/>
              <a:t>Hemos</a:t>
            </a:r>
            <a:r>
              <a:rPr lang="en-US" dirty="0" smtClean="0"/>
              <a:t> </a:t>
            </a:r>
            <a:r>
              <a:rPr lang="en-US" dirty="0" err="1" smtClean="0"/>
              <a:t>cubierto</a:t>
            </a:r>
            <a:endParaRPr lang="en-US" dirty="0"/>
          </a:p>
        </p:txBody>
      </p:sp>
    </p:spTree>
    <p:extLst>
      <p:ext uri="{BB962C8B-B14F-4D97-AF65-F5344CB8AC3E}">
        <p14:creationId xmlns="" xmlns:p14="http://schemas.microsoft.com/office/powerpoint/2010/main" val="181409540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P5 y la </a:t>
            </a:r>
            <a:r>
              <a:rPr lang="en-US" dirty="0" err="1" smtClean="0"/>
              <a:t>Línea</a:t>
            </a:r>
            <a:r>
              <a:rPr lang="en-US" dirty="0" smtClean="0"/>
              <a:t> Base Social</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21</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3693319"/>
          </a:xfrm>
          <a:prstGeom prst="rect">
            <a:avLst/>
          </a:prstGeom>
          <a:noFill/>
        </p:spPr>
        <p:txBody>
          <a:bodyPr wrap="square" rtlCol="0">
            <a:spAutoFit/>
          </a:bodyPr>
          <a:lstStyle/>
          <a:p>
            <a:r>
              <a:rPr lang="en-US" b="1" dirty="0" err="1" smtClean="0"/>
              <a:t>Sociedad</a:t>
            </a:r>
            <a:r>
              <a:rPr lang="en-US" b="1" dirty="0" smtClean="0"/>
              <a:t> y </a:t>
            </a:r>
            <a:r>
              <a:rPr lang="en-US" b="1" dirty="0" err="1" smtClean="0"/>
              <a:t>Consumidores</a:t>
            </a:r>
            <a:r>
              <a:rPr lang="en-US" b="1" dirty="0" smtClean="0"/>
              <a:t/>
            </a:r>
            <a:br>
              <a:rPr lang="en-US" b="1" dirty="0" smtClean="0"/>
            </a:br>
            <a:endParaRPr lang="en-US" b="1" dirty="0" smtClean="0"/>
          </a:p>
          <a:p>
            <a:pPr marL="285750" indent="-285750">
              <a:buFont typeface="Arial"/>
              <a:buChar char="•"/>
            </a:pPr>
            <a:r>
              <a:rPr lang="en-US" dirty="0" err="1" smtClean="0"/>
              <a:t>Apoyo</a:t>
            </a:r>
            <a:r>
              <a:rPr lang="en-US" dirty="0" smtClean="0"/>
              <a:t> a la </a:t>
            </a:r>
            <a:r>
              <a:rPr lang="en-US" dirty="0" err="1" smtClean="0"/>
              <a:t>Comunidad</a:t>
            </a:r>
            <a:r>
              <a:rPr lang="en-US" dirty="0" smtClean="0"/>
              <a:t/>
            </a:r>
            <a:br>
              <a:rPr lang="en-US" dirty="0" smtClean="0"/>
            </a:br>
            <a:endParaRPr lang="en-US" dirty="0"/>
          </a:p>
          <a:p>
            <a:pPr marL="285750" indent="-285750">
              <a:buFont typeface="Arial"/>
              <a:buChar char="•"/>
            </a:pPr>
            <a:r>
              <a:rPr lang="en-US" dirty="0" err="1" smtClean="0"/>
              <a:t>Política</a:t>
            </a:r>
            <a:r>
              <a:rPr lang="en-US" dirty="0" smtClean="0"/>
              <a:t> </a:t>
            </a:r>
            <a:r>
              <a:rPr lang="en-US" dirty="0" err="1" smtClean="0"/>
              <a:t>Pública</a:t>
            </a:r>
            <a:r>
              <a:rPr lang="en-US" dirty="0" smtClean="0"/>
              <a:t> / </a:t>
            </a:r>
            <a:r>
              <a:rPr lang="en-US" dirty="0" err="1" smtClean="0"/>
              <a:t>Cumplimiento</a:t>
            </a:r>
            <a:r>
              <a:rPr lang="en-US" dirty="0" smtClean="0"/>
              <a:t/>
            </a:r>
            <a:br>
              <a:rPr lang="en-US" dirty="0" smtClean="0"/>
            </a:br>
            <a:endParaRPr lang="en-US" dirty="0" smtClean="0"/>
          </a:p>
          <a:p>
            <a:pPr marL="285750" indent="-285750">
              <a:buFont typeface="Arial"/>
              <a:buChar char="•"/>
            </a:pPr>
            <a:r>
              <a:rPr lang="en-US" dirty="0" err="1" smtClean="0"/>
              <a:t>Salud</a:t>
            </a:r>
            <a:r>
              <a:rPr lang="en-US" dirty="0" smtClean="0"/>
              <a:t> y </a:t>
            </a:r>
            <a:r>
              <a:rPr lang="en-US" dirty="0" err="1" smtClean="0"/>
              <a:t>Seguridad</a:t>
            </a:r>
            <a:r>
              <a:rPr lang="en-US" dirty="0" smtClean="0"/>
              <a:t> del </a:t>
            </a:r>
            <a:r>
              <a:rPr lang="en-US" dirty="0" err="1" smtClean="0"/>
              <a:t>Consumidor</a:t>
            </a:r>
            <a:r>
              <a:rPr lang="en-US" dirty="0" smtClean="0"/>
              <a:t/>
            </a:r>
            <a:br>
              <a:rPr lang="en-US" dirty="0" smtClean="0"/>
            </a:br>
            <a:endParaRPr lang="en-US" dirty="0" smtClean="0"/>
          </a:p>
          <a:p>
            <a:pPr marL="285750" indent="-285750">
              <a:buFont typeface="Arial"/>
              <a:buChar char="•"/>
            </a:pPr>
            <a:r>
              <a:rPr lang="en-US" dirty="0" err="1" smtClean="0"/>
              <a:t>Etiquetado</a:t>
            </a:r>
            <a:r>
              <a:rPr lang="en-US" dirty="0" smtClean="0"/>
              <a:t> de los </a:t>
            </a:r>
            <a:r>
              <a:rPr lang="en-US" dirty="0" err="1" smtClean="0"/>
              <a:t>Productos</a:t>
            </a:r>
            <a:r>
              <a:rPr lang="en-US" dirty="0" smtClean="0"/>
              <a:t> y </a:t>
            </a:r>
            <a:r>
              <a:rPr lang="en-US" dirty="0" err="1" smtClean="0"/>
              <a:t>Etiquetdo</a:t>
            </a:r>
            <a:r>
              <a:rPr lang="en-US" dirty="0" smtClean="0"/>
              <a:t> de los </a:t>
            </a:r>
            <a:r>
              <a:rPr lang="en-US" dirty="0" err="1" smtClean="0"/>
              <a:t>Servicios</a:t>
            </a:r>
            <a:r>
              <a:rPr lang="en-US" dirty="0" smtClean="0"/>
              <a:t/>
            </a:r>
            <a:br>
              <a:rPr lang="en-US" dirty="0" smtClean="0"/>
            </a:br>
            <a:endParaRPr lang="en-US" dirty="0" smtClean="0"/>
          </a:p>
          <a:p>
            <a:pPr marL="285750" indent="-285750">
              <a:buFont typeface="Arial"/>
              <a:buChar char="•"/>
            </a:pPr>
            <a:r>
              <a:rPr lang="en-US" dirty="0" err="1" smtClean="0"/>
              <a:t>Comunicación</a:t>
            </a:r>
            <a:r>
              <a:rPr lang="en-US" dirty="0" smtClean="0"/>
              <a:t> de Mercado y </a:t>
            </a:r>
            <a:r>
              <a:rPr lang="en-US" dirty="0" err="1" smtClean="0"/>
              <a:t>Publicidad</a:t>
            </a:r>
            <a:r>
              <a:rPr lang="en-US" dirty="0" smtClean="0"/>
              <a:t/>
            </a:r>
            <a:br>
              <a:rPr lang="en-US" dirty="0" smtClean="0"/>
            </a:br>
            <a:endParaRPr lang="en-US" dirty="0" smtClean="0"/>
          </a:p>
          <a:p>
            <a:pPr marL="285750" indent="-285750">
              <a:buFont typeface="Arial"/>
              <a:buChar char="•"/>
            </a:pPr>
            <a:r>
              <a:rPr lang="en-US" dirty="0" err="1" smtClean="0"/>
              <a:t>Privacidad</a:t>
            </a:r>
            <a:r>
              <a:rPr lang="en-US" dirty="0" smtClean="0"/>
              <a:t> de los </a:t>
            </a:r>
            <a:r>
              <a:rPr lang="en-US" dirty="0" err="1" smtClean="0"/>
              <a:t>Consumidores</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4903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P5 y la </a:t>
            </a:r>
            <a:r>
              <a:rPr lang="en-US" dirty="0" err="1" smtClean="0"/>
              <a:t>Línea</a:t>
            </a:r>
            <a:r>
              <a:rPr lang="en-US" dirty="0" smtClean="0"/>
              <a:t> Base Social</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22</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Derechos</a:t>
            </a:r>
            <a:r>
              <a:rPr lang="en-US" b="1" dirty="0" smtClean="0"/>
              <a:t> </a:t>
            </a:r>
            <a:r>
              <a:rPr lang="en-US" b="1" dirty="0" err="1" smtClean="0"/>
              <a:t>Humanos</a:t>
            </a:r>
            <a:r>
              <a:rPr lang="en-US" b="1" dirty="0" smtClean="0"/>
              <a:t/>
            </a:r>
            <a:br>
              <a:rPr lang="en-US" b="1" dirty="0" smtClean="0"/>
            </a:br>
            <a:endParaRPr lang="en-US" b="1" dirty="0" smtClean="0"/>
          </a:p>
          <a:p>
            <a:pPr marL="285750" indent="-285750">
              <a:buFont typeface="Arial"/>
              <a:buChar char="•"/>
            </a:pPr>
            <a:r>
              <a:rPr lang="en-US" dirty="0" smtClean="0"/>
              <a:t>No </a:t>
            </a:r>
            <a:r>
              <a:rPr lang="en-US" dirty="0" err="1" smtClean="0"/>
              <a:t>Discriminación</a:t>
            </a:r>
            <a:r>
              <a:rPr lang="en-US" dirty="0" smtClean="0"/>
              <a:t/>
            </a:r>
            <a:br>
              <a:rPr lang="en-US" dirty="0" smtClean="0"/>
            </a:br>
            <a:endParaRPr lang="en-US" dirty="0" smtClean="0"/>
          </a:p>
          <a:p>
            <a:pPr marL="285750" indent="-285750">
              <a:buFont typeface="Arial"/>
              <a:buChar char="•"/>
            </a:pPr>
            <a:r>
              <a:rPr lang="en-US" dirty="0" smtClean="0"/>
              <a:t>Trabajo </a:t>
            </a:r>
            <a:r>
              <a:rPr lang="en-US" dirty="0" err="1" smtClean="0"/>
              <a:t>Infantil</a:t>
            </a:r>
            <a:r>
              <a:rPr lang="en-US" dirty="0" smtClean="0"/>
              <a:t/>
            </a:r>
            <a:br>
              <a:rPr lang="en-US" dirty="0" smtClean="0"/>
            </a:br>
            <a:endParaRPr lang="en-US" dirty="0" smtClean="0"/>
          </a:p>
          <a:p>
            <a:pPr marL="285750" indent="-285750">
              <a:buFont typeface="Arial"/>
              <a:buChar char="•"/>
            </a:pPr>
            <a:r>
              <a:rPr lang="en-US" dirty="0" smtClean="0"/>
              <a:t>Trabajo </a:t>
            </a:r>
            <a:r>
              <a:rPr lang="en-US" dirty="0" err="1" smtClean="0"/>
              <a:t>Forzado</a:t>
            </a:r>
            <a:r>
              <a:rPr lang="en-US" dirty="0" smtClean="0"/>
              <a:t> u </a:t>
            </a:r>
            <a:r>
              <a:rPr lang="en-US" dirty="0" err="1" smtClean="0"/>
              <a:t>Obligatorio</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911571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P5 y la </a:t>
            </a:r>
            <a:r>
              <a:rPr lang="en-US" dirty="0" err="1" smtClean="0"/>
              <a:t>Línea</a:t>
            </a:r>
            <a:r>
              <a:rPr lang="en-US" dirty="0" smtClean="0"/>
              <a:t> Base Social</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23</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Comportamiento</a:t>
            </a:r>
            <a:r>
              <a:rPr lang="en-US" b="1" dirty="0" smtClean="0"/>
              <a:t> </a:t>
            </a:r>
            <a:r>
              <a:rPr lang="en-US" b="1" dirty="0" err="1" smtClean="0"/>
              <a:t>Ético</a:t>
            </a:r>
            <a:endParaRPr lang="en-US" b="1" dirty="0" smtClean="0"/>
          </a:p>
          <a:p>
            <a:endParaRPr lang="en-US" b="1" dirty="0" smtClean="0"/>
          </a:p>
          <a:p>
            <a:pPr marL="285750" indent="-285750">
              <a:buFont typeface="Arial"/>
              <a:buChar char="•"/>
            </a:pPr>
            <a:r>
              <a:rPr lang="en-US" dirty="0" err="1" smtClean="0"/>
              <a:t>Prácticas</a:t>
            </a:r>
            <a:r>
              <a:rPr lang="en-US" dirty="0" smtClean="0"/>
              <a:t> de </a:t>
            </a:r>
            <a:r>
              <a:rPr lang="en-US" dirty="0" err="1" smtClean="0"/>
              <a:t>Inversión</a:t>
            </a:r>
            <a:r>
              <a:rPr lang="en-US" dirty="0" smtClean="0"/>
              <a:t> y de </a:t>
            </a:r>
            <a:r>
              <a:rPr lang="en-US" dirty="0" err="1" smtClean="0"/>
              <a:t>Adquisiciones</a:t>
            </a:r>
            <a:r>
              <a:rPr lang="en-US" dirty="0" smtClean="0"/>
              <a:t/>
            </a:r>
            <a:br>
              <a:rPr lang="en-US" dirty="0" smtClean="0"/>
            </a:br>
            <a:endParaRPr lang="en-US" dirty="0" smtClean="0"/>
          </a:p>
          <a:p>
            <a:pPr marL="285750" indent="-285750">
              <a:buFont typeface="Arial"/>
              <a:buChar char="•"/>
            </a:pPr>
            <a:r>
              <a:rPr lang="en-US" dirty="0" err="1" smtClean="0"/>
              <a:t>Soborno</a:t>
            </a:r>
            <a:r>
              <a:rPr lang="en-US" dirty="0" smtClean="0"/>
              <a:t> y </a:t>
            </a:r>
            <a:r>
              <a:rPr lang="en-US" dirty="0" err="1" smtClean="0"/>
              <a:t>Corrupción</a:t>
            </a:r>
            <a:r>
              <a:rPr lang="en-US" dirty="0" smtClean="0"/>
              <a:t/>
            </a:r>
            <a:br>
              <a:rPr lang="en-US" dirty="0" smtClean="0"/>
            </a:br>
            <a:endParaRPr lang="en-US" dirty="0" smtClean="0"/>
          </a:p>
          <a:p>
            <a:pPr marL="285750" indent="-285750">
              <a:buFont typeface="Arial"/>
              <a:buChar char="•"/>
            </a:pPr>
            <a:r>
              <a:rPr lang="en-US" dirty="0" err="1" smtClean="0"/>
              <a:t>Comportamiento</a:t>
            </a:r>
            <a:r>
              <a:rPr lang="en-US" dirty="0" smtClean="0"/>
              <a:t> </a:t>
            </a:r>
            <a:r>
              <a:rPr lang="en-US" dirty="0" err="1" smtClean="0"/>
              <a:t>Desleal</a:t>
            </a:r>
            <a:r>
              <a:rPr lang="en-US" dirty="0" smtClean="0"/>
              <a:t> de la </a:t>
            </a:r>
            <a:r>
              <a:rPr lang="en-US" dirty="0" err="1" smtClean="0"/>
              <a:t>Competencia</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289990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6550" cy="854075"/>
          </a:xfrm>
        </p:spPr>
        <p:txBody>
          <a:bodyPr>
            <a:normAutofit fontScale="90000"/>
          </a:bodyPr>
          <a:lstStyle/>
          <a:p>
            <a:r>
              <a:rPr lang="en-US" dirty="0" smtClean="0"/>
              <a:t>P5 y la </a:t>
            </a:r>
            <a:r>
              <a:rPr lang="en-US" dirty="0" err="1" smtClean="0"/>
              <a:t>Línea</a:t>
            </a:r>
            <a:r>
              <a:rPr lang="en-US" dirty="0" smtClean="0"/>
              <a:t> Base de </a:t>
            </a:r>
            <a:r>
              <a:rPr lang="en-US" dirty="0" err="1" smtClean="0"/>
              <a:t>Medio</a:t>
            </a:r>
            <a:r>
              <a:rPr lang="en-US" dirty="0" smtClean="0"/>
              <a:t> </a:t>
            </a:r>
            <a:r>
              <a:rPr lang="en-US" dirty="0" err="1" smtClean="0"/>
              <a:t>Ambiente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24</a:t>
            </a:fld>
            <a:endParaRPr lang="en-US" dirty="0"/>
          </a:p>
        </p:txBody>
      </p:sp>
      <p:sp>
        <p:nvSpPr>
          <p:cNvPr id="7" name="TextBox 6"/>
          <p:cNvSpPr txBox="1"/>
          <p:nvPr/>
        </p:nvSpPr>
        <p:spPr>
          <a:xfrm>
            <a:off x="1752600" y="1371600"/>
            <a:ext cx="6553200" cy="2585323"/>
          </a:xfrm>
          <a:prstGeom prst="rect">
            <a:avLst/>
          </a:prstGeom>
          <a:noFill/>
        </p:spPr>
        <p:txBody>
          <a:bodyPr wrap="square" rtlCol="0">
            <a:spAutoFit/>
          </a:bodyPr>
          <a:lstStyle/>
          <a:p>
            <a:r>
              <a:rPr lang="en-US" b="1" dirty="0" err="1" smtClean="0"/>
              <a:t>Transporte</a:t>
            </a:r>
            <a:endParaRPr lang="en-US" b="1" dirty="0" smtClean="0"/>
          </a:p>
          <a:p>
            <a:endParaRPr lang="en-US" b="1" dirty="0" smtClean="0"/>
          </a:p>
          <a:p>
            <a:pPr marL="285750" indent="-285750">
              <a:buFont typeface="Arial"/>
              <a:buChar char="•"/>
            </a:pPr>
            <a:r>
              <a:rPr lang="en-US" dirty="0" err="1" smtClean="0"/>
              <a:t>Compras</a:t>
            </a:r>
            <a:r>
              <a:rPr lang="en-US" dirty="0" smtClean="0"/>
              <a:t> Locales</a:t>
            </a:r>
            <a:br>
              <a:rPr lang="en-US" dirty="0" smtClean="0"/>
            </a:br>
            <a:endParaRPr lang="en-US" dirty="0" smtClean="0"/>
          </a:p>
          <a:p>
            <a:pPr marL="285750" indent="-285750">
              <a:buFont typeface="Arial"/>
              <a:buChar char="•"/>
            </a:pPr>
            <a:r>
              <a:rPr lang="en-US" dirty="0" err="1" smtClean="0"/>
              <a:t>Comunicación</a:t>
            </a:r>
            <a:r>
              <a:rPr lang="en-US" dirty="0" smtClean="0"/>
              <a:t> Digital</a:t>
            </a:r>
          </a:p>
          <a:p>
            <a:endParaRPr lang="en-US" dirty="0" smtClean="0"/>
          </a:p>
          <a:p>
            <a:pPr marL="285750" indent="-285750">
              <a:buFont typeface="Arial"/>
              <a:buChar char="•"/>
            </a:pPr>
            <a:r>
              <a:rPr lang="en-US" dirty="0" err="1" smtClean="0"/>
              <a:t>Viajes</a:t>
            </a:r>
            <a:r>
              <a:rPr lang="en-US" dirty="0" smtClean="0"/>
              <a:t> y </a:t>
            </a:r>
            <a:r>
              <a:rPr lang="en-US" dirty="0" err="1" smtClean="0"/>
              <a:t>desplazamientos</a:t>
            </a:r>
            <a:endParaRPr lang="en-US" dirty="0" smtClean="0"/>
          </a:p>
          <a:p>
            <a:pPr marL="285750" indent="-285750">
              <a:buFont typeface="Arial"/>
              <a:buChar char="•"/>
            </a:pPr>
            <a:endParaRPr lang="en-US" dirty="0" smtClean="0"/>
          </a:p>
          <a:p>
            <a:pPr marL="285750" indent="-285750">
              <a:buFont typeface="Arial"/>
              <a:buChar char="•"/>
            </a:pPr>
            <a:r>
              <a:rPr lang="en-US" dirty="0" err="1" smtClean="0"/>
              <a:t>Logística</a:t>
            </a: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506675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143750" cy="854075"/>
          </a:xfrm>
        </p:spPr>
        <p:txBody>
          <a:bodyPr>
            <a:normAutofit/>
          </a:bodyPr>
          <a:lstStyle/>
          <a:p>
            <a:r>
              <a:rPr lang="en-US" dirty="0" smtClean="0"/>
              <a:t>P5 y la </a:t>
            </a:r>
            <a:r>
              <a:rPr lang="en-US" dirty="0" err="1" smtClean="0"/>
              <a:t>Línea</a:t>
            </a:r>
            <a:r>
              <a:rPr lang="en-US" dirty="0" smtClean="0"/>
              <a:t> base de </a:t>
            </a:r>
            <a:r>
              <a:rPr lang="en-US" dirty="0" err="1" smtClean="0"/>
              <a:t>Medio</a:t>
            </a:r>
            <a:r>
              <a:rPr lang="en-US" dirty="0" smtClean="0"/>
              <a:t> </a:t>
            </a:r>
            <a:r>
              <a:rPr lang="en-US" dirty="0" err="1" smtClean="0"/>
              <a:t>Ambiente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25</a:t>
            </a:fld>
            <a:endParaRPr lang="en-US" dirty="0"/>
          </a:p>
        </p:txBody>
      </p:sp>
      <p:sp>
        <p:nvSpPr>
          <p:cNvPr id="7" name="TextBox 6"/>
          <p:cNvSpPr txBox="1"/>
          <p:nvPr/>
        </p:nvSpPr>
        <p:spPr>
          <a:xfrm>
            <a:off x="1752600" y="1371600"/>
            <a:ext cx="6553200" cy="2585323"/>
          </a:xfrm>
          <a:prstGeom prst="rect">
            <a:avLst/>
          </a:prstGeom>
          <a:noFill/>
        </p:spPr>
        <p:txBody>
          <a:bodyPr wrap="square" rtlCol="0">
            <a:spAutoFit/>
          </a:bodyPr>
          <a:lstStyle/>
          <a:p>
            <a:r>
              <a:rPr lang="en-US" b="1" dirty="0" err="1" smtClean="0"/>
              <a:t>Energía</a:t>
            </a:r>
            <a:endParaRPr lang="en-US" b="1" dirty="0" smtClean="0"/>
          </a:p>
          <a:p>
            <a:endParaRPr lang="en-US" b="1" dirty="0" smtClean="0"/>
          </a:p>
          <a:p>
            <a:pPr marL="285750" indent="-285750">
              <a:buFont typeface="Arial"/>
              <a:buChar char="•"/>
            </a:pPr>
            <a:r>
              <a:rPr lang="en-US" dirty="0" err="1" smtClean="0"/>
              <a:t>Consumo</a:t>
            </a:r>
            <a:r>
              <a:rPr lang="en-US" dirty="0" smtClean="0"/>
              <a:t> de </a:t>
            </a:r>
            <a:r>
              <a:rPr lang="en-US" dirty="0" err="1" smtClean="0"/>
              <a:t>Energía</a:t>
            </a:r>
            <a:r>
              <a:rPr lang="en-US" dirty="0" smtClean="0"/>
              <a:t/>
            </a:r>
            <a:br>
              <a:rPr lang="en-US" dirty="0" smtClean="0"/>
            </a:br>
            <a:endParaRPr lang="en-US" dirty="0" smtClean="0"/>
          </a:p>
          <a:p>
            <a:pPr marL="285750" indent="-285750">
              <a:buFont typeface="Arial"/>
              <a:buChar char="•"/>
            </a:pPr>
            <a:r>
              <a:rPr lang="en-US" dirty="0" err="1" smtClean="0"/>
              <a:t>Emisiones</a:t>
            </a:r>
            <a:r>
              <a:rPr lang="en-US" dirty="0" smtClean="0"/>
              <a:t>  de CO2 </a:t>
            </a:r>
          </a:p>
          <a:p>
            <a:endParaRPr lang="en-US" dirty="0" smtClean="0"/>
          </a:p>
          <a:p>
            <a:pPr marL="285750" indent="-285750">
              <a:buFont typeface="Arial"/>
              <a:buChar char="•"/>
            </a:pPr>
            <a:r>
              <a:rPr lang="en-US" dirty="0" err="1" smtClean="0"/>
              <a:t>Retorno</a:t>
            </a:r>
            <a:r>
              <a:rPr lang="en-US" dirty="0" smtClean="0"/>
              <a:t> de </a:t>
            </a:r>
            <a:r>
              <a:rPr lang="en-US" dirty="0" err="1" smtClean="0"/>
              <a:t>Energía</a:t>
            </a:r>
            <a:r>
              <a:rPr lang="en-US" dirty="0" smtClean="0"/>
              <a:t> </a:t>
            </a:r>
            <a:r>
              <a:rPr lang="en-US" dirty="0" err="1" smtClean="0"/>
              <a:t>Limpia</a:t>
            </a:r>
            <a:endParaRPr lang="en-US" dirty="0" smtClean="0"/>
          </a:p>
          <a:p>
            <a:pPr marL="285750" indent="-285750">
              <a:buFont typeface="Arial"/>
              <a:buChar char="•"/>
            </a:pPr>
            <a:endParaRPr lang="en-US" dirty="0" smtClean="0"/>
          </a:p>
          <a:p>
            <a:pPr marL="285750" indent="-285750">
              <a:buFont typeface="Arial"/>
              <a:buChar char="•"/>
            </a:pPr>
            <a:r>
              <a:rPr lang="en-US" dirty="0" err="1" smtClean="0"/>
              <a:t>Energía</a:t>
            </a:r>
            <a:r>
              <a:rPr lang="en-US" dirty="0" smtClean="0"/>
              <a:t> </a:t>
            </a:r>
            <a:r>
              <a:rPr lang="en-US" dirty="0" err="1" smtClean="0"/>
              <a:t>Renovable</a:t>
            </a: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914145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6550" cy="854075"/>
          </a:xfrm>
        </p:spPr>
        <p:txBody>
          <a:bodyPr>
            <a:normAutofit fontScale="90000"/>
          </a:bodyPr>
          <a:lstStyle/>
          <a:p>
            <a:r>
              <a:rPr lang="en-US" dirty="0" smtClean="0"/>
              <a:t>P5 y la </a:t>
            </a:r>
            <a:r>
              <a:rPr lang="en-US" dirty="0" err="1" smtClean="0"/>
              <a:t>Línea</a:t>
            </a:r>
            <a:r>
              <a:rPr lang="en-US" dirty="0" smtClean="0"/>
              <a:t> Base de </a:t>
            </a:r>
            <a:r>
              <a:rPr lang="en-US" dirty="0" err="1" smtClean="0"/>
              <a:t>Medio</a:t>
            </a:r>
            <a:r>
              <a:rPr lang="en-US" dirty="0" smtClean="0"/>
              <a:t> </a:t>
            </a:r>
            <a:r>
              <a:rPr lang="en-US" dirty="0" err="1" smtClean="0"/>
              <a:t>Ambiente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26</a:t>
            </a:fld>
            <a:endParaRPr lang="en-US" dirty="0"/>
          </a:p>
        </p:txBody>
      </p:sp>
      <p:sp>
        <p:nvSpPr>
          <p:cNvPr id="7" name="TextBox 6"/>
          <p:cNvSpPr txBox="1"/>
          <p:nvPr/>
        </p:nvSpPr>
        <p:spPr>
          <a:xfrm>
            <a:off x="1752600" y="1371600"/>
            <a:ext cx="6553200" cy="2308324"/>
          </a:xfrm>
          <a:prstGeom prst="rect">
            <a:avLst/>
          </a:prstGeom>
          <a:noFill/>
        </p:spPr>
        <p:txBody>
          <a:bodyPr wrap="square" rtlCol="0">
            <a:spAutoFit/>
          </a:bodyPr>
          <a:lstStyle/>
          <a:p>
            <a:r>
              <a:rPr lang="en-US" b="1" dirty="0" smtClean="0"/>
              <a:t>Agua</a:t>
            </a:r>
          </a:p>
          <a:p>
            <a:endParaRPr lang="en-US" b="1" dirty="0" smtClean="0"/>
          </a:p>
          <a:p>
            <a:pPr marL="285750" indent="-285750">
              <a:buFont typeface="Arial"/>
              <a:buChar char="•"/>
            </a:pPr>
            <a:r>
              <a:rPr lang="en-US" dirty="0" err="1" smtClean="0"/>
              <a:t>Calidad</a:t>
            </a:r>
            <a:r>
              <a:rPr lang="en-US" dirty="0" smtClean="0"/>
              <a:t> del Agua</a:t>
            </a:r>
          </a:p>
          <a:p>
            <a:pPr marL="285750" indent="-285750">
              <a:buFont typeface="Arial"/>
              <a:buChar char="•"/>
            </a:pPr>
            <a:endParaRPr lang="en-US" dirty="0" smtClean="0"/>
          </a:p>
          <a:p>
            <a:pPr marL="285750" indent="-285750">
              <a:buFont typeface="Arial"/>
              <a:buChar char="•"/>
            </a:pPr>
            <a:r>
              <a:rPr lang="en-US" dirty="0" err="1" smtClean="0"/>
              <a:t>Consumo</a:t>
            </a:r>
            <a:r>
              <a:rPr lang="en-US" dirty="0" smtClean="0"/>
              <a:t> de Agua</a:t>
            </a:r>
          </a:p>
          <a:p>
            <a:pPr marL="285750" indent="-285750">
              <a:buFont typeface="Arial"/>
              <a:buChar char="•"/>
            </a:pPr>
            <a:endParaRPr lang="en-US" dirty="0"/>
          </a:p>
          <a:p>
            <a:pPr marL="285750" indent="-285750">
              <a:buFont typeface="Arial"/>
              <a:buChar char="•"/>
            </a:pPr>
            <a:r>
              <a:rPr lang="en-US" dirty="0" err="1" smtClean="0"/>
              <a:t>Desplazamiento</a:t>
            </a:r>
            <a:r>
              <a:rPr lang="en-US" dirty="0" smtClean="0"/>
              <a:t>/</a:t>
            </a:r>
            <a:r>
              <a:rPr lang="en-US" dirty="0" err="1" smtClean="0"/>
              <a:t>Disposición</a:t>
            </a:r>
            <a:r>
              <a:rPr lang="en-US" dirty="0" smtClean="0"/>
              <a:t> del Agua Sanitaria (</a:t>
            </a:r>
            <a:r>
              <a:rPr lang="en-US" dirty="0" err="1" smtClean="0"/>
              <a:t>efluentes</a:t>
            </a:r>
            <a:r>
              <a:rPr lang="en-US" dirty="0" smtClean="0"/>
              <a:t> </a:t>
            </a:r>
            <a:r>
              <a:rPr lang="en-US" dirty="0" err="1" smtClean="0"/>
              <a:t>líquidos</a:t>
            </a:r>
            <a:r>
              <a:rPr lang="en-US" dirty="0" smtClean="0"/>
              <a:t>)</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41866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210550" cy="854075"/>
          </a:xfrm>
        </p:spPr>
        <p:txBody>
          <a:bodyPr>
            <a:normAutofit/>
          </a:bodyPr>
          <a:lstStyle/>
          <a:p>
            <a:r>
              <a:rPr lang="en-US" dirty="0" smtClean="0"/>
              <a:t>P5 y la </a:t>
            </a:r>
            <a:r>
              <a:rPr lang="en-US" dirty="0" err="1" smtClean="0"/>
              <a:t>Línea</a:t>
            </a:r>
            <a:r>
              <a:rPr lang="en-US" dirty="0" smtClean="0"/>
              <a:t> Base de </a:t>
            </a:r>
            <a:r>
              <a:rPr lang="en-US" dirty="0" err="1" smtClean="0"/>
              <a:t>Medio</a:t>
            </a:r>
            <a:r>
              <a:rPr lang="en-US" dirty="0" smtClean="0"/>
              <a:t> </a:t>
            </a:r>
            <a:r>
              <a:rPr lang="en-US" dirty="0" err="1" smtClean="0"/>
              <a:t>Ambiente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27</a:t>
            </a:fld>
            <a:endParaRPr lang="en-US" dirty="0"/>
          </a:p>
        </p:txBody>
      </p:sp>
      <p:sp>
        <p:nvSpPr>
          <p:cNvPr id="7" name="TextBox 6"/>
          <p:cNvSpPr txBox="1"/>
          <p:nvPr/>
        </p:nvSpPr>
        <p:spPr>
          <a:xfrm>
            <a:off x="1752600" y="1371600"/>
            <a:ext cx="6553200" cy="2862322"/>
          </a:xfrm>
          <a:prstGeom prst="rect">
            <a:avLst/>
          </a:prstGeom>
          <a:noFill/>
        </p:spPr>
        <p:txBody>
          <a:bodyPr wrap="square" rtlCol="0">
            <a:spAutoFit/>
          </a:bodyPr>
          <a:lstStyle/>
          <a:p>
            <a:r>
              <a:rPr lang="en-US" b="1" dirty="0" err="1" smtClean="0"/>
              <a:t>Consumo</a:t>
            </a:r>
            <a:endParaRPr lang="en-US" b="1" dirty="0" smtClean="0"/>
          </a:p>
          <a:p>
            <a:endParaRPr lang="en-US" b="1" dirty="0" smtClean="0"/>
          </a:p>
          <a:p>
            <a:pPr marL="285750" indent="-285750">
              <a:buFont typeface="Arial"/>
              <a:buChar char="•"/>
            </a:pPr>
            <a:r>
              <a:rPr lang="en-US" dirty="0" err="1" smtClean="0"/>
              <a:t>Reciclado</a:t>
            </a:r>
            <a:endParaRPr lang="en-US" dirty="0" smtClean="0"/>
          </a:p>
          <a:p>
            <a:pPr marL="285750" indent="-285750">
              <a:buFont typeface="Arial"/>
              <a:buChar char="•"/>
            </a:pPr>
            <a:endParaRPr lang="en-US" dirty="0" smtClean="0"/>
          </a:p>
          <a:p>
            <a:pPr marL="285750" indent="-285750">
              <a:buFont typeface="Arial"/>
              <a:buChar char="•"/>
            </a:pPr>
            <a:r>
              <a:rPr lang="en-US" dirty="0" err="1" smtClean="0"/>
              <a:t>Disposición</a:t>
            </a:r>
            <a:endParaRPr lang="en-US" dirty="0" smtClean="0"/>
          </a:p>
          <a:p>
            <a:pPr marL="285750" indent="-285750">
              <a:buFont typeface="Arial"/>
              <a:buChar char="•"/>
            </a:pPr>
            <a:endParaRPr lang="en-US" dirty="0" smtClean="0"/>
          </a:p>
          <a:p>
            <a:pPr marL="285750" indent="-285750">
              <a:buFont typeface="Arial"/>
              <a:buChar char="•"/>
            </a:pPr>
            <a:r>
              <a:rPr lang="en-US" dirty="0" err="1" smtClean="0"/>
              <a:t>Contaminación</a:t>
            </a:r>
            <a:r>
              <a:rPr lang="en-US" dirty="0" smtClean="0"/>
              <a:t> y </a:t>
            </a:r>
            <a:r>
              <a:rPr lang="en-US" dirty="0" err="1" smtClean="0"/>
              <a:t>Polusión</a:t>
            </a:r>
            <a:endParaRPr lang="en-US" dirty="0" smtClean="0"/>
          </a:p>
          <a:p>
            <a:endParaRPr lang="en-US" dirty="0" smtClean="0"/>
          </a:p>
          <a:p>
            <a:pPr marL="285750" indent="-285750">
              <a:buFont typeface="Arial"/>
              <a:buChar char="•"/>
            </a:pPr>
            <a:r>
              <a:rPr lang="en-US" dirty="0" err="1" smtClean="0"/>
              <a:t>Residuos</a:t>
            </a:r>
            <a:endParaRPr lang="en-US" dirty="0" smtClean="0"/>
          </a:p>
          <a:p>
            <a:pPr marL="285750" indent="-285750">
              <a:buFont typeface="Arial"/>
              <a:buChar char="•"/>
            </a:pP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450757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y la </a:t>
            </a:r>
            <a:r>
              <a:rPr lang="en-US" dirty="0" err="1" smtClean="0"/>
              <a:t>Línea</a:t>
            </a:r>
            <a:r>
              <a:rPr lang="en-US" dirty="0" smtClean="0"/>
              <a:t> de Base </a:t>
            </a:r>
            <a:r>
              <a:rPr lang="en-US" dirty="0" err="1" smtClean="0"/>
              <a:t>Finaciera</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28</a:t>
            </a:fld>
            <a:endParaRPr lang="en-US" dirty="0"/>
          </a:p>
        </p:txBody>
      </p:sp>
      <p:sp>
        <p:nvSpPr>
          <p:cNvPr id="7" name="TextBox 6"/>
          <p:cNvSpPr txBox="1"/>
          <p:nvPr/>
        </p:nvSpPr>
        <p:spPr>
          <a:xfrm>
            <a:off x="1752600" y="1371600"/>
            <a:ext cx="6553200" cy="3139321"/>
          </a:xfrm>
          <a:prstGeom prst="rect">
            <a:avLst/>
          </a:prstGeom>
          <a:noFill/>
        </p:spPr>
        <p:txBody>
          <a:bodyPr wrap="square" rtlCol="0">
            <a:spAutoFit/>
          </a:bodyPr>
          <a:lstStyle/>
          <a:p>
            <a:r>
              <a:rPr lang="en-US" b="1" dirty="0" err="1" smtClean="0"/>
              <a:t>Retorno</a:t>
            </a:r>
            <a:r>
              <a:rPr lang="en-US" b="1" dirty="0" smtClean="0"/>
              <a:t> de la </a:t>
            </a:r>
            <a:r>
              <a:rPr lang="en-US" b="1" dirty="0" err="1" smtClean="0"/>
              <a:t>inversión</a:t>
            </a:r>
            <a:endParaRPr lang="en-US" b="1" dirty="0" smtClean="0"/>
          </a:p>
          <a:p>
            <a:endParaRPr lang="en-US" b="1" dirty="0" smtClean="0"/>
          </a:p>
          <a:p>
            <a:pPr marL="285750" indent="-285750">
              <a:buFont typeface="Arial"/>
              <a:buChar char="•"/>
            </a:pPr>
            <a:r>
              <a:rPr lang="en-US" dirty="0" err="1" smtClean="0"/>
              <a:t>Relación</a:t>
            </a:r>
            <a:r>
              <a:rPr lang="en-US" dirty="0" smtClean="0"/>
              <a:t>  </a:t>
            </a:r>
            <a:r>
              <a:rPr lang="en-US" dirty="0" err="1" smtClean="0"/>
              <a:t>Costo</a:t>
            </a:r>
            <a:r>
              <a:rPr lang="en-US" dirty="0" smtClean="0"/>
              <a:t> </a:t>
            </a:r>
            <a:r>
              <a:rPr lang="en-US" dirty="0" err="1" smtClean="0"/>
              <a:t>Beneficio</a:t>
            </a:r>
            <a:endParaRPr lang="en-US" dirty="0" smtClean="0"/>
          </a:p>
          <a:p>
            <a:pPr marL="285750" indent="-285750">
              <a:buFont typeface="Arial"/>
              <a:buChar char="•"/>
            </a:pPr>
            <a:endParaRPr lang="en-US" dirty="0" smtClean="0"/>
          </a:p>
          <a:p>
            <a:pPr marL="285750" indent="-285750">
              <a:buFont typeface="Arial"/>
              <a:buChar char="•"/>
            </a:pPr>
            <a:r>
              <a:rPr lang="en-US" dirty="0" err="1" smtClean="0"/>
              <a:t>Beneficios</a:t>
            </a:r>
            <a:r>
              <a:rPr lang="en-US" dirty="0" smtClean="0"/>
              <a:t> </a:t>
            </a:r>
            <a:r>
              <a:rPr lang="en-US" dirty="0" err="1" smtClean="0"/>
              <a:t>Financieros</a:t>
            </a:r>
            <a:r>
              <a:rPr lang="en-US" dirty="0" smtClean="0"/>
              <a:t> </a:t>
            </a:r>
            <a:r>
              <a:rPr lang="en-US" dirty="0" err="1" smtClean="0"/>
              <a:t>Directos</a:t>
            </a:r>
            <a:endParaRPr lang="en-US" dirty="0" smtClean="0"/>
          </a:p>
          <a:p>
            <a:pPr marL="285750" indent="-285750">
              <a:buFont typeface="Arial"/>
              <a:buChar char="•"/>
            </a:pPr>
            <a:endParaRPr lang="en-US" dirty="0"/>
          </a:p>
          <a:p>
            <a:pPr marL="285750" indent="-285750">
              <a:buFont typeface="Arial"/>
              <a:buChar char="•"/>
            </a:pPr>
            <a:r>
              <a:rPr lang="en-US" dirty="0" err="1" smtClean="0"/>
              <a:t>Tasa</a:t>
            </a:r>
            <a:r>
              <a:rPr lang="en-US" dirty="0" smtClean="0"/>
              <a:t> </a:t>
            </a:r>
            <a:r>
              <a:rPr lang="en-US" dirty="0" err="1" smtClean="0"/>
              <a:t>Interna</a:t>
            </a:r>
            <a:r>
              <a:rPr lang="en-US" dirty="0" smtClean="0"/>
              <a:t> de </a:t>
            </a:r>
            <a:r>
              <a:rPr lang="en-US" dirty="0" err="1" smtClean="0"/>
              <a:t>Retorno</a:t>
            </a:r>
            <a:endParaRPr lang="en-US" dirty="0" smtClean="0"/>
          </a:p>
          <a:p>
            <a:pPr marL="285750" indent="-285750">
              <a:buFont typeface="Arial"/>
              <a:buChar char="•"/>
            </a:pPr>
            <a:endParaRPr lang="en-US" dirty="0" smtClean="0"/>
          </a:p>
          <a:p>
            <a:pPr marL="285750" indent="-285750">
              <a:buFont typeface="Arial"/>
              <a:buChar char="•"/>
            </a:pPr>
            <a:r>
              <a:rPr lang="en-US" dirty="0" err="1" smtClean="0"/>
              <a:t>Tasa</a:t>
            </a:r>
            <a:r>
              <a:rPr lang="en-US" dirty="0" smtClean="0"/>
              <a:t> de </a:t>
            </a:r>
            <a:r>
              <a:rPr lang="en-US" dirty="0" err="1" smtClean="0"/>
              <a:t>Retorno</a:t>
            </a:r>
            <a:r>
              <a:rPr lang="en-US" dirty="0" smtClean="0"/>
              <a:t> </a:t>
            </a:r>
            <a:r>
              <a:rPr lang="en-US" dirty="0" err="1" smtClean="0"/>
              <a:t>Externa</a:t>
            </a:r>
            <a:endParaRPr lang="en-US" dirty="0" smtClean="0"/>
          </a:p>
          <a:p>
            <a:pPr marL="285750" indent="-285750">
              <a:buFont typeface="Arial"/>
              <a:buChar char="•"/>
            </a:pPr>
            <a:endParaRPr lang="en-US" dirty="0" smtClean="0"/>
          </a:p>
          <a:p>
            <a:pPr marL="285750" indent="-285750">
              <a:buFont typeface="Arial"/>
              <a:buChar char="•"/>
            </a:pPr>
            <a:r>
              <a:rPr lang="en-US" dirty="0" smtClean="0"/>
              <a:t>Valor </a:t>
            </a:r>
            <a:r>
              <a:rPr lang="en-US" dirty="0" err="1" smtClean="0"/>
              <a:t>Presente</a:t>
            </a:r>
            <a:r>
              <a:rPr lang="en-US" dirty="0" smtClean="0"/>
              <a:t> </a:t>
            </a:r>
            <a:r>
              <a:rPr lang="en-US" dirty="0" err="1" smtClean="0"/>
              <a:t>Neto</a:t>
            </a:r>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797626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6550" cy="854075"/>
          </a:xfrm>
        </p:spPr>
        <p:txBody>
          <a:bodyPr>
            <a:normAutofit/>
          </a:bodyPr>
          <a:lstStyle/>
          <a:p>
            <a:r>
              <a:rPr lang="en-US" dirty="0" smtClean="0"/>
              <a:t>P5 y la </a:t>
            </a:r>
            <a:r>
              <a:rPr lang="en-US" dirty="0" err="1" smtClean="0"/>
              <a:t>Línea</a:t>
            </a:r>
            <a:r>
              <a:rPr lang="en-US" dirty="0" smtClean="0"/>
              <a:t> de Base </a:t>
            </a:r>
            <a:r>
              <a:rPr lang="en-US" dirty="0" err="1" smtClean="0"/>
              <a:t>Financiera</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29</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err="1" smtClean="0"/>
              <a:t>Agilidad</a:t>
            </a:r>
            <a:r>
              <a:rPr lang="en-US" b="1" dirty="0" smtClean="0"/>
              <a:t> del </a:t>
            </a:r>
            <a:r>
              <a:rPr lang="en-US" b="1" dirty="0" err="1" smtClean="0"/>
              <a:t>Negocio</a:t>
            </a:r>
            <a:endParaRPr lang="en-US" b="1" dirty="0" smtClean="0"/>
          </a:p>
          <a:p>
            <a:endParaRPr lang="en-US" b="1" dirty="0" smtClean="0"/>
          </a:p>
          <a:p>
            <a:pPr marL="285750" indent="-285750">
              <a:buFont typeface="Arial"/>
              <a:buChar char="•"/>
            </a:pPr>
            <a:r>
              <a:rPr lang="en-US" dirty="0" err="1" smtClean="0"/>
              <a:t>Flexibilidad</a:t>
            </a:r>
            <a:r>
              <a:rPr lang="en-US" dirty="0" smtClean="0"/>
              <a:t>/</a:t>
            </a:r>
            <a:r>
              <a:rPr lang="en-US" dirty="0" err="1" smtClean="0"/>
              <a:t>Opcionalidad</a:t>
            </a:r>
            <a:r>
              <a:rPr lang="en-US" dirty="0" smtClean="0"/>
              <a:t> en el </a:t>
            </a:r>
            <a:r>
              <a:rPr lang="en-US" dirty="0" err="1" smtClean="0"/>
              <a:t>Proyecto</a:t>
            </a:r>
            <a:endParaRPr lang="en-US" dirty="0" smtClean="0"/>
          </a:p>
          <a:p>
            <a:pPr marL="285750" indent="-285750">
              <a:buFont typeface="Arial"/>
              <a:buChar char="•"/>
            </a:pPr>
            <a:endParaRPr lang="en-US" dirty="0" smtClean="0"/>
          </a:p>
          <a:p>
            <a:pPr marL="285750" indent="-285750">
              <a:buFont typeface="Arial"/>
              <a:buChar char="•"/>
            </a:pPr>
            <a:r>
              <a:rPr lang="en-US" dirty="0" err="1" smtClean="0"/>
              <a:t>Flexibilidad</a:t>
            </a:r>
            <a:r>
              <a:rPr lang="en-US" dirty="0" smtClean="0"/>
              <a:t> del </a:t>
            </a:r>
            <a:r>
              <a:rPr lang="en-US" dirty="0" err="1" smtClean="0"/>
              <a:t>Negocio</a:t>
            </a:r>
            <a:r>
              <a:rPr lang="en-US" dirty="0" smtClean="0"/>
              <a:t> </a:t>
            </a:r>
            <a:r>
              <a:rPr lang="en-US" dirty="0" err="1" smtClean="0"/>
              <a:t>Incrementada</a:t>
            </a:r>
            <a:endParaRPr lang="en-US" dirty="0" smtClean="0"/>
          </a:p>
          <a:p>
            <a:pPr marL="285750" indent="-285750">
              <a:buFont typeface="Arial"/>
              <a:buChar char="•"/>
            </a:pPr>
            <a:endParaRPr lang="en-US" dirty="0"/>
          </a:p>
          <a:p>
            <a:pPr indent="-285750"/>
            <a:r>
              <a:rPr lang="en-US" b="1" dirty="0" err="1" smtClean="0"/>
              <a:t>Estimulación</a:t>
            </a:r>
            <a:r>
              <a:rPr lang="en-US" b="1" dirty="0" smtClean="0"/>
              <a:t> </a:t>
            </a:r>
            <a:r>
              <a:rPr lang="en-US" b="1" dirty="0" err="1" smtClean="0"/>
              <a:t>Económica</a:t>
            </a:r>
            <a:endParaRPr lang="en-US" b="1" dirty="0" smtClean="0"/>
          </a:p>
          <a:p>
            <a:pPr marL="285750" indent="-285750">
              <a:buFont typeface="Arial"/>
              <a:buChar char="•"/>
            </a:pPr>
            <a:endParaRPr lang="en-US" dirty="0"/>
          </a:p>
          <a:p>
            <a:pPr marL="285750" indent="-285750">
              <a:buFont typeface="Arial"/>
              <a:buChar char="•"/>
            </a:pPr>
            <a:r>
              <a:rPr lang="en-US" dirty="0" err="1" smtClean="0"/>
              <a:t>Impacto</a:t>
            </a:r>
            <a:r>
              <a:rPr lang="en-US" dirty="0" smtClean="0"/>
              <a:t> </a:t>
            </a:r>
            <a:r>
              <a:rPr lang="en-US" dirty="0" err="1" smtClean="0"/>
              <a:t>Económico</a:t>
            </a:r>
            <a:r>
              <a:rPr lang="en-US" dirty="0" smtClean="0"/>
              <a:t> Local</a:t>
            </a:r>
          </a:p>
          <a:p>
            <a:pPr marL="285750" indent="-285750">
              <a:buFont typeface="Arial"/>
              <a:buChar char="•"/>
            </a:pPr>
            <a:endParaRPr lang="en-US" dirty="0"/>
          </a:p>
          <a:p>
            <a:pPr marL="285750" indent="-285750">
              <a:buFont typeface="Arial"/>
              <a:buChar char="•"/>
            </a:pPr>
            <a:r>
              <a:rPr lang="en-US" dirty="0" err="1" smtClean="0"/>
              <a:t>Beneficios</a:t>
            </a:r>
            <a:r>
              <a:rPr lang="en-US" dirty="0" smtClean="0"/>
              <a:t> </a:t>
            </a:r>
            <a:r>
              <a:rPr lang="en-US" dirty="0" err="1" smtClean="0"/>
              <a:t>Indirectos</a:t>
            </a:r>
            <a:endParaRPr lang="en-US" dirty="0" smtClean="0"/>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914088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a:t>
            </a:fld>
            <a:endParaRPr lang="en-US" dirty="0"/>
          </a:p>
        </p:txBody>
      </p:sp>
      <p:sp>
        <p:nvSpPr>
          <p:cNvPr id="4" name="Title 3"/>
          <p:cNvSpPr>
            <a:spLocks noGrp="1"/>
          </p:cNvSpPr>
          <p:nvPr>
            <p:ph type="title"/>
          </p:nvPr>
        </p:nvSpPr>
        <p:spPr/>
        <p:txBody>
          <a:bodyPr>
            <a:normAutofit/>
          </a:bodyPr>
          <a:lstStyle/>
          <a:p>
            <a:r>
              <a:rPr lang="en-US" dirty="0" err="1" smtClean="0"/>
              <a:t>Cierre</a:t>
            </a:r>
            <a:r>
              <a:rPr lang="en-US" dirty="0" smtClean="0"/>
              <a:t> </a:t>
            </a:r>
            <a:r>
              <a:rPr lang="en-US" dirty="0" err="1" smtClean="0"/>
              <a:t>PRiSM</a:t>
            </a:r>
            <a:r>
              <a:rPr lang="en-US" dirty="0" smtClean="0"/>
              <a:t> del </a:t>
            </a:r>
            <a:r>
              <a:rPr lang="en-US" dirty="0" err="1" smtClean="0"/>
              <a:t>Proyecto</a:t>
            </a:r>
            <a:endParaRPr lang="en-US" dirty="0"/>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a:ext>
            </a:extLst>
          </a:blip>
          <a:srcRect t="2426" r="19978"/>
          <a:stretch/>
        </p:blipFill>
        <p:spPr>
          <a:xfrm>
            <a:off x="0" y="1592384"/>
            <a:ext cx="9140132" cy="3436816"/>
          </a:xfrm>
          <a:prstGeom prst="rect">
            <a:avLst/>
          </a:prstGeom>
        </p:spPr>
      </p:pic>
    </p:spTree>
    <p:extLst>
      <p:ext uri="{BB962C8B-B14F-4D97-AF65-F5344CB8AC3E}">
        <p14:creationId xmlns="" xmlns:p14="http://schemas.microsoft.com/office/powerpoint/2010/main" val="100252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r>
              <a:rPr lang="en-US" dirty="0" err="1" smtClean="0"/>
              <a:t>Cómo</a:t>
            </a:r>
            <a:r>
              <a:rPr lang="en-US" dirty="0" smtClean="0"/>
              <a:t> </a:t>
            </a:r>
            <a:r>
              <a:rPr lang="en-US" dirty="0" err="1" smtClean="0"/>
              <a:t>realizar</a:t>
            </a:r>
            <a:r>
              <a:rPr lang="en-US" dirty="0" smtClean="0"/>
              <a:t> el </a:t>
            </a:r>
            <a:r>
              <a:rPr lang="en-US" dirty="0" err="1" smtClean="0"/>
              <a:t>Análisis</a:t>
            </a:r>
            <a:r>
              <a:rPr lang="en-US" dirty="0" smtClean="0"/>
              <a:t>?</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Hay </a:t>
            </a:r>
            <a:r>
              <a:rPr lang="en-US" dirty="0" err="1" smtClean="0"/>
              <a:t>muchas</a:t>
            </a:r>
            <a:r>
              <a:rPr lang="en-US" dirty="0" smtClean="0"/>
              <a:t> </a:t>
            </a:r>
            <a:r>
              <a:rPr lang="en-US" dirty="0" err="1" smtClean="0"/>
              <a:t>formas</a:t>
            </a:r>
            <a:r>
              <a:rPr lang="en-US" dirty="0" smtClean="0"/>
              <a:t> de </a:t>
            </a:r>
            <a:r>
              <a:rPr lang="en-US" dirty="0" err="1" smtClean="0"/>
              <a:t>realizar</a:t>
            </a:r>
            <a:r>
              <a:rPr lang="en-US" dirty="0" smtClean="0"/>
              <a:t> un </a:t>
            </a:r>
            <a:r>
              <a:rPr lang="en-US" dirty="0" err="1" smtClean="0"/>
              <a:t>análisis</a:t>
            </a:r>
            <a:r>
              <a:rPr lang="en-US" dirty="0" smtClean="0"/>
              <a:t> de </a:t>
            </a:r>
            <a:r>
              <a:rPr lang="en-US" dirty="0" err="1" smtClean="0"/>
              <a:t>impacto</a:t>
            </a:r>
            <a:r>
              <a:rPr lang="en-US" dirty="0" smtClean="0"/>
              <a:t> P5.  </a:t>
            </a:r>
            <a:r>
              <a:rPr lang="en-US" dirty="0" err="1" smtClean="0"/>
              <a:t>Desarrollar</a:t>
            </a:r>
            <a:r>
              <a:rPr lang="en-US" dirty="0" smtClean="0"/>
              <a:t> un </a:t>
            </a:r>
            <a:r>
              <a:rPr lang="en-US" dirty="0" err="1" smtClean="0"/>
              <a:t>registro</a:t>
            </a:r>
            <a:r>
              <a:rPr lang="en-US" dirty="0" smtClean="0"/>
              <a:t> de </a:t>
            </a:r>
            <a:r>
              <a:rPr lang="en-US" dirty="0" err="1" smtClean="0"/>
              <a:t>riesgos</a:t>
            </a:r>
            <a:r>
              <a:rPr lang="en-US" dirty="0" smtClean="0"/>
              <a:t> </a:t>
            </a:r>
            <a:r>
              <a:rPr lang="en-US" dirty="0" err="1" smtClean="0"/>
              <a:t>utilizando</a:t>
            </a:r>
            <a:r>
              <a:rPr lang="en-US" dirty="0" smtClean="0"/>
              <a:t> </a:t>
            </a:r>
            <a:r>
              <a:rPr lang="en-US" dirty="0" err="1" smtClean="0"/>
              <a:t>acada</a:t>
            </a:r>
            <a:r>
              <a:rPr lang="en-US" dirty="0" smtClean="0"/>
              <a:t> </a:t>
            </a:r>
            <a:r>
              <a:rPr lang="en-US" dirty="0" err="1" smtClean="0"/>
              <a:t>elemento</a:t>
            </a:r>
            <a:r>
              <a:rPr lang="en-US" dirty="0" smtClean="0"/>
              <a:t> </a:t>
            </a:r>
            <a:r>
              <a:rPr lang="en-US" dirty="0" err="1" smtClean="0"/>
              <a:t>como</a:t>
            </a:r>
            <a:r>
              <a:rPr lang="en-US" dirty="0" smtClean="0"/>
              <a:t> </a:t>
            </a:r>
            <a:r>
              <a:rPr lang="en-US" dirty="0" err="1" smtClean="0"/>
              <a:t>una</a:t>
            </a:r>
            <a:r>
              <a:rPr lang="en-US" dirty="0" smtClean="0"/>
              <a:t> </a:t>
            </a:r>
            <a:r>
              <a:rPr lang="en-US" dirty="0" err="1" smtClean="0"/>
              <a:t>categoría</a:t>
            </a:r>
            <a:r>
              <a:rPr lang="en-US" dirty="0" smtClean="0"/>
              <a:t> </a:t>
            </a:r>
            <a:r>
              <a:rPr lang="en-US" dirty="0" err="1" smtClean="0"/>
              <a:t>es</a:t>
            </a:r>
            <a:r>
              <a:rPr lang="en-US" dirty="0" smtClean="0"/>
              <a:t> la </a:t>
            </a:r>
            <a:r>
              <a:rPr lang="en-US" dirty="0" err="1" smtClean="0"/>
              <a:t>más</a:t>
            </a:r>
            <a:r>
              <a:rPr lang="en-US" dirty="0" smtClean="0"/>
              <a:t> simple.  </a:t>
            </a:r>
          </a:p>
          <a:p>
            <a:pPr marL="514350" indent="-514350">
              <a:buFont typeface="+mj-lt"/>
              <a:buAutoNum type="arabicPeriod"/>
            </a:pPr>
            <a:r>
              <a:rPr lang="es-ES" dirty="0" smtClean="0"/>
              <a:t>La manera más eficaz es el uso de un sistema de puntaje</a:t>
            </a:r>
            <a:r>
              <a:rPr lang="en-US" dirty="0" smtClean="0"/>
              <a:t>. </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3066051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Ejemplo</a:t>
            </a:r>
            <a:endParaRPr lang="en-US" dirty="0"/>
          </a:p>
        </p:txBody>
      </p:sp>
      <p:sp>
        <p:nvSpPr>
          <p:cNvPr id="3" name="Content Placeholder 2"/>
          <p:cNvSpPr>
            <a:spLocks noGrp="1"/>
          </p:cNvSpPr>
          <p:nvPr>
            <p:ph idx="1"/>
          </p:nvPr>
        </p:nvSpPr>
        <p:spPr/>
        <p:txBody>
          <a:bodyPr>
            <a:normAutofit fontScale="85000" lnSpcReduction="20000"/>
          </a:bodyPr>
          <a:lstStyle/>
          <a:p>
            <a:r>
              <a:rPr lang="es-ES" dirty="0" smtClean="0"/>
              <a:t>Cuando se utiliza un sistema de puntaje, cada entrega de producto y proceso del proyecto se califica en relación a cada elemento de P5 sobre la base de una escala positiva / neutral / negativa que va desde un neutro (o) alta (+ o -3), media (+ ó -2 ) y baja (+ o -1). </a:t>
            </a:r>
            <a:endParaRPr lang="en-US" dirty="0"/>
          </a:p>
          <a:p>
            <a:endParaRPr lang="en-US" dirty="0"/>
          </a:p>
          <a:p>
            <a:r>
              <a:rPr lang="es-ES" dirty="0" smtClean="0"/>
              <a:t>Este método es un Proceso simplificado de Análisis Jerárquico (</a:t>
            </a:r>
            <a:r>
              <a:rPr lang="es-ES" dirty="0" err="1" smtClean="0"/>
              <a:t>Analytic</a:t>
            </a:r>
            <a:r>
              <a:rPr lang="es-ES" dirty="0" smtClean="0"/>
              <a:t> </a:t>
            </a:r>
            <a:r>
              <a:rPr lang="es-ES" dirty="0" err="1" smtClean="0"/>
              <a:t>Hierarchy</a:t>
            </a:r>
            <a:r>
              <a:rPr lang="es-ES" dirty="0" smtClean="0"/>
              <a:t> </a:t>
            </a:r>
            <a:r>
              <a:rPr lang="es-ES" dirty="0" err="1" smtClean="0"/>
              <a:t>Process</a:t>
            </a:r>
            <a:r>
              <a:rPr lang="es-ES" dirty="0" smtClean="0"/>
              <a:t>), una de las técnicas analíticas más populares para los problemas de toma de decisiones complejas. </a:t>
            </a:r>
          </a:p>
          <a:p>
            <a:pPr>
              <a:buNone/>
            </a:pPr>
            <a:endParaRPr lang="es-ES" dirty="0" smtClean="0"/>
          </a:p>
          <a:p>
            <a:pPr lvl="1"/>
            <a:r>
              <a:rPr lang="es-ES" i="1" dirty="0" smtClean="0">
                <a:solidFill>
                  <a:schemeClr val="bg1">
                    <a:lumMod val="50000"/>
                  </a:schemeClr>
                </a:solidFill>
              </a:rPr>
              <a:t>Nota: Una jerarquía de AHP puede tener tantos niveles como sea necesario para caracterizar completamente una decisión particular</a:t>
            </a:r>
            <a:r>
              <a:rPr lang="en-US" i="1" dirty="0" smtClean="0">
                <a:solidFill>
                  <a:schemeClr val="bg1">
                    <a:lumMod val="50000"/>
                  </a:schemeClr>
                </a:solidFill>
              </a:rPr>
              <a:t>. </a:t>
            </a:r>
            <a:br>
              <a:rPr lang="en-US" i="1" dirty="0" smtClean="0">
                <a:solidFill>
                  <a:schemeClr val="bg1">
                    <a:lumMod val="50000"/>
                  </a:schemeClr>
                </a:solidFill>
              </a:rPr>
            </a:br>
            <a:endParaRPr lang="en-US" i="1" dirty="0" smtClean="0">
              <a:solidFill>
                <a:schemeClr val="bg1">
                  <a:lumMod val="50000"/>
                </a:schemeClr>
              </a:solidFill>
            </a:endParaRPr>
          </a:p>
        </p:txBody>
      </p:sp>
      <p:sp>
        <p:nvSpPr>
          <p:cNvPr id="5" name="Slide Number Placeholder 4"/>
          <p:cNvSpPr>
            <a:spLocks noGrp="1"/>
          </p:cNvSpPr>
          <p:nvPr>
            <p:ph type="sldNum" sz="quarter" idx="12"/>
          </p:nvPr>
        </p:nvSpPr>
        <p:spPr/>
        <p:txBody>
          <a:bodyPr/>
          <a:lstStyle/>
          <a:p>
            <a:fld id="{4BE819A1-3DD8-4179-BFD0-BF7D359F8DBD}" type="slidenum">
              <a:rPr lang="en-US" smtClean="0"/>
              <a:pPr/>
              <a:t>31</a:t>
            </a:fld>
            <a:endParaRPr lang="en-US" dirty="0"/>
          </a:p>
        </p:txBody>
      </p:sp>
      <p:graphicFrame>
        <p:nvGraphicFramePr>
          <p:cNvPr id="7" name="Object 6"/>
          <p:cNvGraphicFramePr>
            <a:graphicFrameLocks noChangeAspect="1"/>
          </p:cNvGraphicFramePr>
          <p:nvPr>
            <p:extLst/>
          </p:nvPr>
        </p:nvGraphicFramePr>
        <p:xfrm>
          <a:off x="685800" y="2590800"/>
          <a:ext cx="8051143" cy="1054100"/>
        </p:xfrm>
        <a:graphic>
          <a:graphicData uri="http://schemas.openxmlformats.org/presentationml/2006/ole">
            <p:oleObj spid="_x0000_s365570" name="Document" r:id="rId3" imgW="5625893" imgH="736573" progId="Word.Document.12">
              <p:embed/>
            </p:oleObj>
          </a:graphicData>
        </a:graphic>
      </p:graphicFrame>
    </p:spTree>
    <p:extLst>
      <p:ext uri="{BB962C8B-B14F-4D97-AF65-F5344CB8AC3E}">
        <p14:creationId xmlns:p14="http://schemas.microsoft.com/office/powerpoint/2010/main" xmlns="" val="209219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r>
              <a:rPr lang="en-US" dirty="0" err="1" smtClean="0"/>
              <a:t>Por</a:t>
            </a:r>
            <a:r>
              <a:rPr lang="en-US" dirty="0" smtClean="0"/>
              <a:t> </a:t>
            </a:r>
            <a:r>
              <a:rPr lang="en-US" dirty="0" err="1" smtClean="0"/>
              <a:t>qué</a:t>
            </a:r>
            <a:r>
              <a:rPr lang="en-US" dirty="0" smtClean="0"/>
              <a:t> </a:t>
            </a:r>
            <a:r>
              <a:rPr lang="en-US" dirty="0" err="1" smtClean="0"/>
              <a:t>hacer</a:t>
            </a:r>
            <a:r>
              <a:rPr lang="en-US" dirty="0" smtClean="0"/>
              <a:t> </a:t>
            </a:r>
            <a:r>
              <a:rPr lang="en-US" dirty="0" err="1" smtClean="0"/>
              <a:t>esto</a:t>
            </a:r>
            <a:r>
              <a:rPr lang="en-US" dirty="0" smtClean="0"/>
              <a:t>?	</a:t>
            </a:r>
            <a:endParaRPr lang="en-US" dirty="0"/>
          </a:p>
        </p:txBody>
      </p:sp>
      <p:sp>
        <p:nvSpPr>
          <p:cNvPr id="3" name="Content Placeholder 2"/>
          <p:cNvSpPr>
            <a:spLocks noGrp="1"/>
          </p:cNvSpPr>
          <p:nvPr>
            <p:ph idx="1"/>
          </p:nvPr>
        </p:nvSpPr>
        <p:spPr/>
        <p:txBody>
          <a:bodyPr>
            <a:normAutofit/>
          </a:bodyPr>
          <a:lstStyle/>
          <a:p>
            <a:r>
              <a:rPr lang="es-ES" dirty="0" smtClean="0"/>
              <a:t>El análisis de impacto P5 proporcionará información clave sobre dónde están las áreas problemáticas desde la perspectiva de sostenibilidad.</a:t>
            </a:r>
            <a:endParaRPr lang="en-US" dirty="0" smtClean="0"/>
          </a:p>
          <a:p>
            <a:r>
              <a:rPr lang="es-ES" dirty="0" smtClean="0"/>
              <a:t>Una vez que se ha completado el análisis, los elementos que representan un riesgo (cualquier cosa con una puntaje +) debe ser dividido en partes y revisado, y mapeado en un Plan de Gestión de la Sostenibilidad (PGS).</a:t>
            </a:r>
            <a:r>
              <a:rPr lang="en-US" dirty="0" smtClean="0"/>
              <a:t> </a:t>
            </a:r>
            <a:endParaRPr lang="en-US" dirty="0"/>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32</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15200" y="5105400"/>
            <a:ext cx="1600200" cy="1276406"/>
          </a:xfrm>
          <a:prstGeom prst="rect">
            <a:avLst/>
          </a:prstGeom>
        </p:spPr>
      </p:pic>
    </p:spTree>
    <p:extLst>
      <p:ext uri="{BB962C8B-B14F-4D97-AF65-F5344CB8AC3E}">
        <p14:creationId xmlns:p14="http://schemas.microsoft.com/office/powerpoint/2010/main" xmlns="" val="6503983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628650" y="365125"/>
            <a:ext cx="7677150" cy="854075"/>
          </a:xfrm>
        </p:spPr>
        <p:txBody>
          <a:bodyPr>
            <a:normAutofit fontScale="90000"/>
          </a:bodyPr>
          <a:lstStyle/>
          <a:p>
            <a:r>
              <a:rPr lang="es-ES" dirty="0" smtClean="0"/>
              <a:t>Una gran cantidad de buena información …</a:t>
            </a:r>
            <a:endParaRPr lang="en-US" dirty="0" smtClean="0"/>
          </a:p>
        </p:txBody>
      </p:sp>
      <p:sp>
        <p:nvSpPr>
          <p:cNvPr id="30723" name="Date Placeholder 1"/>
          <p:cNvSpPr>
            <a:spLocks noGrp="1"/>
          </p:cNvSpPr>
          <p:nvPr>
            <p:ph type="dt" sz="quarter" idx="4294967295"/>
          </p:nvPr>
        </p:nvSpPr>
        <p:spPr bwMode="auto">
          <a:xfrm>
            <a:off x="0" y="6526213"/>
            <a:ext cx="19050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553523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Compared with the GRI and UNGC</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3" cstate="print">
            <a:extLst>
              <a:ext uri="{28A0092B-C50C-407E-A947-70E740481C1C}">
                <a14:useLocalDpi xmlns:a14="http://schemas.microsoft.com/office/drawing/2010/main" xmlns="" val="0"/>
              </a:ext>
            </a:extLst>
          </a:blip>
          <a:srcRect l="8148" t="6470" r="16601" b="44362"/>
          <a:stretch/>
        </p:blipFill>
        <p:spPr>
          <a:xfrm>
            <a:off x="610405" y="-20959"/>
            <a:ext cx="8077200" cy="6842469"/>
          </a:xfrm>
          <a:prstGeom prst="rect">
            <a:avLst/>
          </a:prstGeom>
        </p:spPr>
      </p:pic>
    </p:spTree>
    <p:extLst>
      <p:ext uri="{BB962C8B-B14F-4D97-AF65-F5344CB8AC3E}">
        <p14:creationId xmlns:p14="http://schemas.microsoft.com/office/powerpoint/2010/main" xmlns="" val="13523502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normAutofit fontScale="90000"/>
          </a:bodyPr>
          <a:lstStyle/>
          <a:p>
            <a:r>
              <a:rPr lang="en-US" dirty="0" err="1" smtClean="0"/>
              <a:t>Ejercicio</a:t>
            </a:r>
            <a:r>
              <a:rPr lang="en-US" dirty="0" smtClean="0"/>
              <a:t> en </a:t>
            </a:r>
            <a:r>
              <a:rPr lang="en-US" dirty="0" err="1" smtClean="0"/>
              <a:t>Grupo</a:t>
            </a:r>
            <a:r>
              <a:rPr lang="en-US" dirty="0" smtClean="0"/>
              <a:t> </a:t>
            </a:r>
            <a:br>
              <a:rPr lang="en-US" dirty="0" smtClean="0"/>
            </a:br>
            <a:r>
              <a:rPr lang="en-US" dirty="0" err="1" smtClean="0"/>
              <a:t>Aprendiendo</a:t>
            </a:r>
            <a:r>
              <a:rPr lang="en-US" dirty="0" smtClean="0"/>
              <a:t> </a:t>
            </a:r>
            <a:r>
              <a:rPr lang="en-US" dirty="0" err="1" smtClean="0"/>
              <a:t>cómo</a:t>
            </a:r>
            <a:r>
              <a:rPr lang="en-US" dirty="0" smtClean="0"/>
              <a:t> </a:t>
            </a:r>
            <a:r>
              <a:rPr lang="en-US" dirty="0" err="1" smtClean="0"/>
              <a:t>utilizar</a:t>
            </a:r>
            <a:r>
              <a:rPr lang="en-US" dirty="0" smtClean="0"/>
              <a:t> P5</a:t>
            </a:r>
            <a:endParaRPr lang="en-US" dirty="0"/>
          </a:p>
        </p:txBody>
      </p:sp>
      <p:pic>
        <p:nvPicPr>
          <p:cNvPr id="10" name="Picture 9">
            <a:hlinkClick r:id="rId3"/>
          </p:cNvPr>
          <p:cNvPicPr>
            <a:picLocks noChangeAspect="1"/>
          </p:cNvPicPr>
          <p:nvPr/>
        </p:nvPicPr>
        <p:blipFill>
          <a:blip r:embed="rId4" cstate="print"/>
          <a:stretch>
            <a:fillRect/>
          </a:stretch>
        </p:blipFill>
        <p:spPr>
          <a:xfrm>
            <a:off x="6477000" y="1267360"/>
            <a:ext cx="2321169" cy="4492752"/>
          </a:xfrm>
          <a:prstGeom prst="rect">
            <a:avLst/>
          </a:prstGeom>
        </p:spPr>
      </p:pic>
      <p:sp>
        <p:nvSpPr>
          <p:cNvPr id="11" name="TextBox 10"/>
          <p:cNvSpPr txBox="1"/>
          <p:nvPr/>
        </p:nvSpPr>
        <p:spPr>
          <a:xfrm>
            <a:off x="562708" y="2895600"/>
            <a:ext cx="5064369" cy="2308324"/>
          </a:xfrm>
          <a:prstGeom prst="rect">
            <a:avLst/>
          </a:prstGeom>
          <a:noFill/>
        </p:spPr>
        <p:txBody>
          <a:bodyPr wrap="square" rtlCol="0">
            <a:spAutoFit/>
          </a:bodyPr>
          <a:lstStyle/>
          <a:p>
            <a:r>
              <a:rPr lang="es-ES" dirty="0" smtClean="0"/>
              <a:t>Con el sombrero en la dirección de proyectos, ¿cuáles son algunos ejemplos de proyectos que estarían asociados con agua embotellada y cuáles serían algunos de los impactos relacionados con la sostenibilidad?</a:t>
            </a:r>
            <a:r>
              <a:rPr lang="en-US" dirty="0" smtClean="0"/>
              <a:t> </a:t>
            </a:r>
            <a:endParaRPr lang="en-US" dirty="0"/>
          </a:p>
          <a:p>
            <a:endParaRPr lang="en-US" dirty="0" smtClean="0"/>
          </a:p>
          <a:p>
            <a:r>
              <a:rPr lang="en-US" dirty="0" err="1" smtClean="0"/>
              <a:t>Utilizando</a:t>
            </a:r>
            <a:r>
              <a:rPr lang="en-US" dirty="0" smtClean="0"/>
              <a:t> P5, </a:t>
            </a:r>
            <a:r>
              <a:rPr lang="en-US" dirty="0" err="1" smtClean="0"/>
              <a:t>crea</a:t>
            </a:r>
            <a:r>
              <a:rPr lang="en-US" dirty="0" smtClean="0"/>
              <a:t> </a:t>
            </a:r>
            <a:r>
              <a:rPr lang="en-US" dirty="0" err="1" smtClean="0"/>
              <a:t>una</a:t>
            </a:r>
            <a:r>
              <a:rPr lang="en-US" dirty="0" smtClean="0"/>
              <a:t> </a:t>
            </a:r>
            <a:r>
              <a:rPr lang="en-US" dirty="0" err="1" smtClean="0"/>
              <a:t>lista</a:t>
            </a:r>
            <a:r>
              <a:rPr lang="en-US" dirty="0" smtClean="0"/>
              <a:t> de </a:t>
            </a:r>
            <a:r>
              <a:rPr lang="en-US" dirty="0" err="1" smtClean="0"/>
              <a:t>impactos</a:t>
            </a:r>
            <a:r>
              <a:rPr lang="en-US" dirty="0" smtClean="0"/>
              <a:t> </a:t>
            </a:r>
            <a:r>
              <a:rPr lang="en-US" dirty="0" err="1" smtClean="0"/>
              <a:t>positivos</a:t>
            </a:r>
            <a:r>
              <a:rPr lang="en-US" dirty="0" smtClean="0"/>
              <a:t> y </a:t>
            </a:r>
            <a:r>
              <a:rPr lang="en-US" dirty="0" err="1" smtClean="0"/>
              <a:t>negativos</a:t>
            </a:r>
            <a:r>
              <a:rPr lang="en-US" dirty="0" smtClean="0"/>
              <a:t>.</a:t>
            </a:r>
            <a:endParaRPr lang="en-US" dirty="0"/>
          </a:p>
        </p:txBody>
      </p:sp>
      <p:sp>
        <p:nvSpPr>
          <p:cNvPr id="12" name="TextBox 11"/>
          <p:cNvSpPr txBox="1"/>
          <p:nvPr/>
        </p:nvSpPr>
        <p:spPr>
          <a:xfrm>
            <a:off x="492369" y="1752601"/>
            <a:ext cx="6899031" cy="923330"/>
          </a:xfrm>
          <a:prstGeom prst="rect">
            <a:avLst/>
          </a:prstGeom>
          <a:noFill/>
        </p:spPr>
        <p:txBody>
          <a:bodyPr wrap="square" rtlCol="0">
            <a:spAutoFit/>
          </a:bodyPr>
          <a:lstStyle/>
          <a:p>
            <a:r>
              <a:rPr lang="en-US" b="1" dirty="0" err="1" smtClean="0"/>
              <a:t>Usted</a:t>
            </a:r>
            <a:r>
              <a:rPr lang="en-US" b="1" dirty="0" smtClean="0"/>
              <a:t> </a:t>
            </a:r>
            <a:r>
              <a:rPr lang="en-US" b="1" dirty="0" err="1" smtClean="0"/>
              <a:t>es</a:t>
            </a:r>
            <a:r>
              <a:rPr lang="en-US" b="1" dirty="0" smtClean="0"/>
              <a:t> el director de </a:t>
            </a:r>
            <a:r>
              <a:rPr lang="en-US" b="1" dirty="0" err="1" smtClean="0"/>
              <a:t>proyecto</a:t>
            </a:r>
            <a:r>
              <a:rPr lang="en-US" b="1" dirty="0" smtClean="0"/>
              <a:t> </a:t>
            </a:r>
            <a:r>
              <a:rPr lang="en-US" b="1" dirty="0" err="1" smtClean="0"/>
              <a:t>para</a:t>
            </a:r>
            <a:r>
              <a:rPr lang="en-US" b="1" dirty="0" smtClean="0"/>
              <a:t> la </a:t>
            </a:r>
            <a:r>
              <a:rPr lang="en-US" b="1" dirty="0" err="1" smtClean="0"/>
              <a:t>Compañia</a:t>
            </a:r>
            <a:r>
              <a:rPr lang="en-US" b="1" dirty="0" smtClean="0"/>
              <a:t> de </a:t>
            </a:r>
            <a:r>
              <a:rPr lang="en-US" b="1" dirty="0" err="1" smtClean="0"/>
              <a:t>Bebidas</a:t>
            </a:r>
            <a:r>
              <a:rPr lang="en-US" b="1" dirty="0" smtClean="0"/>
              <a:t> ABC </a:t>
            </a:r>
            <a:r>
              <a:rPr lang="en-US" b="1" dirty="0" err="1" smtClean="0"/>
              <a:t>que</a:t>
            </a:r>
            <a:r>
              <a:rPr lang="en-US" b="1" dirty="0" smtClean="0"/>
              <a:t> </a:t>
            </a:r>
            <a:r>
              <a:rPr lang="en-US" b="1" dirty="0" err="1" smtClean="0"/>
              <a:t>acaba</a:t>
            </a:r>
            <a:r>
              <a:rPr lang="en-US" b="1" dirty="0" smtClean="0"/>
              <a:t> de </a:t>
            </a:r>
            <a:r>
              <a:rPr lang="en-US" b="1" dirty="0" err="1" smtClean="0"/>
              <a:t>llegar</a:t>
            </a:r>
            <a:r>
              <a:rPr lang="en-US" b="1" dirty="0" smtClean="0"/>
              <a:t> con </a:t>
            </a:r>
            <a:r>
              <a:rPr lang="en-US" b="1" dirty="0" err="1" smtClean="0"/>
              <a:t>una</a:t>
            </a:r>
            <a:r>
              <a:rPr lang="en-US" b="1" dirty="0" smtClean="0"/>
              <a:t> </a:t>
            </a:r>
            <a:r>
              <a:rPr lang="en-US" b="1" dirty="0" err="1" smtClean="0"/>
              <a:t>nueva</a:t>
            </a:r>
            <a:r>
              <a:rPr lang="en-US" b="1" dirty="0" smtClean="0"/>
              <a:t> idea “</a:t>
            </a:r>
            <a:r>
              <a:rPr lang="en-US" b="1" dirty="0" err="1" smtClean="0"/>
              <a:t>agua</a:t>
            </a:r>
            <a:r>
              <a:rPr lang="en-US" b="1" dirty="0" smtClean="0"/>
              <a:t> </a:t>
            </a:r>
            <a:r>
              <a:rPr lang="en-US" b="1" dirty="0" err="1" smtClean="0"/>
              <a:t>embotellada</a:t>
            </a:r>
            <a:r>
              <a:rPr lang="en-US" b="1" dirty="0" smtClean="0"/>
              <a:t>”.</a:t>
            </a:r>
          </a:p>
          <a:p>
            <a:endParaRPr lang="en-US" b="1" dirty="0"/>
          </a:p>
        </p:txBody>
      </p:sp>
      <p:pic>
        <p:nvPicPr>
          <p:cNvPr id="6" name="Picture 5" descr="P5-Logo.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4800" y="5146594"/>
            <a:ext cx="1600200" cy="1276406"/>
          </a:xfrm>
          <a:prstGeom prst="rect">
            <a:avLst/>
          </a:prstGeom>
        </p:spPr>
      </p:pic>
    </p:spTree>
    <p:extLst>
      <p:ext uri="{BB962C8B-B14F-4D97-AF65-F5344CB8AC3E}">
        <p14:creationId xmlns:p14="http://schemas.microsoft.com/office/powerpoint/2010/main" xmlns="" val="213190463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normAutofit fontScale="90000"/>
          </a:bodyPr>
          <a:lstStyle/>
          <a:p>
            <a:r>
              <a:rPr lang="en-US" dirty="0" err="1" smtClean="0"/>
              <a:t>Ejercicio</a:t>
            </a:r>
            <a:r>
              <a:rPr lang="en-US" dirty="0" smtClean="0"/>
              <a:t> de </a:t>
            </a:r>
            <a:r>
              <a:rPr lang="en-US" dirty="0" err="1" smtClean="0"/>
              <a:t>Clase</a:t>
            </a:r>
            <a:r>
              <a:rPr lang="en-US" dirty="0" smtClean="0"/>
              <a:t>- </a:t>
            </a:r>
            <a:r>
              <a:rPr lang="en-US" dirty="0" err="1" smtClean="0"/>
              <a:t>Aprendiendo</a:t>
            </a:r>
            <a:r>
              <a:rPr lang="en-US" dirty="0" smtClean="0"/>
              <a:t> </a:t>
            </a:r>
            <a:r>
              <a:rPr lang="en-US" dirty="0" err="1" smtClean="0"/>
              <a:t>cómo</a:t>
            </a:r>
            <a:r>
              <a:rPr lang="en-US" dirty="0" smtClean="0"/>
              <a:t> </a:t>
            </a:r>
            <a:r>
              <a:rPr lang="en-US" dirty="0" err="1" smtClean="0"/>
              <a:t>utilizar</a:t>
            </a:r>
            <a:r>
              <a:rPr lang="en-US" dirty="0" smtClean="0"/>
              <a:t> P5</a:t>
            </a:r>
            <a:endParaRPr lang="en-US" dirty="0"/>
          </a:p>
        </p:txBody>
      </p:sp>
      <p:pic>
        <p:nvPicPr>
          <p:cNvPr id="10" name="Picture 9">
            <a:hlinkClick r:id="rId5"/>
          </p:cNvPr>
          <p:cNvPicPr>
            <a:picLocks noChangeAspect="1"/>
          </p:cNvPicPr>
          <p:nvPr/>
        </p:nvPicPr>
        <p:blipFill>
          <a:blip r:embed="rId6"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51692" y="1295400"/>
            <a:ext cx="8058530" cy="4419600"/>
          </a:xfrm>
          <a:prstGeom prst="rect">
            <a:avLst/>
          </a:prstGeom>
        </p:spPr>
      </p:pic>
    </p:spTree>
    <p:extLst>
      <p:ext uri="{BB962C8B-B14F-4D97-AF65-F5344CB8AC3E}">
        <p14:creationId xmlns:p14="http://schemas.microsoft.com/office/powerpoint/2010/main" xmlns="" val="755059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451" y="1674679"/>
            <a:ext cx="8229600" cy="914399"/>
          </a:xfrm>
          <a:noFill/>
        </p:spPr>
        <p:txBody>
          <a:bodyPr>
            <a:normAutofit/>
          </a:bodyPr>
          <a:lstStyle/>
          <a:p>
            <a:r>
              <a:rPr lang="en-US" dirty="0" smtClean="0"/>
              <a:t>La </a:t>
            </a:r>
            <a:r>
              <a:rPr lang="en-US" dirty="0" err="1" smtClean="0"/>
              <a:t>Gobernanza</a:t>
            </a:r>
            <a:r>
              <a:rPr lang="en-US" dirty="0" smtClean="0"/>
              <a:t> de los </a:t>
            </a:r>
            <a:r>
              <a:rPr lang="en-US" dirty="0" err="1" smtClean="0"/>
              <a:t>Proyectos</a:t>
            </a:r>
            <a:r>
              <a:rPr lang="en-US" dirty="0" smtClean="0"/>
              <a:t>  – ¿</a:t>
            </a:r>
            <a:r>
              <a:rPr lang="en-US" dirty="0" err="1" smtClean="0"/>
              <a:t>Cómo</a:t>
            </a:r>
            <a:r>
              <a:rPr lang="en-US" dirty="0" smtClean="0"/>
              <a:t> </a:t>
            </a:r>
            <a:r>
              <a:rPr lang="en-US" dirty="0" err="1" smtClean="0"/>
              <a:t>podría</a:t>
            </a:r>
            <a:r>
              <a:rPr lang="en-US" dirty="0" smtClean="0"/>
              <a:t> </a:t>
            </a:r>
            <a:r>
              <a:rPr lang="en-US" dirty="0" err="1" smtClean="0"/>
              <a:t>éste</a:t>
            </a:r>
            <a:r>
              <a:rPr lang="en-US" dirty="0" smtClean="0"/>
              <a:t> ser </a:t>
            </a:r>
            <a:r>
              <a:rPr lang="en-US" dirty="0" err="1" smtClean="0"/>
              <a:t>usado</a:t>
            </a:r>
            <a:r>
              <a:rPr lang="en-US" dirty="0" smtClean="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37</a:t>
            </a:fld>
            <a:endParaRPr lang="en-US" dirty="0"/>
          </a:p>
        </p:txBody>
      </p:sp>
      <p:sp>
        <p:nvSpPr>
          <p:cNvPr id="4" name="Title 3"/>
          <p:cNvSpPr>
            <a:spLocks noGrp="1"/>
          </p:cNvSpPr>
          <p:nvPr>
            <p:ph type="title"/>
          </p:nvPr>
        </p:nvSpPr>
        <p:spPr/>
        <p:txBody>
          <a:bodyPr/>
          <a:lstStyle/>
          <a:p>
            <a:r>
              <a:rPr lang="en-US" dirty="0" smtClean="0"/>
              <a:t>P5 y…	</a:t>
            </a:r>
            <a:endParaRPr lang="en-US" dirty="0"/>
          </a:p>
        </p:txBody>
      </p:sp>
      <p:sp>
        <p:nvSpPr>
          <p:cNvPr id="5" name="Content Placeholder 1"/>
          <p:cNvSpPr txBox="1">
            <a:spLocks/>
          </p:cNvSpPr>
          <p:nvPr/>
        </p:nvSpPr>
        <p:spPr>
          <a:xfrm>
            <a:off x="533400" y="2743200"/>
            <a:ext cx="8229600" cy="9143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Char char="•"/>
            </a:pPr>
            <a:r>
              <a:rPr lang="en-US" dirty="0" smtClean="0"/>
              <a:t>La </a:t>
            </a:r>
            <a:r>
              <a:rPr lang="en-US" dirty="0" err="1" smtClean="0"/>
              <a:t>Gestión</a:t>
            </a:r>
            <a:r>
              <a:rPr lang="en-US" dirty="0" smtClean="0"/>
              <a:t> de </a:t>
            </a:r>
            <a:r>
              <a:rPr lang="en-US" dirty="0" err="1" smtClean="0"/>
              <a:t>Riesgos</a:t>
            </a:r>
            <a:r>
              <a:rPr lang="en-US" dirty="0" smtClean="0"/>
              <a:t> – ¿</a:t>
            </a:r>
            <a:r>
              <a:rPr lang="en-US" dirty="0" err="1" smtClean="0"/>
              <a:t>Cómo</a:t>
            </a:r>
            <a:r>
              <a:rPr lang="en-US" dirty="0" smtClean="0"/>
              <a:t> </a:t>
            </a:r>
            <a:r>
              <a:rPr lang="en-US" dirty="0" err="1" smtClean="0"/>
              <a:t>podría</a:t>
            </a:r>
            <a:r>
              <a:rPr lang="en-US" dirty="0" smtClean="0"/>
              <a:t> </a:t>
            </a:r>
            <a:r>
              <a:rPr lang="en-US" dirty="0" err="1" smtClean="0"/>
              <a:t>éste</a:t>
            </a:r>
            <a:r>
              <a:rPr lang="en-US" dirty="0" smtClean="0"/>
              <a:t> ser </a:t>
            </a:r>
            <a:r>
              <a:rPr lang="en-US" dirty="0" err="1" smtClean="0"/>
              <a:t>usado</a:t>
            </a:r>
            <a:r>
              <a:rPr lang="en-US" dirty="0" smtClean="0"/>
              <a:t>?</a:t>
            </a:r>
          </a:p>
        </p:txBody>
      </p:sp>
      <p:sp>
        <p:nvSpPr>
          <p:cNvPr id="6" name="Content Placeholder 1"/>
          <p:cNvSpPr txBox="1">
            <a:spLocks/>
          </p:cNvSpPr>
          <p:nvPr/>
        </p:nvSpPr>
        <p:spPr>
          <a:xfrm>
            <a:off x="609600" y="3733800"/>
            <a:ext cx="8229600" cy="9143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Char char="•"/>
            </a:pPr>
            <a:r>
              <a:rPr lang="en-US" dirty="0" smtClean="0"/>
              <a:t>La </a:t>
            </a:r>
            <a:r>
              <a:rPr lang="en-US" dirty="0" err="1" smtClean="0"/>
              <a:t>Selección</a:t>
            </a:r>
            <a:r>
              <a:rPr lang="en-US" dirty="0" smtClean="0"/>
              <a:t> de </a:t>
            </a:r>
            <a:r>
              <a:rPr lang="en-US" dirty="0" err="1" smtClean="0"/>
              <a:t>Proyectos</a:t>
            </a:r>
            <a:r>
              <a:rPr lang="en-US" dirty="0" smtClean="0"/>
              <a:t> – ¿</a:t>
            </a:r>
            <a:r>
              <a:rPr lang="en-US" dirty="0" err="1" smtClean="0"/>
              <a:t>Cómo</a:t>
            </a:r>
            <a:r>
              <a:rPr lang="en-US" dirty="0" smtClean="0"/>
              <a:t> </a:t>
            </a:r>
            <a:r>
              <a:rPr lang="en-US" dirty="0" err="1" smtClean="0"/>
              <a:t>podría</a:t>
            </a:r>
            <a:r>
              <a:rPr lang="en-US" dirty="0" smtClean="0"/>
              <a:t> </a:t>
            </a:r>
            <a:r>
              <a:rPr lang="en-US" dirty="0" err="1" smtClean="0"/>
              <a:t>éste</a:t>
            </a:r>
            <a:r>
              <a:rPr lang="en-US" dirty="0" smtClean="0"/>
              <a:t> ser </a:t>
            </a:r>
            <a:r>
              <a:rPr lang="en-US" dirty="0" err="1" smtClean="0"/>
              <a:t>usado</a:t>
            </a:r>
            <a:r>
              <a:rPr lang="en-US" dirty="0" smtClean="0"/>
              <a:t>?</a:t>
            </a:r>
            <a:endParaRPr lang="en-US" dirty="0"/>
          </a:p>
        </p:txBody>
      </p:sp>
    </p:spTree>
    <p:extLst>
      <p:ext uri="{BB962C8B-B14F-4D97-AF65-F5344CB8AC3E}">
        <p14:creationId xmlns:p14="http://schemas.microsoft.com/office/powerpoint/2010/main" xmlns="" val="1180285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38</a:t>
            </a:fld>
            <a:endParaRPr lang="en-US" dirty="0"/>
          </a:p>
        </p:txBody>
      </p:sp>
      <p:sp>
        <p:nvSpPr>
          <p:cNvPr id="6" name="Content Placeholder 5"/>
          <p:cNvSpPr>
            <a:spLocks noGrp="1"/>
          </p:cNvSpPr>
          <p:nvPr>
            <p:ph idx="1"/>
          </p:nvPr>
        </p:nvSpPr>
        <p:spPr>
          <a:noFill/>
        </p:spPr>
        <p:txBody>
          <a:bodyPr/>
          <a:lstStyle/>
          <a:p>
            <a:pPr>
              <a:lnSpc>
                <a:spcPct val="115000"/>
              </a:lnSpc>
              <a:spcAft>
                <a:spcPts val="0"/>
              </a:spcAft>
              <a:buFont typeface="Arial" pitchFamily="34" charset="0"/>
              <a:buNone/>
            </a:pPr>
            <a:r>
              <a:rPr lang="en-GB" dirty="0" smtClean="0">
                <a:ea typeface="Calibri"/>
              </a:rPr>
              <a:t>El </a:t>
            </a:r>
            <a:r>
              <a:rPr lang="en-GB" dirty="0" err="1" smtClean="0">
                <a:ea typeface="Calibri"/>
              </a:rPr>
              <a:t>Estándar</a:t>
            </a:r>
            <a:r>
              <a:rPr lang="en-GB" dirty="0" smtClean="0">
                <a:ea typeface="Calibri"/>
              </a:rPr>
              <a:t> P5™</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smtClean="0"/>
              <a:t>Hemos</a:t>
            </a:r>
            <a:r>
              <a:rPr lang="en-US" dirty="0" smtClean="0"/>
              <a:t> </a:t>
            </a:r>
            <a:r>
              <a:rPr lang="en-US" dirty="0" err="1" smtClean="0"/>
              <a:t>cubierto</a:t>
            </a:r>
            <a:endParaRPr lang="en-US" dirty="0"/>
          </a:p>
        </p:txBody>
      </p:sp>
    </p:spTree>
    <p:extLst>
      <p:ext uri="{BB962C8B-B14F-4D97-AF65-F5344CB8AC3E}">
        <p14:creationId xmlns:p14="http://schemas.microsoft.com/office/powerpoint/2010/main" xmlns="" val="91835770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smtClean="0">
                <a:solidFill>
                  <a:schemeClr val="bg1">
                    <a:lumMod val="65000"/>
                  </a:schemeClr>
                </a:solidFill>
              </a:rPr>
              <a:t>Controles</a:t>
            </a:r>
            <a:r>
              <a:rPr lang="en-US" dirty="0" smtClean="0">
                <a:solidFill>
                  <a:schemeClr val="bg1">
                    <a:lumMod val="65000"/>
                  </a:schemeClr>
                </a:solidFill>
              </a:rPr>
              <a:t> del </a:t>
            </a:r>
            <a:r>
              <a:rPr lang="en-US" dirty="0" err="1" smtClean="0">
                <a:solidFill>
                  <a:schemeClr val="bg1">
                    <a:lumMod val="65000"/>
                  </a:schemeClr>
                </a:solidFill>
              </a:rPr>
              <a:t>Proyecto</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4</a:t>
            </a:fld>
            <a:endParaRPr lang="en-US" dirty="0"/>
          </a:p>
        </p:txBody>
      </p:sp>
      <p:sp>
        <p:nvSpPr>
          <p:cNvPr id="4" name="Title 3"/>
          <p:cNvSpPr>
            <a:spLocks noGrp="1"/>
          </p:cNvSpPr>
          <p:nvPr>
            <p:ph type="title"/>
          </p:nvPr>
        </p:nvSpPr>
        <p:spPr/>
        <p:txBody>
          <a:bodyPr>
            <a:normAutofit/>
          </a:bodyPr>
          <a:lstStyle/>
          <a:p>
            <a:r>
              <a:rPr lang="en-US" dirty="0" err="1" smtClean="0"/>
              <a:t>Cierre</a:t>
            </a:r>
            <a:r>
              <a:rPr lang="en-US" dirty="0" smtClean="0"/>
              <a:t> </a:t>
            </a:r>
            <a:r>
              <a:rPr lang="en-US" dirty="0" err="1" smtClean="0"/>
              <a:t>PRiSM</a:t>
            </a:r>
            <a:r>
              <a:rPr lang="en-US" dirty="0" smtClean="0"/>
              <a:t> del </a:t>
            </a:r>
            <a:r>
              <a:rPr lang="en-US" dirty="0" err="1" smtClean="0"/>
              <a:t>Proyecto</a:t>
            </a:r>
            <a:endParaRPr lang="en-US" dirty="0"/>
          </a:p>
        </p:txBody>
      </p:sp>
      <p:pic>
        <p:nvPicPr>
          <p:cNvPr id="7" name="Picture 6"/>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4648200" y="1447800"/>
            <a:ext cx="1968500" cy="1181100"/>
          </a:xfrm>
          <a:prstGeom prst="rect">
            <a:avLst/>
          </a:prstGeom>
        </p:spPr>
      </p:pic>
      <p:cxnSp>
        <p:nvCxnSpPr>
          <p:cNvPr id="8" name="Straight Arrow Connector 7"/>
          <p:cNvCxnSpPr>
            <a:stCxn id="5" idx="3"/>
          </p:cNvCxnSpPr>
          <p:nvPr/>
        </p:nvCxnSpPr>
        <p:spPr>
          <a:xfrm flipV="1">
            <a:off x="3251200" y="1981200"/>
            <a:ext cx="1397000" cy="7259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 xmlns:a14="http://schemas.microsoft.com/office/drawing/2010/main"/>
              </a:ext>
            </a:extLst>
          </a:blip>
          <a:srcRect l="2277" t="9111" r="7256"/>
          <a:stretch/>
        </p:blipFill>
        <p:spPr>
          <a:xfrm>
            <a:off x="304800" y="1447800"/>
            <a:ext cx="2946400" cy="2518730"/>
          </a:xfrm>
          <a:prstGeom prst="rect">
            <a:avLst/>
          </a:prstGeom>
        </p:spPr>
      </p:pic>
      <p:pic>
        <p:nvPicPr>
          <p:cNvPr id="10" name="Picture 9" descr="Untitled-8.jpg"/>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4343400" y="3352800"/>
            <a:ext cx="4580964" cy="2600980"/>
          </a:xfrm>
          <a:prstGeom prst="rect">
            <a:avLst/>
          </a:prstGeom>
        </p:spPr>
      </p:pic>
      <p:cxnSp>
        <p:nvCxnSpPr>
          <p:cNvPr id="12" name="Straight Arrow Connector 11"/>
          <p:cNvCxnSpPr/>
          <p:nvPr/>
        </p:nvCxnSpPr>
        <p:spPr>
          <a:xfrm flipH="1" flipV="1">
            <a:off x="6553200" y="2590800"/>
            <a:ext cx="1752600" cy="17165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5257800" y="2590800"/>
            <a:ext cx="228600" cy="1219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flipV="1">
            <a:off x="6096000" y="2667000"/>
            <a:ext cx="2349500" cy="18689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4876800" y="2590800"/>
            <a:ext cx="152400" cy="1981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H="1" flipV="1">
            <a:off x="5867400" y="2590800"/>
            <a:ext cx="2362200" cy="2362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flipV="1">
            <a:off x="5791200" y="2667000"/>
            <a:ext cx="228600" cy="14478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7772400" y="5638800"/>
            <a:ext cx="767796" cy="261610"/>
          </a:xfrm>
          <a:prstGeom prst="rect">
            <a:avLst/>
          </a:prstGeom>
          <a:noFill/>
        </p:spPr>
        <p:txBody>
          <a:bodyPr wrap="none" rtlCol="0">
            <a:spAutoFit/>
          </a:bodyPr>
          <a:lstStyle/>
          <a:p>
            <a:r>
              <a:rPr lang="en-US" sz="1100" dirty="0" smtClean="0"/>
              <a:t>ISO 21500</a:t>
            </a:r>
            <a:endParaRPr lang="en-US" sz="1100" dirty="0"/>
          </a:p>
        </p:txBody>
      </p:sp>
    </p:spTree>
    <p:extLst>
      <p:ext uri="{BB962C8B-B14F-4D97-AF65-F5344CB8AC3E}">
        <p14:creationId xmlns="" xmlns:p14="http://schemas.microsoft.com/office/powerpoint/2010/main" val="1391480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40</a:t>
            </a:fld>
            <a:endParaRPr lang="en-US" dirty="0"/>
          </a:p>
        </p:txBody>
      </p:sp>
      <p:sp>
        <p:nvSpPr>
          <p:cNvPr id="2" name="Title 1"/>
          <p:cNvSpPr>
            <a:spLocks noGrp="1"/>
          </p:cNvSpPr>
          <p:nvPr>
            <p:ph type="title"/>
          </p:nvPr>
        </p:nvSpPr>
        <p:spPr>
          <a:xfrm>
            <a:off x="381000" y="0"/>
            <a:ext cx="8458200" cy="1143000"/>
          </a:xfrm>
        </p:spPr>
        <p:txBody>
          <a:bodyPr/>
          <a:lstStyle/>
          <a:p>
            <a:r>
              <a:rPr lang="en-US" dirty="0" err="1" smtClean="0">
                <a:solidFill>
                  <a:schemeClr val="bg1">
                    <a:lumMod val="65000"/>
                  </a:schemeClr>
                </a:solidFill>
              </a:rPr>
              <a:t>Controles</a:t>
            </a:r>
            <a:r>
              <a:rPr lang="en-US" dirty="0" smtClean="0">
                <a:solidFill>
                  <a:schemeClr val="bg1">
                    <a:lumMod val="65000"/>
                  </a:schemeClr>
                </a:solidFill>
              </a:rPr>
              <a:t> </a:t>
            </a:r>
            <a:r>
              <a:rPr lang="en-US" smtClean="0">
                <a:solidFill>
                  <a:schemeClr val="bg1">
                    <a:lumMod val="65000"/>
                  </a:schemeClr>
                </a:solidFill>
              </a:rPr>
              <a:t>del Proyectos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217481719"/>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12</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El </a:t>
                      </a:r>
                      <a:r>
                        <a:rPr lang="en-GB" sz="1600" b="1" dirty="0" err="1" smtClean="0">
                          <a:solidFill>
                            <a:schemeClr val="bg1"/>
                          </a:solidFill>
                          <a:latin typeface="Helvetica"/>
                          <a:ea typeface="Calibri"/>
                          <a:cs typeface="Helvetica"/>
                        </a:rPr>
                        <a:t>Módulo</a:t>
                      </a:r>
                      <a:r>
                        <a:rPr lang="en-GB" sz="1600" b="1" dirty="0" smtClean="0">
                          <a:solidFill>
                            <a:schemeClr val="bg1"/>
                          </a:solidFill>
                          <a:latin typeface="Helvetica"/>
                          <a:ea typeface="Calibri"/>
                          <a:cs typeface="Helvetica"/>
                        </a:rPr>
                        <a:t> 12</a:t>
                      </a:r>
                      <a:r>
                        <a:rPr lang="en-GB" sz="1600" b="1" baseline="0" dirty="0" smtClean="0">
                          <a:solidFill>
                            <a:schemeClr val="bg1"/>
                          </a:solidFill>
                          <a:latin typeface="Helvetica"/>
                          <a:ea typeface="Calibri"/>
                          <a:cs typeface="Helvetica"/>
                        </a:rPr>
                        <a:t> </a:t>
                      </a:r>
                      <a:r>
                        <a:rPr lang="en-GB" sz="1600" b="1" baseline="0" dirty="0" err="1" smtClean="0">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smtClean="0">
                          <a:solidFill>
                            <a:schemeClr val="bg1"/>
                          </a:solidFill>
                          <a:latin typeface="Helvetica"/>
                          <a:ea typeface="Calibri"/>
                          <a:cs typeface="Helvetica"/>
                        </a:rPr>
                        <a:t>Resultados</a:t>
                      </a:r>
                      <a:r>
                        <a:rPr lang="en-GB" sz="1600" b="1" dirty="0" smtClean="0">
                          <a:solidFill>
                            <a:schemeClr val="bg1"/>
                          </a:solidFill>
                          <a:latin typeface="Helvetica"/>
                          <a:ea typeface="Calibri"/>
                          <a:cs typeface="Helvetica"/>
                        </a:rPr>
                        <a:t> del </a:t>
                      </a:r>
                      <a:r>
                        <a:rPr lang="en-GB" sz="1600" b="1" dirty="0" err="1" smtClean="0">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50000"/>
                            </a:schemeClr>
                          </a:solidFill>
                        </a:rPr>
                        <a:t>Control de </a:t>
                      </a:r>
                      <a:r>
                        <a:rPr lang="en-US" sz="1600" dirty="0" err="1" smtClean="0">
                          <a:solidFill>
                            <a:schemeClr val="bg1">
                              <a:lumMod val="50000"/>
                            </a:schemeClr>
                          </a:solidFill>
                        </a:rPr>
                        <a:t>Proyectos</a:t>
                      </a:r>
                      <a:endParaRPr lang="en-US" sz="1600" dirty="0" smtClean="0">
                        <a:solidFill>
                          <a:schemeClr val="bg1">
                            <a:lumMod val="50000"/>
                          </a:schemeClr>
                        </a:solidFill>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a:t>
                      </a:r>
                      <a:r>
                        <a:rPr lang="en-GB" sz="1600" b="0" dirty="0" err="1" smtClean="0">
                          <a:solidFill>
                            <a:schemeClr val="tx1"/>
                          </a:solidFill>
                          <a:latin typeface="Helvetica"/>
                          <a:ea typeface="Calibri"/>
                          <a:cs typeface="Helvetica"/>
                        </a:rPr>
                        <a:t>Qué</a:t>
                      </a:r>
                      <a:r>
                        <a:rPr lang="en-GB" sz="1600" b="0" dirty="0" smtClean="0">
                          <a:solidFill>
                            <a:schemeClr val="tx1"/>
                          </a:solidFill>
                          <a:latin typeface="Helvetica"/>
                          <a:ea typeface="Calibri"/>
                          <a:cs typeface="Helvetica"/>
                        </a:rPr>
                        <a:t> </a:t>
                      </a:r>
                      <a:r>
                        <a:rPr lang="en-GB" sz="1600" b="0" dirty="0" err="1" smtClean="0">
                          <a:solidFill>
                            <a:schemeClr val="tx1"/>
                          </a:solidFill>
                          <a:latin typeface="Helvetica"/>
                          <a:ea typeface="Calibri"/>
                          <a:cs typeface="Helvetica"/>
                        </a:rPr>
                        <a:t>es</a:t>
                      </a:r>
                      <a:r>
                        <a:rPr lang="en-GB" sz="1600" b="0" dirty="0" smtClean="0">
                          <a:solidFill>
                            <a:schemeClr val="tx1"/>
                          </a:solidFill>
                          <a:latin typeface="Helvetica"/>
                          <a:ea typeface="Calibri"/>
                          <a:cs typeface="Helvetica"/>
                        </a:rPr>
                        <a:t> el Control de </a:t>
                      </a:r>
                      <a:r>
                        <a:rPr lang="en-GB" sz="1600" b="0" dirty="0" err="1" smtClean="0">
                          <a:solidFill>
                            <a:schemeClr val="tx1"/>
                          </a:solidFill>
                          <a:latin typeface="Helvetica"/>
                          <a:ea typeface="Calibri"/>
                          <a:cs typeface="Helvetica"/>
                        </a:rPr>
                        <a:t>Proyectos</a:t>
                      </a:r>
                      <a:r>
                        <a:rPr lang="en-GB" sz="1600" b="0" dirty="0" smtClean="0">
                          <a:solidFill>
                            <a:schemeClr val="tx1"/>
                          </a:solidFill>
                          <a:latin typeface="Helvetica"/>
                          <a:ea typeface="Calibri"/>
                          <a:cs typeface="Helvetica"/>
                        </a:rPr>
                        <a:t>?</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smtClean="0">
                          <a:solidFill>
                            <a:schemeClr val="tx1"/>
                          </a:solidFill>
                          <a:latin typeface="Helvetica"/>
                          <a:ea typeface="Calibri"/>
                          <a:cs typeface="Helvetica"/>
                        </a:rPr>
                        <a:t>Gestión</a:t>
                      </a:r>
                      <a:r>
                        <a:rPr lang="en-GB" sz="1600" b="0" baseline="0" dirty="0" smtClean="0">
                          <a:solidFill>
                            <a:schemeClr val="tx1"/>
                          </a:solidFill>
                          <a:latin typeface="Helvetica"/>
                          <a:ea typeface="Calibri"/>
                          <a:cs typeface="Helvetica"/>
                        </a:rPr>
                        <a:t> del Control de </a:t>
                      </a:r>
                      <a:r>
                        <a:rPr lang="en-GB" sz="1600" b="0" baseline="0" dirty="0" err="1" smtClean="0">
                          <a:solidFill>
                            <a:schemeClr val="tx1"/>
                          </a:solidFill>
                          <a:latin typeface="Helvetica"/>
                          <a:ea typeface="Calibri"/>
                          <a:cs typeface="Helvetica"/>
                        </a:rPr>
                        <a:t>Proyectos</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smtClean="0">
                          <a:solidFill>
                            <a:schemeClr val="tx1"/>
                          </a:solidFill>
                          <a:latin typeface="Helvetica"/>
                          <a:ea typeface="Calibri"/>
                          <a:cs typeface="Helvetica"/>
                        </a:rPr>
                        <a:t>Proceso</a:t>
                      </a:r>
                      <a:r>
                        <a:rPr lang="en-GB" sz="1600" b="0" baseline="0" dirty="0" smtClean="0">
                          <a:solidFill>
                            <a:schemeClr val="tx1"/>
                          </a:solidFill>
                          <a:latin typeface="Helvetica"/>
                          <a:ea typeface="Calibri"/>
                          <a:cs typeface="Helvetica"/>
                        </a:rPr>
                        <a:t> de Control</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PBS/WBS/OBS</a:t>
                      </a:r>
                    </a:p>
                    <a:p>
                      <a:pPr marL="342900" indent="-342900">
                        <a:lnSpc>
                          <a:spcPct val="115000"/>
                        </a:lnSpc>
                        <a:spcAft>
                          <a:spcPts val="0"/>
                        </a:spcAft>
                        <a:buFont typeface="+mj-lt"/>
                        <a:buAutoNum type="arabicPeriod"/>
                      </a:pPr>
                      <a:r>
                        <a:rPr lang="en-GB" sz="1600" b="0" baseline="0" dirty="0" err="1" smtClean="0">
                          <a:solidFill>
                            <a:schemeClr val="tx1"/>
                          </a:solidFill>
                          <a:latin typeface="Helvetica"/>
                          <a:ea typeface="Calibri"/>
                          <a:cs typeface="Helvetica"/>
                        </a:rPr>
                        <a:t>Exactitud</a:t>
                      </a:r>
                      <a:r>
                        <a:rPr lang="en-GB" sz="1600" b="0" baseline="0" dirty="0" smtClean="0">
                          <a:solidFill>
                            <a:schemeClr val="tx1"/>
                          </a:solidFill>
                          <a:latin typeface="Helvetica"/>
                          <a:ea typeface="Calibri"/>
                          <a:cs typeface="Helvetica"/>
                        </a:rPr>
                        <a:t> de </a:t>
                      </a:r>
                      <a:r>
                        <a:rPr lang="en-GB" sz="1600" b="0" baseline="0" dirty="0" err="1" smtClean="0">
                          <a:solidFill>
                            <a:schemeClr val="tx1"/>
                          </a:solidFill>
                          <a:latin typeface="Helvetica"/>
                          <a:ea typeface="Calibri"/>
                          <a:cs typeface="Helvetica"/>
                        </a:rPr>
                        <a:t>las</a:t>
                      </a:r>
                      <a:r>
                        <a:rPr lang="en-GB" sz="1600" b="0" baseline="0" dirty="0" smtClean="0">
                          <a:solidFill>
                            <a:schemeClr val="tx1"/>
                          </a:solidFill>
                          <a:latin typeface="Helvetica"/>
                          <a:ea typeface="Calibri"/>
                          <a:cs typeface="Helvetica"/>
                        </a:rPr>
                        <a:t> </a:t>
                      </a:r>
                      <a:r>
                        <a:rPr lang="en-GB" sz="1600" b="0" baseline="0" dirty="0" err="1" smtClean="0">
                          <a:solidFill>
                            <a:schemeClr val="tx1"/>
                          </a:solidFill>
                          <a:latin typeface="Helvetica"/>
                          <a:ea typeface="Calibri"/>
                          <a:cs typeface="Helvetica"/>
                        </a:rPr>
                        <a:t>mediciones</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smtClean="0">
                          <a:solidFill>
                            <a:schemeClr val="tx1"/>
                          </a:solidFill>
                          <a:latin typeface="Helvetica"/>
                          <a:ea typeface="Calibri"/>
                          <a:cs typeface="Helvetica"/>
                        </a:rPr>
                        <a:t>Adquisiciones</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dirty="0" err="1" smtClean="0">
                          <a:solidFill>
                            <a:schemeClr val="tx1"/>
                          </a:solidFill>
                          <a:latin typeface="Helvetica"/>
                          <a:ea typeface="Calibri"/>
                          <a:cs typeface="Helvetica"/>
                        </a:rPr>
                        <a:t>Estimación</a:t>
                      </a:r>
                      <a:r>
                        <a:rPr lang="en-GB" sz="1600" b="0" dirty="0" smtClean="0">
                          <a:solidFill>
                            <a:schemeClr val="tx1"/>
                          </a:solidFill>
                          <a:latin typeface="Helvetica"/>
                          <a:ea typeface="Calibri"/>
                          <a:cs typeface="Helvetica"/>
                        </a:rPr>
                        <a:t>/ </a:t>
                      </a:r>
                      <a:r>
                        <a:rPr lang="en-GB" sz="1600" b="0" dirty="0" err="1" smtClean="0">
                          <a:solidFill>
                            <a:schemeClr val="tx1"/>
                          </a:solidFill>
                          <a:latin typeface="Helvetica"/>
                          <a:ea typeface="Calibri"/>
                          <a:cs typeface="Helvetica"/>
                        </a:rPr>
                        <a:t>Presupuuesto</a:t>
                      </a:r>
                      <a:r>
                        <a:rPr lang="en-GB" sz="1600" b="0" dirty="0" smtClean="0">
                          <a:solidFill>
                            <a:schemeClr val="tx1"/>
                          </a:solidFill>
                          <a:latin typeface="Helvetica"/>
                          <a:ea typeface="Calibri"/>
                          <a:cs typeface="Helvetica"/>
                        </a:rPr>
                        <a:t>/ </a:t>
                      </a:r>
                      <a:r>
                        <a:rPr lang="en-GB" sz="1600" b="0" dirty="0" err="1" smtClean="0">
                          <a:solidFill>
                            <a:schemeClr val="tx1"/>
                          </a:solidFill>
                          <a:latin typeface="Helvetica"/>
                          <a:ea typeface="Calibri"/>
                          <a:cs typeface="Helvetica"/>
                        </a:rPr>
                        <a:t>Cálculo</a:t>
                      </a:r>
                      <a:r>
                        <a:rPr lang="en-GB" sz="1600" b="0" dirty="0" smtClean="0">
                          <a:solidFill>
                            <a:schemeClr val="tx1"/>
                          </a:solidFill>
                          <a:latin typeface="Helvetica"/>
                          <a:ea typeface="Calibri"/>
                          <a:cs typeface="Helvetica"/>
                        </a:rPr>
                        <a:t> de </a:t>
                      </a:r>
                      <a:r>
                        <a:rPr lang="en-GB" sz="1600" b="0" dirty="0" err="1" smtClean="0">
                          <a:solidFill>
                            <a:schemeClr val="tx1"/>
                          </a:solidFill>
                          <a:latin typeface="Helvetica"/>
                          <a:ea typeface="Calibri"/>
                          <a:cs typeface="Helvetica"/>
                        </a:rPr>
                        <a:t>Costos</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smtClean="0">
                          <a:solidFill>
                            <a:schemeClr val="tx1"/>
                          </a:solidFill>
                          <a:latin typeface="Helvetica"/>
                          <a:ea typeface="Calibri"/>
                          <a:cs typeface="Helvetica"/>
                        </a:rPr>
                        <a:t>Gestión</a:t>
                      </a:r>
                      <a:r>
                        <a:rPr lang="en-GB" sz="1600" b="0" baseline="0" dirty="0" smtClean="0">
                          <a:solidFill>
                            <a:schemeClr val="tx1"/>
                          </a:solidFill>
                          <a:latin typeface="Helvetica"/>
                          <a:ea typeface="Calibri"/>
                          <a:cs typeface="Helvetica"/>
                        </a:rPr>
                        <a:t> del </a:t>
                      </a:r>
                      <a:r>
                        <a:rPr lang="en-GB" sz="1600" b="0" baseline="0" dirty="0" err="1" smtClean="0">
                          <a:solidFill>
                            <a:schemeClr val="tx1"/>
                          </a:solidFill>
                          <a:latin typeface="Helvetica"/>
                          <a:ea typeface="Calibri"/>
                          <a:cs typeface="Helvetica"/>
                        </a:rPr>
                        <a:t>valor</a:t>
                      </a:r>
                      <a:r>
                        <a:rPr lang="en-GB" sz="1600" b="0" baseline="0" dirty="0" smtClean="0">
                          <a:solidFill>
                            <a:schemeClr val="tx1"/>
                          </a:solidFill>
                          <a:latin typeface="Helvetica"/>
                          <a:ea typeface="Calibri"/>
                          <a:cs typeface="Helvetica"/>
                        </a:rPr>
                        <a:t> Ganado </a:t>
                      </a:r>
                    </a:p>
                    <a:p>
                      <a:pPr marL="342900" indent="-342900">
                        <a:lnSpc>
                          <a:spcPct val="115000"/>
                        </a:lnSpc>
                        <a:spcAft>
                          <a:spcPts val="0"/>
                        </a:spcAft>
                        <a:buFont typeface="+mj-lt"/>
                        <a:buAutoNum type="arabicPeriod"/>
                      </a:pPr>
                      <a:r>
                        <a:rPr lang="en-GB" sz="1600" b="0" baseline="0" dirty="0" err="1" smtClean="0">
                          <a:solidFill>
                            <a:schemeClr val="tx1"/>
                          </a:solidFill>
                          <a:latin typeface="Helvetica"/>
                          <a:ea typeface="Calibri"/>
                          <a:cs typeface="Helvetica"/>
                        </a:rPr>
                        <a:t>Análisis</a:t>
                      </a:r>
                      <a:r>
                        <a:rPr lang="en-GB" sz="1600" b="0" baseline="0" dirty="0" smtClean="0">
                          <a:solidFill>
                            <a:schemeClr val="tx1"/>
                          </a:solidFill>
                          <a:latin typeface="Helvetica"/>
                          <a:ea typeface="Calibri"/>
                          <a:cs typeface="Helvetica"/>
                        </a:rPr>
                        <a:t> y </a:t>
                      </a:r>
                      <a:r>
                        <a:rPr lang="en-GB" sz="1600" b="0" baseline="0" dirty="0" err="1" smtClean="0">
                          <a:solidFill>
                            <a:schemeClr val="tx1"/>
                          </a:solidFill>
                          <a:latin typeface="Helvetica"/>
                          <a:ea typeface="Calibri"/>
                          <a:cs typeface="Helvetica"/>
                        </a:rPr>
                        <a:t>Presentación</a:t>
                      </a:r>
                      <a:r>
                        <a:rPr lang="en-GB" sz="1600" b="0" baseline="0" dirty="0" smtClean="0">
                          <a:solidFill>
                            <a:schemeClr val="tx1"/>
                          </a:solidFill>
                          <a:latin typeface="Helvetica"/>
                          <a:ea typeface="Calibri"/>
                          <a:cs typeface="Helvetica"/>
                        </a:rPr>
                        <a:t> de </a:t>
                      </a:r>
                      <a:r>
                        <a:rPr lang="en-GB" sz="1600" b="0" baseline="0" dirty="0" err="1" smtClean="0">
                          <a:solidFill>
                            <a:schemeClr val="tx1"/>
                          </a:solidFill>
                          <a:latin typeface="Helvetica"/>
                          <a:ea typeface="Calibri"/>
                          <a:cs typeface="Helvetica"/>
                        </a:rPr>
                        <a:t>Informes</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Control de </a:t>
                      </a:r>
                      <a:r>
                        <a:rPr lang="en-GB" sz="1600" b="0" baseline="0" dirty="0" err="1" smtClean="0">
                          <a:solidFill>
                            <a:schemeClr val="tx1"/>
                          </a:solidFill>
                          <a:latin typeface="Helvetica"/>
                          <a:ea typeface="Calibri"/>
                          <a:cs typeface="Helvetica"/>
                        </a:rPr>
                        <a:t>Cambios</a:t>
                      </a:r>
                      <a:endParaRPr lang="en-GB" sz="1600" b="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s-ES" sz="1600" dirty="0" smtClean="0">
                          <a:solidFill>
                            <a:schemeClr val="tx2"/>
                          </a:solidFill>
                          <a:latin typeface="Helvetica"/>
                          <a:ea typeface="Calibri"/>
                          <a:cs typeface="Helvetica"/>
                        </a:rPr>
                        <a:t>Este módulo cubre las áreas de control de proyectos. Si bien hay muchos factores para controlar un proyecto, algunos de los cuales están cubiertos en detalle en otros módulos, este módulo se centra en el Análisis, Determinación de Costos, Estimación e Informes.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err="1" smtClean="0">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1"/>
            <a:ext cx="3733800" cy="3733799"/>
          </a:xfrm>
        </p:spPr>
        <p:txBody>
          <a:bodyPr>
            <a:normAutofit/>
          </a:bodyPr>
          <a:lstStyle/>
          <a:p>
            <a:pPr marL="0" indent="0">
              <a:buNone/>
            </a:pPr>
            <a:r>
              <a:rPr lang="es-ES" sz="2000" dirty="0" smtClean="0"/>
              <a:t>Los </a:t>
            </a:r>
            <a:r>
              <a:rPr lang="es-ES" sz="2000" b="1" dirty="0" smtClean="0"/>
              <a:t>controles</a:t>
            </a:r>
            <a:r>
              <a:rPr lang="es-ES" sz="2000" dirty="0" smtClean="0"/>
              <a:t> del proyecto aseguran que el desempeño real del proyecto se alinea con el caso de negocio mediante el análisis de las varianzas en el alcance, en el costeo y en las actividades, y la adopción de medidas correctivas y preventivas adecuadas en relación a los riesgos, según sea necesario con el fin de obtener los beneficios.</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41</a:t>
            </a:fld>
            <a:endParaRPr lang="en-US" dirty="0"/>
          </a:p>
        </p:txBody>
      </p:sp>
      <p:sp>
        <p:nvSpPr>
          <p:cNvPr id="4" name="Title 3"/>
          <p:cNvSpPr>
            <a:spLocks noGrp="1"/>
          </p:cNvSpPr>
          <p:nvPr>
            <p:ph type="title"/>
          </p:nvPr>
        </p:nvSpPr>
        <p:spPr>
          <a:xfrm>
            <a:off x="628650" y="365125"/>
            <a:ext cx="6076950" cy="854075"/>
          </a:xfrm>
        </p:spPr>
        <p:txBody>
          <a:bodyPr>
            <a:normAutofit fontScale="90000"/>
          </a:bodyPr>
          <a:lstStyle/>
          <a:p>
            <a:r>
              <a:rPr lang="en-US" dirty="0" smtClean="0"/>
              <a:t>¿</a:t>
            </a:r>
            <a:r>
              <a:rPr lang="en-US" dirty="0" err="1" smtClean="0"/>
              <a:t>Qué</a:t>
            </a:r>
            <a:r>
              <a:rPr lang="en-US" dirty="0" smtClean="0"/>
              <a:t> </a:t>
            </a:r>
            <a:r>
              <a:rPr lang="en-US" dirty="0" err="1" smtClean="0"/>
              <a:t>es</a:t>
            </a:r>
            <a:r>
              <a:rPr lang="en-US" dirty="0" smtClean="0"/>
              <a:t> el Control de </a:t>
            </a:r>
            <a:r>
              <a:rPr lang="en-US" dirty="0" err="1" smtClean="0"/>
              <a:t>Proyectos</a:t>
            </a:r>
            <a:r>
              <a:rPr lang="en-US" dirty="0" smtClean="0"/>
              <a:t>?</a:t>
            </a:r>
            <a:endParaRPr lang="en-US" dirty="0"/>
          </a:p>
        </p:txBody>
      </p:sp>
      <p:pic>
        <p:nvPicPr>
          <p:cNvPr id="5" name="Picture 4" descr="Screen Shot 2014-11-19 at 9.37.19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67200" y="1726210"/>
            <a:ext cx="4717204" cy="2086329"/>
          </a:xfrm>
          <a:prstGeom prst="rect">
            <a:avLst/>
          </a:prstGeom>
        </p:spPr>
      </p:pic>
      <p:sp>
        <p:nvSpPr>
          <p:cNvPr id="6" name="TextBox 5"/>
          <p:cNvSpPr txBox="1"/>
          <p:nvPr/>
        </p:nvSpPr>
        <p:spPr>
          <a:xfrm>
            <a:off x="4800600" y="3962400"/>
            <a:ext cx="4332917" cy="369332"/>
          </a:xfrm>
          <a:prstGeom prst="rect">
            <a:avLst/>
          </a:prstGeom>
          <a:noFill/>
        </p:spPr>
        <p:txBody>
          <a:bodyPr wrap="none" rtlCol="0">
            <a:spAutoFit/>
          </a:bodyPr>
          <a:lstStyle/>
          <a:p>
            <a:r>
              <a:rPr lang="es-ES" dirty="0" smtClean="0"/>
              <a:t>a veces puede sentirse como arrear perros</a:t>
            </a:r>
            <a:endParaRPr lang="en-US" dirty="0"/>
          </a:p>
        </p:txBody>
      </p:sp>
      <p:sp>
        <p:nvSpPr>
          <p:cNvPr id="7" name="TextBox 6"/>
          <p:cNvSpPr txBox="1"/>
          <p:nvPr/>
        </p:nvSpPr>
        <p:spPr>
          <a:xfrm>
            <a:off x="5334000" y="5867400"/>
            <a:ext cx="3592594" cy="261610"/>
          </a:xfrm>
          <a:prstGeom prst="rect">
            <a:avLst/>
          </a:prstGeom>
          <a:noFill/>
        </p:spPr>
        <p:txBody>
          <a:bodyPr wrap="none" rtlCol="0">
            <a:spAutoFit/>
          </a:bodyPr>
          <a:lstStyle/>
          <a:p>
            <a:r>
              <a:rPr lang="en-US" sz="1100" dirty="0" err="1" smtClean="0">
                <a:solidFill>
                  <a:srgbClr val="7F7F7F"/>
                </a:solidFill>
              </a:rPr>
              <a:t>Img</a:t>
            </a:r>
            <a:r>
              <a:rPr lang="en-US" sz="1100" dirty="0" smtClean="0">
                <a:solidFill>
                  <a:srgbClr val="7F7F7F"/>
                </a:solidFill>
              </a:rPr>
              <a:t> </a:t>
            </a:r>
            <a:r>
              <a:rPr lang="en-US" sz="1100" dirty="0" err="1" smtClean="0">
                <a:solidFill>
                  <a:srgbClr val="7F7F7F"/>
                </a:solidFill>
              </a:rPr>
              <a:t>src</a:t>
            </a:r>
            <a:r>
              <a:rPr lang="en-US" sz="1100" dirty="0">
                <a:solidFill>
                  <a:srgbClr val="7F7F7F"/>
                </a:solidFill>
              </a:rPr>
              <a:t>: https://</a:t>
            </a:r>
            <a:r>
              <a:rPr lang="en-US" sz="1100" dirty="0" err="1">
                <a:solidFill>
                  <a:srgbClr val="7F7F7F"/>
                </a:solidFill>
              </a:rPr>
              <a:t>www.youtube.com</a:t>
            </a:r>
            <a:r>
              <a:rPr lang="en-US" sz="1100" dirty="0">
                <a:solidFill>
                  <a:srgbClr val="7F7F7F"/>
                </a:solidFill>
              </a:rPr>
              <a:t>/</a:t>
            </a:r>
            <a:r>
              <a:rPr lang="en-US" sz="1100" dirty="0" err="1">
                <a:solidFill>
                  <a:srgbClr val="7F7F7F"/>
                </a:solidFill>
              </a:rPr>
              <a:t>watch?v</a:t>
            </a:r>
            <a:r>
              <a:rPr lang="en-US" sz="1100" dirty="0">
                <a:solidFill>
                  <a:srgbClr val="7F7F7F"/>
                </a:solidFill>
              </a:rPr>
              <a:t>=FEU1lPzD5RQ</a:t>
            </a:r>
          </a:p>
        </p:txBody>
      </p:sp>
    </p:spTree>
    <p:extLst>
      <p:ext uri="{BB962C8B-B14F-4D97-AF65-F5344CB8AC3E}">
        <p14:creationId xmlns:p14="http://schemas.microsoft.com/office/powerpoint/2010/main" xmlns="" val="2018642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normAutofit fontScale="90000"/>
          </a:bodyPr>
          <a:lstStyle/>
          <a:p>
            <a:r>
              <a:rPr lang="en-US" dirty="0" err="1" smtClean="0">
                <a:solidFill>
                  <a:srgbClr val="000000"/>
                </a:solidFill>
              </a:rPr>
              <a:t>Estructura</a:t>
            </a:r>
            <a:r>
              <a:rPr lang="en-US" dirty="0" smtClean="0">
                <a:solidFill>
                  <a:srgbClr val="000000"/>
                </a:solidFill>
              </a:rPr>
              <a:t> de </a:t>
            </a:r>
            <a:r>
              <a:rPr lang="en-US" dirty="0" err="1" smtClean="0">
                <a:solidFill>
                  <a:srgbClr val="000000"/>
                </a:solidFill>
              </a:rPr>
              <a:t>Desglose</a:t>
            </a:r>
            <a:r>
              <a:rPr lang="en-US" dirty="0" smtClean="0">
                <a:solidFill>
                  <a:srgbClr val="000000"/>
                </a:solidFill>
              </a:rPr>
              <a:t> de los </a:t>
            </a:r>
            <a:r>
              <a:rPr lang="en-US" dirty="0" err="1" smtClean="0">
                <a:solidFill>
                  <a:srgbClr val="000000"/>
                </a:solidFill>
              </a:rPr>
              <a:t>Controles</a:t>
            </a:r>
            <a:r>
              <a:rPr lang="en-US" dirty="0" smtClean="0">
                <a:solidFill>
                  <a:srgbClr val="000000"/>
                </a:solidFill>
              </a:rPr>
              <a:t> en los </a:t>
            </a:r>
            <a:r>
              <a:rPr lang="en-US" dirty="0" err="1" smtClean="0">
                <a:solidFill>
                  <a:srgbClr val="000000"/>
                </a:solidFill>
              </a:rPr>
              <a:t>Proyectos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42</a:t>
            </a:fld>
            <a:endParaRPr lang="en-US" dirty="0"/>
          </a:p>
        </p:txBody>
      </p:sp>
      <p:sp>
        <p:nvSpPr>
          <p:cNvPr id="5" name="Content Placeholder 4"/>
          <p:cNvSpPr>
            <a:spLocks noGrp="1"/>
          </p:cNvSpPr>
          <p:nvPr>
            <p:ph idx="1"/>
          </p:nvPr>
        </p:nvSpPr>
        <p:spPr>
          <a:xfrm>
            <a:off x="457200" y="1600201"/>
            <a:ext cx="7315200" cy="4343400"/>
          </a:xfrm>
        </p:spPr>
        <p:txBody>
          <a:bodyPr>
            <a:normAutofit fontScale="85000" lnSpcReduction="20000"/>
          </a:bodyPr>
          <a:lstStyle/>
          <a:p>
            <a:r>
              <a:rPr lang="en-US" b="1" dirty="0" err="1" smtClean="0"/>
              <a:t>Proyecto</a:t>
            </a:r>
            <a:endParaRPr lang="en-US" b="1" dirty="0" smtClean="0"/>
          </a:p>
          <a:p>
            <a:pPr lvl="1"/>
            <a:r>
              <a:rPr lang="en-US" b="1" dirty="0" err="1" smtClean="0"/>
              <a:t>Planificación</a:t>
            </a:r>
            <a:r>
              <a:rPr lang="en-US" b="1" dirty="0" smtClean="0"/>
              <a:t> </a:t>
            </a:r>
          </a:p>
          <a:p>
            <a:pPr lvl="1"/>
            <a:r>
              <a:rPr lang="en-US" b="1" dirty="0" err="1" smtClean="0"/>
              <a:t>Costeo</a:t>
            </a:r>
            <a:r>
              <a:rPr lang="en-US" b="1" dirty="0" smtClean="0"/>
              <a:t>/</a:t>
            </a:r>
            <a:r>
              <a:rPr lang="en-US" b="1" dirty="0" err="1" smtClean="0"/>
              <a:t>Adquisiciones</a:t>
            </a:r>
            <a:r>
              <a:rPr lang="en-US" b="1" dirty="0" smtClean="0"/>
              <a:t>/</a:t>
            </a:r>
            <a:r>
              <a:rPr lang="en-US" b="1" dirty="0" err="1" smtClean="0"/>
              <a:t>Administración</a:t>
            </a:r>
            <a:r>
              <a:rPr lang="en-US" b="1" dirty="0" smtClean="0"/>
              <a:t> de </a:t>
            </a:r>
            <a:r>
              <a:rPr lang="en-US" b="1" dirty="0" err="1" smtClean="0"/>
              <a:t>contratos</a:t>
            </a:r>
            <a:endParaRPr lang="en-US" b="1" dirty="0" smtClean="0"/>
          </a:p>
          <a:p>
            <a:pPr lvl="1"/>
            <a:r>
              <a:rPr lang="en-US" b="1" dirty="0" err="1" smtClean="0"/>
              <a:t>Cronograma</a:t>
            </a:r>
            <a:endParaRPr lang="en-US" b="1" dirty="0" smtClean="0"/>
          </a:p>
          <a:p>
            <a:pPr lvl="1"/>
            <a:r>
              <a:rPr lang="en-US" b="1" dirty="0" err="1" smtClean="0"/>
              <a:t>Informes</a:t>
            </a:r>
            <a:endParaRPr lang="en-US" b="1" dirty="0" smtClean="0"/>
          </a:p>
          <a:p>
            <a:pPr lvl="1"/>
            <a:r>
              <a:rPr lang="en-US" b="1" dirty="0" err="1" smtClean="0"/>
              <a:t>Análisis</a:t>
            </a:r>
            <a:endParaRPr lang="en-US" b="1" dirty="0" smtClean="0"/>
          </a:p>
          <a:p>
            <a:pPr lvl="1"/>
            <a:endParaRPr lang="en-US" dirty="0" smtClean="0"/>
          </a:p>
          <a:p>
            <a:r>
              <a:rPr lang="en-US" dirty="0" err="1" smtClean="0">
                <a:solidFill>
                  <a:srgbClr val="7F7F7F"/>
                </a:solidFill>
              </a:rPr>
              <a:t>También</a:t>
            </a:r>
            <a:r>
              <a:rPr lang="en-US" dirty="0" smtClean="0">
                <a:solidFill>
                  <a:srgbClr val="7F7F7F"/>
                </a:solidFill>
              </a:rPr>
              <a:t> </a:t>
            </a:r>
            <a:r>
              <a:rPr lang="en-US" dirty="0" err="1" smtClean="0">
                <a:solidFill>
                  <a:srgbClr val="7F7F7F"/>
                </a:solidFill>
              </a:rPr>
              <a:t>incluye</a:t>
            </a:r>
            <a:r>
              <a:rPr lang="en-US" dirty="0" smtClean="0">
                <a:solidFill>
                  <a:srgbClr val="7F7F7F"/>
                </a:solidFill>
              </a:rPr>
              <a:t> </a:t>
            </a:r>
            <a:r>
              <a:rPr lang="en-US" dirty="0" err="1" smtClean="0">
                <a:solidFill>
                  <a:srgbClr val="7F7F7F"/>
                </a:solidFill>
              </a:rPr>
              <a:t>gestión</a:t>
            </a:r>
            <a:r>
              <a:rPr lang="en-US" dirty="0" smtClean="0">
                <a:solidFill>
                  <a:srgbClr val="7F7F7F"/>
                </a:solidFill>
              </a:rPr>
              <a:t> de:</a:t>
            </a:r>
          </a:p>
          <a:p>
            <a:pPr lvl="1"/>
            <a:r>
              <a:rPr lang="en-US" dirty="0" err="1" smtClean="0">
                <a:solidFill>
                  <a:srgbClr val="7F7F7F"/>
                </a:solidFill>
              </a:rPr>
              <a:t>Cambio</a:t>
            </a:r>
            <a:endParaRPr lang="en-US" dirty="0" smtClean="0">
              <a:solidFill>
                <a:srgbClr val="7F7F7F"/>
              </a:solidFill>
            </a:endParaRPr>
          </a:p>
          <a:p>
            <a:pPr lvl="1"/>
            <a:r>
              <a:rPr lang="en-US" dirty="0" err="1" smtClean="0">
                <a:solidFill>
                  <a:srgbClr val="7F7F7F"/>
                </a:solidFill>
              </a:rPr>
              <a:t>Gestión</a:t>
            </a:r>
            <a:r>
              <a:rPr lang="en-US" dirty="0" smtClean="0">
                <a:solidFill>
                  <a:srgbClr val="7F7F7F"/>
                </a:solidFill>
              </a:rPr>
              <a:t> de </a:t>
            </a:r>
            <a:r>
              <a:rPr lang="en-US" dirty="0" err="1" smtClean="0">
                <a:solidFill>
                  <a:srgbClr val="7F7F7F"/>
                </a:solidFill>
              </a:rPr>
              <a:t>Interesados</a:t>
            </a:r>
            <a:endParaRPr lang="en-US" dirty="0" smtClean="0">
              <a:solidFill>
                <a:srgbClr val="7F7F7F"/>
              </a:solidFill>
            </a:endParaRPr>
          </a:p>
          <a:p>
            <a:pPr lvl="1"/>
            <a:r>
              <a:rPr lang="en-US" dirty="0" err="1" smtClean="0">
                <a:solidFill>
                  <a:srgbClr val="7F7F7F"/>
                </a:solidFill>
              </a:rPr>
              <a:t>Communicación</a:t>
            </a:r>
            <a:endParaRPr lang="en-US" dirty="0" smtClean="0">
              <a:solidFill>
                <a:srgbClr val="7F7F7F"/>
              </a:solidFill>
            </a:endParaRPr>
          </a:p>
          <a:p>
            <a:pPr lvl="1"/>
            <a:r>
              <a:rPr lang="en-US" dirty="0" err="1" smtClean="0">
                <a:solidFill>
                  <a:srgbClr val="7F7F7F"/>
                </a:solidFill>
              </a:rPr>
              <a:t>Gestión</a:t>
            </a:r>
            <a:r>
              <a:rPr lang="en-US" dirty="0" smtClean="0">
                <a:solidFill>
                  <a:srgbClr val="7F7F7F"/>
                </a:solidFill>
              </a:rPr>
              <a:t> de </a:t>
            </a:r>
            <a:r>
              <a:rPr lang="en-US" dirty="0" err="1" smtClean="0">
                <a:solidFill>
                  <a:srgbClr val="7F7F7F"/>
                </a:solidFill>
              </a:rPr>
              <a:t>Riesgos</a:t>
            </a:r>
            <a:endParaRPr lang="en-US" dirty="0" smtClean="0">
              <a:solidFill>
                <a:srgbClr val="7F7F7F"/>
              </a:solidFill>
            </a:endParaRPr>
          </a:p>
          <a:p>
            <a:pPr lvl="1"/>
            <a:r>
              <a:rPr lang="en-US" dirty="0" err="1" smtClean="0">
                <a:solidFill>
                  <a:srgbClr val="7F7F7F"/>
                </a:solidFill>
              </a:rPr>
              <a:t>Gestión</a:t>
            </a:r>
            <a:r>
              <a:rPr lang="en-US" dirty="0" smtClean="0">
                <a:solidFill>
                  <a:srgbClr val="7F7F7F"/>
                </a:solidFill>
              </a:rPr>
              <a:t> de </a:t>
            </a:r>
            <a:r>
              <a:rPr lang="en-US" dirty="0" err="1" smtClean="0">
                <a:solidFill>
                  <a:srgbClr val="7F7F7F"/>
                </a:solidFill>
              </a:rPr>
              <a:t>Incidentes</a:t>
            </a:r>
            <a:endParaRPr lang="en-US" dirty="0" smtClean="0">
              <a:solidFill>
                <a:srgbClr val="7F7F7F"/>
              </a:solidFill>
            </a:endParaRPr>
          </a:p>
          <a:p>
            <a:pPr lvl="1"/>
            <a:r>
              <a:rPr lang="en-US" dirty="0" err="1" smtClean="0">
                <a:solidFill>
                  <a:srgbClr val="7F7F7F"/>
                </a:solidFill>
              </a:rPr>
              <a:t>Beneficios</a:t>
            </a:r>
            <a:endParaRPr lang="en-US" dirty="0" smtClean="0">
              <a:solidFill>
                <a:srgbClr val="7F7F7F"/>
              </a:solidFill>
            </a:endParaRPr>
          </a:p>
          <a:p>
            <a:pPr lvl="1"/>
            <a:r>
              <a:rPr lang="en-US" dirty="0" err="1" smtClean="0">
                <a:solidFill>
                  <a:srgbClr val="7F7F7F"/>
                </a:solidFill>
              </a:rPr>
              <a:t>Sostenibilidad</a:t>
            </a:r>
            <a:endParaRPr lang="en-US" dirty="0" smtClean="0">
              <a:solidFill>
                <a:srgbClr val="7F7F7F"/>
              </a:solidFill>
            </a:endParaRPr>
          </a:p>
        </p:txBody>
      </p:sp>
      <p:sp>
        <p:nvSpPr>
          <p:cNvPr id="20" name="TextBox 19"/>
          <p:cNvSpPr txBox="1"/>
          <p:nvPr/>
        </p:nvSpPr>
        <p:spPr>
          <a:xfrm>
            <a:off x="5181600" y="4419600"/>
            <a:ext cx="3962400" cy="923330"/>
          </a:xfrm>
          <a:prstGeom prst="rect">
            <a:avLst/>
          </a:prstGeom>
          <a:noFill/>
        </p:spPr>
        <p:txBody>
          <a:bodyPr wrap="square" rtlCol="0">
            <a:spAutoFit/>
          </a:bodyPr>
          <a:lstStyle/>
          <a:p>
            <a:r>
              <a:rPr lang="en-US" dirty="0" smtClean="0">
                <a:solidFill>
                  <a:srgbClr val="7F7F7F"/>
                </a:solidFill>
              </a:rPr>
              <a:t>Son parte </a:t>
            </a:r>
            <a:r>
              <a:rPr lang="en-US" dirty="0" err="1" smtClean="0">
                <a:solidFill>
                  <a:srgbClr val="7F7F7F"/>
                </a:solidFill>
              </a:rPr>
              <a:t>también</a:t>
            </a:r>
            <a:r>
              <a:rPr lang="en-US" dirty="0" smtClean="0">
                <a:solidFill>
                  <a:srgbClr val="7F7F7F"/>
                </a:solidFill>
              </a:rPr>
              <a:t> de los </a:t>
            </a:r>
            <a:r>
              <a:rPr lang="en-US" dirty="0" err="1" smtClean="0">
                <a:solidFill>
                  <a:srgbClr val="7F7F7F"/>
                </a:solidFill>
              </a:rPr>
              <a:t>controles</a:t>
            </a:r>
            <a:r>
              <a:rPr lang="en-US" dirty="0" smtClean="0">
                <a:solidFill>
                  <a:srgbClr val="7F7F7F"/>
                </a:solidFill>
              </a:rPr>
              <a:t> de los </a:t>
            </a:r>
            <a:r>
              <a:rPr lang="en-US" dirty="0" err="1" smtClean="0">
                <a:solidFill>
                  <a:srgbClr val="7F7F7F"/>
                </a:solidFill>
              </a:rPr>
              <a:t>proyectos</a:t>
            </a:r>
            <a:r>
              <a:rPr lang="en-US" dirty="0" smtClean="0">
                <a:solidFill>
                  <a:srgbClr val="7F7F7F"/>
                </a:solidFill>
              </a:rPr>
              <a:t> </a:t>
            </a:r>
            <a:r>
              <a:rPr lang="en-US" dirty="0" err="1" smtClean="0">
                <a:solidFill>
                  <a:srgbClr val="7F7F7F"/>
                </a:solidFill>
              </a:rPr>
              <a:t>pero</a:t>
            </a:r>
            <a:r>
              <a:rPr lang="en-US" dirty="0" smtClean="0">
                <a:solidFill>
                  <a:srgbClr val="7F7F7F"/>
                </a:solidFill>
              </a:rPr>
              <a:t> son </a:t>
            </a:r>
            <a:r>
              <a:rPr lang="en-US" dirty="0" err="1" smtClean="0">
                <a:solidFill>
                  <a:srgbClr val="7F7F7F"/>
                </a:solidFill>
              </a:rPr>
              <a:t>cubiertos</a:t>
            </a:r>
            <a:r>
              <a:rPr lang="en-US" dirty="0" smtClean="0">
                <a:solidFill>
                  <a:srgbClr val="7F7F7F"/>
                </a:solidFill>
              </a:rPr>
              <a:t> en </a:t>
            </a:r>
            <a:r>
              <a:rPr lang="en-US" dirty="0" err="1" smtClean="0">
                <a:solidFill>
                  <a:srgbClr val="7F7F7F"/>
                </a:solidFill>
              </a:rPr>
              <a:t>otros</a:t>
            </a:r>
            <a:r>
              <a:rPr lang="en-US" dirty="0" smtClean="0">
                <a:solidFill>
                  <a:srgbClr val="7F7F7F"/>
                </a:solidFill>
              </a:rPr>
              <a:t> </a:t>
            </a:r>
            <a:r>
              <a:rPr lang="en-US" dirty="0" err="1" smtClean="0">
                <a:solidFill>
                  <a:srgbClr val="7F7F7F"/>
                </a:solidFill>
              </a:rPr>
              <a:t>módulos</a:t>
            </a:r>
            <a:endParaRPr lang="en-US" dirty="0" smtClean="0">
              <a:solidFill>
                <a:srgbClr val="7F7F7F"/>
              </a:solidFill>
            </a:endParaRPr>
          </a:p>
        </p:txBody>
      </p:sp>
      <p:sp>
        <p:nvSpPr>
          <p:cNvPr id="3" name="TextBox 2"/>
          <p:cNvSpPr txBox="1"/>
          <p:nvPr/>
        </p:nvSpPr>
        <p:spPr>
          <a:xfrm>
            <a:off x="5791200" y="1524000"/>
            <a:ext cx="2824480" cy="646331"/>
          </a:xfrm>
          <a:prstGeom prst="rect">
            <a:avLst/>
          </a:prstGeom>
          <a:noFill/>
        </p:spPr>
        <p:txBody>
          <a:bodyPr wrap="square" rtlCol="0" anchor="ctr">
            <a:spAutoFit/>
          </a:bodyPr>
          <a:lstStyle/>
          <a:p>
            <a:r>
              <a:rPr lang="en-US" b="1" dirty="0" err="1" smtClean="0"/>
              <a:t>Cubierto</a:t>
            </a:r>
            <a:r>
              <a:rPr lang="en-US" b="1" dirty="0" smtClean="0"/>
              <a:t> en </a:t>
            </a:r>
            <a:r>
              <a:rPr lang="en-US" b="1" dirty="0" err="1" smtClean="0"/>
              <a:t>este</a:t>
            </a:r>
            <a:r>
              <a:rPr lang="en-US" b="1" dirty="0" smtClean="0"/>
              <a:t> </a:t>
            </a:r>
            <a:r>
              <a:rPr lang="en-US" b="1" dirty="0" err="1" smtClean="0"/>
              <a:t>módulo</a:t>
            </a:r>
            <a:endParaRPr lang="en-US" dirty="0"/>
          </a:p>
          <a:p>
            <a:endParaRPr lang="en-US" dirty="0" smtClean="0"/>
          </a:p>
        </p:txBody>
      </p:sp>
      <p:cxnSp>
        <p:nvCxnSpPr>
          <p:cNvPr id="8" name="Straight Connector 7"/>
          <p:cNvCxnSpPr/>
          <p:nvPr/>
        </p:nvCxnSpPr>
        <p:spPr>
          <a:xfrm flipH="1">
            <a:off x="304800" y="3581400"/>
            <a:ext cx="8610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794892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1"/>
            <a:ext cx="8077200" cy="914400"/>
          </a:xfrm>
        </p:spPr>
        <p:txBody>
          <a:bodyPr>
            <a:normAutofit fontScale="90000"/>
          </a:bodyPr>
          <a:lstStyle/>
          <a:p>
            <a:r>
              <a:rPr lang="en-US" dirty="0" smtClean="0"/>
              <a:t>CONTROL DE GESTIÓN</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43</a:t>
            </a:fld>
            <a:endParaRPr lang="en-US" dirty="0"/>
          </a:p>
        </p:txBody>
      </p:sp>
      <p:pic>
        <p:nvPicPr>
          <p:cNvPr id="3" name="Picture 2"/>
          <p:cNvPicPr>
            <a:picLocks noChangeAspect="1"/>
          </p:cNvPicPr>
          <p:nvPr/>
        </p:nvPicPr>
        <p:blipFill>
          <a:blip r:embed="rId2" cstate="print"/>
          <a:stretch>
            <a:fillRect/>
          </a:stretch>
        </p:blipFill>
        <p:spPr>
          <a:xfrm>
            <a:off x="762000" y="1066800"/>
            <a:ext cx="4194034" cy="2362200"/>
          </a:xfrm>
          <a:prstGeom prst="rect">
            <a:avLst/>
          </a:prstGeom>
          <a:ln w="57150" cmpd="sng">
            <a:solidFill>
              <a:schemeClr val="tx1"/>
            </a:solidFill>
          </a:ln>
        </p:spPr>
      </p:pic>
    </p:spTree>
    <p:extLst>
      <p:ext uri="{BB962C8B-B14F-4D97-AF65-F5344CB8AC3E}">
        <p14:creationId xmlns:p14="http://schemas.microsoft.com/office/powerpoint/2010/main" xmlns="" val="1413922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5800" y="1676400"/>
            <a:ext cx="7315200" cy="3741737"/>
          </a:xfrm>
          <a:prstGeom prst="rect">
            <a:avLst/>
          </a:prstGeom>
          <a:noFill/>
          <a:ln w="12700" cap="sq" algn="ctr">
            <a:noFill/>
            <a:miter lim="800000"/>
            <a:headEnd/>
            <a:tailEnd/>
          </a:ln>
          <a:effectLst/>
        </p:spPr>
        <p:txBody>
          <a:bodyPr lIns="91433" tIns="45717" rIns="91433" bIns="45717"/>
          <a:lstStyle/>
          <a:p>
            <a:pPr marL="342900" indent="-342900">
              <a:buFont typeface="Courier New"/>
              <a:buChar char="o"/>
            </a:pPr>
            <a:r>
              <a:rPr lang="es-ES" sz="2400" dirty="0" smtClean="0"/>
              <a:t>El primer paso en la configuración del análisis para el control del proyecto es identificar los factores claves que deben ser monitoreados</a:t>
            </a:r>
            <a:endParaRPr lang="en-US" sz="2400" dirty="0"/>
          </a:p>
          <a:p>
            <a:pPr marL="342900" indent="-342900">
              <a:buFont typeface="Courier New"/>
              <a:buChar char="o"/>
            </a:pPr>
            <a:r>
              <a:rPr lang="es-ES" sz="2400" dirty="0" smtClean="0"/>
              <a:t>El director del proyecto debe definir en forma precisa qué características específicas de desempeño, costo y tiempo, riesgo, calidad y  sostenibilidad están en conformidad con el caso de negocio y deben ser controlados</a:t>
            </a:r>
          </a:p>
          <a:p>
            <a:pPr marL="342900" indent="-342900">
              <a:buFont typeface="Courier New"/>
              <a:buChar char="o"/>
            </a:pPr>
            <a:r>
              <a:rPr lang="es-ES" sz="2400" dirty="0" smtClean="0"/>
              <a:t>A continuación deben establecerse los límites exactos, dentro de los cuales el control debe ejercerse</a:t>
            </a:r>
            <a:endParaRPr lang="en-US" sz="2400" dirty="0"/>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381000" y="228600"/>
            <a:ext cx="8522677" cy="1108075"/>
          </a:xfrm>
        </p:spPr>
        <p:txBody>
          <a:bodyPr/>
          <a:lstStyle/>
          <a:p>
            <a:r>
              <a:rPr lang="en-GB" dirty="0" err="1" smtClean="0"/>
              <a:t>Estableciendo</a:t>
            </a:r>
            <a:r>
              <a:rPr lang="en-GB" dirty="0" smtClean="0"/>
              <a:t> el Control de </a:t>
            </a:r>
            <a:r>
              <a:rPr lang="en-GB" dirty="0" err="1" smtClean="0"/>
              <a:t>Proyectos</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44</a:t>
            </a:fld>
            <a:endParaRPr lang="en-US" dirty="0"/>
          </a:p>
        </p:txBody>
      </p:sp>
    </p:spTree>
    <p:extLst>
      <p:ext uri="{BB962C8B-B14F-4D97-AF65-F5344CB8AC3E}">
        <p14:creationId xmlns:p14="http://schemas.microsoft.com/office/powerpoint/2010/main" xmlns="" val="18876261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0" y="1287463"/>
            <a:ext cx="8233349" cy="4994275"/>
          </a:xfrm>
          <a:prstGeom prst="rect">
            <a:avLst/>
          </a:prstGeom>
          <a:noFill/>
          <a:ln w="12700" cap="sq" algn="ctr">
            <a:noFill/>
            <a:miter lim="800000"/>
            <a:headEnd/>
            <a:tailEnd/>
          </a:ln>
          <a:effectLst/>
        </p:spPr>
        <p:txBody>
          <a:bodyPr lIns="91433" tIns="45717" rIns="91433" bIns="45717"/>
          <a:lstStyle/>
          <a:p>
            <a:pPr marL="342900" indent="-342900">
              <a:buFont typeface="Arial"/>
              <a:buChar char="•"/>
            </a:pPr>
            <a:r>
              <a:rPr lang="es-ES" sz="2400" dirty="0" smtClean="0">
                <a:latin typeface="Helvetica"/>
                <a:cs typeface="Helvetica"/>
              </a:rPr>
              <a:t>La mejor fuente de datos para ser monitoreados son los documentos del plan de proyecto.</a:t>
            </a:r>
            <a:endParaRPr lang="en-US" sz="2400" dirty="0">
              <a:latin typeface="Helvetica"/>
              <a:cs typeface="Helvetica"/>
            </a:endParaRPr>
          </a:p>
          <a:p>
            <a:pPr marL="800100" lvl="1" indent="-342900">
              <a:buFont typeface="Arial"/>
              <a:buChar char="•"/>
            </a:pPr>
            <a:r>
              <a:rPr lang="es-ES" sz="2400" dirty="0" smtClean="0">
                <a:latin typeface="Helvetica"/>
                <a:cs typeface="Helvetica"/>
              </a:rPr>
              <a:t>El sistema de control es una conexión directa entre la planificación y el control</a:t>
            </a:r>
            <a:endParaRPr lang="en-US" sz="2400" dirty="0">
              <a:latin typeface="Helvetica"/>
              <a:cs typeface="Helvetica"/>
            </a:endParaRPr>
          </a:p>
          <a:p>
            <a:pPr marL="800100" lvl="1" indent="-342900">
              <a:buFont typeface="Arial"/>
              <a:buChar char="•"/>
            </a:pPr>
            <a:r>
              <a:rPr lang="es-ES" sz="2400" dirty="0" smtClean="0">
                <a:latin typeface="Helvetica"/>
                <a:cs typeface="Helvetica"/>
              </a:rPr>
              <a:t>Es común focalizar las actividades de control sobre los datos que son fáciles de reunir – en lugar de los importantes</a:t>
            </a:r>
            <a:endParaRPr lang="en-US" sz="2400" dirty="0">
              <a:latin typeface="Helvetica"/>
              <a:cs typeface="Helvetica"/>
            </a:endParaRPr>
          </a:p>
          <a:p>
            <a:pPr marL="800100" lvl="1" indent="-342900">
              <a:buFont typeface="Arial"/>
              <a:buChar char="•"/>
            </a:pPr>
            <a:r>
              <a:rPr lang="es-ES" sz="2400" dirty="0" smtClean="0">
                <a:latin typeface="Helvetica"/>
                <a:cs typeface="Helvetica"/>
              </a:rPr>
              <a:t>La analítica del control deben concentrarse principalmente en la medición de las diversas facetas del desempeño, dado que está relacionada con el caso de negocio</a:t>
            </a:r>
            <a:r>
              <a:rPr lang="en-US" sz="2400" dirty="0" smtClean="0">
                <a:latin typeface="Helvetica"/>
                <a:cs typeface="Helvetica"/>
              </a:rPr>
              <a:t>.</a:t>
            </a:r>
            <a:endParaRPr lang="en-US" sz="2400" dirty="0">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45</a:t>
            </a:fld>
            <a:endParaRPr lang="en-US" dirty="0"/>
          </a:p>
        </p:txBody>
      </p:sp>
      <p:sp>
        <p:nvSpPr>
          <p:cNvPr id="8" name="Rectangle 4"/>
          <p:cNvSpPr>
            <a:spLocks noGrp="1" noChangeArrowheads="1"/>
          </p:cNvSpPr>
          <p:nvPr>
            <p:ph type="title"/>
          </p:nvPr>
        </p:nvSpPr>
        <p:spPr>
          <a:xfrm>
            <a:off x="381000" y="228600"/>
            <a:ext cx="8522677" cy="1108075"/>
          </a:xfrm>
        </p:spPr>
        <p:txBody>
          <a:bodyPr/>
          <a:lstStyle/>
          <a:p>
            <a:r>
              <a:rPr lang="en-GB" dirty="0" err="1" smtClean="0"/>
              <a:t>Estableciendo</a:t>
            </a:r>
            <a:r>
              <a:rPr lang="en-GB" dirty="0" smtClean="0"/>
              <a:t> el Control de </a:t>
            </a:r>
            <a:r>
              <a:rPr lang="en-GB" dirty="0" err="1" smtClean="0"/>
              <a:t>Proyectos</a:t>
            </a:r>
            <a:endParaRPr lang="en-GB" dirty="0"/>
          </a:p>
        </p:txBody>
      </p:sp>
    </p:spTree>
    <p:extLst>
      <p:ext uri="{BB962C8B-B14F-4D97-AF65-F5344CB8AC3E}">
        <p14:creationId xmlns:p14="http://schemas.microsoft.com/office/powerpoint/2010/main" xmlns="" val="16005246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a:xfrm>
            <a:off x="628650" y="365125"/>
            <a:ext cx="6229350" cy="854075"/>
          </a:xfrm>
        </p:spPr>
        <p:txBody>
          <a:bodyPr>
            <a:normAutofit fontScale="90000"/>
          </a:bodyPr>
          <a:lstStyle/>
          <a:p>
            <a:r>
              <a:rPr lang="en-GB" dirty="0" err="1" smtClean="0"/>
              <a:t>Principios</a:t>
            </a:r>
            <a:r>
              <a:rPr lang="en-GB" dirty="0" smtClean="0"/>
              <a:t> del Control de </a:t>
            </a:r>
            <a:r>
              <a:rPr lang="en-GB" dirty="0" err="1" smtClean="0"/>
              <a:t>Proyectos</a:t>
            </a:r>
            <a:endParaRPr lang="en-GB" dirty="0"/>
          </a:p>
        </p:txBody>
      </p:sp>
      <p:grpSp>
        <p:nvGrpSpPr>
          <p:cNvPr id="4" name="Group 19"/>
          <p:cNvGrpSpPr/>
          <p:nvPr/>
        </p:nvGrpSpPr>
        <p:grpSpPr>
          <a:xfrm>
            <a:off x="2057400" y="2316860"/>
            <a:ext cx="5029200" cy="2638463"/>
            <a:chOff x="2641600" y="3187700"/>
            <a:chExt cx="5448300" cy="2638463"/>
          </a:xfrm>
        </p:grpSpPr>
        <p:sp>
          <p:nvSpPr>
            <p:cNvPr id="940035" name="Oval 3"/>
            <p:cNvSpPr>
              <a:spLocks noChangeArrowheads="1"/>
            </p:cNvSpPr>
            <p:nvPr/>
          </p:nvSpPr>
          <p:spPr bwMode="auto">
            <a:xfrm>
              <a:off x="2641600" y="3200400"/>
              <a:ext cx="908050" cy="838200"/>
            </a:xfrm>
            <a:prstGeom prst="ellipse">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wrap="none" lIns="90000" tIns="46800" rIns="90000" bIns="46800" anchor="ctr"/>
            <a:lstStyle/>
            <a:p>
              <a:pPr eaLnBrk="1" hangingPunct="1"/>
              <a:r>
                <a:rPr lang="en-GB" b="1" dirty="0">
                  <a:solidFill>
                    <a:srgbClr val="FFFFFF"/>
                  </a:solidFill>
                </a:rPr>
                <a:t>A</a:t>
              </a:r>
            </a:p>
          </p:txBody>
        </p:sp>
        <p:sp>
          <p:nvSpPr>
            <p:cNvPr id="940036" name="Oval 4"/>
            <p:cNvSpPr>
              <a:spLocks noChangeArrowheads="1"/>
            </p:cNvSpPr>
            <p:nvPr/>
          </p:nvSpPr>
          <p:spPr bwMode="auto">
            <a:xfrm>
              <a:off x="7181850" y="3200400"/>
              <a:ext cx="908050" cy="83820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b="1" dirty="0">
                  <a:solidFill>
                    <a:schemeClr val="bg1"/>
                  </a:solidFill>
                </a:rPr>
                <a:t>B</a:t>
              </a:r>
            </a:p>
          </p:txBody>
        </p:sp>
        <p:cxnSp>
          <p:nvCxnSpPr>
            <p:cNvPr id="940037" name="AutoShape 5"/>
            <p:cNvCxnSpPr>
              <a:cxnSpLocks noChangeShapeType="1"/>
              <a:stCxn id="940035" idx="6"/>
              <a:endCxn id="940036" idx="2"/>
            </p:cNvCxnSpPr>
            <p:nvPr/>
          </p:nvCxnSpPr>
          <p:spPr bwMode="auto">
            <a:xfrm>
              <a:off x="3549650" y="3619500"/>
              <a:ext cx="3632200" cy="0"/>
            </a:xfrm>
            <a:prstGeom prst="straightConnector1">
              <a:avLst/>
            </a:prstGeom>
            <a:noFill/>
            <a:ln w="9525">
              <a:solidFill>
                <a:srgbClr val="FF9900"/>
              </a:solidFill>
              <a:prstDash val="dash"/>
              <a:round/>
              <a:headEnd type="none" w="sm" len="sm"/>
              <a:tailEnd type="triangle" w="lg" len="med"/>
            </a:ln>
            <a:effectLst/>
          </p:spPr>
        </p:cxnSp>
        <p:sp>
          <p:nvSpPr>
            <p:cNvPr id="940038" name="Freeform 6"/>
            <p:cNvSpPr>
              <a:spLocks/>
            </p:cNvSpPr>
            <p:nvPr/>
          </p:nvSpPr>
          <p:spPr bwMode="auto">
            <a:xfrm>
              <a:off x="3549650" y="3594100"/>
              <a:ext cx="1890713" cy="654050"/>
            </a:xfrm>
            <a:custGeom>
              <a:avLst/>
              <a:gdLst/>
              <a:ahLst/>
              <a:cxnLst>
                <a:cxn ang="0">
                  <a:pos x="0" y="0"/>
                </a:cxn>
                <a:cxn ang="0">
                  <a:pos x="454" y="312"/>
                </a:cxn>
                <a:cxn ang="0">
                  <a:pos x="843" y="406"/>
                </a:cxn>
                <a:cxn ang="0">
                  <a:pos x="1099" y="278"/>
                </a:cxn>
              </a:cxnLst>
              <a:rect l="0" t="0" r="r" b="b"/>
              <a:pathLst>
                <a:path w="1099" h="412">
                  <a:moveTo>
                    <a:pt x="0" y="0"/>
                  </a:moveTo>
                  <a:cubicBezTo>
                    <a:pt x="76" y="52"/>
                    <a:pt x="314" y="244"/>
                    <a:pt x="454" y="312"/>
                  </a:cubicBezTo>
                  <a:cubicBezTo>
                    <a:pt x="594" y="380"/>
                    <a:pt x="736" y="412"/>
                    <a:pt x="843" y="406"/>
                  </a:cubicBezTo>
                  <a:cubicBezTo>
                    <a:pt x="950" y="400"/>
                    <a:pt x="1046" y="305"/>
                    <a:pt x="1099" y="278"/>
                  </a:cubicBezTo>
                </a:path>
              </a:pathLst>
            </a:custGeom>
            <a:noFill/>
            <a:ln w="12700" cap="flat" cmpd="sng">
              <a:solidFill>
                <a:schemeClr val="tx2"/>
              </a:solidFill>
              <a:prstDash val="solid"/>
              <a:round/>
              <a:headEnd type="none" w="sm" len="sm"/>
              <a:tailEnd type="none" w="sm" len="sm"/>
            </a:ln>
            <a:effectLst/>
          </p:spPr>
          <p:txBody>
            <a:bodyPr lIns="90000" tIns="46800" rIns="90000" bIns="46800"/>
            <a:lstStyle/>
            <a:p>
              <a:endParaRPr lang="en-US" b="1" dirty="0"/>
            </a:p>
          </p:txBody>
        </p:sp>
        <p:sp>
          <p:nvSpPr>
            <p:cNvPr id="940039" name="Text Box 7"/>
            <p:cNvSpPr txBox="1">
              <a:spLocks noChangeArrowheads="1"/>
            </p:cNvSpPr>
            <p:nvPr/>
          </p:nvSpPr>
          <p:spPr bwMode="auto">
            <a:xfrm>
              <a:off x="3632200" y="3276600"/>
              <a:ext cx="1485452"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smtClean="0"/>
                <a:t>Plan original</a:t>
              </a:r>
              <a:endParaRPr lang="en-GB" b="1" dirty="0"/>
            </a:p>
          </p:txBody>
        </p:sp>
        <p:sp>
          <p:nvSpPr>
            <p:cNvPr id="940040" name="Text Box 8"/>
            <p:cNvSpPr txBox="1">
              <a:spLocks noChangeArrowheads="1"/>
            </p:cNvSpPr>
            <p:nvPr/>
          </p:nvSpPr>
          <p:spPr bwMode="auto">
            <a:xfrm>
              <a:off x="3454400" y="4267200"/>
              <a:ext cx="1396191"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err="1" smtClean="0"/>
                <a:t>Ruta</a:t>
              </a:r>
              <a:r>
                <a:rPr lang="en-GB" b="1" dirty="0" smtClean="0"/>
                <a:t> Actual</a:t>
              </a:r>
              <a:endParaRPr lang="en-GB" b="1" dirty="0"/>
            </a:p>
          </p:txBody>
        </p:sp>
        <p:sp>
          <p:nvSpPr>
            <p:cNvPr id="940041" name="Text Box 9"/>
            <p:cNvSpPr txBox="1">
              <a:spLocks noChangeArrowheads="1"/>
            </p:cNvSpPr>
            <p:nvPr/>
          </p:nvSpPr>
          <p:spPr bwMode="auto">
            <a:xfrm>
              <a:off x="4811713" y="5130800"/>
              <a:ext cx="1306583"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err="1" smtClean="0"/>
                <a:t>Monitoreo</a:t>
              </a:r>
              <a:endParaRPr lang="en-GB" b="1" dirty="0"/>
            </a:p>
          </p:txBody>
        </p:sp>
        <p:sp>
          <p:nvSpPr>
            <p:cNvPr id="940042" name="Text Box 10"/>
            <p:cNvSpPr txBox="1">
              <a:spLocks noChangeArrowheads="1"/>
            </p:cNvSpPr>
            <p:nvPr/>
          </p:nvSpPr>
          <p:spPr bwMode="auto">
            <a:xfrm>
              <a:off x="4476750" y="5454650"/>
              <a:ext cx="1753094"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smtClean="0"/>
                <a:t>“</a:t>
              </a:r>
              <a:r>
                <a:rPr lang="en-GB" b="1" dirty="0" err="1" smtClean="0"/>
                <a:t>Ya</a:t>
              </a:r>
              <a:r>
                <a:rPr lang="en-GB" b="1" dirty="0" smtClean="0"/>
                <a:t> </a:t>
              </a:r>
              <a:r>
                <a:rPr lang="en-GB" b="1" dirty="0" err="1" smtClean="0"/>
                <a:t>llegamos</a:t>
              </a:r>
              <a:r>
                <a:rPr lang="en-GB" b="1" dirty="0" smtClean="0"/>
                <a:t>?”</a:t>
              </a:r>
              <a:endParaRPr lang="en-GB" b="1" dirty="0"/>
            </a:p>
          </p:txBody>
        </p:sp>
        <p:grpSp>
          <p:nvGrpSpPr>
            <p:cNvPr id="5" name="Group 11"/>
            <p:cNvGrpSpPr>
              <a:grpSpLocks/>
            </p:cNvGrpSpPr>
            <p:nvPr/>
          </p:nvGrpSpPr>
          <p:grpSpPr bwMode="auto">
            <a:xfrm>
              <a:off x="5365750" y="3962400"/>
              <a:ext cx="165100" cy="152400"/>
              <a:chOff x="1728" y="3024"/>
              <a:chExt cx="96" cy="96"/>
            </a:xfrm>
          </p:grpSpPr>
          <p:sp>
            <p:nvSpPr>
              <p:cNvPr id="940044" name="Line 12"/>
              <p:cNvSpPr>
                <a:spLocks noChangeShapeType="1"/>
              </p:cNvSpPr>
              <p:nvPr/>
            </p:nvSpPr>
            <p:spPr bwMode="auto">
              <a:xfrm>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sp>
            <p:nvSpPr>
              <p:cNvPr id="940045" name="Line 13"/>
              <p:cNvSpPr>
                <a:spLocks noChangeShapeType="1"/>
              </p:cNvSpPr>
              <p:nvPr/>
            </p:nvSpPr>
            <p:spPr bwMode="auto">
              <a:xfrm flipH="1">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grpSp>
        <p:sp>
          <p:nvSpPr>
            <p:cNvPr id="940046" name="Line 14"/>
            <p:cNvSpPr>
              <a:spLocks noChangeShapeType="1"/>
            </p:cNvSpPr>
            <p:nvPr/>
          </p:nvSpPr>
          <p:spPr bwMode="auto">
            <a:xfrm flipV="1">
              <a:off x="5487988" y="4281488"/>
              <a:ext cx="0" cy="741362"/>
            </a:xfrm>
            <a:prstGeom prst="line">
              <a:avLst/>
            </a:prstGeom>
            <a:noFill/>
            <a:ln w="12700">
              <a:solidFill>
                <a:schemeClr val="tx1"/>
              </a:solidFill>
              <a:prstDash val="dash"/>
              <a:round/>
              <a:headEnd type="none" w="sm" len="sm"/>
              <a:tailEnd type="triangle" w="lg" len="med"/>
            </a:ln>
            <a:effectLst/>
          </p:spPr>
          <p:txBody>
            <a:bodyPr wrap="none"/>
            <a:lstStyle/>
            <a:p>
              <a:endParaRPr lang="en-US" b="1" dirty="0"/>
            </a:p>
          </p:txBody>
        </p:sp>
        <p:grpSp>
          <p:nvGrpSpPr>
            <p:cNvPr id="6" name="Group 15"/>
            <p:cNvGrpSpPr>
              <a:grpSpLocks/>
            </p:cNvGrpSpPr>
            <p:nvPr/>
          </p:nvGrpSpPr>
          <p:grpSpPr bwMode="auto">
            <a:xfrm>
              <a:off x="5487993" y="3629031"/>
              <a:ext cx="1408327" cy="622301"/>
              <a:chOff x="3191" y="2286"/>
              <a:chExt cx="819" cy="392"/>
            </a:xfrm>
          </p:grpSpPr>
          <p:sp>
            <p:nvSpPr>
              <p:cNvPr id="940048" name="Text Box 16"/>
              <p:cNvSpPr txBox="1">
                <a:spLocks noChangeArrowheads="1"/>
              </p:cNvSpPr>
              <p:nvPr/>
            </p:nvSpPr>
            <p:spPr bwMode="auto">
              <a:xfrm>
                <a:off x="3288" y="2445"/>
                <a:ext cx="722"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err="1" smtClean="0"/>
                  <a:t>Tendencia</a:t>
                </a:r>
                <a:endParaRPr lang="en-GB" b="1" dirty="0"/>
              </a:p>
            </p:txBody>
          </p:sp>
          <p:sp>
            <p:nvSpPr>
              <p:cNvPr id="940049" name="Freeform 17"/>
              <p:cNvSpPr>
                <a:spLocks/>
              </p:cNvSpPr>
              <p:nvPr/>
            </p:nvSpPr>
            <p:spPr bwMode="auto">
              <a:xfrm>
                <a:off x="3191" y="2286"/>
                <a:ext cx="283" cy="237"/>
              </a:xfrm>
              <a:custGeom>
                <a:avLst/>
                <a:gdLst/>
                <a:ahLst/>
                <a:cxnLst>
                  <a:cxn ang="0">
                    <a:pos x="0" y="237"/>
                  </a:cxn>
                  <a:cxn ang="0">
                    <a:pos x="110" y="137"/>
                  </a:cxn>
                  <a:cxn ang="0">
                    <a:pos x="283" y="0"/>
                  </a:cxn>
                </a:cxnLst>
                <a:rect l="0" t="0" r="r" b="b"/>
                <a:pathLst>
                  <a:path w="283" h="237">
                    <a:moveTo>
                      <a:pt x="0" y="237"/>
                    </a:moveTo>
                    <a:cubicBezTo>
                      <a:pt x="18" y="220"/>
                      <a:pt x="63" y="176"/>
                      <a:pt x="110" y="137"/>
                    </a:cubicBezTo>
                    <a:cubicBezTo>
                      <a:pt x="157" y="98"/>
                      <a:pt x="247" y="29"/>
                      <a:pt x="283" y="0"/>
                    </a:cubicBezTo>
                  </a:path>
                </a:pathLst>
              </a:custGeom>
              <a:noFill/>
              <a:ln w="12700" cap="flat" cmpd="sng">
                <a:solidFill>
                  <a:schemeClr val="tx2"/>
                </a:solidFill>
                <a:prstDash val="dash"/>
                <a:round/>
                <a:headEnd type="none" w="sm" len="sm"/>
                <a:tailEnd type="none" w="sm" len="sm"/>
              </a:ln>
              <a:effectLst/>
            </p:spPr>
            <p:txBody>
              <a:bodyPr wrap="none"/>
              <a:lstStyle/>
              <a:p>
                <a:endParaRPr lang="en-US" b="1" dirty="0"/>
              </a:p>
            </p:txBody>
          </p:sp>
        </p:grpSp>
        <p:sp>
          <p:nvSpPr>
            <p:cNvPr id="940050" name="Freeform 18"/>
            <p:cNvSpPr>
              <a:spLocks/>
            </p:cNvSpPr>
            <p:nvPr/>
          </p:nvSpPr>
          <p:spPr bwMode="auto">
            <a:xfrm>
              <a:off x="6022975" y="3187700"/>
              <a:ext cx="1162050" cy="411163"/>
            </a:xfrm>
            <a:custGeom>
              <a:avLst/>
              <a:gdLst/>
              <a:ahLst/>
              <a:cxnLst>
                <a:cxn ang="0">
                  <a:pos x="0" y="241"/>
                </a:cxn>
                <a:cxn ang="0">
                  <a:pos x="265" y="31"/>
                </a:cxn>
                <a:cxn ang="0">
                  <a:pos x="512" y="58"/>
                </a:cxn>
                <a:cxn ang="0">
                  <a:pos x="676" y="259"/>
                </a:cxn>
              </a:cxnLst>
              <a:rect l="0" t="0" r="r" b="b"/>
              <a:pathLst>
                <a:path w="676" h="259">
                  <a:moveTo>
                    <a:pt x="0" y="241"/>
                  </a:moveTo>
                  <a:cubicBezTo>
                    <a:pt x="44" y="206"/>
                    <a:pt x="180" y="62"/>
                    <a:pt x="265" y="31"/>
                  </a:cubicBezTo>
                  <a:cubicBezTo>
                    <a:pt x="350" y="0"/>
                    <a:pt x="444" y="20"/>
                    <a:pt x="512" y="58"/>
                  </a:cubicBezTo>
                  <a:cubicBezTo>
                    <a:pt x="580" y="96"/>
                    <a:pt x="642" y="217"/>
                    <a:pt x="676" y="259"/>
                  </a:cubicBezTo>
                </a:path>
              </a:pathLst>
            </a:custGeom>
            <a:noFill/>
            <a:ln w="12700" cap="flat" cmpd="sng">
              <a:solidFill>
                <a:schemeClr val="tx2"/>
              </a:solidFill>
              <a:prstDash val="dash"/>
              <a:round/>
              <a:headEnd type="none" w="sm" len="sm"/>
              <a:tailEnd type="triangle" w="med" len="med"/>
            </a:ln>
            <a:effectLst/>
          </p:spPr>
          <p:txBody>
            <a:bodyPr wrap="none"/>
            <a:lstStyle/>
            <a:p>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p14="http://schemas.microsoft.com/office/powerpoint/2010/main" xmlns="" val="160974899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152400" y="0"/>
            <a:ext cx="7395587" cy="1108075"/>
          </a:xfrm>
        </p:spPr>
        <p:txBody>
          <a:bodyPr/>
          <a:lstStyle/>
          <a:p>
            <a:r>
              <a:rPr lang="en-GB" dirty="0" smtClean="0"/>
              <a:t>El </a:t>
            </a:r>
            <a:r>
              <a:rPr lang="en-GB" dirty="0" err="1" smtClean="0"/>
              <a:t>Proceso</a:t>
            </a:r>
            <a:r>
              <a:rPr lang="en-GB" dirty="0" smtClean="0"/>
              <a:t> de Control de </a:t>
            </a:r>
            <a:r>
              <a:rPr lang="en-GB" dirty="0" err="1" smtClean="0"/>
              <a:t>Proyectos</a:t>
            </a:r>
            <a:endParaRPr lang="en-GB" dirty="0"/>
          </a:p>
        </p:txBody>
      </p:sp>
      <p:grpSp>
        <p:nvGrpSpPr>
          <p:cNvPr id="2" name="Group 18"/>
          <p:cNvGrpSpPr/>
          <p:nvPr/>
        </p:nvGrpSpPr>
        <p:grpSpPr>
          <a:xfrm>
            <a:off x="3429000" y="1066800"/>
            <a:ext cx="4005043" cy="5029200"/>
            <a:chOff x="3302000" y="1384300"/>
            <a:chExt cx="4338797" cy="5029200"/>
          </a:xfrm>
        </p:grpSpPr>
        <p:sp>
          <p:nvSpPr>
            <p:cNvPr id="942083" name="Rectangle 3"/>
            <p:cNvSpPr>
              <a:spLocks noChangeArrowheads="1"/>
            </p:cNvSpPr>
            <p:nvPr/>
          </p:nvSpPr>
          <p:spPr bwMode="auto">
            <a:xfrm>
              <a:off x="3302000" y="13843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err="1" smtClean="0"/>
                <a:t>Aprobación</a:t>
              </a:r>
              <a:endParaRPr lang="en-GB" b="1" dirty="0"/>
            </a:p>
          </p:txBody>
        </p:sp>
        <p:sp>
          <p:nvSpPr>
            <p:cNvPr id="942084" name="Rectangle 4"/>
            <p:cNvSpPr>
              <a:spLocks noChangeArrowheads="1"/>
            </p:cNvSpPr>
            <p:nvPr/>
          </p:nvSpPr>
          <p:spPr bwMode="auto">
            <a:xfrm>
              <a:off x="3302000" y="25273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eaLnBrk="1" hangingPunct="1"/>
              <a:r>
                <a:rPr lang="en-GB" b="1" dirty="0" err="1" smtClean="0"/>
                <a:t>Planificar</a:t>
              </a:r>
              <a:endParaRPr lang="en-GB" b="1" dirty="0"/>
            </a:p>
          </p:txBody>
        </p:sp>
        <p:sp>
          <p:nvSpPr>
            <p:cNvPr id="942085" name="Rectangle 5"/>
            <p:cNvSpPr>
              <a:spLocks noChangeArrowheads="1"/>
            </p:cNvSpPr>
            <p:nvPr/>
          </p:nvSpPr>
          <p:spPr bwMode="auto">
            <a:xfrm>
              <a:off x="3302000" y="4622800"/>
              <a:ext cx="1733550" cy="685800"/>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lIns="90000" tIns="46800" rIns="90000" bIns="46800" anchor="ctr"/>
            <a:lstStyle/>
            <a:p>
              <a:pPr eaLnBrk="1" hangingPunct="1"/>
              <a:r>
                <a:rPr lang="en-GB" b="1" dirty="0" err="1" smtClean="0"/>
                <a:t>Monitorear</a:t>
              </a:r>
              <a:endParaRPr lang="en-GB" b="1" dirty="0"/>
            </a:p>
          </p:txBody>
        </p:sp>
        <p:sp>
          <p:nvSpPr>
            <p:cNvPr id="942086" name="Rectangle 6"/>
            <p:cNvSpPr>
              <a:spLocks noChangeArrowheads="1"/>
            </p:cNvSpPr>
            <p:nvPr/>
          </p:nvSpPr>
          <p:spPr bwMode="auto">
            <a:xfrm>
              <a:off x="5695950" y="35687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eaLnBrk="1" hangingPunct="1"/>
              <a:r>
                <a:rPr lang="en-GB" b="1" dirty="0" err="1" smtClean="0"/>
                <a:t>Actualizar</a:t>
              </a:r>
              <a:r>
                <a:rPr lang="en-GB" b="1" dirty="0" smtClean="0"/>
                <a:t> los planes</a:t>
              </a:r>
              <a:endParaRPr lang="en-GB" b="1" dirty="0"/>
            </a:p>
          </p:txBody>
        </p:sp>
        <p:sp>
          <p:nvSpPr>
            <p:cNvPr id="942087" name="Rectangle 7"/>
            <p:cNvSpPr>
              <a:spLocks noChangeArrowheads="1"/>
            </p:cNvSpPr>
            <p:nvPr/>
          </p:nvSpPr>
          <p:spPr bwMode="auto">
            <a:xfrm>
              <a:off x="5695950" y="46228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eaLnBrk="1" hangingPunct="1"/>
              <a:r>
                <a:rPr lang="en-GB" b="1" dirty="0" err="1" smtClean="0"/>
                <a:t>Acción</a:t>
              </a:r>
              <a:r>
                <a:rPr lang="en-GB" b="1" dirty="0" smtClean="0"/>
                <a:t> </a:t>
              </a:r>
              <a:r>
                <a:rPr lang="en-GB" b="1" dirty="0" err="1" smtClean="0"/>
                <a:t>Correctiva</a:t>
              </a:r>
              <a:endParaRPr lang="en-GB" b="1" dirty="0"/>
            </a:p>
          </p:txBody>
        </p:sp>
        <p:sp>
          <p:nvSpPr>
            <p:cNvPr id="942088" name="Rectangle 8"/>
            <p:cNvSpPr>
              <a:spLocks noChangeArrowheads="1"/>
            </p:cNvSpPr>
            <p:nvPr/>
          </p:nvSpPr>
          <p:spPr bwMode="auto">
            <a:xfrm>
              <a:off x="3316288" y="5727700"/>
              <a:ext cx="1733550" cy="6858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nchor="ctr"/>
            <a:lstStyle/>
            <a:p>
              <a:pPr eaLnBrk="1" hangingPunct="1"/>
              <a:r>
                <a:rPr lang="en-GB" b="1" dirty="0" err="1" smtClean="0"/>
                <a:t>Acceptación</a:t>
              </a:r>
              <a:endParaRPr lang="en-GB" b="1" dirty="0"/>
            </a:p>
          </p:txBody>
        </p:sp>
        <p:cxnSp>
          <p:nvCxnSpPr>
            <p:cNvPr id="942089" name="AutoShape 9"/>
            <p:cNvCxnSpPr>
              <a:cxnSpLocks noChangeShapeType="1"/>
            </p:cNvCxnSpPr>
            <p:nvPr/>
          </p:nvCxnSpPr>
          <p:spPr bwMode="auto">
            <a:xfrm flipV="1">
              <a:off x="7429500" y="3898900"/>
              <a:ext cx="1588" cy="1054100"/>
            </a:xfrm>
            <a:prstGeom prst="bentConnector3">
              <a:avLst>
                <a:gd name="adj1" fmla="val 14400000"/>
              </a:avLst>
            </a:prstGeom>
            <a:noFill/>
            <a:ln w="9525">
              <a:solidFill>
                <a:schemeClr val="tx1"/>
              </a:solidFill>
              <a:miter lim="800000"/>
              <a:headEnd type="none" w="sm" len="sm"/>
              <a:tailEnd type="triangle" w="lg" len="med"/>
            </a:ln>
            <a:effectLst/>
          </p:spPr>
        </p:cxnSp>
        <p:sp>
          <p:nvSpPr>
            <p:cNvPr id="942090" name="Rectangle 10"/>
            <p:cNvSpPr>
              <a:spLocks noChangeArrowheads="1"/>
            </p:cNvSpPr>
            <p:nvPr/>
          </p:nvSpPr>
          <p:spPr bwMode="auto">
            <a:xfrm>
              <a:off x="3316288" y="3568700"/>
              <a:ext cx="1733550" cy="685800"/>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p>
              <a:pPr eaLnBrk="1" hangingPunct="1"/>
              <a:r>
                <a:rPr lang="en-GB" b="1" dirty="0" err="1" smtClean="0"/>
                <a:t>Hacer</a:t>
              </a:r>
              <a:r>
                <a:rPr lang="en-GB" b="1" dirty="0" smtClean="0"/>
                <a:t> el </a:t>
              </a:r>
              <a:r>
                <a:rPr lang="en-GB" b="1" dirty="0" err="1" smtClean="0"/>
                <a:t>trabajo</a:t>
              </a:r>
              <a:endParaRPr lang="en-GB" b="1" dirty="0"/>
            </a:p>
          </p:txBody>
        </p:sp>
        <p:sp>
          <p:nvSpPr>
            <p:cNvPr id="942091" name="Line 11"/>
            <p:cNvSpPr>
              <a:spLocks noChangeShapeType="1"/>
            </p:cNvSpPr>
            <p:nvPr/>
          </p:nvSpPr>
          <p:spPr bwMode="auto">
            <a:xfrm>
              <a:off x="5062538" y="4965700"/>
              <a:ext cx="606425"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2" name="Line 12"/>
            <p:cNvSpPr>
              <a:spLocks noChangeShapeType="1"/>
            </p:cNvSpPr>
            <p:nvPr/>
          </p:nvSpPr>
          <p:spPr bwMode="auto">
            <a:xfrm flipH="1">
              <a:off x="5076825" y="3911600"/>
              <a:ext cx="604838"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3" name="Line 13"/>
            <p:cNvSpPr>
              <a:spLocks noChangeShapeType="1"/>
            </p:cNvSpPr>
            <p:nvPr/>
          </p:nvSpPr>
          <p:spPr bwMode="auto">
            <a:xfrm>
              <a:off x="4183063" y="3238500"/>
              <a:ext cx="0" cy="3302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4" name="Line 14"/>
            <p:cNvSpPr>
              <a:spLocks noChangeShapeType="1"/>
            </p:cNvSpPr>
            <p:nvPr/>
          </p:nvSpPr>
          <p:spPr bwMode="auto">
            <a:xfrm>
              <a:off x="4210050" y="42799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5" name="Line 15"/>
            <p:cNvSpPr>
              <a:spLocks noChangeShapeType="1"/>
            </p:cNvSpPr>
            <p:nvPr/>
          </p:nvSpPr>
          <p:spPr bwMode="auto">
            <a:xfrm>
              <a:off x="4168775" y="2095500"/>
              <a:ext cx="0" cy="4318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6" name="Line 16"/>
            <p:cNvSpPr>
              <a:spLocks noChangeShapeType="1"/>
            </p:cNvSpPr>
            <p:nvPr/>
          </p:nvSpPr>
          <p:spPr bwMode="auto">
            <a:xfrm>
              <a:off x="4183063" y="53340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7" name="Text Box 17"/>
            <p:cNvSpPr txBox="1">
              <a:spLocks noChangeArrowheads="1"/>
            </p:cNvSpPr>
            <p:nvPr/>
          </p:nvSpPr>
          <p:spPr bwMode="auto">
            <a:xfrm>
              <a:off x="5238750" y="2762250"/>
              <a:ext cx="2402047" cy="523220"/>
            </a:xfrm>
            <a:prstGeom prst="rect">
              <a:avLst/>
            </a:prstGeom>
            <a:noFill/>
            <a:ln w="12700" algn="ctr">
              <a:noFill/>
              <a:miter lim="800000"/>
              <a:headEnd/>
              <a:tailEnd/>
            </a:ln>
            <a:effectLst/>
          </p:spPr>
          <p:txBody>
            <a:bodyPr wrap="none">
              <a:spAutoFit/>
            </a:bodyPr>
            <a:lstStyle/>
            <a:p>
              <a:pPr algn="l" eaLnBrk="1" hangingPunct="1"/>
              <a:r>
                <a:rPr lang="en-GB" sz="2800" b="1" dirty="0" err="1" smtClean="0"/>
                <a:t>Línea</a:t>
              </a:r>
              <a:r>
                <a:rPr lang="en-GB" sz="2800" b="1" dirty="0" smtClean="0"/>
                <a:t> de Base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47</a:t>
            </a:fld>
            <a:endParaRPr lang="en-US" dirty="0"/>
          </a:p>
        </p:txBody>
      </p:sp>
    </p:spTree>
    <p:extLst>
      <p:ext uri="{BB962C8B-B14F-4D97-AF65-F5344CB8AC3E}">
        <p14:creationId xmlns:p14="http://schemas.microsoft.com/office/powerpoint/2010/main" xmlns="" val="170539391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a:xfrm>
            <a:off x="628650" y="365125"/>
            <a:ext cx="7524750" cy="854075"/>
          </a:xfrm>
        </p:spPr>
        <p:txBody>
          <a:bodyPr>
            <a:normAutofit fontScale="90000"/>
          </a:bodyPr>
          <a:lstStyle/>
          <a:p>
            <a:r>
              <a:rPr lang="en-GB" sz="3200" dirty="0" err="1" smtClean="0"/>
              <a:t>Estructura</a:t>
            </a:r>
            <a:r>
              <a:rPr lang="en-GB" sz="3200" dirty="0" smtClean="0"/>
              <a:t> de </a:t>
            </a:r>
            <a:r>
              <a:rPr lang="en-GB" sz="3200" dirty="0" err="1" smtClean="0"/>
              <a:t>Desglose</a:t>
            </a:r>
            <a:r>
              <a:rPr lang="en-GB" sz="3200" dirty="0" smtClean="0"/>
              <a:t> del </a:t>
            </a:r>
            <a:r>
              <a:rPr lang="en-GB" sz="3200" dirty="0" err="1" smtClean="0"/>
              <a:t>Producto</a:t>
            </a:r>
            <a:r>
              <a:rPr lang="en-GB" sz="3200" dirty="0" smtClean="0"/>
              <a:t> - PBS</a:t>
            </a:r>
            <a:endParaRPr lang="en-GB" sz="3200" dirty="0"/>
          </a:p>
        </p:txBody>
      </p:sp>
      <p:grpSp>
        <p:nvGrpSpPr>
          <p:cNvPr id="2" name="Group 19"/>
          <p:cNvGrpSpPr>
            <a:grpSpLocks/>
          </p:cNvGrpSpPr>
          <p:nvPr/>
        </p:nvGrpSpPr>
        <p:grpSpPr bwMode="auto">
          <a:xfrm>
            <a:off x="659247" y="1650691"/>
            <a:ext cx="8135906" cy="3102012"/>
            <a:chOff x="759" y="1080"/>
            <a:chExt cx="4965" cy="1752"/>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Chips de Chocolate</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Masa</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Harina</a:t>
              </a:r>
              <a:endParaRPr lang="en-GB" b="1" dirty="0"/>
            </a:p>
          </p:txBody>
        </p:sp>
        <p:sp>
          <p:nvSpPr>
            <p:cNvPr id="802829" name="Rectangle 13"/>
            <p:cNvSpPr>
              <a:spLocks noChangeArrowheads="1"/>
            </p:cNvSpPr>
            <p:nvPr/>
          </p:nvSpPr>
          <p:spPr bwMode="auto">
            <a:xfrm>
              <a:off x="4788"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Manteca</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498" y="1738"/>
              <a:ext cx="384"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54975"/>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Huevos</a:t>
            </a:r>
            <a:endParaRPr lang="en-GB" b="1" dirty="0"/>
          </a:p>
        </p:txBody>
      </p:sp>
      <p:sp>
        <p:nvSpPr>
          <p:cNvPr id="34" name="Rectangle 13"/>
          <p:cNvSpPr>
            <a:spLocks noChangeArrowheads="1"/>
          </p:cNvSpPr>
          <p:nvPr/>
        </p:nvSpPr>
        <p:spPr bwMode="auto">
          <a:xfrm>
            <a:off x="5440329" y="4157797"/>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Azúcar</a:t>
            </a:r>
            <a:endParaRPr lang="en-GB" b="1" dirty="0"/>
          </a:p>
        </p:txBody>
      </p:sp>
      <p:cxnSp>
        <p:nvCxnSpPr>
          <p:cNvPr id="35" name="AutoShape 17"/>
          <p:cNvCxnSpPr>
            <a:cxnSpLocks noChangeShapeType="1"/>
            <a:stCxn id="802822" idx="2"/>
            <a:endCxn id="29" idx="0"/>
          </p:cNvCxnSpPr>
          <p:nvPr/>
        </p:nvCxnSpPr>
        <p:spPr bwMode="auto">
          <a:xfrm rot="5400000">
            <a:off x="5039748" y="3019774"/>
            <a:ext cx="677072"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a:stCxn id="802822" idx="2"/>
          </p:cNvCxnSpPr>
          <p:nvPr/>
        </p:nvCxnSpPr>
        <p:spPr bwMode="auto">
          <a:xfrm rot="16200000" flipH="1">
            <a:off x="5851136"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Box 18"/>
          <p:cNvSpPr txBox="1"/>
          <p:nvPr/>
        </p:nvSpPr>
        <p:spPr>
          <a:xfrm>
            <a:off x="228600" y="1219200"/>
            <a:ext cx="3733800" cy="923330"/>
          </a:xfrm>
          <a:prstGeom prst="rect">
            <a:avLst/>
          </a:prstGeom>
          <a:noFill/>
        </p:spPr>
        <p:txBody>
          <a:bodyPr wrap="square" rtlCol="0">
            <a:spAutoFit/>
          </a:bodyPr>
          <a:lstStyle/>
          <a:p>
            <a:r>
              <a:rPr lang="es-ES" i="1" dirty="0" smtClean="0"/>
              <a:t>En la fase de </a:t>
            </a:r>
            <a:r>
              <a:rPr lang="es-ES" b="1" i="1" dirty="0" smtClean="0"/>
              <a:t>planificación</a:t>
            </a:r>
            <a:r>
              <a:rPr lang="es-ES" i="1" dirty="0" smtClean="0"/>
              <a:t> PRISM</a:t>
            </a:r>
          </a:p>
          <a:p>
            <a:r>
              <a:rPr lang="es-ES" i="1" dirty="0" smtClean="0"/>
              <a:t>y se produce después de refinar el Plan de Gestión de Sostenibilidad PGS</a:t>
            </a:r>
            <a:endParaRPr lang="en-US" i="1" dirty="0"/>
          </a:p>
        </p:txBody>
      </p:sp>
    </p:spTree>
    <p:extLst>
      <p:ext uri="{BB962C8B-B14F-4D97-AF65-F5344CB8AC3E}">
        <p14:creationId xmlns:p14="http://schemas.microsoft.com/office/powerpoint/2010/main" xmlns="" val="162132961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a:xfrm>
            <a:off x="628650" y="365125"/>
            <a:ext cx="7829550" cy="854075"/>
          </a:xfrm>
        </p:spPr>
        <p:txBody>
          <a:bodyPr>
            <a:normAutofit/>
          </a:bodyPr>
          <a:lstStyle/>
          <a:p>
            <a:r>
              <a:rPr lang="en-GB" sz="3200" dirty="0" err="1" smtClean="0"/>
              <a:t>Estructura</a:t>
            </a:r>
            <a:r>
              <a:rPr lang="en-GB" sz="3200" dirty="0" smtClean="0"/>
              <a:t> de </a:t>
            </a:r>
            <a:r>
              <a:rPr lang="en-GB" sz="3200" dirty="0" err="1" smtClean="0"/>
              <a:t>Desglose</a:t>
            </a:r>
            <a:r>
              <a:rPr lang="en-GB" sz="3200" dirty="0" smtClean="0"/>
              <a:t> del Trabajo - WBS</a:t>
            </a:r>
            <a:endParaRPr lang="en-GB" sz="3200" dirty="0"/>
          </a:p>
        </p:txBody>
      </p:sp>
      <p:grpSp>
        <p:nvGrpSpPr>
          <p:cNvPr id="2" name="Group 19"/>
          <p:cNvGrpSpPr>
            <a:grpSpLocks/>
          </p:cNvGrpSpPr>
          <p:nvPr/>
        </p:nvGrpSpPr>
        <p:grpSpPr bwMode="auto">
          <a:xfrm>
            <a:off x="659247" y="1650691"/>
            <a:ext cx="8135906" cy="3073683"/>
            <a:chOff x="759" y="1080"/>
            <a:chExt cx="4965" cy="1736"/>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Chips de chocolate</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Masa</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Harina</a:t>
              </a:r>
              <a:endParaRPr lang="en-GB" b="1" dirty="0"/>
            </a:p>
          </p:txBody>
        </p:sp>
        <p:sp>
          <p:nvSpPr>
            <p:cNvPr id="802829" name="Rectangle 13"/>
            <p:cNvSpPr>
              <a:spLocks noChangeArrowheads="1"/>
            </p:cNvSpPr>
            <p:nvPr/>
          </p:nvSpPr>
          <p:spPr bwMode="auto">
            <a:xfrm>
              <a:off x="4788" y="2472"/>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Manteca</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510" y="1726"/>
              <a:ext cx="360"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Huevos</a:t>
            </a:r>
            <a:endParaRPr lang="en-GB" b="1" dirty="0"/>
          </a:p>
        </p:txBody>
      </p:sp>
      <p:sp>
        <p:nvSpPr>
          <p:cNvPr id="34" name="Rectangle 13"/>
          <p:cNvSpPr>
            <a:spLocks noChangeArrowheads="1"/>
          </p:cNvSpPr>
          <p:nvPr/>
        </p:nvSpPr>
        <p:spPr bwMode="auto">
          <a:xfrm>
            <a:off x="54403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Azúcar</a:t>
            </a:r>
            <a:endParaRPr lang="en-GB" b="1" dirty="0"/>
          </a:p>
        </p:txBody>
      </p:sp>
      <p:cxnSp>
        <p:nvCxnSpPr>
          <p:cNvPr id="35" name="AutoShape 17"/>
          <p:cNvCxnSpPr>
            <a:cxnSpLocks noChangeShapeType="1"/>
            <a:stCxn id="802822" idx="2"/>
            <a:endCxn id="29" idx="0"/>
          </p:cNvCxnSpPr>
          <p:nvPr/>
        </p:nvCxnSpPr>
        <p:spPr bwMode="auto">
          <a:xfrm rot="5400000">
            <a:off x="5059836" y="2999686"/>
            <a:ext cx="636897"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p:cNvCxnSpPr>
          <p:nvPr/>
        </p:nvCxnSpPr>
        <p:spPr bwMode="auto">
          <a:xfrm rot="16200000" flipH="1">
            <a:off x="5861838"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 Box 26"/>
          <p:cNvSpPr txBox="1">
            <a:spLocks noChangeArrowheads="1"/>
          </p:cNvSpPr>
          <p:nvPr/>
        </p:nvSpPr>
        <p:spPr bwMode="auto">
          <a:xfrm>
            <a:off x="152400" y="5105400"/>
            <a:ext cx="1802423" cy="1200329"/>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spAutoFit/>
          </a:bodyPr>
          <a:lstStyle/>
          <a:p>
            <a:pPr algn="ctr"/>
            <a:r>
              <a:rPr lang="es-ES" b="1" dirty="0" smtClean="0"/>
              <a:t>Paquetes de trabajo al nivel más bajo de cualquier rama</a:t>
            </a:r>
            <a:endParaRPr lang="en-US" b="1" dirty="0"/>
          </a:p>
        </p:txBody>
      </p:sp>
      <p:sp>
        <p:nvSpPr>
          <p:cNvPr id="20" name="Rectangle 13"/>
          <p:cNvSpPr>
            <a:spLocks noChangeArrowheads="1"/>
          </p:cNvSpPr>
          <p:nvPr/>
        </p:nvSpPr>
        <p:spPr bwMode="auto">
          <a:xfrm>
            <a:off x="3810000" y="5181600"/>
            <a:ext cx="1533778" cy="1066800"/>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nchor="ctr"/>
          <a:lstStyle/>
          <a:p>
            <a:pPr algn="ctr"/>
            <a:r>
              <a:rPr lang="es-ES" b="1" dirty="0" smtClean="0"/>
              <a:t>Batir los huevos hasta que quede esponjoso</a:t>
            </a:r>
            <a:endParaRPr lang="en-GB" b="1" dirty="0"/>
          </a:p>
        </p:txBody>
      </p:sp>
      <p:cxnSp>
        <p:nvCxnSpPr>
          <p:cNvPr id="21" name="AutoShape 17"/>
          <p:cNvCxnSpPr>
            <a:cxnSpLocks noChangeShapeType="1"/>
            <a:stCxn id="29" idx="2"/>
            <a:endCxn id="20" idx="0"/>
          </p:cNvCxnSpPr>
          <p:nvPr/>
        </p:nvCxnSpPr>
        <p:spPr bwMode="auto">
          <a:xfrm rot="5400000">
            <a:off x="4343307" y="4943289"/>
            <a:ext cx="471894" cy="472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sp>
        <p:nvSpPr>
          <p:cNvPr id="26" name="Line 28"/>
          <p:cNvSpPr>
            <a:spLocks noChangeShapeType="1"/>
          </p:cNvSpPr>
          <p:nvPr/>
        </p:nvSpPr>
        <p:spPr bwMode="auto">
          <a:xfrm>
            <a:off x="1981200" y="5486400"/>
            <a:ext cx="1828800"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sp>
        <p:nvSpPr>
          <p:cNvPr id="4" name="TextBox 3"/>
          <p:cNvSpPr txBox="1"/>
          <p:nvPr/>
        </p:nvSpPr>
        <p:spPr>
          <a:xfrm>
            <a:off x="381000" y="1219200"/>
            <a:ext cx="3657600" cy="646331"/>
          </a:xfrm>
          <a:prstGeom prst="rect">
            <a:avLst/>
          </a:prstGeom>
          <a:noFill/>
        </p:spPr>
        <p:txBody>
          <a:bodyPr wrap="square" rtlCol="0">
            <a:spAutoFit/>
          </a:bodyPr>
          <a:lstStyle/>
          <a:p>
            <a:r>
              <a:rPr lang="en-US" i="1" dirty="0" smtClean="0"/>
              <a:t>En la </a:t>
            </a:r>
            <a:r>
              <a:rPr lang="en-US" i="1" dirty="0" err="1" smtClean="0"/>
              <a:t>fase</a:t>
            </a:r>
            <a:r>
              <a:rPr lang="en-US" i="1" dirty="0" smtClean="0"/>
              <a:t> de </a:t>
            </a:r>
            <a:r>
              <a:rPr lang="en-US" i="1" dirty="0" err="1" smtClean="0"/>
              <a:t>Planificación</a:t>
            </a:r>
            <a:r>
              <a:rPr lang="en-US" i="1" dirty="0" smtClean="0"/>
              <a:t> </a:t>
            </a:r>
            <a:r>
              <a:rPr lang="en-US" i="1" dirty="0" err="1" smtClean="0"/>
              <a:t>PRiSM</a:t>
            </a:r>
            <a:r>
              <a:rPr lang="en-US" i="1" dirty="0" smtClean="0"/>
              <a:t> </a:t>
            </a:r>
            <a:r>
              <a:rPr lang="en-US" i="1" dirty="0" err="1" smtClean="0"/>
              <a:t>derivado</a:t>
            </a:r>
            <a:r>
              <a:rPr lang="en-US" i="1" dirty="0" smtClean="0"/>
              <a:t> del PBS</a:t>
            </a:r>
            <a:endParaRPr lang="en-US" i="1" dirty="0"/>
          </a:p>
        </p:txBody>
      </p:sp>
    </p:spTree>
    <p:extLst>
      <p:ext uri="{BB962C8B-B14F-4D97-AF65-F5344CB8AC3E}">
        <p14:creationId xmlns:p14="http://schemas.microsoft.com/office/powerpoint/2010/main" xmlns="" val="2898657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5</a:t>
            </a:fld>
            <a:endParaRPr lang="en-US" dirty="0"/>
          </a:p>
        </p:txBody>
      </p:sp>
      <p:sp>
        <p:nvSpPr>
          <p:cNvPr id="4" name="Title 3"/>
          <p:cNvSpPr>
            <a:spLocks noGrp="1"/>
          </p:cNvSpPr>
          <p:nvPr>
            <p:ph type="title"/>
          </p:nvPr>
        </p:nvSpPr>
        <p:spPr/>
        <p:txBody>
          <a:bodyPr>
            <a:normAutofit/>
          </a:bodyPr>
          <a:lstStyle/>
          <a:p>
            <a:r>
              <a:rPr lang="en-US" dirty="0" err="1" smtClean="0"/>
              <a:t>Fase</a:t>
            </a:r>
            <a:r>
              <a:rPr lang="en-US" dirty="0" smtClean="0"/>
              <a:t> de Pos </a:t>
            </a:r>
            <a:r>
              <a:rPr lang="en-US" dirty="0" err="1" smtClean="0"/>
              <a:t>Proyecto</a:t>
            </a:r>
            <a:endParaRPr lang="en-US" dirty="0"/>
          </a:p>
        </p:txBody>
      </p:sp>
      <p:pic>
        <p:nvPicPr>
          <p:cNvPr id="5" name="Picture 4"/>
          <p:cNvPicPr>
            <a:picLocks noChangeAspect="1"/>
          </p:cNvPicPr>
          <p:nvPr/>
        </p:nvPicPr>
        <p:blipFill rotWithShape="1">
          <a:blip r:embed="rId2" cstate="print">
            <a:extLst>
              <a:ext uri="{28A0092B-C50C-407E-A947-70E740481C1C}">
                <a14:useLocalDpi xmlns="" xmlns:a14="http://schemas.microsoft.com/office/drawing/2010/main"/>
              </a:ext>
            </a:extLst>
          </a:blip>
          <a:srcRect l="2580" t="3148"/>
          <a:stretch/>
        </p:blipFill>
        <p:spPr>
          <a:xfrm>
            <a:off x="449800" y="1219200"/>
            <a:ext cx="2598200" cy="4164613"/>
          </a:xfrm>
          <a:prstGeom prst="rect">
            <a:avLst/>
          </a:prstGeom>
        </p:spPr>
      </p:pic>
      <p:sp>
        <p:nvSpPr>
          <p:cNvPr id="6" name="Rectangle 5"/>
          <p:cNvSpPr/>
          <p:nvPr/>
        </p:nvSpPr>
        <p:spPr>
          <a:xfrm>
            <a:off x="4114800" y="2057400"/>
            <a:ext cx="4572000" cy="1477328"/>
          </a:xfrm>
          <a:prstGeom prst="rect">
            <a:avLst/>
          </a:prstGeom>
        </p:spPr>
        <p:txBody>
          <a:bodyPr>
            <a:spAutoFit/>
          </a:bodyPr>
          <a:lstStyle/>
          <a:p>
            <a:r>
              <a:rPr lang="en-US" dirty="0" err="1" smtClean="0"/>
              <a:t>Trabaje</a:t>
            </a:r>
            <a:r>
              <a:rPr lang="en-US" dirty="0" smtClean="0"/>
              <a:t>  </a:t>
            </a:r>
            <a:r>
              <a:rPr lang="en-US" dirty="0" err="1" smtClean="0"/>
              <a:t>junto</a:t>
            </a:r>
            <a:r>
              <a:rPr lang="en-US" dirty="0" smtClean="0"/>
              <a:t> con la </a:t>
            </a:r>
            <a:r>
              <a:rPr lang="en-US" dirty="0" err="1" smtClean="0"/>
              <a:t>organización</a:t>
            </a:r>
            <a:r>
              <a:rPr lang="en-US" dirty="0" smtClean="0"/>
              <a:t> </a:t>
            </a:r>
            <a:r>
              <a:rPr lang="en-US" dirty="0" err="1" smtClean="0"/>
              <a:t>para</a:t>
            </a:r>
            <a:r>
              <a:rPr lang="en-US" dirty="0" smtClean="0"/>
              <a:t> </a:t>
            </a:r>
            <a:r>
              <a:rPr lang="en-US" dirty="0" err="1" smtClean="0"/>
              <a:t>asegurar</a:t>
            </a:r>
            <a:r>
              <a:rPr lang="en-US" dirty="0" smtClean="0"/>
              <a:t> </a:t>
            </a:r>
            <a:r>
              <a:rPr lang="en-US" dirty="0" err="1" smtClean="0"/>
              <a:t>que</a:t>
            </a:r>
            <a:r>
              <a:rPr lang="en-US" dirty="0" smtClean="0"/>
              <a:t> el </a:t>
            </a:r>
            <a:r>
              <a:rPr lang="en-US" dirty="0" err="1" smtClean="0"/>
              <a:t>producto</a:t>
            </a:r>
            <a:r>
              <a:rPr lang="en-US" dirty="0" smtClean="0"/>
              <a:t>/</a:t>
            </a:r>
            <a:r>
              <a:rPr lang="en-US" dirty="0" err="1" smtClean="0"/>
              <a:t>activo</a:t>
            </a:r>
            <a:r>
              <a:rPr lang="en-US" dirty="0" smtClean="0"/>
              <a:t>/</a:t>
            </a:r>
            <a:r>
              <a:rPr lang="en-US" dirty="0" err="1" smtClean="0"/>
              <a:t>cambio</a:t>
            </a:r>
            <a:r>
              <a:rPr lang="en-US" dirty="0" smtClean="0"/>
              <a:t>  </a:t>
            </a:r>
            <a:r>
              <a:rPr lang="en-US" dirty="0" err="1" smtClean="0"/>
              <a:t>es</a:t>
            </a:r>
            <a:r>
              <a:rPr lang="en-US" dirty="0" smtClean="0"/>
              <a:t> </a:t>
            </a:r>
            <a:r>
              <a:rPr lang="en-US" dirty="0" err="1" smtClean="0"/>
              <a:t>capaz</a:t>
            </a:r>
            <a:r>
              <a:rPr lang="en-US" dirty="0" smtClean="0"/>
              <a:t> de ser </a:t>
            </a:r>
            <a:r>
              <a:rPr lang="en-US" dirty="0" err="1" smtClean="0"/>
              <a:t>adoptado</a:t>
            </a:r>
            <a:r>
              <a:rPr lang="en-US" dirty="0" smtClean="0"/>
              <a:t>, </a:t>
            </a:r>
            <a:r>
              <a:rPr lang="en-US" dirty="0" err="1" smtClean="0"/>
              <a:t>integrado</a:t>
            </a:r>
            <a:r>
              <a:rPr lang="en-US" dirty="0" smtClean="0"/>
              <a:t> y produce los </a:t>
            </a:r>
            <a:r>
              <a:rPr lang="en-US" dirty="0" err="1" smtClean="0"/>
              <a:t>beneficios</a:t>
            </a:r>
            <a:r>
              <a:rPr lang="en-US" dirty="0" smtClean="0"/>
              <a:t>.</a:t>
            </a:r>
            <a:endParaRPr lang="en-US" dirty="0"/>
          </a:p>
          <a:p>
            <a:endParaRPr lang="en-US" dirty="0"/>
          </a:p>
        </p:txBody>
      </p:sp>
      <p:cxnSp>
        <p:nvCxnSpPr>
          <p:cNvPr id="7" name="Straight Arrow Connector 6"/>
          <p:cNvCxnSpPr/>
          <p:nvPr/>
        </p:nvCxnSpPr>
        <p:spPr>
          <a:xfrm flipH="1">
            <a:off x="2895600" y="2209800"/>
            <a:ext cx="129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114800" y="1600200"/>
            <a:ext cx="2562112" cy="461665"/>
          </a:xfrm>
          <a:prstGeom prst="rect">
            <a:avLst/>
          </a:prstGeom>
          <a:noFill/>
        </p:spPr>
        <p:txBody>
          <a:bodyPr wrap="none" rtlCol="0">
            <a:spAutoFit/>
          </a:bodyPr>
          <a:lstStyle/>
          <a:p>
            <a:r>
              <a:rPr lang="en-US" sz="2400" dirty="0" smtClean="0">
                <a:solidFill>
                  <a:srgbClr val="FF0000"/>
                </a:solidFill>
              </a:rPr>
              <a:t>IMPORTANTE!!!!!!!</a:t>
            </a:r>
            <a:endParaRPr lang="en-US" sz="2400" dirty="0">
              <a:solidFill>
                <a:srgbClr val="FF0000"/>
              </a:solidFill>
            </a:endParaRPr>
          </a:p>
        </p:txBody>
      </p:sp>
    </p:spTree>
    <p:extLst>
      <p:ext uri="{BB962C8B-B14F-4D97-AF65-F5344CB8AC3E}">
        <p14:creationId xmlns="" xmlns:p14="http://schemas.microsoft.com/office/powerpoint/2010/main" val="658073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normAutofit fontScale="90000"/>
          </a:bodyPr>
          <a:lstStyle/>
          <a:p>
            <a:r>
              <a:rPr lang="en-GB" sz="4000" dirty="0" err="1" smtClean="0"/>
              <a:t>Sistema</a:t>
            </a:r>
            <a:r>
              <a:rPr lang="en-GB" sz="4000" dirty="0" smtClean="0"/>
              <a:t> de </a:t>
            </a:r>
            <a:r>
              <a:rPr lang="en-GB" sz="4000" dirty="0" err="1" smtClean="0"/>
              <a:t>Numeración</a:t>
            </a:r>
            <a:endParaRPr lang="en-GB" sz="4000" dirty="0"/>
          </a:p>
        </p:txBody>
      </p:sp>
      <p:grpSp>
        <p:nvGrpSpPr>
          <p:cNvPr id="2" name="Group 28"/>
          <p:cNvGrpSpPr/>
          <p:nvPr/>
        </p:nvGrpSpPr>
        <p:grpSpPr>
          <a:xfrm>
            <a:off x="845350" y="1149123"/>
            <a:ext cx="7023640" cy="4135438"/>
            <a:chOff x="1741488" y="1657350"/>
            <a:chExt cx="7608944"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790" y="1925066"/>
              <a:ext cx="1212251"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Uno</a:t>
              </a:r>
              <a:endParaRPr lang="en-GB" b="1" dirty="0">
                <a:solidFill>
                  <a:schemeClr val="bg1"/>
                </a:solidFill>
              </a:endParaRPr>
            </a:p>
          </p:txBody>
        </p:sp>
        <p:sp>
          <p:nvSpPr>
            <p:cNvPr id="806917" name="Text Box 5"/>
            <p:cNvSpPr txBox="1">
              <a:spLocks noChangeArrowheads="1"/>
            </p:cNvSpPr>
            <p:nvPr/>
          </p:nvSpPr>
          <p:spPr bwMode="auto">
            <a:xfrm>
              <a:off x="7979887" y="2997200"/>
              <a:ext cx="1172310"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Dos</a:t>
              </a:r>
              <a:endParaRPr lang="en-GB" b="1" dirty="0">
                <a:solidFill>
                  <a:schemeClr val="bg1"/>
                </a:solidFill>
              </a:endParaRPr>
            </a:p>
          </p:txBody>
        </p:sp>
        <p:sp>
          <p:nvSpPr>
            <p:cNvPr id="806918" name="Text Box 6"/>
            <p:cNvSpPr txBox="1">
              <a:spLocks noChangeArrowheads="1"/>
            </p:cNvSpPr>
            <p:nvPr/>
          </p:nvSpPr>
          <p:spPr bwMode="auto">
            <a:xfrm>
              <a:off x="8016180" y="4225925"/>
              <a:ext cx="1259140"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a:t>
              </a:r>
              <a:r>
                <a:rPr lang="en-GB" b="1" dirty="0" err="1" smtClean="0">
                  <a:solidFill>
                    <a:schemeClr val="bg1"/>
                  </a:solidFill>
                </a:rPr>
                <a:t>Tres</a:t>
              </a:r>
              <a:endParaRPr lang="en-GB" b="1" dirty="0">
                <a:solidFill>
                  <a:schemeClr val="bg1"/>
                </a:solidFill>
              </a:endParaRP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876094" y="5211763"/>
              <a:ext cx="147433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a:t>
              </a:r>
              <a:r>
                <a:rPr lang="en-GB" b="1" dirty="0" err="1" smtClean="0">
                  <a:solidFill>
                    <a:schemeClr val="bg1"/>
                  </a:solidFill>
                </a:rPr>
                <a:t>Cuatro</a:t>
              </a:r>
              <a:endParaRPr lang="en-GB" b="1" dirty="0">
                <a:solidFill>
                  <a:schemeClr val="bg1"/>
                </a:solidFill>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50</a:t>
            </a:fld>
            <a:endParaRPr lang="en-US" dirty="0"/>
          </a:p>
        </p:txBody>
      </p:sp>
    </p:spTree>
    <p:extLst>
      <p:ext uri="{BB962C8B-B14F-4D97-AF65-F5344CB8AC3E}">
        <p14:creationId xmlns:p14="http://schemas.microsoft.com/office/powerpoint/2010/main" xmlns="" val="93457381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628650" y="365125"/>
            <a:ext cx="7067550" cy="854075"/>
          </a:xfrm>
        </p:spPr>
        <p:txBody>
          <a:bodyPr>
            <a:normAutofit fontScale="90000"/>
          </a:bodyPr>
          <a:lstStyle/>
          <a:p>
            <a:r>
              <a:rPr lang="en-GB" dirty="0" err="1" smtClean="0"/>
              <a:t>Estructura</a:t>
            </a:r>
            <a:r>
              <a:rPr lang="en-GB" dirty="0" smtClean="0"/>
              <a:t> de </a:t>
            </a:r>
            <a:r>
              <a:rPr lang="en-GB" dirty="0" err="1" smtClean="0"/>
              <a:t>desglose</a:t>
            </a:r>
            <a:r>
              <a:rPr lang="en-GB" dirty="0" smtClean="0"/>
              <a:t> </a:t>
            </a:r>
            <a:r>
              <a:rPr lang="en-GB" dirty="0" err="1" smtClean="0"/>
              <a:t>Organizacional</a:t>
            </a:r>
            <a:endParaRPr lang="en-US" dirty="0"/>
          </a:p>
        </p:txBody>
      </p:sp>
      <p:grpSp>
        <p:nvGrpSpPr>
          <p:cNvPr id="2" name="Group 27"/>
          <p:cNvGrpSpPr/>
          <p:nvPr/>
        </p:nvGrpSpPr>
        <p:grpSpPr>
          <a:xfrm>
            <a:off x="1494798" y="1683654"/>
            <a:ext cx="6154406" cy="4099502"/>
            <a:chOff x="2425893" y="1683653"/>
            <a:chExt cx="6667273" cy="4099502"/>
          </a:xfrm>
        </p:grpSpPr>
        <p:sp>
          <p:nvSpPr>
            <p:cNvPr id="808963" name="Rectangle 3"/>
            <p:cNvSpPr>
              <a:spLocks noChangeArrowheads="1"/>
            </p:cNvSpPr>
            <p:nvPr/>
          </p:nvSpPr>
          <p:spPr bwMode="auto">
            <a:xfrm>
              <a:off x="3047993"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Equipo</a:t>
              </a:r>
              <a:endParaRPr lang="en-US" b="1" dirty="0"/>
            </a:p>
          </p:txBody>
        </p:sp>
        <p:sp>
          <p:nvSpPr>
            <p:cNvPr id="808965" name="Rectangle 5"/>
            <p:cNvSpPr>
              <a:spLocks noChangeArrowheads="1"/>
            </p:cNvSpPr>
            <p:nvPr/>
          </p:nvSpPr>
          <p:spPr bwMode="auto">
            <a:xfrm>
              <a:off x="4763627" y="1683653"/>
              <a:ext cx="1361394" cy="6486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Director de </a:t>
              </a:r>
              <a:r>
                <a:rPr lang="en-GB" b="1" dirty="0" err="1" smtClean="0"/>
                <a:t>Proyecto</a:t>
              </a:r>
              <a:endParaRPr lang="en-US" b="1" dirty="0"/>
            </a:p>
          </p:txBody>
        </p:sp>
        <p:sp>
          <p:nvSpPr>
            <p:cNvPr id="27" name="Rectangle 3"/>
            <p:cNvSpPr>
              <a:spLocks noChangeArrowheads="1"/>
            </p:cNvSpPr>
            <p:nvPr/>
          </p:nvSpPr>
          <p:spPr bwMode="auto">
            <a:xfrm>
              <a:off x="6596669"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Equipo</a:t>
              </a:r>
              <a:endParaRPr lang="en-US" b="1" dirty="0"/>
            </a:p>
          </p:txBody>
        </p:sp>
        <p:cxnSp>
          <p:nvCxnSpPr>
            <p:cNvPr id="29" name="Elbow Connector 28"/>
            <p:cNvCxnSpPr>
              <a:stCxn id="808965" idx="2"/>
              <a:endCxn id="808963" idx="0"/>
            </p:cNvCxnSpPr>
            <p:nvPr/>
          </p:nvCxnSpPr>
          <p:spPr bwMode="auto">
            <a:xfrm rot="5400000">
              <a:off x="4269802" y="1760986"/>
              <a:ext cx="603248" cy="1745796"/>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cxnSp>
          <p:nvCxnSpPr>
            <p:cNvPr id="31" name="Elbow Connector 30"/>
            <p:cNvCxnSpPr>
              <a:stCxn id="808965" idx="2"/>
              <a:endCxn id="27" idx="0"/>
            </p:cNvCxnSpPr>
            <p:nvPr/>
          </p:nvCxnSpPr>
          <p:spPr bwMode="auto">
            <a:xfrm rot="16200000" flipH="1">
              <a:off x="6044140" y="1732444"/>
              <a:ext cx="603248" cy="1802880"/>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4" name="Rectangle 3"/>
            <p:cNvSpPr>
              <a:spLocks noChangeArrowheads="1"/>
            </p:cNvSpPr>
            <p:nvPr/>
          </p:nvSpPr>
          <p:spPr bwMode="auto">
            <a:xfrm>
              <a:off x="5689547" y="395874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Sección</a:t>
              </a:r>
              <a:endParaRPr lang="en-US" b="1" dirty="0"/>
            </a:p>
          </p:txBody>
        </p:sp>
        <p:cxnSp>
          <p:nvCxnSpPr>
            <p:cNvPr id="35" name="Elbow Connector 34"/>
            <p:cNvCxnSpPr>
              <a:stCxn id="27" idx="2"/>
              <a:endCxn id="34" idx="0"/>
            </p:cNvCxnSpPr>
            <p:nvPr/>
          </p:nvCxnSpPr>
          <p:spPr bwMode="auto">
            <a:xfrm rot="5400000">
              <a:off x="6623676" y="3335220"/>
              <a:ext cx="339934" cy="907122"/>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8" name="Rectangle 3"/>
            <p:cNvSpPr>
              <a:spLocks noChangeArrowheads="1"/>
            </p:cNvSpPr>
            <p:nvPr/>
          </p:nvSpPr>
          <p:spPr bwMode="auto">
            <a:xfrm>
              <a:off x="7293347" y="3951494"/>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39" name="Elbow Connector 38"/>
            <p:cNvCxnSpPr>
              <a:stCxn id="27" idx="2"/>
              <a:endCxn id="38" idx="0"/>
            </p:cNvCxnSpPr>
            <p:nvPr/>
          </p:nvCxnSpPr>
          <p:spPr bwMode="auto">
            <a:xfrm rot="16200000" flipH="1">
              <a:off x="7290823" y="3575194"/>
              <a:ext cx="332680" cy="419919"/>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3" name="Rectangle 3"/>
            <p:cNvSpPr>
              <a:spLocks noChangeArrowheads="1"/>
            </p:cNvSpPr>
            <p:nvPr/>
          </p:nvSpPr>
          <p:spPr bwMode="auto">
            <a:xfrm>
              <a:off x="8345615" y="394424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4" name="Elbow Connector 43"/>
            <p:cNvCxnSpPr>
              <a:stCxn id="27" idx="2"/>
              <a:endCxn id="43" idx="0"/>
            </p:cNvCxnSpPr>
            <p:nvPr/>
          </p:nvCxnSpPr>
          <p:spPr bwMode="auto">
            <a:xfrm rot="16200000" flipH="1">
              <a:off x="7820584" y="3045433"/>
              <a:ext cx="325426" cy="147218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7" name="Rectangle 3"/>
            <p:cNvSpPr>
              <a:spLocks noChangeArrowheads="1"/>
            </p:cNvSpPr>
            <p:nvPr/>
          </p:nvSpPr>
          <p:spPr bwMode="auto">
            <a:xfrm>
              <a:off x="5457329" y="517793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8" name="Elbow Connector 47"/>
            <p:cNvCxnSpPr>
              <a:stCxn id="34" idx="2"/>
              <a:endCxn id="47" idx="0"/>
            </p:cNvCxnSpPr>
            <p:nvPr/>
          </p:nvCxnSpPr>
          <p:spPr bwMode="auto">
            <a:xfrm rot="5400000">
              <a:off x="5817656" y="4655504"/>
              <a:ext cx="535876" cy="50897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9" name="Rectangle 3"/>
            <p:cNvSpPr>
              <a:spLocks noChangeArrowheads="1"/>
            </p:cNvSpPr>
            <p:nvPr/>
          </p:nvSpPr>
          <p:spPr bwMode="auto">
            <a:xfrm>
              <a:off x="6509597" y="5170676"/>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0" name="Elbow Connector 49"/>
            <p:cNvCxnSpPr>
              <a:stCxn id="34" idx="2"/>
              <a:endCxn id="49" idx="0"/>
            </p:cNvCxnSpPr>
            <p:nvPr/>
          </p:nvCxnSpPr>
          <p:spPr bwMode="auto">
            <a:xfrm rot="16200000" flipH="1">
              <a:off x="6347416" y="4634719"/>
              <a:ext cx="528622" cy="543291"/>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3" name="Rectangle 3"/>
            <p:cNvSpPr>
              <a:spLocks noChangeArrowheads="1"/>
            </p:cNvSpPr>
            <p:nvPr/>
          </p:nvSpPr>
          <p:spPr bwMode="auto">
            <a:xfrm>
              <a:off x="2808527" y="4140182"/>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4" name="Elbow Connector 53"/>
            <p:cNvCxnSpPr>
              <a:stCxn id="808963" idx="2"/>
              <a:endCxn id="53" idx="0"/>
            </p:cNvCxnSpPr>
            <p:nvPr/>
          </p:nvCxnSpPr>
          <p:spPr bwMode="auto">
            <a:xfrm rot="5400000">
              <a:off x="3179732" y="3621386"/>
              <a:ext cx="521368" cy="516225"/>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5" name="Rectangle 3"/>
            <p:cNvSpPr>
              <a:spLocks noChangeArrowheads="1"/>
            </p:cNvSpPr>
            <p:nvPr/>
          </p:nvSpPr>
          <p:spPr bwMode="auto">
            <a:xfrm>
              <a:off x="3860795" y="4132928"/>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6" name="Elbow Connector 55"/>
            <p:cNvCxnSpPr>
              <a:stCxn id="808963" idx="2"/>
              <a:endCxn id="55" idx="0"/>
            </p:cNvCxnSpPr>
            <p:nvPr/>
          </p:nvCxnSpPr>
          <p:spPr bwMode="auto">
            <a:xfrm rot="16200000" flipH="1">
              <a:off x="3709492" y="3607849"/>
              <a:ext cx="514114" cy="536043"/>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9" name="TextBox 58"/>
            <p:cNvSpPr txBox="1"/>
            <p:nvPr/>
          </p:nvSpPr>
          <p:spPr>
            <a:xfrm>
              <a:off x="2425893" y="5413823"/>
              <a:ext cx="240746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GB" b="1" dirty="0" err="1" smtClean="0"/>
                <a:t>Miembros</a:t>
              </a:r>
              <a:r>
                <a:rPr lang="en-GB" b="1" dirty="0" smtClean="0"/>
                <a:t> del </a:t>
              </a:r>
              <a:r>
                <a:rPr lang="en-GB" b="1" dirty="0" err="1" smtClean="0"/>
                <a:t>Equipo</a:t>
              </a:r>
              <a:endParaRPr lang="en-US" b="1" dirty="0"/>
            </a:p>
          </p:txBody>
        </p:sp>
        <p:cxnSp>
          <p:nvCxnSpPr>
            <p:cNvPr id="61" name="Straight Arrow Connector 60"/>
            <p:cNvCxnSpPr>
              <a:stCxn id="59" idx="3"/>
            </p:cNvCxnSpPr>
            <p:nvPr/>
          </p:nvCxnSpPr>
          <p:spPr bwMode="auto">
            <a:xfrm flipV="1">
              <a:off x="4833358" y="5442853"/>
              <a:ext cx="435339" cy="15563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59" idx="0"/>
            </p:cNvCxnSpPr>
            <p:nvPr/>
          </p:nvCxnSpPr>
          <p:spPr bwMode="auto">
            <a:xfrm flipV="1">
              <a:off x="3629626" y="4804227"/>
              <a:ext cx="535979" cy="6095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3" name="Slide Number Placeholder 2"/>
          <p:cNvSpPr>
            <a:spLocks noGrp="1"/>
          </p:cNvSpPr>
          <p:nvPr>
            <p:ph type="sldNum" sz="quarter" idx="12"/>
          </p:nvPr>
        </p:nvSpPr>
        <p:spPr/>
        <p:txBody>
          <a:bodyPr/>
          <a:lstStyle/>
          <a:p>
            <a:fld id="{4BE819A1-3DD8-4179-BFD0-BF7D359F8DBD}" type="slidenum">
              <a:rPr lang="en-US" smtClean="0"/>
              <a:pPr/>
              <a:t>51</a:t>
            </a:fld>
            <a:endParaRPr lang="en-US" dirty="0"/>
          </a:p>
        </p:txBody>
      </p:sp>
    </p:spTree>
    <p:extLst>
      <p:ext uri="{BB962C8B-B14F-4D97-AF65-F5344CB8AC3E}">
        <p14:creationId xmlns:p14="http://schemas.microsoft.com/office/powerpoint/2010/main" xmlns="" val="131674770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normAutofit/>
          </a:bodyPr>
          <a:lstStyle/>
          <a:p>
            <a:r>
              <a:rPr lang="en-GB" dirty="0" err="1" smtClean="0"/>
              <a:t>Matriz</a:t>
            </a:r>
            <a:r>
              <a:rPr lang="en-GB" dirty="0" smtClean="0"/>
              <a:t> de </a:t>
            </a:r>
            <a:r>
              <a:rPr lang="en-GB" dirty="0" err="1" smtClean="0"/>
              <a:t>Responsabilidades</a:t>
            </a:r>
            <a:endParaRPr lang="en-GB" dirty="0"/>
          </a:p>
        </p:txBody>
      </p:sp>
      <p:grpSp>
        <p:nvGrpSpPr>
          <p:cNvPr id="4" name="Group 61"/>
          <p:cNvGrpSpPr/>
          <p:nvPr/>
        </p:nvGrpSpPr>
        <p:grpSpPr>
          <a:xfrm>
            <a:off x="304800" y="914400"/>
            <a:ext cx="8305800" cy="5274219"/>
            <a:chOff x="1071891" y="1343025"/>
            <a:chExt cx="8997949" cy="5274219"/>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646331"/>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Estructura</a:t>
              </a:r>
              <a:r>
                <a:rPr lang="en-GB" b="1" dirty="0" smtClean="0">
                  <a:solidFill>
                    <a:schemeClr val="bg2">
                      <a:lumMod val="50000"/>
                    </a:schemeClr>
                  </a:solidFill>
                </a:rPr>
                <a:t> de </a:t>
              </a:r>
              <a:r>
                <a:rPr lang="en-GB" b="1" dirty="0" err="1" smtClean="0">
                  <a:solidFill>
                    <a:schemeClr val="bg2">
                      <a:lumMod val="50000"/>
                    </a:schemeClr>
                  </a:solidFill>
                </a:rPr>
                <a:t>Desglose</a:t>
              </a:r>
              <a:r>
                <a:rPr lang="en-GB" b="1" dirty="0" smtClean="0">
                  <a:solidFill>
                    <a:schemeClr val="bg2">
                      <a:lumMod val="50000"/>
                    </a:schemeClr>
                  </a:solidFill>
                </a:rPr>
                <a:t> del Trabajo o del </a:t>
              </a:r>
              <a:r>
                <a:rPr lang="en-GB" b="1" dirty="0" err="1" smtClean="0">
                  <a:solidFill>
                    <a:schemeClr val="bg2">
                      <a:lumMod val="50000"/>
                    </a:schemeClr>
                  </a:solidFill>
                </a:rPr>
                <a:t>Producto</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Líder</a:t>
              </a:r>
              <a:r>
                <a:rPr lang="en-GB" b="1" dirty="0" smtClean="0"/>
                <a:t> de </a:t>
              </a:r>
              <a:r>
                <a:rPr lang="en-GB" b="1" dirty="0" err="1" smtClean="0"/>
                <a:t>Equipo</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smtClean="0"/>
                <a:t>Director de </a:t>
              </a:r>
              <a:r>
                <a:rPr lang="en-GB" b="1" dirty="0" err="1" smtClean="0"/>
                <a:t>Proyecto</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5"/>
              <a:ext cx="2971800" cy="369332"/>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Estructura</a:t>
              </a:r>
              <a:r>
                <a:rPr lang="en-GB" b="1" dirty="0" smtClean="0">
                  <a:solidFill>
                    <a:schemeClr val="bg2">
                      <a:lumMod val="50000"/>
                    </a:schemeClr>
                  </a:solidFill>
                </a:rPr>
                <a:t> </a:t>
              </a:r>
              <a:r>
                <a:rPr lang="en-GB" b="1" dirty="0" err="1" smtClean="0">
                  <a:solidFill>
                    <a:schemeClr val="bg2">
                      <a:lumMod val="50000"/>
                    </a:schemeClr>
                  </a:solidFill>
                </a:rPr>
                <a:t>Organizacional</a:t>
              </a:r>
              <a:endParaRPr lang="en-US" b="1" dirty="0">
                <a:solidFill>
                  <a:schemeClr val="bg2">
                    <a:lumMod val="50000"/>
                  </a:schemeClr>
                </a:solidFill>
              </a:endParaRPr>
            </a:p>
          </p:txBody>
        </p:sp>
        <p:sp>
          <p:nvSpPr>
            <p:cNvPr id="811037" name="Text Box 29"/>
            <p:cNvSpPr txBox="1">
              <a:spLocks noChangeArrowheads="1"/>
            </p:cNvSpPr>
            <p:nvPr/>
          </p:nvSpPr>
          <p:spPr bwMode="auto">
            <a:xfrm>
              <a:off x="2036524" y="5693914"/>
              <a:ext cx="2143580" cy="923330"/>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Paquetes</a:t>
              </a:r>
              <a:r>
                <a:rPr lang="en-GB" b="1" dirty="0" smtClean="0">
                  <a:solidFill>
                    <a:schemeClr val="bg2">
                      <a:lumMod val="50000"/>
                    </a:schemeClr>
                  </a:solidFill>
                </a:rPr>
                <a:t> de Trabajo o de </a:t>
              </a:r>
              <a:r>
                <a:rPr lang="en-GB" b="1" dirty="0" err="1" smtClean="0">
                  <a:solidFill>
                    <a:schemeClr val="bg2">
                      <a:lumMod val="50000"/>
                    </a:schemeClr>
                  </a:solidFill>
                </a:rPr>
                <a:t>Productos</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5" name="Group 45"/>
            <p:cNvGrpSpPr>
              <a:grpSpLocks/>
            </p:cNvGrpSpPr>
            <p:nvPr/>
          </p:nvGrpSpPr>
          <p:grpSpPr bwMode="auto">
            <a:xfrm>
              <a:off x="4379448" y="4362454"/>
              <a:ext cx="3978144" cy="384176"/>
              <a:chOff x="2209" y="2748"/>
              <a:chExt cx="2313" cy="242"/>
            </a:xfrm>
          </p:grpSpPr>
          <p:grpSp>
            <p:nvGrpSpPr>
              <p:cNvPr id="6"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7" name="Group 55"/>
            <p:cNvGrpSpPr>
              <a:grpSpLocks/>
            </p:cNvGrpSpPr>
            <p:nvPr/>
          </p:nvGrpSpPr>
          <p:grpSpPr bwMode="auto">
            <a:xfrm>
              <a:off x="5394390" y="5083182"/>
              <a:ext cx="3949694" cy="392113"/>
              <a:chOff x="2799" y="3202"/>
              <a:chExt cx="2297" cy="247"/>
            </a:xfrm>
          </p:grpSpPr>
          <p:grpSp>
            <p:nvGrpSpPr>
              <p:cNvPr id="8"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Líder</a:t>
              </a:r>
              <a:r>
                <a:rPr lang="en-GB" b="1" dirty="0" smtClean="0"/>
                <a:t> del </a:t>
              </a:r>
              <a:r>
                <a:rPr lang="en-GB" b="1" dirty="0" err="1" smtClean="0"/>
                <a:t>Equipo</a:t>
              </a:r>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52</a:t>
            </a:fld>
            <a:endParaRPr lang="en-US" dirty="0"/>
          </a:p>
        </p:txBody>
      </p:sp>
    </p:spTree>
    <p:extLst>
      <p:ext uri="{BB962C8B-B14F-4D97-AF65-F5344CB8AC3E}">
        <p14:creationId xmlns:p14="http://schemas.microsoft.com/office/powerpoint/2010/main" xmlns="" val="129154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628650" y="365125"/>
            <a:ext cx="7067550" cy="854075"/>
          </a:xfrm>
        </p:spPr>
        <p:txBody>
          <a:bodyPr>
            <a:normAutofit/>
          </a:bodyPr>
          <a:lstStyle/>
          <a:p>
            <a:r>
              <a:rPr lang="en-GB" dirty="0" err="1" smtClean="0"/>
              <a:t>Estructura</a:t>
            </a:r>
            <a:r>
              <a:rPr lang="en-GB" dirty="0" smtClean="0"/>
              <a:t> de </a:t>
            </a:r>
            <a:r>
              <a:rPr lang="en-GB" dirty="0" err="1" smtClean="0"/>
              <a:t>desglose</a:t>
            </a:r>
            <a:r>
              <a:rPr lang="en-GB" dirty="0" smtClean="0"/>
              <a:t> de </a:t>
            </a:r>
            <a:r>
              <a:rPr lang="en-GB" dirty="0" err="1" smtClean="0"/>
              <a:t>Costos</a:t>
            </a:r>
            <a:endParaRPr lang="en-GB" dirty="0"/>
          </a:p>
        </p:txBody>
      </p:sp>
      <p:grpSp>
        <p:nvGrpSpPr>
          <p:cNvPr id="2" name="Group 53"/>
          <p:cNvGrpSpPr/>
          <p:nvPr/>
        </p:nvGrpSpPr>
        <p:grpSpPr>
          <a:xfrm>
            <a:off x="304366" y="1213305"/>
            <a:ext cx="8218488" cy="4979988"/>
            <a:chOff x="948359" y="1285875"/>
            <a:chExt cx="8903363" cy="4979988"/>
          </a:xfrm>
        </p:grpSpPr>
        <p:grpSp>
          <p:nvGrpSpPr>
            <p:cNvPr id="4" name="Group 3"/>
            <p:cNvGrpSpPr>
              <a:grpSpLocks/>
            </p:cNvGrpSpPr>
            <p:nvPr/>
          </p:nvGrpSpPr>
          <p:grpSpPr bwMode="auto">
            <a:xfrm>
              <a:off x="949135" y="1673225"/>
              <a:ext cx="4364683" cy="4592638"/>
              <a:chOff x="434" y="1054"/>
              <a:chExt cx="2537" cy="2893"/>
            </a:xfrm>
          </p:grpSpPr>
          <p:sp>
            <p:nvSpPr>
              <p:cNvPr id="813060" name="Rectangle 4"/>
              <p:cNvSpPr>
                <a:spLocks noChangeArrowheads="1"/>
              </p:cNvSpPr>
              <p:nvPr/>
            </p:nvSpPr>
            <p:spPr bwMode="auto">
              <a:xfrm>
                <a:off x="1760" y="2332"/>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1.1.1</a:t>
                </a:r>
                <a:endParaRPr lang="en-US" b="1" dirty="0"/>
              </a:p>
            </p:txBody>
          </p:sp>
          <p:sp>
            <p:nvSpPr>
              <p:cNvPr id="813061" name="Rectangle 5"/>
              <p:cNvSpPr>
                <a:spLocks noChangeArrowheads="1"/>
              </p:cNvSpPr>
              <p:nvPr/>
            </p:nvSpPr>
            <p:spPr bwMode="auto">
              <a:xfrm>
                <a:off x="1773" y="2757"/>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1.1.2</a:t>
                </a:r>
                <a:endParaRPr lang="en-US" b="1" dirty="0"/>
              </a:p>
            </p:txBody>
          </p:sp>
          <p:sp>
            <p:nvSpPr>
              <p:cNvPr id="813062" name="Rectangle 6"/>
              <p:cNvSpPr>
                <a:spLocks noChangeArrowheads="1"/>
              </p:cNvSpPr>
              <p:nvPr/>
            </p:nvSpPr>
            <p:spPr bwMode="auto">
              <a:xfrm>
                <a:off x="1777" y="3213"/>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1.1.3</a:t>
                </a:r>
                <a:endParaRPr lang="en-US" b="1" dirty="0"/>
              </a:p>
            </p:txBody>
          </p:sp>
          <p:sp>
            <p:nvSpPr>
              <p:cNvPr id="813063" name="Rectangle 7"/>
              <p:cNvSpPr>
                <a:spLocks noChangeArrowheads="1"/>
              </p:cNvSpPr>
              <p:nvPr/>
            </p:nvSpPr>
            <p:spPr bwMode="auto">
              <a:xfrm>
                <a:off x="1239" y="2203"/>
                <a:ext cx="328"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a:t>
                </a:r>
                <a:endParaRPr lang="en-US" b="1" dirty="0"/>
              </a:p>
            </p:txBody>
          </p:sp>
          <p:sp>
            <p:nvSpPr>
              <p:cNvPr id="813064" name="Rectangle 8"/>
              <p:cNvSpPr>
                <a:spLocks noChangeArrowheads="1"/>
              </p:cNvSpPr>
              <p:nvPr/>
            </p:nvSpPr>
            <p:spPr bwMode="auto">
              <a:xfrm>
                <a:off x="912" y="2028"/>
                <a:ext cx="272" cy="15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a:t>
                </a:r>
                <a:endParaRPr lang="en-US" b="1" dirty="0"/>
              </a:p>
            </p:txBody>
          </p:sp>
          <p:sp>
            <p:nvSpPr>
              <p:cNvPr id="813065" name="Freeform 9"/>
              <p:cNvSpPr>
                <a:spLocks/>
              </p:cNvSpPr>
              <p:nvPr/>
            </p:nvSpPr>
            <p:spPr bwMode="auto">
              <a:xfrm>
                <a:off x="1544" y="2372"/>
                <a:ext cx="224" cy="936"/>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6" name="Line 10"/>
              <p:cNvSpPr>
                <a:spLocks noChangeShapeType="1"/>
              </p:cNvSpPr>
              <p:nvPr/>
            </p:nvSpPr>
            <p:spPr bwMode="auto">
              <a:xfrm flipH="1">
                <a:off x="1544" y="2436"/>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7" name="Line 11"/>
              <p:cNvSpPr>
                <a:spLocks noChangeShapeType="1"/>
              </p:cNvSpPr>
              <p:nvPr/>
            </p:nvSpPr>
            <p:spPr bwMode="auto">
              <a:xfrm flipH="1">
                <a:off x="1561" y="2845"/>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8" name="Freeform 12"/>
              <p:cNvSpPr>
                <a:spLocks/>
              </p:cNvSpPr>
              <p:nvPr/>
            </p:nvSpPr>
            <p:spPr bwMode="auto">
              <a:xfrm>
                <a:off x="1065" y="2189"/>
                <a:ext cx="184" cy="88"/>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9" name="Text Box 13"/>
              <p:cNvSpPr txBox="1">
                <a:spLocks noChangeArrowheads="1"/>
              </p:cNvSpPr>
              <p:nvPr/>
            </p:nvSpPr>
            <p:spPr bwMode="auto">
              <a:xfrm>
                <a:off x="434" y="1054"/>
                <a:ext cx="2537" cy="233"/>
              </a:xfrm>
              <a:prstGeom prst="rect">
                <a:avLst/>
              </a:prstGeom>
              <a:noFill/>
              <a:ln w="9525" algn="ctr">
                <a:noFill/>
                <a:miter lim="800000"/>
                <a:headEnd/>
                <a:tailEnd/>
              </a:ln>
              <a:effectLst/>
            </p:spPr>
            <p:txBody>
              <a:bodyPr wrap="square">
                <a:spAutoFit/>
              </a:bodyPr>
              <a:lstStyle/>
              <a:p>
                <a:pPr eaLnBrk="1" hangingPunct="1"/>
                <a:r>
                  <a:rPr lang="en-GB" b="1" dirty="0" err="1" smtClean="0"/>
                  <a:t>Estructura</a:t>
                </a:r>
                <a:r>
                  <a:rPr lang="en-GB" b="1" dirty="0" smtClean="0"/>
                  <a:t> de </a:t>
                </a:r>
                <a:r>
                  <a:rPr lang="en-GB" b="1" dirty="0" err="1" smtClean="0"/>
                  <a:t>Desglose</a:t>
                </a:r>
                <a:r>
                  <a:rPr lang="en-GB" b="1" dirty="0" smtClean="0"/>
                  <a:t> del Trabajo</a:t>
                </a:r>
                <a:endParaRPr lang="en-US" b="1" dirty="0"/>
              </a:p>
            </p:txBody>
          </p:sp>
          <p:sp>
            <p:nvSpPr>
              <p:cNvPr id="813070" name="Line 14"/>
              <p:cNvSpPr>
                <a:spLocks noChangeShapeType="1"/>
              </p:cNvSpPr>
              <p:nvPr/>
            </p:nvSpPr>
            <p:spPr bwMode="auto">
              <a:xfrm>
                <a:off x="1063" y="2187"/>
                <a:ext cx="0" cy="1232"/>
              </a:xfrm>
              <a:prstGeom prst="line">
                <a:avLst/>
              </a:prstGeom>
              <a:noFill/>
              <a:ln w="9525">
                <a:solidFill>
                  <a:srgbClr val="6699FF"/>
                </a:solidFill>
                <a:round/>
                <a:headEnd/>
                <a:tailEnd/>
              </a:ln>
              <a:effectLst/>
            </p:spPr>
            <p:txBody>
              <a:bodyPr wrap="none" anchor="ctr"/>
              <a:lstStyle/>
              <a:p>
                <a:endParaRPr lang="en-US" b="1" dirty="0"/>
              </a:p>
            </p:txBody>
          </p:sp>
          <p:sp>
            <p:nvSpPr>
              <p:cNvPr id="813071" name="Text Box 15"/>
              <p:cNvSpPr txBox="1">
                <a:spLocks noChangeArrowheads="1"/>
              </p:cNvSpPr>
              <p:nvPr/>
            </p:nvSpPr>
            <p:spPr bwMode="auto">
              <a:xfrm>
                <a:off x="1518" y="3714"/>
                <a:ext cx="1335" cy="233"/>
              </a:xfrm>
              <a:prstGeom prst="rect">
                <a:avLst/>
              </a:prstGeom>
              <a:noFill/>
              <a:ln w="9525" algn="ctr">
                <a:noFill/>
                <a:miter lim="800000"/>
                <a:headEnd/>
                <a:tailEnd/>
              </a:ln>
              <a:effectLst/>
            </p:spPr>
            <p:txBody>
              <a:bodyPr wrap="none">
                <a:spAutoFit/>
              </a:bodyPr>
              <a:lstStyle/>
              <a:p>
                <a:pPr eaLnBrk="1" hangingPunct="1"/>
                <a:r>
                  <a:rPr lang="en-GB" b="1" dirty="0" err="1" smtClean="0"/>
                  <a:t>Paquetes</a:t>
                </a:r>
                <a:r>
                  <a:rPr lang="en-GB" b="1" dirty="0" smtClean="0"/>
                  <a:t> de Trabajo</a:t>
                </a:r>
                <a:endParaRPr lang="en-US" b="1" dirty="0"/>
              </a:p>
            </p:txBody>
          </p:sp>
          <p:sp>
            <p:nvSpPr>
              <p:cNvPr id="813072" name="Line 16"/>
              <p:cNvSpPr>
                <a:spLocks noChangeShapeType="1"/>
              </p:cNvSpPr>
              <p:nvPr/>
            </p:nvSpPr>
            <p:spPr bwMode="auto">
              <a:xfrm flipV="1">
                <a:off x="1967" y="3475"/>
                <a:ext cx="0" cy="208"/>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3073" name="Text Box 17"/>
              <p:cNvSpPr txBox="1">
                <a:spLocks noChangeArrowheads="1"/>
              </p:cNvSpPr>
              <p:nvPr/>
            </p:nvSpPr>
            <p:spPr bwMode="auto">
              <a:xfrm>
                <a:off x="697" y="3450"/>
                <a:ext cx="815" cy="233"/>
              </a:xfrm>
              <a:prstGeom prst="rect">
                <a:avLst/>
              </a:prstGeom>
              <a:noFill/>
              <a:ln w="9525" algn="ctr">
                <a:noFill/>
                <a:miter lim="800000"/>
                <a:headEnd/>
                <a:tailEnd/>
              </a:ln>
              <a:effectLst/>
            </p:spPr>
            <p:txBody>
              <a:bodyPr wrap="none">
                <a:spAutoFit/>
              </a:bodyPr>
              <a:lstStyle/>
              <a:p>
                <a:pPr eaLnBrk="1" hangingPunct="1"/>
                <a:r>
                  <a:rPr lang="en-GB" b="1" dirty="0" err="1" smtClean="0"/>
                  <a:t>Otras</a:t>
                </a:r>
                <a:r>
                  <a:rPr lang="en-GB" b="1" dirty="0" smtClean="0"/>
                  <a:t> Areas</a:t>
                </a:r>
                <a:endParaRPr lang="en-US" b="1" dirty="0"/>
              </a:p>
            </p:txBody>
          </p:sp>
        </p:grpSp>
        <p:sp>
          <p:nvSpPr>
            <p:cNvPr id="813074" name="Rectangle 18"/>
            <p:cNvSpPr>
              <a:spLocks noChangeArrowheads="1"/>
            </p:cNvSpPr>
            <p:nvPr/>
          </p:nvSpPr>
          <p:spPr bwMode="auto">
            <a:xfrm>
              <a:off x="4075337" y="3509963"/>
              <a:ext cx="5586413"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3075" name="Line 19"/>
            <p:cNvSpPr>
              <a:spLocks noChangeShapeType="1"/>
            </p:cNvSpPr>
            <p:nvPr/>
          </p:nvSpPr>
          <p:spPr bwMode="auto">
            <a:xfrm>
              <a:off x="4973862" y="35353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6" name="Line 20"/>
            <p:cNvSpPr>
              <a:spLocks noChangeShapeType="1"/>
            </p:cNvSpPr>
            <p:nvPr/>
          </p:nvSpPr>
          <p:spPr bwMode="auto">
            <a:xfrm>
              <a:off x="5939062"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7" name="Line 21"/>
            <p:cNvSpPr>
              <a:spLocks noChangeShapeType="1"/>
            </p:cNvSpPr>
            <p:nvPr/>
          </p:nvSpPr>
          <p:spPr bwMode="auto">
            <a:xfrm>
              <a:off x="6912200"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8" name="Line 22"/>
            <p:cNvSpPr>
              <a:spLocks noChangeShapeType="1"/>
            </p:cNvSpPr>
            <p:nvPr/>
          </p:nvSpPr>
          <p:spPr bwMode="auto">
            <a:xfrm>
              <a:off x="7899625"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9" name="Line 23"/>
            <p:cNvSpPr>
              <a:spLocks noChangeShapeType="1"/>
            </p:cNvSpPr>
            <p:nvPr/>
          </p:nvSpPr>
          <p:spPr bwMode="auto">
            <a:xfrm>
              <a:off x="8812437"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80" name="Line 24"/>
            <p:cNvSpPr>
              <a:spLocks noChangeShapeType="1"/>
            </p:cNvSpPr>
            <p:nvPr/>
          </p:nvSpPr>
          <p:spPr bwMode="auto">
            <a:xfrm>
              <a:off x="4075337" y="4183063"/>
              <a:ext cx="5559425" cy="1587"/>
            </a:xfrm>
            <a:prstGeom prst="line">
              <a:avLst/>
            </a:prstGeom>
            <a:noFill/>
            <a:ln w="9525">
              <a:solidFill>
                <a:srgbClr val="6699FF"/>
              </a:solidFill>
              <a:round/>
              <a:headEnd/>
              <a:tailEnd/>
            </a:ln>
            <a:effectLst/>
          </p:spPr>
          <p:txBody>
            <a:bodyPr wrap="none" anchor="ctr"/>
            <a:lstStyle/>
            <a:p>
              <a:endParaRPr lang="en-US" b="1" dirty="0"/>
            </a:p>
          </p:txBody>
        </p:sp>
        <p:sp>
          <p:nvSpPr>
            <p:cNvPr id="813081" name="Line 25"/>
            <p:cNvSpPr>
              <a:spLocks noChangeShapeType="1"/>
            </p:cNvSpPr>
            <p:nvPr/>
          </p:nvSpPr>
          <p:spPr bwMode="auto">
            <a:xfrm>
              <a:off x="4062637" y="4894263"/>
              <a:ext cx="5599113" cy="1587"/>
            </a:xfrm>
            <a:prstGeom prst="line">
              <a:avLst/>
            </a:prstGeom>
            <a:noFill/>
            <a:ln w="9525">
              <a:solidFill>
                <a:srgbClr val="6699FF"/>
              </a:solidFill>
              <a:round/>
              <a:headEnd/>
              <a:tailEnd/>
            </a:ln>
            <a:effectLst/>
          </p:spPr>
          <p:txBody>
            <a:bodyPr wrap="none" anchor="ctr"/>
            <a:lstStyle/>
            <a:p>
              <a:endParaRPr lang="en-US" b="1" dirty="0"/>
            </a:p>
          </p:txBody>
        </p:sp>
        <p:grpSp>
          <p:nvGrpSpPr>
            <p:cNvPr id="5" name="Group 30"/>
            <p:cNvGrpSpPr>
              <a:grpSpLocks/>
            </p:cNvGrpSpPr>
            <p:nvPr/>
          </p:nvGrpSpPr>
          <p:grpSpPr bwMode="auto">
            <a:xfrm>
              <a:off x="948359" y="1285875"/>
              <a:ext cx="8903363" cy="2254251"/>
              <a:chOff x="484" y="810"/>
              <a:chExt cx="5177" cy="1420"/>
            </a:xfrm>
          </p:grpSpPr>
          <p:sp>
            <p:nvSpPr>
              <p:cNvPr id="813087" name="Rectangle 31"/>
              <p:cNvSpPr>
                <a:spLocks noChangeArrowheads="1"/>
              </p:cNvSpPr>
              <p:nvPr/>
            </p:nvSpPr>
            <p:spPr bwMode="auto">
              <a:xfrm>
                <a:off x="3940" y="1966"/>
                <a:ext cx="524" cy="264"/>
              </a:xfrm>
              <a:prstGeom prst="rect">
                <a:avLst/>
              </a:prstGeom>
              <a:noFill/>
              <a:ln w="9525" algn="ctr">
                <a:noFill/>
                <a:miter lim="800000"/>
                <a:headEnd/>
                <a:tailEnd/>
              </a:ln>
              <a:effectLst/>
            </p:spPr>
            <p:txBody>
              <a:bodyPr wrap="none" anchor="ctr"/>
              <a:lstStyle/>
              <a:p>
                <a:pPr eaLnBrk="1" hangingPunct="1"/>
                <a:r>
                  <a:rPr lang="en-GB" b="1" dirty="0"/>
                  <a:t>Material</a:t>
                </a:r>
                <a:endParaRPr lang="en-US" b="1" dirty="0"/>
              </a:p>
            </p:txBody>
          </p:sp>
          <p:sp>
            <p:nvSpPr>
              <p:cNvPr id="813088" name="Rectangle 32"/>
              <p:cNvSpPr>
                <a:spLocks noChangeArrowheads="1"/>
              </p:cNvSpPr>
              <p:nvPr/>
            </p:nvSpPr>
            <p:spPr bwMode="auto">
              <a:xfrm>
                <a:off x="2548" y="1395"/>
                <a:ext cx="1056" cy="264"/>
              </a:xfrm>
              <a:prstGeom prst="rect">
                <a:avLst/>
              </a:prstGeom>
              <a:noFill/>
              <a:ln w="9525" algn="ctr">
                <a:noFill/>
                <a:miter lim="800000"/>
                <a:headEnd/>
                <a:tailEnd/>
              </a:ln>
              <a:effectLst/>
            </p:spPr>
            <p:txBody>
              <a:bodyPr wrap="none" anchor="ctr"/>
              <a:lstStyle/>
              <a:p>
                <a:pPr eaLnBrk="1" hangingPunct="1"/>
                <a:r>
                  <a:rPr lang="en-GB" b="1" dirty="0" err="1" smtClean="0"/>
                  <a:t>Mano</a:t>
                </a:r>
                <a:r>
                  <a:rPr lang="en-GB" b="1" dirty="0" smtClean="0"/>
                  <a:t> de </a:t>
                </a:r>
                <a:r>
                  <a:rPr lang="en-GB" b="1" dirty="0" err="1" smtClean="0"/>
                  <a:t>Obra</a:t>
                </a:r>
                <a:endParaRPr lang="en-US" b="1" dirty="0"/>
              </a:p>
            </p:txBody>
          </p:sp>
          <p:sp>
            <p:nvSpPr>
              <p:cNvPr id="813089" name="Rectangle 33"/>
              <p:cNvSpPr>
                <a:spLocks noChangeArrowheads="1"/>
              </p:cNvSpPr>
              <p:nvPr/>
            </p:nvSpPr>
            <p:spPr bwMode="auto">
              <a:xfrm>
                <a:off x="3640" y="852"/>
                <a:ext cx="821" cy="24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err="1" smtClean="0"/>
                  <a:t>Cuentas</a:t>
                </a:r>
                <a:endParaRPr lang="en-US" b="1" dirty="0"/>
              </a:p>
            </p:txBody>
          </p:sp>
          <p:sp>
            <p:nvSpPr>
              <p:cNvPr id="813090" name="Freeform 34"/>
              <p:cNvSpPr>
                <a:spLocks/>
              </p:cNvSpPr>
              <p:nvPr/>
            </p:nvSpPr>
            <p:spPr bwMode="auto">
              <a:xfrm>
                <a:off x="2549" y="1803"/>
                <a:ext cx="995"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1" name="Line 35"/>
              <p:cNvSpPr>
                <a:spLocks noChangeShapeType="1"/>
              </p:cNvSpPr>
              <p:nvPr/>
            </p:nvSpPr>
            <p:spPr bwMode="auto">
              <a:xfrm flipV="1">
                <a:off x="3050" y="1651"/>
                <a:ext cx="0" cy="296"/>
              </a:xfrm>
              <a:prstGeom prst="line">
                <a:avLst/>
              </a:prstGeom>
              <a:noFill/>
              <a:ln w="9525">
                <a:solidFill>
                  <a:srgbClr val="6699FF"/>
                </a:solidFill>
                <a:round/>
                <a:headEnd/>
                <a:tailEnd/>
              </a:ln>
              <a:effectLst/>
            </p:spPr>
            <p:txBody>
              <a:bodyPr wrap="none" anchor="ctr"/>
              <a:lstStyle/>
              <a:p>
                <a:endParaRPr lang="en-US" b="1" dirty="0"/>
              </a:p>
            </p:txBody>
          </p:sp>
          <p:sp>
            <p:nvSpPr>
              <p:cNvPr id="813092" name="Freeform 36"/>
              <p:cNvSpPr>
                <a:spLocks/>
              </p:cNvSpPr>
              <p:nvPr/>
            </p:nvSpPr>
            <p:spPr bwMode="auto">
              <a:xfrm>
                <a:off x="3051" y="1260"/>
                <a:ext cx="1686" cy="128"/>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3" name="Line 37"/>
              <p:cNvSpPr>
                <a:spLocks noChangeShapeType="1"/>
              </p:cNvSpPr>
              <p:nvPr/>
            </p:nvSpPr>
            <p:spPr bwMode="auto">
              <a:xfrm flipV="1">
                <a:off x="4039" y="1108"/>
                <a:ext cx="0" cy="152"/>
              </a:xfrm>
              <a:prstGeom prst="line">
                <a:avLst/>
              </a:prstGeom>
              <a:noFill/>
              <a:ln w="9525">
                <a:solidFill>
                  <a:srgbClr val="6699FF"/>
                </a:solidFill>
                <a:round/>
                <a:headEnd/>
                <a:tailEnd/>
              </a:ln>
              <a:effectLst/>
            </p:spPr>
            <p:txBody>
              <a:bodyPr wrap="none" anchor="ctr"/>
              <a:lstStyle/>
              <a:p>
                <a:endParaRPr lang="en-US" b="1" dirty="0"/>
              </a:p>
            </p:txBody>
          </p:sp>
          <p:sp>
            <p:nvSpPr>
              <p:cNvPr id="813094" name="Text Box 38"/>
              <p:cNvSpPr txBox="1">
                <a:spLocks noChangeArrowheads="1"/>
              </p:cNvSpPr>
              <p:nvPr/>
            </p:nvSpPr>
            <p:spPr bwMode="auto">
              <a:xfrm>
                <a:off x="484" y="810"/>
                <a:ext cx="3120" cy="233"/>
              </a:xfrm>
              <a:prstGeom prst="rect">
                <a:avLst/>
              </a:prstGeom>
              <a:noFill/>
              <a:ln w="9525" algn="ctr">
                <a:noFill/>
                <a:miter lim="800000"/>
                <a:headEnd/>
                <a:tailEnd/>
              </a:ln>
              <a:effectLst/>
            </p:spPr>
            <p:txBody>
              <a:bodyPr wrap="square">
                <a:spAutoFit/>
              </a:bodyPr>
              <a:lstStyle/>
              <a:p>
                <a:pPr eaLnBrk="1" hangingPunct="1"/>
                <a:r>
                  <a:rPr lang="en-GB" b="1" dirty="0" err="1" smtClean="0"/>
                  <a:t>Sistema</a:t>
                </a:r>
                <a:r>
                  <a:rPr lang="en-GB" b="1" dirty="0" smtClean="0"/>
                  <a:t> de </a:t>
                </a:r>
                <a:r>
                  <a:rPr lang="en-GB" b="1" dirty="0" err="1" smtClean="0"/>
                  <a:t>Contabilidad</a:t>
                </a:r>
                <a:r>
                  <a:rPr lang="en-GB" b="1" dirty="0" smtClean="0"/>
                  <a:t> de </a:t>
                </a:r>
                <a:r>
                  <a:rPr lang="en-GB" b="1" dirty="0" err="1" smtClean="0"/>
                  <a:t>Costos</a:t>
                </a:r>
                <a:r>
                  <a:rPr lang="en-GB" b="1" dirty="0" smtClean="0"/>
                  <a:t> de la </a:t>
                </a:r>
                <a:r>
                  <a:rPr lang="en-GB" b="1" dirty="0" err="1" smtClean="0"/>
                  <a:t>Compañia</a:t>
                </a:r>
                <a:endParaRPr lang="en-US" b="1" dirty="0"/>
              </a:p>
            </p:txBody>
          </p:sp>
          <p:sp>
            <p:nvSpPr>
              <p:cNvPr id="813095" name="Text Box 39"/>
              <p:cNvSpPr txBox="1">
                <a:spLocks noChangeArrowheads="1"/>
              </p:cNvSpPr>
              <p:nvPr/>
            </p:nvSpPr>
            <p:spPr bwMode="auto">
              <a:xfrm>
                <a:off x="2212" y="1966"/>
                <a:ext cx="579" cy="233"/>
              </a:xfrm>
              <a:prstGeom prst="rect">
                <a:avLst/>
              </a:prstGeom>
              <a:noFill/>
              <a:ln w="9525" algn="ctr">
                <a:noFill/>
                <a:miter lim="800000"/>
                <a:headEnd/>
                <a:tailEnd/>
              </a:ln>
              <a:effectLst/>
            </p:spPr>
            <p:txBody>
              <a:bodyPr wrap="none">
                <a:spAutoFit/>
              </a:bodyPr>
              <a:lstStyle/>
              <a:p>
                <a:pPr eaLnBrk="1" hangingPunct="1"/>
                <a:r>
                  <a:rPr lang="en-GB" b="1" dirty="0" err="1" smtClean="0"/>
                  <a:t>Gestión</a:t>
                </a:r>
                <a:endParaRPr lang="en-US" b="1" dirty="0"/>
              </a:p>
            </p:txBody>
          </p:sp>
          <p:sp>
            <p:nvSpPr>
              <p:cNvPr id="813096" name="Text Box 40"/>
              <p:cNvSpPr txBox="1">
                <a:spLocks noChangeArrowheads="1"/>
              </p:cNvSpPr>
              <p:nvPr/>
            </p:nvSpPr>
            <p:spPr bwMode="auto">
              <a:xfrm>
                <a:off x="2740" y="1966"/>
                <a:ext cx="529" cy="233"/>
              </a:xfrm>
              <a:prstGeom prst="rect">
                <a:avLst/>
              </a:prstGeom>
              <a:noFill/>
              <a:ln w="9525" algn="ctr">
                <a:noFill/>
                <a:miter lim="800000"/>
                <a:headEnd/>
                <a:tailEnd/>
              </a:ln>
              <a:effectLst/>
            </p:spPr>
            <p:txBody>
              <a:bodyPr wrap="none">
                <a:spAutoFit/>
              </a:bodyPr>
              <a:lstStyle/>
              <a:p>
                <a:pPr eaLnBrk="1" hangingPunct="1"/>
                <a:r>
                  <a:rPr lang="en-GB" b="1" dirty="0" err="1" smtClean="0"/>
                  <a:t>Diseño</a:t>
                </a:r>
                <a:endParaRPr lang="en-US" b="1" dirty="0"/>
              </a:p>
            </p:txBody>
          </p:sp>
          <p:sp>
            <p:nvSpPr>
              <p:cNvPr id="813097" name="Text Box 41"/>
              <p:cNvSpPr txBox="1">
                <a:spLocks noChangeArrowheads="1"/>
              </p:cNvSpPr>
              <p:nvPr/>
            </p:nvSpPr>
            <p:spPr bwMode="auto">
              <a:xfrm>
                <a:off x="3220" y="1966"/>
                <a:ext cx="789" cy="233"/>
              </a:xfrm>
              <a:prstGeom prst="rect">
                <a:avLst/>
              </a:prstGeom>
              <a:noFill/>
              <a:ln w="9525" algn="ctr">
                <a:noFill/>
                <a:miter lim="800000"/>
                <a:headEnd/>
                <a:tailEnd/>
              </a:ln>
              <a:effectLst/>
            </p:spPr>
            <p:txBody>
              <a:bodyPr wrap="none">
                <a:spAutoFit/>
              </a:bodyPr>
              <a:lstStyle/>
              <a:p>
                <a:pPr eaLnBrk="1" hangingPunct="1"/>
                <a:r>
                  <a:rPr lang="en-GB" b="1" dirty="0" err="1" smtClean="0"/>
                  <a:t>Producción</a:t>
                </a:r>
                <a:endParaRPr lang="en-US" b="1" dirty="0"/>
              </a:p>
            </p:txBody>
          </p:sp>
          <p:sp>
            <p:nvSpPr>
              <p:cNvPr id="813098" name="Text Box 42"/>
              <p:cNvSpPr txBox="1">
                <a:spLocks noChangeArrowheads="1"/>
              </p:cNvSpPr>
              <p:nvPr/>
            </p:nvSpPr>
            <p:spPr bwMode="auto">
              <a:xfrm>
                <a:off x="4511" y="1973"/>
                <a:ext cx="701" cy="233"/>
              </a:xfrm>
              <a:prstGeom prst="rect">
                <a:avLst/>
              </a:prstGeom>
              <a:noFill/>
              <a:ln w="9525" algn="ctr">
                <a:noFill/>
                <a:miter lim="800000"/>
                <a:headEnd/>
                <a:tailEnd/>
              </a:ln>
              <a:effectLst/>
            </p:spPr>
            <p:txBody>
              <a:bodyPr wrap="none">
                <a:spAutoFit/>
              </a:bodyPr>
              <a:lstStyle/>
              <a:p>
                <a:pPr eaLnBrk="1" hangingPunct="1"/>
                <a:r>
                  <a:rPr lang="en-GB" b="1" dirty="0" err="1" smtClean="0"/>
                  <a:t>Contratos</a:t>
                </a:r>
                <a:endParaRPr lang="en-US" b="1" dirty="0"/>
              </a:p>
            </p:txBody>
          </p:sp>
          <p:sp>
            <p:nvSpPr>
              <p:cNvPr id="813099" name="Text Box 43"/>
              <p:cNvSpPr txBox="1">
                <a:spLocks noChangeArrowheads="1"/>
              </p:cNvSpPr>
              <p:nvPr/>
            </p:nvSpPr>
            <p:spPr bwMode="auto">
              <a:xfrm>
                <a:off x="5140" y="1966"/>
                <a:ext cx="521" cy="233"/>
              </a:xfrm>
              <a:prstGeom prst="rect">
                <a:avLst/>
              </a:prstGeom>
              <a:noFill/>
              <a:ln w="9525" algn="ctr">
                <a:noFill/>
                <a:miter lim="800000"/>
                <a:headEnd/>
                <a:tailEnd/>
              </a:ln>
              <a:effectLst/>
            </p:spPr>
            <p:txBody>
              <a:bodyPr wrap="none">
                <a:spAutoFit/>
              </a:bodyPr>
              <a:lstStyle/>
              <a:p>
                <a:pPr eaLnBrk="1" hangingPunct="1"/>
                <a:r>
                  <a:rPr lang="en-GB" b="1" dirty="0" err="1" smtClean="0"/>
                  <a:t>Gastos</a:t>
                </a:r>
                <a:endParaRPr lang="en-US" b="1" dirty="0"/>
              </a:p>
            </p:txBody>
          </p:sp>
          <p:sp>
            <p:nvSpPr>
              <p:cNvPr id="813100" name="Rectangle 44"/>
              <p:cNvSpPr>
                <a:spLocks noChangeArrowheads="1"/>
              </p:cNvSpPr>
              <p:nvPr/>
            </p:nvSpPr>
            <p:spPr bwMode="auto">
              <a:xfrm>
                <a:off x="4519" y="1412"/>
                <a:ext cx="523" cy="264"/>
              </a:xfrm>
              <a:prstGeom prst="rect">
                <a:avLst/>
              </a:prstGeom>
              <a:noFill/>
              <a:ln w="9525" algn="ctr">
                <a:noFill/>
                <a:miter lim="800000"/>
                <a:headEnd/>
                <a:tailEnd/>
              </a:ln>
              <a:effectLst/>
            </p:spPr>
            <p:txBody>
              <a:bodyPr wrap="none" anchor="ctr"/>
              <a:lstStyle/>
              <a:p>
                <a:pPr eaLnBrk="1" hangingPunct="1"/>
                <a:r>
                  <a:rPr lang="en-GB" b="1" dirty="0" err="1" smtClean="0"/>
                  <a:t>Compras</a:t>
                </a:r>
                <a:endParaRPr lang="en-US" b="1" dirty="0"/>
              </a:p>
            </p:txBody>
          </p:sp>
          <p:sp>
            <p:nvSpPr>
              <p:cNvPr id="813101" name="Freeform 45"/>
              <p:cNvSpPr>
                <a:spLocks/>
              </p:cNvSpPr>
              <p:nvPr/>
            </p:nvSpPr>
            <p:spPr bwMode="auto">
              <a:xfrm>
                <a:off x="4257" y="1788"/>
                <a:ext cx="996"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102" name="Line 46"/>
              <p:cNvSpPr>
                <a:spLocks noChangeShapeType="1"/>
              </p:cNvSpPr>
              <p:nvPr/>
            </p:nvSpPr>
            <p:spPr bwMode="auto">
              <a:xfrm flipV="1">
                <a:off x="4759" y="1636"/>
                <a:ext cx="0" cy="296"/>
              </a:xfrm>
              <a:prstGeom prst="line">
                <a:avLst/>
              </a:prstGeom>
              <a:noFill/>
              <a:ln w="9525">
                <a:solidFill>
                  <a:srgbClr val="6699FF"/>
                </a:solidFill>
                <a:round/>
                <a:headEnd/>
                <a:tailEnd/>
              </a:ln>
              <a:effectLst/>
            </p:spPr>
            <p:txBody>
              <a:bodyPr wrap="none" anchor="ctr"/>
              <a:lstStyle/>
              <a:p>
                <a:endParaRPr lang="en-US" b="1" dirty="0"/>
              </a:p>
            </p:txBody>
          </p:sp>
        </p:grpSp>
        <p:sp>
          <p:nvSpPr>
            <p:cNvPr id="813103" name="Text Box 47"/>
            <p:cNvSpPr txBox="1">
              <a:spLocks noChangeArrowheads="1"/>
            </p:cNvSpPr>
            <p:nvPr/>
          </p:nvSpPr>
          <p:spPr bwMode="auto">
            <a:xfrm>
              <a:off x="4135053"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1.25k</a:t>
              </a:r>
            </a:p>
          </p:txBody>
        </p:sp>
        <p:sp>
          <p:nvSpPr>
            <p:cNvPr id="813104" name="Text Box 48"/>
            <p:cNvSpPr txBox="1">
              <a:spLocks noChangeArrowheads="1"/>
            </p:cNvSpPr>
            <p:nvPr/>
          </p:nvSpPr>
          <p:spPr bwMode="auto">
            <a:xfrm>
              <a:off x="6036878"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05" name="Text Box 49"/>
            <p:cNvSpPr txBox="1">
              <a:spLocks noChangeArrowheads="1"/>
            </p:cNvSpPr>
            <p:nvPr/>
          </p:nvSpPr>
          <p:spPr bwMode="auto">
            <a:xfrm>
              <a:off x="7010015"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3.25k</a:t>
              </a:r>
            </a:p>
          </p:txBody>
        </p:sp>
        <p:grpSp>
          <p:nvGrpSpPr>
            <p:cNvPr id="6" name="Group 53"/>
            <p:cNvGrpSpPr>
              <a:grpSpLocks/>
            </p:cNvGrpSpPr>
            <p:nvPr/>
          </p:nvGrpSpPr>
          <p:grpSpPr bwMode="auto">
            <a:xfrm>
              <a:off x="5062991" y="4413256"/>
              <a:ext cx="3670300" cy="369888"/>
              <a:chOff x="3171" y="2780"/>
              <a:chExt cx="2312" cy="233"/>
            </a:xfrm>
          </p:grpSpPr>
          <p:sp>
            <p:nvSpPr>
              <p:cNvPr id="813106" name="Text Box 50"/>
              <p:cNvSpPr txBox="1">
                <a:spLocks noChangeArrowheads="1"/>
              </p:cNvSpPr>
              <p:nvPr/>
            </p:nvSpPr>
            <p:spPr bwMode="auto">
              <a:xfrm>
                <a:off x="3171"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1.15k</a:t>
                </a:r>
              </a:p>
            </p:txBody>
          </p:sp>
          <p:sp>
            <p:nvSpPr>
              <p:cNvPr id="813107" name="Text Box 51"/>
              <p:cNvSpPr txBox="1">
                <a:spLocks noChangeArrowheads="1"/>
              </p:cNvSpPr>
              <p:nvPr/>
            </p:nvSpPr>
            <p:spPr bwMode="auto">
              <a:xfrm>
                <a:off x="5000"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2.75k</a:t>
                </a:r>
              </a:p>
            </p:txBody>
          </p:sp>
          <p:sp>
            <p:nvSpPr>
              <p:cNvPr id="813108" name="Text Box 52"/>
              <p:cNvSpPr txBox="1">
                <a:spLocks noChangeArrowheads="1"/>
              </p:cNvSpPr>
              <p:nvPr/>
            </p:nvSpPr>
            <p:spPr bwMode="auto">
              <a:xfrm>
                <a:off x="4387"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5.00k</a:t>
                </a:r>
              </a:p>
            </p:txBody>
          </p:sp>
        </p:grpSp>
        <p:grpSp>
          <p:nvGrpSpPr>
            <p:cNvPr id="7" name="Group 56"/>
            <p:cNvGrpSpPr>
              <a:grpSpLocks/>
            </p:cNvGrpSpPr>
            <p:nvPr/>
          </p:nvGrpSpPr>
          <p:grpSpPr bwMode="auto">
            <a:xfrm>
              <a:off x="4104141" y="5122870"/>
              <a:ext cx="5511800" cy="369888"/>
              <a:chOff x="2567" y="3227"/>
              <a:chExt cx="3472" cy="233"/>
            </a:xfrm>
          </p:grpSpPr>
          <p:sp>
            <p:nvSpPr>
              <p:cNvPr id="813110" name="Text Box 54"/>
              <p:cNvSpPr txBox="1">
                <a:spLocks noChangeArrowheads="1"/>
              </p:cNvSpPr>
              <p:nvPr/>
            </p:nvSpPr>
            <p:spPr bwMode="auto">
              <a:xfrm>
                <a:off x="2567"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11" name="Text Box 55"/>
              <p:cNvSpPr txBox="1">
                <a:spLocks noChangeArrowheads="1"/>
              </p:cNvSpPr>
              <p:nvPr/>
            </p:nvSpPr>
            <p:spPr bwMode="auto">
              <a:xfrm>
                <a:off x="5556"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53</a:t>
            </a:fld>
            <a:endParaRPr lang="en-US" dirty="0"/>
          </a:p>
        </p:txBody>
      </p:sp>
    </p:spTree>
    <p:extLst>
      <p:ext uri="{BB962C8B-B14F-4D97-AF65-F5344CB8AC3E}">
        <p14:creationId xmlns:p14="http://schemas.microsoft.com/office/powerpoint/2010/main" xmlns="" val="67623921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a:xfrm>
            <a:off x="457200" y="457200"/>
            <a:ext cx="8229600" cy="1143000"/>
          </a:xfrm>
        </p:spPr>
        <p:txBody>
          <a:bodyPr/>
          <a:lstStyle/>
          <a:p>
            <a:r>
              <a:rPr lang="en-CA" dirty="0" err="1" smtClean="0"/>
              <a:t>Método</a:t>
            </a:r>
            <a:r>
              <a:rPr lang="en-CA" dirty="0" smtClean="0"/>
              <a:t> de Camino </a:t>
            </a:r>
            <a:r>
              <a:rPr lang="en-CA" dirty="0" err="1" smtClean="0"/>
              <a:t>Crítico</a:t>
            </a:r>
            <a:r>
              <a:rPr lang="en-CA" dirty="0" smtClean="0"/>
              <a:t> </a:t>
            </a:r>
            <a:r>
              <a:rPr lang="en-CA" dirty="0"/>
              <a:t>(CPM)</a:t>
            </a:r>
          </a:p>
        </p:txBody>
      </p:sp>
      <p:sp>
        <p:nvSpPr>
          <p:cNvPr id="210947" name="Rectangle 3"/>
          <p:cNvSpPr>
            <a:spLocks noGrp="1" noChangeArrowheads="1"/>
          </p:cNvSpPr>
          <p:nvPr>
            <p:ph type="body" idx="1"/>
          </p:nvPr>
        </p:nvSpPr>
        <p:spPr>
          <a:xfrm>
            <a:off x="533400" y="1676400"/>
            <a:ext cx="8229600" cy="4525963"/>
          </a:xfrm>
        </p:spPr>
        <p:txBody>
          <a:bodyPr>
            <a:normAutofit fontScale="92500" lnSpcReduction="10000"/>
          </a:bodyPr>
          <a:lstStyle/>
          <a:p>
            <a:r>
              <a:rPr lang="es-ES" dirty="0" smtClean="0"/>
              <a:t>Para proyectos relativamente simples, la ruta crítica usualmente es el camino </a:t>
            </a:r>
            <a:r>
              <a:rPr lang="es-ES" u="sng" dirty="0" smtClean="0"/>
              <a:t>más largo </a:t>
            </a:r>
            <a:r>
              <a:rPr lang="es-ES" dirty="0" smtClean="0"/>
              <a:t>a través del proyecto.</a:t>
            </a:r>
            <a:endParaRPr lang="en-CA" sz="2800" b="0" dirty="0"/>
          </a:p>
          <a:p>
            <a:pPr>
              <a:buFont typeface="Wingdings" charset="0"/>
              <a:buNone/>
            </a:pPr>
            <a:endParaRPr lang="en-CA" sz="900" b="0" dirty="0"/>
          </a:p>
          <a:p>
            <a:r>
              <a:rPr lang="es-ES" dirty="0" smtClean="0"/>
              <a:t>Para proyectos con varias actividades paralelas e interrelacionadas, esto puede no ser siempre el caso.</a:t>
            </a:r>
            <a:endParaRPr lang="en-CA" sz="2800" b="0" dirty="0"/>
          </a:p>
          <a:p>
            <a:pPr>
              <a:buFont typeface="Wingdings" charset="0"/>
              <a:buNone/>
            </a:pPr>
            <a:endParaRPr lang="en-CA" sz="900" b="0" dirty="0"/>
          </a:p>
          <a:p>
            <a:r>
              <a:rPr lang="es-ES" dirty="0" smtClean="0"/>
              <a:t>Para proyectos más complicados, la ruta crítica se puede determinar calculando la “fecha más temprana” con un barrido hacia delante a través del diagrama seguido del cálculo de la “fecha más tardía” con un barrido hacia atrás.</a:t>
            </a:r>
            <a:endParaRPr lang="en-CA" sz="2800" b="0" dirty="0"/>
          </a:p>
        </p:txBody>
      </p:sp>
    </p:spTree>
    <p:extLst>
      <p:ext uri="{BB962C8B-B14F-4D97-AF65-F5344CB8AC3E}">
        <p14:creationId xmlns:p14="http://schemas.microsoft.com/office/powerpoint/2010/main" xmlns="" val="2128981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Método</a:t>
            </a:r>
            <a:r>
              <a:rPr lang="en-US" dirty="0" smtClean="0"/>
              <a:t> del Camino </a:t>
            </a:r>
            <a:r>
              <a:rPr lang="en-US" dirty="0" err="1" smtClean="0"/>
              <a:t>Crítico</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55</a:t>
            </a:fld>
            <a:endParaRPr lang="en-US" dirty="0"/>
          </a:p>
        </p:txBody>
      </p:sp>
      <p:sp>
        <p:nvSpPr>
          <p:cNvPr id="30" name="Rectangle 3"/>
          <p:cNvSpPr txBox="1">
            <a:spLocks noChangeArrowheads="1"/>
          </p:cNvSpPr>
          <p:nvPr/>
        </p:nvSpPr>
        <p:spPr>
          <a:xfrm>
            <a:off x="762000" y="1219200"/>
            <a:ext cx="8077200" cy="1219200"/>
          </a:xfrm>
          <a:prstGeom prst="rect">
            <a:avLst/>
          </a:prstGeom>
        </p:spPr>
        <p:txBody>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0"/>
              <a:buNone/>
            </a:pPr>
            <a:r>
              <a:rPr lang="en-CA" dirty="0" err="1" smtClean="0">
                <a:solidFill>
                  <a:schemeClr val="accent1"/>
                </a:solidFill>
              </a:rPr>
              <a:t>Elementos</a:t>
            </a:r>
            <a:r>
              <a:rPr lang="en-CA" dirty="0" smtClean="0"/>
              <a:t>: </a:t>
            </a:r>
            <a:r>
              <a:rPr lang="en-CA" dirty="0" err="1" smtClean="0"/>
              <a:t>Actividades</a:t>
            </a:r>
            <a:r>
              <a:rPr lang="en-CA" dirty="0" smtClean="0"/>
              <a:t> y </a:t>
            </a:r>
            <a:r>
              <a:rPr lang="en-CA" dirty="0" err="1" smtClean="0"/>
              <a:t>Eventos</a:t>
            </a:r>
            <a:endParaRPr lang="en-CA" dirty="0" smtClean="0"/>
          </a:p>
          <a:p>
            <a:pPr>
              <a:buFont typeface="Wingdings" charset="0"/>
              <a:buNone/>
            </a:pPr>
            <a:r>
              <a:rPr lang="en-CA" dirty="0" err="1" smtClean="0">
                <a:solidFill>
                  <a:srgbClr val="98C723"/>
                </a:solidFill>
              </a:rPr>
              <a:t>Característa</a:t>
            </a:r>
            <a:r>
              <a:rPr lang="en-CA" dirty="0" smtClean="0">
                <a:solidFill>
                  <a:srgbClr val="98C723"/>
                </a:solidFill>
              </a:rPr>
              <a:t> </a:t>
            </a:r>
            <a:r>
              <a:rPr lang="en-CA" dirty="0" err="1" smtClean="0">
                <a:solidFill>
                  <a:srgbClr val="98C723"/>
                </a:solidFill>
              </a:rPr>
              <a:t>más</a:t>
            </a:r>
            <a:r>
              <a:rPr lang="en-CA" dirty="0" smtClean="0">
                <a:solidFill>
                  <a:srgbClr val="98C723"/>
                </a:solidFill>
              </a:rPr>
              <a:t> </a:t>
            </a:r>
            <a:r>
              <a:rPr lang="en-CA" dirty="0" err="1" smtClean="0">
                <a:solidFill>
                  <a:srgbClr val="98C723"/>
                </a:solidFill>
              </a:rPr>
              <a:t>importante</a:t>
            </a:r>
            <a:r>
              <a:rPr lang="en-CA" dirty="0" smtClean="0"/>
              <a:t>: </a:t>
            </a:r>
            <a:r>
              <a:rPr lang="en-CA" dirty="0" err="1" smtClean="0"/>
              <a:t>Relaciones</a:t>
            </a:r>
            <a:r>
              <a:rPr lang="en-CA" dirty="0" smtClean="0"/>
              <a:t> de </a:t>
            </a:r>
            <a:r>
              <a:rPr lang="en-CA" dirty="0" err="1" smtClean="0"/>
              <a:t>dependencia</a:t>
            </a:r>
            <a:endParaRPr lang="en-CA" dirty="0"/>
          </a:p>
        </p:txBody>
      </p:sp>
      <p:graphicFrame>
        <p:nvGraphicFramePr>
          <p:cNvPr id="31" name="Group 113"/>
          <p:cNvGraphicFramePr>
            <a:graphicFrameLocks noGrp="1"/>
          </p:cNvGraphicFramePr>
          <p:nvPr>
            <p:extLst/>
          </p:nvPr>
        </p:nvGraphicFramePr>
        <p:xfrm>
          <a:off x="1752600" y="2743200"/>
          <a:ext cx="4953000" cy="2743200"/>
        </p:xfrm>
        <a:graphic>
          <a:graphicData uri="http://schemas.openxmlformats.org/drawingml/2006/table">
            <a:tbl>
              <a:tblPr>
                <a:tableStyleId>{3C2FFA5D-87B4-456A-9821-1D502468CF0F}</a:tableStyleId>
              </a:tblPr>
              <a:tblGrid>
                <a:gridCol w="1447800"/>
                <a:gridCol w="1676400"/>
                <a:gridCol w="1828800"/>
              </a:tblGrid>
              <a:tr h="330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err="1" smtClean="0">
                          <a:ln>
                            <a:noFill/>
                          </a:ln>
                          <a:effectLst/>
                        </a:rPr>
                        <a:t>Actividad</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err="1" smtClean="0">
                          <a:ln>
                            <a:noFill/>
                          </a:ln>
                          <a:effectLst/>
                        </a:rPr>
                        <a:t>Duración</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err="1" smtClean="0">
                          <a:ln>
                            <a:noFill/>
                          </a:ln>
                          <a:effectLst/>
                        </a:rPr>
                        <a:t>Dependancia</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r>
              <a:tr h="315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4</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tc>
              </a:tr>
              <a:tr h="301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B</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5</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C</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3</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73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D</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3</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58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E</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2</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B, C</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tc>
              </a:tr>
            </a:tbl>
          </a:graphicData>
        </a:graphic>
      </p:graphicFrame>
      <p:sp>
        <p:nvSpPr>
          <p:cNvPr id="32" name="Rectangle 46"/>
          <p:cNvSpPr>
            <a:spLocks noChangeArrowheads="1"/>
          </p:cNvSpPr>
          <p:nvPr/>
        </p:nvSpPr>
        <p:spPr bwMode="auto">
          <a:xfrm>
            <a:off x="2667000" y="5486400"/>
            <a:ext cx="3505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err="1" smtClean="0">
                <a:solidFill>
                  <a:srgbClr val="000000"/>
                </a:solidFill>
                <a:latin typeface="Arial" charset="0"/>
              </a:rPr>
              <a:t>Tabla</a:t>
            </a:r>
            <a:r>
              <a:rPr lang="en-CA" sz="2800" dirty="0" smtClean="0">
                <a:solidFill>
                  <a:srgbClr val="000000"/>
                </a:solidFill>
                <a:latin typeface="Arial" charset="0"/>
              </a:rPr>
              <a:t> de </a:t>
            </a:r>
            <a:r>
              <a:rPr lang="en-CA" sz="2800" dirty="0" err="1" smtClean="0">
                <a:solidFill>
                  <a:srgbClr val="000000"/>
                </a:solidFill>
                <a:latin typeface="Arial" charset="0"/>
              </a:rPr>
              <a:t>Actividades</a:t>
            </a:r>
            <a:endParaRPr lang="en-CA" sz="2800" dirty="0">
              <a:solidFill>
                <a:srgbClr val="000000"/>
              </a:solidFill>
              <a:latin typeface="Arial" charset="0"/>
            </a:endParaRPr>
          </a:p>
        </p:txBody>
      </p:sp>
    </p:spTree>
    <p:extLst>
      <p:ext uri="{BB962C8B-B14F-4D97-AF65-F5344CB8AC3E}">
        <p14:creationId xmlns:p14="http://schemas.microsoft.com/office/powerpoint/2010/main" xmlns="" val="4247879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Método</a:t>
            </a:r>
            <a:r>
              <a:rPr lang="en-US" dirty="0" smtClean="0"/>
              <a:t> del Camino </a:t>
            </a:r>
            <a:r>
              <a:rPr lang="en-US" dirty="0" err="1" smtClean="0"/>
              <a:t>Crítico</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56</a:t>
            </a:fld>
            <a:endParaRPr lang="en-US" dirty="0"/>
          </a:p>
        </p:txBody>
      </p:sp>
      <p:sp>
        <p:nvSpPr>
          <p:cNvPr id="7" name="Rectangle 3"/>
          <p:cNvSpPr txBox="1">
            <a:spLocks noChangeArrowheads="1"/>
          </p:cNvSpPr>
          <p:nvPr/>
        </p:nvSpPr>
        <p:spPr>
          <a:xfrm>
            <a:off x="1295400" y="1600200"/>
            <a:ext cx="6553200" cy="4114800"/>
          </a:xfrm>
          <a:prstGeom prst="rect">
            <a:avLst/>
          </a:prstGeom>
        </p:spPr>
        <p:txBody>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0"/>
              <a:buNone/>
            </a:pPr>
            <a:r>
              <a:rPr lang="en-CA" dirty="0" err="1" smtClean="0">
                <a:solidFill>
                  <a:srgbClr val="000000"/>
                </a:solidFill>
              </a:rPr>
              <a:t>Representación</a:t>
            </a:r>
            <a:r>
              <a:rPr lang="en-CA" dirty="0" smtClean="0">
                <a:solidFill>
                  <a:srgbClr val="000000"/>
                </a:solidFill>
              </a:rPr>
              <a:t> </a:t>
            </a:r>
            <a:r>
              <a:rPr lang="en-CA" dirty="0" err="1" smtClean="0">
                <a:solidFill>
                  <a:srgbClr val="000000"/>
                </a:solidFill>
              </a:rPr>
              <a:t>Gráfica</a:t>
            </a:r>
            <a:r>
              <a:rPr lang="en-CA" dirty="0" smtClean="0">
                <a:solidFill>
                  <a:srgbClr val="000000"/>
                </a:solidFill>
              </a:rPr>
              <a:t>:</a:t>
            </a:r>
          </a:p>
          <a:p>
            <a:pPr>
              <a:buFont typeface="Wingdings" charset="0"/>
              <a:buNone/>
            </a:pPr>
            <a:endParaRPr lang="en-CA" dirty="0" smtClean="0">
              <a:solidFill>
                <a:schemeClr val="hlink"/>
              </a:solidFill>
            </a:endParaRPr>
          </a:p>
          <a:p>
            <a:pPr>
              <a:buFont typeface="Wingdings" charset="0"/>
              <a:buNone/>
            </a:pPr>
            <a:r>
              <a:rPr lang="en-CA" dirty="0" err="1" smtClean="0"/>
              <a:t>Actividades</a:t>
            </a:r>
            <a:r>
              <a:rPr lang="en-CA" dirty="0" smtClean="0"/>
              <a:t> :</a:t>
            </a:r>
          </a:p>
          <a:p>
            <a:pPr>
              <a:buFont typeface="Wingdings" charset="0"/>
              <a:buNone/>
            </a:pPr>
            <a:r>
              <a:rPr lang="en-CA" sz="2400" dirty="0" smtClean="0"/>
              <a:t>(</a:t>
            </a:r>
            <a:r>
              <a:rPr lang="en-CA" sz="2400" dirty="0" err="1" smtClean="0"/>
              <a:t>fechas</a:t>
            </a:r>
            <a:r>
              <a:rPr lang="en-CA" sz="2400" dirty="0" smtClean="0"/>
              <a:t>)</a:t>
            </a:r>
          </a:p>
          <a:p>
            <a:pPr>
              <a:buFont typeface="Wingdings" charset="0"/>
              <a:buNone/>
            </a:pPr>
            <a:endParaRPr lang="en-CA" sz="2400" dirty="0" smtClean="0"/>
          </a:p>
          <a:p>
            <a:pPr>
              <a:buFont typeface="Wingdings" charset="0"/>
              <a:buNone/>
            </a:pPr>
            <a:r>
              <a:rPr lang="en-CA" dirty="0" err="1" smtClean="0"/>
              <a:t>Eventos</a:t>
            </a:r>
            <a:r>
              <a:rPr lang="en-CA" dirty="0" smtClean="0"/>
              <a:t> :</a:t>
            </a:r>
          </a:p>
          <a:p>
            <a:pPr>
              <a:buFont typeface="Wingdings" charset="0"/>
              <a:buNone/>
            </a:pPr>
            <a:r>
              <a:rPr lang="en-CA" sz="2400" dirty="0" smtClean="0"/>
              <a:t>(</a:t>
            </a:r>
            <a:r>
              <a:rPr lang="en-CA" sz="2400" dirty="0" err="1" smtClean="0"/>
              <a:t>círculos</a:t>
            </a:r>
            <a:r>
              <a:rPr lang="en-CA" sz="2400" dirty="0" smtClean="0"/>
              <a:t>)</a:t>
            </a:r>
            <a:endParaRPr lang="en-CA" sz="2400" dirty="0"/>
          </a:p>
        </p:txBody>
      </p:sp>
      <p:sp>
        <p:nvSpPr>
          <p:cNvPr id="8" name="Line 35"/>
          <p:cNvSpPr>
            <a:spLocks noChangeShapeType="1"/>
          </p:cNvSpPr>
          <p:nvPr/>
        </p:nvSpPr>
        <p:spPr bwMode="auto">
          <a:xfrm flipV="1">
            <a:off x="3505200" y="2895600"/>
            <a:ext cx="2590800" cy="533400"/>
          </a:xfrm>
          <a:prstGeom prst="line">
            <a:avLst/>
          </a:prstGeom>
          <a:noFill/>
          <a:ln w="28575" cmpd="sng">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w="38100" cmpd="sng">
                <a:solidFill>
                  <a:schemeClr val="tx1"/>
                </a:solidFill>
              </a:ln>
            </a:endParaRPr>
          </a:p>
        </p:txBody>
      </p:sp>
      <p:sp>
        <p:nvSpPr>
          <p:cNvPr id="9" name="Oval 36"/>
          <p:cNvSpPr>
            <a:spLocks noChangeArrowheads="1"/>
          </p:cNvSpPr>
          <p:nvPr/>
        </p:nvSpPr>
        <p:spPr bwMode="auto">
          <a:xfrm>
            <a:off x="3886200" y="4343400"/>
            <a:ext cx="914400" cy="914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37"/>
          <p:cNvSpPr txBox="1">
            <a:spLocks noChangeArrowheads="1"/>
          </p:cNvSpPr>
          <p:nvPr/>
        </p:nvSpPr>
        <p:spPr bwMode="auto">
          <a:xfrm>
            <a:off x="4495800" y="2743200"/>
            <a:ext cx="377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a:t>C</a:t>
            </a:r>
          </a:p>
        </p:txBody>
      </p:sp>
      <p:sp>
        <p:nvSpPr>
          <p:cNvPr id="11" name="Text Box 38"/>
          <p:cNvSpPr txBox="1">
            <a:spLocks noChangeArrowheads="1"/>
          </p:cNvSpPr>
          <p:nvPr/>
        </p:nvSpPr>
        <p:spPr bwMode="auto">
          <a:xfrm>
            <a:off x="4643438" y="3141663"/>
            <a:ext cx="4119562"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CA" sz="2400" dirty="0">
                <a:solidFill>
                  <a:schemeClr val="accent1"/>
                </a:solidFill>
                <a:latin typeface="Arial" charset="0"/>
                <a:sym typeface="Symbol" charset="0"/>
              </a:rPr>
              <a:t>T</a:t>
            </a:r>
          </a:p>
          <a:p>
            <a:r>
              <a:rPr lang="en-CA" sz="2400" dirty="0" smtClean="0">
                <a:solidFill>
                  <a:schemeClr val="accent1"/>
                </a:solidFill>
                <a:latin typeface="Arial" charset="0"/>
              </a:rPr>
              <a:t>(</a:t>
            </a:r>
            <a:r>
              <a:rPr lang="en-CA" sz="2400" dirty="0" err="1" smtClean="0">
                <a:solidFill>
                  <a:schemeClr val="accent1"/>
                </a:solidFill>
                <a:latin typeface="Arial" charset="0"/>
              </a:rPr>
              <a:t>Tiempo</a:t>
            </a:r>
            <a:r>
              <a:rPr lang="en-CA" sz="2400" dirty="0" smtClean="0">
                <a:solidFill>
                  <a:schemeClr val="accent1"/>
                </a:solidFill>
                <a:latin typeface="Arial" charset="0"/>
              </a:rPr>
              <a:t> </a:t>
            </a:r>
            <a:r>
              <a:rPr lang="en-CA" sz="2400" dirty="0" err="1" smtClean="0">
                <a:solidFill>
                  <a:schemeClr val="accent1"/>
                </a:solidFill>
                <a:latin typeface="Arial" charset="0"/>
              </a:rPr>
              <a:t>requerido</a:t>
            </a:r>
            <a:r>
              <a:rPr lang="en-CA" sz="2400" dirty="0" smtClean="0">
                <a:solidFill>
                  <a:schemeClr val="accent1"/>
                </a:solidFill>
                <a:latin typeface="Arial" charset="0"/>
              </a:rPr>
              <a:t> </a:t>
            </a:r>
            <a:r>
              <a:rPr lang="en-CA" sz="2400" dirty="0" err="1" smtClean="0">
                <a:solidFill>
                  <a:schemeClr val="accent1"/>
                </a:solidFill>
                <a:latin typeface="Arial" charset="0"/>
              </a:rPr>
              <a:t>por</a:t>
            </a:r>
            <a:r>
              <a:rPr lang="en-CA" sz="2400" dirty="0" smtClean="0">
                <a:solidFill>
                  <a:schemeClr val="accent1"/>
                </a:solidFill>
                <a:latin typeface="Arial" charset="0"/>
              </a:rPr>
              <a:t> </a:t>
            </a:r>
            <a:r>
              <a:rPr lang="en-CA" sz="2400" dirty="0" err="1" smtClean="0">
                <a:solidFill>
                  <a:schemeClr val="accent1"/>
                </a:solidFill>
                <a:latin typeface="Arial" charset="0"/>
              </a:rPr>
              <a:t>actividad</a:t>
            </a:r>
            <a:r>
              <a:rPr lang="en-CA" sz="2400" dirty="0" smtClean="0">
                <a:solidFill>
                  <a:schemeClr val="accent1"/>
                </a:solidFill>
                <a:latin typeface="Arial" charset="0"/>
              </a:rPr>
              <a:t>)</a:t>
            </a:r>
            <a:endParaRPr lang="en-CA" sz="2400" dirty="0">
              <a:solidFill>
                <a:schemeClr val="accent1"/>
              </a:solidFill>
              <a:latin typeface="Arial" charset="0"/>
            </a:endParaRPr>
          </a:p>
        </p:txBody>
      </p:sp>
    </p:spTree>
    <p:extLst>
      <p:ext uri="{BB962C8B-B14F-4D97-AF65-F5344CB8AC3E}">
        <p14:creationId xmlns:p14="http://schemas.microsoft.com/office/powerpoint/2010/main" xmlns="" val="77860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normAutofit/>
          </a:bodyPr>
          <a:lstStyle/>
          <a:p>
            <a:r>
              <a:rPr lang="en-CA" dirty="0" err="1" smtClean="0"/>
              <a:t>Método</a:t>
            </a:r>
            <a:r>
              <a:rPr lang="en-CA" dirty="0" smtClean="0"/>
              <a:t> de Camino </a:t>
            </a:r>
            <a:r>
              <a:rPr lang="en-CA" dirty="0" err="1" smtClean="0"/>
              <a:t>Crítico</a:t>
            </a:r>
            <a:endParaRPr lang="en-CA" dirty="0"/>
          </a:p>
        </p:txBody>
      </p:sp>
      <p:sp>
        <p:nvSpPr>
          <p:cNvPr id="202755" name="Rectangle 3"/>
          <p:cNvSpPr>
            <a:spLocks noGrp="1" noChangeArrowheads="1"/>
          </p:cNvSpPr>
          <p:nvPr>
            <p:ph type="body" idx="1"/>
          </p:nvPr>
        </p:nvSpPr>
        <p:spPr>
          <a:xfrm>
            <a:off x="1179513" y="1323975"/>
            <a:ext cx="7056437" cy="1152525"/>
          </a:xfrm>
        </p:spPr>
        <p:txBody>
          <a:bodyPr>
            <a:normAutofit fontScale="92500"/>
          </a:bodyPr>
          <a:lstStyle/>
          <a:p>
            <a:pPr>
              <a:buFont typeface="Wingdings" charset="0"/>
              <a:buNone/>
            </a:pPr>
            <a:r>
              <a:rPr lang="en-CA" sz="2800" u="sng" dirty="0" err="1" smtClean="0">
                <a:solidFill>
                  <a:schemeClr val="accent1"/>
                </a:solidFill>
              </a:rPr>
              <a:t>Dependencia</a:t>
            </a:r>
            <a:r>
              <a:rPr lang="en-CA" sz="2800" u="sng" dirty="0" smtClean="0">
                <a:solidFill>
                  <a:schemeClr val="accent1"/>
                </a:solidFill>
              </a:rPr>
              <a:t>:</a:t>
            </a:r>
            <a:r>
              <a:rPr lang="en-CA" sz="2800" dirty="0" smtClean="0">
                <a:solidFill>
                  <a:schemeClr val="accent1"/>
                </a:solidFill>
              </a:rPr>
              <a:t> </a:t>
            </a:r>
            <a:endParaRPr lang="en-CA" sz="2800" dirty="0">
              <a:solidFill>
                <a:schemeClr val="accent1"/>
              </a:solidFill>
            </a:endParaRPr>
          </a:p>
          <a:p>
            <a:pPr>
              <a:buFont typeface="Wingdings" charset="0"/>
              <a:buNone/>
            </a:pPr>
            <a:r>
              <a:rPr lang="en-CA" sz="2800" dirty="0"/>
              <a:t>		</a:t>
            </a:r>
            <a:r>
              <a:rPr lang="en-CA" sz="2800" b="0" dirty="0" err="1" smtClean="0"/>
              <a:t>Actividades</a:t>
            </a:r>
            <a:r>
              <a:rPr lang="en-CA" sz="2800" b="0" dirty="0" smtClean="0"/>
              <a:t>  </a:t>
            </a:r>
            <a:r>
              <a:rPr lang="en-CA" sz="2800" b="0" dirty="0"/>
              <a:t>B &amp; C </a:t>
            </a:r>
            <a:r>
              <a:rPr lang="en-CA" sz="2800" b="0" dirty="0" err="1" smtClean="0"/>
              <a:t>preceden</a:t>
            </a:r>
            <a:r>
              <a:rPr lang="en-CA" sz="2800" b="0" dirty="0" smtClean="0"/>
              <a:t> </a:t>
            </a:r>
            <a:r>
              <a:rPr lang="en-CA" sz="2800" b="0" dirty="0" err="1" smtClean="0"/>
              <a:t>Actividad</a:t>
            </a:r>
            <a:r>
              <a:rPr lang="en-CA" sz="2800" b="0" dirty="0" smtClean="0"/>
              <a:t> </a:t>
            </a:r>
            <a:r>
              <a:rPr lang="en-CA" sz="2800" b="0" dirty="0"/>
              <a:t>E</a:t>
            </a:r>
            <a:endParaRPr lang="en-CA" sz="2800" b="0" dirty="0">
              <a:solidFill>
                <a:schemeClr val="hlink"/>
              </a:solidFill>
            </a:endParaRPr>
          </a:p>
          <a:p>
            <a:pPr>
              <a:buFont typeface="Wingdings" charset="0"/>
              <a:buNone/>
            </a:pPr>
            <a:endParaRPr lang="en-CA" sz="2800" b="0" dirty="0">
              <a:solidFill>
                <a:schemeClr val="hlink"/>
              </a:solidFill>
            </a:endParaRPr>
          </a:p>
          <a:p>
            <a:pPr>
              <a:buFont typeface="Wingdings" charset="0"/>
              <a:buNone/>
            </a:pPr>
            <a:endParaRPr lang="en-CA" sz="2400" dirty="0"/>
          </a:p>
          <a:p>
            <a:pPr>
              <a:buFont typeface="Wingdings" charset="0"/>
              <a:buNone/>
            </a:pPr>
            <a:endParaRPr lang="en-CA" sz="2400" dirty="0"/>
          </a:p>
          <a:p>
            <a:pPr>
              <a:buFont typeface="Wingdings" charset="0"/>
              <a:buNone/>
            </a:pPr>
            <a:endParaRPr lang="en-CA" sz="2400" dirty="0"/>
          </a:p>
        </p:txBody>
      </p:sp>
      <p:sp>
        <p:nvSpPr>
          <p:cNvPr id="202756" name="Line 4"/>
          <p:cNvSpPr>
            <a:spLocks noChangeShapeType="1"/>
          </p:cNvSpPr>
          <p:nvPr/>
        </p:nvSpPr>
        <p:spPr bwMode="auto">
          <a:xfrm flipV="1">
            <a:off x="1752600" y="3810000"/>
            <a:ext cx="2514600" cy="609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2757" name="Oval 5"/>
          <p:cNvSpPr>
            <a:spLocks noChangeArrowheads="1"/>
          </p:cNvSpPr>
          <p:nvPr/>
        </p:nvSpPr>
        <p:spPr bwMode="auto">
          <a:xfrm>
            <a:off x="4191000" y="3124200"/>
            <a:ext cx="914400" cy="914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2758" name="Text Box 6"/>
          <p:cNvSpPr txBox="1">
            <a:spLocks noChangeArrowheads="1"/>
          </p:cNvSpPr>
          <p:nvPr/>
        </p:nvSpPr>
        <p:spPr bwMode="auto">
          <a:xfrm>
            <a:off x="2743200" y="3667125"/>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C</a:t>
            </a:r>
          </a:p>
        </p:txBody>
      </p:sp>
      <p:sp>
        <p:nvSpPr>
          <p:cNvPr id="202759" name="Line 7"/>
          <p:cNvSpPr>
            <a:spLocks noChangeShapeType="1"/>
          </p:cNvSpPr>
          <p:nvPr/>
        </p:nvSpPr>
        <p:spPr bwMode="auto">
          <a:xfrm>
            <a:off x="1676400" y="2819400"/>
            <a:ext cx="2514600" cy="5334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2760" name="Text Box 8"/>
          <p:cNvSpPr txBox="1">
            <a:spLocks noChangeArrowheads="1"/>
          </p:cNvSpPr>
          <p:nvPr/>
        </p:nvSpPr>
        <p:spPr bwMode="auto">
          <a:xfrm>
            <a:off x="2895600" y="266700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B</a:t>
            </a:r>
          </a:p>
        </p:txBody>
      </p:sp>
      <p:sp>
        <p:nvSpPr>
          <p:cNvPr id="202761" name="Text Box 9"/>
          <p:cNvSpPr txBox="1">
            <a:spLocks noChangeArrowheads="1"/>
          </p:cNvSpPr>
          <p:nvPr/>
        </p:nvSpPr>
        <p:spPr bwMode="auto">
          <a:xfrm>
            <a:off x="5867400" y="3057525"/>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E</a:t>
            </a:r>
          </a:p>
        </p:txBody>
      </p:sp>
      <p:sp>
        <p:nvSpPr>
          <p:cNvPr id="202762" name="Line 10"/>
          <p:cNvSpPr>
            <a:spLocks noChangeShapeType="1"/>
          </p:cNvSpPr>
          <p:nvPr/>
        </p:nvSpPr>
        <p:spPr bwMode="auto">
          <a:xfrm>
            <a:off x="5105400" y="3581400"/>
            <a:ext cx="19812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2763" name="Rectangle 11"/>
          <p:cNvSpPr>
            <a:spLocks noChangeArrowheads="1"/>
          </p:cNvSpPr>
          <p:nvPr/>
        </p:nvSpPr>
        <p:spPr bwMode="auto">
          <a:xfrm>
            <a:off x="1295400" y="4953000"/>
            <a:ext cx="6553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smtClean="0">
                <a:solidFill>
                  <a:srgbClr val="000000"/>
                </a:solidFill>
                <a:latin typeface="Arial" charset="0"/>
              </a:rPr>
              <a:t>Este “</a:t>
            </a:r>
            <a:r>
              <a:rPr lang="en-CA" sz="2800" dirty="0" err="1" smtClean="0">
                <a:solidFill>
                  <a:srgbClr val="000000"/>
                </a:solidFill>
                <a:latin typeface="Arial" charset="0"/>
              </a:rPr>
              <a:t>Evento</a:t>
            </a:r>
            <a:r>
              <a:rPr lang="en-CA" sz="2800" dirty="0" smtClean="0">
                <a:solidFill>
                  <a:srgbClr val="000000"/>
                </a:solidFill>
                <a:latin typeface="Arial" charset="0"/>
              </a:rPr>
              <a:t>” no </a:t>
            </a:r>
            <a:r>
              <a:rPr lang="en-CA" sz="2800" dirty="0" err="1" smtClean="0">
                <a:solidFill>
                  <a:srgbClr val="000000"/>
                </a:solidFill>
                <a:latin typeface="Arial" charset="0"/>
              </a:rPr>
              <a:t>puede</a:t>
            </a:r>
            <a:r>
              <a:rPr lang="en-CA" sz="2800" dirty="0" smtClean="0">
                <a:solidFill>
                  <a:srgbClr val="000000"/>
                </a:solidFill>
                <a:latin typeface="Arial" charset="0"/>
              </a:rPr>
              <a:t> </a:t>
            </a:r>
            <a:r>
              <a:rPr lang="en-CA" sz="2800" dirty="0" err="1" smtClean="0">
                <a:solidFill>
                  <a:srgbClr val="000000"/>
                </a:solidFill>
                <a:latin typeface="Arial" charset="0"/>
              </a:rPr>
              <a:t>ocurrir</a:t>
            </a:r>
            <a:r>
              <a:rPr lang="en-CA" sz="2800" dirty="0" smtClean="0">
                <a:solidFill>
                  <a:srgbClr val="000000"/>
                </a:solidFill>
                <a:latin typeface="Arial" charset="0"/>
              </a:rPr>
              <a:t> antes </a:t>
            </a:r>
            <a:r>
              <a:rPr lang="en-CA" sz="2800" dirty="0" err="1" smtClean="0">
                <a:solidFill>
                  <a:srgbClr val="000000"/>
                </a:solidFill>
                <a:latin typeface="Arial" charset="0"/>
              </a:rPr>
              <a:t>que</a:t>
            </a:r>
            <a:r>
              <a:rPr lang="en-CA" sz="2800" dirty="0" smtClean="0">
                <a:solidFill>
                  <a:srgbClr val="000000"/>
                </a:solidFill>
                <a:latin typeface="Arial" charset="0"/>
              </a:rPr>
              <a:t> </a:t>
            </a:r>
            <a:r>
              <a:rPr lang="en-CA" sz="2800" u="sng" dirty="0" err="1" smtClean="0">
                <a:solidFill>
                  <a:srgbClr val="000000"/>
                </a:solidFill>
                <a:latin typeface="Arial" charset="0"/>
              </a:rPr>
              <a:t>ambas</a:t>
            </a:r>
            <a:r>
              <a:rPr lang="en-CA" sz="2800" dirty="0" smtClean="0">
                <a:solidFill>
                  <a:srgbClr val="000000"/>
                </a:solidFill>
                <a:latin typeface="Arial" charset="0"/>
              </a:rPr>
              <a:t> </a:t>
            </a:r>
            <a:r>
              <a:rPr lang="en-CA" sz="2800" dirty="0" err="1" smtClean="0">
                <a:solidFill>
                  <a:srgbClr val="000000"/>
                </a:solidFill>
                <a:latin typeface="Arial" charset="0"/>
              </a:rPr>
              <a:t>actividades</a:t>
            </a:r>
            <a:r>
              <a:rPr lang="en-CA" sz="2800" dirty="0" smtClean="0">
                <a:solidFill>
                  <a:srgbClr val="000000"/>
                </a:solidFill>
                <a:latin typeface="Arial" charset="0"/>
              </a:rPr>
              <a:t> B </a:t>
            </a:r>
            <a:r>
              <a:rPr lang="en-CA" sz="2800" dirty="0">
                <a:solidFill>
                  <a:srgbClr val="000000"/>
                </a:solidFill>
                <a:latin typeface="Arial" charset="0"/>
              </a:rPr>
              <a:t>&amp; C </a:t>
            </a:r>
            <a:r>
              <a:rPr lang="en-CA" sz="2800" dirty="0" smtClean="0">
                <a:solidFill>
                  <a:srgbClr val="000000"/>
                </a:solidFill>
                <a:latin typeface="Arial" charset="0"/>
              </a:rPr>
              <a:t>se </a:t>
            </a:r>
            <a:r>
              <a:rPr lang="en-CA" sz="2800" dirty="0" err="1" smtClean="0">
                <a:solidFill>
                  <a:srgbClr val="000000"/>
                </a:solidFill>
                <a:latin typeface="Arial" charset="0"/>
              </a:rPr>
              <a:t>hayan</a:t>
            </a:r>
            <a:r>
              <a:rPr lang="en-CA" sz="2800" dirty="0" smtClean="0">
                <a:solidFill>
                  <a:srgbClr val="000000"/>
                </a:solidFill>
                <a:latin typeface="Arial" charset="0"/>
              </a:rPr>
              <a:t> </a:t>
            </a:r>
            <a:r>
              <a:rPr lang="en-CA" sz="2800" dirty="0" err="1" smtClean="0">
                <a:solidFill>
                  <a:srgbClr val="000000"/>
                </a:solidFill>
                <a:latin typeface="Arial" charset="0"/>
              </a:rPr>
              <a:t>completado</a:t>
            </a:r>
            <a:endParaRPr lang="en-CA" sz="2800" dirty="0">
              <a:solidFill>
                <a:srgbClr val="000000"/>
              </a:solidFill>
              <a:latin typeface="Arial" charset="0"/>
            </a:endParaRPr>
          </a:p>
          <a:p>
            <a:pPr marL="342900" indent="-342900" eaLnBrk="1" hangingPunct="1">
              <a:spcBef>
                <a:spcPct val="20000"/>
              </a:spcBef>
              <a:buClr>
                <a:schemeClr val="hlink"/>
              </a:buClr>
              <a:buSzPct val="70000"/>
              <a:buFont typeface="Wingdings" charset="0"/>
              <a:buNone/>
            </a:pPr>
            <a:endParaRPr lang="en-CA" sz="3200" dirty="0">
              <a:solidFill>
                <a:srgbClr val="000000"/>
              </a:solidFill>
              <a:effectLst>
                <a:outerShdw blurRad="38100" dist="38100" dir="2700000" algn="tl">
                  <a:srgbClr val="000000"/>
                </a:outerShdw>
              </a:effectLst>
            </a:endParaRPr>
          </a:p>
        </p:txBody>
      </p:sp>
      <p:sp>
        <p:nvSpPr>
          <p:cNvPr id="202764" name="Line 12"/>
          <p:cNvSpPr>
            <a:spLocks noChangeShapeType="1"/>
          </p:cNvSpPr>
          <p:nvPr/>
        </p:nvSpPr>
        <p:spPr bwMode="auto">
          <a:xfrm flipV="1">
            <a:off x="2971800" y="4114800"/>
            <a:ext cx="1295400" cy="838200"/>
          </a:xfrm>
          <a:prstGeom prst="line">
            <a:avLst/>
          </a:prstGeom>
          <a:noFill/>
          <a:ln w="127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Tree>
    <p:extLst>
      <p:ext uri="{BB962C8B-B14F-4D97-AF65-F5344CB8AC3E}">
        <p14:creationId xmlns:p14="http://schemas.microsoft.com/office/powerpoint/2010/main" xmlns="" val="10307797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p:cNvSpPr>
            <a:spLocks noGrp="1" noRot="1" noChangeArrowheads="1"/>
          </p:cNvSpPr>
          <p:nvPr>
            <p:ph type="title"/>
          </p:nvPr>
        </p:nvSpPr>
        <p:spPr>
          <a:xfrm>
            <a:off x="457200" y="762000"/>
            <a:ext cx="8229600" cy="1143000"/>
          </a:xfrm>
        </p:spPr>
        <p:txBody>
          <a:bodyPr/>
          <a:lstStyle/>
          <a:p>
            <a:r>
              <a:rPr lang="en-CA" dirty="0" err="1" smtClean="0"/>
              <a:t>Método</a:t>
            </a:r>
            <a:r>
              <a:rPr lang="en-CA" dirty="0" smtClean="0"/>
              <a:t> del Camino </a:t>
            </a:r>
            <a:r>
              <a:rPr lang="en-CA" dirty="0" err="1" smtClean="0"/>
              <a:t>Crítico</a:t>
            </a:r>
            <a:r>
              <a:rPr lang="en-CA" dirty="0"/>
              <a:t/>
            </a:r>
            <a:br>
              <a:rPr lang="en-CA" dirty="0"/>
            </a:br>
            <a:r>
              <a:rPr lang="en-CA" sz="3600" dirty="0" err="1" smtClean="0"/>
              <a:t>Ejemplo</a:t>
            </a:r>
            <a:endParaRPr lang="en-CA" sz="3600" dirty="0"/>
          </a:p>
        </p:txBody>
      </p:sp>
      <p:graphicFrame>
        <p:nvGraphicFramePr>
          <p:cNvPr id="222281" name="Group 1097"/>
          <p:cNvGraphicFramePr>
            <a:graphicFrameLocks noGrp="1"/>
          </p:cNvGraphicFramePr>
          <p:nvPr>
            <p:extLst/>
          </p:nvPr>
        </p:nvGraphicFramePr>
        <p:xfrm>
          <a:off x="1600200" y="2514600"/>
          <a:ext cx="6172200" cy="3108960"/>
        </p:xfrm>
        <a:graphic>
          <a:graphicData uri="http://schemas.openxmlformats.org/drawingml/2006/table">
            <a:tbl>
              <a:tblPr>
                <a:tableStyleId>{3C2FFA5D-87B4-456A-9821-1D502468CF0F}</a:tableStyleId>
              </a:tblPr>
              <a:tblGrid>
                <a:gridCol w="1803400"/>
                <a:gridCol w="2089150"/>
                <a:gridCol w="2279650"/>
              </a:tblGrid>
              <a:tr h="330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err="1" smtClean="0">
                          <a:ln>
                            <a:noFill/>
                          </a:ln>
                          <a:effectLst/>
                        </a:rPr>
                        <a:t>Actividad</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err="1" smtClean="0">
                          <a:ln>
                            <a:noFill/>
                          </a:ln>
                          <a:effectLst/>
                        </a:rPr>
                        <a:t>Duración</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kern="1200" cap="none" normalizeH="0" baseline="0" dirty="0" err="1" smtClean="0">
                          <a:ln>
                            <a:noFill/>
                          </a:ln>
                          <a:solidFill>
                            <a:schemeClr val="dk1"/>
                          </a:solidFill>
                          <a:effectLst/>
                          <a:latin typeface="+mn-lt"/>
                          <a:ea typeface="+mn-ea"/>
                          <a:cs typeface="+mn-cs"/>
                        </a:rPr>
                        <a:t>Precedencia</a:t>
                      </a:r>
                      <a:endParaRPr kumimoji="0" lang="en-CA" sz="2400" u="none" strike="noStrike" kern="1200" cap="none" normalizeH="0" baseline="0" dirty="0">
                        <a:ln>
                          <a:noFill/>
                        </a:ln>
                        <a:solidFill>
                          <a:schemeClr val="dk1"/>
                        </a:solidFill>
                        <a:effectLst/>
                        <a:latin typeface="+mn-lt"/>
                        <a:ea typeface="+mn-ea"/>
                        <a:cs typeface="+mn-cs"/>
                      </a:endParaRPr>
                    </a:p>
                  </a:txBody>
                  <a:tcPr horzOverflow="overflow">
                    <a:solidFill>
                      <a:schemeClr val="accent1"/>
                    </a:solidFill>
                  </a:tcPr>
                </a:tc>
              </a:tr>
              <a:tr h="315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4</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301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B</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5</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C</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3</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73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D</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3</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58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a:ln>
                            <a:noFill/>
                          </a:ln>
                          <a:effectLst/>
                        </a:rPr>
                        <a:t>E</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2</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a:ln>
                            <a:noFill/>
                          </a:ln>
                          <a:effectLst/>
                        </a:rPr>
                        <a:t>B, C</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tc>
              </a:tr>
            </a:tbl>
          </a:graphicData>
        </a:graphic>
      </p:graphicFrame>
      <p:sp>
        <p:nvSpPr>
          <p:cNvPr id="222242" name="Rectangle 1058"/>
          <p:cNvSpPr>
            <a:spLocks noChangeArrowheads="1"/>
          </p:cNvSpPr>
          <p:nvPr/>
        </p:nvSpPr>
        <p:spPr bwMode="auto">
          <a:xfrm>
            <a:off x="2971800" y="5562600"/>
            <a:ext cx="3124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endParaRPr lang="en-CA" sz="3200">
              <a:effectLst>
                <a:outerShdw blurRad="38100" dist="38100" dir="2700000" algn="tl">
                  <a:srgbClr val="000000"/>
                </a:outerShdw>
              </a:effectLst>
            </a:endParaRPr>
          </a:p>
        </p:txBody>
      </p:sp>
    </p:spTree>
    <p:extLst>
      <p:ext uri="{BB962C8B-B14F-4D97-AF65-F5344CB8AC3E}">
        <p14:creationId xmlns:p14="http://schemas.microsoft.com/office/powerpoint/2010/main" xmlns="" val="5644089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p:txBody>
          <a:bodyPr>
            <a:normAutofit/>
          </a:bodyPr>
          <a:lstStyle/>
          <a:p>
            <a:r>
              <a:rPr lang="en-CA" dirty="0" err="1" smtClean="0"/>
              <a:t>Método</a:t>
            </a:r>
            <a:r>
              <a:rPr lang="en-CA" dirty="0" smtClean="0"/>
              <a:t> del Camino </a:t>
            </a:r>
            <a:r>
              <a:rPr lang="en-CA" dirty="0" err="1" smtClean="0"/>
              <a:t>Crítico</a:t>
            </a:r>
            <a:endParaRPr lang="en-CA" dirty="0"/>
          </a:p>
        </p:txBody>
      </p:sp>
      <p:sp>
        <p:nvSpPr>
          <p:cNvPr id="203779" name="Rectangle 3"/>
          <p:cNvSpPr>
            <a:spLocks noGrp="1" noChangeArrowheads="1"/>
          </p:cNvSpPr>
          <p:nvPr>
            <p:ph type="body" idx="1"/>
          </p:nvPr>
        </p:nvSpPr>
        <p:spPr>
          <a:xfrm>
            <a:off x="914400" y="1524000"/>
            <a:ext cx="7239000" cy="609600"/>
          </a:xfrm>
        </p:spPr>
        <p:txBody>
          <a:bodyPr>
            <a:normAutofit/>
          </a:bodyPr>
          <a:lstStyle/>
          <a:p>
            <a:pPr>
              <a:buFont typeface="Wingdings" charset="0"/>
              <a:buNone/>
            </a:pPr>
            <a:r>
              <a:rPr lang="en-CA" sz="2800" b="0" dirty="0" smtClean="0">
                <a:solidFill>
                  <a:srgbClr val="000000"/>
                </a:solidFill>
              </a:rPr>
              <a:t>Se </a:t>
            </a:r>
            <a:r>
              <a:rPr lang="en-CA" sz="2800" b="0" dirty="0" err="1" smtClean="0">
                <a:solidFill>
                  <a:srgbClr val="000000"/>
                </a:solidFill>
              </a:rPr>
              <a:t>construye</a:t>
            </a:r>
            <a:r>
              <a:rPr lang="en-CA" sz="2800" b="0" dirty="0" smtClean="0">
                <a:solidFill>
                  <a:srgbClr val="000000"/>
                </a:solidFill>
              </a:rPr>
              <a:t> el </a:t>
            </a:r>
            <a:r>
              <a:rPr lang="en-CA" sz="2800" b="0" dirty="0" err="1" smtClean="0">
                <a:solidFill>
                  <a:srgbClr val="000000"/>
                </a:solidFill>
              </a:rPr>
              <a:t>gráfico</a:t>
            </a:r>
            <a:r>
              <a:rPr lang="en-CA" sz="2800" b="0" dirty="0" smtClean="0">
                <a:solidFill>
                  <a:srgbClr val="000000"/>
                </a:solidFill>
              </a:rPr>
              <a:t> de </a:t>
            </a:r>
            <a:r>
              <a:rPr lang="en-CA" sz="2800" b="0" dirty="0" err="1" smtClean="0">
                <a:solidFill>
                  <a:srgbClr val="000000"/>
                </a:solidFill>
              </a:rPr>
              <a:t>secuencias</a:t>
            </a:r>
            <a:r>
              <a:rPr lang="en-CA" sz="2800" b="0" dirty="0" smtClean="0">
                <a:solidFill>
                  <a:srgbClr val="000000"/>
                </a:solidFill>
              </a:rPr>
              <a:t>:</a:t>
            </a:r>
            <a:endParaRPr lang="en-CA" sz="2800" b="0" dirty="0">
              <a:solidFill>
                <a:srgbClr val="000000"/>
              </a:solidFill>
            </a:endParaRPr>
          </a:p>
        </p:txBody>
      </p:sp>
      <p:sp>
        <p:nvSpPr>
          <p:cNvPr id="203780" name="Line 4"/>
          <p:cNvSpPr>
            <a:spLocks noChangeShapeType="1"/>
          </p:cNvSpPr>
          <p:nvPr/>
        </p:nvSpPr>
        <p:spPr bwMode="auto">
          <a:xfrm>
            <a:off x="1524000" y="3962400"/>
            <a:ext cx="2209800" cy="9906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82" name="Text Box 6"/>
          <p:cNvSpPr txBox="1">
            <a:spLocks noChangeArrowheads="1"/>
          </p:cNvSpPr>
          <p:nvPr/>
        </p:nvSpPr>
        <p:spPr bwMode="auto">
          <a:xfrm>
            <a:off x="4648200" y="3051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C</a:t>
            </a:r>
          </a:p>
        </p:txBody>
      </p:sp>
      <p:sp>
        <p:nvSpPr>
          <p:cNvPr id="203783" name="Line 7"/>
          <p:cNvSpPr>
            <a:spLocks noChangeShapeType="1"/>
          </p:cNvSpPr>
          <p:nvPr/>
        </p:nvSpPr>
        <p:spPr bwMode="auto">
          <a:xfrm flipV="1">
            <a:off x="1524000" y="2895600"/>
            <a:ext cx="1600200" cy="6858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84" name="Text Box 8"/>
          <p:cNvSpPr txBox="1">
            <a:spLocks noChangeArrowheads="1"/>
          </p:cNvSpPr>
          <p:nvPr/>
        </p:nvSpPr>
        <p:spPr bwMode="auto">
          <a:xfrm>
            <a:off x="2133600" y="38893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B</a:t>
            </a:r>
          </a:p>
        </p:txBody>
      </p:sp>
      <p:sp>
        <p:nvSpPr>
          <p:cNvPr id="203785" name="Text Box 9"/>
          <p:cNvSpPr txBox="1">
            <a:spLocks noChangeArrowheads="1"/>
          </p:cNvSpPr>
          <p:nvPr/>
        </p:nvSpPr>
        <p:spPr bwMode="auto">
          <a:xfrm>
            <a:off x="5638800" y="47275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E</a:t>
            </a:r>
          </a:p>
        </p:txBody>
      </p:sp>
      <p:sp>
        <p:nvSpPr>
          <p:cNvPr id="203786" name="Line 10"/>
          <p:cNvSpPr>
            <a:spLocks noChangeShapeType="1"/>
          </p:cNvSpPr>
          <p:nvPr/>
        </p:nvSpPr>
        <p:spPr bwMode="auto">
          <a:xfrm>
            <a:off x="4343400" y="5105400"/>
            <a:ext cx="28956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92" name="Oval 16"/>
          <p:cNvSpPr>
            <a:spLocks noChangeArrowheads="1"/>
          </p:cNvSpPr>
          <p:nvPr/>
        </p:nvSpPr>
        <p:spPr bwMode="auto">
          <a:xfrm>
            <a:off x="990600" y="34290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3" name="Oval 17"/>
          <p:cNvSpPr>
            <a:spLocks noChangeArrowheads="1"/>
          </p:cNvSpPr>
          <p:nvPr/>
        </p:nvSpPr>
        <p:spPr bwMode="auto">
          <a:xfrm>
            <a:off x="37338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4" name="Oval 18"/>
          <p:cNvSpPr>
            <a:spLocks noChangeArrowheads="1"/>
          </p:cNvSpPr>
          <p:nvPr/>
        </p:nvSpPr>
        <p:spPr bwMode="auto">
          <a:xfrm>
            <a:off x="3124200" y="2514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5" name="Oval 19"/>
          <p:cNvSpPr>
            <a:spLocks noChangeArrowheads="1"/>
          </p:cNvSpPr>
          <p:nvPr/>
        </p:nvSpPr>
        <p:spPr bwMode="auto">
          <a:xfrm>
            <a:off x="54102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6" name="Text Box 20"/>
          <p:cNvSpPr txBox="1">
            <a:spLocks noChangeArrowheads="1"/>
          </p:cNvSpPr>
          <p:nvPr/>
        </p:nvSpPr>
        <p:spPr bwMode="auto">
          <a:xfrm>
            <a:off x="2133600" y="2822575"/>
            <a:ext cx="37702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A</a:t>
            </a:r>
          </a:p>
        </p:txBody>
      </p:sp>
      <p:sp>
        <p:nvSpPr>
          <p:cNvPr id="203797" name="Oval 21"/>
          <p:cNvSpPr>
            <a:spLocks noChangeArrowheads="1"/>
          </p:cNvSpPr>
          <p:nvPr/>
        </p:nvSpPr>
        <p:spPr bwMode="auto">
          <a:xfrm>
            <a:off x="7239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8" name="Oval 22"/>
          <p:cNvSpPr>
            <a:spLocks noChangeArrowheads="1"/>
          </p:cNvSpPr>
          <p:nvPr/>
        </p:nvSpPr>
        <p:spPr bwMode="auto">
          <a:xfrm>
            <a:off x="5257800" y="35052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9" name="Line 23"/>
          <p:cNvSpPr>
            <a:spLocks noChangeShapeType="1"/>
          </p:cNvSpPr>
          <p:nvPr/>
        </p:nvSpPr>
        <p:spPr bwMode="auto">
          <a:xfrm flipV="1">
            <a:off x="3733800" y="2743200"/>
            <a:ext cx="16764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800" name="Line 24"/>
          <p:cNvSpPr>
            <a:spLocks noChangeShapeType="1"/>
          </p:cNvSpPr>
          <p:nvPr/>
        </p:nvSpPr>
        <p:spPr bwMode="auto">
          <a:xfrm>
            <a:off x="3733800" y="2971800"/>
            <a:ext cx="1524000" cy="7620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801" name="Text Box 25"/>
          <p:cNvSpPr txBox="1">
            <a:spLocks noChangeArrowheads="1"/>
          </p:cNvSpPr>
          <p:nvPr/>
        </p:nvSpPr>
        <p:spPr bwMode="auto">
          <a:xfrm>
            <a:off x="4495800" y="2289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D</a:t>
            </a:r>
          </a:p>
        </p:txBody>
      </p:sp>
      <p:sp>
        <p:nvSpPr>
          <p:cNvPr id="203803" name="Rectangle 27"/>
          <p:cNvSpPr>
            <a:spLocks noChangeArrowheads="1"/>
          </p:cNvSpPr>
          <p:nvPr/>
        </p:nvSpPr>
        <p:spPr bwMode="auto">
          <a:xfrm>
            <a:off x="6096000" y="3810000"/>
            <a:ext cx="2590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err="1" smtClean="0">
                <a:solidFill>
                  <a:srgbClr val="000000"/>
                </a:solidFill>
                <a:latin typeface="Arial" charset="0"/>
              </a:rPr>
              <a:t>Ahora</a:t>
            </a:r>
            <a:r>
              <a:rPr lang="en-CA" sz="2800" dirty="0" smtClean="0">
                <a:solidFill>
                  <a:srgbClr val="000000"/>
                </a:solidFill>
                <a:latin typeface="Arial" charset="0"/>
              </a:rPr>
              <a:t> </a:t>
            </a:r>
            <a:r>
              <a:rPr lang="en-CA" sz="2800" dirty="0" err="1" smtClean="0">
                <a:solidFill>
                  <a:srgbClr val="000000"/>
                </a:solidFill>
                <a:latin typeface="Arial" charset="0"/>
              </a:rPr>
              <a:t>qué</a:t>
            </a:r>
            <a:r>
              <a:rPr lang="en-CA" sz="2800" dirty="0" smtClean="0">
                <a:solidFill>
                  <a:srgbClr val="000000"/>
                </a:solidFill>
                <a:latin typeface="Arial" charset="0"/>
              </a:rPr>
              <a:t>?</a:t>
            </a:r>
            <a:endParaRPr lang="en-CA" sz="2800" dirty="0">
              <a:solidFill>
                <a:srgbClr val="000000"/>
              </a:solidFill>
              <a:latin typeface="Arial" charset="0"/>
            </a:endParaRPr>
          </a:p>
        </p:txBody>
      </p:sp>
      <p:sp>
        <p:nvSpPr>
          <p:cNvPr id="203804" name="Text Box 28"/>
          <p:cNvSpPr txBox="1">
            <a:spLocks noChangeArrowheads="1"/>
          </p:cNvSpPr>
          <p:nvPr/>
        </p:nvSpPr>
        <p:spPr bwMode="auto">
          <a:xfrm>
            <a:off x="762000" y="4100513"/>
            <a:ext cx="78418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err="1" smtClean="0">
                <a:solidFill>
                  <a:srgbClr val="000000"/>
                </a:solidFill>
                <a:latin typeface="Arial" charset="0"/>
              </a:rPr>
              <a:t>Inicio</a:t>
            </a:r>
            <a:endParaRPr lang="en-CA" sz="2000" dirty="0">
              <a:solidFill>
                <a:srgbClr val="000000"/>
              </a:solidFill>
              <a:latin typeface="Arial" charset="0"/>
            </a:endParaRPr>
          </a:p>
        </p:txBody>
      </p:sp>
      <p:sp>
        <p:nvSpPr>
          <p:cNvPr id="203805" name="Text Box 29"/>
          <p:cNvSpPr txBox="1">
            <a:spLocks noChangeArrowheads="1"/>
          </p:cNvSpPr>
          <p:nvPr/>
        </p:nvSpPr>
        <p:spPr bwMode="auto">
          <a:xfrm>
            <a:off x="7086600" y="5395913"/>
            <a:ext cx="55496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err="1" smtClean="0">
                <a:solidFill>
                  <a:srgbClr val="000000"/>
                </a:solidFill>
                <a:latin typeface="Arial" charset="0"/>
              </a:rPr>
              <a:t>Fín</a:t>
            </a:r>
            <a:endParaRPr lang="en-CA" sz="2000" dirty="0">
              <a:solidFill>
                <a:srgbClr val="000000"/>
              </a:solidFill>
              <a:latin typeface="Arial" charset="0"/>
            </a:endParaRPr>
          </a:p>
        </p:txBody>
      </p:sp>
    </p:spTree>
    <p:extLst>
      <p:ext uri="{BB962C8B-B14F-4D97-AF65-F5344CB8AC3E}">
        <p14:creationId xmlns:p14="http://schemas.microsoft.com/office/powerpoint/2010/main" xmlns="" val="586609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lstStyle/>
          <a:p>
            <a:r>
              <a:rPr lang="en-GB" dirty="0" err="1" smtClean="0"/>
              <a:t>Entrega</a:t>
            </a:r>
            <a:endParaRPr lang="en-GB" dirty="0"/>
          </a:p>
        </p:txBody>
      </p:sp>
      <p:sp>
        <p:nvSpPr>
          <p:cNvPr id="1855491" name="Rectangle 3"/>
          <p:cNvSpPr>
            <a:spLocks noGrp="1" noChangeArrowheads="1"/>
          </p:cNvSpPr>
          <p:nvPr>
            <p:ph type="body" idx="1"/>
          </p:nvPr>
        </p:nvSpPr>
        <p:spPr/>
        <p:txBody>
          <a:bodyPr>
            <a:normAutofit fontScale="85000" lnSpcReduction="10000"/>
          </a:bodyPr>
          <a:lstStyle/>
          <a:p>
            <a:pPr>
              <a:lnSpc>
                <a:spcPct val="110000"/>
              </a:lnSpc>
            </a:pPr>
            <a:r>
              <a:rPr lang="en-GB" dirty="0" err="1" smtClean="0"/>
              <a:t>Entrega</a:t>
            </a:r>
            <a:r>
              <a:rPr lang="en-GB" dirty="0" smtClean="0"/>
              <a:t> de los </a:t>
            </a:r>
            <a:r>
              <a:rPr lang="en-GB" dirty="0" err="1" smtClean="0"/>
              <a:t>Productos</a:t>
            </a:r>
            <a:r>
              <a:rPr lang="en-GB" dirty="0" smtClean="0"/>
              <a:t> (</a:t>
            </a:r>
            <a:r>
              <a:rPr lang="en-GB" dirty="0" err="1" smtClean="0"/>
              <a:t>Entregables</a:t>
            </a:r>
            <a:r>
              <a:rPr lang="en-GB" dirty="0" smtClean="0"/>
              <a:t>)</a:t>
            </a:r>
          </a:p>
          <a:p>
            <a:pPr>
              <a:lnSpc>
                <a:spcPct val="110000"/>
              </a:lnSpc>
            </a:pPr>
            <a:r>
              <a:rPr lang="en-GB" dirty="0" err="1" smtClean="0"/>
              <a:t>Criterios</a:t>
            </a:r>
            <a:r>
              <a:rPr lang="en-GB" dirty="0" smtClean="0"/>
              <a:t> de </a:t>
            </a:r>
            <a:r>
              <a:rPr lang="en-GB" dirty="0" err="1" smtClean="0"/>
              <a:t>Aceptación</a:t>
            </a:r>
            <a:r>
              <a:rPr lang="en-GB" dirty="0" smtClean="0"/>
              <a:t> </a:t>
            </a:r>
          </a:p>
          <a:p>
            <a:pPr>
              <a:lnSpc>
                <a:spcPct val="110000"/>
              </a:lnSpc>
            </a:pPr>
            <a:r>
              <a:rPr lang="en-GB" dirty="0" err="1" smtClean="0"/>
              <a:t>Lista</a:t>
            </a:r>
            <a:r>
              <a:rPr lang="en-GB" dirty="0" smtClean="0"/>
              <a:t> de </a:t>
            </a:r>
            <a:r>
              <a:rPr lang="en-GB" dirty="0" err="1" smtClean="0"/>
              <a:t>Verificación</a:t>
            </a:r>
            <a:endParaRPr lang="en-GB" dirty="0"/>
          </a:p>
          <a:p>
            <a:pPr>
              <a:lnSpc>
                <a:spcPct val="110000"/>
              </a:lnSpc>
            </a:pPr>
            <a:r>
              <a:rPr lang="en-GB" dirty="0" err="1" smtClean="0"/>
              <a:t>Transferencia</a:t>
            </a:r>
            <a:r>
              <a:rPr lang="en-GB" dirty="0" smtClean="0"/>
              <a:t> de </a:t>
            </a:r>
            <a:r>
              <a:rPr lang="en-GB" dirty="0" err="1" smtClean="0"/>
              <a:t>Propiedad</a:t>
            </a:r>
            <a:r>
              <a:rPr lang="en-GB" dirty="0" smtClean="0"/>
              <a:t> </a:t>
            </a:r>
            <a:endParaRPr lang="en-GB" dirty="0"/>
          </a:p>
          <a:p>
            <a:pPr>
              <a:lnSpc>
                <a:spcPct val="110000"/>
              </a:lnSpc>
            </a:pPr>
            <a:r>
              <a:rPr lang="en-GB" dirty="0" err="1" smtClean="0"/>
              <a:t>Proceso</a:t>
            </a:r>
            <a:r>
              <a:rPr lang="en-GB" dirty="0" smtClean="0"/>
              <a:t> de </a:t>
            </a:r>
            <a:r>
              <a:rPr lang="en-GB" dirty="0" err="1" smtClean="0"/>
              <a:t>Aceptación</a:t>
            </a:r>
            <a:r>
              <a:rPr lang="en-GB" dirty="0" smtClean="0"/>
              <a:t> y </a:t>
            </a:r>
            <a:r>
              <a:rPr lang="en-GB" dirty="0" err="1" smtClean="0"/>
              <a:t>Entrega</a:t>
            </a:r>
            <a:endParaRPr lang="en-GB" dirty="0" smtClean="0"/>
          </a:p>
          <a:p>
            <a:pPr>
              <a:lnSpc>
                <a:spcPct val="110000"/>
              </a:lnSpc>
            </a:pPr>
            <a:r>
              <a:rPr lang="en-GB" dirty="0" err="1" smtClean="0"/>
              <a:t>Interesados</a:t>
            </a:r>
            <a:r>
              <a:rPr lang="en-GB" dirty="0" smtClean="0"/>
              <a:t> Claves </a:t>
            </a:r>
            <a:r>
              <a:rPr lang="en-GB" dirty="0" err="1" smtClean="0"/>
              <a:t>presentes</a:t>
            </a:r>
            <a:endParaRPr lang="en-GB" dirty="0" smtClean="0"/>
          </a:p>
          <a:p>
            <a:pPr>
              <a:lnSpc>
                <a:spcPct val="110000"/>
              </a:lnSpc>
            </a:pPr>
            <a:r>
              <a:rPr lang="es-ES" dirty="0" smtClean="0"/>
              <a:t>Puesta en marcha de la transferencia de conocimientos y de los requerimientos</a:t>
            </a:r>
            <a:endParaRPr lang="en-GB" dirty="0" smtClean="0"/>
          </a:p>
          <a:p>
            <a:pPr>
              <a:lnSpc>
                <a:spcPct val="110000"/>
              </a:lnSpc>
            </a:pPr>
            <a:r>
              <a:rPr lang="en-GB" dirty="0" err="1" smtClean="0"/>
              <a:t>Revisión</a:t>
            </a:r>
            <a:r>
              <a:rPr lang="en-GB" dirty="0" smtClean="0"/>
              <a:t> de los </a:t>
            </a:r>
            <a:r>
              <a:rPr lang="en-GB" dirty="0" err="1" smtClean="0"/>
              <a:t>riesgos</a:t>
            </a:r>
            <a:r>
              <a:rPr lang="en-GB" dirty="0" smtClean="0"/>
              <a:t> e </a:t>
            </a:r>
            <a:r>
              <a:rPr lang="en-GB" dirty="0" err="1" smtClean="0"/>
              <a:t>incidentes</a:t>
            </a:r>
            <a:r>
              <a:rPr lang="en-GB" dirty="0" smtClean="0"/>
              <a:t> a ser </a:t>
            </a:r>
            <a:r>
              <a:rPr lang="en-GB" dirty="0" err="1" smtClean="0"/>
              <a:t>transferidos</a:t>
            </a:r>
            <a:r>
              <a:rPr lang="en-GB" dirty="0" smtClean="0"/>
              <a:t> a la </a:t>
            </a:r>
            <a:r>
              <a:rPr lang="en-GB" dirty="0" err="1" smtClean="0"/>
              <a:t>fase</a:t>
            </a:r>
            <a:r>
              <a:rPr lang="en-GB" dirty="0" smtClean="0"/>
              <a:t> de </a:t>
            </a:r>
            <a:r>
              <a:rPr lang="en-GB" dirty="0" err="1" smtClean="0"/>
              <a:t>operaciones</a:t>
            </a:r>
            <a:r>
              <a:rPr lang="en-GB" dirty="0" smtClean="0"/>
              <a:t> </a:t>
            </a:r>
            <a:r>
              <a:rPr lang="en-GB" dirty="0" err="1" smtClean="0"/>
              <a:t>junto</a:t>
            </a:r>
            <a:r>
              <a:rPr lang="en-GB" dirty="0" smtClean="0"/>
              <a:t> con los </a:t>
            </a:r>
            <a:r>
              <a:rPr lang="en-GB" dirty="0" err="1" smtClean="0"/>
              <a:t>entregables</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a:t>
            </a:fld>
            <a:endParaRPr lang="en-US"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6096000" y="1828800"/>
            <a:ext cx="2728944" cy="1361440"/>
          </a:xfrm>
          <a:prstGeom prst="rect">
            <a:avLst/>
          </a:prstGeom>
        </p:spPr>
      </p:pic>
    </p:spTree>
    <p:extLst>
      <p:ext uri="{BB962C8B-B14F-4D97-AF65-F5344CB8AC3E}">
        <p14:creationId xmlns="" xmlns:p14="http://schemas.microsoft.com/office/powerpoint/2010/main" val="6964483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628650" y="365125"/>
            <a:ext cx="6076950" cy="854075"/>
          </a:xfrm>
        </p:spPr>
        <p:txBody>
          <a:bodyPr>
            <a:normAutofit fontScale="90000"/>
          </a:bodyPr>
          <a:lstStyle/>
          <a:p>
            <a:r>
              <a:rPr lang="en-CA" dirty="0" err="1" smtClean="0"/>
              <a:t>Método</a:t>
            </a:r>
            <a:r>
              <a:rPr lang="en-CA" dirty="0" smtClean="0"/>
              <a:t> del Camino </a:t>
            </a:r>
            <a:r>
              <a:rPr lang="en-CA" dirty="0" err="1" smtClean="0"/>
              <a:t>Crítico</a:t>
            </a:r>
            <a:r>
              <a:rPr lang="en-CA" dirty="0" smtClean="0"/>
              <a:t> (CPM</a:t>
            </a:r>
            <a:r>
              <a:rPr lang="en-CA" dirty="0"/>
              <a:t>)</a:t>
            </a:r>
          </a:p>
        </p:txBody>
      </p:sp>
      <p:sp>
        <p:nvSpPr>
          <p:cNvPr id="204803" name="Rectangle 3"/>
          <p:cNvSpPr>
            <a:spLocks noGrp="1" noChangeArrowheads="1"/>
          </p:cNvSpPr>
          <p:nvPr>
            <p:ph type="body" idx="1"/>
          </p:nvPr>
        </p:nvSpPr>
        <p:spPr>
          <a:xfrm>
            <a:off x="990600" y="1371600"/>
            <a:ext cx="7315200" cy="990600"/>
          </a:xfrm>
        </p:spPr>
        <p:txBody>
          <a:bodyPr>
            <a:normAutofit/>
          </a:bodyPr>
          <a:lstStyle/>
          <a:p>
            <a:pPr marL="0" indent="0">
              <a:buNone/>
            </a:pPr>
            <a:r>
              <a:rPr lang="es-ES" dirty="0" smtClean="0">
                <a:solidFill>
                  <a:srgbClr val="000000"/>
                </a:solidFill>
              </a:rPr>
              <a:t>Los eventos se consolidan para dar la precedencia especificada.</a:t>
            </a:r>
            <a:endParaRPr lang="en-CA" sz="2800" b="0" dirty="0">
              <a:solidFill>
                <a:srgbClr val="000000"/>
              </a:solidFill>
            </a:endParaRPr>
          </a:p>
        </p:txBody>
      </p:sp>
      <p:sp>
        <p:nvSpPr>
          <p:cNvPr id="204804" name="Line 4"/>
          <p:cNvSpPr>
            <a:spLocks noChangeShapeType="1"/>
          </p:cNvSpPr>
          <p:nvPr/>
        </p:nvSpPr>
        <p:spPr bwMode="auto">
          <a:xfrm>
            <a:off x="1828800" y="4419600"/>
            <a:ext cx="2209800" cy="9906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05" name="Text Box 5"/>
          <p:cNvSpPr txBox="1">
            <a:spLocks noChangeArrowheads="1"/>
          </p:cNvSpPr>
          <p:nvPr/>
        </p:nvSpPr>
        <p:spPr bwMode="auto">
          <a:xfrm>
            <a:off x="4114800" y="41179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C</a:t>
            </a:r>
          </a:p>
        </p:txBody>
      </p:sp>
      <p:sp>
        <p:nvSpPr>
          <p:cNvPr id="204806" name="Line 6"/>
          <p:cNvSpPr>
            <a:spLocks noChangeShapeType="1"/>
          </p:cNvSpPr>
          <p:nvPr/>
        </p:nvSpPr>
        <p:spPr bwMode="auto">
          <a:xfrm flipV="1">
            <a:off x="1828800" y="3352800"/>
            <a:ext cx="1600200" cy="6858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07" name="Text Box 7"/>
          <p:cNvSpPr txBox="1">
            <a:spLocks noChangeArrowheads="1"/>
          </p:cNvSpPr>
          <p:nvPr/>
        </p:nvSpPr>
        <p:spPr bwMode="auto">
          <a:xfrm>
            <a:off x="2438400" y="43465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B</a:t>
            </a:r>
          </a:p>
        </p:txBody>
      </p:sp>
      <p:sp>
        <p:nvSpPr>
          <p:cNvPr id="204808" name="Text Box 8"/>
          <p:cNvSpPr txBox="1">
            <a:spLocks noChangeArrowheads="1"/>
          </p:cNvSpPr>
          <p:nvPr/>
        </p:nvSpPr>
        <p:spPr bwMode="auto">
          <a:xfrm>
            <a:off x="5943600" y="51847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E</a:t>
            </a:r>
          </a:p>
        </p:txBody>
      </p:sp>
      <p:sp>
        <p:nvSpPr>
          <p:cNvPr id="204809" name="Line 9"/>
          <p:cNvSpPr>
            <a:spLocks noChangeShapeType="1"/>
          </p:cNvSpPr>
          <p:nvPr/>
        </p:nvSpPr>
        <p:spPr bwMode="auto">
          <a:xfrm>
            <a:off x="4648200" y="5562600"/>
            <a:ext cx="28956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0" name="Oval 10"/>
          <p:cNvSpPr>
            <a:spLocks noChangeArrowheads="1"/>
          </p:cNvSpPr>
          <p:nvPr/>
        </p:nvSpPr>
        <p:spPr bwMode="auto">
          <a:xfrm>
            <a:off x="1295400" y="38862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1" name="Oval 11"/>
          <p:cNvSpPr>
            <a:spLocks noChangeArrowheads="1"/>
          </p:cNvSpPr>
          <p:nvPr/>
        </p:nvSpPr>
        <p:spPr bwMode="auto">
          <a:xfrm>
            <a:off x="4038600" y="5257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2" name="Oval 12"/>
          <p:cNvSpPr>
            <a:spLocks noChangeArrowheads="1"/>
          </p:cNvSpPr>
          <p:nvPr/>
        </p:nvSpPr>
        <p:spPr bwMode="auto">
          <a:xfrm>
            <a:off x="3429000" y="2971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4" name="Text Box 14"/>
          <p:cNvSpPr txBox="1">
            <a:spLocks noChangeArrowheads="1"/>
          </p:cNvSpPr>
          <p:nvPr/>
        </p:nvSpPr>
        <p:spPr bwMode="auto">
          <a:xfrm>
            <a:off x="2438400" y="3279775"/>
            <a:ext cx="37702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A</a:t>
            </a:r>
          </a:p>
        </p:txBody>
      </p:sp>
      <p:sp>
        <p:nvSpPr>
          <p:cNvPr id="204815" name="Oval 15"/>
          <p:cNvSpPr>
            <a:spLocks noChangeArrowheads="1"/>
          </p:cNvSpPr>
          <p:nvPr/>
        </p:nvSpPr>
        <p:spPr bwMode="auto">
          <a:xfrm>
            <a:off x="7543800" y="5257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7" name="Line 17"/>
          <p:cNvSpPr>
            <a:spLocks noChangeShapeType="1"/>
          </p:cNvSpPr>
          <p:nvPr/>
        </p:nvSpPr>
        <p:spPr bwMode="auto">
          <a:xfrm>
            <a:off x="4038600" y="3352800"/>
            <a:ext cx="3581400" cy="19812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8" name="Line 18"/>
          <p:cNvSpPr>
            <a:spLocks noChangeShapeType="1"/>
          </p:cNvSpPr>
          <p:nvPr/>
        </p:nvSpPr>
        <p:spPr bwMode="auto">
          <a:xfrm>
            <a:off x="3886200" y="3581400"/>
            <a:ext cx="457200" cy="16764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9" name="Text Box 19"/>
          <p:cNvSpPr txBox="1">
            <a:spLocks noChangeArrowheads="1"/>
          </p:cNvSpPr>
          <p:nvPr/>
        </p:nvSpPr>
        <p:spPr bwMode="auto">
          <a:xfrm>
            <a:off x="5715000" y="3813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D</a:t>
            </a:r>
          </a:p>
        </p:txBody>
      </p:sp>
      <p:sp>
        <p:nvSpPr>
          <p:cNvPr id="204821" name="Text Box 21"/>
          <p:cNvSpPr txBox="1">
            <a:spLocks noChangeArrowheads="1"/>
          </p:cNvSpPr>
          <p:nvPr/>
        </p:nvSpPr>
        <p:spPr bwMode="auto">
          <a:xfrm>
            <a:off x="1066800" y="4557713"/>
            <a:ext cx="78418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err="1" smtClean="0">
                <a:solidFill>
                  <a:srgbClr val="000000"/>
                </a:solidFill>
                <a:latin typeface="Arial" charset="0"/>
              </a:rPr>
              <a:t>Inicio</a:t>
            </a:r>
            <a:endParaRPr lang="en-CA" sz="2000" dirty="0">
              <a:solidFill>
                <a:srgbClr val="000000"/>
              </a:solidFill>
              <a:latin typeface="Arial" charset="0"/>
            </a:endParaRPr>
          </a:p>
        </p:txBody>
      </p:sp>
      <p:sp>
        <p:nvSpPr>
          <p:cNvPr id="204822" name="Text Box 22"/>
          <p:cNvSpPr txBox="1">
            <a:spLocks noChangeArrowheads="1"/>
          </p:cNvSpPr>
          <p:nvPr/>
        </p:nvSpPr>
        <p:spPr bwMode="auto">
          <a:xfrm>
            <a:off x="7543800" y="4495800"/>
            <a:ext cx="55496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err="1" smtClean="0">
                <a:solidFill>
                  <a:srgbClr val="000000"/>
                </a:solidFill>
                <a:latin typeface="Arial" charset="0"/>
              </a:rPr>
              <a:t>Fín</a:t>
            </a:r>
            <a:endParaRPr lang="en-CA" sz="2000" dirty="0">
              <a:solidFill>
                <a:srgbClr val="000000"/>
              </a:solidFill>
              <a:latin typeface="Arial" charset="0"/>
            </a:endParaRPr>
          </a:p>
        </p:txBody>
      </p:sp>
    </p:spTree>
    <p:extLst>
      <p:ext uri="{BB962C8B-B14F-4D97-AF65-F5344CB8AC3E}">
        <p14:creationId xmlns:p14="http://schemas.microsoft.com/office/powerpoint/2010/main" xmlns="" val="45485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rrowheads="1"/>
          </p:cNvSpPr>
          <p:nvPr>
            <p:ph type="title"/>
          </p:nvPr>
        </p:nvSpPr>
        <p:spPr/>
        <p:txBody>
          <a:bodyPr>
            <a:normAutofit fontScale="90000"/>
          </a:bodyPr>
          <a:lstStyle/>
          <a:p>
            <a:r>
              <a:rPr lang="en-CA" dirty="0" err="1" smtClean="0"/>
              <a:t>Ejemplo</a:t>
            </a:r>
            <a:r>
              <a:rPr lang="en-CA" dirty="0" smtClean="0"/>
              <a:t> de </a:t>
            </a:r>
            <a:r>
              <a:rPr lang="en-CA" dirty="0" err="1" smtClean="0"/>
              <a:t>Actividades</a:t>
            </a:r>
            <a:r>
              <a:rPr lang="en-CA" dirty="0" smtClean="0"/>
              <a:t> </a:t>
            </a:r>
            <a:r>
              <a:rPr lang="en-CA" dirty="0" err="1" smtClean="0"/>
              <a:t>Ficticias</a:t>
            </a:r>
            <a:endParaRPr lang="en-CA" dirty="0"/>
          </a:p>
        </p:txBody>
      </p:sp>
      <p:sp>
        <p:nvSpPr>
          <p:cNvPr id="223235" name="Rectangle 3"/>
          <p:cNvSpPr>
            <a:spLocks noGrp="1" noChangeArrowheads="1"/>
          </p:cNvSpPr>
          <p:nvPr>
            <p:ph type="body" idx="1"/>
          </p:nvPr>
        </p:nvSpPr>
        <p:spPr>
          <a:xfrm>
            <a:off x="762000" y="1371600"/>
            <a:ext cx="7467600" cy="2514600"/>
          </a:xfrm>
        </p:spPr>
        <p:txBody>
          <a:bodyPr>
            <a:normAutofit lnSpcReduction="10000"/>
          </a:bodyPr>
          <a:lstStyle/>
          <a:p>
            <a:pPr>
              <a:buNone/>
            </a:pPr>
            <a:r>
              <a:rPr lang="es-ES" sz="2400" dirty="0" smtClean="0">
                <a:solidFill>
                  <a:srgbClr val="000000"/>
                </a:solidFill>
              </a:rPr>
              <a:t>Para poder instalar un marco de puerta, las tareas requeridas son:</a:t>
            </a:r>
            <a:endParaRPr lang="en-CA" sz="2400" b="0" dirty="0" smtClean="0">
              <a:solidFill>
                <a:srgbClr val="000000"/>
              </a:solidFill>
            </a:endParaRPr>
          </a:p>
          <a:p>
            <a:pPr>
              <a:lnSpc>
                <a:spcPct val="90000"/>
              </a:lnSpc>
              <a:buFont typeface="Wingdings" charset="0"/>
              <a:buNone/>
            </a:pPr>
            <a:endParaRPr lang="en-CA" sz="800" b="0" dirty="0">
              <a:solidFill>
                <a:srgbClr val="000000"/>
              </a:solidFill>
            </a:endParaRPr>
          </a:p>
          <a:p>
            <a:pPr lvl="1">
              <a:lnSpc>
                <a:spcPct val="90000"/>
              </a:lnSpc>
            </a:pPr>
            <a:r>
              <a:rPr lang="en-CA" sz="2400" b="0" dirty="0" err="1" smtClean="0">
                <a:solidFill>
                  <a:srgbClr val="000000"/>
                </a:solidFill>
              </a:rPr>
              <a:t>Diseñar</a:t>
            </a:r>
            <a:r>
              <a:rPr lang="en-CA" sz="2400" b="0" dirty="0" smtClean="0">
                <a:solidFill>
                  <a:srgbClr val="000000"/>
                </a:solidFill>
              </a:rPr>
              <a:t> el </a:t>
            </a:r>
            <a:r>
              <a:rPr lang="en-CA" sz="2400" b="0" dirty="0" err="1" smtClean="0">
                <a:solidFill>
                  <a:srgbClr val="000000"/>
                </a:solidFill>
              </a:rPr>
              <a:t>marco</a:t>
            </a:r>
            <a:r>
              <a:rPr lang="en-CA" sz="2400" b="0" dirty="0" smtClean="0">
                <a:solidFill>
                  <a:srgbClr val="000000"/>
                </a:solidFill>
              </a:rPr>
              <a:t>   </a:t>
            </a:r>
            <a:r>
              <a:rPr lang="en-CA" sz="2400" b="0" dirty="0">
                <a:solidFill>
                  <a:srgbClr val="000000"/>
                </a:solidFill>
              </a:rPr>
              <a:t>	A		-</a:t>
            </a:r>
          </a:p>
          <a:p>
            <a:pPr lvl="1">
              <a:lnSpc>
                <a:spcPct val="90000"/>
              </a:lnSpc>
            </a:pPr>
            <a:r>
              <a:rPr lang="en-CA" sz="2400" b="0" dirty="0" err="1" smtClean="0">
                <a:solidFill>
                  <a:srgbClr val="000000"/>
                </a:solidFill>
              </a:rPr>
              <a:t>Construir</a:t>
            </a:r>
            <a:r>
              <a:rPr lang="en-CA" sz="2400" b="0" dirty="0" smtClean="0">
                <a:solidFill>
                  <a:srgbClr val="000000"/>
                </a:solidFill>
              </a:rPr>
              <a:t> el </a:t>
            </a:r>
            <a:r>
              <a:rPr lang="en-CA" sz="2400" b="0" dirty="0" err="1" smtClean="0">
                <a:solidFill>
                  <a:srgbClr val="000000"/>
                </a:solidFill>
              </a:rPr>
              <a:t>marco</a:t>
            </a:r>
            <a:r>
              <a:rPr lang="en-CA" sz="2400" b="0" dirty="0">
                <a:solidFill>
                  <a:srgbClr val="000000"/>
                </a:solidFill>
              </a:rPr>
              <a:t>	B		A</a:t>
            </a:r>
          </a:p>
          <a:p>
            <a:pPr lvl="1">
              <a:lnSpc>
                <a:spcPct val="90000"/>
              </a:lnSpc>
            </a:pPr>
            <a:r>
              <a:rPr lang="en-CA" sz="2400" b="0" dirty="0" err="1" smtClean="0">
                <a:solidFill>
                  <a:srgbClr val="000000"/>
                </a:solidFill>
              </a:rPr>
              <a:t>Instalar</a:t>
            </a:r>
            <a:r>
              <a:rPr lang="en-CA" sz="2400" b="0" dirty="0" smtClean="0">
                <a:solidFill>
                  <a:srgbClr val="000000"/>
                </a:solidFill>
              </a:rPr>
              <a:t> el </a:t>
            </a:r>
            <a:r>
              <a:rPr lang="en-CA" sz="2400" b="0" dirty="0" err="1" smtClean="0">
                <a:solidFill>
                  <a:srgbClr val="000000"/>
                </a:solidFill>
              </a:rPr>
              <a:t>marco</a:t>
            </a:r>
            <a:r>
              <a:rPr lang="en-CA" sz="2400" b="0" dirty="0">
                <a:solidFill>
                  <a:srgbClr val="000000"/>
                </a:solidFill>
              </a:rPr>
              <a:t>	C		-</a:t>
            </a:r>
          </a:p>
          <a:p>
            <a:pPr lvl="1">
              <a:lnSpc>
                <a:spcPct val="90000"/>
              </a:lnSpc>
            </a:pPr>
            <a:r>
              <a:rPr lang="en-CA" sz="2400" b="0" dirty="0" err="1" smtClean="0">
                <a:solidFill>
                  <a:srgbClr val="000000"/>
                </a:solidFill>
              </a:rPr>
              <a:t>Sellar</a:t>
            </a:r>
            <a:r>
              <a:rPr lang="en-CA" sz="2400" b="0" dirty="0" smtClean="0">
                <a:solidFill>
                  <a:srgbClr val="000000"/>
                </a:solidFill>
              </a:rPr>
              <a:t> el </a:t>
            </a:r>
            <a:r>
              <a:rPr lang="en-CA" sz="2400" b="0" dirty="0" err="1" smtClean="0">
                <a:solidFill>
                  <a:srgbClr val="000000"/>
                </a:solidFill>
              </a:rPr>
              <a:t>marco</a:t>
            </a:r>
            <a:r>
              <a:rPr lang="en-CA" sz="2400" b="0" dirty="0" smtClean="0">
                <a:solidFill>
                  <a:srgbClr val="000000"/>
                </a:solidFill>
              </a:rPr>
              <a:t>	</a:t>
            </a:r>
            <a:r>
              <a:rPr lang="en-CA" sz="2400" b="0" dirty="0">
                <a:solidFill>
                  <a:srgbClr val="000000"/>
                </a:solidFill>
              </a:rPr>
              <a:t>	D		A,C</a:t>
            </a:r>
          </a:p>
          <a:p>
            <a:pPr>
              <a:lnSpc>
                <a:spcPct val="90000"/>
              </a:lnSpc>
              <a:buFont typeface="Wingdings" charset="0"/>
              <a:buNone/>
            </a:pPr>
            <a:endParaRPr lang="en-CA" sz="2800" b="0" dirty="0">
              <a:solidFill>
                <a:srgbClr val="000000"/>
              </a:solidFill>
            </a:endParaRPr>
          </a:p>
        </p:txBody>
      </p:sp>
      <p:sp>
        <p:nvSpPr>
          <p:cNvPr id="223236" name="Line 4"/>
          <p:cNvSpPr>
            <a:spLocks noChangeShapeType="1"/>
          </p:cNvSpPr>
          <p:nvPr/>
        </p:nvSpPr>
        <p:spPr bwMode="auto">
          <a:xfrm>
            <a:off x="1331913" y="4886325"/>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37" name="Text Box 5"/>
          <p:cNvSpPr txBox="1">
            <a:spLocks noChangeArrowheads="1"/>
          </p:cNvSpPr>
          <p:nvPr/>
        </p:nvSpPr>
        <p:spPr bwMode="auto">
          <a:xfrm>
            <a:off x="1258888" y="5227638"/>
            <a:ext cx="441325" cy="519112"/>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38" name="Line 6"/>
          <p:cNvSpPr>
            <a:spLocks noChangeShapeType="1"/>
          </p:cNvSpPr>
          <p:nvPr/>
        </p:nvSpPr>
        <p:spPr bwMode="auto">
          <a:xfrm flipV="1">
            <a:off x="1331913" y="5410200"/>
            <a:ext cx="877887" cy="41275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39" name="Text Box 7"/>
          <p:cNvSpPr txBox="1">
            <a:spLocks noChangeArrowheads="1"/>
          </p:cNvSpPr>
          <p:nvPr/>
        </p:nvSpPr>
        <p:spPr bwMode="auto">
          <a:xfrm>
            <a:off x="7620000" y="4495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B</a:t>
            </a:r>
          </a:p>
        </p:txBody>
      </p:sp>
      <p:sp>
        <p:nvSpPr>
          <p:cNvPr id="223243" name="Oval 11"/>
          <p:cNvSpPr>
            <a:spLocks noChangeArrowheads="1"/>
          </p:cNvSpPr>
          <p:nvPr/>
        </p:nvSpPr>
        <p:spPr bwMode="auto">
          <a:xfrm>
            <a:off x="2124075" y="51022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45" name="Text Box 13"/>
          <p:cNvSpPr txBox="1">
            <a:spLocks noChangeArrowheads="1"/>
          </p:cNvSpPr>
          <p:nvPr/>
        </p:nvSpPr>
        <p:spPr bwMode="auto">
          <a:xfrm>
            <a:off x="1331913" y="4435475"/>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49" name="Text Box 17"/>
          <p:cNvSpPr txBox="1">
            <a:spLocks noChangeArrowheads="1"/>
          </p:cNvSpPr>
          <p:nvPr/>
        </p:nvSpPr>
        <p:spPr bwMode="auto">
          <a:xfrm>
            <a:off x="2743200" y="4876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54" name="Line 22"/>
          <p:cNvSpPr>
            <a:spLocks noChangeShapeType="1"/>
          </p:cNvSpPr>
          <p:nvPr/>
        </p:nvSpPr>
        <p:spPr bwMode="auto">
          <a:xfrm>
            <a:off x="2555875" y="53181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5" name="Line 23"/>
          <p:cNvSpPr>
            <a:spLocks noChangeShapeType="1"/>
          </p:cNvSpPr>
          <p:nvPr/>
        </p:nvSpPr>
        <p:spPr bwMode="auto">
          <a:xfrm>
            <a:off x="6229350" y="57499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6" name="Line 24"/>
          <p:cNvSpPr>
            <a:spLocks noChangeShapeType="1"/>
          </p:cNvSpPr>
          <p:nvPr/>
        </p:nvSpPr>
        <p:spPr bwMode="auto">
          <a:xfrm>
            <a:off x="6229350" y="48863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7" name="Line 25"/>
          <p:cNvSpPr>
            <a:spLocks noChangeShapeType="1"/>
          </p:cNvSpPr>
          <p:nvPr/>
        </p:nvSpPr>
        <p:spPr bwMode="auto">
          <a:xfrm>
            <a:off x="7524750" y="57499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8" name="Line 26"/>
          <p:cNvSpPr>
            <a:spLocks noChangeShapeType="1"/>
          </p:cNvSpPr>
          <p:nvPr/>
        </p:nvSpPr>
        <p:spPr bwMode="auto">
          <a:xfrm>
            <a:off x="7524750" y="48863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9" name="Oval 27"/>
          <p:cNvSpPr>
            <a:spLocks noChangeArrowheads="1"/>
          </p:cNvSpPr>
          <p:nvPr/>
        </p:nvSpPr>
        <p:spPr bwMode="auto">
          <a:xfrm>
            <a:off x="7092950" y="46704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0" name="Oval 28"/>
          <p:cNvSpPr>
            <a:spLocks noChangeArrowheads="1"/>
          </p:cNvSpPr>
          <p:nvPr/>
        </p:nvSpPr>
        <p:spPr bwMode="auto">
          <a:xfrm>
            <a:off x="7092950" y="55340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1" name="Text Box 29"/>
          <p:cNvSpPr txBox="1">
            <a:spLocks noChangeArrowheads="1"/>
          </p:cNvSpPr>
          <p:nvPr/>
        </p:nvSpPr>
        <p:spPr bwMode="auto">
          <a:xfrm>
            <a:off x="3810000" y="4572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62" name="Text Box 30"/>
          <p:cNvSpPr txBox="1">
            <a:spLocks noChangeArrowheads="1"/>
          </p:cNvSpPr>
          <p:nvPr/>
        </p:nvSpPr>
        <p:spPr bwMode="auto">
          <a:xfrm>
            <a:off x="6324600" y="4495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63" name="Text Box 31"/>
          <p:cNvSpPr txBox="1">
            <a:spLocks noChangeArrowheads="1"/>
          </p:cNvSpPr>
          <p:nvPr/>
        </p:nvSpPr>
        <p:spPr bwMode="auto">
          <a:xfrm>
            <a:off x="3779838" y="5299075"/>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64" name="Text Box 32"/>
          <p:cNvSpPr txBox="1">
            <a:spLocks noChangeArrowheads="1"/>
          </p:cNvSpPr>
          <p:nvPr/>
        </p:nvSpPr>
        <p:spPr bwMode="auto">
          <a:xfrm>
            <a:off x="6324600" y="5334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65" name="Text Box 33"/>
          <p:cNvSpPr txBox="1">
            <a:spLocks noChangeArrowheads="1"/>
          </p:cNvSpPr>
          <p:nvPr/>
        </p:nvSpPr>
        <p:spPr bwMode="auto">
          <a:xfrm>
            <a:off x="5181600" y="5257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66" name="Text Box 34"/>
          <p:cNvSpPr txBox="1">
            <a:spLocks noChangeArrowheads="1"/>
          </p:cNvSpPr>
          <p:nvPr/>
        </p:nvSpPr>
        <p:spPr bwMode="auto">
          <a:xfrm>
            <a:off x="7696200" y="5334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67" name="Line 35"/>
          <p:cNvSpPr>
            <a:spLocks noChangeShapeType="1"/>
          </p:cNvSpPr>
          <p:nvPr/>
        </p:nvSpPr>
        <p:spPr bwMode="auto">
          <a:xfrm>
            <a:off x="7308850" y="5102225"/>
            <a:ext cx="0" cy="431800"/>
          </a:xfrm>
          <a:prstGeom prst="line">
            <a:avLst/>
          </a:prstGeom>
          <a:noFill/>
          <a:ln w="12700">
            <a:solidFill>
              <a:schemeClr val="tx1"/>
            </a:solidFill>
            <a:prstDash val="dash"/>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68" name="Oval 36"/>
          <p:cNvSpPr>
            <a:spLocks noChangeArrowheads="1"/>
          </p:cNvSpPr>
          <p:nvPr/>
        </p:nvSpPr>
        <p:spPr bwMode="auto">
          <a:xfrm>
            <a:off x="4500563" y="5173663"/>
            <a:ext cx="393700" cy="41116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9" name="Line 37"/>
          <p:cNvSpPr>
            <a:spLocks noChangeShapeType="1"/>
          </p:cNvSpPr>
          <p:nvPr/>
        </p:nvSpPr>
        <p:spPr bwMode="auto">
          <a:xfrm flipV="1">
            <a:off x="4859338" y="4886325"/>
            <a:ext cx="808037" cy="360363"/>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0" name="Line 38"/>
          <p:cNvSpPr>
            <a:spLocks noChangeShapeType="1"/>
          </p:cNvSpPr>
          <p:nvPr/>
        </p:nvSpPr>
        <p:spPr bwMode="auto">
          <a:xfrm flipV="1">
            <a:off x="3708400" y="5486400"/>
            <a:ext cx="863600" cy="407988"/>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1" name="Line 39"/>
          <p:cNvSpPr>
            <a:spLocks noChangeShapeType="1"/>
          </p:cNvSpPr>
          <p:nvPr/>
        </p:nvSpPr>
        <p:spPr bwMode="auto">
          <a:xfrm>
            <a:off x="3708400" y="4957763"/>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2" name="Line 40"/>
          <p:cNvSpPr>
            <a:spLocks noChangeShapeType="1"/>
          </p:cNvSpPr>
          <p:nvPr/>
        </p:nvSpPr>
        <p:spPr bwMode="auto">
          <a:xfrm>
            <a:off x="4859338" y="5534025"/>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3" name="Text Box 41"/>
          <p:cNvSpPr txBox="1">
            <a:spLocks noChangeArrowheads="1"/>
          </p:cNvSpPr>
          <p:nvPr/>
        </p:nvSpPr>
        <p:spPr bwMode="auto">
          <a:xfrm>
            <a:off x="5029200" y="4572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B</a:t>
            </a:r>
          </a:p>
        </p:txBody>
      </p:sp>
    </p:spTree>
    <p:extLst>
      <p:ext uri="{BB962C8B-B14F-4D97-AF65-F5344CB8AC3E}">
        <p14:creationId xmlns:p14="http://schemas.microsoft.com/office/powerpoint/2010/main" xmlns="" val="2111229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p:txBody>
          <a:bodyPr>
            <a:normAutofit/>
          </a:bodyPr>
          <a:lstStyle/>
          <a:p>
            <a:r>
              <a:rPr lang="en-CA" dirty="0" err="1" smtClean="0"/>
              <a:t>Método</a:t>
            </a:r>
            <a:r>
              <a:rPr lang="en-CA" dirty="0" smtClean="0"/>
              <a:t> del Camino </a:t>
            </a:r>
            <a:r>
              <a:rPr lang="en-CA" dirty="0" err="1" smtClean="0"/>
              <a:t>Crítico</a:t>
            </a:r>
            <a:endParaRPr lang="en-CA" dirty="0"/>
          </a:p>
        </p:txBody>
      </p:sp>
      <p:sp>
        <p:nvSpPr>
          <p:cNvPr id="208899" name="Rectangle 3"/>
          <p:cNvSpPr>
            <a:spLocks noGrp="1" noChangeArrowheads="1"/>
          </p:cNvSpPr>
          <p:nvPr>
            <p:ph type="body" idx="1"/>
          </p:nvPr>
        </p:nvSpPr>
        <p:spPr>
          <a:xfrm>
            <a:off x="990600" y="1752600"/>
            <a:ext cx="7086600" cy="762000"/>
          </a:xfrm>
        </p:spPr>
        <p:txBody>
          <a:bodyPr>
            <a:normAutofit fontScale="92500" lnSpcReduction="10000"/>
          </a:bodyPr>
          <a:lstStyle/>
          <a:p>
            <a:pPr marL="0" indent="0">
              <a:buNone/>
            </a:pPr>
            <a:r>
              <a:rPr lang="es-ES" dirty="0" smtClean="0">
                <a:solidFill>
                  <a:srgbClr val="000000"/>
                </a:solidFill>
              </a:rPr>
              <a:t>Se añade a continuación el tiempo </a:t>
            </a:r>
            <a:r>
              <a:rPr lang="en-CA" dirty="0" smtClean="0">
                <a:solidFill>
                  <a:schemeClr val="accent1"/>
                </a:solidFill>
              </a:rPr>
              <a:t>(</a:t>
            </a:r>
            <a:r>
              <a:rPr lang="en-CA" dirty="0" err="1" smtClean="0">
                <a:solidFill>
                  <a:schemeClr val="accent1"/>
                </a:solidFill>
              </a:rPr>
              <a:t>duración</a:t>
            </a:r>
            <a:r>
              <a:rPr lang="en-CA" dirty="0" smtClean="0">
                <a:solidFill>
                  <a:schemeClr val="accent1"/>
                </a:solidFill>
              </a:rPr>
              <a:t>) </a:t>
            </a:r>
            <a:r>
              <a:rPr lang="es-ES" dirty="0" smtClean="0">
                <a:solidFill>
                  <a:srgbClr val="000000"/>
                </a:solidFill>
              </a:rPr>
              <a:t>de las actividades: </a:t>
            </a:r>
            <a:endParaRPr lang="en-CA" sz="2800" b="0" dirty="0">
              <a:solidFill>
                <a:srgbClr val="000000"/>
              </a:solidFill>
            </a:endParaRPr>
          </a:p>
        </p:txBody>
      </p:sp>
      <p:sp>
        <p:nvSpPr>
          <p:cNvPr id="25" name="Line 4"/>
          <p:cNvSpPr>
            <a:spLocks noChangeShapeType="1"/>
          </p:cNvSpPr>
          <p:nvPr/>
        </p:nvSpPr>
        <p:spPr bwMode="auto">
          <a:xfrm>
            <a:off x="1600200" y="3886200"/>
            <a:ext cx="2209800" cy="990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6" name="Text Box 5"/>
          <p:cNvSpPr txBox="1">
            <a:spLocks noChangeArrowheads="1"/>
          </p:cNvSpPr>
          <p:nvPr/>
        </p:nvSpPr>
        <p:spPr bwMode="auto">
          <a:xfrm>
            <a:off x="3886200" y="3486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C</a:t>
            </a:r>
          </a:p>
        </p:txBody>
      </p:sp>
      <p:sp>
        <p:nvSpPr>
          <p:cNvPr id="27" name="Line 6"/>
          <p:cNvSpPr>
            <a:spLocks noChangeShapeType="1"/>
          </p:cNvSpPr>
          <p:nvPr/>
        </p:nvSpPr>
        <p:spPr bwMode="auto">
          <a:xfrm flipV="1">
            <a:off x="1600200" y="2819400"/>
            <a:ext cx="1600200" cy="6858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8" name="Text Box 7"/>
          <p:cNvSpPr txBox="1">
            <a:spLocks noChangeArrowheads="1"/>
          </p:cNvSpPr>
          <p:nvPr/>
        </p:nvSpPr>
        <p:spPr bwMode="auto">
          <a:xfrm>
            <a:off x="2438400" y="3867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B</a:t>
            </a:r>
          </a:p>
        </p:txBody>
      </p:sp>
      <p:sp>
        <p:nvSpPr>
          <p:cNvPr id="29" name="Text Box 8"/>
          <p:cNvSpPr txBox="1">
            <a:spLocks noChangeArrowheads="1"/>
          </p:cNvSpPr>
          <p:nvPr/>
        </p:nvSpPr>
        <p:spPr bwMode="auto">
          <a:xfrm>
            <a:off x="5715000" y="462915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chemeClr val="bg1"/>
                </a:solidFill>
                <a:latin typeface="Arial" charset="0"/>
              </a:rPr>
              <a:t>E</a:t>
            </a:r>
          </a:p>
        </p:txBody>
      </p:sp>
      <p:sp>
        <p:nvSpPr>
          <p:cNvPr id="30" name="Line 9"/>
          <p:cNvSpPr>
            <a:spLocks noChangeShapeType="1"/>
          </p:cNvSpPr>
          <p:nvPr/>
        </p:nvSpPr>
        <p:spPr bwMode="auto">
          <a:xfrm>
            <a:off x="4419600" y="5105400"/>
            <a:ext cx="2895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31" name="Oval 10"/>
          <p:cNvSpPr>
            <a:spLocks noChangeArrowheads="1"/>
          </p:cNvSpPr>
          <p:nvPr/>
        </p:nvSpPr>
        <p:spPr bwMode="auto">
          <a:xfrm>
            <a:off x="1066800" y="3352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Oval 11"/>
          <p:cNvSpPr>
            <a:spLocks noChangeArrowheads="1"/>
          </p:cNvSpPr>
          <p:nvPr/>
        </p:nvSpPr>
        <p:spPr bwMode="auto">
          <a:xfrm>
            <a:off x="3810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Oval 12"/>
          <p:cNvSpPr>
            <a:spLocks noChangeArrowheads="1"/>
          </p:cNvSpPr>
          <p:nvPr/>
        </p:nvSpPr>
        <p:spPr bwMode="auto">
          <a:xfrm>
            <a:off x="32004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Text Box 13"/>
          <p:cNvSpPr txBox="1">
            <a:spLocks noChangeArrowheads="1"/>
          </p:cNvSpPr>
          <p:nvPr/>
        </p:nvSpPr>
        <p:spPr bwMode="auto">
          <a:xfrm>
            <a:off x="2209800" y="26479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A</a:t>
            </a:r>
          </a:p>
        </p:txBody>
      </p:sp>
      <p:sp>
        <p:nvSpPr>
          <p:cNvPr id="35" name="Oval 14"/>
          <p:cNvSpPr>
            <a:spLocks noChangeArrowheads="1"/>
          </p:cNvSpPr>
          <p:nvPr/>
        </p:nvSpPr>
        <p:spPr bwMode="auto">
          <a:xfrm>
            <a:off x="73152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15"/>
          <p:cNvSpPr>
            <a:spLocks noChangeShapeType="1"/>
          </p:cNvSpPr>
          <p:nvPr/>
        </p:nvSpPr>
        <p:spPr bwMode="auto">
          <a:xfrm>
            <a:off x="3810000" y="2819400"/>
            <a:ext cx="3581400" cy="19812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a:solidFill>
                  <a:schemeClr val="tx1"/>
                </a:solidFill>
              </a:ln>
            </a:endParaRPr>
          </a:p>
        </p:txBody>
      </p:sp>
      <p:sp>
        <p:nvSpPr>
          <p:cNvPr id="37" name="Line 16"/>
          <p:cNvSpPr>
            <a:spLocks noChangeShapeType="1"/>
          </p:cNvSpPr>
          <p:nvPr/>
        </p:nvSpPr>
        <p:spPr bwMode="auto">
          <a:xfrm>
            <a:off x="3657600" y="3048000"/>
            <a:ext cx="457200" cy="16764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38" name="Text Box 17"/>
          <p:cNvSpPr txBox="1">
            <a:spLocks noChangeArrowheads="1"/>
          </p:cNvSpPr>
          <p:nvPr/>
        </p:nvSpPr>
        <p:spPr bwMode="auto">
          <a:xfrm>
            <a:off x="5334000" y="32575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D</a:t>
            </a:r>
          </a:p>
        </p:txBody>
      </p:sp>
      <p:sp>
        <p:nvSpPr>
          <p:cNvPr id="39" name="Text Box 18"/>
          <p:cNvSpPr txBox="1">
            <a:spLocks noChangeArrowheads="1"/>
          </p:cNvSpPr>
          <p:nvPr/>
        </p:nvSpPr>
        <p:spPr bwMode="auto">
          <a:xfrm>
            <a:off x="762000" y="3886200"/>
            <a:ext cx="9044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err="1" smtClean="0">
                <a:solidFill>
                  <a:srgbClr val="000000"/>
                </a:solidFill>
                <a:latin typeface="Arial" charset="0"/>
              </a:rPr>
              <a:t>Inicio</a:t>
            </a:r>
            <a:endParaRPr lang="en-CA" sz="2400" dirty="0">
              <a:solidFill>
                <a:srgbClr val="000000"/>
              </a:solidFill>
              <a:latin typeface="Arial" charset="0"/>
            </a:endParaRPr>
          </a:p>
        </p:txBody>
      </p:sp>
      <p:sp>
        <p:nvSpPr>
          <p:cNvPr id="40" name="Text Box 19"/>
          <p:cNvSpPr txBox="1">
            <a:spLocks noChangeArrowheads="1"/>
          </p:cNvSpPr>
          <p:nvPr/>
        </p:nvSpPr>
        <p:spPr bwMode="auto">
          <a:xfrm>
            <a:off x="7239000" y="3962400"/>
            <a:ext cx="62869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err="1" smtClean="0">
                <a:solidFill>
                  <a:srgbClr val="000000"/>
                </a:solidFill>
                <a:latin typeface="Arial" charset="0"/>
              </a:rPr>
              <a:t>Fín</a:t>
            </a:r>
            <a:endParaRPr lang="en-CA" sz="2400" dirty="0">
              <a:solidFill>
                <a:srgbClr val="000000"/>
              </a:solidFill>
              <a:latin typeface="Arial" charset="0"/>
            </a:endParaRPr>
          </a:p>
        </p:txBody>
      </p:sp>
      <p:sp>
        <p:nvSpPr>
          <p:cNvPr id="41" name="Text Box 20"/>
          <p:cNvSpPr txBox="1">
            <a:spLocks noChangeArrowheads="1"/>
          </p:cNvSpPr>
          <p:nvPr/>
        </p:nvSpPr>
        <p:spPr bwMode="auto">
          <a:xfrm>
            <a:off x="2362200" y="4324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5</a:t>
            </a:r>
          </a:p>
        </p:txBody>
      </p:sp>
      <p:sp>
        <p:nvSpPr>
          <p:cNvPr id="42" name="Text Box 21"/>
          <p:cNvSpPr txBox="1">
            <a:spLocks noChangeArrowheads="1"/>
          </p:cNvSpPr>
          <p:nvPr/>
        </p:nvSpPr>
        <p:spPr bwMode="auto">
          <a:xfrm>
            <a:off x="3429000" y="36385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43" name="Text Box 22"/>
          <p:cNvSpPr txBox="1">
            <a:spLocks noChangeArrowheads="1"/>
          </p:cNvSpPr>
          <p:nvPr/>
        </p:nvSpPr>
        <p:spPr bwMode="auto">
          <a:xfrm>
            <a:off x="5181600" y="3790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44" name="Text Box 23"/>
          <p:cNvSpPr txBox="1">
            <a:spLocks noChangeArrowheads="1"/>
          </p:cNvSpPr>
          <p:nvPr/>
        </p:nvSpPr>
        <p:spPr bwMode="auto">
          <a:xfrm>
            <a:off x="5715000" y="5086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2</a:t>
            </a:r>
          </a:p>
        </p:txBody>
      </p:sp>
      <p:sp>
        <p:nvSpPr>
          <p:cNvPr id="45" name="Text Box 24"/>
          <p:cNvSpPr txBox="1">
            <a:spLocks noChangeArrowheads="1"/>
          </p:cNvSpPr>
          <p:nvPr/>
        </p:nvSpPr>
        <p:spPr bwMode="auto">
          <a:xfrm>
            <a:off x="2362200" y="3028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4</a:t>
            </a:r>
          </a:p>
        </p:txBody>
      </p:sp>
    </p:spTree>
    <p:extLst>
      <p:ext uri="{BB962C8B-B14F-4D97-AF65-F5344CB8AC3E}">
        <p14:creationId xmlns:p14="http://schemas.microsoft.com/office/powerpoint/2010/main" xmlns="" val="566142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9924" name="Line 4"/>
          <p:cNvSpPr>
            <a:spLocks noChangeShapeType="1"/>
          </p:cNvSpPr>
          <p:nvPr/>
        </p:nvSpPr>
        <p:spPr bwMode="auto">
          <a:xfrm>
            <a:off x="1600200" y="3886200"/>
            <a:ext cx="2209800" cy="990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25" name="Text Box 5"/>
          <p:cNvSpPr txBox="1">
            <a:spLocks noChangeArrowheads="1"/>
          </p:cNvSpPr>
          <p:nvPr/>
        </p:nvSpPr>
        <p:spPr bwMode="auto">
          <a:xfrm>
            <a:off x="3886200" y="3486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C</a:t>
            </a:r>
          </a:p>
        </p:txBody>
      </p:sp>
      <p:sp>
        <p:nvSpPr>
          <p:cNvPr id="209926" name="Line 6"/>
          <p:cNvSpPr>
            <a:spLocks noChangeShapeType="1"/>
          </p:cNvSpPr>
          <p:nvPr/>
        </p:nvSpPr>
        <p:spPr bwMode="auto">
          <a:xfrm flipV="1">
            <a:off x="1600200" y="2819400"/>
            <a:ext cx="1600200" cy="68580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27" name="Text Box 7"/>
          <p:cNvSpPr txBox="1">
            <a:spLocks noChangeArrowheads="1"/>
          </p:cNvSpPr>
          <p:nvPr/>
        </p:nvSpPr>
        <p:spPr bwMode="auto">
          <a:xfrm>
            <a:off x="2438400" y="3867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B</a:t>
            </a:r>
          </a:p>
        </p:txBody>
      </p:sp>
      <p:sp>
        <p:nvSpPr>
          <p:cNvPr id="209928" name="Text Box 8"/>
          <p:cNvSpPr txBox="1">
            <a:spLocks noChangeArrowheads="1"/>
          </p:cNvSpPr>
          <p:nvPr/>
        </p:nvSpPr>
        <p:spPr bwMode="auto">
          <a:xfrm>
            <a:off x="5715000" y="462915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chemeClr val="bg1"/>
                </a:solidFill>
                <a:latin typeface="Arial" charset="0"/>
              </a:rPr>
              <a:t>E</a:t>
            </a:r>
          </a:p>
        </p:txBody>
      </p:sp>
      <p:sp>
        <p:nvSpPr>
          <p:cNvPr id="209929" name="Line 9"/>
          <p:cNvSpPr>
            <a:spLocks noChangeShapeType="1"/>
          </p:cNvSpPr>
          <p:nvPr/>
        </p:nvSpPr>
        <p:spPr bwMode="auto">
          <a:xfrm>
            <a:off x="4419600" y="5105400"/>
            <a:ext cx="2895600" cy="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30" name="Oval 10"/>
          <p:cNvSpPr>
            <a:spLocks noChangeArrowheads="1"/>
          </p:cNvSpPr>
          <p:nvPr/>
        </p:nvSpPr>
        <p:spPr bwMode="auto">
          <a:xfrm>
            <a:off x="1066800" y="3352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1" name="Oval 11"/>
          <p:cNvSpPr>
            <a:spLocks noChangeArrowheads="1"/>
          </p:cNvSpPr>
          <p:nvPr/>
        </p:nvSpPr>
        <p:spPr bwMode="auto">
          <a:xfrm>
            <a:off x="3810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2" name="Oval 12"/>
          <p:cNvSpPr>
            <a:spLocks noChangeArrowheads="1"/>
          </p:cNvSpPr>
          <p:nvPr/>
        </p:nvSpPr>
        <p:spPr bwMode="auto">
          <a:xfrm>
            <a:off x="32004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3" name="Text Box 13"/>
          <p:cNvSpPr txBox="1">
            <a:spLocks noChangeArrowheads="1"/>
          </p:cNvSpPr>
          <p:nvPr/>
        </p:nvSpPr>
        <p:spPr bwMode="auto">
          <a:xfrm>
            <a:off x="2209800" y="26479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A</a:t>
            </a:r>
          </a:p>
        </p:txBody>
      </p:sp>
      <p:sp>
        <p:nvSpPr>
          <p:cNvPr id="209934" name="Oval 14"/>
          <p:cNvSpPr>
            <a:spLocks noChangeArrowheads="1"/>
          </p:cNvSpPr>
          <p:nvPr/>
        </p:nvSpPr>
        <p:spPr bwMode="auto">
          <a:xfrm>
            <a:off x="73152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5" name="Line 15"/>
          <p:cNvSpPr>
            <a:spLocks noChangeShapeType="1"/>
          </p:cNvSpPr>
          <p:nvPr/>
        </p:nvSpPr>
        <p:spPr bwMode="auto">
          <a:xfrm>
            <a:off x="3810000" y="2819400"/>
            <a:ext cx="3581400" cy="19812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a:solidFill>
                  <a:schemeClr val="tx1"/>
                </a:solidFill>
              </a:ln>
            </a:endParaRPr>
          </a:p>
        </p:txBody>
      </p:sp>
      <p:sp>
        <p:nvSpPr>
          <p:cNvPr id="209936" name="Line 16"/>
          <p:cNvSpPr>
            <a:spLocks noChangeShapeType="1"/>
          </p:cNvSpPr>
          <p:nvPr/>
        </p:nvSpPr>
        <p:spPr bwMode="auto">
          <a:xfrm>
            <a:off x="3657600" y="3048000"/>
            <a:ext cx="457200" cy="167640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37" name="Text Box 17"/>
          <p:cNvSpPr txBox="1">
            <a:spLocks noChangeArrowheads="1"/>
          </p:cNvSpPr>
          <p:nvPr/>
        </p:nvSpPr>
        <p:spPr bwMode="auto">
          <a:xfrm>
            <a:off x="5334000" y="32575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D</a:t>
            </a:r>
          </a:p>
        </p:txBody>
      </p:sp>
      <p:sp>
        <p:nvSpPr>
          <p:cNvPr id="209938" name="Text Box 18"/>
          <p:cNvSpPr txBox="1">
            <a:spLocks noChangeArrowheads="1"/>
          </p:cNvSpPr>
          <p:nvPr/>
        </p:nvSpPr>
        <p:spPr bwMode="auto">
          <a:xfrm>
            <a:off x="762000" y="3886200"/>
            <a:ext cx="83869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Start</a:t>
            </a:r>
            <a:endParaRPr lang="en-CA" sz="2400" dirty="0">
              <a:solidFill>
                <a:srgbClr val="000000"/>
              </a:solidFill>
              <a:latin typeface="Arial" charset="0"/>
            </a:endParaRPr>
          </a:p>
        </p:txBody>
      </p:sp>
      <p:sp>
        <p:nvSpPr>
          <p:cNvPr id="209939" name="Text Box 19"/>
          <p:cNvSpPr txBox="1">
            <a:spLocks noChangeArrowheads="1"/>
          </p:cNvSpPr>
          <p:nvPr/>
        </p:nvSpPr>
        <p:spPr bwMode="auto">
          <a:xfrm>
            <a:off x="7315200" y="4114800"/>
            <a:ext cx="7322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End</a:t>
            </a:r>
            <a:endParaRPr lang="en-CA" sz="2400" dirty="0">
              <a:solidFill>
                <a:srgbClr val="000000"/>
              </a:solidFill>
              <a:latin typeface="Arial" charset="0"/>
            </a:endParaRPr>
          </a:p>
        </p:txBody>
      </p:sp>
      <p:sp>
        <p:nvSpPr>
          <p:cNvPr id="209940" name="Text Box 20"/>
          <p:cNvSpPr txBox="1">
            <a:spLocks noChangeArrowheads="1"/>
          </p:cNvSpPr>
          <p:nvPr/>
        </p:nvSpPr>
        <p:spPr bwMode="auto">
          <a:xfrm>
            <a:off x="2362200" y="4324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5</a:t>
            </a:r>
          </a:p>
        </p:txBody>
      </p:sp>
      <p:sp>
        <p:nvSpPr>
          <p:cNvPr id="209941" name="Text Box 21"/>
          <p:cNvSpPr txBox="1">
            <a:spLocks noChangeArrowheads="1"/>
          </p:cNvSpPr>
          <p:nvPr/>
        </p:nvSpPr>
        <p:spPr bwMode="auto">
          <a:xfrm>
            <a:off x="3429000" y="36385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209942" name="Text Box 22"/>
          <p:cNvSpPr txBox="1">
            <a:spLocks noChangeArrowheads="1"/>
          </p:cNvSpPr>
          <p:nvPr/>
        </p:nvSpPr>
        <p:spPr bwMode="auto">
          <a:xfrm>
            <a:off x="5181600" y="3790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209943" name="Text Box 23"/>
          <p:cNvSpPr txBox="1">
            <a:spLocks noChangeArrowheads="1"/>
          </p:cNvSpPr>
          <p:nvPr/>
        </p:nvSpPr>
        <p:spPr bwMode="auto">
          <a:xfrm>
            <a:off x="5715000" y="5086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2</a:t>
            </a:r>
          </a:p>
        </p:txBody>
      </p:sp>
      <p:sp>
        <p:nvSpPr>
          <p:cNvPr id="209944" name="Text Box 24"/>
          <p:cNvSpPr txBox="1">
            <a:spLocks noChangeArrowheads="1"/>
          </p:cNvSpPr>
          <p:nvPr/>
        </p:nvSpPr>
        <p:spPr bwMode="auto">
          <a:xfrm>
            <a:off x="2362200" y="3028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4</a:t>
            </a:r>
          </a:p>
        </p:txBody>
      </p:sp>
      <p:sp>
        <p:nvSpPr>
          <p:cNvPr id="2" name="Rectangle 1"/>
          <p:cNvSpPr/>
          <p:nvPr/>
        </p:nvSpPr>
        <p:spPr>
          <a:xfrm>
            <a:off x="304800" y="1143000"/>
            <a:ext cx="5943600" cy="844847"/>
          </a:xfrm>
          <a:prstGeom prst="rect">
            <a:avLst/>
          </a:prstGeom>
        </p:spPr>
        <p:txBody>
          <a:bodyPr wrap="square">
            <a:spAutoFit/>
          </a:bodyPr>
          <a:lstStyle/>
          <a:p>
            <a:pPr>
              <a:lnSpc>
                <a:spcPct val="90000"/>
              </a:lnSpc>
              <a:buNone/>
            </a:pPr>
            <a:r>
              <a:rPr lang="en-CA" dirty="0">
                <a:latin typeface="Helvetica"/>
                <a:cs typeface="Helvetica"/>
              </a:rPr>
              <a:t>The CRITICAL PATH is the path through the project on which any delay will cause the completion of the entire project to be delayed:</a:t>
            </a:r>
          </a:p>
        </p:txBody>
      </p:sp>
    </p:spTree>
    <p:extLst>
      <p:ext uri="{BB962C8B-B14F-4D97-AF65-F5344CB8AC3E}">
        <p14:creationId xmlns:p14="http://schemas.microsoft.com/office/powerpoint/2010/main" xmlns="" val="1804155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p:txBody>
          <a:bodyPr>
            <a:normAutofit fontScale="90000"/>
          </a:bodyPr>
          <a:lstStyle/>
          <a:p>
            <a:r>
              <a:rPr lang="en-GB" dirty="0" err="1" smtClean="0"/>
              <a:t>Exactitud</a:t>
            </a:r>
            <a:r>
              <a:rPr lang="en-GB" dirty="0" smtClean="0"/>
              <a:t> de </a:t>
            </a:r>
            <a:r>
              <a:rPr lang="en-GB" dirty="0" err="1" smtClean="0"/>
              <a:t>las</a:t>
            </a:r>
            <a:r>
              <a:rPr lang="en-GB" dirty="0" smtClean="0"/>
              <a:t> </a:t>
            </a:r>
            <a:r>
              <a:rPr lang="en-GB" dirty="0" err="1" smtClean="0"/>
              <a:t>Estimaciones</a:t>
            </a:r>
            <a:endParaRPr lang="en-GB" dirty="0"/>
          </a:p>
        </p:txBody>
      </p:sp>
      <p:grpSp>
        <p:nvGrpSpPr>
          <p:cNvPr id="2" name="Group 32"/>
          <p:cNvGrpSpPr/>
          <p:nvPr/>
        </p:nvGrpSpPr>
        <p:grpSpPr>
          <a:xfrm>
            <a:off x="1223597" y="1307918"/>
            <a:ext cx="6696808" cy="4564062"/>
            <a:chOff x="1910216" y="1394050"/>
            <a:chExt cx="7254875" cy="4564062"/>
          </a:xfrm>
        </p:grpSpPr>
        <p:grpSp>
          <p:nvGrpSpPr>
            <p:cNvPr id="5" name="Group 3"/>
            <p:cNvGrpSpPr>
              <a:grpSpLocks/>
            </p:cNvGrpSpPr>
            <p:nvPr/>
          </p:nvGrpSpPr>
          <p:grpSpPr bwMode="auto">
            <a:xfrm>
              <a:off x="2129291" y="3529237"/>
              <a:ext cx="7035800" cy="2428875"/>
              <a:chOff x="1120" y="1035"/>
              <a:chExt cx="4228" cy="1804"/>
            </a:xfrm>
          </p:grpSpPr>
          <p:sp>
            <p:nvSpPr>
              <p:cNvPr id="1526788" name="AutoShape 4"/>
              <p:cNvSpPr>
                <a:spLocks noChangeArrowheads="1"/>
              </p:cNvSpPr>
              <p:nvPr/>
            </p:nvSpPr>
            <p:spPr bwMode="auto">
              <a:xfrm>
                <a:off x="1681" y="1111"/>
                <a:ext cx="2842" cy="1057"/>
              </a:xfrm>
              <a:prstGeom prst="rightArrow">
                <a:avLst>
                  <a:gd name="adj1" fmla="val 59509"/>
                  <a:gd name="adj2" fmla="val 25443"/>
                </a:avLst>
              </a:prstGeom>
              <a:solidFill>
                <a:srgbClr val="EAEAEA"/>
              </a:solidFill>
              <a:ln w="9525">
                <a:noFill/>
                <a:miter lim="800000"/>
                <a:headEnd/>
                <a:tailEnd/>
              </a:ln>
              <a:effectLst/>
            </p:spPr>
            <p:txBody>
              <a:bodyPr wrap="none" anchor="ctr"/>
              <a:lstStyle/>
              <a:p>
                <a:endParaRPr lang="en-US" b="1" dirty="0"/>
              </a:p>
            </p:txBody>
          </p:sp>
          <p:sp>
            <p:nvSpPr>
              <p:cNvPr id="1526789" name="AutoShape 5"/>
              <p:cNvSpPr>
                <a:spLocks noChangeArrowheads="1"/>
              </p:cNvSpPr>
              <p:nvPr/>
            </p:nvSpPr>
            <p:spPr bwMode="auto">
              <a:xfrm>
                <a:off x="1145" y="1132"/>
                <a:ext cx="679" cy="1057"/>
              </a:xfrm>
              <a:prstGeom prst="rightArrow">
                <a:avLst>
                  <a:gd name="adj1" fmla="val 50000"/>
                  <a:gd name="adj2" fmla="val 25000"/>
                </a:avLst>
              </a:prstGeom>
              <a:solidFill>
                <a:srgbClr val="EAEAEA"/>
              </a:solidFill>
              <a:ln w="9525">
                <a:noFill/>
                <a:miter lim="800000"/>
                <a:headEnd/>
                <a:tailEnd/>
              </a:ln>
              <a:effectLst/>
            </p:spPr>
            <p:txBody>
              <a:bodyPr wrap="none" anchor="ctr"/>
              <a:lstStyle/>
              <a:p>
                <a:endParaRPr lang="en-US" b="1" dirty="0"/>
              </a:p>
            </p:txBody>
          </p:sp>
          <p:sp>
            <p:nvSpPr>
              <p:cNvPr id="1526790" name="AutoShape 6"/>
              <p:cNvSpPr>
                <a:spLocks noChangeArrowheads="1"/>
              </p:cNvSpPr>
              <p:nvPr/>
            </p:nvSpPr>
            <p:spPr bwMode="auto">
              <a:xfrm>
                <a:off x="1378" y="2227"/>
                <a:ext cx="521" cy="612"/>
              </a:xfrm>
              <a:prstGeom prst="homePlate">
                <a:avLst>
                  <a:gd name="adj" fmla="val 35699"/>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p>
            </p:txBody>
          </p:sp>
          <p:sp>
            <p:nvSpPr>
              <p:cNvPr id="1526791" name="AutoShape 7"/>
              <p:cNvSpPr>
                <a:spLocks noChangeArrowheads="1"/>
              </p:cNvSpPr>
              <p:nvPr/>
            </p:nvSpPr>
            <p:spPr bwMode="auto">
              <a:xfrm>
                <a:off x="1741" y="2227"/>
                <a:ext cx="775" cy="612"/>
              </a:xfrm>
              <a:prstGeom prst="chevron">
                <a:avLst>
                  <a:gd name="adj" fmla="val 28985"/>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b="1" dirty="0"/>
              </a:p>
            </p:txBody>
          </p:sp>
          <p:sp>
            <p:nvSpPr>
              <p:cNvPr id="1526792" name="AutoShape 8"/>
              <p:cNvSpPr>
                <a:spLocks noChangeArrowheads="1"/>
              </p:cNvSpPr>
              <p:nvPr/>
            </p:nvSpPr>
            <p:spPr bwMode="auto">
              <a:xfrm>
                <a:off x="2367" y="2227"/>
                <a:ext cx="798" cy="612"/>
              </a:xfrm>
              <a:prstGeom prst="chevron">
                <a:avLst>
                  <a:gd name="adj" fmla="val 30081"/>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b="1" dirty="0"/>
              </a:p>
            </p:txBody>
          </p:sp>
          <p:sp>
            <p:nvSpPr>
              <p:cNvPr id="1526793" name="AutoShape 9"/>
              <p:cNvSpPr>
                <a:spLocks noChangeArrowheads="1"/>
              </p:cNvSpPr>
              <p:nvPr/>
            </p:nvSpPr>
            <p:spPr bwMode="auto">
              <a:xfrm>
                <a:off x="3005" y="2227"/>
                <a:ext cx="964" cy="612"/>
              </a:xfrm>
              <a:prstGeom prst="chevron">
                <a:avLst>
                  <a:gd name="adj" fmla="val 30541"/>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endParaRPr lang="en-US" b="1" dirty="0"/>
              </a:p>
            </p:txBody>
          </p:sp>
          <p:sp>
            <p:nvSpPr>
              <p:cNvPr id="1526794" name="AutoShape 10"/>
              <p:cNvSpPr>
                <a:spLocks noChangeArrowheads="1"/>
              </p:cNvSpPr>
              <p:nvPr/>
            </p:nvSpPr>
            <p:spPr bwMode="auto">
              <a:xfrm>
                <a:off x="3808" y="2227"/>
                <a:ext cx="591" cy="612"/>
              </a:xfrm>
              <a:prstGeom prst="chevron">
                <a:avLst>
                  <a:gd name="adj" fmla="val 31782"/>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b="1" dirty="0"/>
              </a:p>
            </p:txBody>
          </p:sp>
          <p:sp>
            <p:nvSpPr>
              <p:cNvPr id="1526795" name="Text Box 11"/>
              <p:cNvSpPr txBox="1">
                <a:spLocks noChangeArrowheads="1"/>
              </p:cNvSpPr>
              <p:nvPr/>
            </p:nvSpPr>
            <p:spPr bwMode="auto">
              <a:xfrm>
                <a:off x="1418" y="2435"/>
                <a:ext cx="389" cy="274"/>
              </a:xfrm>
              <a:prstGeom prst="rect">
                <a:avLst/>
              </a:prstGeom>
              <a:noFill/>
              <a:ln w="9525">
                <a:noFill/>
                <a:miter lim="800000"/>
                <a:headEnd/>
                <a:tailEnd/>
              </a:ln>
              <a:effectLst/>
            </p:spPr>
            <p:txBody>
              <a:bodyPr wrap="none">
                <a:spAutoFit/>
              </a:bodyPr>
              <a:lstStyle/>
              <a:p>
                <a:pPr algn="l"/>
                <a:r>
                  <a:rPr lang="en-GB" b="1" dirty="0">
                    <a:solidFill>
                      <a:schemeClr val="bg1"/>
                    </a:solidFill>
                  </a:rPr>
                  <a:t>Idea</a:t>
                </a:r>
              </a:p>
            </p:txBody>
          </p:sp>
          <p:sp>
            <p:nvSpPr>
              <p:cNvPr id="1526796" name="Text Box 12"/>
              <p:cNvSpPr txBox="1">
                <a:spLocks noChangeArrowheads="1"/>
              </p:cNvSpPr>
              <p:nvPr/>
            </p:nvSpPr>
            <p:spPr bwMode="auto">
              <a:xfrm>
                <a:off x="1948" y="2359"/>
                <a:ext cx="475" cy="480"/>
              </a:xfrm>
              <a:prstGeom prst="rect">
                <a:avLst/>
              </a:prstGeom>
              <a:noFill/>
              <a:ln w="9525">
                <a:noFill/>
                <a:miter lim="800000"/>
                <a:headEnd/>
                <a:tailEnd/>
              </a:ln>
              <a:effectLst/>
            </p:spPr>
            <p:txBody>
              <a:bodyPr wrap="none">
                <a:spAutoFit/>
              </a:bodyPr>
              <a:lstStyle/>
              <a:p>
                <a:r>
                  <a:rPr lang="en-GB" b="1" dirty="0">
                    <a:solidFill>
                      <a:schemeClr val="bg1"/>
                    </a:solidFill>
                  </a:rPr>
                  <a:t>Quick</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7" name="Text Box 13"/>
              <p:cNvSpPr txBox="1">
                <a:spLocks noChangeArrowheads="1"/>
              </p:cNvSpPr>
              <p:nvPr/>
            </p:nvSpPr>
            <p:spPr bwMode="auto">
              <a:xfrm>
                <a:off x="2530" y="2359"/>
                <a:ext cx="643" cy="480"/>
              </a:xfrm>
              <a:prstGeom prst="rect">
                <a:avLst/>
              </a:prstGeom>
              <a:noFill/>
              <a:ln w="9525">
                <a:noFill/>
                <a:miter lim="800000"/>
                <a:headEnd/>
                <a:tailEnd/>
              </a:ln>
              <a:effectLst/>
            </p:spPr>
            <p:txBody>
              <a:bodyPr wrap="none">
                <a:spAutoFit/>
              </a:bodyPr>
              <a:lstStyle/>
              <a:p>
                <a:r>
                  <a:rPr lang="en-GB" b="1" dirty="0">
                    <a:solidFill>
                      <a:schemeClr val="bg1"/>
                    </a:solidFill>
                  </a:rPr>
                  <a:t>Detailed</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8" name="Text Box 14"/>
              <p:cNvSpPr txBox="1">
                <a:spLocks noChangeArrowheads="1"/>
              </p:cNvSpPr>
              <p:nvPr/>
            </p:nvSpPr>
            <p:spPr bwMode="auto">
              <a:xfrm>
                <a:off x="3282" y="2419"/>
                <a:ext cx="422" cy="274"/>
              </a:xfrm>
              <a:prstGeom prst="rect">
                <a:avLst/>
              </a:prstGeom>
              <a:noFill/>
              <a:ln w="9525">
                <a:noFill/>
                <a:miter lim="800000"/>
                <a:headEnd/>
                <a:tailEnd/>
              </a:ln>
              <a:effectLst/>
            </p:spPr>
            <p:txBody>
              <a:bodyPr wrap="none">
                <a:spAutoFit/>
              </a:bodyPr>
              <a:lstStyle/>
              <a:p>
                <a:r>
                  <a:rPr lang="en-GB" b="1" dirty="0">
                    <a:solidFill>
                      <a:schemeClr val="bg1"/>
                    </a:solidFill>
                  </a:rPr>
                  <a:t>Do </a:t>
                </a:r>
                <a:r>
                  <a:rPr lang="en-GB" b="1" dirty="0" smtClean="0">
                    <a:solidFill>
                      <a:schemeClr val="bg1"/>
                    </a:solidFill>
                  </a:rPr>
                  <a:t>It</a:t>
                </a:r>
                <a:endParaRPr lang="en-GB" b="1" dirty="0">
                  <a:solidFill>
                    <a:schemeClr val="bg1"/>
                  </a:solidFill>
                </a:endParaRPr>
              </a:p>
            </p:txBody>
          </p:sp>
          <p:sp>
            <p:nvSpPr>
              <p:cNvPr id="1526799" name="Text Box 15"/>
              <p:cNvSpPr txBox="1">
                <a:spLocks noChangeArrowheads="1"/>
              </p:cNvSpPr>
              <p:nvPr/>
            </p:nvSpPr>
            <p:spPr bwMode="auto">
              <a:xfrm>
                <a:off x="3938" y="2359"/>
                <a:ext cx="482" cy="480"/>
              </a:xfrm>
              <a:prstGeom prst="rect">
                <a:avLst/>
              </a:prstGeom>
              <a:noFill/>
              <a:ln w="9525">
                <a:noFill/>
                <a:miter lim="800000"/>
                <a:headEnd/>
                <a:tailEnd/>
              </a:ln>
              <a:effectLst/>
            </p:spPr>
            <p:txBody>
              <a:bodyPr wrap="none">
                <a:spAutoFit/>
              </a:bodyPr>
              <a:lstStyle/>
              <a:p>
                <a:r>
                  <a:rPr lang="en-GB" b="1" dirty="0">
                    <a:solidFill>
                      <a:schemeClr val="bg1"/>
                    </a:solidFill>
                  </a:rPr>
                  <a:t>Finish</a:t>
                </a:r>
              </a:p>
              <a:p>
                <a:r>
                  <a:rPr lang="en-GB" b="1" dirty="0">
                    <a:solidFill>
                      <a:schemeClr val="bg1"/>
                    </a:solidFill>
                  </a:rPr>
                  <a:t>off</a:t>
                </a:r>
              </a:p>
            </p:txBody>
          </p:sp>
          <p:sp>
            <p:nvSpPr>
              <p:cNvPr id="1526800" name="AutoShape 16"/>
              <p:cNvSpPr>
                <a:spLocks noChangeArrowheads="1"/>
              </p:cNvSpPr>
              <p:nvPr/>
            </p:nvSpPr>
            <p:spPr bwMode="auto">
              <a:xfrm>
                <a:off x="4287" y="1035"/>
                <a:ext cx="1061" cy="1057"/>
              </a:xfrm>
              <a:prstGeom prst="rightArrow">
                <a:avLst>
                  <a:gd name="adj1" fmla="val 50000"/>
                  <a:gd name="adj2" fmla="val 25095"/>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r>
                  <a:rPr lang="en-GB" b="1" dirty="0"/>
                  <a:t>Use</a:t>
                </a:r>
              </a:p>
            </p:txBody>
          </p:sp>
          <p:sp>
            <p:nvSpPr>
              <p:cNvPr id="1526801" name="AutoShape 17"/>
              <p:cNvSpPr>
                <a:spLocks noChangeArrowheads="1"/>
              </p:cNvSpPr>
              <p:nvPr/>
            </p:nvSpPr>
            <p:spPr bwMode="auto">
              <a:xfrm>
                <a:off x="1611" y="1043"/>
                <a:ext cx="2878" cy="1057"/>
              </a:xfrm>
              <a:prstGeom prst="rightArrow">
                <a:avLst>
                  <a:gd name="adj1" fmla="val 51750"/>
                  <a:gd name="adj2" fmla="val 2696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GB" b="1" dirty="0"/>
                  <a:t>Produce</a:t>
                </a:r>
              </a:p>
            </p:txBody>
          </p:sp>
          <p:sp>
            <p:nvSpPr>
              <p:cNvPr id="1526802" name="AutoShape 18"/>
              <p:cNvSpPr>
                <a:spLocks noChangeArrowheads="1"/>
              </p:cNvSpPr>
              <p:nvPr/>
            </p:nvSpPr>
            <p:spPr bwMode="auto">
              <a:xfrm>
                <a:off x="1120" y="1043"/>
                <a:ext cx="771" cy="1057"/>
              </a:xfrm>
              <a:prstGeom prst="rightArrow">
                <a:avLst>
                  <a:gd name="adj1" fmla="val 50046"/>
                  <a:gd name="adj2" fmla="val 37921"/>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r>
                  <a:rPr lang="en-GB" b="1" dirty="0"/>
                  <a:t>Need</a:t>
                </a:r>
              </a:p>
            </p:txBody>
          </p:sp>
        </p:grpSp>
        <p:sp>
          <p:nvSpPr>
            <p:cNvPr id="1526811" name="Freeform 27"/>
            <p:cNvSpPr>
              <a:spLocks/>
            </p:cNvSpPr>
            <p:nvPr/>
          </p:nvSpPr>
          <p:spPr bwMode="auto">
            <a:xfrm>
              <a:off x="2230891" y="1394050"/>
              <a:ext cx="5518150" cy="2074862"/>
            </a:xfrm>
            <a:custGeom>
              <a:avLst/>
              <a:gdLst/>
              <a:ahLst/>
              <a:cxnLst>
                <a:cxn ang="0">
                  <a:pos x="0" y="0"/>
                </a:cxn>
                <a:cxn ang="0">
                  <a:pos x="543" y="164"/>
                </a:cxn>
                <a:cxn ang="0">
                  <a:pos x="1056" y="493"/>
                </a:cxn>
                <a:cxn ang="0">
                  <a:pos x="1819" y="1060"/>
                </a:cxn>
                <a:cxn ang="0">
                  <a:pos x="3209" y="1307"/>
                </a:cxn>
              </a:cxnLst>
              <a:rect l="0" t="0" r="r" b="b"/>
              <a:pathLst>
                <a:path w="3209" h="1307">
                  <a:moveTo>
                    <a:pt x="0" y="0"/>
                  </a:moveTo>
                  <a:cubicBezTo>
                    <a:pt x="184" y="41"/>
                    <a:pt x="367" y="82"/>
                    <a:pt x="543" y="164"/>
                  </a:cubicBezTo>
                  <a:cubicBezTo>
                    <a:pt x="719" y="246"/>
                    <a:pt x="843" y="344"/>
                    <a:pt x="1056" y="493"/>
                  </a:cubicBezTo>
                  <a:cubicBezTo>
                    <a:pt x="1269" y="642"/>
                    <a:pt x="1460" y="924"/>
                    <a:pt x="1819" y="1060"/>
                  </a:cubicBezTo>
                  <a:cubicBezTo>
                    <a:pt x="2178" y="1196"/>
                    <a:pt x="2920" y="1256"/>
                    <a:pt x="3209" y="1307"/>
                  </a:cubicBezTo>
                </a:path>
              </a:pathLst>
            </a:custGeom>
            <a:ln>
              <a:headEnd type="none" w="sm" len="sm"/>
              <a:tailEnd type="none" w="sm" len="sm"/>
            </a:ln>
          </p:spPr>
          <p:style>
            <a:lnRef idx="3">
              <a:schemeClr val="accent2"/>
            </a:lnRef>
            <a:fillRef idx="0">
              <a:schemeClr val="accent2"/>
            </a:fillRef>
            <a:effectRef idx="2">
              <a:schemeClr val="accent2"/>
            </a:effectRef>
            <a:fontRef idx="minor">
              <a:schemeClr val="tx1"/>
            </a:fontRef>
          </p:style>
          <p:txBody>
            <a:bodyPr wrap="none"/>
            <a:lstStyle/>
            <a:p>
              <a:endParaRPr lang="en-US" b="1" dirty="0"/>
            </a:p>
          </p:txBody>
        </p:sp>
        <p:sp>
          <p:nvSpPr>
            <p:cNvPr id="1526812" name="Text Box 28"/>
            <p:cNvSpPr txBox="1">
              <a:spLocks noChangeArrowheads="1"/>
            </p:cNvSpPr>
            <p:nvPr/>
          </p:nvSpPr>
          <p:spPr bwMode="auto">
            <a:xfrm>
              <a:off x="1910216" y="1686150"/>
              <a:ext cx="2073275" cy="646331"/>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Level of </a:t>
              </a:r>
              <a:r>
                <a:rPr lang="en-GB" b="1" dirty="0" smtClean="0"/>
                <a:t>Uncertainty</a:t>
              </a:r>
              <a:endParaRPr lang="en-US" b="1" dirty="0"/>
            </a:p>
          </p:txBody>
        </p:sp>
        <p:grpSp>
          <p:nvGrpSpPr>
            <p:cNvPr id="6" name="Group 29"/>
            <p:cNvGrpSpPr>
              <a:grpSpLocks/>
            </p:cNvGrpSpPr>
            <p:nvPr/>
          </p:nvGrpSpPr>
          <p:grpSpPr bwMode="auto">
            <a:xfrm>
              <a:off x="2243591" y="1408337"/>
              <a:ext cx="5903912" cy="2378075"/>
              <a:chOff x="1288" y="814"/>
              <a:chExt cx="3433" cy="1498"/>
            </a:xfrm>
          </p:grpSpPr>
          <p:sp>
            <p:nvSpPr>
              <p:cNvPr id="1526814" name="Freeform 30"/>
              <p:cNvSpPr>
                <a:spLocks/>
              </p:cNvSpPr>
              <p:nvPr/>
            </p:nvSpPr>
            <p:spPr bwMode="auto">
              <a:xfrm>
                <a:off x="1288" y="814"/>
                <a:ext cx="3411" cy="1498"/>
              </a:xfrm>
              <a:custGeom>
                <a:avLst/>
                <a:gdLst/>
                <a:ahLst/>
                <a:cxnLst>
                  <a:cxn ang="0">
                    <a:pos x="0" y="1498"/>
                  </a:cxn>
                  <a:cxn ang="0">
                    <a:pos x="614" y="1362"/>
                  </a:cxn>
                  <a:cxn ang="0">
                    <a:pos x="1062" y="1088"/>
                  </a:cxn>
                  <a:cxn ang="0">
                    <a:pos x="1683" y="439"/>
                  </a:cxn>
                  <a:cxn ang="0">
                    <a:pos x="2771" y="91"/>
                  </a:cxn>
                  <a:cxn ang="0">
                    <a:pos x="3411" y="0"/>
                  </a:cxn>
                </a:cxnLst>
                <a:rect l="0" t="0" r="r" b="b"/>
                <a:pathLst>
                  <a:path w="3411" h="1498">
                    <a:moveTo>
                      <a:pt x="0" y="1498"/>
                    </a:moveTo>
                    <a:cubicBezTo>
                      <a:pt x="102" y="1475"/>
                      <a:pt x="437" y="1430"/>
                      <a:pt x="614" y="1362"/>
                    </a:cubicBezTo>
                    <a:cubicBezTo>
                      <a:pt x="791" y="1294"/>
                      <a:pt x="884" y="1242"/>
                      <a:pt x="1062" y="1088"/>
                    </a:cubicBezTo>
                    <a:cubicBezTo>
                      <a:pt x="1240" y="934"/>
                      <a:pt x="1398" y="605"/>
                      <a:pt x="1683" y="439"/>
                    </a:cubicBezTo>
                    <a:cubicBezTo>
                      <a:pt x="1968" y="273"/>
                      <a:pt x="2483" y="164"/>
                      <a:pt x="2771" y="91"/>
                    </a:cubicBezTo>
                    <a:cubicBezTo>
                      <a:pt x="3059" y="18"/>
                      <a:pt x="3278" y="19"/>
                      <a:pt x="3411" y="0"/>
                    </a:cubicBezTo>
                  </a:path>
                </a:pathLst>
              </a:cu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wrap="none"/>
              <a:lstStyle/>
              <a:p>
                <a:endParaRPr lang="en-US" b="1" dirty="0"/>
              </a:p>
            </p:txBody>
          </p:sp>
          <p:sp>
            <p:nvSpPr>
              <p:cNvPr id="1526815" name="Text Box 31"/>
              <p:cNvSpPr txBox="1">
                <a:spLocks noChangeArrowheads="1"/>
              </p:cNvSpPr>
              <p:nvPr/>
            </p:nvSpPr>
            <p:spPr bwMode="auto">
              <a:xfrm>
                <a:off x="3516" y="1016"/>
                <a:ext cx="1205" cy="407"/>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Estimating Accuracy</a:t>
                </a:r>
                <a:endParaRPr lang="en-US" b="1" dirty="0"/>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64</a:t>
            </a:fld>
            <a:endParaRPr lang="en-US" dirty="0"/>
          </a:p>
        </p:txBody>
      </p:sp>
      <p:pic>
        <p:nvPicPr>
          <p:cNvPr id="4" name="Picture 3"/>
          <p:cNvPicPr>
            <a:picLocks noChangeAspect="1"/>
          </p:cNvPicPr>
          <p:nvPr/>
        </p:nvPicPr>
        <p:blipFill>
          <a:blip r:embed="rId3" cstate="print"/>
          <a:stretch>
            <a:fillRect/>
          </a:stretch>
        </p:blipFill>
        <p:spPr>
          <a:xfrm>
            <a:off x="1066800" y="1066800"/>
            <a:ext cx="6970110" cy="5053330"/>
          </a:xfrm>
          <a:prstGeom prst="rect">
            <a:avLst/>
          </a:prstGeom>
        </p:spPr>
      </p:pic>
    </p:spTree>
    <p:extLst>
      <p:ext uri="{BB962C8B-B14F-4D97-AF65-F5344CB8AC3E}">
        <p14:creationId xmlns:p14="http://schemas.microsoft.com/office/powerpoint/2010/main" xmlns="" val="591655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14800"/>
            <a:ext cx="7772400" cy="1362075"/>
          </a:xfrm>
        </p:spPr>
        <p:txBody>
          <a:bodyPr>
            <a:normAutofit fontScale="90000"/>
          </a:bodyPr>
          <a:lstStyle/>
          <a:p>
            <a:r>
              <a:rPr lang="en-US" dirty="0" err="1" smtClean="0"/>
              <a:t>Gestión</a:t>
            </a:r>
            <a:r>
              <a:rPr lang="en-US" dirty="0" smtClean="0"/>
              <a:t> de </a:t>
            </a:r>
            <a:r>
              <a:rPr lang="en-US" dirty="0" err="1" smtClean="0"/>
              <a:t>las</a:t>
            </a:r>
            <a:r>
              <a:rPr lang="en-US" dirty="0" smtClean="0"/>
              <a:t> </a:t>
            </a:r>
            <a:r>
              <a:rPr lang="en-US" dirty="0" err="1" smtClean="0"/>
              <a:t>Adquisiciones</a:t>
            </a:r>
            <a:endParaRPr lang="en-US" dirty="0"/>
          </a:p>
        </p:txBody>
      </p:sp>
      <p:pic>
        <p:nvPicPr>
          <p:cNvPr id="6" name="Picture 2" descr="http://www.thatsoftwareguy.com/istock_qd.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685800" y="762000"/>
            <a:ext cx="36957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65</a:t>
            </a:fld>
            <a:endParaRPr lang="en-US" dirty="0"/>
          </a:p>
        </p:txBody>
      </p:sp>
    </p:spTree>
    <p:extLst>
      <p:ext uri="{BB962C8B-B14F-4D97-AF65-F5344CB8AC3E}">
        <p14:creationId xmlns:p14="http://schemas.microsoft.com/office/powerpoint/2010/main" xmlns="" val="13949537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normAutofit fontScale="90000"/>
          </a:bodyPr>
          <a:lstStyle/>
          <a:p>
            <a:r>
              <a:rPr lang="en-GB" dirty="0" err="1" smtClean="0"/>
              <a:t>Términos</a:t>
            </a:r>
            <a:r>
              <a:rPr lang="en-GB" dirty="0" smtClean="0"/>
              <a:t> de </a:t>
            </a:r>
            <a:r>
              <a:rPr lang="en-GB" dirty="0" err="1" smtClean="0"/>
              <a:t>las</a:t>
            </a:r>
            <a:r>
              <a:rPr lang="en-GB" dirty="0" smtClean="0"/>
              <a:t> </a:t>
            </a:r>
            <a:r>
              <a:rPr lang="en-GB" dirty="0" err="1" smtClean="0"/>
              <a:t>Adquisiciones</a:t>
            </a:r>
            <a:endParaRPr lang="en-GB" dirty="0"/>
          </a:p>
        </p:txBody>
      </p:sp>
      <p:sp>
        <p:nvSpPr>
          <p:cNvPr id="1695747" name="Rectangle 3"/>
          <p:cNvSpPr>
            <a:spLocks noGrp="1" noChangeArrowheads="1"/>
          </p:cNvSpPr>
          <p:nvPr>
            <p:ph type="body" idx="1"/>
          </p:nvPr>
        </p:nvSpPr>
        <p:spPr>
          <a:xfrm>
            <a:off x="457200" y="1447800"/>
            <a:ext cx="8229600" cy="4495800"/>
          </a:xfrm>
        </p:spPr>
        <p:txBody>
          <a:bodyPr>
            <a:noAutofit/>
          </a:bodyPr>
          <a:lstStyle/>
          <a:p>
            <a:pPr marL="0" indent="0">
              <a:buNone/>
            </a:pPr>
            <a:r>
              <a:rPr lang="en-US" sz="1600" b="1" dirty="0" err="1" smtClean="0"/>
              <a:t>Adquisiciones</a:t>
            </a:r>
            <a:r>
              <a:rPr lang="en-US" sz="1600" b="1" dirty="0" smtClean="0"/>
              <a:t> </a:t>
            </a:r>
            <a:r>
              <a:rPr lang="en-US" sz="1600" b="1" dirty="0" err="1" smtClean="0"/>
              <a:t>Sostenibles</a:t>
            </a:r>
            <a:r>
              <a:rPr lang="en-US" sz="1600" b="1" dirty="0" smtClean="0"/>
              <a:t> </a:t>
            </a:r>
            <a:endParaRPr lang="en-US" sz="1600" dirty="0"/>
          </a:p>
          <a:p>
            <a:pPr marL="0" indent="0">
              <a:buNone/>
            </a:pPr>
            <a:r>
              <a:rPr lang="es-ES" sz="1600" dirty="0" smtClean="0"/>
              <a:t>El proceso en el que las organizaciones satisfacen sus necesidades de bienes, servicios, obras y servicios públicos de una manera que logra relación calidad-precio en una base para toda la vida en términos de generar beneficios no sólo para la organización, sino también para la sociedad y la economía, al tiempo que minimiza los daños para el medio ambiente.</a:t>
            </a:r>
          </a:p>
          <a:p>
            <a:pPr marL="0" indent="0">
              <a:buNone/>
            </a:pPr>
            <a:r>
              <a:rPr lang="es-ES" sz="1600" dirty="0" smtClean="0"/>
              <a:t>La Compra Sostenible busca lograr el equilibrio adecuado entre los tres pilares del desarrollo sostenible es decir, económico, social y ambiental.</a:t>
            </a:r>
            <a:endParaRPr lang="en-US" sz="1600" dirty="0"/>
          </a:p>
          <a:p>
            <a:pPr lvl="0"/>
            <a:r>
              <a:rPr lang="es-ES" sz="1600" dirty="0" smtClean="0"/>
              <a:t>Los factores económicos incluyen los costos de los productos y servicios a través de todo su ciclo de vida, tales como: los costos de gestión de la adquisición, de mantenimiento, de operaciones y de final de su vida útil (incluyendo la disposición/eliminación de residuos) en línea con la buena gestión financiera;</a:t>
            </a:r>
            <a:endParaRPr lang="en-US" sz="1600" dirty="0"/>
          </a:p>
          <a:p>
            <a:pPr lvl="0"/>
            <a:r>
              <a:rPr lang="es-ES" sz="1600" dirty="0" smtClean="0"/>
              <a:t>Los factores sociales incluyen justicia social y equidad; seguridad y protección; los derechos humanos y las condiciones de empleo;</a:t>
            </a:r>
            <a:endParaRPr lang="en-US" sz="1600" dirty="0"/>
          </a:p>
          <a:p>
            <a:pPr lvl="0"/>
            <a:r>
              <a:rPr lang="es-ES" sz="1600" dirty="0" smtClean="0"/>
              <a:t>Los factores ambientales incluyen las emisiones al aire, tierra y agua, el cambio climático, la biodiversidad, el uso de los recursos naturales y la escasez de agua durante todo el ciclo de vida del producto</a:t>
            </a:r>
            <a:endParaRPr lang="en-US" dirty="0"/>
          </a:p>
          <a:p>
            <a:pPr marL="0" indent="0">
              <a:lnSpc>
                <a:spcPct val="110000"/>
              </a:lnSpc>
              <a:buNone/>
            </a:pPr>
            <a:r>
              <a:rPr lang="en-US" sz="900" dirty="0" smtClean="0"/>
              <a:t/>
            </a:r>
            <a:br>
              <a:rPr lang="en-US" sz="900" dirty="0" smtClean="0"/>
            </a:br>
            <a:r>
              <a:rPr lang="en-US" sz="900" dirty="0" smtClean="0">
                <a:solidFill>
                  <a:srgbClr val="7F7F7F"/>
                </a:solidFill>
              </a:rPr>
              <a:t>http</a:t>
            </a:r>
            <a:r>
              <a:rPr lang="en-US" sz="900" dirty="0">
                <a:solidFill>
                  <a:srgbClr val="7F7F7F"/>
                </a:solidFill>
              </a:rPr>
              <a:t>://</a:t>
            </a:r>
            <a:r>
              <a:rPr lang="en-US" sz="900" dirty="0" err="1">
                <a:solidFill>
                  <a:srgbClr val="7F7F7F"/>
                </a:solidFill>
              </a:rPr>
              <a:t>www.unep.org</a:t>
            </a:r>
            <a:r>
              <a:rPr lang="en-US" sz="900" dirty="0">
                <a:solidFill>
                  <a:srgbClr val="7F7F7F"/>
                </a:solidFill>
              </a:rPr>
              <a:t>/</a:t>
            </a:r>
            <a:r>
              <a:rPr lang="en-US" sz="900" dirty="0" err="1">
                <a:solidFill>
                  <a:srgbClr val="7F7F7F"/>
                </a:solidFill>
              </a:rPr>
              <a:t>resourceefficiency</a:t>
            </a:r>
            <a:r>
              <a:rPr lang="en-US" sz="900" dirty="0">
                <a:solidFill>
                  <a:srgbClr val="7F7F7F"/>
                </a:solidFill>
              </a:rPr>
              <a:t>/Consumption/</a:t>
            </a:r>
            <a:r>
              <a:rPr lang="en-US" sz="900" dirty="0" err="1">
                <a:solidFill>
                  <a:srgbClr val="7F7F7F"/>
                </a:solidFill>
              </a:rPr>
              <a:t>SustainableProcurement</a:t>
            </a:r>
            <a:r>
              <a:rPr lang="en-US" sz="900" dirty="0">
                <a:solidFill>
                  <a:srgbClr val="7F7F7F"/>
                </a:solidFill>
              </a:rPr>
              <a:t>/</a:t>
            </a:r>
            <a:r>
              <a:rPr lang="en-US" sz="900" dirty="0" err="1">
                <a:solidFill>
                  <a:srgbClr val="7F7F7F"/>
                </a:solidFill>
              </a:rPr>
              <a:t>WhatisSustainablePublicProcurement</a:t>
            </a:r>
            <a:r>
              <a:rPr lang="en-US" sz="900" dirty="0">
                <a:solidFill>
                  <a:srgbClr val="7F7F7F"/>
                </a:solidFill>
              </a:rPr>
              <a:t>/</a:t>
            </a:r>
            <a:r>
              <a:rPr lang="en-US" sz="900" dirty="0" err="1">
                <a:solidFill>
                  <a:srgbClr val="7F7F7F"/>
                </a:solidFill>
              </a:rPr>
              <a:t>tabid</a:t>
            </a:r>
            <a:r>
              <a:rPr lang="en-US" sz="900" dirty="0">
                <a:solidFill>
                  <a:srgbClr val="7F7F7F"/>
                </a:solidFill>
              </a:rPr>
              <a:t>/101245/</a:t>
            </a:r>
            <a:r>
              <a:rPr lang="en-US" sz="900" dirty="0" err="1">
                <a:solidFill>
                  <a:srgbClr val="7F7F7F"/>
                </a:solidFill>
              </a:rPr>
              <a:t>Default.aspx</a:t>
            </a:r>
            <a:endParaRPr lang="en-GB" sz="900" dirty="0">
              <a:solidFill>
                <a:srgbClr val="7F7F7F"/>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66</a:t>
            </a:fld>
            <a:endParaRPr lang="en-US" dirty="0"/>
          </a:p>
        </p:txBody>
      </p:sp>
    </p:spTree>
    <p:extLst>
      <p:ext uri="{BB962C8B-B14F-4D97-AF65-F5344CB8AC3E}">
        <p14:creationId xmlns:p14="http://schemas.microsoft.com/office/powerpoint/2010/main" xmlns="" val="179411786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normAutofit fontScale="90000"/>
          </a:bodyPr>
          <a:lstStyle/>
          <a:p>
            <a:r>
              <a:rPr lang="en-GB" dirty="0" smtClean="0"/>
              <a:t>Un </a:t>
            </a:r>
            <a:r>
              <a:rPr lang="en-GB" dirty="0" err="1" smtClean="0"/>
              <a:t>enfoque</a:t>
            </a:r>
            <a:r>
              <a:rPr lang="en-GB" dirty="0" smtClean="0"/>
              <a:t> </a:t>
            </a:r>
            <a:r>
              <a:rPr lang="en-GB" dirty="0" err="1" smtClean="0"/>
              <a:t>basado</a:t>
            </a:r>
            <a:r>
              <a:rPr lang="en-GB" dirty="0" smtClean="0"/>
              <a:t> en el </a:t>
            </a:r>
            <a:r>
              <a:rPr lang="en-GB" dirty="0" err="1" smtClean="0"/>
              <a:t>riesgo</a:t>
            </a:r>
            <a:endParaRPr lang="en-US" dirty="0"/>
          </a:p>
        </p:txBody>
      </p:sp>
      <p:sp>
        <p:nvSpPr>
          <p:cNvPr id="287747" name="Rectangle 3"/>
          <p:cNvSpPr>
            <a:spLocks noGrp="1" noChangeArrowheads="1"/>
          </p:cNvSpPr>
          <p:nvPr>
            <p:ph type="body" idx="1"/>
          </p:nvPr>
        </p:nvSpPr>
        <p:spPr>
          <a:xfrm>
            <a:off x="457200" y="1600201"/>
            <a:ext cx="3048000" cy="2971799"/>
          </a:xfrm>
        </p:spPr>
        <p:txBody>
          <a:bodyPr>
            <a:normAutofit/>
          </a:bodyPr>
          <a:lstStyle/>
          <a:p>
            <a:r>
              <a:rPr lang="es-ES" sz="2000" dirty="0" smtClean="0"/>
              <a:t>Las mejores prácticas en el desarrollo e implementación de la adquisición sostenible se basa en el riesgo.</a:t>
            </a:r>
            <a:endParaRPr lang="en-GB" sz="2000" dirty="0" smtClean="0"/>
          </a:p>
          <a:p>
            <a:r>
              <a:rPr lang="en-GB" sz="2000" dirty="0" err="1" smtClean="0"/>
              <a:t>Utilice</a:t>
            </a:r>
            <a:r>
              <a:rPr lang="en-GB" sz="2000" dirty="0" smtClean="0"/>
              <a:t> un </a:t>
            </a:r>
            <a:r>
              <a:rPr lang="en-GB" sz="2000" dirty="0" err="1" smtClean="0"/>
              <a:t>marco</a:t>
            </a:r>
            <a:r>
              <a:rPr lang="en-GB" sz="2000" dirty="0" smtClean="0"/>
              <a:t> de </a:t>
            </a:r>
            <a:r>
              <a:rPr lang="en-GB" sz="2000" dirty="0" err="1" smtClean="0"/>
              <a:t>referencia</a:t>
            </a:r>
            <a:r>
              <a:rPr lang="en-GB" sz="2000" dirty="0" smtClean="0"/>
              <a:t> flexible</a:t>
            </a:r>
            <a:endParaRPr lang="en-GB" sz="2000" dirty="0"/>
          </a:p>
        </p:txBody>
      </p:sp>
      <p:graphicFrame>
        <p:nvGraphicFramePr>
          <p:cNvPr id="2" name="Diagram 1"/>
          <p:cNvGraphicFramePr/>
          <p:nvPr>
            <p:extLst/>
          </p:nvPr>
        </p:nvGraphicFramePr>
        <p:xfrm>
          <a:off x="2438400"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562600" y="5791200"/>
            <a:ext cx="3417779" cy="261610"/>
          </a:xfrm>
          <a:prstGeom prst="rect">
            <a:avLst/>
          </a:prstGeom>
          <a:noFill/>
        </p:spPr>
        <p:txBody>
          <a:bodyPr wrap="none" rtlCol="0">
            <a:spAutoFit/>
          </a:bodyPr>
          <a:lstStyle/>
          <a:p>
            <a:r>
              <a:rPr lang="en-US" sz="1100" dirty="0" err="1" smtClean="0">
                <a:solidFill>
                  <a:srgbClr val="7F7F7F"/>
                </a:solidFill>
              </a:rPr>
              <a:t>Src</a:t>
            </a:r>
            <a:r>
              <a:rPr lang="en-US" sz="1100" dirty="0" smtClean="0">
                <a:solidFill>
                  <a:srgbClr val="7F7F7F"/>
                </a:solidFill>
              </a:rPr>
              <a:t>: UK Government Flexible Framework  Guidance Pg. 3 </a:t>
            </a:r>
            <a:endParaRPr lang="en-US" sz="1100" dirty="0">
              <a:solidFill>
                <a:srgbClr val="7F7F7F"/>
              </a:solidFill>
            </a:endParaRPr>
          </a:p>
        </p:txBody>
      </p:sp>
    </p:spTree>
    <p:extLst>
      <p:ext uri="{BB962C8B-B14F-4D97-AF65-F5344CB8AC3E}">
        <p14:creationId xmlns:p14="http://schemas.microsoft.com/office/powerpoint/2010/main" xmlns="" val="19183800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609600"/>
            <a:ext cx="5761038" cy="719138"/>
          </a:xfrm>
        </p:spPr>
        <p:txBody>
          <a:bodyPr/>
          <a:lstStyle/>
          <a:p>
            <a:r>
              <a:rPr lang="en-GB" sz="3200" b="1" dirty="0">
                <a:solidFill>
                  <a:schemeClr val="accent2"/>
                </a:solidFill>
              </a:rPr>
              <a:t> </a:t>
            </a:r>
            <a:r>
              <a:rPr lang="en-GB" sz="2200" b="1" dirty="0" err="1" smtClean="0"/>
              <a:t>Foundacional</a:t>
            </a:r>
            <a:r>
              <a:rPr lang="en-GB" sz="2200" b="1" dirty="0" smtClean="0"/>
              <a:t> </a:t>
            </a:r>
            <a:r>
              <a:rPr lang="en-GB" sz="2200" dirty="0" smtClean="0"/>
              <a:t>: </a:t>
            </a:r>
            <a:r>
              <a:rPr lang="en-GB" sz="2200" dirty="0" err="1" smtClean="0"/>
              <a:t>Nivel</a:t>
            </a:r>
            <a:r>
              <a:rPr lang="en-GB" sz="2200" dirty="0" smtClean="0"/>
              <a:t> 1, </a:t>
            </a:r>
            <a:r>
              <a:rPr lang="en-GB" sz="2200" dirty="0" err="1" smtClean="0"/>
              <a:t>Gente</a:t>
            </a:r>
            <a:endParaRPr lang="en-GB" sz="2200" dirty="0"/>
          </a:p>
        </p:txBody>
      </p:sp>
      <p:sp>
        <p:nvSpPr>
          <p:cNvPr id="32771" name="Rectangle 3"/>
          <p:cNvSpPr>
            <a:spLocks noGrp="1" noChangeArrowheads="1"/>
          </p:cNvSpPr>
          <p:nvPr>
            <p:ph type="body" idx="1"/>
          </p:nvPr>
        </p:nvSpPr>
        <p:spPr>
          <a:xfrm>
            <a:off x="685800" y="1447800"/>
            <a:ext cx="7848600" cy="1779587"/>
          </a:xfrm>
        </p:spPr>
        <p:txBody>
          <a:bodyPr>
            <a:normAutofit/>
          </a:bodyPr>
          <a:lstStyle/>
          <a:p>
            <a:pPr>
              <a:lnSpc>
                <a:spcPct val="90000"/>
              </a:lnSpc>
            </a:pPr>
            <a:r>
              <a:rPr lang="en-GB" sz="1800" dirty="0" smtClean="0"/>
              <a:t>Se ha </a:t>
            </a:r>
            <a:r>
              <a:rPr lang="en-GB" sz="1800" dirty="0" err="1" smtClean="0"/>
              <a:t>identificado</a:t>
            </a:r>
            <a:r>
              <a:rPr lang="en-GB" sz="1800" dirty="0" smtClean="0"/>
              <a:t> a un </a:t>
            </a:r>
            <a:r>
              <a:rPr lang="en-GB" sz="1800" dirty="0" err="1" smtClean="0"/>
              <a:t>Responsable</a:t>
            </a:r>
            <a:r>
              <a:rPr lang="en-GB" sz="1800" dirty="0" smtClean="0"/>
              <a:t> de </a:t>
            </a:r>
            <a:r>
              <a:rPr lang="en-GB" sz="1800" dirty="0" err="1" smtClean="0"/>
              <a:t>las</a:t>
            </a:r>
            <a:r>
              <a:rPr lang="en-GB" sz="1800" dirty="0" smtClean="0"/>
              <a:t> </a:t>
            </a:r>
            <a:r>
              <a:rPr lang="en-GB" sz="1800" dirty="0" err="1" smtClean="0"/>
              <a:t>adquisiciones</a:t>
            </a:r>
            <a:r>
              <a:rPr lang="en-GB" sz="1800" dirty="0" smtClean="0"/>
              <a:t> </a:t>
            </a:r>
            <a:r>
              <a:rPr lang="en-GB" sz="1800" dirty="0" err="1" smtClean="0"/>
              <a:t>Sostenibles</a:t>
            </a:r>
            <a:endParaRPr lang="en-GB" sz="1800" dirty="0"/>
          </a:p>
          <a:p>
            <a:r>
              <a:rPr lang="es-ES" sz="1800" dirty="0" smtClean="0"/>
              <a:t>Personal clave de las adquisiciones ha recibido capacitación básica en los principios de las adquisiciones sostenibles</a:t>
            </a:r>
            <a:endParaRPr lang="en-GB" sz="1800" dirty="0"/>
          </a:p>
          <a:p>
            <a:r>
              <a:rPr lang="es-ES" sz="1800" dirty="0" smtClean="0"/>
              <a:t>La adquisición sostenible se incluye como parte de un programa de inducción del personal clave</a:t>
            </a:r>
            <a:endParaRPr lang="en-GB" sz="1800" dirty="0"/>
          </a:p>
          <a:p>
            <a:pPr>
              <a:lnSpc>
                <a:spcPct val="90000"/>
              </a:lnSpc>
            </a:pPr>
            <a:endParaRPr lang="en-GB" sz="1800" dirty="0"/>
          </a:p>
        </p:txBody>
      </p:sp>
      <p:sp>
        <p:nvSpPr>
          <p:cNvPr id="32772" name="Rectangle 4"/>
          <p:cNvSpPr>
            <a:spLocks noChangeArrowheads="1"/>
          </p:cNvSpPr>
          <p:nvPr/>
        </p:nvSpPr>
        <p:spPr bwMode="auto">
          <a:xfrm>
            <a:off x="179388" y="3200400"/>
            <a:ext cx="8785225"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rPr>
              <a:t> </a:t>
            </a:r>
            <a:r>
              <a:rPr lang="en-GB" sz="3200" b="1" dirty="0" smtClean="0">
                <a:solidFill>
                  <a:schemeClr val="accent2"/>
                </a:solidFill>
              </a:rPr>
              <a:t>    </a:t>
            </a:r>
            <a:r>
              <a:rPr lang="en-GB" sz="2200" b="1" dirty="0" err="1" smtClean="0">
                <a:latin typeface="Helvetica"/>
                <a:cs typeface="Helvetica"/>
              </a:rPr>
              <a:t>Embebido</a:t>
            </a:r>
            <a:r>
              <a:rPr lang="en-GB" sz="2200" b="1" dirty="0" smtClean="0">
                <a:latin typeface="Helvetica"/>
                <a:cs typeface="Helvetica"/>
              </a:rPr>
              <a:t> </a:t>
            </a:r>
            <a:r>
              <a:rPr lang="en-GB" sz="2200" dirty="0" smtClean="0">
                <a:latin typeface="Helvetica"/>
                <a:cs typeface="Helvetica"/>
              </a:rPr>
              <a:t>: </a:t>
            </a:r>
            <a:r>
              <a:rPr lang="en-GB" sz="2200" dirty="0" err="1" smtClean="0">
                <a:latin typeface="Helvetica"/>
                <a:cs typeface="Helvetica"/>
              </a:rPr>
              <a:t>Nivel</a:t>
            </a:r>
            <a:r>
              <a:rPr lang="en-GB" sz="2200" dirty="0" smtClean="0">
                <a:latin typeface="Helvetica"/>
                <a:cs typeface="Helvetica"/>
              </a:rPr>
              <a:t> 2</a:t>
            </a:r>
            <a:r>
              <a:rPr lang="en-GB" sz="2200" dirty="0">
                <a:latin typeface="Helvetica"/>
                <a:cs typeface="Helvetica"/>
              </a:rPr>
              <a:t>, </a:t>
            </a:r>
            <a:r>
              <a:rPr lang="en-GB" sz="2200" dirty="0" err="1" smtClean="0">
                <a:latin typeface="Helvetica"/>
                <a:cs typeface="Helvetica"/>
              </a:rPr>
              <a:t>Política</a:t>
            </a:r>
            <a:r>
              <a:rPr lang="en-GB" sz="2200" dirty="0" smtClean="0">
                <a:latin typeface="Helvetica"/>
                <a:cs typeface="Helvetica"/>
              </a:rPr>
              <a:t>, </a:t>
            </a:r>
            <a:r>
              <a:rPr lang="en-GB" sz="2200" dirty="0" err="1" smtClean="0">
                <a:latin typeface="Helvetica"/>
                <a:cs typeface="Helvetica"/>
              </a:rPr>
              <a:t>Estrategia</a:t>
            </a:r>
            <a:r>
              <a:rPr lang="en-GB" sz="2200" dirty="0" smtClean="0">
                <a:latin typeface="Helvetica"/>
                <a:cs typeface="Helvetica"/>
              </a:rPr>
              <a:t> y </a:t>
            </a:r>
            <a:r>
              <a:rPr lang="en-GB" sz="2200" dirty="0" err="1" smtClean="0">
                <a:latin typeface="Helvetica"/>
                <a:cs typeface="Helvetica"/>
              </a:rPr>
              <a:t>Comunicaciones</a:t>
            </a:r>
            <a:endParaRPr lang="en-GB" sz="2200" dirty="0">
              <a:latin typeface="Helvetica"/>
              <a:cs typeface="Helvetica"/>
            </a:endParaRPr>
          </a:p>
        </p:txBody>
      </p:sp>
      <p:sp>
        <p:nvSpPr>
          <p:cNvPr id="32773" name="Text Box 5"/>
          <p:cNvSpPr txBox="1">
            <a:spLocks noChangeArrowheads="1"/>
          </p:cNvSpPr>
          <p:nvPr/>
        </p:nvSpPr>
        <p:spPr bwMode="auto">
          <a:xfrm>
            <a:off x="179388" y="4149725"/>
            <a:ext cx="84963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s-ES" dirty="0" smtClean="0">
                <a:latin typeface="Helvetica"/>
                <a:cs typeface="Helvetica"/>
              </a:rPr>
              <a:t>Revisión y mejora de la política de adquisición sostenible, en particular, considera la participación de los proveedores </a:t>
            </a:r>
            <a:endParaRPr lang="en-GB" dirty="0">
              <a:latin typeface="Helvetica"/>
              <a:cs typeface="Helvetica"/>
            </a:endParaRPr>
          </a:p>
          <a:p>
            <a:pPr marL="742950" lvl="1" indent="-285750">
              <a:spcBef>
                <a:spcPct val="50000"/>
              </a:spcBef>
              <a:buFont typeface="Courier New"/>
              <a:buChar char="o"/>
            </a:pPr>
            <a:r>
              <a:rPr lang="es-ES" dirty="0" smtClean="0">
                <a:latin typeface="Helvetica"/>
                <a:cs typeface="Helvetica"/>
              </a:rPr>
              <a:t>Asegura que es parte de una estrategia más amplia de desarrollo sostenible</a:t>
            </a:r>
            <a:endParaRPr lang="en-GB" dirty="0" smtClean="0">
              <a:latin typeface="Helvetica"/>
              <a:cs typeface="Helvetica"/>
            </a:endParaRPr>
          </a:p>
          <a:p>
            <a:pPr marL="742950" lvl="1" indent="-285750">
              <a:spcBef>
                <a:spcPct val="50000"/>
              </a:spcBef>
              <a:buFont typeface="Courier New"/>
              <a:buChar char="o"/>
            </a:pPr>
            <a:r>
              <a:rPr lang="es-ES" dirty="0" smtClean="0">
                <a:latin typeface="Helvetica"/>
                <a:cs typeface="Helvetica"/>
              </a:rPr>
              <a:t>Se comunica con el personal, los proveedores y las partes interesadas claves</a:t>
            </a:r>
            <a:endParaRPr lang="en-GB" dirty="0"/>
          </a:p>
        </p:txBody>
      </p:sp>
      <p:sp>
        <p:nvSpPr>
          <p:cNvPr id="7" name="TextBox 6"/>
          <p:cNvSpPr txBox="1"/>
          <p:nvPr/>
        </p:nvSpPr>
        <p:spPr>
          <a:xfrm>
            <a:off x="609600" y="76200"/>
            <a:ext cx="5718232" cy="584775"/>
          </a:xfrm>
          <a:prstGeom prst="rect">
            <a:avLst/>
          </a:prstGeom>
          <a:noFill/>
        </p:spPr>
        <p:txBody>
          <a:bodyPr wrap="none" rtlCol="0">
            <a:spAutoFit/>
          </a:bodyPr>
          <a:lstStyle/>
          <a:p>
            <a:r>
              <a:rPr lang="en-US" sz="3200" dirty="0" smtClean="0">
                <a:latin typeface="Helvetica"/>
                <a:cs typeface="Helvetica"/>
              </a:rPr>
              <a:t>Marco de </a:t>
            </a:r>
            <a:r>
              <a:rPr lang="en-US" sz="3200" dirty="0" err="1" smtClean="0">
                <a:latin typeface="Helvetica"/>
                <a:cs typeface="Helvetica"/>
              </a:rPr>
              <a:t>Referencia</a:t>
            </a:r>
            <a:r>
              <a:rPr lang="en-US" sz="3200" dirty="0" smtClean="0">
                <a:latin typeface="Helvetica"/>
                <a:cs typeface="Helvetica"/>
              </a:rPr>
              <a:t> Flexible</a:t>
            </a:r>
            <a:endParaRPr lang="en-US" sz="3200" dirty="0">
              <a:latin typeface="Helvetica"/>
              <a:cs typeface="Helvetica"/>
            </a:endParaRPr>
          </a:p>
        </p:txBody>
      </p:sp>
    </p:spTree>
    <p:extLst>
      <p:ext uri="{BB962C8B-B14F-4D97-AF65-F5344CB8AC3E}">
        <p14:creationId xmlns:p14="http://schemas.microsoft.com/office/powerpoint/2010/main" xmlns="" val="82842927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33400" y="576262"/>
            <a:ext cx="7127875" cy="719138"/>
          </a:xfrm>
        </p:spPr>
        <p:txBody>
          <a:bodyPr>
            <a:normAutofit/>
          </a:bodyPr>
          <a:lstStyle/>
          <a:p>
            <a:r>
              <a:rPr lang="en-GB" sz="3200" b="1" dirty="0"/>
              <a:t> </a:t>
            </a:r>
            <a:r>
              <a:rPr lang="en-GB" sz="2200" b="1" dirty="0" smtClean="0">
                <a:solidFill>
                  <a:srgbClr val="000000"/>
                </a:solidFill>
                <a:latin typeface="Helvetica"/>
                <a:ea typeface="+mn-ea"/>
                <a:cs typeface="Helvetica"/>
              </a:rPr>
              <a:t>En </a:t>
            </a:r>
            <a:r>
              <a:rPr lang="en-GB" sz="2200" b="1" dirty="0" err="1" smtClean="0">
                <a:solidFill>
                  <a:srgbClr val="000000"/>
                </a:solidFill>
                <a:latin typeface="Helvetica"/>
                <a:ea typeface="+mn-ea"/>
                <a:cs typeface="Helvetica"/>
              </a:rPr>
              <a:t>práctica</a:t>
            </a:r>
            <a:r>
              <a:rPr lang="en-GB" sz="2200" b="1" dirty="0" smtClean="0"/>
              <a:t>: </a:t>
            </a:r>
            <a:r>
              <a:rPr lang="en-GB" sz="2200" dirty="0" err="1" smtClean="0"/>
              <a:t>Nivel</a:t>
            </a:r>
            <a:r>
              <a:rPr lang="en-GB" sz="2200" dirty="0" smtClean="0"/>
              <a:t> 3, </a:t>
            </a:r>
            <a:r>
              <a:rPr lang="en-GB" sz="2200" dirty="0" err="1" smtClean="0"/>
              <a:t>Proceso</a:t>
            </a:r>
            <a:r>
              <a:rPr lang="en-GB" sz="2200" dirty="0" smtClean="0"/>
              <a:t> de </a:t>
            </a:r>
            <a:r>
              <a:rPr lang="en-GB" sz="2200" dirty="0" err="1" smtClean="0"/>
              <a:t>Aquisiciones</a:t>
            </a:r>
            <a:endParaRPr lang="en-GB" sz="2200" dirty="0"/>
          </a:p>
        </p:txBody>
      </p:sp>
      <p:sp>
        <p:nvSpPr>
          <p:cNvPr id="172035" name="Rectangle 3"/>
          <p:cNvSpPr>
            <a:spLocks noGrp="1" noChangeArrowheads="1"/>
          </p:cNvSpPr>
          <p:nvPr>
            <p:ph type="body" idx="1"/>
          </p:nvPr>
        </p:nvSpPr>
        <p:spPr>
          <a:xfrm>
            <a:off x="685800" y="1268413"/>
            <a:ext cx="7848600" cy="1931987"/>
          </a:xfrm>
        </p:spPr>
        <p:txBody>
          <a:bodyPr>
            <a:normAutofit fontScale="85000" lnSpcReduction="10000"/>
          </a:bodyPr>
          <a:lstStyle/>
          <a:p>
            <a:r>
              <a:rPr lang="es-ES" sz="2400" dirty="0" smtClean="0"/>
              <a:t>Todos los contratos son en general evaluados por los riesgos de sostenibilidad y se identifican las acciones de gestión</a:t>
            </a:r>
            <a:endParaRPr lang="en-GB" sz="2400" dirty="0"/>
          </a:p>
          <a:p>
            <a:r>
              <a:rPr lang="es-ES" sz="2400" dirty="0" smtClean="0"/>
              <a:t>Se gestionan los riesgos a lo largo de todas las etapas del proceso de contratación</a:t>
            </a:r>
            <a:endParaRPr lang="en-GB" sz="2400" dirty="0"/>
          </a:p>
          <a:p>
            <a:r>
              <a:rPr lang="es-ES" sz="2400" dirty="0" smtClean="0"/>
              <a:t>Se acuerda con los principales proveedores los objetivos para mejorar la sostenibilidad.</a:t>
            </a:r>
            <a:endParaRPr lang="en-GB" sz="2400" dirty="0"/>
          </a:p>
          <a:p>
            <a:endParaRPr lang="en-GB" dirty="0"/>
          </a:p>
          <a:p>
            <a:endParaRPr lang="en-GB" dirty="0"/>
          </a:p>
        </p:txBody>
      </p:sp>
      <p:sp>
        <p:nvSpPr>
          <p:cNvPr id="172036" name="Rectangle 4"/>
          <p:cNvSpPr>
            <a:spLocks noChangeArrowheads="1"/>
          </p:cNvSpPr>
          <p:nvPr/>
        </p:nvSpPr>
        <p:spPr bwMode="auto">
          <a:xfrm>
            <a:off x="663575" y="3284538"/>
            <a:ext cx="8251825"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latin typeface="Helvetica"/>
                <a:cs typeface="Helvetica"/>
              </a:rPr>
              <a:t> </a:t>
            </a:r>
            <a:r>
              <a:rPr lang="en-GB" sz="2200" b="1" dirty="0" err="1" smtClean="0">
                <a:solidFill>
                  <a:srgbClr val="000000"/>
                </a:solidFill>
                <a:latin typeface="Helvetica"/>
                <a:cs typeface="Helvetica"/>
              </a:rPr>
              <a:t>Mejora</a:t>
            </a:r>
            <a:r>
              <a:rPr lang="en-GB" sz="2200" dirty="0" smtClean="0">
                <a:solidFill>
                  <a:srgbClr val="000000"/>
                </a:solidFill>
                <a:latin typeface="Helvetica"/>
                <a:cs typeface="Helvetica"/>
              </a:rPr>
              <a:t>: </a:t>
            </a:r>
            <a:r>
              <a:rPr lang="en-GB" sz="2200" dirty="0" err="1" smtClean="0">
                <a:solidFill>
                  <a:srgbClr val="000000"/>
                </a:solidFill>
                <a:latin typeface="Helvetica"/>
                <a:cs typeface="Helvetica"/>
              </a:rPr>
              <a:t>Nivel</a:t>
            </a:r>
            <a:r>
              <a:rPr lang="en-GB" sz="2200" dirty="0" smtClean="0">
                <a:solidFill>
                  <a:srgbClr val="000000"/>
                </a:solidFill>
                <a:latin typeface="Helvetica"/>
                <a:cs typeface="Helvetica"/>
              </a:rPr>
              <a:t>  </a:t>
            </a:r>
            <a:r>
              <a:rPr lang="en-GB" sz="2200" dirty="0">
                <a:solidFill>
                  <a:srgbClr val="000000"/>
                </a:solidFill>
                <a:latin typeface="Helvetica"/>
                <a:cs typeface="Helvetica"/>
              </a:rPr>
              <a:t>4, </a:t>
            </a:r>
            <a:r>
              <a:rPr lang="en-GB" sz="2200" dirty="0" err="1" smtClean="0">
                <a:solidFill>
                  <a:srgbClr val="000000"/>
                </a:solidFill>
                <a:latin typeface="Helvetica"/>
                <a:cs typeface="Helvetica"/>
              </a:rPr>
              <a:t>Participación</a:t>
            </a:r>
            <a:r>
              <a:rPr lang="en-GB" sz="2200" dirty="0" smtClean="0">
                <a:solidFill>
                  <a:srgbClr val="000000"/>
                </a:solidFill>
                <a:latin typeface="Helvetica"/>
                <a:cs typeface="Helvetica"/>
              </a:rPr>
              <a:t> de los </a:t>
            </a:r>
            <a:r>
              <a:rPr lang="en-GB" sz="2200" dirty="0" err="1" smtClean="0">
                <a:solidFill>
                  <a:srgbClr val="000000"/>
                </a:solidFill>
                <a:latin typeface="Helvetica"/>
                <a:cs typeface="Helvetica"/>
              </a:rPr>
              <a:t>Proveedores</a:t>
            </a:r>
            <a:endParaRPr lang="en-GB" sz="2200" dirty="0">
              <a:solidFill>
                <a:srgbClr val="000000"/>
              </a:solidFill>
              <a:latin typeface="Helvetica"/>
              <a:cs typeface="Helvetica"/>
            </a:endParaRPr>
          </a:p>
        </p:txBody>
      </p:sp>
      <p:sp>
        <p:nvSpPr>
          <p:cNvPr id="172037" name="Text Box 5"/>
          <p:cNvSpPr txBox="1">
            <a:spLocks noChangeArrowheads="1"/>
          </p:cNvSpPr>
          <p:nvPr/>
        </p:nvSpPr>
        <p:spPr bwMode="auto">
          <a:xfrm>
            <a:off x="250825" y="4149725"/>
            <a:ext cx="8496300" cy="3693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sz="2000" dirty="0" err="1" smtClean="0">
                <a:latin typeface="Helvetica"/>
                <a:cs typeface="Helvetica"/>
              </a:rPr>
              <a:t>Están</a:t>
            </a:r>
            <a:r>
              <a:rPr lang="en-GB" sz="2000" dirty="0" smtClean="0">
                <a:latin typeface="Helvetica"/>
                <a:cs typeface="Helvetica"/>
              </a:rPr>
              <a:t> </a:t>
            </a:r>
            <a:r>
              <a:rPr lang="en-GB" sz="2000" dirty="0" err="1" smtClean="0">
                <a:latin typeface="Helvetica"/>
                <a:cs typeface="Helvetica"/>
              </a:rPr>
              <a:t>definidos</a:t>
            </a:r>
            <a:r>
              <a:rPr lang="en-GB" sz="2000" dirty="0" smtClean="0">
                <a:latin typeface="Helvetica"/>
                <a:cs typeface="Helvetica"/>
              </a:rPr>
              <a:t> los </a:t>
            </a:r>
            <a:r>
              <a:rPr lang="en-GB" sz="2000" dirty="0" err="1" smtClean="0">
                <a:latin typeface="Helvetica"/>
                <a:cs typeface="Helvetica"/>
              </a:rPr>
              <a:t>proveedores</a:t>
            </a:r>
            <a:r>
              <a:rPr lang="en-GB" sz="2000" dirty="0" smtClean="0">
                <a:latin typeface="Helvetica"/>
                <a:cs typeface="Helvetica"/>
              </a:rPr>
              <a:t> claves </a:t>
            </a:r>
            <a:r>
              <a:rPr lang="en-GB" sz="2000" dirty="0" err="1" smtClean="0">
                <a:latin typeface="Helvetica"/>
                <a:cs typeface="Helvetica"/>
              </a:rPr>
              <a:t>para</a:t>
            </a:r>
            <a:r>
              <a:rPr lang="en-GB" sz="2000" dirty="0" smtClean="0">
                <a:latin typeface="Helvetica"/>
                <a:cs typeface="Helvetica"/>
              </a:rPr>
              <a:t> </a:t>
            </a:r>
            <a:r>
              <a:rPr lang="en-GB" sz="2000" dirty="0" err="1" smtClean="0">
                <a:latin typeface="Helvetica"/>
                <a:cs typeface="Helvetica"/>
              </a:rPr>
              <a:t>su</a:t>
            </a:r>
            <a:r>
              <a:rPr lang="en-GB" sz="2000" dirty="0" smtClean="0">
                <a:latin typeface="Helvetica"/>
                <a:cs typeface="Helvetica"/>
              </a:rPr>
              <a:t> </a:t>
            </a:r>
            <a:r>
              <a:rPr lang="en-GB" sz="2000" dirty="0" err="1" smtClean="0">
                <a:latin typeface="Helvetica"/>
                <a:cs typeface="Helvetica"/>
              </a:rPr>
              <a:t>desarrollo</a:t>
            </a:r>
            <a:r>
              <a:rPr lang="en-GB" sz="2000" dirty="0" smtClean="0">
                <a:latin typeface="Helvetica"/>
                <a:cs typeface="Helvetica"/>
              </a:rPr>
              <a:t> </a:t>
            </a:r>
            <a:r>
              <a:rPr lang="en-GB" sz="2000" dirty="0" err="1" smtClean="0">
                <a:latin typeface="Helvetica"/>
                <a:cs typeface="Helvetica"/>
              </a:rPr>
              <a:t>intensivo</a:t>
            </a:r>
            <a:endParaRPr lang="en-GB" sz="2000" dirty="0" smtClean="0">
              <a:latin typeface="Helvetica"/>
              <a:cs typeface="Helvetica"/>
            </a:endParaRPr>
          </a:p>
          <a:p>
            <a:pPr marL="742950" lvl="1" indent="-285750">
              <a:buFont typeface="Courier New"/>
              <a:buChar char="o"/>
            </a:pPr>
            <a:r>
              <a:rPr lang="en-GB" sz="2000" dirty="0" err="1" smtClean="0">
                <a:latin typeface="Helvetica"/>
                <a:cs typeface="Helvetica"/>
              </a:rPr>
              <a:t>Están</a:t>
            </a:r>
            <a:r>
              <a:rPr lang="en-GB" sz="2000" dirty="0" smtClean="0">
                <a:latin typeface="Helvetica"/>
                <a:cs typeface="Helvetica"/>
              </a:rPr>
              <a:t> </a:t>
            </a:r>
            <a:r>
              <a:rPr lang="en-GB" sz="2000" dirty="0" err="1" smtClean="0">
                <a:latin typeface="Helvetica"/>
                <a:cs typeface="Helvetica"/>
              </a:rPr>
              <a:t>definidas</a:t>
            </a:r>
            <a:r>
              <a:rPr lang="en-GB" sz="2000" dirty="0" smtClean="0">
                <a:latin typeface="Helvetica"/>
                <a:cs typeface="Helvetica"/>
              </a:rPr>
              <a:t> </a:t>
            </a:r>
            <a:r>
              <a:rPr lang="en-GB" sz="2000" dirty="0" err="1" smtClean="0">
                <a:latin typeface="Helvetica"/>
                <a:cs typeface="Helvetica"/>
              </a:rPr>
              <a:t>las</a:t>
            </a:r>
            <a:r>
              <a:rPr lang="en-GB" sz="2000" dirty="0" smtClean="0">
                <a:latin typeface="Helvetica"/>
                <a:cs typeface="Helvetica"/>
              </a:rPr>
              <a:t> </a:t>
            </a:r>
            <a:r>
              <a:rPr lang="en-GB" sz="2000" dirty="0" err="1" smtClean="0">
                <a:latin typeface="Helvetica"/>
                <a:cs typeface="Helvetica"/>
              </a:rPr>
              <a:t>auditorías</a:t>
            </a:r>
            <a:r>
              <a:rPr lang="en-GB" sz="2000" dirty="0" smtClean="0">
                <a:latin typeface="Helvetica"/>
                <a:cs typeface="Helvetica"/>
              </a:rPr>
              <a:t> de </a:t>
            </a:r>
            <a:r>
              <a:rPr lang="en-GB" sz="2000" dirty="0" err="1" smtClean="0">
                <a:latin typeface="Helvetica"/>
                <a:cs typeface="Helvetica"/>
              </a:rPr>
              <a:t>Sostenibilidad</a:t>
            </a:r>
            <a:r>
              <a:rPr lang="en-GB" sz="2000" dirty="0" smtClean="0">
                <a:latin typeface="Helvetica"/>
                <a:cs typeface="Helvetica"/>
              </a:rPr>
              <a:t> y los </a:t>
            </a:r>
            <a:r>
              <a:rPr lang="en-GB" sz="2000" dirty="0" err="1" smtClean="0">
                <a:latin typeface="Helvetica"/>
                <a:cs typeface="Helvetica"/>
              </a:rPr>
              <a:t>programas</a:t>
            </a:r>
            <a:r>
              <a:rPr lang="en-GB" sz="2000" dirty="0" smtClean="0">
                <a:latin typeface="Helvetica"/>
                <a:cs typeface="Helvetica"/>
              </a:rPr>
              <a:t> de </a:t>
            </a:r>
            <a:r>
              <a:rPr lang="en-GB" sz="2000" dirty="0" err="1" smtClean="0">
                <a:latin typeface="Helvetica"/>
                <a:cs typeface="Helvetica"/>
              </a:rPr>
              <a:t>mejora</a:t>
            </a:r>
            <a:r>
              <a:rPr lang="en-GB" sz="2000" dirty="0" smtClean="0">
                <a:latin typeface="Helvetica"/>
                <a:cs typeface="Helvetica"/>
              </a:rPr>
              <a:t> de </a:t>
            </a:r>
            <a:r>
              <a:rPr lang="en-GB" sz="2000" dirty="0" err="1" smtClean="0">
                <a:latin typeface="Helvetica"/>
                <a:cs typeface="Helvetica"/>
              </a:rPr>
              <a:t>las</a:t>
            </a:r>
            <a:r>
              <a:rPr lang="en-GB" sz="2000" dirty="0" smtClean="0">
                <a:latin typeface="Helvetica"/>
                <a:cs typeface="Helvetica"/>
              </a:rPr>
              <a:t> </a:t>
            </a:r>
            <a:r>
              <a:rPr lang="en-GB" sz="2000" dirty="0" err="1" smtClean="0">
                <a:latin typeface="Helvetica"/>
                <a:cs typeface="Helvetica"/>
              </a:rPr>
              <a:t>cadenas</a:t>
            </a:r>
            <a:r>
              <a:rPr lang="en-GB" sz="2000" dirty="0" smtClean="0">
                <a:latin typeface="Helvetica"/>
                <a:cs typeface="Helvetica"/>
              </a:rPr>
              <a:t> de </a:t>
            </a:r>
            <a:r>
              <a:rPr lang="en-GB" sz="2000" dirty="0" err="1" smtClean="0">
                <a:latin typeface="Helvetica"/>
                <a:cs typeface="Helvetica"/>
              </a:rPr>
              <a:t>suministro</a:t>
            </a:r>
            <a:endParaRPr lang="en-GB" sz="2000" dirty="0" smtClean="0">
              <a:latin typeface="Helvetica"/>
              <a:cs typeface="Helvetica"/>
            </a:endParaRPr>
          </a:p>
          <a:p>
            <a:pPr marL="742950" lvl="1" indent="-285750">
              <a:buFont typeface="Courier New"/>
              <a:buChar char="o"/>
            </a:pPr>
            <a:r>
              <a:rPr lang="en-GB" sz="2000" dirty="0" smtClean="0">
                <a:latin typeface="Helvetica"/>
                <a:cs typeface="Helvetica"/>
              </a:rPr>
              <a:t>Los </a:t>
            </a:r>
            <a:r>
              <a:rPr lang="en-GB" sz="2000" dirty="0" err="1" smtClean="0">
                <a:latin typeface="Helvetica"/>
                <a:cs typeface="Helvetica"/>
              </a:rPr>
              <a:t>logros</a:t>
            </a:r>
            <a:r>
              <a:rPr lang="en-GB" sz="2000" dirty="0" smtClean="0">
                <a:latin typeface="Helvetica"/>
                <a:cs typeface="Helvetica"/>
              </a:rPr>
              <a:t> se </a:t>
            </a:r>
            <a:r>
              <a:rPr lang="en-GB" sz="2000" dirty="0" err="1" smtClean="0">
                <a:latin typeface="Helvetica"/>
                <a:cs typeface="Helvetica"/>
              </a:rPr>
              <a:t>registran</a:t>
            </a:r>
            <a:r>
              <a:rPr lang="en-GB" sz="2000" dirty="0" smtClean="0">
                <a:latin typeface="Helvetica"/>
                <a:cs typeface="Helvetica"/>
              </a:rPr>
              <a:t> </a:t>
            </a:r>
            <a:r>
              <a:rPr lang="en-GB" sz="2000" dirty="0" err="1" smtClean="0">
                <a:latin typeface="Helvetica"/>
                <a:cs typeface="Helvetica"/>
              </a:rPr>
              <a:t>formalmente</a:t>
            </a:r>
            <a:endParaRPr lang="en-GB" sz="2000" dirty="0" smtClean="0">
              <a:latin typeface="Helvetica"/>
              <a:cs typeface="Helvetica"/>
            </a:endParaRPr>
          </a:p>
          <a:p>
            <a:pPr marL="742950" lvl="1" indent="-285750">
              <a:buFont typeface="Courier New"/>
              <a:buChar char="o"/>
            </a:pPr>
            <a:r>
              <a:rPr lang="es-ES" sz="2000" dirty="0" smtClean="0">
                <a:latin typeface="Helvetica"/>
                <a:cs typeface="Helvetica"/>
              </a:rPr>
              <a:t>El Ejecutivo está involucrado en el programa de participación de proveedores.</a:t>
            </a: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p:txBody>
      </p:sp>
      <p:sp>
        <p:nvSpPr>
          <p:cNvPr id="6" name="TextBox 5"/>
          <p:cNvSpPr txBox="1"/>
          <p:nvPr/>
        </p:nvSpPr>
        <p:spPr>
          <a:xfrm>
            <a:off x="609600" y="76200"/>
            <a:ext cx="5513048" cy="584775"/>
          </a:xfrm>
          <a:prstGeom prst="rect">
            <a:avLst/>
          </a:prstGeom>
          <a:noFill/>
        </p:spPr>
        <p:txBody>
          <a:bodyPr wrap="none" rtlCol="0">
            <a:spAutoFit/>
          </a:bodyPr>
          <a:lstStyle/>
          <a:p>
            <a:r>
              <a:rPr lang="en-US" sz="3200" dirty="0" smtClean="0">
                <a:latin typeface="Helvetica"/>
                <a:cs typeface="Helvetica"/>
              </a:rPr>
              <a:t>Marco de </a:t>
            </a:r>
            <a:r>
              <a:rPr lang="en-US" sz="3200" dirty="0" err="1" smtClean="0">
                <a:latin typeface="Helvetica"/>
                <a:cs typeface="Helvetica"/>
              </a:rPr>
              <a:t>Referencia</a:t>
            </a:r>
            <a:r>
              <a:rPr lang="en-US" sz="3200" dirty="0" smtClean="0">
                <a:latin typeface="Helvetica"/>
                <a:cs typeface="Helvetica"/>
              </a:rPr>
              <a:t> Flexible</a:t>
            </a:r>
            <a:endParaRPr lang="en-US" sz="3200" dirty="0"/>
          </a:p>
        </p:txBody>
      </p:sp>
    </p:spTree>
    <p:extLst>
      <p:ext uri="{BB962C8B-B14F-4D97-AF65-F5344CB8AC3E}">
        <p14:creationId xmlns:p14="http://schemas.microsoft.com/office/powerpoint/2010/main" xmlns="" val="127432461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p:txBody>
          <a:bodyPr/>
          <a:lstStyle/>
          <a:p>
            <a:r>
              <a:rPr lang="en-GB" dirty="0" err="1" smtClean="0"/>
              <a:t>Cierre</a:t>
            </a:r>
            <a:endParaRPr lang="en-GB" dirty="0"/>
          </a:p>
        </p:txBody>
      </p:sp>
      <p:sp>
        <p:nvSpPr>
          <p:cNvPr id="1857539" name="Rectangle 3"/>
          <p:cNvSpPr>
            <a:spLocks noGrp="1" noChangeArrowheads="1"/>
          </p:cNvSpPr>
          <p:nvPr>
            <p:ph type="body" idx="1"/>
          </p:nvPr>
        </p:nvSpPr>
        <p:spPr>
          <a:xfrm>
            <a:off x="657770" y="1338948"/>
            <a:ext cx="7876629" cy="4770438"/>
          </a:xfrm>
        </p:spPr>
        <p:txBody>
          <a:bodyPr>
            <a:normAutofit/>
          </a:bodyPr>
          <a:lstStyle/>
          <a:p>
            <a:r>
              <a:rPr lang="en-GB" dirty="0" err="1" smtClean="0"/>
              <a:t>Informe</a:t>
            </a:r>
            <a:r>
              <a:rPr lang="en-GB" dirty="0" smtClean="0"/>
              <a:t> de </a:t>
            </a:r>
            <a:r>
              <a:rPr lang="en-GB" dirty="0" err="1" smtClean="0"/>
              <a:t>Cierre</a:t>
            </a:r>
            <a:endParaRPr lang="en-GB" dirty="0"/>
          </a:p>
          <a:p>
            <a:pPr lvl="1"/>
            <a:r>
              <a:rPr lang="es-ES" sz="2200" dirty="0" smtClean="0"/>
              <a:t>Se compara con los criterios de éxito y se revisa respecto de cada objetivo</a:t>
            </a:r>
            <a:endParaRPr lang="en-GB" sz="2200" dirty="0"/>
          </a:p>
          <a:p>
            <a:pPr lvl="1"/>
            <a:r>
              <a:rPr lang="en-GB" sz="2200" dirty="0" smtClean="0"/>
              <a:t>Se </a:t>
            </a:r>
            <a:r>
              <a:rPr lang="en-GB" sz="2200" dirty="0" err="1" smtClean="0"/>
              <a:t>transfieren</a:t>
            </a:r>
            <a:r>
              <a:rPr lang="en-GB" sz="2200" dirty="0" smtClean="0"/>
              <a:t>/</a:t>
            </a:r>
            <a:r>
              <a:rPr lang="en-GB" sz="2200" dirty="0" err="1" smtClean="0"/>
              <a:t>cierran</a:t>
            </a:r>
            <a:r>
              <a:rPr lang="en-GB" sz="2200" dirty="0" smtClean="0"/>
              <a:t> </a:t>
            </a:r>
            <a:r>
              <a:rPr lang="en-GB" sz="2200" dirty="0" err="1" smtClean="0"/>
              <a:t>Riesgos</a:t>
            </a:r>
            <a:r>
              <a:rPr lang="en-GB" sz="2200" dirty="0" smtClean="0"/>
              <a:t> e </a:t>
            </a:r>
            <a:r>
              <a:rPr lang="en-GB" sz="2200" dirty="0" err="1" smtClean="0"/>
              <a:t>Incidentes</a:t>
            </a:r>
            <a:r>
              <a:rPr lang="en-GB" sz="2200" dirty="0" smtClean="0"/>
              <a:t> </a:t>
            </a:r>
            <a:r>
              <a:rPr lang="en-GB" sz="2200" dirty="0" err="1" smtClean="0"/>
              <a:t>pendientes</a:t>
            </a:r>
            <a:endParaRPr lang="en-GB" sz="2200" dirty="0"/>
          </a:p>
          <a:p>
            <a:r>
              <a:rPr lang="en-GB" dirty="0" err="1" smtClean="0"/>
              <a:t>Realizar</a:t>
            </a:r>
            <a:r>
              <a:rPr lang="en-GB" dirty="0" smtClean="0"/>
              <a:t> </a:t>
            </a:r>
            <a:r>
              <a:rPr lang="en-GB" dirty="0" err="1" smtClean="0"/>
              <a:t>auditorías</a:t>
            </a:r>
            <a:r>
              <a:rPr lang="en-GB" dirty="0" smtClean="0"/>
              <a:t> y </a:t>
            </a:r>
            <a:r>
              <a:rPr lang="en-GB" dirty="0" err="1" smtClean="0"/>
              <a:t>cierre</a:t>
            </a:r>
            <a:r>
              <a:rPr lang="en-GB" dirty="0" smtClean="0"/>
              <a:t> de </a:t>
            </a:r>
            <a:r>
              <a:rPr lang="en-GB" dirty="0" err="1" smtClean="0"/>
              <a:t>documentación</a:t>
            </a:r>
            <a:endParaRPr lang="en-GB" dirty="0"/>
          </a:p>
          <a:p>
            <a:r>
              <a:rPr lang="en-GB" dirty="0" err="1" smtClean="0"/>
              <a:t>Revisión</a:t>
            </a:r>
            <a:r>
              <a:rPr lang="en-GB" dirty="0" smtClean="0"/>
              <a:t> y </a:t>
            </a:r>
            <a:r>
              <a:rPr lang="en-GB" dirty="0" err="1" smtClean="0"/>
              <a:t>cierre</a:t>
            </a:r>
            <a:r>
              <a:rPr lang="en-GB" dirty="0" smtClean="0"/>
              <a:t> del </a:t>
            </a:r>
            <a:r>
              <a:rPr lang="en-GB" dirty="0" err="1" smtClean="0"/>
              <a:t>contrato</a:t>
            </a:r>
            <a:endParaRPr lang="en-GB" dirty="0" smtClean="0"/>
          </a:p>
          <a:p>
            <a:r>
              <a:rPr lang="en-GB" dirty="0" err="1" smtClean="0"/>
              <a:t>Revisión</a:t>
            </a:r>
            <a:r>
              <a:rPr lang="en-GB" dirty="0" smtClean="0"/>
              <a:t> del </a:t>
            </a:r>
            <a:r>
              <a:rPr lang="en-GB" dirty="0" err="1" smtClean="0"/>
              <a:t>ciclo</a:t>
            </a:r>
            <a:r>
              <a:rPr lang="en-GB" dirty="0" smtClean="0"/>
              <a:t> de </a:t>
            </a:r>
            <a:r>
              <a:rPr lang="en-GB" dirty="0" err="1" smtClean="0"/>
              <a:t>vida</a:t>
            </a:r>
            <a:r>
              <a:rPr lang="en-GB" dirty="0" smtClean="0"/>
              <a:t> de los </a:t>
            </a:r>
            <a:r>
              <a:rPr lang="en-GB" dirty="0" err="1" smtClean="0"/>
              <a:t>activos</a:t>
            </a:r>
            <a:r>
              <a:rPr lang="en-GB" dirty="0" smtClean="0"/>
              <a:t> y </a:t>
            </a:r>
            <a:r>
              <a:rPr lang="en-GB" dirty="0" err="1" smtClean="0"/>
              <a:t>redistribución</a:t>
            </a:r>
            <a:r>
              <a:rPr lang="en-GB" dirty="0" smtClean="0"/>
              <a:t> del </a:t>
            </a:r>
            <a:r>
              <a:rPr lang="en-GB" dirty="0" err="1" smtClean="0"/>
              <a:t>equipo</a:t>
            </a:r>
            <a:endParaRPr lang="en-GB" dirty="0" smtClean="0"/>
          </a:p>
          <a:p>
            <a:r>
              <a:rPr lang="en-GB" dirty="0" err="1" smtClean="0"/>
              <a:t>Realizar</a:t>
            </a:r>
            <a:r>
              <a:rPr lang="en-GB" dirty="0" smtClean="0"/>
              <a:t> la </a:t>
            </a:r>
            <a:r>
              <a:rPr lang="en-GB" dirty="0" err="1" smtClean="0"/>
              <a:t>Revisión</a:t>
            </a:r>
            <a:r>
              <a:rPr lang="en-GB" dirty="0" smtClean="0"/>
              <a:t> Pos </a:t>
            </a:r>
            <a:r>
              <a:rPr lang="en-GB" dirty="0" err="1" smtClean="0"/>
              <a:t>Proyecto</a:t>
            </a:r>
            <a:endParaRPr lang="en-GB" dirty="0" smtClean="0"/>
          </a:p>
          <a:p>
            <a:r>
              <a:rPr lang="en-GB" dirty="0" smtClean="0"/>
              <a:t>Firma formal del </a:t>
            </a:r>
            <a:r>
              <a:rPr lang="en-GB" dirty="0" err="1" smtClean="0"/>
              <a:t>Patrocinador</a:t>
            </a:r>
            <a:r>
              <a:rPr lang="en-GB" dirty="0" smtClean="0"/>
              <a:t> del </a:t>
            </a:r>
            <a:r>
              <a:rPr lang="en-GB" dirty="0" err="1" smtClean="0"/>
              <a:t>Proyecto</a:t>
            </a:r>
            <a:endParaRPr lang="en-GB"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7</a:t>
            </a:fld>
            <a:endParaRPr lang="en-US" dirty="0"/>
          </a:p>
        </p:txBody>
      </p:sp>
    </p:spTree>
    <p:extLst>
      <p:ext uri="{BB962C8B-B14F-4D97-AF65-F5344CB8AC3E}">
        <p14:creationId xmlns="" xmlns:p14="http://schemas.microsoft.com/office/powerpoint/2010/main" val="823387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62000" y="1125538"/>
            <a:ext cx="7265988" cy="719137"/>
          </a:xfrm>
        </p:spPr>
        <p:txBody>
          <a:bodyPr/>
          <a:lstStyle/>
          <a:p>
            <a:r>
              <a:rPr lang="en-GB" sz="2200" b="1" dirty="0" err="1" smtClean="0"/>
              <a:t>Líder</a:t>
            </a:r>
            <a:r>
              <a:rPr lang="en-GB" sz="2200" b="1" dirty="0" smtClean="0"/>
              <a:t>: </a:t>
            </a:r>
            <a:r>
              <a:rPr lang="en-GB" sz="2200" dirty="0" err="1" smtClean="0"/>
              <a:t>Nivel</a:t>
            </a:r>
            <a:r>
              <a:rPr lang="en-GB" sz="2200" dirty="0" smtClean="0"/>
              <a:t> 5 </a:t>
            </a:r>
            <a:r>
              <a:rPr lang="en-GB" sz="2200" dirty="0" err="1" smtClean="0"/>
              <a:t>Mediciones</a:t>
            </a:r>
            <a:r>
              <a:rPr lang="en-GB" sz="2200" dirty="0" smtClean="0"/>
              <a:t> y </a:t>
            </a:r>
            <a:r>
              <a:rPr lang="en-GB" sz="2200" dirty="0" err="1" smtClean="0"/>
              <a:t>Resultados</a:t>
            </a:r>
            <a:endParaRPr lang="en-GB" sz="2200" dirty="0"/>
          </a:p>
        </p:txBody>
      </p:sp>
      <p:sp>
        <p:nvSpPr>
          <p:cNvPr id="173059" name="Rectangle 3"/>
          <p:cNvSpPr>
            <a:spLocks noGrp="1" noChangeArrowheads="1"/>
          </p:cNvSpPr>
          <p:nvPr>
            <p:ph type="body" idx="1"/>
          </p:nvPr>
        </p:nvSpPr>
        <p:spPr>
          <a:xfrm>
            <a:off x="762000" y="1981200"/>
            <a:ext cx="7848600" cy="3240088"/>
          </a:xfrm>
        </p:spPr>
        <p:txBody>
          <a:bodyPr>
            <a:normAutofit/>
          </a:bodyPr>
          <a:lstStyle/>
          <a:p>
            <a:r>
              <a:rPr lang="es-ES" sz="2200" dirty="0" smtClean="0"/>
              <a:t>Las mediciones son utilizadas para impulsar la dirección de la estrategia organizacional de desarrollo sostenible</a:t>
            </a:r>
            <a:endParaRPr lang="en-GB" sz="2200" dirty="0"/>
          </a:p>
          <a:p>
            <a:r>
              <a:rPr lang="es-ES" sz="2200" dirty="0" smtClean="0"/>
              <a:t>El Progreso es comparado (</a:t>
            </a:r>
            <a:r>
              <a:rPr lang="es-ES" sz="2200" dirty="0" err="1" smtClean="0"/>
              <a:t>benchmarked</a:t>
            </a:r>
            <a:r>
              <a:rPr lang="es-ES" sz="2200" dirty="0" smtClean="0"/>
              <a:t>) formalmente con  organizaciones pares</a:t>
            </a:r>
            <a:endParaRPr lang="en-GB" sz="2200" dirty="0"/>
          </a:p>
          <a:p>
            <a:r>
              <a:rPr lang="es-ES" sz="2200" dirty="0" smtClean="0"/>
              <a:t>Los beneficios de las adquisiciones sostenibles están claramente evidenciados</a:t>
            </a:r>
            <a:endParaRPr lang="en-GB" sz="2200" dirty="0"/>
          </a:p>
          <a:p>
            <a:r>
              <a:rPr lang="es-ES" sz="2200" dirty="0" smtClean="0"/>
              <a:t>Los Informes de auditorías independientes están disponibles para dominio público.</a:t>
            </a:r>
            <a:endParaRPr lang="en-GB" sz="2200" dirty="0"/>
          </a:p>
        </p:txBody>
      </p:sp>
      <p:sp>
        <p:nvSpPr>
          <p:cNvPr id="4" name="TextBox 3"/>
          <p:cNvSpPr txBox="1"/>
          <p:nvPr/>
        </p:nvSpPr>
        <p:spPr>
          <a:xfrm>
            <a:off x="609600" y="76200"/>
            <a:ext cx="5698996" cy="584775"/>
          </a:xfrm>
          <a:prstGeom prst="rect">
            <a:avLst/>
          </a:prstGeom>
          <a:noFill/>
        </p:spPr>
        <p:txBody>
          <a:bodyPr wrap="none" rtlCol="0">
            <a:spAutoFit/>
          </a:bodyPr>
          <a:lstStyle/>
          <a:p>
            <a:r>
              <a:rPr lang="en-US" sz="3200" dirty="0" smtClean="0">
                <a:latin typeface="Helvetica"/>
                <a:cs typeface="Helvetica"/>
              </a:rPr>
              <a:t>Marco de </a:t>
            </a:r>
            <a:r>
              <a:rPr lang="en-US" sz="3200" dirty="0" err="1" smtClean="0">
                <a:latin typeface="Helvetica"/>
                <a:cs typeface="Helvetica"/>
              </a:rPr>
              <a:t>Referencia</a:t>
            </a:r>
            <a:r>
              <a:rPr lang="en-US" sz="3200" dirty="0" smtClean="0">
                <a:latin typeface="Helvetica"/>
                <a:cs typeface="Helvetica"/>
              </a:rPr>
              <a:t> Flexible</a:t>
            </a:r>
            <a:endParaRPr lang="en-US" sz="3200" dirty="0"/>
          </a:p>
        </p:txBody>
      </p:sp>
    </p:spTree>
    <p:extLst>
      <p:ext uri="{BB962C8B-B14F-4D97-AF65-F5344CB8AC3E}">
        <p14:creationId xmlns:p14="http://schemas.microsoft.com/office/powerpoint/2010/main" xmlns="" val="71942638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381000" y="228600"/>
            <a:ext cx="8305800" cy="838200"/>
          </a:xfrm>
        </p:spPr>
        <p:txBody>
          <a:bodyPr>
            <a:normAutofit fontScale="90000"/>
          </a:bodyPr>
          <a:lstStyle/>
          <a:p>
            <a:r>
              <a:rPr lang="es-ES" dirty="0" smtClean="0"/>
              <a:t>Terminología común de las adquisiciones en los Proyectos</a:t>
            </a:r>
            <a:endParaRPr lang="en-GB" dirty="0"/>
          </a:p>
        </p:txBody>
      </p:sp>
      <p:sp>
        <p:nvSpPr>
          <p:cNvPr id="1695747" name="Rectangle 3"/>
          <p:cNvSpPr>
            <a:spLocks noGrp="1" noChangeArrowheads="1"/>
          </p:cNvSpPr>
          <p:nvPr>
            <p:ph type="body" idx="1"/>
          </p:nvPr>
        </p:nvSpPr>
        <p:spPr/>
        <p:txBody>
          <a:bodyPr/>
          <a:lstStyle/>
          <a:p>
            <a:pPr>
              <a:lnSpc>
                <a:spcPct val="110000"/>
              </a:lnSpc>
            </a:pPr>
            <a:r>
              <a:rPr lang="en-GB" dirty="0" err="1" smtClean="0"/>
              <a:t>Adquisición</a:t>
            </a:r>
            <a:endParaRPr lang="en-GB" dirty="0"/>
          </a:p>
          <a:p>
            <a:pPr>
              <a:lnSpc>
                <a:spcPct val="110000"/>
              </a:lnSpc>
            </a:pPr>
            <a:r>
              <a:rPr lang="en-GB" dirty="0" err="1" smtClean="0"/>
              <a:t>Contratos</a:t>
            </a:r>
            <a:endParaRPr lang="en-GB" dirty="0"/>
          </a:p>
          <a:p>
            <a:pPr lvl="1">
              <a:lnSpc>
                <a:spcPct val="115000"/>
              </a:lnSpc>
            </a:pPr>
            <a:r>
              <a:rPr lang="en-GB" sz="2200" dirty="0" err="1" smtClean="0"/>
              <a:t>Precio</a:t>
            </a:r>
            <a:r>
              <a:rPr lang="en-GB" sz="2200" dirty="0" smtClean="0"/>
              <a:t> </a:t>
            </a:r>
            <a:r>
              <a:rPr lang="en-GB" sz="2200" dirty="0" err="1" smtClean="0"/>
              <a:t>Fijo</a:t>
            </a:r>
            <a:r>
              <a:rPr lang="en-GB" sz="2200" dirty="0" smtClean="0"/>
              <a:t> de Firma, </a:t>
            </a:r>
            <a:r>
              <a:rPr lang="en-GB" sz="2200" dirty="0" err="1" smtClean="0"/>
              <a:t>Precio</a:t>
            </a:r>
            <a:r>
              <a:rPr lang="en-GB" sz="2200" dirty="0" smtClean="0"/>
              <a:t> </a:t>
            </a:r>
            <a:r>
              <a:rPr lang="en-GB" sz="2200" dirty="0" err="1" smtClean="0"/>
              <a:t>Fijo</a:t>
            </a:r>
            <a:endParaRPr lang="en-GB" sz="2200" dirty="0"/>
          </a:p>
          <a:p>
            <a:pPr lvl="1">
              <a:lnSpc>
                <a:spcPct val="115000"/>
              </a:lnSpc>
            </a:pPr>
            <a:r>
              <a:rPr lang="en-GB" sz="2200" dirty="0" err="1" smtClean="0"/>
              <a:t>Costo</a:t>
            </a:r>
            <a:r>
              <a:rPr lang="en-GB" sz="2200" dirty="0" smtClean="0"/>
              <a:t> (de </a:t>
            </a:r>
            <a:r>
              <a:rPr lang="en-GB" sz="2200" dirty="0" err="1" smtClean="0"/>
              <a:t>tiempo</a:t>
            </a:r>
            <a:r>
              <a:rPr lang="en-GB" sz="2200" dirty="0" smtClean="0"/>
              <a:t> y </a:t>
            </a:r>
            <a:r>
              <a:rPr lang="en-GB" sz="2200" dirty="0" err="1" smtClean="0"/>
              <a:t>materiales</a:t>
            </a:r>
            <a:r>
              <a:rPr lang="en-GB" sz="2200" dirty="0" smtClean="0"/>
              <a:t>)  </a:t>
            </a:r>
            <a:r>
              <a:rPr lang="en-GB" sz="2200" dirty="0" err="1" smtClean="0"/>
              <a:t>más</a:t>
            </a:r>
            <a:r>
              <a:rPr lang="en-GB" sz="2200" dirty="0" smtClean="0"/>
              <a:t> </a:t>
            </a:r>
            <a:r>
              <a:rPr lang="en-GB" sz="2200" dirty="0" err="1" smtClean="0"/>
              <a:t>Incentivos</a:t>
            </a:r>
            <a:endParaRPr lang="en-GB" sz="2200" dirty="0"/>
          </a:p>
          <a:p>
            <a:pPr lvl="1">
              <a:lnSpc>
                <a:spcPct val="115000"/>
              </a:lnSpc>
            </a:pPr>
            <a:r>
              <a:rPr lang="en-GB" sz="2200" dirty="0" err="1" smtClean="0"/>
              <a:t>Costo</a:t>
            </a:r>
            <a:r>
              <a:rPr lang="en-GB" sz="2200" dirty="0" smtClean="0"/>
              <a:t> (de </a:t>
            </a:r>
            <a:r>
              <a:rPr lang="en-GB" sz="2200" dirty="0" err="1" smtClean="0"/>
              <a:t>tiempo</a:t>
            </a:r>
            <a:r>
              <a:rPr lang="en-GB" sz="2200" dirty="0" smtClean="0"/>
              <a:t> y </a:t>
            </a:r>
            <a:r>
              <a:rPr lang="en-GB" sz="2200" dirty="0" err="1" smtClean="0"/>
              <a:t>materiales</a:t>
            </a:r>
            <a:r>
              <a:rPr lang="en-GB" sz="2200" dirty="0" smtClean="0"/>
              <a:t>) </a:t>
            </a:r>
            <a:r>
              <a:rPr lang="en-GB" sz="2200" dirty="0" err="1" smtClean="0"/>
              <a:t>más</a:t>
            </a:r>
            <a:r>
              <a:rPr lang="en-GB" sz="2200" dirty="0" smtClean="0"/>
              <a:t> </a:t>
            </a:r>
            <a:r>
              <a:rPr lang="en-GB" sz="2200" dirty="0" err="1" smtClean="0"/>
              <a:t>una</a:t>
            </a:r>
            <a:r>
              <a:rPr lang="en-GB" sz="2200" dirty="0" smtClean="0"/>
              <a:t> </a:t>
            </a:r>
            <a:r>
              <a:rPr lang="en-GB" sz="2200" dirty="0" err="1" smtClean="0"/>
              <a:t>Tasa</a:t>
            </a:r>
            <a:r>
              <a:rPr lang="en-GB" sz="2200" dirty="0" smtClean="0"/>
              <a:t> </a:t>
            </a:r>
            <a:r>
              <a:rPr lang="en-GB" sz="2200" dirty="0" err="1" smtClean="0"/>
              <a:t>Fija</a:t>
            </a:r>
            <a:endParaRPr lang="en-GB" sz="2200" dirty="0"/>
          </a:p>
          <a:p>
            <a:pPr lvl="1">
              <a:lnSpc>
                <a:spcPct val="115000"/>
              </a:lnSpc>
            </a:pPr>
            <a:r>
              <a:rPr lang="en-GB" sz="2200" dirty="0" err="1" smtClean="0"/>
              <a:t>Costos</a:t>
            </a:r>
            <a:r>
              <a:rPr lang="en-GB" sz="2200" dirty="0" smtClean="0"/>
              <a:t> </a:t>
            </a:r>
            <a:r>
              <a:rPr lang="en-GB" sz="2200" dirty="0" err="1" smtClean="0"/>
              <a:t>reembolsables</a:t>
            </a:r>
            <a:r>
              <a:rPr lang="en-GB" sz="2200" dirty="0" smtClean="0"/>
              <a:t> (de </a:t>
            </a:r>
            <a:r>
              <a:rPr lang="en-GB" sz="2200" dirty="0" err="1" smtClean="0"/>
              <a:t>tiempo</a:t>
            </a:r>
            <a:r>
              <a:rPr lang="en-GB" sz="2200" dirty="0" smtClean="0"/>
              <a:t> y </a:t>
            </a:r>
            <a:r>
              <a:rPr lang="en-GB" sz="2200" dirty="0" err="1" smtClean="0"/>
              <a:t>materiales</a:t>
            </a:r>
            <a:r>
              <a:rPr lang="en-GB" sz="2200" dirty="0" smtClean="0"/>
              <a:t> </a:t>
            </a:r>
            <a:r>
              <a:rPr lang="en-GB" sz="2200" dirty="0" err="1" smtClean="0"/>
              <a:t>más</a:t>
            </a:r>
            <a:r>
              <a:rPr lang="en-GB" sz="2200" dirty="0" smtClean="0"/>
              <a:t> </a:t>
            </a:r>
            <a:r>
              <a:rPr lang="en-GB" sz="2200" dirty="0" err="1" smtClean="0"/>
              <a:t>honorarios</a:t>
            </a:r>
            <a:r>
              <a:rPr lang="en-GB" sz="2200" dirty="0" smtClean="0"/>
              <a:t>)</a:t>
            </a:r>
            <a:endParaRPr lang="en-GB" sz="2200" dirty="0"/>
          </a:p>
          <a:p>
            <a:pPr>
              <a:lnSpc>
                <a:spcPct val="110000"/>
              </a:lnSpc>
            </a:pPr>
            <a:r>
              <a:rPr lang="en-GB" dirty="0" err="1" smtClean="0"/>
              <a:t>Órdenes</a:t>
            </a:r>
            <a:r>
              <a:rPr lang="en-GB" dirty="0" smtClean="0"/>
              <a:t> de </a:t>
            </a:r>
            <a:r>
              <a:rPr lang="en-GB" dirty="0" err="1" smtClean="0"/>
              <a:t>Cambio</a:t>
            </a:r>
            <a:r>
              <a:rPr lang="en-GB" dirty="0" smtClean="0"/>
              <a:t> y </a:t>
            </a:r>
            <a:r>
              <a:rPr lang="en-GB" dirty="0" err="1" smtClean="0"/>
              <a:t>Variaciones</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71</a:t>
            </a:fld>
            <a:endParaRPr lang="en-US" dirty="0"/>
          </a:p>
        </p:txBody>
      </p:sp>
    </p:spTree>
    <p:extLst>
      <p:ext uri="{BB962C8B-B14F-4D97-AF65-F5344CB8AC3E}">
        <p14:creationId xmlns:p14="http://schemas.microsoft.com/office/powerpoint/2010/main" xmlns="" val="106637050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2"/>
          <p:cNvSpPr>
            <a:spLocks noGrp="1" noChangeArrowheads="1"/>
          </p:cNvSpPr>
          <p:nvPr>
            <p:ph type="title"/>
          </p:nvPr>
        </p:nvSpPr>
        <p:spPr/>
        <p:txBody>
          <a:bodyPr/>
          <a:lstStyle/>
          <a:p>
            <a:r>
              <a:rPr lang="en-GB" dirty="0" err="1" smtClean="0"/>
              <a:t>Contratos</a:t>
            </a:r>
            <a:r>
              <a:rPr lang="en-GB" dirty="0" smtClean="0"/>
              <a:t> versus </a:t>
            </a:r>
            <a:r>
              <a:rPr lang="en-GB" dirty="0" err="1" smtClean="0"/>
              <a:t>Riesgos</a:t>
            </a:r>
            <a:endParaRPr lang="en-GB" dirty="0"/>
          </a:p>
        </p:txBody>
      </p:sp>
      <p:grpSp>
        <p:nvGrpSpPr>
          <p:cNvPr id="2" name="Group 21"/>
          <p:cNvGrpSpPr/>
          <p:nvPr/>
        </p:nvGrpSpPr>
        <p:grpSpPr>
          <a:xfrm>
            <a:off x="1080722" y="1658036"/>
            <a:ext cx="6982557" cy="4096782"/>
            <a:chOff x="1716088" y="1919288"/>
            <a:chExt cx="7564437" cy="4096782"/>
          </a:xfrm>
        </p:grpSpPr>
        <p:sp>
          <p:nvSpPr>
            <p:cNvPr id="1697795" name="Line 3"/>
            <p:cNvSpPr>
              <a:spLocks noChangeShapeType="1"/>
            </p:cNvSpPr>
            <p:nvPr/>
          </p:nvSpPr>
          <p:spPr bwMode="auto">
            <a:xfrm flipV="1">
              <a:off x="3817938" y="2208213"/>
              <a:ext cx="0" cy="2989262"/>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6" name="Text Box 4"/>
            <p:cNvSpPr txBox="1">
              <a:spLocks noChangeArrowheads="1"/>
            </p:cNvSpPr>
            <p:nvPr/>
          </p:nvSpPr>
          <p:spPr bwMode="auto">
            <a:xfrm>
              <a:off x="1716088" y="3276600"/>
              <a:ext cx="1908175" cy="923330"/>
            </a:xfrm>
            <a:prstGeom prst="rect">
              <a:avLst/>
            </a:prstGeom>
            <a:noFill/>
            <a:ln w="12700" cap="sq">
              <a:noFill/>
              <a:miter lim="800000"/>
              <a:headEnd type="none" w="sm" len="sm"/>
              <a:tailEnd type="none" w="sm" len="sm"/>
            </a:ln>
            <a:effectLst/>
          </p:spPr>
          <p:txBody>
            <a:bodyPr>
              <a:spAutoFit/>
            </a:bodyPr>
            <a:lstStyle/>
            <a:p>
              <a:pPr algn="r" eaLnBrk="1" hangingPunct="1"/>
              <a:r>
                <a:rPr lang="en-GB" b="1" dirty="0" err="1" smtClean="0"/>
                <a:t>Desempeño</a:t>
              </a:r>
              <a:r>
                <a:rPr lang="en-GB" b="1" dirty="0" smtClean="0"/>
                <a:t> </a:t>
              </a:r>
              <a:r>
                <a:rPr lang="en-GB" b="1" dirty="0" err="1" smtClean="0"/>
                <a:t>Técnico</a:t>
              </a:r>
              <a:r>
                <a:rPr lang="en-GB" b="1" dirty="0" smtClean="0"/>
                <a:t> y de </a:t>
              </a:r>
              <a:r>
                <a:rPr lang="en-GB" b="1" dirty="0" err="1" smtClean="0"/>
                <a:t>Cronograma</a:t>
              </a:r>
              <a:endParaRPr lang="en-GB" b="1" dirty="0"/>
            </a:p>
          </p:txBody>
        </p:sp>
        <p:sp>
          <p:nvSpPr>
            <p:cNvPr id="1697797" name="Line 5"/>
            <p:cNvSpPr>
              <a:spLocks noChangeShapeType="1"/>
            </p:cNvSpPr>
            <p:nvPr/>
          </p:nvSpPr>
          <p:spPr bwMode="auto">
            <a:xfrm>
              <a:off x="3825875" y="5203825"/>
              <a:ext cx="3586163" cy="1588"/>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8" name="Text Box 6"/>
            <p:cNvSpPr txBox="1">
              <a:spLocks noChangeArrowheads="1"/>
            </p:cNvSpPr>
            <p:nvPr/>
          </p:nvSpPr>
          <p:spPr bwMode="auto">
            <a:xfrm>
              <a:off x="4686300" y="5646738"/>
              <a:ext cx="2413022"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smtClean="0"/>
                <a:t>Control </a:t>
              </a:r>
              <a:r>
                <a:rPr lang="en-GB" b="1" dirty="0" err="1" smtClean="0"/>
                <a:t>Precio</a:t>
              </a:r>
              <a:r>
                <a:rPr lang="en-GB" b="1" dirty="0" smtClean="0"/>
                <a:t>/</a:t>
              </a:r>
              <a:r>
                <a:rPr lang="en-GB" b="1" dirty="0" err="1" smtClean="0"/>
                <a:t>Costo</a:t>
              </a:r>
              <a:endParaRPr lang="en-GB" b="1" dirty="0"/>
            </a:p>
          </p:txBody>
        </p:sp>
        <p:sp>
          <p:nvSpPr>
            <p:cNvPr id="1697799" name="Text Box 7"/>
            <p:cNvSpPr txBox="1">
              <a:spLocks noChangeArrowheads="1"/>
            </p:cNvSpPr>
            <p:nvPr/>
          </p:nvSpPr>
          <p:spPr bwMode="auto">
            <a:xfrm>
              <a:off x="3075191" y="2057400"/>
              <a:ext cx="630033" cy="369332"/>
            </a:xfrm>
            <a:prstGeom prst="rect">
              <a:avLst/>
            </a:prstGeom>
            <a:noFill/>
            <a:ln w="12700" cap="sq">
              <a:noFill/>
              <a:miter lim="800000"/>
              <a:headEnd/>
              <a:tailEnd/>
            </a:ln>
            <a:effectLst/>
          </p:spPr>
          <p:txBody>
            <a:bodyPr wrap="none">
              <a:spAutoFit/>
            </a:bodyPr>
            <a:lstStyle/>
            <a:p>
              <a:pPr algn="r" eaLnBrk="1" hangingPunct="1"/>
              <a:r>
                <a:rPr lang="en-GB" b="1" dirty="0" smtClean="0">
                  <a:solidFill>
                    <a:schemeClr val="tx2"/>
                  </a:solidFill>
                </a:rPr>
                <a:t>Alto</a:t>
              </a:r>
              <a:endParaRPr lang="en-GB" b="1" dirty="0">
                <a:solidFill>
                  <a:schemeClr val="tx2"/>
                </a:solidFill>
              </a:endParaRPr>
            </a:p>
          </p:txBody>
        </p:sp>
        <p:sp>
          <p:nvSpPr>
            <p:cNvPr id="1697800" name="Text Box 8"/>
            <p:cNvSpPr txBox="1">
              <a:spLocks noChangeArrowheads="1"/>
            </p:cNvSpPr>
            <p:nvPr/>
          </p:nvSpPr>
          <p:spPr bwMode="auto">
            <a:xfrm>
              <a:off x="3022601" y="5011738"/>
              <a:ext cx="661987" cy="369332"/>
            </a:xfrm>
            <a:prstGeom prst="rect">
              <a:avLst/>
            </a:prstGeom>
            <a:noFill/>
            <a:ln w="12700" cap="sq">
              <a:noFill/>
              <a:miter lim="800000"/>
              <a:headEnd/>
              <a:tailEnd/>
            </a:ln>
            <a:effectLst/>
          </p:spPr>
          <p:txBody>
            <a:bodyPr wrap="none">
              <a:spAutoFit/>
            </a:bodyPr>
            <a:lstStyle/>
            <a:p>
              <a:pPr algn="r" eaLnBrk="1" hangingPunct="1"/>
              <a:r>
                <a:rPr lang="en-GB" b="1" dirty="0" err="1" smtClean="0">
                  <a:solidFill>
                    <a:srgbClr val="5B6973"/>
                  </a:solidFill>
                </a:rPr>
                <a:t>Bajo</a:t>
              </a:r>
              <a:endParaRPr lang="en-GB" b="1" dirty="0">
                <a:solidFill>
                  <a:srgbClr val="5B6973"/>
                </a:solidFill>
              </a:endParaRPr>
            </a:p>
          </p:txBody>
        </p:sp>
        <p:sp>
          <p:nvSpPr>
            <p:cNvPr id="1697801" name="Text Box 9"/>
            <p:cNvSpPr txBox="1">
              <a:spLocks noChangeArrowheads="1"/>
            </p:cNvSpPr>
            <p:nvPr/>
          </p:nvSpPr>
          <p:spPr bwMode="auto">
            <a:xfrm>
              <a:off x="7016955" y="5343525"/>
              <a:ext cx="630033" cy="369332"/>
            </a:xfrm>
            <a:prstGeom prst="rect">
              <a:avLst/>
            </a:prstGeom>
            <a:noFill/>
            <a:ln w="12700" cap="sq">
              <a:noFill/>
              <a:miter lim="800000"/>
              <a:headEnd/>
              <a:tailEnd/>
            </a:ln>
            <a:effectLst/>
          </p:spPr>
          <p:txBody>
            <a:bodyPr wrap="none">
              <a:spAutoFit/>
            </a:bodyPr>
            <a:lstStyle/>
            <a:p>
              <a:pPr algn="r" eaLnBrk="1" hangingPunct="1"/>
              <a:r>
                <a:rPr lang="en-GB" b="1" dirty="0" smtClean="0">
                  <a:solidFill>
                    <a:srgbClr val="5B6973"/>
                  </a:solidFill>
                </a:rPr>
                <a:t>Alto</a:t>
              </a:r>
              <a:endParaRPr lang="en-GB" b="1" dirty="0">
                <a:solidFill>
                  <a:srgbClr val="5B6973"/>
                </a:solidFill>
              </a:endParaRPr>
            </a:p>
          </p:txBody>
        </p:sp>
        <p:sp>
          <p:nvSpPr>
            <p:cNvPr id="1697802" name="Text Box 10"/>
            <p:cNvSpPr txBox="1">
              <a:spLocks noChangeArrowheads="1"/>
            </p:cNvSpPr>
            <p:nvPr/>
          </p:nvSpPr>
          <p:spPr bwMode="auto">
            <a:xfrm>
              <a:off x="3709988" y="5383213"/>
              <a:ext cx="661987" cy="369332"/>
            </a:xfrm>
            <a:prstGeom prst="rect">
              <a:avLst/>
            </a:prstGeom>
            <a:noFill/>
            <a:ln w="12700" cap="sq">
              <a:noFill/>
              <a:miter lim="800000"/>
              <a:headEnd/>
              <a:tailEnd/>
            </a:ln>
            <a:effectLst/>
          </p:spPr>
          <p:txBody>
            <a:bodyPr wrap="none">
              <a:spAutoFit/>
            </a:bodyPr>
            <a:lstStyle/>
            <a:p>
              <a:pPr algn="r" eaLnBrk="1" hangingPunct="1"/>
              <a:r>
                <a:rPr lang="en-GB" b="1" dirty="0" err="1" smtClean="0">
                  <a:solidFill>
                    <a:srgbClr val="5B6973"/>
                  </a:solidFill>
                </a:rPr>
                <a:t>Bajo</a:t>
              </a:r>
              <a:endParaRPr lang="en-GB" b="1" dirty="0">
                <a:solidFill>
                  <a:srgbClr val="5B6973"/>
                </a:solidFill>
              </a:endParaRPr>
            </a:p>
          </p:txBody>
        </p:sp>
        <p:sp>
          <p:nvSpPr>
            <p:cNvPr id="1697803" name="Oval 11"/>
            <p:cNvSpPr>
              <a:spLocks noChangeArrowheads="1"/>
            </p:cNvSpPr>
            <p:nvPr/>
          </p:nvSpPr>
          <p:spPr bwMode="auto">
            <a:xfrm>
              <a:off x="4094163" y="21923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4" name="Oval 12"/>
            <p:cNvSpPr>
              <a:spLocks noChangeArrowheads="1"/>
            </p:cNvSpPr>
            <p:nvPr/>
          </p:nvSpPr>
          <p:spPr bwMode="auto">
            <a:xfrm>
              <a:off x="4681538" y="2647950"/>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5" name="Oval 13"/>
            <p:cNvSpPr>
              <a:spLocks noChangeArrowheads="1"/>
            </p:cNvSpPr>
            <p:nvPr/>
          </p:nvSpPr>
          <p:spPr bwMode="auto">
            <a:xfrm>
              <a:off x="6546850" y="41481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6" name="Oval 14"/>
            <p:cNvSpPr>
              <a:spLocks noChangeArrowheads="1"/>
            </p:cNvSpPr>
            <p:nvPr/>
          </p:nvSpPr>
          <p:spPr bwMode="auto">
            <a:xfrm>
              <a:off x="7199313" y="46434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7" name="Text Box 15"/>
            <p:cNvSpPr txBox="1">
              <a:spLocks noChangeArrowheads="1"/>
            </p:cNvSpPr>
            <p:nvPr/>
          </p:nvSpPr>
          <p:spPr bwMode="auto">
            <a:xfrm>
              <a:off x="3767748" y="1919288"/>
              <a:ext cx="2237765" cy="369332"/>
            </a:xfrm>
            <a:prstGeom prst="rect">
              <a:avLst/>
            </a:prstGeom>
            <a:noFill/>
            <a:ln w="12700" cap="sq">
              <a:noFill/>
              <a:miter lim="800000"/>
              <a:headEnd/>
              <a:tailEnd/>
            </a:ln>
            <a:effectLst/>
          </p:spPr>
          <p:txBody>
            <a:bodyPr wrap="none">
              <a:spAutoFit/>
            </a:bodyPr>
            <a:lstStyle/>
            <a:p>
              <a:pPr algn="r" eaLnBrk="1" hangingPunct="1"/>
              <a:r>
                <a:rPr lang="en-GB" b="1" dirty="0" err="1" smtClean="0"/>
                <a:t>Precio</a:t>
              </a:r>
              <a:r>
                <a:rPr lang="en-GB" b="1" dirty="0" smtClean="0"/>
                <a:t> </a:t>
              </a:r>
              <a:r>
                <a:rPr lang="en-GB" b="1" dirty="0" err="1" smtClean="0"/>
                <a:t>Fijo</a:t>
              </a:r>
              <a:r>
                <a:rPr lang="en-GB" b="1" dirty="0" smtClean="0"/>
                <a:t> de Firma</a:t>
              </a:r>
              <a:endParaRPr lang="en-GB" b="1" dirty="0"/>
            </a:p>
          </p:txBody>
        </p:sp>
        <p:sp>
          <p:nvSpPr>
            <p:cNvPr id="1697808" name="Text Box 16"/>
            <p:cNvSpPr txBox="1">
              <a:spLocks noChangeArrowheads="1"/>
            </p:cNvSpPr>
            <p:nvPr/>
          </p:nvSpPr>
          <p:spPr bwMode="auto">
            <a:xfrm>
              <a:off x="4766479" y="2400300"/>
              <a:ext cx="1273960" cy="369332"/>
            </a:xfrm>
            <a:prstGeom prst="rect">
              <a:avLst/>
            </a:prstGeom>
            <a:noFill/>
            <a:ln w="12700" cap="sq">
              <a:noFill/>
              <a:miter lim="800000"/>
              <a:headEnd/>
              <a:tailEnd/>
            </a:ln>
            <a:effectLst/>
          </p:spPr>
          <p:txBody>
            <a:bodyPr wrap="none">
              <a:spAutoFit/>
            </a:bodyPr>
            <a:lstStyle/>
            <a:p>
              <a:pPr algn="r" eaLnBrk="1" hangingPunct="1"/>
              <a:r>
                <a:rPr lang="en-GB" b="1" dirty="0" err="1" smtClean="0"/>
                <a:t>Precio</a:t>
              </a:r>
              <a:r>
                <a:rPr lang="en-GB" b="1" dirty="0" smtClean="0"/>
                <a:t> </a:t>
              </a:r>
              <a:r>
                <a:rPr lang="en-GB" b="1" dirty="0" err="1" smtClean="0"/>
                <a:t>Fijo</a:t>
              </a:r>
              <a:endParaRPr lang="en-GB" b="1" dirty="0"/>
            </a:p>
          </p:txBody>
        </p:sp>
        <p:sp>
          <p:nvSpPr>
            <p:cNvPr id="1697809" name="Text Box 17"/>
            <p:cNvSpPr txBox="1">
              <a:spLocks noChangeArrowheads="1"/>
            </p:cNvSpPr>
            <p:nvPr/>
          </p:nvSpPr>
          <p:spPr bwMode="auto">
            <a:xfrm>
              <a:off x="5896141" y="3867150"/>
              <a:ext cx="2155659" cy="369332"/>
            </a:xfrm>
            <a:prstGeom prst="rect">
              <a:avLst/>
            </a:prstGeom>
            <a:noFill/>
            <a:ln w="12700" cap="sq">
              <a:noFill/>
              <a:miter lim="800000"/>
              <a:headEnd/>
              <a:tailEnd/>
            </a:ln>
            <a:effectLst/>
          </p:spPr>
          <p:txBody>
            <a:bodyPr wrap="none">
              <a:spAutoFit/>
            </a:bodyPr>
            <a:lstStyle/>
            <a:p>
              <a:pPr algn="r" eaLnBrk="1" hangingPunct="1"/>
              <a:r>
                <a:rPr lang="en-GB" b="1" dirty="0" err="1" smtClean="0"/>
                <a:t>Costo</a:t>
              </a:r>
              <a:r>
                <a:rPr lang="en-GB" b="1" dirty="0" smtClean="0"/>
                <a:t> </a:t>
              </a:r>
              <a:r>
                <a:rPr lang="en-GB" b="1" dirty="0" err="1" smtClean="0"/>
                <a:t>más</a:t>
              </a:r>
              <a:r>
                <a:rPr lang="en-GB" b="1" dirty="0" smtClean="0"/>
                <a:t> </a:t>
              </a:r>
              <a:r>
                <a:rPr lang="en-GB" b="1" dirty="0" err="1" smtClean="0"/>
                <a:t>Tasa</a:t>
              </a:r>
              <a:r>
                <a:rPr lang="en-GB" b="1" dirty="0" smtClean="0"/>
                <a:t> </a:t>
              </a:r>
              <a:r>
                <a:rPr lang="en-GB" b="1" dirty="0" err="1" smtClean="0"/>
                <a:t>fija</a:t>
              </a:r>
              <a:endParaRPr lang="en-GB" b="1" dirty="0"/>
            </a:p>
          </p:txBody>
        </p:sp>
        <p:sp>
          <p:nvSpPr>
            <p:cNvPr id="1697810" name="Text Box 18"/>
            <p:cNvSpPr txBox="1">
              <a:spLocks noChangeArrowheads="1"/>
            </p:cNvSpPr>
            <p:nvPr/>
          </p:nvSpPr>
          <p:spPr bwMode="auto">
            <a:xfrm>
              <a:off x="6784911" y="4364038"/>
              <a:ext cx="2495614" cy="369332"/>
            </a:xfrm>
            <a:prstGeom prst="rect">
              <a:avLst/>
            </a:prstGeom>
            <a:noFill/>
            <a:ln w="12700" cap="sq">
              <a:noFill/>
              <a:miter lim="800000"/>
              <a:headEnd/>
              <a:tailEnd/>
            </a:ln>
            <a:effectLst/>
          </p:spPr>
          <p:txBody>
            <a:bodyPr wrap="none">
              <a:spAutoFit/>
            </a:bodyPr>
            <a:lstStyle/>
            <a:p>
              <a:pPr algn="r" eaLnBrk="1" hangingPunct="1"/>
              <a:r>
                <a:rPr lang="en-GB" b="1" dirty="0" err="1" smtClean="0"/>
                <a:t>Costos</a:t>
              </a:r>
              <a:r>
                <a:rPr lang="en-GB" b="1" dirty="0" smtClean="0"/>
                <a:t> </a:t>
              </a:r>
              <a:r>
                <a:rPr lang="en-GB" b="1" dirty="0" err="1" smtClean="0"/>
                <a:t>Reembolsables</a:t>
              </a:r>
              <a:endParaRPr lang="en-GB" b="1" dirty="0"/>
            </a:p>
          </p:txBody>
        </p:sp>
        <p:sp>
          <p:nvSpPr>
            <p:cNvPr id="1697811" name="Text Box 19"/>
            <p:cNvSpPr txBox="1">
              <a:spLocks noChangeArrowheads="1"/>
            </p:cNvSpPr>
            <p:nvPr/>
          </p:nvSpPr>
          <p:spPr bwMode="auto">
            <a:xfrm>
              <a:off x="5783263" y="3308350"/>
              <a:ext cx="2586037" cy="369332"/>
            </a:xfrm>
            <a:prstGeom prst="rect">
              <a:avLst/>
            </a:prstGeom>
            <a:noFill/>
            <a:ln w="12700" cap="sq">
              <a:noFill/>
              <a:miter lim="800000"/>
              <a:headEnd/>
              <a:tailEnd/>
            </a:ln>
            <a:effectLst/>
          </p:spPr>
          <p:txBody>
            <a:bodyPr>
              <a:spAutoFit/>
            </a:bodyPr>
            <a:lstStyle/>
            <a:p>
              <a:pPr algn="l" eaLnBrk="1" hangingPunct="1"/>
              <a:r>
                <a:rPr lang="en-GB" b="1" dirty="0" err="1" smtClean="0"/>
                <a:t>Costo</a:t>
              </a:r>
              <a:r>
                <a:rPr lang="en-GB" b="1" dirty="0" smtClean="0"/>
                <a:t> </a:t>
              </a:r>
              <a:r>
                <a:rPr lang="en-GB" b="1" dirty="0" err="1" smtClean="0"/>
                <a:t>más</a:t>
              </a:r>
              <a:r>
                <a:rPr lang="en-GB" b="1" dirty="0" smtClean="0"/>
                <a:t> </a:t>
              </a:r>
              <a:r>
                <a:rPr lang="en-GB" b="1" dirty="0" err="1" smtClean="0"/>
                <a:t>Incentivos</a:t>
              </a:r>
              <a:endParaRPr lang="en-GB" b="1" dirty="0"/>
            </a:p>
          </p:txBody>
        </p:sp>
        <p:sp>
          <p:nvSpPr>
            <p:cNvPr id="1697812" name="Oval 20"/>
            <p:cNvSpPr>
              <a:spLocks noChangeArrowheads="1"/>
            </p:cNvSpPr>
            <p:nvPr/>
          </p:nvSpPr>
          <p:spPr bwMode="auto">
            <a:xfrm>
              <a:off x="5873750" y="3606800"/>
              <a:ext cx="201613"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72</a:t>
            </a:fld>
            <a:endParaRPr lang="en-US" dirty="0"/>
          </a:p>
        </p:txBody>
      </p:sp>
    </p:spTree>
    <p:extLst>
      <p:ext uri="{BB962C8B-B14F-4D97-AF65-F5344CB8AC3E}">
        <p14:creationId xmlns:p14="http://schemas.microsoft.com/office/powerpoint/2010/main" xmlns="" val="15039879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p:txBody>
          <a:bodyPr>
            <a:normAutofit/>
          </a:bodyPr>
          <a:lstStyle/>
          <a:p>
            <a:r>
              <a:rPr lang="en-GB" dirty="0" smtClean="0"/>
              <a:t>Plan de </a:t>
            </a:r>
            <a:r>
              <a:rPr lang="en-GB" dirty="0" err="1" smtClean="0"/>
              <a:t>Adquisiciones</a:t>
            </a:r>
            <a:endParaRPr lang="en-US" dirty="0"/>
          </a:p>
        </p:txBody>
      </p:sp>
      <p:grpSp>
        <p:nvGrpSpPr>
          <p:cNvPr id="2" name="Group 7"/>
          <p:cNvGrpSpPr/>
          <p:nvPr/>
        </p:nvGrpSpPr>
        <p:grpSpPr>
          <a:xfrm>
            <a:off x="1600200" y="1422400"/>
            <a:ext cx="6629400" cy="4614638"/>
            <a:chOff x="2448170" y="1422400"/>
            <a:chExt cx="4991974" cy="4614638"/>
          </a:xfrm>
        </p:grpSpPr>
        <p:grpSp>
          <p:nvGrpSpPr>
            <p:cNvPr id="4" name="Group 6"/>
            <p:cNvGrpSpPr/>
            <p:nvPr/>
          </p:nvGrpSpPr>
          <p:grpSpPr>
            <a:xfrm>
              <a:off x="2743214" y="1987326"/>
              <a:ext cx="3808413" cy="4049712"/>
              <a:chOff x="3454400" y="2103438"/>
              <a:chExt cx="3808413" cy="4049712"/>
            </a:xfrm>
          </p:grpSpPr>
          <p:sp>
            <p:nvSpPr>
              <p:cNvPr id="1699843" name="AutoShape 3"/>
              <p:cNvSpPr>
                <a:spLocks noChangeArrowheads="1"/>
              </p:cNvSpPr>
              <p:nvPr/>
            </p:nvSpPr>
            <p:spPr bwMode="auto">
              <a:xfrm>
                <a:off x="3454400" y="2103438"/>
                <a:ext cx="3700463" cy="4049712"/>
              </a:xfrm>
              <a:prstGeom prst="flowChartDocument">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wrap="none" anchor="ctr"/>
              <a:lstStyle/>
              <a:p>
                <a:endParaRPr lang="en-US" dirty="0"/>
              </a:p>
            </p:txBody>
          </p:sp>
          <p:sp>
            <p:nvSpPr>
              <p:cNvPr id="1699844" name="Text Box 4"/>
              <p:cNvSpPr txBox="1">
                <a:spLocks noChangeArrowheads="1"/>
              </p:cNvSpPr>
              <p:nvPr/>
            </p:nvSpPr>
            <p:spPr bwMode="auto">
              <a:xfrm>
                <a:off x="3544888" y="2173512"/>
                <a:ext cx="3717925" cy="3471720"/>
              </a:xfrm>
              <a:prstGeom prst="rect">
                <a:avLst/>
              </a:prstGeom>
              <a:noFill/>
              <a:ln w="12700" cap="sq">
                <a:noFill/>
                <a:miter lim="800000"/>
                <a:headEnd type="none" w="sm" len="sm"/>
                <a:tailEnd type="none" w="sm" len="sm"/>
              </a:ln>
              <a:effectLst/>
            </p:spPr>
            <p:txBody>
              <a:bodyPr>
                <a:spAutoFit/>
              </a:bodyPr>
              <a:lstStyle/>
              <a:p>
                <a:pPr marL="261938" indent="-261938" algn="l" eaLnBrk="1" hangingPunct="1">
                  <a:spcAft>
                    <a:spcPct val="70000"/>
                  </a:spcAft>
                  <a:buFontTx/>
                  <a:buChar char="•"/>
                </a:pPr>
                <a:r>
                  <a:rPr lang="en-GB" b="1" dirty="0" err="1" smtClean="0">
                    <a:solidFill>
                      <a:schemeClr val="bg1"/>
                    </a:solidFill>
                  </a:rPr>
                  <a:t>Política</a:t>
                </a:r>
                <a:r>
                  <a:rPr lang="en-GB" b="1" dirty="0" smtClean="0">
                    <a:solidFill>
                      <a:schemeClr val="bg1"/>
                    </a:solidFill>
                  </a:rPr>
                  <a:t> de </a:t>
                </a:r>
                <a:r>
                  <a:rPr lang="en-GB" b="1" dirty="0" err="1" smtClean="0">
                    <a:solidFill>
                      <a:schemeClr val="bg1"/>
                    </a:solidFill>
                  </a:rPr>
                  <a:t>Adquisiciones</a:t>
                </a:r>
                <a:r>
                  <a:rPr lang="en-GB" b="1" dirty="0" smtClean="0">
                    <a:solidFill>
                      <a:schemeClr val="bg1"/>
                    </a:solidFill>
                  </a:rPr>
                  <a:t> </a:t>
                </a:r>
                <a:r>
                  <a:rPr lang="en-GB" b="1" dirty="0" err="1" smtClean="0">
                    <a:solidFill>
                      <a:schemeClr val="bg1"/>
                    </a:solidFill>
                  </a:rPr>
                  <a:t>Sostenibles</a:t>
                </a:r>
                <a:endParaRPr lang="en-GB" b="1" dirty="0" smtClean="0">
                  <a:solidFill>
                    <a:schemeClr val="bg1"/>
                  </a:solidFill>
                </a:endParaRPr>
              </a:p>
              <a:p>
                <a:pPr marL="261938" indent="-261938" algn="l" eaLnBrk="1" hangingPunct="1">
                  <a:spcAft>
                    <a:spcPct val="70000"/>
                  </a:spcAft>
                  <a:buFontTx/>
                  <a:buChar char="•"/>
                </a:pPr>
                <a:r>
                  <a:rPr lang="en-GB" b="1" dirty="0" err="1" smtClean="0">
                    <a:solidFill>
                      <a:schemeClr val="bg1"/>
                    </a:solidFill>
                  </a:rPr>
                  <a:t>Estrategia</a:t>
                </a:r>
                <a:endParaRPr lang="en-GB" b="1" dirty="0">
                  <a:solidFill>
                    <a:schemeClr val="bg1"/>
                  </a:solidFill>
                </a:endParaRPr>
              </a:p>
              <a:p>
                <a:pPr marL="261938" indent="-261938" algn="l" eaLnBrk="1" hangingPunct="1">
                  <a:spcAft>
                    <a:spcPct val="70000"/>
                  </a:spcAft>
                  <a:buFontTx/>
                  <a:buChar char="•"/>
                </a:pPr>
                <a:r>
                  <a:rPr lang="en-GB" b="1" dirty="0" err="1" smtClean="0">
                    <a:solidFill>
                      <a:schemeClr val="bg1"/>
                    </a:solidFill>
                  </a:rPr>
                  <a:t>Productos</a:t>
                </a:r>
                <a:r>
                  <a:rPr lang="en-GB" b="1" dirty="0" smtClean="0">
                    <a:solidFill>
                      <a:schemeClr val="bg1"/>
                    </a:solidFill>
                  </a:rPr>
                  <a:t> </a:t>
                </a:r>
                <a:r>
                  <a:rPr lang="en-GB" b="1" dirty="0" err="1" smtClean="0">
                    <a:solidFill>
                      <a:schemeClr val="bg1"/>
                    </a:solidFill>
                  </a:rPr>
                  <a:t>Requeridos</a:t>
                </a:r>
                <a:endParaRPr lang="en-GB" b="1" dirty="0">
                  <a:solidFill>
                    <a:schemeClr val="bg1"/>
                  </a:solidFill>
                </a:endParaRPr>
              </a:p>
              <a:p>
                <a:pPr marL="261938" indent="-261938" algn="l" eaLnBrk="1" hangingPunct="1">
                  <a:spcAft>
                    <a:spcPct val="70000"/>
                  </a:spcAft>
                  <a:buFontTx/>
                  <a:buChar char="•"/>
                </a:pPr>
                <a:r>
                  <a:rPr lang="en-GB" b="1" dirty="0" err="1" smtClean="0">
                    <a:solidFill>
                      <a:schemeClr val="bg1"/>
                    </a:solidFill>
                  </a:rPr>
                  <a:t>Requerimientos</a:t>
                </a:r>
                <a:r>
                  <a:rPr lang="en-GB" b="1" dirty="0" smtClean="0">
                    <a:solidFill>
                      <a:schemeClr val="bg1"/>
                    </a:solidFill>
                  </a:rPr>
                  <a:t> de </a:t>
                </a:r>
                <a:r>
                  <a:rPr lang="en-GB" b="1" dirty="0" err="1" smtClean="0">
                    <a:solidFill>
                      <a:schemeClr val="bg1"/>
                    </a:solidFill>
                  </a:rPr>
                  <a:t>Calidad</a:t>
                </a:r>
                <a:endParaRPr lang="en-GB" b="1" dirty="0">
                  <a:solidFill>
                    <a:schemeClr val="bg1"/>
                  </a:solidFill>
                </a:endParaRPr>
              </a:p>
              <a:p>
                <a:pPr marL="261938" indent="-261938" algn="l" eaLnBrk="1" hangingPunct="1">
                  <a:spcAft>
                    <a:spcPct val="70000"/>
                  </a:spcAft>
                  <a:buFontTx/>
                  <a:buChar char="•"/>
                </a:pPr>
                <a:r>
                  <a:rPr lang="en-GB" b="1" dirty="0" err="1" smtClean="0">
                    <a:solidFill>
                      <a:schemeClr val="bg1"/>
                    </a:solidFill>
                  </a:rPr>
                  <a:t>Proveedores</a:t>
                </a:r>
                <a:r>
                  <a:rPr lang="en-GB" b="1" dirty="0" smtClean="0">
                    <a:solidFill>
                      <a:schemeClr val="bg1"/>
                    </a:solidFill>
                  </a:rPr>
                  <a:t>/</a:t>
                </a:r>
                <a:r>
                  <a:rPr lang="en-GB" b="1" dirty="0" err="1" smtClean="0">
                    <a:solidFill>
                      <a:schemeClr val="bg1"/>
                    </a:solidFill>
                  </a:rPr>
                  <a:t>Selección</a:t>
                </a:r>
                <a:r>
                  <a:rPr lang="en-GB" b="1" dirty="0" smtClean="0">
                    <a:solidFill>
                      <a:schemeClr val="bg1"/>
                    </a:solidFill>
                  </a:rPr>
                  <a:t> y Control de </a:t>
                </a:r>
                <a:r>
                  <a:rPr lang="en-GB" b="1" dirty="0" err="1" smtClean="0">
                    <a:solidFill>
                      <a:schemeClr val="bg1"/>
                    </a:solidFill>
                  </a:rPr>
                  <a:t>Contratos</a:t>
                </a:r>
                <a:endParaRPr lang="en-GB" b="1" dirty="0">
                  <a:solidFill>
                    <a:schemeClr val="bg1"/>
                  </a:solidFill>
                </a:endParaRPr>
              </a:p>
              <a:p>
                <a:pPr marL="261938" indent="-261938" algn="l" eaLnBrk="1" hangingPunct="1">
                  <a:spcAft>
                    <a:spcPct val="70000"/>
                  </a:spcAft>
                  <a:buFontTx/>
                  <a:buChar char="•"/>
                </a:pPr>
                <a:r>
                  <a:rPr lang="en-GB" b="1" dirty="0" err="1" smtClean="0">
                    <a:solidFill>
                      <a:schemeClr val="bg1"/>
                    </a:solidFill>
                  </a:rPr>
                  <a:t>Requerimientos</a:t>
                </a:r>
                <a:r>
                  <a:rPr lang="en-GB" b="1" dirty="0" smtClean="0">
                    <a:solidFill>
                      <a:schemeClr val="bg1"/>
                    </a:solidFill>
                  </a:rPr>
                  <a:t> de la </a:t>
                </a:r>
                <a:r>
                  <a:rPr lang="en-GB" b="1" dirty="0" err="1" smtClean="0">
                    <a:solidFill>
                      <a:schemeClr val="bg1"/>
                    </a:solidFill>
                  </a:rPr>
                  <a:t>Planificación</a:t>
                </a:r>
                <a:r>
                  <a:rPr lang="en-GB" b="1" dirty="0" smtClean="0">
                    <a:solidFill>
                      <a:schemeClr val="bg1"/>
                    </a:solidFill>
                  </a:rPr>
                  <a:t> de la </a:t>
                </a:r>
                <a:r>
                  <a:rPr lang="en-GB" b="1" dirty="0" err="1" smtClean="0">
                    <a:solidFill>
                      <a:schemeClr val="bg1"/>
                    </a:solidFill>
                  </a:rPr>
                  <a:t>Calidad</a:t>
                </a:r>
                <a:endParaRPr lang="en-GB" b="1" dirty="0">
                  <a:solidFill>
                    <a:schemeClr val="bg1"/>
                  </a:solidFill>
                </a:endParaRPr>
              </a:p>
              <a:p>
                <a:pPr marL="261938" indent="-261938" algn="l" eaLnBrk="1" hangingPunct="1">
                  <a:spcAft>
                    <a:spcPct val="70000"/>
                  </a:spcAft>
                  <a:buFontTx/>
                  <a:buChar char="•"/>
                </a:pPr>
                <a:r>
                  <a:rPr lang="en-GB" b="1" dirty="0" err="1" smtClean="0">
                    <a:solidFill>
                      <a:schemeClr val="bg1"/>
                    </a:solidFill>
                  </a:rPr>
                  <a:t>Requerimientos</a:t>
                </a:r>
                <a:r>
                  <a:rPr lang="en-GB" b="1" dirty="0" smtClean="0">
                    <a:solidFill>
                      <a:schemeClr val="bg1"/>
                    </a:solidFill>
                  </a:rPr>
                  <a:t> </a:t>
                </a:r>
                <a:r>
                  <a:rPr lang="en-GB" b="1" dirty="0" err="1" smtClean="0">
                    <a:solidFill>
                      <a:schemeClr val="bg1"/>
                    </a:solidFill>
                  </a:rPr>
                  <a:t>Regulatorios</a:t>
                </a:r>
                <a:endParaRPr lang="en-GB" b="1" dirty="0" smtClean="0">
                  <a:solidFill>
                    <a:schemeClr val="bg1"/>
                  </a:solidFill>
                </a:endParaRPr>
              </a:p>
            </p:txBody>
          </p:sp>
        </p:grpSp>
        <p:sp>
          <p:nvSpPr>
            <p:cNvPr id="1699845" name="Rectangle 5"/>
            <p:cNvSpPr>
              <a:spLocks noChangeArrowheads="1"/>
            </p:cNvSpPr>
            <p:nvPr/>
          </p:nvSpPr>
          <p:spPr bwMode="auto">
            <a:xfrm>
              <a:off x="2448170" y="1422400"/>
              <a:ext cx="4991974" cy="369332"/>
            </a:xfrm>
            <a:prstGeom prst="rect">
              <a:avLst/>
            </a:prstGeom>
            <a:noFill/>
            <a:ln w="12700" cap="sq">
              <a:noFill/>
              <a:miter lim="800000"/>
              <a:headEnd type="none" w="sm" len="sm"/>
              <a:tailEnd type="none" w="sm" len="sm"/>
            </a:ln>
            <a:effectLst/>
          </p:spPr>
          <p:txBody>
            <a:bodyPr wrap="square">
              <a:spAutoFit/>
            </a:bodyPr>
            <a:lstStyle/>
            <a:p>
              <a:pPr algn="l" eaLnBrk="1" hangingPunct="1">
                <a:spcAft>
                  <a:spcPct val="50000"/>
                </a:spcAft>
              </a:pPr>
              <a:r>
                <a:rPr lang="en-GB" b="1" dirty="0" err="1" smtClean="0"/>
                <a:t>Acquisiciones</a:t>
              </a:r>
              <a:r>
                <a:rPr lang="en-GB" b="1" dirty="0" smtClean="0"/>
                <a:t>, </a:t>
              </a:r>
              <a:r>
                <a:rPr lang="en-GB" b="1" dirty="0" err="1" smtClean="0"/>
                <a:t>Materiales</a:t>
              </a:r>
              <a:r>
                <a:rPr lang="en-GB" b="1" dirty="0"/>
                <a:t>, </a:t>
              </a:r>
              <a:r>
                <a:rPr lang="en-GB" b="1" dirty="0" smtClean="0"/>
                <a:t>Sub </a:t>
              </a:r>
              <a:r>
                <a:rPr lang="en-GB" b="1" dirty="0" err="1" smtClean="0"/>
                <a:t>Contratos</a:t>
              </a:r>
              <a:r>
                <a:rPr lang="en-GB" b="1" dirty="0" smtClean="0"/>
                <a:t> y </a:t>
              </a:r>
              <a:r>
                <a:rPr lang="en-GB" b="1" dirty="0" err="1" smtClean="0"/>
                <a:t>Servicios</a:t>
              </a:r>
              <a:endParaRPr lang="en-GB"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73</a:t>
            </a:fld>
            <a:endParaRPr lang="en-US" dirty="0"/>
          </a:p>
        </p:txBody>
      </p:sp>
    </p:spTree>
    <p:extLst>
      <p:ext uri="{BB962C8B-B14F-4D97-AF65-F5344CB8AC3E}">
        <p14:creationId xmlns:p14="http://schemas.microsoft.com/office/powerpoint/2010/main" xmlns="" val="5501324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1890" name="Rectangle 2"/>
          <p:cNvSpPr>
            <a:spLocks noGrp="1" noChangeArrowheads="1"/>
          </p:cNvSpPr>
          <p:nvPr>
            <p:ph type="title"/>
          </p:nvPr>
        </p:nvSpPr>
        <p:spPr>
          <a:xfrm>
            <a:off x="228600" y="1"/>
            <a:ext cx="8774723" cy="1108075"/>
          </a:xfrm>
        </p:spPr>
        <p:txBody>
          <a:bodyPr/>
          <a:lstStyle/>
          <a:p>
            <a:r>
              <a:rPr lang="en-GB" dirty="0" err="1" smtClean="0"/>
              <a:t>Proceso</a:t>
            </a:r>
            <a:r>
              <a:rPr lang="en-GB" dirty="0" smtClean="0"/>
              <a:t> de </a:t>
            </a:r>
            <a:r>
              <a:rPr lang="en-GB" dirty="0" err="1" smtClean="0"/>
              <a:t>Selección</a:t>
            </a:r>
            <a:r>
              <a:rPr lang="en-GB" dirty="0" smtClean="0"/>
              <a:t> de </a:t>
            </a:r>
            <a:r>
              <a:rPr lang="en-GB" dirty="0" err="1" smtClean="0"/>
              <a:t>las</a:t>
            </a:r>
            <a:r>
              <a:rPr lang="en-GB" dirty="0" smtClean="0"/>
              <a:t> </a:t>
            </a:r>
            <a:r>
              <a:rPr lang="en-GB" dirty="0" err="1" smtClean="0"/>
              <a:t>Adquisciones</a:t>
            </a:r>
            <a:endParaRPr lang="en-US" dirty="0"/>
          </a:p>
        </p:txBody>
      </p:sp>
      <p:sp>
        <p:nvSpPr>
          <p:cNvPr id="1701891" name="Rectangle 3"/>
          <p:cNvSpPr>
            <a:spLocks noGrp="1" noChangeArrowheads="1"/>
          </p:cNvSpPr>
          <p:nvPr>
            <p:ph type="body" idx="1"/>
          </p:nvPr>
        </p:nvSpPr>
        <p:spPr/>
        <p:txBody>
          <a:bodyPr/>
          <a:lstStyle/>
          <a:p>
            <a:pPr marL="465138" lvl="1">
              <a:lnSpc>
                <a:spcPct val="110000"/>
              </a:lnSpc>
            </a:pPr>
            <a:r>
              <a:rPr lang="es-ES" sz="2200" dirty="0" smtClean="0">
                <a:solidFill>
                  <a:schemeClr val="accent6">
                    <a:lumMod val="10000"/>
                  </a:schemeClr>
                </a:solidFill>
              </a:rPr>
              <a:t>Definir la Estrategia y los Requisitos de las Adquisiciones</a:t>
            </a:r>
            <a:endParaRPr lang="en-US" sz="2200" dirty="0">
              <a:solidFill>
                <a:schemeClr val="accent6">
                  <a:lumMod val="10000"/>
                </a:schemeClr>
              </a:solidFill>
            </a:endParaRPr>
          </a:p>
          <a:p>
            <a:pPr marL="465138" lvl="1">
              <a:lnSpc>
                <a:spcPct val="110000"/>
              </a:lnSpc>
            </a:pPr>
            <a:r>
              <a:rPr lang="es-ES" sz="2200" dirty="0" smtClean="0">
                <a:solidFill>
                  <a:schemeClr val="accent6">
                    <a:lumMod val="10000"/>
                  </a:schemeClr>
                </a:solidFill>
              </a:rPr>
              <a:t>Investigar el mercado  e identificar los posibles proveedores</a:t>
            </a:r>
            <a:endParaRPr lang="en-US" sz="2200" dirty="0">
              <a:solidFill>
                <a:schemeClr val="accent6">
                  <a:lumMod val="10000"/>
                </a:schemeClr>
              </a:solidFill>
            </a:endParaRPr>
          </a:p>
          <a:p>
            <a:pPr marL="465138" lvl="1">
              <a:lnSpc>
                <a:spcPct val="110000"/>
              </a:lnSpc>
            </a:pPr>
            <a:r>
              <a:rPr lang="es-ES" sz="2200" dirty="0" smtClean="0">
                <a:solidFill>
                  <a:schemeClr val="accent6">
                    <a:lumMod val="10000"/>
                  </a:schemeClr>
                </a:solidFill>
              </a:rPr>
              <a:t>Revisar historial / capacidad y lista</a:t>
            </a:r>
            <a:endParaRPr lang="en-GB" sz="2200" dirty="0" smtClean="0">
              <a:solidFill>
                <a:schemeClr val="accent6">
                  <a:lumMod val="10000"/>
                </a:schemeClr>
              </a:solidFill>
            </a:endParaRPr>
          </a:p>
          <a:p>
            <a:pPr marL="465138" lvl="1">
              <a:lnSpc>
                <a:spcPct val="110000"/>
              </a:lnSpc>
            </a:pPr>
            <a:r>
              <a:rPr lang="en-GB" sz="2200" dirty="0" err="1" smtClean="0">
                <a:solidFill>
                  <a:schemeClr val="accent6">
                    <a:lumMod val="10000"/>
                  </a:schemeClr>
                </a:solidFill>
              </a:rPr>
              <a:t>Invitar</a:t>
            </a:r>
            <a:r>
              <a:rPr lang="en-GB" sz="2200" dirty="0" smtClean="0">
                <a:solidFill>
                  <a:schemeClr val="accent6">
                    <a:lumMod val="10000"/>
                  </a:schemeClr>
                </a:solidFill>
              </a:rPr>
              <a:t> a </a:t>
            </a:r>
            <a:r>
              <a:rPr lang="en-GB" sz="2200" dirty="0" err="1" smtClean="0">
                <a:solidFill>
                  <a:schemeClr val="accent6">
                    <a:lumMod val="10000"/>
                  </a:schemeClr>
                </a:solidFill>
              </a:rPr>
              <a:t>Oferentes</a:t>
            </a:r>
            <a:r>
              <a:rPr lang="en-GB" sz="2200" dirty="0" smtClean="0">
                <a:solidFill>
                  <a:schemeClr val="accent6">
                    <a:lumMod val="10000"/>
                  </a:schemeClr>
                </a:solidFill>
              </a:rPr>
              <a:t> (</a:t>
            </a:r>
            <a:r>
              <a:rPr lang="en-GB" sz="2200" dirty="0" err="1" smtClean="0">
                <a:solidFill>
                  <a:schemeClr val="accent6">
                    <a:lumMod val="10000"/>
                  </a:schemeClr>
                </a:solidFill>
              </a:rPr>
              <a:t>Licitaciones</a:t>
            </a:r>
            <a:r>
              <a:rPr lang="en-GB" sz="2200" dirty="0" smtClean="0">
                <a:solidFill>
                  <a:schemeClr val="accent6">
                    <a:lumMod val="10000"/>
                  </a:schemeClr>
                </a:solidFill>
              </a:rPr>
              <a:t>)</a:t>
            </a:r>
            <a:endParaRPr lang="en-US" sz="2200" dirty="0" smtClean="0">
              <a:solidFill>
                <a:schemeClr val="accent6">
                  <a:lumMod val="10000"/>
                </a:schemeClr>
              </a:solidFill>
            </a:endParaRPr>
          </a:p>
          <a:p>
            <a:pPr marL="465138" lvl="1">
              <a:lnSpc>
                <a:spcPct val="110000"/>
              </a:lnSpc>
            </a:pPr>
            <a:r>
              <a:rPr lang="en-GB" sz="2200" dirty="0" err="1" smtClean="0">
                <a:solidFill>
                  <a:schemeClr val="accent6">
                    <a:lumMod val="10000"/>
                  </a:schemeClr>
                </a:solidFill>
              </a:rPr>
              <a:t>Evaluar</a:t>
            </a:r>
            <a:r>
              <a:rPr lang="en-GB" sz="2200" dirty="0" smtClean="0">
                <a:solidFill>
                  <a:schemeClr val="accent6">
                    <a:lumMod val="10000"/>
                  </a:schemeClr>
                </a:solidFill>
              </a:rPr>
              <a:t> </a:t>
            </a:r>
            <a:r>
              <a:rPr lang="en-GB" sz="2200" dirty="0" err="1" smtClean="0">
                <a:solidFill>
                  <a:schemeClr val="accent6">
                    <a:lumMod val="10000"/>
                  </a:schemeClr>
                </a:solidFill>
              </a:rPr>
              <a:t>Oferentes</a:t>
            </a:r>
            <a:r>
              <a:rPr lang="en-GB" sz="2200" dirty="0" smtClean="0">
                <a:solidFill>
                  <a:schemeClr val="accent6">
                    <a:lumMod val="10000"/>
                  </a:schemeClr>
                </a:solidFill>
              </a:rPr>
              <a:t> (</a:t>
            </a:r>
            <a:r>
              <a:rPr lang="en-GB" sz="2200" dirty="0" err="1" smtClean="0">
                <a:solidFill>
                  <a:schemeClr val="accent6">
                    <a:lumMod val="10000"/>
                  </a:schemeClr>
                </a:solidFill>
              </a:rPr>
              <a:t>las</a:t>
            </a:r>
            <a:r>
              <a:rPr lang="en-GB" sz="2200" dirty="0" smtClean="0">
                <a:solidFill>
                  <a:schemeClr val="accent6">
                    <a:lumMod val="10000"/>
                  </a:schemeClr>
                </a:solidFill>
              </a:rPr>
              <a:t> </a:t>
            </a:r>
            <a:r>
              <a:rPr lang="en-GB" sz="2200" dirty="0" err="1" smtClean="0">
                <a:solidFill>
                  <a:schemeClr val="accent6">
                    <a:lumMod val="10000"/>
                  </a:schemeClr>
                </a:solidFill>
              </a:rPr>
              <a:t>ofertas</a:t>
            </a:r>
            <a:r>
              <a:rPr lang="en-GB" sz="2200" dirty="0" smtClean="0">
                <a:solidFill>
                  <a:schemeClr val="accent6">
                    <a:lumMod val="10000"/>
                  </a:schemeClr>
                </a:solidFill>
              </a:rPr>
              <a:t>)</a:t>
            </a:r>
          </a:p>
          <a:p>
            <a:pPr marL="465138" lvl="1">
              <a:lnSpc>
                <a:spcPct val="110000"/>
              </a:lnSpc>
            </a:pPr>
            <a:r>
              <a:rPr lang="en-GB" sz="2200" dirty="0" err="1" smtClean="0">
                <a:solidFill>
                  <a:schemeClr val="accent6">
                    <a:lumMod val="10000"/>
                  </a:schemeClr>
                </a:solidFill>
              </a:rPr>
              <a:t>Selección</a:t>
            </a:r>
            <a:r>
              <a:rPr lang="en-GB" sz="2200" dirty="0" smtClean="0">
                <a:solidFill>
                  <a:schemeClr val="accent6">
                    <a:lumMod val="10000"/>
                  </a:schemeClr>
                </a:solidFill>
              </a:rPr>
              <a:t> de </a:t>
            </a:r>
            <a:r>
              <a:rPr lang="en-GB" sz="2200" dirty="0" err="1" smtClean="0">
                <a:solidFill>
                  <a:schemeClr val="accent6">
                    <a:lumMod val="10000"/>
                  </a:schemeClr>
                </a:solidFill>
              </a:rPr>
              <a:t>Proveedores</a:t>
            </a:r>
            <a:r>
              <a:rPr lang="en-GB" sz="2200" dirty="0" smtClean="0">
                <a:solidFill>
                  <a:schemeClr val="accent6">
                    <a:lumMod val="10000"/>
                  </a:schemeClr>
                </a:solidFill>
              </a:rPr>
              <a:t> y </a:t>
            </a:r>
            <a:r>
              <a:rPr lang="en-GB" sz="2200" dirty="0" err="1" smtClean="0">
                <a:solidFill>
                  <a:schemeClr val="accent6">
                    <a:lumMod val="10000"/>
                  </a:schemeClr>
                </a:solidFill>
              </a:rPr>
              <a:t>Términos</a:t>
            </a:r>
            <a:r>
              <a:rPr lang="en-GB" sz="2200" dirty="0" smtClean="0">
                <a:solidFill>
                  <a:schemeClr val="accent6">
                    <a:lumMod val="10000"/>
                  </a:schemeClr>
                </a:solidFill>
              </a:rPr>
              <a:t> </a:t>
            </a:r>
            <a:r>
              <a:rPr lang="en-GB" sz="2200" dirty="0" err="1" smtClean="0">
                <a:solidFill>
                  <a:schemeClr val="accent6">
                    <a:lumMod val="10000"/>
                  </a:schemeClr>
                </a:solidFill>
              </a:rPr>
              <a:t>Contractuales</a:t>
            </a:r>
            <a:r>
              <a:rPr lang="en-GB" sz="2200" dirty="0" smtClean="0">
                <a:solidFill>
                  <a:schemeClr val="accent6">
                    <a:lumMod val="10000"/>
                  </a:schemeClr>
                </a:solidFill>
              </a:rPr>
              <a:t> de </a:t>
            </a:r>
            <a:r>
              <a:rPr lang="en-GB" sz="2200" dirty="0" err="1" smtClean="0">
                <a:solidFill>
                  <a:schemeClr val="accent6">
                    <a:lumMod val="10000"/>
                  </a:schemeClr>
                </a:solidFill>
              </a:rPr>
              <a:t>Negociación</a:t>
            </a:r>
            <a:r>
              <a:rPr lang="en-GB" sz="2200" dirty="0" smtClean="0">
                <a:solidFill>
                  <a:schemeClr val="accent6">
                    <a:lumMod val="10000"/>
                  </a:schemeClr>
                </a:solidFill>
              </a:rPr>
              <a:t> </a:t>
            </a:r>
            <a:endParaRPr lang="en-US" sz="2200" dirty="0">
              <a:solidFill>
                <a:schemeClr val="accent6">
                  <a:lumMod val="10000"/>
                </a:schemeClr>
              </a:solidFill>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74</a:t>
            </a:fld>
            <a:endParaRPr lang="en-US" dirty="0"/>
          </a:p>
        </p:txBody>
      </p:sp>
    </p:spTree>
    <p:extLst>
      <p:ext uri="{BB962C8B-B14F-4D97-AF65-F5344CB8AC3E}">
        <p14:creationId xmlns:p14="http://schemas.microsoft.com/office/powerpoint/2010/main" xmlns="" val="6829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1891">
                                            <p:txEl>
                                              <p:pRg st="0" end="0"/>
                                            </p:txEl>
                                          </p:spTgt>
                                        </p:tgtEl>
                                        <p:attrNameLst>
                                          <p:attrName>style.visibility</p:attrName>
                                        </p:attrNameLst>
                                      </p:cBhvr>
                                      <p:to>
                                        <p:strVal val="visible"/>
                                      </p:to>
                                    </p:set>
                                    <p:animEffect transition="in" filter="wipe(left)">
                                      <p:cBhvr>
                                        <p:cTn id="7" dur="500"/>
                                        <p:tgtEl>
                                          <p:spTgt spid="1701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1891">
                                            <p:txEl>
                                              <p:pRg st="1" end="1"/>
                                            </p:txEl>
                                          </p:spTgt>
                                        </p:tgtEl>
                                        <p:attrNameLst>
                                          <p:attrName>style.visibility</p:attrName>
                                        </p:attrNameLst>
                                      </p:cBhvr>
                                      <p:to>
                                        <p:strVal val="visible"/>
                                      </p:to>
                                    </p:set>
                                    <p:animEffect transition="in" filter="wipe(left)">
                                      <p:cBhvr>
                                        <p:cTn id="12" dur="500"/>
                                        <p:tgtEl>
                                          <p:spTgt spid="1701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01891">
                                            <p:txEl>
                                              <p:pRg st="2" end="2"/>
                                            </p:txEl>
                                          </p:spTgt>
                                        </p:tgtEl>
                                        <p:attrNameLst>
                                          <p:attrName>style.visibility</p:attrName>
                                        </p:attrNameLst>
                                      </p:cBhvr>
                                      <p:to>
                                        <p:strVal val="visible"/>
                                      </p:to>
                                    </p:set>
                                    <p:animEffect transition="in" filter="wipe(left)">
                                      <p:cBhvr>
                                        <p:cTn id="17" dur="500"/>
                                        <p:tgtEl>
                                          <p:spTgt spid="1701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01891">
                                            <p:txEl>
                                              <p:pRg st="3" end="3"/>
                                            </p:txEl>
                                          </p:spTgt>
                                        </p:tgtEl>
                                        <p:attrNameLst>
                                          <p:attrName>style.visibility</p:attrName>
                                        </p:attrNameLst>
                                      </p:cBhvr>
                                      <p:to>
                                        <p:strVal val="visible"/>
                                      </p:to>
                                    </p:set>
                                    <p:animEffect transition="in" filter="wipe(left)">
                                      <p:cBhvr>
                                        <p:cTn id="22" dur="500"/>
                                        <p:tgtEl>
                                          <p:spTgt spid="1701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01891">
                                            <p:txEl>
                                              <p:pRg st="4" end="4"/>
                                            </p:txEl>
                                          </p:spTgt>
                                        </p:tgtEl>
                                        <p:attrNameLst>
                                          <p:attrName>style.visibility</p:attrName>
                                        </p:attrNameLst>
                                      </p:cBhvr>
                                      <p:to>
                                        <p:strVal val="visible"/>
                                      </p:to>
                                    </p:set>
                                    <p:animEffect transition="in" filter="wipe(left)">
                                      <p:cBhvr>
                                        <p:cTn id="27" dur="500"/>
                                        <p:tgtEl>
                                          <p:spTgt spid="1701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01891">
                                            <p:txEl>
                                              <p:pRg st="5" end="5"/>
                                            </p:txEl>
                                          </p:spTgt>
                                        </p:tgtEl>
                                        <p:attrNameLst>
                                          <p:attrName>style.visibility</p:attrName>
                                        </p:attrNameLst>
                                      </p:cBhvr>
                                      <p:to>
                                        <p:strVal val="visible"/>
                                      </p:to>
                                    </p:set>
                                    <p:animEffect transition="in" filter="wipe(left)">
                                      <p:cBhvr>
                                        <p:cTn id="32" dur="500"/>
                                        <p:tgtEl>
                                          <p:spTgt spid="1701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1891" grpId="0" build="p" bldLvl="2"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sz="quarter" idx="4294967295"/>
          </p:nvPr>
        </p:nvSpPr>
        <p:spPr>
          <a:xfrm>
            <a:off x="533400" y="152400"/>
            <a:ext cx="8400425" cy="870857"/>
          </a:xfrm>
        </p:spPr>
        <p:txBody>
          <a:bodyPr>
            <a:normAutofit fontScale="90000"/>
          </a:bodyPr>
          <a:lstStyle/>
          <a:p>
            <a:r>
              <a:rPr lang="en-US" dirty="0" err="1" smtClean="0"/>
              <a:t>Criterios</a:t>
            </a:r>
            <a:r>
              <a:rPr lang="en-US" dirty="0" smtClean="0"/>
              <a:t> de </a:t>
            </a:r>
            <a:r>
              <a:rPr lang="en-US" dirty="0" err="1" smtClean="0"/>
              <a:t>Evaluación</a:t>
            </a:r>
            <a:r>
              <a:rPr lang="en-US" dirty="0" smtClean="0"/>
              <a:t> y </a:t>
            </a:r>
            <a:r>
              <a:rPr lang="en-US" dirty="0" err="1" smtClean="0"/>
              <a:t>Selección</a:t>
            </a:r>
            <a:r>
              <a:rPr lang="en-US" dirty="0" smtClean="0"/>
              <a:t> de </a:t>
            </a:r>
            <a:r>
              <a:rPr lang="en-US" dirty="0" err="1" smtClean="0"/>
              <a:t>Proveedores</a:t>
            </a:r>
            <a:endParaRPr lang="en-US" dirty="0"/>
          </a:p>
        </p:txBody>
      </p:sp>
      <p:sp>
        <p:nvSpPr>
          <p:cNvPr id="1703940" name="Text Box 4"/>
          <p:cNvSpPr txBox="1">
            <a:spLocks noChangeArrowheads="1"/>
          </p:cNvSpPr>
          <p:nvPr/>
        </p:nvSpPr>
        <p:spPr bwMode="auto">
          <a:xfrm>
            <a:off x="4339743" y="1978406"/>
            <a:ext cx="4027449" cy="3293209"/>
          </a:xfrm>
          <a:prstGeom prst="rect">
            <a:avLst/>
          </a:prstGeom>
          <a:noFill/>
          <a:ln w="12700" algn="ctr">
            <a:noFill/>
            <a:miter lim="800000"/>
            <a:headEnd/>
            <a:tailEnd/>
          </a:ln>
          <a:effectLst/>
        </p:spPr>
        <p:txBody>
          <a:bodyPr wrap="none">
            <a:spAutoFit/>
          </a:bodyPr>
          <a:lstStyle/>
          <a:p>
            <a:pPr marL="266700" indent="-266700" algn="l" eaLnBrk="1" hangingPunct="1">
              <a:spcAft>
                <a:spcPct val="50000"/>
              </a:spcAft>
              <a:buFontTx/>
              <a:buChar char="•"/>
            </a:pPr>
            <a:r>
              <a:rPr lang="en-GB" sz="1600" b="1" dirty="0" err="1" smtClean="0"/>
              <a:t>Precio</a:t>
            </a:r>
            <a:endParaRPr lang="en-GB" sz="1600" b="1" dirty="0"/>
          </a:p>
          <a:p>
            <a:pPr marL="266700" indent="-266700" algn="l" eaLnBrk="1" hangingPunct="1">
              <a:spcAft>
                <a:spcPct val="50000"/>
              </a:spcAft>
              <a:buFontTx/>
              <a:buChar char="•"/>
            </a:pPr>
            <a:r>
              <a:rPr lang="en-GB" sz="1600" b="1" dirty="0" err="1" smtClean="0"/>
              <a:t>Calidad</a:t>
            </a:r>
            <a:endParaRPr lang="en-GB" sz="1600" b="1" dirty="0"/>
          </a:p>
          <a:p>
            <a:pPr marL="266700" indent="-266700">
              <a:spcAft>
                <a:spcPct val="50000"/>
              </a:spcAft>
              <a:buFontTx/>
              <a:buChar char="•"/>
            </a:pPr>
            <a:r>
              <a:rPr lang="es-ES" sz="1600" b="1" dirty="0" smtClean="0"/>
              <a:t>Escalas de Tiempo - Fechas de Entrega</a:t>
            </a:r>
            <a:endParaRPr lang="en-GB" sz="1600" b="1" dirty="0"/>
          </a:p>
          <a:p>
            <a:pPr marL="266700" indent="-266700">
              <a:spcAft>
                <a:spcPct val="50000"/>
              </a:spcAft>
              <a:buFontTx/>
              <a:buChar char="•"/>
            </a:pPr>
            <a:r>
              <a:rPr lang="es-ES" sz="1600" b="1" dirty="0" smtClean="0"/>
              <a:t>Términos del Contrato - Las garantías, etc.</a:t>
            </a:r>
            <a:endParaRPr lang="en-GB" sz="1600" b="1" dirty="0"/>
          </a:p>
          <a:p>
            <a:pPr marL="266700" indent="-266700">
              <a:spcAft>
                <a:spcPct val="50000"/>
              </a:spcAft>
              <a:buFontTx/>
              <a:buChar char="•"/>
            </a:pPr>
            <a:r>
              <a:rPr lang="es-ES" sz="1600" b="1" dirty="0" smtClean="0"/>
              <a:t>Los Costos de Soporte / Acuerdos</a:t>
            </a:r>
            <a:endParaRPr lang="en-GB" sz="1600" b="1" dirty="0"/>
          </a:p>
          <a:p>
            <a:pPr marL="266700" indent="-266700" algn="l" eaLnBrk="1" hangingPunct="1">
              <a:spcAft>
                <a:spcPct val="50000"/>
              </a:spcAft>
              <a:buFontTx/>
              <a:buChar char="•"/>
            </a:pPr>
            <a:r>
              <a:rPr lang="en-GB" sz="1600" b="1" dirty="0" err="1" smtClean="0"/>
              <a:t>Gestión</a:t>
            </a:r>
            <a:r>
              <a:rPr lang="en-GB" sz="1600" b="1" dirty="0" smtClean="0"/>
              <a:t> de </a:t>
            </a:r>
            <a:r>
              <a:rPr lang="en-GB" sz="1600" b="1" dirty="0" err="1" smtClean="0"/>
              <a:t>Riesgos</a:t>
            </a:r>
            <a:endParaRPr lang="en-GB" sz="1600" b="1" dirty="0"/>
          </a:p>
          <a:p>
            <a:pPr marL="266700" indent="-266700" algn="l" eaLnBrk="1" hangingPunct="1">
              <a:spcAft>
                <a:spcPct val="50000"/>
              </a:spcAft>
              <a:buFontTx/>
              <a:buChar char="•"/>
            </a:pPr>
            <a:r>
              <a:rPr lang="en-GB" sz="1600" b="1" dirty="0" err="1" smtClean="0"/>
              <a:t>Gestión</a:t>
            </a:r>
            <a:r>
              <a:rPr lang="en-GB" sz="1600" b="1" dirty="0" smtClean="0"/>
              <a:t> de </a:t>
            </a:r>
            <a:r>
              <a:rPr lang="en-GB" sz="1600" b="1" dirty="0" err="1" smtClean="0"/>
              <a:t>Calidad</a:t>
            </a:r>
            <a:endParaRPr lang="en-GB" sz="1600" b="1" dirty="0"/>
          </a:p>
          <a:p>
            <a:pPr marL="266700" indent="-266700">
              <a:spcAft>
                <a:spcPct val="50000"/>
              </a:spcAft>
              <a:buFontTx/>
              <a:buChar char="•"/>
            </a:pPr>
            <a:r>
              <a:rPr lang="es-ES" sz="1600" b="1" dirty="0" smtClean="0"/>
              <a:t>Capacidad de Respuesta a los Cambios</a:t>
            </a:r>
            <a:endParaRPr lang="en-GB" sz="1600" b="1" dirty="0" smtClean="0"/>
          </a:p>
          <a:p>
            <a:pPr marL="266700" indent="-266700" algn="l" eaLnBrk="1" hangingPunct="1">
              <a:spcAft>
                <a:spcPct val="50000"/>
              </a:spcAft>
              <a:buFontTx/>
              <a:buChar char="•"/>
            </a:pPr>
            <a:r>
              <a:rPr lang="en-GB" sz="1600" b="1" dirty="0" smtClean="0">
                <a:solidFill>
                  <a:srgbClr val="1D6D47"/>
                </a:solidFill>
              </a:rPr>
              <a:t>Factor de </a:t>
            </a:r>
            <a:r>
              <a:rPr lang="en-GB" sz="1600" b="1" dirty="0" err="1" smtClean="0">
                <a:solidFill>
                  <a:srgbClr val="1D6D47"/>
                </a:solidFill>
              </a:rPr>
              <a:t>Sostenibilidad</a:t>
            </a:r>
            <a:r>
              <a:rPr lang="en-GB" sz="1600" b="1" dirty="0" smtClean="0">
                <a:solidFill>
                  <a:srgbClr val="1D6D47"/>
                </a:solidFill>
              </a:rPr>
              <a:t>*</a:t>
            </a:r>
            <a:endParaRPr lang="en-US" sz="1600" b="1" dirty="0">
              <a:solidFill>
                <a:srgbClr val="1D6D47"/>
              </a:solidFill>
            </a:endParaRPr>
          </a:p>
        </p:txBody>
      </p:sp>
      <p:pic>
        <p:nvPicPr>
          <p:cNvPr id="1900546" name="Picture 2" descr="C:\Users\Joel\AppData\Local\Microsoft\Windows\Temporary Internet Files\Content.IE5\HZXSKWCP\MC900432663[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3675" y="1705881"/>
            <a:ext cx="3121688" cy="338182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75</a:t>
            </a:fld>
            <a:endParaRPr lang="en-US" dirty="0"/>
          </a:p>
        </p:txBody>
      </p:sp>
    </p:spTree>
    <p:extLst>
      <p:ext uri="{BB962C8B-B14F-4D97-AF65-F5344CB8AC3E}">
        <p14:creationId xmlns:p14="http://schemas.microsoft.com/office/powerpoint/2010/main" xmlns="" val="13581030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149" y="1268762"/>
            <a:ext cx="9036496" cy="14340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27784" y="2852936"/>
            <a:ext cx="3612972" cy="3302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95972" y="4724400"/>
            <a:ext cx="1354824" cy="1222946"/>
          </a:xfrm>
          <a:prstGeom prst="rect">
            <a:avLst/>
          </a:prstGeom>
        </p:spPr>
      </p:pic>
      <p:sp>
        <p:nvSpPr>
          <p:cNvPr id="2" name="Title 1"/>
          <p:cNvSpPr>
            <a:spLocks noGrp="1"/>
          </p:cNvSpPr>
          <p:nvPr>
            <p:ph type="title" idx="4294967295"/>
          </p:nvPr>
        </p:nvSpPr>
        <p:spPr/>
        <p:txBody>
          <a:bodyPr/>
          <a:lstStyle/>
          <a:p>
            <a:r>
              <a:rPr lang="en-US" dirty="0" smtClean="0"/>
              <a:t>Green Vendor Scorecard</a:t>
            </a:r>
            <a:endParaRPr lang="en-US"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76</a:t>
            </a:fld>
            <a:endParaRPr lang="en-US" dirty="0"/>
          </a:p>
        </p:txBody>
      </p:sp>
    </p:spTree>
    <p:extLst>
      <p:ext uri="{BB962C8B-B14F-4D97-AF65-F5344CB8AC3E}">
        <p14:creationId xmlns:p14="http://schemas.microsoft.com/office/powerpoint/2010/main" xmlns="" val="8569011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normAutofit/>
          </a:bodyPr>
          <a:lstStyle/>
          <a:p>
            <a:r>
              <a:rPr lang="en-GB" dirty="0" err="1" smtClean="0"/>
              <a:t>Relaciones</a:t>
            </a:r>
            <a:r>
              <a:rPr lang="en-GB" dirty="0" smtClean="0"/>
              <a:t> </a:t>
            </a:r>
            <a:r>
              <a:rPr lang="en-GB" dirty="0" err="1" smtClean="0"/>
              <a:t>Contractuales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77</a:t>
            </a:fld>
            <a:endParaRPr lang="en-US" dirty="0"/>
          </a:p>
        </p:txBody>
      </p:sp>
      <p:sp>
        <p:nvSpPr>
          <p:cNvPr id="4" name="Rectangle 3"/>
          <p:cNvSpPr/>
          <p:nvPr/>
        </p:nvSpPr>
        <p:spPr>
          <a:xfrm>
            <a:off x="228600" y="1066800"/>
            <a:ext cx="4572000" cy="923330"/>
          </a:xfrm>
          <a:prstGeom prst="rect">
            <a:avLst/>
          </a:prstGeom>
        </p:spPr>
        <p:txBody>
          <a:bodyPr>
            <a:spAutoFit/>
          </a:bodyPr>
          <a:lstStyle/>
          <a:p>
            <a:r>
              <a:rPr lang="es-ES" b="1" dirty="0" smtClean="0"/>
              <a:t>Partes interesadas fuera de la organización </a:t>
            </a:r>
            <a:r>
              <a:rPr lang="es-ES" dirty="0" smtClean="0"/>
              <a:t>que han contribuido al proyecto a través de un proceso de adquisición establecido </a:t>
            </a:r>
            <a:endParaRPr lang="en-US" dirty="0"/>
          </a:p>
        </p:txBody>
      </p:sp>
      <p:pic>
        <p:nvPicPr>
          <p:cNvPr id="17" name="Picture 2"/>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153160" y="2199640"/>
            <a:ext cx="6443935"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7" descr="ISO21500.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86600" y="1524000"/>
            <a:ext cx="1744830" cy="812800"/>
          </a:xfrm>
          <a:prstGeom prst="rect">
            <a:avLst/>
          </a:prstGeom>
        </p:spPr>
      </p:pic>
      <p:sp>
        <p:nvSpPr>
          <p:cNvPr id="19" name="Oval 18"/>
          <p:cNvSpPr/>
          <p:nvPr/>
        </p:nvSpPr>
        <p:spPr>
          <a:xfrm>
            <a:off x="6629400" y="3810000"/>
            <a:ext cx="7620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Tree>
    <p:extLst>
      <p:ext uri="{BB962C8B-B14F-4D97-AF65-F5344CB8AC3E}">
        <p14:creationId xmlns:p14="http://schemas.microsoft.com/office/powerpoint/2010/main" xmlns="" val="108832103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09800"/>
            <a:ext cx="7886700" cy="2852737"/>
          </a:xfrm>
        </p:spPr>
        <p:txBody>
          <a:bodyPr/>
          <a:lstStyle/>
          <a:p>
            <a:r>
              <a:rPr lang="en-US" dirty="0" err="1" smtClean="0"/>
              <a:t>Gestión</a:t>
            </a:r>
            <a:r>
              <a:rPr lang="en-US" dirty="0" smtClean="0"/>
              <a:t> de </a:t>
            </a:r>
            <a:r>
              <a:rPr lang="en-US" dirty="0" err="1" smtClean="0"/>
              <a:t>Costos</a:t>
            </a:r>
            <a:endParaRPr lang="en-US" dirty="0"/>
          </a:p>
        </p:txBody>
      </p:sp>
      <p:pic>
        <p:nvPicPr>
          <p:cNvPr id="27650" name="Picture 2" descr="http://1.bp.blogspot.com/-bD6IWKz5240/T9FEA58n90I/AAAAAAAADak/N_AnLxwZR50/s1600/iStock_money-tree.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8200" y="762000"/>
            <a:ext cx="2514600" cy="2390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78</a:t>
            </a:fld>
            <a:endParaRPr lang="en-US" dirty="0"/>
          </a:p>
        </p:txBody>
      </p:sp>
    </p:spTree>
    <p:extLst>
      <p:ext uri="{BB962C8B-B14F-4D97-AF65-F5344CB8AC3E}">
        <p14:creationId xmlns:p14="http://schemas.microsoft.com/office/powerpoint/2010/main" xmlns="" val="21403045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628650" y="365125"/>
            <a:ext cx="6991350" cy="854075"/>
          </a:xfrm>
        </p:spPr>
        <p:txBody>
          <a:bodyPr>
            <a:normAutofit fontScale="90000"/>
          </a:bodyPr>
          <a:lstStyle/>
          <a:p>
            <a:pPr algn="r"/>
            <a:r>
              <a:rPr lang="en-GB" dirty="0" err="1" smtClean="0"/>
              <a:t>Estimaciones</a:t>
            </a:r>
            <a:r>
              <a:rPr lang="en-GB" dirty="0" smtClean="0"/>
              <a:t>, </a:t>
            </a:r>
            <a:r>
              <a:rPr lang="en-GB" dirty="0" err="1" smtClean="0"/>
              <a:t>Presupuestos</a:t>
            </a:r>
            <a:r>
              <a:rPr lang="en-GB" dirty="0" smtClean="0"/>
              <a:t> y </a:t>
            </a:r>
            <a:r>
              <a:rPr lang="en-GB" dirty="0" err="1" smtClean="0"/>
              <a:t>Costos</a:t>
            </a:r>
            <a:endParaRPr lang="en-US" dirty="0"/>
          </a:p>
        </p:txBody>
      </p:sp>
      <p:grpSp>
        <p:nvGrpSpPr>
          <p:cNvPr id="4" name="Group 37"/>
          <p:cNvGrpSpPr/>
          <p:nvPr/>
        </p:nvGrpSpPr>
        <p:grpSpPr>
          <a:xfrm>
            <a:off x="685800" y="1388832"/>
            <a:ext cx="7626595" cy="5124629"/>
            <a:chOff x="1643855" y="1200150"/>
            <a:chExt cx="8262145" cy="5124629"/>
          </a:xfrm>
        </p:grpSpPr>
        <p:sp>
          <p:nvSpPr>
            <p:cNvPr id="964611" name="Text Box 3"/>
            <p:cNvSpPr txBox="1">
              <a:spLocks noChangeArrowheads="1"/>
            </p:cNvSpPr>
            <p:nvPr/>
          </p:nvSpPr>
          <p:spPr bwMode="auto">
            <a:xfrm>
              <a:off x="1643855" y="2097318"/>
              <a:ext cx="1385887" cy="646331"/>
            </a:xfrm>
            <a:prstGeom prst="rect">
              <a:avLst/>
            </a:prstGeom>
            <a:noFill/>
            <a:ln w="12700" algn="ctr">
              <a:noFill/>
              <a:miter lim="800000"/>
              <a:headEnd/>
              <a:tailEnd/>
            </a:ln>
            <a:effectLst/>
          </p:spPr>
          <p:txBody>
            <a:bodyPr wrap="square">
              <a:spAutoFit/>
            </a:bodyPr>
            <a:lstStyle/>
            <a:p>
              <a:pPr algn="r" eaLnBrk="1" hangingPunct="1"/>
              <a:r>
                <a:rPr lang="en-GB" b="1" dirty="0" err="1" smtClean="0"/>
                <a:t>Estimación</a:t>
              </a:r>
              <a:r>
                <a:rPr lang="en-GB" b="1" dirty="0" smtClean="0"/>
                <a:t> </a:t>
              </a:r>
              <a:r>
                <a:rPr lang="en-GB" b="1" dirty="0" err="1" smtClean="0"/>
                <a:t>Inicial</a:t>
              </a:r>
              <a:endParaRPr lang="en-US" b="1" dirty="0"/>
            </a:p>
          </p:txBody>
        </p:sp>
        <p:sp>
          <p:nvSpPr>
            <p:cNvPr id="964612" name="Text Box 4"/>
            <p:cNvSpPr txBox="1">
              <a:spLocks noChangeArrowheads="1"/>
            </p:cNvSpPr>
            <p:nvPr/>
          </p:nvSpPr>
          <p:spPr bwMode="auto">
            <a:xfrm>
              <a:off x="5830888" y="3028950"/>
              <a:ext cx="1484088" cy="369332"/>
            </a:xfrm>
            <a:prstGeom prst="rect">
              <a:avLst/>
            </a:prstGeom>
            <a:noFill/>
            <a:ln w="12700" algn="ctr">
              <a:noFill/>
              <a:miter lim="800000"/>
              <a:headEnd/>
              <a:tailEnd/>
            </a:ln>
            <a:effectLst/>
          </p:spPr>
          <p:txBody>
            <a:bodyPr wrap="none">
              <a:spAutoFit/>
            </a:bodyPr>
            <a:lstStyle/>
            <a:p>
              <a:pPr algn="l" eaLnBrk="1" hangingPunct="1"/>
              <a:r>
                <a:rPr lang="en-GB" b="1" dirty="0" err="1" smtClean="0"/>
                <a:t>Presupuesto</a:t>
              </a:r>
              <a:endParaRPr lang="en-US" b="1" dirty="0"/>
            </a:p>
          </p:txBody>
        </p:sp>
        <p:sp>
          <p:nvSpPr>
            <p:cNvPr id="964613" name="Text Box 5"/>
            <p:cNvSpPr txBox="1">
              <a:spLocks noChangeArrowheads="1"/>
            </p:cNvSpPr>
            <p:nvPr/>
          </p:nvSpPr>
          <p:spPr bwMode="auto">
            <a:xfrm>
              <a:off x="7824788" y="5111750"/>
              <a:ext cx="2081212" cy="1200329"/>
            </a:xfrm>
            <a:prstGeom prst="rect">
              <a:avLst/>
            </a:prstGeom>
            <a:noFill/>
            <a:ln w="12700" algn="ctr">
              <a:noFill/>
              <a:miter lim="800000"/>
              <a:headEnd/>
              <a:tailEnd/>
            </a:ln>
            <a:effectLst/>
          </p:spPr>
          <p:txBody>
            <a:bodyPr>
              <a:spAutoFit/>
            </a:bodyPr>
            <a:lstStyle/>
            <a:p>
              <a:pPr algn="l" eaLnBrk="1" hangingPunct="1"/>
              <a:r>
                <a:rPr lang="en-GB" b="1" dirty="0" err="1" smtClean="0"/>
                <a:t>Costo</a:t>
              </a:r>
              <a:r>
                <a:rPr lang="en-GB" b="1" dirty="0" smtClean="0"/>
                <a:t> </a:t>
              </a:r>
              <a:r>
                <a:rPr lang="en-GB" b="1" dirty="0" err="1" smtClean="0"/>
                <a:t>Monitoreado</a:t>
              </a:r>
              <a:r>
                <a:rPr lang="en-GB" b="1" dirty="0" smtClean="0"/>
                <a:t> </a:t>
              </a:r>
              <a:r>
                <a:rPr lang="en-GB" b="1" dirty="0" err="1" smtClean="0"/>
                <a:t>respecto</a:t>
              </a:r>
              <a:r>
                <a:rPr lang="en-GB" b="1" dirty="0" smtClean="0"/>
                <a:t> de </a:t>
              </a:r>
              <a:r>
                <a:rPr lang="en-GB" b="1" dirty="0" err="1" smtClean="0"/>
                <a:t>Presupuestos</a:t>
              </a:r>
              <a:endParaRPr lang="en-US" b="1" dirty="0"/>
            </a:p>
          </p:txBody>
        </p:sp>
        <p:sp>
          <p:nvSpPr>
            <p:cNvPr id="964614" name="Text Box 6"/>
            <p:cNvSpPr txBox="1">
              <a:spLocks noChangeArrowheads="1"/>
            </p:cNvSpPr>
            <p:nvPr/>
          </p:nvSpPr>
          <p:spPr bwMode="auto">
            <a:xfrm>
              <a:off x="3490912" y="4146550"/>
              <a:ext cx="2611437" cy="1477328"/>
            </a:xfrm>
            <a:prstGeom prst="rect">
              <a:avLst/>
            </a:prstGeom>
            <a:noFill/>
            <a:ln w="12700" algn="ctr">
              <a:noFill/>
              <a:miter lim="800000"/>
              <a:headEnd/>
              <a:tailEnd/>
            </a:ln>
            <a:effectLst/>
          </p:spPr>
          <p:txBody>
            <a:bodyPr>
              <a:spAutoFit/>
            </a:bodyPr>
            <a:lstStyle/>
            <a:p>
              <a:pPr algn="l" eaLnBrk="1" hangingPunct="1"/>
              <a:r>
                <a:rPr lang="en-GB" b="1" dirty="0" err="1" smtClean="0"/>
                <a:t>Estimaciones</a:t>
              </a:r>
              <a:r>
                <a:rPr lang="en-GB" b="1" dirty="0" smtClean="0"/>
                <a:t> </a:t>
              </a:r>
              <a:r>
                <a:rPr lang="en-GB" b="1" dirty="0" err="1" smtClean="0"/>
                <a:t>Refinadas</a:t>
              </a:r>
              <a:endParaRPr lang="en-GB" b="1" dirty="0"/>
            </a:p>
            <a:p>
              <a:pPr algn="l" eaLnBrk="1" hangingPunct="1"/>
              <a:endParaRPr lang="en-GB" b="1" dirty="0"/>
            </a:p>
            <a:p>
              <a:r>
                <a:rPr lang="es-ES" b="1" dirty="0" smtClean="0"/>
                <a:t>Incluye la Provisión para Riesgos y Contingencias</a:t>
              </a:r>
              <a:endParaRPr lang="en-US" b="1" dirty="0"/>
            </a:p>
          </p:txBody>
        </p:sp>
        <p:sp>
          <p:nvSpPr>
            <p:cNvPr id="964615" name="Rectangle 7"/>
            <p:cNvSpPr>
              <a:spLocks noChangeArrowheads="1"/>
            </p:cNvSpPr>
            <p:nvPr/>
          </p:nvSpPr>
          <p:spPr bwMode="auto">
            <a:xfrm>
              <a:off x="1801813" y="3454400"/>
              <a:ext cx="1390650"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6" name="Text Box 8"/>
            <p:cNvSpPr txBox="1">
              <a:spLocks noChangeArrowheads="1"/>
            </p:cNvSpPr>
            <p:nvPr/>
          </p:nvSpPr>
          <p:spPr bwMode="auto">
            <a:xfrm>
              <a:off x="1978024" y="3600450"/>
              <a:ext cx="1179559" cy="369332"/>
            </a:xfrm>
            <a:prstGeom prst="rect">
              <a:avLst/>
            </a:prstGeom>
            <a:noFill/>
            <a:ln w="12700" algn="ctr">
              <a:noFill/>
              <a:miter lim="800000"/>
              <a:headEnd/>
              <a:tailEnd/>
            </a:ln>
            <a:effectLst/>
          </p:spPr>
          <p:txBody>
            <a:bodyPr wrap="none">
              <a:spAutoFit/>
            </a:bodyPr>
            <a:lstStyle/>
            <a:p>
              <a:pPr algn="l" eaLnBrk="1" hangingPunct="1"/>
              <a:r>
                <a:rPr lang="en-GB" b="1" dirty="0" err="1" smtClean="0">
                  <a:solidFill>
                    <a:schemeClr val="bg1"/>
                  </a:solidFill>
                </a:rPr>
                <a:t>Concepto</a:t>
              </a:r>
              <a:endParaRPr lang="en-US" b="1" dirty="0">
                <a:solidFill>
                  <a:schemeClr val="bg1"/>
                </a:solidFill>
              </a:endParaRPr>
            </a:p>
          </p:txBody>
        </p:sp>
        <p:sp>
          <p:nvSpPr>
            <p:cNvPr id="964617" name="Rectangle 9"/>
            <p:cNvSpPr>
              <a:spLocks noChangeArrowheads="1"/>
            </p:cNvSpPr>
            <p:nvPr/>
          </p:nvSpPr>
          <p:spPr bwMode="auto">
            <a:xfrm>
              <a:off x="3576638" y="3454400"/>
              <a:ext cx="2201862"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8" name="Text Box 10"/>
            <p:cNvSpPr txBox="1">
              <a:spLocks noChangeArrowheads="1"/>
            </p:cNvSpPr>
            <p:nvPr/>
          </p:nvSpPr>
          <p:spPr bwMode="auto">
            <a:xfrm>
              <a:off x="4056063" y="3600450"/>
              <a:ext cx="1248884" cy="369332"/>
            </a:xfrm>
            <a:prstGeom prst="rect">
              <a:avLst/>
            </a:prstGeom>
            <a:noFill/>
            <a:ln w="12700" algn="ctr">
              <a:noFill/>
              <a:miter lim="800000"/>
              <a:headEnd/>
              <a:tailEnd/>
            </a:ln>
            <a:effectLst/>
          </p:spPr>
          <p:txBody>
            <a:bodyPr wrap="none">
              <a:spAutoFit/>
            </a:bodyPr>
            <a:lstStyle/>
            <a:p>
              <a:pPr algn="l" eaLnBrk="1" hangingPunct="1"/>
              <a:r>
                <a:rPr lang="en-GB" b="1" dirty="0" err="1" smtClean="0">
                  <a:solidFill>
                    <a:schemeClr val="bg1"/>
                  </a:solidFill>
                </a:rPr>
                <a:t>Definición</a:t>
              </a:r>
              <a:endParaRPr lang="en-US" b="1" dirty="0">
                <a:solidFill>
                  <a:schemeClr val="bg1"/>
                </a:solidFill>
              </a:endParaRPr>
            </a:p>
          </p:txBody>
        </p:sp>
        <p:sp>
          <p:nvSpPr>
            <p:cNvPr id="964619" name="Rectangle 11"/>
            <p:cNvSpPr>
              <a:spLocks noChangeArrowheads="1"/>
            </p:cNvSpPr>
            <p:nvPr/>
          </p:nvSpPr>
          <p:spPr bwMode="auto">
            <a:xfrm>
              <a:off x="6411913" y="3454400"/>
              <a:ext cx="3095625"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20" name="Text Box 12"/>
            <p:cNvSpPr txBox="1">
              <a:spLocks noChangeArrowheads="1"/>
            </p:cNvSpPr>
            <p:nvPr/>
          </p:nvSpPr>
          <p:spPr bwMode="auto">
            <a:xfrm>
              <a:off x="6792913" y="3613150"/>
              <a:ext cx="1888504" cy="369332"/>
            </a:xfrm>
            <a:prstGeom prst="rect">
              <a:avLst/>
            </a:prstGeom>
            <a:noFill/>
            <a:ln w="12700" algn="ctr">
              <a:noFill/>
              <a:miter lim="800000"/>
              <a:headEnd/>
              <a:tailEnd/>
            </a:ln>
            <a:effectLst/>
          </p:spPr>
          <p:txBody>
            <a:bodyPr wrap="none">
              <a:spAutoFit/>
            </a:bodyPr>
            <a:lstStyle/>
            <a:p>
              <a:pPr algn="l" eaLnBrk="1" hangingPunct="1"/>
              <a:r>
                <a:rPr lang="en-GB" b="1" dirty="0" err="1" smtClean="0">
                  <a:solidFill>
                    <a:schemeClr val="bg1"/>
                  </a:solidFill>
                </a:rPr>
                <a:t>Implementación</a:t>
              </a:r>
              <a:endParaRPr lang="en-US" b="1" dirty="0">
                <a:solidFill>
                  <a:schemeClr val="bg1"/>
                </a:solidFill>
              </a:endParaRPr>
            </a:p>
          </p:txBody>
        </p:sp>
        <p:sp>
          <p:nvSpPr>
            <p:cNvPr id="964621" name="AutoShape 13"/>
            <p:cNvSpPr>
              <a:spLocks noChangeArrowheads="1"/>
            </p:cNvSpPr>
            <p:nvPr/>
          </p:nvSpPr>
          <p:spPr bwMode="auto">
            <a:xfrm>
              <a:off x="3260725" y="1714500"/>
              <a:ext cx="592138" cy="609600"/>
            </a:xfrm>
            <a:prstGeom prst="flowChartDocument">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cxnSp>
          <p:nvCxnSpPr>
            <p:cNvPr id="964622" name="AutoShape 14"/>
            <p:cNvCxnSpPr>
              <a:cxnSpLocks noChangeShapeType="1"/>
              <a:stCxn id="964611" idx="3"/>
              <a:endCxn id="964621" idx="2"/>
            </p:cNvCxnSpPr>
            <p:nvPr/>
          </p:nvCxnSpPr>
          <p:spPr bwMode="auto">
            <a:xfrm flipV="1">
              <a:off x="3029742" y="2283799"/>
              <a:ext cx="527053" cy="136685"/>
            </a:xfrm>
            <a:prstGeom prst="bentConnector2">
              <a:avLst/>
            </a:prstGeom>
            <a:noFill/>
            <a:ln w="12700">
              <a:solidFill>
                <a:schemeClr val="tx1"/>
              </a:solidFill>
              <a:miter lim="800000"/>
              <a:headEnd/>
              <a:tailEnd type="triangle" w="med" len="med"/>
            </a:ln>
            <a:effectLst/>
          </p:spPr>
        </p:cxnSp>
        <p:sp>
          <p:nvSpPr>
            <p:cNvPr id="964623" name="Text Box 15"/>
            <p:cNvSpPr txBox="1">
              <a:spLocks noChangeArrowheads="1"/>
            </p:cNvSpPr>
            <p:nvPr/>
          </p:nvSpPr>
          <p:spPr bwMode="auto">
            <a:xfrm>
              <a:off x="2056605" y="1200150"/>
              <a:ext cx="3064670" cy="646331"/>
            </a:xfrm>
            <a:prstGeom prst="rect">
              <a:avLst/>
            </a:prstGeom>
            <a:noFill/>
            <a:ln w="12700" algn="ctr">
              <a:noFill/>
              <a:miter lim="800000"/>
              <a:headEnd/>
              <a:tailEnd/>
            </a:ln>
            <a:effectLst/>
          </p:spPr>
          <p:txBody>
            <a:bodyPr wrap="square">
              <a:spAutoFit/>
            </a:bodyPr>
            <a:lstStyle/>
            <a:p>
              <a:r>
                <a:rPr lang="es-ES" b="1" dirty="0" smtClean="0"/>
                <a:t>Evaluación de inversiones y Business Case</a:t>
              </a:r>
              <a:endParaRPr lang="en-US" b="1" dirty="0"/>
            </a:p>
          </p:txBody>
        </p:sp>
        <p:sp>
          <p:nvSpPr>
            <p:cNvPr id="964624" name="Line 16"/>
            <p:cNvSpPr>
              <a:spLocks noChangeShapeType="1"/>
            </p:cNvSpPr>
            <p:nvPr/>
          </p:nvSpPr>
          <p:spPr bwMode="auto">
            <a:xfrm>
              <a:off x="3741738" y="2286000"/>
              <a:ext cx="0" cy="10795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5" name="Text Box 17"/>
            <p:cNvSpPr txBox="1">
              <a:spLocks noChangeArrowheads="1"/>
            </p:cNvSpPr>
            <p:nvPr/>
          </p:nvSpPr>
          <p:spPr bwMode="auto">
            <a:xfrm>
              <a:off x="4533105" y="1716318"/>
              <a:ext cx="1931195" cy="923330"/>
            </a:xfrm>
            <a:prstGeom prst="rect">
              <a:avLst/>
            </a:prstGeom>
            <a:noFill/>
            <a:ln w="12700" algn="ctr">
              <a:noFill/>
              <a:miter lim="800000"/>
              <a:headEnd/>
              <a:tailEnd/>
            </a:ln>
            <a:effectLst/>
          </p:spPr>
          <p:txBody>
            <a:bodyPr wrap="square">
              <a:spAutoFit/>
            </a:bodyPr>
            <a:lstStyle/>
            <a:p>
              <a:pPr eaLnBrk="1" hangingPunct="1"/>
              <a:r>
                <a:rPr lang="en-GB" b="1" dirty="0" err="1" smtClean="0"/>
                <a:t>Estimación</a:t>
              </a:r>
              <a:r>
                <a:rPr lang="en-GB" b="1" dirty="0" smtClean="0"/>
                <a:t> </a:t>
              </a:r>
              <a:r>
                <a:rPr lang="en-GB" b="1" dirty="0" err="1" smtClean="0"/>
                <a:t>Acordada</a:t>
              </a:r>
              <a:r>
                <a:rPr lang="en-GB" b="1" dirty="0" smtClean="0"/>
                <a:t> </a:t>
              </a:r>
              <a:r>
                <a:rPr lang="en-GB" b="1" dirty="0" err="1" smtClean="0"/>
                <a:t>por</a:t>
              </a:r>
              <a:r>
                <a:rPr lang="en-GB" b="1" dirty="0" smtClean="0"/>
                <a:t> el </a:t>
              </a:r>
              <a:r>
                <a:rPr lang="en-GB" b="1" dirty="0" err="1" smtClean="0"/>
                <a:t>Patrocinador</a:t>
              </a:r>
              <a:endParaRPr lang="en-US" b="1" dirty="0"/>
            </a:p>
          </p:txBody>
        </p:sp>
        <p:sp>
          <p:nvSpPr>
            <p:cNvPr id="964626" name="Line 18"/>
            <p:cNvSpPr>
              <a:spLocks noChangeShapeType="1"/>
            </p:cNvSpPr>
            <p:nvPr/>
          </p:nvSpPr>
          <p:spPr bwMode="auto">
            <a:xfrm flipV="1">
              <a:off x="5627688" y="2565400"/>
              <a:ext cx="0" cy="8763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7" name="Line 19"/>
            <p:cNvSpPr>
              <a:spLocks noChangeShapeType="1"/>
            </p:cNvSpPr>
            <p:nvPr/>
          </p:nvSpPr>
          <p:spPr bwMode="auto">
            <a:xfrm flipV="1">
              <a:off x="2532063" y="2692400"/>
              <a:ext cx="0" cy="723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8" name="Line 20"/>
            <p:cNvSpPr>
              <a:spLocks noChangeShapeType="1"/>
            </p:cNvSpPr>
            <p:nvPr/>
          </p:nvSpPr>
          <p:spPr bwMode="auto">
            <a:xfrm>
              <a:off x="6205538" y="2590800"/>
              <a:ext cx="0" cy="469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9" name="Rectangle 21"/>
            <p:cNvSpPr>
              <a:spLocks noChangeArrowheads="1"/>
            </p:cNvSpPr>
            <p:nvPr/>
          </p:nvSpPr>
          <p:spPr bwMode="auto">
            <a:xfrm>
              <a:off x="6370638" y="43561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0" name="Rectangle 22"/>
            <p:cNvSpPr>
              <a:spLocks noChangeArrowheads="1"/>
            </p:cNvSpPr>
            <p:nvPr/>
          </p:nvSpPr>
          <p:spPr bwMode="auto">
            <a:xfrm>
              <a:off x="6604000" y="45720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1" name="Rectangle 23"/>
            <p:cNvSpPr>
              <a:spLocks noChangeArrowheads="1"/>
            </p:cNvSpPr>
            <p:nvPr/>
          </p:nvSpPr>
          <p:spPr bwMode="auto">
            <a:xfrm>
              <a:off x="6837363" y="47879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2" name="Text Box 24"/>
            <p:cNvSpPr txBox="1">
              <a:spLocks noChangeArrowheads="1"/>
            </p:cNvSpPr>
            <p:nvPr/>
          </p:nvSpPr>
          <p:spPr bwMode="auto">
            <a:xfrm>
              <a:off x="6146800" y="5124450"/>
              <a:ext cx="1557338" cy="1200329"/>
            </a:xfrm>
            <a:prstGeom prst="rect">
              <a:avLst/>
            </a:prstGeom>
            <a:noFill/>
            <a:ln w="12700" algn="ctr">
              <a:noFill/>
              <a:miter lim="800000"/>
              <a:headEnd/>
              <a:tailEnd/>
            </a:ln>
            <a:effectLst/>
          </p:spPr>
          <p:txBody>
            <a:bodyPr>
              <a:spAutoFit/>
            </a:bodyPr>
            <a:lstStyle/>
            <a:p>
              <a:pPr algn="l" eaLnBrk="1" hangingPunct="1"/>
              <a:r>
                <a:rPr lang="en-GB" b="1" dirty="0" err="1" smtClean="0"/>
                <a:t>Presupuesto</a:t>
              </a:r>
              <a:r>
                <a:rPr lang="en-GB" b="1" dirty="0" smtClean="0"/>
                <a:t> </a:t>
              </a:r>
              <a:r>
                <a:rPr lang="en-GB" b="1" dirty="0" err="1" smtClean="0"/>
                <a:t>asignado</a:t>
              </a:r>
              <a:r>
                <a:rPr lang="en-GB" b="1" dirty="0" smtClean="0"/>
                <a:t> a los </a:t>
              </a:r>
              <a:r>
                <a:rPr lang="en-GB" b="1" dirty="0" err="1" smtClean="0"/>
                <a:t>Paquetes</a:t>
              </a:r>
              <a:r>
                <a:rPr lang="en-GB" b="1" dirty="0" smtClean="0"/>
                <a:t> de Trabajo</a:t>
              </a:r>
              <a:endParaRPr lang="en-US" b="1" dirty="0"/>
            </a:p>
          </p:txBody>
        </p:sp>
        <p:sp>
          <p:nvSpPr>
            <p:cNvPr id="964633" name="Text Box 25"/>
            <p:cNvSpPr txBox="1">
              <a:spLocks noChangeArrowheads="1"/>
            </p:cNvSpPr>
            <p:nvPr/>
          </p:nvSpPr>
          <p:spPr bwMode="auto">
            <a:xfrm>
              <a:off x="8154988" y="43116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4" name="Text Box 26"/>
            <p:cNvSpPr txBox="1">
              <a:spLocks noChangeArrowheads="1"/>
            </p:cNvSpPr>
            <p:nvPr/>
          </p:nvSpPr>
          <p:spPr bwMode="auto">
            <a:xfrm>
              <a:off x="8389938" y="45275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5" name="Text Box 27"/>
            <p:cNvSpPr txBox="1">
              <a:spLocks noChangeArrowheads="1"/>
            </p:cNvSpPr>
            <p:nvPr/>
          </p:nvSpPr>
          <p:spPr bwMode="auto">
            <a:xfrm>
              <a:off x="8623300" y="47434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6" name="Line 28"/>
            <p:cNvSpPr>
              <a:spLocks noChangeShapeType="1"/>
            </p:cNvSpPr>
            <p:nvPr/>
          </p:nvSpPr>
          <p:spPr bwMode="auto">
            <a:xfrm>
              <a:off x="7072313" y="44831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7" name="Line 29"/>
            <p:cNvSpPr>
              <a:spLocks noChangeShapeType="1"/>
            </p:cNvSpPr>
            <p:nvPr/>
          </p:nvSpPr>
          <p:spPr bwMode="auto">
            <a:xfrm>
              <a:off x="7305675" y="46990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8" name="Line 30"/>
            <p:cNvSpPr>
              <a:spLocks noChangeShapeType="1"/>
            </p:cNvSpPr>
            <p:nvPr/>
          </p:nvSpPr>
          <p:spPr bwMode="auto">
            <a:xfrm>
              <a:off x="7539038" y="49149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9" name="Rectangle 31"/>
            <p:cNvSpPr>
              <a:spLocks noChangeArrowheads="1"/>
            </p:cNvSpPr>
            <p:nvPr/>
          </p:nvSpPr>
          <p:spPr bwMode="auto">
            <a:xfrm>
              <a:off x="6480175" y="2286000"/>
              <a:ext cx="1017588" cy="5461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40" name="Freeform 32"/>
            <p:cNvSpPr>
              <a:spLocks/>
            </p:cNvSpPr>
            <p:nvPr/>
          </p:nvSpPr>
          <p:spPr bwMode="auto">
            <a:xfrm>
              <a:off x="6480175" y="2287588"/>
              <a:ext cx="1046163" cy="5318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1" name="Line 33"/>
            <p:cNvSpPr>
              <a:spLocks noChangeShapeType="1"/>
            </p:cNvSpPr>
            <p:nvPr/>
          </p:nvSpPr>
          <p:spPr bwMode="auto">
            <a:xfrm>
              <a:off x="6246813" y="3365500"/>
              <a:ext cx="0" cy="9271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42" name="Freeform 34"/>
            <p:cNvSpPr>
              <a:spLocks/>
            </p:cNvSpPr>
            <p:nvPr/>
          </p:nvSpPr>
          <p:spPr bwMode="auto">
            <a:xfrm>
              <a:off x="6383338" y="43576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3" name="Freeform 35"/>
            <p:cNvSpPr>
              <a:spLocks/>
            </p:cNvSpPr>
            <p:nvPr/>
          </p:nvSpPr>
          <p:spPr bwMode="auto">
            <a:xfrm>
              <a:off x="6618288" y="45735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4" name="Freeform 36"/>
            <p:cNvSpPr>
              <a:spLocks/>
            </p:cNvSpPr>
            <p:nvPr/>
          </p:nvSpPr>
          <p:spPr bwMode="auto">
            <a:xfrm>
              <a:off x="6851650" y="47894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79</a:t>
            </a:fld>
            <a:endParaRPr lang="en-US" dirty="0"/>
          </a:p>
        </p:txBody>
      </p:sp>
    </p:spTree>
    <p:extLst>
      <p:ext uri="{BB962C8B-B14F-4D97-AF65-F5344CB8AC3E}">
        <p14:creationId xmlns:p14="http://schemas.microsoft.com/office/powerpoint/2010/main" xmlns="" val="174808965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Marco Flexible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a:t>
            </a:fld>
            <a:endParaRPr lang="en-US" dirty="0"/>
          </a:p>
        </p:txBody>
      </p:sp>
      <p:sp>
        <p:nvSpPr>
          <p:cNvPr id="4" name="TextBox 3"/>
          <p:cNvSpPr txBox="1"/>
          <p:nvPr/>
        </p:nvSpPr>
        <p:spPr>
          <a:xfrm>
            <a:off x="228601" y="990600"/>
            <a:ext cx="8915400" cy="1754326"/>
          </a:xfrm>
          <a:prstGeom prst="rect">
            <a:avLst/>
          </a:prstGeom>
          <a:noFill/>
        </p:spPr>
        <p:txBody>
          <a:bodyPr wrap="square" rtlCol="0">
            <a:spAutoFit/>
          </a:bodyPr>
          <a:lstStyle/>
          <a:p>
            <a:r>
              <a:rPr lang="en-US" dirty="0" err="1" smtClean="0"/>
              <a:t>PRiSM</a:t>
            </a:r>
            <a:r>
              <a:rPr lang="en-US" dirty="0" smtClean="0"/>
              <a:t> </a:t>
            </a:r>
            <a:r>
              <a:rPr lang="en-US" dirty="0" err="1" smtClean="0"/>
              <a:t>es</a:t>
            </a:r>
            <a:r>
              <a:rPr lang="en-US" dirty="0" smtClean="0"/>
              <a:t>:</a:t>
            </a:r>
          </a:p>
          <a:p>
            <a:pPr marL="285750" indent="-285750">
              <a:buFont typeface="Arial"/>
              <a:buChar char="•"/>
            </a:pPr>
            <a:r>
              <a:rPr lang="en-US" dirty="0" smtClean="0"/>
              <a:t> Un </a:t>
            </a:r>
            <a:r>
              <a:rPr lang="en-US" dirty="0" err="1" smtClean="0"/>
              <a:t>abordaje</a:t>
            </a:r>
            <a:r>
              <a:rPr lang="en-US" dirty="0" smtClean="0"/>
              <a:t> </a:t>
            </a:r>
            <a:r>
              <a:rPr lang="en-US" dirty="0" err="1" smtClean="0"/>
              <a:t>estructurado</a:t>
            </a:r>
            <a:r>
              <a:rPr lang="en-US" dirty="0" smtClean="0"/>
              <a:t> </a:t>
            </a:r>
            <a:r>
              <a:rPr lang="en-US" dirty="0" err="1" smtClean="0"/>
              <a:t>si</a:t>
            </a:r>
            <a:r>
              <a:rPr lang="en-US" dirty="0" smtClean="0"/>
              <a:t> </a:t>
            </a:r>
            <a:r>
              <a:rPr lang="en-US" dirty="0" err="1" smtClean="0"/>
              <a:t>es</a:t>
            </a:r>
            <a:r>
              <a:rPr lang="en-US" dirty="0" smtClean="0"/>
              <a:t> </a:t>
            </a:r>
            <a:r>
              <a:rPr lang="en-US" dirty="0" err="1" smtClean="0"/>
              <a:t>utilizado</a:t>
            </a:r>
            <a:r>
              <a:rPr lang="en-US" dirty="0" smtClean="0"/>
              <a:t> “</a:t>
            </a:r>
            <a:r>
              <a:rPr lang="en-US" dirty="0" err="1" smtClean="0"/>
              <a:t>tal</a:t>
            </a:r>
            <a:r>
              <a:rPr lang="en-US" dirty="0" smtClean="0"/>
              <a:t> </a:t>
            </a:r>
            <a:r>
              <a:rPr lang="en-US" dirty="0" err="1" smtClean="0"/>
              <a:t>cual</a:t>
            </a:r>
            <a:r>
              <a:rPr lang="en-US" dirty="0" smtClean="0"/>
              <a:t>”.</a:t>
            </a:r>
          </a:p>
          <a:p>
            <a:pPr marL="285750" indent="-285750">
              <a:buFont typeface="Arial"/>
              <a:buChar char="•"/>
            </a:pPr>
            <a:r>
              <a:rPr lang="en-US" dirty="0" err="1" smtClean="0"/>
              <a:t>PRiSM</a:t>
            </a:r>
            <a:r>
              <a:rPr lang="en-US" dirty="0" smtClean="0"/>
              <a:t> </a:t>
            </a:r>
            <a:r>
              <a:rPr lang="en-US" dirty="0" err="1" smtClean="0"/>
              <a:t>es</a:t>
            </a:r>
            <a:r>
              <a:rPr lang="es-ES" dirty="0" smtClean="0"/>
              <a:t> modificado para dar soporte/aumentar el enfoque existente de una organización</a:t>
            </a:r>
            <a:endParaRPr lang="en-US" dirty="0" smtClean="0"/>
          </a:p>
          <a:p>
            <a:pPr marL="285750" indent="-285750">
              <a:buFont typeface="Arial"/>
              <a:buChar char="•"/>
            </a:pPr>
            <a:r>
              <a:rPr lang="en-US" dirty="0" err="1" smtClean="0"/>
              <a:t>PRiSM</a:t>
            </a:r>
            <a:r>
              <a:rPr lang="en-US" dirty="0" smtClean="0"/>
              <a:t> </a:t>
            </a:r>
            <a:r>
              <a:rPr lang="en-US" dirty="0" err="1" smtClean="0"/>
              <a:t>es</a:t>
            </a:r>
            <a:r>
              <a:rPr lang="en-US" dirty="0" smtClean="0"/>
              <a:t> </a:t>
            </a:r>
            <a:r>
              <a:rPr lang="en-US" dirty="0" err="1" smtClean="0"/>
              <a:t>integrado</a:t>
            </a:r>
            <a:r>
              <a:rPr lang="en-US" dirty="0" smtClean="0"/>
              <a:t> con </a:t>
            </a:r>
            <a:r>
              <a:rPr lang="en-US" dirty="0" err="1" smtClean="0"/>
              <a:t>otros</a:t>
            </a:r>
            <a:r>
              <a:rPr lang="en-US" dirty="0" smtClean="0"/>
              <a:t> </a:t>
            </a:r>
            <a:r>
              <a:rPr lang="en-US" dirty="0" err="1" smtClean="0"/>
              <a:t>enfoques</a:t>
            </a:r>
            <a:r>
              <a:rPr lang="en-US" dirty="0" smtClean="0"/>
              <a:t> tales </a:t>
            </a:r>
            <a:r>
              <a:rPr lang="en-US" dirty="0" err="1" smtClean="0"/>
              <a:t>como</a:t>
            </a:r>
            <a:r>
              <a:rPr lang="en-US" dirty="0" smtClean="0"/>
              <a:t> PRINCE2 o Agile</a:t>
            </a:r>
          </a:p>
          <a:p>
            <a:pPr marL="285750" indent="-285750">
              <a:buFont typeface="Arial"/>
              <a:buChar char="•"/>
            </a:pPr>
            <a:endParaRPr lang="en-US" dirty="0" smtClean="0"/>
          </a:p>
          <a:p>
            <a:endParaRPr lang="en-US" dirty="0"/>
          </a:p>
        </p:txBody>
      </p:sp>
      <p:grpSp>
        <p:nvGrpSpPr>
          <p:cNvPr id="43" name="Group 42"/>
          <p:cNvGrpSpPr/>
          <p:nvPr/>
        </p:nvGrpSpPr>
        <p:grpSpPr>
          <a:xfrm>
            <a:off x="3429000" y="2514600"/>
            <a:ext cx="5410199" cy="3505200"/>
            <a:chOff x="381000" y="762000"/>
            <a:chExt cx="8458200" cy="5334000"/>
          </a:xfrm>
        </p:grpSpPr>
        <p:sp>
          <p:nvSpPr>
            <p:cNvPr id="5" name="Rechthoek 14"/>
            <p:cNvSpPr/>
            <p:nvPr/>
          </p:nvSpPr>
          <p:spPr>
            <a:xfrm>
              <a:off x="381000" y="2133600"/>
              <a:ext cx="8458200" cy="3962400"/>
            </a:xfrm>
            <a:prstGeom prst="rect">
              <a:avLst/>
            </a:prstGeom>
            <a:solidFill>
              <a:schemeClr val="accent4">
                <a:lumMod val="20000"/>
                <a:lumOff val="80000"/>
              </a:schemeClr>
            </a:solidFill>
            <a:ln w="19050">
              <a:solidFill>
                <a:schemeClr val="accent4">
                  <a:lumMod val="75000"/>
                </a:schemeClr>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sz="1050" dirty="0">
                <a:solidFill>
                  <a:schemeClr val="tx1"/>
                </a:solidFill>
              </a:endParaRPr>
            </a:p>
          </p:txBody>
        </p:sp>
        <p:sp>
          <p:nvSpPr>
            <p:cNvPr id="6" name="Rechthoek 6"/>
            <p:cNvSpPr/>
            <p:nvPr/>
          </p:nvSpPr>
          <p:spPr>
            <a:xfrm>
              <a:off x="5334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Risk Management Strategy</a:t>
              </a:r>
            </a:p>
          </p:txBody>
        </p:sp>
        <p:sp>
          <p:nvSpPr>
            <p:cNvPr id="7" name="Ovaal 8"/>
            <p:cNvSpPr/>
            <p:nvPr/>
          </p:nvSpPr>
          <p:spPr>
            <a:xfrm>
              <a:off x="457200" y="762000"/>
              <a:ext cx="1905000" cy="685800"/>
            </a:xfrm>
            <a:prstGeom prst="ellipse">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Project Brief</a:t>
              </a:r>
            </a:p>
          </p:txBody>
        </p:sp>
        <p:sp>
          <p:nvSpPr>
            <p:cNvPr id="8" name="Rechthoek 9"/>
            <p:cNvSpPr/>
            <p:nvPr/>
          </p:nvSpPr>
          <p:spPr>
            <a:xfrm>
              <a:off x="2667000" y="33528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Communication Management Strategy</a:t>
              </a:r>
            </a:p>
          </p:txBody>
        </p:sp>
        <p:sp>
          <p:nvSpPr>
            <p:cNvPr id="9" name="Rechthoek 10"/>
            <p:cNvSpPr/>
            <p:nvPr/>
          </p:nvSpPr>
          <p:spPr>
            <a:xfrm>
              <a:off x="26670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Quality Management Strategy</a:t>
              </a:r>
            </a:p>
          </p:txBody>
        </p:sp>
        <p:sp>
          <p:nvSpPr>
            <p:cNvPr id="10" name="Rechthoek 11"/>
            <p:cNvSpPr/>
            <p:nvPr/>
          </p:nvSpPr>
          <p:spPr>
            <a:xfrm>
              <a:off x="47244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Configuration Management Strategy</a:t>
              </a:r>
            </a:p>
          </p:txBody>
        </p:sp>
        <p:sp>
          <p:nvSpPr>
            <p:cNvPr id="11" name="Rechthoek 12"/>
            <p:cNvSpPr/>
            <p:nvPr/>
          </p:nvSpPr>
          <p:spPr>
            <a:xfrm>
              <a:off x="1219200" y="43434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Set up the </a:t>
              </a:r>
            </a:p>
            <a:p>
              <a:pPr algn="ctr" fontAlgn="auto">
                <a:spcBef>
                  <a:spcPts val="0"/>
                </a:spcBef>
                <a:spcAft>
                  <a:spcPts val="0"/>
                </a:spcAft>
                <a:defRPr/>
              </a:pPr>
              <a:r>
                <a:rPr lang="en-GB" sz="900" dirty="0">
                  <a:solidFill>
                    <a:srgbClr val="000000"/>
                  </a:solidFill>
                </a:rPr>
                <a:t>project controls</a:t>
              </a:r>
            </a:p>
          </p:txBody>
        </p:sp>
        <p:sp>
          <p:nvSpPr>
            <p:cNvPr id="12" name="Rechthoek 13"/>
            <p:cNvSpPr/>
            <p:nvPr/>
          </p:nvSpPr>
          <p:spPr>
            <a:xfrm>
              <a:off x="4038600" y="4343400"/>
              <a:ext cx="1905000" cy="6858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50000">
                  <a:schemeClr val="accent4">
                    <a:lumMod val="40000"/>
                    <a:lumOff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Create the </a:t>
              </a:r>
            </a:p>
            <a:p>
              <a:pPr algn="ctr" fontAlgn="auto">
                <a:spcBef>
                  <a:spcPts val="0"/>
                </a:spcBef>
                <a:spcAft>
                  <a:spcPts val="0"/>
                </a:spcAft>
                <a:defRPr/>
              </a:pPr>
              <a:r>
                <a:rPr lang="en-GB" sz="900" dirty="0">
                  <a:solidFill>
                    <a:schemeClr val="tx1"/>
                  </a:solidFill>
                </a:rPr>
                <a:t>Project Plan</a:t>
              </a:r>
            </a:p>
          </p:txBody>
        </p:sp>
        <p:sp>
          <p:nvSpPr>
            <p:cNvPr id="13" name="Rechthoek 41"/>
            <p:cNvSpPr>
              <a:spLocks noChangeArrowheads="1"/>
            </p:cNvSpPr>
            <p:nvPr/>
          </p:nvSpPr>
          <p:spPr bwMode="auto">
            <a:xfrm>
              <a:off x="432421" y="5105400"/>
              <a:ext cx="1460845" cy="655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GB" sz="1050">
                  <a:latin typeface="Calibri" charset="0"/>
                </a:rPr>
                <a:t>IP – Initiating </a:t>
              </a:r>
            </a:p>
            <a:p>
              <a:pPr algn="ctr"/>
              <a:r>
                <a:rPr lang="en-GB" sz="1050">
                  <a:latin typeface="Calibri" charset="0"/>
                </a:rPr>
                <a:t>a  Project</a:t>
              </a:r>
            </a:p>
          </p:txBody>
        </p:sp>
        <p:sp>
          <p:nvSpPr>
            <p:cNvPr id="14" name="Verbindingslijn naar een andere pagina 42"/>
            <p:cNvSpPr/>
            <p:nvPr/>
          </p:nvSpPr>
          <p:spPr>
            <a:xfrm>
              <a:off x="4495800" y="1066800"/>
              <a:ext cx="990600" cy="990600"/>
            </a:xfrm>
            <a:prstGeom prst="flowChartOffpageConnector">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Directing </a:t>
              </a:r>
            </a:p>
            <a:p>
              <a:pPr algn="ctr" fontAlgn="auto">
                <a:spcBef>
                  <a:spcPts val="0"/>
                </a:spcBef>
                <a:spcAft>
                  <a:spcPts val="0"/>
                </a:spcAft>
                <a:defRPr/>
              </a:pPr>
              <a:r>
                <a:rPr lang="en-GB" sz="900" dirty="0">
                  <a:solidFill>
                    <a:srgbClr val="000000"/>
                  </a:solidFill>
                </a:rPr>
                <a:t>a Project</a:t>
              </a:r>
            </a:p>
          </p:txBody>
        </p:sp>
        <p:sp>
          <p:nvSpPr>
            <p:cNvPr id="15" name="Ovaal 24"/>
            <p:cNvSpPr/>
            <p:nvPr/>
          </p:nvSpPr>
          <p:spPr>
            <a:xfrm>
              <a:off x="6858000" y="1219200"/>
              <a:ext cx="1905000" cy="685800"/>
            </a:xfrm>
            <a:prstGeom prst="ellipse">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Project Initiating Documentation</a:t>
              </a:r>
            </a:p>
          </p:txBody>
        </p:sp>
        <p:sp>
          <p:nvSpPr>
            <p:cNvPr id="16" name="Rechthoek 28"/>
            <p:cNvSpPr/>
            <p:nvPr/>
          </p:nvSpPr>
          <p:spPr>
            <a:xfrm>
              <a:off x="2667000" y="5334000"/>
              <a:ext cx="1905000" cy="6858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50000">
                  <a:schemeClr val="accent4">
                    <a:lumMod val="40000"/>
                    <a:lumOff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Refine the </a:t>
              </a:r>
            </a:p>
            <a:p>
              <a:pPr algn="ctr" fontAlgn="auto">
                <a:spcBef>
                  <a:spcPts val="0"/>
                </a:spcBef>
                <a:spcAft>
                  <a:spcPts val="0"/>
                </a:spcAft>
                <a:defRPr/>
              </a:pPr>
              <a:r>
                <a:rPr lang="en-GB" sz="900" dirty="0">
                  <a:solidFill>
                    <a:schemeClr val="tx1"/>
                  </a:solidFill>
                </a:rPr>
                <a:t>Business Case</a:t>
              </a:r>
            </a:p>
          </p:txBody>
        </p:sp>
        <p:sp>
          <p:nvSpPr>
            <p:cNvPr id="17" name="Rechthoek 30"/>
            <p:cNvSpPr/>
            <p:nvPr/>
          </p:nvSpPr>
          <p:spPr>
            <a:xfrm>
              <a:off x="5105400" y="53340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Assemble the </a:t>
              </a:r>
            </a:p>
            <a:p>
              <a:pPr algn="ctr" fontAlgn="auto">
                <a:spcBef>
                  <a:spcPts val="0"/>
                </a:spcBef>
                <a:spcAft>
                  <a:spcPts val="0"/>
                </a:spcAft>
                <a:defRPr/>
              </a:pPr>
              <a:r>
                <a:rPr lang="en-GB" sz="900" dirty="0">
                  <a:solidFill>
                    <a:srgbClr val="000000"/>
                  </a:solidFill>
                </a:rPr>
                <a:t>Project Initiation Documentation</a:t>
              </a:r>
            </a:p>
          </p:txBody>
        </p:sp>
        <p:cxnSp>
          <p:nvCxnSpPr>
            <p:cNvPr id="18" name="Rechte verbindingslijn met pijl 37"/>
            <p:cNvCxnSpPr>
              <a:stCxn id="15" idx="2"/>
              <a:endCxn id="14" idx="3"/>
            </p:cNvCxnSpPr>
            <p:nvPr/>
          </p:nvCxnSpPr>
          <p:spPr>
            <a:xfrm rot="10800000">
              <a:off x="5486400" y="1562100"/>
              <a:ext cx="1371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Gebogen verbindingslijn 43"/>
            <p:cNvCxnSpPr>
              <a:stCxn id="14" idx="2"/>
              <a:endCxn id="6" idx="0"/>
            </p:cNvCxnSpPr>
            <p:nvPr/>
          </p:nvCxnSpPr>
          <p:spPr>
            <a:xfrm rot="5400000">
              <a:off x="3086100" y="457200"/>
              <a:ext cx="304800" cy="35052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Gebogen verbindingslijn 45"/>
            <p:cNvCxnSpPr>
              <a:stCxn id="14" idx="2"/>
              <a:endCxn id="10" idx="0"/>
            </p:cNvCxnSpPr>
            <p:nvPr/>
          </p:nvCxnSpPr>
          <p:spPr>
            <a:xfrm rot="16200000" flipH="1">
              <a:off x="5181600" y="1866900"/>
              <a:ext cx="304800" cy="685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Gebogen verbindingslijn 49"/>
            <p:cNvCxnSpPr>
              <a:stCxn id="6" idx="2"/>
              <a:endCxn id="8" idx="0"/>
            </p:cNvCxnSpPr>
            <p:nvPr/>
          </p:nvCxnSpPr>
          <p:spPr>
            <a:xfrm rot="16200000" flipH="1">
              <a:off x="2400300" y="2133600"/>
              <a:ext cx="304800" cy="2133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Vorm 51"/>
            <p:cNvCxnSpPr>
              <a:stCxn id="10" idx="2"/>
              <a:endCxn id="8" idx="0"/>
            </p:cNvCxnSpPr>
            <p:nvPr/>
          </p:nvCxnSpPr>
          <p:spPr>
            <a:xfrm rot="5400000">
              <a:off x="4495800" y="2171700"/>
              <a:ext cx="304800" cy="20574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Rechte verbindingslijn met pijl 54"/>
            <p:cNvCxnSpPr>
              <a:stCxn id="9" idx="2"/>
              <a:endCxn id="8" idx="0"/>
            </p:cNvCxnSpPr>
            <p:nvPr/>
          </p:nvCxnSpPr>
          <p:spPr>
            <a:xfrm rot="5400000">
              <a:off x="3467101" y="3200400"/>
              <a:ext cx="304800"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Gebogen verbindingslijn 57"/>
            <p:cNvCxnSpPr>
              <a:stCxn id="8" idx="2"/>
              <a:endCxn id="11" idx="0"/>
            </p:cNvCxnSpPr>
            <p:nvPr/>
          </p:nvCxnSpPr>
          <p:spPr>
            <a:xfrm rot="5400000">
              <a:off x="2743200" y="3467100"/>
              <a:ext cx="304800" cy="1447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Vorm 61"/>
            <p:cNvCxnSpPr>
              <a:stCxn id="8" idx="2"/>
              <a:endCxn id="12" idx="0"/>
            </p:cNvCxnSpPr>
            <p:nvPr/>
          </p:nvCxnSpPr>
          <p:spPr>
            <a:xfrm rot="16200000" flipH="1">
              <a:off x="4152900" y="35052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Gebogen verbindingslijn 64"/>
            <p:cNvCxnSpPr>
              <a:stCxn id="11" idx="2"/>
              <a:endCxn id="16" idx="0"/>
            </p:cNvCxnSpPr>
            <p:nvPr/>
          </p:nvCxnSpPr>
          <p:spPr>
            <a:xfrm rot="16200000" flipH="1">
              <a:off x="2743200" y="4457700"/>
              <a:ext cx="304800" cy="1447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Gebogen verbindingslijn 66"/>
            <p:cNvCxnSpPr>
              <a:stCxn id="12" idx="2"/>
              <a:endCxn id="16" idx="0"/>
            </p:cNvCxnSpPr>
            <p:nvPr/>
          </p:nvCxnSpPr>
          <p:spPr>
            <a:xfrm rot="5400000">
              <a:off x="4152900" y="44958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Rechte verbindingslijn met pijl 68"/>
            <p:cNvCxnSpPr>
              <a:stCxn id="11" idx="3"/>
              <a:endCxn id="12" idx="1"/>
            </p:cNvCxnSpPr>
            <p:nvPr/>
          </p:nvCxnSpPr>
          <p:spPr>
            <a:xfrm>
              <a:off x="3124200" y="4686300"/>
              <a:ext cx="914400" cy="158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Rechte verbindingslijn met pijl 70"/>
            <p:cNvCxnSpPr>
              <a:stCxn id="16" idx="3"/>
              <a:endCxn id="17" idx="1"/>
            </p:cNvCxnSpPr>
            <p:nvPr/>
          </p:nvCxnSpPr>
          <p:spPr>
            <a:xfrm>
              <a:off x="4572000" y="5676900"/>
              <a:ext cx="533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Gebogen verbindingslijn 72"/>
            <p:cNvCxnSpPr>
              <a:stCxn id="17" idx="3"/>
              <a:endCxn id="15" idx="6"/>
            </p:cNvCxnSpPr>
            <p:nvPr/>
          </p:nvCxnSpPr>
          <p:spPr>
            <a:xfrm flipV="1">
              <a:off x="7010400" y="1562100"/>
              <a:ext cx="1752600" cy="4114800"/>
            </a:xfrm>
            <a:prstGeom prst="bentConnector3">
              <a:avLst>
                <a:gd name="adj1" fmla="val 11304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Rechthoek 73"/>
            <p:cNvSpPr/>
            <p:nvPr/>
          </p:nvSpPr>
          <p:spPr>
            <a:xfrm>
              <a:off x="6781800" y="2362200"/>
              <a:ext cx="1905000" cy="685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Prepare the Sustainability Management Plan</a:t>
              </a:r>
            </a:p>
          </p:txBody>
        </p:sp>
        <p:cxnSp>
          <p:nvCxnSpPr>
            <p:cNvPr id="32" name="Vorm 76"/>
            <p:cNvCxnSpPr>
              <a:stCxn id="31" idx="2"/>
              <a:endCxn id="8" idx="0"/>
            </p:cNvCxnSpPr>
            <p:nvPr/>
          </p:nvCxnSpPr>
          <p:spPr>
            <a:xfrm rot="5400000">
              <a:off x="5524500" y="1143000"/>
              <a:ext cx="304800" cy="4114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Gebogen verbindingslijn 79"/>
            <p:cNvCxnSpPr>
              <a:stCxn id="14" idx="2"/>
              <a:endCxn id="31" idx="0"/>
            </p:cNvCxnSpPr>
            <p:nvPr/>
          </p:nvCxnSpPr>
          <p:spPr>
            <a:xfrm rot="16200000" flipH="1">
              <a:off x="6210300" y="838200"/>
              <a:ext cx="304800" cy="27432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Ovaal 81"/>
            <p:cNvSpPr/>
            <p:nvPr/>
          </p:nvSpPr>
          <p:spPr>
            <a:xfrm>
              <a:off x="1752600" y="1371600"/>
              <a:ext cx="1905000" cy="685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Organizational CSR Policy</a:t>
              </a:r>
            </a:p>
          </p:txBody>
        </p:sp>
        <p:cxnSp>
          <p:nvCxnSpPr>
            <p:cNvPr id="35" name="Vorm 83"/>
            <p:cNvCxnSpPr>
              <a:stCxn id="14" idx="2"/>
              <a:endCxn id="9" idx="0"/>
            </p:cNvCxnSpPr>
            <p:nvPr/>
          </p:nvCxnSpPr>
          <p:spPr>
            <a:xfrm rot="5400000">
              <a:off x="4152900" y="15240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Ovaal 88"/>
            <p:cNvSpPr/>
            <p:nvPr/>
          </p:nvSpPr>
          <p:spPr>
            <a:xfrm>
              <a:off x="1981200" y="990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cxnSp>
          <p:nvCxnSpPr>
            <p:cNvPr id="37" name="Gebogen verbindingslijn 90"/>
            <p:cNvCxnSpPr>
              <a:stCxn id="7" idx="6"/>
              <a:endCxn id="14" idx="1"/>
            </p:cNvCxnSpPr>
            <p:nvPr/>
          </p:nvCxnSpPr>
          <p:spPr>
            <a:xfrm>
              <a:off x="2362200" y="1104900"/>
              <a:ext cx="2133600" cy="457200"/>
            </a:xfrm>
            <a:prstGeom prst="bentConnector3">
              <a:avLst>
                <a:gd name="adj1" fmla="val 8156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Gebogen verbindingslijn 95"/>
            <p:cNvCxnSpPr>
              <a:stCxn id="34" idx="6"/>
              <a:endCxn id="14" idx="1"/>
            </p:cNvCxnSpPr>
            <p:nvPr/>
          </p:nvCxnSpPr>
          <p:spPr>
            <a:xfrm flipV="1">
              <a:off x="3657600" y="1562100"/>
              <a:ext cx="838200" cy="152400"/>
            </a:xfrm>
            <a:prstGeom prst="bentConnector3">
              <a:avLst>
                <a:gd name="adj1" fmla="val 5229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Ovaal 98"/>
            <p:cNvSpPr/>
            <p:nvPr/>
          </p:nvSpPr>
          <p:spPr>
            <a:xfrm>
              <a:off x="4267200" y="3429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0" name="Ovaal 99"/>
            <p:cNvSpPr/>
            <p:nvPr/>
          </p:nvSpPr>
          <p:spPr>
            <a:xfrm>
              <a:off x="27432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1" name="Ovaal 100"/>
            <p:cNvSpPr/>
            <p:nvPr/>
          </p:nvSpPr>
          <p:spPr>
            <a:xfrm>
              <a:off x="6705600" y="5410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2" name="Ovaal 101"/>
            <p:cNvSpPr/>
            <p:nvPr/>
          </p:nvSpPr>
          <p:spPr>
            <a:xfrm>
              <a:off x="8305800" y="1371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grpSp>
      <p:sp>
        <p:nvSpPr>
          <p:cNvPr id="44" name="TextBox 43"/>
          <p:cNvSpPr txBox="1"/>
          <p:nvPr/>
        </p:nvSpPr>
        <p:spPr>
          <a:xfrm>
            <a:off x="6779846" y="3438769"/>
            <a:ext cx="184666" cy="369332"/>
          </a:xfrm>
          <a:prstGeom prst="rect">
            <a:avLst/>
          </a:prstGeom>
          <a:noFill/>
        </p:spPr>
        <p:txBody>
          <a:bodyPr wrap="none" rtlCol="0">
            <a:spAutoFit/>
          </a:bodyPr>
          <a:lstStyle/>
          <a:p>
            <a:endParaRPr lang="en-US" dirty="0"/>
          </a:p>
        </p:txBody>
      </p:sp>
      <p:sp>
        <p:nvSpPr>
          <p:cNvPr id="45" name="TextBox 44"/>
          <p:cNvSpPr txBox="1"/>
          <p:nvPr/>
        </p:nvSpPr>
        <p:spPr>
          <a:xfrm>
            <a:off x="76200" y="2819400"/>
            <a:ext cx="3048000" cy="646331"/>
          </a:xfrm>
          <a:prstGeom prst="rect">
            <a:avLst/>
          </a:prstGeom>
          <a:noFill/>
        </p:spPr>
        <p:txBody>
          <a:bodyPr wrap="square" rtlCol="0">
            <a:spAutoFit/>
          </a:bodyPr>
          <a:lstStyle/>
          <a:p>
            <a:r>
              <a:rPr lang="en-US" b="1" dirty="0" err="1" smtClean="0"/>
              <a:t>Ejemplo</a:t>
            </a:r>
            <a:r>
              <a:rPr lang="en-US" dirty="0" smtClean="0"/>
              <a:t>:  El </a:t>
            </a:r>
            <a:r>
              <a:rPr lang="en-US" dirty="0" err="1" smtClean="0"/>
              <a:t>Enfoque</a:t>
            </a:r>
            <a:r>
              <a:rPr lang="en-US" dirty="0" smtClean="0"/>
              <a:t> PRINCE2 Sustainable de GPM</a:t>
            </a:r>
            <a:endParaRPr lang="en-US" dirty="0"/>
          </a:p>
        </p:txBody>
      </p:sp>
      <p:pic>
        <p:nvPicPr>
          <p:cNvPr id="46" name="Picture 45" descr="sp2.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a:ext>
            </a:extLst>
          </a:blip>
          <a:stretch>
            <a:fillRect/>
          </a:stretch>
        </p:blipFill>
        <p:spPr>
          <a:xfrm>
            <a:off x="7239000" y="4495800"/>
            <a:ext cx="1516845" cy="673100"/>
          </a:xfrm>
          <a:prstGeom prst="rect">
            <a:avLst/>
          </a:prstGeom>
        </p:spPr>
      </p:pic>
    </p:spTree>
    <p:extLst>
      <p:ext uri="{BB962C8B-B14F-4D97-AF65-F5344CB8AC3E}">
        <p14:creationId xmlns="" xmlns:p14="http://schemas.microsoft.com/office/powerpoint/2010/main" val="315075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a:xfrm>
            <a:off x="228600" y="0"/>
            <a:ext cx="5486400" cy="854075"/>
          </a:xfrm>
        </p:spPr>
        <p:txBody>
          <a:bodyPr>
            <a:normAutofit/>
          </a:bodyPr>
          <a:lstStyle/>
          <a:p>
            <a:r>
              <a:rPr lang="en-GB" dirty="0" smtClean="0"/>
              <a:t>Plan de </a:t>
            </a:r>
            <a:r>
              <a:rPr lang="en-GB" dirty="0" err="1" smtClean="0"/>
              <a:t>Costos</a:t>
            </a:r>
            <a:r>
              <a:rPr lang="en-GB" dirty="0" smtClean="0"/>
              <a:t> del </a:t>
            </a:r>
            <a:r>
              <a:rPr lang="en-GB" dirty="0" err="1" smtClean="0"/>
              <a:t>Proyecto</a:t>
            </a:r>
            <a:endParaRPr lang="en-US" dirty="0"/>
          </a:p>
        </p:txBody>
      </p:sp>
      <p:grpSp>
        <p:nvGrpSpPr>
          <p:cNvPr id="2" name="Group 232"/>
          <p:cNvGrpSpPr/>
          <p:nvPr/>
        </p:nvGrpSpPr>
        <p:grpSpPr>
          <a:xfrm>
            <a:off x="2315756" y="838200"/>
            <a:ext cx="4750569" cy="5091112"/>
            <a:chOff x="3065463" y="1173163"/>
            <a:chExt cx="5146452" cy="5091112"/>
          </a:xfrm>
        </p:grpSpPr>
        <p:grpSp>
          <p:nvGrpSpPr>
            <p:cNvPr id="4" name="Group 3"/>
            <p:cNvGrpSpPr>
              <a:grpSpLocks/>
            </p:cNvGrpSpPr>
            <p:nvPr/>
          </p:nvGrpSpPr>
          <p:grpSpPr bwMode="auto">
            <a:xfrm>
              <a:off x="3065463" y="1173163"/>
              <a:ext cx="5146452" cy="2554288"/>
              <a:chOff x="1782" y="739"/>
              <a:chExt cx="2993" cy="1609"/>
            </a:xfrm>
          </p:grpSpPr>
          <p:grpSp>
            <p:nvGrpSpPr>
              <p:cNvPr id="5" name="Group 4"/>
              <p:cNvGrpSpPr>
                <a:grpSpLocks/>
              </p:cNvGrpSpPr>
              <p:nvPr/>
            </p:nvGrpSpPr>
            <p:grpSpPr bwMode="auto">
              <a:xfrm>
                <a:off x="3926" y="2020"/>
                <a:ext cx="282" cy="113"/>
                <a:chOff x="3926" y="2020"/>
                <a:chExt cx="282" cy="113"/>
              </a:xfrm>
            </p:grpSpPr>
            <p:sp>
              <p:nvSpPr>
                <p:cNvPr id="968709" name="Oval 5"/>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10" name="Oval 6"/>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11" name="Rectangle 7"/>
              <p:cNvSpPr>
                <a:spLocks noChangeArrowheads="1"/>
              </p:cNvSpPr>
              <p:nvPr/>
            </p:nvSpPr>
            <p:spPr bwMode="auto">
              <a:xfrm>
                <a:off x="3208" y="739"/>
                <a:ext cx="661" cy="97"/>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Meses</a:t>
                </a:r>
                <a:r>
                  <a:rPr lang="en-US" sz="1000" dirty="0" smtClean="0">
                    <a:solidFill>
                      <a:srgbClr val="000000"/>
                    </a:solidFill>
                    <a:latin typeface="+mn-lt"/>
                  </a:rPr>
                  <a:t> del </a:t>
                </a:r>
                <a:r>
                  <a:rPr lang="en-US" sz="1000" dirty="0" err="1" smtClean="0">
                    <a:solidFill>
                      <a:srgbClr val="000000"/>
                    </a:solidFill>
                    <a:latin typeface="+mn-lt"/>
                  </a:rPr>
                  <a:t>Proyecto</a:t>
                </a:r>
                <a:r>
                  <a:rPr lang="en-US" sz="1000" dirty="0" smtClean="0">
                    <a:solidFill>
                      <a:srgbClr val="000000"/>
                    </a:solidFill>
                    <a:latin typeface="+mn-lt"/>
                  </a:rPr>
                  <a:t> </a:t>
                </a:r>
                <a:endParaRPr lang="en-US" sz="1000" b="1" dirty="0">
                  <a:latin typeface="+mn-lt"/>
                </a:endParaRPr>
              </a:p>
            </p:txBody>
          </p:sp>
          <p:sp>
            <p:nvSpPr>
              <p:cNvPr id="968712" name="Rectangle 8"/>
              <p:cNvSpPr>
                <a:spLocks noChangeArrowheads="1"/>
              </p:cNvSpPr>
              <p:nvPr/>
            </p:nvSpPr>
            <p:spPr bwMode="auto">
              <a:xfrm>
                <a:off x="1798" y="909"/>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713" name="Rectangle 9"/>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714" name="Rectangle 10"/>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715" name="Rectangle 11"/>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716" name="Rectangle 12"/>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717" name="Rectangle 13"/>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718" name="Rectangle 14"/>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719" name="Rectangle 15"/>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720" name="Rectangle 16"/>
              <p:cNvSpPr>
                <a:spLocks noChangeArrowheads="1"/>
              </p:cNvSpPr>
              <p:nvPr/>
            </p:nvSpPr>
            <p:spPr bwMode="auto">
              <a:xfrm>
                <a:off x="2003" y="1027"/>
                <a:ext cx="345" cy="97"/>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Recurso</a:t>
                </a:r>
                <a:r>
                  <a:rPr lang="en-US" sz="1000" dirty="0" smtClean="0">
                    <a:solidFill>
                      <a:srgbClr val="000000"/>
                    </a:solidFill>
                    <a:latin typeface="+mn-lt"/>
                  </a:rPr>
                  <a:t> </a:t>
                </a:r>
                <a:r>
                  <a:rPr lang="en-US" sz="1000" dirty="0">
                    <a:solidFill>
                      <a:srgbClr val="000000"/>
                    </a:solidFill>
                    <a:latin typeface="+mn-lt"/>
                  </a:rPr>
                  <a:t>A </a:t>
                </a:r>
                <a:endParaRPr lang="en-US" sz="1000" b="1" dirty="0">
                  <a:latin typeface="+mn-lt"/>
                </a:endParaRPr>
              </a:p>
            </p:txBody>
          </p:sp>
          <p:sp>
            <p:nvSpPr>
              <p:cNvPr id="968721" name="Rectangle 17"/>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22" name="Rectangle 18"/>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3" name="Rectangle 19"/>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4" name="Rectangle 20"/>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5" name="Rectangle 21"/>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6" name="Rectangle 22"/>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27" name="Rectangle 23"/>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728" name="Rectangle 24"/>
              <p:cNvSpPr>
                <a:spLocks noChangeArrowheads="1"/>
              </p:cNvSpPr>
              <p:nvPr/>
            </p:nvSpPr>
            <p:spPr bwMode="auto">
              <a:xfrm>
                <a:off x="2009" y="1146"/>
                <a:ext cx="325" cy="97"/>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Recurso</a:t>
                </a:r>
                <a:r>
                  <a:rPr lang="en-US" sz="1000" dirty="0" smtClean="0">
                    <a:solidFill>
                      <a:srgbClr val="000000"/>
                    </a:solidFill>
                    <a:latin typeface="+mn-lt"/>
                  </a:rPr>
                  <a:t> </a:t>
                </a:r>
                <a:r>
                  <a:rPr lang="en-US" sz="1000" dirty="0">
                    <a:solidFill>
                      <a:srgbClr val="000000"/>
                    </a:solidFill>
                    <a:latin typeface="+mn-lt"/>
                  </a:rPr>
                  <a:t>B</a:t>
                </a:r>
                <a:endParaRPr lang="en-US" sz="1000" b="1" dirty="0">
                  <a:latin typeface="+mn-lt"/>
                </a:endParaRPr>
              </a:p>
            </p:txBody>
          </p:sp>
          <p:sp>
            <p:nvSpPr>
              <p:cNvPr id="968729" name="Rectangle 25"/>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30" name="Rectangle 26"/>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1" name="Rectangle 27"/>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2" name="Rectangle 28"/>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3" name="Rectangle 29"/>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4" name="Rectangle 30"/>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35" name="Rectangle 31"/>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736" name="Rectangle 32"/>
              <p:cNvSpPr>
                <a:spLocks noChangeArrowheads="1"/>
              </p:cNvSpPr>
              <p:nvPr/>
            </p:nvSpPr>
            <p:spPr bwMode="auto">
              <a:xfrm>
                <a:off x="2009" y="1268"/>
                <a:ext cx="324" cy="97"/>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Recurso</a:t>
                </a:r>
                <a:r>
                  <a:rPr lang="en-US" sz="1000" dirty="0" smtClean="0">
                    <a:solidFill>
                      <a:srgbClr val="000000"/>
                    </a:solidFill>
                    <a:latin typeface="+mn-lt"/>
                  </a:rPr>
                  <a:t> </a:t>
                </a:r>
                <a:r>
                  <a:rPr lang="en-US" sz="1000" dirty="0">
                    <a:solidFill>
                      <a:srgbClr val="000000"/>
                    </a:solidFill>
                    <a:latin typeface="+mn-lt"/>
                  </a:rPr>
                  <a:t>C</a:t>
                </a:r>
                <a:endParaRPr lang="en-US" sz="1000" b="1" dirty="0">
                  <a:latin typeface="+mn-lt"/>
                </a:endParaRPr>
              </a:p>
            </p:txBody>
          </p:sp>
          <p:sp>
            <p:nvSpPr>
              <p:cNvPr id="968737" name="Rectangle 33"/>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38" name="Rectangle 34"/>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39" name="Rectangle 35"/>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40" name="Rectangle 36"/>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1" name="Rectangle 37"/>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2" name="Rectangle 38"/>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743" name="Rectangle 39"/>
              <p:cNvSpPr>
                <a:spLocks noChangeArrowheads="1"/>
              </p:cNvSpPr>
              <p:nvPr/>
            </p:nvSpPr>
            <p:spPr bwMode="auto">
              <a:xfrm>
                <a:off x="1811" y="1411"/>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744" name="Rectangle 40"/>
              <p:cNvSpPr>
                <a:spLocks noChangeArrowheads="1"/>
              </p:cNvSpPr>
              <p:nvPr/>
            </p:nvSpPr>
            <p:spPr bwMode="auto">
              <a:xfrm>
                <a:off x="2003" y="1411"/>
                <a:ext cx="483" cy="97"/>
              </a:xfrm>
              <a:prstGeom prst="rect">
                <a:avLst/>
              </a:prstGeom>
              <a:noFill/>
              <a:ln w="9525">
                <a:noFill/>
                <a:miter lim="800000"/>
                <a:headEnd/>
                <a:tailEnd/>
              </a:ln>
            </p:spPr>
            <p:txBody>
              <a:bodyPr wrap="none" lIns="0" tIns="0" rIns="0" bIns="0">
                <a:spAutoFit/>
              </a:bodyPr>
              <a:lstStyle/>
              <a:p>
                <a:pPr algn="l" eaLnBrk="1" hangingPunct="1"/>
                <a:r>
                  <a:rPr lang="en-US" sz="1000" b="1" dirty="0" err="1" smtClean="0">
                    <a:solidFill>
                      <a:srgbClr val="000000"/>
                    </a:solidFill>
                    <a:latin typeface="+mn-lt"/>
                  </a:rPr>
                  <a:t>Mano</a:t>
                </a:r>
                <a:r>
                  <a:rPr lang="en-US" sz="1000" b="1" dirty="0" smtClean="0">
                    <a:solidFill>
                      <a:srgbClr val="000000"/>
                    </a:solidFill>
                    <a:latin typeface="+mn-lt"/>
                  </a:rPr>
                  <a:t> de </a:t>
                </a:r>
                <a:r>
                  <a:rPr lang="en-US" sz="1000" b="1" dirty="0" err="1" smtClean="0">
                    <a:solidFill>
                      <a:srgbClr val="000000"/>
                    </a:solidFill>
                    <a:latin typeface="+mn-lt"/>
                  </a:rPr>
                  <a:t>Obra</a:t>
                </a:r>
                <a:endParaRPr lang="en-US" sz="1000" b="1" dirty="0">
                  <a:latin typeface="+mn-lt"/>
                </a:endParaRPr>
              </a:p>
            </p:txBody>
          </p:sp>
          <p:sp>
            <p:nvSpPr>
              <p:cNvPr id="968745" name="Rectangle 41"/>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746" name="Rectangle 42"/>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7" name="Rectangle 43"/>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8" name="Rectangle 44"/>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49" name="Rectangle 45"/>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50" name="Rectangle 46"/>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751" name="Rectangle 47"/>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752" name="Rectangle 48"/>
              <p:cNvSpPr>
                <a:spLocks noChangeArrowheads="1"/>
              </p:cNvSpPr>
              <p:nvPr/>
            </p:nvSpPr>
            <p:spPr bwMode="auto">
              <a:xfrm>
                <a:off x="2093" y="1517"/>
                <a:ext cx="349" cy="97"/>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Materiales</a:t>
                </a:r>
                <a:endParaRPr lang="en-US" sz="1000" b="1" dirty="0">
                  <a:latin typeface="+mn-lt"/>
                </a:endParaRPr>
              </a:p>
            </p:txBody>
          </p:sp>
          <p:sp>
            <p:nvSpPr>
              <p:cNvPr id="968753" name="Rectangle 49"/>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4" name="Rectangle 50"/>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5" name="Rectangle 51"/>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6" name="Rectangle 52"/>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7" name="Rectangle 53"/>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58" name="Rectangle 54"/>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759" name="Rectangle 55"/>
              <p:cNvSpPr>
                <a:spLocks noChangeArrowheads="1"/>
              </p:cNvSpPr>
              <p:nvPr/>
            </p:nvSpPr>
            <p:spPr bwMode="auto">
              <a:xfrm>
                <a:off x="1930" y="1638"/>
                <a:ext cx="46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a:t>
                </a:r>
                <a:r>
                  <a:rPr lang="en-US" sz="1000" dirty="0" err="1" smtClean="0">
                    <a:solidFill>
                      <a:srgbClr val="000000"/>
                    </a:solidFill>
                    <a:latin typeface="+mn-lt"/>
                  </a:rPr>
                  <a:t>Contratos</a:t>
                </a:r>
                <a:endParaRPr lang="en-US" sz="1000" b="1" dirty="0">
                  <a:latin typeface="+mn-lt"/>
                </a:endParaRPr>
              </a:p>
            </p:txBody>
          </p:sp>
          <p:sp>
            <p:nvSpPr>
              <p:cNvPr id="968760" name="Rectangle 56"/>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61" name="Rectangle 57"/>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62" name="Rectangle 58"/>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763" name="Rectangle 59"/>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764" name="Rectangle 60"/>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65" name="Rectangle 61"/>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766" name="Rectangle 62"/>
              <p:cNvSpPr>
                <a:spLocks noChangeArrowheads="1"/>
              </p:cNvSpPr>
              <p:nvPr/>
            </p:nvSpPr>
            <p:spPr bwMode="auto">
              <a:xfrm>
                <a:off x="2067" y="1759"/>
                <a:ext cx="221" cy="97"/>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Gastos</a:t>
                </a:r>
                <a:endParaRPr lang="en-US" sz="1000" b="1" dirty="0">
                  <a:latin typeface="+mn-lt"/>
                </a:endParaRPr>
              </a:p>
            </p:txBody>
          </p:sp>
          <p:sp>
            <p:nvSpPr>
              <p:cNvPr id="968767" name="Rectangle 63"/>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768" name="Rectangle 64"/>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69" name="Rectangle 65"/>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0" name="Rectangle 66"/>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1" name="Rectangle 67"/>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2" name="Rectangle 68"/>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3" name="Rectangle 69"/>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774" name="Rectangle 70"/>
              <p:cNvSpPr>
                <a:spLocks noChangeArrowheads="1"/>
              </p:cNvSpPr>
              <p:nvPr/>
            </p:nvSpPr>
            <p:spPr bwMode="auto">
              <a:xfrm>
                <a:off x="1859" y="1891"/>
                <a:ext cx="576" cy="97"/>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Costos</a:t>
                </a:r>
                <a:r>
                  <a:rPr lang="en-US" sz="1000" dirty="0" smtClean="0">
                    <a:solidFill>
                      <a:srgbClr val="000000"/>
                    </a:solidFill>
                    <a:latin typeface="+mn-lt"/>
                  </a:rPr>
                  <a:t> </a:t>
                </a:r>
                <a:r>
                  <a:rPr lang="en-US" sz="1000" dirty="0" err="1" smtClean="0">
                    <a:solidFill>
                      <a:srgbClr val="000000"/>
                    </a:solidFill>
                    <a:latin typeface="+mn-lt"/>
                  </a:rPr>
                  <a:t>Periodicos</a:t>
                </a:r>
                <a:endParaRPr lang="en-US" sz="1000" b="1" dirty="0">
                  <a:latin typeface="+mn-lt"/>
                </a:endParaRPr>
              </a:p>
            </p:txBody>
          </p:sp>
          <p:sp>
            <p:nvSpPr>
              <p:cNvPr id="968775" name="Rectangle 71"/>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776" name="Rectangle 72"/>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777" name="Rectangle 73"/>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778" name="Rectangle 74"/>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779" name="Rectangle 75"/>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780" name="Rectangle 76"/>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781" name="Rectangle 77"/>
              <p:cNvSpPr>
                <a:spLocks noChangeArrowheads="1"/>
              </p:cNvSpPr>
              <p:nvPr/>
            </p:nvSpPr>
            <p:spPr bwMode="auto">
              <a:xfrm>
                <a:off x="1782" y="2032"/>
                <a:ext cx="697" cy="97"/>
              </a:xfrm>
              <a:prstGeom prst="rect">
                <a:avLst/>
              </a:prstGeom>
              <a:noFill/>
              <a:ln w="9525">
                <a:noFill/>
                <a:miter lim="800000"/>
                <a:headEnd/>
                <a:tailEnd/>
              </a:ln>
            </p:spPr>
            <p:txBody>
              <a:bodyPr wrap="none" lIns="0" tIns="0" rIns="0" bIns="0">
                <a:spAutoFit/>
              </a:bodyPr>
              <a:lstStyle/>
              <a:p>
                <a:pPr algn="l" eaLnBrk="1" hangingPunct="1"/>
                <a:r>
                  <a:rPr lang="en-US" sz="1000" b="1" dirty="0" err="1" smtClean="0">
                    <a:solidFill>
                      <a:srgbClr val="000000"/>
                    </a:solidFill>
                    <a:latin typeface="+mn-lt"/>
                  </a:rPr>
                  <a:t>Costos</a:t>
                </a:r>
                <a:r>
                  <a:rPr lang="en-US" sz="1000" b="1" dirty="0" smtClean="0">
                    <a:solidFill>
                      <a:srgbClr val="000000"/>
                    </a:solidFill>
                    <a:latin typeface="+mn-lt"/>
                  </a:rPr>
                  <a:t> </a:t>
                </a:r>
                <a:r>
                  <a:rPr lang="en-US" sz="1000" b="1" dirty="0" err="1" smtClean="0">
                    <a:solidFill>
                      <a:srgbClr val="000000"/>
                    </a:solidFill>
                    <a:latin typeface="+mn-lt"/>
                  </a:rPr>
                  <a:t>Acumulativos</a:t>
                </a:r>
                <a:endParaRPr lang="en-US" sz="1000" b="1" dirty="0">
                  <a:latin typeface="+mn-lt"/>
                </a:endParaRPr>
              </a:p>
            </p:txBody>
          </p:sp>
          <p:sp>
            <p:nvSpPr>
              <p:cNvPr id="968782" name="Rectangle 78"/>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783" name="Rectangle 79"/>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784" name="Rectangle 80"/>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785" name="Rectangle 81"/>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786" name="Rectangle 82"/>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787" name="Rectangle 83"/>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88" name="Line 84"/>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89" name="Rectangle 85"/>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90" name="Line 86"/>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1" name="Line 87"/>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2" name="Line 88"/>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3" name="Rectangle 89"/>
              <p:cNvSpPr>
                <a:spLocks noChangeArrowheads="1"/>
              </p:cNvSpPr>
              <p:nvPr/>
            </p:nvSpPr>
            <p:spPr bwMode="auto">
              <a:xfrm>
                <a:off x="3806" y="2251"/>
                <a:ext cx="969" cy="97"/>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Presupuesto</a:t>
                </a:r>
                <a:r>
                  <a:rPr lang="en-US" sz="1000" dirty="0" smtClean="0">
                    <a:solidFill>
                      <a:srgbClr val="000000"/>
                    </a:solidFill>
                    <a:latin typeface="+mn-lt"/>
                  </a:rPr>
                  <a:t> a la </a:t>
                </a:r>
                <a:r>
                  <a:rPr lang="en-US" sz="1000" dirty="0" err="1" smtClean="0">
                    <a:solidFill>
                      <a:srgbClr val="000000"/>
                    </a:solidFill>
                    <a:latin typeface="+mn-lt"/>
                  </a:rPr>
                  <a:t>Terminación</a:t>
                </a:r>
                <a:endParaRPr lang="en-US" sz="1000" b="1" dirty="0">
                  <a:latin typeface="+mn-lt"/>
                </a:endParaRPr>
              </a:p>
            </p:txBody>
          </p:sp>
          <p:sp>
            <p:nvSpPr>
              <p:cNvPr id="968794" name="Freeform 90"/>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nvGrpSpPr>
              <p:cNvPr id="6" name="Group 91"/>
              <p:cNvGrpSpPr>
                <a:grpSpLocks/>
              </p:cNvGrpSpPr>
              <p:nvPr/>
            </p:nvGrpSpPr>
            <p:grpSpPr bwMode="auto">
              <a:xfrm>
                <a:off x="3926" y="2020"/>
                <a:ext cx="282" cy="113"/>
                <a:chOff x="3926" y="2020"/>
                <a:chExt cx="282" cy="113"/>
              </a:xfrm>
            </p:grpSpPr>
            <p:sp>
              <p:nvSpPr>
                <p:cNvPr id="968796" name="Oval 92"/>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97" name="Oval 93"/>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99" name="Rectangle 95"/>
              <p:cNvSpPr>
                <a:spLocks noChangeArrowheads="1"/>
              </p:cNvSpPr>
              <p:nvPr/>
            </p:nvSpPr>
            <p:spPr bwMode="auto">
              <a:xfrm>
                <a:off x="1798" y="909"/>
                <a:ext cx="695" cy="97"/>
              </a:xfrm>
              <a:prstGeom prst="rect">
                <a:avLst/>
              </a:prstGeom>
              <a:noFill/>
              <a:ln w="9525">
                <a:noFill/>
                <a:miter lim="800000"/>
                <a:headEnd/>
                <a:tailEnd/>
              </a:ln>
            </p:spPr>
            <p:txBody>
              <a:bodyPr wrap="none" lIns="0" tIns="0" rIns="0" bIns="0">
                <a:spAutoFit/>
              </a:bodyPr>
              <a:lstStyle/>
              <a:p>
                <a:pPr algn="l" eaLnBrk="1" hangingPunct="1"/>
                <a:r>
                  <a:rPr lang="en-US" sz="1000" b="1" dirty="0" err="1" smtClean="0">
                    <a:solidFill>
                      <a:srgbClr val="000000"/>
                    </a:solidFill>
                    <a:latin typeface="+mn-lt"/>
                  </a:rPr>
                  <a:t>Categorías</a:t>
                </a:r>
                <a:r>
                  <a:rPr lang="en-US" sz="1000" b="1" dirty="0" smtClean="0">
                    <a:solidFill>
                      <a:srgbClr val="000000"/>
                    </a:solidFill>
                    <a:latin typeface="+mn-lt"/>
                  </a:rPr>
                  <a:t> de </a:t>
                </a:r>
                <a:r>
                  <a:rPr lang="en-US" sz="1000" b="1" dirty="0" err="1" smtClean="0">
                    <a:solidFill>
                      <a:srgbClr val="000000"/>
                    </a:solidFill>
                    <a:latin typeface="+mn-lt"/>
                  </a:rPr>
                  <a:t>Costos</a:t>
                </a:r>
                <a:endParaRPr lang="en-US" sz="1000" b="1" dirty="0">
                  <a:latin typeface="+mn-lt"/>
                </a:endParaRPr>
              </a:p>
            </p:txBody>
          </p:sp>
          <p:sp>
            <p:nvSpPr>
              <p:cNvPr id="968800" name="Rectangle 96"/>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801" name="Rectangle 97"/>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802" name="Rectangle 98"/>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803" name="Rectangle 99"/>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804" name="Rectangle 100"/>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805" name="Rectangle 101"/>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806" name="Rectangle 102"/>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807" name="Rectangle 103"/>
              <p:cNvSpPr>
                <a:spLocks noChangeArrowheads="1"/>
              </p:cNvSpPr>
              <p:nvPr/>
            </p:nvSpPr>
            <p:spPr bwMode="auto">
              <a:xfrm>
                <a:off x="2009" y="1025"/>
                <a:ext cx="43" cy="97"/>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R</a:t>
                </a:r>
                <a:endParaRPr lang="en-US" sz="1000" b="1" dirty="0">
                  <a:latin typeface="+mn-lt"/>
                </a:endParaRPr>
              </a:p>
            </p:txBody>
          </p:sp>
          <p:sp>
            <p:nvSpPr>
              <p:cNvPr id="968808" name="Rectangle 104"/>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09" name="Rectangle 105"/>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0" name="Rectangle 106"/>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1" name="Rectangle 107"/>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2" name="Rectangle 108"/>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3" name="Rectangle 109"/>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4" name="Rectangle 110"/>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815" name="Rectangle 111"/>
              <p:cNvSpPr>
                <a:spLocks noChangeArrowheads="1"/>
              </p:cNvSpPr>
              <p:nvPr/>
            </p:nvSpPr>
            <p:spPr bwMode="auto">
              <a:xfrm>
                <a:off x="2009" y="1146"/>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816" name="Rectangle 112"/>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17" name="Rectangle 113"/>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8" name="Rectangle 114"/>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9" name="Rectangle 115"/>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0" name="Rectangle 116"/>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1" name="Rectangle 117"/>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22" name="Rectangle 118"/>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823" name="Rectangle 119"/>
              <p:cNvSpPr>
                <a:spLocks noChangeArrowheads="1"/>
              </p:cNvSpPr>
              <p:nvPr/>
            </p:nvSpPr>
            <p:spPr bwMode="auto">
              <a:xfrm>
                <a:off x="2009" y="1268"/>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824" name="Rectangle 120"/>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5" name="Rectangle 121"/>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6" name="Rectangle 122"/>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7" name="Rectangle 123"/>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8" name="Rectangle 124"/>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9" name="Rectangle 125"/>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831" name="Rectangle 127"/>
              <p:cNvSpPr>
                <a:spLocks noChangeArrowheads="1"/>
              </p:cNvSpPr>
              <p:nvPr/>
            </p:nvSpPr>
            <p:spPr bwMode="auto">
              <a:xfrm>
                <a:off x="2134" y="1392"/>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832" name="Rectangle 128"/>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833" name="Rectangle 129"/>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4" name="Rectangle 130"/>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5" name="Rectangle 131"/>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6" name="Rectangle 132"/>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7" name="Rectangle 133"/>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838" name="Rectangle 134"/>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839" name="Rectangle 135"/>
              <p:cNvSpPr>
                <a:spLocks noChangeArrowheads="1"/>
              </p:cNvSpPr>
              <p:nvPr/>
            </p:nvSpPr>
            <p:spPr bwMode="auto">
              <a:xfrm>
                <a:off x="2093" y="1517"/>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840" name="Rectangle 136"/>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1" name="Rectangle 137"/>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2" name="Rectangle 138"/>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3" name="Rectangle 139"/>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4" name="Rectangle 140"/>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5" name="Rectangle 141"/>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846" name="Rectangle 142"/>
              <p:cNvSpPr>
                <a:spLocks noChangeArrowheads="1"/>
              </p:cNvSpPr>
              <p:nvPr/>
            </p:nvSpPr>
            <p:spPr bwMode="auto">
              <a:xfrm>
                <a:off x="1930" y="1638"/>
                <a:ext cx="37" cy="97"/>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S</a:t>
                </a:r>
                <a:endParaRPr lang="en-US" sz="1000" b="1" dirty="0">
                  <a:latin typeface="+mn-lt"/>
                </a:endParaRPr>
              </a:p>
            </p:txBody>
          </p:sp>
          <p:sp>
            <p:nvSpPr>
              <p:cNvPr id="968847" name="Rectangle 143"/>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48" name="Rectangle 144"/>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9" name="Rectangle 145"/>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850" name="Rectangle 146"/>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851" name="Rectangle 147"/>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52" name="Rectangle 148"/>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853" name="Rectangle 149"/>
              <p:cNvSpPr>
                <a:spLocks noChangeArrowheads="1"/>
              </p:cNvSpPr>
              <p:nvPr/>
            </p:nvSpPr>
            <p:spPr bwMode="auto">
              <a:xfrm>
                <a:off x="2067" y="1759"/>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854" name="Rectangle 150"/>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855" name="Rectangle 151"/>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6" name="Rectangle 152"/>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7" name="Rectangle 153"/>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8" name="Rectangle 154"/>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9" name="Rectangle 155"/>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60" name="Rectangle 156"/>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861" name="Rectangle 157"/>
              <p:cNvSpPr>
                <a:spLocks noChangeArrowheads="1"/>
              </p:cNvSpPr>
              <p:nvPr/>
            </p:nvSpPr>
            <p:spPr bwMode="auto">
              <a:xfrm>
                <a:off x="1972" y="1892"/>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862" name="Rectangle 158"/>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863" name="Rectangle 159"/>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864" name="Rectangle 160"/>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865" name="Rectangle 161"/>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866" name="Rectangle 162"/>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867" name="Rectangle 163"/>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868" name="Rectangle 164"/>
              <p:cNvSpPr>
                <a:spLocks noChangeArrowheads="1"/>
              </p:cNvSpPr>
              <p:nvPr/>
            </p:nvSpPr>
            <p:spPr bwMode="auto">
              <a:xfrm>
                <a:off x="1782" y="2032"/>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869" name="Rectangle 165"/>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870" name="Rectangle 166"/>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871" name="Rectangle 167"/>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872" name="Rectangle 168"/>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873" name="Rectangle 169"/>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874" name="Rectangle 170"/>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5" name="Line 171"/>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6" name="Rectangle 172"/>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7" name="Line 173"/>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8" name="Line 174"/>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9" name="Line 175"/>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80" name="Rectangle 176"/>
              <p:cNvSpPr>
                <a:spLocks noChangeArrowheads="1"/>
              </p:cNvSpPr>
              <p:nvPr/>
            </p:nvSpPr>
            <p:spPr bwMode="auto">
              <a:xfrm>
                <a:off x="3806" y="2251"/>
                <a:ext cx="0" cy="97"/>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881" name="Freeform 177"/>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sp>
          <p:nvSpPr>
            <p:cNvPr id="968883" name="Rectangle 179"/>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884" name="Rectangle 180"/>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5" name="Rectangle 181"/>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6" name="Rectangle 182"/>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7" name="Rectangle 183"/>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8" name="Rectangle 184"/>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9" name="Rectangle 185"/>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0" name="Rectangle 186"/>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1" name="Rectangle 187"/>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2" name="Freeform 188"/>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893" name="Rectangle 189"/>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894" name="Rectangle 190"/>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895" name="Rectangle 191"/>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896" name="Rectangle 192"/>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897" name="Rectangle 193"/>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898" name="Rectangle 194"/>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899" name="Rectangle 195"/>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0" name="Rectangle 196"/>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1" name="Rectangle 197"/>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2" name="Rectangle 198"/>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3" name="Rectangle 199"/>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4" name="Freeform 200"/>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7" name="Freeform 203"/>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9" name="Rectangle 205"/>
            <p:cNvSpPr>
              <a:spLocks noChangeArrowheads="1"/>
            </p:cNvSpPr>
            <p:nvPr/>
          </p:nvSpPr>
          <p:spPr bwMode="auto">
            <a:xfrm>
              <a:off x="6161089" y="5580063"/>
              <a:ext cx="904762" cy="153888"/>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Perfil</a:t>
              </a:r>
              <a:r>
                <a:rPr lang="en-US" sz="1000" dirty="0" smtClean="0">
                  <a:solidFill>
                    <a:srgbClr val="000000"/>
                  </a:solidFill>
                  <a:latin typeface="+mn-lt"/>
                </a:rPr>
                <a:t> de </a:t>
              </a:r>
              <a:r>
                <a:rPr lang="en-US" sz="1000" dirty="0" err="1" smtClean="0">
                  <a:solidFill>
                    <a:srgbClr val="000000"/>
                  </a:solidFill>
                  <a:latin typeface="+mn-lt"/>
                </a:rPr>
                <a:t>Costos</a:t>
              </a:r>
              <a:r>
                <a:rPr lang="en-US" sz="1000" dirty="0" smtClean="0">
                  <a:solidFill>
                    <a:srgbClr val="000000"/>
                  </a:solidFill>
                  <a:latin typeface="+mn-lt"/>
                </a:rPr>
                <a:t> </a:t>
              </a:r>
              <a:endParaRPr lang="en-US" sz="1000" b="1" dirty="0">
                <a:latin typeface="+mn-lt"/>
              </a:endParaRPr>
            </a:p>
          </p:txBody>
        </p:sp>
        <p:sp>
          <p:nvSpPr>
            <p:cNvPr id="968910" name="Rectangle 206"/>
            <p:cNvSpPr>
              <a:spLocks noChangeArrowheads="1"/>
            </p:cNvSpPr>
            <p:nvPr/>
          </p:nvSpPr>
          <p:spPr bwMode="auto">
            <a:xfrm>
              <a:off x="6073776" y="5740400"/>
              <a:ext cx="1028060"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(Valor </a:t>
              </a:r>
              <a:r>
                <a:rPr lang="en-US" sz="1000" dirty="0" err="1" smtClean="0">
                  <a:solidFill>
                    <a:srgbClr val="000000"/>
                  </a:solidFill>
                  <a:latin typeface="+mn-lt"/>
                </a:rPr>
                <a:t>Planificado</a:t>
              </a:r>
              <a:r>
                <a:rPr lang="en-US" sz="1000" dirty="0" smtClean="0">
                  <a:solidFill>
                    <a:srgbClr val="000000"/>
                  </a:solidFill>
                  <a:latin typeface="+mn-lt"/>
                </a:rPr>
                <a:t>)</a:t>
              </a:r>
              <a:endParaRPr lang="en-US" sz="1000" b="1" dirty="0">
                <a:latin typeface="+mn-lt"/>
              </a:endParaRPr>
            </a:p>
          </p:txBody>
        </p:sp>
        <p:sp>
          <p:nvSpPr>
            <p:cNvPr id="968911" name="Freeform 207"/>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12" name="Rectangle 208"/>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913" name="Rectangle 209"/>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4" name="Rectangle 210"/>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5" name="Rectangle 211"/>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6" name="Rectangle 212"/>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7" name="Rectangle 213"/>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8" name="Rectangle 214"/>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9" name="Rectangle 215"/>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0" name="Rectangle 216"/>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1" name="Freeform 217"/>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922" name="Rectangle 218"/>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923" name="Rectangle 219"/>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924" name="Rectangle 220"/>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925" name="Rectangle 221"/>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926" name="Rectangle 222"/>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927" name="Rectangle 223"/>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928" name="Rectangle 224"/>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9" name="Rectangle 225"/>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0" name="Rectangle 226"/>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1" name="Rectangle 227"/>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2" name="Rectangle 228"/>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3" name="Freeform 229"/>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5" name="Rectangle 231"/>
            <p:cNvSpPr>
              <a:spLocks noChangeArrowheads="1"/>
            </p:cNvSpPr>
            <p:nvPr/>
          </p:nvSpPr>
          <p:spPr bwMode="gray">
            <a:xfrm>
              <a:off x="4249739" y="4473575"/>
              <a:ext cx="2019652" cy="153888"/>
            </a:xfrm>
            <a:prstGeom prst="rect">
              <a:avLst/>
            </a:prstGeom>
            <a:noFill/>
            <a:ln w="9525">
              <a:noFill/>
              <a:miter lim="800000"/>
              <a:headEnd/>
              <a:tailEnd/>
            </a:ln>
          </p:spPr>
          <p:txBody>
            <a:bodyPr wrap="none" lIns="0" tIns="0" rIns="0" bIns="0">
              <a:spAutoFit/>
            </a:bodyPr>
            <a:lstStyle/>
            <a:p>
              <a:pPr algn="l" eaLnBrk="1" hangingPunct="1"/>
              <a:r>
                <a:rPr lang="en-US" sz="1000" dirty="0" err="1" smtClean="0">
                  <a:solidFill>
                    <a:srgbClr val="000000"/>
                  </a:solidFill>
                  <a:latin typeface="+mn-lt"/>
                </a:rPr>
                <a:t>Costos</a:t>
              </a:r>
              <a:r>
                <a:rPr lang="en-US" sz="1000" dirty="0" smtClean="0">
                  <a:solidFill>
                    <a:srgbClr val="000000"/>
                  </a:solidFill>
                  <a:latin typeface="+mn-lt"/>
                </a:rPr>
                <a:t> </a:t>
              </a:r>
              <a:r>
                <a:rPr lang="en-US" sz="1000" dirty="0" err="1" smtClean="0">
                  <a:solidFill>
                    <a:srgbClr val="000000"/>
                  </a:solidFill>
                  <a:latin typeface="+mn-lt"/>
                </a:rPr>
                <a:t>Planificados</a:t>
              </a:r>
              <a:r>
                <a:rPr lang="en-US" sz="1000" dirty="0" smtClean="0">
                  <a:solidFill>
                    <a:srgbClr val="000000"/>
                  </a:solidFill>
                  <a:latin typeface="+mn-lt"/>
                </a:rPr>
                <a:t> </a:t>
              </a:r>
              <a:r>
                <a:rPr lang="en-US" sz="1000" dirty="0" err="1" smtClean="0">
                  <a:solidFill>
                    <a:srgbClr val="000000"/>
                  </a:solidFill>
                  <a:latin typeface="+mn-lt"/>
                </a:rPr>
                <a:t>Comprometidos</a:t>
              </a:r>
              <a:endParaRPr lang="en-US" sz="1000" b="1" dirty="0">
                <a:latin typeface="+mn-lt"/>
              </a:endParaRPr>
            </a:p>
          </p:txBody>
        </p:sp>
        <p:sp>
          <p:nvSpPr>
            <p:cNvPr id="968936" name="Freeform 232"/>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7" name="Rectangle 233"/>
            <p:cNvSpPr>
              <a:spLocks noChangeArrowheads="1"/>
            </p:cNvSpPr>
            <p:nvPr/>
          </p:nvSpPr>
          <p:spPr bwMode="gray">
            <a:xfrm>
              <a:off x="5965825" y="5529263"/>
              <a:ext cx="1250950" cy="401637"/>
            </a:xfrm>
            <a:prstGeom prst="rect">
              <a:avLst/>
            </a:prstGeom>
            <a:noFill/>
            <a:ln w="9525">
              <a:noFill/>
              <a:miter lim="800000"/>
              <a:headEnd/>
              <a:tailEnd/>
            </a:ln>
          </p:spPr>
          <p:txBody>
            <a:bodyPr/>
            <a:lstStyle/>
            <a:p>
              <a:endParaRPr lang="en-US" sz="1000" dirty="0">
                <a:latin typeface="+mn-lt"/>
              </a:endParaRPr>
            </a:p>
          </p:txBody>
        </p:sp>
        <p:sp>
          <p:nvSpPr>
            <p:cNvPr id="968938" name="Rectangle 234"/>
            <p:cNvSpPr>
              <a:spLocks noChangeArrowheads="1"/>
            </p:cNvSpPr>
            <p:nvPr/>
          </p:nvSpPr>
          <p:spPr bwMode="gray">
            <a:xfrm>
              <a:off x="6161089" y="5580063"/>
              <a:ext cx="70" cy="153888"/>
            </a:xfrm>
            <a:prstGeom prst="rect">
              <a:avLst/>
            </a:prstGeom>
            <a:noFill/>
            <a:ln w="9525">
              <a:noFill/>
              <a:miter lim="800000"/>
              <a:headEnd/>
              <a:tailEnd/>
            </a:ln>
          </p:spPr>
          <p:txBody>
            <a:bodyPr wrap="none" lIns="0" tIns="0" rIns="0" bIns="0">
              <a:spAutoFit/>
            </a:bodyPr>
            <a:lstStyle/>
            <a:p>
              <a:pPr algn="l" eaLnBrk="1" hangingPunct="1"/>
              <a:endParaRPr lang="en-US" sz="1000" b="1" dirty="0">
                <a:latin typeface="+mn-lt"/>
              </a:endParaRPr>
            </a:p>
          </p:txBody>
        </p:sp>
        <p:sp>
          <p:nvSpPr>
            <p:cNvPr id="968939" name="Rectangle 235"/>
            <p:cNvSpPr>
              <a:spLocks noChangeArrowheads="1"/>
            </p:cNvSpPr>
            <p:nvPr/>
          </p:nvSpPr>
          <p:spPr bwMode="auto">
            <a:xfrm>
              <a:off x="6073776" y="5740400"/>
              <a:ext cx="41678"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940" name="Freeform 236"/>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80</a:t>
            </a:fld>
            <a:endParaRPr lang="en-US" dirty="0"/>
          </a:p>
        </p:txBody>
      </p:sp>
    </p:spTree>
    <p:extLst>
      <p:ext uri="{BB962C8B-B14F-4D97-AF65-F5344CB8AC3E}">
        <p14:creationId xmlns:p14="http://schemas.microsoft.com/office/powerpoint/2010/main" xmlns="" val="64432498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a:xfrm>
            <a:off x="628650" y="365125"/>
            <a:ext cx="6076950" cy="854075"/>
          </a:xfrm>
        </p:spPr>
        <p:txBody>
          <a:bodyPr>
            <a:normAutofit fontScale="90000"/>
          </a:bodyPr>
          <a:lstStyle/>
          <a:p>
            <a:r>
              <a:rPr lang="en-GB" dirty="0" err="1" smtClean="0"/>
              <a:t>Beneficios</a:t>
            </a:r>
            <a:r>
              <a:rPr lang="en-GB" dirty="0" smtClean="0"/>
              <a:t> de la </a:t>
            </a:r>
            <a:r>
              <a:rPr lang="en-GB" dirty="0" err="1" smtClean="0"/>
              <a:t>Gestión</a:t>
            </a:r>
            <a:r>
              <a:rPr lang="en-GB" dirty="0" smtClean="0"/>
              <a:t> de </a:t>
            </a:r>
            <a:r>
              <a:rPr lang="en-GB" dirty="0" err="1" smtClean="0"/>
              <a:t>Costos</a:t>
            </a:r>
            <a:endParaRPr lang="en-US" dirty="0"/>
          </a:p>
        </p:txBody>
      </p:sp>
      <p:sp>
        <p:nvSpPr>
          <p:cNvPr id="972803" name="Rectangle 3"/>
          <p:cNvSpPr>
            <a:spLocks noGrp="1" noChangeArrowheads="1"/>
          </p:cNvSpPr>
          <p:nvPr>
            <p:ph type="body" idx="1"/>
          </p:nvPr>
        </p:nvSpPr>
        <p:spPr/>
        <p:txBody>
          <a:bodyPr/>
          <a:lstStyle/>
          <a:p>
            <a:r>
              <a:rPr lang="en-GB" dirty="0" err="1" smtClean="0"/>
              <a:t>Más</a:t>
            </a:r>
            <a:r>
              <a:rPr lang="en-GB" dirty="0" smtClean="0"/>
              <a:t> </a:t>
            </a:r>
            <a:r>
              <a:rPr lang="en-GB" dirty="0" err="1" smtClean="0"/>
              <a:t>probablidades</a:t>
            </a:r>
            <a:r>
              <a:rPr lang="en-GB" dirty="0" smtClean="0"/>
              <a:t> de </a:t>
            </a:r>
            <a:r>
              <a:rPr lang="en-GB" dirty="0" err="1" smtClean="0"/>
              <a:t>estar</a:t>
            </a:r>
            <a:r>
              <a:rPr lang="en-GB" dirty="0" smtClean="0"/>
              <a:t> </a:t>
            </a:r>
            <a:r>
              <a:rPr lang="en-GB" dirty="0" err="1" smtClean="0"/>
              <a:t>dentro</a:t>
            </a:r>
            <a:r>
              <a:rPr lang="en-GB" dirty="0" smtClean="0"/>
              <a:t> del </a:t>
            </a:r>
            <a:r>
              <a:rPr lang="en-GB" dirty="0" err="1" smtClean="0"/>
              <a:t>Presupuesto</a:t>
            </a:r>
            <a:endParaRPr lang="en-GB" dirty="0" smtClean="0"/>
          </a:p>
          <a:p>
            <a:r>
              <a:rPr lang="en-GB" dirty="0" smtClean="0"/>
              <a:t>Control del </a:t>
            </a:r>
            <a:r>
              <a:rPr lang="en-GB" dirty="0" err="1" smtClean="0"/>
              <a:t>gasto</a:t>
            </a:r>
            <a:r>
              <a:rPr lang="en-GB" dirty="0" smtClean="0"/>
              <a:t> </a:t>
            </a:r>
            <a:r>
              <a:rPr lang="en-GB" dirty="0" err="1" smtClean="0"/>
              <a:t>dentro</a:t>
            </a:r>
            <a:r>
              <a:rPr lang="en-GB" dirty="0" smtClean="0"/>
              <a:t> de la </a:t>
            </a:r>
            <a:r>
              <a:rPr lang="en-GB" dirty="0" err="1" smtClean="0"/>
              <a:t>Capacidad</a:t>
            </a:r>
            <a:r>
              <a:rPr lang="en-GB" dirty="0" smtClean="0"/>
              <a:t> de Pago</a:t>
            </a:r>
          </a:p>
          <a:p>
            <a:r>
              <a:rPr lang="en-GB" dirty="0" smtClean="0"/>
              <a:t>Control del </a:t>
            </a:r>
            <a:r>
              <a:rPr lang="en-GB" dirty="0" err="1" smtClean="0"/>
              <a:t>Flujo</a:t>
            </a:r>
            <a:r>
              <a:rPr lang="en-GB" dirty="0" smtClean="0"/>
              <a:t> de </a:t>
            </a:r>
            <a:r>
              <a:rPr lang="en-GB" dirty="0" err="1" smtClean="0"/>
              <a:t>Caja</a:t>
            </a:r>
            <a:endParaRPr lang="en-GB" dirty="0"/>
          </a:p>
          <a:p>
            <a:r>
              <a:rPr lang="en-GB" dirty="0" err="1" smtClean="0"/>
              <a:t>Aprender</a:t>
            </a:r>
            <a:r>
              <a:rPr lang="en-GB" dirty="0" smtClean="0"/>
              <a:t> </a:t>
            </a:r>
            <a:r>
              <a:rPr lang="en-GB" dirty="0" err="1" smtClean="0"/>
              <a:t>Lecciones</a:t>
            </a:r>
            <a:endParaRPr lang="en-GB" dirty="0"/>
          </a:p>
          <a:p>
            <a:r>
              <a:rPr lang="en-GB" dirty="0" err="1" smtClean="0"/>
              <a:t>Mejorar</a:t>
            </a:r>
            <a:r>
              <a:rPr lang="en-GB" dirty="0" smtClean="0"/>
              <a:t> la </a:t>
            </a:r>
            <a:r>
              <a:rPr lang="en-GB" dirty="0" err="1" smtClean="0"/>
              <a:t>Exactitud</a:t>
            </a:r>
            <a:r>
              <a:rPr lang="en-GB" dirty="0" smtClean="0"/>
              <a:t> de </a:t>
            </a:r>
            <a:r>
              <a:rPr lang="en-GB" dirty="0" err="1" smtClean="0"/>
              <a:t>las</a:t>
            </a:r>
            <a:r>
              <a:rPr lang="en-GB" dirty="0" smtClean="0"/>
              <a:t> </a:t>
            </a:r>
            <a:r>
              <a:rPr lang="en-GB" dirty="0" err="1" smtClean="0"/>
              <a:t>Mediciones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81</a:t>
            </a:fld>
            <a:endParaRPr lang="en-US" dirty="0"/>
          </a:p>
        </p:txBody>
      </p:sp>
    </p:spTree>
    <p:extLst>
      <p:ext uri="{BB962C8B-B14F-4D97-AF65-F5344CB8AC3E}">
        <p14:creationId xmlns:p14="http://schemas.microsoft.com/office/powerpoint/2010/main" xmlns="" val="1081937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p:nvPr>
        </p:nvSpPr>
        <p:spPr/>
        <p:txBody>
          <a:bodyPr>
            <a:normAutofit/>
          </a:bodyPr>
          <a:lstStyle/>
          <a:p>
            <a:r>
              <a:rPr lang="en-GB" dirty="0" err="1" smtClean="0"/>
              <a:t>Costos</a:t>
            </a:r>
            <a:r>
              <a:rPr lang="en-GB" dirty="0" smtClean="0"/>
              <a:t> de los </a:t>
            </a:r>
            <a:r>
              <a:rPr lang="en-GB" dirty="0" err="1" smtClean="0"/>
              <a:t>Proyectos</a:t>
            </a:r>
            <a:endParaRPr lang="en-US" dirty="0"/>
          </a:p>
        </p:txBody>
      </p:sp>
      <p:sp>
        <p:nvSpPr>
          <p:cNvPr id="1208323" name="Rectangle 3"/>
          <p:cNvSpPr>
            <a:spLocks noGrp="1" noChangeArrowheads="1"/>
          </p:cNvSpPr>
          <p:nvPr>
            <p:ph type="body" idx="1"/>
          </p:nvPr>
        </p:nvSpPr>
        <p:spPr>
          <a:xfrm>
            <a:off x="644374" y="1338948"/>
            <a:ext cx="7195038" cy="4495800"/>
          </a:xfrm>
        </p:spPr>
        <p:txBody>
          <a:bodyPr>
            <a:normAutofit fontScale="85000" lnSpcReduction="20000"/>
          </a:bodyPr>
          <a:lstStyle/>
          <a:p>
            <a:pPr>
              <a:lnSpc>
                <a:spcPct val="110000"/>
              </a:lnSpc>
            </a:pPr>
            <a:r>
              <a:rPr lang="en-GB" dirty="0" err="1" smtClean="0"/>
              <a:t>Comprometidos</a:t>
            </a:r>
            <a:r>
              <a:rPr lang="en-GB" dirty="0" smtClean="0"/>
              <a:t> </a:t>
            </a:r>
            <a:r>
              <a:rPr lang="en-GB" dirty="0"/>
              <a:t>– </a:t>
            </a:r>
            <a:r>
              <a:rPr lang="es-ES" dirty="0" smtClean="0"/>
              <a:t>La colocación de una orden de trabajo a realizar. El dinero ya ha sido asignado al recurso.</a:t>
            </a:r>
          </a:p>
          <a:p>
            <a:pPr>
              <a:lnSpc>
                <a:spcPct val="110000"/>
              </a:lnSpc>
            </a:pPr>
            <a:r>
              <a:rPr lang="es-ES" dirty="0" smtClean="0"/>
              <a:t>Devengado - El trabajo ya se ha hecho, pero para el cual aún no se ha efectuado el pago</a:t>
            </a:r>
          </a:p>
          <a:p>
            <a:pPr>
              <a:lnSpc>
                <a:spcPct val="110000"/>
              </a:lnSpc>
            </a:pPr>
            <a:r>
              <a:rPr lang="es-ES" dirty="0" smtClean="0"/>
              <a:t>Real - el gasto real que se ha restado del presupuesto y ya se ha gastado.</a:t>
            </a:r>
          </a:p>
          <a:p>
            <a:pPr>
              <a:lnSpc>
                <a:spcPct val="110000"/>
              </a:lnSpc>
            </a:pPr>
            <a:r>
              <a:rPr lang="es-ES" dirty="0" smtClean="0"/>
              <a:t>Previstos a la terminación - El total de los costos comprometidos, devengados y reales más la estimación de los costos restantes en los paquetes de trabajo que quedan por completar el proyecto</a:t>
            </a:r>
          </a:p>
        </p:txBody>
      </p:sp>
      <p:sp>
        <p:nvSpPr>
          <p:cNvPr id="3" name="Slide Number Placeholder 2"/>
          <p:cNvSpPr>
            <a:spLocks noGrp="1"/>
          </p:cNvSpPr>
          <p:nvPr>
            <p:ph type="sldNum" sz="quarter" idx="12"/>
          </p:nvPr>
        </p:nvSpPr>
        <p:spPr/>
        <p:txBody>
          <a:bodyPr/>
          <a:lstStyle/>
          <a:p>
            <a:fld id="{4BE819A1-3DD8-4179-BFD0-BF7D359F8DBD}" type="slidenum">
              <a:rPr lang="en-US" smtClean="0"/>
              <a:pPr/>
              <a:t>82</a:t>
            </a:fld>
            <a:endParaRPr lang="en-US" dirty="0"/>
          </a:p>
        </p:txBody>
      </p:sp>
    </p:spTree>
    <p:extLst>
      <p:ext uri="{BB962C8B-B14F-4D97-AF65-F5344CB8AC3E}">
        <p14:creationId xmlns:p14="http://schemas.microsoft.com/office/powerpoint/2010/main" xmlns="" val="178343065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67200"/>
            <a:ext cx="7772400" cy="914400"/>
          </a:xfrm>
        </p:spPr>
        <p:txBody>
          <a:bodyPr>
            <a:normAutofit fontScale="90000"/>
          </a:bodyPr>
          <a:lstStyle/>
          <a:p>
            <a:r>
              <a:rPr lang="en-US" dirty="0" err="1" smtClean="0"/>
              <a:t>Gestión</a:t>
            </a:r>
            <a:r>
              <a:rPr lang="en-US" dirty="0" smtClean="0"/>
              <a:t> del Valor Ganado</a:t>
            </a:r>
            <a:endParaRPr lang="en-US" dirty="0"/>
          </a:p>
        </p:txBody>
      </p:sp>
      <p:pic>
        <p:nvPicPr>
          <p:cNvPr id="28674"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90600" y="762000"/>
            <a:ext cx="239653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83</a:t>
            </a:fld>
            <a:endParaRPr lang="en-US" dirty="0"/>
          </a:p>
        </p:txBody>
      </p:sp>
    </p:spTree>
    <p:extLst>
      <p:ext uri="{BB962C8B-B14F-4D97-AF65-F5344CB8AC3E}">
        <p14:creationId xmlns:p14="http://schemas.microsoft.com/office/powerpoint/2010/main" xmlns="" val="14289747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533400" y="1"/>
            <a:ext cx="8476625" cy="1108075"/>
          </a:xfrm>
        </p:spPr>
        <p:txBody>
          <a:bodyPr/>
          <a:lstStyle/>
          <a:p>
            <a:r>
              <a:rPr lang="en-GB" dirty="0" smtClean="0"/>
              <a:t>Pre-</a:t>
            </a:r>
            <a:r>
              <a:rPr lang="en-GB" dirty="0" err="1" smtClean="0"/>
              <a:t>Requisitos</a:t>
            </a:r>
            <a:r>
              <a:rPr lang="en-GB" dirty="0" smtClean="0"/>
              <a:t> de la </a:t>
            </a:r>
            <a:r>
              <a:rPr lang="en-GB" dirty="0" err="1" smtClean="0"/>
              <a:t>Gestión</a:t>
            </a:r>
            <a:r>
              <a:rPr lang="en-GB" dirty="0" smtClean="0"/>
              <a:t> del </a:t>
            </a:r>
            <a:r>
              <a:rPr lang="en-GB" dirty="0" err="1" smtClean="0"/>
              <a:t>Valor</a:t>
            </a:r>
            <a:r>
              <a:rPr lang="en-GB" dirty="0" smtClean="0"/>
              <a:t> Ganado (EVM)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84</a:t>
            </a:fld>
            <a:endParaRPr lang="en-US" dirty="0"/>
          </a:p>
        </p:txBody>
      </p:sp>
      <p:sp>
        <p:nvSpPr>
          <p:cNvPr id="4" name="TextBox 3"/>
          <p:cNvSpPr txBox="1"/>
          <p:nvPr/>
        </p:nvSpPr>
        <p:spPr>
          <a:xfrm>
            <a:off x="381000" y="1447800"/>
            <a:ext cx="7646580" cy="3139321"/>
          </a:xfrm>
          <a:prstGeom prst="rect">
            <a:avLst/>
          </a:prstGeom>
          <a:noFill/>
        </p:spPr>
        <p:txBody>
          <a:bodyPr wrap="none" rtlCol="0">
            <a:spAutoFit/>
          </a:bodyPr>
          <a:lstStyle/>
          <a:p>
            <a:pPr marL="285750" indent="-285750">
              <a:buFont typeface="Arial"/>
              <a:buChar char="•"/>
            </a:pPr>
            <a:r>
              <a:rPr lang="en-US" dirty="0" err="1" smtClean="0"/>
              <a:t>Definir</a:t>
            </a:r>
            <a:r>
              <a:rPr lang="en-US" dirty="0" smtClean="0"/>
              <a:t> la </a:t>
            </a:r>
            <a:r>
              <a:rPr lang="en-US" dirty="0" err="1" smtClean="0"/>
              <a:t>Estructura</a:t>
            </a:r>
            <a:r>
              <a:rPr lang="en-US" dirty="0" smtClean="0"/>
              <a:t> de </a:t>
            </a:r>
            <a:r>
              <a:rPr lang="en-US" dirty="0" err="1" smtClean="0"/>
              <a:t>Desglose</a:t>
            </a:r>
            <a:r>
              <a:rPr lang="en-US" dirty="0" smtClean="0"/>
              <a:t> del Trabajo (WBS)</a:t>
            </a:r>
          </a:p>
          <a:p>
            <a:pPr marL="285750" indent="-285750">
              <a:buFont typeface="Arial"/>
              <a:buChar char="•"/>
            </a:pPr>
            <a:r>
              <a:rPr lang="en-US" dirty="0" err="1" smtClean="0"/>
              <a:t>Identificar</a:t>
            </a:r>
            <a:r>
              <a:rPr lang="en-US" dirty="0" smtClean="0"/>
              <a:t> la </a:t>
            </a:r>
            <a:r>
              <a:rPr lang="en-US" dirty="0" err="1" smtClean="0"/>
              <a:t>Organización</a:t>
            </a:r>
            <a:r>
              <a:rPr lang="en-US" dirty="0" smtClean="0"/>
              <a:t>  / </a:t>
            </a:r>
            <a:r>
              <a:rPr lang="en-US" dirty="0" err="1" smtClean="0"/>
              <a:t>Quién</a:t>
            </a:r>
            <a:r>
              <a:rPr lang="en-US" dirty="0" smtClean="0"/>
              <a:t> </a:t>
            </a:r>
            <a:r>
              <a:rPr lang="en-US" dirty="0" err="1" smtClean="0"/>
              <a:t>está</a:t>
            </a:r>
            <a:r>
              <a:rPr lang="en-US" dirty="0" smtClean="0"/>
              <a:t> </a:t>
            </a:r>
            <a:r>
              <a:rPr lang="en-US" dirty="0" err="1" smtClean="0"/>
              <a:t>sobre</a:t>
            </a:r>
            <a:r>
              <a:rPr lang="en-US" dirty="0" smtClean="0"/>
              <a:t> el </a:t>
            </a:r>
            <a:r>
              <a:rPr lang="en-US" dirty="0" err="1" smtClean="0"/>
              <a:t>equipo</a:t>
            </a:r>
            <a:r>
              <a:rPr lang="en-US" dirty="0" smtClean="0"/>
              <a:t> (OBS)</a:t>
            </a:r>
          </a:p>
          <a:p>
            <a:pPr marL="285750" indent="-285750">
              <a:buFont typeface="Arial"/>
              <a:buChar char="•"/>
            </a:pPr>
            <a:r>
              <a:rPr lang="en-US" dirty="0" err="1" smtClean="0"/>
              <a:t>Integrar</a:t>
            </a:r>
            <a:r>
              <a:rPr lang="en-US" dirty="0" smtClean="0"/>
              <a:t>  la WBS y OBS / </a:t>
            </a:r>
            <a:r>
              <a:rPr lang="en-US" dirty="0" err="1" smtClean="0"/>
              <a:t>Quién</a:t>
            </a:r>
            <a:r>
              <a:rPr lang="en-US" dirty="0" smtClean="0"/>
              <a:t> </a:t>
            </a:r>
            <a:r>
              <a:rPr lang="en-US" dirty="0" err="1" smtClean="0"/>
              <a:t>hace</a:t>
            </a:r>
            <a:r>
              <a:rPr lang="en-US" dirty="0" smtClean="0"/>
              <a:t> </a:t>
            </a:r>
            <a:r>
              <a:rPr lang="en-US" dirty="0" err="1" smtClean="0"/>
              <a:t>qué</a:t>
            </a:r>
            <a:endParaRPr lang="en-US" dirty="0" smtClean="0"/>
          </a:p>
          <a:p>
            <a:pPr marL="285750" indent="-285750">
              <a:buFont typeface="Arial"/>
              <a:buChar char="•"/>
            </a:pPr>
            <a:r>
              <a:rPr lang="en-US" dirty="0" err="1" smtClean="0"/>
              <a:t>Realizar</a:t>
            </a:r>
            <a:r>
              <a:rPr lang="en-US" dirty="0" smtClean="0"/>
              <a:t> el </a:t>
            </a:r>
            <a:r>
              <a:rPr lang="en-US" dirty="0" err="1" smtClean="0"/>
              <a:t>Cronograma</a:t>
            </a:r>
            <a:r>
              <a:rPr lang="en-US" dirty="0" smtClean="0"/>
              <a:t> del </a:t>
            </a:r>
            <a:r>
              <a:rPr lang="en-US" dirty="0" err="1" smtClean="0"/>
              <a:t>trabajo</a:t>
            </a:r>
            <a:r>
              <a:rPr lang="en-US" dirty="0" smtClean="0"/>
              <a:t> / </a:t>
            </a:r>
            <a:r>
              <a:rPr lang="en-US" dirty="0" err="1" smtClean="0"/>
              <a:t>Cuándo</a:t>
            </a:r>
            <a:r>
              <a:rPr lang="en-US" dirty="0" smtClean="0"/>
              <a:t> </a:t>
            </a:r>
            <a:r>
              <a:rPr lang="en-US" dirty="0" err="1" smtClean="0"/>
              <a:t>hacer</a:t>
            </a:r>
            <a:r>
              <a:rPr lang="en-US" dirty="0" smtClean="0"/>
              <a:t> </a:t>
            </a:r>
            <a:r>
              <a:rPr lang="en-US" dirty="0" err="1" smtClean="0"/>
              <a:t>qué</a:t>
            </a:r>
            <a:endParaRPr lang="en-US" dirty="0" smtClean="0"/>
          </a:p>
          <a:p>
            <a:pPr marL="285750" indent="-285750">
              <a:buFont typeface="Arial"/>
              <a:buChar char="•"/>
            </a:pPr>
            <a:r>
              <a:rPr lang="en-US" dirty="0" err="1" smtClean="0"/>
              <a:t>Identificar</a:t>
            </a:r>
            <a:r>
              <a:rPr lang="en-US" dirty="0" smtClean="0"/>
              <a:t> </a:t>
            </a:r>
            <a:r>
              <a:rPr lang="en-US" dirty="0" err="1" smtClean="0"/>
              <a:t>Hitos</a:t>
            </a:r>
            <a:r>
              <a:rPr lang="en-US" dirty="0" smtClean="0"/>
              <a:t> / </a:t>
            </a:r>
            <a:r>
              <a:rPr lang="en-US" dirty="0" err="1" smtClean="0"/>
              <a:t>Cuándo</a:t>
            </a:r>
            <a:r>
              <a:rPr lang="en-US" dirty="0" smtClean="0"/>
              <a:t> </a:t>
            </a:r>
            <a:r>
              <a:rPr lang="en-US" dirty="0" err="1" smtClean="0"/>
              <a:t>conoceremos</a:t>
            </a:r>
            <a:r>
              <a:rPr lang="en-US" dirty="0" smtClean="0"/>
              <a:t> </a:t>
            </a:r>
            <a:r>
              <a:rPr lang="en-US" dirty="0" err="1" smtClean="0"/>
              <a:t>que</a:t>
            </a:r>
            <a:r>
              <a:rPr lang="en-US" dirty="0" smtClean="0"/>
              <a:t> </a:t>
            </a:r>
            <a:r>
              <a:rPr lang="en-US" dirty="0" err="1" smtClean="0"/>
              <a:t>estamos</a:t>
            </a:r>
            <a:r>
              <a:rPr lang="en-US" dirty="0" smtClean="0"/>
              <a:t> </a:t>
            </a:r>
            <a:r>
              <a:rPr lang="en-US" dirty="0" err="1" smtClean="0"/>
              <a:t>allí</a:t>
            </a:r>
            <a:endParaRPr lang="en-US" dirty="0" smtClean="0"/>
          </a:p>
          <a:p>
            <a:pPr marL="285750" indent="-285750">
              <a:buFont typeface="Arial"/>
              <a:buChar char="•"/>
            </a:pPr>
            <a:r>
              <a:rPr lang="en-US" dirty="0" err="1" smtClean="0"/>
              <a:t>Establecer</a:t>
            </a:r>
            <a:r>
              <a:rPr lang="en-US" dirty="0" smtClean="0"/>
              <a:t> el </a:t>
            </a:r>
            <a:r>
              <a:rPr lang="en-US" dirty="0" err="1" smtClean="0"/>
              <a:t>Presupuesto</a:t>
            </a:r>
            <a:r>
              <a:rPr lang="en-US" dirty="0" smtClean="0"/>
              <a:t> en </a:t>
            </a:r>
            <a:r>
              <a:rPr lang="en-US" dirty="0" err="1" smtClean="0"/>
              <a:t>etapas</a:t>
            </a:r>
            <a:r>
              <a:rPr lang="en-US" dirty="0" smtClean="0"/>
              <a:t> de </a:t>
            </a:r>
            <a:r>
              <a:rPr lang="en-US" dirty="0" err="1" smtClean="0"/>
              <a:t>tiempos</a:t>
            </a:r>
            <a:r>
              <a:rPr lang="en-US" dirty="0" smtClean="0"/>
              <a:t> / </a:t>
            </a:r>
            <a:r>
              <a:rPr lang="en-US" dirty="0" err="1" smtClean="0"/>
              <a:t>Cuánto</a:t>
            </a:r>
            <a:r>
              <a:rPr lang="en-US" dirty="0" smtClean="0"/>
              <a:t> </a:t>
            </a:r>
            <a:r>
              <a:rPr lang="en-US" dirty="0" err="1" smtClean="0"/>
              <a:t>podemos</a:t>
            </a:r>
            <a:r>
              <a:rPr lang="en-US" dirty="0" smtClean="0"/>
              <a:t> </a:t>
            </a:r>
            <a:r>
              <a:rPr lang="en-US" dirty="0" err="1" smtClean="0"/>
              <a:t>gastar</a:t>
            </a:r>
            <a:endParaRPr lang="en-US" dirty="0" smtClean="0"/>
          </a:p>
          <a:p>
            <a:pPr marL="285750" indent="-285750">
              <a:buFont typeface="Arial"/>
              <a:buChar char="•"/>
            </a:pPr>
            <a:r>
              <a:rPr lang="en-US" dirty="0" smtClean="0"/>
              <a:t>Registrar los </a:t>
            </a:r>
            <a:r>
              <a:rPr lang="en-US" dirty="0" err="1" smtClean="0"/>
              <a:t>costos</a:t>
            </a:r>
            <a:r>
              <a:rPr lang="en-US" dirty="0" smtClean="0"/>
              <a:t> </a:t>
            </a:r>
            <a:r>
              <a:rPr lang="en-US" dirty="0" err="1" smtClean="0"/>
              <a:t>directos</a:t>
            </a:r>
            <a:r>
              <a:rPr lang="en-US" dirty="0" smtClean="0"/>
              <a:t> / </a:t>
            </a:r>
            <a:r>
              <a:rPr lang="en-US" dirty="0" err="1" smtClean="0"/>
              <a:t>Mantener</a:t>
            </a:r>
            <a:r>
              <a:rPr lang="en-US" dirty="0" smtClean="0"/>
              <a:t> el </a:t>
            </a:r>
            <a:r>
              <a:rPr lang="en-US" dirty="0" err="1" smtClean="0"/>
              <a:t>presupuesto</a:t>
            </a:r>
            <a:endParaRPr lang="en-US" dirty="0" smtClean="0"/>
          </a:p>
          <a:p>
            <a:pPr marL="285750" indent="-285750">
              <a:buFont typeface="Arial"/>
              <a:buChar char="•"/>
            </a:pPr>
            <a:r>
              <a:rPr lang="en-US" dirty="0" err="1" smtClean="0"/>
              <a:t>Determinar</a:t>
            </a:r>
            <a:r>
              <a:rPr lang="en-US" dirty="0" smtClean="0"/>
              <a:t> </a:t>
            </a:r>
            <a:r>
              <a:rPr lang="en-US" dirty="0" err="1" smtClean="0"/>
              <a:t>las</a:t>
            </a:r>
            <a:r>
              <a:rPr lang="en-US" dirty="0" smtClean="0"/>
              <a:t> </a:t>
            </a:r>
            <a:r>
              <a:rPr lang="en-US" dirty="0" err="1" smtClean="0"/>
              <a:t>varianzas</a:t>
            </a:r>
            <a:r>
              <a:rPr lang="en-US" dirty="0" smtClean="0"/>
              <a:t> / </a:t>
            </a:r>
            <a:r>
              <a:rPr lang="en-US" dirty="0" err="1" smtClean="0"/>
              <a:t>Cuáles</a:t>
            </a:r>
            <a:r>
              <a:rPr lang="en-US" dirty="0" smtClean="0"/>
              <a:t> son </a:t>
            </a:r>
            <a:r>
              <a:rPr lang="en-US" dirty="0" err="1" smtClean="0"/>
              <a:t>las</a:t>
            </a:r>
            <a:r>
              <a:rPr lang="en-US" dirty="0" smtClean="0"/>
              <a:t> </a:t>
            </a:r>
            <a:r>
              <a:rPr lang="en-US" dirty="0" err="1" smtClean="0"/>
              <a:t>diferencias</a:t>
            </a:r>
            <a:endParaRPr lang="en-US" dirty="0" smtClean="0"/>
          </a:p>
          <a:p>
            <a:pPr marL="285750" indent="-285750">
              <a:buFont typeface="Arial"/>
              <a:buChar char="•"/>
            </a:pPr>
            <a:r>
              <a:rPr lang="en-US" dirty="0" err="1" smtClean="0"/>
              <a:t>Sumar</a:t>
            </a:r>
            <a:r>
              <a:rPr lang="en-US" dirty="0" smtClean="0"/>
              <a:t>  </a:t>
            </a:r>
            <a:r>
              <a:rPr lang="en-US" dirty="0" err="1" smtClean="0"/>
              <a:t>Datos</a:t>
            </a:r>
            <a:r>
              <a:rPr lang="en-US" dirty="0" smtClean="0"/>
              <a:t> y </a:t>
            </a:r>
            <a:r>
              <a:rPr lang="en-US" dirty="0" err="1" smtClean="0"/>
              <a:t>Varianzas</a:t>
            </a:r>
            <a:r>
              <a:rPr lang="en-US" dirty="0" smtClean="0"/>
              <a:t> / </a:t>
            </a:r>
            <a:r>
              <a:rPr lang="en-US" dirty="0" err="1" smtClean="0"/>
              <a:t>Cuál</a:t>
            </a:r>
            <a:r>
              <a:rPr lang="en-US" dirty="0" smtClean="0"/>
              <a:t> </a:t>
            </a:r>
            <a:r>
              <a:rPr lang="en-US" dirty="0" err="1" smtClean="0"/>
              <a:t>es</a:t>
            </a:r>
            <a:r>
              <a:rPr lang="en-US" dirty="0" smtClean="0"/>
              <a:t> el </a:t>
            </a:r>
            <a:r>
              <a:rPr lang="en-US" dirty="0" err="1" smtClean="0"/>
              <a:t>impacto</a:t>
            </a:r>
            <a:r>
              <a:rPr lang="en-US" dirty="0" smtClean="0"/>
              <a:t> de la </a:t>
            </a:r>
            <a:r>
              <a:rPr lang="en-US" dirty="0" err="1" smtClean="0"/>
              <a:t>varianza</a:t>
            </a:r>
            <a:endParaRPr lang="en-US" dirty="0" smtClean="0"/>
          </a:p>
          <a:p>
            <a:pPr marL="285750" indent="-285750">
              <a:buFont typeface="Arial"/>
              <a:buChar char="•"/>
            </a:pPr>
            <a:r>
              <a:rPr lang="en-US" dirty="0" err="1" smtClean="0"/>
              <a:t>Gestionar</a:t>
            </a:r>
            <a:r>
              <a:rPr lang="en-US" dirty="0" smtClean="0"/>
              <a:t> los Planes de </a:t>
            </a:r>
            <a:r>
              <a:rPr lang="en-US" dirty="0" err="1" smtClean="0"/>
              <a:t>Acción</a:t>
            </a:r>
            <a:r>
              <a:rPr lang="en-US" dirty="0" smtClean="0"/>
              <a:t> / </a:t>
            </a:r>
            <a:r>
              <a:rPr lang="en-US" dirty="0" err="1" smtClean="0"/>
              <a:t>Determinar</a:t>
            </a:r>
            <a:r>
              <a:rPr lang="en-US" dirty="0" smtClean="0"/>
              <a:t> items de </a:t>
            </a:r>
            <a:r>
              <a:rPr lang="en-US" dirty="0" err="1" smtClean="0"/>
              <a:t>acciones</a:t>
            </a:r>
            <a:endParaRPr lang="en-US" dirty="0" smtClean="0"/>
          </a:p>
          <a:p>
            <a:pPr marL="285750" indent="-285750">
              <a:buFont typeface="Arial"/>
              <a:buChar char="•"/>
            </a:pPr>
            <a:r>
              <a:rPr lang="en-US" dirty="0" err="1" smtClean="0"/>
              <a:t>Incorporar</a:t>
            </a:r>
            <a:r>
              <a:rPr lang="en-US" dirty="0" smtClean="0"/>
              <a:t> </a:t>
            </a:r>
            <a:r>
              <a:rPr lang="en-US" dirty="0" err="1" smtClean="0"/>
              <a:t>Cambios</a:t>
            </a:r>
            <a:r>
              <a:rPr lang="en-US" dirty="0" smtClean="0"/>
              <a:t> / …</a:t>
            </a:r>
            <a:endParaRPr lang="en-US" dirty="0"/>
          </a:p>
        </p:txBody>
      </p:sp>
    </p:spTree>
    <p:extLst>
      <p:ext uri="{BB962C8B-B14F-4D97-AF65-F5344CB8AC3E}">
        <p14:creationId xmlns:p14="http://schemas.microsoft.com/office/powerpoint/2010/main" xmlns="" val="146839379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idx="4294967295"/>
          </p:nvPr>
        </p:nvSpPr>
        <p:spPr>
          <a:xfrm>
            <a:off x="304800" y="1"/>
            <a:ext cx="8705225" cy="1108075"/>
          </a:xfrm>
        </p:spPr>
        <p:txBody>
          <a:bodyPr/>
          <a:lstStyle/>
          <a:p>
            <a:r>
              <a:rPr lang="en-GB" dirty="0" err="1" smtClean="0"/>
              <a:t>Parámetros</a:t>
            </a:r>
            <a:r>
              <a:rPr lang="en-GB" dirty="0" smtClean="0"/>
              <a:t> del </a:t>
            </a:r>
            <a:r>
              <a:rPr lang="en-GB" dirty="0" err="1" smtClean="0"/>
              <a:t>Valor</a:t>
            </a:r>
            <a:r>
              <a:rPr lang="en-GB" dirty="0" smtClean="0"/>
              <a:t> Ganado</a:t>
            </a:r>
            <a:endParaRPr lang="en-US" dirty="0"/>
          </a:p>
        </p:txBody>
      </p:sp>
      <p:grpSp>
        <p:nvGrpSpPr>
          <p:cNvPr id="2" name="Group 11"/>
          <p:cNvGrpSpPr/>
          <p:nvPr/>
        </p:nvGrpSpPr>
        <p:grpSpPr>
          <a:xfrm>
            <a:off x="1066800" y="1752600"/>
            <a:ext cx="7086954" cy="3470275"/>
            <a:chOff x="1754188" y="1676402"/>
            <a:chExt cx="7677532" cy="3470275"/>
          </a:xfrm>
        </p:grpSpPr>
        <p:sp>
          <p:nvSpPr>
            <p:cNvPr id="991235" name="Oval 3"/>
            <p:cNvSpPr>
              <a:spLocks noChangeArrowheads="1"/>
            </p:cNvSpPr>
            <p:nvPr/>
          </p:nvSpPr>
          <p:spPr bwMode="auto">
            <a:xfrm>
              <a:off x="1754188" y="3871912"/>
              <a:ext cx="3525838" cy="1168400"/>
            </a:xfrm>
            <a:prstGeom prst="ellipse">
              <a:avLst/>
            </a:prstGeom>
            <a:solidFill>
              <a:schemeClr val="accent2"/>
            </a:solidFill>
            <a:ln>
              <a:headEnd/>
              <a:tailEnd/>
            </a:ln>
          </p:spPr>
          <p:style>
            <a:lnRef idx="3">
              <a:schemeClr val="lt1"/>
            </a:lnRef>
            <a:fillRef idx="1">
              <a:schemeClr val="accent1"/>
            </a:fillRef>
            <a:effectRef idx="1">
              <a:schemeClr val="accent1"/>
            </a:effectRef>
            <a:fontRef idx="minor">
              <a:schemeClr val="lt1"/>
            </a:fontRef>
          </p:style>
          <p:txBody>
            <a:bodyPr anchor="ctr"/>
            <a:lstStyle/>
            <a:p>
              <a:r>
                <a:rPr lang="es-ES" sz="1200" b="1" dirty="0" smtClean="0"/>
                <a:t>Valor del trabajo planificado en un momento específico tomado de las estimaciones  y cronograma de Línea de Base</a:t>
              </a:r>
              <a:endParaRPr lang="en-US" sz="1200" b="1" dirty="0">
                <a:latin typeface="+mn-lt"/>
              </a:endParaRPr>
            </a:p>
          </p:txBody>
        </p:sp>
        <p:sp>
          <p:nvSpPr>
            <p:cNvPr id="991236" name="Text Box 4"/>
            <p:cNvSpPr txBox="1">
              <a:spLocks noChangeArrowheads="1"/>
            </p:cNvSpPr>
            <p:nvPr/>
          </p:nvSpPr>
          <p:spPr bwMode="auto">
            <a:xfrm>
              <a:off x="2579688" y="3505200"/>
              <a:ext cx="1258887" cy="461665"/>
            </a:xfrm>
            <a:prstGeom prst="rect">
              <a:avLst/>
            </a:prstGeom>
            <a:noFill/>
            <a:ln w="9525" algn="ctr">
              <a:noFill/>
              <a:miter lim="800000"/>
              <a:headEnd/>
              <a:tailEnd/>
            </a:ln>
            <a:effectLst/>
          </p:spPr>
          <p:txBody>
            <a:bodyPr wrap="square">
              <a:spAutoFit/>
            </a:bodyPr>
            <a:lstStyle/>
            <a:p>
              <a:pPr eaLnBrk="1" hangingPunct="1"/>
              <a:r>
                <a:rPr lang="en-GB" sz="1200" b="1" dirty="0" err="1" smtClean="0">
                  <a:latin typeface="+mn-lt"/>
                </a:rPr>
                <a:t>Valor</a:t>
              </a:r>
              <a:r>
                <a:rPr lang="en-GB" sz="1200" b="1" dirty="0" smtClean="0">
                  <a:latin typeface="+mn-lt"/>
                </a:rPr>
                <a:t> </a:t>
              </a:r>
              <a:r>
                <a:rPr lang="en-GB" sz="1200" b="1" dirty="0" err="1" smtClean="0">
                  <a:latin typeface="+mn-lt"/>
                </a:rPr>
                <a:t>Planificado</a:t>
              </a:r>
              <a:endParaRPr lang="en-GB" sz="1200" b="1" dirty="0">
                <a:latin typeface="+mn-lt"/>
              </a:endParaRPr>
            </a:p>
          </p:txBody>
        </p:sp>
        <p:grpSp>
          <p:nvGrpSpPr>
            <p:cNvPr id="3" name="Group 5"/>
            <p:cNvGrpSpPr>
              <a:grpSpLocks/>
            </p:cNvGrpSpPr>
            <p:nvPr/>
          </p:nvGrpSpPr>
          <p:grpSpPr bwMode="auto">
            <a:xfrm>
              <a:off x="6573774" y="3505202"/>
              <a:ext cx="2857946" cy="1641475"/>
              <a:chOff x="3822" y="2208"/>
              <a:chExt cx="1662" cy="1034"/>
            </a:xfrm>
          </p:grpSpPr>
          <p:sp>
            <p:nvSpPr>
              <p:cNvPr id="991238" name="Oval 6"/>
              <p:cNvSpPr>
                <a:spLocks noChangeArrowheads="1"/>
              </p:cNvSpPr>
              <p:nvPr/>
            </p:nvSpPr>
            <p:spPr bwMode="auto">
              <a:xfrm>
                <a:off x="3822" y="2400"/>
                <a:ext cx="1662" cy="842"/>
              </a:xfrm>
              <a:prstGeom prst="ellipse">
                <a:avLst/>
              </a:prstGeom>
              <a:solidFill>
                <a:schemeClr val="accent6">
                  <a:lumMod val="75000"/>
                </a:schemeClr>
              </a:solidFill>
              <a:ln>
                <a:headEnd/>
                <a:tailEnd/>
              </a:ln>
            </p:spPr>
            <p:style>
              <a:lnRef idx="3">
                <a:schemeClr val="lt1"/>
              </a:lnRef>
              <a:fillRef idx="1">
                <a:schemeClr val="accent1"/>
              </a:fillRef>
              <a:effectRef idx="1">
                <a:schemeClr val="accent1"/>
              </a:effectRef>
              <a:fontRef idx="minor">
                <a:schemeClr val="lt1"/>
              </a:fontRef>
            </p:style>
            <p:txBody>
              <a:bodyPr anchor="ctr"/>
              <a:lstStyle/>
              <a:p>
                <a:r>
                  <a:rPr lang="es-ES" sz="1200" b="1" dirty="0" smtClean="0"/>
                  <a:t>Costo del trabajo realizado - es decir,  facturas, etc.</a:t>
                </a:r>
                <a:r>
                  <a:rPr lang="en-GB" sz="1200" b="1" dirty="0" smtClean="0"/>
                  <a:t>.</a:t>
                </a:r>
                <a:endParaRPr lang="en-US" sz="1200" b="1" dirty="0"/>
              </a:p>
            </p:txBody>
          </p:sp>
          <p:sp>
            <p:nvSpPr>
              <p:cNvPr id="991239" name="Text Box 7"/>
              <p:cNvSpPr txBox="1">
                <a:spLocks noChangeArrowheads="1"/>
              </p:cNvSpPr>
              <p:nvPr/>
            </p:nvSpPr>
            <p:spPr bwMode="auto">
              <a:xfrm>
                <a:off x="4164" y="2208"/>
                <a:ext cx="624" cy="174"/>
              </a:xfrm>
              <a:prstGeom prst="rect">
                <a:avLst/>
              </a:prstGeom>
              <a:noFill/>
              <a:ln w="9525" algn="ctr">
                <a:noFill/>
                <a:miter lim="800000"/>
                <a:headEnd/>
                <a:tailEnd/>
              </a:ln>
              <a:effectLst/>
            </p:spPr>
            <p:txBody>
              <a:bodyPr wrap="square">
                <a:spAutoFit/>
              </a:bodyPr>
              <a:lstStyle/>
              <a:p>
                <a:pPr eaLnBrk="1" hangingPunct="1"/>
                <a:r>
                  <a:rPr lang="en-GB" sz="1200" b="1" dirty="0" err="1" smtClean="0">
                    <a:latin typeface="+mn-lt"/>
                  </a:rPr>
                  <a:t>Costo</a:t>
                </a:r>
                <a:r>
                  <a:rPr lang="en-GB" sz="1200" b="1" dirty="0" smtClean="0">
                    <a:latin typeface="+mn-lt"/>
                  </a:rPr>
                  <a:t> Real</a:t>
                </a:r>
                <a:endParaRPr lang="en-GB" sz="1200" b="1" dirty="0">
                  <a:latin typeface="+mn-lt"/>
                </a:endParaRPr>
              </a:p>
            </p:txBody>
          </p:sp>
        </p:grpSp>
        <p:grpSp>
          <p:nvGrpSpPr>
            <p:cNvPr id="4" name="Group 8"/>
            <p:cNvGrpSpPr>
              <a:grpSpLocks/>
            </p:cNvGrpSpPr>
            <p:nvPr/>
          </p:nvGrpSpPr>
          <p:grpSpPr bwMode="auto">
            <a:xfrm>
              <a:off x="3982377" y="1676402"/>
              <a:ext cx="3467100" cy="1524001"/>
              <a:chOff x="2316" y="1056"/>
              <a:chExt cx="2016" cy="960"/>
            </a:xfrm>
          </p:grpSpPr>
          <p:sp>
            <p:nvSpPr>
              <p:cNvPr id="991241" name="Oval 9"/>
              <p:cNvSpPr>
                <a:spLocks noChangeArrowheads="1"/>
              </p:cNvSpPr>
              <p:nvPr/>
            </p:nvSpPr>
            <p:spPr bwMode="auto">
              <a:xfrm>
                <a:off x="2316" y="1296"/>
                <a:ext cx="2016" cy="720"/>
              </a:xfrm>
              <a:prstGeom prst="ellipse">
                <a:avLst/>
              </a:prstGeom>
              <a:solidFill>
                <a:srgbClr val="0070C0"/>
              </a:solidFill>
              <a:ln>
                <a:headEnd/>
                <a:tailEnd/>
              </a:ln>
            </p:spPr>
            <p:style>
              <a:lnRef idx="3">
                <a:schemeClr val="lt1"/>
              </a:lnRef>
              <a:fillRef idx="1">
                <a:schemeClr val="accent1"/>
              </a:fillRef>
              <a:effectRef idx="1">
                <a:schemeClr val="accent1"/>
              </a:effectRef>
              <a:fontRef idx="minor">
                <a:schemeClr val="lt1"/>
              </a:fontRef>
            </p:style>
            <p:txBody>
              <a:bodyPr anchor="ctr"/>
              <a:lstStyle/>
              <a:p>
                <a:r>
                  <a:rPr lang="es-ES" sz="1200" b="1" dirty="0" smtClean="0"/>
                  <a:t>Valor del trabajo útil logrado en un momento específico basado en mediciones de desempeño</a:t>
                </a:r>
                <a:endParaRPr lang="en-US" sz="1200" b="1" dirty="0">
                  <a:latin typeface="+mn-lt"/>
                </a:endParaRPr>
              </a:p>
            </p:txBody>
          </p:sp>
          <p:sp>
            <p:nvSpPr>
              <p:cNvPr id="991242" name="Text Box 10"/>
              <p:cNvSpPr txBox="1">
                <a:spLocks noChangeArrowheads="1"/>
              </p:cNvSpPr>
              <p:nvPr/>
            </p:nvSpPr>
            <p:spPr bwMode="auto">
              <a:xfrm>
                <a:off x="2988" y="1056"/>
                <a:ext cx="679" cy="174"/>
              </a:xfrm>
              <a:prstGeom prst="rect">
                <a:avLst/>
              </a:prstGeom>
              <a:noFill/>
              <a:ln w="9525" algn="ctr">
                <a:noFill/>
                <a:miter lim="800000"/>
                <a:headEnd/>
                <a:tailEnd/>
              </a:ln>
              <a:effectLst/>
            </p:spPr>
            <p:txBody>
              <a:bodyPr wrap="square">
                <a:spAutoFit/>
              </a:bodyPr>
              <a:lstStyle/>
              <a:p>
                <a:pPr eaLnBrk="1" hangingPunct="1"/>
                <a:r>
                  <a:rPr lang="en-GB" sz="1200" b="1" dirty="0" err="1" smtClean="0">
                    <a:latin typeface="+mn-lt"/>
                  </a:rPr>
                  <a:t>Valor</a:t>
                </a:r>
                <a:r>
                  <a:rPr lang="en-GB" sz="1200" b="1" dirty="0" smtClean="0">
                    <a:latin typeface="+mn-lt"/>
                  </a:rPr>
                  <a:t> Ganado</a:t>
                </a:r>
                <a:endParaRPr lang="en-GB" sz="1200" b="1" dirty="0">
                  <a:latin typeface="+mn-lt"/>
                </a:endParaRPr>
              </a:p>
            </p:txBody>
          </p:sp>
        </p:grpSp>
      </p:grpSp>
      <p:sp>
        <p:nvSpPr>
          <p:cNvPr id="5" name="Slide Number Placeholder 4"/>
          <p:cNvSpPr>
            <a:spLocks noGrp="1"/>
          </p:cNvSpPr>
          <p:nvPr>
            <p:ph type="sldNum" sz="quarter" idx="12"/>
          </p:nvPr>
        </p:nvSpPr>
        <p:spPr/>
        <p:txBody>
          <a:bodyPr/>
          <a:lstStyle/>
          <a:p>
            <a:fld id="{4BE819A1-3DD8-4179-BFD0-BF7D359F8DBD}" type="slidenum">
              <a:rPr lang="en-US" smtClean="0"/>
              <a:pPr/>
              <a:t>85</a:t>
            </a:fld>
            <a:endParaRPr lang="en-US" dirty="0"/>
          </a:p>
        </p:txBody>
      </p:sp>
    </p:spTree>
    <p:extLst>
      <p:ext uri="{BB962C8B-B14F-4D97-AF65-F5344CB8AC3E}">
        <p14:creationId xmlns:p14="http://schemas.microsoft.com/office/powerpoint/2010/main" xmlns="" val="38767546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normAutofit/>
          </a:bodyPr>
          <a:lstStyle/>
          <a:p>
            <a:r>
              <a:rPr lang="en-GB" dirty="0" err="1" smtClean="0"/>
              <a:t>Principios</a:t>
            </a:r>
            <a:r>
              <a:rPr lang="en-GB" dirty="0" smtClean="0"/>
              <a:t> del </a:t>
            </a:r>
            <a:r>
              <a:rPr lang="en-GB" dirty="0" err="1" smtClean="0"/>
              <a:t>Valor</a:t>
            </a:r>
            <a:r>
              <a:rPr lang="en-GB" dirty="0" smtClean="0"/>
              <a:t> Ganado</a:t>
            </a:r>
            <a:endParaRPr lang="en-US" dirty="0"/>
          </a:p>
        </p:txBody>
      </p:sp>
      <p:grpSp>
        <p:nvGrpSpPr>
          <p:cNvPr id="2" name="Group 70"/>
          <p:cNvGrpSpPr/>
          <p:nvPr/>
        </p:nvGrpSpPr>
        <p:grpSpPr>
          <a:xfrm>
            <a:off x="3869256" y="2083853"/>
            <a:ext cx="4131746" cy="2628900"/>
            <a:chOff x="4757739" y="3333750"/>
            <a:chExt cx="4476058" cy="2628900"/>
          </a:xfrm>
        </p:grpSpPr>
        <p:grpSp>
          <p:nvGrpSpPr>
            <p:cNvPr id="5" name="Group 5"/>
            <p:cNvGrpSpPr>
              <a:grpSpLocks/>
            </p:cNvGrpSpPr>
            <p:nvPr/>
          </p:nvGrpSpPr>
          <p:grpSpPr bwMode="auto">
            <a:xfrm>
              <a:off x="5056982" y="4802188"/>
              <a:ext cx="510778" cy="276225"/>
              <a:chOff x="2300" y="1689"/>
              <a:chExt cx="297" cy="174"/>
            </a:xfrm>
          </p:grpSpPr>
          <p:sp>
            <p:nvSpPr>
              <p:cNvPr id="978950" name="Rectangle 6"/>
              <p:cNvSpPr>
                <a:spLocks noChangeArrowheads="1"/>
              </p:cNvSpPr>
              <p:nvPr/>
            </p:nvSpPr>
            <p:spPr bwMode="auto">
              <a:xfrm>
                <a:off x="2300" y="1689"/>
                <a:ext cx="297" cy="174"/>
              </a:xfrm>
              <a:prstGeom prst="rect">
                <a:avLst/>
              </a:prstGeom>
              <a:solidFill>
                <a:srgbClr val="BBE0E3"/>
              </a:solidFill>
              <a:ln w="9525">
                <a:noFill/>
                <a:miter lim="800000"/>
                <a:headEnd/>
                <a:tailEnd/>
              </a:ln>
            </p:spPr>
            <p:txBody>
              <a:bodyPr/>
              <a:lstStyle/>
              <a:p>
                <a:endParaRPr lang="en-US" dirty="0"/>
              </a:p>
            </p:txBody>
          </p:sp>
          <p:sp>
            <p:nvSpPr>
              <p:cNvPr id="978951" name="Rectangle 7"/>
              <p:cNvSpPr>
                <a:spLocks noChangeArrowheads="1"/>
              </p:cNvSpPr>
              <p:nvPr/>
            </p:nvSpPr>
            <p:spPr bwMode="auto">
              <a:xfrm>
                <a:off x="2300"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6" name="Group 8"/>
            <p:cNvGrpSpPr>
              <a:grpSpLocks/>
            </p:cNvGrpSpPr>
            <p:nvPr/>
          </p:nvGrpSpPr>
          <p:grpSpPr bwMode="auto">
            <a:xfrm>
              <a:off x="6016626" y="4802188"/>
              <a:ext cx="512498" cy="276225"/>
              <a:chOff x="2858" y="1689"/>
              <a:chExt cx="298" cy="174"/>
            </a:xfrm>
          </p:grpSpPr>
          <p:sp>
            <p:nvSpPr>
              <p:cNvPr id="978953" name="Rectangle 9"/>
              <p:cNvSpPr>
                <a:spLocks noChangeArrowheads="1"/>
              </p:cNvSpPr>
              <p:nvPr/>
            </p:nvSpPr>
            <p:spPr bwMode="auto">
              <a:xfrm>
                <a:off x="2858" y="1689"/>
                <a:ext cx="298" cy="174"/>
              </a:xfrm>
              <a:prstGeom prst="rect">
                <a:avLst/>
              </a:prstGeom>
              <a:solidFill>
                <a:srgbClr val="BBE0E3"/>
              </a:solidFill>
              <a:ln w="9525">
                <a:noFill/>
                <a:miter lim="800000"/>
                <a:headEnd/>
                <a:tailEnd/>
              </a:ln>
            </p:spPr>
            <p:txBody>
              <a:bodyPr/>
              <a:lstStyle/>
              <a:p>
                <a:endParaRPr lang="en-US" dirty="0"/>
              </a:p>
            </p:txBody>
          </p:sp>
          <p:sp>
            <p:nvSpPr>
              <p:cNvPr id="978954" name="Rectangle 10"/>
              <p:cNvSpPr>
                <a:spLocks noChangeArrowheads="1"/>
              </p:cNvSpPr>
              <p:nvPr/>
            </p:nvSpPr>
            <p:spPr bwMode="auto">
              <a:xfrm>
                <a:off x="2858"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7" name="Group 11"/>
            <p:cNvGrpSpPr>
              <a:grpSpLocks/>
            </p:cNvGrpSpPr>
            <p:nvPr/>
          </p:nvGrpSpPr>
          <p:grpSpPr bwMode="auto">
            <a:xfrm>
              <a:off x="7179205" y="4802188"/>
              <a:ext cx="510778" cy="276225"/>
              <a:chOff x="3534" y="1689"/>
              <a:chExt cx="297" cy="174"/>
            </a:xfrm>
          </p:grpSpPr>
          <p:sp>
            <p:nvSpPr>
              <p:cNvPr id="978956" name="Rectangle 12"/>
              <p:cNvSpPr>
                <a:spLocks noChangeArrowheads="1"/>
              </p:cNvSpPr>
              <p:nvPr/>
            </p:nvSpPr>
            <p:spPr bwMode="auto">
              <a:xfrm>
                <a:off x="3534" y="1689"/>
                <a:ext cx="297" cy="174"/>
              </a:xfrm>
              <a:prstGeom prst="rect">
                <a:avLst/>
              </a:prstGeom>
              <a:solidFill>
                <a:srgbClr val="BBE0E3"/>
              </a:solidFill>
              <a:ln w="9525">
                <a:noFill/>
                <a:miter lim="800000"/>
                <a:headEnd/>
                <a:tailEnd/>
              </a:ln>
            </p:spPr>
            <p:txBody>
              <a:bodyPr/>
              <a:lstStyle/>
              <a:p>
                <a:endParaRPr lang="en-US" dirty="0"/>
              </a:p>
            </p:txBody>
          </p:sp>
          <p:sp>
            <p:nvSpPr>
              <p:cNvPr id="978957" name="Rectangle 13"/>
              <p:cNvSpPr>
                <a:spLocks noChangeArrowheads="1"/>
              </p:cNvSpPr>
              <p:nvPr/>
            </p:nvSpPr>
            <p:spPr bwMode="auto">
              <a:xfrm>
                <a:off x="3534"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8" name="Group 14"/>
            <p:cNvGrpSpPr>
              <a:grpSpLocks/>
            </p:cNvGrpSpPr>
            <p:nvPr/>
          </p:nvGrpSpPr>
          <p:grpSpPr bwMode="auto">
            <a:xfrm>
              <a:off x="7985787" y="4802188"/>
              <a:ext cx="512498" cy="276225"/>
              <a:chOff x="4003" y="1689"/>
              <a:chExt cx="298" cy="174"/>
            </a:xfrm>
          </p:grpSpPr>
          <p:sp>
            <p:nvSpPr>
              <p:cNvPr id="978959" name="Rectangle 15"/>
              <p:cNvSpPr>
                <a:spLocks noChangeArrowheads="1"/>
              </p:cNvSpPr>
              <p:nvPr/>
            </p:nvSpPr>
            <p:spPr bwMode="auto">
              <a:xfrm>
                <a:off x="4003" y="1689"/>
                <a:ext cx="298" cy="174"/>
              </a:xfrm>
              <a:prstGeom prst="rect">
                <a:avLst/>
              </a:prstGeom>
              <a:solidFill>
                <a:srgbClr val="BBE0E3"/>
              </a:solidFill>
              <a:ln w="9525">
                <a:noFill/>
                <a:miter lim="800000"/>
                <a:headEnd/>
                <a:tailEnd/>
              </a:ln>
            </p:spPr>
            <p:txBody>
              <a:bodyPr/>
              <a:lstStyle/>
              <a:p>
                <a:endParaRPr lang="en-US" dirty="0"/>
              </a:p>
            </p:txBody>
          </p:sp>
          <p:sp>
            <p:nvSpPr>
              <p:cNvPr id="978960" name="Rectangle 16"/>
              <p:cNvSpPr>
                <a:spLocks noChangeArrowheads="1"/>
              </p:cNvSpPr>
              <p:nvPr/>
            </p:nvSpPr>
            <p:spPr bwMode="auto">
              <a:xfrm>
                <a:off x="4003"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 name="Group 17"/>
            <p:cNvGrpSpPr>
              <a:grpSpLocks/>
            </p:cNvGrpSpPr>
            <p:nvPr/>
          </p:nvGrpSpPr>
          <p:grpSpPr bwMode="auto">
            <a:xfrm>
              <a:off x="5622793" y="4151313"/>
              <a:ext cx="510778" cy="276225"/>
              <a:chOff x="2629" y="1279"/>
              <a:chExt cx="297" cy="174"/>
            </a:xfrm>
          </p:grpSpPr>
          <p:sp>
            <p:nvSpPr>
              <p:cNvPr id="978962" name="Rectangle 18"/>
              <p:cNvSpPr>
                <a:spLocks noChangeArrowheads="1"/>
              </p:cNvSpPr>
              <p:nvPr/>
            </p:nvSpPr>
            <p:spPr bwMode="auto">
              <a:xfrm>
                <a:off x="2629" y="1279"/>
                <a:ext cx="297" cy="174"/>
              </a:xfrm>
              <a:prstGeom prst="rect">
                <a:avLst/>
              </a:prstGeom>
              <a:solidFill>
                <a:srgbClr val="BBE0E3"/>
              </a:solidFill>
              <a:ln w="9525">
                <a:noFill/>
                <a:miter lim="800000"/>
                <a:headEnd/>
                <a:tailEnd/>
              </a:ln>
            </p:spPr>
            <p:txBody>
              <a:bodyPr/>
              <a:lstStyle/>
              <a:p>
                <a:endParaRPr lang="en-US" dirty="0"/>
              </a:p>
            </p:txBody>
          </p:sp>
          <p:sp>
            <p:nvSpPr>
              <p:cNvPr id="978963" name="Rectangle 19"/>
              <p:cNvSpPr>
                <a:spLocks noChangeArrowheads="1"/>
              </p:cNvSpPr>
              <p:nvPr/>
            </p:nvSpPr>
            <p:spPr bwMode="auto">
              <a:xfrm>
                <a:off x="2629" y="1279"/>
                <a:ext cx="297" cy="174"/>
              </a:xfrm>
              <a:prstGeom prst="rect">
                <a:avLst/>
              </a:prstGeom>
              <a:noFill/>
              <a:ln w="12700" cap="rnd">
                <a:solidFill>
                  <a:srgbClr val="000000"/>
                </a:solidFill>
                <a:miter lim="800000"/>
                <a:headEnd/>
                <a:tailEnd/>
              </a:ln>
            </p:spPr>
            <p:txBody>
              <a:bodyPr/>
              <a:lstStyle/>
              <a:p>
                <a:endParaRPr lang="en-US" dirty="0"/>
              </a:p>
            </p:txBody>
          </p:sp>
        </p:grpSp>
        <p:grpSp>
          <p:nvGrpSpPr>
            <p:cNvPr id="10" name="Group 20"/>
            <p:cNvGrpSpPr>
              <a:grpSpLocks/>
            </p:cNvGrpSpPr>
            <p:nvPr/>
          </p:nvGrpSpPr>
          <p:grpSpPr bwMode="auto">
            <a:xfrm>
              <a:off x="7559279" y="4149725"/>
              <a:ext cx="510778" cy="274638"/>
              <a:chOff x="3755" y="1278"/>
              <a:chExt cx="297" cy="173"/>
            </a:xfrm>
          </p:grpSpPr>
          <p:sp>
            <p:nvSpPr>
              <p:cNvPr id="978965" name="Rectangle 21"/>
              <p:cNvSpPr>
                <a:spLocks noChangeArrowheads="1"/>
              </p:cNvSpPr>
              <p:nvPr/>
            </p:nvSpPr>
            <p:spPr bwMode="auto">
              <a:xfrm>
                <a:off x="3755" y="1278"/>
                <a:ext cx="297" cy="173"/>
              </a:xfrm>
              <a:prstGeom prst="rect">
                <a:avLst/>
              </a:prstGeom>
              <a:solidFill>
                <a:srgbClr val="BBE0E3"/>
              </a:solidFill>
              <a:ln w="9525">
                <a:noFill/>
                <a:miter lim="800000"/>
                <a:headEnd/>
                <a:tailEnd/>
              </a:ln>
            </p:spPr>
            <p:txBody>
              <a:bodyPr/>
              <a:lstStyle/>
              <a:p>
                <a:endParaRPr lang="en-US" dirty="0"/>
              </a:p>
            </p:txBody>
          </p:sp>
          <p:sp>
            <p:nvSpPr>
              <p:cNvPr id="978966" name="Rectangle 22"/>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11" name="Group 23"/>
            <p:cNvGrpSpPr>
              <a:grpSpLocks/>
            </p:cNvGrpSpPr>
            <p:nvPr/>
          </p:nvGrpSpPr>
          <p:grpSpPr bwMode="auto">
            <a:xfrm>
              <a:off x="6582437" y="3648075"/>
              <a:ext cx="512498" cy="274638"/>
              <a:chOff x="3187" y="962"/>
              <a:chExt cx="298" cy="173"/>
            </a:xfrm>
          </p:grpSpPr>
          <p:sp>
            <p:nvSpPr>
              <p:cNvPr id="978968" name="Rectangle 24"/>
              <p:cNvSpPr>
                <a:spLocks noChangeArrowheads="1"/>
              </p:cNvSpPr>
              <p:nvPr/>
            </p:nvSpPr>
            <p:spPr bwMode="auto">
              <a:xfrm>
                <a:off x="3187" y="962"/>
                <a:ext cx="298" cy="173"/>
              </a:xfrm>
              <a:prstGeom prst="rect">
                <a:avLst/>
              </a:prstGeom>
              <a:solidFill>
                <a:srgbClr val="BBE0E3"/>
              </a:solidFill>
              <a:ln w="9525">
                <a:noFill/>
                <a:miter lim="800000"/>
                <a:headEnd/>
                <a:tailEnd/>
              </a:ln>
            </p:spPr>
            <p:txBody>
              <a:bodyPr/>
              <a:lstStyle/>
              <a:p>
                <a:endParaRPr lang="en-US" dirty="0"/>
              </a:p>
            </p:txBody>
          </p:sp>
          <p:sp>
            <p:nvSpPr>
              <p:cNvPr id="978969" name="Rectangle 25"/>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70" name="Freeform 26"/>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71" name="Freeform 27"/>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72" name="Freeform 28"/>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8973" name="Freeform 29"/>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8974" name="Freeform 30"/>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8975" name="Freeform 31"/>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grpSp>
          <p:nvGrpSpPr>
            <p:cNvPr id="12" name="Group 32"/>
            <p:cNvGrpSpPr>
              <a:grpSpLocks/>
            </p:cNvGrpSpPr>
            <p:nvPr/>
          </p:nvGrpSpPr>
          <p:grpSpPr bwMode="auto">
            <a:xfrm>
              <a:off x="5056982" y="4802188"/>
              <a:ext cx="510778" cy="454025"/>
              <a:chOff x="2300" y="1689"/>
              <a:chExt cx="297" cy="174"/>
            </a:xfrm>
          </p:grpSpPr>
          <p:sp>
            <p:nvSpPr>
              <p:cNvPr id="978977" name="Rectangle 33"/>
              <p:cNvSpPr>
                <a:spLocks noChangeArrowheads="1"/>
              </p:cNvSpPr>
              <p:nvPr/>
            </p:nvSpPr>
            <p:spPr bwMode="auto">
              <a:xfrm>
                <a:off x="2300" y="1689"/>
                <a:ext cx="297" cy="174"/>
              </a:xfrm>
              <a:prstGeom prst="rect">
                <a:avLst/>
              </a:prstGeom>
              <a:solidFill>
                <a:srgbClr val="0033CC"/>
              </a:solidFill>
              <a:ln w="9525">
                <a:noFill/>
                <a:miter lim="800000"/>
                <a:headEnd/>
                <a:tailEnd/>
              </a:ln>
            </p:spPr>
            <p:txBody>
              <a:bodyPr/>
              <a:lstStyle/>
              <a:p>
                <a:endParaRPr lang="en-US" dirty="0"/>
              </a:p>
            </p:txBody>
          </p:sp>
          <p:sp>
            <p:nvSpPr>
              <p:cNvPr id="978978" name="Rectangle 34"/>
              <p:cNvSpPr>
                <a:spLocks noChangeArrowheads="1"/>
              </p:cNvSpPr>
              <p:nvPr/>
            </p:nvSpPr>
            <p:spPr bwMode="auto">
              <a:xfrm>
                <a:off x="2300" y="168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3" name="Group 35"/>
            <p:cNvGrpSpPr>
              <a:grpSpLocks/>
            </p:cNvGrpSpPr>
            <p:nvPr/>
          </p:nvGrpSpPr>
          <p:grpSpPr bwMode="auto">
            <a:xfrm>
              <a:off x="6016626" y="4802188"/>
              <a:ext cx="512498" cy="441325"/>
              <a:chOff x="2858" y="1689"/>
              <a:chExt cx="298" cy="174"/>
            </a:xfrm>
          </p:grpSpPr>
          <p:sp>
            <p:nvSpPr>
              <p:cNvPr id="978980" name="Rectangle 36"/>
              <p:cNvSpPr>
                <a:spLocks noChangeArrowheads="1"/>
              </p:cNvSpPr>
              <p:nvPr/>
            </p:nvSpPr>
            <p:spPr bwMode="auto">
              <a:xfrm>
                <a:off x="2858" y="1689"/>
                <a:ext cx="298" cy="174"/>
              </a:xfrm>
              <a:prstGeom prst="rect">
                <a:avLst/>
              </a:prstGeom>
              <a:solidFill>
                <a:srgbClr val="0033CC"/>
              </a:solidFill>
              <a:ln w="9525">
                <a:noFill/>
                <a:miter lim="800000"/>
                <a:headEnd/>
                <a:tailEnd/>
              </a:ln>
            </p:spPr>
            <p:txBody>
              <a:bodyPr/>
              <a:lstStyle/>
              <a:p>
                <a:endParaRPr lang="en-US" dirty="0"/>
              </a:p>
            </p:txBody>
          </p:sp>
          <p:sp>
            <p:nvSpPr>
              <p:cNvPr id="978981" name="Rectangle 37"/>
              <p:cNvSpPr>
                <a:spLocks noChangeArrowheads="1"/>
              </p:cNvSpPr>
              <p:nvPr/>
            </p:nvSpPr>
            <p:spPr bwMode="auto">
              <a:xfrm>
                <a:off x="2858" y="1689"/>
                <a:ext cx="298"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4" name="Group 38"/>
            <p:cNvGrpSpPr>
              <a:grpSpLocks/>
            </p:cNvGrpSpPr>
            <p:nvPr/>
          </p:nvGrpSpPr>
          <p:grpSpPr bwMode="auto">
            <a:xfrm>
              <a:off x="7110413" y="4802188"/>
              <a:ext cx="579570" cy="441325"/>
              <a:chOff x="3534" y="1689"/>
              <a:chExt cx="297" cy="174"/>
            </a:xfrm>
          </p:grpSpPr>
          <p:sp>
            <p:nvSpPr>
              <p:cNvPr id="978983" name="Rectangle 39"/>
              <p:cNvSpPr>
                <a:spLocks noChangeArrowheads="1"/>
              </p:cNvSpPr>
              <p:nvPr/>
            </p:nvSpPr>
            <p:spPr bwMode="auto">
              <a:xfrm>
                <a:off x="3534" y="1689"/>
                <a:ext cx="297" cy="174"/>
              </a:xfrm>
              <a:prstGeom prst="rect">
                <a:avLst/>
              </a:prstGeom>
              <a:solidFill>
                <a:srgbClr val="FFFF99"/>
              </a:solidFill>
              <a:ln w="9525">
                <a:noFill/>
                <a:miter lim="800000"/>
                <a:headEnd/>
                <a:tailEnd/>
              </a:ln>
            </p:spPr>
            <p:txBody>
              <a:bodyPr/>
              <a:lstStyle/>
              <a:p>
                <a:endParaRPr lang="en-US" dirty="0"/>
              </a:p>
            </p:txBody>
          </p:sp>
          <p:sp>
            <p:nvSpPr>
              <p:cNvPr id="978984" name="Rectangle 40"/>
              <p:cNvSpPr>
                <a:spLocks noChangeArrowheads="1"/>
              </p:cNvSpPr>
              <p:nvPr/>
            </p:nvSpPr>
            <p:spPr bwMode="auto">
              <a:xfrm>
                <a:off x="3534" y="1689"/>
                <a:ext cx="297" cy="174"/>
              </a:xfrm>
              <a:prstGeom prst="rect">
                <a:avLst/>
              </a:prstGeom>
              <a:solidFill>
                <a:srgbClr val="FFFF99"/>
              </a:solidFill>
              <a:ln w="12700" cap="rnd">
                <a:solidFill>
                  <a:srgbClr val="000000"/>
                </a:solidFill>
                <a:miter lim="800000"/>
                <a:headEnd/>
                <a:tailEnd/>
              </a:ln>
            </p:spPr>
            <p:txBody>
              <a:bodyPr/>
              <a:lstStyle/>
              <a:p>
                <a:endParaRPr lang="en-US" dirty="0"/>
              </a:p>
            </p:txBody>
          </p:sp>
        </p:grpSp>
        <p:grpSp>
          <p:nvGrpSpPr>
            <p:cNvPr id="15" name="Group 41"/>
            <p:cNvGrpSpPr>
              <a:grpSpLocks/>
            </p:cNvGrpSpPr>
            <p:nvPr/>
          </p:nvGrpSpPr>
          <p:grpSpPr bwMode="auto">
            <a:xfrm>
              <a:off x="7958270" y="4802188"/>
              <a:ext cx="567531" cy="466725"/>
              <a:chOff x="4003" y="1689"/>
              <a:chExt cx="298" cy="174"/>
            </a:xfrm>
          </p:grpSpPr>
          <p:sp>
            <p:nvSpPr>
              <p:cNvPr id="978986" name="Rectangle 42"/>
              <p:cNvSpPr>
                <a:spLocks noChangeArrowheads="1"/>
              </p:cNvSpPr>
              <p:nvPr/>
            </p:nvSpPr>
            <p:spPr bwMode="auto">
              <a:xfrm>
                <a:off x="4003" y="1689"/>
                <a:ext cx="298" cy="174"/>
              </a:xfrm>
              <a:prstGeom prst="rect">
                <a:avLst/>
              </a:prstGeom>
              <a:solidFill>
                <a:srgbClr val="01FFC9"/>
              </a:solidFill>
              <a:ln w="9525">
                <a:noFill/>
                <a:miter lim="800000"/>
                <a:headEnd/>
                <a:tailEnd/>
              </a:ln>
            </p:spPr>
            <p:txBody>
              <a:bodyPr/>
              <a:lstStyle/>
              <a:p>
                <a:endParaRPr lang="en-US" dirty="0"/>
              </a:p>
            </p:txBody>
          </p:sp>
          <p:sp>
            <p:nvSpPr>
              <p:cNvPr id="978987" name="Rectangle 43"/>
              <p:cNvSpPr>
                <a:spLocks noChangeArrowheads="1"/>
              </p:cNvSpPr>
              <p:nvPr/>
            </p:nvSpPr>
            <p:spPr bwMode="auto">
              <a:xfrm>
                <a:off x="4003" y="1689"/>
                <a:ext cx="298" cy="174"/>
              </a:xfrm>
              <a:prstGeom prst="rect">
                <a:avLst/>
              </a:prstGeom>
              <a:solidFill>
                <a:srgbClr val="01FFC9"/>
              </a:solidFill>
              <a:ln w="12700" cap="rnd">
                <a:solidFill>
                  <a:srgbClr val="000000"/>
                </a:solidFill>
                <a:miter lim="800000"/>
                <a:headEnd/>
                <a:tailEnd/>
              </a:ln>
            </p:spPr>
            <p:txBody>
              <a:bodyPr/>
              <a:lstStyle/>
              <a:p>
                <a:endParaRPr lang="en-US" dirty="0"/>
              </a:p>
            </p:txBody>
          </p:sp>
        </p:grpSp>
        <p:grpSp>
          <p:nvGrpSpPr>
            <p:cNvPr id="16" name="Group 44"/>
            <p:cNvGrpSpPr>
              <a:grpSpLocks/>
            </p:cNvGrpSpPr>
            <p:nvPr/>
          </p:nvGrpSpPr>
          <p:grpSpPr bwMode="auto">
            <a:xfrm>
              <a:off x="5622793" y="4151313"/>
              <a:ext cx="510778" cy="276225"/>
              <a:chOff x="2629" y="1279"/>
              <a:chExt cx="297" cy="174"/>
            </a:xfrm>
          </p:grpSpPr>
          <p:sp>
            <p:nvSpPr>
              <p:cNvPr id="978989" name="Rectangle 45"/>
              <p:cNvSpPr>
                <a:spLocks noChangeArrowheads="1"/>
              </p:cNvSpPr>
              <p:nvPr/>
            </p:nvSpPr>
            <p:spPr bwMode="auto">
              <a:xfrm>
                <a:off x="2629" y="1279"/>
                <a:ext cx="297" cy="174"/>
              </a:xfrm>
              <a:prstGeom prst="rect">
                <a:avLst/>
              </a:prstGeom>
              <a:solidFill>
                <a:srgbClr val="0033CC"/>
              </a:solidFill>
              <a:ln w="9525">
                <a:noFill/>
                <a:miter lim="800000"/>
                <a:headEnd/>
                <a:tailEnd/>
              </a:ln>
            </p:spPr>
            <p:txBody>
              <a:bodyPr/>
              <a:lstStyle/>
              <a:p>
                <a:endParaRPr lang="en-US" dirty="0"/>
              </a:p>
            </p:txBody>
          </p:sp>
          <p:sp>
            <p:nvSpPr>
              <p:cNvPr id="978990" name="Rectangle 46"/>
              <p:cNvSpPr>
                <a:spLocks noChangeArrowheads="1"/>
              </p:cNvSpPr>
              <p:nvPr/>
            </p:nvSpPr>
            <p:spPr bwMode="auto">
              <a:xfrm>
                <a:off x="2629" y="127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7" name="Group 47"/>
            <p:cNvGrpSpPr>
              <a:grpSpLocks/>
            </p:cNvGrpSpPr>
            <p:nvPr/>
          </p:nvGrpSpPr>
          <p:grpSpPr bwMode="auto">
            <a:xfrm>
              <a:off x="7559279" y="4149725"/>
              <a:ext cx="510778" cy="274638"/>
              <a:chOff x="3755" y="1278"/>
              <a:chExt cx="297" cy="173"/>
            </a:xfrm>
          </p:grpSpPr>
          <p:sp>
            <p:nvSpPr>
              <p:cNvPr id="978992" name="Rectangle 48"/>
              <p:cNvSpPr>
                <a:spLocks noChangeArrowheads="1"/>
              </p:cNvSpPr>
              <p:nvPr/>
            </p:nvSpPr>
            <p:spPr bwMode="auto">
              <a:xfrm>
                <a:off x="3755" y="1278"/>
                <a:ext cx="297"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3" name="Rectangle 49"/>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18" name="Group 50"/>
            <p:cNvGrpSpPr>
              <a:grpSpLocks/>
            </p:cNvGrpSpPr>
            <p:nvPr/>
          </p:nvGrpSpPr>
          <p:grpSpPr bwMode="auto">
            <a:xfrm>
              <a:off x="6582437" y="3648075"/>
              <a:ext cx="512498" cy="274638"/>
              <a:chOff x="3187" y="962"/>
              <a:chExt cx="298" cy="173"/>
            </a:xfrm>
          </p:grpSpPr>
          <p:sp>
            <p:nvSpPr>
              <p:cNvPr id="978995" name="Rectangle 51"/>
              <p:cNvSpPr>
                <a:spLocks noChangeArrowheads="1"/>
              </p:cNvSpPr>
              <p:nvPr/>
            </p:nvSpPr>
            <p:spPr bwMode="auto">
              <a:xfrm>
                <a:off x="3187" y="962"/>
                <a:ext cx="298"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6" name="Rectangle 52"/>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97" name="Freeform 53"/>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98" name="Freeform 54"/>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99" name="Freeform 55"/>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9000" name="Freeform 56"/>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9001" name="Freeform 57"/>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9002" name="Freeform 58"/>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sp>
          <p:nvSpPr>
            <p:cNvPr id="979003" name="Text Box 59"/>
            <p:cNvSpPr txBox="1">
              <a:spLocks noChangeArrowheads="1"/>
            </p:cNvSpPr>
            <p:nvPr/>
          </p:nvSpPr>
          <p:spPr bwMode="auto">
            <a:xfrm>
              <a:off x="8032224" y="3930650"/>
              <a:ext cx="1201573" cy="461665"/>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b="1" dirty="0" err="1" smtClean="0"/>
                <a:t>Trabajos</a:t>
              </a:r>
              <a:r>
                <a:rPr lang="en-GB" sz="1200" b="1" dirty="0" smtClean="0"/>
                <a:t> de </a:t>
              </a:r>
              <a:r>
                <a:rPr lang="en-GB" sz="1200" b="1" dirty="0" err="1" smtClean="0"/>
                <a:t>cañería</a:t>
              </a:r>
              <a:endParaRPr lang="en-US" sz="1200" b="1" dirty="0"/>
            </a:p>
          </p:txBody>
        </p:sp>
        <p:sp>
          <p:nvSpPr>
            <p:cNvPr id="979004" name="Text Box 60"/>
            <p:cNvSpPr txBox="1">
              <a:spLocks noChangeArrowheads="1"/>
            </p:cNvSpPr>
            <p:nvPr/>
          </p:nvSpPr>
          <p:spPr bwMode="auto">
            <a:xfrm>
              <a:off x="4757739" y="3894138"/>
              <a:ext cx="1016397" cy="461665"/>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err="1" smtClean="0"/>
                <a:t>Trabajos</a:t>
              </a:r>
              <a:r>
                <a:rPr lang="en-GB" sz="1200" b="1" dirty="0" smtClean="0"/>
                <a:t> de Tierra</a:t>
              </a:r>
              <a:endParaRPr lang="en-US" sz="1200" b="1" dirty="0"/>
            </a:p>
          </p:txBody>
        </p:sp>
        <p:sp>
          <p:nvSpPr>
            <p:cNvPr id="979005" name="Text Box 61"/>
            <p:cNvSpPr txBox="1">
              <a:spLocks noChangeArrowheads="1"/>
            </p:cNvSpPr>
            <p:nvPr/>
          </p:nvSpPr>
          <p:spPr bwMode="auto">
            <a:xfrm>
              <a:off x="7151688" y="5645150"/>
              <a:ext cx="1483045"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smtClean="0"/>
                <a:t>Trabajo </a:t>
              </a:r>
              <a:r>
                <a:rPr lang="en-GB" sz="1200" b="1" dirty="0" err="1" smtClean="0"/>
                <a:t>terminado</a:t>
              </a:r>
              <a:endParaRPr lang="en-US" sz="1200" b="1" dirty="0"/>
            </a:p>
          </p:txBody>
        </p:sp>
        <p:sp>
          <p:nvSpPr>
            <p:cNvPr id="979006" name="Text Box 62"/>
            <p:cNvSpPr txBox="1">
              <a:spLocks noChangeArrowheads="1"/>
            </p:cNvSpPr>
            <p:nvPr/>
          </p:nvSpPr>
          <p:spPr bwMode="auto">
            <a:xfrm>
              <a:off x="5971911" y="43180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7" name="Text Box 63"/>
            <p:cNvSpPr txBox="1">
              <a:spLocks noChangeArrowheads="1"/>
            </p:cNvSpPr>
            <p:nvPr/>
          </p:nvSpPr>
          <p:spPr bwMode="auto">
            <a:xfrm>
              <a:off x="6921236" y="5626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8" name="Text Box 64"/>
            <p:cNvSpPr txBox="1">
              <a:spLocks noChangeArrowheads="1"/>
            </p:cNvSpPr>
            <p:nvPr/>
          </p:nvSpPr>
          <p:spPr bwMode="auto">
            <a:xfrm>
              <a:off x="5407819" y="51308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9" name="Text Box 65"/>
            <p:cNvSpPr txBox="1">
              <a:spLocks noChangeArrowheads="1"/>
            </p:cNvSpPr>
            <p:nvPr/>
          </p:nvSpPr>
          <p:spPr bwMode="auto">
            <a:xfrm>
              <a:off x="6398419" y="5118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0" name="Text Box 66"/>
            <p:cNvSpPr txBox="1">
              <a:spLocks noChangeArrowheads="1"/>
            </p:cNvSpPr>
            <p:nvPr/>
          </p:nvSpPr>
          <p:spPr bwMode="auto">
            <a:xfrm>
              <a:off x="7499086" y="51435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1" name="Text Box 67"/>
            <p:cNvSpPr txBox="1">
              <a:spLocks noChangeArrowheads="1"/>
            </p:cNvSpPr>
            <p:nvPr/>
          </p:nvSpPr>
          <p:spPr bwMode="auto">
            <a:xfrm>
              <a:off x="7004945" y="4781550"/>
              <a:ext cx="825500" cy="461665"/>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square">
              <a:spAutoFit/>
            </a:bodyPr>
            <a:lstStyle/>
            <a:p>
              <a:pPr algn="l" eaLnBrk="1" hangingPunct="1"/>
              <a:r>
                <a:rPr lang="en-GB" sz="1200" b="1" dirty="0" err="1" smtClean="0"/>
                <a:t>Comprar</a:t>
              </a:r>
              <a:r>
                <a:rPr lang="en-GB" sz="1200" b="1" dirty="0" smtClean="0"/>
                <a:t> </a:t>
              </a:r>
              <a:r>
                <a:rPr lang="en-GB" sz="1200" b="1" dirty="0" err="1" smtClean="0"/>
                <a:t>cañeria</a:t>
              </a:r>
              <a:endParaRPr lang="en-US" sz="1200" b="1" dirty="0"/>
            </a:p>
          </p:txBody>
        </p:sp>
        <p:sp>
          <p:nvSpPr>
            <p:cNvPr id="979012" name="Text Box 68"/>
            <p:cNvSpPr txBox="1">
              <a:spLocks noChangeArrowheads="1"/>
            </p:cNvSpPr>
            <p:nvPr/>
          </p:nvSpPr>
          <p:spPr bwMode="auto">
            <a:xfrm>
              <a:off x="7963431" y="4794250"/>
              <a:ext cx="775064" cy="461665"/>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square">
              <a:spAutoFit/>
            </a:bodyPr>
            <a:lstStyle/>
            <a:p>
              <a:pPr algn="l" eaLnBrk="1" hangingPunct="1"/>
              <a:r>
                <a:rPr lang="en-GB" sz="1200" b="1" dirty="0" err="1" smtClean="0"/>
                <a:t>lInstalar</a:t>
              </a:r>
              <a:r>
                <a:rPr lang="en-GB" sz="1200" b="1" dirty="0" smtClean="0"/>
                <a:t>  </a:t>
              </a:r>
              <a:r>
                <a:rPr lang="en-GB" sz="1200" b="1" dirty="0" err="1" smtClean="0"/>
                <a:t>cañería</a:t>
              </a:r>
              <a:endParaRPr lang="en-US" sz="1200" b="1" dirty="0"/>
            </a:p>
          </p:txBody>
        </p:sp>
        <p:sp>
          <p:nvSpPr>
            <p:cNvPr id="979013" name="Text Box 69"/>
            <p:cNvSpPr txBox="1">
              <a:spLocks noChangeArrowheads="1"/>
            </p:cNvSpPr>
            <p:nvPr/>
          </p:nvSpPr>
          <p:spPr bwMode="auto">
            <a:xfrm>
              <a:off x="6078538" y="3333750"/>
              <a:ext cx="1116139"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New Pipeline</a:t>
              </a:r>
              <a:endParaRPr lang="en-US" sz="1200" b="1" dirty="0"/>
            </a:p>
          </p:txBody>
        </p:sp>
      </p:grpSp>
      <p:pic>
        <p:nvPicPr>
          <p:cNvPr id="19015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4409" y="1670728"/>
            <a:ext cx="2356338"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079902" y="4947329"/>
            <a:ext cx="1968098" cy="369332"/>
          </a:xfrm>
          <a:prstGeom prst="rect">
            <a:avLst/>
          </a:prstGeom>
          <a:noFill/>
        </p:spPr>
        <p:txBody>
          <a:bodyPr wrap="square" rtlCol="0">
            <a:spAutoFit/>
          </a:bodyPr>
          <a:lstStyle/>
          <a:p>
            <a:r>
              <a:rPr lang="en-US" dirty="0" err="1" smtClean="0"/>
              <a:t>Tubería</a:t>
            </a:r>
            <a:r>
              <a:rPr lang="en-US" dirty="0" smtClean="0"/>
              <a:t> de Alaska</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86</a:t>
            </a:fld>
            <a:endParaRPr lang="en-US" dirty="0"/>
          </a:p>
        </p:txBody>
      </p:sp>
    </p:spTree>
    <p:extLst>
      <p:ext uri="{BB962C8B-B14F-4D97-AF65-F5344CB8AC3E}">
        <p14:creationId xmlns:p14="http://schemas.microsoft.com/office/powerpoint/2010/main" xmlns="" val="152390725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009" name="Rectangle 17"/>
          <p:cNvSpPr>
            <a:spLocks noGrp="1" noChangeArrowheads="1"/>
          </p:cNvSpPr>
          <p:nvPr>
            <p:ph type="title"/>
          </p:nvPr>
        </p:nvSpPr>
        <p:spPr/>
        <p:txBody>
          <a:bodyPr/>
          <a:lstStyle/>
          <a:p>
            <a:r>
              <a:rPr lang="en-US" dirty="0" err="1" smtClean="0"/>
              <a:t>Medición</a:t>
            </a:r>
            <a:r>
              <a:rPr lang="en-US" dirty="0" smtClean="0"/>
              <a:t>  del Valor Ganado</a:t>
            </a:r>
            <a:endParaRPr lang="en-US" dirty="0"/>
          </a:p>
        </p:txBody>
      </p:sp>
      <p:grpSp>
        <p:nvGrpSpPr>
          <p:cNvPr id="5" name="Group 37"/>
          <p:cNvGrpSpPr/>
          <p:nvPr/>
        </p:nvGrpSpPr>
        <p:grpSpPr>
          <a:xfrm>
            <a:off x="664552" y="1758954"/>
            <a:ext cx="8260570" cy="3987802"/>
            <a:chOff x="904875" y="1962150"/>
            <a:chExt cx="8948951" cy="3987802"/>
          </a:xfrm>
        </p:grpSpPr>
        <p:sp>
          <p:nvSpPr>
            <p:cNvPr id="980994" name="Rectangle 2"/>
            <p:cNvSpPr>
              <a:spLocks noChangeArrowheads="1"/>
            </p:cNvSpPr>
            <p:nvPr/>
          </p:nvSpPr>
          <p:spPr bwMode="auto">
            <a:xfrm>
              <a:off x="2765425" y="4127500"/>
              <a:ext cx="6465888" cy="279400"/>
            </a:xfrm>
            <a:prstGeom prst="rect">
              <a:avLst/>
            </a:prstGeom>
            <a:noFill/>
            <a:ln w="12700">
              <a:solidFill>
                <a:schemeClr val="tx1"/>
              </a:solidFill>
              <a:prstDash val="dash"/>
              <a:miter lim="800000"/>
              <a:headEnd type="none" w="sm" len="sm"/>
              <a:tailEnd type="none" w="sm" len="sm"/>
            </a:ln>
            <a:effectLst/>
          </p:spPr>
          <p:txBody>
            <a:bodyPr wrap="none" anchor="ctr"/>
            <a:lstStyle/>
            <a:p>
              <a:endParaRPr lang="en-US" dirty="0"/>
            </a:p>
          </p:txBody>
        </p:sp>
        <p:sp>
          <p:nvSpPr>
            <p:cNvPr id="980995" name="Line 3"/>
            <p:cNvSpPr>
              <a:spLocks noChangeShapeType="1"/>
            </p:cNvSpPr>
            <p:nvPr/>
          </p:nvSpPr>
          <p:spPr bwMode="auto">
            <a:xfrm>
              <a:off x="9245600" y="3365500"/>
              <a:ext cx="0" cy="6985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6" name="Line 4"/>
            <p:cNvSpPr>
              <a:spLocks noChangeShapeType="1"/>
            </p:cNvSpPr>
            <p:nvPr/>
          </p:nvSpPr>
          <p:spPr bwMode="auto">
            <a:xfrm>
              <a:off x="6053138" y="3378200"/>
              <a:ext cx="0" cy="673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7" name="Line 5"/>
            <p:cNvSpPr>
              <a:spLocks noChangeShapeType="1"/>
            </p:cNvSpPr>
            <p:nvPr/>
          </p:nvSpPr>
          <p:spPr bwMode="auto">
            <a:xfrm>
              <a:off x="7677150" y="3365500"/>
              <a:ext cx="0" cy="68580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6" name="Group 6"/>
            <p:cNvGrpSpPr>
              <a:grpSpLocks/>
            </p:cNvGrpSpPr>
            <p:nvPr/>
          </p:nvGrpSpPr>
          <p:grpSpPr bwMode="auto">
            <a:xfrm>
              <a:off x="4110038" y="2546350"/>
              <a:ext cx="5743788" cy="666750"/>
              <a:chOff x="2406" y="1828"/>
              <a:chExt cx="3339" cy="420"/>
            </a:xfrm>
          </p:grpSpPr>
          <p:sp>
            <p:nvSpPr>
              <p:cNvPr id="980999" name="AutoShape 7"/>
              <p:cNvSpPr>
                <a:spLocks/>
              </p:cNvSpPr>
              <p:nvPr/>
            </p:nvSpPr>
            <p:spPr bwMode="auto">
              <a:xfrm rot="5400000">
                <a:off x="3960" y="624"/>
                <a:ext cx="40" cy="2744"/>
              </a:xfrm>
              <a:prstGeom prst="leftBracket">
                <a:avLst>
                  <a:gd name="adj" fmla="val 571667"/>
                </a:avLst>
              </a:prstGeom>
              <a:noFill/>
              <a:ln w="12700">
                <a:solidFill>
                  <a:schemeClr val="tx1"/>
                </a:solidFill>
                <a:round/>
                <a:headEnd/>
                <a:tailEnd/>
              </a:ln>
              <a:effectLst/>
            </p:spPr>
            <p:txBody>
              <a:bodyPr wrap="none" anchor="ctr"/>
              <a:lstStyle/>
              <a:p>
                <a:endParaRPr lang="en-US" dirty="0"/>
              </a:p>
            </p:txBody>
          </p:sp>
          <p:sp>
            <p:nvSpPr>
              <p:cNvPr id="981000" name="Text Box 8"/>
              <p:cNvSpPr txBox="1">
                <a:spLocks noChangeArrowheads="1"/>
              </p:cNvSpPr>
              <p:nvPr/>
            </p:nvSpPr>
            <p:spPr bwMode="auto">
              <a:xfrm>
                <a:off x="2406" y="1988"/>
                <a:ext cx="539"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2 </a:t>
                </a:r>
                <a:r>
                  <a:rPr lang="en-GB" sz="1200" b="1" dirty="0" err="1" smtClean="0"/>
                  <a:t>semanas</a:t>
                </a:r>
                <a:endParaRPr lang="en-US" sz="1200" b="1" dirty="0"/>
              </a:p>
            </p:txBody>
          </p:sp>
          <p:sp>
            <p:nvSpPr>
              <p:cNvPr id="981001" name="Text Box 9"/>
              <p:cNvSpPr txBox="1">
                <a:spLocks noChangeArrowheads="1"/>
              </p:cNvSpPr>
              <p:nvPr/>
            </p:nvSpPr>
            <p:spPr bwMode="auto">
              <a:xfrm>
                <a:off x="3358" y="1996"/>
                <a:ext cx="539"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4 </a:t>
                </a:r>
                <a:r>
                  <a:rPr lang="en-GB" sz="1200" b="1" dirty="0" err="1" smtClean="0"/>
                  <a:t>semanas</a:t>
                </a:r>
                <a:endParaRPr lang="en-US" sz="1200" b="1" dirty="0"/>
              </a:p>
            </p:txBody>
          </p:sp>
          <p:sp>
            <p:nvSpPr>
              <p:cNvPr id="981002" name="Text Box 10"/>
              <p:cNvSpPr txBox="1">
                <a:spLocks noChangeArrowheads="1"/>
              </p:cNvSpPr>
              <p:nvPr/>
            </p:nvSpPr>
            <p:spPr bwMode="auto">
              <a:xfrm>
                <a:off x="4278" y="2004"/>
                <a:ext cx="539"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6 </a:t>
                </a:r>
                <a:r>
                  <a:rPr lang="en-GB" sz="1200" b="1" dirty="0" err="1" smtClean="0"/>
                  <a:t>semanas</a:t>
                </a:r>
                <a:endParaRPr lang="en-US" sz="1200" b="1" dirty="0"/>
              </a:p>
            </p:txBody>
          </p:sp>
          <p:sp>
            <p:nvSpPr>
              <p:cNvPr id="981003" name="Text Box 11"/>
              <p:cNvSpPr txBox="1">
                <a:spLocks noChangeArrowheads="1"/>
              </p:cNvSpPr>
              <p:nvPr/>
            </p:nvSpPr>
            <p:spPr bwMode="auto">
              <a:xfrm>
                <a:off x="5206" y="2004"/>
                <a:ext cx="539"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8 </a:t>
                </a:r>
                <a:r>
                  <a:rPr lang="en-GB" sz="1200" b="1" dirty="0" err="1" smtClean="0"/>
                  <a:t>semanas</a:t>
                </a:r>
                <a:endParaRPr lang="en-US" sz="1200" b="1" dirty="0"/>
              </a:p>
            </p:txBody>
          </p:sp>
          <p:sp>
            <p:nvSpPr>
              <p:cNvPr id="981004" name="AutoShape 12"/>
              <p:cNvSpPr>
                <a:spLocks noChangeArrowheads="1"/>
              </p:cNvSpPr>
              <p:nvPr/>
            </p:nvSpPr>
            <p:spPr bwMode="auto">
              <a:xfrm rot="10800000">
                <a:off x="5304" y="2160"/>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5" name="AutoShape 13"/>
              <p:cNvSpPr>
                <a:spLocks noChangeArrowheads="1"/>
              </p:cNvSpPr>
              <p:nvPr/>
            </p:nvSpPr>
            <p:spPr bwMode="auto">
              <a:xfrm rot="10800000">
                <a:off x="2488"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6" name="AutoShape 14"/>
              <p:cNvSpPr>
                <a:spLocks noChangeArrowheads="1"/>
              </p:cNvSpPr>
              <p:nvPr/>
            </p:nvSpPr>
            <p:spPr bwMode="auto">
              <a:xfrm rot="10800000">
                <a:off x="3464"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7" name="AutoShape 15"/>
              <p:cNvSpPr>
                <a:spLocks noChangeArrowheads="1"/>
              </p:cNvSpPr>
              <p:nvPr/>
            </p:nvSpPr>
            <p:spPr bwMode="auto">
              <a:xfrm rot="10800000">
                <a:off x="4392" y="2168"/>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8" name="Text Box 16"/>
              <p:cNvSpPr txBox="1">
                <a:spLocks noChangeArrowheads="1"/>
              </p:cNvSpPr>
              <p:nvPr/>
            </p:nvSpPr>
            <p:spPr bwMode="auto">
              <a:xfrm>
                <a:off x="3638" y="1828"/>
                <a:ext cx="839" cy="174"/>
              </a:xfrm>
              <a:prstGeom prst="rect">
                <a:avLst/>
              </a:prstGeom>
              <a:solidFill>
                <a:schemeClr val="bg1"/>
              </a:solidFill>
              <a:ln w="12700" algn="ctr">
                <a:noFill/>
                <a:miter lim="800000"/>
                <a:headEnd/>
                <a:tailEnd/>
              </a:ln>
              <a:effectLst/>
            </p:spPr>
            <p:txBody>
              <a:bodyPr wrap="none">
                <a:spAutoFit/>
              </a:bodyPr>
              <a:lstStyle/>
              <a:p>
                <a:pPr algn="l" eaLnBrk="1" hangingPunct="1"/>
                <a:r>
                  <a:rPr lang="en-GB" sz="1200" b="1" dirty="0" err="1" smtClean="0"/>
                  <a:t>Puntos</a:t>
                </a:r>
                <a:r>
                  <a:rPr lang="en-GB" sz="1200" b="1" dirty="0" smtClean="0"/>
                  <a:t> de Control</a:t>
                </a:r>
              </a:p>
            </p:txBody>
          </p:sp>
        </p:grpSp>
        <p:sp>
          <p:nvSpPr>
            <p:cNvPr id="981010" name="Text Box 18"/>
            <p:cNvSpPr txBox="1">
              <a:spLocks noChangeArrowheads="1"/>
            </p:cNvSpPr>
            <p:nvPr/>
          </p:nvSpPr>
          <p:spPr bwMode="auto">
            <a:xfrm>
              <a:off x="4440238" y="3041650"/>
              <a:ext cx="1369125" cy="276999"/>
            </a:xfrm>
            <a:prstGeom prst="rect">
              <a:avLst/>
            </a:prstGeom>
            <a:noFill/>
            <a:ln w="12700" algn="ctr">
              <a:noFill/>
              <a:miter lim="800000"/>
              <a:headEnd/>
              <a:tailEnd/>
            </a:ln>
            <a:effectLst/>
          </p:spPr>
          <p:txBody>
            <a:bodyPr wrap="none">
              <a:spAutoFit/>
            </a:bodyPr>
            <a:lstStyle/>
            <a:p>
              <a:pPr algn="l" eaLnBrk="1" hangingPunct="1"/>
              <a:r>
                <a:rPr lang="en-GB" sz="1200" b="1" dirty="0" err="1" smtClean="0"/>
                <a:t>Momento</a:t>
              </a:r>
              <a:r>
                <a:rPr lang="en-GB" sz="1200" b="1" dirty="0" smtClean="0"/>
                <a:t> Actual</a:t>
              </a:r>
              <a:endParaRPr lang="en-US" sz="1200" b="1" dirty="0"/>
            </a:p>
          </p:txBody>
        </p:sp>
        <p:grpSp>
          <p:nvGrpSpPr>
            <p:cNvPr id="7" name="Group 19"/>
            <p:cNvGrpSpPr>
              <a:grpSpLocks/>
            </p:cNvGrpSpPr>
            <p:nvPr/>
          </p:nvGrpSpPr>
          <p:grpSpPr bwMode="auto">
            <a:xfrm>
              <a:off x="4375150" y="4470402"/>
              <a:ext cx="3760788" cy="1001713"/>
              <a:chOff x="2560" y="3040"/>
              <a:chExt cx="2187" cy="631"/>
            </a:xfrm>
          </p:grpSpPr>
          <p:sp>
            <p:nvSpPr>
              <p:cNvPr id="981012" name="Text Box 20"/>
              <p:cNvSpPr txBox="1">
                <a:spLocks noChangeArrowheads="1"/>
              </p:cNvSpPr>
              <p:nvPr/>
            </p:nvSpPr>
            <p:spPr bwMode="auto">
              <a:xfrm>
                <a:off x="3334" y="3380"/>
                <a:ext cx="1413" cy="291"/>
              </a:xfrm>
              <a:prstGeom prst="rect">
                <a:avLst/>
              </a:prstGeom>
              <a:solidFill>
                <a:schemeClr val="accent2"/>
              </a:solidFill>
              <a:ln w="28575" algn="ctr">
                <a:solidFill>
                  <a:srgbClr val="FF0000"/>
                </a:solidFill>
                <a:miter lim="800000"/>
                <a:headEnd/>
                <a:tailEnd/>
              </a:ln>
              <a:effectLst/>
            </p:spPr>
            <p:txBody>
              <a:bodyPr>
                <a:spAutoFit/>
              </a:bodyPr>
              <a:lstStyle/>
              <a:p>
                <a:pPr algn="l" eaLnBrk="1" hangingPunct="1"/>
                <a:r>
                  <a:rPr lang="en-GB" sz="1200" b="1" dirty="0" smtClean="0"/>
                  <a:t>Los </a:t>
                </a:r>
                <a:r>
                  <a:rPr lang="en-GB" sz="1200" b="1" dirty="0" err="1" smtClean="0"/>
                  <a:t>Costos</a:t>
                </a:r>
                <a:r>
                  <a:rPr lang="en-GB" sz="1200" b="1" dirty="0" smtClean="0"/>
                  <a:t> </a:t>
                </a:r>
                <a:r>
                  <a:rPr lang="en-GB" sz="1200" b="1" dirty="0" err="1" smtClean="0"/>
                  <a:t>Reales</a:t>
                </a:r>
                <a:r>
                  <a:rPr lang="en-GB" sz="1200" b="1" dirty="0" smtClean="0"/>
                  <a:t> </a:t>
                </a:r>
                <a:r>
                  <a:rPr lang="en-GB" sz="1200" b="1" dirty="0" err="1" smtClean="0"/>
                  <a:t>registrados</a:t>
                </a:r>
                <a:r>
                  <a:rPr lang="en-GB" sz="1200" b="1" dirty="0" smtClean="0"/>
                  <a:t> al </a:t>
                </a:r>
                <a:r>
                  <a:rPr lang="en-GB" sz="1200" b="1" dirty="0" err="1" smtClean="0"/>
                  <a:t>momento</a:t>
                </a:r>
                <a:r>
                  <a:rPr lang="en-GB" sz="1200" b="1" dirty="0" smtClean="0"/>
                  <a:t> Actual </a:t>
                </a:r>
                <a:r>
                  <a:rPr lang="en-GB" sz="1200" b="1" dirty="0"/>
                  <a:t>= </a:t>
                </a:r>
                <a:r>
                  <a:rPr lang="en-GB" sz="1200" b="1" dirty="0" smtClean="0"/>
                  <a:t>$30K</a:t>
                </a:r>
                <a:endParaRPr lang="en-US" sz="1200" b="1" dirty="0"/>
              </a:p>
            </p:txBody>
          </p:sp>
          <p:sp>
            <p:nvSpPr>
              <p:cNvPr id="981013" name="Freeform 21"/>
              <p:cNvSpPr>
                <a:spLocks/>
              </p:cNvSpPr>
              <p:nvPr/>
            </p:nvSpPr>
            <p:spPr bwMode="auto">
              <a:xfrm>
                <a:off x="2560" y="3040"/>
                <a:ext cx="784" cy="416"/>
              </a:xfrm>
              <a:custGeom>
                <a:avLst/>
                <a:gdLst/>
                <a:ahLst/>
                <a:cxnLst>
                  <a:cxn ang="0">
                    <a:pos x="0" y="0"/>
                  </a:cxn>
                  <a:cxn ang="0">
                    <a:pos x="0" y="416"/>
                  </a:cxn>
                  <a:cxn ang="0">
                    <a:pos x="784" y="416"/>
                  </a:cxn>
                </a:cxnLst>
                <a:rect l="0" t="0" r="r" b="b"/>
                <a:pathLst>
                  <a:path w="784" h="416">
                    <a:moveTo>
                      <a:pt x="0" y="0"/>
                    </a:moveTo>
                    <a:lnTo>
                      <a:pt x="0" y="416"/>
                    </a:lnTo>
                    <a:lnTo>
                      <a:pt x="784" y="416"/>
                    </a:lnTo>
                  </a:path>
                </a:pathLst>
              </a:custGeom>
              <a:noFill/>
              <a:ln w="28575" cmpd="sng">
                <a:solidFill>
                  <a:srgbClr val="FF0000"/>
                </a:solidFill>
                <a:prstDash val="solid"/>
                <a:round/>
                <a:headEnd type="triangle" w="lg" len="lg"/>
                <a:tailEnd type="none" w="med" len="med"/>
              </a:ln>
              <a:effectLst/>
            </p:spPr>
            <p:txBody>
              <a:bodyPr wrap="none"/>
              <a:lstStyle/>
              <a:p>
                <a:endParaRPr lang="en-US" dirty="0"/>
              </a:p>
            </p:txBody>
          </p:sp>
        </p:grpSp>
        <p:grpSp>
          <p:nvGrpSpPr>
            <p:cNvPr id="8" name="Group 22"/>
            <p:cNvGrpSpPr>
              <a:grpSpLocks/>
            </p:cNvGrpSpPr>
            <p:nvPr/>
          </p:nvGrpSpPr>
          <p:grpSpPr bwMode="auto">
            <a:xfrm>
              <a:off x="904875" y="4470401"/>
              <a:ext cx="3113088" cy="1479551"/>
              <a:chOff x="542" y="3040"/>
              <a:chExt cx="1810" cy="932"/>
            </a:xfrm>
          </p:grpSpPr>
          <p:sp>
            <p:nvSpPr>
              <p:cNvPr id="981015" name="Text Box 23"/>
              <p:cNvSpPr txBox="1">
                <a:spLocks noChangeArrowheads="1"/>
              </p:cNvSpPr>
              <p:nvPr/>
            </p:nvSpPr>
            <p:spPr bwMode="auto">
              <a:xfrm>
                <a:off x="542" y="3332"/>
                <a:ext cx="1808" cy="640"/>
              </a:xfrm>
              <a:prstGeom prst="rect">
                <a:avLst/>
              </a:prstGeom>
              <a:solidFill>
                <a:schemeClr val="bg1"/>
              </a:solidFill>
              <a:ln w="28575" algn="ctr">
                <a:solidFill>
                  <a:srgbClr val="0070C0"/>
                </a:solidFill>
                <a:miter lim="800000"/>
                <a:headEnd/>
                <a:tailEnd/>
              </a:ln>
              <a:effectLst/>
            </p:spPr>
            <p:txBody>
              <a:bodyPr>
                <a:spAutoFit/>
              </a:bodyPr>
              <a:lstStyle/>
              <a:p>
                <a:pPr algn="l" eaLnBrk="1" hangingPunct="1"/>
                <a:r>
                  <a:rPr lang="en-GB" sz="1200" b="1" dirty="0" err="1" smtClean="0"/>
                  <a:t>Valor</a:t>
                </a:r>
                <a:r>
                  <a:rPr lang="en-GB" sz="1200" b="1" dirty="0" smtClean="0"/>
                  <a:t> Ganado al </a:t>
                </a:r>
                <a:r>
                  <a:rPr lang="en-GB" sz="1200" b="1" dirty="0" err="1" smtClean="0"/>
                  <a:t>momento</a:t>
                </a:r>
                <a:r>
                  <a:rPr lang="en-GB" sz="1200" b="1" dirty="0" smtClean="0"/>
                  <a:t> Actual:</a:t>
                </a:r>
                <a:endParaRPr lang="en-GB" sz="1200" b="1" dirty="0"/>
              </a:p>
              <a:p>
                <a:pPr algn="l" eaLnBrk="1" hangingPunct="1"/>
                <a:endParaRPr lang="en-GB" sz="1200" b="1" dirty="0"/>
              </a:p>
              <a:p>
                <a:pPr lvl="1" algn="l" eaLnBrk="1" hangingPunct="1"/>
                <a:r>
                  <a:rPr lang="en-GB" sz="1200" b="1" dirty="0"/>
                  <a:t>= % </a:t>
                </a:r>
                <a:r>
                  <a:rPr lang="en-GB" sz="1200" b="1" dirty="0" err="1" smtClean="0"/>
                  <a:t>Progreso</a:t>
                </a:r>
                <a:r>
                  <a:rPr lang="en-GB" sz="1200" b="1" dirty="0" smtClean="0"/>
                  <a:t> </a:t>
                </a:r>
                <a:r>
                  <a:rPr lang="en-GB" sz="1200" b="1" dirty="0"/>
                  <a:t>x </a:t>
                </a:r>
                <a:r>
                  <a:rPr lang="en-GB" sz="1200" b="1" dirty="0" err="1" smtClean="0"/>
                  <a:t>Presupuesto</a:t>
                </a:r>
                <a:endParaRPr lang="en-GB" sz="1200" b="1" dirty="0"/>
              </a:p>
              <a:p>
                <a:pPr lvl="1" algn="l" eaLnBrk="1" hangingPunct="1"/>
                <a:r>
                  <a:rPr lang="en-GB" sz="1200" b="1" dirty="0"/>
                  <a:t>= 20% x </a:t>
                </a:r>
                <a:r>
                  <a:rPr lang="en-GB" sz="1200" b="1" dirty="0" smtClean="0"/>
                  <a:t>$100K</a:t>
                </a:r>
                <a:endParaRPr lang="en-GB" sz="1200" b="1" dirty="0"/>
              </a:p>
              <a:p>
                <a:pPr lvl="1" algn="l" eaLnBrk="1" hangingPunct="1"/>
                <a:r>
                  <a:rPr lang="en-GB" sz="1200" b="1" dirty="0"/>
                  <a:t>= </a:t>
                </a:r>
                <a:r>
                  <a:rPr lang="en-GB" sz="1200" b="1" dirty="0" smtClean="0"/>
                  <a:t>$20K</a:t>
                </a:r>
                <a:endParaRPr lang="en-US" sz="1200" b="1" dirty="0"/>
              </a:p>
            </p:txBody>
          </p:sp>
          <p:sp>
            <p:nvSpPr>
              <p:cNvPr id="981016" name="Line 24"/>
              <p:cNvSpPr>
                <a:spLocks noChangeShapeType="1"/>
              </p:cNvSpPr>
              <p:nvPr/>
            </p:nvSpPr>
            <p:spPr bwMode="auto">
              <a:xfrm flipV="1">
                <a:off x="2352" y="3040"/>
                <a:ext cx="0" cy="288"/>
              </a:xfrm>
              <a:prstGeom prst="line">
                <a:avLst/>
              </a:prstGeom>
              <a:noFill/>
              <a:ln w="28575">
                <a:solidFill>
                  <a:srgbClr val="0033CC"/>
                </a:solidFill>
                <a:round/>
                <a:headEnd/>
                <a:tailEnd type="triangle" w="lg" len="lg"/>
              </a:ln>
              <a:effectLst/>
            </p:spPr>
            <p:txBody>
              <a:bodyPr wrap="none"/>
              <a:lstStyle/>
              <a:p>
                <a:endParaRPr lang="en-US" dirty="0"/>
              </a:p>
            </p:txBody>
          </p:sp>
        </p:grpSp>
        <p:grpSp>
          <p:nvGrpSpPr>
            <p:cNvPr id="9" name="Group 25"/>
            <p:cNvGrpSpPr>
              <a:grpSpLocks/>
            </p:cNvGrpSpPr>
            <p:nvPr/>
          </p:nvGrpSpPr>
          <p:grpSpPr bwMode="auto">
            <a:xfrm>
              <a:off x="2779713" y="1962150"/>
              <a:ext cx="2789237" cy="2457450"/>
              <a:chOff x="1632" y="1460"/>
              <a:chExt cx="1622" cy="1548"/>
            </a:xfrm>
          </p:grpSpPr>
          <p:sp>
            <p:nvSpPr>
              <p:cNvPr id="981018" name="Rectangle 26"/>
              <p:cNvSpPr>
                <a:spLocks noChangeArrowheads="1"/>
              </p:cNvSpPr>
              <p:nvPr/>
            </p:nvSpPr>
            <p:spPr bwMode="auto">
              <a:xfrm>
                <a:off x="1632" y="2872"/>
                <a:ext cx="936" cy="136"/>
              </a:xfrm>
              <a:prstGeom prst="rect">
                <a:avLst/>
              </a:prstGeom>
              <a:solidFill>
                <a:srgbClr val="EAEAEA"/>
              </a:solidFill>
              <a:ln w="28575" algn="ctr">
                <a:solidFill>
                  <a:schemeClr val="tx1"/>
                </a:solidFill>
                <a:prstDash val="dash"/>
                <a:miter lim="800000"/>
                <a:headEnd/>
                <a:tailEnd/>
              </a:ln>
              <a:effectLst/>
            </p:spPr>
            <p:txBody>
              <a:bodyPr wrap="none" anchor="ctr"/>
              <a:lstStyle/>
              <a:p>
                <a:endParaRPr lang="en-US" dirty="0"/>
              </a:p>
            </p:txBody>
          </p:sp>
          <p:grpSp>
            <p:nvGrpSpPr>
              <p:cNvPr id="10" name="Group 27"/>
              <p:cNvGrpSpPr>
                <a:grpSpLocks/>
              </p:cNvGrpSpPr>
              <p:nvPr/>
            </p:nvGrpSpPr>
            <p:grpSpPr bwMode="auto">
              <a:xfrm>
                <a:off x="2006" y="1460"/>
                <a:ext cx="1248" cy="500"/>
                <a:chOff x="2006" y="1460"/>
                <a:chExt cx="1248" cy="500"/>
              </a:xfrm>
            </p:grpSpPr>
            <p:sp>
              <p:nvSpPr>
                <p:cNvPr id="981020" name="Text Box 28"/>
                <p:cNvSpPr txBox="1">
                  <a:spLocks noChangeArrowheads="1"/>
                </p:cNvSpPr>
                <p:nvPr/>
              </p:nvSpPr>
              <p:spPr bwMode="auto">
                <a:xfrm>
                  <a:off x="2006" y="1460"/>
                  <a:ext cx="1248" cy="291"/>
                </a:xfrm>
                <a:prstGeom prst="rect">
                  <a:avLst/>
                </a:prstGeom>
                <a:noFill/>
                <a:ln w="28575" algn="ctr">
                  <a:solidFill>
                    <a:srgbClr val="339966"/>
                  </a:solidFill>
                  <a:miter lim="800000"/>
                  <a:headEnd/>
                  <a:tailEnd/>
                </a:ln>
                <a:effectLst/>
              </p:spPr>
              <p:txBody>
                <a:bodyPr>
                  <a:spAutoFit/>
                </a:bodyPr>
                <a:lstStyle/>
                <a:p>
                  <a:pPr algn="l" eaLnBrk="1" hangingPunct="1"/>
                  <a:r>
                    <a:rPr lang="en-GB" sz="1200" b="1" dirty="0" err="1" smtClean="0"/>
                    <a:t>Valor</a:t>
                  </a:r>
                  <a:r>
                    <a:rPr lang="en-GB" sz="1200" b="1" dirty="0" smtClean="0"/>
                    <a:t> </a:t>
                  </a:r>
                  <a:r>
                    <a:rPr lang="en-GB" sz="1200" b="1" dirty="0" err="1" smtClean="0"/>
                    <a:t>Planificado</a:t>
                  </a:r>
                  <a:r>
                    <a:rPr lang="en-GB" sz="1200" b="1" dirty="0" smtClean="0"/>
                    <a:t> al  </a:t>
                  </a:r>
                  <a:r>
                    <a:rPr lang="en-GB" sz="1200" b="1" dirty="0" err="1" smtClean="0"/>
                    <a:t>momento</a:t>
                  </a:r>
                  <a:r>
                    <a:rPr lang="en-GB" sz="1200" b="1" dirty="0" smtClean="0"/>
                    <a:t> Actual = $25K</a:t>
                  </a:r>
                  <a:endParaRPr lang="en-US" sz="1200" b="1" dirty="0"/>
                </a:p>
              </p:txBody>
            </p:sp>
            <p:sp>
              <p:nvSpPr>
                <p:cNvPr id="981021" name="Line 29"/>
                <p:cNvSpPr>
                  <a:spLocks noChangeShapeType="1"/>
                </p:cNvSpPr>
                <p:nvPr/>
              </p:nvSpPr>
              <p:spPr bwMode="auto">
                <a:xfrm>
                  <a:off x="2560" y="1768"/>
                  <a:ext cx="0" cy="192"/>
                </a:xfrm>
                <a:prstGeom prst="line">
                  <a:avLst/>
                </a:prstGeom>
                <a:noFill/>
                <a:ln w="28575">
                  <a:solidFill>
                    <a:srgbClr val="339966"/>
                  </a:solidFill>
                  <a:round/>
                  <a:headEnd/>
                  <a:tailEnd type="triangle" w="lg" len="lg"/>
                </a:ln>
                <a:effectLst/>
              </p:spPr>
              <p:txBody>
                <a:bodyPr wrap="none"/>
                <a:lstStyle/>
                <a:p>
                  <a:endParaRPr lang="en-US" dirty="0"/>
                </a:p>
              </p:txBody>
            </p:sp>
          </p:grpSp>
        </p:grpSp>
        <p:grpSp>
          <p:nvGrpSpPr>
            <p:cNvPr id="11" name="Group 30"/>
            <p:cNvGrpSpPr>
              <a:grpSpLocks/>
            </p:cNvGrpSpPr>
            <p:nvPr/>
          </p:nvGrpSpPr>
          <p:grpSpPr bwMode="auto">
            <a:xfrm>
              <a:off x="2748533" y="3390900"/>
              <a:ext cx="1640280" cy="1031875"/>
              <a:chOff x="1614" y="2360"/>
              <a:chExt cx="954" cy="650"/>
            </a:xfrm>
          </p:grpSpPr>
          <p:grpSp>
            <p:nvGrpSpPr>
              <p:cNvPr id="12" name="Group 31"/>
              <p:cNvGrpSpPr>
                <a:grpSpLocks/>
              </p:cNvGrpSpPr>
              <p:nvPr/>
            </p:nvGrpSpPr>
            <p:grpSpPr bwMode="auto">
              <a:xfrm>
                <a:off x="1614" y="2360"/>
                <a:ext cx="954" cy="440"/>
                <a:chOff x="1614" y="2360"/>
                <a:chExt cx="954" cy="440"/>
              </a:xfrm>
            </p:grpSpPr>
            <p:sp>
              <p:nvSpPr>
                <p:cNvPr id="981024" name="Line 32"/>
                <p:cNvSpPr>
                  <a:spLocks noChangeShapeType="1"/>
                </p:cNvSpPr>
                <p:nvPr/>
              </p:nvSpPr>
              <p:spPr bwMode="auto">
                <a:xfrm flipH="1">
                  <a:off x="2568" y="2360"/>
                  <a:ext cx="0" cy="44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1027" name="Text Box 35"/>
                <p:cNvSpPr txBox="1">
                  <a:spLocks noChangeArrowheads="1"/>
                </p:cNvSpPr>
                <p:nvPr/>
              </p:nvSpPr>
              <p:spPr bwMode="auto">
                <a:xfrm>
                  <a:off x="1614" y="2394"/>
                  <a:ext cx="666" cy="288"/>
                </a:xfrm>
                <a:prstGeom prst="rect">
                  <a:avLst/>
                </a:prstGeom>
                <a:solidFill>
                  <a:schemeClr val="bg1"/>
                </a:solidFill>
                <a:ln w="12700" cap="sq">
                  <a:noFill/>
                  <a:miter lim="800000"/>
                  <a:headEnd type="none" w="sm" len="sm"/>
                  <a:tailEnd type="none" w="sm" len="sm"/>
                </a:ln>
                <a:effectLst/>
              </p:spPr>
              <p:txBody>
                <a:bodyPr>
                  <a:spAutoFit/>
                </a:bodyPr>
                <a:lstStyle/>
                <a:p>
                  <a:pPr algn="l" eaLnBrk="1" hangingPunct="1"/>
                  <a:r>
                    <a:rPr lang="en-GB" sz="1200" b="1" dirty="0"/>
                    <a:t>20 % </a:t>
                  </a:r>
                  <a:r>
                    <a:rPr lang="en-GB" sz="1200" b="1" dirty="0" err="1" smtClean="0"/>
                    <a:t>Progreso</a:t>
                  </a:r>
                  <a:endParaRPr lang="en-US" sz="1200" b="1" dirty="0"/>
                </a:p>
              </p:txBody>
            </p:sp>
          </p:grpSp>
          <p:sp>
            <p:nvSpPr>
              <p:cNvPr id="981028" name="Rectangle 36"/>
              <p:cNvSpPr>
                <a:spLocks noChangeArrowheads="1"/>
              </p:cNvSpPr>
              <p:nvPr/>
            </p:nvSpPr>
            <p:spPr bwMode="auto">
              <a:xfrm>
                <a:off x="1632" y="2872"/>
                <a:ext cx="720" cy="138"/>
              </a:xfrm>
              <a:prstGeom prst="rect">
                <a:avLst/>
              </a:prstGeom>
              <a:solidFill>
                <a:srgbClr val="B2B2B2"/>
              </a:solidFill>
              <a:ln w="28575" cap="sq">
                <a:solidFill>
                  <a:schemeClr val="tx1"/>
                </a:solidFill>
                <a:miter lim="800000"/>
                <a:headEnd type="none" w="sm" len="sm"/>
                <a:tailEnd type="none" w="sm" len="sm"/>
              </a:ln>
              <a:effectLst/>
            </p:spPr>
            <p:txBody>
              <a:bodyPr wrap="none" anchor="ctr"/>
              <a:lstStyle/>
              <a:p>
                <a:endParaRPr lang="en-US" dirty="0"/>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87</a:t>
            </a:fld>
            <a:endParaRPr lang="en-US" dirty="0"/>
          </a:p>
        </p:txBody>
      </p:sp>
      <p:pic>
        <p:nvPicPr>
          <p:cNvPr id="2" name="Picture 1"/>
          <p:cNvPicPr>
            <a:picLocks noChangeAspect="1"/>
          </p:cNvPicPr>
          <p:nvPr/>
        </p:nvPicPr>
        <p:blipFill>
          <a:blip r:embed="rId3" cstate="print"/>
          <a:stretch>
            <a:fillRect/>
          </a:stretch>
        </p:blipFill>
        <p:spPr>
          <a:xfrm flipH="1">
            <a:off x="489759" y="2368430"/>
            <a:ext cx="1798421" cy="1762119"/>
          </a:xfrm>
          <a:prstGeom prst="rect">
            <a:avLst/>
          </a:prstGeom>
        </p:spPr>
      </p:pic>
      <p:pic>
        <p:nvPicPr>
          <p:cNvPr id="4" name="Picture 3"/>
          <p:cNvPicPr>
            <a:picLocks noChangeAspect="1"/>
          </p:cNvPicPr>
          <p:nvPr/>
        </p:nvPicPr>
        <p:blipFill rotWithShape="1">
          <a:blip r:embed="rId4" cstate="print">
            <a:clrChange>
              <a:clrFrom>
                <a:srgbClr val="FFFFFF"/>
              </a:clrFrom>
              <a:clrTo>
                <a:srgbClr val="FFFFFF">
                  <a:alpha val="0"/>
                </a:srgbClr>
              </a:clrTo>
            </a:clrChange>
          </a:blip>
          <a:srcRect r="60000"/>
          <a:stretch/>
        </p:blipFill>
        <p:spPr>
          <a:xfrm>
            <a:off x="3134744" y="3022556"/>
            <a:ext cx="689735" cy="916659"/>
          </a:xfrm>
          <a:prstGeom prst="rect">
            <a:avLst/>
          </a:prstGeom>
        </p:spPr>
      </p:pic>
    </p:spTree>
    <p:extLst>
      <p:ext uri="{BB962C8B-B14F-4D97-AF65-F5344CB8AC3E}">
        <p14:creationId xmlns:p14="http://schemas.microsoft.com/office/powerpoint/2010/main" xmlns="" val="71956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9187" name="Rectangle 3"/>
          <p:cNvSpPr>
            <a:spLocks noGrp="1" noChangeArrowheads="1"/>
          </p:cNvSpPr>
          <p:nvPr>
            <p:ph type="title"/>
          </p:nvPr>
        </p:nvSpPr>
        <p:spPr/>
        <p:txBody>
          <a:bodyPr>
            <a:normAutofit/>
          </a:bodyPr>
          <a:lstStyle/>
          <a:p>
            <a:r>
              <a:rPr lang="en-GB" dirty="0" err="1" smtClean="0"/>
              <a:t>Desempeño</a:t>
            </a:r>
            <a:r>
              <a:rPr lang="en-GB" dirty="0" smtClean="0"/>
              <a:t> Futuro</a:t>
            </a:r>
            <a:endParaRPr lang="en-US" dirty="0"/>
          </a:p>
        </p:txBody>
      </p:sp>
      <p:grpSp>
        <p:nvGrpSpPr>
          <p:cNvPr id="5" name="Group 10"/>
          <p:cNvGrpSpPr/>
          <p:nvPr/>
        </p:nvGrpSpPr>
        <p:grpSpPr>
          <a:xfrm>
            <a:off x="778853" y="1680032"/>
            <a:ext cx="7586296" cy="4391918"/>
            <a:chOff x="1636713" y="1854200"/>
            <a:chExt cx="8218487" cy="4391918"/>
          </a:xfrm>
        </p:grpSpPr>
        <p:sp>
          <p:nvSpPr>
            <p:cNvPr id="989186" name="Freeform 2"/>
            <p:cNvSpPr>
              <a:spLocks/>
            </p:cNvSpPr>
            <p:nvPr/>
          </p:nvSpPr>
          <p:spPr bwMode="auto">
            <a:xfrm>
              <a:off x="3192463" y="1854200"/>
              <a:ext cx="5021262" cy="3898900"/>
            </a:xfrm>
            <a:custGeom>
              <a:avLst/>
              <a:gdLst/>
              <a:ahLst/>
              <a:cxnLst>
                <a:cxn ang="0">
                  <a:pos x="216" y="120"/>
                </a:cxn>
                <a:cxn ang="0">
                  <a:pos x="1488" y="0"/>
                </a:cxn>
                <a:cxn ang="0">
                  <a:pos x="2016" y="960"/>
                </a:cxn>
                <a:cxn ang="0">
                  <a:pos x="1224" y="1624"/>
                </a:cxn>
                <a:cxn ang="0">
                  <a:pos x="0" y="1264"/>
                </a:cxn>
                <a:cxn ang="0">
                  <a:pos x="216" y="120"/>
                </a:cxn>
              </a:cxnLst>
              <a:rect l="0" t="0" r="r" b="b"/>
              <a:pathLst>
                <a:path w="2016" h="1624">
                  <a:moveTo>
                    <a:pt x="216" y="120"/>
                  </a:moveTo>
                  <a:lnTo>
                    <a:pt x="1488" y="0"/>
                  </a:lnTo>
                  <a:lnTo>
                    <a:pt x="2016" y="960"/>
                  </a:lnTo>
                  <a:lnTo>
                    <a:pt x="1224" y="1624"/>
                  </a:lnTo>
                  <a:lnTo>
                    <a:pt x="0" y="1264"/>
                  </a:lnTo>
                  <a:lnTo>
                    <a:pt x="216" y="12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wrap="none"/>
            <a:lstStyle/>
            <a:p>
              <a:endParaRPr lang="en-US" dirty="0"/>
            </a:p>
          </p:txBody>
        </p:sp>
        <p:sp>
          <p:nvSpPr>
            <p:cNvPr id="989188" name="Text Box 4"/>
            <p:cNvSpPr txBox="1">
              <a:spLocks noChangeArrowheads="1"/>
            </p:cNvSpPr>
            <p:nvPr/>
          </p:nvSpPr>
          <p:spPr bwMode="auto">
            <a:xfrm>
              <a:off x="4221163" y="3146876"/>
              <a:ext cx="3087687" cy="923330"/>
            </a:xfrm>
            <a:prstGeom prst="rect">
              <a:avLst/>
            </a:prstGeom>
            <a:noFill/>
            <a:ln w="12700" algn="ctr">
              <a:noFill/>
              <a:miter lim="800000"/>
              <a:headEnd/>
              <a:tailEnd/>
            </a:ln>
            <a:effectLst/>
          </p:spPr>
          <p:txBody>
            <a:bodyPr>
              <a:spAutoFit/>
            </a:bodyPr>
            <a:lstStyle/>
            <a:p>
              <a:pPr eaLnBrk="1" hangingPunct="1"/>
              <a:r>
                <a:rPr lang="en-GB" b="1" dirty="0">
                  <a:solidFill>
                    <a:schemeClr val="accent6">
                      <a:lumMod val="50000"/>
                    </a:schemeClr>
                  </a:solidFill>
                </a:rPr>
                <a:t>Future performance may be different to current performance</a:t>
              </a:r>
              <a:endParaRPr lang="en-US" b="1" dirty="0">
                <a:solidFill>
                  <a:schemeClr val="accent6">
                    <a:lumMod val="50000"/>
                  </a:schemeClr>
                </a:solidFill>
              </a:endParaRPr>
            </a:p>
          </p:txBody>
        </p:sp>
        <p:sp>
          <p:nvSpPr>
            <p:cNvPr id="989189" name="Rectangle 5"/>
            <p:cNvSpPr>
              <a:spLocks noChangeArrowheads="1"/>
            </p:cNvSpPr>
            <p:nvPr/>
          </p:nvSpPr>
          <p:spPr bwMode="auto">
            <a:xfrm>
              <a:off x="1692275" y="4068763"/>
              <a:ext cx="3205163" cy="1077218"/>
            </a:xfrm>
            <a:prstGeom prst="rect">
              <a:avLst/>
            </a:prstGeom>
            <a:noFill/>
            <a:ln w="12700" algn="ctr">
              <a:noFill/>
              <a:miter lim="800000"/>
              <a:headEnd/>
              <a:tailEnd/>
            </a:ln>
            <a:effectLst/>
          </p:spPr>
          <p:txBody>
            <a:bodyPr>
              <a:spAutoFit/>
            </a:bodyPr>
            <a:lstStyle/>
            <a:p>
              <a:pPr lvl="1"/>
              <a:r>
                <a:rPr lang="es-ES" sz="1600" b="1" dirty="0" smtClean="0">
                  <a:latin typeface="Helvetica"/>
                  <a:cs typeface="Helvetica"/>
                </a:rPr>
                <a:t>Se toman medidas proactivas para recuperar las variaciones</a:t>
              </a:r>
              <a:endParaRPr lang="en-GB" sz="1600" b="1" dirty="0">
                <a:latin typeface="Helvetica"/>
                <a:cs typeface="Helvetica"/>
              </a:endParaRPr>
            </a:p>
          </p:txBody>
        </p:sp>
        <p:sp>
          <p:nvSpPr>
            <p:cNvPr id="989190" name="Rectangle 6"/>
            <p:cNvSpPr>
              <a:spLocks noChangeArrowheads="1"/>
            </p:cNvSpPr>
            <p:nvPr/>
          </p:nvSpPr>
          <p:spPr bwMode="auto">
            <a:xfrm>
              <a:off x="5911055" y="2155368"/>
              <a:ext cx="3833017" cy="830997"/>
            </a:xfrm>
            <a:prstGeom prst="rect">
              <a:avLst/>
            </a:prstGeom>
            <a:noFill/>
            <a:ln w="12700" algn="ctr">
              <a:noFill/>
              <a:miter lim="800000"/>
              <a:headEnd/>
              <a:tailEnd/>
            </a:ln>
            <a:effectLst/>
          </p:spPr>
          <p:txBody>
            <a:bodyPr wrap="square">
              <a:spAutoFit/>
            </a:bodyPr>
            <a:lstStyle/>
            <a:p>
              <a:pPr lvl="1"/>
              <a:r>
                <a:rPr lang="es-ES" sz="1600" b="1" dirty="0" smtClean="0">
                  <a:latin typeface="Helvetica"/>
                  <a:cs typeface="Helvetica"/>
                </a:rPr>
                <a:t>La naturaleza de los trabajos futuros es diferente al trabajo completado</a:t>
              </a:r>
              <a:endParaRPr lang="en-GB" sz="1600" b="1" dirty="0">
                <a:latin typeface="Helvetica"/>
                <a:cs typeface="Helvetica"/>
              </a:endParaRPr>
            </a:p>
          </p:txBody>
        </p:sp>
        <p:sp>
          <p:nvSpPr>
            <p:cNvPr id="989191" name="Rectangle 7"/>
            <p:cNvSpPr>
              <a:spLocks noChangeArrowheads="1"/>
            </p:cNvSpPr>
            <p:nvPr/>
          </p:nvSpPr>
          <p:spPr bwMode="auto">
            <a:xfrm>
              <a:off x="4037013" y="5168900"/>
              <a:ext cx="3392487" cy="1077218"/>
            </a:xfrm>
            <a:prstGeom prst="rect">
              <a:avLst/>
            </a:prstGeom>
            <a:noFill/>
            <a:ln w="12700" algn="ctr">
              <a:noFill/>
              <a:miter lim="800000"/>
              <a:headEnd/>
              <a:tailEnd/>
            </a:ln>
            <a:effectLst/>
          </p:spPr>
          <p:txBody>
            <a:bodyPr>
              <a:spAutoFit/>
            </a:bodyPr>
            <a:lstStyle/>
            <a:p>
              <a:pPr lvl="1"/>
              <a:r>
                <a:rPr lang="es-ES" sz="1600" b="1" dirty="0" smtClean="0">
                  <a:latin typeface="Helvetica"/>
                  <a:cs typeface="Helvetica"/>
                </a:rPr>
                <a:t>El trabajo completado incluye aprendizaje que no se aplicará a los futuros trabajos</a:t>
              </a:r>
              <a:endParaRPr lang="en-GB" sz="1600" b="1" dirty="0">
                <a:latin typeface="Helvetica"/>
                <a:cs typeface="Helvetica"/>
              </a:endParaRPr>
            </a:p>
          </p:txBody>
        </p:sp>
        <p:sp>
          <p:nvSpPr>
            <p:cNvPr id="989192" name="Rectangle 8"/>
            <p:cNvSpPr>
              <a:spLocks noChangeArrowheads="1"/>
            </p:cNvSpPr>
            <p:nvPr/>
          </p:nvSpPr>
          <p:spPr bwMode="auto">
            <a:xfrm>
              <a:off x="1636713" y="2235200"/>
              <a:ext cx="3646487" cy="1077218"/>
            </a:xfrm>
            <a:prstGeom prst="rect">
              <a:avLst/>
            </a:prstGeom>
            <a:noFill/>
            <a:ln w="12700" algn="ctr">
              <a:noFill/>
              <a:miter lim="800000"/>
              <a:headEnd/>
              <a:tailEnd/>
            </a:ln>
            <a:effectLst/>
          </p:spPr>
          <p:txBody>
            <a:bodyPr>
              <a:spAutoFit/>
            </a:bodyPr>
            <a:lstStyle/>
            <a:p>
              <a:pPr lvl="1"/>
              <a:r>
                <a:rPr lang="es-ES" sz="1600" b="1" dirty="0" smtClean="0">
                  <a:latin typeface="Helvetica"/>
                  <a:cs typeface="Helvetica"/>
                </a:rPr>
                <a:t>Las actividades futuras son más fáciles o más difíciles que las actividades terminadas</a:t>
              </a:r>
              <a:endParaRPr lang="en-GB" sz="1600" b="1" dirty="0">
                <a:latin typeface="Helvetica"/>
                <a:cs typeface="Helvetica"/>
              </a:endParaRPr>
            </a:p>
          </p:txBody>
        </p:sp>
        <p:sp>
          <p:nvSpPr>
            <p:cNvPr id="989193" name="Text Box 9"/>
            <p:cNvSpPr txBox="1">
              <a:spLocks noChangeArrowheads="1"/>
            </p:cNvSpPr>
            <p:nvPr/>
          </p:nvSpPr>
          <p:spPr bwMode="auto">
            <a:xfrm>
              <a:off x="6738938" y="4108450"/>
              <a:ext cx="3116262" cy="830997"/>
            </a:xfrm>
            <a:prstGeom prst="rect">
              <a:avLst/>
            </a:prstGeom>
            <a:noFill/>
            <a:ln w="12700" algn="ctr">
              <a:noFill/>
              <a:miter lim="800000"/>
              <a:headEnd/>
              <a:tailEnd/>
            </a:ln>
            <a:effectLst/>
          </p:spPr>
          <p:txBody>
            <a:bodyPr>
              <a:spAutoFit/>
            </a:bodyPr>
            <a:lstStyle/>
            <a:p>
              <a:r>
                <a:rPr lang="es-ES" sz="1600" b="1" dirty="0" smtClean="0">
                  <a:latin typeface="Helvetica"/>
                  <a:cs typeface="Helvetica"/>
                </a:rPr>
                <a:t>El trabajo completado incluye elementos no recurrentes</a:t>
              </a:r>
              <a:endParaRPr lang="en-US" sz="1600" b="1" dirty="0">
                <a:latin typeface="Helvetica"/>
                <a:cs typeface="Helvetica"/>
              </a:endParaRPr>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88</a:t>
            </a:fld>
            <a:endParaRPr lang="en-US" dirty="0"/>
          </a:p>
        </p:txBody>
      </p:sp>
      <p:sp>
        <p:nvSpPr>
          <p:cNvPr id="4" name="TextBox 3"/>
          <p:cNvSpPr txBox="1"/>
          <p:nvPr/>
        </p:nvSpPr>
        <p:spPr>
          <a:xfrm>
            <a:off x="685800" y="3124200"/>
            <a:ext cx="8001000" cy="677108"/>
          </a:xfrm>
          <a:prstGeom prst="rect">
            <a:avLst/>
          </a:prstGeom>
          <a:solidFill>
            <a:schemeClr val="bg1"/>
          </a:solidFill>
        </p:spPr>
        <p:txBody>
          <a:bodyPr wrap="square" rtlCol="0">
            <a:spAutoFit/>
          </a:bodyPr>
          <a:lstStyle/>
          <a:p>
            <a:pPr marL="0" lvl="1"/>
            <a:r>
              <a:rPr lang="en-GB" sz="2400" b="1" dirty="0">
                <a:latin typeface="Halv"/>
                <a:cs typeface="Halv"/>
              </a:rPr>
              <a:t>EAC = Actual Cost + Estimated Cost to Go / CPI</a:t>
            </a:r>
          </a:p>
          <a:p>
            <a:endParaRPr lang="en-US" sz="1400" dirty="0">
              <a:solidFill>
                <a:srgbClr val="FF0000"/>
              </a:solidFill>
              <a:latin typeface="Halv"/>
              <a:cs typeface="Halv"/>
            </a:endParaRPr>
          </a:p>
        </p:txBody>
      </p:sp>
    </p:spTree>
    <p:extLst>
      <p:ext uri="{BB962C8B-B14F-4D97-AF65-F5344CB8AC3E}">
        <p14:creationId xmlns:p14="http://schemas.microsoft.com/office/powerpoint/2010/main" xmlns="" val="54030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1" y="1287463"/>
            <a:ext cx="7058758" cy="4994275"/>
          </a:xfrm>
          <a:prstGeom prst="rect">
            <a:avLst/>
          </a:prstGeom>
          <a:noFill/>
          <a:ln w="12700" cap="sq" algn="ctr">
            <a:noFill/>
            <a:miter lim="800000"/>
            <a:headEnd/>
            <a:tailEnd/>
          </a:ln>
          <a:effectLst/>
        </p:spPr>
        <p:txBody>
          <a:bodyPr lIns="91433" tIns="45717" rIns="91433" bIns="45717"/>
          <a:lstStyle/>
          <a:p>
            <a:pPr marL="342900" indent="-342900">
              <a:lnSpc>
                <a:spcPct val="110000"/>
              </a:lnSpc>
              <a:spcAft>
                <a:spcPct val="50000"/>
              </a:spcAft>
              <a:buFont typeface="Courier New" pitchFamily="49" charset="0"/>
              <a:buChar char="o"/>
            </a:pPr>
            <a:r>
              <a:rPr lang="es-ES" sz="2200" dirty="0" smtClean="0">
                <a:solidFill>
                  <a:schemeClr val="accent6">
                    <a:lumMod val="10000"/>
                  </a:schemeClr>
                </a:solidFill>
                <a:latin typeface="Helvetica"/>
                <a:cs typeface="Helvetica"/>
              </a:rPr>
              <a:t>Mide la eficiencia del trabajo en curso</a:t>
            </a:r>
            <a:endParaRPr lang="en-GB" sz="2200" dirty="0" smtClean="0">
              <a:solidFill>
                <a:schemeClr val="accent6">
                  <a:lumMod val="10000"/>
                </a:schemeClr>
              </a:solidFill>
              <a:latin typeface="Helvetica"/>
              <a:cs typeface="Helvetica"/>
            </a:endParaRPr>
          </a:p>
          <a:p>
            <a:pPr marL="342900" indent="-342900">
              <a:lnSpc>
                <a:spcPct val="110000"/>
              </a:lnSpc>
              <a:spcAft>
                <a:spcPct val="50000"/>
              </a:spcAft>
              <a:buFont typeface="Courier New" pitchFamily="49" charset="0"/>
              <a:buChar char="o"/>
            </a:pPr>
            <a:r>
              <a:rPr lang="es-ES" sz="2200" dirty="0" smtClean="0">
                <a:solidFill>
                  <a:schemeClr val="accent6">
                    <a:lumMod val="10000"/>
                  </a:schemeClr>
                </a:solidFill>
                <a:latin typeface="Helvetica"/>
                <a:cs typeface="Helvetica"/>
              </a:rPr>
              <a:t>Proporciona respuestas auditables y repetibles a:</a:t>
            </a:r>
            <a:endParaRPr lang="en-GB" sz="2200" dirty="0">
              <a:solidFill>
                <a:schemeClr val="accent6">
                  <a:lumMod val="10000"/>
                </a:schemeClr>
              </a:solidFill>
              <a:latin typeface="Helvetica"/>
              <a:cs typeface="Helvetica"/>
            </a:endParaRPr>
          </a:p>
          <a:p>
            <a:pPr marL="800100" lvl="1" indent="-342900" algn="l" eaLnBrk="1" hangingPunct="1">
              <a:lnSpc>
                <a:spcPct val="110000"/>
              </a:lnSpc>
              <a:spcAft>
                <a:spcPct val="50000"/>
              </a:spcAft>
              <a:buFont typeface="Courier New" pitchFamily="49" charset="0"/>
              <a:buChar char="o"/>
            </a:pPr>
            <a:r>
              <a:rPr lang="en-GB" sz="2200" dirty="0" err="1" smtClean="0">
                <a:solidFill>
                  <a:schemeClr val="accent6">
                    <a:lumMod val="10000"/>
                  </a:schemeClr>
                </a:solidFill>
                <a:latin typeface="Helvetica"/>
                <a:cs typeface="Helvetica"/>
              </a:rPr>
              <a:t>Desempeño</a:t>
            </a:r>
            <a:r>
              <a:rPr lang="en-GB" sz="2200" dirty="0" smtClean="0">
                <a:solidFill>
                  <a:schemeClr val="accent6">
                    <a:lumMod val="10000"/>
                  </a:schemeClr>
                </a:solidFill>
                <a:latin typeface="Helvetica"/>
                <a:cs typeface="Helvetica"/>
              </a:rPr>
              <a:t> actual </a:t>
            </a:r>
            <a:endParaRPr lang="en-GB" sz="2200" dirty="0">
              <a:solidFill>
                <a:schemeClr val="accent6">
                  <a:lumMod val="10000"/>
                </a:schemeClr>
              </a:solidFill>
              <a:latin typeface="Helvetica"/>
              <a:cs typeface="Helvetica"/>
            </a:endParaRPr>
          </a:p>
          <a:p>
            <a:pPr marL="800100" lvl="1" indent="-342900" algn="l" eaLnBrk="1" hangingPunct="1">
              <a:lnSpc>
                <a:spcPct val="110000"/>
              </a:lnSpc>
              <a:spcAft>
                <a:spcPct val="50000"/>
              </a:spcAft>
              <a:buFont typeface="Courier New" pitchFamily="49" charset="0"/>
              <a:buChar char="o"/>
            </a:pPr>
            <a:r>
              <a:rPr lang="en-GB" sz="2200" dirty="0" err="1" smtClean="0">
                <a:solidFill>
                  <a:schemeClr val="accent6">
                    <a:lumMod val="10000"/>
                  </a:schemeClr>
                </a:solidFill>
                <a:latin typeface="Helvetica"/>
                <a:cs typeface="Helvetica"/>
              </a:rPr>
              <a:t>Predicciones</a:t>
            </a:r>
            <a:r>
              <a:rPr lang="en-GB" sz="2200" dirty="0" smtClean="0">
                <a:solidFill>
                  <a:schemeClr val="accent6">
                    <a:lumMod val="10000"/>
                  </a:schemeClr>
                </a:solidFill>
                <a:latin typeface="Helvetica"/>
                <a:cs typeface="Helvetica"/>
              </a:rPr>
              <a:t> </a:t>
            </a:r>
            <a:r>
              <a:rPr lang="en-GB" sz="2200" dirty="0" err="1" smtClean="0">
                <a:solidFill>
                  <a:schemeClr val="accent6">
                    <a:lumMod val="10000"/>
                  </a:schemeClr>
                </a:solidFill>
                <a:latin typeface="Helvetica"/>
                <a:cs typeface="Helvetica"/>
              </a:rPr>
              <a:t>futuras</a:t>
            </a:r>
            <a:r>
              <a:rPr lang="en-GB" sz="2200" dirty="0" smtClean="0">
                <a:solidFill>
                  <a:schemeClr val="accent6">
                    <a:lumMod val="10000"/>
                  </a:schemeClr>
                </a:solidFill>
                <a:latin typeface="Helvetica"/>
                <a:cs typeface="Helvetica"/>
              </a:rPr>
              <a:t> </a:t>
            </a:r>
            <a:endParaRPr lang="en-GB" sz="2200" dirty="0">
              <a:solidFill>
                <a:schemeClr val="accent6">
                  <a:lumMod val="10000"/>
                </a:schemeClr>
              </a:solidFill>
              <a:latin typeface="Helvetica"/>
              <a:cs typeface="Helvetica"/>
            </a:endParaRPr>
          </a:p>
          <a:p>
            <a:pPr marL="800100" lvl="1" indent="-342900" algn="l" eaLnBrk="1" hangingPunct="1">
              <a:lnSpc>
                <a:spcPct val="110000"/>
              </a:lnSpc>
              <a:spcAft>
                <a:spcPct val="50000"/>
              </a:spcAft>
              <a:buFont typeface="Courier New" pitchFamily="49" charset="0"/>
              <a:buChar char="o"/>
            </a:pPr>
            <a:r>
              <a:rPr lang="en-GB" sz="2200" dirty="0" err="1" smtClean="0">
                <a:solidFill>
                  <a:schemeClr val="accent6">
                    <a:lumMod val="10000"/>
                  </a:schemeClr>
                </a:solidFill>
                <a:latin typeface="Helvetica"/>
                <a:cs typeface="Helvetica"/>
              </a:rPr>
              <a:t>Necesidades</a:t>
            </a:r>
            <a:r>
              <a:rPr lang="en-GB" sz="2200" dirty="0" smtClean="0">
                <a:solidFill>
                  <a:schemeClr val="accent6">
                    <a:lumMod val="10000"/>
                  </a:schemeClr>
                </a:solidFill>
                <a:latin typeface="Helvetica"/>
                <a:cs typeface="Helvetica"/>
              </a:rPr>
              <a:t> de </a:t>
            </a:r>
            <a:r>
              <a:rPr lang="en-GB" sz="2200" dirty="0" err="1" smtClean="0">
                <a:solidFill>
                  <a:schemeClr val="accent6">
                    <a:lumMod val="10000"/>
                  </a:schemeClr>
                </a:solidFill>
                <a:latin typeface="Helvetica"/>
                <a:cs typeface="Helvetica"/>
              </a:rPr>
              <a:t>mejora</a:t>
            </a:r>
            <a:r>
              <a:rPr lang="en-GB" sz="2200" dirty="0" smtClean="0">
                <a:solidFill>
                  <a:schemeClr val="accent6">
                    <a:lumMod val="10000"/>
                  </a:schemeClr>
                </a:solidFill>
                <a:latin typeface="Helvetica"/>
                <a:cs typeface="Helvetica"/>
              </a:rPr>
              <a:t> del </a:t>
            </a:r>
            <a:r>
              <a:rPr lang="en-GB" sz="2200" dirty="0" err="1" smtClean="0">
                <a:solidFill>
                  <a:schemeClr val="accent6">
                    <a:lumMod val="10000"/>
                  </a:schemeClr>
                </a:solidFill>
                <a:latin typeface="Helvetica"/>
                <a:cs typeface="Helvetica"/>
              </a:rPr>
              <a:t>desempeño</a:t>
            </a:r>
            <a:r>
              <a:rPr lang="en-GB" sz="2200" dirty="0" smtClean="0">
                <a:solidFill>
                  <a:schemeClr val="accent6">
                    <a:lumMod val="10000"/>
                  </a:schemeClr>
                </a:solidFill>
                <a:latin typeface="Helvetica"/>
                <a:cs typeface="Helvetica"/>
              </a:rPr>
              <a:t> </a:t>
            </a:r>
            <a:r>
              <a:rPr lang="en-GB" sz="2200" dirty="0" err="1" smtClean="0">
                <a:solidFill>
                  <a:schemeClr val="accent6">
                    <a:lumMod val="10000"/>
                  </a:schemeClr>
                </a:solidFill>
                <a:latin typeface="Helvetica"/>
                <a:cs typeface="Helvetica"/>
              </a:rPr>
              <a:t>futuro</a:t>
            </a:r>
            <a:endParaRPr lang="en-GB" sz="2200" dirty="0" smtClean="0">
              <a:solidFill>
                <a:schemeClr val="accent6">
                  <a:lumMod val="10000"/>
                </a:schemeClr>
              </a:solidFill>
              <a:latin typeface="Helvetica"/>
              <a:cs typeface="Helvetica"/>
            </a:endParaRPr>
          </a:p>
          <a:p>
            <a:pPr marL="342900" indent="-342900">
              <a:lnSpc>
                <a:spcPct val="110000"/>
              </a:lnSpc>
              <a:spcAft>
                <a:spcPct val="50000"/>
              </a:spcAft>
              <a:buFont typeface="Courier New" pitchFamily="49" charset="0"/>
              <a:buChar char="o"/>
            </a:pPr>
            <a:r>
              <a:rPr lang="es-ES" sz="2200" dirty="0" smtClean="0">
                <a:solidFill>
                  <a:schemeClr val="accent6">
                    <a:lumMod val="10000"/>
                  </a:schemeClr>
                </a:solidFill>
                <a:latin typeface="Helvetica"/>
                <a:cs typeface="Helvetica"/>
              </a:rPr>
              <a:t>Proporciona información fiable para ayudar a la toma de decisiones</a:t>
            </a:r>
            <a:endParaRPr lang="en-GB" sz="2200" dirty="0" smtClean="0">
              <a:solidFill>
                <a:schemeClr val="accent6">
                  <a:lumMod val="10000"/>
                </a:schemeClr>
              </a:solidFill>
              <a:latin typeface="Helvetica"/>
              <a:cs typeface="Helvetica"/>
            </a:endParaRPr>
          </a:p>
          <a:p>
            <a:pPr marL="342900" indent="-342900" algn="l" eaLnBrk="1" hangingPunct="1">
              <a:lnSpc>
                <a:spcPct val="110000"/>
              </a:lnSpc>
              <a:spcAft>
                <a:spcPct val="50000"/>
              </a:spcAft>
              <a:buFont typeface="Courier New" pitchFamily="49" charset="0"/>
              <a:buChar char="o"/>
            </a:pPr>
            <a:r>
              <a:rPr lang="en-GB" sz="2200" dirty="0" err="1" smtClean="0">
                <a:solidFill>
                  <a:schemeClr val="accent6">
                    <a:lumMod val="10000"/>
                  </a:schemeClr>
                </a:solidFill>
                <a:latin typeface="Helvetica"/>
                <a:cs typeface="Helvetica"/>
              </a:rPr>
              <a:t>Facilita</a:t>
            </a:r>
            <a:r>
              <a:rPr lang="en-GB" sz="2200" dirty="0" smtClean="0">
                <a:solidFill>
                  <a:schemeClr val="accent6">
                    <a:lumMod val="10000"/>
                  </a:schemeClr>
                </a:solidFill>
                <a:latin typeface="Helvetica"/>
                <a:cs typeface="Helvetica"/>
              </a:rPr>
              <a:t> el </a:t>
            </a:r>
            <a:r>
              <a:rPr lang="en-GB" sz="2200" dirty="0" err="1" smtClean="0">
                <a:solidFill>
                  <a:schemeClr val="accent6">
                    <a:lumMod val="10000"/>
                  </a:schemeClr>
                </a:solidFill>
                <a:latin typeface="Helvetica"/>
                <a:cs typeface="Helvetica"/>
              </a:rPr>
              <a:t>análisis</a:t>
            </a:r>
            <a:r>
              <a:rPr lang="en-GB" sz="2200" dirty="0" smtClean="0">
                <a:solidFill>
                  <a:schemeClr val="accent6">
                    <a:lumMod val="10000"/>
                  </a:schemeClr>
                </a:solidFill>
                <a:latin typeface="Helvetica"/>
                <a:cs typeface="Helvetica"/>
              </a:rPr>
              <a:t> de </a:t>
            </a:r>
            <a:r>
              <a:rPr lang="en-GB" sz="2200" dirty="0" err="1" smtClean="0">
                <a:solidFill>
                  <a:schemeClr val="accent6">
                    <a:lumMod val="10000"/>
                  </a:schemeClr>
                </a:solidFill>
                <a:latin typeface="Helvetica"/>
                <a:cs typeface="Helvetica"/>
              </a:rPr>
              <a:t>tendencias</a:t>
            </a:r>
            <a:endParaRPr lang="en-GB" sz="2200" dirty="0" smtClean="0">
              <a:solidFill>
                <a:schemeClr val="accent6">
                  <a:lumMod val="10000"/>
                </a:schemeClr>
              </a:solidFill>
              <a:latin typeface="Helvetica"/>
              <a:cs typeface="Helvetica"/>
            </a:endParaRPr>
          </a:p>
          <a:p>
            <a:pPr marL="342900" indent="-342900">
              <a:lnSpc>
                <a:spcPct val="110000"/>
              </a:lnSpc>
              <a:spcAft>
                <a:spcPct val="50000"/>
              </a:spcAft>
              <a:buFont typeface="Courier New" pitchFamily="49" charset="0"/>
              <a:buChar char="o"/>
            </a:pPr>
            <a:r>
              <a:rPr lang="es-ES" sz="2200" dirty="0" smtClean="0">
                <a:solidFill>
                  <a:schemeClr val="accent6">
                    <a:lumMod val="10000"/>
                  </a:schemeClr>
                </a:solidFill>
                <a:latin typeface="Helvetica"/>
                <a:cs typeface="Helvetica"/>
              </a:rPr>
              <a:t>Proporciona datos para futuras estimaciones de un trabajo similar</a:t>
            </a:r>
            <a:endParaRPr lang="en-GB" sz="2200" dirty="0">
              <a:solidFill>
                <a:schemeClr val="accent6">
                  <a:lumMod val="10000"/>
                </a:schemeClr>
              </a:solidFill>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621323" y="1"/>
            <a:ext cx="8522677" cy="1108075"/>
          </a:xfrm>
        </p:spPr>
        <p:txBody>
          <a:bodyPr/>
          <a:lstStyle/>
          <a:p>
            <a:r>
              <a:rPr lang="en-GB" dirty="0" err="1" smtClean="0"/>
              <a:t>Ventajas</a:t>
            </a:r>
            <a:r>
              <a:rPr lang="en-GB" dirty="0" smtClean="0"/>
              <a:t> del </a:t>
            </a:r>
            <a:r>
              <a:rPr lang="en-GB" dirty="0" err="1" smtClean="0"/>
              <a:t>Valor</a:t>
            </a:r>
            <a:r>
              <a:rPr lang="en-GB" dirty="0" smtClean="0"/>
              <a:t> Ganado</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89</a:t>
            </a:fld>
            <a:endParaRPr lang="en-US" dirty="0"/>
          </a:p>
        </p:txBody>
      </p:sp>
    </p:spTree>
    <p:extLst>
      <p:ext uri="{BB962C8B-B14F-4D97-AF65-F5344CB8AC3E}">
        <p14:creationId xmlns:p14="http://schemas.microsoft.com/office/powerpoint/2010/main" xmlns="" val="1072620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Ciclo</a:t>
            </a:r>
            <a:r>
              <a:rPr lang="en-US" dirty="0" smtClean="0"/>
              <a:t> de Vida del </a:t>
            </a:r>
            <a:r>
              <a:rPr lang="en-US" dirty="0" err="1" smtClean="0"/>
              <a:t>Producto</a:t>
            </a:r>
            <a:endParaRPr lang="en-US" dirty="0"/>
          </a:p>
        </p:txBody>
      </p:sp>
      <p:sp>
        <p:nvSpPr>
          <p:cNvPr id="11" name="Oval 7"/>
          <p:cNvSpPr/>
          <p:nvPr/>
        </p:nvSpPr>
        <p:spPr>
          <a:xfrm>
            <a:off x="6307342" y="2376333"/>
            <a:ext cx="1878623" cy="1904709"/>
          </a:xfrm>
          <a:custGeom>
            <a:avLst/>
            <a:gdLst>
              <a:gd name="connsiteX0" fmla="*/ 1845966 w 1847088"/>
              <a:gd name="connsiteY0" fmla="*/ 0 h 2307481"/>
              <a:gd name="connsiteX1" fmla="*/ 1847088 w 1847088"/>
              <a:gd name="connsiteY1" fmla="*/ 124617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45966 w 1847088"/>
              <a:gd name="connsiteY0" fmla="*/ 0 h 2307481"/>
              <a:gd name="connsiteX1" fmla="*/ 1847088 w 1847088"/>
              <a:gd name="connsiteY1" fmla="*/ 908388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78623 w 1878623"/>
              <a:gd name="connsiteY0" fmla="*/ 0 h 1904709"/>
              <a:gd name="connsiteX1" fmla="*/ 1847088 w 1878623"/>
              <a:gd name="connsiteY1" fmla="*/ 505616 h 1904709"/>
              <a:gd name="connsiteX2" fmla="*/ 1847088 w 1878623"/>
              <a:gd name="connsiteY2" fmla="*/ 1904709 h 1904709"/>
              <a:gd name="connsiteX3" fmla="*/ 518606 w 1878623"/>
              <a:gd name="connsiteY3" fmla="*/ 1904709 h 1904709"/>
              <a:gd name="connsiteX4" fmla="*/ 0 w 1878623"/>
              <a:gd name="connsiteY4" fmla="*/ 1799428 h 1904709"/>
              <a:gd name="connsiteX5" fmla="*/ 0 w 1878623"/>
              <a:gd name="connsiteY5" fmla="*/ 413560 h 1904709"/>
              <a:gd name="connsiteX6" fmla="*/ 8297 w 1878623"/>
              <a:gd name="connsiteY6" fmla="*/ 400433 h 1904709"/>
              <a:gd name="connsiteX7" fmla="*/ 1878623 w 1878623"/>
              <a:gd name="connsiteY7" fmla="*/ 0 h 1904709"/>
              <a:gd name="connsiteX0" fmla="*/ 1878623 w 1878623"/>
              <a:gd name="connsiteY0" fmla="*/ 0 h 1904709"/>
              <a:gd name="connsiteX1" fmla="*/ 1835172 w 1878623"/>
              <a:gd name="connsiteY1" fmla="*/ 29410 h 1904709"/>
              <a:gd name="connsiteX2" fmla="*/ 1847088 w 1878623"/>
              <a:gd name="connsiteY2" fmla="*/ 505616 h 1904709"/>
              <a:gd name="connsiteX3" fmla="*/ 1847088 w 1878623"/>
              <a:gd name="connsiteY3" fmla="*/ 1904709 h 1904709"/>
              <a:gd name="connsiteX4" fmla="*/ 518606 w 1878623"/>
              <a:gd name="connsiteY4" fmla="*/ 1904709 h 1904709"/>
              <a:gd name="connsiteX5" fmla="*/ 0 w 1878623"/>
              <a:gd name="connsiteY5" fmla="*/ 1799428 h 1904709"/>
              <a:gd name="connsiteX6" fmla="*/ 0 w 1878623"/>
              <a:gd name="connsiteY6" fmla="*/ 413560 h 1904709"/>
              <a:gd name="connsiteX7" fmla="*/ 8297 w 1878623"/>
              <a:gd name="connsiteY7" fmla="*/ 400433 h 1904709"/>
              <a:gd name="connsiteX8" fmla="*/ 1878623 w 1878623"/>
              <a:gd name="connsiteY8" fmla="*/ 0 h 19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23" h="1904709">
                <a:moveTo>
                  <a:pt x="1878623" y="0"/>
                </a:moveTo>
                <a:cubicBezTo>
                  <a:pt x="1875025" y="17060"/>
                  <a:pt x="1838770" y="12350"/>
                  <a:pt x="1835172" y="29410"/>
                </a:cubicBezTo>
                <a:lnTo>
                  <a:pt x="1847088" y="505616"/>
                </a:lnTo>
                <a:lnTo>
                  <a:pt x="1847088" y="1904709"/>
                </a:lnTo>
                <a:lnTo>
                  <a:pt x="518606" y="1904709"/>
                </a:lnTo>
                <a:lnTo>
                  <a:pt x="0" y="1799428"/>
                </a:lnTo>
                <a:lnTo>
                  <a:pt x="0" y="413560"/>
                </a:lnTo>
                <a:lnTo>
                  <a:pt x="8297" y="400433"/>
                </a:lnTo>
                <a:cubicBezTo>
                  <a:pt x="489695" y="799142"/>
                  <a:pt x="1134630" y="96852"/>
                  <a:pt x="1878623"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4"/>
          <p:cNvSpPr/>
          <p:nvPr/>
        </p:nvSpPr>
        <p:spPr>
          <a:xfrm>
            <a:off x="2620005" y="2780782"/>
            <a:ext cx="1847088" cy="3010418"/>
          </a:xfrm>
          <a:custGeom>
            <a:avLst/>
            <a:gdLst/>
            <a:ahLst/>
            <a:cxnLst/>
            <a:rect l="l" t="t" r="r" b="b"/>
            <a:pathLst>
              <a:path w="1847088" h="3010418">
                <a:moveTo>
                  <a:pt x="1847088" y="0"/>
                </a:moveTo>
                <a:lnTo>
                  <a:pt x="1847088" y="3010418"/>
                </a:lnTo>
                <a:lnTo>
                  <a:pt x="0" y="3010418"/>
                </a:lnTo>
                <a:lnTo>
                  <a:pt x="0" y="2217293"/>
                </a:lnTo>
                <a:cubicBezTo>
                  <a:pt x="196868" y="2064304"/>
                  <a:pt x="389169" y="1885914"/>
                  <a:pt x="575414" y="1679240"/>
                </a:cubicBezTo>
                <a:cubicBezTo>
                  <a:pt x="1029843" y="1174967"/>
                  <a:pt x="1402408" y="468456"/>
                  <a:pt x="184708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5"/>
          <p:cNvSpPr/>
          <p:nvPr/>
        </p:nvSpPr>
        <p:spPr>
          <a:xfrm>
            <a:off x="4467093" y="2285942"/>
            <a:ext cx="1847088" cy="3505259"/>
          </a:xfrm>
          <a:custGeom>
            <a:avLst/>
            <a:gdLst/>
            <a:ahLst/>
            <a:cxnLst/>
            <a:rect l="l" t="t" r="r" b="b"/>
            <a:pathLst>
              <a:path w="1847088" h="3505259">
                <a:moveTo>
                  <a:pt x="964886" y="58"/>
                </a:moveTo>
                <a:cubicBezTo>
                  <a:pt x="1353180" y="4150"/>
                  <a:pt x="1591544" y="213043"/>
                  <a:pt x="1847088" y="492418"/>
                </a:cubicBezTo>
                <a:lnTo>
                  <a:pt x="1847088" y="3505259"/>
                </a:lnTo>
                <a:lnTo>
                  <a:pt x="0" y="3505259"/>
                </a:lnTo>
                <a:lnTo>
                  <a:pt x="0" y="494841"/>
                </a:lnTo>
                <a:cubicBezTo>
                  <a:pt x="279765" y="197749"/>
                  <a:pt x="588752" y="-3905"/>
                  <a:pt x="964886" y="5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7"/>
          <p:cNvSpPr/>
          <p:nvPr/>
        </p:nvSpPr>
        <p:spPr>
          <a:xfrm>
            <a:off x="6307342" y="2770880"/>
            <a:ext cx="1847088" cy="3020321"/>
          </a:xfrm>
          <a:custGeom>
            <a:avLst/>
            <a:gdLst/>
            <a:ahLst/>
            <a:cxnLst/>
            <a:rect l="l" t="t" r="r" b="b"/>
            <a:pathLst>
              <a:path w="1847088" h="3020321">
                <a:moveTo>
                  <a:pt x="0" y="0"/>
                </a:moveTo>
                <a:cubicBezTo>
                  <a:pt x="386645" y="419241"/>
                  <a:pt x="809636" y="1001609"/>
                  <a:pt x="1847088" y="1282227"/>
                </a:cubicBezTo>
                <a:lnTo>
                  <a:pt x="1847088" y="1282242"/>
                </a:lnTo>
                <a:lnTo>
                  <a:pt x="1847088" y="3020321"/>
                </a:lnTo>
                <a:lnTo>
                  <a:pt x="0" y="302032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7"/>
          <p:cNvSpPr/>
          <p:nvPr/>
        </p:nvSpPr>
        <p:spPr>
          <a:xfrm>
            <a:off x="779756" y="4992696"/>
            <a:ext cx="1847088" cy="798504"/>
          </a:xfrm>
          <a:custGeom>
            <a:avLst/>
            <a:gdLst/>
            <a:ahLst/>
            <a:cxnLst/>
            <a:rect l="l" t="t" r="r" b="b"/>
            <a:pathLst>
              <a:path w="1847088" h="798504">
                <a:moveTo>
                  <a:pt x="1847088" y="0"/>
                </a:moveTo>
                <a:lnTo>
                  <a:pt x="1847088" y="798504"/>
                </a:lnTo>
                <a:lnTo>
                  <a:pt x="0" y="798504"/>
                </a:lnTo>
                <a:lnTo>
                  <a:pt x="0" y="776617"/>
                </a:lnTo>
                <a:lnTo>
                  <a:pt x="0" y="776616"/>
                </a:lnTo>
                <a:cubicBezTo>
                  <a:pt x="628914" y="692489"/>
                  <a:pt x="1258363" y="459955"/>
                  <a:pt x="1847088"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7"/>
          <p:cNvSpPr/>
          <p:nvPr/>
        </p:nvSpPr>
        <p:spPr>
          <a:xfrm>
            <a:off x="779756" y="2438342"/>
            <a:ext cx="7374674" cy="3483370"/>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0 w 6957128"/>
              <a:gd name="connsiteY4"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0 w 6957328"/>
              <a:gd name="connsiteY5"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2420348 w 6957328"/>
              <a:gd name="connsiteY5" fmla="*/ 2373354 h 2858727"/>
              <a:gd name="connsiteX6" fmla="*/ 0 w 69573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860953 w 6957128"/>
              <a:gd name="connsiteY4" fmla="*/ 1851715 h 2858727"/>
              <a:gd name="connsiteX5" fmla="*/ 4261321 w 6957128"/>
              <a:gd name="connsiteY5" fmla="*/ 1998140 h 2858727"/>
              <a:gd name="connsiteX6" fmla="*/ 2420348 w 6957128"/>
              <a:gd name="connsiteY6" fmla="*/ 2373354 h 2858727"/>
              <a:gd name="connsiteX7" fmla="*/ 0 w 6957128"/>
              <a:gd name="connsiteY7"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2420348 w 6957128"/>
              <a:gd name="connsiteY5" fmla="*/ 2373354 h 2858727"/>
              <a:gd name="connsiteX6" fmla="*/ 0 w 69571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0 w 6957128"/>
              <a:gd name="connsiteY5" fmla="*/ 2858727 h 2858727"/>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0 w 7038562"/>
              <a:gd name="connsiteY5" fmla="*/ 2858727 h 3288510"/>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1052767 w 7038562"/>
              <a:gd name="connsiteY5" fmla="*/ 2931599 h 3288510"/>
              <a:gd name="connsiteX6" fmla="*/ 0 w 7038562"/>
              <a:gd name="connsiteY6" fmla="*/ 2858727 h 3288510"/>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7647931 w 7734194"/>
              <a:gd name="connsiteY0" fmla="*/ 3288510 h 3380025"/>
              <a:gd name="connsiteX1" fmla="*/ 0 w 7734194"/>
              <a:gd name="connsiteY1" fmla="*/ 3380025 h 3380025"/>
              <a:gd name="connsiteX2" fmla="*/ 609369 w 7734194"/>
              <a:gd name="connsiteY2" fmla="*/ 2858727 h 3380025"/>
              <a:gd name="connsiteX3" fmla="*/ 2888260 w 7734194"/>
              <a:gd name="connsiteY3" fmla="*/ 1784221 h 3380025"/>
              <a:gd name="connsiteX4" fmla="*/ 4998188 w 7734194"/>
              <a:gd name="connsiteY4" fmla="*/ 47 h 3380025"/>
              <a:gd name="connsiteX5" fmla="*/ 7566497 w 7734194"/>
              <a:gd name="connsiteY5" fmla="*/ 1450273 h 3380025"/>
              <a:gd name="connsiteX6" fmla="*/ 7734194 w 7734194"/>
              <a:gd name="connsiteY6" fmla="*/ 3363553 h 3380025"/>
              <a:gd name="connsiteX0" fmla="*/ 7647931 w 7647931"/>
              <a:gd name="connsiteY0" fmla="*/ 3288510 h 3380025"/>
              <a:gd name="connsiteX1" fmla="*/ 0 w 7647931"/>
              <a:gd name="connsiteY1" fmla="*/ 3380025 h 3380025"/>
              <a:gd name="connsiteX2" fmla="*/ 609369 w 7647931"/>
              <a:gd name="connsiteY2" fmla="*/ 2858727 h 3380025"/>
              <a:gd name="connsiteX3" fmla="*/ 2888260 w 7647931"/>
              <a:gd name="connsiteY3" fmla="*/ 1784221 h 3380025"/>
              <a:gd name="connsiteX4" fmla="*/ 4998188 w 7647931"/>
              <a:gd name="connsiteY4" fmla="*/ 47 h 3380025"/>
              <a:gd name="connsiteX5" fmla="*/ 7566497 w 7647931"/>
              <a:gd name="connsiteY5" fmla="*/ 1450273 h 3380025"/>
              <a:gd name="connsiteX0" fmla="*/ 0 w 7566497"/>
              <a:gd name="connsiteY0" fmla="*/ 3380025 h 3380025"/>
              <a:gd name="connsiteX1" fmla="*/ 609369 w 7566497"/>
              <a:gd name="connsiteY1" fmla="*/ 2858727 h 3380025"/>
              <a:gd name="connsiteX2" fmla="*/ 2888260 w 7566497"/>
              <a:gd name="connsiteY2" fmla="*/ 1784221 h 3380025"/>
              <a:gd name="connsiteX3" fmla="*/ 4998188 w 7566497"/>
              <a:gd name="connsiteY3" fmla="*/ 47 h 3380025"/>
              <a:gd name="connsiteX4" fmla="*/ 7566497 w 7566497"/>
              <a:gd name="connsiteY4" fmla="*/ 1450273 h 3380025"/>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Lst>
            <a:ahLst/>
            <a:cxnLst>
              <a:cxn ang="0">
                <a:pos x="connsiteX0" y="connsiteY0"/>
              </a:cxn>
              <a:cxn ang="0">
                <a:pos x="connsiteX1" y="connsiteY1"/>
              </a:cxn>
              <a:cxn ang="0">
                <a:pos x="connsiteX2" y="connsiteY2"/>
              </a:cxn>
              <a:cxn ang="0">
                <a:pos x="connsiteX3" y="connsiteY3"/>
              </a:cxn>
            </a:cxnLst>
            <a:rect l="l" t="t" r="r" b="b"/>
            <a:pathLst>
              <a:path w="6957128" h="2858727">
                <a:moveTo>
                  <a:pt x="0" y="2858727"/>
                </a:moveTo>
                <a:cubicBezTo>
                  <a:pt x="789222" y="2766887"/>
                  <a:pt x="1579339" y="2459536"/>
                  <a:pt x="2278891" y="1784221"/>
                </a:cubicBezTo>
                <a:cubicBezTo>
                  <a:pt x="2978443" y="1108906"/>
                  <a:pt x="3472354" y="-8355"/>
                  <a:pt x="4388819" y="47"/>
                </a:cubicBezTo>
                <a:cubicBezTo>
                  <a:pt x="5305284" y="8449"/>
                  <a:pt x="5336404" y="1068907"/>
                  <a:pt x="6957128" y="1450273"/>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7"/>
          <p:cNvSpPr/>
          <p:nvPr/>
        </p:nvSpPr>
        <p:spPr>
          <a:xfrm>
            <a:off x="6315639" y="2536135"/>
            <a:ext cx="1833746" cy="515399"/>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4678237"/>
              <a:gd name="connsiteY0" fmla="*/ 1784221 h 1784221"/>
              <a:gd name="connsiteX1" fmla="*/ 2109928 w 4678237"/>
              <a:gd name="connsiteY1" fmla="*/ 47 h 1784221"/>
              <a:gd name="connsiteX2" fmla="*/ 4678237 w 4678237"/>
              <a:gd name="connsiteY2" fmla="*/ 1450273 h 1784221"/>
              <a:gd name="connsiteX0" fmla="*/ 0 w 2568309"/>
              <a:gd name="connsiteY0" fmla="*/ 0 h 1450226"/>
              <a:gd name="connsiteX1" fmla="*/ 2568309 w 2568309"/>
              <a:gd name="connsiteY1" fmla="*/ 1450226 h 1450226"/>
              <a:gd name="connsiteX0" fmla="*/ 0 w 2473630"/>
              <a:gd name="connsiteY0" fmla="*/ 0 h 1733925"/>
              <a:gd name="connsiteX1" fmla="*/ 2473630 w 2473630"/>
              <a:gd name="connsiteY1" fmla="*/ 1733925 h 1733925"/>
              <a:gd name="connsiteX0" fmla="*/ 0 w 1716201"/>
              <a:gd name="connsiteY0" fmla="*/ 627863 h 627920"/>
              <a:gd name="connsiteX1" fmla="*/ 1716201 w 1716201"/>
              <a:gd name="connsiteY1" fmla="*/ 83049 h 627920"/>
              <a:gd name="connsiteX0" fmla="*/ 0 w 1716201"/>
              <a:gd name="connsiteY0" fmla="*/ 544814 h 545025"/>
              <a:gd name="connsiteX1" fmla="*/ 1716201 w 1716201"/>
              <a:gd name="connsiteY1" fmla="*/ 0 h 545025"/>
              <a:gd name="connsiteX0" fmla="*/ 0 w 1716201"/>
              <a:gd name="connsiteY0" fmla="*/ 544814 h 608003"/>
              <a:gd name="connsiteX1" fmla="*/ 1716201 w 1716201"/>
              <a:gd name="connsiteY1" fmla="*/ 0 h 608003"/>
              <a:gd name="connsiteX0" fmla="*/ 0 w 1716201"/>
              <a:gd name="connsiteY0" fmla="*/ 544814 h 592492"/>
              <a:gd name="connsiteX1" fmla="*/ 1716201 w 1716201"/>
              <a:gd name="connsiteY1" fmla="*/ 0 h 592492"/>
              <a:gd name="connsiteX0" fmla="*/ 0 w 1716201"/>
              <a:gd name="connsiteY0" fmla="*/ 544814 h 623614"/>
              <a:gd name="connsiteX1" fmla="*/ 1716201 w 1716201"/>
              <a:gd name="connsiteY1" fmla="*/ 0 h 623614"/>
              <a:gd name="connsiteX0" fmla="*/ 0 w 1719652"/>
              <a:gd name="connsiteY0" fmla="*/ 826976 h 888784"/>
              <a:gd name="connsiteX1" fmla="*/ 1719652 w 1719652"/>
              <a:gd name="connsiteY1" fmla="*/ 0 h 888784"/>
              <a:gd name="connsiteX0" fmla="*/ 0 w 1719652"/>
              <a:gd name="connsiteY0" fmla="*/ 653096 h 724385"/>
              <a:gd name="connsiteX1" fmla="*/ 1719652 w 1719652"/>
              <a:gd name="connsiteY1" fmla="*/ 0 h 724385"/>
              <a:gd name="connsiteX0" fmla="*/ 0 w 1729922"/>
              <a:gd name="connsiteY0" fmla="*/ 322550 h 422977"/>
              <a:gd name="connsiteX1" fmla="*/ 1729922 w 1729922"/>
              <a:gd name="connsiteY1" fmla="*/ 0 h 422977"/>
            </a:gdLst>
            <a:ahLst/>
            <a:cxnLst>
              <a:cxn ang="0">
                <a:pos x="connsiteX0" y="connsiteY0"/>
              </a:cxn>
              <a:cxn ang="0">
                <a:pos x="connsiteX1" y="connsiteY1"/>
              </a:cxn>
            </a:cxnLst>
            <a:rect l="l" t="t" r="r" b="b"/>
            <a:pathLst>
              <a:path w="1729922" h="422977">
                <a:moveTo>
                  <a:pt x="0" y="322550"/>
                </a:moveTo>
                <a:cubicBezTo>
                  <a:pt x="454142" y="649762"/>
                  <a:pt x="1028053" y="79484"/>
                  <a:pt x="1729922" y="0"/>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089000" y="5791200"/>
            <a:ext cx="1228606"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err="1" smtClean="0">
                <a:solidFill>
                  <a:schemeClr val="tx1"/>
                </a:solidFill>
                <a:latin typeface="+mj-lt"/>
              </a:rPr>
              <a:t>Introducción</a:t>
            </a:r>
            <a:endParaRPr lang="en-US" sz="1600" b="0" dirty="0">
              <a:solidFill>
                <a:schemeClr val="tx1"/>
              </a:solidFill>
              <a:latin typeface="+mj-lt"/>
            </a:endParaRPr>
          </a:p>
        </p:txBody>
      </p:sp>
      <p:sp>
        <p:nvSpPr>
          <p:cNvPr id="19" name="TextBox 18"/>
          <p:cNvSpPr txBox="1"/>
          <p:nvPr/>
        </p:nvSpPr>
        <p:spPr>
          <a:xfrm>
            <a:off x="2952974" y="5791200"/>
            <a:ext cx="1181156"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err="1" smtClean="0">
                <a:solidFill>
                  <a:schemeClr val="tx1"/>
                </a:solidFill>
                <a:latin typeface="+mj-lt"/>
              </a:rPr>
              <a:t>Crecimiento</a:t>
            </a:r>
            <a:endParaRPr lang="en-US" sz="1600" b="0" dirty="0">
              <a:solidFill>
                <a:schemeClr val="tx1"/>
              </a:solidFill>
              <a:latin typeface="+mj-lt"/>
            </a:endParaRPr>
          </a:p>
        </p:txBody>
      </p:sp>
      <p:sp>
        <p:nvSpPr>
          <p:cNvPr id="20" name="TextBox 19"/>
          <p:cNvSpPr txBox="1"/>
          <p:nvPr/>
        </p:nvSpPr>
        <p:spPr>
          <a:xfrm>
            <a:off x="4932916" y="5791200"/>
            <a:ext cx="915442"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err="1" smtClean="0">
                <a:solidFill>
                  <a:schemeClr val="tx1"/>
                </a:solidFill>
                <a:latin typeface="+mj-lt"/>
              </a:rPr>
              <a:t>Madurez</a:t>
            </a:r>
            <a:endParaRPr lang="en-US" sz="1600" b="0" dirty="0">
              <a:solidFill>
                <a:schemeClr val="tx1"/>
              </a:solidFill>
              <a:latin typeface="+mj-lt"/>
            </a:endParaRPr>
          </a:p>
        </p:txBody>
      </p:sp>
      <p:sp>
        <p:nvSpPr>
          <p:cNvPr id="21" name="TextBox 20"/>
          <p:cNvSpPr txBox="1"/>
          <p:nvPr/>
        </p:nvSpPr>
        <p:spPr>
          <a:xfrm>
            <a:off x="6662461" y="5791200"/>
            <a:ext cx="1136850"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err="1" smtClean="0">
                <a:solidFill>
                  <a:schemeClr val="tx1"/>
                </a:solidFill>
                <a:latin typeface="+mj-lt"/>
              </a:rPr>
              <a:t>Declinación</a:t>
            </a:r>
            <a:endParaRPr lang="en-US" sz="1600" b="0" dirty="0">
              <a:solidFill>
                <a:schemeClr val="tx1"/>
              </a:solidFill>
              <a:latin typeface="+mj-lt"/>
            </a:endParaRPr>
          </a:p>
        </p:txBody>
      </p:sp>
      <p:sp>
        <p:nvSpPr>
          <p:cNvPr id="22" name="TextBox 21"/>
          <p:cNvSpPr txBox="1"/>
          <p:nvPr/>
        </p:nvSpPr>
        <p:spPr>
          <a:xfrm>
            <a:off x="6858000" y="2895600"/>
            <a:ext cx="1382110" cy="58477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err="1" smtClean="0">
                <a:solidFill>
                  <a:schemeClr val="bg1"/>
                </a:solidFill>
                <a:latin typeface="+mj-lt"/>
              </a:rPr>
              <a:t>Extensión</a:t>
            </a:r>
            <a:r>
              <a:rPr lang="en-US" sz="1600" b="0" dirty="0" smtClean="0">
                <a:solidFill>
                  <a:schemeClr val="bg1"/>
                </a:solidFill>
                <a:latin typeface="+mj-lt"/>
              </a:rPr>
              <a:t> del </a:t>
            </a:r>
          </a:p>
          <a:p>
            <a:pPr algn="ctr"/>
            <a:r>
              <a:rPr lang="en-US" sz="1600" b="0" dirty="0" err="1" smtClean="0">
                <a:solidFill>
                  <a:schemeClr val="bg1"/>
                </a:solidFill>
                <a:latin typeface="+mj-lt"/>
              </a:rPr>
              <a:t>Producto</a:t>
            </a:r>
            <a:endParaRPr lang="en-US" sz="1600" b="0" dirty="0">
              <a:solidFill>
                <a:schemeClr val="bg1"/>
              </a:solidFill>
              <a:latin typeface="+mj-lt"/>
            </a:endParaRPr>
          </a:p>
        </p:txBody>
      </p:sp>
      <p:cxnSp>
        <p:nvCxnSpPr>
          <p:cNvPr id="23" name="Straight Arrow Connector 22"/>
          <p:cNvCxnSpPr/>
          <p:nvPr/>
        </p:nvCxnSpPr>
        <p:spPr>
          <a:xfrm>
            <a:off x="762000" y="5791200"/>
            <a:ext cx="7772400" cy="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62000" y="1143000"/>
            <a:ext cx="0" cy="464820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4917" y="3219551"/>
            <a:ext cx="872803" cy="40011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b="0" dirty="0" err="1" smtClean="0">
                <a:solidFill>
                  <a:schemeClr val="tx1"/>
                </a:solidFill>
                <a:latin typeface="+mj-lt"/>
              </a:rPr>
              <a:t>Ventas</a:t>
            </a:r>
            <a:endParaRPr lang="en-US" b="0" dirty="0">
              <a:solidFill>
                <a:schemeClr val="tx1"/>
              </a:solidFill>
              <a:latin typeface="+mj-lt"/>
            </a:endParaRPr>
          </a:p>
        </p:txBody>
      </p:sp>
      <p:sp>
        <p:nvSpPr>
          <p:cNvPr id="30" name="TextBox 29"/>
          <p:cNvSpPr txBox="1"/>
          <p:nvPr/>
        </p:nvSpPr>
        <p:spPr>
          <a:xfrm>
            <a:off x="3822998" y="1295400"/>
            <a:ext cx="1269899" cy="46166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2400" dirty="0" smtClean="0">
                <a:solidFill>
                  <a:srgbClr val="000000"/>
                </a:solidFill>
                <a:latin typeface="Century Gothic"/>
              </a:rPr>
              <a:t>TIEMPO</a:t>
            </a:r>
            <a:endParaRPr lang="en-US" sz="2400" dirty="0">
              <a:solidFill>
                <a:srgbClr val="000000"/>
              </a:solidFill>
              <a:latin typeface="Century Gothic"/>
            </a:endParaRPr>
          </a:p>
        </p:txBody>
      </p:sp>
      <p:sp>
        <p:nvSpPr>
          <p:cNvPr id="31" name="Right Arrow 30"/>
          <p:cNvSpPr/>
          <p:nvPr/>
        </p:nvSpPr>
        <p:spPr>
          <a:xfrm>
            <a:off x="4953000" y="1371600"/>
            <a:ext cx="685800" cy="36337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19262848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47827" y="1676401"/>
            <a:ext cx="7058758" cy="3429000"/>
          </a:xfrm>
          <a:prstGeom prst="rect">
            <a:avLst/>
          </a:prstGeom>
          <a:noFill/>
          <a:ln w="12700" cap="sq" algn="ctr">
            <a:noFill/>
            <a:miter lim="800000"/>
            <a:headEnd/>
            <a:tailEnd/>
          </a:ln>
          <a:effectLst/>
        </p:spPr>
        <p:txBody>
          <a:bodyPr lIns="91433" tIns="45717" rIns="91433" bIns="45717"/>
          <a:lstStyle/>
          <a:p>
            <a:pPr marL="342900" indent="-342900">
              <a:lnSpc>
                <a:spcPct val="110000"/>
              </a:lnSpc>
              <a:spcAft>
                <a:spcPct val="50000"/>
              </a:spcAft>
              <a:buFont typeface="Courier New" pitchFamily="49" charset="0"/>
              <a:buChar char="o"/>
            </a:pPr>
            <a:r>
              <a:rPr lang="es-ES" sz="2200" dirty="0" smtClean="0">
                <a:solidFill>
                  <a:schemeClr val="accent6">
                    <a:lumMod val="10000"/>
                  </a:schemeClr>
                </a:solidFill>
                <a:latin typeface="Helvetica"/>
                <a:cs typeface="Helvetica"/>
              </a:rPr>
              <a:t>Debido a que la técnica tiene una visión en conjunto, un mejor desempeño en un área puede ocultar un bajo desempeño en otra</a:t>
            </a:r>
            <a:endParaRPr lang="en-GB" sz="2200" dirty="0">
              <a:solidFill>
                <a:schemeClr val="accent6">
                  <a:lumMod val="10000"/>
                </a:schemeClr>
              </a:solidFill>
              <a:latin typeface="Helvetica"/>
              <a:cs typeface="Helvetica"/>
            </a:endParaRPr>
          </a:p>
          <a:p>
            <a:pPr marL="342900" indent="-342900">
              <a:lnSpc>
                <a:spcPct val="110000"/>
              </a:lnSpc>
              <a:spcAft>
                <a:spcPct val="50000"/>
              </a:spcAft>
              <a:buFont typeface="Courier New" pitchFamily="49" charset="0"/>
              <a:buChar char="o"/>
            </a:pPr>
            <a:r>
              <a:rPr lang="es-ES" sz="2200" dirty="0" smtClean="0">
                <a:solidFill>
                  <a:schemeClr val="accent6">
                    <a:lumMod val="10000"/>
                  </a:schemeClr>
                </a:solidFill>
                <a:latin typeface="Helvetica"/>
                <a:cs typeface="Helvetica"/>
              </a:rPr>
              <a:t>EVM requiere una administración de datos y un esfuerzo considerables</a:t>
            </a:r>
            <a:endParaRPr lang="en-GB" sz="2200" dirty="0">
              <a:solidFill>
                <a:schemeClr val="accent6">
                  <a:lumMod val="10000"/>
                </a:schemeClr>
              </a:solidFill>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p:txBody>
          <a:bodyPr>
            <a:normAutofit/>
          </a:bodyPr>
          <a:lstStyle/>
          <a:p>
            <a:r>
              <a:rPr lang="en-GB" dirty="0" err="1" smtClean="0"/>
              <a:t>Desventajas</a:t>
            </a:r>
            <a:r>
              <a:rPr lang="en-GB" dirty="0" smtClean="0"/>
              <a:t> de EVM</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90</a:t>
            </a:fld>
            <a:endParaRPr lang="en-US" dirty="0"/>
          </a:p>
        </p:txBody>
      </p:sp>
    </p:spTree>
    <p:extLst>
      <p:ext uri="{BB962C8B-B14F-4D97-AF65-F5344CB8AC3E}">
        <p14:creationId xmlns:p14="http://schemas.microsoft.com/office/powerpoint/2010/main" xmlns="" val="17283561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0"/>
            <a:ext cx="7772400" cy="914400"/>
          </a:xfrm>
        </p:spPr>
        <p:txBody>
          <a:bodyPr>
            <a:normAutofit fontScale="90000"/>
          </a:bodyPr>
          <a:lstStyle/>
          <a:p>
            <a:r>
              <a:rPr lang="es-ES" dirty="0" smtClean="0"/>
              <a:t/>
            </a:r>
            <a:br>
              <a:rPr lang="es-ES" dirty="0" smtClean="0"/>
            </a:br>
            <a:r>
              <a:rPr lang="es-ES" dirty="0" smtClean="0"/>
              <a:t/>
            </a:r>
            <a:br>
              <a:rPr lang="es-ES" dirty="0" smtClean="0"/>
            </a:br>
            <a:r>
              <a:rPr lang="es-ES" dirty="0" smtClean="0"/>
              <a:t/>
            </a:r>
            <a:br>
              <a:rPr lang="es-ES" dirty="0" smtClean="0"/>
            </a:br>
            <a:r>
              <a:rPr lang="es-ES" dirty="0" smtClean="0"/>
              <a:t/>
            </a:r>
            <a:br>
              <a:rPr lang="es-ES" dirty="0" smtClean="0"/>
            </a:br>
            <a:r>
              <a:rPr lang="es-ES" dirty="0" smtClean="0"/>
              <a:t/>
            </a:r>
            <a:br>
              <a:rPr lang="es-ES" dirty="0" smtClean="0"/>
            </a:br>
            <a:r>
              <a:rPr lang="es-ES" dirty="0" smtClean="0"/>
              <a:t>Gestión de Informes</a:t>
            </a:r>
            <a:endParaRPr lang="en-US" dirty="0"/>
          </a:p>
        </p:txBody>
      </p:sp>
      <p:pic>
        <p:nvPicPr>
          <p:cNvPr id="28674"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90600" y="762000"/>
            <a:ext cx="239653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91</a:t>
            </a:fld>
            <a:endParaRPr lang="en-US" dirty="0"/>
          </a:p>
        </p:txBody>
      </p:sp>
    </p:spTree>
    <p:extLst>
      <p:ext uri="{BB962C8B-B14F-4D97-AF65-F5344CB8AC3E}">
        <p14:creationId xmlns:p14="http://schemas.microsoft.com/office/powerpoint/2010/main" xmlns="" val="13909740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8650" y="365125"/>
            <a:ext cx="7524750" cy="854075"/>
          </a:xfrm>
        </p:spPr>
        <p:txBody>
          <a:bodyPr>
            <a:normAutofit/>
          </a:bodyPr>
          <a:lstStyle/>
          <a:p>
            <a:r>
              <a:rPr lang="es-ES" dirty="0" smtClean="0"/>
              <a:t>Recopilación de datos para analizar </a:t>
            </a:r>
            <a:endParaRPr lang="en-US" dirty="0"/>
          </a:p>
        </p:txBody>
      </p:sp>
      <p:sp>
        <p:nvSpPr>
          <p:cNvPr id="21507" name="Rectangle 3"/>
          <p:cNvSpPr>
            <a:spLocks noGrp="1" noChangeArrowheads="1"/>
          </p:cNvSpPr>
          <p:nvPr>
            <p:ph type="body" idx="1"/>
          </p:nvPr>
        </p:nvSpPr>
        <p:spPr>
          <a:xfrm>
            <a:off x="304800" y="1524000"/>
            <a:ext cx="8839200" cy="4171950"/>
          </a:xfrm>
        </p:spPr>
        <p:txBody>
          <a:bodyPr/>
          <a:lstStyle/>
          <a:p>
            <a:r>
              <a:rPr lang="es-ES" dirty="0" smtClean="0"/>
              <a:t>El monitoreo del progreso puede servir para mantener alta la moral del equipo del proyecto y puede también alertar a los miembros del equipo de problemas que tendrán que ser resueltos</a:t>
            </a:r>
            <a:endParaRPr lang="en-US" dirty="0"/>
          </a:p>
          <a:p>
            <a:r>
              <a:rPr lang="es-ES" dirty="0" smtClean="0"/>
              <a:t>El propósito del sistema de control consiste en reunir y presentar datos para ayudar como soporte a las decisiones de tomar acciones correctivas. </a:t>
            </a:r>
            <a:endParaRPr lang="en-US" dirty="0"/>
          </a:p>
        </p:txBody>
      </p:sp>
    </p:spTree>
    <p:extLst>
      <p:ext uri="{BB962C8B-B14F-4D97-AF65-F5344CB8AC3E}">
        <p14:creationId xmlns:p14="http://schemas.microsoft.com/office/powerpoint/2010/main" xmlns="" val="5945493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dirty="0" err="1" smtClean="0"/>
              <a:t>Cómo</a:t>
            </a:r>
            <a:r>
              <a:rPr lang="en-US" dirty="0" smtClean="0"/>
              <a:t> </a:t>
            </a:r>
            <a:r>
              <a:rPr lang="en-US" dirty="0" err="1" smtClean="0"/>
              <a:t>Recopilar</a:t>
            </a:r>
            <a:r>
              <a:rPr lang="en-US" dirty="0" smtClean="0"/>
              <a:t> </a:t>
            </a:r>
            <a:r>
              <a:rPr lang="en-US" dirty="0" err="1" smtClean="0"/>
              <a:t>Datos</a:t>
            </a:r>
            <a:r>
              <a:rPr lang="en-US" dirty="0" smtClean="0"/>
              <a:t> - 1</a:t>
            </a:r>
            <a:endParaRPr lang="en-US" dirty="0"/>
          </a:p>
        </p:txBody>
      </p:sp>
      <p:sp>
        <p:nvSpPr>
          <p:cNvPr id="22531" name="Rectangle 3"/>
          <p:cNvSpPr>
            <a:spLocks noGrp="1" noChangeArrowheads="1"/>
          </p:cNvSpPr>
          <p:nvPr>
            <p:ph type="body" idx="1"/>
          </p:nvPr>
        </p:nvSpPr>
        <p:spPr>
          <a:xfrm>
            <a:off x="228600" y="1295400"/>
            <a:ext cx="8686800" cy="4724400"/>
          </a:xfrm>
        </p:spPr>
        <p:txBody>
          <a:bodyPr/>
          <a:lstStyle/>
          <a:p>
            <a:r>
              <a:rPr lang="es-ES" dirty="0" smtClean="0"/>
              <a:t>Las diferencias significativas con respecto al plan deben ser destacadas o "marcadas" por lo que no pueden ser pasados por alto.</a:t>
            </a:r>
            <a:endParaRPr lang="en-US" sz="2800" dirty="0" smtClean="0"/>
          </a:p>
          <a:p>
            <a:r>
              <a:rPr lang="es-ES" dirty="0" smtClean="0"/>
              <a:t>Una auditoría interna sirve para el propósito de asegurar toda la información recopilada sea honesta</a:t>
            </a:r>
            <a:endParaRPr lang="en-US" sz="2800" dirty="0"/>
          </a:p>
          <a:p>
            <a:r>
              <a:rPr lang="es-ES" dirty="0" smtClean="0"/>
              <a:t>Para evitar el sesgo, todos los informes deben elaborarse utilizando información objetiva y verificable. </a:t>
            </a:r>
            <a:r>
              <a:rPr lang="es-ES" sz="1200" dirty="0" smtClean="0"/>
              <a:t>(Refiérase a la norma ISO 9001 ...)</a:t>
            </a:r>
            <a:endParaRPr lang="en-US" sz="1200" dirty="0"/>
          </a:p>
        </p:txBody>
      </p:sp>
    </p:spTree>
    <p:extLst>
      <p:ext uri="{BB962C8B-B14F-4D97-AF65-F5344CB8AC3E}">
        <p14:creationId xmlns:p14="http://schemas.microsoft.com/office/powerpoint/2010/main" xmlns="" val="350154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r>
              <a:rPr lang="en-US" dirty="0" err="1" smtClean="0"/>
              <a:t>Cómo</a:t>
            </a:r>
            <a:r>
              <a:rPr lang="en-US" dirty="0" smtClean="0"/>
              <a:t> </a:t>
            </a:r>
            <a:r>
              <a:rPr lang="en-US" dirty="0" err="1" smtClean="0"/>
              <a:t>Recopilar</a:t>
            </a:r>
            <a:r>
              <a:rPr lang="en-US" dirty="0" smtClean="0"/>
              <a:t> </a:t>
            </a:r>
            <a:r>
              <a:rPr lang="en-US" dirty="0" err="1" smtClean="0"/>
              <a:t>Datos</a:t>
            </a:r>
            <a:r>
              <a:rPr lang="en-US" dirty="0" smtClean="0"/>
              <a:t> - 2</a:t>
            </a:r>
            <a:endParaRPr lang="en-US" dirty="0"/>
          </a:p>
        </p:txBody>
      </p:sp>
      <p:sp>
        <p:nvSpPr>
          <p:cNvPr id="23555" name="Rectangle 3"/>
          <p:cNvSpPr>
            <a:spLocks noGrp="1" noChangeArrowheads="1"/>
          </p:cNvSpPr>
          <p:nvPr>
            <p:ph type="body" idx="1"/>
          </p:nvPr>
        </p:nvSpPr>
        <p:spPr>
          <a:xfrm>
            <a:off x="457200" y="1828800"/>
            <a:ext cx="8229600" cy="4724400"/>
          </a:xfrm>
        </p:spPr>
        <p:txBody>
          <a:bodyPr/>
          <a:lstStyle/>
          <a:p>
            <a:r>
              <a:rPr lang="es-ES" dirty="0" smtClean="0"/>
              <a:t>El director del proyecto es a menudo dependiente de los miembros del equipo para llamar la atención sobre los problemas</a:t>
            </a:r>
            <a:endParaRPr lang="en-US" sz="2800" dirty="0"/>
          </a:p>
          <a:p>
            <a:r>
              <a:rPr lang="es-ES" dirty="0" smtClean="0"/>
              <a:t>El director del proyecto debe asegurarse de que el portador de malas noticias no es castigado; ni el que admite un error sea ejecutado</a:t>
            </a:r>
            <a:endParaRPr lang="en-US" sz="2800" dirty="0"/>
          </a:p>
          <a:p>
            <a:r>
              <a:rPr lang="es-ES" dirty="0" smtClean="0"/>
              <a:t>Los ocultadores de errores pueden ser captados con impunidad - y luego ser enviados a la Siberia corporativa</a:t>
            </a:r>
            <a:endParaRPr lang="en-US" sz="2800" dirty="0"/>
          </a:p>
        </p:txBody>
      </p:sp>
    </p:spTree>
    <p:extLst>
      <p:ext uri="{BB962C8B-B14F-4D97-AF65-F5344CB8AC3E}">
        <p14:creationId xmlns:p14="http://schemas.microsoft.com/office/powerpoint/2010/main" xmlns="" val="9435895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28650" y="365125"/>
            <a:ext cx="7448550" cy="854075"/>
          </a:xfrm>
        </p:spPr>
        <p:txBody>
          <a:bodyPr>
            <a:normAutofit fontScale="90000"/>
          </a:bodyPr>
          <a:lstStyle/>
          <a:p>
            <a:r>
              <a:rPr lang="en-US" dirty="0" err="1" smtClean="0"/>
              <a:t>Necesidades</a:t>
            </a:r>
            <a:r>
              <a:rPr lang="en-US" dirty="0" smtClean="0"/>
              <a:t> de Información y el </a:t>
            </a:r>
            <a:r>
              <a:rPr lang="en-US" dirty="0" err="1" smtClean="0"/>
              <a:t>Proceso</a:t>
            </a:r>
            <a:r>
              <a:rPr lang="en-US" dirty="0" smtClean="0"/>
              <a:t> de </a:t>
            </a:r>
            <a:r>
              <a:rPr lang="en-US" dirty="0" err="1" smtClean="0"/>
              <a:t>Presentación</a:t>
            </a:r>
            <a:r>
              <a:rPr lang="en-US" dirty="0" smtClean="0"/>
              <a:t> </a:t>
            </a:r>
            <a:r>
              <a:rPr lang="en-US" dirty="0" err="1" smtClean="0"/>
              <a:t>Reportes</a:t>
            </a:r>
            <a:r>
              <a:rPr lang="en-US" dirty="0" smtClean="0"/>
              <a:t> - 1</a:t>
            </a:r>
            <a:endParaRPr lang="en-US" dirty="0"/>
          </a:p>
        </p:txBody>
      </p:sp>
      <p:sp>
        <p:nvSpPr>
          <p:cNvPr id="24579" name="Rectangle 3"/>
          <p:cNvSpPr>
            <a:spLocks noGrp="1" noChangeArrowheads="1"/>
          </p:cNvSpPr>
          <p:nvPr>
            <p:ph type="body" idx="1"/>
          </p:nvPr>
        </p:nvSpPr>
        <p:spPr>
          <a:xfrm>
            <a:off x="381000" y="1828800"/>
            <a:ext cx="8763000" cy="4724400"/>
          </a:xfrm>
        </p:spPr>
        <p:txBody>
          <a:bodyPr/>
          <a:lstStyle/>
          <a:p>
            <a:r>
              <a:rPr lang="es-ES" dirty="0" smtClean="0"/>
              <a:t>El sistema de monitoreo debe ser construido de manera que se dirija a todos los niveles de gestión</a:t>
            </a:r>
            <a:endParaRPr lang="en-US" sz="2800" dirty="0"/>
          </a:p>
          <a:p>
            <a:r>
              <a:rPr lang="es-ES" dirty="0" smtClean="0"/>
              <a:t>Los informes no necesitan ser de la misma profundidad o a la misma frecuencia para cada nivel</a:t>
            </a:r>
            <a:endParaRPr lang="en-US" sz="2800" dirty="0"/>
          </a:p>
          <a:p>
            <a:r>
              <a:rPr lang="en-US" sz="2800" dirty="0" smtClean="0"/>
              <a:t>La </a:t>
            </a:r>
            <a:r>
              <a:rPr lang="en-US" sz="2800" dirty="0" err="1" smtClean="0"/>
              <a:t>relación</a:t>
            </a:r>
            <a:r>
              <a:rPr lang="en-US" sz="2800" dirty="0" smtClean="0"/>
              <a:t> </a:t>
            </a:r>
            <a:r>
              <a:rPr lang="en-US" dirty="0" smtClean="0"/>
              <a:t>de los </a:t>
            </a:r>
            <a:r>
              <a:rPr lang="en-US" dirty="0" err="1" smtClean="0"/>
              <a:t>informes</a:t>
            </a:r>
            <a:r>
              <a:rPr lang="en-US" dirty="0" smtClean="0"/>
              <a:t> del </a:t>
            </a:r>
            <a:r>
              <a:rPr lang="en-US" dirty="0" err="1" smtClean="0"/>
              <a:t>proyecto</a:t>
            </a:r>
            <a:r>
              <a:rPr lang="en-US" dirty="0" smtClean="0"/>
              <a:t> con el plan de </a:t>
            </a:r>
            <a:r>
              <a:rPr lang="en-US" dirty="0" err="1" smtClean="0"/>
              <a:t>acción</a:t>
            </a:r>
            <a:r>
              <a:rPr lang="en-US" dirty="0" smtClean="0"/>
              <a:t> del </a:t>
            </a:r>
            <a:r>
              <a:rPr lang="en-US" dirty="0" err="1" smtClean="0"/>
              <a:t>proyecto</a:t>
            </a:r>
            <a:r>
              <a:rPr lang="en-US" dirty="0" smtClean="0"/>
              <a:t> o </a:t>
            </a:r>
            <a:r>
              <a:rPr lang="en-US" sz="2800" dirty="0" smtClean="0"/>
              <a:t>WBS </a:t>
            </a:r>
            <a:r>
              <a:rPr lang="en-US" sz="2800" dirty="0" err="1" smtClean="0"/>
              <a:t>es</a:t>
            </a:r>
            <a:r>
              <a:rPr lang="en-US" sz="2800" dirty="0" smtClean="0"/>
              <a:t> la clave </a:t>
            </a:r>
            <a:r>
              <a:rPr lang="en-US" sz="2800" dirty="0" err="1" smtClean="0"/>
              <a:t>para</a:t>
            </a:r>
            <a:r>
              <a:rPr lang="en-US" sz="2800" dirty="0" smtClean="0"/>
              <a:t> la </a:t>
            </a:r>
            <a:r>
              <a:rPr lang="en-US" sz="2800" dirty="0" err="1" smtClean="0"/>
              <a:t>determinación</a:t>
            </a:r>
            <a:r>
              <a:rPr lang="en-US" sz="2800" dirty="0" smtClean="0"/>
              <a:t> del </a:t>
            </a:r>
            <a:r>
              <a:rPr lang="en-US" sz="2800" dirty="0" err="1" smtClean="0"/>
              <a:t>contenido</a:t>
            </a:r>
            <a:r>
              <a:rPr lang="en-US" sz="2800" dirty="0" smtClean="0"/>
              <a:t> y </a:t>
            </a:r>
            <a:r>
              <a:rPr lang="en-US" sz="2800" dirty="0" err="1" smtClean="0"/>
              <a:t>frecuencia</a:t>
            </a:r>
            <a:r>
              <a:rPr lang="en-US" sz="2800" dirty="0" smtClean="0"/>
              <a:t> de los </a:t>
            </a:r>
            <a:r>
              <a:rPr lang="en-US" sz="2800" dirty="0" err="1" smtClean="0"/>
              <a:t>informes</a:t>
            </a:r>
            <a:endParaRPr lang="en-US" sz="2800" dirty="0"/>
          </a:p>
        </p:txBody>
      </p:sp>
    </p:spTree>
    <p:extLst>
      <p:ext uri="{BB962C8B-B14F-4D97-AF65-F5344CB8AC3E}">
        <p14:creationId xmlns:p14="http://schemas.microsoft.com/office/powerpoint/2010/main" xmlns="" val="18910737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28650" y="365125"/>
            <a:ext cx="6534150" cy="854075"/>
          </a:xfrm>
        </p:spPr>
        <p:txBody>
          <a:bodyPr>
            <a:normAutofit fontScale="90000"/>
          </a:bodyPr>
          <a:lstStyle/>
          <a:p>
            <a:r>
              <a:rPr lang="en-US" dirty="0" err="1" smtClean="0"/>
              <a:t>Necesidades</a:t>
            </a:r>
            <a:r>
              <a:rPr lang="en-US" dirty="0" smtClean="0"/>
              <a:t> de Información y el </a:t>
            </a:r>
            <a:r>
              <a:rPr lang="en-US" dirty="0" err="1" smtClean="0"/>
              <a:t>Proceso</a:t>
            </a:r>
            <a:r>
              <a:rPr lang="en-US" dirty="0" smtClean="0"/>
              <a:t> de </a:t>
            </a:r>
            <a:r>
              <a:rPr lang="en-US" dirty="0" err="1" smtClean="0"/>
              <a:t>Presentación</a:t>
            </a:r>
            <a:r>
              <a:rPr lang="en-US" dirty="0" smtClean="0"/>
              <a:t> </a:t>
            </a:r>
            <a:r>
              <a:rPr lang="en-US" dirty="0" err="1" smtClean="0"/>
              <a:t>Reportes</a:t>
            </a:r>
            <a:r>
              <a:rPr lang="en-US" dirty="0" smtClean="0"/>
              <a:t> - 2</a:t>
            </a:r>
            <a:endParaRPr lang="en-US" dirty="0"/>
          </a:p>
        </p:txBody>
      </p:sp>
      <p:sp>
        <p:nvSpPr>
          <p:cNvPr id="25603" name="Rectangle 3"/>
          <p:cNvSpPr>
            <a:spLocks noGrp="1" noChangeArrowheads="1"/>
          </p:cNvSpPr>
          <p:nvPr>
            <p:ph type="body" idx="1"/>
          </p:nvPr>
        </p:nvSpPr>
        <p:spPr>
          <a:xfrm>
            <a:off x="381000" y="1676400"/>
            <a:ext cx="8763000" cy="4724400"/>
          </a:xfrm>
        </p:spPr>
        <p:txBody>
          <a:bodyPr>
            <a:normAutofit/>
          </a:bodyPr>
          <a:lstStyle/>
          <a:p>
            <a:r>
              <a:rPr lang="es-ES" dirty="0" smtClean="0"/>
              <a:t>Los informes deben contener datos relevantes para el control de las tareas específicas que se están llevando a cabo de acuerdo a un cronograma  específico</a:t>
            </a:r>
            <a:endParaRPr lang="en-US" sz="2800" dirty="0"/>
          </a:p>
          <a:p>
            <a:r>
              <a:rPr lang="es-ES" dirty="0" smtClean="0"/>
              <a:t>La frecuencia de la información debe ser lo suficientemente grande para permitir el control a ser ejercido durante o antes del período en el que la tarea está programada para completarse</a:t>
            </a:r>
            <a:endParaRPr lang="en-US" sz="2800" dirty="0"/>
          </a:p>
          <a:p>
            <a:r>
              <a:rPr lang="es-ES" dirty="0" smtClean="0"/>
              <a:t>La periodicidad de los informes debe corresponder en general al momento de los hitos del proyecto</a:t>
            </a:r>
            <a:endParaRPr lang="en-US" sz="2800" dirty="0"/>
          </a:p>
        </p:txBody>
      </p:sp>
    </p:spTree>
    <p:extLst>
      <p:ext uri="{BB962C8B-B14F-4D97-AF65-F5344CB8AC3E}">
        <p14:creationId xmlns:p14="http://schemas.microsoft.com/office/powerpoint/2010/main" xmlns="" val="5179860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28650" y="365125"/>
            <a:ext cx="6686550" cy="854075"/>
          </a:xfrm>
        </p:spPr>
        <p:txBody>
          <a:bodyPr>
            <a:normAutofit fontScale="90000"/>
          </a:bodyPr>
          <a:lstStyle/>
          <a:p>
            <a:r>
              <a:rPr lang="en-US" dirty="0" err="1" smtClean="0"/>
              <a:t>Necesidades</a:t>
            </a:r>
            <a:r>
              <a:rPr lang="en-US" dirty="0" smtClean="0"/>
              <a:t> de Información y el </a:t>
            </a:r>
            <a:r>
              <a:rPr lang="en-US" dirty="0" err="1" smtClean="0"/>
              <a:t>Proceso</a:t>
            </a:r>
            <a:r>
              <a:rPr lang="en-US" dirty="0" smtClean="0"/>
              <a:t> de </a:t>
            </a:r>
            <a:r>
              <a:rPr lang="en-US" dirty="0" err="1" smtClean="0"/>
              <a:t>Presentación</a:t>
            </a:r>
            <a:r>
              <a:rPr lang="en-US" dirty="0" smtClean="0"/>
              <a:t> </a:t>
            </a:r>
            <a:r>
              <a:rPr lang="en-US" dirty="0" err="1" smtClean="0"/>
              <a:t>Reportes</a:t>
            </a:r>
            <a:r>
              <a:rPr lang="en-US" dirty="0" smtClean="0"/>
              <a:t> - 3</a:t>
            </a:r>
            <a:endParaRPr lang="en-US" dirty="0"/>
          </a:p>
        </p:txBody>
      </p:sp>
      <p:sp>
        <p:nvSpPr>
          <p:cNvPr id="26627" name="Rectangle 3"/>
          <p:cNvSpPr>
            <a:spLocks noGrp="1" noChangeArrowheads="1"/>
          </p:cNvSpPr>
          <p:nvPr>
            <p:ph type="body" idx="1"/>
          </p:nvPr>
        </p:nvSpPr>
        <p:spPr>
          <a:xfrm>
            <a:off x="381000" y="1905000"/>
            <a:ext cx="8763000" cy="4724400"/>
          </a:xfrm>
        </p:spPr>
        <p:txBody>
          <a:bodyPr/>
          <a:lstStyle/>
          <a:p>
            <a:r>
              <a:rPr lang="es-ES" dirty="0" smtClean="0"/>
              <a:t>La naturaleza del sistema de seguimiento debe ser coherente con la lógica de los sistemas de planificación, </a:t>
            </a:r>
            <a:r>
              <a:rPr lang="es-ES" dirty="0" err="1" smtClean="0"/>
              <a:t>presupuestación</a:t>
            </a:r>
            <a:r>
              <a:rPr lang="es-ES" dirty="0" smtClean="0"/>
              <a:t> y programación</a:t>
            </a:r>
            <a:endParaRPr lang="en-US" sz="2800" dirty="0"/>
          </a:p>
          <a:p>
            <a:r>
              <a:rPr lang="es-ES" dirty="0" smtClean="0"/>
              <a:t>El objetivo principal es garantizar la realización del plan de proyecto a través del control</a:t>
            </a:r>
            <a:endParaRPr lang="en-US" sz="2800" dirty="0"/>
          </a:p>
          <a:p>
            <a:r>
              <a:rPr lang="es-ES" dirty="0" smtClean="0"/>
              <a:t>Las columnas de programación y utilización de recursos del plan de acción del proyecto servirán como claves para el diseño de informes de proyectos</a:t>
            </a:r>
            <a:endParaRPr lang="en-US" sz="2800" dirty="0"/>
          </a:p>
        </p:txBody>
      </p:sp>
    </p:spTree>
    <p:extLst>
      <p:ext uri="{BB962C8B-B14F-4D97-AF65-F5344CB8AC3E}">
        <p14:creationId xmlns:p14="http://schemas.microsoft.com/office/powerpoint/2010/main" xmlns="" val="20398000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28650" y="365125"/>
            <a:ext cx="6915150" cy="854075"/>
          </a:xfrm>
        </p:spPr>
        <p:txBody>
          <a:bodyPr>
            <a:normAutofit fontScale="90000"/>
          </a:bodyPr>
          <a:lstStyle/>
          <a:p>
            <a:r>
              <a:rPr lang="en-US" dirty="0" err="1" smtClean="0"/>
              <a:t>Necesidades</a:t>
            </a:r>
            <a:r>
              <a:rPr lang="en-US" dirty="0" smtClean="0"/>
              <a:t> de Información y el </a:t>
            </a:r>
            <a:r>
              <a:rPr lang="en-US" dirty="0" err="1" smtClean="0"/>
              <a:t>Proceso</a:t>
            </a:r>
            <a:r>
              <a:rPr lang="en-US" dirty="0" smtClean="0"/>
              <a:t> de </a:t>
            </a:r>
            <a:r>
              <a:rPr lang="en-US" dirty="0" err="1" smtClean="0"/>
              <a:t>Presentación</a:t>
            </a:r>
            <a:r>
              <a:rPr lang="en-US" dirty="0" smtClean="0"/>
              <a:t> </a:t>
            </a:r>
            <a:r>
              <a:rPr lang="en-US" dirty="0" err="1" smtClean="0"/>
              <a:t>Reportes</a:t>
            </a:r>
            <a:r>
              <a:rPr lang="en-US" dirty="0" smtClean="0"/>
              <a:t> - 4</a:t>
            </a:r>
            <a:endParaRPr lang="en-US" dirty="0"/>
          </a:p>
        </p:txBody>
      </p:sp>
      <p:sp>
        <p:nvSpPr>
          <p:cNvPr id="27651" name="Rectangle 3"/>
          <p:cNvSpPr>
            <a:spLocks noGrp="1" noChangeArrowheads="1"/>
          </p:cNvSpPr>
          <p:nvPr>
            <p:ph type="body" idx="1"/>
          </p:nvPr>
        </p:nvSpPr>
        <p:spPr>
          <a:xfrm>
            <a:off x="228600" y="1524000"/>
            <a:ext cx="8915400" cy="4191000"/>
          </a:xfrm>
        </p:spPr>
        <p:txBody>
          <a:bodyPr>
            <a:normAutofit/>
          </a:bodyPr>
          <a:lstStyle/>
          <a:p>
            <a:r>
              <a:rPr lang="es-ES" sz="2400" dirty="0" smtClean="0"/>
              <a:t>Beneficios de informes detallados y actualizados entregados a los interesados apropiados:</a:t>
            </a:r>
            <a:endParaRPr lang="en-US" sz="2400" dirty="0"/>
          </a:p>
          <a:p>
            <a:pPr lvl="1"/>
            <a:r>
              <a:rPr lang="es-ES" sz="2000" dirty="0" smtClean="0"/>
              <a:t>La comprensión mutua de los objetivos del proyecto</a:t>
            </a:r>
            <a:endParaRPr lang="en-US" sz="2000" dirty="0"/>
          </a:p>
          <a:p>
            <a:pPr lvl="1"/>
            <a:r>
              <a:rPr lang="es-ES" sz="2000" dirty="0" smtClean="0"/>
              <a:t>El conocimiento del progreso de las actividades</a:t>
            </a:r>
            <a:endParaRPr lang="en-US" sz="2000" dirty="0"/>
          </a:p>
          <a:p>
            <a:pPr lvl="1"/>
            <a:r>
              <a:rPr lang="es-ES" sz="2000" dirty="0" smtClean="0"/>
              <a:t>Una planificación más realista para las necesidades de todos los involucrados</a:t>
            </a:r>
            <a:endParaRPr lang="en-US" sz="2000" dirty="0"/>
          </a:p>
          <a:p>
            <a:pPr lvl="1"/>
            <a:r>
              <a:rPr lang="es-ES" sz="2000" dirty="0" smtClean="0"/>
              <a:t>La comprensión de las relaciones de las tareas individuales para el éxito del proyecto en general</a:t>
            </a:r>
            <a:endParaRPr lang="en-US" sz="2000" dirty="0"/>
          </a:p>
          <a:p>
            <a:pPr lvl="1"/>
            <a:r>
              <a:rPr lang="es-ES" sz="2000" dirty="0" smtClean="0"/>
              <a:t>Señales de alerta temprana de posibles problemas y retrasos</a:t>
            </a:r>
            <a:endParaRPr lang="en-US" sz="2000" dirty="0"/>
          </a:p>
          <a:p>
            <a:pPr lvl="1"/>
            <a:r>
              <a:rPr lang="es-ES" sz="2000" dirty="0" smtClean="0"/>
              <a:t>Una acción de gestión más rápida en respuesta al trabajo inaceptable o inapropiado</a:t>
            </a:r>
            <a:endParaRPr lang="en-US" sz="2000" dirty="0"/>
          </a:p>
          <a:p>
            <a:pPr lvl="1"/>
            <a:r>
              <a:rPr lang="en-US" sz="2000" dirty="0" err="1" smtClean="0"/>
              <a:t>Una</a:t>
            </a:r>
            <a:r>
              <a:rPr lang="en-US" sz="2000" dirty="0" smtClean="0"/>
              <a:t> mayor </a:t>
            </a:r>
            <a:r>
              <a:rPr lang="en-US" sz="2000" dirty="0" err="1" smtClean="0"/>
              <a:t>visibilidad</a:t>
            </a:r>
            <a:r>
              <a:rPr lang="en-US" sz="2000" dirty="0" smtClean="0"/>
              <a:t> a la </a:t>
            </a:r>
            <a:r>
              <a:rPr lang="en-US" sz="2000" dirty="0" err="1" smtClean="0"/>
              <a:t>alta</a:t>
            </a:r>
            <a:r>
              <a:rPr lang="en-US" sz="2000" dirty="0" smtClean="0"/>
              <a:t> </a:t>
            </a:r>
            <a:r>
              <a:rPr lang="en-US" sz="2000" dirty="0" err="1" smtClean="0"/>
              <a:t>dirección</a:t>
            </a:r>
            <a:endParaRPr lang="en-US" sz="2000" dirty="0"/>
          </a:p>
        </p:txBody>
      </p:sp>
    </p:spTree>
    <p:extLst>
      <p:ext uri="{BB962C8B-B14F-4D97-AF65-F5344CB8AC3E}">
        <p14:creationId xmlns:p14="http://schemas.microsoft.com/office/powerpoint/2010/main" xmlns="" val="4903651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en-US" dirty="0" err="1" smtClean="0"/>
              <a:t>Tipos</a:t>
            </a:r>
            <a:r>
              <a:rPr lang="en-US" dirty="0" smtClean="0"/>
              <a:t> de </a:t>
            </a:r>
            <a:r>
              <a:rPr lang="en-US" dirty="0" err="1" smtClean="0"/>
              <a:t>Reportes</a:t>
            </a:r>
            <a:r>
              <a:rPr lang="en-US" dirty="0" smtClean="0"/>
              <a:t> - 1</a:t>
            </a:r>
            <a:endParaRPr lang="en-US" dirty="0"/>
          </a:p>
        </p:txBody>
      </p:sp>
      <p:sp>
        <p:nvSpPr>
          <p:cNvPr id="28675" name="Rectangle 3"/>
          <p:cNvSpPr>
            <a:spLocks noGrp="1" noChangeArrowheads="1"/>
          </p:cNvSpPr>
          <p:nvPr>
            <p:ph type="body" idx="1"/>
          </p:nvPr>
        </p:nvSpPr>
        <p:spPr>
          <a:xfrm>
            <a:off x="381000" y="1371600"/>
            <a:ext cx="8178800" cy="4171950"/>
          </a:xfrm>
        </p:spPr>
        <p:txBody>
          <a:bodyPr>
            <a:normAutofit/>
          </a:bodyPr>
          <a:lstStyle/>
          <a:p>
            <a:r>
              <a:rPr lang="es-ES" dirty="0" smtClean="0"/>
              <a:t>Para los fines de la dirección de proyectos, podemos considerar tres tipos distintos de informes:</a:t>
            </a:r>
            <a:endParaRPr lang="en-US" dirty="0"/>
          </a:p>
          <a:p>
            <a:pPr lvl="1"/>
            <a:r>
              <a:rPr lang="en-US" dirty="0" smtClean="0"/>
              <a:t>General</a:t>
            </a:r>
            <a:endParaRPr lang="en-US" dirty="0"/>
          </a:p>
          <a:p>
            <a:pPr lvl="1"/>
            <a:r>
              <a:rPr lang="en-US" dirty="0" smtClean="0"/>
              <a:t>De exception</a:t>
            </a:r>
            <a:endParaRPr lang="en-US" dirty="0"/>
          </a:p>
          <a:p>
            <a:pPr lvl="1"/>
            <a:r>
              <a:rPr lang="en-US" dirty="0" err="1" smtClean="0"/>
              <a:t>Análisis</a:t>
            </a:r>
            <a:r>
              <a:rPr lang="en-US" dirty="0" smtClean="0"/>
              <a:t> especial</a:t>
            </a:r>
            <a:endParaRPr lang="en-US" dirty="0"/>
          </a:p>
          <a:p>
            <a:r>
              <a:rPr lang="es-ES" dirty="0" smtClean="0"/>
              <a:t>Estos informes son impulsados ya sea por:</a:t>
            </a:r>
            <a:endParaRPr lang="en-US" dirty="0" smtClean="0"/>
          </a:p>
          <a:p>
            <a:pPr lvl="1"/>
            <a:r>
              <a:rPr lang="en-US" dirty="0" smtClean="0"/>
              <a:t>Un </a:t>
            </a:r>
            <a:r>
              <a:rPr lang="en-US" dirty="0" err="1" smtClean="0"/>
              <a:t>evento</a:t>
            </a:r>
            <a:endParaRPr lang="en-US" dirty="0" smtClean="0"/>
          </a:p>
          <a:p>
            <a:pPr lvl="1"/>
            <a:r>
              <a:rPr lang="en-US" dirty="0" err="1" smtClean="0"/>
              <a:t>Una</a:t>
            </a:r>
            <a:r>
              <a:rPr lang="en-US" dirty="0" smtClean="0"/>
              <a:t> </a:t>
            </a:r>
            <a:r>
              <a:rPr lang="en-US" dirty="0" err="1" smtClean="0"/>
              <a:t>fecha</a:t>
            </a:r>
            <a:endParaRPr lang="en-US" dirty="0" smtClean="0"/>
          </a:p>
          <a:p>
            <a:pPr lvl="1"/>
            <a:endParaRPr lang="en-US" dirty="0" smtClean="0"/>
          </a:p>
        </p:txBody>
      </p:sp>
    </p:spTree>
    <p:extLst>
      <p:ext uri="{BB962C8B-B14F-4D97-AF65-F5344CB8AC3E}">
        <p14:creationId xmlns:p14="http://schemas.microsoft.com/office/powerpoint/2010/main" xmlns="" val="1672927563"/>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A4A4A4"/>
      </a:accent1>
      <a:accent2>
        <a:srgbClr val="ED7D31"/>
      </a:accent2>
      <a:accent3>
        <a:srgbClr val="A5A5A5"/>
      </a:accent3>
      <a:accent4>
        <a:srgbClr val="FFC000"/>
      </a:accent4>
      <a:accent5>
        <a:srgbClr val="77A641"/>
      </a:accent5>
      <a:accent6>
        <a:srgbClr val="A7D278"/>
      </a:accent6>
      <a:hlink>
        <a:srgbClr val="A7D27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15375</TotalTime>
  <Words>23463</Words>
  <Application>Microsoft Office PowerPoint</Application>
  <PresentationFormat>Presentación en pantalla (4:3)</PresentationFormat>
  <Paragraphs>2877</Paragraphs>
  <Slides>202</Slides>
  <Notes>122</Notes>
  <HiddenSlides>1</HiddenSlides>
  <MMClips>1</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202</vt:i4>
      </vt:variant>
    </vt:vector>
  </HeadingPairs>
  <TitlesOfParts>
    <vt:vector size="204" baseType="lpstr">
      <vt:lpstr>Custom Design</vt:lpstr>
      <vt:lpstr>Document</vt:lpstr>
      <vt:lpstr>Diapositiva 1</vt:lpstr>
      <vt:lpstr>Implementación PRiSM del Proyecto</vt:lpstr>
      <vt:lpstr>Cierre PRiSM del Proyecto</vt:lpstr>
      <vt:lpstr>Cierre PRiSM del Proyecto</vt:lpstr>
      <vt:lpstr>Fase de Pos Proyecto</vt:lpstr>
      <vt:lpstr>Entrega</vt:lpstr>
      <vt:lpstr>Cierre</vt:lpstr>
      <vt:lpstr>Marco Flexible</vt:lpstr>
      <vt:lpstr>Ciclo de Vida del Producto</vt:lpstr>
      <vt:lpstr>Conceptos Sostenibles</vt:lpstr>
      <vt:lpstr>Entregables desde la perspectiva de concepto a las relaciones </vt:lpstr>
      <vt:lpstr>Hemos cubierto</vt:lpstr>
      <vt:lpstr>Diapositiva 13</vt:lpstr>
      <vt:lpstr>El Estándar P5</vt:lpstr>
      <vt:lpstr>El Estándar P5™ para la Sostenibilidad en la Dirección de Proyectos </vt:lpstr>
      <vt:lpstr>Descripción general de P5</vt:lpstr>
      <vt:lpstr>Diapositiva 17</vt:lpstr>
      <vt:lpstr>¿Qué es un producto?</vt:lpstr>
      <vt:lpstr>¿Qué es un Proceso de un Proyecto? </vt:lpstr>
      <vt:lpstr>P5 y la Línea Base Social</vt:lpstr>
      <vt:lpstr>P5 y la Línea Base Social</vt:lpstr>
      <vt:lpstr>P5 y la Línea Base Social</vt:lpstr>
      <vt:lpstr>P5 y la Línea Base Social</vt:lpstr>
      <vt:lpstr>P5 y la Línea Base de Medio Ambiente</vt:lpstr>
      <vt:lpstr>P5 y la Línea base de Medio Ambiente</vt:lpstr>
      <vt:lpstr>P5 y la Línea Base de Medio Ambiente</vt:lpstr>
      <vt:lpstr>P5 y la Línea Base de Medio Ambiente</vt:lpstr>
      <vt:lpstr>P5 y la Línea de Base Finaciera</vt:lpstr>
      <vt:lpstr>P5 y la Línea de Base Financiera</vt:lpstr>
      <vt:lpstr>¿Cómo realizar el Análisis?</vt:lpstr>
      <vt:lpstr>Ejemplo</vt:lpstr>
      <vt:lpstr>¿Por qué hacer esto? </vt:lpstr>
      <vt:lpstr>Una gran cantidad de buena información …</vt:lpstr>
      <vt:lpstr>Compared with the GRI and UNGC</vt:lpstr>
      <vt:lpstr>Ejercicio en Grupo  Aprendiendo cómo utilizar P5</vt:lpstr>
      <vt:lpstr>Ejercicio de Clase- Aprendiendo cómo utilizar P5</vt:lpstr>
      <vt:lpstr>P5 y… </vt:lpstr>
      <vt:lpstr>Hemos cubierto</vt:lpstr>
      <vt:lpstr>Diapositiva 39</vt:lpstr>
      <vt:lpstr>Controles del Proyectos</vt:lpstr>
      <vt:lpstr>¿Qué es el Control de Proyectos?</vt:lpstr>
      <vt:lpstr>Estructura de Desglose de los Controles en los Proyectos</vt:lpstr>
      <vt:lpstr>CONTROL DE GESTIÓN</vt:lpstr>
      <vt:lpstr>Estableciendo el Control de Proyectos</vt:lpstr>
      <vt:lpstr>Estableciendo el Control de Proyectos</vt:lpstr>
      <vt:lpstr>Principios del Control de Proyectos</vt:lpstr>
      <vt:lpstr>El Proceso de Control de Proyectos</vt:lpstr>
      <vt:lpstr>Estructura de Desglose del Producto - PBS</vt:lpstr>
      <vt:lpstr>Estructura de Desglose del Trabajo - WBS</vt:lpstr>
      <vt:lpstr>Sistema de Numeración</vt:lpstr>
      <vt:lpstr>Estructura de desglose Organizacional</vt:lpstr>
      <vt:lpstr>Matriz de Responsabilidades</vt:lpstr>
      <vt:lpstr>Estructura de desglose de Costos</vt:lpstr>
      <vt:lpstr>Método de Camino Crítico (CPM)</vt:lpstr>
      <vt:lpstr>Método del Camino Crítico</vt:lpstr>
      <vt:lpstr>Método del Camino Crítico</vt:lpstr>
      <vt:lpstr>Método de Camino Crítico</vt:lpstr>
      <vt:lpstr>Método del Camino Crítico Ejemplo</vt:lpstr>
      <vt:lpstr>Método del Camino Crítico</vt:lpstr>
      <vt:lpstr>Método del Camino Crítico (CPM)</vt:lpstr>
      <vt:lpstr>Ejemplo de Actividades Ficticias</vt:lpstr>
      <vt:lpstr>Método del Camino Crítico</vt:lpstr>
      <vt:lpstr>Critical Path Method</vt:lpstr>
      <vt:lpstr>Exactitud de las Estimaciones</vt:lpstr>
      <vt:lpstr>Gestión de las Adquisiciones</vt:lpstr>
      <vt:lpstr>Términos de las Adquisiciones</vt:lpstr>
      <vt:lpstr>Un enfoque basado en el riesgo</vt:lpstr>
      <vt:lpstr> Foundacional : Nivel 1, Gente</vt:lpstr>
      <vt:lpstr> En práctica: Nivel 3, Proceso de Aquisiciones</vt:lpstr>
      <vt:lpstr>Líder: Nivel 5 Mediciones y Resultados</vt:lpstr>
      <vt:lpstr>Terminología común de las adquisiciones en los Proyectos</vt:lpstr>
      <vt:lpstr>Contratos versus Riesgos</vt:lpstr>
      <vt:lpstr>Plan de Adquisiciones</vt:lpstr>
      <vt:lpstr>Proceso de Selección de las Adquisciones</vt:lpstr>
      <vt:lpstr>Criterios de Evaluación y Selección de Proveedores</vt:lpstr>
      <vt:lpstr>Green Vendor Scorecard</vt:lpstr>
      <vt:lpstr>Relaciones Contractuales</vt:lpstr>
      <vt:lpstr>Gestión de Costos</vt:lpstr>
      <vt:lpstr>Estimaciones, Presupuestos y Costos</vt:lpstr>
      <vt:lpstr>Plan de Costos del Proyecto</vt:lpstr>
      <vt:lpstr>Beneficios de la Gestión de Costos</vt:lpstr>
      <vt:lpstr>Costos de los Proyectos</vt:lpstr>
      <vt:lpstr>Gestión del Valor Ganado</vt:lpstr>
      <vt:lpstr>Pre-Requisitos de la Gestión del Valor Ganado (EVM)</vt:lpstr>
      <vt:lpstr>Parámetros del Valor Ganado</vt:lpstr>
      <vt:lpstr>Principios del Valor Ganado</vt:lpstr>
      <vt:lpstr>Medición  del Valor Ganado</vt:lpstr>
      <vt:lpstr>Desempeño Futuro</vt:lpstr>
      <vt:lpstr>Ventajas del Valor Ganado</vt:lpstr>
      <vt:lpstr>Desventajas de EVM</vt:lpstr>
      <vt:lpstr>     Gestión de Informes</vt:lpstr>
      <vt:lpstr>Recopilación de datos para analizar </vt:lpstr>
      <vt:lpstr>Cómo Recopilar Datos - 1</vt:lpstr>
      <vt:lpstr>Cómo Recopilar Datos - 2</vt:lpstr>
      <vt:lpstr>Necesidades de Información y el Proceso de Presentación Reportes - 1</vt:lpstr>
      <vt:lpstr>Necesidades de Información y el Proceso de Presentación Reportes - 2</vt:lpstr>
      <vt:lpstr>Necesidades de Información y el Proceso de Presentación Reportes - 3</vt:lpstr>
      <vt:lpstr>Necesidades de Información y el Proceso de Presentación Reportes - 4</vt:lpstr>
      <vt:lpstr>Tipos de Reportes - 1</vt:lpstr>
      <vt:lpstr>Tipos de Reportes - 3</vt:lpstr>
      <vt:lpstr>Tipos de Reportes - 4</vt:lpstr>
      <vt:lpstr>Reuniones - 1</vt:lpstr>
      <vt:lpstr>Reuniones - 2</vt:lpstr>
      <vt:lpstr>Problemas Comunes de los Reportes</vt:lpstr>
      <vt:lpstr>Tolerancias y Disparadores</vt:lpstr>
      <vt:lpstr>Modelo de Puntaje de los Proyectos</vt:lpstr>
      <vt:lpstr>Desarrollo de la Fórmula de Puntaje del Proyecto con Pesos Ponderados </vt:lpstr>
      <vt:lpstr>Disparadores &amp; Indicadores Claves de Desempeño</vt:lpstr>
      <vt:lpstr>Los Métodos y el Ciclo de Vida</vt:lpstr>
      <vt:lpstr>Beneficios de los Métodos</vt:lpstr>
      <vt:lpstr>Control de Cambios</vt:lpstr>
      <vt:lpstr>Necesidad del Control de Cambios</vt:lpstr>
      <vt:lpstr>Roles</vt:lpstr>
      <vt:lpstr>Proceso de Control de Cambios</vt:lpstr>
      <vt:lpstr>Documentos Claves – Solicitud del Cambios</vt:lpstr>
      <vt:lpstr>Mejores Prácticas</vt:lpstr>
      <vt:lpstr>Hemos cubierto</vt:lpstr>
      <vt:lpstr>Diapositiva 118</vt:lpstr>
      <vt:lpstr>Gestión de Riesgos y Incidencias</vt:lpstr>
      <vt:lpstr>Contexto</vt:lpstr>
      <vt:lpstr>Terminología</vt:lpstr>
      <vt:lpstr>Niveles de Riesgo</vt:lpstr>
      <vt:lpstr>Sostenibilidad en la Gestión de Riesgos</vt:lpstr>
      <vt:lpstr>Diapositiva 124</vt:lpstr>
      <vt:lpstr>Balance de los Riesgos </vt:lpstr>
      <vt:lpstr>Proceso de Gestión del Riesgo</vt:lpstr>
      <vt:lpstr>Métodos de Identificación de Riesgos</vt:lpstr>
      <vt:lpstr>Registro de Riesgos</vt:lpstr>
      <vt:lpstr>Análisis (Evaluación)</vt:lpstr>
      <vt:lpstr>Grilla de Probabilidad e Impacto</vt:lpstr>
      <vt:lpstr>Respuesta a los Riesgos</vt:lpstr>
      <vt:lpstr>Respuestas a los Riesgos de Amenazas</vt:lpstr>
      <vt:lpstr>Respuestas a los Riesgos de Oportunidades</vt:lpstr>
      <vt:lpstr>Monitorear y Controlar</vt:lpstr>
      <vt:lpstr>Las Mejores Prácticas de GPM</vt:lpstr>
      <vt:lpstr>PESTLE</vt:lpstr>
      <vt:lpstr>FODA</vt:lpstr>
      <vt:lpstr>Gestión de Incidencias</vt:lpstr>
      <vt:lpstr>Definición de Incidencia</vt:lpstr>
      <vt:lpstr>Ruta de Escalado de las Incidencias</vt:lpstr>
      <vt:lpstr>Registro de incidencias</vt:lpstr>
      <vt:lpstr>Hemos cubierto</vt:lpstr>
      <vt:lpstr>Diapositiva 143</vt:lpstr>
      <vt:lpstr>Roles y Estructuras Organizacionales</vt:lpstr>
      <vt:lpstr>¿Qué es la estructura de una organización?</vt:lpstr>
      <vt:lpstr>Funcional</vt:lpstr>
      <vt:lpstr>Ventaja / Desventaja</vt:lpstr>
      <vt:lpstr>Proyectizada</vt:lpstr>
      <vt:lpstr>Ventaja / Desventaja</vt:lpstr>
      <vt:lpstr>Matricial</vt:lpstr>
      <vt:lpstr>Ventaja / Desventaja</vt:lpstr>
      <vt:lpstr>Influencias Organizacionales</vt:lpstr>
      <vt:lpstr>Roles Organizacionales</vt:lpstr>
      <vt:lpstr>Ejemplo de estructura de equipo de proyecto</vt:lpstr>
      <vt:lpstr>Patrocinador/Ejecutivo de Proyectos</vt:lpstr>
      <vt:lpstr>Director de Proyecto</vt:lpstr>
      <vt:lpstr>Junta Directiva/Board de Proyectos</vt:lpstr>
      <vt:lpstr>Hemos cubierto</vt:lpstr>
      <vt:lpstr>Diapositiva 159</vt:lpstr>
      <vt:lpstr>Patrocinio del Proyecto</vt:lpstr>
      <vt:lpstr>Roles</vt:lpstr>
      <vt:lpstr>El rol del patrocinador</vt:lpstr>
      <vt:lpstr>Responsabilidades del patrocinador</vt:lpstr>
      <vt:lpstr>Características del patrocinador</vt:lpstr>
      <vt:lpstr>La realción entre el Patrocinador y el DP</vt:lpstr>
      <vt:lpstr>Hemos cubierto</vt:lpstr>
      <vt:lpstr>Diapositiva 167</vt:lpstr>
      <vt:lpstr>Participación de los Interesados</vt:lpstr>
      <vt:lpstr>¿Qué son las Partes Interesadas?</vt:lpstr>
      <vt:lpstr>Gestión de las Partes Interesadas Participación</vt:lpstr>
      <vt:lpstr>¿Por qué?</vt:lpstr>
      <vt:lpstr>Claves para la Participación de los Interesados</vt:lpstr>
      <vt:lpstr>Claves para la Participación de los Interesados</vt:lpstr>
      <vt:lpstr>Proceso de Participación de los Interesados</vt:lpstr>
      <vt:lpstr>Identificar a los interesados</vt:lpstr>
      <vt:lpstr>Análisis de los Interesados</vt:lpstr>
      <vt:lpstr>Herramientas de análisis – grilla 2x2</vt:lpstr>
      <vt:lpstr>Registro de Interesados</vt:lpstr>
      <vt:lpstr>Registro de las Partes Interesadas</vt:lpstr>
      <vt:lpstr>Habilidades esenciales para una Eficaz Participación de las Partes Interesadas</vt:lpstr>
      <vt:lpstr>Hemos cubierto</vt:lpstr>
      <vt:lpstr>Diapositiva 182</vt:lpstr>
      <vt:lpstr>Desempeño y Calidad</vt:lpstr>
      <vt:lpstr>La Evolución de la Calidad</vt:lpstr>
      <vt:lpstr>Areas de Materias</vt:lpstr>
      <vt:lpstr>Preámbulo</vt:lpstr>
      <vt:lpstr>Aseguramiento de la Calidad versus Control de la Calidad</vt:lpstr>
      <vt:lpstr>Los cuatro procesos de la Calidad</vt:lpstr>
      <vt:lpstr>Calidad de los entregables</vt:lpstr>
      <vt:lpstr>Criterios de aceptación</vt:lpstr>
      <vt:lpstr>¿Por qué gestionar la calidad?</vt:lpstr>
      <vt:lpstr>Técnicas en planificación y aseguramiento de la calidad</vt:lpstr>
      <vt:lpstr>Técnicas de control de calidad</vt:lpstr>
      <vt:lpstr>Calidad en los paquetes de trabajo</vt:lpstr>
      <vt:lpstr>Beneficios de la gestión de la calidad</vt:lpstr>
      <vt:lpstr>Principios de la Calidad desde la ISO 9001</vt:lpstr>
      <vt:lpstr>¿Qué Significa Calidad? </vt:lpstr>
      <vt:lpstr>Responsabilidades de la Calidad</vt:lpstr>
      <vt:lpstr>Entorno de la Calidad</vt:lpstr>
      <vt:lpstr>Herramientas de Control de la Calidad</vt:lpstr>
      <vt:lpstr>Costo de la Calidad</vt:lpstr>
      <vt:lpstr>Hemos cubierto</vt:lpstr>
    </vt:vector>
  </TitlesOfParts>
  <Company>Fort Wayne/Allen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Usuario</cp:lastModifiedBy>
  <cp:revision>305</cp:revision>
  <cp:lastPrinted>2013-02-08T17:18:12Z</cp:lastPrinted>
  <dcterms:created xsi:type="dcterms:W3CDTF">2012-12-19T19:13:24Z</dcterms:created>
  <dcterms:modified xsi:type="dcterms:W3CDTF">2016-09-24T18:50:28Z</dcterms:modified>
</cp:coreProperties>
</file>