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61E1844-3721-4EB5-A6BB-D2FD96643A43}" type="datetimeFigureOut">
              <a:rPr lang="es-CR" smtClean="0"/>
              <a:t>20/06/2013</a:t>
            </a:fld>
            <a:endParaRPr lang="es-C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DA3408-2D28-4C61-90A9-4363A477E0C1}" type="slidenum">
              <a:rPr lang="es-CR" smtClean="0"/>
              <a:t>‹Nº›</a:t>
            </a:fld>
            <a:endParaRPr lang="es-C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R" sz="6000" dirty="0" smtClean="0"/>
              <a:t>Resumen:</a:t>
            </a:r>
            <a:endParaRPr lang="es-CR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R" sz="5400" dirty="0"/>
              <a:t>Norma ISO 26000</a:t>
            </a:r>
          </a:p>
        </p:txBody>
      </p:sp>
    </p:spTree>
    <p:extLst>
      <p:ext uri="{BB962C8B-B14F-4D97-AF65-F5344CB8AC3E}">
        <p14:creationId xmlns:p14="http://schemas.microsoft.com/office/powerpoint/2010/main" val="3309027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Materias que se deben contemplar para una estrategia de RSC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R" b="1" dirty="0" smtClean="0"/>
              <a:t>Gobernanza: </a:t>
            </a:r>
          </a:p>
          <a:p>
            <a:r>
              <a:rPr lang="es-CR" dirty="0"/>
              <a:t>i</a:t>
            </a:r>
            <a:r>
              <a:rPr lang="es-CR" dirty="0" smtClean="0"/>
              <a:t>mpulsar estrategias de RS.</a:t>
            </a:r>
          </a:p>
          <a:p>
            <a:r>
              <a:rPr lang="es-CR" dirty="0"/>
              <a:t>C</a:t>
            </a:r>
            <a:r>
              <a:rPr lang="es-CR" dirty="0" smtClean="0"/>
              <a:t>rear cultura de RS.</a:t>
            </a:r>
          </a:p>
          <a:p>
            <a:r>
              <a:rPr lang="es-CR" dirty="0" smtClean="0"/>
              <a:t>Uso eficiente de los recursos.</a:t>
            </a:r>
          </a:p>
          <a:p>
            <a:r>
              <a:rPr lang="es-CR" dirty="0" smtClean="0"/>
              <a:t>Brindar oportunidades a grupos vulnerables.</a:t>
            </a:r>
          </a:p>
          <a:p>
            <a:r>
              <a:rPr lang="es-CR" dirty="0" smtClean="0"/>
              <a:t>Mejorar comunicación.</a:t>
            </a:r>
          </a:p>
          <a:p>
            <a:r>
              <a:rPr lang="es-CR" dirty="0"/>
              <a:t>I</a:t>
            </a:r>
            <a:r>
              <a:rPr lang="es-CR" dirty="0" smtClean="0"/>
              <a:t>ntegrar a personal en actividades de RSC.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2777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Materias que se deben contemplar para una estrategia de RSC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R" b="1" dirty="0" smtClean="0"/>
              <a:t>Derechos humanos: </a:t>
            </a:r>
            <a:r>
              <a:rPr lang="es-CR" dirty="0" smtClean="0"/>
              <a:t>Respetar</a:t>
            </a:r>
            <a:r>
              <a:rPr lang="es-CR" dirty="0"/>
              <a:t>, proteger y satisfacer los derechos </a:t>
            </a:r>
            <a:r>
              <a:rPr lang="es-CR" dirty="0" smtClean="0"/>
              <a:t>humanos.</a:t>
            </a:r>
          </a:p>
          <a:p>
            <a:r>
              <a:rPr lang="es-CR" dirty="0" smtClean="0"/>
              <a:t>Debida diligencia</a:t>
            </a:r>
          </a:p>
          <a:p>
            <a:r>
              <a:rPr lang="es-CR" dirty="0" smtClean="0"/>
              <a:t>Mecanismos para reclamaciones</a:t>
            </a:r>
          </a:p>
          <a:p>
            <a:r>
              <a:rPr lang="es-CR" dirty="0" smtClean="0"/>
              <a:t>Evitar discriminación</a:t>
            </a:r>
          </a:p>
          <a:p>
            <a:r>
              <a:rPr lang="es-CR" dirty="0" smtClean="0"/>
              <a:t>Derechos civiles y políticos</a:t>
            </a:r>
          </a:p>
          <a:p>
            <a:r>
              <a:rPr lang="es-CR" dirty="0" smtClean="0"/>
              <a:t>Principios y derechos fundamentales de trabajo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92493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Materias que se deben contemplar para una estrategia de RSC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R" b="1" dirty="0" smtClean="0"/>
              <a:t>Prácticas laborales</a:t>
            </a:r>
          </a:p>
          <a:p>
            <a:r>
              <a:rPr lang="es-CR" dirty="0" smtClean="0"/>
              <a:t>Aumentar calidad de vida de personal, estabilidad y trabajo decente</a:t>
            </a:r>
          </a:p>
          <a:p>
            <a:r>
              <a:rPr lang="es-CR" dirty="0" smtClean="0"/>
              <a:t>Remuneración, jornada laboral, prácticas de contratación, protección social, exclusión</a:t>
            </a:r>
          </a:p>
          <a:p>
            <a:r>
              <a:rPr lang="es-CR" dirty="0" smtClean="0"/>
              <a:t>Dialogo social</a:t>
            </a:r>
          </a:p>
          <a:p>
            <a:r>
              <a:rPr lang="es-CR" dirty="0" smtClean="0"/>
              <a:t>Salud y seguridad en el trabajo</a:t>
            </a:r>
          </a:p>
          <a:p>
            <a:r>
              <a:rPr lang="es-CR" dirty="0" smtClean="0"/>
              <a:t>Desarrollo humano y formación en lugar de trabajo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77241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Materias que se deben contemplar para una estrategia de RSC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R" b="1" dirty="0" smtClean="0"/>
              <a:t>Medio Ambiente</a:t>
            </a:r>
          </a:p>
          <a:p>
            <a:r>
              <a:rPr lang="es-CR" dirty="0" smtClean="0"/>
              <a:t>Prevención de la contaminación</a:t>
            </a:r>
          </a:p>
          <a:p>
            <a:r>
              <a:rPr lang="es-CR" dirty="0" smtClean="0"/>
              <a:t>Uso sostenible de los recursos</a:t>
            </a:r>
          </a:p>
          <a:p>
            <a:r>
              <a:rPr lang="es-CR" dirty="0" smtClean="0"/>
              <a:t>Mitigación y adaptación al cambio climático</a:t>
            </a:r>
          </a:p>
          <a:p>
            <a:r>
              <a:rPr lang="es-CR" dirty="0" smtClean="0"/>
              <a:t>Protección del medio ambiente y restauración de </a:t>
            </a:r>
            <a:r>
              <a:rPr lang="es-CR" dirty="0" err="1" smtClean="0"/>
              <a:t>habitats</a:t>
            </a:r>
            <a:endParaRPr lang="es-CR" dirty="0" smtClean="0"/>
          </a:p>
          <a:p>
            <a:endParaRPr lang="es-CR" dirty="0" smtClean="0"/>
          </a:p>
          <a:p>
            <a:endParaRPr lang="es-CR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52087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Materias que se deben contemplar para una estrategia de RSC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R" b="1" dirty="0" smtClean="0"/>
              <a:t>Prácticas justas de operación</a:t>
            </a:r>
          </a:p>
          <a:p>
            <a:r>
              <a:rPr lang="es-CR" dirty="0" smtClean="0"/>
              <a:t>Anticorrupción</a:t>
            </a:r>
          </a:p>
          <a:p>
            <a:r>
              <a:rPr lang="es-CR" dirty="0" smtClean="0"/>
              <a:t>Competencia justa</a:t>
            </a:r>
          </a:p>
          <a:p>
            <a:r>
              <a:rPr lang="es-CR" dirty="0" smtClean="0"/>
              <a:t>Promoción de la RSC en la cadena de valor</a:t>
            </a:r>
          </a:p>
          <a:p>
            <a:r>
              <a:rPr lang="es-CR" dirty="0" smtClean="0"/>
              <a:t>Respeto a los derechos de propiedad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02587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Materias que se deben contemplar para una estrategia de RSC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R" b="1" dirty="0" smtClean="0"/>
              <a:t>Asuntos de consumidores</a:t>
            </a:r>
          </a:p>
          <a:p>
            <a:r>
              <a:rPr lang="es-CR" dirty="0" smtClean="0"/>
              <a:t>Prácticas justas de marketing</a:t>
            </a:r>
          </a:p>
          <a:p>
            <a:r>
              <a:rPr lang="es-CR" dirty="0" smtClean="0"/>
              <a:t>Protección de salud y seguridad de consumidores</a:t>
            </a:r>
          </a:p>
          <a:p>
            <a:r>
              <a:rPr lang="es-CR" dirty="0" smtClean="0"/>
              <a:t>Promoción de patrones de consumo sostenible</a:t>
            </a:r>
          </a:p>
          <a:p>
            <a:r>
              <a:rPr lang="es-CR" dirty="0" smtClean="0"/>
              <a:t>Servicios de atención al cliente</a:t>
            </a:r>
          </a:p>
          <a:p>
            <a:r>
              <a:rPr lang="es-CR" dirty="0" smtClean="0"/>
              <a:t>Protección de los datos del consumidor</a:t>
            </a:r>
          </a:p>
          <a:p>
            <a:r>
              <a:rPr lang="es-CR" dirty="0" smtClean="0"/>
              <a:t>Educación y toma de conciencia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2572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Materias que se deben contemplar para una estrategia de RSC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R" b="1" dirty="0" smtClean="0"/>
              <a:t>Participación activa y desarrollo de la comunidad</a:t>
            </a:r>
          </a:p>
          <a:p>
            <a:r>
              <a:rPr lang="es-CR" dirty="0" smtClean="0"/>
              <a:t>Participación activa en la comunidad</a:t>
            </a:r>
          </a:p>
          <a:p>
            <a:r>
              <a:rPr lang="es-CR" dirty="0" smtClean="0"/>
              <a:t>Creación de empleo</a:t>
            </a:r>
          </a:p>
          <a:p>
            <a:r>
              <a:rPr lang="es-CR" dirty="0" smtClean="0"/>
              <a:t>Desarrollo y acceso a la tecnología</a:t>
            </a:r>
          </a:p>
          <a:p>
            <a:r>
              <a:rPr lang="es-CR" dirty="0" smtClean="0"/>
              <a:t>Generación de riqueza </a:t>
            </a:r>
          </a:p>
          <a:p>
            <a:r>
              <a:rPr lang="es-CR" dirty="0" smtClean="0"/>
              <a:t>Inversión social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612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/>
              <a:t>Estructura de la norma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5" t="25242" r="14522" b="7930"/>
          <a:stretch/>
        </p:blipFill>
        <p:spPr bwMode="auto">
          <a:xfrm>
            <a:off x="179512" y="1268760"/>
            <a:ext cx="8796565" cy="552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649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Orden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Generalidades</a:t>
            </a:r>
          </a:p>
          <a:p>
            <a:r>
              <a:rPr lang="es-CR" dirty="0" smtClean="0"/>
              <a:t>Terminología</a:t>
            </a:r>
          </a:p>
          <a:p>
            <a:r>
              <a:rPr lang="es-CR" dirty="0" smtClean="0"/>
              <a:t>Situación de la certificación</a:t>
            </a:r>
          </a:p>
          <a:p>
            <a:r>
              <a:rPr lang="es-CR" dirty="0" smtClean="0"/>
              <a:t>Estructura de la norma</a:t>
            </a:r>
          </a:p>
          <a:p>
            <a:r>
              <a:rPr lang="es-CR" dirty="0" smtClean="0"/>
              <a:t>7 principios de la RSC</a:t>
            </a:r>
          </a:p>
          <a:p>
            <a:r>
              <a:rPr lang="es-CR" dirty="0" smtClean="0"/>
              <a:t>7 Materias de la RSC</a:t>
            </a:r>
          </a:p>
        </p:txBody>
      </p:sp>
    </p:spTree>
    <p:extLst>
      <p:ext uri="{BB962C8B-B14F-4D97-AF65-F5344CB8AC3E}">
        <p14:creationId xmlns:p14="http://schemas.microsoft.com/office/powerpoint/2010/main" val="2536976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Generalidades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Proceso de 10 años</a:t>
            </a:r>
          </a:p>
          <a:p>
            <a:r>
              <a:rPr lang="es-CR" dirty="0" smtClean="0"/>
              <a:t>Terminada en 2010</a:t>
            </a:r>
          </a:p>
          <a:p>
            <a:r>
              <a:rPr lang="es-CR" dirty="0" smtClean="0"/>
              <a:t>Para todo tipo de organizaciones (sin importar tamaño, tipo de práctica)</a:t>
            </a:r>
          </a:p>
          <a:p>
            <a:r>
              <a:rPr lang="es-CR" dirty="0" smtClean="0"/>
              <a:t>Parte de un consenso global</a:t>
            </a:r>
          </a:p>
          <a:p>
            <a:r>
              <a:rPr lang="es-CR" dirty="0" smtClean="0"/>
              <a:t>Ofrece orientaciones, no requisitos pues no es certificable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27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Terminología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R" dirty="0" smtClean="0"/>
              <a:t>Responsabilidad Social: </a:t>
            </a:r>
            <a:r>
              <a:rPr lang="es-CR" b="1" dirty="0"/>
              <a:t>responsabilidad</a:t>
            </a:r>
            <a:r>
              <a:rPr lang="es-CR" dirty="0"/>
              <a:t> de una </a:t>
            </a:r>
            <a:r>
              <a:rPr lang="es-CR" b="1" dirty="0"/>
              <a:t>organización</a:t>
            </a:r>
            <a:r>
              <a:rPr lang="es-CR" dirty="0"/>
              <a:t> </a:t>
            </a:r>
            <a:r>
              <a:rPr lang="es-CR" b="1" dirty="0"/>
              <a:t>ante los impactos </a:t>
            </a:r>
            <a:r>
              <a:rPr lang="es-CR" dirty="0"/>
              <a:t>que sus </a:t>
            </a:r>
            <a:r>
              <a:rPr lang="es-CR" dirty="0" smtClean="0"/>
              <a:t>decisiones y </a:t>
            </a:r>
            <a:r>
              <a:rPr lang="es-CR" dirty="0"/>
              <a:t>actividades ocasionan en la sociedad y el medio ambiente, mediante un </a:t>
            </a:r>
            <a:r>
              <a:rPr lang="es-CR" b="1" dirty="0"/>
              <a:t>comportamiento </a:t>
            </a:r>
            <a:r>
              <a:rPr lang="es-CR" b="1" dirty="0" smtClean="0"/>
              <a:t>ético y </a:t>
            </a:r>
            <a:r>
              <a:rPr lang="es-CR" b="1" dirty="0"/>
              <a:t>transparente </a:t>
            </a:r>
            <a:r>
              <a:rPr lang="es-CR" dirty="0" smtClean="0"/>
              <a:t>que </a:t>
            </a:r>
            <a:r>
              <a:rPr lang="es-CR" dirty="0"/>
              <a:t>tome en consideración los </a:t>
            </a:r>
            <a:r>
              <a:rPr lang="es-CR" b="1" dirty="0"/>
              <a:t>intereses de sus partes </a:t>
            </a:r>
            <a:r>
              <a:rPr lang="es-CR" dirty="0"/>
              <a:t>interesadas</a:t>
            </a:r>
            <a:r>
              <a:rPr lang="es-CR" dirty="0" smtClean="0"/>
              <a:t>; </a:t>
            </a:r>
            <a:r>
              <a:rPr lang="es-CR" dirty="0"/>
              <a:t>cumpla con la legislación aplicable y sea coherente con la normativa internacional </a:t>
            </a:r>
            <a:r>
              <a:rPr lang="es-CR" dirty="0" smtClean="0"/>
              <a:t>de comportamiento</a:t>
            </a:r>
            <a:r>
              <a:rPr lang="es-CR" dirty="0"/>
              <a:t>; </a:t>
            </a:r>
            <a:r>
              <a:rPr lang="es-CR" dirty="0" smtClean="0"/>
              <a:t>y esté </a:t>
            </a:r>
            <a:r>
              <a:rPr lang="es-CR" b="1" dirty="0"/>
              <a:t>integrada en toda la organización y se lleve a la práctica en sus relaciones</a:t>
            </a:r>
            <a:r>
              <a:rPr lang="es-CR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121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Terminología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Desarrollo Sostenible: Desarrollo </a:t>
            </a:r>
            <a:r>
              <a:rPr lang="es-CR" dirty="0"/>
              <a:t>que satisface las necesidades del presente sin comprometer </a:t>
            </a:r>
            <a:r>
              <a:rPr lang="es-CR" dirty="0" smtClean="0"/>
              <a:t>la capacidad </a:t>
            </a:r>
            <a:r>
              <a:rPr lang="es-CR" dirty="0"/>
              <a:t>de las generaciones futuras para satisfacer sus propias necesidades</a:t>
            </a:r>
          </a:p>
        </p:txBody>
      </p:sp>
    </p:spTree>
    <p:extLst>
      <p:ext uri="{BB962C8B-B14F-4D97-AF65-F5344CB8AC3E}">
        <p14:creationId xmlns:p14="http://schemas.microsoft.com/office/powerpoint/2010/main" val="365070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Terminología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Esfera de influencia: </a:t>
            </a:r>
            <a:r>
              <a:rPr lang="es-CR" dirty="0"/>
              <a:t>ámbito/alcance de una relación política, contractual, económica o de </a:t>
            </a:r>
            <a:r>
              <a:rPr lang="es-CR" dirty="0" smtClean="0"/>
              <a:t>otra índole</a:t>
            </a:r>
            <a:r>
              <a:rPr lang="es-CR" dirty="0"/>
              <a:t>, a través de la cual una organización tiene la capacidad de afectar las decisiones </a:t>
            </a:r>
            <a:r>
              <a:rPr lang="es-CR" dirty="0" smtClean="0"/>
              <a:t>o actividades </a:t>
            </a:r>
            <a:r>
              <a:rPr lang="es-CR" dirty="0"/>
              <a:t>de individuos u </a:t>
            </a:r>
            <a:r>
              <a:rPr lang="es-CR" dirty="0" smtClean="0"/>
              <a:t>organizaciones.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2441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Terminología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R" b="1" dirty="0"/>
              <a:t>Debida diligencia</a:t>
            </a:r>
            <a:r>
              <a:rPr lang="es-CR" dirty="0"/>
              <a:t>: “</a:t>
            </a:r>
            <a:r>
              <a:rPr lang="es-CR" b="1" dirty="0"/>
              <a:t>proceso</a:t>
            </a:r>
            <a:r>
              <a:rPr lang="es-CR" dirty="0"/>
              <a:t> exhaustivo y proactivo </a:t>
            </a:r>
            <a:r>
              <a:rPr lang="es-CR" b="1" dirty="0"/>
              <a:t>para identificar </a:t>
            </a:r>
            <a:r>
              <a:rPr lang="es-CR" dirty="0"/>
              <a:t>los </a:t>
            </a:r>
            <a:r>
              <a:rPr lang="es-CR" b="1" dirty="0"/>
              <a:t>impactos </a:t>
            </a:r>
            <a:r>
              <a:rPr lang="es-CR" b="1" dirty="0" smtClean="0"/>
              <a:t>negativos reales </a:t>
            </a:r>
            <a:r>
              <a:rPr lang="es-CR" b="1" dirty="0"/>
              <a:t>y potenciales</a:t>
            </a:r>
            <a:r>
              <a:rPr lang="es-CR" dirty="0"/>
              <a:t> de carácter social, ambiental y económico </a:t>
            </a:r>
            <a:r>
              <a:rPr lang="es-CR" b="1" dirty="0"/>
              <a:t>de las decisiones y </a:t>
            </a:r>
            <a:r>
              <a:rPr lang="es-CR" b="1" dirty="0" smtClean="0"/>
              <a:t>actividades</a:t>
            </a:r>
            <a:r>
              <a:rPr lang="es-CR" dirty="0" smtClean="0"/>
              <a:t> de </a:t>
            </a:r>
            <a:r>
              <a:rPr lang="es-CR" dirty="0"/>
              <a:t>una organización a lo largo del ciclo de vida completo de un proyecto o de una actividad de </a:t>
            </a:r>
            <a:r>
              <a:rPr lang="es-CR" dirty="0" smtClean="0"/>
              <a:t>la organización</a:t>
            </a:r>
            <a:r>
              <a:rPr lang="es-CR" dirty="0"/>
              <a:t>, con el objeto de evitar y mitigar dichos impactos negativos</a:t>
            </a:r>
          </a:p>
        </p:txBody>
      </p:sp>
    </p:spTree>
    <p:extLst>
      <p:ext uri="{BB962C8B-B14F-4D97-AF65-F5344CB8AC3E}">
        <p14:creationId xmlns:p14="http://schemas.microsoft.com/office/powerpoint/2010/main" val="112338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Situación de la certificación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Se decidió no certificarla por la creencia de que esta genera incentivos perversos en algunas ocasiones</a:t>
            </a:r>
          </a:p>
          <a:p>
            <a:r>
              <a:rPr lang="es-CR" dirty="0" smtClean="0"/>
              <a:t>Porque los auditores podrían utilizarla como mecanismo coercitivo</a:t>
            </a:r>
          </a:p>
          <a:p>
            <a:r>
              <a:rPr lang="es-CR" dirty="0" smtClean="0"/>
              <a:t>Porque podría ser una excusa para bloquear productos o servicios que no estén certificados</a:t>
            </a:r>
          </a:p>
          <a:p>
            <a:endParaRPr lang="es-CR" dirty="0"/>
          </a:p>
          <a:p>
            <a:endParaRPr lang="es-CR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4373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Principios de la guía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Autofit/>
          </a:bodyPr>
          <a:lstStyle/>
          <a:p>
            <a:r>
              <a:rPr lang="es-CR" sz="1600" b="1" dirty="0" smtClean="0"/>
              <a:t>Rendición de cuentas </a:t>
            </a:r>
            <a:r>
              <a:rPr lang="es-CR" sz="1600" dirty="0" smtClean="0"/>
              <a:t>(del impacto de sus actividades y decisiones en los campos ambiental, social y económico)</a:t>
            </a:r>
          </a:p>
          <a:p>
            <a:endParaRPr lang="es-CR" sz="1600" dirty="0" smtClean="0"/>
          </a:p>
          <a:p>
            <a:r>
              <a:rPr lang="es-CR" sz="1600" b="1" dirty="0" smtClean="0"/>
              <a:t>Transparencia</a:t>
            </a:r>
            <a:r>
              <a:rPr lang="es-CR" sz="1600" dirty="0" smtClean="0"/>
              <a:t> (suministrar a sus partes interesadas toda la información que genere con un lenguaje sencillo)</a:t>
            </a:r>
          </a:p>
          <a:p>
            <a:endParaRPr lang="es-CR" sz="1600" dirty="0" smtClean="0"/>
          </a:p>
          <a:p>
            <a:r>
              <a:rPr lang="es-CR" sz="1600" b="1" dirty="0" smtClean="0"/>
              <a:t>Comportamiento ético </a:t>
            </a:r>
            <a:r>
              <a:rPr lang="es-CR" sz="1600" dirty="0" smtClean="0"/>
              <a:t>(establecer principios que vayan más allá de generar beneficios económicos sino maximizar beneficios en la esfera del Desarrollo sostenible)</a:t>
            </a:r>
          </a:p>
          <a:p>
            <a:endParaRPr lang="es-CR" sz="1600" dirty="0" smtClean="0"/>
          </a:p>
          <a:p>
            <a:r>
              <a:rPr lang="es-CR" sz="1600" b="1" dirty="0" smtClean="0"/>
              <a:t>Respeto a los intereses de las partes interesadas</a:t>
            </a:r>
            <a:r>
              <a:rPr lang="es-CR" sz="1600" dirty="0" smtClean="0"/>
              <a:t> (respetarlos y atenderlos, no solo los de sus dueños)</a:t>
            </a:r>
          </a:p>
          <a:p>
            <a:endParaRPr lang="es-CR" sz="1600" dirty="0" smtClean="0"/>
          </a:p>
          <a:p>
            <a:r>
              <a:rPr lang="es-CR" sz="1600" b="1" dirty="0" smtClean="0"/>
              <a:t>Respeto al principio de legalidad </a:t>
            </a:r>
            <a:r>
              <a:rPr lang="es-CR" sz="1600" dirty="0" smtClean="0"/>
              <a:t>(respetar y cumplir las leyes)</a:t>
            </a:r>
          </a:p>
          <a:p>
            <a:endParaRPr lang="es-CR" sz="1600" dirty="0" smtClean="0"/>
          </a:p>
          <a:p>
            <a:r>
              <a:rPr lang="es-CR" sz="1600" b="1" dirty="0" smtClean="0"/>
              <a:t>Respeto a normativa internacional de comportamiento </a:t>
            </a:r>
            <a:r>
              <a:rPr lang="es-CR" sz="1600" dirty="0" smtClean="0"/>
              <a:t>(ir más allá del cumplimiento de la ley de un país cuando esta no contemple salvaguardas sociales o medio ambientales)</a:t>
            </a:r>
          </a:p>
          <a:p>
            <a:endParaRPr lang="es-CR" sz="1600" dirty="0" smtClean="0"/>
          </a:p>
          <a:p>
            <a:r>
              <a:rPr lang="es-CR" sz="1600" b="1" dirty="0" smtClean="0"/>
              <a:t>Respeto a los derechos humanos</a:t>
            </a:r>
            <a:r>
              <a:rPr lang="es-CR" sz="1600" dirty="0" smtClean="0"/>
              <a:t>.</a:t>
            </a:r>
          </a:p>
          <a:p>
            <a:endParaRPr lang="es-CR" sz="1100" dirty="0"/>
          </a:p>
        </p:txBody>
      </p:sp>
    </p:spTree>
    <p:extLst>
      <p:ext uri="{BB962C8B-B14F-4D97-AF65-F5344CB8AC3E}">
        <p14:creationId xmlns:p14="http://schemas.microsoft.com/office/powerpoint/2010/main" val="27889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</TotalTime>
  <Words>722</Words>
  <Application>Microsoft Office PowerPoint</Application>
  <PresentationFormat>Presentación en pantalla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Gill Sans MT</vt:lpstr>
      <vt:lpstr>Verdana</vt:lpstr>
      <vt:lpstr>Wingdings 2</vt:lpstr>
      <vt:lpstr>Solsticio</vt:lpstr>
      <vt:lpstr>Resumen:</vt:lpstr>
      <vt:lpstr>Orden </vt:lpstr>
      <vt:lpstr>Generalidades</vt:lpstr>
      <vt:lpstr>Terminología</vt:lpstr>
      <vt:lpstr>Terminología</vt:lpstr>
      <vt:lpstr>Terminología</vt:lpstr>
      <vt:lpstr>Terminología</vt:lpstr>
      <vt:lpstr>Situación de la certificación</vt:lpstr>
      <vt:lpstr>Principios de la guía</vt:lpstr>
      <vt:lpstr>Materias que se deben contemplar para una estrategia de RSC</vt:lpstr>
      <vt:lpstr>Materias que se deben contemplar para una estrategia de RSC</vt:lpstr>
      <vt:lpstr>Materias que se deben contemplar para una estrategia de RSC</vt:lpstr>
      <vt:lpstr>Materias que se deben contemplar para una estrategia de RSC</vt:lpstr>
      <vt:lpstr>Materias que se deben contemplar para una estrategia de RSC</vt:lpstr>
      <vt:lpstr>Materias que se deben contemplar para una estrategia de RSC</vt:lpstr>
      <vt:lpstr>Materias que se deben contemplar para una estrategia de RSC</vt:lpstr>
      <vt:lpstr>Estructura de la norma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Resumen: Norma ISO 26000</dc:title>
  <dc:creator>Paola Gamboa</dc:creator>
  <cp:lastModifiedBy>Ramiro Fonseca Macrini</cp:lastModifiedBy>
  <cp:revision>13</cp:revision>
  <dcterms:created xsi:type="dcterms:W3CDTF">2013-06-08T23:28:03Z</dcterms:created>
  <dcterms:modified xsi:type="dcterms:W3CDTF">2013-06-20T18:40:22Z</dcterms:modified>
</cp:coreProperties>
</file>