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14820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3431926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267867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2055051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1553585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4133042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719574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1254333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184235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142344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34A93B-FC19-404A-B609-DCBFD66D8E2D}" type="datetimeFigureOut">
              <a:rPr lang="es-CR" smtClean="0"/>
              <a:t>07/06/2012</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C6A9AC-FDDC-4C6B-A424-CB5CA585C073}" type="slidenum">
              <a:rPr lang="es-CR" smtClean="0"/>
              <a:t>‹Nº›</a:t>
            </a:fld>
            <a:endParaRPr lang="es-CR"/>
          </a:p>
        </p:txBody>
      </p:sp>
    </p:spTree>
    <p:extLst>
      <p:ext uri="{BB962C8B-B14F-4D97-AF65-F5344CB8AC3E}">
        <p14:creationId xmlns:p14="http://schemas.microsoft.com/office/powerpoint/2010/main" val="4141818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4A93B-FC19-404A-B609-DCBFD66D8E2D}" type="datetimeFigureOut">
              <a:rPr lang="es-CR" smtClean="0"/>
              <a:t>07/06/2012</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6A9AC-FDDC-4C6B-A424-CB5CA585C073}" type="slidenum">
              <a:rPr lang="es-CR" smtClean="0"/>
              <a:t>‹Nº›</a:t>
            </a:fld>
            <a:endParaRPr lang="es-CR"/>
          </a:p>
        </p:txBody>
      </p:sp>
    </p:spTree>
    <p:extLst>
      <p:ext uri="{BB962C8B-B14F-4D97-AF65-F5344CB8AC3E}">
        <p14:creationId xmlns:p14="http://schemas.microsoft.com/office/powerpoint/2010/main" val="2452248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pPr eaLnBrk="1" hangingPunct="1"/>
            <a:r>
              <a:rPr lang="es-ES_tradnl" sz="4000" smtClean="0"/>
              <a:t>Límites en relación entre el ente público y los contribuyentes</a:t>
            </a:r>
            <a:endParaRPr lang="es-ES" sz="4000" smtClean="0"/>
          </a:p>
        </p:txBody>
      </p:sp>
      <p:sp>
        <p:nvSpPr>
          <p:cNvPr id="43011" name="Rectangle 3"/>
          <p:cNvSpPr>
            <a:spLocks noGrp="1" noChangeArrowheads="1"/>
          </p:cNvSpPr>
          <p:nvPr>
            <p:ph type="subTitle" idx="1"/>
          </p:nvPr>
        </p:nvSpPr>
        <p:spPr/>
        <p:txBody>
          <a:bodyPr/>
          <a:lstStyle/>
          <a:p>
            <a:pPr eaLnBrk="1" hangingPunct="1"/>
            <a:r>
              <a:rPr lang="es-ES_tradnl" smtClean="0"/>
              <a:t>Tema tercero</a:t>
            </a:r>
            <a:endParaRPr lang="es-ES" smtClean="0"/>
          </a:p>
        </p:txBody>
      </p:sp>
    </p:spTree>
    <p:extLst>
      <p:ext uri="{BB962C8B-B14F-4D97-AF65-F5344CB8AC3E}">
        <p14:creationId xmlns:p14="http://schemas.microsoft.com/office/powerpoint/2010/main" val="3612174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s-ES_tradnl" sz="4000" smtClean="0"/>
              <a:t>Límites al legislador en la selección de los términos de comparación</a:t>
            </a:r>
            <a:endParaRPr lang="es-ES" sz="4000" smtClean="0"/>
          </a:p>
        </p:txBody>
      </p:sp>
      <p:sp>
        <p:nvSpPr>
          <p:cNvPr id="52227" name="Rectangle 3"/>
          <p:cNvSpPr>
            <a:spLocks noGrp="1" noChangeArrowheads="1"/>
          </p:cNvSpPr>
          <p:nvPr>
            <p:ph type="body" idx="1"/>
          </p:nvPr>
        </p:nvSpPr>
        <p:spPr>
          <a:xfrm>
            <a:off x="395288" y="1773238"/>
            <a:ext cx="8362950" cy="4464050"/>
          </a:xfrm>
        </p:spPr>
        <p:txBody>
          <a:bodyPr/>
          <a:lstStyle/>
          <a:p>
            <a:pPr eaLnBrk="1" hangingPunct="1"/>
            <a:r>
              <a:rPr lang="es-ES_tradnl" sz="2600" smtClean="0"/>
              <a:t>La CE y el principios de justicia distributiva vinculan al legislador en la valoración de los hechos sociales y el tratamiento igual o desigual.</a:t>
            </a:r>
          </a:p>
          <a:p>
            <a:pPr eaLnBrk="1" hangingPunct="1"/>
            <a:r>
              <a:rPr lang="es-ES_tradnl" sz="2600" smtClean="0"/>
              <a:t>No cabe desigualdad alguna que no se base en la CE</a:t>
            </a:r>
          </a:p>
          <a:p>
            <a:pPr eaLnBrk="1" hangingPunct="1"/>
            <a:r>
              <a:rPr lang="es-ES_tradnl" sz="2600" smtClean="0"/>
              <a:t>La progresividad es la forma en que ha de distribuirse la carga tributaria con respecto a la CE.</a:t>
            </a:r>
          </a:p>
          <a:p>
            <a:pPr eaLnBrk="1" hangingPunct="1"/>
            <a:r>
              <a:rPr lang="es-ES_tradnl" sz="2600" smtClean="0"/>
              <a:t>Los principios de CE y progresividad ejercen su eficacia a nivel del sistema tributario y de cada figura.</a:t>
            </a:r>
            <a:endParaRPr lang="es-ES" sz="2600" smtClean="0"/>
          </a:p>
        </p:txBody>
      </p:sp>
    </p:spTree>
    <p:extLst>
      <p:ext uri="{BB962C8B-B14F-4D97-AF65-F5344CB8AC3E}">
        <p14:creationId xmlns:p14="http://schemas.microsoft.com/office/powerpoint/2010/main" val="1742727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pPr eaLnBrk="1" hangingPunct="1"/>
            <a:r>
              <a:rPr lang="es-ES_tradnl" sz="4000" smtClean="0"/>
              <a:t>Discriminación cuantitativa y cualitativa</a:t>
            </a:r>
            <a:endParaRPr lang="es-ES" sz="4000" smtClean="0"/>
          </a:p>
        </p:txBody>
      </p:sp>
      <p:sp>
        <p:nvSpPr>
          <p:cNvPr id="53251" name="Rectangle 3"/>
          <p:cNvSpPr>
            <a:spLocks noGrp="1" noChangeArrowheads="1"/>
          </p:cNvSpPr>
          <p:nvPr>
            <p:ph type="body" idx="4294967295"/>
          </p:nvPr>
        </p:nvSpPr>
        <p:spPr>
          <a:xfrm>
            <a:off x="468313" y="1628775"/>
            <a:ext cx="8207375" cy="4752975"/>
          </a:xfrm>
        </p:spPr>
        <p:txBody>
          <a:bodyPr/>
          <a:lstStyle/>
          <a:p>
            <a:pPr eaLnBrk="1" hangingPunct="1">
              <a:lnSpc>
                <a:spcPct val="80000"/>
              </a:lnSpc>
            </a:pPr>
            <a:r>
              <a:rPr lang="es-ES_tradnl" sz="2400" smtClean="0"/>
              <a:t>CE opera en la estructura del tributo respecto del hecho generador, exigiendo congruencia en el objeto del tributo, la base imponible y la intensidad de la tributación en cuanto a los tipos de gravámenes, exigiéndose progresividad donde sea posible.</a:t>
            </a:r>
          </a:p>
          <a:p>
            <a:pPr eaLnBrk="1" hangingPunct="1">
              <a:lnSpc>
                <a:spcPct val="80000"/>
              </a:lnSpc>
            </a:pPr>
            <a:r>
              <a:rPr lang="es-ES_tradnl" sz="2400" smtClean="0"/>
              <a:t>CE es un conjunto de discriminaciones cuantitativas y cualitativas que califican la mera fuerza económica, la mera riqueza</a:t>
            </a:r>
          </a:p>
          <a:p>
            <a:pPr eaLnBrk="1" hangingPunct="1">
              <a:lnSpc>
                <a:spcPct val="80000"/>
              </a:lnSpc>
            </a:pPr>
            <a:r>
              <a:rPr lang="es-ES_tradnl" sz="2400" smtClean="0"/>
              <a:t>Progresividad es un criterio de discriminación cuantitativa que cualifica al principio de CE</a:t>
            </a:r>
          </a:p>
          <a:p>
            <a:pPr eaLnBrk="1" hangingPunct="1">
              <a:lnSpc>
                <a:spcPct val="80000"/>
              </a:lnSpc>
            </a:pPr>
            <a:r>
              <a:rPr lang="es-ES_tradnl" sz="2400" smtClean="0"/>
              <a:t>Progresividad y CE son el parámetro exclusivo de la igualdad tributaria aún frente a otros principios constitucionales.</a:t>
            </a:r>
            <a:endParaRPr lang="es-ES" sz="2400" smtClean="0"/>
          </a:p>
        </p:txBody>
      </p:sp>
    </p:spTree>
    <p:extLst>
      <p:ext uri="{BB962C8B-B14F-4D97-AF65-F5344CB8AC3E}">
        <p14:creationId xmlns:p14="http://schemas.microsoft.com/office/powerpoint/2010/main" val="538907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pPr eaLnBrk="1" hangingPunct="1"/>
            <a:r>
              <a:rPr lang="es-ES_tradnl" sz="4000" smtClean="0"/>
              <a:t>Las relaciones de igualdad:</a:t>
            </a:r>
            <a:br>
              <a:rPr lang="es-ES_tradnl" sz="4000" smtClean="0"/>
            </a:br>
            <a:r>
              <a:rPr lang="es-ES_tradnl" sz="4000" smtClean="0"/>
              <a:t>límites cuantitativos y cualitativos</a:t>
            </a:r>
            <a:endParaRPr lang="es-ES" sz="4000" smtClean="0"/>
          </a:p>
        </p:txBody>
      </p:sp>
      <p:sp>
        <p:nvSpPr>
          <p:cNvPr id="54275" name="Rectangle 3"/>
          <p:cNvSpPr>
            <a:spLocks noGrp="1" noChangeArrowheads="1"/>
          </p:cNvSpPr>
          <p:nvPr>
            <p:ph type="subTitle" idx="1"/>
          </p:nvPr>
        </p:nvSpPr>
        <p:spPr/>
        <p:txBody>
          <a:bodyPr/>
          <a:lstStyle/>
          <a:p>
            <a:pPr eaLnBrk="1" hangingPunct="1"/>
            <a:endParaRPr lang="es-CR" smtClean="0"/>
          </a:p>
        </p:txBody>
      </p:sp>
    </p:spTree>
    <p:extLst>
      <p:ext uri="{BB962C8B-B14F-4D97-AF65-F5344CB8AC3E}">
        <p14:creationId xmlns:p14="http://schemas.microsoft.com/office/powerpoint/2010/main" val="2641363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pPr eaLnBrk="1" hangingPunct="1"/>
            <a:r>
              <a:rPr lang="es-ES_tradnl" sz="4000" smtClean="0"/>
              <a:t>Binomio capacidad económica o contributiva/progresividad</a:t>
            </a:r>
            <a:endParaRPr lang="es-ES" sz="4000" smtClean="0"/>
          </a:p>
        </p:txBody>
      </p:sp>
      <p:sp>
        <p:nvSpPr>
          <p:cNvPr id="55299" name="Rectangle 3"/>
          <p:cNvSpPr>
            <a:spLocks noGrp="1" noChangeArrowheads="1"/>
          </p:cNvSpPr>
          <p:nvPr>
            <p:ph type="body" idx="1"/>
          </p:nvPr>
        </p:nvSpPr>
        <p:spPr/>
        <p:txBody>
          <a:bodyPr/>
          <a:lstStyle/>
          <a:p>
            <a:pPr eaLnBrk="1" hangingPunct="1">
              <a:lnSpc>
                <a:spcPct val="80000"/>
              </a:lnSpc>
            </a:pPr>
            <a:r>
              <a:rPr lang="es-ES_tradnl" sz="2800" smtClean="0"/>
              <a:t>Todos los principios de justicia tributaria material confluyen en el principio de capacidad económica o contributiva. </a:t>
            </a:r>
          </a:p>
          <a:p>
            <a:pPr eaLnBrk="1" hangingPunct="1">
              <a:lnSpc>
                <a:spcPct val="80000"/>
              </a:lnSpc>
            </a:pPr>
            <a:r>
              <a:rPr lang="es-ES_tradnl" sz="2800" smtClean="0"/>
              <a:t>La CE o CC consiste en la diferencia entre los ingresos del contribuyente y la necesidad que tenga de dicho recursos económicos para satisfacer sus necesidades constitucionalmente reconocidas. </a:t>
            </a:r>
          </a:p>
          <a:p>
            <a:pPr eaLnBrk="1" hangingPunct="1">
              <a:lnSpc>
                <a:spcPct val="80000"/>
              </a:lnSpc>
            </a:pPr>
            <a:r>
              <a:rPr lang="es-ES_tradnl" sz="2800" smtClean="0"/>
              <a:t>Dicho principio es codefinido por los principios del mínimo exento y de no confiscatoriedad los cuales vienen a establecer los limites mínimo y máximo de la progresividad.</a:t>
            </a:r>
          </a:p>
        </p:txBody>
      </p:sp>
    </p:spTree>
    <p:extLst>
      <p:ext uri="{BB962C8B-B14F-4D97-AF65-F5344CB8AC3E}">
        <p14:creationId xmlns:p14="http://schemas.microsoft.com/office/powerpoint/2010/main" val="1614170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fontScale="90000"/>
          </a:bodyPr>
          <a:lstStyle/>
          <a:p>
            <a:pPr eaLnBrk="1" hangingPunct="1"/>
            <a:r>
              <a:rPr lang="es-ES_tradnl" sz="4000" smtClean="0"/>
              <a:t>Binomio capacidad contributiva/progresividad</a:t>
            </a:r>
            <a:endParaRPr lang="es-ES" sz="4000" smtClean="0"/>
          </a:p>
        </p:txBody>
      </p:sp>
      <p:sp>
        <p:nvSpPr>
          <p:cNvPr id="56323" name="Rectangle 3"/>
          <p:cNvSpPr>
            <a:spLocks noGrp="1" noChangeArrowheads="1"/>
          </p:cNvSpPr>
          <p:nvPr>
            <p:ph type="body" idx="1"/>
          </p:nvPr>
        </p:nvSpPr>
        <p:spPr/>
        <p:txBody>
          <a:bodyPr/>
          <a:lstStyle/>
          <a:p>
            <a:pPr eaLnBrk="1" hangingPunct="1">
              <a:lnSpc>
                <a:spcPct val="80000"/>
              </a:lnSpc>
            </a:pPr>
            <a:r>
              <a:rPr lang="es-ES_tradnl" sz="2400" smtClean="0"/>
              <a:t>El principio de progresividad es el criterio de discriminación cuantitativa por excelencia, que junto con el resto de las discriminaciones cualitativas basadas en lo cualitativo de los derechos de carácter económico-social consagrados en la Constitución conforman el omnicomprensivo principio de capacidad económica</a:t>
            </a:r>
          </a:p>
          <a:p>
            <a:pPr eaLnBrk="1" hangingPunct="1">
              <a:lnSpc>
                <a:spcPct val="80000"/>
              </a:lnSpc>
            </a:pPr>
            <a:r>
              <a:rPr lang="es-ES_tradnl" sz="2400" smtClean="0"/>
              <a:t>Los principios de capacidad económica como el de progresividad son especificaciones concretas del principio de igualdad</a:t>
            </a:r>
          </a:p>
          <a:p>
            <a:pPr eaLnBrk="1" hangingPunct="1">
              <a:lnSpc>
                <a:spcPct val="80000"/>
              </a:lnSpc>
            </a:pPr>
            <a:r>
              <a:rPr lang="es-ES_tradnl" sz="2400" smtClean="0"/>
              <a:t>Todos estos principios derivan de la interpretación sistemática y unitaria de la Constitución y constituyen garantías efectivas del contribuyente que establecen límites sustanciales a la tributación en cuanto al objeto y su intensidad y que procuran una equitativa distribución de las cargas tributarias.</a:t>
            </a:r>
          </a:p>
        </p:txBody>
      </p:sp>
    </p:spTree>
    <p:extLst>
      <p:ext uri="{BB962C8B-B14F-4D97-AF65-F5344CB8AC3E}">
        <p14:creationId xmlns:p14="http://schemas.microsoft.com/office/powerpoint/2010/main" val="1596833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pPr eaLnBrk="1" hangingPunct="1"/>
            <a:r>
              <a:rPr lang="es-ES_tradnl" sz="3600" smtClean="0"/>
              <a:t>Principio de progresividad como criterio de discriminación cuantitativa</a:t>
            </a:r>
            <a:endParaRPr lang="es-ES" sz="3600" smtClean="0"/>
          </a:p>
        </p:txBody>
      </p:sp>
      <p:sp>
        <p:nvSpPr>
          <p:cNvPr id="57347" name="Rectangle 3"/>
          <p:cNvSpPr>
            <a:spLocks noGrp="1" noChangeArrowheads="1"/>
          </p:cNvSpPr>
          <p:nvPr>
            <p:ph type="body" idx="1"/>
          </p:nvPr>
        </p:nvSpPr>
        <p:spPr/>
        <p:txBody>
          <a:bodyPr/>
          <a:lstStyle/>
          <a:p>
            <a:pPr eaLnBrk="1" hangingPunct="1">
              <a:lnSpc>
                <a:spcPct val="90000"/>
              </a:lnSpc>
            </a:pPr>
            <a:r>
              <a:rPr lang="es-ES_tradnl" sz="2400" smtClean="0"/>
              <a:t>La progresividad puede definirse como el incremento de la tributación en forma más que  proporcional conforme aumenta la base de imposición.</a:t>
            </a:r>
          </a:p>
          <a:p>
            <a:pPr eaLnBrk="1" hangingPunct="1">
              <a:lnSpc>
                <a:spcPct val="90000"/>
              </a:lnSpc>
            </a:pPr>
            <a:r>
              <a:rPr lang="es-ES_tradnl" sz="2400" smtClean="0"/>
              <a:t>“L</a:t>
            </a:r>
            <a:r>
              <a:rPr lang="es-ES_tradnl" sz="2400" i="1" smtClean="0"/>
              <a:t>a progresividad del sistema tributario</a:t>
            </a:r>
            <a:r>
              <a:rPr lang="es-ES_tradnl" sz="2400" smtClean="0"/>
              <a:t> no es sino una manera de ser del sistema, que se articula técnicamente de forma que pueda responder a la consecución de unos fines que no son estrictamente recaudatorios, sino que trascienden dicho plano para permitir la consecución de unos fines distintos, como pueden ser la distribución de la renta (...) La progresividad, por imperativo constitucional, tiene un límite infranqueable en la no confiscatoriedad.”</a:t>
            </a:r>
            <a:r>
              <a:rPr lang="es-ES" sz="2400" smtClean="0"/>
              <a:t> </a:t>
            </a:r>
          </a:p>
        </p:txBody>
      </p:sp>
    </p:spTree>
    <p:extLst>
      <p:ext uri="{BB962C8B-B14F-4D97-AF65-F5344CB8AC3E}">
        <p14:creationId xmlns:p14="http://schemas.microsoft.com/office/powerpoint/2010/main" val="3036611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pPr eaLnBrk="1" hangingPunct="1"/>
            <a:r>
              <a:rPr lang="es-ES_tradnl" sz="3600" smtClean="0"/>
              <a:t>Principio de progresividad como criterio de discriminación cuantitativa</a:t>
            </a:r>
            <a:endParaRPr lang="es-ES" sz="3600" smtClean="0"/>
          </a:p>
        </p:txBody>
      </p:sp>
      <p:sp>
        <p:nvSpPr>
          <p:cNvPr id="58371" name="Rectangle 3"/>
          <p:cNvSpPr>
            <a:spLocks noGrp="1" noChangeArrowheads="1"/>
          </p:cNvSpPr>
          <p:nvPr>
            <p:ph type="body" idx="1"/>
          </p:nvPr>
        </p:nvSpPr>
        <p:spPr/>
        <p:txBody>
          <a:bodyPr/>
          <a:lstStyle/>
          <a:p>
            <a:pPr eaLnBrk="1" hangingPunct="1">
              <a:lnSpc>
                <a:spcPct val="90000"/>
              </a:lnSpc>
            </a:pPr>
            <a:r>
              <a:rPr lang="es-ES_tradnl" sz="2400" smtClean="0"/>
              <a:t>La progresividad procura reducir las desigualdades existentes entre los contribuyentes consideradas constitucionalmente  como injustas, proclamando y reafirmando el derecho a un trato desigual.</a:t>
            </a:r>
          </a:p>
          <a:p>
            <a:pPr eaLnBrk="1" hangingPunct="1">
              <a:lnSpc>
                <a:spcPct val="90000"/>
              </a:lnSpc>
            </a:pPr>
            <a:r>
              <a:rPr lang="es-ES_tradnl" sz="2400" smtClean="0"/>
              <a:t>La progresividad busca una distribución equitativa de las cargas tributarias en relación recursos económicos/impuestos, a mayores recursos mayor será el impuesto, eso sí, los recursos sobre los que debe recaer la escala progresiva, son aquellos que resten después de que el contribuyente haya satisfecho sus necesidades tuteladas constitucionalmente, es decir, la escala progresiva debe recaer sobre la capacidad contributiva disponible.</a:t>
            </a:r>
            <a:r>
              <a:rPr lang="es-ES" sz="2400" smtClean="0"/>
              <a:t> </a:t>
            </a:r>
          </a:p>
        </p:txBody>
      </p:sp>
    </p:spTree>
    <p:extLst>
      <p:ext uri="{BB962C8B-B14F-4D97-AF65-F5344CB8AC3E}">
        <p14:creationId xmlns:p14="http://schemas.microsoft.com/office/powerpoint/2010/main" val="2180365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pPr eaLnBrk="1" hangingPunct="1"/>
            <a:r>
              <a:rPr lang="es-ES_tradnl" sz="3600" smtClean="0"/>
              <a:t>Principio de progresividad como criterio de discriminación cuantitativa</a:t>
            </a:r>
            <a:endParaRPr lang="es-ES" sz="3600" smtClean="0"/>
          </a:p>
        </p:txBody>
      </p:sp>
      <p:sp>
        <p:nvSpPr>
          <p:cNvPr id="59395" name="Rectangle 3"/>
          <p:cNvSpPr>
            <a:spLocks noGrp="1" noChangeArrowheads="1"/>
          </p:cNvSpPr>
          <p:nvPr>
            <p:ph type="body" idx="1"/>
          </p:nvPr>
        </p:nvSpPr>
        <p:spPr/>
        <p:txBody>
          <a:bodyPr/>
          <a:lstStyle/>
          <a:p>
            <a:pPr eaLnBrk="1" hangingPunct="1"/>
            <a:r>
              <a:rPr lang="es-ES_tradnl" smtClean="0"/>
              <a:t>Cada discriminación cuantitativa que se efectúe en razón del principio de progresividad debe tomar en cuenta las discriminaciones cualitativas que se derivan del principio de capacidad contributiva y, por ende, de los derechos económico-sociales consagrados constitucionalmente.</a:t>
            </a:r>
            <a:endParaRPr lang="es-ES" smtClean="0"/>
          </a:p>
        </p:txBody>
      </p:sp>
    </p:spTree>
    <p:extLst>
      <p:ext uri="{BB962C8B-B14F-4D97-AF65-F5344CB8AC3E}">
        <p14:creationId xmlns:p14="http://schemas.microsoft.com/office/powerpoint/2010/main" val="4167755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pPr eaLnBrk="1" hangingPunct="1"/>
            <a:r>
              <a:rPr lang="es-ES_tradnl" sz="3600" smtClean="0"/>
              <a:t>Nociones generales sobre distintos criterios de discriminación cualitativa</a:t>
            </a:r>
            <a:endParaRPr lang="es-ES" sz="3600" smtClean="0"/>
          </a:p>
        </p:txBody>
      </p:sp>
      <p:sp>
        <p:nvSpPr>
          <p:cNvPr id="60419" name="Rectangle 3"/>
          <p:cNvSpPr>
            <a:spLocks noGrp="1" noChangeArrowheads="1"/>
          </p:cNvSpPr>
          <p:nvPr>
            <p:ph type="body" idx="1"/>
          </p:nvPr>
        </p:nvSpPr>
        <p:spPr/>
        <p:txBody>
          <a:bodyPr/>
          <a:lstStyle/>
          <a:p>
            <a:pPr eaLnBrk="1" hangingPunct="1">
              <a:lnSpc>
                <a:spcPct val="90000"/>
              </a:lnSpc>
            </a:pPr>
            <a:r>
              <a:rPr lang="es-ES_tradnl" sz="2400" smtClean="0"/>
              <a:t>Nuestra constitución recoge, en materia de derechos económicos y sociales, las orientaciones generales de la concepción de justicia comúnmente aceptada en Occidente, ligadas al llamado Estado de Bienestar. </a:t>
            </a:r>
          </a:p>
          <a:p>
            <a:pPr eaLnBrk="1" hangingPunct="1">
              <a:lnSpc>
                <a:spcPct val="90000"/>
              </a:lnSpc>
            </a:pPr>
            <a:r>
              <a:rPr lang="es-ES_tradnl" sz="2400" smtClean="0"/>
              <a:t>“El Estado de Bienestar es una amalgama de ideas extraídas del liberalismo y del comunismo. Asegura un mínimo básico, la satisfacción de necesidades fundamentales para la subsistencia a todos por igual, independientemente de sus méritos o de su trabajo . Pero traspasado el nivel del mínimo básico, deja en libertad a las personas para que compitan por conseguir recompensas mayores.”</a:t>
            </a:r>
            <a:endParaRPr lang="es-ES" sz="2400" smtClean="0"/>
          </a:p>
        </p:txBody>
      </p:sp>
    </p:spTree>
    <p:extLst>
      <p:ext uri="{BB962C8B-B14F-4D97-AF65-F5344CB8AC3E}">
        <p14:creationId xmlns:p14="http://schemas.microsoft.com/office/powerpoint/2010/main" val="3856546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eaLnBrk="1" hangingPunct="1"/>
            <a:r>
              <a:rPr lang="es-ES_tradnl" sz="4000" smtClean="0"/>
              <a:t>Criterio de discriminación basado en las necesidades</a:t>
            </a:r>
            <a:endParaRPr lang="es-ES" sz="4000" smtClean="0"/>
          </a:p>
        </p:txBody>
      </p:sp>
      <p:sp>
        <p:nvSpPr>
          <p:cNvPr id="61443" name="Rectangle 3"/>
          <p:cNvSpPr>
            <a:spLocks noGrp="1" noChangeArrowheads="1"/>
          </p:cNvSpPr>
          <p:nvPr>
            <p:ph type="body" idx="1"/>
          </p:nvPr>
        </p:nvSpPr>
        <p:spPr/>
        <p:txBody>
          <a:bodyPr/>
          <a:lstStyle/>
          <a:p>
            <a:pPr eaLnBrk="1" hangingPunct="1">
              <a:lnSpc>
                <a:spcPct val="80000"/>
              </a:lnSpc>
              <a:buFontTx/>
              <a:buNone/>
            </a:pPr>
            <a:r>
              <a:rPr lang="es-ES_tradnl" sz="2000" smtClean="0"/>
              <a:t>	Ejemplos:</a:t>
            </a:r>
          </a:p>
          <a:p>
            <a:pPr eaLnBrk="1" hangingPunct="1">
              <a:lnSpc>
                <a:spcPct val="80000"/>
              </a:lnSpc>
            </a:pPr>
            <a:r>
              <a:rPr lang="es-ES_tradnl" sz="2000" smtClean="0"/>
              <a:t>Artículo 57 de la Constitución que establece el derecho de todo trabajador a un salario mínimo, de fijación periódica, por jornada normal, que le procure bienestar y existencia digna.</a:t>
            </a:r>
          </a:p>
          <a:p>
            <a:pPr eaLnBrk="1" hangingPunct="1">
              <a:lnSpc>
                <a:spcPct val="80000"/>
              </a:lnSpc>
            </a:pPr>
            <a:r>
              <a:rPr lang="es-ES_tradnl" sz="2000" smtClean="0"/>
              <a:t>Artículo 72 COPOL dispone que “El Estado mantendrá, mientras no exista seguro de desocupación, un sistema técnico y permanente de protección a los desocupados </a:t>
            </a:r>
            <a:r>
              <a:rPr lang="es-ES_tradnl" sz="2000" b="1" smtClean="0"/>
              <a:t>involuntarios</a:t>
            </a:r>
            <a:r>
              <a:rPr lang="es-ES_tradnl" sz="2000" smtClean="0"/>
              <a:t>, y procurará la reintegración de los mismos al trabajo</a:t>
            </a:r>
          </a:p>
          <a:p>
            <a:pPr eaLnBrk="1" hangingPunct="1">
              <a:lnSpc>
                <a:spcPct val="80000"/>
              </a:lnSpc>
            </a:pPr>
            <a:r>
              <a:rPr lang="es-ES_tradnl" sz="2000" smtClean="0"/>
              <a:t> El Estado social asume “como una de sus principales misiones la responsabilidad de la procura existencial de sus ciudadanos, es decir, llevar a cabo las medidas que aseguren al hombre las posibilidades de existencia que no puede asegurarse por sí mismo.”</a:t>
            </a:r>
          </a:p>
          <a:p>
            <a:pPr eaLnBrk="1" hangingPunct="1">
              <a:lnSpc>
                <a:spcPct val="80000"/>
              </a:lnSpc>
            </a:pPr>
            <a:r>
              <a:rPr lang="es-ES_tradnl" sz="2000" smtClean="0"/>
              <a:t>Más allá del nivel mínimo de necesidades aseguradas, entran a regir criterios basados en el mérito o las obras y su correlativo de igualdad de oportunidades. </a:t>
            </a:r>
            <a:endParaRPr lang="es-ES" sz="2000" smtClean="0"/>
          </a:p>
        </p:txBody>
      </p:sp>
    </p:spTree>
    <p:extLst>
      <p:ext uri="{BB962C8B-B14F-4D97-AF65-F5344CB8AC3E}">
        <p14:creationId xmlns:p14="http://schemas.microsoft.com/office/powerpoint/2010/main" val="1013991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r>
              <a:rPr lang="es-ES_tradnl" sz="4000" smtClean="0"/>
              <a:t>Límite en cuanto al objeto de los tributos</a:t>
            </a:r>
            <a:endParaRPr lang="es-ES" sz="4000" smtClean="0"/>
          </a:p>
        </p:txBody>
      </p:sp>
      <p:sp>
        <p:nvSpPr>
          <p:cNvPr id="44035" name="Rectangle 3"/>
          <p:cNvSpPr>
            <a:spLocks noGrp="1" noChangeArrowheads="1"/>
          </p:cNvSpPr>
          <p:nvPr>
            <p:ph type="body" idx="1"/>
          </p:nvPr>
        </p:nvSpPr>
        <p:spPr/>
        <p:txBody>
          <a:bodyPr/>
          <a:lstStyle/>
          <a:p>
            <a:pPr eaLnBrk="1" hangingPunct="1"/>
            <a:r>
              <a:rPr lang="es-ES_tradnl" smtClean="0"/>
              <a:t>CE funciona como límite en la selección de los presupuestos de hecho de los tributos, las bases imponibles y la incidencia del tributo en la economía del contribuyente</a:t>
            </a:r>
          </a:p>
          <a:p>
            <a:pPr eaLnBrk="1" hangingPunct="1"/>
            <a:r>
              <a:rPr lang="es-ES_tradnl" smtClean="0"/>
              <a:t>Presupuesto de hecho y bases imponible deben provenir de una fuente de naturaleza económica</a:t>
            </a:r>
            <a:endParaRPr lang="es-ES" smtClean="0"/>
          </a:p>
        </p:txBody>
      </p:sp>
    </p:spTree>
    <p:extLst>
      <p:ext uri="{BB962C8B-B14F-4D97-AF65-F5344CB8AC3E}">
        <p14:creationId xmlns:p14="http://schemas.microsoft.com/office/powerpoint/2010/main" val="41484096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pPr eaLnBrk="1" hangingPunct="1"/>
            <a:r>
              <a:rPr lang="es-ES_tradnl" sz="4000" smtClean="0"/>
              <a:t>Criterio de discriminación basado en los méritos</a:t>
            </a:r>
            <a:endParaRPr lang="es-ES" sz="4000" smtClean="0"/>
          </a:p>
        </p:txBody>
      </p:sp>
      <p:sp>
        <p:nvSpPr>
          <p:cNvPr id="62467" name="Rectangle 3"/>
          <p:cNvSpPr>
            <a:spLocks noGrp="1" noChangeArrowheads="1"/>
          </p:cNvSpPr>
          <p:nvPr>
            <p:ph type="body" idx="1"/>
          </p:nvPr>
        </p:nvSpPr>
        <p:spPr/>
        <p:txBody>
          <a:bodyPr/>
          <a:lstStyle/>
          <a:p>
            <a:pPr eaLnBrk="1" hangingPunct="1">
              <a:lnSpc>
                <a:spcPct val="90000"/>
              </a:lnSpc>
            </a:pPr>
            <a:r>
              <a:rPr lang="es-ES_tradnl" sz="2400" smtClean="0"/>
              <a:t>Ejemplo: la posición que otorga al trabajo el artículo 56 constitucional, como derecho del individuo y una obligación con la sociedad, o el derecho a un salario igual, por trabajo igual en idénticas condiciones de eficiencia del artículo 57, o, en fin, los derechos a la educación, aun para los que carecen de recursos pecuniarios, reconocidos en el artículo 78. </a:t>
            </a:r>
          </a:p>
          <a:p>
            <a:pPr eaLnBrk="1" hangingPunct="1">
              <a:lnSpc>
                <a:spcPct val="90000"/>
              </a:lnSpc>
            </a:pPr>
            <a:r>
              <a:rPr lang="es-ES_tradnl" sz="2400" smtClean="0"/>
              <a:t>En todos estos artículos late la idea de legitimar desigualdades derivadas de la diferente actividad de los individuos, en calidad y cantidad, esto es atribuirles a la voluntad de éstos (méritos).</a:t>
            </a:r>
            <a:endParaRPr lang="es-ES" sz="2400" smtClean="0"/>
          </a:p>
        </p:txBody>
      </p:sp>
    </p:spTree>
    <p:extLst>
      <p:ext uri="{BB962C8B-B14F-4D97-AF65-F5344CB8AC3E}">
        <p14:creationId xmlns:p14="http://schemas.microsoft.com/office/powerpoint/2010/main" val="3566048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eaLnBrk="1" hangingPunct="1"/>
            <a:r>
              <a:rPr lang="es-ES_tradnl" sz="4000" smtClean="0"/>
              <a:t>Discriminación basada en los méritos y las necesidades</a:t>
            </a:r>
            <a:endParaRPr lang="es-ES" sz="4000" smtClean="0"/>
          </a:p>
        </p:txBody>
      </p:sp>
      <p:sp>
        <p:nvSpPr>
          <p:cNvPr id="63491" name="Rectangle 3"/>
          <p:cNvSpPr>
            <a:spLocks noGrp="1" noChangeArrowheads="1"/>
          </p:cNvSpPr>
          <p:nvPr>
            <p:ph type="body" idx="1"/>
          </p:nvPr>
        </p:nvSpPr>
        <p:spPr/>
        <p:txBody>
          <a:bodyPr/>
          <a:lstStyle/>
          <a:p>
            <a:pPr eaLnBrk="1" hangingPunct="1">
              <a:lnSpc>
                <a:spcPct val="80000"/>
              </a:lnSpc>
            </a:pPr>
            <a:r>
              <a:rPr lang="es-ES_tradnl" sz="2800" smtClean="0"/>
              <a:t>Convertidos estos principios en criterios legítimos de discriminación tributaria, nos encontramos con que la aptitud para la solidaridad -y, por ende, la capacidad contributiva- aumenta o disminuye según la riqueza de que sea titular tenga más o menos origen meritorio (v.gr. se legitima así la discriminación a favor de las rentas del trabajo respecto de las de capital), o según que la riqueza de que sea titular se destine más o menos a satisfacer necesidades </a:t>
            </a:r>
            <a:r>
              <a:rPr lang="es-ES_tradnl" sz="2800" b="1" smtClean="0"/>
              <a:t>individuales</a:t>
            </a:r>
            <a:r>
              <a:rPr lang="es-ES_tradnl" sz="2800" smtClean="0"/>
              <a:t> constitucionalmente reconocidas.</a:t>
            </a:r>
            <a:endParaRPr lang="es-ES" sz="2800" smtClean="0"/>
          </a:p>
        </p:txBody>
      </p:sp>
    </p:spTree>
    <p:extLst>
      <p:ext uri="{BB962C8B-B14F-4D97-AF65-F5344CB8AC3E}">
        <p14:creationId xmlns:p14="http://schemas.microsoft.com/office/powerpoint/2010/main" val="3157763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es-ES_tradnl" sz="4000" smtClean="0"/>
              <a:t>Criterios de discriminación cualitativa y cuantitativa</a:t>
            </a:r>
            <a:endParaRPr lang="es-ES" sz="4000" smtClean="0"/>
          </a:p>
        </p:txBody>
      </p:sp>
      <p:sp>
        <p:nvSpPr>
          <p:cNvPr id="64515" name="Rectangle 3"/>
          <p:cNvSpPr>
            <a:spLocks noGrp="1" noChangeArrowheads="1"/>
          </p:cNvSpPr>
          <p:nvPr>
            <p:ph type="body" idx="1"/>
          </p:nvPr>
        </p:nvSpPr>
        <p:spPr/>
        <p:txBody>
          <a:bodyPr/>
          <a:lstStyle/>
          <a:p>
            <a:pPr eaLnBrk="1" hangingPunct="1">
              <a:lnSpc>
                <a:spcPct val="90000"/>
              </a:lnSpc>
            </a:pPr>
            <a:r>
              <a:rPr lang="es-ES_tradnl" sz="2400" smtClean="0"/>
              <a:t>Los criterios de discriminación cualitativa derivan del entramado constitucional, de las normas que consagran derechos económicos y sociales.</a:t>
            </a:r>
          </a:p>
          <a:p>
            <a:pPr eaLnBrk="1" hangingPunct="1">
              <a:lnSpc>
                <a:spcPct val="90000"/>
              </a:lnSpc>
            </a:pPr>
            <a:r>
              <a:rPr lang="es-ES_tradnl" sz="2400" smtClean="0"/>
              <a:t>Tanto el principio de capacidad contributiva o económica como el principio de progresividad proporcionan los criterios de discriminación con base en los cuales se puede dar un trato desigual o igual según las diferencias existentes entre los contribuyentes, comprendiendo que a niveles iguales de capacidad contributiva se debe dar un trato igualitario y que a niveles desiguales de capacidad contributiva se debe dar un trato diferenciado, derecho que se ve  reafirmado por el principio de progresividad. </a:t>
            </a:r>
            <a:endParaRPr lang="es-ES" sz="2400" smtClean="0"/>
          </a:p>
        </p:txBody>
      </p:sp>
    </p:spTree>
    <p:extLst>
      <p:ext uri="{BB962C8B-B14F-4D97-AF65-F5344CB8AC3E}">
        <p14:creationId xmlns:p14="http://schemas.microsoft.com/office/powerpoint/2010/main" val="2004486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pPr eaLnBrk="1" hangingPunct="1"/>
            <a:r>
              <a:rPr lang="es-ES_tradnl" sz="4000" smtClean="0"/>
              <a:t>Criterios de discriminación cualitativa y cuantitativa</a:t>
            </a:r>
            <a:endParaRPr lang="es-ES" sz="4000" smtClean="0"/>
          </a:p>
        </p:txBody>
      </p:sp>
      <p:sp>
        <p:nvSpPr>
          <p:cNvPr id="65539" name="Rectangle 3"/>
          <p:cNvSpPr>
            <a:spLocks noGrp="1" noChangeArrowheads="1"/>
          </p:cNvSpPr>
          <p:nvPr>
            <p:ph type="body" idx="1"/>
          </p:nvPr>
        </p:nvSpPr>
        <p:spPr/>
        <p:txBody>
          <a:bodyPr/>
          <a:lstStyle/>
          <a:p>
            <a:pPr eaLnBrk="1" hangingPunct="1">
              <a:lnSpc>
                <a:spcPct val="80000"/>
              </a:lnSpc>
            </a:pPr>
            <a:r>
              <a:rPr lang="es-ES_tradnl" sz="2800" smtClean="0"/>
              <a:t>La capacidad contributiva es un conjunto de discriminaciones cuantitativas y cualitativas, donde el principio de progresividad es el criterio de discriminación cuantitativa por excelencia, dicho criterio, a la vez, es integrado y limitado por las discriminaciones cualitativas según el criterio de méritos o según el criterio de necesidades. Ese conjunto de discriminaciones deriva de las normas constitucionales que consagran derechos económicos y sociales y son el parámetro del juicio de igualdad en la relación entre los contribuyentes</a:t>
            </a:r>
            <a:r>
              <a:rPr lang="es-ES" sz="2800" smtClean="0"/>
              <a:t> </a:t>
            </a:r>
          </a:p>
        </p:txBody>
      </p:sp>
    </p:spTree>
    <p:extLst>
      <p:ext uri="{BB962C8B-B14F-4D97-AF65-F5344CB8AC3E}">
        <p14:creationId xmlns:p14="http://schemas.microsoft.com/office/powerpoint/2010/main" val="13296331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s-ES_tradnl" smtClean="0"/>
              <a:t>Conclusión</a:t>
            </a:r>
            <a:endParaRPr lang="es-ES" smtClean="0"/>
          </a:p>
        </p:txBody>
      </p:sp>
      <p:sp>
        <p:nvSpPr>
          <p:cNvPr id="66563" name="Rectangle 3"/>
          <p:cNvSpPr>
            <a:spLocks noGrp="1" noChangeArrowheads="1"/>
          </p:cNvSpPr>
          <p:nvPr>
            <p:ph type="body" idx="1"/>
          </p:nvPr>
        </p:nvSpPr>
        <p:spPr/>
        <p:txBody>
          <a:bodyPr/>
          <a:lstStyle/>
          <a:p>
            <a:pPr eaLnBrk="1" hangingPunct="1">
              <a:lnSpc>
                <a:spcPct val="90000"/>
              </a:lnSpc>
            </a:pPr>
            <a:r>
              <a:rPr lang="es-ES_tradnl" sz="2800" smtClean="0"/>
              <a:t>Tanto, el principio de progresividad, como los demás principios estudiados de justicia tributaria material se constituyen en verdaderas garantías constitucionales del contribuyente que limitan tanto las relación entre el Estado y el contribuyente, estableciendo los límites sustanciales de la tributación en cuanto a su objeto e intensidad, como la relación entre los contribuyentes donde  cumplen una función como parámetro de la igualdad en la distribución de las cargas tributarias</a:t>
            </a:r>
            <a:r>
              <a:rPr lang="es-ES" sz="2800" smtClean="0"/>
              <a:t> </a:t>
            </a:r>
          </a:p>
        </p:txBody>
      </p:sp>
    </p:spTree>
    <p:extLst>
      <p:ext uri="{BB962C8B-B14F-4D97-AF65-F5344CB8AC3E}">
        <p14:creationId xmlns:p14="http://schemas.microsoft.com/office/powerpoint/2010/main" val="830297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pPr eaLnBrk="1" hangingPunct="1"/>
            <a:r>
              <a:rPr lang="es-ES_tradnl" sz="4000" smtClean="0"/>
              <a:t>El requisito de efectividad de la capacidad económica</a:t>
            </a:r>
            <a:endParaRPr lang="es-ES" sz="4000" smtClean="0"/>
          </a:p>
        </p:txBody>
      </p:sp>
      <p:sp>
        <p:nvSpPr>
          <p:cNvPr id="45059" name="Rectangle 3"/>
          <p:cNvSpPr>
            <a:spLocks noGrp="1" noChangeArrowheads="1"/>
          </p:cNvSpPr>
          <p:nvPr>
            <p:ph type="body" idx="1"/>
          </p:nvPr>
        </p:nvSpPr>
        <p:spPr/>
        <p:txBody>
          <a:bodyPr/>
          <a:lstStyle/>
          <a:p>
            <a:pPr eaLnBrk="1" hangingPunct="1"/>
            <a:r>
              <a:rPr lang="es-ES_tradnl" sz="2800" smtClean="0"/>
              <a:t>Límites en cuanto a la intensidad de la tributación: debe respetar el mínimo imponible y la no confiscatoriedad, cumpliendo con una función garantista del contribuyente</a:t>
            </a:r>
          </a:p>
          <a:p>
            <a:pPr eaLnBrk="1" hangingPunct="1"/>
            <a:r>
              <a:rPr lang="es-ES_tradnl" sz="2800" smtClean="0"/>
              <a:t>CE, sólo pueden ser gravadas situaciones económicas que ponen de manifiesto la existencia de unos recursos útiles y escasos y que están disponibles a título definitivo para alguien. Ej: renta neta, patrimonio neto, acto de gasto.</a:t>
            </a:r>
            <a:endParaRPr lang="es-ES" sz="2800" smtClean="0"/>
          </a:p>
        </p:txBody>
      </p:sp>
    </p:spTree>
    <p:extLst>
      <p:ext uri="{BB962C8B-B14F-4D97-AF65-F5344CB8AC3E}">
        <p14:creationId xmlns:p14="http://schemas.microsoft.com/office/powerpoint/2010/main" val="2389040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s-ES_tradnl" smtClean="0"/>
              <a:t>Intensidad de la tributación</a:t>
            </a:r>
            <a:endParaRPr lang="es-ES" smtClean="0"/>
          </a:p>
        </p:txBody>
      </p:sp>
      <p:sp>
        <p:nvSpPr>
          <p:cNvPr id="46083" name="Rectangle 3"/>
          <p:cNvSpPr>
            <a:spLocks noGrp="1" noChangeArrowheads="1"/>
          </p:cNvSpPr>
          <p:nvPr>
            <p:ph type="body" idx="1"/>
          </p:nvPr>
        </p:nvSpPr>
        <p:spPr/>
        <p:txBody>
          <a:bodyPr/>
          <a:lstStyle/>
          <a:p>
            <a:pPr eaLnBrk="1" hangingPunct="1"/>
            <a:r>
              <a:rPr lang="es-ES_tradnl" sz="2000" smtClean="0"/>
              <a:t>Para que el Impuesto sea justo, es preciso que sea </a:t>
            </a:r>
            <a:r>
              <a:rPr lang="es-ES_tradnl" sz="2000" i="1" smtClean="0"/>
              <a:t>adecuado, proporcionado en su cuantía,</a:t>
            </a:r>
            <a:r>
              <a:rPr lang="es-ES_tradnl" sz="2000" smtClean="0"/>
              <a:t> a la capacidad económica, a la aptitud económica, de los contribuyentes a los que se aplica y exige. </a:t>
            </a:r>
          </a:p>
          <a:p>
            <a:pPr eaLnBrk="1" hangingPunct="1"/>
            <a:r>
              <a:rPr lang="es-ES_tradnl" sz="2000" smtClean="0"/>
              <a:t>Debe existir una adecuación de equidad entre sus valores y la cuota del impuesto que recae sobre los contribuyentes. </a:t>
            </a:r>
          </a:p>
          <a:p>
            <a:pPr eaLnBrk="1" hangingPunct="1"/>
            <a:r>
              <a:rPr lang="es-ES_tradnl" sz="2000" smtClean="0"/>
              <a:t>Esta exigencia es muy difícil de controlar jurídicamente, pero se puede intentar un control jurídico positivo mediante la aplicación conjunta de los principios de capacidad contributiva y de prohibición de confiscatoriedad a través del impuesto.</a:t>
            </a:r>
          </a:p>
          <a:p>
            <a:pPr eaLnBrk="1" hangingPunct="1"/>
            <a:r>
              <a:rPr lang="es-ES_tradnl" sz="2000" smtClean="0"/>
              <a:t>Igualmente, a través de la</a:t>
            </a:r>
            <a:r>
              <a:rPr lang="es-ES_tradnl" sz="2000" i="1" smtClean="0"/>
              <a:t> exención del mínimo vital,</a:t>
            </a:r>
            <a:r>
              <a:rPr lang="es-ES_tradnl" sz="2000" smtClean="0"/>
              <a:t> entendiéndose por tal la existencia de una cantidad que no puede ser objeto de gravamen, toda vez que la misma se encuentra afectada a la satisfacción de las mínimas necesidades vitales de su titular</a:t>
            </a:r>
            <a:r>
              <a:rPr lang="es-ES" sz="2000" smtClean="0"/>
              <a:t> </a:t>
            </a:r>
          </a:p>
        </p:txBody>
      </p:sp>
    </p:spTree>
    <p:extLst>
      <p:ext uri="{BB962C8B-B14F-4D97-AF65-F5344CB8AC3E}">
        <p14:creationId xmlns:p14="http://schemas.microsoft.com/office/powerpoint/2010/main" val="1841926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s-ES_tradnl" smtClean="0"/>
              <a:t>Intensidad de la tributación</a:t>
            </a:r>
            <a:endParaRPr lang="es-ES" smtClean="0"/>
          </a:p>
        </p:txBody>
      </p:sp>
      <p:sp>
        <p:nvSpPr>
          <p:cNvPr id="47107" name="Rectangle 3"/>
          <p:cNvSpPr>
            <a:spLocks noGrp="1" noChangeArrowheads="1"/>
          </p:cNvSpPr>
          <p:nvPr>
            <p:ph type="body" idx="1"/>
          </p:nvPr>
        </p:nvSpPr>
        <p:spPr/>
        <p:txBody>
          <a:bodyPr/>
          <a:lstStyle/>
          <a:p>
            <a:pPr eaLnBrk="1" hangingPunct="1">
              <a:lnSpc>
                <a:spcPct val="90000"/>
              </a:lnSpc>
            </a:pPr>
            <a:r>
              <a:rPr lang="es-ES_tradnl" smtClean="0"/>
              <a:t>La capacidad contributiva cumple, por una parte, la función de presupuesto, en el sentido de que sólo quien tenga capacidad contributiva puede ser concretamente llamado a concurrir al gasto público; por otra, la función de límite en el sentido de que gravar fiscalmente un sujeto más allá de su capacidad contributiva equivaldría a gravar, al menos en parte, una capacidad inexistente.</a:t>
            </a:r>
            <a:endParaRPr lang="es-ES" smtClean="0"/>
          </a:p>
        </p:txBody>
      </p:sp>
    </p:spTree>
    <p:extLst>
      <p:ext uri="{BB962C8B-B14F-4D97-AF65-F5344CB8AC3E}">
        <p14:creationId xmlns:p14="http://schemas.microsoft.com/office/powerpoint/2010/main" val="1912210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pPr eaLnBrk="1" hangingPunct="1"/>
            <a:r>
              <a:rPr lang="es-ES_tradnl" smtClean="0"/>
              <a:t>Las relaciones de igualdad:</a:t>
            </a:r>
            <a:br>
              <a:rPr lang="es-ES_tradnl" smtClean="0"/>
            </a:br>
            <a:endParaRPr lang="es-ES" smtClean="0"/>
          </a:p>
        </p:txBody>
      </p:sp>
      <p:sp>
        <p:nvSpPr>
          <p:cNvPr id="48131" name="Rectangle 3"/>
          <p:cNvSpPr>
            <a:spLocks noGrp="1" noChangeArrowheads="1"/>
          </p:cNvSpPr>
          <p:nvPr>
            <p:ph type="subTitle" idx="1"/>
          </p:nvPr>
        </p:nvSpPr>
        <p:spPr/>
        <p:txBody>
          <a:bodyPr/>
          <a:lstStyle/>
          <a:p>
            <a:pPr eaLnBrk="1" hangingPunct="1"/>
            <a:r>
              <a:rPr lang="es-ES_tradnl" smtClean="0"/>
              <a:t>Tema cuarto</a:t>
            </a:r>
            <a:endParaRPr lang="es-ES" smtClean="0"/>
          </a:p>
        </p:txBody>
      </p:sp>
    </p:spTree>
    <p:extLst>
      <p:ext uri="{BB962C8B-B14F-4D97-AF65-F5344CB8AC3E}">
        <p14:creationId xmlns:p14="http://schemas.microsoft.com/office/powerpoint/2010/main" val="68271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s-ES_tradnl" smtClean="0"/>
              <a:t>Generalidad e igualdad</a:t>
            </a:r>
            <a:endParaRPr lang="es-ES" smtClean="0"/>
          </a:p>
        </p:txBody>
      </p:sp>
      <p:sp>
        <p:nvSpPr>
          <p:cNvPr id="49155" name="Rectangle 3"/>
          <p:cNvSpPr>
            <a:spLocks noGrp="1" noChangeArrowheads="1"/>
          </p:cNvSpPr>
          <p:nvPr>
            <p:ph type="body" idx="1"/>
          </p:nvPr>
        </p:nvSpPr>
        <p:spPr>
          <a:xfrm>
            <a:off x="457200" y="1600200"/>
            <a:ext cx="8362950" cy="4525963"/>
          </a:xfrm>
        </p:spPr>
        <p:txBody>
          <a:bodyPr>
            <a:normAutofit lnSpcReduction="10000"/>
          </a:bodyPr>
          <a:lstStyle/>
          <a:p>
            <a:pPr eaLnBrk="1" hangingPunct="1"/>
            <a:r>
              <a:rPr lang="es-ES_tradnl" sz="2200" smtClean="0"/>
              <a:t>CE cumple con una función de igualdad</a:t>
            </a:r>
          </a:p>
          <a:p>
            <a:pPr eaLnBrk="1" hangingPunct="1"/>
            <a:r>
              <a:rPr lang="es-ES_tradnl" sz="2200" smtClean="0"/>
              <a:t>Pero es la CE cualificada por otros principios constitucionales</a:t>
            </a:r>
          </a:p>
          <a:p>
            <a:pPr eaLnBrk="1" hangingPunct="1"/>
            <a:r>
              <a:rPr lang="es-ES_tradnl" sz="2200" smtClean="0"/>
              <a:t>CE parámetro de igualdad, proporciona los motivos para el trato igual o desigual de contribuyentes, proporciona un contenido extra al principio de igualdad.</a:t>
            </a:r>
          </a:p>
          <a:p>
            <a:pPr eaLnBrk="1" hangingPunct="1"/>
            <a:r>
              <a:rPr lang="es-ES_tradnl" sz="2200" smtClean="0"/>
              <a:t>“La idea de igualdad es la expresión lógica del valor justicia. Por eso el principio de igualdad, es el criterio central en materia de distribución de la carga tributaria y de él se pueden deducir todos los demás. Supone, obviamente, este principio que el reparto de los tributos se haga tratando por igual a los contribuyentes. Pero, naturalmente, esta igualdad no puede ser una igualdad puramente aritmética. La verdadera igualdad exige el tratamiento desigual a situaciones desiguales.”</a:t>
            </a:r>
          </a:p>
        </p:txBody>
      </p:sp>
    </p:spTree>
    <p:extLst>
      <p:ext uri="{BB962C8B-B14F-4D97-AF65-F5344CB8AC3E}">
        <p14:creationId xmlns:p14="http://schemas.microsoft.com/office/powerpoint/2010/main" val="1889519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hangingPunct="1"/>
            <a:r>
              <a:rPr lang="es-ES_tradnl" sz="4000" smtClean="0"/>
              <a:t>Límites al legislador en la selección de los términos de comparación</a:t>
            </a:r>
            <a:endParaRPr lang="es-ES" sz="4000" smtClean="0"/>
          </a:p>
        </p:txBody>
      </p:sp>
      <p:sp>
        <p:nvSpPr>
          <p:cNvPr id="50179" name="Rectangle 3"/>
          <p:cNvSpPr>
            <a:spLocks noGrp="1" noChangeArrowheads="1"/>
          </p:cNvSpPr>
          <p:nvPr>
            <p:ph type="body" idx="1"/>
          </p:nvPr>
        </p:nvSpPr>
        <p:spPr/>
        <p:txBody>
          <a:bodyPr/>
          <a:lstStyle/>
          <a:p>
            <a:pPr eaLnBrk="1" hangingPunct="1"/>
            <a:r>
              <a:rPr lang="es-ES_tradnl" smtClean="0"/>
              <a:t>La CE y el principio de progresividad orienta las discriminaciones cuantitativas y cualitativas a las que debe someterse la base imponible para satisfacer el fin de igualdad tributaria</a:t>
            </a:r>
          </a:p>
          <a:p>
            <a:pPr eaLnBrk="1" hangingPunct="1"/>
            <a:r>
              <a:rPr lang="es-ES_tradnl" smtClean="0"/>
              <a:t>Para definir si dos o más sujetos están en igual o distinta situación el legislador debe basarse en la CE y la progresividad</a:t>
            </a:r>
          </a:p>
        </p:txBody>
      </p:sp>
    </p:spTree>
    <p:extLst>
      <p:ext uri="{BB962C8B-B14F-4D97-AF65-F5344CB8AC3E}">
        <p14:creationId xmlns:p14="http://schemas.microsoft.com/office/powerpoint/2010/main" val="3668723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eaLnBrk="1" hangingPunct="1"/>
            <a:r>
              <a:rPr lang="es-ES_tradnl" sz="4000" smtClean="0"/>
              <a:t>Exigencias de coherencia y proporcionalidad</a:t>
            </a:r>
            <a:endParaRPr lang="es-ES" sz="4000" smtClean="0"/>
          </a:p>
        </p:txBody>
      </p:sp>
      <p:sp>
        <p:nvSpPr>
          <p:cNvPr id="51203" name="Rectangle 3"/>
          <p:cNvSpPr>
            <a:spLocks noGrp="1" noChangeArrowheads="1"/>
          </p:cNvSpPr>
          <p:nvPr>
            <p:ph type="body" idx="1"/>
          </p:nvPr>
        </p:nvSpPr>
        <p:spPr/>
        <p:txBody>
          <a:bodyPr/>
          <a:lstStyle/>
          <a:p>
            <a:pPr eaLnBrk="1" hangingPunct="1">
              <a:lnSpc>
                <a:spcPct val="90000"/>
              </a:lnSpc>
            </a:pPr>
            <a:r>
              <a:rPr lang="es-ES_tradnl" sz="2400" smtClean="0"/>
              <a:t>Una vez escogido el término de comparación (CE), el legislador debe ser congruente y coherente con el trato igual a situaciones iguales</a:t>
            </a:r>
          </a:p>
          <a:p>
            <a:pPr eaLnBrk="1" hangingPunct="1">
              <a:lnSpc>
                <a:spcPct val="90000"/>
              </a:lnSpc>
            </a:pPr>
            <a:r>
              <a:rPr lang="es-ES_tradnl" sz="2400" smtClean="0"/>
              <a:t>El propio ordenamiento contiene determinadas valoraciones de los hechos sociales, a partir de las cuales, en cada hipótesis normativa concreta, puede apreciarse si el legislador ha incurrido en incoherencia sistemática: esto es, dando trato diferenciado a hechos respecto de los cuales es posible encontrar, de una interpretación sistemática del ordenamiento, idéntica valoración.</a:t>
            </a:r>
          </a:p>
          <a:p>
            <a:pPr eaLnBrk="1" hangingPunct="1">
              <a:lnSpc>
                <a:spcPct val="90000"/>
              </a:lnSpc>
            </a:pPr>
            <a:r>
              <a:rPr lang="es-ES_tradnl" sz="2400" smtClean="0"/>
              <a:t>Debe existir un criterio material de discriminación para preferir una valoración legal respecto a otra.</a:t>
            </a:r>
          </a:p>
          <a:p>
            <a:pPr eaLnBrk="1" hangingPunct="1">
              <a:lnSpc>
                <a:spcPct val="90000"/>
              </a:lnSpc>
              <a:buFontTx/>
              <a:buNone/>
            </a:pPr>
            <a:endParaRPr lang="es-ES" sz="2400" smtClean="0"/>
          </a:p>
        </p:txBody>
      </p:sp>
    </p:spTree>
    <p:extLst>
      <p:ext uri="{BB962C8B-B14F-4D97-AF65-F5344CB8AC3E}">
        <p14:creationId xmlns:p14="http://schemas.microsoft.com/office/powerpoint/2010/main" val="562585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1877</Words>
  <Application>Microsoft Office PowerPoint</Application>
  <PresentationFormat>Presentación en pantalla (4:3)</PresentationFormat>
  <Paragraphs>77</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Límites en relación entre el ente público y los contribuyentes</vt:lpstr>
      <vt:lpstr>Límite en cuanto al objeto de los tributos</vt:lpstr>
      <vt:lpstr>El requisito de efectividad de la capacidad económica</vt:lpstr>
      <vt:lpstr>Intensidad de la tributación</vt:lpstr>
      <vt:lpstr>Intensidad de la tributación</vt:lpstr>
      <vt:lpstr>Las relaciones de igualdad: </vt:lpstr>
      <vt:lpstr>Generalidad e igualdad</vt:lpstr>
      <vt:lpstr>Límites al legislador en la selección de los términos de comparación</vt:lpstr>
      <vt:lpstr>Exigencias de coherencia y proporcionalidad</vt:lpstr>
      <vt:lpstr>Límites al legislador en la selección de los términos de comparación</vt:lpstr>
      <vt:lpstr>Discriminación cuantitativa y cualitativa</vt:lpstr>
      <vt:lpstr>Las relaciones de igualdad: límites cuantitativos y cualitativos</vt:lpstr>
      <vt:lpstr>Binomio capacidad económica o contributiva/progresividad</vt:lpstr>
      <vt:lpstr>Binomio capacidad contributiva/progresividad</vt:lpstr>
      <vt:lpstr>Principio de progresividad como criterio de discriminación cuantitativa</vt:lpstr>
      <vt:lpstr>Principio de progresividad como criterio de discriminación cuantitativa</vt:lpstr>
      <vt:lpstr>Principio de progresividad como criterio de discriminación cuantitativa</vt:lpstr>
      <vt:lpstr>Nociones generales sobre distintos criterios de discriminación cualitativa</vt:lpstr>
      <vt:lpstr>Criterio de discriminación basado en las necesidades</vt:lpstr>
      <vt:lpstr>Criterio de discriminación basado en los méritos</vt:lpstr>
      <vt:lpstr>Discriminación basada en los méritos y las necesidades</vt:lpstr>
      <vt:lpstr>Criterios de discriminación cualitativa y cuantitativa</vt:lpstr>
      <vt:lpstr>Criterios de discriminación cualitativa y cuantitativa</vt:lpstr>
      <vt:lpstr>Conclusión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Límites en relación entre el ente público y los contribuyentes</dc:title>
  <dc:creator>Lorna Medina</dc:creator>
  <cp:lastModifiedBy>Lorna Medina</cp:lastModifiedBy>
  <cp:revision>1</cp:revision>
  <dcterms:created xsi:type="dcterms:W3CDTF">2012-06-07T21:21:56Z</dcterms:created>
  <dcterms:modified xsi:type="dcterms:W3CDTF">2012-06-07T21:23:25Z</dcterms:modified>
</cp:coreProperties>
</file>