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6" r:id="rId2"/>
    <p:sldId id="494" r:id="rId3"/>
    <p:sldId id="495" r:id="rId4"/>
    <p:sldId id="496" r:id="rId5"/>
    <p:sldId id="497" r:id="rId6"/>
    <p:sldId id="498" r:id="rId7"/>
    <p:sldId id="499" r:id="rId8"/>
    <p:sldId id="500" r:id="rId9"/>
    <p:sldId id="501" r:id="rId10"/>
    <p:sldId id="502" r:id="rId11"/>
    <p:sldId id="504" r:id="rId12"/>
    <p:sldId id="505" r:id="rId13"/>
    <p:sldId id="459" r:id="rId14"/>
    <p:sldId id="460" r:id="rId15"/>
    <p:sldId id="461" r:id="rId16"/>
    <p:sldId id="462" r:id="rId17"/>
    <p:sldId id="463" r:id="rId18"/>
    <p:sldId id="464" r:id="rId19"/>
    <p:sldId id="465" r:id="rId20"/>
    <p:sldId id="466" r:id="rId21"/>
    <p:sldId id="467" r:id="rId22"/>
    <p:sldId id="468" r:id="rId23"/>
    <p:sldId id="470" r:id="rId24"/>
    <p:sldId id="471" r:id="rId25"/>
    <p:sldId id="472" r:id="rId26"/>
    <p:sldId id="473" r:id="rId27"/>
    <p:sldId id="474" r:id="rId28"/>
    <p:sldId id="475" r:id="rId29"/>
    <p:sldId id="469" r:id="rId30"/>
    <p:sldId id="476" r:id="rId31"/>
    <p:sldId id="477" r:id="rId32"/>
    <p:sldId id="478" r:id="rId33"/>
    <p:sldId id="480" r:id="rId34"/>
    <p:sldId id="481" r:id="rId35"/>
    <p:sldId id="482" r:id="rId36"/>
    <p:sldId id="483" r:id="rId37"/>
  </p:sldIdLst>
  <p:sldSz cx="9144000" cy="6858000" type="screen4x3"/>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345" autoAdjust="0"/>
  </p:normalViewPr>
  <p:slideViewPr>
    <p:cSldViewPr>
      <p:cViewPr varScale="1">
        <p:scale>
          <a:sx n="107" d="100"/>
          <a:sy n="107" d="100"/>
        </p:scale>
        <p:origin x="173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s-CR" smtClean="0"/>
              <a:t>I Semana</a:t>
            </a:r>
            <a:endParaRPr lang="es-CR"/>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920C3D-10BB-40DD-B487-8F607C934923}" type="datetime7">
              <a:rPr lang="es-CR" smtClean="0"/>
              <a:pPr/>
              <a:t>jul-17</a:t>
            </a:fld>
            <a:endParaRPr lang="es-CR"/>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CR" smtClean="0"/>
              <a:t>Impuestos Indirectos</a:t>
            </a:r>
            <a:endParaRPr lang="es-C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674101-3BCC-42BA-ACB9-FAC3B07A5AF8}" type="slidenum">
              <a:rPr lang="es-CR" smtClean="0"/>
              <a:pPr/>
              <a:t>‹Nº›</a:t>
            </a:fld>
            <a:endParaRPr lang="es-CR"/>
          </a:p>
        </p:txBody>
      </p:sp>
    </p:spTree>
    <p:extLst>
      <p:ext uri="{BB962C8B-B14F-4D97-AF65-F5344CB8AC3E}">
        <p14:creationId xmlns:p14="http://schemas.microsoft.com/office/powerpoint/2010/main" val="404824612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s-CR" smtClean="0"/>
              <a:t>I Semana</a:t>
            </a:r>
            <a:endParaRPr lang="es-C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52C54C-B9D2-47B8-B23A-775A5AAC75AE}" type="datetime7">
              <a:rPr lang="es-CR" smtClean="0"/>
              <a:pPr/>
              <a:t>jul-17</a:t>
            </a:fld>
            <a:endParaRPr lang="es-C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CR" smtClean="0"/>
              <a:t>Impuestos Indirectos</a:t>
            </a:r>
            <a:endParaRPr lang="es-C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9CA808-005C-4530-B02F-6FD99A97ECA2}" type="slidenum">
              <a:rPr lang="es-CR" smtClean="0"/>
              <a:pPr/>
              <a:t>‹Nº›</a:t>
            </a:fld>
            <a:endParaRPr lang="es-CR"/>
          </a:p>
        </p:txBody>
      </p:sp>
    </p:spTree>
    <p:extLst>
      <p:ext uri="{BB962C8B-B14F-4D97-AF65-F5344CB8AC3E}">
        <p14:creationId xmlns:p14="http://schemas.microsoft.com/office/powerpoint/2010/main" val="1565937991"/>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R"/>
          </a:p>
        </p:txBody>
      </p:sp>
      <p:sp>
        <p:nvSpPr>
          <p:cNvPr id="4" name="3 Marcador de número de diapositiva"/>
          <p:cNvSpPr>
            <a:spLocks noGrp="1"/>
          </p:cNvSpPr>
          <p:nvPr>
            <p:ph type="sldNum" sz="quarter" idx="10"/>
          </p:nvPr>
        </p:nvSpPr>
        <p:spPr/>
        <p:txBody>
          <a:bodyPr/>
          <a:lstStyle/>
          <a:p>
            <a:fld id="{629CA808-005C-4530-B02F-6FD99A97ECA2}" type="slidenum">
              <a:rPr lang="es-CR" smtClean="0"/>
              <a:pPr/>
              <a:t>1</a:t>
            </a:fld>
            <a:endParaRPr lang="es-CR"/>
          </a:p>
        </p:txBody>
      </p:sp>
      <p:sp>
        <p:nvSpPr>
          <p:cNvPr id="6" name="5 Marcador de fecha"/>
          <p:cNvSpPr>
            <a:spLocks noGrp="1"/>
          </p:cNvSpPr>
          <p:nvPr>
            <p:ph type="dt" idx="12"/>
          </p:nvPr>
        </p:nvSpPr>
        <p:spPr/>
        <p:txBody>
          <a:bodyPr/>
          <a:lstStyle/>
          <a:p>
            <a:fld id="{E31F8BBC-9381-4EA7-B77E-43EE7F0E8736}" type="datetime7">
              <a:rPr lang="es-CR" smtClean="0"/>
              <a:pPr/>
              <a:t>jul-17</a:t>
            </a:fld>
            <a:endParaRPr lang="es-CR"/>
          </a:p>
        </p:txBody>
      </p:sp>
      <p:sp>
        <p:nvSpPr>
          <p:cNvPr id="7" name="6 Marcador de encabezado"/>
          <p:cNvSpPr>
            <a:spLocks noGrp="1"/>
          </p:cNvSpPr>
          <p:nvPr>
            <p:ph type="hdr" sz="quarter" idx="13"/>
          </p:nvPr>
        </p:nvSpPr>
        <p:spPr/>
        <p:txBody>
          <a:bodyPr/>
          <a:lstStyle/>
          <a:p>
            <a:r>
              <a:rPr lang="es-CR" smtClean="0"/>
              <a:t>I Semana</a:t>
            </a:r>
            <a:endParaRPr lang="es-CR"/>
          </a:p>
        </p:txBody>
      </p:sp>
      <p:sp>
        <p:nvSpPr>
          <p:cNvPr id="9" name="8 Marcador de pie de página"/>
          <p:cNvSpPr>
            <a:spLocks noGrp="1"/>
          </p:cNvSpPr>
          <p:nvPr>
            <p:ph type="ftr" sz="quarter" idx="14"/>
          </p:nvPr>
        </p:nvSpPr>
        <p:spPr/>
        <p:txBody>
          <a:bodyPr/>
          <a:lstStyle/>
          <a:p>
            <a:r>
              <a:rPr lang="es-CR" smtClean="0"/>
              <a:t>Impuestos Indirectos</a:t>
            </a:r>
            <a:endParaRPr lang="es-CR"/>
          </a:p>
        </p:txBody>
      </p:sp>
    </p:spTree>
    <p:extLst>
      <p:ext uri="{BB962C8B-B14F-4D97-AF65-F5344CB8AC3E}">
        <p14:creationId xmlns:p14="http://schemas.microsoft.com/office/powerpoint/2010/main" val="1790606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F9D085-716B-46A1-8CEE-450C1130C972}" type="slidenum">
              <a:rPr lang="es-ES_tradnl"/>
              <a:pPr/>
              <a:t>10</a:t>
            </a:fld>
            <a:endParaRPr lang="es-ES_tradnl"/>
          </a:p>
        </p:txBody>
      </p:sp>
      <p:sp>
        <p:nvSpPr>
          <p:cNvPr id="883714" name="Rectangle 2"/>
          <p:cNvSpPr>
            <a:spLocks noGrp="1" noRot="1" noChangeAspect="1" noChangeArrowheads="1" noTextEdit="1"/>
          </p:cNvSpPr>
          <p:nvPr>
            <p:ph type="sldImg"/>
          </p:nvPr>
        </p:nvSpPr>
        <p:spPr>
          <a:ln/>
        </p:spPr>
      </p:sp>
      <p:sp>
        <p:nvSpPr>
          <p:cNvPr id="88371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745148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F9D085-716B-46A1-8CEE-450C1130C972}" type="slidenum">
              <a:rPr lang="es-ES_tradnl"/>
              <a:pPr/>
              <a:t>11</a:t>
            </a:fld>
            <a:endParaRPr lang="es-ES_tradnl"/>
          </a:p>
        </p:txBody>
      </p:sp>
      <p:sp>
        <p:nvSpPr>
          <p:cNvPr id="883714" name="Rectangle 2"/>
          <p:cNvSpPr>
            <a:spLocks noGrp="1" noRot="1" noChangeAspect="1" noChangeArrowheads="1" noTextEdit="1"/>
          </p:cNvSpPr>
          <p:nvPr>
            <p:ph type="sldImg"/>
          </p:nvPr>
        </p:nvSpPr>
        <p:spPr>
          <a:ln/>
        </p:spPr>
      </p:sp>
      <p:sp>
        <p:nvSpPr>
          <p:cNvPr id="88371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4305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F9D085-716B-46A1-8CEE-450C1130C972}" type="slidenum">
              <a:rPr lang="es-ES_tradnl"/>
              <a:pPr/>
              <a:t>12</a:t>
            </a:fld>
            <a:endParaRPr lang="es-ES_tradnl"/>
          </a:p>
        </p:txBody>
      </p:sp>
      <p:sp>
        <p:nvSpPr>
          <p:cNvPr id="883714" name="Rectangle 2"/>
          <p:cNvSpPr>
            <a:spLocks noGrp="1" noRot="1" noChangeAspect="1" noChangeArrowheads="1" noTextEdit="1"/>
          </p:cNvSpPr>
          <p:nvPr>
            <p:ph type="sldImg"/>
          </p:nvPr>
        </p:nvSpPr>
        <p:spPr>
          <a:ln/>
        </p:spPr>
      </p:sp>
      <p:sp>
        <p:nvSpPr>
          <p:cNvPr id="88371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18598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F9D085-716B-46A1-8CEE-450C1130C972}" type="slidenum">
              <a:rPr lang="es-ES_tradnl"/>
              <a:pPr/>
              <a:t>13</a:t>
            </a:fld>
            <a:endParaRPr lang="es-ES_tradnl"/>
          </a:p>
        </p:txBody>
      </p:sp>
      <p:sp>
        <p:nvSpPr>
          <p:cNvPr id="883714" name="Rectangle 2"/>
          <p:cNvSpPr>
            <a:spLocks noGrp="1" noRot="1" noChangeAspect="1" noChangeArrowheads="1" noTextEdit="1"/>
          </p:cNvSpPr>
          <p:nvPr>
            <p:ph type="sldImg"/>
          </p:nvPr>
        </p:nvSpPr>
        <p:spPr>
          <a:ln/>
        </p:spPr>
      </p:sp>
      <p:sp>
        <p:nvSpPr>
          <p:cNvPr id="88371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7862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F9D085-716B-46A1-8CEE-450C1130C972}" type="slidenum">
              <a:rPr lang="es-ES_tradnl"/>
              <a:pPr/>
              <a:t>14</a:t>
            </a:fld>
            <a:endParaRPr lang="es-ES_tradnl"/>
          </a:p>
        </p:txBody>
      </p:sp>
      <p:sp>
        <p:nvSpPr>
          <p:cNvPr id="883714" name="Rectangle 2"/>
          <p:cNvSpPr>
            <a:spLocks noGrp="1" noRot="1" noChangeAspect="1" noChangeArrowheads="1" noTextEdit="1"/>
          </p:cNvSpPr>
          <p:nvPr>
            <p:ph type="sldImg"/>
          </p:nvPr>
        </p:nvSpPr>
        <p:spPr>
          <a:ln/>
        </p:spPr>
      </p:sp>
      <p:sp>
        <p:nvSpPr>
          <p:cNvPr id="88371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77220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F9D085-716B-46A1-8CEE-450C1130C972}" type="slidenum">
              <a:rPr lang="es-ES_tradnl"/>
              <a:pPr/>
              <a:t>15</a:t>
            </a:fld>
            <a:endParaRPr lang="es-ES_tradnl"/>
          </a:p>
        </p:txBody>
      </p:sp>
      <p:sp>
        <p:nvSpPr>
          <p:cNvPr id="883714" name="Rectangle 2"/>
          <p:cNvSpPr>
            <a:spLocks noGrp="1" noRot="1" noChangeAspect="1" noChangeArrowheads="1" noTextEdit="1"/>
          </p:cNvSpPr>
          <p:nvPr>
            <p:ph type="sldImg"/>
          </p:nvPr>
        </p:nvSpPr>
        <p:spPr>
          <a:ln/>
        </p:spPr>
      </p:sp>
      <p:sp>
        <p:nvSpPr>
          <p:cNvPr id="88371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317834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F9D085-716B-46A1-8CEE-450C1130C972}" type="slidenum">
              <a:rPr lang="es-ES_tradnl"/>
              <a:pPr/>
              <a:t>16</a:t>
            </a:fld>
            <a:endParaRPr lang="es-ES_tradnl"/>
          </a:p>
        </p:txBody>
      </p:sp>
      <p:sp>
        <p:nvSpPr>
          <p:cNvPr id="883714" name="Rectangle 2"/>
          <p:cNvSpPr>
            <a:spLocks noGrp="1" noRot="1" noChangeAspect="1" noChangeArrowheads="1" noTextEdit="1"/>
          </p:cNvSpPr>
          <p:nvPr>
            <p:ph type="sldImg"/>
          </p:nvPr>
        </p:nvSpPr>
        <p:spPr>
          <a:ln/>
        </p:spPr>
      </p:sp>
      <p:sp>
        <p:nvSpPr>
          <p:cNvPr id="88371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234698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F9D085-716B-46A1-8CEE-450C1130C972}" type="slidenum">
              <a:rPr lang="es-ES_tradnl"/>
              <a:pPr/>
              <a:t>17</a:t>
            </a:fld>
            <a:endParaRPr lang="es-ES_tradnl"/>
          </a:p>
        </p:txBody>
      </p:sp>
      <p:sp>
        <p:nvSpPr>
          <p:cNvPr id="883714" name="Rectangle 2"/>
          <p:cNvSpPr>
            <a:spLocks noGrp="1" noRot="1" noChangeAspect="1" noChangeArrowheads="1" noTextEdit="1"/>
          </p:cNvSpPr>
          <p:nvPr>
            <p:ph type="sldImg"/>
          </p:nvPr>
        </p:nvSpPr>
        <p:spPr>
          <a:ln/>
        </p:spPr>
      </p:sp>
      <p:sp>
        <p:nvSpPr>
          <p:cNvPr id="88371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441417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F9D085-716B-46A1-8CEE-450C1130C972}" type="slidenum">
              <a:rPr lang="es-ES_tradnl"/>
              <a:pPr/>
              <a:t>18</a:t>
            </a:fld>
            <a:endParaRPr lang="es-ES_tradnl"/>
          </a:p>
        </p:txBody>
      </p:sp>
      <p:sp>
        <p:nvSpPr>
          <p:cNvPr id="883714" name="Rectangle 2"/>
          <p:cNvSpPr>
            <a:spLocks noGrp="1" noRot="1" noChangeAspect="1" noChangeArrowheads="1" noTextEdit="1"/>
          </p:cNvSpPr>
          <p:nvPr>
            <p:ph type="sldImg"/>
          </p:nvPr>
        </p:nvSpPr>
        <p:spPr>
          <a:ln/>
        </p:spPr>
      </p:sp>
      <p:sp>
        <p:nvSpPr>
          <p:cNvPr id="88371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667258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F9D085-716B-46A1-8CEE-450C1130C972}" type="slidenum">
              <a:rPr lang="es-ES_tradnl"/>
              <a:pPr/>
              <a:t>19</a:t>
            </a:fld>
            <a:endParaRPr lang="es-ES_tradnl"/>
          </a:p>
        </p:txBody>
      </p:sp>
      <p:sp>
        <p:nvSpPr>
          <p:cNvPr id="883714" name="Rectangle 2"/>
          <p:cNvSpPr>
            <a:spLocks noGrp="1" noRot="1" noChangeAspect="1" noChangeArrowheads="1" noTextEdit="1"/>
          </p:cNvSpPr>
          <p:nvPr>
            <p:ph type="sldImg"/>
          </p:nvPr>
        </p:nvSpPr>
        <p:spPr>
          <a:ln/>
        </p:spPr>
      </p:sp>
      <p:sp>
        <p:nvSpPr>
          <p:cNvPr id="88371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626839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F9D085-716B-46A1-8CEE-450C1130C972}" type="slidenum">
              <a:rPr lang="es-ES_tradnl"/>
              <a:pPr/>
              <a:t>2</a:t>
            </a:fld>
            <a:endParaRPr lang="es-ES_tradnl"/>
          </a:p>
        </p:txBody>
      </p:sp>
      <p:sp>
        <p:nvSpPr>
          <p:cNvPr id="883714" name="Rectangle 2"/>
          <p:cNvSpPr>
            <a:spLocks noGrp="1" noRot="1" noChangeAspect="1" noChangeArrowheads="1" noTextEdit="1"/>
          </p:cNvSpPr>
          <p:nvPr>
            <p:ph type="sldImg"/>
          </p:nvPr>
        </p:nvSpPr>
        <p:spPr>
          <a:ln/>
        </p:spPr>
      </p:sp>
      <p:sp>
        <p:nvSpPr>
          <p:cNvPr id="88371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034400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F9D085-716B-46A1-8CEE-450C1130C972}" type="slidenum">
              <a:rPr lang="es-ES_tradnl"/>
              <a:pPr/>
              <a:t>20</a:t>
            </a:fld>
            <a:endParaRPr lang="es-ES_tradnl"/>
          </a:p>
        </p:txBody>
      </p:sp>
      <p:sp>
        <p:nvSpPr>
          <p:cNvPr id="883714" name="Rectangle 2"/>
          <p:cNvSpPr>
            <a:spLocks noGrp="1" noRot="1" noChangeAspect="1" noChangeArrowheads="1" noTextEdit="1"/>
          </p:cNvSpPr>
          <p:nvPr>
            <p:ph type="sldImg"/>
          </p:nvPr>
        </p:nvSpPr>
        <p:spPr>
          <a:ln/>
        </p:spPr>
      </p:sp>
      <p:sp>
        <p:nvSpPr>
          <p:cNvPr id="88371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766571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F9D085-716B-46A1-8CEE-450C1130C972}" type="slidenum">
              <a:rPr lang="es-ES_tradnl"/>
              <a:pPr/>
              <a:t>21</a:t>
            </a:fld>
            <a:endParaRPr lang="es-ES_tradnl"/>
          </a:p>
        </p:txBody>
      </p:sp>
      <p:sp>
        <p:nvSpPr>
          <p:cNvPr id="883714" name="Rectangle 2"/>
          <p:cNvSpPr>
            <a:spLocks noGrp="1" noRot="1" noChangeAspect="1" noChangeArrowheads="1" noTextEdit="1"/>
          </p:cNvSpPr>
          <p:nvPr>
            <p:ph type="sldImg"/>
          </p:nvPr>
        </p:nvSpPr>
        <p:spPr>
          <a:ln/>
        </p:spPr>
      </p:sp>
      <p:sp>
        <p:nvSpPr>
          <p:cNvPr id="88371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6444576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F9D085-716B-46A1-8CEE-450C1130C972}" type="slidenum">
              <a:rPr lang="es-ES_tradnl"/>
              <a:pPr/>
              <a:t>22</a:t>
            </a:fld>
            <a:endParaRPr lang="es-ES_tradnl"/>
          </a:p>
        </p:txBody>
      </p:sp>
      <p:sp>
        <p:nvSpPr>
          <p:cNvPr id="883714" name="Rectangle 2"/>
          <p:cNvSpPr>
            <a:spLocks noGrp="1" noRot="1" noChangeAspect="1" noChangeArrowheads="1" noTextEdit="1"/>
          </p:cNvSpPr>
          <p:nvPr>
            <p:ph type="sldImg"/>
          </p:nvPr>
        </p:nvSpPr>
        <p:spPr>
          <a:ln/>
        </p:spPr>
      </p:sp>
      <p:sp>
        <p:nvSpPr>
          <p:cNvPr id="88371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54980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F9D085-716B-46A1-8CEE-450C1130C972}" type="slidenum">
              <a:rPr lang="es-ES_tradnl"/>
              <a:pPr/>
              <a:t>23</a:t>
            </a:fld>
            <a:endParaRPr lang="es-ES_tradnl"/>
          </a:p>
        </p:txBody>
      </p:sp>
      <p:sp>
        <p:nvSpPr>
          <p:cNvPr id="883714" name="Rectangle 2"/>
          <p:cNvSpPr>
            <a:spLocks noGrp="1" noRot="1" noChangeAspect="1" noChangeArrowheads="1" noTextEdit="1"/>
          </p:cNvSpPr>
          <p:nvPr>
            <p:ph type="sldImg"/>
          </p:nvPr>
        </p:nvSpPr>
        <p:spPr>
          <a:ln/>
        </p:spPr>
      </p:sp>
      <p:sp>
        <p:nvSpPr>
          <p:cNvPr id="88371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7812580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F9D085-716B-46A1-8CEE-450C1130C972}" type="slidenum">
              <a:rPr lang="es-ES_tradnl"/>
              <a:pPr/>
              <a:t>24</a:t>
            </a:fld>
            <a:endParaRPr lang="es-ES_tradnl"/>
          </a:p>
        </p:txBody>
      </p:sp>
      <p:sp>
        <p:nvSpPr>
          <p:cNvPr id="883714" name="Rectangle 2"/>
          <p:cNvSpPr>
            <a:spLocks noGrp="1" noRot="1" noChangeAspect="1" noChangeArrowheads="1" noTextEdit="1"/>
          </p:cNvSpPr>
          <p:nvPr>
            <p:ph type="sldImg"/>
          </p:nvPr>
        </p:nvSpPr>
        <p:spPr>
          <a:ln/>
        </p:spPr>
      </p:sp>
      <p:sp>
        <p:nvSpPr>
          <p:cNvPr id="88371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96421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F9D085-716B-46A1-8CEE-450C1130C972}" type="slidenum">
              <a:rPr lang="es-ES_tradnl"/>
              <a:pPr/>
              <a:t>25</a:t>
            </a:fld>
            <a:endParaRPr lang="es-ES_tradnl"/>
          </a:p>
        </p:txBody>
      </p:sp>
      <p:sp>
        <p:nvSpPr>
          <p:cNvPr id="883714" name="Rectangle 2"/>
          <p:cNvSpPr>
            <a:spLocks noGrp="1" noRot="1" noChangeAspect="1" noChangeArrowheads="1" noTextEdit="1"/>
          </p:cNvSpPr>
          <p:nvPr>
            <p:ph type="sldImg"/>
          </p:nvPr>
        </p:nvSpPr>
        <p:spPr>
          <a:ln/>
        </p:spPr>
      </p:sp>
      <p:sp>
        <p:nvSpPr>
          <p:cNvPr id="88371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498811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F9D085-716B-46A1-8CEE-450C1130C972}" type="slidenum">
              <a:rPr lang="es-ES_tradnl"/>
              <a:pPr/>
              <a:t>26</a:t>
            </a:fld>
            <a:endParaRPr lang="es-ES_tradnl"/>
          </a:p>
        </p:txBody>
      </p:sp>
      <p:sp>
        <p:nvSpPr>
          <p:cNvPr id="883714" name="Rectangle 2"/>
          <p:cNvSpPr>
            <a:spLocks noGrp="1" noRot="1" noChangeAspect="1" noChangeArrowheads="1" noTextEdit="1"/>
          </p:cNvSpPr>
          <p:nvPr>
            <p:ph type="sldImg"/>
          </p:nvPr>
        </p:nvSpPr>
        <p:spPr>
          <a:ln/>
        </p:spPr>
      </p:sp>
      <p:sp>
        <p:nvSpPr>
          <p:cNvPr id="88371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3201348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F9D085-716B-46A1-8CEE-450C1130C972}" type="slidenum">
              <a:rPr lang="es-ES_tradnl"/>
              <a:pPr/>
              <a:t>27</a:t>
            </a:fld>
            <a:endParaRPr lang="es-ES_tradnl"/>
          </a:p>
        </p:txBody>
      </p:sp>
      <p:sp>
        <p:nvSpPr>
          <p:cNvPr id="883714" name="Rectangle 2"/>
          <p:cNvSpPr>
            <a:spLocks noGrp="1" noRot="1" noChangeAspect="1" noChangeArrowheads="1" noTextEdit="1"/>
          </p:cNvSpPr>
          <p:nvPr>
            <p:ph type="sldImg"/>
          </p:nvPr>
        </p:nvSpPr>
        <p:spPr>
          <a:ln/>
        </p:spPr>
      </p:sp>
      <p:sp>
        <p:nvSpPr>
          <p:cNvPr id="88371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9042069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F9D085-716B-46A1-8CEE-450C1130C972}" type="slidenum">
              <a:rPr lang="es-ES_tradnl"/>
              <a:pPr/>
              <a:t>28</a:t>
            </a:fld>
            <a:endParaRPr lang="es-ES_tradnl"/>
          </a:p>
        </p:txBody>
      </p:sp>
      <p:sp>
        <p:nvSpPr>
          <p:cNvPr id="883714" name="Rectangle 2"/>
          <p:cNvSpPr>
            <a:spLocks noGrp="1" noRot="1" noChangeAspect="1" noChangeArrowheads="1" noTextEdit="1"/>
          </p:cNvSpPr>
          <p:nvPr>
            <p:ph type="sldImg"/>
          </p:nvPr>
        </p:nvSpPr>
        <p:spPr>
          <a:ln/>
        </p:spPr>
      </p:sp>
      <p:sp>
        <p:nvSpPr>
          <p:cNvPr id="88371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0102386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F9D085-716B-46A1-8CEE-450C1130C972}" type="slidenum">
              <a:rPr lang="es-ES_tradnl"/>
              <a:pPr/>
              <a:t>29</a:t>
            </a:fld>
            <a:endParaRPr lang="es-ES_tradnl"/>
          </a:p>
        </p:txBody>
      </p:sp>
      <p:sp>
        <p:nvSpPr>
          <p:cNvPr id="883714" name="Rectangle 2"/>
          <p:cNvSpPr>
            <a:spLocks noGrp="1" noRot="1" noChangeAspect="1" noChangeArrowheads="1" noTextEdit="1"/>
          </p:cNvSpPr>
          <p:nvPr>
            <p:ph type="sldImg"/>
          </p:nvPr>
        </p:nvSpPr>
        <p:spPr>
          <a:ln/>
        </p:spPr>
      </p:sp>
      <p:sp>
        <p:nvSpPr>
          <p:cNvPr id="88371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436435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F9D085-716B-46A1-8CEE-450C1130C972}" type="slidenum">
              <a:rPr lang="es-ES_tradnl"/>
              <a:pPr/>
              <a:t>3</a:t>
            </a:fld>
            <a:endParaRPr lang="es-ES_tradnl"/>
          </a:p>
        </p:txBody>
      </p:sp>
      <p:sp>
        <p:nvSpPr>
          <p:cNvPr id="883714" name="Rectangle 2"/>
          <p:cNvSpPr>
            <a:spLocks noGrp="1" noRot="1" noChangeAspect="1" noChangeArrowheads="1" noTextEdit="1"/>
          </p:cNvSpPr>
          <p:nvPr>
            <p:ph type="sldImg"/>
          </p:nvPr>
        </p:nvSpPr>
        <p:spPr>
          <a:ln/>
        </p:spPr>
      </p:sp>
      <p:sp>
        <p:nvSpPr>
          <p:cNvPr id="88371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8186580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F9D085-716B-46A1-8CEE-450C1130C972}" type="slidenum">
              <a:rPr lang="es-ES_tradnl"/>
              <a:pPr/>
              <a:t>30</a:t>
            </a:fld>
            <a:endParaRPr lang="es-ES_tradnl"/>
          </a:p>
        </p:txBody>
      </p:sp>
      <p:sp>
        <p:nvSpPr>
          <p:cNvPr id="883714" name="Rectangle 2"/>
          <p:cNvSpPr>
            <a:spLocks noGrp="1" noRot="1" noChangeAspect="1" noChangeArrowheads="1" noTextEdit="1"/>
          </p:cNvSpPr>
          <p:nvPr>
            <p:ph type="sldImg"/>
          </p:nvPr>
        </p:nvSpPr>
        <p:spPr>
          <a:ln/>
        </p:spPr>
      </p:sp>
      <p:sp>
        <p:nvSpPr>
          <p:cNvPr id="88371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4794113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F9D085-716B-46A1-8CEE-450C1130C972}" type="slidenum">
              <a:rPr lang="es-ES_tradnl"/>
              <a:pPr/>
              <a:t>31</a:t>
            </a:fld>
            <a:endParaRPr lang="es-ES_tradnl"/>
          </a:p>
        </p:txBody>
      </p:sp>
      <p:sp>
        <p:nvSpPr>
          <p:cNvPr id="883714" name="Rectangle 2"/>
          <p:cNvSpPr>
            <a:spLocks noGrp="1" noRot="1" noChangeAspect="1" noChangeArrowheads="1" noTextEdit="1"/>
          </p:cNvSpPr>
          <p:nvPr>
            <p:ph type="sldImg"/>
          </p:nvPr>
        </p:nvSpPr>
        <p:spPr>
          <a:ln/>
        </p:spPr>
      </p:sp>
      <p:sp>
        <p:nvSpPr>
          <p:cNvPr id="88371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5085099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F9D085-716B-46A1-8CEE-450C1130C972}" type="slidenum">
              <a:rPr lang="es-ES_tradnl"/>
              <a:pPr/>
              <a:t>32</a:t>
            </a:fld>
            <a:endParaRPr lang="es-ES_tradnl"/>
          </a:p>
        </p:txBody>
      </p:sp>
      <p:sp>
        <p:nvSpPr>
          <p:cNvPr id="883714" name="Rectangle 2"/>
          <p:cNvSpPr>
            <a:spLocks noGrp="1" noRot="1" noChangeAspect="1" noChangeArrowheads="1" noTextEdit="1"/>
          </p:cNvSpPr>
          <p:nvPr>
            <p:ph type="sldImg"/>
          </p:nvPr>
        </p:nvSpPr>
        <p:spPr>
          <a:ln/>
        </p:spPr>
      </p:sp>
      <p:sp>
        <p:nvSpPr>
          <p:cNvPr id="88371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5000443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F9D085-716B-46A1-8CEE-450C1130C972}" type="slidenum">
              <a:rPr lang="es-ES_tradnl"/>
              <a:pPr/>
              <a:t>33</a:t>
            </a:fld>
            <a:endParaRPr lang="es-ES_tradnl"/>
          </a:p>
        </p:txBody>
      </p:sp>
      <p:sp>
        <p:nvSpPr>
          <p:cNvPr id="883714" name="Rectangle 2"/>
          <p:cNvSpPr>
            <a:spLocks noGrp="1" noRot="1" noChangeAspect="1" noChangeArrowheads="1" noTextEdit="1"/>
          </p:cNvSpPr>
          <p:nvPr>
            <p:ph type="sldImg"/>
          </p:nvPr>
        </p:nvSpPr>
        <p:spPr>
          <a:ln/>
        </p:spPr>
      </p:sp>
      <p:sp>
        <p:nvSpPr>
          <p:cNvPr id="88371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7628817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F9D085-716B-46A1-8CEE-450C1130C972}" type="slidenum">
              <a:rPr lang="es-ES_tradnl"/>
              <a:pPr/>
              <a:t>34</a:t>
            </a:fld>
            <a:endParaRPr lang="es-ES_tradnl"/>
          </a:p>
        </p:txBody>
      </p:sp>
      <p:sp>
        <p:nvSpPr>
          <p:cNvPr id="883714" name="Rectangle 2"/>
          <p:cNvSpPr>
            <a:spLocks noGrp="1" noRot="1" noChangeAspect="1" noChangeArrowheads="1" noTextEdit="1"/>
          </p:cNvSpPr>
          <p:nvPr>
            <p:ph type="sldImg"/>
          </p:nvPr>
        </p:nvSpPr>
        <p:spPr>
          <a:ln/>
        </p:spPr>
      </p:sp>
      <p:sp>
        <p:nvSpPr>
          <p:cNvPr id="88371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9661123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F9D085-716B-46A1-8CEE-450C1130C972}" type="slidenum">
              <a:rPr lang="es-ES_tradnl"/>
              <a:pPr/>
              <a:t>35</a:t>
            </a:fld>
            <a:endParaRPr lang="es-ES_tradnl"/>
          </a:p>
        </p:txBody>
      </p:sp>
      <p:sp>
        <p:nvSpPr>
          <p:cNvPr id="883714" name="Rectangle 2"/>
          <p:cNvSpPr>
            <a:spLocks noGrp="1" noRot="1" noChangeAspect="1" noChangeArrowheads="1" noTextEdit="1"/>
          </p:cNvSpPr>
          <p:nvPr>
            <p:ph type="sldImg"/>
          </p:nvPr>
        </p:nvSpPr>
        <p:spPr>
          <a:ln/>
        </p:spPr>
      </p:sp>
      <p:sp>
        <p:nvSpPr>
          <p:cNvPr id="88371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762571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F9D085-716B-46A1-8CEE-450C1130C972}" type="slidenum">
              <a:rPr lang="es-ES_tradnl"/>
              <a:pPr/>
              <a:t>36</a:t>
            </a:fld>
            <a:endParaRPr lang="es-ES_tradnl"/>
          </a:p>
        </p:txBody>
      </p:sp>
      <p:sp>
        <p:nvSpPr>
          <p:cNvPr id="883714" name="Rectangle 2"/>
          <p:cNvSpPr>
            <a:spLocks noGrp="1" noRot="1" noChangeAspect="1" noChangeArrowheads="1" noTextEdit="1"/>
          </p:cNvSpPr>
          <p:nvPr>
            <p:ph type="sldImg"/>
          </p:nvPr>
        </p:nvSpPr>
        <p:spPr>
          <a:ln/>
        </p:spPr>
      </p:sp>
      <p:sp>
        <p:nvSpPr>
          <p:cNvPr id="88371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301695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F9D085-716B-46A1-8CEE-450C1130C972}" type="slidenum">
              <a:rPr lang="es-ES_tradnl"/>
              <a:pPr/>
              <a:t>4</a:t>
            </a:fld>
            <a:endParaRPr lang="es-ES_tradnl"/>
          </a:p>
        </p:txBody>
      </p:sp>
      <p:sp>
        <p:nvSpPr>
          <p:cNvPr id="883714" name="Rectangle 2"/>
          <p:cNvSpPr>
            <a:spLocks noGrp="1" noRot="1" noChangeAspect="1" noChangeArrowheads="1" noTextEdit="1"/>
          </p:cNvSpPr>
          <p:nvPr>
            <p:ph type="sldImg"/>
          </p:nvPr>
        </p:nvSpPr>
        <p:spPr>
          <a:ln/>
        </p:spPr>
      </p:sp>
      <p:sp>
        <p:nvSpPr>
          <p:cNvPr id="88371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52441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F9D085-716B-46A1-8CEE-450C1130C972}" type="slidenum">
              <a:rPr lang="es-ES_tradnl"/>
              <a:pPr/>
              <a:t>5</a:t>
            </a:fld>
            <a:endParaRPr lang="es-ES_tradnl"/>
          </a:p>
        </p:txBody>
      </p:sp>
      <p:sp>
        <p:nvSpPr>
          <p:cNvPr id="883714" name="Rectangle 2"/>
          <p:cNvSpPr>
            <a:spLocks noGrp="1" noRot="1" noChangeAspect="1" noChangeArrowheads="1" noTextEdit="1"/>
          </p:cNvSpPr>
          <p:nvPr>
            <p:ph type="sldImg"/>
          </p:nvPr>
        </p:nvSpPr>
        <p:spPr>
          <a:ln/>
        </p:spPr>
      </p:sp>
      <p:sp>
        <p:nvSpPr>
          <p:cNvPr id="88371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3835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F9D085-716B-46A1-8CEE-450C1130C972}" type="slidenum">
              <a:rPr lang="es-ES_tradnl"/>
              <a:pPr/>
              <a:t>6</a:t>
            </a:fld>
            <a:endParaRPr lang="es-ES_tradnl"/>
          </a:p>
        </p:txBody>
      </p:sp>
      <p:sp>
        <p:nvSpPr>
          <p:cNvPr id="883714" name="Rectangle 2"/>
          <p:cNvSpPr>
            <a:spLocks noGrp="1" noRot="1" noChangeAspect="1" noChangeArrowheads="1" noTextEdit="1"/>
          </p:cNvSpPr>
          <p:nvPr>
            <p:ph type="sldImg"/>
          </p:nvPr>
        </p:nvSpPr>
        <p:spPr>
          <a:ln/>
        </p:spPr>
      </p:sp>
      <p:sp>
        <p:nvSpPr>
          <p:cNvPr id="88371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861683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F9D085-716B-46A1-8CEE-450C1130C972}" type="slidenum">
              <a:rPr lang="es-ES_tradnl"/>
              <a:pPr/>
              <a:t>7</a:t>
            </a:fld>
            <a:endParaRPr lang="es-ES_tradnl"/>
          </a:p>
        </p:txBody>
      </p:sp>
      <p:sp>
        <p:nvSpPr>
          <p:cNvPr id="883714" name="Rectangle 2"/>
          <p:cNvSpPr>
            <a:spLocks noGrp="1" noRot="1" noChangeAspect="1" noChangeArrowheads="1" noTextEdit="1"/>
          </p:cNvSpPr>
          <p:nvPr>
            <p:ph type="sldImg"/>
          </p:nvPr>
        </p:nvSpPr>
        <p:spPr>
          <a:ln/>
        </p:spPr>
      </p:sp>
      <p:sp>
        <p:nvSpPr>
          <p:cNvPr id="88371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39602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F9D085-716B-46A1-8CEE-450C1130C972}" type="slidenum">
              <a:rPr lang="es-ES_tradnl"/>
              <a:pPr/>
              <a:t>8</a:t>
            </a:fld>
            <a:endParaRPr lang="es-ES_tradnl"/>
          </a:p>
        </p:txBody>
      </p:sp>
      <p:sp>
        <p:nvSpPr>
          <p:cNvPr id="883714" name="Rectangle 2"/>
          <p:cNvSpPr>
            <a:spLocks noGrp="1" noRot="1" noChangeAspect="1" noChangeArrowheads="1" noTextEdit="1"/>
          </p:cNvSpPr>
          <p:nvPr>
            <p:ph type="sldImg"/>
          </p:nvPr>
        </p:nvSpPr>
        <p:spPr>
          <a:ln/>
        </p:spPr>
      </p:sp>
      <p:sp>
        <p:nvSpPr>
          <p:cNvPr id="88371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8794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F9D085-716B-46A1-8CEE-450C1130C972}" type="slidenum">
              <a:rPr lang="es-ES_tradnl"/>
              <a:pPr/>
              <a:t>9</a:t>
            </a:fld>
            <a:endParaRPr lang="es-ES_tradnl"/>
          </a:p>
        </p:txBody>
      </p:sp>
      <p:sp>
        <p:nvSpPr>
          <p:cNvPr id="883714" name="Rectangle 2"/>
          <p:cNvSpPr>
            <a:spLocks noGrp="1" noRot="1" noChangeAspect="1" noChangeArrowheads="1" noTextEdit="1"/>
          </p:cNvSpPr>
          <p:nvPr>
            <p:ph type="sldImg"/>
          </p:nvPr>
        </p:nvSpPr>
        <p:spPr>
          <a:ln/>
        </p:spPr>
      </p:sp>
      <p:sp>
        <p:nvSpPr>
          <p:cNvPr id="88371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776084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R"/>
          </a:p>
        </p:txBody>
      </p:sp>
      <p:sp>
        <p:nvSpPr>
          <p:cNvPr id="4" name="3 Marcador de fecha"/>
          <p:cNvSpPr>
            <a:spLocks noGrp="1"/>
          </p:cNvSpPr>
          <p:nvPr>
            <p:ph type="dt" sz="half" idx="10"/>
          </p:nvPr>
        </p:nvSpPr>
        <p:spPr/>
        <p:txBody>
          <a:bodyPr/>
          <a:lstStyle/>
          <a:p>
            <a:fld id="{427885B0-122E-48E4-B92C-1E02DACA877E}" type="datetime7">
              <a:rPr lang="es-CR" smtClean="0"/>
              <a:pPr/>
              <a:t>jul-17</a:t>
            </a:fld>
            <a:endParaRPr lang="es-CR"/>
          </a:p>
        </p:txBody>
      </p:sp>
      <p:sp>
        <p:nvSpPr>
          <p:cNvPr id="5" name="4 Marcador de pie de página"/>
          <p:cNvSpPr>
            <a:spLocks noGrp="1"/>
          </p:cNvSpPr>
          <p:nvPr>
            <p:ph type="ftr" sz="quarter" idx="11"/>
          </p:nvPr>
        </p:nvSpPr>
        <p:spPr/>
        <p:txBody>
          <a:bodyPr/>
          <a:lstStyle/>
          <a:p>
            <a:r>
              <a:rPr lang="es-CR" smtClean="0"/>
              <a:t>Normas y Principios Generales del Ordenamiento Aduanero</a:t>
            </a:r>
            <a:endParaRPr lang="es-CR"/>
          </a:p>
        </p:txBody>
      </p:sp>
      <p:sp>
        <p:nvSpPr>
          <p:cNvPr id="6" name="5 Marcador de número de diapositiva"/>
          <p:cNvSpPr>
            <a:spLocks noGrp="1"/>
          </p:cNvSpPr>
          <p:nvPr>
            <p:ph type="sldNum" sz="quarter" idx="12"/>
          </p:nvPr>
        </p:nvSpPr>
        <p:spPr/>
        <p:txBody>
          <a:bodyPr/>
          <a:lstStyle/>
          <a:p>
            <a:fld id="{0D31B79B-629F-4864-890C-CDC8E4366DCA}" type="slidenum">
              <a:rPr lang="es-CR" smtClean="0"/>
              <a:pPr/>
              <a:t>‹Nº›</a:t>
            </a:fld>
            <a:endParaRPr lang="es-C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p>
            <a:fld id="{1EC8009F-CF23-4223-BC29-51B52D51A4DF}" type="datetime7">
              <a:rPr lang="es-CR" smtClean="0"/>
              <a:pPr/>
              <a:t>jul-17</a:t>
            </a:fld>
            <a:endParaRPr lang="es-CR"/>
          </a:p>
        </p:txBody>
      </p:sp>
      <p:sp>
        <p:nvSpPr>
          <p:cNvPr id="5" name="4 Marcador de pie de página"/>
          <p:cNvSpPr>
            <a:spLocks noGrp="1"/>
          </p:cNvSpPr>
          <p:nvPr>
            <p:ph type="ftr" sz="quarter" idx="11"/>
          </p:nvPr>
        </p:nvSpPr>
        <p:spPr/>
        <p:txBody>
          <a:bodyPr/>
          <a:lstStyle/>
          <a:p>
            <a:r>
              <a:rPr lang="es-CR" smtClean="0"/>
              <a:t>Normas y Principios Generales del Ordenamiento Aduanero</a:t>
            </a:r>
            <a:endParaRPr lang="es-CR"/>
          </a:p>
        </p:txBody>
      </p:sp>
      <p:sp>
        <p:nvSpPr>
          <p:cNvPr id="6" name="5 Marcador de número de diapositiva"/>
          <p:cNvSpPr>
            <a:spLocks noGrp="1"/>
          </p:cNvSpPr>
          <p:nvPr>
            <p:ph type="sldNum" sz="quarter" idx="12"/>
          </p:nvPr>
        </p:nvSpPr>
        <p:spPr/>
        <p:txBody>
          <a:bodyPr/>
          <a:lstStyle/>
          <a:p>
            <a:fld id="{0D31B79B-629F-4864-890C-CDC8E4366DCA}" type="slidenum">
              <a:rPr lang="es-CR" smtClean="0"/>
              <a:pPr/>
              <a:t>‹Nº›</a:t>
            </a:fld>
            <a:endParaRPr lang="es-C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p>
            <a:fld id="{2090E584-F64D-46A6-9FD4-5CF5E322DDA5}" type="datetime7">
              <a:rPr lang="es-CR" smtClean="0"/>
              <a:pPr/>
              <a:t>jul-17</a:t>
            </a:fld>
            <a:endParaRPr lang="es-CR"/>
          </a:p>
        </p:txBody>
      </p:sp>
      <p:sp>
        <p:nvSpPr>
          <p:cNvPr id="5" name="4 Marcador de pie de página"/>
          <p:cNvSpPr>
            <a:spLocks noGrp="1"/>
          </p:cNvSpPr>
          <p:nvPr>
            <p:ph type="ftr" sz="quarter" idx="11"/>
          </p:nvPr>
        </p:nvSpPr>
        <p:spPr/>
        <p:txBody>
          <a:bodyPr/>
          <a:lstStyle/>
          <a:p>
            <a:r>
              <a:rPr lang="es-CR" smtClean="0"/>
              <a:t>Normas y Principios Generales del Ordenamiento Aduanero</a:t>
            </a:r>
            <a:endParaRPr lang="es-CR"/>
          </a:p>
        </p:txBody>
      </p:sp>
      <p:sp>
        <p:nvSpPr>
          <p:cNvPr id="6" name="5 Marcador de número de diapositiva"/>
          <p:cNvSpPr>
            <a:spLocks noGrp="1"/>
          </p:cNvSpPr>
          <p:nvPr>
            <p:ph type="sldNum" sz="quarter" idx="12"/>
          </p:nvPr>
        </p:nvSpPr>
        <p:spPr/>
        <p:txBody>
          <a:bodyPr/>
          <a:lstStyle/>
          <a:p>
            <a:fld id="{0D31B79B-629F-4864-890C-CDC8E4366DCA}" type="slidenum">
              <a:rPr lang="es-CR" smtClean="0"/>
              <a:pPr/>
              <a:t>‹Nº›</a:t>
            </a:fld>
            <a:endParaRPr lang="es-C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p>
            <a:fld id="{08197D4A-EABC-48F1-898B-8E5E5AD49F92}" type="datetime7">
              <a:rPr lang="es-CR" smtClean="0"/>
              <a:pPr/>
              <a:t>jul-17</a:t>
            </a:fld>
            <a:endParaRPr lang="es-CR"/>
          </a:p>
        </p:txBody>
      </p:sp>
      <p:sp>
        <p:nvSpPr>
          <p:cNvPr id="5" name="4 Marcador de pie de página"/>
          <p:cNvSpPr>
            <a:spLocks noGrp="1"/>
          </p:cNvSpPr>
          <p:nvPr>
            <p:ph type="ftr" sz="quarter" idx="11"/>
          </p:nvPr>
        </p:nvSpPr>
        <p:spPr/>
        <p:txBody>
          <a:bodyPr/>
          <a:lstStyle/>
          <a:p>
            <a:r>
              <a:rPr lang="es-CR" smtClean="0"/>
              <a:t>Normas y Principios Generales del Ordenamiento Aduanero</a:t>
            </a:r>
            <a:endParaRPr lang="es-CR"/>
          </a:p>
        </p:txBody>
      </p:sp>
      <p:sp>
        <p:nvSpPr>
          <p:cNvPr id="6" name="5 Marcador de número de diapositiva"/>
          <p:cNvSpPr>
            <a:spLocks noGrp="1"/>
          </p:cNvSpPr>
          <p:nvPr>
            <p:ph type="sldNum" sz="quarter" idx="12"/>
          </p:nvPr>
        </p:nvSpPr>
        <p:spPr/>
        <p:txBody>
          <a:bodyPr/>
          <a:lstStyle/>
          <a:p>
            <a:fld id="{0D31B79B-629F-4864-890C-CDC8E4366DCA}" type="slidenum">
              <a:rPr lang="es-CR" smtClean="0"/>
              <a:pPr/>
              <a:t>‹Nº›</a:t>
            </a:fld>
            <a:endParaRPr lang="es-C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AC4B2B2-775F-4FCF-8F84-FA99E047C697}" type="datetime7">
              <a:rPr lang="es-CR" smtClean="0"/>
              <a:pPr/>
              <a:t>jul-17</a:t>
            </a:fld>
            <a:endParaRPr lang="es-CR"/>
          </a:p>
        </p:txBody>
      </p:sp>
      <p:sp>
        <p:nvSpPr>
          <p:cNvPr id="5" name="4 Marcador de pie de página"/>
          <p:cNvSpPr>
            <a:spLocks noGrp="1"/>
          </p:cNvSpPr>
          <p:nvPr>
            <p:ph type="ftr" sz="quarter" idx="11"/>
          </p:nvPr>
        </p:nvSpPr>
        <p:spPr/>
        <p:txBody>
          <a:bodyPr/>
          <a:lstStyle/>
          <a:p>
            <a:r>
              <a:rPr lang="es-CR" smtClean="0"/>
              <a:t>Normas y Principios Generales del Ordenamiento Aduanero</a:t>
            </a:r>
            <a:endParaRPr lang="es-CR"/>
          </a:p>
        </p:txBody>
      </p:sp>
      <p:sp>
        <p:nvSpPr>
          <p:cNvPr id="6" name="5 Marcador de número de diapositiva"/>
          <p:cNvSpPr>
            <a:spLocks noGrp="1"/>
          </p:cNvSpPr>
          <p:nvPr>
            <p:ph type="sldNum" sz="quarter" idx="12"/>
          </p:nvPr>
        </p:nvSpPr>
        <p:spPr/>
        <p:txBody>
          <a:bodyPr/>
          <a:lstStyle/>
          <a:p>
            <a:fld id="{0D31B79B-629F-4864-890C-CDC8E4366DCA}" type="slidenum">
              <a:rPr lang="es-CR" smtClean="0"/>
              <a:pPr/>
              <a:t>‹Nº›</a:t>
            </a:fld>
            <a:endParaRPr lang="es-C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fecha"/>
          <p:cNvSpPr>
            <a:spLocks noGrp="1"/>
          </p:cNvSpPr>
          <p:nvPr>
            <p:ph type="dt" sz="half" idx="10"/>
          </p:nvPr>
        </p:nvSpPr>
        <p:spPr/>
        <p:txBody>
          <a:bodyPr/>
          <a:lstStyle/>
          <a:p>
            <a:fld id="{1855A15E-BFE7-47CC-BBC3-D831DED3086B}" type="datetime7">
              <a:rPr lang="es-CR" smtClean="0"/>
              <a:pPr/>
              <a:t>jul-17</a:t>
            </a:fld>
            <a:endParaRPr lang="es-CR"/>
          </a:p>
        </p:txBody>
      </p:sp>
      <p:sp>
        <p:nvSpPr>
          <p:cNvPr id="6" name="5 Marcador de pie de página"/>
          <p:cNvSpPr>
            <a:spLocks noGrp="1"/>
          </p:cNvSpPr>
          <p:nvPr>
            <p:ph type="ftr" sz="quarter" idx="11"/>
          </p:nvPr>
        </p:nvSpPr>
        <p:spPr/>
        <p:txBody>
          <a:bodyPr/>
          <a:lstStyle/>
          <a:p>
            <a:r>
              <a:rPr lang="es-CR" smtClean="0"/>
              <a:t>Normas y Principios Generales del Ordenamiento Aduanero</a:t>
            </a:r>
            <a:endParaRPr lang="es-CR"/>
          </a:p>
        </p:txBody>
      </p:sp>
      <p:sp>
        <p:nvSpPr>
          <p:cNvPr id="7" name="6 Marcador de número de diapositiva"/>
          <p:cNvSpPr>
            <a:spLocks noGrp="1"/>
          </p:cNvSpPr>
          <p:nvPr>
            <p:ph type="sldNum" sz="quarter" idx="12"/>
          </p:nvPr>
        </p:nvSpPr>
        <p:spPr/>
        <p:txBody>
          <a:bodyPr/>
          <a:lstStyle/>
          <a:p>
            <a:fld id="{0D31B79B-629F-4864-890C-CDC8E4366DCA}" type="slidenum">
              <a:rPr lang="es-CR" smtClean="0"/>
              <a:pPr/>
              <a:t>‹Nº›</a:t>
            </a:fld>
            <a:endParaRPr lang="es-C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7" name="6 Marcador de fecha"/>
          <p:cNvSpPr>
            <a:spLocks noGrp="1"/>
          </p:cNvSpPr>
          <p:nvPr>
            <p:ph type="dt" sz="half" idx="10"/>
          </p:nvPr>
        </p:nvSpPr>
        <p:spPr/>
        <p:txBody>
          <a:bodyPr/>
          <a:lstStyle/>
          <a:p>
            <a:fld id="{3E01A8C8-17FA-45EC-AEF7-9567610A20DC}" type="datetime7">
              <a:rPr lang="es-CR" smtClean="0"/>
              <a:pPr/>
              <a:t>jul-17</a:t>
            </a:fld>
            <a:endParaRPr lang="es-CR"/>
          </a:p>
        </p:txBody>
      </p:sp>
      <p:sp>
        <p:nvSpPr>
          <p:cNvPr id="8" name="7 Marcador de pie de página"/>
          <p:cNvSpPr>
            <a:spLocks noGrp="1"/>
          </p:cNvSpPr>
          <p:nvPr>
            <p:ph type="ftr" sz="quarter" idx="11"/>
          </p:nvPr>
        </p:nvSpPr>
        <p:spPr/>
        <p:txBody>
          <a:bodyPr/>
          <a:lstStyle/>
          <a:p>
            <a:r>
              <a:rPr lang="es-CR" smtClean="0"/>
              <a:t>Normas y Principios Generales del Ordenamiento Aduanero</a:t>
            </a:r>
            <a:endParaRPr lang="es-CR"/>
          </a:p>
        </p:txBody>
      </p:sp>
      <p:sp>
        <p:nvSpPr>
          <p:cNvPr id="9" name="8 Marcador de número de diapositiva"/>
          <p:cNvSpPr>
            <a:spLocks noGrp="1"/>
          </p:cNvSpPr>
          <p:nvPr>
            <p:ph type="sldNum" sz="quarter" idx="12"/>
          </p:nvPr>
        </p:nvSpPr>
        <p:spPr/>
        <p:txBody>
          <a:bodyPr/>
          <a:lstStyle/>
          <a:p>
            <a:fld id="{0D31B79B-629F-4864-890C-CDC8E4366DCA}" type="slidenum">
              <a:rPr lang="es-CR" smtClean="0"/>
              <a:pPr/>
              <a:t>‹Nº›</a:t>
            </a:fld>
            <a:endParaRPr lang="es-C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fecha"/>
          <p:cNvSpPr>
            <a:spLocks noGrp="1"/>
          </p:cNvSpPr>
          <p:nvPr>
            <p:ph type="dt" sz="half" idx="10"/>
          </p:nvPr>
        </p:nvSpPr>
        <p:spPr/>
        <p:txBody>
          <a:bodyPr/>
          <a:lstStyle/>
          <a:p>
            <a:fld id="{5EECB1C5-17FD-4552-AA2E-179112A83541}" type="datetime7">
              <a:rPr lang="es-CR" smtClean="0"/>
              <a:pPr/>
              <a:t>jul-17</a:t>
            </a:fld>
            <a:endParaRPr lang="es-CR"/>
          </a:p>
        </p:txBody>
      </p:sp>
      <p:sp>
        <p:nvSpPr>
          <p:cNvPr id="4" name="3 Marcador de pie de página"/>
          <p:cNvSpPr>
            <a:spLocks noGrp="1"/>
          </p:cNvSpPr>
          <p:nvPr>
            <p:ph type="ftr" sz="quarter" idx="11"/>
          </p:nvPr>
        </p:nvSpPr>
        <p:spPr/>
        <p:txBody>
          <a:bodyPr/>
          <a:lstStyle/>
          <a:p>
            <a:r>
              <a:rPr lang="es-CR" smtClean="0"/>
              <a:t>Normas y Principios Generales del Ordenamiento Aduanero</a:t>
            </a:r>
            <a:endParaRPr lang="es-CR"/>
          </a:p>
        </p:txBody>
      </p:sp>
      <p:sp>
        <p:nvSpPr>
          <p:cNvPr id="5" name="4 Marcador de número de diapositiva"/>
          <p:cNvSpPr>
            <a:spLocks noGrp="1"/>
          </p:cNvSpPr>
          <p:nvPr>
            <p:ph type="sldNum" sz="quarter" idx="12"/>
          </p:nvPr>
        </p:nvSpPr>
        <p:spPr/>
        <p:txBody>
          <a:bodyPr/>
          <a:lstStyle/>
          <a:p>
            <a:fld id="{0D31B79B-629F-4864-890C-CDC8E4366DCA}" type="slidenum">
              <a:rPr lang="es-CR" smtClean="0"/>
              <a:pPr/>
              <a:t>‹Nº›</a:t>
            </a:fld>
            <a:endParaRPr lang="es-C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0A7F70A-6B56-44D0-BF1E-44D931B79D7A}" type="datetime7">
              <a:rPr lang="es-CR" smtClean="0"/>
              <a:pPr/>
              <a:t>jul-17</a:t>
            </a:fld>
            <a:endParaRPr lang="es-CR"/>
          </a:p>
        </p:txBody>
      </p:sp>
      <p:sp>
        <p:nvSpPr>
          <p:cNvPr id="3" name="2 Marcador de pie de página"/>
          <p:cNvSpPr>
            <a:spLocks noGrp="1"/>
          </p:cNvSpPr>
          <p:nvPr>
            <p:ph type="ftr" sz="quarter" idx="11"/>
          </p:nvPr>
        </p:nvSpPr>
        <p:spPr/>
        <p:txBody>
          <a:bodyPr/>
          <a:lstStyle/>
          <a:p>
            <a:r>
              <a:rPr lang="es-CR" smtClean="0"/>
              <a:t>Normas y Principios Generales del Ordenamiento Aduanero</a:t>
            </a:r>
            <a:endParaRPr lang="es-CR"/>
          </a:p>
        </p:txBody>
      </p:sp>
      <p:sp>
        <p:nvSpPr>
          <p:cNvPr id="4" name="3 Marcador de número de diapositiva"/>
          <p:cNvSpPr>
            <a:spLocks noGrp="1"/>
          </p:cNvSpPr>
          <p:nvPr>
            <p:ph type="sldNum" sz="quarter" idx="12"/>
          </p:nvPr>
        </p:nvSpPr>
        <p:spPr/>
        <p:txBody>
          <a:bodyPr/>
          <a:lstStyle/>
          <a:p>
            <a:fld id="{0D31B79B-629F-4864-890C-CDC8E4366DCA}" type="slidenum">
              <a:rPr lang="es-CR" smtClean="0"/>
              <a:pPr/>
              <a:t>‹Nº›</a:t>
            </a:fld>
            <a:endParaRPr lang="es-C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EE86EEE-261A-4059-86A1-007BD2705C8E}" type="datetime7">
              <a:rPr lang="es-CR" smtClean="0"/>
              <a:pPr/>
              <a:t>jul-17</a:t>
            </a:fld>
            <a:endParaRPr lang="es-CR"/>
          </a:p>
        </p:txBody>
      </p:sp>
      <p:sp>
        <p:nvSpPr>
          <p:cNvPr id="6" name="5 Marcador de pie de página"/>
          <p:cNvSpPr>
            <a:spLocks noGrp="1"/>
          </p:cNvSpPr>
          <p:nvPr>
            <p:ph type="ftr" sz="quarter" idx="11"/>
          </p:nvPr>
        </p:nvSpPr>
        <p:spPr/>
        <p:txBody>
          <a:bodyPr/>
          <a:lstStyle/>
          <a:p>
            <a:r>
              <a:rPr lang="es-CR" smtClean="0"/>
              <a:t>Normas y Principios Generales del Ordenamiento Aduanero</a:t>
            </a:r>
            <a:endParaRPr lang="es-CR"/>
          </a:p>
        </p:txBody>
      </p:sp>
      <p:sp>
        <p:nvSpPr>
          <p:cNvPr id="7" name="6 Marcador de número de diapositiva"/>
          <p:cNvSpPr>
            <a:spLocks noGrp="1"/>
          </p:cNvSpPr>
          <p:nvPr>
            <p:ph type="sldNum" sz="quarter" idx="12"/>
          </p:nvPr>
        </p:nvSpPr>
        <p:spPr/>
        <p:txBody>
          <a:bodyPr/>
          <a:lstStyle/>
          <a:p>
            <a:fld id="{0D31B79B-629F-4864-890C-CDC8E4366DCA}" type="slidenum">
              <a:rPr lang="es-CR" smtClean="0"/>
              <a:pPr/>
              <a:t>‹Nº›</a:t>
            </a:fld>
            <a:endParaRPr lang="es-C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19F74D7-C373-4CF2-9404-DB984FEA20DB}" type="datetime7">
              <a:rPr lang="es-CR" smtClean="0"/>
              <a:pPr/>
              <a:t>jul-17</a:t>
            </a:fld>
            <a:endParaRPr lang="es-CR"/>
          </a:p>
        </p:txBody>
      </p:sp>
      <p:sp>
        <p:nvSpPr>
          <p:cNvPr id="6" name="5 Marcador de pie de página"/>
          <p:cNvSpPr>
            <a:spLocks noGrp="1"/>
          </p:cNvSpPr>
          <p:nvPr>
            <p:ph type="ftr" sz="quarter" idx="11"/>
          </p:nvPr>
        </p:nvSpPr>
        <p:spPr/>
        <p:txBody>
          <a:bodyPr/>
          <a:lstStyle/>
          <a:p>
            <a:r>
              <a:rPr lang="es-CR" smtClean="0"/>
              <a:t>Normas y Principios Generales del Ordenamiento Aduanero</a:t>
            </a:r>
            <a:endParaRPr lang="es-CR"/>
          </a:p>
        </p:txBody>
      </p:sp>
      <p:sp>
        <p:nvSpPr>
          <p:cNvPr id="7" name="6 Marcador de número de diapositiva"/>
          <p:cNvSpPr>
            <a:spLocks noGrp="1"/>
          </p:cNvSpPr>
          <p:nvPr>
            <p:ph type="sldNum" sz="quarter" idx="12"/>
          </p:nvPr>
        </p:nvSpPr>
        <p:spPr/>
        <p:txBody>
          <a:bodyPr/>
          <a:lstStyle/>
          <a:p>
            <a:fld id="{0D31B79B-629F-4864-890C-CDC8E4366DCA}" type="slidenum">
              <a:rPr lang="es-CR" smtClean="0"/>
              <a:pPr/>
              <a:t>‹Nº›</a:t>
            </a:fld>
            <a:endParaRPr lang="es-C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CF5DA6-474D-4816-95BE-F1B5F2C9D305}" type="datetime7">
              <a:rPr lang="es-CR" smtClean="0"/>
              <a:pPr/>
              <a:t>jul-17</a:t>
            </a:fld>
            <a:endParaRPr lang="es-C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CR" smtClean="0"/>
              <a:t>Normas y Principios Generales del Ordenamiento Aduanero</a:t>
            </a:r>
            <a:endParaRPr lang="es-C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31B79B-629F-4864-890C-CDC8E4366DCA}" type="slidenum">
              <a:rPr lang="es-CR" smtClean="0"/>
              <a:pPr/>
              <a:t>‹Nº›</a:t>
            </a:fld>
            <a:endParaRPr lang="es-C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51520" y="2708920"/>
            <a:ext cx="8640960" cy="1508105"/>
          </a:xfrm>
          <a:prstGeom prst="rect">
            <a:avLst/>
          </a:prstGeom>
        </p:spPr>
        <p:txBody>
          <a:bodyPr wrap="square">
            <a:spAutoFit/>
          </a:bodyPr>
          <a:lstStyle/>
          <a:p>
            <a:pPr algn="ctr"/>
            <a:r>
              <a:rPr lang="es-CR" sz="2800" b="1" dirty="0" smtClean="0">
                <a:effectLst>
                  <a:outerShdw blurRad="38100" dist="38100" dir="2700000" algn="tl">
                    <a:srgbClr val="000000">
                      <a:alpha val="43137"/>
                    </a:srgbClr>
                  </a:outerShdw>
                </a:effectLst>
              </a:rPr>
              <a:t>INTRODUCCIÓN AL SERVICIO ADUANERO </a:t>
            </a:r>
          </a:p>
          <a:p>
            <a:pPr algn="ctr"/>
            <a:r>
              <a:rPr lang="es-CR" sz="2800" b="1" dirty="0" smtClean="0">
                <a:effectLst>
                  <a:outerShdw blurRad="38100" dist="38100" dir="2700000" algn="tl">
                    <a:srgbClr val="000000">
                      <a:alpha val="43137"/>
                    </a:srgbClr>
                  </a:outerShdw>
                </a:effectLst>
              </a:rPr>
              <a:t>DE COSTA RICA</a:t>
            </a:r>
          </a:p>
          <a:p>
            <a:pPr algn="ctr"/>
            <a:endParaRPr lang="es-MX" b="1" cap="all" dirty="0" smtClean="0">
              <a:effectLst>
                <a:outerShdw blurRad="50800" dist="38100" algn="tr" rotWithShape="0">
                  <a:prstClr val="black">
                    <a:alpha val="40000"/>
                  </a:prstClr>
                </a:outerShdw>
              </a:effectLst>
            </a:endParaRPr>
          </a:p>
          <a:p>
            <a:pPr algn="ctr"/>
            <a:r>
              <a:rPr lang="es-MX" b="1" cap="all" dirty="0" smtClean="0">
                <a:effectLst>
                  <a:outerShdw blurRad="50800" dist="38100" algn="tr" rotWithShape="0">
                    <a:prstClr val="black">
                      <a:alpha val="40000"/>
                    </a:prstClr>
                  </a:outerShdw>
                </a:effectLst>
              </a:rPr>
              <a:t>I Sesión</a:t>
            </a:r>
            <a:endParaRPr lang="es-CR" dirty="0"/>
          </a:p>
        </p:txBody>
      </p:sp>
      <p:sp>
        <p:nvSpPr>
          <p:cNvPr id="10" name="9 Marcador de fecha"/>
          <p:cNvSpPr>
            <a:spLocks noGrp="1"/>
          </p:cNvSpPr>
          <p:nvPr>
            <p:ph type="dt" sz="half" idx="10"/>
          </p:nvPr>
        </p:nvSpPr>
        <p:spPr/>
        <p:txBody>
          <a:bodyPr/>
          <a:lstStyle/>
          <a:p>
            <a:fld id="{4FF5AB93-53F7-4C5C-86FE-16565DEE4D93}" type="datetime7">
              <a:rPr lang="es-CR" smtClean="0"/>
              <a:pPr/>
              <a:t>jul-17</a:t>
            </a:fld>
            <a:endParaRPr lang="es-CR" dirty="0"/>
          </a:p>
        </p:txBody>
      </p:sp>
      <p:sp>
        <p:nvSpPr>
          <p:cNvPr id="11" name="10 Marcador de número de diapositiva"/>
          <p:cNvSpPr>
            <a:spLocks noGrp="1"/>
          </p:cNvSpPr>
          <p:nvPr>
            <p:ph type="sldNum" sz="quarter" idx="12"/>
          </p:nvPr>
        </p:nvSpPr>
        <p:spPr/>
        <p:txBody>
          <a:bodyPr/>
          <a:lstStyle/>
          <a:p>
            <a:fld id="{0D31B79B-629F-4864-890C-CDC8E4366DCA}" type="slidenum">
              <a:rPr lang="es-CR" smtClean="0"/>
              <a:pPr/>
              <a:t>1</a:t>
            </a:fld>
            <a:endParaRPr lang="es-CR"/>
          </a:p>
        </p:txBody>
      </p:sp>
      <p:sp>
        <p:nvSpPr>
          <p:cNvPr id="12" name="11 Marcador de pie de página"/>
          <p:cNvSpPr>
            <a:spLocks noGrp="1"/>
          </p:cNvSpPr>
          <p:nvPr>
            <p:ph type="ftr" sz="quarter" idx="11"/>
          </p:nvPr>
        </p:nvSpPr>
        <p:spPr>
          <a:xfrm>
            <a:off x="2627784" y="6356350"/>
            <a:ext cx="3888432" cy="365125"/>
          </a:xfrm>
        </p:spPr>
        <p:txBody>
          <a:bodyPr/>
          <a:lstStyle/>
          <a:p>
            <a:r>
              <a:rPr lang="es-CR" dirty="0" smtClean="0"/>
              <a:t>Normas y Principios Generales del Ordenamiento Aduanero</a:t>
            </a:r>
            <a:endParaRPr lang="es-CR" dirty="0"/>
          </a:p>
        </p:txBody>
      </p:sp>
      <p:sp>
        <p:nvSpPr>
          <p:cNvPr id="8" name="7 CuadroTexto"/>
          <p:cNvSpPr txBox="1"/>
          <p:nvPr/>
        </p:nvSpPr>
        <p:spPr>
          <a:xfrm>
            <a:off x="6660232" y="4941168"/>
            <a:ext cx="1944216" cy="369332"/>
          </a:xfrm>
          <a:prstGeom prst="rect">
            <a:avLst/>
          </a:prstGeom>
          <a:noFill/>
        </p:spPr>
        <p:txBody>
          <a:bodyPr wrap="square" rtlCol="0">
            <a:spAutoFit/>
          </a:bodyPr>
          <a:lstStyle/>
          <a:p>
            <a:pPr algn="r"/>
            <a:r>
              <a:rPr lang="es-CR" b="1" i="1" dirty="0" smtClean="0"/>
              <a:t>Jorge Muñoz</a:t>
            </a:r>
            <a:endParaRPr lang="es-CR" b="1" i="1" dirty="0"/>
          </a:p>
        </p:txBody>
      </p:sp>
      <p:pic>
        <p:nvPicPr>
          <p:cNvPr id="9" name="0 Imagen" descr="Logo UCI Color.jpg"/>
          <p:cNvPicPr/>
          <p:nvPr/>
        </p:nvPicPr>
        <p:blipFill>
          <a:blip r:embed="rId3" cstate="print"/>
          <a:stretch>
            <a:fillRect/>
          </a:stretch>
        </p:blipFill>
        <p:spPr>
          <a:xfrm>
            <a:off x="323528" y="332656"/>
            <a:ext cx="1591424" cy="80885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1" name="Rectangle 3"/>
          <p:cNvSpPr>
            <a:spLocks noChangeArrowheads="1"/>
          </p:cNvSpPr>
          <p:nvPr/>
        </p:nvSpPr>
        <p:spPr bwMode="auto">
          <a:xfrm>
            <a:off x="468313" y="2349500"/>
            <a:ext cx="6551612" cy="100013"/>
          </a:xfrm>
          <a:prstGeom prst="rect">
            <a:avLst/>
          </a:prstGeom>
          <a:noFill/>
          <a:ln w="9525">
            <a:noFill/>
            <a:miter lim="800000"/>
            <a:headEnd/>
            <a:tailEnd/>
          </a:ln>
        </p:spPr>
        <p:txBody>
          <a:bodyPr anchor="b"/>
          <a:lstStyle/>
          <a:p>
            <a:r>
              <a:rPr lang="es-ES_tradnl" sz="2400" b="1">
                <a:solidFill>
                  <a:srgbClr val="FFFF00"/>
                </a:solidFill>
              </a:rPr>
              <a:t/>
            </a:r>
            <a:br>
              <a:rPr lang="es-ES_tradnl" sz="2400" b="1">
                <a:solidFill>
                  <a:srgbClr val="FFFF00"/>
                </a:solidFill>
              </a:rPr>
            </a:br>
            <a:r>
              <a:rPr lang="es-ES_tradnl" sz="2400" b="1">
                <a:solidFill>
                  <a:srgbClr val="FFFF00"/>
                </a:solidFill>
              </a:rPr>
              <a:t/>
            </a:r>
            <a:br>
              <a:rPr lang="es-ES_tradnl" sz="2400" b="1">
                <a:solidFill>
                  <a:srgbClr val="FFFF00"/>
                </a:solidFill>
              </a:rPr>
            </a:br>
            <a:r>
              <a:rPr lang="es-ES_tradnl" sz="2400" b="1">
                <a:solidFill>
                  <a:srgbClr val="FFFF00"/>
                </a:solidFill>
              </a:rPr>
              <a:t> </a:t>
            </a:r>
            <a:r>
              <a:rPr lang="es-ES_tradnl" sz="2400" b="1">
                <a:solidFill>
                  <a:schemeClr val="tx2"/>
                </a:solidFill>
              </a:rPr>
              <a:t/>
            </a:r>
            <a:br>
              <a:rPr lang="es-ES_tradnl" sz="2400" b="1">
                <a:solidFill>
                  <a:schemeClr val="tx2"/>
                </a:solidFill>
              </a:rPr>
            </a:br>
            <a:r>
              <a:rPr lang="es-ES_tradnl" sz="2400" b="1">
                <a:solidFill>
                  <a:schemeClr val="tx2"/>
                </a:solidFill>
              </a:rPr>
              <a:t> </a:t>
            </a:r>
            <a:r>
              <a:rPr lang="es-ES_tradnl" sz="2800" b="1">
                <a:solidFill>
                  <a:schemeClr val="tx2"/>
                </a:solidFill>
                <a:latin typeface="Times New Roman" pitchFamily="18" charset="0"/>
              </a:rPr>
              <a:t> </a:t>
            </a:r>
            <a:endParaRPr lang="es-ES_tradnl" sz="4000" b="1">
              <a:solidFill>
                <a:schemeClr val="tx2"/>
              </a:solidFill>
              <a:latin typeface="Times New Roman" pitchFamily="18" charset="0"/>
            </a:endParaRPr>
          </a:p>
        </p:txBody>
      </p:sp>
      <p:sp>
        <p:nvSpPr>
          <p:cNvPr id="882692" name="Text Box 4"/>
          <p:cNvSpPr txBox="1">
            <a:spLocks noChangeArrowheads="1"/>
          </p:cNvSpPr>
          <p:nvPr/>
        </p:nvSpPr>
        <p:spPr bwMode="auto">
          <a:xfrm>
            <a:off x="755576" y="1124744"/>
            <a:ext cx="7632700" cy="461665"/>
          </a:xfrm>
          <a:prstGeom prst="rect">
            <a:avLst/>
          </a:prstGeom>
          <a:noFill/>
          <a:ln w="9525">
            <a:noFill/>
            <a:miter lim="800000"/>
            <a:headEnd/>
            <a:tailEnd/>
          </a:ln>
          <a:effectLst/>
        </p:spPr>
        <p:txBody>
          <a:bodyPr>
            <a:spAutoFit/>
          </a:bodyPr>
          <a:lstStyle/>
          <a:p>
            <a:pPr algn="ctr"/>
            <a:r>
              <a:rPr lang="es-CR" sz="2400" b="1" dirty="0" smtClean="0"/>
              <a:t>Funciones de la Aduana Moderna</a:t>
            </a:r>
            <a:endParaRPr lang="es-ES" sz="2400" b="1" i="1" dirty="0">
              <a:latin typeface="Times New Roman" pitchFamily="18" charset="0"/>
            </a:endParaRPr>
          </a:p>
        </p:txBody>
      </p:sp>
      <p:sp>
        <p:nvSpPr>
          <p:cNvPr id="882693" name="Text Box 5"/>
          <p:cNvSpPr txBox="1">
            <a:spLocks noChangeArrowheads="1"/>
          </p:cNvSpPr>
          <p:nvPr/>
        </p:nvSpPr>
        <p:spPr bwMode="auto">
          <a:xfrm>
            <a:off x="467544" y="1916832"/>
            <a:ext cx="8281169" cy="3477875"/>
          </a:xfrm>
          <a:prstGeom prst="rect">
            <a:avLst/>
          </a:prstGeom>
          <a:noFill/>
          <a:ln w="9525">
            <a:noFill/>
            <a:miter lim="800000"/>
            <a:headEnd/>
            <a:tailEnd/>
          </a:ln>
          <a:effectLst/>
        </p:spPr>
        <p:txBody>
          <a:bodyPr wrap="square">
            <a:spAutoFit/>
          </a:bodyPr>
          <a:lstStyle/>
          <a:p>
            <a:r>
              <a:rPr lang="es-CR" sz="2000" b="1" i="1" dirty="0" smtClean="0"/>
              <a:t>4. El sistema aduanero como generador de información</a:t>
            </a:r>
          </a:p>
          <a:p>
            <a:endParaRPr lang="es-CR" sz="2000" b="1" i="1" dirty="0" smtClean="0"/>
          </a:p>
          <a:p>
            <a:pPr algn="just"/>
            <a:r>
              <a:rPr lang="es-CR" sz="2000" dirty="0" smtClean="0"/>
              <a:t>En este rol, el sistema aduanero modifica su papel tradicional de simple generador de estadísticas para convertirse en un </a:t>
            </a:r>
            <a:r>
              <a:rPr lang="es-CR" sz="2000" dirty="0" smtClean="0">
                <a:solidFill>
                  <a:srgbClr val="FF0000"/>
                </a:solidFill>
              </a:rPr>
              <a:t>productor de información confiable, oportuna y de fácil acceso</a:t>
            </a:r>
            <a:r>
              <a:rPr lang="es-CR" sz="2000" dirty="0" smtClean="0"/>
              <a:t>, que permita consolidar un banco de datos útil para todos los interesados en la actividad comercial.</a:t>
            </a:r>
          </a:p>
          <a:p>
            <a:pPr algn="just"/>
            <a:endParaRPr lang="es-CR" sz="2000" dirty="0" smtClean="0"/>
          </a:p>
          <a:p>
            <a:pPr algn="just"/>
            <a:r>
              <a:rPr lang="es-CR" sz="2000" dirty="0" smtClean="0"/>
              <a:t>La aduana se constituye en una importante fuente de información para el desarrollo de la </a:t>
            </a:r>
            <a:r>
              <a:rPr lang="es-CR" sz="2000" i="1" dirty="0" smtClean="0"/>
              <a:t>inteligencia de mercados y para la ejecución de </a:t>
            </a:r>
            <a:r>
              <a:rPr lang="es-CR" sz="2000" dirty="0" smtClean="0"/>
              <a:t>una </a:t>
            </a:r>
            <a:r>
              <a:rPr lang="es-CR" sz="2000" i="1" dirty="0" smtClean="0"/>
              <a:t>fiscalización inteligente capaz de optimizar los recursos </a:t>
            </a:r>
            <a:r>
              <a:rPr lang="es-CR" sz="2000" dirty="0" smtClean="0"/>
              <a:t>empleados en el control aduanero.</a:t>
            </a:r>
          </a:p>
        </p:txBody>
      </p:sp>
      <p:sp>
        <p:nvSpPr>
          <p:cNvPr id="7" name="6 Marcador de fecha"/>
          <p:cNvSpPr>
            <a:spLocks noGrp="1"/>
          </p:cNvSpPr>
          <p:nvPr>
            <p:ph type="dt" sz="half" idx="10"/>
          </p:nvPr>
        </p:nvSpPr>
        <p:spPr/>
        <p:txBody>
          <a:bodyPr/>
          <a:lstStyle/>
          <a:p>
            <a:fld id="{C91CECBB-EA90-48BF-A9BF-71DE64F3CA9E}" type="datetime7">
              <a:rPr lang="es-CR" smtClean="0"/>
              <a:pPr/>
              <a:t>jul-17</a:t>
            </a:fld>
            <a:endParaRPr lang="es-CR" dirty="0"/>
          </a:p>
        </p:txBody>
      </p:sp>
      <p:sp>
        <p:nvSpPr>
          <p:cNvPr id="8" name="7 Marcador de número de diapositiva"/>
          <p:cNvSpPr>
            <a:spLocks noGrp="1"/>
          </p:cNvSpPr>
          <p:nvPr>
            <p:ph type="sldNum" sz="quarter" idx="12"/>
          </p:nvPr>
        </p:nvSpPr>
        <p:spPr/>
        <p:txBody>
          <a:bodyPr/>
          <a:lstStyle/>
          <a:p>
            <a:fld id="{0D31B79B-629F-4864-890C-CDC8E4366DCA}" type="slidenum">
              <a:rPr lang="es-CR" smtClean="0"/>
              <a:pPr/>
              <a:t>10</a:t>
            </a:fld>
            <a:endParaRPr lang="es-CR"/>
          </a:p>
        </p:txBody>
      </p:sp>
      <p:sp>
        <p:nvSpPr>
          <p:cNvPr id="9" name="8 Marcador de pie de página"/>
          <p:cNvSpPr>
            <a:spLocks noGrp="1"/>
          </p:cNvSpPr>
          <p:nvPr>
            <p:ph type="ftr" sz="quarter" idx="11"/>
          </p:nvPr>
        </p:nvSpPr>
        <p:spPr/>
        <p:txBody>
          <a:bodyPr/>
          <a:lstStyle/>
          <a:p>
            <a:r>
              <a:rPr lang="es-CR" dirty="0" smtClean="0"/>
              <a:t>Normas y Principios Generales del Ordenamiento Aduanero</a:t>
            </a:r>
            <a:endParaRPr lang="es-CR" dirty="0"/>
          </a:p>
        </p:txBody>
      </p:sp>
      <p:pic>
        <p:nvPicPr>
          <p:cNvPr id="10" name="0 Imagen" descr="Logo UCI Color.jpg"/>
          <p:cNvPicPr/>
          <p:nvPr/>
        </p:nvPicPr>
        <p:blipFill>
          <a:blip r:embed="rId3" cstate="print"/>
          <a:stretch>
            <a:fillRect/>
          </a:stretch>
        </p:blipFill>
        <p:spPr>
          <a:xfrm>
            <a:off x="323528" y="332656"/>
            <a:ext cx="1591424" cy="808856"/>
          </a:xfrm>
          <a:prstGeom prst="rect">
            <a:avLst/>
          </a:prstGeom>
        </p:spPr>
      </p:pic>
    </p:spTree>
    <p:extLst>
      <p:ext uri="{BB962C8B-B14F-4D97-AF65-F5344CB8AC3E}">
        <p14:creationId xmlns:p14="http://schemas.microsoft.com/office/powerpoint/2010/main" val="2971780882"/>
      </p:ext>
    </p:extLst>
  </p:cSld>
  <p:clrMapOvr>
    <a:masterClrMapping/>
  </p:clrMapOvr>
  <p:transition>
    <p:blind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1" name="Rectangle 3"/>
          <p:cNvSpPr>
            <a:spLocks noChangeArrowheads="1"/>
          </p:cNvSpPr>
          <p:nvPr/>
        </p:nvSpPr>
        <p:spPr bwMode="auto">
          <a:xfrm>
            <a:off x="468313" y="2349500"/>
            <a:ext cx="6551612" cy="100013"/>
          </a:xfrm>
          <a:prstGeom prst="rect">
            <a:avLst/>
          </a:prstGeom>
          <a:noFill/>
          <a:ln w="9525">
            <a:noFill/>
            <a:miter lim="800000"/>
            <a:headEnd/>
            <a:tailEnd/>
          </a:ln>
        </p:spPr>
        <p:txBody>
          <a:bodyPr anchor="b"/>
          <a:lstStyle/>
          <a:p>
            <a:r>
              <a:rPr lang="es-ES_tradnl" sz="2400" b="1">
                <a:solidFill>
                  <a:srgbClr val="FFFF00"/>
                </a:solidFill>
              </a:rPr>
              <a:t/>
            </a:r>
            <a:br>
              <a:rPr lang="es-ES_tradnl" sz="2400" b="1">
                <a:solidFill>
                  <a:srgbClr val="FFFF00"/>
                </a:solidFill>
              </a:rPr>
            </a:br>
            <a:r>
              <a:rPr lang="es-ES_tradnl" sz="2400" b="1">
                <a:solidFill>
                  <a:srgbClr val="FFFF00"/>
                </a:solidFill>
              </a:rPr>
              <a:t/>
            </a:r>
            <a:br>
              <a:rPr lang="es-ES_tradnl" sz="2400" b="1">
                <a:solidFill>
                  <a:srgbClr val="FFFF00"/>
                </a:solidFill>
              </a:rPr>
            </a:br>
            <a:r>
              <a:rPr lang="es-ES_tradnl" sz="2400" b="1">
                <a:solidFill>
                  <a:srgbClr val="FFFF00"/>
                </a:solidFill>
              </a:rPr>
              <a:t> </a:t>
            </a:r>
            <a:r>
              <a:rPr lang="es-ES_tradnl" sz="2400" b="1">
                <a:solidFill>
                  <a:schemeClr val="tx2"/>
                </a:solidFill>
              </a:rPr>
              <a:t/>
            </a:r>
            <a:br>
              <a:rPr lang="es-ES_tradnl" sz="2400" b="1">
                <a:solidFill>
                  <a:schemeClr val="tx2"/>
                </a:solidFill>
              </a:rPr>
            </a:br>
            <a:r>
              <a:rPr lang="es-ES_tradnl" sz="2400" b="1">
                <a:solidFill>
                  <a:schemeClr val="tx2"/>
                </a:solidFill>
              </a:rPr>
              <a:t> </a:t>
            </a:r>
            <a:r>
              <a:rPr lang="es-ES_tradnl" sz="2800" b="1">
                <a:solidFill>
                  <a:schemeClr val="tx2"/>
                </a:solidFill>
                <a:latin typeface="Times New Roman" pitchFamily="18" charset="0"/>
              </a:rPr>
              <a:t> </a:t>
            </a:r>
            <a:endParaRPr lang="es-ES_tradnl" sz="4000" b="1">
              <a:solidFill>
                <a:schemeClr val="tx2"/>
              </a:solidFill>
              <a:latin typeface="Times New Roman" pitchFamily="18" charset="0"/>
            </a:endParaRPr>
          </a:p>
        </p:txBody>
      </p:sp>
      <p:sp>
        <p:nvSpPr>
          <p:cNvPr id="882692" name="Text Box 4"/>
          <p:cNvSpPr txBox="1">
            <a:spLocks noChangeArrowheads="1"/>
          </p:cNvSpPr>
          <p:nvPr/>
        </p:nvSpPr>
        <p:spPr bwMode="auto">
          <a:xfrm>
            <a:off x="755576" y="980728"/>
            <a:ext cx="7632700" cy="461665"/>
          </a:xfrm>
          <a:prstGeom prst="rect">
            <a:avLst/>
          </a:prstGeom>
          <a:noFill/>
          <a:ln w="9525">
            <a:noFill/>
            <a:miter lim="800000"/>
            <a:headEnd/>
            <a:tailEnd/>
          </a:ln>
          <a:effectLst/>
        </p:spPr>
        <p:txBody>
          <a:bodyPr>
            <a:spAutoFit/>
          </a:bodyPr>
          <a:lstStyle/>
          <a:p>
            <a:pPr algn="ctr"/>
            <a:r>
              <a:rPr lang="es-CR" sz="2400" b="1" dirty="0" smtClean="0"/>
              <a:t>CONCEPTO DEL DERECHO ADUANERO </a:t>
            </a:r>
            <a:endParaRPr lang="es-ES" sz="2400" b="1" i="1" dirty="0">
              <a:latin typeface="Times New Roman" pitchFamily="18" charset="0"/>
            </a:endParaRPr>
          </a:p>
        </p:txBody>
      </p:sp>
      <p:sp>
        <p:nvSpPr>
          <p:cNvPr id="882693" name="Text Box 5"/>
          <p:cNvSpPr txBox="1">
            <a:spLocks noChangeArrowheads="1"/>
          </p:cNvSpPr>
          <p:nvPr/>
        </p:nvSpPr>
        <p:spPr bwMode="auto">
          <a:xfrm>
            <a:off x="323528" y="1772816"/>
            <a:ext cx="8425185" cy="4401205"/>
          </a:xfrm>
          <a:prstGeom prst="rect">
            <a:avLst/>
          </a:prstGeom>
          <a:noFill/>
          <a:ln w="9525">
            <a:noFill/>
            <a:miter lim="800000"/>
            <a:headEnd/>
            <a:tailEnd/>
          </a:ln>
          <a:effectLst/>
        </p:spPr>
        <p:txBody>
          <a:bodyPr wrap="square">
            <a:spAutoFit/>
          </a:bodyPr>
          <a:lstStyle/>
          <a:p>
            <a:pPr algn="just"/>
            <a:r>
              <a:rPr lang="es-CR" sz="2000" dirty="0" smtClean="0"/>
              <a:t>En ese sentido, el Derecho Aduanero viene a ser definido como </a:t>
            </a:r>
            <a:r>
              <a:rPr lang="es-CR" sz="2000" dirty="0" smtClean="0">
                <a:solidFill>
                  <a:srgbClr val="FF0000"/>
                </a:solidFill>
              </a:rPr>
              <a:t>“</a:t>
            </a:r>
            <a:r>
              <a:rPr lang="es-CR" sz="2000" b="1" dirty="0" smtClean="0">
                <a:solidFill>
                  <a:srgbClr val="FF0000"/>
                </a:solidFill>
              </a:rPr>
              <a:t>el conjunto de normas de Derecho Público, de finalidad protectora, cuyo cumplimiento es exigible siempre que se realiza una operación de comercio exterior de mercancías, y aquellas otras imprescindibles para su aplicación efectiva</a:t>
            </a:r>
            <a:r>
              <a:rPr lang="es-CR" sz="2000" dirty="0" smtClean="0">
                <a:solidFill>
                  <a:srgbClr val="FF0000"/>
                </a:solidFill>
              </a:rPr>
              <a:t>.” </a:t>
            </a:r>
          </a:p>
          <a:p>
            <a:pPr algn="just"/>
            <a:endParaRPr lang="es-CR" sz="2000" dirty="0" smtClean="0"/>
          </a:p>
          <a:p>
            <a:pPr algn="just"/>
            <a:endParaRPr lang="es-CR" sz="2000" dirty="0" smtClean="0"/>
          </a:p>
          <a:p>
            <a:r>
              <a:rPr lang="es-CR" sz="2000" b="1" dirty="0" smtClean="0"/>
              <a:t>Diferencia entre Derechos Arancelarios a la Importación y tributos internos </a:t>
            </a:r>
          </a:p>
          <a:p>
            <a:endParaRPr lang="es-CR" sz="2000" dirty="0" smtClean="0"/>
          </a:p>
          <a:p>
            <a:r>
              <a:rPr lang="es-CR" sz="2000" dirty="0" smtClean="0"/>
              <a:t>En Costa Rica se cobran los siguientes tributos a la importación: </a:t>
            </a:r>
          </a:p>
          <a:p>
            <a:endParaRPr lang="es-CR" sz="2000" dirty="0" smtClean="0"/>
          </a:p>
          <a:p>
            <a:r>
              <a:rPr lang="es-CR" sz="2000" dirty="0" smtClean="0"/>
              <a:t>Derechos Arancelarios a la Importación (DAI) </a:t>
            </a:r>
          </a:p>
          <a:p>
            <a:r>
              <a:rPr lang="es-CR" sz="2000" dirty="0" smtClean="0"/>
              <a:t>Impuesto Selectivo de Consumo </a:t>
            </a:r>
          </a:p>
          <a:p>
            <a:r>
              <a:rPr lang="es-CR" sz="2000" dirty="0" smtClean="0"/>
              <a:t>Impuesto General sobre las Ventas </a:t>
            </a:r>
          </a:p>
          <a:p>
            <a:r>
              <a:rPr lang="es-CR" sz="2000" dirty="0" smtClean="0"/>
              <a:t>Impuesto del 1% sobre las mercancías importadas </a:t>
            </a:r>
          </a:p>
        </p:txBody>
      </p:sp>
      <p:sp>
        <p:nvSpPr>
          <p:cNvPr id="7" name="6 Marcador de fecha"/>
          <p:cNvSpPr>
            <a:spLocks noGrp="1"/>
          </p:cNvSpPr>
          <p:nvPr>
            <p:ph type="dt" sz="half" idx="10"/>
          </p:nvPr>
        </p:nvSpPr>
        <p:spPr/>
        <p:txBody>
          <a:bodyPr/>
          <a:lstStyle/>
          <a:p>
            <a:fld id="{C91CECBB-EA90-48BF-A9BF-71DE64F3CA9E}" type="datetime7">
              <a:rPr lang="es-CR" smtClean="0"/>
              <a:pPr/>
              <a:t>jul-17</a:t>
            </a:fld>
            <a:endParaRPr lang="es-CR" dirty="0"/>
          </a:p>
        </p:txBody>
      </p:sp>
      <p:sp>
        <p:nvSpPr>
          <p:cNvPr id="8" name="7 Marcador de número de diapositiva"/>
          <p:cNvSpPr>
            <a:spLocks noGrp="1"/>
          </p:cNvSpPr>
          <p:nvPr>
            <p:ph type="sldNum" sz="quarter" idx="12"/>
          </p:nvPr>
        </p:nvSpPr>
        <p:spPr/>
        <p:txBody>
          <a:bodyPr/>
          <a:lstStyle/>
          <a:p>
            <a:fld id="{0D31B79B-629F-4864-890C-CDC8E4366DCA}" type="slidenum">
              <a:rPr lang="es-CR" smtClean="0"/>
              <a:pPr/>
              <a:t>11</a:t>
            </a:fld>
            <a:endParaRPr lang="es-CR" dirty="0"/>
          </a:p>
        </p:txBody>
      </p:sp>
      <p:sp>
        <p:nvSpPr>
          <p:cNvPr id="9" name="8 Marcador de pie de página"/>
          <p:cNvSpPr>
            <a:spLocks noGrp="1"/>
          </p:cNvSpPr>
          <p:nvPr>
            <p:ph type="ftr" sz="quarter" idx="11"/>
          </p:nvPr>
        </p:nvSpPr>
        <p:spPr/>
        <p:txBody>
          <a:bodyPr/>
          <a:lstStyle/>
          <a:p>
            <a:r>
              <a:rPr lang="es-CR" dirty="0" smtClean="0"/>
              <a:t>Normas y Principios Generales del Ordenamiento Aduanero</a:t>
            </a:r>
            <a:endParaRPr lang="es-CR" dirty="0"/>
          </a:p>
        </p:txBody>
      </p:sp>
      <p:pic>
        <p:nvPicPr>
          <p:cNvPr id="10" name="0 Imagen" descr="Logo UCI Color.jpg"/>
          <p:cNvPicPr/>
          <p:nvPr/>
        </p:nvPicPr>
        <p:blipFill>
          <a:blip r:embed="rId3" cstate="print"/>
          <a:stretch>
            <a:fillRect/>
          </a:stretch>
        </p:blipFill>
        <p:spPr>
          <a:xfrm>
            <a:off x="323528" y="188640"/>
            <a:ext cx="1591424" cy="808856"/>
          </a:xfrm>
          <a:prstGeom prst="rect">
            <a:avLst/>
          </a:prstGeom>
        </p:spPr>
      </p:pic>
    </p:spTree>
    <p:extLst>
      <p:ext uri="{BB962C8B-B14F-4D97-AF65-F5344CB8AC3E}">
        <p14:creationId xmlns:p14="http://schemas.microsoft.com/office/powerpoint/2010/main" val="2971780882"/>
      </p:ext>
    </p:extLst>
  </p:cSld>
  <p:clrMapOvr>
    <a:masterClrMapping/>
  </p:clrMapOvr>
  <p:transition>
    <p:blind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1" name="Rectangle 3"/>
          <p:cNvSpPr>
            <a:spLocks noChangeArrowheads="1"/>
          </p:cNvSpPr>
          <p:nvPr/>
        </p:nvSpPr>
        <p:spPr bwMode="auto">
          <a:xfrm>
            <a:off x="468313" y="2349500"/>
            <a:ext cx="6551612" cy="100013"/>
          </a:xfrm>
          <a:prstGeom prst="rect">
            <a:avLst/>
          </a:prstGeom>
          <a:noFill/>
          <a:ln w="9525">
            <a:noFill/>
            <a:miter lim="800000"/>
            <a:headEnd/>
            <a:tailEnd/>
          </a:ln>
        </p:spPr>
        <p:txBody>
          <a:bodyPr anchor="b"/>
          <a:lstStyle/>
          <a:p>
            <a:r>
              <a:rPr lang="es-ES_tradnl" sz="2400" b="1">
                <a:solidFill>
                  <a:srgbClr val="FFFF00"/>
                </a:solidFill>
              </a:rPr>
              <a:t/>
            </a:r>
            <a:br>
              <a:rPr lang="es-ES_tradnl" sz="2400" b="1">
                <a:solidFill>
                  <a:srgbClr val="FFFF00"/>
                </a:solidFill>
              </a:rPr>
            </a:br>
            <a:r>
              <a:rPr lang="es-ES_tradnl" sz="2400" b="1">
                <a:solidFill>
                  <a:srgbClr val="FFFF00"/>
                </a:solidFill>
              </a:rPr>
              <a:t/>
            </a:r>
            <a:br>
              <a:rPr lang="es-ES_tradnl" sz="2400" b="1">
                <a:solidFill>
                  <a:srgbClr val="FFFF00"/>
                </a:solidFill>
              </a:rPr>
            </a:br>
            <a:r>
              <a:rPr lang="es-ES_tradnl" sz="2400" b="1">
                <a:solidFill>
                  <a:srgbClr val="FFFF00"/>
                </a:solidFill>
              </a:rPr>
              <a:t> </a:t>
            </a:r>
            <a:r>
              <a:rPr lang="es-ES_tradnl" sz="2400" b="1">
                <a:solidFill>
                  <a:schemeClr val="tx2"/>
                </a:solidFill>
              </a:rPr>
              <a:t/>
            </a:r>
            <a:br>
              <a:rPr lang="es-ES_tradnl" sz="2400" b="1">
                <a:solidFill>
                  <a:schemeClr val="tx2"/>
                </a:solidFill>
              </a:rPr>
            </a:br>
            <a:r>
              <a:rPr lang="es-ES_tradnl" sz="2400" b="1">
                <a:solidFill>
                  <a:schemeClr val="tx2"/>
                </a:solidFill>
              </a:rPr>
              <a:t> </a:t>
            </a:r>
            <a:r>
              <a:rPr lang="es-ES_tradnl" sz="2800" b="1">
                <a:solidFill>
                  <a:schemeClr val="tx2"/>
                </a:solidFill>
                <a:latin typeface="Times New Roman" pitchFamily="18" charset="0"/>
              </a:rPr>
              <a:t> </a:t>
            </a:r>
            <a:endParaRPr lang="es-ES_tradnl" sz="4000" b="1">
              <a:solidFill>
                <a:schemeClr val="tx2"/>
              </a:solidFill>
              <a:latin typeface="Times New Roman" pitchFamily="18" charset="0"/>
            </a:endParaRPr>
          </a:p>
        </p:txBody>
      </p:sp>
      <p:sp>
        <p:nvSpPr>
          <p:cNvPr id="882692" name="Text Box 4"/>
          <p:cNvSpPr txBox="1">
            <a:spLocks noChangeArrowheads="1"/>
          </p:cNvSpPr>
          <p:nvPr/>
        </p:nvSpPr>
        <p:spPr bwMode="auto">
          <a:xfrm>
            <a:off x="755576" y="980728"/>
            <a:ext cx="7632700" cy="461665"/>
          </a:xfrm>
          <a:prstGeom prst="rect">
            <a:avLst/>
          </a:prstGeom>
          <a:noFill/>
          <a:ln w="9525">
            <a:noFill/>
            <a:miter lim="800000"/>
            <a:headEnd/>
            <a:tailEnd/>
          </a:ln>
          <a:effectLst/>
        </p:spPr>
        <p:txBody>
          <a:bodyPr>
            <a:spAutoFit/>
          </a:bodyPr>
          <a:lstStyle/>
          <a:p>
            <a:pPr algn="ctr"/>
            <a:r>
              <a:rPr lang="es-CR" sz="2400" b="1" dirty="0" smtClean="0"/>
              <a:t>CONCEPTO DEL DERECHO ADUANERO </a:t>
            </a:r>
            <a:endParaRPr lang="es-ES" sz="2400" b="1" i="1" dirty="0">
              <a:latin typeface="Times New Roman" pitchFamily="18" charset="0"/>
            </a:endParaRPr>
          </a:p>
        </p:txBody>
      </p:sp>
      <p:sp>
        <p:nvSpPr>
          <p:cNvPr id="882693" name="Text Box 5"/>
          <p:cNvSpPr txBox="1">
            <a:spLocks noChangeArrowheads="1"/>
          </p:cNvSpPr>
          <p:nvPr/>
        </p:nvSpPr>
        <p:spPr bwMode="auto">
          <a:xfrm>
            <a:off x="323528" y="1628800"/>
            <a:ext cx="8425185" cy="4708981"/>
          </a:xfrm>
          <a:prstGeom prst="rect">
            <a:avLst/>
          </a:prstGeom>
          <a:noFill/>
          <a:ln w="9525">
            <a:noFill/>
            <a:miter lim="800000"/>
            <a:headEnd/>
            <a:tailEnd/>
          </a:ln>
          <a:effectLst/>
        </p:spPr>
        <p:txBody>
          <a:bodyPr wrap="square">
            <a:spAutoFit/>
          </a:bodyPr>
          <a:lstStyle/>
          <a:p>
            <a:pPr algn="just"/>
            <a:r>
              <a:rPr lang="es-CR" sz="2000" dirty="0" smtClean="0"/>
              <a:t>Las diferencias entre los Derechos Arancelarios a la Importación y los tributos internos no son estructurales. </a:t>
            </a:r>
          </a:p>
          <a:p>
            <a:pPr algn="just"/>
            <a:endParaRPr lang="es-CR" sz="2000" dirty="0" smtClean="0"/>
          </a:p>
          <a:p>
            <a:pPr algn="just"/>
            <a:r>
              <a:rPr lang="es-CR" sz="2000" dirty="0" smtClean="0"/>
              <a:t>Las diferencias deben buscarse en los siguientes aspectos: </a:t>
            </a:r>
          </a:p>
          <a:p>
            <a:pPr algn="just"/>
            <a:r>
              <a:rPr lang="es-CR" sz="2000" dirty="0" smtClean="0"/>
              <a:t>A contrario de los tributos, que obviamente tienen una finalidad dirigida a atraer recursos financieros para el Estado, los derechos arancelarios tienen, además de este objetivo, otros económicos tales como: </a:t>
            </a:r>
          </a:p>
          <a:p>
            <a:pPr algn="just"/>
            <a:endParaRPr lang="es-CR" sz="2000" dirty="0" smtClean="0"/>
          </a:p>
          <a:p>
            <a:pPr algn="just"/>
            <a:r>
              <a:rPr lang="es-CR" sz="2000" dirty="0" smtClean="0"/>
              <a:t>-Protección de la producción nacional y </a:t>
            </a:r>
          </a:p>
          <a:p>
            <a:pPr algn="just"/>
            <a:r>
              <a:rPr lang="es-CR" sz="2000" dirty="0" smtClean="0"/>
              <a:t>-otras finalidades macroeconómicas. </a:t>
            </a:r>
          </a:p>
          <a:p>
            <a:pPr algn="just"/>
            <a:endParaRPr lang="es-CR" sz="2000" dirty="0" smtClean="0"/>
          </a:p>
          <a:p>
            <a:pPr algn="just"/>
            <a:r>
              <a:rPr lang="es-CR" sz="2000" dirty="0" smtClean="0"/>
              <a:t>Los derechos arancelarios son el instrumento más transparente de negociación comercial internacional, mientras que los tributos internos, si bien son regulados en los instrumentos comerciales internacionales, se regulan en el sentido de que no sean utilizados como barreras arancelarias. </a:t>
            </a:r>
          </a:p>
        </p:txBody>
      </p:sp>
      <p:sp>
        <p:nvSpPr>
          <p:cNvPr id="7" name="6 Marcador de fecha"/>
          <p:cNvSpPr>
            <a:spLocks noGrp="1"/>
          </p:cNvSpPr>
          <p:nvPr>
            <p:ph type="dt" sz="half" idx="10"/>
          </p:nvPr>
        </p:nvSpPr>
        <p:spPr/>
        <p:txBody>
          <a:bodyPr/>
          <a:lstStyle/>
          <a:p>
            <a:fld id="{C91CECBB-EA90-48BF-A9BF-71DE64F3CA9E}" type="datetime7">
              <a:rPr lang="es-CR" smtClean="0"/>
              <a:pPr/>
              <a:t>jul-17</a:t>
            </a:fld>
            <a:endParaRPr lang="es-CR" dirty="0"/>
          </a:p>
        </p:txBody>
      </p:sp>
      <p:sp>
        <p:nvSpPr>
          <p:cNvPr id="8" name="7 Marcador de número de diapositiva"/>
          <p:cNvSpPr>
            <a:spLocks noGrp="1"/>
          </p:cNvSpPr>
          <p:nvPr>
            <p:ph type="sldNum" sz="quarter" idx="12"/>
          </p:nvPr>
        </p:nvSpPr>
        <p:spPr/>
        <p:txBody>
          <a:bodyPr/>
          <a:lstStyle/>
          <a:p>
            <a:fld id="{0D31B79B-629F-4864-890C-CDC8E4366DCA}" type="slidenum">
              <a:rPr lang="es-CR" smtClean="0"/>
              <a:pPr/>
              <a:t>12</a:t>
            </a:fld>
            <a:endParaRPr lang="es-CR" dirty="0"/>
          </a:p>
        </p:txBody>
      </p:sp>
      <p:sp>
        <p:nvSpPr>
          <p:cNvPr id="9" name="8 Marcador de pie de página"/>
          <p:cNvSpPr>
            <a:spLocks noGrp="1"/>
          </p:cNvSpPr>
          <p:nvPr>
            <p:ph type="ftr" sz="quarter" idx="11"/>
          </p:nvPr>
        </p:nvSpPr>
        <p:spPr/>
        <p:txBody>
          <a:bodyPr/>
          <a:lstStyle/>
          <a:p>
            <a:r>
              <a:rPr lang="es-CR" dirty="0" smtClean="0"/>
              <a:t>Normas y Principios Generales del Ordenamiento Aduanero</a:t>
            </a:r>
            <a:endParaRPr lang="es-CR" dirty="0"/>
          </a:p>
        </p:txBody>
      </p:sp>
      <p:pic>
        <p:nvPicPr>
          <p:cNvPr id="10" name="0 Imagen" descr="Logo UCI Color.jpg"/>
          <p:cNvPicPr/>
          <p:nvPr/>
        </p:nvPicPr>
        <p:blipFill>
          <a:blip r:embed="rId3" cstate="print"/>
          <a:stretch>
            <a:fillRect/>
          </a:stretch>
        </p:blipFill>
        <p:spPr>
          <a:xfrm>
            <a:off x="323528" y="188640"/>
            <a:ext cx="1591424" cy="808856"/>
          </a:xfrm>
          <a:prstGeom prst="rect">
            <a:avLst/>
          </a:prstGeom>
        </p:spPr>
      </p:pic>
    </p:spTree>
    <p:extLst>
      <p:ext uri="{BB962C8B-B14F-4D97-AF65-F5344CB8AC3E}">
        <p14:creationId xmlns:p14="http://schemas.microsoft.com/office/powerpoint/2010/main" val="2971780882"/>
      </p:ext>
    </p:extLst>
  </p:cSld>
  <p:clrMapOvr>
    <a:masterClrMapping/>
  </p:clrMapOvr>
  <p:transition>
    <p:blind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1" name="Rectangle 3"/>
          <p:cNvSpPr>
            <a:spLocks noChangeArrowheads="1"/>
          </p:cNvSpPr>
          <p:nvPr/>
        </p:nvSpPr>
        <p:spPr bwMode="auto">
          <a:xfrm>
            <a:off x="468313" y="2349500"/>
            <a:ext cx="6551612" cy="100013"/>
          </a:xfrm>
          <a:prstGeom prst="rect">
            <a:avLst/>
          </a:prstGeom>
          <a:noFill/>
          <a:ln w="9525">
            <a:noFill/>
            <a:miter lim="800000"/>
            <a:headEnd/>
            <a:tailEnd/>
          </a:ln>
        </p:spPr>
        <p:txBody>
          <a:bodyPr anchor="b"/>
          <a:lstStyle/>
          <a:p>
            <a:r>
              <a:rPr lang="es-ES_tradnl" sz="2400" b="1">
                <a:solidFill>
                  <a:srgbClr val="FFFF00"/>
                </a:solidFill>
              </a:rPr>
              <a:t/>
            </a:r>
            <a:br>
              <a:rPr lang="es-ES_tradnl" sz="2400" b="1">
                <a:solidFill>
                  <a:srgbClr val="FFFF00"/>
                </a:solidFill>
              </a:rPr>
            </a:br>
            <a:r>
              <a:rPr lang="es-ES_tradnl" sz="2400" b="1">
                <a:solidFill>
                  <a:srgbClr val="FFFF00"/>
                </a:solidFill>
              </a:rPr>
              <a:t/>
            </a:r>
            <a:br>
              <a:rPr lang="es-ES_tradnl" sz="2400" b="1">
                <a:solidFill>
                  <a:srgbClr val="FFFF00"/>
                </a:solidFill>
              </a:rPr>
            </a:br>
            <a:r>
              <a:rPr lang="es-ES_tradnl" sz="2400" b="1">
                <a:solidFill>
                  <a:srgbClr val="FFFF00"/>
                </a:solidFill>
              </a:rPr>
              <a:t> </a:t>
            </a:r>
            <a:r>
              <a:rPr lang="es-ES_tradnl" sz="2400" b="1">
                <a:solidFill>
                  <a:schemeClr val="tx2"/>
                </a:solidFill>
              </a:rPr>
              <a:t/>
            </a:r>
            <a:br>
              <a:rPr lang="es-ES_tradnl" sz="2400" b="1">
                <a:solidFill>
                  <a:schemeClr val="tx2"/>
                </a:solidFill>
              </a:rPr>
            </a:br>
            <a:r>
              <a:rPr lang="es-ES_tradnl" sz="2400" b="1">
                <a:solidFill>
                  <a:schemeClr val="tx2"/>
                </a:solidFill>
              </a:rPr>
              <a:t> </a:t>
            </a:r>
            <a:r>
              <a:rPr lang="es-ES_tradnl" sz="2800" b="1">
                <a:solidFill>
                  <a:schemeClr val="tx2"/>
                </a:solidFill>
                <a:latin typeface="Times New Roman" pitchFamily="18" charset="0"/>
              </a:rPr>
              <a:t> </a:t>
            </a:r>
            <a:endParaRPr lang="es-ES_tradnl" sz="4000" b="1">
              <a:solidFill>
                <a:schemeClr val="tx2"/>
              </a:solidFill>
              <a:latin typeface="Times New Roman" pitchFamily="18" charset="0"/>
            </a:endParaRPr>
          </a:p>
        </p:txBody>
      </p:sp>
      <p:sp>
        <p:nvSpPr>
          <p:cNvPr id="7" name="6 Marcador de fecha"/>
          <p:cNvSpPr>
            <a:spLocks noGrp="1"/>
          </p:cNvSpPr>
          <p:nvPr>
            <p:ph type="dt" sz="half" idx="10"/>
          </p:nvPr>
        </p:nvSpPr>
        <p:spPr/>
        <p:txBody>
          <a:bodyPr/>
          <a:lstStyle/>
          <a:p>
            <a:fld id="{C91CECBB-EA90-48BF-A9BF-71DE64F3CA9E}" type="datetime7">
              <a:rPr lang="es-CR" smtClean="0"/>
              <a:pPr/>
              <a:t>jul-17</a:t>
            </a:fld>
            <a:endParaRPr lang="es-CR"/>
          </a:p>
        </p:txBody>
      </p:sp>
      <p:sp>
        <p:nvSpPr>
          <p:cNvPr id="8" name="7 Marcador de número de diapositiva"/>
          <p:cNvSpPr>
            <a:spLocks noGrp="1"/>
          </p:cNvSpPr>
          <p:nvPr>
            <p:ph type="sldNum" sz="quarter" idx="12"/>
          </p:nvPr>
        </p:nvSpPr>
        <p:spPr/>
        <p:txBody>
          <a:bodyPr/>
          <a:lstStyle/>
          <a:p>
            <a:fld id="{0D31B79B-629F-4864-890C-CDC8E4366DCA}" type="slidenum">
              <a:rPr lang="es-CR" smtClean="0"/>
              <a:pPr/>
              <a:t>13</a:t>
            </a:fld>
            <a:endParaRPr lang="es-CR"/>
          </a:p>
        </p:txBody>
      </p:sp>
      <p:sp>
        <p:nvSpPr>
          <p:cNvPr id="9" name="8 Marcador de pie de página"/>
          <p:cNvSpPr>
            <a:spLocks noGrp="1"/>
          </p:cNvSpPr>
          <p:nvPr>
            <p:ph type="ftr" sz="quarter" idx="11"/>
          </p:nvPr>
        </p:nvSpPr>
        <p:spPr/>
        <p:txBody>
          <a:bodyPr/>
          <a:lstStyle/>
          <a:p>
            <a:r>
              <a:rPr lang="es-CR" smtClean="0"/>
              <a:t>Normas y Principios Generales del Ordenamiento Aduanero</a:t>
            </a:r>
            <a:endParaRPr lang="es-CR"/>
          </a:p>
        </p:txBody>
      </p:sp>
      <p:pic>
        <p:nvPicPr>
          <p:cNvPr id="10" name="0 Imagen" descr="Logo UCI Color.jpg"/>
          <p:cNvPicPr/>
          <p:nvPr/>
        </p:nvPicPr>
        <p:blipFill>
          <a:blip r:embed="rId3" cstate="print"/>
          <a:stretch>
            <a:fillRect/>
          </a:stretch>
        </p:blipFill>
        <p:spPr>
          <a:xfrm>
            <a:off x="323528" y="332656"/>
            <a:ext cx="1591424" cy="808856"/>
          </a:xfrm>
          <a:prstGeom prst="rect">
            <a:avLst/>
          </a:prstGeom>
        </p:spPr>
      </p:pic>
      <p:sp>
        <p:nvSpPr>
          <p:cNvPr id="11" name="10 Rectángulo"/>
          <p:cNvSpPr/>
          <p:nvPr/>
        </p:nvSpPr>
        <p:spPr>
          <a:xfrm>
            <a:off x="539552" y="1484784"/>
            <a:ext cx="8136904" cy="3970318"/>
          </a:xfrm>
          <a:prstGeom prst="rect">
            <a:avLst/>
          </a:prstGeom>
        </p:spPr>
        <p:txBody>
          <a:bodyPr wrap="square">
            <a:spAutoFit/>
          </a:bodyPr>
          <a:lstStyle/>
          <a:p>
            <a:r>
              <a:rPr lang="es-CR" b="1" dirty="0" smtClean="0"/>
              <a:t>Dirección General de Aduanas (DGA)</a:t>
            </a:r>
          </a:p>
          <a:p>
            <a:endParaRPr lang="es-CR" b="1" dirty="0" smtClean="0"/>
          </a:p>
          <a:p>
            <a:endParaRPr lang="es-CR" b="1" dirty="0" smtClean="0"/>
          </a:p>
          <a:p>
            <a:pPr algn="just"/>
            <a:r>
              <a:rPr lang="es-CR" dirty="0" smtClean="0"/>
              <a:t>La DGA es una dependencia del Ministerio de Hacienda y tiene la responsabilidad de garantizar el cumplimiento de leyes y reglamentos que norman el tráfico internacional de mercancías. </a:t>
            </a:r>
          </a:p>
          <a:p>
            <a:pPr algn="just"/>
            <a:endParaRPr lang="es-CR" dirty="0" smtClean="0"/>
          </a:p>
          <a:p>
            <a:pPr algn="just"/>
            <a:r>
              <a:rPr lang="es-CR" dirty="0" smtClean="0"/>
              <a:t>Es administrada por un Director y una Subdirección General.</a:t>
            </a:r>
          </a:p>
          <a:p>
            <a:pPr algn="just"/>
            <a:endParaRPr lang="es-CR" dirty="0" smtClean="0"/>
          </a:p>
          <a:p>
            <a:pPr algn="just"/>
            <a:r>
              <a:rPr lang="es-CR" dirty="0" smtClean="0"/>
              <a:t>A través del Reglamento Orgánico Funcional, se faculta al Director General a dictar las normas necesarias a efecto de desarrollar o reestructurar la organización interna de la Dirección General de Aduanas, con el fin de permitir a la institución readecuar su estructura orgánica funcional, integrada por cuatro niveles: </a:t>
            </a:r>
            <a:r>
              <a:rPr lang="es-CR" b="1" dirty="0" smtClean="0"/>
              <a:t>Directivo, Central Rector, Central Operativo y Técnico Operativo.</a:t>
            </a:r>
            <a:endParaRPr lang="es-CR" b="1" dirty="0"/>
          </a:p>
        </p:txBody>
      </p:sp>
    </p:spTree>
  </p:cSld>
  <p:clrMapOvr>
    <a:masterClrMapping/>
  </p:clrMapOvr>
  <p:transition>
    <p:blind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1" name="Rectangle 3"/>
          <p:cNvSpPr>
            <a:spLocks noChangeArrowheads="1"/>
          </p:cNvSpPr>
          <p:nvPr/>
        </p:nvSpPr>
        <p:spPr bwMode="auto">
          <a:xfrm>
            <a:off x="468313" y="2349500"/>
            <a:ext cx="6551612" cy="100013"/>
          </a:xfrm>
          <a:prstGeom prst="rect">
            <a:avLst/>
          </a:prstGeom>
          <a:noFill/>
          <a:ln w="9525">
            <a:noFill/>
            <a:miter lim="800000"/>
            <a:headEnd/>
            <a:tailEnd/>
          </a:ln>
        </p:spPr>
        <p:txBody>
          <a:bodyPr anchor="b"/>
          <a:lstStyle/>
          <a:p>
            <a:r>
              <a:rPr lang="es-ES_tradnl" sz="2400" b="1">
                <a:solidFill>
                  <a:srgbClr val="FFFF00"/>
                </a:solidFill>
              </a:rPr>
              <a:t/>
            </a:r>
            <a:br>
              <a:rPr lang="es-ES_tradnl" sz="2400" b="1">
                <a:solidFill>
                  <a:srgbClr val="FFFF00"/>
                </a:solidFill>
              </a:rPr>
            </a:br>
            <a:r>
              <a:rPr lang="es-ES_tradnl" sz="2400" b="1">
                <a:solidFill>
                  <a:srgbClr val="FFFF00"/>
                </a:solidFill>
              </a:rPr>
              <a:t/>
            </a:r>
            <a:br>
              <a:rPr lang="es-ES_tradnl" sz="2400" b="1">
                <a:solidFill>
                  <a:srgbClr val="FFFF00"/>
                </a:solidFill>
              </a:rPr>
            </a:br>
            <a:r>
              <a:rPr lang="es-ES_tradnl" sz="2400" b="1">
                <a:solidFill>
                  <a:srgbClr val="FFFF00"/>
                </a:solidFill>
              </a:rPr>
              <a:t> </a:t>
            </a:r>
            <a:r>
              <a:rPr lang="es-ES_tradnl" sz="2400" b="1">
                <a:solidFill>
                  <a:schemeClr val="tx2"/>
                </a:solidFill>
              </a:rPr>
              <a:t/>
            </a:r>
            <a:br>
              <a:rPr lang="es-ES_tradnl" sz="2400" b="1">
                <a:solidFill>
                  <a:schemeClr val="tx2"/>
                </a:solidFill>
              </a:rPr>
            </a:br>
            <a:r>
              <a:rPr lang="es-ES_tradnl" sz="2400" b="1">
                <a:solidFill>
                  <a:schemeClr val="tx2"/>
                </a:solidFill>
              </a:rPr>
              <a:t> </a:t>
            </a:r>
            <a:r>
              <a:rPr lang="es-ES_tradnl" sz="2800" b="1">
                <a:solidFill>
                  <a:schemeClr val="tx2"/>
                </a:solidFill>
                <a:latin typeface="Times New Roman" pitchFamily="18" charset="0"/>
              </a:rPr>
              <a:t> </a:t>
            </a:r>
            <a:endParaRPr lang="es-ES_tradnl" sz="4000" b="1">
              <a:solidFill>
                <a:schemeClr val="tx2"/>
              </a:solidFill>
              <a:latin typeface="Times New Roman" pitchFamily="18" charset="0"/>
            </a:endParaRPr>
          </a:p>
        </p:txBody>
      </p:sp>
      <p:sp>
        <p:nvSpPr>
          <p:cNvPr id="7" name="6 Marcador de fecha"/>
          <p:cNvSpPr>
            <a:spLocks noGrp="1"/>
          </p:cNvSpPr>
          <p:nvPr>
            <p:ph type="dt" sz="half" idx="10"/>
          </p:nvPr>
        </p:nvSpPr>
        <p:spPr/>
        <p:txBody>
          <a:bodyPr/>
          <a:lstStyle/>
          <a:p>
            <a:fld id="{C91CECBB-EA90-48BF-A9BF-71DE64F3CA9E}" type="datetime7">
              <a:rPr lang="es-CR" smtClean="0"/>
              <a:pPr/>
              <a:t>jul-17</a:t>
            </a:fld>
            <a:endParaRPr lang="es-CR"/>
          </a:p>
        </p:txBody>
      </p:sp>
      <p:sp>
        <p:nvSpPr>
          <p:cNvPr id="8" name="7 Marcador de número de diapositiva"/>
          <p:cNvSpPr>
            <a:spLocks noGrp="1"/>
          </p:cNvSpPr>
          <p:nvPr>
            <p:ph type="sldNum" sz="quarter" idx="12"/>
          </p:nvPr>
        </p:nvSpPr>
        <p:spPr/>
        <p:txBody>
          <a:bodyPr/>
          <a:lstStyle/>
          <a:p>
            <a:fld id="{0D31B79B-629F-4864-890C-CDC8E4366DCA}" type="slidenum">
              <a:rPr lang="es-CR" smtClean="0"/>
              <a:pPr/>
              <a:t>14</a:t>
            </a:fld>
            <a:endParaRPr lang="es-CR"/>
          </a:p>
        </p:txBody>
      </p:sp>
      <p:sp>
        <p:nvSpPr>
          <p:cNvPr id="9" name="8 Marcador de pie de página"/>
          <p:cNvSpPr>
            <a:spLocks noGrp="1"/>
          </p:cNvSpPr>
          <p:nvPr>
            <p:ph type="ftr" sz="quarter" idx="11"/>
          </p:nvPr>
        </p:nvSpPr>
        <p:spPr/>
        <p:txBody>
          <a:bodyPr/>
          <a:lstStyle/>
          <a:p>
            <a:r>
              <a:rPr lang="es-CR" smtClean="0"/>
              <a:t>Normas y Principios Generales del Ordenamiento Aduanero</a:t>
            </a:r>
            <a:endParaRPr lang="es-CR"/>
          </a:p>
        </p:txBody>
      </p:sp>
      <p:pic>
        <p:nvPicPr>
          <p:cNvPr id="10" name="0 Imagen" descr="Logo UCI Color.jpg"/>
          <p:cNvPicPr/>
          <p:nvPr/>
        </p:nvPicPr>
        <p:blipFill>
          <a:blip r:embed="rId3" cstate="print"/>
          <a:stretch>
            <a:fillRect/>
          </a:stretch>
        </p:blipFill>
        <p:spPr>
          <a:xfrm>
            <a:off x="323528" y="332656"/>
            <a:ext cx="1591424" cy="808856"/>
          </a:xfrm>
          <a:prstGeom prst="rect">
            <a:avLst/>
          </a:prstGeom>
        </p:spPr>
      </p:pic>
      <p:sp>
        <p:nvSpPr>
          <p:cNvPr id="12" name="11 Rectángulo"/>
          <p:cNvSpPr/>
          <p:nvPr/>
        </p:nvSpPr>
        <p:spPr>
          <a:xfrm>
            <a:off x="899592" y="1412776"/>
            <a:ext cx="7488832" cy="3139321"/>
          </a:xfrm>
          <a:prstGeom prst="rect">
            <a:avLst/>
          </a:prstGeom>
        </p:spPr>
        <p:txBody>
          <a:bodyPr wrap="square">
            <a:spAutoFit/>
          </a:bodyPr>
          <a:lstStyle/>
          <a:p>
            <a:pPr algn="just"/>
            <a:endParaRPr lang="es-CR" dirty="0" smtClean="0"/>
          </a:p>
          <a:p>
            <a:pPr algn="just"/>
            <a:r>
              <a:rPr lang="es-CR" dirty="0" smtClean="0"/>
              <a:t>La DGA mantiene una constante modernización en sus sistemas, respondiendo a las exigencias internacionales en materia aduanera, de comercio exterior y de calidad en el servicio; así como a la dinámica acelerada del comercio internacional, en el marco de la globalización de las economías, en un ámbito de facilitación y transparencia con sus usuarios directos e indirectos.</a:t>
            </a:r>
          </a:p>
          <a:p>
            <a:pPr algn="just"/>
            <a:endParaRPr lang="es-CR" dirty="0" smtClean="0"/>
          </a:p>
          <a:p>
            <a:pPr algn="just"/>
            <a:endParaRPr lang="es-CR" dirty="0" smtClean="0"/>
          </a:p>
          <a:p>
            <a:pPr algn="just"/>
            <a:r>
              <a:rPr lang="es-CR" dirty="0" smtClean="0"/>
              <a:t>La evolución del servicio aduanero en Costa Rica, ha estado íntimamente ligada a la forma en que ha cambiando la economía del país, dependiendo en cierta medida, de la tendencia económica predominante.</a:t>
            </a:r>
            <a:endParaRPr lang="es-CR" dirty="0"/>
          </a:p>
        </p:txBody>
      </p:sp>
    </p:spTree>
  </p:cSld>
  <p:clrMapOvr>
    <a:masterClrMapping/>
  </p:clrMapOvr>
  <p:transition>
    <p:blind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1" name="Rectangle 3"/>
          <p:cNvSpPr>
            <a:spLocks noChangeArrowheads="1"/>
          </p:cNvSpPr>
          <p:nvPr/>
        </p:nvSpPr>
        <p:spPr bwMode="auto">
          <a:xfrm>
            <a:off x="468313" y="2349500"/>
            <a:ext cx="6551612" cy="100013"/>
          </a:xfrm>
          <a:prstGeom prst="rect">
            <a:avLst/>
          </a:prstGeom>
          <a:noFill/>
          <a:ln w="9525">
            <a:noFill/>
            <a:miter lim="800000"/>
            <a:headEnd/>
            <a:tailEnd/>
          </a:ln>
        </p:spPr>
        <p:txBody>
          <a:bodyPr anchor="b"/>
          <a:lstStyle/>
          <a:p>
            <a:r>
              <a:rPr lang="es-ES_tradnl" sz="2400" b="1">
                <a:solidFill>
                  <a:srgbClr val="FFFF00"/>
                </a:solidFill>
              </a:rPr>
              <a:t/>
            </a:r>
            <a:br>
              <a:rPr lang="es-ES_tradnl" sz="2400" b="1">
                <a:solidFill>
                  <a:srgbClr val="FFFF00"/>
                </a:solidFill>
              </a:rPr>
            </a:br>
            <a:r>
              <a:rPr lang="es-ES_tradnl" sz="2400" b="1">
                <a:solidFill>
                  <a:srgbClr val="FFFF00"/>
                </a:solidFill>
              </a:rPr>
              <a:t/>
            </a:r>
            <a:br>
              <a:rPr lang="es-ES_tradnl" sz="2400" b="1">
                <a:solidFill>
                  <a:srgbClr val="FFFF00"/>
                </a:solidFill>
              </a:rPr>
            </a:br>
            <a:r>
              <a:rPr lang="es-ES_tradnl" sz="2400" b="1">
                <a:solidFill>
                  <a:srgbClr val="FFFF00"/>
                </a:solidFill>
              </a:rPr>
              <a:t> </a:t>
            </a:r>
            <a:r>
              <a:rPr lang="es-ES_tradnl" sz="2400" b="1">
                <a:solidFill>
                  <a:schemeClr val="tx2"/>
                </a:solidFill>
              </a:rPr>
              <a:t/>
            </a:r>
            <a:br>
              <a:rPr lang="es-ES_tradnl" sz="2400" b="1">
                <a:solidFill>
                  <a:schemeClr val="tx2"/>
                </a:solidFill>
              </a:rPr>
            </a:br>
            <a:r>
              <a:rPr lang="es-ES_tradnl" sz="2400" b="1">
                <a:solidFill>
                  <a:schemeClr val="tx2"/>
                </a:solidFill>
              </a:rPr>
              <a:t> </a:t>
            </a:r>
            <a:r>
              <a:rPr lang="es-ES_tradnl" sz="2800" b="1">
                <a:solidFill>
                  <a:schemeClr val="tx2"/>
                </a:solidFill>
                <a:latin typeface="Times New Roman" pitchFamily="18" charset="0"/>
              </a:rPr>
              <a:t> </a:t>
            </a:r>
            <a:endParaRPr lang="es-ES_tradnl" sz="4000" b="1">
              <a:solidFill>
                <a:schemeClr val="tx2"/>
              </a:solidFill>
              <a:latin typeface="Times New Roman" pitchFamily="18" charset="0"/>
            </a:endParaRPr>
          </a:p>
        </p:txBody>
      </p:sp>
      <p:sp>
        <p:nvSpPr>
          <p:cNvPr id="7" name="6 Marcador de fecha"/>
          <p:cNvSpPr>
            <a:spLocks noGrp="1"/>
          </p:cNvSpPr>
          <p:nvPr>
            <p:ph type="dt" sz="half" idx="10"/>
          </p:nvPr>
        </p:nvSpPr>
        <p:spPr/>
        <p:txBody>
          <a:bodyPr/>
          <a:lstStyle/>
          <a:p>
            <a:fld id="{C91CECBB-EA90-48BF-A9BF-71DE64F3CA9E}" type="datetime7">
              <a:rPr lang="es-CR" smtClean="0"/>
              <a:pPr/>
              <a:t>jul-17</a:t>
            </a:fld>
            <a:endParaRPr lang="es-CR"/>
          </a:p>
        </p:txBody>
      </p:sp>
      <p:sp>
        <p:nvSpPr>
          <p:cNvPr id="8" name="7 Marcador de número de diapositiva"/>
          <p:cNvSpPr>
            <a:spLocks noGrp="1"/>
          </p:cNvSpPr>
          <p:nvPr>
            <p:ph type="sldNum" sz="quarter" idx="12"/>
          </p:nvPr>
        </p:nvSpPr>
        <p:spPr/>
        <p:txBody>
          <a:bodyPr/>
          <a:lstStyle/>
          <a:p>
            <a:fld id="{0D31B79B-629F-4864-890C-CDC8E4366DCA}" type="slidenum">
              <a:rPr lang="es-CR" smtClean="0"/>
              <a:pPr/>
              <a:t>15</a:t>
            </a:fld>
            <a:endParaRPr lang="es-CR"/>
          </a:p>
        </p:txBody>
      </p:sp>
      <p:sp>
        <p:nvSpPr>
          <p:cNvPr id="9" name="8 Marcador de pie de página"/>
          <p:cNvSpPr>
            <a:spLocks noGrp="1"/>
          </p:cNvSpPr>
          <p:nvPr>
            <p:ph type="ftr" sz="quarter" idx="11"/>
          </p:nvPr>
        </p:nvSpPr>
        <p:spPr/>
        <p:txBody>
          <a:bodyPr/>
          <a:lstStyle/>
          <a:p>
            <a:r>
              <a:rPr lang="es-CR" smtClean="0"/>
              <a:t>Normas y Principios Generales del Ordenamiento Aduanero</a:t>
            </a:r>
            <a:endParaRPr lang="es-CR"/>
          </a:p>
        </p:txBody>
      </p:sp>
      <p:pic>
        <p:nvPicPr>
          <p:cNvPr id="10" name="0 Imagen" descr="Logo UCI Color.jpg"/>
          <p:cNvPicPr/>
          <p:nvPr/>
        </p:nvPicPr>
        <p:blipFill>
          <a:blip r:embed="rId3" cstate="print"/>
          <a:stretch>
            <a:fillRect/>
          </a:stretch>
        </p:blipFill>
        <p:spPr>
          <a:xfrm>
            <a:off x="323528" y="332656"/>
            <a:ext cx="1591424" cy="808856"/>
          </a:xfrm>
          <a:prstGeom prst="rect">
            <a:avLst/>
          </a:prstGeom>
        </p:spPr>
      </p:pic>
      <p:sp>
        <p:nvSpPr>
          <p:cNvPr id="11" name="10 Rectángulo"/>
          <p:cNvSpPr/>
          <p:nvPr/>
        </p:nvSpPr>
        <p:spPr>
          <a:xfrm>
            <a:off x="1043608" y="1916832"/>
            <a:ext cx="7272808" cy="2308324"/>
          </a:xfrm>
          <a:prstGeom prst="rect">
            <a:avLst/>
          </a:prstGeom>
        </p:spPr>
        <p:txBody>
          <a:bodyPr wrap="square">
            <a:spAutoFit/>
          </a:bodyPr>
          <a:lstStyle/>
          <a:p>
            <a:pPr algn="just"/>
            <a:r>
              <a:rPr lang="es-CR" dirty="0" smtClean="0"/>
              <a:t>A partir de los años 90, se emprendió la modernización de la administración tributaria aduanera y desde entonces, se encuentra en constante evolución, respondiendo al proceso de globalización económica mundial.</a:t>
            </a:r>
          </a:p>
          <a:p>
            <a:pPr algn="just"/>
            <a:endParaRPr lang="es-CR" dirty="0" smtClean="0"/>
          </a:p>
          <a:p>
            <a:pPr algn="just"/>
            <a:endParaRPr lang="es-CR" dirty="0" smtClean="0"/>
          </a:p>
          <a:p>
            <a:pPr algn="just"/>
            <a:r>
              <a:rPr lang="es-CR" dirty="0" smtClean="0"/>
              <a:t>Por ello, el Ministerio de Hacienda impulsó “un nuevo modelo de gestión aduanera” a través del cual, desde el 2005, se reforma la visión del Servicio Nacional de Aduanas (SNA). </a:t>
            </a:r>
          </a:p>
        </p:txBody>
      </p:sp>
    </p:spTree>
  </p:cSld>
  <p:clrMapOvr>
    <a:masterClrMapping/>
  </p:clrMapOvr>
  <p:transition>
    <p:blind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fecha"/>
          <p:cNvSpPr>
            <a:spLocks noGrp="1"/>
          </p:cNvSpPr>
          <p:nvPr>
            <p:ph type="dt" sz="half" idx="10"/>
          </p:nvPr>
        </p:nvSpPr>
        <p:spPr/>
        <p:txBody>
          <a:bodyPr/>
          <a:lstStyle/>
          <a:p>
            <a:fld id="{C91CECBB-EA90-48BF-A9BF-71DE64F3CA9E}" type="datetime7">
              <a:rPr lang="es-CR" smtClean="0"/>
              <a:pPr/>
              <a:t>jul-17</a:t>
            </a:fld>
            <a:endParaRPr lang="es-CR"/>
          </a:p>
        </p:txBody>
      </p:sp>
      <p:sp>
        <p:nvSpPr>
          <p:cNvPr id="8" name="7 Marcador de número de diapositiva"/>
          <p:cNvSpPr>
            <a:spLocks noGrp="1"/>
          </p:cNvSpPr>
          <p:nvPr>
            <p:ph type="sldNum" sz="quarter" idx="12"/>
          </p:nvPr>
        </p:nvSpPr>
        <p:spPr/>
        <p:txBody>
          <a:bodyPr/>
          <a:lstStyle/>
          <a:p>
            <a:fld id="{0D31B79B-629F-4864-890C-CDC8E4366DCA}" type="slidenum">
              <a:rPr lang="es-CR" smtClean="0"/>
              <a:pPr/>
              <a:t>16</a:t>
            </a:fld>
            <a:endParaRPr lang="es-CR"/>
          </a:p>
        </p:txBody>
      </p:sp>
      <p:sp>
        <p:nvSpPr>
          <p:cNvPr id="9" name="8 Marcador de pie de página"/>
          <p:cNvSpPr>
            <a:spLocks noGrp="1"/>
          </p:cNvSpPr>
          <p:nvPr>
            <p:ph type="ftr" sz="quarter" idx="11"/>
          </p:nvPr>
        </p:nvSpPr>
        <p:spPr/>
        <p:txBody>
          <a:bodyPr/>
          <a:lstStyle/>
          <a:p>
            <a:r>
              <a:rPr lang="es-CR" smtClean="0"/>
              <a:t>Normas y Principios Generales del Ordenamiento Aduanero</a:t>
            </a:r>
            <a:endParaRPr lang="es-CR"/>
          </a:p>
        </p:txBody>
      </p:sp>
      <p:pic>
        <p:nvPicPr>
          <p:cNvPr id="10" name="0 Imagen" descr="Logo UCI Color.jpg"/>
          <p:cNvPicPr/>
          <p:nvPr/>
        </p:nvPicPr>
        <p:blipFill>
          <a:blip r:embed="rId3" cstate="print"/>
          <a:stretch>
            <a:fillRect/>
          </a:stretch>
        </p:blipFill>
        <p:spPr>
          <a:xfrm>
            <a:off x="323528" y="332656"/>
            <a:ext cx="1591424" cy="808856"/>
          </a:xfrm>
          <a:prstGeom prst="rect">
            <a:avLst/>
          </a:prstGeom>
        </p:spPr>
      </p:pic>
      <p:sp>
        <p:nvSpPr>
          <p:cNvPr id="11" name="10 Rectángulo"/>
          <p:cNvSpPr/>
          <p:nvPr/>
        </p:nvSpPr>
        <p:spPr>
          <a:xfrm>
            <a:off x="971600" y="1196752"/>
            <a:ext cx="7632848" cy="4247317"/>
          </a:xfrm>
          <a:prstGeom prst="rect">
            <a:avLst/>
          </a:prstGeom>
        </p:spPr>
        <p:txBody>
          <a:bodyPr wrap="square">
            <a:spAutoFit/>
          </a:bodyPr>
          <a:lstStyle/>
          <a:p>
            <a:endParaRPr lang="es-CR" b="1" dirty="0" smtClean="0"/>
          </a:p>
          <a:p>
            <a:pPr algn="just"/>
            <a:endParaRPr lang="es-CR" b="1" dirty="0" smtClean="0"/>
          </a:p>
          <a:p>
            <a:pPr algn="just"/>
            <a:r>
              <a:rPr lang="es-CR" b="1" dirty="0" smtClean="0"/>
              <a:t>Visión:</a:t>
            </a:r>
          </a:p>
          <a:p>
            <a:pPr algn="just"/>
            <a:r>
              <a:rPr lang="es-CR" dirty="0" smtClean="0"/>
              <a:t>Ser una organización eficiente y eficaz, con alto desarrollo del potencial humano, apoyada en la tecnología y en procesos aduaneros que faciliten el comercio internacional, así como el control de las operaciones aduaneras, promoviendo el crecimiento y el desarrollo económico y social del país, en el marco de un modelo de gestión gerencial moderno.</a:t>
            </a:r>
          </a:p>
          <a:p>
            <a:pPr algn="just"/>
            <a:endParaRPr lang="es-CR" b="1" dirty="0" smtClean="0"/>
          </a:p>
          <a:p>
            <a:pPr algn="just"/>
            <a:endParaRPr lang="es-CR" b="1" dirty="0" smtClean="0"/>
          </a:p>
          <a:p>
            <a:pPr algn="just"/>
            <a:r>
              <a:rPr lang="es-CR" b="1" dirty="0" smtClean="0"/>
              <a:t>Misión:</a:t>
            </a:r>
          </a:p>
          <a:p>
            <a:pPr algn="just"/>
            <a:r>
              <a:rPr lang="es-CR" dirty="0" err="1" smtClean="0"/>
              <a:t>Gerenciar</a:t>
            </a:r>
            <a:r>
              <a:rPr lang="es-CR" dirty="0" smtClean="0"/>
              <a:t> las operaciones de comercio internacional, promoviendo la facilitación y el cumplimiento voluntario de la normativa, con uso intenso de la tecnología de información y comunicación, mediante gestión de riesgo, en beneficio de la sociedad costarricense.</a:t>
            </a:r>
            <a:endParaRPr lang="es-CR" dirty="0"/>
          </a:p>
        </p:txBody>
      </p:sp>
    </p:spTree>
  </p:cSld>
  <p:clrMapOvr>
    <a:masterClrMapping/>
  </p:clrMapOvr>
  <p:transition>
    <p:blind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1" name="Rectangle 3"/>
          <p:cNvSpPr>
            <a:spLocks noChangeArrowheads="1"/>
          </p:cNvSpPr>
          <p:nvPr/>
        </p:nvSpPr>
        <p:spPr bwMode="auto">
          <a:xfrm>
            <a:off x="468313" y="2349500"/>
            <a:ext cx="6551612" cy="100013"/>
          </a:xfrm>
          <a:prstGeom prst="rect">
            <a:avLst/>
          </a:prstGeom>
          <a:noFill/>
          <a:ln w="9525">
            <a:noFill/>
            <a:miter lim="800000"/>
            <a:headEnd/>
            <a:tailEnd/>
          </a:ln>
        </p:spPr>
        <p:txBody>
          <a:bodyPr anchor="b"/>
          <a:lstStyle/>
          <a:p>
            <a:r>
              <a:rPr lang="es-ES_tradnl" sz="2400" b="1">
                <a:solidFill>
                  <a:srgbClr val="FFFF00"/>
                </a:solidFill>
              </a:rPr>
              <a:t/>
            </a:r>
            <a:br>
              <a:rPr lang="es-ES_tradnl" sz="2400" b="1">
                <a:solidFill>
                  <a:srgbClr val="FFFF00"/>
                </a:solidFill>
              </a:rPr>
            </a:br>
            <a:r>
              <a:rPr lang="es-ES_tradnl" sz="2400" b="1">
                <a:solidFill>
                  <a:srgbClr val="FFFF00"/>
                </a:solidFill>
              </a:rPr>
              <a:t/>
            </a:r>
            <a:br>
              <a:rPr lang="es-ES_tradnl" sz="2400" b="1">
                <a:solidFill>
                  <a:srgbClr val="FFFF00"/>
                </a:solidFill>
              </a:rPr>
            </a:br>
            <a:r>
              <a:rPr lang="es-ES_tradnl" sz="2400" b="1">
                <a:solidFill>
                  <a:srgbClr val="FFFF00"/>
                </a:solidFill>
              </a:rPr>
              <a:t> </a:t>
            </a:r>
            <a:r>
              <a:rPr lang="es-ES_tradnl" sz="2400" b="1">
                <a:solidFill>
                  <a:schemeClr val="tx2"/>
                </a:solidFill>
              </a:rPr>
              <a:t/>
            </a:r>
            <a:br>
              <a:rPr lang="es-ES_tradnl" sz="2400" b="1">
                <a:solidFill>
                  <a:schemeClr val="tx2"/>
                </a:solidFill>
              </a:rPr>
            </a:br>
            <a:r>
              <a:rPr lang="es-ES_tradnl" sz="2400" b="1">
                <a:solidFill>
                  <a:schemeClr val="tx2"/>
                </a:solidFill>
              </a:rPr>
              <a:t> </a:t>
            </a:r>
            <a:r>
              <a:rPr lang="es-ES_tradnl" sz="2800" b="1">
                <a:solidFill>
                  <a:schemeClr val="tx2"/>
                </a:solidFill>
                <a:latin typeface="Times New Roman" pitchFamily="18" charset="0"/>
              </a:rPr>
              <a:t> </a:t>
            </a:r>
            <a:endParaRPr lang="es-ES_tradnl" sz="4000" b="1">
              <a:solidFill>
                <a:schemeClr val="tx2"/>
              </a:solidFill>
              <a:latin typeface="Times New Roman" pitchFamily="18" charset="0"/>
            </a:endParaRPr>
          </a:p>
        </p:txBody>
      </p:sp>
      <p:sp>
        <p:nvSpPr>
          <p:cNvPr id="7" name="6 Marcador de fecha"/>
          <p:cNvSpPr>
            <a:spLocks noGrp="1"/>
          </p:cNvSpPr>
          <p:nvPr>
            <p:ph type="dt" sz="half" idx="10"/>
          </p:nvPr>
        </p:nvSpPr>
        <p:spPr/>
        <p:txBody>
          <a:bodyPr/>
          <a:lstStyle/>
          <a:p>
            <a:fld id="{C91CECBB-EA90-48BF-A9BF-71DE64F3CA9E}" type="datetime7">
              <a:rPr lang="es-CR" smtClean="0"/>
              <a:pPr/>
              <a:t>jul-17</a:t>
            </a:fld>
            <a:endParaRPr lang="es-CR"/>
          </a:p>
        </p:txBody>
      </p:sp>
      <p:sp>
        <p:nvSpPr>
          <p:cNvPr id="8" name="7 Marcador de número de diapositiva"/>
          <p:cNvSpPr>
            <a:spLocks noGrp="1"/>
          </p:cNvSpPr>
          <p:nvPr>
            <p:ph type="sldNum" sz="quarter" idx="12"/>
          </p:nvPr>
        </p:nvSpPr>
        <p:spPr/>
        <p:txBody>
          <a:bodyPr/>
          <a:lstStyle/>
          <a:p>
            <a:fld id="{0D31B79B-629F-4864-890C-CDC8E4366DCA}" type="slidenum">
              <a:rPr lang="es-CR" smtClean="0"/>
              <a:pPr/>
              <a:t>17</a:t>
            </a:fld>
            <a:endParaRPr lang="es-CR"/>
          </a:p>
        </p:txBody>
      </p:sp>
      <p:sp>
        <p:nvSpPr>
          <p:cNvPr id="9" name="8 Marcador de pie de página"/>
          <p:cNvSpPr>
            <a:spLocks noGrp="1"/>
          </p:cNvSpPr>
          <p:nvPr>
            <p:ph type="ftr" sz="quarter" idx="11"/>
          </p:nvPr>
        </p:nvSpPr>
        <p:spPr/>
        <p:txBody>
          <a:bodyPr/>
          <a:lstStyle/>
          <a:p>
            <a:r>
              <a:rPr lang="es-CR" smtClean="0"/>
              <a:t>Normas y Principios Generales del Ordenamiento Aduanero</a:t>
            </a:r>
            <a:endParaRPr lang="es-CR"/>
          </a:p>
        </p:txBody>
      </p:sp>
      <p:pic>
        <p:nvPicPr>
          <p:cNvPr id="10" name="0 Imagen" descr="Logo UCI Color.jpg"/>
          <p:cNvPicPr/>
          <p:nvPr/>
        </p:nvPicPr>
        <p:blipFill>
          <a:blip r:embed="rId3" cstate="print"/>
          <a:stretch>
            <a:fillRect/>
          </a:stretch>
        </p:blipFill>
        <p:spPr>
          <a:xfrm>
            <a:off x="323528" y="332656"/>
            <a:ext cx="1591424" cy="808856"/>
          </a:xfrm>
          <a:prstGeom prst="rect">
            <a:avLst/>
          </a:prstGeom>
        </p:spPr>
      </p:pic>
      <p:sp>
        <p:nvSpPr>
          <p:cNvPr id="11" name="10 Rectángulo"/>
          <p:cNvSpPr/>
          <p:nvPr/>
        </p:nvSpPr>
        <p:spPr>
          <a:xfrm>
            <a:off x="899592" y="1844824"/>
            <a:ext cx="7344816" cy="3970318"/>
          </a:xfrm>
          <a:prstGeom prst="rect">
            <a:avLst/>
          </a:prstGeom>
        </p:spPr>
        <p:txBody>
          <a:bodyPr wrap="square">
            <a:spAutoFit/>
          </a:bodyPr>
          <a:lstStyle/>
          <a:p>
            <a:pPr algn="just"/>
            <a:r>
              <a:rPr lang="es-CR" b="1" dirty="0" smtClean="0"/>
              <a:t>Objetivos estratégicos</a:t>
            </a:r>
          </a:p>
          <a:p>
            <a:pPr algn="just"/>
            <a:endParaRPr lang="es-CR" b="1" dirty="0" smtClean="0"/>
          </a:p>
          <a:p>
            <a:pPr algn="just"/>
            <a:r>
              <a:rPr lang="es-CR" dirty="0" smtClean="0"/>
              <a:t>El Servicio Nacional de Aduanas (SNA) de Costa Rica, se propone cuatro objetivos estratégicos conforme al plan estratégico:</a:t>
            </a:r>
          </a:p>
          <a:p>
            <a:pPr algn="just"/>
            <a:endParaRPr lang="es-CR" dirty="0" smtClean="0"/>
          </a:p>
          <a:p>
            <a:pPr algn="just"/>
            <a:r>
              <a:rPr lang="es-CR" dirty="0" smtClean="0"/>
              <a:t>1. </a:t>
            </a:r>
            <a:r>
              <a:rPr lang="es-CR" b="1" dirty="0" smtClean="0"/>
              <a:t>Mejorar los procesos aduaneros, mediante el uso de la tecnología de información y comunicación</a:t>
            </a:r>
          </a:p>
          <a:p>
            <a:pPr algn="just"/>
            <a:endParaRPr lang="es-CR" dirty="0" smtClean="0"/>
          </a:p>
          <a:p>
            <a:pPr algn="just"/>
            <a:r>
              <a:rPr lang="es-CR" dirty="0" smtClean="0"/>
              <a:t>2. </a:t>
            </a:r>
            <a:r>
              <a:rPr lang="es-CR" b="1" dirty="0" smtClean="0"/>
              <a:t>Mejorar la cultura organizacional</a:t>
            </a:r>
          </a:p>
          <a:p>
            <a:pPr algn="just"/>
            <a:endParaRPr lang="es-CR" dirty="0" smtClean="0"/>
          </a:p>
          <a:p>
            <a:pPr algn="just"/>
            <a:r>
              <a:rPr lang="es-CR" dirty="0" smtClean="0"/>
              <a:t>3. </a:t>
            </a:r>
            <a:r>
              <a:rPr lang="es-CR" b="1" dirty="0" smtClean="0"/>
              <a:t>Promover la cultura tributaria aduanera de los ciudadanos</a:t>
            </a:r>
          </a:p>
          <a:p>
            <a:pPr algn="just"/>
            <a:endParaRPr lang="es-CR" dirty="0" smtClean="0"/>
          </a:p>
          <a:p>
            <a:pPr algn="just"/>
            <a:r>
              <a:rPr lang="es-CR" dirty="0" smtClean="0"/>
              <a:t>4. </a:t>
            </a:r>
            <a:r>
              <a:rPr lang="es-CR" b="1" dirty="0" smtClean="0"/>
              <a:t>Controlar las operaciones aduaneras y las actividades de los agentes económicos, mediante la gestión de riesgo</a:t>
            </a:r>
            <a:endParaRPr lang="es-CR" dirty="0"/>
          </a:p>
        </p:txBody>
      </p:sp>
    </p:spTree>
  </p:cSld>
  <p:clrMapOvr>
    <a:masterClrMapping/>
  </p:clrMapOvr>
  <p:transition>
    <p:blind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1" name="Rectangle 3"/>
          <p:cNvSpPr>
            <a:spLocks noChangeArrowheads="1"/>
          </p:cNvSpPr>
          <p:nvPr/>
        </p:nvSpPr>
        <p:spPr bwMode="auto">
          <a:xfrm>
            <a:off x="468313" y="2349500"/>
            <a:ext cx="6551612" cy="100013"/>
          </a:xfrm>
          <a:prstGeom prst="rect">
            <a:avLst/>
          </a:prstGeom>
          <a:noFill/>
          <a:ln w="9525">
            <a:noFill/>
            <a:miter lim="800000"/>
            <a:headEnd/>
            <a:tailEnd/>
          </a:ln>
        </p:spPr>
        <p:txBody>
          <a:bodyPr anchor="b"/>
          <a:lstStyle/>
          <a:p>
            <a:r>
              <a:rPr lang="es-ES_tradnl" sz="2400" b="1">
                <a:solidFill>
                  <a:srgbClr val="FFFF00"/>
                </a:solidFill>
              </a:rPr>
              <a:t/>
            </a:r>
            <a:br>
              <a:rPr lang="es-ES_tradnl" sz="2400" b="1">
                <a:solidFill>
                  <a:srgbClr val="FFFF00"/>
                </a:solidFill>
              </a:rPr>
            </a:br>
            <a:r>
              <a:rPr lang="es-ES_tradnl" sz="2400" b="1">
                <a:solidFill>
                  <a:srgbClr val="FFFF00"/>
                </a:solidFill>
              </a:rPr>
              <a:t/>
            </a:r>
            <a:br>
              <a:rPr lang="es-ES_tradnl" sz="2400" b="1">
                <a:solidFill>
                  <a:srgbClr val="FFFF00"/>
                </a:solidFill>
              </a:rPr>
            </a:br>
            <a:r>
              <a:rPr lang="es-ES_tradnl" sz="2400" b="1">
                <a:solidFill>
                  <a:srgbClr val="FFFF00"/>
                </a:solidFill>
              </a:rPr>
              <a:t> </a:t>
            </a:r>
            <a:r>
              <a:rPr lang="es-ES_tradnl" sz="2400" b="1">
                <a:solidFill>
                  <a:schemeClr val="tx2"/>
                </a:solidFill>
              </a:rPr>
              <a:t/>
            </a:r>
            <a:br>
              <a:rPr lang="es-ES_tradnl" sz="2400" b="1">
                <a:solidFill>
                  <a:schemeClr val="tx2"/>
                </a:solidFill>
              </a:rPr>
            </a:br>
            <a:r>
              <a:rPr lang="es-ES_tradnl" sz="2400" b="1">
                <a:solidFill>
                  <a:schemeClr val="tx2"/>
                </a:solidFill>
              </a:rPr>
              <a:t> </a:t>
            </a:r>
            <a:r>
              <a:rPr lang="es-ES_tradnl" sz="2800" b="1">
                <a:solidFill>
                  <a:schemeClr val="tx2"/>
                </a:solidFill>
                <a:latin typeface="Times New Roman" pitchFamily="18" charset="0"/>
              </a:rPr>
              <a:t> </a:t>
            </a:r>
            <a:endParaRPr lang="es-ES_tradnl" sz="4000" b="1">
              <a:solidFill>
                <a:schemeClr val="tx2"/>
              </a:solidFill>
              <a:latin typeface="Times New Roman" pitchFamily="18" charset="0"/>
            </a:endParaRPr>
          </a:p>
        </p:txBody>
      </p:sp>
      <p:sp>
        <p:nvSpPr>
          <p:cNvPr id="7" name="6 Marcador de fecha"/>
          <p:cNvSpPr>
            <a:spLocks noGrp="1"/>
          </p:cNvSpPr>
          <p:nvPr>
            <p:ph type="dt" sz="half" idx="10"/>
          </p:nvPr>
        </p:nvSpPr>
        <p:spPr/>
        <p:txBody>
          <a:bodyPr/>
          <a:lstStyle/>
          <a:p>
            <a:fld id="{C91CECBB-EA90-48BF-A9BF-71DE64F3CA9E}" type="datetime7">
              <a:rPr lang="es-CR" smtClean="0"/>
              <a:pPr/>
              <a:t>jul-17</a:t>
            </a:fld>
            <a:endParaRPr lang="es-CR"/>
          </a:p>
        </p:txBody>
      </p:sp>
      <p:sp>
        <p:nvSpPr>
          <p:cNvPr id="8" name="7 Marcador de número de diapositiva"/>
          <p:cNvSpPr>
            <a:spLocks noGrp="1"/>
          </p:cNvSpPr>
          <p:nvPr>
            <p:ph type="sldNum" sz="quarter" idx="12"/>
          </p:nvPr>
        </p:nvSpPr>
        <p:spPr/>
        <p:txBody>
          <a:bodyPr/>
          <a:lstStyle/>
          <a:p>
            <a:fld id="{0D31B79B-629F-4864-890C-CDC8E4366DCA}" type="slidenum">
              <a:rPr lang="es-CR" smtClean="0"/>
              <a:pPr/>
              <a:t>18</a:t>
            </a:fld>
            <a:endParaRPr lang="es-CR"/>
          </a:p>
        </p:txBody>
      </p:sp>
      <p:sp>
        <p:nvSpPr>
          <p:cNvPr id="9" name="8 Marcador de pie de página"/>
          <p:cNvSpPr>
            <a:spLocks noGrp="1"/>
          </p:cNvSpPr>
          <p:nvPr>
            <p:ph type="ftr" sz="quarter" idx="11"/>
          </p:nvPr>
        </p:nvSpPr>
        <p:spPr/>
        <p:txBody>
          <a:bodyPr/>
          <a:lstStyle/>
          <a:p>
            <a:r>
              <a:rPr lang="es-CR" smtClean="0"/>
              <a:t>Normas y Principios Generales del Ordenamiento Aduanero</a:t>
            </a:r>
            <a:endParaRPr lang="es-CR"/>
          </a:p>
        </p:txBody>
      </p:sp>
      <p:pic>
        <p:nvPicPr>
          <p:cNvPr id="10" name="0 Imagen" descr="Logo UCI Color.jpg"/>
          <p:cNvPicPr/>
          <p:nvPr/>
        </p:nvPicPr>
        <p:blipFill>
          <a:blip r:embed="rId3" cstate="print"/>
          <a:stretch>
            <a:fillRect/>
          </a:stretch>
        </p:blipFill>
        <p:spPr>
          <a:xfrm>
            <a:off x="323528" y="188640"/>
            <a:ext cx="1591424" cy="808856"/>
          </a:xfrm>
          <a:prstGeom prst="rect">
            <a:avLst/>
          </a:prstGeom>
        </p:spPr>
      </p:pic>
      <p:sp>
        <p:nvSpPr>
          <p:cNvPr id="11" name="10 Rectángulo"/>
          <p:cNvSpPr/>
          <p:nvPr/>
        </p:nvSpPr>
        <p:spPr>
          <a:xfrm>
            <a:off x="827584" y="1052736"/>
            <a:ext cx="7632848" cy="5355312"/>
          </a:xfrm>
          <a:prstGeom prst="rect">
            <a:avLst/>
          </a:prstGeom>
        </p:spPr>
        <p:txBody>
          <a:bodyPr wrap="square">
            <a:spAutoFit/>
          </a:bodyPr>
          <a:lstStyle/>
          <a:p>
            <a:endParaRPr lang="es-CR" b="1" dirty="0" smtClean="0"/>
          </a:p>
          <a:p>
            <a:r>
              <a:rPr lang="es-CR" b="1" dirty="0" smtClean="0"/>
              <a:t>Estructura actual:</a:t>
            </a:r>
          </a:p>
          <a:p>
            <a:endParaRPr lang="es-CR" b="1" dirty="0" smtClean="0"/>
          </a:p>
          <a:p>
            <a:pPr algn="just"/>
            <a:r>
              <a:rPr lang="es-CR" dirty="0" smtClean="0"/>
              <a:t>Esta Dirección está compuesta por cuatro niveles rectores para el cumplimiento de sus funciones.</a:t>
            </a:r>
          </a:p>
          <a:p>
            <a:pPr algn="just"/>
            <a:endParaRPr lang="es-CR" dirty="0" smtClean="0"/>
          </a:p>
          <a:p>
            <a:pPr algn="just"/>
            <a:r>
              <a:rPr lang="es-CR" dirty="0" smtClean="0"/>
              <a:t>Nivel Directivo: constituido por la Dirección General.</a:t>
            </a:r>
          </a:p>
          <a:p>
            <a:pPr algn="just"/>
            <a:endParaRPr lang="es-CR" dirty="0" smtClean="0"/>
          </a:p>
          <a:p>
            <a:pPr algn="just"/>
            <a:r>
              <a:rPr lang="es-CR" dirty="0" smtClean="0"/>
              <a:t>Nivel Central Rector: constituido por la Dirección Normativa, la Dirección de Riesgo Aduanero, la Dirección de Gestión Técnica, la Dirección de Fiscalización y el Órgano Nacional de Valoración y Verificación Aduanera con rango de Dirección.</a:t>
            </a:r>
          </a:p>
          <a:p>
            <a:pPr algn="just"/>
            <a:endParaRPr lang="es-CR" dirty="0" smtClean="0"/>
          </a:p>
          <a:p>
            <a:pPr algn="just"/>
            <a:r>
              <a:rPr lang="es-CR" dirty="0" smtClean="0"/>
              <a:t>Nivel Central Operativo: constituido por la Dirección de Gestión de Tecnología Aduanera.</a:t>
            </a:r>
          </a:p>
          <a:p>
            <a:pPr algn="just"/>
            <a:endParaRPr lang="es-CR" dirty="0" smtClean="0"/>
          </a:p>
          <a:p>
            <a:pPr algn="just"/>
            <a:r>
              <a:rPr lang="es-CR" dirty="0" smtClean="0"/>
              <a:t>Nivel Técnico Operativo: constituido por las aduanas y sus dependencias.</a:t>
            </a:r>
          </a:p>
          <a:p>
            <a:pPr algn="just"/>
            <a:endParaRPr lang="es-CR" dirty="0" smtClean="0"/>
          </a:p>
          <a:p>
            <a:pPr algn="just"/>
            <a:endParaRPr lang="es-CR" dirty="0" smtClean="0"/>
          </a:p>
        </p:txBody>
      </p:sp>
    </p:spTree>
  </p:cSld>
  <p:clrMapOvr>
    <a:masterClrMapping/>
  </p:clrMapOvr>
  <p:transition>
    <p:blind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1" name="Rectangle 3"/>
          <p:cNvSpPr>
            <a:spLocks noChangeArrowheads="1"/>
          </p:cNvSpPr>
          <p:nvPr/>
        </p:nvSpPr>
        <p:spPr bwMode="auto">
          <a:xfrm>
            <a:off x="468313" y="2349500"/>
            <a:ext cx="6551612" cy="100013"/>
          </a:xfrm>
          <a:prstGeom prst="rect">
            <a:avLst/>
          </a:prstGeom>
          <a:noFill/>
          <a:ln w="9525">
            <a:noFill/>
            <a:miter lim="800000"/>
            <a:headEnd/>
            <a:tailEnd/>
          </a:ln>
        </p:spPr>
        <p:txBody>
          <a:bodyPr anchor="b"/>
          <a:lstStyle/>
          <a:p>
            <a:r>
              <a:rPr lang="es-ES_tradnl" sz="2400" b="1">
                <a:solidFill>
                  <a:srgbClr val="FFFF00"/>
                </a:solidFill>
              </a:rPr>
              <a:t/>
            </a:r>
            <a:br>
              <a:rPr lang="es-ES_tradnl" sz="2400" b="1">
                <a:solidFill>
                  <a:srgbClr val="FFFF00"/>
                </a:solidFill>
              </a:rPr>
            </a:br>
            <a:r>
              <a:rPr lang="es-ES_tradnl" sz="2400" b="1">
                <a:solidFill>
                  <a:srgbClr val="FFFF00"/>
                </a:solidFill>
              </a:rPr>
              <a:t/>
            </a:r>
            <a:br>
              <a:rPr lang="es-ES_tradnl" sz="2400" b="1">
                <a:solidFill>
                  <a:srgbClr val="FFFF00"/>
                </a:solidFill>
              </a:rPr>
            </a:br>
            <a:r>
              <a:rPr lang="es-ES_tradnl" sz="2400" b="1">
                <a:solidFill>
                  <a:srgbClr val="FFFF00"/>
                </a:solidFill>
              </a:rPr>
              <a:t> </a:t>
            </a:r>
            <a:r>
              <a:rPr lang="es-ES_tradnl" sz="2400" b="1">
                <a:solidFill>
                  <a:schemeClr val="tx2"/>
                </a:solidFill>
              </a:rPr>
              <a:t/>
            </a:r>
            <a:br>
              <a:rPr lang="es-ES_tradnl" sz="2400" b="1">
                <a:solidFill>
                  <a:schemeClr val="tx2"/>
                </a:solidFill>
              </a:rPr>
            </a:br>
            <a:r>
              <a:rPr lang="es-ES_tradnl" sz="2400" b="1">
                <a:solidFill>
                  <a:schemeClr val="tx2"/>
                </a:solidFill>
              </a:rPr>
              <a:t> </a:t>
            </a:r>
            <a:r>
              <a:rPr lang="es-ES_tradnl" sz="2800" b="1">
                <a:solidFill>
                  <a:schemeClr val="tx2"/>
                </a:solidFill>
                <a:latin typeface="Times New Roman" pitchFamily="18" charset="0"/>
              </a:rPr>
              <a:t> </a:t>
            </a:r>
            <a:endParaRPr lang="es-ES_tradnl" sz="4000" b="1">
              <a:solidFill>
                <a:schemeClr val="tx2"/>
              </a:solidFill>
              <a:latin typeface="Times New Roman" pitchFamily="18" charset="0"/>
            </a:endParaRPr>
          </a:p>
        </p:txBody>
      </p:sp>
      <p:sp>
        <p:nvSpPr>
          <p:cNvPr id="7" name="6 Marcador de fecha"/>
          <p:cNvSpPr>
            <a:spLocks noGrp="1"/>
          </p:cNvSpPr>
          <p:nvPr>
            <p:ph type="dt" sz="half" idx="10"/>
          </p:nvPr>
        </p:nvSpPr>
        <p:spPr/>
        <p:txBody>
          <a:bodyPr/>
          <a:lstStyle/>
          <a:p>
            <a:fld id="{C91CECBB-EA90-48BF-A9BF-71DE64F3CA9E}" type="datetime7">
              <a:rPr lang="es-CR" smtClean="0"/>
              <a:pPr/>
              <a:t>jul-17</a:t>
            </a:fld>
            <a:endParaRPr lang="es-CR"/>
          </a:p>
        </p:txBody>
      </p:sp>
      <p:sp>
        <p:nvSpPr>
          <p:cNvPr id="8" name="7 Marcador de número de diapositiva"/>
          <p:cNvSpPr>
            <a:spLocks noGrp="1"/>
          </p:cNvSpPr>
          <p:nvPr>
            <p:ph type="sldNum" sz="quarter" idx="12"/>
          </p:nvPr>
        </p:nvSpPr>
        <p:spPr/>
        <p:txBody>
          <a:bodyPr/>
          <a:lstStyle/>
          <a:p>
            <a:fld id="{0D31B79B-629F-4864-890C-CDC8E4366DCA}" type="slidenum">
              <a:rPr lang="es-CR" smtClean="0"/>
              <a:pPr/>
              <a:t>19</a:t>
            </a:fld>
            <a:endParaRPr lang="es-CR"/>
          </a:p>
        </p:txBody>
      </p:sp>
      <p:sp>
        <p:nvSpPr>
          <p:cNvPr id="9" name="8 Marcador de pie de página"/>
          <p:cNvSpPr>
            <a:spLocks noGrp="1"/>
          </p:cNvSpPr>
          <p:nvPr>
            <p:ph type="ftr" sz="quarter" idx="11"/>
          </p:nvPr>
        </p:nvSpPr>
        <p:spPr/>
        <p:txBody>
          <a:bodyPr/>
          <a:lstStyle/>
          <a:p>
            <a:r>
              <a:rPr lang="es-CR" smtClean="0"/>
              <a:t>Normas y Principios Generales del Ordenamiento Aduanero</a:t>
            </a:r>
            <a:endParaRPr lang="es-CR"/>
          </a:p>
        </p:txBody>
      </p:sp>
      <p:pic>
        <p:nvPicPr>
          <p:cNvPr id="10" name="0 Imagen" descr="Logo UCI Color.jpg"/>
          <p:cNvPicPr/>
          <p:nvPr/>
        </p:nvPicPr>
        <p:blipFill>
          <a:blip r:embed="rId3" cstate="print"/>
          <a:stretch>
            <a:fillRect/>
          </a:stretch>
        </p:blipFill>
        <p:spPr>
          <a:xfrm>
            <a:off x="323528" y="332656"/>
            <a:ext cx="1591424" cy="808856"/>
          </a:xfrm>
          <a:prstGeom prst="rect">
            <a:avLst/>
          </a:prstGeom>
        </p:spPr>
      </p:pic>
      <p:sp>
        <p:nvSpPr>
          <p:cNvPr id="11" name="10 Rectángulo"/>
          <p:cNvSpPr/>
          <p:nvPr/>
        </p:nvSpPr>
        <p:spPr>
          <a:xfrm>
            <a:off x="899592" y="908720"/>
            <a:ext cx="7776864" cy="4801314"/>
          </a:xfrm>
          <a:prstGeom prst="rect">
            <a:avLst/>
          </a:prstGeom>
        </p:spPr>
        <p:txBody>
          <a:bodyPr wrap="square">
            <a:spAutoFit/>
          </a:bodyPr>
          <a:lstStyle/>
          <a:p>
            <a:endParaRPr lang="es-CR" b="1" dirty="0" smtClean="0"/>
          </a:p>
          <a:p>
            <a:pPr algn="ctr"/>
            <a:r>
              <a:rPr lang="es-CR" b="1" dirty="0" smtClean="0"/>
              <a:t>Funciones de entidades organizativas que conforman la Dirección General de Aduanas Dirección General de Aduanas</a:t>
            </a:r>
          </a:p>
          <a:p>
            <a:endParaRPr lang="es-CR" dirty="0" smtClean="0"/>
          </a:p>
          <a:p>
            <a:pPr algn="just"/>
            <a:r>
              <a:rPr lang="es-CR" i="1" u="sng" dirty="0" smtClean="0"/>
              <a:t>La Dirección General de Aduanas es un órgano técnico independiente, adscrito al Ministerio de Hacienda</a:t>
            </a:r>
            <a:r>
              <a:rPr lang="es-CR" dirty="0" smtClean="0"/>
              <a:t>. Posee superioridad jerárquica en materia aduanera, controla y facilita el cumplimiento de la legislación del ramo y actúa para prevenir y reprimir infracciones aduaneras.</a:t>
            </a:r>
          </a:p>
          <a:p>
            <a:pPr algn="just"/>
            <a:endParaRPr lang="es-CR" dirty="0" smtClean="0"/>
          </a:p>
          <a:p>
            <a:pPr algn="just"/>
            <a:r>
              <a:rPr lang="es-CR" dirty="0" smtClean="0"/>
              <a:t>Las funciones de la </a:t>
            </a:r>
            <a:r>
              <a:rPr lang="es-CR" b="1" i="1" dirty="0" smtClean="0"/>
              <a:t>Dirección General de Aduanas (DGA) </a:t>
            </a:r>
            <a:r>
              <a:rPr lang="es-CR" dirty="0" smtClean="0"/>
              <a:t>incluyen dentro de sus competencias, además de la administración de los tributos que gravan la importación, el control de los diferentes regímenes aduaneros y la emisión de consultas, criterios o resoluciones anticipadas, directrices y normas de aplicación general sobre la materia aduanera.</a:t>
            </a:r>
          </a:p>
          <a:p>
            <a:pPr algn="just"/>
            <a:endParaRPr lang="es-CR" dirty="0" smtClean="0"/>
          </a:p>
          <a:p>
            <a:pPr algn="just"/>
            <a:r>
              <a:rPr lang="es-CR" dirty="0" smtClean="0"/>
              <a:t>Para asegurar el cumplimiento de sus funciones, la DGA está estructurada en diferentes áreas:</a:t>
            </a:r>
            <a:endParaRPr lang="es-CR" dirty="0"/>
          </a:p>
        </p:txBody>
      </p:sp>
    </p:spTree>
  </p:cSld>
  <p:clrMapOvr>
    <a:masterClrMapping/>
  </p:clrMapOvr>
  <p:transition>
    <p:blind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1" name="Rectangle 3"/>
          <p:cNvSpPr>
            <a:spLocks noChangeArrowheads="1"/>
          </p:cNvSpPr>
          <p:nvPr/>
        </p:nvSpPr>
        <p:spPr bwMode="auto">
          <a:xfrm>
            <a:off x="468313" y="2349500"/>
            <a:ext cx="6551612" cy="100013"/>
          </a:xfrm>
          <a:prstGeom prst="rect">
            <a:avLst/>
          </a:prstGeom>
          <a:noFill/>
          <a:ln w="9525">
            <a:noFill/>
            <a:miter lim="800000"/>
            <a:headEnd/>
            <a:tailEnd/>
          </a:ln>
        </p:spPr>
        <p:txBody>
          <a:bodyPr anchor="b"/>
          <a:lstStyle/>
          <a:p>
            <a:r>
              <a:rPr lang="es-ES_tradnl" sz="2400" b="1">
                <a:solidFill>
                  <a:srgbClr val="FFFF00"/>
                </a:solidFill>
              </a:rPr>
              <a:t/>
            </a:r>
            <a:br>
              <a:rPr lang="es-ES_tradnl" sz="2400" b="1">
                <a:solidFill>
                  <a:srgbClr val="FFFF00"/>
                </a:solidFill>
              </a:rPr>
            </a:br>
            <a:r>
              <a:rPr lang="es-ES_tradnl" sz="2400" b="1">
                <a:solidFill>
                  <a:srgbClr val="FFFF00"/>
                </a:solidFill>
              </a:rPr>
              <a:t/>
            </a:r>
            <a:br>
              <a:rPr lang="es-ES_tradnl" sz="2400" b="1">
                <a:solidFill>
                  <a:srgbClr val="FFFF00"/>
                </a:solidFill>
              </a:rPr>
            </a:br>
            <a:r>
              <a:rPr lang="es-ES_tradnl" sz="2400" b="1">
                <a:solidFill>
                  <a:srgbClr val="FFFF00"/>
                </a:solidFill>
              </a:rPr>
              <a:t> </a:t>
            </a:r>
            <a:r>
              <a:rPr lang="es-ES_tradnl" sz="2400" b="1">
                <a:solidFill>
                  <a:schemeClr val="tx2"/>
                </a:solidFill>
              </a:rPr>
              <a:t/>
            </a:r>
            <a:br>
              <a:rPr lang="es-ES_tradnl" sz="2400" b="1">
                <a:solidFill>
                  <a:schemeClr val="tx2"/>
                </a:solidFill>
              </a:rPr>
            </a:br>
            <a:r>
              <a:rPr lang="es-ES_tradnl" sz="2400" b="1">
                <a:solidFill>
                  <a:schemeClr val="tx2"/>
                </a:solidFill>
              </a:rPr>
              <a:t> </a:t>
            </a:r>
            <a:r>
              <a:rPr lang="es-ES_tradnl" sz="2800" b="1">
                <a:solidFill>
                  <a:schemeClr val="tx2"/>
                </a:solidFill>
                <a:latin typeface="Times New Roman" pitchFamily="18" charset="0"/>
              </a:rPr>
              <a:t> </a:t>
            </a:r>
            <a:endParaRPr lang="es-ES_tradnl" sz="4000" b="1">
              <a:solidFill>
                <a:schemeClr val="tx2"/>
              </a:solidFill>
              <a:latin typeface="Times New Roman" pitchFamily="18" charset="0"/>
            </a:endParaRPr>
          </a:p>
        </p:txBody>
      </p:sp>
      <p:sp>
        <p:nvSpPr>
          <p:cNvPr id="882692" name="Text Box 4"/>
          <p:cNvSpPr txBox="1">
            <a:spLocks noChangeArrowheads="1"/>
          </p:cNvSpPr>
          <p:nvPr/>
        </p:nvSpPr>
        <p:spPr bwMode="auto">
          <a:xfrm>
            <a:off x="755576" y="1124744"/>
            <a:ext cx="7632700" cy="461665"/>
          </a:xfrm>
          <a:prstGeom prst="rect">
            <a:avLst/>
          </a:prstGeom>
          <a:noFill/>
          <a:ln w="9525">
            <a:noFill/>
            <a:miter lim="800000"/>
            <a:headEnd/>
            <a:tailEnd/>
          </a:ln>
          <a:effectLst/>
        </p:spPr>
        <p:txBody>
          <a:bodyPr>
            <a:spAutoFit/>
          </a:bodyPr>
          <a:lstStyle/>
          <a:p>
            <a:pPr algn="ctr"/>
            <a:r>
              <a:rPr lang="es-CR" sz="2400" b="1" dirty="0" smtClean="0"/>
              <a:t>La gestión aduanera de Costa Rica</a:t>
            </a:r>
            <a:endParaRPr lang="es-ES" sz="2400" b="1" i="1" dirty="0">
              <a:latin typeface="Times New Roman" pitchFamily="18" charset="0"/>
            </a:endParaRPr>
          </a:p>
        </p:txBody>
      </p:sp>
      <p:sp>
        <p:nvSpPr>
          <p:cNvPr id="882693" name="Text Box 5"/>
          <p:cNvSpPr txBox="1">
            <a:spLocks noChangeArrowheads="1"/>
          </p:cNvSpPr>
          <p:nvPr/>
        </p:nvSpPr>
        <p:spPr bwMode="auto">
          <a:xfrm>
            <a:off x="467544" y="1916832"/>
            <a:ext cx="8281169" cy="3477875"/>
          </a:xfrm>
          <a:prstGeom prst="rect">
            <a:avLst/>
          </a:prstGeom>
          <a:noFill/>
          <a:ln w="9525">
            <a:noFill/>
            <a:miter lim="800000"/>
            <a:headEnd/>
            <a:tailEnd/>
          </a:ln>
          <a:effectLst/>
        </p:spPr>
        <p:txBody>
          <a:bodyPr wrap="square">
            <a:spAutoFit/>
          </a:bodyPr>
          <a:lstStyle/>
          <a:p>
            <a:pPr algn="just"/>
            <a:r>
              <a:rPr lang="es-CR" sz="2000" i="1" dirty="0" smtClean="0"/>
              <a:t>En todo el mundo, las demandas de la globalización del comercio y de la producción y las presiones fiscales y de seguridad nacional están provocando profundas revisiones y drásticos cambios en el funcionamiento de las aduanas. </a:t>
            </a:r>
          </a:p>
          <a:p>
            <a:pPr algn="just"/>
            <a:endParaRPr lang="es-CR" sz="2000" i="1" dirty="0" smtClean="0"/>
          </a:p>
          <a:p>
            <a:pPr algn="just"/>
            <a:r>
              <a:rPr lang="es-CR" sz="2000" i="1" dirty="0" smtClean="0"/>
              <a:t>Los cambios vienen de la mano de dos catalizadores importantes: </a:t>
            </a:r>
            <a:r>
              <a:rPr lang="es-CR" sz="2000" b="1" i="1" dirty="0" smtClean="0"/>
              <a:t>las tecnologías digitales y el abaratamiento de las comunicaciones. </a:t>
            </a:r>
          </a:p>
          <a:p>
            <a:pPr algn="just"/>
            <a:endParaRPr lang="es-CR" sz="2000" i="1" dirty="0" smtClean="0"/>
          </a:p>
          <a:p>
            <a:pPr algn="just"/>
            <a:r>
              <a:rPr lang="es-CR" sz="2000" i="1" dirty="0" smtClean="0"/>
              <a:t>Un conjunto de nuevas prácticas conforma un paradigma de gestión aduanera diferente, que </a:t>
            </a:r>
            <a:r>
              <a:rPr lang="es-CR" sz="2000" b="1" i="1" u="sng" dirty="0" smtClean="0">
                <a:solidFill>
                  <a:srgbClr val="FF0000"/>
                </a:solidFill>
              </a:rPr>
              <a:t>busca un cobro más eficiente de tributos y aranceles</a:t>
            </a:r>
            <a:r>
              <a:rPr lang="es-CR" sz="2000" i="1" dirty="0" smtClean="0"/>
              <a:t>, sin distorsionar el funcionamiento de los mercados ni entorpecer el flujo de las mercancías lícitas. </a:t>
            </a:r>
            <a:endParaRPr lang="es-ES" sz="2000" dirty="0" smtClean="0"/>
          </a:p>
        </p:txBody>
      </p:sp>
      <p:sp>
        <p:nvSpPr>
          <p:cNvPr id="7" name="6 Marcador de fecha"/>
          <p:cNvSpPr>
            <a:spLocks noGrp="1"/>
          </p:cNvSpPr>
          <p:nvPr>
            <p:ph type="dt" sz="half" idx="10"/>
          </p:nvPr>
        </p:nvSpPr>
        <p:spPr/>
        <p:txBody>
          <a:bodyPr/>
          <a:lstStyle/>
          <a:p>
            <a:fld id="{C91CECBB-EA90-48BF-A9BF-71DE64F3CA9E}" type="datetime7">
              <a:rPr lang="es-CR" smtClean="0"/>
              <a:pPr/>
              <a:t>jul-17</a:t>
            </a:fld>
            <a:endParaRPr lang="es-CR"/>
          </a:p>
        </p:txBody>
      </p:sp>
      <p:sp>
        <p:nvSpPr>
          <p:cNvPr id="8" name="7 Marcador de número de diapositiva"/>
          <p:cNvSpPr>
            <a:spLocks noGrp="1"/>
          </p:cNvSpPr>
          <p:nvPr>
            <p:ph type="sldNum" sz="quarter" idx="12"/>
          </p:nvPr>
        </p:nvSpPr>
        <p:spPr/>
        <p:txBody>
          <a:bodyPr/>
          <a:lstStyle/>
          <a:p>
            <a:fld id="{0D31B79B-629F-4864-890C-CDC8E4366DCA}" type="slidenum">
              <a:rPr lang="es-CR" smtClean="0"/>
              <a:pPr/>
              <a:t>2</a:t>
            </a:fld>
            <a:endParaRPr lang="es-CR"/>
          </a:p>
        </p:txBody>
      </p:sp>
      <p:sp>
        <p:nvSpPr>
          <p:cNvPr id="9" name="8 Marcador de pie de página"/>
          <p:cNvSpPr>
            <a:spLocks noGrp="1"/>
          </p:cNvSpPr>
          <p:nvPr>
            <p:ph type="ftr" sz="quarter" idx="11"/>
          </p:nvPr>
        </p:nvSpPr>
        <p:spPr/>
        <p:txBody>
          <a:bodyPr/>
          <a:lstStyle/>
          <a:p>
            <a:r>
              <a:rPr lang="es-CR" smtClean="0"/>
              <a:t>Normas y Principios Generales del Ordenamiento Aduanero</a:t>
            </a:r>
            <a:endParaRPr lang="es-CR"/>
          </a:p>
        </p:txBody>
      </p:sp>
      <p:pic>
        <p:nvPicPr>
          <p:cNvPr id="10" name="0 Imagen" descr="Logo UCI Color.jpg"/>
          <p:cNvPicPr/>
          <p:nvPr/>
        </p:nvPicPr>
        <p:blipFill>
          <a:blip r:embed="rId3" cstate="print"/>
          <a:stretch>
            <a:fillRect/>
          </a:stretch>
        </p:blipFill>
        <p:spPr>
          <a:xfrm>
            <a:off x="323528" y="332656"/>
            <a:ext cx="1591424" cy="808856"/>
          </a:xfrm>
          <a:prstGeom prst="rect">
            <a:avLst/>
          </a:prstGeom>
        </p:spPr>
      </p:pic>
    </p:spTree>
    <p:extLst>
      <p:ext uri="{BB962C8B-B14F-4D97-AF65-F5344CB8AC3E}">
        <p14:creationId xmlns:p14="http://schemas.microsoft.com/office/powerpoint/2010/main" val="2971780882"/>
      </p:ext>
    </p:extLst>
  </p:cSld>
  <p:clrMapOvr>
    <a:masterClrMapping/>
  </p:clrMapOvr>
  <p:transition>
    <p:blind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1" name="Rectangle 3"/>
          <p:cNvSpPr>
            <a:spLocks noChangeArrowheads="1"/>
          </p:cNvSpPr>
          <p:nvPr/>
        </p:nvSpPr>
        <p:spPr bwMode="auto">
          <a:xfrm>
            <a:off x="468313" y="2349500"/>
            <a:ext cx="6551612" cy="100013"/>
          </a:xfrm>
          <a:prstGeom prst="rect">
            <a:avLst/>
          </a:prstGeom>
          <a:noFill/>
          <a:ln w="9525">
            <a:noFill/>
            <a:miter lim="800000"/>
            <a:headEnd/>
            <a:tailEnd/>
          </a:ln>
        </p:spPr>
        <p:txBody>
          <a:bodyPr anchor="b"/>
          <a:lstStyle/>
          <a:p>
            <a:r>
              <a:rPr lang="es-ES_tradnl" sz="2400" b="1">
                <a:solidFill>
                  <a:srgbClr val="FFFF00"/>
                </a:solidFill>
              </a:rPr>
              <a:t/>
            </a:r>
            <a:br>
              <a:rPr lang="es-ES_tradnl" sz="2400" b="1">
                <a:solidFill>
                  <a:srgbClr val="FFFF00"/>
                </a:solidFill>
              </a:rPr>
            </a:br>
            <a:r>
              <a:rPr lang="es-ES_tradnl" sz="2400" b="1">
                <a:solidFill>
                  <a:srgbClr val="FFFF00"/>
                </a:solidFill>
              </a:rPr>
              <a:t/>
            </a:r>
            <a:br>
              <a:rPr lang="es-ES_tradnl" sz="2400" b="1">
                <a:solidFill>
                  <a:srgbClr val="FFFF00"/>
                </a:solidFill>
              </a:rPr>
            </a:br>
            <a:r>
              <a:rPr lang="es-ES_tradnl" sz="2400" b="1">
                <a:solidFill>
                  <a:srgbClr val="FFFF00"/>
                </a:solidFill>
              </a:rPr>
              <a:t> </a:t>
            </a:r>
            <a:r>
              <a:rPr lang="es-ES_tradnl" sz="2400" b="1">
                <a:solidFill>
                  <a:schemeClr val="tx2"/>
                </a:solidFill>
              </a:rPr>
              <a:t/>
            </a:r>
            <a:br>
              <a:rPr lang="es-ES_tradnl" sz="2400" b="1">
                <a:solidFill>
                  <a:schemeClr val="tx2"/>
                </a:solidFill>
              </a:rPr>
            </a:br>
            <a:r>
              <a:rPr lang="es-ES_tradnl" sz="2400" b="1">
                <a:solidFill>
                  <a:schemeClr val="tx2"/>
                </a:solidFill>
              </a:rPr>
              <a:t> </a:t>
            </a:r>
            <a:r>
              <a:rPr lang="es-ES_tradnl" sz="2800" b="1">
                <a:solidFill>
                  <a:schemeClr val="tx2"/>
                </a:solidFill>
                <a:latin typeface="Times New Roman" pitchFamily="18" charset="0"/>
              </a:rPr>
              <a:t> </a:t>
            </a:r>
            <a:endParaRPr lang="es-ES_tradnl" sz="4000" b="1">
              <a:solidFill>
                <a:schemeClr val="tx2"/>
              </a:solidFill>
              <a:latin typeface="Times New Roman" pitchFamily="18" charset="0"/>
            </a:endParaRPr>
          </a:p>
        </p:txBody>
      </p:sp>
      <p:sp>
        <p:nvSpPr>
          <p:cNvPr id="7" name="6 Marcador de fecha"/>
          <p:cNvSpPr>
            <a:spLocks noGrp="1"/>
          </p:cNvSpPr>
          <p:nvPr>
            <p:ph type="dt" sz="half" idx="10"/>
          </p:nvPr>
        </p:nvSpPr>
        <p:spPr/>
        <p:txBody>
          <a:bodyPr/>
          <a:lstStyle/>
          <a:p>
            <a:fld id="{C91CECBB-EA90-48BF-A9BF-71DE64F3CA9E}" type="datetime7">
              <a:rPr lang="es-CR" smtClean="0"/>
              <a:pPr/>
              <a:t>jul-17</a:t>
            </a:fld>
            <a:endParaRPr lang="es-CR"/>
          </a:p>
        </p:txBody>
      </p:sp>
      <p:sp>
        <p:nvSpPr>
          <p:cNvPr id="8" name="7 Marcador de número de diapositiva"/>
          <p:cNvSpPr>
            <a:spLocks noGrp="1"/>
          </p:cNvSpPr>
          <p:nvPr>
            <p:ph type="sldNum" sz="quarter" idx="12"/>
          </p:nvPr>
        </p:nvSpPr>
        <p:spPr/>
        <p:txBody>
          <a:bodyPr/>
          <a:lstStyle/>
          <a:p>
            <a:fld id="{0D31B79B-629F-4864-890C-CDC8E4366DCA}" type="slidenum">
              <a:rPr lang="es-CR" smtClean="0"/>
              <a:pPr/>
              <a:t>20</a:t>
            </a:fld>
            <a:endParaRPr lang="es-CR"/>
          </a:p>
        </p:txBody>
      </p:sp>
      <p:sp>
        <p:nvSpPr>
          <p:cNvPr id="9" name="8 Marcador de pie de página"/>
          <p:cNvSpPr>
            <a:spLocks noGrp="1"/>
          </p:cNvSpPr>
          <p:nvPr>
            <p:ph type="ftr" sz="quarter" idx="11"/>
          </p:nvPr>
        </p:nvSpPr>
        <p:spPr/>
        <p:txBody>
          <a:bodyPr/>
          <a:lstStyle/>
          <a:p>
            <a:r>
              <a:rPr lang="es-CR" smtClean="0"/>
              <a:t>Normas y Principios Generales del Ordenamiento Aduanero</a:t>
            </a:r>
            <a:endParaRPr lang="es-CR"/>
          </a:p>
        </p:txBody>
      </p:sp>
      <p:pic>
        <p:nvPicPr>
          <p:cNvPr id="10" name="0 Imagen" descr="Logo UCI Color.jpg"/>
          <p:cNvPicPr/>
          <p:nvPr/>
        </p:nvPicPr>
        <p:blipFill>
          <a:blip r:embed="rId3" cstate="print"/>
          <a:stretch>
            <a:fillRect/>
          </a:stretch>
        </p:blipFill>
        <p:spPr>
          <a:xfrm>
            <a:off x="323528" y="332656"/>
            <a:ext cx="1591424" cy="808856"/>
          </a:xfrm>
          <a:prstGeom prst="rect">
            <a:avLst/>
          </a:prstGeom>
        </p:spPr>
      </p:pic>
      <p:sp>
        <p:nvSpPr>
          <p:cNvPr id="11" name="10 Rectángulo"/>
          <p:cNvSpPr/>
          <p:nvPr/>
        </p:nvSpPr>
        <p:spPr>
          <a:xfrm>
            <a:off x="683568" y="1196752"/>
            <a:ext cx="7992888" cy="4524315"/>
          </a:xfrm>
          <a:prstGeom prst="rect">
            <a:avLst/>
          </a:prstGeom>
        </p:spPr>
        <p:txBody>
          <a:bodyPr wrap="square">
            <a:spAutoFit/>
          </a:bodyPr>
          <a:lstStyle/>
          <a:p>
            <a:pPr algn="just"/>
            <a:r>
              <a:rPr lang="es-CR" b="1" dirty="0" smtClean="0"/>
              <a:t>El Director General de Aduanas</a:t>
            </a:r>
          </a:p>
          <a:p>
            <a:pPr algn="just"/>
            <a:endParaRPr lang="es-CR" dirty="0" smtClean="0"/>
          </a:p>
          <a:p>
            <a:pPr algn="just"/>
            <a:r>
              <a:rPr lang="es-CR" dirty="0" smtClean="0"/>
              <a:t>Dentro de sus obligaciones se cuentan: la constante evaluación de la calidad del servicio aduanero, además de la presentación de proyectos de actualización y mejora de funciones y la estructura de la Dirección y sus dependencias.</a:t>
            </a:r>
          </a:p>
          <a:p>
            <a:pPr algn="just"/>
            <a:endParaRPr lang="es-CR" dirty="0" smtClean="0"/>
          </a:p>
          <a:p>
            <a:pPr algn="just"/>
            <a:r>
              <a:rPr lang="es-CR" dirty="0" smtClean="0"/>
              <a:t>El Director dicta, coordina y controla las políticas, normas y disposiciones que regulan la actividad aduanera.</a:t>
            </a:r>
          </a:p>
          <a:p>
            <a:pPr algn="just"/>
            <a:endParaRPr lang="es-CR" dirty="0" smtClean="0"/>
          </a:p>
          <a:p>
            <a:pPr algn="just"/>
            <a:r>
              <a:rPr lang="es-CR" dirty="0" smtClean="0"/>
              <a:t>El Director General de Aduanas además vela por el cumplimiento de la política presupuestaria, el cumplimiento de las leyes aduaneras y de comercio exterior y rinde informes de labores al Ministro </a:t>
            </a:r>
            <a:r>
              <a:rPr lang="pt-BR" dirty="0" smtClean="0"/>
              <a:t>o Vice Ministro de </a:t>
            </a:r>
            <a:r>
              <a:rPr lang="pt-BR" dirty="0" err="1" smtClean="0"/>
              <a:t>Ingresos</a:t>
            </a:r>
            <a:r>
              <a:rPr lang="pt-BR" dirty="0" smtClean="0"/>
              <a:t>.</a:t>
            </a:r>
          </a:p>
          <a:p>
            <a:pPr algn="just"/>
            <a:endParaRPr lang="es-CR" dirty="0" smtClean="0"/>
          </a:p>
          <a:p>
            <a:pPr algn="just"/>
            <a:r>
              <a:rPr lang="es-CR" dirty="0" smtClean="0"/>
              <a:t>Asimismo, mantiene comunicación constante con los usuarios, analiza y da curso a las peticiones que procedan en un marco de legalidad y transparencia ejecutiva.</a:t>
            </a:r>
          </a:p>
          <a:p>
            <a:pPr algn="just"/>
            <a:endParaRPr lang="es-CR" dirty="0" smtClean="0"/>
          </a:p>
        </p:txBody>
      </p:sp>
    </p:spTree>
  </p:cSld>
  <p:clrMapOvr>
    <a:masterClrMapping/>
  </p:clrMapOvr>
  <p:transition>
    <p:blind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1" name="Rectangle 3"/>
          <p:cNvSpPr>
            <a:spLocks noChangeArrowheads="1"/>
          </p:cNvSpPr>
          <p:nvPr/>
        </p:nvSpPr>
        <p:spPr bwMode="auto">
          <a:xfrm>
            <a:off x="468313" y="2349500"/>
            <a:ext cx="6551612" cy="100013"/>
          </a:xfrm>
          <a:prstGeom prst="rect">
            <a:avLst/>
          </a:prstGeom>
          <a:noFill/>
          <a:ln w="9525">
            <a:noFill/>
            <a:miter lim="800000"/>
            <a:headEnd/>
            <a:tailEnd/>
          </a:ln>
        </p:spPr>
        <p:txBody>
          <a:bodyPr anchor="b"/>
          <a:lstStyle/>
          <a:p>
            <a:r>
              <a:rPr lang="es-ES_tradnl" sz="2400" b="1">
                <a:solidFill>
                  <a:srgbClr val="FFFF00"/>
                </a:solidFill>
              </a:rPr>
              <a:t/>
            </a:r>
            <a:br>
              <a:rPr lang="es-ES_tradnl" sz="2400" b="1">
                <a:solidFill>
                  <a:srgbClr val="FFFF00"/>
                </a:solidFill>
              </a:rPr>
            </a:br>
            <a:r>
              <a:rPr lang="es-ES_tradnl" sz="2400" b="1">
                <a:solidFill>
                  <a:srgbClr val="FFFF00"/>
                </a:solidFill>
              </a:rPr>
              <a:t/>
            </a:r>
            <a:br>
              <a:rPr lang="es-ES_tradnl" sz="2400" b="1">
                <a:solidFill>
                  <a:srgbClr val="FFFF00"/>
                </a:solidFill>
              </a:rPr>
            </a:br>
            <a:r>
              <a:rPr lang="es-ES_tradnl" sz="2400" b="1">
                <a:solidFill>
                  <a:srgbClr val="FFFF00"/>
                </a:solidFill>
              </a:rPr>
              <a:t> </a:t>
            </a:r>
            <a:r>
              <a:rPr lang="es-ES_tradnl" sz="2400" b="1">
                <a:solidFill>
                  <a:schemeClr val="tx2"/>
                </a:solidFill>
              </a:rPr>
              <a:t/>
            </a:r>
            <a:br>
              <a:rPr lang="es-ES_tradnl" sz="2400" b="1">
                <a:solidFill>
                  <a:schemeClr val="tx2"/>
                </a:solidFill>
              </a:rPr>
            </a:br>
            <a:r>
              <a:rPr lang="es-ES_tradnl" sz="2400" b="1">
                <a:solidFill>
                  <a:schemeClr val="tx2"/>
                </a:solidFill>
              </a:rPr>
              <a:t> </a:t>
            </a:r>
            <a:r>
              <a:rPr lang="es-ES_tradnl" sz="2800" b="1">
                <a:solidFill>
                  <a:schemeClr val="tx2"/>
                </a:solidFill>
                <a:latin typeface="Times New Roman" pitchFamily="18" charset="0"/>
              </a:rPr>
              <a:t> </a:t>
            </a:r>
            <a:endParaRPr lang="es-ES_tradnl" sz="4000" b="1">
              <a:solidFill>
                <a:schemeClr val="tx2"/>
              </a:solidFill>
              <a:latin typeface="Times New Roman" pitchFamily="18" charset="0"/>
            </a:endParaRPr>
          </a:p>
        </p:txBody>
      </p:sp>
      <p:sp>
        <p:nvSpPr>
          <p:cNvPr id="7" name="6 Marcador de fecha"/>
          <p:cNvSpPr>
            <a:spLocks noGrp="1"/>
          </p:cNvSpPr>
          <p:nvPr>
            <p:ph type="dt" sz="half" idx="10"/>
          </p:nvPr>
        </p:nvSpPr>
        <p:spPr/>
        <p:txBody>
          <a:bodyPr/>
          <a:lstStyle/>
          <a:p>
            <a:fld id="{C91CECBB-EA90-48BF-A9BF-71DE64F3CA9E}" type="datetime7">
              <a:rPr lang="es-CR" smtClean="0"/>
              <a:pPr/>
              <a:t>jul-17</a:t>
            </a:fld>
            <a:endParaRPr lang="es-CR"/>
          </a:p>
        </p:txBody>
      </p:sp>
      <p:sp>
        <p:nvSpPr>
          <p:cNvPr id="8" name="7 Marcador de número de diapositiva"/>
          <p:cNvSpPr>
            <a:spLocks noGrp="1"/>
          </p:cNvSpPr>
          <p:nvPr>
            <p:ph type="sldNum" sz="quarter" idx="12"/>
          </p:nvPr>
        </p:nvSpPr>
        <p:spPr/>
        <p:txBody>
          <a:bodyPr/>
          <a:lstStyle/>
          <a:p>
            <a:fld id="{0D31B79B-629F-4864-890C-CDC8E4366DCA}" type="slidenum">
              <a:rPr lang="es-CR" smtClean="0"/>
              <a:pPr/>
              <a:t>21</a:t>
            </a:fld>
            <a:endParaRPr lang="es-CR"/>
          </a:p>
        </p:txBody>
      </p:sp>
      <p:sp>
        <p:nvSpPr>
          <p:cNvPr id="9" name="8 Marcador de pie de página"/>
          <p:cNvSpPr>
            <a:spLocks noGrp="1"/>
          </p:cNvSpPr>
          <p:nvPr>
            <p:ph type="ftr" sz="quarter" idx="11"/>
          </p:nvPr>
        </p:nvSpPr>
        <p:spPr/>
        <p:txBody>
          <a:bodyPr/>
          <a:lstStyle/>
          <a:p>
            <a:r>
              <a:rPr lang="es-CR" smtClean="0"/>
              <a:t>Normas y Principios Generales del Ordenamiento Aduanero</a:t>
            </a:r>
            <a:endParaRPr lang="es-CR"/>
          </a:p>
        </p:txBody>
      </p:sp>
      <p:pic>
        <p:nvPicPr>
          <p:cNvPr id="10" name="0 Imagen" descr="Logo UCI Color.jpg"/>
          <p:cNvPicPr/>
          <p:nvPr/>
        </p:nvPicPr>
        <p:blipFill>
          <a:blip r:embed="rId3" cstate="print"/>
          <a:stretch>
            <a:fillRect/>
          </a:stretch>
        </p:blipFill>
        <p:spPr>
          <a:xfrm>
            <a:off x="323528" y="332656"/>
            <a:ext cx="1591424" cy="808856"/>
          </a:xfrm>
          <a:prstGeom prst="rect">
            <a:avLst/>
          </a:prstGeom>
        </p:spPr>
      </p:pic>
      <p:sp>
        <p:nvSpPr>
          <p:cNvPr id="11" name="10 Rectángulo"/>
          <p:cNvSpPr/>
          <p:nvPr/>
        </p:nvSpPr>
        <p:spPr>
          <a:xfrm>
            <a:off x="827584" y="1268760"/>
            <a:ext cx="7776864" cy="646331"/>
          </a:xfrm>
          <a:prstGeom prst="rect">
            <a:avLst/>
          </a:prstGeom>
        </p:spPr>
        <p:txBody>
          <a:bodyPr wrap="square">
            <a:spAutoFit/>
          </a:bodyPr>
          <a:lstStyle/>
          <a:p>
            <a:pPr algn="just"/>
            <a:r>
              <a:rPr lang="es-CR" dirty="0" smtClean="0"/>
              <a:t>La Dirección General posee dos áreas de apoyo: </a:t>
            </a:r>
            <a:r>
              <a:rPr lang="es-CR" dirty="0" smtClean="0">
                <a:solidFill>
                  <a:srgbClr val="FF0000"/>
                </a:solidFill>
              </a:rPr>
              <a:t>Planificación Estratégica y Control de la Gestión, así como Relaciones y Asuntos Externos</a:t>
            </a:r>
            <a:endParaRPr lang="es-CR" dirty="0">
              <a:solidFill>
                <a:srgbClr val="FF0000"/>
              </a:solidFill>
            </a:endParaRPr>
          </a:p>
        </p:txBody>
      </p:sp>
      <p:sp>
        <p:nvSpPr>
          <p:cNvPr id="12" name="11 Rectángulo"/>
          <p:cNvSpPr/>
          <p:nvPr/>
        </p:nvSpPr>
        <p:spPr>
          <a:xfrm>
            <a:off x="827584" y="2276872"/>
            <a:ext cx="7704856" cy="3416320"/>
          </a:xfrm>
          <a:prstGeom prst="rect">
            <a:avLst/>
          </a:prstGeom>
        </p:spPr>
        <p:txBody>
          <a:bodyPr wrap="square">
            <a:spAutoFit/>
          </a:bodyPr>
          <a:lstStyle/>
          <a:p>
            <a:pPr algn="just"/>
            <a:r>
              <a:rPr lang="es-CR" b="1" dirty="0" smtClean="0"/>
              <a:t>Planificación Estratégica y Control de la Gestión: </a:t>
            </a:r>
          </a:p>
          <a:p>
            <a:pPr algn="just"/>
            <a:endParaRPr lang="es-CR" b="1" dirty="0" smtClean="0"/>
          </a:p>
          <a:p>
            <a:pPr algn="just"/>
            <a:r>
              <a:rPr lang="es-CR" dirty="0" smtClean="0"/>
              <a:t>Diseña, implementa y evalúa el “modelo de planificación estratégica y operativa del Servicio Nacional de Aduanas de Costa Rica, para garantizar la sostenibilidad del modelo de gestión aduanera.</a:t>
            </a:r>
          </a:p>
          <a:p>
            <a:pPr algn="just"/>
            <a:endParaRPr lang="es-CR" dirty="0" smtClean="0"/>
          </a:p>
          <a:p>
            <a:pPr algn="just"/>
            <a:r>
              <a:rPr lang="es-CR" b="1" dirty="0" smtClean="0"/>
              <a:t>Relaciones y Asuntos Externos: </a:t>
            </a:r>
          </a:p>
          <a:p>
            <a:pPr algn="just"/>
            <a:endParaRPr lang="es-CR" b="1" dirty="0" smtClean="0"/>
          </a:p>
          <a:p>
            <a:pPr algn="just"/>
            <a:r>
              <a:rPr lang="es-CR" dirty="0" smtClean="0"/>
              <a:t>Coordina, administra, organiza y difunde las políticas y directrices que facilitan las decisiones y acciones del ámbito aduanero, fortaleciendo las relaciones entre los sectores público y privado, apoyando el cumplimiento de los compromisos contraídos en el plano nacional e internacional.</a:t>
            </a:r>
            <a:endParaRPr lang="es-CR" dirty="0"/>
          </a:p>
        </p:txBody>
      </p:sp>
    </p:spTree>
  </p:cSld>
  <p:clrMapOvr>
    <a:masterClrMapping/>
  </p:clrMapOvr>
  <p:transition>
    <p:blind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1" name="Rectangle 3"/>
          <p:cNvSpPr>
            <a:spLocks noChangeArrowheads="1"/>
          </p:cNvSpPr>
          <p:nvPr/>
        </p:nvSpPr>
        <p:spPr bwMode="auto">
          <a:xfrm>
            <a:off x="468313" y="2349500"/>
            <a:ext cx="6551612" cy="100013"/>
          </a:xfrm>
          <a:prstGeom prst="rect">
            <a:avLst/>
          </a:prstGeom>
          <a:noFill/>
          <a:ln w="9525">
            <a:noFill/>
            <a:miter lim="800000"/>
            <a:headEnd/>
            <a:tailEnd/>
          </a:ln>
        </p:spPr>
        <p:txBody>
          <a:bodyPr anchor="b"/>
          <a:lstStyle/>
          <a:p>
            <a:r>
              <a:rPr lang="es-ES_tradnl" sz="2400" b="1">
                <a:solidFill>
                  <a:srgbClr val="FFFF00"/>
                </a:solidFill>
              </a:rPr>
              <a:t/>
            </a:r>
            <a:br>
              <a:rPr lang="es-ES_tradnl" sz="2400" b="1">
                <a:solidFill>
                  <a:srgbClr val="FFFF00"/>
                </a:solidFill>
              </a:rPr>
            </a:br>
            <a:r>
              <a:rPr lang="es-ES_tradnl" sz="2400" b="1">
                <a:solidFill>
                  <a:srgbClr val="FFFF00"/>
                </a:solidFill>
              </a:rPr>
              <a:t/>
            </a:r>
            <a:br>
              <a:rPr lang="es-ES_tradnl" sz="2400" b="1">
                <a:solidFill>
                  <a:srgbClr val="FFFF00"/>
                </a:solidFill>
              </a:rPr>
            </a:br>
            <a:r>
              <a:rPr lang="es-ES_tradnl" sz="2400" b="1">
                <a:solidFill>
                  <a:srgbClr val="FFFF00"/>
                </a:solidFill>
              </a:rPr>
              <a:t> </a:t>
            </a:r>
            <a:r>
              <a:rPr lang="es-ES_tradnl" sz="2400" b="1">
                <a:solidFill>
                  <a:schemeClr val="tx2"/>
                </a:solidFill>
              </a:rPr>
              <a:t/>
            </a:r>
            <a:br>
              <a:rPr lang="es-ES_tradnl" sz="2400" b="1">
                <a:solidFill>
                  <a:schemeClr val="tx2"/>
                </a:solidFill>
              </a:rPr>
            </a:br>
            <a:r>
              <a:rPr lang="es-ES_tradnl" sz="2400" b="1">
                <a:solidFill>
                  <a:schemeClr val="tx2"/>
                </a:solidFill>
              </a:rPr>
              <a:t> </a:t>
            </a:r>
            <a:r>
              <a:rPr lang="es-ES_tradnl" sz="2800" b="1">
                <a:solidFill>
                  <a:schemeClr val="tx2"/>
                </a:solidFill>
                <a:latin typeface="Times New Roman" pitchFamily="18" charset="0"/>
              </a:rPr>
              <a:t> </a:t>
            </a:r>
            <a:endParaRPr lang="es-ES_tradnl" sz="4000" b="1">
              <a:solidFill>
                <a:schemeClr val="tx2"/>
              </a:solidFill>
              <a:latin typeface="Times New Roman" pitchFamily="18" charset="0"/>
            </a:endParaRPr>
          </a:p>
        </p:txBody>
      </p:sp>
      <p:sp>
        <p:nvSpPr>
          <p:cNvPr id="7" name="6 Marcador de fecha"/>
          <p:cNvSpPr>
            <a:spLocks noGrp="1"/>
          </p:cNvSpPr>
          <p:nvPr>
            <p:ph type="dt" sz="half" idx="10"/>
          </p:nvPr>
        </p:nvSpPr>
        <p:spPr/>
        <p:txBody>
          <a:bodyPr/>
          <a:lstStyle/>
          <a:p>
            <a:fld id="{C91CECBB-EA90-48BF-A9BF-71DE64F3CA9E}" type="datetime7">
              <a:rPr lang="es-CR" smtClean="0"/>
              <a:pPr/>
              <a:t>jul-17</a:t>
            </a:fld>
            <a:endParaRPr lang="es-CR"/>
          </a:p>
        </p:txBody>
      </p:sp>
      <p:sp>
        <p:nvSpPr>
          <p:cNvPr id="8" name="7 Marcador de número de diapositiva"/>
          <p:cNvSpPr>
            <a:spLocks noGrp="1"/>
          </p:cNvSpPr>
          <p:nvPr>
            <p:ph type="sldNum" sz="quarter" idx="12"/>
          </p:nvPr>
        </p:nvSpPr>
        <p:spPr/>
        <p:txBody>
          <a:bodyPr/>
          <a:lstStyle/>
          <a:p>
            <a:fld id="{0D31B79B-629F-4864-890C-CDC8E4366DCA}" type="slidenum">
              <a:rPr lang="es-CR" smtClean="0"/>
              <a:pPr/>
              <a:t>22</a:t>
            </a:fld>
            <a:endParaRPr lang="es-CR"/>
          </a:p>
        </p:txBody>
      </p:sp>
      <p:sp>
        <p:nvSpPr>
          <p:cNvPr id="9" name="8 Marcador de pie de página"/>
          <p:cNvSpPr>
            <a:spLocks noGrp="1"/>
          </p:cNvSpPr>
          <p:nvPr>
            <p:ph type="ftr" sz="quarter" idx="11"/>
          </p:nvPr>
        </p:nvSpPr>
        <p:spPr/>
        <p:txBody>
          <a:bodyPr/>
          <a:lstStyle/>
          <a:p>
            <a:r>
              <a:rPr lang="es-CR" smtClean="0"/>
              <a:t>Normas y Principios Generales del Ordenamiento Aduanero</a:t>
            </a:r>
            <a:endParaRPr lang="es-CR"/>
          </a:p>
        </p:txBody>
      </p:sp>
      <p:pic>
        <p:nvPicPr>
          <p:cNvPr id="10" name="0 Imagen" descr="Logo UCI Color.jpg"/>
          <p:cNvPicPr/>
          <p:nvPr/>
        </p:nvPicPr>
        <p:blipFill>
          <a:blip r:embed="rId3" cstate="print"/>
          <a:stretch>
            <a:fillRect/>
          </a:stretch>
        </p:blipFill>
        <p:spPr>
          <a:xfrm>
            <a:off x="323528" y="332656"/>
            <a:ext cx="1591424" cy="808856"/>
          </a:xfrm>
          <a:prstGeom prst="rect">
            <a:avLst/>
          </a:prstGeom>
        </p:spPr>
      </p:pic>
      <p:sp>
        <p:nvSpPr>
          <p:cNvPr id="11" name="10 Rectángulo"/>
          <p:cNvSpPr/>
          <p:nvPr/>
        </p:nvSpPr>
        <p:spPr>
          <a:xfrm>
            <a:off x="755576" y="1700808"/>
            <a:ext cx="7704856" cy="3139321"/>
          </a:xfrm>
          <a:prstGeom prst="rect">
            <a:avLst/>
          </a:prstGeom>
        </p:spPr>
        <p:txBody>
          <a:bodyPr wrap="square">
            <a:spAutoFit/>
          </a:bodyPr>
          <a:lstStyle/>
          <a:p>
            <a:pPr algn="just"/>
            <a:r>
              <a:rPr lang="es-CR" b="1" dirty="0" smtClean="0"/>
              <a:t>Subdirección General de Aduanas:</a:t>
            </a:r>
          </a:p>
          <a:p>
            <a:pPr algn="just"/>
            <a:endParaRPr lang="es-CR" b="1" dirty="0" smtClean="0"/>
          </a:p>
          <a:p>
            <a:pPr algn="just"/>
            <a:endParaRPr lang="es-CR" b="1" dirty="0" smtClean="0"/>
          </a:p>
          <a:p>
            <a:pPr algn="just"/>
            <a:r>
              <a:rPr lang="es-CR" dirty="0" smtClean="0"/>
              <a:t>El Subdirector, como subordinado del Director General, posee en ausencia de éste último, las mismas atribuciones que el Director.</a:t>
            </a:r>
          </a:p>
          <a:p>
            <a:pPr algn="just"/>
            <a:endParaRPr lang="es-CR" dirty="0" smtClean="0"/>
          </a:p>
          <a:p>
            <a:pPr algn="just"/>
            <a:r>
              <a:rPr lang="es-CR" dirty="0" smtClean="0"/>
              <a:t>Dentro de sus funciones está colaborar en la planificación, organización, dirección y control del Servicio Nacional de Aduanas de Costa Rica, además de apoyar en la formulación de sus políticas.</a:t>
            </a:r>
          </a:p>
          <a:p>
            <a:pPr algn="just"/>
            <a:endParaRPr lang="es-CR" dirty="0" smtClean="0"/>
          </a:p>
          <a:p>
            <a:pPr algn="just"/>
            <a:r>
              <a:rPr lang="es-CR" dirty="0" smtClean="0"/>
              <a:t>Desempeñará las funciones que el Director General le delegue formalmente.</a:t>
            </a:r>
            <a:endParaRPr lang="es-CR" dirty="0"/>
          </a:p>
        </p:txBody>
      </p:sp>
    </p:spTree>
  </p:cSld>
  <p:clrMapOvr>
    <a:masterClrMapping/>
  </p:clrMapOvr>
  <p:transition>
    <p:blinds/>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1" name="Rectangle 3"/>
          <p:cNvSpPr>
            <a:spLocks noChangeArrowheads="1"/>
          </p:cNvSpPr>
          <p:nvPr/>
        </p:nvSpPr>
        <p:spPr bwMode="auto">
          <a:xfrm>
            <a:off x="468313" y="2349500"/>
            <a:ext cx="6551612" cy="100013"/>
          </a:xfrm>
          <a:prstGeom prst="rect">
            <a:avLst/>
          </a:prstGeom>
          <a:noFill/>
          <a:ln w="9525">
            <a:noFill/>
            <a:miter lim="800000"/>
            <a:headEnd/>
            <a:tailEnd/>
          </a:ln>
        </p:spPr>
        <p:txBody>
          <a:bodyPr anchor="b"/>
          <a:lstStyle/>
          <a:p>
            <a:r>
              <a:rPr lang="es-ES_tradnl" sz="2400" b="1">
                <a:solidFill>
                  <a:srgbClr val="FFFF00"/>
                </a:solidFill>
              </a:rPr>
              <a:t/>
            </a:r>
            <a:br>
              <a:rPr lang="es-ES_tradnl" sz="2400" b="1">
                <a:solidFill>
                  <a:srgbClr val="FFFF00"/>
                </a:solidFill>
              </a:rPr>
            </a:br>
            <a:r>
              <a:rPr lang="es-ES_tradnl" sz="2400" b="1">
                <a:solidFill>
                  <a:srgbClr val="FFFF00"/>
                </a:solidFill>
              </a:rPr>
              <a:t/>
            </a:r>
            <a:br>
              <a:rPr lang="es-ES_tradnl" sz="2400" b="1">
                <a:solidFill>
                  <a:srgbClr val="FFFF00"/>
                </a:solidFill>
              </a:rPr>
            </a:br>
            <a:r>
              <a:rPr lang="es-ES_tradnl" sz="2400" b="1">
                <a:solidFill>
                  <a:srgbClr val="FFFF00"/>
                </a:solidFill>
              </a:rPr>
              <a:t> </a:t>
            </a:r>
            <a:r>
              <a:rPr lang="es-ES_tradnl" sz="2400" b="1">
                <a:solidFill>
                  <a:schemeClr val="tx2"/>
                </a:solidFill>
              </a:rPr>
              <a:t/>
            </a:r>
            <a:br>
              <a:rPr lang="es-ES_tradnl" sz="2400" b="1">
                <a:solidFill>
                  <a:schemeClr val="tx2"/>
                </a:solidFill>
              </a:rPr>
            </a:br>
            <a:r>
              <a:rPr lang="es-ES_tradnl" sz="2400" b="1">
                <a:solidFill>
                  <a:schemeClr val="tx2"/>
                </a:solidFill>
              </a:rPr>
              <a:t> </a:t>
            </a:r>
            <a:r>
              <a:rPr lang="es-ES_tradnl" sz="2800" b="1">
                <a:solidFill>
                  <a:schemeClr val="tx2"/>
                </a:solidFill>
                <a:latin typeface="Times New Roman" pitchFamily="18" charset="0"/>
              </a:rPr>
              <a:t> </a:t>
            </a:r>
            <a:endParaRPr lang="es-ES_tradnl" sz="4000" b="1">
              <a:solidFill>
                <a:schemeClr val="tx2"/>
              </a:solidFill>
              <a:latin typeface="Times New Roman" pitchFamily="18" charset="0"/>
            </a:endParaRPr>
          </a:p>
        </p:txBody>
      </p:sp>
      <p:sp>
        <p:nvSpPr>
          <p:cNvPr id="7" name="6 Marcador de fecha"/>
          <p:cNvSpPr>
            <a:spLocks noGrp="1"/>
          </p:cNvSpPr>
          <p:nvPr>
            <p:ph type="dt" sz="half" idx="10"/>
          </p:nvPr>
        </p:nvSpPr>
        <p:spPr/>
        <p:txBody>
          <a:bodyPr/>
          <a:lstStyle/>
          <a:p>
            <a:fld id="{C91CECBB-EA90-48BF-A9BF-71DE64F3CA9E}" type="datetime7">
              <a:rPr lang="es-CR" smtClean="0"/>
              <a:pPr/>
              <a:t>jul-17</a:t>
            </a:fld>
            <a:endParaRPr lang="es-CR"/>
          </a:p>
        </p:txBody>
      </p:sp>
      <p:sp>
        <p:nvSpPr>
          <p:cNvPr id="8" name="7 Marcador de número de diapositiva"/>
          <p:cNvSpPr>
            <a:spLocks noGrp="1"/>
          </p:cNvSpPr>
          <p:nvPr>
            <p:ph type="sldNum" sz="quarter" idx="12"/>
          </p:nvPr>
        </p:nvSpPr>
        <p:spPr/>
        <p:txBody>
          <a:bodyPr/>
          <a:lstStyle/>
          <a:p>
            <a:fld id="{0D31B79B-629F-4864-890C-CDC8E4366DCA}" type="slidenum">
              <a:rPr lang="es-CR" smtClean="0"/>
              <a:pPr/>
              <a:t>23</a:t>
            </a:fld>
            <a:endParaRPr lang="es-CR"/>
          </a:p>
        </p:txBody>
      </p:sp>
      <p:sp>
        <p:nvSpPr>
          <p:cNvPr id="9" name="8 Marcador de pie de página"/>
          <p:cNvSpPr>
            <a:spLocks noGrp="1"/>
          </p:cNvSpPr>
          <p:nvPr>
            <p:ph type="ftr" sz="quarter" idx="11"/>
          </p:nvPr>
        </p:nvSpPr>
        <p:spPr/>
        <p:txBody>
          <a:bodyPr/>
          <a:lstStyle/>
          <a:p>
            <a:r>
              <a:rPr lang="es-CR" smtClean="0"/>
              <a:t>Normas y Principios Generales del Ordenamiento Aduanero</a:t>
            </a:r>
            <a:endParaRPr lang="es-CR"/>
          </a:p>
        </p:txBody>
      </p:sp>
      <p:pic>
        <p:nvPicPr>
          <p:cNvPr id="10" name="0 Imagen" descr="Logo UCI Color.jpg"/>
          <p:cNvPicPr/>
          <p:nvPr/>
        </p:nvPicPr>
        <p:blipFill>
          <a:blip r:embed="rId3" cstate="print"/>
          <a:stretch>
            <a:fillRect/>
          </a:stretch>
        </p:blipFill>
        <p:spPr>
          <a:xfrm>
            <a:off x="323528" y="332656"/>
            <a:ext cx="1591424" cy="808856"/>
          </a:xfrm>
          <a:prstGeom prst="rect">
            <a:avLst/>
          </a:prstGeom>
        </p:spPr>
      </p:pic>
      <p:sp>
        <p:nvSpPr>
          <p:cNvPr id="11" name="10 Rectángulo"/>
          <p:cNvSpPr/>
          <p:nvPr/>
        </p:nvSpPr>
        <p:spPr>
          <a:xfrm>
            <a:off x="539552" y="1305342"/>
            <a:ext cx="7920880" cy="3693319"/>
          </a:xfrm>
          <a:prstGeom prst="rect">
            <a:avLst/>
          </a:prstGeom>
        </p:spPr>
        <p:txBody>
          <a:bodyPr wrap="square">
            <a:spAutoFit/>
          </a:bodyPr>
          <a:lstStyle/>
          <a:p>
            <a:pPr algn="just"/>
            <a:endParaRPr lang="es-CR" b="1" dirty="0" smtClean="0"/>
          </a:p>
          <a:p>
            <a:pPr algn="just"/>
            <a:r>
              <a:rPr lang="es-CR" b="1" dirty="0" smtClean="0"/>
              <a:t>Dirección Normativa:</a:t>
            </a:r>
          </a:p>
          <a:p>
            <a:pPr algn="just"/>
            <a:endParaRPr lang="es-CR" b="1" dirty="0" smtClean="0"/>
          </a:p>
          <a:p>
            <a:pPr algn="just"/>
            <a:r>
              <a:rPr lang="es-CR" dirty="0" smtClean="0"/>
              <a:t>Brinda asesoría jurídica directa a la Dirección General así como al Servicio Nacional de Aduanas de Costa Rica, bajo los principios de facilitación y desarrollo del comercio nacional e internacional.</a:t>
            </a:r>
          </a:p>
          <a:p>
            <a:pPr algn="just"/>
            <a:endParaRPr lang="es-CR" dirty="0" smtClean="0"/>
          </a:p>
          <a:p>
            <a:pPr algn="just"/>
            <a:r>
              <a:rPr lang="es-CR" dirty="0" smtClean="0"/>
              <a:t>Además, tramita y dicta los actos de procedimiento administrativo, sean determinativos o sancionatorios, contra los auxiliares de la función pública aduanera.</a:t>
            </a:r>
          </a:p>
          <a:p>
            <a:pPr algn="just"/>
            <a:endParaRPr lang="es-CR" dirty="0" smtClean="0"/>
          </a:p>
          <a:p>
            <a:pPr algn="just"/>
            <a:r>
              <a:rPr lang="es-CR" dirty="0" smtClean="0"/>
              <a:t>La Dirección Normativa está a cargo de un Director y se encuentra estructurada en dos departamentos:</a:t>
            </a:r>
            <a:endParaRPr lang="es-CR" dirty="0"/>
          </a:p>
        </p:txBody>
      </p:sp>
    </p:spTree>
  </p:cSld>
  <p:clrMapOvr>
    <a:masterClrMapping/>
  </p:clrMapOvr>
  <p:transition>
    <p:blind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1" name="Rectangle 3"/>
          <p:cNvSpPr>
            <a:spLocks noChangeArrowheads="1"/>
          </p:cNvSpPr>
          <p:nvPr/>
        </p:nvSpPr>
        <p:spPr bwMode="auto">
          <a:xfrm>
            <a:off x="468313" y="2349500"/>
            <a:ext cx="6551612" cy="100013"/>
          </a:xfrm>
          <a:prstGeom prst="rect">
            <a:avLst/>
          </a:prstGeom>
          <a:noFill/>
          <a:ln w="9525">
            <a:noFill/>
            <a:miter lim="800000"/>
            <a:headEnd/>
            <a:tailEnd/>
          </a:ln>
        </p:spPr>
        <p:txBody>
          <a:bodyPr anchor="b"/>
          <a:lstStyle/>
          <a:p>
            <a:r>
              <a:rPr lang="es-ES_tradnl" sz="2400" b="1">
                <a:solidFill>
                  <a:srgbClr val="FFFF00"/>
                </a:solidFill>
              </a:rPr>
              <a:t/>
            </a:r>
            <a:br>
              <a:rPr lang="es-ES_tradnl" sz="2400" b="1">
                <a:solidFill>
                  <a:srgbClr val="FFFF00"/>
                </a:solidFill>
              </a:rPr>
            </a:br>
            <a:r>
              <a:rPr lang="es-ES_tradnl" sz="2400" b="1">
                <a:solidFill>
                  <a:srgbClr val="FFFF00"/>
                </a:solidFill>
              </a:rPr>
              <a:t/>
            </a:r>
            <a:br>
              <a:rPr lang="es-ES_tradnl" sz="2400" b="1">
                <a:solidFill>
                  <a:srgbClr val="FFFF00"/>
                </a:solidFill>
              </a:rPr>
            </a:br>
            <a:r>
              <a:rPr lang="es-ES_tradnl" sz="2400" b="1">
                <a:solidFill>
                  <a:srgbClr val="FFFF00"/>
                </a:solidFill>
              </a:rPr>
              <a:t> </a:t>
            </a:r>
            <a:r>
              <a:rPr lang="es-ES_tradnl" sz="2400" b="1">
                <a:solidFill>
                  <a:schemeClr val="tx2"/>
                </a:solidFill>
              </a:rPr>
              <a:t/>
            </a:r>
            <a:br>
              <a:rPr lang="es-ES_tradnl" sz="2400" b="1">
                <a:solidFill>
                  <a:schemeClr val="tx2"/>
                </a:solidFill>
              </a:rPr>
            </a:br>
            <a:r>
              <a:rPr lang="es-ES_tradnl" sz="2400" b="1">
                <a:solidFill>
                  <a:schemeClr val="tx2"/>
                </a:solidFill>
              </a:rPr>
              <a:t> </a:t>
            </a:r>
            <a:r>
              <a:rPr lang="es-ES_tradnl" sz="2800" b="1">
                <a:solidFill>
                  <a:schemeClr val="tx2"/>
                </a:solidFill>
                <a:latin typeface="Times New Roman" pitchFamily="18" charset="0"/>
              </a:rPr>
              <a:t> </a:t>
            </a:r>
            <a:endParaRPr lang="es-ES_tradnl" sz="4000" b="1">
              <a:solidFill>
                <a:schemeClr val="tx2"/>
              </a:solidFill>
              <a:latin typeface="Times New Roman" pitchFamily="18" charset="0"/>
            </a:endParaRPr>
          </a:p>
        </p:txBody>
      </p:sp>
      <p:sp>
        <p:nvSpPr>
          <p:cNvPr id="7" name="6 Marcador de fecha"/>
          <p:cNvSpPr>
            <a:spLocks noGrp="1"/>
          </p:cNvSpPr>
          <p:nvPr>
            <p:ph type="dt" sz="half" idx="10"/>
          </p:nvPr>
        </p:nvSpPr>
        <p:spPr/>
        <p:txBody>
          <a:bodyPr/>
          <a:lstStyle/>
          <a:p>
            <a:fld id="{C91CECBB-EA90-48BF-A9BF-71DE64F3CA9E}" type="datetime7">
              <a:rPr lang="es-CR" smtClean="0"/>
              <a:pPr/>
              <a:t>jul-17</a:t>
            </a:fld>
            <a:endParaRPr lang="es-CR"/>
          </a:p>
        </p:txBody>
      </p:sp>
      <p:sp>
        <p:nvSpPr>
          <p:cNvPr id="8" name="7 Marcador de número de diapositiva"/>
          <p:cNvSpPr>
            <a:spLocks noGrp="1"/>
          </p:cNvSpPr>
          <p:nvPr>
            <p:ph type="sldNum" sz="quarter" idx="12"/>
          </p:nvPr>
        </p:nvSpPr>
        <p:spPr/>
        <p:txBody>
          <a:bodyPr/>
          <a:lstStyle/>
          <a:p>
            <a:fld id="{0D31B79B-629F-4864-890C-CDC8E4366DCA}" type="slidenum">
              <a:rPr lang="es-CR" smtClean="0"/>
              <a:pPr/>
              <a:t>24</a:t>
            </a:fld>
            <a:endParaRPr lang="es-CR"/>
          </a:p>
        </p:txBody>
      </p:sp>
      <p:sp>
        <p:nvSpPr>
          <p:cNvPr id="9" name="8 Marcador de pie de página"/>
          <p:cNvSpPr>
            <a:spLocks noGrp="1"/>
          </p:cNvSpPr>
          <p:nvPr>
            <p:ph type="ftr" sz="quarter" idx="11"/>
          </p:nvPr>
        </p:nvSpPr>
        <p:spPr/>
        <p:txBody>
          <a:bodyPr/>
          <a:lstStyle/>
          <a:p>
            <a:r>
              <a:rPr lang="es-CR" smtClean="0"/>
              <a:t>Normas y Principios Generales del Ordenamiento Aduanero</a:t>
            </a:r>
            <a:endParaRPr lang="es-CR"/>
          </a:p>
        </p:txBody>
      </p:sp>
      <p:pic>
        <p:nvPicPr>
          <p:cNvPr id="10" name="0 Imagen" descr="Logo UCI Color.jpg"/>
          <p:cNvPicPr/>
          <p:nvPr/>
        </p:nvPicPr>
        <p:blipFill>
          <a:blip r:embed="rId3" cstate="print"/>
          <a:stretch>
            <a:fillRect/>
          </a:stretch>
        </p:blipFill>
        <p:spPr>
          <a:xfrm>
            <a:off x="323528" y="332656"/>
            <a:ext cx="1591424" cy="808856"/>
          </a:xfrm>
          <a:prstGeom prst="rect">
            <a:avLst/>
          </a:prstGeom>
        </p:spPr>
      </p:pic>
      <p:sp>
        <p:nvSpPr>
          <p:cNvPr id="11" name="10 Rectángulo"/>
          <p:cNvSpPr/>
          <p:nvPr/>
        </p:nvSpPr>
        <p:spPr>
          <a:xfrm>
            <a:off x="611560" y="1412776"/>
            <a:ext cx="8064896" cy="3970318"/>
          </a:xfrm>
          <a:prstGeom prst="rect">
            <a:avLst/>
          </a:prstGeom>
        </p:spPr>
        <p:txBody>
          <a:bodyPr wrap="square">
            <a:spAutoFit/>
          </a:bodyPr>
          <a:lstStyle/>
          <a:p>
            <a:r>
              <a:rPr lang="es-CR" b="1" dirty="0" smtClean="0"/>
              <a:t>-Departamento de Asesoría</a:t>
            </a:r>
          </a:p>
          <a:p>
            <a:endParaRPr lang="es-CR" dirty="0" smtClean="0"/>
          </a:p>
          <a:p>
            <a:pPr algn="just"/>
            <a:r>
              <a:rPr lang="es-CR" dirty="0" smtClean="0"/>
              <a:t>Asesor técnico jurídico, procura la uniformidad de criterios en la interpretación y aplicación de las normas sustantivas para el Sistema Aduanero Nacional y atiende, con criterios técnicos sustantivos aduaneros, las consultas de naturaleza jurídica que plantean los usuarios, funcionarios y otras</a:t>
            </a:r>
          </a:p>
          <a:p>
            <a:pPr algn="just"/>
            <a:r>
              <a:rPr lang="es-CR" dirty="0" smtClean="0"/>
              <a:t>dependencias públicas.</a:t>
            </a:r>
          </a:p>
          <a:p>
            <a:pPr algn="just"/>
            <a:endParaRPr lang="es-CR" dirty="0" smtClean="0"/>
          </a:p>
          <a:p>
            <a:pPr algn="just"/>
            <a:r>
              <a:rPr lang="es-CR" dirty="0" smtClean="0"/>
              <a:t>Le corresponde estudiar, proponer y analizar las reformas de las normas jurídicas que componen el régimen jurídico aduanero, administra y actualiza el sistema de “Digesto Aduanero” (compilación de documentos relacionados con la materia) para consultas de los funcionarios y del público, mediante la aplicación de técnicas modernas de sistematización, recopilación, clasificación, vinculación difusión de los documentos de interés jurídico.</a:t>
            </a:r>
          </a:p>
        </p:txBody>
      </p:sp>
    </p:spTree>
  </p:cSld>
  <p:clrMapOvr>
    <a:masterClrMapping/>
  </p:clrMapOvr>
  <p:transition>
    <p:blind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1" name="Rectangle 3"/>
          <p:cNvSpPr>
            <a:spLocks noChangeArrowheads="1"/>
          </p:cNvSpPr>
          <p:nvPr/>
        </p:nvSpPr>
        <p:spPr bwMode="auto">
          <a:xfrm>
            <a:off x="468313" y="2349500"/>
            <a:ext cx="6551612" cy="100013"/>
          </a:xfrm>
          <a:prstGeom prst="rect">
            <a:avLst/>
          </a:prstGeom>
          <a:noFill/>
          <a:ln w="9525">
            <a:noFill/>
            <a:miter lim="800000"/>
            <a:headEnd/>
            <a:tailEnd/>
          </a:ln>
        </p:spPr>
        <p:txBody>
          <a:bodyPr anchor="b"/>
          <a:lstStyle/>
          <a:p>
            <a:r>
              <a:rPr lang="es-ES_tradnl" sz="2400" b="1">
                <a:solidFill>
                  <a:srgbClr val="FFFF00"/>
                </a:solidFill>
              </a:rPr>
              <a:t/>
            </a:r>
            <a:br>
              <a:rPr lang="es-ES_tradnl" sz="2400" b="1">
                <a:solidFill>
                  <a:srgbClr val="FFFF00"/>
                </a:solidFill>
              </a:rPr>
            </a:br>
            <a:r>
              <a:rPr lang="es-ES_tradnl" sz="2400" b="1">
                <a:solidFill>
                  <a:srgbClr val="FFFF00"/>
                </a:solidFill>
              </a:rPr>
              <a:t/>
            </a:r>
            <a:br>
              <a:rPr lang="es-ES_tradnl" sz="2400" b="1">
                <a:solidFill>
                  <a:srgbClr val="FFFF00"/>
                </a:solidFill>
              </a:rPr>
            </a:br>
            <a:r>
              <a:rPr lang="es-ES_tradnl" sz="2400" b="1">
                <a:solidFill>
                  <a:srgbClr val="FFFF00"/>
                </a:solidFill>
              </a:rPr>
              <a:t> </a:t>
            </a:r>
            <a:r>
              <a:rPr lang="es-ES_tradnl" sz="2400" b="1">
                <a:solidFill>
                  <a:schemeClr val="tx2"/>
                </a:solidFill>
              </a:rPr>
              <a:t/>
            </a:r>
            <a:br>
              <a:rPr lang="es-ES_tradnl" sz="2400" b="1">
                <a:solidFill>
                  <a:schemeClr val="tx2"/>
                </a:solidFill>
              </a:rPr>
            </a:br>
            <a:r>
              <a:rPr lang="es-ES_tradnl" sz="2400" b="1">
                <a:solidFill>
                  <a:schemeClr val="tx2"/>
                </a:solidFill>
              </a:rPr>
              <a:t> </a:t>
            </a:r>
            <a:r>
              <a:rPr lang="es-ES_tradnl" sz="2800" b="1">
                <a:solidFill>
                  <a:schemeClr val="tx2"/>
                </a:solidFill>
                <a:latin typeface="Times New Roman" pitchFamily="18" charset="0"/>
              </a:rPr>
              <a:t> </a:t>
            </a:r>
            <a:endParaRPr lang="es-ES_tradnl" sz="4000" b="1">
              <a:solidFill>
                <a:schemeClr val="tx2"/>
              </a:solidFill>
              <a:latin typeface="Times New Roman" pitchFamily="18" charset="0"/>
            </a:endParaRPr>
          </a:p>
        </p:txBody>
      </p:sp>
      <p:sp>
        <p:nvSpPr>
          <p:cNvPr id="7" name="6 Marcador de fecha"/>
          <p:cNvSpPr>
            <a:spLocks noGrp="1"/>
          </p:cNvSpPr>
          <p:nvPr>
            <p:ph type="dt" sz="half" idx="10"/>
          </p:nvPr>
        </p:nvSpPr>
        <p:spPr/>
        <p:txBody>
          <a:bodyPr/>
          <a:lstStyle/>
          <a:p>
            <a:fld id="{C91CECBB-EA90-48BF-A9BF-71DE64F3CA9E}" type="datetime7">
              <a:rPr lang="es-CR" smtClean="0"/>
              <a:pPr/>
              <a:t>jul-17</a:t>
            </a:fld>
            <a:endParaRPr lang="es-CR"/>
          </a:p>
        </p:txBody>
      </p:sp>
      <p:sp>
        <p:nvSpPr>
          <p:cNvPr id="8" name="7 Marcador de número de diapositiva"/>
          <p:cNvSpPr>
            <a:spLocks noGrp="1"/>
          </p:cNvSpPr>
          <p:nvPr>
            <p:ph type="sldNum" sz="quarter" idx="12"/>
          </p:nvPr>
        </p:nvSpPr>
        <p:spPr/>
        <p:txBody>
          <a:bodyPr/>
          <a:lstStyle/>
          <a:p>
            <a:fld id="{0D31B79B-629F-4864-890C-CDC8E4366DCA}" type="slidenum">
              <a:rPr lang="es-CR" smtClean="0"/>
              <a:pPr/>
              <a:t>25</a:t>
            </a:fld>
            <a:endParaRPr lang="es-CR"/>
          </a:p>
        </p:txBody>
      </p:sp>
      <p:sp>
        <p:nvSpPr>
          <p:cNvPr id="9" name="8 Marcador de pie de página"/>
          <p:cNvSpPr>
            <a:spLocks noGrp="1"/>
          </p:cNvSpPr>
          <p:nvPr>
            <p:ph type="ftr" sz="quarter" idx="11"/>
          </p:nvPr>
        </p:nvSpPr>
        <p:spPr/>
        <p:txBody>
          <a:bodyPr/>
          <a:lstStyle/>
          <a:p>
            <a:r>
              <a:rPr lang="es-CR" smtClean="0"/>
              <a:t>Normas y Principios Generales del Ordenamiento Aduanero</a:t>
            </a:r>
            <a:endParaRPr lang="es-CR"/>
          </a:p>
        </p:txBody>
      </p:sp>
      <p:pic>
        <p:nvPicPr>
          <p:cNvPr id="10" name="0 Imagen" descr="Logo UCI Color.jpg"/>
          <p:cNvPicPr/>
          <p:nvPr/>
        </p:nvPicPr>
        <p:blipFill>
          <a:blip r:embed="rId3" cstate="print"/>
          <a:stretch>
            <a:fillRect/>
          </a:stretch>
        </p:blipFill>
        <p:spPr>
          <a:xfrm>
            <a:off x="323528" y="332656"/>
            <a:ext cx="1591424" cy="808856"/>
          </a:xfrm>
          <a:prstGeom prst="rect">
            <a:avLst/>
          </a:prstGeom>
        </p:spPr>
      </p:pic>
      <p:sp>
        <p:nvSpPr>
          <p:cNvPr id="11" name="10 Rectángulo"/>
          <p:cNvSpPr/>
          <p:nvPr/>
        </p:nvSpPr>
        <p:spPr>
          <a:xfrm>
            <a:off x="755576" y="1556792"/>
            <a:ext cx="7776864" cy="3693319"/>
          </a:xfrm>
          <a:prstGeom prst="rect">
            <a:avLst/>
          </a:prstGeom>
        </p:spPr>
        <p:txBody>
          <a:bodyPr wrap="square">
            <a:spAutoFit/>
          </a:bodyPr>
          <a:lstStyle/>
          <a:p>
            <a:pPr algn="just"/>
            <a:r>
              <a:rPr lang="pt-BR" b="1" dirty="0" smtClean="0"/>
              <a:t>-Departamento de Procedimentos Administrativos</a:t>
            </a:r>
          </a:p>
          <a:p>
            <a:pPr algn="just"/>
            <a:endParaRPr lang="pt-BR" b="1" dirty="0" smtClean="0"/>
          </a:p>
          <a:p>
            <a:pPr algn="just"/>
            <a:r>
              <a:rPr lang="es-CR" dirty="0" smtClean="0"/>
              <a:t>Se enfoca en la defensa jurídica a nivel administrativo, del Servicio Nacional de Aduanas de Costa Rica y de los intereses fiscales vinculados con el ámbito aduanero.</a:t>
            </a:r>
          </a:p>
          <a:p>
            <a:pPr algn="just"/>
            <a:endParaRPr lang="es-CR" dirty="0" smtClean="0"/>
          </a:p>
          <a:p>
            <a:pPr algn="just"/>
            <a:r>
              <a:rPr lang="es-CR" dirty="0" smtClean="0"/>
              <a:t>Prepara los actos de apertura e instruye los procedimientos administrativos determinativos y sancionatorios, que son generados por informes de fiscalización del nivel central rector o por las aduanas, en el caso de infracciones sancionables con suspensión.</a:t>
            </a:r>
          </a:p>
          <a:p>
            <a:pPr algn="just"/>
            <a:endParaRPr lang="es-CR" dirty="0" smtClean="0"/>
          </a:p>
          <a:p>
            <a:pPr algn="just"/>
            <a:r>
              <a:rPr lang="es-CR" dirty="0" smtClean="0"/>
              <a:t>También da seguimiento y colabora en los procedimientos administrativos y judiciales, así como en la etapa de ejecución de los actos finales y cobratorios.</a:t>
            </a:r>
            <a:endParaRPr lang="es-CR" dirty="0"/>
          </a:p>
        </p:txBody>
      </p:sp>
    </p:spTree>
  </p:cSld>
  <p:clrMapOvr>
    <a:masterClrMapping/>
  </p:clrMapOvr>
  <p:transition>
    <p:blinds/>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1" name="Rectangle 3"/>
          <p:cNvSpPr>
            <a:spLocks noChangeArrowheads="1"/>
          </p:cNvSpPr>
          <p:nvPr/>
        </p:nvSpPr>
        <p:spPr bwMode="auto">
          <a:xfrm>
            <a:off x="468313" y="2349500"/>
            <a:ext cx="6551612" cy="100013"/>
          </a:xfrm>
          <a:prstGeom prst="rect">
            <a:avLst/>
          </a:prstGeom>
          <a:noFill/>
          <a:ln w="9525">
            <a:noFill/>
            <a:miter lim="800000"/>
            <a:headEnd/>
            <a:tailEnd/>
          </a:ln>
        </p:spPr>
        <p:txBody>
          <a:bodyPr anchor="b"/>
          <a:lstStyle/>
          <a:p>
            <a:r>
              <a:rPr lang="es-ES_tradnl" sz="2400" b="1">
                <a:solidFill>
                  <a:srgbClr val="FFFF00"/>
                </a:solidFill>
              </a:rPr>
              <a:t/>
            </a:r>
            <a:br>
              <a:rPr lang="es-ES_tradnl" sz="2400" b="1">
                <a:solidFill>
                  <a:srgbClr val="FFFF00"/>
                </a:solidFill>
              </a:rPr>
            </a:br>
            <a:r>
              <a:rPr lang="es-ES_tradnl" sz="2400" b="1">
                <a:solidFill>
                  <a:srgbClr val="FFFF00"/>
                </a:solidFill>
              </a:rPr>
              <a:t/>
            </a:r>
            <a:br>
              <a:rPr lang="es-ES_tradnl" sz="2400" b="1">
                <a:solidFill>
                  <a:srgbClr val="FFFF00"/>
                </a:solidFill>
              </a:rPr>
            </a:br>
            <a:r>
              <a:rPr lang="es-ES_tradnl" sz="2400" b="1">
                <a:solidFill>
                  <a:srgbClr val="FFFF00"/>
                </a:solidFill>
              </a:rPr>
              <a:t> </a:t>
            </a:r>
            <a:r>
              <a:rPr lang="es-ES_tradnl" sz="2400" b="1">
                <a:solidFill>
                  <a:schemeClr val="tx2"/>
                </a:solidFill>
              </a:rPr>
              <a:t/>
            </a:r>
            <a:br>
              <a:rPr lang="es-ES_tradnl" sz="2400" b="1">
                <a:solidFill>
                  <a:schemeClr val="tx2"/>
                </a:solidFill>
              </a:rPr>
            </a:br>
            <a:r>
              <a:rPr lang="es-ES_tradnl" sz="2400" b="1">
                <a:solidFill>
                  <a:schemeClr val="tx2"/>
                </a:solidFill>
              </a:rPr>
              <a:t> </a:t>
            </a:r>
            <a:r>
              <a:rPr lang="es-ES_tradnl" sz="2800" b="1">
                <a:solidFill>
                  <a:schemeClr val="tx2"/>
                </a:solidFill>
                <a:latin typeface="Times New Roman" pitchFamily="18" charset="0"/>
              </a:rPr>
              <a:t> </a:t>
            </a:r>
            <a:endParaRPr lang="es-ES_tradnl" sz="4000" b="1">
              <a:solidFill>
                <a:schemeClr val="tx2"/>
              </a:solidFill>
              <a:latin typeface="Times New Roman" pitchFamily="18" charset="0"/>
            </a:endParaRPr>
          </a:p>
        </p:txBody>
      </p:sp>
      <p:sp>
        <p:nvSpPr>
          <p:cNvPr id="7" name="6 Marcador de fecha"/>
          <p:cNvSpPr>
            <a:spLocks noGrp="1"/>
          </p:cNvSpPr>
          <p:nvPr>
            <p:ph type="dt" sz="half" idx="10"/>
          </p:nvPr>
        </p:nvSpPr>
        <p:spPr/>
        <p:txBody>
          <a:bodyPr/>
          <a:lstStyle/>
          <a:p>
            <a:fld id="{C91CECBB-EA90-48BF-A9BF-71DE64F3CA9E}" type="datetime7">
              <a:rPr lang="es-CR" smtClean="0"/>
              <a:pPr/>
              <a:t>jul-17</a:t>
            </a:fld>
            <a:endParaRPr lang="es-CR"/>
          </a:p>
        </p:txBody>
      </p:sp>
      <p:sp>
        <p:nvSpPr>
          <p:cNvPr id="8" name="7 Marcador de número de diapositiva"/>
          <p:cNvSpPr>
            <a:spLocks noGrp="1"/>
          </p:cNvSpPr>
          <p:nvPr>
            <p:ph type="sldNum" sz="quarter" idx="12"/>
          </p:nvPr>
        </p:nvSpPr>
        <p:spPr/>
        <p:txBody>
          <a:bodyPr/>
          <a:lstStyle/>
          <a:p>
            <a:fld id="{0D31B79B-629F-4864-890C-CDC8E4366DCA}" type="slidenum">
              <a:rPr lang="es-CR" smtClean="0"/>
              <a:pPr/>
              <a:t>26</a:t>
            </a:fld>
            <a:endParaRPr lang="es-CR"/>
          </a:p>
        </p:txBody>
      </p:sp>
      <p:sp>
        <p:nvSpPr>
          <p:cNvPr id="9" name="8 Marcador de pie de página"/>
          <p:cNvSpPr>
            <a:spLocks noGrp="1"/>
          </p:cNvSpPr>
          <p:nvPr>
            <p:ph type="ftr" sz="quarter" idx="11"/>
          </p:nvPr>
        </p:nvSpPr>
        <p:spPr/>
        <p:txBody>
          <a:bodyPr/>
          <a:lstStyle/>
          <a:p>
            <a:r>
              <a:rPr lang="es-CR" smtClean="0"/>
              <a:t>Normas y Principios Generales del Ordenamiento Aduanero</a:t>
            </a:r>
            <a:endParaRPr lang="es-CR"/>
          </a:p>
        </p:txBody>
      </p:sp>
      <p:pic>
        <p:nvPicPr>
          <p:cNvPr id="10" name="0 Imagen" descr="Logo UCI Color.jpg"/>
          <p:cNvPicPr/>
          <p:nvPr/>
        </p:nvPicPr>
        <p:blipFill>
          <a:blip r:embed="rId3" cstate="print"/>
          <a:stretch>
            <a:fillRect/>
          </a:stretch>
        </p:blipFill>
        <p:spPr>
          <a:xfrm>
            <a:off x="323528" y="332656"/>
            <a:ext cx="1591424" cy="808856"/>
          </a:xfrm>
          <a:prstGeom prst="rect">
            <a:avLst/>
          </a:prstGeom>
        </p:spPr>
      </p:pic>
      <p:sp>
        <p:nvSpPr>
          <p:cNvPr id="11" name="10 Rectángulo"/>
          <p:cNvSpPr/>
          <p:nvPr/>
        </p:nvSpPr>
        <p:spPr>
          <a:xfrm>
            <a:off x="251520" y="1052736"/>
            <a:ext cx="8640960" cy="5078313"/>
          </a:xfrm>
          <a:prstGeom prst="rect">
            <a:avLst/>
          </a:prstGeom>
        </p:spPr>
        <p:txBody>
          <a:bodyPr wrap="square">
            <a:spAutoFit/>
          </a:bodyPr>
          <a:lstStyle/>
          <a:p>
            <a:pPr algn="just"/>
            <a:r>
              <a:rPr lang="es-CR" b="1" dirty="0" smtClean="0"/>
              <a:t>Dirección de Gestión de Riesgo: </a:t>
            </a:r>
            <a:r>
              <a:rPr lang="es-CR" dirty="0" smtClean="0"/>
              <a:t>Le compete determinar y planificar las estrategias, disposiciones y criterios de riesgo. Para ello se basa en un modelo de administración de riesgo e inteligencia aduanera, que permite orientar las acciones de control permanente inmediato y posterior, de sujetos, mercancías y operaciones aduaneras.</a:t>
            </a:r>
          </a:p>
          <a:p>
            <a:pPr algn="just"/>
            <a:endParaRPr lang="es-CR" dirty="0" smtClean="0"/>
          </a:p>
          <a:p>
            <a:pPr algn="just"/>
            <a:r>
              <a:rPr lang="es-CR" b="1" dirty="0" smtClean="0"/>
              <a:t>-Departamento de Inteligencia Aduanera: </a:t>
            </a:r>
            <a:r>
              <a:rPr lang="es-CR" dirty="0" smtClean="0"/>
              <a:t>Investiga, recopila información, analiza, evalúa y divulga los resultados de sus investigaciones y evaluaciones. Además, asigna y da seguimiento a las denuncias recibidas por la Dirección de Gestión de Riesgo.</a:t>
            </a:r>
          </a:p>
          <a:p>
            <a:pPr algn="just"/>
            <a:endParaRPr lang="es-CR" dirty="0" smtClean="0"/>
          </a:p>
          <a:p>
            <a:pPr algn="just"/>
            <a:r>
              <a:rPr lang="es-CR" b="1" dirty="0" smtClean="0"/>
              <a:t>-Departamento de Análisis de Riesgo: </a:t>
            </a:r>
            <a:r>
              <a:rPr lang="es-CR" dirty="0" smtClean="0"/>
              <a:t>Aplica la metodología de riesgo y sus fases, para orientar el control del riesgo aduanero, por medio de estrategias, disposiciones y la aplicación de criterios de riesgo.</a:t>
            </a:r>
          </a:p>
          <a:p>
            <a:pPr algn="just"/>
            <a:endParaRPr lang="es-CR" dirty="0" smtClean="0"/>
          </a:p>
          <a:p>
            <a:pPr algn="just"/>
            <a:r>
              <a:rPr lang="es-CR" b="1" dirty="0" smtClean="0"/>
              <a:t>-Departamento de Planificación de la Fiscalización: </a:t>
            </a:r>
            <a:r>
              <a:rPr lang="es-CR" dirty="0" smtClean="0"/>
              <a:t>Elabora, modifica, da seguimiento y actualiza el Plan Anual de Fiscalización del Servicio Nacional de Aduanas. Establece los criterios de selección de personas, mercancías auxiliares de la función pública y operaciones aduaneras, sobre los cuales se ejecutarán las actuaciones de control por parte del órgano fiscalizador competente.</a:t>
            </a:r>
            <a:endParaRPr lang="es-CR" dirty="0"/>
          </a:p>
        </p:txBody>
      </p:sp>
    </p:spTree>
  </p:cSld>
  <p:clrMapOvr>
    <a:masterClrMapping/>
  </p:clrMapOvr>
  <p:transition>
    <p:blind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1" name="Rectangle 3"/>
          <p:cNvSpPr>
            <a:spLocks noChangeArrowheads="1"/>
          </p:cNvSpPr>
          <p:nvPr/>
        </p:nvSpPr>
        <p:spPr bwMode="auto">
          <a:xfrm>
            <a:off x="468313" y="2349500"/>
            <a:ext cx="6551612" cy="100013"/>
          </a:xfrm>
          <a:prstGeom prst="rect">
            <a:avLst/>
          </a:prstGeom>
          <a:noFill/>
          <a:ln w="9525">
            <a:noFill/>
            <a:miter lim="800000"/>
            <a:headEnd/>
            <a:tailEnd/>
          </a:ln>
        </p:spPr>
        <p:txBody>
          <a:bodyPr anchor="b"/>
          <a:lstStyle/>
          <a:p>
            <a:r>
              <a:rPr lang="es-ES_tradnl" sz="2400" b="1">
                <a:solidFill>
                  <a:srgbClr val="FFFF00"/>
                </a:solidFill>
              </a:rPr>
              <a:t/>
            </a:r>
            <a:br>
              <a:rPr lang="es-ES_tradnl" sz="2400" b="1">
                <a:solidFill>
                  <a:srgbClr val="FFFF00"/>
                </a:solidFill>
              </a:rPr>
            </a:br>
            <a:r>
              <a:rPr lang="es-ES_tradnl" sz="2400" b="1">
                <a:solidFill>
                  <a:srgbClr val="FFFF00"/>
                </a:solidFill>
              </a:rPr>
              <a:t/>
            </a:r>
            <a:br>
              <a:rPr lang="es-ES_tradnl" sz="2400" b="1">
                <a:solidFill>
                  <a:srgbClr val="FFFF00"/>
                </a:solidFill>
              </a:rPr>
            </a:br>
            <a:r>
              <a:rPr lang="es-ES_tradnl" sz="2400" b="1">
                <a:solidFill>
                  <a:srgbClr val="FFFF00"/>
                </a:solidFill>
              </a:rPr>
              <a:t> </a:t>
            </a:r>
            <a:r>
              <a:rPr lang="es-ES_tradnl" sz="2400" b="1">
                <a:solidFill>
                  <a:schemeClr val="tx2"/>
                </a:solidFill>
              </a:rPr>
              <a:t/>
            </a:r>
            <a:br>
              <a:rPr lang="es-ES_tradnl" sz="2400" b="1">
                <a:solidFill>
                  <a:schemeClr val="tx2"/>
                </a:solidFill>
              </a:rPr>
            </a:br>
            <a:r>
              <a:rPr lang="es-ES_tradnl" sz="2400" b="1">
                <a:solidFill>
                  <a:schemeClr val="tx2"/>
                </a:solidFill>
              </a:rPr>
              <a:t> </a:t>
            </a:r>
            <a:r>
              <a:rPr lang="es-ES_tradnl" sz="2800" b="1">
                <a:solidFill>
                  <a:schemeClr val="tx2"/>
                </a:solidFill>
                <a:latin typeface="Times New Roman" pitchFamily="18" charset="0"/>
              </a:rPr>
              <a:t> </a:t>
            </a:r>
            <a:endParaRPr lang="es-ES_tradnl" sz="4000" b="1">
              <a:solidFill>
                <a:schemeClr val="tx2"/>
              </a:solidFill>
              <a:latin typeface="Times New Roman" pitchFamily="18" charset="0"/>
            </a:endParaRPr>
          </a:p>
        </p:txBody>
      </p:sp>
      <p:sp>
        <p:nvSpPr>
          <p:cNvPr id="7" name="6 Marcador de fecha"/>
          <p:cNvSpPr>
            <a:spLocks noGrp="1"/>
          </p:cNvSpPr>
          <p:nvPr>
            <p:ph type="dt" sz="half" idx="10"/>
          </p:nvPr>
        </p:nvSpPr>
        <p:spPr/>
        <p:txBody>
          <a:bodyPr/>
          <a:lstStyle/>
          <a:p>
            <a:fld id="{C91CECBB-EA90-48BF-A9BF-71DE64F3CA9E}" type="datetime7">
              <a:rPr lang="es-CR" smtClean="0"/>
              <a:pPr/>
              <a:t>jul-17</a:t>
            </a:fld>
            <a:endParaRPr lang="es-CR"/>
          </a:p>
        </p:txBody>
      </p:sp>
      <p:sp>
        <p:nvSpPr>
          <p:cNvPr id="8" name="7 Marcador de número de diapositiva"/>
          <p:cNvSpPr>
            <a:spLocks noGrp="1"/>
          </p:cNvSpPr>
          <p:nvPr>
            <p:ph type="sldNum" sz="quarter" idx="12"/>
          </p:nvPr>
        </p:nvSpPr>
        <p:spPr/>
        <p:txBody>
          <a:bodyPr/>
          <a:lstStyle/>
          <a:p>
            <a:fld id="{0D31B79B-629F-4864-890C-CDC8E4366DCA}" type="slidenum">
              <a:rPr lang="es-CR" smtClean="0"/>
              <a:pPr/>
              <a:t>27</a:t>
            </a:fld>
            <a:endParaRPr lang="es-CR"/>
          </a:p>
        </p:txBody>
      </p:sp>
      <p:sp>
        <p:nvSpPr>
          <p:cNvPr id="9" name="8 Marcador de pie de página"/>
          <p:cNvSpPr>
            <a:spLocks noGrp="1"/>
          </p:cNvSpPr>
          <p:nvPr>
            <p:ph type="ftr" sz="quarter" idx="11"/>
          </p:nvPr>
        </p:nvSpPr>
        <p:spPr/>
        <p:txBody>
          <a:bodyPr/>
          <a:lstStyle/>
          <a:p>
            <a:r>
              <a:rPr lang="es-CR" smtClean="0"/>
              <a:t>Normas y Principios Generales del Ordenamiento Aduanero</a:t>
            </a:r>
            <a:endParaRPr lang="es-CR"/>
          </a:p>
        </p:txBody>
      </p:sp>
      <p:pic>
        <p:nvPicPr>
          <p:cNvPr id="10" name="0 Imagen" descr="Logo UCI Color.jpg"/>
          <p:cNvPicPr/>
          <p:nvPr/>
        </p:nvPicPr>
        <p:blipFill>
          <a:blip r:embed="rId3" cstate="print"/>
          <a:stretch>
            <a:fillRect/>
          </a:stretch>
        </p:blipFill>
        <p:spPr>
          <a:xfrm>
            <a:off x="323528" y="332656"/>
            <a:ext cx="1591424" cy="808856"/>
          </a:xfrm>
          <a:prstGeom prst="rect">
            <a:avLst/>
          </a:prstGeom>
        </p:spPr>
      </p:pic>
      <p:sp>
        <p:nvSpPr>
          <p:cNvPr id="11" name="10 Rectángulo"/>
          <p:cNvSpPr/>
          <p:nvPr/>
        </p:nvSpPr>
        <p:spPr>
          <a:xfrm>
            <a:off x="251520" y="1196751"/>
            <a:ext cx="8712968" cy="4524315"/>
          </a:xfrm>
          <a:prstGeom prst="rect">
            <a:avLst/>
          </a:prstGeom>
        </p:spPr>
        <p:txBody>
          <a:bodyPr wrap="square">
            <a:spAutoFit/>
          </a:bodyPr>
          <a:lstStyle/>
          <a:p>
            <a:pPr algn="just"/>
            <a:r>
              <a:rPr lang="es-CR" b="1" dirty="0" smtClean="0"/>
              <a:t>-Dirección de Gestión Técnica: </a:t>
            </a:r>
            <a:r>
              <a:rPr lang="es-CR" dirty="0" smtClean="0"/>
              <a:t>Establece y uniforma la materia técnica aduanera en las áreas de procesos; clasificación arancelaria y origen de las mercancías; la gestión de los datos que soportan el funcionamiento de los sistemas informáticos; el registro de los auxiliares de la función pública aduanera; además genera estadísticas e indicadores para la toma de decisiones.</a:t>
            </a:r>
          </a:p>
          <a:p>
            <a:pPr algn="just"/>
            <a:endParaRPr lang="es-CR" dirty="0" smtClean="0"/>
          </a:p>
          <a:p>
            <a:pPr algn="just"/>
            <a:r>
              <a:rPr lang="es-CR" b="1" dirty="0" smtClean="0"/>
              <a:t>-Departamento de Estadísticas y Registros: </a:t>
            </a:r>
            <a:r>
              <a:rPr lang="es-CR" dirty="0" smtClean="0"/>
              <a:t>Atiende y mantiene actualizada la información de los auxiliares de la función pública aduanera, además de las solicitudes de inscripción, baja o autorización de aquellos y de otros registros que se le indiquen por la vía formal. Obtiene información primaria y estadísticas de comercio exterior y las cifras de recaudación de los tributos aduaneros.</a:t>
            </a:r>
          </a:p>
          <a:p>
            <a:pPr algn="just"/>
            <a:endParaRPr lang="es-CR" dirty="0" smtClean="0"/>
          </a:p>
          <a:p>
            <a:pPr algn="just"/>
            <a:r>
              <a:rPr lang="es-CR" b="1" dirty="0" smtClean="0"/>
              <a:t>-Departamento Técnico Aduanero: </a:t>
            </a:r>
            <a:r>
              <a:rPr lang="es-CR" dirty="0" smtClean="0"/>
              <a:t>Define lineamientos en materia de clasificación arancelaria y origen de las mercancías. Implementa y verifica el cumplimiento de convenios internacionales. Además, mantiene actualizado el arancel y tarifas relacionadas con la importación y exportación, facilitando la transmisión de conocimiento en dichas áreas.</a:t>
            </a:r>
            <a:endParaRPr lang="es-CR" dirty="0"/>
          </a:p>
        </p:txBody>
      </p:sp>
    </p:spTree>
  </p:cSld>
  <p:clrMapOvr>
    <a:masterClrMapping/>
  </p:clrMapOvr>
  <p:transition>
    <p:blinds/>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1" name="Rectangle 3"/>
          <p:cNvSpPr>
            <a:spLocks noChangeArrowheads="1"/>
          </p:cNvSpPr>
          <p:nvPr/>
        </p:nvSpPr>
        <p:spPr bwMode="auto">
          <a:xfrm>
            <a:off x="468313" y="2349500"/>
            <a:ext cx="6551612" cy="100013"/>
          </a:xfrm>
          <a:prstGeom prst="rect">
            <a:avLst/>
          </a:prstGeom>
          <a:noFill/>
          <a:ln w="9525">
            <a:noFill/>
            <a:miter lim="800000"/>
            <a:headEnd/>
            <a:tailEnd/>
          </a:ln>
        </p:spPr>
        <p:txBody>
          <a:bodyPr anchor="b"/>
          <a:lstStyle/>
          <a:p>
            <a:r>
              <a:rPr lang="es-ES_tradnl" sz="2400" b="1">
                <a:solidFill>
                  <a:srgbClr val="FFFF00"/>
                </a:solidFill>
              </a:rPr>
              <a:t/>
            </a:r>
            <a:br>
              <a:rPr lang="es-ES_tradnl" sz="2400" b="1">
                <a:solidFill>
                  <a:srgbClr val="FFFF00"/>
                </a:solidFill>
              </a:rPr>
            </a:br>
            <a:r>
              <a:rPr lang="es-ES_tradnl" sz="2400" b="1">
                <a:solidFill>
                  <a:srgbClr val="FFFF00"/>
                </a:solidFill>
              </a:rPr>
              <a:t/>
            </a:r>
            <a:br>
              <a:rPr lang="es-ES_tradnl" sz="2400" b="1">
                <a:solidFill>
                  <a:srgbClr val="FFFF00"/>
                </a:solidFill>
              </a:rPr>
            </a:br>
            <a:r>
              <a:rPr lang="es-ES_tradnl" sz="2400" b="1">
                <a:solidFill>
                  <a:srgbClr val="FFFF00"/>
                </a:solidFill>
              </a:rPr>
              <a:t> </a:t>
            </a:r>
            <a:r>
              <a:rPr lang="es-ES_tradnl" sz="2400" b="1">
                <a:solidFill>
                  <a:schemeClr val="tx2"/>
                </a:solidFill>
              </a:rPr>
              <a:t/>
            </a:r>
            <a:br>
              <a:rPr lang="es-ES_tradnl" sz="2400" b="1">
                <a:solidFill>
                  <a:schemeClr val="tx2"/>
                </a:solidFill>
              </a:rPr>
            </a:br>
            <a:r>
              <a:rPr lang="es-ES_tradnl" sz="2400" b="1">
                <a:solidFill>
                  <a:schemeClr val="tx2"/>
                </a:solidFill>
              </a:rPr>
              <a:t> </a:t>
            </a:r>
            <a:r>
              <a:rPr lang="es-ES_tradnl" sz="2800" b="1">
                <a:solidFill>
                  <a:schemeClr val="tx2"/>
                </a:solidFill>
                <a:latin typeface="Times New Roman" pitchFamily="18" charset="0"/>
              </a:rPr>
              <a:t> </a:t>
            </a:r>
            <a:endParaRPr lang="es-ES_tradnl" sz="4000" b="1">
              <a:solidFill>
                <a:schemeClr val="tx2"/>
              </a:solidFill>
              <a:latin typeface="Times New Roman" pitchFamily="18" charset="0"/>
            </a:endParaRPr>
          </a:p>
        </p:txBody>
      </p:sp>
      <p:sp>
        <p:nvSpPr>
          <p:cNvPr id="7" name="6 Marcador de fecha"/>
          <p:cNvSpPr>
            <a:spLocks noGrp="1"/>
          </p:cNvSpPr>
          <p:nvPr>
            <p:ph type="dt" sz="half" idx="10"/>
          </p:nvPr>
        </p:nvSpPr>
        <p:spPr/>
        <p:txBody>
          <a:bodyPr/>
          <a:lstStyle/>
          <a:p>
            <a:fld id="{C91CECBB-EA90-48BF-A9BF-71DE64F3CA9E}" type="datetime7">
              <a:rPr lang="es-CR" smtClean="0"/>
              <a:pPr/>
              <a:t>jul-17</a:t>
            </a:fld>
            <a:endParaRPr lang="es-CR"/>
          </a:p>
        </p:txBody>
      </p:sp>
      <p:sp>
        <p:nvSpPr>
          <p:cNvPr id="8" name="7 Marcador de número de diapositiva"/>
          <p:cNvSpPr>
            <a:spLocks noGrp="1"/>
          </p:cNvSpPr>
          <p:nvPr>
            <p:ph type="sldNum" sz="quarter" idx="12"/>
          </p:nvPr>
        </p:nvSpPr>
        <p:spPr/>
        <p:txBody>
          <a:bodyPr/>
          <a:lstStyle/>
          <a:p>
            <a:fld id="{0D31B79B-629F-4864-890C-CDC8E4366DCA}" type="slidenum">
              <a:rPr lang="es-CR" smtClean="0"/>
              <a:pPr/>
              <a:t>28</a:t>
            </a:fld>
            <a:endParaRPr lang="es-CR"/>
          </a:p>
        </p:txBody>
      </p:sp>
      <p:sp>
        <p:nvSpPr>
          <p:cNvPr id="9" name="8 Marcador de pie de página"/>
          <p:cNvSpPr>
            <a:spLocks noGrp="1"/>
          </p:cNvSpPr>
          <p:nvPr>
            <p:ph type="ftr" sz="quarter" idx="11"/>
          </p:nvPr>
        </p:nvSpPr>
        <p:spPr/>
        <p:txBody>
          <a:bodyPr/>
          <a:lstStyle/>
          <a:p>
            <a:r>
              <a:rPr lang="es-CR" smtClean="0"/>
              <a:t>Normas y Principios Generales del Ordenamiento Aduanero</a:t>
            </a:r>
            <a:endParaRPr lang="es-CR"/>
          </a:p>
        </p:txBody>
      </p:sp>
      <p:pic>
        <p:nvPicPr>
          <p:cNvPr id="10" name="0 Imagen" descr="Logo UCI Color.jpg"/>
          <p:cNvPicPr/>
          <p:nvPr/>
        </p:nvPicPr>
        <p:blipFill>
          <a:blip r:embed="rId3" cstate="print"/>
          <a:stretch>
            <a:fillRect/>
          </a:stretch>
        </p:blipFill>
        <p:spPr>
          <a:xfrm>
            <a:off x="323528" y="332656"/>
            <a:ext cx="1591424" cy="808856"/>
          </a:xfrm>
          <a:prstGeom prst="rect">
            <a:avLst/>
          </a:prstGeom>
        </p:spPr>
      </p:pic>
      <p:sp>
        <p:nvSpPr>
          <p:cNvPr id="11" name="10 Rectángulo"/>
          <p:cNvSpPr/>
          <p:nvPr/>
        </p:nvSpPr>
        <p:spPr>
          <a:xfrm>
            <a:off x="251520" y="1196752"/>
            <a:ext cx="8640960" cy="4247317"/>
          </a:xfrm>
          <a:prstGeom prst="rect">
            <a:avLst/>
          </a:prstGeom>
        </p:spPr>
        <p:txBody>
          <a:bodyPr wrap="square">
            <a:spAutoFit/>
          </a:bodyPr>
          <a:lstStyle/>
          <a:p>
            <a:pPr algn="just"/>
            <a:r>
              <a:rPr lang="es-CR" b="1" dirty="0" smtClean="0"/>
              <a:t>Órgano Nacional de Valoración y Verificación Aduanera: </a:t>
            </a:r>
            <a:r>
              <a:rPr lang="es-CR" dirty="0" smtClean="0"/>
              <a:t>Verifica, controla, investiga, recupera y recopila información de los asuntos relacionados con la valoración aduanera de las mercancías.</a:t>
            </a:r>
          </a:p>
          <a:p>
            <a:pPr algn="just"/>
            <a:endParaRPr lang="es-CR" dirty="0" smtClean="0"/>
          </a:p>
          <a:p>
            <a:pPr algn="just"/>
            <a:r>
              <a:rPr lang="es-CR" b="1" dirty="0" smtClean="0"/>
              <a:t>-Departamento de Control Inmediato del Valor en Aduana: </a:t>
            </a:r>
            <a:r>
              <a:rPr lang="es-CR" dirty="0" smtClean="0"/>
              <a:t>Regula la normativa en la materia de valor y la búsqueda de información operativa, con el objetivo de uniformizar y promover la correcta aplicación de la normativa sobre valoración aduanera.</a:t>
            </a:r>
          </a:p>
          <a:p>
            <a:pPr algn="just"/>
            <a:r>
              <a:rPr lang="es-CR" dirty="0" smtClean="0"/>
              <a:t>Desarrolla e implementa instrumentos de control, orientados a regular la correcta declaración del valor de las mercancías sensibles y los elementos de la valoración aduanera que requieran especial atención.</a:t>
            </a:r>
          </a:p>
          <a:p>
            <a:pPr algn="just"/>
            <a:endParaRPr lang="es-CR" dirty="0" smtClean="0"/>
          </a:p>
          <a:p>
            <a:pPr algn="just"/>
            <a:r>
              <a:rPr lang="es-CR" b="1" dirty="0" smtClean="0"/>
              <a:t>-Departamento de Control Posterior del Valor en Aduana: </a:t>
            </a:r>
            <a:r>
              <a:rPr lang="es-CR" dirty="0" smtClean="0"/>
              <a:t>Este departamento comprueba, luego de efectuada la importación, el valor aduanero de las mercancías. Para lo anterior, realiza estudios e investigaciones al valor en aduana, señalado en la Declaración Aduanera y/o la Declaración del Valor Aduanero.</a:t>
            </a:r>
            <a:endParaRPr lang="es-CR" dirty="0"/>
          </a:p>
        </p:txBody>
      </p:sp>
    </p:spTree>
  </p:cSld>
  <p:clrMapOvr>
    <a:masterClrMapping/>
  </p:clrMapOvr>
  <p:transition>
    <p:blinds/>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1" name="Rectangle 3"/>
          <p:cNvSpPr>
            <a:spLocks noChangeArrowheads="1"/>
          </p:cNvSpPr>
          <p:nvPr/>
        </p:nvSpPr>
        <p:spPr bwMode="auto">
          <a:xfrm>
            <a:off x="468313" y="2349500"/>
            <a:ext cx="6551612" cy="100013"/>
          </a:xfrm>
          <a:prstGeom prst="rect">
            <a:avLst/>
          </a:prstGeom>
          <a:noFill/>
          <a:ln w="9525">
            <a:noFill/>
            <a:miter lim="800000"/>
            <a:headEnd/>
            <a:tailEnd/>
          </a:ln>
        </p:spPr>
        <p:txBody>
          <a:bodyPr anchor="b"/>
          <a:lstStyle/>
          <a:p>
            <a:r>
              <a:rPr lang="es-ES_tradnl" sz="2400" b="1">
                <a:solidFill>
                  <a:srgbClr val="FFFF00"/>
                </a:solidFill>
              </a:rPr>
              <a:t/>
            </a:r>
            <a:br>
              <a:rPr lang="es-ES_tradnl" sz="2400" b="1">
                <a:solidFill>
                  <a:srgbClr val="FFFF00"/>
                </a:solidFill>
              </a:rPr>
            </a:br>
            <a:r>
              <a:rPr lang="es-ES_tradnl" sz="2400" b="1">
                <a:solidFill>
                  <a:srgbClr val="FFFF00"/>
                </a:solidFill>
              </a:rPr>
              <a:t/>
            </a:r>
            <a:br>
              <a:rPr lang="es-ES_tradnl" sz="2400" b="1">
                <a:solidFill>
                  <a:srgbClr val="FFFF00"/>
                </a:solidFill>
              </a:rPr>
            </a:br>
            <a:r>
              <a:rPr lang="es-ES_tradnl" sz="2400" b="1">
                <a:solidFill>
                  <a:srgbClr val="FFFF00"/>
                </a:solidFill>
              </a:rPr>
              <a:t> </a:t>
            </a:r>
            <a:r>
              <a:rPr lang="es-ES_tradnl" sz="2400" b="1">
                <a:solidFill>
                  <a:schemeClr val="tx2"/>
                </a:solidFill>
              </a:rPr>
              <a:t/>
            </a:r>
            <a:br>
              <a:rPr lang="es-ES_tradnl" sz="2400" b="1">
                <a:solidFill>
                  <a:schemeClr val="tx2"/>
                </a:solidFill>
              </a:rPr>
            </a:br>
            <a:r>
              <a:rPr lang="es-ES_tradnl" sz="2400" b="1">
                <a:solidFill>
                  <a:schemeClr val="tx2"/>
                </a:solidFill>
              </a:rPr>
              <a:t> </a:t>
            </a:r>
            <a:r>
              <a:rPr lang="es-ES_tradnl" sz="2800" b="1">
                <a:solidFill>
                  <a:schemeClr val="tx2"/>
                </a:solidFill>
                <a:latin typeface="Times New Roman" pitchFamily="18" charset="0"/>
              </a:rPr>
              <a:t> </a:t>
            </a:r>
            <a:endParaRPr lang="es-ES_tradnl" sz="4000" b="1">
              <a:solidFill>
                <a:schemeClr val="tx2"/>
              </a:solidFill>
              <a:latin typeface="Times New Roman" pitchFamily="18" charset="0"/>
            </a:endParaRPr>
          </a:p>
        </p:txBody>
      </p:sp>
      <p:sp>
        <p:nvSpPr>
          <p:cNvPr id="7" name="6 Marcador de fecha"/>
          <p:cNvSpPr>
            <a:spLocks noGrp="1"/>
          </p:cNvSpPr>
          <p:nvPr>
            <p:ph type="dt" sz="half" idx="10"/>
          </p:nvPr>
        </p:nvSpPr>
        <p:spPr/>
        <p:txBody>
          <a:bodyPr/>
          <a:lstStyle/>
          <a:p>
            <a:fld id="{C91CECBB-EA90-48BF-A9BF-71DE64F3CA9E}" type="datetime7">
              <a:rPr lang="es-CR" smtClean="0"/>
              <a:pPr/>
              <a:t>jul-17</a:t>
            </a:fld>
            <a:endParaRPr lang="es-CR"/>
          </a:p>
        </p:txBody>
      </p:sp>
      <p:sp>
        <p:nvSpPr>
          <p:cNvPr id="8" name="7 Marcador de número de diapositiva"/>
          <p:cNvSpPr>
            <a:spLocks noGrp="1"/>
          </p:cNvSpPr>
          <p:nvPr>
            <p:ph type="sldNum" sz="quarter" idx="12"/>
          </p:nvPr>
        </p:nvSpPr>
        <p:spPr/>
        <p:txBody>
          <a:bodyPr/>
          <a:lstStyle/>
          <a:p>
            <a:fld id="{0D31B79B-629F-4864-890C-CDC8E4366DCA}" type="slidenum">
              <a:rPr lang="es-CR" smtClean="0"/>
              <a:pPr/>
              <a:t>29</a:t>
            </a:fld>
            <a:endParaRPr lang="es-CR"/>
          </a:p>
        </p:txBody>
      </p:sp>
      <p:sp>
        <p:nvSpPr>
          <p:cNvPr id="9" name="8 Marcador de pie de página"/>
          <p:cNvSpPr>
            <a:spLocks noGrp="1"/>
          </p:cNvSpPr>
          <p:nvPr>
            <p:ph type="ftr" sz="quarter" idx="11"/>
          </p:nvPr>
        </p:nvSpPr>
        <p:spPr/>
        <p:txBody>
          <a:bodyPr/>
          <a:lstStyle/>
          <a:p>
            <a:r>
              <a:rPr lang="es-CR" smtClean="0"/>
              <a:t>Normas y Principios Generales del Ordenamiento Aduanero</a:t>
            </a:r>
            <a:endParaRPr lang="es-CR"/>
          </a:p>
        </p:txBody>
      </p:sp>
      <p:pic>
        <p:nvPicPr>
          <p:cNvPr id="10" name="0 Imagen" descr="Logo UCI Color.jpg"/>
          <p:cNvPicPr/>
          <p:nvPr/>
        </p:nvPicPr>
        <p:blipFill>
          <a:blip r:embed="rId3" cstate="print"/>
          <a:stretch>
            <a:fillRect/>
          </a:stretch>
        </p:blipFill>
        <p:spPr>
          <a:xfrm>
            <a:off x="323528" y="332656"/>
            <a:ext cx="1591424" cy="808856"/>
          </a:xfrm>
          <a:prstGeom prst="rect">
            <a:avLst/>
          </a:prstGeom>
        </p:spPr>
      </p:pic>
      <p:sp>
        <p:nvSpPr>
          <p:cNvPr id="11" name="10 Rectángulo"/>
          <p:cNvSpPr/>
          <p:nvPr/>
        </p:nvSpPr>
        <p:spPr>
          <a:xfrm>
            <a:off x="323528" y="1196752"/>
            <a:ext cx="8568952" cy="4801314"/>
          </a:xfrm>
          <a:prstGeom prst="rect">
            <a:avLst/>
          </a:prstGeom>
        </p:spPr>
        <p:txBody>
          <a:bodyPr wrap="square">
            <a:spAutoFit/>
          </a:bodyPr>
          <a:lstStyle/>
          <a:p>
            <a:pPr algn="just"/>
            <a:r>
              <a:rPr lang="es-CR" b="1" dirty="0" smtClean="0"/>
              <a:t>Dirección de Fiscalización</a:t>
            </a:r>
          </a:p>
          <a:p>
            <a:pPr algn="just"/>
            <a:r>
              <a:rPr lang="es-CR" dirty="0" smtClean="0"/>
              <a:t>Supervisa, fiscaliza, verifica y evalúa el cumplimiento de las disposiciones aduaneras y de comercio exterior, antes, durante y con posterioridad al despacho aduanero de las mercancías, según lo establecido en el Plan Anual de Fiscalización. Se divide en cinco departamentos:</a:t>
            </a:r>
          </a:p>
          <a:p>
            <a:pPr algn="just"/>
            <a:endParaRPr lang="es-CR" dirty="0" smtClean="0"/>
          </a:p>
          <a:p>
            <a:pPr algn="just"/>
            <a:r>
              <a:rPr lang="es-CR" b="1" dirty="0" smtClean="0"/>
              <a:t>-Departamento de Fiscalización Interna: </a:t>
            </a:r>
            <a:r>
              <a:rPr lang="es-CR" dirty="0" smtClean="0"/>
              <a:t>Fiscaliza el cumplimiento de los deberes y obligaciones de los auxiliares; de los procedimientos por parte de los funcionarios aduaneros y las condiciones de permanencia, uso o destino de las mercancías, con posterioridad a su levante o retiro de la aduana.</a:t>
            </a:r>
          </a:p>
          <a:p>
            <a:pPr algn="just"/>
            <a:endParaRPr lang="es-CR" dirty="0" smtClean="0"/>
          </a:p>
          <a:p>
            <a:pPr algn="just"/>
            <a:r>
              <a:rPr lang="es-CR" b="1" dirty="0" smtClean="0"/>
              <a:t>-Departamento de Fiscalización Externa: </a:t>
            </a:r>
            <a:r>
              <a:rPr lang="es-CR" dirty="0" smtClean="0"/>
              <a:t>Luego del retiro de las mercancías, fiscaliza las actuaciones de los importadores y exportadores, el cumplimiento de las obligaciones tributarias aduaneras, y de las demás normas que regulan el despacho de las mercancías. Para cumplir sus funciones, realiza estudios e investigaciones de empresas que realizan actividades relacionadas con el comercio exterior.</a:t>
            </a:r>
          </a:p>
          <a:p>
            <a:pPr algn="just"/>
            <a:endParaRPr lang="es-CR" dirty="0" smtClean="0"/>
          </a:p>
        </p:txBody>
      </p:sp>
    </p:spTree>
  </p:cSld>
  <p:clrMapOvr>
    <a:masterClrMapping/>
  </p:clrMapOvr>
  <p:transition>
    <p:blind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1" name="Rectangle 3"/>
          <p:cNvSpPr>
            <a:spLocks noChangeArrowheads="1"/>
          </p:cNvSpPr>
          <p:nvPr/>
        </p:nvSpPr>
        <p:spPr bwMode="auto">
          <a:xfrm>
            <a:off x="468313" y="2349500"/>
            <a:ext cx="6551612" cy="100013"/>
          </a:xfrm>
          <a:prstGeom prst="rect">
            <a:avLst/>
          </a:prstGeom>
          <a:noFill/>
          <a:ln w="9525">
            <a:noFill/>
            <a:miter lim="800000"/>
            <a:headEnd/>
            <a:tailEnd/>
          </a:ln>
        </p:spPr>
        <p:txBody>
          <a:bodyPr anchor="b"/>
          <a:lstStyle/>
          <a:p>
            <a:r>
              <a:rPr lang="es-ES_tradnl" sz="2400" b="1">
                <a:solidFill>
                  <a:srgbClr val="FFFF00"/>
                </a:solidFill>
              </a:rPr>
              <a:t/>
            </a:r>
            <a:br>
              <a:rPr lang="es-ES_tradnl" sz="2400" b="1">
                <a:solidFill>
                  <a:srgbClr val="FFFF00"/>
                </a:solidFill>
              </a:rPr>
            </a:br>
            <a:r>
              <a:rPr lang="es-ES_tradnl" sz="2400" b="1">
                <a:solidFill>
                  <a:srgbClr val="FFFF00"/>
                </a:solidFill>
              </a:rPr>
              <a:t/>
            </a:r>
            <a:br>
              <a:rPr lang="es-ES_tradnl" sz="2400" b="1">
                <a:solidFill>
                  <a:srgbClr val="FFFF00"/>
                </a:solidFill>
              </a:rPr>
            </a:br>
            <a:r>
              <a:rPr lang="es-ES_tradnl" sz="2400" b="1">
                <a:solidFill>
                  <a:srgbClr val="FFFF00"/>
                </a:solidFill>
              </a:rPr>
              <a:t> </a:t>
            </a:r>
            <a:r>
              <a:rPr lang="es-ES_tradnl" sz="2400" b="1">
                <a:solidFill>
                  <a:schemeClr val="tx2"/>
                </a:solidFill>
              </a:rPr>
              <a:t/>
            </a:r>
            <a:br>
              <a:rPr lang="es-ES_tradnl" sz="2400" b="1">
                <a:solidFill>
                  <a:schemeClr val="tx2"/>
                </a:solidFill>
              </a:rPr>
            </a:br>
            <a:r>
              <a:rPr lang="es-ES_tradnl" sz="2400" b="1">
                <a:solidFill>
                  <a:schemeClr val="tx2"/>
                </a:solidFill>
              </a:rPr>
              <a:t> </a:t>
            </a:r>
            <a:r>
              <a:rPr lang="es-ES_tradnl" sz="2800" b="1">
                <a:solidFill>
                  <a:schemeClr val="tx2"/>
                </a:solidFill>
                <a:latin typeface="Times New Roman" pitchFamily="18" charset="0"/>
              </a:rPr>
              <a:t> </a:t>
            </a:r>
            <a:endParaRPr lang="es-ES_tradnl" sz="4000" b="1">
              <a:solidFill>
                <a:schemeClr val="tx2"/>
              </a:solidFill>
              <a:latin typeface="Times New Roman" pitchFamily="18" charset="0"/>
            </a:endParaRPr>
          </a:p>
        </p:txBody>
      </p:sp>
      <p:sp>
        <p:nvSpPr>
          <p:cNvPr id="882692" name="Text Box 4"/>
          <p:cNvSpPr txBox="1">
            <a:spLocks noChangeArrowheads="1"/>
          </p:cNvSpPr>
          <p:nvPr/>
        </p:nvSpPr>
        <p:spPr bwMode="auto">
          <a:xfrm>
            <a:off x="755576" y="1124744"/>
            <a:ext cx="7632700" cy="461665"/>
          </a:xfrm>
          <a:prstGeom prst="rect">
            <a:avLst/>
          </a:prstGeom>
          <a:noFill/>
          <a:ln w="9525">
            <a:noFill/>
            <a:miter lim="800000"/>
            <a:headEnd/>
            <a:tailEnd/>
          </a:ln>
          <a:effectLst/>
        </p:spPr>
        <p:txBody>
          <a:bodyPr>
            <a:spAutoFit/>
          </a:bodyPr>
          <a:lstStyle/>
          <a:p>
            <a:pPr algn="ctr"/>
            <a:r>
              <a:rPr lang="es-CR" sz="2400" b="1" dirty="0" smtClean="0"/>
              <a:t>La gestión aduanera de Costa Rica</a:t>
            </a:r>
            <a:endParaRPr lang="es-ES" sz="2400" b="1" i="1" dirty="0">
              <a:latin typeface="Times New Roman" pitchFamily="18" charset="0"/>
            </a:endParaRPr>
          </a:p>
        </p:txBody>
      </p:sp>
      <p:sp>
        <p:nvSpPr>
          <p:cNvPr id="882693" name="Text Box 5"/>
          <p:cNvSpPr txBox="1">
            <a:spLocks noChangeArrowheads="1"/>
          </p:cNvSpPr>
          <p:nvPr/>
        </p:nvSpPr>
        <p:spPr bwMode="auto">
          <a:xfrm>
            <a:off x="467544" y="1916832"/>
            <a:ext cx="8281169" cy="2862322"/>
          </a:xfrm>
          <a:prstGeom prst="rect">
            <a:avLst/>
          </a:prstGeom>
          <a:noFill/>
          <a:ln w="9525">
            <a:noFill/>
            <a:miter lim="800000"/>
            <a:headEnd/>
            <a:tailEnd/>
          </a:ln>
          <a:effectLst/>
        </p:spPr>
        <p:txBody>
          <a:bodyPr wrap="square">
            <a:spAutoFit/>
          </a:bodyPr>
          <a:lstStyle/>
          <a:p>
            <a:pPr algn="just"/>
            <a:r>
              <a:rPr lang="es-CR" sz="2000" i="1" dirty="0" smtClean="0"/>
              <a:t>En Costa Rica, el cambio de modelo económico, el crecimiento del comercio exterior y la necesidad de mejorar los ingresos fiscales sin crear mayores distorsiones, han llevado a los últimos gobiernos a impulsar modificaciones en diferentes ámbitos. </a:t>
            </a:r>
          </a:p>
          <a:p>
            <a:pPr algn="just"/>
            <a:endParaRPr lang="es-CR" sz="2000" i="1" dirty="0" smtClean="0"/>
          </a:p>
          <a:p>
            <a:pPr algn="just"/>
            <a:r>
              <a:rPr lang="es-CR" sz="2000" i="1" dirty="0" smtClean="0"/>
              <a:t>Los cambios que se han realizado en el terreno legal, tecnológico, de procedimientos y otros, colocan al país más cerca del nuevo paradigma que del tradicional. </a:t>
            </a:r>
          </a:p>
          <a:p>
            <a:pPr algn="just"/>
            <a:endParaRPr lang="es-CR" sz="2000" i="1" dirty="0" smtClean="0"/>
          </a:p>
        </p:txBody>
      </p:sp>
      <p:sp>
        <p:nvSpPr>
          <p:cNvPr id="7" name="6 Marcador de fecha"/>
          <p:cNvSpPr>
            <a:spLocks noGrp="1"/>
          </p:cNvSpPr>
          <p:nvPr>
            <p:ph type="dt" sz="half" idx="10"/>
          </p:nvPr>
        </p:nvSpPr>
        <p:spPr/>
        <p:txBody>
          <a:bodyPr/>
          <a:lstStyle/>
          <a:p>
            <a:fld id="{C91CECBB-EA90-48BF-A9BF-71DE64F3CA9E}" type="datetime7">
              <a:rPr lang="es-CR" smtClean="0"/>
              <a:pPr/>
              <a:t>jul-17</a:t>
            </a:fld>
            <a:endParaRPr lang="es-CR"/>
          </a:p>
        </p:txBody>
      </p:sp>
      <p:sp>
        <p:nvSpPr>
          <p:cNvPr id="8" name="7 Marcador de número de diapositiva"/>
          <p:cNvSpPr>
            <a:spLocks noGrp="1"/>
          </p:cNvSpPr>
          <p:nvPr>
            <p:ph type="sldNum" sz="quarter" idx="12"/>
          </p:nvPr>
        </p:nvSpPr>
        <p:spPr/>
        <p:txBody>
          <a:bodyPr/>
          <a:lstStyle/>
          <a:p>
            <a:fld id="{0D31B79B-629F-4864-890C-CDC8E4366DCA}" type="slidenum">
              <a:rPr lang="es-CR" smtClean="0"/>
              <a:pPr/>
              <a:t>3</a:t>
            </a:fld>
            <a:endParaRPr lang="es-CR"/>
          </a:p>
        </p:txBody>
      </p:sp>
      <p:sp>
        <p:nvSpPr>
          <p:cNvPr id="9" name="8 Marcador de pie de página"/>
          <p:cNvSpPr>
            <a:spLocks noGrp="1"/>
          </p:cNvSpPr>
          <p:nvPr>
            <p:ph type="ftr" sz="quarter" idx="11"/>
          </p:nvPr>
        </p:nvSpPr>
        <p:spPr/>
        <p:txBody>
          <a:bodyPr/>
          <a:lstStyle/>
          <a:p>
            <a:r>
              <a:rPr lang="es-CR" smtClean="0"/>
              <a:t>Normas y Principios Generales del Ordenamiento Aduanero</a:t>
            </a:r>
            <a:endParaRPr lang="es-CR"/>
          </a:p>
        </p:txBody>
      </p:sp>
      <p:pic>
        <p:nvPicPr>
          <p:cNvPr id="10" name="0 Imagen" descr="Logo UCI Color.jpg"/>
          <p:cNvPicPr/>
          <p:nvPr/>
        </p:nvPicPr>
        <p:blipFill>
          <a:blip r:embed="rId3" cstate="print"/>
          <a:stretch>
            <a:fillRect/>
          </a:stretch>
        </p:blipFill>
        <p:spPr>
          <a:xfrm>
            <a:off x="323528" y="332656"/>
            <a:ext cx="1591424" cy="808856"/>
          </a:xfrm>
          <a:prstGeom prst="rect">
            <a:avLst/>
          </a:prstGeom>
        </p:spPr>
      </p:pic>
    </p:spTree>
    <p:extLst>
      <p:ext uri="{BB962C8B-B14F-4D97-AF65-F5344CB8AC3E}">
        <p14:creationId xmlns:p14="http://schemas.microsoft.com/office/powerpoint/2010/main" val="2971780882"/>
      </p:ext>
    </p:extLst>
  </p:cSld>
  <p:clrMapOvr>
    <a:masterClrMapping/>
  </p:clrMapOvr>
  <p:transition>
    <p:blinds/>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1" name="Rectangle 3"/>
          <p:cNvSpPr>
            <a:spLocks noChangeArrowheads="1"/>
          </p:cNvSpPr>
          <p:nvPr/>
        </p:nvSpPr>
        <p:spPr bwMode="auto">
          <a:xfrm>
            <a:off x="468313" y="2349500"/>
            <a:ext cx="6551612" cy="100013"/>
          </a:xfrm>
          <a:prstGeom prst="rect">
            <a:avLst/>
          </a:prstGeom>
          <a:noFill/>
          <a:ln w="9525">
            <a:noFill/>
            <a:miter lim="800000"/>
            <a:headEnd/>
            <a:tailEnd/>
          </a:ln>
        </p:spPr>
        <p:txBody>
          <a:bodyPr anchor="b"/>
          <a:lstStyle/>
          <a:p>
            <a:r>
              <a:rPr lang="es-ES_tradnl" sz="2400" b="1">
                <a:solidFill>
                  <a:srgbClr val="FFFF00"/>
                </a:solidFill>
              </a:rPr>
              <a:t/>
            </a:r>
            <a:br>
              <a:rPr lang="es-ES_tradnl" sz="2400" b="1">
                <a:solidFill>
                  <a:srgbClr val="FFFF00"/>
                </a:solidFill>
              </a:rPr>
            </a:br>
            <a:r>
              <a:rPr lang="es-ES_tradnl" sz="2400" b="1">
                <a:solidFill>
                  <a:srgbClr val="FFFF00"/>
                </a:solidFill>
              </a:rPr>
              <a:t/>
            </a:r>
            <a:br>
              <a:rPr lang="es-ES_tradnl" sz="2400" b="1">
                <a:solidFill>
                  <a:srgbClr val="FFFF00"/>
                </a:solidFill>
              </a:rPr>
            </a:br>
            <a:r>
              <a:rPr lang="es-ES_tradnl" sz="2400" b="1">
                <a:solidFill>
                  <a:srgbClr val="FFFF00"/>
                </a:solidFill>
              </a:rPr>
              <a:t> </a:t>
            </a:r>
            <a:r>
              <a:rPr lang="es-ES_tradnl" sz="2400" b="1">
                <a:solidFill>
                  <a:schemeClr val="tx2"/>
                </a:solidFill>
              </a:rPr>
              <a:t/>
            </a:r>
            <a:br>
              <a:rPr lang="es-ES_tradnl" sz="2400" b="1">
                <a:solidFill>
                  <a:schemeClr val="tx2"/>
                </a:solidFill>
              </a:rPr>
            </a:br>
            <a:r>
              <a:rPr lang="es-ES_tradnl" sz="2400" b="1">
                <a:solidFill>
                  <a:schemeClr val="tx2"/>
                </a:solidFill>
              </a:rPr>
              <a:t> </a:t>
            </a:r>
            <a:r>
              <a:rPr lang="es-ES_tradnl" sz="2800" b="1">
                <a:solidFill>
                  <a:schemeClr val="tx2"/>
                </a:solidFill>
                <a:latin typeface="Times New Roman" pitchFamily="18" charset="0"/>
              </a:rPr>
              <a:t> </a:t>
            </a:r>
            <a:endParaRPr lang="es-ES_tradnl" sz="4000" b="1">
              <a:solidFill>
                <a:schemeClr val="tx2"/>
              </a:solidFill>
              <a:latin typeface="Times New Roman" pitchFamily="18" charset="0"/>
            </a:endParaRPr>
          </a:p>
        </p:txBody>
      </p:sp>
      <p:sp>
        <p:nvSpPr>
          <p:cNvPr id="7" name="6 Marcador de fecha"/>
          <p:cNvSpPr>
            <a:spLocks noGrp="1"/>
          </p:cNvSpPr>
          <p:nvPr>
            <p:ph type="dt" sz="half" idx="10"/>
          </p:nvPr>
        </p:nvSpPr>
        <p:spPr/>
        <p:txBody>
          <a:bodyPr/>
          <a:lstStyle/>
          <a:p>
            <a:fld id="{C91CECBB-EA90-48BF-A9BF-71DE64F3CA9E}" type="datetime7">
              <a:rPr lang="es-CR" smtClean="0"/>
              <a:pPr/>
              <a:t>jul-17</a:t>
            </a:fld>
            <a:endParaRPr lang="es-CR"/>
          </a:p>
        </p:txBody>
      </p:sp>
      <p:sp>
        <p:nvSpPr>
          <p:cNvPr id="8" name="7 Marcador de número de diapositiva"/>
          <p:cNvSpPr>
            <a:spLocks noGrp="1"/>
          </p:cNvSpPr>
          <p:nvPr>
            <p:ph type="sldNum" sz="quarter" idx="12"/>
          </p:nvPr>
        </p:nvSpPr>
        <p:spPr/>
        <p:txBody>
          <a:bodyPr/>
          <a:lstStyle/>
          <a:p>
            <a:fld id="{0D31B79B-629F-4864-890C-CDC8E4366DCA}" type="slidenum">
              <a:rPr lang="es-CR" smtClean="0"/>
              <a:pPr/>
              <a:t>30</a:t>
            </a:fld>
            <a:endParaRPr lang="es-CR"/>
          </a:p>
        </p:txBody>
      </p:sp>
      <p:sp>
        <p:nvSpPr>
          <p:cNvPr id="9" name="8 Marcador de pie de página"/>
          <p:cNvSpPr>
            <a:spLocks noGrp="1"/>
          </p:cNvSpPr>
          <p:nvPr>
            <p:ph type="ftr" sz="quarter" idx="11"/>
          </p:nvPr>
        </p:nvSpPr>
        <p:spPr/>
        <p:txBody>
          <a:bodyPr/>
          <a:lstStyle/>
          <a:p>
            <a:r>
              <a:rPr lang="es-CR" smtClean="0"/>
              <a:t>Normas y Principios Generales del Ordenamiento Aduanero</a:t>
            </a:r>
            <a:endParaRPr lang="es-CR"/>
          </a:p>
        </p:txBody>
      </p:sp>
      <p:pic>
        <p:nvPicPr>
          <p:cNvPr id="10" name="0 Imagen" descr="Logo UCI Color.jpg"/>
          <p:cNvPicPr/>
          <p:nvPr/>
        </p:nvPicPr>
        <p:blipFill>
          <a:blip r:embed="rId3" cstate="print"/>
          <a:stretch>
            <a:fillRect/>
          </a:stretch>
        </p:blipFill>
        <p:spPr>
          <a:xfrm>
            <a:off x="323528" y="332656"/>
            <a:ext cx="1591424" cy="808856"/>
          </a:xfrm>
          <a:prstGeom prst="rect">
            <a:avLst/>
          </a:prstGeom>
        </p:spPr>
      </p:pic>
      <p:sp>
        <p:nvSpPr>
          <p:cNvPr id="11" name="10 Rectángulo"/>
          <p:cNvSpPr/>
          <p:nvPr/>
        </p:nvSpPr>
        <p:spPr>
          <a:xfrm>
            <a:off x="323528" y="1268760"/>
            <a:ext cx="8568952" cy="4801314"/>
          </a:xfrm>
          <a:prstGeom prst="rect">
            <a:avLst/>
          </a:prstGeom>
        </p:spPr>
        <p:txBody>
          <a:bodyPr wrap="square">
            <a:spAutoFit/>
          </a:bodyPr>
          <a:lstStyle/>
          <a:p>
            <a:pPr algn="just"/>
            <a:r>
              <a:rPr lang="es-CR" b="1" dirty="0" smtClean="0"/>
              <a:t>-Departamento de Denuncias y Operativos Especiales: </a:t>
            </a:r>
            <a:r>
              <a:rPr lang="es-CR" dirty="0" smtClean="0"/>
              <a:t>Realiza estudios originados en denuncias, ejecuta actividades de fiscalización en todo el territorio aduanero nacional, en coordinación con otras autoridades así como otras investigaciones producto de la ejecución de las labores que le son propias.</a:t>
            </a:r>
          </a:p>
          <a:p>
            <a:pPr algn="just"/>
            <a:endParaRPr lang="es-CR" dirty="0" smtClean="0"/>
          </a:p>
          <a:p>
            <a:pPr algn="just"/>
            <a:r>
              <a:rPr lang="es-CR" b="1" dirty="0" smtClean="0"/>
              <a:t>-Departamento de Laboratorio Aduanero y Estudios Especiales: </a:t>
            </a:r>
            <a:r>
              <a:rPr lang="es-CR" dirty="0" smtClean="0"/>
              <a:t>Realiza estudios físicos, químicos, técnicos y </a:t>
            </a:r>
            <a:r>
              <a:rPr lang="es-CR" dirty="0" err="1" smtClean="0"/>
              <a:t>merceológicos</a:t>
            </a:r>
            <a:r>
              <a:rPr lang="es-CR" dirty="0" smtClean="0"/>
              <a:t> de las mercancías importadas o exportadas, ingresos y salidas de materias primas y productos, mermas y desperdicios de las mercancías ingresadas a los regímenes especiales por los operadores de comercio exterior. Realiza además estudios rutinarios y especiales que aportan prueba de clasificaciones correctas para apoyar el estudio de verificación de origen de las mercancías.</a:t>
            </a:r>
          </a:p>
          <a:p>
            <a:pPr algn="just"/>
            <a:endParaRPr lang="es-CR" dirty="0" smtClean="0"/>
          </a:p>
          <a:p>
            <a:pPr algn="just"/>
            <a:r>
              <a:rPr lang="es-CR" b="1" dirty="0" smtClean="0"/>
              <a:t>-Departamento de Verificación de Origen: </a:t>
            </a:r>
            <a:r>
              <a:rPr lang="es-CR" dirty="0" smtClean="0"/>
              <a:t>Realiza la comprobación y determinación del origen de las mercancías, desde el inicio de la investigación hasta la determinación de la carga tributaria. Lo anterior se lleva a cabo a través de cuestionarios e información que proporcionan otros países, o con base en visitas que realizan sus funcionarios a los productores o exportadores.</a:t>
            </a:r>
            <a:endParaRPr lang="es-CR" dirty="0"/>
          </a:p>
        </p:txBody>
      </p:sp>
    </p:spTree>
  </p:cSld>
  <p:clrMapOvr>
    <a:masterClrMapping/>
  </p:clrMapOvr>
  <p:transition>
    <p:blinds/>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1" name="Rectangle 3"/>
          <p:cNvSpPr>
            <a:spLocks noChangeArrowheads="1"/>
          </p:cNvSpPr>
          <p:nvPr/>
        </p:nvSpPr>
        <p:spPr bwMode="auto">
          <a:xfrm>
            <a:off x="468313" y="2349500"/>
            <a:ext cx="6551612" cy="100013"/>
          </a:xfrm>
          <a:prstGeom prst="rect">
            <a:avLst/>
          </a:prstGeom>
          <a:noFill/>
          <a:ln w="9525">
            <a:noFill/>
            <a:miter lim="800000"/>
            <a:headEnd/>
            <a:tailEnd/>
          </a:ln>
        </p:spPr>
        <p:txBody>
          <a:bodyPr anchor="b"/>
          <a:lstStyle/>
          <a:p>
            <a:r>
              <a:rPr lang="es-ES_tradnl" sz="2400" b="1">
                <a:solidFill>
                  <a:srgbClr val="FFFF00"/>
                </a:solidFill>
              </a:rPr>
              <a:t/>
            </a:r>
            <a:br>
              <a:rPr lang="es-ES_tradnl" sz="2400" b="1">
                <a:solidFill>
                  <a:srgbClr val="FFFF00"/>
                </a:solidFill>
              </a:rPr>
            </a:br>
            <a:r>
              <a:rPr lang="es-ES_tradnl" sz="2400" b="1">
                <a:solidFill>
                  <a:srgbClr val="FFFF00"/>
                </a:solidFill>
              </a:rPr>
              <a:t/>
            </a:r>
            <a:br>
              <a:rPr lang="es-ES_tradnl" sz="2400" b="1">
                <a:solidFill>
                  <a:srgbClr val="FFFF00"/>
                </a:solidFill>
              </a:rPr>
            </a:br>
            <a:r>
              <a:rPr lang="es-ES_tradnl" sz="2400" b="1">
                <a:solidFill>
                  <a:srgbClr val="FFFF00"/>
                </a:solidFill>
              </a:rPr>
              <a:t> </a:t>
            </a:r>
            <a:r>
              <a:rPr lang="es-ES_tradnl" sz="2400" b="1">
                <a:solidFill>
                  <a:schemeClr val="tx2"/>
                </a:solidFill>
              </a:rPr>
              <a:t/>
            </a:r>
            <a:br>
              <a:rPr lang="es-ES_tradnl" sz="2400" b="1">
                <a:solidFill>
                  <a:schemeClr val="tx2"/>
                </a:solidFill>
              </a:rPr>
            </a:br>
            <a:r>
              <a:rPr lang="es-ES_tradnl" sz="2400" b="1">
                <a:solidFill>
                  <a:schemeClr val="tx2"/>
                </a:solidFill>
              </a:rPr>
              <a:t> </a:t>
            </a:r>
            <a:r>
              <a:rPr lang="es-ES_tradnl" sz="2800" b="1">
                <a:solidFill>
                  <a:schemeClr val="tx2"/>
                </a:solidFill>
                <a:latin typeface="Times New Roman" pitchFamily="18" charset="0"/>
              </a:rPr>
              <a:t> </a:t>
            </a:r>
            <a:endParaRPr lang="es-ES_tradnl" sz="4000" b="1">
              <a:solidFill>
                <a:schemeClr val="tx2"/>
              </a:solidFill>
              <a:latin typeface="Times New Roman" pitchFamily="18" charset="0"/>
            </a:endParaRPr>
          </a:p>
        </p:txBody>
      </p:sp>
      <p:sp>
        <p:nvSpPr>
          <p:cNvPr id="7" name="6 Marcador de fecha"/>
          <p:cNvSpPr>
            <a:spLocks noGrp="1"/>
          </p:cNvSpPr>
          <p:nvPr>
            <p:ph type="dt" sz="half" idx="10"/>
          </p:nvPr>
        </p:nvSpPr>
        <p:spPr/>
        <p:txBody>
          <a:bodyPr/>
          <a:lstStyle/>
          <a:p>
            <a:fld id="{C91CECBB-EA90-48BF-A9BF-71DE64F3CA9E}" type="datetime7">
              <a:rPr lang="es-CR" smtClean="0"/>
              <a:pPr/>
              <a:t>jul-17</a:t>
            </a:fld>
            <a:endParaRPr lang="es-CR"/>
          </a:p>
        </p:txBody>
      </p:sp>
      <p:sp>
        <p:nvSpPr>
          <p:cNvPr id="8" name="7 Marcador de número de diapositiva"/>
          <p:cNvSpPr>
            <a:spLocks noGrp="1"/>
          </p:cNvSpPr>
          <p:nvPr>
            <p:ph type="sldNum" sz="quarter" idx="12"/>
          </p:nvPr>
        </p:nvSpPr>
        <p:spPr/>
        <p:txBody>
          <a:bodyPr/>
          <a:lstStyle/>
          <a:p>
            <a:fld id="{0D31B79B-629F-4864-890C-CDC8E4366DCA}" type="slidenum">
              <a:rPr lang="es-CR" smtClean="0"/>
              <a:pPr/>
              <a:t>31</a:t>
            </a:fld>
            <a:endParaRPr lang="es-CR"/>
          </a:p>
        </p:txBody>
      </p:sp>
      <p:sp>
        <p:nvSpPr>
          <p:cNvPr id="9" name="8 Marcador de pie de página"/>
          <p:cNvSpPr>
            <a:spLocks noGrp="1"/>
          </p:cNvSpPr>
          <p:nvPr>
            <p:ph type="ftr" sz="quarter" idx="11"/>
          </p:nvPr>
        </p:nvSpPr>
        <p:spPr/>
        <p:txBody>
          <a:bodyPr/>
          <a:lstStyle/>
          <a:p>
            <a:r>
              <a:rPr lang="es-CR" smtClean="0"/>
              <a:t>Normas y Principios Generales del Ordenamiento Aduanero</a:t>
            </a:r>
            <a:endParaRPr lang="es-CR"/>
          </a:p>
        </p:txBody>
      </p:sp>
      <p:pic>
        <p:nvPicPr>
          <p:cNvPr id="10" name="0 Imagen" descr="Logo UCI Color.jpg"/>
          <p:cNvPicPr/>
          <p:nvPr/>
        </p:nvPicPr>
        <p:blipFill>
          <a:blip r:embed="rId3" cstate="print"/>
          <a:stretch>
            <a:fillRect/>
          </a:stretch>
        </p:blipFill>
        <p:spPr>
          <a:xfrm>
            <a:off x="323528" y="332656"/>
            <a:ext cx="1591424" cy="808856"/>
          </a:xfrm>
          <a:prstGeom prst="rect">
            <a:avLst/>
          </a:prstGeom>
        </p:spPr>
      </p:pic>
      <p:sp>
        <p:nvSpPr>
          <p:cNvPr id="11" name="10 Rectángulo"/>
          <p:cNvSpPr/>
          <p:nvPr/>
        </p:nvSpPr>
        <p:spPr>
          <a:xfrm>
            <a:off x="611560" y="1340768"/>
            <a:ext cx="8208912" cy="4247317"/>
          </a:xfrm>
          <a:prstGeom prst="rect">
            <a:avLst/>
          </a:prstGeom>
        </p:spPr>
        <p:txBody>
          <a:bodyPr wrap="square">
            <a:spAutoFit/>
          </a:bodyPr>
          <a:lstStyle/>
          <a:p>
            <a:pPr algn="just"/>
            <a:r>
              <a:rPr lang="es-CR" b="1" dirty="0" smtClean="0"/>
              <a:t>Dirección de Gestión de Tecnología Aduanera: </a:t>
            </a:r>
            <a:r>
              <a:rPr lang="es-CR" dirty="0" smtClean="0"/>
              <a:t>Ejecuta la política informática definida por la Dirección General de Informática del Ministerio de Hacienda, por medio del procesamiento de datos, operación y mantenimiento del sistema de información.</a:t>
            </a:r>
          </a:p>
          <a:p>
            <a:pPr algn="just"/>
            <a:endParaRPr lang="es-CR" dirty="0" smtClean="0"/>
          </a:p>
          <a:p>
            <a:pPr algn="just"/>
            <a:r>
              <a:rPr lang="es-CR" dirty="0" smtClean="0"/>
              <a:t>-</a:t>
            </a:r>
            <a:r>
              <a:rPr lang="es-CR" b="1" dirty="0" smtClean="0"/>
              <a:t>Departamento de Ingeniería de Sistemas: </a:t>
            </a:r>
            <a:r>
              <a:rPr lang="es-CR" dirty="0" smtClean="0"/>
              <a:t>Sugiere prioridades, evalúa, coordina y ejecuta nuevos sistemas y herramientas, asegura la calidad del sistema, garantiza las bases de datos y les da mantenimiento. Elabora documentación técnica en estrecha coordinación con todas las áreas, siempre dentro del marco de la metodología de desarrollo. Estandariza las políticas de la Dirección General de Informática del Ministerio de Hacienda.</a:t>
            </a:r>
          </a:p>
          <a:p>
            <a:pPr algn="just"/>
            <a:endParaRPr lang="es-CR" dirty="0" smtClean="0"/>
          </a:p>
          <a:p>
            <a:pPr algn="just"/>
            <a:r>
              <a:rPr lang="es-CR" b="1" dirty="0" smtClean="0"/>
              <a:t>-Departamento de Soporte y Servicios: </a:t>
            </a:r>
            <a:r>
              <a:rPr lang="es-CR" dirty="0" smtClean="0"/>
              <a:t>Determina las necesidades de capacitación, atención de consultas y coordinación con todas las áreas. Divulga y apoya la implementación de nuevos procesos y procedimientos que involucren el</a:t>
            </a:r>
          </a:p>
          <a:p>
            <a:pPr algn="just"/>
            <a:r>
              <a:rPr lang="es-CR" dirty="0" smtClean="0"/>
              <a:t>área informática.</a:t>
            </a:r>
            <a:endParaRPr lang="es-CR" dirty="0"/>
          </a:p>
        </p:txBody>
      </p:sp>
    </p:spTree>
  </p:cSld>
  <p:clrMapOvr>
    <a:masterClrMapping/>
  </p:clrMapOvr>
  <p:transition>
    <p:blinds/>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1" name="Rectangle 3"/>
          <p:cNvSpPr>
            <a:spLocks noChangeArrowheads="1"/>
          </p:cNvSpPr>
          <p:nvPr/>
        </p:nvSpPr>
        <p:spPr bwMode="auto">
          <a:xfrm>
            <a:off x="468313" y="2349500"/>
            <a:ext cx="6551612" cy="100013"/>
          </a:xfrm>
          <a:prstGeom prst="rect">
            <a:avLst/>
          </a:prstGeom>
          <a:noFill/>
          <a:ln w="9525">
            <a:noFill/>
            <a:miter lim="800000"/>
            <a:headEnd/>
            <a:tailEnd/>
          </a:ln>
        </p:spPr>
        <p:txBody>
          <a:bodyPr anchor="b"/>
          <a:lstStyle/>
          <a:p>
            <a:r>
              <a:rPr lang="es-ES_tradnl" sz="2400" b="1">
                <a:solidFill>
                  <a:srgbClr val="FFFF00"/>
                </a:solidFill>
              </a:rPr>
              <a:t/>
            </a:r>
            <a:br>
              <a:rPr lang="es-ES_tradnl" sz="2400" b="1">
                <a:solidFill>
                  <a:srgbClr val="FFFF00"/>
                </a:solidFill>
              </a:rPr>
            </a:br>
            <a:r>
              <a:rPr lang="es-ES_tradnl" sz="2400" b="1">
                <a:solidFill>
                  <a:srgbClr val="FFFF00"/>
                </a:solidFill>
              </a:rPr>
              <a:t/>
            </a:r>
            <a:br>
              <a:rPr lang="es-ES_tradnl" sz="2400" b="1">
                <a:solidFill>
                  <a:srgbClr val="FFFF00"/>
                </a:solidFill>
              </a:rPr>
            </a:br>
            <a:r>
              <a:rPr lang="es-ES_tradnl" sz="2400" b="1">
                <a:solidFill>
                  <a:srgbClr val="FFFF00"/>
                </a:solidFill>
              </a:rPr>
              <a:t> </a:t>
            </a:r>
            <a:r>
              <a:rPr lang="es-ES_tradnl" sz="2400" b="1">
                <a:solidFill>
                  <a:schemeClr val="tx2"/>
                </a:solidFill>
              </a:rPr>
              <a:t/>
            </a:r>
            <a:br>
              <a:rPr lang="es-ES_tradnl" sz="2400" b="1">
                <a:solidFill>
                  <a:schemeClr val="tx2"/>
                </a:solidFill>
              </a:rPr>
            </a:br>
            <a:r>
              <a:rPr lang="es-ES_tradnl" sz="2400" b="1">
                <a:solidFill>
                  <a:schemeClr val="tx2"/>
                </a:solidFill>
              </a:rPr>
              <a:t> </a:t>
            </a:r>
            <a:r>
              <a:rPr lang="es-ES_tradnl" sz="2800" b="1">
                <a:solidFill>
                  <a:schemeClr val="tx2"/>
                </a:solidFill>
                <a:latin typeface="Times New Roman" pitchFamily="18" charset="0"/>
              </a:rPr>
              <a:t> </a:t>
            </a:r>
            <a:endParaRPr lang="es-ES_tradnl" sz="4000" b="1">
              <a:solidFill>
                <a:schemeClr val="tx2"/>
              </a:solidFill>
              <a:latin typeface="Times New Roman" pitchFamily="18" charset="0"/>
            </a:endParaRPr>
          </a:p>
        </p:txBody>
      </p:sp>
      <p:sp>
        <p:nvSpPr>
          <p:cNvPr id="7" name="6 Marcador de fecha"/>
          <p:cNvSpPr>
            <a:spLocks noGrp="1"/>
          </p:cNvSpPr>
          <p:nvPr>
            <p:ph type="dt" sz="half" idx="10"/>
          </p:nvPr>
        </p:nvSpPr>
        <p:spPr/>
        <p:txBody>
          <a:bodyPr/>
          <a:lstStyle/>
          <a:p>
            <a:fld id="{C91CECBB-EA90-48BF-A9BF-71DE64F3CA9E}" type="datetime7">
              <a:rPr lang="es-CR" smtClean="0"/>
              <a:pPr/>
              <a:t>jul-17</a:t>
            </a:fld>
            <a:endParaRPr lang="es-CR"/>
          </a:p>
        </p:txBody>
      </p:sp>
      <p:sp>
        <p:nvSpPr>
          <p:cNvPr id="8" name="7 Marcador de número de diapositiva"/>
          <p:cNvSpPr>
            <a:spLocks noGrp="1"/>
          </p:cNvSpPr>
          <p:nvPr>
            <p:ph type="sldNum" sz="quarter" idx="12"/>
          </p:nvPr>
        </p:nvSpPr>
        <p:spPr/>
        <p:txBody>
          <a:bodyPr/>
          <a:lstStyle/>
          <a:p>
            <a:fld id="{0D31B79B-629F-4864-890C-CDC8E4366DCA}" type="slidenum">
              <a:rPr lang="es-CR" smtClean="0"/>
              <a:pPr/>
              <a:t>32</a:t>
            </a:fld>
            <a:endParaRPr lang="es-CR"/>
          </a:p>
        </p:txBody>
      </p:sp>
      <p:sp>
        <p:nvSpPr>
          <p:cNvPr id="9" name="8 Marcador de pie de página"/>
          <p:cNvSpPr>
            <a:spLocks noGrp="1"/>
          </p:cNvSpPr>
          <p:nvPr>
            <p:ph type="ftr" sz="quarter" idx="11"/>
          </p:nvPr>
        </p:nvSpPr>
        <p:spPr/>
        <p:txBody>
          <a:bodyPr/>
          <a:lstStyle/>
          <a:p>
            <a:r>
              <a:rPr lang="es-CR" smtClean="0"/>
              <a:t>Normas y Principios Generales del Ordenamiento Aduanero</a:t>
            </a:r>
            <a:endParaRPr lang="es-CR"/>
          </a:p>
        </p:txBody>
      </p:sp>
      <p:pic>
        <p:nvPicPr>
          <p:cNvPr id="10" name="0 Imagen" descr="Logo UCI Color.jpg"/>
          <p:cNvPicPr/>
          <p:nvPr/>
        </p:nvPicPr>
        <p:blipFill>
          <a:blip r:embed="rId3" cstate="print"/>
          <a:stretch>
            <a:fillRect/>
          </a:stretch>
        </p:blipFill>
        <p:spPr>
          <a:xfrm>
            <a:off x="323528" y="332656"/>
            <a:ext cx="1591424" cy="808856"/>
          </a:xfrm>
          <a:prstGeom prst="rect">
            <a:avLst/>
          </a:prstGeom>
        </p:spPr>
      </p:pic>
      <p:sp>
        <p:nvSpPr>
          <p:cNvPr id="11" name="10 Rectángulo"/>
          <p:cNvSpPr/>
          <p:nvPr/>
        </p:nvSpPr>
        <p:spPr>
          <a:xfrm>
            <a:off x="395536" y="1305342"/>
            <a:ext cx="8352928" cy="3693319"/>
          </a:xfrm>
          <a:prstGeom prst="rect">
            <a:avLst/>
          </a:prstGeom>
        </p:spPr>
        <p:txBody>
          <a:bodyPr wrap="square">
            <a:spAutoFit/>
          </a:bodyPr>
          <a:lstStyle/>
          <a:p>
            <a:pPr algn="just"/>
            <a:endParaRPr lang="es-CR" b="1" dirty="0" smtClean="0"/>
          </a:p>
          <a:p>
            <a:pPr algn="just"/>
            <a:r>
              <a:rPr lang="es-CR" b="1" dirty="0" smtClean="0"/>
              <a:t>Distribución de las aduanas y puestos aduaneros</a:t>
            </a:r>
          </a:p>
          <a:p>
            <a:pPr algn="just"/>
            <a:endParaRPr lang="es-CR" dirty="0" smtClean="0"/>
          </a:p>
          <a:p>
            <a:pPr algn="just"/>
            <a:r>
              <a:rPr lang="es-CR" dirty="0" smtClean="0"/>
              <a:t>Las aduanas y puestos aduaneros se encuentran en todo el territorio nacional.</a:t>
            </a:r>
          </a:p>
          <a:p>
            <a:pPr algn="just"/>
            <a:r>
              <a:rPr lang="es-CR" dirty="0" smtClean="0"/>
              <a:t>Se llama Jurisdicción, a la sección del territorio de Costa Rica en la cual cada aduana ejerce control y se clasifican según el lugar en el que se encuentren y por sus propias operaciones. </a:t>
            </a:r>
          </a:p>
          <a:p>
            <a:pPr algn="just"/>
            <a:endParaRPr lang="es-CR" dirty="0" smtClean="0"/>
          </a:p>
          <a:p>
            <a:pPr algn="just"/>
            <a:r>
              <a:rPr lang="es-CR" dirty="0" smtClean="0"/>
              <a:t>Cada aduana atiende a los auxiliares de la función pública que se encuentran dentro de su jurisdicción, tales como zonas francas, depósitos temporales y almacenes generales de depósito.</a:t>
            </a:r>
          </a:p>
          <a:p>
            <a:endParaRPr lang="es-CR" dirty="0" smtClean="0"/>
          </a:p>
          <a:p>
            <a:endParaRPr lang="es-CR" dirty="0"/>
          </a:p>
        </p:txBody>
      </p:sp>
    </p:spTree>
  </p:cSld>
  <p:clrMapOvr>
    <a:masterClrMapping/>
  </p:clrMapOvr>
  <p:transition>
    <p:blinds/>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1" name="Rectangle 3"/>
          <p:cNvSpPr>
            <a:spLocks noChangeArrowheads="1"/>
          </p:cNvSpPr>
          <p:nvPr/>
        </p:nvSpPr>
        <p:spPr bwMode="auto">
          <a:xfrm>
            <a:off x="468313" y="2349500"/>
            <a:ext cx="6551612" cy="100013"/>
          </a:xfrm>
          <a:prstGeom prst="rect">
            <a:avLst/>
          </a:prstGeom>
          <a:noFill/>
          <a:ln w="9525">
            <a:noFill/>
            <a:miter lim="800000"/>
            <a:headEnd/>
            <a:tailEnd/>
          </a:ln>
        </p:spPr>
        <p:txBody>
          <a:bodyPr anchor="b"/>
          <a:lstStyle/>
          <a:p>
            <a:r>
              <a:rPr lang="es-ES_tradnl" sz="2400" b="1">
                <a:solidFill>
                  <a:srgbClr val="FFFF00"/>
                </a:solidFill>
              </a:rPr>
              <a:t/>
            </a:r>
            <a:br>
              <a:rPr lang="es-ES_tradnl" sz="2400" b="1">
                <a:solidFill>
                  <a:srgbClr val="FFFF00"/>
                </a:solidFill>
              </a:rPr>
            </a:br>
            <a:r>
              <a:rPr lang="es-ES_tradnl" sz="2400" b="1">
                <a:solidFill>
                  <a:srgbClr val="FFFF00"/>
                </a:solidFill>
              </a:rPr>
              <a:t/>
            </a:r>
            <a:br>
              <a:rPr lang="es-ES_tradnl" sz="2400" b="1">
                <a:solidFill>
                  <a:srgbClr val="FFFF00"/>
                </a:solidFill>
              </a:rPr>
            </a:br>
            <a:r>
              <a:rPr lang="es-ES_tradnl" sz="2400" b="1">
                <a:solidFill>
                  <a:srgbClr val="FFFF00"/>
                </a:solidFill>
              </a:rPr>
              <a:t> </a:t>
            </a:r>
            <a:r>
              <a:rPr lang="es-ES_tradnl" sz="2400" b="1">
                <a:solidFill>
                  <a:schemeClr val="tx2"/>
                </a:solidFill>
              </a:rPr>
              <a:t/>
            </a:r>
            <a:br>
              <a:rPr lang="es-ES_tradnl" sz="2400" b="1">
                <a:solidFill>
                  <a:schemeClr val="tx2"/>
                </a:solidFill>
              </a:rPr>
            </a:br>
            <a:r>
              <a:rPr lang="es-ES_tradnl" sz="2400" b="1">
                <a:solidFill>
                  <a:schemeClr val="tx2"/>
                </a:solidFill>
              </a:rPr>
              <a:t> </a:t>
            </a:r>
            <a:r>
              <a:rPr lang="es-ES_tradnl" sz="2800" b="1">
                <a:solidFill>
                  <a:schemeClr val="tx2"/>
                </a:solidFill>
                <a:latin typeface="Times New Roman" pitchFamily="18" charset="0"/>
              </a:rPr>
              <a:t> </a:t>
            </a:r>
            <a:endParaRPr lang="es-ES_tradnl" sz="4000" b="1">
              <a:solidFill>
                <a:schemeClr val="tx2"/>
              </a:solidFill>
              <a:latin typeface="Times New Roman" pitchFamily="18" charset="0"/>
            </a:endParaRPr>
          </a:p>
        </p:txBody>
      </p:sp>
      <p:sp>
        <p:nvSpPr>
          <p:cNvPr id="7" name="6 Marcador de fecha"/>
          <p:cNvSpPr>
            <a:spLocks noGrp="1"/>
          </p:cNvSpPr>
          <p:nvPr>
            <p:ph type="dt" sz="half" idx="10"/>
          </p:nvPr>
        </p:nvSpPr>
        <p:spPr/>
        <p:txBody>
          <a:bodyPr/>
          <a:lstStyle/>
          <a:p>
            <a:fld id="{C91CECBB-EA90-48BF-A9BF-71DE64F3CA9E}" type="datetime7">
              <a:rPr lang="es-CR" smtClean="0"/>
              <a:pPr/>
              <a:t>jul-17</a:t>
            </a:fld>
            <a:endParaRPr lang="es-CR"/>
          </a:p>
        </p:txBody>
      </p:sp>
      <p:sp>
        <p:nvSpPr>
          <p:cNvPr id="8" name="7 Marcador de número de diapositiva"/>
          <p:cNvSpPr>
            <a:spLocks noGrp="1"/>
          </p:cNvSpPr>
          <p:nvPr>
            <p:ph type="sldNum" sz="quarter" idx="12"/>
          </p:nvPr>
        </p:nvSpPr>
        <p:spPr/>
        <p:txBody>
          <a:bodyPr/>
          <a:lstStyle/>
          <a:p>
            <a:fld id="{0D31B79B-629F-4864-890C-CDC8E4366DCA}" type="slidenum">
              <a:rPr lang="es-CR" smtClean="0"/>
              <a:pPr/>
              <a:t>33</a:t>
            </a:fld>
            <a:endParaRPr lang="es-CR"/>
          </a:p>
        </p:txBody>
      </p:sp>
      <p:sp>
        <p:nvSpPr>
          <p:cNvPr id="9" name="8 Marcador de pie de página"/>
          <p:cNvSpPr>
            <a:spLocks noGrp="1"/>
          </p:cNvSpPr>
          <p:nvPr>
            <p:ph type="ftr" sz="quarter" idx="11"/>
          </p:nvPr>
        </p:nvSpPr>
        <p:spPr/>
        <p:txBody>
          <a:bodyPr/>
          <a:lstStyle/>
          <a:p>
            <a:r>
              <a:rPr lang="es-CR" smtClean="0"/>
              <a:t>Normas y Principios Generales del Ordenamiento Aduanero</a:t>
            </a:r>
            <a:endParaRPr lang="es-CR"/>
          </a:p>
        </p:txBody>
      </p:sp>
      <p:pic>
        <p:nvPicPr>
          <p:cNvPr id="10" name="0 Imagen" descr="Logo UCI Color.jpg"/>
          <p:cNvPicPr/>
          <p:nvPr/>
        </p:nvPicPr>
        <p:blipFill>
          <a:blip r:embed="rId3" cstate="print"/>
          <a:stretch>
            <a:fillRect/>
          </a:stretch>
        </p:blipFill>
        <p:spPr>
          <a:xfrm>
            <a:off x="323528" y="332656"/>
            <a:ext cx="1591424" cy="808856"/>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179512" y="1412776"/>
            <a:ext cx="8424936" cy="4464497"/>
          </a:xfrm>
          <a:prstGeom prst="rect">
            <a:avLst/>
          </a:prstGeom>
          <a:noFill/>
          <a:ln w="9525">
            <a:noFill/>
            <a:miter lim="800000"/>
            <a:headEnd/>
            <a:tailEnd/>
          </a:ln>
        </p:spPr>
      </p:pic>
      <p:sp>
        <p:nvSpPr>
          <p:cNvPr id="11" name="10 Rectángulo"/>
          <p:cNvSpPr/>
          <p:nvPr/>
        </p:nvSpPr>
        <p:spPr>
          <a:xfrm>
            <a:off x="3347864" y="692696"/>
            <a:ext cx="2529860" cy="369332"/>
          </a:xfrm>
          <a:prstGeom prst="rect">
            <a:avLst/>
          </a:prstGeom>
        </p:spPr>
        <p:txBody>
          <a:bodyPr wrap="none">
            <a:spAutoFit/>
          </a:bodyPr>
          <a:lstStyle/>
          <a:p>
            <a:r>
              <a:rPr lang="es-CR" b="1" dirty="0" smtClean="0"/>
              <a:t>Aduanas jurisdiccionales</a:t>
            </a:r>
            <a:endParaRPr lang="es-CR" dirty="0"/>
          </a:p>
        </p:txBody>
      </p:sp>
    </p:spTree>
  </p:cSld>
  <p:clrMapOvr>
    <a:masterClrMapping/>
  </p:clrMapOvr>
  <p:transition>
    <p:blinds/>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1" name="Rectangle 3"/>
          <p:cNvSpPr>
            <a:spLocks noChangeArrowheads="1"/>
          </p:cNvSpPr>
          <p:nvPr/>
        </p:nvSpPr>
        <p:spPr bwMode="auto">
          <a:xfrm>
            <a:off x="468313" y="2349500"/>
            <a:ext cx="6551612" cy="100013"/>
          </a:xfrm>
          <a:prstGeom prst="rect">
            <a:avLst/>
          </a:prstGeom>
          <a:noFill/>
          <a:ln w="9525">
            <a:noFill/>
            <a:miter lim="800000"/>
            <a:headEnd/>
            <a:tailEnd/>
          </a:ln>
        </p:spPr>
        <p:txBody>
          <a:bodyPr anchor="b"/>
          <a:lstStyle/>
          <a:p>
            <a:r>
              <a:rPr lang="es-ES_tradnl" sz="2400" b="1">
                <a:solidFill>
                  <a:srgbClr val="FFFF00"/>
                </a:solidFill>
              </a:rPr>
              <a:t/>
            </a:r>
            <a:br>
              <a:rPr lang="es-ES_tradnl" sz="2400" b="1">
                <a:solidFill>
                  <a:srgbClr val="FFFF00"/>
                </a:solidFill>
              </a:rPr>
            </a:br>
            <a:r>
              <a:rPr lang="es-ES_tradnl" sz="2400" b="1">
                <a:solidFill>
                  <a:srgbClr val="FFFF00"/>
                </a:solidFill>
              </a:rPr>
              <a:t/>
            </a:r>
            <a:br>
              <a:rPr lang="es-ES_tradnl" sz="2400" b="1">
                <a:solidFill>
                  <a:srgbClr val="FFFF00"/>
                </a:solidFill>
              </a:rPr>
            </a:br>
            <a:r>
              <a:rPr lang="es-ES_tradnl" sz="2400" b="1">
                <a:solidFill>
                  <a:srgbClr val="FFFF00"/>
                </a:solidFill>
              </a:rPr>
              <a:t> </a:t>
            </a:r>
            <a:r>
              <a:rPr lang="es-ES_tradnl" sz="2400" b="1">
                <a:solidFill>
                  <a:schemeClr val="tx2"/>
                </a:solidFill>
              </a:rPr>
              <a:t/>
            </a:r>
            <a:br>
              <a:rPr lang="es-ES_tradnl" sz="2400" b="1">
                <a:solidFill>
                  <a:schemeClr val="tx2"/>
                </a:solidFill>
              </a:rPr>
            </a:br>
            <a:r>
              <a:rPr lang="es-ES_tradnl" sz="2400" b="1">
                <a:solidFill>
                  <a:schemeClr val="tx2"/>
                </a:solidFill>
              </a:rPr>
              <a:t> </a:t>
            </a:r>
            <a:r>
              <a:rPr lang="es-ES_tradnl" sz="2800" b="1">
                <a:solidFill>
                  <a:schemeClr val="tx2"/>
                </a:solidFill>
                <a:latin typeface="Times New Roman" pitchFamily="18" charset="0"/>
              </a:rPr>
              <a:t> </a:t>
            </a:r>
            <a:endParaRPr lang="es-ES_tradnl" sz="4000" b="1">
              <a:solidFill>
                <a:schemeClr val="tx2"/>
              </a:solidFill>
              <a:latin typeface="Times New Roman" pitchFamily="18" charset="0"/>
            </a:endParaRPr>
          </a:p>
        </p:txBody>
      </p:sp>
      <p:sp>
        <p:nvSpPr>
          <p:cNvPr id="7" name="6 Marcador de fecha"/>
          <p:cNvSpPr>
            <a:spLocks noGrp="1"/>
          </p:cNvSpPr>
          <p:nvPr>
            <p:ph type="dt" sz="half" idx="10"/>
          </p:nvPr>
        </p:nvSpPr>
        <p:spPr/>
        <p:txBody>
          <a:bodyPr/>
          <a:lstStyle/>
          <a:p>
            <a:fld id="{C91CECBB-EA90-48BF-A9BF-71DE64F3CA9E}" type="datetime7">
              <a:rPr lang="es-CR" smtClean="0"/>
              <a:pPr/>
              <a:t>jul-17</a:t>
            </a:fld>
            <a:endParaRPr lang="es-CR"/>
          </a:p>
        </p:txBody>
      </p:sp>
      <p:sp>
        <p:nvSpPr>
          <p:cNvPr id="8" name="7 Marcador de número de diapositiva"/>
          <p:cNvSpPr>
            <a:spLocks noGrp="1"/>
          </p:cNvSpPr>
          <p:nvPr>
            <p:ph type="sldNum" sz="quarter" idx="12"/>
          </p:nvPr>
        </p:nvSpPr>
        <p:spPr/>
        <p:txBody>
          <a:bodyPr/>
          <a:lstStyle/>
          <a:p>
            <a:fld id="{0D31B79B-629F-4864-890C-CDC8E4366DCA}" type="slidenum">
              <a:rPr lang="es-CR" smtClean="0"/>
              <a:pPr/>
              <a:t>34</a:t>
            </a:fld>
            <a:endParaRPr lang="es-CR"/>
          </a:p>
        </p:txBody>
      </p:sp>
      <p:sp>
        <p:nvSpPr>
          <p:cNvPr id="9" name="8 Marcador de pie de página"/>
          <p:cNvSpPr>
            <a:spLocks noGrp="1"/>
          </p:cNvSpPr>
          <p:nvPr>
            <p:ph type="ftr" sz="quarter" idx="11"/>
          </p:nvPr>
        </p:nvSpPr>
        <p:spPr/>
        <p:txBody>
          <a:bodyPr/>
          <a:lstStyle/>
          <a:p>
            <a:r>
              <a:rPr lang="es-CR" smtClean="0"/>
              <a:t>Normas y Principios Generales del Ordenamiento Aduanero</a:t>
            </a:r>
            <a:endParaRPr lang="es-CR"/>
          </a:p>
        </p:txBody>
      </p:sp>
      <p:pic>
        <p:nvPicPr>
          <p:cNvPr id="10" name="0 Imagen" descr="Logo UCI Color.jpg"/>
          <p:cNvPicPr/>
          <p:nvPr/>
        </p:nvPicPr>
        <p:blipFill>
          <a:blip r:embed="rId3" cstate="print"/>
          <a:stretch>
            <a:fillRect/>
          </a:stretch>
        </p:blipFill>
        <p:spPr>
          <a:xfrm>
            <a:off x="323528" y="332656"/>
            <a:ext cx="1591424" cy="808856"/>
          </a:xfrm>
          <a:prstGeom prst="rect">
            <a:avLst/>
          </a:prstGeom>
        </p:spPr>
      </p:pic>
      <p:sp>
        <p:nvSpPr>
          <p:cNvPr id="12" name="11 Rectángulo"/>
          <p:cNvSpPr/>
          <p:nvPr/>
        </p:nvSpPr>
        <p:spPr>
          <a:xfrm>
            <a:off x="251520" y="1196752"/>
            <a:ext cx="8712968" cy="5693866"/>
          </a:xfrm>
          <a:prstGeom prst="rect">
            <a:avLst/>
          </a:prstGeom>
        </p:spPr>
        <p:txBody>
          <a:bodyPr wrap="square">
            <a:spAutoFit/>
          </a:bodyPr>
          <a:lstStyle/>
          <a:p>
            <a:pPr algn="just"/>
            <a:r>
              <a:rPr lang="es-CR" sz="1400" b="1" dirty="0" smtClean="0"/>
              <a:t>ADUANA DE CALDERA: comprende de la provincia de San José, </a:t>
            </a:r>
            <a:r>
              <a:rPr lang="es-CR" sz="1400" dirty="0" smtClean="0"/>
              <a:t>el cantón de </a:t>
            </a:r>
            <a:r>
              <a:rPr lang="es-CR" sz="1400" dirty="0" err="1" smtClean="0"/>
              <a:t>Turrubares</a:t>
            </a:r>
            <a:r>
              <a:rPr lang="es-CR" sz="1400" dirty="0" smtClean="0"/>
              <a:t>; de la provincia de Alajuela, los cantones de San Mateo y </a:t>
            </a:r>
            <a:r>
              <a:rPr lang="es-CR" sz="1400" dirty="0" err="1" smtClean="0"/>
              <a:t>Orotina</a:t>
            </a:r>
            <a:r>
              <a:rPr lang="es-CR" sz="1400" dirty="0" smtClean="0"/>
              <a:t>; de la provincia de Puntarenas, los cantones de Puntarenas, Esparza, Montes de Oro, Aguirre, Parrita y Garabito.</a:t>
            </a:r>
          </a:p>
          <a:p>
            <a:pPr algn="just"/>
            <a:endParaRPr lang="es-CR" sz="1400" b="1" dirty="0" smtClean="0"/>
          </a:p>
          <a:p>
            <a:pPr algn="just"/>
            <a:r>
              <a:rPr lang="es-CR" sz="1400" b="1" dirty="0" smtClean="0"/>
              <a:t>ADUANA CENTRAL: comprende de la provincia de San José </a:t>
            </a:r>
            <a:r>
              <a:rPr lang="es-CR" sz="1400" dirty="0" smtClean="0"/>
              <a:t>los cantones Central, Escazú, Desamparados, </a:t>
            </a:r>
            <a:r>
              <a:rPr lang="es-CR" sz="1400" dirty="0" err="1" smtClean="0"/>
              <a:t>Tarrazú</a:t>
            </a:r>
            <a:r>
              <a:rPr lang="es-CR" sz="1400" dirty="0" smtClean="0"/>
              <a:t>, </a:t>
            </a:r>
            <a:r>
              <a:rPr lang="es-CR" sz="1400" dirty="0" err="1" smtClean="0"/>
              <a:t>Aserrí</a:t>
            </a:r>
            <a:r>
              <a:rPr lang="es-CR" sz="1400" dirty="0" smtClean="0"/>
              <a:t>, Goicoechea, </a:t>
            </a:r>
            <a:r>
              <a:rPr lang="es-CR" sz="1400" dirty="0" err="1" smtClean="0"/>
              <a:t>Alajuelita</a:t>
            </a:r>
            <a:r>
              <a:rPr lang="es-CR" sz="1400" dirty="0" smtClean="0"/>
              <a:t>, Coronado, Acosta, Tibás, Moravia, Montes de Oca, Dota, </a:t>
            </a:r>
            <a:r>
              <a:rPr lang="es-CR" sz="1400" dirty="0" err="1" smtClean="0"/>
              <a:t>Curridabat</a:t>
            </a:r>
            <a:r>
              <a:rPr lang="es-CR" sz="1400" dirty="0" smtClean="0"/>
              <a:t>, Pérez Zeledón y León Cortés. De la provincia de Heredia, los cantones Santo Domingo, San Rafael, San Isidro y San Pablo. En la provincia de Cartago se ubica el Puesto de Aduana Postal, instalada en la oficina central de Correos de Costa Rica en Zapote.</a:t>
            </a:r>
          </a:p>
          <a:p>
            <a:pPr algn="just"/>
            <a:endParaRPr lang="es-CR" sz="1400" b="1" dirty="0" smtClean="0"/>
          </a:p>
          <a:p>
            <a:pPr algn="just"/>
            <a:r>
              <a:rPr lang="es-CR" sz="1400" b="1" dirty="0" smtClean="0"/>
              <a:t>ADUANA LA ANEXIÓN: comprende de la provincia de Guanacaste, </a:t>
            </a:r>
            <a:r>
              <a:rPr lang="es-CR" sz="1400" dirty="0" smtClean="0"/>
              <a:t>los cantones de Liberia, </a:t>
            </a:r>
            <a:r>
              <a:rPr lang="es-CR" sz="1400" dirty="0" err="1" smtClean="0"/>
              <a:t>Nicoya</a:t>
            </a:r>
            <a:r>
              <a:rPr lang="es-CR" sz="1400" dirty="0" smtClean="0"/>
              <a:t>, Santa Cruz, </a:t>
            </a:r>
            <a:r>
              <a:rPr lang="es-CR" sz="1400" dirty="0" err="1" smtClean="0"/>
              <a:t>Bagaces</a:t>
            </a:r>
            <a:r>
              <a:rPr lang="es-CR" sz="1400" dirty="0" smtClean="0"/>
              <a:t>, Carrillo, Cañas, </a:t>
            </a:r>
            <a:r>
              <a:rPr lang="es-CR" sz="1400" dirty="0" err="1" smtClean="0"/>
              <a:t>Tilarán</a:t>
            </a:r>
            <a:r>
              <a:rPr lang="es-CR" sz="1400" dirty="0" smtClean="0"/>
              <a:t>, Abangares, </a:t>
            </a:r>
            <a:r>
              <a:rPr lang="es-CR" sz="1400" dirty="0" err="1" smtClean="0"/>
              <a:t>Nandayure</a:t>
            </a:r>
            <a:r>
              <a:rPr lang="es-CR" sz="1400" dirty="0" smtClean="0"/>
              <a:t> y </a:t>
            </a:r>
            <a:r>
              <a:rPr lang="es-CR" sz="1400" dirty="0" err="1" smtClean="0"/>
              <a:t>Hojancha</a:t>
            </a:r>
            <a:r>
              <a:rPr lang="es-CR" sz="1400" dirty="0" smtClean="0"/>
              <a:t>.</a:t>
            </a:r>
          </a:p>
          <a:p>
            <a:pPr algn="just"/>
            <a:endParaRPr lang="es-CR" sz="1400" b="1" dirty="0" smtClean="0"/>
          </a:p>
          <a:p>
            <a:pPr algn="just"/>
            <a:r>
              <a:rPr lang="es-CR" sz="1400" b="1" dirty="0" smtClean="0"/>
              <a:t>ADUANA DE LIMÓN: comprende de la provincia de Limón, </a:t>
            </a:r>
            <a:r>
              <a:rPr lang="es-CR" sz="1400" dirty="0" smtClean="0"/>
              <a:t>los cantones de Limón, </a:t>
            </a:r>
            <a:r>
              <a:rPr lang="es-CR" sz="1400" dirty="0" err="1" smtClean="0"/>
              <a:t>Pococí</a:t>
            </a:r>
            <a:r>
              <a:rPr lang="es-CR" sz="1400" dirty="0" smtClean="0"/>
              <a:t>, </a:t>
            </a:r>
            <a:r>
              <a:rPr lang="es-CR" sz="1400" dirty="0" err="1" smtClean="0"/>
              <a:t>Siquirres</a:t>
            </a:r>
            <a:r>
              <a:rPr lang="es-CR" sz="1400" dirty="0" smtClean="0"/>
              <a:t>, </a:t>
            </a:r>
            <a:r>
              <a:rPr lang="es-CR" sz="1400" dirty="0" err="1" smtClean="0"/>
              <a:t>Matina</a:t>
            </a:r>
            <a:r>
              <a:rPr lang="es-CR" sz="1400" dirty="0" smtClean="0"/>
              <a:t>, </a:t>
            </a:r>
            <a:r>
              <a:rPr lang="es-CR" sz="1400" dirty="0" err="1" smtClean="0"/>
              <a:t>Talamanca</a:t>
            </a:r>
            <a:r>
              <a:rPr lang="es-CR" sz="1400" dirty="0" smtClean="0"/>
              <a:t> y Guácimo. Tiene a su cargo el Puesto de Aduana Sixaola.</a:t>
            </a:r>
          </a:p>
          <a:p>
            <a:pPr algn="just"/>
            <a:endParaRPr lang="es-CR" sz="1400" b="1" dirty="0" smtClean="0"/>
          </a:p>
          <a:p>
            <a:pPr algn="just"/>
            <a:r>
              <a:rPr lang="es-CR" sz="1400" b="1" dirty="0" smtClean="0"/>
              <a:t>ADUANA DE PASO CANOAS: comprende de la provincia de Puntarenas, </a:t>
            </a:r>
            <a:r>
              <a:rPr lang="es-CR" sz="1400" dirty="0" smtClean="0"/>
              <a:t>los cantones de Coto </a:t>
            </a:r>
            <a:r>
              <a:rPr lang="es-CR" sz="1400" dirty="0" err="1" smtClean="0"/>
              <a:t>Brus</a:t>
            </a:r>
            <a:r>
              <a:rPr lang="es-CR" sz="1400" dirty="0" smtClean="0"/>
              <a:t>, Corredores, Buenos Aires, Osa y el Puesto de Aduana de Golfito.</a:t>
            </a:r>
          </a:p>
          <a:p>
            <a:pPr algn="just"/>
            <a:endParaRPr lang="es-CR" sz="1400" b="1" dirty="0" smtClean="0"/>
          </a:p>
          <a:p>
            <a:pPr algn="just"/>
            <a:r>
              <a:rPr lang="es-CR" sz="1400" b="1" dirty="0" smtClean="0"/>
              <a:t>ADUANA DE PEÑAS BLANCAS: comprende de la provincia de Guanacaste, </a:t>
            </a:r>
            <a:r>
              <a:rPr lang="es-CR" sz="1400" dirty="0" smtClean="0"/>
              <a:t>el cantón de La Cruz; de la provincia de Alajuela, los cantones Los Chiles, </a:t>
            </a:r>
            <a:r>
              <a:rPr lang="es-CR" sz="1400" dirty="0" err="1" smtClean="0"/>
              <a:t>Upala</a:t>
            </a:r>
            <a:r>
              <a:rPr lang="es-CR" sz="1400" dirty="0" smtClean="0"/>
              <a:t> y Guatuso. Tiene a su cargo el Puesto de Aduana Los Chiles.</a:t>
            </a:r>
          </a:p>
          <a:p>
            <a:pPr algn="just"/>
            <a:endParaRPr lang="es-CR" sz="1400" b="1" dirty="0" smtClean="0"/>
          </a:p>
          <a:p>
            <a:pPr algn="just"/>
            <a:r>
              <a:rPr lang="es-CR" sz="1400" b="1" dirty="0" smtClean="0"/>
              <a:t>ADUANA SANTAMARÍA: comprende de la provincia de San José</a:t>
            </a:r>
            <a:r>
              <a:rPr lang="es-CR" sz="1400" dirty="0" smtClean="0"/>
              <a:t>, los cantones de </a:t>
            </a:r>
            <a:r>
              <a:rPr lang="es-CR" sz="1400" dirty="0" err="1" smtClean="0"/>
              <a:t>Puriscal</a:t>
            </a:r>
            <a:r>
              <a:rPr lang="es-CR" sz="1400" dirty="0" smtClean="0"/>
              <a:t>, Mora y Santa Ana; de la provincia de Heredia, los cantones de Heredia, </a:t>
            </a:r>
            <a:r>
              <a:rPr lang="es-CR" sz="1400" dirty="0" err="1" smtClean="0"/>
              <a:t>Barva</a:t>
            </a:r>
            <a:r>
              <a:rPr lang="es-CR" sz="1400" dirty="0" smtClean="0"/>
              <a:t>, Santa Bárbara, Belén, Flores y </a:t>
            </a:r>
            <a:r>
              <a:rPr lang="es-CR" sz="1400" dirty="0" err="1" smtClean="0"/>
              <a:t>Sarapiquí</a:t>
            </a:r>
            <a:r>
              <a:rPr lang="es-CR" sz="1400" dirty="0" smtClean="0"/>
              <a:t>; de la provincia de Alajuela, el cantón de Alajuela, San Ramón, Grecia, Atenas, Naranjo, Palmares, </a:t>
            </a:r>
            <a:r>
              <a:rPr lang="es-CR" sz="1400" dirty="0" err="1" smtClean="0"/>
              <a:t>Poás</a:t>
            </a:r>
            <a:r>
              <a:rPr lang="es-CR" sz="1400" dirty="0" smtClean="0"/>
              <a:t>, Alfaro Ruiz y Valverde Vega. </a:t>
            </a:r>
            <a:endParaRPr lang="es-CR" sz="1600" dirty="0"/>
          </a:p>
        </p:txBody>
      </p:sp>
    </p:spTree>
  </p:cSld>
  <p:clrMapOvr>
    <a:masterClrMapping/>
  </p:clrMapOvr>
  <p:transition>
    <p:blinds/>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1" name="Rectangle 3"/>
          <p:cNvSpPr>
            <a:spLocks noChangeArrowheads="1"/>
          </p:cNvSpPr>
          <p:nvPr/>
        </p:nvSpPr>
        <p:spPr bwMode="auto">
          <a:xfrm>
            <a:off x="468313" y="2349500"/>
            <a:ext cx="6551612" cy="100013"/>
          </a:xfrm>
          <a:prstGeom prst="rect">
            <a:avLst/>
          </a:prstGeom>
          <a:noFill/>
          <a:ln w="9525">
            <a:noFill/>
            <a:miter lim="800000"/>
            <a:headEnd/>
            <a:tailEnd/>
          </a:ln>
        </p:spPr>
        <p:txBody>
          <a:bodyPr anchor="b"/>
          <a:lstStyle/>
          <a:p>
            <a:r>
              <a:rPr lang="es-ES_tradnl" sz="2400" b="1">
                <a:solidFill>
                  <a:srgbClr val="FFFF00"/>
                </a:solidFill>
              </a:rPr>
              <a:t/>
            </a:r>
            <a:br>
              <a:rPr lang="es-ES_tradnl" sz="2400" b="1">
                <a:solidFill>
                  <a:srgbClr val="FFFF00"/>
                </a:solidFill>
              </a:rPr>
            </a:br>
            <a:r>
              <a:rPr lang="es-ES_tradnl" sz="2400" b="1">
                <a:solidFill>
                  <a:srgbClr val="FFFF00"/>
                </a:solidFill>
              </a:rPr>
              <a:t/>
            </a:r>
            <a:br>
              <a:rPr lang="es-ES_tradnl" sz="2400" b="1">
                <a:solidFill>
                  <a:srgbClr val="FFFF00"/>
                </a:solidFill>
              </a:rPr>
            </a:br>
            <a:r>
              <a:rPr lang="es-ES_tradnl" sz="2400" b="1">
                <a:solidFill>
                  <a:srgbClr val="FFFF00"/>
                </a:solidFill>
              </a:rPr>
              <a:t> </a:t>
            </a:r>
            <a:r>
              <a:rPr lang="es-ES_tradnl" sz="2400" b="1">
                <a:solidFill>
                  <a:schemeClr val="tx2"/>
                </a:solidFill>
              </a:rPr>
              <a:t/>
            </a:r>
            <a:br>
              <a:rPr lang="es-ES_tradnl" sz="2400" b="1">
                <a:solidFill>
                  <a:schemeClr val="tx2"/>
                </a:solidFill>
              </a:rPr>
            </a:br>
            <a:r>
              <a:rPr lang="es-ES_tradnl" sz="2400" b="1">
                <a:solidFill>
                  <a:schemeClr val="tx2"/>
                </a:solidFill>
              </a:rPr>
              <a:t> </a:t>
            </a:r>
            <a:r>
              <a:rPr lang="es-ES_tradnl" sz="2800" b="1">
                <a:solidFill>
                  <a:schemeClr val="tx2"/>
                </a:solidFill>
                <a:latin typeface="Times New Roman" pitchFamily="18" charset="0"/>
              </a:rPr>
              <a:t> </a:t>
            </a:r>
            <a:endParaRPr lang="es-ES_tradnl" sz="4000" b="1">
              <a:solidFill>
                <a:schemeClr val="tx2"/>
              </a:solidFill>
              <a:latin typeface="Times New Roman" pitchFamily="18" charset="0"/>
            </a:endParaRPr>
          </a:p>
        </p:txBody>
      </p:sp>
      <p:sp>
        <p:nvSpPr>
          <p:cNvPr id="7" name="6 Marcador de fecha"/>
          <p:cNvSpPr>
            <a:spLocks noGrp="1"/>
          </p:cNvSpPr>
          <p:nvPr>
            <p:ph type="dt" sz="half" idx="10"/>
          </p:nvPr>
        </p:nvSpPr>
        <p:spPr/>
        <p:txBody>
          <a:bodyPr/>
          <a:lstStyle/>
          <a:p>
            <a:fld id="{C91CECBB-EA90-48BF-A9BF-71DE64F3CA9E}" type="datetime7">
              <a:rPr lang="es-CR" smtClean="0"/>
              <a:pPr/>
              <a:t>jul-17</a:t>
            </a:fld>
            <a:endParaRPr lang="es-CR"/>
          </a:p>
        </p:txBody>
      </p:sp>
      <p:sp>
        <p:nvSpPr>
          <p:cNvPr id="8" name="7 Marcador de número de diapositiva"/>
          <p:cNvSpPr>
            <a:spLocks noGrp="1"/>
          </p:cNvSpPr>
          <p:nvPr>
            <p:ph type="sldNum" sz="quarter" idx="12"/>
          </p:nvPr>
        </p:nvSpPr>
        <p:spPr/>
        <p:txBody>
          <a:bodyPr/>
          <a:lstStyle/>
          <a:p>
            <a:fld id="{0D31B79B-629F-4864-890C-CDC8E4366DCA}" type="slidenum">
              <a:rPr lang="es-CR" smtClean="0"/>
              <a:pPr/>
              <a:t>35</a:t>
            </a:fld>
            <a:endParaRPr lang="es-CR"/>
          </a:p>
        </p:txBody>
      </p:sp>
      <p:sp>
        <p:nvSpPr>
          <p:cNvPr id="9" name="8 Marcador de pie de página"/>
          <p:cNvSpPr>
            <a:spLocks noGrp="1"/>
          </p:cNvSpPr>
          <p:nvPr>
            <p:ph type="ftr" sz="quarter" idx="11"/>
          </p:nvPr>
        </p:nvSpPr>
        <p:spPr/>
        <p:txBody>
          <a:bodyPr/>
          <a:lstStyle/>
          <a:p>
            <a:r>
              <a:rPr lang="es-CR" smtClean="0"/>
              <a:t>Normas y Principios Generales del Ordenamiento Aduanero</a:t>
            </a:r>
            <a:endParaRPr lang="es-CR"/>
          </a:p>
        </p:txBody>
      </p:sp>
      <p:pic>
        <p:nvPicPr>
          <p:cNvPr id="10" name="0 Imagen" descr="Logo UCI Color.jpg"/>
          <p:cNvPicPr/>
          <p:nvPr/>
        </p:nvPicPr>
        <p:blipFill>
          <a:blip r:embed="rId3" cstate="print"/>
          <a:stretch>
            <a:fillRect/>
          </a:stretch>
        </p:blipFill>
        <p:spPr>
          <a:xfrm>
            <a:off x="323528" y="332656"/>
            <a:ext cx="1591424" cy="808856"/>
          </a:xfrm>
          <a:prstGeom prst="rect">
            <a:avLst/>
          </a:prstGeom>
        </p:spPr>
      </p:pic>
      <p:sp>
        <p:nvSpPr>
          <p:cNvPr id="12" name="11 Rectángulo"/>
          <p:cNvSpPr/>
          <p:nvPr/>
        </p:nvSpPr>
        <p:spPr>
          <a:xfrm>
            <a:off x="179512" y="1268760"/>
            <a:ext cx="8784976" cy="4893647"/>
          </a:xfrm>
          <a:prstGeom prst="rect">
            <a:avLst/>
          </a:prstGeom>
        </p:spPr>
        <p:txBody>
          <a:bodyPr wrap="square">
            <a:spAutoFit/>
          </a:bodyPr>
          <a:lstStyle/>
          <a:p>
            <a:pPr algn="ctr"/>
            <a:r>
              <a:rPr lang="es-CR" sz="2400" b="1" dirty="0" smtClean="0"/>
              <a:t>El ciclo tributario aduanero</a:t>
            </a:r>
          </a:p>
          <a:p>
            <a:pPr algn="just"/>
            <a:endParaRPr lang="es-CR" dirty="0" smtClean="0"/>
          </a:p>
          <a:p>
            <a:pPr algn="just"/>
            <a:r>
              <a:rPr lang="es-CR" dirty="0" smtClean="0"/>
              <a:t>Está compuesto por los siguientes servicios y funciones que el Estado tiene que cumplir para poder recaudar, controlar y manejar su relación con el contribuyente (quien debe pagar los impuestos), dentro de un marco de transparencia y facilitación:</a:t>
            </a:r>
          </a:p>
          <a:p>
            <a:pPr algn="just"/>
            <a:endParaRPr lang="es-CR" dirty="0" smtClean="0"/>
          </a:p>
          <a:p>
            <a:pPr algn="just"/>
            <a:r>
              <a:rPr lang="es-CR" dirty="0" smtClean="0"/>
              <a:t>1. </a:t>
            </a:r>
            <a:r>
              <a:rPr lang="es-CR" b="1" dirty="0" smtClean="0"/>
              <a:t>Servicios al contribuyente. </a:t>
            </a:r>
            <a:r>
              <a:rPr lang="es-CR" dirty="0" smtClean="0"/>
              <a:t>Implica la facilitación de servicios, orientación y asistencia a los usuarios de las aduanas, en forma profesional, íntegra, transparente y con calidad. Los usuarios tienen a su disposición, el uso intensivo de medios electrónicos como el internet y la publicación de trámites, requisitos, formatos y procesos, para que cumplan con el pago de sus obligaciones.</a:t>
            </a:r>
          </a:p>
          <a:p>
            <a:pPr algn="just"/>
            <a:endParaRPr lang="es-CR" dirty="0" smtClean="0"/>
          </a:p>
          <a:p>
            <a:pPr algn="just"/>
            <a:r>
              <a:rPr lang="es-CR" dirty="0" smtClean="0"/>
              <a:t>2. </a:t>
            </a:r>
            <a:r>
              <a:rPr lang="es-CR" b="1" dirty="0" smtClean="0"/>
              <a:t>Registro de usuarios. </a:t>
            </a:r>
            <a:r>
              <a:rPr lang="es-CR" dirty="0" smtClean="0"/>
              <a:t>Costa Rica requiere tener registros o padrones actualizados, que le permitan tener un control de los importadores y exportadores, al igual que de sus operaciones. Con este registro, la aduana identifica a los declarantes y su información relevante como domicilios, teléfonos, bodegas, etc.</a:t>
            </a:r>
          </a:p>
          <a:p>
            <a:pPr algn="just"/>
            <a:endParaRPr lang="es-CR" dirty="0" smtClean="0"/>
          </a:p>
        </p:txBody>
      </p:sp>
    </p:spTree>
  </p:cSld>
  <p:clrMapOvr>
    <a:masterClrMapping/>
  </p:clrMapOvr>
  <p:transition>
    <p:blinds/>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1" name="Rectangle 3"/>
          <p:cNvSpPr>
            <a:spLocks noChangeArrowheads="1"/>
          </p:cNvSpPr>
          <p:nvPr/>
        </p:nvSpPr>
        <p:spPr bwMode="auto">
          <a:xfrm>
            <a:off x="468313" y="2349500"/>
            <a:ext cx="6551612" cy="100013"/>
          </a:xfrm>
          <a:prstGeom prst="rect">
            <a:avLst/>
          </a:prstGeom>
          <a:noFill/>
          <a:ln w="9525">
            <a:noFill/>
            <a:miter lim="800000"/>
            <a:headEnd/>
            <a:tailEnd/>
          </a:ln>
        </p:spPr>
        <p:txBody>
          <a:bodyPr anchor="b"/>
          <a:lstStyle/>
          <a:p>
            <a:r>
              <a:rPr lang="es-ES_tradnl" sz="2400" b="1">
                <a:solidFill>
                  <a:srgbClr val="FFFF00"/>
                </a:solidFill>
              </a:rPr>
              <a:t/>
            </a:r>
            <a:br>
              <a:rPr lang="es-ES_tradnl" sz="2400" b="1">
                <a:solidFill>
                  <a:srgbClr val="FFFF00"/>
                </a:solidFill>
              </a:rPr>
            </a:br>
            <a:r>
              <a:rPr lang="es-ES_tradnl" sz="2400" b="1">
                <a:solidFill>
                  <a:srgbClr val="FFFF00"/>
                </a:solidFill>
              </a:rPr>
              <a:t/>
            </a:r>
            <a:br>
              <a:rPr lang="es-ES_tradnl" sz="2400" b="1">
                <a:solidFill>
                  <a:srgbClr val="FFFF00"/>
                </a:solidFill>
              </a:rPr>
            </a:br>
            <a:r>
              <a:rPr lang="es-ES_tradnl" sz="2400" b="1">
                <a:solidFill>
                  <a:srgbClr val="FFFF00"/>
                </a:solidFill>
              </a:rPr>
              <a:t> </a:t>
            </a:r>
            <a:r>
              <a:rPr lang="es-ES_tradnl" sz="2400" b="1">
                <a:solidFill>
                  <a:schemeClr val="tx2"/>
                </a:solidFill>
              </a:rPr>
              <a:t/>
            </a:r>
            <a:br>
              <a:rPr lang="es-ES_tradnl" sz="2400" b="1">
                <a:solidFill>
                  <a:schemeClr val="tx2"/>
                </a:solidFill>
              </a:rPr>
            </a:br>
            <a:r>
              <a:rPr lang="es-ES_tradnl" sz="2400" b="1">
                <a:solidFill>
                  <a:schemeClr val="tx2"/>
                </a:solidFill>
              </a:rPr>
              <a:t> </a:t>
            </a:r>
            <a:r>
              <a:rPr lang="es-ES_tradnl" sz="2800" b="1">
                <a:solidFill>
                  <a:schemeClr val="tx2"/>
                </a:solidFill>
                <a:latin typeface="Times New Roman" pitchFamily="18" charset="0"/>
              </a:rPr>
              <a:t> </a:t>
            </a:r>
            <a:endParaRPr lang="es-ES_tradnl" sz="4000" b="1">
              <a:solidFill>
                <a:schemeClr val="tx2"/>
              </a:solidFill>
              <a:latin typeface="Times New Roman" pitchFamily="18" charset="0"/>
            </a:endParaRPr>
          </a:p>
        </p:txBody>
      </p:sp>
      <p:sp>
        <p:nvSpPr>
          <p:cNvPr id="7" name="6 Marcador de fecha"/>
          <p:cNvSpPr>
            <a:spLocks noGrp="1"/>
          </p:cNvSpPr>
          <p:nvPr>
            <p:ph type="dt" sz="half" idx="10"/>
          </p:nvPr>
        </p:nvSpPr>
        <p:spPr/>
        <p:txBody>
          <a:bodyPr/>
          <a:lstStyle/>
          <a:p>
            <a:fld id="{C91CECBB-EA90-48BF-A9BF-71DE64F3CA9E}" type="datetime7">
              <a:rPr lang="es-CR" smtClean="0"/>
              <a:pPr/>
              <a:t>jul-17</a:t>
            </a:fld>
            <a:endParaRPr lang="es-CR"/>
          </a:p>
        </p:txBody>
      </p:sp>
      <p:sp>
        <p:nvSpPr>
          <p:cNvPr id="8" name="7 Marcador de número de diapositiva"/>
          <p:cNvSpPr>
            <a:spLocks noGrp="1"/>
          </p:cNvSpPr>
          <p:nvPr>
            <p:ph type="sldNum" sz="quarter" idx="12"/>
          </p:nvPr>
        </p:nvSpPr>
        <p:spPr/>
        <p:txBody>
          <a:bodyPr/>
          <a:lstStyle/>
          <a:p>
            <a:fld id="{0D31B79B-629F-4864-890C-CDC8E4366DCA}" type="slidenum">
              <a:rPr lang="es-CR" smtClean="0"/>
              <a:pPr/>
              <a:t>36</a:t>
            </a:fld>
            <a:endParaRPr lang="es-CR"/>
          </a:p>
        </p:txBody>
      </p:sp>
      <p:sp>
        <p:nvSpPr>
          <p:cNvPr id="9" name="8 Marcador de pie de página"/>
          <p:cNvSpPr>
            <a:spLocks noGrp="1"/>
          </p:cNvSpPr>
          <p:nvPr>
            <p:ph type="ftr" sz="quarter" idx="11"/>
          </p:nvPr>
        </p:nvSpPr>
        <p:spPr/>
        <p:txBody>
          <a:bodyPr/>
          <a:lstStyle/>
          <a:p>
            <a:r>
              <a:rPr lang="es-CR" smtClean="0"/>
              <a:t>Normas y Principios Generales del Ordenamiento Aduanero</a:t>
            </a:r>
            <a:endParaRPr lang="es-CR"/>
          </a:p>
        </p:txBody>
      </p:sp>
      <p:pic>
        <p:nvPicPr>
          <p:cNvPr id="10" name="0 Imagen" descr="Logo UCI Color.jpg"/>
          <p:cNvPicPr/>
          <p:nvPr/>
        </p:nvPicPr>
        <p:blipFill>
          <a:blip r:embed="rId3" cstate="print"/>
          <a:stretch>
            <a:fillRect/>
          </a:stretch>
        </p:blipFill>
        <p:spPr>
          <a:xfrm>
            <a:off x="323528" y="332656"/>
            <a:ext cx="1591424" cy="808856"/>
          </a:xfrm>
          <a:prstGeom prst="rect">
            <a:avLst/>
          </a:prstGeom>
        </p:spPr>
      </p:pic>
      <p:sp>
        <p:nvSpPr>
          <p:cNvPr id="12" name="11 Rectángulo"/>
          <p:cNvSpPr/>
          <p:nvPr/>
        </p:nvSpPr>
        <p:spPr>
          <a:xfrm>
            <a:off x="323528" y="1268760"/>
            <a:ext cx="8568952" cy="5078313"/>
          </a:xfrm>
          <a:prstGeom prst="rect">
            <a:avLst/>
          </a:prstGeom>
        </p:spPr>
        <p:txBody>
          <a:bodyPr wrap="square">
            <a:spAutoFit/>
          </a:bodyPr>
          <a:lstStyle/>
          <a:p>
            <a:pPr algn="just"/>
            <a:r>
              <a:rPr lang="es-CR" dirty="0" smtClean="0"/>
              <a:t>3. </a:t>
            </a:r>
            <a:r>
              <a:rPr lang="es-CR" b="1" dirty="0" smtClean="0"/>
              <a:t>Declaraciones y pagos de los tributos aduaneros. </a:t>
            </a:r>
            <a:r>
              <a:rPr lang="es-CR" dirty="0" smtClean="0"/>
              <a:t>Costa Rica aplica el principio de la autodeterminación o autoliquidación en materia aduanera. Significa que el propio declarante (importador o su representante) calcula la base y la cantidad de impuestos a pagar, por la importación de mercancías y la aduana cumple con la verificación del pago y</a:t>
            </a:r>
          </a:p>
          <a:p>
            <a:pPr algn="just"/>
            <a:r>
              <a:rPr lang="es-CR" dirty="0" smtClean="0"/>
              <a:t>otras formalidades del despacho aduanero.</a:t>
            </a:r>
          </a:p>
          <a:p>
            <a:pPr algn="just"/>
            <a:endParaRPr lang="es-CR" dirty="0" smtClean="0"/>
          </a:p>
          <a:p>
            <a:pPr algn="just"/>
            <a:r>
              <a:rPr lang="es-CR" dirty="0" smtClean="0"/>
              <a:t>4. </a:t>
            </a:r>
            <a:r>
              <a:rPr lang="es-CR" b="1" dirty="0" smtClean="0"/>
              <a:t>Fiscalización. </a:t>
            </a:r>
            <a:r>
              <a:rPr lang="es-CR" dirty="0" smtClean="0"/>
              <a:t>La aduana, utilizando sus facultades de comprobación, verifica y controla el cumplimiento de las obligaciones aduaneras. Esta fiscalización se realiza antes, durante o posteriormente al despacho aduanero.</a:t>
            </a:r>
          </a:p>
          <a:p>
            <a:pPr algn="just"/>
            <a:endParaRPr lang="es-CR" dirty="0" smtClean="0"/>
          </a:p>
          <a:p>
            <a:pPr algn="just"/>
            <a:r>
              <a:rPr lang="es-CR" dirty="0" smtClean="0"/>
              <a:t>5. </a:t>
            </a:r>
            <a:r>
              <a:rPr lang="es-CR" b="1" dirty="0" smtClean="0"/>
              <a:t>Cobranza. </a:t>
            </a:r>
            <a:r>
              <a:rPr lang="es-CR" dirty="0" smtClean="0"/>
              <a:t>Cuando la autoridad aduanera determina que tiene un crédito o adeudo fiscal a su favor, causado por un incumplimiento o error del declarante en las operaciones de comercio exterior, puede iniciar el cobro del crédito, de acuerdo a las disposiciones legales establecidas.</a:t>
            </a:r>
          </a:p>
          <a:p>
            <a:pPr algn="just"/>
            <a:endParaRPr lang="es-CR" dirty="0" smtClean="0"/>
          </a:p>
          <a:p>
            <a:pPr algn="just"/>
            <a:r>
              <a:rPr lang="es-CR" dirty="0" smtClean="0"/>
              <a:t>6. </a:t>
            </a:r>
            <a:r>
              <a:rPr lang="es-CR" b="1" dirty="0" smtClean="0"/>
              <a:t>Medios de impugnación. </a:t>
            </a:r>
            <a:r>
              <a:rPr lang="es-CR" dirty="0" smtClean="0"/>
              <a:t>Son los recursos o posibilidades que tiene el contribuyente,</a:t>
            </a:r>
          </a:p>
          <a:p>
            <a:pPr algn="just"/>
            <a:r>
              <a:rPr lang="es-CR" dirty="0" smtClean="0"/>
              <a:t>para manifestar su inconformidad con los actos que emite la autoridad. Los recursos</a:t>
            </a:r>
          </a:p>
          <a:p>
            <a:pPr algn="just"/>
            <a:r>
              <a:rPr lang="es-CR" dirty="0" smtClean="0"/>
              <a:t>pueden dictarse a favor o en contra del contribuyente.</a:t>
            </a:r>
            <a:endParaRPr lang="es-CR" dirty="0"/>
          </a:p>
        </p:txBody>
      </p:sp>
    </p:spTree>
  </p:cSld>
  <p:clrMapOvr>
    <a:masterClrMapping/>
  </p:clrMapOvr>
  <p:transition>
    <p:blind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1" name="Rectangle 3"/>
          <p:cNvSpPr>
            <a:spLocks noChangeArrowheads="1"/>
          </p:cNvSpPr>
          <p:nvPr/>
        </p:nvSpPr>
        <p:spPr bwMode="auto">
          <a:xfrm>
            <a:off x="468313" y="2349500"/>
            <a:ext cx="6551612" cy="100013"/>
          </a:xfrm>
          <a:prstGeom prst="rect">
            <a:avLst/>
          </a:prstGeom>
          <a:noFill/>
          <a:ln w="9525">
            <a:noFill/>
            <a:miter lim="800000"/>
            <a:headEnd/>
            <a:tailEnd/>
          </a:ln>
        </p:spPr>
        <p:txBody>
          <a:bodyPr anchor="b"/>
          <a:lstStyle/>
          <a:p>
            <a:r>
              <a:rPr lang="es-ES_tradnl" sz="2400" b="1">
                <a:solidFill>
                  <a:srgbClr val="FFFF00"/>
                </a:solidFill>
              </a:rPr>
              <a:t/>
            </a:r>
            <a:br>
              <a:rPr lang="es-ES_tradnl" sz="2400" b="1">
                <a:solidFill>
                  <a:srgbClr val="FFFF00"/>
                </a:solidFill>
              </a:rPr>
            </a:br>
            <a:r>
              <a:rPr lang="es-ES_tradnl" sz="2400" b="1">
                <a:solidFill>
                  <a:srgbClr val="FFFF00"/>
                </a:solidFill>
              </a:rPr>
              <a:t/>
            </a:r>
            <a:br>
              <a:rPr lang="es-ES_tradnl" sz="2400" b="1">
                <a:solidFill>
                  <a:srgbClr val="FFFF00"/>
                </a:solidFill>
              </a:rPr>
            </a:br>
            <a:r>
              <a:rPr lang="es-ES_tradnl" sz="2400" b="1">
                <a:solidFill>
                  <a:srgbClr val="FFFF00"/>
                </a:solidFill>
              </a:rPr>
              <a:t> </a:t>
            </a:r>
            <a:r>
              <a:rPr lang="es-ES_tradnl" sz="2400" b="1">
                <a:solidFill>
                  <a:schemeClr val="tx2"/>
                </a:solidFill>
              </a:rPr>
              <a:t/>
            </a:r>
            <a:br>
              <a:rPr lang="es-ES_tradnl" sz="2400" b="1">
                <a:solidFill>
                  <a:schemeClr val="tx2"/>
                </a:solidFill>
              </a:rPr>
            </a:br>
            <a:r>
              <a:rPr lang="es-ES_tradnl" sz="2400" b="1">
                <a:solidFill>
                  <a:schemeClr val="tx2"/>
                </a:solidFill>
              </a:rPr>
              <a:t> </a:t>
            </a:r>
            <a:r>
              <a:rPr lang="es-ES_tradnl" sz="2800" b="1">
                <a:solidFill>
                  <a:schemeClr val="tx2"/>
                </a:solidFill>
                <a:latin typeface="Times New Roman" pitchFamily="18" charset="0"/>
              </a:rPr>
              <a:t> </a:t>
            </a:r>
            <a:endParaRPr lang="es-ES_tradnl" sz="4000" b="1">
              <a:solidFill>
                <a:schemeClr val="tx2"/>
              </a:solidFill>
              <a:latin typeface="Times New Roman" pitchFamily="18" charset="0"/>
            </a:endParaRPr>
          </a:p>
        </p:txBody>
      </p:sp>
      <p:sp>
        <p:nvSpPr>
          <p:cNvPr id="882692" name="Text Box 4"/>
          <p:cNvSpPr txBox="1">
            <a:spLocks noChangeArrowheads="1"/>
          </p:cNvSpPr>
          <p:nvPr/>
        </p:nvSpPr>
        <p:spPr bwMode="auto">
          <a:xfrm>
            <a:off x="755576" y="1124744"/>
            <a:ext cx="7632700" cy="461665"/>
          </a:xfrm>
          <a:prstGeom prst="rect">
            <a:avLst/>
          </a:prstGeom>
          <a:noFill/>
          <a:ln w="9525">
            <a:noFill/>
            <a:miter lim="800000"/>
            <a:headEnd/>
            <a:tailEnd/>
          </a:ln>
          <a:effectLst/>
        </p:spPr>
        <p:txBody>
          <a:bodyPr>
            <a:spAutoFit/>
          </a:bodyPr>
          <a:lstStyle/>
          <a:p>
            <a:pPr algn="ctr"/>
            <a:r>
              <a:rPr lang="es-CR" sz="2400" b="1" dirty="0" smtClean="0"/>
              <a:t>La gestión aduanera de Costa Rica</a:t>
            </a:r>
            <a:endParaRPr lang="es-ES" sz="2400" b="1" i="1" dirty="0">
              <a:latin typeface="Times New Roman" pitchFamily="18" charset="0"/>
            </a:endParaRPr>
          </a:p>
        </p:txBody>
      </p:sp>
      <p:sp>
        <p:nvSpPr>
          <p:cNvPr id="882693" name="Text Box 5"/>
          <p:cNvSpPr txBox="1">
            <a:spLocks noChangeArrowheads="1"/>
          </p:cNvSpPr>
          <p:nvPr/>
        </p:nvSpPr>
        <p:spPr bwMode="auto">
          <a:xfrm>
            <a:off x="467544" y="1916832"/>
            <a:ext cx="8281169" cy="3477875"/>
          </a:xfrm>
          <a:prstGeom prst="rect">
            <a:avLst/>
          </a:prstGeom>
          <a:noFill/>
          <a:ln w="9525">
            <a:noFill/>
            <a:miter lim="800000"/>
            <a:headEnd/>
            <a:tailEnd/>
          </a:ln>
          <a:effectLst/>
        </p:spPr>
        <p:txBody>
          <a:bodyPr wrap="square">
            <a:spAutoFit/>
          </a:bodyPr>
          <a:lstStyle/>
          <a:p>
            <a:pPr algn="just"/>
            <a:r>
              <a:rPr lang="es-CR" sz="2000" i="1" dirty="0" smtClean="0"/>
              <a:t>Por lo tanto, para evaluar la gestión aduanera y discutir el futuro de la reforma es necesario tratar de establecer cuál es el paradigma que se ha ido construyendo.</a:t>
            </a:r>
            <a:endParaRPr lang="es-ES" sz="2000" dirty="0" smtClean="0"/>
          </a:p>
          <a:p>
            <a:pPr algn="just"/>
            <a:endParaRPr lang="es-CR" sz="2000" i="1" dirty="0" smtClean="0"/>
          </a:p>
          <a:p>
            <a:pPr algn="just"/>
            <a:r>
              <a:rPr lang="es-CR" sz="2000" i="1" dirty="0" smtClean="0"/>
              <a:t>El cambio del viejo al nuevo paradigma de administración aduanera en Costa Rica, se da a partir de la definición de cuatro funciones de la aduana:</a:t>
            </a:r>
          </a:p>
          <a:p>
            <a:pPr algn="just"/>
            <a:endParaRPr lang="es-CR" sz="2000" i="1" dirty="0" smtClean="0"/>
          </a:p>
          <a:p>
            <a:pPr algn="just"/>
            <a:r>
              <a:rPr lang="es-CR" sz="2000" i="1" dirty="0" smtClean="0"/>
              <a:t>• Como recaudador fiscal.</a:t>
            </a:r>
          </a:p>
          <a:p>
            <a:pPr algn="just"/>
            <a:r>
              <a:rPr lang="es-CR" sz="2000" i="1" dirty="0" smtClean="0"/>
              <a:t>• Como facilitador del comercio.</a:t>
            </a:r>
          </a:p>
          <a:p>
            <a:pPr algn="just"/>
            <a:r>
              <a:rPr lang="es-CR" sz="2000" i="1" dirty="0" smtClean="0"/>
              <a:t>• Como controlador del tráfico de mercancías.</a:t>
            </a:r>
          </a:p>
          <a:p>
            <a:pPr algn="just"/>
            <a:r>
              <a:rPr lang="es-CR" sz="2000" i="1" dirty="0" smtClean="0"/>
              <a:t>• Como generador de información.</a:t>
            </a:r>
            <a:endParaRPr lang="es-ES" sz="2000" dirty="0" smtClean="0"/>
          </a:p>
        </p:txBody>
      </p:sp>
      <p:sp>
        <p:nvSpPr>
          <p:cNvPr id="7" name="6 Marcador de fecha"/>
          <p:cNvSpPr>
            <a:spLocks noGrp="1"/>
          </p:cNvSpPr>
          <p:nvPr>
            <p:ph type="dt" sz="half" idx="10"/>
          </p:nvPr>
        </p:nvSpPr>
        <p:spPr/>
        <p:txBody>
          <a:bodyPr/>
          <a:lstStyle/>
          <a:p>
            <a:fld id="{C91CECBB-EA90-48BF-A9BF-71DE64F3CA9E}" type="datetime7">
              <a:rPr lang="es-CR" smtClean="0"/>
              <a:pPr/>
              <a:t>jul-17</a:t>
            </a:fld>
            <a:endParaRPr lang="es-CR"/>
          </a:p>
        </p:txBody>
      </p:sp>
      <p:sp>
        <p:nvSpPr>
          <p:cNvPr id="8" name="7 Marcador de número de diapositiva"/>
          <p:cNvSpPr>
            <a:spLocks noGrp="1"/>
          </p:cNvSpPr>
          <p:nvPr>
            <p:ph type="sldNum" sz="quarter" idx="12"/>
          </p:nvPr>
        </p:nvSpPr>
        <p:spPr/>
        <p:txBody>
          <a:bodyPr/>
          <a:lstStyle/>
          <a:p>
            <a:fld id="{0D31B79B-629F-4864-890C-CDC8E4366DCA}" type="slidenum">
              <a:rPr lang="es-CR" smtClean="0"/>
              <a:pPr/>
              <a:t>4</a:t>
            </a:fld>
            <a:endParaRPr lang="es-CR"/>
          </a:p>
        </p:txBody>
      </p:sp>
      <p:sp>
        <p:nvSpPr>
          <p:cNvPr id="9" name="8 Marcador de pie de página"/>
          <p:cNvSpPr>
            <a:spLocks noGrp="1"/>
          </p:cNvSpPr>
          <p:nvPr>
            <p:ph type="ftr" sz="quarter" idx="11"/>
          </p:nvPr>
        </p:nvSpPr>
        <p:spPr/>
        <p:txBody>
          <a:bodyPr/>
          <a:lstStyle/>
          <a:p>
            <a:r>
              <a:rPr lang="es-CR" smtClean="0"/>
              <a:t>Normas y Principios Generales del Ordenamiento Aduanero</a:t>
            </a:r>
            <a:endParaRPr lang="es-CR"/>
          </a:p>
        </p:txBody>
      </p:sp>
      <p:pic>
        <p:nvPicPr>
          <p:cNvPr id="10" name="0 Imagen" descr="Logo UCI Color.jpg"/>
          <p:cNvPicPr/>
          <p:nvPr/>
        </p:nvPicPr>
        <p:blipFill>
          <a:blip r:embed="rId3" cstate="print"/>
          <a:stretch>
            <a:fillRect/>
          </a:stretch>
        </p:blipFill>
        <p:spPr>
          <a:xfrm>
            <a:off x="323528" y="332656"/>
            <a:ext cx="1591424" cy="808856"/>
          </a:xfrm>
          <a:prstGeom prst="rect">
            <a:avLst/>
          </a:prstGeom>
        </p:spPr>
      </p:pic>
    </p:spTree>
    <p:extLst>
      <p:ext uri="{BB962C8B-B14F-4D97-AF65-F5344CB8AC3E}">
        <p14:creationId xmlns:p14="http://schemas.microsoft.com/office/powerpoint/2010/main" val="2971780882"/>
      </p:ext>
    </p:extLst>
  </p:cSld>
  <p:clrMapOvr>
    <a:masterClrMapping/>
  </p:clrMapOvr>
  <p:transition>
    <p:blind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1" name="Rectangle 3"/>
          <p:cNvSpPr>
            <a:spLocks noChangeArrowheads="1"/>
          </p:cNvSpPr>
          <p:nvPr/>
        </p:nvSpPr>
        <p:spPr bwMode="auto">
          <a:xfrm>
            <a:off x="468313" y="2349500"/>
            <a:ext cx="6551612" cy="100013"/>
          </a:xfrm>
          <a:prstGeom prst="rect">
            <a:avLst/>
          </a:prstGeom>
          <a:noFill/>
          <a:ln w="9525">
            <a:noFill/>
            <a:miter lim="800000"/>
            <a:headEnd/>
            <a:tailEnd/>
          </a:ln>
        </p:spPr>
        <p:txBody>
          <a:bodyPr anchor="b"/>
          <a:lstStyle/>
          <a:p>
            <a:r>
              <a:rPr lang="es-ES_tradnl" sz="2400" b="1">
                <a:solidFill>
                  <a:srgbClr val="FFFF00"/>
                </a:solidFill>
              </a:rPr>
              <a:t/>
            </a:r>
            <a:br>
              <a:rPr lang="es-ES_tradnl" sz="2400" b="1">
                <a:solidFill>
                  <a:srgbClr val="FFFF00"/>
                </a:solidFill>
              </a:rPr>
            </a:br>
            <a:r>
              <a:rPr lang="es-ES_tradnl" sz="2400" b="1">
                <a:solidFill>
                  <a:srgbClr val="FFFF00"/>
                </a:solidFill>
              </a:rPr>
              <a:t/>
            </a:r>
            <a:br>
              <a:rPr lang="es-ES_tradnl" sz="2400" b="1">
                <a:solidFill>
                  <a:srgbClr val="FFFF00"/>
                </a:solidFill>
              </a:rPr>
            </a:br>
            <a:r>
              <a:rPr lang="es-ES_tradnl" sz="2400" b="1">
                <a:solidFill>
                  <a:srgbClr val="FFFF00"/>
                </a:solidFill>
              </a:rPr>
              <a:t> </a:t>
            </a:r>
            <a:r>
              <a:rPr lang="es-ES_tradnl" sz="2400" b="1">
                <a:solidFill>
                  <a:schemeClr val="tx2"/>
                </a:solidFill>
              </a:rPr>
              <a:t/>
            </a:r>
            <a:br>
              <a:rPr lang="es-ES_tradnl" sz="2400" b="1">
                <a:solidFill>
                  <a:schemeClr val="tx2"/>
                </a:solidFill>
              </a:rPr>
            </a:br>
            <a:r>
              <a:rPr lang="es-ES_tradnl" sz="2400" b="1">
                <a:solidFill>
                  <a:schemeClr val="tx2"/>
                </a:solidFill>
              </a:rPr>
              <a:t> </a:t>
            </a:r>
            <a:r>
              <a:rPr lang="es-ES_tradnl" sz="2800" b="1">
                <a:solidFill>
                  <a:schemeClr val="tx2"/>
                </a:solidFill>
                <a:latin typeface="Times New Roman" pitchFamily="18" charset="0"/>
              </a:rPr>
              <a:t> </a:t>
            </a:r>
            <a:endParaRPr lang="es-ES_tradnl" sz="4000" b="1">
              <a:solidFill>
                <a:schemeClr val="tx2"/>
              </a:solidFill>
              <a:latin typeface="Times New Roman" pitchFamily="18" charset="0"/>
            </a:endParaRPr>
          </a:p>
        </p:txBody>
      </p:sp>
      <p:sp>
        <p:nvSpPr>
          <p:cNvPr id="882692" name="Text Box 4"/>
          <p:cNvSpPr txBox="1">
            <a:spLocks noChangeArrowheads="1"/>
          </p:cNvSpPr>
          <p:nvPr/>
        </p:nvSpPr>
        <p:spPr bwMode="auto">
          <a:xfrm>
            <a:off x="755576" y="1124744"/>
            <a:ext cx="7632700" cy="461665"/>
          </a:xfrm>
          <a:prstGeom prst="rect">
            <a:avLst/>
          </a:prstGeom>
          <a:noFill/>
          <a:ln w="9525">
            <a:noFill/>
            <a:miter lim="800000"/>
            <a:headEnd/>
            <a:tailEnd/>
          </a:ln>
          <a:effectLst/>
        </p:spPr>
        <p:txBody>
          <a:bodyPr>
            <a:spAutoFit/>
          </a:bodyPr>
          <a:lstStyle/>
          <a:p>
            <a:pPr algn="ctr"/>
            <a:r>
              <a:rPr lang="es-CR" sz="2400" b="1" dirty="0" smtClean="0"/>
              <a:t>La gestión aduanera de Costa Rica</a:t>
            </a:r>
            <a:endParaRPr lang="es-ES" sz="2400" b="1" i="1" dirty="0">
              <a:latin typeface="Times New Roman" pitchFamily="18" charset="0"/>
            </a:endParaRPr>
          </a:p>
        </p:txBody>
      </p:sp>
      <p:sp>
        <p:nvSpPr>
          <p:cNvPr id="882693" name="Text Box 5"/>
          <p:cNvSpPr txBox="1">
            <a:spLocks noChangeArrowheads="1"/>
          </p:cNvSpPr>
          <p:nvPr/>
        </p:nvSpPr>
        <p:spPr bwMode="auto">
          <a:xfrm>
            <a:off x="467544" y="1916832"/>
            <a:ext cx="8281169" cy="3170099"/>
          </a:xfrm>
          <a:prstGeom prst="rect">
            <a:avLst/>
          </a:prstGeom>
          <a:noFill/>
          <a:ln w="9525">
            <a:noFill/>
            <a:miter lim="800000"/>
            <a:headEnd/>
            <a:tailEnd/>
          </a:ln>
          <a:effectLst/>
        </p:spPr>
        <p:txBody>
          <a:bodyPr wrap="square">
            <a:spAutoFit/>
          </a:bodyPr>
          <a:lstStyle/>
          <a:p>
            <a:pPr algn="just"/>
            <a:r>
              <a:rPr lang="es-CR" sz="2000" i="1" dirty="0" smtClean="0"/>
              <a:t>Actualmente se tiende a ver la actividad aduanera como un proceso y la gestión de la aduana como una administración o gerencia de procesos, donde lo más importante </a:t>
            </a:r>
            <a:r>
              <a:rPr lang="es-CR" sz="2000" i="1" dirty="0" smtClean="0">
                <a:solidFill>
                  <a:srgbClr val="FF0000"/>
                </a:solidFill>
              </a:rPr>
              <a:t>es el flujo expedito de las mercancías y el cumplimiento de la normativa.</a:t>
            </a:r>
          </a:p>
          <a:p>
            <a:pPr algn="just"/>
            <a:endParaRPr lang="es-CR" sz="2000" i="1" dirty="0" smtClean="0"/>
          </a:p>
          <a:p>
            <a:pPr algn="just"/>
            <a:r>
              <a:rPr lang="es-CR" sz="2000" i="1" dirty="0" smtClean="0"/>
              <a:t>Sin embargo en la práctica, ciertas medidas concretas se traducen en apoyo o rechazo de diferentes sectores, en la medida en que perciben la facilitación o el control como una amenaza a sus prácticas comerciales o administrativas.</a:t>
            </a:r>
          </a:p>
          <a:p>
            <a:endParaRPr lang="es-CR" sz="2000" i="1" dirty="0" smtClean="0"/>
          </a:p>
          <a:p>
            <a:endParaRPr lang="es-ES" sz="2000" dirty="0" smtClean="0"/>
          </a:p>
        </p:txBody>
      </p:sp>
      <p:sp>
        <p:nvSpPr>
          <p:cNvPr id="7" name="6 Marcador de fecha"/>
          <p:cNvSpPr>
            <a:spLocks noGrp="1"/>
          </p:cNvSpPr>
          <p:nvPr>
            <p:ph type="dt" sz="half" idx="10"/>
          </p:nvPr>
        </p:nvSpPr>
        <p:spPr/>
        <p:txBody>
          <a:bodyPr/>
          <a:lstStyle/>
          <a:p>
            <a:fld id="{C91CECBB-EA90-48BF-A9BF-71DE64F3CA9E}" type="datetime7">
              <a:rPr lang="es-CR" smtClean="0"/>
              <a:pPr/>
              <a:t>jul-17</a:t>
            </a:fld>
            <a:endParaRPr lang="es-CR"/>
          </a:p>
        </p:txBody>
      </p:sp>
      <p:sp>
        <p:nvSpPr>
          <p:cNvPr id="8" name="7 Marcador de número de diapositiva"/>
          <p:cNvSpPr>
            <a:spLocks noGrp="1"/>
          </p:cNvSpPr>
          <p:nvPr>
            <p:ph type="sldNum" sz="quarter" idx="12"/>
          </p:nvPr>
        </p:nvSpPr>
        <p:spPr/>
        <p:txBody>
          <a:bodyPr/>
          <a:lstStyle/>
          <a:p>
            <a:fld id="{0D31B79B-629F-4864-890C-CDC8E4366DCA}" type="slidenum">
              <a:rPr lang="es-CR" smtClean="0"/>
              <a:pPr/>
              <a:t>5</a:t>
            </a:fld>
            <a:endParaRPr lang="es-CR"/>
          </a:p>
        </p:txBody>
      </p:sp>
      <p:sp>
        <p:nvSpPr>
          <p:cNvPr id="9" name="8 Marcador de pie de página"/>
          <p:cNvSpPr>
            <a:spLocks noGrp="1"/>
          </p:cNvSpPr>
          <p:nvPr>
            <p:ph type="ftr" sz="quarter" idx="11"/>
          </p:nvPr>
        </p:nvSpPr>
        <p:spPr/>
        <p:txBody>
          <a:bodyPr/>
          <a:lstStyle/>
          <a:p>
            <a:r>
              <a:rPr lang="es-CR" smtClean="0"/>
              <a:t>Normas y Principios Generales del Ordenamiento Aduanero</a:t>
            </a:r>
            <a:endParaRPr lang="es-CR"/>
          </a:p>
        </p:txBody>
      </p:sp>
      <p:pic>
        <p:nvPicPr>
          <p:cNvPr id="10" name="0 Imagen" descr="Logo UCI Color.jpg"/>
          <p:cNvPicPr/>
          <p:nvPr/>
        </p:nvPicPr>
        <p:blipFill>
          <a:blip r:embed="rId3" cstate="print"/>
          <a:stretch>
            <a:fillRect/>
          </a:stretch>
        </p:blipFill>
        <p:spPr>
          <a:xfrm>
            <a:off x="323528" y="332656"/>
            <a:ext cx="1591424" cy="808856"/>
          </a:xfrm>
          <a:prstGeom prst="rect">
            <a:avLst/>
          </a:prstGeom>
        </p:spPr>
      </p:pic>
    </p:spTree>
    <p:extLst>
      <p:ext uri="{BB962C8B-B14F-4D97-AF65-F5344CB8AC3E}">
        <p14:creationId xmlns:p14="http://schemas.microsoft.com/office/powerpoint/2010/main" val="2971780882"/>
      </p:ext>
    </p:extLst>
  </p:cSld>
  <p:clrMapOvr>
    <a:masterClrMapping/>
  </p:clrMapOvr>
  <p:transition>
    <p:blind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1" name="Rectangle 3"/>
          <p:cNvSpPr>
            <a:spLocks noChangeArrowheads="1"/>
          </p:cNvSpPr>
          <p:nvPr/>
        </p:nvSpPr>
        <p:spPr bwMode="auto">
          <a:xfrm>
            <a:off x="468313" y="2349500"/>
            <a:ext cx="6551612" cy="100013"/>
          </a:xfrm>
          <a:prstGeom prst="rect">
            <a:avLst/>
          </a:prstGeom>
          <a:noFill/>
          <a:ln w="9525">
            <a:noFill/>
            <a:miter lim="800000"/>
            <a:headEnd/>
            <a:tailEnd/>
          </a:ln>
        </p:spPr>
        <p:txBody>
          <a:bodyPr anchor="b"/>
          <a:lstStyle/>
          <a:p>
            <a:r>
              <a:rPr lang="es-ES_tradnl" sz="2400" b="1">
                <a:solidFill>
                  <a:srgbClr val="FFFF00"/>
                </a:solidFill>
              </a:rPr>
              <a:t/>
            </a:r>
            <a:br>
              <a:rPr lang="es-ES_tradnl" sz="2400" b="1">
                <a:solidFill>
                  <a:srgbClr val="FFFF00"/>
                </a:solidFill>
              </a:rPr>
            </a:br>
            <a:r>
              <a:rPr lang="es-ES_tradnl" sz="2400" b="1">
                <a:solidFill>
                  <a:srgbClr val="FFFF00"/>
                </a:solidFill>
              </a:rPr>
              <a:t/>
            </a:r>
            <a:br>
              <a:rPr lang="es-ES_tradnl" sz="2400" b="1">
                <a:solidFill>
                  <a:srgbClr val="FFFF00"/>
                </a:solidFill>
              </a:rPr>
            </a:br>
            <a:r>
              <a:rPr lang="es-ES_tradnl" sz="2400" b="1">
                <a:solidFill>
                  <a:srgbClr val="FFFF00"/>
                </a:solidFill>
              </a:rPr>
              <a:t> </a:t>
            </a:r>
            <a:r>
              <a:rPr lang="es-ES_tradnl" sz="2400" b="1">
                <a:solidFill>
                  <a:schemeClr val="tx2"/>
                </a:solidFill>
              </a:rPr>
              <a:t/>
            </a:r>
            <a:br>
              <a:rPr lang="es-ES_tradnl" sz="2400" b="1">
                <a:solidFill>
                  <a:schemeClr val="tx2"/>
                </a:solidFill>
              </a:rPr>
            </a:br>
            <a:r>
              <a:rPr lang="es-ES_tradnl" sz="2400" b="1">
                <a:solidFill>
                  <a:schemeClr val="tx2"/>
                </a:solidFill>
              </a:rPr>
              <a:t> </a:t>
            </a:r>
            <a:r>
              <a:rPr lang="es-ES_tradnl" sz="2800" b="1">
                <a:solidFill>
                  <a:schemeClr val="tx2"/>
                </a:solidFill>
                <a:latin typeface="Times New Roman" pitchFamily="18" charset="0"/>
              </a:rPr>
              <a:t> </a:t>
            </a:r>
            <a:endParaRPr lang="es-ES_tradnl" sz="4000" b="1">
              <a:solidFill>
                <a:schemeClr val="tx2"/>
              </a:solidFill>
              <a:latin typeface="Times New Roman" pitchFamily="18" charset="0"/>
            </a:endParaRPr>
          </a:p>
        </p:txBody>
      </p:sp>
      <p:sp>
        <p:nvSpPr>
          <p:cNvPr id="882692" name="Text Box 4"/>
          <p:cNvSpPr txBox="1">
            <a:spLocks noChangeArrowheads="1"/>
          </p:cNvSpPr>
          <p:nvPr/>
        </p:nvSpPr>
        <p:spPr bwMode="auto">
          <a:xfrm>
            <a:off x="755576" y="1124744"/>
            <a:ext cx="7632700" cy="461665"/>
          </a:xfrm>
          <a:prstGeom prst="rect">
            <a:avLst/>
          </a:prstGeom>
          <a:noFill/>
          <a:ln w="9525">
            <a:noFill/>
            <a:miter lim="800000"/>
            <a:headEnd/>
            <a:tailEnd/>
          </a:ln>
          <a:effectLst/>
        </p:spPr>
        <p:txBody>
          <a:bodyPr>
            <a:spAutoFit/>
          </a:bodyPr>
          <a:lstStyle/>
          <a:p>
            <a:pPr algn="ctr"/>
            <a:r>
              <a:rPr lang="es-CR" sz="2400" b="1" dirty="0" smtClean="0"/>
              <a:t>La gestión aduanera de Costa Rica</a:t>
            </a:r>
            <a:endParaRPr lang="es-ES" sz="2400" b="1" i="1" dirty="0">
              <a:latin typeface="Times New Roman" pitchFamily="18" charset="0"/>
            </a:endParaRPr>
          </a:p>
        </p:txBody>
      </p:sp>
      <p:sp>
        <p:nvSpPr>
          <p:cNvPr id="882693" name="Text Box 5"/>
          <p:cNvSpPr txBox="1">
            <a:spLocks noChangeArrowheads="1"/>
          </p:cNvSpPr>
          <p:nvPr/>
        </p:nvSpPr>
        <p:spPr bwMode="auto">
          <a:xfrm>
            <a:off x="467544" y="1916832"/>
            <a:ext cx="8281169" cy="2862322"/>
          </a:xfrm>
          <a:prstGeom prst="rect">
            <a:avLst/>
          </a:prstGeom>
          <a:noFill/>
          <a:ln w="9525">
            <a:noFill/>
            <a:miter lim="800000"/>
            <a:headEnd/>
            <a:tailEnd/>
          </a:ln>
          <a:effectLst/>
        </p:spPr>
        <p:txBody>
          <a:bodyPr wrap="square">
            <a:spAutoFit/>
          </a:bodyPr>
          <a:lstStyle/>
          <a:p>
            <a:pPr algn="just"/>
            <a:r>
              <a:rPr lang="es-CR" sz="2000" i="1" dirty="0" smtClean="0"/>
              <a:t>En la operación del sistema aduanero hay otras tensiones producto de los intereses, a veces encontrados, de sus tres componentes: la aduana como tal, los auxiliares privados de la función pública aduanera y los dueños de la carga. </a:t>
            </a:r>
          </a:p>
          <a:p>
            <a:pPr algn="just"/>
            <a:endParaRPr lang="es-CR" sz="2000" i="1" dirty="0" smtClean="0"/>
          </a:p>
          <a:p>
            <a:pPr algn="just"/>
            <a:r>
              <a:rPr lang="es-CR" sz="2000" i="1" dirty="0" smtClean="0"/>
              <a:t>En medio de estas tensiones, la gestión de aduanas se encuentra en una coyuntura importante, pues debe continuar atendiendo los retos que la vocación hacia el comercio exterior del país le exige y, a la vez, mejorar su aporte en la recaudación de aranceles, tasas y tributos, </a:t>
            </a:r>
            <a:r>
              <a:rPr lang="es-CR" sz="2000" i="1" dirty="0" smtClean="0">
                <a:solidFill>
                  <a:srgbClr val="FF0000"/>
                </a:solidFill>
              </a:rPr>
              <a:t>que representa el 30% del total recaudado, pero que hace menos de quince años era superior al 50%. </a:t>
            </a:r>
            <a:endParaRPr lang="es-ES" sz="2000" dirty="0" smtClean="0">
              <a:solidFill>
                <a:srgbClr val="FF0000"/>
              </a:solidFill>
            </a:endParaRPr>
          </a:p>
        </p:txBody>
      </p:sp>
      <p:sp>
        <p:nvSpPr>
          <p:cNvPr id="7" name="6 Marcador de fecha"/>
          <p:cNvSpPr>
            <a:spLocks noGrp="1"/>
          </p:cNvSpPr>
          <p:nvPr>
            <p:ph type="dt" sz="half" idx="10"/>
          </p:nvPr>
        </p:nvSpPr>
        <p:spPr/>
        <p:txBody>
          <a:bodyPr/>
          <a:lstStyle/>
          <a:p>
            <a:fld id="{C91CECBB-EA90-48BF-A9BF-71DE64F3CA9E}" type="datetime7">
              <a:rPr lang="es-CR" smtClean="0"/>
              <a:pPr/>
              <a:t>jul-17</a:t>
            </a:fld>
            <a:endParaRPr lang="es-CR"/>
          </a:p>
        </p:txBody>
      </p:sp>
      <p:sp>
        <p:nvSpPr>
          <p:cNvPr id="8" name="7 Marcador de número de diapositiva"/>
          <p:cNvSpPr>
            <a:spLocks noGrp="1"/>
          </p:cNvSpPr>
          <p:nvPr>
            <p:ph type="sldNum" sz="quarter" idx="12"/>
          </p:nvPr>
        </p:nvSpPr>
        <p:spPr/>
        <p:txBody>
          <a:bodyPr/>
          <a:lstStyle/>
          <a:p>
            <a:fld id="{0D31B79B-629F-4864-890C-CDC8E4366DCA}" type="slidenum">
              <a:rPr lang="es-CR" smtClean="0"/>
              <a:pPr/>
              <a:t>6</a:t>
            </a:fld>
            <a:endParaRPr lang="es-CR"/>
          </a:p>
        </p:txBody>
      </p:sp>
      <p:sp>
        <p:nvSpPr>
          <p:cNvPr id="9" name="8 Marcador de pie de página"/>
          <p:cNvSpPr>
            <a:spLocks noGrp="1"/>
          </p:cNvSpPr>
          <p:nvPr>
            <p:ph type="ftr" sz="quarter" idx="11"/>
          </p:nvPr>
        </p:nvSpPr>
        <p:spPr/>
        <p:txBody>
          <a:bodyPr/>
          <a:lstStyle/>
          <a:p>
            <a:r>
              <a:rPr lang="es-CR" smtClean="0"/>
              <a:t>Normas y Principios Generales del Ordenamiento Aduanero</a:t>
            </a:r>
            <a:endParaRPr lang="es-CR"/>
          </a:p>
        </p:txBody>
      </p:sp>
      <p:pic>
        <p:nvPicPr>
          <p:cNvPr id="10" name="0 Imagen" descr="Logo UCI Color.jpg"/>
          <p:cNvPicPr/>
          <p:nvPr/>
        </p:nvPicPr>
        <p:blipFill>
          <a:blip r:embed="rId3" cstate="print"/>
          <a:stretch>
            <a:fillRect/>
          </a:stretch>
        </p:blipFill>
        <p:spPr>
          <a:xfrm>
            <a:off x="323528" y="332656"/>
            <a:ext cx="1591424" cy="808856"/>
          </a:xfrm>
          <a:prstGeom prst="rect">
            <a:avLst/>
          </a:prstGeom>
        </p:spPr>
      </p:pic>
    </p:spTree>
    <p:extLst>
      <p:ext uri="{BB962C8B-B14F-4D97-AF65-F5344CB8AC3E}">
        <p14:creationId xmlns:p14="http://schemas.microsoft.com/office/powerpoint/2010/main" val="2971780882"/>
      </p:ext>
    </p:extLst>
  </p:cSld>
  <p:clrMapOvr>
    <a:masterClrMapping/>
  </p:clrMapOvr>
  <p:transition>
    <p:blind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1" name="Rectangle 3"/>
          <p:cNvSpPr>
            <a:spLocks noChangeArrowheads="1"/>
          </p:cNvSpPr>
          <p:nvPr/>
        </p:nvSpPr>
        <p:spPr bwMode="auto">
          <a:xfrm>
            <a:off x="468313" y="2349500"/>
            <a:ext cx="6551612" cy="100013"/>
          </a:xfrm>
          <a:prstGeom prst="rect">
            <a:avLst/>
          </a:prstGeom>
          <a:noFill/>
          <a:ln w="9525">
            <a:noFill/>
            <a:miter lim="800000"/>
            <a:headEnd/>
            <a:tailEnd/>
          </a:ln>
        </p:spPr>
        <p:txBody>
          <a:bodyPr anchor="b"/>
          <a:lstStyle/>
          <a:p>
            <a:r>
              <a:rPr lang="es-ES_tradnl" sz="2400" b="1">
                <a:solidFill>
                  <a:srgbClr val="FFFF00"/>
                </a:solidFill>
              </a:rPr>
              <a:t/>
            </a:r>
            <a:br>
              <a:rPr lang="es-ES_tradnl" sz="2400" b="1">
                <a:solidFill>
                  <a:srgbClr val="FFFF00"/>
                </a:solidFill>
              </a:rPr>
            </a:br>
            <a:r>
              <a:rPr lang="es-ES_tradnl" sz="2400" b="1">
                <a:solidFill>
                  <a:srgbClr val="FFFF00"/>
                </a:solidFill>
              </a:rPr>
              <a:t/>
            </a:r>
            <a:br>
              <a:rPr lang="es-ES_tradnl" sz="2400" b="1">
                <a:solidFill>
                  <a:srgbClr val="FFFF00"/>
                </a:solidFill>
              </a:rPr>
            </a:br>
            <a:r>
              <a:rPr lang="es-ES_tradnl" sz="2400" b="1">
                <a:solidFill>
                  <a:srgbClr val="FFFF00"/>
                </a:solidFill>
              </a:rPr>
              <a:t> </a:t>
            </a:r>
            <a:r>
              <a:rPr lang="es-ES_tradnl" sz="2400" b="1">
                <a:solidFill>
                  <a:schemeClr val="tx2"/>
                </a:solidFill>
              </a:rPr>
              <a:t/>
            </a:r>
            <a:br>
              <a:rPr lang="es-ES_tradnl" sz="2400" b="1">
                <a:solidFill>
                  <a:schemeClr val="tx2"/>
                </a:solidFill>
              </a:rPr>
            </a:br>
            <a:r>
              <a:rPr lang="es-ES_tradnl" sz="2400" b="1">
                <a:solidFill>
                  <a:schemeClr val="tx2"/>
                </a:solidFill>
              </a:rPr>
              <a:t> </a:t>
            </a:r>
            <a:r>
              <a:rPr lang="es-ES_tradnl" sz="2800" b="1">
                <a:solidFill>
                  <a:schemeClr val="tx2"/>
                </a:solidFill>
                <a:latin typeface="Times New Roman" pitchFamily="18" charset="0"/>
              </a:rPr>
              <a:t> </a:t>
            </a:r>
            <a:endParaRPr lang="es-ES_tradnl" sz="4000" b="1">
              <a:solidFill>
                <a:schemeClr val="tx2"/>
              </a:solidFill>
              <a:latin typeface="Times New Roman" pitchFamily="18" charset="0"/>
            </a:endParaRPr>
          </a:p>
        </p:txBody>
      </p:sp>
      <p:sp>
        <p:nvSpPr>
          <p:cNvPr id="882692" name="Text Box 4"/>
          <p:cNvSpPr txBox="1">
            <a:spLocks noChangeArrowheads="1"/>
          </p:cNvSpPr>
          <p:nvPr/>
        </p:nvSpPr>
        <p:spPr bwMode="auto">
          <a:xfrm>
            <a:off x="755576" y="1124744"/>
            <a:ext cx="7632700" cy="461665"/>
          </a:xfrm>
          <a:prstGeom prst="rect">
            <a:avLst/>
          </a:prstGeom>
          <a:noFill/>
          <a:ln w="9525">
            <a:noFill/>
            <a:miter lim="800000"/>
            <a:headEnd/>
            <a:tailEnd/>
          </a:ln>
          <a:effectLst/>
        </p:spPr>
        <p:txBody>
          <a:bodyPr>
            <a:spAutoFit/>
          </a:bodyPr>
          <a:lstStyle/>
          <a:p>
            <a:pPr algn="ctr"/>
            <a:r>
              <a:rPr lang="es-CR" sz="2400" b="1" dirty="0" smtClean="0"/>
              <a:t>Funciones de la Aduana Moderna</a:t>
            </a:r>
            <a:endParaRPr lang="es-ES" sz="2400" b="1" i="1" dirty="0">
              <a:latin typeface="Times New Roman" pitchFamily="18" charset="0"/>
            </a:endParaRPr>
          </a:p>
        </p:txBody>
      </p:sp>
      <p:sp>
        <p:nvSpPr>
          <p:cNvPr id="882693" name="Text Box 5"/>
          <p:cNvSpPr txBox="1">
            <a:spLocks noChangeArrowheads="1"/>
          </p:cNvSpPr>
          <p:nvPr/>
        </p:nvSpPr>
        <p:spPr bwMode="auto">
          <a:xfrm>
            <a:off x="467544" y="1916832"/>
            <a:ext cx="8281169" cy="4401205"/>
          </a:xfrm>
          <a:prstGeom prst="rect">
            <a:avLst/>
          </a:prstGeom>
          <a:noFill/>
          <a:ln w="9525">
            <a:noFill/>
            <a:miter lim="800000"/>
            <a:headEnd/>
            <a:tailEnd/>
          </a:ln>
          <a:effectLst/>
        </p:spPr>
        <p:txBody>
          <a:bodyPr wrap="square">
            <a:spAutoFit/>
          </a:bodyPr>
          <a:lstStyle/>
          <a:p>
            <a:r>
              <a:rPr lang="es-CR" sz="2000" b="1" i="1" dirty="0" smtClean="0"/>
              <a:t>1. El sistema aduanero como recaudador fiscal</a:t>
            </a:r>
          </a:p>
          <a:p>
            <a:endParaRPr lang="es-CR" sz="2000" b="1" i="1" dirty="0" smtClean="0"/>
          </a:p>
          <a:p>
            <a:pPr algn="just"/>
            <a:r>
              <a:rPr lang="es-CR" sz="2000" dirty="0" smtClean="0"/>
              <a:t>El sistema aduanero pasa de ser un simple cobrador, medido por el total de tributos percibidos en cada operación, a un rol de recaudador activo, que reconoce que el cobro ineficiente perjudica los ingresos del fisco e introduce distorsiones en la forma en que operan las empresas, afectando la competitividad nacional.</a:t>
            </a:r>
          </a:p>
          <a:p>
            <a:pPr algn="just"/>
            <a:endParaRPr lang="es-CR" sz="2000" dirty="0" smtClean="0"/>
          </a:p>
          <a:p>
            <a:pPr algn="just"/>
            <a:r>
              <a:rPr lang="es-CR" sz="2000" dirty="0" smtClean="0"/>
              <a:t>La tendencia actual a la </a:t>
            </a:r>
            <a:r>
              <a:rPr lang="es-CR" sz="2000" b="1" dirty="0" smtClean="0"/>
              <a:t>desgravación arancelaria </a:t>
            </a:r>
            <a:r>
              <a:rPr lang="es-CR" sz="2000" dirty="0" smtClean="0"/>
              <a:t>no disminuye la importancia de este rol, pues aún si se alcanzara la eliminación total de aranceles, </a:t>
            </a:r>
            <a:r>
              <a:rPr lang="es-CR" sz="2000" b="1" dirty="0" smtClean="0"/>
              <a:t>el valor aduanero seguiría siendo útil como base para la estimación del costo de bienes importados</a:t>
            </a:r>
            <a:r>
              <a:rPr lang="es-CR" sz="2000" dirty="0" smtClean="0"/>
              <a:t> y, en consecuencia, de las utilidades gravables de las empresas que los importan como insumo de capital o de producción o para su comercialización.</a:t>
            </a:r>
            <a:endParaRPr lang="es-ES" sz="2000" dirty="0" smtClean="0"/>
          </a:p>
        </p:txBody>
      </p:sp>
      <p:sp>
        <p:nvSpPr>
          <p:cNvPr id="7" name="6 Marcador de fecha"/>
          <p:cNvSpPr>
            <a:spLocks noGrp="1"/>
          </p:cNvSpPr>
          <p:nvPr>
            <p:ph type="dt" sz="half" idx="10"/>
          </p:nvPr>
        </p:nvSpPr>
        <p:spPr/>
        <p:txBody>
          <a:bodyPr/>
          <a:lstStyle/>
          <a:p>
            <a:fld id="{C91CECBB-EA90-48BF-A9BF-71DE64F3CA9E}" type="datetime7">
              <a:rPr lang="es-CR" smtClean="0"/>
              <a:pPr/>
              <a:t>jul-17</a:t>
            </a:fld>
            <a:endParaRPr lang="es-CR" dirty="0"/>
          </a:p>
        </p:txBody>
      </p:sp>
      <p:sp>
        <p:nvSpPr>
          <p:cNvPr id="8" name="7 Marcador de número de diapositiva"/>
          <p:cNvSpPr>
            <a:spLocks noGrp="1"/>
          </p:cNvSpPr>
          <p:nvPr>
            <p:ph type="sldNum" sz="quarter" idx="12"/>
          </p:nvPr>
        </p:nvSpPr>
        <p:spPr/>
        <p:txBody>
          <a:bodyPr/>
          <a:lstStyle/>
          <a:p>
            <a:fld id="{0D31B79B-629F-4864-890C-CDC8E4366DCA}" type="slidenum">
              <a:rPr lang="es-CR" smtClean="0"/>
              <a:pPr/>
              <a:t>7</a:t>
            </a:fld>
            <a:endParaRPr lang="es-CR"/>
          </a:p>
        </p:txBody>
      </p:sp>
      <p:sp>
        <p:nvSpPr>
          <p:cNvPr id="9" name="8 Marcador de pie de página"/>
          <p:cNvSpPr>
            <a:spLocks noGrp="1"/>
          </p:cNvSpPr>
          <p:nvPr>
            <p:ph type="ftr" sz="quarter" idx="11"/>
          </p:nvPr>
        </p:nvSpPr>
        <p:spPr/>
        <p:txBody>
          <a:bodyPr/>
          <a:lstStyle/>
          <a:p>
            <a:r>
              <a:rPr lang="es-CR" dirty="0" smtClean="0"/>
              <a:t>Normas y Principios Generales del Ordenamiento Aduanero</a:t>
            </a:r>
            <a:endParaRPr lang="es-CR" dirty="0"/>
          </a:p>
        </p:txBody>
      </p:sp>
      <p:pic>
        <p:nvPicPr>
          <p:cNvPr id="10" name="0 Imagen" descr="Logo UCI Color.jpg"/>
          <p:cNvPicPr/>
          <p:nvPr/>
        </p:nvPicPr>
        <p:blipFill>
          <a:blip r:embed="rId3" cstate="print"/>
          <a:stretch>
            <a:fillRect/>
          </a:stretch>
        </p:blipFill>
        <p:spPr>
          <a:xfrm>
            <a:off x="323528" y="332656"/>
            <a:ext cx="1591424" cy="808856"/>
          </a:xfrm>
          <a:prstGeom prst="rect">
            <a:avLst/>
          </a:prstGeom>
        </p:spPr>
      </p:pic>
    </p:spTree>
    <p:extLst>
      <p:ext uri="{BB962C8B-B14F-4D97-AF65-F5344CB8AC3E}">
        <p14:creationId xmlns:p14="http://schemas.microsoft.com/office/powerpoint/2010/main" val="2971780882"/>
      </p:ext>
    </p:extLst>
  </p:cSld>
  <p:clrMapOvr>
    <a:masterClrMapping/>
  </p:clrMapOvr>
  <p:transition>
    <p:blind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1" name="Rectangle 3"/>
          <p:cNvSpPr>
            <a:spLocks noChangeArrowheads="1"/>
          </p:cNvSpPr>
          <p:nvPr/>
        </p:nvSpPr>
        <p:spPr bwMode="auto">
          <a:xfrm>
            <a:off x="468313" y="2349500"/>
            <a:ext cx="6551612" cy="100013"/>
          </a:xfrm>
          <a:prstGeom prst="rect">
            <a:avLst/>
          </a:prstGeom>
          <a:noFill/>
          <a:ln w="9525">
            <a:noFill/>
            <a:miter lim="800000"/>
            <a:headEnd/>
            <a:tailEnd/>
          </a:ln>
        </p:spPr>
        <p:txBody>
          <a:bodyPr anchor="b"/>
          <a:lstStyle/>
          <a:p>
            <a:r>
              <a:rPr lang="es-ES_tradnl" sz="2400" b="1">
                <a:solidFill>
                  <a:srgbClr val="FFFF00"/>
                </a:solidFill>
              </a:rPr>
              <a:t/>
            </a:r>
            <a:br>
              <a:rPr lang="es-ES_tradnl" sz="2400" b="1">
                <a:solidFill>
                  <a:srgbClr val="FFFF00"/>
                </a:solidFill>
              </a:rPr>
            </a:br>
            <a:r>
              <a:rPr lang="es-ES_tradnl" sz="2400" b="1">
                <a:solidFill>
                  <a:srgbClr val="FFFF00"/>
                </a:solidFill>
              </a:rPr>
              <a:t/>
            </a:r>
            <a:br>
              <a:rPr lang="es-ES_tradnl" sz="2400" b="1">
                <a:solidFill>
                  <a:srgbClr val="FFFF00"/>
                </a:solidFill>
              </a:rPr>
            </a:br>
            <a:r>
              <a:rPr lang="es-ES_tradnl" sz="2400" b="1">
                <a:solidFill>
                  <a:srgbClr val="FFFF00"/>
                </a:solidFill>
              </a:rPr>
              <a:t> </a:t>
            </a:r>
            <a:r>
              <a:rPr lang="es-ES_tradnl" sz="2400" b="1">
                <a:solidFill>
                  <a:schemeClr val="tx2"/>
                </a:solidFill>
              </a:rPr>
              <a:t/>
            </a:r>
            <a:br>
              <a:rPr lang="es-ES_tradnl" sz="2400" b="1">
                <a:solidFill>
                  <a:schemeClr val="tx2"/>
                </a:solidFill>
              </a:rPr>
            </a:br>
            <a:r>
              <a:rPr lang="es-ES_tradnl" sz="2400" b="1">
                <a:solidFill>
                  <a:schemeClr val="tx2"/>
                </a:solidFill>
              </a:rPr>
              <a:t> </a:t>
            </a:r>
            <a:r>
              <a:rPr lang="es-ES_tradnl" sz="2800" b="1">
                <a:solidFill>
                  <a:schemeClr val="tx2"/>
                </a:solidFill>
                <a:latin typeface="Times New Roman" pitchFamily="18" charset="0"/>
              </a:rPr>
              <a:t> </a:t>
            </a:r>
            <a:endParaRPr lang="es-ES_tradnl" sz="4000" b="1">
              <a:solidFill>
                <a:schemeClr val="tx2"/>
              </a:solidFill>
              <a:latin typeface="Times New Roman" pitchFamily="18" charset="0"/>
            </a:endParaRPr>
          </a:p>
        </p:txBody>
      </p:sp>
      <p:sp>
        <p:nvSpPr>
          <p:cNvPr id="882692" name="Text Box 4"/>
          <p:cNvSpPr txBox="1">
            <a:spLocks noChangeArrowheads="1"/>
          </p:cNvSpPr>
          <p:nvPr/>
        </p:nvSpPr>
        <p:spPr bwMode="auto">
          <a:xfrm>
            <a:off x="755576" y="1124744"/>
            <a:ext cx="7632700" cy="461665"/>
          </a:xfrm>
          <a:prstGeom prst="rect">
            <a:avLst/>
          </a:prstGeom>
          <a:noFill/>
          <a:ln w="9525">
            <a:noFill/>
            <a:miter lim="800000"/>
            <a:headEnd/>
            <a:tailEnd/>
          </a:ln>
          <a:effectLst/>
        </p:spPr>
        <p:txBody>
          <a:bodyPr>
            <a:spAutoFit/>
          </a:bodyPr>
          <a:lstStyle/>
          <a:p>
            <a:pPr algn="ctr"/>
            <a:r>
              <a:rPr lang="es-CR" sz="2400" b="1" dirty="0" smtClean="0"/>
              <a:t>Funciones de la Aduana Moderna</a:t>
            </a:r>
            <a:endParaRPr lang="es-ES" sz="2400" b="1" i="1" dirty="0">
              <a:latin typeface="Times New Roman" pitchFamily="18" charset="0"/>
            </a:endParaRPr>
          </a:p>
        </p:txBody>
      </p:sp>
      <p:sp>
        <p:nvSpPr>
          <p:cNvPr id="882693" name="Text Box 5"/>
          <p:cNvSpPr txBox="1">
            <a:spLocks noChangeArrowheads="1"/>
          </p:cNvSpPr>
          <p:nvPr/>
        </p:nvSpPr>
        <p:spPr bwMode="auto">
          <a:xfrm>
            <a:off x="467544" y="1916832"/>
            <a:ext cx="8281169" cy="3170099"/>
          </a:xfrm>
          <a:prstGeom prst="rect">
            <a:avLst/>
          </a:prstGeom>
          <a:noFill/>
          <a:ln w="9525">
            <a:noFill/>
            <a:miter lim="800000"/>
            <a:headEnd/>
            <a:tailEnd/>
          </a:ln>
          <a:effectLst/>
        </p:spPr>
        <p:txBody>
          <a:bodyPr wrap="square">
            <a:spAutoFit/>
          </a:bodyPr>
          <a:lstStyle/>
          <a:p>
            <a:r>
              <a:rPr lang="es-CR" sz="2000" b="1" i="1" dirty="0" smtClean="0"/>
              <a:t>2. El sistema aduanero como facilitador del comercio</a:t>
            </a:r>
          </a:p>
          <a:p>
            <a:endParaRPr lang="es-CR" sz="2000" dirty="0" smtClean="0"/>
          </a:p>
          <a:p>
            <a:pPr algn="just"/>
            <a:r>
              <a:rPr lang="es-CR" sz="2000" dirty="0" smtClean="0"/>
              <a:t>Como facilitador del comercio, el sistema aduanero pasa de una situación de </a:t>
            </a:r>
            <a:r>
              <a:rPr lang="es-CR" sz="2000" i="1" dirty="0" smtClean="0"/>
              <a:t>competencia administrada - propia de la época en la cual </a:t>
            </a:r>
            <a:r>
              <a:rPr lang="es-CR" sz="2000" dirty="0" smtClean="0"/>
              <a:t>prevalecían el modelo económico de sustitución de importaciones y el modelo aduanero tradicional - a una de </a:t>
            </a:r>
            <a:r>
              <a:rPr lang="es-CR" sz="2000" i="1" dirty="0" smtClean="0"/>
              <a:t>competencia total, en la que </a:t>
            </a:r>
            <a:r>
              <a:rPr lang="es-CR" sz="2000" dirty="0" smtClean="0"/>
              <a:t>sus clientes son empresas e industrias que compiten en </a:t>
            </a:r>
            <a:r>
              <a:rPr lang="es-CR" sz="2000" b="1" dirty="0" smtClean="0"/>
              <a:t>mercados globales donde la velocidad, la seguridad y el costo del trasiego de bienes son cada vez más importantes. </a:t>
            </a:r>
          </a:p>
          <a:p>
            <a:pPr algn="just"/>
            <a:endParaRPr lang="es-CR" sz="2000" b="1" i="1" dirty="0" smtClean="0"/>
          </a:p>
          <a:p>
            <a:pPr algn="just"/>
            <a:endParaRPr lang="es-CR" sz="2000" b="1" i="1" dirty="0" smtClean="0"/>
          </a:p>
        </p:txBody>
      </p:sp>
      <p:sp>
        <p:nvSpPr>
          <p:cNvPr id="7" name="6 Marcador de fecha"/>
          <p:cNvSpPr>
            <a:spLocks noGrp="1"/>
          </p:cNvSpPr>
          <p:nvPr>
            <p:ph type="dt" sz="half" idx="10"/>
          </p:nvPr>
        </p:nvSpPr>
        <p:spPr/>
        <p:txBody>
          <a:bodyPr/>
          <a:lstStyle/>
          <a:p>
            <a:fld id="{C91CECBB-EA90-48BF-A9BF-71DE64F3CA9E}" type="datetime7">
              <a:rPr lang="es-CR" smtClean="0"/>
              <a:pPr/>
              <a:t>jul-17</a:t>
            </a:fld>
            <a:endParaRPr lang="es-CR" dirty="0"/>
          </a:p>
        </p:txBody>
      </p:sp>
      <p:sp>
        <p:nvSpPr>
          <p:cNvPr id="8" name="7 Marcador de número de diapositiva"/>
          <p:cNvSpPr>
            <a:spLocks noGrp="1"/>
          </p:cNvSpPr>
          <p:nvPr>
            <p:ph type="sldNum" sz="quarter" idx="12"/>
          </p:nvPr>
        </p:nvSpPr>
        <p:spPr/>
        <p:txBody>
          <a:bodyPr/>
          <a:lstStyle/>
          <a:p>
            <a:fld id="{0D31B79B-629F-4864-890C-CDC8E4366DCA}" type="slidenum">
              <a:rPr lang="es-CR" smtClean="0"/>
              <a:pPr/>
              <a:t>8</a:t>
            </a:fld>
            <a:endParaRPr lang="es-CR"/>
          </a:p>
        </p:txBody>
      </p:sp>
      <p:sp>
        <p:nvSpPr>
          <p:cNvPr id="9" name="8 Marcador de pie de página"/>
          <p:cNvSpPr>
            <a:spLocks noGrp="1"/>
          </p:cNvSpPr>
          <p:nvPr>
            <p:ph type="ftr" sz="quarter" idx="11"/>
          </p:nvPr>
        </p:nvSpPr>
        <p:spPr/>
        <p:txBody>
          <a:bodyPr/>
          <a:lstStyle/>
          <a:p>
            <a:r>
              <a:rPr lang="es-CR" dirty="0" smtClean="0"/>
              <a:t>Normas y Principios Generales del Ordenamiento Aduanero</a:t>
            </a:r>
            <a:endParaRPr lang="es-CR" dirty="0"/>
          </a:p>
        </p:txBody>
      </p:sp>
      <p:pic>
        <p:nvPicPr>
          <p:cNvPr id="10" name="0 Imagen" descr="Logo UCI Color.jpg"/>
          <p:cNvPicPr/>
          <p:nvPr/>
        </p:nvPicPr>
        <p:blipFill>
          <a:blip r:embed="rId3" cstate="print"/>
          <a:stretch>
            <a:fillRect/>
          </a:stretch>
        </p:blipFill>
        <p:spPr>
          <a:xfrm>
            <a:off x="323528" y="332656"/>
            <a:ext cx="1591424" cy="808856"/>
          </a:xfrm>
          <a:prstGeom prst="rect">
            <a:avLst/>
          </a:prstGeom>
        </p:spPr>
      </p:pic>
    </p:spTree>
    <p:extLst>
      <p:ext uri="{BB962C8B-B14F-4D97-AF65-F5344CB8AC3E}">
        <p14:creationId xmlns:p14="http://schemas.microsoft.com/office/powerpoint/2010/main" val="2971780882"/>
      </p:ext>
    </p:extLst>
  </p:cSld>
  <p:clrMapOvr>
    <a:masterClrMapping/>
  </p:clrMapOvr>
  <p:transition>
    <p:blind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1" name="Rectangle 3"/>
          <p:cNvSpPr>
            <a:spLocks noChangeArrowheads="1"/>
          </p:cNvSpPr>
          <p:nvPr/>
        </p:nvSpPr>
        <p:spPr bwMode="auto">
          <a:xfrm>
            <a:off x="468313" y="2349500"/>
            <a:ext cx="6551612" cy="100013"/>
          </a:xfrm>
          <a:prstGeom prst="rect">
            <a:avLst/>
          </a:prstGeom>
          <a:noFill/>
          <a:ln w="9525">
            <a:noFill/>
            <a:miter lim="800000"/>
            <a:headEnd/>
            <a:tailEnd/>
          </a:ln>
        </p:spPr>
        <p:txBody>
          <a:bodyPr anchor="b"/>
          <a:lstStyle/>
          <a:p>
            <a:r>
              <a:rPr lang="es-ES_tradnl" sz="2400" b="1">
                <a:solidFill>
                  <a:srgbClr val="FFFF00"/>
                </a:solidFill>
              </a:rPr>
              <a:t/>
            </a:r>
            <a:br>
              <a:rPr lang="es-ES_tradnl" sz="2400" b="1">
                <a:solidFill>
                  <a:srgbClr val="FFFF00"/>
                </a:solidFill>
              </a:rPr>
            </a:br>
            <a:r>
              <a:rPr lang="es-ES_tradnl" sz="2400" b="1">
                <a:solidFill>
                  <a:srgbClr val="FFFF00"/>
                </a:solidFill>
              </a:rPr>
              <a:t/>
            </a:r>
            <a:br>
              <a:rPr lang="es-ES_tradnl" sz="2400" b="1">
                <a:solidFill>
                  <a:srgbClr val="FFFF00"/>
                </a:solidFill>
              </a:rPr>
            </a:br>
            <a:r>
              <a:rPr lang="es-ES_tradnl" sz="2400" b="1">
                <a:solidFill>
                  <a:srgbClr val="FFFF00"/>
                </a:solidFill>
              </a:rPr>
              <a:t> </a:t>
            </a:r>
            <a:r>
              <a:rPr lang="es-ES_tradnl" sz="2400" b="1">
                <a:solidFill>
                  <a:schemeClr val="tx2"/>
                </a:solidFill>
              </a:rPr>
              <a:t/>
            </a:r>
            <a:br>
              <a:rPr lang="es-ES_tradnl" sz="2400" b="1">
                <a:solidFill>
                  <a:schemeClr val="tx2"/>
                </a:solidFill>
              </a:rPr>
            </a:br>
            <a:r>
              <a:rPr lang="es-ES_tradnl" sz="2400" b="1">
                <a:solidFill>
                  <a:schemeClr val="tx2"/>
                </a:solidFill>
              </a:rPr>
              <a:t> </a:t>
            </a:r>
            <a:r>
              <a:rPr lang="es-ES_tradnl" sz="2800" b="1">
                <a:solidFill>
                  <a:schemeClr val="tx2"/>
                </a:solidFill>
                <a:latin typeface="Times New Roman" pitchFamily="18" charset="0"/>
              </a:rPr>
              <a:t> </a:t>
            </a:r>
            <a:endParaRPr lang="es-ES_tradnl" sz="4000" b="1">
              <a:solidFill>
                <a:schemeClr val="tx2"/>
              </a:solidFill>
              <a:latin typeface="Times New Roman" pitchFamily="18" charset="0"/>
            </a:endParaRPr>
          </a:p>
        </p:txBody>
      </p:sp>
      <p:sp>
        <p:nvSpPr>
          <p:cNvPr id="882692" name="Text Box 4"/>
          <p:cNvSpPr txBox="1">
            <a:spLocks noChangeArrowheads="1"/>
          </p:cNvSpPr>
          <p:nvPr/>
        </p:nvSpPr>
        <p:spPr bwMode="auto">
          <a:xfrm>
            <a:off x="755576" y="1124744"/>
            <a:ext cx="7632700" cy="461665"/>
          </a:xfrm>
          <a:prstGeom prst="rect">
            <a:avLst/>
          </a:prstGeom>
          <a:noFill/>
          <a:ln w="9525">
            <a:noFill/>
            <a:miter lim="800000"/>
            <a:headEnd/>
            <a:tailEnd/>
          </a:ln>
          <a:effectLst/>
        </p:spPr>
        <p:txBody>
          <a:bodyPr>
            <a:spAutoFit/>
          </a:bodyPr>
          <a:lstStyle/>
          <a:p>
            <a:pPr algn="ctr"/>
            <a:r>
              <a:rPr lang="es-CR" sz="2400" b="1" dirty="0" smtClean="0"/>
              <a:t>Funciones de la Aduana Moderna</a:t>
            </a:r>
            <a:endParaRPr lang="es-ES" sz="2400" b="1" i="1" dirty="0">
              <a:latin typeface="Times New Roman" pitchFamily="18" charset="0"/>
            </a:endParaRPr>
          </a:p>
        </p:txBody>
      </p:sp>
      <p:sp>
        <p:nvSpPr>
          <p:cNvPr id="882693" name="Text Box 5"/>
          <p:cNvSpPr txBox="1">
            <a:spLocks noChangeArrowheads="1"/>
          </p:cNvSpPr>
          <p:nvPr/>
        </p:nvSpPr>
        <p:spPr bwMode="auto">
          <a:xfrm>
            <a:off x="467544" y="1916832"/>
            <a:ext cx="8281169" cy="4401205"/>
          </a:xfrm>
          <a:prstGeom prst="rect">
            <a:avLst/>
          </a:prstGeom>
          <a:noFill/>
          <a:ln w="9525">
            <a:noFill/>
            <a:miter lim="800000"/>
            <a:headEnd/>
            <a:tailEnd/>
          </a:ln>
          <a:effectLst/>
        </p:spPr>
        <p:txBody>
          <a:bodyPr wrap="square">
            <a:spAutoFit/>
          </a:bodyPr>
          <a:lstStyle/>
          <a:p>
            <a:r>
              <a:rPr lang="es-CR" sz="2000" b="1" i="1" dirty="0" smtClean="0"/>
              <a:t>3. El sistema aduanero como controlador del tráfico de mercancías</a:t>
            </a:r>
          </a:p>
          <a:p>
            <a:endParaRPr lang="es-CR" sz="2000" dirty="0" smtClean="0"/>
          </a:p>
          <a:p>
            <a:pPr algn="just"/>
            <a:r>
              <a:rPr lang="es-CR" sz="2000" dirty="0" smtClean="0"/>
              <a:t>Como controlador del tráfico internacional de mercancías, el sistema aduanero ha estado tradicionalmente a cargo del control sobre el </a:t>
            </a:r>
            <a:r>
              <a:rPr lang="es-CR" sz="2000" dirty="0" smtClean="0">
                <a:solidFill>
                  <a:srgbClr val="FF0000"/>
                </a:solidFill>
              </a:rPr>
              <a:t>comercio de sustancias prohibidas, el trasiego ilegal de objetos arqueológicos, la compra-venta de armas y las exportaciones sujetas a beneficios fiscales, entre otros</a:t>
            </a:r>
            <a:r>
              <a:rPr lang="es-CR" sz="2000" dirty="0" smtClean="0"/>
              <a:t>. Con el incremento de la actividad comercial y la expansión de los esquemas de integración económica, además de </a:t>
            </a:r>
            <a:r>
              <a:rPr lang="es-CR" sz="2000" dirty="0" smtClean="0">
                <a:solidFill>
                  <a:srgbClr val="FF0000"/>
                </a:solidFill>
              </a:rPr>
              <a:t>proteger la seguridad nacional</a:t>
            </a:r>
            <a:r>
              <a:rPr lang="es-CR" sz="2000" dirty="0" smtClean="0"/>
              <a:t>, los consumidores, </a:t>
            </a:r>
            <a:r>
              <a:rPr lang="es-CR" sz="2000" dirty="0" smtClean="0">
                <a:solidFill>
                  <a:srgbClr val="FF0000"/>
                </a:solidFill>
              </a:rPr>
              <a:t>la salud humana, animal y vegetal y el medio ambiente</a:t>
            </a:r>
            <a:r>
              <a:rPr lang="es-CR" sz="2000" dirty="0" smtClean="0"/>
              <a:t>, las aduanas deben emprender acciones para la protección de la propiedad industrial e intelectual y la verificación del cumplimiento de múltiples disposiciones contenidas en acuerdos y tratados comerciales, como las reglas de origen para la aplicación de preferencias arancelarias.</a:t>
            </a:r>
            <a:endParaRPr lang="es-CR" sz="2000" b="1" i="1" dirty="0" smtClean="0"/>
          </a:p>
          <a:p>
            <a:pPr algn="just"/>
            <a:endParaRPr lang="es-CR" sz="2000" b="1" i="1" dirty="0" smtClean="0"/>
          </a:p>
        </p:txBody>
      </p:sp>
      <p:sp>
        <p:nvSpPr>
          <p:cNvPr id="7" name="6 Marcador de fecha"/>
          <p:cNvSpPr>
            <a:spLocks noGrp="1"/>
          </p:cNvSpPr>
          <p:nvPr>
            <p:ph type="dt" sz="half" idx="10"/>
          </p:nvPr>
        </p:nvSpPr>
        <p:spPr/>
        <p:txBody>
          <a:bodyPr/>
          <a:lstStyle/>
          <a:p>
            <a:fld id="{C91CECBB-EA90-48BF-A9BF-71DE64F3CA9E}" type="datetime7">
              <a:rPr lang="es-CR" smtClean="0"/>
              <a:pPr/>
              <a:t>jul-17</a:t>
            </a:fld>
            <a:endParaRPr lang="es-CR" dirty="0"/>
          </a:p>
        </p:txBody>
      </p:sp>
      <p:sp>
        <p:nvSpPr>
          <p:cNvPr id="8" name="7 Marcador de número de diapositiva"/>
          <p:cNvSpPr>
            <a:spLocks noGrp="1"/>
          </p:cNvSpPr>
          <p:nvPr>
            <p:ph type="sldNum" sz="quarter" idx="12"/>
          </p:nvPr>
        </p:nvSpPr>
        <p:spPr/>
        <p:txBody>
          <a:bodyPr/>
          <a:lstStyle/>
          <a:p>
            <a:fld id="{0D31B79B-629F-4864-890C-CDC8E4366DCA}" type="slidenum">
              <a:rPr lang="es-CR" smtClean="0"/>
              <a:pPr/>
              <a:t>9</a:t>
            </a:fld>
            <a:endParaRPr lang="es-CR"/>
          </a:p>
        </p:txBody>
      </p:sp>
      <p:sp>
        <p:nvSpPr>
          <p:cNvPr id="9" name="8 Marcador de pie de página"/>
          <p:cNvSpPr>
            <a:spLocks noGrp="1"/>
          </p:cNvSpPr>
          <p:nvPr>
            <p:ph type="ftr" sz="quarter" idx="11"/>
          </p:nvPr>
        </p:nvSpPr>
        <p:spPr/>
        <p:txBody>
          <a:bodyPr/>
          <a:lstStyle/>
          <a:p>
            <a:r>
              <a:rPr lang="es-CR" dirty="0" smtClean="0"/>
              <a:t>Normas y Principios Generales del Ordenamiento Aduanero</a:t>
            </a:r>
            <a:endParaRPr lang="es-CR" dirty="0"/>
          </a:p>
        </p:txBody>
      </p:sp>
      <p:pic>
        <p:nvPicPr>
          <p:cNvPr id="10" name="0 Imagen" descr="Logo UCI Color.jpg"/>
          <p:cNvPicPr/>
          <p:nvPr/>
        </p:nvPicPr>
        <p:blipFill>
          <a:blip r:embed="rId3" cstate="print"/>
          <a:stretch>
            <a:fillRect/>
          </a:stretch>
        </p:blipFill>
        <p:spPr>
          <a:xfrm>
            <a:off x="323528" y="332656"/>
            <a:ext cx="1591424" cy="808856"/>
          </a:xfrm>
          <a:prstGeom prst="rect">
            <a:avLst/>
          </a:prstGeom>
        </p:spPr>
      </p:pic>
    </p:spTree>
    <p:extLst>
      <p:ext uri="{BB962C8B-B14F-4D97-AF65-F5344CB8AC3E}">
        <p14:creationId xmlns:p14="http://schemas.microsoft.com/office/powerpoint/2010/main" val="2971780882"/>
      </p:ext>
    </p:extLst>
  </p:cSld>
  <p:clrMapOvr>
    <a:masterClrMapping/>
  </p:clrMapOvr>
  <p:transition>
    <p:blinds/>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8298</TotalTime>
  <Words>4700</Words>
  <Application>Microsoft Office PowerPoint</Application>
  <PresentationFormat>Presentación en pantalla (4:3)</PresentationFormat>
  <Paragraphs>430</Paragraphs>
  <Slides>36</Slides>
  <Notes>36</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36</vt:i4>
      </vt:variant>
    </vt:vector>
  </HeadingPairs>
  <TitlesOfParts>
    <vt:vector size="40" baseType="lpstr">
      <vt:lpstr>Arial</vt:lpstr>
      <vt:lpstr>Calibri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Ministerio de Hacienda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Derecho tributario formal:  NORMAS COMUNES SOBRE ACTUACIONES Y PROCEDIMIENTOS TRIBUTARIOS</dc:title>
  <dc:creator>munoznj</dc:creator>
  <cp:lastModifiedBy>Jorge Richard Munoz Nunez</cp:lastModifiedBy>
  <cp:revision>442</cp:revision>
  <dcterms:created xsi:type="dcterms:W3CDTF">2011-07-30T20:21:42Z</dcterms:created>
  <dcterms:modified xsi:type="dcterms:W3CDTF">2017-07-14T18:56:33Z</dcterms:modified>
</cp:coreProperties>
</file>