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72C19A-29EA-47E4-85BF-565269FE732B}" type="doc">
      <dgm:prSet loTypeId="urn:microsoft.com/office/officeart/2005/8/layout/radial4" loCatId="relationship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s-CR"/>
        </a:p>
      </dgm:t>
    </dgm:pt>
    <dgm:pt modelId="{566F58B9-BCE7-4C5D-BF8D-F35875A0C0A9}">
      <dgm:prSet custT="1"/>
      <dgm:spPr/>
      <dgm:t>
        <a:bodyPr/>
        <a:lstStyle/>
        <a:p>
          <a:pPr algn="ctr" rtl="0"/>
          <a:r>
            <a:rPr lang="es-CR" sz="1400" b="1" dirty="0" smtClean="0">
              <a:latin typeface="Arial" pitchFamily="34" charset="0"/>
              <a:cs typeface="Arial" pitchFamily="34" charset="0"/>
            </a:rPr>
            <a:t>¿</a:t>
          </a:r>
          <a:r>
            <a:rPr lang="es-CR" sz="1200" b="1" dirty="0" smtClean="0">
              <a:latin typeface="Arial" pitchFamily="34" charset="0"/>
              <a:cs typeface="Arial" pitchFamily="34" charset="0"/>
            </a:rPr>
            <a:t>Qué actividades pueden desarrollarse bajo el régimen</a:t>
          </a:r>
          <a:r>
            <a:rPr lang="es-CR" sz="1200" b="1" dirty="0" smtClean="0"/>
            <a:t>?</a:t>
          </a:r>
          <a:endParaRPr lang="es-CR" sz="1200" b="1" dirty="0"/>
        </a:p>
      </dgm:t>
    </dgm:pt>
    <dgm:pt modelId="{761D8EA5-FAB3-4609-84CF-2D9E6015A2A2}" type="parTrans" cxnId="{7E650056-0835-4C19-B077-5999A6F3094F}">
      <dgm:prSet/>
      <dgm:spPr/>
      <dgm:t>
        <a:bodyPr/>
        <a:lstStyle/>
        <a:p>
          <a:endParaRPr lang="es-CR"/>
        </a:p>
      </dgm:t>
    </dgm:pt>
    <dgm:pt modelId="{D8085294-E6FE-4128-A210-4ECABCB66368}" type="sibTrans" cxnId="{7E650056-0835-4C19-B077-5999A6F3094F}">
      <dgm:prSet/>
      <dgm:spPr/>
      <dgm:t>
        <a:bodyPr/>
        <a:lstStyle/>
        <a:p>
          <a:endParaRPr lang="es-CR"/>
        </a:p>
      </dgm:t>
    </dgm:pt>
    <dgm:pt modelId="{2F7F7358-23A4-4BD9-8A2F-958A1499D2E0}">
      <dgm:prSet/>
      <dgm:spPr/>
      <dgm:t>
        <a:bodyPr/>
        <a:lstStyle/>
        <a:p>
          <a:pPr rtl="0"/>
          <a:r>
            <a:rPr lang="es-CR" dirty="0" smtClean="0">
              <a:latin typeface="Arial" pitchFamily="34" charset="0"/>
              <a:cs typeface="Arial" pitchFamily="34" charset="0"/>
            </a:rPr>
            <a:t>Transformación: galletas, chocolates, salsas, refrescos y gelatinas, textileras</a:t>
          </a:r>
          <a:endParaRPr lang="es-CR" dirty="0">
            <a:latin typeface="Arial" pitchFamily="34" charset="0"/>
            <a:cs typeface="Arial" pitchFamily="34" charset="0"/>
          </a:endParaRPr>
        </a:p>
      </dgm:t>
    </dgm:pt>
    <dgm:pt modelId="{E75F1655-481B-4E39-B947-B83C0BFF4EE8}" type="parTrans" cxnId="{9D160943-A964-4085-9842-AAE03FE1079B}">
      <dgm:prSet/>
      <dgm:spPr/>
      <dgm:t>
        <a:bodyPr/>
        <a:lstStyle/>
        <a:p>
          <a:endParaRPr lang="es-CR" dirty="0"/>
        </a:p>
      </dgm:t>
    </dgm:pt>
    <dgm:pt modelId="{7C2C6753-F4B4-4587-980C-A60DF4CAA40F}" type="sibTrans" cxnId="{9D160943-A964-4085-9842-AAE03FE1079B}">
      <dgm:prSet/>
      <dgm:spPr/>
      <dgm:t>
        <a:bodyPr/>
        <a:lstStyle/>
        <a:p>
          <a:endParaRPr lang="es-CR"/>
        </a:p>
      </dgm:t>
    </dgm:pt>
    <dgm:pt modelId="{93CE5A30-46EF-4A1A-BF0F-F3196ACBE3E9}">
      <dgm:prSet/>
      <dgm:spPr/>
      <dgm:t>
        <a:bodyPr/>
        <a:lstStyle/>
        <a:p>
          <a:pPr rtl="0"/>
          <a:r>
            <a:rPr lang="es-CR" dirty="0" smtClean="0">
              <a:latin typeface="Arial" pitchFamily="34" charset="0"/>
              <a:cs typeface="Arial" pitchFamily="34" charset="0"/>
            </a:rPr>
            <a:t>Reparación: de automóviles y autobuses.</a:t>
          </a:r>
          <a:endParaRPr lang="es-CR" dirty="0">
            <a:latin typeface="Arial" pitchFamily="34" charset="0"/>
            <a:cs typeface="Arial" pitchFamily="34" charset="0"/>
          </a:endParaRPr>
        </a:p>
      </dgm:t>
    </dgm:pt>
    <dgm:pt modelId="{0240F5D1-0AB9-47F5-95ED-CF257BE57F74}" type="parTrans" cxnId="{46E68EDE-2EF6-453F-9AB0-57ADBEAE51CB}">
      <dgm:prSet/>
      <dgm:spPr/>
      <dgm:t>
        <a:bodyPr/>
        <a:lstStyle/>
        <a:p>
          <a:endParaRPr lang="es-CR" dirty="0"/>
        </a:p>
      </dgm:t>
    </dgm:pt>
    <dgm:pt modelId="{DF805861-E7C1-41E1-B6FE-3919A43663D1}" type="sibTrans" cxnId="{46E68EDE-2EF6-453F-9AB0-57ADBEAE51CB}">
      <dgm:prSet/>
      <dgm:spPr/>
      <dgm:t>
        <a:bodyPr/>
        <a:lstStyle/>
        <a:p>
          <a:endParaRPr lang="es-CR"/>
        </a:p>
      </dgm:t>
    </dgm:pt>
    <dgm:pt modelId="{1909F9C2-DD3E-4014-A9D8-C82BE755585D}">
      <dgm:prSet/>
      <dgm:spPr/>
      <dgm:t>
        <a:bodyPr/>
        <a:lstStyle/>
        <a:p>
          <a:pPr rtl="0"/>
          <a:r>
            <a:rPr lang="es-CR" dirty="0" smtClean="0">
              <a:latin typeface="Arial" pitchFamily="34" charset="0"/>
              <a:cs typeface="Arial" pitchFamily="34" charset="0"/>
            </a:rPr>
            <a:t>Reconstrucción: de contenedores, unidades de refrigeración.</a:t>
          </a:r>
          <a:endParaRPr lang="es-CR" dirty="0">
            <a:latin typeface="Arial" pitchFamily="34" charset="0"/>
            <a:cs typeface="Arial" pitchFamily="34" charset="0"/>
          </a:endParaRPr>
        </a:p>
      </dgm:t>
    </dgm:pt>
    <dgm:pt modelId="{D4830470-FED6-4298-A954-55C156EDF4D6}" type="parTrans" cxnId="{887F0157-7101-402C-99EA-EBC10FAB2AB3}">
      <dgm:prSet/>
      <dgm:spPr/>
      <dgm:t>
        <a:bodyPr/>
        <a:lstStyle/>
        <a:p>
          <a:endParaRPr lang="es-CR" dirty="0"/>
        </a:p>
      </dgm:t>
    </dgm:pt>
    <dgm:pt modelId="{85778587-414D-47C2-B50E-945CB7A944B5}" type="sibTrans" cxnId="{887F0157-7101-402C-99EA-EBC10FAB2AB3}">
      <dgm:prSet/>
      <dgm:spPr/>
      <dgm:t>
        <a:bodyPr/>
        <a:lstStyle/>
        <a:p>
          <a:endParaRPr lang="es-CR"/>
        </a:p>
      </dgm:t>
    </dgm:pt>
    <dgm:pt modelId="{FD9E3D8F-CC9D-4E4E-94B8-23B5AE1BBF28}">
      <dgm:prSet/>
      <dgm:spPr/>
      <dgm:t>
        <a:bodyPr/>
        <a:lstStyle/>
        <a:p>
          <a:pPr rtl="0"/>
          <a:r>
            <a:rPr lang="es-CR" dirty="0" smtClean="0">
              <a:latin typeface="Arial" pitchFamily="34" charset="0"/>
              <a:cs typeface="Arial" pitchFamily="34" charset="0"/>
            </a:rPr>
            <a:t>Incorporación de mercancías en conjuntos, a maquinaria, equipo de transporte o aparatos de mayor complejidad: montaje y ensamblaje de aviones y helicópteros</a:t>
          </a:r>
          <a:r>
            <a:rPr lang="es-CR" dirty="0" smtClean="0"/>
            <a:t>. </a:t>
          </a:r>
          <a:endParaRPr lang="es-CR" dirty="0"/>
        </a:p>
      </dgm:t>
    </dgm:pt>
    <dgm:pt modelId="{1E7F392B-C9C8-4991-B086-900DFD877A96}" type="parTrans" cxnId="{F1940389-15EF-4FA0-90D1-865FF36A5FD2}">
      <dgm:prSet/>
      <dgm:spPr/>
      <dgm:t>
        <a:bodyPr/>
        <a:lstStyle/>
        <a:p>
          <a:endParaRPr lang="es-CR" dirty="0"/>
        </a:p>
      </dgm:t>
    </dgm:pt>
    <dgm:pt modelId="{A386AACE-2878-4953-AB0F-5B343BD1D961}" type="sibTrans" cxnId="{F1940389-15EF-4FA0-90D1-865FF36A5FD2}">
      <dgm:prSet/>
      <dgm:spPr/>
      <dgm:t>
        <a:bodyPr/>
        <a:lstStyle/>
        <a:p>
          <a:endParaRPr lang="es-CR"/>
        </a:p>
      </dgm:t>
    </dgm:pt>
    <dgm:pt modelId="{E84F7401-8EC4-44DD-BF6E-413F5E23FCC0}">
      <dgm:prSet/>
      <dgm:spPr/>
      <dgm:t>
        <a:bodyPr/>
        <a:lstStyle/>
        <a:p>
          <a:pPr rtl="0"/>
          <a:endParaRPr lang="es-CR" dirty="0"/>
        </a:p>
      </dgm:t>
    </dgm:pt>
    <dgm:pt modelId="{0792635F-A9D9-46A0-A5E5-366B876AA4A2}" type="parTrans" cxnId="{BE2679B7-D89C-4763-9519-69568ADDAB13}">
      <dgm:prSet/>
      <dgm:spPr/>
      <dgm:t>
        <a:bodyPr/>
        <a:lstStyle/>
        <a:p>
          <a:endParaRPr lang="es-CR"/>
        </a:p>
      </dgm:t>
    </dgm:pt>
    <dgm:pt modelId="{1E26E686-50B3-473E-ACEA-25FC133A3E44}" type="sibTrans" cxnId="{BE2679B7-D89C-4763-9519-69568ADDAB13}">
      <dgm:prSet/>
      <dgm:spPr/>
      <dgm:t>
        <a:bodyPr/>
        <a:lstStyle/>
        <a:p>
          <a:endParaRPr lang="es-CR"/>
        </a:p>
      </dgm:t>
    </dgm:pt>
    <dgm:pt modelId="{26FFBACE-B156-4542-85C9-9D24BC2D732D}" type="pres">
      <dgm:prSet presAssocID="{6772C19A-29EA-47E4-85BF-565269FE732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CFB92A67-C27A-4890-882D-4842595BDEEE}" type="pres">
      <dgm:prSet presAssocID="{566F58B9-BCE7-4C5D-BF8D-F35875A0C0A9}" presName="centerShape" presStyleLbl="node0" presStyleIdx="0" presStyleCnt="1" custScaleX="107403" custScaleY="107406" custLinFactNeighborX="488" custLinFactNeighborY="9098"/>
      <dgm:spPr/>
      <dgm:t>
        <a:bodyPr/>
        <a:lstStyle/>
        <a:p>
          <a:endParaRPr lang="es-CR"/>
        </a:p>
      </dgm:t>
    </dgm:pt>
    <dgm:pt modelId="{370A620B-3170-404B-895F-0058A5EBE703}" type="pres">
      <dgm:prSet presAssocID="{E75F1655-481B-4E39-B947-B83C0BFF4EE8}" presName="parTrans" presStyleLbl="bgSibTrans2D1" presStyleIdx="0" presStyleCnt="4"/>
      <dgm:spPr/>
      <dgm:t>
        <a:bodyPr/>
        <a:lstStyle/>
        <a:p>
          <a:endParaRPr lang="es-CR"/>
        </a:p>
      </dgm:t>
    </dgm:pt>
    <dgm:pt modelId="{E9A4EE0D-4DB2-4706-B846-8B91FC3A3CCB}" type="pres">
      <dgm:prSet presAssocID="{2F7F7358-23A4-4BD9-8A2F-958A1499D2E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B6474E3A-799F-4953-99CD-6B958B79FDAC}" type="pres">
      <dgm:prSet presAssocID="{0240F5D1-0AB9-47F5-95ED-CF257BE57F74}" presName="parTrans" presStyleLbl="bgSibTrans2D1" presStyleIdx="1" presStyleCnt="4"/>
      <dgm:spPr/>
      <dgm:t>
        <a:bodyPr/>
        <a:lstStyle/>
        <a:p>
          <a:endParaRPr lang="es-CR"/>
        </a:p>
      </dgm:t>
    </dgm:pt>
    <dgm:pt modelId="{31CC0931-C436-431D-9E27-A59A3D5CE435}" type="pres">
      <dgm:prSet presAssocID="{93CE5A30-46EF-4A1A-BF0F-F3196ACBE3E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EA35331D-E72E-4985-8A8F-4A55D97F2E41}" type="pres">
      <dgm:prSet presAssocID="{D4830470-FED6-4298-A954-55C156EDF4D6}" presName="parTrans" presStyleLbl="bgSibTrans2D1" presStyleIdx="2" presStyleCnt="4"/>
      <dgm:spPr/>
      <dgm:t>
        <a:bodyPr/>
        <a:lstStyle/>
        <a:p>
          <a:endParaRPr lang="es-CR"/>
        </a:p>
      </dgm:t>
    </dgm:pt>
    <dgm:pt modelId="{3393E063-FC2E-47DB-9BBF-2744B8A9F067}" type="pres">
      <dgm:prSet presAssocID="{1909F9C2-DD3E-4014-A9D8-C82BE755585D}" presName="node" presStyleLbl="node1" presStyleIdx="2" presStyleCnt="4" custRadScaleRad="98705" custRadScaleInc="-11688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20AB687D-220E-4BEA-A2CF-A830C12328F7}" type="pres">
      <dgm:prSet presAssocID="{1E7F392B-C9C8-4991-B086-900DFD877A96}" presName="parTrans" presStyleLbl="bgSibTrans2D1" presStyleIdx="3" presStyleCnt="4"/>
      <dgm:spPr/>
      <dgm:t>
        <a:bodyPr/>
        <a:lstStyle/>
        <a:p>
          <a:endParaRPr lang="es-CR"/>
        </a:p>
      </dgm:t>
    </dgm:pt>
    <dgm:pt modelId="{CBA06C89-D046-4B0D-8054-9803BF727999}" type="pres">
      <dgm:prSet presAssocID="{FD9E3D8F-CC9D-4E4E-94B8-23B5AE1BBF2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9D160943-A964-4085-9842-AAE03FE1079B}" srcId="{566F58B9-BCE7-4C5D-BF8D-F35875A0C0A9}" destId="{2F7F7358-23A4-4BD9-8A2F-958A1499D2E0}" srcOrd="0" destOrd="0" parTransId="{E75F1655-481B-4E39-B947-B83C0BFF4EE8}" sibTransId="{7C2C6753-F4B4-4587-980C-A60DF4CAA40F}"/>
    <dgm:cxn modelId="{2FD1F392-6E17-4367-BA40-32DAE8373FC2}" type="presOf" srcId="{93CE5A30-46EF-4A1A-BF0F-F3196ACBE3E9}" destId="{31CC0931-C436-431D-9E27-A59A3D5CE435}" srcOrd="0" destOrd="0" presId="urn:microsoft.com/office/officeart/2005/8/layout/radial4"/>
    <dgm:cxn modelId="{5BADA3BD-2B72-41FC-9991-9BB5C90B2E23}" type="presOf" srcId="{D4830470-FED6-4298-A954-55C156EDF4D6}" destId="{EA35331D-E72E-4985-8A8F-4A55D97F2E41}" srcOrd="0" destOrd="0" presId="urn:microsoft.com/office/officeart/2005/8/layout/radial4"/>
    <dgm:cxn modelId="{7E1D4443-455D-4C8A-BA59-6E83EC2FF646}" type="presOf" srcId="{E75F1655-481B-4E39-B947-B83C0BFF4EE8}" destId="{370A620B-3170-404B-895F-0058A5EBE703}" srcOrd="0" destOrd="0" presId="urn:microsoft.com/office/officeart/2005/8/layout/radial4"/>
    <dgm:cxn modelId="{188B5944-B01E-4AB6-BAAD-8A2D91356C08}" type="presOf" srcId="{566F58B9-BCE7-4C5D-BF8D-F35875A0C0A9}" destId="{CFB92A67-C27A-4890-882D-4842595BDEEE}" srcOrd="0" destOrd="0" presId="urn:microsoft.com/office/officeart/2005/8/layout/radial4"/>
    <dgm:cxn modelId="{F1940389-15EF-4FA0-90D1-865FF36A5FD2}" srcId="{566F58B9-BCE7-4C5D-BF8D-F35875A0C0A9}" destId="{FD9E3D8F-CC9D-4E4E-94B8-23B5AE1BBF28}" srcOrd="3" destOrd="0" parTransId="{1E7F392B-C9C8-4991-B086-900DFD877A96}" sibTransId="{A386AACE-2878-4953-AB0F-5B343BD1D961}"/>
    <dgm:cxn modelId="{7E650056-0835-4C19-B077-5999A6F3094F}" srcId="{6772C19A-29EA-47E4-85BF-565269FE732B}" destId="{566F58B9-BCE7-4C5D-BF8D-F35875A0C0A9}" srcOrd="0" destOrd="0" parTransId="{761D8EA5-FAB3-4609-84CF-2D9E6015A2A2}" sibTransId="{D8085294-E6FE-4128-A210-4ECABCB66368}"/>
    <dgm:cxn modelId="{887F0157-7101-402C-99EA-EBC10FAB2AB3}" srcId="{566F58B9-BCE7-4C5D-BF8D-F35875A0C0A9}" destId="{1909F9C2-DD3E-4014-A9D8-C82BE755585D}" srcOrd="2" destOrd="0" parTransId="{D4830470-FED6-4298-A954-55C156EDF4D6}" sibTransId="{85778587-414D-47C2-B50E-945CB7A944B5}"/>
    <dgm:cxn modelId="{6B9A97B1-4361-48A0-BF30-FB5F3F70A611}" type="presOf" srcId="{6772C19A-29EA-47E4-85BF-565269FE732B}" destId="{26FFBACE-B156-4542-85C9-9D24BC2D732D}" srcOrd="0" destOrd="0" presId="urn:microsoft.com/office/officeart/2005/8/layout/radial4"/>
    <dgm:cxn modelId="{46E68EDE-2EF6-453F-9AB0-57ADBEAE51CB}" srcId="{566F58B9-BCE7-4C5D-BF8D-F35875A0C0A9}" destId="{93CE5A30-46EF-4A1A-BF0F-F3196ACBE3E9}" srcOrd="1" destOrd="0" parTransId="{0240F5D1-0AB9-47F5-95ED-CF257BE57F74}" sibTransId="{DF805861-E7C1-41E1-B6FE-3919A43663D1}"/>
    <dgm:cxn modelId="{D1BB8249-69BD-4757-88B7-B1108DC3D0D0}" type="presOf" srcId="{1909F9C2-DD3E-4014-A9D8-C82BE755585D}" destId="{3393E063-FC2E-47DB-9BBF-2744B8A9F067}" srcOrd="0" destOrd="0" presId="urn:microsoft.com/office/officeart/2005/8/layout/radial4"/>
    <dgm:cxn modelId="{BE2679B7-D89C-4763-9519-69568ADDAB13}" srcId="{6772C19A-29EA-47E4-85BF-565269FE732B}" destId="{E84F7401-8EC4-44DD-BF6E-413F5E23FCC0}" srcOrd="1" destOrd="0" parTransId="{0792635F-A9D9-46A0-A5E5-366B876AA4A2}" sibTransId="{1E26E686-50B3-473E-ACEA-25FC133A3E44}"/>
    <dgm:cxn modelId="{68FADABF-1F40-4762-A01F-7BFB634C5FC6}" type="presOf" srcId="{0240F5D1-0AB9-47F5-95ED-CF257BE57F74}" destId="{B6474E3A-799F-4953-99CD-6B958B79FDAC}" srcOrd="0" destOrd="0" presId="urn:microsoft.com/office/officeart/2005/8/layout/radial4"/>
    <dgm:cxn modelId="{C9D4C2C3-5995-4AED-9348-3830770149EA}" type="presOf" srcId="{1E7F392B-C9C8-4991-B086-900DFD877A96}" destId="{20AB687D-220E-4BEA-A2CF-A830C12328F7}" srcOrd="0" destOrd="0" presId="urn:microsoft.com/office/officeart/2005/8/layout/radial4"/>
    <dgm:cxn modelId="{C94CF465-A7F1-4283-AC6D-12B3C1D7810C}" type="presOf" srcId="{FD9E3D8F-CC9D-4E4E-94B8-23B5AE1BBF28}" destId="{CBA06C89-D046-4B0D-8054-9803BF727999}" srcOrd="0" destOrd="0" presId="urn:microsoft.com/office/officeart/2005/8/layout/radial4"/>
    <dgm:cxn modelId="{FD049D71-D471-4967-9985-2A91CEFFF4A6}" type="presOf" srcId="{2F7F7358-23A4-4BD9-8A2F-958A1499D2E0}" destId="{E9A4EE0D-4DB2-4706-B846-8B91FC3A3CCB}" srcOrd="0" destOrd="0" presId="urn:microsoft.com/office/officeart/2005/8/layout/radial4"/>
    <dgm:cxn modelId="{5338E896-2375-47BF-B5A4-0ACF3F011B89}" type="presParOf" srcId="{26FFBACE-B156-4542-85C9-9D24BC2D732D}" destId="{CFB92A67-C27A-4890-882D-4842595BDEEE}" srcOrd="0" destOrd="0" presId="urn:microsoft.com/office/officeart/2005/8/layout/radial4"/>
    <dgm:cxn modelId="{AE585932-212D-40BA-A593-0EAB071770FD}" type="presParOf" srcId="{26FFBACE-B156-4542-85C9-9D24BC2D732D}" destId="{370A620B-3170-404B-895F-0058A5EBE703}" srcOrd="1" destOrd="0" presId="urn:microsoft.com/office/officeart/2005/8/layout/radial4"/>
    <dgm:cxn modelId="{1535DAB7-1988-4D76-B2E5-5DB9C671F9F9}" type="presParOf" srcId="{26FFBACE-B156-4542-85C9-9D24BC2D732D}" destId="{E9A4EE0D-4DB2-4706-B846-8B91FC3A3CCB}" srcOrd="2" destOrd="0" presId="urn:microsoft.com/office/officeart/2005/8/layout/radial4"/>
    <dgm:cxn modelId="{AC14B0B5-E3D7-4DF5-AE26-3460EBE94529}" type="presParOf" srcId="{26FFBACE-B156-4542-85C9-9D24BC2D732D}" destId="{B6474E3A-799F-4953-99CD-6B958B79FDAC}" srcOrd="3" destOrd="0" presId="urn:microsoft.com/office/officeart/2005/8/layout/radial4"/>
    <dgm:cxn modelId="{0A0E6D8A-E77F-4130-AE4A-E8AEB9B2B04E}" type="presParOf" srcId="{26FFBACE-B156-4542-85C9-9D24BC2D732D}" destId="{31CC0931-C436-431D-9E27-A59A3D5CE435}" srcOrd="4" destOrd="0" presId="urn:microsoft.com/office/officeart/2005/8/layout/radial4"/>
    <dgm:cxn modelId="{AEFD59CC-06A9-452A-9487-E7F3334B2C50}" type="presParOf" srcId="{26FFBACE-B156-4542-85C9-9D24BC2D732D}" destId="{EA35331D-E72E-4985-8A8F-4A55D97F2E41}" srcOrd="5" destOrd="0" presId="urn:microsoft.com/office/officeart/2005/8/layout/radial4"/>
    <dgm:cxn modelId="{3D8BB583-2036-43A6-B313-D6A7CE2DCA61}" type="presParOf" srcId="{26FFBACE-B156-4542-85C9-9D24BC2D732D}" destId="{3393E063-FC2E-47DB-9BBF-2744B8A9F067}" srcOrd="6" destOrd="0" presId="urn:microsoft.com/office/officeart/2005/8/layout/radial4"/>
    <dgm:cxn modelId="{905A05FC-18D9-4BB4-8940-FF214A8FE198}" type="presParOf" srcId="{26FFBACE-B156-4542-85C9-9D24BC2D732D}" destId="{20AB687D-220E-4BEA-A2CF-A830C12328F7}" srcOrd="7" destOrd="0" presId="urn:microsoft.com/office/officeart/2005/8/layout/radial4"/>
    <dgm:cxn modelId="{D4B71CC1-F10D-47B9-A68E-F9C9D4DF5163}" type="presParOf" srcId="{26FFBACE-B156-4542-85C9-9D24BC2D732D}" destId="{CBA06C89-D046-4B0D-8054-9803BF727999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3B9525-4B07-482C-B24A-E35E103D53B1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87F70E27-24E4-480D-927A-8541578FBD92}">
      <dgm:prSet/>
      <dgm:spPr/>
      <dgm:t>
        <a:bodyPr/>
        <a:lstStyle/>
        <a:p>
          <a:pPr rtl="0"/>
          <a:r>
            <a:rPr lang="es-CR" dirty="0" smtClean="0"/>
            <a:t>Materias primas e insumos: pueden ingresar por un año máximo, sin prórrogas.</a:t>
          </a:r>
          <a:endParaRPr lang="es-CR" dirty="0"/>
        </a:p>
      </dgm:t>
    </dgm:pt>
    <dgm:pt modelId="{ED86BB32-93DC-4257-9AB7-8ED9FBD6EBCA}" type="parTrans" cxnId="{6CD0A5F0-A72F-4CB9-9822-B2E0E7CD5B31}">
      <dgm:prSet/>
      <dgm:spPr/>
      <dgm:t>
        <a:bodyPr/>
        <a:lstStyle/>
        <a:p>
          <a:endParaRPr lang="es-CR"/>
        </a:p>
      </dgm:t>
    </dgm:pt>
    <dgm:pt modelId="{C0F9C31C-685A-40CD-AB24-EBC4CD0F3786}" type="sibTrans" cxnId="{6CD0A5F0-A72F-4CB9-9822-B2E0E7CD5B31}">
      <dgm:prSet/>
      <dgm:spPr/>
      <dgm:t>
        <a:bodyPr/>
        <a:lstStyle/>
        <a:p>
          <a:endParaRPr lang="es-CR"/>
        </a:p>
      </dgm:t>
    </dgm:pt>
    <dgm:pt modelId="{A00E9DA5-0235-4133-9382-A36AA4D426A6}">
      <dgm:prSet/>
      <dgm:spPr/>
      <dgm:t>
        <a:bodyPr/>
        <a:lstStyle/>
        <a:p>
          <a:pPr rtl="0"/>
          <a:r>
            <a:rPr lang="es-CR" dirty="0" smtClean="0"/>
            <a:t>Maquinaria y equipo: pueden ingresar por cinco años, prorrogables. Debe estar garantizado por una prenda aduanera que también debe prorrogarse a su vencimiento.</a:t>
          </a:r>
          <a:endParaRPr lang="es-CR" dirty="0"/>
        </a:p>
      </dgm:t>
    </dgm:pt>
    <dgm:pt modelId="{6237A2C6-1BEC-4481-BC9F-43499425E5B4}" type="parTrans" cxnId="{BD27C1F7-684B-4475-AAA9-3B54129ABDAA}">
      <dgm:prSet/>
      <dgm:spPr/>
      <dgm:t>
        <a:bodyPr/>
        <a:lstStyle/>
        <a:p>
          <a:endParaRPr lang="es-CR"/>
        </a:p>
      </dgm:t>
    </dgm:pt>
    <dgm:pt modelId="{87DA5BBC-393E-4965-BF11-F2F7069F28A2}" type="sibTrans" cxnId="{BD27C1F7-684B-4475-AAA9-3B54129ABDAA}">
      <dgm:prSet/>
      <dgm:spPr/>
      <dgm:t>
        <a:bodyPr/>
        <a:lstStyle/>
        <a:p>
          <a:endParaRPr lang="es-CR"/>
        </a:p>
      </dgm:t>
    </dgm:pt>
    <dgm:pt modelId="{3798FDBF-FAFD-4C5C-A735-0DB45644435D}" type="pres">
      <dgm:prSet presAssocID="{A13B9525-4B07-482C-B24A-E35E103D53B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0051F345-52AC-4191-A3C5-E8CC82F8EE08}" type="pres">
      <dgm:prSet presAssocID="{87F70E27-24E4-480D-927A-8541578FBD92}" presName="composite" presStyleCnt="0"/>
      <dgm:spPr/>
    </dgm:pt>
    <dgm:pt modelId="{BE52C509-FBBB-4AC7-814C-C48B4976A55F}" type="pres">
      <dgm:prSet presAssocID="{87F70E27-24E4-480D-927A-8541578FBD92}" presName="imgShp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51E2110-32CA-4B72-8FC2-B9DD9EF0FF6E}" type="pres">
      <dgm:prSet presAssocID="{87F70E27-24E4-480D-927A-8541578FBD92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200C8CF0-0997-41BA-A499-A3345BCB0C33}" type="pres">
      <dgm:prSet presAssocID="{C0F9C31C-685A-40CD-AB24-EBC4CD0F3786}" presName="spacing" presStyleCnt="0"/>
      <dgm:spPr/>
    </dgm:pt>
    <dgm:pt modelId="{7130C082-1E75-4778-8BB1-96787D0B368B}" type="pres">
      <dgm:prSet presAssocID="{A00E9DA5-0235-4133-9382-A36AA4D426A6}" presName="composite" presStyleCnt="0"/>
      <dgm:spPr/>
    </dgm:pt>
    <dgm:pt modelId="{BCB6BE1E-AD95-4E35-818A-422B339FBB8E}" type="pres">
      <dgm:prSet presAssocID="{A00E9DA5-0235-4133-9382-A36AA4D426A6}" presName="imgShp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103B4668-68AF-4F90-AE13-AE4064A6A033}" type="pres">
      <dgm:prSet presAssocID="{A00E9DA5-0235-4133-9382-A36AA4D426A6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BD27C1F7-684B-4475-AAA9-3B54129ABDAA}" srcId="{A13B9525-4B07-482C-B24A-E35E103D53B1}" destId="{A00E9DA5-0235-4133-9382-A36AA4D426A6}" srcOrd="1" destOrd="0" parTransId="{6237A2C6-1BEC-4481-BC9F-43499425E5B4}" sibTransId="{87DA5BBC-393E-4965-BF11-F2F7069F28A2}"/>
    <dgm:cxn modelId="{6CD0A5F0-A72F-4CB9-9822-B2E0E7CD5B31}" srcId="{A13B9525-4B07-482C-B24A-E35E103D53B1}" destId="{87F70E27-24E4-480D-927A-8541578FBD92}" srcOrd="0" destOrd="0" parTransId="{ED86BB32-93DC-4257-9AB7-8ED9FBD6EBCA}" sibTransId="{C0F9C31C-685A-40CD-AB24-EBC4CD0F3786}"/>
    <dgm:cxn modelId="{7613893C-8E59-4776-9205-49BE40BDB771}" type="presOf" srcId="{A13B9525-4B07-482C-B24A-E35E103D53B1}" destId="{3798FDBF-FAFD-4C5C-A735-0DB45644435D}" srcOrd="0" destOrd="0" presId="urn:microsoft.com/office/officeart/2005/8/layout/vList3"/>
    <dgm:cxn modelId="{57BF1D9F-321B-440C-990E-D77E4D5A70FD}" type="presOf" srcId="{87F70E27-24E4-480D-927A-8541578FBD92}" destId="{251E2110-32CA-4B72-8FC2-B9DD9EF0FF6E}" srcOrd="0" destOrd="0" presId="urn:microsoft.com/office/officeart/2005/8/layout/vList3"/>
    <dgm:cxn modelId="{7DAB700D-0CAD-4A53-A49D-562274D7C410}" type="presOf" srcId="{A00E9DA5-0235-4133-9382-A36AA4D426A6}" destId="{103B4668-68AF-4F90-AE13-AE4064A6A033}" srcOrd="0" destOrd="0" presId="urn:microsoft.com/office/officeart/2005/8/layout/vList3"/>
    <dgm:cxn modelId="{FA54D9B7-4B7C-49D0-BE10-2365639667BB}" type="presParOf" srcId="{3798FDBF-FAFD-4C5C-A735-0DB45644435D}" destId="{0051F345-52AC-4191-A3C5-E8CC82F8EE08}" srcOrd="0" destOrd="0" presId="urn:microsoft.com/office/officeart/2005/8/layout/vList3"/>
    <dgm:cxn modelId="{D3CDAF03-CCB0-4CA3-AABB-0757EBA66C92}" type="presParOf" srcId="{0051F345-52AC-4191-A3C5-E8CC82F8EE08}" destId="{BE52C509-FBBB-4AC7-814C-C48B4976A55F}" srcOrd="0" destOrd="0" presId="urn:microsoft.com/office/officeart/2005/8/layout/vList3"/>
    <dgm:cxn modelId="{D40C38A1-932C-4C70-AC38-0AEAB2C144A2}" type="presParOf" srcId="{0051F345-52AC-4191-A3C5-E8CC82F8EE08}" destId="{251E2110-32CA-4B72-8FC2-B9DD9EF0FF6E}" srcOrd="1" destOrd="0" presId="urn:microsoft.com/office/officeart/2005/8/layout/vList3"/>
    <dgm:cxn modelId="{5889953A-C797-4841-A60A-BF21A0AB09E4}" type="presParOf" srcId="{3798FDBF-FAFD-4C5C-A735-0DB45644435D}" destId="{200C8CF0-0997-41BA-A499-A3345BCB0C33}" srcOrd="1" destOrd="0" presId="urn:microsoft.com/office/officeart/2005/8/layout/vList3"/>
    <dgm:cxn modelId="{20A3F369-A0A4-49B4-8DCC-D12ABEAB9257}" type="presParOf" srcId="{3798FDBF-FAFD-4C5C-A735-0DB45644435D}" destId="{7130C082-1E75-4778-8BB1-96787D0B368B}" srcOrd="2" destOrd="0" presId="urn:microsoft.com/office/officeart/2005/8/layout/vList3"/>
    <dgm:cxn modelId="{7BD0E077-1894-462B-960A-FE56356A8085}" type="presParOf" srcId="{7130C082-1E75-4778-8BB1-96787D0B368B}" destId="{BCB6BE1E-AD95-4E35-818A-422B339FBB8E}" srcOrd="0" destOrd="0" presId="urn:microsoft.com/office/officeart/2005/8/layout/vList3"/>
    <dgm:cxn modelId="{BF50A640-8045-414B-BC8F-0F1CEA855390}" type="presParOf" srcId="{7130C082-1E75-4778-8BB1-96787D0B368B}" destId="{103B4668-68AF-4F90-AE13-AE4064A6A03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DD7E14-A356-4C89-BACF-95AF1F4AA00F}" type="doc">
      <dgm:prSet loTypeId="urn:microsoft.com/office/officeart/2005/8/layout/arrow1" loCatId="process" qsTypeId="urn:microsoft.com/office/officeart/2005/8/quickstyle/simple4" qsCatId="simple" csTypeId="urn:microsoft.com/office/officeart/2005/8/colors/accent3_3" csCatId="accent3"/>
      <dgm:spPr/>
      <dgm:t>
        <a:bodyPr/>
        <a:lstStyle/>
        <a:p>
          <a:endParaRPr lang="es-CR"/>
        </a:p>
      </dgm:t>
    </dgm:pt>
    <dgm:pt modelId="{E33C4A41-F4DF-4164-8C04-C22E13B6D0AD}">
      <dgm:prSet/>
      <dgm:spPr/>
      <dgm:t>
        <a:bodyPr/>
        <a:lstStyle/>
        <a:p>
          <a:pPr rtl="0"/>
          <a:r>
            <a:rPr lang="es-CR" dirty="0" smtClean="0"/>
            <a:t>100% exportación que exportan la totalidad de su producción. </a:t>
          </a:r>
          <a:endParaRPr lang="es-CR" dirty="0"/>
        </a:p>
      </dgm:t>
    </dgm:pt>
    <dgm:pt modelId="{0AFE7144-A061-4DEF-ABE0-D3490390A46E}" type="parTrans" cxnId="{5E58E2A9-BD1B-45EA-9274-441723407A4E}">
      <dgm:prSet/>
      <dgm:spPr/>
      <dgm:t>
        <a:bodyPr/>
        <a:lstStyle/>
        <a:p>
          <a:endParaRPr lang="es-CR"/>
        </a:p>
      </dgm:t>
    </dgm:pt>
    <dgm:pt modelId="{57FFBA31-B198-40DF-BA7D-F9B8D3F61DA2}" type="sibTrans" cxnId="{5E58E2A9-BD1B-45EA-9274-441723407A4E}">
      <dgm:prSet/>
      <dgm:spPr/>
      <dgm:t>
        <a:bodyPr/>
        <a:lstStyle/>
        <a:p>
          <a:endParaRPr lang="es-CR"/>
        </a:p>
      </dgm:t>
    </dgm:pt>
    <dgm:pt modelId="{B5FF7E47-C4EA-4903-869C-77A364A84910}">
      <dgm:prSet/>
      <dgm:spPr/>
      <dgm:t>
        <a:bodyPr/>
        <a:lstStyle/>
        <a:p>
          <a:pPr rtl="0"/>
          <a:r>
            <a:rPr lang="es-CR" dirty="0" smtClean="0"/>
            <a:t>Exportación y venta local, que permite la venta a mercado local en la proporción que la empresa establezca en su solicitud de ingreso al régimen.</a:t>
          </a:r>
          <a:endParaRPr lang="es-CR" dirty="0"/>
        </a:p>
      </dgm:t>
    </dgm:pt>
    <dgm:pt modelId="{2B3A20B7-D2C2-4CA5-9203-780C1B2A3E85}" type="parTrans" cxnId="{317578FE-13C9-45A1-BE39-1D2137F5A10F}">
      <dgm:prSet/>
      <dgm:spPr/>
      <dgm:t>
        <a:bodyPr/>
        <a:lstStyle/>
        <a:p>
          <a:endParaRPr lang="es-CR"/>
        </a:p>
      </dgm:t>
    </dgm:pt>
    <dgm:pt modelId="{197FF4CB-B8F5-44EF-8DA1-EAAB4E3B000C}" type="sibTrans" cxnId="{317578FE-13C9-45A1-BE39-1D2137F5A10F}">
      <dgm:prSet/>
      <dgm:spPr/>
      <dgm:t>
        <a:bodyPr/>
        <a:lstStyle/>
        <a:p>
          <a:endParaRPr lang="es-CR"/>
        </a:p>
      </dgm:t>
    </dgm:pt>
    <dgm:pt modelId="{C2D39A95-B1FD-43AA-B942-5F2EC8B28D25}" type="pres">
      <dgm:prSet presAssocID="{E9DD7E14-A356-4C89-BACF-95AF1F4AA00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4B2E58B5-5867-4EB9-A5D2-5212C1D19CF2}" type="pres">
      <dgm:prSet presAssocID="{E33C4A41-F4DF-4164-8C04-C22E13B6D0AD}" presName="arrow" presStyleLbl="node1" presStyleIdx="0" presStyleCnt="2" custRadScaleRad="101714" custRadScaleInc="810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EBE51E5A-97C8-4FA5-8146-81F0C68CC0F8}" type="pres">
      <dgm:prSet presAssocID="{B5FF7E47-C4EA-4903-869C-77A364A84910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3DC276C7-8979-411C-AE4C-DA208AFBED22}" type="presOf" srcId="{E9DD7E14-A356-4C89-BACF-95AF1F4AA00F}" destId="{C2D39A95-B1FD-43AA-B942-5F2EC8B28D25}" srcOrd="0" destOrd="0" presId="urn:microsoft.com/office/officeart/2005/8/layout/arrow1"/>
    <dgm:cxn modelId="{317578FE-13C9-45A1-BE39-1D2137F5A10F}" srcId="{E9DD7E14-A356-4C89-BACF-95AF1F4AA00F}" destId="{B5FF7E47-C4EA-4903-869C-77A364A84910}" srcOrd="1" destOrd="0" parTransId="{2B3A20B7-D2C2-4CA5-9203-780C1B2A3E85}" sibTransId="{197FF4CB-B8F5-44EF-8DA1-EAAB4E3B000C}"/>
    <dgm:cxn modelId="{C76A50F4-BF3D-4FC0-91C7-52CB148D5AB3}" type="presOf" srcId="{E33C4A41-F4DF-4164-8C04-C22E13B6D0AD}" destId="{4B2E58B5-5867-4EB9-A5D2-5212C1D19CF2}" srcOrd="0" destOrd="0" presId="urn:microsoft.com/office/officeart/2005/8/layout/arrow1"/>
    <dgm:cxn modelId="{5E58E2A9-BD1B-45EA-9274-441723407A4E}" srcId="{E9DD7E14-A356-4C89-BACF-95AF1F4AA00F}" destId="{E33C4A41-F4DF-4164-8C04-C22E13B6D0AD}" srcOrd="0" destOrd="0" parTransId="{0AFE7144-A061-4DEF-ABE0-D3490390A46E}" sibTransId="{57FFBA31-B198-40DF-BA7D-F9B8D3F61DA2}"/>
    <dgm:cxn modelId="{2103C06D-5CCF-4DE0-8427-1A8E26631964}" type="presOf" srcId="{B5FF7E47-C4EA-4903-869C-77A364A84910}" destId="{EBE51E5A-97C8-4FA5-8146-81F0C68CC0F8}" srcOrd="0" destOrd="0" presId="urn:microsoft.com/office/officeart/2005/8/layout/arrow1"/>
    <dgm:cxn modelId="{86D00B6F-66D5-434B-A63F-0EAB6B03835C}" type="presParOf" srcId="{C2D39A95-B1FD-43AA-B942-5F2EC8B28D25}" destId="{4B2E58B5-5867-4EB9-A5D2-5212C1D19CF2}" srcOrd="0" destOrd="0" presId="urn:microsoft.com/office/officeart/2005/8/layout/arrow1"/>
    <dgm:cxn modelId="{34FD12FE-FE7A-4341-966A-CF1C57145F0F}" type="presParOf" srcId="{C2D39A95-B1FD-43AA-B942-5F2EC8B28D25}" destId="{EBE51E5A-97C8-4FA5-8146-81F0C68CC0F8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D7893A-65D0-434A-9768-3833316184C2}" type="doc">
      <dgm:prSet loTypeId="urn:microsoft.com/office/officeart/2005/8/layout/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s-CR"/>
        </a:p>
      </dgm:t>
    </dgm:pt>
    <dgm:pt modelId="{A4D3F618-EC1D-44E3-A8EC-6BCFB1433BCF}">
      <dgm:prSet custT="1"/>
      <dgm:spPr/>
      <dgm:t>
        <a:bodyPr/>
        <a:lstStyle/>
        <a:p>
          <a:pPr rtl="0"/>
          <a:r>
            <a:rPr lang="es-CR" sz="1400" dirty="0" smtClean="0">
              <a:latin typeface="Tahoma" pitchFamily="34" charset="0"/>
              <a:ea typeface="Tahoma" pitchFamily="34" charset="0"/>
              <a:cs typeface="Tahoma" pitchFamily="34" charset="0"/>
            </a:rPr>
            <a:t>1-¿Cuáles serán las nuevas reglas?</a:t>
          </a:r>
          <a:endParaRPr lang="es-CR" sz="14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EF68A19-A14A-4AA1-9E23-6ABBF7FB74A4}" type="parTrans" cxnId="{900BA603-0C8D-4D61-A112-945DBF9C6E70}">
      <dgm:prSet/>
      <dgm:spPr/>
      <dgm:t>
        <a:bodyPr/>
        <a:lstStyle/>
        <a:p>
          <a:endParaRPr lang="es-CR" sz="3200"/>
        </a:p>
      </dgm:t>
    </dgm:pt>
    <dgm:pt modelId="{7D5152D8-EED6-4998-989B-D82927AE07F8}" type="sibTrans" cxnId="{900BA603-0C8D-4D61-A112-945DBF9C6E70}">
      <dgm:prSet/>
      <dgm:spPr/>
      <dgm:t>
        <a:bodyPr/>
        <a:lstStyle/>
        <a:p>
          <a:endParaRPr lang="es-CR" sz="3200"/>
        </a:p>
      </dgm:t>
    </dgm:pt>
    <dgm:pt modelId="{7B5F743F-73F5-4CEE-B7B5-EEDFE39B43FA}">
      <dgm:prSet custT="1"/>
      <dgm:spPr/>
      <dgm:t>
        <a:bodyPr/>
        <a:lstStyle/>
        <a:p>
          <a:pPr rtl="0"/>
          <a:r>
            <a:rPr lang="es-CR" sz="1400" dirty="0" smtClean="0">
              <a:latin typeface="Tahoma" pitchFamily="34" charset="0"/>
              <a:ea typeface="Tahoma" pitchFamily="34" charset="0"/>
              <a:cs typeface="Tahoma" pitchFamily="34" charset="0"/>
            </a:rPr>
            <a:t>2-¿Cómo afectará a las empresas beneficiarias?</a:t>
          </a:r>
          <a:endParaRPr lang="es-CR" sz="14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1942A64D-4160-48AE-9180-688BA7ECB3CD}" type="parTrans" cxnId="{DAE66DAE-F7E1-4FD6-993D-6B51D035B6C8}">
      <dgm:prSet/>
      <dgm:spPr/>
      <dgm:t>
        <a:bodyPr/>
        <a:lstStyle/>
        <a:p>
          <a:endParaRPr lang="es-CR" sz="3200"/>
        </a:p>
      </dgm:t>
    </dgm:pt>
    <dgm:pt modelId="{2D06E981-C100-4D2D-9CBC-FCEC8381CF34}" type="sibTrans" cxnId="{DAE66DAE-F7E1-4FD6-993D-6B51D035B6C8}">
      <dgm:prSet/>
      <dgm:spPr/>
      <dgm:t>
        <a:bodyPr/>
        <a:lstStyle/>
        <a:p>
          <a:endParaRPr lang="es-CR" sz="3200"/>
        </a:p>
      </dgm:t>
    </dgm:pt>
    <dgm:pt modelId="{547AC56D-C10A-44CD-B2A5-F4FDB745F5CA}">
      <dgm:prSet custT="1"/>
      <dgm:spPr/>
      <dgm:t>
        <a:bodyPr/>
        <a:lstStyle/>
        <a:p>
          <a:pPr rtl="0"/>
          <a:r>
            <a:rPr lang="es-CR" sz="1400" dirty="0" smtClean="0">
              <a:latin typeface="Tahoma" pitchFamily="34" charset="0"/>
              <a:ea typeface="Tahoma" pitchFamily="34" charset="0"/>
              <a:cs typeface="Tahoma" pitchFamily="34" charset="0"/>
            </a:rPr>
            <a:t>3-¿Qué ocurrirá en el futuro?</a:t>
          </a:r>
          <a:endParaRPr lang="es-CR" sz="14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44BC4C02-3F4B-4352-802C-8832DEFE705D}" type="parTrans" cxnId="{139D656F-6C32-4A18-A2D2-D6D8B2CA8057}">
      <dgm:prSet/>
      <dgm:spPr/>
      <dgm:t>
        <a:bodyPr/>
        <a:lstStyle/>
        <a:p>
          <a:endParaRPr lang="es-CR" sz="3200"/>
        </a:p>
      </dgm:t>
    </dgm:pt>
    <dgm:pt modelId="{97A8B81C-5C09-48CB-AF8D-EED8B12695D2}" type="sibTrans" cxnId="{139D656F-6C32-4A18-A2D2-D6D8B2CA8057}">
      <dgm:prSet/>
      <dgm:spPr/>
      <dgm:t>
        <a:bodyPr/>
        <a:lstStyle/>
        <a:p>
          <a:endParaRPr lang="es-CR" sz="3200"/>
        </a:p>
      </dgm:t>
    </dgm:pt>
    <dgm:pt modelId="{4B786F85-00A5-4C0E-AC43-BD5964D3199B}">
      <dgm:prSet custT="1"/>
      <dgm:spPr/>
      <dgm:t>
        <a:bodyPr/>
        <a:lstStyle/>
        <a:p>
          <a:pPr rtl="0"/>
          <a:r>
            <a:rPr lang="es-CR" sz="1400" dirty="0" smtClean="0">
              <a:latin typeface="Tahoma" pitchFamily="34" charset="0"/>
              <a:ea typeface="Tahoma" pitchFamily="34" charset="0"/>
              <a:cs typeface="Tahoma" pitchFamily="34" charset="0"/>
            </a:rPr>
            <a:t>4-¿Se deberán liquidar los impuestos exonerados?</a:t>
          </a:r>
          <a:endParaRPr lang="es-CR" sz="14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F5FC76C4-B953-44BB-945E-FD5A74335A6F}" type="parTrans" cxnId="{1524EEEC-CC89-4152-8226-5A3CDA503EDF}">
      <dgm:prSet/>
      <dgm:spPr/>
      <dgm:t>
        <a:bodyPr/>
        <a:lstStyle/>
        <a:p>
          <a:endParaRPr lang="es-CR" sz="3200"/>
        </a:p>
      </dgm:t>
    </dgm:pt>
    <dgm:pt modelId="{24367F56-3634-4FBC-8BBC-CE03C846C0E7}" type="sibTrans" cxnId="{1524EEEC-CC89-4152-8226-5A3CDA503EDF}">
      <dgm:prSet/>
      <dgm:spPr/>
      <dgm:t>
        <a:bodyPr/>
        <a:lstStyle/>
        <a:p>
          <a:endParaRPr lang="es-CR" sz="3200"/>
        </a:p>
      </dgm:t>
    </dgm:pt>
    <dgm:pt modelId="{F35230C8-A15A-42D0-8467-79E9B147C9C3}">
      <dgm:prSet custT="1"/>
      <dgm:spPr/>
      <dgm:t>
        <a:bodyPr/>
        <a:lstStyle/>
        <a:p>
          <a:pPr rtl="0"/>
          <a:r>
            <a:rPr lang="es-CR" sz="1400" dirty="0" smtClean="0">
              <a:latin typeface="Tahoma" pitchFamily="34" charset="0"/>
              <a:ea typeface="Tahoma" pitchFamily="34" charset="0"/>
              <a:cs typeface="Tahoma" pitchFamily="34" charset="0"/>
            </a:rPr>
            <a:t>5-¿Qué plazo se otorgará para la toma de decisión?</a:t>
          </a:r>
          <a:endParaRPr lang="es-CR" sz="14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1C8F7AC4-A3BB-4DBA-8187-0A63BBD3C430}" type="parTrans" cxnId="{AE662CFF-60A5-442B-B665-5EFBA7345F76}">
      <dgm:prSet/>
      <dgm:spPr/>
      <dgm:t>
        <a:bodyPr/>
        <a:lstStyle/>
        <a:p>
          <a:endParaRPr lang="es-CR" sz="3200"/>
        </a:p>
      </dgm:t>
    </dgm:pt>
    <dgm:pt modelId="{96310928-9BB7-43F0-983F-0EE8BAEEB8DC}" type="sibTrans" cxnId="{AE662CFF-60A5-442B-B665-5EFBA7345F76}">
      <dgm:prSet/>
      <dgm:spPr/>
      <dgm:t>
        <a:bodyPr/>
        <a:lstStyle/>
        <a:p>
          <a:endParaRPr lang="es-CR" sz="3200"/>
        </a:p>
      </dgm:t>
    </dgm:pt>
    <dgm:pt modelId="{8F9841DB-0187-4095-A464-68E30B93E56D}" type="pres">
      <dgm:prSet presAssocID="{6AD7893A-65D0-434A-9768-3833316184C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4F285AD3-CC8B-444E-8446-9F332E9B7C0D}" type="pres">
      <dgm:prSet presAssocID="{A4D3F618-EC1D-44E3-A8EC-6BCFB1433BCF}" presName="parentLin" presStyleCnt="0"/>
      <dgm:spPr/>
    </dgm:pt>
    <dgm:pt modelId="{28400A3E-E6C1-4CEF-87B2-06A9C0AE6496}" type="pres">
      <dgm:prSet presAssocID="{A4D3F618-EC1D-44E3-A8EC-6BCFB1433BCF}" presName="parentLeftMargin" presStyleLbl="node1" presStyleIdx="0" presStyleCnt="5"/>
      <dgm:spPr/>
      <dgm:t>
        <a:bodyPr/>
        <a:lstStyle/>
        <a:p>
          <a:endParaRPr lang="es-CR"/>
        </a:p>
      </dgm:t>
    </dgm:pt>
    <dgm:pt modelId="{DADBE5D2-61A3-4E6E-A95D-67FEDBB4F58E}" type="pres">
      <dgm:prSet presAssocID="{A4D3F618-EC1D-44E3-A8EC-6BCFB1433BCF}" presName="parentText" presStyleLbl="node1" presStyleIdx="0" presStyleCnt="5" custScaleY="195029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4561A2D8-EC4E-459D-BFC6-A3ABC54CF6F4}" type="pres">
      <dgm:prSet presAssocID="{A4D3F618-EC1D-44E3-A8EC-6BCFB1433BCF}" presName="negativeSpace" presStyleCnt="0"/>
      <dgm:spPr/>
    </dgm:pt>
    <dgm:pt modelId="{22C007F0-D940-467C-8976-F14BF0BF0206}" type="pres">
      <dgm:prSet presAssocID="{A4D3F618-EC1D-44E3-A8EC-6BCFB1433BCF}" presName="childText" presStyleLbl="conFgAcc1" presStyleIdx="0" presStyleCnt="5">
        <dgm:presLayoutVars>
          <dgm:bulletEnabled val="1"/>
        </dgm:presLayoutVars>
      </dgm:prSet>
      <dgm:spPr/>
    </dgm:pt>
    <dgm:pt modelId="{0ECFD6CA-C49D-4C1D-B875-27D65FC658BC}" type="pres">
      <dgm:prSet presAssocID="{7D5152D8-EED6-4998-989B-D82927AE07F8}" presName="spaceBetweenRectangles" presStyleCnt="0"/>
      <dgm:spPr/>
    </dgm:pt>
    <dgm:pt modelId="{3E444991-F7DC-4BDD-B8D3-BE1A4387E4F7}" type="pres">
      <dgm:prSet presAssocID="{7B5F743F-73F5-4CEE-B7B5-EEDFE39B43FA}" presName="parentLin" presStyleCnt="0"/>
      <dgm:spPr/>
    </dgm:pt>
    <dgm:pt modelId="{18F9DB20-AC6F-42A7-BAB1-95D16D66FD8E}" type="pres">
      <dgm:prSet presAssocID="{7B5F743F-73F5-4CEE-B7B5-EEDFE39B43FA}" presName="parentLeftMargin" presStyleLbl="node1" presStyleIdx="0" presStyleCnt="5"/>
      <dgm:spPr/>
      <dgm:t>
        <a:bodyPr/>
        <a:lstStyle/>
        <a:p>
          <a:endParaRPr lang="es-CR"/>
        </a:p>
      </dgm:t>
    </dgm:pt>
    <dgm:pt modelId="{5E641C98-3C10-40C8-98D6-07A51002C6FF}" type="pres">
      <dgm:prSet presAssocID="{7B5F743F-73F5-4CEE-B7B5-EEDFE39B43FA}" presName="parentText" presStyleLbl="node1" presStyleIdx="1" presStyleCnt="5" custScaleY="166662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43D0722A-F1FF-4E34-84AE-852F7AA4B015}" type="pres">
      <dgm:prSet presAssocID="{7B5F743F-73F5-4CEE-B7B5-EEDFE39B43FA}" presName="negativeSpace" presStyleCnt="0"/>
      <dgm:spPr/>
    </dgm:pt>
    <dgm:pt modelId="{92CCA85A-5F9D-40D8-9177-18543C861D35}" type="pres">
      <dgm:prSet presAssocID="{7B5F743F-73F5-4CEE-B7B5-EEDFE39B43FA}" presName="childText" presStyleLbl="conFgAcc1" presStyleIdx="1" presStyleCnt="5">
        <dgm:presLayoutVars>
          <dgm:bulletEnabled val="1"/>
        </dgm:presLayoutVars>
      </dgm:prSet>
      <dgm:spPr/>
    </dgm:pt>
    <dgm:pt modelId="{FC87A9E4-9AFF-44CC-A469-FCB6E0F34CD8}" type="pres">
      <dgm:prSet presAssocID="{2D06E981-C100-4D2D-9CBC-FCEC8381CF34}" presName="spaceBetweenRectangles" presStyleCnt="0"/>
      <dgm:spPr/>
    </dgm:pt>
    <dgm:pt modelId="{34B68CEF-3A5E-471A-870E-EB62AA21D29A}" type="pres">
      <dgm:prSet presAssocID="{547AC56D-C10A-44CD-B2A5-F4FDB745F5CA}" presName="parentLin" presStyleCnt="0"/>
      <dgm:spPr/>
    </dgm:pt>
    <dgm:pt modelId="{3477C98D-40A2-45FF-8F8A-AD5FADADFC3E}" type="pres">
      <dgm:prSet presAssocID="{547AC56D-C10A-44CD-B2A5-F4FDB745F5CA}" presName="parentLeftMargin" presStyleLbl="node1" presStyleIdx="1" presStyleCnt="5"/>
      <dgm:spPr/>
      <dgm:t>
        <a:bodyPr/>
        <a:lstStyle/>
        <a:p>
          <a:endParaRPr lang="es-CR"/>
        </a:p>
      </dgm:t>
    </dgm:pt>
    <dgm:pt modelId="{1AEEB468-E74D-410B-95C0-4B182B32BDC4}" type="pres">
      <dgm:prSet presAssocID="{547AC56D-C10A-44CD-B2A5-F4FDB745F5CA}" presName="parentText" presStyleLbl="node1" presStyleIdx="2" presStyleCnt="5" custScaleY="174747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20419ADF-D7B7-4DA0-9651-347C55794871}" type="pres">
      <dgm:prSet presAssocID="{547AC56D-C10A-44CD-B2A5-F4FDB745F5CA}" presName="negativeSpace" presStyleCnt="0"/>
      <dgm:spPr/>
    </dgm:pt>
    <dgm:pt modelId="{890EBF67-5A03-491D-B5BC-15CED8507882}" type="pres">
      <dgm:prSet presAssocID="{547AC56D-C10A-44CD-B2A5-F4FDB745F5CA}" presName="childText" presStyleLbl="conFgAcc1" presStyleIdx="2" presStyleCnt="5">
        <dgm:presLayoutVars>
          <dgm:bulletEnabled val="1"/>
        </dgm:presLayoutVars>
      </dgm:prSet>
      <dgm:spPr/>
    </dgm:pt>
    <dgm:pt modelId="{7FF4372E-E5B9-4627-BFCB-8916F7752EBD}" type="pres">
      <dgm:prSet presAssocID="{97A8B81C-5C09-48CB-AF8D-EED8B12695D2}" presName="spaceBetweenRectangles" presStyleCnt="0"/>
      <dgm:spPr/>
    </dgm:pt>
    <dgm:pt modelId="{F74164C6-13EB-48F7-BE19-DE45FE375A81}" type="pres">
      <dgm:prSet presAssocID="{4B786F85-00A5-4C0E-AC43-BD5964D3199B}" presName="parentLin" presStyleCnt="0"/>
      <dgm:spPr/>
    </dgm:pt>
    <dgm:pt modelId="{F01EAEA6-4E84-435E-9C4D-291F26ED9D6F}" type="pres">
      <dgm:prSet presAssocID="{4B786F85-00A5-4C0E-AC43-BD5964D3199B}" presName="parentLeftMargin" presStyleLbl="node1" presStyleIdx="2" presStyleCnt="5"/>
      <dgm:spPr/>
      <dgm:t>
        <a:bodyPr/>
        <a:lstStyle/>
        <a:p>
          <a:endParaRPr lang="es-CR"/>
        </a:p>
      </dgm:t>
    </dgm:pt>
    <dgm:pt modelId="{263D8574-24FD-4070-A10C-BD6D9F50E577}" type="pres">
      <dgm:prSet presAssocID="{4B786F85-00A5-4C0E-AC43-BD5964D3199B}" presName="parentText" presStyleLbl="node1" presStyleIdx="3" presStyleCnt="5" custScaleY="189625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FF9A4D33-7844-4E16-BDDB-99B487C8B92F}" type="pres">
      <dgm:prSet presAssocID="{4B786F85-00A5-4C0E-AC43-BD5964D3199B}" presName="negativeSpace" presStyleCnt="0"/>
      <dgm:spPr/>
    </dgm:pt>
    <dgm:pt modelId="{72C9D829-08D6-4B28-8649-5C29E501D96B}" type="pres">
      <dgm:prSet presAssocID="{4B786F85-00A5-4C0E-AC43-BD5964D3199B}" presName="childText" presStyleLbl="conFgAcc1" presStyleIdx="3" presStyleCnt="5">
        <dgm:presLayoutVars>
          <dgm:bulletEnabled val="1"/>
        </dgm:presLayoutVars>
      </dgm:prSet>
      <dgm:spPr/>
    </dgm:pt>
    <dgm:pt modelId="{5291F98F-56D9-408E-AD04-12E7981D8BFE}" type="pres">
      <dgm:prSet presAssocID="{24367F56-3634-4FBC-8BBC-CE03C846C0E7}" presName="spaceBetweenRectangles" presStyleCnt="0"/>
      <dgm:spPr/>
    </dgm:pt>
    <dgm:pt modelId="{92CC2784-95F8-474C-953E-EB972D4FEEBC}" type="pres">
      <dgm:prSet presAssocID="{F35230C8-A15A-42D0-8467-79E9B147C9C3}" presName="parentLin" presStyleCnt="0"/>
      <dgm:spPr/>
    </dgm:pt>
    <dgm:pt modelId="{1282579B-D403-41B6-9EA0-8DAA8B2E7186}" type="pres">
      <dgm:prSet presAssocID="{F35230C8-A15A-42D0-8467-79E9B147C9C3}" presName="parentLeftMargin" presStyleLbl="node1" presStyleIdx="3" presStyleCnt="5"/>
      <dgm:spPr/>
      <dgm:t>
        <a:bodyPr/>
        <a:lstStyle/>
        <a:p>
          <a:endParaRPr lang="es-CR"/>
        </a:p>
      </dgm:t>
    </dgm:pt>
    <dgm:pt modelId="{8A558F0B-5C16-4A4D-ABDF-182E16FB2A4F}" type="pres">
      <dgm:prSet presAssocID="{F35230C8-A15A-42D0-8467-79E9B147C9C3}" presName="parentText" presStyleLbl="node1" presStyleIdx="4" presStyleCnt="5" custScaleY="182602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074600D9-EB8A-4CBA-8677-5BC696CF887A}" type="pres">
      <dgm:prSet presAssocID="{F35230C8-A15A-42D0-8467-79E9B147C9C3}" presName="negativeSpace" presStyleCnt="0"/>
      <dgm:spPr/>
    </dgm:pt>
    <dgm:pt modelId="{B2BB4BE4-A052-4DA0-BFC3-6D44C9F95460}" type="pres">
      <dgm:prSet presAssocID="{F35230C8-A15A-42D0-8467-79E9B147C9C3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CC57308F-B326-4B91-A918-68D51F7F8064}" type="presOf" srcId="{547AC56D-C10A-44CD-B2A5-F4FDB745F5CA}" destId="{3477C98D-40A2-45FF-8F8A-AD5FADADFC3E}" srcOrd="0" destOrd="0" presId="urn:microsoft.com/office/officeart/2005/8/layout/list1"/>
    <dgm:cxn modelId="{263C1B34-BE9F-46EC-A3C6-BCCB640E1D70}" type="presOf" srcId="{6AD7893A-65D0-434A-9768-3833316184C2}" destId="{8F9841DB-0187-4095-A464-68E30B93E56D}" srcOrd="0" destOrd="0" presId="urn:microsoft.com/office/officeart/2005/8/layout/list1"/>
    <dgm:cxn modelId="{B648B27F-8128-457B-8E4F-DDF267EBD106}" type="presOf" srcId="{7B5F743F-73F5-4CEE-B7B5-EEDFE39B43FA}" destId="{5E641C98-3C10-40C8-98D6-07A51002C6FF}" srcOrd="1" destOrd="0" presId="urn:microsoft.com/office/officeart/2005/8/layout/list1"/>
    <dgm:cxn modelId="{4C464129-C368-403B-BC6A-D00FCB44AC14}" type="presOf" srcId="{4B786F85-00A5-4C0E-AC43-BD5964D3199B}" destId="{263D8574-24FD-4070-A10C-BD6D9F50E577}" srcOrd="1" destOrd="0" presId="urn:microsoft.com/office/officeart/2005/8/layout/list1"/>
    <dgm:cxn modelId="{0CF2E701-34F8-4A7E-A88C-F21870F53EFA}" type="presOf" srcId="{547AC56D-C10A-44CD-B2A5-F4FDB745F5CA}" destId="{1AEEB468-E74D-410B-95C0-4B182B32BDC4}" srcOrd="1" destOrd="0" presId="urn:microsoft.com/office/officeart/2005/8/layout/list1"/>
    <dgm:cxn modelId="{4FD335C9-1393-454C-A60B-D81EA89F92A1}" type="presOf" srcId="{7B5F743F-73F5-4CEE-B7B5-EEDFE39B43FA}" destId="{18F9DB20-AC6F-42A7-BAB1-95D16D66FD8E}" srcOrd="0" destOrd="0" presId="urn:microsoft.com/office/officeart/2005/8/layout/list1"/>
    <dgm:cxn modelId="{95015085-F5D1-4A29-A42C-5A87846C3CE2}" type="presOf" srcId="{A4D3F618-EC1D-44E3-A8EC-6BCFB1433BCF}" destId="{28400A3E-E6C1-4CEF-87B2-06A9C0AE6496}" srcOrd="0" destOrd="0" presId="urn:microsoft.com/office/officeart/2005/8/layout/list1"/>
    <dgm:cxn modelId="{900BA603-0C8D-4D61-A112-945DBF9C6E70}" srcId="{6AD7893A-65D0-434A-9768-3833316184C2}" destId="{A4D3F618-EC1D-44E3-A8EC-6BCFB1433BCF}" srcOrd="0" destOrd="0" parTransId="{EEF68A19-A14A-4AA1-9E23-6ABBF7FB74A4}" sibTransId="{7D5152D8-EED6-4998-989B-D82927AE07F8}"/>
    <dgm:cxn modelId="{B02EC8A1-22A9-46E7-B32B-04F000EA46E9}" type="presOf" srcId="{4B786F85-00A5-4C0E-AC43-BD5964D3199B}" destId="{F01EAEA6-4E84-435E-9C4D-291F26ED9D6F}" srcOrd="0" destOrd="0" presId="urn:microsoft.com/office/officeart/2005/8/layout/list1"/>
    <dgm:cxn modelId="{AE662CFF-60A5-442B-B665-5EFBA7345F76}" srcId="{6AD7893A-65D0-434A-9768-3833316184C2}" destId="{F35230C8-A15A-42D0-8467-79E9B147C9C3}" srcOrd="4" destOrd="0" parTransId="{1C8F7AC4-A3BB-4DBA-8187-0A63BBD3C430}" sibTransId="{96310928-9BB7-43F0-983F-0EE8BAEEB8DC}"/>
    <dgm:cxn modelId="{7E3710B6-49AD-429F-AECB-AD81A033F330}" type="presOf" srcId="{A4D3F618-EC1D-44E3-A8EC-6BCFB1433BCF}" destId="{DADBE5D2-61A3-4E6E-A95D-67FEDBB4F58E}" srcOrd="1" destOrd="0" presId="urn:microsoft.com/office/officeart/2005/8/layout/list1"/>
    <dgm:cxn modelId="{139D656F-6C32-4A18-A2D2-D6D8B2CA8057}" srcId="{6AD7893A-65D0-434A-9768-3833316184C2}" destId="{547AC56D-C10A-44CD-B2A5-F4FDB745F5CA}" srcOrd="2" destOrd="0" parTransId="{44BC4C02-3F4B-4352-802C-8832DEFE705D}" sibTransId="{97A8B81C-5C09-48CB-AF8D-EED8B12695D2}"/>
    <dgm:cxn modelId="{1524EEEC-CC89-4152-8226-5A3CDA503EDF}" srcId="{6AD7893A-65D0-434A-9768-3833316184C2}" destId="{4B786F85-00A5-4C0E-AC43-BD5964D3199B}" srcOrd="3" destOrd="0" parTransId="{F5FC76C4-B953-44BB-945E-FD5A74335A6F}" sibTransId="{24367F56-3634-4FBC-8BBC-CE03C846C0E7}"/>
    <dgm:cxn modelId="{DAE66DAE-F7E1-4FD6-993D-6B51D035B6C8}" srcId="{6AD7893A-65D0-434A-9768-3833316184C2}" destId="{7B5F743F-73F5-4CEE-B7B5-EEDFE39B43FA}" srcOrd="1" destOrd="0" parTransId="{1942A64D-4160-48AE-9180-688BA7ECB3CD}" sibTransId="{2D06E981-C100-4D2D-9CBC-FCEC8381CF34}"/>
    <dgm:cxn modelId="{4931E2ED-654B-414E-A3BF-D51E1EAF342A}" type="presOf" srcId="{F35230C8-A15A-42D0-8467-79E9B147C9C3}" destId="{8A558F0B-5C16-4A4D-ABDF-182E16FB2A4F}" srcOrd="1" destOrd="0" presId="urn:microsoft.com/office/officeart/2005/8/layout/list1"/>
    <dgm:cxn modelId="{DAA1B1CF-D078-4115-90E1-93A4ED396F7E}" type="presOf" srcId="{F35230C8-A15A-42D0-8467-79E9B147C9C3}" destId="{1282579B-D403-41B6-9EA0-8DAA8B2E7186}" srcOrd="0" destOrd="0" presId="urn:microsoft.com/office/officeart/2005/8/layout/list1"/>
    <dgm:cxn modelId="{1A701B6B-7FB8-4579-B9EA-F86B1DAACA9D}" type="presParOf" srcId="{8F9841DB-0187-4095-A464-68E30B93E56D}" destId="{4F285AD3-CC8B-444E-8446-9F332E9B7C0D}" srcOrd="0" destOrd="0" presId="urn:microsoft.com/office/officeart/2005/8/layout/list1"/>
    <dgm:cxn modelId="{ED7D3950-382E-4234-8253-50770063D49B}" type="presParOf" srcId="{4F285AD3-CC8B-444E-8446-9F332E9B7C0D}" destId="{28400A3E-E6C1-4CEF-87B2-06A9C0AE6496}" srcOrd="0" destOrd="0" presId="urn:microsoft.com/office/officeart/2005/8/layout/list1"/>
    <dgm:cxn modelId="{ECBB331A-2CE2-46EA-8951-DA01BE94245F}" type="presParOf" srcId="{4F285AD3-CC8B-444E-8446-9F332E9B7C0D}" destId="{DADBE5D2-61A3-4E6E-A95D-67FEDBB4F58E}" srcOrd="1" destOrd="0" presId="urn:microsoft.com/office/officeart/2005/8/layout/list1"/>
    <dgm:cxn modelId="{01EEE141-31F8-4F94-95B9-1198B2B81EF7}" type="presParOf" srcId="{8F9841DB-0187-4095-A464-68E30B93E56D}" destId="{4561A2D8-EC4E-459D-BFC6-A3ABC54CF6F4}" srcOrd="1" destOrd="0" presId="urn:microsoft.com/office/officeart/2005/8/layout/list1"/>
    <dgm:cxn modelId="{C13011C7-E83C-4903-BC8E-5E2D69B2F75E}" type="presParOf" srcId="{8F9841DB-0187-4095-A464-68E30B93E56D}" destId="{22C007F0-D940-467C-8976-F14BF0BF0206}" srcOrd="2" destOrd="0" presId="urn:microsoft.com/office/officeart/2005/8/layout/list1"/>
    <dgm:cxn modelId="{8FF47FFD-1A7A-4629-8C02-77695B392101}" type="presParOf" srcId="{8F9841DB-0187-4095-A464-68E30B93E56D}" destId="{0ECFD6CA-C49D-4C1D-B875-27D65FC658BC}" srcOrd="3" destOrd="0" presId="urn:microsoft.com/office/officeart/2005/8/layout/list1"/>
    <dgm:cxn modelId="{446A70C5-E99E-4B67-8157-247830C349F6}" type="presParOf" srcId="{8F9841DB-0187-4095-A464-68E30B93E56D}" destId="{3E444991-F7DC-4BDD-B8D3-BE1A4387E4F7}" srcOrd="4" destOrd="0" presId="urn:microsoft.com/office/officeart/2005/8/layout/list1"/>
    <dgm:cxn modelId="{DACFEBE8-2F25-4A89-B4BA-D7D0091DA2D5}" type="presParOf" srcId="{3E444991-F7DC-4BDD-B8D3-BE1A4387E4F7}" destId="{18F9DB20-AC6F-42A7-BAB1-95D16D66FD8E}" srcOrd="0" destOrd="0" presId="urn:microsoft.com/office/officeart/2005/8/layout/list1"/>
    <dgm:cxn modelId="{9FF4D378-FC7F-42A4-8A0C-FC7D2772E153}" type="presParOf" srcId="{3E444991-F7DC-4BDD-B8D3-BE1A4387E4F7}" destId="{5E641C98-3C10-40C8-98D6-07A51002C6FF}" srcOrd="1" destOrd="0" presId="urn:microsoft.com/office/officeart/2005/8/layout/list1"/>
    <dgm:cxn modelId="{096D350A-A49B-4E31-873F-2B36D8EF0EB5}" type="presParOf" srcId="{8F9841DB-0187-4095-A464-68E30B93E56D}" destId="{43D0722A-F1FF-4E34-84AE-852F7AA4B015}" srcOrd="5" destOrd="0" presId="urn:microsoft.com/office/officeart/2005/8/layout/list1"/>
    <dgm:cxn modelId="{46413F19-7186-466E-8DDF-DB2C03BE64C1}" type="presParOf" srcId="{8F9841DB-0187-4095-A464-68E30B93E56D}" destId="{92CCA85A-5F9D-40D8-9177-18543C861D35}" srcOrd="6" destOrd="0" presId="urn:microsoft.com/office/officeart/2005/8/layout/list1"/>
    <dgm:cxn modelId="{C8A464FE-12E2-4291-A9FC-9D4FCFB6091A}" type="presParOf" srcId="{8F9841DB-0187-4095-A464-68E30B93E56D}" destId="{FC87A9E4-9AFF-44CC-A469-FCB6E0F34CD8}" srcOrd="7" destOrd="0" presId="urn:microsoft.com/office/officeart/2005/8/layout/list1"/>
    <dgm:cxn modelId="{C1D91E7A-3433-4E81-829F-3FC5C3B37C32}" type="presParOf" srcId="{8F9841DB-0187-4095-A464-68E30B93E56D}" destId="{34B68CEF-3A5E-471A-870E-EB62AA21D29A}" srcOrd="8" destOrd="0" presId="urn:microsoft.com/office/officeart/2005/8/layout/list1"/>
    <dgm:cxn modelId="{DA1CF0B5-0093-4BD5-B373-48A86956E64F}" type="presParOf" srcId="{34B68CEF-3A5E-471A-870E-EB62AA21D29A}" destId="{3477C98D-40A2-45FF-8F8A-AD5FADADFC3E}" srcOrd="0" destOrd="0" presId="urn:microsoft.com/office/officeart/2005/8/layout/list1"/>
    <dgm:cxn modelId="{F39151C5-5888-4B19-9AAC-408CA95F9AFD}" type="presParOf" srcId="{34B68CEF-3A5E-471A-870E-EB62AA21D29A}" destId="{1AEEB468-E74D-410B-95C0-4B182B32BDC4}" srcOrd="1" destOrd="0" presId="urn:microsoft.com/office/officeart/2005/8/layout/list1"/>
    <dgm:cxn modelId="{FF0987A3-2F0B-4EF2-BF02-77F6C0A685C7}" type="presParOf" srcId="{8F9841DB-0187-4095-A464-68E30B93E56D}" destId="{20419ADF-D7B7-4DA0-9651-347C55794871}" srcOrd="9" destOrd="0" presId="urn:microsoft.com/office/officeart/2005/8/layout/list1"/>
    <dgm:cxn modelId="{9574815A-FA43-42E4-82E6-096F1996793B}" type="presParOf" srcId="{8F9841DB-0187-4095-A464-68E30B93E56D}" destId="{890EBF67-5A03-491D-B5BC-15CED8507882}" srcOrd="10" destOrd="0" presId="urn:microsoft.com/office/officeart/2005/8/layout/list1"/>
    <dgm:cxn modelId="{FE1BF46E-27C1-428E-AE03-5EC55E79E0BF}" type="presParOf" srcId="{8F9841DB-0187-4095-A464-68E30B93E56D}" destId="{7FF4372E-E5B9-4627-BFCB-8916F7752EBD}" srcOrd="11" destOrd="0" presId="urn:microsoft.com/office/officeart/2005/8/layout/list1"/>
    <dgm:cxn modelId="{9DB212C9-44DA-49F1-8E28-117315E964DC}" type="presParOf" srcId="{8F9841DB-0187-4095-A464-68E30B93E56D}" destId="{F74164C6-13EB-48F7-BE19-DE45FE375A81}" srcOrd="12" destOrd="0" presId="urn:microsoft.com/office/officeart/2005/8/layout/list1"/>
    <dgm:cxn modelId="{5195EB08-24E9-42C8-A654-40E47F707F9C}" type="presParOf" srcId="{F74164C6-13EB-48F7-BE19-DE45FE375A81}" destId="{F01EAEA6-4E84-435E-9C4D-291F26ED9D6F}" srcOrd="0" destOrd="0" presId="urn:microsoft.com/office/officeart/2005/8/layout/list1"/>
    <dgm:cxn modelId="{BACE9679-92AA-4A5A-B504-3CBDBB69CEE8}" type="presParOf" srcId="{F74164C6-13EB-48F7-BE19-DE45FE375A81}" destId="{263D8574-24FD-4070-A10C-BD6D9F50E577}" srcOrd="1" destOrd="0" presId="urn:microsoft.com/office/officeart/2005/8/layout/list1"/>
    <dgm:cxn modelId="{399E0327-E836-46BC-8CEA-867F69CC5C85}" type="presParOf" srcId="{8F9841DB-0187-4095-A464-68E30B93E56D}" destId="{FF9A4D33-7844-4E16-BDDB-99B487C8B92F}" srcOrd="13" destOrd="0" presId="urn:microsoft.com/office/officeart/2005/8/layout/list1"/>
    <dgm:cxn modelId="{15EF2747-B8CB-4F8A-95ED-5172256EB262}" type="presParOf" srcId="{8F9841DB-0187-4095-A464-68E30B93E56D}" destId="{72C9D829-08D6-4B28-8649-5C29E501D96B}" srcOrd="14" destOrd="0" presId="urn:microsoft.com/office/officeart/2005/8/layout/list1"/>
    <dgm:cxn modelId="{FA7B3750-85C2-4ABC-907C-77FAAFB5CBE9}" type="presParOf" srcId="{8F9841DB-0187-4095-A464-68E30B93E56D}" destId="{5291F98F-56D9-408E-AD04-12E7981D8BFE}" srcOrd="15" destOrd="0" presId="urn:microsoft.com/office/officeart/2005/8/layout/list1"/>
    <dgm:cxn modelId="{FF03E112-F61F-442F-924A-2C5159ECD8C3}" type="presParOf" srcId="{8F9841DB-0187-4095-A464-68E30B93E56D}" destId="{92CC2784-95F8-474C-953E-EB972D4FEEBC}" srcOrd="16" destOrd="0" presId="urn:microsoft.com/office/officeart/2005/8/layout/list1"/>
    <dgm:cxn modelId="{8B246CC9-8066-4B87-97AD-EC9B0F6E80EE}" type="presParOf" srcId="{92CC2784-95F8-474C-953E-EB972D4FEEBC}" destId="{1282579B-D403-41B6-9EA0-8DAA8B2E7186}" srcOrd="0" destOrd="0" presId="urn:microsoft.com/office/officeart/2005/8/layout/list1"/>
    <dgm:cxn modelId="{1EBA328B-2C4E-4112-A204-81BE9FC7477C}" type="presParOf" srcId="{92CC2784-95F8-474C-953E-EB972D4FEEBC}" destId="{8A558F0B-5C16-4A4D-ABDF-182E16FB2A4F}" srcOrd="1" destOrd="0" presId="urn:microsoft.com/office/officeart/2005/8/layout/list1"/>
    <dgm:cxn modelId="{591A8E69-1397-42E9-8F32-4CED5FBE7E74}" type="presParOf" srcId="{8F9841DB-0187-4095-A464-68E30B93E56D}" destId="{074600D9-EB8A-4CBA-8677-5BC696CF887A}" srcOrd="17" destOrd="0" presId="urn:microsoft.com/office/officeart/2005/8/layout/list1"/>
    <dgm:cxn modelId="{7FAC0947-A8E1-440D-B832-19643CA340D1}" type="presParOf" srcId="{8F9841DB-0187-4095-A464-68E30B93E56D}" destId="{B2BB4BE4-A052-4DA0-BFC3-6D44C9F9546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B92A67-C27A-4890-882D-4842595BDEEE}">
      <dsp:nvSpPr>
        <dsp:cNvPr id="0" name=""/>
        <dsp:cNvSpPr/>
      </dsp:nvSpPr>
      <dsp:spPr>
        <a:xfrm>
          <a:off x="2952455" y="3775284"/>
          <a:ext cx="2386486" cy="2386552"/>
        </a:xfrm>
        <a:prstGeom prst="ellipse">
          <a:avLst/>
        </a:prstGeom>
        <a:gradFill rotWithShape="0">
          <a:gsLst>
            <a:gs pos="0">
              <a:schemeClr val="accent1">
                <a:shade val="60000"/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shade val="60000"/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shade val="60000"/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b="1" kern="1200" dirty="0" smtClean="0">
              <a:latin typeface="Arial" pitchFamily="34" charset="0"/>
              <a:cs typeface="Arial" pitchFamily="34" charset="0"/>
            </a:rPr>
            <a:t>¿</a:t>
          </a:r>
          <a:r>
            <a:rPr lang="es-CR" sz="1200" b="1" kern="1200" dirty="0" smtClean="0">
              <a:latin typeface="Arial" pitchFamily="34" charset="0"/>
              <a:cs typeface="Arial" pitchFamily="34" charset="0"/>
            </a:rPr>
            <a:t>Qué actividades pueden desarrollarse bajo el régimen</a:t>
          </a:r>
          <a:r>
            <a:rPr lang="es-CR" sz="1200" b="1" kern="1200" dirty="0" smtClean="0"/>
            <a:t>?</a:t>
          </a:r>
          <a:endParaRPr lang="es-CR" sz="1200" b="1" kern="1200" dirty="0"/>
        </a:p>
      </dsp:txBody>
      <dsp:txXfrm>
        <a:off x="2952455" y="3775284"/>
        <a:ext cx="2386486" cy="2386552"/>
      </dsp:txXfrm>
    </dsp:sp>
    <dsp:sp modelId="{370A620B-3170-404B-895F-0058A5EBE703}">
      <dsp:nvSpPr>
        <dsp:cNvPr id="0" name=""/>
        <dsp:cNvSpPr/>
      </dsp:nvSpPr>
      <dsp:spPr>
        <a:xfrm rot="12258702">
          <a:off x="964804" y="3683712"/>
          <a:ext cx="2075409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shade val="90000"/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A4EE0D-4DB2-4706-B846-8B91FC3A3CCB}">
      <dsp:nvSpPr>
        <dsp:cNvPr id="0" name=""/>
        <dsp:cNvSpPr/>
      </dsp:nvSpPr>
      <dsp:spPr>
        <a:xfrm>
          <a:off x="1382" y="2728765"/>
          <a:ext cx="2110892" cy="16887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shade val="50000"/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00" kern="1200" dirty="0" smtClean="0">
              <a:latin typeface="Arial" pitchFamily="34" charset="0"/>
              <a:cs typeface="Arial" pitchFamily="34" charset="0"/>
            </a:rPr>
            <a:t>Transformación: galletas, chocolates, salsas, refrescos y gelatinas, textileras</a:t>
          </a:r>
          <a:endParaRPr lang="es-CR" sz="1000" kern="1200" dirty="0">
            <a:latin typeface="Arial" pitchFamily="34" charset="0"/>
            <a:cs typeface="Arial" pitchFamily="34" charset="0"/>
          </a:endParaRPr>
        </a:p>
      </dsp:txBody>
      <dsp:txXfrm>
        <a:off x="1382" y="2728765"/>
        <a:ext cx="2110892" cy="1688713"/>
      </dsp:txXfrm>
    </dsp:sp>
    <dsp:sp modelId="{B6474E3A-799F-4953-99CD-6B958B79FDAC}">
      <dsp:nvSpPr>
        <dsp:cNvPr id="0" name=""/>
        <dsp:cNvSpPr/>
      </dsp:nvSpPr>
      <dsp:spPr>
        <a:xfrm rot="14899899">
          <a:off x="2027595" y="2310558"/>
          <a:ext cx="2375713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-420413"/>
                <a:satOff val="-6433"/>
                <a:lumOff val="19432"/>
                <a:alphaOff val="0"/>
                <a:shade val="45000"/>
                <a:satMod val="155000"/>
              </a:schemeClr>
            </a:gs>
            <a:gs pos="60000">
              <a:schemeClr val="accent1">
                <a:shade val="90000"/>
                <a:hueOff val="-420413"/>
                <a:satOff val="-6433"/>
                <a:lumOff val="19432"/>
                <a:alphaOff val="0"/>
                <a:shade val="95000"/>
                <a:satMod val="150000"/>
              </a:schemeClr>
            </a:gs>
            <a:gs pos="100000">
              <a:schemeClr val="accent1">
                <a:shade val="90000"/>
                <a:hueOff val="-420413"/>
                <a:satOff val="-6433"/>
                <a:lumOff val="19432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CC0931-C436-431D-9E27-A59A3D5CE435}">
      <dsp:nvSpPr>
        <dsp:cNvPr id="0" name=""/>
        <dsp:cNvSpPr/>
      </dsp:nvSpPr>
      <dsp:spPr>
        <a:xfrm>
          <a:off x="1721409" y="678916"/>
          <a:ext cx="2110892" cy="16887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-403212"/>
                <a:satOff val="-7151"/>
                <a:lumOff val="24042"/>
                <a:alphaOff val="0"/>
                <a:shade val="45000"/>
                <a:satMod val="155000"/>
              </a:schemeClr>
            </a:gs>
            <a:gs pos="60000">
              <a:schemeClr val="accent1">
                <a:shade val="50000"/>
                <a:hueOff val="-403212"/>
                <a:satOff val="-7151"/>
                <a:lumOff val="24042"/>
                <a:alphaOff val="0"/>
                <a:shade val="95000"/>
                <a:satMod val="150000"/>
              </a:schemeClr>
            </a:gs>
            <a:gs pos="100000">
              <a:schemeClr val="accent1">
                <a:shade val="50000"/>
                <a:hueOff val="-403212"/>
                <a:satOff val="-7151"/>
                <a:lumOff val="24042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00" kern="1200" dirty="0" smtClean="0">
              <a:latin typeface="Arial" pitchFamily="34" charset="0"/>
              <a:cs typeface="Arial" pitchFamily="34" charset="0"/>
            </a:rPr>
            <a:t>Reparación: de automóviles y autobuses.</a:t>
          </a:r>
          <a:endParaRPr lang="es-CR" sz="1000" kern="1200" dirty="0">
            <a:latin typeface="Arial" pitchFamily="34" charset="0"/>
            <a:cs typeface="Arial" pitchFamily="34" charset="0"/>
          </a:endParaRPr>
        </a:p>
      </dsp:txBody>
      <dsp:txXfrm>
        <a:off x="1721409" y="678916"/>
        <a:ext cx="2110892" cy="1688713"/>
      </dsp:txXfrm>
    </dsp:sp>
    <dsp:sp modelId="{EA35331D-E72E-4985-8A8F-4A55D97F2E41}">
      <dsp:nvSpPr>
        <dsp:cNvPr id="0" name=""/>
        <dsp:cNvSpPr/>
      </dsp:nvSpPr>
      <dsp:spPr>
        <a:xfrm rot="17174421">
          <a:off x="3676672" y="2255245"/>
          <a:ext cx="2334314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-840826"/>
                <a:satOff val="-12867"/>
                <a:lumOff val="38863"/>
                <a:alphaOff val="0"/>
                <a:shade val="45000"/>
                <a:satMod val="155000"/>
              </a:schemeClr>
            </a:gs>
            <a:gs pos="60000">
              <a:schemeClr val="accent1">
                <a:shade val="90000"/>
                <a:hueOff val="-840826"/>
                <a:satOff val="-12867"/>
                <a:lumOff val="38863"/>
                <a:alphaOff val="0"/>
                <a:shade val="95000"/>
                <a:satMod val="150000"/>
              </a:schemeClr>
            </a:gs>
            <a:gs pos="100000">
              <a:schemeClr val="accent1">
                <a:shade val="90000"/>
                <a:hueOff val="-840826"/>
                <a:satOff val="-12867"/>
                <a:lumOff val="38863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93E063-FC2E-47DB-9BBF-2744B8A9F067}">
      <dsp:nvSpPr>
        <dsp:cNvPr id="0" name=""/>
        <dsp:cNvSpPr/>
      </dsp:nvSpPr>
      <dsp:spPr>
        <a:xfrm>
          <a:off x="4114799" y="606938"/>
          <a:ext cx="2110892" cy="16887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-806425"/>
                <a:satOff val="-14301"/>
                <a:lumOff val="48085"/>
                <a:alphaOff val="0"/>
                <a:shade val="45000"/>
                <a:satMod val="155000"/>
              </a:schemeClr>
            </a:gs>
            <a:gs pos="60000">
              <a:schemeClr val="accent1">
                <a:shade val="50000"/>
                <a:hueOff val="-806425"/>
                <a:satOff val="-14301"/>
                <a:lumOff val="48085"/>
                <a:alphaOff val="0"/>
                <a:shade val="95000"/>
                <a:satMod val="150000"/>
              </a:schemeClr>
            </a:gs>
            <a:gs pos="100000">
              <a:schemeClr val="accent1">
                <a:shade val="50000"/>
                <a:hueOff val="-806425"/>
                <a:satOff val="-14301"/>
                <a:lumOff val="48085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00" kern="1200" dirty="0" smtClean="0">
              <a:latin typeface="Arial" pitchFamily="34" charset="0"/>
              <a:cs typeface="Arial" pitchFamily="34" charset="0"/>
            </a:rPr>
            <a:t>Reconstrucción: de contenedores, unidades de refrigeración.</a:t>
          </a:r>
          <a:endParaRPr lang="es-CR" sz="1000" kern="1200" dirty="0">
            <a:latin typeface="Arial" pitchFamily="34" charset="0"/>
            <a:cs typeface="Arial" pitchFamily="34" charset="0"/>
          </a:endParaRPr>
        </a:p>
      </dsp:txBody>
      <dsp:txXfrm>
        <a:off x="4114799" y="606938"/>
        <a:ext cx="2110892" cy="1688713"/>
      </dsp:txXfrm>
    </dsp:sp>
    <dsp:sp modelId="{20AB687D-220E-4BEA-A2CF-A830C12328F7}">
      <dsp:nvSpPr>
        <dsp:cNvPr id="0" name=""/>
        <dsp:cNvSpPr/>
      </dsp:nvSpPr>
      <dsp:spPr>
        <a:xfrm rot="20115058">
          <a:off x="5243363" y="3679796"/>
          <a:ext cx="2022281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-420413"/>
                <a:satOff val="-6433"/>
                <a:lumOff val="19432"/>
                <a:alphaOff val="0"/>
                <a:shade val="45000"/>
                <a:satMod val="155000"/>
              </a:schemeClr>
            </a:gs>
            <a:gs pos="60000">
              <a:schemeClr val="accent1">
                <a:shade val="90000"/>
                <a:hueOff val="-420413"/>
                <a:satOff val="-6433"/>
                <a:lumOff val="19432"/>
                <a:alphaOff val="0"/>
                <a:shade val="95000"/>
                <a:satMod val="150000"/>
              </a:schemeClr>
            </a:gs>
            <a:gs pos="100000">
              <a:schemeClr val="accent1">
                <a:shade val="90000"/>
                <a:hueOff val="-420413"/>
                <a:satOff val="-6433"/>
                <a:lumOff val="19432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A06C89-D046-4B0D-8054-9803BF727999}">
      <dsp:nvSpPr>
        <dsp:cNvPr id="0" name=""/>
        <dsp:cNvSpPr/>
      </dsp:nvSpPr>
      <dsp:spPr>
        <a:xfrm>
          <a:off x="6117325" y="2728765"/>
          <a:ext cx="2110892" cy="16887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-403212"/>
                <a:satOff val="-7151"/>
                <a:lumOff val="24042"/>
                <a:alphaOff val="0"/>
                <a:shade val="45000"/>
                <a:satMod val="155000"/>
              </a:schemeClr>
            </a:gs>
            <a:gs pos="60000">
              <a:schemeClr val="accent1">
                <a:shade val="50000"/>
                <a:hueOff val="-403212"/>
                <a:satOff val="-7151"/>
                <a:lumOff val="24042"/>
                <a:alphaOff val="0"/>
                <a:shade val="95000"/>
                <a:satMod val="150000"/>
              </a:schemeClr>
            </a:gs>
            <a:gs pos="100000">
              <a:schemeClr val="accent1">
                <a:shade val="50000"/>
                <a:hueOff val="-403212"/>
                <a:satOff val="-7151"/>
                <a:lumOff val="24042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00" kern="1200" dirty="0" smtClean="0">
              <a:latin typeface="Arial" pitchFamily="34" charset="0"/>
              <a:cs typeface="Arial" pitchFamily="34" charset="0"/>
            </a:rPr>
            <a:t>Incorporación de mercancías en conjuntos, a maquinaria, equipo de transporte o aparatos de mayor complejidad: montaje y ensamblaje de aviones y helicópteros</a:t>
          </a:r>
          <a:r>
            <a:rPr lang="es-CR" sz="1000" kern="1200" dirty="0" smtClean="0"/>
            <a:t>. </a:t>
          </a:r>
          <a:endParaRPr lang="es-CR" sz="1000" kern="1200" dirty="0"/>
        </a:p>
      </dsp:txBody>
      <dsp:txXfrm>
        <a:off x="6117325" y="2728765"/>
        <a:ext cx="2110892" cy="168871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1E2110-32CA-4B72-8FC2-B9DD9EF0FF6E}">
      <dsp:nvSpPr>
        <dsp:cNvPr id="0" name=""/>
        <dsp:cNvSpPr/>
      </dsp:nvSpPr>
      <dsp:spPr>
        <a:xfrm rot="10800000">
          <a:off x="1843552" y="2621"/>
          <a:ext cx="5472684" cy="186037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0376" tIns="57150" rIns="10668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500" kern="1200" dirty="0" smtClean="0"/>
            <a:t>Materias primas e insumos: pueden ingresar por un año máximo, sin prórrogas.</a:t>
          </a:r>
          <a:endParaRPr lang="es-CR" sz="1500" kern="1200" dirty="0"/>
        </a:p>
      </dsp:txBody>
      <dsp:txXfrm rot="10800000">
        <a:off x="1843552" y="2621"/>
        <a:ext cx="5472684" cy="1860379"/>
      </dsp:txXfrm>
    </dsp:sp>
    <dsp:sp modelId="{BE52C509-FBBB-4AC7-814C-C48B4976A55F}">
      <dsp:nvSpPr>
        <dsp:cNvPr id="0" name=""/>
        <dsp:cNvSpPr/>
      </dsp:nvSpPr>
      <dsp:spPr>
        <a:xfrm>
          <a:off x="913363" y="2621"/>
          <a:ext cx="1860379" cy="186037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3B4668-68AF-4F90-AE13-AE4064A6A033}">
      <dsp:nvSpPr>
        <dsp:cNvPr id="0" name=""/>
        <dsp:cNvSpPr/>
      </dsp:nvSpPr>
      <dsp:spPr>
        <a:xfrm rot="10800000">
          <a:off x="1843552" y="2418338"/>
          <a:ext cx="5472684" cy="186037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0376" tIns="57150" rIns="10668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500" kern="1200" dirty="0" smtClean="0"/>
            <a:t>Maquinaria y equipo: pueden ingresar por cinco años, prorrogables. Debe estar garantizado por una prenda aduanera que también debe prorrogarse a su vencimiento.</a:t>
          </a:r>
          <a:endParaRPr lang="es-CR" sz="1500" kern="1200" dirty="0"/>
        </a:p>
      </dsp:txBody>
      <dsp:txXfrm rot="10800000">
        <a:off x="1843552" y="2418338"/>
        <a:ext cx="5472684" cy="1860379"/>
      </dsp:txXfrm>
    </dsp:sp>
    <dsp:sp modelId="{BCB6BE1E-AD95-4E35-818A-422B339FBB8E}">
      <dsp:nvSpPr>
        <dsp:cNvPr id="0" name=""/>
        <dsp:cNvSpPr/>
      </dsp:nvSpPr>
      <dsp:spPr>
        <a:xfrm>
          <a:off x="913363" y="2418338"/>
          <a:ext cx="1860379" cy="186037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2E58B5-5867-4EB9-A5D2-5212C1D19CF2}">
      <dsp:nvSpPr>
        <dsp:cNvPr id="0" name=""/>
        <dsp:cNvSpPr/>
      </dsp:nvSpPr>
      <dsp:spPr>
        <a:xfrm rot="16200000">
          <a:off x="0" y="90448"/>
          <a:ext cx="3895982" cy="3895982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3">
                <a:shade val="80000"/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/>
            <a:t>100% exportación que exportan la totalidad de su producción. </a:t>
          </a:r>
          <a:endParaRPr lang="es-CR" sz="1400" kern="1200" dirty="0"/>
        </a:p>
      </dsp:txBody>
      <dsp:txXfrm rot="16200000">
        <a:off x="0" y="90448"/>
        <a:ext cx="3895982" cy="3895982"/>
      </dsp:txXfrm>
    </dsp:sp>
    <dsp:sp modelId="{EBE51E5A-97C8-4FA5-8146-81F0C68CC0F8}">
      <dsp:nvSpPr>
        <dsp:cNvPr id="0" name=""/>
        <dsp:cNvSpPr/>
      </dsp:nvSpPr>
      <dsp:spPr>
        <a:xfrm rot="5400000">
          <a:off x="4287238" y="145921"/>
          <a:ext cx="3895982" cy="3895982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shade val="80000"/>
                <a:hueOff val="533469"/>
                <a:satOff val="-50782"/>
                <a:lumOff val="37794"/>
                <a:alphaOff val="0"/>
                <a:shade val="45000"/>
                <a:satMod val="155000"/>
              </a:schemeClr>
            </a:gs>
            <a:gs pos="60000">
              <a:schemeClr val="accent3">
                <a:shade val="80000"/>
                <a:hueOff val="533469"/>
                <a:satOff val="-50782"/>
                <a:lumOff val="37794"/>
                <a:alphaOff val="0"/>
                <a:shade val="95000"/>
                <a:satMod val="150000"/>
              </a:schemeClr>
            </a:gs>
            <a:gs pos="100000">
              <a:schemeClr val="accent3">
                <a:shade val="80000"/>
                <a:hueOff val="533469"/>
                <a:satOff val="-50782"/>
                <a:lumOff val="37794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/>
            <a:t>Exportación y venta local, que permite la venta a mercado local en la proporción que la empresa establezca en su solicitud de ingreso al régimen.</a:t>
          </a:r>
          <a:endParaRPr lang="es-CR" sz="1400" kern="1200" dirty="0"/>
        </a:p>
      </dsp:txBody>
      <dsp:txXfrm rot="5400000">
        <a:off x="4287238" y="145921"/>
        <a:ext cx="3895982" cy="389598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C007F0-D940-467C-8976-F14BF0BF0206}">
      <dsp:nvSpPr>
        <dsp:cNvPr id="0" name=""/>
        <dsp:cNvSpPr/>
      </dsp:nvSpPr>
      <dsp:spPr>
        <a:xfrm>
          <a:off x="0" y="601568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ADBE5D2-61A3-4E6E-A95D-67FEDBB4F58E}">
      <dsp:nvSpPr>
        <dsp:cNvPr id="0" name=""/>
        <dsp:cNvSpPr/>
      </dsp:nvSpPr>
      <dsp:spPr>
        <a:xfrm>
          <a:off x="411480" y="45005"/>
          <a:ext cx="5760720" cy="74844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1-¿Cuáles serán las nuevas reglas?</a:t>
          </a:r>
          <a:endParaRPr lang="es-CR" sz="14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11480" y="45005"/>
        <a:ext cx="5760720" cy="748443"/>
      </dsp:txXfrm>
    </dsp:sp>
    <dsp:sp modelId="{92CCA85A-5F9D-40D8-9177-18543C861D35}">
      <dsp:nvSpPr>
        <dsp:cNvPr id="0" name=""/>
        <dsp:cNvSpPr/>
      </dsp:nvSpPr>
      <dsp:spPr>
        <a:xfrm>
          <a:off x="0" y="1447070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E641C98-3C10-40C8-98D6-07A51002C6FF}">
      <dsp:nvSpPr>
        <dsp:cNvPr id="0" name=""/>
        <dsp:cNvSpPr/>
      </dsp:nvSpPr>
      <dsp:spPr>
        <a:xfrm>
          <a:off x="411480" y="999368"/>
          <a:ext cx="5760720" cy="63958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2-¿Cómo afectará a las empresas beneficiarias?</a:t>
          </a:r>
          <a:endParaRPr lang="es-CR" sz="14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11480" y="999368"/>
        <a:ext cx="5760720" cy="639582"/>
      </dsp:txXfrm>
    </dsp:sp>
    <dsp:sp modelId="{890EBF67-5A03-491D-B5BC-15CED8507882}">
      <dsp:nvSpPr>
        <dsp:cNvPr id="0" name=""/>
        <dsp:cNvSpPr/>
      </dsp:nvSpPr>
      <dsp:spPr>
        <a:xfrm>
          <a:off x="0" y="2323600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AEEB468-E74D-410B-95C0-4B182B32BDC4}">
      <dsp:nvSpPr>
        <dsp:cNvPr id="0" name=""/>
        <dsp:cNvSpPr/>
      </dsp:nvSpPr>
      <dsp:spPr>
        <a:xfrm>
          <a:off x="411480" y="1844870"/>
          <a:ext cx="5760720" cy="67060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3-¿Qué ocurrirá en el futuro?</a:t>
          </a:r>
          <a:endParaRPr lang="es-CR" sz="14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11480" y="1844870"/>
        <a:ext cx="5760720" cy="670609"/>
      </dsp:txXfrm>
    </dsp:sp>
    <dsp:sp modelId="{72C9D829-08D6-4B28-8649-5C29E501D96B}">
      <dsp:nvSpPr>
        <dsp:cNvPr id="0" name=""/>
        <dsp:cNvSpPr/>
      </dsp:nvSpPr>
      <dsp:spPr>
        <a:xfrm>
          <a:off x="0" y="3257224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63D8574-24FD-4070-A10C-BD6D9F50E577}">
      <dsp:nvSpPr>
        <dsp:cNvPr id="0" name=""/>
        <dsp:cNvSpPr/>
      </dsp:nvSpPr>
      <dsp:spPr>
        <a:xfrm>
          <a:off x="411480" y="2721400"/>
          <a:ext cx="5760720" cy="72770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4-¿Se deberán liquidar los impuestos exonerados?</a:t>
          </a:r>
          <a:endParaRPr lang="es-CR" sz="14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11480" y="2721400"/>
        <a:ext cx="5760720" cy="727704"/>
      </dsp:txXfrm>
    </dsp:sp>
    <dsp:sp modelId="{B2BB4BE4-A052-4DA0-BFC3-6D44C9F95460}">
      <dsp:nvSpPr>
        <dsp:cNvPr id="0" name=""/>
        <dsp:cNvSpPr/>
      </dsp:nvSpPr>
      <dsp:spPr>
        <a:xfrm>
          <a:off x="0" y="4163898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A558F0B-5C16-4A4D-ABDF-182E16FB2A4F}">
      <dsp:nvSpPr>
        <dsp:cNvPr id="0" name=""/>
        <dsp:cNvSpPr/>
      </dsp:nvSpPr>
      <dsp:spPr>
        <a:xfrm>
          <a:off x="411480" y="3655024"/>
          <a:ext cx="5760720" cy="70075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5-¿Qué plazo se otorgará para la toma de decisión?</a:t>
          </a:r>
          <a:endParaRPr lang="es-CR" sz="14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11480" y="3655024"/>
        <a:ext cx="5760720" cy="7007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25F0D-8214-4943-8FDE-1AB9DE1F68F8}" type="datetimeFigureOut">
              <a:rPr lang="es-CR" smtClean="0"/>
              <a:pPr/>
              <a:t>01/10/2014</a:t>
            </a:fld>
            <a:endParaRPr lang="es-C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70719-511A-4A4A-9C07-6646A063AF82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70719-511A-4A4A-9C07-6646A063AF82}" type="slidenum">
              <a:rPr lang="es-CR" smtClean="0"/>
              <a:pPr/>
              <a:t>1</a:t>
            </a:fld>
            <a:endParaRPr lang="es-C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70719-511A-4A4A-9C07-6646A063AF82}" type="slidenum">
              <a:rPr lang="es-CR" smtClean="0"/>
              <a:pPr/>
              <a:t>2</a:t>
            </a:fld>
            <a:endParaRPr lang="es-C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70719-511A-4A4A-9C07-6646A063AF82}" type="slidenum">
              <a:rPr lang="es-CR" smtClean="0"/>
              <a:pPr/>
              <a:t>7</a:t>
            </a:fld>
            <a:endParaRPr lang="es-C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70719-511A-4A4A-9C07-6646A063AF82}" type="slidenum">
              <a:rPr lang="es-CR" smtClean="0"/>
              <a:pPr/>
              <a:t>10</a:t>
            </a:fld>
            <a:endParaRPr lang="es-C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0D810C-080B-4F16-B3C3-88EFFA6788D3}" type="datetimeFigureOut">
              <a:rPr lang="es-CR" smtClean="0"/>
              <a:pPr/>
              <a:t>01/10/2014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2608B-00D3-4EE5-9431-142CD29224A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0D810C-080B-4F16-B3C3-88EFFA6788D3}" type="datetimeFigureOut">
              <a:rPr lang="es-CR" smtClean="0"/>
              <a:pPr/>
              <a:t>01/10/2014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2608B-00D3-4EE5-9431-142CD29224A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0D810C-080B-4F16-B3C3-88EFFA6788D3}" type="datetimeFigureOut">
              <a:rPr lang="es-CR" smtClean="0"/>
              <a:pPr/>
              <a:t>01/10/2014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2608B-00D3-4EE5-9431-142CD29224A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0D810C-080B-4F16-B3C3-88EFFA6788D3}" type="datetimeFigureOut">
              <a:rPr lang="es-CR" smtClean="0"/>
              <a:pPr/>
              <a:t>01/10/2014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2608B-00D3-4EE5-9431-142CD29224A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0D810C-080B-4F16-B3C3-88EFFA6788D3}" type="datetimeFigureOut">
              <a:rPr lang="es-CR" smtClean="0"/>
              <a:pPr/>
              <a:t>01/10/2014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2608B-00D3-4EE5-9431-142CD29224A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0D810C-080B-4F16-B3C3-88EFFA6788D3}" type="datetimeFigureOut">
              <a:rPr lang="es-CR" smtClean="0"/>
              <a:pPr/>
              <a:t>01/10/2014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2608B-00D3-4EE5-9431-142CD29224A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0D810C-080B-4F16-B3C3-88EFFA6788D3}" type="datetimeFigureOut">
              <a:rPr lang="es-CR" smtClean="0"/>
              <a:pPr/>
              <a:t>01/10/2014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2608B-00D3-4EE5-9431-142CD29224A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0D810C-080B-4F16-B3C3-88EFFA6788D3}" type="datetimeFigureOut">
              <a:rPr lang="es-CR" smtClean="0"/>
              <a:pPr/>
              <a:t>01/10/2014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2608B-00D3-4EE5-9431-142CD29224A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0D810C-080B-4F16-B3C3-88EFFA6788D3}" type="datetimeFigureOut">
              <a:rPr lang="es-CR" smtClean="0"/>
              <a:pPr/>
              <a:t>01/10/2014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2608B-00D3-4EE5-9431-142CD29224A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0D810C-080B-4F16-B3C3-88EFFA6788D3}" type="datetimeFigureOut">
              <a:rPr lang="es-CR" smtClean="0"/>
              <a:pPr/>
              <a:t>01/10/2014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2608B-00D3-4EE5-9431-142CD29224A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0D810C-080B-4F16-B3C3-88EFFA6788D3}" type="datetimeFigureOut">
              <a:rPr lang="es-CR" smtClean="0"/>
              <a:pPr/>
              <a:t>01/10/2014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2608B-00D3-4EE5-9431-142CD29224AE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50D810C-080B-4F16-B3C3-88EFFA6788D3}" type="datetimeFigureOut">
              <a:rPr lang="es-CR" smtClean="0"/>
              <a:pPr/>
              <a:t>01/10/2014</a:t>
            </a:fld>
            <a:endParaRPr lang="es-CR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F2608B-00D3-4EE5-9431-142CD29224A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7772400" cy="3240360"/>
          </a:xfrm>
        </p:spPr>
        <p:txBody>
          <a:bodyPr>
            <a:noAutofit/>
          </a:bodyPr>
          <a:lstStyle/>
          <a:p>
            <a:pPr algn="ctr"/>
            <a:r>
              <a:rPr lang="es-CR" sz="4000" b="1" dirty="0" smtClean="0">
                <a:latin typeface="Cambria" pitchFamily="18" charset="0"/>
              </a:rPr>
              <a:t>Régimen de Perfeccionamiento Activo</a:t>
            </a:r>
            <a:endParaRPr lang="es-CR" sz="4000" b="1" dirty="0">
              <a:latin typeface="Cambria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23928" y="5229200"/>
            <a:ext cx="4752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R" sz="1600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UCI </a:t>
            </a:r>
            <a:r>
              <a:rPr lang="es-CR" sz="1600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2014</a:t>
            </a:r>
            <a:endParaRPr lang="es-CR" sz="1600" b="1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2276872"/>
            <a:ext cx="633670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CR" dirty="0" smtClean="0"/>
              <a:t>Muchas Gracias </a:t>
            </a:r>
            <a:endParaRPr lang="es-CR" dirty="0"/>
          </a:p>
        </p:txBody>
      </p:sp>
      <p:sp>
        <p:nvSpPr>
          <p:cNvPr id="4" name="3 CuadroTexto"/>
          <p:cNvSpPr txBox="1"/>
          <p:nvPr/>
        </p:nvSpPr>
        <p:spPr>
          <a:xfrm>
            <a:off x="4211960" y="5877272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Lic. Ronald Garita López</a:t>
            </a:r>
          </a:p>
          <a:p>
            <a:r>
              <a:rPr lang="es-CR" sz="1600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UCI 2014</a:t>
            </a:r>
            <a:endParaRPr lang="es-CR" sz="1600" b="1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www.academica.mx/sites/default/files/adjuntos/44899/ley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3933056"/>
            <a:ext cx="2448272" cy="2295255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63711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C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Ley General de Aduanas, 7557 de  </a:t>
            </a:r>
            <a:r>
              <a:rPr lang="es-C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y su Reglamento. Ley 7557 </a:t>
            </a:r>
            <a:r>
              <a:rPr lang="es-C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 20 de octubre de 1995.</a:t>
            </a:r>
          </a:p>
          <a:p>
            <a:pPr algn="just"/>
            <a:endParaRPr lang="es-CR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None/>
            </a:pPr>
            <a:r>
              <a:rPr lang="es-C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Reglamento a la Ley General de Aduanas, </a:t>
            </a:r>
            <a:r>
              <a:rPr lang="es-E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Decreto Ejecutivo N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° 25270-H</a:t>
            </a:r>
            <a:r>
              <a:rPr lang="es-ES" sz="20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es-ES" sz="20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 sus reformas.</a:t>
            </a:r>
          </a:p>
          <a:p>
            <a:pPr algn="just">
              <a:buNone/>
            </a:pPr>
            <a:endParaRPr lang="es-E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None/>
            </a:pPr>
            <a:r>
              <a:rPr lang="es-C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Reglamento del Régimen </a:t>
            </a:r>
            <a:r>
              <a:rPr lang="es-C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de Perfeccionamiento Activo, Decreto Ejecutivo No. 36514-H-COMEX y sus </a:t>
            </a:r>
            <a:r>
              <a:rPr lang="es-C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reformas.</a:t>
            </a:r>
            <a:endParaRPr lang="es-CR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4.bp.blogspot.com/-6PYQGyeLkRo/UzNPEKjxEPI/AAAAAAAAAi4/SotJVUiwCvk/s1600/pregunta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764704"/>
            <a:ext cx="1938486" cy="1938487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>
                <a:latin typeface="Accidental Presidency" pitchFamily="2" charset="0"/>
              </a:rPr>
              <a:t>¿</a:t>
            </a:r>
            <a:r>
              <a:rPr lang="es-CR" sz="4000" dirty="0" smtClean="0">
                <a:latin typeface="Accidental Presidency" pitchFamily="2" charset="0"/>
              </a:rPr>
              <a:t>Qué es el Régimen de Perfeccionamiento Activo?</a:t>
            </a:r>
            <a:r>
              <a:rPr lang="es-CR" dirty="0" smtClean="0"/>
              <a:t/>
            </a:r>
            <a:br>
              <a:rPr lang="es-CR" dirty="0" smtClean="0"/>
            </a:br>
            <a:r>
              <a:rPr lang="es-CR" dirty="0"/>
              <a:t>	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CR" sz="2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s-CR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 un régimen aduanero que permite recibir mercancías en el territorio aduanero nacional con suspensión del pago de tributos y bajo la rendición de garantía para algunas de ellas.</a:t>
            </a:r>
          </a:p>
          <a:p>
            <a:pPr algn="just"/>
            <a:endParaRPr lang="es-CR" sz="2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None/>
            </a:pPr>
            <a:r>
              <a:rPr lang="es-CR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No es un régimen de inversión. </a:t>
            </a:r>
          </a:p>
          <a:p>
            <a:pPr algn="just">
              <a:buNone/>
            </a:pP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88640"/>
          <a:ext cx="822960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/>
              <a:t>¿</a:t>
            </a:r>
            <a:r>
              <a:rPr lang="es-CR" sz="4000" b="1" dirty="0" smtClean="0">
                <a:latin typeface="Accidental Presidency" pitchFamily="2" charset="0"/>
              </a:rPr>
              <a:t>Qué </a:t>
            </a:r>
            <a:r>
              <a:rPr lang="es-CR" sz="4000" b="1" dirty="0" smtClean="0">
                <a:latin typeface="Accidental Presidency" pitchFamily="2" charset="0"/>
              </a:rPr>
              <a:t>mercancías pueden ingresar al régimen?</a:t>
            </a:r>
            <a:endParaRPr lang="es-C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67544" y="1700808"/>
          <a:ext cx="8229600" cy="4281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0120" y="332656"/>
            <a:ext cx="8183880" cy="1051560"/>
          </a:xfrm>
        </p:spPr>
        <p:txBody>
          <a:bodyPr/>
          <a:lstStyle/>
          <a:p>
            <a:pPr algn="ctr"/>
            <a:r>
              <a:rPr lang="es-CR" sz="5400" b="1" dirty="0" smtClean="0">
                <a:latin typeface="Accidental Presidency" pitchFamily="2" charset="0"/>
              </a:rPr>
              <a:t>Modalidades</a:t>
            </a:r>
            <a:endParaRPr lang="es-CR" b="1" dirty="0">
              <a:latin typeface="Accidental Presidency" pitchFamily="2" charset="0"/>
            </a:endParaRPr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04"/>
            <a:ext cx="8183880" cy="835536"/>
          </a:xfrm>
        </p:spPr>
        <p:txBody>
          <a:bodyPr>
            <a:noAutofit/>
          </a:bodyPr>
          <a:lstStyle/>
          <a:p>
            <a:pPr algn="ctr"/>
            <a:r>
              <a:rPr lang="es-CR" b="1" dirty="0" smtClean="0">
                <a:latin typeface="Accidental Presidency" pitchFamily="2" charset="0"/>
              </a:rPr>
              <a:t>Modalidad exportación y venta local</a:t>
            </a:r>
            <a:endParaRPr lang="es-CR" b="1" dirty="0">
              <a:latin typeface="Accidental Presidency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844825"/>
            <a:ext cx="8229600" cy="5013176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es-CR" dirty="0" smtClean="0"/>
              <a:t>	</a:t>
            </a:r>
            <a:r>
              <a:rPr lang="es-C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 </a:t>
            </a:r>
            <a:r>
              <a:rPr lang="es-CR" dirty="0">
                <a:latin typeface="Tahoma" pitchFamily="34" charset="0"/>
                <a:ea typeface="Tahoma" pitchFamily="34" charset="0"/>
                <a:cs typeface="Tahoma" pitchFamily="34" charset="0"/>
              </a:rPr>
              <a:t>beneficiario deberá pagar la parte de los tributos correspondientes </a:t>
            </a:r>
            <a:r>
              <a:rPr lang="es-C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</a:t>
            </a:r>
            <a:r>
              <a:rPr lang="es-CR" dirty="0">
                <a:latin typeface="Tahoma" pitchFamily="34" charset="0"/>
                <a:ea typeface="Tahoma" pitchFamily="34" charset="0"/>
                <a:cs typeface="Tahoma" pitchFamily="34" charset="0"/>
              </a:rPr>
              <a:t>las mercancías que se utilizarán en la fabricación del producto final de conformidad con </a:t>
            </a:r>
            <a:r>
              <a:rPr lang="es-C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 porcentaje </a:t>
            </a:r>
            <a:r>
              <a:rPr lang="es-CR" dirty="0">
                <a:latin typeface="Tahoma" pitchFamily="34" charset="0"/>
                <a:ea typeface="Tahoma" pitchFamily="34" charset="0"/>
                <a:cs typeface="Tahoma" pitchFamily="34" charset="0"/>
              </a:rPr>
              <a:t>de </a:t>
            </a:r>
            <a:r>
              <a:rPr lang="es-C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venta local autorizado.</a:t>
            </a:r>
          </a:p>
          <a:p>
            <a:pPr algn="just">
              <a:buNone/>
            </a:pPr>
            <a:r>
              <a:rPr lang="es-C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</a:p>
          <a:p>
            <a:pPr algn="just">
              <a:buNone/>
            </a:pPr>
            <a:r>
              <a:rPr lang="es-C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Cuándo se pagan esa proporción de tributos?</a:t>
            </a:r>
          </a:p>
          <a:p>
            <a:pPr algn="just">
              <a:buNone/>
            </a:pPr>
            <a:r>
              <a:rPr lang="es-C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(i) Al momento del internamiento al 	régimen</a:t>
            </a:r>
          </a:p>
          <a:p>
            <a:pPr algn="just">
              <a:buNone/>
            </a:pPr>
            <a:r>
              <a:rPr lang="es-C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(</a:t>
            </a:r>
            <a:r>
              <a:rPr lang="es-CR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ii</a:t>
            </a:r>
            <a:r>
              <a:rPr lang="es-C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Al momento de realizar la venta local.</a:t>
            </a:r>
          </a:p>
          <a:p>
            <a:pPr algn="just">
              <a:buNone/>
            </a:pPr>
            <a:endParaRPr lang="es-C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None/>
            </a:pPr>
            <a:r>
              <a:rPr lang="es-C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Además el porcentaje proporcional sobre los impuestos correspondientes a la maquinaria y el equipo, también respecto del porcentaje de venta local autorizado, al momento del internamiento al régimen.</a:t>
            </a:r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http://gabrielaquisqueya.yolasite.com/resources/Futuro%20incier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725144"/>
            <a:ext cx="1512168" cy="15121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548680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es-CR" sz="4000" dirty="0" smtClean="0">
                <a:latin typeface="Accidental Presidency" pitchFamily="2" charset="0"/>
              </a:rPr>
              <a:t>Futuro incierto del Régimen de Perfeccionamiento Activo</a:t>
            </a:r>
            <a:r>
              <a:rPr lang="es-CR" sz="4000" dirty="0" smtClean="0"/>
              <a:t> </a:t>
            </a:r>
            <a:endParaRPr lang="es-CR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700808"/>
            <a:ext cx="8183880" cy="41879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CR" dirty="0" smtClean="0"/>
              <a:t>	</a:t>
            </a:r>
            <a:r>
              <a:rPr lang="es-C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 conformidad con lo indicado en el Acuerdo de Subvenciones y Medidas Compensatorias de la Organización Mundial del Comercio, a partir del 1 de enero del 2016 no podrán otorgarse ni mantenerse los beneficios derivados de dicho régimen que constituyan subvenciones a la exportación. </a:t>
            </a:r>
          </a:p>
        </p:txBody>
      </p:sp>
      <p:sp>
        <p:nvSpPr>
          <p:cNvPr id="4098" name="AutoShape 2" descr="data:image/jpeg;base64,/9j/4AAQSkZJRgABAQAAAQABAAD/2wCEAAkGBxQTEhUUEhMWFRUXFBgUFxcVFRQUGBQVFBQWFxgVFxQYHCggGBolGxQWITEhJSkrLi4uGB8zODQsNygtLisBCgoKDQ0NDgwMDisZFBksKysrKysrNywrKysrNywrKysrKyw3KysrKysrKysrKysrKysrKysrKysrKysrKysrK//AABEIAOEA4QMBIgACEQEDEQH/xAAcAAABBAMBAAAAAAAAAAAAAAAAAgMEBQEGCAf/xABLEAABAwIDBAYFBwgIBgMAAAABAAIRAyEEMUEFElFhBgdxgZGhExQisfAycnOzwdHhIyQlQkNSgvEVFjM0NZKTslNUYmODwmSjw//EABYBAQEBAAAAAAAAAAAAAAAAAAABAv/EABURAQEAAAAAAAAAAAAAAAAAAAAB/9oADAMBAAIRAxEAPwD3FCF5z0z6WYnD4p9Kk8Bga0gFjTm0E3IQejIXjB6wMb/xW/6bPuR/X/Hf8Vv+mz7kHs6F4rU6wMfpVb/pM+5YZ1hY6f7Vv+kz7kHtaF5PhOnGKPyqjf8AIz7laM6WYj98f5G/cg9EQtHw/SSuc3j/ACtVnR2vUMXHgEGyoVI3aD+PkE43HP4+QQW6FVjFv4+QShi3cfIILJCr/WncfJZ9ZdxQT0KB6w7j5I9Ydx8kE9CgesO4+Sx6y7j5ILBCrvWXcfILPrLuPkgsEKv9Zdx8gsjEu4+SCehQfTu4rIxBQTUKNTrEnNSAgyhCEAvFest/6QqD/pp/7Aval4j1mH9JVfm0/qwg1stRupZakNmVlS6bUr0HBO0aamsbZAxhxlZbHgKMhUNEwVsezH2EoLHD4WFb4dqjYVym02oJLAnWpqmE81A4ClBNtS0CwVneTZKQ6pCB/eWQ5RhVlZ30EglYlNekTfpUEkrCQ16VKDISmhJBWd5A7CxCa30r0iByj8odqsQqui72h2hWgViBCEKgXiPWaP0jV+ZT+rC9uXhnWgf0lV+ZT+rCClw2IDf1Q751wpjdoUj8ukO1tiqebLDX8VlVpXrM/UJ7CL+Kk0XSoGHcwCYM9qs8JtMgRaOwHzQI9ESVd7NMRKr21QeSs8GEGwYTJWNEqmo1AApNPEoLdrk61yrKdRS6dRBL3kb6Y9IkGugkOemXGVgVFkvCDEwmxUMpmtiwFGONBs1BYNrSYUkNsqvD8SVZU6gQOsSpSZSKr0Cy5Y9LZR94pBKCQ6tZIp4jQpgVEiUFvhne03tCuAtdwFX22if1gtiCsQIQhUC8Q6z2/pGqf+in/sC9vXi/WUR/SFX5tP8A2BBp0JIbdP1GhMbiyqRTCfouTLGJ2mxBZUzKusBEZrWqVSFc7PxIGZhBsDojOO6VIwLGk/K+xVBx7SBPvHvSvTgD2UG2B9MDIJ1tZhC13CAkXurLDvIF8u5BKxGVlGBMSnzVBtCU2kIzQQq2KgKP/SJ0TtegMrqMKYCBFZxeb5JVHD7t0um5Syy33oMYcwn2Ym6hVHcD3pio4i+Y4hBsTK4OZCRiKoComYqNU5X2gHMjI990Fk7FgaqNWxnBafiNou3iAYU/ZtRzsyguH4wygYsqLUjRZo66oLHZmKPp6QnN7R5rewvNdl4j85oj/utHmvSQrEZQhCoF4p1l/wCI1Pm0/wDYF7WvDusx8bSq/MpfVhBrVVybp1OKVY5uhIqYaBvNMjloeYWVOOenG17KOZhP02WQM0apJKn4UmJusU6TW3cbJ+riGbsAoHWYok8laYWuCOKpKbhFjrorDCsDTMeKDZMBiFd0FqmzdpN3iIHLtWz4KpvCUEv0YFwsBsqJVxcZqK/a7AYkSM+SCfjKgaFVPfvZe9RcdtYuktIjTmqZmML3m8Rw+5BsVGnzHilYzEloj7VUsrnOfuTb8cdYsgljHcezxT9DFgSZmdCtPxWPJdmilinTnKDcnVRANu5VWKrxJnuUGltE5H+Sa2hjZHNA0/FiZN1Mwu0gBwK12tWRTrnVBtP9JnUp120TFitV9OZTtPE8UG1bBxE4uhzrM969hC8N6MVpxuG+mZ717kFYjKEIVAvCOtP/ABKr8yl9WF7uvCetP/EqvzKX1YQagXKRhX6cUyGJwENEqKkPfAzUcYmNUxWxwGvcquriZkmwQWGLxxJHCMk27aP4KqNYuPJOMbCI2TA15AurF21d0HzWuMxbWt5qO7askyEG24LHtcZJg9/2LYtn7Qc07s+zpexXmNHGQbK7ZtGWi8IrfcZjzGV/etL2tijnM35hRW7YPyd6RzUevWDkGaG0nEwSbG17KbRxBLpm61+rQIMhSMLUMoN0w+MEXMqPjcYJt4KnFcpuo45yoHMTXWMPW0UGrJKfo2CCax0OmU5iKwKgb5Si5A095WQ9JISboHvSLPpUzupQCC+6H1px2F+nZ710EFzv0OB9fwv07PeuiArEZQhCoF4R1p/4lV+ZS+rC93XNnXTtGpT2vWDSI9FSsRxpi/FBBc6Aq7EVjkDZUlPadSwLpDeP63aU27Gv3rOBmDlkSLgKC1fTtJUStUtaya9YeR8oZXELEk3QO0qsJ01yVGhKCCQ6mDeVFIupFIE9ykerzogYot5p/fPFLp4aE+2gSIRUZr1KoklZobOcTAVrhNnRIOfvQRKNIuBlFFkK3bh4BAhRX4YzkgbWCJUkUY0SxR5KCG2kl+hUv0XJSqWEQVwoLPoVb+q2yQ2gJhBTjDLJoK8bhhwWPVhwQUQw5WRQurk0Wjj4Ip0Wz+CBXRGhGNwx/wC8z3r3sLx7ovhR61QPCq05c17CFYjKEIVAuZOvAfpetb9nR+rC6bXOXW/hw/a9eXBsUqRkzH9mOCDzb0ZOQTtHCHgtp2dXwzWAPBmIO6wme/JS6WMwQEGnUmQQ7dFhwiYUGv7O2YSbjNX39XN8CNL8JUx3SHCMj8m9+mQbHjml4zprhmiKVGq7t3WR5oK3EdGd0b1xyF1Xf0UQTY+CusH0nrYg+xg3vZMFzbgRf2nkBoPepNbaWR3Htd+7u7xHe2R5oKrDbMdGV0+Nn8lMpbSMwGPJ+jdPuQ7HnWm//KUVEGDKkYLA3U3B1N8O/Jvz3B7LvlFj3+5iiU9rtEeye+EFuMG0wBmpFPZJziVXYfbbMzbvCnO6SAWa5veR7woJuH2bGYQ7Zo5KoxXSTdEuY6P3mgvaLcWyPNUdbpKx1hWdf5wCDaPUgSUtmDaFqmF261mVUHtJ+1PjbIN9+TyKo2ZmCBNoUxuGGS1Jm0YyJHesV9rOAkPNs1Bs2LrMpzvOAhs3MQL3PIxHMlUmG2tTqVDu2FwZgw0akaSdM7Gy0TaW06laqXOOVhN8ibd8rOHxTmiAbEbsZWvnHafNVG+YjbgD4AMXA4m49o6fJk569isqtdtMAOe0kjVwN8ybZgAaZyMpXmDse9z3OnOdeJ/AeCfftB53iTNt0am4Iz8+0BFbsdsM3Z9owRNhcvyB4G99AR3qFS2g59SARaS4XAAEQJ4G2XLUrU8TjTuMYDYGTzP2n2il4DaB3iSZ17SHb1/4r9wRHqXRDFziqe84kena1oaBmSAJ5WPgeS9oC5k6F415x+CBPysVTLspjT7PBdNhUZQhCAXOHXLX3drVo/4dLSf2YXR65+63cDSO06r6uJp0gadIbrWvr1iRTH7JsBo5ueEGgjFOzn47EvCh1UltNr6jtQxpcRzIaDA5lOjGYen/AGOHNR2fpMW7eGWmHpbrBe/tOemcTtGtUaGPqH0YyptDadIf+JgDfJQOuwAb/a1qbDf2GEYipIzBbTO6w8nPakOfTH9nT3v+quQ891NsMH8W+oRICQ6rpPmgk4jEOPy6jnRkJho+awQG9wUZz5yJ7iU0GE3v8cFMw1CMwgRSou1LlJ3COPiU81vxCU42lBvXRTZYbh9nF7b18dX3pi49BXpt/wBq882hs51KtVpEGWVH08/3HloPgAV7Bten6thNgzbdxWGDtL1KR3vN5Wp9amzTQ2i8jKs1lUdsejd505/iQaDUwDufimxh3tNyY7fxV6344rD6YKCBhKRmWvLHcWuIPiCn34FxMuaKkkneux09rbHvaUh+HIMtsVIwu0S03sgZZs1hzqejPCq2AT9K2R3uDQsVdkvY3eLTuRIqNIfTPZWZLD2TKvqddj7Ecpt7k7T2duneo1HMdGbCWk/OiJHLVFasabtCeOaUwPEiTzyPkQtkq4d37Wiyrxc2MPVmB+tTG4c83MdKapbPw7jDazqLv3MQzdyz/OKe80/xNYiNeZhRNxpxIPb29yeZsycifKw7Ve4vY1Wmw1CHej/VqNLKlJ19KzSW68QmMNcAu9mLmWiDnF+7zRVGdk1GjKTyN/DNMGhUHs7rrHgVsxb7UxcRBJA4xmclLpVwGkvpyO4xnqLaINLdQeTkfBKbh4Gv3racVTY4Dde0ScpgQQLTdV+J2dUiwJJBs2HSO45IjPQOo47UwMi3rNMTHPiurwuUegeGe3amB32kfnNPMEa8CurQqMoQhALm/rmZO1q30dL6oLpBc2ddL/0tWH/bo/Vi6DTWx8fHam31Eh5tn5n7AktA/AkqBWfxE+KAzjbTX3pdNoi4T+6OcZ8hFkDmHbw+5S2N7lHDRkAfCJ5J50D470Uufw4cU7Rw+/7Ic2XOawA7wJLnNFjEHPimaboi2fnfn3K26IYcVdoYOmcjiGOte9M+kv3MKD0nrsinhsIf3MU1wztuUahHZkmeu3Z+/QoYkCdx5pnhu1QC0nvZH8Sd6+Gzg6Gf94I8aFVXu3sL65sYgXc/CU6zfnsYyqPNkd6I8FoW0sdeHx9ikQDp38vvsoLKkxy7D8fipQdz59nb4IpTqc8tNFGq4cfiprjHab62n4Cac48PeDYSggsqFkQZHxoFa4LaXPTlNtfjmq+oyeWtr5/Hkojmxfh8aZIjd8Nig4AGJ+w+8X9ydqYNrhkI4nInO/gtHoY0jMmcvibaK6we0+B45xewEHx96KsRhHUXb9F76LzbepuLC7tIzHIyEP2g7PEYelWn9dn5rWPN1SkNxxsflMOSfbjmuifsFnXyi2g1PPgt7ZExMaNzMbt+0aH7lBDFPC1DFPEuoutLMUPRixi2JpbzCPnBicxmzcRRZvupPcw5VGgVKd3TIq0iWwmq+DafZz5jnlY5fJOgUXAipQeXYas+i7UU3locdd5oMO75VRFq7XIO84wDfjkCL9s5KRTx2+PZgmNLROQPHL4hSn7X3jGLwdKtNzVoj1WseLi6kNypn+s26xQ2dg6gjD4kUXOuKeNYaGpA/OaO9T4gSBMoJ/QyfX8MIzrsJ9oxZ2gMrogLnjo50fxtDaOCdUpO9GcQz8q1wq03CZkPYSL28F0OFRlCEIBc0ddp/S9b6Oj9WF0uuaOuwfper9HR+rCDRQOB7ZJ90p0G3Ln2JoH7Rx5J1rhkQPdA4RqoHmEZe8ZfEp1rftyTcx46+7yQAe/WO/7UEsHz8slgacJvkbd4TbRMaDt0FljI2GoBvr8QglB/AHMRBIt2La+qSmKm1KMiXU21qu9NoDCwWjL8rxWm1HQLHkQI1HYvROofCg4yvUiNzD7oN/2lRvd+yOkoNp68GzhKB0GKbl9BWV91aVw/ZeE/WikaZ5+ie+n/AOqoevT+5UT/APLb3fm+I8MlI6lcQHbMDZvTr1WHlvOFQeVQIPGekmzzh8ZXoaU6rmtNx7E7zB/lcO1Rab5MfZPHnK3nru2XuYxlbd9mtRbJ09JTdukf5Sw9y89pOy5Wvx096CY18g65ZkTf35+ScBAiCDa+vbrw4qLvkwY4WF4mOFjMC/NKdU0mROtjrOvMoFyefhNuMpqoB58LQO66y8EDP9WeMTFvCbarDoIz/EEeJMzYaIGa3YNSMhHMT8WTHpCO63LPwj71KflGR8O0Cfs4ph0acTaNDoO9BKobQyuRHA2ygacfjJWGG2hu8BIJ5ZcL/EKhe2O893JJbVjjOUfGqDcqePacwLwQbZXII7ydVIq1mQNTlci8HOMp3Z558lqNLGAcNDB4jKeIv/JTcPjogmwiREHK0TOXAfeirsgF0E72ZI3SdSbHhra91Er4JhBsZHPPw0v2+SVSxusAe1APEQRaRNgXcSIKe9YbAtbdtBJ3ZMRPhHIgiNQl9A9+lj8MKNV7GOrsa5jHVA14kbwe2YMmcx+HRwXgXRWjGOwpGXpqd5P7xgjjMc4jtXvoVRlCEIBcz9dgJ2xWg/s6Pf8AkwV0wuaOuv8Axetx9HR+rCDRh2393JPg8eXLvSGixt3/AHoa8gi34mezkoJAqG988/5fGqyTYcLwZ0nPxUYOP38ylF8/HBA/6S/cJ58oveE5vW4R3z2jTMj7lFBi2XjbIj47VkOzgG2fKeel+SB8PM34TnGhtM3y9y9g6gsN+TxdW0mpTpWEQGMLz51fJeLh8A3AzaePaL8/Je+dReF3dm7+tTEVHH+CKYjj8hBnryP6PZafzlk8vydXXT4CquoDETQxdP8AdrtfHz6YGX/j8lb9eDJ2YeWIpG2nyhfx81qHUBiR6ziqd/aosfBgXZUI/wD0QbX127N9JgBVHyqFRrp4Mf7D9Mrg/wAIXg/pPaNuyMrzNhz+xdU9IMAK+GrUSAfSUns7y0wfFcqu9kkE5WOQgwZb4jyQOtdaYAMXjK1r2vYnwSqNUZZ+ev8APTXkoxvyHn+KdY7jc9gv/FxtyQS6TxyMgg5kEGBNsuHek1Dz7s8xnzyTLDI5Zx+BCy2oBe1hP7w5WGtoMICpUtbW8EaE5X4Rx4rDpNgBYe+IjuSnSJGRysJka3438gs1mGxOnsiSDYZNkfwmOXBBHtwtneZ/nn3Jqo0DiDp28Z8E+TcmbG05GDoTFssuSbqNsTpfQRIHHTNA1uwRbvuJAzicrD3JbKpy05wctZj4CyGti7dRlByvEcxHgm3NieRvB1HMfKCCZTr7u6ZggR2SZvwznvCkYfF+0ZGYEEkwwgfKHP2fI9iqxUg8QLCLeA7Y4JTXjMg8e0CB2cUG+dB8Z+fYVgMj1hkWbEFwu2Cbw1s9vj0cFy50Crk7SwUgT6xTHOLXjsOfONF1GFRlCEIBc09dY/S9b6Oj9WF0suaeur/F630dH6sINHaLe/48UAckAx5fHihz518M9FAp0WtymfiFkG348P5JvT7MtYSm5HX+ecoMxpz1+/vWHPMW4TI7dSsuyGU9vwAstdORiLwO0a+KDDsov2QBEAeP8l0r1T0NzZOE9mN5hfkBO+9zptxkLmh+pJ0OepE65BdadHsMKWFw9MCAyhTbAG7EME20ug1Lrtb+iqn01H6z8V5p1MYnd2qwC2/SqsOZ3vY3x8o2g0/iV6d10tH9EVp0qUT/APcwe4leK9XWJ9HtTBu0NdrTnI9JNL/3CDqGVzL1kbM9X2jiGEWdU9I0z+rUbvZcjvDu1uumXHTVeL9fuz4rYbEACHNdSdqSWneEN/WgF3jzQeVNHEGB2znEJ2nUuCDcGRxBvB4Tw5ps1czOpnO4AtlxSpLfk8iCCCQeNri4lBILR7RAMiD3WkkZgQfNYYy5NjP2xbuEJFJ02kkEgTkYdY55WKXN4ybE+yZtkTzN8kDgAiOBtIm0+PmsVKVhczeBwjge73Jn0xBMRp3SCYHuSt7M9lwZhrgbXtYCJQKJAIGZ4RLSZ5ElJc25BAvra0xe/v5rBlokERxy0tY6guzz7ksETJiIkAWnlbSbTe6Bl1O0THaOABmc/gJDs4OV75iwi1+wp57t4wYLtIgkiCcm5wJ00SN0Atgi5vIBjhYzeyCPuZkSdMsxe58BkVktz0ntBABg6Zz7k7BuRcTAvkBP6pysOCaqA63k9wvx11QbB1eOjaeDAm+IpgzrDgeEG9x2rqwLk7q9d+k8DGXrNPW/DvXWIVGUIQgFz91udF8bX2pVqUMJWq0yykA9jCWktYAb6roFYhBygeg+0s/UcTP0az/UjaQH9xxNxJ/JnwXV0IhBygOg20TngcQP/GTHErH9RtpT/ccRr+yPbqusViEHKQ6EbRJvgMQefoyIGqHdCNo3HqOIvr6Nx811bCIQcp4XoJtBz2h+BxAaXAOO46zZAJPdOS6k3DoFIhZQaP1rbMq19mVqdGm+pULqRDGCS7drMJgchJ7l4jsnohtKniKNU4Gv7NalUP5M/s6gdeOQ0XUsIhBEc08CtL61dhVMVgCKdJ1SrTeHsa2bmb+zra3et/hEIOUndB9ojLA4kmxn0Z8L9nBZf0L2lEeo1+6lcd+YuSurIRCDlT+pG0f+Qr5/8I5apwdCdoW/MsQLSQab/CR2ea6nhEIOVx0L2jH9wrcP7N2lpz5+ZSm9B9o5+p19Bem69jJ7J7M11NCIQcsU+he0Ig4HESJ3TuO93Dv0S6fQnHmQcFXbNgTRcdMzec+WpXUkIhByq7oTtCIGAxEyb+jPxCx/UvaP/IYifo9F1YsIOVX9Ctok2wOI7fRkTEACewfGaS3oTtISRgcSDBHyAfKF1ZCyg5p6E9DcdS2hhH1MHXaxlem5z3UyGtaDck6LpUIhACDKEIQCEIQCEIQCEIQCEIQCEIQCEIQCEIQCEIQCEIQCEIQCEIQCEIQCEIQCEIQCEIQ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R"/>
          </a:p>
        </p:txBody>
      </p:sp>
      <p:sp>
        <p:nvSpPr>
          <p:cNvPr id="4100" name="AutoShape 4" descr="data:image/jpeg;base64,/9j/4AAQSkZJRgABAQAAAQABAAD/2wCEAAkGBxQTEhUUEhMWFRUXFBgUFxcVFRQUGBQVFBQWFxgVFxQYHCggGBolGxQWITEhJSkrLi4uGB8zODQsNygtLisBCgoKDQ0NDgwMDisZFBksKysrKysrNywrKysrNywrKysrKyw3KysrKysrKysrKysrKysrKysrKysrKysrKysrK//AABEIAOEA4QMBIgACEQEDEQH/xAAcAAABBAMBAAAAAAAAAAAAAAAAAgMEBQEGCAf/xABLEAABAwIDBAYFBwgIBgMAAAABAAIRAyEEMUEFElFhBgdxgZGhExQisfAycnOzwdHhIyQlQkNSgvEVFjM0NZKTslNUYmODwmSjw//EABYBAQEBAAAAAAAAAAAAAAAAAAABAv/EABURAQEAAAAAAAAAAAAAAAAAAAAB/9oADAMBAAIRAxEAPwD3FCF5z0z6WYnD4p9Kk8Bga0gFjTm0E3IQejIXjB6wMb/xW/6bPuR/X/Hf8Vv+mz7kHs6F4rU6wMfpVb/pM+5YZ1hY6f7Vv+kz7kHtaF5PhOnGKPyqjf8AIz7laM6WYj98f5G/cg9EQtHw/SSuc3j/ACtVnR2vUMXHgEGyoVI3aD+PkE43HP4+QQW6FVjFv4+QShi3cfIILJCr/WncfJZ9ZdxQT0KB6w7j5I9Ydx8kE9CgesO4+Sx6y7j5ILBCrvWXcfILPrLuPkgsEKv9Zdx8gsjEu4+SCehQfTu4rIxBQTUKNTrEnNSAgyhCEAvFest/6QqD/pp/7Aval4j1mH9JVfm0/qwg1stRupZakNmVlS6bUr0HBO0aamsbZAxhxlZbHgKMhUNEwVsezH2EoLHD4WFb4dqjYVym02oJLAnWpqmE81A4ClBNtS0CwVneTZKQ6pCB/eWQ5RhVlZ30EglYlNekTfpUEkrCQ16VKDISmhJBWd5A7CxCa30r0iByj8odqsQqui72h2hWgViBCEKgXiPWaP0jV+ZT+rC9uXhnWgf0lV+ZT+rCClw2IDf1Q751wpjdoUj8ukO1tiqebLDX8VlVpXrM/UJ7CL+Kk0XSoGHcwCYM9qs8JtMgRaOwHzQI9ESVd7NMRKr21QeSs8GEGwYTJWNEqmo1AApNPEoLdrk61yrKdRS6dRBL3kb6Y9IkGugkOemXGVgVFkvCDEwmxUMpmtiwFGONBs1BYNrSYUkNsqvD8SVZU6gQOsSpSZSKr0Cy5Y9LZR94pBKCQ6tZIp4jQpgVEiUFvhne03tCuAtdwFX22if1gtiCsQIQhUC8Q6z2/pGqf+in/sC9vXi/WUR/SFX5tP8A2BBp0JIbdP1GhMbiyqRTCfouTLGJ2mxBZUzKusBEZrWqVSFc7PxIGZhBsDojOO6VIwLGk/K+xVBx7SBPvHvSvTgD2UG2B9MDIJ1tZhC13CAkXurLDvIF8u5BKxGVlGBMSnzVBtCU2kIzQQq2KgKP/SJ0TtegMrqMKYCBFZxeb5JVHD7t0um5Syy33oMYcwn2Ym6hVHcD3pio4i+Y4hBsTK4OZCRiKoComYqNU5X2gHMjI990Fk7FgaqNWxnBafiNou3iAYU/ZtRzsyguH4wygYsqLUjRZo66oLHZmKPp6QnN7R5rewvNdl4j85oj/utHmvSQrEZQhCoF4p1l/wCI1Pm0/wDYF7WvDusx8bSq/MpfVhBrVVybp1OKVY5uhIqYaBvNMjloeYWVOOenG17KOZhP02WQM0apJKn4UmJusU6TW3cbJ+riGbsAoHWYok8laYWuCOKpKbhFjrorDCsDTMeKDZMBiFd0FqmzdpN3iIHLtWz4KpvCUEv0YFwsBsqJVxcZqK/a7AYkSM+SCfjKgaFVPfvZe9RcdtYuktIjTmqZmML3m8Rw+5BsVGnzHilYzEloj7VUsrnOfuTb8cdYsgljHcezxT9DFgSZmdCtPxWPJdmilinTnKDcnVRANu5VWKrxJnuUGltE5H+Sa2hjZHNA0/FiZN1Mwu0gBwK12tWRTrnVBtP9JnUp120TFitV9OZTtPE8UG1bBxE4uhzrM969hC8N6MVpxuG+mZ717kFYjKEIVAvCOtP/ABKr8yl9WF7uvCetP/EqvzKX1YQagXKRhX6cUyGJwENEqKkPfAzUcYmNUxWxwGvcquriZkmwQWGLxxJHCMk27aP4KqNYuPJOMbCI2TA15AurF21d0HzWuMxbWt5qO7askyEG24LHtcZJg9/2LYtn7Qc07s+zpexXmNHGQbK7ZtGWi8IrfcZjzGV/etL2tijnM35hRW7YPyd6RzUevWDkGaG0nEwSbG17KbRxBLpm61+rQIMhSMLUMoN0w+MEXMqPjcYJt4KnFcpuo45yoHMTXWMPW0UGrJKfo2CCax0OmU5iKwKgb5Si5A095WQ9JISboHvSLPpUzupQCC+6H1px2F+nZ710EFzv0OB9fwv07PeuiArEZQhCoF4R1p/4lV+ZS+rC93XNnXTtGpT2vWDSI9FSsRxpi/FBBc6Aq7EVjkDZUlPadSwLpDeP63aU27Gv3rOBmDlkSLgKC1fTtJUStUtaya9YeR8oZXELEk3QO0qsJ01yVGhKCCQ6mDeVFIupFIE9ykerzogYot5p/fPFLp4aE+2gSIRUZr1KoklZobOcTAVrhNnRIOfvQRKNIuBlFFkK3bh4BAhRX4YzkgbWCJUkUY0SxR5KCG2kl+hUv0XJSqWEQVwoLPoVb+q2yQ2gJhBTjDLJoK8bhhwWPVhwQUQw5WRQurk0Wjj4Ip0Wz+CBXRGhGNwx/wC8z3r3sLx7ovhR61QPCq05c17CFYjKEIVAuZOvAfpetb9nR+rC6bXOXW/hw/a9eXBsUqRkzH9mOCDzb0ZOQTtHCHgtp2dXwzWAPBmIO6wme/JS6WMwQEGnUmQQ7dFhwiYUGv7O2YSbjNX39XN8CNL8JUx3SHCMj8m9+mQbHjml4zprhmiKVGq7t3WR5oK3EdGd0b1xyF1Xf0UQTY+CusH0nrYg+xg3vZMFzbgRf2nkBoPepNbaWR3Htd+7u7xHe2R5oKrDbMdGV0+Nn8lMpbSMwGPJ+jdPuQ7HnWm//KUVEGDKkYLA3U3B1N8O/Jvz3B7LvlFj3+5iiU9rtEeye+EFuMG0wBmpFPZJziVXYfbbMzbvCnO6SAWa5veR7woJuH2bGYQ7Zo5KoxXSTdEuY6P3mgvaLcWyPNUdbpKx1hWdf5wCDaPUgSUtmDaFqmF261mVUHtJ+1PjbIN9+TyKo2ZmCBNoUxuGGS1Jm0YyJHesV9rOAkPNs1Bs2LrMpzvOAhs3MQL3PIxHMlUmG2tTqVDu2FwZgw0akaSdM7Gy0TaW06laqXOOVhN8ibd8rOHxTmiAbEbsZWvnHafNVG+YjbgD4AMXA4m49o6fJk569isqtdtMAOe0kjVwN8ybZgAaZyMpXmDse9z3OnOdeJ/AeCfftB53iTNt0am4Iz8+0BFbsdsM3Z9owRNhcvyB4G99AR3qFS2g59SARaS4XAAEQJ4G2XLUrU8TjTuMYDYGTzP2n2il4DaB3iSZ17SHb1/4r9wRHqXRDFziqe84kena1oaBmSAJ5WPgeS9oC5k6F415x+CBPysVTLspjT7PBdNhUZQhCAXOHXLX3drVo/4dLSf2YXR65+63cDSO06r6uJp0gadIbrWvr1iRTH7JsBo5ueEGgjFOzn47EvCh1UltNr6jtQxpcRzIaDA5lOjGYen/AGOHNR2fpMW7eGWmHpbrBe/tOemcTtGtUaGPqH0YyptDadIf+JgDfJQOuwAb/a1qbDf2GEYipIzBbTO6w8nPakOfTH9nT3v+quQ891NsMH8W+oRICQ6rpPmgk4jEOPy6jnRkJho+awQG9wUZz5yJ7iU0GE3v8cFMw1CMwgRSou1LlJ3COPiU81vxCU42lBvXRTZYbh9nF7b18dX3pi49BXpt/wBq882hs51KtVpEGWVH08/3HloPgAV7Bten6thNgzbdxWGDtL1KR3vN5Wp9amzTQ2i8jKs1lUdsejd505/iQaDUwDufimxh3tNyY7fxV6344rD6YKCBhKRmWvLHcWuIPiCn34FxMuaKkkneux09rbHvaUh+HIMtsVIwu0S03sgZZs1hzqejPCq2AT9K2R3uDQsVdkvY3eLTuRIqNIfTPZWZLD2TKvqddj7Ecpt7k7T2duneo1HMdGbCWk/OiJHLVFasabtCeOaUwPEiTzyPkQtkq4d37Wiyrxc2MPVmB+tTG4c83MdKapbPw7jDazqLv3MQzdyz/OKe80/xNYiNeZhRNxpxIPb29yeZsycifKw7Ve4vY1Wmw1CHej/VqNLKlJ19KzSW68QmMNcAu9mLmWiDnF+7zRVGdk1GjKTyN/DNMGhUHs7rrHgVsxb7UxcRBJA4xmclLpVwGkvpyO4xnqLaINLdQeTkfBKbh4Gv3racVTY4Dde0ScpgQQLTdV+J2dUiwJJBs2HSO45IjPQOo47UwMi3rNMTHPiurwuUegeGe3amB32kfnNPMEa8CurQqMoQhALm/rmZO1q30dL6oLpBc2ddL/0tWH/bo/Vi6DTWx8fHam31Eh5tn5n7AktA/AkqBWfxE+KAzjbTX3pdNoi4T+6OcZ8hFkDmHbw+5S2N7lHDRkAfCJ5J50D470Uufw4cU7Rw+/7Ic2XOawA7wJLnNFjEHPimaboi2fnfn3K26IYcVdoYOmcjiGOte9M+kv3MKD0nrsinhsIf3MU1wztuUahHZkmeu3Z+/QoYkCdx5pnhu1QC0nvZH8Sd6+Gzg6Gf94I8aFVXu3sL65sYgXc/CU6zfnsYyqPNkd6I8FoW0sdeHx9ikQDp38vvsoLKkxy7D8fipQdz59nb4IpTqc8tNFGq4cfiprjHab62n4Cac48PeDYSggsqFkQZHxoFa4LaXPTlNtfjmq+oyeWtr5/Hkojmxfh8aZIjd8Nig4AGJ+w+8X9ydqYNrhkI4nInO/gtHoY0jMmcvibaK6we0+B45xewEHx96KsRhHUXb9F76LzbepuLC7tIzHIyEP2g7PEYelWn9dn5rWPN1SkNxxsflMOSfbjmuifsFnXyi2g1PPgt7ZExMaNzMbt+0aH7lBDFPC1DFPEuoutLMUPRixi2JpbzCPnBicxmzcRRZvupPcw5VGgVKd3TIq0iWwmq+DafZz5jnlY5fJOgUXAipQeXYas+i7UU3locdd5oMO75VRFq7XIO84wDfjkCL9s5KRTx2+PZgmNLROQPHL4hSn7X3jGLwdKtNzVoj1WseLi6kNypn+s26xQ2dg6gjD4kUXOuKeNYaGpA/OaO9T4gSBMoJ/QyfX8MIzrsJ9oxZ2gMrogLnjo50fxtDaOCdUpO9GcQz8q1wq03CZkPYSL28F0OFRlCEIBc0ddp/S9b6Oj9WF0uuaOuwfper9HR+rCDRQOB7ZJ90p0G3Ln2JoH7Rx5J1rhkQPdA4RqoHmEZe8ZfEp1rftyTcx46+7yQAe/WO/7UEsHz8slgacJvkbd4TbRMaDt0FljI2GoBvr8QglB/AHMRBIt2La+qSmKm1KMiXU21qu9NoDCwWjL8rxWm1HQLHkQI1HYvROofCg4yvUiNzD7oN/2lRvd+yOkoNp68GzhKB0GKbl9BWV91aVw/ZeE/WikaZ5+ie+n/AOqoevT+5UT/APLb3fm+I8MlI6lcQHbMDZvTr1WHlvOFQeVQIPGekmzzh8ZXoaU6rmtNx7E7zB/lcO1Rab5MfZPHnK3nru2XuYxlbd9mtRbJ09JTdukf5Sw9y89pOy5Wvx096CY18g65ZkTf35+ScBAiCDa+vbrw4qLvkwY4WF4mOFjMC/NKdU0mROtjrOvMoFyefhNuMpqoB58LQO66y8EDP9WeMTFvCbarDoIz/EEeJMzYaIGa3YNSMhHMT8WTHpCO63LPwj71KflGR8O0Cfs4ph0acTaNDoO9BKobQyuRHA2ygacfjJWGG2hu8BIJ5ZcL/EKhe2O893JJbVjjOUfGqDcqePacwLwQbZXII7ydVIq1mQNTlci8HOMp3Z558lqNLGAcNDB4jKeIv/JTcPjogmwiREHK0TOXAfeirsgF0E72ZI3SdSbHhra91Er4JhBsZHPPw0v2+SVSxusAe1APEQRaRNgXcSIKe9YbAtbdtBJ3ZMRPhHIgiNQl9A9+lj8MKNV7GOrsa5jHVA14kbwe2YMmcx+HRwXgXRWjGOwpGXpqd5P7xgjjMc4jtXvoVRlCEIBcz9dgJ2xWg/s6Pf8AkwV0wuaOuv8Axetx9HR+rCDRh2393JPg8eXLvSGixt3/AHoa8gi34mezkoJAqG988/5fGqyTYcLwZ0nPxUYOP38ylF8/HBA/6S/cJ58oveE5vW4R3z2jTMj7lFBi2XjbIj47VkOzgG2fKeel+SB8PM34TnGhtM3y9y9g6gsN+TxdW0mpTpWEQGMLz51fJeLh8A3AzaePaL8/Je+dReF3dm7+tTEVHH+CKYjj8hBnryP6PZafzlk8vydXXT4CquoDETQxdP8AdrtfHz6YGX/j8lb9eDJ2YeWIpG2nyhfx81qHUBiR6ziqd/aosfBgXZUI/wD0QbX127N9JgBVHyqFRrp4Mf7D9Mrg/wAIXg/pPaNuyMrzNhz+xdU9IMAK+GrUSAfSUns7y0wfFcqu9kkE5WOQgwZb4jyQOtdaYAMXjK1r2vYnwSqNUZZ+ev8APTXkoxvyHn+KdY7jc9gv/FxtyQS6TxyMgg5kEGBNsuHek1Dz7s8xnzyTLDI5Zx+BCy2oBe1hP7w5WGtoMICpUtbW8EaE5X4Rx4rDpNgBYe+IjuSnSJGRysJka3438gs1mGxOnsiSDYZNkfwmOXBBHtwtneZ/nn3Jqo0DiDp28Z8E+TcmbG05GDoTFssuSbqNsTpfQRIHHTNA1uwRbvuJAzicrD3JbKpy05wctZj4CyGti7dRlByvEcxHgm3NieRvB1HMfKCCZTr7u6ZggR2SZvwznvCkYfF+0ZGYEEkwwgfKHP2fI9iqxUg8QLCLeA7Y4JTXjMg8e0CB2cUG+dB8Z+fYVgMj1hkWbEFwu2Cbw1s9vj0cFy50Crk7SwUgT6xTHOLXjsOfONF1GFRlCEIBc09dY/S9b6Oj9WF0suaeur/F630dH6sINHaLe/48UAckAx5fHihz518M9FAp0WtymfiFkG348P5JvT7MtYSm5HX+ecoMxpz1+/vWHPMW4TI7dSsuyGU9vwAstdORiLwO0a+KDDsov2QBEAeP8l0r1T0NzZOE9mN5hfkBO+9zptxkLmh+pJ0OepE65BdadHsMKWFw9MCAyhTbAG7EME20ug1Lrtb+iqn01H6z8V5p1MYnd2qwC2/SqsOZ3vY3x8o2g0/iV6d10tH9EVp0qUT/APcwe4leK9XWJ9HtTBu0NdrTnI9JNL/3CDqGVzL1kbM9X2jiGEWdU9I0z+rUbvZcjvDu1uumXHTVeL9fuz4rYbEACHNdSdqSWneEN/WgF3jzQeVNHEGB2znEJ2nUuCDcGRxBvB4Tw5ps1czOpnO4AtlxSpLfk8iCCCQeNri4lBILR7RAMiD3WkkZgQfNYYy5NjP2xbuEJFJ02kkEgTkYdY55WKXN4ybE+yZtkTzN8kDgAiOBtIm0+PmsVKVhczeBwjge73Jn0xBMRp3SCYHuSt7M9lwZhrgbXtYCJQKJAIGZ4RLSZ5ElJc25BAvra0xe/v5rBlokERxy0tY6guzz7ksETJiIkAWnlbSbTe6Bl1O0THaOABmc/gJDs4OV75iwi1+wp57t4wYLtIgkiCcm5wJ00SN0Atgi5vIBjhYzeyCPuZkSdMsxe58BkVktz0ntBABg6Zz7k7BuRcTAvkBP6pysOCaqA63k9wvx11QbB1eOjaeDAm+IpgzrDgeEG9x2rqwLk7q9d+k8DGXrNPW/DvXWIVGUIQgFz91udF8bX2pVqUMJWq0yykA9jCWktYAb6roFYhBygeg+0s/UcTP0az/UjaQH9xxNxJ/JnwXV0IhBygOg20TngcQP/GTHErH9RtpT/ccRr+yPbqusViEHKQ6EbRJvgMQefoyIGqHdCNo3HqOIvr6Nx811bCIQcp4XoJtBz2h+BxAaXAOO46zZAJPdOS6k3DoFIhZQaP1rbMq19mVqdGm+pULqRDGCS7drMJgchJ7l4jsnohtKniKNU4Gv7NalUP5M/s6gdeOQ0XUsIhBEc08CtL61dhVMVgCKdJ1SrTeHsa2bmb+zra3et/hEIOUndB9ojLA4kmxn0Z8L9nBZf0L2lEeo1+6lcd+YuSurIRCDlT+pG0f+Qr5/8I5apwdCdoW/MsQLSQab/CR2ea6nhEIOVx0L2jH9wrcP7N2lpz5+ZSm9B9o5+p19Bem69jJ7J7M11NCIQcsU+he0Ig4HESJ3TuO93Dv0S6fQnHmQcFXbNgTRcdMzec+WpXUkIhByq7oTtCIGAxEyb+jPxCx/UvaP/IYifo9F1YsIOVX9Ctok2wOI7fRkTEACewfGaS3oTtISRgcSDBHyAfKF1ZCyg5p6E9DcdS2hhH1MHXaxlem5z3UyGtaDck6LpUIhACDKEIQCEIQCEIQCEIQCEIQCEIQCEIQCEIQCEIQCEIQCEIQCEIQCEIQCEIQCEIQCEIQ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22114"/>
          </a:xfrm>
        </p:spPr>
        <p:txBody>
          <a:bodyPr>
            <a:noAutofit/>
          </a:bodyPr>
          <a:lstStyle/>
          <a:p>
            <a:r>
              <a:rPr lang="es-CR" sz="3200" b="1" dirty="0" smtClean="0">
                <a:latin typeface="Accidental Presidency" pitchFamily="2" charset="0"/>
              </a:rPr>
              <a:t>Futuro incierto del Régimen de Perfeccionamiento Activo</a:t>
            </a:r>
            <a:endParaRPr lang="es-CR" sz="3200" b="1" dirty="0">
              <a:latin typeface="Accidental Presidency" pitchFamily="2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22960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315</TotalTime>
  <Words>229</Words>
  <Application>Microsoft Office PowerPoint</Application>
  <PresentationFormat>Presentación en pantalla (4:3)</PresentationFormat>
  <Paragraphs>45</Paragraphs>
  <Slides>10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Aspecto</vt:lpstr>
      <vt:lpstr>Régimen de Perfeccionamiento Activo</vt:lpstr>
      <vt:lpstr>Diapositiva 2</vt:lpstr>
      <vt:lpstr> ¿Qué es el Régimen de Perfeccionamiento Activo?  </vt:lpstr>
      <vt:lpstr>Diapositiva 4</vt:lpstr>
      <vt:lpstr> ¿Qué mercancías pueden ingresar al régimen?</vt:lpstr>
      <vt:lpstr>Modalidades</vt:lpstr>
      <vt:lpstr>Modalidad exportación y venta local</vt:lpstr>
      <vt:lpstr>Futuro incierto del Régimen de Perfeccionamiento Activo </vt:lpstr>
      <vt:lpstr>Futuro incierto del Régimen de Perfeccionamiento Activo</vt:lpstr>
      <vt:lpstr>Muchas Gracias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Régimen de Perfeccionamiento Activo</dc:title>
  <dc:creator>FLORANGEL CASTRO</dc:creator>
  <cp:lastModifiedBy>Maikol</cp:lastModifiedBy>
  <cp:revision>34</cp:revision>
  <dcterms:created xsi:type="dcterms:W3CDTF">2014-09-22T17:20:41Z</dcterms:created>
  <dcterms:modified xsi:type="dcterms:W3CDTF">2014-10-01T21:01:20Z</dcterms:modified>
</cp:coreProperties>
</file>