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3" r:id="rId1"/>
  </p:sldMasterIdLst>
  <p:notesMasterIdLst>
    <p:notesMasterId r:id="rId43"/>
  </p:notesMasterIdLst>
  <p:handoutMasterIdLst>
    <p:handoutMasterId r:id="rId44"/>
  </p:handoutMasterIdLst>
  <p:sldIdLst>
    <p:sldId id="628" r:id="rId2"/>
    <p:sldId id="369" r:id="rId3"/>
    <p:sldId id="629" r:id="rId4"/>
    <p:sldId id="630" r:id="rId5"/>
    <p:sldId id="631" r:id="rId6"/>
    <p:sldId id="536" r:id="rId7"/>
    <p:sldId id="622" r:id="rId8"/>
    <p:sldId id="632" r:id="rId9"/>
    <p:sldId id="633" r:id="rId10"/>
    <p:sldId id="634" r:id="rId11"/>
    <p:sldId id="635" r:id="rId12"/>
    <p:sldId id="636" r:id="rId13"/>
    <p:sldId id="637" r:id="rId14"/>
    <p:sldId id="638" r:id="rId15"/>
    <p:sldId id="639" r:id="rId16"/>
    <p:sldId id="640" r:id="rId17"/>
    <p:sldId id="641" r:id="rId18"/>
    <p:sldId id="642" r:id="rId19"/>
    <p:sldId id="643" r:id="rId20"/>
    <p:sldId id="644" r:id="rId21"/>
    <p:sldId id="645" r:id="rId22"/>
    <p:sldId id="646" r:id="rId23"/>
    <p:sldId id="647" r:id="rId24"/>
    <p:sldId id="648" r:id="rId25"/>
    <p:sldId id="653" r:id="rId26"/>
    <p:sldId id="654" r:id="rId27"/>
    <p:sldId id="655" r:id="rId28"/>
    <p:sldId id="656" r:id="rId29"/>
    <p:sldId id="659" r:id="rId30"/>
    <p:sldId id="665" r:id="rId31"/>
    <p:sldId id="666" r:id="rId32"/>
    <p:sldId id="667" r:id="rId33"/>
    <p:sldId id="670" r:id="rId34"/>
    <p:sldId id="673" r:id="rId35"/>
    <p:sldId id="674" r:id="rId36"/>
    <p:sldId id="740" r:id="rId37"/>
    <p:sldId id="741" r:id="rId38"/>
    <p:sldId id="789" r:id="rId39"/>
    <p:sldId id="790" r:id="rId40"/>
    <p:sldId id="791" r:id="rId41"/>
    <p:sldId id="786" r:id="rId42"/>
  </p:sldIdLst>
  <p:sldSz cx="9144000" cy="6858000" type="screen4x3"/>
  <p:notesSz cx="6858000" cy="9774238"/>
  <p:defaultTextStyle>
    <a:defPPr>
      <a:defRPr lang="es-C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80808"/>
    <a:srgbClr val="0099CC"/>
    <a:srgbClr val="33CC33"/>
    <a:srgbClr val="CCCCFF"/>
    <a:srgbClr val="FFFF99"/>
    <a:srgbClr val="CC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3" autoAdjust="0"/>
    <p:restoredTop sz="90441" autoAdjust="0"/>
  </p:normalViewPr>
  <p:slideViewPr>
    <p:cSldViewPr>
      <p:cViewPr>
        <p:scale>
          <a:sx n="70" d="100"/>
          <a:sy n="70" d="100"/>
        </p:scale>
        <p:origin x="-638" y="-58"/>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notesViewPr>
    <p:cSldViewPr>
      <p:cViewPr varScale="1">
        <p:scale>
          <a:sx n="35" d="100"/>
          <a:sy n="35" d="100"/>
        </p:scale>
        <p:origin x="-1416" y="-90"/>
      </p:cViewPr>
      <p:guideLst>
        <p:guide orient="horz" pos="3079"/>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E8599-E26A-423E-A553-7C7DC9E421CB}"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es-ES_tradnl"/>
        </a:p>
      </dgm:t>
    </dgm:pt>
    <dgm:pt modelId="{237082D8-B193-4C20-B7A9-A413B494F3B6}">
      <dgm:prSet phldrT="[Texto]" custT="1"/>
      <dgm:spPr/>
      <dgm:t>
        <a:bodyPr/>
        <a:lstStyle/>
        <a:p>
          <a:r>
            <a:rPr lang="es-ES_tradnl" sz="1800" b="1" dirty="0" smtClean="0"/>
            <a:t>Zonas Francas (CAUCA 77)</a:t>
          </a:r>
          <a:endParaRPr lang="es-ES_tradnl" sz="1800" b="1" dirty="0"/>
        </a:p>
      </dgm:t>
    </dgm:pt>
    <dgm:pt modelId="{9E47C528-5A8A-4741-88F7-F16BDB53EE79}" type="parTrans" cxnId="{252EFB67-653F-4191-8924-F4561D44BE0E}">
      <dgm:prSet/>
      <dgm:spPr/>
      <dgm:t>
        <a:bodyPr/>
        <a:lstStyle/>
        <a:p>
          <a:endParaRPr lang="es-ES_tradnl"/>
        </a:p>
      </dgm:t>
    </dgm:pt>
    <dgm:pt modelId="{D62B228F-F9BC-4594-A0CE-250E3C04B4D2}" type="sibTrans" cxnId="{252EFB67-653F-4191-8924-F4561D44BE0E}">
      <dgm:prSet/>
      <dgm:spPr/>
      <dgm:t>
        <a:bodyPr/>
        <a:lstStyle/>
        <a:p>
          <a:endParaRPr lang="es-ES_tradnl"/>
        </a:p>
      </dgm:t>
    </dgm:pt>
    <dgm:pt modelId="{4234F1EB-EA4D-49F4-8129-968FA959236D}">
      <dgm:prSet phldrT="[Texto]" custT="1"/>
      <dgm:spPr/>
      <dgm:t>
        <a:bodyPr/>
        <a:lstStyle/>
        <a:p>
          <a:r>
            <a:rPr lang="es-ES_tradnl" sz="2400" b="1" dirty="0" smtClean="0"/>
            <a:t>De Perfeccionamiento</a:t>
          </a:r>
          <a:endParaRPr lang="es-ES_tradnl" sz="2400" b="1" dirty="0"/>
        </a:p>
      </dgm:t>
    </dgm:pt>
    <dgm:pt modelId="{2C1762F0-6AAB-4C03-B757-235AF02D7852}" type="parTrans" cxnId="{23702936-723C-4CB5-BC47-CC2BD7CEF883}">
      <dgm:prSet/>
      <dgm:spPr/>
      <dgm:t>
        <a:bodyPr/>
        <a:lstStyle/>
        <a:p>
          <a:endParaRPr lang="es-ES_tradnl"/>
        </a:p>
      </dgm:t>
    </dgm:pt>
    <dgm:pt modelId="{6BA96D04-7AAF-4AFB-B41F-AE969C21C779}" type="sibTrans" cxnId="{23702936-723C-4CB5-BC47-CC2BD7CEF883}">
      <dgm:prSet/>
      <dgm:spPr/>
      <dgm:t>
        <a:bodyPr/>
        <a:lstStyle/>
        <a:p>
          <a:endParaRPr lang="es-ES_tradnl"/>
        </a:p>
      </dgm:t>
    </dgm:pt>
    <dgm:pt modelId="{28FCC281-6803-4A24-9003-51D9BA779995}">
      <dgm:prSet phldrT="[Texto]"/>
      <dgm:spPr/>
      <dgm:t>
        <a:bodyPr/>
        <a:lstStyle/>
        <a:p>
          <a:r>
            <a:rPr lang="es-ES_tradnl" b="1" dirty="0" smtClean="0"/>
            <a:t>Perfeccionamiento Activo CAUCA 74</a:t>
          </a:r>
          <a:endParaRPr lang="es-ES_tradnl" b="1" dirty="0"/>
        </a:p>
      </dgm:t>
    </dgm:pt>
    <dgm:pt modelId="{E6AE05B3-2283-4EF9-B0A3-9FBDD5E81A75}" type="parTrans" cxnId="{3EB7EE4E-7BEA-48CA-842D-A2CEDB7EAAF4}">
      <dgm:prSet/>
      <dgm:spPr/>
      <dgm:t>
        <a:bodyPr/>
        <a:lstStyle/>
        <a:p>
          <a:endParaRPr lang="es-ES_tradnl"/>
        </a:p>
      </dgm:t>
    </dgm:pt>
    <dgm:pt modelId="{7DAA7B21-3E61-474B-8107-A05E50C426C5}" type="sibTrans" cxnId="{3EB7EE4E-7BEA-48CA-842D-A2CEDB7EAAF4}">
      <dgm:prSet/>
      <dgm:spPr/>
      <dgm:t>
        <a:bodyPr/>
        <a:lstStyle/>
        <a:p>
          <a:endParaRPr lang="es-ES_tradnl"/>
        </a:p>
      </dgm:t>
    </dgm:pt>
    <dgm:pt modelId="{D02A3E66-EA6C-45AC-BC76-1BC40AA3E646}">
      <dgm:prSet phldrT="[Texto]"/>
      <dgm:spPr/>
      <dgm:t>
        <a:bodyPr/>
        <a:lstStyle/>
        <a:p>
          <a:r>
            <a:rPr lang="es-ES_tradnl" b="1" dirty="0" smtClean="0"/>
            <a:t>Devolutivo de Derechos </a:t>
          </a:r>
        </a:p>
        <a:p>
          <a:r>
            <a:rPr lang="es-ES_tradnl" b="1" dirty="0" smtClean="0"/>
            <a:t>(</a:t>
          </a:r>
          <a:r>
            <a:rPr lang="es-ES_tradnl" b="1" dirty="0" err="1" smtClean="0"/>
            <a:t>Draw</a:t>
          </a:r>
          <a:r>
            <a:rPr lang="es-ES_tradnl" b="1" dirty="0" smtClean="0"/>
            <a:t> Back)</a:t>
          </a:r>
          <a:endParaRPr lang="es-ES_tradnl" b="1" dirty="0"/>
        </a:p>
      </dgm:t>
    </dgm:pt>
    <dgm:pt modelId="{1A4A6A21-9464-404A-AA20-57E2E99740BF}" type="parTrans" cxnId="{B363DB2E-170F-4503-A9D0-59917B61CB49}">
      <dgm:prSet/>
      <dgm:spPr/>
      <dgm:t>
        <a:bodyPr/>
        <a:lstStyle/>
        <a:p>
          <a:endParaRPr lang="es-ES_tradnl"/>
        </a:p>
      </dgm:t>
    </dgm:pt>
    <dgm:pt modelId="{6FFA2D2A-E60A-423B-939C-AB010542DBB4}" type="sibTrans" cxnId="{B363DB2E-170F-4503-A9D0-59917B61CB49}">
      <dgm:prSet/>
      <dgm:spPr/>
      <dgm:t>
        <a:bodyPr/>
        <a:lstStyle/>
        <a:p>
          <a:endParaRPr lang="es-ES_tradnl"/>
        </a:p>
      </dgm:t>
    </dgm:pt>
    <dgm:pt modelId="{2E60B25E-DA5B-4BF2-8360-9395FF2B1AB1}">
      <dgm:prSet phldrT="[Texto]"/>
      <dgm:spPr/>
      <dgm:t>
        <a:bodyPr/>
        <a:lstStyle/>
        <a:p>
          <a:r>
            <a:rPr lang="es-ES_tradnl" b="1" dirty="0" smtClean="0"/>
            <a:t>LGA 190-191</a:t>
          </a:r>
          <a:endParaRPr lang="es-ES_tradnl" b="1" dirty="0"/>
        </a:p>
      </dgm:t>
    </dgm:pt>
    <dgm:pt modelId="{358647D2-4093-4913-B25F-2E230EEFFBF1}" type="parTrans" cxnId="{3E972556-9720-4BE2-B51E-D3BA23E6F4FF}">
      <dgm:prSet/>
      <dgm:spPr/>
      <dgm:t>
        <a:bodyPr/>
        <a:lstStyle/>
        <a:p>
          <a:endParaRPr lang="es-ES_tradnl"/>
        </a:p>
      </dgm:t>
    </dgm:pt>
    <dgm:pt modelId="{CA51DE8B-5EC5-4F4E-AB9F-1FD6A07FE3CB}" type="sibTrans" cxnId="{3E972556-9720-4BE2-B51E-D3BA23E6F4FF}">
      <dgm:prSet/>
      <dgm:spPr/>
      <dgm:t>
        <a:bodyPr/>
        <a:lstStyle/>
        <a:p>
          <a:endParaRPr lang="es-ES_tradnl"/>
        </a:p>
      </dgm:t>
    </dgm:pt>
    <dgm:pt modelId="{5344F9AB-8BDC-4017-BD50-2A88CB1E6158}">
      <dgm:prSet phldrT="[Texto]" custT="1"/>
      <dgm:spPr/>
      <dgm:t>
        <a:bodyPr/>
        <a:lstStyle/>
        <a:p>
          <a:r>
            <a:rPr lang="es-ES_tradnl" sz="2400" b="1" dirty="0" smtClean="0"/>
            <a:t>Liberatorio de pago de tributos aduaneros</a:t>
          </a:r>
          <a:endParaRPr lang="es-ES_tradnl" sz="2400" b="1" dirty="0"/>
        </a:p>
      </dgm:t>
    </dgm:pt>
    <dgm:pt modelId="{8DE4B3DA-800F-4D6F-A894-0D7734934419}" type="sibTrans" cxnId="{D714D9D8-C4C6-4797-8DCE-43619C0262DC}">
      <dgm:prSet/>
      <dgm:spPr/>
      <dgm:t>
        <a:bodyPr/>
        <a:lstStyle/>
        <a:p>
          <a:endParaRPr lang="es-ES_tradnl"/>
        </a:p>
      </dgm:t>
    </dgm:pt>
    <dgm:pt modelId="{C11877E4-A343-4C54-A7A9-CA21F213CE29}" type="parTrans" cxnId="{D714D9D8-C4C6-4797-8DCE-43619C0262DC}">
      <dgm:prSet/>
      <dgm:spPr/>
      <dgm:t>
        <a:bodyPr/>
        <a:lstStyle/>
        <a:p>
          <a:endParaRPr lang="es-ES_tradnl"/>
        </a:p>
      </dgm:t>
    </dgm:pt>
    <dgm:pt modelId="{EE2D9247-75E7-4BE2-AEAB-915CFACD604E}">
      <dgm:prSet phldrT="[Texto]" custT="1"/>
      <dgm:spPr/>
      <dgm:t>
        <a:bodyPr/>
        <a:lstStyle/>
        <a:p>
          <a:r>
            <a:rPr lang="es-ES_tradnl" sz="1800" b="1" dirty="0" smtClean="0"/>
            <a:t>Reimportación en el mismo Estado (CAUCA 81,82)</a:t>
          </a:r>
          <a:endParaRPr lang="es-ES_tradnl" sz="1800" b="1" dirty="0"/>
        </a:p>
      </dgm:t>
    </dgm:pt>
    <dgm:pt modelId="{E64039E1-3C5B-455E-9110-94FEBAAF7083}" type="parTrans" cxnId="{A8BD2B01-7289-4533-B4AA-C2E3758736B3}">
      <dgm:prSet/>
      <dgm:spPr/>
      <dgm:t>
        <a:bodyPr/>
        <a:lstStyle/>
        <a:p>
          <a:endParaRPr lang="es-ES_tradnl"/>
        </a:p>
      </dgm:t>
    </dgm:pt>
    <dgm:pt modelId="{784A4CA0-6AFC-4629-BAC9-9C24881E8520}" type="sibTrans" cxnId="{A8BD2B01-7289-4533-B4AA-C2E3758736B3}">
      <dgm:prSet/>
      <dgm:spPr/>
      <dgm:t>
        <a:bodyPr/>
        <a:lstStyle/>
        <a:p>
          <a:endParaRPr lang="es-ES_tradnl"/>
        </a:p>
      </dgm:t>
    </dgm:pt>
    <dgm:pt modelId="{6284F709-A355-4152-AF33-BDEABDB0CFC5}">
      <dgm:prSet phldrT="[Texto]" custT="1"/>
      <dgm:spPr/>
      <dgm:t>
        <a:bodyPr/>
        <a:lstStyle/>
        <a:p>
          <a:r>
            <a:rPr lang="es-ES_tradnl" sz="1800" b="1" dirty="0" smtClean="0"/>
            <a:t>Reexportación (CAUCA 83</a:t>
          </a:r>
          <a:r>
            <a:rPr lang="es-ES_tradnl" sz="1600" b="1" dirty="0" smtClean="0"/>
            <a:t>)</a:t>
          </a:r>
          <a:endParaRPr lang="es-ES_tradnl" sz="1600" b="1" dirty="0"/>
        </a:p>
      </dgm:t>
    </dgm:pt>
    <dgm:pt modelId="{3CB31859-FC52-40C5-9E08-7C9695D7BD16}" type="parTrans" cxnId="{D05B74DD-24EB-48E8-97FF-4211A80864E9}">
      <dgm:prSet/>
      <dgm:spPr/>
      <dgm:t>
        <a:bodyPr/>
        <a:lstStyle/>
        <a:p>
          <a:endParaRPr lang="es-ES_tradnl"/>
        </a:p>
      </dgm:t>
    </dgm:pt>
    <dgm:pt modelId="{99DAADA8-AA9D-4837-A7B1-2E0369A943BD}" type="sibTrans" cxnId="{D05B74DD-24EB-48E8-97FF-4211A80864E9}">
      <dgm:prSet/>
      <dgm:spPr/>
      <dgm:t>
        <a:bodyPr/>
        <a:lstStyle/>
        <a:p>
          <a:endParaRPr lang="es-ES_tradnl"/>
        </a:p>
      </dgm:t>
    </dgm:pt>
    <dgm:pt modelId="{D52A1F85-6DBB-47B7-A0D0-DBCB1446A63F}">
      <dgm:prSet phldrT="[Texto]"/>
      <dgm:spPr/>
      <dgm:t>
        <a:bodyPr/>
        <a:lstStyle/>
        <a:p>
          <a:r>
            <a:rPr lang="es-ES_tradnl" b="1" dirty="0" smtClean="0"/>
            <a:t>Expo. </a:t>
          </a:r>
          <a:r>
            <a:rPr lang="es-ES_tradnl" b="1" dirty="0" err="1" smtClean="0"/>
            <a:t>Temp</a:t>
          </a:r>
          <a:r>
            <a:rPr lang="es-ES_tradnl" b="1" dirty="0" smtClean="0"/>
            <a:t>. </a:t>
          </a:r>
          <a:r>
            <a:rPr lang="es-ES_tradnl" b="1" dirty="0" err="1" smtClean="0"/>
            <a:t>Perfecc</a:t>
          </a:r>
          <a:r>
            <a:rPr lang="es-ES_tradnl" b="1" dirty="0" smtClean="0"/>
            <a:t> Pasivo</a:t>
          </a:r>
          <a:endParaRPr lang="es-ES_tradnl" b="1" dirty="0"/>
        </a:p>
      </dgm:t>
    </dgm:pt>
    <dgm:pt modelId="{861BBF53-7E0C-4C7B-A46C-4BAFD488F499}" type="parTrans" cxnId="{3FA74E2F-CA1C-4F01-ADCB-169FCEE40675}">
      <dgm:prSet/>
      <dgm:spPr/>
      <dgm:t>
        <a:bodyPr/>
        <a:lstStyle/>
        <a:p>
          <a:endParaRPr lang="es-ES_tradnl"/>
        </a:p>
      </dgm:t>
    </dgm:pt>
    <dgm:pt modelId="{B58CD280-EA04-4A04-839D-9A52599877EF}" type="sibTrans" cxnId="{3FA74E2F-CA1C-4F01-ADCB-169FCEE40675}">
      <dgm:prSet/>
      <dgm:spPr/>
      <dgm:t>
        <a:bodyPr/>
        <a:lstStyle/>
        <a:p>
          <a:endParaRPr lang="es-ES_tradnl"/>
        </a:p>
      </dgm:t>
    </dgm:pt>
    <dgm:pt modelId="{16F46951-0CF3-4FA7-9EE2-11EA4D8BD7A8}">
      <dgm:prSet phldrT="[Texto]"/>
      <dgm:spPr/>
      <dgm:t>
        <a:bodyPr/>
        <a:lstStyle/>
        <a:p>
          <a:r>
            <a:rPr lang="es-ES_tradnl" b="1" dirty="0" smtClean="0"/>
            <a:t>Imp. </a:t>
          </a:r>
          <a:r>
            <a:rPr lang="es-ES_tradnl" b="1" dirty="0" err="1" smtClean="0"/>
            <a:t>Def</a:t>
          </a:r>
          <a:r>
            <a:rPr lang="es-ES_tradnl" b="1" dirty="0" smtClean="0"/>
            <a:t>. (ingreso sacos, etc.)</a:t>
          </a:r>
          <a:endParaRPr lang="es-ES_tradnl" b="1" dirty="0"/>
        </a:p>
      </dgm:t>
    </dgm:pt>
    <dgm:pt modelId="{AEC4FAAA-266F-4B8E-83D7-D6FE9782F7F8}" type="parTrans" cxnId="{A630F01C-89D6-4020-A757-1C39A958E3E4}">
      <dgm:prSet/>
      <dgm:spPr/>
      <dgm:t>
        <a:bodyPr/>
        <a:lstStyle/>
        <a:p>
          <a:endParaRPr lang="es-CR"/>
        </a:p>
      </dgm:t>
    </dgm:pt>
    <dgm:pt modelId="{FBE0251D-2F6E-4C2E-91DA-2E53D69DA41B}" type="sibTrans" cxnId="{A630F01C-89D6-4020-A757-1C39A958E3E4}">
      <dgm:prSet/>
      <dgm:spPr/>
      <dgm:t>
        <a:bodyPr/>
        <a:lstStyle/>
        <a:p>
          <a:endParaRPr lang="es-CR"/>
        </a:p>
      </dgm:t>
    </dgm:pt>
    <dgm:pt modelId="{DD115C6E-2A9C-4DB4-A2BE-48DEA5880ADB}">
      <dgm:prSet phldrT="[Texto]"/>
      <dgm:spPr/>
      <dgm:t>
        <a:bodyPr/>
        <a:lstStyle/>
        <a:p>
          <a:r>
            <a:rPr lang="es-ES_tradnl" b="1" dirty="0" err="1" smtClean="0"/>
            <a:t>Exp</a:t>
          </a:r>
          <a:r>
            <a:rPr lang="es-ES_tradnl" b="1" dirty="0" smtClean="0"/>
            <a:t>. </a:t>
          </a:r>
          <a:r>
            <a:rPr lang="es-ES_tradnl" b="1" dirty="0" err="1" smtClean="0"/>
            <a:t>Def</a:t>
          </a:r>
          <a:r>
            <a:rPr lang="es-ES_tradnl" b="1" dirty="0" smtClean="0"/>
            <a:t>. (producto – café en sacos)</a:t>
          </a:r>
          <a:endParaRPr lang="es-ES_tradnl" b="1" dirty="0"/>
        </a:p>
      </dgm:t>
    </dgm:pt>
    <dgm:pt modelId="{7DAC79A3-9A7A-4FBE-A3E4-ECE173316B59}" type="parTrans" cxnId="{A8B6592F-B3B4-4313-9DB5-FE9E25E9320F}">
      <dgm:prSet/>
      <dgm:spPr/>
      <dgm:t>
        <a:bodyPr/>
        <a:lstStyle/>
        <a:p>
          <a:endParaRPr lang="es-CR"/>
        </a:p>
      </dgm:t>
    </dgm:pt>
    <dgm:pt modelId="{6E752B43-9ED9-4CD1-A625-D03B694F3134}" type="sibTrans" cxnId="{A8B6592F-B3B4-4313-9DB5-FE9E25E9320F}">
      <dgm:prSet/>
      <dgm:spPr/>
      <dgm:t>
        <a:bodyPr/>
        <a:lstStyle/>
        <a:p>
          <a:endParaRPr lang="es-CR"/>
        </a:p>
      </dgm:t>
    </dgm:pt>
    <dgm:pt modelId="{0A957BF1-70F8-4918-B1FE-B4BE5CDA57EF}" type="pres">
      <dgm:prSet presAssocID="{561E8599-E26A-423E-A553-7C7DC9E421CB}" presName="Name0" presStyleCnt="0">
        <dgm:presLayoutVars>
          <dgm:dir/>
          <dgm:animLvl val="lvl"/>
          <dgm:resizeHandles val="exact"/>
        </dgm:presLayoutVars>
      </dgm:prSet>
      <dgm:spPr/>
      <dgm:t>
        <a:bodyPr/>
        <a:lstStyle/>
        <a:p>
          <a:endParaRPr lang="es-ES_tradnl"/>
        </a:p>
      </dgm:t>
    </dgm:pt>
    <dgm:pt modelId="{06C05F4C-2763-470D-AEAD-CD68C39DBF2B}" type="pres">
      <dgm:prSet presAssocID="{5344F9AB-8BDC-4017-BD50-2A88CB1E6158}" presName="linNode" presStyleCnt="0"/>
      <dgm:spPr/>
      <dgm:t>
        <a:bodyPr/>
        <a:lstStyle/>
        <a:p>
          <a:endParaRPr lang="es-ES_tradnl"/>
        </a:p>
      </dgm:t>
    </dgm:pt>
    <dgm:pt modelId="{70F11829-64C7-495A-ADB2-109532997B02}" type="pres">
      <dgm:prSet presAssocID="{5344F9AB-8BDC-4017-BD50-2A88CB1E6158}" presName="parentText" presStyleLbl="node1" presStyleIdx="0" presStyleCnt="3" custScaleX="132345">
        <dgm:presLayoutVars>
          <dgm:chMax val="1"/>
          <dgm:bulletEnabled val="1"/>
        </dgm:presLayoutVars>
      </dgm:prSet>
      <dgm:spPr/>
      <dgm:t>
        <a:bodyPr/>
        <a:lstStyle/>
        <a:p>
          <a:endParaRPr lang="es-ES_tradnl"/>
        </a:p>
      </dgm:t>
    </dgm:pt>
    <dgm:pt modelId="{7F413974-9A8D-4065-9FF4-CAA5399BCCB9}" type="pres">
      <dgm:prSet presAssocID="{5344F9AB-8BDC-4017-BD50-2A88CB1E6158}" presName="descendantText" presStyleLbl="alignAccFollowNode1" presStyleIdx="0" presStyleCnt="3" custScaleY="112844">
        <dgm:presLayoutVars>
          <dgm:bulletEnabled val="1"/>
        </dgm:presLayoutVars>
      </dgm:prSet>
      <dgm:spPr/>
      <dgm:t>
        <a:bodyPr/>
        <a:lstStyle/>
        <a:p>
          <a:endParaRPr lang="es-ES_tradnl"/>
        </a:p>
      </dgm:t>
    </dgm:pt>
    <dgm:pt modelId="{5859C8F7-155E-4D98-9AC6-9234B349F956}" type="pres">
      <dgm:prSet presAssocID="{8DE4B3DA-800F-4D6F-A894-0D7734934419}" presName="sp" presStyleCnt="0"/>
      <dgm:spPr/>
      <dgm:t>
        <a:bodyPr/>
        <a:lstStyle/>
        <a:p>
          <a:endParaRPr lang="es-ES_tradnl"/>
        </a:p>
      </dgm:t>
    </dgm:pt>
    <dgm:pt modelId="{711F16CA-7854-4001-94E0-F92C5A35397E}" type="pres">
      <dgm:prSet presAssocID="{4234F1EB-EA4D-49F4-8129-968FA959236D}" presName="linNode" presStyleCnt="0"/>
      <dgm:spPr/>
      <dgm:t>
        <a:bodyPr/>
        <a:lstStyle/>
        <a:p>
          <a:endParaRPr lang="es-ES_tradnl"/>
        </a:p>
      </dgm:t>
    </dgm:pt>
    <dgm:pt modelId="{BFDE584A-84B5-4447-AC7F-989E0C047AF2}" type="pres">
      <dgm:prSet presAssocID="{4234F1EB-EA4D-49F4-8129-968FA959236D}" presName="parentText" presStyleLbl="node1" presStyleIdx="1" presStyleCnt="3" custScaleX="132345" custLinFactNeighborX="-1831" custLinFactNeighborY="-1514">
        <dgm:presLayoutVars>
          <dgm:chMax val="1"/>
          <dgm:bulletEnabled val="1"/>
        </dgm:presLayoutVars>
      </dgm:prSet>
      <dgm:spPr/>
      <dgm:t>
        <a:bodyPr/>
        <a:lstStyle/>
        <a:p>
          <a:endParaRPr lang="es-ES_tradnl"/>
        </a:p>
      </dgm:t>
    </dgm:pt>
    <dgm:pt modelId="{1415E2EB-D45D-46AE-A14B-0B39F480D91F}" type="pres">
      <dgm:prSet presAssocID="{4234F1EB-EA4D-49F4-8129-968FA959236D}" presName="descendantText" presStyleLbl="alignAccFollowNode1" presStyleIdx="1" presStyleCnt="3">
        <dgm:presLayoutVars>
          <dgm:bulletEnabled val="1"/>
        </dgm:presLayoutVars>
      </dgm:prSet>
      <dgm:spPr/>
      <dgm:t>
        <a:bodyPr/>
        <a:lstStyle/>
        <a:p>
          <a:endParaRPr lang="es-ES_tradnl"/>
        </a:p>
      </dgm:t>
    </dgm:pt>
    <dgm:pt modelId="{CA985881-A045-4FBD-A691-3687DBCA3294}" type="pres">
      <dgm:prSet presAssocID="{6BA96D04-7AAF-4AFB-B41F-AE969C21C779}" presName="sp" presStyleCnt="0"/>
      <dgm:spPr/>
      <dgm:t>
        <a:bodyPr/>
        <a:lstStyle/>
        <a:p>
          <a:endParaRPr lang="es-ES_tradnl"/>
        </a:p>
      </dgm:t>
    </dgm:pt>
    <dgm:pt modelId="{6A6984C3-15D5-4067-A0D3-22B3E29CE899}" type="pres">
      <dgm:prSet presAssocID="{D02A3E66-EA6C-45AC-BC76-1BC40AA3E646}" presName="linNode" presStyleCnt="0"/>
      <dgm:spPr/>
      <dgm:t>
        <a:bodyPr/>
        <a:lstStyle/>
        <a:p>
          <a:endParaRPr lang="es-ES_tradnl"/>
        </a:p>
      </dgm:t>
    </dgm:pt>
    <dgm:pt modelId="{1EE08929-A13D-4A55-8BB0-09DAA6DFCD62}" type="pres">
      <dgm:prSet presAssocID="{D02A3E66-EA6C-45AC-BC76-1BC40AA3E646}" presName="parentText" presStyleLbl="node1" presStyleIdx="2" presStyleCnt="3" custScaleX="132345">
        <dgm:presLayoutVars>
          <dgm:chMax val="1"/>
          <dgm:bulletEnabled val="1"/>
        </dgm:presLayoutVars>
      </dgm:prSet>
      <dgm:spPr/>
      <dgm:t>
        <a:bodyPr/>
        <a:lstStyle/>
        <a:p>
          <a:endParaRPr lang="es-ES_tradnl"/>
        </a:p>
      </dgm:t>
    </dgm:pt>
    <dgm:pt modelId="{547CB3B5-B6E6-4C7E-B9D7-699825871041}" type="pres">
      <dgm:prSet presAssocID="{D02A3E66-EA6C-45AC-BC76-1BC40AA3E646}" presName="descendantText" presStyleLbl="alignAccFollowNode1" presStyleIdx="2" presStyleCnt="3">
        <dgm:presLayoutVars>
          <dgm:bulletEnabled val="1"/>
        </dgm:presLayoutVars>
      </dgm:prSet>
      <dgm:spPr/>
      <dgm:t>
        <a:bodyPr/>
        <a:lstStyle/>
        <a:p>
          <a:endParaRPr lang="es-ES_tradnl"/>
        </a:p>
      </dgm:t>
    </dgm:pt>
  </dgm:ptLst>
  <dgm:cxnLst>
    <dgm:cxn modelId="{6D721297-10B1-4289-AAEA-4C5138FFA0D8}" type="presOf" srcId="{5344F9AB-8BDC-4017-BD50-2A88CB1E6158}" destId="{70F11829-64C7-495A-ADB2-109532997B02}" srcOrd="0" destOrd="0" presId="urn:microsoft.com/office/officeart/2005/8/layout/vList5"/>
    <dgm:cxn modelId="{6AF7FB94-A5C5-4994-9113-B81DAA5ABF53}" type="presOf" srcId="{DD115C6E-2A9C-4DB4-A2BE-48DEA5880ADB}" destId="{547CB3B5-B6E6-4C7E-B9D7-699825871041}" srcOrd="0" destOrd="2" presId="urn:microsoft.com/office/officeart/2005/8/layout/vList5"/>
    <dgm:cxn modelId="{A630F01C-89D6-4020-A757-1C39A958E3E4}" srcId="{D02A3E66-EA6C-45AC-BC76-1BC40AA3E646}" destId="{16F46951-0CF3-4FA7-9EE2-11EA4D8BD7A8}" srcOrd="1" destOrd="0" parTransId="{AEC4FAAA-266F-4B8E-83D7-D6FE9782F7F8}" sibTransId="{FBE0251D-2F6E-4C2E-91DA-2E53D69DA41B}"/>
    <dgm:cxn modelId="{252EFB67-653F-4191-8924-F4561D44BE0E}" srcId="{5344F9AB-8BDC-4017-BD50-2A88CB1E6158}" destId="{237082D8-B193-4C20-B7A9-A413B494F3B6}" srcOrd="0" destOrd="0" parTransId="{9E47C528-5A8A-4741-88F7-F16BDB53EE79}" sibTransId="{D62B228F-F9BC-4594-A0CE-250E3C04B4D2}"/>
    <dgm:cxn modelId="{3EB7EE4E-7BEA-48CA-842D-A2CEDB7EAAF4}" srcId="{4234F1EB-EA4D-49F4-8129-968FA959236D}" destId="{28FCC281-6803-4A24-9003-51D9BA779995}" srcOrd="0" destOrd="0" parTransId="{E6AE05B3-2283-4EF9-B0A3-9FBDD5E81A75}" sibTransId="{7DAA7B21-3E61-474B-8107-A05E50C426C5}"/>
    <dgm:cxn modelId="{E4D449E5-AD4B-4DDF-A19A-432DB767F31D}" type="presOf" srcId="{D02A3E66-EA6C-45AC-BC76-1BC40AA3E646}" destId="{1EE08929-A13D-4A55-8BB0-09DAA6DFCD62}" srcOrd="0" destOrd="0" presId="urn:microsoft.com/office/officeart/2005/8/layout/vList5"/>
    <dgm:cxn modelId="{23702936-723C-4CB5-BC47-CC2BD7CEF883}" srcId="{561E8599-E26A-423E-A553-7C7DC9E421CB}" destId="{4234F1EB-EA4D-49F4-8129-968FA959236D}" srcOrd="1" destOrd="0" parTransId="{2C1762F0-6AAB-4C03-B757-235AF02D7852}" sibTransId="{6BA96D04-7AAF-4AFB-B41F-AE969C21C779}"/>
    <dgm:cxn modelId="{3FA74E2F-CA1C-4F01-ADCB-169FCEE40675}" srcId="{4234F1EB-EA4D-49F4-8129-968FA959236D}" destId="{D52A1F85-6DBB-47B7-A0D0-DBCB1446A63F}" srcOrd="1" destOrd="0" parTransId="{861BBF53-7E0C-4C7B-A46C-4BAFD488F499}" sibTransId="{B58CD280-EA04-4A04-839D-9A52599877EF}"/>
    <dgm:cxn modelId="{A8BD2B01-7289-4533-B4AA-C2E3758736B3}" srcId="{5344F9AB-8BDC-4017-BD50-2A88CB1E6158}" destId="{EE2D9247-75E7-4BE2-AEAB-915CFACD604E}" srcOrd="1" destOrd="0" parTransId="{E64039E1-3C5B-455E-9110-94FEBAAF7083}" sibTransId="{784A4CA0-6AFC-4629-BAC9-9C24881E8520}"/>
    <dgm:cxn modelId="{28D27679-99C5-424F-84E2-3A2CDC19E3EB}" type="presOf" srcId="{D52A1F85-6DBB-47B7-A0D0-DBCB1446A63F}" destId="{1415E2EB-D45D-46AE-A14B-0B39F480D91F}" srcOrd="0" destOrd="1" presId="urn:microsoft.com/office/officeart/2005/8/layout/vList5"/>
    <dgm:cxn modelId="{98E79E6E-BB6C-4329-8721-9075FFE7C3B4}" type="presOf" srcId="{561E8599-E26A-423E-A553-7C7DC9E421CB}" destId="{0A957BF1-70F8-4918-B1FE-B4BE5CDA57EF}" srcOrd="0" destOrd="0" presId="urn:microsoft.com/office/officeart/2005/8/layout/vList5"/>
    <dgm:cxn modelId="{D05B74DD-24EB-48E8-97FF-4211A80864E9}" srcId="{5344F9AB-8BDC-4017-BD50-2A88CB1E6158}" destId="{6284F709-A355-4152-AF33-BDEABDB0CFC5}" srcOrd="2" destOrd="0" parTransId="{3CB31859-FC52-40C5-9E08-7C9695D7BD16}" sibTransId="{99DAADA8-AA9D-4837-A7B1-2E0369A943BD}"/>
    <dgm:cxn modelId="{8729DF5F-D1AD-4543-83A5-496CBB6E370A}" type="presOf" srcId="{2E60B25E-DA5B-4BF2-8360-9395FF2B1AB1}" destId="{547CB3B5-B6E6-4C7E-B9D7-699825871041}" srcOrd="0" destOrd="0" presId="urn:microsoft.com/office/officeart/2005/8/layout/vList5"/>
    <dgm:cxn modelId="{883AC13E-E2F6-4FE9-835F-26DDFFAD1B36}" type="presOf" srcId="{EE2D9247-75E7-4BE2-AEAB-915CFACD604E}" destId="{7F413974-9A8D-4065-9FF4-CAA5399BCCB9}" srcOrd="0" destOrd="1" presId="urn:microsoft.com/office/officeart/2005/8/layout/vList5"/>
    <dgm:cxn modelId="{3C6F6FC5-9356-4039-A21F-5F4CA61B7A00}" type="presOf" srcId="{16F46951-0CF3-4FA7-9EE2-11EA4D8BD7A8}" destId="{547CB3B5-B6E6-4C7E-B9D7-699825871041}" srcOrd="0" destOrd="1" presId="urn:microsoft.com/office/officeart/2005/8/layout/vList5"/>
    <dgm:cxn modelId="{A8B6592F-B3B4-4313-9DB5-FE9E25E9320F}" srcId="{D02A3E66-EA6C-45AC-BC76-1BC40AA3E646}" destId="{DD115C6E-2A9C-4DB4-A2BE-48DEA5880ADB}" srcOrd="2" destOrd="0" parTransId="{7DAC79A3-9A7A-4FBE-A3E4-ECE173316B59}" sibTransId="{6E752B43-9ED9-4CD1-A625-D03B694F3134}"/>
    <dgm:cxn modelId="{C460DD41-0F53-4294-B998-534FFF986C2A}" type="presOf" srcId="{6284F709-A355-4152-AF33-BDEABDB0CFC5}" destId="{7F413974-9A8D-4065-9FF4-CAA5399BCCB9}" srcOrd="0" destOrd="2" presId="urn:microsoft.com/office/officeart/2005/8/layout/vList5"/>
    <dgm:cxn modelId="{457896BC-3477-4271-90B2-B39DC0D204C8}" type="presOf" srcId="{4234F1EB-EA4D-49F4-8129-968FA959236D}" destId="{BFDE584A-84B5-4447-AC7F-989E0C047AF2}" srcOrd="0" destOrd="0" presId="urn:microsoft.com/office/officeart/2005/8/layout/vList5"/>
    <dgm:cxn modelId="{099CCC92-73CD-4F34-869A-F73887F2958D}" type="presOf" srcId="{28FCC281-6803-4A24-9003-51D9BA779995}" destId="{1415E2EB-D45D-46AE-A14B-0B39F480D91F}" srcOrd="0" destOrd="0" presId="urn:microsoft.com/office/officeart/2005/8/layout/vList5"/>
    <dgm:cxn modelId="{3E972556-9720-4BE2-B51E-D3BA23E6F4FF}" srcId="{D02A3E66-EA6C-45AC-BC76-1BC40AA3E646}" destId="{2E60B25E-DA5B-4BF2-8360-9395FF2B1AB1}" srcOrd="0" destOrd="0" parTransId="{358647D2-4093-4913-B25F-2E230EEFFBF1}" sibTransId="{CA51DE8B-5EC5-4F4E-AB9F-1FD6A07FE3CB}"/>
    <dgm:cxn modelId="{D714D9D8-C4C6-4797-8DCE-43619C0262DC}" srcId="{561E8599-E26A-423E-A553-7C7DC9E421CB}" destId="{5344F9AB-8BDC-4017-BD50-2A88CB1E6158}" srcOrd="0" destOrd="0" parTransId="{C11877E4-A343-4C54-A7A9-CA21F213CE29}" sibTransId="{8DE4B3DA-800F-4D6F-A894-0D7734934419}"/>
    <dgm:cxn modelId="{B363DB2E-170F-4503-A9D0-59917B61CB49}" srcId="{561E8599-E26A-423E-A553-7C7DC9E421CB}" destId="{D02A3E66-EA6C-45AC-BC76-1BC40AA3E646}" srcOrd="2" destOrd="0" parTransId="{1A4A6A21-9464-404A-AA20-57E2E99740BF}" sibTransId="{6FFA2D2A-E60A-423B-939C-AB010542DBB4}"/>
    <dgm:cxn modelId="{78E79293-E9A3-42BD-AAAE-40C132B36A58}" type="presOf" srcId="{237082D8-B193-4C20-B7A9-A413B494F3B6}" destId="{7F413974-9A8D-4065-9FF4-CAA5399BCCB9}" srcOrd="0" destOrd="0" presId="urn:microsoft.com/office/officeart/2005/8/layout/vList5"/>
    <dgm:cxn modelId="{5F504E88-1D5E-4026-B0B5-1C126BC58603}" type="presParOf" srcId="{0A957BF1-70F8-4918-B1FE-B4BE5CDA57EF}" destId="{06C05F4C-2763-470D-AEAD-CD68C39DBF2B}" srcOrd="0" destOrd="0" presId="urn:microsoft.com/office/officeart/2005/8/layout/vList5"/>
    <dgm:cxn modelId="{72B5FD33-24CC-487C-989F-245DCC415441}" type="presParOf" srcId="{06C05F4C-2763-470D-AEAD-CD68C39DBF2B}" destId="{70F11829-64C7-495A-ADB2-109532997B02}" srcOrd="0" destOrd="0" presId="urn:microsoft.com/office/officeart/2005/8/layout/vList5"/>
    <dgm:cxn modelId="{D4F3ADF5-7F0A-4938-805C-004101B8F224}" type="presParOf" srcId="{06C05F4C-2763-470D-AEAD-CD68C39DBF2B}" destId="{7F413974-9A8D-4065-9FF4-CAA5399BCCB9}" srcOrd="1" destOrd="0" presId="urn:microsoft.com/office/officeart/2005/8/layout/vList5"/>
    <dgm:cxn modelId="{1BDCC2AF-C6DB-48EC-891C-0B0B213EA107}" type="presParOf" srcId="{0A957BF1-70F8-4918-B1FE-B4BE5CDA57EF}" destId="{5859C8F7-155E-4D98-9AC6-9234B349F956}" srcOrd="1" destOrd="0" presId="urn:microsoft.com/office/officeart/2005/8/layout/vList5"/>
    <dgm:cxn modelId="{6E9F8C4E-C48F-40E8-A367-1115F32EBF03}" type="presParOf" srcId="{0A957BF1-70F8-4918-B1FE-B4BE5CDA57EF}" destId="{711F16CA-7854-4001-94E0-F92C5A35397E}" srcOrd="2" destOrd="0" presId="urn:microsoft.com/office/officeart/2005/8/layout/vList5"/>
    <dgm:cxn modelId="{123DD6F2-012D-484E-B1A7-2531F86BE80C}" type="presParOf" srcId="{711F16CA-7854-4001-94E0-F92C5A35397E}" destId="{BFDE584A-84B5-4447-AC7F-989E0C047AF2}" srcOrd="0" destOrd="0" presId="urn:microsoft.com/office/officeart/2005/8/layout/vList5"/>
    <dgm:cxn modelId="{057D1423-09AA-4F40-B744-E7F82DD41CD9}" type="presParOf" srcId="{711F16CA-7854-4001-94E0-F92C5A35397E}" destId="{1415E2EB-D45D-46AE-A14B-0B39F480D91F}" srcOrd="1" destOrd="0" presId="urn:microsoft.com/office/officeart/2005/8/layout/vList5"/>
    <dgm:cxn modelId="{957D6DBA-FB4F-46FA-A33C-5A8EBC77ECF7}" type="presParOf" srcId="{0A957BF1-70F8-4918-B1FE-B4BE5CDA57EF}" destId="{CA985881-A045-4FBD-A691-3687DBCA3294}" srcOrd="3" destOrd="0" presId="urn:microsoft.com/office/officeart/2005/8/layout/vList5"/>
    <dgm:cxn modelId="{EF74ABED-AE18-4066-9427-E73C3E8FD9D5}" type="presParOf" srcId="{0A957BF1-70F8-4918-B1FE-B4BE5CDA57EF}" destId="{6A6984C3-15D5-4067-A0D3-22B3E29CE899}" srcOrd="4" destOrd="0" presId="urn:microsoft.com/office/officeart/2005/8/layout/vList5"/>
    <dgm:cxn modelId="{54FDA6D0-F9F2-45C5-BF44-0AAA9D88D97D}" type="presParOf" srcId="{6A6984C3-15D5-4067-A0D3-22B3E29CE899}" destId="{1EE08929-A13D-4A55-8BB0-09DAA6DFCD62}" srcOrd="0" destOrd="0" presId="urn:microsoft.com/office/officeart/2005/8/layout/vList5"/>
    <dgm:cxn modelId="{2A0B9380-87AE-4678-A658-4A280417E429}" type="presParOf" srcId="{6A6984C3-15D5-4067-A0D3-22B3E29CE899}" destId="{547CB3B5-B6E6-4C7E-B9D7-6998258710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1E8599-E26A-423E-A553-7C7DC9E421CB}"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es-ES_tradnl"/>
        </a:p>
      </dgm:t>
    </dgm:pt>
    <dgm:pt modelId="{237082D8-B193-4C20-B7A9-A413B494F3B6}">
      <dgm:prSet phldrT="[Texto]" custT="1"/>
      <dgm:spPr/>
      <dgm:t>
        <a:bodyPr/>
        <a:lstStyle/>
        <a:p>
          <a:endParaRPr lang="es-ES_tradnl" sz="1800" b="1" dirty="0">
            <a:latin typeface="+mn-lt"/>
          </a:endParaRPr>
        </a:p>
      </dgm:t>
    </dgm:pt>
    <dgm:pt modelId="{9E47C528-5A8A-4741-88F7-F16BDB53EE79}" type="parTrans" cxnId="{252EFB67-653F-4191-8924-F4561D44BE0E}">
      <dgm:prSet/>
      <dgm:spPr/>
      <dgm:t>
        <a:bodyPr/>
        <a:lstStyle/>
        <a:p>
          <a:endParaRPr lang="es-ES_tradnl">
            <a:latin typeface="+mn-lt"/>
          </a:endParaRPr>
        </a:p>
      </dgm:t>
    </dgm:pt>
    <dgm:pt modelId="{D62B228F-F9BC-4594-A0CE-250E3C04B4D2}" type="sibTrans" cxnId="{252EFB67-653F-4191-8924-F4561D44BE0E}">
      <dgm:prSet/>
      <dgm:spPr/>
      <dgm:t>
        <a:bodyPr/>
        <a:lstStyle/>
        <a:p>
          <a:endParaRPr lang="es-ES_tradnl">
            <a:latin typeface="+mn-lt"/>
          </a:endParaRPr>
        </a:p>
      </dgm:t>
    </dgm:pt>
    <dgm:pt modelId="{4234F1EB-EA4D-49F4-8129-968FA959236D}">
      <dgm:prSet phldrT="[Texto]" custT="1"/>
      <dgm:spPr/>
      <dgm:t>
        <a:bodyPr/>
        <a:lstStyle/>
        <a:p>
          <a:r>
            <a:rPr lang="es-ES_tradnl" sz="2400" b="1" smtClean="0">
              <a:latin typeface="+mn-lt"/>
            </a:rPr>
            <a:t>TEMPORALES</a:t>
          </a:r>
          <a:endParaRPr lang="es-ES_tradnl" sz="2400" b="1" dirty="0">
            <a:latin typeface="+mn-lt"/>
          </a:endParaRPr>
        </a:p>
      </dgm:t>
    </dgm:pt>
    <dgm:pt modelId="{2C1762F0-6AAB-4C03-B757-235AF02D7852}" type="parTrans" cxnId="{23702936-723C-4CB5-BC47-CC2BD7CEF883}">
      <dgm:prSet/>
      <dgm:spPr/>
      <dgm:t>
        <a:bodyPr/>
        <a:lstStyle/>
        <a:p>
          <a:endParaRPr lang="es-ES_tradnl">
            <a:latin typeface="+mn-lt"/>
          </a:endParaRPr>
        </a:p>
      </dgm:t>
    </dgm:pt>
    <dgm:pt modelId="{6BA96D04-7AAF-4AFB-B41F-AE969C21C779}" type="sibTrans" cxnId="{23702936-723C-4CB5-BC47-CC2BD7CEF883}">
      <dgm:prSet/>
      <dgm:spPr/>
      <dgm:t>
        <a:bodyPr/>
        <a:lstStyle/>
        <a:p>
          <a:endParaRPr lang="es-ES_tradnl">
            <a:latin typeface="+mn-lt"/>
          </a:endParaRPr>
        </a:p>
      </dgm:t>
    </dgm:pt>
    <dgm:pt modelId="{28FCC281-6803-4A24-9003-51D9BA779995}">
      <dgm:prSet phldrT="[Texto]"/>
      <dgm:spPr/>
      <dgm:t>
        <a:bodyPr/>
        <a:lstStyle/>
        <a:p>
          <a:endParaRPr lang="es-ES_tradnl" sz="1800" b="1" dirty="0">
            <a:latin typeface="+mn-lt"/>
          </a:endParaRPr>
        </a:p>
      </dgm:t>
    </dgm:pt>
    <dgm:pt modelId="{E6AE05B3-2283-4EF9-B0A3-9FBDD5E81A75}" type="parTrans" cxnId="{3EB7EE4E-7BEA-48CA-842D-A2CEDB7EAAF4}">
      <dgm:prSet/>
      <dgm:spPr/>
      <dgm:t>
        <a:bodyPr/>
        <a:lstStyle/>
        <a:p>
          <a:endParaRPr lang="es-ES_tradnl">
            <a:latin typeface="+mn-lt"/>
          </a:endParaRPr>
        </a:p>
      </dgm:t>
    </dgm:pt>
    <dgm:pt modelId="{7DAA7B21-3E61-474B-8107-A05E50C426C5}" type="sibTrans" cxnId="{3EB7EE4E-7BEA-48CA-842D-A2CEDB7EAAF4}">
      <dgm:prSet/>
      <dgm:spPr/>
      <dgm:t>
        <a:bodyPr/>
        <a:lstStyle/>
        <a:p>
          <a:endParaRPr lang="es-ES_tradnl">
            <a:latin typeface="+mn-lt"/>
          </a:endParaRPr>
        </a:p>
      </dgm:t>
    </dgm:pt>
    <dgm:pt modelId="{5344F9AB-8BDC-4017-BD50-2A88CB1E6158}">
      <dgm:prSet phldrT="[Texto]" custT="1"/>
      <dgm:spPr/>
      <dgm:t>
        <a:bodyPr/>
        <a:lstStyle/>
        <a:p>
          <a:r>
            <a:rPr lang="es-ES_tradnl" sz="2400" b="1" smtClean="0">
              <a:latin typeface="+mn-lt"/>
            </a:rPr>
            <a:t>DEFINITIVOS</a:t>
          </a:r>
          <a:endParaRPr lang="es-ES_tradnl" sz="2400" b="1" dirty="0">
            <a:latin typeface="+mn-lt"/>
          </a:endParaRPr>
        </a:p>
      </dgm:t>
    </dgm:pt>
    <dgm:pt modelId="{8DE4B3DA-800F-4D6F-A894-0D7734934419}" type="sibTrans" cxnId="{D714D9D8-C4C6-4797-8DCE-43619C0262DC}">
      <dgm:prSet/>
      <dgm:spPr/>
      <dgm:t>
        <a:bodyPr/>
        <a:lstStyle/>
        <a:p>
          <a:endParaRPr lang="es-ES_tradnl">
            <a:latin typeface="+mn-lt"/>
          </a:endParaRPr>
        </a:p>
      </dgm:t>
    </dgm:pt>
    <dgm:pt modelId="{C11877E4-A343-4C54-A7A9-CA21F213CE29}" type="parTrans" cxnId="{D714D9D8-C4C6-4797-8DCE-43619C0262DC}">
      <dgm:prSet/>
      <dgm:spPr/>
      <dgm:t>
        <a:bodyPr/>
        <a:lstStyle/>
        <a:p>
          <a:endParaRPr lang="es-ES_tradnl">
            <a:latin typeface="+mn-lt"/>
          </a:endParaRPr>
        </a:p>
      </dgm:t>
    </dgm:pt>
    <dgm:pt modelId="{60FC0CB5-80B3-4C18-BC3F-6BE2F9C39EFA}">
      <dgm:prSet custT="1"/>
      <dgm:spPr/>
      <dgm:t>
        <a:bodyPr/>
        <a:lstStyle/>
        <a:p>
          <a:r>
            <a:rPr lang="en-US" sz="2000" b="1" dirty="0" err="1" smtClean="0">
              <a:latin typeface="+mn-lt"/>
            </a:rPr>
            <a:t>Importación</a:t>
          </a:r>
          <a:r>
            <a:rPr lang="en-US" sz="2000" b="1" dirty="0" smtClean="0">
              <a:latin typeface="+mn-lt"/>
            </a:rPr>
            <a:t> </a:t>
          </a:r>
          <a:r>
            <a:rPr lang="en-US" sz="2000" b="1" dirty="0" err="1" smtClean="0">
              <a:latin typeface="+mn-lt"/>
            </a:rPr>
            <a:t>definitiva</a:t>
          </a:r>
          <a:r>
            <a:rPr lang="en-US" sz="2000" b="1" dirty="0" smtClean="0">
              <a:latin typeface="+mn-lt"/>
            </a:rPr>
            <a:t> (</a:t>
          </a:r>
          <a:r>
            <a:rPr lang="en-US" sz="2000" b="1" dirty="0" err="1" smtClean="0">
              <a:latin typeface="+mn-lt"/>
            </a:rPr>
            <a:t>modalidades</a:t>
          </a:r>
          <a:r>
            <a:rPr lang="en-US" sz="2000" b="1" dirty="0" smtClean="0">
              <a:latin typeface="+mn-lt"/>
            </a:rPr>
            <a:t>) </a:t>
          </a:r>
          <a:r>
            <a:rPr lang="en-US" sz="1400" b="1" dirty="0" smtClean="0">
              <a:latin typeface="+mn-lt"/>
            </a:rPr>
            <a:t>Cauca 68,69, 84 </a:t>
          </a:r>
          <a:r>
            <a:rPr lang="en-US" sz="1400" b="1" dirty="0" err="1" smtClean="0">
              <a:latin typeface="+mn-lt"/>
            </a:rPr>
            <a:t>Recauca</a:t>
          </a:r>
          <a:r>
            <a:rPr lang="en-US" sz="1400" b="1" dirty="0" smtClean="0">
              <a:latin typeface="+mn-lt"/>
            </a:rPr>
            <a:t> </a:t>
          </a:r>
          <a:r>
            <a:rPr lang="es-MX" sz="1400" b="1" noProof="0" dirty="0" smtClean="0">
              <a:latin typeface="+mn-lt"/>
            </a:rPr>
            <a:t>111,113</a:t>
          </a:r>
          <a:r>
            <a:rPr lang="en-US" sz="1400" b="1" dirty="0" smtClean="0">
              <a:latin typeface="+mn-lt"/>
            </a:rPr>
            <a:t>, 114</a:t>
          </a:r>
        </a:p>
      </dgm:t>
    </dgm:pt>
    <dgm:pt modelId="{6DC4BE13-8450-47BF-BC29-1BF9D54AD2C8}" type="parTrans" cxnId="{8130BC4D-DF23-4B53-BEFD-C6C53E6E2E7A}">
      <dgm:prSet/>
      <dgm:spPr/>
      <dgm:t>
        <a:bodyPr/>
        <a:lstStyle/>
        <a:p>
          <a:endParaRPr lang="es-ES_tradnl">
            <a:latin typeface="+mn-lt"/>
          </a:endParaRPr>
        </a:p>
      </dgm:t>
    </dgm:pt>
    <dgm:pt modelId="{7FD4F563-005F-443E-9165-2657F7E6DBD1}" type="sibTrans" cxnId="{8130BC4D-DF23-4B53-BEFD-C6C53E6E2E7A}">
      <dgm:prSet/>
      <dgm:spPr/>
      <dgm:t>
        <a:bodyPr/>
        <a:lstStyle/>
        <a:p>
          <a:endParaRPr lang="es-ES_tradnl">
            <a:latin typeface="+mn-lt"/>
          </a:endParaRPr>
        </a:p>
      </dgm:t>
    </dgm:pt>
    <dgm:pt modelId="{EBC685B2-4CC3-46B2-BB5E-879B9B366A91}">
      <dgm:prSet custT="1"/>
      <dgm:spPr/>
      <dgm:t>
        <a:bodyPr/>
        <a:lstStyle/>
        <a:p>
          <a:r>
            <a:rPr lang="en-US" sz="2000" b="1" dirty="0" err="1" smtClean="0">
              <a:latin typeface="+mn-lt"/>
            </a:rPr>
            <a:t>Exportación</a:t>
          </a:r>
          <a:r>
            <a:rPr lang="en-US" sz="2000" b="1" dirty="0" smtClean="0">
              <a:latin typeface="+mn-lt"/>
            </a:rPr>
            <a:t>  </a:t>
          </a:r>
          <a:r>
            <a:rPr lang="en-US" sz="2000" b="1" dirty="0" err="1" smtClean="0">
              <a:latin typeface="+mn-lt"/>
            </a:rPr>
            <a:t>definitiva</a:t>
          </a:r>
          <a:r>
            <a:rPr lang="en-US" sz="2000" b="1" dirty="0" smtClean="0">
              <a:latin typeface="+mn-lt"/>
            </a:rPr>
            <a:t> </a:t>
          </a:r>
          <a:r>
            <a:rPr lang="en-US" sz="1400" b="1" dirty="0" err="1" smtClean="0">
              <a:latin typeface="+mn-lt"/>
            </a:rPr>
            <a:t>Recauca</a:t>
          </a:r>
          <a:r>
            <a:rPr lang="en-US" sz="1400" b="1" dirty="0" smtClean="0">
              <a:latin typeface="+mn-lt"/>
            </a:rPr>
            <a:t> 119 a 125</a:t>
          </a:r>
        </a:p>
      </dgm:t>
    </dgm:pt>
    <dgm:pt modelId="{6DB9A60F-F913-4955-89DB-7311004A80DF}" type="parTrans" cxnId="{4553C7E4-CEA0-467A-A5FA-C813F4180B68}">
      <dgm:prSet/>
      <dgm:spPr/>
      <dgm:t>
        <a:bodyPr/>
        <a:lstStyle/>
        <a:p>
          <a:endParaRPr lang="es-ES_tradnl">
            <a:latin typeface="+mn-lt"/>
          </a:endParaRPr>
        </a:p>
      </dgm:t>
    </dgm:pt>
    <dgm:pt modelId="{32D77E39-3A10-4B26-89B9-139258D1F9A6}" type="sibTrans" cxnId="{4553C7E4-CEA0-467A-A5FA-C813F4180B68}">
      <dgm:prSet/>
      <dgm:spPr/>
      <dgm:t>
        <a:bodyPr/>
        <a:lstStyle/>
        <a:p>
          <a:endParaRPr lang="es-ES_tradnl">
            <a:latin typeface="+mn-lt"/>
          </a:endParaRPr>
        </a:p>
      </dgm:t>
    </dgm:pt>
    <dgm:pt modelId="{98B67FFC-4E3F-4C6A-B570-D9DB3B567B9C}">
      <dgm:prSet custT="1"/>
      <dgm:spPr/>
      <dgm:t>
        <a:bodyPr/>
        <a:lstStyle/>
        <a:p>
          <a:r>
            <a:rPr lang="en-US" sz="1800" b="1" dirty="0" err="1" smtClean="0">
              <a:latin typeface="+mn-lt"/>
            </a:rPr>
            <a:t>Tránsito</a:t>
          </a:r>
          <a:r>
            <a:rPr lang="en-US" sz="1800" b="1" dirty="0" smtClean="0">
              <a:latin typeface="+mn-lt"/>
            </a:rPr>
            <a:t> </a:t>
          </a:r>
          <a:r>
            <a:rPr lang="en-US" sz="1800" b="1" dirty="0" err="1" smtClean="0">
              <a:latin typeface="+mn-lt"/>
            </a:rPr>
            <a:t>aduanero</a:t>
          </a:r>
          <a:r>
            <a:rPr lang="en-US" sz="1800" b="1" dirty="0" smtClean="0">
              <a:latin typeface="+mn-lt"/>
            </a:rPr>
            <a:t>  (</a:t>
          </a:r>
          <a:r>
            <a:rPr lang="en-US" sz="1800" b="1" dirty="0" err="1" smtClean="0">
              <a:latin typeface="+mn-lt"/>
            </a:rPr>
            <a:t>interno</a:t>
          </a:r>
          <a:r>
            <a:rPr lang="en-US" sz="1800" b="1" dirty="0" smtClean="0">
              <a:latin typeface="+mn-lt"/>
            </a:rPr>
            <a:t>) </a:t>
          </a:r>
          <a:r>
            <a:rPr lang="en-US" sz="1400" b="1" dirty="0" smtClean="0">
              <a:latin typeface="+mn-lt"/>
            </a:rPr>
            <a:t>Cauca 70 a 7 </a:t>
          </a:r>
          <a:r>
            <a:rPr lang="en-US" sz="1400" b="1" dirty="0" err="1" smtClean="0">
              <a:latin typeface="+mn-lt"/>
            </a:rPr>
            <a:t>Reglto</a:t>
          </a:r>
          <a:r>
            <a:rPr lang="en-US" sz="1400" b="1" dirty="0" smtClean="0">
              <a:latin typeface="+mn-lt"/>
            </a:rPr>
            <a:t>. C. A.</a:t>
          </a:r>
        </a:p>
      </dgm:t>
    </dgm:pt>
    <dgm:pt modelId="{D8CD8AA2-8F23-4C8B-BF0C-A8D0BF4A724A}" type="parTrans" cxnId="{BE990560-01B8-433E-AE77-9ACD39B309B5}">
      <dgm:prSet/>
      <dgm:spPr/>
      <dgm:t>
        <a:bodyPr/>
        <a:lstStyle/>
        <a:p>
          <a:endParaRPr lang="es-ES_tradnl">
            <a:latin typeface="+mn-lt"/>
          </a:endParaRPr>
        </a:p>
      </dgm:t>
    </dgm:pt>
    <dgm:pt modelId="{97980F23-0409-4C87-AC38-4891DC75D512}" type="sibTrans" cxnId="{BE990560-01B8-433E-AE77-9ACD39B309B5}">
      <dgm:prSet/>
      <dgm:spPr/>
      <dgm:t>
        <a:bodyPr/>
        <a:lstStyle/>
        <a:p>
          <a:endParaRPr lang="es-ES_tradnl">
            <a:latin typeface="+mn-lt"/>
          </a:endParaRPr>
        </a:p>
      </dgm:t>
    </dgm:pt>
    <dgm:pt modelId="{879A753B-B733-489D-A579-C1419BB91412}">
      <dgm:prSet/>
      <dgm:spPr/>
      <dgm:t>
        <a:bodyPr/>
        <a:lstStyle/>
        <a:p>
          <a:r>
            <a:rPr lang="en-US" sz="1800" b="1" dirty="0" err="1" smtClean="0">
              <a:latin typeface="+mn-lt"/>
            </a:rPr>
            <a:t>Tránsito</a:t>
          </a:r>
          <a:r>
            <a:rPr lang="en-US" sz="1800" b="1" dirty="0" smtClean="0">
              <a:latin typeface="+mn-lt"/>
            </a:rPr>
            <a:t> </a:t>
          </a:r>
          <a:r>
            <a:rPr lang="en-US" sz="1800" b="1" dirty="0" err="1" smtClean="0">
              <a:latin typeface="+mn-lt"/>
            </a:rPr>
            <a:t>marítimo</a:t>
          </a:r>
          <a:r>
            <a:rPr lang="en-US" sz="1800" b="1" dirty="0" smtClean="0">
              <a:latin typeface="+mn-lt"/>
            </a:rPr>
            <a:t> o </a:t>
          </a:r>
          <a:r>
            <a:rPr lang="en-US" sz="1800" b="1" dirty="0" err="1" smtClean="0">
              <a:latin typeface="+mn-lt"/>
            </a:rPr>
            <a:t>aéreo</a:t>
          </a:r>
          <a:r>
            <a:rPr lang="en-US" sz="1800" b="1" dirty="0" smtClean="0">
              <a:latin typeface="+mn-lt"/>
            </a:rPr>
            <a:t> (</a:t>
          </a:r>
          <a:r>
            <a:rPr lang="en-US" sz="1800" b="1" dirty="0" err="1" smtClean="0">
              <a:latin typeface="+mn-lt"/>
            </a:rPr>
            <a:t>cabotaje</a:t>
          </a:r>
          <a:r>
            <a:rPr lang="en-US" sz="1800" b="1" dirty="0" smtClean="0">
              <a:latin typeface="+mn-lt"/>
            </a:rPr>
            <a:t>) </a:t>
          </a:r>
        </a:p>
      </dgm:t>
    </dgm:pt>
    <dgm:pt modelId="{441D4A79-CAA7-4B4F-A040-68797F47D62D}" type="parTrans" cxnId="{D0EF92FF-95D7-43C9-A449-758F2C6412E0}">
      <dgm:prSet/>
      <dgm:spPr/>
      <dgm:t>
        <a:bodyPr/>
        <a:lstStyle/>
        <a:p>
          <a:endParaRPr lang="es-ES_tradnl">
            <a:latin typeface="+mn-lt"/>
          </a:endParaRPr>
        </a:p>
      </dgm:t>
    </dgm:pt>
    <dgm:pt modelId="{F67C31A5-16C9-4374-B740-6D08B27857F0}" type="sibTrans" cxnId="{D0EF92FF-95D7-43C9-A449-758F2C6412E0}">
      <dgm:prSet/>
      <dgm:spPr/>
      <dgm:t>
        <a:bodyPr/>
        <a:lstStyle/>
        <a:p>
          <a:endParaRPr lang="es-ES_tradnl">
            <a:latin typeface="+mn-lt"/>
          </a:endParaRPr>
        </a:p>
      </dgm:t>
    </dgm:pt>
    <dgm:pt modelId="{E060E301-F30A-4790-916B-D77AE0AF3ADC}">
      <dgm:prSet custT="1"/>
      <dgm:spPr/>
      <dgm:t>
        <a:bodyPr/>
        <a:lstStyle/>
        <a:p>
          <a:r>
            <a:rPr lang="en-US" sz="1800" b="1" dirty="0" err="1" smtClean="0">
              <a:latin typeface="+mn-lt"/>
            </a:rPr>
            <a:t>Depósito</a:t>
          </a:r>
          <a:r>
            <a:rPr lang="en-US" sz="1800" b="1" dirty="0" smtClean="0">
              <a:latin typeface="+mn-lt"/>
            </a:rPr>
            <a:t> aduanero </a:t>
          </a:r>
          <a:r>
            <a:rPr lang="en-US" sz="1400" b="1" dirty="0" smtClean="0">
              <a:latin typeface="+mn-lt"/>
            </a:rPr>
            <a:t>Cauca 75, 76	</a:t>
          </a:r>
        </a:p>
      </dgm:t>
    </dgm:pt>
    <dgm:pt modelId="{4023BB5D-5802-403F-B6E9-4971F5BB7661}" type="parTrans" cxnId="{2D64C5B1-9ABF-4088-9D2F-6AF0C5D36589}">
      <dgm:prSet/>
      <dgm:spPr/>
      <dgm:t>
        <a:bodyPr/>
        <a:lstStyle/>
        <a:p>
          <a:endParaRPr lang="es-ES_tradnl">
            <a:latin typeface="+mn-lt"/>
          </a:endParaRPr>
        </a:p>
      </dgm:t>
    </dgm:pt>
    <dgm:pt modelId="{EB30EC1D-7087-4CAF-BD13-6404073CD11A}" type="sibTrans" cxnId="{2D64C5B1-9ABF-4088-9D2F-6AF0C5D36589}">
      <dgm:prSet/>
      <dgm:spPr/>
      <dgm:t>
        <a:bodyPr/>
        <a:lstStyle/>
        <a:p>
          <a:endParaRPr lang="es-ES_tradnl">
            <a:latin typeface="+mn-lt"/>
          </a:endParaRPr>
        </a:p>
      </dgm:t>
    </dgm:pt>
    <dgm:pt modelId="{DBE21356-C194-4C02-AF8D-91811D48060D}">
      <dgm:prSet custT="1"/>
      <dgm:spPr/>
      <dgm:t>
        <a:bodyPr/>
        <a:lstStyle/>
        <a:p>
          <a:r>
            <a:rPr lang="en-US" sz="1800" b="1" dirty="0" smtClean="0">
              <a:latin typeface="+mn-lt"/>
            </a:rPr>
            <a:t>Imp. y Exp. temp. 	</a:t>
          </a:r>
          <a:r>
            <a:rPr lang="en-US" sz="1400" b="1" dirty="0" smtClean="0">
              <a:latin typeface="+mn-lt"/>
            </a:rPr>
            <a:t>Cauca 73, 78, </a:t>
          </a:r>
          <a:r>
            <a:rPr lang="en-US" sz="1400" b="1" dirty="0" err="1" smtClean="0">
              <a:latin typeface="+mn-lt"/>
            </a:rPr>
            <a:t>Recauca</a:t>
          </a:r>
          <a:r>
            <a:rPr lang="en-US" sz="1400" b="1" dirty="0" smtClean="0">
              <a:latin typeface="+mn-lt"/>
            </a:rPr>
            <a:t> 136, 139, LGA 165   </a:t>
          </a:r>
        </a:p>
      </dgm:t>
    </dgm:pt>
    <dgm:pt modelId="{6C8E4535-9E7E-470A-95FA-1EEC5085F90E}" type="parTrans" cxnId="{B1B6877A-07BD-41A4-9BF6-73856CF6DCED}">
      <dgm:prSet/>
      <dgm:spPr/>
      <dgm:t>
        <a:bodyPr/>
        <a:lstStyle/>
        <a:p>
          <a:endParaRPr lang="es-ES_tradnl">
            <a:latin typeface="+mn-lt"/>
          </a:endParaRPr>
        </a:p>
      </dgm:t>
    </dgm:pt>
    <dgm:pt modelId="{7773BC25-1DEF-4AA4-8054-3B1B75EDBDC7}" type="sibTrans" cxnId="{B1B6877A-07BD-41A4-9BF6-73856CF6DCED}">
      <dgm:prSet/>
      <dgm:spPr/>
      <dgm:t>
        <a:bodyPr/>
        <a:lstStyle/>
        <a:p>
          <a:endParaRPr lang="es-ES_tradnl">
            <a:latin typeface="+mn-lt"/>
          </a:endParaRPr>
        </a:p>
      </dgm:t>
    </dgm:pt>
    <dgm:pt modelId="{233AE99A-5F32-4AB4-A029-5968D98C41D7}">
      <dgm:prSet custT="1"/>
      <dgm:spPr/>
      <dgm:t>
        <a:bodyPr/>
        <a:lstStyle/>
        <a:p>
          <a:r>
            <a:rPr lang="en-US" sz="1800" b="1" dirty="0" err="1" smtClean="0">
              <a:latin typeface="+mn-lt"/>
            </a:rPr>
            <a:t>Provisiones</a:t>
          </a:r>
          <a:r>
            <a:rPr lang="en-US" sz="1800" b="1" dirty="0" smtClean="0">
              <a:latin typeface="+mn-lt"/>
            </a:rPr>
            <a:t> de a </a:t>
          </a:r>
          <a:r>
            <a:rPr lang="en-US" sz="1800" b="1" dirty="0" err="1" smtClean="0">
              <a:latin typeface="+mn-lt"/>
            </a:rPr>
            <a:t>bordo</a:t>
          </a:r>
          <a:r>
            <a:rPr lang="en-US" sz="1800" b="1" dirty="0" smtClean="0">
              <a:latin typeface="+mn-lt"/>
            </a:rPr>
            <a:t> </a:t>
          </a:r>
          <a:r>
            <a:rPr lang="en-US" sz="1400" b="1" dirty="0" smtClean="0">
              <a:latin typeface="+mn-lt"/>
            </a:rPr>
            <a:t>LGA 171</a:t>
          </a:r>
        </a:p>
      </dgm:t>
    </dgm:pt>
    <dgm:pt modelId="{EF768CBE-E292-4F71-A760-C81BEE9C8CA3}" type="parTrans" cxnId="{7FCE2727-D114-46BB-96BF-2C224E64F6A5}">
      <dgm:prSet/>
      <dgm:spPr/>
      <dgm:t>
        <a:bodyPr/>
        <a:lstStyle/>
        <a:p>
          <a:endParaRPr lang="es-ES_tradnl">
            <a:latin typeface="+mn-lt"/>
          </a:endParaRPr>
        </a:p>
      </dgm:t>
    </dgm:pt>
    <dgm:pt modelId="{42238299-F391-48F0-808D-43D90F51AB34}" type="sibTrans" cxnId="{7FCE2727-D114-46BB-96BF-2C224E64F6A5}">
      <dgm:prSet/>
      <dgm:spPr/>
      <dgm:t>
        <a:bodyPr/>
        <a:lstStyle/>
        <a:p>
          <a:endParaRPr lang="es-ES_tradnl">
            <a:latin typeface="+mn-lt"/>
          </a:endParaRPr>
        </a:p>
      </dgm:t>
    </dgm:pt>
    <dgm:pt modelId="{9A5C61B3-0D0A-4B4D-BDA3-A5841BE934C1}">
      <dgm:prSet custT="1"/>
      <dgm:spPr/>
      <dgm:t>
        <a:bodyPr/>
        <a:lstStyle/>
        <a:p>
          <a:r>
            <a:rPr lang="en-US" sz="1800" b="1" dirty="0" smtClean="0">
              <a:latin typeface="+mn-lt"/>
            </a:rPr>
            <a:t>T. Intl. </a:t>
          </a:r>
          <a:r>
            <a:rPr lang="en-US" sz="1800" b="1" dirty="0" err="1" smtClean="0">
              <a:latin typeface="+mn-lt"/>
            </a:rPr>
            <a:t>Terreste</a:t>
          </a:r>
          <a:r>
            <a:rPr lang="en-US" sz="1800" b="1" dirty="0" smtClean="0">
              <a:latin typeface="+mn-lt"/>
            </a:rPr>
            <a:t> (</a:t>
          </a:r>
          <a:r>
            <a:rPr lang="en-US" sz="1800" b="1" dirty="0" err="1" smtClean="0">
              <a:latin typeface="+mn-lt"/>
            </a:rPr>
            <a:t>transbordo</a:t>
          </a:r>
          <a:r>
            <a:rPr lang="en-US" sz="1800" b="1" dirty="0" smtClean="0">
              <a:latin typeface="+mn-lt"/>
            </a:rPr>
            <a:t>) </a:t>
          </a:r>
          <a:r>
            <a:rPr lang="en-US" sz="1400" b="1" dirty="0" smtClean="0">
              <a:latin typeface="+mn-lt"/>
            </a:rPr>
            <a:t>Cauca 43, </a:t>
          </a:r>
          <a:r>
            <a:rPr lang="en-US" sz="1400" b="1" dirty="0" err="1" smtClean="0">
              <a:latin typeface="+mn-lt"/>
            </a:rPr>
            <a:t>Recauca</a:t>
          </a:r>
          <a:r>
            <a:rPr lang="en-US" sz="1400" b="1" dirty="0" smtClean="0">
              <a:latin typeface="+mn-lt"/>
            </a:rPr>
            <a:t> 69, 71</a:t>
          </a:r>
        </a:p>
      </dgm:t>
    </dgm:pt>
    <dgm:pt modelId="{49CA863C-9019-4FC0-BB34-347C8CEC0DBE}" type="parTrans" cxnId="{AFBDC2BC-C596-4393-8B4F-38AD78D823EF}">
      <dgm:prSet/>
      <dgm:spPr/>
      <dgm:t>
        <a:bodyPr/>
        <a:lstStyle/>
        <a:p>
          <a:endParaRPr lang="es-ES_tradnl">
            <a:latin typeface="+mn-lt"/>
          </a:endParaRPr>
        </a:p>
      </dgm:t>
    </dgm:pt>
    <dgm:pt modelId="{A759582C-453B-4D91-B2D6-57B488F438ED}" type="sibTrans" cxnId="{AFBDC2BC-C596-4393-8B4F-38AD78D823EF}">
      <dgm:prSet/>
      <dgm:spPr/>
      <dgm:t>
        <a:bodyPr/>
        <a:lstStyle/>
        <a:p>
          <a:endParaRPr lang="es-ES_tradnl">
            <a:latin typeface="+mn-lt"/>
          </a:endParaRPr>
        </a:p>
      </dgm:t>
    </dgm:pt>
    <dgm:pt modelId="{0A957BF1-70F8-4918-B1FE-B4BE5CDA57EF}" type="pres">
      <dgm:prSet presAssocID="{561E8599-E26A-423E-A553-7C7DC9E421CB}" presName="Name0" presStyleCnt="0">
        <dgm:presLayoutVars>
          <dgm:dir/>
          <dgm:animLvl val="lvl"/>
          <dgm:resizeHandles val="exact"/>
        </dgm:presLayoutVars>
      </dgm:prSet>
      <dgm:spPr/>
      <dgm:t>
        <a:bodyPr/>
        <a:lstStyle/>
        <a:p>
          <a:endParaRPr lang="es-ES_tradnl"/>
        </a:p>
      </dgm:t>
    </dgm:pt>
    <dgm:pt modelId="{06C05F4C-2763-470D-AEAD-CD68C39DBF2B}" type="pres">
      <dgm:prSet presAssocID="{5344F9AB-8BDC-4017-BD50-2A88CB1E6158}" presName="linNode" presStyleCnt="0"/>
      <dgm:spPr/>
      <dgm:t>
        <a:bodyPr/>
        <a:lstStyle/>
        <a:p>
          <a:endParaRPr lang="es-CR"/>
        </a:p>
      </dgm:t>
    </dgm:pt>
    <dgm:pt modelId="{70F11829-64C7-495A-ADB2-109532997B02}" type="pres">
      <dgm:prSet presAssocID="{5344F9AB-8BDC-4017-BD50-2A88CB1E6158}" presName="parentText" presStyleLbl="node1" presStyleIdx="0" presStyleCnt="2" custScaleX="132345" custScaleY="27183" custLinFactNeighborX="-9202" custLinFactNeighborY="-1090">
        <dgm:presLayoutVars>
          <dgm:chMax val="1"/>
          <dgm:bulletEnabled val="1"/>
        </dgm:presLayoutVars>
      </dgm:prSet>
      <dgm:spPr/>
      <dgm:t>
        <a:bodyPr/>
        <a:lstStyle/>
        <a:p>
          <a:endParaRPr lang="es-ES_tradnl"/>
        </a:p>
      </dgm:t>
    </dgm:pt>
    <dgm:pt modelId="{7F413974-9A8D-4065-9FF4-CAA5399BCCB9}" type="pres">
      <dgm:prSet presAssocID="{5344F9AB-8BDC-4017-BD50-2A88CB1E6158}" presName="descendantText" presStyleLbl="alignAccFollowNode1" presStyleIdx="0" presStyleCnt="2" custScaleY="46701" custLinFactNeighborX="34" custLinFactNeighborY="-1288">
        <dgm:presLayoutVars>
          <dgm:bulletEnabled val="1"/>
        </dgm:presLayoutVars>
      </dgm:prSet>
      <dgm:spPr/>
      <dgm:t>
        <a:bodyPr/>
        <a:lstStyle/>
        <a:p>
          <a:endParaRPr lang="es-ES_tradnl"/>
        </a:p>
      </dgm:t>
    </dgm:pt>
    <dgm:pt modelId="{5859C8F7-155E-4D98-9AC6-9234B349F956}" type="pres">
      <dgm:prSet presAssocID="{8DE4B3DA-800F-4D6F-A894-0D7734934419}" presName="sp" presStyleCnt="0"/>
      <dgm:spPr/>
      <dgm:t>
        <a:bodyPr/>
        <a:lstStyle/>
        <a:p>
          <a:endParaRPr lang="es-CR"/>
        </a:p>
      </dgm:t>
    </dgm:pt>
    <dgm:pt modelId="{711F16CA-7854-4001-94E0-F92C5A35397E}" type="pres">
      <dgm:prSet presAssocID="{4234F1EB-EA4D-49F4-8129-968FA959236D}" presName="linNode" presStyleCnt="0"/>
      <dgm:spPr/>
      <dgm:t>
        <a:bodyPr/>
        <a:lstStyle/>
        <a:p>
          <a:endParaRPr lang="es-CR"/>
        </a:p>
      </dgm:t>
    </dgm:pt>
    <dgm:pt modelId="{BFDE584A-84B5-4447-AC7F-989E0C047AF2}" type="pres">
      <dgm:prSet presAssocID="{4234F1EB-EA4D-49F4-8129-968FA959236D}" presName="parentText" presStyleLbl="node1" presStyleIdx="1" presStyleCnt="2" custScaleX="132345" custScaleY="27638" custLinFactNeighborX="-1831" custLinFactNeighborY="-1514">
        <dgm:presLayoutVars>
          <dgm:chMax val="1"/>
          <dgm:bulletEnabled val="1"/>
        </dgm:presLayoutVars>
      </dgm:prSet>
      <dgm:spPr/>
      <dgm:t>
        <a:bodyPr/>
        <a:lstStyle/>
        <a:p>
          <a:endParaRPr lang="es-ES_tradnl"/>
        </a:p>
      </dgm:t>
    </dgm:pt>
    <dgm:pt modelId="{1415E2EB-D45D-46AE-A14B-0B39F480D91F}" type="pres">
      <dgm:prSet presAssocID="{4234F1EB-EA4D-49F4-8129-968FA959236D}" presName="descendantText" presStyleLbl="alignAccFollowNode1" presStyleIdx="1" presStyleCnt="2" custScaleY="66104">
        <dgm:presLayoutVars>
          <dgm:bulletEnabled val="1"/>
        </dgm:presLayoutVars>
      </dgm:prSet>
      <dgm:spPr/>
      <dgm:t>
        <a:bodyPr/>
        <a:lstStyle/>
        <a:p>
          <a:endParaRPr lang="es-ES_tradnl"/>
        </a:p>
      </dgm:t>
    </dgm:pt>
  </dgm:ptLst>
  <dgm:cxnLst>
    <dgm:cxn modelId="{AD9B1A3B-1203-4A8D-8D3C-37E2B961AE80}" type="presOf" srcId="{DBE21356-C194-4C02-AF8D-91811D48060D}" destId="{1415E2EB-D45D-46AE-A14B-0B39F480D91F}" srcOrd="0" destOrd="5" presId="urn:microsoft.com/office/officeart/2005/8/layout/vList5"/>
    <dgm:cxn modelId="{EF8E2D36-3953-49DC-92B6-B9DA46C9F635}" type="presOf" srcId="{60FC0CB5-80B3-4C18-BC3F-6BE2F9C39EFA}" destId="{7F413974-9A8D-4065-9FF4-CAA5399BCCB9}" srcOrd="0" destOrd="1" presId="urn:microsoft.com/office/officeart/2005/8/layout/vList5"/>
    <dgm:cxn modelId="{7FCE2727-D114-46BB-96BF-2C224E64F6A5}" srcId="{4234F1EB-EA4D-49F4-8129-968FA959236D}" destId="{233AE99A-5F32-4AB4-A029-5968D98C41D7}" srcOrd="6" destOrd="0" parTransId="{EF768CBE-E292-4F71-A760-C81BEE9C8CA3}" sibTransId="{42238299-F391-48F0-808D-43D90F51AB34}"/>
    <dgm:cxn modelId="{34426A85-26D4-4E01-9A74-24D07893DEE2}" type="presOf" srcId="{98B67FFC-4E3F-4C6A-B570-D9DB3B567B9C}" destId="{1415E2EB-D45D-46AE-A14B-0B39F480D91F}" srcOrd="0" destOrd="1" presId="urn:microsoft.com/office/officeart/2005/8/layout/vList5"/>
    <dgm:cxn modelId="{6871DEF8-FEEA-47F1-BE2B-02F7FDACC27F}" type="presOf" srcId="{E060E301-F30A-4790-916B-D77AE0AF3ADC}" destId="{1415E2EB-D45D-46AE-A14B-0B39F480D91F}" srcOrd="0" destOrd="4" presId="urn:microsoft.com/office/officeart/2005/8/layout/vList5"/>
    <dgm:cxn modelId="{4553C7E4-CEA0-467A-A5FA-C813F4180B68}" srcId="{5344F9AB-8BDC-4017-BD50-2A88CB1E6158}" destId="{EBC685B2-4CC3-46B2-BB5E-879B9B366A91}" srcOrd="2" destOrd="0" parTransId="{6DB9A60F-F913-4955-89DB-7311004A80DF}" sibTransId="{32D77E39-3A10-4B26-89B9-139258D1F9A6}"/>
    <dgm:cxn modelId="{D0EF92FF-95D7-43C9-A449-758F2C6412E0}" srcId="{4234F1EB-EA4D-49F4-8129-968FA959236D}" destId="{879A753B-B733-489D-A579-C1419BB91412}" srcOrd="3" destOrd="0" parTransId="{441D4A79-CAA7-4B4F-A040-68797F47D62D}" sibTransId="{F67C31A5-16C9-4374-B740-6D08B27857F0}"/>
    <dgm:cxn modelId="{AFBDC2BC-C596-4393-8B4F-38AD78D823EF}" srcId="{4234F1EB-EA4D-49F4-8129-968FA959236D}" destId="{9A5C61B3-0D0A-4B4D-BDA3-A5841BE934C1}" srcOrd="2" destOrd="0" parTransId="{49CA863C-9019-4FC0-BB34-347C8CEC0DBE}" sibTransId="{A759582C-453B-4D91-B2D6-57B488F438ED}"/>
    <dgm:cxn modelId="{BE990560-01B8-433E-AE77-9ACD39B309B5}" srcId="{4234F1EB-EA4D-49F4-8129-968FA959236D}" destId="{98B67FFC-4E3F-4C6A-B570-D9DB3B567B9C}" srcOrd="1" destOrd="0" parTransId="{D8CD8AA2-8F23-4C8B-BF0C-A8D0BF4A724A}" sibTransId="{97980F23-0409-4C87-AC38-4891DC75D512}"/>
    <dgm:cxn modelId="{39EB863C-4224-40D9-B725-497D2F810220}" type="presOf" srcId="{4234F1EB-EA4D-49F4-8129-968FA959236D}" destId="{BFDE584A-84B5-4447-AC7F-989E0C047AF2}" srcOrd="0" destOrd="0" presId="urn:microsoft.com/office/officeart/2005/8/layout/vList5"/>
    <dgm:cxn modelId="{3B8E48E2-81EE-4369-8DC7-691EAFF8519D}" type="presOf" srcId="{9A5C61B3-0D0A-4B4D-BDA3-A5841BE934C1}" destId="{1415E2EB-D45D-46AE-A14B-0B39F480D91F}" srcOrd="0" destOrd="2" presId="urn:microsoft.com/office/officeart/2005/8/layout/vList5"/>
    <dgm:cxn modelId="{8130BC4D-DF23-4B53-BEFD-C6C53E6E2E7A}" srcId="{5344F9AB-8BDC-4017-BD50-2A88CB1E6158}" destId="{60FC0CB5-80B3-4C18-BC3F-6BE2F9C39EFA}" srcOrd="1" destOrd="0" parTransId="{6DC4BE13-8450-47BF-BC29-1BF9D54AD2C8}" sibTransId="{7FD4F563-005F-443E-9165-2657F7E6DBD1}"/>
    <dgm:cxn modelId="{D714D9D8-C4C6-4797-8DCE-43619C0262DC}" srcId="{561E8599-E26A-423E-A553-7C7DC9E421CB}" destId="{5344F9AB-8BDC-4017-BD50-2A88CB1E6158}" srcOrd="0" destOrd="0" parTransId="{C11877E4-A343-4C54-A7A9-CA21F213CE29}" sibTransId="{8DE4B3DA-800F-4D6F-A894-0D7734934419}"/>
    <dgm:cxn modelId="{252EFB67-653F-4191-8924-F4561D44BE0E}" srcId="{5344F9AB-8BDC-4017-BD50-2A88CB1E6158}" destId="{237082D8-B193-4C20-B7A9-A413B494F3B6}" srcOrd="0" destOrd="0" parTransId="{9E47C528-5A8A-4741-88F7-F16BDB53EE79}" sibTransId="{D62B228F-F9BC-4594-A0CE-250E3C04B4D2}"/>
    <dgm:cxn modelId="{E14E7396-F429-4059-81BF-56B660C99B16}" type="presOf" srcId="{233AE99A-5F32-4AB4-A029-5968D98C41D7}" destId="{1415E2EB-D45D-46AE-A14B-0B39F480D91F}" srcOrd="0" destOrd="6" presId="urn:microsoft.com/office/officeart/2005/8/layout/vList5"/>
    <dgm:cxn modelId="{06F5EAF3-6BDB-4823-9FC5-9F840B8CBC8A}" type="presOf" srcId="{28FCC281-6803-4A24-9003-51D9BA779995}" destId="{1415E2EB-D45D-46AE-A14B-0B39F480D91F}" srcOrd="0" destOrd="0" presId="urn:microsoft.com/office/officeart/2005/8/layout/vList5"/>
    <dgm:cxn modelId="{2D64C5B1-9ABF-4088-9D2F-6AF0C5D36589}" srcId="{4234F1EB-EA4D-49F4-8129-968FA959236D}" destId="{E060E301-F30A-4790-916B-D77AE0AF3ADC}" srcOrd="4" destOrd="0" parTransId="{4023BB5D-5802-403F-B6E9-4971F5BB7661}" sibTransId="{EB30EC1D-7087-4CAF-BD13-6404073CD11A}"/>
    <dgm:cxn modelId="{9CF84185-D397-45D7-AEBF-DA7B3D621110}" type="presOf" srcId="{5344F9AB-8BDC-4017-BD50-2A88CB1E6158}" destId="{70F11829-64C7-495A-ADB2-109532997B02}" srcOrd="0" destOrd="0" presId="urn:microsoft.com/office/officeart/2005/8/layout/vList5"/>
    <dgm:cxn modelId="{680A77DE-3CE6-4835-8874-08E71B349572}" type="presOf" srcId="{237082D8-B193-4C20-B7A9-A413B494F3B6}" destId="{7F413974-9A8D-4065-9FF4-CAA5399BCCB9}" srcOrd="0" destOrd="0" presId="urn:microsoft.com/office/officeart/2005/8/layout/vList5"/>
    <dgm:cxn modelId="{23702936-723C-4CB5-BC47-CC2BD7CEF883}" srcId="{561E8599-E26A-423E-A553-7C7DC9E421CB}" destId="{4234F1EB-EA4D-49F4-8129-968FA959236D}" srcOrd="1" destOrd="0" parTransId="{2C1762F0-6AAB-4C03-B757-235AF02D7852}" sibTransId="{6BA96D04-7AAF-4AFB-B41F-AE969C21C779}"/>
    <dgm:cxn modelId="{6834911A-DCFF-421A-9419-6F259F94EB69}" type="presOf" srcId="{EBC685B2-4CC3-46B2-BB5E-879B9B366A91}" destId="{7F413974-9A8D-4065-9FF4-CAA5399BCCB9}" srcOrd="0" destOrd="2" presId="urn:microsoft.com/office/officeart/2005/8/layout/vList5"/>
    <dgm:cxn modelId="{2B9EAE16-9108-432B-B720-5A0B73A25ACD}" type="presOf" srcId="{561E8599-E26A-423E-A553-7C7DC9E421CB}" destId="{0A957BF1-70F8-4918-B1FE-B4BE5CDA57EF}" srcOrd="0" destOrd="0" presId="urn:microsoft.com/office/officeart/2005/8/layout/vList5"/>
    <dgm:cxn modelId="{B94AA15F-D69E-4B7D-B786-CCB1BFA21518}" type="presOf" srcId="{879A753B-B733-489D-A579-C1419BB91412}" destId="{1415E2EB-D45D-46AE-A14B-0B39F480D91F}" srcOrd="0" destOrd="3" presId="urn:microsoft.com/office/officeart/2005/8/layout/vList5"/>
    <dgm:cxn modelId="{3EB7EE4E-7BEA-48CA-842D-A2CEDB7EAAF4}" srcId="{4234F1EB-EA4D-49F4-8129-968FA959236D}" destId="{28FCC281-6803-4A24-9003-51D9BA779995}" srcOrd="0" destOrd="0" parTransId="{E6AE05B3-2283-4EF9-B0A3-9FBDD5E81A75}" sibTransId="{7DAA7B21-3E61-474B-8107-A05E50C426C5}"/>
    <dgm:cxn modelId="{B1B6877A-07BD-41A4-9BF6-73856CF6DCED}" srcId="{4234F1EB-EA4D-49F4-8129-968FA959236D}" destId="{DBE21356-C194-4C02-AF8D-91811D48060D}" srcOrd="5" destOrd="0" parTransId="{6C8E4535-9E7E-470A-95FA-1EEC5085F90E}" sibTransId="{7773BC25-1DEF-4AA4-8054-3B1B75EDBDC7}"/>
    <dgm:cxn modelId="{701A93AF-10E4-4C81-81F0-CC2EED67E0BE}" type="presParOf" srcId="{0A957BF1-70F8-4918-B1FE-B4BE5CDA57EF}" destId="{06C05F4C-2763-470D-AEAD-CD68C39DBF2B}" srcOrd="0" destOrd="0" presId="urn:microsoft.com/office/officeart/2005/8/layout/vList5"/>
    <dgm:cxn modelId="{CF142D81-6E1B-4FFB-A9E6-BBA3CAC4CE5D}" type="presParOf" srcId="{06C05F4C-2763-470D-AEAD-CD68C39DBF2B}" destId="{70F11829-64C7-495A-ADB2-109532997B02}" srcOrd="0" destOrd="0" presId="urn:microsoft.com/office/officeart/2005/8/layout/vList5"/>
    <dgm:cxn modelId="{AF259ABE-7625-4867-8872-EFAA6DA6E8EE}" type="presParOf" srcId="{06C05F4C-2763-470D-AEAD-CD68C39DBF2B}" destId="{7F413974-9A8D-4065-9FF4-CAA5399BCCB9}" srcOrd="1" destOrd="0" presId="urn:microsoft.com/office/officeart/2005/8/layout/vList5"/>
    <dgm:cxn modelId="{3D7A36F8-FE27-4136-91A2-75B1E26B4741}" type="presParOf" srcId="{0A957BF1-70F8-4918-B1FE-B4BE5CDA57EF}" destId="{5859C8F7-155E-4D98-9AC6-9234B349F956}" srcOrd="1" destOrd="0" presId="urn:microsoft.com/office/officeart/2005/8/layout/vList5"/>
    <dgm:cxn modelId="{7E42DC9A-15B9-4E10-AF20-E8C5EDF48D98}" type="presParOf" srcId="{0A957BF1-70F8-4918-B1FE-B4BE5CDA57EF}" destId="{711F16CA-7854-4001-94E0-F92C5A35397E}" srcOrd="2" destOrd="0" presId="urn:microsoft.com/office/officeart/2005/8/layout/vList5"/>
    <dgm:cxn modelId="{DF6D9BC8-CFB2-457B-A7E7-781A81EDE7D4}" type="presParOf" srcId="{711F16CA-7854-4001-94E0-F92C5A35397E}" destId="{BFDE584A-84B5-4447-AC7F-989E0C047AF2}" srcOrd="0" destOrd="0" presId="urn:microsoft.com/office/officeart/2005/8/layout/vList5"/>
    <dgm:cxn modelId="{D8859E7A-ED6F-4193-955E-D6A627976BD4}" type="presParOf" srcId="{711F16CA-7854-4001-94E0-F92C5A35397E}" destId="{1415E2EB-D45D-46AE-A14B-0B39F480D91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8E7528-662F-44EE-8918-B7718C49F380}" type="doc">
      <dgm:prSet loTypeId="urn:microsoft.com/office/officeart/2005/8/layout/venn1" loCatId="relationship" qsTypeId="urn:microsoft.com/office/officeart/2005/8/quickstyle/simple4" qsCatId="simple" csTypeId="urn:microsoft.com/office/officeart/2005/8/colors/colorful4" csCatId="colorful" phldr="1"/>
      <dgm:spPr/>
      <dgm:t>
        <a:bodyPr/>
        <a:lstStyle/>
        <a:p>
          <a:endParaRPr lang="es-CR"/>
        </a:p>
      </dgm:t>
    </dgm:pt>
    <dgm:pt modelId="{26D7F646-29D1-46FB-B3F7-D8127B0092C5}">
      <dgm:prSet phldrT="[Texto]"/>
      <dgm:spPr/>
      <dgm:t>
        <a:bodyPr/>
        <a:lstStyle/>
        <a:p>
          <a:r>
            <a:rPr lang="es-CR" dirty="0" smtClean="0"/>
            <a:t>Uso</a:t>
          </a:r>
          <a:endParaRPr lang="es-CR" dirty="0"/>
        </a:p>
      </dgm:t>
    </dgm:pt>
    <dgm:pt modelId="{E69971B1-152D-4324-987C-11A0781009AE}" type="parTrans" cxnId="{DE590982-2B5B-40D9-BD05-794F976D151B}">
      <dgm:prSet/>
      <dgm:spPr/>
      <dgm:t>
        <a:bodyPr/>
        <a:lstStyle/>
        <a:p>
          <a:endParaRPr lang="es-CR"/>
        </a:p>
      </dgm:t>
    </dgm:pt>
    <dgm:pt modelId="{863350F9-7C0C-47FE-BB58-FE20861D2AE7}" type="sibTrans" cxnId="{DE590982-2B5B-40D9-BD05-794F976D151B}">
      <dgm:prSet/>
      <dgm:spPr/>
      <dgm:t>
        <a:bodyPr/>
        <a:lstStyle/>
        <a:p>
          <a:endParaRPr lang="es-CR"/>
        </a:p>
      </dgm:t>
    </dgm:pt>
    <dgm:pt modelId="{F57896FB-BBB2-4465-B1E1-7861B2530A56}">
      <dgm:prSet phldrT="[Texto]"/>
      <dgm:spPr/>
      <dgm:t>
        <a:bodyPr/>
        <a:lstStyle/>
        <a:p>
          <a:r>
            <a:rPr lang="es-CR" dirty="0" smtClean="0"/>
            <a:t>Consumo definitivo</a:t>
          </a:r>
          <a:endParaRPr lang="es-CR" dirty="0"/>
        </a:p>
      </dgm:t>
    </dgm:pt>
    <dgm:pt modelId="{145A435F-9FFB-4D9B-8800-2EB2E760D256}" type="parTrans" cxnId="{7CBDEBA6-CFAF-40B0-A08E-A87B411E4766}">
      <dgm:prSet/>
      <dgm:spPr/>
      <dgm:t>
        <a:bodyPr/>
        <a:lstStyle/>
        <a:p>
          <a:endParaRPr lang="es-CR"/>
        </a:p>
      </dgm:t>
    </dgm:pt>
    <dgm:pt modelId="{DC56F563-5A6A-4A3F-83F2-066E718AFB17}" type="sibTrans" cxnId="{7CBDEBA6-CFAF-40B0-A08E-A87B411E4766}">
      <dgm:prSet/>
      <dgm:spPr/>
      <dgm:t>
        <a:bodyPr/>
        <a:lstStyle/>
        <a:p>
          <a:endParaRPr lang="es-CR"/>
        </a:p>
      </dgm:t>
    </dgm:pt>
    <dgm:pt modelId="{92CE1CC9-2B35-40D9-81E7-B4E9F2AFD8BA}" type="pres">
      <dgm:prSet presAssocID="{248E7528-662F-44EE-8918-B7718C49F380}" presName="compositeShape" presStyleCnt="0">
        <dgm:presLayoutVars>
          <dgm:chMax val="7"/>
          <dgm:dir/>
          <dgm:resizeHandles val="exact"/>
        </dgm:presLayoutVars>
      </dgm:prSet>
      <dgm:spPr/>
      <dgm:t>
        <a:bodyPr/>
        <a:lstStyle/>
        <a:p>
          <a:endParaRPr lang="es-CR"/>
        </a:p>
      </dgm:t>
    </dgm:pt>
    <dgm:pt modelId="{CF4115E1-BE0C-4944-BA5F-1B24E101D078}" type="pres">
      <dgm:prSet presAssocID="{26D7F646-29D1-46FB-B3F7-D8127B0092C5}" presName="circ1" presStyleLbl="vennNode1" presStyleIdx="0" presStyleCnt="2"/>
      <dgm:spPr/>
      <dgm:t>
        <a:bodyPr/>
        <a:lstStyle/>
        <a:p>
          <a:endParaRPr lang="es-CR"/>
        </a:p>
      </dgm:t>
    </dgm:pt>
    <dgm:pt modelId="{3574FC64-9311-4D4E-9046-B7423B05BA13}" type="pres">
      <dgm:prSet presAssocID="{26D7F646-29D1-46FB-B3F7-D8127B0092C5}" presName="circ1Tx" presStyleLbl="revTx" presStyleIdx="0" presStyleCnt="0">
        <dgm:presLayoutVars>
          <dgm:chMax val="0"/>
          <dgm:chPref val="0"/>
          <dgm:bulletEnabled val="1"/>
        </dgm:presLayoutVars>
      </dgm:prSet>
      <dgm:spPr/>
      <dgm:t>
        <a:bodyPr/>
        <a:lstStyle/>
        <a:p>
          <a:endParaRPr lang="es-CR"/>
        </a:p>
      </dgm:t>
    </dgm:pt>
    <dgm:pt modelId="{610D2FFA-660B-4CD1-9760-5C02ACAE3999}" type="pres">
      <dgm:prSet presAssocID="{F57896FB-BBB2-4465-B1E1-7861B2530A56}" presName="circ2" presStyleLbl="vennNode1" presStyleIdx="1" presStyleCnt="2"/>
      <dgm:spPr/>
      <dgm:t>
        <a:bodyPr/>
        <a:lstStyle/>
        <a:p>
          <a:endParaRPr lang="es-CR"/>
        </a:p>
      </dgm:t>
    </dgm:pt>
    <dgm:pt modelId="{F4B766B7-F40F-4DA3-959B-2AC70521877D}" type="pres">
      <dgm:prSet presAssocID="{F57896FB-BBB2-4465-B1E1-7861B2530A56}" presName="circ2Tx" presStyleLbl="revTx" presStyleIdx="0" presStyleCnt="0">
        <dgm:presLayoutVars>
          <dgm:chMax val="0"/>
          <dgm:chPref val="0"/>
          <dgm:bulletEnabled val="1"/>
        </dgm:presLayoutVars>
      </dgm:prSet>
      <dgm:spPr/>
      <dgm:t>
        <a:bodyPr/>
        <a:lstStyle/>
        <a:p>
          <a:endParaRPr lang="es-CR"/>
        </a:p>
      </dgm:t>
    </dgm:pt>
  </dgm:ptLst>
  <dgm:cxnLst>
    <dgm:cxn modelId="{9CB9EB4A-1B70-441D-A89E-9D8D1910084B}" type="presOf" srcId="{26D7F646-29D1-46FB-B3F7-D8127B0092C5}" destId="{3574FC64-9311-4D4E-9046-B7423B05BA13}" srcOrd="1" destOrd="0" presId="urn:microsoft.com/office/officeart/2005/8/layout/venn1"/>
    <dgm:cxn modelId="{D043A1C8-3000-49A9-926C-D7C4CA8DA334}" type="presOf" srcId="{F57896FB-BBB2-4465-B1E1-7861B2530A56}" destId="{F4B766B7-F40F-4DA3-959B-2AC70521877D}" srcOrd="1" destOrd="0" presId="urn:microsoft.com/office/officeart/2005/8/layout/venn1"/>
    <dgm:cxn modelId="{456627DA-413B-4A2E-BB72-0142B3E21678}" type="presOf" srcId="{248E7528-662F-44EE-8918-B7718C49F380}" destId="{92CE1CC9-2B35-40D9-81E7-B4E9F2AFD8BA}" srcOrd="0" destOrd="0" presId="urn:microsoft.com/office/officeart/2005/8/layout/venn1"/>
    <dgm:cxn modelId="{7CBDEBA6-CFAF-40B0-A08E-A87B411E4766}" srcId="{248E7528-662F-44EE-8918-B7718C49F380}" destId="{F57896FB-BBB2-4465-B1E1-7861B2530A56}" srcOrd="1" destOrd="0" parTransId="{145A435F-9FFB-4D9B-8800-2EB2E760D256}" sibTransId="{DC56F563-5A6A-4A3F-83F2-066E718AFB17}"/>
    <dgm:cxn modelId="{A7A5BCF0-DCC5-4C88-8EDE-A9F3D2284009}" type="presOf" srcId="{F57896FB-BBB2-4465-B1E1-7861B2530A56}" destId="{610D2FFA-660B-4CD1-9760-5C02ACAE3999}" srcOrd="0" destOrd="0" presId="urn:microsoft.com/office/officeart/2005/8/layout/venn1"/>
    <dgm:cxn modelId="{DE590982-2B5B-40D9-BD05-794F976D151B}" srcId="{248E7528-662F-44EE-8918-B7718C49F380}" destId="{26D7F646-29D1-46FB-B3F7-D8127B0092C5}" srcOrd="0" destOrd="0" parTransId="{E69971B1-152D-4324-987C-11A0781009AE}" sibTransId="{863350F9-7C0C-47FE-BB58-FE20861D2AE7}"/>
    <dgm:cxn modelId="{F17E188A-5AFC-408B-93A4-868DB21187B4}" type="presOf" srcId="{26D7F646-29D1-46FB-B3F7-D8127B0092C5}" destId="{CF4115E1-BE0C-4944-BA5F-1B24E101D078}" srcOrd="0" destOrd="0" presId="urn:microsoft.com/office/officeart/2005/8/layout/venn1"/>
    <dgm:cxn modelId="{5805262D-6AB0-4E69-9A6E-BCD64281DB99}" type="presParOf" srcId="{92CE1CC9-2B35-40D9-81E7-B4E9F2AFD8BA}" destId="{CF4115E1-BE0C-4944-BA5F-1B24E101D078}" srcOrd="0" destOrd="0" presId="urn:microsoft.com/office/officeart/2005/8/layout/venn1"/>
    <dgm:cxn modelId="{7D042AF2-ACDC-47A2-B4A8-CD5F7DA8D025}" type="presParOf" srcId="{92CE1CC9-2B35-40D9-81E7-B4E9F2AFD8BA}" destId="{3574FC64-9311-4D4E-9046-B7423B05BA13}" srcOrd="1" destOrd="0" presId="urn:microsoft.com/office/officeart/2005/8/layout/venn1"/>
    <dgm:cxn modelId="{13094883-289F-4721-BBAE-C4A2EBD72DE6}" type="presParOf" srcId="{92CE1CC9-2B35-40D9-81E7-B4E9F2AFD8BA}" destId="{610D2FFA-660B-4CD1-9760-5C02ACAE3999}" srcOrd="2" destOrd="0" presId="urn:microsoft.com/office/officeart/2005/8/layout/venn1"/>
    <dgm:cxn modelId="{F1D1230E-A1DC-4F06-97A0-DA5434E9CBD2}" type="presParOf" srcId="{92CE1CC9-2B35-40D9-81E7-B4E9F2AFD8BA}" destId="{F4B766B7-F40F-4DA3-959B-2AC70521877D}"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13974-9A8D-4065-9FF4-CAA5399BCCB9}">
      <dsp:nvSpPr>
        <dsp:cNvPr id="0" name=""/>
        <dsp:cNvSpPr/>
      </dsp:nvSpPr>
      <dsp:spPr>
        <a:xfrm rot="5400000">
          <a:off x="5471934" y="-1742016"/>
          <a:ext cx="1286238" cy="491314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171450" lvl="1" indent="-171450" algn="l" defTabSz="800100">
            <a:lnSpc>
              <a:spcPct val="90000"/>
            </a:lnSpc>
            <a:spcBef>
              <a:spcPct val="0"/>
            </a:spcBef>
            <a:spcAft>
              <a:spcPct val="15000"/>
            </a:spcAft>
            <a:buChar char="••"/>
          </a:pPr>
          <a:r>
            <a:rPr lang="es-ES_tradnl" sz="1800" b="1" kern="1200" dirty="0" smtClean="0"/>
            <a:t>Zonas Francas (CAUCA 77)</a:t>
          </a:r>
          <a:endParaRPr lang="es-ES_tradnl" sz="1800" b="1" kern="1200" dirty="0"/>
        </a:p>
        <a:p>
          <a:pPr marL="171450" lvl="1" indent="-171450" algn="l" defTabSz="800100">
            <a:lnSpc>
              <a:spcPct val="90000"/>
            </a:lnSpc>
            <a:spcBef>
              <a:spcPct val="0"/>
            </a:spcBef>
            <a:spcAft>
              <a:spcPct val="15000"/>
            </a:spcAft>
            <a:buChar char="••"/>
          </a:pPr>
          <a:r>
            <a:rPr lang="es-ES_tradnl" sz="1800" b="1" kern="1200" dirty="0" smtClean="0"/>
            <a:t>Reimportación en el mismo Estado (CAUCA 81,82)</a:t>
          </a:r>
          <a:endParaRPr lang="es-ES_tradnl" sz="1800" b="1" kern="1200" dirty="0"/>
        </a:p>
        <a:p>
          <a:pPr marL="171450" lvl="1" indent="-171450" algn="l" defTabSz="800100">
            <a:lnSpc>
              <a:spcPct val="90000"/>
            </a:lnSpc>
            <a:spcBef>
              <a:spcPct val="0"/>
            </a:spcBef>
            <a:spcAft>
              <a:spcPct val="15000"/>
            </a:spcAft>
            <a:buChar char="••"/>
          </a:pPr>
          <a:r>
            <a:rPr lang="es-ES_tradnl" sz="1800" b="1" kern="1200" dirty="0" smtClean="0"/>
            <a:t>Reexportación (CAUCA 83</a:t>
          </a:r>
          <a:r>
            <a:rPr lang="es-ES_tradnl" sz="1600" b="1" kern="1200" dirty="0" smtClean="0"/>
            <a:t>)</a:t>
          </a:r>
          <a:endParaRPr lang="es-ES_tradnl" sz="1600" b="1" kern="1200" dirty="0"/>
        </a:p>
      </dsp:txBody>
      <dsp:txXfrm rot="-5400000">
        <a:off x="3658480" y="134227"/>
        <a:ext cx="4850359" cy="1160660"/>
      </dsp:txXfrm>
    </dsp:sp>
    <dsp:sp modelId="{70F11829-64C7-495A-ADB2-109532997B02}">
      <dsp:nvSpPr>
        <dsp:cNvPr id="0" name=""/>
        <dsp:cNvSpPr/>
      </dsp:nvSpPr>
      <dsp:spPr>
        <a:xfrm>
          <a:off x="932" y="2158"/>
          <a:ext cx="3657547" cy="1424797"/>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_tradnl" sz="2400" b="1" kern="1200" dirty="0" smtClean="0"/>
            <a:t>Liberatorio de pago de tributos aduaneros</a:t>
          </a:r>
          <a:endParaRPr lang="es-ES_tradnl" sz="2400" b="1" kern="1200" dirty="0"/>
        </a:p>
      </dsp:txBody>
      <dsp:txXfrm>
        <a:off x="70485" y="71711"/>
        <a:ext cx="3518441" cy="1285691"/>
      </dsp:txXfrm>
    </dsp:sp>
    <dsp:sp modelId="{1415E2EB-D45D-46AE-A14B-0B39F480D91F}">
      <dsp:nvSpPr>
        <dsp:cNvPr id="0" name=""/>
        <dsp:cNvSpPr/>
      </dsp:nvSpPr>
      <dsp:spPr>
        <a:xfrm rot="5400000">
          <a:off x="5545134" y="-245979"/>
          <a:ext cx="1139838" cy="4913148"/>
        </a:xfrm>
        <a:prstGeom prst="round2SameRect">
          <a:avLst/>
        </a:prstGeom>
        <a:solidFill>
          <a:schemeClr val="accent3">
            <a:tint val="40000"/>
            <a:alpha val="90000"/>
            <a:hueOff val="-966177"/>
            <a:satOff val="-3913"/>
            <a:lumOff val="-324"/>
            <a:alphaOff val="0"/>
          </a:schemeClr>
        </a:solidFill>
        <a:ln w="9525" cap="flat" cmpd="sng" algn="ctr">
          <a:solidFill>
            <a:schemeClr val="accent3">
              <a:tint val="40000"/>
              <a:alpha val="90000"/>
              <a:hueOff val="-966177"/>
              <a:satOff val="-3913"/>
              <a:lumOff val="-32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S_tradnl" sz="1900" b="1" kern="1200" dirty="0" smtClean="0"/>
            <a:t>Perfeccionamiento Activo CAUCA 74</a:t>
          </a:r>
          <a:endParaRPr lang="es-ES_tradnl" sz="1900" b="1" kern="1200" dirty="0"/>
        </a:p>
        <a:p>
          <a:pPr marL="171450" lvl="1" indent="-171450" algn="l" defTabSz="844550">
            <a:lnSpc>
              <a:spcPct val="90000"/>
            </a:lnSpc>
            <a:spcBef>
              <a:spcPct val="0"/>
            </a:spcBef>
            <a:spcAft>
              <a:spcPct val="15000"/>
            </a:spcAft>
            <a:buChar char="••"/>
          </a:pPr>
          <a:r>
            <a:rPr lang="es-ES_tradnl" sz="1900" b="1" kern="1200" dirty="0" smtClean="0"/>
            <a:t>Expo. </a:t>
          </a:r>
          <a:r>
            <a:rPr lang="es-ES_tradnl" sz="1900" b="1" kern="1200" dirty="0" err="1" smtClean="0"/>
            <a:t>Temp</a:t>
          </a:r>
          <a:r>
            <a:rPr lang="es-ES_tradnl" sz="1900" b="1" kern="1200" dirty="0" smtClean="0"/>
            <a:t>. </a:t>
          </a:r>
          <a:r>
            <a:rPr lang="es-ES_tradnl" sz="1900" b="1" kern="1200" dirty="0" err="1" smtClean="0"/>
            <a:t>Perfecc</a:t>
          </a:r>
          <a:r>
            <a:rPr lang="es-ES_tradnl" sz="1900" b="1" kern="1200" dirty="0" smtClean="0"/>
            <a:t> Pasivo</a:t>
          </a:r>
          <a:endParaRPr lang="es-ES_tradnl" sz="1900" b="1" kern="1200" dirty="0"/>
        </a:p>
      </dsp:txBody>
      <dsp:txXfrm rot="-5400000">
        <a:off x="3658479" y="1696318"/>
        <a:ext cx="4857506" cy="1028554"/>
      </dsp:txXfrm>
    </dsp:sp>
    <dsp:sp modelId="{BFDE584A-84B5-4447-AC7F-989E0C047AF2}">
      <dsp:nvSpPr>
        <dsp:cNvPr id="0" name=""/>
        <dsp:cNvSpPr/>
      </dsp:nvSpPr>
      <dsp:spPr>
        <a:xfrm>
          <a:off x="0" y="1476624"/>
          <a:ext cx="3657547" cy="1424797"/>
        </a:xfrm>
        <a:prstGeom prst="roundRect">
          <a:avLst/>
        </a:prstGeom>
        <a:gradFill rotWithShape="0">
          <a:gsLst>
            <a:gs pos="0">
              <a:schemeClr val="accent3">
                <a:hueOff val="-568678"/>
                <a:satOff val="-2344"/>
                <a:lumOff val="-491"/>
                <a:alphaOff val="0"/>
                <a:shade val="15000"/>
                <a:satMod val="180000"/>
              </a:schemeClr>
            </a:gs>
            <a:gs pos="50000">
              <a:schemeClr val="accent3">
                <a:hueOff val="-568678"/>
                <a:satOff val="-2344"/>
                <a:lumOff val="-491"/>
                <a:alphaOff val="0"/>
                <a:shade val="45000"/>
                <a:satMod val="170000"/>
              </a:schemeClr>
            </a:gs>
            <a:gs pos="70000">
              <a:schemeClr val="accent3">
                <a:hueOff val="-568678"/>
                <a:satOff val="-2344"/>
                <a:lumOff val="-491"/>
                <a:alphaOff val="0"/>
                <a:tint val="99000"/>
                <a:shade val="65000"/>
                <a:satMod val="155000"/>
              </a:schemeClr>
            </a:gs>
            <a:gs pos="100000">
              <a:schemeClr val="accent3">
                <a:hueOff val="-568678"/>
                <a:satOff val="-2344"/>
                <a:lumOff val="-491"/>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_tradnl" sz="2400" b="1" kern="1200" dirty="0" smtClean="0"/>
            <a:t>De Perfeccionamiento</a:t>
          </a:r>
          <a:endParaRPr lang="es-ES_tradnl" sz="2400" b="1" kern="1200" dirty="0"/>
        </a:p>
      </dsp:txBody>
      <dsp:txXfrm>
        <a:off x="69553" y="1546177"/>
        <a:ext cx="3518441" cy="1285691"/>
      </dsp:txXfrm>
    </dsp:sp>
    <dsp:sp modelId="{547CB3B5-B6E6-4C7E-B9D7-699825871041}">
      <dsp:nvSpPr>
        <dsp:cNvPr id="0" name=""/>
        <dsp:cNvSpPr/>
      </dsp:nvSpPr>
      <dsp:spPr>
        <a:xfrm rot="5400000">
          <a:off x="5545134" y="1250058"/>
          <a:ext cx="1139838" cy="4913148"/>
        </a:xfrm>
        <a:prstGeom prst="round2SameRect">
          <a:avLst/>
        </a:prstGeom>
        <a:solidFill>
          <a:schemeClr val="accent3">
            <a:tint val="40000"/>
            <a:alpha val="90000"/>
            <a:hueOff val="-1932354"/>
            <a:satOff val="-7827"/>
            <a:lumOff val="-648"/>
            <a:alphaOff val="0"/>
          </a:schemeClr>
        </a:solidFill>
        <a:ln w="9525" cap="flat" cmpd="sng" algn="ctr">
          <a:solidFill>
            <a:schemeClr val="accent3">
              <a:tint val="40000"/>
              <a:alpha val="90000"/>
              <a:hueOff val="-1932354"/>
              <a:satOff val="-7827"/>
              <a:lumOff val="-6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S_tradnl" sz="1900" b="1" kern="1200" dirty="0" smtClean="0"/>
            <a:t>LGA 190-191</a:t>
          </a:r>
          <a:endParaRPr lang="es-ES_tradnl" sz="1900" b="1" kern="1200" dirty="0"/>
        </a:p>
        <a:p>
          <a:pPr marL="171450" lvl="1" indent="-171450" algn="l" defTabSz="844550">
            <a:lnSpc>
              <a:spcPct val="90000"/>
            </a:lnSpc>
            <a:spcBef>
              <a:spcPct val="0"/>
            </a:spcBef>
            <a:spcAft>
              <a:spcPct val="15000"/>
            </a:spcAft>
            <a:buChar char="••"/>
          </a:pPr>
          <a:r>
            <a:rPr lang="es-ES_tradnl" sz="1900" b="1" kern="1200" dirty="0" smtClean="0"/>
            <a:t>Imp. </a:t>
          </a:r>
          <a:r>
            <a:rPr lang="es-ES_tradnl" sz="1900" b="1" kern="1200" dirty="0" err="1" smtClean="0"/>
            <a:t>Def</a:t>
          </a:r>
          <a:r>
            <a:rPr lang="es-ES_tradnl" sz="1900" b="1" kern="1200" dirty="0" smtClean="0"/>
            <a:t>. (ingreso sacos, etc.)</a:t>
          </a:r>
          <a:endParaRPr lang="es-ES_tradnl" sz="1900" b="1" kern="1200" dirty="0"/>
        </a:p>
        <a:p>
          <a:pPr marL="171450" lvl="1" indent="-171450" algn="l" defTabSz="844550">
            <a:lnSpc>
              <a:spcPct val="90000"/>
            </a:lnSpc>
            <a:spcBef>
              <a:spcPct val="0"/>
            </a:spcBef>
            <a:spcAft>
              <a:spcPct val="15000"/>
            </a:spcAft>
            <a:buChar char="••"/>
          </a:pPr>
          <a:r>
            <a:rPr lang="es-ES_tradnl" sz="1900" b="1" kern="1200" dirty="0" err="1" smtClean="0"/>
            <a:t>Exp</a:t>
          </a:r>
          <a:r>
            <a:rPr lang="es-ES_tradnl" sz="1900" b="1" kern="1200" dirty="0" smtClean="0"/>
            <a:t>. </a:t>
          </a:r>
          <a:r>
            <a:rPr lang="es-ES_tradnl" sz="1900" b="1" kern="1200" dirty="0" err="1" smtClean="0"/>
            <a:t>Def</a:t>
          </a:r>
          <a:r>
            <a:rPr lang="es-ES_tradnl" sz="1900" b="1" kern="1200" dirty="0" smtClean="0"/>
            <a:t>. (producto – café en sacos)</a:t>
          </a:r>
          <a:endParaRPr lang="es-ES_tradnl" sz="1900" b="1" kern="1200" dirty="0"/>
        </a:p>
      </dsp:txBody>
      <dsp:txXfrm rot="-5400000">
        <a:off x="3658479" y="3192355"/>
        <a:ext cx="4857506" cy="1028554"/>
      </dsp:txXfrm>
    </dsp:sp>
    <dsp:sp modelId="{1EE08929-A13D-4A55-8BB0-09DAA6DFCD62}">
      <dsp:nvSpPr>
        <dsp:cNvPr id="0" name=""/>
        <dsp:cNvSpPr/>
      </dsp:nvSpPr>
      <dsp:spPr>
        <a:xfrm>
          <a:off x="932" y="2994233"/>
          <a:ext cx="3657547" cy="1424797"/>
        </a:xfrm>
        <a:prstGeom prst="roundRect">
          <a:avLst/>
        </a:prstGeom>
        <a:gradFill rotWithShape="0">
          <a:gsLst>
            <a:gs pos="0">
              <a:schemeClr val="accent3">
                <a:hueOff val="-1137357"/>
                <a:satOff val="-4689"/>
                <a:lumOff val="-983"/>
                <a:alphaOff val="0"/>
                <a:shade val="15000"/>
                <a:satMod val="180000"/>
              </a:schemeClr>
            </a:gs>
            <a:gs pos="50000">
              <a:schemeClr val="accent3">
                <a:hueOff val="-1137357"/>
                <a:satOff val="-4689"/>
                <a:lumOff val="-983"/>
                <a:alphaOff val="0"/>
                <a:shade val="45000"/>
                <a:satMod val="170000"/>
              </a:schemeClr>
            </a:gs>
            <a:gs pos="70000">
              <a:schemeClr val="accent3">
                <a:hueOff val="-1137357"/>
                <a:satOff val="-4689"/>
                <a:lumOff val="-983"/>
                <a:alphaOff val="0"/>
                <a:tint val="99000"/>
                <a:shade val="65000"/>
                <a:satMod val="155000"/>
              </a:schemeClr>
            </a:gs>
            <a:gs pos="100000">
              <a:schemeClr val="accent3">
                <a:hueOff val="-1137357"/>
                <a:satOff val="-4689"/>
                <a:lumOff val="-98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_tradnl" sz="2500" b="1" kern="1200" dirty="0" smtClean="0"/>
            <a:t>Devolutivo de Derechos </a:t>
          </a:r>
        </a:p>
        <a:p>
          <a:pPr lvl="0" algn="ctr" defTabSz="1111250">
            <a:lnSpc>
              <a:spcPct val="90000"/>
            </a:lnSpc>
            <a:spcBef>
              <a:spcPct val="0"/>
            </a:spcBef>
            <a:spcAft>
              <a:spcPct val="35000"/>
            </a:spcAft>
          </a:pPr>
          <a:r>
            <a:rPr lang="es-ES_tradnl" sz="2500" b="1" kern="1200" dirty="0" smtClean="0"/>
            <a:t>(</a:t>
          </a:r>
          <a:r>
            <a:rPr lang="es-ES_tradnl" sz="2500" b="1" kern="1200" dirty="0" err="1" smtClean="0"/>
            <a:t>Draw</a:t>
          </a:r>
          <a:r>
            <a:rPr lang="es-ES_tradnl" sz="2500" b="1" kern="1200" dirty="0" smtClean="0"/>
            <a:t> Back)</a:t>
          </a:r>
          <a:endParaRPr lang="es-ES_tradnl" sz="2500" b="1" kern="1200" dirty="0"/>
        </a:p>
      </dsp:txBody>
      <dsp:txXfrm>
        <a:off x="70485" y="3063786"/>
        <a:ext cx="3518441" cy="1285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13974-9A8D-4065-9FF4-CAA5399BCCB9}">
      <dsp:nvSpPr>
        <dsp:cNvPr id="0" name=""/>
        <dsp:cNvSpPr/>
      </dsp:nvSpPr>
      <dsp:spPr>
        <a:xfrm rot="5400000">
          <a:off x="4771787" y="-1217719"/>
          <a:ext cx="2076798" cy="4667491"/>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s-ES_tradnl" sz="1800" b="1" kern="1200" dirty="0">
            <a:latin typeface="+mn-lt"/>
          </a:endParaRPr>
        </a:p>
        <a:p>
          <a:pPr marL="228600" lvl="1" indent="-228600" algn="l" defTabSz="889000">
            <a:lnSpc>
              <a:spcPct val="90000"/>
            </a:lnSpc>
            <a:spcBef>
              <a:spcPct val="0"/>
            </a:spcBef>
            <a:spcAft>
              <a:spcPct val="15000"/>
            </a:spcAft>
            <a:buChar char="••"/>
          </a:pPr>
          <a:r>
            <a:rPr lang="en-US" sz="2000" b="1" kern="1200" dirty="0" err="1" smtClean="0">
              <a:latin typeface="+mn-lt"/>
            </a:rPr>
            <a:t>Importación</a:t>
          </a:r>
          <a:r>
            <a:rPr lang="en-US" sz="2000" b="1" kern="1200" dirty="0" smtClean="0">
              <a:latin typeface="+mn-lt"/>
            </a:rPr>
            <a:t> </a:t>
          </a:r>
          <a:r>
            <a:rPr lang="en-US" sz="2000" b="1" kern="1200" dirty="0" err="1" smtClean="0">
              <a:latin typeface="+mn-lt"/>
            </a:rPr>
            <a:t>definitiva</a:t>
          </a:r>
          <a:r>
            <a:rPr lang="en-US" sz="2000" b="1" kern="1200" dirty="0" smtClean="0">
              <a:latin typeface="+mn-lt"/>
            </a:rPr>
            <a:t> (</a:t>
          </a:r>
          <a:r>
            <a:rPr lang="en-US" sz="2000" b="1" kern="1200" dirty="0" err="1" smtClean="0">
              <a:latin typeface="+mn-lt"/>
            </a:rPr>
            <a:t>modalidades</a:t>
          </a:r>
          <a:r>
            <a:rPr lang="en-US" sz="2000" b="1" kern="1200" dirty="0" smtClean="0">
              <a:latin typeface="+mn-lt"/>
            </a:rPr>
            <a:t>) </a:t>
          </a:r>
          <a:r>
            <a:rPr lang="en-US" sz="1400" b="1" kern="1200" dirty="0" smtClean="0">
              <a:latin typeface="+mn-lt"/>
            </a:rPr>
            <a:t>Cauca 68,69, 84 </a:t>
          </a:r>
          <a:r>
            <a:rPr lang="en-US" sz="1400" b="1" kern="1200" dirty="0" err="1" smtClean="0">
              <a:latin typeface="+mn-lt"/>
            </a:rPr>
            <a:t>Recauca</a:t>
          </a:r>
          <a:r>
            <a:rPr lang="en-US" sz="1400" b="1" kern="1200" dirty="0" smtClean="0">
              <a:latin typeface="+mn-lt"/>
            </a:rPr>
            <a:t> </a:t>
          </a:r>
          <a:r>
            <a:rPr lang="es-MX" sz="1400" b="1" kern="1200" noProof="0" dirty="0" smtClean="0">
              <a:latin typeface="+mn-lt"/>
            </a:rPr>
            <a:t>111,113</a:t>
          </a:r>
          <a:r>
            <a:rPr lang="en-US" sz="1400" b="1" kern="1200" dirty="0" smtClean="0">
              <a:latin typeface="+mn-lt"/>
            </a:rPr>
            <a:t>, 114</a:t>
          </a:r>
        </a:p>
        <a:p>
          <a:pPr marL="228600" lvl="1" indent="-228600" algn="l" defTabSz="889000">
            <a:lnSpc>
              <a:spcPct val="90000"/>
            </a:lnSpc>
            <a:spcBef>
              <a:spcPct val="0"/>
            </a:spcBef>
            <a:spcAft>
              <a:spcPct val="15000"/>
            </a:spcAft>
            <a:buChar char="••"/>
          </a:pPr>
          <a:r>
            <a:rPr lang="en-US" sz="2000" b="1" kern="1200" dirty="0" err="1" smtClean="0">
              <a:latin typeface="+mn-lt"/>
            </a:rPr>
            <a:t>Exportación</a:t>
          </a:r>
          <a:r>
            <a:rPr lang="en-US" sz="2000" b="1" kern="1200" dirty="0" smtClean="0">
              <a:latin typeface="+mn-lt"/>
            </a:rPr>
            <a:t>  </a:t>
          </a:r>
          <a:r>
            <a:rPr lang="en-US" sz="2000" b="1" kern="1200" dirty="0" err="1" smtClean="0">
              <a:latin typeface="+mn-lt"/>
            </a:rPr>
            <a:t>definitiva</a:t>
          </a:r>
          <a:r>
            <a:rPr lang="en-US" sz="2000" b="1" kern="1200" dirty="0" smtClean="0">
              <a:latin typeface="+mn-lt"/>
            </a:rPr>
            <a:t> </a:t>
          </a:r>
          <a:r>
            <a:rPr lang="en-US" sz="1400" b="1" kern="1200" dirty="0" err="1" smtClean="0">
              <a:latin typeface="+mn-lt"/>
            </a:rPr>
            <a:t>Recauca</a:t>
          </a:r>
          <a:r>
            <a:rPr lang="en-US" sz="1400" b="1" kern="1200" dirty="0" smtClean="0">
              <a:latin typeface="+mn-lt"/>
            </a:rPr>
            <a:t> 119 a 125</a:t>
          </a:r>
        </a:p>
      </dsp:txBody>
      <dsp:txXfrm rot="-5400000">
        <a:off x="3476441" y="179008"/>
        <a:ext cx="4566110" cy="1874036"/>
      </dsp:txXfrm>
    </dsp:sp>
    <dsp:sp modelId="{70F11829-64C7-495A-ADB2-109532997B02}">
      <dsp:nvSpPr>
        <dsp:cNvPr id="0" name=""/>
        <dsp:cNvSpPr/>
      </dsp:nvSpPr>
      <dsp:spPr>
        <a:xfrm>
          <a:off x="0" y="357193"/>
          <a:ext cx="3474669" cy="1511038"/>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_tradnl" sz="2400" b="1" kern="1200" smtClean="0">
              <a:latin typeface="+mn-lt"/>
            </a:rPr>
            <a:t>DEFINITIVOS</a:t>
          </a:r>
          <a:endParaRPr lang="es-ES_tradnl" sz="2400" b="1" kern="1200" dirty="0">
            <a:latin typeface="+mn-lt"/>
          </a:endParaRPr>
        </a:p>
      </dsp:txBody>
      <dsp:txXfrm>
        <a:off x="73763" y="430956"/>
        <a:ext cx="3327143" cy="1363512"/>
      </dsp:txXfrm>
    </dsp:sp>
    <dsp:sp modelId="{1415E2EB-D45D-46AE-A14B-0B39F480D91F}">
      <dsp:nvSpPr>
        <dsp:cNvPr id="0" name=""/>
        <dsp:cNvSpPr/>
      </dsp:nvSpPr>
      <dsp:spPr>
        <a:xfrm rot="5400000">
          <a:off x="4339474" y="1625721"/>
          <a:ext cx="2939652" cy="4667491"/>
        </a:xfrm>
        <a:prstGeom prst="round2SameRect">
          <a:avLst/>
        </a:prstGeom>
        <a:solidFill>
          <a:schemeClr val="accent3">
            <a:tint val="40000"/>
            <a:alpha val="90000"/>
            <a:hueOff val="-1932354"/>
            <a:satOff val="-7827"/>
            <a:lumOff val="-648"/>
            <a:alphaOff val="0"/>
          </a:schemeClr>
        </a:solidFill>
        <a:ln w="9525" cap="flat" cmpd="sng" algn="ctr">
          <a:solidFill>
            <a:schemeClr val="accent3">
              <a:tint val="40000"/>
              <a:alpha val="90000"/>
              <a:hueOff val="-1932354"/>
              <a:satOff val="-7827"/>
              <a:lumOff val="-6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s-ES_tradnl" sz="1800" b="1" kern="1200" dirty="0">
            <a:latin typeface="+mn-lt"/>
          </a:endParaRPr>
        </a:p>
        <a:p>
          <a:pPr marL="171450" lvl="1" indent="-171450" algn="l" defTabSz="800100">
            <a:lnSpc>
              <a:spcPct val="90000"/>
            </a:lnSpc>
            <a:spcBef>
              <a:spcPct val="0"/>
            </a:spcBef>
            <a:spcAft>
              <a:spcPct val="15000"/>
            </a:spcAft>
            <a:buChar char="••"/>
          </a:pPr>
          <a:r>
            <a:rPr lang="en-US" sz="1800" b="1" kern="1200" dirty="0" err="1" smtClean="0">
              <a:latin typeface="+mn-lt"/>
            </a:rPr>
            <a:t>Tránsito</a:t>
          </a:r>
          <a:r>
            <a:rPr lang="en-US" sz="1800" b="1" kern="1200" dirty="0" smtClean="0">
              <a:latin typeface="+mn-lt"/>
            </a:rPr>
            <a:t> </a:t>
          </a:r>
          <a:r>
            <a:rPr lang="en-US" sz="1800" b="1" kern="1200" dirty="0" err="1" smtClean="0">
              <a:latin typeface="+mn-lt"/>
            </a:rPr>
            <a:t>aduanero</a:t>
          </a:r>
          <a:r>
            <a:rPr lang="en-US" sz="1800" b="1" kern="1200" dirty="0" smtClean="0">
              <a:latin typeface="+mn-lt"/>
            </a:rPr>
            <a:t>  (</a:t>
          </a:r>
          <a:r>
            <a:rPr lang="en-US" sz="1800" b="1" kern="1200" dirty="0" err="1" smtClean="0">
              <a:latin typeface="+mn-lt"/>
            </a:rPr>
            <a:t>interno</a:t>
          </a:r>
          <a:r>
            <a:rPr lang="en-US" sz="1800" b="1" kern="1200" dirty="0" smtClean="0">
              <a:latin typeface="+mn-lt"/>
            </a:rPr>
            <a:t>) </a:t>
          </a:r>
          <a:r>
            <a:rPr lang="en-US" sz="1400" b="1" kern="1200" dirty="0" smtClean="0">
              <a:latin typeface="+mn-lt"/>
            </a:rPr>
            <a:t>Cauca 70 a 7 </a:t>
          </a:r>
          <a:r>
            <a:rPr lang="en-US" sz="1400" b="1" kern="1200" dirty="0" err="1" smtClean="0">
              <a:latin typeface="+mn-lt"/>
            </a:rPr>
            <a:t>Reglto</a:t>
          </a:r>
          <a:r>
            <a:rPr lang="en-US" sz="1400" b="1" kern="1200" dirty="0" smtClean="0">
              <a:latin typeface="+mn-lt"/>
            </a:rPr>
            <a:t>. C. A.</a:t>
          </a:r>
        </a:p>
        <a:p>
          <a:pPr marL="171450" lvl="1" indent="-171450" algn="l" defTabSz="800100">
            <a:lnSpc>
              <a:spcPct val="90000"/>
            </a:lnSpc>
            <a:spcBef>
              <a:spcPct val="0"/>
            </a:spcBef>
            <a:spcAft>
              <a:spcPct val="15000"/>
            </a:spcAft>
            <a:buChar char="••"/>
          </a:pPr>
          <a:r>
            <a:rPr lang="en-US" sz="1800" b="1" kern="1200" dirty="0" smtClean="0">
              <a:latin typeface="+mn-lt"/>
            </a:rPr>
            <a:t>T. Intl. </a:t>
          </a:r>
          <a:r>
            <a:rPr lang="en-US" sz="1800" b="1" kern="1200" dirty="0" err="1" smtClean="0">
              <a:latin typeface="+mn-lt"/>
            </a:rPr>
            <a:t>Terreste</a:t>
          </a:r>
          <a:r>
            <a:rPr lang="en-US" sz="1800" b="1" kern="1200" dirty="0" smtClean="0">
              <a:latin typeface="+mn-lt"/>
            </a:rPr>
            <a:t> (</a:t>
          </a:r>
          <a:r>
            <a:rPr lang="en-US" sz="1800" b="1" kern="1200" dirty="0" err="1" smtClean="0">
              <a:latin typeface="+mn-lt"/>
            </a:rPr>
            <a:t>transbordo</a:t>
          </a:r>
          <a:r>
            <a:rPr lang="en-US" sz="1800" b="1" kern="1200" dirty="0" smtClean="0">
              <a:latin typeface="+mn-lt"/>
            </a:rPr>
            <a:t>) </a:t>
          </a:r>
          <a:r>
            <a:rPr lang="en-US" sz="1400" b="1" kern="1200" dirty="0" smtClean="0">
              <a:latin typeface="+mn-lt"/>
            </a:rPr>
            <a:t>Cauca 43, </a:t>
          </a:r>
          <a:r>
            <a:rPr lang="en-US" sz="1400" b="1" kern="1200" dirty="0" err="1" smtClean="0">
              <a:latin typeface="+mn-lt"/>
            </a:rPr>
            <a:t>Recauca</a:t>
          </a:r>
          <a:r>
            <a:rPr lang="en-US" sz="1400" b="1" kern="1200" dirty="0" smtClean="0">
              <a:latin typeface="+mn-lt"/>
            </a:rPr>
            <a:t> 69, 71</a:t>
          </a:r>
        </a:p>
        <a:p>
          <a:pPr marL="171450" lvl="1" indent="-171450" algn="l" defTabSz="800100">
            <a:lnSpc>
              <a:spcPct val="90000"/>
            </a:lnSpc>
            <a:spcBef>
              <a:spcPct val="0"/>
            </a:spcBef>
            <a:spcAft>
              <a:spcPct val="15000"/>
            </a:spcAft>
            <a:buChar char="••"/>
          </a:pPr>
          <a:r>
            <a:rPr lang="en-US" sz="1800" b="1" kern="1200" dirty="0" err="1" smtClean="0">
              <a:latin typeface="+mn-lt"/>
            </a:rPr>
            <a:t>Tránsito</a:t>
          </a:r>
          <a:r>
            <a:rPr lang="en-US" sz="1800" b="1" kern="1200" dirty="0" smtClean="0">
              <a:latin typeface="+mn-lt"/>
            </a:rPr>
            <a:t> </a:t>
          </a:r>
          <a:r>
            <a:rPr lang="en-US" sz="1800" b="1" kern="1200" dirty="0" err="1" smtClean="0">
              <a:latin typeface="+mn-lt"/>
            </a:rPr>
            <a:t>marítimo</a:t>
          </a:r>
          <a:r>
            <a:rPr lang="en-US" sz="1800" b="1" kern="1200" dirty="0" smtClean="0">
              <a:latin typeface="+mn-lt"/>
            </a:rPr>
            <a:t> o </a:t>
          </a:r>
          <a:r>
            <a:rPr lang="en-US" sz="1800" b="1" kern="1200" dirty="0" err="1" smtClean="0">
              <a:latin typeface="+mn-lt"/>
            </a:rPr>
            <a:t>aéreo</a:t>
          </a:r>
          <a:r>
            <a:rPr lang="en-US" sz="1800" b="1" kern="1200" dirty="0" smtClean="0">
              <a:latin typeface="+mn-lt"/>
            </a:rPr>
            <a:t> (</a:t>
          </a:r>
          <a:r>
            <a:rPr lang="en-US" sz="1800" b="1" kern="1200" dirty="0" err="1" smtClean="0">
              <a:latin typeface="+mn-lt"/>
            </a:rPr>
            <a:t>cabotaje</a:t>
          </a:r>
          <a:r>
            <a:rPr lang="en-US" sz="1800" b="1" kern="1200" dirty="0" smtClean="0">
              <a:latin typeface="+mn-lt"/>
            </a:rPr>
            <a:t>) </a:t>
          </a:r>
        </a:p>
        <a:p>
          <a:pPr marL="171450" lvl="1" indent="-171450" algn="l" defTabSz="800100">
            <a:lnSpc>
              <a:spcPct val="90000"/>
            </a:lnSpc>
            <a:spcBef>
              <a:spcPct val="0"/>
            </a:spcBef>
            <a:spcAft>
              <a:spcPct val="15000"/>
            </a:spcAft>
            <a:buChar char="••"/>
          </a:pPr>
          <a:r>
            <a:rPr lang="en-US" sz="1800" b="1" kern="1200" dirty="0" err="1" smtClean="0">
              <a:latin typeface="+mn-lt"/>
            </a:rPr>
            <a:t>Depósito</a:t>
          </a:r>
          <a:r>
            <a:rPr lang="en-US" sz="1800" b="1" kern="1200" dirty="0" smtClean="0">
              <a:latin typeface="+mn-lt"/>
            </a:rPr>
            <a:t> aduanero </a:t>
          </a:r>
          <a:r>
            <a:rPr lang="en-US" sz="1400" b="1" kern="1200" dirty="0" smtClean="0">
              <a:latin typeface="+mn-lt"/>
            </a:rPr>
            <a:t>Cauca 75, 76	</a:t>
          </a:r>
        </a:p>
        <a:p>
          <a:pPr marL="171450" lvl="1" indent="-171450" algn="l" defTabSz="800100">
            <a:lnSpc>
              <a:spcPct val="90000"/>
            </a:lnSpc>
            <a:spcBef>
              <a:spcPct val="0"/>
            </a:spcBef>
            <a:spcAft>
              <a:spcPct val="15000"/>
            </a:spcAft>
            <a:buChar char="••"/>
          </a:pPr>
          <a:r>
            <a:rPr lang="en-US" sz="1800" b="1" kern="1200" dirty="0" smtClean="0">
              <a:latin typeface="+mn-lt"/>
            </a:rPr>
            <a:t>Imp. y Exp. temp. 	</a:t>
          </a:r>
          <a:r>
            <a:rPr lang="en-US" sz="1400" b="1" kern="1200" dirty="0" smtClean="0">
              <a:latin typeface="+mn-lt"/>
            </a:rPr>
            <a:t>Cauca 73, 78, </a:t>
          </a:r>
          <a:r>
            <a:rPr lang="en-US" sz="1400" b="1" kern="1200" dirty="0" err="1" smtClean="0">
              <a:latin typeface="+mn-lt"/>
            </a:rPr>
            <a:t>Recauca</a:t>
          </a:r>
          <a:r>
            <a:rPr lang="en-US" sz="1400" b="1" kern="1200" dirty="0" smtClean="0">
              <a:latin typeface="+mn-lt"/>
            </a:rPr>
            <a:t> 136, 139, LGA 165   </a:t>
          </a:r>
        </a:p>
        <a:p>
          <a:pPr marL="171450" lvl="1" indent="-171450" algn="l" defTabSz="800100">
            <a:lnSpc>
              <a:spcPct val="90000"/>
            </a:lnSpc>
            <a:spcBef>
              <a:spcPct val="0"/>
            </a:spcBef>
            <a:spcAft>
              <a:spcPct val="15000"/>
            </a:spcAft>
            <a:buChar char="••"/>
          </a:pPr>
          <a:r>
            <a:rPr lang="en-US" sz="1800" b="1" kern="1200" dirty="0" err="1" smtClean="0">
              <a:latin typeface="+mn-lt"/>
            </a:rPr>
            <a:t>Provisiones</a:t>
          </a:r>
          <a:r>
            <a:rPr lang="en-US" sz="1800" b="1" kern="1200" dirty="0" smtClean="0">
              <a:latin typeface="+mn-lt"/>
            </a:rPr>
            <a:t> de a </a:t>
          </a:r>
          <a:r>
            <a:rPr lang="en-US" sz="1800" b="1" kern="1200" dirty="0" err="1" smtClean="0">
              <a:latin typeface="+mn-lt"/>
            </a:rPr>
            <a:t>bordo</a:t>
          </a:r>
          <a:r>
            <a:rPr lang="en-US" sz="1800" b="1" kern="1200" dirty="0" smtClean="0">
              <a:latin typeface="+mn-lt"/>
            </a:rPr>
            <a:t> </a:t>
          </a:r>
          <a:r>
            <a:rPr lang="en-US" sz="1400" b="1" kern="1200" dirty="0" smtClean="0">
              <a:latin typeface="+mn-lt"/>
            </a:rPr>
            <a:t>LGA 171</a:t>
          </a:r>
        </a:p>
      </dsp:txBody>
      <dsp:txXfrm rot="-5400000">
        <a:off x="3475555" y="2633142"/>
        <a:ext cx="4523989" cy="2652648"/>
      </dsp:txXfrm>
    </dsp:sp>
    <dsp:sp modelId="{BFDE584A-84B5-4447-AC7F-989E0C047AF2}">
      <dsp:nvSpPr>
        <dsp:cNvPr id="0" name=""/>
        <dsp:cNvSpPr/>
      </dsp:nvSpPr>
      <dsp:spPr>
        <a:xfrm>
          <a:off x="0" y="3107142"/>
          <a:ext cx="3474669" cy="1536331"/>
        </a:xfrm>
        <a:prstGeom prst="roundRect">
          <a:avLst/>
        </a:prstGeom>
        <a:gradFill rotWithShape="0">
          <a:gsLst>
            <a:gs pos="0">
              <a:schemeClr val="accent3">
                <a:hueOff val="-1137357"/>
                <a:satOff val="-4689"/>
                <a:lumOff val="-983"/>
                <a:alphaOff val="0"/>
                <a:shade val="15000"/>
                <a:satMod val="180000"/>
              </a:schemeClr>
            </a:gs>
            <a:gs pos="50000">
              <a:schemeClr val="accent3">
                <a:hueOff val="-1137357"/>
                <a:satOff val="-4689"/>
                <a:lumOff val="-983"/>
                <a:alphaOff val="0"/>
                <a:shade val="45000"/>
                <a:satMod val="170000"/>
              </a:schemeClr>
            </a:gs>
            <a:gs pos="70000">
              <a:schemeClr val="accent3">
                <a:hueOff val="-1137357"/>
                <a:satOff val="-4689"/>
                <a:lumOff val="-983"/>
                <a:alphaOff val="0"/>
                <a:tint val="99000"/>
                <a:shade val="65000"/>
                <a:satMod val="155000"/>
              </a:schemeClr>
            </a:gs>
            <a:gs pos="100000">
              <a:schemeClr val="accent3">
                <a:hueOff val="-1137357"/>
                <a:satOff val="-4689"/>
                <a:lumOff val="-98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_tradnl" sz="2400" b="1" kern="1200" smtClean="0">
              <a:latin typeface="+mn-lt"/>
            </a:rPr>
            <a:t>TEMPORALES</a:t>
          </a:r>
          <a:endParaRPr lang="es-ES_tradnl" sz="2400" b="1" kern="1200" dirty="0">
            <a:latin typeface="+mn-lt"/>
          </a:endParaRPr>
        </a:p>
      </dsp:txBody>
      <dsp:txXfrm>
        <a:off x="74997" y="3182139"/>
        <a:ext cx="3324675" cy="1386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115E1-BE0C-4944-BA5F-1B24E101D078}">
      <dsp:nvSpPr>
        <dsp:cNvPr id="0" name=""/>
        <dsp:cNvSpPr/>
      </dsp:nvSpPr>
      <dsp:spPr>
        <a:xfrm>
          <a:off x="460508" y="9065"/>
          <a:ext cx="3314726" cy="3314726"/>
        </a:xfrm>
        <a:prstGeom prst="ellipse">
          <a:avLst/>
        </a:prstGeom>
        <a:gradFill rotWithShape="0">
          <a:gsLst>
            <a:gs pos="0">
              <a:schemeClr val="accent4">
                <a:alpha val="50000"/>
                <a:hueOff val="0"/>
                <a:satOff val="0"/>
                <a:lumOff val="0"/>
                <a:alphaOff val="0"/>
                <a:shade val="15000"/>
                <a:satMod val="180000"/>
              </a:schemeClr>
            </a:gs>
            <a:gs pos="50000">
              <a:schemeClr val="accent4">
                <a:alpha val="50000"/>
                <a:hueOff val="0"/>
                <a:satOff val="0"/>
                <a:lumOff val="0"/>
                <a:alphaOff val="0"/>
                <a:shade val="45000"/>
                <a:satMod val="170000"/>
              </a:schemeClr>
            </a:gs>
            <a:gs pos="70000">
              <a:schemeClr val="accent4">
                <a:alpha val="50000"/>
                <a:hueOff val="0"/>
                <a:satOff val="0"/>
                <a:lumOff val="0"/>
                <a:alphaOff val="0"/>
                <a:tint val="99000"/>
                <a:shade val="65000"/>
                <a:satMod val="155000"/>
              </a:schemeClr>
            </a:gs>
            <a:gs pos="100000">
              <a:schemeClr val="accent4">
                <a:alpha val="50000"/>
                <a:hueOff val="0"/>
                <a:satOff val="0"/>
                <a:lumOff val="0"/>
                <a:alphaOff val="0"/>
                <a:tint val="95500"/>
                <a:shade val="100000"/>
                <a:satMod val="15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s-CR" sz="3400" kern="1200" dirty="0" smtClean="0"/>
            <a:t>Uso</a:t>
          </a:r>
          <a:endParaRPr lang="es-CR" sz="3400" kern="1200" dirty="0"/>
        </a:p>
      </dsp:txBody>
      <dsp:txXfrm>
        <a:off x="923376" y="399942"/>
        <a:ext cx="1911193" cy="2532971"/>
      </dsp:txXfrm>
    </dsp:sp>
    <dsp:sp modelId="{610D2FFA-660B-4CD1-9760-5C02ACAE3999}">
      <dsp:nvSpPr>
        <dsp:cNvPr id="0" name=""/>
        <dsp:cNvSpPr/>
      </dsp:nvSpPr>
      <dsp:spPr>
        <a:xfrm>
          <a:off x="2849500" y="9065"/>
          <a:ext cx="3314726" cy="3314726"/>
        </a:xfrm>
        <a:prstGeom prst="ellipse">
          <a:avLst/>
        </a:prstGeom>
        <a:gradFill rotWithShape="0">
          <a:gsLst>
            <a:gs pos="0">
              <a:schemeClr val="accent4">
                <a:alpha val="50000"/>
                <a:hueOff val="-3519944"/>
                <a:satOff val="-36129"/>
                <a:lumOff val="15099"/>
                <a:alphaOff val="0"/>
                <a:shade val="15000"/>
                <a:satMod val="180000"/>
              </a:schemeClr>
            </a:gs>
            <a:gs pos="50000">
              <a:schemeClr val="accent4">
                <a:alpha val="50000"/>
                <a:hueOff val="-3519944"/>
                <a:satOff val="-36129"/>
                <a:lumOff val="15099"/>
                <a:alphaOff val="0"/>
                <a:shade val="45000"/>
                <a:satMod val="170000"/>
              </a:schemeClr>
            </a:gs>
            <a:gs pos="70000">
              <a:schemeClr val="accent4">
                <a:alpha val="50000"/>
                <a:hueOff val="-3519944"/>
                <a:satOff val="-36129"/>
                <a:lumOff val="15099"/>
                <a:alphaOff val="0"/>
                <a:tint val="99000"/>
                <a:shade val="65000"/>
                <a:satMod val="155000"/>
              </a:schemeClr>
            </a:gs>
            <a:gs pos="100000">
              <a:schemeClr val="accent4">
                <a:alpha val="50000"/>
                <a:hueOff val="-3519944"/>
                <a:satOff val="-36129"/>
                <a:lumOff val="15099"/>
                <a:alphaOff val="0"/>
                <a:tint val="95500"/>
                <a:shade val="100000"/>
                <a:satMod val="15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s-CR" sz="3400" kern="1200" dirty="0" smtClean="0"/>
            <a:t>Consumo definitivo</a:t>
          </a:r>
          <a:endParaRPr lang="es-CR" sz="3400" kern="1200" dirty="0"/>
        </a:p>
      </dsp:txBody>
      <dsp:txXfrm>
        <a:off x="3790166" y="399942"/>
        <a:ext cx="1911193" cy="25329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87043" name="Rectangle 3"/>
          <p:cNvSpPr>
            <a:spLocks noGrp="1" noChangeArrowheads="1"/>
          </p:cNvSpPr>
          <p:nvPr>
            <p:ph type="dt" sz="quarter" idx="1"/>
          </p:nvPr>
        </p:nvSpPr>
        <p:spPr bwMode="auto">
          <a:xfrm>
            <a:off x="3886200"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fld id="{074D75F6-6DD4-4E67-A90C-EAB97CD314D2}" type="datetime1">
              <a:rPr lang="en-US"/>
              <a:pPr>
                <a:defRPr/>
              </a:pPr>
              <a:t>10/1/2014</a:t>
            </a:fld>
            <a:endParaRPr lang="en-US"/>
          </a:p>
        </p:txBody>
      </p:sp>
      <p:sp>
        <p:nvSpPr>
          <p:cNvPr id="87044" name="Rectangle 4"/>
          <p:cNvSpPr>
            <a:spLocks noGrp="1" noChangeArrowheads="1"/>
          </p:cNvSpPr>
          <p:nvPr>
            <p:ph type="ftr" sz="quarter" idx="2"/>
          </p:nvPr>
        </p:nvSpPr>
        <p:spPr bwMode="auto">
          <a:xfrm>
            <a:off x="0" y="9321800"/>
            <a:ext cx="2971800" cy="4127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87045" name="Rectangle 5"/>
          <p:cNvSpPr>
            <a:spLocks noGrp="1" noChangeArrowheads="1"/>
          </p:cNvSpPr>
          <p:nvPr>
            <p:ph type="sldNum" sz="quarter" idx="3"/>
          </p:nvPr>
        </p:nvSpPr>
        <p:spPr bwMode="auto">
          <a:xfrm>
            <a:off x="3886200" y="9321800"/>
            <a:ext cx="2971800" cy="4127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F777085C-BF40-4B8C-AF7E-99D66ECE78E9}" type="slidenum">
              <a:rPr lang="en-US"/>
              <a:pPr>
                <a:defRPr/>
              </a:pPr>
              <a:t>‹Nº›</a:t>
            </a:fld>
            <a:endParaRPr lang="en-US"/>
          </a:p>
        </p:txBody>
      </p:sp>
    </p:spTree>
    <p:extLst>
      <p:ext uri="{BB962C8B-B14F-4D97-AF65-F5344CB8AC3E}">
        <p14:creationId xmlns:p14="http://schemas.microsoft.com/office/powerpoint/2010/main" val="4277473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s-AR"/>
          </a:p>
        </p:txBody>
      </p:sp>
      <p:sp>
        <p:nvSpPr>
          <p:cNvPr id="16387" name="Rectangle 3"/>
          <p:cNvSpPr>
            <a:spLocks noGrp="1" noChangeArrowheads="1"/>
          </p:cNvSpPr>
          <p:nvPr>
            <p:ph type="dt" idx="1"/>
          </p:nvPr>
        </p:nvSpPr>
        <p:spPr bwMode="auto">
          <a:xfrm>
            <a:off x="388620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fld id="{293607FF-05C7-4C2B-A17B-CE8D7E740930}" type="datetime1">
              <a:rPr lang="es-AR"/>
              <a:pPr>
                <a:defRPr/>
              </a:pPr>
              <a:t>01/10/2014</a:t>
            </a:fld>
            <a:endParaRPr lang="es-AR"/>
          </a:p>
        </p:txBody>
      </p:sp>
      <p:sp>
        <p:nvSpPr>
          <p:cNvPr id="70660" name="Rectangle 4"/>
          <p:cNvSpPr>
            <a:spLocks noGrp="1" noRot="1" noChangeAspect="1" noChangeArrowheads="1" noTextEdit="1"/>
          </p:cNvSpPr>
          <p:nvPr>
            <p:ph type="sldImg" idx="2"/>
          </p:nvPr>
        </p:nvSpPr>
        <p:spPr bwMode="auto">
          <a:xfrm>
            <a:off x="987425" y="733425"/>
            <a:ext cx="4887913" cy="3665538"/>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14400" y="4641850"/>
            <a:ext cx="5029200" cy="4398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CR" noProof="0" smtClean="0"/>
              <a:t>Click to edit Master text styles</a:t>
            </a:r>
          </a:p>
          <a:p>
            <a:pPr lvl="1"/>
            <a:r>
              <a:rPr lang="es-CR" noProof="0" smtClean="0"/>
              <a:t>Second level</a:t>
            </a:r>
          </a:p>
          <a:p>
            <a:pPr lvl="2"/>
            <a:r>
              <a:rPr lang="es-CR" noProof="0" smtClean="0"/>
              <a:t>Third level</a:t>
            </a:r>
          </a:p>
          <a:p>
            <a:pPr lvl="3"/>
            <a:r>
              <a:rPr lang="es-CR" noProof="0" smtClean="0"/>
              <a:t>Fourth level</a:t>
            </a:r>
          </a:p>
          <a:p>
            <a:pPr lvl="4"/>
            <a:r>
              <a:rPr lang="es-CR" noProof="0" smtClean="0"/>
              <a:t>Fifth level</a:t>
            </a:r>
          </a:p>
        </p:txBody>
      </p:sp>
      <p:sp>
        <p:nvSpPr>
          <p:cNvPr id="16390" name="Rectangle 6"/>
          <p:cNvSpPr>
            <a:spLocks noGrp="1" noChangeArrowheads="1"/>
          </p:cNvSpPr>
          <p:nvPr>
            <p:ph type="ftr" sz="quarter" idx="4"/>
          </p:nvPr>
        </p:nvSpPr>
        <p:spPr bwMode="auto">
          <a:xfrm>
            <a:off x="0" y="92868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s-AR"/>
          </a:p>
        </p:txBody>
      </p:sp>
      <p:sp>
        <p:nvSpPr>
          <p:cNvPr id="16391" name="Rectangle 7"/>
          <p:cNvSpPr>
            <a:spLocks noGrp="1" noChangeArrowheads="1"/>
          </p:cNvSpPr>
          <p:nvPr>
            <p:ph type="sldNum" sz="quarter" idx="5"/>
          </p:nvPr>
        </p:nvSpPr>
        <p:spPr bwMode="auto">
          <a:xfrm>
            <a:off x="3886200" y="92868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3B4D1770-6C81-4BD0-97C8-BEC769CDAF1E}" type="slidenum">
              <a:rPr lang="es-AR"/>
              <a:pPr>
                <a:defRPr/>
              </a:pPr>
              <a:t>‹Nº›</a:t>
            </a:fld>
            <a:endParaRPr lang="es-AR"/>
          </a:p>
        </p:txBody>
      </p:sp>
    </p:spTree>
    <p:extLst>
      <p:ext uri="{BB962C8B-B14F-4D97-AF65-F5344CB8AC3E}">
        <p14:creationId xmlns:p14="http://schemas.microsoft.com/office/powerpoint/2010/main" val="3162254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10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13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14 Conector recto"/>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15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16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17 Elipse"/>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18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19 Elipse"/>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20 Elipse"/>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7 Título"/>
          <p:cNvSpPr>
            <a:spLocks noGrp="1"/>
          </p:cNvSpPr>
          <p:nvPr>
            <p:ph type="ctrTitle"/>
          </p:nvPr>
        </p:nvSpPr>
        <p:spPr>
          <a:xfrm>
            <a:off x="2286000" y="3124200"/>
            <a:ext cx="6172200" cy="1894362"/>
          </a:xfrm>
        </p:spPr>
        <p:txBody>
          <a:bodyPr/>
          <a:lstStyle>
            <a:lvl1pPr>
              <a:defRPr b="1"/>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2" name="27 Marcador de fecha"/>
          <p:cNvSpPr>
            <a:spLocks noGrp="1"/>
          </p:cNvSpPr>
          <p:nvPr>
            <p:ph type="dt" sz="half" idx="10"/>
          </p:nvPr>
        </p:nvSpPr>
        <p:spPr bwMode="auto">
          <a:xfrm rot="5400000">
            <a:off x="7764463" y="1174750"/>
            <a:ext cx="2286000" cy="381000"/>
          </a:xfrm>
        </p:spPr>
        <p:txBody>
          <a:bodyPr/>
          <a:lstStyle>
            <a:lvl1pPr>
              <a:defRPr/>
            </a:lvl1pPr>
          </a:lstStyle>
          <a:p>
            <a:pPr>
              <a:defRPr/>
            </a:pPr>
            <a:endParaRPr lang="es-ES"/>
          </a:p>
        </p:txBody>
      </p:sp>
      <p:sp>
        <p:nvSpPr>
          <p:cNvPr id="23" name="16 Marcador de pie de página"/>
          <p:cNvSpPr>
            <a:spLocks noGrp="1"/>
          </p:cNvSpPr>
          <p:nvPr>
            <p:ph type="ftr" sz="quarter" idx="11"/>
          </p:nvPr>
        </p:nvSpPr>
        <p:spPr bwMode="auto">
          <a:xfrm rot="5400000">
            <a:off x="7077076" y="4181475"/>
            <a:ext cx="3657600" cy="384175"/>
          </a:xfrm>
        </p:spPr>
        <p:txBody>
          <a:bodyPr/>
          <a:lstStyle>
            <a:lvl1pPr>
              <a:defRPr/>
            </a:lvl1pPr>
          </a:lstStyle>
          <a:p>
            <a:pPr>
              <a:defRPr/>
            </a:pPr>
            <a:endParaRPr lang="es-ES"/>
          </a:p>
        </p:txBody>
      </p:sp>
      <p:sp>
        <p:nvSpPr>
          <p:cNvPr id="24" name="28 Marcador de número de diapositiva"/>
          <p:cNvSpPr>
            <a:spLocks noGrp="1"/>
          </p:cNvSpPr>
          <p:nvPr>
            <p:ph type="sldNum" sz="quarter" idx="12"/>
          </p:nvPr>
        </p:nvSpPr>
        <p:spPr bwMode="auto">
          <a:xfrm>
            <a:off x="1325563" y="4929188"/>
            <a:ext cx="609600" cy="517525"/>
          </a:xfrm>
        </p:spPr>
        <p:txBody>
          <a:bodyPr/>
          <a:lstStyle>
            <a:lvl1pPr>
              <a:defRPr/>
            </a:lvl1pPr>
          </a:lstStyle>
          <a:p>
            <a:pPr>
              <a:defRPr/>
            </a:pPr>
            <a:fld id="{DD2CAED8-4D1D-4588-8A7E-1E5F108BC8EE}"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D1EAC3A1-72EF-487F-9163-F34C40511A5A}" type="slidenum">
              <a:rPr lang="es-ES"/>
              <a:pPr>
                <a:defRPr/>
              </a:pPr>
              <a:t>‹Nº›</a:t>
            </a:fld>
            <a:endParaRPr lang="es-E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9105BFDD-7EC3-46D9-8720-9A33EE30E280}" type="slidenum">
              <a:rPr lang="es-ES"/>
              <a:pPr>
                <a:defRPr/>
              </a:pPr>
              <a:t>‹Nº›</a:t>
            </a:fld>
            <a:endParaRPr lang="es-E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6 Marcador de fecha"/>
          <p:cNvSpPr>
            <a:spLocks noGrp="1"/>
          </p:cNvSpPr>
          <p:nvPr>
            <p:ph type="dt" sz="half" idx="10"/>
          </p:nvPr>
        </p:nvSpPr>
        <p:spPr/>
        <p:txBody>
          <a:bodyPr rtlCol="0"/>
          <a:lstStyle>
            <a:lvl1pPr>
              <a:defRPr/>
            </a:lvl1pPr>
          </a:lstStyle>
          <a:p>
            <a:pPr>
              <a:defRPr/>
            </a:pPr>
            <a:endParaRPr lang="es-ES"/>
          </a:p>
        </p:txBody>
      </p:sp>
      <p:sp>
        <p:nvSpPr>
          <p:cNvPr id="5" name="8 Marcador de número de diapositiva"/>
          <p:cNvSpPr>
            <a:spLocks noGrp="1"/>
          </p:cNvSpPr>
          <p:nvPr>
            <p:ph type="sldNum" sz="quarter" idx="11"/>
          </p:nvPr>
        </p:nvSpPr>
        <p:spPr/>
        <p:txBody>
          <a:bodyPr rtlCol="0"/>
          <a:lstStyle>
            <a:lvl1pPr>
              <a:defRPr/>
            </a:lvl1pPr>
          </a:lstStyle>
          <a:p>
            <a:pPr>
              <a:defRPr/>
            </a:pPr>
            <a:fld id="{B93A53E9-6684-47F8-81B4-A3D1ACA9D96B}" type="slidenum">
              <a:rPr lang="es-ES"/>
              <a:pPr>
                <a:defRPr/>
              </a:pPr>
              <a:t>‹Nº›</a:t>
            </a:fld>
            <a:endParaRPr lang="es-ES"/>
          </a:p>
        </p:txBody>
      </p:sp>
      <p:sp>
        <p:nvSpPr>
          <p:cNvPr id="6" name="9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8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9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10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13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14 Elipse"/>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15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16 Elipse"/>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17 Elipse"/>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18 Conector recto"/>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0" name="3 Marcador de fecha"/>
          <p:cNvSpPr>
            <a:spLocks noGrp="1"/>
          </p:cNvSpPr>
          <p:nvPr>
            <p:ph type="dt" sz="half" idx="10"/>
          </p:nvPr>
        </p:nvSpPr>
        <p:spPr bwMode="auto">
          <a:xfrm rot="5400000">
            <a:off x="7762875" y="1169988"/>
            <a:ext cx="2286000" cy="381000"/>
          </a:xfrm>
        </p:spPr>
        <p:txBody>
          <a:bodyPr/>
          <a:lstStyle>
            <a:lvl1pPr>
              <a:defRPr/>
            </a:lvl1pPr>
          </a:lstStyle>
          <a:p>
            <a:pPr>
              <a:defRPr/>
            </a:pPr>
            <a:endParaRPr lang="es-ES"/>
          </a:p>
        </p:txBody>
      </p:sp>
      <p:sp>
        <p:nvSpPr>
          <p:cNvPr id="21" name="4 Marcador de pie de página"/>
          <p:cNvSpPr>
            <a:spLocks noGrp="1"/>
          </p:cNvSpPr>
          <p:nvPr>
            <p:ph type="ftr" sz="quarter" idx="11"/>
          </p:nvPr>
        </p:nvSpPr>
        <p:spPr bwMode="auto">
          <a:xfrm rot="5400000">
            <a:off x="7077076" y="4178300"/>
            <a:ext cx="3657600" cy="384175"/>
          </a:xfrm>
        </p:spPr>
        <p:txBody>
          <a:bodyPr/>
          <a:lstStyle>
            <a:lvl1pPr>
              <a:defRPr/>
            </a:lvl1pPr>
          </a:lstStyle>
          <a:p>
            <a:pPr>
              <a:defRPr/>
            </a:pPr>
            <a:endParaRPr lang="es-ES"/>
          </a:p>
        </p:txBody>
      </p:sp>
      <p:sp>
        <p:nvSpPr>
          <p:cNvPr id="22" name="5 Marcador de número de diapositiva"/>
          <p:cNvSpPr>
            <a:spLocks noGrp="1"/>
          </p:cNvSpPr>
          <p:nvPr>
            <p:ph type="sldNum" sz="quarter" idx="12"/>
          </p:nvPr>
        </p:nvSpPr>
        <p:spPr bwMode="auto">
          <a:xfrm>
            <a:off x="1339850" y="4929188"/>
            <a:ext cx="609600" cy="517525"/>
          </a:xfrm>
        </p:spPr>
        <p:txBody>
          <a:bodyPr/>
          <a:lstStyle>
            <a:lvl1pPr>
              <a:defRPr/>
            </a:lvl1pPr>
          </a:lstStyle>
          <a:p>
            <a:pPr>
              <a:defRPr/>
            </a:pPr>
            <a:fld id="{A8728177-F90E-4694-B13F-17227E3AB312}"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270248"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92C6C9CB-315D-479E-85CD-BA6CF802A531}" type="slidenum">
              <a:rPr lang="es-ES"/>
              <a:pPr>
                <a:defRPr/>
              </a:pPr>
              <a:t>‹Nº›</a:t>
            </a:fld>
            <a:endParaRPr lang="es-E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13 Marcador de fecha"/>
          <p:cNvSpPr>
            <a:spLocks noGrp="1"/>
          </p:cNvSpPr>
          <p:nvPr>
            <p:ph type="dt" sz="half" idx="10"/>
          </p:nvPr>
        </p:nvSpPr>
        <p:spPr/>
        <p:txBody>
          <a:bodyPr/>
          <a:lstStyle>
            <a:lvl1pPr>
              <a:defRPr/>
            </a:lvl1pPr>
          </a:lstStyle>
          <a:p>
            <a:pPr>
              <a:defRPr/>
            </a:pPr>
            <a:endParaRPr lang="es-ES"/>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E406D37E-91D7-485B-9163-42A1880D243B}" type="slidenum">
              <a:rPr lang="es-ES"/>
              <a:pPr>
                <a:defRPr/>
              </a:pPr>
              <a:t>‹Nº›</a:t>
            </a:fld>
            <a:endParaRPr lang="es-E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5 Marcador de fecha"/>
          <p:cNvSpPr>
            <a:spLocks noGrp="1"/>
          </p:cNvSpPr>
          <p:nvPr>
            <p:ph type="dt" sz="half" idx="10"/>
          </p:nvPr>
        </p:nvSpPr>
        <p:spPr/>
        <p:txBody>
          <a:bodyPr rtlCol="0"/>
          <a:lstStyle>
            <a:lvl1pPr>
              <a:defRPr/>
            </a:lvl1pPr>
          </a:lstStyle>
          <a:p>
            <a:pPr>
              <a:defRPr/>
            </a:pPr>
            <a:endParaRPr lang="es-ES"/>
          </a:p>
        </p:txBody>
      </p:sp>
      <p:sp>
        <p:nvSpPr>
          <p:cNvPr id="4" name="6 Marcador de número de diapositiva"/>
          <p:cNvSpPr>
            <a:spLocks noGrp="1"/>
          </p:cNvSpPr>
          <p:nvPr>
            <p:ph type="sldNum" sz="quarter" idx="11"/>
          </p:nvPr>
        </p:nvSpPr>
        <p:spPr/>
        <p:txBody>
          <a:bodyPr rtlCol="0"/>
          <a:lstStyle>
            <a:lvl1pPr>
              <a:defRPr/>
            </a:lvl1pPr>
          </a:lstStyle>
          <a:p>
            <a:pPr>
              <a:defRPr/>
            </a:pPr>
            <a:fld id="{E55A95ED-80CC-4523-81CC-8D6132869618}" type="slidenum">
              <a:rPr lang="es-ES"/>
              <a:pPr>
                <a:defRPr/>
              </a:pPr>
              <a:t>‹Nº›</a:t>
            </a:fld>
            <a:endParaRPr lang="es-ES"/>
          </a:p>
        </p:txBody>
      </p:sp>
      <p:sp>
        <p:nvSpPr>
          <p:cNvPr id="5" name="7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C14A1602-3955-4061-BD69-9B2360CD6E1B}" type="slidenum">
              <a:rPr lang="es-ES"/>
              <a:pPr>
                <a:defRPr/>
              </a:pPr>
              <a:t>‹Nº›</a:t>
            </a:fld>
            <a:endParaRPr lang="es-E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5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6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7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8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10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1 Título"/>
          <p:cNvSpPr>
            <a:spLocks noGrp="1"/>
          </p:cNvSpPr>
          <p:nvPr>
            <p:ph type="title"/>
          </p:nvPr>
        </p:nvSpPr>
        <p:spPr>
          <a:xfrm rot="5400000">
            <a:off x="3371850" y="3200400"/>
            <a:ext cx="6309360" cy="457200"/>
          </a:xfrm>
        </p:spPr>
        <p:txBody>
          <a:bodyPr/>
          <a:lstStyle>
            <a:lvl1pPr algn="l">
              <a:buNone/>
              <a:defRPr sz="2000" b="1" cap="sm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8" name="17 Marcador de contenido"/>
          <p:cNvSpPr>
            <a:spLocks noGrp="1"/>
          </p:cNvSpPr>
          <p:nvPr>
            <p:ph sz="quarter" idx="1"/>
          </p:nvPr>
        </p:nvSpPr>
        <p:spPr>
          <a:xfrm>
            <a:off x="304800" y="274320"/>
            <a:ext cx="5638800" cy="6327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20 Marcador de fecha"/>
          <p:cNvSpPr>
            <a:spLocks noGrp="1"/>
          </p:cNvSpPr>
          <p:nvPr>
            <p:ph type="dt" sz="half" idx="10"/>
          </p:nvPr>
        </p:nvSpPr>
        <p:spPr/>
        <p:txBody>
          <a:bodyPr rtlCol="0"/>
          <a:lstStyle>
            <a:lvl1pPr>
              <a:defRPr/>
            </a:lvl1pPr>
          </a:lstStyle>
          <a:p>
            <a:pPr>
              <a:defRPr/>
            </a:pPr>
            <a:endParaRPr lang="es-ES"/>
          </a:p>
        </p:txBody>
      </p:sp>
      <p:sp>
        <p:nvSpPr>
          <p:cNvPr id="13" name="21 Marcador de número de diapositiva"/>
          <p:cNvSpPr>
            <a:spLocks noGrp="1"/>
          </p:cNvSpPr>
          <p:nvPr>
            <p:ph type="sldNum" sz="quarter" idx="11"/>
          </p:nvPr>
        </p:nvSpPr>
        <p:spPr/>
        <p:txBody>
          <a:bodyPr rtlCol="0"/>
          <a:lstStyle>
            <a:lvl1pPr>
              <a:defRPr/>
            </a:lvl1pPr>
          </a:lstStyle>
          <a:p>
            <a:pPr>
              <a:defRPr/>
            </a:pPr>
            <a:fld id="{55C14064-9B1B-4499-AA37-B35376CB7A04}" type="slidenum">
              <a:rPr lang="es-ES"/>
              <a:pPr>
                <a:defRPr/>
              </a:pPr>
              <a:t>‹Nº›</a:t>
            </a:fld>
            <a:endParaRPr lang="es-ES"/>
          </a:p>
        </p:txBody>
      </p:sp>
      <p:sp>
        <p:nvSpPr>
          <p:cNvPr id="14" name="22 Marcador de pie de página"/>
          <p:cNvSpPr>
            <a:spLocks noGrp="1"/>
          </p:cNvSpPr>
          <p:nvPr>
            <p:ph type="ftr" sz="quarter" idx="12"/>
          </p:nvPr>
        </p:nvSpPr>
        <p:spPr/>
        <p:txBody>
          <a:bodyPr rtlCol="0"/>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5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6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7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10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1 Título"/>
          <p:cNvSpPr>
            <a:spLocks noGrp="1"/>
          </p:cNvSpPr>
          <p:nvPr>
            <p:ph type="title"/>
          </p:nvPr>
        </p:nvSpPr>
        <p:spPr>
          <a:xfrm rot="5400000">
            <a:off x="3350133" y="3200400"/>
            <a:ext cx="6309360" cy="457200"/>
          </a:xfrm>
        </p:spPr>
        <p:txBody>
          <a:bodyPr/>
          <a:lstStyle>
            <a:lvl1pPr algn="l">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2" name="16 Marcador de fecha"/>
          <p:cNvSpPr>
            <a:spLocks noGrp="1"/>
          </p:cNvSpPr>
          <p:nvPr>
            <p:ph type="dt" sz="half" idx="10"/>
          </p:nvPr>
        </p:nvSpPr>
        <p:spPr/>
        <p:txBody>
          <a:bodyPr rtlCol="0"/>
          <a:lstStyle>
            <a:lvl1pPr>
              <a:defRPr/>
            </a:lvl1pPr>
          </a:lstStyle>
          <a:p>
            <a:pPr>
              <a:defRPr/>
            </a:pPr>
            <a:endParaRPr lang="es-ES"/>
          </a:p>
        </p:txBody>
      </p:sp>
      <p:sp>
        <p:nvSpPr>
          <p:cNvPr id="13" name="17 Marcador de número de diapositiva"/>
          <p:cNvSpPr>
            <a:spLocks noGrp="1"/>
          </p:cNvSpPr>
          <p:nvPr>
            <p:ph type="sldNum" sz="quarter" idx="11"/>
          </p:nvPr>
        </p:nvSpPr>
        <p:spPr/>
        <p:txBody>
          <a:bodyPr rtlCol="0"/>
          <a:lstStyle>
            <a:lvl1pPr>
              <a:defRPr/>
            </a:lvl1pPr>
          </a:lstStyle>
          <a:p>
            <a:pPr>
              <a:defRPr/>
            </a:pPr>
            <a:fld id="{D631EE60-709C-4F60-820A-A90F23C8DC1B}" type="slidenum">
              <a:rPr lang="es-ES"/>
              <a:pPr>
                <a:defRPr/>
              </a:pPr>
              <a:t>‹Nº›</a:t>
            </a:fld>
            <a:endParaRPr lang="es-ES"/>
          </a:p>
        </p:txBody>
      </p:sp>
      <p:sp>
        <p:nvSpPr>
          <p:cNvPr id="14" name="20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smtClean="0"/>
              <a:t>Haga clic para modificar el estilo de título del patrón</a:t>
            </a:r>
            <a:endParaRPr lang="en-US"/>
          </a:p>
        </p:txBody>
      </p:sp>
      <p:sp>
        <p:nvSpPr>
          <p:cNvPr id="2052" name="12 Marcador de texto"/>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s-ES"/>
          </a:p>
        </p:txBody>
      </p:sp>
      <p:sp>
        <p:nvSpPr>
          <p:cNvPr id="3" name="2 Marcador de pie de página"/>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11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22 Marcador de número de diapositiva"/>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94D0FD83-FD57-4D49-B543-FBCF43EBDC7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1" r:id="rId4"/>
    <p:sldLayoutId id="2147483742" r:id="rId5"/>
    <p:sldLayoutId id="2147483749" r:id="rId6"/>
    <p:sldLayoutId id="2147483743" r:id="rId7"/>
    <p:sldLayoutId id="2147483750" r:id="rId8"/>
    <p:sldLayoutId id="2147483751" r:id="rId9"/>
    <p:sldLayoutId id="2147483744" r:id="rId10"/>
    <p:sldLayoutId id="2147483745" r:id="rId11"/>
  </p:sldLayoutIdLst>
  <p:transition>
    <p:fade thruBlk="1"/>
  </p:transition>
  <p:timing>
    <p:tnLst>
      <p:par>
        <p:cTn id="1" dur="indefinite" restart="never" nodeType="tmRoot"/>
      </p:par>
    </p:tnLst>
  </p:timing>
  <p:hf sldNum="0" hdr="0" ftr="0" dt="0"/>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0C61AE"/>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AABBDF"/>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AACC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48pc6vVnNj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86000" y="3124200"/>
            <a:ext cx="6172200" cy="1893888"/>
          </a:xfrm>
        </p:spPr>
        <p:txBody>
          <a:bodyPr/>
          <a:lstStyle/>
          <a:p>
            <a:pPr fontAlgn="auto">
              <a:spcAft>
                <a:spcPts val="0"/>
              </a:spcAft>
              <a:defRPr/>
            </a:pPr>
            <a:r>
              <a:rPr lang="es-CR" dirty="0" smtClean="0"/>
              <a:t>Regímenes Aduaneros</a:t>
            </a:r>
            <a:endParaRPr lang="es-CR" dirty="0"/>
          </a:p>
        </p:txBody>
      </p:sp>
      <p:sp>
        <p:nvSpPr>
          <p:cNvPr id="9219" name="2 Subtítulo"/>
          <p:cNvSpPr>
            <a:spLocks noGrp="1"/>
          </p:cNvSpPr>
          <p:nvPr>
            <p:ph type="subTitle" idx="1"/>
          </p:nvPr>
        </p:nvSpPr>
        <p:spPr>
          <a:xfrm>
            <a:off x="2286000" y="5003800"/>
            <a:ext cx="6172200" cy="1371600"/>
          </a:xfrm>
        </p:spPr>
        <p:txBody>
          <a:bodyPr/>
          <a:lstStyle/>
          <a:p>
            <a:r>
              <a:rPr lang="es-CR" dirty="0" smtClean="0"/>
              <a:t>UCI, 2014.</a:t>
            </a:r>
          </a:p>
          <a:p>
            <a:endParaRPr lang="es-CR" dirty="0" smtClean="0"/>
          </a:p>
        </p:txBody>
      </p:sp>
      <p:sp>
        <p:nvSpPr>
          <p:cNvPr id="4" name="Rectangle 6"/>
          <p:cNvSpPr>
            <a:spLocks noChangeArrowheads="1"/>
          </p:cNvSpPr>
          <p:nvPr/>
        </p:nvSpPr>
        <p:spPr bwMode="auto">
          <a:xfrm>
            <a:off x="6732588" y="6021388"/>
            <a:ext cx="2411412" cy="836612"/>
          </a:xfrm>
          <a:prstGeom prst="rect">
            <a:avLst/>
          </a:prstGeom>
          <a:noFill/>
          <a:ln w="9525">
            <a:noFill/>
            <a:miter lim="800000"/>
            <a:headEnd/>
            <a:tailEnd/>
          </a:ln>
          <a:effectLst/>
        </p:spPr>
        <p:txBody>
          <a:bodyPr lIns="92075" tIns="46038" rIns="92075" bIns="46038"/>
          <a:lstStyle/>
          <a:p>
            <a:pPr>
              <a:lnSpc>
                <a:spcPct val="80000"/>
              </a:lnSpc>
              <a:spcBef>
                <a:spcPct val="20000"/>
              </a:spcBef>
              <a:buFont typeface="Calibri" pitchFamily="34" charset="0"/>
              <a:buNone/>
              <a:defRPr/>
            </a:pPr>
            <a:r>
              <a:rPr lang="en-US" sz="1500" b="1" dirty="0">
                <a:effectLst>
                  <a:outerShdw blurRad="38100" dist="38100" dir="2700000" algn="tl">
                    <a:srgbClr val="C0C0C0"/>
                  </a:outerShdw>
                </a:effectLst>
                <a:latin typeface="Calibri" pitchFamily="34" charset="0"/>
                <a:ea typeface="方正粗倩简体" pitchFamily="1" charset="-122"/>
              </a:rPr>
              <a:t>Ronald </a:t>
            </a:r>
            <a:r>
              <a:rPr lang="en-US" sz="1500" b="1" dirty="0" err="1">
                <a:effectLst>
                  <a:outerShdw blurRad="38100" dist="38100" dir="2700000" algn="tl">
                    <a:srgbClr val="C0C0C0"/>
                  </a:outerShdw>
                </a:effectLst>
                <a:latin typeface="Calibri" pitchFamily="34" charset="0"/>
                <a:ea typeface="方正粗倩简体" pitchFamily="1" charset="-122"/>
              </a:rPr>
              <a:t>Garita</a:t>
            </a:r>
            <a:r>
              <a:rPr lang="en-US" sz="1500" b="1" dirty="0">
                <a:effectLst>
                  <a:outerShdw blurRad="38100" dist="38100" dir="2700000" algn="tl">
                    <a:srgbClr val="C0C0C0"/>
                  </a:outerShdw>
                </a:effectLst>
                <a:latin typeface="Calibri" pitchFamily="34" charset="0"/>
                <a:ea typeface="方正粗倩简体" pitchFamily="1" charset="-122"/>
              </a:rPr>
              <a:t> </a:t>
            </a:r>
            <a:r>
              <a:rPr lang="en-US" sz="1500" b="1" dirty="0" err="1">
                <a:effectLst>
                  <a:outerShdw blurRad="38100" dist="38100" dir="2700000" algn="tl">
                    <a:srgbClr val="C0C0C0"/>
                  </a:outerShdw>
                </a:effectLst>
                <a:latin typeface="Calibri" pitchFamily="34" charset="0"/>
                <a:ea typeface="方正粗倩简体" pitchFamily="1" charset="-122"/>
              </a:rPr>
              <a:t>López</a:t>
            </a:r>
            <a:endParaRPr lang="en-US" sz="1500" b="1" dirty="0">
              <a:effectLst>
                <a:outerShdw blurRad="38100" dist="38100" dir="2700000" algn="tl">
                  <a:srgbClr val="C0C0C0"/>
                </a:outerShdw>
              </a:effectLst>
              <a:latin typeface="Calibri" pitchFamily="34" charset="0"/>
              <a:ea typeface="方正粗倩简体" pitchFamily="1" charset="-122"/>
            </a:endParaRPr>
          </a:p>
          <a:p>
            <a:pPr>
              <a:lnSpc>
                <a:spcPct val="80000"/>
              </a:lnSpc>
              <a:spcBef>
                <a:spcPct val="20000"/>
              </a:spcBef>
              <a:buFont typeface="Calibri" pitchFamily="34" charset="0"/>
              <a:buNone/>
              <a:defRPr/>
            </a:pPr>
            <a:r>
              <a:rPr lang="en-US" sz="1500" b="1" dirty="0" smtClean="0">
                <a:effectLst>
                  <a:outerShdw blurRad="38100" dist="38100" dir="2700000" algn="tl">
                    <a:srgbClr val="C0C0C0"/>
                  </a:outerShdw>
                </a:effectLst>
                <a:latin typeface="Calibri" pitchFamily="34" charset="0"/>
                <a:ea typeface="方正粗倩简体" pitchFamily="1" charset="-122"/>
              </a:rPr>
              <a:t>servicom@racsa.co.cr </a:t>
            </a:r>
            <a:endParaRPr lang="en-US" sz="1500" b="1" dirty="0">
              <a:effectLst>
                <a:outerShdw blurRad="38100" dist="38100" dir="2700000" algn="tl">
                  <a:srgbClr val="C0C0C0"/>
                </a:outerShdw>
              </a:effectLst>
              <a:latin typeface="Calibri" pitchFamily="34" charset="0"/>
              <a:ea typeface="方正粗倩简体" pitchFamily="1" charset="-122"/>
            </a:endParaRPr>
          </a:p>
        </p:txBody>
      </p:sp>
      <p:pic>
        <p:nvPicPr>
          <p:cNvPr id="9221" name="Picture 4" descr="http://www.buypower.es/media_repository/buypower-1-17-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63938" y="404813"/>
            <a:ext cx="5348287" cy="40100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CR" dirty="0" smtClean="0"/>
              <a:t>Tránsito aduanero interno e internacional</a:t>
            </a:r>
            <a:endParaRPr lang="es-CR" dirty="0"/>
          </a:p>
        </p:txBody>
      </p:sp>
      <p:sp>
        <p:nvSpPr>
          <p:cNvPr id="18435" name="2 Marcador de contenido"/>
          <p:cNvSpPr>
            <a:spLocks noGrp="1"/>
          </p:cNvSpPr>
          <p:nvPr>
            <p:ph sz="quarter" idx="1"/>
          </p:nvPr>
        </p:nvSpPr>
        <p:spPr>
          <a:xfrm>
            <a:off x="457200" y="1600200"/>
            <a:ext cx="7467600" cy="4873625"/>
          </a:xfrm>
        </p:spPr>
        <p:txBody>
          <a:bodyPr/>
          <a:lstStyle/>
          <a:p>
            <a:r>
              <a:rPr lang="es-CR" dirty="0" smtClean="0"/>
              <a:t>Tránsito aduanero</a:t>
            </a:r>
          </a:p>
          <a:p>
            <a:pPr lvl="1"/>
            <a:r>
              <a:rPr lang="es-CR" dirty="0" smtClean="0"/>
              <a:t>Terrestre</a:t>
            </a:r>
          </a:p>
          <a:p>
            <a:pPr lvl="1"/>
            <a:r>
              <a:rPr lang="es-CR" dirty="0" smtClean="0"/>
              <a:t>Bajo control aduanero</a:t>
            </a:r>
          </a:p>
          <a:p>
            <a:pPr lvl="1"/>
            <a:r>
              <a:rPr lang="es-CR" dirty="0" smtClean="0"/>
              <a:t>Finalización del tránsito:</a:t>
            </a:r>
          </a:p>
          <a:p>
            <a:pPr lvl="2"/>
            <a:r>
              <a:rPr lang="es-CR" dirty="0" smtClean="0"/>
              <a:t>Entrega efectiva y,</a:t>
            </a:r>
          </a:p>
          <a:p>
            <a:pPr lvl="2"/>
            <a:r>
              <a:rPr lang="es-CR" dirty="0" smtClean="0"/>
              <a:t>Recepción en destino</a:t>
            </a:r>
          </a:p>
          <a:p>
            <a:pPr lvl="1"/>
            <a:r>
              <a:rPr lang="es-CR" dirty="0" smtClean="0"/>
              <a:t>Transito Interno:</a:t>
            </a:r>
          </a:p>
          <a:p>
            <a:pPr lvl="2"/>
            <a:r>
              <a:rPr lang="es-CR" dirty="0" smtClean="0"/>
              <a:t>Declarado por el transportista aduanero autorizado por la DGA.</a:t>
            </a:r>
          </a:p>
        </p:txBody>
      </p:sp>
      <p:sp>
        <p:nvSpPr>
          <p:cNvPr id="4" name="3 Rectángulo redondeado"/>
          <p:cNvSpPr/>
          <p:nvPr/>
        </p:nvSpPr>
        <p:spPr>
          <a:xfrm>
            <a:off x="5219700" y="1773238"/>
            <a:ext cx="2736850" cy="18002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R" dirty="0"/>
              <a:t>Tránsito aduanero regulado por el Reglamento Centroamericano</a:t>
            </a:r>
          </a:p>
        </p:txBody>
      </p:sp>
      <p:sp>
        <p:nvSpPr>
          <p:cNvPr id="5" name="4 Botón de acción: Película">
            <a:hlinkClick r:id="rId2" highlightClick="1"/>
          </p:cNvPr>
          <p:cNvSpPr/>
          <p:nvPr/>
        </p:nvSpPr>
        <p:spPr>
          <a:xfrm>
            <a:off x="3635375" y="5229225"/>
            <a:ext cx="1441450" cy="1079500"/>
          </a:xfrm>
          <a:prstGeom prst="actionButtonMovi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CR" dirty="0"/>
              <a:t>Video</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CR" dirty="0" smtClean="0"/>
              <a:t>Depósito Fiscal</a:t>
            </a:r>
            <a:endParaRPr lang="es-CR" dirty="0"/>
          </a:p>
        </p:txBody>
      </p:sp>
      <p:sp>
        <p:nvSpPr>
          <p:cNvPr id="19459" name="2 Marcador de contenido"/>
          <p:cNvSpPr>
            <a:spLocks noGrp="1"/>
          </p:cNvSpPr>
          <p:nvPr>
            <p:ph sz="quarter" idx="1"/>
          </p:nvPr>
        </p:nvSpPr>
        <p:spPr>
          <a:xfrm>
            <a:off x="457200" y="1600200"/>
            <a:ext cx="7467600" cy="4873625"/>
          </a:xfrm>
        </p:spPr>
        <p:txBody>
          <a:bodyPr/>
          <a:lstStyle/>
          <a:p>
            <a:r>
              <a:rPr lang="es-CR" smtClean="0"/>
              <a:t>Bultos depositados temporalmente</a:t>
            </a:r>
          </a:p>
          <a:p>
            <a:r>
              <a:rPr lang="es-CR" smtClean="0"/>
              <a:t>Responsabilidad del depositante: custodia y conservación</a:t>
            </a:r>
          </a:p>
          <a:p>
            <a:r>
              <a:rPr lang="es-CR" smtClean="0"/>
              <a:t>Bajo control de la aduana</a:t>
            </a:r>
          </a:p>
          <a:p>
            <a:r>
              <a:rPr lang="es-CR" smtClean="0"/>
              <a:t>No hay pagos de los tributos a la importación</a:t>
            </a:r>
          </a:p>
          <a:p>
            <a:r>
              <a:rPr lang="es-CR" smtClean="0"/>
              <a:t>Plazo: 1 año, luego abandono</a:t>
            </a:r>
          </a:p>
          <a:p>
            <a:pPr lvl="1"/>
            <a:r>
              <a:rPr lang="es-CR" smtClean="0"/>
              <a:t>Depósitos especiales</a:t>
            </a:r>
          </a:p>
        </p:txBody>
      </p:sp>
      <p:pic>
        <p:nvPicPr>
          <p:cNvPr id="19461" name="Picture 4" descr="http://t2.gstatic.com/images?q=tbn:ANd9GcRFVy7R3eHWjPEc8DiyLfQpajOqN6Ie4jZ6nle-Rl0gPLJxJCUF4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9872" y="4725144"/>
            <a:ext cx="2466975" cy="1847850"/>
          </a:xfrm>
          <a:prstGeom prst="rect">
            <a:avLst/>
          </a:prstGeom>
          <a:noFill/>
          <a:ln w="9525">
            <a:noFill/>
            <a:miter lim="800000"/>
            <a:headEnd/>
            <a:tailEnd/>
          </a:ln>
        </p:spPr>
      </p:pic>
      <p:pic>
        <p:nvPicPr>
          <p:cNvPr id="1026" name="Picture 2" descr="http://www.logismarket.com.mx/ip/prova-deposito-fiscal-prova-cuenta-con-el-servicio-de-deposito-fiscal-servicio-que-podemos-otorgar-mediante-la-autorizacion-por-parte-del-sat-la-direccion-general-de-aduanas-y-el-soporte-de-almacenadora--523580-F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726" y="3789040"/>
            <a:ext cx="3355475" cy="23640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CR" dirty="0" smtClean="0"/>
              <a:t>Depósito Fiscal</a:t>
            </a:r>
            <a:endParaRPr lang="es-CR" dirty="0"/>
          </a:p>
        </p:txBody>
      </p:sp>
      <p:sp>
        <p:nvSpPr>
          <p:cNvPr id="20483" name="2 Marcador de contenido"/>
          <p:cNvSpPr>
            <a:spLocks noGrp="1"/>
          </p:cNvSpPr>
          <p:nvPr>
            <p:ph sz="quarter" idx="1"/>
          </p:nvPr>
        </p:nvSpPr>
        <p:spPr>
          <a:xfrm>
            <a:off x="457200" y="1600200"/>
            <a:ext cx="7467600" cy="4873625"/>
          </a:xfrm>
        </p:spPr>
        <p:txBody>
          <a:bodyPr/>
          <a:lstStyle/>
          <a:p>
            <a:r>
              <a:rPr lang="es-CR" dirty="0" smtClean="0"/>
              <a:t>Mercancías que por su naturaleza puedan causar daños a otras o requieran instalaciones especiales</a:t>
            </a:r>
          </a:p>
          <a:p>
            <a:r>
              <a:rPr lang="es-CR" dirty="0" err="1" smtClean="0"/>
              <a:t>Reempaque</a:t>
            </a:r>
            <a:r>
              <a:rPr lang="es-CR" dirty="0" smtClean="0"/>
              <a:t> y distribución. </a:t>
            </a:r>
          </a:p>
          <a:p>
            <a:pPr marL="0" indent="0">
              <a:buNone/>
            </a:pPr>
            <a:r>
              <a:rPr lang="es-CR" dirty="0"/>
              <a:t>	</a:t>
            </a:r>
            <a:r>
              <a:rPr lang="es-CR" dirty="0" smtClean="0"/>
              <a:t>Desempaque, división, </a:t>
            </a:r>
            <a:r>
              <a:rPr lang="es-ES_tradnl" dirty="0" smtClean="0"/>
              <a:t>división, clasificación, 	empaque, embalaje, empaque, </a:t>
            </a:r>
            <a:r>
              <a:rPr lang="es-ES_tradnl" dirty="0" err="1" smtClean="0"/>
              <a:t>reembalaje</a:t>
            </a:r>
            <a:r>
              <a:rPr lang="es-ES_tradnl" dirty="0" smtClean="0"/>
              <a:t>, 	remarcación, etiquetado y distribución de 	mercancías para su posterior consumo en el 	mercado local o su reexportación total o 	parcial. </a:t>
            </a:r>
            <a:endParaRPr lang="es-CR" dirty="0" smtClean="0"/>
          </a:p>
        </p:txBody>
      </p:sp>
      <p:pic>
        <p:nvPicPr>
          <p:cNvPr id="7" name="Picture 4" descr="http://t2.gstatic.com/images?q=tbn:ANd9GcRFVy7R3eHWjPEc8DiyLfQpajOqN6Ie4jZ6nle-Rl0gPLJxJCUF4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27984" y="5010150"/>
            <a:ext cx="2466975" cy="1847850"/>
          </a:xfrm>
          <a:prstGeom prst="rect">
            <a:avLst/>
          </a:prstGeom>
          <a:noFill/>
          <a:ln w="9525">
            <a:noFill/>
            <a:miter lim="800000"/>
            <a:headEnd/>
            <a:tailEnd/>
          </a:ln>
        </p:spPr>
      </p:pic>
      <p:pic>
        <p:nvPicPr>
          <p:cNvPr id="2050" name="Picture 2" descr="http://www.logismarket.com.mx/ip/prova-deposito-fiscal-prova-cuenta-con-el-servicio-de-deposito-fiscal-servicio-que-podemos-otorgar-mediante-la-autorizacion-por-parte-del-sat-la-direccion-general-de-aduanas-y-el-soporte-de-almacenadora--523580-F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793835"/>
            <a:ext cx="2642071" cy="18614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Régimen de importación temporal</a:t>
            </a:r>
            <a:endParaRPr lang="es-CR" dirty="0"/>
          </a:p>
        </p:txBody>
      </p:sp>
      <p:sp>
        <p:nvSpPr>
          <p:cNvPr id="3" name="2 Marcador de contenido"/>
          <p:cNvSpPr>
            <a:spLocks noGrp="1"/>
          </p:cNvSpPr>
          <p:nvPr>
            <p:ph sz="quarter" idx="1"/>
          </p:nvPr>
        </p:nvSpPr>
        <p:spPr/>
        <p:txBody>
          <a:bodyPr/>
          <a:lstStyle/>
          <a:p>
            <a:r>
              <a:rPr lang="es-CR" dirty="0" smtClean="0"/>
              <a:t>Plazo determinado que no puede exceder de </a:t>
            </a:r>
            <a:r>
              <a:rPr lang="es-CR" b="1" dirty="0" smtClean="0">
                <a:solidFill>
                  <a:srgbClr val="00B050"/>
                </a:solidFill>
              </a:rPr>
              <a:t>un año </a:t>
            </a:r>
            <a:r>
              <a:rPr lang="es-CR" dirty="0" smtClean="0"/>
              <a:t>con una excepción (categoría estatal).</a:t>
            </a:r>
          </a:p>
          <a:p>
            <a:r>
              <a:rPr lang="es-CR" b="1" dirty="0" smtClean="0">
                <a:solidFill>
                  <a:srgbClr val="00B050"/>
                </a:solidFill>
              </a:rPr>
              <a:t>Suspensión</a:t>
            </a:r>
            <a:r>
              <a:rPr lang="es-CR" dirty="0" smtClean="0"/>
              <a:t> de los tributos a la importación</a:t>
            </a:r>
          </a:p>
          <a:p>
            <a:r>
              <a:rPr lang="es-CR" dirty="0" smtClean="0"/>
              <a:t>Mercancías deben reexportarse o importarse definitivamente </a:t>
            </a:r>
            <a:r>
              <a:rPr lang="es-CR" b="1" dirty="0" smtClean="0">
                <a:solidFill>
                  <a:srgbClr val="00B050"/>
                </a:solidFill>
              </a:rPr>
              <a:t>sin modificación o transformación</a:t>
            </a:r>
            <a:r>
              <a:rPr lang="es-CR" dirty="0" smtClean="0"/>
              <a:t> alguna.</a:t>
            </a:r>
          </a:p>
          <a:p>
            <a:r>
              <a:rPr lang="es-CR" dirty="0" smtClean="0"/>
              <a:t>Mercancías deben ser </a:t>
            </a:r>
            <a:r>
              <a:rPr lang="es-CR" b="1" dirty="0" smtClean="0">
                <a:solidFill>
                  <a:srgbClr val="00B050"/>
                </a:solidFill>
              </a:rPr>
              <a:t>claramente identificables </a:t>
            </a:r>
            <a:r>
              <a:rPr lang="es-CR" dirty="0" smtClean="0"/>
              <a:t>por cualquier medio razonables que establezca la autoridad aduanera y cumplir con las regulaciones no arancelarias aplicables.</a:t>
            </a:r>
            <a:endParaRPr lang="es-CR" dirty="0"/>
          </a:p>
        </p:txBody>
      </p:sp>
      <p:pic>
        <p:nvPicPr>
          <p:cNvPr id="121858" name="Picture 2" descr="http://www.paginasamarillas.com.pe/dbimages/A76155/IMG274298.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876256" y="2564904"/>
            <a:ext cx="2037606" cy="203760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Importación temporal: categorías de mercancías</a:t>
            </a:r>
            <a:endParaRPr lang="es-CR" dirty="0"/>
          </a:p>
        </p:txBody>
      </p:sp>
      <p:sp>
        <p:nvSpPr>
          <p:cNvPr id="3" name="2 Marcador de contenido"/>
          <p:cNvSpPr>
            <a:spLocks noGrp="1"/>
          </p:cNvSpPr>
          <p:nvPr>
            <p:ph sz="quarter" idx="1"/>
          </p:nvPr>
        </p:nvSpPr>
        <p:spPr/>
        <p:txBody>
          <a:bodyPr/>
          <a:lstStyle/>
          <a:p>
            <a:r>
              <a:rPr lang="es-CR" dirty="0" smtClean="0"/>
              <a:t>A) Industriales:</a:t>
            </a:r>
          </a:p>
          <a:p>
            <a:pPr lvl="1"/>
            <a:r>
              <a:rPr lang="es-CR" dirty="0" smtClean="0"/>
              <a:t>Se utilizan para el conocimiento de tecnología, apoyo a los procesos industriales, experimentación y exhibición, siempre que no formen parte temporal o definitivamente, de un proceso de manufacturación o fabricación.</a:t>
            </a:r>
            <a:endParaRPr lang="es-CR" dirty="0"/>
          </a:p>
        </p:txBody>
      </p:sp>
      <p:pic>
        <p:nvPicPr>
          <p:cNvPr id="120834" name="Picture 2" descr="http://t0.gstatic.com/images?q=tbn:ANd9GcQlQWyd7E3KK9H_08FK5os3p1l-Tm4fA-uPCIVfoa8SP-aOnvye"/>
          <p:cNvPicPr>
            <a:picLocks noChangeAspect="1" noChangeArrowheads="1"/>
          </p:cNvPicPr>
          <p:nvPr/>
        </p:nvPicPr>
        <p:blipFill>
          <a:blip r:embed="rId2" cstate="print"/>
          <a:srcRect/>
          <a:stretch>
            <a:fillRect/>
          </a:stretch>
        </p:blipFill>
        <p:spPr bwMode="auto">
          <a:xfrm>
            <a:off x="3275856" y="3861048"/>
            <a:ext cx="3717404" cy="220243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Importación temporal: categorías de mercancías</a:t>
            </a:r>
            <a:endParaRPr lang="es-CR" dirty="0"/>
          </a:p>
        </p:txBody>
      </p:sp>
      <p:sp>
        <p:nvSpPr>
          <p:cNvPr id="3" name="2 Marcador de contenido"/>
          <p:cNvSpPr>
            <a:spLocks noGrp="1"/>
          </p:cNvSpPr>
          <p:nvPr>
            <p:ph sz="quarter" idx="1"/>
          </p:nvPr>
        </p:nvSpPr>
        <p:spPr/>
        <p:txBody>
          <a:bodyPr/>
          <a:lstStyle/>
          <a:p>
            <a:r>
              <a:rPr lang="es-CR" dirty="0" smtClean="0"/>
              <a:t>B) Comerciales:</a:t>
            </a:r>
          </a:p>
          <a:p>
            <a:pPr lvl="1"/>
            <a:r>
              <a:rPr lang="es-CR" dirty="0" smtClean="0"/>
              <a:t>Se utilizan para la demostración de productos y sus características, pruebas de calidad, exhibición, publicidad, propaganda y otros, siempre que no produzcan lucro por su comercialización.</a:t>
            </a:r>
            <a:endParaRPr lang="es-CR" dirty="0"/>
          </a:p>
        </p:txBody>
      </p:sp>
      <p:pic>
        <p:nvPicPr>
          <p:cNvPr id="119810" name="Picture 2" descr="http://www.milenium3.com/images/milenium3-servicios-localescomerciales.jpg"/>
          <p:cNvPicPr>
            <a:picLocks noChangeAspect="1" noChangeArrowheads="1"/>
          </p:cNvPicPr>
          <p:nvPr/>
        </p:nvPicPr>
        <p:blipFill>
          <a:blip r:embed="rId2" cstate="print"/>
          <a:srcRect/>
          <a:stretch>
            <a:fillRect/>
          </a:stretch>
        </p:blipFill>
        <p:spPr bwMode="auto">
          <a:xfrm>
            <a:off x="1475656" y="3717032"/>
            <a:ext cx="5715000" cy="258127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Importación temporal: categorías de mercancías</a:t>
            </a:r>
            <a:endParaRPr lang="es-CR" dirty="0"/>
          </a:p>
        </p:txBody>
      </p:sp>
      <p:sp>
        <p:nvSpPr>
          <p:cNvPr id="3" name="2 Marcador de contenido"/>
          <p:cNvSpPr>
            <a:spLocks noGrp="1"/>
          </p:cNvSpPr>
          <p:nvPr>
            <p:ph sz="quarter" idx="1"/>
          </p:nvPr>
        </p:nvSpPr>
        <p:spPr/>
        <p:txBody>
          <a:bodyPr/>
          <a:lstStyle/>
          <a:p>
            <a:r>
              <a:rPr lang="es-CR" dirty="0" smtClean="0"/>
              <a:t>C) Turismo:</a:t>
            </a:r>
          </a:p>
          <a:p>
            <a:pPr lvl="1"/>
            <a:r>
              <a:rPr lang="es-CR" dirty="0" smtClean="0"/>
              <a:t>Uso personal y exclusivo del turista, incluyendo vehículo terrestre, aéreo o acuático; mercancía publicitaria o de propaganda para cualquier medio de comunicación referida al turismo nacional e internacional.</a:t>
            </a:r>
            <a:endParaRPr lang="es-CR" dirty="0"/>
          </a:p>
        </p:txBody>
      </p:sp>
      <p:pic>
        <p:nvPicPr>
          <p:cNvPr id="118788" name="Picture 4" descr="http://t3.gstatic.com/images?q=tbn:ANd9GcSIbH5OeOJjjLOj99ykKHfcNTKOflz1L_vIcRKYAFSx39g2nBgZ"/>
          <p:cNvPicPr>
            <a:picLocks noChangeAspect="1" noChangeArrowheads="1"/>
          </p:cNvPicPr>
          <p:nvPr/>
        </p:nvPicPr>
        <p:blipFill>
          <a:blip r:embed="rId2" cstate="print"/>
          <a:srcRect/>
          <a:stretch>
            <a:fillRect/>
          </a:stretch>
        </p:blipFill>
        <p:spPr bwMode="auto">
          <a:xfrm>
            <a:off x="5004048" y="3549250"/>
            <a:ext cx="2365623" cy="289002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Importación temporal: categorías de mercancías</a:t>
            </a:r>
            <a:endParaRPr lang="es-CR" dirty="0"/>
          </a:p>
        </p:txBody>
      </p:sp>
      <p:sp>
        <p:nvSpPr>
          <p:cNvPr id="3" name="2 Marcador de contenido"/>
          <p:cNvSpPr>
            <a:spLocks noGrp="1"/>
          </p:cNvSpPr>
          <p:nvPr>
            <p:ph sz="quarter" idx="1"/>
          </p:nvPr>
        </p:nvSpPr>
        <p:spPr/>
        <p:txBody>
          <a:bodyPr/>
          <a:lstStyle/>
          <a:p>
            <a:r>
              <a:rPr lang="es-CR" dirty="0" smtClean="0"/>
              <a:t>D) transporte de mercancías:</a:t>
            </a:r>
          </a:p>
          <a:p>
            <a:pPr lvl="1"/>
            <a:r>
              <a:rPr lang="es-ES_tradnl" dirty="0" smtClean="0"/>
              <a:t>Unidades que se utilizan para el transporte comercial de mercancías</a:t>
            </a:r>
          </a:p>
          <a:p>
            <a:pPr lvl="1"/>
            <a:r>
              <a:rPr lang="es-ES_tradnl" dirty="0" smtClean="0"/>
              <a:t>Vehículos comerciales por carretera que transportan mercancías afectas a controles aduaneros de cualquier tipo.</a:t>
            </a:r>
          </a:p>
          <a:p>
            <a:pPr lvl="1"/>
            <a:r>
              <a:rPr lang="es-ES_tradnl" dirty="0" smtClean="0"/>
              <a:t>Material especial, envases y elementos del transporte que sirve para 	la carga, descarga, manipulación y protección de mercancías, </a:t>
            </a:r>
          </a:p>
          <a:p>
            <a:pPr lvl="1"/>
            <a:endParaRPr lang="es-CR" dirty="0"/>
          </a:p>
        </p:txBody>
      </p:sp>
      <p:pic>
        <p:nvPicPr>
          <p:cNvPr id="117762" name="Picture 2" descr="http://t2.gstatic.com/images?q=tbn:ANd9GcRSrcXPBFP9-gaU6IUAnjlNBWIXJ9jk1LW3wVbBGxim7f1dWZOm"/>
          <p:cNvPicPr>
            <a:picLocks noChangeAspect="1" noChangeArrowheads="1"/>
          </p:cNvPicPr>
          <p:nvPr/>
        </p:nvPicPr>
        <p:blipFill>
          <a:blip r:embed="rId2" cstate="print"/>
          <a:srcRect/>
          <a:stretch>
            <a:fillRect/>
          </a:stretch>
        </p:blipFill>
        <p:spPr bwMode="auto">
          <a:xfrm>
            <a:off x="4716016" y="4653136"/>
            <a:ext cx="2581275" cy="17716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Importación temporal: categorías de mercancías</a:t>
            </a:r>
            <a:endParaRPr lang="es-CR" dirty="0"/>
          </a:p>
        </p:txBody>
      </p:sp>
      <p:sp>
        <p:nvSpPr>
          <p:cNvPr id="3" name="2 Marcador de contenido"/>
          <p:cNvSpPr>
            <a:spLocks noGrp="1"/>
          </p:cNvSpPr>
          <p:nvPr>
            <p:ph sz="quarter" idx="1"/>
          </p:nvPr>
        </p:nvSpPr>
        <p:spPr/>
        <p:txBody>
          <a:bodyPr/>
          <a:lstStyle/>
          <a:p>
            <a:r>
              <a:rPr lang="es-CR" dirty="0" smtClean="0"/>
              <a:t>D) Transporte de mercancías:</a:t>
            </a:r>
          </a:p>
          <a:p>
            <a:pPr lvl="1"/>
            <a:r>
              <a:rPr lang="es-ES_tradnl" dirty="0" smtClean="0"/>
              <a:t>Partes, piezas y equipos destinados para la reparación de transportes comerciales importados temporalmente, los que deberán ser  incorporados en una unidad de transporte.  </a:t>
            </a:r>
          </a:p>
          <a:p>
            <a:pPr lvl="1"/>
            <a:r>
              <a:rPr lang="es-ES_tradnl" sz="2000" b="1" dirty="0" smtClean="0">
                <a:solidFill>
                  <a:schemeClr val="accent2"/>
                </a:solidFill>
              </a:rPr>
              <a:t>No podrán utilizarse en transportes internos, salvo lo dispuesto  para el tránsito por vía marítima o aérea.</a:t>
            </a:r>
            <a:r>
              <a:rPr lang="es-ES_tradnl" sz="2000" b="1" dirty="0" smtClean="0"/>
              <a:t>  </a:t>
            </a:r>
          </a:p>
          <a:p>
            <a:pPr lvl="1"/>
            <a:endParaRPr lang="es-CR" dirty="0" smtClean="0"/>
          </a:p>
          <a:p>
            <a:pPr lvl="1"/>
            <a:endParaRPr lang="es-CR" dirty="0"/>
          </a:p>
        </p:txBody>
      </p:sp>
      <p:pic>
        <p:nvPicPr>
          <p:cNvPr id="5" name="Picture 2" descr="http://t2.gstatic.com/images?q=tbn:ANd9GcRSrcXPBFP9-gaU6IUAnjlNBWIXJ9jk1LW3wVbBGxim7f1dWZOm"/>
          <p:cNvPicPr>
            <a:picLocks noChangeAspect="1" noChangeArrowheads="1"/>
          </p:cNvPicPr>
          <p:nvPr/>
        </p:nvPicPr>
        <p:blipFill>
          <a:blip r:embed="rId2" cstate="print"/>
          <a:srcRect/>
          <a:stretch>
            <a:fillRect/>
          </a:stretch>
        </p:blipFill>
        <p:spPr bwMode="auto">
          <a:xfrm>
            <a:off x="4716016" y="4653136"/>
            <a:ext cx="2581275" cy="17716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Importación temporal: categorías de mercancías</a:t>
            </a:r>
            <a:endParaRPr lang="es-CR" dirty="0"/>
          </a:p>
        </p:txBody>
      </p:sp>
      <p:sp>
        <p:nvSpPr>
          <p:cNvPr id="3" name="2 Marcador de contenido"/>
          <p:cNvSpPr>
            <a:spLocks noGrp="1"/>
          </p:cNvSpPr>
          <p:nvPr>
            <p:ph sz="quarter" idx="1"/>
          </p:nvPr>
        </p:nvSpPr>
        <p:spPr/>
        <p:txBody>
          <a:bodyPr/>
          <a:lstStyle/>
          <a:p>
            <a:r>
              <a:rPr lang="es-CR" dirty="0" smtClean="0"/>
              <a:t>E) Feriales:</a:t>
            </a:r>
          </a:p>
          <a:p>
            <a:pPr lvl="1"/>
            <a:r>
              <a:rPr lang="es-CR" dirty="0" smtClean="0"/>
              <a:t>Las destinadas a su exhibición en una feria debidamente programada y a cargo de una organización inscrita ante el registro correspondiente de acuerdo con la legislación nacional sobre la materia.</a:t>
            </a:r>
          </a:p>
          <a:p>
            <a:pPr lvl="1"/>
            <a:endParaRPr lang="es-CR" dirty="0" smtClean="0"/>
          </a:p>
          <a:p>
            <a:pPr lvl="1"/>
            <a:endParaRPr lang="es-CR" dirty="0"/>
          </a:p>
        </p:txBody>
      </p:sp>
      <p:pic>
        <p:nvPicPr>
          <p:cNvPr id="115714" name="Picture 2" descr="http://www.procomer.com/contenido/images/S5030434.JPG"/>
          <p:cNvPicPr>
            <a:picLocks noChangeAspect="1" noChangeArrowheads="1"/>
          </p:cNvPicPr>
          <p:nvPr/>
        </p:nvPicPr>
        <p:blipFill>
          <a:blip r:embed="rId2" cstate="print"/>
          <a:srcRect/>
          <a:stretch>
            <a:fillRect/>
          </a:stretch>
        </p:blipFill>
        <p:spPr bwMode="auto">
          <a:xfrm>
            <a:off x="2699792" y="3717032"/>
            <a:ext cx="3810000" cy="24574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fontAlgn="auto">
              <a:spcAft>
                <a:spcPts val="0"/>
              </a:spcAft>
              <a:defRPr/>
            </a:pPr>
            <a:r>
              <a:rPr lang="es-CR" dirty="0" smtClean="0"/>
              <a:t>Despacho Aduanero de las Mercancías</a:t>
            </a:r>
            <a:endParaRPr lang="es-CR" dirty="0"/>
          </a:p>
        </p:txBody>
      </p:sp>
      <p:sp>
        <p:nvSpPr>
          <p:cNvPr id="10243" name="4 Marcador de contenido"/>
          <p:cNvSpPr>
            <a:spLocks noGrp="1"/>
          </p:cNvSpPr>
          <p:nvPr>
            <p:ph sz="quarter" idx="1"/>
          </p:nvPr>
        </p:nvSpPr>
        <p:spPr>
          <a:xfrm>
            <a:off x="457200" y="1600200"/>
            <a:ext cx="7467600" cy="4873625"/>
          </a:xfrm>
        </p:spPr>
        <p:txBody>
          <a:bodyPr/>
          <a:lstStyle/>
          <a:p>
            <a:r>
              <a:rPr lang="es-CR" dirty="0" smtClean="0"/>
              <a:t>Mecanismo para sujetar una mercancía a un régimen aduanero</a:t>
            </a:r>
          </a:p>
          <a:p>
            <a:r>
              <a:rPr lang="es-CR" dirty="0" smtClean="0"/>
              <a:t>Las mercancías se “destinan” o “declaran” a un régimen aduanero..</a:t>
            </a:r>
          </a:p>
          <a:p>
            <a:r>
              <a:rPr lang="es-CR" dirty="0" smtClean="0"/>
              <a:t>El procedimiento mediante el cual se tramita o autoriza por la Aduana la “declaración” es el DESPACHO ADUANERO.</a:t>
            </a:r>
          </a:p>
        </p:txBody>
      </p:sp>
      <p:pic>
        <p:nvPicPr>
          <p:cNvPr id="10244" name="Picture 6" descr="http://us.123rf.com/400wm/400/400/3ddock/3ddock1206/3ddock120600248/14228104-concepto-de-la-entrega-de-logistica-y-transporte-de-todo-tipo-de-transporte.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788024" y="4212610"/>
            <a:ext cx="2879973" cy="226756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Importación temporal: categorías de mercancías</a:t>
            </a:r>
            <a:endParaRPr lang="es-CR" dirty="0"/>
          </a:p>
        </p:txBody>
      </p:sp>
      <p:sp>
        <p:nvSpPr>
          <p:cNvPr id="3" name="2 Marcador de contenido"/>
          <p:cNvSpPr>
            <a:spLocks noGrp="1"/>
          </p:cNvSpPr>
          <p:nvPr>
            <p:ph sz="quarter" idx="1"/>
          </p:nvPr>
        </p:nvSpPr>
        <p:spPr/>
        <p:txBody>
          <a:bodyPr/>
          <a:lstStyle/>
          <a:p>
            <a:r>
              <a:rPr lang="es-CR" dirty="0" smtClean="0"/>
              <a:t>F) Educativas y culturales:</a:t>
            </a:r>
          </a:p>
          <a:p>
            <a:pPr lvl="1"/>
            <a:r>
              <a:rPr lang="es-ES_tradnl" sz="2400" dirty="0" smtClean="0"/>
              <a:t>Las utilizadas para ser exhibidas o servir de apoyo a una actividad de  fortalecimiento y difusión de las artes y las catalogadas como educativas o culturales por el Ministerio competente.</a:t>
            </a:r>
          </a:p>
          <a:p>
            <a:pPr lvl="1"/>
            <a:endParaRPr lang="es-CR" dirty="0" smtClean="0"/>
          </a:p>
        </p:txBody>
      </p:sp>
      <p:pic>
        <p:nvPicPr>
          <p:cNvPr id="5" name="Picture 2" descr="http://www.asessaseguros.com/images/uni.jpg"/>
          <p:cNvPicPr>
            <a:picLocks noChangeAspect="1" noChangeArrowheads="1"/>
          </p:cNvPicPr>
          <p:nvPr/>
        </p:nvPicPr>
        <p:blipFill>
          <a:blip r:embed="rId2" cstate="print"/>
          <a:srcRect/>
          <a:stretch>
            <a:fillRect/>
          </a:stretch>
        </p:blipFill>
        <p:spPr bwMode="auto">
          <a:xfrm>
            <a:off x="5436096" y="3933056"/>
            <a:ext cx="1762460" cy="263691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Importación temporal: categorías de mercancías</a:t>
            </a:r>
            <a:endParaRPr lang="es-CR" dirty="0"/>
          </a:p>
        </p:txBody>
      </p:sp>
      <p:sp>
        <p:nvSpPr>
          <p:cNvPr id="3" name="2 Marcador de contenido"/>
          <p:cNvSpPr>
            <a:spLocks noGrp="1"/>
          </p:cNvSpPr>
          <p:nvPr>
            <p:ph sz="quarter" idx="1"/>
          </p:nvPr>
        </p:nvSpPr>
        <p:spPr/>
        <p:txBody>
          <a:bodyPr/>
          <a:lstStyle/>
          <a:p>
            <a:r>
              <a:rPr lang="es-CR" dirty="0" smtClean="0"/>
              <a:t>G) Recreativas y culturales:</a:t>
            </a:r>
          </a:p>
          <a:p>
            <a:pPr lvl="1"/>
            <a:r>
              <a:rPr lang="es-ES_tradnl" dirty="0" smtClean="0"/>
              <a:t>Las que ingresan a territorio aduanero con el propósito de ser utilizadas en espectáculos públicos de carácter  recreativo o deportivo, incluyendo las mercancías necesarias para su mantenimiento, funcionamiento, actuación o transporte.</a:t>
            </a:r>
            <a:endParaRPr lang="es-CR" dirty="0" smtClean="0"/>
          </a:p>
          <a:p>
            <a:pPr lvl="1"/>
            <a:endParaRPr lang="es-CR" dirty="0" smtClean="0"/>
          </a:p>
        </p:txBody>
      </p:sp>
      <p:pic>
        <p:nvPicPr>
          <p:cNvPr id="113666" name="Picture 2" descr="http://www.asessaseguros.com/images/uni.jpg"/>
          <p:cNvPicPr>
            <a:picLocks noChangeAspect="1" noChangeArrowheads="1"/>
          </p:cNvPicPr>
          <p:nvPr/>
        </p:nvPicPr>
        <p:blipFill>
          <a:blip r:embed="rId2" cstate="print"/>
          <a:srcRect/>
          <a:stretch>
            <a:fillRect/>
          </a:stretch>
        </p:blipFill>
        <p:spPr bwMode="auto">
          <a:xfrm>
            <a:off x="5436096" y="3933056"/>
            <a:ext cx="1762460" cy="263691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Importación temporal: categorías de mercancías</a:t>
            </a:r>
            <a:endParaRPr lang="es-CR" dirty="0"/>
          </a:p>
        </p:txBody>
      </p:sp>
      <p:sp>
        <p:nvSpPr>
          <p:cNvPr id="3" name="2 Marcador de contenido"/>
          <p:cNvSpPr>
            <a:spLocks noGrp="1"/>
          </p:cNvSpPr>
          <p:nvPr>
            <p:ph sz="quarter" idx="1"/>
          </p:nvPr>
        </p:nvSpPr>
        <p:spPr/>
        <p:txBody>
          <a:bodyPr/>
          <a:lstStyle/>
          <a:p>
            <a:r>
              <a:rPr lang="es-CR" dirty="0" smtClean="0"/>
              <a:t>H) Científicas</a:t>
            </a:r>
          </a:p>
          <a:p>
            <a:pPr lvl="1"/>
            <a:r>
              <a:rPr lang="es-ES_tradnl" dirty="0" smtClean="0"/>
              <a:t>Las que sirven de apoyo tecnológico o complemento de investigaciones científicas, avaladas por el Gobierno de la República, incluyendo los 	implementos personales de los científicos.</a:t>
            </a:r>
          </a:p>
          <a:p>
            <a:r>
              <a:rPr lang="es-ES_tradnl" dirty="0" smtClean="0"/>
              <a:t>I) Estatales</a:t>
            </a:r>
          </a:p>
          <a:p>
            <a:pPr lvl="1"/>
            <a:r>
              <a:rPr lang="es-ES_tradnl" dirty="0" smtClean="0"/>
              <a:t>Las que el Estado importe temporalmente para el cumplimiento de sus fines.</a:t>
            </a:r>
            <a:r>
              <a:rPr lang="es-ES" dirty="0" smtClean="0"/>
              <a:t> </a:t>
            </a:r>
            <a:endParaRPr lang="es-ES_tradnl" dirty="0" smtClean="0"/>
          </a:p>
          <a:p>
            <a:pPr lvl="1"/>
            <a:endParaRPr lang="es-CR" dirty="0" smtClean="0"/>
          </a:p>
        </p:txBody>
      </p:sp>
      <p:pic>
        <p:nvPicPr>
          <p:cNvPr id="112642" name="Picture 2" descr="http://4.bp.blogspot.com/_BjZZ8LYH9H8/TOqYGR28EgI/AAAAAAAAAAY/7E2cVkmyV34/s1600/cientifico.jpg"/>
          <p:cNvPicPr>
            <a:picLocks noChangeAspect="1" noChangeArrowheads="1"/>
          </p:cNvPicPr>
          <p:nvPr/>
        </p:nvPicPr>
        <p:blipFill>
          <a:blip r:embed="rId2" cstate="print"/>
          <a:srcRect/>
          <a:stretch>
            <a:fillRect/>
          </a:stretch>
        </p:blipFill>
        <p:spPr bwMode="auto">
          <a:xfrm>
            <a:off x="4499992" y="4365104"/>
            <a:ext cx="3394348" cy="203660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Importación temporal: Ley Concesiones de Obra Pública</a:t>
            </a:r>
            <a:endParaRPr lang="es-CR" dirty="0"/>
          </a:p>
        </p:txBody>
      </p:sp>
      <p:sp>
        <p:nvSpPr>
          <p:cNvPr id="4" name="1 Rectángulo"/>
          <p:cNvSpPr>
            <a:spLocks noChangeArrowheads="1"/>
          </p:cNvSpPr>
          <p:nvPr/>
        </p:nvSpPr>
        <p:spPr bwMode="auto">
          <a:xfrm>
            <a:off x="285751" y="1357312"/>
            <a:ext cx="4286250" cy="4047262"/>
          </a:xfrm>
          <a:prstGeom prst="rect">
            <a:avLst/>
          </a:prstGeom>
          <a:noFill/>
          <a:ln w="9525">
            <a:noFill/>
            <a:miter lim="800000"/>
            <a:headEnd/>
            <a:tailEnd/>
          </a:ln>
        </p:spPr>
        <p:txBody>
          <a:bodyPr wrap="square">
            <a:spAutoFit/>
          </a:bodyPr>
          <a:lstStyle/>
          <a:p>
            <a:pPr algn="just">
              <a:defRPr/>
            </a:pPr>
            <a:r>
              <a:rPr lang="es-CR" sz="2400" b="1" dirty="0" smtClean="0">
                <a:latin typeface="+mn-lt"/>
              </a:rPr>
              <a:t>ART. 44- BENEFICIOS TRIBUTARIOS:   </a:t>
            </a:r>
          </a:p>
          <a:p>
            <a:pPr algn="just">
              <a:defRPr/>
            </a:pPr>
            <a:r>
              <a:rPr lang="es-CR" sz="2100" b="1" dirty="0" smtClean="0">
                <a:solidFill>
                  <a:srgbClr val="00B050"/>
                </a:solidFill>
                <a:latin typeface="+mn-lt"/>
              </a:rPr>
              <a:t>Exoneración</a:t>
            </a:r>
            <a:r>
              <a:rPr lang="es-CR" sz="2100" dirty="0" smtClean="0">
                <a:latin typeface="+mn-lt"/>
              </a:rPr>
              <a:t> </a:t>
            </a:r>
            <a:r>
              <a:rPr lang="es-CR" sz="2100" dirty="0">
                <a:latin typeface="+mn-lt"/>
              </a:rPr>
              <a:t>(?) para el concesionario y sus </a:t>
            </a:r>
            <a:r>
              <a:rPr lang="es-CR" sz="2100" dirty="0" smtClean="0">
                <a:latin typeface="+mn-lt"/>
              </a:rPr>
              <a:t>subcontratistas</a:t>
            </a:r>
            <a:r>
              <a:rPr lang="es-CR" sz="2100" dirty="0">
                <a:latin typeface="+mn-lt"/>
              </a:rPr>
              <a:t>. (rige 17 de octubre de 2008) </a:t>
            </a:r>
          </a:p>
          <a:p>
            <a:pPr algn="just">
              <a:defRPr/>
            </a:pPr>
            <a:endParaRPr lang="es-CR" sz="2100" dirty="0">
              <a:latin typeface="+mn-lt"/>
            </a:endParaRPr>
          </a:p>
          <a:p>
            <a:pPr algn="just">
              <a:defRPr/>
            </a:pPr>
            <a:r>
              <a:rPr lang="es-CR" sz="2100" dirty="0">
                <a:latin typeface="+mn-lt"/>
              </a:rPr>
              <a:t>Equipos directamente requeridos para la construcción de la obra, su mantenimiento o la prestación del servicio público. </a:t>
            </a:r>
          </a:p>
          <a:p>
            <a:pPr algn="just">
              <a:defRPr/>
            </a:pPr>
            <a:endParaRPr lang="es-CR" sz="2000" b="1" dirty="0">
              <a:latin typeface="+mn-lt"/>
            </a:endParaRPr>
          </a:p>
        </p:txBody>
      </p:sp>
      <p:pic>
        <p:nvPicPr>
          <p:cNvPr id="111618" name="Picture 2" descr="http://t0.gstatic.com/images?q=tbn:ANd9GcRkrODBvMAmx7s6QiY99fTNBiV-aFOQDbQ9lO-4C5G8klCXTFVz"/>
          <p:cNvPicPr>
            <a:picLocks noChangeAspect="1" noChangeArrowheads="1"/>
          </p:cNvPicPr>
          <p:nvPr/>
        </p:nvPicPr>
        <p:blipFill>
          <a:blip r:embed="rId2" cstate="print"/>
          <a:srcRect/>
          <a:stretch>
            <a:fillRect/>
          </a:stretch>
        </p:blipFill>
        <p:spPr bwMode="auto">
          <a:xfrm>
            <a:off x="5076056" y="2564904"/>
            <a:ext cx="3267447" cy="217433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Importación temporal: Ley Concesiones de Obra Pública</a:t>
            </a:r>
            <a:endParaRPr lang="es-CR" dirty="0"/>
          </a:p>
        </p:txBody>
      </p:sp>
      <p:sp>
        <p:nvSpPr>
          <p:cNvPr id="4" name="1 Rectángulo"/>
          <p:cNvSpPr>
            <a:spLocks noChangeArrowheads="1"/>
          </p:cNvSpPr>
          <p:nvPr/>
        </p:nvSpPr>
        <p:spPr bwMode="auto">
          <a:xfrm>
            <a:off x="285750" y="1357313"/>
            <a:ext cx="8429625" cy="3293209"/>
          </a:xfrm>
          <a:prstGeom prst="rect">
            <a:avLst/>
          </a:prstGeom>
          <a:noFill/>
          <a:ln w="9525">
            <a:noFill/>
            <a:miter lim="800000"/>
            <a:headEnd/>
            <a:tailEnd/>
          </a:ln>
        </p:spPr>
        <p:txBody>
          <a:bodyPr>
            <a:spAutoFit/>
          </a:bodyPr>
          <a:lstStyle/>
          <a:p>
            <a:pPr algn="just">
              <a:defRPr/>
            </a:pPr>
            <a:endParaRPr lang="es-CR" sz="2000" b="1" dirty="0">
              <a:latin typeface="+mn-lt"/>
            </a:endParaRPr>
          </a:p>
          <a:p>
            <a:pPr algn="just">
              <a:defRPr/>
            </a:pPr>
            <a:r>
              <a:rPr lang="es-CR" sz="2400" b="1" dirty="0">
                <a:effectLst>
                  <a:outerShdw blurRad="38100" dist="38100" dir="2700000" algn="tl">
                    <a:srgbClr val="000000">
                      <a:alpha val="43137"/>
                    </a:srgbClr>
                  </a:outerShdw>
                </a:effectLst>
                <a:latin typeface="+mn-lt"/>
              </a:rPr>
              <a:t>RÉGIMEN DE IMPORTACIÓN TEMPORAL </a:t>
            </a:r>
          </a:p>
          <a:p>
            <a:pPr algn="just">
              <a:buFont typeface="Arial" pitchFamily="34" charset="0"/>
              <a:buChar char="•"/>
              <a:defRPr/>
            </a:pPr>
            <a:endParaRPr lang="es-CR" sz="2000" dirty="0">
              <a:effectLst>
                <a:outerShdw blurRad="38100" dist="38100" dir="2700000" algn="tl">
                  <a:srgbClr val="000000">
                    <a:alpha val="43137"/>
                  </a:srgbClr>
                </a:outerShdw>
              </a:effectLst>
              <a:latin typeface="+mn-lt"/>
            </a:endParaRPr>
          </a:p>
          <a:p>
            <a:pPr algn="just">
              <a:buFont typeface="Arial" pitchFamily="34" charset="0"/>
              <a:buChar char="•"/>
              <a:defRPr/>
            </a:pPr>
            <a:r>
              <a:rPr lang="es-CR" dirty="0">
                <a:latin typeface="+mn-lt"/>
              </a:rPr>
              <a:t>Deberán permanecer en el país </a:t>
            </a:r>
            <a:r>
              <a:rPr lang="es-CR" b="1" dirty="0">
                <a:solidFill>
                  <a:srgbClr val="00B050"/>
                </a:solidFill>
                <a:latin typeface="+mn-lt"/>
              </a:rPr>
              <a:t>únicamente mientras dure </a:t>
            </a:r>
            <a:r>
              <a:rPr lang="es-CR" dirty="0">
                <a:latin typeface="+mn-lt"/>
              </a:rPr>
              <a:t>la  concesión</a:t>
            </a:r>
          </a:p>
          <a:p>
            <a:pPr algn="just">
              <a:buFont typeface="Arial" pitchFamily="34" charset="0"/>
              <a:buChar char="•"/>
              <a:defRPr/>
            </a:pPr>
            <a:r>
              <a:rPr lang="es-CR" dirty="0">
                <a:latin typeface="+mn-lt"/>
              </a:rPr>
              <a:t>Concesionarios deberán rendir </a:t>
            </a:r>
            <a:r>
              <a:rPr lang="es-CR" b="1" dirty="0">
                <a:solidFill>
                  <a:srgbClr val="00B050"/>
                </a:solidFill>
                <a:latin typeface="+mn-lt"/>
              </a:rPr>
              <a:t>garantía </a:t>
            </a:r>
            <a:r>
              <a:rPr lang="es-CR" dirty="0">
                <a:latin typeface="+mn-lt"/>
              </a:rPr>
              <a:t>ante la Administración Aduanera, por medio de  prendas aduaneras exentas del pago de derechos de inscripción y cualquier otro impuesto.</a:t>
            </a:r>
          </a:p>
          <a:p>
            <a:pPr algn="just">
              <a:buFont typeface="Arial" pitchFamily="34" charset="0"/>
              <a:buChar char="•"/>
              <a:defRPr/>
            </a:pPr>
            <a:r>
              <a:rPr lang="es-CR" dirty="0">
                <a:latin typeface="+mn-lt"/>
              </a:rPr>
              <a:t>Finalizada la etapa de construcción de la obra, su mantenimiento o la prestación del servicio objeto de la concesión, según el caso, deberán ser reexportados o nacionalizados, previo pago de los impuestos y aranceles correspondientes.</a:t>
            </a:r>
          </a:p>
        </p:txBody>
      </p:sp>
      <p:pic>
        <p:nvPicPr>
          <p:cNvPr id="110594" name="Picture 2" descr="http://www.institutopacifico.net/cursos/imagenes/Gestion%20y%20Despacho.jpg"/>
          <p:cNvPicPr>
            <a:picLocks noChangeAspect="1" noChangeArrowheads="1"/>
          </p:cNvPicPr>
          <p:nvPr/>
        </p:nvPicPr>
        <p:blipFill>
          <a:blip r:embed="rId2" cstate="print"/>
          <a:srcRect/>
          <a:stretch>
            <a:fillRect/>
          </a:stretch>
        </p:blipFill>
        <p:spPr bwMode="auto">
          <a:xfrm>
            <a:off x="3419872" y="4509120"/>
            <a:ext cx="3048000" cy="202882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Provisiones de abordo</a:t>
            </a:r>
            <a:endParaRPr lang="es-CR" dirty="0"/>
          </a:p>
        </p:txBody>
      </p:sp>
      <p:sp>
        <p:nvSpPr>
          <p:cNvPr id="3" name="2 Marcador de contenido"/>
          <p:cNvSpPr>
            <a:spLocks noGrp="1"/>
          </p:cNvSpPr>
          <p:nvPr>
            <p:ph sz="quarter" idx="1"/>
          </p:nvPr>
        </p:nvSpPr>
        <p:spPr/>
        <p:txBody>
          <a:bodyPr/>
          <a:lstStyle/>
          <a:p>
            <a:pPr algn="just" eaLnBrk="0" hangingPunct="0"/>
            <a:r>
              <a:rPr lang="es-ES_tradnl" sz="2100" dirty="0" smtClean="0">
                <a:solidFill>
                  <a:srgbClr val="080808"/>
                </a:solidFill>
              </a:rPr>
              <a:t>Mercancías ingresadas temporalmente destinadas a la </a:t>
            </a:r>
            <a:r>
              <a:rPr lang="es-ES_tradnl" sz="2100" dirty="0" smtClean="0">
                <a:solidFill>
                  <a:srgbClr val="00B050"/>
                </a:solidFill>
              </a:rPr>
              <a:t>manutención de los tripulantes.  </a:t>
            </a:r>
          </a:p>
          <a:p>
            <a:pPr algn="just" eaLnBrk="0" hangingPunct="0"/>
            <a:r>
              <a:rPr lang="es-ES_tradnl" sz="2100" dirty="0" smtClean="0">
                <a:solidFill>
                  <a:srgbClr val="080808"/>
                </a:solidFill>
              </a:rPr>
              <a:t>Para ser: </a:t>
            </a:r>
            <a:r>
              <a:rPr lang="es-ES_tradnl" sz="2100" dirty="0" smtClean="0">
                <a:solidFill>
                  <a:srgbClr val="00B050"/>
                </a:solidFill>
              </a:rPr>
              <a:t>consumidas, compradas u obsequiadas </a:t>
            </a:r>
            <a:r>
              <a:rPr lang="es-ES_tradnl" sz="2100" dirty="0" smtClean="0">
                <a:solidFill>
                  <a:srgbClr val="080808"/>
                </a:solidFill>
              </a:rPr>
              <a:t>a los pasajeros por la empresa aérea o marítima.</a:t>
            </a:r>
          </a:p>
          <a:p>
            <a:pPr algn="just" eaLnBrk="0" hangingPunct="0"/>
            <a:r>
              <a:rPr lang="es-ES_tradnl" sz="2100" dirty="0" smtClean="0">
                <a:solidFill>
                  <a:srgbClr val="080808"/>
                </a:solidFill>
              </a:rPr>
              <a:t> Las utilizadas en la </a:t>
            </a:r>
            <a:r>
              <a:rPr lang="es-ES_tradnl" sz="2100" dirty="0" smtClean="0">
                <a:solidFill>
                  <a:srgbClr val="00B050"/>
                </a:solidFill>
              </a:rPr>
              <a:t>operación, el funcionamiento y la conservación</a:t>
            </a:r>
            <a:r>
              <a:rPr lang="es-ES_tradnl" sz="2100" dirty="0" smtClean="0">
                <a:solidFill>
                  <a:srgbClr val="080808"/>
                </a:solidFill>
              </a:rPr>
              <a:t> de vehículos de transporte internacional de personas, buques, aeronaves y trenes, con exclusión de las piezas, repuestos y equipo del vehículo o unidad de transporte.</a:t>
            </a:r>
          </a:p>
          <a:p>
            <a:pPr algn="just" eaLnBrk="0" hangingPunct="0"/>
            <a:r>
              <a:rPr lang="es-ES_tradnl" sz="2100" dirty="0" smtClean="0">
                <a:solidFill>
                  <a:srgbClr val="00B0F0"/>
                </a:solidFill>
                <a:effectLst>
                  <a:outerShdw blurRad="38100" dist="38100" dir="2700000" algn="tl">
                    <a:srgbClr val="000000">
                      <a:alpha val="43137"/>
                    </a:srgbClr>
                  </a:outerShdw>
                </a:effectLst>
              </a:rPr>
              <a:t>Pueden permanecer a bordo o ser depositadas en bodegas o locales, destinados sólo para esta clase de mercancías, previa autorización de la aduana.</a:t>
            </a:r>
          </a:p>
          <a:p>
            <a:endParaRPr lang="es-CR" sz="2100" dirty="0"/>
          </a:p>
        </p:txBody>
      </p:sp>
      <p:pic>
        <p:nvPicPr>
          <p:cNvPr id="105474" name="Picture 2" descr="http://t2.gstatic.com/images?q=tbn:ANd9GcQiJCKapwNQFTzMqkfg6klhCW4Z_2UUesOk0oVAX2ljUkBFEDu2"/>
          <p:cNvPicPr>
            <a:picLocks noChangeAspect="1" noChangeArrowheads="1"/>
          </p:cNvPicPr>
          <p:nvPr/>
        </p:nvPicPr>
        <p:blipFill>
          <a:blip r:embed="rId2" cstate="print"/>
          <a:srcRect/>
          <a:stretch>
            <a:fillRect/>
          </a:stretch>
        </p:blipFill>
        <p:spPr bwMode="auto">
          <a:xfrm>
            <a:off x="5796136" y="0"/>
            <a:ext cx="2657475" cy="17145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Reimportación</a:t>
            </a:r>
            <a:endParaRPr lang="es-CR" dirty="0"/>
          </a:p>
        </p:txBody>
      </p:sp>
      <p:sp>
        <p:nvSpPr>
          <p:cNvPr id="3" name="2 Marcador de contenido"/>
          <p:cNvSpPr>
            <a:spLocks noGrp="1"/>
          </p:cNvSpPr>
          <p:nvPr>
            <p:ph sz="quarter" idx="1"/>
          </p:nvPr>
        </p:nvSpPr>
        <p:spPr/>
        <p:txBody>
          <a:bodyPr/>
          <a:lstStyle/>
          <a:p>
            <a:pPr algn="just" eaLnBrk="0" hangingPunct="0">
              <a:defRPr/>
            </a:pPr>
            <a:r>
              <a:rPr lang="es-ES_tradnl" sz="2000" dirty="0" smtClean="0">
                <a:solidFill>
                  <a:srgbClr val="080808"/>
                </a:solidFill>
              </a:rPr>
              <a:t>Permite el ingreso de mercancías nacionales o nacionalizadas, que se </a:t>
            </a:r>
            <a:r>
              <a:rPr lang="es-ES_tradnl" sz="2000" dirty="0" smtClean="0">
                <a:solidFill>
                  <a:srgbClr val="00B050"/>
                </a:solidFill>
              </a:rPr>
              <a:t>exportaron definitivamente </a:t>
            </a:r>
            <a:r>
              <a:rPr lang="es-ES_tradnl" sz="2000" dirty="0" smtClean="0">
                <a:solidFill>
                  <a:srgbClr val="080808"/>
                </a:solidFill>
              </a:rPr>
              <a:t>y que regresan en el mismo estado, con liberación de derechos e impuestos.</a:t>
            </a:r>
          </a:p>
          <a:p>
            <a:pPr algn="just" eaLnBrk="0" hangingPunct="0">
              <a:defRPr/>
            </a:pPr>
            <a:endParaRPr lang="es-ES_tradnl" sz="2000" dirty="0" smtClean="0">
              <a:solidFill>
                <a:srgbClr val="080808"/>
              </a:solidFill>
            </a:endParaRPr>
          </a:p>
          <a:p>
            <a:pPr algn="just" eaLnBrk="0" hangingPunct="0">
              <a:defRPr/>
            </a:pPr>
            <a:r>
              <a:rPr lang="es-ES_tradnl" sz="2000" dirty="0" smtClean="0">
                <a:solidFill>
                  <a:srgbClr val="080808"/>
                </a:solidFill>
                <a:effectLst>
                  <a:outerShdw blurRad="38100" dist="38100" dir="2700000" algn="tl">
                    <a:srgbClr val="FFFFFF"/>
                  </a:outerShdw>
                </a:effectLst>
              </a:rPr>
              <a:t>REQUISITOS:</a:t>
            </a:r>
          </a:p>
          <a:p>
            <a:pPr lvl="1" algn="just" eaLnBrk="0" hangingPunct="0">
              <a:defRPr/>
            </a:pPr>
            <a:r>
              <a:rPr lang="es-ES_tradnl" sz="2000" dirty="0" smtClean="0">
                <a:solidFill>
                  <a:srgbClr val="00B050"/>
                </a:solidFill>
              </a:rPr>
              <a:t>Plazo: 3 años </a:t>
            </a:r>
            <a:r>
              <a:rPr lang="es-ES_tradnl" sz="2000" dirty="0" smtClean="0">
                <a:solidFill>
                  <a:srgbClr val="080808"/>
                </a:solidFill>
              </a:rPr>
              <a:t>a partir de la fecha de aceptación de la declaración de exportación definitiva.</a:t>
            </a:r>
          </a:p>
          <a:p>
            <a:pPr lvl="1" algn="just" eaLnBrk="0" hangingPunct="0">
              <a:defRPr/>
            </a:pPr>
            <a:r>
              <a:rPr lang="es-ES_tradnl" sz="2000" dirty="0" smtClean="0">
                <a:solidFill>
                  <a:srgbClr val="080808"/>
                </a:solidFill>
              </a:rPr>
              <a:t>No pueden haber sido objeto de </a:t>
            </a:r>
            <a:r>
              <a:rPr lang="es-ES_tradnl" sz="2000" dirty="0" smtClean="0">
                <a:solidFill>
                  <a:srgbClr val="00B050"/>
                </a:solidFill>
              </a:rPr>
              <a:t>ninguna transformación. </a:t>
            </a:r>
          </a:p>
          <a:p>
            <a:pPr lvl="1" algn="just" eaLnBrk="0" hangingPunct="0">
              <a:defRPr/>
            </a:pPr>
            <a:r>
              <a:rPr lang="es-ES_tradnl" sz="2000" dirty="0" smtClean="0">
                <a:solidFill>
                  <a:srgbClr val="080808"/>
                </a:solidFill>
              </a:rPr>
              <a:t>Que se establezca plenamente la </a:t>
            </a:r>
            <a:r>
              <a:rPr lang="es-ES_tradnl" sz="2000" dirty="0" smtClean="0">
                <a:solidFill>
                  <a:srgbClr val="00B050"/>
                </a:solidFill>
              </a:rPr>
              <a:t>identidad de las mercancías.</a:t>
            </a:r>
          </a:p>
          <a:p>
            <a:pPr lvl="1" algn="just" eaLnBrk="0" hangingPunct="0">
              <a:defRPr/>
            </a:pPr>
            <a:r>
              <a:rPr lang="es-ES_tradnl" sz="2000" dirty="0" smtClean="0">
                <a:solidFill>
                  <a:srgbClr val="080808"/>
                </a:solidFill>
              </a:rPr>
              <a:t>Devolución de las sumas recibidas por concepto de beneficios e incentivos fiscales u otros incentivos recibidos con ocasión de la exportación.</a:t>
            </a:r>
            <a:r>
              <a:rPr lang="es-ES" sz="2000" dirty="0" smtClean="0">
                <a:solidFill>
                  <a:srgbClr val="080808"/>
                </a:solidFill>
              </a:rPr>
              <a:t> </a:t>
            </a:r>
          </a:p>
          <a:p>
            <a:endParaRPr lang="es-CR" sz="2000" dirty="0"/>
          </a:p>
        </p:txBody>
      </p:sp>
      <p:pic>
        <p:nvPicPr>
          <p:cNvPr id="104450" name="Picture 2" descr="http://www.gacetajuridica.com.pe/boletin-nvnet/img_bol08/containers5.gif"/>
          <p:cNvPicPr>
            <a:picLocks noChangeAspect="1" noChangeArrowheads="1"/>
          </p:cNvPicPr>
          <p:nvPr/>
        </p:nvPicPr>
        <p:blipFill>
          <a:blip r:embed="rId2" cstate="print"/>
          <a:srcRect/>
          <a:stretch>
            <a:fillRect/>
          </a:stretch>
        </p:blipFill>
        <p:spPr bwMode="auto">
          <a:xfrm>
            <a:off x="7092280" y="0"/>
            <a:ext cx="1581150" cy="128587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Reexportación</a:t>
            </a:r>
            <a:endParaRPr lang="es-CR" dirty="0"/>
          </a:p>
        </p:txBody>
      </p:sp>
      <p:sp>
        <p:nvSpPr>
          <p:cNvPr id="4" name="Text Box 3"/>
          <p:cNvSpPr txBox="1">
            <a:spLocks noGrp="1" noChangeArrowheads="1"/>
          </p:cNvSpPr>
          <p:nvPr>
            <p:ph sz="quarter" idx="1"/>
          </p:nvPr>
        </p:nvSpPr>
        <p:spPr bwMode="auto">
          <a:xfrm>
            <a:off x="457200" y="1600200"/>
            <a:ext cx="7467600" cy="3927229"/>
          </a:xfrm>
          <a:prstGeom prst="rect">
            <a:avLst/>
          </a:prstGeom>
          <a:noFill/>
          <a:ln w="9525">
            <a:noFill/>
            <a:miter lim="800000"/>
            <a:headEnd/>
            <a:tailEnd/>
          </a:ln>
        </p:spPr>
        <p:txBody>
          <a:bodyPr>
            <a:spAutoFit/>
          </a:bodyPr>
          <a:lstStyle/>
          <a:p>
            <a:pPr algn="just" eaLnBrk="0" hangingPunct="0"/>
            <a:r>
              <a:rPr lang="es-ES_tradnl" sz="2100" dirty="0" smtClean="0">
                <a:solidFill>
                  <a:srgbClr val="080808"/>
                </a:solidFill>
              </a:rPr>
              <a:t>Salida </a:t>
            </a:r>
            <a:r>
              <a:rPr lang="es-ES_tradnl" sz="2100" dirty="0">
                <a:solidFill>
                  <a:srgbClr val="080808"/>
                </a:solidFill>
              </a:rPr>
              <a:t>de </a:t>
            </a:r>
            <a:r>
              <a:rPr lang="es-ES_tradnl" sz="2100" dirty="0">
                <a:solidFill>
                  <a:srgbClr val="00B050"/>
                </a:solidFill>
              </a:rPr>
              <a:t>mercancías extranjeras </a:t>
            </a:r>
            <a:r>
              <a:rPr lang="es-ES_tradnl" sz="2100" dirty="0">
                <a:solidFill>
                  <a:srgbClr val="080808"/>
                </a:solidFill>
              </a:rPr>
              <a:t>llegadas al país y no importadas definitivamente.</a:t>
            </a:r>
          </a:p>
          <a:p>
            <a:pPr algn="just" eaLnBrk="0" hangingPunct="0"/>
            <a:endParaRPr lang="es-ES_tradnl" sz="2100" dirty="0">
              <a:solidFill>
                <a:srgbClr val="080808"/>
              </a:solidFill>
            </a:endParaRPr>
          </a:p>
          <a:p>
            <a:pPr algn="just" eaLnBrk="0" hangingPunct="0"/>
            <a:r>
              <a:rPr lang="es-ES_tradnl" sz="2100" dirty="0">
                <a:solidFill>
                  <a:srgbClr val="080808"/>
                </a:solidFill>
              </a:rPr>
              <a:t>No se permitirá la reexportación </a:t>
            </a:r>
            <a:r>
              <a:rPr lang="es-ES_tradnl" sz="2100" dirty="0" smtClean="0">
                <a:solidFill>
                  <a:srgbClr val="080808"/>
                </a:solidFill>
              </a:rPr>
              <a:t>de:</a:t>
            </a:r>
          </a:p>
          <a:p>
            <a:pPr lvl="1" algn="just" eaLnBrk="0" hangingPunct="0"/>
            <a:r>
              <a:rPr lang="es-ES_tradnl" sz="1800" dirty="0" smtClean="0">
                <a:solidFill>
                  <a:srgbClr val="080808"/>
                </a:solidFill>
              </a:rPr>
              <a:t>mercancías </a:t>
            </a:r>
            <a:r>
              <a:rPr lang="es-ES_tradnl" sz="1800" dirty="0">
                <a:solidFill>
                  <a:srgbClr val="080808"/>
                </a:solidFill>
              </a:rPr>
              <a:t>caídas en abandono o </a:t>
            </a:r>
            <a:endParaRPr lang="es-ES_tradnl" sz="1800" dirty="0" smtClean="0">
              <a:solidFill>
                <a:srgbClr val="080808"/>
              </a:solidFill>
            </a:endParaRPr>
          </a:p>
          <a:p>
            <a:pPr lvl="1" algn="just" eaLnBrk="0" hangingPunct="0"/>
            <a:r>
              <a:rPr lang="es-ES_tradnl" sz="1800" dirty="0" smtClean="0">
                <a:solidFill>
                  <a:srgbClr val="080808"/>
                </a:solidFill>
              </a:rPr>
              <a:t>respecto </a:t>
            </a:r>
            <a:r>
              <a:rPr lang="es-ES_tradnl" sz="1800" dirty="0">
                <a:solidFill>
                  <a:srgbClr val="080808"/>
                </a:solidFill>
              </a:rPr>
              <a:t>de las cuales se haya configurado 	presunción    	fundada de delito penal aduanero.</a:t>
            </a:r>
          </a:p>
          <a:p>
            <a:pPr algn="just" eaLnBrk="0" hangingPunct="0"/>
            <a:endParaRPr lang="es-ES_tradnl" sz="2100" dirty="0" smtClean="0">
              <a:solidFill>
                <a:srgbClr val="080808"/>
              </a:solidFill>
            </a:endParaRPr>
          </a:p>
          <a:p>
            <a:pPr algn="just" eaLnBrk="0" hangingPunct="0"/>
            <a:r>
              <a:rPr lang="es-ES_tradnl" sz="2100" dirty="0" smtClean="0">
                <a:solidFill>
                  <a:srgbClr val="080808"/>
                </a:solidFill>
              </a:rPr>
              <a:t>Se </a:t>
            </a:r>
            <a:r>
              <a:rPr lang="es-ES_tradnl" sz="2100" dirty="0">
                <a:solidFill>
                  <a:srgbClr val="080808"/>
                </a:solidFill>
              </a:rPr>
              <a:t>puede autorizar siempre que este </a:t>
            </a:r>
            <a:r>
              <a:rPr lang="es-ES_tradnl" sz="2100" dirty="0">
                <a:solidFill>
                  <a:srgbClr val="00B050"/>
                </a:solidFill>
              </a:rPr>
              <a:t>no haya solicitado con anterioridad un régimen definitivo</a:t>
            </a:r>
            <a:r>
              <a:rPr lang="es-ES_tradnl" sz="2100" dirty="0">
                <a:solidFill>
                  <a:srgbClr val="080808"/>
                </a:solidFill>
              </a:rPr>
              <a:t>, sin perjuicio de lo dispuesto en LGA 91 (Desistimiento).</a:t>
            </a:r>
          </a:p>
        </p:txBody>
      </p:sp>
      <p:pic>
        <p:nvPicPr>
          <p:cNvPr id="6" name="Picture 2" descr="http://www.gacetajuridica.com.pe/boletin-nvnet/img_bol08/containers5.gif"/>
          <p:cNvPicPr>
            <a:picLocks noChangeAspect="1" noChangeArrowheads="1"/>
          </p:cNvPicPr>
          <p:nvPr/>
        </p:nvPicPr>
        <p:blipFill>
          <a:blip r:embed="rId2" cstate="print"/>
          <a:srcRect/>
          <a:stretch>
            <a:fillRect/>
          </a:stretch>
        </p:blipFill>
        <p:spPr bwMode="auto">
          <a:xfrm>
            <a:off x="7092280" y="0"/>
            <a:ext cx="1581150" cy="128587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Régimen de exportación temporal para el perfeccionamiento activo</a:t>
            </a:r>
            <a:endParaRPr lang="es-CR" dirty="0"/>
          </a:p>
        </p:txBody>
      </p:sp>
      <p:sp>
        <p:nvSpPr>
          <p:cNvPr id="3" name="2 Marcador de contenido"/>
          <p:cNvSpPr>
            <a:spLocks noGrp="1"/>
          </p:cNvSpPr>
          <p:nvPr>
            <p:ph sz="quarter" idx="1"/>
          </p:nvPr>
        </p:nvSpPr>
        <p:spPr/>
        <p:txBody>
          <a:bodyPr/>
          <a:lstStyle/>
          <a:p>
            <a:pPr algn="just" eaLnBrk="0" hangingPunct="0"/>
            <a:r>
              <a:rPr lang="es-ES_tradnl" sz="2000" dirty="0" smtClean="0"/>
              <a:t>Permite:</a:t>
            </a:r>
          </a:p>
          <a:p>
            <a:pPr lvl="1" algn="just" eaLnBrk="0" hangingPunct="0"/>
            <a:r>
              <a:rPr lang="es-ES_tradnl" sz="2000" dirty="0" smtClean="0"/>
              <a:t> exportar temporalmente</a:t>
            </a:r>
          </a:p>
          <a:p>
            <a:pPr lvl="1" algn="just" eaLnBrk="0" hangingPunct="0"/>
            <a:r>
              <a:rPr lang="es-ES_tradnl" sz="2000" dirty="0" smtClean="0"/>
              <a:t>mercancías que se encuentren en libre circulación</a:t>
            </a:r>
          </a:p>
          <a:p>
            <a:pPr algn="just" eaLnBrk="0" hangingPunct="0"/>
            <a:endParaRPr lang="es-ES_tradnl" sz="2000" dirty="0" smtClean="0"/>
          </a:p>
          <a:p>
            <a:pPr algn="just" eaLnBrk="0" hangingPunct="0"/>
            <a:r>
              <a:rPr lang="es-ES_tradnl" sz="2000" dirty="0" smtClean="0"/>
              <a:t>para ser:</a:t>
            </a:r>
          </a:p>
          <a:p>
            <a:pPr lvl="1" algn="just" eaLnBrk="0" hangingPunct="0"/>
            <a:r>
              <a:rPr lang="es-ES_tradnl" sz="2000" dirty="0" smtClean="0"/>
              <a:t>transformadas, </a:t>
            </a:r>
          </a:p>
          <a:p>
            <a:pPr lvl="1" algn="just" eaLnBrk="0" hangingPunct="0"/>
            <a:r>
              <a:rPr lang="es-ES_tradnl" sz="2000" dirty="0" smtClean="0"/>
              <a:t>elaboradas o </a:t>
            </a:r>
          </a:p>
          <a:p>
            <a:pPr lvl="1" algn="just" eaLnBrk="0" hangingPunct="0"/>
            <a:r>
              <a:rPr lang="es-ES_tradnl" sz="2000" dirty="0" smtClean="0"/>
              <a:t>reparadas en el extranjero reimportarlas</a:t>
            </a:r>
          </a:p>
          <a:p>
            <a:pPr algn="just" eaLnBrk="0" hangingPunct="0"/>
            <a:endParaRPr lang="es-ES_tradnl" sz="2000" dirty="0" smtClean="0"/>
          </a:p>
          <a:p>
            <a:pPr algn="just" eaLnBrk="0" hangingPunct="0"/>
            <a:r>
              <a:rPr lang="es-ES_tradnl" sz="2000" dirty="0" smtClean="0"/>
              <a:t>Productos compensadores: </a:t>
            </a:r>
          </a:p>
          <a:p>
            <a:pPr lvl="1" algn="just" eaLnBrk="0" hangingPunct="0"/>
            <a:r>
              <a:rPr lang="es-ES_tradnl" sz="2000" dirty="0" smtClean="0"/>
              <a:t>Mercancías obtenidas en el extranjero a partir de las 	que se 	han enviado.</a:t>
            </a:r>
          </a:p>
          <a:p>
            <a:endParaRPr lang="es-CR" sz="2000" dirty="0"/>
          </a:p>
        </p:txBody>
      </p:sp>
      <p:pic>
        <p:nvPicPr>
          <p:cNvPr id="5" name="Picture 2" descr="http://www.gacetajuridica.com.pe/boletin-nvnet/img_bol08/containers5.gif"/>
          <p:cNvPicPr>
            <a:picLocks noChangeAspect="1" noChangeArrowheads="1"/>
          </p:cNvPicPr>
          <p:nvPr/>
        </p:nvPicPr>
        <p:blipFill>
          <a:blip r:embed="rId2" cstate="print"/>
          <a:srcRect/>
          <a:stretch>
            <a:fillRect/>
          </a:stretch>
        </p:blipFill>
        <p:spPr bwMode="auto">
          <a:xfrm>
            <a:off x="7562850" y="0"/>
            <a:ext cx="1581150" cy="128587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R" dirty="0" smtClean="0"/>
              <a:t>Regímenes Aduaneros</a:t>
            </a:r>
            <a:endParaRPr lang="es-CR" dirty="0"/>
          </a:p>
        </p:txBody>
      </p:sp>
      <p:sp>
        <p:nvSpPr>
          <p:cNvPr id="3" name="2 Subtítulo"/>
          <p:cNvSpPr>
            <a:spLocks noGrp="1"/>
          </p:cNvSpPr>
          <p:nvPr>
            <p:ph type="subTitle" idx="1"/>
          </p:nvPr>
        </p:nvSpPr>
        <p:spPr/>
        <p:txBody>
          <a:bodyPr/>
          <a:lstStyle/>
          <a:p>
            <a:pPr>
              <a:buFont typeface="Arial" charset="0"/>
              <a:buChar char="•"/>
            </a:pPr>
            <a:r>
              <a:rPr lang="es-CR" dirty="0" smtClean="0"/>
              <a:t>Económicos?</a:t>
            </a:r>
          </a:p>
          <a:p>
            <a:pPr>
              <a:buFont typeface="Arial" charset="0"/>
              <a:buChar char="•"/>
            </a:pPr>
            <a:r>
              <a:rPr lang="es-CR" dirty="0" smtClean="0"/>
              <a:t>Especiales?</a:t>
            </a:r>
            <a:endParaRPr lang="es-CR"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CR" dirty="0" smtClean="0"/>
              <a:t>Despacho Aduanero</a:t>
            </a:r>
            <a:endParaRPr lang="es-CR" dirty="0"/>
          </a:p>
        </p:txBody>
      </p:sp>
      <p:sp>
        <p:nvSpPr>
          <p:cNvPr id="3" name="2 Marcador de contenido"/>
          <p:cNvSpPr>
            <a:spLocks noGrp="1"/>
          </p:cNvSpPr>
          <p:nvPr>
            <p:ph sz="quarter" idx="1"/>
          </p:nvPr>
        </p:nvSpPr>
        <p:spPr/>
        <p:txBody>
          <a:bodyPr>
            <a:normAutofit/>
          </a:bodyPr>
          <a:lstStyle/>
          <a:p>
            <a:pPr marL="274320" indent="-274320" fontAlgn="auto">
              <a:spcAft>
                <a:spcPts val="0"/>
              </a:spcAft>
              <a:buFont typeface="Wingdings"/>
              <a:buChar char=""/>
              <a:defRPr/>
            </a:pPr>
            <a:r>
              <a:rPr lang="es-CR" dirty="0" smtClean="0">
                <a:latin typeface="+mj-lt"/>
              </a:rPr>
              <a:t>Etapa previa a la presentación de la declaración</a:t>
            </a:r>
          </a:p>
          <a:p>
            <a:pPr marL="640080" lvl="1" indent="-274320" fontAlgn="auto">
              <a:spcAft>
                <a:spcPts val="0"/>
              </a:spcAft>
              <a:buFont typeface="Wingdings 2"/>
              <a:buChar char=""/>
              <a:defRPr/>
            </a:pPr>
            <a:r>
              <a:rPr lang="es-CR" dirty="0" smtClean="0">
                <a:latin typeface="+mj-lt"/>
              </a:rPr>
              <a:t>Consultas técnicas</a:t>
            </a:r>
          </a:p>
          <a:p>
            <a:pPr lvl="2" indent="-182880" fontAlgn="auto">
              <a:spcAft>
                <a:spcPts val="0"/>
              </a:spcAft>
              <a:buClr>
                <a:schemeClr val="accent1">
                  <a:shade val="75000"/>
                </a:schemeClr>
              </a:buClr>
              <a:buFont typeface="Wingdings"/>
              <a:buChar char=""/>
              <a:defRPr/>
            </a:pPr>
            <a:r>
              <a:rPr lang="es-CR" dirty="0" smtClean="0">
                <a:latin typeface="+mj-lt"/>
              </a:rPr>
              <a:t>A veces recomendable</a:t>
            </a:r>
          </a:p>
          <a:p>
            <a:pPr marL="640080" lvl="1" indent="-274320" fontAlgn="auto">
              <a:spcAft>
                <a:spcPts val="0"/>
              </a:spcAft>
              <a:buFont typeface="Wingdings 2"/>
              <a:buChar char=""/>
              <a:defRPr/>
            </a:pPr>
            <a:r>
              <a:rPr lang="es-CR" dirty="0" smtClean="0">
                <a:latin typeface="+mj-lt"/>
              </a:rPr>
              <a:t>Examen previo</a:t>
            </a:r>
          </a:p>
          <a:p>
            <a:pPr lvl="2" indent="-182880" fontAlgn="auto">
              <a:spcAft>
                <a:spcPts val="0"/>
              </a:spcAft>
              <a:buClr>
                <a:schemeClr val="accent1">
                  <a:shade val="75000"/>
                </a:schemeClr>
              </a:buClr>
              <a:buFont typeface="Wingdings"/>
              <a:buChar char=""/>
              <a:defRPr/>
            </a:pPr>
            <a:r>
              <a:rPr lang="es-CR" dirty="0" smtClean="0">
                <a:latin typeface="+mj-lt"/>
              </a:rPr>
              <a:t>De acuerdo con el régimen puede ser obligatorio</a:t>
            </a:r>
            <a:endParaRPr lang="es-CR" dirty="0">
              <a:latin typeface="+mj-lt"/>
            </a:endParaRPr>
          </a:p>
        </p:txBody>
      </p:sp>
      <p:sp>
        <p:nvSpPr>
          <p:cNvPr id="11268" name="3 Marcador de contenido"/>
          <p:cNvSpPr>
            <a:spLocks noGrp="1"/>
          </p:cNvSpPr>
          <p:nvPr>
            <p:ph sz="quarter" idx="2"/>
          </p:nvPr>
        </p:nvSpPr>
        <p:spPr>
          <a:xfrm>
            <a:off x="4270375" y="1600200"/>
            <a:ext cx="3657600" cy="4572000"/>
          </a:xfrm>
        </p:spPr>
        <p:txBody>
          <a:bodyPr/>
          <a:lstStyle/>
          <a:p>
            <a:r>
              <a:rPr lang="es-CR" smtClean="0"/>
              <a:t>Aceptación de la declaración</a:t>
            </a:r>
          </a:p>
          <a:p>
            <a:pPr lvl="1"/>
            <a:r>
              <a:rPr lang="es-CR" smtClean="0"/>
              <a:t>Info + docs: soporte – sustento, RECAUCA.</a:t>
            </a:r>
          </a:p>
          <a:p>
            <a:pPr lvl="2"/>
            <a:r>
              <a:rPr lang="es-CR" smtClean="0"/>
              <a:t>Declaración anticipada</a:t>
            </a:r>
          </a:p>
          <a:p>
            <a:pPr lvl="2"/>
            <a:r>
              <a:rPr lang="es-CR" smtClean="0"/>
              <a:t>Declaración provisional</a:t>
            </a:r>
          </a:p>
          <a:p>
            <a:pPr lvl="2"/>
            <a:r>
              <a:rPr lang="es-CR" smtClean="0"/>
              <a:t>Rectificación</a:t>
            </a:r>
          </a:p>
          <a:p>
            <a:pPr lvl="2"/>
            <a:r>
              <a:rPr lang="es-CR" smtClean="0"/>
              <a:t>desestimiento</a:t>
            </a:r>
          </a:p>
        </p:txBody>
      </p:sp>
      <p:pic>
        <p:nvPicPr>
          <p:cNvPr id="11269" name="Picture 2" descr="http://magazine.zankyou.com/es/wp-content/uploads/2010/02/Tr%C3%A1mites-boda.jpg"/>
          <p:cNvPicPr>
            <a:picLocks noChangeAspect="1" noChangeArrowheads="1"/>
          </p:cNvPicPr>
          <p:nvPr/>
        </p:nvPicPr>
        <p:blipFill>
          <a:blip r:embed="rId2" cstate="print"/>
          <a:srcRect/>
          <a:stretch>
            <a:fillRect/>
          </a:stretch>
        </p:blipFill>
        <p:spPr bwMode="auto">
          <a:xfrm>
            <a:off x="4643438" y="4508500"/>
            <a:ext cx="3336925" cy="2085975"/>
          </a:xfrm>
          <a:prstGeom prst="rect">
            <a:avLst/>
          </a:prstGeom>
          <a:noFill/>
          <a:ln w="9525">
            <a:noFill/>
            <a:miter lim="800000"/>
            <a:headEnd/>
            <a:tailEnd/>
          </a:ln>
        </p:spPr>
      </p:pic>
      <p:pic>
        <p:nvPicPr>
          <p:cNvPr id="11270" name="Picture 8" descr="http://makesyoulocal.com/wp-content/uploads/2012/05/Check.png"/>
          <p:cNvPicPr>
            <a:picLocks noChangeAspect="1" noChangeArrowheads="1"/>
          </p:cNvPicPr>
          <p:nvPr/>
        </p:nvPicPr>
        <p:blipFill>
          <a:blip r:embed="rId3" cstate="print"/>
          <a:srcRect/>
          <a:stretch>
            <a:fillRect/>
          </a:stretch>
        </p:blipFill>
        <p:spPr bwMode="auto">
          <a:xfrm>
            <a:off x="3924300" y="4924425"/>
            <a:ext cx="1933575" cy="19335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R" dirty="0" smtClean="0"/>
              <a:t>Perfeccionamiento Activo</a:t>
            </a:r>
            <a:endParaRPr lang="es-CR" dirty="0"/>
          </a:p>
        </p:txBody>
      </p:sp>
      <p:sp>
        <p:nvSpPr>
          <p:cNvPr id="3" name="2 Subtítulo"/>
          <p:cNvSpPr>
            <a:spLocks noGrp="1"/>
          </p:cNvSpPr>
          <p:nvPr>
            <p:ph type="subTitle" idx="1"/>
          </p:nvPr>
        </p:nvSpPr>
        <p:spPr/>
        <p:txBody>
          <a:bodyPr/>
          <a:lstStyle/>
          <a:p>
            <a:endParaRPr lang="es-C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Régimen de perfeccionamiento activo</a:t>
            </a:r>
            <a:endParaRPr lang="es-CR" dirty="0"/>
          </a:p>
        </p:txBody>
      </p:sp>
      <p:sp>
        <p:nvSpPr>
          <p:cNvPr id="3" name="2 Marcador de contenido"/>
          <p:cNvSpPr>
            <a:spLocks noGrp="1"/>
          </p:cNvSpPr>
          <p:nvPr>
            <p:ph sz="quarter" idx="1"/>
          </p:nvPr>
        </p:nvSpPr>
        <p:spPr/>
        <p:txBody>
          <a:bodyPr/>
          <a:lstStyle/>
          <a:p>
            <a:r>
              <a:rPr lang="es-CR" sz="1800" dirty="0" smtClean="0"/>
              <a:t>Permite:</a:t>
            </a:r>
          </a:p>
          <a:p>
            <a:pPr lvl="1"/>
            <a:r>
              <a:rPr lang="es-CR" sz="1800" dirty="0" smtClean="0"/>
              <a:t>Recibir mercancías en el territorio aduanero,</a:t>
            </a:r>
          </a:p>
          <a:p>
            <a:pPr lvl="1"/>
            <a:r>
              <a:rPr lang="es-CR" sz="1800" dirty="0" smtClean="0"/>
              <a:t>Con suspensión de toda clase de tributos y</a:t>
            </a:r>
          </a:p>
          <a:p>
            <a:pPr lvl="1"/>
            <a:r>
              <a:rPr lang="es-CR" sz="1800" dirty="0" smtClean="0"/>
              <a:t>Bajo rendición de garantía</a:t>
            </a:r>
          </a:p>
          <a:p>
            <a:r>
              <a:rPr lang="es-CR" sz="1800" dirty="0" smtClean="0"/>
              <a:t>Reexportación:</a:t>
            </a:r>
          </a:p>
          <a:p>
            <a:pPr lvl="1"/>
            <a:r>
              <a:rPr lang="es-CR" sz="1800" dirty="0" smtClean="0"/>
              <a:t>Dentro de los plazos que determinen los reglamentos</a:t>
            </a:r>
          </a:p>
          <a:p>
            <a:pPr lvl="1"/>
            <a:r>
              <a:rPr lang="es-CR" sz="1800" dirty="0" smtClean="0"/>
              <a:t>Después de ser sometidas a un proceso de:</a:t>
            </a:r>
          </a:p>
          <a:p>
            <a:pPr lvl="2"/>
            <a:r>
              <a:rPr lang="es-CR" dirty="0" smtClean="0"/>
              <a:t>Transformación, reparación, reconstrucción, montaje, ensamblaje o</a:t>
            </a:r>
          </a:p>
          <a:p>
            <a:pPr lvl="2"/>
            <a:r>
              <a:rPr lang="es-CR" dirty="0" smtClean="0"/>
              <a:t>Incorporadas en conjuntos, maquinaria, equipo de transporte en general o</a:t>
            </a:r>
          </a:p>
          <a:p>
            <a:pPr lvl="2"/>
            <a:r>
              <a:rPr lang="es-CR" dirty="0" smtClean="0"/>
              <a:t>Aparatos de mayor complejidad tecnológica y funcional</a:t>
            </a:r>
          </a:p>
          <a:p>
            <a:pPr lvl="2"/>
            <a:r>
              <a:rPr lang="es-CR" dirty="0" smtClean="0"/>
              <a:t>Utilizadas para otros fines análogos</a:t>
            </a:r>
          </a:p>
        </p:txBody>
      </p:sp>
      <p:pic>
        <p:nvPicPr>
          <p:cNvPr id="92162" name="Picture 2" descr="http://t1.gstatic.com/images?q=tbn:ANd9GcRPvGeSL8hnwHsj9D8056TRsDcHlKD4TnXveu3U08S-atRTas6D"/>
          <p:cNvPicPr>
            <a:picLocks noChangeAspect="1" noChangeArrowheads="1"/>
          </p:cNvPicPr>
          <p:nvPr/>
        </p:nvPicPr>
        <p:blipFill>
          <a:blip r:embed="rId2" cstate="print"/>
          <a:srcRect/>
          <a:stretch>
            <a:fillRect/>
          </a:stretch>
        </p:blipFill>
        <p:spPr bwMode="auto">
          <a:xfrm>
            <a:off x="6228184" y="1484784"/>
            <a:ext cx="2420863" cy="1897051"/>
          </a:xfrm>
          <a:prstGeom prst="rect">
            <a:avLst/>
          </a:prstGeom>
          <a:noFill/>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Perfeccionamiento activo: control de autoridad aduanera</a:t>
            </a:r>
            <a:endParaRPr lang="es-CR" dirty="0"/>
          </a:p>
        </p:txBody>
      </p:sp>
      <p:sp>
        <p:nvSpPr>
          <p:cNvPr id="3" name="2 Marcador de contenido"/>
          <p:cNvSpPr>
            <a:spLocks noGrp="1"/>
          </p:cNvSpPr>
          <p:nvPr>
            <p:ph sz="quarter" idx="1"/>
          </p:nvPr>
        </p:nvSpPr>
        <p:spPr/>
        <p:txBody>
          <a:bodyPr/>
          <a:lstStyle/>
          <a:p>
            <a:r>
              <a:rPr lang="es-CR" dirty="0" smtClean="0"/>
              <a:t>General: control sobre el uso y destino de las mercancías</a:t>
            </a:r>
          </a:p>
          <a:p>
            <a:pPr lvl="1"/>
            <a:r>
              <a:rPr lang="es-CR" dirty="0" smtClean="0"/>
              <a:t>A) revisar los registros de costos y procesos de producción, los registros de inventarios permanentes y los registros contables y sus anexos de las mercancías.</a:t>
            </a:r>
          </a:p>
          <a:p>
            <a:pPr lvl="1"/>
            <a:r>
              <a:rPr lang="es-CR" dirty="0" smtClean="0"/>
              <a:t>Controlar el uso correcto de las mercancías, según el destino para el cual fueron ingresadas.</a:t>
            </a:r>
          </a:p>
          <a:p>
            <a:pPr lvl="1"/>
            <a:r>
              <a:rPr lang="es-CR" dirty="0" smtClean="0"/>
              <a:t>Controlar el movimiento, uso y destino de las mercancías sus garantías, destino de los desperdicios y donaciones.</a:t>
            </a:r>
          </a:p>
        </p:txBody>
      </p:sp>
      <p:pic>
        <p:nvPicPr>
          <p:cNvPr id="5" name="Picture 2" descr="http://ensinodelinguascomtic.files.wordpress.com/2010/12/gerente-tic.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16216" y="5108204"/>
            <a:ext cx="2627784" cy="1749796"/>
          </a:xfrm>
          <a:prstGeom prst="rect">
            <a:avLst/>
          </a:prstGeom>
          <a:noFill/>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850106"/>
          </a:xfrm>
        </p:spPr>
        <p:txBody>
          <a:bodyPr/>
          <a:lstStyle/>
          <a:p>
            <a:r>
              <a:rPr lang="es-CR" dirty="0" smtClean="0"/>
              <a:t>Perfeccionamiento activo</a:t>
            </a:r>
            <a:endParaRPr lang="es-CR" dirty="0"/>
          </a:p>
        </p:txBody>
      </p:sp>
      <p:sp>
        <p:nvSpPr>
          <p:cNvPr id="3" name="2 Marcador de contenido"/>
          <p:cNvSpPr>
            <a:spLocks noGrp="1"/>
          </p:cNvSpPr>
          <p:nvPr>
            <p:ph sz="quarter" idx="1"/>
          </p:nvPr>
        </p:nvSpPr>
        <p:spPr>
          <a:xfrm>
            <a:off x="395536" y="1268760"/>
            <a:ext cx="7467600" cy="5328592"/>
          </a:xfrm>
        </p:spPr>
        <p:txBody>
          <a:bodyPr/>
          <a:lstStyle/>
          <a:p>
            <a:r>
              <a:rPr lang="es-CR" dirty="0" smtClean="0"/>
              <a:t>Desafectación del régimen.</a:t>
            </a:r>
          </a:p>
          <a:p>
            <a:pPr lvl="1"/>
            <a:r>
              <a:rPr lang="es-ES_tradnl" sz="1800" dirty="0" smtClean="0">
                <a:solidFill>
                  <a:srgbClr val="080808"/>
                </a:solidFill>
              </a:rPr>
              <a:t>Se probará mediante los sistemas determinados por vía reglamentaria.  Se tomará como base los reportes y las declaraciones de ingreso, uso y consumo, actas de donación y destrucción, reexportaciones e importaciones definitivas efectuadas.</a:t>
            </a:r>
          </a:p>
          <a:p>
            <a:r>
              <a:rPr lang="es-CR" dirty="0" smtClean="0"/>
              <a:t>Destino de los desperdicios, subproductos y muestras</a:t>
            </a:r>
          </a:p>
          <a:p>
            <a:pPr lvl="1" algn="just"/>
            <a:r>
              <a:rPr lang="es-ES_tradnl" sz="1800" dirty="0" smtClean="0">
                <a:solidFill>
                  <a:srgbClr val="080808"/>
                </a:solidFill>
              </a:rPr>
              <a:t>Deberán ser reexportados, importados o donados al Estado.</a:t>
            </a:r>
          </a:p>
          <a:p>
            <a:pPr lvl="1" algn="just"/>
            <a:r>
              <a:rPr lang="es-ES_tradnl" sz="1800" dirty="0" smtClean="0">
                <a:solidFill>
                  <a:srgbClr val="080808"/>
                </a:solidFill>
              </a:rPr>
              <a:t>Las muestras, desperdicios y subproductos que no puedan ser retornados al extranjero o donados, debe ser destruidos bajo supervisión de la autoridad aduanera.</a:t>
            </a:r>
          </a:p>
          <a:p>
            <a:pPr lvl="1" algn="just"/>
            <a:r>
              <a:rPr lang="es-ES_tradnl" sz="1800" dirty="0" smtClean="0">
                <a:solidFill>
                  <a:srgbClr val="080808"/>
                </a:solidFill>
              </a:rPr>
              <a:t>Se pueden donar bienes </a:t>
            </a:r>
            <a:r>
              <a:rPr lang="es-ES_tradnl" sz="1800" dirty="0" err="1" smtClean="0">
                <a:solidFill>
                  <a:srgbClr val="080808"/>
                </a:solidFill>
              </a:rPr>
              <a:t>semi</a:t>
            </a:r>
            <a:r>
              <a:rPr lang="es-ES_tradnl" sz="1800" dirty="0" smtClean="0">
                <a:solidFill>
                  <a:srgbClr val="080808"/>
                </a:solidFill>
              </a:rPr>
              <a:t>-elaborados, residuos, productos de segunda calidad, muestras, repuestos, accesorios y bienes de capital al órgano competente del Ministerio de Hacienda, que a su vez los podrá destinar a instituciones de beneficencia, centros de educación e instituciones del Estado.</a:t>
            </a:r>
            <a:endParaRPr lang="es-ES" sz="1800" dirty="0" smtClean="0">
              <a:solidFill>
                <a:srgbClr val="080808"/>
              </a:solidFill>
            </a:endParaRPr>
          </a:p>
          <a:p>
            <a:pPr lvl="1"/>
            <a:endParaRPr lang="es-CR" dirty="0"/>
          </a:p>
        </p:txBody>
      </p:sp>
      <p:pic>
        <p:nvPicPr>
          <p:cNvPr id="5" name="Picture 2" descr="http://t1.gstatic.com/images?q=tbn:ANd9GcRPvGeSL8hnwHsj9D8056TRsDcHlKD4TnXveu3U08S-atRTas6D"/>
          <p:cNvPicPr>
            <a:picLocks noChangeAspect="1" noChangeArrowheads="1"/>
          </p:cNvPicPr>
          <p:nvPr/>
        </p:nvPicPr>
        <p:blipFill>
          <a:blip r:embed="rId2" cstate="print"/>
          <a:srcRect/>
          <a:stretch>
            <a:fillRect/>
          </a:stretch>
        </p:blipFill>
        <p:spPr bwMode="auto">
          <a:xfrm>
            <a:off x="6876256" y="0"/>
            <a:ext cx="2267744" cy="1777063"/>
          </a:xfrm>
          <a:prstGeom prst="rect">
            <a:avLst/>
          </a:prstGeom>
          <a:noFill/>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Modalidades</a:t>
            </a:r>
            <a:endParaRPr lang="es-CR" dirty="0"/>
          </a:p>
        </p:txBody>
      </p:sp>
      <p:sp>
        <p:nvSpPr>
          <p:cNvPr id="3" name="2 Marcador de contenido"/>
          <p:cNvSpPr>
            <a:spLocks noGrp="1"/>
          </p:cNvSpPr>
          <p:nvPr>
            <p:ph sz="quarter" idx="1"/>
          </p:nvPr>
        </p:nvSpPr>
        <p:spPr/>
        <p:txBody>
          <a:bodyPr/>
          <a:lstStyle/>
          <a:p>
            <a:r>
              <a:rPr lang="es-CR" dirty="0" smtClean="0"/>
              <a:t>A) modalidad 100% reexportación directa o indirecta</a:t>
            </a:r>
          </a:p>
          <a:p>
            <a:r>
              <a:rPr lang="es-CR" dirty="0" smtClean="0"/>
              <a:t>B) modalidad reexportación directa o indirecta y venta local</a:t>
            </a:r>
          </a:p>
          <a:p>
            <a:pPr algn="just"/>
            <a:endParaRPr lang="es-CR" dirty="0" smtClean="0"/>
          </a:p>
          <a:p>
            <a:pPr lvl="1" algn="just"/>
            <a:r>
              <a:rPr lang="es-ES" sz="2000" dirty="0" smtClean="0"/>
              <a:t>Los beneficiarios del régimen que reexporten indirectamente, bajo cualquiera de las dos modalidades, deberán acreditar la existencia de vinculación económica ante PROCOMER, y las mercancías que trasladen para efectos de dicha reexportación indirecta, deberán calificar como productos intermedios de conformidad con la definición reglamentaria.</a:t>
            </a:r>
          </a:p>
          <a:p>
            <a:pPr lvl="1"/>
            <a:endParaRPr lang="es-CR" dirty="0"/>
          </a:p>
        </p:txBody>
      </p:sp>
      <p:sp>
        <p:nvSpPr>
          <p:cNvPr id="5" name="4 Rectángulo redondeado"/>
          <p:cNvSpPr/>
          <p:nvPr/>
        </p:nvSpPr>
        <p:spPr>
          <a:xfrm>
            <a:off x="5940152" y="188640"/>
            <a:ext cx="2016224" cy="11521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R" sz="4000" b="1" dirty="0" smtClean="0">
                <a:solidFill>
                  <a:srgbClr val="FF0000"/>
                </a:solidFill>
                <a:effectLst>
                  <a:outerShdw blurRad="38100" dist="38100" dir="2700000" algn="tl">
                    <a:srgbClr val="000000">
                      <a:alpha val="43137"/>
                    </a:srgbClr>
                  </a:outerShdw>
                </a:effectLst>
              </a:rPr>
              <a:t>100%</a:t>
            </a:r>
            <a:endParaRPr lang="es-CR" sz="4000" b="1" dirty="0">
              <a:solidFill>
                <a:srgbClr val="FF0000"/>
              </a:solidFill>
              <a:effectLst>
                <a:outerShdw blurRad="38100" dist="38100" dir="2700000" algn="tl">
                  <a:srgbClr val="000000">
                    <a:alpha val="43137"/>
                  </a:srgbClr>
                </a:outerShdw>
              </a:effectLst>
            </a:endParaRPr>
          </a:p>
        </p:txBody>
      </p:sp>
      <p:pic>
        <p:nvPicPr>
          <p:cNvPr id="6" name="Picture 2" descr="http://t0.gstatic.com/images?q=tbn:ANd9GcTnvaOmHDV0jN6hwTVU4vuHiMNtR1dyO876GCeD8seGOAj8vNMhe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80312" y="332656"/>
            <a:ext cx="1544188" cy="1628801"/>
          </a:xfrm>
          <a:prstGeom prst="rect">
            <a:avLst/>
          </a:prstGeom>
          <a:noFill/>
        </p:spPr>
      </p:pic>
      <p:pic>
        <p:nvPicPr>
          <p:cNvPr id="7" name="Picture 2" descr="http://t0.gstatic.com/images?q=tbn:ANd9GcTO3dWT6EemS36Edjf8BwMciTwTLvNyb_FPD69nJ7zKxWcX-Io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4395" y="982345"/>
            <a:ext cx="979111" cy="979111"/>
          </a:xfrm>
          <a:prstGeom prst="rect">
            <a:avLst/>
          </a:prstGeom>
          <a:noFill/>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552" y="404664"/>
            <a:ext cx="7467600" cy="4873752"/>
          </a:xfrm>
        </p:spPr>
        <p:txBody>
          <a:bodyPr/>
          <a:lstStyle/>
          <a:p>
            <a:r>
              <a:rPr lang="es-CR" dirty="0" smtClean="0">
                <a:solidFill>
                  <a:srgbClr val="00B050"/>
                </a:solidFill>
              </a:rPr>
              <a:t>Reexportaciones directas</a:t>
            </a:r>
            <a:r>
              <a:rPr lang="es-CR" dirty="0" smtClean="0"/>
              <a:t>:</a:t>
            </a:r>
          </a:p>
          <a:p>
            <a:pPr lvl="1"/>
            <a:r>
              <a:rPr lang="es-CR" dirty="0" smtClean="0"/>
              <a:t>Mercancía anteriormente internadas por un beneficiario del régimen de perfeccionamiento activo.</a:t>
            </a:r>
          </a:p>
          <a:p>
            <a:r>
              <a:rPr lang="es-CR" dirty="0" smtClean="0">
                <a:solidFill>
                  <a:srgbClr val="00B050"/>
                </a:solidFill>
              </a:rPr>
              <a:t>Reexportaciones indirectas:</a:t>
            </a:r>
          </a:p>
          <a:p>
            <a:pPr lvl="1"/>
            <a:r>
              <a:rPr lang="es-CR" dirty="0" smtClean="0"/>
              <a:t>Mercancías anteriormente internadas por un beneficiario del régimen de perfeccionamiento activo recurriendo a otro beneficiario del régimen.</a:t>
            </a:r>
          </a:p>
          <a:p>
            <a:r>
              <a:rPr lang="es-CR" dirty="0" smtClean="0">
                <a:solidFill>
                  <a:srgbClr val="00B050"/>
                </a:solidFill>
              </a:rPr>
              <a:t>Vinculación económica:</a:t>
            </a:r>
          </a:p>
          <a:p>
            <a:pPr lvl="1"/>
            <a:r>
              <a:rPr lang="es-ES" sz="2000" dirty="0" smtClean="0">
                <a:solidFill>
                  <a:srgbClr val="080808"/>
                </a:solidFill>
              </a:rPr>
              <a:t>negocios jurídicos celebrados entre dos empresas acogidas al régimen de perfeccionamiento activo, que generen el traslado de mercancías importadas al amparo del mismo, las cuales han sido objeto de un proceso determinado, de forma tal que el </a:t>
            </a:r>
            <a:r>
              <a:rPr lang="es-ES" sz="2000" b="1" dirty="0" smtClean="0">
                <a:solidFill>
                  <a:srgbClr val="080808"/>
                </a:solidFill>
              </a:rPr>
              <a:t>producto intermedio</a:t>
            </a:r>
            <a:r>
              <a:rPr lang="es-ES" sz="2000" dirty="0" smtClean="0">
                <a:solidFill>
                  <a:srgbClr val="080808"/>
                </a:solidFill>
              </a:rPr>
              <a:t> resultante del mismo constituye un insumo para la empresa beneficiaria del régimen a la que se trasladan. PROCOMER verificará la existencia de vinculación económica entre las empresas acogidas a este régimen.</a:t>
            </a:r>
          </a:p>
          <a:p>
            <a:pPr lvl="1"/>
            <a:endParaRPr lang="es-CR" dirty="0"/>
          </a:p>
        </p:txBody>
      </p:sp>
      <p:pic>
        <p:nvPicPr>
          <p:cNvPr id="5" name="Picture 2" descr="http://t0.gstatic.com/images?q=tbn:ANd9GcTnvaOmHDV0jN6hwTVU4vuHiMNtR1dyO876GCeD8seGOAj8vNMhe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99812" y="-387424"/>
            <a:ext cx="1544188" cy="1628801"/>
          </a:xfrm>
          <a:prstGeom prst="rect">
            <a:avLst/>
          </a:prstGeom>
          <a:noFill/>
        </p:spPr>
      </p:pic>
      <p:pic>
        <p:nvPicPr>
          <p:cNvPr id="6" name="Picture 2" descr="http://t0.gstatic.com/images?q=tbn:ANd9GcTO3dWT6EemS36Edjf8BwMciTwTLvNyb_FPD69nJ7zKxWcX-Io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93895" y="262265"/>
            <a:ext cx="979111" cy="979111"/>
          </a:xfrm>
          <a:prstGeom prst="rect">
            <a:avLst/>
          </a:prstGeom>
          <a:noFill/>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R" dirty="0" smtClean="0"/>
              <a:t>Régimen devolutivo de derechos</a:t>
            </a:r>
            <a:endParaRPr lang="es-CR" dirty="0"/>
          </a:p>
        </p:txBody>
      </p:sp>
      <p:sp>
        <p:nvSpPr>
          <p:cNvPr id="3" name="2 Subtítulo"/>
          <p:cNvSpPr>
            <a:spLocks noGrp="1"/>
          </p:cNvSpPr>
          <p:nvPr>
            <p:ph type="subTitle" idx="1"/>
          </p:nvPr>
        </p:nvSpPr>
        <p:spPr/>
        <p:txBody>
          <a:bodyPr/>
          <a:lstStyle/>
          <a:p>
            <a:endParaRPr lang="es-CR"/>
          </a:p>
        </p:txBody>
      </p:sp>
      <p:pic>
        <p:nvPicPr>
          <p:cNvPr id="54274" name="Picture 2" descr="http://www.generaccion.com/secciones/informe/imagenes/grandes/791.jpg"/>
          <p:cNvPicPr>
            <a:picLocks noChangeAspect="1" noChangeArrowheads="1"/>
          </p:cNvPicPr>
          <p:nvPr/>
        </p:nvPicPr>
        <p:blipFill>
          <a:blip r:embed="rId2" cstate="print"/>
          <a:srcRect/>
          <a:stretch>
            <a:fillRect/>
          </a:stretch>
        </p:blipFill>
        <p:spPr bwMode="auto">
          <a:xfrm>
            <a:off x="3851920" y="0"/>
            <a:ext cx="5029200" cy="2857500"/>
          </a:xfrm>
          <a:prstGeom prst="rect">
            <a:avLst/>
          </a:prstGeom>
          <a:noFill/>
        </p:spPr>
      </p:pic>
    </p:spTree>
    <p:extLst>
      <p:ext uri="{BB962C8B-B14F-4D97-AF65-F5344CB8AC3E}">
        <p14:creationId xmlns:p14="http://schemas.microsoft.com/office/powerpoint/2010/main" val="3212608026"/>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r>
              <a:rPr lang="es-CR" dirty="0" smtClean="0"/>
              <a:t>Régimen devolutivo de derechos</a:t>
            </a:r>
            <a:endParaRPr lang="es-CR" dirty="0"/>
          </a:p>
        </p:txBody>
      </p:sp>
      <p:sp>
        <p:nvSpPr>
          <p:cNvPr id="3" name="2 Marcador de contenido"/>
          <p:cNvSpPr>
            <a:spLocks noGrp="1"/>
          </p:cNvSpPr>
          <p:nvPr>
            <p:ph sz="quarter" idx="1"/>
          </p:nvPr>
        </p:nvSpPr>
        <p:spPr>
          <a:xfrm>
            <a:off x="539552" y="908720"/>
            <a:ext cx="7467600" cy="4873752"/>
          </a:xfrm>
        </p:spPr>
        <p:txBody>
          <a:bodyPr/>
          <a:lstStyle/>
          <a:p>
            <a:pPr algn="just" eaLnBrk="0" hangingPunct="0">
              <a:defRPr/>
            </a:pPr>
            <a:r>
              <a:rPr lang="es-ES_tradnl" sz="2100" dirty="0" smtClean="0"/>
              <a:t>Permite:</a:t>
            </a:r>
          </a:p>
          <a:p>
            <a:pPr lvl="1" algn="just" eaLnBrk="0" hangingPunct="0">
              <a:defRPr/>
            </a:pPr>
            <a:r>
              <a:rPr lang="es-ES_tradnl" sz="1800" dirty="0" smtClean="0">
                <a:solidFill>
                  <a:srgbClr val="080808"/>
                </a:solidFill>
              </a:rPr>
              <a:t>la </a:t>
            </a:r>
            <a:r>
              <a:rPr lang="es-ES_tradnl" sz="1800" dirty="0">
                <a:solidFill>
                  <a:srgbClr val="080808"/>
                </a:solidFill>
              </a:rPr>
              <a:t>devolución de las sumas efectivamente pagadas o 	depositadas a 	favor del Fisco por concepto de tributos, como consecuencia de la 	importación definitiva de </a:t>
            </a:r>
            <a:endParaRPr lang="es-ES_tradnl" sz="1800" dirty="0" smtClean="0">
              <a:solidFill>
                <a:srgbClr val="080808"/>
              </a:solidFill>
            </a:endParaRPr>
          </a:p>
          <a:p>
            <a:pPr lvl="2" algn="just" eaLnBrk="0" hangingPunct="0">
              <a:defRPr/>
            </a:pPr>
            <a:r>
              <a:rPr lang="es-ES_tradnl" sz="1800" dirty="0" smtClean="0">
                <a:solidFill>
                  <a:srgbClr val="080808"/>
                </a:solidFill>
              </a:rPr>
              <a:t>insumos</a:t>
            </a:r>
            <a:r>
              <a:rPr lang="es-ES_tradnl" sz="1800" dirty="0">
                <a:solidFill>
                  <a:srgbClr val="080808"/>
                </a:solidFill>
              </a:rPr>
              <a:t>, </a:t>
            </a:r>
            <a:endParaRPr lang="es-ES_tradnl" sz="1800" dirty="0" smtClean="0">
              <a:solidFill>
                <a:srgbClr val="080808"/>
              </a:solidFill>
            </a:endParaRPr>
          </a:p>
          <a:p>
            <a:pPr lvl="2" algn="just" eaLnBrk="0" hangingPunct="0">
              <a:defRPr/>
            </a:pPr>
            <a:r>
              <a:rPr lang="es-ES_tradnl" sz="2100" dirty="0" smtClean="0">
                <a:solidFill>
                  <a:srgbClr val="080808"/>
                </a:solidFill>
              </a:rPr>
              <a:t>envases </a:t>
            </a:r>
            <a:r>
              <a:rPr lang="es-ES_tradnl" sz="2100" dirty="0">
                <a:solidFill>
                  <a:srgbClr val="080808"/>
                </a:solidFill>
              </a:rPr>
              <a:t>o </a:t>
            </a:r>
            <a:endParaRPr lang="es-ES_tradnl" sz="2100" dirty="0" smtClean="0">
              <a:solidFill>
                <a:srgbClr val="080808"/>
              </a:solidFill>
            </a:endParaRPr>
          </a:p>
          <a:p>
            <a:pPr lvl="2" algn="just" eaLnBrk="0" hangingPunct="0">
              <a:defRPr/>
            </a:pPr>
            <a:r>
              <a:rPr lang="es-ES_tradnl" sz="2100" dirty="0" smtClean="0">
                <a:solidFill>
                  <a:srgbClr val="080808"/>
                </a:solidFill>
              </a:rPr>
              <a:t>embalajes</a:t>
            </a:r>
            <a:endParaRPr lang="es-ES_tradnl" sz="2100" dirty="0">
              <a:solidFill>
                <a:srgbClr val="080808"/>
              </a:solidFill>
            </a:endParaRPr>
          </a:p>
          <a:p>
            <a:pPr algn="just" eaLnBrk="0" hangingPunct="0">
              <a:defRPr/>
            </a:pPr>
            <a:r>
              <a:rPr lang="es-ES_tradnl" sz="2100" u="sng" dirty="0" smtClean="0">
                <a:solidFill>
                  <a:srgbClr val="080808"/>
                </a:solidFill>
              </a:rPr>
              <a:t>incorporados </a:t>
            </a:r>
            <a:r>
              <a:rPr lang="es-ES_tradnl" sz="2100" u="sng" dirty="0">
                <a:solidFill>
                  <a:srgbClr val="080808"/>
                </a:solidFill>
              </a:rPr>
              <a:t>a productos de exportación</a:t>
            </a:r>
            <a:r>
              <a:rPr lang="es-ES_tradnl" sz="2100" dirty="0">
                <a:solidFill>
                  <a:srgbClr val="080808"/>
                </a:solidFill>
              </a:rPr>
              <a:t>, siempre que la 	exportación se realice dentro del </a:t>
            </a:r>
            <a:r>
              <a:rPr lang="es-ES_tradnl" sz="2100" u="sng" dirty="0">
                <a:solidFill>
                  <a:srgbClr val="080808"/>
                </a:solidFill>
              </a:rPr>
              <a:t>plazo de doce meses</a:t>
            </a:r>
            <a:r>
              <a:rPr lang="es-ES_tradnl" sz="2100" dirty="0">
                <a:solidFill>
                  <a:srgbClr val="080808"/>
                </a:solidFill>
              </a:rPr>
              <a:t> 	contado a partir 	de la importación de esas mercancías. </a:t>
            </a:r>
          </a:p>
          <a:p>
            <a:pPr algn="just" eaLnBrk="0" hangingPunct="0">
              <a:defRPr/>
            </a:pPr>
            <a:r>
              <a:rPr lang="es-ES_tradnl" sz="2100" dirty="0">
                <a:solidFill>
                  <a:srgbClr val="080808"/>
                </a:solidFill>
              </a:rPr>
              <a:t>COMEX debe proveer a la </a:t>
            </a:r>
            <a:r>
              <a:rPr lang="es-ES_tradnl" sz="2100" dirty="0" smtClean="0">
                <a:solidFill>
                  <a:srgbClr val="080808"/>
                </a:solidFill>
              </a:rPr>
              <a:t>DGA</a:t>
            </a:r>
          </a:p>
          <a:p>
            <a:pPr lvl="1" algn="just" eaLnBrk="0" hangingPunct="0">
              <a:defRPr/>
            </a:pPr>
            <a:r>
              <a:rPr lang="es-ES_tradnl" sz="1800" dirty="0" smtClean="0">
                <a:solidFill>
                  <a:srgbClr val="080808"/>
                </a:solidFill>
              </a:rPr>
              <a:t>las </a:t>
            </a:r>
            <a:r>
              <a:rPr lang="es-ES_tradnl" sz="1800" dirty="0">
                <a:solidFill>
                  <a:srgbClr val="080808"/>
                </a:solidFill>
              </a:rPr>
              <a:t>recomendaciones y </a:t>
            </a:r>
            <a:endParaRPr lang="es-ES_tradnl" sz="1800" dirty="0" smtClean="0">
              <a:solidFill>
                <a:srgbClr val="080808"/>
              </a:solidFill>
            </a:endParaRPr>
          </a:p>
          <a:p>
            <a:pPr lvl="1" algn="just" eaLnBrk="0" hangingPunct="0">
              <a:defRPr/>
            </a:pPr>
            <a:r>
              <a:rPr lang="es-ES_tradnl" sz="2100" dirty="0" smtClean="0">
                <a:solidFill>
                  <a:srgbClr val="080808"/>
                </a:solidFill>
              </a:rPr>
              <a:t>los </a:t>
            </a:r>
            <a:r>
              <a:rPr lang="es-ES_tradnl" sz="2100" dirty="0">
                <a:solidFill>
                  <a:srgbClr val="080808"/>
                </a:solidFill>
              </a:rPr>
              <a:t>estudios técnicos necesarios, a fin de que la aduana cuente con la 	información requerida para realizar la </a:t>
            </a:r>
            <a:r>
              <a:rPr lang="es-ES_tradnl" sz="2100" u="sng" dirty="0">
                <a:solidFill>
                  <a:srgbClr val="080808"/>
                </a:solidFill>
              </a:rPr>
              <a:t>devolución efectiva</a:t>
            </a:r>
            <a:r>
              <a:rPr lang="es-ES_tradnl" sz="2100" dirty="0">
                <a:solidFill>
                  <a:srgbClr val="080808"/>
                </a:solidFill>
              </a:rPr>
              <a:t> de los 	tributos amparados al régimen.</a:t>
            </a:r>
            <a:r>
              <a:rPr lang="es-ES" sz="2100" dirty="0">
                <a:solidFill>
                  <a:srgbClr val="080808"/>
                </a:solidFill>
              </a:rPr>
              <a:t> </a:t>
            </a:r>
            <a:endParaRPr lang="es-ES_tradnl" sz="2100" dirty="0">
              <a:solidFill>
                <a:srgbClr val="080808"/>
              </a:solidFill>
            </a:endParaRPr>
          </a:p>
          <a:p>
            <a:endParaRPr lang="es-CR" sz="2100" dirty="0"/>
          </a:p>
        </p:txBody>
      </p:sp>
    </p:spTree>
    <p:extLst>
      <p:ext uri="{BB962C8B-B14F-4D97-AF65-F5344CB8AC3E}">
        <p14:creationId xmlns:p14="http://schemas.microsoft.com/office/powerpoint/2010/main" val="387938933"/>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R" dirty="0" smtClean="0"/>
              <a:t>Régimen de zonas francas</a:t>
            </a:r>
            <a:endParaRPr lang="es-CR" dirty="0"/>
          </a:p>
        </p:txBody>
      </p:sp>
      <p:sp>
        <p:nvSpPr>
          <p:cNvPr id="3" name="2 Subtítulo"/>
          <p:cNvSpPr>
            <a:spLocks noGrp="1"/>
          </p:cNvSpPr>
          <p:nvPr>
            <p:ph type="subTitle" idx="1"/>
          </p:nvPr>
        </p:nvSpPr>
        <p:spPr/>
        <p:txBody>
          <a:bodyPr/>
          <a:lstStyle/>
          <a:p>
            <a:endParaRPr lang="es-CR"/>
          </a:p>
        </p:txBody>
      </p:sp>
      <p:pic>
        <p:nvPicPr>
          <p:cNvPr id="78852" name="Picture 4" descr="http://www.rednacionalantitabaco.com/wp-content/uploads/2012/07/Zona-franca-Costa-Rica.jpg"/>
          <p:cNvPicPr>
            <a:picLocks noChangeAspect="1" noChangeArrowheads="1"/>
          </p:cNvPicPr>
          <p:nvPr/>
        </p:nvPicPr>
        <p:blipFill>
          <a:blip r:embed="rId2" cstate="print"/>
          <a:srcRect/>
          <a:stretch>
            <a:fillRect/>
          </a:stretch>
        </p:blipFill>
        <p:spPr bwMode="auto">
          <a:xfrm>
            <a:off x="5364088" y="188640"/>
            <a:ext cx="3313212" cy="2436814"/>
          </a:xfrm>
          <a:prstGeom prst="rect">
            <a:avLst/>
          </a:prstGeom>
          <a:noFill/>
        </p:spPr>
      </p:pic>
      <p:pic>
        <p:nvPicPr>
          <p:cNvPr id="78850" name="Picture 2" descr="http://laveraddominicana.files.wordpress.com/2008/11/incertidumbre-sector-zona-franca1.jpg"/>
          <p:cNvPicPr>
            <a:picLocks noChangeAspect="1" noChangeArrowheads="1"/>
          </p:cNvPicPr>
          <p:nvPr/>
        </p:nvPicPr>
        <p:blipFill>
          <a:blip r:embed="rId3" cstate="print"/>
          <a:srcRect/>
          <a:stretch>
            <a:fillRect/>
          </a:stretch>
        </p:blipFill>
        <p:spPr bwMode="auto">
          <a:xfrm>
            <a:off x="3563888" y="1628800"/>
            <a:ext cx="2857500" cy="2152650"/>
          </a:xfrm>
          <a:prstGeom prst="rect">
            <a:avLst/>
          </a:prstGeom>
          <a:noFill/>
        </p:spPr>
      </p:pic>
    </p:spTree>
    <p:extLst>
      <p:ext uri="{BB962C8B-B14F-4D97-AF65-F5344CB8AC3E}">
        <p14:creationId xmlns:p14="http://schemas.microsoft.com/office/powerpoint/2010/main" val="2436886341"/>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Zonas francas</a:t>
            </a:r>
            <a:endParaRPr lang="es-CR" dirty="0"/>
          </a:p>
        </p:txBody>
      </p:sp>
      <p:sp>
        <p:nvSpPr>
          <p:cNvPr id="3" name="2 Marcador de contenido"/>
          <p:cNvSpPr>
            <a:spLocks noGrp="1"/>
          </p:cNvSpPr>
          <p:nvPr>
            <p:ph sz="quarter" idx="1"/>
          </p:nvPr>
        </p:nvSpPr>
        <p:spPr/>
        <p:txBody>
          <a:bodyPr/>
          <a:lstStyle/>
          <a:p>
            <a:pPr algn="just" eaLnBrk="0" hangingPunct="0"/>
            <a:r>
              <a:rPr lang="es-MX" dirty="0" smtClean="0"/>
              <a:t>Permite</a:t>
            </a:r>
            <a:r>
              <a:rPr lang="es-ES" dirty="0" smtClean="0"/>
              <a:t> ingresar a una parte delimitada del territorio de un Estado signatario, mercancías que se consideran generalmente como si no estuviesen en el territorio aduanero con respecto a los derechos e impuestos de importación, para ser destinadas según su naturaleza, a las operaciones o procesos que establezca la legislación nacional.</a:t>
            </a:r>
          </a:p>
          <a:p>
            <a:pPr algn="just" eaLnBrk="0" hangingPunct="0"/>
            <a:endParaRPr lang="es-ES" dirty="0" smtClean="0"/>
          </a:p>
          <a:p>
            <a:pPr algn="just" eaLnBrk="0" hangingPunct="0"/>
            <a:r>
              <a:rPr lang="es-ES" dirty="0" smtClean="0"/>
              <a:t>Las zonas francas podrán ser entre otras, comerciales, industriales o mixtas. </a:t>
            </a:r>
            <a:endParaRPr lang="es-ES_tradnl" dirty="0" smtClean="0"/>
          </a:p>
          <a:p>
            <a:endParaRPr lang="es-CR" dirty="0"/>
          </a:p>
        </p:txBody>
      </p:sp>
      <p:pic>
        <p:nvPicPr>
          <p:cNvPr id="5" name="Picture 4" descr="http://www.rednacionalantitabaco.com/wp-content/uploads/2012/07/Zona-franca-Costa-Rica.jpg"/>
          <p:cNvPicPr>
            <a:picLocks noChangeAspect="1" noChangeArrowheads="1"/>
          </p:cNvPicPr>
          <p:nvPr/>
        </p:nvPicPr>
        <p:blipFill>
          <a:blip r:embed="rId2" cstate="print"/>
          <a:srcRect/>
          <a:stretch>
            <a:fillRect/>
          </a:stretch>
        </p:blipFill>
        <p:spPr bwMode="auto">
          <a:xfrm>
            <a:off x="7751099" y="0"/>
            <a:ext cx="1392901" cy="1024456"/>
          </a:xfrm>
          <a:prstGeom prst="rect">
            <a:avLst/>
          </a:prstGeom>
          <a:noFill/>
        </p:spPr>
      </p:pic>
      <p:pic>
        <p:nvPicPr>
          <p:cNvPr id="6" name="Picture 2" descr="http://laveraddominicana.files.wordpress.com/2008/11/incertidumbre-sector-zona-franca1.jpg"/>
          <p:cNvPicPr>
            <a:picLocks noChangeAspect="1" noChangeArrowheads="1"/>
          </p:cNvPicPr>
          <p:nvPr/>
        </p:nvPicPr>
        <p:blipFill>
          <a:blip r:embed="rId3" cstate="print"/>
          <a:srcRect/>
          <a:stretch>
            <a:fillRect/>
          </a:stretch>
        </p:blipFill>
        <p:spPr bwMode="auto">
          <a:xfrm>
            <a:off x="7092280" y="548680"/>
            <a:ext cx="1201316" cy="904991"/>
          </a:xfrm>
          <a:prstGeom prst="rect">
            <a:avLst/>
          </a:prstGeom>
          <a:noFill/>
        </p:spPr>
      </p:pic>
    </p:spTree>
    <p:extLst>
      <p:ext uri="{BB962C8B-B14F-4D97-AF65-F5344CB8AC3E}">
        <p14:creationId xmlns:p14="http://schemas.microsoft.com/office/powerpoint/2010/main" val="2618051546"/>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CR" dirty="0" smtClean="0"/>
              <a:t>Despacho Aduanero</a:t>
            </a:r>
            <a:endParaRPr lang="es-CR" dirty="0"/>
          </a:p>
        </p:txBody>
      </p:sp>
      <p:sp>
        <p:nvSpPr>
          <p:cNvPr id="12291" name="3 Marcador de contenido"/>
          <p:cNvSpPr>
            <a:spLocks noGrp="1"/>
          </p:cNvSpPr>
          <p:nvPr>
            <p:ph sz="quarter" idx="1"/>
          </p:nvPr>
        </p:nvSpPr>
        <p:spPr>
          <a:xfrm>
            <a:off x="539750" y="1700213"/>
            <a:ext cx="3657600" cy="4572000"/>
          </a:xfrm>
        </p:spPr>
        <p:txBody>
          <a:bodyPr/>
          <a:lstStyle/>
          <a:p>
            <a:r>
              <a:rPr lang="es-CR" smtClean="0"/>
              <a:t>Verificación aduanera</a:t>
            </a:r>
          </a:p>
          <a:p>
            <a:pPr lvl="1"/>
            <a:r>
              <a:rPr lang="es-CR" smtClean="0"/>
              <a:t>Reconocimiento físico</a:t>
            </a:r>
          </a:p>
          <a:p>
            <a:pPr lvl="1"/>
            <a:r>
              <a:rPr lang="es-CR" smtClean="0"/>
              <a:t>Verificación documental</a:t>
            </a:r>
          </a:p>
        </p:txBody>
      </p:sp>
      <p:sp>
        <p:nvSpPr>
          <p:cNvPr id="12292" name="4 Marcador de contenido"/>
          <p:cNvSpPr>
            <a:spLocks noGrp="1"/>
          </p:cNvSpPr>
          <p:nvPr>
            <p:ph sz="quarter" idx="2"/>
          </p:nvPr>
        </p:nvSpPr>
        <p:spPr>
          <a:xfrm>
            <a:off x="4270375" y="1600200"/>
            <a:ext cx="3657600" cy="4572000"/>
          </a:xfrm>
        </p:spPr>
        <p:txBody>
          <a:bodyPr/>
          <a:lstStyle/>
          <a:p>
            <a:r>
              <a:rPr lang="es-CR" smtClean="0"/>
              <a:t>Levante puro y simple o “con garantía”</a:t>
            </a:r>
          </a:p>
        </p:txBody>
      </p:sp>
      <p:pic>
        <p:nvPicPr>
          <p:cNvPr id="12293" name="Picture 4" descr="http://2.bp.blogspot.com/-tIvM9l14Wbk/T5UUO3JdNWI/AAAAAAAAHx4/vlpp-iTxdk0/s1600/seguro-medico+(1).jpg"/>
          <p:cNvPicPr>
            <a:picLocks noChangeAspect="1" noChangeArrowheads="1"/>
          </p:cNvPicPr>
          <p:nvPr/>
        </p:nvPicPr>
        <p:blipFill>
          <a:blip r:embed="rId2" cstate="print"/>
          <a:srcRect/>
          <a:stretch>
            <a:fillRect/>
          </a:stretch>
        </p:blipFill>
        <p:spPr bwMode="auto">
          <a:xfrm>
            <a:off x="3924300" y="3141663"/>
            <a:ext cx="3467100" cy="2281237"/>
          </a:xfrm>
          <a:prstGeom prst="rect">
            <a:avLst/>
          </a:prstGeom>
          <a:noFill/>
          <a:ln w="9525">
            <a:noFill/>
            <a:miter lim="800000"/>
            <a:headEnd/>
            <a:tailEnd/>
          </a:ln>
        </p:spPr>
      </p:pic>
      <p:pic>
        <p:nvPicPr>
          <p:cNvPr id="12294" name="Picture 2" descr="http://t2.gstatic.com/images?q=tbn:ANd9GcQapDcJGcbCiX8cubPlJEvtGZw1CGTSwd28Vp9twrfmTN06Nis3cQ"/>
          <p:cNvPicPr>
            <a:picLocks noChangeAspect="1" noChangeArrowheads="1"/>
          </p:cNvPicPr>
          <p:nvPr/>
        </p:nvPicPr>
        <p:blipFill>
          <a:blip r:embed="rId3" cstate="print"/>
          <a:srcRect/>
          <a:stretch>
            <a:fillRect/>
          </a:stretch>
        </p:blipFill>
        <p:spPr bwMode="auto">
          <a:xfrm>
            <a:off x="2339975" y="4149725"/>
            <a:ext cx="2628900" cy="17430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42875" y="44450"/>
            <a:ext cx="8893175" cy="519113"/>
          </a:xfrm>
          <a:prstGeom prst="rect">
            <a:avLst/>
          </a:prstGeom>
          <a:noFill/>
          <a:ln w="9525">
            <a:noFill/>
            <a:miter lim="800000"/>
            <a:headEnd/>
            <a:tailEnd/>
          </a:ln>
        </p:spPr>
        <p:txBody>
          <a:bodyPr>
            <a:spAutoFit/>
          </a:bodyPr>
          <a:lstStyle/>
          <a:p>
            <a:pPr algn="just" eaLnBrk="0" hangingPunct="0"/>
            <a:endParaRPr lang="es-ES" sz="2800" b="1">
              <a:solidFill>
                <a:prstClr val="black"/>
              </a:solidFill>
              <a:latin typeface="Times New Roman" pitchFamily="18" charset="0"/>
            </a:endParaRPr>
          </a:p>
        </p:txBody>
      </p:sp>
      <p:sp>
        <p:nvSpPr>
          <p:cNvPr id="54275" name="Text Box 3"/>
          <p:cNvSpPr txBox="1">
            <a:spLocks noChangeArrowheads="1"/>
          </p:cNvSpPr>
          <p:nvPr/>
        </p:nvSpPr>
        <p:spPr bwMode="auto">
          <a:xfrm>
            <a:off x="928688" y="285750"/>
            <a:ext cx="7286625" cy="3785652"/>
          </a:xfrm>
          <a:prstGeom prst="rect">
            <a:avLst/>
          </a:prstGeom>
          <a:noFill/>
          <a:ln w="9525">
            <a:noFill/>
            <a:miter lim="800000"/>
            <a:headEnd/>
            <a:tailEnd/>
          </a:ln>
        </p:spPr>
        <p:txBody>
          <a:bodyPr>
            <a:spAutoFit/>
          </a:bodyPr>
          <a:lstStyle/>
          <a:p>
            <a:pPr algn="just"/>
            <a:r>
              <a:rPr lang="es-MX" sz="2000" dirty="0">
                <a:solidFill>
                  <a:srgbClr val="000099"/>
                </a:solidFill>
                <a:latin typeface="Century Schoolbook"/>
              </a:rPr>
              <a:t>LZF</a:t>
            </a:r>
            <a:r>
              <a:rPr lang="es-MX" sz="2000" dirty="0">
                <a:solidFill>
                  <a:prstClr val="black"/>
                </a:solidFill>
                <a:latin typeface="Century Schoolbook"/>
              </a:rPr>
              <a:t>: </a:t>
            </a:r>
            <a:r>
              <a:rPr lang="es-ES" sz="2000" dirty="0">
                <a:solidFill>
                  <a:prstClr val="black"/>
                </a:solidFill>
                <a:latin typeface="Century Schoolbook"/>
              </a:rPr>
              <a:t>El Régimen de Zonas Francas es el conjunto de incentivos y beneficios que el Estado otorga a las empresas que realicen inversiones nuevas en el país, siempre y cuando cumplan los demás requisitos y las obligaciones establecidos en esta ley y sus reglamentos. </a:t>
            </a:r>
          </a:p>
          <a:p>
            <a:pPr algn="just"/>
            <a:endParaRPr lang="es-ES" sz="2000" dirty="0">
              <a:solidFill>
                <a:prstClr val="black"/>
              </a:solidFill>
              <a:latin typeface="Century Schoolbook"/>
            </a:endParaRPr>
          </a:p>
          <a:p>
            <a:pPr algn="just"/>
            <a:r>
              <a:rPr lang="es-ES" sz="2000" dirty="0">
                <a:solidFill>
                  <a:prstClr val="black"/>
                </a:solidFill>
                <a:latin typeface="Century Schoolbook"/>
              </a:rPr>
              <a:t>Las empresas beneficiadas con este Régimen se dedicarán a la manipulación, el procesamiento, la manufactura, la producción, la reparación y el mantenimiento de bienes y la prestación de servicios destinados a la exportación o reexportación, excepto lo previsto en los artículos 22 y 24 de esa ley. </a:t>
            </a:r>
          </a:p>
        </p:txBody>
      </p:sp>
      <p:pic>
        <p:nvPicPr>
          <p:cNvPr id="5" name="Picture 4" descr="http://www.rednacionalantitabaco.com/wp-content/uploads/2012/07/Zona-franca-Costa-Rica.jpg"/>
          <p:cNvPicPr>
            <a:picLocks noChangeAspect="1" noChangeArrowheads="1"/>
          </p:cNvPicPr>
          <p:nvPr/>
        </p:nvPicPr>
        <p:blipFill>
          <a:blip r:embed="rId3" cstate="print"/>
          <a:srcRect/>
          <a:stretch>
            <a:fillRect/>
          </a:stretch>
        </p:blipFill>
        <p:spPr bwMode="auto">
          <a:xfrm>
            <a:off x="7031019" y="4968552"/>
            <a:ext cx="1392901" cy="1024456"/>
          </a:xfrm>
          <a:prstGeom prst="rect">
            <a:avLst/>
          </a:prstGeom>
          <a:noFill/>
        </p:spPr>
      </p:pic>
      <p:pic>
        <p:nvPicPr>
          <p:cNvPr id="6" name="Picture 2" descr="http://laveraddominicana.files.wordpress.com/2008/11/incertidumbre-sector-zona-franca1.jpg"/>
          <p:cNvPicPr>
            <a:picLocks noChangeAspect="1" noChangeArrowheads="1"/>
          </p:cNvPicPr>
          <p:nvPr/>
        </p:nvPicPr>
        <p:blipFill>
          <a:blip r:embed="rId4" cstate="print"/>
          <a:srcRect/>
          <a:stretch>
            <a:fillRect/>
          </a:stretch>
        </p:blipFill>
        <p:spPr bwMode="auto">
          <a:xfrm>
            <a:off x="6372200" y="5517232"/>
            <a:ext cx="1201316" cy="904991"/>
          </a:xfrm>
          <a:prstGeom prst="rect">
            <a:avLst/>
          </a:prstGeom>
          <a:noFill/>
        </p:spPr>
      </p:pic>
    </p:spTree>
    <p:extLst>
      <p:ext uri="{BB962C8B-B14F-4D97-AF65-F5344CB8AC3E}">
        <p14:creationId xmlns:p14="http://schemas.microsoft.com/office/powerpoint/2010/main" val="10023257"/>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R" dirty="0" smtClean="0"/>
              <a:t>Muchas gracias</a:t>
            </a:r>
            <a:endParaRPr lang="es-CR" dirty="0"/>
          </a:p>
        </p:txBody>
      </p:sp>
      <p:sp>
        <p:nvSpPr>
          <p:cNvPr id="4" name="Rectangle 6"/>
          <p:cNvSpPr>
            <a:spLocks noChangeArrowheads="1"/>
          </p:cNvSpPr>
          <p:nvPr/>
        </p:nvSpPr>
        <p:spPr bwMode="auto">
          <a:xfrm>
            <a:off x="6732588" y="6021388"/>
            <a:ext cx="2411412" cy="836612"/>
          </a:xfrm>
          <a:prstGeom prst="rect">
            <a:avLst/>
          </a:prstGeom>
          <a:noFill/>
          <a:ln w="9525">
            <a:noFill/>
            <a:miter lim="800000"/>
            <a:headEnd/>
            <a:tailEnd/>
          </a:ln>
          <a:effectLst/>
        </p:spPr>
        <p:txBody>
          <a:bodyPr lIns="92075" tIns="46038" rIns="92075" bIns="46038"/>
          <a:lstStyle/>
          <a:p>
            <a:pPr>
              <a:lnSpc>
                <a:spcPct val="80000"/>
              </a:lnSpc>
              <a:spcBef>
                <a:spcPct val="20000"/>
              </a:spcBef>
              <a:buFont typeface="Calibri" pitchFamily="34" charset="0"/>
              <a:buNone/>
              <a:defRPr/>
            </a:pPr>
            <a:r>
              <a:rPr lang="en-US" sz="1500" b="1" dirty="0">
                <a:effectLst>
                  <a:outerShdw blurRad="38100" dist="38100" dir="2700000" algn="tl">
                    <a:srgbClr val="C0C0C0"/>
                  </a:outerShdw>
                </a:effectLst>
                <a:latin typeface="Calibri" pitchFamily="34" charset="0"/>
                <a:ea typeface="方正粗倩简体" pitchFamily="1" charset="-122"/>
              </a:rPr>
              <a:t>Ronald </a:t>
            </a:r>
            <a:r>
              <a:rPr lang="en-US" sz="1500" b="1" dirty="0" err="1">
                <a:effectLst>
                  <a:outerShdw blurRad="38100" dist="38100" dir="2700000" algn="tl">
                    <a:srgbClr val="C0C0C0"/>
                  </a:outerShdw>
                </a:effectLst>
                <a:latin typeface="Calibri" pitchFamily="34" charset="0"/>
                <a:ea typeface="方正粗倩简体" pitchFamily="1" charset="-122"/>
              </a:rPr>
              <a:t>Garita</a:t>
            </a:r>
            <a:r>
              <a:rPr lang="en-US" sz="1500" b="1" dirty="0">
                <a:effectLst>
                  <a:outerShdw blurRad="38100" dist="38100" dir="2700000" algn="tl">
                    <a:srgbClr val="C0C0C0"/>
                  </a:outerShdw>
                </a:effectLst>
                <a:latin typeface="Calibri" pitchFamily="34" charset="0"/>
                <a:ea typeface="方正粗倩简体" pitchFamily="1" charset="-122"/>
              </a:rPr>
              <a:t> </a:t>
            </a:r>
            <a:r>
              <a:rPr lang="en-US" sz="1500" b="1" dirty="0" err="1">
                <a:effectLst>
                  <a:outerShdw blurRad="38100" dist="38100" dir="2700000" algn="tl">
                    <a:srgbClr val="C0C0C0"/>
                  </a:outerShdw>
                </a:effectLst>
                <a:latin typeface="Calibri" pitchFamily="34" charset="0"/>
                <a:ea typeface="方正粗倩简体" pitchFamily="1" charset="-122"/>
              </a:rPr>
              <a:t>López</a:t>
            </a:r>
            <a:endParaRPr lang="en-US" sz="1500" b="1" dirty="0">
              <a:effectLst>
                <a:outerShdw blurRad="38100" dist="38100" dir="2700000" algn="tl">
                  <a:srgbClr val="C0C0C0"/>
                </a:outerShdw>
              </a:effectLst>
              <a:latin typeface="Calibri" pitchFamily="34" charset="0"/>
              <a:ea typeface="方正粗倩简体" pitchFamily="1" charset="-122"/>
            </a:endParaRPr>
          </a:p>
          <a:p>
            <a:pPr>
              <a:lnSpc>
                <a:spcPct val="80000"/>
              </a:lnSpc>
              <a:spcBef>
                <a:spcPct val="20000"/>
              </a:spcBef>
              <a:buFont typeface="Calibri" pitchFamily="34" charset="0"/>
              <a:buNone/>
              <a:defRPr/>
            </a:pPr>
            <a:r>
              <a:rPr lang="en-US" sz="1500" b="1" dirty="0">
                <a:effectLst>
                  <a:outerShdw blurRad="38100" dist="38100" dir="2700000" algn="tl">
                    <a:srgbClr val="C0C0C0"/>
                  </a:outerShdw>
                </a:effectLst>
                <a:latin typeface="Calibri" pitchFamily="34" charset="0"/>
                <a:ea typeface="方正粗倩简体" pitchFamily="1" charset="-122"/>
              </a:rPr>
              <a:t>servicom@racsa.co.cr</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www.fecatrans.com/joomla/images/stories/aduana.jpg"/>
          <p:cNvPicPr>
            <a:picLocks noChangeAspect="1" noChangeArrowheads="1"/>
          </p:cNvPicPr>
          <p:nvPr/>
        </p:nvPicPr>
        <p:blipFill>
          <a:blip r:embed="rId2" cstate="print"/>
          <a:srcRect/>
          <a:stretch>
            <a:fillRect/>
          </a:stretch>
        </p:blipFill>
        <p:spPr bwMode="auto">
          <a:xfrm>
            <a:off x="1403648" y="2517576"/>
            <a:ext cx="3600450" cy="2517775"/>
          </a:xfrm>
          <a:prstGeom prst="rect">
            <a:avLst/>
          </a:prstGeom>
          <a:noFill/>
          <a:ln w="9525">
            <a:noFill/>
            <a:miter lim="800000"/>
            <a:headEnd/>
            <a:tailEnd/>
          </a:ln>
        </p:spPr>
      </p:pic>
      <p:sp>
        <p:nvSpPr>
          <p:cNvPr id="2" name="1 Título"/>
          <p:cNvSpPr>
            <a:spLocks noGrp="1"/>
          </p:cNvSpPr>
          <p:nvPr>
            <p:ph type="title"/>
          </p:nvPr>
        </p:nvSpPr>
        <p:spPr/>
        <p:txBody>
          <a:bodyPr/>
          <a:lstStyle/>
          <a:p>
            <a:pPr fontAlgn="auto">
              <a:spcAft>
                <a:spcPts val="0"/>
              </a:spcAft>
              <a:defRPr/>
            </a:pPr>
            <a:r>
              <a:rPr lang="es-CR" dirty="0" smtClean="0"/>
              <a:t>Regímenes Aduaneros</a:t>
            </a:r>
            <a:endParaRPr lang="es-CR" dirty="0"/>
          </a:p>
        </p:txBody>
      </p:sp>
      <p:sp>
        <p:nvSpPr>
          <p:cNvPr id="13316" name="2 Marcador de contenido"/>
          <p:cNvSpPr>
            <a:spLocks noGrp="1"/>
          </p:cNvSpPr>
          <p:nvPr>
            <p:ph sz="quarter" idx="1"/>
          </p:nvPr>
        </p:nvSpPr>
        <p:spPr>
          <a:xfrm>
            <a:off x="457200" y="1600200"/>
            <a:ext cx="7467600" cy="4873625"/>
          </a:xfrm>
        </p:spPr>
        <p:txBody>
          <a:bodyPr/>
          <a:lstStyle/>
          <a:p>
            <a:r>
              <a:rPr lang="es-CR" smtClean="0"/>
              <a:t>Definición CAUCA 65, 66; RECAUCA 79, 107.</a:t>
            </a:r>
          </a:p>
          <a:p>
            <a:r>
              <a:rPr lang="es-CR" smtClean="0"/>
              <a:t>Clasificación: CAUCA 67.</a:t>
            </a:r>
          </a:p>
        </p:txBody>
      </p:sp>
      <p:sp>
        <p:nvSpPr>
          <p:cNvPr id="4" name="3 Flecha derecha"/>
          <p:cNvSpPr/>
          <p:nvPr/>
        </p:nvSpPr>
        <p:spPr>
          <a:xfrm>
            <a:off x="4608747" y="3600838"/>
            <a:ext cx="3671887" cy="144145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s-CR"/>
          </a:p>
        </p:txBody>
      </p:sp>
      <p:sp>
        <p:nvSpPr>
          <p:cNvPr id="3" name="2 Rectángulo redondeado"/>
          <p:cNvSpPr/>
          <p:nvPr/>
        </p:nvSpPr>
        <p:spPr>
          <a:xfrm>
            <a:off x="611560" y="4345768"/>
            <a:ext cx="4216163" cy="2304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R" sz="1600" dirty="0" smtClean="0"/>
              <a:t>Art. 65: Se entenderá por Regímenes Aduaneros, las diferentes destinaciones a que puedan someterse las mercancías que se encuentran bajo el control aduanero, de acuerdo con los términos de la declaración presentada ante la autoridad aduanera</a:t>
            </a:r>
            <a:endParaRPr lang="es-CR" sz="1600" dirty="0"/>
          </a:p>
        </p:txBody>
      </p:sp>
      <p:pic>
        <p:nvPicPr>
          <p:cNvPr id="13317" name="Picture 2" descr="http://www.editorialjuridica.com.ni/media/publicacion/portada_35.jpe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39690" y="4641504"/>
            <a:ext cx="1905000" cy="22002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2652075865"/>
              </p:ext>
            </p:extLst>
          </p:nvPr>
        </p:nvGraphicFramePr>
        <p:xfrm>
          <a:off x="179512" y="1556792"/>
          <a:ext cx="8572560" cy="4421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Título"/>
          <p:cNvSpPr>
            <a:spLocks noGrp="1"/>
          </p:cNvSpPr>
          <p:nvPr>
            <p:ph type="title"/>
          </p:nvPr>
        </p:nvSpPr>
        <p:spPr/>
        <p:txBody>
          <a:bodyPr/>
          <a:lstStyle/>
          <a:p>
            <a:pPr fontAlgn="auto">
              <a:spcAft>
                <a:spcPts val="0"/>
              </a:spcAft>
              <a:defRPr/>
            </a:pPr>
            <a:r>
              <a:rPr lang="es-CR" dirty="0" smtClean="0"/>
              <a:t>Regímenes Aduaneros</a:t>
            </a:r>
            <a:endParaRPr lang="es-CR" dirty="0"/>
          </a:p>
        </p:txBody>
      </p:sp>
      <p:sp>
        <p:nvSpPr>
          <p:cNvPr id="7" name="6 Rectángulo"/>
          <p:cNvSpPr/>
          <p:nvPr/>
        </p:nvSpPr>
        <p:spPr>
          <a:xfrm>
            <a:off x="684213" y="6092825"/>
            <a:ext cx="7127875" cy="50482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CR" dirty="0" err="1"/>
              <a:t>TLC´s</a:t>
            </a:r>
            <a:r>
              <a:rPr lang="es-CR" dirty="0"/>
              <a:t> pueden tener disposiciones sobre regímenes y exenciones</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84114984"/>
              </p:ext>
            </p:extLst>
          </p:nvPr>
        </p:nvGraphicFramePr>
        <p:xfrm>
          <a:off x="714348" y="642918"/>
          <a:ext cx="8143932" cy="5564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CR" dirty="0" smtClean="0"/>
              <a:t>Regímenes Definitivos</a:t>
            </a:r>
            <a:endParaRPr lang="es-CR" dirty="0"/>
          </a:p>
        </p:txBody>
      </p:sp>
      <p:graphicFrame>
        <p:nvGraphicFramePr>
          <p:cNvPr id="4" name="3 Marcador de contenido"/>
          <p:cNvGraphicFramePr>
            <a:graphicFrameLocks noGrp="1"/>
          </p:cNvGraphicFramePr>
          <p:nvPr>
            <p:ph sz="quarter" idx="1"/>
          </p:nvPr>
        </p:nvGraphicFramePr>
        <p:xfrm>
          <a:off x="1259632" y="2132856"/>
          <a:ext cx="6624736" cy="3332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CR" dirty="0" smtClean="0"/>
              <a:t>Modalidades Importación Definitiva</a:t>
            </a:r>
            <a:endParaRPr lang="es-CR" dirty="0"/>
          </a:p>
        </p:txBody>
      </p:sp>
      <p:sp>
        <p:nvSpPr>
          <p:cNvPr id="5" name="4 Marcador de contenido"/>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Char char=""/>
              <a:defRPr/>
            </a:pPr>
            <a:r>
              <a:rPr lang="es-CR" dirty="0" smtClean="0"/>
              <a:t>Equipaje de viajero</a:t>
            </a:r>
          </a:p>
          <a:p>
            <a:pPr marL="640080" lvl="1" indent="-274320" fontAlgn="auto">
              <a:spcAft>
                <a:spcPts val="0"/>
              </a:spcAft>
              <a:buFont typeface="Wingdings 2"/>
              <a:buChar char=""/>
              <a:defRPr/>
            </a:pPr>
            <a:r>
              <a:rPr lang="es-CR" dirty="0" smtClean="0"/>
              <a:t>Beneficio de $ 500</a:t>
            </a:r>
          </a:p>
          <a:p>
            <a:pPr marL="274320" indent="-274320" fontAlgn="auto">
              <a:spcAft>
                <a:spcPts val="0"/>
              </a:spcAft>
              <a:buFont typeface="Wingdings"/>
              <a:buChar char=""/>
              <a:defRPr/>
            </a:pPr>
            <a:r>
              <a:rPr lang="es-CR" dirty="0" smtClean="0"/>
              <a:t>Envíos de socorro</a:t>
            </a:r>
          </a:p>
          <a:p>
            <a:pPr marL="274320" indent="-274320" fontAlgn="auto">
              <a:spcAft>
                <a:spcPts val="0"/>
              </a:spcAft>
              <a:buFont typeface="Wingdings"/>
              <a:buChar char=""/>
              <a:defRPr/>
            </a:pPr>
            <a:r>
              <a:rPr lang="es-CR" dirty="0" smtClean="0"/>
              <a:t>Personas fallecidas</a:t>
            </a:r>
          </a:p>
          <a:p>
            <a:pPr marL="274320" indent="-274320" fontAlgn="auto">
              <a:spcAft>
                <a:spcPts val="0"/>
              </a:spcAft>
              <a:buFont typeface="Wingdings"/>
              <a:buChar char=""/>
              <a:defRPr/>
            </a:pPr>
            <a:r>
              <a:rPr lang="es-CR" dirty="0" smtClean="0"/>
              <a:t>Muestras sin valor comercial: LGA 120</a:t>
            </a:r>
          </a:p>
          <a:p>
            <a:pPr marL="274320" indent="-274320" fontAlgn="auto">
              <a:spcAft>
                <a:spcPts val="0"/>
              </a:spcAft>
              <a:buFont typeface="Wingdings"/>
              <a:buChar char=""/>
              <a:defRPr/>
            </a:pPr>
            <a:r>
              <a:rPr lang="es-CR" dirty="0" smtClean="0"/>
              <a:t>Despachos domiciliarios (industrial, comercial)</a:t>
            </a:r>
          </a:p>
          <a:p>
            <a:pPr marL="274320" indent="-274320" fontAlgn="auto">
              <a:spcAft>
                <a:spcPts val="0"/>
              </a:spcAft>
              <a:buFont typeface="Wingdings"/>
              <a:buChar char=""/>
              <a:defRPr/>
            </a:pPr>
            <a:r>
              <a:rPr lang="es-CR" dirty="0" smtClean="0"/>
              <a:t>Courier</a:t>
            </a:r>
          </a:p>
          <a:p>
            <a:pPr marL="274320" indent="-274320" fontAlgn="auto">
              <a:spcAft>
                <a:spcPts val="0"/>
              </a:spcAft>
              <a:buFont typeface="Wingdings"/>
              <a:buChar char=""/>
              <a:defRPr/>
            </a:pPr>
            <a:r>
              <a:rPr lang="es-CR" dirty="0" smtClean="0"/>
              <a:t>Envíos urgentes</a:t>
            </a:r>
          </a:p>
          <a:p>
            <a:pPr marL="274320" indent="-274320" fontAlgn="auto">
              <a:spcAft>
                <a:spcPts val="0"/>
              </a:spcAft>
              <a:buFont typeface="Wingdings"/>
              <a:buChar char=""/>
              <a:defRPr/>
            </a:pPr>
            <a:r>
              <a:rPr lang="es-CR" dirty="0" smtClean="0"/>
              <a:t>Envíos postales</a:t>
            </a:r>
          </a:p>
          <a:p>
            <a:pPr marL="274320" indent="-274320" fontAlgn="auto">
              <a:spcAft>
                <a:spcPts val="0"/>
              </a:spcAft>
              <a:buFont typeface="Wingdings"/>
              <a:buChar char=""/>
              <a:defRPr/>
            </a:pPr>
            <a:r>
              <a:rPr lang="es-CR" dirty="0" smtClean="0"/>
              <a:t>Tiendas libres</a:t>
            </a:r>
          </a:p>
          <a:p>
            <a:pPr marL="274320" indent="-274320" fontAlgn="auto">
              <a:spcAft>
                <a:spcPts val="0"/>
              </a:spcAft>
              <a:buFont typeface="Wingdings"/>
              <a:buChar char=""/>
              <a:defRPr/>
            </a:pPr>
            <a:r>
              <a:rPr lang="es-CR" dirty="0" smtClean="0"/>
              <a:t>Importaciones no comerciales: LGA 136</a:t>
            </a:r>
          </a:p>
          <a:p>
            <a:pPr marL="274320" indent="-274320" fontAlgn="auto">
              <a:spcAft>
                <a:spcPts val="0"/>
              </a:spcAft>
              <a:buFont typeface="Wingdings"/>
              <a:buChar char=""/>
              <a:defRPr/>
            </a:pPr>
            <a:r>
              <a:rPr lang="es-CR" dirty="0" smtClean="0"/>
              <a:t>Pequeños envíos de carácter familiar: LGA 137</a:t>
            </a:r>
          </a:p>
        </p:txBody>
      </p:sp>
      <p:pic>
        <p:nvPicPr>
          <p:cNvPr id="17412" name="Picture 2" descr="http://www.logismarket.es/ip/ntpack-cajas-para-mercancia-peligrosa-cajas-para-el-transporte-y-almacenamiento-de-mercancias-peligrosas-que-tengan-que-cumplir-con-la-reglamentacion-adr-europea-751236-FG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27763" y="1484313"/>
            <a:ext cx="2292350" cy="2225675"/>
          </a:xfrm>
          <a:prstGeom prst="rect">
            <a:avLst/>
          </a:prstGeom>
          <a:noFill/>
          <a:ln w="9525">
            <a:noFill/>
            <a:miter lim="800000"/>
            <a:headEnd/>
            <a:tailEnd/>
          </a:ln>
        </p:spPr>
      </p:pic>
      <p:pic>
        <p:nvPicPr>
          <p:cNvPr id="1026" name="Picture 2" descr="http://t0.gstatic.com/images?q=tbn:ANd9GcQDWp3TesfA55oKq4GpNLhCt26ghaTGeb6xYbUAaroch1rw_t6m"/>
          <p:cNvPicPr>
            <a:picLocks noChangeAspect="1" noChangeArrowheads="1"/>
          </p:cNvPicPr>
          <p:nvPr/>
        </p:nvPicPr>
        <p:blipFill>
          <a:blip r:embed="rId3">
            <a:clrChange>
              <a:clrFrom>
                <a:srgbClr val="F8F5EE"/>
              </a:clrFrom>
              <a:clrTo>
                <a:srgbClr val="F8F5EE">
                  <a:alpha val="0"/>
                </a:srgbClr>
              </a:clrTo>
            </a:clrChange>
            <a:extLst>
              <a:ext uri="{28A0092B-C50C-407E-A947-70E740481C1C}">
                <a14:useLocalDpi xmlns:a14="http://schemas.microsoft.com/office/drawing/2010/main" val="0"/>
              </a:ext>
            </a:extLst>
          </a:blip>
          <a:srcRect/>
          <a:stretch>
            <a:fillRect/>
          </a:stretch>
        </p:blipFill>
        <p:spPr bwMode="auto">
          <a:xfrm>
            <a:off x="5436096" y="3933056"/>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Oriel (1)</Template>
  <TotalTime>8360</TotalTime>
  <Words>2040</Words>
  <Application>Microsoft Office PowerPoint</Application>
  <PresentationFormat>Presentación en pantalla (4:3)</PresentationFormat>
  <Paragraphs>235</Paragraphs>
  <Slides>41</Slides>
  <Notes>3</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Mirador</vt:lpstr>
      <vt:lpstr>Regímenes Aduaneros</vt:lpstr>
      <vt:lpstr>Despacho Aduanero de las Mercancías</vt:lpstr>
      <vt:lpstr>Despacho Aduanero</vt:lpstr>
      <vt:lpstr>Despacho Aduanero</vt:lpstr>
      <vt:lpstr>Regímenes Aduaneros</vt:lpstr>
      <vt:lpstr>Regímenes Aduaneros</vt:lpstr>
      <vt:lpstr>Presentación de PowerPoint</vt:lpstr>
      <vt:lpstr>Regímenes Definitivos</vt:lpstr>
      <vt:lpstr>Modalidades Importación Definitiva</vt:lpstr>
      <vt:lpstr>Tránsito aduanero interno e internacional</vt:lpstr>
      <vt:lpstr>Depósito Fiscal</vt:lpstr>
      <vt:lpstr>Depósito Fiscal</vt:lpstr>
      <vt:lpstr>Régimen de importación temporal</vt:lpstr>
      <vt:lpstr>Importación temporal: categorías de mercancías</vt:lpstr>
      <vt:lpstr>Importación temporal: categorías de mercancías</vt:lpstr>
      <vt:lpstr>Importación temporal: categorías de mercancías</vt:lpstr>
      <vt:lpstr>Importación temporal: categorías de mercancías</vt:lpstr>
      <vt:lpstr>Importación temporal: categorías de mercancías</vt:lpstr>
      <vt:lpstr>Importación temporal: categorías de mercancías</vt:lpstr>
      <vt:lpstr>Importación temporal: categorías de mercancías</vt:lpstr>
      <vt:lpstr>Importación temporal: categorías de mercancías</vt:lpstr>
      <vt:lpstr>Importación temporal: categorías de mercancías</vt:lpstr>
      <vt:lpstr>Importación temporal: Ley Concesiones de Obra Pública</vt:lpstr>
      <vt:lpstr>Importación temporal: Ley Concesiones de Obra Pública</vt:lpstr>
      <vt:lpstr>Provisiones de abordo</vt:lpstr>
      <vt:lpstr>Reimportación</vt:lpstr>
      <vt:lpstr>Reexportación</vt:lpstr>
      <vt:lpstr>Régimen de exportación temporal para el perfeccionamiento activo</vt:lpstr>
      <vt:lpstr>Regímenes Aduaneros</vt:lpstr>
      <vt:lpstr>Perfeccionamiento Activo</vt:lpstr>
      <vt:lpstr>Régimen de perfeccionamiento activo</vt:lpstr>
      <vt:lpstr>Perfeccionamiento activo: control de autoridad aduanera</vt:lpstr>
      <vt:lpstr>Perfeccionamiento activo</vt:lpstr>
      <vt:lpstr>Modalidades</vt:lpstr>
      <vt:lpstr>Presentación de PowerPoint</vt:lpstr>
      <vt:lpstr>Régimen devolutivo de derechos</vt:lpstr>
      <vt:lpstr>Régimen devolutivo de derechos</vt:lpstr>
      <vt:lpstr>Régimen de zonas francas</vt:lpstr>
      <vt:lpstr>Zonas francas</vt:lpstr>
      <vt:lpstr>Presentación de PowerPoint</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RG</dc:creator>
  <cp:lastModifiedBy>Información</cp:lastModifiedBy>
  <cp:revision>785</cp:revision>
  <cp:lastPrinted>1998-06-18T23:34:02Z</cp:lastPrinted>
  <dcterms:created xsi:type="dcterms:W3CDTF">1998-04-23T21:28:12Z</dcterms:created>
  <dcterms:modified xsi:type="dcterms:W3CDTF">2014-10-01T21:11:50Z</dcterms:modified>
</cp:coreProperties>
</file>